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charts/chart10.xml" ContentType="application/vnd.openxmlformats-officedocument.drawingml.chart+xml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charts/chart9.xml" ContentType="application/vnd.openxmlformats-officedocument.drawingml.char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charts/chart11.xml" ContentType="application/vnd.openxmlformats-officedocument.drawingml.chart+xml"/>
  <Override PartName="/ppt/slides/slide15.xml" ContentType="application/vnd.openxmlformats-officedocument.presentationml.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charts/chart12.xml" ContentType="application/vnd.openxmlformats-officedocument.drawingml.chart+xml"/>
  <Override PartName="/ppt/charts/chart6.xml" ContentType="application/vnd.openxmlformats-officedocument.drawingml.chart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charts/chart13.xml" ContentType="application/vnd.openxmlformats-officedocument.drawingml.chart+xml"/>
  <Override PartName="/ppt/charts/chart7.xml" ContentType="application/vnd.openxmlformats-officedocument.drawingml.chart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53" r:id="rId2"/>
    <p:sldId id="452" r:id="rId3"/>
    <p:sldId id="359" r:id="rId4"/>
    <p:sldId id="368" r:id="rId5"/>
    <p:sldId id="372" r:id="rId6"/>
    <p:sldId id="373" r:id="rId7"/>
    <p:sldId id="374" r:id="rId8"/>
    <p:sldId id="375" r:id="rId9"/>
    <p:sldId id="378" r:id="rId10"/>
    <p:sldId id="379" r:id="rId11"/>
    <p:sldId id="382" r:id="rId12"/>
    <p:sldId id="383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404" r:id="rId26"/>
    <p:sldId id="405" r:id="rId2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8565" autoAdjust="0"/>
  </p:normalViewPr>
  <p:slideViewPr>
    <p:cSldViewPr snapToGrid="0" snapToObjects="1">
      <p:cViewPr>
        <p:scale>
          <a:sx n="100" d="100"/>
          <a:sy n="100" d="100"/>
        </p:scale>
        <p:origin x="-1024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hito:Desktop:InstPrac201306:InstPrac201306-manip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hito:Desktop:InstPrac201306:InstPrac201306-manip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hito:Desktop:InstPrac201306:InstPrac201306-manip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hito:Desktop:InstPrac201306:InstPrac201306-manip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hito:Desktop:InstPrac201306:InstPrac201306-mani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hito:Desktop:InstPrac201306:InstPrac201306-mani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hito:Desktop:TKInstPrac201306-rawR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hito:Desktop:TKInstPrac201306-rawR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hito:Desktop:InstPrac201306:InstPrac201306-manip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hito:Desktop:InstPrac201306:InstPrac201306-manip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hito:Desktop:InstPrac201306:InstPrac201306-manip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hito:Desktop:InstPrac201306:InstPrac201306-manip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zuhito:Desktop:InstPrac201306:InstPrac201306-mani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title>
      <c:tx>
        <c:rich>
          <a:bodyPr/>
          <a:lstStyle/>
          <a:p>
            <a:pPr>
              <a:defRPr/>
            </a:pPr>
            <a:r>
              <a:rPr lang="en-US" altLang="ja-JP"/>
              <a:t>Prototype-II</a:t>
            </a:r>
          </a:p>
        </c:rich>
      </c:tx>
      <c:layout>
        <c:manualLayout>
          <c:xMode val="edge"/>
          <c:yMode val="edge"/>
          <c:x val="0.300028333333333"/>
          <c:y val="0.0725154320987654"/>
        </c:manualLayout>
      </c:layout>
    </c:title>
    <c:plotArea>
      <c:layout/>
      <c:scatterChart>
        <c:scatterStyle val="lineMarker"/>
        <c:ser>
          <c:idx val="0"/>
          <c:order val="0"/>
          <c:tx>
            <c:strRef>
              <c:f>'20130524-0527, 0613 manipulated'!$BD$28</c:f>
              <c:strCache>
                <c:ptCount val="1"/>
                <c:pt idx="0">
                  <c:v>δL (w/ SB)</c:v>
                </c:pt>
              </c:strCache>
            </c:strRef>
          </c:tx>
          <c:xVal>
            <c:numRef>
              <c:f>'20130524-0527, 0613 manipulated'!$BC$29:$BC$36</c:f>
              <c:numCache>
                <c:formatCode>General</c:formatCode>
                <c:ptCount val="8"/>
                <c:pt idx="0">
                  <c:v>9.0</c:v>
                </c:pt>
                <c:pt idx="1">
                  <c:v>84.0</c:v>
                </c:pt>
                <c:pt idx="2">
                  <c:v>684.0</c:v>
                </c:pt>
                <c:pt idx="3">
                  <c:v>1284.0</c:v>
                </c:pt>
                <c:pt idx="4">
                  <c:v>1884.0</c:v>
                </c:pt>
                <c:pt idx="5">
                  <c:v>2484.0</c:v>
                </c:pt>
                <c:pt idx="6">
                  <c:v>2584.0</c:v>
                </c:pt>
                <c:pt idx="7">
                  <c:v>2844.0</c:v>
                </c:pt>
              </c:numCache>
            </c:numRef>
          </c:xVal>
          <c:yVal>
            <c:numRef>
              <c:f>'20130524-0527, 0613 manipulated'!$BD$29:$BD$36</c:f>
              <c:numCache>
                <c:formatCode>0.000</c:formatCode>
                <c:ptCount val="8"/>
                <c:pt idx="0">
                  <c:v>0.0</c:v>
                </c:pt>
                <c:pt idx="1">
                  <c:v>-0.12333333333333</c:v>
                </c:pt>
                <c:pt idx="2">
                  <c:v>-0.929999999999999</c:v>
                </c:pt>
                <c:pt idx="3">
                  <c:v>-1.446666666666664</c:v>
                </c:pt>
                <c:pt idx="4">
                  <c:v>-1.333333333333334</c:v>
                </c:pt>
                <c:pt idx="5">
                  <c:v>-0.700000000000001</c:v>
                </c:pt>
                <c:pt idx="6">
                  <c:v>-0.537777777777778</c:v>
                </c:pt>
                <c:pt idx="7">
                  <c:v>0.0</c:v>
                </c:pt>
              </c:numCache>
            </c:numRef>
          </c:yVal>
        </c:ser>
        <c:ser>
          <c:idx val="1"/>
          <c:order val="1"/>
          <c:tx>
            <c:strRef>
              <c:f>'20130524-0527, 0613 manipulated'!$BE$28</c:f>
              <c:strCache>
                <c:ptCount val="1"/>
                <c:pt idx="0">
                  <c:v>δR (w/ SB)</c:v>
                </c:pt>
              </c:strCache>
            </c:strRef>
          </c:tx>
          <c:xVal>
            <c:numRef>
              <c:f>'20130524-0527, 0613 manipulated'!$BC$29:$BC$36</c:f>
              <c:numCache>
                <c:formatCode>General</c:formatCode>
                <c:ptCount val="8"/>
                <c:pt idx="0">
                  <c:v>9.0</c:v>
                </c:pt>
                <c:pt idx="1">
                  <c:v>84.0</c:v>
                </c:pt>
                <c:pt idx="2">
                  <c:v>684.0</c:v>
                </c:pt>
                <c:pt idx="3">
                  <c:v>1284.0</c:v>
                </c:pt>
                <c:pt idx="4">
                  <c:v>1884.0</c:v>
                </c:pt>
                <c:pt idx="5">
                  <c:v>2484.0</c:v>
                </c:pt>
                <c:pt idx="6">
                  <c:v>2584.0</c:v>
                </c:pt>
                <c:pt idx="7">
                  <c:v>2844.0</c:v>
                </c:pt>
              </c:numCache>
            </c:numRef>
          </c:xVal>
          <c:yVal>
            <c:numRef>
              <c:f>'20130524-0527, 0613 manipulated'!$BE$29:$BE$36</c:f>
              <c:numCache>
                <c:formatCode>0.000</c:formatCode>
                <c:ptCount val="8"/>
                <c:pt idx="0">
                  <c:v>0.0</c:v>
                </c:pt>
                <c:pt idx="1">
                  <c:v>-0.127830687830687</c:v>
                </c:pt>
                <c:pt idx="2">
                  <c:v>-1.10047619047619</c:v>
                </c:pt>
                <c:pt idx="3">
                  <c:v>-1.39312169312169</c:v>
                </c:pt>
                <c:pt idx="4">
                  <c:v>-1.315767195767195</c:v>
                </c:pt>
                <c:pt idx="5">
                  <c:v>-0.598412698412697</c:v>
                </c:pt>
                <c:pt idx="6">
                  <c:v>-0.422186948853614</c:v>
                </c:pt>
                <c:pt idx="7">
                  <c:v>0.0</c:v>
                </c:pt>
              </c:numCache>
            </c:numRef>
          </c:yVal>
        </c:ser>
        <c:ser>
          <c:idx val="2"/>
          <c:order val="2"/>
          <c:tx>
            <c:strRef>
              <c:f>'20130524-0527, 0613 manipulated'!$BF$28</c:f>
              <c:strCache>
                <c:ptCount val="1"/>
                <c:pt idx="0">
                  <c:v>δL (w/o SB)</c:v>
                </c:pt>
              </c:strCache>
            </c:strRef>
          </c:tx>
          <c:xVal>
            <c:numRef>
              <c:f>'20130524-0527, 0613 manipulated'!$BC$29:$BC$36</c:f>
              <c:numCache>
                <c:formatCode>General</c:formatCode>
                <c:ptCount val="8"/>
                <c:pt idx="0">
                  <c:v>9.0</c:v>
                </c:pt>
                <c:pt idx="1">
                  <c:v>84.0</c:v>
                </c:pt>
                <c:pt idx="2">
                  <c:v>684.0</c:v>
                </c:pt>
                <c:pt idx="3">
                  <c:v>1284.0</c:v>
                </c:pt>
                <c:pt idx="4">
                  <c:v>1884.0</c:v>
                </c:pt>
                <c:pt idx="5">
                  <c:v>2484.0</c:v>
                </c:pt>
                <c:pt idx="6">
                  <c:v>2584.0</c:v>
                </c:pt>
                <c:pt idx="7">
                  <c:v>2844.0</c:v>
                </c:pt>
              </c:numCache>
            </c:numRef>
          </c:xVal>
          <c:yVal>
            <c:numRef>
              <c:f>'20130524-0527, 0613 manipulated'!$BF$29:$BF$36</c:f>
              <c:numCache>
                <c:formatCode>0.000</c:formatCode>
                <c:ptCount val="8"/>
                <c:pt idx="0">
                  <c:v>0.0</c:v>
                </c:pt>
                <c:pt idx="1">
                  <c:v>-0.304126984126987</c:v>
                </c:pt>
                <c:pt idx="2">
                  <c:v>-2.777142857142858</c:v>
                </c:pt>
                <c:pt idx="3">
                  <c:v>-4.170158730158731</c:v>
                </c:pt>
                <c:pt idx="4">
                  <c:v>-3.543174603174605</c:v>
                </c:pt>
                <c:pt idx="5">
                  <c:v>-1.666190476190478</c:v>
                </c:pt>
                <c:pt idx="6">
                  <c:v>-1.09502645502646</c:v>
                </c:pt>
                <c:pt idx="7">
                  <c:v>0.0</c:v>
                </c:pt>
              </c:numCache>
            </c:numRef>
          </c:yVal>
        </c:ser>
        <c:ser>
          <c:idx val="3"/>
          <c:order val="3"/>
          <c:tx>
            <c:strRef>
              <c:f>'20130524-0527, 0613 manipulated'!$BG$28</c:f>
              <c:strCache>
                <c:ptCount val="1"/>
                <c:pt idx="0">
                  <c:v>δR (w/o SB)</c:v>
                </c:pt>
              </c:strCache>
            </c:strRef>
          </c:tx>
          <c:xVal>
            <c:numRef>
              <c:f>'20130524-0527, 0613 manipulated'!$BC$29:$BC$36</c:f>
              <c:numCache>
                <c:formatCode>General</c:formatCode>
                <c:ptCount val="8"/>
                <c:pt idx="0">
                  <c:v>9.0</c:v>
                </c:pt>
                <c:pt idx="1">
                  <c:v>84.0</c:v>
                </c:pt>
                <c:pt idx="2">
                  <c:v>684.0</c:v>
                </c:pt>
                <c:pt idx="3">
                  <c:v>1284.0</c:v>
                </c:pt>
                <c:pt idx="4">
                  <c:v>1884.0</c:v>
                </c:pt>
                <c:pt idx="5">
                  <c:v>2484.0</c:v>
                </c:pt>
                <c:pt idx="6">
                  <c:v>2584.0</c:v>
                </c:pt>
                <c:pt idx="7">
                  <c:v>2844.0</c:v>
                </c:pt>
              </c:numCache>
            </c:numRef>
          </c:xVal>
          <c:yVal>
            <c:numRef>
              <c:f>'20130524-0527, 0613 manipulated'!$BG$29:$BG$36</c:f>
              <c:numCache>
                <c:formatCode>0.000</c:formatCode>
                <c:ptCount val="8"/>
                <c:pt idx="0">
                  <c:v>0.0</c:v>
                </c:pt>
                <c:pt idx="1">
                  <c:v>-0.416772486772484</c:v>
                </c:pt>
                <c:pt idx="2">
                  <c:v>-2.95095238095238</c:v>
                </c:pt>
                <c:pt idx="3">
                  <c:v>-4.015132275132276</c:v>
                </c:pt>
                <c:pt idx="4">
                  <c:v>-3.339312169312167</c:v>
                </c:pt>
                <c:pt idx="5">
                  <c:v>-1.293492063492062</c:v>
                </c:pt>
                <c:pt idx="6">
                  <c:v>-0.965855379188712</c:v>
                </c:pt>
                <c:pt idx="7">
                  <c:v>0.0</c:v>
                </c:pt>
              </c:numCache>
            </c:numRef>
          </c:yVal>
        </c:ser>
        <c:axId val="478753096"/>
        <c:axId val="69801736"/>
      </c:scatterChart>
      <c:valAx>
        <c:axId val="4787530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z position [mm]</a:t>
                </a:r>
              </a:p>
            </c:rich>
          </c:tx>
          <c:layout/>
        </c:title>
        <c:numFmt formatCode="General" sourceLinked="1"/>
        <c:tickLblPos val="low"/>
        <c:crossAx val="69801736"/>
        <c:crosses val="autoZero"/>
        <c:crossBetween val="midCat"/>
      </c:valAx>
      <c:valAx>
        <c:axId val="69801736"/>
        <c:scaling>
          <c:orientation val="minMax"/>
          <c:max val="0.0"/>
          <c:min val="-5.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Module sag [mm]</a:t>
                </a:r>
              </a:p>
            </c:rich>
          </c:tx>
          <c:layout/>
        </c:title>
        <c:numFmt formatCode="0" sourceLinked="0"/>
        <c:tickLblPos val="nextTo"/>
        <c:crossAx val="478753096"/>
        <c:crosses val="autoZero"/>
        <c:crossBetween val="midCat"/>
        <c:majorUnit val="1.0"/>
      </c:valAx>
    </c:plotArea>
    <c:legend>
      <c:legendPos val="r"/>
      <c:layout>
        <c:manualLayout>
          <c:xMode val="edge"/>
          <c:yMode val="edge"/>
          <c:x val="0.613242962962963"/>
          <c:y val="0.204643827160494"/>
          <c:w val="0.292431018518518"/>
          <c:h val="0.461920634920635"/>
        </c:manualLayout>
      </c:layout>
    </c:legend>
    <c:plotVisOnly val="1"/>
  </c:chart>
  <c:txPr>
    <a:bodyPr/>
    <a:lstStyle/>
    <a:p>
      <a:pPr>
        <a:defRPr sz="1400" b="0" i="1"/>
      </a:pPr>
      <a:endParaRPr lang="ja-JP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plotArea>
      <c:layout/>
      <c:scatterChart>
        <c:scatterStyle val="lineMarker"/>
        <c:ser>
          <c:idx val="0"/>
          <c:order val="0"/>
          <c:tx>
            <c:strRef>
              <c:f>'20130604-0607 manipulated'!$J$120</c:f>
              <c:strCache>
                <c:ptCount val="1"/>
                <c:pt idx="0">
                  <c:v>FwdR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manipulated'!$O$120:$S$120</c:f>
              <c:numCache>
                <c:formatCode>0.000</c:formatCode>
                <c:ptCount val="5"/>
                <c:pt idx="0">
                  <c:v>0.00999999999999978</c:v>
                </c:pt>
                <c:pt idx="1">
                  <c:v>-0.0499999999999998</c:v>
                </c:pt>
                <c:pt idx="2">
                  <c:v>-0.100000000000001</c:v>
                </c:pt>
                <c:pt idx="3">
                  <c:v>-0.13</c:v>
                </c:pt>
                <c:pt idx="4">
                  <c:v>-0.100000000000001</c:v>
                </c:pt>
              </c:numCache>
            </c:numRef>
          </c:yVal>
        </c:ser>
        <c:ser>
          <c:idx val="1"/>
          <c:order val="1"/>
          <c:tx>
            <c:strRef>
              <c:f>'20130604-0607 manipulated'!$J$121</c:f>
              <c:strCache>
                <c:ptCount val="1"/>
                <c:pt idx="0">
                  <c:v>FwdL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manipulated'!$O$121:$S$121</c:f>
              <c:numCache>
                <c:formatCode>0.000</c:formatCode>
                <c:ptCount val="5"/>
                <c:pt idx="0">
                  <c:v>-0.13</c:v>
                </c:pt>
                <c:pt idx="1">
                  <c:v>0.0</c:v>
                </c:pt>
                <c:pt idx="2">
                  <c:v>0.06</c:v>
                </c:pt>
                <c:pt idx="3">
                  <c:v>0.0700000000000003</c:v>
                </c:pt>
                <c:pt idx="4">
                  <c:v>0.0700000000000003</c:v>
                </c:pt>
              </c:numCache>
            </c:numRef>
          </c:yVal>
        </c:ser>
        <c:ser>
          <c:idx val="4"/>
          <c:order val="2"/>
          <c:tx>
            <c:strRef>
              <c:f>'20130604-0607 manipulated'!$J$124</c:f>
              <c:strCache>
                <c:ptCount val="1"/>
                <c:pt idx="0">
                  <c:v>BwdR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manipulated'!$O$124:$S$124</c:f>
              <c:numCache>
                <c:formatCode>0.000</c:formatCode>
                <c:ptCount val="5"/>
                <c:pt idx="0">
                  <c:v>-0.0820000000000001</c:v>
                </c:pt>
                <c:pt idx="1">
                  <c:v>-0.002</c:v>
                </c:pt>
                <c:pt idx="2">
                  <c:v>0.038</c:v>
                </c:pt>
                <c:pt idx="3">
                  <c:v>0.038</c:v>
                </c:pt>
                <c:pt idx="4">
                  <c:v>0.0479999999999998</c:v>
                </c:pt>
              </c:numCache>
            </c:numRef>
          </c:yVal>
        </c:ser>
        <c:ser>
          <c:idx val="5"/>
          <c:order val="3"/>
          <c:tx>
            <c:strRef>
              <c:f>'20130604-0607 manipulated'!$J$125</c:f>
              <c:strCache>
                <c:ptCount val="1"/>
                <c:pt idx="0">
                  <c:v>BwdL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manipulated'!$O$125:$S$125</c:f>
              <c:numCache>
                <c:formatCode>0.000</c:formatCode>
                <c:ptCount val="5"/>
                <c:pt idx="0">
                  <c:v>-0.035</c:v>
                </c:pt>
                <c:pt idx="1">
                  <c:v>-0.028</c:v>
                </c:pt>
                <c:pt idx="2">
                  <c:v>-0.002</c:v>
                </c:pt>
                <c:pt idx="3">
                  <c:v>-0.002</c:v>
                </c:pt>
                <c:pt idx="4">
                  <c:v>-0.004</c:v>
                </c:pt>
              </c:numCache>
            </c:numRef>
          </c:yVal>
        </c:ser>
        <c:ser>
          <c:idx val="6"/>
          <c:order val="4"/>
          <c:tx>
            <c:strRef>
              <c:f>'20130604-0607 manipulated'!$J$126</c:f>
              <c:strCache>
                <c:ptCount val="1"/>
                <c:pt idx="0">
                  <c:v>MidH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manipulated'!$O$126:$S$126</c:f>
              <c:numCache>
                <c:formatCode>0.000</c:formatCode>
                <c:ptCount val="5"/>
                <c:pt idx="0">
                  <c:v>-0.0199999999999996</c:v>
                </c:pt>
                <c:pt idx="1">
                  <c:v>-0.0199999999999996</c:v>
                </c:pt>
                <c:pt idx="2">
                  <c:v>-0.04</c:v>
                </c:pt>
                <c:pt idx="3">
                  <c:v>-0.00999999999999978</c:v>
                </c:pt>
                <c:pt idx="4">
                  <c:v>-0.00999999999999978</c:v>
                </c:pt>
              </c:numCache>
            </c:numRef>
          </c:yVal>
        </c:ser>
        <c:ser>
          <c:idx val="7"/>
          <c:order val="5"/>
          <c:tx>
            <c:strRef>
              <c:f>'20130604-0607 manipulated'!$J$127</c:f>
              <c:strCache>
                <c:ptCount val="1"/>
                <c:pt idx="0">
                  <c:v>Frame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manipulated'!$O$127:$S$127</c:f>
              <c:numCache>
                <c:formatCode>0.000</c:formatCode>
                <c:ptCount val="5"/>
                <c:pt idx="0">
                  <c:v>-0.140000000000001</c:v>
                </c:pt>
                <c:pt idx="1">
                  <c:v>-0.19</c:v>
                </c:pt>
                <c:pt idx="2">
                  <c:v>-0.170000000000001</c:v>
                </c:pt>
                <c:pt idx="3">
                  <c:v>-0.2</c:v>
                </c:pt>
                <c:pt idx="4">
                  <c:v>-0.16</c:v>
                </c:pt>
              </c:numCache>
            </c:numRef>
          </c:yVal>
        </c:ser>
        <c:ser>
          <c:idx val="9"/>
          <c:order val="6"/>
          <c:tx>
            <c:strRef>
              <c:f>'20130604-0607 manipulated'!$J$129</c:f>
              <c:strCache>
                <c:ptCount val="1"/>
                <c:pt idx="0">
                  <c:v>Flange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manipulated'!$O$129:$S$129</c:f>
              <c:numCache>
                <c:formatCode>0.000</c:formatCode>
                <c:ptCount val="5"/>
                <c:pt idx="0">
                  <c:v>0.00699999999999999</c:v>
                </c:pt>
                <c:pt idx="1">
                  <c:v>0.073</c:v>
                </c:pt>
                <c:pt idx="2">
                  <c:v>0.073</c:v>
                </c:pt>
                <c:pt idx="3">
                  <c:v>0.037</c:v>
                </c:pt>
                <c:pt idx="4">
                  <c:v>0.041</c:v>
                </c:pt>
              </c:numCache>
            </c:numRef>
          </c:yVal>
        </c:ser>
        <c:axId val="260474792"/>
        <c:axId val="260451432"/>
      </c:scatterChart>
      <c:valAx>
        <c:axId val="260474792"/>
        <c:scaling>
          <c:orientation val="minMax"/>
          <c:max val="8.0"/>
          <c:min val="4.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Action ID</a:t>
                </a:r>
              </a:p>
            </c:rich>
          </c:tx>
          <c:layout/>
        </c:title>
        <c:numFmt formatCode="General" sourceLinked="1"/>
        <c:tickLblPos val="low"/>
        <c:crossAx val="260451432"/>
        <c:crosses val="autoZero"/>
        <c:crossBetween val="midCat"/>
        <c:majorUnit val="1.0"/>
      </c:valAx>
      <c:valAx>
        <c:axId val="260451432"/>
        <c:scaling>
          <c:orientation val="minMax"/>
          <c:max val="0.2"/>
          <c:min val="-0.2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Module position variation [mm]</a:t>
                </a:r>
              </a:p>
            </c:rich>
          </c:tx>
          <c:layout/>
        </c:title>
        <c:numFmt formatCode="0.0" sourceLinked="0"/>
        <c:tickLblPos val="nextTo"/>
        <c:crossAx val="260474792"/>
        <c:crosses val="autoZero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0.79015405982906"/>
          <c:y val="0.13111865942029"/>
          <c:w val="0.193563888888889"/>
          <c:h val="0.615057367149758"/>
        </c:manualLayout>
      </c:layout>
    </c:legend>
    <c:plotVisOnly val="1"/>
  </c:chart>
  <c:txPr>
    <a:bodyPr/>
    <a:lstStyle/>
    <a:p>
      <a:pPr>
        <a:defRPr sz="1400" b="0" i="1"/>
      </a:pPr>
      <a:endParaRPr lang="ja-JP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plotArea>
      <c:layout/>
      <c:scatterChart>
        <c:scatterStyle val="lineMarker"/>
        <c:ser>
          <c:idx val="0"/>
          <c:order val="0"/>
          <c:tx>
            <c:strRef>
              <c:f>'20130604-0607 manipulated'!$J$120</c:f>
              <c:strCache>
                <c:ptCount val="1"/>
                <c:pt idx="0">
                  <c:v>FwdR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manipulated'!$O$120:$S$120</c:f>
              <c:numCache>
                <c:formatCode>0.000</c:formatCode>
                <c:ptCount val="5"/>
                <c:pt idx="0">
                  <c:v>0.00999999999999978</c:v>
                </c:pt>
                <c:pt idx="1">
                  <c:v>-0.0499999999999998</c:v>
                </c:pt>
                <c:pt idx="2">
                  <c:v>-0.100000000000001</c:v>
                </c:pt>
                <c:pt idx="3">
                  <c:v>-0.13</c:v>
                </c:pt>
                <c:pt idx="4">
                  <c:v>-0.100000000000001</c:v>
                </c:pt>
              </c:numCache>
            </c:numRef>
          </c:yVal>
        </c:ser>
        <c:ser>
          <c:idx val="1"/>
          <c:order val="1"/>
          <c:tx>
            <c:strRef>
              <c:f>'20130604-0607 manipulated'!$J$121</c:f>
              <c:strCache>
                <c:ptCount val="1"/>
                <c:pt idx="0">
                  <c:v>FwdL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manipulated'!$O$121:$S$121</c:f>
              <c:numCache>
                <c:formatCode>0.000</c:formatCode>
                <c:ptCount val="5"/>
                <c:pt idx="0">
                  <c:v>-0.13</c:v>
                </c:pt>
                <c:pt idx="1">
                  <c:v>0.0</c:v>
                </c:pt>
                <c:pt idx="2">
                  <c:v>0.06</c:v>
                </c:pt>
                <c:pt idx="3">
                  <c:v>0.0700000000000003</c:v>
                </c:pt>
                <c:pt idx="4">
                  <c:v>0.0700000000000003</c:v>
                </c:pt>
              </c:numCache>
            </c:numRef>
          </c:yVal>
        </c:ser>
        <c:ser>
          <c:idx val="2"/>
          <c:order val="2"/>
          <c:tx>
            <c:strRef>
              <c:f>'20130604-0607 manipulated'!$J$122</c:f>
              <c:strCache>
                <c:ptCount val="1"/>
                <c:pt idx="0">
                  <c:v>MidR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manipulated'!$O$122:$S$122</c:f>
              <c:numCache>
                <c:formatCode>0.000</c:formatCode>
                <c:ptCount val="5"/>
                <c:pt idx="0">
                  <c:v>0.19</c:v>
                </c:pt>
                <c:pt idx="1">
                  <c:v>0.04</c:v>
                </c:pt>
                <c:pt idx="2">
                  <c:v>-0.0999999999999996</c:v>
                </c:pt>
                <c:pt idx="3">
                  <c:v>-0.35</c:v>
                </c:pt>
                <c:pt idx="4">
                  <c:v>-0.16</c:v>
                </c:pt>
              </c:numCache>
            </c:numRef>
          </c:yVal>
        </c:ser>
        <c:ser>
          <c:idx val="3"/>
          <c:order val="3"/>
          <c:tx>
            <c:strRef>
              <c:f>'20130604-0607 manipulated'!$J$123</c:f>
              <c:strCache>
                <c:ptCount val="1"/>
                <c:pt idx="0">
                  <c:v>MidL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manipulated'!$O$123:$S$123</c:f>
              <c:numCache>
                <c:formatCode>0.000</c:formatCode>
                <c:ptCount val="5"/>
                <c:pt idx="0">
                  <c:v>-0.0999999999999996</c:v>
                </c:pt>
                <c:pt idx="1">
                  <c:v>-0.18</c:v>
                </c:pt>
                <c:pt idx="2">
                  <c:v>-0.38</c:v>
                </c:pt>
                <c:pt idx="3">
                  <c:v>-0.51</c:v>
                </c:pt>
                <c:pt idx="4">
                  <c:v>-0.439999999999999</c:v>
                </c:pt>
              </c:numCache>
            </c:numRef>
          </c:yVal>
        </c:ser>
        <c:ser>
          <c:idx val="4"/>
          <c:order val="4"/>
          <c:tx>
            <c:strRef>
              <c:f>'20130604-0607 manipulated'!$J$124</c:f>
              <c:strCache>
                <c:ptCount val="1"/>
                <c:pt idx="0">
                  <c:v>BwdR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manipulated'!$O$124:$S$124</c:f>
              <c:numCache>
                <c:formatCode>0.000</c:formatCode>
                <c:ptCount val="5"/>
                <c:pt idx="0">
                  <c:v>-0.0820000000000001</c:v>
                </c:pt>
                <c:pt idx="1">
                  <c:v>-0.002</c:v>
                </c:pt>
                <c:pt idx="2">
                  <c:v>0.038</c:v>
                </c:pt>
                <c:pt idx="3">
                  <c:v>0.038</c:v>
                </c:pt>
                <c:pt idx="4">
                  <c:v>0.0479999999999998</c:v>
                </c:pt>
              </c:numCache>
            </c:numRef>
          </c:yVal>
        </c:ser>
        <c:ser>
          <c:idx val="5"/>
          <c:order val="5"/>
          <c:tx>
            <c:strRef>
              <c:f>'20130604-0607 manipulated'!$J$125</c:f>
              <c:strCache>
                <c:ptCount val="1"/>
                <c:pt idx="0">
                  <c:v>BwdL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manipulated'!$O$125:$S$125</c:f>
              <c:numCache>
                <c:formatCode>0.000</c:formatCode>
                <c:ptCount val="5"/>
                <c:pt idx="0">
                  <c:v>-0.035</c:v>
                </c:pt>
                <c:pt idx="1">
                  <c:v>-0.028</c:v>
                </c:pt>
                <c:pt idx="2">
                  <c:v>-0.002</c:v>
                </c:pt>
                <c:pt idx="3">
                  <c:v>-0.002</c:v>
                </c:pt>
                <c:pt idx="4">
                  <c:v>-0.004</c:v>
                </c:pt>
              </c:numCache>
            </c:numRef>
          </c:yVal>
        </c:ser>
        <c:ser>
          <c:idx val="6"/>
          <c:order val="6"/>
          <c:tx>
            <c:strRef>
              <c:f>'20130604-0607 manipulated'!$J$126</c:f>
              <c:strCache>
                <c:ptCount val="1"/>
                <c:pt idx="0">
                  <c:v>MidH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manipulated'!$O$126:$S$126</c:f>
              <c:numCache>
                <c:formatCode>0.000</c:formatCode>
                <c:ptCount val="5"/>
                <c:pt idx="0">
                  <c:v>-0.0199999999999996</c:v>
                </c:pt>
                <c:pt idx="1">
                  <c:v>-0.0199999999999996</c:v>
                </c:pt>
                <c:pt idx="2">
                  <c:v>-0.04</c:v>
                </c:pt>
                <c:pt idx="3">
                  <c:v>-0.00999999999999978</c:v>
                </c:pt>
                <c:pt idx="4">
                  <c:v>-0.00999999999999978</c:v>
                </c:pt>
              </c:numCache>
            </c:numRef>
          </c:yVal>
        </c:ser>
        <c:ser>
          <c:idx val="7"/>
          <c:order val="7"/>
          <c:tx>
            <c:strRef>
              <c:f>'20130604-0607 manipulated'!$J$127</c:f>
              <c:strCache>
                <c:ptCount val="1"/>
                <c:pt idx="0">
                  <c:v>Frame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manipulated'!$O$127:$S$127</c:f>
              <c:numCache>
                <c:formatCode>0.000</c:formatCode>
                <c:ptCount val="5"/>
                <c:pt idx="0">
                  <c:v>-0.140000000000001</c:v>
                </c:pt>
                <c:pt idx="1">
                  <c:v>-0.19</c:v>
                </c:pt>
                <c:pt idx="2">
                  <c:v>-0.170000000000001</c:v>
                </c:pt>
                <c:pt idx="3">
                  <c:v>-0.2</c:v>
                </c:pt>
                <c:pt idx="4">
                  <c:v>-0.16</c:v>
                </c:pt>
              </c:numCache>
            </c:numRef>
          </c:yVal>
        </c:ser>
        <c:ser>
          <c:idx val="8"/>
          <c:order val="8"/>
          <c:tx>
            <c:strRef>
              <c:f>'20130604-0607 manipulated'!$J$128</c:f>
              <c:strCache>
                <c:ptCount val="1"/>
                <c:pt idx="0">
                  <c:v>MidA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manipulated'!$O$128:$S$128</c:f>
              <c:numCache>
                <c:formatCode>0.000</c:formatCode>
                <c:ptCount val="5"/>
                <c:pt idx="0">
                  <c:v>-0.0199999999999996</c:v>
                </c:pt>
                <c:pt idx="1">
                  <c:v>-0.41</c:v>
                </c:pt>
                <c:pt idx="2">
                  <c:v>-0.54</c:v>
                </c:pt>
                <c:pt idx="3">
                  <c:v>-0.65</c:v>
                </c:pt>
                <c:pt idx="4">
                  <c:v>-0.59</c:v>
                </c:pt>
              </c:numCache>
            </c:numRef>
          </c:yVal>
        </c:ser>
        <c:ser>
          <c:idx val="9"/>
          <c:order val="9"/>
          <c:tx>
            <c:strRef>
              <c:f>'20130604-0607 manipulated'!$J$129</c:f>
              <c:strCache>
                <c:ptCount val="1"/>
                <c:pt idx="0">
                  <c:v>Flange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manipulated'!$O$129:$S$129</c:f>
              <c:numCache>
                <c:formatCode>0.000</c:formatCode>
                <c:ptCount val="5"/>
                <c:pt idx="0">
                  <c:v>0.00699999999999999</c:v>
                </c:pt>
                <c:pt idx="1">
                  <c:v>0.073</c:v>
                </c:pt>
                <c:pt idx="2">
                  <c:v>0.073</c:v>
                </c:pt>
                <c:pt idx="3">
                  <c:v>0.037</c:v>
                </c:pt>
                <c:pt idx="4">
                  <c:v>0.041</c:v>
                </c:pt>
              </c:numCache>
            </c:numRef>
          </c:yVal>
        </c:ser>
        <c:axId val="260294296"/>
        <c:axId val="260284008"/>
      </c:scatterChart>
      <c:valAx>
        <c:axId val="260294296"/>
        <c:scaling>
          <c:orientation val="minMax"/>
          <c:max val="8.0"/>
          <c:min val="4.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Action ID</a:t>
                </a:r>
              </a:p>
            </c:rich>
          </c:tx>
          <c:layout/>
        </c:title>
        <c:numFmt formatCode="General" sourceLinked="1"/>
        <c:tickLblPos val="low"/>
        <c:crossAx val="260284008"/>
        <c:crosses val="autoZero"/>
        <c:crossBetween val="midCat"/>
        <c:majorUnit val="1.0"/>
      </c:valAx>
      <c:valAx>
        <c:axId val="260284008"/>
        <c:scaling>
          <c:orientation val="minMax"/>
          <c:max val="0.2"/>
          <c:min val="-0.7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Module position variation [mm]</a:t>
                </a:r>
              </a:p>
            </c:rich>
          </c:tx>
          <c:layout/>
        </c:title>
        <c:numFmt formatCode="0.0" sourceLinked="0"/>
        <c:tickLblPos val="nextTo"/>
        <c:crossAx val="260294296"/>
        <c:crosses val="autoZero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0.760303632478632"/>
          <c:y val="0.00315519323671497"/>
          <c:w val="0.193563888888889"/>
          <c:h val="0.878653381642512"/>
        </c:manualLayout>
      </c:layout>
    </c:legend>
    <c:plotVisOnly val="1"/>
  </c:chart>
  <c:txPr>
    <a:bodyPr/>
    <a:lstStyle/>
    <a:p>
      <a:pPr>
        <a:defRPr sz="1400" b="0" i="1"/>
      </a:pPr>
      <a:endParaRPr lang="ja-JP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plotArea>
      <c:layout/>
      <c:scatterChart>
        <c:scatterStyle val="lineMarker"/>
        <c:ser>
          <c:idx val="0"/>
          <c:order val="0"/>
          <c:tx>
            <c:strRef>
              <c:f>'20130604-0607 manipulated'!$J$120</c:f>
              <c:strCache>
                <c:ptCount val="1"/>
                <c:pt idx="0">
                  <c:v>FwdR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manipulated'!$O$120:$S$120</c:f>
              <c:numCache>
                <c:formatCode>0.000</c:formatCode>
                <c:ptCount val="5"/>
                <c:pt idx="0">
                  <c:v>0.00999999999999978</c:v>
                </c:pt>
                <c:pt idx="1">
                  <c:v>-0.0499999999999998</c:v>
                </c:pt>
                <c:pt idx="2">
                  <c:v>-0.100000000000001</c:v>
                </c:pt>
                <c:pt idx="3">
                  <c:v>-0.13</c:v>
                </c:pt>
                <c:pt idx="4">
                  <c:v>-0.100000000000001</c:v>
                </c:pt>
              </c:numCache>
            </c:numRef>
          </c:yVal>
        </c:ser>
        <c:ser>
          <c:idx val="1"/>
          <c:order val="1"/>
          <c:tx>
            <c:strRef>
              <c:f>'20130604-0607 manipulated'!$J$121</c:f>
              <c:strCache>
                <c:ptCount val="1"/>
                <c:pt idx="0">
                  <c:v>FwdL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manipulated'!$O$121:$S$121</c:f>
              <c:numCache>
                <c:formatCode>0.000</c:formatCode>
                <c:ptCount val="5"/>
                <c:pt idx="0">
                  <c:v>-0.13</c:v>
                </c:pt>
                <c:pt idx="1">
                  <c:v>0.0</c:v>
                </c:pt>
                <c:pt idx="2">
                  <c:v>0.06</c:v>
                </c:pt>
                <c:pt idx="3">
                  <c:v>0.0700000000000003</c:v>
                </c:pt>
                <c:pt idx="4">
                  <c:v>0.0700000000000003</c:v>
                </c:pt>
              </c:numCache>
            </c:numRef>
          </c:yVal>
        </c:ser>
        <c:ser>
          <c:idx val="4"/>
          <c:order val="2"/>
          <c:tx>
            <c:strRef>
              <c:f>'20130604-0607 manipulated'!$J$124</c:f>
              <c:strCache>
                <c:ptCount val="1"/>
                <c:pt idx="0">
                  <c:v>BwdR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manipulated'!$O$124:$S$124</c:f>
              <c:numCache>
                <c:formatCode>0.000</c:formatCode>
                <c:ptCount val="5"/>
                <c:pt idx="0">
                  <c:v>-0.0820000000000001</c:v>
                </c:pt>
                <c:pt idx="1">
                  <c:v>-0.002</c:v>
                </c:pt>
                <c:pt idx="2">
                  <c:v>0.038</c:v>
                </c:pt>
                <c:pt idx="3">
                  <c:v>0.038</c:v>
                </c:pt>
                <c:pt idx="4">
                  <c:v>0.0479999999999998</c:v>
                </c:pt>
              </c:numCache>
            </c:numRef>
          </c:yVal>
        </c:ser>
        <c:ser>
          <c:idx val="5"/>
          <c:order val="3"/>
          <c:tx>
            <c:strRef>
              <c:f>'20130604-0607 manipulated'!$J$125</c:f>
              <c:strCache>
                <c:ptCount val="1"/>
                <c:pt idx="0">
                  <c:v>BwdL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manipulated'!$O$125:$S$125</c:f>
              <c:numCache>
                <c:formatCode>0.000</c:formatCode>
                <c:ptCount val="5"/>
                <c:pt idx="0">
                  <c:v>-0.035</c:v>
                </c:pt>
                <c:pt idx="1">
                  <c:v>-0.028</c:v>
                </c:pt>
                <c:pt idx="2">
                  <c:v>-0.002</c:v>
                </c:pt>
                <c:pt idx="3">
                  <c:v>-0.002</c:v>
                </c:pt>
                <c:pt idx="4">
                  <c:v>-0.004</c:v>
                </c:pt>
              </c:numCache>
            </c:numRef>
          </c:yVal>
        </c:ser>
        <c:ser>
          <c:idx val="6"/>
          <c:order val="4"/>
          <c:tx>
            <c:strRef>
              <c:f>'20130604-0607 manipulated'!$J$126</c:f>
              <c:strCache>
                <c:ptCount val="1"/>
                <c:pt idx="0">
                  <c:v>MidH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manipulated'!$O$126:$S$126</c:f>
              <c:numCache>
                <c:formatCode>0.000</c:formatCode>
                <c:ptCount val="5"/>
                <c:pt idx="0">
                  <c:v>-0.0199999999999996</c:v>
                </c:pt>
                <c:pt idx="1">
                  <c:v>-0.0199999999999996</c:v>
                </c:pt>
                <c:pt idx="2">
                  <c:v>-0.04</c:v>
                </c:pt>
                <c:pt idx="3">
                  <c:v>-0.00999999999999978</c:v>
                </c:pt>
                <c:pt idx="4">
                  <c:v>-0.00999999999999978</c:v>
                </c:pt>
              </c:numCache>
            </c:numRef>
          </c:yVal>
        </c:ser>
        <c:ser>
          <c:idx val="7"/>
          <c:order val="5"/>
          <c:tx>
            <c:strRef>
              <c:f>'20130604-0607 manipulated'!$J$127</c:f>
              <c:strCache>
                <c:ptCount val="1"/>
                <c:pt idx="0">
                  <c:v>Frame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manipulated'!$O$127:$S$127</c:f>
              <c:numCache>
                <c:formatCode>0.000</c:formatCode>
                <c:ptCount val="5"/>
                <c:pt idx="0">
                  <c:v>-0.140000000000001</c:v>
                </c:pt>
                <c:pt idx="1">
                  <c:v>-0.19</c:v>
                </c:pt>
                <c:pt idx="2">
                  <c:v>-0.170000000000001</c:v>
                </c:pt>
                <c:pt idx="3">
                  <c:v>-0.2</c:v>
                </c:pt>
                <c:pt idx="4">
                  <c:v>-0.16</c:v>
                </c:pt>
              </c:numCache>
            </c:numRef>
          </c:yVal>
        </c:ser>
        <c:ser>
          <c:idx val="9"/>
          <c:order val="6"/>
          <c:tx>
            <c:strRef>
              <c:f>'20130604-0607 manipulated'!$J$129</c:f>
              <c:strCache>
                <c:ptCount val="1"/>
                <c:pt idx="0">
                  <c:v>Flange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manipulated'!$O$129:$S$129</c:f>
              <c:numCache>
                <c:formatCode>0.000</c:formatCode>
                <c:ptCount val="5"/>
                <c:pt idx="0">
                  <c:v>0.00699999999999999</c:v>
                </c:pt>
                <c:pt idx="1">
                  <c:v>0.073</c:v>
                </c:pt>
                <c:pt idx="2">
                  <c:v>0.073</c:v>
                </c:pt>
                <c:pt idx="3">
                  <c:v>0.037</c:v>
                </c:pt>
                <c:pt idx="4">
                  <c:v>0.041</c:v>
                </c:pt>
              </c:numCache>
            </c:numRef>
          </c:yVal>
        </c:ser>
        <c:axId val="260240840"/>
        <c:axId val="260227592"/>
      </c:scatterChart>
      <c:valAx>
        <c:axId val="260240840"/>
        <c:scaling>
          <c:orientation val="minMax"/>
          <c:max val="8.0"/>
          <c:min val="4.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Action ID</a:t>
                </a:r>
              </a:p>
            </c:rich>
          </c:tx>
          <c:layout/>
        </c:title>
        <c:numFmt formatCode="General" sourceLinked="1"/>
        <c:tickLblPos val="low"/>
        <c:crossAx val="260227592"/>
        <c:crosses val="autoZero"/>
        <c:crossBetween val="midCat"/>
        <c:majorUnit val="1.0"/>
      </c:valAx>
      <c:valAx>
        <c:axId val="260227592"/>
        <c:scaling>
          <c:orientation val="minMax"/>
          <c:max val="0.2"/>
          <c:min val="-0.2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Module position variation [mm]</a:t>
                </a:r>
              </a:p>
            </c:rich>
          </c:tx>
          <c:layout/>
        </c:title>
        <c:numFmt formatCode="0.0" sourceLinked="0"/>
        <c:tickLblPos val="nextTo"/>
        <c:crossAx val="260240840"/>
        <c:crosses val="autoZero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0.79015405982906"/>
          <c:y val="0.13111865942029"/>
          <c:w val="0.193563888888889"/>
          <c:h val="0.615057367149758"/>
        </c:manualLayout>
      </c:layout>
    </c:legend>
    <c:plotVisOnly val="1"/>
  </c:chart>
  <c:txPr>
    <a:bodyPr/>
    <a:lstStyle/>
    <a:p>
      <a:pPr>
        <a:defRPr sz="1400" b="0" i="1"/>
      </a:pPr>
      <a:endParaRPr lang="ja-JP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plotArea>
      <c:layout/>
      <c:scatterChart>
        <c:scatterStyle val="lineMarker"/>
        <c:ser>
          <c:idx val="0"/>
          <c:order val="0"/>
          <c:tx>
            <c:strRef>
              <c:f>'20130604-0607 manipulated'!$J$120</c:f>
              <c:strCache>
                <c:ptCount val="1"/>
                <c:pt idx="0">
                  <c:v>FwdR</c:v>
                </c:pt>
              </c:strCache>
            </c:strRef>
          </c:tx>
          <c:xVal>
            <c:numRef>
              <c:f>'20130604-0607 manipulated'!$S$119:$W$119</c:f>
              <c:numCache>
                <c:formatCode>General</c:formatCode>
                <c:ptCount val="5"/>
                <c:pt idx="0">
                  <c:v>8.0</c:v>
                </c:pt>
                <c:pt idx="1">
                  <c:v>9.0</c:v>
                </c:pt>
                <c:pt idx="2">
                  <c:v>10.0</c:v>
                </c:pt>
                <c:pt idx="3">
                  <c:v>11.0</c:v>
                </c:pt>
                <c:pt idx="4">
                  <c:v>12.0</c:v>
                </c:pt>
              </c:numCache>
            </c:numRef>
          </c:xVal>
          <c:yVal>
            <c:numRef>
              <c:f>'20130604-0607 manipulated'!$S$120:$W$120</c:f>
              <c:numCache>
                <c:formatCode>0.000</c:formatCode>
                <c:ptCount val="5"/>
                <c:pt idx="0">
                  <c:v>-0.100000000000001</c:v>
                </c:pt>
                <c:pt idx="1">
                  <c:v>-0.100000000000001</c:v>
                </c:pt>
                <c:pt idx="2">
                  <c:v>-0.100000000000001</c:v>
                </c:pt>
                <c:pt idx="3">
                  <c:v>-0.0899999999999998</c:v>
                </c:pt>
                <c:pt idx="4">
                  <c:v>-0.0899999999999998</c:v>
                </c:pt>
              </c:numCache>
            </c:numRef>
          </c:yVal>
        </c:ser>
        <c:ser>
          <c:idx val="1"/>
          <c:order val="1"/>
          <c:tx>
            <c:strRef>
              <c:f>'20130604-0607 manipulated'!$J$121</c:f>
              <c:strCache>
                <c:ptCount val="1"/>
                <c:pt idx="0">
                  <c:v>FwdL</c:v>
                </c:pt>
              </c:strCache>
            </c:strRef>
          </c:tx>
          <c:xVal>
            <c:numRef>
              <c:f>'20130604-0607 manipulated'!$S$119:$W$119</c:f>
              <c:numCache>
                <c:formatCode>General</c:formatCode>
                <c:ptCount val="5"/>
                <c:pt idx="0">
                  <c:v>8.0</c:v>
                </c:pt>
                <c:pt idx="1">
                  <c:v>9.0</c:v>
                </c:pt>
                <c:pt idx="2">
                  <c:v>10.0</c:v>
                </c:pt>
                <c:pt idx="3">
                  <c:v>11.0</c:v>
                </c:pt>
                <c:pt idx="4">
                  <c:v>12.0</c:v>
                </c:pt>
              </c:numCache>
            </c:numRef>
          </c:xVal>
          <c:yVal>
            <c:numRef>
              <c:f>'20130604-0607 manipulated'!$S$121:$W$121</c:f>
              <c:numCache>
                <c:formatCode>0.000</c:formatCode>
                <c:ptCount val="5"/>
                <c:pt idx="0">
                  <c:v>0.0700000000000003</c:v>
                </c:pt>
                <c:pt idx="1">
                  <c:v>0.0700000000000003</c:v>
                </c:pt>
                <c:pt idx="2">
                  <c:v>0.06</c:v>
                </c:pt>
                <c:pt idx="3">
                  <c:v>0.06</c:v>
                </c:pt>
                <c:pt idx="4">
                  <c:v>0.06</c:v>
                </c:pt>
              </c:numCache>
            </c:numRef>
          </c:yVal>
        </c:ser>
        <c:ser>
          <c:idx val="2"/>
          <c:order val="2"/>
          <c:tx>
            <c:strRef>
              <c:f>'20130604-0607 manipulated'!$J$122</c:f>
              <c:strCache>
                <c:ptCount val="1"/>
                <c:pt idx="0">
                  <c:v>MidR</c:v>
                </c:pt>
              </c:strCache>
            </c:strRef>
          </c:tx>
          <c:xVal>
            <c:numRef>
              <c:f>'20130604-0607 manipulated'!$S$119:$W$119</c:f>
              <c:numCache>
                <c:formatCode>General</c:formatCode>
                <c:ptCount val="5"/>
                <c:pt idx="0">
                  <c:v>8.0</c:v>
                </c:pt>
                <c:pt idx="1">
                  <c:v>9.0</c:v>
                </c:pt>
                <c:pt idx="2">
                  <c:v>10.0</c:v>
                </c:pt>
                <c:pt idx="3">
                  <c:v>11.0</c:v>
                </c:pt>
                <c:pt idx="4">
                  <c:v>12.0</c:v>
                </c:pt>
              </c:numCache>
            </c:numRef>
          </c:xVal>
          <c:yVal>
            <c:numRef>
              <c:f>'20130604-0607 manipulated'!$S$122:$W$122</c:f>
              <c:numCache>
                <c:formatCode>0.000</c:formatCode>
                <c:ptCount val="5"/>
                <c:pt idx="0">
                  <c:v>-0.16</c:v>
                </c:pt>
                <c:pt idx="1">
                  <c:v>-0.23</c:v>
                </c:pt>
                <c:pt idx="2">
                  <c:v>-0.23</c:v>
                </c:pt>
                <c:pt idx="3">
                  <c:v>-0.41</c:v>
                </c:pt>
                <c:pt idx="4">
                  <c:v>-0.399999999999999</c:v>
                </c:pt>
              </c:numCache>
            </c:numRef>
          </c:yVal>
        </c:ser>
        <c:ser>
          <c:idx val="3"/>
          <c:order val="3"/>
          <c:tx>
            <c:strRef>
              <c:f>'20130604-0607 manipulated'!$J$123</c:f>
              <c:strCache>
                <c:ptCount val="1"/>
                <c:pt idx="0">
                  <c:v>MidL</c:v>
                </c:pt>
              </c:strCache>
            </c:strRef>
          </c:tx>
          <c:xVal>
            <c:numRef>
              <c:f>'20130604-0607 manipulated'!$S$119:$W$119</c:f>
              <c:numCache>
                <c:formatCode>General</c:formatCode>
                <c:ptCount val="5"/>
                <c:pt idx="0">
                  <c:v>8.0</c:v>
                </c:pt>
                <c:pt idx="1">
                  <c:v>9.0</c:v>
                </c:pt>
                <c:pt idx="2">
                  <c:v>10.0</c:v>
                </c:pt>
                <c:pt idx="3">
                  <c:v>11.0</c:v>
                </c:pt>
                <c:pt idx="4">
                  <c:v>12.0</c:v>
                </c:pt>
              </c:numCache>
            </c:numRef>
          </c:xVal>
          <c:yVal>
            <c:numRef>
              <c:f>'20130604-0607 manipulated'!$S$123:$W$123</c:f>
              <c:numCache>
                <c:formatCode>0.000</c:formatCode>
                <c:ptCount val="5"/>
                <c:pt idx="0">
                  <c:v>-0.439999999999999</c:v>
                </c:pt>
                <c:pt idx="1">
                  <c:v>-0.45</c:v>
                </c:pt>
                <c:pt idx="2">
                  <c:v>-0.46</c:v>
                </c:pt>
                <c:pt idx="3">
                  <c:v>-0.47</c:v>
                </c:pt>
                <c:pt idx="4">
                  <c:v>-0.5</c:v>
                </c:pt>
              </c:numCache>
            </c:numRef>
          </c:yVal>
        </c:ser>
        <c:ser>
          <c:idx val="4"/>
          <c:order val="4"/>
          <c:tx>
            <c:strRef>
              <c:f>'20130604-0607 manipulated'!$J$124</c:f>
              <c:strCache>
                <c:ptCount val="1"/>
                <c:pt idx="0">
                  <c:v>BwdR</c:v>
                </c:pt>
              </c:strCache>
            </c:strRef>
          </c:tx>
          <c:xVal>
            <c:numRef>
              <c:f>'20130604-0607 manipulated'!$S$119:$W$119</c:f>
              <c:numCache>
                <c:formatCode>General</c:formatCode>
                <c:ptCount val="5"/>
                <c:pt idx="0">
                  <c:v>8.0</c:v>
                </c:pt>
                <c:pt idx="1">
                  <c:v>9.0</c:v>
                </c:pt>
                <c:pt idx="2">
                  <c:v>10.0</c:v>
                </c:pt>
                <c:pt idx="3">
                  <c:v>11.0</c:v>
                </c:pt>
                <c:pt idx="4">
                  <c:v>12.0</c:v>
                </c:pt>
              </c:numCache>
            </c:numRef>
          </c:xVal>
          <c:yVal>
            <c:numRef>
              <c:f>'20130604-0607 manipulated'!$S$124:$W$124</c:f>
              <c:numCache>
                <c:formatCode>0.000</c:formatCode>
                <c:ptCount val="5"/>
                <c:pt idx="0">
                  <c:v>0.0479999999999998</c:v>
                </c:pt>
                <c:pt idx="1">
                  <c:v>0.0479999999999998</c:v>
                </c:pt>
                <c:pt idx="2">
                  <c:v>0.0479999999999998</c:v>
                </c:pt>
                <c:pt idx="3">
                  <c:v>0.0479999999999998</c:v>
                </c:pt>
                <c:pt idx="4">
                  <c:v>0.0479999999999998</c:v>
                </c:pt>
              </c:numCache>
            </c:numRef>
          </c:yVal>
        </c:ser>
        <c:ser>
          <c:idx val="5"/>
          <c:order val="5"/>
          <c:tx>
            <c:strRef>
              <c:f>'20130604-0607 manipulated'!$J$125</c:f>
              <c:strCache>
                <c:ptCount val="1"/>
                <c:pt idx="0">
                  <c:v>BwdL</c:v>
                </c:pt>
              </c:strCache>
            </c:strRef>
          </c:tx>
          <c:xVal>
            <c:numRef>
              <c:f>'20130604-0607 manipulated'!$S$119:$W$119</c:f>
              <c:numCache>
                <c:formatCode>General</c:formatCode>
                <c:ptCount val="5"/>
                <c:pt idx="0">
                  <c:v>8.0</c:v>
                </c:pt>
                <c:pt idx="1">
                  <c:v>9.0</c:v>
                </c:pt>
                <c:pt idx="2">
                  <c:v>10.0</c:v>
                </c:pt>
                <c:pt idx="3">
                  <c:v>11.0</c:v>
                </c:pt>
                <c:pt idx="4">
                  <c:v>12.0</c:v>
                </c:pt>
              </c:numCache>
            </c:numRef>
          </c:xVal>
          <c:yVal>
            <c:numRef>
              <c:f>'20130604-0607 manipulated'!$S$125:$W$125</c:f>
              <c:numCache>
                <c:formatCode>0.000</c:formatCode>
                <c:ptCount val="5"/>
                <c:pt idx="0">
                  <c:v>-0.004</c:v>
                </c:pt>
                <c:pt idx="1">
                  <c:v>-0.004</c:v>
                </c:pt>
                <c:pt idx="2">
                  <c:v>-0.003</c:v>
                </c:pt>
                <c:pt idx="3">
                  <c:v>-0.002</c:v>
                </c:pt>
                <c:pt idx="4">
                  <c:v>0.003</c:v>
                </c:pt>
              </c:numCache>
            </c:numRef>
          </c:yVal>
        </c:ser>
        <c:ser>
          <c:idx val="6"/>
          <c:order val="6"/>
          <c:tx>
            <c:strRef>
              <c:f>'20130604-0607 manipulated'!$J$126</c:f>
              <c:strCache>
                <c:ptCount val="1"/>
                <c:pt idx="0">
                  <c:v>MidH</c:v>
                </c:pt>
              </c:strCache>
            </c:strRef>
          </c:tx>
          <c:xVal>
            <c:numRef>
              <c:f>'20130604-0607 manipulated'!$S$119:$W$119</c:f>
              <c:numCache>
                <c:formatCode>General</c:formatCode>
                <c:ptCount val="5"/>
                <c:pt idx="0">
                  <c:v>8.0</c:v>
                </c:pt>
                <c:pt idx="1">
                  <c:v>9.0</c:v>
                </c:pt>
                <c:pt idx="2">
                  <c:v>10.0</c:v>
                </c:pt>
                <c:pt idx="3">
                  <c:v>11.0</c:v>
                </c:pt>
                <c:pt idx="4">
                  <c:v>12.0</c:v>
                </c:pt>
              </c:numCache>
            </c:numRef>
          </c:xVal>
          <c:yVal>
            <c:numRef>
              <c:f>'20130604-0607 manipulated'!$S$126:$W$126</c:f>
              <c:numCache>
                <c:formatCode>0.000</c:formatCode>
                <c:ptCount val="5"/>
                <c:pt idx="0">
                  <c:v>-0.00999999999999978</c:v>
                </c:pt>
                <c:pt idx="1">
                  <c:v>-0.0199999999999996</c:v>
                </c:pt>
                <c:pt idx="2">
                  <c:v>-0.00999999999999978</c:v>
                </c:pt>
                <c:pt idx="3">
                  <c:v>-0.00999999999999978</c:v>
                </c:pt>
                <c:pt idx="4">
                  <c:v>-0.0199999999999996</c:v>
                </c:pt>
              </c:numCache>
            </c:numRef>
          </c:yVal>
        </c:ser>
        <c:ser>
          <c:idx val="7"/>
          <c:order val="7"/>
          <c:tx>
            <c:strRef>
              <c:f>'20130604-0607 manipulated'!$J$127</c:f>
              <c:strCache>
                <c:ptCount val="1"/>
                <c:pt idx="0">
                  <c:v>Frame</c:v>
                </c:pt>
              </c:strCache>
            </c:strRef>
          </c:tx>
          <c:xVal>
            <c:numRef>
              <c:f>'20130604-0607 manipulated'!$S$119:$W$119</c:f>
              <c:numCache>
                <c:formatCode>General</c:formatCode>
                <c:ptCount val="5"/>
                <c:pt idx="0">
                  <c:v>8.0</c:v>
                </c:pt>
                <c:pt idx="1">
                  <c:v>9.0</c:v>
                </c:pt>
                <c:pt idx="2">
                  <c:v>10.0</c:v>
                </c:pt>
                <c:pt idx="3">
                  <c:v>11.0</c:v>
                </c:pt>
                <c:pt idx="4">
                  <c:v>12.0</c:v>
                </c:pt>
              </c:numCache>
            </c:numRef>
          </c:xVal>
          <c:yVal>
            <c:numRef>
              <c:f>'20130604-0607 manipulated'!$S$127:$W$127</c:f>
              <c:numCache>
                <c:formatCode>0.000</c:formatCode>
                <c:ptCount val="5"/>
                <c:pt idx="0">
                  <c:v>-0.16</c:v>
                </c:pt>
                <c:pt idx="1">
                  <c:v>-0.16</c:v>
                </c:pt>
                <c:pt idx="2">
                  <c:v>-0.16</c:v>
                </c:pt>
                <c:pt idx="3">
                  <c:v>-0.15</c:v>
                </c:pt>
                <c:pt idx="4">
                  <c:v>-0.11</c:v>
                </c:pt>
              </c:numCache>
            </c:numRef>
          </c:yVal>
        </c:ser>
        <c:ser>
          <c:idx val="8"/>
          <c:order val="8"/>
          <c:tx>
            <c:strRef>
              <c:f>'20130604-0607 manipulated'!$J$128</c:f>
              <c:strCache>
                <c:ptCount val="1"/>
                <c:pt idx="0">
                  <c:v>MidA</c:v>
                </c:pt>
              </c:strCache>
            </c:strRef>
          </c:tx>
          <c:xVal>
            <c:numRef>
              <c:f>'20130604-0607 manipulated'!$S$119:$W$119</c:f>
              <c:numCache>
                <c:formatCode>General</c:formatCode>
                <c:ptCount val="5"/>
                <c:pt idx="0">
                  <c:v>8.0</c:v>
                </c:pt>
                <c:pt idx="1">
                  <c:v>9.0</c:v>
                </c:pt>
                <c:pt idx="2">
                  <c:v>10.0</c:v>
                </c:pt>
                <c:pt idx="3">
                  <c:v>11.0</c:v>
                </c:pt>
                <c:pt idx="4">
                  <c:v>12.0</c:v>
                </c:pt>
              </c:numCache>
            </c:numRef>
          </c:xVal>
          <c:yVal>
            <c:numRef>
              <c:f>'20130604-0607 manipulated'!$S$128:$W$128</c:f>
              <c:numCache>
                <c:formatCode>0.000</c:formatCode>
                <c:ptCount val="5"/>
                <c:pt idx="0">
                  <c:v>-0.59</c:v>
                </c:pt>
                <c:pt idx="1">
                  <c:v>-0.6</c:v>
                </c:pt>
                <c:pt idx="2">
                  <c:v>-0.6</c:v>
                </c:pt>
                <c:pt idx="3">
                  <c:v>-1.09</c:v>
                </c:pt>
                <c:pt idx="4">
                  <c:v>-1.06</c:v>
                </c:pt>
              </c:numCache>
            </c:numRef>
          </c:yVal>
        </c:ser>
        <c:ser>
          <c:idx val="9"/>
          <c:order val="9"/>
          <c:tx>
            <c:strRef>
              <c:f>'20130604-0607 manipulated'!$J$129</c:f>
              <c:strCache>
                <c:ptCount val="1"/>
                <c:pt idx="0">
                  <c:v>Flange</c:v>
                </c:pt>
              </c:strCache>
            </c:strRef>
          </c:tx>
          <c:xVal>
            <c:numRef>
              <c:f>'20130604-0607 manipulated'!$S$119:$W$119</c:f>
              <c:numCache>
                <c:formatCode>General</c:formatCode>
                <c:ptCount val="5"/>
                <c:pt idx="0">
                  <c:v>8.0</c:v>
                </c:pt>
                <c:pt idx="1">
                  <c:v>9.0</c:v>
                </c:pt>
                <c:pt idx="2">
                  <c:v>10.0</c:v>
                </c:pt>
                <c:pt idx="3">
                  <c:v>11.0</c:v>
                </c:pt>
                <c:pt idx="4">
                  <c:v>12.0</c:v>
                </c:pt>
              </c:numCache>
            </c:numRef>
          </c:xVal>
          <c:yVal>
            <c:numRef>
              <c:f>'20130604-0607 manipulated'!$S$129:$W$129</c:f>
              <c:numCache>
                <c:formatCode>0.000</c:formatCode>
                <c:ptCount val="5"/>
                <c:pt idx="0">
                  <c:v>0.041</c:v>
                </c:pt>
                <c:pt idx="1">
                  <c:v>0.041</c:v>
                </c:pt>
                <c:pt idx="2">
                  <c:v>0.041</c:v>
                </c:pt>
                <c:pt idx="3">
                  <c:v>0.041</c:v>
                </c:pt>
                <c:pt idx="4">
                  <c:v>0.041</c:v>
                </c:pt>
              </c:numCache>
            </c:numRef>
          </c:yVal>
        </c:ser>
        <c:axId val="252612344"/>
        <c:axId val="252611896"/>
      </c:scatterChart>
      <c:valAx>
        <c:axId val="252612344"/>
        <c:scaling>
          <c:orientation val="minMax"/>
          <c:max val="12.0"/>
          <c:min val="8.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Action ID</a:t>
                </a:r>
              </a:p>
            </c:rich>
          </c:tx>
          <c:layout>
            <c:manualLayout>
              <c:xMode val="edge"/>
              <c:yMode val="edge"/>
              <c:x val="0.416061538461538"/>
              <c:y val="0.855054649758454"/>
            </c:manualLayout>
          </c:layout>
        </c:title>
        <c:numFmt formatCode="General" sourceLinked="1"/>
        <c:tickLblPos val="low"/>
        <c:crossAx val="252611896"/>
        <c:crosses val="autoZero"/>
        <c:crossBetween val="midCat"/>
        <c:majorUnit val="1.0"/>
      </c:valAx>
      <c:valAx>
        <c:axId val="252611896"/>
        <c:scaling>
          <c:orientation val="minMax"/>
          <c:max val="0.2"/>
          <c:min val="-1.2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Module position variation [mm]</a:t>
                </a:r>
              </a:p>
            </c:rich>
          </c:tx>
          <c:layout/>
        </c:title>
        <c:numFmt formatCode="0.000" sourceLinked="1"/>
        <c:tickLblPos val="nextTo"/>
        <c:crossAx val="252612344"/>
        <c:crosses val="autoZero"/>
        <c:crossBetween val="midCat"/>
        <c:majorUnit val="0.2"/>
      </c:valAx>
    </c:plotArea>
    <c:legend>
      <c:legendPos val="r"/>
      <c:layout>
        <c:manualLayout>
          <c:xMode val="edge"/>
          <c:yMode val="edge"/>
          <c:x val="0.787440384615384"/>
          <c:y val="0.00315519323671497"/>
          <c:w val="0.193563888888889"/>
          <c:h val="0.878653381642512"/>
        </c:manualLayout>
      </c:layout>
    </c:legend>
    <c:plotVisOnly val="1"/>
  </c:chart>
  <c:txPr>
    <a:bodyPr/>
    <a:lstStyle/>
    <a:p>
      <a:pPr>
        <a:defRPr sz="1400" b="0" i="1"/>
      </a:pPr>
      <a:endParaRPr lang="ja-JP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title>
      <c:tx>
        <c:rich>
          <a:bodyPr/>
          <a:lstStyle/>
          <a:p>
            <a:pPr>
              <a:defRPr/>
            </a:pPr>
            <a:r>
              <a:rPr lang="en-US" altLang="ja-JP"/>
              <a:t>Prototype-III</a:t>
            </a:r>
          </a:p>
        </c:rich>
      </c:tx>
      <c:layout>
        <c:manualLayout>
          <c:xMode val="edge"/>
          <c:yMode val="edge"/>
          <c:x val="0.299231111111111"/>
          <c:y val="0.0641861111111111"/>
        </c:manualLayout>
      </c:layout>
    </c:title>
    <c:plotArea>
      <c:layout/>
      <c:scatterChart>
        <c:scatterStyle val="lineMarker"/>
        <c:ser>
          <c:idx val="0"/>
          <c:order val="0"/>
          <c:tx>
            <c:strRef>
              <c:f>'20130524-0527, 0613 manipulated'!$AL$80</c:f>
              <c:strCache>
                <c:ptCount val="1"/>
                <c:pt idx="0">
                  <c:v>δL (w/ SB)</c:v>
                </c:pt>
              </c:strCache>
            </c:strRef>
          </c:tx>
          <c:xVal>
            <c:numRef>
              <c:f>'20130524-0527, 0613 manipulated'!$AK$81:$AK$86</c:f>
              <c:numCache>
                <c:formatCode>General</c:formatCode>
                <c:ptCount val="6"/>
                <c:pt idx="0">
                  <c:v>5.0</c:v>
                </c:pt>
                <c:pt idx="1">
                  <c:v>685.0</c:v>
                </c:pt>
                <c:pt idx="2">
                  <c:v>1285.0</c:v>
                </c:pt>
                <c:pt idx="3">
                  <c:v>1885.0</c:v>
                </c:pt>
                <c:pt idx="4">
                  <c:v>2485.0</c:v>
                </c:pt>
                <c:pt idx="5">
                  <c:v>2840.0</c:v>
                </c:pt>
              </c:numCache>
            </c:numRef>
          </c:xVal>
          <c:yVal>
            <c:numRef>
              <c:f>'20130524-0527, 0613 manipulated'!$AL$81:$AL$86</c:f>
              <c:numCache>
                <c:formatCode>0.00</c:formatCode>
                <c:ptCount val="6"/>
                <c:pt idx="0">
                  <c:v>0.0</c:v>
                </c:pt>
                <c:pt idx="1">
                  <c:v>-0.627194400000001</c:v>
                </c:pt>
                <c:pt idx="2">
                  <c:v>-1.2635424</c:v>
                </c:pt>
                <c:pt idx="3">
                  <c:v>-1.3598904</c:v>
                </c:pt>
                <c:pt idx="4">
                  <c:v>-0.9562384</c:v>
                </c:pt>
                <c:pt idx="5">
                  <c:v>5.69999999733284E-6</c:v>
                </c:pt>
              </c:numCache>
            </c:numRef>
          </c:yVal>
        </c:ser>
        <c:ser>
          <c:idx val="1"/>
          <c:order val="1"/>
          <c:tx>
            <c:strRef>
              <c:f>'20130524-0527, 0613 manipulated'!$AM$80</c:f>
              <c:strCache>
                <c:ptCount val="1"/>
                <c:pt idx="0">
                  <c:v>δR (w/ SB)</c:v>
                </c:pt>
              </c:strCache>
            </c:strRef>
          </c:tx>
          <c:xVal>
            <c:numRef>
              <c:f>'20130524-0527, 0613 manipulated'!$AK$81:$AK$86</c:f>
              <c:numCache>
                <c:formatCode>General</c:formatCode>
                <c:ptCount val="6"/>
                <c:pt idx="0">
                  <c:v>5.0</c:v>
                </c:pt>
                <c:pt idx="1">
                  <c:v>685.0</c:v>
                </c:pt>
                <c:pt idx="2">
                  <c:v>1285.0</c:v>
                </c:pt>
                <c:pt idx="3">
                  <c:v>1885.0</c:v>
                </c:pt>
                <c:pt idx="4">
                  <c:v>2485.0</c:v>
                </c:pt>
                <c:pt idx="5">
                  <c:v>2840.0</c:v>
                </c:pt>
              </c:numCache>
            </c:numRef>
          </c:xVal>
          <c:yVal>
            <c:numRef>
              <c:f>'20130524-0527, 0613 manipulated'!$AM$81:$AM$86</c:f>
              <c:numCache>
                <c:formatCode>0.00</c:formatCode>
                <c:ptCount val="6"/>
                <c:pt idx="0">
                  <c:v>0.0</c:v>
                </c:pt>
                <c:pt idx="1">
                  <c:v>-1.109224004000002</c:v>
                </c:pt>
                <c:pt idx="2">
                  <c:v>-1.523245184000001</c:v>
                </c:pt>
                <c:pt idx="3">
                  <c:v>-1.617266364</c:v>
                </c:pt>
                <c:pt idx="4">
                  <c:v>-1.161287543999998</c:v>
                </c:pt>
                <c:pt idx="5">
                  <c:v>-7.55000013619167E-8</c:v>
                </c:pt>
              </c:numCache>
            </c:numRef>
          </c:yVal>
        </c:ser>
        <c:ser>
          <c:idx val="2"/>
          <c:order val="2"/>
          <c:tx>
            <c:strRef>
              <c:f>'20130524-0527, 0613 manipulated'!$AN$80</c:f>
              <c:strCache>
                <c:ptCount val="1"/>
                <c:pt idx="0">
                  <c:v>δL (w/o SB)</c:v>
                </c:pt>
              </c:strCache>
            </c:strRef>
          </c:tx>
          <c:xVal>
            <c:numRef>
              <c:f>'20130524-0527, 0613 manipulated'!$AK$81:$AK$86</c:f>
              <c:numCache>
                <c:formatCode>General</c:formatCode>
                <c:ptCount val="6"/>
                <c:pt idx="0">
                  <c:v>5.0</c:v>
                </c:pt>
                <c:pt idx="1">
                  <c:v>685.0</c:v>
                </c:pt>
                <c:pt idx="2">
                  <c:v>1285.0</c:v>
                </c:pt>
                <c:pt idx="3">
                  <c:v>1885.0</c:v>
                </c:pt>
                <c:pt idx="4">
                  <c:v>2485.0</c:v>
                </c:pt>
                <c:pt idx="5">
                  <c:v>2840.0</c:v>
                </c:pt>
              </c:numCache>
            </c:numRef>
          </c:xVal>
          <c:yVal>
            <c:numRef>
              <c:f>'20130524-0527, 0613 manipulated'!$AN$81:$AN$86</c:f>
              <c:numCache>
                <c:formatCode>0.00</c:formatCode>
                <c:ptCount val="6"/>
                <c:pt idx="0">
                  <c:v>0.0</c:v>
                </c:pt>
                <c:pt idx="1">
                  <c:v>-1.956790152000003</c:v>
                </c:pt>
                <c:pt idx="2">
                  <c:v>-3.431604992</c:v>
                </c:pt>
                <c:pt idx="3">
                  <c:v>-3.286419832</c:v>
                </c:pt>
                <c:pt idx="4">
                  <c:v>-1.631234672000001</c:v>
                </c:pt>
                <c:pt idx="5">
                  <c:v>-1.1900000096432E-7</c:v>
                </c:pt>
              </c:numCache>
            </c:numRef>
          </c:yVal>
        </c:ser>
        <c:ser>
          <c:idx val="3"/>
          <c:order val="3"/>
          <c:tx>
            <c:strRef>
              <c:f>'20130524-0527, 0613 manipulated'!$AO$80</c:f>
              <c:strCache>
                <c:ptCount val="1"/>
                <c:pt idx="0">
                  <c:v>δR (w/o SB)</c:v>
                </c:pt>
              </c:strCache>
            </c:strRef>
          </c:tx>
          <c:xVal>
            <c:numRef>
              <c:f>'20130524-0527, 0613 manipulated'!$AK$81:$AK$86</c:f>
              <c:numCache>
                <c:formatCode>General</c:formatCode>
                <c:ptCount val="6"/>
                <c:pt idx="0">
                  <c:v>5.0</c:v>
                </c:pt>
                <c:pt idx="1">
                  <c:v>685.0</c:v>
                </c:pt>
                <c:pt idx="2">
                  <c:v>1285.0</c:v>
                </c:pt>
                <c:pt idx="3">
                  <c:v>1885.0</c:v>
                </c:pt>
                <c:pt idx="4">
                  <c:v>2485.0</c:v>
                </c:pt>
                <c:pt idx="5">
                  <c:v>2840.0</c:v>
                </c:pt>
              </c:numCache>
            </c:numRef>
          </c:xVal>
          <c:yVal>
            <c:numRef>
              <c:f>'20130524-0527, 0613 manipulated'!$AO$81:$AO$86</c:f>
              <c:numCache>
                <c:formatCode>0.00</c:formatCode>
                <c:ptCount val="6"/>
                <c:pt idx="0">
                  <c:v>0.0</c:v>
                </c:pt>
                <c:pt idx="1">
                  <c:v>-2.437231047999998</c:v>
                </c:pt>
                <c:pt idx="2">
                  <c:v>-3.650670208</c:v>
                </c:pt>
                <c:pt idx="3">
                  <c:v>-3.524109367999998</c:v>
                </c:pt>
                <c:pt idx="4">
                  <c:v>-1.857548528000001</c:v>
                </c:pt>
                <c:pt idx="5">
                  <c:v>-3.09999990122378E-8</c:v>
                </c:pt>
              </c:numCache>
            </c:numRef>
          </c:yVal>
        </c:ser>
        <c:axId val="478694504"/>
        <c:axId val="478471992"/>
      </c:scatterChart>
      <c:valAx>
        <c:axId val="4786945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z position [mm]</a:t>
                </a:r>
              </a:p>
            </c:rich>
          </c:tx>
          <c:layout/>
        </c:title>
        <c:numFmt formatCode="General" sourceLinked="1"/>
        <c:tickLblPos val="low"/>
        <c:crossAx val="478471992"/>
        <c:crosses val="autoZero"/>
        <c:crossBetween val="midCat"/>
      </c:valAx>
      <c:valAx>
        <c:axId val="478471992"/>
        <c:scaling>
          <c:orientation val="minMax"/>
          <c:max val="0.0"/>
          <c:min val="-5.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Module sag [mm]</a:t>
                </a:r>
              </a:p>
            </c:rich>
          </c:tx>
          <c:layout/>
        </c:title>
        <c:numFmt formatCode="0" sourceLinked="0"/>
        <c:tickLblPos val="nextTo"/>
        <c:crossAx val="4786945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4670925925926"/>
          <c:y val="0.208423765432099"/>
          <c:w val="0.292431018518518"/>
          <c:h val="0.461920634920635"/>
        </c:manualLayout>
      </c:layout>
    </c:legend>
    <c:plotVisOnly val="1"/>
  </c:chart>
  <c:txPr>
    <a:bodyPr/>
    <a:lstStyle/>
    <a:p>
      <a:pPr>
        <a:defRPr sz="1400" b="0" i="1"/>
      </a:pPr>
      <a:endParaRPr lang="ja-JP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autoTitleDeleted val="1"/>
    <c:plotArea>
      <c:layout/>
      <c:scatterChart>
        <c:scatterStyle val="lineMarker"/>
        <c:ser>
          <c:idx val="3"/>
          <c:order val="0"/>
          <c:tx>
            <c:strRef>
              <c:f>'QBB&amp;SB&amp;GP20130624-Suzuki'!$J$119</c:f>
              <c:strCache>
                <c:ptCount val="1"/>
                <c:pt idx="0">
                  <c:v>GP</c:v>
                </c:pt>
              </c:strCache>
            </c:strRef>
          </c:tx>
          <c:xVal>
            <c:numRef>
              <c:f>'QBB&amp;SB&amp;GP20130624-Suzuki'!$F$120:$F$131</c:f>
              <c:numCache>
                <c:formatCode>General</c:formatCode>
                <c:ptCount val="12"/>
                <c:pt idx="0">
                  <c:v>0.0</c:v>
                </c:pt>
                <c:pt idx="1">
                  <c:v>240.0</c:v>
                </c:pt>
                <c:pt idx="2">
                  <c:v>490.0</c:v>
                </c:pt>
                <c:pt idx="3">
                  <c:v>740.0</c:v>
                </c:pt>
                <c:pt idx="4">
                  <c:v>990.0</c:v>
                </c:pt>
                <c:pt idx="5">
                  <c:v>1240.0</c:v>
                </c:pt>
                <c:pt idx="6">
                  <c:v>1490.0</c:v>
                </c:pt>
                <c:pt idx="7">
                  <c:v>1740.0</c:v>
                </c:pt>
                <c:pt idx="8">
                  <c:v>1965.0</c:v>
                </c:pt>
                <c:pt idx="9">
                  <c:v>2240.0</c:v>
                </c:pt>
                <c:pt idx="10">
                  <c:v>2740.0</c:v>
                </c:pt>
                <c:pt idx="11">
                  <c:v>2855.0</c:v>
                </c:pt>
              </c:numCache>
            </c:numRef>
          </c:xVal>
          <c:yVal>
            <c:numRef>
              <c:f>'QBB&amp;SB&amp;GP20130624-Suzuki'!$J$120:$J$131</c:f>
              <c:numCache>
                <c:formatCode>0.00</c:formatCode>
                <c:ptCount val="12"/>
                <c:pt idx="0">
                  <c:v>0.0</c:v>
                </c:pt>
                <c:pt idx="1">
                  <c:v>-1.1483888</c:v>
                </c:pt>
                <c:pt idx="2">
                  <c:v>-2.1450438</c:v>
                </c:pt>
                <c:pt idx="3">
                  <c:v>-2.9216988</c:v>
                </c:pt>
                <c:pt idx="4">
                  <c:v>-3.4683538</c:v>
                </c:pt>
                <c:pt idx="5">
                  <c:v>-3.7450088</c:v>
                </c:pt>
                <c:pt idx="6">
                  <c:v>-3.7416638</c:v>
                </c:pt>
                <c:pt idx="7">
                  <c:v>-3.7283188</c:v>
                </c:pt>
                <c:pt idx="8">
                  <c:v>-3.3643083</c:v>
                </c:pt>
                <c:pt idx="9">
                  <c:v>-2.6416288</c:v>
                </c:pt>
                <c:pt idx="10">
                  <c:v>-0.5849388</c:v>
                </c:pt>
                <c:pt idx="11">
                  <c:v>-1.00000000280431E-7</c:v>
                </c:pt>
              </c:numCache>
            </c:numRef>
          </c:yVal>
        </c:ser>
        <c:axId val="260639304"/>
        <c:axId val="260248296"/>
      </c:scatterChart>
      <c:valAx>
        <c:axId val="2606393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z [mm]</a:t>
                </a:r>
              </a:p>
            </c:rich>
          </c:tx>
          <c:layout>
            <c:manualLayout>
              <c:xMode val="edge"/>
              <c:yMode val="edge"/>
              <c:x val="0.526226388888889"/>
              <c:y val="0.754231944444444"/>
            </c:manualLayout>
          </c:layout>
        </c:title>
        <c:numFmt formatCode="General" sourceLinked="1"/>
        <c:tickLblPos val="low"/>
        <c:crossAx val="260248296"/>
        <c:crosses val="autoZero"/>
        <c:crossBetween val="midCat"/>
      </c:valAx>
      <c:valAx>
        <c:axId val="2602482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Guide pipe sag [mm]</a:t>
                </a:r>
              </a:p>
            </c:rich>
          </c:tx>
          <c:layout>
            <c:manualLayout>
              <c:xMode val="edge"/>
              <c:yMode val="edge"/>
              <c:x val="0.0493888888888889"/>
              <c:y val="0.0258699074074074"/>
            </c:manualLayout>
          </c:layout>
        </c:title>
        <c:numFmt formatCode="0.00" sourceLinked="1"/>
        <c:tickLblPos val="nextTo"/>
        <c:crossAx val="260639304"/>
        <c:crosses val="autoZero"/>
        <c:crossBetween val="midCat"/>
      </c:valAx>
    </c:plotArea>
    <c:plotVisOnly val="1"/>
  </c:chart>
  <c:txPr>
    <a:bodyPr/>
    <a:lstStyle/>
    <a:p>
      <a:pPr>
        <a:defRPr sz="1400" b="0" i="1"/>
      </a:pPr>
      <a:endParaRPr lang="ja-JP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autoTitleDeleted val="1"/>
    <c:plotArea>
      <c:layout/>
      <c:scatterChart>
        <c:scatterStyle val="lineMarker"/>
        <c:ser>
          <c:idx val="3"/>
          <c:order val="0"/>
          <c:tx>
            <c:strRef>
              <c:f>'QBB&amp;SB&amp;GP20130624-Suzuki'!$G$71</c:f>
              <c:strCache>
                <c:ptCount val="1"/>
                <c:pt idx="0">
                  <c:v>GP</c:v>
                </c:pt>
              </c:strCache>
            </c:strRef>
          </c:tx>
          <c:marker>
            <c:symbol val="none"/>
          </c:marker>
          <c:xVal>
            <c:numRef>
              <c:f>'QBB&amp;SB&amp;GP20130624-Suzuki'!$C$73:$C$90</c:f>
              <c:numCache>
                <c:formatCode>General</c:formatCode>
                <c:ptCount val="18"/>
                <c:pt idx="0">
                  <c:v>0.0</c:v>
                </c:pt>
                <c:pt idx="1">
                  <c:v>1000.0</c:v>
                </c:pt>
                <c:pt idx="2">
                  <c:v>1760.0</c:v>
                </c:pt>
                <c:pt idx="3">
                  <c:v>2000.0</c:v>
                </c:pt>
                <c:pt idx="4">
                  <c:v>2250.0</c:v>
                </c:pt>
                <c:pt idx="5">
                  <c:v>2500.0</c:v>
                </c:pt>
                <c:pt idx="6">
                  <c:v>2750.0</c:v>
                </c:pt>
                <c:pt idx="7">
                  <c:v>3000.0</c:v>
                </c:pt>
                <c:pt idx="8">
                  <c:v>3250.0</c:v>
                </c:pt>
                <c:pt idx="9">
                  <c:v>3500.0</c:v>
                </c:pt>
                <c:pt idx="10">
                  <c:v>3725.0</c:v>
                </c:pt>
                <c:pt idx="11">
                  <c:v>4000.0</c:v>
                </c:pt>
                <c:pt idx="12">
                  <c:v>4500.0</c:v>
                </c:pt>
                <c:pt idx="13">
                  <c:v>4610.0</c:v>
                </c:pt>
                <c:pt idx="14">
                  <c:v>5000.0</c:v>
                </c:pt>
                <c:pt idx="15">
                  <c:v>6000.0</c:v>
                </c:pt>
                <c:pt idx="16">
                  <c:v>7000.0</c:v>
                </c:pt>
                <c:pt idx="17">
                  <c:v>8000.0</c:v>
                </c:pt>
              </c:numCache>
            </c:numRef>
          </c:xVal>
          <c:yVal>
            <c:numRef>
              <c:f>'QBB&amp;SB&amp;GP20130624-Suzuki'!$G$73:$G$90</c:f>
              <c:numCache>
                <c:formatCode>0.0_ </c:formatCode>
                <c:ptCount val="18"/>
                <c:pt idx="0">
                  <c:v>0.0</c:v>
                </c:pt>
                <c:pt idx="1">
                  <c:v>-9.95360264080838</c:v>
                </c:pt>
                <c:pt idx="2">
                  <c:v>-16.50060148976803</c:v>
                </c:pt>
                <c:pt idx="3">
                  <c:v>-18.26115823247794</c:v>
                </c:pt>
                <c:pt idx="4">
                  <c:v>-19.90094234385388</c:v>
                </c:pt>
                <c:pt idx="5">
                  <c:v>-21.32087683299231</c:v>
                </c:pt>
                <c:pt idx="6">
                  <c:v>-22.49949674235932</c:v>
                </c:pt>
                <c:pt idx="7">
                  <c:v>-23.41593076943627</c:v>
                </c:pt>
                <c:pt idx="8">
                  <c:v>-24.04990126671964</c:v>
                </c:pt>
                <c:pt idx="9">
                  <c:v>-24.67272209005153</c:v>
                </c:pt>
                <c:pt idx="10">
                  <c:v>-24.88716188007575</c:v>
                </c:pt>
                <c:pt idx="11">
                  <c:v>-24.86945890654023</c:v>
                </c:pt>
                <c:pt idx="12">
                  <c:v>-24.09145376507554</c:v>
                </c:pt>
                <c:pt idx="13">
                  <c:v>-23.79810664686724</c:v>
                </c:pt>
                <c:pt idx="14">
                  <c:v>-22.42740367205309</c:v>
                </c:pt>
                <c:pt idx="15">
                  <c:v>-16.8434490581333</c:v>
                </c:pt>
                <c:pt idx="16">
                  <c:v>-9.01714072080932</c:v>
                </c:pt>
                <c:pt idx="17">
                  <c:v>1.53355366005935E-14</c:v>
                </c:pt>
              </c:numCache>
            </c:numRef>
          </c:yVal>
        </c:ser>
        <c:axId val="260241288"/>
        <c:axId val="260630040"/>
      </c:scatterChart>
      <c:valAx>
        <c:axId val="260241288"/>
        <c:scaling>
          <c:orientation val="minMax"/>
          <c:max val="8000.0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L [</a:t>
                </a:r>
                <a:r>
                  <a:rPr lang="en-US" dirty="0"/>
                  <a:t>mm]</a:t>
                </a:r>
                <a:endParaRPr lang="ja-JP" dirty="0"/>
              </a:p>
            </c:rich>
          </c:tx>
          <c:layout>
            <c:manualLayout>
              <c:xMode val="edge"/>
              <c:yMode val="edge"/>
              <c:x val="0.544023333333333"/>
              <c:y val="0.754231944444444"/>
            </c:manualLayout>
          </c:layout>
        </c:title>
        <c:numFmt formatCode="General" sourceLinked="1"/>
        <c:tickLblPos val="low"/>
        <c:crossAx val="260630040"/>
        <c:crosses val="autoZero"/>
        <c:crossBetween val="midCat"/>
        <c:minorUnit val="500.0"/>
      </c:valAx>
      <c:valAx>
        <c:axId val="260630040"/>
        <c:scaling>
          <c:orientation val="minMax"/>
          <c:max val="0.0"/>
          <c:min val="-3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Guide pipe sag [</a:t>
                </a:r>
                <a:r>
                  <a:rPr lang="en-US" dirty="0"/>
                  <a:t>mm]</a:t>
                </a:r>
                <a:endParaRPr lang="ja-JP" dirty="0"/>
              </a:p>
            </c:rich>
          </c:tx>
          <c:layout>
            <c:manualLayout>
              <c:xMode val="edge"/>
              <c:yMode val="edge"/>
              <c:x val="0.0423333333333333"/>
              <c:y val="0.0199902777777778"/>
            </c:manualLayout>
          </c:layout>
        </c:title>
        <c:numFmt formatCode="0.0_ " sourceLinked="1"/>
        <c:tickLblPos val="nextTo"/>
        <c:crossAx val="260241288"/>
        <c:crosses val="autoZero"/>
        <c:crossBetween val="midCat"/>
        <c:majorUnit val="5.0"/>
      </c:valAx>
    </c:plotArea>
    <c:plotVisOnly val="1"/>
    <c:dispBlanksAs val="gap"/>
  </c:chart>
  <c:txPr>
    <a:bodyPr/>
    <a:lstStyle/>
    <a:p>
      <a:pPr>
        <a:defRPr sz="1400" b="0" i="1"/>
      </a:pPr>
      <a:endParaRPr lang="ja-JP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plotArea>
      <c:layout/>
      <c:scatterChart>
        <c:scatterStyle val="lineMarker"/>
        <c:ser>
          <c:idx val="0"/>
          <c:order val="0"/>
          <c:tx>
            <c:strRef>
              <c:f>'20130604-0607 manipulated'!$J$120</c:f>
              <c:strCache>
                <c:ptCount val="1"/>
                <c:pt idx="0">
                  <c:v>FwdR</c:v>
                </c:pt>
              </c:strCache>
            </c:strRef>
          </c:tx>
          <c:xVal>
            <c:numRef>
              <c:f>'20130604-0607 manipulated'!$K$119:$W$119</c:f>
              <c:numCache>
                <c:formatCode>General</c:formatCode>
                <c:ptCount val="1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</c:numCache>
            </c:numRef>
          </c:xVal>
          <c:yVal>
            <c:numRef>
              <c:f>'20130604-0607 manipulated'!$K$120:$W$120</c:f>
              <c:numCache>
                <c:formatCode>0.000</c:formatCode>
                <c:ptCount val="13"/>
                <c:pt idx="0">
                  <c:v>0.0</c:v>
                </c:pt>
                <c:pt idx="1">
                  <c:v>0.17</c:v>
                </c:pt>
                <c:pt idx="2">
                  <c:v>0.189999999999999</c:v>
                </c:pt>
                <c:pt idx="3">
                  <c:v>-0.0300000000000002</c:v>
                </c:pt>
                <c:pt idx="4">
                  <c:v>0.00999999999999978</c:v>
                </c:pt>
                <c:pt idx="5">
                  <c:v>-0.0499999999999998</c:v>
                </c:pt>
                <c:pt idx="6">
                  <c:v>-0.100000000000001</c:v>
                </c:pt>
                <c:pt idx="7">
                  <c:v>-0.13</c:v>
                </c:pt>
                <c:pt idx="8">
                  <c:v>-0.100000000000001</c:v>
                </c:pt>
                <c:pt idx="9">
                  <c:v>-0.100000000000001</c:v>
                </c:pt>
                <c:pt idx="10">
                  <c:v>-0.100000000000001</c:v>
                </c:pt>
                <c:pt idx="11">
                  <c:v>-0.0899999999999998</c:v>
                </c:pt>
                <c:pt idx="12">
                  <c:v>-0.0899999999999998</c:v>
                </c:pt>
              </c:numCache>
            </c:numRef>
          </c:yVal>
        </c:ser>
        <c:ser>
          <c:idx val="1"/>
          <c:order val="1"/>
          <c:tx>
            <c:strRef>
              <c:f>'20130604-0607 manipulated'!$J$121</c:f>
              <c:strCache>
                <c:ptCount val="1"/>
                <c:pt idx="0">
                  <c:v>FwdL</c:v>
                </c:pt>
              </c:strCache>
            </c:strRef>
          </c:tx>
          <c:xVal>
            <c:numRef>
              <c:f>'20130604-0607 manipulated'!$K$119:$W$119</c:f>
              <c:numCache>
                <c:formatCode>General</c:formatCode>
                <c:ptCount val="1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</c:numCache>
            </c:numRef>
          </c:xVal>
          <c:yVal>
            <c:numRef>
              <c:f>'20130604-0607 manipulated'!$K$121:$W$121</c:f>
              <c:numCache>
                <c:formatCode>0.000</c:formatCode>
                <c:ptCount val="13"/>
                <c:pt idx="0">
                  <c:v>0.0</c:v>
                </c:pt>
                <c:pt idx="1">
                  <c:v>-0.18</c:v>
                </c:pt>
                <c:pt idx="2">
                  <c:v>-0.18</c:v>
                </c:pt>
                <c:pt idx="3">
                  <c:v>-0.13</c:v>
                </c:pt>
                <c:pt idx="4">
                  <c:v>-0.13</c:v>
                </c:pt>
                <c:pt idx="5">
                  <c:v>0.0</c:v>
                </c:pt>
                <c:pt idx="6">
                  <c:v>0.06</c:v>
                </c:pt>
                <c:pt idx="7">
                  <c:v>0.0700000000000003</c:v>
                </c:pt>
                <c:pt idx="8">
                  <c:v>0.0700000000000003</c:v>
                </c:pt>
                <c:pt idx="9">
                  <c:v>0.0700000000000003</c:v>
                </c:pt>
                <c:pt idx="10">
                  <c:v>0.06</c:v>
                </c:pt>
                <c:pt idx="11">
                  <c:v>0.06</c:v>
                </c:pt>
                <c:pt idx="12">
                  <c:v>0.06</c:v>
                </c:pt>
              </c:numCache>
            </c:numRef>
          </c:yVal>
        </c:ser>
        <c:ser>
          <c:idx val="4"/>
          <c:order val="2"/>
          <c:tx>
            <c:strRef>
              <c:f>'20130604-0607 manipulated'!$J$124</c:f>
              <c:strCache>
                <c:ptCount val="1"/>
                <c:pt idx="0">
                  <c:v>BwdR</c:v>
                </c:pt>
              </c:strCache>
            </c:strRef>
          </c:tx>
          <c:xVal>
            <c:numRef>
              <c:f>'20130604-0607 manipulated'!$K$119:$W$119</c:f>
              <c:numCache>
                <c:formatCode>General</c:formatCode>
                <c:ptCount val="1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</c:numCache>
            </c:numRef>
          </c:xVal>
          <c:yVal>
            <c:numRef>
              <c:f>'20130604-0607 manipulated'!$K$124:$W$124</c:f>
              <c:numCache>
                <c:formatCode>0.000</c:formatCode>
                <c:ptCount val="13"/>
                <c:pt idx="0">
                  <c:v>0.0</c:v>
                </c:pt>
                <c:pt idx="1">
                  <c:v>0.0530000000000001</c:v>
                </c:pt>
                <c:pt idx="2">
                  <c:v>0.0479999999999998</c:v>
                </c:pt>
                <c:pt idx="3">
                  <c:v>-0.0720000000000001</c:v>
                </c:pt>
                <c:pt idx="4">
                  <c:v>-0.0820000000000001</c:v>
                </c:pt>
                <c:pt idx="5">
                  <c:v>-0.002</c:v>
                </c:pt>
                <c:pt idx="6">
                  <c:v>0.038</c:v>
                </c:pt>
                <c:pt idx="7">
                  <c:v>0.038</c:v>
                </c:pt>
                <c:pt idx="8">
                  <c:v>0.0479999999999998</c:v>
                </c:pt>
                <c:pt idx="9">
                  <c:v>0.0479999999999998</c:v>
                </c:pt>
                <c:pt idx="10">
                  <c:v>0.0479999999999998</c:v>
                </c:pt>
                <c:pt idx="11">
                  <c:v>0.0479999999999998</c:v>
                </c:pt>
                <c:pt idx="12">
                  <c:v>0.0479999999999998</c:v>
                </c:pt>
              </c:numCache>
            </c:numRef>
          </c:yVal>
        </c:ser>
        <c:ser>
          <c:idx val="5"/>
          <c:order val="3"/>
          <c:tx>
            <c:strRef>
              <c:f>'20130604-0607 manipulated'!$J$125</c:f>
              <c:strCache>
                <c:ptCount val="1"/>
                <c:pt idx="0">
                  <c:v>BwdL</c:v>
                </c:pt>
              </c:strCache>
            </c:strRef>
          </c:tx>
          <c:xVal>
            <c:numRef>
              <c:f>'20130604-0607 manipulated'!$K$119:$W$119</c:f>
              <c:numCache>
                <c:formatCode>General</c:formatCode>
                <c:ptCount val="1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</c:numCache>
            </c:numRef>
          </c:xVal>
          <c:yVal>
            <c:numRef>
              <c:f>'20130604-0607 manipulated'!$K$125:$W$125</c:f>
              <c:numCache>
                <c:formatCode>0.000</c:formatCode>
                <c:ptCount val="13"/>
                <c:pt idx="0">
                  <c:v>0.0</c:v>
                </c:pt>
                <c:pt idx="1">
                  <c:v>-0.021</c:v>
                </c:pt>
                <c:pt idx="2">
                  <c:v>-0.019</c:v>
                </c:pt>
                <c:pt idx="3">
                  <c:v>-0.035</c:v>
                </c:pt>
                <c:pt idx="4">
                  <c:v>-0.035</c:v>
                </c:pt>
                <c:pt idx="5">
                  <c:v>-0.028</c:v>
                </c:pt>
                <c:pt idx="6">
                  <c:v>-0.002</c:v>
                </c:pt>
                <c:pt idx="7">
                  <c:v>-0.002</c:v>
                </c:pt>
                <c:pt idx="8">
                  <c:v>-0.004</c:v>
                </c:pt>
                <c:pt idx="9">
                  <c:v>-0.004</c:v>
                </c:pt>
                <c:pt idx="10">
                  <c:v>-0.003</c:v>
                </c:pt>
                <c:pt idx="11">
                  <c:v>-0.002</c:v>
                </c:pt>
                <c:pt idx="12">
                  <c:v>0.003</c:v>
                </c:pt>
              </c:numCache>
            </c:numRef>
          </c:yVal>
        </c:ser>
        <c:ser>
          <c:idx val="6"/>
          <c:order val="4"/>
          <c:tx>
            <c:strRef>
              <c:f>'20130604-0607 manipulated'!$J$126</c:f>
              <c:strCache>
                <c:ptCount val="1"/>
                <c:pt idx="0">
                  <c:v>MidH</c:v>
                </c:pt>
              </c:strCache>
            </c:strRef>
          </c:tx>
          <c:xVal>
            <c:numRef>
              <c:f>'20130604-0607 manipulated'!$K$119:$W$119</c:f>
              <c:numCache>
                <c:formatCode>General</c:formatCode>
                <c:ptCount val="1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</c:numCache>
            </c:numRef>
          </c:xVal>
          <c:yVal>
            <c:numRef>
              <c:f>'20130604-0607 manipulated'!$K$126:$W$126</c:f>
              <c:numCache>
                <c:formatCode>0.000</c:formatCode>
                <c:ptCount val="13"/>
                <c:pt idx="0">
                  <c:v>0.0</c:v>
                </c:pt>
                <c:pt idx="1">
                  <c:v>0.0</c:v>
                </c:pt>
                <c:pt idx="2">
                  <c:v>0.00999999999999978</c:v>
                </c:pt>
                <c:pt idx="3">
                  <c:v>-0.0300000000000002</c:v>
                </c:pt>
                <c:pt idx="4">
                  <c:v>-0.0199999999999996</c:v>
                </c:pt>
                <c:pt idx="5">
                  <c:v>-0.0199999999999996</c:v>
                </c:pt>
                <c:pt idx="6">
                  <c:v>-0.04</c:v>
                </c:pt>
                <c:pt idx="7">
                  <c:v>-0.00999999999999978</c:v>
                </c:pt>
                <c:pt idx="8">
                  <c:v>-0.00999999999999978</c:v>
                </c:pt>
                <c:pt idx="9">
                  <c:v>-0.0199999999999996</c:v>
                </c:pt>
                <c:pt idx="10">
                  <c:v>-0.00999999999999978</c:v>
                </c:pt>
                <c:pt idx="11">
                  <c:v>-0.00999999999999978</c:v>
                </c:pt>
                <c:pt idx="12">
                  <c:v>-0.0199999999999996</c:v>
                </c:pt>
              </c:numCache>
            </c:numRef>
          </c:yVal>
        </c:ser>
        <c:ser>
          <c:idx val="7"/>
          <c:order val="5"/>
          <c:tx>
            <c:strRef>
              <c:f>'20130604-0607 manipulated'!$J$127</c:f>
              <c:strCache>
                <c:ptCount val="1"/>
                <c:pt idx="0">
                  <c:v>Flame</c:v>
                </c:pt>
              </c:strCache>
            </c:strRef>
          </c:tx>
          <c:xVal>
            <c:numRef>
              <c:f>'20130604-0607 manipulated'!$K$119:$W$119</c:f>
              <c:numCache>
                <c:formatCode>General</c:formatCode>
                <c:ptCount val="1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</c:numCache>
            </c:numRef>
          </c:xVal>
          <c:yVal>
            <c:numRef>
              <c:f>'20130604-0607 manipulated'!$K$127:$W$127</c:f>
              <c:numCache>
                <c:formatCode>0.000</c:formatCode>
                <c:ptCount val="13"/>
                <c:pt idx="0">
                  <c:v>0.0</c:v>
                </c:pt>
                <c:pt idx="1">
                  <c:v>0.00999999999999978</c:v>
                </c:pt>
                <c:pt idx="2">
                  <c:v>0.00999999999999978</c:v>
                </c:pt>
                <c:pt idx="3">
                  <c:v>-0.11</c:v>
                </c:pt>
                <c:pt idx="4">
                  <c:v>-0.140000000000001</c:v>
                </c:pt>
                <c:pt idx="5">
                  <c:v>-0.19</c:v>
                </c:pt>
                <c:pt idx="6">
                  <c:v>-0.170000000000001</c:v>
                </c:pt>
                <c:pt idx="7">
                  <c:v>-0.2</c:v>
                </c:pt>
                <c:pt idx="8">
                  <c:v>-0.16</c:v>
                </c:pt>
                <c:pt idx="9">
                  <c:v>-0.16</c:v>
                </c:pt>
                <c:pt idx="10">
                  <c:v>-0.16</c:v>
                </c:pt>
                <c:pt idx="11">
                  <c:v>-0.15</c:v>
                </c:pt>
                <c:pt idx="12">
                  <c:v>-0.11</c:v>
                </c:pt>
              </c:numCache>
            </c:numRef>
          </c:yVal>
        </c:ser>
        <c:ser>
          <c:idx val="9"/>
          <c:order val="6"/>
          <c:tx>
            <c:strRef>
              <c:f>'20130604-0607 manipulated'!$J$129</c:f>
              <c:strCache>
                <c:ptCount val="1"/>
                <c:pt idx="0">
                  <c:v>Flange</c:v>
                </c:pt>
              </c:strCache>
            </c:strRef>
          </c:tx>
          <c:xVal>
            <c:numRef>
              <c:f>'20130604-0607 manipulated'!$K$119:$W$119</c:f>
              <c:numCache>
                <c:formatCode>General</c:formatCode>
                <c:ptCount val="1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</c:numCache>
            </c:numRef>
          </c:xVal>
          <c:yVal>
            <c:numRef>
              <c:f>'20130604-0607 manipulated'!$K$129:$W$129</c:f>
              <c:numCache>
                <c:formatCode>0.000</c:formatCode>
                <c:ptCount val="13"/>
                <c:pt idx="0">
                  <c:v>0.0</c:v>
                </c:pt>
                <c:pt idx="1">
                  <c:v>-0.002</c:v>
                </c:pt>
                <c:pt idx="2">
                  <c:v>-0.00900000000000001</c:v>
                </c:pt>
                <c:pt idx="3">
                  <c:v>0.001</c:v>
                </c:pt>
                <c:pt idx="4">
                  <c:v>0.00699999999999999</c:v>
                </c:pt>
                <c:pt idx="5">
                  <c:v>0.073</c:v>
                </c:pt>
                <c:pt idx="6">
                  <c:v>0.073</c:v>
                </c:pt>
                <c:pt idx="7">
                  <c:v>0.037</c:v>
                </c:pt>
                <c:pt idx="8">
                  <c:v>0.041</c:v>
                </c:pt>
                <c:pt idx="9">
                  <c:v>0.041</c:v>
                </c:pt>
                <c:pt idx="10">
                  <c:v>0.041</c:v>
                </c:pt>
                <c:pt idx="11">
                  <c:v>0.041</c:v>
                </c:pt>
                <c:pt idx="12">
                  <c:v>0.041</c:v>
                </c:pt>
              </c:numCache>
            </c:numRef>
          </c:yVal>
        </c:ser>
        <c:axId val="264917240"/>
        <c:axId val="264552152"/>
      </c:scatterChart>
      <c:valAx>
        <c:axId val="264917240"/>
        <c:scaling>
          <c:orientation val="minMax"/>
          <c:max val="12.0"/>
          <c:min val="0.0"/>
        </c:scaling>
        <c:axPos val="b"/>
        <c:title>
          <c:tx>
            <c:rich>
              <a:bodyPr/>
              <a:lstStyle/>
              <a:p>
                <a:pPr>
                  <a:defRPr sz="1400" b="0" i="1"/>
                </a:pPr>
                <a:r>
                  <a:rPr lang="en-US" altLang="ja-JP" sz="1400" b="0" i="1"/>
                  <a:t>Action ID</a:t>
                </a:r>
              </a:p>
            </c:rich>
          </c:tx>
          <c:layout>
            <c:manualLayout>
              <c:xMode val="edge"/>
              <c:yMode val="edge"/>
              <c:x val="0.401816025641026"/>
              <c:y val="0.873670161145536"/>
            </c:manualLayout>
          </c:layout>
        </c:title>
        <c:numFmt formatCode="General" sourceLinked="1"/>
        <c:tickLblPos val="low"/>
        <c:txPr>
          <a:bodyPr/>
          <a:lstStyle/>
          <a:p>
            <a:pPr>
              <a:defRPr sz="1400"/>
            </a:pPr>
            <a:endParaRPr lang="ja-JP"/>
          </a:p>
        </c:txPr>
        <c:crossAx val="264552152"/>
        <c:crosses val="autoZero"/>
        <c:crossBetween val="midCat"/>
        <c:majorUnit val="1.0"/>
      </c:valAx>
      <c:valAx>
        <c:axId val="264552152"/>
        <c:scaling>
          <c:orientation val="minMax"/>
          <c:max val="0.2"/>
          <c:min val="-0.2"/>
        </c:scaling>
        <c:axPos val="l"/>
        <c:majorGridlines/>
        <c:title>
          <c:tx>
            <c:rich>
              <a:bodyPr/>
              <a:lstStyle/>
              <a:p>
                <a:pPr>
                  <a:defRPr sz="1400" b="0" i="1"/>
                </a:pPr>
                <a:r>
                  <a:rPr lang="en-US" altLang="ja-JP" sz="1400" b="0" i="1" dirty="0"/>
                  <a:t>Module</a:t>
                </a:r>
                <a:r>
                  <a:rPr lang="en-US" altLang="ja-JP" sz="1400" b="0" i="1" dirty="0" smtClean="0"/>
                  <a:t> position variation [</a:t>
                </a:r>
                <a:r>
                  <a:rPr lang="en-US" altLang="ja-JP" sz="1400" b="0" i="1" dirty="0"/>
                  <a:t>mm]</a:t>
                </a:r>
              </a:p>
            </c:rich>
          </c:tx>
          <c:layout/>
        </c:title>
        <c:numFmt formatCode="0.00" sourceLinked="0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264917240"/>
        <c:crosses val="autoZero"/>
        <c:crossBetween val="midCat"/>
        <c:majorUnit val="0.05"/>
      </c:valAx>
    </c:plotArea>
    <c:legend>
      <c:legendPos val="r"/>
      <c:layout>
        <c:manualLayout>
          <c:xMode val="edge"/>
          <c:yMode val="edge"/>
          <c:x val="0.764649145299145"/>
          <c:y val="0.106757704270527"/>
          <c:w val="0.181439259259259"/>
          <c:h val="0.591853775991324"/>
        </c:manualLayout>
      </c:layout>
      <c:txPr>
        <a:bodyPr/>
        <a:lstStyle/>
        <a:p>
          <a:pPr>
            <a:defRPr sz="1400" b="0" i="1"/>
          </a:pPr>
          <a:endParaRPr lang="ja-JP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plotArea>
      <c:layout/>
      <c:scatterChart>
        <c:scatterStyle val="lineMarker"/>
        <c:ser>
          <c:idx val="0"/>
          <c:order val="0"/>
          <c:tx>
            <c:strRef>
              <c:f>'20130604-0607 manipulated'!$J$120</c:f>
              <c:strCache>
                <c:ptCount val="1"/>
                <c:pt idx="0">
                  <c:v>FwdR</c:v>
                </c:pt>
              </c:strCache>
            </c:strRef>
          </c:tx>
          <c:xVal>
            <c:numRef>
              <c:f>'20130604-0607 manipulated'!$K$119:$W$119</c:f>
              <c:numCache>
                <c:formatCode>General</c:formatCode>
                <c:ptCount val="1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</c:numCache>
            </c:numRef>
          </c:xVal>
          <c:yVal>
            <c:numRef>
              <c:f>'20130604-0607 manipulated'!$K$120:$W$120</c:f>
              <c:numCache>
                <c:formatCode>0.000</c:formatCode>
                <c:ptCount val="13"/>
                <c:pt idx="0">
                  <c:v>0.0</c:v>
                </c:pt>
                <c:pt idx="1">
                  <c:v>0.17</c:v>
                </c:pt>
                <c:pt idx="2">
                  <c:v>0.189999999999999</c:v>
                </c:pt>
                <c:pt idx="3">
                  <c:v>-0.0300000000000002</c:v>
                </c:pt>
                <c:pt idx="4">
                  <c:v>0.00999999999999978</c:v>
                </c:pt>
                <c:pt idx="5">
                  <c:v>-0.0499999999999998</c:v>
                </c:pt>
                <c:pt idx="6">
                  <c:v>-0.100000000000001</c:v>
                </c:pt>
                <c:pt idx="7">
                  <c:v>-0.13</c:v>
                </c:pt>
                <c:pt idx="8">
                  <c:v>-0.100000000000001</c:v>
                </c:pt>
                <c:pt idx="9">
                  <c:v>-0.100000000000001</c:v>
                </c:pt>
                <c:pt idx="10">
                  <c:v>-0.100000000000001</c:v>
                </c:pt>
                <c:pt idx="11">
                  <c:v>-0.0899999999999998</c:v>
                </c:pt>
                <c:pt idx="12">
                  <c:v>-0.0899999999999998</c:v>
                </c:pt>
              </c:numCache>
            </c:numRef>
          </c:yVal>
        </c:ser>
        <c:ser>
          <c:idx val="1"/>
          <c:order val="1"/>
          <c:tx>
            <c:strRef>
              <c:f>'20130604-0607 manipulated'!$J$121</c:f>
              <c:strCache>
                <c:ptCount val="1"/>
                <c:pt idx="0">
                  <c:v>FwdL</c:v>
                </c:pt>
              </c:strCache>
            </c:strRef>
          </c:tx>
          <c:xVal>
            <c:numRef>
              <c:f>'20130604-0607 manipulated'!$K$119:$W$119</c:f>
              <c:numCache>
                <c:formatCode>General</c:formatCode>
                <c:ptCount val="1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</c:numCache>
            </c:numRef>
          </c:xVal>
          <c:yVal>
            <c:numRef>
              <c:f>'20130604-0607 manipulated'!$K$121:$W$121</c:f>
              <c:numCache>
                <c:formatCode>0.000</c:formatCode>
                <c:ptCount val="13"/>
                <c:pt idx="0">
                  <c:v>0.0</c:v>
                </c:pt>
                <c:pt idx="1">
                  <c:v>-0.18</c:v>
                </c:pt>
                <c:pt idx="2">
                  <c:v>-0.18</c:v>
                </c:pt>
                <c:pt idx="3">
                  <c:v>-0.13</c:v>
                </c:pt>
                <c:pt idx="4">
                  <c:v>-0.13</c:v>
                </c:pt>
                <c:pt idx="5">
                  <c:v>0.0</c:v>
                </c:pt>
                <c:pt idx="6">
                  <c:v>0.06</c:v>
                </c:pt>
                <c:pt idx="7">
                  <c:v>0.0700000000000003</c:v>
                </c:pt>
                <c:pt idx="8">
                  <c:v>0.0700000000000003</c:v>
                </c:pt>
                <c:pt idx="9">
                  <c:v>0.0700000000000003</c:v>
                </c:pt>
                <c:pt idx="10">
                  <c:v>0.06</c:v>
                </c:pt>
                <c:pt idx="11">
                  <c:v>0.06</c:v>
                </c:pt>
                <c:pt idx="12">
                  <c:v>0.06</c:v>
                </c:pt>
              </c:numCache>
            </c:numRef>
          </c:yVal>
        </c:ser>
        <c:ser>
          <c:idx val="2"/>
          <c:order val="2"/>
          <c:tx>
            <c:strRef>
              <c:f>'20130604-0607 manipulated'!$J$122</c:f>
              <c:strCache>
                <c:ptCount val="1"/>
                <c:pt idx="0">
                  <c:v>MidR</c:v>
                </c:pt>
              </c:strCache>
            </c:strRef>
          </c:tx>
          <c:xVal>
            <c:numRef>
              <c:f>'20130604-0607 manipulated'!$K$119:$W$119</c:f>
              <c:numCache>
                <c:formatCode>General</c:formatCode>
                <c:ptCount val="1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</c:numCache>
            </c:numRef>
          </c:xVal>
          <c:yVal>
            <c:numRef>
              <c:f>'20130604-0607 manipulated'!$K$122:$W$122</c:f>
              <c:numCache>
                <c:formatCode>0.000</c:formatCode>
                <c:ptCount val="13"/>
                <c:pt idx="0">
                  <c:v>0.0</c:v>
                </c:pt>
                <c:pt idx="1">
                  <c:v>0.34</c:v>
                </c:pt>
                <c:pt idx="2">
                  <c:v>0.87</c:v>
                </c:pt>
                <c:pt idx="3">
                  <c:v>0.23</c:v>
                </c:pt>
                <c:pt idx="4">
                  <c:v>0.19</c:v>
                </c:pt>
                <c:pt idx="5">
                  <c:v>0.04</c:v>
                </c:pt>
                <c:pt idx="6">
                  <c:v>-0.0999999999999996</c:v>
                </c:pt>
                <c:pt idx="7">
                  <c:v>-0.35</c:v>
                </c:pt>
                <c:pt idx="8">
                  <c:v>-0.16</c:v>
                </c:pt>
                <c:pt idx="9">
                  <c:v>-0.23</c:v>
                </c:pt>
                <c:pt idx="10">
                  <c:v>-0.23</c:v>
                </c:pt>
                <c:pt idx="11">
                  <c:v>-0.41</c:v>
                </c:pt>
                <c:pt idx="12">
                  <c:v>-0.399999999999999</c:v>
                </c:pt>
              </c:numCache>
            </c:numRef>
          </c:yVal>
        </c:ser>
        <c:ser>
          <c:idx val="3"/>
          <c:order val="3"/>
          <c:tx>
            <c:strRef>
              <c:f>'20130604-0607 manipulated'!$J$123</c:f>
              <c:strCache>
                <c:ptCount val="1"/>
                <c:pt idx="0">
                  <c:v>MidL</c:v>
                </c:pt>
              </c:strCache>
            </c:strRef>
          </c:tx>
          <c:xVal>
            <c:numRef>
              <c:f>'20130604-0607 manipulated'!$K$119:$W$119</c:f>
              <c:numCache>
                <c:formatCode>General</c:formatCode>
                <c:ptCount val="1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</c:numCache>
            </c:numRef>
          </c:xVal>
          <c:yVal>
            <c:numRef>
              <c:f>'20130604-0607 manipulated'!$K$123:$W$123</c:f>
              <c:numCache>
                <c:formatCode>0.000</c:formatCode>
                <c:ptCount val="13"/>
                <c:pt idx="0">
                  <c:v>0.0</c:v>
                </c:pt>
                <c:pt idx="1">
                  <c:v>-0.14</c:v>
                </c:pt>
                <c:pt idx="2">
                  <c:v>0.27</c:v>
                </c:pt>
                <c:pt idx="3">
                  <c:v>-0.0800000000000001</c:v>
                </c:pt>
                <c:pt idx="4">
                  <c:v>-0.0999999999999996</c:v>
                </c:pt>
                <c:pt idx="5">
                  <c:v>-0.18</c:v>
                </c:pt>
                <c:pt idx="6">
                  <c:v>-0.38</c:v>
                </c:pt>
                <c:pt idx="7">
                  <c:v>-0.51</c:v>
                </c:pt>
                <c:pt idx="8">
                  <c:v>-0.439999999999999</c:v>
                </c:pt>
                <c:pt idx="9">
                  <c:v>-0.45</c:v>
                </c:pt>
                <c:pt idx="10">
                  <c:v>-0.46</c:v>
                </c:pt>
                <c:pt idx="11">
                  <c:v>-0.47</c:v>
                </c:pt>
                <c:pt idx="12">
                  <c:v>-0.5</c:v>
                </c:pt>
              </c:numCache>
            </c:numRef>
          </c:yVal>
        </c:ser>
        <c:ser>
          <c:idx val="4"/>
          <c:order val="4"/>
          <c:tx>
            <c:strRef>
              <c:f>'20130604-0607 manipulated'!$J$124</c:f>
              <c:strCache>
                <c:ptCount val="1"/>
                <c:pt idx="0">
                  <c:v>BwdR</c:v>
                </c:pt>
              </c:strCache>
            </c:strRef>
          </c:tx>
          <c:xVal>
            <c:numRef>
              <c:f>'20130604-0607 manipulated'!$K$119:$W$119</c:f>
              <c:numCache>
                <c:formatCode>General</c:formatCode>
                <c:ptCount val="1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</c:numCache>
            </c:numRef>
          </c:xVal>
          <c:yVal>
            <c:numRef>
              <c:f>'20130604-0607 manipulated'!$K$124:$W$124</c:f>
              <c:numCache>
                <c:formatCode>0.000</c:formatCode>
                <c:ptCount val="13"/>
                <c:pt idx="0">
                  <c:v>0.0</c:v>
                </c:pt>
                <c:pt idx="1">
                  <c:v>0.0530000000000001</c:v>
                </c:pt>
                <c:pt idx="2">
                  <c:v>0.0479999999999998</c:v>
                </c:pt>
                <c:pt idx="3">
                  <c:v>-0.0720000000000001</c:v>
                </c:pt>
                <c:pt idx="4">
                  <c:v>-0.0820000000000001</c:v>
                </c:pt>
                <c:pt idx="5">
                  <c:v>-0.002</c:v>
                </c:pt>
                <c:pt idx="6">
                  <c:v>0.038</c:v>
                </c:pt>
                <c:pt idx="7">
                  <c:v>0.038</c:v>
                </c:pt>
                <c:pt idx="8">
                  <c:v>0.0479999999999998</c:v>
                </c:pt>
                <c:pt idx="9">
                  <c:v>0.0479999999999998</c:v>
                </c:pt>
                <c:pt idx="10">
                  <c:v>0.0479999999999998</c:v>
                </c:pt>
                <c:pt idx="11">
                  <c:v>0.0479999999999998</c:v>
                </c:pt>
                <c:pt idx="12">
                  <c:v>0.0479999999999998</c:v>
                </c:pt>
              </c:numCache>
            </c:numRef>
          </c:yVal>
        </c:ser>
        <c:ser>
          <c:idx val="5"/>
          <c:order val="5"/>
          <c:tx>
            <c:strRef>
              <c:f>'20130604-0607 manipulated'!$J$125</c:f>
              <c:strCache>
                <c:ptCount val="1"/>
                <c:pt idx="0">
                  <c:v>BwdL</c:v>
                </c:pt>
              </c:strCache>
            </c:strRef>
          </c:tx>
          <c:xVal>
            <c:numRef>
              <c:f>'20130604-0607 manipulated'!$K$119:$W$119</c:f>
              <c:numCache>
                <c:formatCode>General</c:formatCode>
                <c:ptCount val="1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</c:numCache>
            </c:numRef>
          </c:xVal>
          <c:yVal>
            <c:numRef>
              <c:f>'20130604-0607 manipulated'!$K$125:$W$125</c:f>
              <c:numCache>
                <c:formatCode>0.000</c:formatCode>
                <c:ptCount val="13"/>
                <c:pt idx="0">
                  <c:v>0.0</c:v>
                </c:pt>
                <c:pt idx="1">
                  <c:v>-0.021</c:v>
                </c:pt>
                <c:pt idx="2">
                  <c:v>-0.019</c:v>
                </c:pt>
                <c:pt idx="3">
                  <c:v>-0.035</c:v>
                </c:pt>
                <c:pt idx="4">
                  <c:v>-0.035</c:v>
                </c:pt>
                <c:pt idx="5">
                  <c:v>-0.028</c:v>
                </c:pt>
                <c:pt idx="6">
                  <c:v>-0.002</c:v>
                </c:pt>
                <c:pt idx="7">
                  <c:v>-0.002</c:v>
                </c:pt>
                <c:pt idx="8">
                  <c:v>-0.004</c:v>
                </c:pt>
                <c:pt idx="9">
                  <c:v>-0.004</c:v>
                </c:pt>
                <c:pt idx="10">
                  <c:v>-0.003</c:v>
                </c:pt>
                <c:pt idx="11">
                  <c:v>-0.002</c:v>
                </c:pt>
                <c:pt idx="12">
                  <c:v>0.003</c:v>
                </c:pt>
              </c:numCache>
            </c:numRef>
          </c:yVal>
        </c:ser>
        <c:ser>
          <c:idx val="6"/>
          <c:order val="6"/>
          <c:tx>
            <c:strRef>
              <c:f>'20130604-0607 manipulated'!$J$126</c:f>
              <c:strCache>
                <c:ptCount val="1"/>
                <c:pt idx="0">
                  <c:v>MidH</c:v>
                </c:pt>
              </c:strCache>
            </c:strRef>
          </c:tx>
          <c:xVal>
            <c:numRef>
              <c:f>'20130604-0607 manipulated'!$K$119:$W$119</c:f>
              <c:numCache>
                <c:formatCode>General</c:formatCode>
                <c:ptCount val="1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</c:numCache>
            </c:numRef>
          </c:xVal>
          <c:yVal>
            <c:numRef>
              <c:f>'20130604-0607 manipulated'!$K$126:$W$126</c:f>
              <c:numCache>
                <c:formatCode>0.000</c:formatCode>
                <c:ptCount val="13"/>
                <c:pt idx="0">
                  <c:v>0.0</c:v>
                </c:pt>
                <c:pt idx="1">
                  <c:v>0.0</c:v>
                </c:pt>
                <c:pt idx="2">
                  <c:v>0.00999999999999978</c:v>
                </c:pt>
                <c:pt idx="3">
                  <c:v>-0.0300000000000002</c:v>
                </c:pt>
                <c:pt idx="4">
                  <c:v>-0.0199999999999996</c:v>
                </c:pt>
                <c:pt idx="5">
                  <c:v>-0.0199999999999996</c:v>
                </c:pt>
                <c:pt idx="6">
                  <c:v>-0.04</c:v>
                </c:pt>
                <c:pt idx="7">
                  <c:v>-0.00999999999999978</c:v>
                </c:pt>
                <c:pt idx="8">
                  <c:v>-0.00999999999999978</c:v>
                </c:pt>
                <c:pt idx="9">
                  <c:v>-0.0199999999999996</c:v>
                </c:pt>
                <c:pt idx="10">
                  <c:v>-0.00999999999999978</c:v>
                </c:pt>
                <c:pt idx="11">
                  <c:v>-0.00999999999999978</c:v>
                </c:pt>
                <c:pt idx="12">
                  <c:v>-0.0199999999999996</c:v>
                </c:pt>
              </c:numCache>
            </c:numRef>
          </c:yVal>
        </c:ser>
        <c:ser>
          <c:idx val="7"/>
          <c:order val="7"/>
          <c:tx>
            <c:strRef>
              <c:f>'20130604-0607 manipulated'!$J$127</c:f>
              <c:strCache>
                <c:ptCount val="1"/>
                <c:pt idx="0">
                  <c:v>Flame</c:v>
                </c:pt>
              </c:strCache>
            </c:strRef>
          </c:tx>
          <c:xVal>
            <c:numRef>
              <c:f>'20130604-0607 manipulated'!$K$119:$W$119</c:f>
              <c:numCache>
                <c:formatCode>General</c:formatCode>
                <c:ptCount val="1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</c:numCache>
            </c:numRef>
          </c:xVal>
          <c:yVal>
            <c:numRef>
              <c:f>'20130604-0607 manipulated'!$K$127:$W$127</c:f>
              <c:numCache>
                <c:formatCode>0.000</c:formatCode>
                <c:ptCount val="13"/>
                <c:pt idx="0">
                  <c:v>0.0</c:v>
                </c:pt>
                <c:pt idx="1">
                  <c:v>0.00999999999999978</c:v>
                </c:pt>
                <c:pt idx="2">
                  <c:v>0.00999999999999978</c:v>
                </c:pt>
                <c:pt idx="3">
                  <c:v>-0.11</c:v>
                </c:pt>
                <c:pt idx="4">
                  <c:v>-0.140000000000001</c:v>
                </c:pt>
                <c:pt idx="5">
                  <c:v>-0.19</c:v>
                </c:pt>
                <c:pt idx="6">
                  <c:v>-0.170000000000001</c:v>
                </c:pt>
                <c:pt idx="7">
                  <c:v>-0.2</c:v>
                </c:pt>
                <c:pt idx="8">
                  <c:v>-0.16</c:v>
                </c:pt>
                <c:pt idx="9">
                  <c:v>-0.16</c:v>
                </c:pt>
                <c:pt idx="10">
                  <c:v>-0.16</c:v>
                </c:pt>
                <c:pt idx="11">
                  <c:v>-0.15</c:v>
                </c:pt>
                <c:pt idx="12">
                  <c:v>-0.11</c:v>
                </c:pt>
              </c:numCache>
            </c:numRef>
          </c:yVal>
        </c:ser>
        <c:ser>
          <c:idx val="8"/>
          <c:order val="8"/>
          <c:tx>
            <c:strRef>
              <c:f>'20130604-0607 manipulated'!$J$128</c:f>
              <c:strCache>
                <c:ptCount val="1"/>
                <c:pt idx="0">
                  <c:v>MidA</c:v>
                </c:pt>
              </c:strCache>
            </c:strRef>
          </c:tx>
          <c:xVal>
            <c:numRef>
              <c:f>'20130604-0607 manipulated'!$K$119:$W$119</c:f>
              <c:numCache>
                <c:formatCode>General</c:formatCode>
                <c:ptCount val="1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</c:numCache>
            </c:numRef>
          </c:xVal>
          <c:yVal>
            <c:numRef>
              <c:f>'20130604-0607 manipulated'!$K$128:$W$128</c:f>
              <c:numCache>
                <c:formatCode>0.000</c:formatCode>
                <c:ptCount val="13"/>
                <c:pt idx="0">
                  <c:v>0.0</c:v>
                </c:pt>
                <c:pt idx="1">
                  <c:v>0.0</c:v>
                </c:pt>
                <c:pt idx="2">
                  <c:v>0.00999999999999978</c:v>
                </c:pt>
                <c:pt idx="3">
                  <c:v>0.0</c:v>
                </c:pt>
                <c:pt idx="4">
                  <c:v>-0.0199999999999996</c:v>
                </c:pt>
                <c:pt idx="5">
                  <c:v>-0.41</c:v>
                </c:pt>
                <c:pt idx="6">
                  <c:v>-0.54</c:v>
                </c:pt>
                <c:pt idx="7">
                  <c:v>-0.65</c:v>
                </c:pt>
                <c:pt idx="8">
                  <c:v>-0.59</c:v>
                </c:pt>
                <c:pt idx="9">
                  <c:v>-0.6</c:v>
                </c:pt>
                <c:pt idx="10">
                  <c:v>-0.6</c:v>
                </c:pt>
                <c:pt idx="11">
                  <c:v>-1.09</c:v>
                </c:pt>
                <c:pt idx="12">
                  <c:v>-1.06</c:v>
                </c:pt>
              </c:numCache>
            </c:numRef>
          </c:yVal>
        </c:ser>
        <c:ser>
          <c:idx val="9"/>
          <c:order val="9"/>
          <c:tx>
            <c:strRef>
              <c:f>'20130604-0607 manipulated'!$J$129</c:f>
              <c:strCache>
                <c:ptCount val="1"/>
                <c:pt idx="0">
                  <c:v>Flange</c:v>
                </c:pt>
              </c:strCache>
            </c:strRef>
          </c:tx>
          <c:xVal>
            <c:numRef>
              <c:f>'20130604-0607 manipulated'!$K$119:$W$119</c:f>
              <c:numCache>
                <c:formatCode>General</c:formatCode>
                <c:ptCount val="1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</c:numCache>
            </c:numRef>
          </c:xVal>
          <c:yVal>
            <c:numRef>
              <c:f>'20130604-0607 manipulated'!$K$129:$W$129</c:f>
              <c:numCache>
                <c:formatCode>0.000</c:formatCode>
                <c:ptCount val="13"/>
                <c:pt idx="0">
                  <c:v>0.0</c:v>
                </c:pt>
                <c:pt idx="1">
                  <c:v>-0.002</c:v>
                </c:pt>
                <c:pt idx="2">
                  <c:v>-0.00900000000000001</c:v>
                </c:pt>
                <c:pt idx="3">
                  <c:v>0.001</c:v>
                </c:pt>
                <c:pt idx="4">
                  <c:v>0.00699999999999999</c:v>
                </c:pt>
                <c:pt idx="5">
                  <c:v>0.073</c:v>
                </c:pt>
                <c:pt idx="6">
                  <c:v>0.073</c:v>
                </c:pt>
                <c:pt idx="7">
                  <c:v>0.037</c:v>
                </c:pt>
                <c:pt idx="8">
                  <c:v>0.041</c:v>
                </c:pt>
                <c:pt idx="9">
                  <c:v>0.041</c:v>
                </c:pt>
                <c:pt idx="10">
                  <c:v>0.041</c:v>
                </c:pt>
                <c:pt idx="11">
                  <c:v>0.041</c:v>
                </c:pt>
                <c:pt idx="12">
                  <c:v>0.041</c:v>
                </c:pt>
              </c:numCache>
            </c:numRef>
          </c:yVal>
        </c:ser>
        <c:axId val="265269544"/>
        <c:axId val="264474248"/>
      </c:scatterChart>
      <c:valAx>
        <c:axId val="265269544"/>
        <c:scaling>
          <c:orientation val="minMax"/>
          <c:max val="12.0"/>
          <c:min val="0.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altLang="ja-JP" sz="1400" b="0" i="1" dirty="0"/>
                  <a:t>Action ID</a:t>
                </a:r>
              </a:p>
            </c:rich>
          </c:tx>
          <c:layout>
            <c:manualLayout>
              <c:xMode val="edge"/>
              <c:yMode val="edge"/>
              <c:x val="0.397615598290598"/>
              <c:y val="0.873670199457571"/>
            </c:manualLayout>
          </c:layout>
        </c:title>
        <c:numFmt formatCode="General" sourceLinked="1"/>
        <c:tickLblPos val="low"/>
        <c:txPr>
          <a:bodyPr/>
          <a:lstStyle/>
          <a:p>
            <a:pPr>
              <a:defRPr sz="1400"/>
            </a:pPr>
            <a:endParaRPr lang="ja-JP"/>
          </a:p>
        </c:txPr>
        <c:crossAx val="264474248"/>
        <c:crosses val="autoZero"/>
        <c:crossBetween val="midCat"/>
        <c:majorUnit val="1.0"/>
      </c:valAx>
      <c:valAx>
        <c:axId val="264474248"/>
        <c:scaling>
          <c:orientation val="minMax"/>
          <c:max val="1.0"/>
          <c:min val="-1.2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altLang="ja-JP" sz="1400" b="0" i="1" dirty="0"/>
                  <a:t>Module position variation [mm]</a:t>
                </a:r>
              </a:p>
            </c:rich>
          </c:tx>
          <c:layout/>
        </c:title>
        <c:numFmt formatCode="0.0" sourceLinked="0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265269544"/>
        <c:crosses val="autoZero"/>
        <c:crossBetween val="midCat"/>
        <c:majorUnit val="0.2"/>
      </c:valAx>
    </c:plotArea>
    <c:legend>
      <c:legendPos val="r"/>
      <c:layout>
        <c:manualLayout>
          <c:xMode val="edge"/>
          <c:yMode val="edge"/>
          <c:x val="0.785634814814815"/>
          <c:y val="0.000473626719065236"/>
          <c:w val="0.181439259259259"/>
          <c:h val="0.845505172045826"/>
        </c:manualLayout>
      </c:layout>
      <c:txPr>
        <a:bodyPr/>
        <a:lstStyle/>
        <a:p>
          <a:pPr>
            <a:defRPr sz="1400" b="0" i="1"/>
          </a:pPr>
          <a:endParaRPr lang="ja-JP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plotArea>
      <c:layout/>
      <c:scatterChart>
        <c:scatterStyle val="lineMarker"/>
        <c:ser>
          <c:idx val="0"/>
          <c:order val="0"/>
          <c:tx>
            <c:strRef>
              <c:f>'20130604-0607 manipulated'!$J$120</c:f>
              <c:strCache>
                <c:ptCount val="1"/>
                <c:pt idx="0">
                  <c:v>FwdR</c:v>
                </c:pt>
              </c:strCache>
            </c:strRef>
          </c:tx>
          <c:xVal>
            <c:numRef>
              <c:f>'20130604-0607 manipulated'!$K$119:$O$119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xVal>
          <c:yVal>
            <c:numRef>
              <c:f>'20130604-0607 manipulated'!$K$120:$O$120</c:f>
              <c:numCache>
                <c:formatCode>0.000</c:formatCode>
                <c:ptCount val="5"/>
                <c:pt idx="0">
                  <c:v>0.0</c:v>
                </c:pt>
                <c:pt idx="1">
                  <c:v>0.17</c:v>
                </c:pt>
                <c:pt idx="2">
                  <c:v>0.189999999999999</c:v>
                </c:pt>
                <c:pt idx="3">
                  <c:v>-0.0300000000000002</c:v>
                </c:pt>
                <c:pt idx="4">
                  <c:v>0.00999999999999978</c:v>
                </c:pt>
              </c:numCache>
            </c:numRef>
          </c:yVal>
        </c:ser>
        <c:ser>
          <c:idx val="1"/>
          <c:order val="1"/>
          <c:tx>
            <c:strRef>
              <c:f>'20130604-0607 manipulated'!$J$121</c:f>
              <c:strCache>
                <c:ptCount val="1"/>
                <c:pt idx="0">
                  <c:v>FwdL</c:v>
                </c:pt>
              </c:strCache>
            </c:strRef>
          </c:tx>
          <c:xVal>
            <c:numRef>
              <c:f>'20130604-0607 manipulated'!$K$119:$O$119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xVal>
          <c:yVal>
            <c:numRef>
              <c:f>'20130604-0607 manipulated'!$K$121:$O$121</c:f>
              <c:numCache>
                <c:formatCode>0.000</c:formatCode>
                <c:ptCount val="5"/>
                <c:pt idx="0">
                  <c:v>0.0</c:v>
                </c:pt>
                <c:pt idx="1">
                  <c:v>-0.18</c:v>
                </c:pt>
                <c:pt idx="2">
                  <c:v>-0.18</c:v>
                </c:pt>
                <c:pt idx="3">
                  <c:v>-0.13</c:v>
                </c:pt>
                <c:pt idx="4">
                  <c:v>-0.13</c:v>
                </c:pt>
              </c:numCache>
            </c:numRef>
          </c:yVal>
        </c:ser>
        <c:ser>
          <c:idx val="2"/>
          <c:order val="2"/>
          <c:tx>
            <c:strRef>
              <c:f>'20130604-0607 manipulated'!$J$122</c:f>
              <c:strCache>
                <c:ptCount val="1"/>
                <c:pt idx="0">
                  <c:v>MidR</c:v>
                </c:pt>
              </c:strCache>
            </c:strRef>
          </c:tx>
          <c:xVal>
            <c:numRef>
              <c:f>'20130604-0607 manipulated'!$K$119:$O$119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xVal>
          <c:yVal>
            <c:numRef>
              <c:f>'20130604-0607 manipulated'!$K$122:$O$122</c:f>
              <c:numCache>
                <c:formatCode>0.000</c:formatCode>
                <c:ptCount val="5"/>
                <c:pt idx="0">
                  <c:v>0.0</c:v>
                </c:pt>
                <c:pt idx="1">
                  <c:v>0.34</c:v>
                </c:pt>
                <c:pt idx="2">
                  <c:v>0.87</c:v>
                </c:pt>
                <c:pt idx="3">
                  <c:v>0.23</c:v>
                </c:pt>
                <c:pt idx="4">
                  <c:v>0.19</c:v>
                </c:pt>
              </c:numCache>
            </c:numRef>
          </c:yVal>
        </c:ser>
        <c:ser>
          <c:idx val="3"/>
          <c:order val="3"/>
          <c:tx>
            <c:strRef>
              <c:f>'20130604-0607 manipulated'!$J$123</c:f>
              <c:strCache>
                <c:ptCount val="1"/>
                <c:pt idx="0">
                  <c:v>MidL</c:v>
                </c:pt>
              </c:strCache>
            </c:strRef>
          </c:tx>
          <c:xVal>
            <c:numRef>
              <c:f>'20130604-0607 manipulated'!$K$119:$O$119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xVal>
          <c:yVal>
            <c:numRef>
              <c:f>'20130604-0607 manipulated'!$K$123:$O$123</c:f>
              <c:numCache>
                <c:formatCode>0.000</c:formatCode>
                <c:ptCount val="5"/>
                <c:pt idx="0">
                  <c:v>0.0</c:v>
                </c:pt>
                <c:pt idx="1">
                  <c:v>-0.14</c:v>
                </c:pt>
                <c:pt idx="2">
                  <c:v>0.27</c:v>
                </c:pt>
                <c:pt idx="3">
                  <c:v>-0.0800000000000001</c:v>
                </c:pt>
                <c:pt idx="4">
                  <c:v>-0.0999999999999996</c:v>
                </c:pt>
              </c:numCache>
            </c:numRef>
          </c:yVal>
        </c:ser>
        <c:ser>
          <c:idx val="4"/>
          <c:order val="4"/>
          <c:tx>
            <c:strRef>
              <c:f>'20130604-0607 manipulated'!$J$124</c:f>
              <c:strCache>
                <c:ptCount val="1"/>
                <c:pt idx="0">
                  <c:v>BwdR</c:v>
                </c:pt>
              </c:strCache>
            </c:strRef>
          </c:tx>
          <c:xVal>
            <c:numRef>
              <c:f>'20130604-0607 manipulated'!$K$119:$O$119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xVal>
          <c:yVal>
            <c:numRef>
              <c:f>'20130604-0607 manipulated'!$K$124:$O$124</c:f>
              <c:numCache>
                <c:formatCode>0.000</c:formatCode>
                <c:ptCount val="5"/>
                <c:pt idx="0">
                  <c:v>0.0</c:v>
                </c:pt>
                <c:pt idx="1">
                  <c:v>0.0530000000000001</c:v>
                </c:pt>
                <c:pt idx="2">
                  <c:v>0.0479999999999998</c:v>
                </c:pt>
                <c:pt idx="3">
                  <c:v>-0.0720000000000001</c:v>
                </c:pt>
                <c:pt idx="4">
                  <c:v>-0.0820000000000001</c:v>
                </c:pt>
              </c:numCache>
            </c:numRef>
          </c:yVal>
        </c:ser>
        <c:ser>
          <c:idx val="5"/>
          <c:order val="5"/>
          <c:tx>
            <c:strRef>
              <c:f>'20130604-0607 manipulated'!$J$125</c:f>
              <c:strCache>
                <c:ptCount val="1"/>
                <c:pt idx="0">
                  <c:v>BwdL</c:v>
                </c:pt>
              </c:strCache>
            </c:strRef>
          </c:tx>
          <c:xVal>
            <c:numRef>
              <c:f>'20130604-0607 manipulated'!$K$119:$O$119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xVal>
          <c:yVal>
            <c:numRef>
              <c:f>'20130604-0607 manipulated'!$K$125:$O$125</c:f>
              <c:numCache>
                <c:formatCode>0.000</c:formatCode>
                <c:ptCount val="5"/>
                <c:pt idx="0">
                  <c:v>0.0</c:v>
                </c:pt>
                <c:pt idx="1">
                  <c:v>-0.021</c:v>
                </c:pt>
                <c:pt idx="2">
                  <c:v>-0.019</c:v>
                </c:pt>
                <c:pt idx="3">
                  <c:v>-0.035</c:v>
                </c:pt>
                <c:pt idx="4">
                  <c:v>-0.035</c:v>
                </c:pt>
              </c:numCache>
            </c:numRef>
          </c:yVal>
        </c:ser>
        <c:ser>
          <c:idx val="6"/>
          <c:order val="6"/>
          <c:tx>
            <c:strRef>
              <c:f>'20130604-0607 manipulated'!$J$126</c:f>
              <c:strCache>
                <c:ptCount val="1"/>
                <c:pt idx="0">
                  <c:v>MidH</c:v>
                </c:pt>
              </c:strCache>
            </c:strRef>
          </c:tx>
          <c:xVal>
            <c:numRef>
              <c:f>'20130604-0607 manipulated'!$K$119:$O$119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xVal>
          <c:yVal>
            <c:numRef>
              <c:f>'20130604-0607 manipulated'!$K$126:$O$126</c:f>
              <c:numCache>
                <c:formatCode>0.000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0.00999999999999978</c:v>
                </c:pt>
                <c:pt idx="3">
                  <c:v>-0.0300000000000002</c:v>
                </c:pt>
                <c:pt idx="4">
                  <c:v>-0.0199999999999996</c:v>
                </c:pt>
              </c:numCache>
            </c:numRef>
          </c:yVal>
        </c:ser>
        <c:ser>
          <c:idx val="7"/>
          <c:order val="7"/>
          <c:tx>
            <c:strRef>
              <c:f>'20130604-0607 manipulated'!$J$127</c:f>
              <c:strCache>
                <c:ptCount val="1"/>
                <c:pt idx="0">
                  <c:v>Frame</c:v>
                </c:pt>
              </c:strCache>
            </c:strRef>
          </c:tx>
          <c:xVal>
            <c:numRef>
              <c:f>'20130604-0607 manipulated'!$K$119:$O$119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xVal>
          <c:yVal>
            <c:numRef>
              <c:f>'20130604-0607 manipulated'!$K$127:$O$127</c:f>
              <c:numCache>
                <c:formatCode>0.000</c:formatCode>
                <c:ptCount val="5"/>
                <c:pt idx="0">
                  <c:v>0.0</c:v>
                </c:pt>
                <c:pt idx="1">
                  <c:v>0.00999999999999978</c:v>
                </c:pt>
                <c:pt idx="2">
                  <c:v>0.00999999999999978</c:v>
                </c:pt>
                <c:pt idx="3">
                  <c:v>-0.11</c:v>
                </c:pt>
                <c:pt idx="4">
                  <c:v>-0.140000000000001</c:v>
                </c:pt>
              </c:numCache>
            </c:numRef>
          </c:yVal>
        </c:ser>
        <c:ser>
          <c:idx val="8"/>
          <c:order val="8"/>
          <c:tx>
            <c:strRef>
              <c:f>'20130604-0607 manipulated'!$J$128</c:f>
              <c:strCache>
                <c:ptCount val="1"/>
                <c:pt idx="0">
                  <c:v>MidA</c:v>
                </c:pt>
              </c:strCache>
            </c:strRef>
          </c:tx>
          <c:xVal>
            <c:numRef>
              <c:f>'20130604-0607 manipulated'!$K$119:$O$119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xVal>
          <c:yVal>
            <c:numRef>
              <c:f>'20130604-0607 manipulated'!$K$128:$O$128</c:f>
              <c:numCache>
                <c:formatCode>0.000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0.00999999999999978</c:v>
                </c:pt>
                <c:pt idx="3">
                  <c:v>0.0</c:v>
                </c:pt>
                <c:pt idx="4">
                  <c:v>-0.0199999999999996</c:v>
                </c:pt>
              </c:numCache>
            </c:numRef>
          </c:yVal>
        </c:ser>
        <c:ser>
          <c:idx val="9"/>
          <c:order val="9"/>
          <c:tx>
            <c:strRef>
              <c:f>'20130604-0607 manipulated'!$J$129</c:f>
              <c:strCache>
                <c:ptCount val="1"/>
                <c:pt idx="0">
                  <c:v>Flange</c:v>
                </c:pt>
              </c:strCache>
            </c:strRef>
          </c:tx>
          <c:xVal>
            <c:numRef>
              <c:f>'20130604-0607 manipulated'!$K$119:$O$119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xVal>
          <c:yVal>
            <c:numRef>
              <c:f>'20130604-0607 manipulated'!$K$129:$O$129</c:f>
              <c:numCache>
                <c:formatCode>0.000</c:formatCode>
                <c:ptCount val="5"/>
                <c:pt idx="0">
                  <c:v>0.0</c:v>
                </c:pt>
                <c:pt idx="1">
                  <c:v>-0.002</c:v>
                </c:pt>
                <c:pt idx="2">
                  <c:v>-0.00900000000000001</c:v>
                </c:pt>
                <c:pt idx="3">
                  <c:v>0.001</c:v>
                </c:pt>
                <c:pt idx="4">
                  <c:v>0.00699999999999999</c:v>
                </c:pt>
              </c:numCache>
            </c:numRef>
          </c:yVal>
        </c:ser>
        <c:axId val="227106472"/>
        <c:axId val="245445272"/>
      </c:scatterChart>
      <c:valAx>
        <c:axId val="227106472"/>
        <c:scaling>
          <c:orientation val="minMax"/>
          <c:max val="4.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Action ID</a:t>
                </a:r>
              </a:p>
            </c:rich>
          </c:tx>
          <c:layout/>
        </c:title>
        <c:numFmt formatCode="General" sourceLinked="1"/>
        <c:tickLblPos val="low"/>
        <c:crossAx val="245445272"/>
        <c:crosses val="autoZero"/>
        <c:crossBetween val="midCat"/>
      </c:valAx>
      <c:valAx>
        <c:axId val="245445272"/>
        <c:scaling>
          <c:orientation val="minMax"/>
          <c:max val="0.9"/>
          <c:min val="-0.3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Module position variation [mm]</a:t>
                </a:r>
              </a:p>
            </c:rich>
          </c:tx>
          <c:layout/>
        </c:title>
        <c:numFmt formatCode="0.0" sourceLinked="0"/>
        <c:tickLblPos val="nextTo"/>
        <c:crossAx val="227106472"/>
        <c:crosses val="autoZero"/>
        <c:crossBetween val="midCat"/>
        <c:majorUnit val="0.2"/>
      </c:valAx>
    </c:plotArea>
    <c:legend>
      <c:legendPos val="r"/>
      <c:layout>
        <c:manualLayout>
          <c:xMode val="edge"/>
          <c:yMode val="edge"/>
          <c:x val="0.773872008547008"/>
          <c:y val="0.00315519323671497"/>
          <c:w val="0.193563888888889"/>
          <c:h val="0.878653381642512"/>
        </c:manualLayout>
      </c:layout>
    </c:legend>
    <c:plotVisOnly val="1"/>
  </c:chart>
  <c:txPr>
    <a:bodyPr/>
    <a:lstStyle/>
    <a:p>
      <a:pPr>
        <a:defRPr sz="1400" b="0" i="1"/>
      </a:pPr>
      <a:endParaRPr lang="ja-JP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plotArea>
      <c:layout/>
      <c:scatterChart>
        <c:scatterStyle val="lineMarker"/>
        <c:ser>
          <c:idx val="0"/>
          <c:order val="0"/>
          <c:tx>
            <c:strRef>
              <c:f>'20130604-0607 manipulated'!$J$120</c:f>
              <c:strCache>
                <c:ptCount val="1"/>
                <c:pt idx="0">
                  <c:v>FwdR</c:v>
                </c:pt>
              </c:strCache>
            </c:strRef>
          </c:tx>
          <c:xVal>
            <c:numRef>
              <c:f>'20130604-0607 manipulated'!$K$119:$O$119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xVal>
          <c:yVal>
            <c:numRef>
              <c:f>'20130604-0607 manipulated'!$K$120:$O$120</c:f>
              <c:numCache>
                <c:formatCode>0.000</c:formatCode>
                <c:ptCount val="5"/>
                <c:pt idx="0">
                  <c:v>0.0</c:v>
                </c:pt>
                <c:pt idx="1">
                  <c:v>0.17</c:v>
                </c:pt>
                <c:pt idx="2">
                  <c:v>0.189999999999999</c:v>
                </c:pt>
                <c:pt idx="3">
                  <c:v>-0.0300000000000002</c:v>
                </c:pt>
                <c:pt idx="4">
                  <c:v>0.00999999999999978</c:v>
                </c:pt>
              </c:numCache>
            </c:numRef>
          </c:yVal>
        </c:ser>
        <c:ser>
          <c:idx val="1"/>
          <c:order val="1"/>
          <c:tx>
            <c:strRef>
              <c:f>'20130604-0607 manipulated'!$J$121</c:f>
              <c:strCache>
                <c:ptCount val="1"/>
                <c:pt idx="0">
                  <c:v>FwdL</c:v>
                </c:pt>
              </c:strCache>
            </c:strRef>
          </c:tx>
          <c:xVal>
            <c:numRef>
              <c:f>'20130604-0607 manipulated'!$K$119:$O$119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xVal>
          <c:yVal>
            <c:numRef>
              <c:f>'20130604-0607 manipulated'!$K$121:$O$121</c:f>
              <c:numCache>
                <c:formatCode>0.000</c:formatCode>
                <c:ptCount val="5"/>
                <c:pt idx="0">
                  <c:v>0.0</c:v>
                </c:pt>
                <c:pt idx="1">
                  <c:v>-0.18</c:v>
                </c:pt>
                <c:pt idx="2">
                  <c:v>-0.18</c:v>
                </c:pt>
                <c:pt idx="3">
                  <c:v>-0.13</c:v>
                </c:pt>
                <c:pt idx="4">
                  <c:v>-0.13</c:v>
                </c:pt>
              </c:numCache>
            </c:numRef>
          </c:yVal>
        </c:ser>
        <c:ser>
          <c:idx val="4"/>
          <c:order val="2"/>
          <c:tx>
            <c:strRef>
              <c:f>'20130604-0607 manipulated'!$J$124</c:f>
              <c:strCache>
                <c:ptCount val="1"/>
                <c:pt idx="0">
                  <c:v>BwdR</c:v>
                </c:pt>
              </c:strCache>
            </c:strRef>
          </c:tx>
          <c:xVal>
            <c:numRef>
              <c:f>'20130604-0607 manipulated'!$K$119:$O$119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xVal>
          <c:yVal>
            <c:numRef>
              <c:f>'20130604-0607 manipulated'!$K$124:$O$124</c:f>
              <c:numCache>
                <c:formatCode>0.000</c:formatCode>
                <c:ptCount val="5"/>
                <c:pt idx="0">
                  <c:v>0.0</c:v>
                </c:pt>
                <c:pt idx="1">
                  <c:v>0.0530000000000001</c:v>
                </c:pt>
                <c:pt idx="2">
                  <c:v>0.0479999999999998</c:v>
                </c:pt>
                <c:pt idx="3">
                  <c:v>-0.0720000000000001</c:v>
                </c:pt>
                <c:pt idx="4">
                  <c:v>-0.0820000000000001</c:v>
                </c:pt>
              </c:numCache>
            </c:numRef>
          </c:yVal>
        </c:ser>
        <c:ser>
          <c:idx val="5"/>
          <c:order val="3"/>
          <c:tx>
            <c:strRef>
              <c:f>'20130604-0607 manipulated'!$J$125</c:f>
              <c:strCache>
                <c:ptCount val="1"/>
                <c:pt idx="0">
                  <c:v>BwdL</c:v>
                </c:pt>
              </c:strCache>
            </c:strRef>
          </c:tx>
          <c:xVal>
            <c:numRef>
              <c:f>'20130604-0607 manipulated'!$K$119:$O$119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xVal>
          <c:yVal>
            <c:numRef>
              <c:f>'20130604-0607 manipulated'!$K$125:$O$125</c:f>
              <c:numCache>
                <c:formatCode>0.000</c:formatCode>
                <c:ptCount val="5"/>
                <c:pt idx="0">
                  <c:v>0.0</c:v>
                </c:pt>
                <c:pt idx="1">
                  <c:v>-0.021</c:v>
                </c:pt>
                <c:pt idx="2">
                  <c:v>-0.019</c:v>
                </c:pt>
                <c:pt idx="3">
                  <c:v>-0.035</c:v>
                </c:pt>
                <c:pt idx="4">
                  <c:v>-0.035</c:v>
                </c:pt>
              </c:numCache>
            </c:numRef>
          </c:yVal>
        </c:ser>
        <c:ser>
          <c:idx val="6"/>
          <c:order val="4"/>
          <c:tx>
            <c:strRef>
              <c:f>'20130604-0607 manipulated'!$J$126</c:f>
              <c:strCache>
                <c:ptCount val="1"/>
                <c:pt idx="0">
                  <c:v>MidH</c:v>
                </c:pt>
              </c:strCache>
            </c:strRef>
          </c:tx>
          <c:xVal>
            <c:numRef>
              <c:f>'20130604-0607 manipulated'!$K$119:$O$119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xVal>
          <c:yVal>
            <c:numRef>
              <c:f>'20130604-0607 manipulated'!$K$126:$O$126</c:f>
              <c:numCache>
                <c:formatCode>0.000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0.00999999999999978</c:v>
                </c:pt>
                <c:pt idx="3">
                  <c:v>-0.0300000000000002</c:v>
                </c:pt>
                <c:pt idx="4">
                  <c:v>-0.0199999999999996</c:v>
                </c:pt>
              </c:numCache>
            </c:numRef>
          </c:yVal>
        </c:ser>
        <c:ser>
          <c:idx val="7"/>
          <c:order val="5"/>
          <c:tx>
            <c:strRef>
              <c:f>'20130604-0607 manipulated'!$J$127</c:f>
              <c:strCache>
                <c:ptCount val="1"/>
                <c:pt idx="0">
                  <c:v>Frame</c:v>
                </c:pt>
              </c:strCache>
            </c:strRef>
          </c:tx>
          <c:xVal>
            <c:numRef>
              <c:f>'20130604-0607 manipulated'!$K$119:$O$119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xVal>
          <c:yVal>
            <c:numRef>
              <c:f>'20130604-0607 manipulated'!$K$127:$O$127</c:f>
              <c:numCache>
                <c:formatCode>0.000</c:formatCode>
                <c:ptCount val="5"/>
                <c:pt idx="0">
                  <c:v>0.0</c:v>
                </c:pt>
                <c:pt idx="1">
                  <c:v>0.00999999999999978</c:v>
                </c:pt>
                <c:pt idx="2">
                  <c:v>0.00999999999999978</c:v>
                </c:pt>
                <c:pt idx="3">
                  <c:v>-0.11</c:v>
                </c:pt>
                <c:pt idx="4">
                  <c:v>-0.140000000000001</c:v>
                </c:pt>
              </c:numCache>
            </c:numRef>
          </c:yVal>
        </c:ser>
        <c:ser>
          <c:idx val="8"/>
          <c:order val="6"/>
          <c:tx>
            <c:strRef>
              <c:f>'20130604-0607 manipulated'!$J$128</c:f>
              <c:strCache>
                <c:ptCount val="1"/>
                <c:pt idx="0">
                  <c:v>MidA</c:v>
                </c:pt>
              </c:strCache>
            </c:strRef>
          </c:tx>
          <c:xVal>
            <c:numRef>
              <c:f>'20130604-0607 manipulated'!$K$119:$O$119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xVal>
          <c:yVal>
            <c:numRef>
              <c:f>'20130604-0607 manipulated'!$K$128:$O$128</c:f>
              <c:numCache>
                <c:formatCode>0.000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0.00999999999999978</c:v>
                </c:pt>
                <c:pt idx="3">
                  <c:v>0.0</c:v>
                </c:pt>
                <c:pt idx="4">
                  <c:v>-0.0199999999999996</c:v>
                </c:pt>
              </c:numCache>
            </c:numRef>
          </c:yVal>
        </c:ser>
        <c:ser>
          <c:idx val="9"/>
          <c:order val="7"/>
          <c:tx>
            <c:strRef>
              <c:f>'20130604-0607 manipulated'!$J$129</c:f>
              <c:strCache>
                <c:ptCount val="1"/>
                <c:pt idx="0">
                  <c:v>Flange</c:v>
                </c:pt>
              </c:strCache>
            </c:strRef>
          </c:tx>
          <c:xVal>
            <c:numRef>
              <c:f>'20130604-0607 manipulated'!$K$119:$O$119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xVal>
          <c:yVal>
            <c:numRef>
              <c:f>'20130604-0607 manipulated'!$K$129:$O$129</c:f>
              <c:numCache>
                <c:formatCode>0.000</c:formatCode>
                <c:ptCount val="5"/>
                <c:pt idx="0">
                  <c:v>0.0</c:v>
                </c:pt>
                <c:pt idx="1">
                  <c:v>-0.002</c:v>
                </c:pt>
                <c:pt idx="2">
                  <c:v>-0.00900000000000001</c:v>
                </c:pt>
                <c:pt idx="3">
                  <c:v>0.001</c:v>
                </c:pt>
                <c:pt idx="4">
                  <c:v>0.00699999999999999</c:v>
                </c:pt>
              </c:numCache>
            </c:numRef>
          </c:yVal>
        </c:ser>
        <c:axId val="260993992"/>
        <c:axId val="260989896"/>
      </c:scatterChart>
      <c:valAx>
        <c:axId val="260993992"/>
        <c:scaling>
          <c:orientation val="minMax"/>
          <c:max val="4.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Action ID</a:t>
                </a:r>
              </a:p>
            </c:rich>
          </c:tx>
          <c:layout/>
        </c:title>
        <c:numFmt formatCode="General" sourceLinked="1"/>
        <c:tickLblPos val="low"/>
        <c:crossAx val="260989896"/>
        <c:crosses val="autoZero"/>
        <c:crossBetween val="midCat"/>
      </c:valAx>
      <c:valAx>
        <c:axId val="260989896"/>
        <c:scaling>
          <c:orientation val="minMax"/>
          <c:max val="0.2"/>
          <c:min val="-0.2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Module position variation [mm]</a:t>
                </a:r>
              </a:p>
            </c:rich>
          </c:tx>
          <c:layout/>
        </c:title>
        <c:numFmt formatCode="0.0" sourceLinked="0"/>
        <c:tickLblPos val="nextTo"/>
        <c:crossAx val="260993992"/>
        <c:crosses val="autoZero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0.768444658119658"/>
          <c:y val="0.0488405797101449"/>
          <c:w val="0.193563888888889"/>
          <c:h val="0.70292270531401"/>
        </c:manualLayout>
      </c:layout>
    </c:legend>
    <c:plotVisOnly val="1"/>
  </c:chart>
  <c:txPr>
    <a:bodyPr/>
    <a:lstStyle/>
    <a:p>
      <a:pPr>
        <a:defRPr sz="1400" b="0" i="1"/>
      </a:pPr>
      <a:endParaRPr lang="ja-JP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plotArea>
      <c:layout/>
      <c:scatterChart>
        <c:scatterStyle val="lineMarker"/>
        <c:ser>
          <c:idx val="0"/>
          <c:order val="0"/>
          <c:tx>
            <c:strRef>
              <c:f>'20130604-0607 manipulated'!$J$120</c:f>
              <c:strCache>
                <c:ptCount val="1"/>
                <c:pt idx="0">
                  <c:v>FwdR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manipulated'!$O$120:$S$120</c:f>
              <c:numCache>
                <c:formatCode>0.000</c:formatCode>
                <c:ptCount val="5"/>
                <c:pt idx="0">
                  <c:v>0.00999999999999978</c:v>
                </c:pt>
                <c:pt idx="1">
                  <c:v>-0.0499999999999998</c:v>
                </c:pt>
                <c:pt idx="2">
                  <c:v>-0.100000000000001</c:v>
                </c:pt>
                <c:pt idx="3">
                  <c:v>-0.13</c:v>
                </c:pt>
                <c:pt idx="4">
                  <c:v>-0.100000000000001</c:v>
                </c:pt>
              </c:numCache>
            </c:numRef>
          </c:yVal>
        </c:ser>
        <c:ser>
          <c:idx val="1"/>
          <c:order val="1"/>
          <c:tx>
            <c:strRef>
              <c:f>'20130604-0607 manipulated'!$J$121</c:f>
              <c:strCache>
                <c:ptCount val="1"/>
                <c:pt idx="0">
                  <c:v>FwdL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manipulated'!$O$121:$S$121</c:f>
              <c:numCache>
                <c:formatCode>0.000</c:formatCode>
                <c:ptCount val="5"/>
                <c:pt idx="0">
                  <c:v>-0.13</c:v>
                </c:pt>
                <c:pt idx="1">
                  <c:v>0.0</c:v>
                </c:pt>
                <c:pt idx="2">
                  <c:v>0.06</c:v>
                </c:pt>
                <c:pt idx="3">
                  <c:v>0.0700000000000003</c:v>
                </c:pt>
                <c:pt idx="4">
                  <c:v>0.0700000000000003</c:v>
                </c:pt>
              </c:numCache>
            </c:numRef>
          </c:yVal>
        </c:ser>
        <c:ser>
          <c:idx val="2"/>
          <c:order val="2"/>
          <c:tx>
            <c:strRef>
              <c:f>'20130604-0607 manipulated'!$J$122</c:f>
              <c:strCache>
                <c:ptCount val="1"/>
                <c:pt idx="0">
                  <c:v>MidR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manipulated'!$O$122:$S$122</c:f>
              <c:numCache>
                <c:formatCode>0.000</c:formatCode>
                <c:ptCount val="5"/>
                <c:pt idx="0">
                  <c:v>0.19</c:v>
                </c:pt>
                <c:pt idx="1">
                  <c:v>0.04</c:v>
                </c:pt>
                <c:pt idx="2">
                  <c:v>-0.0999999999999996</c:v>
                </c:pt>
                <c:pt idx="3">
                  <c:v>-0.35</c:v>
                </c:pt>
                <c:pt idx="4">
                  <c:v>-0.16</c:v>
                </c:pt>
              </c:numCache>
            </c:numRef>
          </c:yVal>
        </c:ser>
        <c:ser>
          <c:idx val="3"/>
          <c:order val="3"/>
          <c:tx>
            <c:strRef>
              <c:f>'20130604-0607 manipulated'!$J$123</c:f>
              <c:strCache>
                <c:ptCount val="1"/>
                <c:pt idx="0">
                  <c:v>MidL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manipulated'!$O$123:$S$123</c:f>
              <c:numCache>
                <c:formatCode>0.000</c:formatCode>
                <c:ptCount val="5"/>
                <c:pt idx="0">
                  <c:v>-0.0999999999999996</c:v>
                </c:pt>
                <c:pt idx="1">
                  <c:v>-0.18</c:v>
                </c:pt>
                <c:pt idx="2">
                  <c:v>-0.38</c:v>
                </c:pt>
                <c:pt idx="3">
                  <c:v>-0.51</c:v>
                </c:pt>
                <c:pt idx="4">
                  <c:v>-0.439999999999999</c:v>
                </c:pt>
              </c:numCache>
            </c:numRef>
          </c:yVal>
        </c:ser>
        <c:ser>
          <c:idx val="4"/>
          <c:order val="4"/>
          <c:tx>
            <c:strRef>
              <c:f>'20130604-0607 manipulated'!$J$124</c:f>
              <c:strCache>
                <c:ptCount val="1"/>
                <c:pt idx="0">
                  <c:v>BwdR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manipulated'!$O$124:$S$124</c:f>
              <c:numCache>
                <c:formatCode>0.000</c:formatCode>
                <c:ptCount val="5"/>
                <c:pt idx="0">
                  <c:v>-0.0820000000000001</c:v>
                </c:pt>
                <c:pt idx="1">
                  <c:v>-0.002</c:v>
                </c:pt>
                <c:pt idx="2">
                  <c:v>0.038</c:v>
                </c:pt>
                <c:pt idx="3">
                  <c:v>0.038</c:v>
                </c:pt>
                <c:pt idx="4">
                  <c:v>0.0479999999999998</c:v>
                </c:pt>
              </c:numCache>
            </c:numRef>
          </c:yVal>
        </c:ser>
        <c:ser>
          <c:idx val="5"/>
          <c:order val="5"/>
          <c:tx>
            <c:strRef>
              <c:f>'20130604-0607 manipulated'!$J$125</c:f>
              <c:strCache>
                <c:ptCount val="1"/>
                <c:pt idx="0">
                  <c:v>BwdL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manipulated'!$O$125:$S$125</c:f>
              <c:numCache>
                <c:formatCode>0.000</c:formatCode>
                <c:ptCount val="5"/>
                <c:pt idx="0">
                  <c:v>-0.035</c:v>
                </c:pt>
                <c:pt idx="1">
                  <c:v>-0.028</c:v>
                </c:pt>
                <c:pt idx="2">
                  <c:v>-0.002</c:v>
                </c:pt>
                <c:pt idx="3">
                  <c:v>-0.002</c:v>
                </c:pt>
                <c:pt idx="4">
                  <c:v>-0.004</c:v>
                </c:pt>
              </c:numCache>
            </c:numRef>
          </c:yVal>
        </c:ser>
        <c:ser>
          <c:idx val="6"/>
          <c:order val="6"/>
          <c:tx>
            <c:strRef>
              <c:f>'20130604-0607 manipulated'!$J$126</c:f>
              <c:strCache>
                <c:ptCount val="1"/>
                <c:pt idx="0">
                  <c:v>MidH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manipulated'!$O$126:$S$126</c:f>
              <c:numCache>
                <c:formatCode>0.000</c:formatCode>
                <c:ptCount val="5"/>
                <c:pt idx="0">
                  <c:v>-0.0199999999999996</c:v>
                </c:pt>
                <c:pt idx="1">
                  <c:v>-0.0199999999999996</c:v>
                </c:pt>
                <c:pt idx="2">
                  <c:v>-0.04</c:v>
                </c:pt>
                <c:pt idx="3">
                  <c:v>-0.00999999999999978</c:v>
                </c:pt>
                <c:pt idx="4">
                  <c:v>-0.00999999999999978</c:v>
                </c:pt>
              </c:numCache>
            </c:numRef>
          </c:yVal>
        </c:ser>
        <c:ser>
          <c:idx val="7"/>
          <c:order val="7"/>
          <c:tx>
            <c:strRef>
              <c:f>'20130604-0607 manipulated'!$J$127</c:f>
              <c:strCache>
                <c:ptCount val="1"/>
                <c:pt idx="0">
                  <c:v>Frame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manipulated'!$O$127:$S$127</c:f>
              <c:numCache>
                <c:formatCode>0.000</c:formatCode>
                <c:ptCount val="5"/>
                <c:pt idx="0">
                  <c:v>-0.140000000000001</c:v>
                </c:pt>
                <c:pt idx="1">
                  <c:v>-0.19</c:v>
                </c:pt>
                <c:pt idx="2">
                  <c:v>-0.170000000000001</c:v>
                </c:pt>
                <c:pt idx="3">
                  <c:v>-0.2</c:v>
                </c:pt>
                <c:pt idx="4">
                  <c:v>-0.16</c:v>
                </c:pt>
              </c:numCache>
            </c:numRef>
          </c:yVal>
        </c:ser>
        <c:ser>
          <c:idx val="8"/>
          <c:order val="8"/>
          <c:tx>
            <c:strRef>
              <c:f>'20130604-0607 manipulated'!$J$128</c:f>
              <c:strCache>
                <c:ptCount val="1"/>
                <c:pt idx="0">
                  <c:v>MidA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manipulated'!$O$128:$S$128</c:f>
              <c:numCache>
                <c:formatCode>0.000</c:formatCode>
                <c:ptCount val="5"/>
                <c:pt idx="0">
                  <c:v>-0.0199999999999996</c:v>
                </c:pt>
                <c:pt idx="1">
                  <c:v>-0.41</c:v>
                </c:pt>
                <c:pt idx="2">
                  <c:v>-0.54</c:v>
                </c:pt>
                <c:pt idx="3">
                  <c:v>-0.65</c:v>
                </c:pt>
                <c:pt idx="4">
                  <c:v>-0.59</c:v>
                </c:pt>
              </c:numCache>
            </c:numRef>
          </c:yVal>
        </c:ser>
        <c:ser>
          <c:idx val="9"/>
          <c:order val="9"/>
          <c:tx>
            <c:strRef>
              <c:f>'20130604-0607 manipulated'!$J$129</c:f>
              <c:strCache>
                <c:ptCount val="1"/>
                <c:pt idx="0">
                  <c:v>Flange</c:v>
                </c:pt>
              </c:strCache>
            </c:strRef>
          </c:tx>
          <c:xVal>
            <c:numRef>
              <c:f>'20130604-0607 manipulated'!$O$119:$S$119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</c:numCache>
            </c:numRef>
          </c:xVal>
          <c:yVal>
            <c:numRef>
              <c:f>'20130604-0607 manipulated'!$O$129:$S$129</c:f>
              <c:numCache>
                <c:formatCode>0.000</c:formatCode>
                <c:ptCount val="5"/>
                <c:pt idx="0">
                  <c:v>0.00699999999999999</c:v>
                </c:pt>
                <c:pt idx="1">
                  <c:v>0.073</c:v>
                </c:pt>
                <c:pt idx="2">
                  <c:v>0.073</c:v>
                </c:pt>
                <c:pt idx="3">
                  <c:v>0.037</c:v>
                </c:pt>
                <c:pt idx="4">
                  <c:v>0.041</c:v>
                </c:pt>
              </c:numCache>
            </c:numRef>
          </c:yVal>
        </c:ser>
        <c:axId val="260539576"/>
        <c:axId val="260506040"/>
      </c:scatterChart>
      <c:valAx>
        <c:axId val="260539576"/>
        <c:scaling>
          <c:orientation val="minMax"/>
          <c:max val="8.0"/>
          <c:min val="4.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Action ID</a:t>
                </a:r>
              </a:p>
            </c:rich>
          </c:tx>
          <c:layout/>
        </c:title>
        <c:numFmt formatCode="General" sourceLinked="1"/>
        <c:tickLblPos val="low"/>
        <c:crossAx val="260506040"/>
        <c:crosses val="autoZero"/>
        <c:crossBetween val="midCat"/>
        <c:majorUnit val="1.0"/>
      </c:valAx>
      <c:valAx>
        <c:axId val="260506040"/>
        <c:scaling>
          <c:orientation val="minMax"/>
          <c:max val="0.2"/>
          <c:min val="-0.7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Module position variation [mm]</a:t>
                </a:r>
              </a:p>
            </c:rich>
          </c:tx>
          <c:layout/>
        </c:title>
        <c:numFmt formatCode="0.0" sourceLinked="0"/>
        <c:tickLblPos val="nextTo"/>
        <c:crossAx val="260539576"/>
        <c:crosses val="autoZero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0.760303632478632"/>
          <c:y val="0.00315519323671497"/>
          <c:w val="0.193563888888889"/>
          <c:h val="0.878653381642512"/>
        </c:manualLayout>
      </c:layout>
    </c:legend>
    <c:plotVisOnly val="1"/>
  </c:chart>
  <c:txPr>
    <a:bodyPr/>
    <a:lstStyle/>
    <a:p>
      <a:pPr>
        <a:defRPr sz="1400" b="0" i="1"/>
      </a:pPr>
      <a:endParaRPr lang="ja-JP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52568-1E64-6341-B2AC-F5F756E27CCA}" type="datetimeFigureOut">
              <a:rPr lang="ja-JP" altLang="en-US" smtClean="0"/>
              <a:pPr/>
              <a:t>15.5.7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12A55-BA8F-5D43-9244-84B0723987D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9CE4D-01F2-0E44-973A-0EA5F73662E9}" type="datetimeFigureOut">
              <a:rPr lang="ja-JP" altLang="en-US" smtClean="0"/>
              <a:pPr/>
              <a:t>15.5.7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D90C0-AF15-1049-853F-B5C463553D1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13.09.09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Belle II Focused Review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9F8D5-6A31-374A-B036-FFEC71867C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8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image" Target="../media/image46.jpeg"/><Relationship Id="rId8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51.jpeg"/><Relationship Id="rId6" Type="http://schemas.openxmlformats.org/officeDocument/2006/relationships/image" Target="../media/image52.jpeg"/><Relationship Id="rId7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6" Type="http://schemas.openxmlformats.org/officeDocument/2006/relationships/image" Target="../media/image48.jpeg"/><Relationship Id="rId7" Type="http://schemas.openxmlformats.org/officeDocument/2006/relationships/image" Target="../media/image61.jpeg"/><Relationship Id="rId8" Type="http://schemas.openxmlformats.org/officeDocument/2006/relationships/image" Target="../media/image62.jpeg"/><Relationship Id="rId9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Relationship Id="rId3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Installation scheme (1)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59297" y="720586"/>
            <a:ext cx="7379803" cy="5940087"/>
          </a:xfrm>
        </p:spPr>
        <p:txBody>
          <a:bodyPr wrap="square">
            <a:spAutoFit/>
          </a:bodyPr>
          <a:lstStyle/>
          <a:p>
            <a:pPr marL="177800" lvl="0" indent="-177800">
              <a:spcBef>
                <a:spcPts val="0"/>
              </a:spcBef>
            </a:pPr>
            <a:r>
              <a:rPr lang="en-US" altLang="ja-JP" sz="2800" i="1" dirty="0" smtClean="0">
                <a:solidFill>
                  <a:prstClr val="black"/>
                </a:solidFill>
              </a:rPr>
              <a:t>Installation practice has been carried out to examine our installation scheme and jigs in-situ and to feed back what we will learn to them.</a:t>
            </a:r>
          </a:p>
          <a:p>
            <a:pPr marL="349250" lvl="1" indent="-177800" defTabSz="355600"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Installation of a single module.</a:t>
            </a:r>
            <a:endParaRPr lang="en-US" altLang="ja-JP" sz="2400" i="1" dirty="0" smtClean="0"/>
          </a:p>
          <a:p>
            <a:pPr marL="533400" lvl="2" indent="-177800" defTabSz="3556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/>
              <a:t>To examine the basic procedure without adjacent modules.</a:t>
            </a:r>
          </a:p>
          <a:p>
            <a:pPr marL="533400" lvl="2" indent="-177800" defTabSz="3556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/>
              <a:t>To measure/correct the sag and alignment of the module in-situ.</a:t>
            </a:r>
          </a:p>
          <a:p>
            <a:pPr marL="349250" lvl="1" indent="-177800" defTabSz="355600"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Sequential installation of three modules.</a:t>
            </a:r>
            <a:endParaRPr lang="en-US" altLang="ja-JP" sz="2400" i="1" dirty="0" smtClean="0"/>
          </a:p>
          <a:p>
            <a:pPr marL="533400" lvl="2" indent="-177800" defTabSz="3556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/>
              <a:t>To examine the procedure with a realistic situation, i.e. having an adjacent module.</a:t>
            </a:r>
          </a:p>
          <a:p>
            <a:pPr marL="533400" lvl="2" indent="-177800" defTabSz="3556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/>
              <a:t>To examine </a:t>
            </a:r>
            <a:r>
              <a:rPr lang="en-US" altLang="ja-JP" sz="2000" i="1" dirty="0" err="1" smtClean="0"/>
              <a:t>z</a:t>
            </a:r>
            <a:r>
              <a:rPr lang="en-US" altLang="ja-JP" sz="2000" i="1" dirty="0" smtClean="0"/>
              <a:t>-beam joints and removal of the strong back of the center module.</a:t>
            </a:r>
          </a:p>
          <a:p>
            <a:pPr marL="349250" lvl="1" indent="-177800" defTabSz="355600"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Installation of the “last” module.</a:t>
            </a:r>
            <a:endParaRPr lang="en-US" altLang="ja-JP" sz="2400" i="1" dirty="0" smtClean="0"/>
          </a:p>
          <a:p>
            <a:pPr marL="533400" lvl="2" indent="-177800" defTabSz="3556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/>
              <a:t>To examine the procedure for the last module, i.e. having adjacent modules at both sides.</a:t>
            </a:r>
          </a:p>
          <a:p>
            <a:pPr marL="349250" lvl="1" indent="-177800" defTabSz="355600">
              <a:spcBef>
                <a:spcPts val="0"/>
              </a:spcBef>
            </a:pPr>
            <a:r>
              <a:rPr lang="en-US" altLang="ja-JP" sz="2400" i="1" dirty="0" smtClean="0">
                <a:solidFill>
                  <a:schemeClr val="bg1">
                    <a:lumMod val="50000"/>
                  </a:schemeClr>
                </a:solidFill>
              </a:rPr>
              <a:t>Installation at the bottom, side and top slots.</a:t>
            </a:r>
          </a:p>
          <a:p>
            <a:pPr marL="533400" lvl="2" indent="-177800" defTabSz="3556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>
                <a:solidFill>
                  <a:schemeClr val="bg1">
                    <a:lumMod val="50000"/>
                  </a:schemeClr>
                </a:solidFill>
              </a:rPr>
              <a:t>To experience the slot-dependent work environment.</a:t>
            </a:r>
          </a:p>
          <a:p>
            <a:pPr marL="533400" lvl="2" indent="-177800" defTabSz="3556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>
                <a:solidFill>
                  <a:schemeClr val="bg1">
                    <a:lumMod val="50000"/>
                  </a:schemeClr>
                </a:solidFill>
              </a:rPr>
              <a:t>Useful info. to decide the first and last slots to be installed.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図形グループ 54"/>
          <p:cNvGrpSpPr>
            <a:grpSpLocks noChangeAspect="1"/>
          </p:cNvGrpSpPr>
          <p:nvPr/>
        </p:nvGrpSpPr>
        <p:grpSpPr>
          <a:xfrm>
            <a:off x="28999" y="3449589"/>
            <a:ext cx="2680756" cy="2880000"/>
            <a:chOff x="5722025" y="864037"/>
            <a:chExt cx="3148247" cy="3382236"/>
          </a:xfrm>
        </p:grpSpPr>
        <p:grpSp>
          <p:nvGrpSpPr>
            <p:cNvPr id="4" name="図形グループ 67"/>
            <p:cNvGrpSpPr/>
            <p:nvPr/>
          </p:nvGrpSpPr>
          <p:grpSpPr>
            <a:xfrm>
              <a:off x="5990272" y="864037"/>
              <a:ext cx="2880000" cy="2900971"/>
              <a:chOff x="5990272" y="864037"/>
              <a:chExt cx="2880000" cy="2900971"/>
            </a:xfrm>
          </p:grpSpPr>
          <p:pic>
            <p:nvPicPr>
              <p:cNvPr id="61" name="図 6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5990272" y="864037"/>
                <a:ext cx="2880000" cy="2900971"/>
              </a:xfrm>
              <a:prstGeom prst="rect">
                <a:avLst/>
              </a:prstGeom>
            </p:spPr>
          </p:pic>
          <p:sp>
            <p:nvSpPr>
              <p:cNvPr id="62" name="テキスト ボックス 61"/>
              <p:cNvSpPr txBox="1"/>
              <p:nvPr/>
            </p:nvSpPr>
            <p:spPr>
              <a:xfrm>
                <a:off x="7884540" y="2743200"/>
                <a:ext cx="8022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>
                    <a:solidFill>
                      <a:srgbClr val="000090"/>
                    </a:solidFill>
                  </a:rPr>
                  <a:t>Slot-A</a:t>
                </a:r>
                <a:endParaRPr kumimoji="1" lang="ja-JP" altLang="en-US" i="1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7253730" y="2444234"/>
                <a:ext cx="794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>
                    <a:solidFill>
                      <a:srgbClr val="0000FF"/>
                    </a:solidFill>
                  </a:rPr>
                  <a:t>Slot-B</a:t>
                </a:r>
                <a:endParaRPr kumimoji="1" lang="ja-JP" altLang="en-US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6759923" y="1960602"/>
                <a:ext cx="7892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Slot-C</a:t>
                </a:r>
                <a:endParaRPr kumimoji="1" lang="ja-JP" altLang="en-US" i="1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7491734" y="1092200"/>
                <a:ext cx="1143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err="1" smtClean="0">
                    <a:solidFill>
                      <a:srgbClr val="000090"/>
                    </a:solidFill>
                  </a:rPr>
                  <a:t>Bwd</a:t>
                </a:r>
                <a:r>
                  <a:rPr kumimoji="1" lang="en-US" altLang="ja-JP" i="1" dirty="0" smtClean="0">
                    <a:solidFill>
                      <a:srgbClr val="000090"/>
                    </a:solidFill>
                  </a:rPr>
                  <a:t> view</a:t>
                </a:r>
                <a:endParaRPr kumimoji="1" lang="ja-JP" altLang="en-US" i="1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8429057" y="3067566"/>
                <a:ext cx="377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i="1" dirty="0" smtClean="0">
                    <a:solidFill>
                      <a:srgbClr val="000090"/>
                    </a:solidFill>
                  </a:rPr>
                  <a:t>R</a:t>
                </a:r>
                <a:endParaRPr kumimoji="1" lang="ja-JP" altLang="en-US" i="1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67" name="テキスト ボックス 66"/>
              <p:cNvSpPr txBox="1"/>
              <p:nvPr/>
            </p:nvSpPr>
            <p:spPr>
              <a:xfrm>
                <a:off x="7762439" y="2907784"/>
                <a:ext cx="3490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i="1" dirty="0" smtClean="0">
                    <a:solidFill>
                      <a:srgbClr val="000090"/>
                    </a:solidFill>
                  </a:rPr>
                  <a:t>L</a:t>
                </a:r>
                <a:endParaRPr kumimoji="1" lang="ja-JP" altLang="en-US" i="1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7583781" y="2837418"/>
                <a:ext cx="377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i="1" dirty="0" smtClean="0">
                    <a:solidFill>
                      <a:srgbClr val="0000FF"/>
                    </a:solidFill>
                  </a:rPr>
                  <a:t>R</a:t>
                </a:r>
                <a:endParaRPr kumimoji="1" lang="ja-JP" altLang="en-US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>
                <a:off x="7054652" y="2487136"/>
                <a:ext cx="3490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i="1" dirty="0" smtClean="0">
                    <a:solidFill>
                      <a:srgbClr val="0000FF"/>
                    </a:solidFill>
                  </a:rPr>
                  <a:t>L</a:t>
                </a:r>
                <a:endParaRPr kumimoji="1" lang="ja-JP" altLang="en-US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0" name="テキスト ボックス 69"/>
              <p:cNvSpPr txBox="1"/>
              <p:nvPr/>
            </p:nvSpPr>
            <p:spPr>
              <a:xfrm>
                <a:off x="6908141" y="2340054"/>
                <a:ext cx="377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i="1" dirty="0" smtClean="0">
                    <a:solidFill>
                      <a:srgbClr val="95B3D7"/>
                    </a:solidFill>
                  </a:rPr>
                  <a:t>R</a:t>
                </a:r>
                <a:endParaRPr kumimoji="1" lang="ja-JP" altLang="en-US" i="1" dirty="0">
                  <a:solidFill>
                    <a:srgbClr val="95B3D7"/>
                  </a:solidFill>
                </a:endParaRPr>
              </a:p>
            </p:txBody>
          </p:sp>
          <p:sp>
            <p:nvSpPr>
              <p:cNvPr id="71" name="テキスト ボックス 70"/>
              <p:cNvSpPr txBox="1"/>
              <p:nvPr/>
            </p:nvSpPr>
            <p:spPr>
              <a:xfrm>
                <a:off x="6525062" y="1780222"/>
                <a:ext cx="3490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i="1" dirty="0" smtClean="0">
                    <a:solidFill>
                      <a:srgbClr val="95B3D7"/>
                    </a:solidFill>
                  </a:rPr>
                  <a:t>L</a:t>
                </a:r>
                <a:endParaRPr kumimoji="1" lang="ja-JP" altLang="en-US" i="1" dirty="0">
                  <a:solidFill>
                    <a:srgbClr val="95B3D7"/>
                  </a:solidFill>
                </a:endParaRPr>
              </a:p>
            </p:txBody>
          </p:sp>
        </p:grpSp>
        <p:cxnSp>
          <p:nvCxnSpPr>
            <p:cNvPr id="57" name="直線コネクタ 56"/>
            <p:cNvCxnSpPr/>
            <p:nvPr/>
          </p:nvCxnSpPr>
          <p:spPr>
            <a:xfrm>
              <a:off x="7253730" y="3594100"/>
              <a:ext cx="1408709" cy="234408"/>
            </a:xfrm>
            <a:prstGeom prst="line">
              <a:avLst/>
            </a:prstGeom>
            <a:ln w="254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テキスト ボックス 57"/>
            <p:cNvSpPr txBox="1"/>
            <p:nvPr/>
          </p:nvSpPr>
          <p:spPr>
            <a:xfrm>
              <a:off x="7285480" y="3701508"/>
              <a:ext cx="1286242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1" lang="en-US" altLang="ja-JP" i="1" dirty="0" smtClean="0">
                  <a:solidFill>
                    <a:srgbClr val="000090"/>
                  </a:solidFill>
                </a:rPr>
                <a:t>“More</a:t>
              </a:r>
            </a:p>
            <a:p>
              <a:pPr algn="ctr">
                <a:lnSpc>
                  <a:spcPct val="80000"/>
                </a:lnSpc>
              </a:pPr>
              <a:r>
                <a:rPr kumimoji="1" lang="en-US" altLang="ja-JP" i="1" dirty="0" smtClean="0">
                  <a:solidFill>
                    <a:srgbClr val="000090"/>
                  </a:solidFill>
                </a:rPr>
                <a:t>horizontal”</a:t>
              </a:r>
              <a:endParaRPr kumimoji="1" lang="ja-JP" altLang="en-US" i="1" dirty="0">
                <a:solidFill>
                  <a:srgbClr val="000090"/>
                </a:solidFill>
              </a:endParaRPr>
            </a:p>
          </p:txBody>
        </p:sp>
        <p:cxnSp>
          <p:nvCxnSpPr>
            <p:cNvPr id="59" name="直線コネクタ 58"/>
            <p:cNvCxnSpPr/>
            <p:nvPr/>
          </p:nvCxnSpPr>
          <p:spPr>
            <a:xfrm rot="16200000" flipV="1">
              <a:off x="5856580" y="2198113"/>
              <a:ext cx="1151930" cy="769650"/>
            </a:xfrm>
            <a:prstGeom prst="line">
              <a:avLst/>
            </a:prstGeom>
            <a:ln w="254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テキスト ボックス 59"/>
            <p:cNvSpPr txBox="1"/>
            <p:nvPr/>
          </p:nvSpPr>
          <p:spPr>
            <a:xfrm>
              <a:off x="5722025" y="2762844"/>
              <a:ext cx="103568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1" lang="en-US" altLang="ja-JP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“More</a:t>
              </a:r>
            </a:p>
            <a:p>
              <a:pPr algn="ctr">
                <a:lnSpc>
                  <a:spcPct val="80000"/>
                </a:lnSpc>
              </a:pPr>
              <a:r>
                <a:rPr kumimoji="1" lang="en-US" altLang="ja-JP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vertical”</a:t>
              </a:r>
              <a:endParaRPr kumimoji="1" lang="ja-JP" altLang="en-US" i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Day 3-5 (1)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>
          <a:xfrm>
            <a:off x="239064" y="583898"/>
            <a:ext cx="8701736" cy="2554545"/>
          </a:xfrm>
        </p:spPr>
        <p:txBody>
          <a:bodyPr wrap="square">
            <a:spAutoFit/>
          </a:bodyPr>
          <a:lstStyle/>
          <a:p>
            <a:pPr marL="177800" indent="-177800">
              <a:spcBef>
                <a:spcPts val="0"/>
              </a:spcBef>
            </a:pPr>
            <a:r>
              <a:rPr lang="en-US" altLang="ja-JP" sz="2800" i="1" dirty="0" smtClean="0"/>
              <a:t>We concluded that we should have better understanding on a module position variation during the installation.</a:t>
            </a:r>
          </a:p>
          <a:p>
            <a:pPr marL="438150" lvl="1" indent="-177800">
              <a:spcBef>
                <a:spcPts val="0"/>
              </a:spcBef>
            </a:pPr>
            <a:r>
              <a:rPr lang="en-US" altLang="ja-JP" sz="2400" i="1" dirty="0" smtClean="0"/>
              <a:t>Concerning the safety for the detector and team with the current apparatus.</a:t>
            </a:r>
          </a:p>
          <a:p>
            <a:pPr marL="177800" indent="-177800">
              <a:spcBef>
                <a:spcPts val="0"/>
              </a:spcBef>
            </a:pPr>
            <a:r>
              <a:rPr lang="en-US" altLang="ja-JP" sz="2800" i="1" dirty="0" smtClean="0"/>
              <a:t>We decided to have practices and measurements using the ECL mock-up at the Tsukuba B4 floor.</a:t>
            </a:r>
            <a:endParaRPr lang="ja-JP" altLang="en-US" sz="2800" i="1" dirty="0"/>
          </a:p>
        </p:txBody>
      </p:sp>
      <p:grpSp>
        <p:nvGrpSpPr>
          <p:cNvPr id="5" name="図形グループ 9"/>
          <p:cNvGrpSpPr>
            <a:grpSpLocks noChangeAspect="1"/>
          </p:cNvGrpSpPr>
          <p:nvPr/>
        </p:nvGrpSpPr>
        <p:grpSpPr>
          <a:xfrm>
            <a:off x="2711231" y="3520938"/>
            <a:ext cx="6480000" cy="2344779"/>
            <a:chOff x="1219212" y="3759988"/>
            <a:chExt cx="6810057" cy="2464210"/>
          </a:xfrm>
        </p:grpSpPr>
        <p:grpSp>
          <p:nvGrpSpPr>
            <p:cNvPr id="6" name="図形グループ 84"/>
            <p:cNvGrpSpPr/>
            <p:nvPr/>
          </p:nvGrpSpPr>
          <p:grpSpPr>
            <a:xfrm>
              <a:off x="1642331" y="4088550"/>
              <a:ext cx="5937250" cy="2135648"/>
              <a:chOff x="1642331" y="4088550"/>
              <a:chExt cx="5937250" cy="2135648"/>
            </a:xfrm>
          </p:grpSpPr>
          <p:grpSp>
            <p:nvGrpSpPr>
              <p:cNvPr id="7" name="図形グループ 77"/>
              <p:cNvGrpSpPr/>
              <p:nvPr/>
            </p:nvGrpSpPr>
            <p:grpSpPr>
              <a:xfrm>
                <a:off x="1642331" y="4088550"/>
                <a:ext cx="5937250" cy="1868682"/>
                <a:chOff x="1642331" y="3834550"/>
                <a:chExt cx="5937250" cy="1868682"/>
              </a:xfrm>
            </p:grpSpPr>
            <p:sp>
              <p:nvSpPr>
                <p:cNvPr id="27" name="フレーム 26"/>
                <p:cNvSpPr/>
                <p:nvPr/>
              </p:nvSpPr>
              <p:spPr>
                <a:xfrm>
                  <a:off x="2624881" y="4622982"/>
                  <a:ext cx="2232000" cy="1080000"/>
                </a:xfrm>
                <a:prstGeom prst="frame">
                  <a:avLst>
                    <a:gd name="adj1" fmla="val 6855"/>
                  </a:avLst>
                </a:prstGeom>
                <a:solidFill>
                  <a:srgbClr val="7F7F7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フリーフォーム 27"/>
                <p:cNvSpPr/>
                <p:nvPr/>
              </p:nvSpPr>
              <p:spPr>
                <a:xfrm rot="21480000">
                  <a:off x="1731231" y="5040215"/>
                  <a:ext cx="5759450" cy="160867"/>
                </a:xfrm>
                <a:custGeom>
                  <a:avLst/>
                  <a:gdLst>
                    <a:gd name="connsiteX0" fmla="*/ 0 w 5759450"/>
                    <a:gd name="connsiteY0" fmla="*/ 0 h 338667"/>
                    <a:gd name="connsiteX1" fmla="*/ 2876550 w 5759450"/>
                    <a:gd name="connsiteY1" fmla="*/ 336550 h 338667"/>
                    <a:gd name="connsiteX2" fmla="*/ 5759450 w 5759450"/>
                    <a:gd name="connsiteY2" fmla="*/ 12700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759450" h="338667">
                      <a:moveTo>
                        <a:pt x="0" y="0"/>
                      </a:moveTo>
                      <a:cubicBezTo>
                        <a:pt x="958321" y="167216"/>
                        <a:pt x="1916642" y="334433"/>
                        <a:pt x="2876550" y="336550"/>
                      </a:cubicBezTo>
                      <a:cubicBezTo>
                        <a:pt x="3836458" y="338667"/>
                        <a:pt x="5759450" y="12700"/>
                        <a:pt x="5759450" y="12700"/>
                      </a:cubicBezTo>
                    </a:path>
                  </a:pathLst>
                </a:custGeom>
                <a:ln w="76200" cap="flat" cmpd="sng" algn="ctr">
                  <a:solidFill>
                    <a:schemeClr val="accent6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9" name="直線コネクタ 28"/>
                <p:cNvCxnSpPr/>
                <p:nvPr/>
              </p:nvCxnSpPr>
              <p:spPr>
                <a:xfrm>
                  <a:off x="1731231" y="4470832"/>
                  <a:ext cx="2880000" cy="0"/>
                </a:xfrm>
                <a:prstGeom prst="line">
                  <a:avLst/>
                </a:prstGeom>
                <a:ln w="25400" cap="flat" cmpd="sng" algn="ctr">
                  <a:solidFill>
                    <a:srgbClr val="000090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正方形/長方形 29"/>
                <p:cNvSpPr/>
                <p:nvPr/>
              </p:nvSpPr>
              <p:spPr>
                <a:xfrm>
                  <a:off x="1642331" y="4623232"/>
                  <a:ext cx="72000" cy="10800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正方形/長方形 30"/>
                <p:cNvSpPr/>
                <p:nvPr/>
              </p:nvSpPr>
              <p:spPr>
                <a:xfrm>
                  <a:off x="7507581" y="4622982"/>
                  <a:ext cx="72000" cy="10800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2" name="直線コネクタ 31"/>
                <p:cNvCxnSpPr/>
                <p:nvPr/>
              </p:nvCxnSpPr>
              <p:spPr>
                <a:xfrm>
                  <a:off x="1731231" y="5601132"/>
                  <a:ext cx="900000" cy="0"/>
                </a:xfrm>
                <a:prstGeom prst="line">
                  <a:avLst/>
                </a:prstGeom>
                <a:ln w="25400" cap="flat" cmpd="sng" algn="ctr">
                  <a:solidFill>
                    <a:srgbClr val="000090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コネクタ 32"/>
                <p:cNvCxnSpPr/>
                <p:nvPr/>
              </p:nvCxnSpPr>
              <p:spPr>
                <a:xfrm>
                  <a:off x="2702936" y="4991532"/>
                  <a:ext cx="2088000" cy="1588"/>
                </a:xfrm>
                <a:prstGeom prst="line">
                  <a:avLst/>
                </a:prstGeom>
                <a:ln w="25400" cap="flat" cmpd="sng" algn="ctr">
                  <a:solidFill>
                    <a:srgbClr val="000090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正方形/長方形 33"/>
                <p:cNvSpPr/>
                <p:nvPr/>
              </p:nvSpPr>
              <p:spPr>
                <a:xfrm>
                  <a:off x="3253731" y="5103715"/>
                  <a:ext cx="360000" cy="1800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正方形/長方形 34"/>
                <p:cNvSpPr/>
                <p:nvPr/>
              </p:nvSpPr>
              <p:spPr>
                <a:xfrm>
                  <a:off x="4246806" y="5104732"/>
                  <a:ext cx="360000" cy="1800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9" name="図形グループ 53"/>
                <p:cNvGrpSpPr/>
                <p:nvPr/>
              </p:nvGrpSpPr>
              <p:grpSpPr>
                <a:xfrm>
                  <a:off x="2711514" y="5310293"/>
                  <a:ext cx="2051999" cy="236875"/>
                  <a:chOff x="2672558" y="3379461"/>
                  <a:chExt cx="2051999" cy="236875"/>
                </a:xfrm>
              </p:grpSpPr>
              <p:grpSp>
                <p:nvGrpSpPr>
                  <p:cNvPr id="10" name="図形グループ 43"/>
                  <p:cNvGrpSpPr/>
                  <p:nvPr/>
                </p:nvGrpSpPr>
                <p:grpSpPr>
                  <a:xfrm rot="21335474">
                    <a:off x="2672558" y="3472374"/>
                    <a:ext cx="2051999" cy="143962"/>
                    <a:chOff x="3269458" y="4055459"/>
                    <a:chExt cx="2051999" cy="143962"/>
                  </a:xfrm>
                </p:grpSpPr>
                <p:sp>
                  <p:nvSpPr>
                    <p:cNvPr id="53" name="正方形/長方形 52"/>
                    <p:cNvSpPr/>
                    <p:nvPr/>
                  </p:nvSpPr>
                  <p:spPr>
                    <a:xfrm rot="270102">
                      <a:off x="3269458" y="4163421"/>
                      <a:ext cx="2051999" cy="36000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4" name="正方形/長方形 53"/>
                    <p:cNvSpPr/>
                    <p:nvPr/>
                  </p:nvSpPr>
                  <p:spPr>
                    <a:xfrm rot="270102">
                      <a:off x="3276524" y="4055459"/>
                      <a:ext cx="216000" cy="36000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1" name="図形グループ 52"/>
                  <p:cNvGrpSpPr/>
                  <p:nvPr/>
                </p:nvGrpSpPr>
                <p:grpSpPr>
                  <a:xfrm>
                    <a:off x="2949935" y="3379461"/>
                    <a:ext cx="1728000" cy="186350"/>
                    <a:chOff x="2949935" y="3379461"/>
                    <a:chExt cx="1728000" cy="186350"/>
                  </a:xfrm>
                </p:grpSpPr>
                <p:sp>
                  <p:nvSpPr>
                    <p:cNvPr id="47" name="正方形/長方形 46"/>
                    <p:cNvSpPr/>
                    <p:nvPr/>
                  </p:nvSpPr>
                  <p:spPr>
                    <a:xfrm>
                      <a:off x="2949935" y="3379461"/>
                      <a:ext cx="1728000" cy="180000"/>
                    </a:xfrm>
                    <a:prstGeom prst="rect">
                      <a:avLst/>
                    </a:prstGeom>
                    <a:noFill/>
                    <a:ln w="381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cxnSp>
                  <p:nvCxnSpPr>
                    <p:cNvPr id="48" name="直線コネクタ 47"/>
                    <p:cNvCxnSpPr/>
                    <p:nvPr/>
                  </p:nvCxnSpPr>
                  <p:spPr>
                    <a:xfrm rot="16200000">
                      <a:off x="3713650" y="3475811"/>
                      <a:ext cx="180000" cy="0"/>
                    </a:xfrm>
                    <a:prstGeom prst="line">
                      <a:avLst/>
                    </a:prstGeom>
                    <a:ln w="254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線コネクタ 48"/>
                    <p:cNvCxnSpPr/>
                    <p:nvPr/>
                  </p:nvCxnSpPr>
                  <p:spPr>
                    <a:xfrm rot="16200000">
                      <a:off x="3150700" y="3475811"/>
                      <a:ext cx="180000" cy="0"/>
                    </a:xfrm>
                    <a:prstGeom prst="line">
                      <a:avLst/>
                    </a:prstGeom>
                    <a:ln w="254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直線コネクタ 49"/>
                    <p:cNvCxnSpPr/>
                    <p:nvPr/>
                  </p:nvCxnSpPr>
                  <p:spPr>
                    <a:xfrm rot="16200000">
                      <a:off x="3434250" y="3475811"/>
                      <a:ext cx="180000" cy="0"/>
                    </a:xfrm>
                    <a:prstGeom prst="line">
                      <a:avLst/>
                    </a:prstGeom>
                    <a:ln w="254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線コネクタ 50"/>
                    <p:cNvCxnSpPr/>
                    <p:nvPr/>
                  </p:nvCxnSpPr>
                  <p:spPr>
                    <a:xfrm rot="16200000">
                      <a:off x="4020650" y="3469461"/>
                      <a:ext cx="180000" cy="0"/>
                    </a:xfrm>
                    <a:prstGeom prst="line">
                      <a:avLst/>
                    </a:prstGeom>
                    <a:ln w="254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直線コネクタ 51"/>
                    <p:cNvCxnSpPr/>
                    <p:nvPr/>
                  </p:nvCxnSpPr>
                  <p:spPr>
                    <a:xfrm rot="16200000">
                      <a:off x="4304200" y="3469461"/>
                      <a:ext cx="180000" cy="0"/>
                    </a:xfrm>
                    <a:prstGeom prst="line">
                      <a:avLst/>
                    </a:prstGeom>
                    <a:ln w="254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37" name="直線コネクタ 36"/>
                <p:cNvCxnSpPr/>
                <p:nvPr/>
              </p:nvCxnSpPr>
              <p:spPr>
                <a:xfrm>
                  <a:off x="1727031" y="4178482"/>
                  <a:ext cx="5760000" cy="0"/>
                </a:xfrm>
                <a:prstGeom prst="line">
                  <a:avLst/>
                </a:prstGeom>
                <a:ln w="25400" cap="flat" cmpd="sng" algn="ctr">
                  <a:solidFill>
                    <a:srgbClr val="000090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4136900" y="3834550"/>
                  <a:ext cx="7199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i="1" dirty="0" smtClean="0">
                      <a:solidFill>
                        <a:srgbClr val="000090"/>
                      </a:solidFill>
                    </a:rPr>
                    <a:t>8000</a:t>
                  </a:r>
                  <a:endParaRPr kumimoji="1" lang="ja-JP" altLang="en-US" i="1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1870819" y="5258232"/>
                  <a:ext cx="7199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i="1" dirty="0" smtClean="0">
                      <a:solidFill>
                        <a:srgbClr val="000090"/>
                      </a:solidFill>
                    </a:rPr>
                    <a:t>125</a:t>
                  </a:r>
                  <a:r>
                    <a:rPr kumimoji="1" lang="en-US" altLang="ja-JP" i="1" dirty="0" smtClean="0">
                      <a:solidFill>
                        <a:srgbClr val="000090"/>
                      </a:solidFill>
                    </a:rPr>
                    <a:t>0</a:t>
                  </a:r>
                  <a:endParaRPr kumimoji="1" lang="ja-JP" altLang="en-US" i="1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2853109" y="4139600"/>
                  <a:ext cx="7199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i="1" dirty="0" smtClean="0">
                      <a:solidFill>
                        <a:srgbClr val="000090"/>
                      </a:solidFill>
                    </a:rPr>
                    <a:t>4</a:t>
                  </a:r>
                  <a:r>
                    <a:rPr kumimoji="1" lang="en-US" altLang="ja-JP" i="1" dirty="0" smtClean="0">
                      <a:solidFill>
                        <a:srgbClr val="000090"/>
                      </a:solidFill>
                    </a:rPr>
                    <a:t>000</a:t>
                  </a:r>
                  <a:endParaRPr kumimoji="1" lang="ja-JP" altLang="en-US" i="1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3429625" y="4647600"/>
                  <a:ext cx="7199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i="1" dirty="0" smtClean="0">
                      <a:solidFill>
                        <a:srgbClr val="000090"/>
                      </a:solidFill>
                    </a:rPr>
                    <a:t>287</a:t>
                  </a:r>
                  <a:r>
                    <a:rPr kumimoji="1" lang="en-US" altLang="ja-JP" i="1" dirty="0" smtClean="0">
                      <a:solidFill>
                        <a:srgbClr val="000090"/>
                      </a:solidFill>
                    </a:rPr>
                    <a:t>0</a:t>
                  </a:r>
                  <a:endParaRPr kumimoji="1" lang="ja-JP" altLang="en-US" i="1" dirty="0">
                    <a:solidFill>
                      <a:srgbClr val="000090"/>
                    </a:solidFill>
                  </a:endParaRPr>
                </a:p>
              </p:txBody>
            </p:sp>
            <p:cxnSp>
              <p:nvCxnSpPr>
                <p:cNvPr id="42" name="直線コネクタ 41"/>
                <p:cNvCxnSpPr/>
                <p:nvPr/>
              </p:nvCxnSpPr>
              <p:spPr>
                <a:xfrm rot="16200000">
                  <a:off x="1444332" y="4321837"/>
                  <a:ext cx="540000" cy="0"/>
                </a:xfrm>
                <a:prstGeom prst="line">
                  <a:avLst/>
                </a:prstGeom>
                <a:ln w="25400" cap="flat" cmpd="sng" algn="ctr">
                  <a:solidFill>
                    <a:srgbClr val="000090"/>
                  </a:solidFill>
                  <a:prstDash val="sysDash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コネクタ 42"/>
                <p:cNvCxnSpPr/>
                <p:nvPr/>
              </p:nvCxnSpPr>
              <p:spPr>
                <a:xfrm rot="16200000">
                  <a:off x="7237035" y="4321837"/>
                  <a:ext cx="540000" cy="0"/>
                </a:xfrm>
                <a:prstGeom prst="line">
                  <a:avLst/>
                </a:prstGeom>
                <a:ln w="25400" cap="flat" cmpd="sng" algn="ctr">
                  <a:solidFill>
                    <a:srgbClr val="000090"/>
                  </a:solidFill>
                  <a:prstDash val="sysDash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コネクタ 43"/>
                <p:cNvCxnSpPr/>
                <p:nvPr/>
              </p:nvCxnSpPr>
              <p:spPr>
                <a:xfrm rot="16200000">
                  <a:off x="4156806" y="4742037"/>
                  <a:ext cx="900000" cy="0"/>
                </a:xfrm>
                <a:prstGeom prst="line">
                  <a:avLst/>
                </a:prstGeom>
                <a:ln w="25400" cap="flat" cmpd="sng" algn="ctr">
                  <a:solidFill>
                    <a:srgbClr val="000090"/>
                  </a:solidFill>
                  <a:prstDash val="sysDash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円/楕円 20"/>
              <p:cNvSpPr/>
              <p:nvPr/>
            </p:nvSpPr>
            <p:spPr>
              <a:xfrm>
                <a:off x="4625791" y="5692523"/>
                <a:ext cx="180000" cy="18000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3676406" y="5695214"/>
                <a:ext cx="180000" cy="18000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2715636" y="5692393"/>
                <a:ext cx="180000" cy="18000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4420400" y="5843464"/>
                <a:ext cx="641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i="1" dirty="0" smtClean="0">
                    <a:solidFill>
                      <a:srgbClr val="FF0000"/>
                    </a:solidFill>
                  </a:rPr>
                  <a:t>Fwd</a:t>
                </a:r>
                <a:endParaRPr kumimoji="1" lang="ja-JP" altLang="en-US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3488790" y="5849032"/>
                <a:ext cx="621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i="1" dirty="0" smtClean="0">
                    <a:solidFill>
                      <a:srgbClr val="FF0000"/>
                    </a:solidFill>
                  </a:rPr>
                  <a:t>Mid</a:t>
                </a:r>
                <a:endParaRPr kumimoji="1" lang="ja-JP" altLang="en-US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2508925" y="5854866"/>
                <a:ext cx="6612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i="1" dirty="0" err="1" smtClean="0">
                    <a:solidFill>
                      <a:srgbClr val="FF0000"/>
                    </a:solidFill>
                  </a:rPr>
                  <a:t>Bwd</a:t>
                </a:r>
                <a:endParaRPr kumimoji="1" lang="ja-JP" altLang="en-US" i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" name="テキスト ボックス 15"/>
            <p:cNvSpPr txBox="1"/>
            <p:nvPr/>
          </p:nvSpPr>
          <p:spPr>
            <a:xfrm>
              <a:off x="1219212" y="3759988"/>
              <a:ext cx="1024038" cy="595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ja-JP" i="1" dirty="0" err="1" smtClean="0">
                  <a:solidFill>
                    <a:srgbClr val="000090"/>
                  </a:solidFill>
                </a:rPr>
                <a:t>xy</a:t>
              </a:r>
              <a:r>
                <a:rPr lang="en-US" altLang="ja-JP" i="1" dirty="0" smtClean="0">
                  <a:solidFill>
                    <a:srgbClr val="000090"/>
                  </a:solidFill>
                </a:rPr>
                <a:t>-stage</a:t>
              </a:r>
            </a:p>
            <a:p>
              <a:pPr algn="ctr">
                <a:lnSpc>
                  <a:spcPct val="90000"/>
                </a:lnSpc>
              </a:pPr>
              <a:r>
                <a:rPr kumimoji="1" lang="en-US" altLang="ja-JP" i="1" dirty="0" smtClean="0">
                  <a:solidFill>
                    <a:srgbClr val="000090"/>
                  </a:solidFill>
                </a:rPr>
                <a:t>(</a:t>
              </a:r>
              <a:r>
                <a:rPr lang="en-US" altLang="ja-JP" i="1" dirty="0" err="1" smtClean="0">
                  <a:solidFill>
                    <a:srgbClr val="000090"/>
                  </a:solidFill>
                </a:rPr>
                <a:t>B</a:t>
              </a:r>
              <a:r>
                <a:rPr kumimoji="1" lang="en-US" altLang="ja-JP" i="1" dirty="0" err="1" smtClean="0">
                  <a:solidFill>
                    <a:srgbClr val="000090"/>
                  </a:solidFill>
                </a:rPr>
                <a:t>wd</a:t>
              </a:r>
              <a:r>
                <a:rPr kumimoji="1" lang="en-US" altLang="ja-JP" i="1" dirty="0" smtClean="0">
                  <a:solidFill>
                    <a:srgbClr val="000090"/>
                  </a:solidFill>
                </a:rPr>
                <a:t>)</a:t>
              </a:r>
              <a:endParaRPr kumimoji="1" lang="ja-JP" altLang="en-US" i="1" dirty="0">
                <a:solidFill>
                  <a:srgbClr val="000090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005231" y="3779714"/>
              <a:ext cx="1024038" cy="595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ja-JP" i="1" dirty="0" err="1" smtClean="0">
                  <a:solidFill>
                    <a:srgbClr val="000090"/>
                  </a:solidFill>
                </a:rPr>
                <a:t>xy</a:t>
              </a:r>
              <a:r>
                <a:rPr lang="en-US" altLang="ja-JP" i="1" dirty="0" smtClean="0">
                  <a:solidFill>
                    <a:srgbClr val="000090"/>
                  </a:solidFill>
                </a:rPr>
                <a:t>-stage</a:t>
              </a:r>
            </a:p>
            <a:p>
              <a:pPr algn="ctr">
                <a:lnSpc>
                  <a:spcPct val="90000"/>
                </a:lnSpc>
              </a:pPr>
              <a:r>
                <a:rPr kumimoji="1" lang="en-US" altLang="ja-JP" i="1" dirty="0" smtClean="0">
                  <a:solidFill>
                    <a:srgbClr val="000090"/>
                  </a:solidFill>
                </a:rPr>
                <a:t>(</a:t>
              </a:r>
              <a:r>
                <a:rPr lang="en-US" altLang="ja-JP" i="1" dirty="0" smtClean="0">
                  <a:solidFill>
                    <a:srgbClr val="000090"/>
                  </a:solidFill>
                </a:rPr>
                <a:t>F</a:t>
              </a:r>
              <a:r>
                <a:rPr kumimoji="1" lang="en-US" altLang="ja-JP" i="1" dirty="0" smtClean="0">
                  <a:solidFill>
                    <a:srgbClr val="000090"/>
                  </a:solidFill>
                </a:rPr>
                <a:t>wd)</a:t>
              </a:r>
              <a:endParaRPr kumimoji="1" lang="ja-JP" altLang="en-US" i="1" dirty="0">
                <a:solidFill>
                  <a:srgbClr val="000090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Day 3-5 (4)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>
          <a:xfrm>
            <a:off x="239064" y="583898"/>
            <a:ext cx="8447735" cy="892552"/>
          </a:xfrm>
        </p:spPr>
        <p:txBody>
          <a:bodyPr wrap="square">
            <a:spAutoFit/>
          </a:bodyPr>
          <a:lstStyle/>
          <a:p>
            <a:pPr marL="177800" indent="-177800">
              <a:spcBef>
                <a:spcPts val="0"/>
              </a:spcBef>
            </a:pPr>
            <a:r>
              <a:rPr lang="en-US" altLang="ja-JP" sz="2800" i="1" dirty="0" smtClean="0"/>
              <a:t>The “last module” installation at slot-B. (cont’d)</a:t>
            </a:r>
          </a:p>
          <a:p>
            <a:pPr marL="349250" lvl="1" indent="-177800"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Need to install with a tilt not to interfere the readout part.</a:t>
            </a:r>
            <a:endParaRPr lang="ja-JP" altLang="en-US" sz="2400" i="1" dirty="0" smtClean="0">
              <a:solidFill>
                <a:prstClr val="black"/>
              </a:solidFill>
            </a:endParaRPr>
          </a:p>
        </p:txBody>
      </p:sp>
      <p:pic>
        <p:nvPicPr>
          <p:cNvPr id="19" name="図 18" descr="IMAG0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799" y="1483650"/>
            <a:ext cx="2880000" cy="1620000"/>
          </a:xfrm>
          <a:prstGeom prst="rect">
            <a:avLst/>
          </a:prstGeom>
        </p:spPr>
      </p:pic>
      <p:pic>
        <p:nvPicPr>
          <p:cNvPr id="26" name="図 25" descr="IMAG04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799" y="3167150"/>
            <a:ext cx="2880000" cy="1620000"/>
          </a:xfrm>
          <a:prstGeom prst="rect">
            <a:avLst/>
          </a:prstGeom>
        </p:spPr>
      </p:pic>
      <p:pic>
        <p:nvPicPr>
          <p:cNvPr id="27" name="図 26" descr="IMAG04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76450"/>
            <a:ext cx="1620000" cy="2880000"/>
          </a:xfrm>
          <a:prstGeom prst="rect">
            <a:avLst/>
          </a:prstGeom>
        </p:spPr>
      </p:pic>
      <p:pic>
        <p:nvPicPr>
          <p:cNvPr id="28" name="図 27" descr="IMAG04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800" y="1476450"/>
            <a:ext cx="1620000" cy="2880000"/>
          </a:xfrm>
          <a:prstGeom prst="rect">
            <a:avLst/>
          </a:prstGeom>
        </p:spPr>
      </p:pic>
      <p:pic>
        <p:nvPicPr>
          <p:cNvPr id="29" name="図 28" descr="IMAG041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0000" y="1476450"/>
            <a:ext cx="1620000" cy="2880000"/>
          </a:xfrm>
          <a:prstGeom prst="rect">
            <a:avLst/>
          </a:prstGeom>
        </p:spPr>
      </p:pic>
      <p:pic>
        <p:nvPicPr>
          <p:cNvPr id="30" name="図 29" descr="IMAG041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2700" y="4736350"/>
            <a:ext cx="2880000" cy="1620000"/>
          </a:xfrm>
          <a:prstGeom prst="rect">
            <a:avLst/>
          </a:prstGeom>
        </p:spPr>
      </p:pic>
      <p:pic>
        <p:nvPicPr>
          <p:cNvPr id="31" name="図 30" descr="IMAG042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6799" y="4850650"/>
            <a:ext cx="2880000" cy="162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IMAG04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400" y="3841475"/>
            <a:ext cx="1620000" cy="2880000"/>
          </a:xfrm>
          <a:prstGeom prst="rect">
            <a:avLst/>
          </a:prstGeom>
        </p:spPr>
      </p:pic>
      <p:pic>
        <p:nvPicPr>
          <p:cNvPr id="24" name="図 23" descr="IMAG04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1475"/>
            <a:ext cx="1620000" cy="2880000"/>
          </a:xfrm>
          <a:prstGeom prst="rect">
            <a:avLst/>
          </a:prstGeom>
        </p:spPr>
      </p:pic>
      <p:pic>
        <p:nvPicPr>
          <p:cNvPr id="25" name="図 24" descr="IMAG047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600" y="3841475"/>
            <a:ext cx="1620000" cy="2880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Day 3-5 (5)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>
          <a:xfrm>
            <a:off x="239064" y="583898"/>
            <a:ext cx="8066735" cy="892552"/>
          </a:xfrm>
        </p:spPr>
        <p:txBody>
          <a:bodyPr wrap="square">
            <a:spAutoFit/>
          </a:bodyPr>
          <a:lstStyle/>
          <a:p>
            <a:pPr marL="177800" indent="-177800">
              <a:spcBef>
                <a:spcPts val="0"/>
              </a:spcBef>
            </a:pPr>
            <a:r>
              <a:rPr lang="en-US" altLang="ja-JP" sz="2800" i="1" dirty="0" smtClean="0"/>
              <a:t>The “last module” installation at slot-B. (cont’d)</a:t>
            </a:r>
          </a:p>
          <a:p>
            <a:pPr marL="349250" lvl="1" indent="-177800"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Iterating the process of lowering the fwd and lifting the </a:t>
            </a:r>
            <a:r>
              <a:rPr lang="en-US" altLang="ja-JP" sz="2400" i="1" dirty="0" err="1" smtClean="0">
                <a:solidFill>
                  <a:prstClr val="black"/>
                </a:solidFill>
              </a:rPr>
              <a:t>bwd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.</a:t>
            </a:r>
            <a:endParaRPr lang="ja-JP" altLang="en-US" sz="2400" i="1" dirty="0" smtClean="0">
              <a:solidFill>
                <a:prstClr val="black"/>
              </a:solidFill>
            </a:endParaRPr>
          </a:p>
        </p:txBody>
      </p:sp>
      <p:pic>
        <p:nvPicPr>
          <p:cNvPr id="17" name="図 16" descr="IMAG04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1509000"/>
            <a:ext cx="2880000" cy="1620000"/>
          </a:xfrm>
          <a:prstGeom prst="rect">
            <a:avLst/>
          </a:prstGeom>
        </p:spPr>
      </p:pic>
      <p:pic>
        <p:nvPicPr>
          <p:cNvPr id="18" name="図 17" descr="IMAG043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100" y="1509000"/>
            <a:ext cx="2880000" cy="1620000"/>
          </a:xfrm>
          <a:prstGeom prst="rect">
            <a:avLst/>
          </a:prstGeom>
        </p:spPr>
      </p:pic>
      <p:pic>
        <p:nvPicPr>
          <p:cNvPr id="20" name="図 19" descr="IMAG043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0800" y="1509000"/>
            <a:ext cx="1620000" cy="2880000"/>
          </a:xfrm>
          <a:prstGeom prst="rect">
            <a:avLst/>
          </a:prstGeom>
        </p:spPr>
      </p:pic>
      <p:pic>
        <p:nvPicPr>
          <p:cNvPr id="22" name="図 21" descr="IMAG043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4000" y="1509000"/>
            <a:ext cx="1620000" cy="2880000"/>
          </a:xfrm>
          <a:prstGeom prst="rect">
            <a:avLst/>
          </a:prstGeom>
        </p:spPr>
      </p:pic>
      <p:sp>
        <p:nvSpPr>
          <p:cNvPr id="32" name="コンテンツ プレースホルダ 7"/>
          <p:cNvSpPr txBox="1">
            <a:spLocks/>
          </p:cNvSpPr>
          <p:nvPr/>
        </p:nvSpPr>
        <p:spPr>
          <a:xfrm>
            <a:off x="4939800" y="4866779"/>
            <a:ext cx="4153400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9250" marR="0" lvl="1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-beams joints were</a:t>
            </a:r>
            <a:r>
              <a:rPr kumimoji="1" lang="en-US" altLang="ja-JP" sz="2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also tested </a:t>
            </a:r>
            <a:r>
              <a:rPr lang="en-US" altLang="ja-JP" sz="2400" i="1" dirty="0" err="1" smtClean="0">
                <a:solidFill>
                  <a:prstClr val="black"/>
                </a:solidFill>
              </a:rPr>
              <a:t>w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/ and w/o </a:t>
            </a:r>
            <a:r>
              <a:rPr lang="en-US" altLang="ja-JP" sz="2400" i="1" dirty="0" err="1" smtClean="0">
                <a:solidFill>
                  <a:prstClr val="black"/>
                </a:solidFill>
              </a:rPr>
              <a:t>SBs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.</a:t>
            </a:r>
            <a:endParaRPr kumimoji="1" lang="ja-JP" altLang="en-US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Prototype-III @ Slot-B (1)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 dirty="0"/>
          </a:p>
        </p:txBody>
      </p:sp>
      <p:graphicFrame>
        <p:nvGraphicFramePr>
          <p:cNvPr id="16" name="表 15"/>
          <p:cNvGraphicFramePr>
            <a:graphicFrameLocks noGrp="1"/>
          </p:cNvGraphicFramePr>
          <p:nvPr/>
        </p:nvGraphicFramePr>
        <p:xfrm>
          <a:off x="196306" y="3888375"/>
          <a:ext cx="4660753" cy="152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06"/>
                <a:gridCol w="4266947"/>
              </a:tblGrid>
              <a:tr h="1668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ID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Action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83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 smtClean="0"/>
                        <a:t>Set </a:t>
                      </a:r>
                      <a:r>
                        <a:rPr kumimoji="1" lang="en-US" altLang="ja-JP" sz="1400" i="1" dirty="0" err="1" smtClean="0"/>
                        <a:t>z</a:t>
                      </a:r>
                      <a:r>
                        <a:rPr kumimoji="1" lang="en-US" altLang="ja-JP" sz="1400" i="1" dirty="0" smtClean="0"/>
                        <a:t>-beams</a:t>
                      </a:r>
                      <a:r>
                        <a:rPr kumimoji="1" lang="en-US" altLang="ja-JP" sz="1400" i="1" baseline="0" dirty="0" smtClean="0"/>
                        <a:t> putting the screws loosely.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83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6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 smtClean="0"/>
                        <a:t>Tighten</a:t>
                      </a:r>
                      <a:r>
                        <a:rPr kumimoji="1" lang="en-US" altLang="ja-JP" sz="1400" i="1" baseline="0" dirty="0" smtClean="0"/>
                        <a:t> the </a:t>
                      </a:r>
                      <a:r>
                        <a:rPr kumimoji="1" lang="en-US" altLang="ja-JP" sz="1400" i="1" baseline="0" dirty="0" err="1" smtClean="0"/>
                        <a:t>z</a:t>
                      </a:r>
                      <a:r>
                        <a:rPr kumimoji="1" lang="en-US" altLang="ja-JP" sz="1400" i="1" baseline="0" dirty="0" smtClean="0"/>
                        <a:t>-beam screws.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83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7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 smtClean="0"/>
                        <a:t>Loosen</a:t>
                      </a:r>
                      <a:r>
                        <a:rPr kumimoji="1" lang="en-US" altLang="ja-JP" sz="1400" i="1" baseline="0" dirty="0" smtClean="0"/>
                        <a:t> the screws between the SB and the Prototype-III.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83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8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 smtClean="0"/>
                        <a:t>Remove the SB from the Prototype-III.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0" name="表 19"/>
          <p:cNvGraphicFramePr>
            <a:graphicFrameLocks noGrp="1"/>
          </p:cNvGraphicFramePr>
          <p:nvPr/>
        </p:nvGraphicFramePr>
        <p:xfrm>
          <a:off x="196306" y="1409938"/>
          <a:ext cx="4340748" cy="2042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06"/>
                <a:gridCol w="3946942"/>
              </a:tblGrid>
              <a:tr h="2454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ID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Action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454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0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 smtClean="0"/>
                        <a:t>Fix the TOP</a:t>
                      </a:r>
                      <a:r>
                        <a:rPr kumimoji="1" lang="en-US" altLang="ja-JP" sz="1400" i="1" baseline="0" dirty="0" smtClean="0"/>
                        <a:t> m</a:t>
                      </a:r>
                      <a:r>
                        <a:rPr kumimoji="1" lang="en-US" altLang="ja-JP" sz="1400" i="1" dirty="0" smtClean="0"/>
                        <a:t>odule </a:t>
                      </a:r>
                      <a:r>
                        <a:rPr kumimoji="1" lang="en-US" altLang="ja-JP" sz="1400" i="1" baseline="0" dirty="0" smtClean="0"/>
                        <a:t>to the ECL flanges.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454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1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 smtClean="0"/>
                        <a:t>Remove</a:t>
                      </a:r>
                      <a:r>
                        <a:rPr kumimoji="1" lang="en-US" altLang="ja-JP" sz="1400" i="1" baseline="0" dirty="0" smtClean="0"/>
                        <a:t> the counter weights.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454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2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 smtClean="0"/>
                        <a:t>Remove the screws between the SB </a:t>
                      </a:r>
                      <a:r>
                        <a:rPr kumimoji="1" lang="en-US" altLang="ja-JP" sz="1400" i="1" baseline="0" dirty="0" smtClean="0"/>
                        <a:t>and sliders. </a:t>
                      </a:r>
                    </a:p>
                    <a:p>
                      <a:r>
                        <a:rPr kumimoji="1" lang="en-US" altLang="ja-JP" sz="1400" i="1" baseline="0" dirty="0" smtClean="0"/>
                        <a:t>(They are still joined by L-angle fixtures.)</a:t>
                      </a:r>
                      <a:endParaRPr kumimoji="1" lang="ja-JP" altLang="en-US" sz="1400" i="1" dirty="0" smtClean="0"/>
                    </a:p>
                  </a:txBody>
                  <a:tcPr anchor="ctr"/>
                </a:tc>
              </a:tr>
              <a:tr h="2454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3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baseline="0" dirty="0" smtClean="0"/>
                        <a:t>Remove the sliders (and guide pipe) from the SB.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454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4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baseline="0" dirty="0" smtClean="0"/>
                        <a:t>Re-measure 19 hours later with the same condition.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コンテンツ プレースホルダ 7"/>
          <p:cNvSpPr>
            <a:spLocks noGrp="1"/>
          </p:cNvSpPr>
          <p:nvPr>
            <p:ph idx="1"/>
          </p:nvPr>
        </p:nvSpPr>
        <p:spPr>
          <a:xfrm>
            <a:off x="114299" y="517386"/>
            <a:ext cx="5040000" cy="892552"/>
          </a:xfrm>
        </p:spPr>
        <p:txBody>
          <a:bodyPr wrap="square">
            <a:spAutoFit/>
          </a:bodyPr>
          <a:lstStyle/>
          <a:p>
            <a:pPr marL="177800" indent="-177800">
              <a:spcBef>
                <a:spcPts val="0"/>
              </a:spcBef>
            </a:pPr>
            <a:r>
              <a:rPr lang="en-US" altLang="ja-JP" sz="2800" i="1" dirty="0" smtClean="0"/>
              <a:t>Module position variation</a:t>
            </a:r>
          </a:p>
          <a:p>
            <a:pPr marL="260350" lvl="1" indent="-177800">
              <a:spcBef>
                <a:spcPts val="0"/>
              </a:spcBef>
            </a:pPr>
            <a:r>
              <a:rPr lang="en-US" altLang="ja-JP" sz="2400" i="1" dirty="0" smtClean="0"/>
              <a:t>As a function of the installation step.</a:t>
            </a:r>
          </a:p>
        </p:txBody>
      </p:sp>
      <p:sp>
        <p:nvSpPr>
          <p:cNvPr id="35" name="コンテンツ プレースホルダ 7"/>
          <p:cNvSpPr txBox="1">
            <a:spLocks/>
          </p:cNvSpPr>
          <p:nvPr/>
        </p:nvSpPr>
        <p:spPr>
          <a:xfrm>
            <a:off x="114299" y="3435484"/>
            <a:ext cx="5040000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60350" marR="0" lvl="1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“</a:t>
            </a:r>
            <a:r>
              <a:rPr kumimoji="1" lang="en-US" altLang="ja-JP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-beam</a:t>
            </a:r>
            <a:r>
              <a:rPr kumimoji="1" lang="en-US" altLang="ja-JP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scheme”</a:t>
            </a: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was tested.</a:t>
            </a:r>
          </a:p>
        </p:txBody>
      </p:sp>
      <p:grpSp>
        <p:nvGrpSpPr>
          <p:cNvPr id="3" name="図形グループ 41"/>
          <p:cNvGrpSpPr/>
          <p:nvPr/>
        </p:nvGrpSpPr>
        <p:grpSpPr>
          <a:xfrm>
            <a:off x="5030368" y="682486"/>
            <a:ext cx="4012032" cy="2892698"/>
            <a:chOff x="4954168" y="682486"/>
            <a:chExt cx="4012032" cy="2892698"/>
          </a:xfrm>
        </p:grpSpPr>
        <p:pic>
          <p:nvPicPr>
            <p:cNvPr id="22" name="図 21" descr="IMG_2899.jpg"/>
            <p:cNvPicPr>
              <a:picLocks noChangeAspect="1"/>
            </p:cNvPicPr>
            <p:nvPr/>
          </p:nvPicPr>
          <p:blipFill>
            <a:blip r:embed="rId2"/>
            <a:srcRect l="14823" t="23768" r="24414" b="18074"/>
            <a:stretch>
              <a:fillRect/>
            </a:stretch>
          </p:blipFill>
          <p:spPr>
            <a:xfrm>
              <a:off x="4954168" y="695184"/>
              <a:ext cx="4012032" cy="2880000"/>
            </a:xfrm>
            <a:prstGeom prst="rect">
              <a:avLst/>
            </a:prstGeom>
          </p:spPr>
        </p:pic>
        <p:sp>
          <p:nvSpPr>
            <p:cNvPr id="36" name="テキスト ボックス 35"/>
            <p:cNvSpPr txBox="1"/>
            <p:nvPr/>
          </p:nvSpPr>
          <p:spPr>
            <a:xfrm>
              <a:off x="4954661" y="682486"/>
              <a:ext cx="684139" cy="36933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solidFill>
                    <a:srgbClr val="0000FF"/>
                  </a:solidFill>
                </a:rPr>
                <a:t>ID=0</a:t>
              </a:r>
              <a:endParaRPr kumimoji="1" lang="ja-JP" altLang="en-US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図形グループ 46"/>
          <p:cNvGrpSpPr/>
          <p:nvPr/>
        </p:nvGrpSpPr>
        <p:grpSpPr>
          <a:xfrm>
            <a:off x="654306" y="5425074"/>
            <a:ext cx="1624000" cy="1445626"/>
            <a:chOff x="654306" y="5425074"/>
            <a:chExt cx="1624000" cy="1445626"/>
          </a:xfrm>
        </p:grpSpPr>
        <p:pic>
          <p:nvPicPr>
            <p:cNvPr id="28" name="図 27" descr="IMAG0446-lowres.jpg"/>
            <p:cNvPicPr>
              <a:picLocks noChangeAspect="1"/>
            </p:cNvPicPr>
            <p:nvPr/>
          </p:nvPicPr>
          <p:blipFill>
            <a:blip r:embed="rId3"/>
            <a:srcRect t="4750" b="45054"/>
            <a:stretch>
              <a:fillRect/>
            </a:stretch>
          </p:blipFill>
          <p:spPr>
            <a:xfrm>
              <a:off x="654306" y="5425074"/>
              <a:ext cx="1624000" cy="1445626"/>
            </a:xfrm>
            <a:prstGeom prst="rect">
              <a:avLst/>
            </a:prstGeom>
          </p:spPr>
        </p:pic>
        <p:sp>
          <p:nvSpPr>
            <p:cNvPr id="37" name="テキスト ボックス 36"/>
            <p:cNvSpPr txBox="1"/>
            <p:nvPr/>
          </p:nvSpPr>
          <p:spPr>
            <a:xfrm>
              <a:off x="654306" y="5425074"/>
              <a:ext cx="684139" cy="36933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solidFill>
                    <a:srgbClr val="0000FF"/>
                  </a:solidFill>
                </a:rPr>
                <a:t>ID=5</a:t>
              </a:r>
              <a:endParaRPr kumimoji="1" lang="ja-JP" altLang="en-US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図形グループ 45"/>
          <p:cNvGrpSpPr/>
          <p:nvPr/>
        </p:nvGrpSpPr>
        <p:grpSpPr>
          <a:xfrm>
            <a:off x="2590800" y="5425074"/>
            <a:ext cx="1624000" cy="1445626"/>
            <a:chOff x="2590800" y="5425074"/>
            <a:chExt cx="1624000" cy="1445626"/>
          </a:xfrm>
        </p:grpSpPr>
        <p:pic>
          <p:nvPicPr>
            <p:cNvPr id="29" name="図 28" descr="IMAG0451-lowres.jpg"/>
            <p:cNvPicPr>
              <a:picLocks noChangeAspect="1"/>
            </p:cNvPicPr>
            <p:nvPr/>
          </p:nvPicPr>
          <p:blipFill>
            <a:blip r:embed="rId4"/>
            <a:srcRect t="8278" b="41527"/>
            <a:stretch>
              <a:fillRect/>
            </a:stretch>
          </p:blipFill>
          <p:spPr>
            <a:xfrm>
              <a:off x="2590800" y="5425074"/>
              <a:ext cx="1624000" cy="1445626"/>
            </a:xfrm>
            <a:prstGeom prst="rect">
              <a:avLst/>
            </a:prstGeom>
          </p:spPr>
        </p:pic>
        <p:sp>
          <p:nvSpPr>
            <p:cNvPr id="38" name="テキスト ボックス 37"/>
            <p:cNvSpPr txBox="1"/>
            <p:nvPr/>
          </p:nvSpPr>
          <p:spPr>
            <a:xfrm>
              <a:off x="2590800" y="5425074"/>
              <a:ext cx="684139" cy="36933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solidFill>
                    <a:srgbClr val="0000FF"/>
                  </a:solidFill>
                </a:rPr>
                <a:t>ID=6</a:t>
              </a:r>
              <a:endParaRPr kumimoji="1" lang="ja-JP" altLang="en-US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" name="図形グループ 43"/>
          <p:cNvGrpSpPr/>
          <p:nvPr/>
        </p:nvGrpSpPr>
        <p:grpSpPr>
          <a:xfrm>
            <a:off x="5093500" y="3634374"/>
            <a:ext cx="1624000" cy="1790700"/>
            <a:chOff x="5093500" y="3634374"/>
            <a:chExt cx="1624000" cy="1790700"/>
          </a:xfrm>
        </p:grpSpPr>
        <p:pic>
          <p:nvPicPr>
            <p:cNvPr id="31" name="図 30" descr="IMAG0455-lowres.jpg"/>
            <p:cNvPicPr>
              <a:picLocks noChangeAspect="1"/>
            </p:cNvPicPr>
            <p:nvPr/>
          </p:nvPicPr>
          <p:blipFill>
            <a:blip r:embed="rId5"/>
            <a:srcRect t="23737" b="14086"/>
            <a:stretch>
              <a:fillRect/>
            </a:stretch>
          </p:blipFill>
          <p:spPr>
            <a:xfrm>
              <a:off x="5093500" y="3634374"/>
              <a:ext cx="1624000" cy="1790700"/>
            </a:xfrm>
            <a:prstGeom prst="rect">
              <a:avLst/>
            </a:prstGeom>
          </p:spPr>
        </p:pic>
        <p:sp>
          <p:nvSpPr>
            <p:cNvPr id="39" name="テキスト ボックス 38"/>
            <p:cNvSpPr txBox="1"/>
            <p:nvPr/>
          </p:nvSpPr>
          <p:spPr>
            <a:xfrm>
              <a:off x="5093500" y="3634374"/>
              <a:ext cx="873494" cy="36933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solidFill>
                    <a:srgbClr val="0000FF"/>
                  </a:solidFill>
                </a:rPr>
                <a:t>ID=7-a</a:t>
              </a:r>
              <a:endParaRPr kumimoji="1" lang="ja-JP" altLang="en-US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7" name="図形グループ 44"/>
          <p:cNvGrpSpPr/>
          <p:nvPr/>
        </p:nvGrpSpPr>
        <p:grpSpPr>
          <a:xfrm>
            <a:off x="5575300" y="5228225"/>
            <a:ext cx="1624000" cy="1642475"/>
            <a:chOff x="5575300" y="5228225"/>
            <a:chExt cx="1624000" cy="1642475"/>
          </a:xfrm>
        </p:grpSpPr>
        <p:pic>
          <p:nvPicPr>
            <p:cNvPr id="30" name="図 29" descr="IMAG0454-lowres.jpg"/>
            <p:cNvPicPr>
              <a:picLocks noChangeAspect="1"/>
            </p:cNvPicPr>
            <p:nvPr/>
          </p:nvPicPr>
          <p:blipFill>
            <a:blip r:embed="rId6"/>
            <a:srcRect b="42970"/>
            <a:stretch>
              <a:fillRect/>
            </a:stretch>
          </p:blipFill>
          <p:spPr>
            <a:xfrm>
              <a:off x="5575300" y="5228225"/>
              <a:ext cx="1624000" cy="1642475"/>
            </a:xfrm>
            <a:prstGeom prst="rect">
              <a:avLst/>
            </a:prstGeom>
          </p:spPr>
        </p:pic>
        <p:sp>
          <p:nvSpPr>
            <p:cNvPr id="40" name="テキスト ボックス 39"/>
            <p:cNvSpPr txBox="1"/>
            <p:nvPr/>
          </p:nvSpPr>
          <p:spPr>
            <a:xfrm>
              <a:off x="5575300" y="5240408"/>
              <a:ext cx="873494" cy="36933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solidFill>
                    <a:srgbClr val="0000FF"/>
                  </a:solidFill>
                </a:rPr>
                <a:t>ID=7-b</a:t>
              </a:r>
              <a:endParaRPr kumimoji="1" lang="ja-JP" altLang="en-US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図形グループ 42"/>
          <p:cNvGrpSpPr/>
          <p:nvPr/>
        </p:nvGrpSpPr>
        <p:grpSpPr>
          <a:xfrm>
            <a:off x="7265795" y="3819040"/>
            <a:ext cx="1878205" cy="2589335"/>
            <a:chOff x="7265795" y="3819040"/>
            <a:chExt cx="1878205" cy="2589335"/>
          </a:xfrm>
        </p:grpSpPr>
        <p:pic>
          <p:nvPicPr>
            <p:cNvPr id="32" name="図 31" descr="IMAG0456-lowres.jpg"/>
            <p:cNvPicPr>
              <a:picLocks noChangeAspect="1"/>
            </p:cNvPicPr>
            <p:nvPr/>
          </p:nvPicPr>
          <p:blipFill>
            <a:blip r:embed="rId7"/>
            <a:srcRect t="16744" r="37340" b="35849"/>
            <a:stretch>
              <a:fillRect/>
            </a:stretch>
          </p:blipFill>
          <p:spPr>
            <a:xfrm>
              <a:off x="7265795" y="3888375"/>
              <a:ext cx="1878205" cy="2520000"/>
            </a:xfrm>
            <a:prstGeom prst="rect">
              <a:avLst/>
            </a:prstGeom>
          </p:spPr>
        </p:pic>
        <p:sp>
          <p:nvSpPr>
            <p:cNvPr id="41" name="テキスト ボックス 40"/>
            <p:cNvSpPr txBox="1"/>
            <p:nvPr/>
          </p:nvSpPr>
          <p:spPr>
            <a:xfrm>
              <a:off x="7265795" y="3819040"/>
              <a:ext cx="684139" cy="36933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solidFill>
                    <a:srgbClr val="0000FF"/>
                  </a:solidFill>
                </a:rPr>
                <a:t>ID=8</a:t>
              </a:r>
              <a:endParaRPr kumimoji="1" lang="ja-JP" altLang="en-US" i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Prototype-III @ Slot-B (2)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 dirty="0"/>
          </a:p>
        </p:txBody>
      </p:sp>
      <p:sp>
        <p:nvSpPr>
          <p:cNvPr id="21" name="コンテンツ プレースホルダ 7"/>
          <p:cNvSpPr>
            <a:spLocks noGrp="1"/>
          </p:cNvSpPr>
          <p:nvPr>
            <p:ph idx="1"/>
          </p:nvPr>
        </p:nvSpPr>
        <p:spPr>
          <a:xfrm>
            <a:off x="114299" y="517386"/>
            <a:ext cx="5295901" cy="892552"/>
          </a:xfrm>
        </p:spPr>
        <p:txBody>
          <a:bodyPr wrap="square">
            <a:spAutoFit/>
          </a:bodyPr>
          <a:lstStyle/>
          <a:p>
            <a:pPr marL="177800" indent="-177800">
              <a:spcBef>
                <a:spcPts val="0"/>
              </a:spcBef>
            </a:pPr>
            <a:r>
              <a:rPr lang="en-US" altLang="ja-JP" sz="2800" i="1" dirty="0" smtClean="0"/>
              <a:t>Module position variation (cont’d)</a:t>
            </a:r>
            <a:endParaRPr lang="en-US" altLang="ja-JP" sz="2400" i="1" dirty="0" smtClean="0"/>
          </a:p>
          <a:p>
            <a:pPr marL="260350" lvl="1" indent="-177800">
              <a:spcBef>
                <a:spcPts val="0"/>
              </a:spcBef>
            </a:pPr>
            <a:r>
              <a:rPr lang="en-US" altLang="ja-JP" sz="2400" i="1" dirty="0" smtClean="0"/>
              <a:t>Mimic studies were also done.</a:t>
            </a:r>
            <a:endParaRPr lang="ja-JP" altLang="en-US" sz="2400" i="1" dirty="0"/>
          </a:p>
        </p:txBody>
      </p:sp>
      <p:graphicFrame>
        <p:nvGraphicFramePr>
          <p:cNvPr id="24" name="表 23"/>
          <p:cNvGraphicFramePr>
            <a:graphicFrameLocks noGrp="1"/>
          </p:cNvGraphicFramePr>
          <p:nvPr/>
        </p:nvGraphicFramePr>
        <p:xfrm>
          <a:off x="177800" y="1422638"/>
          <a:ext cx="6586572" cy="237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556"/>
                <a:gridCol w="3071510"/>
                <a:gridCol w="3100506"/>
              </a:tblGrid>
              <a:tr h="1816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ID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Action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Mimicked</a:t>
                      </a:r>
                      <a:r>
                        <a:rPr kumimoji="1" lang="en-US" altLang="ja-JP" sz="1400" i="1" baseline="0" dirty="0" smtClean="0"/>
                        <a:t> case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30874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9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 smtClean="0"/>
                        <a:t>Remove the screws between the SB and </a:t>
                      </a:r>
                    </a:p>
                    <a:p>
                      <a:r>
                        <a:rPr kumimoji="1" lang="en-US" altLang="ja-JP" sz="1400" i="1" dirty="0" smtClean="0"/>
                        <a:t>Prototype-II </a:t>
                      </a:r>
                      <a:r>
                        <a:rPr kumimoji="1" lang="en-US" altLang="ja-JP" sz="1400" i="1" baseline="0" dirty="0" smtClean="0"/>
                        <a:t>at the Slot-B side only.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baseline="0" dirty="0" smtClean="0"/>
                        <a:t>Further </a:t>
                      </a:r>
                      <a:r>
                        <a:rPr kumimoji="1" lang="en-US" altLang="ja-JP" sz="1400" i="1" baseline="0" dirty="0" err="1" smtClean="0"/>
                        <a:t>z</a:t>
                      </a:r>
                      <a:r>
                        <a:rPr kumimoji="1" lang="en-US" altLang="ja-JP" sz="1400" i="1" baseline="0" dirty="0" smtClean="0"/>
                        <a:t>-beam joints w/o an open edge </a:t>
                      </a:r>
                    </a:p>
                    <a:p>
                      <a:r>
                        <a:rPr kumimoji="1" lang="en-US" altLang="ja-JP" sz="1400" i="1" baseline="0" dirty="0" smtClean="0"/>
                        <a:t>(toward the Slot-A side only).</a:t>
                      </a:r>
                    </a:p>
                  </a:txBody>
                  <a:tcPr anchor="ctr"/>
                </a:tc>
              </a:tr>
              <a:tr h="30874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10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i="1" dirty="0" smtClean="0"/>
                        <a:t>Remove the screws between the SB and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i="1" dirty="0" smtClean="0"/>
                        <a:t>dummy QBB</a:t>
                      </a:r>
                      <a:r>
                        <a:rPr kumimoji="1" lang="en-US" altLang="ja-JP" sz="1400" i="1" baseline="0" dirty="0" smtClean="0"/>
                        <a:t> at the Slot-B side only.</a:t>
                      </a:r>
                      <a:endParaRPr kumimoji="1" lang="ja-JP" altLang="en-US" sz="14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i="1" dirty="0" smtClean="0"/>
                        <a:t>Further </a:t>
                      </a:r>
                      <a:r>
                        <a:rPr kumimoji="1" lang="en-US" altLang="ja-JP" sz="1400" i="1" dirty="0" err="1" smtClean="0"/>
                        <a:t>z</a:t>
                      </a:r>
                      <a:r>
                        <a:rPr kumimoji="1" lang="en-US" altLang="ja-JP" sz="1400" i="1" dirty="0" smtClean="0"/>
                        <a:t>-beam joints w/o an open edge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i="1" dirty="0" smtClean="0"/>
                        <a:t>(toward</a:t>
                      </a:r>
                      <a:r>
                        <a:rPr kumimoji="1" lang="en-US" altLang="ja-JP" sz="1400" i="1" baseline="0" dirty="0" smtClean="0"/>
                        <a:t> the both sides).</a:t>
                      </a:r>
                      <a:endParaRPr kumimoji="1" lang="ja-JP" altLang="en-US" sz="1400" i="1" dirty="0" smtClean="0"/>
                    </a:p>
                  </a:txBody>
                  <a:tcPr anchor="ctr"/>
                </a:tc>
              </a:tr>
              <a:tr h="2226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11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 smtClean="0"/>
                        <a:t>Remove the SB</a:t>
                      </a:r>
                      <a:r>
                        <a:rPr kumimoji="1" lang="en-US" altLang="ja-JP" sz="1400" i="1" baseline="0" dirty="0" smtClean="0"/>
                        <a:t> from the Prototype-II.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baseline="0" dirty="0" smtClean="0"/>
                        <a:t>Further </a:t>
                      </a:r>
                      <a:r>
                        <a:rPr kumimoji="1" lang="en-US" altLang="ja-JP" sz="1400" i="1" baseline="0" dirty="0" err="1" smtClean="0"/>
                        <a:t>z</a:t>
                      </a:r>
                      <a:r>
                        <a:rPr kumimoji="1" lang="en-US" altLang="ja-JP" sz="1400" i="1" baseline="0" dirty="0" smtClean="0"/>
                        <a:t>-beam joints </a:t>
                      </a:r>
                      <a:r>
                        <a:rPr kumimoji="1" lang="en-US" altLang="ja-JP" sz="1400" i="1" baseline="0" dirty="0" err="1" smtClean="0"/>
                        <a:t>w</a:t>
                      </a:r>
                      <a:r>
                        <a:rPr kumimoji="1" lang="en-US" altLang="ja-JP" sz="1400" i="1" baseline="0" dirty="0" smtClean="0"/>
                        <a:t>/ an open edge </a:t>
                      </a:r>
                    </a:p>
                    <a:p>
                      <a:r>
                        <a:rPr kumimoji="1" lang="en-US" altLang="ja-JP" sz="1400" i="1" baseline="0" dirty="0" smtClean="0"/>
                        <a:t>(toward the Slot-A side only).</a:t>
                      </a:r>
                    </a:p>
                  </a:txBody>
                  <a:tcPr anchor="ctr"/>
                </a:tc>
              </a:tr>
              <a:tr h="2226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12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 smtClean="0"/>
                        <a:t>Remove the SB from the dummy</a:t>
                      </a:r>
                      <a:r>
                        <a:rPr kumimoji="1" lang="en-US" altLang="ja-JP" sz="1400" i="1" baseline="0" dirty="0" smtClean="0"/>
                        <a:t> QBB.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i="1" dirty="0" smtClean="0"/>
                        <a:t>Further </a:t>
                      </a:r>
                      <a:r>
                        <a:rPr kumimoji="1" lang="en-US" altLang="ja-JP" sz="1400" i="1" dirty="0" err="1" smtClean="0"/>
                        <a:t>z</a:t>
                      </a:r>
                      <a:r>
                        <a:rPr kumimoji="1" lang="en-US" altLang="ja-JP" sz="1400" i="1" dirty="0" smtClean="0"/>
                        <a:t>-beam joints </a:t>
                      </a:r>
                      <a:r>
                        <a:rPr kumimoji="1" lang="en-US" altLang="ja-JP" sz="1400" i="1" dirty="0" err="1" smtClean="0"/>
                        <a:t>w</a:t>
                      </a:r>
                      <a:r>
                        <a:rPr kumimoji="1" lang="en-US" altLang="ja-JP" sz="1400" i="1" dirty="0" smtClean="0"/>
                        <a:t>/ an open edge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i="1" dirty="0" smtClean="0"/>
                        <a:t>(toward</a:t>
                      </a:r>
                      <a:r>
                        <a:rPr kumimoji="1" lang="en-US" altLang="ja-JP" sz="1400" i="1" baseline="0" dirty="0" smtClean="0"/>
                        <a:t> the both sides).</a:t>
                      </a:r>
                      <a:endParaRPr kumimoji="1" lang="ja-JP" altLang="en-US" sz="1400" i="1" dirty="0" smtClean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" name="図形グループ 45"/>
          <p:cNvGrpSpPr/>
          <p:nvPr/>
        </p:nvGrpSpPr>
        <p:grpSpPr>
          <a:xfrm>
            <a:off x="6903720" y="698738"/>
            <a:ext cx="2164080" cy="2160000"/>
            <a:chOff x="6903720" y="1409938"/>
            <a:chExt cx="2164080" cy="2160000"/>
          </a:xfrm>
        </p:grpSpPr>
        <p:grpSp>
          <p:nvGrpSpPr>
            <p:cNvPr id="4" name="図形グループ 34"/>
            <p:cNvGrpSpPr/>
            <p:nvPr/>
          </p:nvGrpSpPr>
          <p:grpSpPr>
            <a:xfrm>
              <a:off x="6903720" y="1409938"/>
              <a:ext cx="2164080" cy="2160000"/>
              <a:chOff x="6903720" y="1409938"/>
              <a:chExt cx="2164080" cy="2160000"/>
            </a:xfrm>
          </p:grpSpPr>
          <p:pic>
            <p:nvPicPr>
              <p:cNvPr id="19" name="図 18" descr="IMG_2922.jpg"/>
              <p:cNvPicPr>
                <a:picLocks noChangeAspect="1"/>
              </p:cNvPicPr>
              <p:nvPr/>
            </p:nvPicPr>
            <p:blipFill>
              <a:blip r:embed="rId2"/>
              <a:srcRect l="9705" t="-9" r="15315" b="223"/>
              <a:stretch>
                <a:fillRect/>
              </a:stretch>
            </p:blipFill>
            <p:spPr>
              <a:xfrm>
                <a:off x="6903720" y="1409938"/>
                <a:ext cx="2164080" cy="2160000"/>
              </a:xfrm>
              <a:prstGeom prst="rect">
                <a:avLst/>
              </a:prstGeom>
            </p:spPr>
          </p:pic>
          <p:sp>
            <p:nvSpPr>
              <p:cNvPr id="25" name="テキスト ボックス 24"/>
              <p:cNvSpPr txBox="1"/>
              <p:nvPr/>
            </p:nvSpPr>
            <p:spPr>
              <a:xfrm>
                <a:off x="6903720" y="1409938"/>
                <a:ext cx="684139" cy="369332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>
                    <a:solidFill>
                      <a:srgbClr val="0000FF"/>
                    </a:solidFill>
                  </a:rPr>
                  <a:t>ID=9</a:t>
                </a:r>
                <a:endParaRPr kumimoji="1" lang="ja-JP" altLang="en-US" i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9" name="正方形/長方形 38"/>
            <p:cNvSpPr/>
            <p:nvPr/>
          </p:nvSpPr>
          <p:spPr>
            <a:xfrm rot="21284904">
              <a:off x="8308634" y="1609350"/>
              <a:ext cx="129587" cy="1231266"/>
            </a:xfrm>
            <a:prstGeom prst="rect">
              <a:avLst/>
            </a:prstGeom>
            <a:noFill/>
            <a:ln w="19050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図形グループ 46"/>
          <p:cNvGrpSpPr/>
          <p:nvPr/>
        </p:nvGrpSpPr>
        <p:grpSpPr>
          <a:xfrm>
            <a:off x="6903720" y="3569938"/>
            <a:ext cx="2164080" cy="2160000"/>
            <a:chOff x="6903720" y="3608038"/>
            <a:chExt cx="2164080" cy="2160000"/>
          </a:xfrm>
        </p:grpSpPr>
        <p:grpSp>
          <p:nvGrpSpPr>
            <p:cNvPr id="6" name="図形グループ 35"/>
            <p:cNvGrpSpPr/>
            <p:nvPr/>
          </p:nvGrpSpPr>
          <p:grpSpPr>
            <a:xfrm>
              <a:off x="6903720" y="3608038"/>
              <a:ext cx="2164080" cy="2160000"/>
              <a:chOff x="6903720" y="3608038"/>
              <a:chExt cx="2164080" cy="2160000"/>
            </a:xfrm>
          </p:grpSpPr>
          <p:pic>
            <p:nvPicPr>
              <p:cNvPr id="23" name="図 22" descr="IMG_2922.jpg"/>
              <p:cNvPicPr>
                <a:picLocks noChangeAspect="1"/>
              </p:cNvPicPr>
              <p:nvPr/>
            </p:nvPicPr>
            <p:blipFill>
              <a:blip r:embed="rId2"/>
              <a:srcRect l="9423" r="15435"/>
              <a:stretch>
                <a:fillRect/>
              </a:stretch>
            </p:blipFill>
            <p:spPr>
              <a:xfrm>
                <a:off x="6903720" y="3608038"/>
                <a:ext cx="2164080" cy="2160000"/>
              </a:xfrm>
              <a:prstGeom prst="rect">
                <a:avLst/>
              </a:prstGeom>
            </p:spPr>
          </p:pic>
          <p:sp>
            <p:nvSpPr>
              <p:cNvPr id="26" name="テキスト ボックス 25"/>
              <p:cNvSpPr txBox="1"/>
              <p:nvPr/>
            </p:nvSpPr>
            <p:spPr>
              <a:xfrm>
                <a:off x="6903720" y="3608038"/>
                <a:ext cx="801133" cy="369332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>
                    <a:solidFill>
                      <a:srgbClr val="0000FF"/>
                    </a:solidFill>
                  </a:rPr>
                  <a:t>ID=10</a:t>
                </a:r>
                <a:endParaRPr kumimoji="1" lang="ja-JP" altLang="en-US" i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40" name="正方形/長方形 39"/>
            <p:cNvSpPr/>
            <p:nvPr/>
          </p:nvSpPr>
          <p:spPr>
            <a:xfrm rot="21284904">
              <a:off x="8315743" y="3802242"/>
              <a:ext cx="103882" cy="1233627"/>
            </a:xfrm>
            <a:prstGeom prst="rect">
              <a:avLst/>
            </a:prstGeom>
            <a:noFill/>
            <a:ln w="19050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 rot="802771">
              <a:off x="7798472" y="3689181"/>
              <a:ext cx="124435" cy="1176487"/>
            </a:xfrm>
            <a:prstGeom prst="rect">
              <a:avLst/>
            </a:prstGeom>
            <a:noFill/>
            <a:ln w="19050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5" name="テキスト ボックス 44"/>
          <p:cNvSpPr txBox="1"/>
          <p:nvPr/>
        </p:nvSpPr>
        <p:spPr>
          <a:xfrm>
            <a:off x="6808822" y="2903188"/>
            <a:ext cx="233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i="1" dirty="0" smtClean="0">
                <a:solidFill>
                  <a:srgbClr val="000090"/>
                </a:solidFill>
              </a:rPr>
              <a:t>SB-module </a:t>
            </a:r>
            <a:r>
              <a:rPr kumimoji="1" lang="en-US" altLang="ja-JP" sz="1400" i="1" dirty="0" smtClean="0">
                <a:solidFill>
                  <a:srgbClr val="000090"/>
                </a:solidFill>
              </a:rPr>
              <a:t>screw joints </a:t>
            </a:r>
            <a:r>
              <a:rPr lang="en-US" altLang="ja-JP" sz="1400" i="1" dirty="0" smtClean="0">
                <a:solidFill>
                  <a:srgbClr val="000090"/>
                </a:solidFill>
              </a:rPr>
              <a:t>to be removed (“near-side” only).</a:t>
            </a:r>
            <a:endParaRPr kumimoji="1" lang="ja-JP" altLang="en-US" sz="1400" i="1" dirty="0">
              <a:solidFill>
                <a:srgbClr val="000090"/>
              </a:solidFill>
            </a:endParaRPr>
          </a:p>
        </p:txBody>
      </p:sp>
      <p:cxnSp>
        <p:nvCxnSpPr>
          <p:cNvPr id="49" name="直線矢印コネクタ 48"/>
          <p:cNvCxnSpPr>
            <a:endCxn id="39" idx="2"/>
          </p:cNvCxnSpPr>
          <p:nvPr/>
        </p:nvCxnSpPr>
        <p:spPr>
          <a:xfrm rot="5400000" flipH="1" flipV="1">
            <a:off x="7843704" y="2423828"/>
            <a:ext cx="883068" cy="289077"/>
          </a:xfrm>
          <a:prstGeom prst="straightConnector1">
            <a:avLst/>
          </a:prstGeom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>
            <a:endCxn id="40" idx="0"/>
          </p:cNvCxnSpPr>
          <p:nvPr/>
        </p:nvCxnSpPr>
        <p:spPr>
          <a:xfrm rot="16200000" flipH="1">
            <a:off x="8018999" y="3474503"/>
            <a:ext cx="413930" cy="170526"/>
          </a:xfrm>
          <a:prstGeom prst="straightConnector1">
            <a:avLst/>
          </a:prstGeom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>
            <a:endCxn id="41" idx="0"/>
          </p:cNvCxnSpPr>
          <p:nvPr/>
        </p:nvCxnSpPr>
        <p:spPr>
          <a:xfrm rot="5400000">
            <a:off x="7869951" y="3479659"/>
            <a:ext cx="314247" cy="60528"/>
          </a:xfrm>
          <a:prstGeom prst="straightConnector1">
            <a:avLst/>
          </a:prstGeom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図形グループ 68"/>
          <p:cNvGrpSpPr/>
          <p:nvPr/>
        </p:nvGrpSpPr>
        <p:grpSpPr>
          <a:xfrm>
            <a:off x="59200" y="3907586"/>
            <a:ext cx="6768320" cy="2520000"/>
            <a:chOff x="59200" y="3907586"/>
            <a:chExt cx="6768320" cy="2520000"/>
          </a:xfrm>
        </p:grpSpPr>
        <p:grpSp>
          <p:nvGrpSpPr>
            <p:cNvPr id="8" name="図形グループ 36"/>
            <p:cNvGrpSpPr/>
            <p:nvPr/>
          </p:nvGrpSpPr>
          <p:grpSpPr>
            <a:xfrm>
              <a:off x="59200" y="3907586"/>
              <a:ext cx="3360000" cy="2520000"/>
              <a:chOff x="59200" y="3907586"/>
              <a:chExt cx="3360000" cy="2520000"/>
            </a:xfrm>
          </p:grpSpPr>
          <p:pic>
            <p:nvPicPr>
              <p:cNvPr id="17" name="図 16" descr="IMG_292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00" y="3907586"/>
                <a:ext cx="3360000" cy="2520000"/>
              </a:xfrm>
              <a:prstGeom prst="rect">
                <a:avLst/>
              </a:prstGeom>
            </p:spPr>
          </p:pic>
          <p:sp>
            <p:nvSpPr>
              <p:cNvPr id="27" name="テキスト ボックス 26"/>
              <p:cNvSpPr txBox="1"/>
              <p:nvPr/>
            </p:nvSpPr>
            <p:spPr>
              <a:xfrm>
                <a:off x="69333" y="3907586"/>
                <a:ext cx="801133" cy="369332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>
                    <a:solidFill>
                      <a:srgbClr val="0000FF"/>
                    </a:solidFill>
                  </a:rPr>
                  <a:t>ID=11</a:t>
                </a:r>
                <a:endParaRPr kumimoji="1" lang="ja-JP" altLang="en-US" i="1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9" name="図形グループ 37"/>
            <p:cNvGrpSpPr/>
            <p:nvPr/>
          </p:nvGrpSpPr>
          <p:grpSpPr>
            <a:xfrm>
              <a:off x="3467520" y="3907586"/>
              <a:ext cx="3360000" cy="2520000"/>
              <a:chOff x="3467520" y="3907586"/>
              <a:chExt cx="3360000" cy="2520000"/>
            </a:xfrm>
          </p:grpSpPr>
          <p:pic>
            <p:nvPicPr>
              <p:cNvPr id="18" name="図 17" descr="IMG_2927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7520" y="3907586"/>
                <a:ext cx="3360000" cy="2520000"/>
              </a:xfrm>
              <a:prstGeom prst="rect">
                <a:avLst/>
              </a:prstGeom>
            </p:spPr>
          </p:pic>
          <p:sp>
            <p:nvSpPr>
              <p:cNvPr id="33" name="テキスト ボックス 32"/>
              <p:cNvSpPr txBox="1"/>
              <p:nvPr/>
            </p:nvSpPr>
            <p:spPr>
              <a:xfrm>
                <a:off x="3467520" y="3907586"/>
                <a:ext cx="801133" cy="369332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>
                    <a:solidFill>
                      <a:srgbClr val="0000FF"/>
                    </a:solidFill>
                  </a:rPr>
                  <a:t>ID=12</a:t>
                </a:r>
                <a:endParaRPr kumimoji="1" lang="ja-JP" altLang="en-US" i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62" name="テキスト ボックス 61"/>
            <p:cNvSpPr txBox="1"/>
            <p:nvPr/>
          </p:nvSpPr>
          <p:spPr>
            <a:xfrm>
              <a:off x="2142014" y="5729938"/>
              <a:ext cx="2905011" cy="584776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600" i="1" dirty="0" smtClean="0">
                  <a:solidFill>
                    <a:srgbClr val="0000FF"/>
                  </a:solidFill>
                </a:rPr>
                <a:t>For the Prototype-II, the SB was removed attaching to the sliders.</a:t>
              </a:r>
              <a:endParaRPr kumimoji="1" lang="ja-JP" altLang="en-US" sz="1600" i="1" dirty="0">
                <a:solidFill>
                  <a:srgbClr val="0000FF"/>
                </a:solidFill>
              </a:endParaRPr>
            </a:p>
          </p:txBody>
        </p:sp>
        <p:cxnSp>
          <p:nvCxnSpPr>
            <p:cNvPr id="63" name="直線矢印コネクタ 62"/>
            <p:cNvCxnSpPr/>
            <p:nvPr/>
          </p:nvCxnSpPr>
          <p:spPr>
            <a:xfrm flipV="1">
              <a:off x="3860803" y="4999935"/>
              <a:ext cx="1384299" cy="730004"/>
            </a:xfrm>
            <a:prstGeom prst="straightConnector1">
              <a:avLst/>
            </a:prstGeom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矢印コネクタ 65"/>
            <p:cNvCxnSpPr/>
            <p:nvPr/>
          </p:nvCxnSpPr>
          <p:spPr>
            <a:xfrm rot="10800000">
              <a:off x="1828802" y="4999936"/>
              <a:ext cx="1295398" cy="730002"/>
            </a:xfrm>
            <a:prstGeom prst="straightConnector1">
              <a:avLst/>
            </a:prstGeom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図形グループ 131"/>
          <p:cNvGrpSpPr/>
          <p:nvPr/>
        </p:nvGrpSpPr>
        <p:grpSpPr>
          <a:xfrm>
            <a:off x="7344001" y="1695116"/>
            <a:ext cx="1800000" cy="3058055"/>
            <a:chOff x="7344001" y="1695116"/>
            <a:chExt cx="1800000" cy="3058055"/>
          </a:xfrm>
        </p:grpSpPr>
        <p:pic>
          <p:nvPicPr>
            <p:cNvPr id="25" name="図 24" descr="IMG_2911.jpg"/>
            <p:cNvPicPr>
              <a:picLocks noChangeAspect="1"/>
            </p:cNvPicPr>
            <p:nvPr/>
          </p:nvPicPr>
          <p:blipFill>
            <a:blip r:embed="rId2"/>
            <a:srcRect t="19395"/>
            <a:stretch>
              <a:fillRect/>
            </a:stretch>
          </p:blipFill>
          <p:spPr>
            <a:xfrm rot="16200000">
              <a:off x="6755259" y="2283858"/>
              <a:ext cx="2977483" cy="1800000"/>
            </a:xfrm>
            <a:prstGeom prst="rect">
              <a:avLst/>
            </a:prstGeom>
          </p:spPr>
        </p:pic>
        <p:sp>
          <p:nvSpPr>
            <p:cNvPr id="104" name="テキスト ボックス 103"/>
            <p:cNvSpPr txBox="1"/>
            <p:nvPr/>
          </p:nvSpPr>
          <p:spPr>
            <a:xfrm>
              <a:off x="7751823" y="3910958"/>
              <a:ext cx="6211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 err="1" smtClean="0">
                  <a:solidFill>
                    <a:srgbClr val="0000FF"/>
                  </a:solidFill>
                </a:rPr>
                <a:t>Mid</a:t>
              </a:r>
              <a:r>
                <a:rPr kumimoji="1" lang="en-US" altLang="ja-JP" sz="1400" i="1" dirty="0" err="1" smtClean="0">
                  <a:solidFill>
                    <a:srgbClr val="0000FF"/>
                  </a:solidFill>
                </a:rPr>
                <a:t>R</a:t>
              </a:r>
              <a:endParaRPr kumimoji="1" lang="ja-JP" altLang="en-US" sz="1400" i="1" dirty="0">
                <a:solidFill>
                  <a:srgbClr val="0000FF"/>
                </a:solidFill>
              </a:endParaRPr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7713723" y="3176474"/>
              <a:ext cx="5991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 err="1" smtClean="0">
                  <a:solidFill>
                    <a:srgbClr val="0000FF"/>
                  </a:solidFill>
                </a:rPr>
                <a:t>MidL</a:t>
              </a:r>
              <a:endParaRPr kumimoji="1" lang="ja-JP" altLang="en-US" sz="1400" i="1" dirty="0">
                <a:solidFill>
                  <a:srgbClr val="0000FF"/>
                </a:solidFill>
              </a:endParaRPr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7427730" y="1901293"/>
              <a:ext cx="6354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 err="1" smtClean="0">
                  <a:solidFill>
                    <a:srgbClr val="0000FF"/>
                  </a:solidFill>
                </a:rPr>
                <a:t>MidH</a:t>
              </a:r>
              <a:endParaRPr kumimoji="1" lang="ja-JP" altLang="en-US" sz="1400" i="1" dirty="0">
                <a:solidFill>
                  <a:srgbClr val="0000FF"/>
                </a:solidFill>
              </a:endParaRPr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7777223" y="4213171"/>
              <a:ext cx="540000" cy="540000"/>
            </a:xfrm>
            <a:prstGeom prst="ellips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8495970" y="2618237"/>
              <a:ext cx="540000" cy="540000"/>
            </a:xfrm>
            <a:prstGeom prst="ellips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7456423" y="2182647"/>
              <a:ext cx="540000" cy="540000"/>
            </a:xfrm>
            <a:prstGeom prst="ellips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7707373" y="2720937"/>
              <a:ext cx="540000" cy="540000"/>
            </a:xfrm>
            <a:prstGeom prst="ellips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図形グループ 130"/>
          <p:cNvGrpSpPr/>
          <p:nvPr/>
        </p:nvGrpSpPr>
        <p:grpSpPr>
          <a:xfrm>
            <a:off x="7338830" y="4698000"/>
            <a:ext cx="1805170" cy="2172700"/>
            <a:chOff x="7338830" y="4698000"/>
            <a:chExt cx="1805170" cy="2172700"/>
          </a:xfrm>
        </p:grpSpPr>
        <p:pic>
          <p:nvPicPr>
            <p:cNvPr id="30" name="図 29" descr="IMG_2915.jpg"/>
            <p:cNvPicPr>
              <a:picLocks noChangeAspect="1"/>
            </p:cNvPicPr>
            <p:nvPr/>
          </p:nvPicPr>
          <p:blipFill>
            <a:blip r:embed="rId3"/>
            <a:srcRect l="41792" t="25548" r="15875" b="6321"/>
            <a:stretch>
              <a:fillRect/>
            </a:stretch>
          </p:blipFill>
          <p:spPr>
            <a:xfrm>
              <a:off x="7344000" y="4698000"/>
              <a:ext cx="1800000" cy="2172700"/>
            </a:xfrm>
            <a:prstGeom prst="rect">
              <a:avLst/>
            </a:prstGeom>
          </p:spPr>
        </p:pic>
        <p:sp>
          <p:nvSpPr>
            <p:cNvPr id="107" name="テキスト ボックス 106"/>
            <p:cNvSpPr txBox="1"/>
            <p:nvPr/>
          </p:nvSpPr>
          <p:spPr>
            <a:xfrm>
              <a:off x="7338830" y="5489128"/>
              <a:ext cx="6983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 smtClean="0">
                  <a:solidFill>
                    <a:srgbClr val="0000FF"/>
                  </a:solidFill>
                </a:rPr>
                <a:t>Frame</a:t>
              </a:r>
              <a:endParaRPr kumimoji="1" lang="ja-JP" altLang="en-US" sz="1400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図形グループ 128"/>
          <p:cNvGrpSpPr/>
          <p:nvPr/>
        </p:nvGrpSpPr>
        <p:grpSpPr>
          <a:xfrm>
            <a:off x="0" y="5044059"/>
            <a:ext cx="2880000" cy="1800769"/>
            <a:chOff x="1807300" y="5223872"/>
            <a:chExt cx="2880000" cy="1800769"/>
          </a:xfrm>
        </p:grpSpPr>
        <p:pic>
          <p:nvPicPr>
            <p:cNvPr id="10" name="図 9" descr="IMG_2903.jpg"/>
            <p:cNvPicPr>
              <a:picLocks noChangeAspect="1"/>
            </p:cNvPicPr>
            <p:nvPr/>
          </p:nvPicPr>
          <p:blipFill>
            <a:blip r:embed="rId4"/>
            <a:srcRect l="8549" t="23758"/>
            <a:stretch>
              <a:fillRect/>
            </a:stretch>
          </p:blipFill>
          <p:spPr>
            <a:xfrm>
              <a:off x="1807300" y="5223872"/>
              <a:ext cx="2880000" cy="1800769"/>
            </a:xfrm>
            <a:prstGeom prst="rect">
              <a:avLst/>
            </a:prstGeom>
          </p:spPr>
        </p:pic>
        <p:sp>
          <p:nvSpPr>
            <p:cNvPr id="102" name="テキスト ボックス 101"/>
            <p:cNvSpPr txBox="1"/>
            <p:nvPr/>
          </p:nvSpPr>
          <p:spPr>
            <a:xfrm>
              <a:off x="1943100" y="5360640"/>
              <a:ext cx="6372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 err="1" smtClean="0">
                  <a:solidFill>
                    <a:srgbClr val="0000FF"/>
                  </a:solidFill>
                </a:rPr>
                <a:t>FwdR</a:t>
              </a:r>
              <a:endParaRPr kumimoji="1" lang="ja-JP" altLang="en-US" sz="1400" i="1" dirty="0">
                <a:solidFill>
                  <a:srgbClr val="0000FF"/>
                </a:solidFill>
              </a:endParaRPr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3551100" y="5701655"/>
              <a:ext cx="615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 err="1" smtClean="0">
                  <a:solidFill>
                    <a:srgbClr val="0000FF"/>
                  </a:solidFill>
                </a:rPr>
                <a:t>FwdL</a:t>
              </a:r>
              <a:endParaRPr kumimoji="1" lang="ja-JP" altLang="en-US" sz="1400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" name="図形グループ 127"/>
          <p:cNvGrpSpPr/>
          <p:nvPr/>
        </p:nvGrpSpPr>
        <p:grpSpPr>
          <a:xfrm>
            <a:off x="0" y="1460738"/>
            <a:ext cx="2880000" cy="1727068"/>
            <a:chOff x="0" y="1460738"/>
            <a:chExt cx="2880000" cy="1727068"/>
          </a:xfrm>
        </p:grpSpPr>
        <p:pic>
          <p:nvPicPr>
            <p:cNvPr id="17" name="図 16" descr="IMG_2906.jpg"/>
            <p:cNvPicPr>
              <a:picLocks noChangeAspect="1"/>
            </p:cNvPicPr>
            <p:nvPr/>
          </p:nvPicPr>
          <p:blipFill>
            <a:blip r:embed="rId5"/>
            <a:srcRect l="6878" r="10042" b="33571"/>
            <a:stretch>
              <a:fillRect/>
            </a:stretch>
          </p:blipFill>
          <p:spPr>
            <a:xfrm>
              <a:off x="0" y="1460738"/>
              <a:ext cx="2880000" cy="1727068"/>
            </a:xfrm>
            <a:prstGeom prst="rect">
              <a:avLst/>
            </a:prstGeom>
          </p:spPr>
        </p:pic>
        <p:sp>
          <p:nvSpPr>
            <p:cNvPr id="100" name="テキスト ボックス 99"/>
            <p:cNvSpPr txBox="1"/>
            <p:nvPr/>
          </p:nvSpPr>
          <p:spPr>
            <a:xfrm>
              <a:off x="1642297" y="1849004"/>
              <a:ext cx="6524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 err="1" smtClean="0">
                  <a:solidFill>
                    <a:srgbClr val="0000FF"/>
                  </a:solidFill>
                </a:rPr>
                <a:t>Bwd</a:t>
              </a:r>
              <a:r>
                <a:rPr kumimoji="1" lang="en-US" altLang="ja-JP" sz="1400" i="1" dirty="0" err="1" smtClean="0">
                  <a:solidFill>
                    <a:srgbClr val="0000FF"/>
                  </a:solidFill>
                </a:rPr>
                <a:t>R</a:t>
              </a:r>
              <a:endParaRPr kumimoji="1" lang="ja-JP" altLang="en-US" sz="1400" i="1" dirty="0">
                <a:solidFill>
                  <a:srgbClr val="0000FF"/>
                </a:solidFill>
              </a:endParaRPr>
            </a:p>
          </p:txBody>
        </p:sp>
        <p:sp>
          <p:nvSpPr>
            <p:cNvPr id="101" name="テキスト ボックス 100"/>
            <p:cNvSpPr txBox="1"/>
            <p:nvPr/>
          </p:nvSpPr>
          <p:spPr>
            <a:xfrm>
              <a:off x="457200" y="1695116"/>
              <a:ext cx="6304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 err="1" smtClean="0">
                  <a:solidFill>
                    <a:srgbClr val="0000FF"/>
                  </a:solidFill>
                </a:rPr>
                <a:t>BwdL</a:t>
              </a:r>
              <a:endParaRPr kumimoji="1" lang="ja-JP" altLang="en-US" sz="1400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7" name="図形グループ 129"/>
          <p:cNvGrpSpPr/>
          <p:nvPr/>
        </p:nvGrpSpPr>
        <p:grpSpPr>
          <a:xfrm>
            <a:off x="2933700" y="2097400"/>
            <a:ext cx="4320000" cy="3101072"/>
            <a:chOff x="2933700" y="2097400"/>
            <a:chExt cx="4320000" cy="3101072"/>
          </a:xfrm>
        </p:grpSpPr>
        <p:pic>
          <p:nvPicPr>
            <p:cNvPr id="22" name="図 21" descr="IMG_2899.jpg"/>
            <p:cNvPicPr>
              <a:picLocks noChangeAspect="1"/>
            </p:cNvPicPr>
            <p:nvPr/>
          </p:nvPicPr>
          <p:blipFill>
            <a:blip r:embed="rId6"/>
            <a:srcRect l="14823" t="23768" r="24414" b="18074"/>
            <a:stretch>
              <a:fillRect/>
            </a:stretch>
          </p:blipFill>
          <p:spPr>
            <a:xfrm>
              <a:off x="2933700" y="2097400"/>
              <a:ext cx="4320000" cy="3101072"/>
            </a:xfrm>
            <a:prstGeom prst="rect">
              <a:avLst/>
            </a:prstGeom>
          </p:spPr>
        </p:pic>
        <p:sp>
          <p:nvSpPr>
            <p:cNvPr id="38" name="円/楕円 37"/>
            <p:cNvSpPr/>
            <p:nvPr/>
          </p:nvSpPr>
          <p:spPr>
            <a:xfrm>
              <a:off x="3717433" y="3961824"/>
              <a:ext cx="360000" cy="360000"/>
            </a:xfrm>
            <a:prstGeom prst="ellips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3318937" y="4233644"/>
              <a:ext cx="619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 err="1" smtClean="0">
                  <a:solidFill>
                    <a:srgbClr val="0000FF"/>
                  </a:solidFill>
                </a:rPr>
                <a:t>MidA</a:t>
              </a:r>
              <a:endParaRPr kumimoji="1" lang="en-US" altLang="ja-JP" sz="1400" i="1" dirty="0" smtClean="0">
                <a:solidFill>
                  <a:srgbClr val="0000FF"/>
                </a:solidFill>
              </a:endParaRPr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3509833" y="3316598"/>
              <a:ext cx="360000" cy="360000"/>
            </a:xfrm>
            <a:prstGeom prst="ellipse">
              <a:avLst/>
            </a:prstGeom>
            <a:noFill/>
            <a:ln w="1905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3395558" y="3602601"/>
              <a:ext cx="7146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 smtClean="0">
                  <a:solidFill>
                    <a:srgbClr val="0000FF"/>
                  </a:solidFill>
                </a:rPr>
                <a:t>Flange</a:t>
              </a:r>
              <a:endParaRPr kumimoji="1" lang="en-US" altLang="ja-JP" sz="1400" i="1" dirty="0" smtClean="0">
                <a:solidFill>
                  <a:srgbClr val="0000FF"/>
                </a:solidFill>
              </a:endParaRPr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5337800" y="4125563"/>
              <a:ext cx="360000" cy="360000"/>
            </a:xfrm>
            <a:prstGeom prst="ellips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3916977" y="3154328"/>
              <a:ext cx="360000" cy="360000"/>
            </a:xfrm>
            <a:prstGeom prst="ellips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4205817" y="2888237"/>
              <a:ext cx="360000" cy="360000"/>
            </a:xfrm>
            <a:prstGeom prst="ellips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4452680" y="3510428"/>
              <a:ext cx="360000" cy="360000"/>
            </a:xfrm>
            <a:prstGeom prst="ellipse">
              <a:avLst/>
            </a:prstGeom>
            <a:noFill/>
            <a:ln w="1905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5801681" y="3695648"/>
              <a:ext cx="360000" cy="360000"/>
            </a:xfrm>
            <a:prstGeom prst="ellips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4865097" y="3136598"/>
              <a:ext cx="360000" cy="360000"/>
            </a:xfrm>
            <a:prstGeom prst="ellipse">
              <a:avLst/>
            </a:prstGeom>
            <a:noFill/>
            <a:ln w="1905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5023932" y="3032544"/>
              <a:ext cx="360000" cy="360000"/>
            </a:xfrm>
            <a:prstGeom prst="ellipse">
              <a:avLst/>
            </a:prstGeom>
            <a:noFill/>
            <a:ln w="1905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5388008" y="2904053"/>
              <a:ext cx="6983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 smtClean="0">
                  <a:solidFill>
                    <a:srgbClr val="0000FF"/>
                  </a:solidFill>
                </a:rPr>
                <a:t>Frame</a:t>
              </a:r>
              <a:endParaRPr kumimoji="1" lang="ja-JP" altLang="en-US" sz="1400" i="1" dirty="0">
                <a:solidFill>
                  <a:srgbClr val="0000FF"/>
                </a:solidFill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4002279" y="2636983"/>
              <a:ext cx="6304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 err="1" smtClean="0">
                  <a:solidFill>
                    <a:srgbClr val="0000FF"/>
                  </a:solidFill>
                </a:rPr>
                <a:t>BwdL</a:t>
              </a:r>
              <a:endParaRPr kumimoji="1" lang="ja-JP" altLang="en-US" sz="1400" i="1" dirty="0">
                <a:solidFill>
                  <a:srgbClr val="0000FF"/>
                </a:solidFill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4788903" y="3409476"/>
              <a:ext cx="5991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 err="1" smtClean="0">
                  <a:solidFill>
                    <a:srgbClr val="0000FF"/>
                  </a:solidFill>
                </a:rPr>
                <a:t>MidL</a:t>
              </a:r>
              <a:endParaRPr kumimoji="1" lang="ja-JP" altLang="en-US" sz="1400" i="1" dirty="0">
                <a:solidFill>
                  <a:srgbClr val="0000FF"/>
                </a:solidFill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5712182" y="3984505"/>
              <a:ext cx="615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 err="1" smtClean="0">
                  <a:solidFill>
                    <a:srgbClr val="0000FF"/>
                  </a:solidFill>
                </a:rPr>
                <a:t>FwdL</a:t>
              </a:r>
              <a:endParaRPr kumimoji="1" lang="ja-JP" altLang="en-US" sz="1400" i="1" dirty="0">
                <a:solidFill>
                  <a:srgbClr val="0000FF"/>
                </a:solidFill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5227942" y="4409927"/>
              <a:ext cx="6372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 err="1" smtClean="0">
                  <a:solidFill>
                    <a:srgbClr val="0000FF"/>
                  </a:solidFill>
                </a:rPr>
                <a:t>FwdR</a:t>
              </a:r>
              <a:endParaRPr kumimoji="1" lang="ja-JP" altLang="en-US" sz="1400" i="1" dirty="0">
                <a:solidFill>
                  <a:srgbClr val="0000FF"/>
                </a:solidFill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4351344" y="3800940"/>
              <a:ext cx="6211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 err="1" smtClean="0">
                  <a:solidFill>
                    <a:srgbClr val="0000FF"/>
                  </a:solidFill>
                </a:rPr>
                <a:t>Mid</a:t>
              </a:r>
              <a:r>
                <a:rPr kumimoji="1" lang="en-US" altLang="ja-JP" sz="1400" i="1" dirty="0" err="1" smtClean="0">
                  <a:solidFill>
                    <a:srgbClr val="0000FF"/>
                  </a:solidFill>
                </a:rPr>
                <a:t>R</a:t>
              </a:r>
              <a:endParaRPr kumimoji="1" lang="ja-JP" altLang="en-US" sz="1400" i="1" dirty="0">
                <a:solidFill>
                  <a:srgbClr val="0000FF"/>
                </a:solidFill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3665075" y="2884262"/>
              <a:ext cx="6524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 err="1" smtClean="0">
                  <a:solidFill>
                    <a:srgbClr val="0000FF"/>
                  </a:solidFill>
                </a:rPr>
                <a:t>Bwd</a:t>
              </a:r>
              <a:r>
                <a:rPr kumimoji="1" lang="en-US" altLang="ja-JP" sz="1400" i="1" dirty="0" err="1" smtClean="0">
                  <a:solidFill>
                    <a:srgbClr val="0000FF"/>
                  </a:solidFill>
                </a:rPr>
                <a:t>R</a:t>
              </a:r>
              <a:endParaRPr kumimoji="1" lang="ja-JP" altLang="en-US" sz="1400" i="1" dirty="0">
                <a:solidFill>
                  <a:srgbClr val="0000FF"/>
                </a:solidFill>
              </a:endParaRPr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5225097" y="3145862"/>
              <a:ext cx="360000" cy="360000"/>
            </a:xfrm>
            <a:prstGeom prst="ellipse">
              <a:avLst/>
            </a:prstGeom>
            <a:noFill/>
            <a:ln w="1905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4924371" y="2767097"/>
              <a:ext cx="6354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 err="1" smtClean="0">
                  <a:solidFill>
                    <a:srgbClr val="0000FF"/>
                  </a:solidFill>
                </a:rPr>
                <a:t>MidH</a:t>
              </a:r>
              <a:endParaRPr kumimoji="1" lang="ja-JP" altLang="en-US" sz="1400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Prototype-III @ Slot-B (3)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 dirty="0"/>
          </a:p>
        </p:txBody>
      </p:sp>
      <p:sp>
        <p:nvSpPr>
          <p:cNvPr id="21" name="コンテンツ プレースホルダ 7"/>
          <p:cNvSpPr>
            <a:spLocks noGrp="1"/>
          </p:cNvSpPr>
          <p:nvPr>
            <p:ph idx="1"/>
          </p:nvPr>
        </p:nvSpPr>
        <p:spPr>
          <a:xfrm>
            <a:off x="114300" y="517386"/>
            <a:ext cx="5416142" cy="892552"/>
          </a:xfrm>
        </p:spPr>
        <p:txBody>
          <a:bodyPr wrap="square">
            <a:spAutoFit/>
          </a:bodyPr>
          <a:lstStyle/>
          <a:p>
            <a:pPr marL="177800" indent="-177800">
              <a:spcBef>
                <a:spcPts val="0"/>
              </a:spcBef>
            </a:pPr>
            <a:r>
              <a:rPr lang="en-US" altLang="ja-JP" sz="2800" i="1" dirty="0" smtClean="0"/>
              <a:t>Module position variation (cont’d)</a:t>
            </a:r>
            <a:endParaRPr lang="en-US" altLang="ja-JP" sz="2400" i="1" dirty="0" smtClean="0"/>
          </a:p>
          <a:p>
            <a:pPr marL="260350" lvl="1" indent="-177800">
              <a:spcBef>
                <a:spcPts val="0"/>
              </a:spcBef>
            </a:pPr>
            <a:r>
              <a:rPr lang="en-US" altLang="ja-JP" sz="2400" i="1" dirty="0" smtClean="0"/>
              <a:t>Measured at 10 points.</a:t>
            </a:r>
            <a:endParaRPr lang="ja-JP" altLang="en-US" sz="2400" i="1" dirty="0"/>
          </a:p>
        </p:txBody>
      </p:sp>
      <p:pic>
        <p:nvPicPr>
          <p:cNvPr id="26" name="図 25" descr="IMG_2912.jpg"/>
          <p:cNvPicPr>
            <a:picLocks noChangeAspect="1"/>
          </p:cNvPicPr>
          <p:nvPr/>
        </p:nvPicPr>
        <p:blipFill>
          <a:blip r:embed="rId7"/>
          <a:srcRect t="17065" b="36283"/>
          <a:stretch>
            <a:fillRect/>
          </a:stretch>
        </p:blipFill>
        <p:spPr>
          <a:xfrm>
            <a:off x="4654919" y="5214700"/>
            <a:ext cx="2662281" cy="1656000"/>
          </a:xfrm>
          <a:prstGeom prst="rect">
            <a:avLst/>
          </a:prstGeom>
        </p:spPr>
      </p:pic>
      <p:pic>
        <p:nvPicPr>
          <p:cNvPr id="28" name="図 27" descr="IMG_2913.jpg"/>
          <p:cNvPicPr>
            <a:picLocks noChangeAspect="1"/>
          </p:cNvPicPr>
          <p:nvPr/>
        </p:nvPicPr>
        <p:blipFill>
          <a:blip r:embed="rId8"/>
          <a:srcRect t="17228" r="23707" b="42378"/>
          <a:stretch>
            <a:fillRect/>
          </a:stretch>
        </p:blipFill>
        <p:spPr>
          <a:xfrm>
            <a:off x="7344001" y="411724"/>
            <a:ext cx="1800000" cy="1270692"/>
          </a:xfrm>
          <a:prstGeom prst="rect">
            <a:avLst/>
          </a:prstGeom>
        </p:spPr>
      </p:pic>
      <p:pic>
        <p:nvPicPr>
          <p:cNvPr id="29" name="図 28" descr="IMG_2914.jpg"/>
          <p:cNvPicPr>
            <a:picLocks noChangeAspect="1"/>
          </p:cNvPicPr>
          <p:nvPr/>
        </p:nvPicPr>
        <p:blipFill>
          <a:blip r:embed="rId9"/>
          <a:srcRect l="39105" t="15146" b="23553"/>
          <a:stretch>
            <a:fillRect/>
          </a:stretch>
        </p:blipFill>
        <p:spPr>
          <a:xfrm>
            <a:off x="5517742" y="707886"/>
            <a:ext cx="1800000" cy="1359020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63500" y="3723125"/>
            <a:ext cx="187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i="1" dirty="0" smtClean="0">
                <a:solidFill>
                  <a:srgbClr val="000090"/>
                </a:solidFill>
              </a:rPr>
              <a:t>The same ones used for the Prototype-II @ Slot-A.</a:t>
            </a:r>
            <a:endParaRPr kumimoji="1" lang="ja-JP" altLang="en-US" sz="1600" i="1" dirty="0">
              <a:solidFill>
                <a:srgbClr val="000090"/>
              </a:solidFill>
            </a:endParaRPr>
          </a:p>
        </p:txBody>
      </p:sp>
      <p:cxnSp>
        <p:nvCxnSpPr>
          <p:cNvPr id="58" name="直線矢印コネクタ 57"/>
          <p:cNvCxnSpPr>
            <a:stCxn id="108" idx="3"/>
          </p:cNvCxnSpPr>
          <p:nvPr/>
        </p:nvCxnSpPr>
        <p:spPr>
          <a:xfrm rot="5400000">
            <a:off x="6713942" y="4513354"/>
            <a:ext cx="981626" cy="1303098"/>
          </a:xfrm>
          <a:prstGeom prst="straightConnector1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 rot="10800000" flipV="1">
            <a:off x="1327150" y="3984504"/>
            <a:ext cx="4232708" cy="1362195"/>
          </a:xfrm>
          <a:prstGeom prst="straightConnector1">
            <a:avLst/>
          </a:prstGeom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/>
          <p:cNvCxnSpPr/>
          <p:nvPr/>
        </p:nvCxnSpPr>
        <p:spPr>
          <a:xfrm rot="10800000" flipV="1">
            <a:off x="1807301" y="3984503"/>
            <a:ext cx="1702533" cy="141059"/>
          </a:xfrm>
          <a:prstGeom prst="straightConnector1">
            <a:avLst/>
          </a:prstGeom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/>
          <p:cNvCxnSpPr/>
          <p:nvPr/>
        </p:nvCxnSpPr>
        <p:spPr>
          <a:xfrm rot="10800000">
            <a:off x="1807301" y="2425700"/>
            <a:ext cx="2109685" cy="458566"/>
          </a:xfrm>
          <a:prstGeom prst="straightConnector1">
            <a:avLst/>
          </a:prstGeom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直線矢印コネクタ 115"/>
          <p:cNvCxnSpPr>
            <a:stCxn id="115" idx="4"/>
          </p:cNvCxnSpPr>
          <p:nvPr/>
        </p:nvCxnSpPr>
        <p:spPr>
          <a:xfrm rot="5400000">
            <a:off x="7072713" y="4116992"/>
            <a:ext cx="2652013" cy="734503"/>
          </a:xfrm>
          <a:prstGeom prst="straightConnector1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直線矢印コネクタ 120"/>
          <p:cNvCxnSpPr>
            <a:stCxn id="119" idx="1"/>
          </p:cNvCxnSpPr>
          <p:nvPr/>
        </p:nvCxnSpPr>
        <p:spPr>
          <a:xfrm rot="16200000" flipV="1">
            <a:off x="6976949" y="1703173"/>
            <a:ext cx="566609" cy="550502"/>
          </a:xfrm>
          <a:prstGeom prst="straightConnector1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直線矢印コネクタ 123"/>
          <p:cNvCxnSpPr>
            <a:stCxn id="120" idx="0"/>
          </p:cNvCxnSpPr>
          <p:nvPr/>
        </p:nvCxnSpPr>
        <p:spPr>
          <a:xfrm rot="5400000" flipH="1" flipV="1">
            <a:off x="7444056" y="1917618"/>
            <a:ext cx="1336636" cy="270002"/>
          </a:xfrm>
          <a:prstGeom prst="straightConnector1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33"/>
          <p:cNvCxnSpPr/>
          <p:nvPr/>
        </p:nvCxnSpPr>
        <p:spPr>
          <a:xfrm flipV="1">
            <a:off x="5337800" y="3484252"/>
            <a:ext cx="2197705" cy="192346"/>
          </a:xfrm>
          <a:prstGeom prst="straightConnector1">
            <a:avLst/>
          </a:prstGeom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Prototype-III @ Slot-B (4)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 dirty="0"/>
          </a:p>
        </p:txBody>
      </p:sp>
      <p:sp>
        <p:nvSpPr>
          <p:cNvPr id="19" name="コンテンツ プレースホルダ 7"/>
          <p:cNvSpPr>
            <a:spLocks noGrp="1"/>
          </p:cNvSpPr>
          <p:nvPr>
            <p:ph idx="1"/>
          </p:nvPr>
        </p:nvSpPr>
        <p:spPr>
          <a:xfrm>
            <a:off x="114300" y="517386"/>
            <a:ext cx="5416142" cy="892552"/>
          </a:xfrm>
        </p:spPr>
        <p:txBody>
          <a:bodyPr wrap="square">
            <a:spAutoFit/>
          </a:bodyPr>
          <a:lstStyle/>
          <a:p>
            <a:pPr marL="177800" indent="-177800">
              <a:spcBef>
                <a:spcPts val="0"/>
              </a:spcBef>
            </a:pPr>
            <a:r>
              <a:rPr lang="en-US" altLang="ja-JP" sz="2800" i="1" dirty="0" smtClean="0"/>
              <a:t>Module position variation (cont’d)</a:t>
            </a:r>
            <a:endParaRPr lang="en-US" altLang="ja-JP" sz="2400" i="1" dirty="0" smtClean="0"/>
          </a:p>
          <a:p>
            <a:pPr marL="260350" lvl="1" indent="-177800">
              <a:spcBef>
                <a:spcPts val="0"/>
              </a:spcBef>
            </a:pPr>
            <a:r>
              <a:rPr lang="en-US" altLang="ja-JP" sz="2400" i="1" dirty="0" smtClean="0"/>
              <a:t>Measured results.</a:t>
            </a:r>
            <a:endParaRPr lang="ja-JP" altLang="en-US" sz="2400" i="1" dirty="0"/>
          </a:p>
        </p:txBody>
      </p:sp>
      <p:grpSp>
        <p:nvGrpSpPr>
          <p:cNvPr id="3" name="図形グループ 30"/>
          <p:cNvGrpSpPr/>
          <p:nvPr/>
        </p:nvGrpSpPr>
        <p:grpSpPr>
          <a:xfrm>
            <a:off x="4578951" y="1040605"/>
            <a:ext cx="4680000" cy="3489868"/>
            <a:chOff x="4680551" y="1040605"/>
            <a:chExt cx="4680000" cy="3489868"/>
          </a:xfrm>
        </p:grpSpPr>
        <p:grpSp>
          <p:nvGrpSpPr>
            <p:cNvPr id="4" name="図形グループ 22"/>
            <p:cNvGrpSpPr/>
            <p:nvPr/>
          </p:nvGrpSpPr>
          <p:grpSpPr>
            <a:xfrm>
              <a:off x="4680551" y="1233081"/>
              <a:ext cx="4680000" cy="3297392"/>
              <a:chOff x="4680551" y="1233081"/>
              <a:chExt cx="4680000" cy="3297392"/>
            </a:xfrm>
          </p:grpSpPr>
          <p:graphicFrame>
            <p:nvGraphicFramePr>
              <p:cNvPr id="18" name="グラフ 17"/>
              <p:cNvGraphicFramePr>
                <a:graphicFrameLocks noChangeAspect="1"/>
              </p:cNvGraphicFramePr>
              <p:nvPr/>
            </p:nvGraphicFramePr>
            <p:xfrm>
              <a:off x="4680551" y="1233081"/>
              <a:ext cx="4680000" cy="329739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20" name="直線コネクタ 19"/>
              <p:cNvCxnSpPr/>
              <p:nvPr/>
            </p:nvCxnSpPr>
            <p:spPr>
              <a:xfrm rot="5400000">
                <a:off x="5254663" y="2759276"/>
                <a:ext cx="2700000" cy="1323"/>
              </a:xfrm>
              <a:prstGeom prst="line">
                <a:avLst/>
              </a:prstGeom>
              <a:ln w="190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 rot="5400000">
                <a:off x="6089049" y="2759276"/>
                <a:ext cx="2700000" cy="1323"/>
              </a:xfrm>
              <a:prstGeom prst="line">
                <a:avLst/>
              </a:prstGeom>
              <a:ln w="190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テキスト ボックス 23"/>
            <p:cNvSpPr txBox="1"/>
            <p:nvPr/>
          </p:nvSpPr>
          <p:spPr>
            <a:xfrm>
              <a:off x="5802890" y="1040605"/>
              <a:ext cx="2202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i="1" dirty="0" smtClean="0">
                  <a:solidFill>
                    <a:srgbClr val="0000FF"/>
                  </a:solidFill>
                </a:rPr>
                <a:t>Scaling up the Y-axis</a:t>
              </a:r>
              <a:endParaRPr kumimoji="1" lang="ja-JP" altLang="en-US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図形グループ 56"/>
          <p:cNvGrpSpPr/>
          <p:nvPr/>
        </p:nvGrpSpPr>
        <p:grpSpPr>
          <a:xfrm>
            <a:off x="38100" y="1257540"/>
            <a:ext cx="4680000" cy="3297393"/>
            <a:chOff x="38100" y="1257540"/>
            <a:chExt cx="4680000" cy="3297393"/>
          </a:xfrm>
        </p:grpSpPr>
        <p:grpSp>
          <p:nvGrpSpPr>
            <p:cNvPr id="6" name="図形グループ 30"/>
            <p:cNvGrpSpPr>
              <a:grpSpLocks noChangeAspect="1"/>
            </p:cNvGrpSpPr>
            <p:nvPr/>
          </p:nvGrpSpPr>
          <p:grpSpPr>
            <a:xfrm>
              <a:off x="38100" y="1257540"/>
              <a:ext cx="4680000" cy="3297393"/>
              <a:chOff x="1406738" y="1384539"/>
              <a:chExt cx="5616000" cy="3956870"/>
            </a:xfrm>
          </p:grpSpPr>
          <p:graphicFrame>
            <p:nvGraphicFramePr>
              <p:cNvPr id="17" name="グラフ 16"/>
              <p:cNvGraphicFramePr>
                <a:graphicFrameLocks noChangeAspect="1"/>
              </p:cNvGraphicFramePr>
              <p:nvPr/>
            </p:nvGraphicFramePr>
            <p:xfrm>
              <a:off x="1406738" y="1384539"/>
              <a:ext cx="5616000" cy="39568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21" name="直線コネクタ 20"/>
              <p:cNvCxnSpPr/>
              <p:nvPr/>
            </p:nvCxnSpPr>
            <p:spPr>
              <a:xfrm rot="5400000">
                <a:off x="2029822" y="3207500"/>
                <a:ext cx="3239999" cy="1588"/>
              </a:xfrm>
              <a:prstGeom prst="line">
                <a:avLst/>
              </a:prstGeom>
              <a:ln w="190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 rot="5400000">
                <a:off x="3061565" y="3207500"/>
                <a:ext cx="3239999" cy="1588"/>
              </a:xfrm>
              <a:prstGeom prst="line">
                <a:avLst/>
              </a:prstGeom>
              <a:ln w="190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テキスト ボックス 25"/>
              <p:cNvSpPr txBox="1"/>
              <p:nvPr/>
            </p:nvSpPr>
            <p:spPr>
              <a:xfrm>
                <a:off x="2491018" y="4153757"/>
                <a:ext cx="1219765" cy="533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kumimoji="1" lang="en-US" altLang="ja-JP" sz="1400" i="1" dirty="0" smtClean="0">
                    <a:solidFill>
                      <a:srgbClr val="FF0000"/>
                    </a:solidFill>
                  </a:rPr>
                  <a:t>Typical</a:t>
                </a:r>
              </a:p>
              <a:p>
                <a:pPr algn="ctr">
                  <a:lnSpc>
                    <a:spcPct val="80000"/>
                  </a:lnSpc>
                </a:pPr>
                <a:r>
                  <a:rPr kumimoji="1" lang="en-US" altLang="ja-JP" sz="1400" i="1" dirty="0" smtClean="0">
                    <a:solidFill>
                      <a:srgbClr val="FF0000"/>
                    </a:solidFill>
                  </a:rPr>
                  <a:t>procedure</a:t>
                </a:r>
                <a:endParaRPr kumimoji="1" lang="ja-JP" altLang="en-US" sz="1400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3660698" y="4153757"/>
                <a:ext cx="993600" cy="533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kumimoji="1" lang="en-US" altLang="ja-JP" sz="1400" i="1" dirty="0" err="1" smtClean="0">
                    <a:solidFill>
                      <a:srgbClr val="FF0000"/>
                    </a:solidFill>
                    <a:latin typeface="Calibri (本文)"/>
                    <a:cs typeface="Calibri (本文)"/>
                  </a:rPr>
                  <a:t>z</a:t>
                </a:r>
                <a:r>
                  <a:rPr kumimoji="1" lang="en-US" altLang="ja-JP" sz="1400" i="1" dirty="0" smtClean="0">
                    <a:solidFill>
                      <a:srgbClr val="FF0000"/>
                    </a:solidFill>
                    <a:latin typeface="Calibri (本文)"/>
                    <a:cs typeface="Calibri (本文)"/>
                  </a:rPr>
                  <a:t>-beam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altLang="ja-JP" sz="1400" i="1" dirty="0" smtClean="0">
                    <a:solidFill>
                      <a:srgbClr val="FF0000"/>
                    </a:solidFill>
                    <a:latin typeface="Calibri (本文)"/>
                    <a:cs typeface="Calibri (本文)"/>
                  </a:rPr>
                  <a:t>scheme</a:t>
                </a:r>
                <a:endParaRPr kumimoji="1" lang="ja-JP" altLang="en-US" sz="1400" i="1" dirty="0">
                  <a:solidFill>
                    <a:srgbClr val="FF0000"/>
                  </a:solidFill>
                  <a:latin typeface="Calibri (本文)"/>
                  <a:cs typeface="Calibri (本文)"/>
                </a:endParaRPr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4753538" y="4153757"/>
                <a:ext cx="864000" cy="533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ja-JP" sz="1400" i="1" dirty="0" smtClean="0">
                    <a:solidFill>
                      <a:srgbClr val="FF0000"/>
                    </a:solidFill>
                  </a:rPr>
                  <a:t>Mimic </a:t>
                </a:r>
                <a:r>
                  <a:rPr kumimoji="1" lang="en-US" altLang="ja-JP" sz="1400" i="1" dirty="0" smtClean="0">
                    <a:solidFill>
                      <a:srgbClr val="FF0000"/>
                    </a:solidFill>
                  </a:rPr>
                  <a:t>studies</a:t>
                </a:r>
                <a:endParaRPr kumimoji="1" lang="ja-JP" altLang="en-US" sz="1400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正方形/長方形 28"/>
              <p:cNvSpPr/>
              <p:nvPr/>
            </p:nvSpPr>
            <p:spPr>
              <a:xfrm>
                <a:off x="5819439" y="2087432"/>
                <a:ext cx="914400" cy="648000"/>
              </a:xfrm>
              <a:prstGeom prst="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正方形/長方形 29"/>
              <p:cNvSpPr/>
              <p:nvPr/>
            </p:nvSpPr>
            <p:spPr>
              <a:xfrm>
                <a:off x="5843301" y="4098222"/>
                <a:ext cx="914400" cy="302400"/>
              </a:xfrm>
              <a:prstGeom prst="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33" name="直線コネクタ 32"/>
            <p:cNvCxnSpPr/>
            <p:nvPr/>
          </p:nvCxnSpPr>
          <p:spPr>
            <a:xfrm>
              <a:off x="827367" y="1953239"/>
              <a:ext cx="2700000" cy="1323"/>
            </a:xfrm>
            <a:prstGeom prst="line">
              <a:avLst/>
            </a:prstGeom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827367" y="2981700"/>
              <a:ext cx="2700000" cy="1323"/>
            </a:xfrm>
            <a:prstGeom prst="line">
              <a:avLst/>
            </a:prstGeom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2060688" y="1409937"/>
              <a:ext cx="1691999" cy="444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ja-JP" sz="1400" i="1" dirty="0" smtClean="0">
                  <a:solidFill>
                    <a:srgbClr val="000090"/>
                  </a:solidFill>
                </a:rPr>
                <a:t>Bending limits of the quartz optics</a:t>
              </a:r>
              <a:endParaRPr kumimoji="1" lang="ja-JP" altLang="en-US" sz="1400" i="1" dirty="0">
                <a:solidFill>
                  <a:srgbClr val="000090"/>
                </a:solidFill>
              </a:endParaRPr>
            </a:p>
          </p:txBody>
        </p:sp>
        <p:cxnSp>
          <p:nvCxnSpPr>
            <p:cNvPr id="38" name="直線矢印コネクタ 37"/>
            <p:cNvCxnSpPr/>
            <p:nvPr/>
          </p:nvCxnSpPr>
          <p:spPr>
            <a:xfrm rot="5400000">
              <a:off x="1284416" y="2129072"/>
              <a:ext cx="1346210" cy="360630"/>
            </a:xfrm>
            <a:prstGeom prst="straightConnector1">
              <a:avLst/>
            </a:prstGeom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/>
            <p:nvPr/>
          </p:nvCxnSpPr>
          <p:spPr>
            <a:xfrm rot="10800000" flipV="1">
              <a:off x="1777207" y="1636280"/>
              <a:ext cx="360631" cy="295792"/>
            </a:xfrm>
            <a:prstGeom prst="straightConnector1">
              <a:avLst/>
            </a:prstGeom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コンテンツ プレースホルダ 7"/>
          <p:cNvSpPr txBox="1">
            <a:spLocks/>
          </p:cNvSpPr>
          <p:nvPr/>
        </p:nvSpPr>
        <p:spPr>
          <a:xfrm>
            <a:off x="156637" y="4323716"/>
            <a:ext cx="4089401" cy="21472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60350" lvl="1" indent="-177800">
              <a:lnSpc>
                <a:spcPct val="90000"/>
              </a:lnSpc>
              <a:buFont typeface="Arial"/>
              <a:buChar char="–"/>
              <a:defRPr/>
            </a:pPr>
            <a:r>
              <a:rPr lang="en-US" altLang="ja-JP" sz="2400" i="1" dirty="0" smtClean="0"/>
              <a:t>Significant </a:t>
            </a:r>
            <a:r>
              <a:rPr lang="en-US" altLang="ja-JP" sz="2400" i="1" dirty="0" err="1" smtClean="0"/>
              <a:t>variatinos</a:t>
            </a:r>
            <a:r>
              <a:rPr lang="en-US" altLang="ja-JP" sz="2400" i="1" dirty="0" smtClean="0"/>
              <a:t> in </a:t>
            </a:r>
            <a:r>
              <a:rPr lang="en-US" altLang="ja-JP" sz="2400" i="1" dirty="0" err="1" smtClean="0"/>
              <a:t>MidR</a:t>
            </a:r>
            <a:r>
              <a:rPr lang="en-US" altLang="ja-JP" sz="2400" i="1" dirty="0" smtClean="0"/>
              <a:t>, </a:t>
            </a:r>
            <a:r>
              <a:rPr lang="en-US" altLang="ja-JP" sz="2400" i="1" dirty="0" err="1" smtClean="0"/>
              <a:t>MidL</a:t>
            </a:r>
            <a:r>
              <a:rPr lang="en-US" altLang="ja-JP" sz="2400" i="1" dirty="0" smtClean="0"/>
              <a:t> and </a:t>
            </a:r>
            <a:r>
              <a:rPr lang="en-US" altLang="ja-JP" sz="2400" i="1" dirty="0" err="1" smtClean="0"/>
              <a:t>MidA</a:t>
            </a:r>
            <a:r>
              <a:rPr lang="en-US" altLang="ja-JP" sz="2400" i="1" dirty="0" smtClean="0"/>
              <a:t>.</a:t>
            </a:r>
          </a:p>
          <a:p>
            <a:pPr marL="438150" lvl="2" indent="-177800">
              <a:lnSpc>
                <a:spcPct val="90000"/>
              </a:lnSpc>
              <a:buFont typeface="Wingdings" charset="2"/>
              <a:buChar char="Ø"/>
            </a:pPr>
            <a:r>
              <a:rPr lang="en-US" altLang="ja-JP" sz="2000" i="1" dirty="0" err="1" smtClean="0">
                <a:solidFill>
                  <a:prstClr val="black"/>
                </a:solidFill>
              </a:rPr>
              <a:t>MidR</a:t>
            </a:r>
            <a:r>
              <a:rPr lang="en-US" altLang="ja-JP" sz="2000" i="1" dirty="0" smtClean="0">
                <a:solidFill>
                  <a:prstClr val="black"/>
                </a:solidFill>
              </a:rPr>
              <a:t>: +0.87 mm @ ID=2,</a:t>
            </a:r>
          </a:p>
          <a:p>
            <a:pPr marL="438150" lvl="2" indent="-177800">
              <a:lnSpc>
                <a:spcPct val="90000"/>
              </a:lnSpc>
              <a:buFont typeface="Wingdings" charset="2"/>
              <a:buChar char="Ø"/>
            </a:pPr>
            <a:r>
              <a:rPr lang="en-US" altLang="ja-JP" sz="2000" i="1" dirty="0" err="1" smtClean="0">
                <a:solidFill>
                  <a:prstClr val="black"/>
                </a:solidFill>
              </a:rPr>
              <a:t>MidL</a:t>
            </a:r>
            <a:r>
              <a:rPr lang="en-US" altLang="ja-JP" sz="2000" i="1" dirty="0" smtClean="0">
                <a:solidFill>
                  <a:prstClr val="black"/>
                </a:solidFill>
              </a:rPr>
              <a:t>:  -0.51 mm @ ID=7</a:t>
            </a:r>
          </a:p>
          <a:p>
            <a:pPr marL="438150" lvl="2" indent="-177800">
              <a:lnSpc>
                <a:spcPct val="90000"/>
              </a:lnSpc>
            </a:pPr>
            <a:r>
              <a:rPr lang="en-US" altLang="ja-JP" sz="2000" i="1" dirty="0" smtClean="0">
                <a:solidFill>
                  <a:prstClr val="black"/>
                </a:solidFill>
              </a:rPr>
              <a:t>			   (~-0.5 mm @ ID=7-12),</a:t>
            </a:r>
          </a:p>
          <a:p>
            <a:pPr marL="438150" lvl="2" indent="-177800">
              <a:lnSpc>
                <a:spcPct val="90000"/>
              </a:lnSpc>
              <a:buFont typeface="Wingdings" charset="2"/>
              <a:buChar char="Ø"/>
            </a:pPr>
            <a:r>
              <a:rPr lang="en-US" altLang="ja-JP" sz="2000" i="1" dirty="0" err="1" smtClean="0">
                <a:solidFill>
                  <a:prstClr val="black"/>
                </a:solidFill>
              </a:rPr>
              <a:t>MidA</a:t>
            </a:r>
            <a:r>
              <a:rPr lang="en-US" altLang="ja-JP" sz="2000" i="1" dirty="0" smtClean="0">
                <a:solidFill>
                  <a:prstClr val="black"/>
                </a:solidFill>
              </a:rPr>
              <a:t>: -1.09 mm @ ID=11</a:t>
            </a:r>
          </a:p>
          <a:p>
            <a:pPr marL="438150" lvl="2" indent="-177800">
              <a:lnSpc>
                <a:spcPct val="90000"/>
              </a:lnSpc>
            </a:pPr>
            <a:r>
              <a:rPr lang="en-US" altLang="ja-JP" sz="2000" i="1" dirty="0" smtClean="0">
                <a:solidFill>
                  <a:prstClr val="black"/>
                </a:solidFill>
              </a:rPr>
              <a:t>			   (&lt;-0.5 mm @ ID=7-12).</a:t>
            </a:r>
            <a:endParaRPr lang="en-US" altLang="ja-JP" sz="2400" i="1" dirty="0" smtClean="0"/>
          </a:p>
        </p:txBody>
      </p:sp>
      <p:sp>
        <p:nvSpPr>
          <p:cNvPr id="31" name="コンテンツ プレースホルダ 7"/>
          <p:cNvSpPr txBox="1">
            <a:spLocks/>
          </p:cNvSpPr>
          <p:nvPr/>
        </p:nvSpPr>
        <p:spPr>
          <a:xfrm>
            <a:off x="3752687" y="4323716"/>
            <a:ext cx="5402013" cy="247965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60350" lvl="1" indent="-177800">
              <a:lnSpc>
                <a:spcPct val="90000"/>
              </a:lnSpc>
              <a:buFont typeface="Arial"/>
              <a:buChar char="–"/>
              <a:defRPr/>
            </a:pPr>
            <a:r>
              <a:rPr lang="en-US" altLang="ja-JP" sz="2400" i="1" dirty="0" smtClean="0"/>
              <a:t>Strong correlations among </a:t>
            </a:r>
            <a:r>
              <a:rPr lang="en-US" altLang="ja-JP" sz="2400" i="1" dirty="0" err="1" smtClean="0"/>
              <a:t>MidR</a:t>
            </a:r>
            <a:r>
              <a:rPr lang="en-US" altLang="ja-JP" sz="2400" i="1" dirty="0" smtClean="0"/>
              <a:t>, </a:t>
            </a:r>
            <a:r>
              <a:rPr lang="en-US" altLang="ja-JP" sz="2400" i="1" dirty="0" err="1" smtClean="0"/>
              <a:t>MidL</a:t>
            </a:r>
            <a:r>
              <a:rPr lang="en-US" altLang="ja-JP" sz="2400" i="1" dirty="0" smtClean="0"/>
              <a:t> and </a:t>
            </a:r>
            <a:r>
              <a:rPr lang="en-US" altLang="ja-JP" sz="2400" i="1" dirty="0" err="1" smtClean="0"/>
              <a:t>MidA</a:t>
            </a:r>
            <a:r>
              <a:rPr lang="en-US" altLang="ja-JP" sz="2400" i="1" dirty="0" smtClean="0"/>
              <a:t>.</a:t>
            </a:r>
          </a:p>
          <a:p>
            <a:pPr marL="438150" lvl="2" indent="-177800">
              <a:lnSpc>
                <a:spcPct val="90000"/>
              </a:lnSpc>
              <a:buFont typeface="Wingdings" charset="2"/>
              <a:buChar char="Ø"/>
            </a:pPr>
            <a:r>
              <a:rPr lang="en-US" altLang="ja-JP" sz="2000" i="1" dirty="0" smtClean="0"/>
              <a:t>Except ID=1, </a:t>
            </a:r>
            <a:r>
              <a:rPr lang="en-US" altLang="ja-JP" sz="2000" i="1" dirty="0" err="1" smtClean="0"/>
              <a:t>MidR</a:t>
            </a:r>
            <a:r>
              <a:rPr lang="en-US" altLang="ja-JP" sz="2000" i="1" dirty="0" smtClean="0"/>
              <a:t> and </a:t>
            </a:r>
            <a:r>
              <a:rPr lang="en-US" altLang="ja-JP" sz="2000" i="1" dirty="0" err="1" smtClean="0"/>
              <a:t>MidL</a:t>
            </a:r>
            <a:r>
              <a:rPr lang="en-US" altLang="ja-JP" sz="2000" i="1" dirty="0" smtClean="0"/>
              <a:t> are almost 100% correlated.</a:t>
            </a:r>
          </a:p>
          <a:p>
            <a:pPr marL="438150" lvl="2" indent="-177800">
              <a:lnSpc>
                <a:spcPct val="90000"/>
              </a:lnSpc>
              <a:buFont typeface="Wingdings" charset="2"/>
              <a:buChar char="Ø"/>
            </a:pPr>
            <a:r>
              <a:rPr lang="en-US" altLang="ja-JP" sz="2000" i="1" dirty="0" err="1" smtClean="0"/>
              <a:t>MidA</a:t>
            </a:r>
            <a:r>
              <a:rPr lang="en-US" altLang="ja-JP" sz="2000" i="1" dirty="0" smtClean="0"/>
              <a:t> starts correlated @ ID=5 due to the </a:t>
            </a:r>
            <a:r>
              <a:rPr lang="en-US" altLang="ja-JP" sz="2000" i="1" dirty="0" err="1" smtClean="0"/>
              <a:t>z</a:t>
            </a:r>
            <a:r>
              <a:rPr lang="en-US" altLang="ja-JP" sz="2000" i="1" dirty="0" smtClean="0"/>
              <a:t>-beam joint.</a:t>
            </a:r>
            <a:endParaRPr lang="en-US" altLang="ja-JP" sz="2400" i="1" dirty="0" smtClean="0"/>
          </a:p>
          <a:p>
            <a:pPr marL="260350" lvl="1" indent="-177800">
              <a:lnSpc>
                <a:spcPct val="90000"/>
              </a:lnSpc>
              <a:buFont typeface="Arial"/>
              <a:buChar char="–"/>
              <a:defRPr/>
            </a:pPr>
            <a:r>
              <a:rPr lang="en-US" altLang="ja-JP" sz="2400" i="1" dirty="0" smtClean="0"/>
              <a:t>Most of the positions are stable @ ID≥7.</a:t>
            </a:r>
          </a:p>
          <a:p>
            <a:pPr marL="438150" lvl="2" indent="-177800">
              <a:lnSpc>
                <a:spcPct val="90000"/>
              </a:lnSpc>
              <a:buFont typeface="Wingdings" charset="2"/>
              <a:buChar char="Ø"/>
            </a:pPr>
            <a:r>
              <a:rPr lang="en-US" altLang="ja-JP" sz="2000" i="1" dirty="0" err="1" smtClean="0">
                <a:solidFill>
                  <a:prstClr val="black"/>
                </a:solidFill>
              </a:rPr>
              <a:t>z</a:t>
            </a:r>
            <a:r>
              <a:rPr lang="en-US" altLang="ja-JP" sz="2000" i="1" dirty="0" smtClean="0">
                <a:solidFill>
                  <a:prstClr val="black"/>
                </a:solidFill>
              </a:rPr>
              <a:t>-beams seem working.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表 34"/>
          <p:cNvGraphicFramePr>
            <a:graphicFrameLocks noGrp="1"/>
          </p:cNvGraphicFramePr>
          <p:nvPr/>
        </p:nvGraphicFramePr>
        <p:xfrm>
          <a:off x="0" y="4514216"/>
          <a:ext cx="4340748" cy="2042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06"/>
                <a:gridCol w="3946942"/>
              </a:tblGrid>
              <a:tr h="2454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ID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Action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454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0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 smtClean="0"/>
                        <a:t>Fix the TOP</a:t>
                      </a:r>
                      <a:r>
                        <a:rPr kumimoji="1" lang="en-US" altLang="ja-JP" sz="1400" i="1" baseline="0" dirty="0" smtClean="0"/>
                        <a:t> m</a:t>
                      </a:r>
                      <a:r>
                        <a:rPr kumimoji="1" lang="en-US" altLang="ja-JP" sz="1400" i="1" dirty="0" smtClean="0"/>
                        <a:t>odule </a:t>
                      </a:r>
                      <a:r>
                        <a:rPr kumimoji="1" lang="en-US" altLang="ja-JP" sz="1400" i="1" baseline="0" dirty="0" smtClean="0"/>
                        <a:t>to the ECL flanges.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454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1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 smtClean="0"/>
                        <a:t>Remove</a:t>
                      </a:r>
                      <a:r>
                        <a:rPr kumimoji="1" lang="en-US" altLang="ja-JP" sz="1400" i="1" baseline="0" dirty="0" smtClean="0"/>
                        <a:t> the counter weights.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454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2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 smtClean="0"/>
                        <a:t>Remove the screws between the SB </a:t>
                      </a:r>
                      <a:r>
                        <a:rPr kumimoji="1" lang="en-US" altLang="ja-JP" sz="1400" i="1" baseline="0" dirty="0" smtClean="0"/>
                        <a:t>and sliders. </a:t>
                      </a:r>
                    </a:p>
                    <a:p>
                      <a:r>
                        <a:rPr kumimoji="1" lang="en-US" altLang="ja-JP" sz="1400" i="1" baseline="0" dirty="0" smtClean="0"/>
                        <a:t>(They are still joined by L-angle fixtures.)</a:t>
                      </a:r>
                      <a:endParaRPr kumimoji="1" lang="ja-JP" altLang="en-US" sz="1400" i="1" dirty="0" smtClean="0"/>
                    </a:p>
                  </a:txBody>
                  <a:tcPr anchor="ctr"/>
                </a:tc>
              </a:tr>
              <a:tr h="2454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3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baseline="0" dirty="0" smtClean="0"/>
                        <a:t>Remove the sliders (and guide pipe) from the SB.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454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4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baseline="0" dirty="0" smtClean="0"/>
                        <a:t>Re-measure 19 hours later with the same condition.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Prototype-III @ Slot-B (5)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 dirty="0"/>
          </a:p>
        </p:txBody>
      </p:sp>
      <p:sp>
        <p:nvSpPr>
          <p:cNvPr id="19" name="コンテンツ プレースホルダ 7"/>
          <p:cNvSpPr>
            <a:spLocks noGrp="1"/>
          </p:cNvSpPr>
          <p:nvPr>
            <p:ph idx="1"/>
          </p:nvPr>
        </p:nvSpPr>
        <p:spPr>
          <a:xfrm>
            <a:off x="114300" y="517386"/>
            <a:ext cx="5416142" cy="892552"/>
          </a:xfrm>
        </p:spPr>
        <p:txBody>
          <a:bodyPr wrap="square">
            <a:spAutoFit/>
          </a:bodyPr>
          <a:lstStyle/>
          <a:p>
            <a:pPr marL="177800" indent="-177800">
              <a:spcBef>
                <a:spcPts val="0"/>
              </a:spcBef>
            </a:pPr>
            <a:r>
              <a:rPr lang="en-US" altLang="ja-JP" sz="2800" i="1" dirty="0" smtClean="0"/>
              <a:t>Module position variation (cont’d)</a:t>
            </a:r>
            <a:endParaRPr lang="en-US" altLang="ja-JP" sz="2400" i="1" dirty="0" smtClean="0"/>
          </a:p>
          <a:p>
            <a:pPr marL="260350" lvl="1" indent="-177800">
              <a:spcBef>
                <a:spcPts val="0"/>
              </a:spcBef>
            </a:pPr>
            <a:r>
              <a:rPr lang="en-US" altLang="ja-JP" sz="2400" i="1" dirty="0" smtClean="0"/>
              <a:t>For the typical installation procedure.</a:t>
            </a:r>
            <a:endParaRPr lang="ja-JP" altLang="en-US" sz="2400" i="1" dirty="0"/>
          </a:p>
        </p:txBody>
      </p:sp>
      <p:sp>
        <p:nvSpPr>
          <p:cNvPr id="58" name="コンテンツ プレースホルダ 7"/>
          <p:cNvSpPr txBox="1">
            <a:spLocks/>
          </p:cNvSpPr>
          <p:nvPr/>
        </p:nvSpPr>
        <p:spPr>
          <a:xfrm>
            <a:off x="4229100" y="4387216"/>
            <a:ext cx="4824000" cy="21472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60350" lvl="1" indent="-177800">
              <a:lnSpc>
                <a:spcPct val="90000"/>
              </a:lnSpc>
              <a:buFont typeface="Arial"/>
              <a:buChar char="–"/>
              <a:defRPr/>
            </a:pPr>
            <a:r>
              <a:rPr lang="en-US" altLang="ja-JP" sz="2400" i="1" dirty="0" smtClean="0"/>
              <a:t>The same features as seen in Slot-C appear here, too. </a:t>
            </a:r>
          </a:p>
          <a:p>
            <a:pPr marL="438150" lvl="2" indent="-177800">
              <a:lnSpc>
                <a:spcPct val="90000"/>
              </a:lnSpc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Anti-correlated behaviors between the R and L gauges @ ID=1 can only be seen here due to the gauge configuration.</a:t>
            </a:r>
          </a:p>
          <a:p>
            <a:pPr marL="438150" lvl="2" indent="-177800">
              <a:lnSpc>
                <a:spcPct val="90000"/>
              </a:lnSpc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Frame lowered @ ID=3; because of the closeness to the measured point? </a:t>
            </a:r>
          </a:p>
        </p:txBody>
      </p:sp>
      <p:graphicFrame>
        <p:nvGraphicFramePr>
          <p:cNvPr id="31" name="グラフ 30"/>
          <p:cNvGraphicFramePr/>
          <p:nvPr/>
        </p:nvGraphicFramePr>
        <p:xfrm>
          <a:off x="-93508" y="1333737"/>
          <a:ext cx="468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グラフ 31"/>
          <p:cNvGraphicFramePr/>
          <p:nvPr/>
        </p:nvGraphicFramePr>
        <p:xfrm>
          <a:off x="4447343" y="1333737"/>
          <a:ext cx="468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テキスト ボックス 36"/>
          <p:cNvSpPr txBox="1"/>
          <p:nvPr/>
        </p:nvSpPr>
        <p:spPr>
          <a:xfrm>
            <a:off x="5701290" y="1142205"/>
            <a:ext cx="220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solidFill>
                  <a:srgbClr val="0000FF"/>
                </a:solidFill>
              </a:rPr>
              <a:t>Scaling up the Y-axis</a:t>
            </a:r>
            <a:endParaRPr kumimoji="1" lang="ja-JP" altLang="en-US" i="1" dirty="0">
              <a:solidFill>
                <a:srgbClr val="0000FF"/>
              </a:solidFill>
            </a:endParaRPr>
          </a:p>
        </p:txBody>
      </p:sp>
      <p:cxnSp>
        <p:nvCxnSpPr>
          <p:cNvPr id="39" name="直線コネクタ 38"/>
          <p:cNvCxnSpPr/>
          <p:nvPr/>
        </p:nvCxnSpPr>
        <p:spPr>
          <a:xfrm>
            <a:off x="814667" y="2271712"/>
            <a:ext cx="2585700" cy="1588"/>
          </a:xfrm>
          <a:prstGeom prst="line">
            <a:avLst/>
          </a:prstGeom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797201" y="1852613"/>
            <a:ext cx="1691999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1400" i="1" dirty="0" smtClean="0">
                <a:solidFill>
                  <a:srgbClr val="000090"/>
                </a:solidFill>
              </a:rPr>
              <a:t>Bending limits of the quartz optics</a:t>
            </a:r>
            <a:endParaRPr kumimoji="1" lang="ja-JP" altLang="en-US" sz="1400" i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Prototype-III @ Slot-B (6)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 dirty="0"/>
          </a:p>
        </p:txBody>
      </p:sp>
      <p:sp>
        <p:nvSpPr>
          <p:cNvPr id="19" name="コンテンツ プレースホルダ 7"/>
          <p:cNvSpPr>
            <a:spLocks noGrp="1"/>
          </p:cNvSpPr>
          <p:nvPr>
            <p:ph idx="1"/>
          </p:nvPr>
        </p:nvSpPr>
        <p:spPr>
          <a:xfrm>
            <a:off x="114300" y="517386"/>
            <a:ext cx="5416142" cy="892552"/>
          </a:xfrm>
        </p:spPr>
        <p:txBody>
          <a:bodyPr wrap="square">
            <a:spAutoFit/>
          </a:bodyPr>
          <a:lstStyle/>
          <a:p>
            <a:pPr marL="177800" indent="-177800">
              <a:spcBef>
                <a:spcPts val="0"/>
              </a:spcBef>
            </a:pPr>
            <a:r>
              <a:rPr lang="en-US" altLang="ja-JP" sz="2800" i="1" dirty="0" smtClean="0"/>
              <a:t>Module position variation (cont’d)</a:t>
            </a:r>
            <a:endParaRPr lang="en-US" altLang="ja-JP" sz="2400" i="1" dirty="0" smtClean="0"/>
          </a:p>
          <a:p>
            <a:pPr marL="260350" lvl="1" indent="-177800">
              <a:spcBef>
                <a:spcPts val="0"/>
              </a:spcBef>
            </a:pPr>
            <a:r>
              <a:rPr lang="en-US" altLang="ja-JP" sz="2400" i="1" dirty="0" smtClean="0"/>
              <a:t>For the </a:t>
            </a:r>
            <a:r>
              <a:rPr lang="en-US" altLang="ja-JP" sz="2400" i="1" dirty="0" err="1" smtClean="0"/>
              <a:t>z</a:t>
            </a:r>
            <a:r>
              <a:rPr lang="en-US" altLang="ja-JP" sz="2400" i="1" dirty="0" smtClean="0"/>
              <a:t>-beam scheme.</a:t>
            </a:r>
            <a:endParaRPr lang="ja-JP" altLang="en-US" sz="2400" i="1" dirty="0"/>
          </a:p>
        </p:txBody>
      </p:sp>
      <p:sp>
        <p:nvSpPr>
          <p:cNvPr id="58" name="コンテンツ プレースホルダ 7"/>
          <p:cNvSpPr txBox="1">
            <a:spLocks/>
          </p:cNvSpPr>
          <p:nvPr/>
        </p:nvSpPr>
        <p:spPr>
          <a:xfrm>
            <a:off x="3349567" y="4367712"/>
            <a:ext cx="5578533" cy="242425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60350" lvl="1" indent="-177800">
              <a:lnSpc>
                <a:spcPct val="90000"/>
              </a:lnSpc>
              <a:buFont typeface="Arial"/>
              <a:buChar char="–"/>
              <a:defRPr/>
            </a:pPr>
            <a:r>
              <a:rPr lang="en-US" altLang="ja-JP" sz="2400" i="1" dirty="0" err="1" smtClean="0"/>
              <a:t>MidL</a:t>
            </a:r>
            <a:r>
              <a:rPr lang="en-US" altLang="ja-JP" sz="2400" i="1" dirty="0" smtClean="0"/>
              <a:t>, </a:t>
            </a:r>
            <a:r>
              <a:rPr lang="en-US" altLang="ja-JP" sz="2400" i="1" dirty="0" err="1" smtClean="0"/>
              <a:t>MidR</a:t>
            </a:r>
            <a:r>
              <a:rPr lang="en-US" altLang="ja-JP" sz="2400" i="1" dirty="0" smtClean="0"/>
              <a:t> and </a:t>
            </a:r>
            <a:r>
              <a:rPr lang="en-US" altLang="ja-JP" sz="2400" i="1" dirty="0" err="1" smtClean="0"/>
              <a:t>MidA</a:t>
            </a:r>
            <a:r>
              <a:rPr lang="en-US" altLang="ja-JP" sz="2400" i="1" dirty="0" smtClean="0"/>
              <a:t> are correlated and significantly lowered. </a:t>
            </a:r>
          </a:p>
          <a:p>
            <a:pPr marL="438150" lvl="2" indent="-177800">
              <a:lnSpc>
                <a:spcPct val="90000"/>
              </a:lnSpc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They are furthermost from the ECL flanges.</a:t>
            </a:r>
          </a:p>
          <a:p>
            <a:pPr marL="438150" lvl="2" indent="-177800">
              <a:lnSpc>
                <a:spcPct val="90000"/>
              </a:lnSpc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The load distribution through the </a:t>
            </a:r>
            <a:r>
              <a:rPr lang="en-US" altLang="ja-JP" sz="2000" i="1" dirty="0" err="1" smtClean="0">
                <a:solidFill>
                  <a:prstClr val="black"/>
                </a:solidFill>
              </a:rPr>
              <a:t>z</a:t>
            </a:r>
            <a:r>
              <a:rPr lang="en-US" altLang="ja-JP" sz="2000" i="1" dirty="0" smtClean="0">
                <a:solidFill>
                  <a:prstClr val="black"/>
                </a:solidFill>
              </a:rPr>
              <a:t>-beams; the “more horizontal”, larger the sag becomes.</a:t>
            </a:r>
          </a:p>
          <a:p>
            <a:pPr marL="438150" lvl="2" indent="-177800">
              <a:lnSpc>
                <a:spcPct val="90000"/>
              </a:lnSpc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Reconnecting to the sliders (and guide pipe) might have contributed @ ID=7, 8; similar but tiny behaviors can be seen in </a:t>
            </a:r>
            <a:r>
              <a:rPr lang="en-US" altLang="ja-JP" sz="2000" i="1" dirty="0" err="1" smtClean="0">
                <a:solidFill>
                  <a:prstClr val="black"/>
                </a:solidFill>
              </a:rPr>
              <a:t>FwdR</a:t>
            </a:r>
            <a:r>
              <a:rPr lang="en-US" altLang="ja-JP" sz="2000" i="1" dirty="0" smtClean="0">
                <a:solidFill>
                  <a:prstClr val="black"/>
                </a:solidFill>
              </a:rPr>
              <a:t> and Frame.</a:t>
            </a:r>
          </a:p>
        </p:txBody>
      </p:sp>
      <p:graphicFrame>
        <p:nvGraphicFramePr>
          <p:cNvPr id="11" name="表 10"/>
          <p:cNvGraphicFramePr>
            <a:graphicFrameLocks noGrp="1"/>
          </p:cNvGraphicFramePr>
          <p:nvPr/>
        </p:nvGraphicFramePr>
        <p:xfrm>
          <a:off x="36602" y="4494712"/>
          <a:ext cx="3427265" cy="1737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06"/>
                <a:gridCol w="3033459"/>
              </a:tblGrid>
              <a:tr h="1668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ID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Action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83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 smtClean="0"/>
                        <a:t>Set </a:t>
                      </a:r>
                      <a:r>
                        <a:rPr kumimoji="1" lang="en-US" altLang="ja-JP" sz="1400" i="1" dirty="0" err="1" smtClean="0"/>
                        <a:t>z</a:t>
                      </a:r>
                      <a:r>
                        <a:rPr kumimoji="1" lang="en-US" altLang="ja-JP" sz="1400" i="1" dirty="0" smtClean="0"/>
                        <a:t>-beams</a:t>
                      </a:r>
                      <a:r>
                        <a:rPr kumimoji="1" lang="en-US" altLang="ja-JP" sz="1400" i="1" baseline="0" dirty="0" smtClean="0"/>
                        <a:t> putting the screws loosely.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83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6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 smtClean="0"/>
                        <a:t>Tighten</a:t>
                      </a:r>
                      <a:r>
                        <a:rPr kumimoji="1" lang="en-US" altLang="ja-JP" sz="1400" i="1" baseline="0" dirty="0" smtClean="0"/>
                        <a:t> the </a:t>
                      </a:r>
                      <a:r>
                        <a:rPr kumimoji="1" lang="en-US" altLang="ja-JP" sz="1400" i="1" baseline="0" dirty="0" err="1" smtClean="0"/>
                        <a:t>z</a:t>
                      </a:r>
                      <a:r>
                        <a:rPr kumimoji="1" lang="en-US" altLang="ja-JP" sz="1400" i="1" baseline="0" dirty="0" smtClean="0"/>
                        <a:t>-beam screws.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83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7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 smtClean="0"/>
                        <a:t>Loosen</a:t>
                      </a:r>
                      <a:r>
                        <a:rPr kumimoji="1" lang="en-US" altLang="ja-JP" sz="1400" i="1" baseline="0" dirty="0" smtClean="0"/>
                        <a:t> the screws between the SB and </a:t>
                      </a:r>
                    </a:p>
                    <a:p>
                      <a:r>
                        <a:rPr kumimoji="1" lang="en-US" altLang="ja-JP" sz="1400" i="1" baseline="0" dirty="0" smtClean="0"/>
                        <a:t>the Prototype-III.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83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8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 smtClean="0"/>
                        <a:t>Remove the SB from the Prototype-III.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5" name="グラフ 14"/>
          <p:cNvGraphicFramePr/>
          <p:nvPr/>
        </p:nvGraphicFramePr>
        <p:xfrm>
          <a:off x="25400" y="1244837"/>
          <a:ext cx="468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グラフ 15"/>
          <p:cNvGraphicFramePr/>
          <p:nvPr/>
        </p:nvGraphicFramePr>
        <p:xfrm>
          <a:off x="4489400" y="1244837"/>
          <a:ext cx="468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直線コネクタ 16"/>
          <p:cNvCxnSpPr/>
          <p:nvPr/>
        </p:nvCxnSpPr>
        <p:spPr>
          <a:xfrm>
            <a:off x="979767" y="3197600"/>
            <a:ext cx="2585700" cy="1588"/>
          </a:xfrm>
          <a:prstGeom prst="line">
            <a:avLst/>
          </a:prstGeom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924201" y="3235701"/>
            <a:ext cx="1691999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1400" i="1" dirty="0" smtClean="0">
                <a:solidFill>
                  <a:srgbClr val="000090"/>
                </a:solidFill>
              </a:rPr>
              <a:t>Bending limits of the quartz optics</a:t>
            </a:r>
            <a:endParaRPr kumimoji="1" lang="ja-JP" altLang="en-US" sz="1400" i="1" dirty="0">
              <a:solidFill>
                <a:srgbClr val="00009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01290" y="1040605"/>
            <a:ext cx="220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solidFill>
                  <a:srgbClr val="0000FF"/>
                </a:solidFill>
              </a:rPr>
              <a:t>Scaling up the Y-axis</a:t>
            </a:r>
            <a:endParaRPr kumimoji="1" lang="ja-JP" altLang="en-US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Prototype-III @ Slot-B (7)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 dirty="0"/>
          </a:p>
        </p:txBody>
      </p:sp>
      <p:sp>
        <p:nvSpPr>
          <p:cNvPr id="19" name="コンテンツ プレースホルダ 7"/>
          <p:cNvSpPr>
            <a:spLocks noGrp="1"/>
          </p:cNvSpPr>
          <p:nvPr>
            <p:ph idx="1"/>
          </p:nvPr>
        </p:nvSpPr>
        <p:spPr>
          <a:xfrm>
            <a:off x="114300" y="517386"/>
            <a:ext cx="5416142" cy="892552"/>
          </a:xfrm>
        </p:spPr>
        <p:txBody>
          <a:bodyPr wrap="square">
            <a:spAutoFit/>
          </a:bodyPr>
          <a:lstStyle/>
          <a:p>
            <a:pPr marL="177800" indent="-177800">
              <a:spcBef>
                <a:spcPts val="0"/>
              </a:spcBef>
            </a:pPr>
            <a:r>
              <a:rPr lang="en-US" altLang="ja-JP" sz="2800" i="1" dirty="0" smtClean="0"/>
              <a:t>Module position variation (cont’d)</a:t>
            </a:r>
            <a:endParaRPr lang="en-US" altLang="ja-JP" sz="2400" i="1" dirty="0" smtClean="0"/>
          </a:p>
          <a:p>
            <a:pPr marL="260350" lvl="1" indent="-177800">
              <a:spcBef>
                <a:spcPts val="0"/>
              </a:spcBef>
            </a:pPr>
            <a:r>
              <a:rPr lang="en-US" altLang="ja-JP" sz="2400" i="1" dirty="0" smtClean="0"/>
              <a:t>For the </a:t>
            </a:r>
            <a:r>
              <a:rPr lang="en-US" altLang="ja-JP" sz="2400" i="1" dirty="0" err="1" smtClean="0"/>
              <a:t>z</a:t>
            </a:r>
            <a:r>
              <a:rPr lang="en-US" altLang="ja-JP" sz="2400" i="1" dirty="0" smtClean="0"/>
              <a:t>-beam scheme. (cont’d)</a:t>
            </a:r>
            <a:endParaRPr lang="ja-JP" altLang="en-US" sz="2400" i="1" dirty="0"/>
          </a:p>
        </p:txBody>
      </p:sp>
      <p:sp>
        <p:nvSpPr>
          <p:cNvPr id="58" name="コンテンツ プレースホルダ 7"/>
          <p:cNvSpPr txBox="1">
            <a:spLocks/>
          </p:cNvSpPr>
          <p:nvPr/>
        </p:nvSpPr>
        <p:spPr>
          <a:xfrm>
            <a:off x="3349566" y="4370146"/>
            <a:ext cx="5807134" cy="225908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60350" lvl="1" indent="-177800">
              <a:lnSpc>
                <a:spcPct val="90000"/>
              </a:lnSpc>
              <a:buFont typeface="Arial"/>
              <a:buChar char="–"/>
              <a:defRPr/>
            </a:pPr>
            <a:r>
              <a:rPr lang="en-US" altLang="ja-JP" sz="2400" i="1" dirty="0" smtClean="0"/>
              <a:t>Variations in </a:t>
            </a:r>
            <a:r>
              <a:rPr lang="en-US" altLang="ja-JP" sz="2400" i="1" dirty="0" err="1" smtClean="0"/>
              <a:t>FwdR</a:t>
            </a:r>
            <a:r>
              <a:rPr lang="en-US" altLang="ja-JP" sz="2400" i="1" dirty="0" smtClean="0"/>
              <a:t>, </a:t>
            </a:r>
            <a:r>
              <a:rPr lang="en-US" altLang="ja-JP" sz="2400" i="1" dirty="0" err="1" smtClean="0"/>
              <a:t>FwdL</a:t>
            </a:r>
            <a:r>
              <a:rPr lang="en-US" altLang="ja-JP" sz="2400" i="1" dirty="0" smtClean="0"/>
              <a:t> and </a:t>
            </a:r>
            <a:r>
              <a:rPr lang="en-US" altLang="ja-JP" sz="2400" i="1" dirty="0" err="1" smtClean="0"/>
              <a:t>BwdR</a:t>
            </a:r>
            <a:r>
              <a:rPr lang="en-US" altLang="ja-JP" sz="2400" i="1" dirty="0" smtClean="0"/>
              <a:t> would be just reflections of the adjacent modules.</a:t>
            </a:r>
          </a:p>
          <a:p>
            <a:pPr marL="438150" lvl="2" indent="-177800">
              <a:lnSpc>
                <a:spcPct val="90000"/>
              </a:lnSpc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No clear reason to produce (anti-)correlations.</a:t>
            </a:r>
          </a:p>
          <a:p>
            <a:pPr marL="260350" lvl="1" indent="-177800">
              <a:lnSpc>
                <a:spcPct val="90000"/>
              </a:lnSpc>
              <a:buFont typeface="Arial"/>
              <a:buChar char="–"/>
              <a:defRPr/>
            </a:pPr>
            <a:r>
              <a:rPr lang="en-US" altLang="ja-JP" sz="2400" i="1" dirty="0" smtClean="0"/>
              <a:t>Flange (at Slot-A) slightly bended outside.</a:t>
            </a:r>
          </a:p>
          <a:p>
            <a:pPr marL="438150" lvl="2" indent="-177800">
              <a:lnSpc>
                <a:spcPct val="90000"/>
              </a:lnSpc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Load transfer through the </a:t>
            </a:r>
            <a:r>
              <a:rPr lang="en-US" altLang="ja-JP" sz="2000" i="1" dirty="0" err="1" smtClean="0">
                <a:solidFill>
                  <a:prstClr val="black"/>
                </a:solidFill>
              </a:rPr>
              <a:t>z</a:t>
            </a:r>
            <a:r>
              <a:rPr lang="en-US" altLang="ja-JP" sz="2000" i="1" dirty="0" smtClean="0">
                <a:solidFill>
                  <a:prstClr val="black"/>
                </a:solidFill>
              </a:rPr>
              <a:t>-beams, resulting the increase of the bending moment?</a:t>
            </a:r>
            <a:endParaRPr lang="en-US" altLang="ja-JP" sz="2400" i="1" dirty="0" smtClean="0"/>
          </a:p>
          <a:p>
            <a:pPr marL="260350" lvl="1" indent="-177800">
              <a:lnSpc>
                <a:spcPct val="90000"/>
              </a:lnSpc>
              <a:buFont typeface="Arial"/>
              <a:buChar char="–"/>
              <a:defRPr/>
            </a:pPr>
            <a:r>
              <a:rPr lang="en-US" altLang="ja-JP" sz="2400" i="1" dirty="0" err="1" smtClean="0"/>
              <a:t>BwdL</a:t>
            </a:r>
            <a:r>
              <a:rPr lang="en-US" altLang="ja-JP" sz="2400" i="1" dirty="0" smtClean="0"/>
              <a:t>, </a:t>
            </a:r>
            <a:r>
              <a:rPr lang="en-US" altLang="ja-JP" sz="2400" i="1" dirty="0" err="1" smtClean="0"/>
              <a:t>MidH</a:t>
            </a:r>
            <a:r>
              <a:rPr lang="en-US" altLang="ja-JP" sz="2400" i="1" dirty="0" smtClean="0"/>
              <a:t> and Frame were rather stable. </a:t>
            </a:r>
          </a:p>
        </p:txBody>
      </p:sp>
      <p:graphicFrame>
        <p:nvGraphicFramePr>
          <p:cNvPr id="11" name="表 10"/>
          <p:cNvGraphicFramePr>
            <a:graphicFrameLocks noGrp="1"/>
          </p:cNvGraphicFramePr>
          <p:nvPr/>
        </p:nvGraphicFramePr>
        <p:xfrm>
          <a:off x="36602" y="4494712"/>
          <a:ext cx="3427265" cy="1737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06"/>
                <a:gridCol w="3033459"/>
              </a:tblGrid>
              <a:tr h="1668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ID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Action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83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 smtClean="0"/>
                        <a:t>Set </a:t>
                      </a:r>
                      <a:r>
                        <a:rPr kumimoji="1" lang="en-US" altLang="ja-JP" sz="1400" i="1" dirty="0" err="1" smtClean="0"/>
                        <a:t>z</a:t>
                      </a:r>
                      <a:r>
                        <a:rPr kumimoji="1" lang="en-US" altLang="ja-JP" sz="1400" i="1" dirty="0" smtClean="0"/>
                        <a:t>-beams</a:t>
                      </a:r>
                      <a:r>
                        <a:rPr kumimoji="1" lang="en-US" altLang="ja-JP" sz="1400" i="1" baseline="0" dirty="0" smtClean="0"/>
                        <a:t> putting the screws loosely.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83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6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 smtClean="0"/>
                        <a:t>Tighten</a:t>
                      </a:r>
                      <a:r>
                        <a:rPr kumimoji="1" lang="en-US" altLang="ja-JP" sz="1400" i="1" baseline="0" dirty="0" smtClean="0"/>
                        <a:t> the </a:t>
                      </a:r>
                      <a:r>
                        <a:rPr kumimoji="1" lang="en-US" altLang="ja-JP" sz="1400" i="1" baseline="0" dirty="0" err="1" smtClean="0"/>
                        <a:t>z</a:t>
                      </a:r>
                      <a:r>
                        <a:rPr kumimoji="1" lang="en-US" altLang="ja-JP" sz="1400" i="1" baseline="0" dirty="0" smtClean="0"/>
                        <a:t>-beam screws.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83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7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 smtClean="0"/>
                        <a:t>Loosen</a:t>
                      </a:r>
                      <a:r>
                        <a:rPr kumimoji="1" lang="en-US" altLang="ja-JP" sz="1400" i="1" baseline="0" dirty="0" smtClean="0"/>
                        <a:t> the screws between the SB and </a:t>
                      </a:r>
                    </a:p>
                    <a:p>
                      <a:r>
                        <a:rPr kumimoji="1" lang="en-US" altLang="ja-JP" sz="1400" i="1" baseline="0" dirty="0" smtClean="0"/>
                        <a:t>the Prototype-III.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283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8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 smtClean="0"/>
                        <a:t>Remove the SB from the Prototype-III.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5" name="グラフ 14"/>
          <p:cNvGraphicFramePr/>
          <p:nvPr/>
        </p:nvGraphicFramePr>
        <p:xfrm>
          <a:off x="25400" y="1244837"/>
          <a:ext cx="468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グラフ 15"/>
          <p:cNvGraphicFramePr/>
          <p:nvPr/>
        </p:nvGraphicFramePr>
        <p:xfrm>
          <a:off x="4489400" y="1244837"/>
          <a:ext cx="468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直線コネクタ 16"/>
          <p:cNvCxnSpPr/>
          <p:nvPr/>
        </p:nvCxnSpPr>
        <p:spPr>
          <a:xfrm>
            <a:off x="979767" y="3197600"/>
            <a:ext cx="2585700" cy="1588"/>
          </a:xfrm>
          <a:prstGeom prst="line">
            <a:avLst/>
          </a:prstGeom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924201" y="3235701"/>
            <a:ext cx="1691999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1400" i="1" dirty="0" smtClean="0">
                <a:solidFill>
                  <a:srgbClr val="000090"/>
                </a:solidFill>
              </a:rPr>
              <a:t>Bending limits of the quartz optics</a:t>
            </a:r>
            <a:endParaRPr kumimoji="1" lang="ja-JP" altLang="en-US" sz="1400" i="1" dirty="0">
              <a:solidFill>
                <a:srgbClr val="00009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01290" y="1040605"/>
            <a:ext cx="220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solidFill>
                  <a:srgbClr val="0000FF"/>
                </a:solidFill>
              </a:rPr>
              <a:t>Scaling up the Y-axis</a:t>
            </a:r>
            <a:endParaRPr kumimoji="1" lang="ja-JP" altLang="en-US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IMG_17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688" y="2571366"/>
            <a:ext cx="2880000" cy="2160000"/>
          </a:xfrm>
          <a:prstGeom prst="rect">
            <a:avLst/>
          </a:prstGeom>
        </p:spPr>
      </p:pic>
      <p:pic>
        <p:nvPicPr>
          <p:cNvPr id="17" name="図 16" descr="IMG_18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589" y="2581475"/>
            <a:ext cx="2880000" cy="2160000"/>
          </a:xfrm>
          <a:prstGeom prst="rect">
            <a:avLst/>
          </a:prstGeom>
        </p:spPr>
      </p:pic>
      <p:pic>
        <p:nvPicPr>
          <p:cNvPr id="19" name="図 18" descr="DQonCVhp.jpg"/>
          <p:cNvPicPr>
            <a:picLocks noChangeAspect="1"/>
          </p:cNvPicPr>
          <p:nvPr/>
        </p:nvPicPr>
        <p:blipFill>
          <a:blip r:embed="rId4"/>
          <a:srcRect l="18969" t="23756" r="6947" b="9922"/>
          <a:stretch>
            <a:fillRect/>
          </a:stretch>
        </p:blipFill>
        <p:spPr>
          <a:xfrm>
            <a:off x="2913589" y="4787761"/>
            <a:ext cx="2880000" cy="1933714"/>
          </a:xfrm>
          <a:prstGeom prst="rect">
            <a:avLst/>
          </a:prstGeom>
        </p:spPr>
      </p:pic>
      <p:pic>
        <p:nvPicPr>
          <p:cNvPr id="20" name="Picture 4" descr="Belle－2011_0125_101725"/>
          <p:cNvPicPr>
            <a:picLocks noChangeAspect="1" noChangeArrowheads="1"/>
          </p:cNvPicPr>
          <p:nvPr/>
        </p:nvPicPr>
        <p:blipFill>
          <a:blip r:embed="rId5"/>
          <a:srcRect l="12502" t="11583"/>
          <a:stretch>
            <a:fillRect/>
          </a:stretch>
        </p:blipFill>
        <p:spPr bwMode="auto">
          <a:xfrm>
            <a:off x="5920669" y="4787761"/>
            <a:ext cx="2880000" cy="1933714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Installation scheme (2)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 dirty="0"/>
          </a:p>
        </p:txBody>
      </p:sp>
      <p:grpSp>
        <p:nvGrpSpPr>
          <p:cNvPr id="4" name="図形グループ 44"/>
          <p:cNvGrpSpPr>
            <a:grpSpLocks noChangeAspect="1"/>
          </p:cNvGrpSpPr>
          <p:nvPr/>
        </p:nvGrpSpPr>
        <p:grpSpPr>
          <a:xfrm>
            <a:off x="4397280" y="762244"/>
            <a:ext cx="4320000" cy="1617869"/>
            <a:chOff x="5703034" y="683351"/>
            <a:chExt cx="3326666" cy="1245859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6"/>
            <a:srcRect l="25033" t="20987" r="4362" b="37219"/>
            <a:stretch>
              <a:fillRect/>
            </a:stretch>
          </p:blipFill>
          <p:spPr bwMode="auto">
            <a:xfrm>
              <a:off x="5703034" y="697887"/>
              <a:ext cx="3326666" cy="1231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5703034" y="683351"/>
              <a:ext cx="85214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 i="1" dirty="0" smtClean="0">
                  <a:solidFill>
                    <a:srgbClr val="FF00FF"/>
                  </a:solidFill>
                </a:rPr>
                <a:t>XY-stage</a:t>
              </a:r>
              <a:endParaRPr lang="en-US" altLang="ja-JP" sz="1400" i="1" dirty="0">
                <a:solidFill>
                  <a:srgbClr val="FF00FF"/>
                </a:solidFill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V="1">
              <a:off x="7688229" y="1275448"/>
              <a:ext cx="296797" cy="254505"/>
            </a:xfrm>
            <a:prstGeom prst="line">
              <a:avLst/>
            </a:pr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7129641" y="1453754"/>
              <a:ext cx="1005278" cy="271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ja-JP" sz="1400" i="1" dirty="0">
                  <a:solidFill>
                    <a:srgbClr val="FF00FF"/>
                  </a:solidFill>
                </a:rPr>
                <a:t>Guide</a:t>
              </a:r>
              <a:r>
                <a:rPr lang="en-US" altLang="ja-JP" sz="1400" i="1" dirty="0" smtClean="0">
                  <a:solidFill>
                    <a:srgbClr val="FF00FF"/>
                  </a:solidFill>
                </a:rPr>
                <a:t> pipe</a:t>
              </a: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7688229" y="1608733"/>
              <a:ext cx="134147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 i="1" dirty="0">
                  <a:solidFill>
                    <a:srgbClr val="FF00FF"/>
                  </a:solidFill>
                </a:rPr>
                <a:t>Counter weight</a:t>
              </a: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 flipV="1">
              <a:off x="8379333" y="1435672"/>
              <a:ext cx="228600" cy="277251"/>
            </a:xfrm>
            <a:prstGeom prst="line">
              <a:avLst/>
            </a:pr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 flipV="1">
              <a:off x="6956011" y="1342465"/>
              <a:ext cx="0" cy="305305"/>
            </a:xfrm>
            <a:prstGeom prst="line">
              <a:avLst/>
            </a:pr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6668527" y="1609671"/>
              <a:ext cx="631478" cy="271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ja-JP" sz="1400" i="1" dirty="0" smtClean="0">
                  <a:solidFill>
                    <a:srgbClr val="FF00FF"/>
                  </a:solidFill>
                </a:rPr>
                <a:t>Slider</a:t>
              </a:r>
            </a:p>
          </p:txBody>
        </p:sp>
        <p:sp>
          <p:nvSpPr>
            <p:cNvPr id="43" name="Text Box 12"/>
            <p:cNvSpPr txBox="1">
              <a:spLocks noChangeArrowheads="1"/>
            </p:cNvSpPr>
            <p:nvPr/>
          </p:nvSpPr>
          <p:spPr bwMode="auto">
            <a:xfrm>
              <a:off x="6417312" y="831118"/>
              <a:ext cx="1817224" cy="271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ja-JP" sz="1400" i="1" dirty="0" smtClean="0">
                  <a:solidFill>
                    <a:srgbClr val="FF00FF"/>
                  </a:solidFill>
                </a:rPr>
                <a:t>Module + Strong back</a:t>
              </a:r>
            </a:p>
          </p:txBody>
        </p:sp>
      </p:grp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1418" y="570887"/>
            <a:ext cx="4507483" cy="2369880"/>
          </a:xfrm>
        </p:spPr>
        <p:txBody>
          <a:bodyPr wrap="square">
            <a:spAutoFit/>
          </a:bodyPr>
          <a:lstStyle/>
          <a:p>
            <a:pPr marL="177800" indent="-177800">
              <a:spcBef>
                <a:spcPts val="0"/>
              </a:spcBef>
            </a:pPr>
            <a:r>
              <a:rPr lang="en-US" altLang="ja-JP" sz="2800" i="1" dirty="0" smtClean="0"/>
              <a:t>Tools used in the practice.</a:t>
            </a:r>
          </a:p>
          <a:p>
            <a:pPr marL="349250" lvl="1" indent="-177800">
              <a:spcBef>
                <a:spcPts val="0"/>
              </a:spcBef>
            </a:pPr>
            <a:r>
              <a:rPr lang="en-US" altLang="ja-JP" sz="2400" i="1" dirty="0" smtClean="0"/>
              <a:t>Installation jigs,</a:t>
            </a:r>
          </a:p>
          <a:p>
            <a:pPr marL="349250" lvl="1" indent="-177800">
              <a:spcBef>
                <a:spcPts val="0"/>
              </a:spcBef>
            </a:pPr>
            <a:r>
              <a:rPr lang="en-US" altLang="ja-JP" sz="2400" i="1" dirty="0" smtClean="0"/>
              <a:t>¼ ECL mock-up,</a:t>
            </a:r>
          </a:p>
          <a:p>
            <a:pPr marL="349250" lvl="1" indent="-177800">
              <a:spcBef>
                <a:spcPts val="0"/>
              </a:spcBef>
            </a:pPr>
            <a:r>
              <a:rPr lang="en-US" altLang="ja-JP" sz="2400" i="1" dirty="0" smtClean="0"/>
              <a:t>strong backs,</a:t>
            </a:r>
          </a:p>
          <a:p>
            <a:pPr marL="349250" lvl="1" indent="-177800">
              <a:spcBef>
                <a:spcPts val="0"/>
              </a:spcBef>
            </a:pPr>
            <a:r>
              <a:rPr lang="en-US" altLang="ja-JP" sz="2400" i="1" dirty="0" smtClean="0"/>
              <a:t>dummy module/</a:t>
            </a:r>
            <a:r>
              <a:rPr lang="en-US" altLang="ja-JP" sz="2400" i="1" dirty="0" err="1" smtClean="0"/>
              <a:t>QBBs</a:t>
            </a:r>
            <a:r>
              <a:rPr lang="en-US" altLang="ja-JP" sz="2400" i="1" dirty="0" smtClean="0"/>
              <a:t>,</a:t>
            </a:r>
          </a:p>
          <a:p>
            <a:pPr marL="349250" lvl="1" indent="-177800">
              <a:spcBef>
                <a:spcPts val="0"/>
              </a:spcBef>
            </a:pPr>
            <a:r>
              <a:rPr lang="en-US" altLang="ja-JP" sz="2400" i="1" dirty="0" smtClean="0">
                <a:solidFill>
                  <a:schemeClr val="bg1">
                    <a:lumMod val="75000"/>
                  </a:schemeClr>
                </a:solidFill>
              </a:rPr>
              <a:t>laser transit</a:t>
            </a:r>
            <a:r>
              <a:rPr lang="en-US" altLang="ja-JP" sz="2400" i="1" dirty="0" smtClean="0"/>
              <a:t>, etc.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Prototype-III @ Slot-B (8)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 dirty="0"/>
          </a:p>
        </p:txBody>
      </p:sp>
      <p:sp>
        <p:nvSpPr>
          <p:cNvPr id="19" name="コンテンツ プレースホルダ 7"/>
          <p:cNvSpPr>
            <a:spLocks noGrp="1"/>
          </p:cNvSpPr>
          <p:nvPr>
            <p:ph idx="1"/>
          </p:nvPr>
        </p:nvSpPr>
        <p:spPr>
          <a:xfrm>
            <a:off x="114300" y="517386"/>
            <a:ext cx="5416142" cy="892552"/>
          </a:xfrm>
        </p:spPr>
        <p:txBody>
          <a:bodyPr wrap="square">
            <a:spAutoFit/>
          </a:bodyPr>
          <a:lstStyle/>
          <a:p>
            <a:pPr marL="177800" indent="-177800">
              <a:spcBef>
                <a:spcPts val="0"/>
              </a:spcBef>
            </a:pPr>
            <a:r>
              <a:rPr lang="en-US" altLang="ja-JP" sz="2800" i="1" dirty="0" smtClean="0"/>
              <a:t>Module position variation (cont’d)</a:t>
            </a:r>
            <a:endParaRPr lang="en-US" altLang="ja-JP" sz="2400" i="1" dirty="0" smtClean="0"/>
          </a:p>
          <a:p>
            <a:pPr marL="260350" lvl="1" indent="-177800">
              <a:spcBef>
                <a:spcPts val="0"/>
              </a:spcBef>
            </a:pPr>
            <a:r>
              <a:rPr lang="en-US" altLang="ja-JP" sz="2400" i="1" dirty="0" smtClean="0"/>
              <a:t>For the mimic studies.</a:t>
            </a:r>
            <a:endParaRPr lang="ja-JP" altLang="en-US" sz="2400" i="1" dirty="0"/>
          </a:p>
        </p:txBody>
      </p:sp>
      <p:sp>
        <p:nvSpPr>
          <p:cNvPr id="58" name="コンテンツ プレースホルダ 7"/>
          <p:cNvSpPr txBox="1">
            <a:spLocks/>
          </p:cNvSpPr>
          <p:nvPr/>
        </p:nvSpPr>
        <p:spPr>
          <a:xfrm>
            <a:off x="4381500" y="1084601"/>
            <a:ext cx="4762500" cy="314547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60350" lvl="1" indent="-177800">
              <a:lnSpc>
                <a:spcPct val="90000"/>
              </a:lnSpc>
              <a:buFont typeface="Arial"/>
              <a:buChar char="–"/>
              <a:defRPr/>
            </a:pPr>
            <a:r>
              <a:rPr lang="en-US" altLang="ja-JP" sz="2400" i="1" dirty="0" err="1" smtClean="0"/>
              <a:t>MidR</a:t>
            </a:r>
            <a:r>
              <a:rPr lang="en-US" altLang="ja-JP" sz="2400" i="1" dirty="0" smtClean="0"/>
              <a:t> and </a:t>
            </a:r>
            <a:r>
              <a:rPr lang="en-US" altLang="ja-JP" sz="2400" i="1" dirty="0" err="1" smtClean="0"/>
              <a:t>MidA</a:t>
            </a:r>
            <a:r>
              <a:rPr lang="en-US" altLang="ja-JP" sz="2400" i="1" dirty="0" smtClean="0"/>
              <a:t> lowered @ ID=11, but not @ ID=12.</a:t>
            </a:r>
          </a:p>
          <a:p>
            <a:pPr marL="438150" lvl="2" indent="-177800">
              <a:lnSpc>
                <a:spcPct val="90000"/>
              </a:lnSpc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Removal of the SB at “more horizontal” Slot-A affected the R-side gauges.</a:t>
            </a:r>
          </a:p>
          <a:p>
            <a:pPr marL="438150" lvl="2" indent="-177800">
              <a:lnSpc>
                <a:spcPct val="90000"/>
              </a:lnSpc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No such effect from the removal of the SB at “more vertical” Slot-C.</a:t>
            </a:r>
          </a:p>
          <a:p>
            <a:pPr marL="260350" lvl="1" indent="-177800">
              <a:lnSpc>
                <a:spcPct val="90000"/>
              </a:lnSpc>
              <a:buFont typeface="Arial"/>
              <a:buChar char="–"/>
              <a:defRPr/>
            </a:pPr>
            <a:r>
              <a:rPr lang="en-US" altLang="ja-JP" sz="2400" i="1" dirty="0" smtClean="0"/>
              <a:t>The others seem very stable.</a:t>
            </a:r>
          </a:p>
          <a:p>
            <a:pPr marL="438150" lvl="2" indent="-177800">
              <a:lnSpc>
                <a:spcPct val="90000"/>
              </a:lnSpc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Regardless of an open edge.</a:t>
            </a:r>
            <a:endParaRPr lang="en-US" altLang="ja-JP" sz="2400" i="1" dirty="0" smtClean="0"/>
          </a:p>
          <a:p>
            <a:pPr marL="260350" lvl="1" indent="-177800">
              <a:lnSpc>
                <a:spcPct val="90000"/>
              </a:lnSpc>
              <a:buFont typeface="Arial"/>
              <a:buChar char="–"/>
              <a:defRPr/>
            </a:pPr>
            <a:r>
              <a:rPr lang="en-US" altLang="ja-JP" sz="2400" i="1" dirty="0" smtClean="0"/>
              <a:t>The </a:t>
            </a:r>
            <a:r>
              <a:rPr lang="en-US" altLang="ja-JP" sz="2400" i="1" dirty="0" err="1" smtClean="0"/>
              <a:t>z</a:t>
            </a:r>
            <a:r>
              <a:rPr lang="en-US" altLang="ja-JP" sz="2400" i="1" dirty="0" smtClean="0"/>
              <a:t>-beam scheme seems working very well. </a:t>
            </a:r>
          </a:p>
        </p:txBody>
      </p:sp>
      <p:graphicFrame>
        <p:nvGraphicFramePr>
          <p:cNvPr id="20" name="表 19"/>
          <p:cNvGraphicFramePr>
            <a:graphicFrameLocks noGrp="1"/>
          </p:cNvGraphicFramePr>
          <p:nvPr/>
        </p:nvGraphicFramePr>
        <p:xfrm>
          <a:off x="1346200" y="4369436"/>
          <a:ext cx="6586572" cy="237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556"/>
                <a:gridCol w="3071510"/>
                <a:gridCol w="3100506"/>
              </a:tblGrid>
              <a:tr h="1816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ID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Action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Mimicked</a:t>
                      </a:r>
                      <a:r>
                        <a:rPr kumimoji="1" lang="en-US" altLang="ja-JP" sz="1400" i="1" baseline="0" dirty="0" smtClean="0"/>
                        <a:t> case</a:t>
                      </a:r>
                      <a:endParaRPr kumimoji="1" lang="ja-JP" altLang="en-US" sz="1400" i="1" dirty="0"/>
                    </a:p>
                  </a:txBody>
                  <a:tcPr anchor="ctr"/>
                </a:tc>
              </a:tr>
              <a:tr h="30874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9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 smtClean="0"/>
                        <a:t>Remove the screws between the SB and </a:t>
                      </a:r>
                    </a:p>
                    <a:p>
                      <a:r>
                        <a:rPr kumimoji="1" lang="en-US" altLang="ja-JP" sz="1400" i="1" dirty="0" smtClean="0"/>
                        <a:t>Prototype-II </a:t>
                      </a:r>
                      <a:r>
                        <a:rPr kumimoji="1" lang="en-US" altLang="ja-JP" sz="1400" i="1" baseline="0" dirty="0" smtClean="0"/>
                        <a:t>at the Slot-B side only.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baseline="0" dirty="0" smtClean="0"/>
                        <a:t>Further </a:t>
                      </a:r>
                      <a:r>
                        <a:rPr kumimoji="1" lang="en-US" altLang="ja-JP" sz="1400" i="1" baseline="0" dirty="0" err="1" smtClean="0"/>
                        <a:t>z</a:t>
                      </a:r>
                      <a:r>
                        <a:rPr kumimoji="1" lang="en-US" altLang="ja-JP" sz="1400" i="1" baseline="0" dirty="0" smtClean="0"/>
                        <a:t>-beam joints w/o an open edge </a:t>
                      </a:r>
                    </a:p>
                    <a:p>
                      <a:r>
                        <a:rPr kumimoji="1" lang="en-US" altLang="ja-JP" sz="1400" i="1" baseline="0" dirty="0" smtClean="0"/>
                        <a:t>(toward the Slot-A side only).</a:t>
                      </a:r>
                    </a:p>
                  </a:txBody>
                  <a:tcPr anchor="ctr"/>
                </a:tc>
              </a:tr>
              <a:tr h="30874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10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i="1" dirty="0" smtClean="0"/>
                        <a:t>Remove the screws between the SB and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i="1" dirty="0" smtClean="0"/>
                        <a:t>dummy QBB</a:t>
                      </a:r>
                      <a:r>
                        <a:rPr kumimoji="1" lang="en-US" altLang="ja-JP" sz="1400" i="1" baseline="0" dirty="0" smtClean="0"/>
                        <a:t> at the Slot-B side only.</a:t>
                      </a:r>
                      <a:endParaRPr kumimoji="1" lang="ja-JP" altLang="en-US" sz="14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i="1" dirty="0" smtClean="0"/>
                        <a:t>Further </a:t>
                      </a:r>
                      <a:r>
                        <a:rPr kumimoji="1" lang="en-US" altLang="ja-JP" sz="1400" i="1" dirty="0" err="1" smtClean="0"/>
                        <a:t>z</a:t>
                      </a:r>
                      <a:r>
                        <a:rPr kumimoji="1" lang="en-US" altLang="ja-JP" sz="1400" i="1" dirty="0" smtClean="0"/>
                        <a:t>-beam joints w/o an open edge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i="1" dirty="0" smtClean="0"/>
                        <a:t>(toward</a:t>
                      </a:r>
                      <a:r>
                        <a:rPr kumimoji="1" lang="en-US" altLang="ja-JP" sz="1400" i="1" baseline="0" dirty="0" smtClean="0"/>
                        <a:t> the both sides).</a:t>
                      </a:r>
                      <a:endParaRPr kumimoji="1" lang="ja-JP" altLang="en-US" sz="1400" i="1" dirty="0" smtClean="0"/>
                    </a:p>
                  </a:txBody>
                  <a:tcPr anchor="ctr"/>
                </a:tc>
              </a:tr>
              <a:tr h="2226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11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 smtClean="0"/>
                        <a:t>Remove the SB</a:t>
                      </a:r>
                      <a:r>
                        <a:rPr kumimoji="1" lang="en-US" altLang="ja-JP" sz="1400" i="1" baseline="0" dirty="0" smtClean="0"/>
                        <a:t> from the Prototype-II.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baseline="0" dirty="0" smtClean="0"/>
                        <a:t>Further </a:t>
                      </a:r>
                      <a:r>
                        <a:rPr kumimoji="1" lang="en-US" altLang="ja-JP" sz="1400" i="1" baseline="0" dirty="0" err="1" smtClean="0"/>
                        <a:t>z</a:t>
                      </a:r>
                      <a:r>
                        <a:rPr kumimoji="1" lang="en-US" altLang="ja-JP" sz="1400" i="1" baseline="0" dirty="0" smtClean="0"/>
                        <a:t>-beam joints </a:t>
                      </a:r>
                      <a:r>
                        <a:rPr kumimoji="1" lang="en-US" altLang="ja-JP" sz="1400" i="1" baseline="0" dirty="0" err="1" smtClean="0"/>
                        <a:t>w</a:t>
                      </a:r>
                      <a:r>
                        <a:rPr kumimoji="1" lang="en-US" altLang="ja-JP" sz="1400" i="1" baseline="0" dirty="0" smtClean="0"/>
                        <a:t>/ an open edge </a:t>
                      </a:r>
                    </a:p>
                    <a:p>
                      <a:r>
                        <a:rPr kumimoji="1" lang="en-US" altLang="ja-JP" sz="1400" i="1" baseline="0" dirty="0" smtClean="0"/>
                        <a:t>(toward the Slot-A side only).</a:t>
                      </a:r>
                    </a:p>
                  </a:txBody>
                  <a:tcPr anchor="ctr"/>
                </a:tc>
              </a:tr>
              <a:tr h="2226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i="1" dirty="0" smtClean="0"/>
                        <a:t>12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 smtClean="0"/>
                        <a:t>Remove the SB from the dummy</a:t>
                      </a:r>
                      <a:r>
                        <a:rPr kumimoji="1" lang="en-US" altLang="ja-JP" sz="1400" i="1" baseline="0" dirty="0" smtClean="0"/>
                        <a:t> QBB.</a:t>
                      </a:r>
                      <a:endParaRPr kumimoji="1" lang="ja-JP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i="1" dirty="0" smtClean="0"/>
                        <a:t>Further </a:t>
                      </a:r>
                      <a:r>
                        <a:rPr kumimoji="1" lang="en-US" altLang="ja-JP" sz="1400" i="1" dirty="0" err="1" smtClean="0"/>
                        <a:t>z</a:t>
                      </a:r>
                      <a:r>
                        <a:rPr kumimoji="1" lang="en-US" altLang="ja-JP" sz="1400" i="1" dirty="0" smtClean="0"/>
                        <a:t>-beam joints </a:t>
                      </a:r>
                      <a:r>
                        <a:rPr kumimoji="1" lang="en-US" altLang="ja-JP" sz="1400" i="1" dirty="0" err="1" smtClean="0"/>
                        <a:t>w</a:t>
                      </a:r>
                      <a:r>
                        <a:rPr kumimoji="1" lang="en-US" altLang="ja-JP" sz="1400" i="1" dirty="0" smtClean="0"/>
                        <a:t>/ an open edge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i="1" dirty="0" smtClean="0"/>
                        <a:t>(toward</a:t>
                      </a:r>
                      <a:r>
                        <a:rPr kumimoji="1" lang="en-US" altLang="ja-JP" sz="1400" i="1" baseline="0" dirty="0" smtClean="0"/>
                        <a:t> the both sides).</a:t>
                      </a:r>
                      <a:endParaRPr kumimoji="1" lang="ja-JP" altLang="en-US" sz="1400" i="1" dirty="0" smtClean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" name="図形グループ 27"/>
          <p:cNvGrpSpPr/>
          <p:nvPr/>
        </p:nvGrpSpPr>
        <p:grpSpPr>
          <a:xfrm>
            <a:off x="-114300" y="1308338"/>
            <a:ext cx="4680000" cy="3312000"/>
            <a:chOff x="-63500" y="1308338"/>
            <a:chExt cx="4680000" cy="3312000"/>
          </a:xfrm>
        </p:grpSpPr>
        <p:graphicFrame>
          <p:nvGraphicFramePr>
            <p:cNvPr id="22" name="グラフ 21"/>
            <p:cNvGraphicFramePr/>
            <p:nvPr/>
          </p:nvGraphicFramePr>
          <p:xfrm>
            <a:off x="-63500" y="1308338"/>
            <a:ext cx="4680000" cy="331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7" name="直線コネクタ 16"/>
            <p:cNvCxnSpPr/>
            <p:nvPr/>
          </p:nvCxnSpPr>
          <p:spPr>
            <a:xfrm>
              <a:off x="1009050" y="2627313"/>
              <a:ext cx="2520000" cy="1588"/>
            </a:xfrm>
            <a:prstGeom prst="line">
              <a:avLst/>
            </a:prstGeom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1009050" y="3175276"/>
              <a:ext cx="1691999" cy="444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ja-JP" sz="1400" i="1" dirty="0" smtClean="0">
                  <a:solidFill>
                    <a:srgbClr val="000090"/>
                  </a:solidFill>
                </a:rPr>
                <a:t>Bending limits of the quartz optics</a:t>
              </a:r>
              <a:endParaRPr kumimoji="1" lang="ja-JP" altLang="en-US" sz="1400" i="1" dirty="0">
                <a:solidFill>
                  <a:srgbClr val="000090"/>
                </a:solidFill>
              </a:endParaRPr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 rot="5400000" flipH="1" flipV="1">
              <a:off x="1473063" y="2768739"/>
              <a:ext cx="597174" cy="317500"/>
            </a:xfrm>
            <a:prstGeom prst="straightConnector1">
              <a:avLst/>
            </a:prstGeom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Summary of the position variation (1)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 dirty="0"/>
          </a:p>
        </p:txBody>
      </p:sp>
      <p:sp>
        <p:nvSpPr>
          <p:cNvPr id="19" name="コンテンツ プレースホルダ 7"/>
          <p:cNvSpPr>
            <a:spLocks noGrp="1"/>
          </p:cNvSpPr>
          <p:nvPr>
            <p:ph idx="1"/>
          </p:nvPr>
        </p:nvSpPr>
        <p:spPr>
          <a:xfrm>
            <a:off x="127000" y="707886"/>
            <a:ext cx="5760000" cy="3199851"/>
          </a:xfrm>
        </p:spPr>
        <p:txBody>
          <a:bodyPr wrap="square">
            <a:spAutoFit/>
          </a:bodyPr>
          <a:lstStyle/>
          <a:p>
            <a:pPr marL="177800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800" i="1" dirty="0" smtClean="0"/>
              <a:t>In general, significance of the module position variation is as follows.</a:t>
            </a:r>
            <a:endParaRPr lang="en-US" altLang="ja-JP" sz="2400" i="1" dirty="0" smtClean="0"/>
          </a:p>
          <a:p>
            <a:pPr marL="260350" lvl="1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400" i="1" dirty="0" smtClean="0"/>
              <a:t>R &gt; L.</a:t>
            </a:r>
          </a:p>
          <a:p>
            <a:pPr marL="444500" lvl="2" indent="-177800">
              <a:lnSpc>
                <a:spcPct val="9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“R” and “L” were the higher and lower side edges, respectively, looking from the </a:t>
            </a:r>
            <a:r>
              <a:rPr lang="en-US" altLang="ja-JP" sz="2000" i="1" dirty="0" err="1" smtClean="0">
                <a:solidFill>
                  <a:prstClr val="black"/>
                </a:solidFill>
              </a:rPr>
              <a:t>bwd</a:t>
            </a:r>
            <a:r>
              <a:rPr lang="en-US" altLang="ja-JP" sz="2000" i="1" dirty="0" smtClean="0">
                <a:solidFill>
                  <a:prstClr val="black"/>
                </a:solidFill>
              </a:rPr>
              <a:t> end.</a:t>
            </a:r>
            <a:endParaRPr lang="en-US" altLang="ja-JP" i="1" dirty="0" smtClean="0"/>
          </a:p>
          <a:p>
            <a:pPr marL="260350" lvl="1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400" i="1" dirty="0" smtClean="0"/>
              <a:t>Mid &gt; Fwd &gt; </a:t>
            </a:r>
            <a:r>
              <a:rPr lang="en-US" altLang="ja-JP" sz="2400" i="1" dirty="0" err="1" smtClean="0"/>
              <a:t>Bwd</a:t>
            </a:r>
            <a:r>
              <a:rPr lang="en-US" altLang="ja-JP" sz="2400" i="1" dirty="0" smtClean="0"/>
              <a:t>.</a:t>
            </a:r>
          </a:p>
          <a:p>
            <a:pPr marL="444500" lvl="2" indent="-177800">
              <a:lnSpc>
                <a:spcPct val="9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“Mid” was furthermost from the ECL flanges while “Fwd” and “</a:t>
            </a:r>
            <a:r>
              <a:rPr lang="en-US" altLang="ja-JP" sz="2000" i="1" dirty="0" err="1" smtClean="0">
                <a:solidFill>
                  <a:prstClr val="black"/>
                </a:solidFill>
              </a:rPr>
              <a:t>Bwd</a:t>
            </a:r>
            <a:r>
              <a:rPr lang="en-US" altLang="ja-JP" sz="2000" i="1" dirty="0" smtClean="0">
                <a:solidFill>
                  <a:prstClr val="black"/>
                </a:solidFill>
              </a:rPr>
              <a:t>” were fixed at the flanges.</a:t>
            </a:r>
          </a:p>
          <a:p>
            <a:pPr marL="444500" lvl="2" indent="-177800">
              <a:lnSpc>
                <a:spcPct val="9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Reaction of loosening the torque would be larger at “Fwd” than at “</a:t>
            </a:r>
            <a:r>
              <a:rPr lang="en-US" altLang="ja-JP" sz="2000" i="1" dirty="0" err="1" smtClean="0">
                <a:solidFill>
                  <a:prstClr val="black"/>
                </a:solidFill>
              </a:rPr>
              <a:t>Bwd</a:t>
            </a:r>
            <a:r>
              <a:rPr lang="en-US" altLang="ja-JP" sz="2000" i="1" dirty="0" smtClean="0">
                <a:solidFill>
                  <a:prstClr val="black"/>
                </a:solidFill>
              </a:rPr>
              <a:t>”.</a:t>
            </a:r>
            <a:endParaRPr lang="en-US" altLang="ja-JP" i="1" dirty="0" smtClean="0"/>
          </a:p>
        </p:txBody>
      </p:sp>
      <p:grpSp>
        <p:nvGrpSpPr>
          <p:cNvPr id="3" name="図形グループ 87"/>
          <p:cNvGrpSpPr/>
          <p:nvPr/>
        </p:nvGrpSpPr>
        <p:grpSpPr>
          <a:xfrm>
            <a:off x="765819" y="4088550"/>
            <a:ext cx="7729427" cy="2135648"/>
            <a:chOff x="765819" y="4088550"/>
            <a:chExt cx="7729427" cy="2135648"/>
          </a:xfrm>
        </p:grpSpPr>
        <p:grpSp>
          <p:nvGrpSpPr>
            <p:cNvPr id="4" name="図形グループ 84"/>
            <p:cNvGrpSpPr/>
            <p:nvPr/>
          </p:nvGrpSpPr>
          <p:grpSpPr>
            <a:xfrm>
              <a:off x="1642331" y="4088550"/>
              <a:ext cx="5937250" cy="2135648"/>
              <a:chOff x="1642331" y="4088550"/>
              <a:chExt cx="5937250" cy="2135648"/>
            </a:xfrm>
          </p:grpSpPr>
          <p:grpSp>
            <p:nvGrpSpPr>
              <p:cNvPr id="5" name="図形グループ 77"/>
              <p:cNvGrpSpPr/>
              <p:nvPr/>
            </p:nvGrpSpPr>
            <p:grpSpPr>
              <a:xfrm>
                <a:off x="1642331" y="4088550"/>
                <a:ext cx="5937250" cy="1868682"/>
                <a:chOff x="1642331" y="3834550"/>
                <a:chExt cx="5937250" cy="1868682"/>
              </a:xfrm>
            </p:grpSpPr>
            <p:sp>
              <p:nvSpPr>
                <p:cNvPr id="24" name="フレーム 23"/>
                <p:cNvSpPr/>
                <p:nvPr/>
              </p:nvSpPr>
              <p:spPr>
                <a:xfrm>
                  <a:off x="2624881" y="4622982"/>
                  <a:ext cx="2232000" cy="1080000"/>
                </a:xfrm>
                <a:prstGeom prst="frame">
                  <a:avLst>
                    <a:gd name="adj1" fmla="val 6855"/>
                  </a:avLst>
                </a:prstGeom>
                <a:solidFill>
                  <a:srgbClr val="7F7F7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フリーフォーム 36"/>
                <p:cNvSpPr/>
                <p:nvPr/>
              </p:nvSpPr>
              <p:spPr>
                <a:xfrm rot="21480000">
                  <a:off x="1731231" y="5040215"/>
                  <a:ext cx="5759450" cy="160867"/>
                </a:xfrm>
                <a:custGeom>
                  <a:avLst/>
                  <a:gdLst>
                    <a:gd name="connsiteX0" fmla="*/ 0 w 5759450"/>
                    <a:gd name="connsiteY0" fmla="*/ 0 h 338667"/>
                    <a:gd name="connsiteX1" fmla="*/ 2876550 w 5759450"/>
                    <a:gd name="connsiteY1" fmla="*/ 336550 h 338667"/>
                    <a:gd name="connsiteX2" fmla="*/ 5759450 w 5759450"/>
                    <a:gd name="connsiteY2" fmla="*/ 12700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759450" h="338667">
                      <a:moveTo>
                        <a:pt x="0" y="0"/>
                      </a:moveTo>
                      <a:cubicBezTo>
                        <a:pt x="958321" y="167216"/>
                        <a:pt x="1916642" y="334433"/>
                        <a:pt x="2876550" y="336550"/>
                      </a:cubicBezTo>
                      <a:cubicBezTo>
                        <a:pt x="3836458" y="338667"/>
                        <a:pt x="5759450" y="12700"/>
                        <a:pt x="5759450" y="12700"/>
                      </a:cubicBezTo>
                    </a:path>
                  </a:pathLst>
                </a:custGeom>
                <a:ln w="76200" cap="flat" cmpd="sng" algn="ctr">
                  <a:solidFill>
                    <a:schemeClr val="accent6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8" name="直線コネクタ 37"/>
                <p:cNvCxnSpPr/>
                <p:nvPr/>
              </p:nvCxnSpPr>
              <p:spPr>
                <a:xfrm>
                  <a:off x="1731231" y="4470832"/>
                  <a:ext cx="2880000" cy="0"/>
                </a:xfrm>
                <a:prstGeom prst="line">
                  <a:avLst/>
                </a:prstGeom>
                <a:ln w="25400" cap="flat" cmpd="sng" algn="ctr">
                  <a:solidFill>
                    <a:srgbClr val="000090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正方形/長方形 38"/>
                <p:cNvSpPr/>
                <p:nvPr/>
              </p:nvSpPr>
              <p:spPr>
                <a:xfrm>
                  <a:off x="1642331" y="4623232"/>
                  <a:ext cx="72000" cy="10800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正方形/長方形 39"/>
                <p:cNvSpPr/>
                <p:nvPr/>
              </p:nvSpPr>
              <p:spPr>
                <a:xfrm>
                  <a:off x="7507581" y="4622982"/>
                  <a:ext cx="72000" cy="10800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41" name="直線コネクタ 40"/>
                <p:cNvCxnSpPr/>
                <p:nvPr/>
              </p:nvCxnSpPr>
              <p:spPr>
                <a:xfrm>
                  <a:off x="1731231" y="5601132"/>
                  <a:ext cx="900000" cy="0"/>
                </a:xfrm>
                <a:prstGeom prst="line">
                  <a:avLst/>
                </a:prstGeom>
                <a:ln w="25400" cap="flat" cmpd="sng" algn="ctr">
                  <a:solidFill>
                    <a:srgbClr val="000090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コネクタ 41"/>
                <p:cNvCxnSpPr/>
                <p:nvPr/>
              </p:nvCxnSpPr>
              <p:spPr>
                <a:xfrm>
                  <a:off x="2702936" y="4991532"/>
                  <a:ext cx="2088000" cy="1588"/>
                </a:xfrm>
                <a:prstGeom prst="line">
                  <a:avLst/>
                </a:prstGeom>
                <a:ln w="25400" cap="flat" cmpd="sng" algn="ctr">
                  <a:solidFill>
                    <a:srgbClr val="000090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正方形/長方形 42"/>
                <p:cNvSpPr/>
                <p:nvPr/>
              </p:nvSpPr>
              <p:spPr>
                <a:xfrm>
                  <a:off x="3253731" y="5103715"/>
                  <a:ext cx="360000" cy="1800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正方形/長方形 43"/>
                <p:cNvSpPr/>
                <p:nvPr/>
              </p:nvSpPr>
              <p:spPr>
                <a:xfrm>
                  <a:off x="4246806" y="5104732"/>
                  <a:ext cx="360000" cy="1800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6" name="図形グループ 53"/>
                <p:cNvGrpSpPr/>
                <p:nvPr/>
              </p:nvGrpSpPr>
              <p:grpSpPr>
                <a:xfrm>
                  <a:off x="2711514" y="5310293"/>
                  <a:ext cx="2051999" cy="236875"/>
                  <a:chOff x="2672558" y="3379461"/>
                  <a:chExt cx="2051999" cy="236875"/>
                </a:xfrm>
              </p:grpSpPr>
              <p:grpSp>
                <p:nvGrpSpPr>
                  <p:cNvPr id="7" name="図形グループ 43"/>
                  <p:cNvGrpSpPr/>
                  <p:nvPr/>
                </p:nvGrpSpPr>
                <p:grpSpPr>
                  <a:xfrm rot="21335474">
                    <a:off x="2672558" y="3472374"/>
                    <a:ext cx="2051999" cy="143962"/>
                    <a:chOff x="3269458" y="4055459"/>
                    <a:chExt cx="2051999" cy="143962"/>
                  </a:xfrm>
                </p:grpSpPr>
                <p:sp>
                  <p:nvSpPr>
                    <p:cNvPr id="54" name="正方形/長方形 53"/>
                    <p:cNvSpPr/>
                    <p:nvPr/>
                  </p:nvSpPr>
                  <p:spPr>
                    <a:xfrm rot="270102">
                      <a:off x="3269458" y="4163421"/>
                      <a:ext cx="2051999" cy="36000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5" name="正方形/長方形 54"/>
                    <p:cNvSpPr/>
                    <p:nvPr/>
                  </p:nvSpPr>
                  <p:spPr>
                    <a:xfrm rot="270102">
                      <a:off x="3276524" y="4055459"/>
                      <a:ext cx="216000" cy="36000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" name="図形グループ 52"/>
                  <p:cNvGrpSpPr/>
                  <p:nvPr/>
                </p:nvGrpSpPr>
                <p:grpSpPr>
                  <a:xfrm>
                    <a:off x="2949935" y="3379461"/>
                    <a:ext cx="1728000" cy="186350"/>
                    <a:chOff x="2949935" y="3379461"/>
                    <a:chExt cx="1728000" cy="186350"/>
                  </a:xfrm>
                </p:grpSpPr>
                <p:sp>
                  <p:nvSpPr>
                    <p:cNvPr id="48" name="正方形/長方形 47"/>
                    <p:cNvSpPr/>
                    <p:nvPr/>
                  </p:nvSpPr>
                  <p:spPr>
                    <a:xfrm>
                      <a:off x="2949935" y="3379461"/>
                      <a:ext cx="1728000" cy="180000"/>
                    </a:xfrm>
                    <a:prstGeom prst="rect">
                      <a:avLst/>
                    </a:prstGeom>
                    <a:noFill/>
                    <a:ln w="381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cxnSp>
                  <p:nvCxnSpPr>
                    <p:cNvPr id="49" name="直線コネクタ 48"/>
                    <p:cNvCxnSpPr/>
                    <p:nvPr/>
                  </p:nvCxnSpPr>
                  <p:spPr>
                    <a:xfrm rot="16200000">
                      <a:off x="3713650" y="3475811"/>
                      <a:ext cx="180000" cy="0"/>
                    </a:xfrm>
                    <a:prstGeom prst="line">
                      <a:avLst/>
                    </a:prstGeom>
                    <a:ln w="254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直線コネクタ 49"/>
                    <p:cNvCxnSpPr/>
                    <p:nvPr/>
                  </p:nvCxnSpPr>
                  <p:spPr>
                    <a:xfrm rot="16200000">
                      <a:off x="3150700" y="3475811"/>
                      <a:ext cx="180000" cy="0"/>
                    </a:xfrm>
                    <a:prstGeom prst="line">
                      <a:avLst/>
                    </a:prstGeom>
                    <a:ln w="254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線コネクタ 50"/>
                    <p:cNvCxnSpPr/>
                    <p:nvPr/>
                  </p:nvCxnSpPr>
                  <p:spPr>
                    <a:xfrm rot="16200000">
                      <a:off x="3434250" y="3475811"/>
                      <a:ext cx="180000" cy="0"/>
                    </a:xfrm>
                    <a:prstGeom prst="line">
                      <a:avLst/>
                    </a:prstGeom>
                    <a:ln w="254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直線コネクタ 51"/>
                    <p:cNvCxnSpPr/>
                    <p:nvPr/>
                  </p:nvCxnSpPr>
                  <p:spPr>
                    <a:xfrm rot="16200000">
                      <a:off x="4020650" y="3469461"/>
                      <a:ext cx="180000" cy="0"/>
                    </a:xfrm>
                    <a:prstGeom prst="line">
                      <a:avLst/>
                    </a:prstGeom>
                    <a:ln w="254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直線コネクタ 52"/>
                    <p:cNvCxnSpPr/>
                    <p:nvPr/>
                  </p:nvCxnSpPr>
                  <p:spPr>
                    <a:xfrm rot="16200000">
                      <a:off x="4304200" y="3469461"/>
                      <a:ext cx="180000" cy="0"/>
                    </a:xfrm>
                    <a:prstGeom prst="line">
                      <a:avLst/>
                    </a:prstGeom>
                    <a:ln w="254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69" name="直線コネクタ 68"/>
                <p:cNvCxnSpPr/>
                <p:nvPr/>
              </p:nvCxnSpPr>
              <p:spPr>
                <a:xfrm>
                  <a:off x="1727031" y="4178482"/>
                  <a:ext cx="5760000" cy="0"/>
                </a:xfrm>
                <a:prstGeom prst="line">
                  <a:avLst/>
                </a:prstGeom>
                <a:ln w="25400" cap="flat" cmpd="sng" algn="ctr">
                  <a:solidFill>
                    <a:srgbClr val="000090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テキスト ボックス 69"/>
                <p:cNvSpPr txBox="1"/>
                <p:nvPr/>
              </p:nvSpPr>
              <p:spPr>
                <a:xfrm>
                  <a:off x="4136900" y="3834550"/>
                  <a:ext cx="7199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i="1" dirty="0" smtClean="0">
                      <a:solidFill>
                        <a:srgbClr val="000090"/>
                      </a:solidFill>
                    </a:rPr>
                    <a:t>8000</a:t>
                  </a:r>
                  <a:endParaRPr kumimoji="1" lang="ja-JP" altLang="en-US" i="1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71" name="テキスト ボックス 70"/>
                <p:cNvSpPr txBox="1"/>
                <p:nvPr/>
              </p:nvSpPr>
              <p:spPr>
                <a:xfrm>
                  <a:off x="1870819" y="5258232"/>
                  <a:ext cx="7199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i="1" dirty="0" smtClean="0">
                      <a:solidFill>
                        <a:srgbClr val="000090"/>
                      </a:solidFill>
                    </a:rPr>
                    <a:t>125</a:t>
                  </a:r>
                  <a:r>
                    <a:rPr kumimoji="1" lang="en-US" altLang="ja-JP" i="1" dirty="0" smtClean="0">
                      <a:solidFill>
                        <a:srgbClr val="000090"/>
                      </a:solidFill>
                    </a:rPr>
                    <a:t>0</a:t>
                  </a:r>
                  <a:endParaRPr kumimoji="1" lang="ja-JP" altLang="en-US" i="1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73" name="テキスト ボックス 72"/>
                <p:cNvSpPr txBox="1"/>
                <p:nvPr/>
              </p:nvSpPr>
              <p:spPr>
                <a:xfrm>
                  <a:off x="2853109" y="4139600"/>
                  <a:ext cx="7199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i="1" dirty="0" smtClean="0">
                      <a:solidFill>
                        <a:srgbClr val="000090"/>
                      </a:solidFill>
                    </a:rPr>
                    <a:t>4</a:t>
                  </a:r>
                  <a:r>
                    <a:rPr kumimoji="1" lang="en-US" altLang="ja-JP" i="1" dirty="0" smtClean="0">
                      <a:solidFill>
                        <a:srgbClr val="000090"/>
                      </a:solidFill>
                    </a:rPr>
                    <a:t>000</a:t>
                  </a:r>
                  <a:endParaRPr kumimoji="1" lang="ja-JP" altLang="en-US" i="1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74" name="テキスト ボックス 73"/>
                <p:cNvSpPr txBox="1"/>
                <p:nvPr/>
              </p:nvSpPr>
              <p:spPr>
                <a:xfrm>
                  <a:off x="3429625" y="4647600"/>
                  <a:ext cx="7199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i="1" dirty="0" smtClean="0">
                      <a:solidFill>
                        <a:srgbClr val="000090"/>
                      </a:solidFill>
                    </a:rPr>
                    <a:t>287</a:t>
                  </a:r>
                  <a:r>
                    <a:rPr kumimoji="1" lang="en-US" altLang="ja-JP" i="1" dirty="0" smtClean="0">
                      <a:solidFill>
                        <a:srgbClr val="000090"/>
                      </a:solidFill>
                    </a:rPr>
                    <a:t>0</a:t>
                  </a:r>
                  <a:endParaRPr kumimoji="1" lang="ja-JP" altLang="en-US" i="1" dirty="0">
                    <a:solidFill>
                      <a:srgbClr val="000090"/>
                    </a:solidFill>
                  </a:endParaRPr>
                </a:p>
              </p:txBody>
            </p:sp>
            <p:cxnSp>
              <p:nvCxnSpPr>
                <p:cNvPr id="75" name="直線コネクタ 74"/>
                <p:cNvCxnSpPr/>
                <p:nvPr/>
              </p:nvCxnSpPr>
              <p:spPr>
                <a:xfrm rot="16200000">
                  <a:off x="1444332" y="4321837"/>
                  <a:ext cx="540000" cy="0"/>
                </a:xfrm>
                <a:prstGeom prst="line">
                  <a:avLst/>
                </a:prstGeom>
                <a:ln w="25400" cap="flat" cmpd="sng" algn="ctr">
                  <a:solidFill>
                    <a:srgbClr val="000090"/>
                  </a:solidFill>
                  <a:prstDash val="sysDash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線コネクタ 75"/>
                <p:cNvCxnSpPr/>
                <p:nvPr/>
              </p:nvCxnSpPr>
              <p:spPr>
                <a:xfrm rot="16200000">
                  <a:off x="7237035" y="4321837"/>
                  <a:ext cx="540000" cy="0"/>
                </a:xfrm>
                <a:prstGeom prst="line">
                  <a:avLst/>
                </a:prstGeom>
                <a:ln w="25400" cap="flat" cmpd="sng" algn="ctr">
                  <a:solidFill>
                    <a:srgbClr val="000090"/>
                  </a:solidFill>
                  <a:prstDash val="sysDash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線コネクタ 76"/>
                <p:cNvCxnSpPr/>
                <p:nvPr/>
              </p:nvCxnSpPr>
              <p:spPr>
                <a:xfrm rot="16200000">
                  <a:off x="4156806" y="4742037"/>
                  <a:ext cx="900000" cy="0"/>
                </a:xfrm>
                <a:prstGeom prst="line">
                  <a:avLst/>
                </a:prstGeom>
                <a:ln w="25400" cap="flat" cmpd="sng" algn="ctr">
                  <a:solidFill>
                    <a:srgbClr val="000090"/>
                  </a:solidFill>
                  <a:prstDash val="sysDash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円/楕円 78"/>
              <p:cNvSpPr/>
              <p:nvPr/>
            </p:nvSpPr>
            <p:spPr>
              <a:xfrm>
                <a:off x="4625791" y="5692523"/>
                <a:ext cx="180000" cy="18000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円/楕円 79"/>
              <p:cNvSpPr/>
              <p:nvPr/>
            </p:nvSpPr>
            <p:spPr>
              <a:xfrm>
                <a:off x="3676406" y="5695214"/>
                <a:ext cx="180000" cy="18000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円/楕円 80"/>
              <p:cNvSpPr/>
              <p:nvPr/>
            </p:nvSpPr>
            <p:spPr>
              <a:xfrm>
                <a:off x="2715636" y="5692393"/>
                <a:ext cx="180000" cy="18000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テキスト ボックス 81"/>
              <p:cNvSpPr txBox="1"/>
              <p:nvPr/>
            </p:nvSpPr>
            <p:spPr>
              <a:xfrm>
                <a:off x="4420400" y="5843464"/>
                <a:ext cx="641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i="1" dirty="0" smtClean="0">
                    <a:solidFill>
                      <a:srgbClr val="FF0000"/>
                    </a:solidFill>
                  </a:rPr>
                  <a:t>Fwd</a:t>
                </a:r>
                <a:endParaRPr kumimoji="1" lang="ja-JP" altLang="en-US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3" name="テキスト ボックス 82"/>
              <p:cNvSpPr txBox="1"/>
              <p:nvPr/>
            </p:nvSpPr>
            <p:spPr>
              <a:xfrm>
                <a:off x="3488790" y="5849032"/>
                <a:ext cx="621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i="1" dirty="0" smtClean="0">
                    <a:solidFill>
                      <a:srgbClr val="FF0000"/>
                    </a:solidFill>
                  </a:rPr>
                  <a:t>Mid</a:t>
                </a:r>
                <a:endParaRPr kumimoji="1" lang="ja-JP" altLang="en-US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4" name="テキスト ボックス 83"/>
              <p:cNvSpPr txBox="1"/>
              <p:nvPr/>
            </p:nvSpPr>
            <p:spPr>
              <a:xfrm>
                <a:off x="2508925" y="5854866"/>
                <a:ext cx="6612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i="1" dirty="0" err="1" smtClean="0">
                    <a:solidFill>
                      <a:srgbClr val="FF0000"/>
                    </a:solidFill>
                  </a:rPr>
                  <a:t>Bwd</a:t>
                </a:r>
                <a:endParaRPr kumimoji="1" lang="ja-JP" altLang="en-US" i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6" name="テキスト ボックス 85"/>
            <p:cNvSpPr txBox="1"/>
            <p:nvPr/>
          </p:nvSpPr>
          <p:spPr>
            <a:xfrm>
              <a:off x="765819" y="4521471"/>
              <a:ext cx="1024038" cy="595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ja-JP" i="1" dirty="0" err="1" smtClean="0">
                  <a:solidFill>
                    <a:srgbClr val="000090"/>
                  </a:solidFill>
                </a:rPr>
                <a:t>xy</a:t>
              </a:r>
              <a:r>
                <a:rPr lang="en-US" altLang="ja-JP" i="1" dirty="0" smtClean="0">
                  <a:solidFill>
                    <a:srgbClr val="000090"/>
                  </a:solidFill>
                </a:rPr>
                <a:t>-stage</a:t>
              </a:r>
            </a:p>
            <a:p>
              <a:pPr algn="ctr">
                <a:lnSpc>
                  <a:spcPct val="90000"/>
                </a:lnSpc>
              </a:pPr>
              <a:r>
                <a:rPr kumimoji="1" lang="en-US" altLang="ja-JP" i="1" dirty="0" smtClean="0">
                  <a:solidFill>
                    <a:srgbClr val="000090"/>
                  </a:solidFill>
                </a:rPr>
                <a:t>(</a:t>
              </a:r>
              <a:r>
                <a:rPr lang="en-US" altLang="ja-JP" i="1" dirty="0" err="1" smtClean="0">
                  <a:solidFill>
                    <a:srgbClr val="000090"/>
                  </a:solidFill>
                </a:rPr>
                <a:t>B</a:t>
              </a:r>
              <a:r>
                <a:rPr kumimoji="1" lang="en-US" altLang="ja-JP" i="1" dirty="0" err="1" smtClean="0">
                  <a:solidFill>
                    <a:srgbClr val="000090"/>
                  </a:solidFill>
                </a:rPr>
                <a:t>wd</a:t>
              </a:r>
              <a:r>
                <a:rPr kumimoji="1" lang="en-US" altLang="ja-JP" i="1" dirty="0" smtClean="0">
                  <a:solidFill>
                    <a:srgbClr val="000090"/>
                  </a:solidFill>
                </a:rPr>
                <a:t>)</a:t>
              </a:r>
              <a:endParaRPr kumimoji="1" lang="ja-JP" altLang="en-US" i="1" dirty="0">
                <a:solidFill>
                  <a:srgbClr val="000090"/>
                </a:solidFill>
              </a:endParaRP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7471208" y="4521471"/>
              <a:ext cx="1024038" cy="595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ja-JP" i="1" dirty="0" err="1" smtClean="0">
                  <a:solidFill>
                    <a:srgbClr val="000090"/>
                  </a:solidFill>
                </a:rPr>
                <a:t>xy</a:t>
              </a:r>
              <a:r>
                <a:rPr lang="en-US" altLang="ja-JP" i="1" dirty="0" smtClean="0">
                  <a:solidFill>
                    <a:srgbClr val="000090"/>
                  </a:solidFill>
                </a:rPr>
                <a:t>-stage</a:t>
              </a:r>
            </a:p>
            <a:p>
              <a:pPr algn="ctr">
                <a:lnSpc>
                  <a:spcPct val="90000"/>
                </a:lnSpc>
              </a:pPr>
              <a:r>
                <a:rPr kumimoji="1" lang="en-US" altLang="ja-JP" i="1" dirty="0" smtClean="0">
                  <a:solidFill>
                    <a:srgbClr val="000090"/>
                  </a:solidFill>
                </a:rPr>
                <a:t>(</a:t>
              </a:r>
              <a:r>
                <a:rPr lang="en-US" altLang="ja-JP" i="1" dirty="0" smtClean="0">
                  <a:solidFill>
                    <a:srgbClr val="000090"/>
                  </a:solidFill>
                </a:rPr>
                <a:t>F</a:t>
              </a:r>
              <a:r>
                <a:rPr kumimoji="1" lang="en-US" altLang="ja-JP" i="1" dirty="0" smtClean="0">
                  <a:solidFill>
                    <a:srgbClr val="000090"/>
                  </a:solidFill>
                </a:rPr>
                <a:t>wd)</a:t>
              </a:r>
              <a:endParaRPr kumimoji="1" lang="ja-JP" altLang="en-US" i="1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9" name="図形グループ 99"/>
          <p:cNvGrpSpPr/>
          <p:nvPr/>
        </p:nvGrpSpPr>
        <p:grpSpPr>
          <a:xfrm>
            <a:off x="5534105" y="864037"/>
            <a:ext cx="3336167" cy="3382236"/>
            <a:chOff x="5534105" y="864037"/>
            <a:chExt cx="3336167" cy="3382236"/>
          </a:xfrm>
        </p:grpSpPr>
        <p:grpSp>
          <p:nvGrpSpPr>
            <p:cNvPr id="10" name="図形グループ 67"/>
            <p:cNvGrpSpPr/>
            <p:nvPr/>
          </p:nvGrpSpPr>
          <p:grpSpPr>
            <a:xfrm>
              <a:off x="5990272" y="864037"/>
              <a:ext cx="2880000" cy="2900971"/>
              <a:chOff x="5990272" y="864037"/>
              <a:chExt cx="2880000" cy="2900971"/>
            </a:xfrm>
          </p:grpSpPr>
          <p:pic>
            <p:nvPicPr>
              <p:cNvPr id="57" name="図 5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 flipV="1">
                <a:off x="5990272" y="864037"/>
                <a:ext cx="2880000" cy="2900971"/>
              </a:xfrm>
              <a:prstGeom prst="rect">
                <a:avLst/>
              </a:prstGeom>
            </p:spPr>
          </p:pic>
          <p:sp>
            <p:nvSpPr>
              <p:cNvPr id="58" name="テキスト ボックス 57"/>
              <p:cNvSpPr txBox="1"/>
              <p:nvPr/>
            </p:nvSpPr>
            <p:spPr>
              <a:xfrm>
                <a:off x="7884540" y="2743200"/>
                <a:ext cx="8022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>
                    <a:solidFill>
                      <a:srgbClr val="000090"/>
                    </a:solidFill>
                  </a:rPr>
                  <a:t>Slot-A</a:t>
                </a:r>
                <a:endParaRPr kumimoji="1" lang="ja-JP" altLang="en-US" i="1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59" name="テキスト ボックス 58"/>
              <p:cNvSpPr txBox="1"/>
              <p:nvPr/>
            </p:nvSpPr>
            <p:spPr>
              <a:xfrm>
                <a:off x="7253730" y="2444234"/>
                <a:ext cx="794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>
                    <a:solidFill>
                      <a:srgbClr val="0000FF"/>
                    </a:solidFill>
                  </a:rPr>
                  <a:t>Slot-B</a:t>
                </a:r>
                <a:endParaRPr kumimoji="1" lang="ja-JP" altLang="en-US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6759923" y="1960602"/>
                <a:ext cx="7892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Slot-C</a:t>
                </a:r>
                <a:endParaRPr kumimoji="1" lang="ja-JP" altLang="en-US" i="1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7491734" y="1092200"/>
                <a:ext cx="1143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err="1" smtClean="0">
                    <a:solidFill>
                      <a:srgbClr val="000090"/>
                    </a:solidFill>
                  </a:rPr>
                  <a:t>Bwd</a:t>
                </a:r>
                <a:r>
                  <a:rPr kumimoji="1" lang="en-US" altLang="ja-JP" i="1" dirty="0" smtClean="0">
                    <a:solidFill>
                      <a:srgbClr val="000090"/>
                    </a:solidFill>
                  </a:rPr>
                  <a:t> view</a:t>
                </a:r>
                <a:endParaRPr kumimoji="1" lang="ja-JP" altLang="en-US" i="1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8429057" y="3067566"/>
                <a:ext cx="377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i="1" dirty="0" smtClean="0">
                    <a:solidFill>
                      <a:srgbClr val="000090"/>
                    </a:solidFill>
                  </a:rPr>
                  <a:t>R</a:t>
                </a:r>
                <a:endParaRPr kumimoji="1" lang="ja-JP" altLang="en-US" i="1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7762439" y="2907784"/>
                <a:ext cx="3490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i="1" dirty="0" smtClean="0">
                    <a:solidFill>
                      <a:srgbClr val="000090"/>
                    </a:solidFill>
                  </a:rPr>
                  <a:t>L</a:t>
                </a:r>
                <a:endParaRPr kumimoji="1" lang="ja-JP" altLang="en-US" i="1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7583781" y="2837418"/>
                <a:ext cx="377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i="1" dirty="0" smtClean="0">
                    <a:solidFill>
                      <a:srgbClr val="0000FF"/>
                    </a:solidFill>
                  </a:rPr>
                  <a:t>R</a:t>
                </a:r>
                <a:endParaRPr kumimoji="1" lang="ja-JP" altLang="en-US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7054652" y="2487136"/>
                <a:ext cx="3490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i="1" dirty="0" smtClean="0">
                    <a:solidFill>
                      <a:srgbClr val="0000FF"/>
                    </a:solidFill>
                  </a:rPr>
                  <a:t>L</a:t>
                </a:r>
                <a:endParaRPr kumimoji="1" lang="ja-JP" altLang="en-US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6908141" y="2340054"/>
                <a:ext cx="377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i="1" dirty="0" smtClean="0">
                    <a:solidFill>
                      <a:srgbClr val="95B3D7"/>
                    </a:solidFill>
                  </a:rPr>
                  <a:t>R</a:t>
                </a:r>
                <a:endParaRPr kumimoji="1" lang="ja-JP" altLang="en-US" i="1" dirty="0">
                  <a:solidFill>
                    <a:srgbClr val="95B3D7"/>
                  </a:solidFill>
                </a:endParaRPr>
              </a:p>
            </p:txBody>
          </p:sp>
          <p:sp>
            <p:nvSpPr>
              <p:cNvPr id="67" name="テキスト ボックス 66"/>
              <p:cNvSpPr txBox="1"/>
              <p:nvPr/>
            </p:nvSpPr>
            <p:spPr>
              <a:xfrm>
                <a:off x="6525062" y="1780222"/>
                <a:ext cx="3490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i="1" dirty="0" smtClean="0">
                    <a:solidFill>
                      <a:srgbClr val="95B3D7"/>
                    </a:solidFill>
                  </a:rPr>
                  <a:t>L</a:t>
                </a:r>
                <a:endParaRPr kumimoji="1" lang="ja-JP" altLang="en-US" i="1" dirty="0">
                  <a:solidFill>
                    <a:srgbClr val="95B3D7"/>
                  </a:solidFill>
                </a:endParaRPr>
              </a:p>
            </p:txBody>
          </p:sp>
        </p:grpSp>
        <p:cxnSp>
          <p:nvCxnSpPr>
            <p:cNvPr id="89" name="直線コネクタ 88"/>
            <p:cNvCxnSpPr/>
            <p:nvPr/>
          </p:nvCxnSpPr>
          <p:spPr>
            <a:xfrm>
              <a:off x="7253730" y="3594100"/>
              <a:ext cx="1408709" cy="234408"/>
            </a:xfrm>
            <a:prstGeom prst="line">
              <a:avLst/>
            </a:prstGeom>
            <a:ln w="254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テキスト ボックス 91"/>
            <p:cNvSpPr txBox="1"/>
            <p:nvPr/>
          </p:nvSpPr>
          <p:spPr>
            <a:xfrm>
              <a:off x="7285480" y="3701508"/>
              <a:ext cx="1286242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1" lang="en-US" altLang="ja-JP" i="1" dirty="0" smtClean="0">
                  <a:solidFill>
                    <a:srgbClr val="000090"/>
                  </a:solidFill>
                </a:rPr>
                <a:t>“More</a:t>
              </a:r>
            </a:p>
            <a:p>
              <a:pPr algn="ctr">
                <a:lnSpc>
                  <a:spcPct val="80000"/>
                </a:lnSpc>
              </a:pPr>
              <a:r>
                <a:rPr kumimoji="1" lang="en-US" altLang="ja-JP" i="1" dirty="0" smtClean="0">
                  <a:solidFill>
                    <a:srgbClr val="000090"/>
                  </a:solidFill>
                </a:rPr>
                <a:t>horizontal”</a:t>
              </a:r>
              <a:endParaRPr kumimoji="1" lang="ja-JP" altLang="en-US" i="1" dirty="0">
                <a:solidFill>
                  <a:srgbClr val="000090"/>
                </a:solidFill>
              </a:endParaRPr>
            </a:p>
          </p:txBody>
        </p:sp>
        <p:cxnSp>
          <p:nvCxnSpPr>
            <p:cNvPr id="95" name="直線コネクタ 94"/>
            <p:cNvCxnSpPr/>
            <p:nvPr/>
          </p:nvCxnSpPr>
          <p:spPr>
            <a:xfrm rot="16200000" flipV="1">
              <a:off x="5811834" y="2227942"/>
              <a:ext cx="1151930" cy="769650"/>
            </a:xfrm>
            <a:prstGeom prst="line">
              <a:avLst/>
            </a:prstGeom>
            <a:ln w="254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テキスト ボックス 98"/>
            <p:cNvSpPr txBox="1"/>
            <p:nvPr/>
          </p:nvSpPr>
          <p:spPr>
            <a:xfrm>
              <a:off x="5534105" y="2490232"/>
              <a:ext cx="1035685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1" lang="en-US" altLang="ja-JP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“More</a:t>
              </a:r>
            </a:p>
            <a:p>
              <a:pPr algn="ctr">
                <a:lnSpc>
                  <a:spcPct val="80000"/>
                </a:lnSpc>
              </a:pPr>
              <a:r>
                <a:rPr kumimoji="1" lang="en-US" altLang="ja-JP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vertical”</a:t>
              </a:r>
              <a:endParaRPr kumimoji="1" lang="ja-JP" altLang="en-US" i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図形グループ 14"/>
          <p:cNvGrpSpPr>
            <a:grpSpLocks noChangeAspect="1"/>
          </p:cNvGrpSpPr>
          <p:nvPr/>
        </p:nvGrpSpPr>
        <p:grpSpPr>
          <a:xfrm>
            <a:off x="5175398" y="839666"/>
            <a:ext cx="3960000" cy="2100888"/>
            <a:chOff x="4489237" y="4412617"/>
            <a:chExt cx="4609347" cy="2445384"/>
          </a:xfrm>
        </p:grpSpPr>
        <p:pic>
          <p:nvPicPr>
            <p:cNvPr id="16" name="図 15" descr="IMAG0231-lowres.jpg"/>
            <p:cNvPicPr>
              <a:picLocks noChangeAspect="1"/>
            </p:cNvPicPr>
            <p:nvPr/>
          </p:nvPicPr>
          <p:blipFill>
            <a:blip r:embed="rId2"/>
            <a:srcRect l="41998" t="24910" b="20519"/>
            <a:stretch>
              <a:fillRect/>
            </a:stretch>
          </p:blipFill>
          <p:spPr>
            <a:xfrm>
              <a:off x="4489237" y="4412617"/>
              <a:ext cx="4609347" cy="2445384"/>
            </a:xfrm>
            <a:prstGeom prst="rect">
              <a:avLst/>
            </a:prstGeom>
          </p:spPr>
        </p:pic>
        <p:sp>
          <p:nvSpPr>
            <p:cNvPr id="21" name="円/楕円 20"/>
            <p:cNvSpPr/>
            <p:nvPr/>
          </p:nvSpPr>
          <p:spPr>
            <a:xfrm>
              <a:off x="8119999" y="4686300"/>
              <a:ext cx="720000" cy="720000"/>
            </a:xfrm>
            <a:prstGeom prst="ellipse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環状矢印 31"/>
            <p:cNvSpPr/>
            <p:nvPr/>
          </p:nvSpPr>
          <p:spPr>
            <a:xfrm rot="758037" flipH="1">
              <a:off x="7975290" y="4514675"/>
              <a:ext cx="692050" cy="673100"/>
            </a:xfrm>
            <a:prstGeom prst="circularArrow">
              <a:avLst>
                <a:gd name="adj1" fmla="val 1687"/>
                <a:gd name="adj2" fmla="val 775641"/>
                <a:gd name="adj3" fmla="val 20249774"/>
                <a:gd name="adj4" fmla="val 16167413"/>
                <a:gd name="adj5" fmla="val 10375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226058" y="5942000"/>
              <a:ext cx="2350369" cy="71768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ja-JP" sz="1400" i="1" dirty="0" smtClean="0">
                  <a:solidFill>
                    <a:srgbClr val="000090"/>
                  </a:solidFill>
                </a:rPr>
                <a:t>Reaction to loosening the rotation moment </a:t>
              </a:r>
              <a:r>
                <a:rPr kumimoji="1" lang="en-US" altLang="ja-JP" sz="1400" i="1" dirty="0" smtClean="0">
                  <a:solidFill>
                    <a:srgbClr val="000090"/>
                  </a:solidFill>
                </a:rPr>
                <a:t>(when weights are removed).</a:t>
              </a:r>
              <a:endParaRPr kumimoji="1" lang="ja-JP" altLang="en-US" sz="1400" i="1" dirty="0">
                <a:solidFill>
                  <a:srgbClr val="000090"/>
                </a:solidFill>
              </a:endParaRPr>
            </a:p>
          </p:txBody>
        </p:sp>
        <p:sp>
          <p:nvSpPr>
            <p:cNvPr id="34" name="環状矢印 33"/>
            <p:cNvSpPr/>
            <p:nvPr/>
          </p:nvSpPr>
          <p:spPr>
            <a:xfrm rot="9556169" flipH="1">
              <a:off x="5141645" y="5689099"/>
              <a:ext cx="692050" cy="673100"/>
            </a:xfrm>
            <a:prstGeom prst="circularArrow">
              <a:avLst>
                <a:gd name="adj1" fmla="val 1687"/>
                <a:gd name="adj2" fmla="val 775641"/>
                <a:gd name="adj3" fmla="val 20249774"/>
                <a:gd name="adj4" fmla="val 16167413"/>
                <a:gd name="adj5" fmla="val 10375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35" name="直線矢印コネクタ 34"/>
            <p:cNvCxnSpPr>
              <a:stCxn id="33" idx="1"/>
            </p:cNvCxnSpPr>
            <p:nvPr/>
          </p:nvCxnSpPr>
          <p:spPr>
            <a:xfrm rot="10800000">
              <a:off x="5772156" y="6167973"/>
              <a:ext cx="453902" cy="132871"/>
            </a:xfrm>
            <a:prstGeom prst="straightConnector1">
              <a:avLst/>
            </a:prstGeom>
            <a:ln w="19050" cap="flat" cmpd="sng" algn="ctr">
              <a:solidFill>
                <a:srgbClr val="000090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 rot="5400000" flipH="1" flipV="1">
              <a:off x="6997432" y="4980784"/>
              <a:ext cx="1152002" cy="829735"/>
            </a:xfrm>
            <a:prstGeom prst="straightConnector1">
              <a:avLst/>
            </a:prstGeom>
            <a:ln w="19050" cap="flat" cmpd="sng" algn="ctr">
              <a:solidFill>
                <a:srgbClr val="000090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Summary of the position variation (2)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 dirty="0"/>
          </a:p>
        </p:txBody>
      </p:sp>
      <p:sp>
        <p:nvSpPr>
          <p:cNvPr id="19" name="コンテンツ プレースホルダ 7"/>
          <p:cNvSpPr>
            <a:spLocks noGrp="1"/>
          </p:cNvSpPr>
          <p:nvPr>
            <p:ph idx="1"/>
          </p:nvPr>
        </p:nvSpPr>
        <p:spPr>
          <a:xfrm>
            <a:off x="38099" y="1125876"/>
            <a:ext cx="5436613" cy="4861843"/>
          </a:xfrm>
        </p:spPr>
        <p:txBody>
          <a:bodyPr wrap="square">
            <a:spAutoFit/>
          </a:bodyPr>
          <a:lstStyle/>
          <a:p>
            <a:pPr marL="177800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800" i="1" dirty="0" smtClean="0"/>
              <a:t>Removal of the balance weights</a:t>
            </a:r>
            <a:endParaRPr lang="en-US" altLang="ja-JP" sz="2400" i="1" dirty="0" smtClean="0"/>
          </a:p>
          <a:p>
            <a:pPr marL="260350" lvl="1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400" i="1" dirty="0" smtClean="0"/>
              <a:t>Reaction to loosening the rotation moment can be seen.</a:t>
            </a:r>
          </a:p>
          <a:p>
            <a:pPr marL="444500" lvl="2" indent="-177800">
              <a:lnSpc>
                <a:spcPct val="9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/>
              <a:t>Because of the rotation lock at the </a:t>
            </a:r>
            <a:r>
              <a:rPr lang="en-US" altLang="ja-JP" sz="2000" i="1" dirty="0" err="1" smtClean="0"/>
              <a:t>bwd</a:t>
            </a:r>
            <a:r>
              <a:rPr lang="en-US" altLang="ja-JP" sz="2000" i="1" dirty="0" smtClean="0"/>
              <a:t> and the distance from it, Fwd &gt; </a:t>
            </a:r>
            <a:r>
              <a:rPr lang="en-US" altLang="ja-JP" sz="2000" i="1" dirty="0" err="1" smtClean="0"/>
              <a:t>Bwd</a:t>
            </a:r>
            <a:r>
              <a:rPr lang="en-US" altLang="ja-JP" sz="2000" i="1" dirty="0" smtClean="0"/>
              <a:t>.</a:t>
            </a:r>
            <a:endParaRPr lang="en-US" altLang="ja-JP" sz="2000" i="1" dirty="0" smtClean="0">
              <a:solidFill>
                <a:prstClr val="black"/>
              </a:solidFill>
            </a:endParaRPr>
          </a:p>
          <a:p>
            <a:pPr marL="444500" lvl="2" indent="-177800">
              <a:lnSpc>
                <a:spcPct val="9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Making an “R” side up and an “L” side down.</a:t>
            </a:r>
          </a:p>
          <a:p>
            <a:pPr marL="177800" lvl="0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800" i="1" dirty="0" smtClean="0">
                <a:solidFill>
                  <a:prstClr val="black"/>
                </a:solidFill>
              </a:rPr>
              <a:t>Removal of the SB-slider joint screws</a:t>
            </a:r>
            <a:endParaRPr lang="en-US" altLang="ja-JP" sz="2400" i="1" dirty="0" smtClean="0"/>
          </a:p>
          <a:p>
            <a:pPr marL="260350" lvl="1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400" i="1" dirty="0" smtClean="0"/>
              <a:t>“Mid” positions raised largely.</a:t>
            </a:r>
          </a:p>
          <a:p>
            <a:pPr marL="444500" lvl="2" indent="-177800">
              <a:lnSpc>
                <a:spcPct val="9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/>
              <a:t>While the others seem quite stable.</a:t>
            </a:r>
          </a:p>
          <a:p>
            <a:pPr marL="260350" lvl="1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Indicating the sliders were not flat, giving an extra (~0.5 mm) sag to a SB.</a:t>
            </a:r>
          </a:p>
          <a:p>
            <a:pPr marL="444500" lvl="2" indent="-177800">
              <a:lnSpc>
                <a:spcPct val="9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/>
              <a:t>The sliders did not have enough clearance to absorb the guide pipe sag. Need to modify shortly.</a:t>
            </a:r>
          </a:p>
        </p:txBody>
      </p:sp>
      <p:grpSp>
        <p:nvGrpSpPr>
          <p:cNvPr id="4" name="図形グループ 50"/>
          <p:cNvGrpSpPr>
            <a:grpSpLocks noChangeAspect="1"/>
          </p:cNvGrpSpPr>
          <p:nvPr/>
        </p:nvGrpSpPr>
        <p:grpSpPr>
          <a:xfrm>
            <a:off x="5474712" y="5249453"/>
            <a:ext cx="3600000" cy="1204877"/>
            <a:chOff x="2106787" y="4228350"/>
            <a:chExt cx="3226886" cy="1080000"/>
          </a:xfrm>
        </p:grpSpPr>
        <p:sp>
          <p:nvSpPr>
            <p:cNvPr id="24" name="フレーム 23"/>
            <p:cNvSpPr/>
            <p:nvPr/>
          </p:nvSpPr>
          <p:spPr>
            <a:xfrm>
              <a:off x="2586200" y="4228350"/>
              <a:ext cx="2232000" cy="1080000"/>
            </a:xfrm>
            <a:prstGeom prst="frame">
              <a:avLst>
                <a:gd name="adj1" fmla="val 6855"/>
              </a:avLst>
            </a:prstGeom>
            <a:solidFill>
              <a:srgbClr val="7F7F7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フリーフォーム 36"/>
            <p:cNvSpPr/>
            <p:nvPr/>
          </p:nvSpPr>
          <p:spPr>
            <a:xfrm>
              <a:off x="2106787" y="4696482"/>
              <a:ext cx="3226886" cy="94932"/>
            </a:xfrm>
            <a:custGeom>
              <a:avLst/>
              <a:gdLst>
                <a:gd name="connsiteX0" fmla="*/ 0 w 5759450"/>
                <a:gd name="connsiteY0" fmla="*/ 0 h 338667"/>
                <a:gd name="connsiteX1" fmla="*/ 2876550 w 5759450"/>
                <a:gd name="connsiteY1" fmla="*/ 336550 h 338667"/>
                <a:gd name="connsiteX2" fmla="*/ 5759450 w 5759450"/>
                <a:gd name="connsiteY2" fmla="*/ 12700 h 33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9450" h="338667">
                  <a:moveTo>
                    <a:pt x="0" y="0"/>
                  </a:moveTo>
                  <a:cubicBezTo>
                    <a:pt x="958321" y="167216"/>
                    <a:pt x="1916642" y="334433"/>
                    <a:pt x="2876550" y="336550"/>
                  </a:cubicBezTo>
                  <a:cubicBezTo>
                    <a:pt x="3836458" y="338667"/>
                    <a:pt x="5759450" y="12700"/>
                    <a:pt x="5759450" y="12700"/>
                  </a:cubicBezTo>
                </a:path>
              </a:pathLst>
            </a:custGeom>
            <a:ln w="762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215050" y="4713316"/>
              <a:ext cx="360000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4208125" y="4710100"/>
              <a:ext cx="360000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図形グループ 53"/>
            <p:cNvGrpSpPr/>
            <p:nvPr/>
          </p:nvGrpSpPr>
          <p:grpSpPr>
            <a:xfrm>
              <a:off x="2672833" y="4915661"/>
              <a:ext cx="2051999" cy="236875"/>
              <a:chOff x="2672558" y="3379461"/>
              <a:chExt cx="2051999" cy="236875"/>
            </a:xfrm>
          </p:grpSpPr>
          <p:grpSp>
            <p:nvGrpSpPr>
              <p:cNvPr id="6" name="図形グループ 43"/>
              <p:cNvGrpSpPr/>
              <p:nvPr/>
            </p:nvGrpSpPr>
            <p:grpSpPr>
              <a:xfrm rot="21335474">
                <a:off x="2672558" y="3472374"/>
                <a:ext cx="2051999" cy="143962"/>
                <a:chOff x="3269458" y="4055459"/>
                <a:chExt cx="2051999" cy="143962"/>
              </a:xfrm>
            </p:grpSpPr>
            <p:sp>
              <p:nvSpPr>
                <p:cNvPr id="49" name="正方形/長方形 48"/>
                <p:cNvSpPr/>
                <p:nvPr/>
              </p:nvSpPr>
              <p:spPr>
                <a:xfrm rot="270102">
                  <a:off x="3269458" y="4163421"/>
                  <a:ext cx="2051999" cy="36000"/>
                </a:xfrm>
                <a:prstGeom prst="rect">
                  <a:avLst/>
                </a:prstGeom>
                <a:solidFill>
                  <a:srgbClr val="3366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正方形/長方形 49"/>
                <p:cNvSpPr/>
                <p:nvPr/>
              </p:nvSpPr>
              <p:spPr>
                <a:xfrm rot="270102">
                  <a:off x="3276524" y="4055459"/>
                  <a:ext cx="216000" cy="36000"/>
                </a:xfrm>
                <a:prstGeom prst="rect">
                  <a:avLst/>
                </a:prstGeom>
                <a:solidFill>
                  <a:srgbClr val="3366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7" name="図形グループ 52"/>
              <p:cNvGrpSpPr/>
              <p:nvPr/>
            </p:nvGrpSpPr>
            <p:grpSpPr>
              <a:xfrm>
                <a:off x="2949935" y="3379461"/>
                <a:ext cx="1728000" cy="186350"/>
                <a:chOff x="2949935" y="3379461"/>
                <a:chExt cx="1728000" cy="186350"/>
              </a:xfrm>
            </p:grpSpPr>
            <p:sp>
              <p:nvSpPr>
                <p:cNvPr id="43" name="正方形/長方形 42"/>
                <p:cNvSpPr/>
                <p:nvPr/>
              </p:nvSpPr>
              <p:spPr>
                <a:xfrm>
                  <a:off x="2949935" y="3379461"/>
                  <a:ext cx="1728000" cy="180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44" name="直線コネクタ 43"/>
                <p:cNvCxnSpPr/>
                <p:nvPr/>
              </p:nvCxnSpPr>
              <p:spPr>
                <a:xfrm rot="16200000">
                  <a:off x="3713650" y="3475811"/>
                  <a:ext cx="180000" cy="0"/>
                </a:xfrm>
                <a:prstGeom prst="line">
                  <a:avLst/>
                </a:prstGeom>
                <a:ln w="25400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コネクタ 44"/>
                <p:cNvCxnSpPr/>
                <p:nvPr/>
              </p:nvCxnSpPr>
              <p:spPr>
                <a:xfrm rot="16200000">
                  <a:off x="3150700" y="3475811"/>
                  <a:ext cx="180000" cy="0"/>
                </a:xfrm>
                <a:prstGeom prst="line">
                  <a:avLst/>
                </a:prstGeom>
                <a:ln w="25400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5"/>
                <p:cNvCxnSpPr/>
                <p:nvPr/>
              </p:nvCxnSpPr>
              <p:spPr>
                <a:xfrm rot="16200000">
                  <a:off x="3434250" y="3475811"/>
                  <a:ext cx="180000" cy="0"/>
                </a:xfrm>
                <a:prstGeom prst="line">
                  <a:avLst/>
                </a:prstGeom>
                <a:ln w="25400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コネクタ 46"/>
                <p:cNvCxnSpPr/>
                <p:nvPr/>
              </p:nvCxnSpPr>
              <p:spPr>
                <a:xfrm rot="16200000">
                  <a:off x="4020650" y="3469461"/>
                  <a:ext cx="180000" cy="0"/>
                </a:xfrm>
                <a:prstGeom prst="line">
                  <a:avLst/>
                </a:prstGeom>
                <a:ln w="25400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コネクタ 47"/>
                <p:cNvCxnSpPr/>
                <p:nvPr/>
              </p:nvCxnSpPr>
              <p:spPr>
                <a:xfrm rot="16200000">
                  <a:off x="4304200" y="3469461"/>
                  <a:ext cx="180000" cy="0"/>
                </a:xfrm>
                <a:prstGeom prst="line">
                  <a:avLst/>
                </a:prstGeom>
                <a:ln w="25400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図形グループ 51"/>
          <p:cNvGrpSpPr>
            <a:grpSpLocks noChangeAspect="1"/>
          </p:cNvGrpSpPr>
          <p:nvPr/>
        </p:nvGrpSpPr>
        <p:grpSpPr>
          <a:xfrm>
            <a:off x="5474712" y="3169285"/>
            <a:ext cx="3600000" cy="1204877"/>
            <a:chOff x="2106787" y="4228350"/>
            <a:chExt cx="3226886" cy="1080000"/>
          </a:xfrm>
        </p:grpSpPr>
        <p:sp>
          <p:nvSpPr>
            <p:cNvPr id="53" name="フレーム 52"/>
            <p:cNvSpPr/>
            <p:nvPr/>
          </p:nvSpPr>
          <p:spPr>
            <a:xfrm>
              <a:off x="2586200" y="4228350"/>
              <a:ext cx="2232000" cy="1080000"/>
            </a:xfrm>
            <a:prstGeom prst="frame">
              <a:avLst>
                <a:gd name="adj1" fmla="val 6855"/>
              </a:avLst>
            </a:prstGeom>
            <a:solidFill>
              <a:srgbClr val="7F7F7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フリーフォーム 53"/>
            <p:cNvSpPr/>
            <p:nvPr/>
          </p:nvSpPr>
          <p:spPr>
            <a:xfrm>
              <a:off x="2106787" y="4709181"/>
              <a:ext cx="3226886" cy="94932"/>
            </a:xfrm>
            <a:custGeom>
              <a:avLst/>
              <a:gdLst>
                <a:gd name="connsiteX0" fmla="*/ 0 w 5759450"/>
                <a:gd name="connsiteY0" fmla="*/ 0 h 338667"/>
                <a:gd name="connsiteX1" fmla="*/ 2876550 w 5759450"/>
                <a:gd name="connsiteY1" fmla="*/ 336550 h 338667"/>
                <a:gd name="connsiteX2" fmla="*/ 5759450 w 5759450"/>
                <a:gd name="connsiteY2" fmla="*/ 12700 h 33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9450" h="338667">
                  <a:moveTo>
                    <a:pt x="0" y="0"/>
                  </a:moveTo>
                  <a:cubicBezTo>
                    <a:pt x="958321" y="167216"/>
                    <a:pt x="1916642" y="334433"/>
                    <a:pt x="2876550" y="336550"/>
                  </a:cubicBezTo>
                  <a:cubicBezTo>
                    <a:pt x="3836458" y="338667"/>
                    <a:pt x="5759450" y="12700"/>
                    <a:pt x="5759450" y="12700"/>
                  </a:cubicBezTo>
                </a:path>
              </a:pathLst>
            </a:custGeom>
            <a:ln w="762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" name="図形グループ 53"/>
            <p:cNvGrpSpPr/>
            <p:nvPr/>
          </p:nvGrpSpPr>
          <p:grpSpPr>
            <a:xfrm>
              <a:off x="2672833" y="4915661"/>
              <a:ext cx="2051999" cy="236875"/>
              <a:chOff x="2672558" y="3379461"/>
              <a:chExt cx="2051999" cy="236875"/>
            </a:xfrm>
          </p:grpSpPr>
          <p:grpSp>
            <p:nvGrpSpPr>
              <p:cNvPr id="10" name="図形グループ 43"/>
              <p:cNvGrpSpPr/>
              <p:nvPr/>
            </p:nvGrpSpPr>
            <p:grpSpPr>
              <a:xfrm rot="21335474">
                <a:off x="2672558" y="3472374"/>
                <a:ext cx="2051999" cy="143962"/>
                <a:chOff x="3269458" y="4055459"/>
                <a:chExt cx="2051999" cy="143962"/>
              </a:xfrm>
            </p:grpSpPr>
            <p:sp>
              <p:nvSpPr>
                <p:cNvPr id="66" name="正方形/長方形 65"/>
                <p:cNvSpPr/>
                <p:nvPr/>
              </p:nvSpPr>
              <p:spPr>
                <a:xfrm rot="270102">
                  <a:off x="3269458" y="4163421"/>
                  <a:ext cx="2051999" cy="36000"/>
                </a:xfrm>
                <a:prstGeom prst="rect">
                  <a:avLst/>
                </a:prstGeom>
                <a:solidFill>
                  <a:srgbClr val="3366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" name="正方形/長方形 66"/>
                <p:cNvSpPr/>
                <p:nvPr/>
              </p:nvSpPr>
              <p:spPr>
                <a:xfrm rot="270102">
                  <a:off x="3276524" y="4055459"/>
                  <a:ext cx="216000" cy="36000"/>
                </a:xfrm>
                <a:prstGeom prst="rect">
                  <a:avLst/>
                </a:prstGeom>
                <a:solidFill>
                  <a:srgbClr val="3366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1" name="図形グループ 52"/>
              <p:cNvGrpSpPr/>
              <p:nvPr/>
            </p:nvGrpSpPr>
            <p:grpSpPr>
              <a:xfrm>
                <a:off x="2949935" y="3379461"/>
                <a:ext cx="1728000" cy="186350"/>
                <a:chOff x="2949935" y="3379461"/>
                <a:chExt cx="1728000" cy="186350"/>
              </a:xfrm>
            </p:grpSpPr>
            <p:sp>
              <p:nvSpPr>
                <p:cNvPr id="60" name="正方形/長方形 59"/>
                <p:cNvSpPr/>
                <p:nvPr/>
              </p:nvSpPr>
              <p:spPr>
                <a:xfrm>
                  <a:off x="2949935" y="3379461"/>
                  <a:ext cx="1728000" cy="1800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61" name="直線コネクタ 60"/>
                <p:cNvCxnSpPr/>
                <p:nvPr/>
              </p:nvCxnSpPr>
              <p:spPr>
                <a:xfrm rot="16200000">
                  <a:off x="3713650" y="3475811"/>
                  <a:ext cx="180000" cy="0"/>
                </a:xfrm>
                <a:prstGeom prst="line">
                  <a:avLst/>
                </a:prstGeom>
                <a:ln w="25400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61"/>
                <p:cNvCxnSpPr/>
                <p:nvPr/>
              </p:nvCxnSpPr>
              <p:spPr>
                <a:xfrm rot="16200000">
                  <a:off x="3150700" y="3475811"/>
                  <a:ext cx="180000" cy="0"/>
                </a:xfrm>
                <a:prstGeom prst="line">
                  <a:avLst/>
                </a:prstGeom>
                <a:ln w="25400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コネクタ 62"/>
                <p:cNvCxnSpPr/>
                <p:nvPr/>
              </p:nvCxnSpPr>
              <p:spPr>
                <a:xfrm rot="16200000">
                  <a:off x="3434250" y="3475811"/>
                  <a:ext cx="180000" cy="0"/>
                </a:xfrm>
                <a:prstGeom prst="line">
                  <a:avLst/>
                </a:prstGeom>
                <a:ln w="25400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線コネクタ 63"/>
                <p:cNvCxnSpPr/>
                <p:nvPr/>
              </p:nvCxnSpPr>
              <p:spPr>
                <a:xfrm rot="16200000">
                  <a:off x="4020650" y="3469461"/>
                  <a:ext cx="180000" cy="0"/>
                </a:xfrm>
                <a:prstGeom prst="line">
                  <a:avLst/>
                </a:prstGeom>
                <a:ln w="25400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線コネクタ 64"/>
                <p:cNvCxnSpPr/>
                <p:nvPr/>
              </p:nvCxnSpPr>
              <p:spPr>
                <a:xfrm rot="16200000">
                  <a:off x="4304200" y="3469461"/>
                  <a:ext cx="180000" cy="0"/>
                </a:xfrm>
                <a:prstGeom prst="line">
                  <a:avLst/>
                </a:prstGeom>
                <a:ln w="25400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5" name="正方形/長方形 54"/>
            <p:cNvSpPr/>
            <p:nvPr/>
          </p:nvSpPr>
          <p:spPr>
            <a:xfrm rot="223708">
              <a:off x="3215050" y="4721782"/>
              <a:ext cx="360000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正方形/長方形 55"/>
            <p:cNvSpPr/>
            <p:nvPr/>
          </p:nvSpPr>
          <p:spPr>
            <a:xfrm rot="21262975">
              <a:off x="4208125" y="4718566"/>
              <a:ext cx="360000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0" name="下矢印 69"/>
          <p:cNvSpPr/>
          <p:nvPr/>
        </p:nvSpPr>
        <p:spPr>
          <a:xfrm>
            <a:off x="7056378" y="4573693"/>
            <a:ext cx="484632" cy="540738"/>
          </a:xfrm>
          <a:prstGeom prst="down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7534528" y="4521471"/>
            <a:ext cx="1176800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i="1" dirty="0" smtClean="0">
                <a:solidFill>
                  <a:srgbClr val="000090"/>
                </a:solidFill>
              </a:rPr>
              <a:t>Removing the screws</a:t>
            </a:r>
            <a:endParaRPr kumimoji="1" lang="ja-JP" altLang="en-US" i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Summary of the position variation (3)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 dirty="0"/>
          </a:p>
        </p:txBody>
      </p:sp>
      <p:sp>
        <p:nvSpPr>
          <p:cNvPr id="19" name="コンテンツ プレースホルダ 7"/>
          <p:cNvSpPr>
            <a:spLocks noGrp="1"/>
          </p:cNvSpPr>
          <p:nvPr>
            <p:ph idx="1"/>
          </p:nvPr>
        </p:nvSpPr>
        <p:spPr>
          <a:xfrm>
            <a:off x="482598" y="644386"/>
            <a:ext cx="8204202" cy="5078313"/>
          </a:xfrm>
        </p:spPr>
        <p:txBody>
          <a:bodyPr wrap="square">
            <a:spAutoFit/>
          </a:bodyPr>
          <a:lstStyle/>
          <a:p>
            <a:pPr marL="177800" indent="-177800">
              <a:spcBef>
                <a:spcPts val="0"/>
              </a:spcBef>
            </a:pPr>
            <a:r>
              <a:rPr lang="en-US" altLang="ja-JP" sz="2800" i="1" dirty="0" smtClean="0"/>
              <a:t>Removal of the sliders (and guide pipe)</a:t>
            </a:r>
            <a:endParaRPr lang="en-US" altLang="ja-JP" sz="2400" i="1" dirty="0" smtClean="0"/>
          </a:p>
          <a:p>
            <a:pPr marL="260350" lvl="1" indent="-177800">
              <a:spcBef>
                <a:spcPts val="0"/>
              </a:spcBef>
            </a:pPr>
            <a:r>
              <a:rPr lang="en-US" altLang="ja-JP" sz="2400" i="1" dirty="0" smtClean="0"/>
              <a:t>The guide pipe has been lifting up a module.</a:t>
            </a:r>
          </a:p>
          <a:p>
            <a:pPr marL="444500" lvl="2" indent="-1778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Most of the positions lowered after the removal.</a:t>
            </a:r>
          </a:p>
          <a:p>
            <a:pPr marL="444500" lvl="2" indent="-1778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The effect seems clearer at a “Mid” positions (ex. ~0.8 mm @ Slot-A, C)</a:t>
            </a:r>
          </a:p>
          <a:p>
            <a:pPr marL="444500" lvl="2" indent="-1778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Such an effect would be different in the upper half of the cylinder.</a:t>
            </a:r>
          </a:p>
          <a:p>
            <a:pPr marL="444500" lvl="2" indent="-1778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What happens when rejoin the sliders to remove a SB or to uninstall a module? Need to check.</a:t>
            </a:r>
            <a:endParaRPr lang="en-US" altLang="ja-JP" i="1" dirty="0" smtClean="0"/>
          </a:p>
          <a:p>
            <a:pPr marL="177800" lvl="0" indent="-177800">
              <a:spcBef>
                <a:spcPts val="0"/>
              </a:spcBef>
            </a:pPr>
            <a:r>
              <a:rPr lang="en-US" altLang="ja-JP" sz="2800" i="1" dirty="0" smtClean="0">
                <a:solidFill>
                  <a:prstClr val="black"/>
                </a:solidFill>
              </a:rPr>
              <a:t>The </a:t>
            </a:r>
            <a:r>
              <a:rPr lang="en-US" altLang="ja-JP" sz="2800" i="1" dirty="0" err="1" smtClean="0">
                <a:solidFill>
                  <a:prstClr val="black"/>
                </a:solidFill>
              </a:rPr>
              <a:t>z</a:t>
            </a:r>
            <a:r>
              <a:rPr lang="en-US" altLang="ja-JP" sz="2800" i="1" dirty="0" smtClean="0">
                <a:solidFill>
                  <a:prstClr val="black"/>
                </a:solidFill>
              </a:rPr>
              <a:t>-beam scheme seems working very well.</a:t>
            </a:r>
            <a:endParaRPr lang="en-US" altLang="ja-JP" sz="2400" i="1" dirty="0" smtClean="0"/>
          </a:p>
          <a:p>
            <a:pPr marL="260350" lvl="1" indent="-177800">
              <a:spcBef>
                <a:spcPts val="0"/>
              </a:spcBef>
            </a:pPr>
            <a:r>
              <a:rPr lang="en-US" altLang="ja-JP" sz="2400" i="1" dirty="0" smtClean="0"/>
              <a:t>All the monitored positions were stable even w/o a SB.</a:t>
            </a:r>
            <a:endParaRPr lang="en-US" altLang="ja-JP" sz="2000" i="1" dirty="0" smtClean="0">
              <a:solidFill>
                <a:prstClr val="black"/>
              </a:solidFill>
            </a:endParaRPr>
          </a:p>
          <a:p>
            <a:pPr marL="444500" lvl="2" indent="-1778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If there is no “open edge” in a “more horizontal” slot.</a:t>
            </a:r>
          </a:p>
          <a:p>
            <a:pPr marL="444500" lvl="2" indent="-1778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The procedure to remove the center SB out of the three “</a:t>
            </a:r>
            <a:r>
              <a:rPr lang="en-US" altLang="ja-JP" sz="2000" i="1" dirty="0" err="1" smtClean="0">
                <a:solidFill>
                  <a:prstClr val="black"/>
                </a:solidFill>
              </a:rPr>
              <a:t>SBed</a:t>
            </a:r>
            <a:r>
              <a:rPr lang="en-US" altLang="ja-JP" sz="2000" i="1" dirty="0" smtClean="0">
                <a:solidFill>
                  <a:prstClr val="black"/>
                </a:solidFill>
              </a:rPr>
              <a:t>-modules” seems promising.</a:t>
            </a:r>
          </a:p>
          <a:p>
            <a:pPr marL="444500" lvl="2" indent="-1778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An “open edge” in Slot-A lowered </a:t>
            </a:r>
            <a:r>
              <a:rPr lang="en-US" altLang="ja-JP" sz="2000" i="1" dirty="0" err="1" smtClean="0">
                <a:solidFill>
                  <a:prstClr val="black"/>
                </a:solidFill>
              </a:rPr>
              <a:t>MidL</a:t>
            </a:r>
            <a:r>
              <a:rPr lang="en-US" altLang="ja-JP" sz="2000" i="1" dirty="0" smtClean="0">
                <a:solidFill>
                  <a:prstClr val="black"/>
                </a:solidFill>
              </a:rPr>
              <a:t> (@Slot-B) and </a:t>
            </a:r>
            <a:r>
              <a:rPr lang="en-US" altLang="ja-JP" sz="2000" i="1" dirty="0" err="1" smtClean="0">
                <a:solidFill>
                  <a:prstClr val="black"/>
                </a:solidFill>
              </a:rPr>
              <a:t>MidA</a:t>
            </a:r>
            <a:r>
              <a:rPr lang="en-US" altLang="ja-JP" sz="2000" i="1" dirty="0" smtClean="0">
                <a:solidFill>
                  <a:prstClr val="black"/>
                </a:solidFill>
              </a:rPr>
              <a:t> (@Slot-A), but not </a:t>
            </a:r>
            <a:r>
              <a:rPr lang="en-US" altLang="ja-JP" sz="2000" i="1" dirty="0" err="1" smtClean="0">
                <a:solidFill>
                  <a:prstClr val="black"/>
                </a:solidFill>
              </a:rPr>
              <a:t>MidL</a:t>
            </a:r>
            <a:r>
              <a:rPr lang="en-US" altLang="ja-JP" sz="2000" i="1" dirty="0" smtClean="0">
                <a:solidFill>
                  <a:prstClr val="black"/>
                </a:solidFill>
              </a:rPr>
              <a:t> (@Slot-B), though.</a:t>
            </a:r>
          </a:p>
          <a:p>
            <a:pPr marL="444500" lvl="2" indent="-1778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Is this generic to a “lower adjacent” slot?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Summary of the position variation (4)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 dirty="0"/>
          </a:p>
        </p:txBody>
      </p:sp>
      <p:sp>
        <p:nvSpPr>
          <p:cNvPr id="19" name="コンテンツ プレースホルダ 7"/>
          <p:cNvSpPr>
            <a:spLocks noGrp="1"/>
          </p:cNvSpPr>
          <p:nvPr>
            <p:ph idx="1"/>
          </p:nvPr>
        </p:nvSpPr>
        <p:spPr>
          <a:xfrm>
            <a:off x="482598" y="644386"/>
            <a:ext cx="7874002" cy="4942892"/>
          </a:xfrm>
        </p:spPr>
        <p:txBody>
          <a:bodyPr wrap="square">
            <a:spAutoFit/>
          </a:bodyPr>
          <a:lstStyle/>
          <a:p>
            <a:pPr marL="177800" lvl="0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800" i="1" dirty="0" smtClean="0">
                <a:solidFill>
                  <a:prstClr val="black"/>
                </a:solidFill>
              </a:rPr>
              <a:t>The installation to Slot-C did not affect the module in Slot-A.</a:t>
            </a:r>
          </a:p>
          <a:p>
            <a:pPr marL="260350" lvl="1" indent="-177800">
              <a:spcBef>
                <a:spcPts val="0"/>
              </a:spcBef>
            </a:pPr>
            <a:r>
              <a:rPr lang="en-US" altLang="ja-JP" sz="2400" i="1" dirty="0" smtClean="0"/>
              <a:t>Good information for the 2</a:t>
            </a:r>
            <a:r>
              <a:rPr lang="en-US" altLang="ja-JP" sz="2400" i="1" baseline="30000" dirty="0" smtClean="0"/>
              <a:t>nd</a:t>
            </a:r>
            <a:r>
              <a:rPr lang="en-US" altLang="ja-JP" sz="2400" i="1" dirty="0" smtClean="0"/>
              <a:t> last module installation?</a:t>
            </a:r>
          </a:p>
          <a:p>
            <a:pPr marL="260350" lvl="1" indent="-177800">
              <a:spcBef>
                <a:spcPts val="0"/>
              </a:spcBef>
            </a:pPr>
            <a:r>
              <a:rPr lang="en-US" altLang="ja-JP" sz="2400" i="1" dirty="0" smtClean="0"/>
              <a:t>Should check when an adjacent module is installed.</a:t>
            </a:r>
          </a:p>
          <a:p>
            <a:pPr marL="177800" lvl="0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800" i="1" dirty="0" smtClean="0">
                <a:solidFill>
                  <a:prstClr val="black"/>
                </a:solidFill>
              </a:rPr>
              <a:t>At any installation actions, “Mid” positions were very sensitive and could easily exceed the “quartz bending limits”.</a:t>
            </a:r>
            <a:endParaRPr lang="en-US" altLang="ja-JP" sz="2400" i="1" dirty="0" smtClean="0"/>
          </a:p>
          <a:p>
            <a:pPr marL="260350" lvl="1" indent="-177800">
              <a:spcBef>
                <a:spcPts val="0"/>
              </a:spcBef>
            </a:pPr>
            <a:r>
              <a:rPr lang="en-US" altLang="ja-JP" sz="2400" i="1" dirty="0" smtClean="0"/>
              <a:t>Improvement on the procedure or relaxing the limits seem necessary.</a:t>
            </a:r>
          </a:p>
          <a:p>
            <a:pPr marL="260350" lvl="1" indent="-177800">
              <a:spcBef>
                <a:spcPts val="0"/>
              </a:spcBef>
            </a:pPr>
            <a:r>
              <a:rPr lang="en-US" altLang="ja-JP" sz="2400" i="1" dirty="0" smtClean="0"/>
              <a:t>Next SB prototype will adopt welding to improve the rigidity.</a:t>
            </a:r>
          </a:p>
          <a:p>
            <a:pPr marL="444500" lvl="2" indent="-1778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/>
              <a:t> Expecting the sag reduction to 1/3.</a:t>
            </a:r>
          </a:p>
          <a:p>
            <a:pPr marL="177800" lvl="0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800" i="1" dirty="0" smtClean="0">
                <a:solidFill>
                  <a:prstClr val="black"/>
                </a:solidFill>
              </a:rPr>
              <a:t>Next campaign is planned to be held in Oct.</a:t>
            </a:r>
          </a:p>
          <a:p>
            <a:pPr marL="260350" lvl="1" indent="-177800"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Using the ECL mock-up and improving the installation jigs.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rcRect t="12559" b="23135"/>
          <a:stretch>
            <a:fillRect/>
          </a:stretch>
        </p:blipFill>
        <p:spPr>
          <a:xfrm>
            <a:off x="266700" y="2530475"/>
            <a:ext cx="8640000" cy="41656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Near term plan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25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 dirty="0"/>
          </a:p>
        </p:txBody>
      </p:sp>
      <p:sp>
        <p:nvSpPr>
          <p:cNvPr id="19" name="コンテンツ プレースホルダ 7"/>
          <p:cNvSpPr>
            <a:spLocks noGrp="1"/>
          </p:cNvSpPr>
          <p:nvPr>
            <p:ph idx="1"/>
          </p:nvPr>
        </p:nvSpPr>
        <p:spPr>
          <a:xfrm>
            <a:off x="482598" y="644386"/>
            <a:ext cx="7975602" cy="1815882"/>
          </a:xfrm>
        </p:spPr>
        <p:txBody>
          <a:bodyPr wrap="square">
            <a:spAutoFit/>
          </a:bodyPr>
          <a:lstStyle/>
          <a:p>
            <a:pPr marL="177800" indent="-177800">
              <a:spcBef>
                <a:spcPts val="0"/>
              </a:spcBef>
            </a:pPr>
            <a:r>
              <a:rPr lang="en-US" altLang="ja-JP" sz="2800" i="1" dirty="0" smtClean="0">
                <a:solidFill>
                  <a:prstClr val="black"/>
                </a:solidFill>
              </a:rPr>
              <a:t>Finalize the design validation for QBB production in September – October.</a:t>
            </a:r>
          </a:p>
          <a:p>
            <a:pPr marL="177800" indent="-177800">
              <a:spcBef>
                <a:spcPts val="0"/>
              </a:spcBef>
            </a:pPr>
            <a:r>
              <a:rPr lang="en-US" altLang="ja-JP" sz="2800" i="1" dirty="0" smtClean="0">
                <a:solidFill>
                  <a:prstClr val="black"/>
                </a:solidFill>
              </a:rPr>
              <a:t>Installation practice in October.</a:t>
            </a:r>
          </a:p>
          <a:p>
            <a:pPr marL="177800" indent="-177800">
              <a:spcBef>
                <a:spcPts val="0"/>
              </a:spcBef>
            </a:pPr>
            <a:r>
              <a:rPr lang="en-US" altLang="ja-JP" sz="2800" i="1" dirty="0" smtClean="0">
                <a:solidFill>
                  <a:prstClr val="black"/>
                </a:solidFill>
              </a:rPr>
              <a:t>QBB production from January. 2014.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Summary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 dirty="0"/>
          </a:p>
        </p:txBody>
      </p:sp>
      <p:sp>
        <p:nvSpPr>
          <p:cNvPr id="19" name="コンテンツ プレースホルダ 7"/>
          <p:cNvSpPr>
            <a:spLocks noGrp="1"/>
          </p:cNvSpPr>
          <p:nvPr>
            <p:ph idx="1"/>
          </p:nvPr>
        </p:nvSpPr>
        <p:spPr>
          <a:xfrm>
            <a:off x="482598" y="618986"/>
            <a:ext cx="8445502" cy="6001642"/>
          </a:xfrm>
        </p:spPr>
        <p:txBody>
          <a:bodyPr wrap="square">
            <a:spAutoFit/>
          </a:bodyPr>
          <a:lstStyle/>
          <a:p>
            <a:pPr marL="177800" indent="-177800">
              <a:spcBef>
                <a:spcPts val="0"/>
              </a:spcBef>
            </a:pPr>
            <a:r>
              <a:rPr lang="en-US" altLang="ja-JP" sz="2800" i="1" dirty="0" smtClean="0">
                <a:solidFill>
                  <a:prstClr val="black"/>
                </a:solidFill>
              </a:rPr>
              <a:t>QBB design is being finalized except the front end part. </a:t>
            </a:r>
          </a:p>
          <a:p>
            <a:pPr marL="349250" lvl="1" indent="-177800"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Design details are being validated using the latest prototype.</a:t>
            </a:r>
          </a:p>
          <a:p>
            <a:pPr marL="349250" lvl="1" indent="-177800"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Out-gas analysis and glue strength tests are on going to be fed back to the final design.</a:t>
            </a:r>
          </a:p>
          <a:p>
            <a:pPr marL="177800" indent="-177800">
              <a:spcBef>
                <a:spcPts val="0"/>
              </a:spcBef>
            </a:pPr>
            <a:r>
              <a:rPr lang="en-US" altLang="ja-JP" sz="2800" i="1" dirty="0" smtClean="0">
                <a:solidFill>
                  <a:prstClr val="black"/>
                </a:solidFill>
              </a:rPr>
              <a:t>Various efforts are made to the current design issues. </a:t>
            </a:r>
          </a:p>
          <a:p>
            <a:pPr marL="349250" lvl="1" indent="-177800"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The first realistic design for the front end support is proposed.</a:t>
            </a:r>
          </a:p>
          <a:p>
            <a:pPr marL="533400" lvl="2" indent="-177800" defTabSz="5334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Based on the semi-final design of the front end board stack.</a:t>
            </a:r>
          </a:p>
          <a:p>
            <a:pPr marL="349250" lvl="1" indent="-177800"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Development of the optical coupling scheme has been progressed.</a:t>
            </a:r>
          </a:p>
          <a:p>
            <a:pPr marL="533400" lvl="2" indent="-177800" defTabSz="5334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Both in the optical cookie production and mechanical support.</a:t>
            </a:r>
          </a:p>
          <a:p>
            <a:pPr marL="349250" lvl="1" indent="-177800"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The module assembly scheme is being optimized.</a:t>
            </a:r>
          </a:p>
          <a:p>
            <a:pPr marL="533400" lvl="2" indent="-177800" defTabSz="533400"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Managing the quartz gluing and bar flatness.</a:t>
            </a:r>
          </a:p>
          <a:p>
            <a:pPr marL="349250" lvl="1" indent="-177800"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All the ideas will be validated using a prototype and mock-up.</a:t>
            </a:r>
          </a:p>
          <a:p>
            <a:pPr marL="177800" lvl="0" indent="-177800">
              <a:spcBef>
                <a:spcPts val="0"/>
              </a:spcBef>
            </a:pPr>
            <a:r>
              <a:rPr lang="en-US" altLang="ja-JP" sz="2800" i="1" dirty="0" smtClean="0">
                <a:solidFill>
                  <a:prstClr val="black"/>
                </a:solidFill>
              </a:rPr>
              <a:t>Installation scheme seems working well.</a:t>
            </a:r>
          </a:p>
          <a:p>
            <a:pPr marL="349250" lvl="1" indent="-177800"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Especially the </a:t>
            </a:r>
            <a:r>
              <a:rPr lang="en-US" altLang="ja-JP" sz="2400" i="1" dirty="0" err="1" smtClean="0">
                <a:solidFill>
                  <a:prstClr val="black"/>
                </a:solidFill>
              </a:rPr>
              <a:t>z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-beam scheme works very well.</a:t>
            </a:r>
          </a:p>
          <a:p>
            <a:pPr marL="349250" lvl="1" indent="-177800"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Further tests will be carried out to ensure the perfect operation.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796" y="3910100"/>
            <a:ext cx="5793078" cy="2700000"/>
          </a:xfrm>
          <a:prstGeom prst="rect">
            <a:avLst/>
          </a:prstGeom>
        </p:spPr>
      </p:pic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1418" y="700243"/>
            <a:ext cx="7084882" cy="487313"/>
          </a:xfrm>
        </p:spPr>
        <p:txBody>
          <a:bodyPr wrap="square">
            <a:spAutoFit/>
          </a:bodyPr>
          <a:lstStyle/>
          <a:p>
            <a:pPr marL="177800" lvl="0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800" i="1" dirty="0" smtClean="0"/>
              <a:t>Set up the XY-stages, scaffolds and guide pipe. 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01" y="1187556"/>
            <a:ext cx="5776408" cy="2700000"/>
          </a:xfrm>
          <a:prstGeom prst="rect">
            <a:avLst/>
          </a:prstGeom>
        </p:spPr>
      </p:pic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Installation scheme (3)</a:t>
            </a:r>
            <a:endParaRPr lang="ja-JP" altLang="en-US" sz="40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図形グループ 39"/>
          <p:cNvGrpSpPr/>
          <p:nvPr/>
        </p:nvGrpSpPr>
        <p:grpSpPr>
          <a:xfrm>
            <a:off x="2514199" y="3987799"/>
            <a:ext cx="4089801" cy="2880000"/>
            <a:chOff x="4826000" y="3987799"/>
            <a:chExt cx="4089801" cy="2880000"/>
          </a:xfrm>
        </p:grpSpPr>
        <p:grpSp>
          <p:nvGrpSpPr>
            <p:cNvPr id="4" name="図形グループ 35"/>
            <p:cNvGrpSpPr/>
            <p:nvPr/>
          </p:nvGrpSpPr>
          <p:grpSpPr>
            <a:xfrm>
              <a:off x="4826000" y="3987799"/>
              <a:ext cx="4089801" cy="2880000"/>
              <a:chOff x="4826000" y="3987799"/>
              <a:chExt cx="4089801" cy="2880000"/>
            </a:xfrm>
          </p:grpSpPr>
          <p:pic>
            <p:nvPicPr>
              <p:cNvPr id="32" name="図 31" descr="pro3&amp;SB.jpg"/>
              <p:cNvPicPr>
                <a:picLocks noChangeAspect="1"/>
              </p:cNvPicPr>
              <p:nvPr/>
            </p:nvPicPr>
            <p:blipFill>
              <a:blip r:embed="rId2"/>
              <a:srcRect l="8126" t="13719"/>
              <a:stretch>
                <a:fillRect/>
              </a:stretch>
            </p:blipFill>
            <p:spPr>
              <a:xfrm>
                <a:off x="4826000" y="3987799"/>
                <a:ext cx="4089801" cy="2880000"/>
              </a:xfrm>
              <a:prstGeom prst="rect">
                <a:avLst/>
              </a:prstGeom>
            </p:spPr>
          </p:pic>
          <p:sp>
            <p:nvSpPr>
              <p:cNvPr id="33" name="テキスト ボックス 32"/>
              <p:cNvSpPr txBox="1"/>
              <p:nvPr/>
            </p:nvSpPr>
            <p:spPr>
              <a:xfrm>
                <a:off x="7188783" y="5257800"/>
                <a:ext cx="1116000" cy="360000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ja-JP" sz="1600" i="1" dirty="0">
                    <a:solidFill>
                      <a:srgbClr val="000090"/>
                    </a:solidFill>
                  </a:rPr>
                  <a:t>Prototype3</a:t>
                </a:r>
                <a:endParaRPr kumimoji="1" lang="ja-JP" altLang="en-US" sz="1600" i="1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6734029" y="4044845"/>
                <a:ext cx="1152000" cy="338554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ja-JP" sz="1600" i="1" dirty="0">
                    <a:solidFill>
                      <a:srgbClr val="000090"/>
                    </a:solidFill>
                  </a:rPr>
                  <a:t>Strong back</a:t>
                </a:r>
                <a:endParaRPr kumimoji="1" lang="ja-JP" altLang="en-US" sz="1600" i="1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7068901" y="6471821"/>
                <a:ext cx="1260000" cy="338554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ja-JP" sz="1600" i="1" dirty="0" smtClean="0">
                    <a:solidFill>
                      <a:srgbClr val="000090"/>
                    </a:solidFill>
                  </a:rPr>
                  <a:t>Granite table</a:t>
                </a:r>
                <a:endParaRPr kumimoji="1" lang="ja-JP" altLang="en-US" sz="1600" i="1" dirty="0">
                  <a:solidFill>
                    <a:srgbClr val="000090"/>
                  </a:solidFill>
                </a:endParaRPr>
              </a:p>
            </p:txBody>
          </p:sp>
        </p:grpSp>
        <p:sp>
          <p:nvSpPr>
            <p:cNvPr id="15" name="テキスト ボックス 14"/>
            <p:cNvSpPr txBox="1"/>
            <p:nvPr/>
          </p:nvSpPr>
          <p:spPr>
            <a:xfrm>
              <a:off x="5096137" y="5257800"/>
              <a:ext cx="1080000" cy="494494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ja-JP" sz="1600" i="1" dirty="0" smtClean="0">
                  <a:solidFill>
                    <a:srgbClr val="FF0000"/>
                  </a:solidFill>
                </a:rPr>
                <a:t>Simple supports</a:t>
              </a:r>
              <a:endParaRPr kumimoji="1" lang="ja-JP" altLang="en-US" sz="16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直線コネクタ 16"/>
            <p:cNvCxnSpPr/>
            <p:nvPr/>
          </p:nvCxnSpPr>
          <p:spPr>
            <a:xfrm flipV="1">
              <a:off x="7512050" y="5792748"/>
              <a:ext cx="1143000" cy="569952"/>
            </a:xfrm>
            <a:prstGeom prst="line">
              <a:avLst/>
            </a:prstGeom>
            <a:ln w="254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V="1">
              <a:off x="5223137" y="4502150"/>
              <a:ext cx="809363" cy="120602"/>
            </a:xfrm>
            <a:prstGeom prst="line">
              <a:avLst/>
            </a:prstGeom>
            <a:ln w="254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rot="16200000" flipV="1">
              <a:off x="5043619" y="4834068"/>
              <a:ext cx="603250" cy="244213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6176137" y="5752294"/>
              <a:ext cx="1335913" cy="610406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グラフ 27"/>
          <p:cNvGraphicFramePr>
            <a:graphicFrameLocks/>
          </p:cNvGraphicFramePr>
          <p:nvPr/>
        </p:nvGraphicFramePr>
        <p:xfrm>
          <a:off x="-76200" y="914400"/>
          <a:ext cx="522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グラフ 29"/>
          <p:cNvGraphicFramePr/>
          <p:nvPr/>
        </p:nvGraphicFramePr>
        <p:xfrm>
          <a:off x="4470400" y="927100"/>
          <a:ext cx="522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365125"/>
          </a:xfrm>
        </p:spPr>
        <p:txBody>
          <a:bodyPr/>
          <a:lstStyle/>
          <a:p>
            <a:r>
              <a:rPr lang="en-US" altLang="ja-JP" smtClean="0"/>
              <a:t>13.09.09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65125"/>
          </a:xfrm>
        </p:spPr>
        <p:txBody>
          <a:bodyPr/>
          <a:lstStyle/>
          <a:p>
            <a:fld id="{49A9F8D5-6A31-374A-B036-FFEC71867CA6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365125"/>
          </a:xfrm>
        </p:spPr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>
          <a:xfrm>
            <a:off x="355600" y="479286"/>
            <a:ext cx="8229600" cy="818686"/>
          </a:xfrm>
        </p:spPr>
        <p:txBody>
          <a:bodyPr>
            <a:spAutoFit/>
          </a:bodyPr>
          <a:lstStyle/>
          <a:p>
            <a:pPr marL="177800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800" i="1" dirty="0" smtClean="0"/>
              <a:t>Module sag measurements</a:t>
            </a:r>
          </a:p>
          <a:p>
            <a:pPr marL="349250" lvl="1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400" i="1" dirty="0" smtClean="0"/>
              <a:t>Strong backs (</a:t>
            </a:r>
            <a:r>
              <a:rPr lang="en-US" altLang="ja-JP" sz="2400" i="1" dirty="0" err="1" smtClean="0"/>
              <a:t>SBs</a:t>
            </a:r>
            <a:r>
              <a:rPr lang="en-US" altLang="ja-JP" sz="2400" i="1" dirty="0" smtClean="0"/>
              <a:t>) seem to work well.</a:t>
            </a:r>
          </a:p>
        </p:txBody>
      </p:sp>
      <p:sp>
        <p:nvSpPr>
          <p:cNvPr id="21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Installation scheme (4)</a:t>
            </a:r>
            <a:endParaRPr lang="ja-JP" altLang="en-US" sz="40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Day 1 (3)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78296" y="644386"/>
            <a:ext cx="7468703" cy="487313"/>
          </a:xfrm>
        </p:spPr>
        <p:txBody>
          <a:bodyPr wrap="square">
            <a:spAutoFit/>
          </a:bodyPr>
          <a:lstStyle/>
          <a:p>
            <a:pPr marL="177800" lvl="0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800" i="1" dirty="0" smtClean="0">
                <a:solidFill>
                  <a:prstClr val="black"/>
                </a:solidFill>
              </a:rPr>
              <a:t>Single module installation at the lowest slot.</a:t>
            </a:r>
          </a:p>
        </p:txBody>
      </p:sp>
      <p:pic>
        <p:nvPicPr>
          <p:cNvPr id="17" name="図 16" descr="IMG_1033_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8050"/>
            <a:ext cx="2967682" cy="1980000"/>
          </a:xfrm>
          <a:prstGeom prst="rect">
            <a:avLst/>
          </a:prstGeom>
        </p:spPr>
      </p:pic>
      <p:pic>
        <p:nvPicPr>
          <p:cNvPr id="18" name="図 17" descr="IMG_1059_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18" y="1098050"/>
            <a:ext cx="2967682" cy="1980000"/>
          </a:xfrm>
          <a:prstGeom prst="rect">
            <a:avLst/>
          </a:prstGeom>
        </p:spPr>
      </p:pic>
      <p:pic>
        <p:nvPicPr>
          <p:cNvPr id="19" name="図 18" descr="IMG_1060_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78750"/>
            <a:ext cx="2967682" cy="1980000"/>
          </a:xfrm>
          <a:prstGeom prst="rect">
            <a:avLst/>
          </a:prstGeom>
        </p:spPr>
      </p:pic>
      <p:pic>
        <p:nvPicPr>
          <p:cNvPr id="16" name="図 15" descr="IMGP0263_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7518" y="1098050"/>
            <a:ext cx="2967682" cy="1980000"/>
          </a:xfrm>
          <a:prstGeom prst="rect">
            <a:avLst/>
          </a:prstGeom>
        </p:spPr>
      </p:pic>
      <p:pic>
        <p:nvPicPr>
          <p:cNvPr id="15" name="図 14" descr="IMG_1082_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6318" y="3778750"/>
            <a:ext cx="2967682" cy="1980000"/>
          </a:xfrm>
          <a:prstGeom prst="rect">
            <a:avLst/>
          </a:prstGeom>
        </p:spPr>
      </p:pic>
      <p:pic>
        <p:nvPicPr>
          <p:cNvPr id="20" name="図 19" descr="IMG_1083_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7518" y="3778750"/>
            <a:ext cx="2967682" cy="1980000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879" y="3078050"/>
            <a:ext cx="3123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000090"/>
                </a:solidFill>
              </a:rPr>
              <a:t>Connect the sliders and the SB.</a:t>
            </a:r>
            <a:endParaRPr kumimoji="1" lang="ja-JP" altLang="en-US" i="1" dirty="0">
              <a:solidFill>
                <a:srgbClr val="00009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086100" y="2836885"/>
            <a:ext cx="2967682" cy="987963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i="1" dirty="0" smtClean="0">
                <a:solidFill>
                  <a:srgbClr val="000090"/>
                </a:solidFill>
              </a:rPr>
              <a:t>Rotate the guide pipe </a:t>
            </a:r>
            <a:r>
              <a:rPr lang="en-US" altLang="ja-JP" i="1" dirty="0" smtClean="0">
                <a:solidFill>
                  <a:srgbClr val="000090"/>
                </a:solidFill>
              </a:rPr>
              <a:t>with balance weights and lock </a:t>
            </a:r>
            <a:r>
              <a:rPr kumimoji="1" lang="en-US" altLang="ja-JP" i="1" dirty="0" smtClean="0">
                <a:solidFill>
                  <a:srgbClr val="000090"/>
                </a:solidFill>
              </a:rPr>
              <a:t>at the target angle. Then </a:t>
            </a:r>
            <a:r>
              <a:rPr lang="en-US" altLang="ja-JP" i="1" dirty="0" smtClean="0">
                <a:solidFill>
                  <a:srgbClr val="000090"/>
                </a:solidFill>
              </a:rPr>
              <a:t>s</a:t>
            </a:r>
            <a:r>
              <a:rPr kumimoji="1" lang="en-US" altLang="ja-JP" i="1" dirty="0" smtClean="0">
                <a:solidFill>
                  <a:srgbClr val="000090"/>
                </a:solidFill>
              </a:rPr>
              <a:t>lide the module into the slot. </a:t>
            </a:r>
            <a:endParaRPr kumimoji="1" lang="ja-JP" altLang="en-US" i="1" dirty="0">
              <a:solidFill>
                <a:srgbClr val="00009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97600" y="3045784"/>
            <a:ext cx="2967682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i="1" dirty="0" smtClean="0">
                <a:solidFill>
                  <a:srgbClr val="000090"/>
                </a:solidFill>
              </a:rPr>
              <a:t>Fix the module at the target </a:t>
            </a:r>
            <a:r>
              <a:rPr kumimoji="1" lang="en-US" altLang="ja-JP" i="1" dirty="0" err="1" smtClean="0">
                <a:solidFill>
                  <a:srgbClr val="000090"/>
                </a:solidFill>
              </a:rPr>
              <a:t>z</a:t>
            </a:r>
            <a:r>
              <a:rPr kumimoji="1" lang="en-US" altLang="ja-JP" i="1" dirty="0" smtClean="0">
                <a:solidFill>
                  <a:srgbClr val="000090"/>
                </a:solidFill>
              </a:rPr>
              <a:t>-position using the slider break.</a:t>
            </a:r>
            <a:endParaRPr kumimoji="1" lang="ja-JP" altLang="en-US" i="1" dirty="0">
              <a:solidFill>
                <a:srgbClr val="00009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0" y="5758750"/>
            <a:ext cx="3077518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i="1" dirty="0" smtClean="0">
                <a:solidFill>
                  <a:srgbClr val="000090"/>
                </a:solidFill>
              </a:rPr>
              <a:t>Set th</a:t>
            </a:r>
            <a:r>
              <a:rPr lang="en-US" altLang="ja-JP" i="1" dirty="0" smtClean="0">
                <a:solidFill>
                  <a:srgbClr val="000090"/>
                </a:solidFill>
              </a:rPr>
              <a:t>e forward fixtures and lower the module toward the target holes of the ECL flanges.</a:t>
            </a:r>
            <a:endParaRPr kumimoji="1" lang="ja-JP" altLang="en-US" i="1" dirty="0">
              <a:solidFill>
                <a:srgbClr val="00009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098800" y="5758750"/>
            <a:ext cx="3077518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i="1" dirty="0" smtClean="0">
                <a:solidFill>
                  <a:srgbClr val="000090"/>
                </a:solidFill>
              </a:rPr>
              <a:t>Fine adjust the rotation angle and fix</a:t>
            </a:r>
            <a:r>
              <a:rPr kumimoji="1" lang="en-US" altLang="ja-JP" i="1" dirty="0" smtClean="0">
                <a:solidFill>
                  <a:srgbClr val="000090"/>
                </a:solidFill>
              </a:rPr>
              <a:t> th</a:t>
            </a:r>
            <a:r>
              <a:rPr lang="en-US" altLang="ja-JP" i="1" dirty="0" smtClean="0">
                <a:solidFill>
                  <a:srgbClr val="000090"/>
                </a:solidFill>
              </a:rPr>
              <a:t>e forward end with bolts and washers.</a:t>
            </a:r>
            <a:endParaRPr kumimoji="1" lang="ja-JP" altLang="en-US" i="1" dirty="0">
              <a:solidFill>
                <a:srgbClr val="00009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087418" y="5492050"/>
            <a:ext cx="3077518" cy="987963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i="1" dirty="0" smtClean="0">
                <a:solidFill>
                  <a:srgbClr val="000090"/>
                </a:solidFill>
              </a:rPr>
              <a:t>The forward fixtures have pin joints with 1 mm gap (</a:t>
            </a:r>
            <a:r>
              <a:rPr lang="en-US" altLang="ja-JP" i="1" dirty="0" smtClean="0">
                <a:solidFill>
                  <a:srgbClr val="000090"/>
                </a:solidFill>
              </a:rPr>
              <a:t>to deal with thermal expansion and the installation clearance).</a:t>
            </a:r>
            <a:endParaRPr kumimoji="1" lang="ja-JP" altLang="en-US" i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IMG_1072_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9950"/>
            <a:ext cx="2967682" cy="1980000"/>
          </a:xfrm>
          <a:prstGeom prst="rect">
            <a:avLst/>
          </a:prstGeom>
        </p:spPr>
      </p:pic>
      <p:pic>
        <p:nvPicPr>
          <p:cNvPr id="22" name="図 21" descr="IMG_1077_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0" y="3789950"/>
            <a:ext cx="2967682" cy="1980000"/>
          </a:xfrm>
          <a:prstGeom prst="rect">
            <a:avLst/>
          </a:prstGeom>
        </p:spPr>
      </p:pic>
      <p:pic>
        <p:nvPicPr>
          <p:cNvPr id="29" name="図 28" descr="IMG_1079_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318" y="3789950"/>
            <a:ext cx="2967682" cy="1980000"/>
          </a:xfrm>
          <a:prstGeom prst="rect">
            <a:avLst/>
          </a:prstGeom>
        </p:spPr>
      </p:pic>
      <p:pic>
        <p:nvPicPr>
          <p:cNvPr id="30" name="図 29" descr="IMGP0271_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04045"/>
            <a:ext cx="2967682" cy="1980000"/>
          </a:xfrm>
          <a:prstGeom prst="rect">
            <a:avLst/>
          </a:prstGeom>
        </p:spPr>
      </p:pic>
      <p:pic>
        <p:nvPicPr>
          <p:cNvPr id="31" name="図 30" descr="IMGP0273_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6100" y="1104045"/>
            <a:ext cx="2967682" cy="1980000"/>
          </a:xfrm>
          <a:prstGeom prst="rect">
            <a:avLst/>
          </a:prstGeom>
        </p:spPr>
      </p:pic>
      <p:pic>
        <p:nvPicPr>
          <p:cNvPr id="32" name="図 31" descr="IMGP0275_R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6318" y="1104045"/>
            <a:ext cx="2967682" cy="1980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Day 1 (4)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78296" y="644386"/>
            <a:ext cx="8154504" cy="487313"/>
          </a:xfrm>
        </p:spPr>
        <p:txBody>
          <a:bodyPr wrap="square">
            <a:spAutoFit/>
          </a:bodyPr>
          <a:lstStyle/>
          <a:p>
            <a:pPr marL="177800" lvl="0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800" i="1" dirty="0" smtClean="0">
                <a:solidFill>
                  <a:prstClr val="black"/>
                </a:solidFill>
              </a:rPr>
              <a:t>Single module installation at the lowest slot. (cont’d)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79" y="2824050"/>
            <a:ext cx="2966803" cy="987963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i="1" dirty="0" smtClean="0">
                <a:solidFill>
                  <a:srgbClr val="000090"/>
                </a:solidFill>
              </a:rPr>
              <a:t>Fine adjust the rotation angle and lower the backward end to align the module and flange holes.</a:t>
            </a:r>
            <a:endParaRPr lang="ja-JP" altLang="en-US" i="1" dirty="0">
              <a:solidFill>
                <a:srgbClr val="00009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086100" y="3027385"/>
            <a:ext cx="2967682" cy="544765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i="1" dirty="0" smtClean="0">
                <a:solidFill>
                  <a:srgbClr val="000090"/>
                </a:solidFill>
              </a:rPr>
              <a:t>Fix the backward end with bolts and washers.</a:t>
            </a:r>
            <a:endParaRPr lang="ja-JP" altLang="en-US" i="1" dirty="0">
              <a:solidFill>
                <a:srgbClr val="00009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97600" y="3045784"/>
            <a:ext cx="2967682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i="1" dirty="0" smtClean="0">
                <a:solidFill>
                  <a:srgbClr val="000090"/>
                </a:solidFill>
              </a:rPr>
              <a:t>Both the fwd and </a:t>
            </a:r>
            <a:r>
              <a:rPr kumimoji="1" lang="en-US" altLang="ja-JP" i="1" dirty="0" err="1" smtClean="0">
                <a:solidFill>
                  <a:srgbClr val="000090"/>
                </a:solidFill>
              </a:rPr>
              <a:t>bwd</a:t>
            </a:r>
            <a:r>
              <a:rPr kumimoji="1" lang="en-US" altLang="ja-JP" i="1" dirty="0" smtClean="0">
                <a:solidFill>
                  <a:srgbClr val="000090"/>
                </a:solidFill>
              </a:rPr>
              <a:t> ends are fixed to the ECL flanges.</a:t>
            </a:r>
            <a:endParaRPr kumimoji="1" lang="ja-JP" altLang="en-US" i="1" dirty="0">
              <a:solidFill>
                <a:srgbClr val="00009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0" y="5758750"/>
            <a:ext cx="3077518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i="1" dirty="0" smtClean="0">
                <a:solidFill>
                  <a:srgbClr val="000090"/>
                </a:solidFill>
              </a:rPr>
              <a:t>R</a:t>
            </a:r>
            <a:r>
              <a:rPr kumimoji="1" lang="en-US" altLang="ja-JP" i="1" dirty="0" smtClean="0">
                <a:solidFill>
                  <a:srgbClr val="000090"/>
                </a:solidFill>
              </a:rPr>
              <a:t>emove the </a:t>
            </a:r>
            <a:r>
              <a:rPr lang="en-US" altLang="ja-JP" i="1" dirty="0" smtClean="0">
                <a:solidFill>
                  <a:srgbClr val="000090"/>
                </a:solidFill>
              </a:rPr>
              <a:t>slider-SB joint </a:t>
            </a:r>
            <a:r>
              <a:rPr kumimoji="1" lang="en-US" altLang="ja-JP" i="1" dirty="0" smtClean="0">
                <a:solidFill>
                  <a:srgbClr val="000090"/>
                </a:solidFill>
              </a:rPr>
              <a:t>screws</a:t>
            </a:r>
            <a:r>
              <a:rPr lang="en-US" altLang="ja-JP" i="1" dirty="0" smtClean="0">
                <a:solidFill>
                  <a:srgbClr val="000090"/>
                </a:solidFill>
              </a:rPr>
              <a:t>, keeping the L fixtures.</a:t>
            </a:r>
            <a:endParaRPr kumimoji="1" lang="ja-JP" altLang="en-US" i="1" dirty="0">
              <a:solidFill>
                <a:srgbClr val="00009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098800" y="5758750"/>
            <a:ext cx="3077518" cy="9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i="1" dirty="0" smtClean="0">
                <a:solidFill>
                  <a:srgbClr val="000090"/>
                </a:solidFill>
              </a:rPr>
              <a:t>The L fixtures prevent from </a:t>
            </a:r>
            <a:r>
              <a:rPr lang="en-US" altLang="ja-JP" i="1" dirty="0" smtClean="0">
                <a:solidFill>
                  <a:srgbClr val="000090"/>
                </a:solidFill>
              </a:rPr>
              <a:t>having stuck screws and a spring-like rebound of the guide pipe.</a:t>
            </a:r>
            <a:endParaRPr kumimoji="1" lang="ja-JP" altLang="en-US" i="1" dirty="0">
              <a:solidFill>
                <a:srgbClr val="00009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087418" y="5492050"/>
            <a:ext cx="3077518" cy="1209562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i="1" dirty="0" smtClean="0">
                <a:solidFill>
                  <a:srgbClr val="000090"/>
                </a:solidFill>
              </a:rPr>
              <a:t>Gentle removal of the sliders can be accomplished by loosening the L fixture screws gradually and sliding them at the “long” screw holes.</a:t>
            </a:r>
            <a:endParaRPr kumimoji="1" lang="ja-JP" altLang="en-US" i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Day 2 (1)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78296" y="644386"/>
            <a:ext cx="6350075" cy="487313"/>
          </a:xfrm>
        </p:spPr>
        <p:txBody>
          <a:bodyPr wrap="square">
            <a:spAutoFit/>
          </a:bodyPr>
          <a:lstStyle/>
          <a:p>
            <a:pPr marL="177800" lvl="0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800" i="1" dirty="0" smtClean="0">
                <a:solidFill>
                  <a:prstClr val="black"/>
                </a:solidFill>
              </a:rPr>
              <a:t>Intended to start the in-situ practice.</a:t>
            </a:r>
          </a:p>
        </p:txBody>
      </p:sp>
      <p:pic>
        <p:nvPicPr>
          <p:cNvPr id="43" name="図 42" descr="IMGP0335_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699"/>
            <a:ext cx="2967682" cy="1980000"/>
          </a:xfrm>
          <a:prstGeom prst="rect">
            <a:avLst/>
          </a:prstGeom>
        </p:spPr>
      </p:pic>
      <p:pic>
        <p:nvPicPr>
          <p:cNvPr id="44" name="図 43" descr="IMGP0419_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800" y="1131699"/>
            <a:ext cx="2967682" cy="1980000"/>
          </a:xfrm>
          <a:prstGeom prst="rect">
            <a:avLst/>
          </a:prstGeom>
        </p:spPr>
      </p:pic>
      <p:pic>
        <p:nvPicPr>
          <p:cNvPr id="45" name="図 44" descr="IMG_1152_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318" y="1131699"/>
            <a:ext cx="2967682" cy="1980000"/>
          </a:xfrm>
          <a:prstGeom prst="rect">
            <a:avLst/>
          </a:prstGeom>
        </p:spPr>
      </p:pic>
      <p:pic>
        <p:nvPicPr>
          <p:cNvPr id="47" name="図 46" descr="IMGP0408_R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65650"/>
            <a:ext cx="2967682" cy="1980000"/>
          </a:xfrm>
          <a:prstGeom prst="rect">
            <a:avLst/>
          </a:prstGeom>
        </p:spPr>
      </p:pic>
      <p:pic>
        <p:nvPicPr>
          <p:cNvPr id="48" name="図 47" descr="IMGP0411_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218" y="3865650"/>
            <a:ext cx="2967682" cy="1980000"/>
          </a:xfrm>
          <a:prstGeom prst="rect">
            <a:avLst/>
          </a:prstGeom>
        </p:spPr>
      </p:pic>
      <p:pic>
        <p:nvPicPr>
          <p:cNvPr id="49" name="図 48" descr="IMGP0434_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6318" y="3865650"/>
            <a:ext cx="2967682" cy="1980000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0" y="3111699"/>
            <a:ext cx="2967682" cy="544765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i="1" dirty="0" smtClean="0">
                <a:solidFill>
                  <a:srgbClr val="000090"/>
                </a:solidFill>
              </a:rPr>
              <a:t>Set an </a:t>
            </a:r>
            <a:r>
              <a:rPr lang="en-US" altLang="ja-JP" i="1" dirty="0" err="1" smtClean="0">
                <a:solidFill>
                  <a:srgbClr val="000090"/>
                </a:solidFill>
              </a:rPr>
              <a:t>xy</a:t>
            </a:r>
            <a:r>
              <a:rPr lang="en-US" altLang="ja-JP" i="1" dirty="0" smtClean="0">
                <a:solidFill>
                  <a:srgbClr val="000090"/>
                </a:solidFill>
              </a:rPr>
              <a:t>-stage in the Nikko side.</a:t>
            </a:r>
            <a:endParaRPr lang="ja-JP" altLang="en-US" i="1" dirty="0">
              <a:solidFill>
                <a:srgbClr val="000090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052118" y="3111699"/>
            <a:ext cx="3120082" cy="544765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i="1" dirty="0" smtClean="0">
                <a:solidFill>
                  <a:srgbClr val="000090"/>
                </a:solidFill>
              </a:rPr>
              <a:t>Move the other </a:t>
            </a:r>
            <a:r>
              <a:rPr lang="en-US" altLang="ja-JP" i="1" dirty="0" err="1" smtClean="0">
                <a:solidFill>
                  <a:srgbClr val="000090"/>
                </a:solidFill>
              </a:rPr>
              <a:t>xy</a:t>
            </a:r>
            <a:r>
              <a:rPr lang="en-US" altLang="ja-JP" i="1" dirty="0" smtClean="0">
                <a:solidFill>
                  <a:srgbClr val="000090"/>
                </a:solidFill>
              </a:rPr>
              <a:t>-stage in the Oho side and set it temporary.</a:t>
            </a:r>
            <a:endParaRPr lang="ja-JP" altLang="en-US" i="1" dirty="0">
              <a:solidFill>
                <a:srgbClr val="00009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172200" y="3111699"/>
            <a:ext cx="2967682" cy="766364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i="1" dirty="0" smtClean="0">
                <a:solidFill>
                  <a:srgbClr val="000090"/>
                </a:solidFill>
              </a:rPr>
              <a:t>Move the guide pipe into the barrel cylinder directory from the Oho side.</a:t>
            </a:r>
            <a:endParaRPr lang="ja-JP" altLang="en-US" i="1" dirty="0">
              <a:solidFill>
                <a:srgbClr val="000090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0" y="5572238"/>
            <a:ext cx="2967682" cy="1209562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i="1" dirty="0" smtClean="0">
                <a:solidFill>
                  <a:srgbClr val="000090"/>
                </a:solidFill>
              </a:rPr>
              <a:t>Put the guide pipe on the scaffold and move step-by-step to the Nikko side semi-manually adjusting the chain block length.</a:t>
            </a:r>
            <a:endParaRPr lang="ja-JP" altLang="en-US" i="1" dirty="0">
              <a:solidFill>
                <a:srgbClr val="000090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120082" y="5572238"/>
            <a:ext cx="2899718" cy="1209562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i="1" dirty="0" smtClean="0">
                <a:solidFill>
                  <a:srgbClr val="000090"/>
                </a:solidFill>
              </a:rPr>
              <a:t>Join a guide pipe end to the </a:t>
            </a:r>
            <a:r>
              <a:rPr lang="en-US" altLang="ja-JP" i="1" dirty="0" err="1" smtClean="0">
                <a:solidFill>
                  <a:srgbClr val="000090"/>
                </a:solidFill>
              </a:rPr>
              <a:t>xy</a:t>
            </a:r>
            <a:r>
              <a:rPr lang="en-US" altLang="ja-JP" i="1" dirty="0" smtClean="0">
                <a:solidFill>
                  <a:srgbClr val="000090"/>
                </a:solidFill>
              </a:rPr>
              <a:t>-stage in the Nikko side; the 4π-rotational bearing can accept a certain tilt of the guide pipe.</a:t>
            </a:r>
            <a:endParaRPr lang="ja-JP" altLang="en-US" i="1" dirty="0">
              <a:solidFill>
                <a:srgbClr val="000090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189364" y="5826238"/>
            <a:ext cx="2899718" cy="987963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i="1" dirty="0" smtClean="0">
                <a:solidFill>
                  <a:srgbClr val="000090"/>
                </a:solidFill>
              </a:rPr>
              <a:t>Join the other guide pipe end to the </a:t>
            </a:r>
            <a:r>
              <a:rPr lang="en-US" altLang="ja-JP" i="1" dirty="0" err="1" smtClean="0">
                <a:solidFill>
                  <a:srgbClr val="000090"/>
                </a:solidFill>
              </a:rPr>
              <a:t>xy</a:t>
            </a:r>
            <a:r>
              <a:rPr lang="en-US" altLang="ja-JP" i="1" dirty="0" smtClean="0">
                <a:solidFill>
                  <a:srgbClr val="000090"/>
                </a:solidFill>
              </a:rPr>
              <a:t>-stage in the Oho side; fix the </a:t>
            </a:r>
            <a:r>
              <a:rPr lang="en-US" altLang="ja-JP" i="1" dirty="0" err="1" smtClean="0">
                <a:solidFill>
                  <a:srgbClr val="000090"/>
                </a:solidFill>
              </a:rPr>
              <a:t>xy</a:t>
            </a:r>
            <a:r>
              <a:rPr lang="en-US" altLang="ja-JP" i="1" dirty="0" smtClean="0">
                <a:solidFill>
                  <a:srgbClr val="000090"/>
                </a:solidFill>
              </a:rPr>
              <a:t>-stage at the target position after then.</a:t>
            </a:r>
            <a:endParaRPr lang="ja-JP" altLang="en-US" i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 descr="IMG_1212_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2515999"/>
            <a:ext cx="2967682" cy="1980000"/>
          </a:xfrm>
          <a:prstGeom prst="rect">
            <a:avLst/>
          </a:prstGeom>
        </p:spPr>
      </p:pic>
      <p:pic>
        <p:nvPicPr>
          <p:cNvPr id="41" name="図 40" descr="IMG_1222_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380" y="1358900"/>
            <a:ext cx="2160000" cy="3237752"/>
          </a:xfrm>
          <a:prstGeom prst="rect">
            <a:avLst/>
          </a:prstGeom>
        </p:spPr>
      </p:pic>
      <p:pic>
        <p:nvPicPr>
          <p:cNvPr id="15" name="図 14" descr="IMGP0470_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15999"/>
            <a:ext cx="2967682" cy="1980000"/>
          </a:xfrm>
          <a:prstGeom prst="rect">
            <a:avLst/>
          </a:prstGeom>
        </p:spPr>
      </p:pic>
      <p:pic>
        <p:nvPicPr>
          <p:cNvPr id="16" name="図 15" descr="IMGP0483_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318" y="4697500"/>
            <a:ext cx="2967682" cy="1980000"/>
          </a:xfrm>
          <a:prstGeom prst="rect">
            <a:avLst/>
          </a:prstGeom>
        </p:spPr>
      </p:pic>
      <p:pic>
        <p:nvPicPr>
          <p:cNvPr id="17" name="図 16" descr="IMGP0501_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97500"/>
            <a:ext cx="2967682" cy="1980000"/>
          </a:xfrm>
          <a:prstGeom prst="rect">
            <a:avLst/>
          </a:prstGeom>
        </p:spPr>
      </p:pic>
      <p:pic>
        <p:nvPicPr>
          <p:cNvPr id="18" name="図 17" descr="IMGP0498_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6100" y="4697500"/>
            <a:ext cx="2967682" cy="1980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Day 2 (2)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13.09.09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8D5-6A31-374A-B036-FFEC71867CA6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78296" y="580886"/>
            <a:ext cx="7240104" cy="1815882"/>
          </a:xfrm>
        </p:spPr>
        <p:txBody>
          <a:bodyPr wrap="square">
            <a:spAutoFit/>
          </a:bodyPr>
          <a:lstStyle/>
          <a:p>
            <a:pPr marL="177800" lvl="0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800" i="1" dirty="0" smtClean="0">
                <a:solidFill>
                  <a:prstClr val="black"/>
                </a:solidFill>
              </a:rPr>
              <a:t>First in-situ trial using the dummy module.</a:t>
            </a:r>
          </a:p>
          <a:p>
            <a:pPr marL="349250" lvl="1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Following the procedure exercised at the ECL mock-up.</a:t>
            </a:r>
          </a:p>
          <a:p>
            <a:pPr marL="349250" lvl="1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The </a:t>
            </a:r>
            <a:r>
              <a:rPr lang="en-US" altLang="ja-JP" sz="2400" i="1" dirty="0" err="1" smtClean="0">
                <a:solidFill>
                  <a:prstClr val="black"/>
                </a:solidFill>
              </a:rPr>
              <a:t>xy</a:t>
            </a:r>
            <a:r>
              <a:rPr lang="en-US" altLang="ja-JP" sz="2400" i="1" dirty="0" smtClean="0">
                <a:solidFill>
                  <a:prstClr val="black"/>
                </a:solidFill>
              </a:rPr>
              <a:t>-stages vibrated during the operation; reinforcement or modification of the I-beam shims are necessary.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>
          <a:xfrm>
            <a:off x="152400" y="504686"/>
            <a:ext cx="8890000" cy="6302236"/>
          </a:xfrm>
        </p:spPr>
        <p:txBody>
          <a:bodyPr wrap="square">
            <a:spAutoFit/>
          </a:bodyPr>
          <a:lstStyle/>
          <a:p>
            <a:pPr marL="177800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800" i="1" dirty="0" smtClean="0"/>
              <a:t>Guide pipe sag and slider tilts</a:t>
            </a:r>
          </a:p>
          <a:p>
            <a:pPr marL="349250" lvl="1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400" i="1" dirty="0" smtClean="0"/>
              <a:t>The sliders were tilted and the tilts were propagated to the module.</a:t>
            </a:r>
          </a:p>
          <a:p>
            <a:pPr marL="533400" lvl="2" indent="-177800">
              <a:lnSpc>
                <a:spcPct val="9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The slider wheels have no clearance to keep themselves flat.</a:t>
            </a:r>
          </a:p>
          <a:p>
            <a:pPr marL="533400" lvl="2" indent="-177800">
              <a:lnSpc>
                <a:spcPct val="9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The sliders were tilted following the guide pipe sag.</a:t>
            </a:r>
            <a:endParaRPr lang="en-US" altLang="ja-JP" sz="2400" i="1" dirty="0" smtClean="0"/>
          </a:p>
          <a:p>
            <a:pPr marL="349250" lvl="1" indent="-177800">
              <a:lnSpc>
                <a:spcPct val="90000"/>
              </a:lnSpc>
              <a:spcBef>
                <a:spcPts val="0"/>
              </a:spcBef>
            </a:pPr>
            <a:endParaRPr lang="en-US" altLang="ja-JP" sz="2400" i="1" dirty="0" smtClean="0"/>
          </a:p>
          <a:p>
            <a:pPr marL="349250" lvl="1" indent="-177800">
              <a:lnSpc>
                <a:spcPct val="90000"/>
              </a:lnSpc>
              <a:spcBef>
                <a:spcPts val="0"/>
              </a:spcBef>
            </a:pPr>
            <a:endParaRPr lang="en-US" altLang="ja-JP" sz="2400" i="1" dirty="0" smtClean="0"/>
          </a:p>
          <a:p>
            <a:pPr marL="349250" lvl="1" indent="-177800">
              <a:lnSpc>
                <a:spcPct val="90000"/>
              </a:lnSpc>
              <a:spcBef>
                <a:spcPts val="0"/>
              </a:spcBef>
              <a:buNone/>
            </a:pPr>
            <a:endParaRPr lang="en-US" altLang="ja-JP" sz="2400" i="1" dirty="0" smtClean="0"/>
          </a:p>
          <a:p>
            <a:pPr marL="349250" lvl="1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400" i="1" dirty="0" smtClean="0"/>
              <a:t>For the self load with simple supports, the guide pipe sag is 8.5 mm.</a:t>
            </a:r>
          </a:p>
          <a:p>
            <a:pPr marL="349250" lvl="1" indent="-177800">
              <a:lnSpc>
                <a:spcPct val="90000"/>
              </a:lnSpc>
              <a:spcBef>
                <a:spcPts val="0"/>
              </a:spcBef>
              <a:buNone/>
            </a:pPr>
            <a:endParaRPr lang="en-US" altLang="ja-JP" sz="2400" i="1" dirty="0" smtClean="0"/>
          </a:p>
          <a:p>
            <a:pPr marL="349250" lvl="1" indent="-177800">
              <a:lnSpc>
                <a:spcPct val="90000"/>
              </a:lnSpc>
              <a:spcBef>
                <a:spcPts val="0"/>
              </a:spcBef>
            </a:pPr>
            <a:endParaRPr lang="en-US" altLang="ja-JP" sz="2400" i="1" dirty="0" smtClean="0"/>
          </a:p>
          <a:p>
            <a:pPr marL="349250" lvl="1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400" i="1" dirty="0" smtClean="0"/>
              <a:t>In reality, there are various effects on the sag.</a:t>
            </a:r>
          </a:p>
          <a:p>
            <a:pPr marL="349250" lvl="1" indent="-177800">
              <a:lnSpc>
                <a:spcPct val="90000"/>
              </a:lnSpc>
              <a:spcBef>
                <a:spcPts val="0"/>
              </a:spcBef>
              <a:buNone/>
            </a:pPr>
            <a:endParaRPr lang="en-US" altLang="ja-JP" sz="2400" i="1" dirty="0" smtClean="0">
              <a:solidFill>
                <a:prstClr val="black"/>
              </a:solidFill>
            </a:endParaRPr>
          </a:p>
          <a:p>
            <a:pPr marL="349250" lvl="1" indent="-177800">
              <a:lnSpc>
                <a:spcPct val="90000"/>
              </a:lnSpc>
              <a:spcBef>
                <a:spcPts val="0"/>
              </a:spcBef>
              <a:buNone/>
            </a:pPr>
            <a:endParaRPr lang="en-US" altLang="ja-JP" sz="2400" i="1" dirty="0" smtClean="0">
              <a:solidFill>
                <a:prstClr val="black"/>
              </a:solidFill>
            </a:endParaRPr>
          </a:p>
          <a:p>
            <a:pPr marL="349250" lvl="1" indent="-177800">
              <a:lnSpc>
                <a:spcPct val="90000"/>
              </a:lnSpc>
              <a:spcBef>
                <a:spcPts val="0"/>
              </a:spcBef>
              <a:buNone/>
            </a:pPr>
            <a:endParaRPr lang="en-US" altLang="ja-JP" sz="2400" i="1" dirty="0" smtClean="0">
              <a:solidFill>
                <a:prstClr val="black"/>
              </a:solidFill>
            </a:endParaRPr>
          </a:p>
          <a:p>
            <a:pPr marL="349250" lvl="1" indent="-177800">
              <a:lnSpc>
                <a:spcPct val="90000"/>
              </a:lnSpc>
              <a:spcBef>
                <a:spcPts val="0"/>
              </a:spcBef>
              <a:buNone/>
            </a:pPr>
            <a:endParaRPr lang="en-US" altLang="ja-JP" sz="2400" i="1" dirty="0" smtClean="0">
              <a:solidFill>
                <a:prstClr val="black"/>
              </a:solidFill>
            </a:endParaRPr>
          </a:p>
          <a:p>
            <a:pPr marL="349250" lvl="1" indent="-177800">
              <a:lnSpc>
                <a:spcPct val="90000"/>
              </a:lnSpc>
              <a:spcBef>
                <a:spcPts val="0"/>
              </a:spcBef>
            </a:pPr>
            <a:endParaRPr lang="en-US" altLang="ja-JP" sz="2400" i="1" dirty="0" smtClean="0">
              <a:solidFill>
                <a:prstClr val="black"/>
              </a:solidFill>
            </a:endParaRPr>
          </a:p>
          <a:p>
            <a:pPr marL="349250" lvl="1" indent="-177800">
              <a:lnSpc>
                <a:spcPct val="90000"/>
              </a:lnSpc>
              <a:spcBef>
                <a:spcPts val="0"/>
              </a:spcBef>
            </a:pPr>
            <a:endParaRPr lang="en-US" altLang="ja-JP" sz="2400" i="1" dirty="0" smtClean="0">
              <a:solidFill>
                <a:prstClr val="black"/>
              </a:solidFill>
            </a:endParaRPr>
          </a:p>
          <a:p>
            <a:pPr marL="349250" lvl="1" indent="-177800">
              <a:lnSpc>
                <a:spcPct val="90000"/>
              </a:lnSpc>
              <a:spcBef>
                <a:spcPts val="0"/>
              </a:spcBef>
            </a:pPr>
            <a:r>
              <a:rPr lang="en-US" altLang="ja-JP" sz="2400" i="1" dirty="0" smtClean="0">
                <a:solidFill>
                  <a:prstClr val="black"/>
                </a:solidFill>
              </a:rPr>
              <a:t>The module deflection with the guide will be measured.</a:t>
            </a:r>
          </a:p>
          <a:p>
            <a:pPr marL="533400" lvl="2" indent="-177800">
              <a:lnSpc>
                <a:spcPct val="9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altLang="ja-JP" sz="2000" i="1" dirty="0" smtClean="0">
                <a:solidFill>
                  <a:prstClr val="black"/>
                </a:solidFill>
              </a:rPr>
              <a:t>After implementing the wheel clearance.</a:t>
            </a:r>
            <a:endParaRPr lang="en-US" altLang="ja-JP" i="1" dirty="0" smtClean="0">
              <a:solidFill>
                <a:prstClr val="black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0"/>
            <a:ext cx="8361680" cy="707886"/>
          </a:xfrm>
        </p:spPr>
        <p:txBody>
          <a:bodyPr wrap="square">
            <a:spAutoFit/>
          </a:bodyPr>
          <a:lstStyle/>
          <a:p>
            <a:r>
              <a:rPr lang="en-US" altLang="ja-JP" sz="4000" i="1" dirty="0" smtClean="0"/>
              <a:t>Day 2 (5)</a:t>
            </a:r>
            <a:endParaRPr lang="ja-JP" altLang="en-US" sz="4000" i="1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365125"/>
          </a:xfrm>
        </p:spPr>
        <p:txBody>
          <a:bodyPr/>
          <a:lstStyle/>
          <a:p>
            <a:r>
              <a:rPr lang="en-US" altLang="ja-JP" smtClean="0"/>
              <a:t>13.09.09</a:t>
            </a:r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65125"/>
          </a:xfrm>
        </p:spPr>
        <p:txBody>
          <a:bodyPr/>
          <a:lstStyle/>
          <a:p>
            <a:fld id="{49A9F8D5-6A31-374A-B036-FFEC71867CA6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365125"/>
          </a:xfrm>
        </p:spPr>
        <p:txBody>
          <a:bodyPr/>
          <a:lstStyle/>
          <a:p>
            <a:r>
              <a:rPr lang="en-US" altLang="ja-JP" smtClean="0"/>
              <a:t>Belle II Focused Review</a:t>
            </a:r>
            <a:endParaRPr lang="ja-JP" altLang="en-US" dirty="0"/>
          </a:p>
        </p:txBody>
      </p:sp>
      <p:grpSp>
        <p:nvGrpSpPr>
          <p:cNvPr id="3" name="図形グループ 105"/>
          <p:cNvGrpSpPr/>
          <p:nvPr/>
        </p:nvGrpSpPr>
        <p:grpSpPr>
          <a:xfrm>
            <a:off x="1474804" y="3077746"/>
            <a:ext cx="6177050" cy="848558"/>
            <a:chOff x="1447575" y="1406792"/>
            <a:chExt cx="6177050" cy="848558"/>
          </a:xfrm>
        </p:grpSpPr>
        <p:grpSp>
          <p:nvGrpSpPr>
            <p:cNvPr id="4" name="図形グループ 85"/>
            <p:cNvGrpSpPr/>
            <p:nvPr/>
          </p:nvGrpSpPr>
          <p:grpSpPr>
            <a:xfrm>
              <a:off x="1447575" y="1410682"/>
              <a:ext cx="6177050" cy="844668"/>
              <a:chOff x="1447575" y="1753582"/>
              <a:chExt cx="6177050" cy="844668"/>
            </a:xfrm>
          </p:grpSpPr>
          <p:grpSp>
            <p:nvGrpSpPr>
              <p:cNvPr id="5" name="図形グループ 79"/>
              <p:cNvGrpSpPr/>
              <p:nvPr/>
            </p:nvGrpSpPr>
            <p:grpSpPr>
              <a:xfrm>
                <a:off x="1447575" y="2075546"/>
                <a:ext cx="6177050" cy="383283"/>
                <a:chOff x="1394575" y="1460738"/>
                <a:chExt cx="6177050" cy="383283"/>
              </a:xfrm>
            </p:grpSpPr>
            <p:grpSp>
              <p:nvGrpSpPr>
                <p:cNvPr id="6" name="図形グループ 76"/>
                <p:cNvGrpSpPr/>
                <p:nvPr/>
              </p:nvGrpSpPr>
              <p:grpSpPr>
                <a:xfrm>
                  <a:off x="1603375" y="1460738"/>
                  <a:ext cx="5760000" cy="184150"/>
                  <a:chOff x="1603375" y="2159000"/>
                  <a:chExt cx="5760000" cy="184150"/>
                </a:xfrm>
              </p:grpSpPr>
              <p:sp>
                <p:nvSpPr>
                  <p:cNvPr id="38" name="フリーフォーム 37"/>
                  <p:cNvSpPr/>
                  <p:nvPr/>
                </p:nvSpPr>
                <p:spPr>
                  <a:xfrm>
                    <a:off x="1603375" y="2182283"/>
                    <a:ext cx="5759450" cy="160867"/>
                  </a:xfrm>
                  <a:custGeom>
                    <a:avLst/>
                    <a:gdLst>
                      <a:gd name="connsiteX0" fmla="*/ 0 w 5759450"/>
                      <a:gd name="connsiteY0" fmla="*/ 0 h 338667"/>
                      <a:gd name="connsiteX1" fmla="*/ 2876550 w 5759450"/>
                      <a:gd name="connsiteY1" fmla="*/ 336550 h 338667"/>
                      <a:gd name="connsiteX2" fmla="*/ 5759450 w 5759450"/>
                      <a:gd name="connsiteY2" fmla="*/ 12700 h 338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759450" h="338667">
                        <a:moveTo>
                          <a:pt x="0" y="0"/>
                        </a:moveTo>
                        <a:cubicBezTo>
                          <a:pt x="958321" y="167216"/>
                          <a:pt x="1916642" y="334433"/>
                          <a:pt x="2876550" y="336550"/>
                        </a:cubicBezTo>
                        <a:cubicBezTo>
                          <a:pt x="3836458" y="338667"/>
                          <a:pt x="5759450" y="12700"/>
                          <a:pt x="5759450" y="12700"/>
                        </a:cubicBezTo>
                      </a:path>
                    </a:pathLst>
                  </a:custGeom>
                  <a:ln w="76200" cap="flat" cmpd="sng" algn="ctr">
                    <a:solidFill>
                      <a:schemeClr val="accent6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39" name="直線コネクタ 38"/>
                  <p:cNvCxnSpPr/>
                  <p:nvPr/>
                </p:nvCxnSpPr>
                <p:spPr>
                  <a:xfrm>
                    <a:off x="1603375" y="2159000"/>
                    <a:ext cx="5760000" cy="0"/>
                  </a:xfrm>
                  <a:prstGeom prst="line">
                    <a:avLst/>
                  </a:prstGeom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8" name="二等辺三角形 77"/>
                <p:cNvSpPr>
                  <a:spLocks noChangeAspect="1"/>
                </p:cNvSpPr>
                <p:nvPr/>
              </p:nvSpPr>
              <p:spPr>
                <a:xfrm>
                  <a:off x="1394575" y="1484021"/>
                  <a:ext cx="417600" cy="360000"/>
                </a:xfrm>
                <a:prstGeom prst="triangl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" name="二等辺三角形 78"/>
                <p:cNvSpPr>
                  <a:spLocks noChangeAspect="1"/>
                </p:cNvSpPr>
                <p:nvPr/>
              </p:nvSpPr>
              <p:spPr>
                <a:xfrm>
                  <a:off x="7154025" y="1484021"/>
                  <a:ext cx="417600" cy="360000"/>
                </a:xfrm>
                <a:prstGeom prst="triangl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81" name="直線矢印コネクタ 80"/>
              <p:cNvCxnSpPr/>
              <p:nvPr/>
            </p:nvCxnSpPr>
            <p:spPr>
              <a:xfrm rot="5400000">
                <a:off x="4441056" y="2346802"/>
                <a:ext cx="252000" cy="1588"/>
              </a:xfrm>
              <a:prstGeom prst="straightConnector1">
                <a:avLst/>
              </a:prstGeom>
              <a:ln w="19050" cap="flat" cmpd="sng" algn="ctr">
                <a:solidFill>
                  <a:srgbClr val="000090"/>
                </a:solidFill>
                <a:prstDash val="solid"/>
                <a:round/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テキスト ボックス 81"/>
              <p:cNvSpPr txBox="1"/>
              <p:nvPr/>
            </p:nvSpPr>
            <p:spPr>
              <a:xfrm>
                <a:off x="4562478" y="2259696"/>
                <a:ext cx="16240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i="1" dirty="0" smtClean="0">
                    <a:solidFill>
                      <a:srgbClr val="000090"/>
                    </a:solidFill>
                  </a:rPr>
                  <a:t>8</a:t>
                </a:r>
                <a:r>
                  <a:rPr kumimoji="1" lang="en-US" altLang="ja-JP" sz="1600" i="1" dirty="0" smtClean="0">
                    <a:solidFill>
                      <a:srgbClr val="000090"/>
                    </a:solidFill>
                  </a:rPr>
                  <a:t>.0 mm @center</a:t>
                </a:r>
                <a:endParaRPr kumimoji="1" lang="ja-JP" altLang="en-US" sz="1600" i="1" dirty="0">
                  <a:solidFill>
                    <a:srgbClr val="000090"/>
                  </a:solidFill>
                </a:endParaRPr>
              </a:p>
            </p:txBody>
          </p:sp>
          <p:cxnSp>
            <p:nvCxnSpPr>
              <p:cNvPr id="83" name="直線矢印コネクタ 82"/>
              <p:cNvCxnSpPr/>
              <p:nvPr/>
            </p:nvCxnSpPr>
            <p:spPr>
              <a:xfrm rot="16200000" flipV="1">
                <a:off x="4439468" y="1952985"/>
                <a:ext cx="252000" cy="1588"/>
              </a:xfrm>
              <a:prstGeom prst="straightConnector1">
                <a:avLst/>
              </a:prstGeom>
              <a:ln w="19050" cap="flat" cmpd="sng" algn="ctr">
                <a:solidFill>
                  <a:srgbClr val="000090"/>
                </a:solidFill>
                <a:prstDash val="solid"/>
                <a:round/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テキスト ボックス 83"/>
              <p:cNvSpPr txBox="1"/>
              <p:nvPr/>
            </p:nvSpPr>
            <p:spPr>
              <a:xfrm>
                <a:off x="4703610" y="1753582"/>
                <a:ext cx="28741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i="1" dirty="0" smtClean="0">
                    <a:solidFill>
                      <a:srgbClr val="000090"/>
                    </a:solidFill>
                  </a:rPr>
                  <a:t>E= 200 </a:t>
                </a:r>
                <a:r>
                  <a:rPr lang="en-US" altLang="ja-JP" sz="1600" i="1" dirty="0" err="1" smtClean="0">
                    <a:solidFill>
                      <a:srgbClr val="000090"/>
                    </a:solidFill>
                  </a:rPr>
                  <a:t>GPa</a:t>
                </a:r>
                <a:r>
                  <a:rPr lang="en-US" altLang="ja-JP" sz="1600" i="1" dirty="0" smtClean="0">
                    <a:solidFill>
                      <a:srgbClr val="000090"/>
                    </a:solidFill>
                  </a:rPr>
                  <a:t>, I= 3.76 </a:t>
                </a:r>
                <a:r>
                  <a:rPr lang="en-US" altLang="ja-JP" sz="1600" i="1" dirty="0" err="1" smtClean="0">
                    <a:solidFill>
                      <a:srgbClr val="000090"/>
                    </a:solidFill>
                  </a:rPr>
                  <a:t>x</a:t>
                </a:r>
                <a:r>
                  <a:rPr lang="en-US" altLang="ja-JP" sz="1600" i="1" dirty="0" smtClean="0">
                    <a:solidFill>
                      <a:srgbClr val="000090"/>
                    </a:solidFill>
                  </a:rPr>
                  <a:t> 10</a:t>
                </a:r>
                <a:r>
                  <a:rPr lang="en-US" altLang="ja-JP" sz="1600" i="1" baseline="30000" dirty="0" smtClean="0">
                    <a:solidFill>
                      <a:srgbClr val="000090"/>
                    </a:solidFill>
                  </a:rPr>
                  <a:t>6</a:t>
                </a:r>
                <a:r>
                  <a:rPr lang="en-US" altLang="ja-JP" sz="1600" i="1" dirty="0" smtClean="0">
                    <a:solidFill>
                      <a:srgbClr val="000090"/>
                    </a:solidFill>
                  </a:rPr>
                  <a:t> [mm</a:t>
                </a:r>
                <a:r>
                  <a:rPr lang="en-US" altLang="ja-JP" sz="1600" i="1" baseline="30000" dirty="0" smtClean="0">
                    <a:solidFill>
                      <a:srgbClr val="000090"/>
                    </a:solidFill>
                  </a:rPr>
                  <a:t>4</a:t>
                </a:r>
                <a:r>
                  <a:rPr lang="en-US" altLang="ja-JP" sz="1600" i="1" dirty="0" smtClean="0">
                    <a:solidFill>
                      <a:srgbClr val="000090"/>
                    </a:solidFill>
                  </a:rPr>
                  <a:t>]</a:t>
                </a:r>
                <a:endParaRPr kumimoji="1" lang="ja-JP" altLang="en-US" sz="1600" i="1" dirty="0">
                  <a:solidFill>
                    <a:srgbClr val="000090"/>
                  </a:solidFill>
                </a:endParaRPr>
              </a:p>
            </p:txBody>
          </p:sp>
        </p:grpSp>
        <p:sp>
          <p:nvSpPr>
            <p:cNvPr id="105" name="テキスト ボックス 104"/>
            <p:cNvSpPr txBox="1"/>
            <p:nvPr/>
          </p:nvSpPr>
          <p:spPr>
            <a:xfrm>
              <a:off x="2442165" y="1406792"/>
              <a:ext cx="16563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i="1" dirty="0" smtClean="0">
                  <a:solidFill>
                    <a:srgbClr val="000090"/>
                  </a:solidFill>
                </a:rPr>
                <a:t>L= 8 </a:t>
              </a:r>
              <a:r>
                <a:rPr kumimoji="1" lang="en-US" altLang="ja-JP" sz="1600" i="1" dirty="0" err="1" smtClean="0">
                  <a:solidFill>
                    <a:srgbClr val="000090"/>
                  </a:solidFill>
                </a:rPr>
                <a:t>m</a:t>
              </a:r>
              <a:r>
                <a:rPr kumimoji="1" lang="en-US" altLang="ja-JP" sz="1600" i="1" dirty="0" smtClean="0">
                  <a:solidFill>
                    <a:srgbClr val="000090"/>
                  </a:solidFill>
                </a:rPr>
                <a:t>, W= 96 kg</a:t>
              </a:r>
            </a:p>
          </p:txBody>
        </p:sp>
      </p:grpSp>
      <p:grpSp>
        <p:nvGrpSpPr>
          <p:cNvPr id="7" name="図形グループ 121"/>
          <p:cNvGrpSpPr/>
          <p:nvPr/>
        </p:nvGrpSpPr>
        <p:grpSpPr>
          <a:xfrm>
            <a:off x="727404" y="1820233"/>
            <a:ext cx="7818327" cy="1080250"/>
            <a:chOff x="727812" y="5606300"/>
            <a:chExt cx="7818327" cy="1080250"/>
          </a:xfrm>
        </p:grpSpPr>
        <p:grpSp>
          <p:nvGrpSpPr>
            <p:cNvPr id="9" name="図形グループ 112"/>
            <p:cNvGrpSpPr/>
            <p:nvPr/>
          </p:nvGrpSpPr>
          <p:grpSpPr>
            <a:xfrm>
              <a:off x="1654450" y="5606300"/>
              <a:ext cx="5937250" cy="1080250"/>
              <a:chOff x="1654450" y="5606300"/>
              <a:chExt cx="5937250" cy="1080250"/>
            </a:xfrm>
          </p:grpSpPr>
          <p:grpSp>
            <p:nvGrpSpPr>
              <p:cNvPr id="10" name="図形グループ 87"/>
              <p:cNvGrpSpPr/>
              <p:nvPr/>
            </p:nvGrpSpPr>
            <p:grpSpPr>
              <a:xfrm>
                <a:off x="1654450" y="5606300"/>
                <a:ext cx="5937250" cy="1080250"/>
                <a:chOff x="1603650" y="4228350"/>
                <a:chExt cx="5937250" cy="1080250"/>
              </a:xfrm>
            </p:grpSpPr>
            <p:sp>
              <p:nvSpPr>
                <p:cNvPr id="57" name="フレーム 56"/>
                <p:cNvSpPr/>
                <p:nvPr/>
              </p:nvSpPr>
              <p:spPr>
                <a:xfrm>
                  <a:off x="2586200" y="4228350"/>
                  <a:ext cx="2232000" cy="1080000"/>
                </a:xfrm>
                <a:prstGeom prst="frame">
                  <a:avLst>
                    <a:gd name="adj1" fmla="val 6855"/>
                  </a:avLst>
                </a:prstGeom>
                <a:solidFill>
                  <a:srgbClr val="7F7F7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フリーフォーム 57"/>
                <p:cNvSpPr/>
                <p:nvPr/>
              </p:nvSpPr>
              <p:spPr>
                <a:xfrm rot="21480000">
                  <a:off x="1692550" y="4645583"/>
                  <a:ext cx="5759450" cy="160867"/>
                </a:xfrm>
                <a:custGeom>
                  <a:avLst/>
                  <a:gdLst>
                    <a:gd name="connsiteX0" fmla="*/ 0 w 5759450"/>
                    <a:gd name="connsiteY0" fmla="*/ 0 h 338667"/>
                    <a:gd name="connsiteX1" fmla="*/ 2876550 w 5759450"/>
                    <a:gd name="connsiteY1" fmla="*/ 336550 h 338667"/>
                    <a:gd name="connsiteX2" fmla="*/ 5759450 w 5759450"/>
                    <a:gd name="connsiteY2" fmla="*/ 12700 h 33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759450" h="338667">
                      <a:moveTo>
                        <a:pt x="0" y="0"/>
                      </a:moveTo>
                      <a:cubicBezTo>
                        <a:pt x="958321" y="167216"/>
                        <a:pt x="1916642" y="334433"/>
                        <a:pt x="2876550" y="336550"/>
                      </a:cubicBezTo>
                      <a:cubicBezTo>
                        <a:pt x="3836458" y="338667"/>
                        <a:pt x="5759450" y="12700"/>
                        <a:pt x="5759450" y="12700"/>
                      </a:cubicBezTo>
                    </a:path>
                  </a:pathLst>
                </a:custGeom>
                <a:ln w="76200" cap="flat" cmpd="sng" algn="ctr">
                  <a:solidFill>
                    <a:schemeClr val="accent6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正方形/長方形 59"/>
                <p:cNvSpPr/>
                <p:nvPr/>
              </p:nvSpPr>
              <p:spPr>
                <a:xfrm>
                  <a:off x="1603650" y="4228600"/>
                  <a:ext cx="72000" cy="10800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正方形/長方形 60"/>
                <p:cNvSpPr/>
                <p:nvPr/>
              </p:nvSpPr>
              <p:spPr>
                <a:xfrm>
                  <a:off x="7468900" y="4228350"/>
                  <a:ext cx="72000" cy="10800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" name="正方形/長方形 63"/>
                <p:cNvSpPr/>
                <p:nvPr/>
              </p:nvSpPr>
              <p:spPr>
                <a:xfrm rot="176412">
                  <a:off x="3215050" y="4709083"/>
                  <a:ext cx="360000" cy="1800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" name="正方形/長方形 64"/>
                <p:cNvSpPr/>
                <p:nvPr/>
              </p:nvSpPr>
              <p:spPr>
                <a:xfrm rot="21411669">
                  <a:off x="4208125" y="4710100"/>
                  <a:ext cx="360000" cy="1800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1" name="図形グループ 53"/>
                <p:cNvGrpSpPr/>
                <p:nvPr/>
              </p:nvGrpSpPr>
              <p:grpSpPr>
                <a:xfrm>
                  <a:off x="2672833" y="4915661"/>
                  <a:ext cx="2051999" cy="236875"/>
                  <a:chOff x="2672558" y="3379461"/>
                  <a:chExt cx="2051999" cy="236875"/>
                </a:xfrm>
              </p:grpSpPr>
              <p:grpSp>
                <p:nvGrpSpPr>
                  <p:cNvPr id="15" name="図形グループ 43"/>
                  <p:cNvGrpSpPr/>
                  <p:nvPr/>
                </p:nvGrpSpPr>
                <p:grpSpPr>
                  <a:xfrm rot="21335474">
                    <a:off x="2672558" y="3472374"/>
                    <a:ext cx="2051999" cy="143962"/>
                    <a:chOff x="3269458" y="4055459"/>
                    <a:chExt cx="2051999" cy="143962"/>
                  </a:xfrm>
                </p:grpSpPr>
                <p:sp>
                  <p:nvSpPr>
                    <p:cNvPr id="75" name="正方形/長方形 74"/>
                    <p:cNvSpPr/>
                    <p:nvPr/>
                  </p:nvSpPr>
                  <p:spPr>
                    <a:xfrm rot="270102">
                      <a:off x="3269458" y="4163421"/>
                      <a:ext cx="2051999" cy="36000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6" name="正方形/長方形 75"/>
                    <p:cNvSpPr/>
                    <p:nvPr/>
                  </p:nvSpPr>
                  <p:spPr>
                    <a:xfrm rot="270102">
                      <a:off x="3276524" y="4055459"/>
                      <a:ext cx="216000" cy="36000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6" name="図形グループ 52"/>
                  <p:cNvGrpSpPr/>
                  <p:nvPr/>
                </p:nvGrpSpPr>
                <p:grpSpPr>
                  <a:xfrm>
                    <a:off x="2949935" y="3379461"/>
                    <a:ext cx="1728000" cy="186350"/>
                    <a:chOff x="2949935" y="3379461"/>
                    <a:chExt cx="1728000" cy="186350"/>
                  </a:xfrm>
                </p:grpSpPr>
                <p:sp>
                  <p:nvSpPr>
                    <p:cNvPr id="69" name="正方形/長方形 68"/>
                    <p:cNvSpPr/>
                    <p:nvPr/>
                  </p:nvSpPr>
                  <p:spPr>
                    <a:xfrm>
                      <a:off x="2949935" y="3379461"/>
                      <a:ext cx="1728000" cy="180000"/>
                    </a:xfrm>
                    <a:prstGeom prst="rect">
                      <a:avLst/>
                    </a:prstGeom>
                    <a:noFill/>
                    <a:ln w="381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cxnSp>
                  <p:nvCxnSpPr>
                    <p:cNvPr id="70" name="直線コネクタ 69"/>
                    <p:cNvCxnSpPr/>
                    <p:nvPr/>
                  </p:nvCxnSpPr>
                  <p:spPr>
                    <a:xfrm rot="16200000">
                      <a:off x="3713650" y="3475811"/>
                      <a:ext cx="180000" cy="0"/>
                    </a:xfrm>
                    <a:prstGeom prst="line">
                      <a:avLst/>
                    </a:prstGeom>
                    <a:ln w="254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直線コネクタ 70"/>
                    <p:cNvCxnSpPr/>
                    <p:nvPr/>
                  </p:nvCxnSpPr>
                  <p:spPr>
                    <a:xfrm rot="16200000">
                      <a:off x="3150700" y="3475811"/>
                      <a:ext cx="180000" cy="0"/>
                    </a:xfrm>
                    <a:prstGeom prst="line">
                      <a:avLst/>
                    </a:prstGeom>
                    <a:ln w="254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直線コネクタ 71"/>
                    <p:cNvCxnSpPr/>
                    <p:nvPr/>
                  </p:nvCxnSpPr>
                  <p:spPr>
                    <a:xfrm rot="16200000">
                      <a:off x="3434250" y="3475811"/>
                      <a:ext cx="180000" cy="0"/>
                    </a:xfrm>
                    <a:prstGeom prst="line">
                      <a:avLst/>
                    </a:prstGeom>
                    <a:ln w="254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直線コネクタ 72"/>
                    <p:cNvCxnSpPr/>
                    <p:nvPr/>
                  </p:nvCxnSpPr>
                  <p:spPr>
                    <a:xfrm rot="16200000">
                      <a:off x="4020650" y="3469461"/>
                      <a:ext cx="180000" cy="0"/>
                    </a:xfrm>
                    <a:prstGeom prst="line">
                      <a:avLst/>
                    </a:prstGeom>
                    <a:ln w="254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直線コネクタ 73"/>
                    <p:cNvCxnSpPr/>
                    <p:nvPr/>
                  </p:nvCxnSpPr>
                  <p:spPr>
                    <a:xfrm rot="16200000">
                      <a:off x="4304200" y="3469461"/>
                      <a:ext cx="180000" cy="0"/>
                    </a:xfrm>
                    <a:prstGeom prst="line">
                      <a:avLst/>
                    </a:prstGeom>
                    <a:ln w="254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109" name="直線コネクタ 108"/>
              <p:cNvCxnSpPr/>
              <p:nvPr/>
            </p:nvCxnSpPr>
            <p:spPr>
              <a:xfrm flipV="1">
                <a:off x="1761625" y="5891331"/>
                <a:ext cx="5742228" cy="198000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直線コネクタ 111"/>
            <p:cNvCxnSpPr/>
            <p:nvPr/>
          </p:nvCxnSpPr>
          <p:spPr>
            <a:xfrm>
              <a:off x="1736325" y="6469233"/>
              <a:ext cx="900000" cy="0"/>
            </a:xfrm>
            <a:prstGeom prst="line">
              <a:avLst/>
            </a:prstGeom>
            <a:ln w="19050" cap="flat" cmpd="sng" algn="ctr">
              <a:solidFill>
                <a:srgbClr val="00009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/>
            <p:cNvCxnSpPr/>
            <p:nvPr/>
          </p:nvCxnSpPr>
          <p:spPr>
            <a:xfrm>
              <a:off x="1725775" y="5891258"/>
              <a:ext cx="3132000" cy="0"/>
            </a:xfrm>
            <a:prstGeom prst="line">
              <a:avLst/>
            </a:prstGeom>
            <a:ln w="25400" cap="flat" cmpd="sng" algn="ctr">
              <a:solidFill>
                <a:srgbClr val="00009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テキスト ボックス 117"/>
            <p:cNvSpPr txBox="1"/>
            <p:nvPr/>
          </p:nvSpPr>
          <p:spPr>
            <a:xfrm>
              <a:off x="1914125" y="6199556"/>
              <a:ext cx="6005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 smtClean="0">
                  <a:solidFill>
                    <a:srgbClr val="000090"/>
                  </a:solidFill>
                </a:rPr>
                <a:t>1250</a:t>
              </a:r>
              <a:endParaRPr kumimoji="1" lang="ja-JP" altLang="en-US" sz="1400" i="1" dirty="0">
                <a:solidFill>
                  <a:srgbClr val="000090"/>
                </a:solidFill>
              </a:endParaRPr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2971855" y="5621581"/>
              <a:ext cx="6005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 smtClean="0">
                  <a:solidFill>
                    <a:srgbClr val="000090"/>
                  </a:solidFill>
                </a:rPr>
                <a:t>4360</a:t>
              </a:r>
              <a:endParaRPr kumimoji="1" lang="ja-JP" altLang="en-US" sz="1400" i="1" dirty="0">
                <a:solidFill>
                  <a:srgbClr val="000090"/>
                </a:solidFill>
              </a:endParaRPr>
            </a:p>
          </p:txBody>
        </p:sp>
        <p:sp>
          <p:nvSpPr>
            <p:cNvPr id="120" name="テキスト ボックス 119"/>
            <p:cNvSpPr txBox="1"/>
            <p:nvPr/>
          </p:nvSpPr>
          <p:spPr>
            <a:xfrm>
              <a:off x="727812" y="5618884"/>
              <a:ext cx="1024038" cy="595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ja-JP" i="1" dirty="0" err="1" smtClean="0">
                  <a:solidFill>
                    <a:srgbClr val="000090"/>
                  </a:solidFill>
                </a:rPr>
                <a:t>xy</a:t>
              </a:r>
              <a:r>
                <a:rPr lang="en-US" altLang="ja-JP" i="1" dirty="0" smtClean="0">
                  <a:solidFill>
                    <a:srgbClr val="000090"/>
                  </a:solidFill>
                </a:rPr>
                <a:t>-stage</a:t>
              </a:r>
            </a:p>
            <a:p>
              <a:pPr algn="ctr">
                <a:lnSpc>
                  <a:spcPct val="90000"/>
                </a:lnSpc>
              </a:pPr>
              <a:r>
                <a:rPr kumimoji="1" lang="en-US" altLang="ja-JP" i="1" dirty="0" smtClean="0">
                  <a:solidFill>
                    <a:srgbClr val="000090"/>
                  </a:solidFill>
                </a:rPr>
                <a:t>(</a:t>
              </a:r>
              <a:r>
                <a:rPr lang="en-US" altLang="ja-JP" i="1" dirty="0" err="1" smtClean="0">
                  <a:solidFill>
                    <a:srgbClr val="000090"/>
                  </a:solidFill>
                </a:rPr>
                <a:t>B</a:t>
              </a:r>
              <a:r>
                <a:rPr kumimoji="1" lang="en-US" altLang="ja-JP" i="1" dirty="0" err="1" smtClean="0">
                  <a:solidFill>
                    <a:srgbClr val="000090"/>
                  </a:solidFill>
                </a:rPr>
                <a:t>wd</a:t>
              </a:r>
              <a:r>
                <a:rPr kumimoji="1" lang="en-US" altLang="ja-JP" i="1" dirty="0" smtClean="0">
                  <a:solidFill>
                    <a:srgbClr val="000090"/>
                  </a:solidFill>
                </a:rPr>
                <a:t>)</a:t>
              </a:r>
              <a:endParaRPr kumimoji="1" lang="ja-JP" altLang="en-US" i="1" dirty="0">
                <a:solidFill>
                  <a:srgbClr val="000090"/>
                </a:solidFill>
              </a:endParaRPr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7522101" y="5618884"/>
              <a:ext cx="1024038" cy="595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ja-JP" i="1" dirty="0" err="1" smtClean="0">
                  <a:solidFill>
                    <a:srgbClr val="000090"/>
                  </a:solidFill>
                </a:rPr>
                <a:t>xy</a:t>
              </a:r>
              <a:r>
                <a:rPr lang="en-US" altLang="ja-JP" i="1" dirty="0" smtClean="0">
                  <a:solidFill>
                    <a:srgbClr val="000090"/>
                  </a:solidFill>
                </a:rPr>
                <a:t>-stage</a:t>
              </a:r>
            </a:p>
            <a:p>
              <a:pPr algn="ctr">
                <a:lnSpc>
                  <a:spcPct val="90000"/>
                </a:lnSpc>
              </a:pPr>
              <a:r>
                <a:rPr kumimoji="1" lang="en-US" altLang="ja-JP" i="1" dirty="0" smtClean="0">
                  <a:solidFill>
                    <a:srgbClr val="000090"/>
                  </a:solidFill>
                </a:rPr>
                <a:t>(</a:t>
              </a:r>
              <a:r>
                <a:rPr lang="en-US" altLang="ja-JP" i="1" dirty="0" smtClean="0">
                  <a:solidFill>
                    <a:srgbClr val="000090"/>
                  </a:solidFill>
                </a:rPr>
                <a:t>F</a:t>
              </a:r>
              <a:r>
                <a:rPr kumimoji="1" lang="en-US" altLang="ja-JP" i="1" dirty="0" smtClean="0">
                  <a:solidFill>
                    <a:srgbClr val="000090"/>
                  </a:solidFill>
                </a:rPr>
                <a:t>wd)</a:t>
              </a:r>
              <a:endParaRPr kumimoji="1" lang="ja-JP" altLang="en-US" i="1" dirty="0">
                <a:solidFill>
                  <a:srgbClr val="000090"/>
                </a:solidFill>
              </a:endParaRPr>
            </a:p>
          </p:txBody>
        </p:sp>
      </p:grpSp>
      <p:graphicFrame>
        <p:nvGraphicFramePr>
          <p:cNvPr id="47" name="グラフ 46"/>
          <p:cNvGraphicFramePr>
            <a:graphicFrameLocks/>
          </p:cNvGraphicFramePr>
          <p:nvPr/>
        </p:nvGraphicFramePr>
        <p:xfrm>
          <a:off x="5434254" y="4200615"/>
          <a:ext cx="36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9" name="グラフ 48"/>
          <p:cNvGraphicFramePr>
            <a:graphicFrameLocks/>
          </p:cNvGraphicFramePr>
          <p:nvPr/>
        </p:nvGraphicFramePr>
        <p:xfrm>
          <a:off x="0" y="4200615"/>
          <a:ext cx="36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正方形/長方形 53"/>
          <p:cNvSpPr/>
          <p:nvPr/>
        </p:nvSpPr>
        <p:spPr>
          <a:xfrm>
            <a:off x="1525604" y="4373033"/>
            <a:ext cx="806963" cy="113568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590800" y="4999033"/>
            <a:ext cx="290208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i="1" dirty="0" smtClean="0">
                <a:solidFill>
                  <a:srgbClr val="FF0000"/>
                </a:solidFill>
              </a:rPr>
              <a:t>Expectation considering the weights of sliders, SB and module and their rigidities.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  <p:sp>
        <p:nvSpPr>
          <p:cNvPr id="56" name="環状矢印 55"/>
          <p:cNvSpPr/>
          <p:nvPr/>
        </p:nvSpPr>
        <p:spPr>
          <a:xfrm rot="307266">
            <a:off x="2289137" y="4656702"/>
            <a:ext cx="6391274" cy="790600"/>
          </a:xfrm>
          <a:prstGeom prst="circularArrow">
            <a:avLst>
              <a:gd name="adj1" fmla="val 0"/>
              <a:gd name="adj2" fmla="val 2905421"/>
              <a:gd name="adj3" fmla="val 13735229"/>
              <a:gd name="adj4" fmla="val 10800000"/>
              <a:gd name="adj5" fmla="val 129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477001" y="3939004"/>
            <a:ext cx="2324099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i="1" dirty="0" smtClean="0">
                <a:solidFill>
                  <a:srgbClr val="FF0000"/>
                </a:solidFill>
              </a:rPr>
              <a:t>Trimmed and leveled to the module region</a:t>
            </a:r>
            <a:r>
              <a:rPr kumimoji="1" lang="en-US" altLang="ja-JP" i="1" dirty="0" smtClean="0">
                <a:solidFill>
                  <a:srgbClr val="FF0000"/>
                </a:solidFill>
              </a:rPr>
              <a:t>.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41071</TotalTime>
  <Words>3301</Words>
  <Application>Microsoft Macintosh PowerPoint</Application>
  <PresentationFormat>画面に合わせる (4:3)</PresentationFormat>
  <Paragraphs>520</Paragraphs>
  <Slides>26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Office テーマ</vt:lpstr>
      <vt:lpstr>Installation scheme (1)</vt:lpstr>
      <vt:lpstr>Installation scheme (2)</vt:lpstr>
      <vt:lpstr>Installation scheme (3)</vt:lpstr>
      <vt:lpstr>Installation scheme (4)</vt:lpstr>
      <vt:lpstr>Day 1 (3)</vt:lpstr>
      <vt:lpstr>Day 1 (4)</vt:lpstr>
      <vt:lpstr>Day 2 (1)</vt:lpstr>
      <vt:lpstr>Day 2 (2)</vt:lpstr>
      <vt:lpstr>Day 2 (5)</vt:lpstr>
      <vt:lpstr>Day 3-5 (1)</vt:lpstr>
      <vt:lpstr>Day 3-5 (4)</vt:lpstr>
      <vt:lpstr>Day 3-5 (5)</vt:lpstr>
      <vt:lpstr>Prototype-III @ Slot-B (1)</vt:lpstr>
      <vt:lpstr>Prototype-III @ Slot-B (2)</vt:lpstr>
      <vt:lpstr>Prototype-III @ Slot-B (3)</vt:lpstr>
      <vt:lpstr>Prototype-III @ Slot-B (4)</vt:lpstr>
      <vt:lpstr>Prototype-III @ Slot-B (5)</vt:lpstr>
      <vt:lpstr>Prototype-III @ Slot-B (6)</vt:lpstr>
      <vt:lpstr>Prototype-III @ Slot-B (7)</vt:lpstr>
      <vt:lpstr>Prototype-III @ Slot-B (8)</vt:lpstr>
      <vt:lpstr>Summary of the position variation (1)</vt:lpstr>
      <vt:lpstr>Summary of the position variation (2)</vt:lpstr>
      <vt:lpstr>Summary of the position variation (3)</vt:lpstr>
      <vt:lpstr>Summary of the position variation (4)</vt:lpstr>
      <vt:lpstr>Near term plan</vt:lpstr>
      <vt:lpstr>Summary</vt:lpstr>
    </vt:vector>
  </TitlesOfParts>
  <Company>Nagoya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Suzuki Kazuhito</dc:creator>
  <cp:lastModifiedBy>Suzuki Kazuhito</cp:lastModifiedBy>
  <cp:revision>136</cp:revision>
  <cp:lastPrinted>2013-09-09T05:36:10Z</cp:lastPrinted>
  <dcterms:created xsi:type="dcterms:W3CDTF">2015-05-06T17:01:29Z</dcterms:created>
  <dcterms:modified xsi:type="dcterms:W3CDTF">2015-05-06T17:04:58Z</dcterms:modified>
</cp:coreProperties>
</file>