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8" r:id="rId3"/>
    <p:sldId id="294" r:id="rId4"/>
    <p:sldId id="295" r:id="rId5"/>
    <p:sldId id="296" r:id="rId6"/>
    <p:sldId id="270" r:id="rId7"/>
    <p:sldId id="347" r:id="rId8"/>
    <p:sldId id="277" r:id="rId9"/>
    <p:sldId id="274" r:id="rId10"/>
    <p:sldId id="455" r:id="rId11"/>
    <p:sldId id="344" r:id="rId12"/>
    <p:sldId id="279" r:id="rId13"/>
    <p:sldId id="268" r:id="rId14"/>
    <p:sldId id="278" r:id="rId15"/>
    <p:sldId id="456" r:id="rId16"/>
    <p:sldId id="350" r:id="rId17"/>
    <p:sldId id="345" r:id="rId18"/>
    <p:sldId id="470" r:id="rId19"/>
    <p:sldId id="471" r:id="rId20"/>
    <p:sldId id="472" r:id="rId21"/>
    <p:sldId id="257" r:id="rId22"/>
    <p:sldId id="348" r:id="rId23"/>
    <p:sldId id="358" r:id="rId24"/>
    <p:sldId id="269" r:id="rId25"/>
    <p:sldId id="394" r:id="rId26"/>
    <p:sldId id="259" r:id="rId27"/>
    <p:sldId id="374" r:id="rId28"/>
    <p:sldId id="262" r:id="rId29"/>
    <p:sldId id="353" r:id="rId30"/>
    <p:sldId id="354" r:id="rId31"/>
    <p:sldId id="351" r:id="rId32"/>
    <p:sldId id="266" r:id="rId33"/>
    <p:sldId id="473" r:id="rId34"/>
    <p:sldId id="273" r:id="rId35"/>
    <p:sldId id="346" r:id="rId36"/>
    <p:sldId id="285" r:id="rId37"/>
    <p:sldId id="280" r:id="rId38"/>
    <p:sldId id="263" r:id="rId39"/>
    <p:sldId id="468" r:id="rId40"/>
    <p:sldId id="469" r:id="rId4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360"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A1FFCF-7BF8-454E-A8EA-1063C9009B10}" type="datetimeFigureOut">
              <a:rPr kumimoji="1" lang="ja-JP" altLang="en-US" smtClean="0"/>
              <a:t>2020/12/7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4131DD-4121-4B6E-BE23-EC8F9FD8A4AD}" type="slidenum">
              <a:rPr kumimoji="1" lang="ja-JP" altLang="en-US" smtClean="0"/>
              <a:t>‹#›</a:t>
            </a:fld>
            <a:endParaRPr kumimoji="1" lang="ja-JP" altLang="en-US"/>
          </a:p>
        </p:txBody>
      </p:sp>
    </p:spTree>
    <p:extLst>
      <p:ext uri="{BB962C8B-B14F-4D97-AF65-F5344CB8AC3E}">
        <p14:creationId xmlns:p14="http://schemas.microsoft.com/office/powerpoint/2010/main" val="8034901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baseline="0" dirty="0"/>
          </a:p>
        </p:txBody>
      </p:sp>
      <p:sp>
        <p:nvSpPr>
          <p:cNvPr id="4" name="スライド番号プレースホルダ 3"/>
          <p:cNvSpPr>
            <a:spLocks noGrp="1"/>
          </p:cNvSpPr>
          <p:nvPr>
            <p:ph type="sldNum" sz="quarter" idx="10"/>
          </p:nvPr>
        </p:nvSpPr>
        <p:spPr/>
        <p:txBody>
          <a:bodyPr/>
          <a:lstStyle/>
          <a:p>
            <a:fld id="{3297CFC6-D051-4C52-978D-FEFEB8FD600D}" type="slidenum">
              <a:rPr kumimoji="1" lang="ja-JP" altLang="en-US" smtClean="0"/>
              <a:pPr/>
              <a:t>8</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B7149-A46D-4E83-A20E-F2E789AC710C}" type="slidenum">
              <a:rPr lang="en-US" altLang="ja-JP"/>
              <a:pPr/>
              <a:t>9</a:t>
            </a:fld>
            <a:endParaRPr lang="en-US" altLang="ja-JP"/>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168187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297CFC6-D051-4C52-978D-FEFEB8FD600D}" type="slidenum">
              <a:rPr kumimoji="1" lang="ja-JP" altLang="en-US" smtClean="0"/>
              <a:pPr/>
              <a:t>10</a:t>
            </a:fld>
            <a:endParaRPr kumimoji="1" lang="ja-JP" altLang="en-US"/>
          </a:p>
        </p:txBody>
      </p:sp>
    </p:spTree>
    <p:extLst>
      <p:ext uri="{BB962C8B-B14F-4D97-AF65-F5344CB8AC3E}">
        <p14:creationId xmlns:p14="http://schemas.microsoft.com/office/powerpoint/2010/main" val="365155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300" dirty="0"/>
          </a:p>
        </p:txBody>
      </p:sp>
      <p:sp>
        <p:nvSpPr>
          <p:cNvPr id="4" name="スライド番号プレースホルダ 3"/>
          <p:cNvSpPr>
            <a:spLocks noGrp="1"/>
          </p:cNvSpPr>
          <p:nvPr>
            <p:ph type="sldNum" sz="quarter" idx="10"/>
          </p:nvPr>
        </p:nvSpPr>
        <p:spPr/>
        <p:txBody>
          <a:bodyPr/>
          <a:lstStyle/>
          <a:p>
            <a:fld id="{3297CFC6-D051-4C52-978D-FEFEB8FD600D}" type="slidenum">
              <a:rPr kumimoji="1" lang="ja-JP" altLang="en-US" smtClean="0"/>
              <a:pPr/>
              <a:t>11</a:t>
            </a:fld>
            <a:endParaRPr kumimoji="1" lang="ja-JP" altLang="en-US"/>
          </a:p>
        </p:txBody>
      </p:sp>
    </p:spTree>
    <p:extLst>
      <p:ext uri="{BB962C8B-B14F-4D97-AF65-F5344CB8AC3E}">
        <p14:creationId xmlns:p14="http://schemas.microsoft.com/office/powerpoint/2010/main" val="150125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原子量最大のアルカリ原子であるフランシウム（</a:t>
            </a:r>
            <a:r>
              <a:rPr kumimoji="1" lang="en-US" altLang="ja-JP"/>
              <a:t>Fr</a:t>
            </a:r>
            <a:r>
              <a:rPr kumimoji="1" lang="ja-JP" altLang="en-US"/>
              <a:t>）は、相対論効果により、最外殻電子の</a:t>
            </a:r>
            <a:r>
              <a:rPr kumimoji="1" lang="en-US" altLang="ja-JP"/>
              <a:t>EDM</a:t>
            </a:r>
            <a:r>
              <a:rPr kumimoji="1" lang="ja-JP" altLang="en-US"/>
              <a:t>が８９５倍程度、増幅される。</a:t>
            </a:r>
            <a:endParaRPr kumimoji="1" lang="en-US" altLang="ja-JP"/>
          </a:p>
          <a:p>
            <a:r>
              <a:rPr kumimoji="1" lang="ja-JP" altLang="en-US"/>
              <a:t>そこで、この</a:t>
            </a:r>
            <a:r>
              <a:rPr kumimoji="1" lang="en-US" altLang="ja-JP"/>
              <a:t>Fr</a:t>
            </a:r>
            <a:r>
              <a:rPr kumimoji="1" lang="ja-JP" altLang="en-US"/>
              <a:t>を原子核反応によりオンラインで生成し、レーザー冷却技術を駆使して、レーザー光の定在波で形成される</a:t>
            </a:r>
            <a:endParaRPr kumimoji="1" lang="en-US" altLang="ja-JP"/>
          </a:p>
          <a:p>
            <a:r>
              <a:rPr kumimoji="1" lang="ja-JP" altLang="en-US"/>
              <a:t>光のポテンシャル；光格子にひとつづつ、</a:t>
            </a:r>
            <a:r>
              <a:rPr kumimoji="1" lang="en-US" altLang="ja-JP"/>
              <a:t>Fr</a:t>
            </a:r>
            <a:r>
              <a:rPr kumimoji="1" lang="ja-JP" altLang="en-US"/>
              <a:t>原子をトラップして、そのスピン歳差周期を測定する</a:t>
            </a:r>
            <a:r>
              <a:rPr kumimoji="1" lang="en-US" altLang="ja-JP"/>
              <a:t>EDM</a:t>
            </a:r>
            <a:r>
              <a:rPr kumimoji="1" lang="ja-JP" altLang="en-US"/>
              <a:t>探索装置の開発が進行中である。</a:t>
            </a:r>
            <a:endParaRPr kumimoji="1" lang="en-US" altLang="ja-JP"/>
          </a:p>
          <a:p>
            <a:r>
              <a:rPr kumimoji="1" lang="ja-JP" altLang="en-US"/>
              <a:t>光格子中では、原子の衝突が抑制されるため、外場との相互作用時間が格段に長くなり、</a:t>
            </a:r>
            <a:r>
              <a:rPr kumimoji="1" lang="en-US" altLang="ja-JP"/>
              <a:t>EDM</a:t>
            </a:r>
            <a:r>
              <a:rPr kumimoji="1" lang="ja-JP" altLang="en-US"/>
              <a:t>の測定感度</a:t>
            </a:r>
            <a:r>
              <a:rPr kumimoji="1" lang="en-US" altLang="ja-JP"/>
              <a:t>〜10-30em</a:t>
            </a:r>
            <a:r>
              <a:rPr kumimoji="1" lang="ja-JP" altLang="en-US"/>
              <a:t>を実現することができる。</a:t>
            </a:r>
            <a:endParaRPr kumimoji="1" lang="en-US" altLang="ja-JP" dirty="0"/>
          </a:p>
        </p:txBody>
      </p:sp>
      <p:sp>
        <p:nvSpPr>
          <p:cNvPr id="4" name="スライド番号プレースホルダー 3"/>
          <p:cNvSpPr>
            <a:spLocks noGrp="1"/>
          </p:cNvSpPr>
          <p:nvPr>
            <p:ph type="sldNum" sz="quarter" idx="10"/>
          </p:nvPr>
        </p:nvSpPr>
        <p:spPr/>
        <p:txBody>
          <a:bodyPr/>
          <a:lstStyle/>
          <a:p>
            <a:fld id="{FD9014BD-61D7-824B-82AD-46C6032CD9D5}" type="slidenum">
              <a:rPr kumimoji="1" lang="ja-JP" altLang="en-US" smtClean="0"/>
              <a:t>25</a:t>
            </a:fld>
            <a:endParaRPr kumimoji="1" lang="ja-JP" altLang="en-US"/>
          </a:p>
        </p:txBody>
      </p:sp>
    </p:spTree>
    <p:extLst>
      <p:ext uri="{BB962C8B-B14F-4D97-AF65-F5344CB8AC3E}">
        <p14:creationId xmlns:p14="http://schemas.microsoft.com/office/powerpoint/2010/main" val="200409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実験装置は、理科学研究所・仁科加速器センターに設置されている。</a:t>
            </a:r>
            <a:endParaRPr kumimoji="1" lang="en-US" altLang="ja-JP"/>
          </a:p>
          <a:p>
            <a:r>
              <a:rPr kumimoji="1" lang="en-US" altLang="ja-JP"/>
              <a:t>AVF</a:t>
            </a:r>
            <a:r>
              <a:rPr kumimoji="1" lang="ja-JP" altLang="en-US"/>
              <a:t>サイクロトロンからの酸素ビームを金ターゲットに照射し、核融合反応により</a:t>
            </a:r>
            <a:r>
              <a:rPr kumimoji="1" lang="en-US" altLang="ja-JP"/>
              <a:t>Fr</a:t>
            </a:r>
            <a:r>
              <a:rPr kumimoji="1" lang="ja-JP" altLang="en-US"/>
              <a:t>を生成する。</a:t>
            </a:r>
            <a:endParaRPr kumimoji="1" lang="en-US" altLang="ja-JP"/>
          </a:p>
          <a:p>
            <a:r>
              <a:rPr kumimoji="1" lang="ja-JP" altLang="en-US"/>
              <a:t>その生成</a:t>
            </a:r>
            <a:r>
              <a:rPr kumimoji="1" lang="en-US" altLang="ja-JP"/>
              <a:t>Fr</a:t>
            </a:r>
            <a:r>
              <a:rPr kumimoji="1" lang="ja-JP" altLang="en-US"/>
              <a:t>を引き出して、オンラインで、磁気光学トラップ（</a:t>
            </a:r>
            <a:r>
              <a:rPr kumimoji="1" lang="en-US" altLang="ja-JP"/>
              <a:t>MOT</a:t>
            </a:r>
            <a:r>
              <a:rPr kumimoji="1" lang="ja-JP" altLang="en-US"/>
              <a:t>）、光格子（</a:t>
            </a:r>
            <a:r>
              <a:rPr kumimoji="1" lang="en-US" altLang="ja-JP"/>
              <a:t>OL</a:t>
            </a:r>
            <a:r>
              <a:rPr kumimoji="1" lang="ja-JP" altLang="en-US"/>
              <a:t>）に輸送し、</a:t>
            </a:r>
            <a:r>
              <a:rPr kumimoji="1" lang="en-US" altLang="ja-JP"/>
              <a:t>EDM</a:t>
            </a:r>
            <a:r>
              <a:rPr kumimoji="1" lang="ja-JP" altLang="en-US"/>
              <a:t>を測定する。</a:t>
            </a:r>
            <a:endParaRPr kumimoji="1" lang="en-US" altLang="ja-JP" dirty="0"/>
          </a:p>
        </p:txBody>
      </p:sp>
      <p:sp>
        <p:nvSpPr>
          <p:cNvPr id="4" name="スライド番号プレースホルダー 3"/>
          <p:cNvSpPr>
            <a:spLocks noGrp="1"/>
          </p:cNvSpPr>
          <p:nvPr>
            <p:ph type="sldNum" sz="quarter" idx="5"/>
          </p:nvPr>
        </p:nvSpPr>
        <p:spPr/>
        <p:txBody>
          <a:bodyPr/>
          <a:lstStyle/>
          <a:p>
            <a:fld id="{B8B315DC-6A94-0945-A57B-DBBF6B3126D0}" type="slidenum">
              <a:rPr kumimoji="1" lang="ja-JP" altLang="en-US" smtClean="0"/>
              <a:t>26</a:t>
            </a:fld>
            <a:endParaRPr kumimoji="1" lang="ja-JP" altLang="en-US"/>
          </a:p>
        </p:txBody>
      </p:sp>
    </p:spTree>
    <p:extLst>
      <p:ext uri="{BB962C8B-B14F-4D97-AF65-F5344CB8AC3E}">
        <p14:creationId xmlns:p14="http://schemas.microsoft.com/office/powerpoint/2010/main" val="183323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現在、大強度</a:t>
            </a:r>
            <a:r>
              <a:rPr kumimoji="1" lang="en-US" altLang="ja-JP"/>
              <a:t>Fr</a:t>
            </a:r>
            <a:r>
              <a:rPr kumimoji="1" lang="ja-JP" altLang="en-US"/>
              <a:t>イオン源の開発に成功し、</a:t>
            </a:r>
            <a:r>
              <a:rPr kumimoji="1" lang="en-US" altLang="ja-JP"/>
              <a:t>10-30ecm</a:t>
            </a:r>
            <a:r>
              <a:rPr kumimoji="1" lang="ja-JP" altLang="en-US"/>
              <a:t>の</a:t>
            </a:r>
            <a:r>
              <a:rPr kumimoji="1" lang="en-US" altLang="ja-JP"/>
              <a:t>EDM</a:t>
            </a:r>
            <a:r>
              <a:rPr kumimoji="1" lang="ja-JP" altLang="en-US"/>
              <a:t>測定精度実現に必要な</a:t>
            </a:r>
            <a:r>
              <a:rPr kumimoji="1" lang="en-US" altLang="ja-JP"/>
              <a:t>Fr</a:t>
            </a:r>
            <a:r>
              <a:rPr kumimoji="1" lang="ja-JP" altLang="en-US"/>
              <a:t>収量：</a:t>
            </a:r>
            <a:r>
              <a:rPr kumimoji="1" lang="en-US" altLang="ja-JP"/>
              <a:t>10^7 Fr/s</a:t>
            </a:r>
            <a:r>
              <a:rPr kumimoji="1" lang="ja-JP" altLang="en-US"/>
              <a:t>を達成した。</a:t>
            </a:r>
            <a:endParaRPr kumimoji="1" lang="en-US" altLang="ja-JP"/>
          </a:p>
          <a:p>
            <a:r>
              <a:rPr kumimoji="1" lang="ja-JP" altLang="en-US"/>
              <a:t>また、すでに、</a:t>
            </a:r>
            <a:r>
              <a:rPr kumimoji="1" lang="en-US" altLang="ja-JP"/>
              <a:t>Fr</a:t>
            </a:r>
            <a:r>
              <a:rPr kumimoji="1" lang="ja-JP" altLang="en-US"/>
              <a:t>の磁気光学トラップにも国内で初めて実現し、</a:t>
            </a:r>
            <a:r>
              <a:rPr kumimoji="1" lang="en-US" altLang="ja-JP"/>
              <a:t>MOT</a:t>
            </a:r>
            <a:r>
              <a:rPr kumimoji="1" lang="ja-JP" altLang="en-US"/>
              <a:t>と</a:t>
            </a:r>
            <a:r>
              <a:rPr kumimoji="1" lang="en-US" altLang="ja-JP"/>
              <a:t>OL</a:t>
            </a:r>
            <a:r>
              <a:rPr kumimoji="1" lang="ja-JP" altLang="en-US"/>
              <a:t>の技術は確立している。</a:t>
            </a:r>
            <a:endParaRPr kumimoji="1" lang="en-US" altLang="ja-JP"/>
          </a:p>
          <a:p>
            <a:r>
              <a:rPr kumimoji="1" lang="ja-JP" altLang="en-US"/>
              <a:t>さらに、冷却原子を用いた共存磁力計の開発、原理実証も行なっており、</a:t>
            </a:r>
            <a:r>
              <a:rPr kumimoji="1" lang="en-US" altLang="ja-JP"/>
              <a:t>EDM</a:t>
            </a:r>
            <a:r>
              <a:rPr kumimoji="1" lang="ja-JP" altLang="en-US"/>
              <a:t>測定の基盤技術の開発が進んでいる。</a:t>
            </a:r>
            <a:endParaRPr kumimoji="1" lang="en-US" altLang="ja-JP"/>
          </a:p>
          <a:p>
            <a:r>
              <a:rPr kumimoji="1" lang="ja-JP" altLang="en-US"/>
              <a:t>今後、磁気シールドの開発を進め、</a:t>
            </a:r>
            <a:r>
              <a:rPr kumimoji="1" lang="en-US" altLang="ja-JP"/>
              <a:t>3</a:t>
            </a:r>
            <a:r>
              <a:rPr kumimoji="1" lang="ja-JP" altLang="en-US"/>
              <a:t>年以内に、</a:t>
            </a:r>
            <a:r>
              <a:rPr kumimoji="1" lang="en-US" altLang="ja-JP"/>
              <a:t>EDM</a:t>
            </a:r>
            <a:r>
              <a:rPr kumimoji="1" lang="ja-JP" altLang="en-US"/>
              <a:t>測定に着手する予定である。</a:t>
            </a:r>
            <a:endParaRPr kumimoji="1" lang="ja-JP" altLang="en-US" dirty="0"/>
          </a:p>
        </p:txBody>
      </p:sp>
      <p:sp>
        <p:nvSpPr>
          <p:cNvPr id="4" name="スライド番号プレースホルダー 3"/>
          <p:cNvSpPr>
            <a:spLocks noGrp="1"/>
          </p:cNvSpPr>
          <p:nvPr>
            <p:ph type="sldNum" sz="quarter" idx="5"/>
          </p:nvPr>
        </p:nvSpPr>
        <p:spPr/>
        <p:txBody>
          <a:bodyPr/>
          <a:lstStyle/>
          <a:p>
            <a:fld id="{B8B315DC-6A94-0945-A57B-DBBF6B3126D0}" type="slidenum">
              <a:rPr kumimoji="1" lang="ja-JP" altLang="en-US" smtClean="0"/>
              <a:t>27</a:t>
            </a:fld>
            <a:endParaRPr kumimoji="1" lang="ja-JP" altLang="en-US"/>
          </a:p>
        </p:txBody>
      </p:sp>
    </p:spTree>
    <p:extLst>
      <p:ext uri="{BB962C8B-B14F-4D97-AF65-F5344CB8AC3E}">
        <p14:creationId xmlns:p14="http://schemas.microsoft.com/office/powerpoint/2010/main" val="397485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現状の写真。</a:t>
            </a:r>
            <a:endParaRPr kumimoji="1" lang="en-US" altLang="ja-JP" dirty="0"/>
          </a:p>
        </p:txBody>
      </p:sp>
      <p:sp>
        <p:nvSpPr>
          <p:cNvPr id="4" name="スライド番号プレースホルダー 3"/>
          <p:cNvSpPr>
            <a:spLocks noGrp="1"/>
          </p:cNvSpPr>
          <p:nvPr>
            <p:ph type="sldNum" sz="quarter" idx="5"/>
          </p:nvPr>
        </p:nvSpPr>
        <p:spPr/>
        <p:txBody>
          <a:bodyPr/>
          <a:lstStyle/>
          <a:p>
            <a:fld id="{B8B315DC-6A94-0945-A57B-DBBF6B3126D0}" type="slidenum">
              <a:rPr kumimoji="1" lang="ja-JP" altLang="en-US" smtClean="0"/>
              <a:t>28</a:t>
            </a:fld>
            <a:endParaRPr kumimoji="1" lang="ja-JP" altLang="en-US"/>
          </a:p>
        </p:txBody>
      </p:sp>
    </p:spTree>
    <p:extLst>
      <p:ext uri="{BB962C8B-B14F-4D97-AF65-F5344CB8AC3E}">
        <p14:creationId xmlns:p14="http://schemas.microsoft.com/office/powerpoint/2010/main" val="31460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0E853B23-EE21-45A9-8B40-4B817B61C684}" type="datetime1">
              <a:rPr kumimoji="1" lang="ja-JP" altLang="en-US" smtClean="0"/>
              <a:t>2020/12/7</a:t>
            </a:fld>
            <a:endParaRPr kumimoji="1" lang="ja-JP" altLang="en-US"/>
          </a:p>
        </p:txBody>
      </p:sp>
      <p:sp>
        <p:nvSpPr>
          <p:cNvPr id="5" name="フッター プレースホルダ 4"/>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6" name="スライド番号プレースホルダ 5"/>
          <p:cNvSpPr>
            <a:spLocks noGrp="1"/>
          </p:cNvSpPr>
          <p:nvPr>
            <p:ph type="sldNum" sz="quarter" idx="12"/>
          </p:nvPr>
        </p:nvSpPr>
        <p:spPr/>
        <p:txBody>
          <a:bodyPr/>
          <a:lstStyle>
            <a:lvl1pPr>
              <a:defRPr sz="1600"/>
            </a:lvl1pPr>
          </a:lstStyle>
          <a:p>
            <a:fld id="{D2D8002D-B5B0-4BAC-B1F6-782DDCCE6D9C}" type="slidenum">
              <a:rPr lang="ja-JP" altLang="en-US" smtClean="0"/>
              <a:pPr/>
              <a:t>‹#›</a:t>
            </a:fld>
            <a:endParaRPr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1E4704A-9E38-451A-B664-EBE8A3EBB48A}" type="datetime1">
              <a:rPr kumimoji="1" lang="ja-JP" altLang="en-US" smtClean="0"/>
              <a:t>2020/12/7</a:t>
            </a:fld>
            <a:endParaRPr kumimoji="1" lang="ja-JP" altLang="en-US"/>
          </a:p>
        </p:txBody>
      </p:sp>
      <p:sp>
        <p:nvSpPr>
          <p:cNvPr id="5" name="フッター プレースホルダ 4"/>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022A8AF-AD60-470D-8B38-F80A70ABBE40}" type="datetime1">
              <a:rPr kumimoji="1" lang="ja-JP" altLang="en-US" smtClean="0"/>
              <a:t>2020/12/7</a:t>
            </a:fld>
            <a:endParaRPr kumimoji="1" lang="ja-JP" altLang="en-US"/>
          </a:p>
        </p:txBody>
      </p:sp>
      <p:sp>
        <p:nvSpPr>
          <p:cNvPr id="5" name="フッター プレースホルダ 4"/>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148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4E3B47F-6301-430C-A8B6-828F96F00D75}" type="datetime1">
              <a:rPr kumimoji="1" lang="ja-JP" altLang="en-US" smtClean="0"/>
              <a:t>2020/12/7</a:t>
            </a:fld>
            <a:endParaRPr kumimoji="1" lang="ja-JP" altLang="en-US"/>
          </a:p>
        </p:txBody>
      </p:sp>
      <p:sp>
        <p:nvSpPr>
          <p:cNvPr id="5" name="フッター プレースホルダ 4"/>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B3C1CAFE-A3DD-41CA-87E0-B49BE7C6BC19}" type="datetime1">
              <a:rPr kumimoji="1" lang="ja-JP" altLang="en-US" smtClean="0"/>
              <a:t>2020/12/7</a:t>
            </a:fld>
            <a:endParaRPr kumimoji="1" lang="ja-JP" altLang="en-US"/>
          </a:p>
        </p:txBody>
      </p:sp>
      <p:sp>
        <p:nvSpPr>
          <p:cNvPr id="5" name="フッター プレースホルダ 4"/>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249CDEA5-305E-417C-9400-81F760729C39}" type="datetime1">
              <a:rPr kumimoji="1" lang="ja-JP" altLang="en-US" smtClean="0"/>
              <a:t>2020/12/7</a:t>
            </a:fld>
            <a:endParaRPr kumimoji="1" lang="ja-JP" altLang="en-US"/>
          </a:p>
        </p:txBody>
      </p:sp>
      <p:sp>
        <p:nvSpPr>
          <p:cNvPr id="6" name="フッター プレースホルダ 5"/>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8DB53D97-531D-4C2F-9C24-84A338DF1EC4}" type="datetime1">
              <a:rPr kumimoji="1" lang="ja-JP" altLang="en-US" smtClean="0"/>
              <a:t>2020/12/7</a:t>
            </a:fld>
            <a:endParaRPr kumimoji="1" lang="ja-JP" altLang="en-US"/>
          </a:p>
        </p:txBody>
      </p:sp>
      <p:sp>
        <p:nvSpPr>
          <p:cNvPr id="8" name="フッター プレースホルダ 7"/>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861D210-01E9-4B68-94BE-7CF5F10FC6EB}" type="datetime1">
              <a:rPr kumimoji="1" lang="ja-JP" altLang="en-US" smtClean="0"/>
              <a:t>2020/12/7</a:t>
            </a:fld>
            <a:endParaRPr kumimoji="1" lang="ja-JP" altLang="en-US"/>
          </a:p>
        </p:txBody>
      </p:sp>
      <p:sp>
        <p:nvSpPr>
          <p:cNvPr id="4" name="フッター プレースホルダ 3"/>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19338306-7CF9-4DCB-A36A-4E810AD8C6F3}" type="datetime1">
              <a:rPr kumimoji="1" lang="ja-JP" altLang="en-US" smtClean="0"/>
              <a:t>2020/12/7</a:t>
            </a:fld>
            <a:endParaRPr kumimoji="1" lang="ja-JP" altLang="en-US"/>
          </a:p>
        </p:txBody>
      </p:sp>
      <p:sp>
        <p:nvSpPr>
          <p:cNvPr id="3" name="フッター プレースホルダ 2"/>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79E3AC63-9B28-4456-86FA-C95320BF19BB}" type="datetime1">
              <a:rPr kumimoji="1" lang="ja-JP" altLang="en-US" smtClean="0"/>
              <a:t>2020/12/7</a:t>
            </a:fld>
            <a:endParaRPr kumimoji="1" lang="ja-JP" altLang="en-US"/>
          </a:p>
        </p:txBody>
      </p:sp>
      <p:sp>
        <p:nvSpPr>
          <p:cNvPr id="6" name="フッター プレースホルダ 5"/>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29F57F1-42FE-4A6C-84E4-8E7A4B279CB9}" type="datetime1">
              <a:rPr kumimoji="1" lang="ja-JP" altLang="en-US" smtClean="0"/>
              <a:t>2020/12/7</a:t>
            </a:fld>
            <a:endParaRPr kumimoji="1" lang="ja-JP" altLang="en-US"/>
          </a:p>
        </p:txBody>
      </p:sp>
      <p:sp>
        <p:nvSpPr>
          <p:cNvPr id="6" name="フッター プレースホルダ 5"/>
          <p:cNvSpPr>
            <a:spLocks noGrp="1"/>
          </p:cNvSpPr>
          <p:nvPr>
            <p:ph type="ftr" sz="quarter" idx="11"/>
          </p:nvPr>
        </p:nvSpPr>
        <p:spPr/>
        <p:txBody>
          <a:bodyPr/>
          <a:lstStyle/>
          <a:p>
            <a:r>
              <a:rPr kumimoji="1" lang="ja-JP" altLang="en-US"/>
              <a:t>中性子研究会</a:t>
            </a:r>
            <a:r>
              <a:rPr kumimoji="1" lang="en-US" altLang="ja-JP"/>
              <a:t>@</a:t>
            </a:r>
            <a:r>
              <a:rPr kumimoji="1" lang="ja-JP" altLang="en-US"/>
              <a:t>名古屋大学</a:t>
            </a:r>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D5009-F1E9-4688-AB6E-1396D1AB54A8}" type="datetime1">
              <a:rPr kumimoji="1" lang="ja-JP" altLang="en-US" smtClean="0"/>
              <a:t>2020/12/7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中性子研究会</a:t>
            </a:r>
            <a:r>
              <a:rPr kumimoji="1" lang="en-US" altLang="ja-JP"/>
              <a:t>@</a:t>
            </a:r>
            <a:r>
              <a:rPr kumimoji="1" lang="ja-JP" altLang="en-US"/>
              <a:t>名古屋大学</a:t>
            </a:r>
          </a:p>
        </p:txBody>
      </p:sp>
      <p:sp>
        <p:nvSpPr>
          <p:cNvPr id="6" name="スライド番号プレースホルダ 5"/>
          <p:cNvSpPr>
            <a:spLocks noGrp="1"/>
          </p:cNvSpPr>
          <p:nvPr>
            <p:ph type="sldNum" sz="quarter" idx="4"/>
          </p:nvPr>
        </p:nvSpPr>
        <p:spPr>
          <a:xfrm>
            <a:off x="6902896" y="6356350"/>
            <a:ext cx="21336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2D8002D-B5B0-4BAC-B1F6-782DDCCE6D9C}"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1.bin"/><Relationship Id="rId10" Type="http://schemas.openxmlformats.org/officeDocument/2006/relationships/image" Target="../media/image33.wmf"/><Relationship Id="rId4" Type="http://schemas.openxmlformats.org/officeDocument/2006/relationships/image" Target="../media/image34.png"/><Relationship Id="rId9"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0.png"/><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notesSlide" Target="../notesSlides/notesSlide5.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65.emf"/><Relationship Id="rId5" Type="http://schemas.openxmlformats.org/officeDocument/2006/relationships/oleObject" Target="../embeddings/oleObject4.bin"/><Relationship Id="rId4" Type="http://schemas.openxmlformats.org/officeDocument/2006/relationships/image" Target="../media/image67.wmf"/><Relationship Id="rId9" Type="http://schemas.openxmlformats.org/officeDocument/2006/relationships/image" Target="../media/image68.tiff"/></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emf"/></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2130425"/>
            <a:ext cx="8712968" cy="1470025"/>
          </a:xfrm>
        </p:spPr>
        <p:txBody>
          <a:bodyPr/>
          <a:lstStyle/>
          <a:p>
            <a:r>
              <a:rPr lang="en-US" altLang="ja-JP" dirty="0"/>
              <a:t>EDM</a:t>
            </a:r>
            <a:r>
              <a:rPr lang="ja-JP" altLang="en-US" dirty="0"/>
              <a:t>実験</a:t>
            </a:r>
            <a:endParaRPr lang="ja-JP" altLang="ja-JP" dirty="0"/>
          </a:p>
        </p:txBody>
      </p:sp>
      <p:sp>
        <p:nvSpPr>
          <p:cNvPr id="3" name="サブタイトル 2"/>
          <p:cNvSpPr>
            <a:spLocks noGrp="1"/>
          </p:cNvSpPr>
          <p:nvPr>
            <p:ph type="subTitle" idx="1"/>
          </p:nvPr>
        </p:nvSpPr>
        <p:spPr/>
        <p:txBody>
          <a:bodyPr/>
          <a:lstStyle/>
          <a:p>
            <a:r>
              <a:rPr kumimoji="1" lang="ja-JP" altLang="en-US" dirty="0">
                <a:solidFill>
                  <a:schemeClr val="tx1"/>
                </a:solidFill>
              </a:rPr>
              <a:t>川崎真介</a:t>
            </a:r>
            <a:endParaRPr kumimoji="1" lang="en-US" altLang="ja-JP" dirty="0">
              <a:solidFill>
                <a:schemeClr val="tx1"/>
              </a:solidFill>
            </a:endParaRPr>
          </a:p>
          <a:p>
            <a:r>
              <a:rPr lang="en-US" altLang="ja-JP" dirty="0">
                <a:solidFill>
                  <a:schemeClr val="tx1"/>
                </a:solidFill>
              </a:rPr>
              <a:t>KEK</a:t>
            </a:r>
            <a:endParaRPr kumimoji="1" lang="en-US" altLang="ja-JP" dirty="0">
              <a:solidFill>
                <a:schemeClr val="tx1"/>
              </a:solidFill>
            </a:endParaRPr>
          </a:p>
        </p:txBody>
      </p:sp>
      <p:pic>
        <p:nvPicPr>
          <p:cNvPr id="1026" name="Picture 2" descr="C:\Users\kawasaki\Documents\kek\TRIUMF分室ポスター\fig\keklogo_blu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483" y="5445224"/>
            <a:ext cx="2075034" cy="1188479"/>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325532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4624"/>
            <a:ext cx="9144000" cy="1143000"/>
          </a:xfrm>
        </p:spPr>
        <p:txBody>
          <a:bodyPr>
            <a:normAutofit/>
          </a:bodyPr>
          <a:lstStyle/>
          <a:p>
            <a:r>
              <a:rPr lang="en-US" altLang="ja-JP" dirty="0"/>
              <a:t>Super thermal method</a:t>
            </a:r>
          </a:p>
        </p:txBody>
      </p:sp>
      <p:pic>
        <p:nvPicPr>
          <p:cNvPr id="1027" name="Picture 3" descr="C:\Users\kawasaki\Documents\presentation\物理学会2011年秋季大会@弘前大学\fig\phonon_excitation.png"/>
          <p:cNvPicPr>
            <a:picLocks noGrp="1" noChangeAspect="1" noChangeArrowheads="1"/>
          </p:cNvPicPr>
          <p:nvPr>
            <p:ph idx="1"/>
          </p:nvPr>
        </p:nvPicPr>
        <p:blipFill>
          <a:blip r:embed="rId4" cstate="print"/>
          <a:srcRect/>
          <a:stretch>
            <a:fillRect/>
          </a:stretch>
        </p:blipFill>
        <p:spPr bwMode="auto">
          <a:xfrm>
            <a:off x="323528" y="2618328"/>
            <a:ext cx="3495542" cy="3744416"/>
          </a:xfrm>
          <a:prstGeom prst="rect">
            <a:avLst/>
          </a:prstGeom>
          <a:noFill/>
        </p:spPr>
      </p:pic>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10</a:t>
            </a:fld>
            <a:endParaRPr kumimoji="1" lang="ja-JP" altLang="en-US"/>
          </a:p>
        </p:txBody>
      </p:sp>
      <p:sp>
        <p:nvSpPr>
          <p:cNvPr id="8" name="テキスト ボックス 7"/>
          <p:cNvSpPr txBox="1"/>
          <p:nvPr/>
        </p:nvSpPr>
        <p:spPr>
          <a:xfrm>
            <a:off x="453672" y="6165304"/>
            <a:ext cx="2750176" cy="369332"/>
          </a:xfrm>
          <a:prstGeom prst="rect">
            <a:avLst/>
          </a:prstGeom>
          <a:noFill/>
        </p:spPr>
        <p:txBody>
          <a:bodyPr wrap="none" rtlCol="0">
            <a:spAutoFit/>
          </a:bodyPr>
          <a:lstStyle/>
          <a:p>
            <a:r>
              <a:rPr lang="en-US" altLang="ja-JP" dirty="0"/>
              <a:t>dispersion curve of phonon</a:t>
            </a:r>
            <a:endParaRPr kumimoji="1" lang="ja-JP" altLang="en-US" dirty="0"/>
          </a:p>
        </p:txBody>
      </p:sp>
      <p:graphicFrame>
        <p:nvGraphicFramePr>
          <p:cNvPr id="12" name="オブジェクト 11"/>
          <p:cNvGraphicFramePr>
            <a:graphicFrameLocks noChangeAspect="1"/>
          </p:cNvGraphicFramePr>
          <p:nvPr/>
        </p:nvGraphicFramePr>
        <p:xfrm>
          <a:off x="4788024" y="2702882"/>
          <a:ext cx="2664296" cy="1158166"/>
        </p:xfrm>
        <a:graphic>
          <a:graphicData uri="http://schemas.openxmlformats.org/presentationml/2006/ole">
            <mc:AlternateContent xmlns:mc="http://schemas.openxmlformats.org/markup-compatibility/2006">
              <mc:Choice xmlns:v="urn:schemas-microsoft-com:vml" Requires="v">
                <p:oleObj spid="_x0000_s3134" name="数式" r:id="rId5" imgW="2133360" imgH="927000" progId="Equation.3">
                  <p:embed/>
                </p:oleObj>
              </mc:Choice>
              <mc:Fallback>
                <p:oleObj name="数式" r:id="rId5" imgW="2133360" imgH="927000" progId="Equation.3">
                  <p:embed/>
                  <p:pic>
                    <p:nvPicPr>
                      <p:cNvPr id="12" name="オブジェクト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2702882"/>
                        <a:ext cx="2664296" cy="1158166"/>
                      </a:xfrm>
                      <a:prstGeom prst="rect">
                        <a:avLst/>
                      </a:prstGeom>
                      <a:noFill/>
                    </p:spPr>
                  </p:pic>
                </p:oleObj>
              </mc:Fallback>
            </mc:AlternateContent>
          </a:graphicData>
        </a:graphic>
      </p:graphicFrame>
      <p:sp>
        <p:nvSpPr>
          <p:cNvPr id="10" name="テキスト ボックス 9"/>
          <p:cNvSpPr txBox="1"/>
          <p:nvPr/>
        </p:nvSpPr>
        <p:spPr>
          <a:xfrm>
            <a:off x="2411760" y="6444044"/>
            <a:ext cx="1947969" cy="369332"/>
          </a:xfrm>
          <a:prstGeom prst="rect">
            <a:avLst/>
          </a:prstGeom>
          <a:noFill/>
        </p:spPr>
        <p:txBody>
          <a:bodyPr wrap="none" rtlCol="0">
            <a:spAutoFit/>
          </a:bodyPr>
          <a:lstStyle/>
          <a:p>
            <a:r>
              <a:rPr lang="en-US" altLang="ja-JP" sz="900" dirty="0"/>
              <a:t>M. R. Gibbs, et al</a:t>
            </a:r>
          </a:p>
          <a:p>
            <a:r>
              <a:rPr kumimoji="1" lang="en-US" altLang="ja-JP" sz="900" dirty="0"/>
              <a:t>J. Low Temp. Phys. 120 (2000) 55</a:t>
            </a:r>
            <a:endParaRPr kumimoji="1" lang="ja-JP" altLang="en-US" sz="900" dirty="0"/>
          </a:p>
        </p:txBody>
      </p:sp>
      <p:sp>
        <p:nvSpPr>
          <p:cNvPr id="13" name="テキスト ボックス 12"/>
          <p:cNvSpPr txBox="1"/>
          <p:nvPr/>
        </p:nvSpPr>
        <p:spPr>
          <a:xfrm>
            <a:off x="2483768" y="2834352"/>
            <a:ext cx="1752403" cy="261610"/>
          </a:xfrm>
          <a:prstGeom prst="rect">
            <a:avLst/>
          </a:prstGeom>
          <a:solidFill>
            <a:schemeClr val="bg1"/>
          </a:solidFill>
          <a:ln>
            <a:solidFill>
              <a:srgbClr val="FFC000"/>
            </a:solidFill>
          </a:ln>
        </p:spPr>
        <p:txBody>
          <a:bodyPr wrap="square" rtlCol="0">
            <a:spAutoFit/>
          </a:bodyPr>
          <a:lstStyle/>
          <a:p>
            <a:r>
              <a:rPr kumimoji="1" lang="en-US" altLang="ja-JP" sz="1100" dirty="0"/>
              <a:t>multi phonon excitation</a:t>
            </a:r>
            <a:endParaRPr kumimoji="1" lang="ja-JP" altLang="en-US" sz="1100" dirty="0"/>
          </a:p>
        </p:txBody>
      </p:sp>
      <p:sp>
        <p:nvSpPr>
          <p:cNvPr id="14" name="テキスト ボックス 13"/>
          <p:cNvSpPr txBox="1"/>
          <p:nvPr/>
        </p:nvSpPr>
        <p:spPr>
          <a:xfrm>
            <a:off x="2267744" y="4355812"/>
            <a:ext cx="1699504" cy="261610"/>
          </a:xfrm>
          <a:prstGeom prst="rect">
            <a:avLst/>
          </a:prstGeom>
          <a:solidFill>
            <a:schemeClr val="bg1"/>
          </a:solidFill>
          <a:ln>
            <a:solidFill>
              <a:srgbClr val="FFC000"/>
            </a:solidFill>
          </a:ln>
        </p:spPr>
        <p:txBody>
          <a:bodyPr wrap="none" rtlCol="0">
            <a:spAutoFit/>
          </a:bodyPr>
          <a:lstStyle/>
          <a:p>
            <a:r>
              <a:rPr kumimoji="1" lang="en-US" altLang="ja-JP" sz="1100" dirty="0"/>
              <a:t>single phonon excitation</a:t>
            </a:r>
            <a:endParaRPr kumimoji="1" lang="ja-JP" altLang="en-US" sz="1100" dirty="0"/>
          </a:p>
        </p:txBody>
      </p:sp>
      <p:sp>
        <p:nvSpPr>
          <p:cNvPr id="15" name="テキスト ボックス 14"/>
          <p:cNvSpPr txBox="1"/>
          <p:nvPr/>
        </p:nvSpPr>
        <p:spPr>
          <a:xfrm>
            <a:off x="1326974" y="2402304"/>
            <a:ext cx="940770" cy="369332"/>
          </a:xfrm>
          <a:prstGeom prst="rect">
            <a:avLst/>
          </a:prstGeom>
          <a:noFill/>
        </p:spPr>
        <p:txBody>
          <a:bodyPr wrap="none" rtlCol="0">
            <a:spAutoFit/>
          </a:bodyPr>
          <a:lstStyle/>
          <a:p>
            <a:r>
              <a:rPr lang="en-US" altLang="ja-JP" dirty="0"/>
              <a:t>neutron</a:t>
            </a:r>
            <a:endParaRPr kumimoji="1" lang="ja-JP" altLang="en-US" dirty="0"/>
          </a:p>
        </p:txBody>
      </p:sp>
      <p:graphicFrame>
        <p:nvGraphicFramePr>
          <p:cNvPr id="16" name="オブジェクト 15"/>
          <p:cNvGraphicFramePr>
            <a:graphicFrameLocks noChangeAspect="1"/>
          </p:cNvGraphicFramePr>
          <p:nvPr/>
        </p:nvGraphicFramePr>
        <p:xfrm>
          <a:off x="4440278" y="5004132"/>
          <a:ext cx="3086100" cy="503808"/>
        </p:xfrm>
        <a:graphic>
          <a:graphicData uri="http://schemas.openxmlformats.org/presentationml/2006/ole">
            <mc:AlternateContent xmlns:mc="http://schemas.openxmlformats.org/markup-compatibility/2006">
              <mc:Choice xmlns:v="urn:schemas-microsoft-com:vml" Requires="v">
                <p:oleObj spid="_x0000_s3135" name="数式" r:id="rId7" imgW="3085920" imgH="431640" progId="Equation.3">
                  <p:embed/>
                </p:oleObj>
              </mc:Choice>
              <mc:Fallback>
                <p:oleObj name="数式" r:id="rId7" imgW="3085920" imgH="431640" progId="Equation.3">
                  <p:embed/>
                  <p:pic>
                    <p:nvPicPr>
                      <p:cNvPr id="16" name="オブジェクト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0278" y="5004132"/>
                        <a:ext cx="3086100" cy="5038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オブジェクト 16"/>
          <p:cNvGraphicFramePr>
            <a:graphicFrameLocks noChangeAspect="1"/>
          </p:cNvGraphicFramePr>
          <p:nvPr/>
        </p:nvGraphicFramePr>
        <p:xfrm>
          <a:off x="4080238" y="5723964"/>
          <a:ext cx="4524210" cy="576064"/>
        </p:xfrm>
        <a:graphic>
          <a:graphicData uri="http://schemas.openxmlformats.org/presentationml/2006/ole">
            <mc:AlternateContent xmlns:mc="http://schemas.openxmlformats.org/markup-compatibility/2006">
              <mc:Choice xmlns:v="urn:schemas-microsoft-com:vml" Requires="v">
                <p:oleObj spid="_x0000_s3136" name="数式" r:id="rId9" imgW="4089240" imgH="520560" progId="Equation.3">
                  <p:embed/>
                </p:oleObj>
              </mc:Choice>
              <mc:Fallback>
                <p:oleObj name="数式" r:id="rId9" imgW="4089240" imgH="520560" progId="Equation.3">
                  <p:embed/>
                  <p:pic>
                    <p:nvPicPr>
                      <p:cNvPr id="17" name="オブジェクト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0238" y="5723964"/>
                        <a:ext cx="4524210" cy="576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テキスト ボックス 17"/>
          <p:cNvSpPr txBox="1"/>
          <p:nvPr/>
        </p:nvSpPr>
        <p:spPr>
          <a:xfrm>
            <a:off x="2627784" y="4593322"/>
            <a:ext cx="1008112" cy="338554"/>
          </a:xfrm>
          <a:prstGeom prst="rect">
            <a:avLst/>
          </a:prstGeom>
          <a:noFill/>
        </p:spPr>
        <p:txBody>
          <a:bodyPr wrap="square" rtlCol="0">
            <a:spAutoFit/>
          </a:bodyPr>
          <a:lstStyle/>
          <a:p>
            <a:r>
              <a:rPr lang="en-US" altLang="ja-JP" sz="1600" dirty="0"/>
              <a:t>S(</a:t>
            </a:r>
            <a:r>
              <a:rPr lang="en-US" altLang="ja-JP" sz="1600" dirty="0" err="1"/>
              <a:t>q,</a:t>
            </a:r>
            <a:r>
              <a:rPr lang="en-US" altLang="ja-JP" sz="1600" dirty="0" err="1">
                <a:latin typeface="ＭＳ Ｐゴシック"/>
                <a:ea typeface="ＭＳ Ｐゴシック"/>
              </a:rPr>
              <a:t>ħ</a:t>
            </a:r>
            <a:r>
              <a:rPr lang="el-GR" altLang="ja-JP" sz="1600" dirty="0">
                <a:latin typeface="ＭＳ Ｐゴシック"/>
                <a:ea typeface="ＭＳ Ｐゴシック"/>
              </a:rPr>
              <a:t>ω</a:t>
            </a:r>
            <a:r>
              <a:rPr lang="ja-JP" altLang="en-US" sz="1600" dirty="0">
                <a:latin typeface="ＭＳ Ｐゴシック"/>
                <a:ea typeface="ＭＳ Ｐゴシック"/>
              </a:rPr>
              <a:t>）</a:t>
            </a:r>
            <a:endParaRPr kumimoji="1" lang="ja-JP" altLang="en-US" sz="1600" dirty="0"/>
          </a:p>
        </p:txBody>
      </p:sp>
      <p:cxnSp>
        <p:nvCxnSpPr>
          <p:cNvPr id="22" name="直線矢印コネクタ 21"/>
          <p:cNvCxnSpPr/>
          <p:nvPr/>
        </p:nvCxnSpPr>
        <p:spPr bwMode="auto">
          <a:xfrm rot="10800000" flipV="1">
            <a:off x="1331640" y="4499828"/>
            <a:ext cx="936104" cy="504056"/>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24" name="直線矢印コネクタ 23"/>
          <p:cNvCxnSpPr/>
          <p:nvPr/>
        </p:nvCxnSpPr>
        <p:spPr bwMode="auto">
          <a:xfrm rot="10800000" flipV="1">
            <a:off x="1619672" y="3059668"/>
            <a:ext cx="864096" cy="792088"/>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sp>
        <p:nvSpPr>
          <p:cNvPr id="38" name="テキスト ボックス 37"/>
          <p:cNvSpPr txBox="1"/>
          <p:nvPr/>
        </p:nvSpPr>
        <p:spPr>
          <a:xfrm>
            <a:off x="3936222" y="4562792"/>
            <a:ext cx="2377574" cy="369332"/>
          </a:xfrm>
          <a:prstGeom prst="rect">
            <a:avLst/>
          </a:prstGeom>
          <a:noFill/>
        </p:spPr>
        <p:txBody>
          <a:bodyPr wrap="none" rtlCol="0">
            <a:spAutoFit/>
          </a:bodyPr>
          <a:lstStyle/>
          <a:p>
            <a:r>
              <a:rPr kumimoji="1" lang="en-US" altLang="ja-JP" dirty="0"/>
              <a:t>UCN Production rate </a:t>
            </a:r>
            <a:endParaRPr kumimoji="1" lang="ja-JP" altLang="en-US" dirty="0"/>
          </a:p>
        </p:txBody>
      </p:sp>
      <p:sp>
        <p:nvSpPr>
          <p:cNvPr id="20" name="テキスト ボックス 19"/>
          <p:cNvSpPr txBox="1"/>
          <p:nvPr/>
        </p:nvSpPr>
        <p:spPr>
          <a:xfrm>
            <a:off x="4355976" y="3925505"/>
            <a:ext cx="4199163" cy="646331"/>
          </a:xfrm>
          <a:prstGeom prst="rect">
            <a:avLst/>
          </a:prstGeom>
          <a:noFill/>
        </p:spPr>
        <p:txBody>
          <a:bodyPr wrap="none" rtlCol="0">
            <a:spAutoFit/>
          </a:bodyPr>
          <a:lstStyle/>
          <a:p>
            <a:r>
              <a:rPr lang="en-US" altLang="ja-JP" dirty="0"/>
              <a:t>resonant energy (single phonon excitation)</a:t>
            </a:r>
          </a:p>
          <a:p>
            <a:r>
              <a:rPr lang="en-US" altLang="ja-JP" dirty="0"/>
              <a:t>	 </a:t>
            </a:r>
            <a:r>
              <a:rPr lang="en-US" altLang="ja-JP" dirty="0">
                <a:solidFill>
                  <a:srgbClr val="FF0000"/>
                </a:solidFill>
              </a:rPr>
              <a:t>1 </a:t>
            </a:r>
            <a:r>
              <a:rPr lang="en-US" altLang="ja-JP" dirty="0" err="1">
                <a:solidFill>
                  <a:srgbClr val="FF0000"/>
                </a:solidFill>
              </a:rPr>
              <a:t>meV</a:t>
            </a:r>
            <a:endParaRPr kumimoji="1" lang="ja-JP" altLang="en-US" dirty="0">
              <a:solidFill>
                <a:srgbClr val="FF0000"/>
              </a:solidFill>
            </a:endParaRPr>
          </a:p>
        </p:txBody>
      </p:sp>
      <p:sp>
        <p:nvSpPr>
          <p:cNvPr id="21" name="テキスト ボックス 20"/>
          <p:cNvSpPr txBox="1"/>
          <p:nvPr/>
        </p:nvSpPr>
        <p:spPr>
          <a:xfrm>
            <a:off x="1763688" y="993502"/>
            <a:ext cx="5400600"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altLang="ja-JP" dirty="0"/>
              <a:t>phonon down-scattering in super-fluid He or solid D</a:t>
            </a:r>
            <a:r>
              <a:rPr lang="en-US" altLang="ja-JP" baseline="-25000" dirty="0"/>
              <a:t>2</a:t>
            </a:r>
            <a:r>
              <a:rPr lang="en-US" altLang="ja-JP" dirty="0"/>
              <a:t>  </a:t>
            </a:r>
          </a:p>
          <a:p>
            <a:pPr marL="285750" indent="-285750">
              <a:buFont typeface="Arial" panose="020B0604020202020204" pitchFamily="34" charset="0"/>
              <a:buChar char="•"/>
            </a:pPr>
            <a:r>
              <a:rPr lang="en-US" altLang="ja-JP" dirty="0"/>
              <a:t>use large phase space of phonon</a:t>
            </a:r>
          </a:p>
          <a:p>
            <a:pPr marL="285750" indent="-285750">
              <a:buFont typeface="Arial" panose="020B0604020202020204" pitchFamily="34" charset="0"/>
              <a:buChar char="•"/>
            </a:pPr>
            <a:r>
              <a:rPr lang="en-US" altLang="ja-JP" dirty="0"/>
              <a:t>free from Liouville’s theorem</a:t>
            </a:r>
          </a:p>
        </p:txBody>
      </p:sp>
      <p:sp>
        <p:nvSpPr>
          <p:cNvPr id="6" name="テキスト ボックス 5"/>
          <p:cNvSpPr txBox="1"/>
          <p:nvPr/>
        </p:nvSpPr>
        <p:spPr>
          <a:xfrm>
            <a:off x="2161756" y="1979548"/>
            <a:ext cx="4426468" cy="369332"/>
          </a:xfrm>
          <a:prstGeom prst="rect">
            <a:avLst/>
          </a:prstGeom>
          <a:noFill/>
        </p:spPr>
        <p:txBody>
          <a:bodyPr wrap="none" rtlCol="0">
            <a:spAutoFit/>
          </a:bodyPr>
          <a:lstStyle/>
          <a:p>
            <a:r>
              <a:rPr lang="en-US" altLang="ja-JP" dirty="0"/>
              <a:t>We use superfluid helium as a UCN converter</a:t>
            </a:r>
            <a:endParaRPr kumimoji="1" lang="ja-JP" altLang="en-US" dirty="0"/>
          </a:p>
        </p:txBody>
      </p:sp>
      <p:sp>
        <p:nvSpPr>
          <p:cNvPr id="7" name="テキスト ボックス 6"/>
          <p:cNvSpPr txBox="1"/>
          <p:nvPr/>
        </p:nvSpPr>
        <p:spPr>
          <a:xfrm>
            <a:off x="4283968" y="2420888"/>
            <a:ext cx="2950423" cy="369332"/>
          </a:xfrm>
          <a:prstGeom prst="rect">
            <a:avLst/>
          </a:prstGeom>
          <a:noFill/>
        </p:spPr>
        <p:txBody>
          <a:bodyPr wrap="none" rtlCol="0">
            <a:spAutoFit/>
          </a:bodyPr>
          <a:lstStyle/>
          <a:p>
            <a:r>
              <a:rPr kumimoji="1" lang="en-US" altLang="ja-JP" dirty="0"/>
              <a:t>UCN production cross section</a:t>
            </a:r>
            <a:endParaRPr kumimoji="1" lang="ja-JP" altLang="en-US" dirty="0"/>
          </a:p>
        </p:txBody>
      </p:sp>
    </p:spTree>
    <p:extLst>
      <p:ext uri="{BB962C8B-B14F-4D97-AF65-F5344CB8AC3E}">
        <p14:creationId xmlns:p14="http://schemas.microsoft.com/office/powerpoint/2010/main" val="429317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UCN production by super fluid Helium</a:t>
            </a:r>
            <a:endParaRPr kumimoji="1" lang="ja-JP" altLang="en-US" dirty="0"/>
          </a:p>
        </p:txBody>
      </p:sp>
      <p:sp>
        <p:nvSpPr>
          <p:cNvPr id="6" name="スライド番号プレースホルダ 5"/>
          <p:cNvSpPr>
            <a:spLocks noGrp="1"/>
          </p:cNvSpPr>
          <p:nvPr>
            <p:ph type="sldNum" sz="quarter" idx="12"/>
          </p:nvPr>
        </p:nvSpPr>
        <p:spPr/>
        <p:txBody>
          <a:bodyPr/>
          <a:lstStyle/>
          <a:p>
            <a:fld id="{F29955A6-D956-4579-AF7E-6C9DB32F6C1E}" type="slidenum">
              <a:rPr kumimoji="1" lang="ja-JP" altLang="en-US" smtClean="0"/>
              <a:pPr/>
              <a:t>11</a:t>
            </a:fld>
            <a:endParaRPr kumimoji="1" lang="ja-JP" altLang="en-US"/>
          </a:p>
        </p:txBody>
      </p:sp>
      <p:sp>
        <p:nvSpPr>
          <p:cNvPr id="25" name="テキスト ボックス 24"/>
          <p:cNvSpPr txBox="1"/>
          <p:nvPr/>
        </p:nvSpPr>
        <p:spPr>
          <a:xfrm>
            <a:off x="4699147" y="1925327"/>
            <a:ext cx="4464496" cy="4247317"/>
          </a:xfrm>
          <a:prstGeom prst="rect">
            <a:avLst/>
          </a:prstGeom>
          <a:noFill/>
        </p:spPr>
        <p:txBody>
          <a:bodyPr wrap="square" rtlCol="0">
            <a:spAutoFit/>
          </a:bodyPr>
          <a:lstStyle/>
          <a:p>
            <a:pPr marL="342900" indent="-342900"/>
            <a:r>
              <a:rPr lang="en-US" altLang="ja-JP" b="1" dirty="0"/>
              <a:t>Feature</a:t>
            </a:r>
            <a:endParaRPr kumimoji="1" lang="en-US" altLang="ja-JP" b="1" dirty="0"/>
          </a:p>
          <a:p>
            <a:pPr marL="342900" indent="-342900"/>
            <a:r>
              <a:rPr kumimoji="1" lang="ja-JP" altLang="en-US" dirty="0"/>
              <a:t>・</a:t>
            </a:r>
            <a:r>
              <a:rPr lang="en-US" altLang="ja-JP" dirty="0"/>
              <a:t>spallation neutron </a:t>
            </a:r>
            <a:endParaRPr kumimoji="1" lang="en-US" altLang="ja-JP" dirty="0"/>
          </a:p>
          <a:p>
            <a:pPr marL="342900" indent="-342900"/>
            <a:r>
              <a:rPr lang="en-US" altLang="ja-JP" dirty="0"/>
              <a:t>	High neutron flux</a:t>
            </a:r>
          </a:p>
          <a:p>
            <a:pPr marL="800100" lvl="1" indent="-342900"/>
            <a:r>
              <a:rPr lang="en-US" altLang="ja-JP" dirty="0"/>
              <a:t>	small distance between target and </a:t>
            </a:r>
            <a:r>
              <a:rPr lang="en-US" altLang="ja-JP" dirty="0" err="1"/>
              <a:t>HeII</a:t>
            </a:r>
            <a:endParaRPr lang="en-US" altLang="ja-JP" dirty="0"/>
          </a:p>
          <a:p>
            <a:pPr marL="342900" indent="-342900"/>
            <a:r>
              <a:rPr lang="en-US" altLang="ja-JP" dirty="0"/>
              <a:t>	</a:t>
            </a:r>
            <a:r>
              <a:rPr lang="en-US" altLang="ja-JP" dirty="0">
                <a:solidFill>
                  <a:schemeClr val="tx2"/>
                </a:solidFill>
              </a:rPr>
              <a:t>High radiation Heat</a:t>
            </a:r>
          </a:p>
          <a:p>
            <a:pPr marL="800100" lvl="1" indent="-342900"/>
            <a:endParaRPr kumimoji="1" lang="en-US" altLang="ja-JP" dirty="0"/>
          </a:p>
          <a:p>
            <a:pPr marL="342900" indent="-342900"/>
            <a:r>
              <a:rPr lang="ja-JP" altLang="en-US" dirty="0"/>
              <a:t>・</a:t>
            </a:r>
            <a:r>
              <a:rPr lang="en-US" altLang="ja-JP" dirty="0"/>
              <a:t>Super-fluid Helium converter</a:t>
            </a:r>
          </a:p>
          <a:p>
            <a:pPr marL="342900" indent="-342900"/>
            <a:r>
              <a:rPr lang="en-US" altLang="ja-JP" dirty="0"/>
              <a:t>	long storage lifetime</a:t>
            </a:r>
          </a:p>
          <a:p>
            <a:pPr marL="342900" indent="-342900"/>
            <a:r>
              <a:rPr lang="ja-JP" altLang="en-US" dirty="0"/>
              <a:t>　</a:t>
            </a:r>
            <a:r>
              <a:rPr lang="en-US" altLang="ja-JP" dirty="0"/>
              <a:t>	</a:t>
            </a:r>
            <a:r>
              <a:rPr lang="ja-JP" altLang="en-US" dirty="0"/>
              <a:t>　</a:t>
            </a:r>
            <a:r>
              <a:rPr lang="en-US" altLang="ja-JP" dirty="0"/>
              <a:t>up-scattering by phonon</a:t>
            </a:r>
          </a:p>
          <a:p>
            <a:pPr marL="800100" lvl="1" indent="-342900"/>
            <a:r>
              <a:rPr kumimoji="1" lang="en-US" altLang="ja-JP" dirty="0"/>
              <a:t>	</a:t>
            </a:r>
            <a:r>
              <a:rPr kumimoji="1" lang="en-US" altLang="ja-JP" dirty="0" err="1"/>
              <a:t>τ</a:t>
            </a:r>
            <a:r>
              <a:rPr kumimoji="1" lang="en-US" altLang="ja-JP" baseline="-25000" dirty="0" err="1"/>
              <a:t>s</a:t>
            </a:r>
            <a:r>
              <a:rPr kumimoji="1" lang="en-US" altLang="ja-JP" dirty="0"/>
              <a:t> = 36 s   at </a:t>
            </a:r>
            <a:r>
              <a:rPr kumimoji="1" lang="en-US" altLang="ja-JP" dirty="0" err="1"/>
              <a:t>T</a:t>
            </a:r>
            <a:r>
              <a:rPr kumimoji="1" lang="en-US" altLang="ja-JP" baseline="-25000" dirty="0" err="1"/>
              <a:t>HeII</a:t>
            </a:r>
            <a:r>
              <a:rPr kumimoji="1" lang="en-US" altLang="ja-JP" baseline="-25000" dirty="0"/>
              <a:t> </a:t>
            </a:r>
            <a:r>
              <a:rPr kumimoji="1" lang="en-US" altLang="ja-JP" dirty="0"/>
              <a:t>= 1.2 K</a:t>
            </a:r>
          </a:p>
          <a:p>
            <a:pPr marL="800100" lvl="1" indent="-342900"/>
            <a:r>
              <a:rPr lang="en-US" altLang="ja-JP" dirty="0"/>
              <a:t>	</a:t>
            </a:r>
            <a:r>
              <a:rPr lang="en-US" altLang="ja-JP" dirty="0" err="1"/>
              <a:t>τ</a:t>
            </a:r>
            <a:r>
              <a:rPr lang="en-US" altLang="ja-JP" baseline="-25000" dirty="0" err="1"/>
              <a:t>s</a:t>
            </a:r>
            <a:r>
              <a:rPr lang="en-US" altLang="ja-JP" dirty="0"/>
              <a:t> = 600 s at </a:t>
            </a:r>
            <a:r>
              <a:rPr lang="en-US" altLang="ja-JP" dirty="0" err="1"/>
              <a:t>T</a:t>
            </a:r>
            <a:r>
              <a:rPr lang="en-US" altLang="ja-JP" baseline="-25000" dirty="0" err="1"/>
              <a:t>HeII</a:t>
            </a:r>
            <a:r>
              <a:rPr lang="en-US" altLang="ja-JP" dirty="0"/>
              <a:t> = 0.8 K</a:t>
            </a:r>
          </a:p>
          <a:p>
            <a:pPr marL="800100" lvl="1" indent="-342900"/>
            <a:r>
              <a:rPr kumimoji="1" lang="en-US" altLang="ja-JP" dirty="0"/>
              <a:t>			</a:t>
            </a:r>
            <a:r>
              <a:rPr kumimoji="1" lang="en-US" altLang="ja-JP" sz="1400" dirty="0"/>
              <a:t>(Cf. SD</a:t>
            </a:r>
            <a:r>
              <a:rPr kumimoji="1" lang="en-US" altLang="ja-JP" sz="1400" baseline="-25000" dirty="0"/>
              <a:t>2</a:t>
            </a:r>
            <a:r>
              <a:rPr kumimoji="1" lang="en-US" altLang="ja-JP" sz="1400" dirty="0"/>
              <a:t> : T</a:t>
            </a:r>
            <a:r>
              <a:rPr kumimoji="1" lang="en-US" altLang="ja-JP" sz="1400" baseline="-25000" dirty="0"/>
              <a:t>s</a:t>
            </a:r>
            <a:r>
              <a:rPr kumimoji="1" lang="en-US" altLang="ja-JP" sz="1400" dirty="0"/>
              <a:t> = 24ms)</a:t>
            </a:r>
            <a:endParaRPr kumimoji="1" lang="en-US" altLang="ja-JP" dirty="0"/>
          </a:p>
          <a:p>
            <a:pPr marL="800100" lvl="1" indent="-342900"/>
            <a:r>
              <a:rPr lang="en-US" altLang="ja-JP" dirty="0">
                <a:solidFill>
                  <a:srgbClr val="FF0000"/>
                </a:solidFill>
              </a:rPr>
              <a:t>  </a:t>
            </a:r>
          </a:p>
          <a:p>
            <a:pPr marL="800100" lvl="1" indent="-342900"/>
            <a:r>
              <a:rPr lang="en-US" altLang="ja-JP" dirty="0">
                <a:solidFill>
                  <a:srgbClr val="FF0000"/>
                </a:solidFill>
              </a:rPr>
              <a:t>		</a:t>
            </a:r>
            <a:r>
              <a:rPr lang="en-US" altLang="ja-JP" dirty="0" err="1">
                <a:solidFill>
                  <a:srgbClr val="FF0000"/>
                </a:solidFill>
              </a:rPr>
              <a:t>T</a:t>
            </a:r>
            <a:r>
              <a:rPr lang="en-US" altLang="ja-JP" baseline="-25000" dirty="0" err="1">
                <a:solidFill>
                  <a:srgbClr val="FF0000"/>
                </a:solidFill>
              </a:rPr>
              <a:t>HeII</a:t>
            </a:r>
            <a:r>
              <a:rPr lang="en-US" altLang="ja-JP" dirty="0">
                <a:solidFill>
                  <a:srgbClr val="FF0000"/>
                </a:solidFill>
              </a:rPr>
              <a:t> </a:t>
            </a:r>
            <a:r>
              <a:rPr lang="ja-JP" altLang="en-US" dirty="0">
                <a:solidFill>
                  <a:srgbClr val="FF0000"/>
                </a:solidFill>
              </a:rPr>
              <a:t>～</a:t>
            </a:r>
            <a:r>
              <a:rPr lang="en-US" altLang="ja-JP" dirty="0">
                <a:solidFill>
                  <a:srgbClr val="FF0000"/>
                </a:solidFill>
              </a:rPr>
              <a:t> 1.0 K</a:t>
            </a:r>
            <a:r>
              <a:rPr lang="ja-JP" altLang="en-US" dirty="0">
                <a:solidFill>
                  <a:srgbClr val="FF0000"/>
                </a:solidFill>
              </a:rPr>
              <a:t> </a:t>
            </a:r>
            <a:r>
              <a:rPr lang="en-US" altLang="ja-JP" dirty="0">
                <a:solidFill>
                  <a:srgbClr val="FF0000"/>
                </a:solidFill>
              </a:rPr>
              <a:t>is necessary</a:t>
            </a:r>
            <a:endParaRPr kumimoji="1" lang="ja-JP" altLang="en-US" dirty="0">
              <a:solidFill>
                <a:srgbClr val="FF0000"/>
              </a:solidFill>
            </a:endParaRPr>
          </a:p>
        </p:txBody>
      </p:sp>
      <p:sp>
        <p:nvSpPr>
          <p:cNvPr id="18" name="テキスト ボックス 17"/>
          <p:cNvSpPr txBox="1"/>
          <p:nvPr/>
        </p:nvSpPr>
        <p:spPr>
          <a:xfrm>
            <a:off x="302320" y="4077072"/>
            <a:ext cx="4608512" cy="1754326"/>
          </a:xfrm>
          <a:prstGeom prst="rect">
            <a:avLst/>
          </a:prstGeom>
          <a:noFill/>
        </p:spPr>
        <p:txBody>
          <a:bodyPr wrap="square" rtlCol="0">
            <a:spAutoFit/>
          </a:bodyPr>
          <a:lstStyle/>
          <a:p>
            <a:r>
              <a:rPr kumimoji="1" lang="en-US" altLang="ja-JP" b="1" dirty="0"/>
              <a:t>UCN</a:t>
            </a:r>
            <a:r>
              <a:rPr lang="ja-JP" altLang="en-US" b="1" dirty="0"/>
              <a:t> </a:t>
            </a:r>
            <a:r>
              <a:rPr lang="en-US" altLang="ja-JP" b="1" dirty="0"/>
              <a:t>production</a:t>
            </a:r>
            <a:endParaRPr kumimoji="1" lang="en-US" altLang="ja-JP" b="1" dirty="0"/>
          </a:p>
          <a:p>
            <a:r>
              <a:rPr lang="en-US" altLang="ja-JP" dirty="0"/>
              <a:t>  spallation neutron	</a:t>
            </a:r>
            <a:r>
              <a:rPr lang="ja-JP" altLang="en-US" dirty="0"/>
              <a:t>　～ </a:t>
            </a:r>
            <a:r>
              <a:rPr lang="en-US" altLang="ja-JP" dirty="0"/>
              <a:t>MeV</a:t>
            </a:r>
            <a:endParaRPr kumimoji="1" lang="en-US" altLang="ja-JP" dirty="0"/>
          </a:p>
          <a:p>
            <a:r>
              <a:rPr lang="en-US" altLang="ja-JP" dirty="0"/>
              <a:t>     </a:t>
            </a:r>
            <a:r>
              <a:rPr lang="ja-JP" altLang="en-US" dirty="0"/>
              <a:t>　　　　↓</a:t>
            </a:r>
            <a:r>
              <a:rPr lang="en-US" altLang="ja-JP" dirty="0"/>
              <a:t>  D</a:t>
            </a:r>
            <a:r>
              <a:rPr lang="en-US" altLang="ja-JP" baseline="-25000" dirty="0"/>
              <a:t>2</a:t>
            </a:r>
            <a:r>
              <a:rPr lang="en-US" altLang="ja-JP" dirty="0"/>
              <a:t>O Moderator (300K, 20K)</a:t>
            </a:r>
          </a:p>
          <a:p>
            <a:r>
              <a:rPr lang="ja-JP" altLang="en-US" dirty="0"/>
              <a:t>　</a:t>
            </a:r>
            <a:r>
              <a:rPr lang="en-US" altLang="ja-JP" dirty="0"/>
              <a:t>cold neutron   </a:t>
            </a:r>
            <a:r>
              <a:rPr lang="ja-JP" altLang="en-US" dirty="0"/>
              <a:t>　　</a:t>
            </a:r>
            <a:r>
              <a:rPr lang="en-US" altLang="ja-JP" dirty="0"/>
              <a:t>	  </a:t>
            </a:r>
            <a:r>
              <a:rPr lang="ja-JP" altLang="en-US" dirty="0"/>
              <a:t>～</a:t>
            </a:r>
            <a:r>
              <a:rPr lang="en-US" altLang="ja-JP" dirty="0"/>
              <a:t>meV</a:t>
            </a:r>
            <a:r>
              <a:rPr lang="ja-JP" altLang="en-US" dirty="0"/>
              <a:t> </a:t>
            </a:r>
            <a:endParaRPr lang="en-US" altLang="ja-JP" dirty="0"/>
          </a:p>
          <a:p>
            <a:r>
              <a:rPr lang="ja-JP" altLang="en-US" sz="1200" dirty="0"/>
              <a:t>　　　</a:t>
            </a:r>
            <a:r>
              <a:rPr lang="en-US" altLang="ja-JP" dirty="0"/>
              <a:t>	</a:t>
            </a:r>
            <a:r>
              <a:rPr lang="ja-JP" altLang="en-US" dirty="0"/>
              <a:t>↓</a:t>
            </a:r>
            <a:r>
              <a:rPr lang="en-US" altLang="ja-JP" dirty="0"/>
              <a:t>  Phonon scattering in He-II</a:t>
            </a:r>
          </a:p>
          <a:p>
            <a:r>
              <a:rPr kumimoji="1" lang="ja-JP" altLang="en-US" dirty="0"/>
              <a:t>　</a:t>
            </a:r>
            <a:r>
              <a:rPr lang="en-US" altLang="ja-JP" dirty="0"/>
              <a:t>Ultra cold neutron</a:t>
            </a:r>
            <a:r>
              <a:rPr kumimoji="1" lang="ja-JP" altLang="en-US" dirty="0"/>
              <a:t>　～</a:t>
            </a:r>
            <a:r>
              <a:rPr kumimoji="1" lang="en-US" altLang="ja-JP" dirty="0"/>
              <a:t>100neV</a:t>
            </a:r>
          </a:p>
        </p:txBody>
      </p:sp>
      <p:pic>
        <p:nvPicPr>
          <p:cNvPr id="5" name="図 4">
            <a:extLst>
              <a:ext uri="{FF2B5EF4-FFF2-40B4-BE49-F238E27FC236}">
                <a16:creationId xmlns:a16="http://schemas.microsoft.com/office/drawing/2014/main" id="{D4B05313-059A-4FB1-B0B8-D5D9AFFAB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65" y="1700808"/>
            <a:ext cx="4433727" cy="2308956"/>
          </a:xfrm>
          <a:prstGeom prst="rect">
            <a:avLst/>
          </a:prstGeom>
        </p:spPr>
      </p:pic>
    </p:spTree>
    <p:extLst>
      <p:ext uri="{BB962C8B-B14F-4D97-AF65-F5344CB8AC3E}">
        <p14:creationId xmlns:p14="http://schemas.microsoft.com/office/powerpoint/2010/main" val="404441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High intensity UCN source</a:t>
            </a:r>
            <a:r>
              <a:rPr lang="ja-JP" altLang="en-US" dirty="0"/>
              <a:t> </a:t>
            </a:r>
            <a:r>
              <a:rPr lang="en-US" altLang="ja-JP" dirty="0"/>
              <a:t>at</a:t>
            </a:r>
            <a:r>
              <a:rPr lang="ja-JP" altLang="en-US" dirty="0"/>
              <a:t> </a:t>
            </a:r>
            <a:r>
              <a:rPr lang="en-US" altLang="ja-JP" dirty="0"/>
              <a:t>PSI</a:t>
            </a:r>
            <a:endParaRPr kumimoji="1" lang="ja-JP" altLang="en-US"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12</a:t>
            </a:fld>
            <a:endParaRPr kumimoji="1" lang="ja-JP" altLang="en-US"/>
          </a:p>
        </p:txBody>
      </p:sp>
      <p:pic>
        <p:nvPicPr>
          <p:cNvPr id="1026" name="Picture 2" descr="https://www.psi.ch/bsq/UCNFacilityEN/igp_7b6823eb35735f7fb50876676157d971_UCN_scheme.jpg"/>
          <p:cNvPicPr>
            <a:picLocks noChangeAspect="1" noChangeArrowheads="1"/>
          </p:cNvPicPr>
          <p:nvPr/>
        </p:nvPicPr>
        <p:blipFill rotWithShape="1">
          <a:blip r:embed="rId2">
            <a:extLst>
              <a:ext uri="{28A0092B-C50C-407E-A947-70E740481C1C}">
                <a14:useLocalDpi xmlns:a14="http://schemas.microsoft.com/office/drawing/2010/main" val="0"/>
              </a:ext>
            </a:extLst>
          </a:blip>
          <a:srcRect r="3444"/>
          <a:stretch/>
        </p:blipFill>
        <p:spPr bwMode="auto">
          <a:xfrm>
            <a:off x="179512" y="1700808"/>
            <a:ext cx="5495928" cy="4176464"/>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4814664" y="1444974"/>
            <a:ext cx="4176464" cy="3046988"/>
          </a:xfrm>
          <a:prstGeom prst="rect">
            <a:avLst/>
          </a:prstGeom>
          <a:noFill/>
        </p:spPr>
        <p:txBody>
          <a:bodyPr wrap="square" rtlCol="0">
            <a:spAutoFit/>
          </a:bodyPr>
          <a:lstStyle/>
          <a:p>
            <a:pPr marL="342900" indent="-342900">
              <a:buFont typeface="Arial" panose="020B0604020202020204" pitchFamily="34" charset="0"/>
              <a:buChar char="•"/>
            </a:pPr>
            <a:r>
              <a:rPr lang="en-US" altLang="ja-JP" sz="2400" dirty="0"/>
              <a:t>UCN Converter</a:t>
            </a:r>
          </a:p>
          <a:p>
            <a:pPr marL="800100" lvl="1" indent="-342900">
              <a:buFont typeface="Arial" panose="020B0604020202020204" pitchFamily="34" charset="0"/>
              <a:buChar char="•"/>
            </a:pPr>
            <a:r>
              <a:rPr lang="en-US" altLang="ja-JP" sz="2400" dirty="0"/>
              <a:t>Solid Deuterium (SD</a:t>
            </a:r>
            <a:r>
              <a:rPr lang="en-US" altLang="ja-JP" sz="2400" baseline="-25000" dirty="0"/>
              <a:t>2</a:t>
            </a:r>
            <a:r>
              <a:rPr lang="en-US" altLang="ja-JP" sz="2400" dirty="0"/>
              <a:t>)</a:t>
            </a:r>
            <a:r>
              <a:rPr lang="en-US" altLang="ja-JP" sz="2400" baseline="-25000" dirty="0"/>
              <a:t> </a:t>
            </a:r>
          </a:p>
          <a:p>
            <a:pPr marL="800100" lvl="1" indent="-342900">
              <a:buFont typeface="Arial" panose="020B0604020202020204" pitchFamily="34" charset="0"/>
              <a:buChar char="•"/>
            </a:pPr>
            <a:r>
              <a:rPr kumimoji="1" lang="en-US" altLang="ja-JP" sz="2400" dirty="0"/>
              <a:t>Mass: 5 k</a:t>
            </a:r>
            <a:r>
              <a:rPr lang="en-US" altLang="ja-JP" sz="2400" dirty="0"/>
              <a:t>g</a:t>
            </a:r>
          </a:p>
          <a:p>
            <a:pPr marL="800100" lvl="1" indent="-342900">
              <a:buFont typeface="Arial" panose="020B0604020202020204" pitchFamily="34" charset="0"/>
              <a:buChar char="•"/>
            </a:pPr>
            <a:r>
              <a:rPr kumimoji="1" lang="en-US" altLang="ja-JP" sz="2400" dirty="0"/>
              <a:t>Temperature: 5 K</a:t>
            </a:r>
          </a:p>
          <a:p>
            <a:pPr marL="342900" indent="-342900">
              <a:buFont typeface="Arial" panose="020B0604020202020204" pitchFamily="34" charset="0"/>
              <a:buChar char="•"/>
            </a:pPr>
            <a:r>
              <a:rPr kumimoji="1" lang="en-US" altLang="ja-JP" sz="2400" dirty="0"/>
              <a:t>Proton Beam </a:t>
            </a:r>
          </a:p>
          <a:p>
            <a:pPr marL="800100" lvl="1" indent="-342900">
              <a:buFont typeface="Arial" panose="020B0604020202020204" pitchFamily="34" charset="0"/>
              <a:buChar char="•"/>
            </a:pPr>
            <a:r>
              <a:rPr kumimoji="1" lang="en-US" altLang="ja-JP" sz="2400" dirty="0"/>
              <a:t>power: 1.3 MW</a:t>
            </a:r>
          </a:p>
          <a:p>
            <a:pPr marL="1257300" lvl="2" indent="-342900">
              <a:buFont typeface="Arial" panose="020B0604020202020204" pitchFamily="34" charset="0"/>
              <a:buChar char="•"/>
            </a:pPr>
            <a:r>
              <a:rPr lang="en-US" altLang="ja-JP" sz="2400" dirty="0"/>
              <a:t>590 MeV, 2.2 mA</a:t>
            </a:r>
          </a:p>
          <a:p>
            <a:pPr marL="1257300" lvl="2" indent="-342900">
              <a:buFont typeface="Arial" panose="020B0604020202020204" pitchFamily="34" charset="0"/>
              <a:buChar char="•"/>
            </a:pPr>
            <a:r>
              <a:rPr lang="en-US" altLang="ja-JP" sz="2400" dirty="0"/>
              <a:t>Duty cycle: 1%</a:t>
            </a:r>
            <a:endParaRPr kumimoji="1" lang="ja-JP" altLang="en-US" sz="2400" dirty="0"/>
          </a:p>
        </p:txBody>
      </p:sp>
    </p:spTree>
    <p:extLst>
      <p:ext uri="{BB962C8B-B14F-4D97-AF65-F5344CB8AC3E}">
        <p14:creationId xmlns:p14="http://schemas.microsoft.com/office/powerpoint/2010/main" val="295473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neutron EDM measurement</a:t>
            </a:r>
            <a:endParaRPr kumimoji="1" lang="ja-JP" altLang="en-US"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13</a:t>
            </a:fld>
            <a:endParaRPr kumimoji="1" lang="ja-JP" altLang="en-US"/>
          </a:p>
        </p:txBody>
      </p:sp>
      <p:sp>
        <p:nvSpPr>
          <p:cNvPr id="5" name="テキスト ボックス 4"/>
          <p:cNvSpPr txBox="1"/>
          <p:nvPr/>
        </p:nvSpPr>
        <p:spPr>
          <a:xfrm>
            <a:off x="594830" y="6156012"/>
            <a:ext cx="3233578" cy="369332"/>
          </a:xfrm>
          <a:prstGeom prst="rect">
            <a:avLst/>
          </a:prstGeom>
          <a:noFill/>
        </p:spPr>
        <p:txBody>
          <a:bodyPr wrap="none" rtlCol="0">
            <a:spAutoFit/>
          </a:bodyPr>
          <a:lstStyle/>
          <a:p>
            <a:r>
              <a:rPr lang="en-US" altLang="ja-JP" dirty="0" err="1"/>
              <a:t>Phy</a:t>
            </a:r>
            <a:r>
              <a:rPr lang="en-US" altLang="ja-JP" dirty="0"/>
              <a:t>. Rev. Lett. </a:t>
            </a:r>
            <a:r>
              <a:rPr lang="en-US" altLang="ja-JP" b="1" dirty="0"/>
              <a:t>97</a:t>
            </a:r>
            <a:r>
              <a:rPr lang="en-US" altLang="ja-JP" dirty="0"/>
              <a:t> .131801 (2006)</a:t>
            </a:r>
            <a:endParaRPr kumimoji="1" lang="ja-JP" altLang="en-US" dirty="0"/>
          </a:p>
        </p:txBody>
      </p:sp>
      <p:sp>
        <p:nvSpPr>
          <p:cNvPr id="4" name="テキスト ボックス 3"/>
          <p:cNvSpPr txBox="1"/>
          <p:nvPr/>
        </p:nvSpPr>
        <p:spPr>
          <a:xfrm>
            <a:off x="971600" y="5025950"/>
            <a:ext cx="2856808" cy="923330"/>
          </a:xfrm>
          <a:prstGeom prst="rect">
            <a:avLst/>
          </a:prstGeom>
          <a:noFill/>
        </p:spPr>
        <p:txBody>
          <a:bodyPr wrap="none" rtlCol="0">
            <a:spAutoFit/>
          </a:bodyPr>
          <a:lstStyle/>
          <a:p>
            <a:r>
              <a:rPr lang="en-US" altLang="ja-JP" dirty="0"/>
              <a:t>magnetic field	1μT</a:t>
            </a:r>
          </a:p>
          <a:p>
            <a:r>
              <a:rPr lang="ja-JP" altLang="en-US" dirty="0"/>
              <a:t>  </a:t>
            </a:r>
            <a:r>
              <a:rPr lang="en-US" altLang="ja-JP" dirty="0"/>
              <a:t>electric field</a:t>
            </a:r>
            <a:r>
              <a:rPr kumimoji="1" lang="en-US" altLang="ja-JP" dirty="0"/>
              <a:t>	10kV/cm</a:t>
            </a:r>
          </a:p>
          <a:p>
            <a:r>
              <a:rPr lang="ja-JP" altLang="en-US" dirty="0"/>
              <a:t>　</a:t>
            </a:r>
            <a:r>
              <a:rPr lang="en-US" altLang="ja-JP" dirty="0" err="1"/>
              <a:t>t</a:t>
            </a:r>
            <a:r>
              <a:rPr lang="en-US" altLang="ja-JP" baseline="-25000" dirty="0" err="1"/>
              <a:t>c</a:t>
            </a:r>
            <a:r>
              <a:rPr lang="en-US" altLang="ja-JP" dirty="0"/>
              <a:t>		130s</a:t>
            </a:r>
            <a:endParaRPr kumimoji="1" lang="en-US" altLang="ja-JP" dirty="0"/>
          </a:p>
        </p:txBody>
      </p:sp>
      <p:sp>
        <p:nvSpPr>
          <p:cNvPr id="8" name="テキスト ボックス 7"/>
          <p:cNvSpPr txBox="1"/>
          <p:nvPr/>
        </p:nvSpPr>
        <p:spPr>
          <a:xfrm>
            <a:off x="4427984" y="1340768"/>
            <a:ext cx="4535765" cy="1015663"/>
          </a:xfrm>
          <a:prstGeom prst="rect">
            <a:avLst/>
          </a:prstGeom>
          <a:noFill/>
        </p:spPr>
        <p:txBody>
          <a:bodyPr wrap="square" rtlCol="0">
            <a:spAutoFit/>
          </a:bodyPr>
          <a:lstStyle/>
          <a:p>
            <a:pPr algn="ctr"/>
            <a:r>
              <a:rPr kumimoji="1" lang="ja-JP" altLang="en-US" dirty="0"/>
              <a:t>ラムゼー共鳴法</a:t>
            </a:r>
            <a:endParaRPr lang="en-US" altLang="ja-JP" dirty="0"/>
          </a:p>
          <a:p>
            <a:r>
              <a:rPr lang="ja-JP" altLang="en-US" sz="1400" dirty="0"/>
              <a:t>ある間隔をあけて粒子とコヒーレントな電磁場を</a:t>
            </a:r>
            <a:r>
              <a:rPr lang="en-US" altLang="ja-JP" sz="1400" dirty="0"/>
              <a:t>2</a:t>
            </a:r>
            <a:r>
              <a:rPr lang="ja-JP" altLang="en-US" sz="1400" dirty="0"/>
              <a:t>度相互作用させたときに生じる共鳴現象。時間間隔が大きい程共鳴の線幅は電磁場間の時間間隔に反比例して小さくなる</a:t>
            </a:r>
            <a:endParaRPr kumimoji="1" lang="en-US" altLang="ja-JP" sz="1400" dirty="0"/>
          </a:p>
        </p:txBody>
      </p:sp>
      <p:sp>
        <p:nvSpPr>
          <p:cNvPr id="10" name="テキスト ボックス 9">
            <a:extLst>
              <a:ext uri="{FF2B5EF4-FFF2-40B4-BE49-F238E27FC236}">
                <a16:creationId xmlns:a16="http://schemas.microsoft.com/office/drawing/2014/main" id="{DF1E9266-8BF4-49E6-9861-7B903F61D8E8}"/>
              </a:ext>
            </a:extLst>
          </p:cNvPr>
          <p:cNvSpPr txBox="1"/>
          <p:nvPr/>
        </p:nvSpPr>
        <p:spPr>
          <a:xfrm>
            <a:off x="4993194" y="6444044"/>
            <a:ext cx="3035190" cy="369332"/>
          </a:xfrm>
          <a:prstGeom prst="rect">
            <a:avLst/>
          </a:prstGeom>
          <a:noFill/>
        </p:spPr>
        <p:txBody>
          <a:bodyPr wrap="none" rtlCol="0">
            <a:spAutoFit/>
          </a:bodyPr>
          <a:lstStyle/>
          <a:p>
            <a:r>
              <a:rPr kumimoji="1" lang="ja-JP" altLang="en-US" dirty="0"/>
              <a:t>位相のずれが</a:t>
            </a:r>
            <a:r>
              <a:rPr kumimoji="1" lang="en-US" altLang="ja-JP" dirty="0" err="1"/>
              <a:t>t</a:t>
            </a:r>
            <a:r>
              <a:rPr kumimoji="1" lang="en-US" altLang="ja-JP" baseline="-25000" dirty="0" err="1"/>
              <a:t>c</a:t>
            </a:r>
            <a:r>
              <a:rPr kumimoji="1" lang="ja-JP" altLang="en-US" dirty="0"/>
              <a:t>間蓄積される</a:t>
            </a:r>
          </a:p>
        </p:txBody>
      </p:sp>
      <p:grpSp>
        <p:nvGrpSpPr>
          <p:cNvPr id="12" name="グループ化 11">
            <a:extLst>
              <a:ext uri="{FF2B5EF4-FFF2-40B4-BE49-F238E27FC236}">
                <a16:creationId xmlns:a16="http://schemas.microsoft.com/office/drawing/2014/main" id="{07254521-D8B1-4DC8-B4D9-4637AC0F6F78}"/>
              </a:ext>
            </a:extLst>
          </p:cNvPr>
          <p:cNvGrpSpPr/>
          <p:nvPr/>
        </p:nvGrpSpPr>
        <p:grpSpPr>
          <a:xfrm>
            <a:off x="57288" y="1412776"/>
            <a:ext cx="4370696" cy="3528152"/>
            <a:chOff x="57288" y="1412776"/>
            <a:chExt cx="4370696" cy="3528152"/>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8" y="1412776"/>
              <a:ext cx="4370696" cy="352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矢印: 下 2">
              <a:extLst>
                <a:ext uri="{FF2B5EF4-FFF2-40B4-BE49-F238E27FC236}">
                  <a16:creationId xmlns:a16="http://schemas.microsoft.com/office/drawing/2014/main" id="{2B75A065-BB67-4095-AC3F-123B6F491797}"/>
                </a:ext>
              </a:extLst>
            </p:cNvPr>
            <p:cNvSpPr/>
            <p:nvPr/>
          </p:nvSpPr>
          <p:spPr>
            <a:xfrm rot="10800000">
              <a:off x="2051720" y="2705213"/>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9052DB28-3B28-4C3B-8E44-5EBDF8EF3CAC}"/>
                </a:ext>
              </a:extLst>
            </p:cNvPr>
            <p:cNvSpPr/>
            <p:nvPr/>
          </p:nvSpPr>
          <p:spPr>
            <a:xfrm rot="10800000">
              <a:off x="2294033" y="2705213"/>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8968655-5D6F-4071-9157-D427D1F0C4B3}"/>
                </a:ext>
              </a:extLst>
            </p:cNvPr>
            <p:cNvSpPr txBox="1"/>
            <p:nvPr/>
          </p:nvSpPr>
          <p:spPr>
            <a:xfrm>
              <a:off x="1835696" y="2695341"/>
              <a:ext cx="282450" cy="307777"/>
            </a:xfrm>
            <a:prstGeom prst="rect">
              <a:avLst/>
            </a:prstGeom>
            <a:noFill/>
          </p:spPr>
          <p:txBody>
            <a:bodyPr wrap="none" rtlCol="0">
              <a:spAutoFit/>
            </a:bodyPr>
            <a:lstStyle/>
            <a:p>
              <a:r>
                <a:rPr kumimoji="1" lang="en-US" altLang="ja-JP" sz="1400" dirty="0"/>
                <a:t>B</a:t>
              </a:r>
              <a:endParaRPr kumimoji="1" lang="ja-JP" altLang="en-US" sz="1400" dirty="0"/>
            </a:p>
          </p:txBody>
        </p:sp>
        <p:sp>
          <p:nvSpPr>
            <p:cNvPr id="13" name="テキスト ボックス 12">
              <a:extLst>
                <a:ext uri="{FF2B5EF4-FFF2-40B4-BE49-F238E27FC236}">
                  <a16:creationId xmlns:a16="http://schemas.microsoft.com/office/drawing/2014/main" id="{C6E5FEFF-FE8B-4042-8DC5-0078EF8FC52C}"/>
                </a:ext>
              </a:extLst>
            </p:cNvPr>
            <p:cNvSpPr txBox="1"/>
            <p:nvPr/>
          </p:nvSpPr>
          <p:spPr>
            <a:xfrm>
              <a:off x="2294032" y="2695341"/>
              <a:ext cx="272832" cy="307777"/>
            </a:xfrm>
            <a:prstGeom prst="rect">
              <a:avLst/>
            </a:prstGeom>
            <a:noFill/>
          </p:spPr>
          <p:txBody>
            <a:bodyPr wrap="none" rtlCol="0">
              <a:spAutoFit/>
            </a:bodyPr>
            <a:lstStyle/>
            <a:p>
              <a:r>
                <a:rPr lang="en-US" altLang="ja-JP" sz="1400" dirty="0"/>
                <a:t>E</a:t>
              </a:r>
              <a:endParaRPr kumimoji="1" lang="ja-JP" altLang="en-US" sz="1400" dirty="0"/>
            </a:p>
          </p:txBody>
        </p:sp>
      </p:grpSp>
      <p:pic>
        <p:nvPicPr>
          <p:cNvPr id="17" name="図 16">
            <a:extLst>
              <a:ext uri="{FF2B5EF4-FFF2-40B4-BE49-F238E27FC236}">
                <a16:creationId xmlns:a16="http://schemas.microsoft.com/office/drawing/2014/main" id="{57E002D1-C0E2-4EE4-9562-ECBAF98C16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6126" y="2444125"/>
            <a:ext cx="4705781" cy="4003668"/>
          </a:xfrm>
          <a:prstGeom prst="rect">
            <a:avLst/>
          </a:prstGeom>
        </p:spPr>
      </p:pic>
    </p:spTree>
    <p:extLst>
      <p:ext uri="{BB962C8B-B14F-4D97-AF65-F5344CB8AC3E}">
        <p14:creationId xmlns:p14="http://schemas.microsoft.com/office/powerpoint/2010/main" val="8492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neutron EDM measurement</a:t>
            </a:r>
            <a:endParaRPr kumimoji="1" lang="ja-JP" altLang="en-US"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14</a:t>
            </a:fld>
            <a:endParaRPr kumimoji="1" lang="ja-JP" altLang="en-US"/>
          </a:p>
        </p:txBody>
      </p:sp>
      <mc:AlternateContent xmlns:mc="http://schemas.openxmlformats.org/markup-compatibility/2006" xmlns:a14="http://schemas.microsoft.com/office/drawing/2010/main">
        <mc:Choice Requires="a14">
          <p:sp>
            <p:nvSpPr>
              <p:cNvPr id="11" name="テキスト ボックス 10"/>
              <p:cNvSpPr txBox="1"/>
              <p:nvPr/>
            </p:nvSpPr>
            <p:spPr>
              <a:xfrm>
                <a:off x="5460827" y="4585775"/>
                <a:ext cx="2520280" cy="901914"/>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ja-JP" altLang="en-US" sz="2400" i="1" smtClean="0">
                              <a:latin typeface="Cambria Math"/>
                            </a:rPr>
                            <m:t>𝜎</m:t>
                          </m:r>
                        </m:e>
                        <m:sub>
                          <m:r>
                            <a:rPr kumimoji="1" lang="en-US" altLang="ja-JP" sz="2400" b="0" i="1" smtClean="0">
                              <a:latin typeface="Cambria Math"/>
                            </a:rPr>
                            <m:t>𝑑</m:t>
                          </m:r>
                        </m:sub>
                      </m:sSub>
                      <m:r>
                        <a:rPr kumimoji="1" lang="en-US" altLang="ja-JP" sz="2400" i="1" smtClean="0">
                          <a:latin typeface="Cambria Math"/>
                          <a:ea typeface="Cambria Math"/>
                        </a:rPr>
                        <m:t>=</m:t>
                      </m:r>
                      <m:f>
                        <m:fPr>
                          <m:ctrlPr>
                            <a:rPr kumimoji="1" lang="en-US" altLang="ja-JP" sz="2400" i="1" smtClean="0">
                              <a:latin typeface="Cambria Math" panose="02040503050406030204" pitchFamily="18" charset="0"/>
                              <a:ea typeface="Cambria Math"/>
                            </a:rPr>
                          </m:ctrlPr>
                        </m:fPr>
                        <m:num>
                          <m:r>
                            <a:rPr kumimoji="1" lang="en-US" altLang="ja-JP" sz="2400" i="1" smtClean="0">
                              <a:latin typeface="Cambria Math"/>
                              <a:ea typeface="Cambria Math"/>
                            </a:rPr>
                            <m:t>ℏ</m:t>
                          </m:r>
                        </m:num>
                        <m:den>
                          <m:r>
                            <a:rPr kumimoji="1" lang="en-US" altLang="ja-JP" sz="2400" b="0" i="1" smtClean="0">
                              <a:latin typeface="Cambria Math"/>
                              <a:ea typeface="Cambria Math"/>
                            </a:rPr>
                            <m:t>2</m:t>
                          </m:r>
                          <m:r>
                            <a:rPr kumimoji="1" lang="ja-JP" altLang="en-US" sz="2400" b="0" i="1" smtClean="0">
                              <a:latin typeface="Cambria Math"/>
                              <a:ea typeface="Cambria Math"/>
                            </a:rPr>
                            <m:t>𝛼</m:t>
                          </m:r>
                          <m:r>
                            <a:rPr kumimoji="1" lang="en-US" altLang="ja-JP" sz="2400" b="0" i="1" smtClean="0">
                              <a:latin typeface="Cambria Math"/>
                              <a:ea typeface="Cambria Math"/>
                            </a:rPr>
                            <m:t>𝐸</m:t>
                          </m:r>
                          <m:sSub>
                            <m:sSubPr>
                              <m:ctrlPr>
                                <a:rPr kumimoji="1" lang="en-US" altLang="ja-JP" sz="2400" b="0" i="1" smtClean="0">
                                  <a:latin typeface="Cambria Math" panose="02040503050406030204" pitchFamily="18" charset="0"/>
                                  <a:ea typeface="Cambria Math"/>
                                </a:rPr>
                              </m:ctrlPr>
                            </m:sSubPr>
                            <m:e>
                              <m:r>
                                <a:rPr kumimoji="1" lang="en-US" altLang="ja-JP" sz="2400" b="0" i="1" smtClean="0">
                                  <a:latin typeface="Cambria Math"/>
                                  <a:ea typeface="Cambria Math"/>
                                </a:rPr>
                                <m:t>𝑡</m:t>
                              </m:r>
                            </m:e>
                            <m:sub>
                              <m:r>
                                <a:rPr kumimoji="1" lang="en-US" altLang="ja-JP" sz="2400" b="0" i="1" smtClean="0">
                                  <a:latin typeface="Cambria Math"/>
                                  <a:ea typeface="Cambria Math"/>
                                </a:rPr>
                                <m:t>𝑐</m:t>
                              </m:r>
                            </m:sub>
                          </m:sSub>
                          <m:rad>
                            <m:radPr>
                              <m:degHide m:val="on"/>
                              <m:ctrlPr>
                                <a:rPr kumimoji="1" lang="en-US" altLang="ja-JP" sz="2400" b="0" i="1" smtClean="0">
                                  <a:latin typeface="Cambria Math" panose="02040503050406030204" pitchFamily="18" charset="0"/>
                                  <a:ea typeface="Cambria Math"/>
                                </a:rPr>
                              </m:ctrlPr>
                            </m:radPr>
                            <m:deg/>
                            <m:e>
                              <m:r>
                                <a:rPr kumimoji="1" lang="en-US" altLang="ja-JP" sz="2400" b="0" i="1" smtClean="0">
                                  <a:latin typeface="Cambria Math"/>
                                  <a:ea typeface="Cambria Math"/>
                                </a:rPr>
                                <m:t>𝑁</m:t>
                              </m:r>
                            </m:e>
                          </m:rad>
                        </m:den>
                      </m:f>
                    </m:oMath>
                  </m:oMathPara>
                </a14:m>
                <a:endParaRPr kumimoji="1" lang="ja-JP" altLang="en-US" sz="24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5460827" y="4585775"/>
                <a:ext cx="2520280" cy="901914"/>
              </a:xfrm>
              <a:prstGeom prst="rect">
                <a:avLst/>
              </a:prstGeom>
              <a:blipFill>
                <a:blip r:embed="rId2"/>
                <a:stretch>
                  <a:fillRect/>
                </a:stretch>
              </a:blipFill>
              <a:ln>
                <a:solidFill>
                  <a:schemeClr val="tx1"/>
                </a:solidFill>
              </a:ln>
            </p:spPr>
            <p:txBody>
              <a:bodyPr/>
              <a:lstStyle/>
              <a:p>
                <a:r>
                  <a:rPr lang="ja-JP" altLang="en-US">
                    <a:noFill/>
                  </a:rPr>
                  <a:t> </a:t>
                </a:r>
              </a:p>
            </p:txBody>
          </p:sp>
        </mc:Fallback>
      </mc:AlternateContent>
      <p:sp>
        <p:nvSpPr>
          <p:cNvPr id="6" name="テキスト ボックス 5"/>
          <p:cNvSpPr txBox="1"/>
          <p:nvPr/>
        </p:nvSpPr>
        <p:spPr>
          <a:xfrm>
            <a:off x="4355976" y="4100643"/>
            <a:ext cx="2291718" cy="400110"/>
          </a:xfrm>
          <a:prstGeom prst="rect">
            <a:avLst/>
          </a:prstGeom>
          <a:noFill/>
        </p:spPr>
        <p:txBody>
          <a:bodyPr wrap="none" rtlCol="0">
            <a:spAutoFit/>
          </a:bodyPr>
          <a:lstStyle/>
          <a:p>
            <a:r>
              <a:rPr kumimoji="1" lang="en-US" altLang="ja-JP" sz="2000" dirty="0"/>
              <a:t>Statistical sensitivity</a:t>
            </a:r>
            <a:endParaRPr kumimoji="1" lang="ja-JP" altLang="en-US" sz="2000" dirty="0"/>
          </a:p>
        </p:txBody>
      </p:sp>
      <p:sp>
        <p:nvSpPr>
          <p:cNvPr id="18" name="テキスト ボックス 17"/>
          <p:cNvSpPr txBox="1"/>
          <p:nvPr/>
        </p:nvSpPr>
        <p:spPr>
          <a:xfrm>
            <a:off x="594830" y="6156012"/>
            <a:ext cx="3233578" cy="369332"/>
          </a:xfrm>
          <a:prstGeom prst="rect">
            <a:avLst/>
          </a:prstGeom>
          <a:noFill/>
        </p:spPr>
        <p:txBody>
          <a:bodyPr wrap="none" rtlCol="0">
            <a:spAutoFit/>
          </a:bodyPr>
          <a:lstStyle/>
          <a:p>
            <a:r>
              <a:rPr lang="en-US" altLang="ja-JP" dirty="0" err="1"/>
              <a:t>Phy</a:t>
            </a:r>
            <a:r>
              <a:rPr lang="en-US" altLang="ja-JP" dirty="0"/>
              <a:t>. Rev. Lett. </a:t>
            </a:r>
            <a:r>
              <a:rPr lang="en-US" altLang="ja-JP" b="1" dirty="0"/>
              <a:t>97</a:t>
            </a:r>
            <a:r>
              <a:rPr lang="en-US" altLang="ja-JP" dirty="0"/>
              <a:t> .131801 (2006)</a:t>
            </a:r>
            <a:endParaRPr kumimoji="1" lang="ja-JP" altLang="en-US" dirty="0"/>
          </a:p>
        </p:txBody>
      </p:sp>
      <p:sp>
        <p:nvSpPr>
          <p:cNvPr id="19" name="テキスト ボックス 18"/>
          <p:cNvSpPr txBox="1"/>
          <p:nvPr/>
        </p:nvSpPr>
        <p:spPr>
          <a:xfrm>
            <a:off x="971600" y="5025950"/>
            <a:ext cx="2856808" cy="923330"/>
          </a:xfrm>
          <a:prstGeom prst="rect">
            <a:avLst/>
          </a:prstGeom>
          <a:noFill/>
        </p:spPr>
        <p:txBody>
          <a:bodyPr wrap="none" rtlCol="0">
            <a:spAutoFit/>
          </a:bodyPr>
          <a:lstStyle/>
          <a:p>
            <a:r>
              <a:rPr lang="en-US" altLang="ja-JP" dirty="0"/>
              <a:t>magnetic field	1μT</a:t>
            </a:r>
          </a:p>
          <a:p>
            <a:r>
              <a:rPr lang="ja-JP" altLang="en-US" dirty="0"/>
              <a:t>  </a:t>
            </a:r>
            <a:r>
              <a:rPr lang="en-US" altLang="ja-JP" dirty="0"/>
              <a:t>electric field</a:t>
            </a:r>
            <a:r>
              <a:rPr kumimoji="1" lang="en-US" altLang="ja-JP" dirty="0"/>
              <a:t>	10kV/cm</a:t>
            </a:r>
          </a:p>
          <a:p>
            <a:r>
              <a:rPr lang="ja-JP" altLang="en-US" dirty="0"/>
              <a:t>　</a:t>
            </a:r>
            <a:r>
              <a:rPr lang="en-US" altLang="ja-JP" dirty="0" err="1"/>
              <a:t>t</a:t>
            </a:r>
            <a:r>
              <a:rPr lang="en-US" altLang="ja-JP" baseline="-25000" dirty="0" err="1"/>
              <a:t>c</a:t>
            </a:r>
            <a:r>
              <a:rPr lang="en-US" altLang="ja-JP" dirty="0"/>
              <a:t>		130s</a:t>
            </a:r>
            <a:endParaRPr kumimoji="1" lang="en-US" altLang="ja-JP" dirty="0"/>
          </a:p>
        </p:txBody>
      </p:sp>
      <p:sp>
        <p:nvSpPr>
          <p:cNvPr id="10" name="テキスト ボックス 9"/>
          <p:cNvSpPr txBox="1"/>
          <p:nvPr/>
        </p:nvSpPr>
        <p:spPr>
          <a:xfrm>
            <a:off x="5436096" y="5510262"/>
            <a:ext cx="2673937" cy="1231106"/>
          </a:xfrm>
          <a:prstGeom prst="rect">
            <a:avLst/>
          </a:prstGeom>
          <a:noFill/>
        </p:spPr>
        <p:txBody>
          <a:bodyPr wrap="none" rtlCol="0">
            <a:spAutoFit/>
          </a:bodyPr>
          <a:lstStyle/>
          <a:p>
            <a:r>
              <a:rPr kumimoji="1" lang="en-US" altLang="ja-JP" dirty="0"/>
              <a:t>α : </a:t>
            </a:r>
            <a:r>
              <a:rPr kumimoji="1" lang="en-US" altLang="ja-JP" sz="2000" dirty="0"/>
              <a:t>polarization</a:t>
            </a:r>
            <a:r>
              <a:rPr kumimoji="1" lang="en-US" altLang="ja-JP" dirty="0"/>
              <a:t> (visibility)</a:t>
            </a:r>
          </a:p>
          <a:p>
            <a:r>
              <a:rPr lang="en-US" altLang="ja-JP" dirty="0"/>
              <a:t>E : electric field</a:t>
            </a:r>
          </a:p>
          <a:p>
            <a:r>
              <a:rPr lang="en-US" altLang="ja-JP" dirty="0" err="1"/>
              <a:t>t</a:t>
            </a:r>
            <a:r>
              <a:rPr lang="en-US" altLang="ja-JP" baseline="-25000" dirty="0" err="1"/>
              <a:t>c</a:t>
            </a:r>
            <a:r>
              <a:rPr kumimoji="1" lang="en-US" altLang="ja-JP" dirty="0"/>
              <a:t> : </a:t>
            </a:r>
            <a:r>
              <a:rPr kumimoji="1" lang="en-US" altLang="ja-JP" sz="1600" dirty="0"/>
              <a:t>precession</a:t>
            </a:r>
            <a:r>
              <a:rPr kumimoji="1" lang="en-US" altLang="ja-JP" dirty="0"/>
              <a:t> time</a:t>
            </a:r>
          </a:p>
          <a:p>
            <a:r>
              <a:rPr lang="en-US" altLang="ja-JP" dirty="0"/>
              <a:t>N : number of UCN</a:t>
            </a:r>
            <a:endParaRPr kumimoji="1" lang="ja-JP" altLang="en-US" dirty="0"/>
          </a:p>
        </p:txBody>
      </p:sp>
      <p:pic>
        <p:nvPicPr>
          <p:cNvPr id="12" name="Picture 2">
            <a:extLst>
              <a:ext uri="{FF2B5EF4-FFF2-40B4-BE49-F238E27FC236}">
                <a16:creationId xmlns:a16="http://schemas.microsoft.com/office/drawing/2014/main" id="{CDCC1B54-BF37-4F6C-81DE-0C32B4E8B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505" y="1536229"/>
            <a:ext cx="3702924" cy="252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46553903-24BB-4A7F-9E93-CE945DCC408F}"/>
              </a:ext>
            </a:extLst>
          </p:cNvPr>
          <p:cNvSpPr txBox="1"/>
          <p:nvPr/>
        </p:nvSpPr>
        <p:spPr>
          <a:xfrm>
            <a:off x="5796136" y="1268760"/>
            <a:ext cx="1736373" cy="369332"/>
          </a:xfrm>
          <a:prstGeom prst="rect">
            <a:avLst/>
          </a:prstGeom>
          <a:noFill/>
        </p:spPr>
        <p:txBody>
          <a:bodyPr wrap="none" rtlCol="0">
            <a:spAutoFit/>
          </a:bodyPr>
          <a:lstStyle/>
          <a:p>
            <a:r>
              <a:rPr kumimoji="1" lang="ja-JP" altLang="en-US" dirty="0"/>
              <a:t>ラムゼー干渉縞</a:t>
            </a:r>
          </a:p>
        </p:txBody>
      </p:sp>
      <p:grpSp>
        <p:nvGrpSpPr>
          <p:cNvPr id="24" name="グループ化 23">
            <a:extLst>
              <a:ext uri="{FF2B5EF4-FFF2-40B4-BE49-F238E27FC236}">
                <a16:creationId xmlns:a16="http://schemas.microsoft.com/office/drawing/2014/main" id="{B1397A82-38EF-4A1E-AAE8-4283126FFDB5}"/>
              </a:ext>
            </a:extLst>
          </p:cNvPr>
          <p:cNvGrpSpPr/>
          <p:nvPr/>
        </p:nvGrpSpPr>
        <p:grpSpPr>
          <a:xfrm>
            <a:off x="6516216" y="1292268"/>
            <a:ext cx="2497734" cy="1534989"/>
            <a:chOff x="6516216" y="1292268"/>
            <a:chExt cx="2497734" cy="1534989"/>
          </a:xfrm>
        </p:grpSpPr>
        <p:grpSp>
          <p:nvGrpSpPr>
            <p:cNvPr id="16" name="グループ化 15">
              <a:extLst>
                <a:ext uri="{FF2B5EF4-FFF2-40B4-BE49-F238E27FC236}">
                  <a16:creationId xmlns:a16="http://schemas.microsoft.com/office/drawing/2014/main" id="{D153D105-2499-4AC2-AC64-BE300F4DF5B9}"/>
                </a:ext>
              </a:extLst>
            </p:cNvPr>
            <p:cNvGrpSpPr/>
            <p:nvPr/>
          </p:nvGrpSpPr>
          <p:grpSpPr>
            <a:xfrm>
              <a:off x="6516216" y="1292268"/>
              <a:ext cx="2497734" cy="1534989"/>
              <a:chOff x="6516216" y="1292268"/>
              <a:chExt cx="2497734" cy="1534989"/>
            </a:xfrm>
          </p:grpSpPr>
          <p:pic>
            <p:nvPicPr>
              <p:cNvPr id="13" name="Picture 2">
                <a:extLst>
                  <a:ext uri="{FF2B5EF4-FFF2-40B4-BE49-F238E27FC236}">
                    <a16:creationId xmlns:a16="http://schemas.microsoft.com/office/drawing/2014/main" id="{D01CC806-CAA2-4EE4-8861-9730B4EBC4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91" t="32094" r="35806" b="43038"/>
              <a:stretch/>
            </p:blipFill>
            <p:spPr bwMode="auto">
              <a:xfrm>
                <a:off x="7647547" y="1336320"/>
                <a:ext cx="1332562" cy="1082484"/>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4" name="正方形/長方形 3">
                <a:extLst>
                  <a:ext uri="{FF2B5EF4-FFF2-40B4-BE49-F238E27FC236}">
                    <a16:creationId xmlns:a16="http://schemas.microsoft.com/office/drawing/2014/main" id="{01456DD9-5CD2-4C4B-B318-83A8739855E8}"/>
                  </a:ext>
                </a:extLst>
              </p:cNvPr>
              <p:cNvSpPr/>
              <p:nvPr/>
            </p:nvSpPr>
            <p:spPr>
              <a:xfrm>
                <a:off x="6516216" y="2348880"/>
                <a:ext cx="648072" cy="478377"/>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281CF41D-3DE7-4321-9529-D9755BFAE944}"/>
                  </a:ext>
                </a:extLst>
              </p:cNvPr>
              <p:cNvCxnSpPr>
                <a:cxnSpLocks/>
              </p:cNvCxnSpPr>
              <p:nvPr/>
            </p:nvCxnSpPr>
            <p:spPr>
              <a:xfrm flipV="1">
                <a:off x="6516216" y="1292268"/>
                <a:ext cx="1131331" cy="105661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1DE2640-D3EA-472E-A400-FA233B0C550D}"/>
                  </a:ext>
                </a:extLst>
              </p:cNvPr>
              <p:cNvCxnSpPr/>
              <p:nvPr/>
            </p:nvCxnSpPr>
            <p:spPr>
              <a:xfrm flipV="1">
                <a:off x="7164288" y="2441377"/>
                <a:ext cx="1849662" cy="3858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0" name="楕円 19">
              <a:extLst>
                <a:ext uri="{FF2B5EF4-FFF2-40B4-BE49-F238E27FC236}">
                  <a16:creationId xmlns:a16="http://schemas.microsoft.com/office/drawing/2014/main" id="{02706D16-7A2C-4AF3-A2BA-78BB93155C25}"/>
                </a:ext>
              </a:extLst>
            </p:cNvPr>
            <p:cNvSpPr/>
            <p:nvPr/>
          </p:nvSpPr>
          <p:spPr>
            <a:xfrm>
              <a:off x="8112098" y="1700808"/>
              <a:ext cx="170658" cy="1706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82723ED1-240A-41F8-8CEC-1942C16613F1}"/>
                </a:ext>
              </a:extLst>
            </p:cNvPr>
            <p:cNvSpPr/>
            <p:nvPr/>
          </p:nvSpPr>
          <p:spPr>
            <a:xfrm>
              <a:off x="8306604" y="1701294"/>
              <a:ext cx="170658" cy="1706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145CDB76-AD3D-4C2C-81C6-A3D9E3653B36}"/>
                </a:ext>
              </a:extLst>
            </p:cNvPr>
            <p:cNvSpPr/>
            <p:nvPr/>
          </p:nvSpPr>
          <p:spPr>
            <a:xfrm>
              <a:off x="8123318" y="1884580"/>
              <a:ext cx="170658" cy="1706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6ABA7E9B-DE35-4245-A003-2495C99B784F}"/>
                </a:ext>
              </a:extLst>
            </p:cNvPr>
            <p:cNvSpPr/>
            <p:nvPr/>
          </p:nvSpPr>
          <p:spPr>
            <a:xfrm>
              <a:off x="8300994" y="1886868"/>
              <a:ext cx="170658" cy="1706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55E66B19-5DB3-4BD8-94BC-3EB2F3AC8D87}"/>
              </a:ext>
            </a:extLst>
          </p:cNvPr>
          <p:cNvGrpSpPr/>
          <p:nvPr/>
        </p:nvGrpSpPr>
        <p:grpSpPr>
          <a:xfrm>
            <a:off x="57288" y="1412776"/>
            <a:ext cx="4370696" cy="3528152"/>
            <a:chOff x="57288" y="1412776"/>
            <a:chExt cx="4370696" cy="3528152"/>
          </a:xfrm>
        </p:grpSpPr>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8" y="1412776"/>
              <a:ext cx="4370696" cy="352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矢印: 下 24">
              <a:extLst>
                <a:ext uri="{FF2B5EF4-FFF2-40B4-BE49-F238E27FC236}">
                  <a16:creationId xmlns:a16="http://schemas.microsoft.com/office/drawing/2014/main" id="{FFD24E95-5454-4804-B124-6AF64BE92C76}"/>
                </a:ext>
              </a:extLst>
            </p:cNvPr>
            <p:cNvSpPr/>
            <p:nvPr/>
          </p:nvSpPr>
          <p:spPr>
            <a:xfrm rot="10800000">
              <a:off x="2051720" y="2705213"/>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下 25">
              <a:extLst>
                <a:ext uri="{FF2B5EF4-FFF2-40B4-BE49-F238E27FC236}">
                  <a16:creationId xmlns:a16="http://schemas.microsoft.com/office/drawing/2014/main" id="{535506B7-ED3E-42FA-BBBA-F7A9CC776323}"/>
                </a:ext>
              </a:extLst>
            </p:cNvPr>
            <p:cNvSpPr/>
            <p:nvPr/>
          </p:nvSpPr>
          <p:spPr>
            <a:xfrm rot="10800000">
              <a:off x="2294033" y="2705213"/>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E2EAF62A-8387-4440-98E6-46D324892AE2}"/>
                </a:ext>
              </a:extLst>
            </p:cNvPr>
            <p:cNvSpPr txBox="1"/>
            <p:nvPr/>
          </p:nvSpPr>
          <p:spPr>
            <a:xfrm>
              <a:off x="1835696" y="2695341"/>
              <a:ext cx="282450" cy="307777"/>
            </a:xfrm>
            <a:prstGeom prst="rect">
              <a:avLst/>
            </a:prstGeom>
            <a:noFill/>
          </p:spPr>
          <p:txBody>
            <a:bodyPr wrap="none" rtlCol="0">
              <a:spAutoFit/>
            </a:bodyPr>
            <a:lstStyle/>
            <a:p>
              <a:r>
                <a:rPr kumimoji="1" lang="en-US" altLang="ja-JP" sz="1400" dirty="0"/>
                <a:t>B</a:t>
              </a:r>
              <a:endParaRPr kumimoji="1" lang="ja-JP" altLang="en-US" sz="1400" dirty="0"/>
            </a:p>
          </p:txBody>
        </p:sp>
        <p:sp>
          <p:nvSpPr>
            <p:cNvPr id="28" name="テキスト ボックス 27">
              <a:extLst>
                <a:ext uri="{FF2B5EF4-FFF2-40B4-BE49-F238E27FC236}">
                  <a16:creationId xmlns:a16="http://schemas.microsoft.com/office/drawing/2014/main" id="{4C8E85AE-5E9E-4AD0-89AD-A14A7606F1F4}"/>
                </a:ext>
              </a:extLst>
            </p:cNvPr>
            <p:cNvSpPr txBox="1"/>
            <p:nvPr/>
          </p:nvSpPr>
          <p:spPr>
            <a:xfrm>
              <a:off x="2294032" y="2695341"/>
              <a:ext cx="272832" cy="307777"/>
            </a:xfrm>
            <a:prstGeom prst="rect">
              <a:avLst/>
            </a:prstGeom>
            <a:noFill/>
          </p:spPr>
          <p:txBody>
            <a:bodyPr wrap="none" rtlCol="0">
              <a:spAutoFit/>
            </a:bodyPr>
            <a:lstStyle/>
            <a:p>
              <a:r>
                <a:rPr lang="en-US" altLang="ja-JP" sz="1400" dirty="0"/>
                <a:t>E</a:t>
              </a:r>
              <a:endParaRPr kumimoji="1" lang="ja-JP" altLang="en-US" sz="1400" dirty="0"/>
            </a:p>
          </p:txBody>
        </p:sp>
      </p:grpSp>
    </p:spTree>
    <p:extLst>
      <p:ext uri="{BB962C8B-B14F-4D97-AF65-F5344CB8AC3E}">
        <p14:creationId xmlns:p14="http://schemas.microsoft.com/office/powerpoint/2010/main" val="180849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3866640" cy="312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44624"/>
            <a:ext cx="8229600" cy="1143000"/>
          </a:xfrm>
        </p:spPr>
        <p:txBody>
          <a:bodyPr>
            <a:normAutofit/>
          </a:bodyPr>
          <a:lstStyle/>
          <a:p>
            <a:r>
              <a:rPr kumimoji="1" lang="en-US" altLang="ja-JP" dirty="0"/>
              <a:t>co-magnetometer</a:t>
            </a:r>
            <a:endParaRPr kumimoji="1" lang="ja-JP" altLang="en-US"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15</a:t>
            </a:fld>
            <a:endParaRPr kumimoji="1" lang="ja-JP" altLang="en-US"/>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60" y="4149080"/>
            <a:ext cx="3688342" cy="2397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6847" y="6444044"/>
            <a:ext cx="4689169" cy="369332"/>
          </a:xfrm>
          <a:prstGeom prst="rect">
            <a:avLst/>
          </a:prstGeom>
          <a:noFill/>
        </p:spPr>
        <p:txBody>
          <a:bodyPr wrap="none" rtlCol="0">
            <a:spAutoFit/>
          </a:bodyPr>
          <a:lstStyle/>
          <a:p>
            <a:r>
              <a:rPr lang="en-US" altLang="ja-JP" dirty="0"/>
              <a:t>P. G. Harris </a:t>
            </a:r>
            <a:r>
              <a:rPr lang="en-US" altLang="ja-JP" i="1" dirty="0"/>
              <a:t>et al.</a:t>
            </a:r>
            <a:r>
              <a:rPr lang="en-US" altLang="ja-JP" dirty="0"/>
              <a:t>, Phys. Rev. Lett. </a:t>
            </a:r>
            <a:r>
              <a:rPr lang="en-US" altLang="ja-JP" b="1" dirty="0"/>
              <a:t>82</a:t>
            </a:r>
            <a:r>
              <a:rPr lang="en-US" altLang="ja-JP" dirty="0"/>
              <a:t>, 904 (1999).</a:t>
            </a:r>
            <a:endParaRPr kumimoji="1" lang="ja-JP" altLang="en-US" dirty="0"/>
          </a:p>
        </p:txBody>
      </p:sp>
      <mc:AlternateContent xmlns:mc="http://schemas.openxmlformats.org/markup-compatibility/2006">
        <mc:Choice xmlns:a14="http://schemas.microsoft.com/office/drawing/2010/main" Requires="a14">
          <p:sp>
            <p:nvSpPr>
              <p:cNvPr id="5" name="テキスト ボックス 4"/>
              <p:cNvSpPr txBox="1"/>
              <p:nvPr/>
            </p:nvSpPr>
            <p:spPr>
              <a:xfrm>
                <a:off x="4215602" y="1257722"/>
                <a:ext cx="4928398" cy="4801314"/>
              </a:xfrm>
              <a:prstGeom prst="rect">
                <a:avLst/>
              </a:prstGeom>
              <a:noFill/>
            </p:spPr>
            <p:txBody>
              <a:bodyPr wrap="square" rtlCol="0">
                <a:spAutoFit/>
              </a:bodyPr>
              <a:lstStyle/>
              <a:p>
                <a:r>
                  <a:rPr lang="en-US" altLang="ja-JP" dirty="0"/>
                  <a:t>frequency shift</a:t>
                </a:r>
              </a:p>
              <a:p>
                <a:pPr/>
                <a14:m>
                  <m:oMathPara xmlns:m="http://schemas.openxmlformats.org/officeDocument/2006/math">
                    <m:oMathParaPr>
                      <m:jc m:val="centerGroup"/>
                    </m:oMathParaPr>
                    <m:oMath xmlns:m="http://schemas.openxmlformats.org/officeDocument/2006/math">
                      <m:r>
                        <m:rPr>
                          <m:sty m:val="p"/>
                        </m:rPr>
                        <a:rPr lang="el-GR" altLang="ja-JP" i="1">
                          <a:latin typeface="Cambria Math"/>
                          <a:ea typeface="Cambria Math"/>
                        </a:rPr>
                        <m:t>Δ</m:t>
                      </m:r>
                      <m:r>
                        <a:rPr lang="ja-JP" altLang="el-GR" i="1">
                          <a:latin typeface="Cambria Math"/>
                          <a:ea typeface="Cambria Math"/>
                        </a:rPr>
                        <m:t>𝜔</m:t>
                      </m:r>
                      <m:r>
                        <a:rPr lang="en-US" altLang="ja-JP" i="1">
                          <a:latin typeface="Cambria Math"/>
                        </a:rPr>
                        <m:t>=4</m:t>
                      </m:r>
                      <m:r>
                        <a:rPr lang="en-US" altLang="ja-JP" i="1">
                          <a:latin typeface="Cambria Math"/>
                          <a:ea typeface="Cambria Math"/>
                        </a:rPr>
                        <m:t>×</m:t>
                      </m:r>
                      <m:sSup>
                        <m:sSupPr>
                          <m:ctrlPr>
                            <a:rPr lang="en-US" altLang="ja-JP" i="1">
                              <a:latin typeface="Cambria Math" panose="02040503050406030204" pitchFamily="18" charset="0"/>
                              <a:ea typeface="Cambria Math"/>
                            </a:rPr>
                          </m:ctrlPr>
                        </m:sSupPr>
                        <m:e>
                          <m:r>
                            <a:rPr lang="en-US" altLang="ja-JP" i="1">
                              <a:latin typeface="Cambria Math"/>
                              <a:ea typeface="Cambria Math"/>
                            </a:rPr>
                            <m:t>10</m:t>
                          </m:r>
                        </m:e>
                        <m:sup>
                          <m:r>
                            <a:rPr lang="en-US" altLang="ja-JP" i="1">
                              <a:latin typeface="Cambria Math"/>
                              <a:ea typeface="Cambria Math"/>
                            </a:rPr>
                            <m:t>−7</m:t>
                          </m:r>
                        </m:sup>
                      </m:sSup>
                      <m:r>
                        <a:rPr lang="en-US" altLang="ja-JP" i="1">
                          <a:latin typeface="Cambria Math"/>
                          <a:ea typeface="Cambria Math"/>
                        </a:rPr>
                        <m:t>𝐻𝑧</m:t>
                      </m:r>
                    </m:oMath>
                  </m:oMathPara>
                </a14:m>
                <a:endParaRPr lang="en-US" altLang="ja-JP" dirty="0"/>
              </a:p>
              <a:p>
                <a:pPr lvl="0"/>
                <a:r>
                  <a:rPr lang="en-US" altLang="ja-JP" dirty="0">
                    <a:solidFill>
                      <a:prstClr val="black"/>
                    </a:solidFill>
                  </a:rPr>
                  <a:t>	( E = 10kV/cm, d = 10</a:t>
                </a:r>
                <a:r>
                  <a:rPr lang="en-US" altLang="ja-JP" baseline="30000" dirty="0">
                    <a:solidFill>
                      <a:prstClr val="black"/>
                    </a:solidFill>
                  </a:rPr>
                  <a:t>-27</a:t>
                </a:r>
                <a:r>
                  <a:rPr lang="en-US" altLang="ja-JP" dirty="0">
                    <a:solidFill>
                      <a:prstClr val="black"/>
                    </a:solidFill>
                  </a:rPr>
                  <a:t>ecm)</a:t>
                </a:r>
              </a:p>
              <a:p>
                <a:r>
                  <a:rPr lang="en-US" altLang="ja-JP" dirty="0"/>
                  <a:t>  cf. </a:t>
                </a:r>
                <a:r>
                  <a:rPr lang="en-US" altLang="ja-JP" dirty="0" err="1"/>
                  <a:t>Larmor</a:t>
                </a:r>
                <a:r>
                  <a:rPr lang="en-US" altLang="ja-JP" dirty="0"/>
                  <a:t> frequency of neutron</a:t>
                </a:r>
              </a:p>
              <a:p>
                <a:r>
                  <a:rPr lang="en-US" altLang="ja-JP" dirty="0"/>
                  <a:t>		30Hz @ B</a:t>
                </a:r>
                <a:r>
                  <a:rPr lang="en-US" altLang="ja-JP" baseline="-25000" dirty="0"/>
                  <a:t>0 </a:t>
                </a:r>
                <a:r>
                  <a:rPr lang="en-US" altLang="ja-JP" dirty="0"/>
                  <a:t>= 1μT</a:t>
                </a:r>
              </a:p>
              <a:p>
                <a:r>
                  <a:rPr lang="en-US" altLang="ja-JP" dirty="0"/>
                  <a:t> </a:t>
                </a:r>
              </a:p>
              <a:p>
                <a:r>
                  <a:rPr lang="en-US" altLang="ja-JP" dirty="0"/>
                  <a:t>required magnetic field stability : </a:t>
                </a:r>
                <a:r>
                  <a:rPr lang="en-US" altLang="ja-JP" dirty="0">
                    <a:solidFill>
                      <a:srgbClr val="FF0000"/>
                    </a:solidFill>
                  </a:rPr>
                  <a:t>10</a:t>
                </a:r>
                <a:r>
                  <a:rPr lang="en-US" altLang="ja-JP" baseline="30000" dirty="0">
                    <a:solidFill>
                      <a:srgbClr val="FF0000"/>
                    </a:solidFill>
                  </a:rPr>
                  <a:t>8</a:t>
                </a:r>
                <a:endParaRPr lang="en-US" altLang="ja-JP" dirty="0">
                  <a:solidFill>
                    <a:srgbClr val="FF0000"/>
                  </a:solidFill>
                </a:endParaRPr>
              </a:p>
              <a:p>
                <a:r>
                  <a:rPr lang="en-US" altLang="ja-JP" dirty="0"/>
                  <a:t>	1μT * 10</a:t>
                </a:r>
                <a:r>
                  <a:rPr lang="en-US" altLang="ja-JP" baseline="30000" dirty="0"/>
                  <a:t>-8</a:t>
                </a:r>
                <a:r>
                  <a:rPr lang="en-US" altLang="ja-JP" dirty="0"/>
                  <a:t> = 10 </a:t>
                </a:r>
                <a:r>
                  <a:rPr lang="en-US" altLang="ja-JP" dirty="0" err="1"/>
                  <a:t>fT</a:t>
                </a:r>
                <a:endParaRPr lang="en-US" altLang="ja-JP" dirty="0"/>
              </a:p>
              <a:p>
                <a:endParaRPr lang="en-US" altLang="ja-JP" dirty="0"/>
              </a:p>
              <a:p>
                <a:r>
                  <a:rPr lang="en-US" altLang="ja-JP" dirty="0"/>
                  <a:t>It is difficult to stabilize magnetic field in such a accuracy</a:t>
                </a:r>
              </a:p>
              <a:p>
                <a:r>
                  <a:rPr lang="en-US" altLang="ja-JP" dirty="0"/>
                  <a:t> -&gt; monitor and correct magnetic field</a:t>
                </a:r>
              </a:p>
              <a:p>
                <a:endParaRPr lang="en-US" altLang="ja-JP" dirty="0"/>
              </a:p>
              <a:p>
                <a:r>
                  <a:rPr lang="en-US" altLang="ja-JP" baseline="30000" dirty="0"/>
                  <a:t>199</a:t>
                </a:r>
                <a:r>
                  <a:rPr lang="en-US" altLang="ja-JP" dirty="0"/>
                  <a:t>Hg for co-magnetometer</a:t>
                </a:r>
              </a:p>
              <a:p>
                <a:pPr marL="285750" indent="-285750">
                  <a:buFont typeface="Arial" panose="020B0604020202020204" pitchFamily="34" charset="0"/>
                  <a:buChar char="•"/>
                </a:pPr>
                <a:r>
                  <a:rPr lang="en-US" altLang="ja-JP" dirty="0"/>
                  <a:t>feels same magnetic field as UCN</a:t>
                </a:r>
              </a:p>
              <a:p>
                <a:pPr marL="285750" indent="-285750">
                  <a:buFont typeface="Arial" panose="020B0604020202020204" pitchFamily="34" charset="0"/>
                  <a:buChar char="•"/>
                </a:pPr>
                <a:r>
                  <a:rPr lang="en-US" altLang="ja-JP" dirty="0"/>
                  <a:t>polarization is measured by UV laser</a:t>
                </a:r>
              </a:p>
              <a:p>
                <a:endParaRPr kumimoji="1" lang="en-US" altLang="ja-JP" dirty="0"/>
              </a:p>
            </p:txBody>
          </p:sp>
        </mc:Choice>
        <mc:Fallback>
          <p:sp>
            <p:nvSpPr>
              <p:cNvPr id="5" name="テキスト ボックス 4"/>
              <p:cNvSpPr txBox="1">
                <a:spLocks noRot="1" noChangeAspect="1" noMove="1" noResize="1" noEditPoints="1" noAdjustHandles="1" noChangeArrowheads="1" noChangeShapeType="1" noTextEdit="1"/>
              </p:cNvSpPr>
              <p:nvPr/>
            </p:nvSpPr>
            <p:spPr>
              <a:xfrm>
                <a:off x="4215602" y="1257722"/>
                <a:ext cx="4928398" cy="4801314"/>
              </a:xfrm>
              <a:prstGeom prst="rect">
                <a:avLst/>
              </a:prstGeom>
              <a:blipFill>
                <a:blip r:embed="rId4"/>
                <a:stretch>
                  <a:fillRect l="-1114" t="-635"/>
                </a:stretch>
              </a:blipFill>
            </p:spPr>
            <p:txBody>
              <a:bodyPr/>
              <a:lstStyle/>
              <a:p>
                <a:r>
                  <a:rPr lang="ja-JP" altLang="en-US">
                    <a:noFill/>
                  </a:rPr>
                  <a:t> </a:t>
                </a:r>
              </a:p>
            </p:txBody>
          </p:sp>
        </mc:Fallback>
      </mc:AlternateContent>
      <p:sp>
        <p:nvSpPr>
          <p:cNvPr id="6" name="正方形/長方形 5"/>
          <p:cNvSpPr/>
          <p:nvPr/>
        </p:nvSpPr>
        <p:spPr>
          <a:xfrm>
            <a:off x="395536" y="2060848"/>
            <a:ext cx="864096" cy="437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771800" y="2348880"/>
            <a:ext cx="1152128" cy="449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131840" y="3044322"/>
            <a:ext cx="864096" cy="48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059832" y="3551888"/>
            <a:ext cx="864096" cy="262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899158" y="2270813"/>
            <a:ext cx="720080" cy="276999"/>
          </a:xfrm>
          <a:prstGeom prst="rect">
            <a:avLst/>
          </a:prstGeom>
          <a:noFill/>
        </p:spPr>
        <p:txBody>
          <a:bodyPr wrap="square" rtlCol="0">
            <a:spAutoFit/>
          </a:bodyPr>
          <a:lstStyle/>
          <a:p>
            <a:r>
              <a:rPr kumimoji="1" lang="en-US" altLang="ja-JP" sz="1200" dirty="0">
                <a:solidFill>
                  <a:srgbClr val="FFFF00"/>
                </a:solidFill>
              </a:rPr>
              <a:t>UCN, Hg</a:t>
            </a:r>
            <a:endParaRPr kumimoji="1" lang="ja-JP" altLang="en-US" sz="1200" dirty="0">
              <a:solidFill>
                <a:srgbClr val="FFFF00"/>
              </a:solidFill>
            </a:endParaRPr>
          </a:p>
        </p:txBody>
      </p:sp>
    </p:spTree>
    <p:extLst>
      <p:ext uri="{BB962C8B-B14F-4D97-AF65-F5344CB8AC3E}">
        <p14:creationId xmlns:p14="http://schemas.microsoft.com/office/powerpoint/2010/main" val="8591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7C7107F-3B3E-4BEF-83F1-5E4989C7E4AC}"/>
              </a:ext>
            </a:extLst>
          </p:cNvPr>
          <p:cNvSpPr>
            <a:spLocks noGrp="1"/>
          </p:cNvSpPr>
          <p:nvPr>
            <p:ph type="sldNum" sz="quarter" idx="12"/>
          </p:nvPr>
        </p:nvSpPr>
        <p:spPr/>
        <p:txBody>
          <a:bodyPr/>
          <a:lstStyle/>
          <a:p>
            <a:fld id="{D2D8002D-B5B0-4BAC-B1F6-782DDCCE6D9C}" type="slidenum">
              <a:rPr kumimoji="1" lang="ja-JP" altLang="en-US" smtClean="0"/>
              <a:t>16</a:t>
            </a:fld>
            <a:endParaRPr kumimoji="1" lang="ja-JP" altLang="en-US" dirty="0"/>
          </a:p>
        </p:txBody>
      </p:sp>
      <mc:AlternateContent xmlns:mc="http://schemas.openxmlformats.org/markup-compatibility/2006" xmlns:a14="http://schemas.microsoft.com/office/drawing/2010/main">
        <mc:Choice Requires="a14">
          <p:sp>
            <p:nvSpPr>
              <p:cNvPr id="4" name="コンテンツ プレースホルダー 3">
                <a:extLst>
                  <a:ext uri="{FF2B5EF4-FFF2-40B4-BE49-F238E27FC236}">
                    <a16:creationId xmlns:a16="http://schemas.microsoft.com/office/drawing/2014/main" id="{548DF33D-8F22-44A5-96C2-097EA8B926D7}"/>
                  </a:ext>
                </a:extLst>
              </p:cNvPr>
              <p:cNvSpPr>
                <a:spLocks noGrp="1"/>
              </p:cNvSpPr>
              <p:nvPr>
                <p:ph idx="4294967295"/>
              </p:nvPr>
            </p:nvSpPr>
            <p:spPr>
              <a:xfrm>
                <a:off x="0" y="0"/>
                <a:ext cx="5076056" cy="6958013"/>
              </a:xfrm>
            </p:spPr>
            <p:txBody>
              <a:bodyPr>
                <a:normAutofit fontScale="47500" lnSpcReduction="20000"/>
              </a:bodyPr>
              <a:lstStyle/>
              <a:p>
                <a:pPr marL="0" indent="0">
                  <a:buNone/>
                </a:pPr>
                <a:r>
                  <a:rPr lang="en-US" altLang="ja-JP" sz="5900" b="1" dirty="0"/>
                  <a:t>Geometric</a:t>
                </a:r>
                <a:r>
                  <a:rPr lang="ja-JP" altLang="en-US" sz="5900" b="1" dirty="0"/>
                  <a:t> </a:t>
                </a:r>
                <a:r>
                  <a:rPr lang="en-US" altLang="ja-JP" sz="5900" b="1" dirty="0"/>
                  <a:t>Phase</a:t>
                </a:r>
                <a:r>
                  <a:rPr lang="ja-JP" altLang="en-US" sz="5900" b="1" dirty="0"/>
                  <a:t> </a:t>
                </a:r>
                <a:r>
                  <a:rPr lang="en-US" altLang="ja-JP" sz="5900" b="1" dirty="0"/>
                  <a:t>Effect</a:t>
                </a:r>
              </a:p>
              <a:p>
                <a:pPr lvl="1"/>
                <a:r>
                  <a:rPr lang="en-US" altLang="ja-JP" sz="3800" dirty="0"/>
                  <a:t>Berry’s phase</a:t>
                </a:r>
              </a:p>
              <a:p>
                <a:pPr lvl="1"/>
                <a:r>
                  <a:rPr lang="ja-JP" altLang="en-US" sz="3800" dirty="0"/>
                  <a:t>系統誤差の最大要因</a:t>
                </a:r>
                <a:endParaRPr lang="en-US" altLang="ja-JP" sz="3800" dirty="0"/>
              </a:p>
              <a:p>
                <a:pPr lvl="1"/>
                <a:endParaRPr lang="en-US" altLang="ja-JP" dirty="0"/>
              </a:p>
              <a:p>
                <a:r>
                  <a:rPr lang="ja-JP" altLang="en-US" dirty="0"/>
                  <a:t>水平方向磁場による周波数シフト</a:t>
                </a:r>
                <a:r>
                  <a:rPr lang="en-US" altLang="ja-JP" dirty="0"/>
                  <a:t>(Bloch-</a:t>
                </a:r>
                <a:r>
                  <a:rPr lang="en-US" altLang="ja-JP" dirty="0" err="1"/>
                  <a:t>Siegert</a:t>
                </a:r>
                <a:r>
                  <a:rPr lang="en-US" altLang="ja-JP" dirty="0"/>
                  <a:t> shift)</a:t>
                </a:r>
              </a:p>
              <a:p>
                <a:pPr marL="457200" lvl="1" indent="0">
                  <a:buNone/>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ea typeface="Cambria Math" panose="02040503050406030204" pitchFamily="18" charset="0"/>
                        </a:rPr>
                        <m:t>∆</m:t>
                      </m:r>
                      <m:r>
                        <a:rPr lang="ja-JP" altLang="en-US" i="1" smtClean="0">
                          <a:latin typeface="Cambria Math" panose="02040503050406030204" pitchFamily="18" charset="0"/>
                          <a:ea typeface="Cambria Math" panose="02040503050406030204" pitchFamily="18" charset="0"/>
                        </a:rPr>
                        <m:t>𝜔</m:t>
                      </m:r>
                      <m:r>
                        <a:rPr lang="en-US" altLang="ja-JP" b="0" i="1" smtClean="0">
                          <a:latin typeface="Cambria Math" panose="02040503050406030204" pitchFamily="18" charset="0"/>
                          <a:ea typeface="Cambria Math" panose="02040503050406030204" pitchFamily="18" charset="0"/>
                        </a:rPr>
                        <m:t>=</m:t>
                      </m:r>
                      <m:f>
                        <m:fPr>
                          <m:ctrlPr>
                            <a:rPr lang="en-US" altLang="ja-JP" b="0" i="1" smtClean="0">
                              <a:latin typeface="Cambria Math" panose="02040503050406030204" pitchFamily="18" charset="0"/>
                              <a:ea typeface="Cambria Math" panose="02040503050406030204" pitchFamily="18" charset="0"/>
                            </a:rPr>
                          </m:ctrlPr>
                        </m:fPr>
                        <m:num>
                          <m:sSup>
                            <m:sSupPr>
                              <m:ctrlPr>
                                <a:rPr lang="en-US" altLang="ja-JP" b="0" i="1" smtClean="0">
                                  <a:latin typeface="Cambria Math" panose="02040503050406030204" pitchFamily="18" charset="0"/>
                                  <a:ea typeface="Cambria Math" panose="02040503050406030204" pitchFamily="18" charset="0"/>
                                </a:rPr>
                              </m:ctrlPr>
                            </m:sSupPr>
                            <m:e>
                              <m:sSub>
                                <m:sSubPr>
                                  <m:ctrlPr>
                                    <a:rPr lang="en-US" altLang="ja-JP" i="1">
                                      <a:latin typeface="Cambria Math" panose="02040503050406030204" pitchFamily="18" charset="0"/>
                                      <a:ea typeface="Cambria Math" panose="02040503050406030204" pitchFamily="18" charset="0"/>
                                    </a:rPr>
                                  </m:ctrlPr>
                                </m:sSubPr>
                                <m:e>
                                  <m:r>
                                    <a:rPr lang="ja-JP" altLang="en-US" i="1">
                                      <a:latin typeface="Cambria Math" panose="02040503050406030204" pitchFamily="18" charset="0"/>
                                      <a:ea typeface="Cambria Math" panose="02040503050406030204" pitchFamily="18" charset="0"/>
                                    </a:rPr>
                                    <m:t>𝜔</m:t>
                                  </m:r>
                                </m:e>
                                <m:sub>
                                  <m:r>
                                    <a:rPr lang="en-US" altLang="ja-JP" i="1">
                                      <a:latin typeface="Cambria Math" panose="02040503050406030204" pitchFamily="18" charset="0"/>
                                      <a:ea typeface="Cambria Math" panose="02040503050406030204" pitchFamily="18" charset="0"/>
                                    </a:rPr>
                                    <m:t>𝑥𝑦</m:t>
                                  </m:r>
                                </m:sub>
                              </m:sSub>
                            </m:e>
                            <m:sup>
                              <m:r>
                                <a:rPr lang="en-US" altLang="ja-JP" b="0" i="1" smtClean="0">
                                  <a:latin typeface="Cambria Math" panose="02040503050406030204" pitchFamily="18" charset="0"/>
                                  <a:ea typeface="Cambria Math" panose="02040503050406030204" pitchFamily="18" charset="0"/>
                                </a:rPr>
                                <m:t>2</m:t>
                              </m:r>
                            </m:sup>
                          </m:sSup>
                        </m:num>
                        <m:den>
                          <m:r>
                            <a:rPr lang="en-US" altLang="ja-JP" b="0" i="1" smtClean="0">
                              <a:latin typeface="Cambria Math" panose="02040503050406030204" pitchFamily="18" charset="0"/>
                              <a:ea typeface="Cambria Math" panose="02040503050406030204" pitchFamily="18" charset="0"/>
                            </a:rPr>
                            <m:t>2(</m:t>
                          </m:r>
                          <m:sSub>
                            <m:sSubPr>
                              <m:ctrlPr>
                                <a:rPr lang="en-US" altLang="ja-JP" b="0" i="1" smtClean="0">
                                  <a:latin typeface="Cambria Math" panose="02040503050406030204" pitchFamily="18" charset="0"/>
                                  <a:ea typeface="Cambria Math" panose="02040503050406030204" pitchFamily="18" charset="0"/>
                                </a:rPr>
                              </m:ctrlPr>
                            </m:sSubPr>
                            <m:e>
                              <m:r>
                                <a:rPr lang="ja-JP" altLang="en-US" b="0" i="1" smtClean="0">
                                  <a:latin typeface="Cambria Math" panose="02040503050406030204" pitchFamily="18" charset="0"/>
                                  <a:ea typeface="Cambria Math" panose="02040503050406030204" pitchFamily="18" charset="0"/>
                                </a:rPr>
                                <m:t>𝜔</m:t>
                              </m:r>
                            </m:e>
                            <m:sub>
                              <m:r>
                                <a:rPr lang="en-US" altLang="ja-JP" b="0" i="1" smtClean="0">
                                  <a:latin typeface="Cambria Math" panose="02040503050406030204" pitchFamily="18" charset="0"/>
                                  <a:ea typeface="Cambria Math" panose="02040503050406030204" pitchFamily="18" charset="0"/>
                                </a:rPr>
                                <m:t>0</m:t>
                              </m:r>
                            </m:sub>
                          </m:sSub>
                          <m:r>
                            <a:rPr lang="en-US" altLang="ja-JP" b="0" i="1" smtClean="0">
                              <a:latin typeface="Cambria Math" panose="02040503050406030204" pitchFamily="18" charset="0"/>
                              <a:ea typeface="Cambria Math" panose="02040503050406030204" pitchFamily="18" charset="0"/>
                            </a:rPr>
                            <m:t>−</m:t>
                          </m:r>
                          <m:sSub>
                            <m:sSubPr>
                              <m:ctrlPr>
                                <a:rPr lang="en-US" altLang="ja-JP" b="0" i="1" smtClean="0">
                                  <a:latin typeface="Cambria Math" panose="02040503050406030204" pitchFamily="18" charset="0"/>
                                  <a:ea typeface="Cambria Math" panose="02040503050406030204" pitchFamily="18" charset="0"/>
                                </a:rPr>
                              </m:ctrlPr>
                            </m:sSubPr>
                            <m:e>
                              <m:r>
                                <a:rPr lang="ja-JP" altLang="en-US" b="0" i="1" smtClean="0">
                                  <a:latin typeface="Cambria Math" panose="02040503050406030204" pitchFamily="18" charset="0"/>
                                  <a:ea typeface="Cambria Math" panose="02040503050406030204" pitchFamily="18" charset="0"/>
                                </a:rPr>
                                <m:t>𝜔</m:t>
                              </m:r>
                            </m:e>
                            <m:sub>
                              <m:r>
                                <a:rPr lang="en-US" altLang="ja-JP" b="0" i="1" smtClean="0">
                                  <a:latin typeface="Cambria Math" panose="02040503050406030204" pitchFamily="18" charset="0"/>
                                  <a:ea typeface="Cambria Math" panose="02040503050406030204" pitchFamily="18" charset="0"/>
                                </a:rPr>
                                <m:t>𝑟</m:t>
                              </m:r>
                            </m:sub>
                          </m:sSub>
                          <m:r>
                            <a:rPr lang="en-US" altLang="ja-JP" b="0" i="1" smtClean="0">
                              <a:latin typeface="Cambria Math" panose="02040503050406030204" pitchFamily="18" charset="0"/>
                              <a:ea typeface="Cambria Math" panose="02040503050406030204" pitchFamily="18" charset="0"/>
                            </a:rPr>
                            <m:t>)</m:t>
                          </m:r>
                        </m:den>
                      </m:f>
                    </m:oMath>
                  </m:oMathPara>
                </a14:m>
                <a:endParaRPr lang="en-US" altLang="ja-JP" dirty="0"/>
              </a:p>
              <a:p>
                <a:pPr marL="457200" lvl="1" indent="0">
                  <a:buNone/>
                </a:pPr>
                <a:r>
                  <a:rPr lang="en-US" altLang="ja-JP" dirty="0"/>
                  <a:t>	</a:t>
                </a:r>
                <a:r>
                  <a:rPr lang="en-US" altLang="ja-JP" dirty="0" err="1"/>
                  <a:t>ω</a:t>
                </a:r>
                <a:r>
                  <a:rPr lang="en-US" altLang="ja-JP" baseline="-25000" dirty="0" err="1"/>
                  <a:t>r</a:t>
                </a:r>
                <a:r>
                  <a:rPr lang="en-US" altLang="ja-JP" dirty="0"/>
                  <a:t>: angular speed of </a:t>
                </a:r>
                <a:r>
                  <a:rPr lang="en-US" altLang="ja-JP" dirty="0" err="1"/>
                  <a:t>B</a:t>
                </a:r>
                <a:r>
                  <a:rPr lang="en-US" altLang="ja-JP" baseline="-25000" dirty="0" err="1"/>
                  <a:t>xy</a:t>
                </a:r>
                <a:r>
                  <a:rPr lang="en-US" altLang="ja-JP" dirty="0"/>
                  <a:t> rotation</a:t>
                </a:r>
                <a:endParaRPr lang="en-US" altLang="ja-JP" baseline="-25000" dirty="0"/>
              </a:p>
              <a:p>
                <a:r>
                  <a:rPr lang="ja-JP" altLang="en-US" dirty="0"/>
                  <a:t>水平方向磁場</a:t>
                </a:r>
                <a:endParaRPr lang="en-US" altLang="ja-JP" dirty="0"/>
              </a:p>
              <a:p>
                <a:pPr marL="457200" lvl="1" indent="0">
                  <a:buNone/>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𝐵</m:t>
                          </m:r>
                        </m:e>
                        <m:sub>
                          <m:r>
                            <a:rPr lang="en-US" altLang="ja-JP" b="0" i="1" smtClean="0">
                              <a:latin typeface="Cambria Math" panose="02040503050406030204" pitchFamily="18" charset="0"/>
                            </a:rPr>
                            <m:t>𝑥𝑦</m:t>
                          </m:r>
                        </m:sub>
                      </m:sSub>
                      <m:r>
                        <a:rPr lang="en-US" altLang="ja-JP" b="0" i="1" smtClean="0">
                          <a:latin typeface="Cambria Math" panose="02040503050406030204" pitchFamily="18" charset="0"/>
                        </a:rPr>
                        <m:t>=</m:t>
                      </m:r>
                      <m:f>
                        <m:fPr>
                          <m:ctrlPr>
                            <a:rPr lang="en-US" altLang="ja-JP" i="1">
                              <a:latin typeface="Cambria Math" panose="02040503050406030204" pitchFamily="18" charset="0"/>
                            </a:rPr>
                          </m:ctrlPr>
                        </m:fPr>
                        <m:num>
                          <m:r>
                            <a:rPr lang="ja-JP" altLang="en-US" i="1">
                              <a:latin typeface="Cambria Math" panose="02040503050406030204" pitchFamily="18" charset="0"/>
                            </a:rPr>
                            <m:t>𝜕</m:t>
                          </m:r>
                          <m:sSub>
                            <m:sSubPr>
                              <m:ctrlPr>
                                <a:rPr lang="en-US" altLang="ja-JP" i="1">
                                  <a:latin typeface="Cambria Math" panose="02040503050406030204" pitchFamily="18" charset="0"/>
                                </a:rPr>
                              </m:ctrlPr>
                            </m:sSubPr>
                            <m:e>
                              <m:r>
                                <m:rPr>
                                  <m:sty m:val="p"/>
                                </m:rPr>
                                <a:rPr lang="en-US" altLang="ja-JP" i="1">
                                  <a:latin typeface="Cambria Math" panose="02040503050406030204" pitchFamily="18" charset="0"/>
                                </a:rPr>
                                <m:t>B</m:t>
                              </m:r>
                            </m:e>
                            <m:sub>
                              <m:r>
                                <m:rPr>
                                  <m:sty m:val="p"/>
                                </m:rPr>
                                <a:rPr lang="en-US" altLang="ja-JP" i="1">
                                  <a:latin typeface="Cambria Math" panose="02040503050406030204" pitchFamily="18" charset="0"/>
                                </a:rPr>
                                <m:t>z</m:t>
                              </m:r>
                            </m:sub>
                          </m:sSub>
                        </m:num>
                        <m:den>
                          <m:r>
                            <a:rPr lang="ja-JP" altLang="en-US" i="1">
                              <a:latin typeface="Cambria Math" panose="02040503050406030204" pitchFamily="18" charset="0"/>
                            </a:rPr>
                            <m:t>𝜕</m:t>
                          </m:r>
                          <m:r>
                            <m:rPr>
                              <m:sty m:val="p"/>
                            </m:rPr>
                            <a:rPr lang="en-US" altLang="ja-JP" i="1">
                              <a:latin typeface="Cambria Math" panose="02040503050406030204" pitchFamily="18" charset="0"/>
                            </a:rPr>
                            <m:t>z</m:t>
                          </m:r>
                        </m:den>
                      </m:f>
                      <m:f>
                        <m:fPr>
                          <m:ctrlPr>
                            <a:rPr lang="en-US" altLang="ja-JP" i="1" smtClean="0">
                              <a:latin typeface="Cambria Math" panose="02040503050406030204" pitchFamily="18" charset="0"/>
                            </a:rPr>
                          </m:ctrlPr>
                        </m:fPr>
                        <m:num>
                          <m:r>
                            <a:rPr lang="en-US" altLang="ja-JP" b="0" i="1" smtClean="0">
                              <a:latin typeface="Cambria Math" panose="02040503050406030204" pitchFamily="18" charset="0"/>
                            </a:rPr>
                            <m:t>𝑅</m:t>
                          </m:r>
                        </m:num>
                        <m:den>
                          <m:r>
                            <a:rPr lang="en-US" altLang="ja-JP" b="0" i="1" smtClean="0">
                              <a:latin typeface="Cambria Math" panose="02040503050406030204" pitchFamily="18" charset="0"/>
                            </a:rPr>
                            <m:t>2</m:t>
                          </m:r>
                        </m:den>
                      </m:f>
                      <m:r>
                        <a:rPr lang="en-US" altLang="ja-JP" b="0" i="1" smtClean="0">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𝐸</m:t>
                          </m:r>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𝑣</m:t>
                          </m:r>
                        </m:num>
                        <m:den>
                          <m:sSup>
                            <m:sSupPr>
                              <m:ctrlPr>
                                <a:rPr lang="en-US" altLang="ja-JP" i="1">
                                  <a:latin typeface="Cambria Math" panose="02040503050406030204" pitchFamily="18" charset="0"/>
                                </a:rPr>
                              </m:ctrlPr>
                            </m:sSupPr>
                            <m:e>
                              <m:r>
                                <a:rPr lang="en-US" altLang="ja-JP" i="1">
                                  <a:latin typeface="Cambria Math" panose="02040503050406030204" pitchFamily="18" charset="0"/>
                                </a:rPr>
                                <m:t>𝑐</m:t>
                              </m:r>
                            </m:e>
                            <m:sup>
                              <m:r>
                                <a:rPr lang="en-US" altLang="ja-JP" i="1">
                                  <a:latin typeface="Cambria Math" panose="02040503050406030204" pitchFamily="18" charset="0"/>
                                </a:rPr>
                                <m:t>2</m:t>
                              </m:r>
                            </m:sup>
                          </m:sSup>
                        </m:den>
                      </m:f>
                    </m:oMath>
                  </m:oMathPara>
                </a14:m>
                <a:endParaRPr lang="en-US" altLang="ja-JP" dirty="0"/>
              </a:p>
              <a:p>
                <a:pPr lvl="2"/>
                <a:r>
                  <a:rPr lang="ja-JP" altLang="en-US" dirty="0"/>
                  <a:t>第</a:t>
                </a:r>
                <a:r>
                  <a:rPr lang="en-US" altLang="ja-JP" dirty="0"/>
                  <a:t>1</a:t>
                </a:r>
                <a:r>
                  <a:rPr lang="ja-JP" altLang="en-US" dirty="0"/>
                  <a:t>項： 磁場非一様性</a:t>
                </a:r>
                <a:endParaRPr lang="en-US" altLang="ja-JP" dirty="0"/>
              </a:p>
              <a:p>
                <a:pPr lvl="2"/>
                <a:r>
                  <a:rPr lang="ja-JP" altLang="en-US" dirty="0"/>
                  <a:t>第</a:t>
                </a:r>
                <a:r>
                  <a:rPr lang="en-US" altLang="ja-JP" dirty="0"/>
                  <a:t>2</a:t>
                </a:r>
                <a:r>
                  <a:rPr lang="ja-JP" altLang="en-US" dirty="0"/>
                  <a:t>項</a:t>
                </a:r>
                <a:r>
                  <a:rPr lang="en-US" altLang="ja-JP" dirty="0"/>
                  <a:t>: </a:t>
                </a:r>
                <a:r>
                  <a:rPr lang="ja-JP" altLang="en-US" dirty="0"/>
                  <a:t>相対論的運動</a:t>
                </a:r>
                <a:endParaRPr lang="en-US" altLang="ja-JP" dirty="0"/>
              </a:p>
              <a:p>
                <a:pPr lvl="1"/>
                <a:r>
                  <a:rPr lang="en-US" altLang="ja-JP" dirty="0"/>
                  <a:t>UCN</a:t>
                </a:r>
                <a:r>
                  <a:rPr lang="ja-JP" altLang="en-US" dirty="0"/>
                  <a:t>の載っている座標から見ると</a:t>
                </a:r>
                <a:r>
                  <a:rPr lang="en-US" altLang="ja-JP" dirty="0" err="1"/>
                  <a:t>Bxy</a:t>
                </a:r>
                <a:r>
                  <a:rPr lang="ja-JP" altLang="en-US" dirty="0"/>
                  <a:t>は回転しているように見える</a:t>
                </a:r>
                <a:endParaRPr lang="en-US" altLang="ja-JP" dirty="0"/>
              </a:p>
              <a:p>
                <a:pPr lvl="1"/>
                <a:r>
                  <a:rPr lang="ja-JP" altLang="en-US" dirty="0"/>
                  <a:t>右、左回りで第</a:t>
                </a:r>
                <a:r>
                  <a:rPr lang="en-US" altLang="ja-JP" dirty="0"/>
                  <a:t>2</a:t>
                </a:r>
                <a:r>
                  <a:rPr lang="ja-JP" altLang="en-US" dirty="0"/>
                  <a:t>項のみ符号を変える</a:t>
                </a:r>
                <a:endParaRPr lang="en-US" altLang="ja-JP" dirty="0"/>
              </a:p>
              <a:p>
                <a:pPr lvl="1"/>
                <a:endParaRPr lang="en-US" altLang="ja-JP" dirty="0"/>
              </a:p>
              <a:p>
                <a:pPr marL="0" indent="0">
                  <a:buNone/>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m:rPr>
                              <m:sty m:val="p"/>
                            </m:rPr>
                            <a:rPr lang="el-GR" altLang="ja-JP" i="1" smtClean="0">
                              <a:latin typeface="Cambria Math" panose="02040503050406030204" pitchFamily="18" charset="0"/>
                              <a:ea typeface="Cambria Math" panose="02040503050406030204" pitchFamily="18" charset="0"/>
                            </a:rPr>
                            <m:t>Δ</m:t>
                          </m:r>
                          <m:r>
                            <a:rPr lang="ja-JP" altLang="el-GR" i="1" smtClean="0">
                              <a:latin typeface="Cambria Math" panose="02040503050406030204" pitchFamily="18" charset="0"/>
                              <a:ea typeface="Cambria Math" panose="02040503050406030204" pitchFamily="18" charset="0"/>
                            </a:rPr>
                            <m:t>𝜔</m:t>
                          </m:r>
                        </m:e>
                        <m:sub>
                          <m:r>
                            <a:rPr lang="en-US" altLang="ja-JP" b="0" i="1" smtClean="0">
                              <a:latin typeface="Cambria Math" panose="02040503050406030204" pitchFamily="18" charset="0"/>
                            </a:rPr>
                            <m:t>𝑎𝑣𝑒</m:t>
                          </m:r>
                        </m:sub>
                      </m:sSub>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2</m:t>
                          </m:r>
                        </m:den>
                      </m:f>
                      <m:f>
                        <m:fPr>
                          <m:ctrlPr>
                            <a:rPr lang="en-US" altLang="ja-JP" b="0" i="1" smtClean="0">
                              <a:latin typeface="Cambria Math" panose="02040503050406030204" pitchFamily="18" charset="0"/>
                            </a:rPr>
                          </m:ctrlPr>
                        </m:fPr>
                        <m:num>
                          <m:r>
                            <a:rPr lang="ja-JP" altLang="en-US" b="0" i="1" smtClean="0">
                              <a:latin typeface="Cambria Math" panose="02040503050406030204" pitchFamily="18" charset="0"/>
                            </a:rPr>
                            <m:t>𝛾</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𝐵</m:t>
                              </m:r>
                            </m:e>
                            <m:sub>
                              <m:r>
                                <a:rPr lang="en-US" altLang="ja-JP" b="0" i="1" smtClean="0">
                                  <a:latin typeface="Cambria Math" panose="02040503050406030204" pitchFamily="18" charset="0"/>
                                </a:rPr>
                                <m:t>𝑧</m:t>
                              </m:r>
                            </m:sub>
                          </m:sSub>
                          <m:d>
                            <m:dPr>
                              <m:begChr m:val="["/>
                              <m:endChr m:val="]"/>
                              <m:ctrlPr>
                                <a:rPr lang="en-US" altLang="ja-JP" b="0" i="1" smtClean="0">
                                  <a:latin typeface="Cambria Math" panose="02040503050406030204" pitchFamily="18" charset="0"/>
                                </a:rPr>
                              </m:ctrlPr>
                            </m:dPr>
                            <m:e>
                              <m:sSup>
                                <m:sSupPr>
                                  <m:ctrlPr>
                                    <a:rPr lang="en-US" altLang="ja-JP" b="0" i="1" smtClean="0">
                                      <a:latin typeface="Cambria Math" panose="02040503050406030204" pitchFamily="18" charset="0"/>
                                    </a:rPr>
                                  </m:ctrlPr>
                                </m:sSupPr>
                                <m:e>
                                  <m:d>
                                    <m:dPr>
                                      <m:ctrlPr>
                                        <a:rPr lang="en-US" altLang="ja-JP" i="1">
                                          <a:latin typeface="Cambria Math" panose="02040503050406030204" pitchFamily="18" charset="0"/>
                                        </a:rPr>
                                      </m:ctrlPr>
                                    </m:dPr>
                                    <m:e>
                                      <m:r>
                                        <a:rPr lang="ja-JP" altLang="en-US" i="1">
                                          <a:latin typeface="Cambria Math" panose="02040503050406030204" pitchFamily="18" charset="0"/>
                                        </a:rPr>
                                        <m:t>𝛾</m:t>
                                      </m:r>
                                      <m:f>
                                        <m:fPr>
                                          <m:ctrlPr>
                                            <a:rPr lang="en-US" altLang="ja-JP" i="1">
                                              <a:latin typeface="Cambria Math" panose="02040503050406030204" pitchFamily="18" charset="0"/>
                                            </a:rPr>
                                          </m:ctrlPr>
                                        </m:fPr>
                                        <m:num>
                                          <m:r>
                                            <a:rPr lang="ja-JP" altLang="en-US"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𝑧</m:t>
                                              </m:r>
                                            </m:sub>
                                          </m:sSub>
                                        </m:num>
                                        <m:den>
                                          <m:r>
                                            <a:rPr lang="ja-JP" altLang="en-US" i="1">
                                              <a:latin typeface="Cambria Math" panose="02040503050406030204" pitchFamily="18" charset="0"/>
                                            </a:rPr>
                                            <m:t>𝜕</m:t>
                                          </m:r>
                                          <m:r>
                                            <a:rPr lang="en-US" altLang="ja-JP" i="1">
                                              <a:latin typeface="Cambria Math" panose="02040503050406030204" pitchFamily="18" charset="0"/>
                                            </a:rPr>
                                            <m:t>𝑧</m:t>
                                          </m:r>
                                        </m:den>
                                      </m:f>
                                      <m:f>
                                        <m:fPr>
                                          <m:ctrlPr>
                                            <a:rPr lang="en-US" altLang="ja-JP" i="1">
                                              <a:latin typeface="Cambria Math" panose="02040503050406030204" pitchFamily="18" charset="0"/>
                                            </a:rPr>
                                          </m:ctrlPr>
                                        </m:fPr>
                                        <m:num>
                                          <m:r>
                                            <a:rPr lang="en-US" altLang="ja-JP" i="1">
                                              <a:latin typeface="Cambria Math" panose="02040503050406030204" pitchFamily="18" charset="0"/>
                                            </a:rPr>
                                            <m:t>𝑅</m:t>
                                          </m:r>
                                        </m:num>
                                        <m:den>
                                          <m:r>
                                            <a:rPr lang="en-US" altLang="ja-JP" i="1">
                                              <a:latin typeface="Cambria Math" panose="02040503050406030204" pitchFamily="18" charset="0"/>
                                            </a:rPr>
                                            <m:t>2</m:t>
                                          </m:r>
                                        </m:den>
                                      </m:f>
                                    </m:e>
                                  </m:d>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d>
                                    <m:dPr>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𝑣</m:t>
                                              </m:r>
                                            </m:e>
                                            <m:sub>
                                              <m:r>
                                                <a:rPr lang="ja-JP" altLang="en-US" i="1">
                                                  <a:latin typeface="Cambria Math" panose="02040503050406030204" pitchFamily="18" charset="0"/>
                                                </a:rPr>
                                                <m:t>𝜙</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a:rPr lang="en-US" altLang="ja-JP" i="1">
                                                  <a:latin typeface="Cambria Math" panose="02040503050406030204" pitchFamily="18" charset="0"/>
                                                </a:rPr>
                                                <m:t>𝑧</m:t>
                                              </m:r>
                                            </m:sub>
                                          </m:sSub>
                                        </m:num>
                                        <m:den>
                                          <m:sSup>
                                            <m:sSupPr>
                                              <m:ctrlPr>
                                                <a:rPr lang="en-US" altLang="ja-JP" i="1">
                                                  <a:latin typeface="Cambria Math" panose="02040503050406030204" pitchFamily="18" charset="0"/>
                                                </a:rPr>
                                              </m:ctrlPr>
                                            </m:sSupPr>
                                            <m:e>
                                              <m:r>
                                                <a:rPr lang="en-US" altLang="ja-JP" b="0" i="1" smtClean="0">
                                                  <a:latin typeface="Cambria Math" panose="02040503050406030204" pitchFamily="18" charset="0"/>
                                                </a:rPr>
                                                <m:t>𝑐</m:t>
                                              </m:r>
                                            </m:e>
                                            <m:sup>
                                              <m:r>
                                                <a:rPr lang="en-US" altLang="ja-JP" i="1">
                                                  <a:latin typeface="Cambria Math" panose="02040503050406030204" pitchFamily="18" charset="0"/>
                                                </a:rPr>
                                                <m:t>2</m:t>
                                              </m:r>
                                            </m:sup>
                                          </m:sSup>
                                        </m:den>
                                      </m:f>
                                    </m:e>
                                  </m:d>
                                </m:e>
                                <m:sup>
                                  <m:r>
                                    <a:rPr lang="en-US" altLang="ja-JP" b="0" i="1" smtClean="0">
                                      <a:latin typeface="Cambria Math" panose="02040503050406030204" pitchFamily="18" charset="0"/>
                                    </a:rPr>
                                    <m:t>2</m:t>
                                  </m:r>
                                </m:sup>
                              </m:sSup>
                            </m:e>
                          </m:d>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r>
                                <a:rPr lang="ja-JP" altLang="en-US" b="0" i="1" smtClean="0">
                                  <a:latin typeface="Cambria Math" panose="02040503050406030204" pitchFamily="18" charset="0"/>
                                </a:rPr>
                                <m:t>𝛾</m:t>
                              </m:r>
                            </m:e>
                            <m:sup>
                              <m:r>
                                <a:rPr lang="en-US" altLang="ja-JP" b="0" i="1" smtClean="0">
                                  <a:latin typeface="Cambria Math" panose="02040503050406030204" pitchFamily="18" charset="0"/>
                                </a:rPr>
                                <m:t>2</m:t>
                              </m:r>
                            </m:sup>
                          </m:sSup>
                          <m:f>
                            <m:fPr>
                              <m:ctrlPr>
                                <a:rPr lang="en-US" altLang="ja-JP" i="1">
                                  <a:latin typeface="Cambria Math" panose="02040503050406030204" pitchFamily="18" charset="0"/>
                                </a:rPr>
                              </m:ctrlPr>
                            </m:fPr>
                            <m:num>
                              <m:r>
                                <a:rPr lang="ja-JP" altLang="en-US"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𝑧</m:t>
                                  </m:r>
                                </m:sub>
                              </m:sSub>
                            </m:num>
                            <m:den>
                              <m:r>
                                <a:rPr lang="ja-JP" altLang="en-US" i="1">
                                  <a:latin typeface="Cambria Math" panose="02040503050406030204" pitchFamily="18" charset="0"/>
                                </a:rPr>
                                <m:t>𝜕</m:t>
                              </m:r>
                              <m:r>
                                <a:rPr lang="en-US" altLang="ja-JP" i="1">
                                  <a:latin typeface="Cambria Math" panose="02040503050406030204" pitchFamily="18" charset="0"/>
                                </a:rPr>
                                <m:t>𝑧</m:t>
                              </m:r>
                            </m:den>
                          </m:f>
                          <m:f>
                            <m:fPr>
                              <m:ctrlPr>
                                <a:rPr lang="en-US" altLang="ja-JP" i="1">
                                  <a:latin typeface="Cambria Math" panose="02040503050406030204" pitchFamily="18" charset="0"/>
                                </a:rPr>
                              </m:ctrlPr>
                            </m:fPr>
                            <m:num>
                              <m:r>
                                <a:rPr lang="en-US" altLang="ja-JP" i="1">
                                  <a:latin typeface="Cambria Math" panose="02040503050406030204" pitchFamily="18" charset="0"/>
                                </a:rPr>
                                <m:t>𝑅</m:t>
                              </m:r>
                            </m:num>
                            <m:den>
                              <m:r>
                                <a:rPr lang="en-US" altLang="ja-JP" i="1">
                                  <a:latin typeface="Cambria Math" panose="02040503050406030204" pitchFamily="18" charset="0"/>
                                </a:rPr>
                                <m:t>2</m:t>
                              </m:r>
                            </m:den>
                          </m:f>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𝑣</m:t>
                                  </m:r>
                                </m:e>
                                <m:sub>
                                  <m:r>
                                    <a:rPr lang="ja-JP" altLang="en-US" i="1">
                                      <a:latin typeface="Cambria Math" panose="02040503050406030204" pitchFamily="18" charset="0"/>
                                    </a:rPr>
                                    <m:t>𝜙</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a:rPr lang="en-US" altLang="ja-JP" i="1">
                                      <a:latin typeface="Cambria Math" panose="02040503050406030204" pitchFamily="18" charset="0"/>
                                    </a:rPr>
                                    <m:t>𝑧</m:t>
                                  </m:r>
                                </m:sub>
                              </m:sSub>
                            </m:num>
                            <m:den>
                              <m:sSup>
                                <m:sSupPr>
                                  <m:ctrlPr>
                                    <a:rPr lang="en-US" altLang="ja-JP" i="1">
                                      <a:latin typeface="Cambria Math" panose="02040503050406030204" pitchFamily="18" charset="0"/>
                                    </a:rPr>
                                  </m:ctrlPr>
                                </m:sSupPr>
                                <m:e>
                                  <m:r>
                                    <a:rPr lang="en-US" altLang="ja-JP" b="0" i="1" smtClean="0">
                                      <a:latin typeface="Cambria Math" panose="02040503050406030204" pitchFamily="18" charset="0"/>
                                    </a:rPr>
                                    <m:t>𝑐</m:t>
                                  </m:r>
                                </m:e>
                                <m:sup>
                                  <m:r>
                                    <a:rPr lang="en-US" altLang="ja-JP" i="1">
                                      <a:latin typeface="Cambria Math" panose="02040503050406030204" pitchFamily="18" charset="0"/>
                                    </a:rPr>
                                    <m:t>2</m:t>
                                  </m:r>
                                </m:sup>
                              </m:sSup>
                            </m:den>
                          </m:f>
                        </m:num>
                        <m:den>
                          <m:sSup>
                            <m:sSupPr>
                              <m:ctrlPr>
                                <a:rPr lang="en-US" altLang="ja-JP" b="0" i="1" smtClean="0">
                                  <a:latin typeface="Cambria Math" panose="02040503050406030204" pitchFamily="18" charset="0"/>
                                </a:rPr>
                              </m:ctrlPr>
                            </m:sSupPr>
                            <m:e>
                              <m:d>
                                <m:dPr>
                                  <m:ctrlPr>
                                    <a:rPr lang="en-US" altLang="ja-JP" b="0" i="1" smtClean="0">
                                      <a:latin typeface="Cambria Math" panose="02040503050406030204" pitchFamily="18" charset="0"/>
                                    </a:rPr>
                                  </m:ctrlPr>
                                </m:dPr>
                                <m:e>
                                  <m:r>
                                    <a:rPr lang="ja-JP" altLang="en-US" i="1">
                                      <a:latin typeface="Cambria Math" panose="02040503050406030204" pitchFamily="18" charset="0"/>
                                    </a:rPr>
                                    <m:t>𝛾</m:t>
                                  </m:r>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𝑧</m:t>
                                      </m:r>
                                    </m:sub>
                                  </m:sSub>
                                </m:e>
                              </m:d>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d>
                                <m:dPr>
                                  <m:ctrlPr>
                                    <a:rPr lang="en-US" altLang="ja-JP" b="0" i="1" smtClean="0">
                                      <a:latin typeface="Cambria Math" panose="02040503050406030204" pitchFamily="18" charset="0"/>
                                    </a:rPr>
                                  </m:ctrlPr>
                                </m:dPr>
                                <m:e>
                                  <m:f>
                                    <m:fPr>
                                      <m:type m:val="lin"/>
                                      <m:ctrlPr>
                                        <a:rPr lang="en-US" altLang="ja-JP" i="1">
                                          <a:latin typeface="Cambria Math" panose="02040503050406030204" pitchFamily="18" charset="0"/>
                                          <a:ea typeface="Cambria Math" panose="02040503050406030204" pitchFamily="18" charset="0"/>
                                        </a:rPr>
                                      </m:ctrlPr>
                                    </m:fPr>
                                    <m:num>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𝑣</m:t>
                                          </m:r>
                                        </m:e>
                                        <m:sub>
                                          <m:r>
                                            <a:rPr lang="ja-JP" altLang="en-US" i="1">
                                              <a:latin typeface="Cambria Math" panose="02040503050406030204" pitchFamily="18" charset="0"/>
                                              <a:ea typeface="Cambria Math" panose="02040503050406030204" pitchFamily="18" charset="0"/>
                                            </a:rPr>
                                            <m:t>𝜙</m:t>
                                          </m:r>
                                        </m:sub>
                                      </m:sSub>
                                    </m:num>
                                    <m:den>
                                      <m:r>
                                        <a:rPr lang="en-US" altLang="ja-JP" i="1">
                                          <a:latin typeface="Cambria Math" panose="02040503050406030204" pitchFamily="18" charset="0"/>
                                          <a:ea typeface="Cambria Math" panose="02040503050406030204" pitchFamily="18" charset="0"/>
                                        </a:rPr>
                                        <m:t>𝑅</m:t>
                                      </m:r>
                                    </m:den>
                                  </m:f>
                                </m:e>
                              </m:d>
                            </m:e>
                            <m:sup>
                              <m:r>
                                <a:rPr lang="en-US" altLang="ja-JP" b="0" i="1" smtClean="0">
                                  <a:latin typeface="Cambria Math" panose="02040503050406030204" pitchFamily="18" charset="0"/>
                                </a:rPr>
                                <m:t>2</m:t>
                              </m:r>
                            </m:sup>
                          </m:sSup>
                        </m:den>
                      </m:f>
                    </m:oMath>
                  </m:oMathPara>
                </a14:m>
                <a:endParaRPr lang="en-US" altLang="ja-JP" dirty="0"/>
              </a:p>
              <a:p>
                <a:endParaRPr lang="en-US" altLang="ja-JP" dirty="0"/>
              </a:p>
              <a:p>
                <a:r>
                  <a:rPr lang="ja-JP" altLang="en-US" sz="3500" dirty="0"/>
                  <a:t>偽</a:t>
                </a:r>
                <a:r>
                  <a:rPr lang="en-US" altLang="ja-JP" sz="3500" dirty="0"/>
                  <a:t>EDM</a:t>
                </a:r>
              </a:p>
              <a:p>
                <a:pPr lvl="1"/>
                <a:r>
                  <a:rPr lang="ja-JP" altLang="en-US" sz="3000" dirty="0"/>
                  <a:t>電場反転したときの周波数差</a:t>
                </a:r>
                <a:endParaRPr lang="en-US" altLang="ja-JP" sz="3000" dirty="0"/>
              </a:p>
              <a:p>
                <a:pPr marL="457200" lvl="1" indent="0">
                  <a:buNone/>
                </a:pPr>
                <a14:m>
                  <m:oMathPara xmlns:m="http://schemas.openxmlformats.org/officeDocument/2006/math">
                    <m:oMathParaPr>
                      <m:jc m:val="centerGroup"/>
                    </m:oMathParaPr>
                    <m:oMath xmlns:m="http://schemas.openxmlformats.org/officeDocument/2006/math">
                      <m:sSubSup>
                        <m:sSubSupPr>
                          <m:ctrlPr>
                            <a:rPr lang="en-US" altLang="ja-JP" sz="3000" b="0" i="1" smtClean="0">
                              <a:latin typeface="Cambria Math" panose="02040503050406030204" pitchFamily="18" charset="0"/>
                            </a:rPr>
                          </m:ctrlPr>
                        </m:sSubSupPr>
                        <m:e>
                          <m:r>
                            <a:rPr lang="en-US" altLang="ja-JP" sz="3000" b="0" i="1" smtClean="0">
                              <a:latin typeface="Cambria Math" panose="02040503050406030204" pitchFamily="18" charset="0"/>
                            </a:rPr>
                            <m:t>𝑑</m:t>
                          </m:r>
                        </m:e>
                        <m:sub>
                          <m:r>
                            <a:rPr lang="en-US" altLang="ja-JP" sz="3000" b="0" i="1" smtClean="0">
                              <a:latin typeface="Cambria Math" panose="02040503050406030204" pitchFamily="18" charset="0"/>
                            </a:rPr>
                            <m:t>𝑓𝑎𝑙𝑠𝑒</m:t>
                          </m:r>
                        </m:sub>
                        <m:sup>
                          <m:r>
                            <a:rPr lang="en-US" altLang="ja-JP" sz="3000" b="0" i="1" smtClean="0">
                              <a:latin typeface="Cambria Math" panose="02040503050406030204" pitchFamily="18" charset="0"/>
                            </a:rPr>
                            <m:t>𝐺𝑃𝐸</m:t>
                          </m:r>
                        </m:sup>
                      </m:sSubSup>
                      <m:r>
                        <a:rPr lang="en-US" altLang="ja-JP" sz="3000" b="0" i="1" smtClean="0">
                          <a:latin typeface="Cambria Math" panose="02040503050406030204" pitchFamily="18" charset="0"/>
                          <a:ea typeface="Cambria Math" panose="02040503050406030204" pitchFamily="18" charset="0"/>
                        </a:rPr>
                        <m:t>≈</m:t>
                      </m:r>
                      <m:f>
                        <m:fPr>
                          <m:ctrlPr>
                            <a:rPr lang="en-US" altLang="ja-JP" sz="3000" b="0" i="1" smtClean="0">
                              <a:latin typeface="Cambria Math" panose="02040503050406030204" pitchFamily="18" charset="0"/>
                              <a:ea typeface="Cambria Math" panose="02040503050406030204" pitchFamily="18" charset="0"/>
                            </a:rPr>
                          </m:ctrlPr>
                        </m:fPr>
                        <m:num>
                          <m:r>
                            <a:rPr lang="en-US" altLang="ja-JP" sz="3000" b="0" i="1" smtClean="0">
                              <a:latin typeface="Cambria Math" panose="02040503050406030204" pitchFamily="18" charset="0"/>
                              <a:ea typeface="Cambria Math" panose="02040503050406030204" pitchFamily="18" charset="0"/>
                            </a:rPr>
                            <m:t>ℏ</m:t>
                          </m:r>
                          <m:sSup>
                            <m:sSupPr>
                              <m:ctrlPr>
                                <a:rPr lang="en-US" altLang="ja-JP" sz="3000" b="0" i="1" smtClean="0">
                                  <a:latin typeface="Cambria Math" panose="02040503050406030204" pitchFamily="18" charset="0"/>
                                  <a:ea typeface="Cambria Math" panose="02040503050406030204" pitchFamily="18" charset="0"/>
                                </a:rPr>
                              </m:ctrlPr>
                            </m:sSupPr>
                            <m:e>
                              <m:r>
                                <a:rPr lang="ja-JP" altLang="en-US" sz="3000" b="0" i="1" smtClean="0">
                                  <a:latin typeface="Cambria Math" panose="02040503050406030204" pitchFamily="18" charset="0"/>
                                  <a:ea typeface="Cambria Math" panose="02040503050406030204" pitchFamily="18" charset="0"/>
                                </a:rPr>
                                <m:t>𝛾</m:t>
                              </m:r>
                            </m:e>
                            <m:sup>
                              <m:r>
                                <a:rPr lang="en-US" altLang="ja-JP" sz="3000" b="0" i="1" smtClean="0">
                                  <a:latin typeface="Cambria Math" panose="02040503050406030204" pitchFamily="18" charset="0"/>
                                  <a:ea typeface="Cambria Math" panose="02040503050406030204" pitchFamily="18" charset="0"/>
                                </a:rPr>
                                <m:t>2</m:t>
                              </m:r>
                            </m:sup>
                          </m:sSup>
                          <m:f>
                            <m:fPr>
                              <m:ctrlPr>
                                <a:rPr lang="en-US" altLang="ja-JP" sz="3000" b="0" i="1" smtClean="0">
                                  <a:latin typeface="Cambria Math" panose="02040503050406030204" pitchFamily="18" charset="0"/>
                                  <a:ea typeface="Cambria Math" panose="02040503050406030204" pitchFamily="18" charset="0"/>
                                </a:rPr>
                              </m:ctrlPr>
                            </m:fPr>
                            <m:num>
                              <m:r>
                                <a:rPr lang="ja-JP" altLang="en-US" sz="3000" b="0" i="1" smtClean="0">
                                  <a:latin typeface="Cambria Math" panose="02040503050406030204" pitchFamily="18" charset="0"/>
                                  <a:ea typeface="Cambria Math" panose="02040503050406030204" pitchFamily="18" charset="0"/>
                                </a:rPr>
                                <m:t>𝜕</m:t>
                              </m:r>
                              <m:sSub>
                                <m:sSubPr>
                                  <m:ctrlPr>
                                    <a:rPr lang="en-US" altLang="ja-JP" sz="3000" b="0" i="1" smtClean="0">
                                      <a:latin typeface="Cambria Math" panose="02040503050406030204" pitchFamily="18" charset="0"/>
                                      <a:ea typeface="Cambria Math" panose="02040503050406030204" pitchFamily="18" charset="0"/>
                                    </a:rPr>
                                  </m:ctrlPr>
                                </m:sSubPr>
                                <m:e>
                                  <m:r>
                                    <a:rPr lang="en-US" altLang="ja-JP" sz="3000" b="0" i="1" smtClean="0">
                                      <a:latin typeface="Cambria Math" panose="02040503050406030204" pitchFamily="18" charset="0"/>
                                      <a:ea typeface="Cambria Math" panose="02040503050406030204" pitchFamily="18" charset="0"/>
                                    </a:rPr>
                                    <m:t>𝐵</m:t>
                                  </m:r>
                                </m:e>
                                <m:sub>
                                  <m:r>
                                    <a:rPr lang="en-US" altLang="ja-JP" sz="3000" b="0" i="1" smtClean="0">
                                      <a:latin typeface="Cambria Math" panose="02040503050406030204" pitchFamily="18" charset="0"/>
                                      <a:ea typeface="Cambria Math" panose="02040503050406030204" pitchFamily="18" charset="0"/>
                                    </a:rPr>
                                    <m:t>𝑧</m:t>
                                  </m:r>
                                </m:sub>
                              </m:sSub>
                            </m:num>
                            <m:den>
                              <m:r>
                                <a:rPr lang="ja-JP" altLang="en-US" sz="3000" b="0" i="1" smtClean="0">
                                  <a:latin typeface="Cambria Math" panose="02040503050406030204" pitchFamily="18" charset="0"/>
                                  <a:ea typeface="Cambria Math" panose="02040503050406030204" pitchFamily="18" charset="0"/>
                                </a:rPr>
                                <m:t>𝜕</m:t>
                              </m:r>
                              <m:r>
                                <a:rPr lang="en-US" altLang="ja-JP" sz="3000" b="0" i="1" smtClean="0">
                                  <a:latin typeface="Cambria Math" panose="02040503050406030204" pitchFamily="18" charset="0"/>
                                  <a:ea typeface="Cambria Math" panose="02040503050406030204" pitchFamily="18" charset="0"/>
                                </a:rPr>
                                <m:t>𝑧</m:t>
                              </m:r>
                            </m:den>
                          </m:f>
                          <m:sSup>
                            <m:sSupPr>
                              <m:ctrlPr>
                                <a:rPr lang="en-US" altLang="ja-JP" sz="3000" b="0" i="1" smtClean="0">
                                  <a:latin typeface="Cambria Math" panose="02040503050406030204" pitchFamily="18" charset="0"/>
                                  <a:ea typeface="Cambria Math" panose="02040503050406030204" pitchFamily="18" charset="0"/>
                                </a:rPr>
                              </m:ctrlPr>
                            </m:sSupPr>
                            <m:e>
                              <m:sSub>
                                <m:sSubPr>
                                  <m:ctrlPr>
                                    <a:rPr lang="en-US" altLang="ja-JP" sz="3000" i="1">
                                      <a:latin typeface="Cambria Math" panose="02040503050406030204" pitchFamily="18" charset="0"/>
                                      <a:ea typeface="Cambria Math" panose="02040503050406030204" pitchFamily="18" charset="0"/>
                                    </a:rPr>
                                  </m:ctrlPr>
                                </m:sSubPr>
                                <m:e>
                                  <m:r>
                                    <a:rPr lang="en-US" altLang="ja-JP" sz="3000" i="1">
                                      <a:latin typeface="Cambria Math" panose="02040503050406030204" pitchFamily="18" charset="0"/>
                                      <a:ea typeface="Cambria Math" panose="02040503050406030204" pitchFamily="18" charset="0"/>
                                    </a:rPr>
                                    <m:t>𝑣</m:t>
                                  </m:r>
                                </m:e>
                                <m:sub>
                                  <m:r>
                                    <a:rPr lang="ja-JP" altLang="en-US" sz="3000" i="1">
                                      <a:latin typeface="Cambria Math" panose="02040503050406030204" pitchFamily="18" charset="0"/>
                                      <a:ea typeface="Cambria Math" panose="02040503050406030204" pitchFamily="18" charset="0"/>
                                    </a:rPr>
                                    <m:t>𝜙</m:t>
                                  </m:r>
                                </m:sub>
                              </m:sSub>
                            </m:e>
                            <m:sup>
                              <m:r>
                                <a:rPr lang="en-US" altLang="ja-JP" sz="3000" b="0" i="1" smtClean="0">
                                  <a:latin typeface="Cambria Math" panose="02040503050406030204" pitchFamily="18" charset="0"/>
                                  <a:ea typeface="Cambria Math" panose="02040503050406030204" pitchFamily="18" charset="0"/>
                                </a:rPr>
                                <m:t>2</m:t>
                              </m:r>
                            </m:sup>
                          </m:sSup>
                          <m:f>
                            <m:fPr>
                              <m:type m:val="skw"/>
                              <m:ctrlPr>
                                <a:rPr lang="en-US" altLang="ja-JP" sz="3000" b="0" i="1" smtClean="0">
                                  <a:latin typeface="Cambria Math" panose="02040503050406030204" pitchFamily="18" charset="0"/>
                                  <a:ea typeface="Cambria Math" panose="02040503050406030204" pitchFamily="18" charset="0"/>
                                </a:rPr>
                              </m:ctrlPr>
                            </m:fPr>
                            <m:num>
                              <m:sSup>
                                <m:sSupPr>
                                  <m:ctrlPr>
                                    <a:rPr lang="en-US" altLang="ja-JP" sz="3000" b="0" i="1" smtClean="0">
                                      <a:latin typeface="Cambria Math" panose="02040503050406030204" pitchFamily="18" charset="0"/>
                                      <a:ea typeface="Cambria Math" panose="02040503050406030204" pitchFamily="18" charset="0"/>
                                    </a:rPr>
                                  </m:ctrlPr>
                                </m:sSupPr>
                                <m:e>
                                  <m:r>
                                    <a:rPr lang="en-US" altLang="ja-JP" sz="3000" b="0" i="1" smtClean="0">
                                      <a:latin typeface="Cambria Math" panose="02040503050406030204" pitchFamily="18" charset="0"/>
                                      <a:ea typeface="Cambria Math" panose="02040503050406030204" pitchFamily="18" charset="0"/>
                                    </a:rPr>
                                    <m:t>𝑅</m:t>
                                  </m:r>
                                </m:e>
                                <m:sup>
                                  <m:r>
                                    <a:rPr lang="en-US" altLang="ja-JP" sz="3000" b="0" i="1" smtClean="0">
                                      <a:latin typeface="Cambria Math" panose="02040503050406030204" pitchFamily="18" charset="0"/>
                                      <a:ea typeface="Cambria Math" panose="02040503050406030204" pitchFamily="18" charset="0"/>
                                    </a:rPr>
                                    <m:t>2</m:t>
                                  </m:r>
                                </m:sup>
                              </m:sSup>
                            </m:num>
                            <m:den>
                              <m:sSup>
                                <m:sSupPr>
                                  <m:ctrlPr>
                                    <a:rPr lang="en-US" altLang="ja-JP" sz="3000" b="0" i="1" smtClean="0">
                                      <a:latin typeface="Cambria Math" panose="02040503050406030204" pitchFamily="18" charset="0"/>
                                      <a:ea typeface="Cambria Math" panose="02040503050406030204" pitchFamily="18" charset="0"/>
                                    </a:rPr>
                                  </m:ctrlPr>
                                </m:sSupPr>
                                <m:e>
                                  <m:r>
                                    <a:rPr lang="en-US" altLang="ja-JP" sz="3000" b="0" i="1" smtClean="0">
                                      <a:latin typeface="Cambria Math" panose="02040503050406030204" pitchFamily="18" charset="0"/>
                                      <a:ea typeface="Cambria Math" panose="02040503050406030204" pitchFamily="18" charset="0"/>
                                    </a:rPr>
                                    <m:t>𝑐</m:t>
                                  </m:r>
                                </m:e>
                                <m:sup>
                                  <m:r>
                                    <a:rPr lang="en-US" altLang="ja-JP" sz="3000" b="0" i="1" smtClean="0">
                                      <a:latin typeface="Cambria Math" panose="02040503050406030204" pitchFamily="18" charset="0"/>
                                      <a:ea typeface="Cambria Math" panose="02040503050406030204" pitchFamily="18" charset="0"/>
                                    </a:rPr>
                                    <m:t>2</m:t>
                                  </m:r>
                                </m:sup>
                              </m:sSup>
                            </m:den>
                          </m:f>
                        </m:num>
                        <m:den>
                          <m:sSup>
                            <m:sSupPr>
                              <m:ctrlPr>
                                <a:rPr lang="en-US" altLang="ja-JP" sz="3000" b="0" i="1" smtClean="0">
                                  <a:latin typeface="Cambria Math" panose="02040503050406030204" pitchFamily="18" charset="0"/>
                                  <a:ea typeface="Cambria Math" panose="02040503050406030204" pitchFamily="18" charset="0"/>
                                </a:rPr>
                              </m:ctrlPr>
                            </m:sSupPr>
                            <m:e>
                              <m:d>
                                <m:dPr>
                                  <m:ctrlPr>
                                    <a:rPr lang="en-US" altLang="ja-JP" sz="3000" b="0" i="1" smtClean="0">
                                      <a:latin typeface="Cambria Math" panose="02040503050406030204" pitchFamily="18" charset="0"/>
                                      <a:ea typeface="Cambria Math" panose="02040503050406030204" pitchFamily="18" charset="0"/>
                                    </a:rPr>
                                  </m:ctrlPr>
                                </m:dPr>
                                <m:e>
                                  <m:r>
                                    <a:rPr lang="ja-JP" altLang="en-US" sz="3000" b="0" i="1" smtClean="0">
                                      <a:latin typeface="Cambria Math" panose="02040503050406030204" pitchFamily="18" charset="0"/>
                                      <a:ea typeface="Cambria Math" panose="02040503050406030204" pitchFamily="18" charset="0"/>
                                    </a:rPr>
                                    <m:t>𝛾</m:t>
                                  </m:r>
                                  <m:sSub>
                                    <m:sSubPr>
                                      <m:ctrlPr>
                                        <a:rPr lang="en-US" altLang="ja-JP" sz="3000" b="0" i="1" smtClean="0">
                                          <a:latin typeface="Cambria Math" panose="02040503050406030204" pitchFamily="18" charset="0"/>
                                          <a:ea typeface="Cambria Math" panose="02040503050406030204" pitchFamily="18" charset="0"/>
                                        </a:rPr>
                                      </m:ctrlPr>
                                    </m:sSubPr>
                                    <m:e>
                                      <m:r>
                                        <a:rPr lang="en-US" altLang="ja-JP" sz="3000" b="0" i="1" smtClean="0">
                                          <a:latin typeface="Cambria Math" panose="02040503050406030204" pitchFamily="18" charset="0"/>
                                          <a:ea typeface="Cambria Math" panose="02040503050406030204" pitchFamily="18" charset="0"/>
                                        </a:rPr>
                                        <m:t>𝐵</m:t>
                                      </m:r>
                                    </m:e>
                                    <m:sub>
                                      <m:r>
                                        <a:rPr lang="en-US" altLang="ja-JP" sz="3000" b="0" i="1" smtClean="0">
                                          <a:latin typeface="Cambria Math" panose="02040503050406030204" pitchFamily="18" charset="0"/>
                                          <a:ea typeface="Cambria Math" panose="02040503050406030204" pitchFamily="18" charset="0"/>
                                        </a:rPr>
                                        <m:t>𝑧</m:t>
                                      </m:r>
                                    </m:sub>
                                  </m:sSub>
                                </m:e>
                              </m:d>
                            </m:e>
                            <m:sup>
                              <m:r>
                                <a:rPr lang="en-US" altLang="ja-JP" sz="3000" b="0" i="1" smtClean="0">
                                  <a:latin typeface="Cambria Math" panose="02040503050406030204" pitchFamily="18" charset="0"/>
                                  <a:ea typeface="Cambria Math" panose="02040503050406030204" pitchFamily="18" charset="0"/>
                                </a:rPr>
                                <m:t>2</m:t>
                              </m:r>
                            </m:sup>
                          </m:sSup>
                          <m:r>
                            <a:rPr lang="en-US" altLang="ja-JP" sz="3000" b="0" i="1" smtClean="0">
                              <a:latin typeface="Cambria Math" panose="02040503050406030204" pitchFamily="18" charset="0"/>
                              <a:ea typeface="Cambria Math" panose="02040503050406030204" pitchFamily="18" charset="0"/>
                            </a:rPr>
                            <m:t>−</m:t>
                          </m:r>
                          <m:sSup>
                            <m:sSupPr>
                              <m:ctrlPr>
                                <a:rPr lang="en-US" altLang="ja-JP" sz="3000" b="0" i="1" smtClean="0">
                                  <a:latin typeface="Cambria Math" panose="02040503050406030204" pitchFamily="18" charset="0"/>
                                  <a:ea typeface="Cambria Math" panose="02040503050406030204" pitchFamily="18" charset="0"/>
                                </a:rPr>
                              </m:ctrlPr>
                            </m:sSupPr>
                            <m:e>
                              <m:d>
                                <m:dPr>
                                  <m:ctrlPr>
                                    <a:rPr lang="en-US" altLang="ja-JP" sz="3000" b="0" i="1" smtClean="0">
                                      <a:latin typeface="Cambria Math" panose="02040503050406030204" pitchFamily="18" charset="0"/>
                                      <a:ea typeface="Cambria Math" panose="02040503050406030204" pitchFamily="18" charset="0"/>
                                    </a:rPr>
                                  </m:ctrlPr>
                                </m:dPr>
                                <m:e>
                                  <m:f>
                                    <m:fPr>
                                      <m:type m:val="lin"/>
                                      <m:ctrlPr>
                                        <a:rPr lang="en-US" altLang="ja-JP" sz="3000" i="1">
                                          <a:latin typeface="Cambria Math" panose="02040503050406030204" pitchFamily="18" charset="0"/>
                                          <a:ea typeface="Cambria Math" panose="02040503050406030204" pitchFamily="18" charset="0"/>
                                        </a:rPr>
                                      </m:ctrlPr>
                                    </m:fPr>
                                    <m:num>
                                      <m:sSub>
                                        <m:sSubPr>
                                          <m:ctrlPr>
                                            <a:rPr lang="en-US" altLang="ja-JP" sz="3000" i="1">
                                              <a:latin typeface="Cambria Math" panose="02040503050406030204" pitchFamily="18" charset="0"/>
                                              <a:ea typeface="Cambria Math" panose="02040503050406030204" pitchFamily="18" charset="0"/>
                                            </a:rPr>
                                          </m:ctrlPr>
                                        </m:sSubPr>
                                        <m:e>
                                          <m:r>
                                            <a:rPr lang="en-US" altLang="ja-JP" sz="3000" i="1">
                                              <a:latin typeface="Cambria Math" panose="02040503050406030204" pitchFamily="18" charset="0"/>
                                              <a:ea typeface="Cambria Math" panose="02040503050406030204" pitchFamily="18" charset="0"/>
                                            </a:rPr>
                                            <m:t>𝑣</m:t>
                                          </m:r>
                                        </m:e>
                                        <m:sub>
                                          <m:r>
                                            <a:rPr lang="ja-JP" altLang="en-US" sz="3000" i="1">
                                              <a:latin typeface="Cambria Math" panose="02040503050406030204" pitchFamily="18" charset="0"/>
                                              <a:ea typeface="Cambria Math" panose="02040503050406030204" pitchFamily="18" charset="0"/>
                                            </a:rPr>
                                            <m:t>𝜙</m:t>
                                          </m:r>
                                        </m:sub>
                                      </m:sSub>
                                    </m:num>
                                    <m:den>
                                      <m:r>
                                        <a:rPr lang="en-US" altLang="ja-JP" sz="3000" i="1">
                                          <a:latin typeface="Cambria Math" panose="02040503050406030204" pitchFamily="18" charset="0"/>
                                          <a:ea typeface="Cambria Math" panose="02040503050406030204" pitchFamily="18" charset="0"/>
                                        </a:rPr>
                                        <m:t>𝑅</m:t>
                                      </m:r>
                                    </m:den>
                                  </m:f>
                                </m:e>
                              </m:d>
                            </m:e>
                            <m:sup>
                              <m:r>
                                <a:rPr lang="en-US" altLang="ja-JP" sz="3000" b="0" i="1" smtClean="0">
                                  <a:latin typeface="Cambria Math" panose="02040503050406030204" pitchFamily="18" charset="0"/>
                                  <a:ea typeface="Cambria Math" panose="02040503050406030204" pitchFamily="18" charset="0"/>
                                </a:rPr>
                                <m:t>2</m:t>
                              </m:r>
                            </m:sup>
                          </m:sSup>
                        </m:den>
                      </m:f>
                    </m:oMath>
                  </m:oMathPara>
                </a14:m>
                <a:endParaRPr lang="en-US" altLang="ja-JP" sz="4000" i="1" dirty="0">
                  <a:latin typeface="Cambria Math" panose="02040503050406030204" pitchFamily="18" charset="0"/>
                  <a:ea typeface="Cambria Math" panose="02040503050406030204" pitchFamily="18" charset="0"/>
                </a:endParaRPr>
              </a:p>
              <a:p>
                <a:pPr marL="457200" lvl="1" indent="0">
                  <a:buNone/>
                </a:pPr>
                <a14:m>
                  <m:oMath xmlns:m="http://schemas.openxmlformats.org/officeDocument/2006/math">
                    <m:f>
                      <m:fPr>
                        <m:ctrlPr>
                          <a:rPr lang="en-US" altLang="ja-JP" sz="4000" i="1">
                            <a:latin typeface="Cambria Math" panose="02040503050406030204" pitchFamily="18" charset="0"/>
                            <a:ea typeface="Cambria Math" panose="02040503050406030204" pitchFamily="18" charset="0"/>
                          </a:rPr>
                        </m:ctrlPr>
                      </m:fPr>
                      <m:num>
                        <m:r>
                          <a:rPr lang="ja-JP" altLang="en-US" sz="4000" i="1">
                            <a:latin typeface="Cambria Math" panose="02040503050406030204" pitchFamily="18" charset="0"/>
                            <a:ea typeface="Cambria Math" panose="02040503050406030204" pitchFamily="18" charset="0"/>
                          </a:rPr>
                          <m:t>𝜕</m:t>
                        </m:r>
                        <m:sSub>
                          <m:sSubPr>
                            <m:ctrlPr>
                              <a:rPr lang="en-US" altLang="ja-JP" sz="4000" i="1">
                                <a:latin typeface="Cambria Math" panose="02040503050406030204" pitchFamily="18" charset="0"/>
                                <a:ea typeface="Cambria Math" panose="02040503050406030204" pitchFamily="18" charset="0"/>
                              </a:rPr>
                            </m:ctrlPr>
                          </m:sSubPr>
                          <m:e>
                            <m:r>
                              <a:rPr lang="en-US" altLang="ja-JP" sz="4000" i="1">
                                <a:latin typeface="Cambria Math" panose="02040503050406030204" pitchFamily="18" charset="0"/>
                                <a:ea typeface="Cambria Math" panose="02040503050406030204" pitchFamily="18" charset="0"/>
                              </a:rPr>
                              <m:t>𝐵</m:t>
                            </m:r>
                          </m:e>
                          <m:sub>
                            <m:r>
                              <a:rPr lang="en-US" altLang="ja-JP" sz="4000" i="1">
                                <a:latin typeface="Cambria Math" panose="02040503050406030204" pitchFamily="18" charset="0"/>
                                <a:ea typeface="Cambria Math" panose="02040503050406030204" pitchFamily="18" charset="0"/>
                              </a:rPr>
                              <m:t>𝑧</m:t>
                            </m:r>
                          </m:sub>
                        </m:sSub>
                      </m:num>
                      <m:den>
                        <m:r>
                          <a:rPr lang="ja-JP" altLang="en-US" sz="4000" i="1">
                            <a:latin typeface="Cambria Math" panose="02040503050406030204" pitchFamily="18" charset="0"/>
                            <a:ea typeface="Cambria Math" panose="02040503050406030204" pitchFamily="18" charset="0"/>
                          </a:rPr>
                          <m:t>𝜕</m:t>
                        </m:r>
                        <m:r>
                          <a:rPr lang="en-US" altLang="ja-JP" sz="4000" i="1">
                            <a:latin typeface="Cambria Math" panose="02040503050406030204" pitchFamily="18" charset="0"/>
                            <a:ea typeface="Cambria Math" panose="02040503050406030204" pitchFamily="18" charset="0"/>
                          </a:rPr>
                          <m:t>𝑧</m:t>
                        </m:r>
                      </m:den>
                    </m:f>
                    <m:r>
                      <a:rPr lang="en-US" altLang="ja-JP" sz="4000" b="0" i="1" smtClean="0">
                        <a:latin typeface="Cambria Math" panose="02040503050406030204" pitchFamily="18" charset="0"/>
                        <a:ea typeface="Cambria Math" panose="02040503050406030204" pitchFamily="18" charset="0"/>
                      </a:rPr>
                      <m:t>=1 </m:t>
                    </m:r>
                    <m:r>
                      <m:rPr>
                        <m:nor/>
                      </m:rPr>
                      <a:rPr lang="en-US" altLang="ja-JP" sz="4000" b="0" i="0" smtClean="0">
                        <a:latin typeface="Cambria Math" panose="02040503050406030204" pitchFamily="18" charset="0"/>
                        <a:ea typeface="Cambria Math" panose="02040503050406030204" pitchFamily="18" charset="0"/>
                      </a:rPr>
                      <m:t>nT</m:t>
                    </m:r>
                    <m:r>
                      <m:rPr>
                        <m:nor/>
                      </m:rPr>
                      <a:rPr lang="en-US" altLang="ja-JP" sz="4000" b="0" i="0" smtClean="0">
                        <a:latin typeface="Cambria Math" panose="02040503050406030204" pitchFamily="18" charset="0"/>
                        <a:ea typeface="Cambria Math" panose="02040503050406030204" pitchFamily="18" charset="0"/>
                      </a:rPr>
                      <m:t>/</m:t>
                    </m:r>
                    <m:r>
                      <m:rPr>
                        <m:nor/>
                      </m:rPr>
                      <a:rPr lang="en-US" altLang="ja-JP" sz="4000" b="0" i="0" smtClean="0">
                        <a:latin typeface="Cambria Math" panose="02040503050406030204" pitchFamily="18" charset="0"/>
                        <a:ea typeface="Cambria Math" panose="02040503050406030204" pitchFamily="18" charset="0"/>
                      </a:rPr>
                      <m:t>m</m:t>
                    </m:r>
                  </m:oMath>
                </a14:m>
                <a:r>
                  <a:rPr lang="en-US" altLang="ja-JP" sz="4000" b="0" dirty="0"/>
                  <a:t> correspond error of 10-</a:t>
                </a:r>
                <a:r>
                  <a:rPr lang="en-US" altLang="ja-JP" sz="4000" b="0" baseline="30000" dirty="0"/>
                  <a:t>26</a:t>
                </a:r>
                <a:r>
                  <a:rPr lang="en-US" altLang="ja-JP" sz="4000" b="0" dirty="0"/>
                  <a:t> ecm </a:t>
                </a:r>
              </a:p>
              <a:p>
                <a:endParaRPr lang="en-US" altLang="ja-JP" sz="4000" b="0" dirty="0"/>
              </a:p>
            </p:txBody>
          </p:sp>
        </mc:Choice>
        <mc:Fallback xmlns="">
          <p:sp>
            <p:nvSpPr>
              <p:cNvPr id="4" name="コンテンツ プレースホルダー 3">
                <a:extLst>
                  <a:ext uri="{FF2B5EF4-FFF2-40B4-BE49-F238E27FC236}">
                    <a16:creationId xmlns:a16="http://schemas.microsoft.com/office/drawing/2014/main" id="{548DF33D-8F22-44A5-96C2-097EA8B926D7}"/>
                  </a:ext>
                </a:extLst>
              </p:cNvPr>
              <p:cNvSpPr>
                <a:spLocks noGrp="1" noRot="1" noChangeAspect="1" noMove="1" noResize="1" noEditPoints="1" noAdjustHandles="1" noChangeArrowheads="1" noChangeShapeType="1" noTextEdit="1"/>
              </p:cNvSpPr>
              <p:nvPr>
                <p:ph idx="4294967295"/>
              </p:nvPr>
            </p:nvSpPr>
            <p:spPr>
              <a:xfrm>
                <a:off x="0" y="0"/>
                <a:ext cx="5076056" cy="6958013"/>
              </a:xfrm>
              <a:blipFill>
                <a:blip r:embed="rId2"/>
                <a:stretch>
                  <a:fillRect l="-2401" t="-1928" r="-1080"/>
                </a:stretch>
              </a:blipFill>
            </p:spPr>
            <p:txBody>
              <a:bodyPr/>
              <a:lstStyle/>
              <a:p>
                <a:r>
                  <a:rPr lang="ja-JP" altLang="en-US">
                    <a:noFill/>
                  </a:rPr>
                  <a:t> </a:t>
                </a:r>
              </a:p>
            </p:txBody>
          </p:sp>
        </mc:Fallback>
      </mc:AlternateContent>
      <p:pic>
        <p:nvPicPr>
          <p:cNvPr id="5" name="図 4">
            <a:extLst>
              <a:ext uri="{FF2B5EF4-FFF2-40B4-BE49-F238E27FC236}">
                <a16:creationId xmlns:a16="http://schemas.microsoft.com/office/drawing/2014/main" id="{BD040383-00C1-42BA-B7F1-AADB8686C6B5}"/>
              </a:ext>
            </a:extLst>
          </p:cNvPr>
          <p:cNvPicPr>
            <a:picLocks noChangeAspect="1"/>
          </p:cNvPicPr>
          <p:nvPr/>
        </p:nvPicPr>
        <p:blipFill>
          <a:blip r:embed="rId3"/>
          <a:stretch>
            <a:fillRect/>
          </a:stretch>
        </p:blipFill>
        <p:spPr>
          <a:xfrm>
            <a:off x="5263758" y="1076597"/>
            <a:ext cx="3240359" cy="2765289"/>
          </a:xfrm>
          <a:prstGeom prst="rect">
            <a:avLst/>
          </a:prstGeom>
        </p:spPr>
      </p:pic>
      <p:sp>
        <p:nvSpPr>
          <p:cNvPr id="7" name="テキスト ボックス 6">
            <a:extLst>
              <a:ext uri="{FF2B5EF4-FFF2-40B4-BE49-F238E27FC236}">
                <a16:creationId xmlns:a16="http://schemas.microsoft.com/office/drawing/2014/main" id="{9377D9DB-8350-4409-87F0-B5B62F773515}"/>
              </a:ext>
            </a:extLst>
          </p:cNvPr>
          <p:cNvSpPr txBox="1"/>
          <p:nvPr/>
        </p:nvSpPr>
        <p:spPr>
          <a:xfrm>
            <a:off x="4799704" y="476672"/>
            <a:ext cx="3987117" cy="369332"/>
          </a:xfrm>
          <a:prstGeom prst="rect">
            <a:avLst/>
          </a:prstGeom>
          <a:noFill/>
        </p:spPr>
        <p:txBody>
          <a:bodyPr wrap="none" rtlCol="0">
            <a:spAutoFit/>
          </a:bodyPr>
          <a:lstStyle/>
          <a:p>
            <a:r>
              <a:rPr kumimoji="1" lang="en-US" altLang="ja-JP" dirty="0"/>
              <a:t>Pendlebury et al, PRL 70, 032102 (2004)</a:t>
            </a:r>
            <a:endParaRPr kumimoji="1" lang="ja-JP" altLang="en-US" dirty="0"/>
          </a:p>
        </p:txBody>
      </p:sp>
      <p:pic>
        <p:nvPicPr>
          <p:cNvPr id="8" name="図 7">
            <a:extLst>
              <a:ext uri="{FF2B5EF4-FFF2-40B4-BE49-F238E27FC236}">
                <a16:creationId xmlns:a16="http://schemas.microsoft.com/office/drawing/2014/main" id="{7AE1EC40-7DFB-427F-BA27-3F04EDE14389}"/>
              </a:ext>
            </a:extLst>
          </p:cNvPr>
          <p:cNvPicPr>
            <a:picLocks noChangeAspect="1"/>
          </p:cNvPicPr>
          <p:nvPr/>
        </p:nvPicPr>
        <p:blipFill>
          <a:blip r:embed="rId4"/>
          <a:stretch>
            <a:fillRect/>
          </a:stretch>
        </p:blipFill>
        <p:spPr>
          <a:xfrm>
            <a:off x="5339773" y="3956186"/>
            <a:ext cx="3255249" cy="2765289"/>
          </a:xfrm>
          <a:prstGeom prst="rect">
            <a:avLst/>
          </a:prstGeom>
        </p:spPr>
      </p:pic>
      <p:sp>
        <p:nvSpPr>
          <p:cNvPr id="6" name="正方形/長方形 5">
            <a:extLst>
              <a:ext uri="{FF2B5EF4-FFF2-40B4-BE49-F238E27FC236}">
                <a16:creationId xmlns:a16="http://schemas.microsoft.com/office/drawing/2014/main" id="{C79949EA-846B-4CDC-A1E0-C10349A2DCAC}"/>
              </a:ext>
            </a:extLst>
          </p:cNvPr>
          <p:cNvSpPr/>
          <p:nvPr/>
        </p:nvSpPr>
        <p:spPr>
          <a:xfrm>
            <a:off x="4606260" y="3793996"/>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055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E923EF-0470-49CA-A504-0B7AE433775A}"/>
              </a:ext>
            </a:extLst>
          </p:cNvPr>
          <p:cNvSpPr>
            <a:spLocks noGrp="1"/>
          </p:cNvSpPr>
          <p:nvPr>
            <p:ph type="title"/>
          </p:nvPr>
        </p:nvSpPr>
        <p:spPr>
          <a:xfrm>
            <a:off x="457200" y="-99392"/>
            <a:ext cx="8229600" cy="1143000"/>
          </a:xfrm>
        </p:spPr>
        <p:txBody>
          <a:bodyPr/>
          <a:lstStyle/>
          <a:p>
            <a:r>
              <a:rPr lang="en-US" altLang="ja-JP" dirty="0"/>
              <a:t>nEDM measurement at PSI</a:t>
            </a:r>
            <a:endParaRPr kumimoji="1" lang="ja-JP" altLang="en-US" dirty="0"/>
          </a:p>
        </p:txBody>
      </p:sp>
      <p:sp>
        <p:nvSpPr>
          <p:cNvPr id="3" name="スライド番号プレースホルダー 2">
            <a:extLst>
              <a:ext uri="{FF2B5EF4-FFF2-40B4-BE49-F238E27FC236}">
                <a16:creationId xmlns:a16="http://schemas.microsoft.com/office/drawing/2014/main" id="{726BF843-D262-4A08-9D18-068E30FCE458}"/>
              </a:ext>
            </a:extLst>
          </p:cNvPr>
          <p:cNvSpPr>
            <a:spLocks noGrp="1"/>
          </p:cNvSpPr>
          <p:nvPr>
            <p:ph type="sldNum" sz="quarter" idx="12"/>
          </p:nvPr>
        </p:nvSpPr>
        <p:spPr/>
        <p:txBody>
          <a:bodyPr/>
          <a:lstStyle/>
          <a:p>
            <a:fld id="{D2D8002D-B5B0-4BAC-B1F6-782DDCCE6D9C}" type="slidenum">
              <a:rPr kumimoji="1" lang="ja-JP" altLang="en-US" smtClean="0"/>
              <a:t>17</a:t>
            </a:fld>
            <a:endParaRPr kumimoji="1" lang="ja-JP" altLang="en-US"/>
          </a:p>
        </p:txBody>
      </p:sp>
      <p:pic>
        <p:nvPicPr>
          <p:cNvPr id="4" name="図 3">
            <a:extLst>
              <a:ext uri="{FF2B5EF4-FFF2-40B4-BE49-F238E27FC236}">
                <a16:creationId xmlns:a16="http://schemas.microsoft.com/office/drawing/2014/main" id="{476FD751-0C4A-4CCD-845D-09A838F00E69}"/>
              </a:ext>
            </a:extLst>
          </p:cNvPr>
          <p:cNvPicPr>
            <a:picLocks noChangeAspect="1"/>
          </p:cNvPicPr>
          <p:nvPr/>
        </p:nvPicPr>
        <p:blipFill>
          <a:blip r:embed="rId2"/>
          <a:stretch>
            <a:fillRect/>
          </a:stretch>
        </p:blipFill>
        <p:spPr>
          <a:xfrm>
            <a:off x="5160509" y="3991581"/>
            <a:ext cx="3228893" cy="2831527"/>
          </a:xfrm>
          <a:prstGeom prst="rect">
            <a:avLst/>
          </a:prstGeom>
        </p:spPr>
      </p:pic>
      <p:pic>
        <p:nvPicPr>
          <p:cNvPr id="5" name="図 4">
            <a:extLst>
              <a:ext uri="{FF2B5EF4-FFF2-40B4-BE49-F238E27FC236}">
                <a16:creationId xmlns:a16="http://schemas.microsoft.com/office/drawing/2014/main" id="{1B1B874F-B5D4-490C-89DA-354ACDC35B70}"/>
              </a:ext>
            </a:extLst>
          </p:cNvPr>
          <p:cNvPicPr>
            <a:picLocks noChangeAspect="1"/>
          </p:cNvPicPr>
          <p:nvPr/>
        </p:nvPicPr>
        <p:blipFill rotWithShape="1">
          <a:blip r:embed="rId3"/>
          <a:srcRect l="-1" r="-2598" b="24341"/>
          <a:stretch/>
        </p:blipFill>
        <p:spPr>
          <a:xfrm>
            <a:off x="136696" y="4077073"/>
            <a:ext cx="3807259" cy="2787482"/>
          </a:xfrm>
          <a:prstGeom prst="rect">
            <a:avLst/>
          </a:prstGeom>
        </p:spPr>
      </p:pic>
      <p:pic>
        <p:nvPicPr>
          <p:cNvPr id="8" name="Content Placeholder 3">
            <a:extLst>
              <a:ext uri="{FF2B5EF4-FFF2-40B4-BE49-F238E27FC236}">
                <a16:creationId xmlns:a16="http://schemas.microsoft.com/office/drawing/2014/main" id="{453C662B-2DB4-48B0-B30C-26F628C368B7}"/>
              </a:ext>
            </a:extLst>
          </p:cNvPr>
          <p:cNvPicPr>
            <a:picLocks noGrp="1"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173441" y="1136013"/>
            <a:ext cx="3564835" cy="248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B8D2FA3B-03EB-46A6-A56E-469D8CC1A815}"/>
              </a:ext>
            </a:extLst>
          </p:cNvPr>
          <p:cNvSpPr txBox="1"/>
          <p:nvPr/>
        </p:nvSpPr>
        <p:spPr>
          <a:xfrm>
            <a:off x="4098561" y="908720"/>
            <a:ext cx="4937935" cy="2585323"/>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Basically</a:t>
            </a:r>
            <a:r>
              <a:rPr kumimoji="1" lang="ja-JP" altLang="en-US" dirty="0"/>
              <a:t> </a:t>
            </a:r>
            <a:r>
              <a:rPr kumimoji="1" lang="en-US" altLang="ja-JP" dirty="0"/>
              <a:t>same</a:t>
            </a:r>
            <a:r>
              <a:rPr kumimoji="1" lang="ja-JP" altLang="en-US" dirty="0"/>
              <a:t> </a:t>
            </a:r>
            <a:r>
              <a:rPr kumimoji="1" lang="en-US" altLang="ja-JP" dirty="0"/>
              <a:t>setup</a:t>
            </a:r>
            <a:r>
              <a:rPr kumimoji="1" lang="ja-JP" altLang="en-US" dirty="0"/>
              <a:t> </a:t>
            </a:r>
            <a:r>
              <a:rPr kumimoji="1" lang="en-US" altLang="ja-JP" dirty="0"/>
              <a:t>as</a:t>
            </a:r>
            <a:r>
              <a:rPr kumimoji="1" lang="ja-JP" altLang="en-US" dirty="0"/>
              <a:t> </a:t>
            </a:r>
            <a:r>
              <a:rPr kumimoji="1" lang="en-US" altLang="ja-JP" dirty="0"/>
              <a:t>ILL</a:t>
            </a:r>
            <a:r>
              <a:rPr lang="ja-JP" altLang="en-US" dirty="0"/>
              <a:t> </a:t>
            </a:r>
            <a:r>
              <a:rPr lang="en-US" altLang="ja-JP" dirty="0"/>
              <a:t>experiment</a:t>
            </a:r>
          </a:p>
          <a:p>
            <a:pPr marL="742950" lvl="1" indent="-285750">
              <a:buFont typeface="Arial" panose="020B0604020202020204" pitchFamily="34" charset="0"/>
              <a:buChar char="•"/>
            </a:pPr>
            <a:r>
              <a:rPr lang="en-US" altLang="ja-JP" dirty="0"/>
              <a:t>Cell volume : 20 L</a:t>
            </a:r>
          </a:p>
          <a:p>
            <a:pPr marL="285750" indent="-285750">
              <a:buFont typeface="Arial" panose="020B0604020202020204" pitchFamily="34" charset="0"/>
              <a:buChar char="•"/>
            </a:pPr>
            <a:r>
              <a:rPr lang="en-US" altLang="ja-JP" dirty="0"/>
              <a:t>11400 UCN are counted per cycle</a:t>
            </a:r>
            <a:endParaRPr kumimoji="1" lang="en-US" altLang="ja-JP" dirty="0"/>
          </a:p>
          <a:p>
            <a:pPr marL="285750" indent="-285750">
              <a:buFont typeface="Arial" panose="020B0604020202020204" pitchFamily="34" charset="0"/>
              <a:buChar char="•"/>
            </a:pPr>
            <a:r>
              <a:rPr kumimoji="1" lang="en-US" altLang="ja-JP" dirty="0"/>
              <a:t>data taken: 2015 – 2016</a:t>
            </a:r>
          </a:p>
          <a:p>
            <a:pPr lvl="1"/>
            <a:r>
              <a:rPr lang="en-US" altLang="ja-JP" dirty="0"/>
              <a:t> up</a:t>
            </a:r>
            <a:r>
              <a:rPr lang="ja-JP" altLang="en-US" dirty="0"/>
              <a:t> </a:t>
            </a:r>
            <a:r>
              <a:rPr lang="en-US" altLang="ja-JP" dirty="0"/>
              <a:t>to</a:t>
            </a:r>
            <a:r>
              <a:rPr lang="ja-JP" altLang="en-US" dirty="0"/>
              <a:t> </a:t>
            </a:r>
            <a:r>
              <a:rPr lang="en-US" altLang="ja-JP" dirty="0"/>
              <a:t>reach</a:t>
            </a:r>
            <a:r>
              <a:rPr lang="ja-JP" altLang="en-US" dirty="0"/>
              <a:t> </a:t>
            </a:r>
            <a:r>
              <a:rPr lang="en-US" altLang="ja-JP" dirty="0"/>
              <a:t>1×10</a:t>
            </a:r>
            <a:r>
              <a:rPr lang="en-US" altLang="ja-JP" baseline="30000" dirty="0"/>
              <a:t>-26</a:t>
            </a:r>
            <a:r>
              <a:rPr lang="en-US" altLang="ja-JP" dirty="0"/>
              <a:t> ecm</a:t>
            </a:r>
            <a:r>
              <a:rPr lang="ja-JP" altLang="en-US" dirty="0"/>
              <a:t> </a:t>
            </a:r>
            <a:r>
              <a:rPr lang="en-US" altLang="ja-JP" dirty="0"/>
              <a:t>statistical</a:t>
            </a:r>
            <a:r>
              <a:rPr lang="ja-JP" altLang="en-US" dirty="0"/>
              <a:t> </a:t>
            </a:r>
            <a:r>
              <a:rPr lang="en-US" altLang="ja-JP" dirty="0"/>
              <a:t>error</a:t>
            </a:r>
          </a:p>
          <a:p>
            <a:pPr marL="285750" indent="-285750">
              <a:buFont typeface="Arial" panose="020B0604020202020204" pitchFamily="34" charset="0"/>
              <a:buChar char="•"/>
            </a:pPr>
            <a:r>
              <a:rPr kumimoji="1" lang="en-US" altLang="ja-JP" dirty="0"/>
              <a:t>Blind analysis</a:t>
            </a:r>
            <a:r>
              <a:rPr lang="en-US" altLang="ja-JP" dirty="0"/>
              <a:t> by two groups</a:t>
            </a:r>
          </a:p>
          <a:p>
            <a:pPr marL="285750" indent="-285750">
              <a:buFont typeface="Arial" panose="020B0604020202020204" pitchFamily="34" charset="0"/>
              <a:buChar char="•"/>
            </a:pPr>
            <a:endParaRPr kumimoji="1" lang="en-US" altLang="ja-JP" dirty="0"/>
          </a:p>
          <a:p>
            <a:r>
              <a:rPr kumimoji="1" lang="en-US" altLang="ja-JP" dirty="0"/>
              <a:t>	d</a:t>
            </a:r>
            <a:r>
              <a:rPr kumimoji="1" lang="en-US" altLang="ja-JP" baseline="-25000" dirty="0"/>
              <a:t>n</a:t>
            </a:r>
            <a:r>
              <a:rPr kumimoji="1" lang="en-US" altLang="ja-JP" dirty="0"/>
              <a:t> = (0.0 ± 1.1</a:t>
            </a:r>
            <a:r>
              <a:rPr kumimoji="1" lang="en-US" altLang="ja-JP" baseline="-25000" dirty="0"/>
              <a:t>stat</a:t>
            </a:r>
            <a:r>
              <a:rPr kumimoji="1" lang="en-US" altLang="ja-JP" dirty="0"/>
              <a:t>±0.2</a:t>
            </a:r>
            <a:r>
              <a:rPr kumimoji="1" lang="en-US" altLang="ja-JP" baseline="-25000" dirty="0"/>
              <a:t>sys</a:t>
            </a:r>
            <a:r>
              <a:rPr kumimoji="1" lang="en-US" altLang="ja-JP" dirty="0"/>
              <a:t>)×10</a:t>
            </a:r>
            <a:r>
              <a:rPr kumimoji="1" lang="en-US" altLang="ja-JP" baseline="30000" dirty="0"/>
              <a:t>-26</a:t>
            </a:r>
            <a:r>
              <a:rPr kumimoji="1" lang="en-US" altLang="ja-JP" dirty="0"/>
              <a:t> ecm</a:t>
            </a:r>
          </a:p>
          <a:p>
            <a:r>
              <a:rPr lang="en-US" altLang="ja-JP" dirty="0"/>
              <a:t>	|d</a:t>
            </a:r>
            <a:r>
              <a:rPr lang="en-US" altLang="ja-JP" baseline="-25000" dirty="0"/>
              <a:t>n</a:t>
            </a:r>
            <a:r>
              <a:rPr lang="en-US" altLang="ja-JP" dirty="0"/>
              <a:t>| &lt; 1.8 ×10</a:t>
            </a:r>
            <a:r>
              <a:rPr lang="en-US" altLang="ja-JP" baseline="30000" dirty="0"/>
              <a:t>-26</a:t>
            </a:r>
            <a:r>
              <a:rPr lang="en-US" altLang="ja-JP" dirty="0"/>
              <a:t> ecm (90% C.L)</a:t>
            </a:r>
            <a:endParaRPr kumimoji="1" lang="en-US" altLang="ja-JP" dirty="0"/>
          </a:p>
        </p:txBody>
      </p:sp>
      <p:sp>
        <p:nvSpPr>
          <p:cNvPr id="10" name="テキスト ボックス 9">
            <a:extLst>
              <a:ext uri="{FF2B5EF4-FFF2-40B4-BE49-F238E27FC236}">
                <a16:creationId xmlns:a16="http://schemas.microsoft.com/office/drawing/2014/main" id="{9475E378-5B67-4FDC-A4C6-E67D0358C31D}"/>
              </a:ext>
            </a:extLst>
          </p:cNvPr>
          <p:cNvSpPr txBox="1"/>
          <p:nvPr/>
        </p:nvSpPr>
        <p:spPr>
          <a:xfrm>
            <a:off x="1122619" y="858942"/>
            <a:ext cx="1921680" cy="369332"/>
          </a:xfrm>
          <a:prstGeom prst="rect">
            <a:avLst/>
          </a:prstGeom>
          <a:noFill/>
        </p:spPr>
        <p:txBody>
          <a:bodyPr wrap="none" rtlCol="0">
            <a:spAutoFit/>
          </a:bodyPr>
          <a:lstStyle/>
          <a:p>
            <a:r>
              <a:rPr kumimoji="1" lang="en-US" altLang="ja-JP" dirty="0"/>
              <a:t>data accumulation</a:t>
            </a:r>
            <a:endParaRPr kumimoji="1" lang="ja-JP" altLang="en-US" dirty="0"/>
          </a:p>
        </p:txBody>
      </p:sp>
      <p:sp>
        <p:nvSpPr>
          <p:cNvPr id="11" name="テキスト ボックス 10">
            <a:extLst>
              <a:ext uri="{FF2B5EF4-FFF2-40B4-BE49-F238E27FC236}">
                <a16:creationId xmlns:a16="http://schemas.microsoft.com/office/drawing/2014/main" id="{BBB72246-981A-4151-BF6A-C0536937FE35}"/>
              </a:ext>
            </a:extLst>
          </p:cNvPr>
          <p:cNvSpPr txBox="1"/>
          <p:nvPr/>
        </p:nvSpPr>
        <p:spPr>
          <a:xfrm>
            <a:off x="1321152" y="3789040"/>
            <a:ext cx="1810688" cy="369332"/>
          </a:xfrm>
          <a:prstGeom prst="rect">
            <a:avLst/>
          </a:prstGeom>
          <a:noFill/>
        </p:spPr>
        <p:txBody>
          <a:bodyPr wrap="none" rtlCol="0">
            <a:spAutoFit/>
          </a:bodyPr>
          <a:lstStyle/>
          <a:p>
            <a:r>
              <a:rPr kumimoji="1" lang="en-US" altLang="ja-JP" dirty="0"/>
              <a:t>Typical</a:t>
            </a:r>
            <a:r>
              <a:rPr kumimoji="1" lang="ja-JP" altLang="en-US" dirty="0"/>
              <a:t> </a:t>
            </a:r>
            <a:r>
              <a:rPr kumimoji="1" lang="en-US" altLang="ja-JP" dirty="0"/>
              <a:t>data</a:t>
            </a:r>
            <a:r>
              <a:rPr kumimoji="1" lang="ja-JP" altLang="en-US" dirty="0"/>
              <a:t> </a:t>
            </a:r>
            <a:r>
              <a:rPr kumimoji="1" lang="en-US" altLang="ja-JP" dirty="0"/>
              <a:t>cycle</a:t>
            </a:r>
            <a:endParaRPr kumimoji="1" lang="ja-JP" altLang="en-US" dirty="0"/>
          </a:p>
        </p:txBody>
      </p:sp>
      <p:cxnSp>
        <p:nvCxnSpPr>
          <p:cNvPr id="13" name="直線矢印コネクタ 12">
            <a:extLst>
              <a:ext uri="{FF2B5EF4-FFF2-40B4-BE49-F238E27FC236}">
                <a16:creationId xmlns:a16="http://schemas.microsoft.com/office/drawing/2014/main" id="{0B373D37-CECF-4158-967E-61BCD77AF31C}"/>
              </a:ext>
            </a:extLst>
          </p:cNvPr>
          <p:cNvCxnSpPr/>
          <p:nvPr/>
        </p:nvCxnSpPr>
        <p:spPr>
          <a:xfrm flipH="1">
            <a:off x="3491880" y="5517232"/>
            <a:ext cx="2463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D67636C-BA8C-419D-85E8-D278563D0529}"/>
              </a:ext>
            </a:extLst>
          </p:cNvPr>
          <p:cNvSpPr txBox="1"/>
          <p:nvPr/>
        </p:nvSpPr>
        <p:spPr>
          <a:xfrm>
            <a:off x="3707904" y="5301208"/>
            <a:ext cx="296876" cy="369332"/>
          </a:xfrm>
          <a:prstGeom prst="rect">
            <a:avLst/>
          </a:prstGeom>
          <a:noFill/>
        </p:spPr>
        <p:txBody>
          <a:bodyPr wrap="none" rtlCol="0">
            <a:spAutoFit/>
          </a:bodyPr>
          <a:lstStyle/>
          <a:p>
            <a:r>
              <a:rPr kumimoji="1" lang="en-US" altLang="ja-JP" dirty="0"/>
              <a:t>E</a:t>
            </a:r>
            <a:endParaRPr kumimoji="1" lang="ja-JP" altLang="en-US" dirty="0"/>
          </a:p>
        </p:txBody>
      </p:sp>
      <p:cxnSp>
        <p:nvCxnSpPr>
          <p:cNvPr id="16" name="直線矢印コネクタ 15">
            <a:extLst>
              <a:ext uri="{FF2B5EF4-FFF2-40B4-BE49-F238E27FC236}">
                <a16:creationId xmlns:a16="http://schemas.microsoft.com/office/drawing/2014/main" id="{E175E3F4-92DA-41C6-831C-F105D18B0831}"/>
              </a:ext>
            </a:extLst>
          </p:cNvPr>
          <p:cNvCxnSpPr/>
          <p:nvPr/>
        </p:nvCxnSpPr>
        <p:spPr>
          <a:xfrm flipH="1">
            <a:off x="3491880" y="6045923"/>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テキスト ボックス 16">
            <a:extLst>
              <a:ext uri="{FF2B5EF4-FFF2-40B4-BE49-F238E27FC236}">
                <a16:creationId xmlns:a16="http://schemas.microsoft.com/office/drawing/2014/main" id="{80AB9F13-09AC-43BB-BE96-890F26D5B03B}"/>
              </a:ext>
            </a:extLst>
          </p:cNvPr>
          <p:cNvSpPr txBox="1"/>
          <p:nvPr/>
        </p:nvSpPr>
        <p:spPr>
          <a:xfrm>
            <a:off x="3427884" y="5753199"/>
            <a:ext cx="1313501" cy="646331"/>
          </a:xfrm>
          <a:prstGeom prst="rect">
            <a:avLst/>
          </a:prstGeom>
          <a:noFill/>
        </p:spPr>
        <p:txBody>
          <a:bodyPr wrap="none" rtlCol="0">
            <a:spAutoFit/>
          </a:bodyPr>
          <a:lstStyle/>
          <a:p>
            <a:pPr algn="ctr"/>
            <a:r>
              <a:rPr kumimoji="1" lang="en-US" altLang="ja-JP" sz="1200" dirty="0"/>
              <a:t>correction</a:t>
            </a:r>
          </a:p>
          <a:p>
            <a:pPr algn="ctr"/>
            <a:r>
              <a:rPr lang="en-US" altLang="ja-JP" sz="1200" dirty="0"/>
              <a:t>by </a:t>
            </a:r>
          </a:p>
          <a:p>
            <a:pPr algn="ctr"/>
            <a:r>
              <a:rPr kumimoji="1" lang="en-US" altLang="ja-JP" sz="1200" dirty="0"/>
              <a:t>co-magnetometer</a:t>
            </a:r>
            <a:endParaRPr kumimoji="1" lang="ja-JP" altLang="en-US" sz="1200" dirty="0"/>
          </a:p>
        </p:txBody>
      </p:sp>
      <p:cxnSp>
        <p:nvCxnSpPr>
          <p:cNvPr id="19" name="直線矢印コネクタ 18">
            <a:extLst>
              <a:ext uri="{FF2B5EF4-FFF2-40B4-BE49-F238E27FC236}">
                <a16:creationId xmlns:a16="http://schemas.microsoft.com/office/drawing/2014/main" id="{B97BF271-A2F3-4B5F-8939-5628A1FDABF2}"/>
              </a:ext>
            </a:extLst>
          </p:cNvPr>
          <p:cNvCxnSpPr>
            <a:cxnSpLocks/>
          </p:cNvCxnSpPr>
          <p:nvPr/>
        </p:nvCxnSpPr>
        <p:spPr>
          <a:xfrm flipH="1">
            <a:off x="3419872" y="4653136"/>
            <a:ext cx="3416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DA880DF0-546C-41A1-8EA7-464808796790}"/>
              </a:ext>
            </a:extLst>
          </p:cNvPr>
          <p:cNvSpPr txBox="1"/>
          <p:nvPr/>
        </p:nvSpPr>
        <p:spPr>
          <a:xfrm>
            <a:off x="3397371" y="4182548"/>
            <a:ext cx="1313501" cy="646331"/>
          </a:xfrm>
          <a:prstGeom prst="rect">
            <a:avLst/>
          </a:prstGeom>
          <a:noFill/>
        </p:spPr>
        <p:txBody>
          <a:bodyPr wrap="square" rtlCol="0">
            <a:spAutoFit/>
          </a:bodyPr>
          <a:lstStyle/>
          <a:p>
            <a:pPr algn="ctr"/>
            <a:r>
              <a:rPr kumimoji="1" lang="en-US" altLang="ja-JP" sz="1200" dirty="0"/>
              <a:t>resonant frequency of neutron</a:t>
            </a:r>
            <a:endParaRPr kumimoji="1" lang="ja-JP" altLang="en-US" sz="1200" dirty="0"/>
          </a:p>
        </p:txBody>
      </p:sp>
      <p:sp>
        <p:nvSpPr>
          <p:cNvPr id="22" name="テキスト ボックス 21">
            <a:extLst>
              <a:ext uri="{FF2B5EF4-FFF2-40B4-BE49-F238E27FC236}">
                <a16:creationId xmlns:a16="http://schemas.microsoft.com/office/drawing/2014/main" id="{D398D9A5-0AFD-45BB-BCE6-3C49CE7D1329}"/>
              </a:ext>
            </a:extLst>
          </p:cNvPr>
          <p:cNvSpPr txBox="1"/>
          <p:nvPr/>
        </p:nvSpPr>
        <p:spPr>
          <a:xfrm>
            <a:off x="5899589" y="6525344"/>
            <a:ext cx="1696747" cy="369332"/>
          </a:xfrm>
          <a:prstGeom prst="rect">
            <a:avLst/>
          </a:prstGeom>
          <a:noFill/>
        </p:spPr>
        <p:txBody>
          <a:bodyPr wrap="none" rtlCol="0">
            <a:spAutoFit/>
          </a:bodyPr>
          <a:lstStyle/>
          <a:p>
            <a:r>
              <a:rPr lang="en-US" altLang="ja-JP" dirty="0"/>
              <a:t>systematic error</a:t>
            </a:r>
            <a:endParaRPr kumimoji="1" lang="ja-JP" altLang="en-US" dirty="0"/>
          </a:p>
        </p:txBody>
      </p:sp>
      <p:sp>
        <p:nvSpPr>
          <p:cNvPr id="23" name="テキスト ボックス 22">
            <a:extLst>
              <a:ext uri="{FF2B5EF4-FFF2-40B4-BE49-F238E27FC236}">
                <a16:creationId xmlns:a16="http://schemas.microsoft.com/office/drawing/2014/main" id="{70B0B33F-4F47-47E4-BB00-B3A294E22EE0}"/>
              </a:ext>
            </a:extLst>
          </p:cNvPr>
          <p:cNvSpPr txBox="1"/>
          <p:nvPr/>
        </p:nvSpPr>
        <p:spPr>
          <a:xfrm>
            <a:off x="5559523" y="3561296"/>
            <a:ext cx="3164649" cy="276999"/>
          </a:xfrm>
          <a:prstGeom prst="rect">
            <a:avLst/>
          </a:prstGeom>
          <a:noFill/>
        </p:spPr>
        <p:txBody>
          <a:bodyPr wrap="none" rtlCol="0">
            <a:spAutoFit/>
          </a:bodyPr>
          <a:lstStyle/>
          <a:p>
            <a:r>
              <a:rPr lang="nb-NO"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C. Abel, et al,</a:t>
            </a:r>
            <a:r>
              <a:rPr lang="nb-NO" altLang="ja-JP" sz="1200" dirty="0"/>
              <a:t> </a:t>
            </a:r>
            <a:r>
              <a:rPr lang="nb-NO"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Phys. Rev. Lett.</a:t>
            </a:r>
            <a:r>
              <a:rPr lang="nb-NO" altLang="ja-JP" sz="1200" dirty="0"/>
              <a:t> </a:t>
            </a:r>
            <a:r>
              <a:rPr lang="nb-NO"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124</a:t>
            </a:r>
            <a:r>
              <a:rPr lang="nb-NO" altLang="ja-JP" sz="1200" dirty="0"/>
              <a:t> </a:t>
            </a:r>
            <a:r>
              <a:rPr lang="nb-NO"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81803</a:t>
            </a:r>
            <a:r>
              <a:rPr lang="nb-NO" altLang="ja-JP" sz="1200" dirty="0"/>
              <a:t> </a:t>
            </a:r>
            <a:r>
              <a:rPr lang="nb-NO"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2020</a:t>
            </a:r>
            <a:r>
              <a:rPr lang="nb-NO" altLang="ja-JP" sz="1200" dirty="0"/>
              <a:t> </a:t>
            </a:r>
            <a:endParaRPr kumimoji="1" lang="ja-JP" altLang="en-US" sz="1200" dirty="0"/>
          </a:p>
        </p:txBody>
      </p:sp>
      <p:sp>
        <p:nvSpPr>
          <p:cNvPr id="24" name="正方形/長方形 23">
            <a:extLst>
              <a:ext uri="{FF2B5EF4-FFF2-40B4-BE49-F238E27FC236}">
                <a16:creationId xmlns:a16="http://schemas.microsoft.com/office/drawing/2014/main" id="{6BA5E04B-A7E3-4E47-98DF-700FA9EF002C}"/>
              </a:ext>
            </a:extLst>
          </p:cNvPr>
          <p:cNvSpPr/>
          <p:nvPr/>
        </p:nvSpPr>
        <p:spPr>
          <a:xfrm>
            <a:off x="5004048" y="2801376"/>
            <a:ext cx="3744416" cy="627624"/>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AE0C00B3-3910-41DC-A916-00916C71EAF4}"/>
              </a:ext>
            </a:extLst>
          </p:cNvPr>
          <p:cNvGrpSpPr/>
          <p:nvPr/>
        </p:nvGrpSpPr>
        <p:grpSpPr>
          <a:xfrm>
            <a:off x="6156176" y="2415038"/>
            <a:ext cx="2645544" cy="746378"/>
            <a:chOff x="6228184" y="2394590"/>
            <a:chExt cx="2645544" cy="746378"/>
          </a:xfrm>
        </p:grpSpPr>
        <p:cxnSp>
          <p:nvCxnSpPr>
            <p:cNvPr id="26" name="直線矢印コネクタ 25">
              <a:extLst>
                <a:ext uri="{FF2B5EF4-FFF2-40B4-BE49-F238E27FC236}">
                  <a16:creationId xmlns:a16="http://schemas.microsoft.com/office/drawing/2014/main" id="{9BBB41E9-0F8F-4415-9675-FF39D11D1F6B}"/>
                </a:ext>
              </a:extLst>
            </p:cNvPr>
            <p:cNvCxnSpPr>
              <a:cxnSpLocks/>
            </p:cNvCxnSpPr>
            <p:nvPr/>
          </p:nvCxnSpPr>
          <p:spPr>
            <a:xfrm flipH="1">
              <a:off x="6588224" y="2584635"/>
              <a:ext cx="360040" cy="3482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F47BD8E-3093-4E87-869A-CAD8F137A01C}"/>
                </a:ext>
              </a:extLst>
            </p:cNvPr>
            <p:cNvCxnSpPr/>
            <p:nvPr/>
          </p:nvCxnSpPr>
          <p:spPr>
            <a:xfrm>
              <a:off x="6228184" y="3140968"/>
              <a:ext cx="5467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F7A40E07-A758-4332-9E84-3A1602B0A6C5}"/>
                </a:ext>
              </a:extLst>
            </p:cNvPr>
            <p:cNvSpPr txBox="1"/>
            <p:nvPr/>
          </p:nvSpPr>
          <p:spPr>
            <a:xfrm>
              <a:off x="6948264" y="2394590"/>
              <a:ext cx="1925464" cy="369332"/>
            </a:xfrm>
            <a:prstGeom prst="rect">
              <a:avLst/>
            </a:prstGeom>
            <a:solidFill>
              <a:schemeClr val="bg1"/>
            </a:solidFill>
            <a:ln w="28575">
              <a:solidFill>
                <a:srgbClr val="FF0000"/>
              </a:solidFill>
            </a:ln>
          </p:spPr>
          <p:txBody>
            <a:bodyPr wrap="none" rtlCol="0">
              <a:spAutoFit/>
            </a:bodyPr>
            <a:lstStyle/>
            <a:p>
              <a:r>
                <a:rPr lang="en-US" altLang="ja-JP" dirty="0"/>
                <a:t>statistically limited</a:t>
              </a:r>
              <a:endParaRPr kumimoji="1" lang="ja-JP" altLang="en-US" dirty="0"/>
            </a:p>
          </p:txBody>
        </p:sp>
      </p:grpSp>
    </p:spTree>
    <p:extLst>
      <p:ext uri="{BB962C8B-B14F-4D97-AF65-F5344CB8AC3E}">
        <p14:creationId xmlns:p14="http://schemas.microsoft.com/office/powerpoint/2010/main" val="428703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6B7875-68E2-43DC-BA39-1D0725805719}"/>
              </a:ext>
            </a:extLst>
          </p:cNvPr>
          <p:cNvSpPr>
            <a:spLocks noGrp="1"/>
          </p:cNvSpPr>
          <p:nvPr>
            <p:ph type="title"/>
          </p:nvPr>
        </p:nvSpPr>
        <p:spPr>
          <a:xfrm>
            <a:off x="457200" y="188640"/>
            <a:ext cx="8229600" cy="1143000"/>
          </a:xfrm>
        </p:spPr>
        <p:txBody>
          <a:bodyPr/>
          <a:lstStyle/>
          <a:p>
            <a:r>
              <a:rPr kumimoji="1" lang="en-US" altLang="ja-JP" dirty="0"/>
              <a:t>PSI</a:t>
            </a:r>
            <a:r>
              <a:rPr kumimoji="1" lang="ja-JP" altLang="en-US" dirty="0"/>
              <a:t>次期計画 </a:t>
            </a:r>
            <a:r>
              <a:rPr kumimoji="1" lang="en-US" altLang="ja-JP" dirty="0"/>
              <a:t>n2EDM</a:t>
            </a:r>
            <a:endParaRPr kumimoji="1" lang="ja-JP" altLang="en-US" dirty="0"/>
          </a:p>
        </p:txBody>
      </p:sp>
      <p:pic>
        <p:nvPicPr>
          <p:cNvPr id="5" name="コンテンツ プレースホルダー 4">
            <a:extLst>
              <a:ext uri="{FF2B5EF4-FFF2-40B4-BE49-F238E27FC236}">
                <a16:creationId xmlns:a16="http://schemas.microsoft.com/office/drawing/2014/main" id="{D9A46928-921D-47A1-A26A-C964B07CF6BA}"/>
              </a:ext>
            </a:extLst>
          </p:cNvPr>
          <p:cNvPicPr>
            <a:picLocks noGrp="1" noChangeAspect="1"/>
          </p:cNvPicPr>
          <p:nvPr>
            <p:ph idx="1"/>
          </p:nvPr>
        </p:nvPicPr>
        <p:blipFill>
          <a:blip r:embed="rId2"/>
          <a:stretch>
            <a:fillRect/>
          </a:stretch>
        </p:blipFill>
        <p:spPr>
          <a:xfrm>
            <a:off x="258096" y="1268760"/>
            <a:ext cx="4175338" cy="3614837"/>
          </a:xfrm>
          <a:prstGeom prst="rect">
            <a:avLst/>
          </a:prstGeom>
        </p:spPr>
      </p:pic>
      <p:sp>
        <p:nvSpPr>
          <p:cNvPr id="4" name="スライド番号プレースホルダー 3">
            <a:extLst>
              <a:ext uri="{FF2B5EF4-FFF2-40B4-BE49-F238E27FC236}">
                <a16:creationId xmlns:a16="http://schemas.microsoft.com/office/drawing/2014/main" id="{F434F31E-EA05-4C9B-8C56-8BAFB93E72AB}"/>
              </a:ext>
            </a:extLst>
          </p:cNvPr>
          <p:cNvSpPr>
            <a:spLocks noGrp="1"/>
          </p:cNvSpPr>
          <p:nvPr>
            <p:ph type="sldNum" sz="quarter" idx="12"/>
          </p:nvPr>
        </p:nvSpPr>
        <p:spPr/>
        <p:txBody>
          <a:bodyPr/>
          <a:lstStyle/>
          <a:p>
            <a:fld id="{D2D8002D-B5B0-4BAC-B1F6-782DDCCE6D9C}" type="slidenum">
              <a:rPr kumimoji="1" lang="ja-JP" altLang="en-US" smtClean="0"/>
              <a:t>18</a:t>
            </a:fld>
            <a:endParaRPr kumimoji="1" lang="ja-JP" altLang="en-US"/>
          </a:p>
        </p:txBody>
      </p:sp>
      <p:pic>
        <p:nvPicPr>
          <p:cNvPr id="6" name="図 5">
            <a:extLst>
              <a:ext uri="{FF2B5EF4-FFF2-40B4-BE49-F238E27FC236}">
                <a16:creationId xmlns:a16="http://schemas.microsoft.com/office/drawing/2014/main" id="{EB473C0C-A6E5-4F57-BC2E-CA8A1BCA4637}"/>
              </a:ext>
            </a:extLst>
          </p:cNvPr>
          <p:cNvPicPr>
            <a:picLocks noChangeAspect="1"/>
          </p:cNvPicPr>
          <p:nvPr/>
        </p:nvPicPr>
        <p:blipFill>
          <a:blip r:embed="rId3"/>
          <a:stretch>
            <a:fillRect/>
          </a:stretch>
        </p:blipFill>
        <p:spPr>
          <a:xfrm>
            <a:off x="1691680" y="4725144"/>
            <a:ext cx="6143522" cy="2064124"/>
          </a:xfrm>
          <a:prstGeom prst="rect">
            <a:avLst/>
          </a:prstGeom>
        </p:spPr>
      </p:pic>
      <p:sp>
        <p:nvSpPr>
          <p:cNvPr id="7" name="テキスト ボックス 6">
            <a:extLst>
              <a:ext uri="{FF2B5EF4-FFF2-40B4-BE49-F238E27FC236}">
                <a16:creationId xmlns:a16="http://schemas.microsoft.com/office/drawing/2014/main" id="{87B3B52F-F178-4E7D-B012-07B6ADAE7C90}"/>
              </a:ext>
            </a:extLst>
          </p:cNvPr>
          <p:cNvSpPr txBox="1"/>
          <p:nvPr/>
        </p:nvSpPr>
        <p:spPr>
          <a:xfrm>
            <a:off x="4589768" y="1331640"/>
            <a:ext cx="4464497" cy="2862322"/>
          </a:xfrm>
          <a:prstGeom prst="rect">
            <a:avLst/>
          </a:prstGeom>
          <a:noFill/>
        </p:spPr>
        <p:txBody>
          <a:bodyPr wrap="square" rtlCol="0">
            <a:spAutoFit/>
          </a:bodyPr>
          <a:lstStyle/>
          <a:p>
            <a:r>
              <a:rPr kumimoji="1" lang="ja-JP" altLang="en-US" dirty="0"/>
              <a:t>統計精度向上</a:t>
            </a:r>
            <a:endParaRPr kumimoji="1" lang="en-US" altLang="ja-JP" dirty="0"/>
          </a:p>
          <a:p>
            <a:pPr marL="285750" indent="-285750">
              <a:buFont typeface="Arial" panose="020B0604020202020204" pitchFamily="34" charset="0"/>
              <a:buChar char="•"/>
            </a:pPr>
            <a:r>
              <a:rPr kumimoji="1" lang="en-US" altLang="ja-JP" dirty="0"/>
              <a:t>UCN</a:t>
            </a:r>
            <a:r>
              <a:rPr lang="ja-JP" altLang="en-US" dirty="0"/>
              <a:t>密度は現行のまま</a:t>
            </a:r>
            <a:endParaRPr kumimoji="1" lang="en-US" altLang="ja-JP" dirty="0"/>
          </a:p>
          <a:p>
            <a:pPr marL="285750" indent="-285750">
              <a:buFont typeface="Arial" panose="020B0604020202020204" pitchFamily="34" charset="0"/>
              <a:buChar char="•"/>
            </a:pPr>
            <a:r>
              <a:rPr kumimoji="1" lang="ja-JP" altLang="en-US" dirty="0"/>
              <a:t>容器直径を大きく</a:t>
            </a:r>
            <a:endParaRPr kumimoji="1" lang="en-US" altLang="ja-JP" dirty="0"/>
          </a:p>
          <a:p>
            <a:r>
              <a:rPr lang="en-US" altLang="ja-JP" dirty="0"/>
              <a:t>	47 cm</a:t>
            </a:r>
            <a:r>
              <a:rPr lang="ja-JP" altLang="en-US" dirty="0"/>
              <a:t>　→　</a:t>
            </a:r>
            <a:r>
              <a:rPr lang="en-US" altLang="ja-JP" dirty="0"/>
              <a:t>80 cm</a:t>
            </a:r>
          </a:p>
          <a:p>
            <a:endParaRPr kumimoji="1" lang="en-US" altLang="ja-JP" dirty="0"/>
          </a:p>
          <a:p>
            <a:r>
              <a:rPr lang="ja-JP" altLang="en-US" dirty="0"/>
              <a:t>系統誤差を抑えるのが課題</a:t>
            </a:r>
            <a:endParaRPr lang="en-US" altLang="ja-JP" dirty="0"/>
          </a:p>
          <a:p>
            <a:pPr marL="285750" indent="-285750">
              <a:buFont typeface="Arial" panose="020B0604020202020204" pitchFamily="34" charset="0"/>
              <a:buChar char="•"/>
            </a:pPr>
            <a:r>
              <a:rPr lang="ja-JP" altLang="en-US" dirty="0"/>
              <a:t>上下対称セルを用いて磁場ドリフトの影響をキャンセル</a:t>
            </a:r>
            <a:endParaRPr lang="en-US" altLang="ja-JP" dirty="0"/>
          </a:p>
          <a:p>
            <a:pPr marL="742950" lvl="1" indent="-285750">
              <a:buFont typeface="Arial" panose="020B0604020202020204" pitchFamily="34" charset="0"/>
              <a:buChar char="•"/>
            </a:pPr>
            <a:r>
              <a:rPr lang="ja-JP" altLang="en-US" dirty="0"/>
              <a:t>同時に統計の増加にも寄与</a:t>
            </a:r>
            <a:endParaRPr lang="en-US" altLang="ja-JP" dirty="0"/>
          </a:p>
          <a:p>
            <a:pPr marL="285750" indent="-285750">
              <a:buFont typeface="Arial" panose="020B0604020202020204" pitchFamily="34" charset="0"/>
              <a:buChar char="•"/>
            </a:pPr>
            <a:r>
              <a:rPr lang="ja-JP" altLang="en-US" dirty="0"/>
              <a:t>磁気シールドルームを新設</a:t>
            </a:r>
            <a:endParaRPr lang="en-US" altLang="ja-JP" dirty="0"/>
          </a:p>
        </p:txBody>
      </p:sp>
      <p:sp>
        <p:nvSpPr>
          <p:cNvPr id="8" name="正方形/長方形 7">
            <a:extLst>
              <a:ext uri="{FF2B5EF4-FFF2-40B4-BE49-F238E27FC236}">
                <a16:creationId xmlns:a16="http://schemas.microsoft.com/office/drawing/2014/main" id="{752496EE-3E8C-4397-8A58-C8DF4011298E}"/>
              </a:ext>
            </a:extLst>
          </p:cNvPr>
          <p:cNvSpPr/>
          <p:nvPr/>
        </p:nvSpPr>
        <p:spPr>
          <a:xfrm>
            <a:off x="4860032" y="4797152"/>
            <a:ext cx="648072" cy="19201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A30C2CA-DA6A-4E43-8CA4-03CEC3F49AA2}"/>
              </a:ext>
            </a:extLst>
          </p:cNvPr>
          <p:cNvSpPr/>
          <p:nvPr/>
        </p:nvSpPr>
        <p:spPr>
          <a:xfrm>
            <a:off x="2627784" y="4797152"/>
            <a:ext cx="837456" cy="19201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EFEB4D2-EDB0-4785-8DFA-CE2C15FFB90E}"/>
              </a:ext>
            </a:extLst>
          </p:cNvPr>
          <p:cNvSpPr txBox="1"/>
          <p:nvPr/>
        </p:nvSpPr>
        <p:spPr>
          <a:xfrm>
            <a:off x="6948264" y="4293096"/>
            <a:ext cx="2135521" cy="369332"/>
          </a:xfrm>
          <a:prstGeom prst="rect">
            <a:avLst/>
          </a:prstGeom>
          <a:noFill/>
        </p:spPr>
        <p:txBody>
          <a:bodyPr wrap="none" rtlCol="0">
            <a:spAutoFit/>
          </a:bodyPr>
          <a:lstStyle/>
          <a:p>
            <a:r>
              <a:rPr kumimoji="1" lang="en-US" altLang="ja-JP" dirty="0"/>
              <a:t>B.</a:t>
            </a:r>
            <a:r>
              <a:rPr kumimoji="1" lang="ja-JP" altLang="en-US" dirty="0"/>
              <a:t> </a:t>
            </a:r>
            <a:r>
              <a:rPr kumimoji="1" lang="en-US" altLang="ja-JP" dirty="0"/>
              <a:t>Lauss, nEDM2017</a:t>
            </a:r>
            <a:endParaRPr kumimoji="1" lang="ja-JP" altLang="en-US" dirty="0"/>
          </a:p>
        </p:txBody>
      </p:sp>
    </p:spTree>
    <p:extLst>
      <p:ext uri="{BB962C8B-B14F-4D97-AF65-F5344CB8AC3E}">
        <p14:creationId xmlns:p14="http://schemas.microsoft.com/office/powerpoint/2010/main" val="58765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8F407A-FFB1-420C-A1B5-7D0730FD9998}"/>
              </a:ext>
            </a:extLst>
          </p:cNvPr>
          <p:cNvSpPr>
            <a:spLocks noGrp="1"/>
          </p:cNvSpPr>
          <p:nvPr>
            <p:ph type="title"/>
          </p:nvPr>
        </p:nvSpPr>
        <p:spPr>
          <a:xfrm>
            <a:off x="179512" y="274638"/>
            <a:ext cx="8507288" cy="1143000"/>
          </a:xfrm>
        </p:spPr>
        <p:txBody>
          <a:bodyPr>
            <a:normAutofit fontScale="90000"/>
          </a:bodyPr>
          <a:lstStyle/>
          <a:p>
            <a:r>
              <a:rPr kumimoji="1" lang="en-US" altLang="ja-JP" dirty="0"/>
              <a:t>TUCAN</a:t>
            </a:r>
            <a:br>
              <a:rPr kumimoji="1" lang="en-US" altLang="ja-JP" dirty="0"/>
            </a:br>
            <a:r>
              <a:rPr kumimoji="1" lang="en-US" altLang="ja-JP" dirty="0"/>
              <a:t>(TRIUMF Ultra-Cold Advanced Neutron)</a:t>
            </a:r>
            <a:endParaRPr kumimoji="1" lang="ja-JP" altLang="en-US" dirty="0"/>
          </a:p>
        </p:txBody>
      </p:sp>
      <p:sp>
        <p:nvSpPr>
          <p:cNvPr id="3" name="コンテンツ プレースホルダー 2">
            <a:extLst>
              <a:ext uri="{FF2B5EF4-FFF2-40B4-BE49-F238E27FC236}">
                <a16:creationId xmlns:a16="http://schemas.microsoft.com/office/drawing/2014/main" id="{281D37FA-1A6D-4B07-907B-F1AD6948FBF8}"/>
              </a:ext>
            </a:extLst>
          </p:cNvPr>
          <p:cNvSpPr>
            <a:spLocks noGrp="1"/>
          </p:cNvSpPr>
          <p:nvPr>
            <p:ph idx="1"/>
          </p:nvPr>
        </p:nvSpPr>
        <p:spPr>
          <a:xfrm>
            <a:off x="1146448" y="3784677"/>
            <a:ext cx="6573416" cy="3068960"/>
          </a:xfrm>
        </p:spPr>
        <p:txBody>
          <a:bodyPr>
            <a:normAutofit fontScale="47500" lnSpcReduction="20000"/>
          </a:bodyPr>
          <a:lstStyle/>
          <a:p>
            <a:r>
              <a:rPr kumimoji="1" lang="ja-JP" altLang="en-US" dirty="0"/>
              <a:t>世界最大強度の</a:t>
            </a:r>
            <a:r>
              <a:rPr kumimoji="1" lang="en-US" altLang="ja-JP" dirty="0"/>
              <a:t>UCN</a:t>
            </a:r>
            <a:r>
              <a:rPr kumimoji="1" lang="ja-JP" altLang="en-US" dirty="0"/>
              <a:t>源を目指したアップグレード中</a:t>
            </a:r>
            <a:endParaRPr kumimoji="1" lang="en-US" altLang="ja-JP" dirty="0"/>
          </a:p>
          <a:p>
            <a:pPr lvl="1"/>
            <a:r>
              <a:rPr kumimoji="1" lang="en-US" altLang="ja-JP" dirty="0"/>
              <a:t>UCN</a:t>
            </a:r>
            <a:r>
              <a:rPr lang="ja-JP" altLang="en-US" dirty="0"/>
              <a:t>コンバーター</a:t>
            </a:r>
            <a:r>
              <a:rPr lang="en-US" altLang="ja-JP" dirty="0"/>
              <a:t>: </a:t>
            </a:r>
            <a:r>
              <a:rPr lang="ja-JP" altLang="en-US" dirty="0"/>
              <a:t>超流動ヘリウム</a:t>
            </a:r>
            <a:endParaRPr lang="en-US" altLang="ja-JP" dirty="0"/>
          </a:p>
          <a:p>
            <a:pPr lvl="2"/>
            <a:r>
              <a:rPr kumimoji="1" lang="en-US" altLang="ja-JP" dirty="0"/>
              <a:t>UCN loss: up scattering by phonon	</a:t>
            </a:r>
          </a:p>
          <a:p>
            <a:pPr lvl="2"/>
            <a:r>
              <a:rPr kumimoji="1" lang="ja-JP" altLang="en-US" dirty="0"/>
              <a:t>これを抑えるためには超流動ヘリウム温度を</a:t>
            </a:r>
            <a:r>
              <a:rPr kumimoji="1" lang="en-US" altLang="ja-JP" dirty="0"/>
              <a:t>1.0K</a:t>
            </a:r>
            <a:r>
              <a:rPr kumimoji="1" lang="ja-JP" altLang="en-US" dirty="0"/>
              <a:t>以下に保たなければならない</a:t>
            </a:r>
            <a:endParaRPr kumimoji="1" lang="en-US" altLang="ja-JP" dirty="0"/>
          </a:p>
          <a:p>
            <a:pPr lvl="2"/>
            <a:r>
              <a:rPr lang="ja-JP" altLang="en-US" dirty="0"/>
              <a:t>大型ヘリウム</a:t>
            </a:r>
            <a:r>
              <a:rPr lang="en-US" altLang="ja-JP" dirty="0"/>
              <a:t>3</a:t>
            </a:r>
            <a:r>
              <a:rPr lang="ja-JP" altLang="en-US" dirty="0"/>
              <a:t>冷凍機の開発</a:t>
            </a:r>
            <a:endParaRPr lang="en-US" altLang="ja-JP" dirty="0"/>
          </a:p>
          <a:p>
            <a:pPr lvl="1"/>
            <a:r>
              <a:rPr lang="en-US" altLang="ja-JP" dirty="0"/>
              <a:t>UCN</a:t>
            </a:r>
            <a:r>
              <a:rPr lang="ja-JP" altLang="en-US" dirty="0"/>
              <a:t>源性能</a:t>
            </a:r>
            <a:r>
              <a:rPr lang="en-US" altLang="ja-JP" dirty="0"/>
              <a:t>(</a:t>
            </a:r>
            <a:r>
              <a:rPr lang="ja-JP" altLang="en-US" dirty="0"/>
              <a:t>設計値</a:t>
            </a:r>
            <a:r>
              <a:rPr lang="en-US" altLang="ja-JP" dirty="0"/>
              <a:t>)</a:t>
            </a:r>
          </a:p>
          <a:p>
            <a:pPr lvl="2"/>
            <a:r>
              <a:rPr lang="en-US" altLang="ja-JP" dirty="0"/>
              <a:t>UCN</a:t>
            </a:r>
            <a:r>
              <a:rPr lang="ja-JP" altLang="en-US" dirty="0"/>
              <a:t>密度</a:t>
            </a:r>
            <a:endParaRPr lang="en-US" altLang="ja-JP" dirty="0"/>
          </a:p>
          <a:p>
            <a:pPr lvl="3"/>
            <a:r>
              <a:rPr lang="en-US" altLang="ja-JP" dirty="0"/>
              <a:t>6,400 UCN/cm</a:t>
            </a:r>
            <a:r>
              <a:rPr lang="en-US" altLang="ja-JP" baseline="30000" dirty="0"/>
              <a:t>3</a:t>
            </a:r>
            <a:r>
              <a:rPr lang="en-US" altLang="ja-JP" dirty="0"/>
              <a:t> at production volume</a:t>
            </a:r>
          </a:p>
          <a:p>
            <a:pPr lvl="3"/>
            <a:r>
              <a:rPr lang="en-US" altLang="ja-JP" dirty="0"/>
              <a:t>250 UCN/cm</a:t>
            </a:r>
            <a:r>
              <a:rPr lang="en-US" altLang="ja-JP" baseline="30000" dirty="0"/>
              <a:t>3</a:t>
            </a:r>
            <a:r>
              <a:rPr lang="en-US" altLang="ja-JP" dirty="0"/>
              <a:t> at the EDM cells</a:t>
            </a:r>
          </a:p>
          <a:p>
            <a:pPr lvl="1"/>
            <a:r>
              <a:rPr lang="en-US" altLang="ja-JP" dirty="0"/>
              <a:t>KEK</a:t>
            </a:r>
            <a:r>
              <a:rPr lang="ja-JP" altLang="en-US" dirty="0"/>
              <a:t>で大型ヘリウム</a:t>
            </a:r>
            <a:r>
              <a:rPr lang="en-US" altLang="ja-JP" dirty="0"/>
              <a:t>3</a:t>
            </a:r>
            <a:r>
              <a:rPr lang="ja-JP" altLang="en-US" dirty="0"/>
              <a:t>冷凍機製造、現在冷却テスト中</a:t>
            </a:r>
            <a:endParaRPr lang="en-US" altLang="ja-JP" dirty="0"/>
          </a:p>
          <a:p>
            <a:pPr lvl="1"/>
            <a:r>
              <a:rPr lang="en-US" altLang="ja-JP" dirty="0"/>
              <a:t>2021</a:t>
            </a:r>
            <a:r>
              <a:rPr lang="ja-JP" altLang="en-US" dirty="0"/>
              <a:t>年中に</a:t>
            </a:r>
            <a:r>
              <a:rPr lang="en-US" altLang="ja-JP" dirty="0"/>
              <a:t>TRIUMF</a:t>
            </a:r>
            <a:r>
              <a:rPr lang="ja-JP" altLang="en-US" dirty="0"/>
              <a:t>にインストール、</a:t>
            </a:r>
            <a:r>
              <a:rPr lang="en-US" altLang="ja-JP" dirty="0"/>
              <a:t>2022</a:t>
            </a:r>
            <a:r>
              <a:rPr lang="ja-JP" altLang="en-US" dirty="0"/>
              <a:t>年より</a:t>
            </a:r>
            <a:r>
              <a:rPr lang="en-US" altLang="ja-JP" dirty="0"/>
              <a:t>UCN</a:t>
            </a:r>
            <a:r>
              <a:rPr lang="ja-JP" altLang="en-US" dirty="0"/>
              <a:t>生成予定</a:t>
            </a:r>
            <a:endParaRPr lang="en-US" altLang="ja-JP" dirty="0"/>
          </a:p>
          <a:p>
            <a:pPr lvl="1"/>
            <a:r>
              <a:rPr lang="en-US" altLang="ja-JP" dirty="0">
                <a:solidFill>
                  <a:srgbClr val="FF0000"/>
                </a:solidFill>
              </a:rPr>
              <a:t>400</a:t>
            </a:r>
            <a:r>
              <a:rPr lang="ja-JP" altLang="en-US" dirty="0">
                <a:solidFill>
                  <a:srgbClr val="FF0000"/>
                </a:solidFill>
              </a:rPr>
              <a:t>日のデータ取得により</a:t>
            </a:r>
            <a:r>
              <a:rPr lang="en-US" altLang="ja-JP" dirty="0">
                <a:solidFill>
                  <a:srgbClr val="FF0000"/>
                </a:solidFill>
              </a:rPr>
              <a:t>10</a:t>
            </a:r>
            <a:r>
              <a:rPr lang="en-US" altLang="ja-JP" baseline="30000" dirty="0">
                <a:solidFill>
                  <a:srgbClr val="FF0000"/>
                </a:solidFill>
              </a:rPr>
              <a:t>-27</a:t>
            </a:r>
            <a:r>
              <a:rPr lang="en-US" altLang="ja-JP" dirty="0">
                <a:solidFill>
                  <a:srgbClr val="FF0000"/>
                </a:solidFill>
              </a:rPr>
              <a:t> ecm</a:t>
            </a:r>
            <a:r>
              <a:rPr lang="ja-JP" altLang="en-US" dirty="0">
                <a:solidFill>
                  <a:srgbClr val="FF0000"/>
                </a:solidFill>
              </a:rPr>
              <a:t>の統計精度</a:t>
            </a:r>
            <a:r>
              <a:rPr lang="ja-JP" altLang="en-US" dirty="0"/>
              <a:t>に達する見込み</a:t>
            </a:r>
            <a:endParaRPr lang="en-US" altLang="ja-JP" dirty="0"/>
          </a:p>
          <a:p>
            <a:r>
              <a:rPr lang="en-US" altLang="ja-JP" dirty="0"/>
              <a:t>nEDM</a:t>
            </a:r>
            <a:r>
              <a:rPr lang="ja-JP" altLang="en-US" dirty="0"/>
              <a:t>測定装置</a:t>
            </a:r>
            <a:endParaRPr lang="en-US" altLang="ja-JP" dirty="0"/>
          </a:p>
          <a:p>
            <a:pPr lvl="1"/>
            <a:r>
              <a:rPr lang="en-US" altLang="ja-JP" dirty="0"/>
              <a:t>2023</a:t>
            </a:r>
            <a:r>
              <a:rPr lang="ja-JP" altLang="en-US" dirty="0"/>
              <a:t>年よりの</a:t>
            </a:r>
            <a:r>
              <a:rPr lang="en-US" altLang="ja-JP" dirty="0"/>
              <a:t>EDM</a:t>
            </a:r>
            <a:r>
              <a:rPr lang="ja-JP" altLang="en-US" dirty="0"/>
              <a:t>測定を目指し、開発を進めている</a:t>
            </a:r>
            <a:endParaRPr lang="en-US" altLang="ja-JP" dirty="0"/>
          </a:p>
          <a:p>
            <a:endParaRPr lang="en-US" altLang="ja-JP" dirty="0"/>
          </a:p>
          <a:p>
            <a:pPr marL="914400" lvl="2" indent="0">
              <a:buNone/>
            </a:pPr>
            <a:endParaRPr lang="en-US" altLang="ja-JP" dirty="0"/>
          </a:p>
          <a:p>
            <a:pPr lvl="1"/>
            <a:endParaRPr kumimoji="1" lang="en-US" altLang="ja-JP" dirty="0"/>
          </a:p>
          <a:p>
            <a:pPr lvl="1"/>
            <a:endParaRPr kumimoji="1" lang="en-US" altLang="ja-JP" dirty="0"/>
          </a:p>
        </p:txBody>
      </p:sp>
      <p:sp>
        <p:nvSpPr>
          <p:cNvPr id="4" name="スライド番号プレースホルダー 3">
            <a:extLst>
              <a:ext uri="{FF2B5EF4-FFF2-40B4-BE49-F238E27FC236}">
                <a16:creationId xmlns:a16="http://schemas.microsoft.com/office/drawing/2014/main" id="{8B06BED3-1C9C-43A5-A39C-B4A08B86B7E8}"/>
              </a:ext>
            </a:extLst>
          </p:cNvPr>
          <p:cNvSpPr>
            <a:spLocks noGrp="1"/>
          </p:cNvSpPr>
          <p:nvPr>
            <p:ph type="sldNum" sz="quarter" idx="12"/>
          </p:nvPr>
        </p:nvSpPr>
        <p:spPr/>
        <p:txBody>
          <a:bodyPr/>
          <a:lstStyle/>
          <a:p>
            <a:fld id="{D2D8002D-B5B0-4BAC-B1F6-782DDCCE6D9C}" type="slidenum">
              <a:rPr kumimoji="1" lang="ja-JP" altLang="en-US" smtClean="0"/>
              <a:t>19</a:t>
            </a:fld>
            <a:endParaRPr kumimoji="1" lang="ja-JP" altLang="en-US"/>
          </a:p>
        </p:txBody>
      </p:sp>
      <p:pic>
        <p:nvPicPr>
          <p:cNvPr id="6" name="図 5">
            <a:extLst>
              <a:ext uri="{FF2B5EF4-FFF2-40B4-BE49-F238E27FC236}">
                <a16:creationId xmlns:a16="http://schemas.microsoft.com/office/drawing/2014/main" id="{634BF5BC-CD0F-410C-93CE-5A4557FF285C}"/>
              </a:ext>
            </a:extLst>
          </p:cNvPr>
          <p:cNvPicPr>
            <a:picLocks noChangeAspect="1"/>
          </p:cNvPicPr>
          <p:nvPr/>
        </p:nvPicPr>
        <p:blipFill rotWithShape="1">
          <a:blip r:embed="rId2">
            <a:extLst>
              <a:ext uri="{28A0092B-C50C-407E-A947-70E740481C1C}">
                <a14:useLocalDpi xmlns:a14="http://schemas.microsoft.com/office/drawing/2010/main" val="0"/>
              </a:ext>
            </a:extLst>
          </a:blip>
          <a:srcRect t="5725" r="6031" b="11234"/>
          <a:stretch/>
        </p:blipFill>
        <p:spPr>
          <a:xfrm>
            <a:off x="4594621" y="1527790"/>
            <a:ext cx="4327451" cy="2151097"/>
          </a:xfrm>
          <a:prstGeom prst="rect">
            <a:avLst/>
          </a:prstGeom>
        </p:spPr>
      </p:pic>
      <p:pic>
        <p:nvPicPr>
          <p:cNvPr id="7" name="Picture 5">
            <a:extLst>
              <a:ext uri="{FF2B5EF4-FFF2-40B4-BE49-F238E27FC236}">
                <a16:creationId xmlns:a16="http://schemas.microsoft.com/office/drawing/2014/main" id="{272661DD-C3A2-4B5A-91A7-CD7AC66FC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74086"/>
            <a:ext cx="384536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761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Electric </a:t>
            </a:r>
            <a:r>
              <a:rPr kumimoji="1" lang="en-US" altLang="ja-JP" dirty="0"/>
              <a:t>Dipole Moment (EDM)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427984" y="1268759"/>
                <a:ext cx="4608512" cy="5452715"/>
              </a:xfrm>
            </p:spPr>
            <p:txBody>
              <a:bodyPr>
                <a:normAutofit fontScale="85000" lnSpcReduction="20000"/>
              </a:bodyPr>
              <a:lstStyle/>
              <a:p>
                <a:r>
                  <a:rPr kumimoji="1" lang="en-US" altLang="ja-JP" sz="2400" dirty="0"/>
                  <a:t>Electric dipole moment (EDM)</a:t>
                </a:r>
              </a:p>
              <a:p>
                <a:pPr lvl="1"/>
                <a:r>
                  <a:rPr lang="en-US" altLang="ja-JP" sz="2000" dirty="0"/>
                  <a:t>Vector derived from charge distribution</a:t>
                </a:r>
              </a:p>
              <a:p>
                <a:pPr marL="457200" lvl="1" indent="0">
                  <a:buNone/>
                </a:pPr>
                <a14:m>
                  <m:oMathPara xmlns:m="http://schemas.openxmlformats.org/officeDocument/2006/math">
                    <m:oMathParaPr>
                      <m:jc m:val="centerGroup"/>
                    </m:oMathParaPr>
                    <m:oMath xmlns:m="http://schemas.openxmlformats.org/officeDocument/2006/math">
                      <m:acc>
                        <m:accPr>
                          <m:chr m:val="⃗"/>
                          <m:ctrlPr>
                            <a:rPr lang="en-US" altLang="ja-JP" sz="2000" b="0" i="1" smtClean="0">
                              <a:latin typeface="Cambria Math" panose="02040503050406030204" pitchFamily="18" charset="0"/>
                            </a:rPr>
                          </m:ctrlPr>
                        </m:accPr>
                        <m:e>
                          <m:r>
                            <a:rPr lang="en-US" altLang="ja-JP" sz="2000" i="1">
                              <a:latin typeface="Cambria Math"/>
                            </a:rPr>
                            <m:t>𝑑</m:t>
                          </m:r>
                        </m:e>
                      </m:acc>
                      <m:r>
                        <a:rPr lang="en-US" altLang="ja-JP" sz="2000" b="0" i="1" smtClean="0">
                          <a:latin typeface="Cambria Math"/>
                        </a:rPr>
                        <m:t>=</m:t>
                      </m:r>
                      <m:r>
                        <a:rPr lang="en-US" altLang="ja-JP" sz="2000" b="0" i="1" smtClean="0">
                          <a:latin typeface="Cambria Math"/>
                        </a:rPr>
                        <m:t>𝑑</m:t>
                      </m:r>
                      <m:f>
                        <m:fPr>
                          <m:ctrlPr>
                            <a:rPr lang="en-US" altLang="ja-JP" sz="2000" b="0" i="1" smtClean="0">
                              <a:latin typeface="Cambria Math" panose="02040503050406030204" pitchFamily="18" charset="0"/>
                            </a:rPr>
                          </m:ctrlPr>
                        </m:fPr>
                        <m:num>
                          <m:acc>
                            <m:accPr>
                              <m:chr m:val="⃗"/>
                              <m:ctrlPr>
                                <a:rPr lang="en-US" altLang="ja-JP" sz="2000" b="0" i="1" smtClean="0">
                                  <a:latin typeface="Cambria Math" panose="02040503050406030204" pitchFamily="18" charset="0"/>
                                </a:rPr>
                              </m:ctrlPr>
                            </m:accPr>
                            <m:e>
                              <m:r>
                                <a:rPr lang="en-US" altLang="ja-JP" sz="2000" i="1">
                                  <a:latin typeface="Cambria Math"/>
                                </a:rPr>
                                <m:t>𝑠</m:t>
                              </m:r>
                            </m:e>
                          </m:acc>
                        </m:num>
                        <m:den>
                          <m:d>
                            <m:dPr>
                              <m:begChr m:val="|"/>
                              <m:endChr m:val="|"/>
                              <m:ctrlPr>
                                <a:rPr lang="en-US" altLang="ja-JP" sz="2000" b="0" i="1" smtClean="0">
                                  <a:latin typeface="Cambria Math" panose="02040503050406030204" pitchFamily="18" charset="0"/>
                                </a:rPr>
                              </m:ctrlPr>
                            </m:dPr>
                            <m:e>
                              <m:acc>
                                <m:accPr>
                                  <m:chr m:val="⃗"/>
                                  <m:ctrlPr>
                                    <a:rPr lang="en-US" altLang="ja-JP" sz="2000" b="0" i="1" smtClean="0">
                                      <a:latin typeface="Cambria Math" panose="02040503050406030204" pitchFamily="18" charset="0"/>
                                    </a:rPr>
                                  </m:ctrlPr>
                                </m:accPr>
                                <m:e>
                                  <m:r>
                                    <a:rPr lang="en-US" altLang="ja-JP" sz="2000" i="1">
                                      <a:latin typeface="Cambria Math"/>
                                    </a:rPr>
                                    <m:t>𝑠</m:t>
                                  </m:r>
                                </m:e>
                              </m:acc>
                            </m:e>
                          </m:d>
                        </m:den>
                      </m:f>
                    </m:oMath>
                  </m:oMathPara>
                </a14:m>
                <a:endParaRPr lang="en-US" altLang="ja-JP" sz="2000" dirty="0"/>
              </a:p>
              <a:p>
                <a:pPr marL="457200" lvl="1" indent="0">
                  <a:buNone/>
                </a:pPr>
                <a:r>
                  <a:rPr lang="en-US" altLang="ja-JP" sz="2000" dirty="0"/>
                  <a:t>		unit</a:t>
                </a:r>
                <a:r>
                  <a:rPr lang="ja-JP" altLang="en-US" sz="2000" dirty="0"/>
                  <a:t>　</a:t>
                </a:r>
                <a:r>
                  <a:rPr lang="en-US" altLang="ja-JP" sz="2000" dirty="0"/>
                  <a:t>e cm</a:t>
                </a:r>
                <a:endParaRPr kumimoji="1" lang="en-US" altLang="ja-JP" sz="2000" dirty="0"/>
              </a:p>
              <a:p>
                <a:pPr marL="457200" lvl="1" indent="0">
                  <a:buNone/>
                </a:pPr>
                <a:endParaRPr kumimoji="1" lang="en-US" altLang="ja-JP" sz="2000" dirty="0"/>
              </a:p>
              <a:p>
                <a:pPr marL="457200" lvl="1" indent="0">
                  <a:buNone/>
                </a:pPr>
                <a:endParaRPr lang="en-US" altLang="ja-JP" sz="2000" dirty="0"/>
              </a:p>
              <a:p>
                <a:pPr marL="457200" lvl="1" indent="0">
                  <a:buNone/>
                </a:pPr>
                <a:endParaRPr lang="en-US" altLang="ja-JP" sz="2000" dirty="0"/>
              </a:p>
              <a:p>
                <a:pPr marL="457200" lvl="1" indent="0">
                  <a:buNone/>
                </a:pPr>
                <a:endParaRPr lang="en-US" altLang="ja-JP" sz="2000" dirty="0"/>
              </a:p>
              <a:p>
                <a:pPr marL="457200" lvl="1" indent="0">
                  <a:buNone/>
                </a:pPr>
                <a:endParaRPr lang="en-US" altLang="ja-JP" sz="2000" dirty="0"/>
              </a:p>
              <a:p>
                <a:pPr marL="57150" indent="0">
                  <a:buNone/>
                </a:pPr>
                <a:r>
                  <a:rPr lang="en-US" altLang="ja-JP" sz="2400" dirty="0"/>
                  <a:t>d</a:t>
                </a:r>
                <a:r>
                  <a:rPr lang="ja-JP" altLang="en-US" sz="2400" dirty="0"/>
                  <a:t>≠</a:t>
                </a:r>
                <a:r>
                  <a:rPr lang="en-US" altLang="ja-JP" sz="2400" dirty="0"/>
                  <a:t>0</a:t>
                </a:r>
                <a:r>
                  <a:rPr lang="ja-JP" altLang="en-US" sz="2400" dirty="0"/>
                  <a:t>　　→　</a:t>
                </a:r>
                <a:r>
                  <a:rPr lang="en-US" altLang="ja-JP" sz="2400" dirty="0"/>
                  <a:t>T Violation</a:t>
                </a:r>
              </a:p>
              <a:p>
                <a:pPr marL="57150" indent="0">
                  <a:buNone/>
                </a:pPr>
                <a:r>
                  <a:rPr lang="en-US" altLang="ja-JP" sz="2400" dirty="0"/>
                  <a:t> Assume CPT conservation</a:t>
                </a:r>
              </a:p>
              <a:p>
                <a:pPr marL="57150" indent="0">
                  <a:buNone/>
                </a:pPr>
                <a:r>
                  <a:rPr lang="en-US" altLang="ja-JP" sz="2400" dirty="0"/>
                  <a:t>	</a:t>
                </a:r>
                <a:r>
                  <a:rPr lang="ja-JP" altLang="en-US" sz="2400" dirty="0"/>
                  <a:t>→　</a:t>
                </a:r>
                <a:r>
                  <a:rPr lang="en-US" altLang="ja-JP" sz="2400" dirty="0"/>
                  <a:t>CP Violation</a:t>
                </a:r>
              </a:p>
              <a:p>
                <a:pPr marL="57150" indent="0">
                  <a:buNone/>
                </a:pPr>
                <a:endParaRPr lang="en-US" altLang="ja-JP" sz="2400" dirty="0"/>
              </a:p>
              <a:p>
                <a:pPr marL="57150" indent="0">
                  <a:buNone/>
                </a:pPr>
                <a:r>
                  <a:rPr lang="en-US" altLang="ja-JP" sz="2400" dirty="0"/>
                  <a:t>new source of CP violation?</a:t>
                </a:r>
              </a:p>
              <a:p>
                <a:pPr marL="57150" indent="0">
                  <a:buNone/>
                </a:pPr>
                <a:endParaRPr lang="en-US" altLang="ja-JP" sz="2400" dirty="0"/>
              </a:p>
              <a:p>
                <a:pPr marL="57150" indent="0">
                  <a:buNone/>
                </a:pPr>
                <a:r>
                  <a:rPr lang="en-US" altLang="ja-JP" sz="2400" dirty="0"/>
                  <a:t>EDM search in various kind of system is important to understand nature of physics</a:t>
                </a:r>
              </a:p>
              <a:p>
                <a:pPr marL="57150" indent="0">
                  <a:buNone/>
                </a:pPr>
                <a:endParaRPr lang="en-US" altLang="ja-JP" sz="2400" dirty="0"/>
              </a:p>
              <a:p>
                <a:pPr marL="57150" indent="0">
                  <a:buNone/>
                </a:pPr>
                <a:endParaRPr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427984" y="1268759"/>
                <a:ext cx="4608512" cy="5452715"/>
              </a:xfrm>
              <a:blipFill>
                <a:blip r:embed="rId2"/>
                <a:stretch>
                  <a:fillRect l="-1190" t="-1564" r="-1190"/>
                </a:stretch>
              </a:blipFill>
            </p:spPr>
            <p:txBody>
              <a:bodyPr/>
              <a:lstStyle/>
              <a:p>
                <a:r>
                  <a:rPr lang="ja-JP" altLang="en-US">
                    <a:noFill/>
                  </a:rPr>
                  <a:t> </a:t>
                </a:r>
              </a:p>
            </p:txBody>
          </p:sp>
        </mc:Fallback>
      </mc:AlternateContent>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51" r="7528" b="13023"/>
          <a:stretch/>
        </p:blipFill>
        <p:spPr bwMode="auto">
          <a:xfrm>
            <a:off x="0" y="3645024"/>
            <a:ext cx="4503539"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3680179" y="6381328"/>
            <a:ext cx="2548005" cy="461665"/>
          </a:xfrm>
          <a:prstGeom prst="rect">
            <a:avLst/>
          </a:prstGeom>
          <a:noFill/>
        </p:spPr>
        <p:txBody>
          <a:bodyPr wrap="none" rtlCol="0">
            <a:spAutoFit/>
          </a:bodyPr>
          <a:lstStyle/>
          <a:p>
            <a:r>
              <a:rPr lang="pt-BR" altLang="ja-JP" sz="1200" dirty="0"/>
              <a:t>Maxim Pospelov and Adam Ritz,</a:t>
            </a:r>
          </a:p>
          <a:p>
            <a:r>
              <a:rPr lang="en-US" altLang="ja-JP" sz="1200" dirty="0"/>
              <a:t>Annals of Physics 318 (2005) 119–169</a:t>
            </a:r>
            <a:endParaRPr kumimoji="1" lang="ja-JP" altLang="en-US" sz="1200" dirty="0"/>
          </a:p>
        </p:txBody>
      </p:sp>
      <p:sp>
        <p:nvSpPr>
          <p:cNvPr id="9" name="テキスト ボックス 8"/>
          <p:cNvSpPr txBox="1"/>
          <p:nvPr/>
        </p:nvSpPr>
        <p:spPr>
          <a:xfrm>
            <a:off x="573891" y="6482406"/>
            <a:ext cx="1069524" cy="338554"/>
          </a:xfrm>
          <a:prstGeom prst="rect">
            <a:avLst/>
          </a:prstGeom>
          <a:noFill/>
        </p:spPr>
        <p:txBody>
          <a:bodyPr wrap="none" rtlCol="0">
            <a:spAutoFit/>
          </a:bodyPr>
          <a:lstStyle/>
          <a:p>
            <a:r>
              <a:rPr kumimoji="1" lang="en-US" altLang="ja-JP" sz="1600" dirty="0"/>
              <a:t>Tl, Fr, Cs....</a:t>
            </a:r>
            <a:endParaRPr kumimoji="1" lang="ja-JP" altLang="en-US" sz="1600" dirty="0"/>
          </a:p>
        </p:txBody>
      </p:sp>
      <p:sp>
        <p:nvSpPr>
          <p:cNvPr id="10" name="テキスト ボックス 9"/>
          <p:cNvSpPr txBox="1"/>
          <p:nvPr/>
        </p:nvSpPr>
        <p:spPr>
          <a:xfrm>
            <a:off x="1691680" y="6474822"/>
            <a:ext cx="1955279" cy="338554"/>
          </a:xfrm>
          <a:prstGeom prst="rect">
            <a:avLst/>
          </a:prstGeom>
          <a:noFill/>
        </p:spPr>
        <p:txBody>
          <a:bodyPr wrap="none" rtlCol="0">
            <a:spAutoFit/>
          </a:bodyPr>
          <a:lstStyle/>
          <a:p>
            <a:r>
              <a:rPr lang="en-US" altLang="ja-JP" sz="1600" baseline="30000" dirty="0"/>
              <a:t>199</a:t>
            </a:r>
            <a:r>
              <a:rPr lang="en-US" altLang="ja-JP" sz="1600" dirty="0"/>
              <a:t>Hg, </a:t>
            </a:r>
            <a:r>
              <a:rPr kumimoji="1" lang="en-US" altLang="ja-JP" sz="1600" baseline="30000" dirty="0"/>
              <a:t>129</a:t>
            </a:r>
            <a:r>
              <a:rPr kumimoji="1" lang="en-US" altLang="ja-JP" sz="1600" dirty="0"/>
              <a:t>Xe, Rn, Ra...</a:t>
            </a:r>
            <a:endParaRPr kumimoji="1" lang="ja-JP" altLang="en-US" sz="1600" dirty="0"/>
          </a:p>
        </p:txBody>
      </p:sp>
      <p:sp>
        <p:nvSpPr>
          <p:cNvPr id="4" name="テキスト ボックス 3">
            <a:extLst>
              <a:ext uri="{FF2B5EF4-FFF2-40B4-BE49-F238E27FC236}">
                <a16:creationId xmlns:a16="http://schemas.microsoft.com/office/drawing/2014/main" id="{E9DE3F3B-C25B-4F54-B96C-0FB1E34DB746}"/>
              </a:ext>
            </a:extLst>
          </p:cNvPr>
          <p:cNvSpPr txBox="1"/>
          <p:nvPr/>
        </p:nvSpPr>
        <p:spPr>
          <a:xfrm>
            <a:off x="3526932" y="5764614"/>
            <a:ext cx="306494" cy="369332"/>
          </a:xfrm>
          <a:prstGeom prst="rect">
            <a:avLst/>
          </a:prstGeom>
          <a:noFill/>
        </p:spPr>
        <p:txBody>
          <a:bodyPr wrap="none" rtlCol="0">
            <a:spAutoFit/>
          </a:bodyPr>
          <a:lstStyle/>
          <a:p>
            <a:r>
              <a:rPr kumimoji="1" lang="en-US" altLang="ja-JP" dirty="0"/>
              <a:t>n</a:t>
            </a:r>
            <a:endParaRPr kumimoji="1" lang="ja-JP" altLang="en-US" dirty="0"/>
          </a:p>
        </p:txBody>
      </p:sp>
      <p:pic>
        <p:nvPicPr>
          <p:cNvPr id="5" name="図 4">
            <a:extLst>
              <a:ext uri="{FF2B5EF4-FFF2-40B4-BE49-F238E27FC236}">
                <a16:creationId xmlns:a16="http://schemas.microsoft.com/office/drawing/2014/main" id="{A73681AA-83DC-4BE1-8951-DC407BEEBB0F}"/>
              </a:ext>
            </a:extLst>
          </p:cNvPr>
          <p:cNvPicPr>
            <a:picLocks noChangeAspect="1"/>
          </p:cNvPicPr>
          <p:nvPr/>
        </p:nvPicPr>
        <p:blipFill>
          <a:blip r:embed="rId4"/>
          <a:stretch>
            <a:fillRect/>
          </a:stretch>
        </p:blipFill>
        <p:spPr>
          <a:xfrm>
            <a:off x="1259632" y="1265838"/>
            <a:ext cx="1670980" cy="2312039"/>
          </a:xfrm>
          <a:prstGeom prst="rect">
            <a:avLst/>
          </a:prstGeom>
        </p:spPr>
      </p:pic>
      <p:graphicFrame>
        <p:nvGraphicFramePr>
          <p:cNvPr id="13" name="表 11">
            <a:extLst>
              <a:ext uri="{FF2B5EF4-FFF2-40B4-BE49-F238E27FC236}">
                <a16:creationId xmlns:a16="http://schemas.microsoft.com/office/drawing/2014/main" id="{B21EA72D-1C11-47C2-90FD-956E77E9DBFC}"/>
              </a:ext>
            </a:extLst>
          </p:cNvPr>
          <p:cNvGraphicFramePr>
            <a:graphicFrameLocks noGrp="1"/>
          </p:cNvGraphicFramePr>
          <p:nvPr>
            <p:extLst>
              <p:ext uri="{D42A27DB-BD31-4B8C-83A1-F6EECF244321}">
                <p14:modId xmlns:p14="http://schemas.microsoft.com/office/powerpoint/2010/main" val="2243066592"/>
              </p:ext>
            </p:extLst>
          </p:nvPr>
        </p:nvGraphicFramePr>
        <p:xfrm>
          <a:off x="4749873" y="2655186"/>
          <a:ext cx="3824265" cy="1112520"/>
        </p:xfrm>
        <a:graphic>
          <a:graphicData uri="http://schemas.openxmlformats.org/drawingml/2006/table">
            <a:tbl>
              <a:tblPr firstRow="1" bandRow="1">
                <a:tableStyleId>{5C22544A-7EE6-4342-B048-85BDC9FD1C3A}</a:tableStyleId>
              </a:tblPr>
              <a:tblGrid>
                <a:gridCol w="1274755">
                  <a:extLst>
                    <a:ext uri="{9D8B030D-6E8A-4147-A177-3AD203B41FA5}">
                      <a16:colId xmlns:a16="http://schemas.microsoft.com/office/drawing/2014/main" val="2395448345"/>
                    </a:ext>
                  </a:extLst>
                </a:gridCol>
                <a:gridCol w="1274755">
                  <a:extLst>
                    <a:ext uri="{9D8B030D-6E8A-4147-A177-3AD203B41FA5}">
                      <a16:colId xmlns:a16="http://schemas.microsoft.com/office/drawing/2014/main" val="1560528947"/>
                    </a:ext>
                  </a:extLst>
                </a:gridCol>
                <a:gridCol w="1274755">
                  <a:extLst>
                    <a:ext uri="{9D8B030D-6E8A-4147-A177-3AD203B41FA5}">
                      <a16:colId xmlns:a16="http://schemas.microsoft.com/office/drawing/2014/main" val="2155393644"/>
                    </a:ext>
                  </a:extLst>
                </a:gridCol>
              </a:tblGrid>
              <a:tr h="370840">
                <a:tc>
                  <a:txBody>
                    <a:bodyPr/>
                    <a:lstStyle/>
                    <a:p>
                      <a:pPr algn="ctr"/>
                      <a:endParaRPr kumimoji="1" lang="ja-JP" altLang="en-US"/>
                    </a:p>
                  </a:txBody>
                  <a:tcPr/>
                </a:tc>
                <a:tc>
                  <a:txBody>
                    <a:bodyPr/>
                    <a:lstStyle/>
                    <a:p>
                      <a:pPr algn="ctr"/>
                      <a:r>
                        <a:rPr kumimoji="1" lang="en-US" altLang="ja-JP" dirty="0"/>
                        <a:t>P</a:t>
                      </a:r>
                      <a:endParaRPr kumimoji="1" lang="ja-JP" altLang="en-US" dirty="0"/>
                    </a:p>
                  </a:txBody>
                  <a:tcPr/>
                </a:tc>
                <a:tc>
                  <a:txBody>
                    <a:bodyPr/>
                    <a:lstStyle/>
                    <a:p>
                      <a:pPr algn="ctr"/>
                      <a:r>
                        <a:rPr kumimoji="1" lang="en-US" altLang="ja-JP" dirty="0"/>
                        <a:t>T</a:t>
                      </a:r>
                      <a:endParaRPr kumimoji="1" lang="ja-JP" altLang="en-US" dirty="0"/>
                    </a:p>
                  </a:txBody>
                  <a:tcPr/>
                </a:tc>
                <a:extLst>
                  <a:ext uri="{0D108BD9-81ED-4DB2-BD59-A6C34878D82A}">
                    <a16:rowId xmlns:a16="http://schemas.microsoft.com/office/drawing/2014/main" val="1724548387"/>
                  </a:ext>
                </a:extLst>
              </a:tr>
              <a:tr h="370840">
                <a:tc>
                  <a:txBody>
                    <a:bodyPr/>
                    <a:lstStyle/>
                    <a:p>
                      <a:pPr algn="ctr"/>
                      <a:r>
                        <a:rPr kumimoji="1" lang="en-US" altLang="ja-JP" dirty="0"/>
                        <a:t>spin</a:t>
                      </a:r>
                      <a:endParaRPr kumimoji="1" lang="ja-JP" altLang="en-US" dirty="0"/>
                    </a:p>
                  </a:txBody>
                  <a:tcPr/>
                </a:tc>
                <a:tc>
                  <a:txBody>
                    <a:bodyPr/>
                    <a:lstStyle/>
                    <a:p>
                      <a:pPr algn="ctr"/>
                      <a:r>
                        <a:rPr kumimoji="1" lang="en-US" altLang="ja-JP" dirty="0"/>
                        <a:t>Even</a:t>
                      </a:r>
                      <a:endParaRPr kumimoji="1" lang="ja-JP" altLang="en-US" dirty="0"/>
                    </a:p>
                  </a:txBody>
                  <a:tcPr/>
                </a:tc>
                <a:tc>
                  <a:txBody>
                    <a:bodyPr/>
                    <a:lstStyle/>
                    <a:p>
                      <a:pPr algn="ctr"/>
                      <a:r>
                        <a:rPr kumimoji="1" lang="en-US" altLang="ja-JP" dirty="0"/>
                        <a:t>Odd</a:t>
                      </a:r>
                      <a:endParaRPr kumimoji="1" lang="ja-JP" altLang="en-US" dirty="0"/>
                    </a:p>
                  </a:txBody>
                  <a:tcPr/>
                </a:tc>
                <a:extLst>
                  <a:ext uri="{0D108BD9-81ED-4DB2-BD59-A6C34878D82A}">
                    <a16:rowId xmlns:a16="http://schemas.microsoft.com/office/drawing/2014/main" val="1584860278"/>
                  </a:ext>
                </a:extLst>
              </a:tr>
              <a:tr h="370840">
                <a:tc>
                  <a:txBody>
                    <a:bodyPr/>
                    <a:lstStyle/>
                    <a:p>
                      <a:pPr algn="ctr"/>
                      <a:r>
                        <a:rPr kumimoji="1" lang="en-US" altLang="ja-JP" dirty="0"/>
                        <a:t>EDM</a:t>
                      </a:r>
                      <a:endParaRPr kumimoji="1" lang="ja-JP" altLang="en-US" dirty="0"/>
                    </a:p>
                  </a:txBody>
                  <a:tcPr/>
                </a:tc>
                <a:tc>
                  <a:txBody>
                    <a:bodyPr/>
                    <a:lstStyle/>
                    <a:p>
                      <a:pPr algn="ctr"/>
                      <a:r>
                        <a:rPr kumimoji="1" lang="en-US" altLang="ja-JP" dirty="0"/>
                        <a:t>Odd</a:t>
                      </a:r>
                      <a:endParaRPr kumimoji="1" lang="ja-JP" altLang="en-US" dirty="0"/>
                    </a:p>
                  </a:txBody>
                  <a:tcPr/>
                </a:tc>
                <a:tc>
                  <a:txBody>
                    <a:bodyPr/>
                    <a:lstStyle/>
                    <a:p>
                      <a:pPr algn="ctr"/>
                      <a:r>
                        <a:rPr kumimoji="1" lang="en-US" altLang="ja-JP" dirty="0"/>
                        <a:t>Even</a:t>
                      </a:r>
                      <a:endParaRPr kumimoji="1" lang="ja-JP" altLang="en-US" dirty="0"/>
                    </a:p>
                  </a:txBody>
                  <a:tcPr/>
                </a:tc>
                <a:extLst>
                  <a:ext uri="{0D108BD9-81ED-4DB2-BD59-A6C34878D82A}">
                    <a16:rowId xmlns:a16="http://schemas.microsoft.com/office/drawing/2014/main" val="1808877394"/>
                  </a:ext>
                </a:extLst>
              </a:tr>
            </a:tbl>
          </a:graphicData>
        </a:graphic>
      </p:graphicFrame>
    </p:spTree>
    <p:extLst>
      <p:ext uri="{BB962C8B-B14F-4D97-AF65-F5344CB8AC3E}">
        <p14:creationId xmlns:p14="http://schemas.microsoft.com/office/powerpoint/2010/main" val="86014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1B0831-B32A-4B9C-87B2-827B72A8A56D}"/>
              </a:ext>
            </a:extLst>
          </p:cNvPr>
          <p:cNvSpPr>
            <a:spLocks noGrp="1"/>
          </p:cNvSpPr>
          <p:nvPr>
            <p:ph type="title"/>
          </p:nvPr>
        </p:nvSpPr>
        <p:spPr/>
        <p:txBody>
          <a:bodyPr/>
          <a:lstStyle/>
          <a:p>
            <a:r>
              <a:rPr lang="en-US" altLang="ja-JP" dirty="0"/>
              <a:t>Crystal EDM</a:t>
            </a:r>
            <a:endParaRPr kumimoji="1" lang="ja-JP" altLang="en-US" dirty="0"/>
          </a:p>
        </p:txBody>
      </p:sp>
      <p:sp>
        <p:nvSpPr>
          <p:cNvPr id="3" name="コンテンツ プレースホルダー 2">
            <a:extLst>
              <a:ext uri="{FF2B5EF4-FFF2-40B4-BE49-F238E27FC236}">
                <a16:creationId xmlns:a16="http://schemas.microsoft.com/office/drawing/2014/main" id="{29221912-F3AD-46C8-9759-251DD5BEA078}"/>
              </a:ext>
            </a:extLst>
          </p:cNvPr>
          <p:cNvSpPr>
            <a:spLocks noGrp="1"/>
          </p:cNvSpPr>
          <p:nvPr>
            <p:ph idx="1"/>
          </p:nvPr>
        </p:nvSpPr>
        <p:spPr>
          <a:xfrm>
            <a:off x="487180" y="1251743"/>
            <a:ext cx="8229600" cy="2688176"/>
          </a:xfrm>
        </p:spPr>
        <p:txBody>
          <a:bodyPr>
            <a:normAutofit fontScale="70000" lnSpcReduction="20000"/>
          </a:bodyPr>
          <a:lstStyle/>
          <a:p>
            <a:r>
              <a:rPr lang="ja-JP" altLang="en-US" dirty="0"/>
              <a:t>結晶内を透過する</a:t>
            </a:r>
            <a:r>
              <a:rPr kumimoji="1" lang="ja-JP" altLang="en-US" dirty="0"/>
              <a:t>冷中性子のスピン位相の変化を観測</a:t>
            </a:r>
            <a:endParaRPr kumimoji="1" lang="en-US" altLang="ja-JP" dirty="0"/>
          </a:p>
          <a:p>
            <a:r>
              <a:rPr kumimoji="1" lang="ja-JP" altLang="en-US" dirty="0"/>
              <a:t>結晶内の大きな有効電場を用いることによって感度をあげる</a:t>
            </a:r>
            <a:endParaRPr kumimoji="1" lang="en-US" altLang="ja-JP" dirty="0"/>
          </a:p>
          <a:p>
            <a:r>
              <a:rPr kumimoji="1" lang="ja-JP" altLang="en-US" dirty="0"/>
              <a:t>有効電場・体積の大きな結晶を用いるのが鍵</a:t>
            </a:r>
            <a:endParaRPr kumimoji="1" lang="en-US" altLang="ja-JP" dirty="0"/>
          </a:p>
          <a:p>
            <a:endParaRPr lang="en-US" altLang="ja-JP" dirty="0"/>
          </a:p>
          <a:p>
            <a:r>
              <a:rPr kumimoji="1" lang="en-US" altLang="ja-JP" dirty="0"/>
              <a:t>Current</a:t>
            </a:r>
            <a:r>
              <a:rPr kumimoji="1" lang="ja-JP" altLang="en-US" dirty="0"/>
              <a:t> </a:t>
            </a:r>
            <a:r>
              <a:rPr kumimoji="1" lang="en-US" altLang="ja-JP" dirty="0"/>
              <a:t>best</a:t>
            </a:r>
            <a:r>
              <a:rPr kumimoji="1" lang="ja-JP" altLang="en-US" dirty="0"/>
              <a:t> </a:t>
            </a:r>
            <a:r>
              <a:rPr kumimoji="1" lang="en-US" altLang="ja-JP" dirty="0"/>
              <a:t>value</a:t>
            </a:r>
          </a:p>
          <a:p>
            <a:pPr marL="457200" lvl="1" indent="0">
              <a:buNone/>
            </a:pPr>
            <a:r>
              <a:rPr kumimoji="1" lang="en-US" altLang="ja-JP" dirty="0"/>
              <a:t>dn = (2.5 ± 6.5stat ± 5.5sys)×10</a:t>
            </a:r>
            <a:r>
              <a:rPr kumimoji="1" lang="en-US" altLang="ja-JP" baseline="30000" dirty="0"/>
              <a:t>-24</a:t>
            </a:r>
            <a:r>
              <a:rPr kumimoji="1" lang="en-US" altLang="ja-JP" dirty="0"/>
              <a:t> ecm at ILL </a:t>
            </a:r>
          </a:p>
          <a:p>
            <a:pPr marL="457200" lvl="1" indent="0">
              <a:buNone/>
            </a:pPr>
            <a:r>
              <a:rPr kumimoji="1" lang="en-US" altLang="ja-JP" dirty="0"/>
              <a:t>	</a:t>
            </a:r>
            <a:r>
              <a:rPr lang="nb-NO" altLang="ja-JP" sz="2800" b="0" i="0" u="none" strike="noStrike" dirty="0">
                <a:solidFill>
                  <a:srgbClr val="505050"/>
                </a:solidFill>
                <a:effectLst/>
                <a:latin typeface="Arial" panose="020B0604020202020204" pitchFamily="34" charset="0"/>
                <a:ea typeface="ＭＳ Ｐゴシック" panose="020B0600070205080204" pitchFamily="50" charset="-128"/>
              </a:rPr>
              <a:t>V.V. Fedorov et al</a:t>
            </a:r>
            <a:r>
              <a:rPr lang="nb-NO" altLang="ja-JP" sz="2800" dirty="0">
                <a:effectLst/>
              </a:rPr>
              <a:t> </a:t>
            </a:r>
            <a:r>
              <a:rPr lang="nb-NO" altLang="ja-JP" sz="2800" b="0" i="0" u="none" strike="noStrike" dirty="0">
                <a:solidFill>
                  <a:srgbClr val="000000"/>
                </a:solidFill>
                <a:effectLst/>
                <a:latin typeface="ＭＳ Ｐゴシック" panose="020B0600070205080204" pitchFamily="50" charset="-128"/>
                <a:ea typeface="ＭＳ Ｐゴシック" panose="020B0600070205080204" pitchFamily="50" charset="-128"/>
              </a:rPr>
              <a:t>Phys. Lett. B</a:t>
            </a:r>
            <a:r>
              <a:rPr lang="nb-NO" altLang="ja-JP" sz="2800" dirty="0">
                <a:effectLst/>
              </a:rPr>
              <a:t> </a:t>
            </a:r>
            <a:r>
              <a:rPr lang="nb-NO" altLang="ja-JP" sz="2800" b="0" i="0" u="none" strike="noStrike" dirty="0">
                <a:solidFill>
                  <a:srgbClr val="000000"/>
                </a:solidFill>
                <a:effectLst/>
                <a:latin typeface="ＭＳ Ｐゴシック" panose="020B0600070205080204" pitchFamily="50" charset="-128"/>
                <a:ea typeface="ＭＳ Ｐゴシック" panose="020B0600070205080204" pitchFamily="50" charset="-128"/>
              </a:rPr>
              <a:t>694,</a:t>
            </a:r>
            <a:r>
              <a:rPr lang="nb-NO" altLang="ja-JP" sz="2800" dirty="0">
                <a:effectLst/>
              </a:rPr>
              <a:t> </a:t>
            </a:r>
            <a:r>
              <a:rPr lang="nb-NO" altLang="ja-JP" sz="2800" b="0" i="0" u="none" strike="noStrike" dirty="0">
                <a:solidFill>
                  <a:srgbClr val="000000"/>
                </a:solidFill>
                <a:effectLst/>
                <a:latin typeface="ＭＳ Ｐゴシック" panose="020B0600070205080204" pitchFamily="50" charset="-128"/>
                <a:ea typeface="ＭＳ Ｐゴシック" panose="020B0600070205080204" pitchFamily="50" charset="-128"/>
              </a:rPr>
              <a:t>22 - 25</a:t>
            </a:r>
            <a:r>
              <a:rPr lang="nb-NO" altLang="ja-JP" sz="2800" dirty="0">
                <a:effectLst/>
              </a:rPr>
              <a:t> (</a:t>
            </a:r>
            <a:r>
              <a:rPr lang="nb-NO" altLang="ja-JP" sz="2800" b="0" i="0" u="none" strike="noStrike" dirty="0">
                <a:solidFill>
                  <a:srgbClr val="000000"/>
                </a:solidFill>
                <a:effectLst/>
                <a:latin typeface="ＭＳ Ｐゴシック" panose="020B0600070205080204" pitchFamily="50" charset="-128"/>
                <a:ea typeface="ＭＳ Ｐゴシック" panose="020B0600070205080204" pitchFamily="50" charset="-128"/>
              </a:rPr>
              <a:t>2010)</a:t>
            </a:r>
            <a:endParaRPr kumimoji="1" lang="en-US" altLang="ja-JP" dirty="0"/>
          </a:p>
          <a:p>
            <a:r>
              <a:rPr lang="ja-JP" altLang="en-US" dirty="0"/>
              <a:t>精度を上げた実験が</a:t>
            </a:r>
            <a:r>
              <a:rPr kumimoji="1" lang="en-US" altLang="ja-JP" dirty="0"/>
              <a:t>J-PARC</a:t>
            </a:r>
            <a:r>
              <a:rPr kumimoji="1" lang="ja-JP" altLang="en-US" dirty="0"/>
              <a:t>や</a:t>
            </a:r>
            <a:r>
              <a:rPr kumimoji="1" lang="en-US" altLang="ja-JP" dirty="0"/>
              <a:t>ESS</a:t>
            </a:r>
            <a:r>
              <a:rPr kumimoji="1" lang="ja-JP" altLang="en-US" dirty="0"/>
              <a:t>で計画されている</a:t>
            </a:r>
          </a:p>
        </p:txBody>
      </p:sp>
      <p:sp>
        <p:nvSpPr>
          <p:cNvPr id="4" name="スライド番号プレースホルダー 3">
            <a:extLst>
              <a:ext uri="{FF2B5EF4-FFF2-40B4-BE49-F238E27FC236}">
                <a16:creationId xmlns:a16="http://schemas.microsoft.com/office/drawing/2014/main" id="{9399CDB9-5A78-44EB-8C55-4E18FEA90928}"/>
              </a:ext>
            </a:extLst>
          </p:cNvPr>
          <p:cNvSpPr>
            <a:spLocks noGrp="1"/>
          </p:cNvSpPr>
          <p:nvPr>
            <p:ph type="sldNum" sz="quarter" idx="12"/>
          </p:nvPr>
        </p:nvSpPr>
        <p:spPr/>
        <p:txBody>
          <a:bodyPr/>
          <a:lstStyle/>
          <a:p>
            <a:fld id="{D2D8002D-B5B0-4BAC-B1F6-782DDCCE6D9C}" type="slidenum">
              <a:rPr kumimoji="1" lang="ja-JP" altLang="en-US" smtClean="0"/>
              <a:t>20</a:t>
            </a:fld>
            <a:endParaRPr kumimoji="1" lang="ja-JP" altLang="en-US"/>
          </a:p>
        </p:txBody>
      </p:sp>
      <p:sp>
        <p:nvSpPr>
          <p:cNvPr id="5" name="Sensitivity of nEDM experiment">
            <a:extLst>
              <a:ext uri="{FF2B5EF4-FFF2-40B4-BE49-F238E27FC236}">
                <a16:creationId xmlns:a16="http://schemas.microsoft.com/office/drawing/2014/main" id="{F46413D4-500B-4EB9-8ACF-5EE78E4312E5}"/>
              </a:ext>
            </a:extLst>
          </p:cNvPr>
          <p:cNvSpPr txBox="1"/>
          <p:nvPr/>
        </p:nvSpPr>
        <p:spPr>
          <a:xfrm>
            <a:off x="546561" y="4139085"/>
            <a:ext cx="3040897"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b="1">
                <a:latin typeface="Times New Roman"/>
                <a:ea typeface="Times New Roman"/>
                <a:cs typeface="Times New Roman"/>
                <a:sym typeface="Times New Roman"/>
              </a:defRPr>
            </a:lvl1pPr>
          </a:lstStyle>
          <a:p>
            <a:r>
              <a:rPr sz="1687" dirty="0"/>
              <a:t>Sensitivity of nEDM experiment</a:t>
            </a:r>
          </a:p>
        </p:txBody>
      </p:sp>
      <p:pic>
        <p:nvPicPr>
          <p:cNvPr id="6" name="MathTypeImage.pdf" descr="MathTypeImage.pdf">
            <a:extLst>
              <a:ext uri="{FF2B5EF4-FFF2-40B4-BE49-F238E27FC236}">
                <a16:creationId xmlns:a16="http://schemas.microsoft.com/office/drawing/2014/main" id="{E2B28A46-A7B9-4D91-A4A3-369FC66C4894}"/>
              </a:ext>
            </a:extLst>
          </p:cNvPr>
          <p:cNvPicPr>
            <a:picLocks noChangeAspect="1"/>
          </p:cNvPicPr>
          <p:nvPr/>
        </p:nvPicPr>
        <p:blipFill>
          <a:blip r:embed="rId2"/>
          <a:srcRect/>
          <a:stretch>
            <a:fillRect/>
          </a:stretch>
        </p:blipFill>
        <p:spPr>
          <a:xfrm>
            <a:off x="3677405" y="4019214"/>
            <a:ext cx="1446611" cy="571501"/>
          </a:xfrm>
          <a:prstGeom prst="rect">
            <a:avLst/>
          </a:prstGeom>
          <a:ln w="12700">
            <a:miter lim="400000"/>
          </a:ln>
        </p:spPr>
      </p:pic>
      <p:grpSp>
        <p:nvGrpSpPr>
          <p:cNvPr id="7" name="グループ化 6">
            <a:extLst>
              <a:ext uri="{FF2B5EF4-FFF2-40B4-BE49-F238E27FC236}">
                <a16:creationId xmlns:a16="http://schemas.microsoft.com/office/drawing/2014/main" id="{D834B61C-8A63-4466-B550-5E504CF19924}"/>
              </a:ext>
            </a:extLst>
          </p:cNvPr>
          <p:cNvGrpSpPr/>
          <p:nvPr/>
        </p:nvGrpSpPr>
        <p:grpSpPr>
          <a:xfrm>
            <a:off x="1403648" y="4728828"/>
            <a:ext cx="6511399" cy="1854534"/>
            <a:chOff x="0" y="2126833"/>
            <a:chExt cx="9144000" cy="2604334"/>
          </a:xfrm>
        </p:grpSpPr>
        <p:pic>
          <p:nvPicPr>
            <p:cNvPr id="8" name="図 7">
              <a:extLst>
                <a:ext uri="{FF2B5EF4-FFF2-40B4-BE49-F238E27FC236}">
                  <a16:creationId xmlns:a16="http://schemas.microsoft.com/office/drawing/2014/main" id="{99158627-F4D2-4D04-8CA0-558C6FE8C636}"/>
                </a:ext>
              </a:extLst>
            </p:cNvPr>
            <p:cNvPicPr>
              <a:picLocks noChangeAspect="1"/>
            </p:cNvPicPr>
            <p:nvPr/>
          </p:nvPicPr>
          <p:blipFill>
            <a:blip r:embed="rId3"/>
            <a:stretch>
              <a:fillRect/>
            </a:stretch>
          </p:blipFill>
          <p:spPr>
            <a:xfrm>
              <a:off x="0" y="2126833"/>
              <a:ext cx="9144000" cy="2604334"/>
            </a:xfrm>
            <a:prstGeom prst="rect">
              <a:avLst/>
            </a:prstGeom>
          </p:spPr>
        </p:pic>
        <p:pic>
          <p:nvPicPr>
            <p:cNvPr id="9" name="MathTypeImage.pdf" descr="MathTypeImage.pdf">
              <a:extLst>
                <a:ext uri="{FF2B5EF4-FFF2-40B4-BE49-F238E27FC236}">
                  <a16:creationId xmlns:a16="http://schemas.microsoft.com/office/drawing/2014/main" id="{96B7510A-464D-4035-8152-2E7FAFCABE8D}"/>
                </a:ext>
              </a:extLst>
            </p:cNvPr>
            <p:cNvPicPr>
              <a:picLocks noChangeAspect="1"/>
            </p:cNvPicPr>
            <p:nvPr/>
          </p:nvPicPr>
          <p:blipFill>
            <a:blip r:embed="rId4"/>
            <a:stretch>
              <a:fillRect/>
            </a:stretch>
          </p:blipFill>
          <p:spPr>
            <a:xfrm>
              <a:off x="3419872" y="4206082"/>
              <a:ext cx="1268017" cy="357188"/>
            </a:xfrm>
            <a:prstGeom prst="rect">
              <a:avLst/>
            </a:prstGeom>
            <a:ln w="12700">
              <a:miter lim="400000"/>
            </a:ln>
          </p:spPr>
        </p:pic>
        <p:pic>
          <p:nvPicPr>
            <p:cNvPr id="10" name="MathTypeImage.pdf" descr="MathTypeImage.pdf">
              <a:extLst>
                <a:ext uri="{FF2B5EF4-FFF2-40B4-BE49-F238E27FC236}">
                  <a16:creationId xmlns:a16="http://schemas.microsoft.com/office/drawing/2014/main" id="{CE806B4C-B0CA-49DE-AA9B-3063DD8686A4}"/>
                </a:ext>
              </a:extLst>
            </p:cNvPr>
            <p:cNvPicPr>
              <a:picLocks noChangeAspect="1"/>
            </p:cNvPicPr>
            <p:nvPr/>
          </p:nvPicPr>
          <p:blipFill>
            <a:blip r:embed="rId4"/>
            <a:stretch>
              <a:fillRect/>
            </a:stretch>
          </p:blipFill>
          <p:spPr>
            <a:xfrm>
              <a:off x="5439318" y="4225187"/>
              <a:ext cx="1268017" cy="357188"/>
            </a:xfrm>
            <a:prstGeom prst="rect">
              <a:avLst/>
            </a:prstGeom>
            <a:ln w="12700">
              <a:miter lim="400000"/>
            </a:ln>
          </p:spPr>
        </p:pic>
        <p:pic>
          <p:nvPicPr>
            <p:cNvPr id="11" name="MathTypeImage.pdf" descr="MathTypeImage.pdf">
              <a:extLst>
                <a:ext uri="{FF2B5EF4-FFF2-40B4-BE49-F238E27FC236}">
                  <a16:creationId xmlns:a16="http://schemas.microsoft.com/office/drawing/2014/main" id="{52475164-48CE-4701-97D3-27FC75957A37}"/>
                </a:ext>
              </a:extLst>
            </p:cNvPr>
            <p:cNvPicPr>
              <a:picLocks noChangeAspect="1"/>
            </p:cNvPicPr>
            <p:nvPr/>
          </p:nvPicPr>
          <p:blipFill>
            <a:blip r:embed="rId4"/>
            <a:stretch>
              <a:fillRect/>
            </a:stretch>
          </p:blipFill>
          <p:spPr>
            <a:xfrm>
              <a:off x="7454811" y="4206082"/>
              <a:ext cx="1268017" cy="357188"/>
            </a:xfrm>
            <a:prstGeom prst="rect">
              <a:avLst/>
            </a:prstGeom>
            <a:ln w="12700">
              <a:miter lim="400000"/>
            </a:ln>
          </p:spPr>
        </p:pic>
      </p:grpSp>
      <p:pic>
        <p:nvPicPr>
          <p:cNvPr id="12" name="MathTypeImage.pdf" descr="MathTypeImage.pdf">
            <a:extLst>
              <a:ext uri="{FF2B5EF4-FFF2-40B4-BE49-F238E27FC236}">
                <a16:creationId xmlns:a16="http://schemas.microsoft.com/office/drawing/2014/main" id="{31205546-11DF-43E2-BE0B-57101CA40C8B}"/>
              </a:ext>
            </a:extLst>
          </p:cNvPr>
          <p:cNvPicPr>
            <a:picLocks noChangeAspect="1"/>
          </p:cNvPicPr>
          <p:nvPr/>
        </p:nvPicPr>
        <p:blipFill>
          <a:blip r:embed="rId5"/>
          <a:srcRect/>
          <a:stretch>
            <a:fillRect/>
          </a:stretch>
        </p:blipFill>
        <p:spPr>
          <a:xfrm>
            <a:off x="5842009" y="3877196"/>
            <a:ext cx="269565" cy="562570"/>
          </a:xfrm>
          <a:prstGeom prst="rect">
            <a:avLst/>
          </a:prstGeom>
          <a:ln w="12700">
            <a:miter lim="400000"/>
          </a:ln>
        </p:spPr>
      </p:pic>
      <p:sp>
        <p:nvSpPr>
          <p:cNvPr id="13" name="strength of applied electric field…">
            <a:extLst>
              <a:ext uri="{FF2B5EF4-FFF2-40B4-BE49-F238E27FC236}">
                <a16:creationId xmlns:a16="http://schemas.microsoft.com/office/drawing/2014/main" id="{F1321535-214D-424E-9C23-938F8BF54309}"/>
              </a:ext>
            </a:extLst>
          </p:cNvPr>
          <p:cNvSpPr txBox="1"/>
          <p:nvPr/>
        </p:nvSpPr>
        <p:spPr>
          <a:xfrm>
            <a:off x="6084168" y="3797902"/>
            <a:ext cx="2366033" cy="721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defRPr sz="2000">
                <a:latin typeface="Times New Roman"/>
                <a:ea typeface="Times New Roman"/>
                <a:cs typeface="Times New Roman"/>
                <a:sym typeface="Times New Roman"/>
              </a:defRPr>
            </a:pPr>
            <a:r>
              <a:rPr sz="1406"/>
              <a:t>strength of applied electric field</a:t>
            </a:r>
          </a:p>
          <a:p>
            <a:pPr algn="l">
              <a:defRPr sz="2000">
                <a:latin typeface="Times New Roman"/>
                <a:ea typeface="Times New Roman"/>
                <a:cs typeface="Times New Roman"/>
                <a:sym typeface="Times New Roman"/>
              </a:defRPr>
            </a:pPr>
            <a:r>
              <a:rPr sz="1406"/>
              <a:t>interaction time</a:t>
            </a:r>
          </a:p>
          <a:p>
            <a:pPr algn="l">
              <a:defRPr sz="2000">
                <a:latin typeface="Times New Roman"/>
                <a:ea typeface="Times New Roman"/>
                <a:cs typeface="Times New Roman"/>
                <a:sym typeface="Times New Roman"/>
              </a:defRPr>
            </a:pPr>
            <a:r>
              <a:rPr sz="1406"/>
              <a:t>neutron counts</a:t>
            </a:r>
          </a:p>
        </p:txBody>
      </p:sp>
    </p:spTree>
    <p:extLst>
      <p:ext uri="{BB962C8B-B14F-4D97-AF65-F5344CB8AC3E}">
        <p14:creationId xmlns:p14="http://schemas.microsoft.com/office/powerpoint/2010/main" val="60366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spin.pdf" descr="p-spin.pdf"/>
          <p:cNvPicPr>
            <a:picLocks noChangeAspect="1"/>
          </p:cNvPicPr>
          <p:nvPr/>
        </p:nvPicPr>
        <p:blipFill>
          <a:blip r:embed="rId2"/>
          <a:stretch>
            <a:fillRect/>
          </a:stretch>
        </p:blipFill>
        <p:spPr>
          <a:xfrm>
            <a:off x="807299" y="4330846"/>
            <a:ext cx="3026295" cy="2049555"/>
          </a:xfrm>
          <a:prstGeom prst="rect">
            <a:avLst/>
          </a:prstGeom>
          <a:ln w="12700">
            <a:miter lim="400000"/>
          </a:ln>
        </p:spPr>
      </p:pic>
      <p:sp>
        <p:nvSpPr>
          <p:cNvPr id="124" name="四角形"/>
          <p:cNvSpPr/>
          <p:nvPr/>
        </p:nvSpPr>
        <p:spPr>
          <a:xfrm>
            <a:off x="3632503" y="4392303"/>
            <a:ext cx="286734" cy="392907"/>
          </a:xfrm>
          <a:prstGeom prst="rect">
            <a:avLst/>
          </a:prstGeom>
          <a:solidFill>
            <a:srgbClr val="FFFFFF"/>
          </a:solidFill>
          <a:ln w="12700">
            <a:miter lim="400000"/>
          </a:ln>
        </p:spPr>
        <p:txBody>
          <a:bodyPr lIns="35719" tIns="35719" rIns="35719" bIns="35719" anchor="ctr"/>
          <a:lstStyle/>
          <a:p>
            <a:pPr>
              <a:defRPr sz="2400">
                <a:solidFill>
                  <a:srgbClr val="FFFFFF"/>
                </a:solidFill>
              </a:defRPr>
            </a:pPr>
            <a:endParaRPr sz="1687"/>
          </a:p>
        </p:txBody>
      </p:sp>
      <p:grpSp>
        <p:nvGrpSpPr>
          <p:cNvPr id="142" name="グループ"/>
          <p:cNvGrpSpPr/>
          <p:nvPr/>
        </p:nvGrpSpPr>
        <p:grpSpPr>
          <a:xfrm>
            <a:off x="6892395" y="1158794"/>
            <a:ext cx="1127614" cy="1132816"/>
            <a:chOff x="0" y="0"/>
            <a:chExt cx="1603717" cy="1611114"/>
          </a:xfrm>
        </p:grpSpPr>
        <p:sp>
          <p:nvSpPr>
            <p:cNvPr id="125" name="円形"/>
            <p:cNvSpPr/>
            <p:nvPr/>
          </p:nvSpPr>
          <p:spPr>
            <a:xfrm>
              <a:off x="0" y="80"/>
              <a:ext cx="1603718" cy="1603718"/>
            </a:xfrm>
            <a:prstGeom prst="ellipse">
              <a:avLst/>
            </a:prstGeom>
            <a:gradFill flip="none" rotWithShape="1">
              <a:gsLst>
                <a:gs pos="0">
                  <a:srgbClr val="FFFFFF">
                    <a:alpha val="61993"/>
                  </a:srgbClr>
                </a:gs>
                <a:gs pos="70158">
                  <a:srgbClr val="7F8080">
                    <a:alpha val="61993"/>
                  </a:srgbClr>
                </a:gs>
                <a:gs pos="99745">
                  <a:srgbClr val="000000">
                    <a:alpha val="61993"/>
                  </a:srgbClr>
                </a:gs>
              </a:gsLst>
              <a:path path="shape">
                <a:fillToRect l="58809" t="40657" r="41190" b="59342"/>
              </a:path>
            </a:gradFill>
            <a:ln w="12700" cap="flat">
              <a:solidFill>
                <a:srgbClr val="000000">
                  <a:alpha val="61993"/>
                </a:srgbClr>
              </a:solidFill>
              <a:prstDash val="solid"/>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26" name="線"/>
            <p:cNvSpPr/>
            <p:nvPr/>
          </p:nvSpPr>
          <p:spPr>
            <a:xfrm>
              <a:off x="804914" y="793092"/>
              <a:ext cx="622270" cy="359267"/>
            </a:xfrm>
            <a:prstGeom prst="line">
              <a:avLst/>
            </a:prstGeom>
            <a:noFill/>
            <a:ln w="38100" cap="flat">
              <a:solidFill>
                <a:srgbClr val="000000">
                  <a:alpha val="30343"/>
                </a:srgb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27" name="線"/>
            <p:cNvSpPr/>
            <p:nvPr/>
          </p:nvSpPr>
          <p:spPr>
            <a:xfrm flipV="1">
              <a:off x="801859" y="0"/>
              <a:ext cx="1" cy="1603878"/>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28" name="線"/>
            <p:cNvSpPr/>
            <p:nvPr/>
          </p:nvSpPr>
          <p:spPr>
            <a:xfrm flipV="1">
              <a:off x="107359" y="400969"/>
              <a:ext cx="1389000" cy="801940"/>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29" name="線"/>
            <p:cNvSpPr/>
            <p:nvPr/>
          </p:nvSpPr>
          <p:spPr>
            <a:xfrm flipH="1">
              <a:off x="175670" y="793032"/>
              <a:ext cx="622269" cy="359268"/>
            </a:xfrm>
            <a:prstGeom prst="line">
              <a:avLst/>
            </a:prstGeom>
            <a:noFill/>
            <a:ln w="38100" cap="flat">
              <a:solidFill>
                <a:srgbClr val="000000">
                  <a:alpha val="30180"/>
                </a:srgb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30" name="線"/>
            <p:cNvSpPr/>
            <p:nvPr/>
          </p:nvSpPr>
          <p:spPr>
            <a:xfrm flipV="1">
              <a:off x="804914" y="442568"/>
              <a:ext cx="622270" cy="359268"/>
            </a:xfrm>
            <a:prstGeom prst="line">
              <a:avLst/>
            </a:prstGeom>
            <a:noFill/>
            <a:ln w="38100" cap="flat">
              <a:solidFill>
                <a:srgbClr val="000000">
                  <a:alpha val="30430"/>
                </a:srgb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31" name="楕円"/>
            <p:cNvSpPr/>
            <p:nvPr/>
          </p:nvSpPr>
          <p:spPr>
            <a:xfrm>
              <a:off x="0" y="272632"/>
              <a:ext cx="1603718" cy="1058615"/>
            </a:xfrm>
            <a:prstGeom prst="ellipse">
              <a:avLst/>
            </a:prstGeom>
            <a:noFill/>
            <a:ln w="12700" cap="flat">
              <a:solidFill>
                <a:srgbClr val="000000">
                  <a:alpha val="61993"/>
                </a:srgbClr>
              </a:solidFill>
              <a:custDash>
                <a:ds d="200000" sp="200000"/>
              </a:custDash>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32" name="楕円"/>
            <p:cNvSpPr/>
            <p:nvPr/>
          </p:nvSpPr>
          <p:spPr>
            <a:xfrm>
              <a:off x="114262" y="7396"/>
              <a:ext cx="1395020" cy="1603719"/>
            </a:xfrm>
            <a:prstGeom prst="ellipse">
              <a:avLst/>
            </a:prstGeom>
            <a:noFill/>
            <a:ln w="12700" cap="flat">
              <a:solidFill>
                <a:srgbClr val="000000">
                  <a:alpha val="61993"/>
                </a:srgbClr>
              </a:solidFill>
              <a:custDash>
                <a:ds d="200000" sp="200000"/>
              </a:custDash>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33" name="線"/>
            <p:cNvSpPr/>
            <p:nvPr/>
          </p:nvSpPr>
          <p:spPr>
            <a:xfrm flipH="1">
              <a:off x="111521" y="793092"/>
              <a:ext cx="686418" cy="81290"/>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34" name="線"/>
            <p:cNvSpPr/>
            <p:nvPr/>
          </p:nvSpPr>
          <p:spPr>
            <a:xfrm flipV="1">
              <a:off x="804915" y="260813"/>
              <a:ext cx="526046" cy="541023"/>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73" name="接続の線"/>
            <p:cNvSpPr/>
            <p:nvPr/>
          </p:nvSpPr>
          <p:spPr>
            <a:xfrm>
              <a:off x="192367" y="1165434"/>
              <a:ext cx="1213601" cy="187532"/>
            </a:xfrm>
            <a:custGeom>
              <a:avLst/>
              <a:gdLst/>
              <a:ahLst/>
              <a:cxnLst>
                <a:cxn ang="0">
                  <a:pos x="wd2" y="hd2"/>
                </a:cxn>
                <a:cxn ang="5400000">
                  <a:pos x="wd2" y="hd2"/>
                </a:cxn>
                <a:cxn ang="10800000">
                  <a:pos x="wd2" y="hd2"/>
                </a:cxn>
                <a:cxn ang="16200000">
                  <a:pos x="wd2" y="hd2"/>
                </a:cxn>
              </a:cxnLst>
              <a:rect l="0" t="0" r="r" b="b"/>
              <a:pathLst>
                <a:path w="21600" h="16208" extrusionOk="0">
                  <a:moveTo>
                    <a:pt x="21600" y="0"/>
                  </a:moveTo>
                  <a:cubicBezTo>
                    <a:pt x="14403" y="21123"/>
                    <a:pt x="7203" y="21600"/>
                    <a:pt x="0" y="1430"/>
                  </a:cubicBezTo>
                </a:path>
              </a:pathLst>
            </a:custGeom>
            <a:noFill/>
            <a:ln w="25400" cap="flat">
              <a:solidFill>
                <a:srgbClr val="000000"/>
              </a:solidFill>
              <a:prstDash val="solid"/>
              <a:miter lim="400000"/>
              <a:tailEnd type="triangle" w="med" len="med"/>
            </a:ln>
            <a:effectLst/>
          </p:spPr>
          <p:txBody>
            <a:bodyPr/>
            <a:lstStyle/>
            <a:p>
              <a:endParaRPr sz="1266"/>
            </a:p>
          </p:txBody>
        </p:sp>
        <p:sp>
          <p:nvSpPr>
            <p:cNvPr id="174" name="接続の線"/>
            <p:cNvSpPr/>
            <p:nvPr/>
          </p:nvSpPr>
          <p:spPr>
            <a:xfrm>
              <a:off x="103401" y="845002"/>
              <a:ext cx="58691" cy="300470"/>
            </a:xfrm>
            <a:custGeom>
              <a:avLst/>
              <a:gdLst/>
              <a:ahLst/>
              <a:cxnLst>
                <a:cxn ang="0">
                  <a:pos x="wd2" y="hd2"/>
                </a:cxn>
                <a:cxn ang="5400000">
                  <a:pos x="wd2" y="hd2"/>
                </a:cxn>
                <a:cxn ang="10800000">
                  <a:pos x="wd2" y="hd2"/>
                </a:cxn>
                <a:cxn ang="16200000">
                  <a:pos x="wd2" y="hd2"/>
                </a:cxn>
              </a:cxnLst>
              <a:rect l="0" t="0" r="r" b="b"/>
              <a:pathLst>
                <a:path w="17245" h="21600" extrusionOk="0">
                  <a:moveTo>
                    <a:pt x="17245" y="21600"/>
                  </a:moveTo>
                  <a:cubicBezTo>
                    <a:pt x="-89" y="16491"/>
                    <a:pt x="-4355" y="9291"/>
                    <a:pt x="4447" y="0"/>
                  </a:cubicBezTo>
                </a:path>
              </a:pathLst>
            </a:custGeom>
            <a:noFill/>
            <a:ln w="25400" cap="flat">
              <a:solidFill>
                <a:srgbClr val="000000"/>
              </a:solidFill>
              <a:prstDash val="solid"/>
              <a:miter lim="400000"/>
              <a:tailEnd type="triangle" w="med" len="med"/>
            </a:ln>
            <a:effectLst/>
          </p:spPr>
          <p:txBody>
            <a:bodyPr/>
            <a:lstStyle/>
            <a:p>
              <a:endParaRPr sz="1266"/>
            </a:p>
          </p:txBody>
        </p:sp>
        <p:sp>
          <p:nvSpPr>
            <p:cNvPr id="175" name="接続の線"/>
            <p:cNvSpPr/>
            <p:nvPr/>
          </p:nvSpPr>
          <p:spPr>
            <a:xfrm>
              <a:off x="1433412" y="426039"/>
              <a:ext cx="163498" cy="726949"/>
            </a:xfrm>
            <a:custGeom>
              <a:avLst/>
              <a:gdLst/>
              <a:ahLst/>
              <a:cxnLst>
                <a:cxn ang="0">
                  <a:pos x="wd2" y="hd2"/>
                </a:cxn>
                <a:cxn ang="5400000">
                  <a:pos x="wd2" y="hd2"/>
                </a:cxn>
                <a:cxn ang="10800000">
                  <a:pos x="wd2" y="hd2"/>
                </a:cxn>
                <a:cxn ang="16200000">
                  <a:pos x="wd2" y="hd2"/>
                </a:cxn>
              </a:cxnLst>
              <a:rect l="0" t="0" r="r" b="b"/>
              <a:pathLst>
                <a:path w="16202" h="21600" extrusionOk="0">
                  <a:moveTo>
                    <a:pt x="0" y="0"/>
                  </a:moveTo>
                  <a:cubicBezTo>
                    <a:pt x="21382" y="7180"/>
                    <a:pt x="21600" y="14380"/>
                    <a:pt x="655" y="21600"/>
                  </a:cubicBezTo>
                </a:path>
              </a:pathLst>
            </a:custGeom>
            <a:noFill/>
            <a:ln w="25400" cap="flat">
              <a:solidFill>
                <a:srgbClr val="000000"/>
              </a:solidFill>
              <a:prstDash val="solid"/>
              <a:miter lim="400000"/>
              <a:headEnd type="triangle" w="med" len="med"/>
            </a:ln>
            <a:effectLst/>
          </p:spPr>
          <p:txBody>
            <a:bodyPr/>
            <a:lstStyle/>
            <a:p>
              <a:endParaRPr sz="1266"/>
            </a:p>
          </p:txBody>
        </p:sp>
        <p:sp>
          <p:nvSpPr>
            <p:cNvPr id="176" name="接続の線"/>
            <p:cNvSpPr/>
            <p:nvPr/>
          </p:nvSpPr>
          <p:spPr>
            <a:xfrm>
              <a:off x="1314958" y="270276"/>
              <a:ext cx="114407" cy="150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2854" y="1434"/>
                    <a:pt x="20054" y="8634"/>
                    <a:pt x="21600" y="21600"/>
                  </a:cubicBezTo>
                </a:path>
              </a:pathLst>
            </a:custGeom>
            <a:noFill/>
            <a:ln w="25400" cap="flat">
              <a:solidFill>
                <a:srgbClr val="000000"/>
              </a:solidFill>
              <a:prstDash val="solid"/>
              <a:miter lim="400000"/>
              <a:headEnd type="triangle" w="med" len="med"/>
            </a:ln>
            <a:effectLst/>
          </p:spPr>
          <p:txBody>
            <a:bodyPr/>
            <a:lstStyle/>
            <a:p>
              <a:endParaRPr sz="1266"/>
            </a:p>
          </p:txBody>
        </p:sp>
        <p:sp>
          <p:nvSpPr>
            <p:cNvPr id="139" name="線"/>
            <p:cNvSpPr/>
            <p:nvPr/>
          </p:nvSpPr>
          <p:spPr>
            <a:xfrm flipV="1">
              <a:off x="811771" y="331515"/>
              <a:ext cx="1" cy="470425"/>
            </a:xfrm>
            <a:prstGeom prst="line">
              <a:avLst/>
            </a:prstGeom>
            <a:noFill/>
            <a:ln w="38100" cap="flat">
              <a:solidFill>
                <a:srgbClr val="0433FF"/>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40" name="線"/>
            <p:cNvSpPr/>
            <p:nvPr/>
          </p:nvSpPr>
          <p:spPr>
            <a:xfrm flipH="1">
              <a:off x="812900" y="258677"/>
              <a:ext cx="509269" cy="77602"/>
            </a:xfrm>
            <a:prstGeom prst="line">
              <a:avLst/>
            </a:prstGeom>
            <a:noFill/>
            <a:ln w="12700" cap="flat">
              <a:solidFill>
                <a:srgbClr val="008F00"/>
              </a:solidFill>
              <a:prstDash val="solid"/>
              <a:miter lim="400000"/>
            </a:ln>
            <a:effectLst/>
          </p:spPr>
          <p:txBody>
            <a:bodyPr wrap="square" lIns="35719" tIns="35719" rIns="35719" bIns="35719" numCol="1" anchor="ctr">
              <a:noAutofit/>
            </a:bodyPr>
            <a:lstStyle/>
            <a:p>
              <a:pPr>
                <a:defRPr sz="2400"/>
              </a:pPr>
              <a:endParaRPr sz="1687"/>
            </a:p>
          </p:txBody>
        </p:sp>
        <p:sp>
          <p:nvSpPr>
            <p:cNvPr id="141" name="線"/>
            <p:cNvSpPr/>
            <p:nvPr/>
          </p:nvSpPr>
          <p:spPr>
            <a:xfrm flipH="1">
              <a:off x="130757" y="338072"/>
              <a:ext cx="681907" cy="539383"/>
            </a:xfrm>
            <a:prstGeom prst="line">
              <a:avLst/>
            </a:prstGeom>
            <a:noFill/>
            <a:ln w="12700" cap="flat">
              <a:solidFill>
                <a:srgbClr val="008F00"/>
              </a:solidFill>
              <a:prstDash val="solid"/>
              <a:miter lim="400000"/>
            </a:ln>
            <a:effectLst/>
          </p:spPr>
          <p:txBody>
            <a:bodyPr wrap="square" lIns="35719" tIns="35719" rIns="35719" bIns="35719" numCol="1" anchor="ctr">
              <a:noAutofit/>
            </a:bodyPr>
            <a:lstStyle/>
            <a:p>
              <a:pPr>
                <a:defRPr sz="2400"/>
              </a:pPr>
              <a:endParaRPr sz="1687"/>
            </a:p>
          </p:txBody>
        </p:sp>
      </p:grpSp>
      <p:sp>
        <p:nvSpPr>
          <p:cNvPr id="143" name="パルス中性子源を用いた結晶回折によるnEDM探索"/>
          <p:cNvSpPr txBox="1"/>
          <p:nvPr/>
        </p:nvSpPr>
        <p:spPr>
          <a:xfrm>
            <a:off x="866589" y="94669"/>
            <a:ext cx="3802324"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b="1">
                <a:solidFill>
                  <a:srgbClr val="009639"/>
                </a:solidFill>
                <a:latin typeface="Helvetica"/>
                <a:ea typeface="Helvetica"/>
                <a:cs typeface="Helvetica"/>
                <a:sym typeface="Helvetica"/>
              </a:defRPr>
            </a:lvl1pPr>
          </a:lstStyle>
          <a:p>
            <a:r>
              <a:rPr sz="1266"/>
              <a:t>パルス中性子源を用いた結晶回折によるnEDM探索</a:t>
            </a:r>
          </a:p>
        </p:txBody>
      </p:sp>
      <p:sp>
        <p:nvSpPr>
          <p:cNvPr id="144" name="四角形"/>
          <p:cNvSpPr/>
          <p:nvPr/>
        </p:nvSpPr>
        <p:spPr>
          <a:xfrm>
            <a:off x="8153915" y="1739922"/>
            <a:ext cx="286734" cy="411441"/>
          </a:xfrm>
          <a:prstGeom prst="rect">
            <a:avLst/>
          </a:prstGeom>
          <a:solidFill>
            <a:srgbClr val="FFFFFF"/>
          </a:solidFill>
          <a:ln w="12700">
            <a:miter lim="400000"/>
          </a:ln>
        </p:spPr>
        <p:txBody>
          <a:bodyPr lIns="35719" tIns="35719" rIns="35719" bIns="35719" anchor="ctr"/>
          <a:lstStyle/>
          <a:p>
            <a:pPr>
              <a:defRPr sz="2400">
                <a:solidFill>
                  <a:srgbClr val="FFFFFF"/>
                </a:solidFill>
              </a:defRPr>
            </a:pPr>
            <a:endParaRPr sz="1687"/>
          </a:p>
        </p:txBody>
      </p:sp>
      <p:sp>
        <p:nvSpPr>
          <p:cNvPr id="145" name="Bragg angle θ  [radian]"/>
          <p:cNvSpPr txBox="1"/>
          <p:nvPr/>
        </p:nvSpPr>
        <p:spPr>
          <a:xfrm>
            <a:off x="1536631" y="6235386"/>
            <a:ext cx="157895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Times New Roman"/>
                <a:ea typeface="Times New Roman"/>
                <a:cs typeface="Times New Roman"/>
                <a:sym typeface="Times New Roman"/>
              </a:defRPr>
            </a:lvl1pPr>
          </a:lstStyle>
          <a:p>
            <a:r>
              <a:rPr sz="1266"/>
              <a:t>Bragg angle θ  [radian]</a:t>
            </a:r>
          </a:p>
        </p:txBody>
      </p:sp>
      <p:sp>
        <p:nvSpPr>
          <p:cNvPr id="146" name="Neutron counts  [cps]"/>
          <p:cNvSpPr txBox="1"/>
          <p:nvPr/>
        </p:nvSpPr>
        <p:spPr>
          <a:xfrm rot="16200000">
            <a:off x="80568" y="5052493"/>
            <a:ext cx="1476366"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Times New Roman"/>
                <a:ea typeface="Times New Roman"/>
                <a:cs typeface="Times New Roman"/>
                <a:sym typeface="Times New Roman"/>
              </a:defRPr>
            </a:lvl1pPr>
          </a:lstStyle>
          <a:p>
            <a:r>
              <a:rPr sz="1266"/>
              <a:t>Neutron counts  [cps]</a:t>
            </a:r>
          </a:p>
        </p:txBody>
      </p:sp>
      <p:grpSp>
        <p:nvGrpSpPr>
          <p:cNvPr id="149" name="グループ"/>
          <p:cNvGrpSpPr/>
          <p:nvPr/>
        </p:nvGrpSpPr>
        <p:grpSpPr>
          <a:xfrm>
            <a:off x="3682964" y="4686879"/>
            <a:ext cx="152286" cy="266933"/>
            <a:chOff x="-1" y="-10524"/>
            <a:chExt cx="216584" cy="379636"/>
          </a:xfrm>
        </p:grpSpPr>
        <p:sp>
          <p:nvSpPr>
            <p:cNvPr id="147" name="線"/>
            <p:cNvSpPr/>
            <p:nvPr/>
          </p:nvSpPr>
          <p:spPr>
            <a:xfrm flipV="1">
              <a:off x="132131" y="-1"/>
              <a:ext cx="1" cy="358590"/>
            </a:xfrm>
            <a:prstGeom prst="line">
              <a:avLst/>
            </a:prstGeom>
            <a:noFill/>
            <a:ln w="127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148" name="×"/>
            <p:cNvSpPr txBox="1"/>
            <p:nvPr/>
          </p:nvSpPr>
          <p:spPr>
            <a:xfrm>
              <a:off x="-1" y="-10524"/>
              <a:ext cx="216584" cy="3796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1800">
                  <a:solidFill>
                    <a:srgbClr val="0433FF"/>
                  </a:solidFill>
                </a:defRPr>
              </a:lvl1pPr>
            </a:lstStyle>
            <a:p>
              <a:r>
                <a:rPr sz="1266"/>
                <a:t>×</a:t>
              </a:r>
            </a:p>
          </p:txBody>
        </p:sp>
      </p:grpSp>
      <p:grpSp>
        <p:nvGrpSpPr>
          <p:cNvPr id="152" name="グループ"/>
          <p:cNvGrpSpPr/>
          <p:nvPr/>
        </p:nvGrpSpPr>
        <p:grpSpPr>
          <a:xfrm>
            <a:off x="3574951" y="4375974"/>
            <a:ext cx="234039" cy="266933"/>
            <a:chOff x="0" y="89581"/>
            <a:chExt cx="332854" cy="379637"/>
          </a:xfrm>
        </p:grpSpPr>
        <p:sp>
          <p:nvSpPr>
            <p:cNvPr id="150" name="・"/>
            <p:cNvSpPr txBox="1"/>
            <p:nvPr/>
          </p:nvSpPr>
          <p:spPr>
            <a:xfrm>
              <a:off x="0" y="89581"/>
              <a:ext cx="332854" cy="3796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a:solidFill>
                    <a:srgbClr val="FF2F92"/>
                  </a:solidFill>
                </a:defRPr>
              </a:lvl1pPr>
            </a:lstStyle>
            <a:p>
              <a:r>
                <a:rPr sz="1266"/>
                <a:t>・</a:t>
              </a:r>
            </a:p>
          </p:txBody>
        </p:sp>
        <p:sp>
          <p:nvSpPr>
            <p:cNvPr id="151" name="線"/>
            <p:cNvSpPr/>
            <p:nvPr/>
          </p:nvSpPr>
          <p:spPr>
            <a:xfrm flipV="1">
              <a:off x="285750" y="100105"/>
              <a:ext cx="0" cy="358590"/>
            </a:xfrm>
            <a:prstGeom prst="line">
              <a:avLst/>
            </a:prstGeom>
            <a:noFill/>
            <a:ln w="12700" cap="flat">
              <a:solidFill>
                <a:srgbClr val="FF2F92"/>
              </a:solidFill>
              <a:prstDash val="solid"/>
              <a:miter lim="400000"/>
            </a:ln>
            <a:effectLst/>
          </p:spPr>
          <p:txBody>
            <a:bodyPr wrap="square" lIns="35719" tIns="35719" rIns="35719" bIns="35719" numCol="1" anchor="ctr">
              <a:noAutofit/>
            </a:bodyPr>
            <a:lstStyle/>
            <a:p>
              <a:pPr>
                <a:defRPr sz="2400"/>
              </a:pPr>
              <a:endParaRPr sz="1687"/>
            </a:p>
          </p:txBody>
        </p:sp>
      </p:grpSp>
      <p:sp>
        <p:nvSpPr>
          <p:cNvPr id="153" name="up spin"/>
          <p:cNvSpPr txBox="1"/>
          <p:nvPr/>
        </p:nvSpPr>
        <p:spPr>
          <a:xfrm>
            <a:off x="3875307" y="4384904"/>
            <a:ext cx="546625" cy="26693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800">
                <a:latin typeface="Times New Roman"/>
                <a:ea typeface="Times New Roman"/>
                <a:cs typeface="Times New Roman"/>
                <a:sym typeface="Times New Roman"/>
              </a:defRPr>
            </a:lvl1pPr>
          </a:lstStyle>
          <a:p>
            <a:r>
              <a:rPr sz="1266"/>
              <a:t>up spin</a:t>
            </a:r>
          </a:p>
        </p:txBody>
      </p:sp>
      <p:sp>
        <p:nvSpPr>
          <p:cNvPr id="154" name="down spin"/>
          <p:cNvSpPr txBox="1"/>
          <p:nvPr/>
        </p:nvSpPr>
        <p:spPr>
          <a:xfrm>
            <a:off x="3875307" y="4686879"/>
            <a:ext cx="745397" cy="26693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800">
                <a:latin typeface="Times New Roman"/>
                <a:ea typeface="Times New Roman"/>
                <a:cs typeface="Times New Roman"/>
                <a:sym typeface="Times New Roman"/>
              </a:defRPr>
            </a:lvl1pPr>
          </a:lstStyle>
          <a:p>
            <a:r>
              <a:rPr sz="1266"/>
              <a:t>down spin</a:t>
            </a:r>
          </a:p>
        </p:txBody>
      </p:sp>
      <p:pic>
        <p:nvPicPr>
          <p:cNvPr id="155" name="MathTypeImage.pdf" descr="MathTypeImage.pdf"/>
          <p:cNvPicPr>
            <a:picLocks noChangeAspect="1"/>
          </p:cNvPicPr>
          <p:nvPr/>
        </p:nvPicPr>
        <p:blipFill>
          <a:blip r:embed="rId3"/>
          <a:srcRect/>
          <a:stretch>
            <a:fillRect/>
          </a:stretch>
        </p:blipFill>
        <p:spPr>
          <a:xfrm>
            <a:off x="1052850" y="6509636"/>
            <a:ext cx="2535153" cy="325020"/>
          </a:xfrm>
          <a:prstGeom prst="rect">
            <a:avLst/>
          </a:prstGeom>
          <a:ln w="12700">
            <a:miter lim="400000"/>
          </a:ln>
        </p:spPr>
      </p:pic>
      <p:grpSp>
        <p:nvGrpSpPr>
          <p:cNvPr id="158" name="グループ"/>
          <p:cNvGrpSpPr/>
          <p:nvPr/>
        </p:nvGrpSpPr>
        <p:grpSpPr>
          <a:xfrm>
            <a:off x="4958481" y="4292990"/>
            <a:ext cx="2813619" cy="2097728"/>
            <a:chOff x="0" y="0"/>
            <a:chExt cx="4001590" cy="2983434"/>
          </a:xfrm>
        </p:grpSpPr>
        <p:pic>
          <p:nvPicPr>
            <p:cNvPr id="156" name="スクリーンショット 2020-12-03 16.32.08.png" descr="スクリーンショット 2020-12-03 16.32.08.png"/>
            <p:cNvPicPr>
              <a:picLocks noChangeAspect="1"/>
            </p:cNvPicPr>
            <p:nvPr/>
          </p:nvPicPr>
          <p:blipFill>
            <a:blip r:embed="rId4"/>
            <a:srcRect/>
            <a:stretch>
              <a:fillRect/>
            </a:stretch>
          </p:blipFill>
          <p:spPr>
            <a:xfrm>
              <a:off x="0" y="0"/>
              <a:ext cx="4001591" cy="2983435"/>
            </a:xfrm>
            <a:prstGeom prst="rect">
              <a:avLst/>
            </a:prstGeom>
            <a:ln w="12700" cap="flat">
              <a:noFill/>
              <a:miter lim="400000"/>
            </a:ln>
            <a:effectLst/>
          </p:spPr>
        </p:pic>
        <p:sp>
          <p:nvSpPr>
            <p:cNvPr id="157" name="四角形"/>
            <p:cNvSpPr/>
            <p:nvPr/>
          </p:nvSpPr>
          <p:spPr>
            <a:xfrm>
              <a:off x="516367" y="1949660"/>
              <a:ext cx="3224863" cy="635644"/>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grpSp>
      <p:sp>
        <p:nvSpPr>
          <p:cNvPr id="159" name="Bragg angle θ  [deg]"/>
          <p:cNvSpPr txBox="1"/>
          <p:nvPr/>
        </p:nvSpPr>
        <p:spPr>
          <a:xfrm>
            <a:off x="5751068" y="6235386"/>
            <a:ext cx="140743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Times New Roman"/>
                <a:ea typeface="Times New Roman"/>
                <a:cs typeface="Times New Roman"/>
                <a:sym typeface="Times New Roman"/>
              </a:defRPr>
            </a:lvl1pPr>
          </a:lstStyle>
          <a:p>
            <a:r>
              <a:rPr sz="1266"/>
              <a:t>Bragg angle θ  [deg]</a:t>
            </a:r>
          </a:p>
        </p:txBody>
      </p:sp>
      <p:sp>
        <p:nvSpPr>
          <p:cNvPr id="160" name="Normalized neutron counts"/>
          <p:cNvSpPr txBox="1"/>
          <p:nvPr/>
        </p:nvSpPr>
        <p:spPr>
          <a:xfrm rot="16200000">
            <a:off x="4061039" y="5208388"/>
            <a:ext cx="1843454" cy="26693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Times New Roman"/>
                <a:ea typeface="Times New Roman"/>
                <a:cs typeface="Times New Roman"/>
                <a:sym typeface="Times New Roman"/>
              </a:defRPr>
            </a:lvl1pPr>
          </a:lstStyle>
          <a:p>
            <a:r>
              <a:rPr sz="1266"/>
              <a:t>Normalized neutron counts</a:t>
            </a:r>
          </a:p>
        </p:txBody>
      </p:sp>
      <p:pic>
        <p:nvPicPr>
          <p:cNvPr id="161" name="スクリーンショット 2020-12-04 2.12.27.png" descr="スクリーンショット 2020-12-04 2.12.27.png"/>
          <p:cNvPicPr>
            <a:picLocks noChangeAspect="1"/>
          </p:cNvPicPr>
          <p:nvPr/>
        </p:nvPicPr>
        <p:blipFill>
          <a:blip r:embed="rId5"/>
          <a:stretch>
            <a:fillRect/>
          </a:stretch>
        </p:blipFill>
        <p:spPr>
          <a:xfrm>
            <a:off x="650149" y="709208"/>
            <a:ext cx="5888928" cy="3124005"/>
          </a:xfrm>
          <a:prstGeom prst="rect">
            <a:avLst/>
          </a:prstGeom>
          <a:ln w="12700">
            <a:miter lim="400000"/>
          </a:ln>
        </p:spPr>
      </p:pic>
      <p:pic>
        <p:nvPicPr>
          <p:cNvPr id="162" name="スクリーンショット 2020-12-04 2.14.58.png" descr="スクリーンショット 2020-12-04 2.14.58.png"/>
          <p:cNvPicPr>
            <a:picLocks noChangeAspect="1"/>
          </p:cNvPicPr>
          <p:nvPr/>
        </p:nvPicPr>
        <p:blipFill>
          <a:blip r:embed="rId6"/>
          <a:stretch>
            <a:fillRect/>
          </a:stretch>
        </p:blipFill>
        <p:spPr>
          <a:xfrm>
            <a:off x="308142" y="462807"/>
            <a:ext cx="1735804" cy="1830081"/>
          </a:xfrm>
          <a:prstGeom prst="rect">
            <a:avLst/>
          </a:prstGeom>
          <a:ln w="12700">
            <a:miter lim="400000"/>
          </a:ln>
        </p:spPr>
      </p:pic>
      <p:pic>
        <p:nvPicPr>
          <p:cNvPr id="163" name="スクリーンショット 2020-12-04 2.16.13.png" descr="スクリーンショット 2020-12-04 2.16.13.png"/>
          <p:cNvPicPr>
            <a:picLocks noChangeAspect="1"/>
          </p:cNvPicPr>
          <p:nvPr/>
        </p:nvPicPr>
        <p:blipFill>
          <a:blip r:embed="rId7"/>
          <a:stretch>
            <a:fillRect/>
          </a:stretch>
        </p:blipFill>
        <p:spPr>
          <a:xfrm>
            <a:off x="4887424" y="2356875"/>
            <a:ext cx="2896853" cy="1654479"/>
          </a:xfrm>
          <a:prstGeom prst="rect">
            <a:avLst/>
          </a:prstGeom>
          <a:ln w="12700">
            <a:miter lim="400000"/>
          </a:ln>
        </p:spPr>
      </p:pic>
      <p:sp>
        <p:nvSpPr>
          <p:cNvPr id="164" name="ペンデル縞を用いた結晶内電場の測定"/>
          <p:cNvSpPr txBox="1"/>
          <p:nvPr/>
        </p:nvSpPr>
        <p:spPr>
          <a:xfrm>
            <a:off x="2391661" y="3964130"/>
            <a:ext cx="3751028"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2400" b="1">
                <a:solidFill>
                  <a:srgbClr val="009639"/>
                </a:solidFill>
                <a:latin typeface="Helvetica"/>
                <a:ea typeface="Helvetica"/>
                <a:cs typeface="Helvetica"/>
                <a:sym typeface="Helvetica"/>
              </a:defRPr>
            </a:lvl1pPr>
          </a:lstStyle>
          <a:p>
            <a:r>
              <a:rPr sz="1687"/>
              <a:t>ペンデル縞を用いた結晶内電場の測定</a:t>
            </a:r>
          </a:p>
        </p:txBody>
      </p:sp>
      <p:sp>
        <p:nvSpPr>
          <p:cNvPr id="165" name="Preliminary"/>
          <p:cNvSpPr txBox="1"/>
          <p:nvPr/>
        </p:nvSpPr>
        <p:spPr>
          <a:xfrm>
            <a:off x="5858409" y="5769411"/>
            <a:ext cx="1180709"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b="1">
                <a:solidFill>
                  <a:srgbClr val="000000">
                    <a:alpha val="23145"/>
                  </a:srgbClr>
                </a:solidFill>
                <a:latin typeface="Times New Roman"/>
                <a:ea typeface="Times New Roman"/>
                <a:cs typeface="Times New Roman"/>
                <a:sym typeface="Times New Roman"/>
              </a:defRPr>
            </a:lvl1pPr>
          </a:lstStyle>
          <a:p>
            <a:r>
              <a:rPr sz="1687"/>
              <a:t>Preliminary</a:t>
            </a:r>
          </a:p>
        </p:txBody>
      </p:sp>
      <p:sp>
        <p:nvSpPr>
          <p:cNvPr id="166" name="Preliminary"/>
          <p:cNvSpPr txBox="1"/>
          <p:nvPr/>
        </p:nvSpPr>
        <p:spPr>
          <a:xfrm>
            <a:off x="1728733" y="5769411"/>
            <a:ext cx="1180709"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b="1">
                <a:solidFill>
                  <a:srgbClr val="000000">
                    <a:alpha val="23145"/>
                  </a:srgbClr>
                </a:solidFill>
                <a:latin typeface="Times New Roman"/>
                <a:ea typeface="Times New Roman"/>
                <a:cs typeface="Times New Roman"/>
                <a:sym typeface="Times New Roman"/>
              </a:defRPr>
            </a:lvl1pPr>
          </a:lstStyle>
          <a:p>
            <a:r>
              <a:rPr sz="1687"/>
              <a:t>Preliminary</a:t>
            </a:r>
          </a:p>
        </p:txBody>
      </p:sp>
      <p:sp>
        <p:nvSpPr>
          <p:cNvPr id="167" name="SiO2(110)ペンデル縞位相差"/>
          <p:cNvSpPr txBox="1"/>
          <p:nvPr/>
        </p:nvSpPr>
        <p:spPr>
          <a:xfrm>
            <a:off x="1305003" y="4267796"/>
            <a:ext cx="2068516" cy="26693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800" b="1">
                <a:latin typeface="Times New Roman"/>
                <a:ea typeface="Times New Roman"/>
                <a:cs typeface="Times New Roman"/>
                <a:sym typeface="Times New Roman"/>
              </a:defRPr>
            </a:lvl1pPr>
          </a:lstStyle>
          <a:p>
            <a:r>
              <a:rPr sz="1266"/>
              <a:t>SiO2(110)ペンデル縞位相差</a:t>
            </a:r>
          </a:p>
        </p:txBody>
      </p:sp>
      <p:sp>
        <p:nvSpPr>
          <p:cNvPr id="168" name="Bi12GeO20(532)ペンデル縞位相差"/>
          <p:cNvSpPr txBox="1"/>
          <p:nvPr/>
        </p:nvSpPr>
        <p:spPr>
          <a:xfrm>
            <a:off x="5199580" y="4267796"/>
            <a:ext cx="2540760" cy="26693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800" b="1">
                <a:latin typeface="Times New Roman"/>
                <a:ea typeface="Times New Roman"/>
                <a:cs typeface="Times New Roman"/>
                <a:sym typeface="Times New Roman"/>
              </a:defRPr>
            </a:lvl1pPr>
          </a:lstStyle>
          <a:p>
            <a:r>
              <a:rPr sz="1266"/>
              <a:t>Bi12GeO20(532)ペンデル縞位相差</a:t>
            </a:r>
          </a:p>
        </p:txBody>
      </p:sp>
      <p:pic>
        <p:nvPicPr>
          <p:cNvPr id="169" name="MathTypeImage.pdf" descr="MathTypeImage.pdf"/>
          <p:cNvPicPr>
            <a:picLocks noChangeAspect="1"/>
          </p:cNvPicPr>
          <p:nvPr/>
        </p:nvPicPr>
        <p:blipFill>
          <a:blip r:embed="rId8"/>
          <a:stretch>
            <a:fillRect/>
          </a:stretch>
        </p:blipFill>
        <p:spPr>
          <a:xfrm>
            <a:off x="5308936" y="6511449"/>
            <a:ext cx="2282428" cy="321469"/>
          </a:xfrm>
          <a:prstGeom prst="rect">
            <a:avLst/>
          </a:prstGeom>
          <a:ln w="12700">
            <a:miter lim="400000"/>
          </a:ln>
        </p:spPr>
      </p:pic>
      <p:sp>
        <p:nvSpPr>
          <p:cNvPr id="170" name="polarized perpendicular…"/>
          <p:cNvSpPr txBox="1"/>
          <p:nvPr/>
        </p:nvSpPr>
        <p:spPr>
          <a:xfrm>
            <a:off x="173061" y="3404473"/>
            <a:ext cx="1631409" cy="461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a:pPr>
            <a:r>
              <a:rPr sz="1266"/>
              <a:t>polarized perpendicular</a:t>
            </a:r>
          </a:p>
          <a:p>
            <a:pPr>
              <a:defRPr sz="1800"/>
            </a:pPr>
            <a:r>
              <a:rPr sz="1266"/>
              <a:t>to crystal-plane</a:t>
            </a:r>
          </a:p>
        </p:txBody>
      </p:sp>
      <p:pic>
        <p:nvPicPr>
          <p:cNvPr id="171" name="MathTypeImage.pdf" descr="MathTypeImage.pdf"/>
          <p:cNvPicPr>
            <a:picLocks noChangeAspect="1"/>
          </p:cNvPicPr>
          <p:nvPr/>
        </p:nvPicPr>
        <p:blipFill>
          <a:blip r:embed="rId9"/>
          <a:srcRect/>
          <a:stretch>
            <a:fillRect/>
          </a:stretch>
        </p:blipFill>
        <p:spPr>
          <a:xfrm>
            <a:off x="7628113" y="495616"/>
            <a:ext cx="1338368" cy="623349"/>
          </a:xfrm>
          <a:prstGeom prst="rect">
            <a:avLst/>
          </a:prstGeom>
          <a:ln w="12700">
            <a:miter lim="400000"/>
          </a:ln>
        </p:spPr>
      </p:pic>
      <p:sp>
        <p:nvSpPr>
          <p:cNvPr id="172" name="線"/>
          <p:cNvSpPr/>
          <p:nvPr/>
        </p:nvSpPr>
        <p:spPr>
          <a:xfrm flipH="1">
            <a:off x="7937094" y="1104303"/>
            <a:ext cx="280420" cy="280419"/>
          </a:xfrm>
          <a:prstGeom prst="line">
            <a:avLst/>
          </a:prstGeom>
          <a:ln w="25400">
            <a:solidFill>
              <a:srgbClr val="0433FF"/>
            </a:solidFill>
            <a:miter lim="400000"/>
            <a:tailEnd type="triangle"/>
          </a:ln>
        </p:spPr>
        <p:txBody>
          <a:bodyPr lIns="35719" tIns="35719" rIns="35719" bIns="35719" anchor="ctr"/>
          <a:lstStyle/>
          <a:p>
            <a:pPr>
              <a:defRPr sz="2400"/>
            </a:pPr>
            <a:endParaRPr sz="1687"/>
          </a:p>
        </p:txBody>
      </p:sp>
      <p:sp>
        <p:nvSpPr>
          <p:cNvPr id="2" name="テキスト ボックス 1">
            <a:extLst>
              <a:ext uri="{FF2B5EF4-FFF2-40B4-BE49-F238E27FC236}">
                <a16:creationId xmlns:a16="http://schemas.microsoft.com/office/drawing/2014/main" id="{605C529F-2D0C-4D21-B4D5-EA4C62E99655}"/>
              </a:ext>
            </a:extLst>
          </p:cNvPr>
          <p:cNvSpPr txBox="1"/>
          <p:nvPr/>
        </p:nvSpPr>
        <p:spPr>
          <a:xfrm>
            <a:off x="6900012" y="102197"/>
            <a:ext cx="2121093" cy="276999"/>
          </a:xfrm>
          <a:prstGeom prst="rect">
            <a:avLst/>
          </a:prstGeom>
          <a:noFill/>
        </p:spPr>
        <p:txBody>
          <a:bodyPr wrap="none" rtlCol="0">
            <a:spAutoFit/>
          </a:bodyPr>
          <a:lstStyle/>
          <a:p>
            <a:r>
              <a:rPr lang="ja-JP" altLang="en-US" sz="1200" dirty="0"/>
              <a:t>伊藤さん</a:t>
            </a:r>
            <a:r>
              <a:rPr lang="en-US" altLang="ja-JP" sz="1200" dirty="0"/>
              <a:t>(</a:t>
            </a:r>
            <a:r>
              <a:rPr lang="ja-JP" altLang="en-US" sz="1200" dirty="0"/>
              <a:t>名古屋大</a:t>
            </a:r>
            <a:r>
              <a:rPr lang="en-US" altLang="ja-JP" sz="1200" dirty="0"/>
              <a:t>)</a:t>
            </a:r>
            <a:r>
              <a:rPr lang="ja-JP" altLang="en-US" sz="1200" dirty="0"/>
              <a:t>のスライド</a:t>
            </a:r>
            <a:endParaRPr kumimoji="1" lang="ja-JP" altLang="en-US" sz="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AD96F309-AE76-44AB-92E6-ABE54B943E8E}"/>
              </a:ext>
            </a:extLst>
          </p:cNvPr>
          <p:cNvSpPr>
            <a:spLocks noGrp="1"/>
          </p:cNvSpPr>
          <p:nvPr>
            <p:ph type="ctrTitle"/>
          </p:nvPr>
        </p:nvSpPr>
        <p:spPr/>
        <p:txBody>
          <a:bodyPr>
            <a:normAutofit/>
          </a:bodyPr>
          <a:lstStyle/>
          <a:p>
            <a:r>
              <a:rPr lang="ja-JP" altLang="en-US" dirty="0"/>
              <a:t>電子</a:t>
            </a:r>
            <a:r>
              <a:rPr lang="en-US" altLang="ja-JP" dirty="0"/>
              <a:t>EDM</a:t>
            </a:r>
            <a:endParaRPr lang="ja-JP" altLang="en-US" dirty="0"/>
          </a:p>
        </p:txBody>
      </p:sp>
      <p:sp>
        <p:nvSpPr>
          <p:cNvPr id="7" name="字幕 6">
            <a:extLst>
              <a:ext uri="{FF2B5EF4-FFF2-40B4-BE49-F238E27FC236}">
                <a16:creationId xmlns:a16="http://schemas.microsoft.com/office/drawing/2014/main" id="{73513811-A4B8-4620-8279-31BF4AFCE154}"/>
              </a:ext>
            </a:extLst>
          </p:cNvPr>
          <p:cNvSpPr>
            <a:spLocks noGrp="1"/>
          </p:cNvSpPr>
          <p:nvPr>
            <p:ph type="subTitle" idx="1"/>
          </p:nvPr>
        </p:nvSpPr>
        <p:spPr/>
        <p:txBody>
          <a:bodyPr/>
          <a:lstStyle/>
          <a:p>
            <a:endParaRPr lang="ja-JP" altLang="en-US" dirty="0"/>
          </a:p>
        </p:txBody>
      </p:sp>
      <p:sp>
        <p:nvSpPr>
          <p:cNvPr id="3" name="スライド番号プレースホルダー 2">
            <a:extLst>
              <a:ext uri="{FF2B5EF4-FFF2-40B4-BE49-F238E27FC236}">
                <a16:creationId xmlns:a16="http://schemas.microsoft.com/office/drawing/2014/main" id="{4C3A3A5B-ED73-4A20-8BDE-CF01CED36C2B}"/>
              </a:ext>
            </a:extLst>
          </p:cNvPr>
          <p:cNvSpPr>
            <a:spLocks noGrp="1"/>
          </p:cNvSpPr>
          <p:nvPr>
            <p:ph type="sldNum" sz="quarter" idx="12"/>
          </p:nvPr>
        </p:nvSpPr>
        <p:spPr/>
        <p:txBody>
          <a:bodyPr/>
          <a:lstStyle/>
          <a:p>
            <a:fld id="{D2D8002D-B5B0-4BAC-B1F6-782DDCCE6D9C}" type="slidenum">
              <a:rPr lang="ja-JP" altLang="en-US" smtClean="0"/>
              <a:pPr/>
              <a:t>22</a:t>
            </a:fld>
            <a:endParaRPr lang="ja-JP" altLang="en-US"/>
          </a:p>
        </p:txBody>
      </p:sp>
    </p:spTree>
    <p:extLst>
      <p:ext uri="{BB962C8B-B14F-4D97-AF65-F5344CB8AC3E}">
        <p14:creationId xmlns:p14="http://schemas.microsoft.com/office/powerpoint/2010/main" val="248039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CC8984-486C-4D8C-95C0-396EF8E634E4}"/>
              </a:ext>
            </a:extLst>
          </p:cNvPr>
          <p:cNvSpPr>
            <a:spLocks noGrp="1"/>
          </p:cNvSpPr>
          <p:nvPr>
            <p:ph type="title"/>
          </p:nvPr>
        </p:nvSpPr>
        <p:spPr/>
        <p:txBody>
          <a:bodyPr/>
          <a:lstStyle/>
          <a:p>
            <a:r>
              <a:rPr lang="ja-JP" altLang="en-US" dirty="0"/>
              <a:t>電子</a:t>
            </a:r>
            <a:r>
              <a:rPr lang="en-US" altLang="ja-JP" dirty="0"/>
              <a:t>EDM</a:t>
            </a:r>
            <a:endParaRPr kumimoji="1" lang="ja-JP" altLang="en-US" dirty="0"/>
          </a:p>
        </p:txBody>
      </p:sp>
      <p:sp>
        <p:nvSpPr>
          <p:cNvPr id="3" name="コンテンツ プレースホルダー 2">
            <a:extLst>
              <a:ext uri="{FF2B5EF4-FFF2-40B4-BE49-F238E27FC236}">
                <a16:creationId xmlns:a16="http://schemas.microsoft.com/office/drawing/2014/main" id="{C14AB29A-BB89-4E5A-A701-80405D15C867}"/>
              </a:ext>
            </a:extLst>
          </p:cNvPr>
          <p:cNvSpPr>
            <a:spLocks noGrp="1"/>
          </p:cNvSpPr>
          <p:nvPr>
            <p:ph idx="1"/>
          </p:nvPr>
        </p:nvSpPr>
        <p:spPr/>
        <p:txBody>
          <a:bodyPr>
            <a:normAutofit fontScale="70000" lnSpcReduction="20000"/>
          </a:bodyPr>
          <a:lstStyle/>
          <a:p>
            <a:r>
              <a:rPr kumimoji="1" lang="ja-JP" altLang="en-US" dirty="0"/>
              <a:t>電場によって加速されてしまうため、荷電粒子の</a:t>
            </a:r>
            <a:r>
              <a:rPr kumimoji="1" lang="en-US" altLang="ja-JP" dirty="0"/>
              <a:t>EDM</a:t>
            </a:r>
            <a:r>
              <a:rPr lang="ja-JP" altLang="en-US" dirty="0"/>
              <a:t>を直接測定することは困難</a:t>
            </a:r>
            <a:r>
              <a:rPr lang="en-US" altLang="ja-JP" dirty="0"/>
              <a:t> (storage ring experiment</a:t>
            </a:r>
            <a:r>
              <a:rPr lang="ja-JP" altLang="en-US" dirty="0"/>
              <a:t>を除く</a:t>
            </a:r>
            <a:r>
              <a:rPr lang="en-US" altLang="ja-JP" dirty="0"/>
              <a:t>)</a:t>
            </a:r>
          </a:p>
          <a:p>
            <a:endParaRPr lang="en-US" altLang="ja-JP" dirty="0"/>
          </a:p>
          <a:p>
            <a:r>
              <a:rPr kumimoji="1" lang="ja-JP" altLang="en-US" dirty="0"/>
              <a:t>中性の粒子であ</a:t>
            </a:r>
            <a:r>
              <a:rPr lang="ja-JP" altLang="en-US" dirty="0"/>
              <a:t>る、原子・分子の</a:t>
            </a:r>
            <a:r>
              <a:rPr lang="en-US" altLang="ja-JP" dirty="0"/>
              <a:t>EDM</a:t>
            </a:r>
            <a:r>
              <a:rPr lang="ja-JP" altLang="en-US" dirty="0"/>
              <a:t>を測定し、内部の荷電粒子の</a:t>
            </a:r>
            <a:r>
              <a:rPr lang="en-US" altLang="ja-JP" dirty="0"/>
              <a:t>EDM</a:t>
            </a:r>
            <a:r>
              <a:rPr lang="ja-JP" altLang="en-US" dirty="0"/>
              <a:t>を計算する</a:t>
            </a:r>
            <a:endParaRPr lang="en-US" altLang="ja-JP" dirty="0"/>
          </a:p>
          <a:p>
            <a:pPr lvl="1"/>
            <a:r>
              <a:rPr lang="ja-JP" altLang="en-US" dirty="0"/>
              <a:t>アルカリ金属</a:t>
            </a:r>
            <a:r>
              <a:rPr lang="en-US" altLang="ja-JP" dirty="0"/>
              <a:t>(</a:t>
            </a:r>
            <a:r>
              <a:rPr lang="ja-JP" altLang="en-US" dirty="0"/>
              <a:t>不対電子</a:t>
            </a:r>
            <a:r>
              <a:rPr lang="en-US" altLang="ja-JP" dirty="0"/>
              <a:t>1)</a:t>
            </a:r>
            <a:r>
              <a:rPr lang="ja-JP" altLang="en-US" dirty="0"/>
              <a:t>の場合</a:t>
            </a:r>
            <a:endParaRPr lang="en-US" altLang="ja-JP" dirty="0"/>
          </a:p>
          <a:p>
            <a:pPr lvl="2"/>
            <a:r>
              <a:rPr lang="ja-JP" altLang="en-US" dirty="0"/>
              <a:t>電子は相対論的に振る舞う　</a:t>
            </a:r>
            <a:r>
              <a:rPr lang="en-US" altLang="ja-JP" dirty="0"/>
              <a:t>-&gt; </a:t>
            </a:r>
            <a:r>
              <a:rPr lang="en-US" altLang="ja-JP" dirty="0" err="1"/>
              <a:t>Shiff</a:t>
            </a:r>
            <a:r>
              <a:rPr lang="ja-JP" altLang="en-US" dirty="0"/>
              <a:t>の定理は成り立たない</a:t>
            </a:r>
            <a:endParaRPr kumimoji="1" lang="en-US" altLang="ja-JP" dirty="0"/>
          </a:p>
          <a:p>
            <a:pPr lvl="2"/>
            <a:r>
              <a:rPr lang="en-US" altLang="ja-JP" dirty="0"/>
              <a:t>Cs,</a:t>
            </a:r>
            <a:r>
              <a:rPr lang="ja-JP" altLang="en-US" dirty="0"/>
              <a:t> </a:t>
            </a:r>
            <a:r>
              <a:rPr lang="en-US" altLang="ja-JP" dirty="0"/>
              <a:t>Tl,</a:t>
            </a:r>
            <a:r>
              <a:rPr lang="ja-JP" altLang="en-US" dirty="0"/>
              <a:t> </a:t>
            </a:r>
            <a:r>
              <a:rPr lang="en-US" altLang="ja-JP" dirty="0"/>
              <a:t>Fr</a:t>
            </a:r>
          </a:p>
          <a:p>
            <a:pPr lvl="2"/>
            <a:r>
              <a:rPr lang="ja-JP" altLang="en-US" dirty="0"/>
              <a:t>相対論的効果による増幅機構</a:t>
            </a:r>
            <a:endParaRPr lang="en-US" altLang="ja-JP" dirty="0"/>
          </a:p>
          <a:p>
            <a:pPr marL="914400" lvl="2" indent="0">
              <a:buNone/>
            </a:pPr>
            <a:r>
              <a:rPr lang="en-US" altLang="ja-JP" dirty="0"/>
              <a:t>		</a:t>
            </a:r>
            <a:r>
              <a:rPr lang="ja-JP" altLang="en-US" dirty="0"/>
              <a:t>∝　</a:t>
            </a:r>
            <a:r>
              <a:rPr lang="en-US" altLang="ja-JP" dirty="0"/>
              <a:t>Z</a:t>
            </a:r>
            <a:r>
              <a:rPr lang="en-US" altLang="ja-JP" baseline="30000" dirty="0"/>
              <a:t>3</a:t>
            </a:r>
            <a:endParaRPr lang="en-US" altLang="ja-JP" dirty="0"/>
          </a:p>
          <a:p>
            <a:pPr marL="914400" lvl="2" indent="0">
              <a:buNone/>
            </a:pPr>
            <a:r>
              <a:rPr kumimoji="1" lang="en-US" altLang="ja-JP" dirty="0"/>
              <a:t>	Tl: 585</a:t>
            </a:r>
            <a:r>
              <a:rPr kumimoji="1" lang="ja-JP" altLang="en-US" dirty="0"/>
              <a:t>倍、</a:t>
            </a:r>
            <a:r>
              <a:rPr kumimoji="1" lang="en-US" altLang="ja-JP" dirty="0"/>
              <a:t>F</a:t>
            </a:r>
            <a:r>
              <a:rPr kumimoji="1" lang="ja-JP" altLang="en-US" dirty="0"/>
              <a:t>ｒ</a:t>
            </a:r>
            <a:r>
              <a:rPr kumimoji="1" lang="en-US" altLang="ja-JP" dirty="0"/>
              <a:t>: 895 (</a:t>
            </a:r>
            <a:r>
              <a:rPr kumimoji="1" lang="ja-JP" altLang="en-US" dirty="0"/>
              <a:t>最大</a:t>
            </a:r>
            <a:r>
              <a:rPr kumimoji="1" lang="en-US" altLang="ja-JP" dirty="0"/>
              <a:t>)</a:t>
            </a:r>
          </a:p>
          <a:p>
            <a:r>
              <a:rPr lang="ja-JP" altLang="en-US" dirty="0"/>
              <a:t>分子</a:t>
            </a:r>
            <a:endParaRPr lang="en-US" altLang="ja-JP" dirty="0"/>
          </a:p>
          <a:p>
            <a:pPr lvl="1"/>
            <a:r>
              <a:rPr kumimoji="1" lang="en-US" altLang="ja-JP" dirty="0" err="1"/>
              <a:t>YbF</a:t>
            </a:r>
            <a:r>
              <a:rPr kumimoji="1" lang="en-US" altLang="ja-JP" dirty="0"/>
              <a:t>, </a:t>
            </a:r>
            <a:r>
              <a:rPr kumimoji="1" lang="en-US" altLang="ja-JP" dirty="0" err="1"/>
              <a:t>HfF</a:t>
            </a:r>
            <a:r>
              <a:rPr kumimoji="1" lang="en-US" altLang="ja-JP" baseline="30000" dirty="0"/>
              <a:t>+</a:t>
            </a:r>
            <a:r>
              <a:rPr kumimoji="1" lang="en-US" altLang="ja-JP" dirty="0"/>
              <a:t>, </a:t>
            </a:r>
            <a:r>
              <a:rPr kumimoji="1" lang="en-US" altLang="ja-JP" dirty="0" err="1"/>
              <a:t>ThO</a:t>
            </a:r>
            <a:endParaRPr kumimoji="1" lang="en-US" altLang="ja-JP" dirty="0"/>
          </a:p>
          <a:p>
            <a:pPr lvl="1"/>
            <a:r>
              <a:rPr lang="ja-JP" altLang="en-US" dirty="0"/>
              <a:t>大きな有効磁場</a:t>
            </a:r>
            <a:endParaRPr lang="en-US" altLang="ja-JP" dirty="0"/>
          </a:p>
          <a:p>
            <a:pPr lvl="2"/>
            <a:r>
              <a:rPr kumimoji="1" lang="en-US" altLang="ja-JP" dirty="0" err="1"/>
              <a:t>ThO</a:t>
            </a:r>
            <a:r>
              <a:rPr kumimoji="1" lang="en-US" altLang="ja-JP" dirty="0"/>
              <a:t>  E </a:t>
            </a:r>
            <a:r>
              <a:rPr kumimoji="1" lang="ja-JP" altLang="en-US" dirty="0"/>
              <a:t>＝</a:t>
            </a:r>
            <a:r>
              <a:rPr kumimoji="1" lang="en-US" altLang="ja-JP" dirty="0"/>
              <a:t>78 GV/cm</a:t>
            </a:r>
            <a:endParaRPr lang="en-US" altLang="ja-JP" dirty="0"/>
          </a:p>
          <a:p>
            <a:pPr marL="457200" lvl="1" indent="0">
              <a:buNone/>
            </a:pPr>
            <a:endParaRPr lang="en-US" altLang="ja-JP" dirty="0"/>
          </a:p>
        </p:txBody>
      </p:sp>
      <p:sp>
        <p:nvSpPr>
          <p:cNvPr id="4" name="スライド番号プレースホルダー 3">
            <a:extLst>
              <a:ext uri="{FF2B5EF4-FFF2-40B4-BE49-F238E27FC236}">
                <a16:creationId xmlns:a16="http://schemas.microsoft.com/office/drawing/2014/main" id="{FE0BB845-1F75-455A-81D5-B5119A046D63}"/>
              </a:ext>
            </a:extLst>
          </p:cNvPr>
          <p:cNvSpPr>
            <a:spLocks noGrp="1"/>
          </p:cNvSpPr>
          <p:nvPr>
            <p:ph type="sldNum" sz="quarter" idx="12"/>
          </p:nvPr>
        </p:nvSpPr>
        <p:spPr/>
        <p:txBody>
          <a:bodyPr/>
          <a:lstStyle/>
          <a:p>
            <a:fld id="{D2D8002D-B5B0-4BAC-B1F6-782DDCCE6D9C}" type="slidenum">
              <a:rPr kumimoji="1" lang="ja-JP" altLang="en-US" smtClean="0"/>
              <a:t>23</a:t>
            </a:fld>
            <a:endParaRPr kumimoji="1" lang="ja-JP" altLang="en-US"/>
          </a:p>
        </p:txBody>
      </p:sp>
    </p:spTree>
    <p:extLst>
      <p:ext uri="{BB962C8B-B14F-4D97-AF65-F5344CB8AC3E}">
        <p14:creationId xmlns:p14="http://schemas.microsoft.com/office/powerpoint/2010/main" val="407439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Electron EDM: Tl</a:t>
            </a:r>
            <a:endParaRPr kumimoji="1" lang="ja-JP" altLang="en-US" dirty="0"/>
          </a:p>
        </p:txBody>
      </p:sp>
      <p:sp>
        <p:nvSpPr>
          <p:cNvPr id="3" name="コンテンツ プレースホルダー 2"/>
          <p:cNvSpPr>
            <a:spLocks noGrp="1"/>
          </p:cNvSpPr>
          <p:nvPr>
            <p:ph idx="1"/>
          </p:nvPr>
        </p:nvSpPr>
        <p:spPr>
          <a:xfrm>
            <a:off x="457200" y="1600200"/>
            <a:ext cx="4618856" cy="4925144"/>
          </a:xfrm>
        </p:spPr>
        <p:txBody>
          <a:bodyPr>
            <a:normAutofit fontScale="85000" lnSpcReduction="10000"/>
          </a:bodyPr>
          <a:lstStyle/>
          <a:p>
            <a:pPr marL="400050"/>
            <a:r>
              <a:rPr lang="en-US" altLang="ja-JP" sz="2400" dirty="0"/>
              <a:t>Tl</a:t>
            </a:r>
            <a:r>
              <a:rPr lang="ja-JP" altLang="en-US" sz="2400" dirty="0"/>
              <a:t>原子</a:t>
            </a:r>
            <a:endParaRPr lang="en-US" altLang="ja-JP" sz="2400" dirty="0"/>
          </a:p>
          <a:p>
            <a:pPr marL="800100" lvl="1"/>
            <a:r>
              <a:rPr lang="ja-JP" altLang="en-US" sz="2000" dirty="0"/>
              <a:t>増幅率 </a:t>
            </a:r>
            <a:r>
              <a:rPr lang="en-US" altLang="ja-JP" sz="2000" dirty="0"/>
              <a:t>585</a:t>
            </a:r>
          </a:p>
          <a:p>
            <a:pPr marL="400050"/>
            <a:endParaRPr lang="en-US" altLang="ja-JP" sz="2400" dirty="0"/>
          </a:p>
          <a:p>
            <a:pPr marL="400050"/>
            <a:r>
              <a:rPr lang="ja-JP" altLang="en-US" sz="2400" dirty="0"/>
              <a:t>測定</a:t>
            </a:r>
            <a:r>
              <a:rPr lang="en-US" altLang="ja-JP" sz="2400" dirty="0"/>
              <a:t>step</a:t>
            </a:r>
          </a:p>
          <a:p>
            <a:pPr marL="800100" lvl="1"/>
            <a:r>
              <a:rPr lang="en-US" altLang="ja-JP" sz="2000" dirty="0"/>
              <a:t>Tl</a:t>
            </a:r>
            <a:r>
              <a:rPr lang="ja-JP" altLang="en-US" sz="2000" dirty="0"/>
              <a:t>原子をレーザー</a:t>
            </a:r>
            <a:r>
              <a:rPr lang="en-US" altLang="ja-JP" sz="2000" dirty="0"/>
              <a:t>(378 nm)</a:t>
            </a:r>
            <a:r>
              <a:rPr lang="ja-JP" altLang="en-US" sz="2000" dirty="0"/>
              <a:t>によって偏光</a:t>
            </a:r>
            <a:endParaRPr lang="en-US" altLang="ja-JP" sz="2000" dirty="0"/>
          </a:p>
          <a:p>
            <a:pPr marL="800100" lvl="1"/>
            <a:r>
              <a:rPr lang="en-US" altLang="ja-JP" sz="2000" dirty="0"/>
              <a:t>RF</a:t>
            </a:r>
            <a:r>
              <a:rPr lang="ja-JP" altLang="en-US" sz="2000" dirty="0"/>
              <a:t>照射　</a:t>
            </a:r>
            <a:r>
              <a:rPr lang="en-US" altLang="ja-JP" sz="2000" dirty="0"/>
              <a:t>(1/2π)</a:t>
            </a:r>
          </a:p>
          <a:p>
            <a:pPr marL="800100" lvl="1"/>
            <a:r>
              <a:rPr lang="ja-JP" altLang="en-US" sz="2000" dirty="0"/>
              <a:t>電極間を飛行</a:t>
            </a:r>
            <a:endParaRPr lang="en-US" altLang="ja-JP" sz="2000" dirty="0"/>
          </a:p>
          <a:p>
            <a:pPr marL="1200150" lvl="2"/>
            <a:r>
              <a:rPr lang="ja-JP" altLang="en-US" sz="1600" dirty="0"/>
              <a:t>電位 </a:t>
            </a:r>
            <a:r>
              <a:rPr lang="en-US" altLang="ja-JP" sz="1600" dirty="0"/>
              <a:t>123 kV/cm</a:t>
            </a:r>
          </a:p>
          <a:p>
            <a:pPr marL="1200150" lvl="2"/>
            <a:r>
              <a:rPr lang="en-US" altLang="ja-JP" sz="1600" dirty="0"/>
              <a:t>2</a:t>
            </a:r>
            <a:r>
              <a:rPr lang="ja-JP" altLang="en-US" sz="1600" dirty="0"/>
              <a:t>つの独立した経路</a:t>
            </a:r>
            <a:r>
              <a:rPr lang="en-US" altLang="ja-JP" sz="1600" dirty="0"/>
              <a:t>(</a:t>
            </a:r>
            <a:r>
              <a:rPr lang="ja-JP" altLang="en-US" sz="1600" dirty="0"/>
              <a:t>電場は逆向き</a:t>
            </a:r>
            <a:r>
              <a:rPr lang="en-US" altLang="ja-JP" sz="1600" dirty="0"/>
              <a:t>)</a:t>
            </a:r>
          </a:p>
          <a:p>
            <a:pPr marL="800100" lvl="1"/>
            <a:r>
              <a:rPr lang="en-US" altLang="ja-JP" sz="2000" dirty="0"/>
              <a:t>RF</a:t>
            </a:r>
            <a:r>
              <a:rPr lang="ja-JP" altLang="en-US" sz="2000" dirty="0"/>
              <a:t>照射　</a:t>
            </a:r>
            <a:r>
              <a:rPr lang="en-US" altLang="ja-JP" sz="2000" dirty="0"/>
              <a:t>(1/2π</a:t>
            </a:r>
            <a:r>
              <a:rPr lang="ja-JP" altLang="en-US" sz="2000" dirty="0"/>
              <a:t>にわずかな位相差</a:t>
            </a:r>
            <a:r>
              <a:rPr lang="en-US" altLang="ja-JP" sz="2000" dirty="0"/>
              <a:t>)</a:t>
            </a:r>
          </a:p>
          <a:p>
            <a:pPr marL="800100" lvl="1"/>
            <a:r>
              <a:rPr lang="ja-JP" altLang="en-US" sz="2000" dirty="0"/>
              <a:t>レーザーを照射し、その蛍光を検出することにより共鳴周波数を求める</a:t>
            </a:r>
            <a:endParaRPr lang="en-US" altLang="ja-JP" sz="2000" dirty="0"/>
          </a:p>
          <a:p>
            <a:pPr marL="800100" lvl="1"/>
            <a:endParaRPr lang="en-US" altLang="ja-JP" sz="2400" dirty="0"/>
          </a:p>
          <a:p>
            <a:pPr marL="400050"/>
            <a:r>
              <a:rPr lang="en-US" altLang="ja-JP" sz="2400" dirty="0"/>
              <a:t>Na: Co-magnetometer</a:t>
            </a:r>
          </a:p>
          <a:p>
            <a:pPr marL="57150" indent="0">
              <a:buNone/>
            </a:pPr>
            <a:endParaRPr lang="en-US" altLang="ja-JP" sz="2400" dirty="0"/>
          </a:p>
          <a:p>
            <a:pPr marL="57150" indent="0">
              <a:buNone/>
            </a:pPr>
            <a:r>
              <a:rPr lang="en-US" altLang="ja-JP" sz="2000" dirty="0"/>
              <a:t>	</a:t>
            </a:r>
            <a:r>
              <a:rPr lang="en-US" altLang="ja-JP" sz="2400" b="1" dirty="0"/>
              <a:t>|</a:t>
            </a:r>
            <a:r>
              <a:rPr lang="en-US" altLang="ja-JP" sz="2400" b="1" i="1" dirty="0"/>
              <a:t>d</a:t>
            </a:r>
            <a:r>
              <a:rPr lang="en-US" altLang="ja-JP" sz="2400" b="1" baseline="-25000" dirty="0"/>
              <a:t>e</a:t>
            </a:r>
            <a:r>
              <a:rPr lang="en-US" altLang="ja-JP" sz="2400" b="1" dirty="0"/>
              <a:t>| &lt; 1.6×10</a:t>
            </a:r>
            <a:r>
              <a:rPr lang="en-US" altLang="ja-JP" sz="2400" b="1" baseline="30000" dirty="0"/>
              <a:t>−27</a:t>
            </a:r>
            <a:r>
              <a:rPr lang="en-US" altLang="ja-JP" sz="2400" b="1" dirty="0"/>
              <a:t> ecm  </a:t>
            </a:r>
            <a:endParaRPr kumimoji="1" lang="ja-JP" altLang="en-US" sz="2000" b="1"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24</a:t>
            </a:fld>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368152"/>
            <a:ext cx="3072333" cy="47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5940152" y="6165304"/>
            <a:ext cx="2148345" cy="584775"/>
          </a:xfrm>
          <a:prstGeom prst="rect">
            <a:avLst/>
          </a:prstGeom>
          <a:noFill/>
        </p:spPr>
        <p:txBody>
          <a:bodyPr wrap="none" rtlCol="0">
            <a:spAutoFit/>
          </a:bodyPr>
          <a:lstStyle/>
          <a:p>
            <a:r>
              <a:rPr lang="en-US" altLang="ja-JP" sz="1600" dirty="0"/>
              <a:t>B.C. Regan et al, </a:t>
            </a:r>
          </a:p>
          <a:p>
            <a:r>
              <a:rPr lang="en-US" altLang="ja-JP" sz="1600" dirty="0"/>
              <a:t>  PRL 88, 071805 (2002)</a:t>
            </a:r>
            <a:endParaRPr kumimoji="1" lang="ja-JP" altLang="en-US" sz="1600" dirty="0"/>
          </a:p>
        </p:txBody>
      </p:sp>
    </p:spTree>
    <p:extLst>
      <p:ext uri="{BB962C8B-B14F-4D97-AF65-F5344CB8AC3E}">
        <p14:creationId xmlns:p14="http://schemas.microsoft.com/office/powerpoint/2010/main" val="384452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98488" y="857250"/>
            <a:ext cx="5715000" cy="857250"/>
          </a:xfrm>
        </p:spPr>
        <p:txBody>
          <a:bodyPr/>
          <a:lstStyle/>
          <a:p>
            <a:pPr algn="ctr"/>
            <a:r>
              <a:rPr lang="en-US" altLang="ja-JP" sz="2700" b="1" dirty="0">
                <a:latin typeface="ヒラギノ丸ゴ ProN W4"/>
                <a:ea typeface="ヒラギノ丸ゴ ProN W4"/>
                <a:cs typeface="ヒラギノ丸ゴ ProN W4"/>
              </a:rPr>
              <a:t>EDM with cooled/trapped atom</a:t>
            </a:r>
            <a:endParaRPr lang="ja-JP" altLang="en-US" sz="2700" b="1" dirty="0">
              <a:latin typeface="ヒラギノ丸ゴ ProN W4"/>
              <a:ea typeface="ヒラギノ丸ゴ ProN W4"/>
              <a:cs typeface="ヒラギノ丸ゴ ProN W4"/>
            </a:endParaRPr>
          </a:p>
        </p:txBody>
      </p:sp>
      <p:sp>
        <p:nvSpPr>
          <p:cNvPr id="7" name="スライド番号プレースホルダー 6"/>
          <p:cNvSpPr>
            <a:spLocks noGrp="1"/>
          </p:cNvSpPr>
          <p:nvPr>
            <p:ph type="sldNum" sz="quarter" idx="12"/>
          </p:nvPr>
        </p:nvSpPr>
        <p:spPr/>
        <p:txBody>
          <a:bodyPr/>
          <a:lstStyle/>
          <a:p>
            <a:fld id="{FA84A37A-AFC2-4A01-80A1-FC20F2C0D5BB}" type="slidenum">
              <a:rPr lang="en-US" smtClean="0">
                <a:solidFill>
                  <a:srgbClr val="564B3C"/>
                </a:solidFill>
                <a:latin typeface="Calibri"/>
              </a:rPr>
              <a:pPr/>
              <a:t>25</a:t>
            </a:fld>
            <a:endParaRPr lang="en-US">
              <a:solidFill>
                <a:srgbClr val="564B3C"/>
              </a:solidFill>
              <a:latin typeface="Calibri"/>
            </a:endParaRPr>
          </a:p>
        </p:txBody>
      </p:sp>
      <p:pic>
        <p:nvPicPr>
          <p:cNvPr id="5" name="Picture 15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0606" y="1920809"/>
            <a:ext cx="1313333" cy="1287797"/>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正方形/長方形 5"/>
          <p:cNvSpPr/>
          <p:nvPr/>
        </p:nvSpPr>
        <p:spPr>
          <a:xfrm>
            <a:off x="3957696" y="1956755"/>
            <a:ext cx="1065035" cy="1177245"/>
          </a:xfrm>
          <a:prstGeom prst="rect">
            <a:avLst/>
          </a:prstGeom>
          <a:noFill/>
        </p:spPr>
        <p:txBody>
          <a:bodyPr wrap="none" lIns="68580" tIns="34290" rIns="68580" bIns="34290">
            <a:spAutoFit/>
          </a:bodyPr>
          <a:lstStyle/>
          <a:p>
            <a:pPr algn="ctr"/>
            <a:r>
              <a:rPr lang="ja-JP" altLang="en-US"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8" name="正方形/長方形 7"/>
          <p:cNvSpPr/>
          <p:nvPr/>
        </p:nvSpPr>
        <p:spPr>
          <a:xfrm>
            <a:off x="1686509" y="1627353"/>
            <a:ext cx="1896446" cy="300082"/>
          </a:xfrm>
          <a:prstGeom prst="rect">
            <a:avLst/>
          </a:prstGeom>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bodyPr>
          <a:lstStyle/>
          <a:p>
            <a:pPr algn="ctr"/>
            <a:r>
              <a:rPr lang="en-US" altLang="ja-JP"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Francium</a:t>
            </a:r>
            <a:r>
              <a:rPr lang="ja-JP" altLang="en-US"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a:t>
            </a:r>
            <a:r>
              <a:rPr lang="en-US" altLang="ja-JP" sz="1500" b="1" baseline="30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210</a:t>
            </a:r>
            <a:r>
              <a:rPr lang="en-US" altLang="ja-JP"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Fr</a:t>
            </a:r>
            <a:r>
              <a:rPr lang="ja-JP" altLang="en-US"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a:t>
            </a:r>
            <a:endParaRPr lang="en-US" altLang="ja-JP"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endParaRPr>
          </a:p>
        </p:txBody>
      </p:sp>
      <p:sp>
        <p:nvSpPr>
          <p:cNvPr id="9" name="正方形/長方形 8"/>
          <p:cNvSpPr/>
          <p:nvPr/>
        </p:nvSpPr>
        <p:spPr>
          <a:xfrm>
            <a:off x="5442963" y="1627353"/>
            <a:ext cx="1770526" cy="300082"/>
          </a:xfrm>
          <a:prstGeom prst="rect">
            <a:avLst/>
          </a:prstGeom>
        </p:spPr>
        <p:style>
          <a:lnRef idx="1">
            <a:schemeClr val="accent2"/>
          </a:lnRef>
          <a:fillRef idx="2">
            <a:schemeClr val="accent2"/>
          </a:fillRef>
          <a:effectRef idx="1">
            <a:schemeClr val="accent2"/>
          </a:effectRef>
          <a:fontRef idx="minor">
            <a:schemeClr val="dk1"/>
          </a:fontRef>
        </p:style>
        <p:txBody>
          <a:bodyPr wrap="square" lIns="68580" tIns="34290" rIns="68580" bIns="34290">
            <a:spAutoFit/>
          </a:bodyPr>
          <a:lstStyle/>
          <a:p>
            <a:pPr algn="ctr"/>
            <a:r>
              <a:rPr lang="en-US" altLang="ja-JP"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Optical lattice</a:t>
            </a:r>
          </a:p>
        </p:txBody>
      </p:sp>
      <p:sp>
        <p:nvSpPr>
          <p:cNvPr id="10" name="正方形/長方形 9"/>
          <p:cNvSpPr/>
          <p:nvPr/>
        </p:nvSpPr>
        <p:spPr>
          <a:xfrm>
            <a:off x="510630" y="3253123"/>
            <a:ext cx="3372077" cy="900246"/>
          </a:xfrm>
          <a:prstGeom prst="rect">
            <a:avLst/>
          </a:prstGeom>
        </p:spPr>
        <p:style>
          <a:lnRef idx="2">
            <a:schemeClr val="accent3"/>
          </a:lnRef>
          <a:fillRef idx="1">
            <a:schemeClr val="lt1"/>
          </a:fillRef>
          <a:effectRef idx="0">
            <a:schemeClr val="accent3"/>
          </a:effectRef>
          <a:fontRef idx="minor">
            <a:schemeClr val="dk1"/>
          </a:fontRef>
        </p:style>
        <p:txBody>
          <a:bodyPr wrap="none" lIns="68580" tIns="34290" rIns="68580" bIns="34290">
            <a:spAutoFit/>
          </a:bodyPr>
          <a:lstStyle/>
          <a:p>
            <a:pPr marL="214313" indent="-214313">
              <a:buFont typeface="Wingdings" charset="2"/>
              <a:buChar char="l"/>
            </a:pP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Heaviest Alkali element</a:t>
            </a:r>
          </a:p>
          <a:p>
            <a:pPr marL="214313" indent="-214313">
              <a:buFont typeface="Wingdings" charset="2"/>
              <a:buChar char="l"/>
            </a:pP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T</a:t>
            </a:r>
            <a:r>
              <a:rPr lang="en-US" altLang="ja-JP" sz="135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1/2</a:t>
            </a: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〜3 min. : enough for online exp.</a:t>
            </a:r>
          </a:p>
          <a:p>
            <a:pPr marL="214313" indent="-214313">
              <a:buFont typeface="Wingdings" charset="2"/>
              <a:buChar char="l"/>
            </a:pP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Laser cooling/trapping : possible </a:t>
            </a:r>
          </a:p>
          <a:p>
            <a:pPr marL="214313" indent="-214313">
              <a:buFont typeface="Wingdings" charset="2"/>
              <a:buChar char="l"/>
            </a:pP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EDM enhancement : largest 〜895</a:t>
            </a:r>
          </a:p>
        </p:txBody>
      </p:sp>
      <p:sp>
        <p:nvSpPr>
          <p:cNvPr id="11" name="正方形/長方形 10"/>
          <p:cNvSpPr/>
          <p:nvPr/>
        </p:nvSpPr>
        <p:spPr>
          <a:xfrm>
            <a:off x="4965350" y="3232222"/>
            <a:ext cx="3338414" cy="900246"/>
          </a:xfrm>
          <a:prstGeom prst="rect">
            <a:avLst/>
          </a:prstGeom>
        </p:spPr>
        <p:style>
          <a:lnRef idx="2">
            <a:schemeClr val="accent3"/>
          </a:lnRef>
          <a:fillRef idx="1">
            <a:schemeClr val="lt1"/>
          </a:fillRef>
          <a:effectRef idx="0">
            <a:schemeClr val="accent3"/>
          </a:effectRef>
          <a:fontRef idx="minor">
            <a:schemeClr val="dk1"/>
          </a:fontRef>
        </p:style>
        <p:txBody>
          <a:bodyPr wrap="none" lIns="68580" tIns="34290" rIns="68580" bIns="34290">
            <a:spAutoFit/>
          </a:bodyPr>
          <a:lstStyle/>
          <a:p>
            <a:pPr marL="214313" indent="-214313">
              <a:buFont typeface="Wingdings" charset="2"/>
              <a:buChar char="l"/>
            </a:pP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Cold atom  (~</a:t>
            </a:r>
            <a:r>
              <a:rPr lang="en-US" altLang="ja-JP" sz="135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uK</a:t>
            </a: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a:t>
            </a:r>
          </a:p>
          <a:p>
            <a:pPr marL="214313" indent="-214313">
              <a:buFont typeface="Wingdings" charset="2"/>
              <a:buChar char="l"/>
            </a:pP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Interaction between atoms 〜 weak</a:t>
            </a:r>
          </a:p>
          <a:p>
            <a:pPr marL="214313" indent="-214313">
              <a:buFont typeface="Wingdings" charset="2"/>
              <a:buChar char="l"/>
            </a:pP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High vacuum 〜 high electric field </a:t>
            </a:r>
          </a:p>
          <a:p>
            <a:pPr marL="214313" indent="-214313">
              <a:buFont typeface="Wingdings" charset="2"/>
              <a:buChar char="l"/>
            </a:pPr>
            <a:r>
              <a:rPr lang="en-US" altLang="ja-JP" sz="13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Long coherence time 〜 sec. order </a:t>
            </a:r>
          </a:p>
        </p:txBody>
      </p:sp>
      <p:graphicFrame>
        <p:nvGraphicFramePr>
          <p:cNvPr id="12" name="オブジェクト 11"/>
          <p:cNvGraphicFramePr>
            <a:graphicFrameLocks noChangeAspect="1"/>
          </p:cNvGraphicFramePr>
          <p:nvPr/>
        </p:nvGraphicFramePr>
        <p:xfrm>
          <a:off x="2917275" y="5457583"/>
          <a:ext cx="2182006" cy="537482"/>
        </p:xfrm>
        <a:graphic>
          <a:graphicData uri="http://schemas.openxmlformats.org/presentationml/2006/ole">
            <mc:AlternateContent xmlns:mc="http://schemas.openxmlformats.org/markup-compatibility/2006">
              <mc:Choice xmlns:v="urn:schemas-microsoft-com:vml" Requires="v">
                <p:oleObj spid="_x0000_s1082" name="数式" r:id="rId5" imgW="1854200" imgH="457200" progId="Equation.3">
                  <p:embed/>
                </p:oleObj>
              </mc:Choice>
              <mc:Fallback>
                <p:oleObj name="数式" r:id="rId5" imgW="1854200" imgH="457200" progId="Equation.3">
                  <p:embed/>
                  <p:pic>
                    <p:nvPicPr>
                      <p:cNvPr id="12" name="オブジェクト 11"/>
                      <p:cNvPicPr/>
                      <p:nvPr/>
                    </p:nvPicPr>
                    <p:blipFill>
                      <a:blip r:embed="rId6"/>
                      <a:stretch>
                        <a:fillRect/>
                      </a:stretch>
                    </p:blipFill>
                    <p:spPr>
                      <a:xfrm>
                        <a:off x="2917275" y="5457583"/>
                        <a:ext cx="2182006" cy="537482"/>
                      </a:xfrm>
                      <a:prstGeom prst="rect">
                        <a:avLst/>
                      </a:prstGeom>
                    </p:spPr>
                  </p:pic>
                </p:oleObj>
              </mc:Fallback>
            </mc:AlternateContent>
          </a:graphicData>
        </a:graphic>
      </p:graphicFrame>
      <p:sp>
        <p:nvSpPr>
          <p:cNvPr id="15" name="正方形/長方形 14"/>
          <p:cNvSpPr/>
          <p:nvPr/>
        </p:nvSpPr>
        <p:spPr>
          <a:xfrm>
            <a:off x="1880502" y="5553493"/>
            <a:ext cx="900952" cy="276999"/>
          </a:xfrm>
          <a:prstGeom prst="rect">
            <a:avLst/>
          </a:prstGeom>
          <a:noFill/>
        </p:spPr>
        <p:txBody>
          <a:bodyPr wrap="none" lIns="68580" tIns="34290" rIns="68580" bIns="34290">
            <a:spAutoFit/>
          </a:bodyPr>
          <a:lstStyle/>
          <a:p>
            <a:r>
              <a:rPr lang="en-US" altLang="ja-JP" sz="1350" b="1" dirty="0">
                <a:ln w="1905"/>
                <a:effectLst>
                  <a:innerShdw blurRad="69850" dist="43180" dir="5400000">
                    <a:srgbClr val="000000">
                      <a:alpha val="65000"/>
                    </a:srgbClr>
                  </a:innerShdw>
                </a:effectLst>
              </a:rPr>
              <a:t>Accuracy </a:t>
            </a:r>
            <a:r>
              <a:rPr lang="ja-JP" altLang="en-US" sz="1350" b="1" dirty="0">
                <a:ln w="1905"/>
                <a:effectLst>
                  <a:innerShdw blurRad="69850" dist="43180" dir="5400000">
                    <a:srgbClr val="000000">
                      <a:alpha val="65000"/>
                    </a:srgbClr>
                  </a:innerShdw>
                </a:effectLst>
              </a:rPr>
              <a:t>：</a:t>
            </a:r>
            <a:endParaRPr lang="en-US" altLang="ja-JP" sz="1350" b="1" dirty="0">
              <a:ln w="1905"/>
              <a:effectLst>
                <a:innerShdw blurRad="69850" dist="43180" dir="5400000">
                  <a:srgbClr val="000000">
                    <a:alpha val="65000"/>
                  </a:srgbClr>
                </a:innerShdw>
              </a:effectLst>
            </a:endParaRPr>
          </a:p>
        </p:txBody>
      </p:sp>
      <p:sp>
        <p:nvSpPr>
          <p:cNvPr id="16" name="正方形/長方形 15"/>
          <p:cNvSpPr/>
          <p:nvPr/>
        </p:nvSpPr>
        <p:spPr>
          <a:xfrm>
            <a:off x="5099281" y="5587822"/>
            <a:ext cx="1328505" cy="276999"/>
          </a:xfrm>
          <a:prstGeom prst="rect">
            <a:avLst/>
          </a:prstGeom>
          <a:noFill/>
        </p:spPr>
        <p:txBody>
          <a:bodyPr wrap="none" lIns="68580" tIns="34290" rIns="68580" bIns="34290">
            <a:spAutoFit/>
          </a:bodyPr>
          <a:lstStyle/>
          <a:p>
            <a:r>
              <a:rPr lang="en-US" altLang="ja-JP" sz="1350" b="1" dirty="0">
                <a:ln w="1905"/>
                <a:effectLst>
                  <a:innerShdw blurRad="69850" dist="43180" dir="5400000">
                    <a:srgbClr val="000000">
                      <a:alpha val="65000"/>
                    </a:srgbClr>
                  </a:innerShdw>
                </a:effectLst>
              </a:rPr>
              <a:t>Times improved </a:t>
            </a:r>
          </a:p>
        </p:txBody>
      </p:sp>
      <p:graphicFrame>
        <p:nvGraphicFramePr>
          <p:cNvPr id="17" name="オブジェクト 16"/>
          <p:cNvGraphicFramePr>
            <a:graphicFrameLocks noChangeAspect="1"/>
          </p:cNvGraphicFramePr>
          <p:nvPr/>
        </p:nvGraphicFramePr>
        <p:xfrm>
          <a:off x="3115302" y="4315211"/>
          <a:ext cx="2134845" cy="580146"/>
        </p:xfrm>
        <a:graphic>
          <a:graphicData uri="http://schemas.openxmlformats.org/presentationml/2006/ole">
            <mc:AlternateContent xmlns:mc="http://schemas.openxmlformats.org/markup-compatibility/2006">
              <mc:Choice xmlns:v="urn:schemas-microsoft-com:vml" Requires="v">
                <p:oleObj spid="_x0000_s1083" name="数式" r:id="rId7" imgW="1612900" imgH="419100" progId="Equation.3">
                  <p:embed/>
                </p:oleObj>
              </mc:Choice>
              <mc:Fallback>
                <p:oleObj name="数式" r:id="rId7" imgW="1612900" imgH="419100" progId="Equation.3">
                  <p:embed/>
                  <p:pic>
                    <p:nvPicPr>
                      <p:cNvPr id="17" name="オブジェクト 16"/>
                      <p:cNvPicPr/>
                      <p:nvPr/>
                    </p:nvPicPr>
                    <p:blipFill>
                      <a:blip r:embed="rId8"/>
                      <a:stretch>
                        <a:fillRect/>
                      </a:stretch>
                    </p:blipFill>
                    <p:spPr>
                      <a:xfrm>
                        <a:off x="3115302" y="4315211"/>
                        <a:ext cx="2134845" cy="580146"/>
                      </a:xfrm>
                      <a:prstGeom prst="rect">
                        <a:avLst/>
                      </a:prstGeom>
                      <a:solidFill>
                        <a:srgbClr val="FFFFFF"/>
                      </a:solidFill>
                    </p:spPr>
                  </p:pic>
                </p:oleObj>
              </mc:Fallback>
            </mc:AlternateContent>
          </a:graphicData>
        </a:graphic>
      </p:graphicFrame>
      <p:sp>
        <p:nvSpPr>
          <p:cNvPr id="20" name="角丸四角形吹き出し 19"/>
          <p:cNvSpPr/>
          <p:nvPr/>
        </p:nvSpPr>
        <p:spPr>
          <a:xfrm>
            <a:off x="2530294" y="4897833"/>
            <a:ext cx="1132763" cy="272919"/>
          </a:xfrm>
          <a:prstGeom prst="wedgeRoundRectCallout">
            <a:avLst>
              <a:gd name="adj1" fmla="val 72500"/>
              <a:gd name="adj2" fmla="val -82748"/>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050" b="1" dirty="0">
                <a:ln w="1905"/>
                <a:solidFill>
                  <a:schemeClr val="tx1"/>
                </a:soli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Enhancement factor</a:t>
            </a:r>
            <a:endParaRPr lang="ja-JP" altLang="en-US" sz="1050" b="1" dirty="0">
              <a:ln w="1905"/>
              <a:solidFill>
                <a:schemeClr val="tx1"/>
              </a:soli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endParaRPr>
          </a:p>
        </p:txBody>
      </p:sp>
      <p:sp>
        <p:nvSpPr>
          <p:cNvPr id="21" name="角丸四角形吹き出し 20"/>
          <p:cNvSpPr/>
          <p:nvPr/>
        </p:nvSpPr>
        <p:spPr>
          <a:xfrm>
            <a:off x="3722100" y="4900475"/>
            <a:ext cx="693820" cy="272919"/>
          </a:xfrm>
          <a:prstGeom prst="wedgeRoundRectCallout">
            <a:avLst>
              <a:gd name="adj1" fmla="val 23876"/>
              <a:gd name="adj2" fmla="val -9017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1050" b="1" dirty="0">
                <a:ln w="1905"/>
                <a:solidFill>
                  <a:schemeClr val="tx1"/>
                </a:soli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Electric field </a:t>
            </a:r>
            <a:endParaRPr lang="ja-JP" altLang="en-US" sz="1050" b="1" dirty="0">
              <a:ln w="1905"/>
              <a:solidFill>
                <a:schemeClr val="tx1"/>
              </a:soli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endParaRPr>
          </a:p>
        </p:txBody>
      </p:sp>
      <p:sp>
        <p:nvSpPr>
          <p:cNvPr id="22" name="角丸四角形吹き出し 21"/>
          <p:cNvSpPr/>
          <p:nvPr/>
        </p:nvSpPr>
        <p:spPr>
          <a:xfrm>
            <a:off x="4462945" y="4909607"/>
            <a:ext cx="787202" cy="272919"/>
          </a:xfrm>
          <a:prstGeom prst="wedgeRoundRectCallout">
            <a:avLst>
              <a:gd name="adj1" fmla="val -18649"/>
              <a:gd name="adj2" fmla="val -885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050" b="1" dirty="0">
                <a:ln w="1905"/>
                <a:solidFill>
                  <a:schemeClr val="tx1"/>
                </a:soli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Trapped number </a:t>
            </a:r>
            <a:endParaRPr lang="ja-JP" altLang="en-US" sz="1050" b="1" dirty="0">
              <a:ln w="1905"/>
              <a:solidFill>
                <a:schemeClr val="tx1"/>
              </a:soli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endParaRPr>
          </a:p>
        </p:txBody>
      </p:sp>
      <p:sp>
        <p:nvSpPr>
          <p:cNvPr id="23" name="角丸四角形吹き出し 22"/>
          <p:cNvSpPr/>
          <p:nvPr/>
        </p:nvSpPr>
        <p:spPr>
          <a:xfrm>
            <a:off x="5297173" y="4900475"/>
            <a:ext cx="1337624" cy="272919"/>
          </a:xfrm>
          <a:prstGeom prst="wedgeRoundRectCallout">
            <a:avLst>
              <a:gd name="adj1" fmla="val -60862"/>
              <a:gd name="adj2" fmla="val -9407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1050" b="1" dirty="0">
                <a:ln w="1905"/>
                <a:solidFill>
                  <a:schemeClr val="tx1"/>
                </a:soli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Coherence time:</a:t>
            </a:r>
          </a:p>
          <a:p>
            <a:pPr algn="ctr"/>
            <a:r>
              <a:rPr lang="en-US" altLang="ja-JP" sz="1050" b="1" dirty="0">
                <a:ln w="1905"/>
                <a:solidFill>
                  <a:schemeClr val="tx1"/>
                </a:soli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rPr>
              <a:t>Long  </a:t>
            </a:r>
            <a:endParaRPr lang="ja-JP" altLang="en-US" sz="1050" b="1" dirty="0">
              <a:ln w="1905"/>
              <a:solidFill>
                <a:schemeClr val="tx1"/>
              </a:solidFill>
              <a:effectLst>
                <a:innerShdw blurRad="69850" dist="43180" dir="5400000">
                  <a:srgbClr val="000000">
                    <a:alpha val="65000"/>
                  </a:srgbClr>
                </a:innerShdw>
              </a:effectLst>
              <a:latin typeface="Hiragino Maru Gothic ProN W4" panose="020F0400000000000000" pitchFamily="34" charset="-128"/>
              <a:ea typeface="Hiragino Maru Gothic ProN W4" panose="020F0400000000000000" pitchFamily="34" charset="-128"/>
            </a:endParaRPr>
          </a:p>
        </p:txBody>
      </p:sp>
      <p:sp>
        <p:nvSpPr>
          <p:cNvPr id="3" name="下矢印 2"/>
          <p:cNvSpPr/>
          <p:nvPr/>
        </p:nvSpPr>
        <p:spPr>
          <a:xfrm>
            <a:off x="4155871" y="3752986"/>
            <a:ext cx="614149" cy="648707"/>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350"/>
          </a:p>
        </p:txBody>
      </p:sp>
      <p:sp>
        <p:nvSpPr>
          <p:cNvPr id="24" name="下矢印 23"/>
          <p:cNvSpPr/>
          <p:nvPr/>
        </p:nvSpPr>
        <p:spPr>
          <a:xfrm>
            <a:off x="4187246" y="5209260"/>
            <a:ext cx="614149" cy="24832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350"/>
          </a:p>
        </p:txBody>
      </p:sp>
      <p:sp>
        <p:nvSpPr>
          <p:cNvPr id="13" name="テキスト ボックス 12">
            <a:extLst>
              <a:ext uri="{FF2B5EF4-FFF2-40B4-BE49-F238E27FC236}">
                <a16:creationId xmlns:a16="http://schemas.microsoft.com/office/drawing/2014/main" id="{3D8F149A-F002-CA4A-908A-465941BC0B9F}"/>
              </a:ext>
            </a:extLst>
          </p:cNvPr>
          <p:cNvSpPr txBox="1"/>
          <p:nvPr/>
        </p:nvSpPr>
        <p:spPr>
          <a:xfrm>
            <a:off x="630597" y="4160193"/>
            <a:ext cx="2619628" cy="369332"/>
          </a:xfrm>
          <a:prstGeom prst="rect">
            <a:avLst/>
          </a:prstGeom>
          <a:noFill/>
        </p:spPr>
        <p:txBody>
          <a:bodyPr wrap="none" rtlCol="0">
            <a:spAutoFit/>
          </a:bodyPr>
          <a:lstStyle/>
          <a:p>
            <a:r>
              <a:rPr lang="en-US" altLang="ja-JP" sz="900" dirty="0">
                <a:latin typeface="Hiragino Maru Gothic ProN W4" panose="020F0400000000000000" pitchFamily="34" charset="-128"/>
                <a:ea typeface="Hiragino Maru Gothic ProN W4" panose="020F0400000000000000" pitchFamily="34" charset="-128"/>
              </a:rPr>
              <a:t>Relativistic coupled cluster model calculation </a:t>
            </a:r>
          </a:p>
          <a:p>
            <a:r>
              <a:rPr lang="en-US" altLang="ja-JP" sz="900" dirty="0">
                <a:latin typeface="Hiragino Maru Gothic ProN W4" panose="020F0400000000000000" pitchFamily="34" charset="-128"/>
                <a:ea typeface="Hiragino Maru Gothic ProN W4" panose="020F0400000000000000" pitchFamily="34" charset="-128"/>
              </a:rPr>
              <a:t>Phys.Rev.A93 (2016) 032520</a:t>
            </a:r>
            <a:endParaRPr lang="ja-JP" altLang="en-US" sz="900">
              <a:latin typeface="Hiragino Maru Gothic ProN W4" panose="020F0400000000000000" pitchFamily="34" charset="-128"/>
              <a:ea typeface="Hiragino Maru Gothic ProN W4" panose="020F0400000000000000" pitchFamily="34" charset="-128"/>
            </a:endParaRPr>
          </a:p>
        </p:txBody>
      </p:sp>
      <p:grpSp>
        <p:nvGrpSpPr>
          <p:cNvPr id="25" name="グループ化 24">
            <a:extLst>
              <a:ext uri="{FF2B5EF4-FFF2-40B4-BE49-F238E27FC236}">
                <a16:creationId xmlns:a16="http://schemas.microsoft.com/office/drawing/2014/main" id="{F414C762-F9C2-3246-8D6D-D5B5BF530612}"/>
              </a:ext>
            </a:extLst>
          </p:cNvPr>
          <p:cNvGrpSpPr/>
          <p:nvPr/>
        </p:nvGrpSpPr>
        <p:grpSpPr>
          <a:xfrm>
            <a:off x="5132138" y="2060732"/>
            <a:ext cx="3331840" cy="1161443"/>
            <a:chOff x="963752" y="1176570"/>
            <a:chExt cx="7234049" cy="2794106"/>
          </a:xfrm>
        </p:grpSpPr>
        <p:pic>
          <p:nvPicPr>
            <p:cNvPr id="26" name="図 25">
              <a:extLst>
                <a:ext uri="{FF2B5EF4-FFF2-40B4-BE49-F238E27FC236}">
                  <a16:creationId xmlns:a16="http://schemas.microsoft.com/office/drawing/2014/main" id="{B355ADDF-41DC-A340-B013-ACA1CEC2FFBF}"/>
                </a:ext>
              </a:extLst>
            </p:cNvPr>
            <p:cNvPicPr>
              <a:picLocks noChangeAspect="1"/>
            </p:cNvPicPr>
            <p:nvPr/>
          </p:nvPicPr>
          <p:blipFill>
            <a:blip r:embed="rId9"/>
            <a:stretch>
              <a:fillRect/>
            </a:stretch>
          </p:blipFill>
          <p:spPr>
            <a:xfrm>
              <a:off x="963752" y="1228824"/>
              <a:ext cx="3690325" cy="2741852"/>
            </a:xfrm>
            <a:prstGeom prst="rect">
              <a:avLst/>
            </a:prstGeom>
          </p:spPr>
        </p:pic>
        <p:grpSp>
          <p:nvGrpSpPr>
            <p:cNvPr id="27" name="図形グループ 16">
              <a:extLst>
                <a:ext uri="{FF2B5EF4-FFF2-40B4-BE49-F238E27FC236}">
                  <a16:creationId xmlns:a16="http://schemas.microsoft.com/office/drawing/2014/main" id="{3AF58A87-F546-884D-858F-A0EF0D9CBB3F}"/>
                </a:ext>
              </a:extLst>
            </p:cNvPr>
            <p:cNvGrpSpPr/>
            <p:nvPr/>
          </p:nvGrpSpPr>
          <p:grpSpPr>
            <a:xfrm>
              <a:off x="5283446" y="1804610"/>
              <a:ext cx="1796627" cy="1809591"/>
              <a:chOff x="6553200" y="2161276"/>
              <a:chExt cx="1796627" cy="1809591"/>
            </a:xfrm>
          </p:grpSpPr>
          <p:cxnSp>
            <p:nvCxnSpPr>
              <p:cNvPr id="31" name="直線矢印コネクタ 30">
                <a:extLst>
                  <a:ext uri="{FF2B5EF4-FFF2-40B4-BE49-F238E27FC236}">
                    <a16:creationId xmlns:a16="http://schemas.microsoft.com/office/drawing/2014/main" id="{5C142389-9994-7C4B-8A89-EA258B5AEE38}"/>
                  </a:ext>
                </a:extLst>
              </p:cNvPr>
              <p:cNvCxnSpPr/>
              <p:nvPr/>
            </p:nvCxnSpPr>
            <p:spPr>
              <a:xfrm flipV="1">
                <a:off x="6976533" y="2356291"/>
                <a:ext cx="1185334" cy="161457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2" name="円/楕円 31">
                <a:extLst>
                  <a:ext uri="{FF2B5EF4-FFF2-40B4-BE49-F238E27FC236}">
                    <a16:creationId xmlns:a16="http://schemas.microsoft.com/office/drawing/2014/main" id="{70AA7E93-3FD1-934B-B5E1-8213EFF5ECCD}"/>
                  </a:ext>
                </a:extLst>
              </p:cNvPr>
              <p:cNvSpPr/>
              <p:nvPr/>
            </p:nvSpPr>
            <p:spPr>
              <a:xfrm>
                <a:off x="7069667" y="2788574"/>
                <a:ext cx="914400" cy="914400"/>
              </a:xfrm>
              <a:prstGeom prst="ellipse">
                <a:avLst/>
              </a:prstGeom>
              <a:gradFill flip="none" rotWithShape="1">
                <a:gsLst>
                  <a:gs pos="0">
                    <a:schemeClr val="accent6">
                      <a:lumMod val="75000"/>
                    </a:schemeClr>
                  </a:gs>
                  <a:gs pos="0">
                    <a:schemeClr val="accent6">
                      <a:lumMod val="40000"/>
                      <a:lumOff val="60000"/>
                    </a:schemeClr>
                  </a:gs>
                  <a:gs pos="100000">
                    <a:schemeClr val="accent4">
                      <a:lumMod val="75000"/>
                    </a:schemeClr>
                  </a:gs>
                </a:gsLst>
                <a:lin ang="1860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sz="1350">
                  <a:highlight>
                    <a:srgbClr val="FFFF00"/>
                  </a:highlight>
                </a:endParaRPr>
              </a:p>
            </p:txBody>
          </p:sp>
          <p:sp>
            <p:nvSpPr>
              <p:cNvPr id="33" name="右カーブ矢印 32">
                <a:extLst>
                  <a:ext uri="{FF2B5EF4-FFF2-40B4-BE49-F238E27FC236}">
                    <a16:creationId xmlns:a16="http://schemas.microsoft.com/office/drawing/2014/main" id="{E4AEDED1-20C6-AA45-A571-E364E232ECFF}"/>
                  </a:ext>
                </a:extLst>
              </p:cNvPr>
              <p:cNvSpPr/>
              <p:nvPr/>
            </p:nvSpPr>
            <p:spPr>
              <a:xfrm rot="1299947">
                <a:off x="7618307" y="2161276"/>
                <a:ext cx="731520" cy="793077"/>
              </a:xfrm>
              <a:prstGeom prst="curvedRightArrow">
                <a:avLst>
                  <a:gd name="adj1" fmla="val 13239"/>
                  <a:gd name="adj2" fmla="val 50000"/>
                  <a:gd name="adj3" fmla="val 40046"/>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1350">
                  <a:solidFill>
                    <a:schemeClr val="tx1"/>
                  </a:solidFill>
                </a:endParaRPr>
              </a:p>
            </p:txBody>
          </p:sp>
          <p:sp>
            <p:nvSpPr>
              <p:cNvPr id="34" name="フリーフォーム 33">
                <a:extLst>
                  <a:ext uri="{FF2B5EF4-FFF2-40B4-BE49-F238E27FC236}">
                    <a16:creationId xmlns:a16="http://schemas.microsoft.com/office/drawing/2014/main" id="{4E74B8B2-E871-C24F-8EF9-2CBFCA3456AB}"/>
                  </a:ext>
                </a:extLst>
              </p:cNvPr>
              <p:cNvSpPr/>
              <p:nvPr/>
            </p:nvSpPr>
            <p:spPr>
              <a:xfrm>
                <a:off x="6631144" y="2497667"/>
                <a:ext cx="923940" cy="1020909"/>
              </a:xfrm>
              <a:custGeom>
                <a:avLst/>
                <a:gdLst>
                  <a:gd name="connsiteX0" fmla="*/ 455456 w 923940"/>
                  <a:gd name="connsiteY0" fmla="*/ 922866 h 1020909"/>
                  <a:gd name="connsiteX1" fmla="*/ 99856 w 923940"/>
                  <a:gd name="connsiteY1" fmla="*/ 990600 h 1020909"/>
                  <a:gd name="connsiteX2" fmla="*/ 6723 w 923940"/>
                  <a:gd name="connsiteY2" fmla="*/ 491066 h 1020909"/>
                  <a:gd name="connsiteX3" fmla="*/ 243789 w 923940"/>
                  <a:gd name="connsiteY3" fmla="*/ 127000 h 1020909"/>
                  <a:gd name="connsiteX4" fmla="*/ 726389 w 923940"/>
                  <a:gd name="connsiteY4" fmla="*/ 0 h 1020909"/>
                  <a:gd name="connsiteX5" fmla="*/ 912656 w 923940"/>
                  <a:gd name="connsiteY5" fmla="*/ 127000 h 1020909"/>
                  <a:gd name="connsiteX6" fmla="*/ 904189 w 923940"/>
                  <a:gd name="connsiteY6" fmla="*/ 270933 h 102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3940" h="1020909">
                    <a:moveTo>
                      <a:pt x="455456" y="922866"/>
                    </a:moveTo>
                    <a:cubicBezTo>
                      <a:pt x="315050" y="992716"/>
                      <a:pt x="174645" y="1062567"/>
                      <a:pt x="99856" y="990600"/>
                    </a:cubicBezTo>
                    <a:cubicBezTo>
                      <a:pt x="25067" y="918633"/>
                      <a:pt x="-17266" y="634999"/>
                      <a:pt x="6723" y="491066"/>
                    </a:cubicBezTo>
                    <a:cubicBezTo>
                      <a:pt x="30712" y="347133"/>
                      <a:pt x="123845" y="208844"/>
                      <a:pt x="243789" y="127000"/>
                    </a:cubicBezTo>
                    <a:cubicBezTo>
                      <a:pt x="363733" y="45156"/>
                      <a:pt x="614911" y="0"/>
                      <a:pt x="726389" y="0"/>
                    </a:cubicBezTo>
                    <a:cubicBezTo>
                      <a:pt x="837867" y="0"/>
                      <a:pt x="883023" y="81844"/>
                      <a:pt x="912656" y="127000"/>
                    </a:cubicBezTo>
                    <a:cubicBezTo>
                      <a:pt x="942289" y="172155"/>
                      <a:pt x="904189" y="270933"/>
                      <a:pt x="904189" y="270933"/>
                    </a:cubicBezTo>
                  </a:path>
                </a:pathLst>
              </a:custGeom>
              <a:noFill/>
              <a:ln w="127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5" name="円/楕円 34">
                <a:extLst>
                  <a:ext uri="{FF2B5EF4-FFF2-40B4-BE49-F238E27FC236}">
                    <a16:creationId xmlns:a16="http://schemas.microsoft.com/office/drawing/2014/main" id="{7A1513A0-974A-3347-B516-7F4F62EDC991}"/>
                  </a:ext>
                </a:extLst>
              </p:cNvPr>
              <p:cNvSpPr/>
              <p:nvPr/>
            </p:nvSpPr>
            <p:spPr>
              <a:xfrm>
                <a:off x="6553200" y="2633159"/>
                <a:ext cx="338667" cy="320917"/>
              </a:xfrm>
              <a:prstGeom prst="ellips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350"/>
              </a:p>
            </p:txBody>
          </p:sp>
        </p:grpSp>
        <p:sp>
          <p:nvSpPr>
            <p:cNvPr id="28" name="角丸四角形吹き出し 27">
              <a:extLst>
                <a:ext uri="{FF2B5EF4-FFF2-40B4-BE49-F238E27FC236}">
                  <a16:creationId xmlns:a16="http://schemas.microsoft.com/office/drawing/2014/main" id="{34B2CF0C-BAAE-284F-83CF-7D4F64EBE4C7}"/>
                </a:ext>
              </a:extLst>
            </p:cNvPr>
            <p:cNvSpPr/>
            <p:nvPr/>
          </p:nvSpPr>
          <p:spPr>
            <a:xfrm>
              <a:off x="5207465" y="1176570"/>
              <a:ext cx="2904557" cy="2601422"/>
            </a:xfrm>
            <a:prstGeom prst="wedgeRoundRectCallout">
              <a:avLst>
                <a:gd name="adj1" fmla="val -88220"/>
                <a:gd name="adj2" fmla="val -20010"/>
                <a:gd name="adj3" fmla="val 16667"/>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350"/>
            </a:p>
          </p:txBody>
        </p:sp>
        <p:sp>
          <p:nvSpPr>
            <p:cNvPr id="29" name="テキスト ボックス 28">
              <a:extLst>
                <a:ext uri="{FF2B5EF4-FFF2-40B4-BE49-F238E27FC236}">
                  <a16:creationId xmlns:a16="http://schemas.microsoft.com/office/drawing/2014/main" id="{2187DCD4-E6DB-7842-95A1-067D00D1B91D}"/>
                </a:ext>
              </a:extLst>
            </p:cNvPr>
            <p:cNvSpPr txBox="1"/>
            <p:nvPr/>
          </p:nvSpPr>
          <p:spPr>
            <a:xfrm>
              <a:off x="5834894" y="3388242"/>
              <a:ext cx="1935811" cy="444255"/>
            </a:xfrm>
            <a:prstGeom prst="rect">
              <a:avLst/>
            </a:prstGeom>
            <a:noFill/>
          </p:spPr>
          <p:txBody>
            <a:bodyPr wrap="none" rtlCol="0">
              <a:spAutoFit/>
            </a:bodyPr>
            <a:lstStyle/>
            <a:p>
              <a:r>
                <a:rPr lang="en-US" altLang="en-US" sz="600" dirty="0">
                  <a:latin typeface="Hiragino Maru Gothic ProN W4" panose="020F0400000000000000" pitchFamily="34" charset="-128"/>
                  <a:ea typeface="Hiragino Maru Gothic ProN W4" panose="020F0400000000000000" pitchFamily="34" charset="-128"/>
                </a:rPr>
                <a:t>Spin polarized atom</a:t>
              </a:r>
              <a:endParaRPr lang="ja-JP" altLang="en-US" sz="600" dirty="0">
                <a:latin typeface="Hiragino Maru Gothic ProN W4" panose="020F0400000000000000" pitchFamily="34" charset="-128"/>
                <a:ea typeface="Hiragino Maru Gothic ProN W4" panose="020F0400000000000000" pitchFamily="34" charset="-128"/>
              </a:endParaRPr>
            </a:p>
          </p:txBody>
        </p:sp>
        <p:sp>
          <p:nvSpPr>
            <p:cNvPr id="30" name="テキスト ボックス 29">
              <a:extLst>
                <a:ext uri="{FF2B5EF4-FFF2-40B4-BE49-F238E27FC236}">
                  <a16:creationId xmlns:a16="http://schemas.microsoft.com/office/drawing/2014/main" id="{314A82AE-D74A-8547-B3AA-CF2610BC83C4}"/>
                </a:ext>
              </a:extLst>
            </p:cNvPr>
            <p:cNvSpPr txBox="1"/>
            <p:nvPr/>
          </p:nvSpPr>
          <p:spPr>
            <a:xfrm>
              <a:off x="5085608" y="1352974"/>
              <a:ext cx="3112193" cy="444255"/>
            </a:xfrm>
            <a:prstGeom prst="rect">
              <a:avLst/>
            </a:prstGeom>
            <a:noFill/>
          </p:spPr>
          <p:txBody>
            <a:bodyPr wrap="none" rtlCol="0">
              <a:spAutoFit/>
            </a:bodyPr>
            <a:lstStyle/>
            <a:p>
              <a:r>
                <a:rPr lang="en-US" altLang="ja-JP" sz="600" dirty="0">
                  <a:latin typeface="Hiragino Maru Gothic ProN W4" panose="020F0400000000000000" pitchFamily="34" charset="-128"/>
                  <a:ea typeface="Hiragino Maru Gothic ProN W4" panose="020F0400000000000000" pitchFamily="34" charset="-128"/>
                </a:rPr>
                <a:t>Propagation</a:t>
              </a:r>
              <a:r>
                <a:rPr lang="ja-JP" altLang="en-US" sz="600" dirty="0">
                  <a:latin typeface="Hiragino Maru Gothic ProN W4" panose="020F0400000000000000" pitchFamily="34" charset="-128"/>
                  <a:ea typeface="Hiragino Maru Gothic ProN W4" panose="020F0400000000000000" pitchFamily="34" charset="-128"/>
                </a:rPr>
                <a:t> </a:t>
              </a:r>
              <a:r>
                <a:rPr lang="en-US" altLang="ja-JP" sz="600" dirty="0">
                  <a:latin typeface="Hiragino Maru Gothic ProN W4" panose="020F0400000000000000" pitchFamily="34" charset="-128"/>
                  <a:ea typeface="Hiragino Maru Gothic ProN W4" panose="020F0400000000000000" pitchFamily="34" charset="-128"/>
                </a:rPr>
                <a:t>of</a:t>
              </a:r>
              <a:r>
                <a:rPr lang="ja-JP" altLang="en-US" sz="600" dirty="0">
                  <a:latin typeface="Hiragino Maru Gothic ProN W4" panose="020F0400000000000000" pitchFamily="34" charset="-128"/>
                  <a:ea typeface="Hiragino Maru Gothic ProN W4" panose="020F0400000000000000" pitchFamily="34" charset="-128"/>
                </a:rPr>
                <a:t> </a:t>
              </a:r>
              <a:r>
                <a:rPr lang="en-US" altLang="ja-JP" sz="600" dirty="0">
                  <a:latin typeface="Hiragino Maru Gothic ProN W4" panose="020F0400000000000000" pitchFamily="34" charset="-128"/>
                  <a:ea typeface="Hiragino Maru Gothic ProN W4" panose="020F0400000000000000" pitchFamily="34" charset="-128"/>
                </a:rPr>
                <a:t>SUSY</a:t>
              </a:r>
              <a:r>
                <a:rPr lang="ja-JP" altLang="en-US" sz="600" dirty="0">
                  <a:latin typeface="Hiragino Maru Gothic ProN W4" panose="020F0400000000000000" pitchFamily="34" charset="-128"/>
                  <a:ea typeface="Hiragino Maru Gothic ProN W4" panose="020F0400000000000000" pitchFamily="34" charset="-128"/>
                </a:rPr>
                <a:t> </a:t>
              </a:r>
              <a:r>
                <a:rPr lang="en-US" altLang="ja-JP" sz="600" dirty="0">
                  <a:latin typeface="Hiragino Maru Gothic ProN W4" panose="020F0400000000000000" pitchFamily="34" charset="-128"/>
                  <a:ea typeface="Hiragino Maru Gothic ProN W4" panose="020F0400000000000000" pitchFamily="34" charset="-128"/>
                </a:rPr>
                <a:t>particles</a:t>
              </a:r>
              <a:r>
                <a:rPr lang="ja-JP" altLang="en-US" sz="600" dirty="0">
                  <a:latin typeface="Hiragino Maru Gothic ProN W4" panose="020F0400000000000000" pitchFamily="34" charset="-128"/>
                  <a:ea typeface="Hiragino Maru Gothic ProN W4" panose="020F0400000000000000" pitchFamily="34" charset="-128"/>
                </a:rPr>
                <a:t> </a:t>
              </a:r>
              <a:r>
                <a:rPr lang="en-US" altLang="ja-JP" sz="600" dirty="0">
                  <a:latin typeface="Hiragino Maru Gothic ProN W4" panose="020F0400000000000000" pitchFamily="34" charset="-128"/>
                  <a:ea typeface="Hiragino Maru Gothic ProN W4" panose="020F0400000000000000" pitchFamily="34" charset="-128"/>
                </a:rPr>
                <a:t>etc..</a:t>
              </a:r>
              <a:endParaRPr lang="ja-JP" altLang="en-US" sz="600" dirty="0">
                <a:latin typeface="Hiragino Maru Gothic ProN W4" panose="020F0400000000000000" pitchFamily="34" charset="-128"/>
                <a:ea typeface="Hiragino Maru Gothic ProN W4" panose="020F0400000000000000" pitchFamily="34" charset="-128"/>
              </a:endParaRPr>
            </a:p>
          </p:txBody>
        </p:sp>
      </p:grpSp>
      <p:sp>
        <p:nvSpPr>
          <p:cNvPr id="4" name="テキスト ボックス 3">
            <a:extLst>
              <a:ext uri="{FF2B5EF4-FFF2-40B4-BE49-F238E27FC236}">
                <a16:creationId xmlns:a16="http://schemas.microsoft.com/office/drawing/2014/main" id="{83CEA241-6BA0-479B-9D60-E51C9773BB6A}"/>
              </a:ext>
            </a:extLst>
          </p:cNvPr>
          <p:cNvSpPr txBox="1"/>
          <p:nvPr/>
        </p:nvSpPr>
        <p:spPr>
          <a:xfrm>
            <a:off x="1640790" y="332656"/>
            <a:ext cx="5883538" cy="523220"/>
          </a:xfrm>
          <a:prstGeom prst="rect">
            <a:avLst/>
          </a:prstGeom>
          <a:noFill/>
        </p:spPr>
        <p:txBody>
          <a:bodyPr wrap="square" rtlCol="0">
            <a:spAutoFit/>
          </a:bodyPr>
          <a:lstStyle/>
          <a:p>
            <a:r>
              <a:rPr kumimoji="1" lang="ja-JP" altLang="en-US" sz="2800" dirty="0"/>
              <a:t>フランシウム　東大</a:t>
            </a:r>
            <a:r>
              <a:rPr lang="ja-JP" altLang="en-US" sz="2800" dirty="0"/>
              <a:t>・理研・東北大</a:t>
            </a:r>
            <a:endParaRPr kumimoji="1" lang="ja-JP" altLang="en-US" sz="2800" dirty="0"/>
          </a:p>
        </p:txBody>
      </p:sp>
      <p:sp>
        <p:nvSpPr>
          <p:cNvPr id="14" name="テキスト ボックス 13">
            <a:extLst>
              <a:ext uri="{FF2B5EF4-FFF2-40B4-BE49-F238E27FC236}">
                <a16:creationId xmlns:a16="http://schemas.microsoft.com/office/drawing/2014/main" id="{4460F91D-2ACB-46D0-9DDD-185989104DDF}"/>
              </a:ext>
            </a:extLst>
          </p:cNvPr>
          <p:cNvSpPr txBox="1"/>
          <p:nvPr/>
        </p:nvSpPr>
        <p:spPr>
          <a:xfrm>
            <a:off x="6427786" y="6453336"/>
            <a:ext cx="1826077" cy="369332"/>
          </a:xfrm>
          <a:prstGeom prst="rect">
            <a:avLst/>
          </a:prstGeom>
          <a:noFill/>
        </p:spPr>
        <p:txBody>
          <a:bodyPr wrap="none" rtlCol="0">
            <a:spAutoFit/>
          </a:bodyPr>
          <a:lstStyle/>
          <a:p>
            <a:r>
              <a:rPr kumimoji="1" lang="en-US" altLang="ja-JP" dirty="0"/>
              <a:t>Slide</a:t>
            </a:r>
            <a:r>
              <a:rPr kumimoji="1" lang="ja-JP" altLang="en-US" dirty="0"/>
              <a:t> </a:t>
            </a:r>
            <a:r>
              <a:rPr kumimoji="1" lang="en-US" altLang="ja-JP" dirty="0"/>
              <a:t>by</a:t>
            </a:r>
            <a:r>
              <a:rPr kumimoji="1" lang="ja-JP" altLang="en-US" dirty="0"/>
              <a:t> </a:t>
            </a:r>
            <a:r>
              <a:rPr kumimoji="1" lang="en-US" altLang="ja-JP" dirty="0"/>
              <a:t>Y.</a:t>
            </a:r>
            <a:r>
              <a:rPr kumimoji="1" lang="ja-JP" altLang="en-US" dirty="0"/>
              <a:t> </a:t>
            </a:r>
            <a:r>
              <a:rPr kumimoji="1" lang="en-US" altLang="ja-JP" dirty="0"/>
              <a:t>Sakemi</a:t>
            </a:r>
            <a:endParaRPr kumimoji="1" lang="ja-JP" altLang="en-US" dirty="0"/>
          </a:p>
        </p:txBody>
      </p:sp>
    </p:spTree>
    <p:extLst>
      <p:ext uri="{BB962C8B-B14F-4D97-AF65-F5344CB8AC3E}">
        <p14:creationId xmlns:p14="http://schemas.microsoft.com/office/powerpoint/2010/main" val="26756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a:extLst>
              <a:ext uri="{FF2B5EF4-FFF2-40B4-BE49-F238E27FC236}">
                <a16:creationId xmlns:a16="http://schemas.microsoft.com/office/drawing/2014/main" id="{B47B3127-A9E5-6545-825E-0E057F434FAE}"/>
              </a:ext>
            </a:extLst>
          </p:cNvPr>
          <p:cNvSpPr/>
          <p:nvPr/>
        </p:nvSpPr>
        <p:spPr>
          <a:xfrm>
            <a:off x="3725162" y="1340483"/>
            <a:ext cx="1404343" cy="3218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E8402B88-4DC9-914F-961E-4F2CBA089920}"/>
              </a:ext>
            </a:extLst>
          </p:cNvPr>
          <p:cNvSpPr txBox="1"/>
          <p:nvPr/>
        </p:nvSpPr>
        <p:spPr>
          <a:xfrm>
            <a:off x="2932754" y="916116"/>
            <a:ext cx="3456395" cy="507831"/>
          </a:xfrm>
          <a:prstGeom prst="rect">
            <a:avLst/>
          </a:prstGeom>
          <a:noFill/>
        </p:spPr>
        <p:txBody>
          <a:bodyPr wrap="none" rtlCol="0">
            <a:spAutoFit/>
          </a:bodyPr>
          <a:lstStyle/>
          <a:p>
            <a:r>
              <a:rPr lang="en-US" altLang="ja-JP" sz="2700" b="1" dirty="0">
                <a:latin typeface="Hiragino Maru Gothic ProN W4" panose="020F0400000000000000" pitchFamily="34" charset="-128"/>
                <a:ea typeface="Hiragino Maru Gothic ProN W4" panose="020F0400000000000000" pitchFamily="34" charset="-128"/>
              </a:rPr>
              <a:t>Experimental setup</a:t>
            </a:r>
            <a:endParaRPr lang="ja-JP" altLang="en-US" sz="2700" b="1">
              <a:latin typeface="Hiragino Maru Gothic ProN W4" panose="020F0400000000000000" pitchFamily="34" charset="-128"/>
              <a:ea typeface="Hiragino Maru Gothic ProN W4" panose="020F0400000000000000" pitchFamily="34" charset="-128"/>
            </a:endParaRPr>
          </a:p>
        </p:txBody>
      </p:sp>
      <p:grpSp>
        <p:nvGrpSpPr>
          <p:cNvPr id="5" name="グループ化 4">
            <a:extLst>
              <a:ext uri="{FF2B5EF4-FFF2-40B4-BE49-F238E27FC236}">
                <a16:creationId xmlns:a16="http://schemas.microsoft.com/office/drawing/2014/main" id="{D63D4FE3-DDE7-0D48-85AA-247E292D2F15}"/>
              </a:ext>
            </a:extLst>
          </p:cNvPr>
          <p:cNvGrpSpPr/>
          <p:nvPr/>
        </p:nvGrpSpPr>
        <p:grpSpPr>
          <a:xfrm>
            <a:off x="3576439" y="1733315"/>
            <a:ext cx="4593641" cy="3391371"/>
            <a:chOff x="2299757" y="356759"/>
            <a:chExt cx="7592485" cy="6144482"/>
          </a:xfrm>
        </p:grpSpPr>
        <p:pic>
          <p:nvPicPr>
            <p:cNvPr id="6" name="図 5">
              <a:extLst>
                <a:ext uri="{FF2B5EF4-FFF2-40B4-BE49-F238E27FC236}">
                  <a16:creationId xmlns:a16="http://schemas.microsoft.com/office/drawing/2014/main" id="{CD8A2816-590B-6D41-A629-145CE7ACB25A}"/>
                </a:ext>
              </a:extLst>
            </p:cNvPr>
            <p:cNvPicPr>
              <a:picLocks noChangeAspect="1"/>
            </p:cNvPicPr>
            <p:nvPr/>
          </p:nvPicPr>
          <p:blipFill>
            <a:blip r:embed="rId3"/>
            <a:stretch>
              <a:fillRect/>
            </a:stretch>
          </p:blipFill>
          <p:spPr>
            <a:xfrm>
              <a:off x="2299757" y="356759"/>
              <a:ext cx="7592485" cy="6144482"/>
            </a:xfrm>
            <a:prstGeom prst="rect">
              <a:avLst/>
            </a:prstGeom>
          </p:spPr>
        </p:pic>
        <p:sp>
          <p:nvSpPr>
            <p:cNvPr id="7" name="テキスト ボックス 6">
              <a:extLst>
                <a:ext uri="{FF2B5EF4-FFF2-40B4-BE49-F238E27FC236}">
                  <a16:creationId xmlns:a16="http://schemas.microsoft.com/office/drawing/2014/main" id="{695F252D-4529-1244-A430-CDAF58EABC41}"/>
                </a:ext>
              </a:extLst>
            </p:cNvPr>
            <p:cNvSpPr txBox="1"/>
            <p:nvPr/>
          </p:nvSpPr>
          <p:spPr>
            <a:xfrm flipH="1">
              <a:off x="2842589" y="1331844"/>
              <a:ext cx="1143001" cy="920088"/>
            </a:xfrm>
            <a:prstGeom prst="rect">
              <a:avLst/>
            </a:prstGeom>
            <a:noFill/>
          </p:spPr>
          <p:txBody>
            <a:bodyPr wrap="square" rtlCol="0">
              <a:spAutoFit/>
            </a:bodyPr>
            <a:lstStyle/>
            <a:p>
              <a:r>
                <a:rPr lang="en-US" altLang="ja-JP" sz="1350" b="1" dirty="0">
                  <a:latin typeface="Hiragino Maru Gothic ProN W4" panose="020F0400000000000000" pitchFamily="34" charset="-128"/>
                  <a:ea typeface="Hiragino Maru Gothic ProN W4" panose="020F0400000000000000" pitchFamily="34" charset="-128"/>
                </a:rPr>
                <a:t>DMC7</a:t>
              </a:r>
              <a:endParaRPr lang="ja-JP" altLang="en-US" sz="1350" b="1">
                <a:latin typeface="Hiragino Maru Gothic ProN W4" panose="020F0400000000000000" pitchFamily="34" charset="-128"/>
                <a:ea typeface="Hiragino Maru Gothic ProN W4" panose="020F0400000000000000" pitchFamily="34" charset="-128"/>
              </a:endParaRPr>
            </a:p>
          </p:txBody>
        </p:sp>
        <p:sp>
          <p:nvSpPr>
            <p:cNvPr id="8" name="テキスト ボックス 7">
              <a:extLst>
                <a:ext uri="{FF2B5EF4-FFF2-40B4-BE49-F238E27FC236}">
                  <a16:creationId xmlns:a16="http://schemas.microsoft.com/office/drawing/2014/main" id="{86DA5AB0-D343-984C-89F8-7BF6F587E874}"/>
                </a:ext>
              </a:extLst>
            </p:cNvPr>
            <p:cNvSpPr txBox="1"/>
            <p:nvPr/>
          </p:nvSpPr>
          <p:spPr>
            <a:xfrm flipH="1">
              <a:off x="3787956" y="4522423"/>
              <a:ext cx="1350570" cy="1296489"/>
            </a:xfrm>
            <a:prstGeom prst="rect">
              <a:avLst/>
            </a:prstGeom>
            <a:noFill/>
          </p:spPr>
          <p:txBody>
            <a:bodyPr wrap="square" rtlCol="0">
              <a:spAutoFit/>
            </a:bodyPr>
            <a:lstStyle/>
            <a:p>
              <a:r>
                <a:rPr lang="en-US" altLang="ja-JP" sz="1350" b="1" dirty="0">
                  <a:latin typeface="Hiragino Maru Gothic ProN W4" panose="020F0400000000000000" pitchFamily="34" charset="-128"/>
                  <a:ea typeface="Hiragino Maru Gothic ProN W4" panose="020F0400000000000000" pitchFamily="34" charset="-128"/>
                </a:rPr>
                <a:t>Surface ionizer</a:t>
              </a:r>
              <a:endParaRPr lang="ja-JP" altLang="en-US" sz="1350" b="1">
                <a:latin typeface="Hiragino Maru Gothic ProN W4" panose="020F0400000000000000" pitchFamily="34" charset="-128"/>
                <a:ea typeface="Hiragino Maru Gothic ProN W4" panose="020F0400000000000000" pitchFamily="34" charset="-128"/>
              </a:endParaRPr>
            </a:p>
          </p:txBody>
        </p:sp>
        <p:sp>
          <p:nvSpPr>
            <p:cNvPr id="9" name="テキスト ボックス 8">
              <a:extLst>
                <a:ext uri="{FF2B5EF4-FFF2-40B4-BE49-F238E27FC236}">
                  <a16:creationId xmlns:a16="http://schemas.microsoft.com/office/drawing/2014/main" id="{28B89CE3-4D3E-8E4E-B09D-A2BE8A937F87}"/>
                </a:ext>
              </a:extLst>
            </p:cNvPr>
            <p:cNvSpPr txBox="1"/>
            <p:nvPr/>
          </p:nvSpPr>
          <p:spPr>
            <a:xfrm flipH="1">
              <a:off x="5303229" y="4601284"/>
              <a:ext cx="1843678" cy="543688"/>
            </a:xfrm>
            <a:prstGeom prst="rect">
              <a:avLst/>
            </a:prstGeom>
            <a:noFill/>
          </p:spPr>
          <p:txBody>
            <a:bodyPr wrap="square" rtlCol="0">
              <a:spAutoFit/>
            </a:bodyPr>
            <a:lstStyle/>
            <a:p>
              <a:r>
                <a:rPr lang="en-US" altLang="ja-JP" sz="1350" b="1" dirty="0">
                  <a:solidFill>
                    <a:srgbClr val="FFFF00"/>
                  </a:solidFill>
                  <a:latin typeface="Hiragino Maru Gothic ProN W4" panose="020F0400000000000000" pitchFamily="34" charset="-128"/>
                  <a:ea typeface="Hiragino Maru Gothic ProN W4" panose="020F0400000000000000" pitchFamily="34" charset="-128"/>
                </a:rPr>
                <a:t>Neutralizer </a:t>
              </a:r>
              <a:endParaRPr lang="ja-JP" altLang="en-US" sz="1350" b="1">
                <a:solidFill>
                  <a:srgbClr val="FFFF00"/>
                </a:solidFill>
                <a:latin typeface="Hiragino Maru Gothic ProN W4" panose="020F0400000000000000" pitchFamily="34" charset="-128"/>
                <a:ea typeface="Hiragino Maru Gothic ProN W4" panose="020F0400000000000000" pitchFamily="34" charset="-128"/>
              </a:endParaRPr>
            </a:p>
          </p:txBody>
        </p:sp>
        <p:sp>
          <p:nvSpPr>
            <p:cNvPr id="10" name="テキスト ボックス 9">
              <a:extLst>
                <a:ext uri="{FF2B5EF4-FFF2-40B4-BE49-F238E27FC236}">
                  <a16:creationId xmlns:a16="http://schemas.microsoft.com/office/drawing/2014/main" id="{C8220E31-7E62-6741-B1E1-E18AB9038B9D}"/>
                </a:ext>
              </a:extLst>
            </p:cNvPr>
            <p:cNvSpPr txBox="1"/>
            <p:nvPr/>
          </p:nvSpPr>
          <p:spPr>
            <a:xfrm flipH="1">
              <a:off x="5821002" y="3059668"/>
              <a:ext cx="1843677" cy="543688"/>
            </a:xfrm>
            <a:prstGeom prst="rect">
              <a:avLst/>
            </a:prstGeom>
            <a:noFill/>
          </p:spPr>
          <p:txBody>
            <a:bodyPr wrap="square" rtlCol="0">
              <a:spAutoFit/>
            </a:bodyPr>
            <a:lstStyle/>
            <a:p>
              <a:r>
                <a:rPr lang="en-US" altLang="ja-JP" sz="1350" b="1" dirty="0">
                  <a:solidFill>
                    <a:srgbClr val="FFFF00"/>
                  </a:solidFill>
                  <a:latin typeface="Hiragino Maru Gothic ProN W4" panose="020F0400000000000000" pitchFamily="34" charset="-128"/>
                  <a:ea typeface="Hiragino Maru Gothic ProN W4" panose="020F0400000000000000" pitchFamily="34" charset="-128"/>
                </a:rPr>
                <a:t>MOT/OL </a:t>
              </a:r>
              <a:endParaRPr lang="ja-JP" altLang="en-US" sz="1350" b="1">
                <a:solidFill>
                  <a:srgbClr val="FFFF00"/>
                </a:solidFill>
                <a:latin typeface="Hiragino Maru Gothic ProN W4" panose="020F0400000000000000" pitchFamily="34" charset="-128"/>
                <a:ea typeface="Hiragino Maru Gothic ProN W4" panose="020F0400000000000000" pitchFamily="34" charset="-128"/>
              </a:endParaRPr>
            </a:p>
          </p:txBody>
        </p:sp>
        <p:sp>
          <p:nvSpPr>
            <p:cNvPr id="11" name="テキスト ボックス 10">
              <a:extLst>
                <a:ext uri="{FF2B5EF4-FFF2-40B4-BE49-F238E27FC236}">
                  <a16:creationId xmlns:a16="http://schemas.microsoft.com/office/drawing/2014/main" id="{BD6FD5E8-FCB4-664A-8393-0C2B8E2FFDFE}"/>
                </a:ext>
              </a:extLst>
            </p:cNvPr>
            <p:cNvSpPr txBox="1"/>
            <p:nvPr/>
          </p:nvSpPr>
          <p:spPr>
            <a:xfrm flipH="1">
              <a:off x="7507356" y="1746693"/>
              <a:ext cx="1143001" cy="543688"/>
            </a:xfrm>
            <a:prstGeom prst="rect">
              <a:avLst/>
            </a:prstGeom>
            <a:noFill/>
          </p:spPr>
          <p:txBody>
            <a:bodyPr wrap="square" rtlCol="0">
              <a:spAutoFit/>
            </a:bodyPr>
            <a:lstStyle/>
            <a:p>
              <a:r>
                <a:rPr lang="en-US" altLang="ja-JP" sz="1350" b="1" dirty="0">
                  <a:latin typeface="Hiragino Maru Gothic ProN W4" panose="020F0400000000000000" pitchFamily="34" charset="-128"/>
                  <a:ea typeface="Hiragino Maru Gothic ProN W4" panose="020F0400000000000000" pitchFamily="34" charset="-128"/>
                </a:rPr>
                <a:t>E7b</a:t>
              </a:r>
              <a:endParaRPr lang="ja-JP" altLang="en-US" sz="1350" b="1">
                <a:latin typeface="Hiragino Maru Gothic ProN W4" panose="020F0400000000000000" pitchFamily="34" charset="-128"/>
                <a:ea typeface="Hiragino Maru Gothic ProN W4" panose="020F0400000000000000" pitchFamily="34" charset="-128"/>
              </a:endParaRPr>
            </a:p>
          </p:txBody>
        </p:sp>
        <p:sp>
          <p:nvSpPr>
            <p:cNvPr id="12" name="テキスト ボックス 11">
              <a:extLst>
                <a:ext uri="{FF2B5EF4-FFF2-40B4-BE49-F238E27FC236}">
                  <a16:creationId xmlns:a16="http://schemas.microsoft.com/office/drawing/2014/main" id="{C983CCA8-F9E3-9E44-8094-3DA9D6FE6E2C}"/>
                </a:ext>
              </a:extLst>
            </p:cNvPr>
            <p:cNvSpPr txBox="1"/>
            <p:nvPr/>
          </p:nvSpPr>
          <p:spPr>
            <a:xfrm flipH="1">
              <a:off x="7311876" y="1154217"/>
              <a:ext cx="1143001" cy="543688"/>
            </a:xfrm>
            <a:prstGeom prst="rect">
              <a:avLst/>
            </a:prstGeom>
            <a:noFill/>
          </p:spPr>
          <p:txBody>
            <a:bodyPr wrap="square" rtlCol="0">
              <a:spAutoFit/>
            </a:bodyPr>
            <a:lstStyle/>
            <a:p>
              <a:r>
                <a:rPr lang="en-US" altLang="ja-JP" sz="1350" b="1" dirty="0">
                  <a:latin typeface="Hiragino Maru Gothic ProN W4" panose="020F0400000000000000" pitchFamily="34" charset="-128"/>
                  <a:ea typeface="Hiragino Maru Gothic ProN W4" panose="020F0400000000000000" pitchFamily="34" charset="-128"/>
                </a:rPr>
                <a:t>E7a</a:t>
              </a:r>
              <a:endParaRPr lang="ja-JP" altLang="en-US" sz="1350" b="1">
                <a:latin typeface="Hiragino Maru Gothic ProN W4" panose="020F0400000000000000" pitchFamily="34" charset="-128"/>
                <a:ea typeface="Hiragino Maru Gothic ProN W4" panose="020F0400000000000000" pitchFamily="34" charset="-128"/>
              </a:endParaRPr>
            </a:p>
          </p:txBody>
        </p:sp>
      </p:grpSp>
      <p:sp>
        <p:nvSpPr>
          <p:cNvPr id="15" name="テキスト ボックス 14">
            <a:extLst>
              <a:ext uri="{FF2B5EF4-FFF2-40B4-BE49-F238E27FC236}">
                <a16:creationId xmlns:a16="http://schemas.microsoft.com/office/drawing/2014/main" id="{17870C21-ADE8-E143-BCFF-E8D4BFC904FB}"/>
              </a:ext>
            </a:extLst>
          </p:cNvPr>
          <p:cNvSpPr txBox="1"/>
          <p:nvPr/>
        </p:nvSpPr>
        <p:spPr>
          <a:xfrm>
            <a:off x="1572334" y="1390966"/>
            <a:ext cx="5363969" cy="300082"/>
          </a:xfrm>
          <a:prstGeom prst="rect">
            <a:avLst/>
          </a:prstGeom>
          <a:noFill/>
        </p:spPr>
        <p:txBody>
          <a:bodyPr wrap="none" rtlCol="0">
            <a:spAutoFit/>
          </a:bodyPr>
          <a:lstStyle/>
          <a:p>
            <a:r>
              <a:rPr lang="en-US" altLang="ja-JP" sz="1350" dirty="0">
                <a:latin typeface="Hiragino Maru Gothic ProN W4" panose="020F0400000000000000" pitchFamily="34" charset="-128"/>
                <a:ea typeface="Hiragino Maru Gothic ProN W4" panose="020F0400000000000000" pitchFamily="34" charset="-128"/>
              </a:rPr>
              <a:t>Nuclear fusion reaction : </a:t>
            </a:r>
            <a:r>
              <a:rPr lang="en-US" altLang="ja-JP" sz="1350" baseline="30000" dirty="0">
                <a:latin typeface="Hiragino Maru Gothic ProN W4" panose="020F0400000000000000" pitchFamily="34" charset="-128"/>
                <a:ea typeface="Hiragino Maru Gothic ProN W4" panose="020F0400000000000000" pitchFamily="34" charset="-128"/>
              </a:rPr>
              <a:t>18</a:t>
            </a:r>
            <a:r>
              <a:rPr lang="en-US" altLang="ja-JP" sz="1350" dirty="0">
                <a:latin typeface="Hiragino Maru Gothic ProN W4" panose="020F0400000000000000" pitchFamily="34" charset="-128"/>
                <a:ea typeface="Hiragino Maru Gothic ProN W4" panose="020F0400000000000000" pitchFamily="34" charset="-128"/>
              </a:rPr>
              <a:t>O (~100 MeV) + </a:t>
            </a:r>
            <a:r>
              <a:rPr lang="en-US" altLang="ja-JP" sz="1350" baseline="30000" dirty="0">
                <a:latin typeface="Hiragino Maru Gothic ProN W4" panose="020F0400000000000000" pitchFamily="34" charset="-128"/>
                <a:ea typeface="Hiragino Maru Gothic ProN W4" panose="020F0400000000000000" pitchFamily="34" charset="-128"/>
              </a:rPr>
              <a:t>197</a:t>
            </a:r>
            <a:r>
              <a:rPr lang="en-US" altLang="ja-JP" sz="1350" dirty="0">
                <a:latin typeface="Hiragino Maru Gothic ProN W4" panose="020F0400000000000000" pitchFamily="34" charset="-128"/>
                <a:ea typeface="Hiragino Maru Gothic ProN W4" panose="020F0400000000000000" pitchFamily="34" charset="-128"/>
              </a:rPr>
              <a:t>Au</a:t>
            </a:r>
            <a:r>
              <a:rPr lang="ja-JP" altLang="en-US" sz="1350">
                <a:latin typeface="Hiragino Maru Gothic ProN W4" panose="020F0400000000000000" pitchFamily="34" charset="-128"/>
                <a:ea typeface="Hiragino Maru Gothic ProN W4" panose="020F0400000000000000" pitchFamily="34" charset="-128"/>
              </a:rPr>
              <a:t>　→ </a:t>
            </a:r>
            <a:r>
              <a:rPr lang="en-US" altLang="ja-JP" sz="1350" baseline="30000" dirty="0">
                <a:latin typeface="Hiragino Maru Gothic ProN W4" panose="020F0400000000000000" pitchFamily="34" charset="-128"/>
                <a:ea typeface="Hiragino Maru Gothic ProN W4" panose="020F0400000000000000" pitchFamily="34" charset="-128"/>
              </a:rPr>
              <a:t>215-x</a:t>
            </a:r>
            <a:r>
              <a:rPr lang="en-US" altLang="ja-JP" sz="1350" dirty="0">
                <a:latin typeface="Hiragino Maru Gothic ProN W4" panose="020F0400000000000000" pitchFamily="34" charset="-128"/>
                <a:ea typeface="Hiragino Maru Gothic ProN W4" panose="020F0400000000000000" pitchFamily="34" charset="-128"/>
              </a:rPr>
              <a:t>Fr + </a:t>
            </a:r>
            <a:r>
              <a:rPr lang="en-US" altLang="ja-JP" sz="1350" dirty="0" err="1">
                <a:latin typeface="Hiragino Maru Gothic ProN W4" panose="020F0400000000000000" pitchFamily="34" charset="-128"/>
                <a:ea typeface="Hiragino Maru Gothic ProN W4" panose="020F0400000000000000" pitchFamily="34" charset="-128"/>
              </a:rPr>
              <a:t>xn</a:t>
            </a:r>
            <a:endParaRPr lang="ja-JP" altLang="en-US" sz="1350">
              <a:latin typeface="Hiragino Maru Gothic ProN W4" panose="020F0400000000000000" pitchFamily="34" charset="-128"/>
              <a:ea typeface="Hiragino Maru Gothic ProN W4" panose="020F0400000000000000" pitchFamily="34" charset="-128"/>
            </a:endParaRPr>
          </a:p>
        </p:txBody>
      </p:sp>
      <p:cxnSp>
        <p:nvCxnSpPr>
          <p:cNvPr id="23" name="直線矢印コネクタ 22">
            <a:extLst>
              <a:ext uri="{FF2B5EF4-FFF2-40B4-BE49-F238E27FC236}">
                <a16:creationId xmlns:a16="http://schemas.microsoft.com/office/drawing/2014/main" id="{72EE313B-2C65-1B41-9217-29EB4FE736D7}"/>
              </a:ext>
            </a:extLst>
          </p:cNvPr>
          <p:cNvCxnSpPr>
            <a:cxnSpLocks/>
          </p:cNvCxnSpPr>
          <p:nvPr/>
        </p:nvCxnSpPr>
        <p:spPr>
          <a:xfrm>
            <a:off x="4837240" y="1667966"/>
            <a:ext cx="96322" cy="23313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47C84CE7-7386-8D4B-A71C-9E131BBC224F}"/>
              </a:ext>
            </a:extLst>
          </p:cNvPr>
          <p:cNvGrpSpPr/>
          <p:nvPr/>
        </p:nvGrpSpPr>
        <p:grpSpPr>
          <a:xfrm>
            <a:off x="140821" y="1667966"/>
            <a:ext cx="3228166" cy="2942001"/>
            <a:chOff x="189457" y="1467666"/>
            <a:chExt cx="4304221" cy="3922668"/>
          </a:xfrm>
        </p:grpSpPr>
        <p:grpSp>
          <p:nvGrpSpPr>
            <p:cNvPr id="17" name="グループ化 16">
              <a:extLst>
                <a:ext uri="{FF2B5EF4-FFF2-40B4-BE49-F238E27FC236}">
                  <a16:creationId xmlns:a16="http://schemas.microsoft.com/office/drawing/2014/main" id="{0B106EB0-0703-BD43-A416-9A22778EE4D1}"/>
                </a:ext>
              </a:extLst>
            </p:cNvPr>
            <p:cNvGrpSpPr/>
            <p:nvPr/>
          </p:nvGrpSpPr>
          <p:grpSpPr>
            <a:xfrm>
              <a:off x="189457" y="1467666"/>
              <a:ext cx="4304221" cy="3922668"/>
              <a:chOff x="283972" y="1414442"/>
              <a:chExt cx="4304221" cy="3922668"/>
            </a:xfrm>
          </p:grpSpPr>
          <p:pic>
            <p:nvPicPr>
              <p:cNvPr id="13" name="図 12">
                <a:extLst>
                  <a:ext uri="{FF2B5EF4-FFF2-40B4-BE49-F238E27FC236}">
                    <a16:creationId xmlns:a16="http://schemas.microsoft.com/office/drawing/2014/main" id="{C5291D53-8C0A-A64B-AE17-BFD4DA94C642}"/>
                  </a:ext>
                </a:extLst>
              </p:cNvPr>
              <p:cNvPicPr>
                <a:picLocks noChangeAspect="1"/>
              </p:cNvPicPr>
              <p:nvPr/>
            </p:nvPicPr>
            <p:blipFill>
              <a:blip r:embed="rId4"/>
              <a:stretch>
                <a:fillRect/>
              </a:stretch>
            </p:blipFill>
            <p:spPr>
              <a:xfrm>
                <a:off x="283972" y="1414442"/>
                <a:ext cx="4304221" cy="3776026"/>
              </a:xfrm>
              <a:prstGeom prst="rect">
                <a:avLst/>
              </a:prstGeom>
            </p:spPr>
          </p:pic>
          <p:sp>
            <p:nvSpPr>
              <p:cNvPr id="2" name="正方形/長方形 1">
                <a:extLst>
                  <a:ext uri="{FF2B5EF4-FFF2-40B4-BE49-F238E27FC236}">
                    <a16:creationId xmlns:a16="http://schemas.microsoft.com/office/drawing/2014/main" id="{4EB0D8AA-09AC-104A-B0CA-8388BCDC593B}"/>
                  </a:ext>
                </a:extLst>
              </p:cNvPr>
              <p:cNvSpPr/>
              <p:nvPr/>
            </p:nvSpPr>
            <p:spPr>
              <a:xfrm>
                <a:off x="1053548" y="5047861"/>
                <a:ext cx="2557399" cy="289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正方形/長方形 13">
                <a:extLst>
                  <a:ext uri="{FF2B5EF4-FFF2-40B4-BE49-F238E27FC236}">
                    <a16:creationId xmlns:a16="http://schemas.microsoft.com/office/drawing/2014/main" id="{BE8DEA1A-D0EC-694F-ACBF-31141D3FA441}"/>
                  </a:ext>
                </a:extLst>
              </p:cNvPr>
              <p:cNvSpPr/>
              <p:nvPr/>
            </p:nvSpPr>
            <p:spPr>
              <a:xfrm>
                <a:off x="1328456" y="5047861"/>
                <a:ext cx="2282491" cy="289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19" name="円/楕円 18">
              <a:extLst>
                <a:ext uri="{FF2B5EF4-FFF2-40B4-BE49-F238E27FC236}">
                  <a16:creationId xmlns:a16="http://schemas.microsoft.com/office/drawing/2014/main" id="{E4719347-A692-0A47-A679-FF645D2B3FE3}"/>
                </a:ext>
              </a:extLst>
            </p:cNvPr>
            <p:cNvSpPr/>
            <p:nvPr/>
          </p:nvSpPr>
          <p:spPr>
            <a:xfrm>
              <a:off x="1735494" y="3881535"/>
              <a:ext cx="625151" cy="41016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21" name="直線矢印コネクタ 20">
              <a:extLst>
                <a:ext uri="{FF2B5EF4-FFF2-40B4-BE49-F238E27FC236}">
                  <a16:creationId xmlns:a16="http://schemas.microsoft.com/office/drawing/2014/main" id="{D0DD15B4-8259-B948-862F-2A82ACC0A243}"/>
                </a:ext>
              </a:extLst>
            </p:cNvPr>
            <p:cNvCxnSpPr>
              <a:cxnSpLocks/>
            </p:cNvCxnSpPr>
            <p:nvPr/>
          </p:nvCxnSpPr>
          <p:spPr>
            <a:xfrm>
              <a:off x="2096445" y="3549490"/>
              <a:ext cx="0" cy="6399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角丸四角形 19">
              <a:extLst>
                <a:ext uri="{FF2B5EF4-FFF2-40B4-BE49-F238E27FC236}">
                  <a16:creationId xmlns:a16="http://schemas.microsoft.com/office/drawing/2014/main" id="{5F6FDB34-7D95-7A40-8EBC-7D30F524D5BC}"/>
                </a:ext>
              </a:extLst>
            </p:cNvPr>
            <p:cNvSpPr/>
            <p:nvPr/>
          </p:nvSpPr>
          <p:spPr>
            <a:xfrm>
              <a:off x="3657600" y="2026746"/>
              <a:ext cx="587829" cy="2312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5" name="角丸四角形 24">
              <a:extLst>
                <a:ext uri="{FF2B5EF4-FFF2-40B4-BE49-F238E27FC236}">
                  <a16:creationId xmlns:a16="http://schemas.microsoft.com/office/drawing/2014/main" id="{958AEB06-CF9B-CF44-99C2-7B52409C3EE2}"/>
                </a:ext>
              </a:extLst>
            </p:cNvPr>
            <p:cNvSpPr/>
            <p:nvPr/>
          </p:nvSpPr>
          <p:spPr>
            <a:xfrm>
              <a:off x="3391306" y="3110606"/>
              <a:ext cx="346189" cy="2312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 name="テキスト ボックス 21">
              <a:extLst>
                <a:ext uri="{FF2B5EF4-FFF2-40B4-BE49-F238E27FC236}">
                  <a16:creationId xmlns:a16="http://schemas.microsoft.com/office/drawing/2014/main" id="{29E03EE2-0E22-C045-8F22-EC08E27C4CCA}"/>
                </a:ext>
              </a:extLst>
            </p:cNvPr>
            <p:cNvSpPr txBox="1"/>
            <p:nvPr/>
          </p:nvSpPr>
          <p:spPr>
            <a:xfrm>
              <a:off x="1170377" y="3604535"/>
              <a:ext cx="942993" cy="307776"/>
            </a:xfrm>
            <a:prstGeom prst="rect">
              <a:avLst/>
            </a:prstGeom>
            <a:noFill/>
          </p:spPr>
          <p:txBody>
            <a:bodyPr wrap="none" rtlCol="0">
              <a:spAutoFit/>
            </a:bodyPr>
            <a:lstStyle/>
            <a:p>
              <a:r>
                <a:rPr lang="en-US" altLang="ja-JP" sz="900" b="1" baseline="30000" dirty="0">
                  <a:solidFill>
                    <a:srgbClr val="FF0000"/>
                  </a:solidFill>
                  <a:latin typeface="Hiragino Maru Gothic ProN W4" panose="020F0400000000000000" pitchFamily="34" charset="-128"/>
                  <a:ea typeface="Hiragino Maru Gothic ProN W4" panose="020F0400000000000000" pitchFamily="34" charset="-128"/>
                </a:rPr>
                <a:t>18</a:t>
              </a:r>
              <a:r>
                <a:rPr lang="en-US" altLang="ja-JP" sz="900" b="1" dirty="0">
                  <a:solidFill>
                    <a:srgbClr val="FF0000"/>
                  </a:solidFill>
                  <a:latin typeface="Hiragino Maru Gothic ProN W4" panose="020F0400000000000000" pitchFamily="34" charset="-128"/>
                  <a:ea typeface="Hiragino Maru Gothic ProN W4" panose="020F0400000000000000" pitchFamily="34" charset="-128"/>
                </a:rPr>
                <a:t>O beam</a:t>
              </a:r>
              <a:endParaRPr lang="ja-JP" altLang="en-US" sz="900" b="1">
                <a:solidFill>
                  <a:srgbClr val="FF0000"/>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1BEEE0CB-603A-D841-A835-791D2CA06132}"/>
                </a:ext>
              </a:extLst>
            </p:cNvPr>
            <p:cNvSpPr txBox="1"/>
            <p:nvPr/>
          </p:nvSpPr>
          <p:spPr>
            <a:xfrm>
              <a:off x="1187562" y="4528497"/>
              <a:ext cx="1887696" cy="307776"/>
            </a:xfrm>
            <a:prstGeom prst="rect">
              <a:avLst/>
            </a:prstGeom>
            <a:noFill/>
          </p:spPr>
          <p:txBody>
            <a:bodyPr wrap="none" rtlCol="0">
              <a:spAutoFit/>
            </a:bodyPr>
            <a:lstStyle/>
            <a:p>
              <a:r>
                <a:rPr lang="en-US" altLang="ja-JP" sz="900" b="1" dirty="0">
                  <a:solidFill>
                    <a:srgbClr val="FF0000"/>
                  </a:solidFill>
                  <a:latin typeface="Hiragino Maru Gothic ProN W4" panose="020F0400000000000000" pitchFamily="34" charset="-128"/>
                  <a:ea typeface="Hiragino Maru Gothic ProN W4" panose="020F0400000000000000" pitchFamily="34" charset="-128"/>
                </a:rPr>
                <a:t>E7 experimental room</a:t>
              </a:r>
              <a:endParaRPr lang="ja-JP" altLang="en-US" sz="900" b="1">
                <a:solidFill>
                  <a:srgbClr val="FF0000"/>
                </a:solidFill>
                <a:latin typeface="Hiragino Maru Gothic ProN W4" panose="020F0400000000000000" pitchFamily="34" charset="-128"/>
                <a:ea typeface="Hiragino Maru Gothic ProN W4" panose="020F0400000000000000" pitchFamily="34" charset="-128"/>
              </a:endParaRPr>
            </a:p>
          </p:txBody>
        </p:sp>
      </p:grpSp>
      <p:pic>
        <p:nvPicPr>
          <p:cNvPr id="29" name="図 28" descr="Beamline0830.png">
            <a:extLst>
              <a:ext uri="{FF2B5EF4-FFF2-40B4-BE49-F238E27FC236}">
                <a16:creationId xmlns:a16="http://schemas.microsoft.com/office/drawing/2014/main" id="{145DF065-DBC4-C041-B75E-BFB092D86C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114" y="4214527"/>
            <a:ext cx="2199849" cy="2199849"/>
          </a:xfrm>
          <a:prstGeom prst="rect">
            <a:avLst/>
          </a:prstGeom>
        </p:spPr>
      </p:pic>
      <p:sp>
        <p:nvSpPr>
          <p:cNvPr id="18" name="四角形吹き出し 17">
            <a:extLst>
              <a:ext uri="{FF2B5EF4-FFF2-40B4-BE49-F238E27FC236}">
                <a16:creationId xmlns:a16="http://schemas.microsoft.com/office/drawing/2014/main" id="{B47C9901-0573-B74F-9E2A-2B25E1D94566}"/>
              </a:ext>
            </a:extLst>
          </p:cNvPr>
          <p:cNvSpPr/>
          <p:nvPr/>
        </p:nvSpPr>
        <p:spPr>
          <a:xfrm>
            <a:off x="3576439" y="1733315"/>
            <a:ext cx="4593640" cy="3391371"/>
          </a:xfrm>
          <a:prstGeom prst="wedgeRectCallout">
            <a:avLst>
              <a:gd name="adj1" fmla="val -93420"/>
              <a:gd name="adj2" fmla="val 592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1" name="四角形吹き出し 30">
            <a:extLst>
              <a:ext uri="{FF2B5EF4-FFF2-40B4-BE49-F238E27FC236}">
                <a16:creationId xmlns:a16="http://schemas.microsoft.com/office/drawing/2014/main" id="{8A19F325-A7C5-FF46-8406-50CA7EEB7EBD}"/>
              </a:ext>
            </a:extLst>
          </p:cNvPr>
          <p:cNvSpPr/>
          <p:nvPr/>
        </p:nvSpPr>
        <p:spPr>
          <a:xfrm>
            <a:off x="718001" y="4348932"/>
            <a:ext cx="2375553" cy="1651818"/>
          </a:xfrm>
          <a:prstGeom prst="wedgeRectCallout">
            <a:avLst>
              <a:gd name="adj1" fmla="val -14243"/>
              <a:gd name="adj2" fmla="val -900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2" name="テキスト ボックス 31">
            <a:extLst>
              <a:ext uri="{FF2B5EF4-FFF2-40B4-BE49-F238E27FC236}">
                <a16:creationId xmlns:a16="http://schemas.microsoft.com/office/drawing/2014/main" id="{40880425-CC8C-1944-9C53-C6E42F03F272}"/>
              </a:ext>
            </a:extLst>
          </p:cNvPr>
          <p:cNvSpPr txBox="1"/>
          <p:nvPr/>
        </p:nvSpPr>
        <p:spPr>
          <a:xfrm>
            <a:off x="804031" y="4379134"/>
            <a:ext cx="2028119" cy="253916"/>
          </a:xfrm>
          <a:prstGeom prst="rect">
            <a:avLst/>
          </a:prstGeom>
          <a:noFill/>
        </p:spPr>
        <p:txBody>
          <a:bodyPr wrap="none" rtlCol="0">
            <a:spAutoFit/>
          </a:bodyPr>
          <a:lstStyle/>
          <a:p>
            <a:r>
              <a:rPr lang="en-US" altLang="ja-JP" sz="1050" dirty="0">
                <a:latin typeface="Hiragino Maru Gothic ProN W4" panose="020F0400000000000000" pitchFamily="34" charset="-128"/>
                <a:ea typeface="Hiragino Maru Gothic ProN W4" panose="020F0400000000000000" pitchFamily="34" charset="-128"/>
              </a:rPr>
              <a:t>Surface ionizer to produce Fr </a:t>
            </a:r>
            <a:endParaRPr lang="ja-JP" altLang="en-US" sz="1050">
              <a:latin typeface="Hiragino Maru Gothic ProN W4" panose="020F0400000000000000" pitchFamily="34" charset="-128"/>
              <a:ea typeface="Hiragino Maru Gothic ProN W4" panose="020F0400000000000000" pitchFamily="34" charset="-128"/>
            </a:endParaRPr>
          </a:p>
        </p:txBody>
      </p:sp>
      <p:sp>
        <p:nvSpPr>
          <p:cNvPr id="33" name="テキスト ボックス 32">
            <a:extLst>
              <a:ext uri="{FF2B5EF4-FFF2-40B4-BE49-F238E27FC236}">
                <a16:creationId xmlns:a16="http://schemas.microsoft.com/office/drawing/2014/main" id="{F5B0795C-0B48-48FF-846F-E9029EB2DFEB}"/>
              </a:ext>
            </a:extLst>
          </p:cNvPr>
          <p:cNvSpPr txBox="1"/>
          <p:nvPr/>
        </p:nvSpPr>
        <p:spPr>
          <a:xfrm>
            <a:off x="6427786" y="6453336"/>
            <a:ext cx="1826077" cy="369332"/>
          </a:xfrm>
          <a:prstGeom prst="rect">
            <a:avLst/>
          </a:prstGeom>
          <a:noFill/>
        </p:spPr>
        <p:txBody>
          <a:bodyPr wrap="none" rtlCol="0">
            <a:spAutoFit/>
          </a:bodyPr>
          <a:lstStyle/>
          <a:p>
            <a:r>
              <a:rPr kumimoji="1" lang="en-US" altLang="ja-JP" dirty="0"/>
              <a:t>Slide</a:t>
            </a:r>
            <a:r>
              <a:rPr kumimoji="1" lang="ja-JP" altLang="en-US" dirty="0"/>
              <a:t> </a:t>
            </a:r>
            <a:r>
              <a:rPr kumimoji="1" lang="en-US" altLang="ja-JP" dirty="0"/>
              <a:t>by</a:t>
            </a:r>
            <a:r>
              <a:rPr kumimoji="1" lang="ja-JP" altLang="en-US" dirty="0"/>
              <a:t> </a:t>
            </a:r>
            <a:r>
              <a:rPr kumimoji="1" lang="en-US" altLang="ja-JP" dirty="0"/>
              <a:t>Y.</a:t>
            </a:r>
            <a:r>
              <a:rPr kumimoji="1" lang="ja-JP" altLang="en-US" dirty="0"/>
              <a:t> </a:t>
            </a:r>
            <a:r>
              <a:rPr kumimoji="1" lang="en-US" altLang="ja-JP" dirty="0"/>
              <a:t>Sakemi</a:t>
            </a:r>
            <a:endParaRPr kumimoji="1" lang="ja-JP" altLang="en-US" dirty="0"/>
          </a:p>
        </p:txBody>
      </p:sp>
    </p:spTree>
    <p:extLst>
      <p:ext uri="{BB962C8B-B14F-4D97-AF65-F5344CB8AC3E}">
        <p14:creationId xmlns:p14="http://schemas.microsoft.com/office/powerpoint/2010/main" val="139177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35778C-CC57-0B48-AA6C-E757AF11462C}"/>
              </a:ext>
            </a:extLst>
          </p:cNvPr>
          <p:cNvSpPr>
            <a:spLocks noGrp="1"/>
          </p:cNvSpPr>
          <p:nvPr>
            <p:ph type="title"/>
          </p:nvPr>
        </p:nvSpPr>
        <p:spPr>
          <a:xfrm>
            <a:off x="97602" y="861023"/>
            <a:ext cx="8613638" cy="578572"/>
          </a:xfrm>
        </p:spPr>
        <p:txBody>
          <a:bodyPr>
            <a:noAutofit/>
          </a:bodyPr>
          <a:lstStyle/>
          <a:p>
            <a:pPr algn="ctr"/>
            <a:r>
              <a:rPr lang="en-US" altLang="ja-JP" sz="2700" b="1" dirty="0">
                <a:latin typeface="Hiragino Maru Gothic ProN W4" panose="020F0400000000000000" pitchFamily="34" charset="-128"/>
                <a:ea typeface="Hiragino Maru Gothic ProN W4" panose="020F0400000000000000" pitchFamily="34" charset="-128"/>
              </a:rPr>
              <a:t>Present status</a:t>
            </a:r>
            <a:endParaRPr lang="ja-JP" altLang="en-US" sz="2700" b="1">
              <a:latin typeface="Hiragino Maru Gothic ProN W4" panose="020F0400000000000000" pitchFamily="34" charset="-128"/>
              <a:ea typeface="Hiragino Maru Gothic ProN W4" panose="020F0400000000000000" pitchFamily="34" charset="-128"/>
            </a:endParaRPr>
          </a:p>
        </p:txBody>
      </p:sp>
      <p:sp>
        <p:nvSpPr>
          <p:cNvPr id="3" name="スライド番号プレースホルダー 2">
            <a:extLst>
              <a:ext uri="{FF2B5EF4-FFF2-40B4-BE49-F238E27FC236}">
                <a16:creationId xmlns:a16="http://schemas.microsoft.com/office/drawing/2014/main" id="{8A29153A-7FE6-104A-8A67-206AD6BBC9BA}"/>
              </a:ext>
            </a:extLst>
          </p:cNvPr>
          <p:cNvSpPr>
            <a:spLocks noGrp="1"/>
          </p:cNvSpPr>
          <p:nvPr>
            <p:ph type="sldNum" sz="quarter" idx="12"/>
          </p:nvPr>
        </p:nvSpPr>
        <p:spPr/>
        <p:txBody>
          <a:bodyPr/>
          <a:lstStyle/>
          <a:p>
            <a:fld id="{FA84A37A-AFC2-4A01-80A1-FC20F2C0D5BB}" type="slidenum">
              <a:rPr lang="en-US" smtClean="0">
                <a:gradFill>
                  <a:gsLst>
                    <a:gs pos="0">
                      <a:srgbClr val="786C71">
                        <a:shade val="20000"/>
                        <a:satMod val="200000"/>
                      </a:srgbClr>
                    </a:gs>
                    <a:gs pos="78000">
                      <a:srgbClr val="786C71">
                        <a:tint val="90000"/>
                        <a:shade val="89000"/>
                        <a:satMod val="220000"/>
                      </a:srgbClr>
                    </a:gs>
                    <a:gs pos="100000">
                      <a:srgbClr val="786C71">
                        <a:tint val="12000"/>
                        <a:satMod val="255000"/>
                      </a:srgbClr>
                    </a:gs>
                  </a:gsLst>
                  <a:lin ang="5400000"/>
                </a:gradFill>
                <a:latin typeface="Calibri"/>
              </a:rPr>
              <a:pPr/>
              <a:t>27</a:t>
            </a:fld>
            <a:endParaRPr lang="en-US">
              <a:gradFill>
                <a:gsLst>
                  <a:gs pos="0">
                    <a:srgbClr val="786C71">
                      <a:shade val="20000"/>
                      <a:satMod val="200000"/>
                    </a:srgbClr>
                  </a:gs>
                  <a:gs pos="78000">
                    <a:srgbClr val="786C71">
                      <a:tint val="90000"/>
                      <a:shade val="89000"/>
                      <a:satMod val="220000"/>
                    </a:srgbClr>
                  </a:gs>
                  <a:gs pos="100000">
                    <a:srgbClr val="786C71">
                      <a:tint val="12000"/>
                      <a:satMod val="255000"/>
                    </a:srgbClr>
                  </a:gs>
                </a:gsLst>
                <a:lin ang="5400000"/>
              </a:gradFill>
              <a:latin typeface="Calibri"/>
            </a:endParaRPr>
          </a:p>
        </p:txBody>
      </p:sp>
      <p:sp>
        <p:nvSpPr>
          <p:cNvPr id="5" name="テキスト ボックス 4">
            <a:extLst>
              <a:ext uri="{FF2B5EF4-FFF2-40B4-BE49-F238E27FC236}">
                <a16:creationId xmlns:a16="http://schemas.microsoft.com/office/drawing/2014/main" id="{1B72097E-F128-BF4A-BE6E-0FDF0D28A12A}"/>
              </a:ext>
            </a:extLst>
          </p:cNvPr>
          <p:cNvSpPr txBox="1"/>
          <p:nvPr/>
        </p:nvSpPr>
        <p:spPr>
          <a:xfrm>
            <a:off x="1035827" y="1471107"/>
            <a:ext cx="6375784" cy="715581"/>
          </a:xfrm>
          <a:prstGeom prst="rect">
            <a:avLst/>
          </a:prstGeom>
          <a:noFill/>
        </p:spPr>
        <p:txBody>
          <a:bodyPr wrap="none" rtlCol="0">
            <a:spAutoFit/>
          </a:bodyPr>
          <a:lstStyle/>
          <a:p>
            <a:pPr marL="214313" indent="-214313">
              <a:buFont typeface="Wingdings" pitchFamily="2" charset="2"/>
              <a:buChar char="l"/>
            </a:pPr>
            <a:r>
              <a:rPr lang="en-US" altLang="ja-JP" sz="1350" dirty="0">
                <a:latin typeface="Hiragino Maru Gothic Pro W4" panose="020F0400000000000000" pitchFamily="34" charset="-128"/>
                <a:ea typeface="Hiragino Maru Gothic Pro W4" panose="020F0400000000000000" pitchFamily="34" charset="-128"/>
              </a:rPr>
              <a:t>High intensity Fr source ~ successfully developed and operated at RIKEN</a:t>
            </a:r>
          </a:p>
          <a:p>
            <a:pPr marL="214313" indent="-214313">
              <a:buFont typeface="Wingdings" pitchFamily="2" charset="2"/>
              <a:buChar char="l"/>
            </a:pPr>
            <a:r>
              <a:rPr lang="en-US" altLang="ja-JP" sz="1350" dirty="0">
                <a:latin typeface="Hiragino Maru Gothic Pro W4" panose="020F0400000000000000" pitchFamily="34" charset="-128"/>
                <a:ea typeface="Hiragino Maru Gothic Pro W4" panose="020F0400000000000000" pitchFamily="34" charset="-128"/>
              </a:rPr>
              <a:t>Cold Fr source with MOT (Magneto-Optical Trap) ~ technique established </a:t>
            </a:r>
          </a:p>
          <a:p>
            <a:pPr marL="214313" indent="-214313">
              <a:buFont typeface="Wingdings" pitchFamily="2" charset="2"/>
              <a:buChar char="l"/>
            </a:pPr>
            <a:r>
              <a:rPr lang="en-US" altLang="ja-JP" sz="1350" dirty="0">
                <a:latin typeface="Hiragino Maru Gothic Pro W4" panose="020F0400000000000000" pitchFamily="34" charset="-128"/>
                <a:ea typeface="Hiragino Maru Gothic Pro W4" panose="020F0400000000000000" pitchFamily="34" charset="-128"/>
              </a:rPr>
              <a:t>Dual atoms co-magnetometer ~ demonstrated and established </a:t>
            </a:r>
            <a:endParaRPr lang="ja-JP" altLang="en-US" sz="1350">
              <a:latin typeface="Hiragino Maru Gothic Pro W4" panose="020F0400000000000000" pitchFamily="34" charset="-128"/>
              <a:ea typeface="Hiragino Maru Gothic Pro W4" panose="020F0400000000000000" pitchFamily="34" charset="-128"/>
            </a:endParaRPr>
          </a:p>
        </p:txBody>
      </p:sp>
      <p:sp>
        <p:nvSpPr>
          <p:cNvPr id="9" name="正方形/長方形 8">
            <a:extLst>
              <a:ext uri="{FF2B5EF4-FFF2-40B4-BE49-F238E27FC236}">
                <a16:creationId xmlns:a16="http://schemas.microsoft.com/office/drawing/2014/main" id="{8F364A50-95AC-2C41-8D68-993C7296A31C}"/>
              </a:ext>
            </a:extLst>
          </p:cNvPr>
          <p:cNvSpPr/>
          <p:nvPr/>
        </p:nvSpPr>
        <p:spPr>
          <a:xfrm>
            <a:off x="4587110" y="2273578"/>
            <a:ext cx="4370278" cy="3680771"/>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lang="en-US" altLang="ja-JP" sz="1050" dirty="0">
                <a:latin typeface="Hiragino Maru Gothic Pro W4" panose="020F0400000000000000" pitchFamily="34" charset="-128"/>
                <a:ea typeface="Hiragino Maru Gothic Pro W4" panose="020F0400000000000000" pitchFamily="34" charset="-128"/>
              </a:rPr>
              <a:t>Laser cooled Fr source ~ stable supply </a:t>
            </a:r>
            <a:r>
              <a:rPr lang="ja-JP" altLang="en-US" sz="750">
                <a:latin typeface="Hiragino Maru Gothic Pro W4" panose="020F0400000000000000" pitchFamily="34" charset="-128"/>
                <a:ea typeface="Hiragino Maru Gothic Pro W4" panose="020F0400000000000000" pitchFamily="34" charset="-128"/>
              </a:rPr>
              <a:t>（</a:t>
            </a:r>
            <a:r>
              <a:rPr lang="en-US" altLang="ja-JP" sz="750" dirty="0">
                <a:latin typeface="Hiragino Maru Gothic Pro W4" panose="020F0400000000000000" pitchFamily="34" charset="-128"/>
                <a:ea typeface="Hiragino Maru Gothic Pro W4" panose="020F0400000000000000" pitchFamily="34" charset="-128"/>
              </a:rPr>
              <a:t>Appl. Opt. 55 (2016) 1164</a:t>
            </a:r>
            <a:r>
              <a:rPr lang="ja-JP" altLang="en-US" sz="750">
                <a:latin typeface="Hiragino Maru Gothic Pro W4" panose="020F0400000000000000" pitchFamily="34" charset="-128"/>
                <a:ea typeface="Hiragino Maru Gothic Pro W4" panose="020F0400000000000000" pitchFamily="34" charset="-128"/>
              </a:rPr>
              <a:t>）</a:t>
            </a:r>
            <a:endParaRPr lang="en-US" altLang="ja-JP" sz="750" dirty="0">
              <a:latin typeface="Hiragino Maru Gothic Pro W4" panose="020F0400000000000000" pitchFamily="34" charset="-128"/>
              <a:ea typeface="Hiragino Maru Gothic Pro W4" panose="020F0400000000000000" pitchFamily="34" charset="-128"/>
            </a:endParaRPr>
          </a:p>
          <a:p>
            <a:pPr marL="214313" indent="-214313">
              <a:buFont typeface="Wingdings" pitchFamily="2" charset="2"/>
              <a:buChar char="l"/>
            </a:pPr>
            <a:r>
              <a:rPr lang="en-US" altLang="ja-JP" sz="1050" dirty="0">
                <a:latin typeface="Hiragino Maru Gothic Pro W4" panose="020F0400000000000000" pitchFamily="34" charset="-128"/>
                <a:ea typeface="Hiragino Maru Gothic Pro W4" panose="020F0400000000000000" pitchFamily="34" charset="-128"/>
              </a:rPr>
              <a:t>Laser frequency stabilization with iodine molecules </a:t>
            </a:r>
          </a:p>
          <a:p>
            <a:pPr marL="214313" indent="-214313">
              <a:buFont typeface="Wingdings" pitchFamily="2" charset="2"/>
              <a:buChar char="l"/>
            </a:pPr>
            <a:r>
              <a:rPr lang="en-US" altLang="ja-JP" sz="1050" dirty="0">
                <a:latin typeface="Hiragino Maru Gothic Pro W4" panose="020F0400000000000000" pitchFamily="34" charset="-128"/>
                <a:ea typeface="Hiragino Maru Gothic Pro W4" panose="020F0400000000000000" pitchFamily="34" charset="-128"/>
              </a:rPr>
              <a:t>Offset locking of trapping and repumping laser </a:t>
            </a:r>
          </a:p>
          <a:p>
            <a:pPr marL="214313" indent="-214313">
              <a:buFont typeface="Wingdings" pitchFamily="2" charset="2"/>
              <a:buChar char="l"/>
            </a:pPr>
            <a:endParaRPr lang="ja-JP" altLang="en-US" sz="1050">
              <a:latin typeface="Hiragino Maru Gothic Pro W4" panose="020F0400000000000000" pitchFamily="34" charset="-128"/>
              <a:ea typeface="Hiragino Maru Gothic Pro W4" panose="020F0400000000000000" pitchFamily="34" charset="-128"/>
            </a:endParaRPr>
          </a:p>
        </p:txBody>
      </p:sp>
      <p:sp>
        <p:nvSpPr>
          <p:cNvPr id="15" name="object 2">
            <a:extLst>
              <a:ext uri="{FF2B5EF4-FFF2-40B4-BE49-F238E27FC236}">
                <a16:creationId xmlns:a16="http://schemas.microsoft.com/office/drawing/2014/main" id="{6FE3E191-7B03-B340-A0DC-72FEC1EB60BE}"/>
              </a:ext>
            </a:extLst>
          </p:cNvPr>
          <p:cNvSpPr/>
          <p:nvPr/>
        </p:nvSpPr>
        <p:spPr>
          <a:xfrm>
            <a:off x="4630400" y="2956395"/>
            <a:ext cx="1734108" cy="1612189"/>
          </a:xfrm>
          <a:prstGeom prst="rect">
            <a:avLst/>
          </a:prstGeom>
          <a:blipFill>
            <a:blip r:embed="rId3" cstate="print"/>
            <a:stretch>
              <a:fillRect/>
            </a:stretch>
          </a:blipFill>
        </p:spPr>
        <p:txBody>
          <a:bodyPr wrap="square" lIns="0" tIns="0" rIns="0" bIns="0" rtlCol="0"/>
          <a:lstStyle/>
          <a:p>
            <a:pPr defTabSz="482162"/>
            <a:endParaRPr kumimoji="0" sz="1350">
              <a:solidFill>
                <a:prstClr val="black"/>
              </a:solidFill>
              <a:latin typeface="Calibri"/>
            </a:endParaRPr>
          </a:p>
        </p:txBody>
      </p:sp>
      <p:pic>
        <p:nvPicPr>
          <p:cNvPr id="17" name="図 16">
            <a:extLst>
              <a:ext uri="{FF2B5EF4-FFF2-40B4-BE49-F238E27FC236}">
                <a16:creationId xmlns:a16="http://schemas.microsoft.com/office/drawing/2014/main" id="{5A1A9AAF-CA10-4E43-819D-8D7BC925E523}"/>
              </a:ext>
            </a:extLst>
          </p:cNvPr>
          <p:cNvPicPr>
            <a:picLocks noChangeAspect="1"/>
          </p:cNvPicPr>
          <p:nvPr/>
        </p:nvPicPr>
        <p:blipFill>
          <a:blip r:embed="rId4"/>
          <a:stretch>
            <a:fillRect/>
          </a:stretch>
        </p:blipFill>
        <p:spPr>
          <a:xfrm>
            <a:off x="6364508" y="3285001"/>
            <a:ext cx="2592234" cy="1281680"/>
          </a:xfrm>
          <a:prstGeom prst="rect">
            <a:avLst/>
          </a:prstGeom>
        </p:spPr>
      </p:pic>
      <p:pic>
        <p:nvPicPr>
          <p:cNvPr id="18" name="図 17">
            <a:extLst>
              <a:ext uri="{FF2B5EF4-FFF2-40B4-BE49-F238E27FC236}">
                <a16:creationId xmlns:a16="http://schemas.microsoft.com/office/drawing/2014/main" id="{F2FB3A8F-EF8C-2D4F-97BD-EFDDB8529939}"/>
              </a:ext>
            </a:extLst>
          </p:cNvPr>
          <p:cNvPicPr>
            <a:picLocks noChangeAspect="1"/>
          </p:cNvPicPr>
          <p:nvPr/>
        </p:nvPicPr>
        <p:blipFill>
          <a:blip r:embed="rId5"/>
          <a:stretch>
            <a:fillRect/>
          </a:stretch>
        </p:blipFill>
        <p:spPr>
          <a:xfrm>
            <a:off x="4949397" y="4816889"/>
            <a:ext cx="3459450" cy="1108256"/>
          </a:xfrm>
          <a:prstGeom prst="rect">
            <a:avLst/>
          </a:prstGeom>
        </p:spPr>
      </p:pic>
      <p:sp>
        <p:nvSpPr>
          <p:cNvPr id="21" name="テキスト ボックス 20">
            <a:extLst>
              <a:ext uri="{FF2B5EF4-FFF2-40B4-BE49-F238E27FC236}">
                <a16:creationId xmlns:a16="http://schemas.microsoft.com/office/drawing/2014/main" id="{A5516552-EE00-DB42-B1A0-33FB3323A26D}"/>
              </a:ext>
            </a:extLst>
          </p:cNvPr>
          <p:cNvSpPr txBox="1"/>
          <p:nvPr/>
        </p:nvSpPr>
        <p:spPr>
          <a:xfrm>
            <a:off x="5121150" y="5710598"/>
            <a:ext cx="1915909" cy="230832"/>
          </a:xfrm>
          <a:prstGeom prst="rect">
            <a:avLst/>
          </a:prstGeom>
          <a:noFill/>
        </p:spPr>
        <p:txBody>
          <a:bodyPr wrap="none" rtlCol="0">
            <a:spAutoFit/>
          </a:bodyPr>
          <a:lstStyle/>
          <a:p>
            <a:r>
              <a:rPr lang="en-US" altLang="ja-JP" sz="900" dirty="0">
                <a:latin typeface="Hiragino Maru Gothic Pro W4" panose="020F0400000000000000" pitchFamily="34" charset="-128"/>
                <a:ea typeface="Hiragino Maru Gothic Pro W4" panose="020F0400000000000000" pitchFamily="34" charset="-128"/>
              </a:rPr>
              <a:t> MOT ON                     MOT OFF</a:t>
            </a:r>
            <a:endParaRPr lang="ja-JP" altLang="en-US" sz="900">
              <a:latin typeface="Hiragino Maru Gothic Pro W4" panose="020F0400000000000000" pitchFamily="34" charset="-128"/>
              <a:ea typeface="Hiragino Maru Gothic Pro W4" panose="020F0400000000000000" pitchFamily="34" charset="-128"/>
            </a:endParaRPr>
          </a:p>
        </p:txBody>
      </p:sp>
      <p:sp>
        <p:nvSpPr>
          <p:cNvPr id="7" name="円形吹き出し 6">
            <a:extLst>
              <a:ext uri="{FF2B5EF4-FFF2-40B4-BE49-F238E27FC236}">
                <a16:creationId xmlns:a16="http://schemas.microsoft.com/office/drawing/2014/main" id="{4D93774F-E794-5748-BDAD-0F0265CD8D99}"/>
              </a:ext>
            </a:extLst>
          </p:cNvPr>
          <p:cNvSpPr/>
          <p:nvPr/>
        </p:nvSpPr>
        <p:spPr>
          <a:xfrm>
            <a:off x="5121149" y="3737526"/>
            <a:ext cx="200234" cy="231049"/>
          </a:xfrm>
          <a:prstGeom prst="wedgeEllipseCallout">
            <a:avLst>
              <a:gd name="adj1" fmla="val 137353"/>
              <a:gd name="adj2" fmla="val 56232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23" name="図 22">
            <a:extLst>
              <a:ext uri="{FF2B5EF4-FFF2-40B4-BE49-F238E27FC236}">
                <a16:creationId xmlns:a16="http://schemas.microsoft.com/office/drawing/2014/main" id="{1591A522-23B8-904C-A1B6-98C791C8A6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31873" y="2752830"/>
            <a:ext cx="2722223" cy="1855150"/>
          </a:xfrm>
          <a:prstGeom prst="rect">
            <a:avLst/>
          </a:prstGeom>
          <a:noFill/>
          <a:ln>
            <a:noFill/>
          </a:ln>
        </p:spPr>
      </p:pic>
      <p:sp>
        <p:nvSpPr>
          <p:cNvPr id="8" name="正方形/長方形 7">
            <a:extLst>
              <a:ext uri="{FF2B5EF4-FFF2-40B4-BE49-F238E27FC236}">
                <a16:creationId xmlns:a16="http://schemas.microsoft.com/office/drawing/2014/main" id="{CAC6AB35-96F4-E54F-8010-6A431F6CBC21}"/>
              </a:ext>
            </a:extLst>
          </p:cNvPr>
          <p:cNvSpPr/>
          <p:nvPr/>
        </p:nvSpPr>
        <p:spPr>
          <a:xfrm>
            <a:off x="80858" y="2273577"/>
            <a:ext cx="4300356" cy="3680772"/>
          </a:xfrm>
          <a:prstGeom prst="rect">
            <a:avLst/>
          </a:prstGeom>
          <a:noFill/>
        </p:spPr>
        <p:style>
          <a:lnRef idx="2">
            <a:schemeClr val="accent2"/>
          </a:lnRef>
          <a:fillRef idx="1">
            <a:schemeClr val="lt1"/>
          </a:fillRef>
          <a:effectRef idx="0">
            <a:schemeClr val="accent2"/>
          </a:effectRef>
          <a:fontRef idx="minor">
            <a:schemeClr val="dk1"/>
          </a:fontRef>
        </p:style>
        <p:txBody>
          <a:bodyPr rtlCol="0" anchor="t"/>
          <a:lstStyle/>
          <a:p>
            <a:endParaRPr lang="ja-JP" altLang="en-US" sz="1050">
              <a:latin typeface="Hiragino Maru Gothic Pro W4" panose="020F0400000000000000" pitchFamily="34" charset="-128"/>
              <a:ea typeface="Hiragino Maru Gothic Pro W4" panose="020F0400000000000000" pitchFamily="34" charset="-128"/>
            </a:endParaRPr>
          </a:p>
        </p:txBody>
      </p:sp>
      <p:sp>
        <p:nvSpPr>
          <p:cNvPr id="16" name="正方形/長方形 15">
            <a:extLst>
              <a:ext uri="{FF2B5EF4-FFF2-40B4-BE49-F238E27FC236}">
                <a16:creationId xmlns:a16="http://schemas.microsoft.com/office/drawing/2014/main" id="{928BF563-6994-CD4D-B0E2-95CF385812AA}"/>
              </a:ext>
            </a:extLst>
          </p:cNvPr>
          <p:cNvSpPr/>
          <p:nvPr/>
        </p:nvSpPr>
        <p:spPr>
          <a:xfrm>
            <a:off x="190787" y="2361674"/>
            <a:ext cx="4572000" cy="507831"/>
          </a:xfrm>
          <a:prstGeom prst="rect">
            <a:avLst/>
          </a:prstGeom>
        </p:spPr>
        <p:txBody>
          <a:bodyPr>
            <a:spAutoFit/>
          </a:bodyPr>
          <a:lstStyle/>
          <a:p>
            <a:pPr marL="214313" indent="-214313">
              <a:buFont typeface="Wingdings" pitchFamily="2" charset="2"/>
              <a:buChar char="l"/>
            </a:pPr>
            <a:r>
              <a:rPr lang="en-US" altLang="ja-JP" sz="1350" dirty="0">
                <a:latin typeface="Hiragino Maru Gothic ProN W4" panose="020F0400000000000000" pitchFamily="34" charset="-128"/>
                <a:ea typeface="Hiragino Maru Gothic ProN W4" panose="020F0400000000000000" pitchFamily="34" charset="-128"/>
              </a:rPr>
              <a:t>Fr yield: ~ 10</a:t>
            </a:r>
            <a:r>
              <a:rPr lang="en-US" altLang="ja-JP" sz="1350" baseline="30000" dirty="0">
                <a:latin typeface="Hiragino Maru Gothic ProN W4" panose="020F0400000000000000" pitchFamily="34" charset="-128"/>
                <a:ea typeface="Hiragino Maru Gothic ProN W4" panose="020F0400000000000000" pitchFamily="34" charset="-128"/>
              </a:rPr>
              <a:t>7</a:t>
            </a:r>
            <a:r>
              <a:rPr lang="en-US" altLang="ja-JP" sz="1350" dirty="0">
                <a:latin typeface="Hiragino Maru Gothic ProN W4" panose="020F0400000000000000" pitchFamily="34" charset="-128"/>
                <a:ea typeface="Hiragino Maru Gothic ProN W4" panose="020F0400000000000000" pitchFamily="34" charset="-128"/>
              </a:rPr>
              <a:t> Fr</a:t>
            </a:r>
            <a:r>
              <a:rPr lang="en-US" altLang="ja-JP" sz="1350" baseline="30000" dirty="0">
                <a:latin typeface="Hiragino Maru Gothic ProN W4" panose="020F0400000000000000" pitchFamily="34" charset="-128"/>
                <a:ea typeface="Hiragino Maru Gothic ProN W4" panose="020F0400000000000000" pitchFamily="34" charset="-128"/>
              </a:rPr>
              <a:t>+</a:t>
            </a:r>
            <a:r>
              <a:rPr lang="en-US" altLang="ja-JP" sz="1350" dirty="0">
                <a:latin typeface="Hiragino Maru Gothic ProN W4" panose="020F0400000000000000" pitchFamily="34" charset="-128"/>
                <a:ea typeface="Hiragino Maru Gothic ProN W4" panose="020F0400000000000000" pitchFamily="34" charset="-128"/>
              </a:rPr>
              <a:t>/s</a:t>
            </a:r>
          </a:p>
          <a:p>
            <a:pPr marL="214313" indent="-214313">
              <a:buFont typeface="Wingdings" pitchFamily="2" charset="2"/>
              <a:buChar char="l"/>
            </a:pPr>
            <a:r>
              <a:rPr lang="en-US" altLang="ja-JP" sz="1350" dirty="0">
                <a:latin typeface="Hiragino Maru Gothic ProN W4" panose="020F0400000000000000" pitchFamily="34" charset="-128"/>
                <a:ea typeface="Hiragino Maru Gothic ProN W4" panose="020F0400000000000000" pitchFamily="34" charset="-128"/>
              </a:rPr>
              <a:t>Extraction efficiency : 10% - 20% achieved </a:t>
            </a:r>
            <a:endParaRPr lang="ja-JP" altLang="en-US" sz="1350">
              <a:latin typeface="Hiragino Maru Gothic ProN W4" panose="020F0400000000000000" pitchFamily="34" charset="-128"/>
              <a:ea typeface="Hiragino Maru Gothic ProN W4" panose="020F0400000000000000" pitchFamily="34" charset="-128"/>
            </a:endParaRPr>
          </a:p>
        </p:txBody>
      </p:sp>
      <p:pic>
        <p:nvPicPr>
          <p:cNvPr id="25" name="図 24" descr="ダイアグラム&#10;&#10;自動的に生成された説明">
            <a:extLst>
              <a:ext uri="{FF2B5EF4-FFF2-40B4-BE49-F238E27FC236}">
                <a16:creationId xmlns:a16="http://schemas.microsoft.com/office/drawing/2014/main" id="{EE778D7D-1A39-0748-9AB4-0FEAFC279CD3}"/>
              </a:ext>
            </a:extLst>
          </p:cNvPr>
          <p:cNvPicPr>
            <a:picLocks noChangeAspect="1"/>
          </p:cNvPicPr>
          <p:nvPr/>
        </p:nvPicPr>
        <p:blipFill>
          <a:blip r:embed="rId7"/>
          <a:stretch>
            <a:fillRect/>
          </a:stretch>
        </p:blipFill>
        <p:spPr>
          <a:xfrm>
            <a:off x="662160" y="4566681"/>
            <a:ext cx="3173102" cy="1365208"/>
          </a:xfrm>
          <a:prstGeom prst="rect">
            <a:avLst/>
          </a:prstGeom>
        </p:spPr>
      </p:pic>
      <p:pic>
        <p:nvPicPr>
          <p:cNvPr id="26" name="図 25">
            <a:extLst>
              <a:ext uri="{FF2B5EF4-FFF2-40B4-BE49-F238E27FC236}">
                <a16:creationId xmlns:a16="http://schemas.microsoft.com/office/drawing/2014/main" id="{59EBF82C-21D1-8141-9488-77920D295362}"/>
              </a:ext>
            </a:extLst>
          </p:cNvPr>
          <p:cNvPicPr>
            <a:picLocks noChangeAspect="1"/>
          </p:cNvPicPr>
          <p:nvPr/>
        </p:nvPicPr>
        <p:blipFill>
          <a:blip r:embed="rId8"/>
          <a:stretch>
            <a:fillRect/>
          </a:stretch>
        </p:blipFill>
        <p:spPr>
          <a:xfrm rot="5400000">
            <a:off x="246295" y="3123947"/>
            <a:ext cx="1579065" cy="1176402"/>
          </a:xfrm>
          <a:prstGeom prst="rect">
            <a:avLst/>
          </a:prstGeom>
        </p:spPr>
      </p:pic>
      <p:sp>
        <p:nvSpPr>
          <p:cNvPr id="19" name="テキスト ボックス 18">
            <a:extLst>
              <a:ext uri="{FF2B5EF4-FFF2-40B4-BE49-F238E27FC236}">
                <a16:creationId xmlns:a16="http://schemas.microsoft.com/office/drawing/2014/main" id="{5EC275A1-403B-4C7B-9F25-6621E0EBB4A3}"/>
              </a:ext>
            </a:extLst>
          </p:cNvPr>
          <p:cNvSpPr txBox="1"/>
          <p:nvPr/>
        </p:nvSpPr>
        <p:spPr>
          <a:xfrm>
            <a:off x="6427786" y="6453336"/>
            <a:ext cx="1826077" cy="369332"/>
          </a:xfrm>
          <a:prstGeom prst="rect">
            <a:avLst/>
          </a:prstGeom>
          <a:noFill/>
        </p:spPr>
        <p:txBody>
          <a:bodyPr wrap="none" rtlCol="0">
            <a:spAutoFit/>
          </a:bodyPr>
          <a:lstStyle/>
          <a:p>
            <a:r>
              <a:rPr kumimoji="1" lang="en-US" altLang="ja-JP" dirty="0"/>
              <a:t>Slide</a:t>
            </a:r>
            <a:r>
              <a:rPr kumimoji="1" lang="ja-JP" altLang="en-US" dirty="0"/>
              <a:t> </a:t>
            </a:r>
            <a:r>
              <a:rPr kumimoji="1" lang="en-US" altLang="ja-JP" dirty="0"/>
              <a:t>by</a:t>
            </a:r>
            <a:r>
              <a:rPr kumimoji="1" lang="ja-JP" altLang="en-US" dirty="0"/>
              <a:t> </a:t>
            </a:r>
            <a:r>
              <a:rPr kumimoji="1" lang="en-US" altLang="ja-JP" dirty="0"/>
              <a:t>Y.</a:t>
            </a:r>
            <a:r>
              <a:rPr kumimoji="1" lang="ja-JP" altLang="en-US" dirty="0"/>
              <a:t> </a:t>
            </a:r>
            <a:r>
              <a:rPr kumimoji="1" lang="en-US" altLang="ja-JP" dirty="0"/>
              <a:t>Sakemi</a:t>
            </a:r>
            <a:endParaRPr kumimoji="1" lang="ja-JP" altLang="en-US" dirty="0"/>
          </a:p>
        </p:txBody>
      </p:sp>
    </p:spTree>
    <p:extLst>
      <p:ext uri="{BB962C8B-B14F-4D97-AF65-F5344CB8AC3E}">
        <p14:creationId xmlns:p14="http://schemas.microsoft.com/office/powerpoint/2010/main" val="132106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8402B88-4DC9-914F-961E-4F2CBA089920}"/>
              </a:ext>
            </a:extLst>
          </p:cNvPr>
          <p:cNvSpPr txBox="1"/>
          <p:nvPr/>
        </p:nvSpPr>
        <p:spPr>
          <a:xfrm>
            <a:off x="3452601" y="4413712"/>
            <a:ext cx="5336836" cy="646523"/>
          </a:xfrm>
          <a:prstGeom prst="rect">
            <a:avLst/>
          </a:prstGeom>
        </p:spPr>
        <p:txBody>
          <a:bodyPr vert="horz" lIns="68580" tIns="34290" rIns="68580" bIns="34290" rtlCol="0" anchor="b">
            <a:normAutofit/>
          </a:bodyPr>
          <a:lstStyle/>
          <a:p>
            <a:pPr defTabSz="685800">
              <a:lnSpc>
                <a:spcPct val="90000"/>
              </a:lnSpc>
              <a:spcBef>
                <a:spcPct val="0"/>
              </a:spcBef>
              <a:spcAft>
                <a:spcPts val="450"/>
              </a:spcAft>
              <a:defRPr/>
            </a:pPr>
            <a:r>
              <a:rPr lang="en-US" altLang="ja-JP" sz="1500" dirty="0">
                <a:solidFill>
                  <a:srgbClr val="FFFFFF"/>
                </a:solidFill>
                <a:latin typeface="Hiragino Maru Gothic ProN W4" panose="020F0400000000000000" pitchFamily="34" charset="-128"/>
                <a:ea typeface="Hiragino Maru Gothic ProN W4" panose="020F0400000000000000" pitchFamily="34" charset="-128"/>
              </a:rPr>
              <a:t>Status of the development at E7 and laser facility </a:t>
            </a:r>
          </a:p>
        </p:txBody>
      </p:sp>
      <p:pic>
        <p:nvPicPr>
          <p:cNvPr id="2" name="図 1">
            <a:extLst>
              <a:ext uri="{FF2B5EF4-FFF2-40B4-BE49-F238E27FC236}">
                <a16:creationId xmlns:a16="http://schemas.microsoft.com/office/drawing/2014/main" id="{5044D5E8-7F09-874D-ACC8-6420A1F7B87C}"/>
              </a:ext>
            </a:extLst>
          </p:cNvPr>
          <p:cNvPicPr>
            <a:picLocks noChangeAspect="1"/>
          </p:cNvPicPr>
          <p:nvPr/>
        </p:nvPicPr>
        <p:blipFill rotWithShape="1">
          <a:blip r:embed="rId3"/>
          <a:srcRect t="6965" r="1" b="22444"/>
          <a:stretch/>
        </p:blipFill>
        <p:spPr>
          <a:xfrm>
            <a:off x="238227" y="1098551"/>
            <a:ext cx="2848178" cy="1507913"/>
          </a:xfrm>
          <a:prstGeom prst="rect">
            <a:avLst/>
          </a:prstGeom>
        </p:spPr>
      </p:pic>
      <p:pic>
        <p:nvPicPr>
          <p:cNvPr id="6" name="図 5" descr="屋内, 座る, グリーン, コンピュータ が含まれている画像&#10;&#10;自動的に生成された説明">
            <a:extLst>
              <a:ext uri="{FF2B5EF4-FFF2-40B4-BE49-F238E27FC236}">
                <a16:creationId xmlns:a16="http://schemas.microsoft.com/office/drawing/2014/main" id="{8C2FF42E-B163-B44F-9851-3FD5AF31D568}"/>
              </a:ext>
            </a:extLst>
          </p:cNvPr>
          <p:cNvPicPr>
            <a:picLocks noChangeAspect="1"/>
          </p:cNvPicPr>
          <p:nvPr/>
        </p:nvPicPr>
        <p:blipFill rotWithShape="1">
          <a:blip r:embed="rId4"/>
          <a:srcRect r="18716" b="1"/>
          <a:stretch/>
        </p:blipFill>
        <p:spPr>
          <a:xfrm rot="5400000">
            <a:off x="3032718" y="1217743"/>
            <a:ext cx="3083492" cy="2845104"/>
          </a:xfrm>
          <a:prstGeom prst="rect">
            <a:avLst/>
          </a:prstGeom>
        </p:spPr>
      </p:pic>
      <p:pic>
        <p:nvPicPr>
          <p:cNvPr id="7" name="図 6" descr="屋内, テーブル, 座る, キッチン が含まれている画像&#10;&#10;自動的に生成された説明">
            <a:extLst>
              <a:ext uri="{FF2B5EF4-FFF2-40B4-BE49-F238E27FC236}">
                <a16:creationId xmlns:a16="http://schemas.microsoft.com/office/drawing/2014/main" id="{BC1AA4AB-67D5-444B-A656-E3A01EDBF95B}"/>
              </a:ext>
            </a:extLst>
          </p:cNvPr>
          <p:cNvPicPr>
            <a:picLocks noChangeAspect="1"/>
          </p:cNvPicPr>
          <p:nvPr/>
        </p:nvPicPr>
        <p:blipFill rotWithShape="1">
          <a:blip r:embed="rId5"/>
          <a:srcRect t="28590" b="827"/>
          <a:stretch/>
        </p:blipFill>
        <p:spPr>
          <a:xfrm>
            <a:off x="6064632" y="1098550"/>
            <a:ext cx="2848488" cy="1507914"/>
          </a:xfrm>
          <a:prstGeom prst="rect">
            <a:avLst/>
          </a:prstGeom>
        </p:spPr>
      </p:pic>
      <p:pic>
        <p:nvPicPr>
          <p:cNvPr id="11" name="図 10" descr="屋内, 戸棚, 冷蔵庫, キッチン が含まれている画像&#10;&#10;自動的に生成された説明">
            <a:extLst>
              <a:ext uri="{FF2B5EF4-FFF2-40B4-BE49-F238E27FC236}">
                <a16:creationId xmlns:a16="http://schemas.microsoft.com/office/drawing/2014/main" id="{6692F497-CFE8-B84B-B370-ECE74DF36B4E}"/>
              </a:ext>
            </a:extLst>
          </p:cNvPr>
          <p:cNvPicPr>
            <a:picLocks noChangeAspect="1"/>
          </p:cNvPicPr>
          <p:nvPr/>
        </p:nvPicPr>
        <p:blipFill rotWithShape="1">
          <a:blip r:embed="rId6"/>
          <a:srcRect t="3999" r="1" b="1659"/>
          <a:stretch/>
        </p:blipFill>
        <p:spPr>
          <a:xfrm>
            <a:off x="251119" y="4247990"/>
            <a:ext cx="2846070" cy="1510353"/>
          </a:xfrm>
          <a:prstGeom prst="rect">
            <a:avLst/>
          </a:prstGeom>
        </p:spPr>
      </p:pic>
      <p:pic>
        <p:nvPicPr>
          <p:cNvPr id="9" name="図 8" descr="屋内, テーブル, 部屋, 窓 が含まれている画像&#10;&#10;自動的に生成された説明">
            <a:extLst>
              <a:ext uri="{FF2B5EF4-FFF2-40B4-BE49-F238E27FC236}">
                <a16:creationId xmlns:a16="http://schemas.microsoft.com/office/drawing/2014/main" id="{1D58EB7A-40DA-2F4D-90B7-AF02FE3A0BC7}"/>
              </a:ext>
            </a:extLst>
          </p:cNvPr>
          <p:cNvPicPr>
            <a:picLocks noChangeAspect="1"/>
          </p:cNvPicPr>
          <p:nvPr/>
        </p:nvPicPr>
        <p:blipFill rotWithShape="1">
          <a:blip r:embed="rId7"/>
          <a:srcRect b="6339"/>
          <a:stretch/>
        </p:blipFill>
        <p:spPr>
          <a:xfrm>
            <a:off x="235808" y="2676872"/>
            <a:ext cx="2848487" cy="1500710"/>
          </a:xfrm>
          <a:prstGeom prst="rect">
            <a:avLst/>
          </a:prstGeom>
        </p:spPr>
      </p:pic>
      <p:pic>
        <p:nvPicPr>
          <p:cNvPr id="5" name="図 4">
            <a:extLst>
              <a:ext uri="{FF2B5EF4-FFF2-40B4-BE49-F238E27FC236}">
                <a16:creationId xmlns:a16="http://schemas.microsoft.com/office/drawing/2014/main" id="{0A01AAC7-250C-2A47-AC21-C34A63D030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478" r="1" b="19880"/>
          <a:stretch/>
        </p:blipFill>
        <p:spPr>
          <a:xfrm>
            <a:off x="6067050" y="2674053"/>
            <a:ext cx="2846070" cy="1507913"/>
          </a:xfrm>
          <a:prstGeom prst="rect">
            <a:avLst/>
          </a:prstGeom>
        </p:spPr>
      </p:pic>
      <p:sp>
        <p:nvSpPr>
          <p:cNvPr id="3" name="スライド番号プレースホルダー 2">
            <a:extLst>
              <a:ext uri="{FF2B5EF4-FFF2-40B4-BE49-F238E27FC236}">
                <a16:creationId xmlns:a16="http://schemas.microsoft.com/office/drawing/2014/main" id="{0ACA6FB5-893A-5543-ADFE-E92955FD6487}"/>
              </a:ext>
            </a:extLst>
          </p:cNvPr>
          <p:cNvSpPr>
            <a:spLocks noGrp="1"/>
          </p:cNvSpPr>
          <p:nvPr>
            <p:ph type="sldNum" sz="quarter" idx="12"/>
          </p:nvPr>
        </p:nvSpPr>
        <p:spPr>
          <a:xfrm>
            <a:off x="6793029" y="5759450"/>
            <a:ext cx="2057400" cy="230196"/>
          </a:xfrm>
        </p:spPr>
        <p:txBody>
          <a:bodyPr vert="horz" lIns="68580" tIns="34290" rIns="68580" bIns="34290" rtlCol="0" anchor="ctr">
            <a:normAutofit/>
          </a:bodyPr>
          <a:lstStyle/>
          <a:p>
            <a:pPr defTabSz="685800">
              <a:spcAft>
                <a:spcPts val="450"/>
              </a:spcAft>
              <a:defRPr/>
            </a:pPr>
            <a:fld id="{7E185A4B-785F-C840-8F21-7C30E0A727FE}" type="slidenum">
              <a:rPr lang="en-US" altLang="ja-JP" sz="900">
                <a:solidFill>
                  <a:prstClr val="black">
                    <a:lumMod val="75000"/>
                    <a:lumOff val="25000"/>
                  </a:prstClr>
                </a:solidFill>
                <a:latin typeface="游ゴシック" panose="020F0502020204030204"/>
                <a:ea typeface="游ゴシック" panose="020B0400000000000000" pitchFamily="34" charset="-128"/>
              </a:rPr>
              <a:pPr defTabSz="685800">
                <a:spcAft>
                  <a:spcPts val="450"/>
                </a:spcAft>
                <a:defRPr/>
              </a:pPr>
              <a:t>28</a:t>
            </a:fld>
            <a:endParaRPr lang="en-US" altLang="ja-JP" sz="900">
              <a:solidFill>
                <a:prstClr val="black">
                  <a:lumMod val="75000"/>
                  <a:lumOff val="25000"/>
                </a:prstClr>
              </a:solidFill>
              <a:latin typeface="游ゴシック" panose="020F0502020204030204"/>
              <a:ea typeface="游ゴシック" panose="020B0400000000000000" pitchFamily="34" charset="-128"/>
            </a:endParaRPr>
          </a:p>
        </p:txBody>
      </p:sp>
      <p:sp>
        <p:nvSpPr>
          <p:cNvPr id="12" name="下矢印 11">
            <a:extLst>
              <a:ext uri="{FF2B5EF4-FFF2-40B4-BE49-F238E27FC236}">
                <a16:creationId xmlns:a16="http://schemas.microsoft.com/office/drawing/2014/main" id="{2C60A705-BA5C-DB4A-B61A-E5C26B0A5A11}"/>
              </a:ext>
            </a:extLst>
          </p:cNvPr>
          <p:cNvSpPr/>
          <p:nvPr/>
        </p:nvSpPr>
        <p:spPr>
          <a:xfrm>
            <a:off x="1000708" y="2494773"/>
            <a:ext cx="363474" cy="475861"/>
          </a:xfrm>
          <a:prstGeom prst="downArrow">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ja-JP" altLang="en-US" sz="1350">
              <a:solidFill>
                <a:prstClr val="white"/>
              </a:solidFill>
              <a:latin typeface="游ゴシック" panose="020F0502020204030204"/>
              <a:ea typeface="游ゴシック" panose="020B0400000000000000" pitchFamily="34" charset="-128"/>
            </a:endParaRPr>
          </a:p>
        </p:txBody>
      </p:sp>
      <p:sp>
        <p:nvSpPr>
          <p:cNvPr id="13" name="テキスト ボックス 12">
            <a:extLst>
              <a:ext uri="{FF2B5EF4-FFF2-40B4-BE49-F238E27FC236}">
                <a16:creationId xmlns:a16="http://schemas.microsoft.com/office/drawing/2014/main" id="{6B2F9074-4044-BA44-84CF-0A01562E2956}"/>
              </a:ext>
            </a:extLst>
          </p:cNvPr>
          <p:cNvSpPr txBox="1"/>
          <p:nvPr/>
        </p:nvSpPr>
        <p:spPr>
          <a:xfrm>
            <a:off x="230880" y="2901963"/>
            <a:ext cx="2719014" cy="230832"/>
          </a:xfrm>
          <a:prstGeom prst="rect">
            <a:avLst/>
          </a:prstGeom>
          <a:noFill/>
        </p:spPr>
        <p:txBody>
          <a:bodyPr wrap="none" rtlCol="0">
            <a:spAutoFit/>
          </a:bodyPr>
          <a:lstStyle/>
          <a:p>
            <a:pPr defTabSz="685800">
              <a:defRPr/>
            </a:pPr>
            <a:r>
              <a:rPr lang="en-US" altLang="ja-JP" sz="900" dirty="0">
                <a:solidFill>
                  <a:prstClr val="white"/>
                </a:solidFill>
                <a:latin typeface="Hiragino Maru Gothic ProN W4" panose="020F0400000000000000" pitchFamily="34" charset="-128"/>
                <a:ea typeface="Hiragino Maru Gothic ProN W4" panose="020F0400000000000000" pitchFamily="34" charset="-128"/>
              </a:rPr>
              <a:t>Move the laser apparatus from CYRIC to RIKEN</a:t>
            </a:r>
            <a:endParaRPr lang="ja-JP" altLang="en-US" sz="900">
              <a:solidFill>
                <a:prstClr val="white"/>
              </a:solidFill>
              <a:latin typeface="Hiragino Maru Gothic ProN W4" panose="020F0400000000000000" pitchFamily="34" charset="-128"/>
              <a:ea typeface="Hiragino Maru Gothic ProN W4" panose="020F0400000000000000" pitchFamily="34" charset="-128"/>
            </a:endParaRPr>
          </a:p>
        </p:txBody>
      </p:sp>
      <p:sp>
        <p:nvSpPr>
          <p:cNvPr id="43" name="テキスト ボックス 42">
            <a:extLst>
              <a:ext uri="{FF2B5EF4-FFF2-40B4-BE49-F238E27FC236}">
                <a16:creationId xmlns:a16="http://schemas.microsoft.com/office/drawing/2014/main" id="{46E4AC77-FF9C-C546-A1C1-75375448B52E}"/>
              </a:ext>
            </a:extLst>
          </p:cNvPr>
          <p:cNvSpPr txBox="1"/>
          <p:nvPr/>
        </p:nvSpPr>
        <p:spPr>
          <a:xfrm>
            <a:off x="1905618" y="3969833"/>
            <a:ext cx="1164101" cy="230832"/>
          </a:xfrm>
          <a:prstGeom prst="rect">
            <a:avLst/>
          </a:prstGeom>
          <a:noFill/>
        </p:spPr>
        <p:txBody>
          <a:bodyPr wrap="none" rtlCol="0">
            <a:spAutoFit/>
          </a:bodyPr>
          <a:lstStyle/>
          <a:p>
            <a:pPr defTabSz="685800">
              <a:defRPr/>
            </a:pPr>
            <a:r>
              <a:rPr lang="en-US" altLang="ja-JP" sz="900" dirty="0">
                <a:solidFill>
                  <a:prstClr val="white"/>
                </a:solidFill>
                <a:latin typeface="Hiragino Maru Gothic ProN W4" panose="020F0400000000000000" pitchFamily="34" charset="-128"/>
                <a:ea typeface="Hiragino Maru Gothic ProN W4" panose="020F0400000000000000" pitchFamily="34" charset="-128"/>
              </a:rPr>
              <a:t>RIKEN laser room </a:t>
            </a:r>
            <a:endParaRPr lang="ja-JP" altLang="en-US" sz="900">
              <a:solidFill>
                <a:prstClr val="white"/>
              </a:solidFill>
              <a:latin typeface="Hiragino Maru Gothic ProN W4" panose="020F0400000000000000" pitchFamily="34" charset="-128"/>
              <a:ea typeface="Hiragino Maru Gothic ProN W4" panose="020F0400000000000000" pitchFamily="34" charset="-128"/>
            </a:endParaRPr>
          </a:p>
        </p:txBody>
      </p:sp>
      <p:sp>
        <p:nvSpPr>
          <p:cNvPr id="44" name="テキスト ボックス 43">
            <a:extLst>
              <a:ext uri="{FF2B5EF4-FFF2-40B4-BE49-F238E27FC236}">
                <a16:creationId xmlns:a16="http://schemas.microsoft.com/office/drawing/2014/main" id="{CEDC8066-84D5-6B4A-BF65-6B449C1CECEF}"/>
              </a:ext>
            </a:extLst>
          </p:cNvPr>
          <p:cNvSpPr txBox="1"/>
          <p:nvPr/>
        </p:nvSpPr>
        <p:spPr>
          <a:xfrm>
            <a:off x="1913061" y="5550593"/>
            <a:ext cx="1164101" cy="230832"/>
          </a:xfrm>
          <a:prstGeom prst="rect">
            <a:avLst/>
          </a:prstGeom>
          <a:noFill/>
        </p:spPr>
        <p:txBody>
          <a:bodyPr wrap="none" rtlCol="0">
            <a:spAutoFit/>
          </a:bodyPr>
          <a:lstStyle/>
          <a:p>
            <a:pPr defTabSz="685800">
              <a:defRPr/>
            </a:pPr>
            <a:r>
              <a:rPr lang="en-US" altLang="ja-JP" sz="900" dirty="0">
                <a:solidFill>
                  <a:prstClr val="white"/>
                </a:solidFill>
                <a:latin typeface="Hiragino Maru Gothic ProN W4" panose="020F0400000000000000" pitchFamily="34" charset="-128"/>
                <a:ea typeface="Hiragino Maru Gothic ProN W4" panose="020F0400000000000000" pitchFamily="34" charset="-128"/>
              </a:rPr>
              <a:t>RIKEN laser room </a:t>
            </a:r>
            <a:endParaRPr lang="ja-JP" altLang="en-US" sz="900">
              <a:solidFill>
                <a:prstClr val="white"/>
              </a:solidFill>
              <a:latin typeface="Hiragino Maru Gothic ProN W4" panose="020F0400000000000000" pitchFamily="34" charset="-128"/>
              <a:ea typeface="Hiragino Maru Gothic ProN W4" panose="020F0400000000000000" pitchFamily="34" charset="-128"/>
            </a:endParaRPr>
          </a:p>
        </p:txBody>
      </p:sp>
      <p:sp>
        <p:nvSpPr>
          <p:cNvPr id="45" name="テキスト ボックス 44">
            <a:extLst>
              <a:ext uri="{FF2B5EF4-FFF2-40B4-BE49-F238E27FC236}">
                <a16:creationId xmlns:a16="http://schemas.microsoft.com/office/drawing/2014/main" id="{F89402A6-14B8-8E42-9D10-37C6B6E0EE59}"/>
              </a:ext>
            </a:extLst>
          </p:cNvPr>
          <p:cNvSpPr txBox="1"/>
          <p:nvPr/>
        </p:nvSpPr>
        <p:spPr>
          <a:xfrm>
            <a:off x="4021373" y="1142399"/>
            <a:ext cx="1334020" cy="230832"/>
          </a:xfrm>
          <a:prstGeom prst="rect">
            <a:avLst/>
          </a:prstGeom>
          <a:noFill/>
        </p:spPr>
        <p:txBody>
          <a:bodyPr wrap="none" rtlCol="0">
            <a:spAutoFit/>
          </a:bodyPr>
          <a:lstStyle/>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E7 cold Fr beam line</a:t>
            </a:r>
            <a:endParaRPr lang="ja-JP" altLang="en-US" sz="900" b="1">
              <a:solidFill>
                <a:srgbClr val="FFFF00"/>
              </a:solidFill>
              <a:latin typeface="Hiragino Maru Gothic ProN W4" panose="020F0400000000000000" pitchFamily="34" charset="-128"/>
              <a:ea typeface="Hiragino Maru Gothic ProN W4" panose="020F0400000000000000" pitchFamily="34" charset="-128"/>
            </a:endParaRPr>
          </a:p>
        </p:txBody>
      </p:sp>
      <p:sp>
        <p:nvSpPr>
          <p:cNvPr id="46" name="テキスト ボックス 45">
            <a:extLst>
              <a:ext uri="{FF2B5EF4-FFF2-40B4-BE49-F238E27FC236}">
                <a16:creationId xmlns:a16="http://schemas.microsoft.com/office/drawing/2014/main" id="{0211DDC0-03D6-2048-97DD-1CA21101E440}"/>
              </a:ext>
            </a:extLst>
          </p:cNvPr>
          <p:cNvSpPr txBox="1"/>
          <p:nvPr/>
        </p:nvSpPr>
        <p:spPr>
          <a:xfrm>
            <a:off x="7163575" y="2093189"/>
            <a:ext cx="1491114" cy="369332"/>
          </a:xfrm>
          <a:prstGeom prst="rect">
            <a:avLst/>
          </a:prstGeom>
          <a:noFill/>
        </p:spPr>
        <p:txBody>
          <a:bodyPr wrap="none" rtlCol="0">
            <a:spAutoFit/>
          </a:bodyPr>
          <a:lstStyle/>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New MOT/OL chamber</a:t>
            </a:r>
          </a:p>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 will be installed soon</a:t>
            </a:r>
          </a:p>
        </p:txBody>
      </p:sp>
      <p:sp>
        <p:nvSpPr>
          <p:cNvPr id="47" name="テキスト ボックス 46">
            <a:extLst>
              <a:ext uri="{FF2B5EF4-FFF2-40B4-BE49-F238E27FC236}">
                <a16:creationId xmlns:a16="http://schemas.microsoft.com/office/drawing/2014/main" id="{A5308FB7-9353-8246-AF89-D52B62B29964}"/>
              </a:ext>
            </a:extLst>
          </p:cNvPr>
          <p:cNvSpPr txBox="1"/>
          <p:nvPr/>
        </p:nvSpPr>
        <p:spPr>
          <a:xfrm>
            <a:off x="7059065" y="3863366"/>
            <a:ext cx="1402948" cy="230832"/>
          </a:xfrm>
          <a:prstGeom prst="rect">
            <a:avLst/>
          </a:prstGeom>
          <a:noFill/>
        </p:spPr>
        <p:txBody>
          <a:bodyPr wrap="none" rtlCol="0">
            <a:spAutoFit/>
          </a:bodyPr>
          <a:lstStyle/>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Neutralizer apparatus</a:t>
            </a:r>
          </a:p>
        </p:txBody>
      </p:sp>
      <p:sp>
        <p:nvSpPr>
          <p:cNvPr id="48" name="下矢印 47">
            <a:extLst>
              <a:ext uri="{FF2B5EF4-FFF2-40B4-BE49-F238E27FC236}">
                <a16:creationId xmlns:a16="http://schemas.microsoft.com/office/drawing/2014/main" id="{D1C9B109-CFA9-C449-8C1F-46C34BB1AC06}"/>
              </a:ext>
            </a:extLst>
          </p:cNvPr>
          <p:cNvSpPr/>
          <p:nvPr/>
        </p:nvSpPr>
        <p:spPr>
          <a:xfrm>
            <a:off x="7473014" y="2451961"/>
            <a:ext cx="363474" cy="400334"/>
          </a:xfrm>
          <a:prstGeom prst="downArrow">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ja-JP" altLang="en-US" sz="1350">
              <a:solidFill>
                <a:prstClr val="white"/>
              </a:solidFill>
              <a:latin typeface="游ゴシック" panose="020F0502020204030204"/>
              <a:ea typeface="游ゴシック" panose="020B0400000000000000" pitchFamily="34" charset="-128"/>
            </a:endParaRPr>
          </a:p>
        </p:txBody>
      </p:sp>
      <p:sp>
        <p:nvSpPr>
          <p:cNvPr id="20" name="テキスト ボックス 19">
            <a:extLst>
              <a:ext uri="{FF2B5EF4-FFF2-40B4-BE49-F238E27FC236}">
                <a16:creationId xmlns:a16="http://schemas.microsoft.com/office/drawing/2014/main" id="{307E91F5-EB49-2D45-A138-DD8CAD9B085F}"/>
              </a:ext>
            </a:extLst>
          </p:cNvPr>
          <p:cNvSpPr txBox="1"/>
          <p:nvPr/>
        </p:nvSpPr>
        <p:spPr>
          <a:xfrm>
            <a:off x="1758523" y="2368028"/>
            <a:ext cx="1263487" cy="230832"/>
          </a:xfrm>
          <a:prstGeom prst="rect">
            <a:avLst/>
          </a:prstGeom>
          <a:noFill/>
        </p:spPr>
        <p:txBody>
          <a:bodyPr wrap="none" rtlCol="0">
            <a:spAutoFit/>
          </a:bodyPr>
          <a:lstStyle/>
          <a:p>
            <a:pPr defTabSz="685800">
              <a:defRPr/>
            </a:pPr>
            <a:r>
              <a:rPr lang="en-US" altLang="ja-JP" sz="900" dirty="0">
                <a:solidFill>
                  <a:prstClr val="white"/>
                </a:solidFill>
                <a:latin typeface="Hiragino Maru Gothic ProN W4" panose="020F0400000000000000" pitchFamily="34" charset="-128"/>
                <a:ea typeface="Hiragino Maru Gothic ProN W4" panose="020F0400000000000000" pitchFamily="34" charset="-128"/>
              </a:rPr>
              <a:t>Developed at CYRIC</a:t>
            </a:r>
            <a:endParaRPr lang="ja-JP" altLang="en-US" sz="900">
              <a:solidFill>
                <a:prstClr val="white"/>
              </a:solidFill>
              <a:latin typeface="Hiragino Maru Gothic ProN W4" panose="020F0400000000000000" pitchFamily="34" charset="-128"/>
              <a:ea typeface="Hiragino Maru Gothic ProN W4" panose="020F0400000000000000" pitchFamily="34" charset="-128"/>
            </a:endParaRPr>
          </a:p>
        </p:txBody>
      </p:sp>
      <p:sp>
        <p:nvSpPr>
          <p:cNvPr id="21" name="テキスト ボックス 20">
            <a:extLst>
              <a:ext uri="{FF2B5EF4-FFF2-40B4-BE49-F238E27FC236}">
                <a16:creationId xmlns:a16="http://schemas.microsoft.com/office/drawing/2014/main" id="{D7AA4037-1F2F-B74C-AD7E-4C71B50DC427}"/>
              </a:ext>
            </a:extLst>
          </p:cNvPr>
          <p:cNvSpPr txBox="1"/>
          <p:nvPr/>
        </p:nvSpPr>
        <p:spPr>
          <a:xfrm>
            <a:off x="6719194" y="3171485"/>
            <a:ext cx="782587" cy="507831"/>
          </a:xfrm>
          <a:prstGeom prst="rect">
            <a:avLst/>
          </a:prstGeom>
          <a:noFill/>
        </p:spPr>
        <p:txBody>
          <a:bodyPr wrap="none" rtlCol="0">
            <a:spAutoFit/>
          </a:bodyPr>
          <a:lstStyle/>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Surface </a:t>
            </a:r>
          </a:p>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cleanup </a:t>
            </a:r>
          </a:p>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apparatus </a:t>
            </a:r>
          </a:p>
        </p:txBody>
      </p:sp>
      <p:sp>
        <p:nvSpPr>
          <p:cNvPr id="22" name="テキスト ボックス 21">
            <a:extLst>
              <a:ext uri="{FF2B5EF4-FFF2-40B4-BE49-F238E27FC236}">
                <a16:creationId xmlns:a16="http://schemas.microsoft.com/office/drawing/2014/main" id="{2BE6567A-FB03-0142-86BC-0FBBE640751E}"/>
              </a:ext>
            </a:extLst>
          </p:cNvPr>
          <p:cNvSpPr txBox="1"/>
          <p:nvPr/>
        </p:nvSpPr>
        <p:spPr>
          <a:xfrm>
            <a:off x="8064345" y="3150616"/>
            <a:ext cx="772969" cy="507831"/>
          </a:xfrm>
          <a:prstGeom prst="rect">
            <a:avLst/>
          </a:prstGeom>
          <a:noFill/>
        </p:spPr>
        <p:txBody>
          <a:bodyPr wrap="none" rtlCol="0">
            <a:spAutoFit/>
          </a:bodyPr>
          <a:lstStyle/>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Fr atom </a:t>
            </a:r>
          </a:p>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Diagnosis </a:t>
            </a:r>
          </a:p>
          <a:p>
            <a:pPr defTabSz="685800">
              <a:defRPr/>
            </a:pPr>
            <a:r>
              <a:rPr lang="en-US" altLang="ja-JP" sz="900" b="1" dirty="0">
                <a:solidFill>
                  <a:srgbClr val="FFFF00"/>
                </a:solidFill>
                <a:latin typeface="Hiragino Maru Gothic ProN W4" panose="020F0400000000000000" pitchFamily="34" charset="-128"/>
                <a:ea typeface="Hiragino Maru Gothic ProN W4" panose="020F0400000000000000" pitchFamily="34" charset="-128"/>
              </a:rPr>
              <a:t>System </a:t>
            </a:r>
          </a:p>
        </p:txBody>
      </p:sp>
      <p:sp>
        <p:nvSpPr>
          <p:cNvPr id="23" name="テキスト ボックス 22">
            <a:extLst>
              <a:ext uri="{FF2B5EF4-FFF2-40B4-BE49-F238E27FC236}">
                <a16:creationId xmlns:a16="http://schemas.microsoft.com/office/drawing/2014/main" id="{F56C8921-1CCC-4920-85BB-0C32BFB58003}"/>
              </a:ext>
            </a:extLst>
          </p:cNvPr>
          <p:cNvSpPr txBox="1"/>
          <p:nvPr/>
        </p:nvSpPr>
        <p:spPr>
          <a:xfrm>
            <a:off x="6427786" y="6453336"/>
            <a:ext cx="1826077" cy="369332"/>
          </a:xfrm>
          <a:prstGeom prst="rect">
            <a:avLst/>
          </a:prstGeom>
          <a:noFill/>
        </p:spPr>
        <p:txBody>
          <a:bodyPr wrap="none" rtlCol="0">
            <a:spAutoFit/>
          </a:bodyPr>
          <a:lstStyle/>
          <a:p>
            <a:r>
              <a:rPr kumimoji="1" lang="en-US" altLang="ja-JP" dirty="0"/>
              <a:t>Slide</a:t>
            </a:r>
            <a:r>
              <a:rPr kumimoji="1" lang="ja-JP" altLang="en-US" dirty="0"/>
              <a:t> </a:t>
            </a:r>
            <a:r>
              <a:rPr kumimoji="1" lang="en-US" altLang="ja-JP" dirty="0"/>
              <a:t>by</a:t>
            </a:r>
            <a:r>
              <a:rPr kumimoji="1" lang="ja-JP" altLang="en-US" dirty="0"/>
              <a:t> </a:t>
            </a:r>
            <a:r>
              <a:rPr kumimoji="1" lang="en-US" altLang="ja-JP" dirty="0"/>
              <a:t>Y.</a:t>
            </a:r>
            <a:r>
              <a:rPr kumimoji="1" lang="ja-JP" altLang="en-US" dirty="0"/>
              <a:t> </a:t>
            </a:r>
            <a:r>
              <a:rPr kumimoji="1" lang="en-US" altLang="ja-JP" dirty="0"/>
              <a:t>Sakemi</a:t>
            </a:r>
            <a:endParaRPr kumimoji="1" lang="ja-JP" altLang="en-US" dirty="0"/>
          </a:p>
        </p:txBody>
      </p:sp>
    </p:spTree>
    <p:extLst>
      <p:ext uri="{BB962C8B-B14F-4D97-AF65-F5344CB8AC3E}">
        <p14:creationId xmlns:p14="http://schemas.microsoft.com/office/powerpoint/2010/main" val="137363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A06BF7D-A448-4AD8-889C-76FB6213706C}"/>
              </a:ext>
            </a:extLst>
          </p:cNvPr>
          <p:cNvSpPr>
            <a:spLocks noGrp="1"/>
          </p:cNvSpPr>
          <p:nvPr>
            <p:ph type="title"/>
          </p:nvPr>
        </p:nvSpPr>
        <p:spPr>
          <a:xfrm>
            <a:off x="441762" y="116632"/>
            <a:ext cx="8229600" cy="1143000"/>
          </a:xfrm>
        </p:spPr>
        <p:txBody>
          <a:bodyPr>
            <a:normAutofit/>
          </a:bodyPr>
          <a:lstStyle/>
          <a:p>
            <a:r>
              <a:rPr lang="ja-JP" altLang="en-US" dirty="0"/>
              <a:t>分子</a:t>
            </a:r>
            <a:r>
              <a:rPr lang="en-US" altLang="ja-JP" dirty="0"/>
              <a:t>EDM </a:t>
            </a:r>
            <a:r>
              <a:rPr lang="en-US" altLang="ja-JP" dirty="0" err="1"/>
              <a:t>ThO</a:t>
            </a:r>
            <a:endParaRPr lang="ja-JP" altLang="en-US" dirty="0"/>
          </a:p>
        </p:txBody>
      </p:sp>
      <p:sp>
        <p:nvSpPr>
          <p:cNvPr id="4" name="スライド番号プレースホルダー 3">
            <a:extLst>
              <a:ext uri="{FF2B5EF4-FFF2-40B4-BE49-F238E27FC236}">
                <a16:creationId xmlns:a16="http://schemas.microsoft.com/office/drawing/2014/main" id="{0C58839A-3EA5-4CBF-BF44-7630591A02EE}"/>
              </a:ext>
            </a:extLst>
          </p:cNvPr>
          <p:cNvSpPr>
            <a:spLocks noGrp="1"/>
          </p:cNvSpPr>
          <p:nvPr>
            <p:ph type="sldNum" sz="quarter" idx="12"/>
          </p:nvPr>
        </p:nvSpPr>
        <p:spPr/>
        <p:txBody>
          <a:bodyPr/>
          <a:lstStyle/>
          <a:p>
            <a:fld id="{D2D8002D-B5B0-4BAC-B1F6-782DDCCE6D9C}" type="slidenum">
              <a:rPr kumimoji="1" lang="ja-JP" altLang="en-US" smtClean="0"/>
              <a:t>29</a:t>
            </a:fld>
            <a:endParaRPr kumimoji="1" lang="ja-JP" altLang="en-US"/>
          </a:p>
        </p:txBody>
      </p:sp>
      <p:pic>
        <p:nvPicPr>
          <p:cNvPr id="6" name="図 5">
            <a:extLst>
              <a:ext uri="{FF2B5EF4-FFF2-40B4-BE49-F238E27FC236}">
                <a16:creationId xmlns:a16="http://schemas.microsoft.com/office/drawing/2014/main" id="{60668F18-4A78-4402-A116-DA2CF85A2A39}"/>
              </a:ext>
            </a:extLst>
          </p:cNvPr>
          <p:cNvPicPr>
            <a:picLocks noChangeAspect="1"/>
          </p:cNvPicPr>
          <p:nvPr/>
        </p:nvPicPr>
        <p:blipFill>
          <a:blip r:embed="rId2"/>
          <a:stretch>
            <a:fillRect/>
          </a:stretch>
        </p:blipFill>
        <p:spPr>
          <a:xfrm>
            <a:off x="100790" y="1314314"/>
            <a:ext cx="9144000" cy="5142357"/>
          </a:xfrm>
          <a:prstGeom prst="rect">
            <a:avLst/>
          </a:prstGeom>
        </p:spPr>
      </p:pic>
      <p:sp>
        <p:nvSpPr>
          <p:cNvPr id="7" name="テキスト ボックス 6">
            <a:extLst>
              <a:ext uri="{FF2B5EF4-FFF2-40B4-BE49-F238E27FC236}">
                <a16:creationId xmlns:a16="http://schemas.microsoft.com/office/drawing/2014/main" id="{64E7C3C4-68F6-4663-82B9-1C5DC1C7A452}"/>
              </a:ext>
            </a:extLst>
          </p:cNvPr>
          <p:cNvSpPr txBox="1"/>
          <p:nvPr/>
        </p:nvSpPr>
        <p:spPr>
          <a:xfrm>
            <a:off x="6444208" y="6228020"/>
            <a:ext cx="2685800" cy="369332"/>
          </a:xfrm>
          <a:prstGeom prst="rect">
            <a:avLst/>
          </a:prstGeom>
          <a:noFill/>
        </p:spPr>
        <p:txBody>
          <a:bodyPr wrap="none" rtlCol="0">
            <a:spAutoFit/>
          </a:bodyPr>
          <a:lstStyle/>
          <a:p>
            <a:r>
              <a:rPr kumimoji="1" lang="en-US" altLang="ja-JP" dirty="0"/>
              <a:t>slide by </a:t>
            </a:r>
            <a:r>
              <a:rPr kumimoji="1" lang="ja-JP" altLang="en-US" dirty="0"/>
              <a:t>増田さん</a:t>
            </a:r>
            <a:r>
              <a:rPr kumimoji="1" lang="en-US" altLang="ja-JP" dirty="0"/>
              <a:t>(</a:t>
            </a:r>
            <a:r>
              <a:rPr kumimoji="1" lang="ja-JP" altLang="en-US" dirty="0"/>
              <a:t>岡山大</a:t>
            </a:r>
            <a:r>
              <a:rPr kumimoji="1" lang="en-US" altLang="ja-JP" dirty="0"/>
              <a:t>)</a:t>
            </a:r>
            <a:endParaRPr kumimoji="1" lang="ja-JP" altLang="en-US" dirty="0"/>
          </a:p>
        </p:txBody>
      </p:sp>
    </p:spTree>
    <p:extLst>
      <p:ext uri="{BB962C8B-B14F-4D97-AF65-F5344CB8AC3E}">
        <p14:creationId xmlns:p14="http://schemas.microsoft.com/office/powerpoint/2010/main" val="292667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169AC-8EC3-4BEB-A31F-5709B4A793C6}"/>
              </a:ext>
            </a:extLst>
          </p:cNvPr>
          <p:cNvSpPr>
            <a:spLocks noGrp="1"/>
          </p:cNvSpPr>
          <p:nvPr>
            <p:ph type="title"/>
          </p:nvPr>
        </p:nvSpPr>
        <p:spPr/>
        <p:txBody>
          <a:bodyPr/>
          <a:lstStyle/>
          <a:p>
            <a:r>
              <a:rPr kumimoji="1" lang="en-US" altLang="ja-JP" dirty="0"/>
              <a:t>EDM</a:t>
            </a:r>
            <a:r>
              <a:rPr kumimoji="1" lang="ja-JP" altLang="en-US" dirty="0"/>
              <a:t>の大きさ</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79A43C7A-9132-4560-811D-0DE3401D7E88}"/>
                  </a:ext>
                </a:extLst>
              </p:cNvPr>
              <p:cNvSpPr>
                <a:spLocks noGrp="1"/>
              </p:cNvSpPr>
              <p:nvPr>
                <p:ph idx="1"/>
              </p:nvPr>
            </p:nvSpPr>
            <p:spPr>
              <a:xfrm>
                <a:off x="457200" y="1600201"/>
                <a:ext cx="8229600" cy="1468759"/>
              </a:xfrm>
            </p:spPr>
            <p:txBody>
              <a:bodyPr/>
              <a:lstStyle/>
              <a:p>
                <a:r>
                  <a:rPr kumimoji="1" lang="ja-JP" altLang="en-US" dirty="0"/>
                  <a:t>例えば中性子</a:t>
                </a:r>
                <a:r>
                  <a:rPr kumimoji="1" lang="en-US" altLang="ja-JP" dirty="0"/>
                  <a:t>EDM</a:t>
                </a:r>
                <a:r>
                  <a:rPr kumimoji="1" lang="ja-JP" altLang="en-US" dirty="0"/>
                  <a:t>の場合</a:t>
                </a:r>
                <a:endParaRPr kumimoji="1" lang="en-US" altLang="ja-JP" dirty="0"/>
              </a:p>
              <a:p>
                <a:pPr marL="457200" lvl="1" indent="0">
                  <a:buNone/>
                </a:pPr>
                <a14:m>
                  <m:oMathPara xmlns:m="http://schemas.openxmlformats.org/officeDocument/2006/math">
                    <m:oMathParaPr>
                      <m:jc m:val="centerGroup"/>
                    </m:oMathParaPr>
                    <m:oMath xmlns:m="http://schemas.openxmlformats.org/officeDocument/2006/math">
                      <m:d>
                        <m:dPr>
                          <m:begChr m:val="|"/>
                          <m:endChr m:val="|"/>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𝑑</m:t>
                              </m:r>
                            </m:e>
                            <m:sub>
                              <m:r>
                                <m:rPr>
                                  <m:nor/>
                                </m:rPr>
                                <a:rPr kumimoji="1" lang="en-US" altLang="ja-JP" b="0" i="0" smtClean="0">
                                  <a:latin typeface="Cambria Math" panose="02040503050406030204" pitchFamily="18" charset="0"/>
                                </a:rPr>
                                <m:t>n</m:t>
                              </m:r>
                            </m:sub>
                          </m:sSub>
                        </m:e>
                      </m:d>
                      <m:r>
                        <a:rPr kumimoji="1" lang="en-US" altLang="ja-JP" b="0" i="1" smtClean="0">
                          <a:latin typeface="Cambria Math" panose="02040503050406030204" pitchFamily="18" charset="0"/>
                        </a:rPr>
                        <m:t>&lt;1.8</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10</m:t>
                          </m:r>
                        </m:e>
                        <m:sup>
                          <m:r>
                            <a:rPr kumimoji="1" lang="en-US" altLang="ja-JP" b="0" i="1" smtClean="0">
                              <a:latin typeface="Cambria Math" panose="02040503050406030204" pitchFamily="18" charset="0"/>
                              <a:ea typeface="Cambria Math" panose="02040503050406030204" pitchFamily="18" charset="0"/>
                            </a:rPr>
                            <m:t>−26</m:t>
                          </m:r>
                        </m:sup>
                      </m:sSup>
                      <m:r>
                        <a:rPr kumimoji="1" lang="en-US" altLang="ja-JP" b="0" i="1" smtClean="0">
                          <a:latin typeface="Cambria Math" panose="02040503050406030204" pitchFamily="18" charset="0"/>
                          <a:ea typeface="Cambria Math" panose="02040503050406030204" pitchFamily="18" charset="0"/>
                        </a:rPr>
                        <m:t> </m:t>
                      </m:r>
                      <m:r>
                        <m:rPr>
                          <m:nor/>
                        </m:rPr>
                        <a:rPr kumimoji="1" lang="en-US" altLang="ja-JP" b="0" i="0" smtClean="0">
                          <a:latin typeface="Cambria Math" panose="02040503050406030204" pitchFamily="18" charset="0"/>
                          <a:ea typeface="Cambria Math" panose="02040503050406030204" pitchFamily="18" charset="0"/>
                        </a:rPr>
                        <m:t>ecm</m:t>
                      </m:r>
                    </m:oMath>
                  </m:oMathPara>
                </a14:m>
                <a:endParaRPr kumimoji="1" lang="en-US" altLang="ja-JP" dirty="0"/>
              </a:p>
              <a:p>
                <a:pPr marL="457200" lvl="1" indent="0">
                  <a:lnSpc>
                    <a:spcPts val="1800"/>
                  </a:lnSpc>
                  <a:buNone/>
                </a:pPr>
                <a:r>
                  <a:rPr kumimoji="1" lang="en-US" altLang="ja-JP" dirty="0"/>
                  <a:t>			</a:t>
                </a:r>
                <a:r>
                  <a:rPr lang="en-US" altLang="ja-JP" b="0" i="0" dirty="0">
                    <a:solidFill>
                      <a:srgbClr val="575756"/>
                    </a:solidFill>
                    <a:effectLst/>
                    <a:latin typeface="MetaWeb-Normal"/>
                  </a:rPr>
                  <a:t> </a:t>
                </a:r>
                <a:r>
                  <a:rPr lang="en-US" altLang="ja-JP" sz="1800" b="0" i="0" dirty="0">
                    <a:solidFill>
                      <a:srgbClr val="575756"/>
                    </a:solidFill>
                    <a:effectLst/>
                    <a:latin typeface="MetaWeb-Normal"/>
                  </a:rPr>
                  <a:t>Phys. Rev. Lett 124,081803 (2020)</a:t>
                </a:r>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79A43C7A-9132-4560-811D-0DE3401D7E88}"/>
                  </a:ext>
                </a:extLst>
              </p:cNvPr>
              <p:cNvSpPr>
                <a:spLocks noGrp="1" noRot="1" noChangeAspect="1" noMove="1" noResize="1" noEditPoints="1" noAdjustHandles="1" noChangeArrowheads="1" noChangeShapeType="1" noTextEdit="1"/>
              </p:cNvSpPr>
              <p:nvPr>
                <p:ph idx="1"/>
              </p:nvPr>
            </p:nvSpPr>
            <p:spPr>
              <a:xfrm>
                <a:off x="457200" y="1600201"/>
                <a:ext cx="8229600" cy="1468759"/>
              </a:xfrm>
              <a:blipFill>
                <a:blip r:embed="rId2"/>
                <a:stretch>
                  <a:fillRect l="-1704" t="-7500"/>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59200130-253F-4163-AAB0-DFAA4F9AABEA}"/>
              </a:ext>
            </a:extLst>
          </p:cNvPr>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
        <p:nvSpPr>
          <p:cNvPr id="7" name="テキスト ボックス 6">
            <a:extLst>
              <a:ext uri="{FF2B5EF4-FFF2-40B4-BE49-F238E27FC236}">
                <a16:creationId xmlns:a16="http://schemas.microsoft.com/office/drawing/2014/main" id="{0C767C0E-291C-4086-AE96-6DDCC4DEB871}"/>
              </a:ext>
            </a:extLst>
          </p:cNvPr>
          <p:cNvSpPr txBox="1"/>
          <p:nvPr/>
        </p:nvSpPr>
        <p:spPr>
          <a:xfrm>
            <a:off x="457200" y="6165304"/>
            <a:ext cx="8147248" cy="400110"/>
          </a:xfrm>
          <a:prstGeom prst="rect">
            <a:avLst/>
          </a:prstGeom>
          <a:noFill/>
        </p:spPr>
        <p:txBody>
          <a:bodyPr wrap="square" rtlCol="0">
            <a:spAutoFit/>
          </a:bodyPr>
          <a:lstStyle/>
          <a:p>
            <a:r>
              <a:rPr kumimoji="1" lang="ja-JP" altLang="en-US" sz="2000" dirty="0"/>
              <a:t>地球</a:t>
            </a:r>
            <a:r>
              <a:rPr lang="ja-JP" altLang="en-US" sz="2000" dirty="0"/>
              <a:t>の大きさの中から</a:t>
            </a:r>
            <a:r>
              <a:rPr kumimoji="1" lang="en-US" altLang="ja-JP" sz="2000" dirty="0"/>
              <a:t>1µm</a:t>
            </a:r>
            <a:r>
              <a:rPr kumimoji="1" lang="ja-JP" altLang="en-US" sz="2000" dirty="0"/>
              <a:t>離れた素電荷のを見つけるのと同じスケール</a:t>
            </a:r>
            <a:r>
              <a:rPr lang="ja-JP" altLang="en-US" sz="2000" dirty="0"/>
              <a:t>感</a:t>
            </a:r>
            <a:endParaRPr kumimoji="1" lang="ja-JP" altLang="en-US" sz="2000" dirty="0"/>
          </a:p>
        </p:txBody>
      </p:sp>
      <p:pic>
        <p:nvPicPr>
          <p:cNvPr id="9" name="図 8">
            <a:extLst>
              <a:ext uri="{FF2B5EF4-FFF2-40B4-BE49-F238E27FC236}">
                <a16:creationId xmlns:a16="http://schemas.microsoft.com/office/drawing/2014/main" id="{191E6BF8-7016-48D9-A05C-F3ED006A8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28" y="3240261"/>
            <a:ext cx="7668344" cy="2762729"/>
          </a:xfrm>
          <a:prstGeom prst="rect">
            <a:avLst/>
          </a:prstGeom>
        </p:spPr>
      </p:pic>
    </p:spTree>
    <p:extLst>
      <p:ext uri="{BB962C8B-B14F-4D97-AF65-F5344CB8AC3E}">
        <p14:creationId xmlns:p14="http://schemas.microsoft.com/office/powerpoint/2010/main" val="314465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C28717-A2A2-46F5-9B46-C59BFD43AD74}"/>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815B9202-B622-4F20-904F-F441345DE4AE}"/>
              </a:ext>
            </a:extLst>
          </p:cNvPr>
          <p:cNvSpPr>
            <a:spLocks noGrp="1"/>
          </p:cNvSpPr>
          <p:nvPr>
            <p:ph type="sldNum" sz="quarter" idx="12"/>
          </p:nvPr>
        </p:nvSpPr>
        <p:spPr/>
        <p:txBody>
          <a:bodyPr/>
          <a:lstStyle/>
          <a:p>
            <a:fld id="{D2D8002D-B5B0-4BAC-B1F6-782DDCCE6D9C}" type="slidenum">
              <a:rPr kumimoji="1" lang="ja-JP" altLang="en-US" smtClean="0"/>
              <a:t>30</a:t>
            </a:fld>
            <a:endParaRPr kumimoji="1" lang="ja-JP" altLang="en-US"/>
          </a:p>
        </p:txBody>
      </p:sp>
      <p:pic>
        <p:nvPicPr>
          <p:cNvPr id="4" name="図 3">
            <a:extLst>
              <a:ext uri="{FF2B5EF4-FFF2-40B4-BE49-F238E27FC236}">
                <a16:creationId xmlns:a16="http://schemas.microsoft.com/office/drawing/2014/main" id="{115345D1-60BD-44CF-9DFC-7BFBAD14B57B}"/>
              </a:ext>
            </a:extLst>
          </p:cNvPr>
          <p:cNvPicPr>
            <a:picLocks noChangeAspect="1"/>
          </p:cNvPicPr>
          <p:nvPr/>
        </p:nvPicPr>
        <p:blipFill>
          <a:blip r:embed="rId2"/>
          <a:stretch>
            <a:fillRect/>
          </a:stretch>
        </p:blipFill>
        <p:spPr>
          <a:xfrm>
            <a:off x="0" y="857821"/>
            <a:ext cx="9144000" cy="5142357"/>
          </a:xfrm>
          <a:prstGeom prst="rect">
            <a:avLst/>
          </a:prstGeom>
        </p:spPr>
      </p:pic>
      <p:sp>
        <p:nvSpPr>
          <p:cNvPr id="5" name="テキスト ボックス 4">
            <a:extLst>
              <a:ext uri="{FF2B5EF4-FFF2-40B4-BE49-F238E27FC236}">
                <a16:creationId xmlns:a16="http://schemas.microsoft.com/office/drawing/2014/main" id="{535361A2-1121-441F-A6B9-1221192549C0}"/>
              </a:ext>
            </a:extLst>
          </p:cNvPr>
          <p:cNvSpPr txBox="1"/>
          <p:nvPr/>
        </p:nvSpPr>
        <p:spPr>
          <a:xfrm>
            <a:off x="6444208" y="6084004"/>
            <a:ext cx="2685800" cy="369332"/>
          </a:xfrm>
          <a:prstGeom prst="rect">
            <a:avLst/>
          </a:prstGeom>
          <a:noFill/>
        </p:spPr>
        <p:txBody>
          <a:bodyPr wrap="none" rtlCol="0">
            <a:spAutoFit/>
          </a:bodyPr>
          <a:lstStyle/>
          <a:p>
            <a:r>
              <a:rPr kumimoji="1" lang="en-US" altLang="ja-JP" dirty="0"/>
              <a:t>slide by </a:t>
            </a:r>
            <a:r>
              <a:rPr kumimoji="1" lang="ja-JP" altLang="en-US" dirty="0"/>
              <a:t>増田さん</a:t>
            </a:r>
            <a:r>
              <a:rPr kumimoji="1" lang="en-US" altLang="ja-JP" dirty="0"/>
              <a:t>(</a:t>
            </a:r>
            <a:r>
              <a:rPr kumimoji="1" lang="ja-JP" altLang="en-US" dirty="0"/>
              <a:t>岡山大</a:t>
            </a:r>
            <a:r>
              <a:rPr kumimoji="1" lang="en-US" altLang="ja-JP" dirty="0"/>
              <a:t>)</a:t>
            </a:r>
            <a:endParaRPr kumimoji="1" lang="ja-JP" altLang="en-US" dirty="0"/>
          </a:p>
        </p:txBody>
      </p:sp>
    </p:spTree>
    <p:extLst>
      <p:ext uri="{BB962C8B-B14F-4D97-AF65-F5344CB8AC3E}">
        <p14:creationId xmlns:p14="http://schemas.microsoft.com/office/powerpoint/2010/main" val="259638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87A533-03E9-4D45-B8EF-7FDDD923DB0C}"/>
              </a:ext>
            </a:extLst>
          </p:cNvPr>
          <p:cNvSpPr>
            <a:spLocks noGrp="1"/>
          </p:cNvSpPr>
          <p:nvPr>
            <p:ph type="title"/>
          </p:nvPr>
        </p:nvSpPr>
        <p:spPr/>
        <p:txBody>
          <a:bodyPr/>
          <a:lstStyle/>
          <a:p>
            <a:r>
              <a:rPr kumimoji="1" lang="en-US" altLang="ja-JP" dirty="0"/>
              <a:t>Atomic</a:t>
            </a:r>
            <a:r>
              <a:rPr lang="ja-JP" altLang="en-US" dirty="0"/>
              <a:t> </a:t>
            </a:r>
            <a:r>
              <a:rPr lang="en-US" altLang="ja-JP" dirty="0"/>
              <a:t>EDM</a:t>
            </a:r>
            <a:endParaRPr kumimoji="1" lang="ja-JP" altLang="en-US" dirty="0"/>
          </a:p>
        </p:txBody>
      </p:sp>
      <p:sp>
        <p:nvSpPr>
          <p:cNvPr id="3" name="コンテンツ プレースホルダー 2">
            <a:extLst>
              <a:ext uri="{FF2B5EF4-FFF2-40B4-BE49-F238E27FC236}">
                <a16:creationId xmlns:a16="http://schemas.microsoft.com/office/drawing/2014/main" id="{11F52F69-5393-4BA4-9D7B-377FB398F536}"/>
              </a:ext>
            </a:extLst>
          </p:cNvPr>
          <p:cNvSpPr>
            <a:spLocks noGrp="1"/>
          </p:cNvSpPr>
          <p:nvPr>
            <p:ph idx="1"/>
          </p:nvPr>
        </p:nvSpPr>
        <p:spPr/>
        <p:txBody>
          <a:bodyPr/>
          <a:lstStyle/>
          <a:p>
            <a:r>
              <a:rPr kumimoji="1" lang="ja-JP" altLang="en-US" dirty="0"/>
              <a:t>反磁性原子　</a:t>
            </a:r>
            <a:r>
              <a:rPr kumimoji="1" lang="en-US" altLang="ja-JP" dirty="0"/>
              <a:t>(</a:t>
            </a:r>
            <a:r>
              <a:rPr kumimoji="1" lang="ja-JP" altLang="en-US" dirty="0"/>
              <a:t>閉殻構造</a:t>
            </a:r>
            <a:r>
              <a:rPr kumimoji="1" lang="en-US" altLang="ja-JP" dirty="0"/>
              <a:t>)</a:t>
            </a:r>
          </a:p>
          <a:p>
            <a:pPr lvl="1"/>
            <a:r>
              <a:rPr lang="en-US" altLang="ja-JP" dirty="0"/>
              <a:t>Xe,</a:t>
            </a:r>
            <a:r>
              <a:rPr lang="ja-JP" altLang="en-US" dirty="0"/>
              <a:t> </a:t>
            </a:r>
            <a:r>
              <a:rPr lang="en-US" altLang="ja-JP" dirty="0"/>
              <a:t>Hg</a:t>
            </a:r>
          </a:p>
          <a:p>
            <a:r>
              <a:rPr lang="ja-JP" altLang="en-US" dirty="0"/>
              <a:t>常温でガス状</a:t>
            </a:r>
            <a:r>
              <a:rPr lang="en-US" altLang="ja-JP" dirty="0"/>
              <a:t>(</a:t>
            </a:r>
            <a:r>
              <a:rPr lang="ja-JP" altLang="en-US" dirty="0"/>
              <a:t>蒸気</a:t>
            </a:r>
            <a:r>
              <a:rPr lang="en-US" altLang="ja-JP" dirty="0"/>
              <a:t>)</a:t>
            </a:r>
            <a:r>
              <a:rPr lang="ja-JP" altLang="en-US" dirty="0"/>
              <a:t>であり、長いコヒーレンス時間を持つため、検出効率が上がりやすい</a:t>
            </a:r>
            <a:endParaRPr lang="en-US" altLang="ja-JP" dirty="0"/>
          </a:p>
          <a:p>
            <a:pPr lvl="1"/>
            <a:r>
              <a:rPr lang="en-US" altLang="ja-JP" dirty="0" err="1"/>
              <a:t>d</a:t>
            </a:r>
            <a:r>
              <a:rPr lang="en-US" altLang="ja-JP" baseline="-25000" dirty="0" err="1"/>
              <a:t>Hg</a:t>
            </a:r>
            <a:r>
              <a:rPr lang="en-US" altLang="ja-JP" dirty="0"/>
              <a:t> &lt; 7.4 ×10</a:t>
            </a:r>
            <a:r>
              <a:rPr lang="en-US" altLang="ja-JP" baseline="30000" dirty="0"/>
              <a:t>-30</a:t>
            </a:r>
            <a:r>
              <a:rPr lang="en-US" altLang="ja-JP" dirty="0"/>
              <a:t> ecm</a:t>
            </a:r>
            <a:r>
              <a:rPr lang="ja-JP" altLang="en-US" dirty="0"/>
              <a:t>　すべての</a:t>
            </a:r>
            <a:r>
              <a:rPr lang="en-US" altLang="ja-JP" dirty="0"/>
              <a:t>EDM</a:t>
            </a:r>
            <a:r>
              <a:rPr lang="ja-JP" altLang="en-US" dirty="0"/>
              <a:t>実験で最小値</a:t>
            </a:r>
            <a:endParaRPr lang="en-US" altLang="ja-JP" dirty="0"/>
          </a:p>
          <a:p>
            <a:r>
              <a:rPr lang="ja-JP" altLang="en-US" dirty="0"/>
              <a:t>オプティカルポンピングによる偏極</a:t>
            </a:r>
            <a:endParaRPr lang="en-US" altLang="ja-JP" dirty="0"/>
          </a:p>
          <a:p>
            <a:pPr lvl="2"/>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A8BC6A8C-98D2-412B-9933-6A5A1B12D392}"/>
              </a:ext>
            </a:extLst>
          </p:cNvPr>
          <p:cNvSpPr>
            <a:spLocks noGrp="1"/>
          </p:cNvSpPr>
          <p:nvPr>
            <p:ph type="sldNum" sz="quarter" idx="12"/>
          </p:nvPr>
        </p:nvSpPr>
        <p:spPr/>
        <p:txBody>
          <a:bodyPr/>
          <a:lstStyle/>
          <a:p>
            <a:fld id="{D2D8002D-B5B0-4BAC-B1F6-782DDCCE6D9C}" type="slidenum">
              <a:rPr kumimoji="1" lang="ja-JP" altLang="en-US" smtClean="0"/>
              <a:t>31</a:t>
            </a:fld>
            <a:endParaRPr kumimoji="1" lang="ja-JP" altLang="en-US"/>
          </a:p>
        </p:txBody>
      </p:sp>
    </p:spTree>
    <p:extLst>
      <p:ext uri="{BB962C8B-B14F-4D97-AF65-F5344CB8AC3E}">
        <p14:creationId xmlns:p14="http://schemas.microsoft.com/office/powerpoint/2010/main" val="16817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r="61896" b="52453"/>
          <a:stretch/>
        </p:blipFill>
        <p:spPr bwMode="auto">
          <a:xfrm>
            <a:off x="743849" y="441356"/>
            <a:ext cx="2601243" cy="30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680796" y="6538912"/>
            <a:ext cx="5328592" cy="307777"/>
          </a:xfrm>
          <a:prstGeom prst="rect">
            <a:avLst/>
          </a:prstGeom>
          <a:noFill/>
        </p:spPr>
        <p:txBody>
          <a:bodyPr wrap="square" rtlCol="0">
            <a:spAutoFit/>
          </a:bodyPr>
          <a:lstStyle/>
          <a:p>
            <a:r>
              <a:rPr lang="en-US" altLang="ja-JP" sz="1400" dirty="0" err="1"/>
              <a:t>B.Graner</a:t>
            </a:r>
            <a:r>
              <a:rPr lang="en-US" altLang="ja-JP" sz="1400" dirty="0"/>
              <a:t>, PhysRevLett.116.161601 (2016)</a:t>
            </a:r>
            <a:endParaRPr kumimoji="1" lang="ja-JP" altLang="en-US" sz="1400"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32</a:t>
            </a:fld>
            <a:endParaRPr kumimoji="1" lang="ja-JP" altLang="en-US" dirty="0"/>
          </a:p>
        </p:txBody>
      </p:sp>
      <p:sp>
        <p:nvSpPr>
          <p:cNvPr id="3" name="テキスト ボックス 2"/>
          <p:cNvSpPr txBox="1"/>
          <p:nvPr/>
        </p:nvSpPr>
        <p:spPr>
          <a:xfrm>
            <a:off x="4435155" y="939269"/>
            <a:ext cx="3964996" cy="6247864"/>
          </a:xfrm>
          <a:prstGeom prst="rect">
            <a:avLst/>
          </a:prstGeom>
          <a:noFill/>
        </p:spPr>
        <p:txBody>
          <a:bodyPr wrap="none" rtlCol="0">
            <a:spAutoFit/>
          </a:bodyPr>
          <a:lstStyle/>
          <a:p>
            <a:r>
              <a:rPr lang="en-US" altLang="ja-JP" sz="2000" dirty="0"/>
              <a:t>Four vapor cells</a:t>
            </a:r>
          </a:p>
          <a:p>
            <a:r>
              <a:rPr lang="en-US" altLang="ja-JP" sz="2000" dirty="0"/>
              <a:t>  Φ 25mm, H 10.1 mm</a:t>
            </a:r>
          </a:p>
          <a:p>
            <a:r>
              <a:rPr lang="en-US" altLang="ja-JP" sz="2000" dirty="0"/>
              <a:t>  Hg </a:t>
            </a:r>
            <a:r>
              <a:rPr lang="ja-JP" altLang="en-US" sz="2000" dirty="0"/>
              <a:t>～</a:t>
            </a:r>
            <a:r>
              <a:rPr lang="en-US" altLang="ja-JP" sz="2000" dirty="0"/>
              <a:t> 0.5 mg</a:t>
            </a:r>
          </a:p>
          <a:p>
            <a:r>
              <a:rPr lang="en-US" altLang="ja-JP" sz="2000" dirty="0"/>
              <a:t>  C0</a:t>
            </a:r>
            <a:r>
              <a:rPr lang="en-US" altLang="ja-JP" sz="2000" baseline="-25000" dirty="0"/>
              <a:t>2</a:t>
            </a:r>
            <a:r>
              <a:rPr lang="en-US" altLang="ja-JP" sz="2000" dirty="0"/>
              <a:t>: 0.56 </a:t>
            </a:r>
            <a:r>
              <a:rPr lang="en-US" altLang="ja-JP" sz="2000" dirty="0" err="1"/>
              <a:t>atm</a:t>
            </a:r>
            <a:r>
              <a:rPr lang="en-US" altLang="ja-JP" sz="2000" dirty="0"/>
              <a:t> 	</a:t>
            </a:r>
            <a:r>
              <a:rPr lang="en-US" altLang="ja-JP" sz="1600" dirty="0"/>
              <a:t>buffer gas</a:t>
            </a:r>
            <a:endParaRPr lang="en-US" altLang="ja-JP" sz="2000" dirty="0"/>
          </a:p>
          <a:p>
            <a:endParaRPr lang="en-US" altLang="ja-JP" sz="2000" dirty="0"/>
          </a:p>
          <a:p>
            <a:r>
              <a:rPr lang="en-US" altLang="ja-JP" sz="2000" dirty="0"/>
              <a:t>pump/probe by UV </a:t>
            </a:r>
            <a:r>
              <a:rPr lang="en-US" altLang="ja-JP" sz="2000" dirty="0" err="1"/>
              <a:t>lazer</a:t>
            </a:r>
            <a:endParaRPr lang="en-US" altLang="ja-JP" sz="2000" dirty="0"/>
          </a:p>
          <a:p>
            <a:r>
              <a:rPr lang="en-US" altLang="ja-JP" sz="2000" dirty="0"/>
              <a:t> </a:t>
            </a:r>
          </a:p>
          <a:p>
            <a:r>
              <a:rPr lang="en-US" altLang="ja-JP" sz="2000" dirty="0"/>
              <a:t>4</a:t>
            </a:r>
            <a:r>
              <a:rPr lang="ja-JP" altLang="en-US" sz="2000" dirty="0"/>
              <a:t>つのセルを用いる</a:t>
            </a:r>
            <a:endParaRPr lang="en-US" altLang="ja-JP" sz="2000" dirty="0"/>
          </a:p>
          <a:p>
            <a:r>
              <a:rPr lang="en-US" altLang="ja-JP" sz="2000" dirty="0"/>
              <a:t>	outer cells: magnetometer</a:t>
            </a:r>
          </a:p>
          <a:p>
            <a:r>
              <a:rPr lang="en-US" altLang="ja-JP" sz="2000" dirty="0"/>
              <a:t>	inner cells : E field opposite</a:t>
            </a:r>
          </a:p>
          <a:p>
            <a:r>
              <a:rPr lang="ja-JP" altLang="en-US" sz="2000" dirty="0"/>
              <a:t>測定サイクル</a:t>
            </a:r>
            <a:endParaRPr lang="en-US" altLang="ja-JP" sz="2000" dirty="0"/>
          </a:p>
          <a:p>
            <a:pPr marL="342900" indent="-342900">
              <a:buFont typeface="Arial" panose="020B0604020202020204" pitchFamily="34" charset="0"/>
              <a:buChar char="•"/>
            </a:pPr>
            <a:r>
              <a:rPr lang="ja-JP" altLang="en-US" sz="2000" dirty="0"/>
              <a:t>光ポンピング</a:t>
            </a:r>
            <a:endParaRPr lang="en-US" altLang="ja-JP" sz="2000" dirty="0"/>
          </a:p>
          <a:p>
            <a:pPr marL="342900" indent="-342900">
              <a:buFont typeface="Arial" panose="020B0604020202020204" pitchFamily="34" charset="0"/>
              <a:buChar char="•"/>
            </a:pPr>
            <a:r>
              <a:rPr lang="ja-JP" altLang="en-US" sz="2000" dirty="0"/>
              <a:t>周波数測定　</a:t>
            </a:r>
            <a:endParaRPr lang="en-US" altLang="ja-JP" sz="2000" dirty="0"/>
          </a:p>
          <a:p>
            <a:pPr marL="342900" indent="-342900">
              <a:buFont typeface="Arial" panose="020B0604020202020204" pitchFamily="34" charset="0"/>
              <a:buChar char="•"/>
            </a:pPr>
            <a:r>
              <a:rPr lang="en-US" altLang="ja-JP" sz="2000" dirty="0"/>
              <a:t>Free precession (dark period)</a:t>
            </a:r>
          </a:p>
          <a:p>
            <a:pPr marL="342900" indent="-342900">
              <a:buFont typeface="Arial" panose="020B0604020202020204" pitchFamily="34" charset="0"/>
              <a:buChar char="•"/>
            </a:pPr>
            <a:r>
              <a:rPr lang="ja-JP" altLang="en-US" sz="2000" dirty="0"/>
              <a:t>周波数測定</a:t>
            </a:r>
            <a:endParaRPr lang="en-US" altLang="ja-JP" sz="2000" dirty="0"/>
          </a:p>
          <a:p>
            <a:r>
              <a:rPr lang="ja-JP" altLang="en-US" sz="2000" dirty="0"/>
              <a:t>プローブ光による減偏極を避ける</a:t>
            </a:r>
            <a:endParaRPr lang="en-US" altLang="ja-JP" sz="2000" dirty="0"/>
          </a:p>
          <a:p>
            <a:endParaRPr lang="en-US" altLang="ja-JP" sz="2000" dirty="0"/>
          </a:p>
          <a:p>
            <a:pPr marL="0" lvl="1"/>
            <a:r>
              <a:rPr lang="en-US" altLang="ja-JP" sz="2000" dirty="0"/>
              <a:t>|</a:t>
            </a:r>
            <a:r>
              <a:rPr lang="en-US" altLang="ja-JP" sz="2000" i="1" dirty="0" err="1"/>
              <a:t>d</a:t>
            </a:r>
            <a:r>
              <a:rPr lang="en-US" altLang="ja-JP" sz="2000" baseline="-25000" dirty="0" err="1"/>
              <a:t>Hg</a:t>
            </a:r>
            <a:r>
              <a:rPr lang="en-US" altLang="ja-JP" sz="2000" dirty="0"/>
              <a:t>| &lt;  7.4×10</a:t>
            </a:r>
            <a:r>
              <a:rPr lang="en-US" altLang="ja-JP" sz="2000" baseline="30000" dirty="0"/>
              <a:t>−30</a:t>
            </a:r>
            <a:r>
              <a:rPr lang="en-US" altLang="ja-JP" sz="2000" dirty="0"/>
              <a:t> ecm</a:t>
            </a:r>
          </a:p>
          <a:p>
            <a:pPr marL="0" lvl="1"/>
            <a:r>
              <a:rPr lang="ja-JP" altLang="en-US" sz="2000" dirty="0"/>
              <a:t>　　これまで測られた</a:t>
            </a:r>
            <a:r>
              <a:rPr lang="en-US" altLang="ja-JP" sz="2000" dirty="0"/>
              <a:t>EDM</a:t>
            </a:r>
            <a:r>
              <a:rPr lang="ja-JP" altLang="en-US" sz="2000" dirty="0"/>
              <a:t>の最小値</a:t>
            </a:r>
            <a:endParaRPr lang="en-US" altLang="ja-JP" sz="2000" dirty="0"/>
          </a:p>
          <a:p>
            <a:endParaRPr kumimoji="1" lang="ja-JP" altLang="en-US" sz="2000" dirty="0"/>
          </a:p>
        </p:txBody>
      </p:sp>
      <p:sp>
        <p:nvSpPr>
          <p:cNvPr id="2" name="タイトル 1"/>
          <p:cNvSpPr>
            <a:spLocks noGrp="1"/>
          </p:cNvSpPr>
          <p:nvPr>
            <p:ph type="title"/>
          </p:nvPr>
        </p:nvSpPr>
        <p:spPr>
          <a:xfrm>
            <a:off x="457200" y="-27384"/>
            <a:ext cx="8229600" cy="1143000"/>
          </a:xfrm>
        </p:spPr>
        <p:txBody>
          <a:bodyPr/>
          <a:lstStyle/>
          <a:p>
            <a:r>
              <a:rPr kumimoji="1" lang="en-US" altLang="ja-JP" baseline="30000" dirty="0"/>
              <a:t>199</a:t>
            </a:r>
            <a:r>
              <a:rPr kumimoji="1" lang="en-US" altLang="ja-JP" dirty="0"/>
              <a:t>Hg</a:t>
            </a:r>
            <a:endParaRPr kumimoji="1" lang="ja-JP" altLang="en-US" dirty="0"/>
          </a:p>
        </p:txBody>
      </p:sp>
      <p:pic>
        <p:nvPicPr>
          <p:cNvPr id="8" name="コンテンツ プレースホルダー 7">
            <a:extLst>
              <a:ext uri="{FF2B5EF4-FFF2-40B4-BE49-F238E27FC236}">
                <a16:creationId xmlns:a16="http://schemas.microsoft.com/office/drawing/2014/main" id="{4EC3E6F9-2291-4EE1-835E-BE1657F1F395}"/>
              </a:ext>
            </a:extLst>
          </p:cNvPr>
          <p:cNvPicPr>
            <a:picLocks noChangeAspect="1"/>
          </p:cNvPicPr>
          <p:nvPr/>
        </p:nvPicPr>
        <p:blipFill>
          <a:blip r:embed="rId3"/>
          <a:stretch>
            <a:fillRect/>
          </a:stretch>
        </p:blipFill>
        <p:spPr>
          <a:xfrm>
            <a:off x="429520" y="3506836"/>
            <a:ext cx="3395947" cy="3090516"/>
          </a:xfrm>
          <a:prstGeom prst="rect">
            <a:avLst/>
          </a:prstGeom>
        </p:spPr>
      </p:pic>
    </p:spTree>
    <p:extLst>
      <p:ext uri="{BB962C8B-B14F-4D97-AF65-F5344CB8AC3E}">
        <p14:creationId xmlns:p14="http://schemas.microsoft.com/office/powerpoint/2010/main" val="332896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A789F-71E4-4500-B5A7-427065B215B8}"/>
              </a:ext>
            </a:extLst>
          </p:cNvPr>
          <p:cNvSpPr>
            <a:spLocks noGrp="1"/>
          </p:cNvSpPr>
          <p:nvPr>
            <p:ph type="title"/>
          </p:nvPr>
        </p:nvSpPr>
        <p:spPr>
          <a:xfrm>
            <a:off x="457200" y="44624"/>
            <a:ext cx="8229600" cy="1143000"/>
          </a:xfrm>
        </p:spPr>
        <p:txBody>
          <a:bodyPr/>
          <a:lstStyle/>
          <a:p>
            <a:r>
              <a:rPr kumimoji="1" lang="en-US" altLang="ja-JP" baseline="30000" dirty="0"/>
              <a:t>129</a:t>
            </a:r>
            <a:r>
              <a:rPr kumimoji="1" lang="en-US" altLang="ja-JP" dirty="0"/>
              <a:t>Xe</a:t>
            </a:r>
            <a:endParaRPr kumimoji="1" lang="ja-JP" altLang="en-US" dirty="0"/>
          </a:p>
        </p:txBody>
      </p:sp>
      <p:pic>
        <p:nvPicPr>
          <p:cNvPr id="5" name="コンテンツ プレースホルダー 4">
            <a:extLst>
              <a:ext uri="{FF2B5EF4-FFF2-40B4-BE49-F238E27FC236}">
                <a16:creationId xmlns:a16="http://schemas.microsoft.com/office/drawing/2014/main" id="{88F3D4EF-AFC2-4E5F-91EC-B502541B4847}"/>
              </a:ext>
            </a:extLst>
          </p:cNvPr>
          <p:cNvPicPr>
            <a:picLocks noGrp="1" noChangeAspect="1"/>
          </p:cNvPicPr>
          <p:nvPr>
            <p:ph idx="1"/>
          </p:nvPr>
        </p:nvPicPr>
        <p:blipFill rotWithShape="1">
          <a:blip r:embed="rId2"/>
          <a:srcRect b="52568"/>
          <a:stretch/>
        </p:blipFill>
        <p:spPr>
          <a:xfrm>
            <a:off x="323528" y="980728"/>
            <a:ext cx="4087542" cy="3185019"/>
          </a:xfrm>
          <a:prstGeom prst="rect">
            <a:avLst/>
          </a:prstGeom>
          <a:ln>
            <a:solidFill>
              <a:schemeClr val="tx2"/>
            </a:solidFill>
          </a:ln>
        </p:spPr>
      </p:pic>
      <p:sp>
        <p:nvSpPr>
          <p:cNvPr id="4" name="スライド番号プレースホルダー 3">
            <a:extLst>
              <a:ext uri="{FF2B5EF4-FFF2-40B4-BE49-F238E27FC236}">
                <a16:creationId xmlns:a16="http://schemas.microsoft.com/office/drawing/2014/main" id="{09C246C2-E5F2-486B-8991-7097CE7725B4}"/>
              </a:ext>
            </a:extLst>
          </p:cNvPr>
          <p:cNvSpPr>
            <a:spLocks noGrp="1"/>
          </p:cNvSpPr>
          <p:nvPr>
            <p:ph type="sldNum" sz="quarter" idx="12"/>
          </p:nvPr>
        </p:nvSpPr>
        <p:spPr/>
        <p:txBody>
          <a:bodyPr/>
          <a:lstStyle/>
          <a:p>
            <a:fld id="{D2D8002D-B5B0-4BAC-B1F6-782DDCCE6D9C}" type="slidenum">
              <a:rPr kumimoji="1" lang="ja-JP" altLang="en-US" smtClean="0"/>
              <a:t>33</a:t>
            </a:fld>
            <a:endParaRPr kumimoji="1" lang="ja-JP" altLang="en-US" dirty="0"/>
          </a:p>
        </p:txBody>
      </p:sp>
      <p:pic>
        <p:nvPicPr>
          <p:cNvPr id="6" name="図 5">
            <a:extLst>
              <a:ext uri="{FF2B5EF4-FFF2-40B4-BE49-F238E27FC236}">
                <a16:creationId xmlns:a16="http://schemas.microsoft.com/office/drawing/2014/main" id="{4FABFC00-074D-4297-BB88-6879640BC6C3}"/>
              </a:ext>
            </a:extLst>
          </p:cNvPr>
          <p:cNvPicPr>
            <a:picLocks noChangeAspect="1"/>
          </p:cNvPicPr>
          <p:nvPr/>
        </p:nvPicPr>
        <p:blipFill rotWithShape="1">
          <a:blip r:embed="rId3"/>
          <a:srcRect b="45046"/>
          <a:stretch/>
        </p:blipFill>
        <p:spPr>
          <a:xfrm>
            <a:off x="755576" y="4278007"/>
            <a:ext cx="3257274" cy="2285548"/>
          </a:xfrm>
          <a:prstGeom prst="rect">
            <a:avLst/>
          </a:prstGeom>
          <a:ln>
            <a:solidFill>
              <a:schemeClr val="tx2"/>
            </a:solidFill>
          </a:ln>
        </p:spPr>
      </p:pic>
      <p:sp>
        <p:nvSpPr>
          <p:cNvPr id="8" name="テキスト ボックス 7">
            <a:extLst>
              <a:ext uri="{FF2B5EF4-FFF2-40B4-BE49-F238E27FC236}">
                <a16:creationId xmlns:a16="http://schemas.microsoft.com/office/drawing/2014/main" id="{A8CF08AF-D5AF-4444-9061-3B48C77C10F3}"/>
              </a:ext>
            </a:extLst>
          </p:cNvPr>
          <p:cNvSpPr txBox="1"/>
          <p:nvPr/>
        </p:nvSpPr>
        <p:spPr>
          <a:xfrm>
            <a:off x="4788024" y="1187624"/>
            <a:ext cx="4203395" cy="5570756"/>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baseline="30000" dirty="0"/>
              <a:t>3</a:t>
            </a:r>
            <a:r>
              <a:rPr kumimoji="1" lang="en-US" altLang="ja-JP" dirty="0"/>
              <a:t>He/</a:t>
            </a:r>
            <a:r>
              <a:rPr kumimoji="1" lang="en-US" altLang="ja-JP" baseline="30000" dirty="0"/>
              <a:t>129</a:t>
            </a:r>
            <a:r>
              <a:rPr kumimoji="1" lang="en-US" altLang="ja-JP" dirty="0"/>
              <a:t>Xe</a:t>
            </a:r>
            <a:r>
              <a:rPr kumimoji="1" lang="ja-JP" altLang="en-US" dirty="0"/>
              <a:t>混合ガス</a:t>
            </a:r>
            <a:endParaRPr kumimoji="1" lang="en-US" altLang="ja-JP" dirty="0"/>
          </a:p>
          <a:p>
            <a:pPr marL="742950" lvl="1" indent="-285750">
              <a:buFont typeface="Arial" panose="020B0604020202020204" pitchFamily="34" charset="0"/>
              <a:buChar char="•"/>
            </a:pPr>
            <a:r>
              <a:rPr kumimoji="1" lang="en-US" altLang="ja-JP" baseline="30000" dirty="0"/>
              <a:t>3</a:t>
            </a:r>
            <a:r>
              <a:rPr kumimoji="1" lang="en-US" altLang="ja-JP" dirty="0"/>
              <a:t>He : comagnetometer</a:t>
            </a:r>
          </a:p>
          <a:p>
            <a:pPr marL="285750" indent="-285750">
              <a:buFont typeface="Arial" panose="020B0604020202020204" pitchFamily="34" charset="0"/>
              <a:buChar char="•"/>
            </a:pPr>
            <a:r>
              <a:rPr kumimoji="1" lang="en-US" altLang="ja-JP" dirty="0"/>
              <a:t>SQUID</a:t>
            </a:r>
            <a:r>
              <a:rPr lang="en-US" altLang="ja-JP" dirty="0"/>
              <a:t>:</a:t>
            </a:r>
            <a:r>
              <a:rPr lang="ja-JP" altLang="en-US" dirty="0"/>
              <a:t>　スピン歳差運動検出</a:t>
            </a:r>
            <a:endParaRPr kumimoji="1" lang="en-US" altLang="ja-JP" dirty="0"/>
          </a:p>
          <a:p>
            <a:endParaRPr kumimoji="1" lang="en-US" altLang="ja-JP" dirty="0"/>
          </a:p>
          <a:p>
            <a:endParaRPr lang="en-US" altLang="ja-JP" dirty="0"/>
          </a:p>
          <a:p>
            <a:r>
              <a:rPr kumimoji="1" lang="ja-JP" altLang="en-US" dirty="0"/>
              <a:t>長いスピン緩和時間</a:t>
            </a:r>
            <a:endParaRPr kumimoji="1" lang="en-US" altLang="ja-JP" dirty="0"/>
          </a:p>
          <a:p>
            <a:pPr marL="285750" indent="-285750">
              <a:buFont typeface="Arial" panose="020B0604020202020204" pitchFamily="34" charset="0"/>
              <a:buChar char="•"/>
            </a:pPr>
            <a:r>
              <a:rPr kumimoji="1" lang="en-US" altLang="ja-JP" baseline="30000" dirty="0"/>
              <a:t>129</a:t>
            </a:r>
            <a:r>
              <a:rPr kumimoji="1" lang="en-US" altLang="ja-JP" dirty="0"/>
              <a:t>Xe: 3,700 – 8,000 sec</a:t>
            </a:r>
          </a:p>
          <a:p>
            <a:pPr marL="285750" indent="-285750">
              <a:buFont typeface="Arial" panose="020B0604020202020204" pitchFamily="34" charset="0"/>
              <a:buChar char="•"/>
            </a:pPr>
            <a:r>
              <a:rPr lang="en-US" altLang="ja-JP" baseline="30000" dirty="0"/>
              <a:t>3</a:t>
            </a:r>
            <a:r>
              <a:rPr lang="en-US" altLang="ja-JP" dirty="0"/>
              <a:t>He: 	4,000 – 8,000 sec</a:t>
            </a:r>
          </a:p>
          <a:p>
            <a:r>
              <a:rPr lang="ja-JP" altLang="en-US" dirty="0"/>
              <a:t>　高性能の磁気シールド</a:t>
            </a:r>
            <a:endParaRPr lang="en-US" altLang="ja-JP" dirty="0"/>
          </a:p>
          <a:p>
            <a:r>
              <a:rPr lang="en-US" altLang="ja-JP" dirty="0"/>
              <a:t>      </a:t>
            </a:r>
            <a:r>
              <a:rPr lang="ja-JP" altLang="en-US" dirty="0"/>
              <a:t>磁場非一様性 </a:t>
            </a:r>
            <a:r>
              <a:rPr lang="en-US" altLang="ja-JP" dirty="0"/>
              <a:t>50 – 300 </a:t>
            </a:r>
            <a:r>
              <a:rPr lang="en-US" altLang="ja-JP" dirty="0" err="1"/>
              <a:t>pT</a:t>
            </a:r>
            <a:r>
              <a:rPr lang="en-US" altLang="ja-JP" dirty="0"/>
              <a:t>/cm</a:t>
            </a:r>
          </a:p>
          <a:p>
            <a:endParaRPr lang="en-US" altLang="ja-JP" dirty="0"/>
          </a:p>
          <a:p>
            <a:endParaRPr lang="en-US" altLang="ja-JP" dirty="0"/>
          </a:p>
          <a:p>
            <a:r>
              <a:rPr lang="en-US" altLang="ja-JP" dirty="0" err="1"/>
              <a:t>d</a:t>
            </a:r>
            <a:r>
              <a:rPr lang="en-US" altLang="ja-JP" baseline="-25000" dirty="0" err="1"/>
              <a:t>Xe</a:t>
            </a:r>
            <a:r>
              <a:rPr lang="en-US" altLang="ja-JP" dirty="0"/>
              <a:t> = (-4.7 ± 6.4 )×10</a:t>
            </a:r>
            <a:r>
              <a:rPr lang="en-US" altLang="ja-JP" baseline="30000" dirty="0"/>
              <a:t>-28</a:t>
            </a:r>
            <a:r>
              <a:rPr lang="en-US" altLang="ja-JP" dirty="0"/>
              <a:t> ecm</a:t>
            </a:r>
          </a:p>
          <a:p>
            <a:r>
              <a:rPr lang="en-US" altLang="ja-JP" dirty="0"/>
              <a:t>upper limit</a:t>
            </a:r>
          </a:p>
          <a:p>
            <a:r>
              <a:rPr lang="en-US" altLang="ja-JP" dirty="0"/>
              <a:t>  </a:t>
            </a:r>
            <a:r>
              <a:rPr lang="en-US" altLang="ja-JP" dirty="0" err="1"/>
              <a:t>d</a:t>
            </a:r>
            <a:r>
              <a:rPr lang="en-US" altLang="ja-JP" baseline="-25000" dirty="0" err="1"/>
              <a:t>Xe</a:t>
            </a:r>
            <a:r>
              <a:rPr lang="en-US" altLang="ja-JP" dirty="0"/>
              <a:t> &lt; 1.5 × 10</a:t>
            </a:r>
            <a:r>
              <a:rPr lang="en-US" altLang="ja-JP" baseline="30000" dirty="0"/>
              <a:t>-27</a:t>
            </a:r>
            <a:r>
              <a:rPr lang="ja-JP" altLang="en-US" dirty="0"/>
              <a:t> </a:t>
            </a:r>
            <a:r>
              <a:rPr lang="en-US" altLang="ja-JP" dirty="0"/>
              <a:t>ecm</a:t>
            </a:r>
          </a:p>
          <a:p>
            <a:r>
              <a:rPr lang="en-US" altLang="ja-JP" dirty="0"/>
              <a:t>	</a:t>
            </a:r>
            <a:r>
              <a:rPr lang="en-US" altLang="ja-JP" sz="1100" b="0" i="0" u="none" strike="noStrike" baseline="0" dirty="0"/>
              <a:t>F. Allmendinger et al</a:t>
            </a:r>
            <a:r>
              <a:rPr lang="en-US" altLang="ja-JP" sz="1100" dirty="0"/>
              <a:t>, Phys. Rev. A 100, 022505 (2019)</a:t>
            </a:r>
            <a:endParaRPr lang="en-US" altLang="ja-JP" dirty="0"/>
          </a:p>
          <a:p>
            <a:endParaRPr lang="en-US" altLang="ja-JP" dirty="0"/>
          </a:p>
          <a:p>
            <a:r>
              <a:rPr lang="ja-JP" altLang="en-US" dirty="0"/>
              <a:t>再解析</a:t>
            </a:r>
            <a:endParaRPr lang="en-US" altLang="ja-JP" dirty="0"/>
          </a:p>
          <a:p>
            <a:r>
              <a:rPr lang="ja-JP" altLang="en-US" dirty="0"/>
              <a:t>　</a:t>
            </a:r>
            <a:r>
              <a:rPr lang="en-US" altLang="ja-JP" dirty="0" err="1"/>
              <a:t>d</a:t>
            </a:r>
            <a:r>
              <a:rPr lang="en-US" altLang="ja-JP" baseline="-25000" dirty="0" err="1"/>
              <a:t>Xe</a:t>
            </a:r>
            <a:r>
              <a:rPr lang="en-US" altLang="ja-JP" dirty="0"/>
              <a:t> &lt; 8.3 ×10</a:t>
            </a:r>
            <a:r>
              <a:rPr lang="en-US" altLang="ja-JP" baseline="30000" dirty="0"/>
              <a:t>-28</a:t>
            </a:r>
            <a:r>
              <a:rPr lang="en-US" altLang="ja-JP" dirty="0"/>
              <a:t> ecm</a:t>
            </a:r>
          </a:p>
          <a:p>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T. Liu </a:t>
            </a:r>
            <a:r>
              <a:rPr kumimoji="1" lang="en-US" altLang="ja-JP" sz="1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et al</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a:t>
            </a:r>
            <a:r>
              <a:rPr kumimoji="1" lang="en-US" altLang="ja-JP" sz="1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arXiv</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50" charset="-128"/>
                <a:cs typeface="Times New Roman" panose="02020603050405020304" pitchFamily="18" charset="0"/>
              </a:rPr>
              <a:t> 2008.07975 (2020)</a:t>
            </a:r>
            <a:endParaRPr lang="en-US" altLang="ja-JP" dirty="0"/>
          </a:p>
        </p:txBody>
      </p:sp>
      <p:sp>
        <p:nvSpPr>
          <p:cNvPr id="9" name="テキスト ボックス 8">
            <a:extLst>
              <a:ext uri="{FF2B5EF4-FFF2-40B4-BE49-F238E27FC236}">
                <a16:creationId xmlns:a16="http://schemas.microsoft.com/office/drawing/2014/main" id="{D64D3CCB-2D22-4282-A8BC-C41071B759E7}"/>
              </a:ext>
            </a:extLst>
          </p:cNvPr>
          <p:cNvSpPr txBox="1"/>
          <p:nvPr/>
        </p:nvSpPr>
        <p:spPr>
          <a:xfrm>
            <a:off x="720997" y="6581001"/>
            <a:ext cx="3754760" cy="276999"/>
          </a:xfrm>
          <a:prstGeom prst="rect">
            <a:avLst/>
          </a:prstGeom>
          <a:noFill/>
        </p:spPr>
        <p:txBody>
          <a:bodyPr wrap="square" rtlCol="0">
            <a:spAutoFit/>
          </a:bodyPr>
          <a:lstStyle/>
          <a:p>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F. Allmendinger et al,</a:t>
            </a:r>
            <a:r>
              <a:rPr lang="en-US" altLang="ja-JP" sz="1200" dirty="0"/>
              <a:t> </a:t>
            </a:r>
            <a:r>
              <a:rPr lang="en-US" altLang="ja-JP" sz="1200" b="0" i="0" u="none" strike="noStrike" dirty="0" err="1">
                <a:solidFill>
                  <a:srgbClr val="000000"/>
                </a:solidFill>
                <a:effectLst/>
                <a:latin typeface="ＭＳ Ｐゴシック" panose="020B0600070205080204" pitchFamily="50" charset="-128"/>
                <a:ea typeface="ＭＳ Ｐゴシック" panose="020B0600070205080204" pitchFamily="50" charset="-128"/>
              </a:rPr>
              <a:t>Pnys</a:t>
            </a: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Rev. A,</a:t>
            </a:r>
            <a:r>
              <a:rPr lang="en-US" altLang="ja-JP" sz="1200" dirty="0"/>
              <a:t> </a:t>
            </a: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100,</a:t>
            </a:r>
            <a:r>
              <a:rPr lang="en-US" altLang="ja-JP" sz="1200" dirty="0"/>
              <a:t> </a:t>
            </a: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2505m, (2019)</a:t>
            </a:r>
            <a:r>
              <a:rPr lang="en-US" altLang="ja-JP" sz="1200" dirty="0"/>
              <a:t> </a:t>
            </a:r>
            <a:endParaRPr kumimoji="1" lang="ja-JP" altLang="en-US" sz="1200" dirty="0"/>
          </a:p>
        </p:txBody>
      </p:sp>
    </p:spTree>
    <p:extLst>
      <p:ext uri="{BB962C8B-B14F-4D97-AF65-F5344CB8AC3E}">
        <p14:creationId xmlns:p14="http://schemas.microsoft.com/office/powerpoint/2010/main" val="254916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Summary</a:t>
            </a:r>
            <a:endParaRPr kumimoji="1" lang="ja-JP" altLang="en-US" dirty="0"/>
          </a:p>
        </p:txBody>
      </p:sp>
      <p:sp>
        <p:nvSpPr>
          <p:cNvPr id="3" name="コンテンツ プレースホルダー 2"/>
          <p:cNvSpPr>
            <a:spLocks noGrp="1"/>
          </p:cNvSpPr>
          <p:nvPr>
            <p:ph idx="1"/>
          </p:nvPr>
        </p:nvSpPr>
        <p:spPr>
          <a:xfrm>
            <a:off x="457200" y="1600200"/>
            <a:ext cx="8363272" cy="4525963"/>
          </a:xfrm>
        </p:spPr>
        <p:txBody>
          <a:bodyPr>
            <a:normAutofit fontScale="92500" lnSpcReduction="10000"/>
          </a:bodyPr>
          <a:lstStyle/>
          <a:p>
            <a:r>
              <a:rPr lang="ja-JP" altLang="en-US" dirty="0"/>
              <a:t>有限の値の</a:t>
            </a:r>
            <a:r>
              <a:rPr lang="en-US" altLang="ja-JP" dirty="0"/>
              <a:t>EDM</a:t>
            </a:r>
            <a:r>
              <a:rPr lang="ja-JP" altLang="en-US" dirty="0"/>
              <a:t>の存在 →　</a:t>
            </a:r>
            <a:r>
              <a:rPr lang="en-US" altLang="ja-JP" dirty="0"/>
              <a:t>T</a:t>
            </a:r>
            <a:r>
              <a:rPr lang="ja-JP" altLang="en-US" dirty="0"/>
              <a:t>対称性の破れ</a:t>
            </a:r>
            <a:endParaRPr lang="en-US" altLang="ja-JP" dirty="0"/>
          </a:p>
          <a:p>
            <a:pPr marL="0" indent="0">
              <a:buNone/>
            </a:pPr>
            <a:r>
              <a:rPr lang="en-US" altLang="ja-JP" dirty="0"/>
              <a:t>	(CPT</a:t>
            </a:r>
            <a:r>
              <a:rPr lang="ja-JP" altLang="en-US" dirty="0"/>
              <a:t>対称を仮定すれば</a:t>
            </a:r>
            <a:r>
              <a:rPr lang="en-US" altLang="ja-JP" dirty="0"/>
              <a:t>)</a:t>
            </a:r>
            <a:r>
              <a:rPr lang="ja-JP" altLang="en-US" dirty="0"/>
              <a:t>　</a:t>
            </a:r>
            <a:r>
              <a:rPr lang="en-US" altLang="ja-JP" dirty="0"/>
              <a:t>CP</a:t>
            </a:r>
            <a:r>
              <a:rPr lang="ja-JP" altLang="en-US" dirty="0"/>
              <a:t>対称性の破れ</a:t>
            </a:r>
          </a:p>
          <a:p>
            <a:r>
              <a:rPr lang="ja-JP" altLang="en-US" dirty="0"/>
              <a:t>様々な系で</a:t>
            </a:r>
            <a:r>
              <a:rPr lang="en-US" altLang="ja-JP" dirty="0"/>
              <a:t>EDM</a:t>
            </a:r>
            <a:r>
              <a:rPr lang="ja-JP" altLang="en-US" dirty="0"/>
              <a:t>の測定がされているが、いまだに有限の値は見つかっていない</a:t>
            </a:r>
            <a:endParaRPr lang="en-US" altLang="ja-JP" dirty="0"/>
          </a:p>
          <a:p>
            <a:r>
              <a:rPr lang="ja-JP" altLang="en-US" dirty="0"/>
              <a:t>現行</a:t>
            </a:r>
            <a:r>
              <a:rPr lang="en-US" altLang="ja-JP" dirty="0"/>
              <a:t>(&amp;</a:t>
            </a:r>
            <a:r>
              <a:rPr lang="ja-JP" altLang="en-US" dirty="0"/>
              <a:t>近未来</a:t>
            </a:r>
            <a:r>
              <a:rPr lang="en-US" altLang="ja-JP" dirty="0"/>
              <a:t>)</a:t>
            </a:r>
            <a:r>
              <a:rPr lang="ja-JP" altLang="en-US" dirty="0"/>
              <a:t>の実験感度は標準理論の計算する</a:t>
            </a:r>
            <a:r>
              <a:rPr lang="en-US" altLang="ja-JP" dirty="0"/>
              <a:t>EDM</a:t>
            </a:r>
            <a:r>
              <a:rPr lang="ja-JP" altLang="en-US" dirty="0"/>
              <a:t>に届かないので、観測されれば、新物理法則による</a:t>
            </a:r>
            <a:endParaRPr lang="en-US" altLang="ja-JP" dirty="0"/>
          </a:p>
          <a:p>
            <a:r>
              <a:rPr lang="ja-JP" altLang="en-US" dirty="0"/>
              <a:t>その新物理の性質を明らかにするには様々な系での</a:t>
            </a:r>
            <a:r>
              <a:rPr lang="en-US" altLang="ja-JP" dirty="0"/>
              <a:t>EDM</a:t>
            </a:r>
            <a:r>
              <a:rPr lang="ja-JP" altLang="en-US" dirty="0"/>
              <a:t>観測が重要</a:t>
            </a:r>
            <a:endParaRPr lang="en-US" altLang="ja-JP"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34</a:t>
            </a:fld>
            <a:endParaRPr kumimoji="1" lang="ja-JP" altLang="en-US"/>
          </a:p>
        </p:txBody>
      </p:sp>
    </p:spTree>
    <p:extLst>
      <p:ext uri="{BB962C8B-B14F-4D97-AF65-F5344CB8AC3E}">
        <p14:creationId xmlns:p14="http://schemas.microsoft.com/office/powerpoint/2010/main" val="366886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8C6ECF-B6F5-44D6-BAC1-3AF3CFC7532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2A3A8EA-813D-40E1-8567-8520C830CB10}"/>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572FD36-8BF0-45CC-9C45-AB9535B23B25}"/>
              </a:ext>
            </a:extLst>
          </p:cNvPr>
          <p:cNvSpPr>
            <a:spLocks noGrp="1"/>
          </p:cNvSpPr>
          <p:nvPr>
            <p:ph type="sldNum" sz="quarter" idx="12"/>
          </p:nvPr>
        </p:nvSpPr>
        <p:spPr/>
        <p:txBody>
          <a:bodyPr/>
          <a:lstStyle/>
          <a:p>
            <a:fld id="{D2D8002D-B5B0-4BAC-B1F6-782DDCCE6D9C}" type="slidenum">
              <a:rPr kumimoji="1" lang="ja-JP" altLang="en-US" smtClean="0"/>
              <a:t>35</a:t>
            </a:fld>
            <a:endParaRPr kumimoji="1" lang="ja-JP" altLang="en-US"/>
          </a:p>
        </p:txBody>
      </p:sp>
    </p:spTree>
    <p:extLst>
      <p:ext uri="{BB962C8B-B14F-4D97-AF65-F5344CB8AC3E}">
        <p14:creationId xmlns:p14="http://schemas.microsoft.com/office/powerpoint/2010/main" val="25508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587ACA-5C1C-424B-B8D3-1FB90DFD2946}"/>
              </a:ext>
            </a:extLst>
          </p:cNvPr>
          <p:cNvSpPr>
            <a:spLocks noGrp="1"/>
          </p:cNvSpPr>
          <p:nvPr>
            <p:ph type="title"/>
          </p:nvPr>
        </p:nvSpPr>
        <p:spPr/>
        <p:txBody>
          <a:bodyPr/>
          <a:lstStyle/>
          <a:p>
            <a:r>
              <a:rPr kumimoji="1" lang="en-US" altLang="ja-JP" dirty="0"/>
              <a:t>Schiff’s</a:t>
            </a:r>
            <a:r>
              <a:rPr kumimoji="1" lang="ja-JP" altLang="en-US" dirty="0"/>
              <a:t> </a:t>
            </a:r>
            <a:r>
              <a:rPr kumimoji="1" lang="en-US" altLang="ja-JP" dirty="0"/>
              <a:t>theorem</a:t>
            </a:r>
            <a:endParaRPr kumimoji="1" lang="ja-JP" altLang="en-US" dirty="0"/>
          </a:p>
        </p:txBody>
      </p:sp>
      <p:sp>
        <p:nvSpPr>
          <p:cNvPr id="3" name="コンテンツ プレースホルダー 2">
            <a:extLst>
              <a:ext uri="{FF2B5EF4-FFF2-40B4-BE49-F238E27FC236}">
                <a16:creationId xmlns:a16="http://schemas.microsoft.com/office/drawing/2014/main" id="{217A4DC7-E7EF-4A37-B5BC-D7D8F8B7CF3F}"/>
              </a:ext>
            </a:extLst>
          </p:cNvPr>
          <p:cNvSpPr>
            <a:spLocks noGrp="1"/>
          </p:cNvSpPr>
          <p:nvPr>
            <p:ph idx="1"/>
          </p:nvPr>
        </p:nvSpPr>
        <p:spPr/>
        <p:txBody>
          <a:bodyPr>
            <a:normAutofit fontScale="92500"/>
          </a:bodyPr>
          <a:lstStyle/>
          <a:p>
            <a:r>
              <a:rPr lang="en-US" altLang="ja-JP" dirty="0"/>
              <a:t>Charged constitutes are significantly shielded from the large external field by the polarization of the atom</a:t>
            </a:r>
            <a:endParaRPr kumimoji="1" lang="en-US" altLang="ja-JP" dirty="0"/>
          </a:p>
          <a:p>
            <a:r>
              <a:rPr kumimoji="1" lang="en-US" altLang="ja-JP" dirty="0"/>
              <a:t>For bound system of </a:t>
            </a:r>
            <a:r>
              <a:rPr lang="en-US" altLang="ja-JP" dirty="0"/>
              <a:t> point like charged particles the net force and the net electric field at the position of each charged particle are exactly zero.</a:t>
            </a:r>
          </a:p>
          <a:p>
            <a:r>
              <a:rPr kumimoji="1" lang="en-US" altLang="ja-JP" dirty="0"/>
              <a:t>The shielding is not perfect for a nucleus of finite size and in the case of unpaired electron (paramagnetic system) due to relativistic effects.</a:t>
            </a:r>
          </a:p>
        </p:txBody>
      </p:sp>
      <p:sp>
        <p:nvSpPr>
          <p:cNvPr id="4" name="スライド番号プレースホルダー 3">
            <a:extLst>
              <a:ext uri="{FF2B5EF4-FFF2-40B4-BE49-F238E27FC236}">
                <a16:creationId xmlns:a16="http://schemas.microsoft.com/office/drawing/2014/main" id="{CC298528-7A7C-45A9-8437-D343CAD8E8EE}"/>
              </a:ext>
            </a:extLst>
          </p:cNvPr>
          <p:cNvSpPr>
            <a:spLocks noGrp="1"/>
          </p:cNvSpPr>
          <p:nvPr>
            <p:ph type="sldNum" sz="quarter" idx="12"/>
          </p:nvPr>
        </p:nvSpPr>
        <p:spPr/>
        <p:txBody>
          <a:bodyPr/>
          <a:lstStyle/>
          <a:p>
            <a:fld id="{D2D8002D-B5B0-4BAC-B1F6-782DDCCE6D9C}" type="slidenum">
              <a:rPr kumimoji="1" lang="ja-JP" altLang="en-US" smtClean="0"/>
              <a:t>36</a:t>
            </a:fld>
            <a:endParaRPr kumimoji="1" lang="ja-JP" altLang="en-US"/>
          </a:p>
        </p:txBody>
      </p:sp>
    </p:spTree>
    <p:extLst>
      <p:ext uri="{BB962C8B-B14F-4D97-AF65-F5344CB8AC3E}">
        <p14:creationId xmlns:p14="http://schemas.microsoft.com/office/powerpoint/2010/main" val="167972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Schiff’s Theorem</a:t>
            </a:r>
            <a:endParaRPr kumimoji="1" lang="ja-JP" altLang="en-US" dirty="0"/>
          </a:p>
        </p:txBody>
      </p:sp>
      <p:sp>
        <p:nvSpPr>
          <p:cNvPr id="4" name="コンテンツ プレースホルダー 3"/>
          <p:cNvSpPr>
            <a:spLocks noGrp="1"/>
          </p:cNvSpPr>
          <p:nvPr>
            <p:ph idx="1"/>
          </p:nvPr>
        </p:nvSpPr>
        <p:spPr/>
        <p:txBody>
          <a:bodyPr>
            <a:normAutofit fontScale="92500" lnSpcReduction="20000"/>
          </a:bodyPr>
          <a:lstStyle/>
          <a:p>
            <a:pPr marL="0" indent="0">
              <a:buNone/>
            </a:pPr>
            <a:r>
              <a:rPr lang="en-US" altLang="ja-JP" i="1" dirty="0"/>
              <a:t>for a nonrelativistic system made up of point, charged particles which interact electrostatically with each other and with an arbitrary external field, the shielding is complete</a:t>
            </a:r>
          </a:p>
          <a:p>
            <a:endParaRPr lang="en-US" altLang="ja-JP" dirty="0"/>
          </a:p>
          <a:p>
            <a:r>
              <a:rPr lang="en-US" altLang="ja-JP" dirty="0"/>
              <a:t>Diamagnetic atom : Hg, Xe, Rn, Ra...</a:t>
            </a:r>
          </a:p>
          <a:p>
            <a:pPr lvl="1"/>
            <a:r>
              <a:rPr lang="en-US" altLang="ja-JP" dirty="0"/>
              <a:t>Schiff’s screening argument is violated by finite-size effects.</a:t>
            </a:r>
          </a:p>
          <a:p>
            <a:r>
              <a:rPr kumimoji="1" lang="en-US" altLang="ja-JP" dirty="0"/>
              <a:t>Paramagnetic atom : </a:t>
            </a:r>
            <a:r>
              <a:rPr lang="en-US" altLang="ja-JP" dirty="0"/>
              <a:t>Tl, Fr, Cs....</a:t>
            </a:r>
            <a:endParaRPr kumimoji="1" lang="en-US" altLang="ja-JP" dirty="0"/>
          </a:p>
          <a:p>
            <a:pPr lvl="1"/>
            <a:r>
              <a:rPr lang="en-US" altLang="ja-JP" dirty="0"/>
              <a:t>Schiff’s screening argument is violated by relativistic effects.</a:t>
            </a:r>
            <a:endParaRPr kumimoji="1" lang="ja-JP" altLang="en-US"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spTree>
    <p:extLst>
      <p:ext uri="{BB962C8B-B14F-4D97-AF65-F5344CB8AC3E}">
        <p14:creationId xmlns:p14="http://schemas.microsoft.com/office/powerpoint/2010/main" val="13352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EDM measurement</a:t>
            </a:r>
            <a:endParaRPr kumimoji="1" lang="ja-JP" altLang="en-US" dirty="0"/>
          </a:p>
        </p:txBody>
      </p:sp>
      <mc:AlternateContent xmlns:mc="http://schemas.openxmlformats.org/markup-compatibility/2006" xmlns:a14="http://schemas.microsoft.com/office/drawing/2010/main">
        <mc:Choice Requires="a14">
          <p:sp>
            <p:nvSpPr>
              <p:cNvPr id="8" name="コンテンツ プレースホルダー 7"/>
              <p:cNvSpPr>
                <a:spLocks noGrp="1"/>
              </p:cNvSpPr>
              <p:nvPr>
                <p:ph idx="1"/>
              </p:nvPr>
            </p:nvSpPr>
            <p:spPr>
              <a:xfrm>
                <a:off x="0" y="1412776"/>
                <a:ext cx="9252520" cy="1368152"/>
              </a:xfrm>
            </p:spPr>
            <p:txBody>
              <a:bodyPr>
                <a:noAutofit/>
              </a:bodyPr>
              <a:lstStyle/>
              <a:p>
                <a:r>
                  <a:rPr lang="en-US" altLang="ja-JP" sz="2800" dirty="0"/>
                  <a:t>Measure precession frequency under electro-magnetic field</a:t>
                </a:r>
              </a:p>
              <a:p>
                <a:pPr marL="0" indent="0">
                  <a:buNone/>
                </a:pPr>
                <a:endParaRPr lang="en-US" altLang="ja-JP" sz="1100" b="0" i="1" dirty="0">
                  <a:latin typeface="Cambria Math"/>
                </a:endParaRPr>
              </a:p>
              <a:p>
                <a:pPr marL="0" indent="0">
                  <a:buNone/>
                </a:pPr>
                <a14:m>
                  <m:oMathPara xmlns:m="http://schemas.openxmlformats.org/officeDocument/2006/math">
                    <m:oMathParaPr>
                      <m:jc m:val="centerGroup"/>
                    </m:oMathParaPr>
                    <m:oMath xmlns:m="http://schemas.openxmlformats.org/officeDocument/2006/math">
                      <m:r>
                        <a:rPr lang="en-US" altLang="ja-JP" sz="2800" b="0" i="1" smtClean="0">
                          <a:latin typeface="Cambria Math"/>
                        </a:rPr>
                        <m:t>𝐻</m:t>
                      </m:r>
                      <m:r>
                        <a:rPr lang="en-US" altLang="ja-JP" sz="2800" b="0" i="1" smtClean="0">
                          <a:latin typeface="Cambria Math"/>
                        </a:rPr>
                        <m:t>=−</m:t>
                      </m:r>
                      <m:acc>
                        <m:accPr>
                          <m:chr m:val="⃗"/>
                          <m:ctrlPr>
                            <a:rPr lang="en-US" altLang="ja-JP" sz="2800" b="0" i="1" smtClean="0">
                              <a:latin typeface="Cambria Math" panose="02040503050406030204" pitchFamily="18" charset="0"/>
                            </a:rPr>
                          </m:ctrlPr>
                        </m:accPr>
                        <m:e>
                          <m:r>
                            <a:rPr lang="ja-JP" altLang="en-US" sz="2800" i="1">
                              <a:latin typeface="Cambria Math"/>
                            </a:rPr>
                            <m:t>𝜇</m:t>
                          </m:r>
                        </m:e>
                      </m:acc>
                      <m:r>
                        <a:rPr lang="ja-JP" altLang="en-US" sz="2800" b="0" i="1" smtClean="0">
                          <a:latin typeface="Cambria Math"/>
                        </a:rPr>
                        <m:t>∙</m:t>
                      </m:r>
                      <m:acc>
                        <m:accPr>
                          <m:chr m:val="⃗"/>
                          <m:ctrlPr>
                            <a:rPr lang="ja-JP" altLang="en-US" sz="2800" b="0" i="1" smtClean="0">
                              <a:latin typeface="Cambria Math" panose="02040503050406030204" pitchFamily="18" charset="0"/>
                            </a:rPr>
                          </m:ctrlPr>
                        </m:accPr>
                        <m:e>
                          <m:r>
                            <a:rPr lang="en-US" altLang="ja-JP" sz="2800" i="1">
                              <a:latin typeface="Cambria Math"/>
                            </a:rPr>
                            <m:t>𝐵</m:t>
                          </m:r>
                        </m:e>
                      </m:acc>
                      <m:r>
                        <a:rPr lang="en-US" altLang="ja-JP" sz="2800" b="0" i="1" smtClean="0">
                          <a:latin typeface="Cambria Math"/>
                        </a:rPr>
                        <m:t>+</m:t>
                      </m:r>
                      <m:acc>
                        <m:accPr>
                          <m:chr m:val="⃗"/>
                          <m:ctrlPr>
                            <a:rPr lang="en-US" altLang="ja-JP" sz="2800" b="0" i="1" smtClean="0">
                              <a:latin typeface="Cambria Math" panose="02040503050406030204" pitchFamily="18" charset="0"/>
                            </a:rPr>
                          </m:ctrlPr>
                        </m:accPr>
                        <m:e>
                          <m:r>
                            <a:rPr lang="en-US" altLang="ja-JP" sz="2800" i="1">
                              <a:latin typeface="Cambria Math"/>
                            </a:rPr>
                            <m:t>𝑑</m:t>
                          </m:r>
                        </m:e>
                      </m:acc>
                      <m:r>
                        <a:rPr lang="en-US" altLang="ja-JP" sz="2800" b="0" i="1" smtClean="0">
                          <a:latin typeface="Cambria Math"/>
                          <a:ea typeface="Cambria Math"/>
                        </a:rPr>
                        <m:t>⋅</m:t>
                      </m:r>
                      <m:acc>
                        <m:accPr>
                          <m:chr m:val="⃗"/>
                          <m:ctrlPr>
                            <a:rPr lang="en-US" altLang="ja-JP" sz="2800" b="0" i="1" smtClean="0">
                              <a:latin typeface="Cambria Math" panose="02040503050406030204" pitchFamily="18" charset="0"/>
                              <a:ea typeface="Cambria Math"/>
                            </a:rPr>
                          </m:ctrlPr>
                        </m:accPr>
                        <m:e>
                          <m:r>
                            <a:rPr lang="en-US" altLang="ja-JP" sz="2800" i="1">
                              <a:latin typeface="Cambria Math"/>
                              <a:ea typeface="Cambria Math"/>
                            </a:rPr>
                            <m:t>𝐸</m:t>
                          </m:r>
                          <m:r>
                            <m:rPr>
                              <m:nor/>
                            </m:rPr>
                            <a:rPr lang="en-US" altLang="ja-JP" sz="2800" dirty="0"/>
                            <m:t> </m:t>
                          </m:r>
                        </m:e>
                      </m:acc>
                    </m:oMath>
                  </m:oMathPara>
                </a14:m>
                <a:endParaRPr lang="en-US" altLang="ja-JP" sz="2800" b="0" dirty="0"/>
              </a:p>
            </p:txBody>
          </p:sp>
        </mc:Choice>
        <mc:Fallback xmlns="">
          <p:sp>
            <p:nvSpPr>
              <p:cNvPr id="8" name="コンテンツ プレースホルダー 7"/>
              <p:cNvSpPr>
                <a:spLocks noGrp="1" noRot="1" noChangeAspect="1" noMove="1" noResize="1" noEditPoints="1" noAdjustHandles="1" noChangeArrowheads="1" noChangeShapeType="1" noTextEdit="1"/>
              </p:cNvSpPr>
              <p:nvPr>
                <p:ph idx="1"/>
              </p:nvPr>
            </p:nvSpPr>
            <p:spPr>
              <a:xfrm>
                <a:off x="0" y="1412776"/>
                <a:ext cx="9252520" cy="1368152"/>
              </a:xfrm>
              <a:blipFill rotWithShape="1">
                <a:blip r:embed="rId2"/>
                <a:stretch>
                  <a:fillRect l="-1120" t="-4018" r="-132"/>
                </a:stretch>
              </a:blipFill>
            </p:spPr>
            <p:txBody>
              <a:bodyPr/>
              <a:lstStyle/>
              <a:p>
                <a:r>
                  <a:rPr lang="ja-JP" altLang="en-US">
                    <a:noFill/>
                  </a:rPr>
                  <a:t> </a:t>
                </a:r>
              </a:p>
            </p:txBody>
          </p:sp>
        </mc:Fallback>
      </mc:AlternateContent>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38</a:t>
            </a:fld>
            <a:endParaRPr kumimoji="1" lang="ja-JP" altLang="en-US"/>
          </a:p>
        </p:txBody>
      </p:sp>
      <p:grpSp>
        <p:nvGrpSpPr>
          <p:cNvPr id="22" name="グループ化 21"/>
          <p:cNvGrpSpPr/>
          <p:nvPr/>
        </p:nvGrpSpPr>
        <p:grpSpPr>
          <a:xfrm>
            <a:off x="395536" y="2772889"/>
            <a:ext cx="2781720" cy="2600327"/>
            <a:chOff x="5449647" y="3429000"/>
            <a:chExt cx="2781720" cy="2600327"/>
          </a:xfrm>
        </p:grpSpPr>
        <p:sp>
          <p:nvSpPr>
            <p:cNvPr id="9" name="Freeform 12"/>
            <p:cNvSpPr/>
            <p:nvPr/>
          </p:nvSpPr>
          <p:spPr>
            <a:xfrm>
              <a:off x="5817360" y="4642902"/>
              <a:ext cx="2099520" cy="73933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noFill/>
            <a:ln w="19080">
              <a:solidFill>
                <a:srgbClr val="660066"/>
              </a:solidFill>
              <a:prstDash val="solid"/>
              <a:miter/>
            </a:ln>
          </p:spPr>
          <p:txBody>
            <a:bodyPr vert="horz" wrap="none" lIns="90000" tIns="46800" rIns="90000" bIns="4680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Nimbus Sans L" pitchFamily="18"/>
                <a:ea typeface="AR PL ShanHeiSun Uni" pitchFamily="2"/>
                <a:cs typeface="Tahoma" pitchFamily="2"/>
              </a:endParaRPr>
            </a:p>
          </p:txBody>
        </p:sp>
        <p:sp>
          <p:nvSpPr>
            <p:cNvPr id="10" name="Freeform 13"/>
            <p:cNvSpPr/>
            <p:nvPr/>
          </p:nvSpPr>
          <p:spPr>
            <a:xfrm>
              <a:off x="6811333" y="3429000"/>
              <a:ext cx="335880" cy="1570536"/>
            </a:xfrm>
            <a:custGeom>
              <a:avLst>
                <a:gd name="f0" fmla="val 5314"/>
                <a:gd name="f1" fmla="val 8209"/>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21600 f8 1"/>
                <a:gd name="f17" fmla="*/ f12 f11 1"/>
                <a:gd name="f18" fmla="*/ f11 f7 1"/>
                <a:gd name="f19" fmla="*/ f13 f7 1"/>
                <a:gd name="f20" fmla="*/ f17 1 10800"/>
                <a:gd name="f21" fmla="+- f12 0 f20"/>
                <a:gd name="f22" fmla="*/ f21 f8 1"/>
              </a:gdLst>
              <a:ahLst>
                <a:ahXY gdRefX="f1" minX="f4" maxX="f6" gdRefY="f0" minY="f4" maxY="f5">
                  <a:pos x="f14" y="f15"/>
                </a:ahXY>
              </a:ahLst>
              <a:cxnLst>
                <a:cxn ang="3cd4">
                  <a:pos x="hc" y="t"/>
                </a:cxn>
                <a:cxn ang="0">
                  <a:pos x="r" y="vc"/>
                </a:cxn>
                <a:cxn ang="cd4">
                  <a:pos x="hc" y="b"/>
                </a:cxn>
                <a:cxn ang="cd2">
                  <a:pos x="l" y="vc"/>
                </a:cxn>
              </a:cxnLst>
              <a:rect l="f18" t="f22" r="f19" b="f16"/>
              <a:pathLst>
                <a:path w="21600" h="21600">
                  <a:moveTo>
                    <a:pt x="f11" y="f5"/>
                  </a:moveTo>
                  <a:lnTo>
                    <a:pt x="f11" y="f12"/>
                  </a:lnTo>
                  <a:lnTo>
                    <a:pt x="f4" y="f12"/>
                  </a:lnTo>
                  <a:lnTo>
                    <a:pt x="f6" y="f4"/>
                  </a:lnTo>
                  <a:lnTo>
                    <a:pt x="f5" y="f12"/>
                  </a:lnTo>
                  <a:lnTo>
                    <a:pt x="f13" y="f12"/>
                  </a:lnTo>
                  <a:lnTo>
                    <a:pt x="f13" y="f5"/>
                  </a:lnTo>
                  <a:close/>
                </a:path>
              </a:pathLst>
            </a:custGeom>
            <a:solidFill>
              <a:srgbClr val="00FFFF"/>
            </a:solidFill>
            <a:ln w="9360">
              <a:solidFill>
                <a:srgbClr val="FFFFFF"/>
              </a:solidFill>
              <a:prstDash val="solid"/>
              <a:miter/>
            </a:ln>
          </p:spPr>
          <p:txBody>
            <a:bodyPr vert="horz" wrap="none" lIns="90000" tIns="46800" rIns="90000" bIns="4680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Nimbus Sans L" pitchFamily="18"/>
                <a:ea typeface="AR PL ShanHeiSun Uni" pitchFamily="2"/>
                <a:cs typeface="Tahoma" pitchFamily="2"/>
              </a:endParaRPr>
            </a:p>
          </p:txBody>
        </p:sp>
        <p:sp>
          <p:nvSpPr>
            <p:cNvPr id="11" name="Freeform 14"/>
            <p:cNvSpPr/>
            <p:nvPr/>
          </p:nvSpPr>
          <p:spPr>
            <a:xfrm rot="1200000">
              <a:off x="6853317" y="4934285"/>
              <a:ext cx="886746" cy="231264"/>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008000"/>
            </a:solidFill>
            <a:ln w="9360">
              <a:solidFill>
                <a:srgbClr val="FFFFFF"/>
              </a:solidFill>
              <a:prstDash val="solid"/>
              <a:miter/>
            </a:ln>
          </p:spPr>
          <p:txBody>
            <a:bodyPr vert="horz" wrap="none" lIns="90000" tIns="46800" rIns="90000" bIns="4680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Nimbus Sans L" pitchFamily="18"/>
                <a:ea typeface="AR PL ShanHeiSun Uni" pitchFamily="2"/>
                <a:cs typeface="Tahoma" pitchFamily="2"/>
              </a:endParaRPr>
            </a:p>
          </p:txBody>
        </p:sp>
        <p:sp>
          <p:nvSpPr>
            <p:cNvPr id="12" name="Freeform 15"/>
            <p:cNvSpPr/>
            <p:nvPr/>
          </p:nvSpPr>
          <p:spPr>
            <a:xfrm>
              <a:off x="6699359" y="3429000"/>
              <a:ext cx="336240" cy="1570536"/>
            </a:xfrm>
            <a:custGeom>
              <a:avLst>
                <a:gd name="f0" fmla="val 5314"/>
                <a:gd name="f1" fmla="val 8362"/>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21600 f8 1"/>
                <a:gd name="f17" fmla="*/ f12 f11 1"/>
                <a:gd name="f18" fmla="*/ f11 f7 1"/>
                <a:gd name="f19" fmla="*/ f13 f7 1"/>
                <a:gd name="f20" fmla="*/ f17 1 10800"/>
                <a:gd name="f21" fmla="+- f12 0 f20"/>
                <a:gd name="f22" fmla="*/ f21 f8 1"/>
              </a:gdLst>
              <a:ahLst>
                <a:ahXY gdRefX="f1" minX="f4" maxX="f6" gdRefY="f0" minY="f4" maxY="f5">
                  <a:pos x="f14" y="f15"/>
                </a:ahXY>
              </a:ahLst>
              <a:cxnLst>
                <a:cxn ang="3cd4">
                  <a:pos x="hc" y="t"/>
                </a:cxn>
                <a:cxn ang="0">
                  <a:pos x="r" y="vc"/>
                </a:cxn>
                <a:cxn ang="cd4">
                  <a:pos x="hc" y="b"/>
                </a:cxn>
                <a:cxn ang="cd2">
                  <a:pos x="l" y="vc"/>
                </a:cxn>
              </a:cxnLst>
              <a:rect l="f18" t="f22" r="f19" b="f16"/>
              <a:pathLst>
                <a:path w="21600" h="21600">
                  <a:moveTo>
                    <a:pt x="f11" y="f5"/>
                  </a:moveTo>
                  <a:lnTo>
                    <a:pt x="f11" y="f12"/>
                  </a:lnTo>
                  <a:lnTo>
                    <a:pt x="f4" y="f12"/>
                  </a:lnTo>
                  <a:lnTo>
                    <a:pt x="f6" y="f4"/>
                  </a:lnTo>
                  <a:lnTo>
                    <a:pt x="f5" y="f12"/>
                  </a:lnTo>
                  <a:lnTo>
                    <a:pt x="f13" y="f12"/>
                  </a:lnTo>
                  <a:lnTo>
                    <a:pt x="f13" y="f5"/>
                  </a:lnTo>
                  <a:close/>
                </a:path>
              </a:pathLst>
            </a:custGeom>
            <a:solidFill>
              <a:srgbClr val="CC0066"/>
            </a:solidFill>
            <a:ln w="9360">
              <a:solidFill>
                <a:srgbClr val="FFFFFF"/>
              </a:solidFill>
              <a:prstDash val="solid"/>
              <a:miter/>
            </a:ln>
          </p:spPr>
          <p:txBody>
            <a:bodyPr vert="horz" wrap="none" lIns="90000" tIns="46800" rIns="90000" bIns="4680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Nimbus Sans L" pitchFamily="18"/>
                <a:ea typeface="AR PL ShanHeiSun Uni" pitchFamily="2"/>
                <a:cs typeface="Tahoma" pitchFamily="2"/>
              </a:endParaRPr>
            </a:p>
          </p:txBody>
        </p:sp>
        <p:sp>
          <p:nvSpPr>
            <p:cNvPr id="13" name="Freeform 16"/>
            <p:cNvSpPr/>
            <p:nvPr/>
          </p:nvSpPr>
          <p:spPr>
            <a:xfrm>
              <a:off x="7436280" y="4691268"/>
              <a:ext cx="489600" cy="483120"/>
            </a:xfrm>
            <a:custGeom>
              <a:avLst/>
              <a:gdLst>
                <a:gd name="f0" fmla="val 0"/>
                <a:gd name="f1" fmla="val 280"/>
                <a:gd name="f2" fmla="val 251"/>
                <a:gd name="f3" fmla="val 227"/>
                <a:gd name="f4" fmla="val 235"/>
                <a:gd name="f5" fmla="val 238"/>
                <a:gd name="f6" fmla="val 200"/>
                <a:gd name="f7" fmla="val 275"/>
                <a:gd name="f8" fmla="val 171"/>
                <a:gd name="f9" fmla="val 270"/>
                <a:gd name="f10" fmla="val 142"/>
                <a:gd name="f11" fmla="val 222"/>
                <a:gd name="f12" fmla="val 100"/>
                <a:gd name="f13" fmla="val 195"/>
                <a:gd name="f14" fmla="val 78"/>
                <a:gd name="f15" fmla="val 168"/>
                <a:gd name="f16" fmla="val 56"/>
                <a:gd name="f17" fmla="val 145"/>
                <a:gd name="f18" fmla="val 52"/>
                <a:gd name="f19" fmla="val 113"/>
                <a:gd name="f20" fmla="val 39"/>
                <a:gd name="f21" fmla="val 81"/>
                <a:gd name="f22" fmla="val 26"/>
                <a:gd name="f23" fmla="val 24"/>
                <a:gd name="f24" fmla="val 8"/>
              </a:gdLst>
              <a:ahLst/>
              <a:cxnLst>
                <a:cxn ang="3cd4">
                  <a:pos x="hc" y="t"/>
                </a:cxn>
                <a:cxn ang="0">
                  <a:pos x="r" y="vc"/>
                </a:cxn>
                <a:cxn ang="cd4">
                  <a:pos x="hc" y="b"/>
                </a:cxn>
                <a:cxn ang="cd2">
                  <a:pos x="l" y="vc"/>
                </a:cxn>
              </a:cxnLst>
              <a:rect l="l" t="t" r="r" b="b"/>
              <a:pathLst>
                <a:path w="280" h="251">
                  <a:moveTo>
                    <a:pt x="f3" y="f2"/>
                  </a:moveTo>
                  <a:cubicBezTo>
                    <a:pt x="f4" y="f5"/>
                    <a:pt x="f1" y="f6"/>
                    <a:pt x="f7" y="f8"/>
                  </a:cubicBezTo>
                  <a:cubicBezTo>
                    <a:pt x="f9" y="f10"/>
                    <a:pt x="f11" y="f12"/>
                    <a:pt x="f13" y="f14"/>
                  </a:cubicBezTo>
                  <a:cubicBezTo>
                    <a:pt x="f15" y="f16"/>
                    <a:pt x="f17" y="f18"/>
                    <a:pt x="f19" y="f20"/>
                  </a:cubicBezTo>
                  <a:cubicBezTo>
                    <a:pt x="f21" y="f22"/>
                    <a:pt x="f23" y="f24"/>
                    <a:pt x="f0" y="f0"/>
                  </a:cubicBezTo>
                </a:path>
              </a:pathLst>
            </a:custGeom>
            <a:noFill/>
            <a:ln w="31680">
              <a:solidFill>
                <a:srgbClr val="2323DC"/>
              </a:solidFill>
              <a:prstDash val="solid"/>
              <a:round/>
              <a:tailEnd type="arrow"/>
            </a:ln>
          </p:spPr>
          <p:txBody>
            <a:bodyPr vert="horz" wrap="square" lIns="90000" tIns="46800" rIns="90000" bIns="46800" anchor="t"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Nimbus Sans L" pitchFamily="18"/>
                <a:ea typeface="AR PL ShanHeiSun Uni" pitchFamily="2"/>
                <a:cs typeface="Tahoma" pitchFamily="2"/>
              </a:endParaRPr>
            </a:p>
          </p:txBody>
        </p:sp>
        <p:sp>
          <p:nvSpPr>
            <p:cNvPr id="14" name="Freeform 17"/>
            <p:cNvSpPr/>
            <p:nvPr/>
          </p:nvSpPr>
          <p:spPr>
            <a:xfrm>
              <a:off x="7252778" y="3667913"/>
              <a:ext cx="352830" cy="42841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spcBef>
                  <a:spcPts val="0"/>
                </a:spcBef>
                <a:spcAft>
                  <a:spcPts val="0"/>
                </a:spcAft>
                <a:buNone/>
                <a:tabLst/>
              </a:pPr>
              <a:r>
                <a:rPr lang="en-CA" sz="2000" i="0" u="none" strike="noStrike" kern="1200" dirty="0">
                  <a:ln>
                    <a:noFill/>
                  </a:ln>
                  <a:solidFill>
                    <a:srgbClr val="00FFFF"/>
                  </a:solidFill>
                  <a:latin typeface="Arial" pitchFamily="34"/>
                  <a:ea typeface="AR PL ShanHeiSun Uni" pitchFamily="2"/>
                  <a:cs typeface="Tahoma" pitchFamily="2"/>
                </a:rPr>
                <a:t>B</a:t>
              </a:r>
            </a:p>
          </p:txBody>
        </p:sp>
        <p:sp>
          <p:nvSpPr>
            <p:cNvPr id="15" name="Freeform 18"/>
            <p:cNvSpPr/>
            <p:nvPr/>
          </p:nvSpPr>
          <p:spPr>
            <a:xfrm>
              <a:off x="6132747" y="3673428"/>
              <a:ext cx="502615" cy="4396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spcBef>
                  <a:spcPts val="0"/>
                </a:spcBef>
                <a:spcAft>
                  <a:spcPts val="0"/>
                </a:spcAft>
                <a:buNone/>
                <a:tabLst/>
              </a:pPr>
              <a:r>
                <a:rPr lang="x-none" sz="2000" i="0" u="none" strike="noStrike" kern="1200">
                  <a:ln>
                    <a:noFill/>
                  </a:ln>
                  <a:solidFill>
                    <a:srgbClr val="CC0066"/>
                  </a:solidFill>
                  <a:latin typeface="OpenSymbol" pitchFamily="18"/>
                  <a:ea typeface="OpenSymbol" pitchFamily="2"/>
                  <a:cs typeface="OpenSymbol" pitchFamily="2"/>
                </a:rPr>
                <a:t>±</a:t>
              </a:r>
              <a:r>
                <a:rPr lang="en-CA" sz="2000" i="0" u="none" strike="noStrike" kern="1200" dirty="0">
                  <a:ln>
                    <a:noFill/>
                  </a:ln>
                  <a:solidFill>
                    <a:srgbClr val="CC0066"/>
                  </a:solidFill>
                  <a:latin typeface="Arial" pitchFamily="34"/>
                  <a:ea typeface="AR PL ShanHeiSun Uni" pitchFamily="2"/>
                  <a:cs typeface="Tahoma" pitchFamily="2"/>
                </a:rPr>
                <a:t>E</a:t>
              </a:r>
            </a:p>
          </p:txBody>
        </p:sp>
        <p:sp>
          <p:nvSpPr>
            <p:cNvPr id="16" name="Straight Connector 19"/>
            <p:cNvSpPr/>
            <p:nvPr/>
          </p:nvSpPr>
          <p:spPr>
            <a:xfrm>
              <a:off x="7297753" y="3693414"/>
              <a:ext cx="212185" cy="0"/>
            </a:xfrm>
            <a:prstGeom prst="line">
              <a:avLst/>
            </a:prstGeom>
            <a:noFill/>
            <a:ln w="19080">
              <a:solidFill>
                <a:srgbClr val="00FFFF"/>
              </a:solidFill>
              <a:prstDash val="solid"/>
              <a:miter/>
              <a:tailEnd type="arrow"/>
            </a:ln>
          </p:spPr>
          <p:txBody>
            <a:bodyPr vert="horz" wrap="square" lIns="90000" tIns="46800" rIns="90000" bIns="46800" anchor="t"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Nimbus Sans L" pitchFamily="18"/>
                <a:ea typeface="AR PL ShanHeiSun Uni" pitchFamily="2"/>
                <a:cs typeface="Tahoma" pitchFamily="2"/>
              </a:endParaRPr>
            </a:p>
          </p:txBody>
        </p:sp>
        <p:sp>
          <p:nvSpPr>
            <p:cNvPr id="17" name="Straight Connector 20"/>
            <p:cNvSpPr/>
            <p:nvPr/>
          </p:nvSpPr>
          <p:spPr>
            <a:xfrm>
              <a:off x="6400096" y="3733519"/>
              <a:ext cx="168120" cy="0"/>
            </a:xfrm>
            <a:prstGeom prst="line">
              <a:avLst/>
            </a:prstGeom>
            <a:noFill/>
            <a:ln w="19080">
              <a:solidFill>
                <a:srgbClr val="CC0066"/>
              </a:solidFill>
              <a:prstDash val="solid"/>
              <a:miter/>
              <a:tailEnd type="arrow"/>
            </a:ln>
          </p:spPr>
          <p:txBody>
            <a:bodyPr vert="horz" wrap="square" lIns="90000" tIns="46800" rIns="90000" bIns="46800" anchor="t"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Nimbus Sans L" pitchFamily="18"/>
                <a:ea typeface="AR PL ShanHeiSun Uni" pitchFamily="2"/>
                <a:cs typeface="Tahoma" pitchFamily="2"/>
              </a:endParaRPr>
            </a:p>
          </p:txBody>
        </p:sp>
        <p:sp>
          <p:nvSpPr>
            <p:cNvPr id="18" name="Freeform 21"/>
            <p:cNvSpPr/>
            <p:nvPr/>
          </p:nvSpPr>
          <p:spPr>
            <a:xfrm>
              <a:off x="7605608" y="4377714"/>
              <a:ext cx="315384" cy="4495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spcBef>
                  <a:spcPts val="0"/>
                </a:spcBef>
                <a:spcAft>
                  <a:spcPts val="0"/>
                </a:spcAft>
                <a:buNone/>
                <a:tabLst/>
              </a:pPr>
              <a:r>
                <a:rPr lang="en-CA" sz="2000" i="0" u="none" strike="noStrike" kern="1200" dirty="0">
                  <a:ln>
                    <a:noFill/>
                  </a:ln>
                  <a:solidFill>
                    <a:srgbClr val="0070C0"/>
                  </a:solidFill>
                  <a:latin typeface="Symbol" pitchFamily="18"/>
                  <a:ea typeface="AR PL ShanHeiSun Uni" pitchFamily="2"/>
                  <a:cs typeface="Tahoma" pitchFamily="2"/>
                </a:rPr>
                <a:t></a:t>
              </a:r>
            </a:p>
          </p:txBody>
        </p:sp>
        <p:sp>
          <p:nvSpPr>
            <p:cNvPr id="19" name="Freeform 22"/>
            <p:cNvSpPr/>
            <p:nvPr/>
          </p:nvSpPr>
          <p:spPr>
            <a:xfrm>
              <a:off x="7734366" y="5115861"/>
              <a:ext cx="309998" cy="42841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spcBef>
                  <a:spcPts val="0"/>
                </a:spcBef>
                <a:spcAft>
                  <a:spcPts val="0"/>
                </a:spcAft>
                <a:buNone/>
                <a:tabLst/>
              </a:pPr>
              <a:r>
                <a:rPr lang="en-CA" sz="2000" i="0" u="none" strike="noStrike" kern="1200" dirty="0">
                  <a:ln>
                    <a:noFill/>
                  </a:ln>
                  <a:solidFill>
                    <a:srgbClr val="006600"/>
                  </a:solidFill>
                  <a:latin typeface="Arial" pitchFamily="34"/>
                  <a:ea typeface="AR PL ShanHeiSun Uni" pitchFamily="2"/>
                  <a:cs typeface="Tahoma" pitchFamily="2"/>
                </a:rPr>
                <a:t>J</a:t>
              </a:r>
            </a:p>
          </p:txBody>
        </p:sp>
        <p:sp>
          <p:nvSpPr>
            <p:cNvPr id="20" name="Straight Connector 23"/>
            <p:cNvSpPr/>
            <p:nvPr/>
          </p:nvSpPr>
          <p:spPr>
            <a:xfrm>
              <a:off x="7805305" y="5183575"/>
              <a:ext cx="168120" cy="0"/>
            </a:xfrm>
            <a:prstGeom prst="line">
              <a:avLst/>
            </a:prstGeom>
            <a:noFill/>
            <a:ln w="19080">
              <a:solidFill>
                <a:srgbClr val="008000"/>
              </a:solidFill>
              <a:prstDash val="solid"/>
              <a:miter/>
              <a:tailEnd type="arrow"/>
            </a:ln>
          </p:spPr>
          <p:txBody>
            <a:bodyPr vert="horz" wrap="square" lIns="90000" tIns="46800" rIns="90000" bIns="46800" anchor="t"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Nimbus Sans L" pitchFamily="18"/>
                <a:ea typeface="AR PL ShanHeiSun Uni" pitchFamily="2"/>
                <a:cs typeface="Tahoma" pitchFamily="2"/>
              </a:endParaRPr>
            </a:p>
          </p:txBody>
        </p:sp>
        <mc:AlternateContent xmlns:mc="http://schemas.openxmlformats.org/markup-compatibility/2006" xmlns:a14="http://schemas.microsoft.com/office/drawing/2010/main">
          <mc:Choice Requires="a14">
            <p:sp>
              <p:nvSpPr>
                <p:cNvPr id="21" name="TextBox 24"/>
                <p:cNvSpPr txBox="1">
                  <a:spLocks noResize="1"/>
                </p:cNvSpPr>
                <p:nvPr/>
              </p:nvSpPr>
              <p:spPr>
                <a:xfrm>
                  <a:off x="5449647" y="5594808"/>
                  <a:ext cx="2781720" cy="434519"/>
                </a:xfrm>
                <a:prstGeom prst="rect">
                  <a:avLst/>
                </a:prstGeom>
                <a:noFill/>
                <a:ln>
                  <a:noFill/>
                </a:ln>
              </p:spPr>
              <p:txBody>
                <a:bodyPr vert="horz" lIns="90000" tIns="45000" rIns="90000" bIns="45000" compatLnSpc="0"/>
                <a:lstStyle/>
                <a:p>
                  <a:pPr lvl="0" hangingPunct="0"/>
                  <a14:m>
                    <m:oMathPara xmlns:m="http://schemas.openxmlformats.org/officeDocument/2006/math">
                      <m:oMathParaPr>
                        <m:jc m:val="centerGroup"/>
                      </m:oMathParaPr>
                      <m:oMath xmlns:m="http://schemas.openxmlformats.org/officeDocument/2006/math">
                        <m:r>
                          <a:rPr lang="el-GR" sz="2000" i="1" smtClean="0">
                            <a:latin typeface="Cambria Math"/>
                            <a:ea typeface="Cambria Math"/>
                          </a:rPr>
                          <m:t>ℏ</m:t>
                        </m:r>
                        <m:r>
                          <m:rPr>
                            <m:sty m:val="p"/>
                          </m:rPr>
                          <a:rPr lang="el-GR" altLang="ja-JP" sz="2000" i="1">
                            <a:latin typeface="Cambria Math"/>
                            <a:ea typeface="Cambria Math"/>
                          </a:rPr>
                          <m:t>ω</m:t>
                        </m:r>
                        <m:r>
                          <a:rPr lang="en-US" sz="2000" i="0">
                            <a:latin typeface="Cambria Math"/>
                          </a:rPr>
                          <m:t>=2</m:t>
                        </m:r>
                        <m:sSub>
                          <m:sSubPr>
                            <m:ctrlPr>
                              <a:rPr lang="en-US" sz="2000" i="1">
                                <a:latin typeface="Cambria Math" panose="02040503050406030204" pitchFamily="18" charset="0"/>
                              </a:rPr>
                            </m:ctrlPr>
                          </m:sSubPr>
                          <m:e>
                            <m:r>
                              <m:rPr>
                                <m:sty m:val="p"/>
                              </m:rPr>
                              <a:rPr lang="en-US" sz="2000" i="0">
                                <a:latin typeface="Cambria Math"/>
                              </a:rPr>
                              <m:t>μ</m:t>
                            </m:r>
                          </m:e>
                          <m:sub>
                            <m:r>
                              <a:rPr lang="en-US" sz="2000" i="1">
                                <a:latin typeface="Cambria Math"/>
                              </a:rPr>
                              <m:t>𝑛</m:t>
                            </m:r>
                          </m:sub>
                        </m:sSub>
                        <m:r>
                          <a:rPr lang="en-US" sz="2000" i="1">
                            <a:latin typeface="Cambria Math"/>
                          </a:rPr>
                          <m:t>𝐵</m:t>
                        </m:r>
                        <m:r>
                          <a:rPr lang="en-US" sz="2000" i="0">
                            <a:latin typeface="Cambria Math"/>
                          </a:rPr>
                          <m:t>±</m:t>
                        </m:r>
                        <m:sSub>
                          <m:sSubPr>
                            <m:ctrlPr>
                              <a:rPr lang="en-US" sz="2000" i="1">
                                <a:latin typeface="Cambria Math" panose="02040503050406030204" pitchFamily="18" charset="0"/>
                              </a:rPr>
                            </m:ctrlPr>
                          </m:sSubPr>
                          <m:e>
                            <m:r>
                              <a:rPr lang="en-US" sz="2000" i="0">
                                <a:latin typeface="Cambria Math"/>
                              </a:rPr>
                              <m:t>2</m:t>
                            </m:r>
                            <m:r>
                              <m:rPr>
                                <m:sty m:val="p"/>
                              </m:rPr>
                              <a:rPr lang="en-US" sz="2000" i="0">
                                <a:latin typeface="Cambria Math"/>
                              </a:rPr>
                              <m:t>d</m:t>
                            </m:r>
                          </m:e>
                          <m:sub>
                            <m:r>
                              <a:rPr lang="en-US" sz="2000" b="0" i="1" smtClean="0">
                                <a:latin typeface="Cambria Math"/>
                              </a:rPr>
                              <m:t>𝑛</m:t>
                            </m:r>
                          </m:sub>
                        </m:sSub>
                        <m:r>
                          <a:rPr lang="en-US" sz="2000" i="1">
                            <a:latin typeface="Cambria Math"/>
                          </a:rPr>
                          <m:t>𝐸</m:t>
                        </m:r>
                      </m:oMath>
                    </m:oMathPara>
                  </a14:m>
                  <a:endParaRPr lang="en-US" sz="2000" i="0" dirty="0">
                    <a:latin typeface="Nimbus Sans L" pitchFamily="18"/>
                  </a:endParaRPr>
                </a:p>
              </p:txBody>
            </p:sp>
          </mc:Choice>
          <mc:Fallback xmlns="">
            <p:sp>
              <p:nvSpPr>
                <p:cNvPr id="21" name="TextBox 24"/>
                <p:cNvSpPr txBox="1">
                  <a:spLocks noRot="1" noChangeAspect="1" noMove="1" noResize="1" noEditPoints="1" noAdjustHandles="1" noChangeArrowheads="1" noChangeShapeType="1" noTextEdit="1"/>
                </p:cNvSpPr>
                <p:nvPr/>
              </p:nvSpPr>
              <p:spPr>
                <a:xfrm>
                  <a:off x="5449647" y="5594808"/>
                  <a:ext cx="2781720" cy="434519"/>
                </a:xfrm>
                <a:prstGeom prst="rect">
                  <a:avLst/>
                </a:prstGeom>
                <a:blipFill rotWithShape="1">
                  <a:blip r:embed="rId3"/>
                  <a:stretch>
                    <a:fillRect/>
                  </a:stretch>
                </a:blipFill>
                <a:ln>
                  <a:noFill/>
                </a:ln>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3" name="テキスト ボックス 22"/>
              <p:cNvSpPr txBox="1"/>
              <p:nvPr/>
            </p:nvSpPr>
            <p:spPr>
              <a:xfrm>
                <a:off x="3419872" y="2954110"/>
                <a:ext cx="4526432" cy="3571234"/>
              </a:xfrm>
              <a:prstGeom prst="rect">
                <a:avLst/>
              </a:prstGeom>
              <a:noFill/>
            </p:spPr>
            <p:txBody>
              <a:bodyPr wrap="square" rtlCol="0">
                <a:spAutoFit/>
              </a:bodyPr>
              <a:lstStyle/>
              <a:p>
                <a:pPr lvl="0"/>
                <a:r>
                  <a:rPr lang="en-US" altLang="ja-JP" sz="2000" dirty="0"/>
                  <a:t>precession frequency</a:t>
                </a:r>
              </a:p>
              <a:p>
                <a:pPr lvl="0"/>
                <a14:m>
                  <m:oMathPara xmlns:m="http://schemas.openxmlformats.org/officeDocument/2006/math">
                    <m:oMathParaPr>
                      <m:jc m:val="centerGroup"/>
                    </m:oMathParaPr>
                    <m:oMath xmlns:m="http://schemas.openxmlformats.org/officeDocument/2006/math">
                      <m:r>
                        <a:rPr lang="el-GR" altLang="ja-JP" sz="2000" i="1">
                          <a:latin typeface="Cambria Math"/>
                          <a:ea typeface="Cambria Math"/>
                        </a:rPr>
                        <m:t>ℏ</m:t>
                      </m:r>
                      <m:r>
                        <m:rPr>
                          <m:sty m:val="p"/>
                        </m:rPr>
                        <a:rPr lang="el-GR" altLang="ja-JP" sz="2000" i="1">
                          <a:latin typeface="Cambria Math"/>
                          <a:ea typeface="Cambria Math"/>
                        </a:rPr>
                        <m:t>ω</m:t>
                      </m:r>
                      <m:r>
                        <a:rPr lang="en-US" altLang="ja-JP" sz="2000">
                          <a:latin typeface="Cambria Math"/>
                        </a:rPr>
                        <m:t>=2</m:t>
                      </m:r>
                      <m:sSub>
                        <m:sSubPr>
                          <m:ctrlPr>
                            <a:rPr lang="en-US" altLang="ja-JP" sz="2000" i="1">
                              <a:latin typeface="Cambria Math" panose="02040503050406030204" pitchFamily="18" charset="0"/>
                            </a:rPr>
                          </m:ctrlPr>
                        </m:sSubPr>
                        <m:e>
                          <m:r>
                            <m:rPr>
                              <m:sty m:val="p"/>
                            </m:rPr>
                            <a:rPr lang="en-US" altLang="ja-JP" sz="2000">
                              <a:latin typeface="Cambria Math"/>
                            </a:rPr>
                            <m:t>μ</m:t>
                          </m:r>
                        </m:e>
                        <m:sub>
                          <m:r>
                            <a:rPr lang="en-US" altLang="ja-JP" sz="2000" i="1">
                              <a:latin typeface="Cambria Math"/>
                            </a:rPr>
                            <m:t>𝑛</m:t>
                          </m:r>
                        </m:sub>
                      </m:sSub>
                      <m:r>
                        <a:rPr lang="en-US" altLang="ja-JP" sz="2000" i="1">
                          <a:latin typeface="Cambria Math"/>
                        </a:rPr>
                        <m:t>𝐵</m:t>
                      </m:r>
                      <m:r>
                        <a:rPr lang="en-US" altLang="ja-JP" sz="2000">
                          <a:latin typeface="Cambria Math"/>
                        </a:rPr>
                        <m:t>±</m:t>
                      </m:r>
                      <m:sSub>
                        <m:sSubPr>
                          <m:ctrlPr>
                            <a:rPr lang="en-US" altLang="ja-JP" sz="2000" i="1">
                              <a:latin typeface="Cambria Math" panose="02040503050406030204" pitchFamily="18" charset="0"/>
                            </a:rPr>
                          </m:ctrlPr>
                        </m:sSubPr>
                        <m:e>
                          <m:r>
                            <a:rPr lang="en-US" altLang="ja-JP" sz="2000">
                              <a:latin typeface="Cambria Math"/>
                            </a:rPr>
                            <m:t>2</m:t>
                          </m:r>
                          <m:r>
                            <m:rPr>
                              <m:sty m:val="p"/>
                            </m:rPr>
                            <a:rPr lang="en-US" altLang="ja-JP" sz="2000">
                              <a:latin typeface="Cambria Math"/>
                            </a:rPr>
                            <m:t>d</m:t>
                          </m:r>
                        </m:e>
                        <m:sub>
                          <m:r>
                            <a:rPr lang="en-US" altLang="ja-JP" sz="2000" i="1">
                              <a:latin typeface="Cambria Math"/>
                            </a:rPr>
                            <m:t>𝑛</m:t>
                          </m:r>
                        </m:sub>
                      </m:sSub>
                      <m:r>
                        <a:rPr lang="en-US" altLang="ja-JP" sz="2000" i="1">
                          <a:latin typeface="Cambria Math"/>
                        </a:rPr>
                        <m:t>𝐸</m:t>
                      </m:r>
                    </m:oMath>
                  </m:oMathPara>
                </a14:m>
                <a:endParaRPr lang="en-US" altLang="ja-JP" sz="2000" dirty="0"/>
              </a:p>
              <a:p>
                <a:pPr lvl="0"/>
                <a:r>
                  <a:rPr lang="en-US" altLang="ja-JP" sz="2000" dirty="0"/>
                  <a:t>difference</a:t>
                </a:r>
              </a:p>
              <a:p>
                <a:pPr/>
                <a14:m>
                  <m:oMathPara xmlns:m="http://schemas.openxmlformats.org/officeDocument/2006/math">
                    <m:oMathParaPr>
                      <m:jc m:val="centerGroup"/>
                    </m:oMathParaPr>
                    <m:oMath xmlns:m="http://schemas.openxmlformats.org/officeDocument/2006/math">
                      <m:sSub>
                        <m:sSubPr>
                          <m:ctrlPr>
                            <a:rPr lang="el-GR" altLang="ja-JP" sz="2400" i="1" smtClean="0">
                              <a:latin typeface="Cambria Math" panose="02040503050406030204" pitchFamily="18" charset="0"/>
                              <a:ea typeface="Cambria Math"/>
                            </a:rPr>
                          </m:ctrlPr>
                        </m:sSubPr>
                        <m:e>
                          <m:r>
                            <m:rPr>
                              <m:sty m:val="p"/>
                            </m:rPr>
                            <a:rPr lang="el-GR" altLang="ja-JP" sz="2400" i="1" smtClean="0">
                              <a:latin typeface="Cambria Math"/>
                              <a:ea typeface="Cambria Math"/>
                            </a:rPr>
                            <m:t>Δ</m:t>
                          </m:r>
                          <m:r>
                            <a:rPr lang="ja-JP" altLang="el-GR" sz="2400" i="1" smtClean="0">
                              <a:latin typeface="Cambria Math"/>
                              <a:ea typeface="Cambria Math"/>
                            </a:rPr>
                            <m:t>𝜔</m:t>
                          </m:r>
                          <m:r>
                            <a:rPr lang="en-US" altLang="ja-JP" sz="2400" b="0" i="1" smtClean="0">
                              <a:latin typeface="Cambria Math"/>
                              <a:ea typeface="Cambria Math"/>
                            </a:rPr>
                            <m:t>=</m:t>
                          </m:r>
                          <m:r>
                            <m:rPr>
                              <m:sty m:val="p"/>
                            </m:rPr>
                            <a:rPr lang="el-GR" altLang="ja-JP" sz="2400" i="1">
                              <a:latin typeface="Cambria Math"/>
                              <a:ea typeface="Cambria Math"/>
                            </a:rPr>
                            <m:t>ω</m:t>
                          </m:r>
                        </m:e>
                        <m:sub>
                          <m:r>
                            <a:rPr lang="ja-JP" altLang="en-US" sz="2400" b="0" i="1" smtClean="0">
                              <a:latin typeface="Cambria Math"/>
                              <a:ea typeface="Cambria Math"/>
                            </a:rPr>
                            <m:t>↑↑</m:t>
                          </m:r>
                        </m:sub>
                      </m:sSub>
                      <m:r>
                        <a:rPr lang="en-US" altLang="ja-JP" sz="2400" b="0" i="1" smtClean="0">
                          <a:latin typeface="Cambria Math"/>
                          <a:ea typeface="Cambria Math"/>
                        </a:rPr>
                        <m:t>−</m:t>
                      </m:r>
                      <m:sSub>
                        <m:sSubPr>
                          <m:ctrlPr>
                            <a:rPr lang="en-US" altLang="ja-JP" sz="2400" b="0" i="1" smtClean="0">
                              <a:latin typeface="Cambria Math" panose="02040503050406030204" pitchFamily="18" charset="0"/>
                              <a:ea typeface="Cambria Math"/>
                            </a:rPr>
                          </m:ctrlPr>
                        </m:sSubPr>
                        <m:e>
                          <m:r>
                            <a:rPr lang="ja-JP" altLang="en-US" sz="2400" i="1">
                              <a:latin typeface="Cambria Math"/>
                              <a:ea typeface="Cambria Math"/>
                            </a:rPr>
                            <m:t>𝜔</m:t>
                          </m:r>
                        </m:e>
                        <m:sub>
                          <m:r>
                            <a:rPr lang="ja-JP" altLang="en-US" sz="2400" b="0" i="1" smtClean="0">
                              <a:latin typeface="Cambria Math"/>
                              <a:ea typeface="Cambria Math"/>
                            </a:rPr>
                            <m:t>↑↓</m:t>
                          </m:r>
                        </m:sub>
                      </m:sSub>
                      <m:r>
                        <a:rPr lang="en-US" altLang="ja-JP" sz="2400">
                          <a:latin typeface="Cambria Math"/>
                        </a:rPr>
                        <m:t>=</m:t>
                      </m:r>
                      <m:f>
                        <m:fPr>
                          <m:ctrlPr>
                            <a:rPr lang="en-US" altLang="ja-JP" sz="2400" i="1" smtClean="0">
                              <a:latin typeface="Cambria Math" panose="02040503050406030204" pitchFamily="18" charset="0"/>
                            </a:rPr>
                          </m:ctrlPr>
                        </m:fPr>
                        <m:num>
                          <m:r>
                            <a:rPr lang="en-US" altLang="ja-JP" sz="2400" b="0" i="1" smtClean="0">
                              <a:latin typeface="Cambria Math"/>
                            </a:rPr>
                            <m:t>4</m:t>
                          </m:r>
                          <m:r>
                            <a:rPr lang="en-US" altLang="ja-JP" sz="2400" b="0" i="1" smtClean="0">
                              <a:latin typeface="Cambria Math"/>
                            </a:rPr>
                            <m:t>𝑑𝐸</m:t>
                          </m:r>
                        </m:num>
                        <m:den>
                          <m:r>
                            <a:rPr lang="en-US" altLang="ja-JP" sz="2400" i="1" smtClean="0">
                              <a:latin typeface="Cambria Math"/>
                              <a:ea typeface="Cambria Math"/>
                            </a:rPr>
                            <m:t>ℏ</m:t>
                          </m:r>
                        </m:den>
                      </m:f>
                    </m:oMath>
                  </m:oMathPara>
                </a14:m>
                <a:endParaRPr lang="en-US" altLang="ja-JP" sz="2000" dirty="0">
                  <a:latin typeface="Nimbus Sans L" pitchFamily="18"/>
                </a:endParaRPr>
              </a:p>
              <a:p>
                <a:endParaRPr lang="en-US" altLang="ja-JP" sz="2000" dirty="0"/>
              </a:p>
              <a:p>
                <a:r>
                  <a:rPr lang="ja-JP" altLang="en-US" sz="2000" dirty="0"/>
                  <a:t>　</a:t>
                </a:r>
                <a:r>
                  <a:rPr lang="en-US" altLang="ja-JP" sz="2000" dirty="0"/>
                  <a:t>in case of  </a:t>
                </a:r>
                <a:r>
                  <a:rPr lang="en-US" altLang="ja-JP" sz="2000" dirty="0" err="1"/>
                  <a:t>dn</a:t>
                </a:r>
                <a:r>
                  <a:rPr lang="en-US" altLang="ja-JP" sz="2000" dirty="0"/>
                  <a:t> = 10</a:t>
                </a:r>
                <a:r>
                  <a:rPr lang="en-US" altLang="ja-JP" sz="2000" baseline="30000" dirty="0"/>
                  <a:t>-27</a:t>
                </a:r>
                <a:r>
                  <a:rPr lang="en-US" altLang="ja-JP" sz="2000" dirty="0"/>
                  <a:t>ecm, E= 10 kV/m</a:t>
                </a:r>
              </a:p>
              <a:p>
                <a:pPr/>
                <a14:m>
                  <m:oMathPara xmlns:m="http://schemas.openxmlformats.org/officeDocument/2006/math">
                    <m:oMathParaPr>
                      <m:jc m:val="centerGroup"/>
                    </m:oMathParaPr>
                    <m:oMath xmlns:m="http://schemas.openxmlformats.org/officeDocument/2006/math">
                      <m:r>
                        <m:rPr>
                          <m:sty m:val="p"/>
                        </m:rPr>
                        <a:rPr lang="el-GR" altLang="ja-JP" sz="2000" i="1" smtClean="0">
                          <a:latin typeface="Cambria Math"/>
                          <a:ea typeface="Cambria Math"/>
                        </a:rPr>
                        <m:t>Δ</m:t>
                      </m:r>
                      <m:r>
                        <a:rPr lang="ja-JP" altLang="el-GR" sz="2000" i="1" smtClean="0">
                          <a:latin typeface="Cambria Math"/>
                          <a:ea typeface="Cambria Math"/>
                        </a:rPr>
                        <m:t>𝜔</m:t>
                      </m:r>
                      <m:r>
                        <a:rPr lang="en-US" altLang="ja-JP" sz="2000" i="1" smtClean="0">
                          <a:latin typeface="Cambria Math"/>
                        </a:rPr>
                        <m:t>=</m:t>
                      </m:r>
                      <m:r>
                        <a:rPr lang="en-US" altLang="ja-JP" sz="2000" b="0" i="1" smtClean="0">
                          <a:latin typeface="Cambria Math"/>
                        </a:rPr>
                        <m:t>4</m:t>
                      </m:r>
                      <m:r>
                        <a:rPr lang="en-US" altLang="ja-JP" sz="2000" i="1">
                          <a:latin typeface="Cambria Math"/>
                          <a:ea typeface="Cambria Math"/>
                        </a:rPr>
                        <m:t>×</m:t>
                      </m:r>
                      <m:sSup>
                        <m:sSupPr>
                          <m:ctrlPr>
                            <a:rPr lang="en-US" altLang="ja-JP" sz="2000" i="1" smtClean="0">
                              <a:latin typeface="Cambria Math" panose="02040503050406030204" pitchFamily="18" charset="0"/>
                              <a:ea typeface="Cambria Math"/>
                            </a:rPr>
                          </m:ctrlPr>
                        </m:sSupPr>
                        <m:e>
                          <m:r>
                            <a:rPr lang="en-US" altLang="ja-JP" sz="2000" i="1">
                              <a:latin typeface="Cambria Math"/>
                              <a:ea typeface="Cambria Math"/>
                            </a:rPr>
                            <m:t>10</m:t>
                          </m:r>
                        </m:e>
                        <m:sup>
                          <m:r>
                            <a:rPr lang="en-US" altLang="ja-JP" sz="2000" b="0" i="1" smtClean="0">
                              <a:latin typeface="Cambria Math"/>
                              <a:ea typeface="Cambria Math"/>
                            </a:rPr>
                            <m:t>−7</m:t>
                          </m:r>
                        </m:sup>
                      </m:sSup>
                      <m:r>
                        <a:rPr lang="en-US" altLang="ja-JP" sz="2000" b="0" i="1" smtClean="0">
                          <a:latin typeface="Cambria Math"/>
                          <a:ea typeface="Cambria Math"/>
                        </a:rPr>
                        <m:t>𝐻𝑧</m:t>
                      </m:r>
                    </m:oMath>
                  </m:oMathPara>
                </a14:m>
                <a:endParaRPr lang="en-US" altLang="ja-JP" sz="2000" dirty="0"/>
              </a:p>
              <a:p>
                <a:endParaRPr lang="en-US" altLang="ja-JP" sz="1050" dirty="0"/>
              </a:p>
              <a:p>
                <a:r>
                  <a:rPr lang="en-US" altLang="ja-JP" sz="2000" dirty="0"/>
                  <a:t>	cf. </a:t>
                </a:r>
                <a:r>
                  <a:rPr lang="en-US" altLang="ja-JP" sz="2000" dirty="0" err="1"/>
                  <a:t>Larmor</a:t>
                </a:r>
                <a:r>
                  <a:rPr lang="en-US" altLang="ja-JP" sz="2000" dirty="0"/>
                  <a:t> frequency of neutron</a:t>
                </a:r>
              </a:p>
              <a:p>
                <a:r>
                  <a:rPr lang="en-US" altLang="ja-JP" sz="2000" dirty="0"/>
                  <a:t>		30Hz @ B</a:t>
                </a:r>
                <a:r>
                  <a:rPr lang="en-US" altLang="ja-JP" sz="2000" baseline="-25000" dirty="0"/>
                  <a:t>0 </a:t>
                </a:r>
                <a:r>
                  <a:rPr lang="en-US" altLang="ja-JP" sz="2000" dirty="0"/>
                  <a:t>= 1μT</a:t>
                </a:r>
              </a:p>
              <a:p>
                <a:endParaRPr lang="en-US" altLang="ja-JP" sz="500" dirty="0"/>
              </a:p>
              <a:p>
                <a:endParaRPr lang="en-US" altLang="ja-JP" sz="500"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3419872" y="2954110"/>
                <a:ext cx="4526432" cy="3571234"/>
              </a:xfrm>
              <a:prstGeom prst="rect">
                <a:avLst/>
              </a:prstGeom>
              <a:blipFill>
                <a:blip r:embed="rId4"/>
                <a:stretch>
                  <a:fillRect l="-1346" t="-102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5762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22" y="27384"/>
            <a:ext cx="891995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39</a:t>
            </a:fld>
            <a:endParaRPr kumimoji="1" lang="ja-JP" altLang="en-US"/>
          </a:p>
        </p:txBody>
      </p:sp>
      <p:sp>
        <p:nvSpPr>
          <p:cNvPr id="6" name="テキスト ボックス 5"/>
          <p:cNvSpPr txBox="1"/>
          <p:nvPr/>
        </p:nvSpPr>
        <p:spPr>
          <a:xfrm>
            <a:off x="35496" y="6516052"/>
            <a:ext cx="1994457" cy="369332"/>
          </a:xfrm>
          <a:prstGeom prst="rect">
            <a:avLst/>
          </a:prstGeom>
          <a:solidFill>
            <a:schemeClr val="bg1"/>
          </a:solidFill>
        </p:spPr>
        <p:txBody>
          <a:bodyPr wrap="none" rtlCol="0">
            <a:spAutoFit/>
          </a:bodyPr>
          <a:lstStyle/>
          <a:p>
            <a:r>
              <a:rPr kumimoji="1" lang="en-US" altLang="ja-JP" dirty="0"/>
              <a:t>Slide by T. Momose</a:t>
            </a:r>
            <a:endParaRPr kumimoji="1" lang="ja-JP" altLang="en-US" dirty="0"/>
          </a:p>
        </p:txBody>
      </p:sp>
    </p:spTree>
    <p:extLst>
      <p:ext uri="{BB962C8B-B14F-4D97-AF65-F5344CB8AC3E}">
        <p14:creationId xmlns:p14="http://schemas.microsoft.com/office/powerpoint/2010/main" val="153249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1DBA81-0F96-4D60-95D8-AA76E15C384A}"/>
              </a:ext>
            </a:extLst>
          </p:cNvPr>
          <p:cNvSpPr>
            <a:spLocks noGrp="1"/>
          </p:cNvSpPr>
          <p:nvPr>
            <p:ph type="title"/>
          </p:nvPr>
        </p:nvSpPr>
        <p:spPr/>
        <p:txBody>
          <a:bodyPr/>
          <a:lstStyle/>
          <a:p>
            <a:r>
              <a:rPr kumimoji="1" lang="en-US" altLang="ja-JP" dirty="0"/>
              <a:t>EDM</a:t>
            </a:r>
            <a:r>
              <a:rPr kumimoji="1" lang="ja-JP" altLang="en-US" dirty="0"/>
              <a:t>の測定方法</a:t>
            </a:r>
          </a:p>
        </p:txBody>
      </p:sp>
      <p:sp>
        <p:nvSpPr>
          <p:cNvPr id="4" name="スライド番号プレースホルダー 3">
            <a:extLst>
              <a:ext uri="{FF2B5EF4-FFF2-40B4-BE49-F238E27FC236}">
                <a16:creationId xmlns:a16="http://schemas.microsoft.com/office/drawing/2014/main" id="{E281E955-751A-4AED-9BA7-C33F66327205}"/>
              </a:ext>
            </a:extLst>
          </p:cNvPr>
          <p:cNvSpPr>
            <a:spLocks noGrp="1"/>
          </p:cNvSpPr>
          <p:nvPr>
            <p:ph type="sldNum" sz="quarter" idx="12"/>
          </p:nvPr>
        </p:nvSpPr>
        <p:spPr/>
        <p:txBody>
          <a:bodyPr/>
          <a:lstStyle/>
          <a:p>
            <a:fld id="{D2D8002D-B5B0-4BAC-B1F6-782DDCCE6D9C}" type="slidenum">
              <a:rPr kumimoji="1" lang="ja-JP" altLang="en-US" smtClean="0"/>
              <a:t>4</a:t>
            </a:fld>
            <a:endParaRPr kumimoji="1" lang="ja-JP" altLang="en-US"/>
          </a:p>
        </p:txBody>
      </p:sp>
      <p:grpSp>
        <p:nvGrpSpPr>
          <p:cNvPr id="5" name="グループ化 4">
            <a:extLst>
              <a:ext uri="{FF2B5EF4-FFF2-40B4-BE49-F238E27FC236}">
                <a16:creationId xmlns:a16="http://schemas.microsoft.com/office/drawing/2014/main" id="{7A9610F3-712A-4161-8012-B042D7E7568C}"/>
              </a:ext>
            </a:extLst>
          </p:cNvPr>
          <p:cNvGrpSpPr/>
          <p:nvPr/>
        </p:nvGrpSpPr>
        <p:grpSpPr>
          <a:xfrm>
            <a:off x="179512" y="2389787"/>
            <a:ext cx="4388471" cy="2131724"/>
            <a:chOff x="4114800" y="1899561"/>
            <a:chExt cx="4987499" cy="2490468"/>
          </a:xfrm>
        </p:grpSpPr>
        <p:cxnSp>
          <p:nvCxnSpPr>
            <p:cNvPr id="19" name="直線コネクタ 18">
              <a:extLst>
                <a:ext uri="{FF2B5EF4-FFF2-40B4-BE49-F238E27FC236}">
                  <a16:creationId xmlns:a16="http://schemas.microsoft.com/office/drawing/2014/main" id="{3C55883E-8F62-4132-AF3C-B5F347F2CCD5}"/>
                </a:ext>
              </a:extLst>
            </p:cNvPr>
            <p:cNvCxnSpPr/>
            <p:nvPr/>
          </p:nvCxnSpPr>
          <p:spPr bwMode="auto">
            <a:xfrm>
              <a:off x="4165600" y="3389001"/>
              <a:ext cx="812800"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a:extLst>
                <a:ext uri="{FF2B5EF4-FFF2-40B4-BE49-F238E27FC236}">
                  <a16:creationId xmlns:a16="http://schemas.microsoft.com/office/drawing/2014/main" id="{DC476A75-88FC-4D7D-9926-F13AA793FCDF}"/>
                </a:ext>
              </a:extLst>
            </p:cNvPr>
            <p:cNvCxnSpPr/>
            <p:nvPr/>
          </p:nvCxnSpPr>
          <p:spPr bwMode="auto">
            <a:xfrm>
              <a:off x="5308600" y="2745975"/>
              <a:ext cx="812800"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a:extLst>
                <a:ext uri="{FF2B5EF4-FFF2-40B4-BE49-F238E27FC236}">
                  <a16:creationId xmlns:a16="http://schemas.microsoft.com/office/drawing/2014/main" id="{C84A65A3-F2E5-4DBA-8995-3ABC700B225F}"/>
                </a:ext>
              </a:extLst>
            </p:cNvPr>
            <p:cNvCxnSpPr/>
            <p:nvPr/>
          </p:nvCxnSpPr>
          <p:spPr bwMode="auto">
            <a:xfrm>
              <a:off x="5308600" y="4091295"/>
              <a:ext cx="812800"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a:extLst>
                <a:ext uri="{FF2B5EF4-FFF2-40B4-BE49-F238E27FC236}">
                  <a16:creationId xmlns:a16="http://schemas.microsoft.com/office/drawing/2014/main" id="{A6EB05EC-5EC9-468C-8D9F-293A19230567}"/>
                </a:ext>
              </a:extLst>
            </p:cNvPr>
            <p:cNvCxnSpPr/>
            <p:nvPr/>
          </p:nvCxnSpPr>
          <p:spPr bwMode="auto">
            <a:xfrm>
              <a:off x="6705600" y="2555475"/>
              <a:ext cx="812800"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a:extLst>
                <a:ext uri="{FF2B5EF4-FFF2-40B4-BE49-F238E27FC236}">
                  <a16:creationId xmlns:a16="http://schemas.microsoft.com/office/drawing/2014/main" id="{E925E0E1-17A5-4A15-B105-67170139DDE1}"/>
                </a:ext>
              </a:extLst>
            </p:cNvPr>
            <p:cNvCxnSpPr/>
            <p:nvPr/>
          </p:nvCxnSpPr>
          <p:spPr bwMode="auto">
            <a:xfrm>
              <a:off x="6705600" y="4281795"/>
              <a:ext cx="812800"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a:extLst>
                <a:ext uri="{FF2B5EF4-FFF2-40B4-BE49-F238E27FC236}">
                  <a16:creationId xmlns:a16="http://schemas.microsoft.com/office/drawing/2014/main" id="{A263A07A-3A23-4B05-A943-9CFD7C6B5C6C}"/>
                </a:ext>
              </a:extLst>
            </p:cNvPr>
            <p:cNvCxnSpPr/>
            <p:nvPr/>
          </p:nvCxnSpPr>
          <p:spPr bwMode="auto">
            <a:xfrm>
              <a:off x="8026400" y="2936475"/>
              <a:ext cx="812800"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66FF3FEB-2E78-485C-9CC0-3D600BE073C2}"/>
                </a:ext>
              </a:extLst>
            </p:cNvPr>
            <p:cNvCxnSpPr/>
            <p:nvPr/>
          </p:nvCxnSpPr>
          <p:spPr bwMode="auto">
            <a:xfrm>
              <a:off x="8026400" y="3900795"/>
              <a:ext cx="812800"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544DDF03-22A6-4EC7-8660-C629B050F624}"/>
                </a:ext>
              </a:extLst>
            </p:cNvPr>
            <p:cNvCxnSpPr/>
            <p:nvPr/>
          </p:nvCxnSpPr>
          <p:spPr bwMode="auto">
            <a:xfrm flipV="1">
              <a:off x="4978400" y="2745975"/>
              <a:ext cx="330200" cy="643026"/>
            </a:xfrm>
            <a:prstGeom prst="line">
              <a:avLst/>
            </a:prstGeom>
            <a:solidFill>
              <a:schemeClr val="accent1"/>
            </a:solidFill>
            <a:ln w="158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a:extLst>
                <a:ext uri="{FF2B5EF4-FFF2-40B4-BE49-F238E27FC236}">
                  <a16:creationId xmlns:a16="http://schemas.microsoft.com/office/drawing/2014/main" id="{C2A2E3FD-9AE8-42B3-A877-5B631D52F657}"/>
                </a:ext>
              </a:extLst>
            </p:cNvPr>
            <p:cNvCxnSpPr/>
            <p:nvPr/>
          </p:nvCxnSpPr>
          <p:spPr bwMode="auto">
            <a:xfrm>
              <a:off x="4978400" y="3389001"/>
              <a:ext cx="330200" cy="702294"/>
            </a:xfrm>
            <a:prstGeom prst="line">
              <a:avLst/>
            </a:prstGeom>
            <a:solidFill>
              <a:schemeClr val="accent1"/>
            </a:solidFill>
            <a:ln w="158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a:extLst>
                <a:ext uri="{FF2B5EF4-FFF2-40B4-BE49-F238E27FC236}">
                  <a16:creationId xmlns:a16="http://schemas.microsoft.com/office/drawing/2014/main" id="{7D3ED626-AB1C-4EB6-BF2E-2E8AD3220E7C}"/>
                </a:ext>
              </a:extLst>
            </p:cNvPr>
            <p:cNvCxnSpPr/>
            <p:nvPr/>
          </p:nvCxnSpPr>
          <p:spPr bwMode="auto">
            <a:xfrm flipV="1">
              <a:off x="6121400" y="2555475"/>
              <a:ext cx="584200" cy="190500"/>
            </a:xfrm>
            <a:prstGeom prst="line">
              <a:avLst/>
            </a:prstGeom>
            <a:solidFill>
              <a:schemeClr val="accent1"/>
            </a:solidFill>
            <a:ln w="158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コネクタ 28">
              <a:extLst>
                <a:ext uri="{FF2B5EF4-FFF2-40B4-BE49-F238E27FC236}">
                  <a16:creationId xmlns:a16="http://schemas.microsoft.com/office/drawing/2014/main" id="{CB23A710-13EA-4FAA-9A88-82A78046672F}"/>
                </a:ext>
              </a:extLst>
            </p:cNvPr>
            <p:cNvCxnSpPr/>
            <p:nvPr/>
          </p:nvCxnSpPr>
          <p:spPr bwMode="auto">
            <a:xfrm>
              <a:off x="6121400" y="4091295"/>
              <a:ext cx="584200" cy="190500"/>
            </a:xfrm>
            <a:prstGeom prst="line">
              <a:avLst/>
            </a:prstGeom>
            <a:solidFill>
              <a:schemeClr val="accent1"/>
            </a:solidFill>
            <a:ln w="158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a:extLst>
                <a:ext uri="{FF2B5EF4-FFF2-40B4-BE49-F238E27FC236}">
                  <a16:creationId xmlns:a16="http://schemas.microsoft.com/office/drawing/2014/main" id="{27FA341A-05FB-4EA4-8CE2-C2669A8D3185}"/>
                </a:ext>
              </a:extLst>
            </p:cNvPr>
            <p:cNvCxnSpPr/>
            <p:nvPr/>
          </p:nvCxnSpPr>
          <p:spPr bwMode="auto">
            <a:xfrm>
              <a:off x="7518400" y="2555475"/>
              <a:ext cx="508000" cy="381000"/>
            </a:xfrm>
            <a:prstGeom prst="line">
              <a:avLst/>
            </a:prstGeom>
            <a:solidFill>
              <a:schemeClr val="accent1"/>
            </a:solidFill>
            <a:ln w="158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30">
              <a:extLst>
                <a:ext uri="{FF2B5EF4-FFF2-40B4-BE49-F238E27FC236}">
                  <a16:creationId xmlns:a16="http://schemas.microsoft.com/office/drawing/2014/main" id="{2181A6CE-B1B5-4C81-9ED7-A6549AA8239A}"/>
                </a:ext>
              </a:extLst>
            </p:cNvPr>
            <p:cNvCxnSpPr/>
            <p:nvPr/>
          </p:nvCxnSpPr>
          <p:spPr bwMode="auto">
            <a:xfrm flipV="1">
              <a:off x="7518400" y="3900795"/>
              <a:ext cx="508000" cy="381000"/>
            </a:xfrm>
            <a:prstGeom prst="line">
              <a:avLst/>
            </a:prstGeom>
            <a:solidFill>
              <a:schemeClr val="accent1"/>
            </a:solidFill>
            <a:ln w="158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コネクタ 31">
              <a:extLst>
                <a:ext uri="{FF2B5EF4-FFF2-40B4-BE49-F238E27FC236}">
                  <a16:creationId xmlns:a16="http://schemas.microsoft.com/office/drawing/2014/main" id="{8CA00D0C-DB9C-4A7B-A1D1-26DD5AA44C49}"/>
                </a:ext>
              </a:extLst>
            </p:cNvPr>
            <p:cNvCxnSpPr/>
            <p:nvPr/>
          </p:nvCxnSpPr>
          <p:spPr bwMode="auto">
            <a:xfrm>
              <a:off x="6121400" y="2741548"/>
              <a:ext cx="2717800" cy="0"/>
            </a:xfrm>
            <a:prstGeom prst="line">
              <a:avLst/>
            </a:prstGeom>
            <a:solidFill>
              <a:schemeClr val="accent1"/>
            </a:solidFill>
            <a:ln w="15875" cap="flat" cmpd="sng" algn="ctr">
              <a:solidFill>
                <a:srgbClr val="C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a:extLst>
                <a:ext uri="{FF2B5EF4-FFF2-40B4-BE49-F238E27FC236}">
                  <a16:creationId xmlns:a16="http://schemas.microsoft.com/office/drawing/2014/main" id="{28C2C5BA-139D-4A57-B6FC-3FA462EEF341}"/>
                </a:ext>
              </a:extLst>
            </p:cNvPr>
            <p:cNvCxnSpPr/>
            <p:nvPr/>
          </p:nvCxnSpPr>
          <p:spPr bwMode="auto">
            <a:xfrm>
              <a:off x="6121400" y="4076943"/>
              <a:ext cx="2717800" cy="0"/>
            </a:xfrm>
            <a:prstGeom prst="line">
              <a:avLst/>
            </a:prstGeom>
            <a:solidFill>
              <a:schemeClr val="accent1"/>
            </a:solidFill>
            <a:ln w="15875" cap="flat" cmpd="sng" algn="ctr">
              <a:solidFill>
                <a:srgbClr val="C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矢印コネクタ 33">
              <a:extLst>
                <a:ext uri="{FF2B5EF4-FFF2-40B4-BE49-F238E27FC236}">
                  <a16:creationId xmlns:a16="http://schemas.microsoft.com/office/drawing/2014/main" id="{2FD868A4-D511-4B9D-AD64-104E0945567E}"/>
                </a:ext>
              </a:extLst>
            </p:cNvPr>
            <p:cNvCxnSpPr/>
            <p:nvPr/>
          </p:nvCxnSpPr>
          <p:spPr bwMode="auto">
            <a:xfrm>
              <a:off x="5715000" y="2741548"/>
              <a:ext cx="0" cy="1349747"/>
            </a:xfrm>
            <a:prstGeom prst="straightConnector1">
              <a:avLst/>
            </a:prstGeom>
            <a:solidFill>
              <a:schemeClr val="accent1"/>
            </a:solidFill>
            <a:ln w="127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矢印コネクタ 34">
              <a:extLst>
                <a:ext uri="{FF2B5EF4-FFF2-40B4-BE49-F238E27FC236}">
                  <a16:creationId xmlns:a16="http://schemas.microsoft.com/office/drawing/2014/main" id="{82E9AEFD-43F4-46BC-9B23-63D373DA7ECF}"/>
                </a:ext>
              </a:extLst>
            </p:cNvPr>
            <p:cNvCxnSpPr/>
            <p:nvPr/>
          </p:nvCxnSpPr>
          <p:spPr bwMode="auto">
            <a:xfrm>
              <a:off x="7112000" y="2555475"/>
              <a:ext cx="0" cy="1726320"/>
            </a:xfrm>
            <a:prstGeom prst="straightConnector1">
              <a:avLst/>
            </a:prstGeom>
            <a:solidFill>
              <a:schemeClr val="accent1"/>
            </a:solidFill>
            <a:ln w="127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矢印コネクタ 35">
              <a:extLst>
                <a:ext uri="{FF2B5EF4-FFF2-40B4-BE49-F238E27FC236}">
                  <a16:creationId xmlns:a16="http://schemas.microsoft.com/office/drawing/2014/main" id="{B691F4CF-9DB9-400E-B35A-932E9FD4AEE1}"/>
                </a:ext>
              </a:extLst>
            </p:cNvPr>
            <p:cNvCxnSpPr/>
            <p:nvPr/>
          </p:nvCxnSpPr>
          <p:spPr bwMode="auto">
            <a:xfrm>
              <a:off x="8432800" y="2936475"/>
              <a:ext cx="0" cy="964320"/>
            </a:xfrm>
            <a:prstGeom prst="straightConnector1">
              <a:avLst/>
            </a:prstGeom>
            <a:solidFill>
              <a:schemeClr val="accent1"/>
            </a:solidFill>
            <a:ln w="127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7" name="テキスト ボックス 111">
                  <a:extLst>
                    <a:ext uri="{FF2B5EF4-FFF2-40B4-BE49-F238E27FC236}">
                      <a16:creationId xmlns:a16="http://schemas.microsoft.com/office/drawing/2014/main" id="{167E6C7E-E5B1-4FA7-88AB-DE1D9534C257}"/>
                    </a:ext>
                  </a:extLst>
                </p:cNvPr>
                <p:cNvSpPr txBox="1"/>
                <p:nvPr/>
              </p:nvSpPr>
              <p:spPr>
                <a:xfrm>
                  <a:off x="4114800" y="2736505"/>
                  <a:ext cx="932598" cy="649217"/>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b="1" i="1" smtClean="0">
                            <a:solidFill>
                              <a:srgbClr val="000000"/>
                            </a:solidFill>
                            <a:latin typeface="Cambria Math"/>
                          </a:rPr>
                          <m:t>𝑩</m:t>
                        </m:r>
                        <m:r>
                          <a:rPr lang="en-US" altLang="ja-JP" b="1" i="1" smtClean="0">
                            <a:solidFill>
                              <a:srgbClr val="000000"/>
                            </a:solidFill>
                            <a:latin typeface="Cambria Math"/>
                          </a:rPr>
                          <m:t>=</m:t>
                        </m:r>
                        <m:r>
                          <a:rPr lang="en-US" altLang="ja-JP" i="1" smtClean="0">
                            <a:solidFill>
                              <a:srgbClr val="000000"/>
                            </a:solidFill>
                            <a:latin typeface="Cambria Math"/>
                          </a:rPr>
                          <m:t>0</m:t>
                        </m:r>
                      </m:oMath>
                    </m:oMathPara>
                  </a14:m>
                  <a:endParaRPr lang="en-US" altLang="ja-JP" dirty="0">
                    <a:solidFill>
                      <a:srgbClr val="000000"/>
                    </a:solidFill>
                  </a:endParaRPr>
                </a:p>
                <a:p>
                  <a:pPr/>
                  <a14:m>
                    <m:oMathPara xmlns:m="http://schemas.openxmlformats.org/officeDocument/2006/math">
                      <m:oMathParaPr>
                        <m:jc m:val="centerGroup"/>
                      </m:oMathParaPr>
                      <m:oMath xmlns:m="http://schemas.openxmlformats.org/officeDocument/2006/math">
                        <m:r>
                          <a:rPr lang="en-US" altLang="ja-JP" b="1" i="1" smtClean="0">
                            <a:solidFill>
                              <a:srgbClr val="000000"/>
                            </a:solidFill>
                            <a:latin typeface="Cambria Math"/>
                          </a:rPr>
                          <m:t>𝑬</m:t>
                        </m:r>
                        <m:r>
                          <a:rPr lang="en-US" altLang="ja-JP" b="1" i="1" smtClean="0">
                            <a:solidFill>
                              <a:srgbClr val="000000"/>
                            </a:solidFill>
                            <a:latin typeface="Cambria Math"/>
                          </a:rPr>
                          <m:t>=</m:t>
                        </m:r>
                        <m:r>
                          <a:rPr lang="en-US" altLang="ja-JP" i="1" smtClean="0">
                            <a:solidFill>
                              <a:srgbClr val="000000"/>
                            </a:solidFill>
                            <a:latin typeface="Cambria Math"/>
                          </a:rPr>
                          <m:t>0</m:t>
                        </m:r>
                      </m:oMath>
                    </m:oMathPara>
                  </a14:m>
                  <a:endParaRPr lang="ja-JP" altLang="en-US" dirty="0">
                    <a:solidFill>
                      <a:srgbClr val="000000"/>
                    </a:solidFill>
                  </a:endParaRPr>
                </a:p>
              </p:txBody>
            </p:sp>
          </mc:Choice>
          <mc:Fallback xmlns="">
            <p:sp>
              <p:nvSpPr>
                <p:cNvPr id="37" name="テキスト ボックス 111">
                  <a:extLst>
                    <a:ext uri="{FF2B5EF4-FFF2-40B4-BE49-F238E27FC236}">
                      <a16:creationId xmlns:a16="http://schemas.microsoft.com/office/drawing/2014/main" id="{167E6C7E-E5B1-4FA7-88AB-DE1D9534C257}"/>
                    </a:ext>
                  </a:extLst>
                </p:cNvPr>
                <p:cNvSpPr txBox="1">
                  <a:spLocks noRot="1" noChangeAspect="1" noMove="1" noResize="1" noEditPoints="1" noAdjustHandles="1" noChangeArrowheads="1" noChangeShapeType="1" noTextEdit="1"/>
                </p:cNvSpPr>
                <p:nvPr/>
              </p:nvSpPr>
              <p:spPr>
                <a:xfrm>
                  <a:off x="4114800" y="2736505"/>
                  <a:ext cx="932598" cy="649217"/>
                </a:xfrm>
                <a:prstGeom prst="rect">
                  <a:avLst/>
                </a:prstGeom>
                <a:blipFill>
                  <a:blip r:embed="rId2"/>
                  <a:stretch>
                    <a:fillRect b="-1208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112">
                  <a:extLst>
                    <a:ext uri="{FF2B5EF4-FFF2-40B4-BE49-F238E27FC236}">
                      <a16:creationId xmlns:a16="http://schemas.microsoft.com/office/drawing/2014/main" id="{A6D383D2-BD0B-4851-94C2-8F671A7E6920}"/>
                    </a:ext>
                  </a:extLst>
                </p:cNvPr>
                <p:cNvSpPr txBox="1"/>
                <p:nvPr/>
              </p:nvSpPr>
              <p:spPr>
                <a:xfrm>
                  <a:off x="5248701" y="1899562"/>
                  <a:ext cx="932598" cy="646331"/>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b="1" i="1" smtClean="0">
                            <a:solidFill>
                              <a:srgbClr val="000000"/>
                            </a:solidFill>
                            <a:latin typeface="Cambria Math"/>
                          </a:rPr>
                          <m:t>𝑩</m:t>
                        </m:r>
                        <m:r>
                          <a:rPr lang="en-US" altLang="ja-JP" i="1" smtClean="0">
                            <a:solidFill>
                              <a:srgbClr val="000000"/>
                            </a:solidFill>
                            <a:latin typeface="Cambria Math"/>
                          </a:rPr>
                          <m:t>≠0</m:t>
                        </m:r>
                      </m:oMath>
                    </m:oMathPara>
                  </a14:m>
                  <a:endParaRPr lang="en-US" altLang="ja-JP" dirty="0">
                    <a:solidFill>
                      <a:srgbClr val="000000"/>
                    </a:solidFill>
                  </a:endParaRPr>
                </a:p>
                <a:p>
                  <a:pPr/>
                  <a14:m>
                    <m:oMathPara xmlns:m="http://schemas.openxmlformats.org/officeDocument/2006/math">
                      <m:oMathParaPr>
                        <m:jc m:val="centerGroup"/>
                      </m:oMathParaPr>
                      <m:oMath xmlns:m="http://schemas.openxmlformats.org/officeDocument/2006/math">
                        <m:r>
                          <a:rPr lang="en-US" altLang="ja-JP" b="1" i="1" smtClean="0">
                            <a:solidFill>
                              <a:srgbClr val="000000"/>
                            </a:solidFill>
                            <a:latin typeface="Cambria Math"/>
                          </a:rPr>
                          <m:t>𝑬</m:t>
                        </m:r>
                        <m:r>
                          <a:rPr lang="en-US" altLang="ja-JP" b="1" i="1" smtClean="0">
                            <a:solidFill>
                              <a:srgbClr val="000000"/>
                            </a:solidFill>
                            <a:latin typeface="Cambria Math"/>
                          </a:rPr>
                          <m:t>=</m:t>
                        </m:r>
                        <m:r>
                          <a:rPr lang="en-US" altLang="ja-JP" i="1" smtClean="0">
                            <a:solidFill>
                              <a:srgbClr val="000000"/>
                            </a:solidFill>
                            <a:latin typeface="Cambria Math"/>
                          </a:rPr>
                          <m:t>0</m:t>
                        </m:r>
                      </m:oMath>
                    </m:oMathPara>
                  </a14:m>
                  <a:endParaRPr lang="ja-JP" altLang="en-US" dirty="0">
                    <a:solidFill>
                      <a:srgbClr val="000000"/>
                    </a:solidFill>
                  </a:endParaRPr>
                </a:p>
              </p:txBody>
            </p:sp>
          </mc:Choice>
          <mc:Fallback xmlns="">
            <p:sp>
              <p:nvSpPr>
                <p:cNvPr id="38" name="テキスト ボックス 112">
                  <a:extLst>
                    <a:ext uri="{FF2B5EF4-FFF2-40B4-BE49-F238E27FC236}">
                      <a16:creationId xmlns:a16="http://schemas.microsoft.com/office/drawing/2014/main" id="{A6D383D2-BD0B-4851-94C2-8F671A7E6920}"/>
                    </a:ext>
                  </a:extLst>
                </p:cNvPr>
                <p:cNvSpPr txBox="1">
                  <a:spLocks noRot="1" noChangeAspect="1" noMove="1" noResize="1" noEditPoints="1" noAdjustHandles="1" noChangeArrowheads="1" noChangeShapeType="1" noTextEdit="1"/>
                </p:cNvSpPr>
                <p:nvPr/>
              </p:nvSpPr>
              <p:spPr>
                <a:xfrm>
                  <a:off x="5248701" y="1899562"/>
                  <a:ext cx="932598" cy="646331"/>
                </a:xfrm>
                <a:prstGeom prst="rect">
                  <a:avLst/>
                </a:prstGeom>
                <a:blipFill>
                  <a:blip r:embed="rId3"/>
                  <a:stretch>
                    <a:fillRect b="-1208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113">
                  <a:extLst>
                    <a:ext uri="{FF2B5EF4-FFF2-40B4-BE49-F238E27FC236}">
                      <a16:creationId xmlns:a16="http://schemas.microsoft.com/office/drawing/2014/main" id="{094FBE32-291B-4675-87C9-AD716BD00812}"/>
                    </a:ext>
                  </a:extLst>
                </p:cNvPr>
                <p:cNvSpPr txBox="1"/>
                <p:nvPr/>
              </p:nvSpPr>
              <p:spPr>
                <a:xfrm>
                  <a:off x="6611202" y="1899563"/>
                  <a:ext cx="932598" cy="646331"/>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b="1" i="1" smtClean="0">
                            <a:solidFill>
                              <a:srgbClr val="000000"/>
                            </a:solidFill>
                            <a:latin typeface="Cambria Math"/>
                          </a:rPr>
                          <m:t>𝑩</m:t>
                        </m:r>
                        <m:r>
                          <a:rPr lang="en-US" altLang="ja-JP" i="1" smtClean="0">
                            <a:solidFill>
                              <a:srgbClr val="000000"/>
                            </a:solidFill>
                            <a:latin typeface="Cambria Math"/>
                          </a:rPr>
                          <m:t>≠0</m:t>
                        </m:r>
                      </m:oMath>
                    </m:oMathPara>
                  </a14:m>
                  <a:endParaRPr lang="en-US" altLang="ja-JP" dirty="0">
                    <a:solidFill>
                      <a:srgbClr val="000000"/>
                    </a:solidFill>
                  </a:endParaRPr>
                </a:p>
                <a:p>
                  <a:pPr algn="ctr"/>
                  <a14:m>
                    <m:oMath xmlns:m="http://schemas.openxmlformats.org/officeDocument/2006/math">
                      <m:r>
                        <a:rPr lang="en-US" altLang="ja-JP" b="1" i="1" smtClean="0">
                          <a:solidFill>
                            <a:srgbClr val="000000"/>
                          </a:solidFill>
                          <a:latin typeface="Cambria Math"/>
                        </a:rPr>
                        <m:t>𝑬</m:t>
                      </m:r>
                    </m:oMath>
                  </a14:m>
                  <a:r>
                    <a:rPr lang="en-US" altLang="ja-JP" dirty="0">
                      <a:solidFill>
                        <a:srgbClr val="000000"/>
                      </a:solidFill>
                    </a:rPr>
                    <a:t> // </a:t>
                  </a:r>
                  <a14:m>
                    <m:oMath xmlns:m="http://schemas.openxmlformats.org/officeDocument/2006/math">
                      <m:r>
                        <a:rPr lang="en-US" altLang="ja-JP" b="1" i="1" smtClean="0">
                          <a:solidFill>
                            <a:srgbClr val="000000"/>
                          </a:solidFill>
                          <a:latin typeface="Cambria Math"/>
                        </a:rPr>
                        <m:t>𝑩</m:t>
                      </m:r>
                    </m:oMath>
                  </a14:m>
                  <a:endParaRPr lang="ja-JP" altLang="en-US" b="1" dirty="0">
                    <a:solidFill>
                      <a:srgbClr val="000000"/>
                    </a:solidFill>
                  </a:endParaRPr>
                </a:p>
              </p:txBody>
            </p:sp>
          </mc:Choice>
          <mc:Fallback xmlns="">
            <p:sp>
              <p:nvSpPr>
                <p:cNvPr id="39" name="テキスト ボックス 113">
                  <a:extLst>
                    <a:ext uri="{FF2B5EF4-FFF2-40B4-BE49-F238E27FC236}">
                      <a16:creationId xmlns:a16="http://schemas.microsoft.com/office/drawing/2014/main" id="{094FBE32-291B-4675-87C9-AD716BD00812}"/>
                    </a:ext>
                  </a:extLst>
                </p:cNvPr>
                <p:cNvSpPr txBox="1">
                  <a:spLocks noRot="1" noChangeAspect="1" noMove="1" noResize="1" noEditPoints="1" noAdjustHandles="1" noChangeArrowheads="1" noChangeShapeType="1" noTextEdit="1"/>
                </p:cNvSpPr>
                <p:nvPr/>
              </p:nvSpPr>
              <p:spPr>
                <a:xfrm>
                  <a:off x="6611202" y="1899563"/>
                  <a:ext cx="932598" cy="646331"/>
                </a:xfrm>
                <a:prstGeom prst="rect">
                  <a:avLst/>
                </a:prstGeom>
                <a:blipFill>
                  <a:blip r:embed="rId4"/>
                  <a:stretch>
                    <a:fillRect b="-329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114">
                  <a:extLst>
                    <a:ext uri="{FF2B5EF4-FFF2-40B4-BE49-F238E27FC236}">
                      <a16:creationId xmlns:a16="http://schemas.microsoft.com/office/drawing/2014/main" id="{BD85FFD5-350D-4B72-9016-7DAF5B48A0A5}"/>
                    </a:ext>
                  </a:extLst>
                </p:cNvPr>
                <p:cNvSpPr txBox="1"/>
                <p:nvPr/>
              </p:nvSpPr>
              <p:spPr>
                <a:xfrm>
                  <a:off x="7966501" y="1899561"/>
                  <a:ext cx="1135798" cy="686371"/>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b="1" i="1" smtClean="0">
                            <a:solidFill>
                              <a:srgbClr val="000000"/>
                            </a:solidFill>
                            <a:latin typeface="Cambria Math"/>
                          </a:rPr>
                          <m:t>𝑩</m:t>
                        </m:r>
                        <m:r>
                          <a:rPr lang="en-US" altLang="ja-JP" i="1" smtClean="0">
                            <a:solidFill>
                              <a:srgbClr val="000000"/>
                            </a:solidFill>
                            <a:latin typeface="Cambria Math"/>
                          </a:rPr>
                          <m:t>≠0</m:t>
                        </m:r>
                      </m:oMath>
                    </m:oMathPara>
                  </a14:m>
                  <a:endParaRPr lang="en-US" altLang="ja-JP" dirty="0">
                    <a:solidFill>
                      <a:srgbClr val="000000"/>
                    </a:solidFill>
                  </a:endParaRPr>
                </a:p>
                <a:p>
                  <a:pPr algn="ctr"/>
                  <a14:m>
                    <m:oMath xmlns:m="http://schemas.openxmlformats.org/officeDocument/2006/math">
                      <m:r>
                        <a:rPr lang="en-US" altLang="ja-JP" b="1" i="1" smtClean="0">
                          <a:solidFill>
                            <a:srgbClr val="000000"/>
                          </a:solidFill>
                          <a:latin typeface="Cambria Math"/>
                        </a:rPr>
                        <m:t>−</m:t>
                      </m:r>
                      <m:r>
                        <a:rPr lang="en-US" altLang="ja-JP" b="1" i="1" smtClean="0">
                          <a:solidFill>
                            <a:srgbClr val="000000"/>
                          </a:solidFill>
                          <a:latin typeface="Cambria Math"/>
                        </a:rPr>
                        <m:t>𝑬</m:t>
                      </m:r>
                    </m:oMath>
                  </a14:m>
                  <a:r>
                    <a:rPr lang="en-US" altLang="ja-JP" dirty="0">
                      <a:solidFill>
                        <a:srgbClr val="000000"/>
                      </a:solidFill>
                    </a:rPr>
                    <a:t> // </a:t>
                  </a:r>
                  <a14:m>
                    <m:oMath xmlns:m="http://schemas.openxmlformats.org/officeDocument/2006/math">
                      <m:r>
                        <a:rPr lang="en-US" altLang="ja-JP" b="1" i="1" smtClean="0">
                          <a:solidFill>
                            <a:srgbClr val="000000"/>
                          </a:solidFill>
                          <a:latin typeface="Cambria Math"/>
                        </a:rPr>
                        <m:t>𝑩</m:t>
                      </m:r>
                    </m:oMath>
                  </a14:m>
                  <a:endParaRPr lang="ja-JP" altLang="en-US" b="1" dirty="0">
                    <a:solidFill>
                      <a:srgbClr val="000000"/>
                    </a:solidFill>
                  </a:endParaRPr>
                </a:p>
              </p:txBody>
            </p:sp>
          </mc:Choice>
          <mc:Fallback xmlns="">
            <p:sp>
              <p:nvSpPr>
                <p:cNvPr id="40" name="テキスト ボックス 114">
                  <a:extLst>
                    <a:ext uri="{FF2B5EF4-FFF2-40B4-BE49-F238E27FC236}">
                      <a16:creationId xmlns:a16="http://schemas.microsoft.com/office/drawing/2014/main" id="{BD85FFD5-350D-4B72-9016-7DAF5B48A0A5}"/>
                    </a:ext>
                  </a:extLst>
                </p:cNvPr>
                <p:cNvSpPr txBox="1">
                  <a:spLocks noRot="1" noChangeAspect="1" noMove="1" noResize="1" noEditPoints="1" noAdjustHandles="1" noChangeArrowheads="1" noChangeShapeType="1" noTextEdit="1"/>
                </p:cNvSpPr>
                <p:nvPr/>
              </p:nvSpPr>
              <p:spPr>
                <a:xfrm>
                  <a:off x="7966501" y="1899561"/>
                  <a:ext cx="1135798" cy="686371"/>
                </a:xfrm>
                <a:prstGeom prst="rect">
                  <a:avLst/>
                </a:prstGeom>
                <a:blipFill>
                  <a:blip r:embed="rId5"/>
                  <a:stretch>
                    <a:fillRect b="-260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115">
                  <a:extLst>
                    <a:ext uri="{FF2B5EF4-FFF2-40B4-BE49-F238E27FC236}">
                      <a16:creationId xmlns:a16="http://schemas.microsoft.com/office/drawing/2014/main" id="{B628F547-37BA-487D-9396-248FD93F76E1}"/>
                    </a:ext>
                  </a:extLst>
                </p:cNvPr>
                <p:cNvSpPr txBox="1"/>
                <p:nvPr/>
              </p:nvSpPr>
              <p:spPr>
                <a:xfrm>
                  <a:off x="4209197" y="4082252"/>
                  <a:ext cx="1150203" cy="307777"/>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sz="1400" i="1" smtClean="0">
                            <a:solidFill>
                              <a:srgbClr val="000000"/>
                            </a:solidFill>
                            <a:latin typeface="Cambria Math"/>
                          </a:rPr>
                          <m:t>𝑚</m:t>
                        </m:r>
                        <m:r>
                          <a:rPr lang="en-US" altLang="ja-JP" sz="1400" i="1" smtClean="0">
                            <a:solidFill>
                              <a:srgbClr val="000000"/>
                            </a:solidFill>
                            <a:latin typeface="Cambria Math"/>
                          </a:rPr>
                          <m:t>=+1/2</m:t>
                        </m:r>
                      </m:oMath>
                    </m:oMathPara>
                  </a14:m>
                  <a:endParaRPr lang="ja-JP" altLang="en-US" sz="1400" dirty="0">
                    <a:solidFill>
                      <a:srgbClr val="000000"/>
                    </a:solidFill>
                  </a:endParaRPr>
                </a:p>
              </p:txBody>
            </p:sp>
          </mc:Choice>
          <mc:Fallback xmlns="">
            <p:sp>
              <p:nvSpPr>
                <p:cNvPr id="41" name="テキスト ボックス 115">
                  <a:extLst>
                    <a:ext uri="{FF2B5EF4-FFF2-40B4-BE49-F238E27FC236}">
                      <a16:creationId xmlns:a16="http://schemas.microsoft.com/office/drawing/2014/main" id="{B628F547-37BA-487D-9396-248FD93F76E1}"/>
                    </a:ext>
                  </a:extLst>
                </p:cNvPr>
                <p:cNvSpPr txBox="1">
                  <a:spLocks noRot="1" noChangeAspect="1" noMove="1" noResize="1" noEditPoints="1" noAdjustHandles="1" noChangeArrowheads="1" noChangeShapeType="1" noTextEdit="1"/>
                </p:cNvSpPr>
                <p:nvPr/>
              </p:nvSpPr>
              <p:spPr>
                <a:xfrm>
                  <a:off x="4209197" y="4082252"/>
                  <a:ext cx="1150203" cy="307777"/>
                </a:xfrm>
                <a:prstGeom prst="rect">
                  <a:avLst/>
                </a:prstGeom>
                <a:blipFill>
                  <a:blip r:embed="rId6"/>
                  <a:stretch>
                    <a:fillRect b="-2790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116">
                  <a:extLst>
                    <a:ext uri="{FF2B5EF4-FFF2-40B4-BE49-F238E27FC236}">
                      <a16:creationId xmlns:a16="http://schemas.microsoft.com/office/drawing/2014/main" id="{3655C967-2DE1-4F62-9BC5-7DFC9D371E52}"/>
                    </a:ext>
                  </a:extLst>
                </p:cNvPr>
                <p:cNvSpPr txBox="1"/>
                <p:nvPr/>
              </p:nvSpPr>
              <p:spPr>
                <a:xfrm>
                  <a:off x="4114800" y="2318557"/>
                  <a:ext cx="1184701" cy="35957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sz="1400" i="1" smtClean="0">
                            <a:solidFill>
                              <a:srgbClr val="000000"/>
                            </a:solidFill>
                            <a:latin typeface="Cambria Math"/>
                          </a:rPr>
                          <m:t>𝑚</m:t>
                        </m:r>
                        <m:r>
                          <a:rPr lang="en-US" altLang="ja-JP" sz="1400" i="1" smtClean="0">
                            <a:solidFill>
                              <a:srgbClr val="000000"/>
                            </a:solidFill>
                            <a:latin typeface="Cambria Math"/>
                          </a:rPr>
                          <m:t>=−1/2</m:t>
                        </m:r>
                      </m:oMath>
                    </m:oMathPara>
                  </a14:m>
                  <a:endParaRPr lang="ja-JP" altLang="en-US" sz="1400" dirty="0">
                    <a:solidFill>
                      <a:srgbClr val="000000"/>
                    </a:solidFill>
                  </a:endParaRPr>
                </a:p>
              </p:txBody>
            </p:sp>
          </mc:Choice>
          <mc:Fallback xmlns="">
            <p:sp>
              <p:nvSpPr>
                <p:cNvPr id="42" name="テキスト ボックス 116">
                  <a:extLst>
                    <a:ext uri="{FF2B5EF4-FFF2-40B4-BE49-F238E27FC236}">
                      <a16:creationId xmlns:a16="http://schemas.microsoft.com/office/drawing/2014/main" id="{3655C967-2DE1-4F62-9BC5-7DFC9D371E52}"/>
                    </a:ext>
                  </a:extLst>
                </p:cNvPr>
                <p:cNvSpPr txBox="1">
                  <a:spLocks noRot="1" noChangeAspect="1" noMove="1" noResize="1" noEditPoints="1" noAdjustHandles="1" noChangeArrowheads="1" noChangeShapeType="1" noTextEdit="1"/>
                </p:cNvSpPr>
                <p:nvPr/>
              </p:nvSpPr>
              <p:spPr>
                <a:xfrm>
                  <a:off x="4114800" y="2318557"/>
                  <a:ext cx="1184701" cy="359572"/>
                </a:xfrm>
                <a:prstGeom prst="rect">
                  <a:avLst/>
                </a:prstGeom>
                <a:blipFill>
                  <a:blip r:embed="rId7"/>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117">
                  <a:extLst>
                    <a:ext uri="{FF2B5EF4-FFF2-40B4-BE49-F238E27FC236}">
                      <a16:creationId xmlns:a16="http://schemas.microsoft.com/office/drawing/2014/main" id="{73E1CB60-BC0E-4EB5-9C94-998EB7CC7F79}"/>
                    </a:ext>
                  </a:extLst>
                </p:cNvPr>
                <p:cNvSpPr txBox="1"/>
                <p:nvPr/>
              </p:nvSpPr>
              <p:spPr>
                <a:xfrm>
                  <a:off x="5727700" y="3204335"/>
                  <a:ext cx="669499" cy="3693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i="1" smtClean="0">
                            <a:solidFill>
                              <a:srgbClr val="000000"/>
                            </a:solidFill>
                            <a:latin typeface="Cambria Math"/>
                          </a:rPr>
                          <m:t>h</m:t>
                        </m:r>
                        <m:sSub>
                          <m:sSubPr>
                            <m:ctrlPr>
                              <a:rPr lang="en-US" altLang="ja-JP" i="1" smtClean="0">
                                <a:solidFill>
                                  <a:srgbClr val="000000"/>
                                </a:solidFill>
                                <a:latin typeface="Cambria Math" panose="02040503050406030204" pitchFamily="18" charset="0"/>
                              </a:rPr>
                            </m:ctrlPr>
                          </m:sSubPr>
                          <m:e>
                            <m:r>
                              <a:rPr lang="en-US" altLang="ja-JP" i="1" smtClean="0">
                                <a:solidFill>
                                  <a:srgbClr val="000000"/>
                                </a:solidFill>
                                <a:latin typeface="Cambria Math"/>
                              </a:rPr>
                              <m:t>𝜈</m:t>
                            </m:r>
                          </m:e>
                          <m:sub>
                            <m:r>
                              <a:rPr lang="en-US" altLang="ja-JP" i="1" smtClean="0">
                                <a:solidFill>
                                  <a:srgbClr val="000000"/>
                                </a:solidFill>
                                <a:latin typeface="Cambria Math"/>
                              </a:rPr>
                              <m:t>0</m:t>
                            </m:r>
                          </m:sub>
                        </m:sSub>
                      </m:oMath>
                    </m:oMathPara>
                  </a14:m>
                  <a:endParaRPr lang="ja-JP" altLang="en-US" dirty="0">
                    <a:solidFill>
                      <a:srgbClr val="000000"/>
                    </a:solidFill>
                  </a:endParaRPr>
                </a:p>
              </p:txBody>
            </p:sp>
          </mc:Choice>
          <mc:Fallback xmlns="">
            <p:sp>
              <p:nvSpPr>
                <p:cNvPr id="43" name="テキスト ボックス 117">
                  <a:extLst>
                    <a:ext uri="{FF2B5EF4-FFF2-40B4-BE49-F238E27FC236}">
                      <a16:creationId xmlns:a16="http://schemas.microsoft.com/office/drawing/2014/main" id="{73E1CB60-BC0E-4EB5-9C94-998EB7CC7F79}"/>
                    </a:ext>
                  </a:extLst>
                </p:cNvPr>
                <p:cNvSpPr txBox="1">
                  <a:spLocks noRot="1" noChangeAspect="1" noMove="1" noResize="1" noEditPoints="1" noAdjustHandles="1" noChangeArrowheads="1" noChangeShapeType="1" noTextEdit="1"/>
                </p:cNvSpPr>
                <p:nvPr/>
              </p:nvSpPr>
              <p:spPr>
                <a:xfrm>
                  <a:off x="5727700" y="3204335"/>
                  <a:ext cx="669499" cy="369332"/>
                </a:xfrm>
                <a:prstGeom prst="rect">
                  <a:avLst/>
                </a:prstGeom>
                <a:blipFill>
                  <a:blip r:embed="rId8"/>
                  <a:stretch>
                    <a:fillRect b="-173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118">
                  <a:extLst>
                    <a:ext uri="{FF2B5EF4-FFF2-40B4-BE49-F238E27FC236}">
                      <a16:creationId xmlns:a16="http://schemas.microsoft.com/office/drawing/2014/main" id="{9FE57599-6F3D-445C-91A6-ABF709896552}"/>
                    </a:ext>
                  </a:extLst>
                </p:cNvPr>
                <p:cNvSpPr txBox="1"/>
                <p:nvPr/>
              </p:nvSpPr>
              <p:spPr>
                <a:xfrm>
                  <a:off x="7115601" y="3204335"/>
                  <a:ext cx="669499" cy="3693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i="1" smtClean="0">
                            <a:solidFill>
                              <a:srgbClr val="000000"/>
                            </a:solidFill>
                            <a:latin typeface="Cambria Math"/>
                          </a:rPr>
                          <m:t>h</m:t>
                        </m:r>
                        <m:sSub>
                          <m:sSubPr>
                            <m:ctrlPr>
                              <a:rPr lang="en-US" altLang="ja-JP" i="1" smtClean="0">
                                <a:solidFill>
                                  <a:srgbClr val="000000"/>
                                </a:solidFill>
                                <a:latin typeface="Cambria Math" panose="02040503050406030204" pitchFamily="18" charset="0"/>
                              </a:rPr>
                            </m:ctrlPr>
                          </m:sSubPr>
                          <m:e>
                            <m:r>
                              <a:rPr lang="en-US" altLang="ja-JP" i="1" smtClean="0">
                                <a:solidFill>
                                  <a:srgbClr val="000000"/>
                                </a:solidFill>
                                <a:latin typeface="Cambria Math"/>
                              </a:rPr>
                              <m:t>𝜈</m:t>
                            </m:r>
                          </m:e>
                          <m:sub>
                            <m:r>
                              <a:rPr lang="en-US" altLang="ja-JP" i="1" smtClean="0">
                                <a:solidFill>
                                  <a:srgbClr val="000000"/>
                                </a:solidFill>
                                <a:latin typeface="Cambria Math"/>
                              </a:rPr>
                              <m:t>+</m:t>
                            </m:r>
                          </m:sub>
                        </m:sSub>
                      </m:oMath>
                    </m:oMathPara>
                  </a14:m>
                  <a:endParaRPr lang="ja-JP" altLang="en-US" dirty="0">
                    <a:solidFill>
                      <a:srgbClr val="000000"/>
                    </a:solidFill>
                  </a:endParaRPr>
                </a:p>
              </p:txBody>
            </p:sp>
          </mc:Choice>
          <mc:Fallback xmlns="">
            <p:sp>
              <p:nvSpPr>
                <p:cNvPr id="44" name="テキスト ボックス 118">
                  <a:extLst>
                    <a:ext uri="{FF2B5EF4-FFF2-40B4-BE49-F238E27FC236}">
                      <a16:creationId xmlns:a16="http://schemas.microsoft.com/office/drawing/2014/main" id="{9FE57599-6F3D-445C-91A6-ABF709896552}"/>
                    </a:ext>
                  </a:extLst>
                </p:cNvPr>
                <p:cNvSpPr txBox="1">
                  <a:spLocks noRot="1" noChangeAspect="1" noMove="1" noResize="1" noEditPoints="1" noAdjustHandles="1" noChangeArrowheads="1" noChangeShapeType="1" noTextEdit="1"/>
                </p:cNvSpPr>
                <p:nvPr/>
              </p:nvSpPr>
              <p:spPr>
                <a:xfrm>
                  <a:off x="7115601" y="3204335"/>
                  <a:ext cx="669499" cy="369332"/>
                </a:xfrm>
                <a:prstGeom prst="rect">
                  <a:avLst/>
                </a:prstGeom>
                <a:blipFill>
                  <a:blip r:embed="rId9"/>
                  <a:stretch>
                    <a:fillRect b="-1538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5" name="テキスト ボックス 119">
                  <a:extLst>
                    <a:ext uri="{FF2B5EF4-FFF2-40B4-BE49-F238E27FC236}">
                      <a16:creationId xmlns:a16="http://schemas.microsoft.com/office/drawing/2014/main" id="{2A6C7749-F0D0-4A2E-A8FB-5C57693CB138}"/>
                    </a:ext>
                  </a:extLst>
                </p:cNvPr>
                <p:cNvSpPr txBox="1"/>
                <p:nvPr/>
              </p:nvSpPr>
              <p:spPr>
                <a:xfrm>
                  <a:off x="8432800" y="3234702"/>
                  <a:ext cx="669499" cy="3693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i="1" smtClean="0">
                            <a:solidFill>
                              <a:srgbClr val="000000"/>
                            </a:solidFill>
                            <a:latin typeface="Cambria Math"/>
                          </a:rPr>
                          <m:t>h</m:t>
                        </m:r>
                        <m:sSub>
                          <m:sSubPr>
                            <m:ctrlPr>
                              <a:rPr lang="en-US" altLang="ja-JP" i="1" smtClean="0">
                                <a:solidFill>
                                  <a:srgbClr val="000000"/>
                                </a:solidFill>
                                <a:latin typeface="Cambria Math" panose="02040503050406030204" pitchFamily="18" charset="0"/>
                              </a:rPr>
                            </m:ctrlPr>
                          </m:sSubPr>
                          <m:e>
                            <m:r>
                              <a:rPr lang="en-US" altLang="ja-JP" i="1" smtClean="0">
                                <a:solidFill>
                                  <a:srgbClr val="000000"/>
                                </a:solidFill>
                                <a:latin typeface="Cambria Math"/>
                              </a:rPr>
                              <m:t>𝜈</m:t>
                            </m:r>
                          </m:e>
                          <m:sub>
                            <m:r>
                              <a:rPr lang="en-US" altLang="ja-JP" i="1" smtClean="0">
                                <a:solidFill>
                                  <a:srgbClr val="000000"/>
                                </a:solidFill>
                                <a:latin typeface="Cambria Math"/>
                              </a:rPr>
                              <m:t>−</m:t>
                            </m:r>
                          </m:sub>
                        </m:sSub>
                      </m:oMath>
                    </m:oMathPara>
                  </a14:m>
                  <a:endParaRPr lang="ja-JP" altLang="en-US" dirty="0">
                    <a:solidFill>
                      <a:srgbClr val="000000"/>
                    </a:solidFill>
                  </a:endParaRPr>
                </a:p>
              </p:txBody>
            </p:sp>
          </mc:Choice>
          <mc:Fallback xmlns="">
            <p:sp>
              <p:nvSpPr>
                <p:cNvPr id="45" name="テキスト ボックス 119">
                  <a:extLst>
                    <a:ext uri="{FF2B5EF4-FFF2-40B4-BE49-F238E27FC236}">
                      <a16:creationId xmlns:a16="http://schemas.microsoft.com/office/drawing/2014/main" id="{2A6C7749-F0D0-4A2E-A8FB-5C57693CB138}"/>
                    </a:ext>
                  </a:extLst>
                </p:cNvPr>
                <p:cNvSpPr txBox="1">
                  <a:spLocks noRot="1" noChangeAspect="1" noMove="1" noResize="1" noEditPoints="1" noAdjustHandles="1" noChangeArrowheads="1" noChangeShapeType="1" noTextEdit="1"/>
                </p:cNvSpPr>
                <p:nvPr/>
              </p:nvSpPr>
              <p:spPr>
                <a:xfrm>
                  <a:off x="8432800" y="3234702"/>
                  <a:ext cx="669499" cy="369332"/>
                </a:xfrm>
                <a:prstGeom prst="rect">
                  <a:avLst/>
                </a:prstGeom>
                <a:blipFill>
                  <a:blip r:embed="rId10"/>
                  <a:stretch>
                    <a:fillRect b="-11538"/>
                  </a:stretch>
                </a:blipFill>
              </p:spPr>
              <p:txBody>
                <a:bodyPr/>
                <a:lstStyle/>
                <a:p>
                  <a:r>
                    <a:rPr lang="ja-JP" altLang="en-US">
                      <a:noFill/>
                    </a:rPr>
                    <a:t> </a:t>
                  </a:r>
                </a:p>
              </p:txBody>
            </p:sp>
          </mc:Fallback>
        </mc:AlternateContent>
      </p:grpSp>
      <p:grpSp>
        <p:nvGrpSpPr>
          <p:cNvPr id="6" name="グループ化 5">
            <a:extLst>
              <a:ext uri="{FF2B5EF4-FFF2-40B4-BE49-F238E27FC236}">
                <a16:creationId xmlns:a16="http://schemas.microsoft.com/office/drawing/2014/main" id="{63BAEF60-33C8-42C1-8A9D-03E9A8A7244B}"/>
              </a:ext>
            </a:extLst>
          </p:cNvPr>
          <p:cNvGrpSpPr/>
          <p:nvPr/>
        </p:nvGrpSpPr>
        <p:grpSpPr>
          <a:xfrm>
            <a:off x="2150078" y="4632385"/>
            <a:ext cx="2517818" cy="1063618"/>
            <a:chOff x="6355852" y="4861810"/>
            <a:chExt cx="3076498" cy="1299625"/>
          </a:xfrm>
        </p:grpSpPr>
        <p:pic>
          <p:nvPicPr>
            <p:cNvPr id="7" name="Picture 2">
              <a:extLst>
                <a:ext uri="{FF2B5EF4-FFF2-40B4-BE49-F238E27FC236}">
                  <a16:creationId xmlns:a16="http://schemas.microsoft.com/office/drawing/2014/main" id="{85AE3914-3BAA-4209-B6AE-81988E457B0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3903" y="5145555"/>
              <a:ext cx="881798" cy="1015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563C7BE-E43B-40DB-8D04-1987DFF118A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64143" y="5145555"/>
              <a:ext cx="881798" cy="101588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矢印コネクタ 8">
              <a:extLst>
                <a:ext uri="{FF2B5EF4-FFF2-40B4-BE49-F238E27FC236}">
                  <a16:creationId xmlns:a16="http://schemas.microsoft.com/office/drawing/2014/main" id="{1E2A0801-B6BA-43E1-AC2F-59E03CD394C3}"/>
                </a:ext>
              </a:extLst>
            </p:cNvPr>
            <p:cNvCxnSpPr/>
            <p:nvPr/>
          </p:nvCxnSpPr>
          <p:spPr>
            <a:xfrm rot="5400000" flipH="1" flipV="1">
              <a:off x="6537689" y="5154101"/>
              <a:ext cx="570262" cy="1338"/>
            </a:xfrm>
            <a:prstGeom prst="straightConnector1">
              <a:avLst/>
            </a:prstGeom>
            <a:ln w="38100">
              <a:solidFill>
                <a:srgbClr val="00206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直線矢印コネクタ 9">
              <a:extLst>
                <a:ext uri="{FF2B5EF4-FFF2-40B4-BE49-F238E27FC236}">
                  <a16:creationId xmlns:a16="http://schemas.microsoft.com/office/drawing/2014/main" id="{06121F18-F87E-4645-9EA0-02CA4C394DB1}"/>
                </a:ext>
              </a:extLst>
            </p:cNvPr>
            <p:cNvCxnSpPr/>
            <p:nvPr/>
          </p:nvCxnSpPr>
          <p:spPr>
            <a:xfrm rot="5400000" flipH="1" flipV="1">
              <a:off x="6940083" y="5144886"/>
              <a:ext cx="567489" cy="1338"/>
            </a:xfrm>
            <a:prstGeom prst="straightConnector1">
              <a:avLst/>
            </a:prstGeom>
            <a:ln w="381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直線矢印コネクタ 10">
              <a:extLst>
                <a:ext uri="{FF2B5EF4-FFF2-40B4-BE49-F238E27FC236}">
                  <a16:creationId xmlns:a16="http://schemas.microsoft.com/office/drawing/2014/main" id="{50C1D8FA-0FEF-4F1E-8F6D-431ECFC080ED}"/>
                </a:ext>
              </a:extLst>
            </p:cNvPr>
            <p:cNvCxnSpPr/>
            <p:nvPr/>
          </p:nvCxnSpPr>
          <p:spPr>
            <a:xfrm rot="5400000" flipH="1" flipV="1">
              <a:off x="8206130" y="5153964"/>
              <a:ext cx="570263" cy="1338"/>
            </a:xfrm>
            <a:prstGeom prst="straightConnector1">
              <a:avLst/>
            </a:prstGeom>
            <a:ln w="38100">
              <a:solidFill>
                <a:srgbClr val="00206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7C106079-E072-4EFC-8D3C-52632D0D48CD}"/>
                </a:ext>
              </a:extLst>
            </p:cNvPr>
            <p:cNvCxnSpPr/>
            <p:nvPr/>
          </p:nvCxnSpPr>
          <p:spPr>
            <a:xfrm rot="5400000">
              <a:off x="8548561" y="5160858"/>
              <a:ext cx="541798" cy="1338"/>
            </a:xfrm>
            <a:prstGeom prst="straightConnector1">
              <a:avLst/>
            </a:prstGeom>
            <a:ln w="381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テキスト ボックス 127">
                  <a:extLst>
                    <a:ext uri="{FF2B5EF4-FFF2-40B4-BE49-F238E27FC236}">
                      <a16:creationId xmlns:a16="http://schemas.microsoft.com/office/drawing/2014/main" id="{ECAE0C17-0730-40D6-99CB-86650D2F8A77}"/>
                    </a:ext>
                  </a:extLst>
                </p:cNvPr>
                <p:cNvSpPr txBox="1"/>
                <p:nvPr/>
              </p:nvSpPr>
              <p:spPr>
                <a:xfrm>
                  <a:off x="6355852" y="4890628"/>
                  <a:ext cx="466299" cy="3693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b="1" i="1" smtClean="0">
                            <a:solidFill>
                              <a:srgbClr val="002060"/>
                            </a:solidFill>
                            <a:latin typeface="Cambria Math"/>
                          </a:rPr>
                          <m:t>𝑩</m:t>
                        </m:r>
                      </m:oMath>
                    </m:oMathPara>
                  </a14:m>
                  <a:endParaRPr lang="ja-JP" altLang="en-US" dirty="0">
                    <a:solidFill>
                      <a:srgbClr val="002060"/>
                    </a:solidFill>
                  </a:endParaRPr>
                </a:p>
              </p:txBody>
            </p:sp>
          </mc:Choice>
          <mc:Fallback xmlns="">
            <p:sp>
              <p:nvSpPr>
                <p:cNvPr id="13" name="テキスト ボックス 127">
                  <a:extLst>
                    <a:ext uri="{FF2B5EF4-FFF2-40B4-BE49-F238E27FC236}">
                      <a16:creationId xmlns:a16="http://schemas.microsoft.com/office/drawing/2014/main" id="{ECAE0C17-0730-40D6-99CB-86650D2F8A77}"/>
                    </a:ext>
                  </a:extLst>
                </p:cNvPr>
                <p:cNvSpPr txBox="1">
                  <a:spLocks noRot="1" noChangeAspect="1" noMove="1" noResize="1" noEditPoints="1" noAdjustHandles="1" noChangeArrowheads="1" noChangeShapeType="1" noTextEdit="1"/>
                </p:cNvSpPr>
                <p:nvPr/>
              </p:nvSpPr>
              <p:spPr>
                <a:xfrm>
                  <a:off x="6355852" y="4890628"/>
                  <a:ext cx="466299" cy="369332"/>
                </a:xfrm>
                <a:prstGeom prst="rect">
                  <a:avLst/>
                </a:prstGeom>
                <a:blipFill>
                  <a:blip r:embed="rId12"/>
                  <a:stretch>
                    <a:fillRect b="-163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28">
                  <a:extLst>
                    <a:ext uri="{FF2B5EF4-FFF2-40B4-BE49-F238E27FC236}">
                      <a16:creationId xmlns:a16="http://schemas.microsoft.com/office/drawing/2014/main" id="{A0FAAF15-A0BD-4681-95B5-E870D55E7C74}"/>
                    </a:ext>
                  </a:extLst>
                </p:cNvPr>
                <p:cNvSpPr txBox="1"/>
                <p:nvPr/>
              </p:nvSpPr>
              <p:spPr>
                <a:xfrm>
                  <a:off x="8025632" y="4890763"/>
                  <a:ext cx="466299" cy="3693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b="1" i="1" smtClean="0">
                            <a:solidFill>
                              <a:srgbClr val="002060"/>
                            </a:solidFill>
                            <a:latin typeface="Cambria Math"/>
                          </a:rPr>
                          <m:t>𝑩</m:t>
                        </m:r>
                      </m:oMath>
                    </m:oMathPara>
                  </a14:m>
                  <a:endParaRPr lang="ja-JP" altLang="en-US" dirty="0">
                    <a:solidFill>
                      <a:srgbClr val="002060"/>
                    </a:solidFill>
                  </a:endParaRPr>
                </a:p>
              </p:txBody>
            </p:sp>
          </mc:Choice>
          <mc:Fallback xmlns="">
            <p:sp>
              <p:nvSpPr>
                <p:cNvPr id="14" name="テキスト ボックス 128">
                  <a:extLst>
                    <a:ext uri="{FF2B5EF4-FFF2-40B4-BE49-F238E27FC236}">
                      <a16:creationId xmlns:a16="http://schemas.microsoft.com/office/drawing/2014/main" id="{A0FAAF15-A0BD-4681-95B5-E870D55E7C74}"/>
                    </a:ext>
                  </a:extLst>
                </p:cNvPr>
                <p:cNvSpPr txBox="1">
                  <a:spLocks noRot="1" noChangeAspect="1" noMove="1" noResize="1" noEditPoints="1" noAdjustHandles="1" noChangeArrowheads="1" noChangeShapeType="1" noTextEdit="1"/>
                </p:cNvSpPr>
                <p:nvPr/>
              </p:nvSpPr>
              <p:spPr>
                <a:xfrm>
                  <a:off x="8025632" y="4890763"/>
                  <a:ext cx="466299" cy="369332"/>
                </a:xfrm>
                <a:prstGeom prst="rect">
                  <a:avLst/>
                </a:prstGeom>
                <a:blipFill>
                  <a:blip r:embed="rId13"/>
                  <a:stretch>
                    <a:fillRect b="-163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29">
                  <a:extLst>
                    <a:ext uri="{FF2B5EF4-FFF2-40B4-BE49-F238E27FC236}">
                      <a16:creationId xmlns:a16="http://schemas.microsoft.com/office/drawing/2014/main" id="{38805D88-F934-44A2-8040-C9ED4A9CFCEE}"/>
                    </a:ext>
                  </a:extLst>
                </p:cNvPr>
                <p:cNvSpPr txBox="1"/>
                <p:nvPr/>
              </p:nvSpPr>
              <p:spPr>
                <a:xfrm>
                  <a:off x="8818791" y="4890763"/>
                  <a:ext cx="466299" cy="3693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b="1" i="1" smtClean="0">
                            <a:solidFill>
                              <a:srgbClr val="C00000"/>
                            </a:solidFill>
                            <a:latin typeface="Cambria Math"/>
                          </a:rPr>
                          <m:t>−</m:t>
                        </m:r>
                        <m:r>
                          <a:rPr lang="en-US" altLang="ja-JP" b="1" i="1" smtClean="0">
                            <a:solidFill>
                              <a:srgbClr val="C00000"/>
                            </a:solidFill>
                            <a:latin typeface="Cambria Math"/>
                          </a:rPr>
                          <m:t>𝑬</m:t>
                        </m:r>
                      </m:oMath>
                    </m:oMathPara>
                  </a14:m>
                  <a:endParaRPr lang="ja-JP" altLang="en-US" dirty="0">
                    <a:solidFill>
                      <a:srgbClr val="C00000"/>
                    </a:solidFill>
                  </a:endParaRPr>
                </a:p>
              </p:txBody>
            </p:sp>
          </mc:Choice>
          <mc:Fallback xmlns="">
            <p:sp>
              <p:nvSpPr>
                <p:cNvPr id="15" name="テキスト ボックス 129">
                  <a:extLst>
                    <a:ext uri="{FF2B5EF4-FFF2-40B4-BE49-F238E27FC236}">
                      <a16:creationId xmlns:a16="http://schemas.microsoft.com/office/drawing/2014/main" id="{38805D88-F934-44A2-8040-C9ED4A9CFCEE}"/>
                    </a:ext>
                  </a:extLst>
                </p:cNvPr>
                <p:cNvSpPr txBox="1">
                  <a:spLocks noRot="1" noChangeAspect="1" noMove="1" noResize="1" noEditPoints="1" noAdjustHandles="1" noChangeArrowheads="1" noChangeShapeType="1" noTextEdit="1"/>
                </p:cNvSpPr>
                <p:nvPr/>
              </p:nvSpPr>
              <p:spPr>
                <a:xfrm>
                  <a:off x="8818791" y="4890763"/>
                  <a:ext cx="466299" cy="369332"/>
                </a:xfrm>
                <a:prstGeom prst="rect">
                  <a:avLst/>
                </a:prstGeom>
                <a:blipFill>
                  <a:blip r:embed="rId14"/>
                  <a:stretch>
                    <a:fillRect r="-30159" b="-163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30">
                  <a:extLst>
                    <a:ext uri="{FF2B5EF4-FFF2-40B4-BE49-F238E27FC236}">
                      <a16:creationId xmlns:a16="http://schemas.microsoft.com/office/drawing/2014/main" id="{9D0B6691-B8C5-496B-B9FE-95976C8F0B98}"/>
                    </a:ext>
                  </a:extLst>
                </p:cNvPr>
                <p:cNvSpPr txBox="1"/>
                <p:nvPr/>
              </p:nvSpPr>
              <p:spPr>
                <a:xfrm>
                  <a:off x="7224497" y="4869501"/>
                  <a:ext cx="429607" cy="3693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r>
                          <a:rPr lang="en-US" altLang="ja-JP" b="1" i="1" smtClean="0">
                            <a:solidFill>
                              <a:srgbClr val="C00000"/>
                            </a:solidFill>
                            <a:latin typeface="Cambria Math"/>
                          </a:rPr>
                          <m:t>𝑬</m:t>
                        </m:r>
                      </m:oMath>
                    </m:oMathPara>
                  </a14:m>
                  <a:endParaRPr lang="ja-JP" altLang="en-US" dirty="0">
                    <a:solidFill>
                      <a:srgbClr val="C00000"/>
                    </a:solidFill>
                  </a:endParaRPr>
                </a:p>
              </p:txBody>
            </p:sp>
          </mc:Choice>
          <mc:Fallback xmlns="">
            <p:sp>
              <p:nvSpPr>
                <p:cNvPr id="16" name="テキスト ボックス 130">
                  <a:extLst>
                    <a:ext uri="{FF2B5EF4-FFF2-40B4-BE49-F238E27FC236}">
                      <a16:creationId xmlns:a16="http://schemas.microsoft.com/office/drawing/2014/main" id="{9D0B6691-B8C5-496B-B9FE-95976C8F0B98}"/>
                    </a:ext>
                  </a:extLst>
                </p:cNvPr>
                <p:cNvSpPr txBox="1">
                  <a:spLocks noRot="1" noChangeAspect="1" noMove="1" noResize="1" noEditPoints="1" noAdjustHandles="1" noChangeArrowheads="1" noChangeShapeType="1" noTextEdit="1"/>
                </p:cNvSpPr>
                <p:nvPr/>
              </p:nvSpPr>
              <p:spPr>
                <a:xfrm>
                  <a:off x="7224497" y="4869501"/>
                  <a:ext cx="429607" cy="369332"/>
                </a:xfrm>
                <a:prstGeom prst="rect">
                  <a:avLst/>
                </a:prstGeom>
                <a:blipFill>
                  <a:blip r:embed="rId15"/>
                  <a:stretch>
                    <a:fillRect b="-14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31">
                  <a:extLst>
                    <a:ext uri="{FF2B5EF4-FFF2-40B4-BE49-F238E27FC236}">
                      <a16:creationId xmlns:a16="http://schemas.microsoft.com/office/drawing/2014/main" id="{41B5A5EB-B6D9-44EE-B11B-1BC050D3704D}"/>
                    </a:ext>
                  </a:extLst>
                </p:cNvPr>
                <p:cNvSpPr txBox="1"/>
                <p:nvPr/>
              </p:nvSpPr>
              <p:spPr>
                <a:xfrm>
                  <a:off x="7234925" y="5343993"/>
                  <a:ext cx="541550" cy="451283"/>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7030A0"/>
                                </a:solidFill>
                                <a:latin typeface="Cambria Math" panose="02040503050406030204" pitchFamily="18" charset="0"/>
                              </a:rPr>
                            </m:ctrlPr>
                          </m:sSubPr>
                          <m:e>
                            <m:r>
                              <a:rPr lang="en-US" altLang="ja-JP" i="1" smtClean="0">
                                <a:solidFill>
                                  <a:srgbClr val="7030A0"/>
                                </a:solidFill>
                                <a:latin typeface="Cambria Math"/>
                              </a:rPr>
                              <m:t>𝜈</m:t>
                            </m:r>
                          </m:e>
                          <m:sub>
                            <m:r>
                              <a:rPr lang="ja-JP" altLang="en-US" i="1">
                                <a:solidFill>
                                  <a:srgbClr val="7030A0"/>
                                </a:solidFill>
                                <a:latin typeface="Cambria Math" panose="02040503050406030204" pitchFamily="18" charset="0"/>
                              </a:rPr>
                              <m:t>↑</m:t>
                            </m:r>
                            <m:r>
                              <a:rPr lang="ja-JP" altLang="en-US" i="1" smtClean="0">
                                <a:solidFill>
                                  <a:srgbClr val="7030A0"/>
                                </a:solidFill>
                                <a:latin typeface="Cambria Math" panose="02040503050406030204" pitchFamily="18" charset="0"/>
                              </a:rPr>
                              <m:t>↑</m:t>
                            </m:r>
                          </m:sub>
                        </m:sSub>
                      </m:oMath>
                    </m:oMathPara>
                  </a14:m>
                  <a:endParaRPr lang="ja-JP" altLang="en-US" dirty="0">
                    <a:solidFill>
                      <a:srgbClr val="000000"/>
                    </a:solidFill>
                  </a:endParaRPr>
                </a:p>
              </p:txBody>
            </p:sp>
          </mc:Choice>
          <mc:Fallback xmlns="">
            <p:sp>
              <p:nvSpPr>
                <p:cNvPr id="17" name="テキスト ボックス 131">
                  <a:extLst>
                    <a:ext uri="{FF2B5EF4-FFF2-40B4-BE49-F238E27FC236}">
                      <a16:creationId xmlns:a16="http://schemas.microsoft.com/office/drawing/2014/main" id="{41B5A5EB-B6D9-44EE-B11B-1BC050D3704D}"/>
                    </a:ext>
                  </a:extLst>
                </p:cNvPr>
                <p:cNvSpPr txBox="1">
                  <a:spLocks noRot="1" noChangeAspect="1" noMove="1" noResize="1" noEditPoints="1" noAdjustHandles="1" noChangeArrowheads="1" noChangeShapeType="1" noTextEdit="1"/>
                </p:cNvSpPr>
                <p:nvPr/>
              </p:nvSpPr>
              <p:spPr>
                <a:xfrm>
                  <a:off x="7234925" y="5343993"/>
                  <a:ext cx="541550" cy="451283"/>
                </a:xfrm>
                <a:prstGeom prst="rect">
                  <a:avLst/>
                </a:prstGeom>
                <a:blipFill>
                  <a:blip r:embed="rId16"/>
                  <a:stretch>
                    <a:fillRect b="-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32">
                  <a:extLst>
                    <a:ext uri="{FF2B5EF4-FFF2-40B4-BE49-F238E27FC236}">
                      <a16:creationId xmlns:a16="http://schemas.microsoft.com/office/drawing/2014/main" id="{571CFA26-3AD7-4282-B202-BB3DB22DB8EF}"/>
                    </a:ext>
                  </a:extLst>
                </p:cNvPr>
                <p:cNvSpPr txBox="1"/>
                <p:nvPr/>
              </p:nvSpPr>
              <p:spPr>
                <a:xfrm>
                  <a:off x="8890800" y="5343993"/>
                  <a:ext cx="541550" cy="460215"/>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7030A0"/>
                                </a:solidFill>
                                <a:latin typeface="Cambria Math" panose="02040503050406030204" pitchFamily="18" charset="0"/>
                              </a:rPr>
                            </m:ctrlPr>
                          </m:sSubPr>
                          <m:e>
                            <m:r>
                              <a:rPr lang="en-US" altLang="ja-JP" i="1" smtClean="0">
                                <a:solidFill>
                                  <a:srgbClr val="7030A0"/>
                                </a:solidFill>
                                <a:latin typeface="Cambria Math"/>
                              </a:rPr>
                              <m:t>𝜈</m:t>
                            </m:r>
                          </m:e>
                          <m:sub>
                            <m:r>
                              <a:rPr lang="ja-JP" altLang="en-US" i="1">
                                <a:solidFill>
                                  <a:srgbClr val="7030A0"/>
                                </a:solidFill>
                                <a:latin typeface="Cambria Math" panose="02040503050406030204" pitchFamily="18" charset="0"/>
                              </a:rPr>
                              <m:t>↑</m:t>
                            </m:r>
                            <m:r>
                              <a:rPr lang="ja-JP" altLang="en-US" i="1" smtClean="0">
                                <a:solidFill>
                                  <a:srgbClr val="7030A0"/>
                                </a:solidFill>
                                <a:latin typeface="Cambria Math" panose="02040503050406030204" pitchFamily="18" charset="0"/>
                              </a:rPr>
                              <m:t>↓</m:t>
                            </m:r>
                          </m:sub>
                        </m:sSub>
                      </m:oMath>
                    </m:oMathPara>
                  </a14:m>
                  <a:endParaRPr lang="ja-JP" altLang="en-US" dirty="0">
                    <a:solidFill>
                      <a:srgbClr val="000000"/>
                    </a:solidFill>
                  </a:endParaRPr>
                </a:p>
              </p:txBody>
            </p:sp>
          </mc:Choice>
          <mc:Fallback xmlns="">
            <p:sp>
              <p:nvSpPr>
                <p:cNvPr id="18" name="テキスト ボックス 132">
                  <a:extLst>
                    <a:ext uri="{FF2B5EF4-FFF2-40B4-BE49-F238E27FC236}">
                      <a16:creationId xmlns:a16="http://schemas.microsoft.com/office/drawing/2014/main" id="{571CFA26-3AD7-4282-B202-BB3DB22DB8EF}"/>
                    </a:ext>
                  </a:extLst>
                </p:cNvPr>
                <p:cNvSpPr txBox="1">
                  <a:spLocks noRot="1" noChangeAspect="1" noMove="1" noResize="1" noEditPoints="1" noAdjustHandles="1" noChangeArrowheads="1" noChangeShapeType="1" noTextEdit="1"/>
                </p:cNvSpPr>
                <p:nvPr/>
              </p:nvSpPr>
              <p:spPr>
                <a:xfrm>
                  <a:off x="8890800" y="5343993"/>
                  <a:ext cx="541550" cy="460215"/>
                </a:xfrm>
                <a:prstGeom prst="rect">
                  <a:avLst/>
                </a:prstGeom>
                <a:blipFill>
                  <a:blip r:embed="rId17"/>
                  <a:stretch>
                    <a:fillRect b="-1639"/>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F251109E-246B-4A7D-BACA-892F4455FBD5}"/>
                  </a:ext>
                </a:extLst>
              </p:cNvPr>
              <p:cNvSpPr txBox="1"/>
              <p:nvPr/>
            </p:nvSpPr>
            <p:spPr>
              <a:xfrm>
                <a:off x="2699792" y="1401948"/>
                <a:ext cx="3438573" cy="586892"/>
              </a:xfrm>
              <a:prstGeom prst="rect">
                <a:avLst/>
              </a:prstGeom>
              <a:noFill/>
              <a:ln>
                <a:solidFill>
                  <a:schemeClr val="tx1"/>
                </a:solidFill>
              </a:ln>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ja-JP" sz="2800" b="0" i="1" smtClean="0">
                          <a:latin typeface="Cambria Math"/>
                        </a:rPr>
                        <m:t>𝐻</m:t>
                      </m:r>
                      <m:r>
                        <a:rPr lang="en-US" altLang="ja-JP" sz="2800" b="0" i="1" smtClean="0">
                          <a:latin typeface="Cambria Math"/>
                        </a:rPr>
                        <m:t>=−</m:t>
                      </m:r>
                      <m:acc>
                        <m:accPr>
                          <m:chr m:val="⃗"/>
                          <m:ctrlPr>
                            <a:rPr lang="en-US" altLang="ja-JP" sz="2800" b="0" i="1" smtClean="0">
                              <a:latin typeface="Cambria Math" panose="02040503050406030204" pitchFamily="18" charset="0"/>
                            </a:rPr>
                          </m:ctrlPr>
                        </m:accPr>
                        <m:e>
                          <m:r>
                            <a:rPr lang="ja-JP" altLang="en-US" sz="2800" i="1">
                              <a:latin typeface="Cambria Math"/>
                            </a:rPr>
                            <m:t>𝜇</m:t>
                          </m:r>
                        </m:e>
                      </m:acc>
                      <m:r>
                        <a:rPr lang="ja-JP" altLang="en-US" sz="2800" b="0" i="1" smtClean="0">
                          <a:latin typeface="Cambria Math"/>
                        </a:rPr>
                        <m:t>∙</m:t>
                      </m:r>
                      <m:acc>
                        <m:accPr>
                          <m:chr m:val="⃗"/>
                          <m:ctrlPr>
                            <a:rPr lang="ja-JP" altLang="en-US" sz="2800" b="0" i="1" smtClean="0">
                              <a:latin typeface="Cambria Math" panose="02040503050406030204" pitchFamily="18" charset="0"/>
                            </a:rPr>
                          </m:ctrlPr>
                        </m:accPr>
                        <m:e>
                          <m:r>
                            <a:rPr lang="en-US" altLang="ja-JP" sz="2800" i="1">
                              <a:latin typeface="Cambria Math"/>
                            </a:rPr>
                            <m:t>𝐵</m:t>
                          </m:r>
                        </m:e>
                      </m:acc>
                      <m:r>
                        <a:rPr lang="en-US" altLang="ja-JP" sz="2800" b="0" i="1" smtClean="0">
                          <a:latin typeface="Cambria Math"/>
                        </a:rPr>
                        <m:t>+</m:t>
                      </m:r>
                      <m:acc>
                        <m:accPr>
                          <m:chr m:val="⃗"/>
                          <m:ctrlPr>
                            <a:rPr lang="en-US" altLang="ja-JP" sz="2800" b="0" i="1" smtClean="0">
                              <a:latin typeface="Cambria Math" panose="02040503050406030204" pitchFamily="18" charset="0"/>
                            </a:rPr>
                          </m:ctrlPr>
                        </m:accPr>
                        <m:e>
                          <m:r>
                            <a:rPr lang="en-US" altLang="ja-JP" sz="2800" i="1">
                              <a:latin typeface="Cambria Math"/>
                            </a:rPr>
                            <m:t>𝑑</m:t>
                          </m:r>
                        </m:e>
                      </m:acc>
                      <m:r>
                        <a:rPr lang="en-US" altLang="ja-JP" sz="2800" b="0" i="1" smtClean="0">
                          <a:latin typeface="Cambria Math"/>
                          <a:ea typeface="Cambria Math"/>
                        </a:rPr>
                        <m:t>⋅</m:t>
                      </m:r>
                      <m:acc>
                        <m:accPr>
                          <m:chr m:val="⃗"/>
                          <m:ctrlPr>
                            <a:rPr lang="en-US" altLang="ja-JP" sz="2800" b="0" i="1" smtClean="0">
                              <a:latin typeface="Cambria Math" panose="02040503050406030204" pitchFamily="18" charset="0"/>
                              <a:ea typeface="Cambria Math"/>
                            </a:rPr>
                          </m:ctrlPr>
                        </m:accPr>
                        <m:e>
                          <m:r>
                            <a:rPr lang="en-US" altLang="ja-JP" sz="2800" i="1">
                              <a:latin typeface="Cambria Math"/>
                              <a:ea typeface="Cambria Math"/>
                            </a:rPr>
                            <m:t>𝐸</m:t>
                          </m:r>
                          <m:r>
                            <m:rPr>
                              <m:nor/>
                            </m:rPr>
                            <a:rPr lang="en-US" altLang="ja-JP" sz="2800" dirty="0"/>
                            <m:t> </m:t>
                          </m:r>
                        </m:e>
                      </m:acc>
                    </m:oMath>
                  </m:oMathPara>
                </a14:m>
                <a:endParaRPr lang="en-US" altLang="ja-JP" sz="2800" b="0" dirty="0"/>
              </a:p>
            </p:txBody>
          </p:sp>
        </mc:Choice>
        <mc:Fallback xmlns="">
          <p:sp>
            <p:nvSpPr>
              <p:cNvPr id="47" name="テキスト ボックス 46">
                <a:extLst>
                  <a:ext uri="{FF2B5EF4-FFF2-40B4-BE49-F238E27FC236}">
                    <a16:creationId xmlns:a16="http://schemas.microsoft.com/office/drawing/2014/main" id="{F251109E-246B-4A7D-BACA-892F4455FBD5}"/>
                  </a:ext>
                </a:extLst>
              </p:cNvPr>
              <p:cNvSpPr txBox="1">
                <a:spLocks noRot="1" noChangeAspect="1" noMove="1" noResize="1" noEditPoints="1" noAdjustHandles="1" noChangeArrowheads="1" noChangeShapeType="1" noTextEdit="1"/>
              </p:cNvSpPr>
              <p:nvPr/>
            </p:nvSpPr>
            <p:spPr>
              <a:xfrm>
                <a:off x="2699792" y="1401948"/>
                <a:ext cx="3438573" cy="586892"/>
              </a:xfrm>
              <a:prstGeom prst="rect">
                <a:avLst/>
              </a:prstGeom>
              <a:blipFill>
                <a:blip r:embed="rId18"/>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Object 5">
                <a:extLst>
                  <a:ext uri="{FF2B5EF4-FFF2-40B4-BE49-F238E27FC236}">
                    <a16:creationId xmlns:a16="http://schemas.microsoft.com/office/drawing/2014/main" id="{EBAD5E24-47EA-4B24-BE1F-42937CA13A15}"/>
                  </a:ext>
                </a:extLst>
              </p:cNvPr>
              <p:cNvSpPr txBox="1"/>
              <p:nvPr/>
            </p:nvSpPr>
            <p:spPr bwMode="auto">
              <a:xfrm>
                <a:off x="1477629" y="5823815"/>
                <a:ext cx="1670050" cy="639762"/>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altLang="ja-JP" i="1" smtClean="0">
                              <a:solidFill>
                                <a:srgbClr val="000000"/>
                              </a:solidFill>
                              <a:latin typeface="Cambria Math" panose="02040503050406030204" pitchFamily="18" charset="0"/>
                            </a:rPr>
                          </m:ctrlPr>
                        </m:sSubPr>
                        <m:e>
                          <m:r>
                            <a:rPr lang="ja-JP" altLang="en-US" i="1" smtClean="0">
                              <a:solidFill>
                                <a:srgbClr val="000000"/>
                              </a:solidFill>
                              <a:latin typeface="Cambria Math" panose="02040503050406030204" pitchFamily="18" charset="0"/>
                            </a:rPr>
                            <m:t>𝜈</m:t>
                          </m:r>
                        </m:e>
                        <m:sub>
                          <m:r>
                            <a:rPr lang="ja-JP" altLang="en-US" i="1">
                              <a:solidFill>
                                <a:srgbClr val="000000"/>
                              </a:solidFill>
                              <a:latin typeface="Cambria Math" panose="02040503050406030204" pitchFamily="18" charset="0"/>
                            </a:rPr>
                            <m:t>↑</m:t>
                          </m:r>
                          <m:r>
                            <a:rPr lang="ja-JP" altLang="en-US" i="1" smtClean="0">
                              <a:solidFill>
                                <a:srgbClr val="000000"/>
                              </a:solidFill>
                              <a:latin typeface="Cambria Math" panose="02040503050406030204" pitchFamily="18" charset="0"/>
                            </a:rPr>
                            <m:t>↑</m:t>
                          </m:r>
                        </m:sub>
                      </m:sSub>
                      <m:r>
                        <a:rPr lang="ja-JP" altLang="en-US" i="1">
                          <a:solidFill>
                            <a:srgbClr val="000000"/>
                          </a:solidFill>
                          <a:latin typeface="Cambria Math" panose="02040503050406030204" pitchFamily="18" charset="0"/>
                        </a:rPr>
                        <m:t>=</m:t>
                      </m:r>
                      <m:f>
                        <m:fPr>
                          <m:ctrlPr>
                            <a:rPr lang="ja-JP" altLang="en-US" i="1">
                              <a:solidFill>
                                <a:srgbClr val="000000"/>
                              </a:solidFill>
                              <a:latin typeface="Cambria Math" panose="02040503050406030204" pitchFamily="18" charset="0"/>
                            </a:rPr>
                          </m:ctrlPr>
                        </m:fPr>
                        <m:num>
                          <m:r>
                            <a:rPr lang="ja-JP" altLang="en-US" i="1">
                              <a:solidFill>
                                <a:srgbClr val="000000"/>
                              </a:solidFill>
                              <a:latin typeface="Cambria Math" panose="02040503050406030204" pitchFamily="18" charset="0"/>
                            </a:rPr>
                            <m:t>2</m:t>
                          </m:r>
                          <m:r>
                            <a:rPr lang="ja-JP" altLang="en-US" i="1">
                              <a:solidFill>
                                <a:srgbClr val="000000"/>
                              </a:solidFill>
                              <a:latin typeface="Cambria Math" panose="02040503050406030204" pitchFamily="18" charset="0"/>
                            </a:rPr>
                            <m:t>𝜇</m:t>
                          </m:r>
                          <m:r>
                            <a:rPr lang="ja-JP" altLang="en-US" i="1">
                              <a:solidFill>
                                <a:srgbClr val="000000"/>
                              </a:solidFill>
                              <a:latin typeface="Cambria Math" panose="02040503050406030204" pitchFamily="18" charset="0"/>
                            </a:rPr>
                            <m:t>𝐵</m:t>
                          </m:r>
                          <m:r>
                            <a:rPr lang="ja-JP" altLang="en-US" i="1">
                              <a:solidFill>
                                <a:srgbClr val="000000"/>
                              </a:solidFill>
                              <a:latin typeface="Cambria Math" panose="02040503050406030204" pitchFamily="18" charset="0"/>
                            </a:rPr>
                            <m:t>+2</m:t>
                          </m:r>
                          <m:r>
                            <a:rPr lang="ja-JP" altLang="en-US" i="1">
                              <a:solidFill>
                                <a:srgbClr val="000000"/>
                              </a:solidFill>
                              <a:latin typeface="Cambria Math" panose="02040503050406030204" pitchFamily="18" charset="0"/>
                            </a:rPr>
                            <m:t>𝑑𝐸</m:t>
                          </m:r>
                        </m:num>
                        <m:den>
                          <m:r>
                            <a:rPr lang="ja-JP" altLang="en-US" i="1">
                              <a:solidFill>
                                <a:srgbClr val="000000"/>
                              </a:solidFill>
                              <a:latin typeface="Cambria Math" panose="02040503050406030204" pitchFamily="18" charset="0"/>
                            </a:rPr>
                            <m:t>h</m:t>
                          </m:r>
                        </m:den>
                      </m:f>
                    </m:oMath>
                  </m:oMathPara>
                </a14:m>
                <a:endParaRPr lang="ja-JP" altLang="en-US" dirty="0"/>
              </a:p>
            </p:txBody>
          </p:sp>
        </mc:Choice>
        <mc:Fallback xmlns="">
          <p:sp>
            <p:nvSpPr>
              <p:cNvPr id="48" name="Object 5">
                <a:extLst>
                  <a:ext uri="{FF2B5EF4-FFF2-40B4-BE49-F238E27FC236}">
                    <a16:creationId xmlns:a16="http://schemas.microsoft.com/office/drawing/2014/main" id="{EBAD5E24-47EA-4B24-BE1F-42937CA13A15}"/>
                  </a:ext>
                </a:extLst>
              </p:cNvPr>
              <p:cNvSpPr txBox="1">
                <a:spLocks noRot="1" noChangeAspect="1" noMove="1" noResize="1" noEditPoints="1" noAdjustHandles="1" noChangeArrowheads="1" noChangeShapeType="1" noTextEdit="1"/>
              </p:cNvSpPr>
              <p:nvPr/>
            </p:nvSpPr>
            <p:spPr bwMode="auto">
              <a:xfrm>
                <a:off x="1477629" y="5823815"/>
                <a:ext cx="1670050" cy="639762"/>
              </a:xfrm>
              <a:prstGeom prst="rect">
                <a:avLst/>
              </a:prstGeom>
              <a:blipFill>
                <a:blip r:embed="rId1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Object 3">
                <a:extLst>
                  <a:ext uri="{FF2B5EF4-FFF2-40B4-BE49-F238E27FC236}">
                    <a16:creationId xmlns:a16="http://schemas.microsoft.com/office/drawing/2014/main" id="{B2036877-64CF-4E5C-9AC5-2F40E56B6C5F}"/>
                  </a:ext>
                </a:extLst>
              </p:cNvPr>
              <p:cNvSpPr txBox="1"/>
              <p:nvPr/>
            </p:nvSpPr>
            <p:spPr bwMode="auto">
              <a:xfrm>
                <a:off x="3312722" y="5847060"/>
                <a:ext cx="1584325" cy="61595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ja-JP" altLang="en-US" i="1">
                              <a:solidFill>
                                <a:srgbClr val="000000"/>
                              </a:solidFill>
                              <a:latin typeface="Cambria Math" panose="02040503050406030204" pitchFamily="18" charset="0"/>
                            </a:rPr>
                          </m:ctrlPr>
                        </m:sSubPr>
                        <m:e>
                          <m:r>
                            <a:rPr lang="ja-JP" altLang="en-US" i="1">
                              <a:solidFill>
                                <a:srgbClr val="000000"/>
                              </a:solidFill>
                              <a:latin typeface="Cambria Math" panose="02040503050406030204" pitchFamily="18" charset="0"/>
                            </a:rPr>
                            <m:t>𝜈</m:t>
                          </m:r>
                        </m:e>
                        <m:sub>
                          <m:r>
                            <a:rPr lang="ja-JP" altLang="en-US" i="1" smtClean="0">
                              <a:solidFill>
                                <a:srgbClr val="000000"/>
                              </a:solidFill>
                              <a:latin typeface="Cambria Math" panose="02040503050406030204" pitchFamily="18" charset="0"/>
                            </a:rPr>
                            <m:t>↑↓</m:t>
                          </m:r>
                        </m:sub>
                      </m:sSub>
                      <m:r>
                        <a:rPr lang="ja-JP" altLang="en-US" i="1">
                          <a:solidFill>
                            <a:srgbClr val="000000"/>
                          </a:solidFill>
                          <a:latin typeface="Cambria Math" panose="02040503050406030204" pitchFamily="18" charset="0"/>
                        </a:rPr>
                        <m:t>=</m:t>
                      </m:r>
                      <m:f>
                        <m:fPr>
                          <m:ctrlPr>
                            <a:rPr lang="ja-JP" altLang="en-US" i="1">
                              <a:solidFill>
                                <a:srgbClr val="000000"/>
                              </a:solidFill>
                              <a:latin typeface="Cambria Math" panose="02040503050406030204" pitchFamily="18" charset="0"/>
                            </a:rPr>
                          </m:ctrlPr>
                        </m:fPr>
                        <m:num>
                          <m:r>
                            <a:rPr lang="ja-JP" altLang="en-US" i="1">
                              <a:solidFill>
                                <a:srgbClr val="000000"/>
                              </a:solidFill>
                              <a:latin typeface="Cambria Math" panose="02040503050406030204" pitchFamily="18" charset="0"/>
                            </a:rPr>
                            <m:t>2</m:t>
                          </m:r>
                          <m:r>
                            <a:rPr lang="ja-JP" altLang="en-US" i="1">
                              <a:solidFill>
                                <a:srgbClr val="000000"/>
                              </a:solidFill>
                              <a:latin typeface="Cambria Math" panose="02040503050406030204" pitchFamily="18" charset="0"/>
                            </a:rPr>
                            <m:t>𝜇</m:t>
                          </m:r>
                          <m:r>
                            <a:rPr lang="ja-JP" altLang="en-US" i="1">
                              <a:solidFill>
                                <a:srgbClr val="000000"/>
                              </a:solidFill>
                              <a:latin typeface="Cambria Math" panose="02040503050406030204" pitchFamily="18" charset="0"/>
                            </a:rPr>
                            <m:t>𝐵</m:t>
                          </m:r>
                          <m:r>
                            <a:rPr lang="ja-JP" altLang="en-US" i="1">
                              <a:solidFill>
                                <a:srgbClr val="000000"/>
                              </a:solidFill>
                              <a:latin typeface="Cambria Math" panose="02040503050406030204" pitchFamily="18" charset="0"/>
                            </a:rPr>
                            <m:t>−2</m:t>
                          </m:r>
                          <m:r>
                            <a:rPr lang="ja-JP" altLang="en-US" i="1">
                              <a:solidFill>
                                <a:srgbClr val="000000"/>
                              </a:solidFill>
                              <a:latin typeface="Cambria Math" panose="02040503050406030204" pitchFamily="18" charset="0"/>
                            </a:rPr>
                            <m:t>𝑑𝐸</m:t>
                          </m:r>
                        </m:num>
                        <m:den>
                          <m:r>
                            <a:rPr lang="ja-JP" altLang="en-US" i="1">
                              <a:solidFill>
                                <a:srgbClr val="000000"/>
                              </a:solidFill>
                              <a:latin typeface="Cambria Math" panose="02040503050406030204" pitchFamily="18" charset="0"/>
                            </a:rPr>
                            <m:t>h</m:t>
                          </m:r>
                        </m:den>
                      </m:f>
                    </m:oMath>
                  </m:oMathPara>
                </a14:m>
                <a:endParaRPr lang="ja-JP" altLang="en-US" dirty="0"/>
              </a:p>
            </p:txBody>
          </p:sp>
        </mc:Choice>
        <mc:Fallback xmlns="">
          <p:sp>
            <p:nvSpPr>
              <p:cNvPr id="52" name="Object 3">
                <a:extLst>
                  <a:ext uri="{FF2B5EF4-FFF2-40B4-BE49-F238E27FC236}">
                    <a16:creationId xmlns:a16="http://schemas.microsoft.com/office/drawing/2014/main" id="{B2036877-64CF-4E5C-9AC5-2F40E56B6C5F}"/>
                  </a:ext>
                </a:extLst>
              </p:cNvPr>
              <p:cNvSpPr txBox="1">
                <a:spLocks noRot="1" noChangeAspect="1" noMove="1" noResize="1" noEditPoints="1" noAdjustHandles="1" noChangeArrowheads="1" noChangeShapeType="1" noTextEdit="1"/>
              </p:cNvSpPr>
              <p:nvPr/>
            </p:nvSpPr>
            <p:spPr bwMode="auto">
              <a:xfrm>
                <a:off x="3312722" y="5847060"/>
                <a:ext cx="1584325" cy="615950"/>
              </a:xfrm>
              <a:prstGeom prst="rect">
                <a:avLst/>
              </a:prstGeom>
              <a:blipFill>
                <a:blip r:embed="rId2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Object 2">
                <a:extLst>
                  <a:ext uri="{FF2B5EF4-FFF2-40B4-BE49-F238E27FC236}">
                    <a16:creationId xmlns:a16="http://schemas.microsoft.com/office/drawing/2014/main" id="{956F2547-C057-43C4-9F64-A3C8BB66219F}"/>
                  </a:ext>
                </a:extLst>
              </p:cNvPr>
              <p:cNvSpPr txBox="1"/>
              <p:nvPr/>
            </p:nvSpPr>
            <p:spPr bwMode="auto">
              <a:xfrm>
                <a:off x="5088354" y="2917428"/>
                <a:ext cx="3772394" cy="905311"/>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m:rPr>
                          <m:sty m:val="p"/>
                        </m:rPr>
                        <a:rPr lang="ja-JP" altLang="en-US" sz="2800" i="1">
                          <a:solidFill>
                            <a:srgbClr val="000000"/>
                          </a:solidFill>
                          <a:latin typeface="Cambria Math" panose="02040503050406030204" pitchFamily="18" charset="0"/>
                        </a:rPr>
                        <m:t>Δ</m:t>
                      </m:r>
                      <m:r>
                        <a:rPr lang="ja-JP" altLang="en-US" sz="2800" i="1">
                          <a:solidFill>
                            <a:srgbClr val="000000"/>
                          </a:solidFill>
                          <a:latin typeface="Cambria Math" panose="02040503050406030204" pitchFamily="18" charset="0"/>
                        </a:rPr>
                        <m:t>𝜈</m:t>
                      </m:r>
                      <m:r>
                        <a:rPr lang="ja-JP" altLang="en-US" sz="2800" i="1">
                          <a:solidFill>
                            <a:srgbClr val="000000"/>
                          </a:solidFill>
                          <a:latin typeface="Cambria Math" panose="02040503050406030204" pitchFamily="18" charset="0"/>
                        </a:rPr>
                        <m:t>=</m:t>
                      </m:r>
                      <m:sSub>
                        <m:sSubPr>
                          <m:ctrlPr>
                            <a:rPr lang="ja-JP" altLang="en-US" sz="2800" i="1">
                              <a:solidFill>
                                <a:srgbClr val="000000"/>
                              </a:solidFill>
                              <a:latin typeface="Cambria Math" panose="02040503050406030204" pitchFamily="18" charset="0"/>
                            </a:rPr>
                          </m:ctrlPr>
                        </m:sSubPr>
                        <m:e>
                          <m:r>
                            <a:rPr lang="ja-JP" altLang="en-US" sz="2800" i="1">
                              <a:solidFill>
                                <a:srgbClr val="000000"/>
                              </a:solidFill>
                              <a:latin typeface="Cambria Math" panose="02040503050406030204" pitchFamily="18" charset="0"/>
                            </a:rPr>
                            <m:t>𝜈</m:t>
                          </m:r>
                        </m:e>
                        <m:sub>
                          <m:r>
                            <a:rPr lang="ja-JP" altLang="en-US" sz="2800" i="1">
                              <a:solidFill>
                                <a:srgbClr val="000000"/>
                              </a:solidFill>
                              <a:latin typeface="Cambria Math" panose="02040503050406030204" pitchFamily="18" charset="0"/>
                            </a:rPr>
                            <m:t>↑</m:t>
                          </m:r>
                          <m:r>
                            <a:rPr lang="ja-JP" altLang="en-US" sz="2800" i="1" smtClean="0">
                              <a:solidFill>
                                <a:srgbClr val="000000"/>
                              </a:solidFill>
                              <a:latin typeface="Cambria Math" panose="02040503050406030204" pitchFamily="18" charset="0"/>
                            </a:rPr>
                            <m:t>↑</m:t>
                          </m:r>
                        </m:sub>
                      </m:sSub>
                      <m:r>
                        <a:rPr lang="ja-JP" altLang="en-US" sz="2800" i="1">
                          <a:solidFill>
                            <a:srgbClr val="000000"/>
                          </a:solidFill>
                          <a:latin typeface="Cambria Math" panose="02040503050406030204" pitchFamily="18" charset="0"/>
                        </a:rPr>
                        <m:t>−</m:t>
                      </m:r>
                      <m:sSub>
                        <m:sSubPr>
                          <m:ctrlPr>
                            <a:rPr lang="ja-JP" altLang="en-US" sz="2800" i="1">
                              <a:solidFill>
                                <a:srgbClr val="000000"/>
                              </a:solidFill>
                              <a:latin typeface="Cambria Math" panose="02040503050406030204" pitchFamily="18" charset="0"/>
                            </a:rPr>
                          </m:ctrlPr>
                        </m:sSubPr>
                        <m:e>
                          <m:r>
                            <a:rPr lang="ja-JP" altLang="en-US" sz="2800" i="1">
                              <a:solidFill>
                                <a:srgbClr val="000000"/>
                              </a:solidFill>
                              <a:latin typeface="Cambria Math" panose="02040503050406030204" pitchFamily="18" charset="0"/>
                            </a:rPr>
                            <m:t>𝜈</m:t>
                          </m:r>
                        </m:e>
                        <m:sub>
                          <m:r>
                            <a:rPr lang="ja-JP" altLang="en-US" sz="2800" i="1">
                              <a:solidFill>
                                <a:srgbClr val="000000"/>
                              </a:solidFill>
                              <a:latin typeface="Cambria Math" panose="02040503050406030204" pitchFamily="18" charset="0"/>
                            </a:rPr>
                            <m:t>↑↓</m:t>
                          </m:r>
                        </m:sub>
                      </m:sSub>
                      <m:r>
                        <a:rPr lang="ja-JP" altLang="en-US" sz="2800" i="1">
                          <a:solidFill>
                            <a:srgbClr val="000000"/>
                          </a:solidFill>
                          <a:latin typeface="Cambria Math" panose="02040503050406030204" pitchFamily="18" charset="0"/>
                        </a:rPr>
                        <m:t>=</m:t>
                      </m:r>
                      <m:f>
                        <m:fPr>
                          <m:ctrlPr>
                            <a:rPr lang="ja-JP" altLang="en-US" sz="2800" i="1">
                              <a:solidFill>
                                <a:srgbClr val="000000"/>
                              </a:solidFill>
                              <a:latin typeface="Cambria Math" panose="02040503050406030204" pitchFamily="18" charset="0"/>
                            </a:rPr>
                          </m:ctrlPr>
                        </m:fPr>
                        <m:num>
                          <m:r>
                            <a:rPr lang="ja-JP" altLang="en-US" sz="2800" i="1">
                              <a:solidFill>
                                <a:srgbClr val="000000"/>
                              </a:solidFill>
                              <a:latin typeface="Cambria Math" panose="02040503050406030204" pitchFamily="18" charset="0"/>
                            </a:rPr>
                            <m:t>4</m:t>
                          </m:r>
                          <m:r>
                            <a:rPr lang="ja-JP" altLang="en-US" sz="2800" i="1">
                              <a:solidFill>
                                <a:srgbClr val="000000"/>
                              </a:solidFill>
                              <a:latin typeface="Cambria Math" panose="02040503050406030204" pitchFamily="18" charset="0"/>
                            </a:rPr>
                            <m:t>𝑑𝐸</m:t>
                          </m:r>
                        </m:num>
                        <m:den>
                          <m:r>
                            <a:rPr lang="ja-JP" altLang="en-US" sz="2800" i="1">
                              <a:solidFill>
                                <a:srgbClr val="000000"/>
                              </a:solidFill>
                              <a:latin typeface="Cambria Math" panose="02040503050406030204" pitchFamily="18" charset="0"/>
                            </a:rPr>
                            <m:t>h</m:t>
                          </m:r>
                        </m:den>
                      </m:f>
                    </m:oMath>
                  </m:oMathPara>
                </a14:m>
                <a:endParaRPr lang="ja-JP" altLang="en-US" sz="2800" dirty="0"/>
              </a:p>
            </p:txBody>
          </p:sp>
        </mc:Choice>
        <mc:Fallback xmlns="">
          <p:sp>
            <p:nvSpPr>
              <p:cNvPr id="55" name="Object 2">
                <a:extLst>
                  <a:ext uri="{FF2B5EF4-FFF2-40B4-BE49-F238E27FC236}">
                    <a16:creationId xmlns:a16="http://schemas.microsoft.com/office/drawing/2014/main" id="{956F2547-C057-43C4-9F64-A3C8BB66219F}"/>
                  </a:ext>
                </a:extLst>
              </p:cNvPr>
              <p:cNvSpPr txBox="1">
                <a:spLocks noRot="1" noChangeAspect="1" noMove="1" noResize="1" noEditPoints="1" noAdjustHandles="1" noChangeArrowheads="1" noChangeShapeType="1" noTextEdit="1"/>
              </p:cNvSpPr>
              <p:nvPr/>
            </p:nvSpPr>
            <p:spPr bwMode="auto">
              <a:xfrm>
                <a:off x="5088354" y="2917428"/>
                <a:ext cx="3772394" cy="905311"/>
              </a:xfrm>
              <a:prstGeom prst="rect">
                <a:avLst/>
              </a:prstGeom>
              <a:blipFill>
                <a:blip r:embed="rId21"/>
                <a:stretch>
                  <a:fillRect/>
                </a:stretch>
              </a:blipFill>
              <a:ln>
                <a:noFill/>
              </a:ln>
            </p:spPr>
            <p:txBody>
              <a:bodyPr/>
              <a:lstStyle/>
              <a:p>
                <a:r>
                  <a:rPr lang="ja-JP" altLang="en-US">
                    <a:noFill/>
                  </a:rPr>
                  <a:t> </a:t>
                </a:r>
              </a:p>
            </p:txBody>
          </p:sp>
        </mc:Fallback>
      </mc:AlternateContent>
      <p:sp>
        <p:nvSpPr>
          <p:cNvPr id="56" name="テキスト ボックス 55">
            <a:extLst>
              <a:ext uri="{FF2B5EF4-FFF2-40B4-BE49-F238E27FC236}">
                <a16:creationId xmlns:a16="http://schemas.microsoft.com/office/drawing/2014/main" id="{6CBBB350-D7E3-4F57-A56D-8538ADD14E23}"/>
              </a:ext>
            </a:extLst>
          </p:cNvPr>
          <p:cNvSpPr txBox="1"/>
          <p:nvPr/>
        </p:nvSpPr>
        <p:spPr>
          <a:xfrm>
            <a:off x="5113127" y="4102750"/>
            <a:ext cx="3716081" cy="2215991"/>
          </a:xfrm>
          <a:prstGeom prst="rect">
            <a:avLst/>
          </a:prstGeom>
          <a:noFill/>
        </p:spPr>
        <p:txBody>
          <a:bodyPr wrap="none" rtlCol="0">
            <a:spAutoFit/>
          </a:bodyPr>
          <a:lstStyle/>
          <a:p>
            <a:pPr algn="ctr"/>
            <a:r>
              <a:rPr lang="en-US" altLang="ja-JP" sz="2400" dirty="0"/>
              <a:t>d = 10</a:t>
            </a:r>
            <a:r>
              <a:rPr lang="en-US" altLang="ja-JP" sz="2400" baseline="30000" dirty="0"/>
              <a:t>-26</a:t>
            </a:r>
            <a:r>
              <a:rPr lang="en-US" altLang="ja-JP" sz="2400" dirty="0"/>
              <a:t> ecm, E = 10 kV</a:t>
            </a:r>
            <a:r>
              <a:rPr lang="ja-JP" altLang="en-US" sz="2400" dirty="0"/>
              <a:t>の時</a:t>
            </a:r>
            <a:endParaRPr lang="en-US" altLang="ja-JP" sz="2400" dirty="0"/>
          </a:p>
          <a:p>
            <a:pPr algn="ctr"/>
            <a:endParaRPr kumimoji="1" lang="en-US" altLang="ja-JP" sz="1600" dirty="0"/>
          </a:p>
          <a:p>
            <a:pPr algn="ctr"/>
            <a:r>
              <a:rPr lang="en-US" altLang="ja-JP" sz="2400" dirty="0" err="1"/>
              <a:t>Δν</a:t>
            </a:r>
            <a:r>
              <a:rPr lang="ja-JP" altLang="en-US" sz="2400" dirty="0"/>
              <a:t>＝</a:t>
            </a:r>
            <a:r>
              <a:rPr lang="en-US" altLang="ja-JP" sz="2400" dirty="0"/>
              <a:t>1 µHz</a:t>
            </a:r>
          </a:p>
          <a:p>
            <a:pPr algn="ctr"/>
            <a:endParaRPr kumimoji="1" lang="en-US" altLang="ja-JP" dirty="0"/>
          </a:p>
          <a:p>
            <a:pPr algn="ctr"/>
            <a:endParaRPr kumimoji="1" lang="en-US" altLang="ja-JP" dirty="0"/>
          </a:p>
          <a:p>
            <a:pPr algn="ctr"/>
            <a:r>
              <a:rPr lang="en-US" altLang="ja-JP" dirty="0"/>
              <a:t>Cf. </a:t>
            </a:r>
            <a:r>
              <a:rPr lang="ja-JP" altLang="en-US" dirty="0"/>
              <a:t>中性子のラーモア周波数</a:t>
            </a:r>
            <a:r>
              <a:rPr lang="en-US" altLang="ja-JP" dirty="0"/>
              <a:t>(ν</a:t>
            </a:r>
            <a:r>
              <a:rPr lang="en-US" altLang="ja-JP" baseline="-25000" dirty="0"/>
              <a:t>0</a:t>
            </a:r>
            <a:r>
              <a:rPr lang="en-US" altLang="ja-JP" dirty="0"/>
              <a:t>)</a:t>
            </a:r>
          </a:p>
          <a:p>
            <a:pPr algn="ctr"/>
            <a:r>
              <a:rPr kumimoji="1" lang="en-US" altLang="ja-JP" dirty="0"/>
              <a:t>30 Hz/</a:t>
            </a:r>
            <a:r>
              <a:rPr kumimoji="1" lang="en-US" altLang="ja-JP" dirty="0" err="1"/>
              <a:t>μT</a:t>
            </a:r>
            <a:endParaRPr kumimoji="1" lang="ja-JP" altLang="en-US" dirty="0"/>
          </a:p>
        </p:txBody>
      </p:sp>
      <p:sp>
        <p:nvSpPr>
          <p:cNvPr id="57" name="楕円 56">
            <a:extLst>
              <a:ext uri="{FF2B5EF4-FFF2-40B4-BE49-F238E27FC236}">
                <a16:creationId xmlns:a16="http://schemas.microsoft.com/office/drawing/2014/main" id="{0DBCDAC7-57E4-4A51-A253-A3F375D0BF5B}"/>
              </a:ext>
            </a:extLst>
          </p:cNvPr>
          <p:cNvSpPr/>
          <p:nvPr/>
        </p:nvSpPr>
        <p:spPr>
          <a:xfrm>
            <a:off x="2447046" y="5135984"/>
            <a:ext cx="502678" cy="464434"/>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F8D6E5D2-F170-4243-9012-82FA9CC07108}"/>
              </a:ext>
            </a:extLst>
          </p:cNvPr>
          <p:cNvSpPr/>
          <p:nvPr/>
        </p:nvSpPr>
        <p:spPr>
          <a:xfrm>
            <a:off x="3793990" y="5137506"/>
            <a:ext cx="502678" cy="464434"/>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5907B1DB-AC3C-4B2F-955E-9EE0E48E65D5}"/>
              </a:ext>
            </a:extLst>
          </p:cNvPr>
          <p:cNvSpPr txBox="1"/>
          <p:nvPr/>
        </p:nvSpPr>
        <p:spPr>
          <a:xfrm>
            <a:off x="283252" y="6453336"/>
            <a:ext cx="2029402" cy="369332"/>
          </a:xfrm>
          <a:prstGeom prst="rect">
            <a:avLst/>
          </a:prstGeom>
          <a:noFill/>
        </p:spPr>
        <p:txBody>
          <a:bodyPr wrap="none" rtlCol="0">
            <a:spAutoFit/>
          </a:bodyPr>
          <a:lstStyle/>
          <a:p>
            <a:r>
              <a:rPr kumimoji="1" lang="en-US" altLang="ja-JP" dirty="0"/>
              <a:t>figure from K. Asahi</a:t>
            </a:r>
            <a:endParaRPr kumimoji="1" lang="ja-JP" altLang="en-US" dirty="0"/>
          </a:p>
        </p:txBody>
      </p:sp>
      <p:sp>
        <p:nvSpPr>
          <p:cNvPr id="61" name="テキスト ボックス 60">
            <a:extLst>
              <a:ext uri="{FF2B5EF4-FFF2-40B4-BE49-F238E27FC236}">
                <a16:creationId xmlns:a16="http://schemas.microsoft.com/office/drawing/2014/main" id="{C5A0F433-D7B9-4ADC-8D7D-7F7D469097FD}"/>
              </a:ext>
            </a:extLst>
          </p:cNvPr>
          <p:cNvSpPr txBox="1"/>
          <p:nvPr/>
        </p:nvSpPr>
        <p:spPr>
          <a:xfrm>
            <a:off x="4745063" y="2278613"/>
            <a:ext cx="4559261" cy="646331"/>
          </a:xfrm>
          <a:prstGeom prst="rect">
            <a:avLst/>
          </a:prstGeom>
          <a:noFill/>
        </p:spPr>
        <p:txBody>
          <a:bodyPr wrap="none" rtlCol="0">
            <a:spAutoFit/>
          </a:bodyPr>
          <a:lstStyle/>
          <a:p>
            <a:r>
              <a:rPr kumimoji="1" lang="en-US" altLang="ja-JP" dirty="0"/>
              <a:t>(</a:t>
            </a:r>
            <a:r>
              <a:rPr kumimoji="1" lang="ja-JP" altLang="en-US" dirty="0"/>
              <a:t>理想的</a:t>
            </a:r>
            <a:r>
              <a:rPr kumimoji="1" lang="en-US" altLang="ja-JP" dirty="0"/>
              <a:t>)</a:t>
            </a:r>
          </a:p>
          <a:p>
            <a:r>
              <a:rPr kumimoji="1" lang="ja-JP" altLang="en-US" dirty="0"/>
              <a:t>電磁場中のスピン歳差運動周期の差を測定</a:t>
            </a:r>
            <a:endParaRPr kumimoji="1" lang="en-US" altLang="ja-JP" dirty="0"/>
          </a:p>
        </p:txBody>
      </p:sp>
    </p:spTree>
    <p:extLst>
      <p:ext uri="{BB962C8B-B14F-4D97-AF65-F5344CB8AC3E}">
        <p14:creationId xmlns:p14="http://schemas.microsoft.com/office/powerpoint/2010/main" val="323090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40</a:t>
            </a:fld>
            <a:endParaRPr kumimoji="1"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22" y="27384"/>
            <a:ext cx="891995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35496" y="6516052"/>
            <a:ext cx="1994457" cy="369332"/>
          </a:xfrm>
          <a:prstGeom prst="rect">
            <a:avLst/>
          </a:prstGeom>
          <a:solidFill>
            <a:schemeClr val="bg1"/>
          </a:solidFill>
        </p:spPr>
        <p:txBody>
          <a:bodyPr wrap="none" rtlCol="0">
            <a:spAutoFit/>
          </a:bodyPr>
          <a:lstStyle/>
          <a:p>
            <a:r>
              <a:rPr kumimoji="1" lang="en-US" altLang="ja-JP" dirty="0"/>
              <a:t>Slide by T. Momose</a:t>
            </a:r>
            <a:endParaRPr kumimoji="1" lang="ja-JP" altLang="en-US" dirty="0"/>
          </a:p>
        </p:txBody>
      </p:sp>
    </p:spTree>
    <p:extLst>
      <p:ext uri="{BB962C8B-B14F-4D97-AF65-F5344CB8AC3E}">
        <p14:creationId xmlns:p14="http://schemas.microsoft.com/office/powerpoint/2010/main" val="158311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12C802-6980-4AF2-96E3-CB2C0C1E8216}"/>
              </a:ext>
            </a:extLst>
          </p:cNvPr>
          <p:cNvSpPr>
            <a:spLocks noGrp="1"/>
          </p:cNvSpPr>
          <p:nvPr>
            <p:ph type="title"/>
          </p:nvPr>
        </p:nvSpPr>
        <p:spPr/>
        <p:txBody>
          <a:bodyPr/>
          <a:lstStyle/>
          <a:p>
            <a:r>
              <a:rPr kumimoji="1" lang="ja-JP" altLang="en-US" dirty="0"/>
              <a:t>実際は</a:t>
            </a:r>
          </a:p>
        </p:txBody>
      </p:sp>
      <p:sp>
        <p:nvSpPr>
          <p:cNvPr id="3" name="スライド番号プレースホルダー 2">
            <a:extLst>
              <a:ext uri="{FF2B5EF4-FFF2-40B4-BE49-F238E27FC236}">
                <a16:creationId xmlns:a16="http://schemas.microsoft.com/office/drawing/2014/main" id="{DA0D5E01-4E67-4B1F-856E-FB2532FD29B0}"/>
              </a:ext>
            </a:extLst>
          </p:cNvPr>
          <p:cNvSpPr>
            <a:spLocks noGrp="1"/>
          </p:cNvSpPr>
          <p:nvPr>
            <p:ph type="sldNum" sz="quarter" idx="12"/>
          </p:nvPr>
        </p:nvSpPr>
        <p:spPr/>
        <p:txBody>
          <a:bodyPr/>
          <a:lstStyle/>
          <a:p>
            <a:fld id="{D2D8002D-B5B0-4BAC-B1F6-782DDCCE6D9C}" type="slidenum">
              <a:rPr kumimoji="1" lang="ja-JP" altLang="en-US" smtClean="0"/>
              <a:t>5</a:t>
            </a:fld>
            <a:endParaRPr kumimoji="1" lang="ja-JP" altLang="en-US"/>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86FD4F43-DF6E-4D90-812C-EE267248F6D8}"/>
                  </a:ext>
                </a:extLst>
              </p:cNvPr>
              <p:cNvSpPr txBox="1"/>
              <p:nvPr/>
            </p:nvSpPr>
            <p:spPr>
              <a:xfrm>
                <a:off x="1652624" y="1435583"/>
                <a:ext cx="5616624" cy="79579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ja-JP" altLang="en-US" sz="2400" i="1" smtClean="0">
                          <a:solidFill>
                            <a:srgbClr val="000000"/>
                          </a:solidFill>
                          <a:latin typeface="Cambria Math" panose="02040503050406030204" pitchFamily="18" charset="0"/>
                        </a:rPr>
                        <m:t>Δ</m:t>
                      </m:r>
                      <m:r>
                        <a:rPr lang="ja-JP" altLang="en-US" sz="2400" i="1" smtClean="0">
                          <a:solidFill>
                            <a:srgbClr val="000000"/>
                          </a:solidFill>
                          <a:latin typeface="Cambria Math" panose="02040503050406030204" pitchFamily="18" charset="0"/>
                        </a:rPr>
                        <m:t>𝜈</m:t>
                      </m:r>
                      <m:r>
                        <a:rPr lang="ja-JP" altLang="en-US" sz="2400" i="1" smtClean="0">
                          <a:solidFill>
                            <a:srgbClr val="000000"/>
                          </a:solidFill>
                          <a:latin typeface="Cambria Math" panose="02040503050406030204" pitchFamily="18" charset="0"/>
                        </a:rPr>
                        <m:t>=</m:t>
                      </m:r>
                      <m:sSub>
                        <m:sSubPr>
                          <m:ctrlPr>
                            <a:rPr lang="ja-JP" altLang="en-US" sz="2400" i="1">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𝜈</m:t>
                          </m:r>
                        </m:e>
                        <m:sub>
                          <m:r>
                            <a:rPr lang="ja-JP" altLang="en-US" sz="2400" i="1">
                              <a:solidFill>
                                <a:srgbClr val="000000"/>
                              </a:solidFill>
                              <a:latin typeface="Cambria Math" panose="02040503050406030204" pitchFamily="18" charset="0"/>
                            </a:rPr>
                            <m:t>↑</m:t>
                          </m:r>
                          <m:r>
                            <a:rPr lang="ja-JP" altLang="en-US" sz="2400" i="1" smtClean="0">
                              <a:solidFill>
                                <a:srgbClr val="000000"/>
                              </a:solidFill>
                              <a:latin typeface="Cambria Math" panose="02040503050406030204" pitchFamily="18" charset="0"/>
                            </a:rPr>
                            <m:t>↑</m:t>
                          </m:r>
                        </m:sub>
                      </m:sSub>
                      <m:r>
                        <a:rPr lang="ja-JP" altLang="en-US" sz="2400" i="1">
                          <a:solidFill>
                            <a:srgbClr val="000000"/>
                          </a:solidFill>
                          <a:latin typeface="Cambria Math" panose="02040503050406030204" pitchFamily="18" charset="0"/>
                        </a:rPr>
                        <m:t>−</m:t>
                      </m:r>
                      <m:sSub>
                        <m:sSubPr>
                          <m:ctrlPr>
                            <a:rPr lang="ja-JP" altLang="en-US" sz="2400" i="1">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𝜈</m:t>
                          </m:r>
                        </m:e>
                        <m:sub>
                          <m:r>
                            <a:rPr lang="ja-JP" altLang="en-US" sz="2400" i="1">
                              <a:solidFill>
                                <a:srgbClr val="000000"/>
                              </a:solidFill>
                              <a:latin typeface="Cambria Math" panose="02040503050406030204" pitchFamily="18" charset="0"/>
                            </a:rPr>
                            <m:t>↑↓</m:t>
                          </m:r>
                        </m:sub>
                      </m:sSub>
                      <m:r>
                        <a:rPr lang="ja-JP" altLang="en-US" sz="2400" i="1">
                          <a:solidFill>
                            <a:srgbClr val="000000"/>
                          </a:solidFill>
                          <a:latin typeface="Cambria Math" panose="02040503050406030204" pitchFamily="18" charset="0"/>
                        </a:rPr>
                        <m:t>=</m:t>
                      </m:r>
                      <m:f>
                        <m:fPr>
                          <m:ctrlPr>
                            <a:rPr lang="ja-JP" altLang="en-US" sz="2400" i="1">
                              <a:latin typeface="Cambria Math" panose="02040503050406030204" pitchFamily="18" charset="0"/>
                            </a:rPr>
                          </m:ctrlPr>
                        </m:fPr>
                        <m:num>
                          <m:r>
                            <a:rPr lang="ja-JP" altLang="en-US" sz="2400" i="1">
                              <a:latin typeface="Cambria Math" panose="02040503050406030204" pitchFamily="18" charset="0"/>
                            </a:rPr>
                            <m:t>2</m:t>
                          </m:r>
                          <m:r>
                            <a:rPr lang="ja-JP" altLang="en-US" sz="2400" i="1">
                              <a:latin typeface="Cambria Math" panose="02040503050406030204" pitchFamily="18" charset="0"/>
                            </a:rPr>
                            <m:t>𝜇</m:t>
                          </m:r>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m:rPr>
                                  <m:sty m:val="p"/>
                                </m:rPr>
                                <a:rPr lang="en-US" altLang="ja-JP" sz="2400" i="1">
                                  <a:latin typeface="Cambria Math" panose="02040503050406030204" pitchFamily="18" charset="0"/>
                                </a:rPr>
                                <m:t>B</m:t>
                              </m:r>
                            </m:e>
                            <m:sub>
                              <m:r>
                                <a:rPr lang="ja-JP" altLang="en-US" sz="2400" i="1">
                                  <a:latin typeface="Cambria Math" panose="02040503050406030204" pitchFamily="18" charset="0"/>
                                </a:rPr>
                                <m:t>↑↑</m:t>
                              </m:r>
                            </m:sub>
                          </m:sSub>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m:rPr>
                                  <m:sty m:val="p"/>
                                </m:rPr>
                                <a:rPr lang="en-US" altLang="ja-JP" sz="2400" i="1">
                                  <a:latin typeface="Cambria Math" panose="02040503050406030204" pitchFamily="18" charset="0"/>
                                </a:rPr>
                                <m:t>B</m:t>
                              </m:r>
                            </m:e>
                            <m:sub>
                              <m:r>
                                <a:rPr lang="ja-JP" altLang="en-US" sz="2400" i="1">
                                  <a:latin typeface="Cambria Math" panose="02040503050406030204" pitchFamily="18" charset="0"/>
                                </a:rPr>
                                <m:t>↑↓</m:t>
                              </m:r>
                            </m:sub>
                          </m:sSub>
                          <m:r>
                            <a:rPr lang="en-US" altLang="ja-JP" sz="2400" i="1">
                              <a:latin typeface="Cambria Math" panose="02040503050406030204" pitchFamily="18" charset="0"/>
                            </a:rPr>
                            <m:t>)</m:t>
                          </m:r>
                        </m:num>
                        <m:den>
                          <m:r>
                            <a:rPr lang="en-US" altLang="ja-JP" sz="2400" i="1">
                              <a:latin typeface="Cambria Math" panose="02040503050406030204" pitchFamily="18" charset="0"/>
                            </a:rPr>
                            <m:t>h</m:t>
                          </m:r>
                        </m:den>
                      </m:f>
                      <m:r>
                        <a:rPr lang="ja-JP" altLang="en-US" sz="2400" i="1">
                          <a:solidFill>
                            <a:srgbClr val="000000"/>
                          </a:solidFill>
                          <a:latin typeface="Cambria Math" panose="02040503050406030204" pitchFamily="18" charset="0"/>
                        </a:rPr>
                        <m:t>＋</m:t>
                      </m:r>
                      <m:f>
                        <m:fPr>
                          <m:ctrlPr>
                            <a:rPr lang="ja-JP" altLang="en-US" sz="2400" i="1">
                              <a:solidFill>
                                <a:srgbClr val="000000"/>
                              </a:solidFill>
                              <a:latin typeface="Cambria Math" panose="02040503050406030204" pitchFamily="18" charset="0"/>
                            </a:rPr>
                          </m:ctrlPr>
                        </m:fPr>
                        <m:num>
                          <m:r>
                            <a:rPr lang="ja-JP" altLang="en-US" sz="2400" i="1">
                              <a:solidFill>
                                <a:srgbClr val="000000"/>
                              </a:solidFill>
                              <a:latin typeface="Cambria Math" panose="02040503050406030204" pitchFamily="18" charset="0"/>
                            </a:rPr>
                            <m:t>4</m:t>
                          </m:r>
                          <m:r>
                            <a:rPr lang="ja-JP" altLang="en-US" sz="2400" i="1">
                              <a:solidFill>
                                <a:srgbClr val="000000"/>
                              </a:solidFill>
                              <a:latin typeface="Cambria Math" panose="02040503050406030204" pitchFamily="18" charset="0"/>
                            </a:rPr>
                            <m:t>𝑑𝐸</m:t>
                          </m:r>
                        </m:num>
                        <m:den>
                          <m:r>
                            <a:rPr lang="ja-JP" altLang="en-US" sz="2400" i="1">
                              <a:solidFill>
                                <a:srgbClr val="000000"/>
                              </a:solidFill>
                              <a:latin typeface="Cambria Math" panose="02040503050406030204" pitchFamily="18" charset="0"/>
                            </a:rPr>
                            <m:t>h</m:t>
                          </m:r>
                        </m:den>
                      </m:f>
                    </m:oMath>
                  </m:oMathPara>
                </a14:m>
                <a:endParaRPr lang="ja-JP" altLang="en-US" sz="2400" dirty="0"/>
              </a:p>
            </p:txBody>
          </p:sp>
        </mc:Choice>
        <mc:Fallback xmlns="">
          <p:sp>
            <p:nvSpPr>
              <p:cNvPr id="5" name="テキスト ボックス 4">
                <a:extLst>
                  <a:ext uri="{FF2B5EF4-FFF2-40B4-BE49-F238E27FC236}">
                    <a16:creationId xmlns:a16="http://schemas.microsoft.com/office/drawing/2014/main" id="{86FD4F43-DF6E-4D90-812C-EE267248F6D8}"/>
                  </a:ext>
                </a:extLst>
              </p:cNvPr>
              <p:cNvSpPr txBox="1">
                <a:spLocks noRot="1" noChangeAspect="1" noMove="1" noResize="1" noEditPoints="1" noAdjustHandles="1" noChangeArrowheads="1" noChangeShapeType="1" noTextEdit="1"/>
              </p:cNvSpPr>
              <p:nvPr/>
            </p:nvSpPr>
            <p:spPr>
              <a:xfrm>
                <a:off x="1652624" y="1435583"/>
                <a:ext cx="5616624" cy="795795"/>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151A0ABA-FAED-4E4B-A52E-13E6AE0209BD}"/>
                  </a:ext>
                </a:extLst>
              </p:cNvPr>
              <p:cNvSpPr txBox="1"/>
              <p:nvPr/>
            </p:nvSpPr>
            <p:spPr>
              <a:xfrm>
                <a:off x="395536" y="2852936"/>
                <a:ext cx="4020652" cy="1784527"/>
              </a:xfrm>
              <a:prstGeom prst="rect">
                <a:avLst/>
              </a:prstGeom>
              <a:noFill/>
            </p:spPr>
            <p:txBody>
              <a:bodyPr wrap="none" rtlCol="0">
                <a:spAutoFit/>
              </a:bodyPr>
              <a:lstStyle/>
              <a:p>
                <a:r>
                  <a:rPr kumimoji="1" lang="en-US" altLang="ja-JP" sz="2800" dirty="0"/>
                  <a:t>B</a:t>
                </a:r>
                <a:r>
                  <a:rPr kumimoji="1" lang="ja-JP" altLang="en-US" sz="2800" dirty="0"/>
                  <a:t>の精密制御</a:t>
                </a:r>
                <a:endParaRPr lang="en-US" altLang="ja-JP" sz="2400" dirty="0"/>
              </a:p>
              <a:p>
                <a:r>
                  <a:rPr lang="en-US" altLang="ja-JP" sz="1800" dirty="0"/>
                  <a:t>E = 10 kV</a:t>
                </a:r>
                <a:r>
                  <a:rPr lang="ja-JP" altLang="en-US" sz="1800" dirty="0"/>
                  <a:t>で</a:t>
                </a:r>
                <a:r>
                  <a:rPr lang="en-US" altLang="ja-JP" sz="1800" dirty="0"/>
                  <a:t>d = 10</a:t>
                </a:r>
                <a:r>
                  <a:rPr lang="en-US" altLang="ja-JP" sz="1800" baseline="30000" dirty="0"/>
                  <a:t>-26</a:t>
                </a:r>
                <a:r>
                  <a:rPr lang="en-US" altLang="ja-JP" sz="1800" dirty="0"/>
                  <a:t> ecm</a:t>
                </a:r>
                <a:r>
                  <a:rPr lang="ja-JP" altLang="en-US" sz="1800" dirty="0"/>
                  <a:t>を測定する場合</a:t>
                </a:r>
                <a:endParaRPr lang="en-US" altLang="ja-JP" sz="1800" dirty="0"/>
              </a:p>
              <a:p>
                <a:endParaRPr lang="en-US" altLang="ja-JP" dirty="0"/>
              </a:p>
              <a:p>
                <a:pPr algn="ctr"/>
                <a14:m>
                  <m:oMath xmlns:m="http://schemas.openxmlformats.org/officeDocument/2006/math">
                    <m:r>
                      <m:rPr>
                        <m:sty m:val="p"/>
                      </m:rPr>
                      <a:rPr lang="el-GR" altLang="ja-JP" sz="1800" i="1" smtClean="0">
                        <a:latin typeface="Cambria Math" panose="02040503050406030204" pitchFamily="18" charset="0"/>
                        <a:ea typeface="Cambria Math" panose="02040503050406030204" pitchFamily="18" charset="0"/>
                      </a:rPr>
                      <m:t>Δ</m:t>
                    </m:r>
                    <m:r>
                      <a:rPr lang="en-US" altLang="ja-JP" sz="1800" b="0" i="1" smtClean="0">
                        <a:latin typeface="Cambria Math" panose="02040503050406030204" pitchFamily="18" charset="0"/>
                        <a:ea typeface="Cambria Math" panose="02040503050406030204" pitchFamily="18" charset="0"/>
                      </a:rPr>
                      <m:t>𝐵</m:t>
                    </m:r>
                    <m:r>
                      <a:rPr lang="en-US" altLang="ja-JP" sz="1800" b="0" i="1" smtClean="0">
                        <a:latin typeface="Cambria Math" panose="02040503050406030204" pitchFamily="18" charset="0"/>
                        <a:ea typeface="Cambria Math" panose="02040503050406030204" pitchFamily="18" charset="0"/>
                      </a:rPr>
                      <m:t>=</m:t>
                    </m:r>
                    <m:d>
                      <m:dPr>
                        <m:ctrlPr>
                          <a:rPr lang="en-US" altLang="ja-JP" sz="1800" b="0" i="1" smtClean="0">
                            <a:solidFill>
                              <a:srgbClr val="000000"/>
                            </a:solidFill>
                            <a:latin typeface="Cambria Math" panose="02040503050406030204" pitchFamily="18" charset="0"/>
                            <a:ea typeface="Cambria Math" panose="02040503050406030204" pitchFamily="18" charset="0"/>
                          </a:rPr>
                        </m:ctrlPr>
                      </m:dPr>
                      <m:e>
                        <m:sSub>
                          <m:sSubPr>
                            <m:ctrlPr>
                              <a:rPr lang="en-US" altLang="ja-JP" i="1">
                                <a:solidFill>
                                  <a:srgbClr val="000000"/>
                                </a:solidFill>
                                <a:latin typeface="Cambria Math" panose="02040503050406030204" pitchFamily="18" charset="0"/>
                              </a:rPr>
                            </m:ctrlPr>
                          </m:sSubPr>
                          <m:e>
                            <m:r>
                              <m:rPr>
                                <m:sty m:val="p"/>
                              </m:rPr>
                              <a:rPr lang="en-US" altLang="ja-JP" i="1">
                                <a:solidFill>
                                  <a:srgbClr val="000000"/>
                                </a:solidFill>
                                <a:latin typeface="Cambria Math" panose="02040503050406030204" pitchFamily="18" charset="0"/>
                              </a:rPr>
                              <m:t>B</m:t>
                            </m:r>
                          </m:e>
                          <m:sub>
                            <m:r>
                              <a:rPr lang="ja-JP" altLang="en-US" i="1">
                                <a:solidFill>
                                  <a:srgbClr val="000000"/>
                                </a:solidFill>
                                <a:latin typeface="Cambria Math" panose="02040503050406030204" pitchFamily="18" charset="0"/>
                              </a:rPr>
                              <m:t>↑↑</m:t>
                            </m:r>
                          </m:sub>
                        </m:sSub>
                        <m:r>
                          <a:rPr lang="en-US" altLang="ja-JP" i="1">
                            <a:solidFill>
                              <a:srgbClr val="000000"/>
                            </a:solidFill>
                            <a:latin typeface="Cambria Math" panose="02040503050406030204" pitchFamily="18" charset="0"/>
                          </a:rPr>
                          <m:t>−</m:t>
                        </m:r>
                        <m:sSub>
                          <m:sSubPr>
                            <m:ctrlPr>
                              <a:rPr lang="en-US" altLang="ja-JP" i="1">
                                <a:solidFill>
                                  <a:srgbClr val="000000"/>
                                </a:solidFill>
                                <a:latin typeface="Cambria Math" panose="02040503050406030204" pitchFamily="18" charset="0"/>
                              </a:rPr>
                            </m:ctrlPr>
                          </m:sSubPr>
                          <m:e>
                            <m:r>
                              <m:rPr>
                                <m:sty m:val="p"/>
                              </m:rPr>
                              <a:rPr lang="en-US" altLang="ja-JP" i="1">
                                <a:solidFill>
                                  <a:srgbClr val="000000"/>
                                </a:solidFill>
                                <a:latin typeface="Cambria Math" panose="02040503050406030204" pitchFamily="18" charset="0"/>
                              </a:rPr>
                              <m:t>B</m:t>
                            </m:r>
                          </m:e>
                          <m:sub>
                            <m:r>
                              <a:rPr lang="ja-JP" altLang="en-US" i="1">
                                <a:solidFill>
                                  <a:srgbClr val="000000"/>
                                </a:solidFill>
                                <a:latin typeface="Cambria Math" panose="02040503050406030204" pitchFamily="18" charset="0"/>
                              </a:rPr>
                              <m:t>↑↓</m:t>
                            </m:r>
                          </m:sub>
                        </m:sSub>
                      </m:e>
                    </m:d>
                    <m:r>
                      <a:rPr lang="en-US" altLang="ja-JP" b="0" i="1" smtClean="0">
                        <a:solidFill>
                          <a:srgbClr val="000000"/>
                        </a:solidFill>
                        <a:latin typeface="Cambria Math" panose="02040503050406030204" pitchFamily="18" charset="0"/>
                      </a:rPr>
                      <m:t>≪</m:t>
                    </m:r>
                    <m:f>
                      <m:fPr>
                        <m:ctrlPr>
                          <a:rPr lang="en-US" altLang="ja-JP" b="0" i="1" smtClean="0">
                            <a:solidFill>
                              <a:srgbClr val="000000"/>
                            </a:solidFill>
                            <a:latin typeface="Cambria Math" panose="02040503050406030204" pitchFamily="18" charset="0"/>
                          </a:rPr>
                        </m:ctrlPr>
                      </m:fPr>
                      <m:num>
                        <m:r>
                          <a:rPr lang="en-US" altLang="ja-JP" b="0" i="1" smtClean="0">
                            <a:solidFill>
                              <a:srgbClr val="000000"/>
                            </a:solidFill>
                            <a:latin typeface="Cambria Math" panose="02040503050406030204" pitchFamily="18" charset="0"/>
                          </a:rPr>
                          <m:t>𝑑𝐸</m:t>
                        </m:r>
                      </m:num>
                      <m:den>
                        <m:r>
                          <a:rPr lang="ja-JP" altLang="en-US" b="0" i="1" smtClean="0">
                            <a:solidFill>
                              <a:srgbClr val="000000"/>
                            </a:solidFill>
                            <a:latin typeface="Cambria Math" panose="02040503050406030204" pitchFamily="18" charset="0"/>
                          </a:rPr>
                          <m:t>𝜇</m:t>
                        </m:r>
                      </m:den>
                    </m:f>
                    <m:r>
                      <a:rPr lang="en-US" altLang="ja-JP" i="1">
                        <a:solidFill>
                          <a:srgbClr val="000000"/>
                        </a:solidFill>
                        <a:latin typeface="Cambria Math" panose="02040503050406030204" pitchFamily="18" charset="0"/>
                      </a:rPr>
                      <m:t>~</m:t>
                    </m:r>
                    <m:r>
                      <a:rPr lang="en-US" altLang="ja-JP" b="0" i="1" smtClean="0">
                        <a:solidFill>
                          <a:srgbClr val="000000"/>
                        </a:solidFill>
                        <a:latin typeface="Cambria Math" panose="02040503050406030204" pitchFamily="18" charset="0"/>
                      </a:rPr>
                      <m:t>10 </m:t>
                    </m:r>
                    <m:r>
                      <m:rPr>
                        <m:nor/>
                      </m:rPr>
                      <a:rPr lang="en-US" altLang="ja-JP" b="0" i="0" smtClean="0">
                        <a:solidFill>
                          <a:srgbClr val="000000"/>
                        </a:solidFill>
                        <a:latin typeface="Cambria Math" panose="02040503050406030204" pitchFamily="18" charset="0"/>
                      </a:rPr>
                      <m:t>fT</m:t>
                    </m:r>
                  </m:oMath>
                </a14:m>
                <a:r>
                  <a:rPr lang="en-US" altLang="ja-JP" sz="1800" dirty="0"/>
                  <a:t> </a:t>
                </a:r>
              </a:p>
              <a:p>
                <a:endParaRPr lang="en-US" altLang="ja-JP" dirty="0"/>
              </a:p>
            </p:txBody>
          </p:sp>
        </mc:Choice>
        <mc:Fallback xmlns="">
          <p:sp>
            <p:nvSpPr>
              <p:cNvPr id="6" name="テキスト ボックス 5">
                <a:extLst>
                  <a:ext uri="{FF2B5EF4-FFF2-40B4-BE49-F238E27FC236}">
                    <a16:creationId xmlns:a16="http://schemas.microsoft.com/office/drawing/2014/main" id="{151A0ABA-FAED-4E4B-A52E-13E6AE0209BD}"/>
                  </a:ext>
                </a:extLst>
              </p:cNvPr>
              <p:cNvSpPr txBox="1">
                <a:spLocks noRot="1" noChangeAspect="1" noMove="1" noResize="1" noEditPoints="1" noAdjustHandles="1" noChangeArrowheads="1" noChangeShapeType="1" noTextEdit="1"/>
              </p:cNvSpPr>
              <p:nvPr/>
            </p:nvSpPr>
            <p:spPr>
              <a:xfrm>
                <a:off x="395536" y="2852936"/>
                <a:ext cx="4020652" cy="1784527"/>
              </a:xfrm>
              <a:prstGeom prst="rect">
                <a:avLst/>
              </a:prstGeom>
              <a:blipFill>
                <a:blip r:embed="rId3"/>
                <a:stretch>
                  <a:fillRect l="-3187" t="-4778" r="-759"/>
                </a:stretch>
              </a:blipFill>
            </p:spPr>
            <p:txBody>
              <a:bodyPr/>
              <a:lstStyle/>
              <a:p>
                <a:r>
                  <a:rPr lang="ja-JP" altLang="en-US">
                    <a:noFill/>
                  </a:rPr>
                  <a:t> </a:t>
                </a:r>
              </a:p>
            </p:txBody>
          </p:sp>
        </mc:Fallback>
      </mc:AlternateContent>
      <p:sp>
        <p:nvSpPr>
          <p:cNvPr id="7" name="正方形/長方形 6">
            <a:extLst>
              <a:ext uri="{FF2B5EF4-FFF2-40B4-BE49-F238E27FC236}">
                <a16:creationId xmlns:a16="http://schemas.microsoft.com/office/drawing/2014/main" id="{C0F552C4-F969-4E0E-94E0-91F57C334CB9}"/>
              </a:ext>
            </a:extLst>
          </p:cNvPr>
          <p:cNvSpPr/>
          <p:nvPr/>
        </p:nvSpPr>
        <p:spPr>
          <a:xfrm>
            <a:off x="4394668" y="1505319"/>
            <a:ext cx="1257452" cy="33099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7841FEB-D7C9-44C0-9360-FF7640A46E37}"/>
              </a:ext>
            </a:extLst>
          </p:cNvPr>
          <p:cNvSpPr txBox="1"/>
          <p:nvPr/>
        </p:nvSpPr>
        <p:spPr>
          <a:xfrm>
            <a:off x="1979712" y="2178154"/>
            <a:ext cx="2343911" cy="369332"/>
          </a:xfrm>
          <a:prstGeom prst="rect">
            <a:avLst/>
          </a:prstGeom>
          <a:noFill/>
        </p:spPr>
        <p:txBody>
          <a:bodyPr wrap="none" rtlCol="0">
            <a:spAutoFit/>
          </a:bodyPr>
          <a:lstStyle/>
          <a:p>
            <a:r>
              <a:rPr kumimoji="1" lang="ja-JP" altLang="en-US" dirty="0"/>
              <a:t>この項が消え切らない</a:t>
            </a:r>
          </a:p>
        </p:txBody>
      </p:sp>
      <p:sp>
        <p:nvSpPr>
          <p:cNvPr id="9" name="テキスト ボックス 8">
            <a:extLst>
              <a:ext uri="{FF2B5EF4-FFF2-40B4-BE49-F238E27FC236}">
                <a16:creationId xmlns:a16="http://schemas.microsoft.com/office/drawing/2014/main" id="{24D3EF04-21F2-4588-9418-75309CF7A758}"/>
              </a:ext>
            </a:extLst>
          </p:cNvPr>
          <p:cNvSpPr txBox="1"/>
          <p:nvPr/>
        </p:nvSpPr>
        <p:spPr>
          <a:xfrm>
            <a:off x="853996" y="4725144"/>
            <a:ext cx="3790012" cy="1754326"/>
          </a:xfrm>
          <a:prstGeom prst="rect">
            <a:avLst/>
          </a:prstGeom>
          <a:noFill/>
        </p:spPr>
        <p:txBody>
          <a:bodyPr wrap="none" rtlCol="0">
            <a:spAutoFit/>
          </a:bodyPr>
          <a:lstStyle/>
          <a:p>
            <a:r>
              <a:rPr kumimoji="1" lang="ja-JP" altLang="en-US" dirty="0"/>
              <a:t>磁場を精密に制御するために</a:t>
            </a:r>
            <a:endParaRPr kumimoji="1" lang="en-US" altLang="ja-JP" dirty="0"/>
          </a:p>
          <a:p>
            <a:pPr marL="285750" indent="-285750">
              <a:buFont typeface="Arial" panose="020B0604020202020204" pitchFamily="34" charset="0"/>
              <a:buChar char="•"/>
            </a:pPr>
            <a:r>
              <a:rPr kumimoji="1" lang="ja-JP" altLang="en-US" dirty="0"/>
              <a:t>磁気シールド</a:t>
            </a:r>
            <a:endParaRPr kumimoji="1" lang="en-US" altLang="ja-JP" dirty="0"/>
          </a:p>
          <a:p>
            <a:pPr marL="285750" indent="-285750">
              <a:buFont typeface="Arial" panose="020B0604020202020204" pitchFamily="34" charset="0"/>
              <a:buChar char="•"/>
            </a:pPr>
            <a:r>
              <a:rPr kumimoji="1" lang="ja-JP" altLang="en-US" dirty="0"/>
              <a:t>磁束計</a:t>
            </a:r>
            <a:endParaRPr kumimoji="1" lang="en-US" altLang="ja-JP" dirty="0"/>
          </a:p>
          <a:p>
            <a:pPr marL="742950" lvl="1" indent="-285750">
              <a:buFont typeface="Arial" panose="020B0604020202020204" pitchFamily="34" charset="0"/>
              <a:buChar char="•"/>
            </a:pPr>
            <a:r>
              <a:rPr kumimoji="1" lang="en-US" altLang="ja-JP" dirty="0"/>
              <a:t>SQUID,</a:t>
            </a:r>
            <a:r>
              <a:rPr kumimoji="1" lang="ja-JP" altLang="en-US" dirty="0"/>
              <a:t> </a:t>
            </a:r>
            <a:r>
              <a:rPr lang="en-US" altLang="ja-JP" dirty="0"/>
              <a:t>Cs, Rb</a:t>
            </a:r>
          </a:p>
          <a:p>
            <a:pPr marL="742950" lvl="1" indent="-285750">
              <a:buFont typeface="Arial" panose="020B0604020202020204" pitchFamily="34" charset="0"/>
              <a:buChar char="•"/>
            </a:pPr>
            <a:r>
              <a:rPr kumimoji="1" lang="en-US" altLang="ja-JP" dirty="0"/>
              <a:t>Co-magnetomet</a:t>
            </a:r>
            <a:r>
              <a:rPr lang="en-US" altLang="ja-JP" dirty="0"/>
              <a:t>er (</a:t>
            </a:r>
            <a:r>
              <a:rPr lang="en-US" altLang="ja-JP" baseline="30000" dirty="0"/>
              <a:t>199</a:t>
            </a:r>
            <a:r>
              <a:rPr lang="en-US" altLang="ja-JP" dirty="0"/>
              <a:t>Hg, </a:t>
            </a:r>
            <a:r>
              <a:rPr lang="en-US" altLang="ja-JP" baseline="30000" dirty="0"/>
              <a:t>3</a:t>
            </a:r>
            <a:r>
              <a:rPr lang="en-US" altLang="ja-JP" dirty="0"/>
              <a:t>He)</a:t>
            </a:r>
            <a:endParaRPr kumimoji="1" lang="en-US" altLang="ja-JP" dirty="0"/>
          </a:p>
          <a:p>
            <a:r>
              <a:rPr kumimoji="1" lang="en-US" altLang="ja-JP" dirty="0"/>
              <a:t>		</a:t>
            </a:r>
            <a:r>
              <a:rPr kumimoji="1" lang="ja-JP" altLang="en-US" dirty="0"/>
              <a:t>の開発が重要</a:t>
            </a:r>
          </a:p>
        </p:txBody>
      </p:sp>
      <p:sp>
        <p:nvSpPr>
          <p:cNvPr id="10" name="テキスト ボックス 9">
            <a:extLst>
              <a:ext uri="{FF2B5EF4-FFF2-40B4-BE49-F238E27FC236}">
                <a16:creationId xmlns:a16="http://schemas.microsoft.com/office/drawing/2014/main" id="{BB8D6BB1-ACCB-4B7B-8084-E5E2A4144174}"/>
              </a:ext>
            </a:extLst>
          </p:cNvPr>
          <p:cNvSpPr txBox="1"/>
          <p:nvPr/>
        </p:nvSpPr>
        <p:spPr>
          <a:xfrm>
            <a:off x="5868144" y="2852936"/>
            <a:ext cx="2762295" cy="1077218"/>
          </a:xfrm>
          <a:prstGeom prst="rect">
            <a:avLst/>
          </a:prstGeom>
          <a:noFill/>
        </p:spPr>
        <p:txBody>
          <a:bodyPr wrap="none" rtlCol="0">
            <a:spAutoFit/>
          </a:bodyPr>
          <a:lstStyle/>
          <a:p>
            <a:r>
              <a:rPr kumimoji="1" lang="ja-JP" altLang="en-US" sz="2800" dirty="0"/>
              <a:t>大きな</a:t>
            </a:r>
            <a:r>
              <a:rPr kumimoji="1" lang="en-US" altLang="ja-JP" sz="2800" dirty="0"/>
              <a:t>E</a:t>
            </a:r>
            <a:endParaRPr kumimoji="1" lang="en-US" altLang="ja-JP" sz="2000" dirty="0"/>
          </a:p>
          <a:p>
            <a:r>
              <a:rPr kumimoji="1" lang="ja-JP" altLang="en-US" dirty="0"/>
              <a:t>・高電場</a:t>
            </a:r>
            <a:endParaRPr kumimoji="1" lang="en-US" altLang="ja-JP" dirty="0"/>
          </a:p>
          <a:p>
            <a:r>
              <a:rPr lang="ja-JP" altLang="en-US" dirty="0"/>
              <a:t>・分子、結晶内の有効磁場</a:t>
            </a:r>
            <a:endParaRPr kumimoji="1" lang="ja-JP" altLang="en-US" dirty="0"/>
          </a:p>
        </p:txBody>
      </p:sp>
      <p:sp>
        <p:nvSpPr>
          <p:cNvPr id="11" name="正方形/長方形 10">
            <a:extLst>
              <a:ext uri="{FF2B5EF4-FFF2-40B4-BE49-F238E27FC236}">
                <a16:creationId xmlns:a16="http://schemas.microsoft.com/office/drawing/2014/main" id="{ACF18B6D-EF2C-4F28-BE65-FD457AB05D5C}"/>
              </a:ext>
            </a:extLst>
          </p:cNvPr>
          <p:cNvSpPr/>
          <p:nvPr/>
        </p:nvSpPr>
        <p:spPr>
          <a:xfrm>
            <a:off x="6516216" y="1474224"/>
            <a:ext cx="216024" cy="298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122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384"/>
            <a:ext cx="8229600" cy="1143000"/>
          </a:xfrm>
        </p:spPr>
        <p:txBody>
          <a:bodyPr/>
          <a:lstStyle/>
          <a:p>
            <a:r>
              <a:rPr kumimoji="1" lang="en-US" altLang="ja-JP" dirty="0"/>
              <a:t>History of EDM search</a:t>
            </a:r>
            <a:endParaRPr kumimoji="1" lang="ja-JP" altLang="en-US" dirty="0"/>
          </a:p>
        </p:txBody>
      </p:sp>
      <p:pic>
        <p:nvPicPr>
          <p:cNvPr id="5122" name="Picture 2" descr="http://ars.els-cdn.com/content/image/1-s2.0-S0168900299010232-gr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3458203" cy="4511626"/>
          </a:xfrm>
          <a:prstGeom prst="rect">
            <a:avLst/>
          </a:prstGeom>
          <a:noFill/>
          <a:extLst>
            <a:ext uri="{909E8E84-426E-40DD-AFC4-6F175D3DCCD1}">
              <a14:hiddenFill xmlns:a14="http://schemas.microsoft.com/office/drawing/2010/main">
                <a:solidFill>
                  <a:srgbClr val="FFFFFF"/>
                </a:solidFill>
              </a14:hiddenFill>
            </a:ext>
          </a:extLst>
        </p:spPr>
      </p:pic>
      <p:sp>
        <p:nvSpPr>
          <p:cNvPr id="491" name="正方形/長方形 490"/>
          <p:cNvSpPr/>
          <p:nvPr/>
        </p:nvSpPr>
        <p:spPr>
          <a:xfrm>
            <a:off x="103145" y="6237312"/>
            <a:ext cx="3291799" cy="307777"/>
          </a:xfrm>
          <a:prstGeom prst="rect">
            <a:avLst/>
          </a:prstGeom>
        </p:spPr>
        <p:txBody>
          <a:bodyPr wrap="none">
            <a:spAutoFit/>
          </a:bodyPr>
          <a:lstStyle/>
          <a:p>
            <a:r>
              <a:rPr lang="en-US" altLang="ja-JP" sz="1400" dirty="0" err="1"/>
              <a:t>Pendlebury</a:t>
            </a:r>
            <a:r>
              <a:rPr lang="en-US" altLang="ja-JP" sz="1400" dirty="0"/>
              <a:t> and Hinds, NIM A 440 (00) 471</a:t>
            </a:r>
            <a:endParaRPr lang="ja-JP" altLang="en-US" sz="1400" dirty="0"/>
          </a:p>
        </p:txBody>
      </p:sp>
      <p:sp>
        <p:nvSpPr>
          <p:cNvPr id="492" name="テキスト ボックス 491"/>
          <p:cNvSpPr txBox="1"/>
          <p:nvPr/>
        </p:nvSpPr>
        <p:spPr>
          <a:xfrm>
            <a:off x="3707904" y="965700"/>
            <a:ext cx="5494646" cy="5878532"/>
          </a:xfrm>
          <a:prstGeom prst="rect">
            <a:avLst/>
          </a:prstGeom>
          <a:noFill/>
        </p:spPr>
        <p:txBody>
          <a:bodyPr wrap="none" rtlCol="0">
            <a:spAutoFit/>
          </a:bodyPr>
          <a:lstStyle/>
          <a:p>
            <a:r>
              <a:rPr lang="en-US" altLang="ja-JP" sz="2000" dirty="0"/>
              <a:t>upper limit</a:t>
            </a:r>
          </a:p>
          <a:p>
            <a:r>
              <a:rPr lang="en-US" altLang="ja-JP" dirty="0"/>
              <a:t>   neutron EDM</a:t>
            </a:r>
          </a:p>
          <a:p>
            <a:pPr lvl="1"/>
            <a:r>
              <a:rPr lang="en-US" altLang="ja-JP" dirty="0"/>
              <a:t> |</a:t>
            </a:r>
            <a:r>
              <a:rPr lang="en-US" altLang="ja-JP" i="1" dirty="0"/>
              <a:t>d</a:t>
            </a:r>
            <a:r>
              <a:rPr lang="en-US" altLang="ja-JP" baseline="-25000" dirty="0"/>
              <a:t>n</a:t>
            </a:r>
            <a:r>
              <a:rPr lang="en-US" altLang="ja-JP" dirty="0"/>
              <a:t>| &lt; 1.8 x 10 </a:t>
            </a:r>
            <a:r>
              <a:rPr lang="en-US" altLang="ja-JP" baseline="30000" dirty="0"/>
              <a:t>-26</a:t>
            </a:r>
            <a:r>
              <a:rPr lang="en-US" altLang="ja-JP" dirty="0"/>
              <a:t> ecm	UCN</a:t>
            </a:r>
          </a:p>
          <a:p>
            <a:r>
              <a:rPr lang="en-US" altLang="ja-JP" dirty="0"/>
              <a:t>   electron EDM</a:t>
            </a:r>
          </a:p>
          <a:p>
            <a:pPr lvl="1"/>
            <a:r>
              <a:rPr lang="en-US" altLang="ja-JP" dirty="0"/>
              <a:t>  |</a:t>
            </a:r>
            <a:r>
              <a:rPr lang="en-US" altLang="ja-JP" i="1" dirty="0"/>
              <a:t>d</a:t>
            </a:r>
            <a:r>
              <a:rPr lang="en-US" altLang="ja-JP" baseline="-25000" dirty="0"/>
              <a:t>e</a:t>
            </a:r>
            <a:r>
              <a:rPr lang="en-US" altLang="ja-JP" dirty="0"/>
              <a:t>| &lt; 1.6×10</a:t>
            </a:r>
            <a:r>
              <a:rPr lang="en-US" altLang="ja-JP" baseline="30000" dirty="0"/>
              <a:t>−27</a:t>
            </a:r>
            <a:r>
              <a:rPr lang="en-US" altLang="ja-JP" dirty="0"/>
              <a:t> ecm 	Cs</a:t>
            </a:r>
          </a:p>
          <a:p>
            <a:pPr lvl="1"/>
            <a:r>
              <a:rPr lang="en-US" altLang="ja-JP" dirty="0"/>
              <a:t>  |</a:t>
            </a:r>
            <a:r>
              <a:rPr lang="en-US" altLang="ja-JP" i="1" dirty="0"/>
              <a:t>d</a:t>
            </a:r>
            <a:r>
              <a:rPr lang="en-US" altLang="ja-JP" baseline="-25000" dirty="0"/>
              <a:t>e</a:t>
            </a:r>
            <a:r>
              <a:rPr lang="en-US" altLang="ja-JP" dirty="0"/>
              <a:t>| &lt; 1.6×10</a:t>
            </a:r>
            <a:r>
              <a:rPr lang="en-US" altLang="ja-JP" baseline="30000" dirty="0"/>
              <a:t>−27</a:t>
            </a:r>
            <a:r>
              <a:rPr lang="en-US" altLang="ja-JP" dirty="0"/>
              <a:t> ecm 	Tl  </a:t>
            </a:r>
          </a:p>
          <a:p>
            <a:pPr lvl="1"/>
            <a:r>
              <a:rPr lang="en-US" altLang="ja-JP" dirty="0"/>
              <a:t> |</a:t>
            </a:r>
            <a:r>
              <a:rPr lang="en-US" altLang="ja-JP" i="1" dirty="0"/>
              <a:t>d</a:t>
            </a:r>
            <a:r>
              <a:rPr lang="en-US" altLang="ja-JP" baseline="-25000" dirty="0"/>
              <a:t>e</a:t>
            </a:r>
            <a:r>
              <a:rPr lang="en-US" altLang="ja-JP" dirty="0"/>
              <a:t>| &lt; 10.5×10</a:t>
            </a:r>
            <a:r>
              <a:rPr lang="en-US" altLang="ja-JP" baseline="30000" dirty="0"/>
              <a:t>−28</a:t>
            </a:r>
            <a:r>
              <a:rPr lang="en-US" altLang="ja-JP" dirty="0"/>
              <a:t> ecm 	</a:t>
            </a:r>
            <a:r>
              <a:rPr lang="en-US" altLang="ja-JP" dirty="0" err="1"/>
              <a:t>YbF</a:t>
            </a:r>
            <a:endParaRPr lang="en-US" altLang="ja-JP" dirty="0"/>
          </a:p>
          <a:p>
            <a:pPr lvl="1"/>
            <a:r>
              <a:rPr lang="en-US" altLang="ja-JP" dirty="0"/>
              <a:t> |</a:t>
            </a:r>
            <a:r>
              <a:rPr lang="en-US" altLang="ja-JP" i="1" dirty="0"/>
              <a:t>d</a:t>
            </a:r>
            <a:r>
              <a:rPr lang="en-US" altLang="ja-JP" baseline="-25000" dirty="0"/>
              <a:t>e</a:t>
            </a:r>
            <a:r>
              <a:rPr lang="en-US" altLang="ja-JP" dirty="0"/>
              <a:t>| &lt; 8.7×10</a:t>
            </a:r>
            <a:r>
              <a:rPr lang="en-US" altLang="ja-JP" baseline="30000" dirty="0"/>
              <a:t>−29</a:t>
            </a:r>
            <a:r>
              <a:rPr lang="en-US" altLang="ja-JP" dirty="0"/>
              <a:t>  ecm	</a:t>
            </a:r>
            <a:r>
              <a:rPr lang="en-US" altLang="ja-JP" dirty="0" err="1"/>
              <a:t>ThO</a:t>
            </a:r>
            <a:endParaRPr lang="en-US" altLang="ja-JP" dirty="0"/>
          </a:p>
          <a:p>
            <a:r>
              <a:rPr lang="en-US" altLang="ja-JP" dirty="0"/>
              <a:t>   atomic EDM</a:t>
            </a:r>
          </a:p>
          <a:p>
            <a:pPr lvl="1"/>
            <a:r>
              <a:rPr lang="en-US" altLang="ja-JP" dirty="0"/>
              <a:t> |</a:t>
            </a:r>
            <a:r>
              <a:rPr lang="en-US" altLang="ja-JP" i="1" dirty="0" err="1"/>
              <a:t>d</a:t>
            </a:r>
            <a:r>
              <a:rPr lang="en-US" altLang="ja-JP" baseline="-25000" dirty="0" err="1"/>
              <a:t>Hg</a:t>
            </a:r>
            <a:r>
              <a:rPr lang="en-US" altLang="ja-JP" dirty="0"/>
              <a:t>| &lt;  7.4×10</a:t>
            </a:r>
            <a:r>
              <a:rPr lang="en-US" altLang="ja-JP" baseline="30000" dirty="0"/>
              <a:t>−30</a:t>
            </a:r>
            <a:r>
              <a:rPr lang="en-US" altLang="ja-JP" dirty="0"/>
              <a:t> ecm	</a:t>
            </a:r>
            <a:r>
              <a:rPr lang="en-US" altLang="ja-JP" baseline="30000" dirty="0"/>
              <a:t>199</a:t>
            </a:r>
            <a:r>
              <a:rPr lang="en-US" altLang="ja-JP" dirty="0"/>
              <a:t>Hg</a:t>
            </a:r>
          </a:p>
          <a:p>
            <a:pPr lvl="1"/>
            <a:r>
              <a:rPr lang="en-US" altLang="ja-JP" dirty="0"/>
              <a:t> |</a:t>
            </a:r>
            <a:r>
              <a:rPr lang="en-US" altLang="ja-JP" i="1" dirty="0" err="1"/>
              <a:t>d</a:t>
            </a:r>
            <a:r>
              <a:rPr lang="en-US" altLang="ja-JP" baseline="-25000" dirty="0" err="1"/>
              <a:t>Xe</a:t>
            </a:r>
            <a:r>
              <a:rPr lang="en-US" altLang="ja-JP" dirty="0"/>
              <a:t>| &lt;  1.5×10</a:t>
            </a:r>
            <a:r>
              <a:rPr lang="en-US" altLang="ja-JP" baseline="30000" dirty="0"/>
              <a:t>−27</a:t>
            </a:r>
            <a:r>
              <a:rPr lang="en-US" altLang="ja-JP" dirty="0"/>
              <a:t> ecm	</a:t>
            </a:r>
            <a:r>
              <a:rPr lang="en-US" altLang="ja-JP" baseline="30000" dirty="0"/>
              <a:t>129</a:t>
            </a:r>
            <a:r>
              <a:rPr lang="en-US" altLang="ja-JP" dirty="0"/>
              <a:t>Xe</a:t>
            </a:r>
            <a:endParaRPr kumimoji="1" lang="en-US" altLang="ja-JP" sz="2000" dirty="0"/>
          </a:p>
          <a:p>
            <a:r>
              <a:rPr lang="en-US" altLang="ja-JP" dirty="0"/>
              <a:t>   muon EDM</a:t>
            </a:r>
          </a:p>
          <a:p>
            <a:pPr lvl="1"/>
            <a:r>
              <a:rPr lang="en-US" altLang="ja-JP" dirty="0"/>
              <a:t> |</a:t>
            </a:r>
            <a:r>
              <a:rPr lang="en-US" altLang="ja-JP" i="1" dirty="0" err="1"/>
              <a:t>d</a:t>
            </a:r>
            <a:r>
              <a:rPr lang="en-US" altLang="ja-JP" i="1" baseline="-25000" dirty="0" err="1"/>
              <a:t>μ</a:t>
            </a:r>
            <a:r>
              <a:rPr lang="en-US" altLang="ja-JP" dirty="0"/>
              <a:t>| &lt;  1.8×10</a:t>
            </a:r>
            <a:r>
              <a:rPr lang="en-US" altLang="ja-JP" baseline="30000" dirty="0"/>
              <a:t>−19</a:t>
            </a:r>
            <a:r>
              <a:rPr lang="en-US" altLang="ja-JP" dirty="0"/>
              <a:t> ecm	</a:t>
            </a:r>
          </a:p>
          <a:p>
            <a:endParaRPr lang="en-US" altLang="ja-JP" sz="2000" dirty="0"/>
          </a:p>
          <a:p>
            <a:r>
              <a:rPr kumimoji="1" lang="en-US" altLang="ja-JP" sz="2000" dirty="0"/>
              <a:t>Standard model prediction</a:t>
            </a:r>
          </a:p>
          <a:p>
            <a:r>
              <a:rPr lang="en-US" altLang="ja-JP" sz="2000" dirty="0"/>
              <a:t>  neutron : 10</a:t>
            </a:r>
            <a:r>
              <a:rPr lang="en-US" altLang="ja-JP" sz="2000" baseline="30000" dirty="0"/>
              <a:t>-30</a:t>
            </a:r>
            <a:r>
              <a:rPr lang="en-US" altLang="ja-JP" sz="2000" dirty="0"/>
              <a:t> – 10</a:t>
            </a:r>
            <a:r>
              <a:rPr lang="en-US" altLang="ja-JP" sz="2000" baseline="30000" dirty="0"/>
              <a:t>-32</a:t>
            </a:r>
            <a:r>
              <a:rPr lang="en-US" altLang="ja-JP" sz="2000" dirty="0"/>
              <a:t> ecm</a:t>
            </a:r>
          </a:p>
          <a:p>
            <a:r>
              <a:rPr kumimoji="1" lang="en-US" altLang="ja-JP" sz="2000" dirty="0"/>
              <a:t>  electron : 10</a:t>
            </a:r>
            <a:r>
              <a:rPr kumimoji="1" lang="en-US" altLang="ja-JP" sz="2000" baseline="30000" dirty="0"/>
              <a:t>-37</a:t>
            </a:r>
            <a:r>
              <a:rPr kumimoji="1" lang="en-US" altLang="ja-JP" sz="2000" dirty="0"/>
              <a:t> – 10-</a:t>
            </a:r>
            <a:r>
              <a:rPr kumimoji="1" lang="en-US" altLang="ja-JP" sz="2000" baseline="30000" dirty="0"/>
              <a:t>40</a:t>
            </a:r>
            <a:r>
              <a:rPr kumimoji="1" lang="en-US" altLang="ja-JP" sz="2000" dirty="0"/>
              <a:t> ecm</a:t>
            </a:r>
          </a:p>
          <a:p>
            <a:endParaRPr lang="en-US" altLang="ja-JP" sz="2000" dirty="0"/>
          </a:p>
          <a:p>
            <a:r>
              <a:rPr lang="en-US" altLang="ja-JP" sz="2000" dirty="0"/>
              <a:t>much</a:t>
            </a:r>
            <a:r>
              <a:rPr kumimoji="1" lang="en-US" altLang="ja-JP" sz="2000" dirty="0"/>
              <a:t> smaller than current experimental sensitivity</a:t>
            </a:r>
            <a:endParaRPr lang="en-US" altLang="ja-JP" sz="2000" dirty="0"/>
          </a:p>
          <a:p>
            <a:r>
              <a:rPr lang="en-US" altLang="ja-JP" sz="2000" dirty="0">
                <a:solidFill>
                  <a:srgbClr val="FF0000"/>
                </a:solidFill>
              </a:rPr>
              <a:t>good probe of testing new physics</a:t>
            </a:r>
          </a:p>
        </p:txBody>
      </p:sp>
      <p:sp>
        <p:nvSpPr>
          <p:cNvPr id="493" name="スライド番号プレースホルダー 492"/>
          <p:cNvSpPr>
            <a:spLocks noGrp="1"/>
          </p:cNvSpPr>
          <p:nvPr>
            <p:ph type="sldNum" sz="quarter" idx="12"/>
          </p:nvPr>
        </p:nvSpPr>
        <p:spPr/>
        <p:txBody>
          <a:bodyPr/>
          <a:lstStyle/>
          <a:p>
            <a:fld id="{D2D8002D-B5B0-4BAC-B1F6-782DDCCE6D9C}" type="slidenum">
              <a:rPr kumimoji="1" lang="ja-JP" altLang="en-US" smtClean="0"/>
              <a:t>6</a:t>
            </a:fld>
            <a:endParaRPr kumimoji="1" lang="ja-JP" altLang="en-US"/>
          </a:p>
        </p:txBody>
      </p:sp>
      <p:sp>
        <p:nvSpPr>
          <p:cNvPr id="496" name="テキスト ボックス 495"/>
          <p:cNvSpPr txBox="1"/>
          <p:nvPr/>
        </p:nvSpPr>
        <p:spPr>
          <a:xfrm>
            <a:off x="7050198" y="2378331"/>
            <a:ext cx="1576072" cy="430887"/>
          </a:xfrm>
          <a:prstGeom prst="rect">
            <a:avLst/>
          </a:prstGeom>
          <a:noFill/>
        </p:spPr>
        <p:txBody>
          <a:bodyPr wrap="none" rtlCol="0">
            <a:spAutoFit/>
          </a:bodyPr>
          <a:lstStyle/>
          <a:p>
            <a:r>
              <a:rPr lang="en-US" altLang="ja-JP" sz="1100" dirty="0"/>
              <a:t>B.C. Regan et al, </a:t>
            </a:r>
          </a:p>
          <a:p>
            <a:r>
              <a:rPr lang="en-US" altLang="ja-JP" sz="1100" dirty="0"/>
              <a:t>  PRL 88, 071805 (2002)</a:t>
            </a:r>
            <a:endParaRPr kumimoji="1" lang="ja-JP" altLang="en-US" sz="1100" dirty="0"/>
          </a:p>
        </p:txBody>
      </p:sp>
      <p:sp>
        <p:nvSpPr>
          <p:cNvPr id="497" name="テキスト ボックス 496"/>
          <p:cNvSpPr txBox="1"/>
          <p:nvPr/>
        </p:nvSpPr>
        <p:spPr>
          <a:xfrm>
            <a:off x="7050198" y="2710081"/>
            <a:ext cx="1587294" cy="430887"/>
          </a:xfrm>
          <a:prstGeom prst="rect">
            <a:avLst/>
          </a:prstGeom>
          <a:noFill/>
        </p:spPr>
        <p:txBody>
          <a:bodyPr wrap="none" rtlCol="0">
            <a:spAutoFit/>
          </a:bodyPr>
          <a:lstStyle/>
          <a:p>
            <a:r>
              <a:rPr lang="en-US" altLang="ja-JP" sz="1100" dirty="0"/>
              <a:t>J. J. Hudson et al,</a:t>
            </a:r>
          </a:p>
          <a:p>
            <a:r>
              <a:rPr lang="en-US" altLang="ja-JP" sz="1100" dirty="0"/>
              <a:t>  Nature 473, 493 (2011)</a:t>
            </a:r>
            <a:endParaRPr kumimoji="1" lang="ja-JP" altLang="en-US" sz="1100" dirty="0"/>
          </a:p>
        </p:txBody>
      </p:sp>
      <p:sp>
        <p:nvSpPr>
          <p:cNvPr id="498" name="テキスト ボックス 497"/>
          <p:cNvSpPr txBox="1"/>
          <p:nvPr/>
        </p:nvSpPr>
        <p:spPr>
          <a:xfrm>
            <a:off x="7050198" y="3071282"/>
            <a:ext cx="1927131" cy="430887"/>
          </a:xfrm>
          <a:prstGeom prst="rect">
            <a:avLst/>
          </a:prstGeom>
          <a:noFill/>
        </p:spPr>
        <p:txBody>
          <a:bodyPr wrap="none" rtlCol="0">
            <a:spAutoFit/>
          </a:bodyPr>
          <a:lstStyle/>
          <a:p>
            <a:r>
              <a:rPr lang="en-US" altLang="ja-JP" sz="1100" dirty="0"/>
              <a:t>The ACME Collaboration et al, </a:t>
            </a:r>
          </a:p>
          <a:p>
            <a:r>
              <a:rPr lang="en-US" altLang="ja-JP" sz="1100" dirty="0"/>
              <a:t>  Science, 343, 269 (2014)</a:t>
            </a:r>
            <a:endParaRPr kumimoji="1" lang="ja-JP" altLang="en-US" sz="1100" dirty="0"/>
          </a:p>
        </p:txBody>
      </p:sp>
      <p:sp>
        <p:nvSpPr>
          <p:cNvPr id="499" name="テキスト ボックス 498"/>
          <p:cNvSpPr txBox="1"/>
          <p:nvPr/>
        </p:nvSpPr>
        <p:spPr>
          <a:xfrm>
            <a:off x="7050198" y="3503330"/>
            <a:ext cx="1577676" cy="430887"/>
          </a:xfrm>
          <a:prstGeom prst="rect">
            <a:avLst/>
          </a:prstGeom>
          <a:noFill/>
        </p:spPr>
        <p:txBody>
          <a:bodyPr wrap="none" rtlCol="0">
            <a:spAutoFit/>
          </a:bodyPr>
          <a:lstStyle/>
          <a:p>
            <a:r>
              <a:rPr lang="en-US" altLang="ja-JP" sz="1100" dirty="0"/>
              <a:t>B. Garner et al., </a:t>
            </a:r>
          </a:p>
          <a:p>
            <a:r>
              <a:rPr lang="en-US" altLang="ja-JP" sz="1100" dirty="0"/>
              <a:t>  PRL 116 161601 (2016)</a:t>
            </a:r>
            <a:endParaRPr kumimoji="1" lang="ja-JP" altLang="en-US" sz="1100" dirty="0"/>
          </a:p>
        </p:txBody>
      </p:sp>
      <p:sp>
        <p:nvSpPr>
          <p:cNvPr id="500" name="テキスト ボックス 499"/>
          <p:cNvSpPr txBox="1"/>
          <p:nvPr/>
        </p:nvSpPr>
        <p:spPr>
          <a:xfrm>
            <a:off x="7050198" y="3862209"/>
            <a:ext cx="2169184" cy="430887"/>
          </a:xfrm>
          <a:prstGeom prst="rect">
            <a:avLst/>
          </a:prstGeom>
          <a:noFill/>
        </p:spPr>
        <p:txBody>
          <a:bodyPr wrap="none" rtlCol="0">
            <a:spAutoFit/>
          </a:bodyPr>
          <a:lstStyle/>
          <a:p>
            <a:r>
              <a:rPr lang="en-US" altLang="ja-JP" sz="1100" b="0" i="0" u="none" strike="noStrike" baseline="0" dirty="0"/>
              <a:t>F. Allmendinger et al</a:t>
            </a:r>
            <a:r>
              <a:rPr lang="en-US" altLang="ja-JP" sz="1100" dirty="0"/>
              <a:t>, </a:t>
            </a:r>
          </a:p>
          <a:p>
            <a:r>
              <a:rPr lang="en-US" altLang="ja-JP" sz="1100" dirty="0"/>
              <a:t>  Phys. Rev. A 100, 022505 (2019)</a:t>
            </a:r>
            <a:endParaRPr kumimoji="1" lang="ja-JP" altLang="en-US" sz="1100" dirty="0"/>
          </a:p>
        </p:txBody>
      </p:sp>
      <p:sp>
        <p:nvSpPr>
          <p:cNvPr id="503" name="正方形/長方形 502"/>
          <p:cNvSpPr/>
          <p:nvPr/>
        </p:nvSpPr>
        <p:spPr>
          <a:xfrm>
            <a:off x="154251" y="1844824"/>
            <a:ext cx="529318" cy="3023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4" name="テキスト ボックス 493"/>
          <p:cNvSpPr txBox="1"/>
          <p:nvPr/>
        </p:nvSpPr>
        <p:spPr>
          <a:xfrm>
            <a:off x="229470" y="3140968"/>
            <a:ext cx="526106" cy="307777"/>
          </a:xfrm>
          <a:prstGeom prst="rect">
            <a:avLst/>
          </a:prstGeom>
          <a:noFill/>
        </p:spPr>
        <p:txBody>
          <a:bodyPr wrap="none" rtlCol="0">
            <a:spAutoFit/>
          </a:bodyPr>
          <a:lstStyle/>
          <a:p>
            <a:r>
              <a:rPr kumimoji="1" lang="en-US" altLang="ja-JP" sz="1400" dirty="0"/>
              <a:t>10</a:t>
            </a:r>
            <a:r>
              <a:rPr kumimoji="1" lang="en-US" altLang="ja-JP" sz="1400" baseline="30000" dirty="0"/>
              <a:t>-26</a:t>
            </a:r>
            <a:endParaRPr kumimoji="1" lang="ja-JP" altLang="en-US" sz="1400" baseline="30000" dirty="0"/>
          </a:p>
        </p:txBody>
      </p:sp>
      <p:sp>
        <p:nvSpPr>
          <p:cNvPr id="505" name="テキスト ボックス 504"/>
          <p:cNvSpPr txBox="1"/>
          <p:nvPr/>
        </p:nvSpPr>
        <p:spPr>
          <a:xfrm>
            <a:off x="229470" y="2689175"/>
            <a:ext cx="526106" cy="307777"/>
          </a:xfrm>
          <a:prstGeom prst="rect">
            <a:avLst/>
          </a:prstGeom>
          <a:noFill/>
        </p:spPr>
        <p:txBody>
          <a:bodyPr wrap="none" rtlCol="0">
            <a:spAutoFit/>
          </a:bodyPr>
          <a:lstStyle/>
          <a:p>
            <a:r>
              <a:rPr kumimoji="1" lang="en-US" altLang="ja-JP" sz="1400" dirty="0"/>
              <a:t>10</a:t>
            </a:r>
            <a:r>
              <a:rPr kumimoji="1" lang="en-US" altLang="ja-JP" sz="1400" baseline="30000" dirty="0"/>
              <a:t>-24</a:t>
            </a:r>
            <a:endParaRPr kumimoji="1" lang="ja-JP" altLang="en-US" sz="1400" baseline="30000" dirty="0"/>
          </a:p>
        </p:txBody>
      </p:sp>
      <p:sp>
        <p:nvSpPr>
          <p:cNvPr id="506" name="テキスト ボックス 505"/>
          <p:cNvSpPr txBox="1"/>
          <p:nvPr/>
        </p:nvSpPr>
        <p:spPr>
          <a:xfrm>
            <a:off x="229470" y="2204864"/>
            <a:ext cx="526106" cy="307777"/>
          </a:xfrm>
          <a:prstGeom prst="rect">
            <a:avLst/>
          </a:prstGeom>
          <a:noFill/>
        </p:spPr>
        <p:txBody>
          <a:bodyPr wrap="none" rtlCol="0">
            <a:spAutoFit/>
          </a:bodyPr>
          <a:lstStyle/>
          <a:p>
            <a:r>
              <a:rPr kumimoji="1" lang="en-US" altLang="ja-JP" sz="1400" dirty="0"/>
              <a:t>10</a:t>
            </a:r>
            <a:r>
              <a:rPr kumimoji="1" lang="en-US" altLang="ja-JP" sz="1400" baseline="30000" dirty="0"/>
              <a:t>-22</a:t>
            </a:r>
            <a:endParaRPr kumimoji="1" lang="ja-JP" altLang="en-US" sz="1400" baseline="30000" dirty="0"/>
          </a:p>
        </p:txBody>
      </p:sp>
      <p:sp>
        <p:nvSpPr>
          <p:cNvPr id="507" name="テキスト ボックス 506"/>
          <p:cNvSpPr txBox="1"/>
          <p:nvPr/>
        </p:nvSpPr>
        <p:spPr>
          <a:xfrm>
            <a:off x="229470" y="3612579"/>
            <a:ext cx="526106" cy="307777"/>
          </a:xfrm>
          <a:prstGeom prst="rect">
            <a:avLst/>
          </a:prstGeom>
          <a:noFill/>
        </p:spPr>
        <p:txBody>
          <a:bodyPr wrap="none" rtlCol="0">
            <a:spAutoFit/>
          </a:bodyPr>
          <a:lstStyle/>
          <a:p>
            <a:r>
              <a:rPr kumimoji="1" lang="en-US" altLang="ja-JP" sz="1400" dirty="0"/>
              <a:t>10</a:t>
            </a:r>
            <a:r>
              <a:rPr kumimoji="1" lang="en-US" altLang="ja-JP" sz="1400" baseline="30000" dirty="0"/>
              <a:t>-28</a:t>
            </a:r>
            <a:endParaRPr kumimoji="1" lang="ja-JP" altLang="en-US" sz="1400" baseline="30000" dirty="0"/>
          </a:p>
        </p:txBody>
      </p:sp>
      <p:sp>
        <p:nvSpPr>
          <p:cNvPr id="508" name="テキスト ボックス 507"/>
          <p:cNvSpPr txBox="1"/>
          <p:nvPr/>
        </p:nvSpPr>
        <p:spPr>
          <a:xfrm>
            <a:off x="229470" y="4077072"/>
            <a:ext cx="526106" cy="307777"/>
          </a:xfrm>
          <a:prstGeom prst="rect">
            <a:avLst/>
          </a:prstGeom>
          <a:noFill/>
        </p:spPr>
        <p:txBody>
          <a:bodyPr wrap="none" rtlCol="0">
            <a:spAutoFit/>
          </a:bodyPr>
          <a:lstStyle/>
          <a:p>
            <a:r>
              <a:rPr kumimoji="1" lang="en-US" altLang="ja-JP" sz="1400" dirty="0"/>
              <a:t>10</a:t>
            </a:r>
            <a:r>
              <a:rPr kumimoji="1" lang="en-US" altLang="ja-JP" sz="1400" baseline="30000" dirty="0"/>
              <a:t>-30</a:t>
            </a:r>
            <a:endParaRPr kumimoji="1" lang="ja-JP" altLang="en-US" sz="1400" baseline="30000" dirty="0"/>
          </a:p>
        </p:txBody>
      </p:sp>
      <p:sp>
        <p:nvSpPr>
          <p:cNvPr id="509" name="テキスト ボックス 508"/>
          <p:cNvSpPr txBox="1"/>
          <p:nvPr/>
        </p:nvSpPr>
        <p:spPr>
          <a:xfrm>
            <a:off x="229470" y="1753071"/>
            <a:ext cx="526106" cy="307777"/>
          </a:xfrm>
          <a:prstGeom prst="rect">
            <a:avLst/>
          </a:prstGeom>
          <a:noFill/>
        </p:spPr>
        <p:txBody>
          <a:bodyPr wrap="none" rtlCol="0">
            <a:spAutoFit/>
          </a:bodyPr>
          <a:lstStyle/>
          <a:p>
            <a:r>
              <a:rPr kumimoji="1" lang="en-US" altLang="ja-JP" sz="1400" dirty="0"/>
              <a:t>10</a:t>
            </a:r>
            <a:r>
              <a:rPr kumimoji="1" lang="en-US" altLang="ja-JP" sz="1400" baseline="30000" dirty="0"/>
              <a:t>-20</a:t>
            </a:r>
            <a:endParaRPr kumimoji="1" lang="ja-JP" altLang="en-US" sz="1400" baseline="30000" dirty="0"/>
          </a:p>
        </p:txBody>
      </p:sp>
      <p:sp>
        <p:nvSpPr>
          <p:cNvPr id="510" name="テキスト ボックス 509"/>
          <p:cNvSpPr txBox="1"/>
          <p:nvPr/>
        </p:nvSpPr>
        <p:spPr>
          <a:xfrm>
            <a:off x="1957662" y="4570313"/>
            <a:ext cx="526106" cy="279797"/>
          </a:xfrm>
          <a:prstGeom prst="rect">
            <a:avLst/>
          </a:prstGeom>
          <a:noFill/>
        </p:spPr>
        <p:txBody>
          <a:bodyPr wrap="none" rtlCol="0">
            <a:spAutoFit/>
          </a:bodyPr>
          <a:lstStyle/>
          <a:p>
            <a:r>
              <a:rPr kumimoji="1" lang="en-US" altLang="ja-JP" sz="1400" dirty="0"/>
              <a:t>10</a:t>
            </a:r>
            <a:r>
              <a:rPr kumimoji="1" lang="en-US" altLang="ja-JP" sz="1400" baseline="30000" dirty="0"/>
              <a:t>-32</a:t>
            </a:r>
            <a:endParaRPr kumimoji="1" lang="ja-JP" altLang="en-US" sz="1400" baseline="30000" dirty="0"/>
          </a:p>
        </p:txBody>
      </p:sp>
      <p:sp>
        <p:nvSpPr>
          <p:cNvPr id="511" name="テキスト ボックス 510"/>
          <p:cNvSpPr txBox="1"/>
          <p:nvPr/>
        </p:nvSpPr>
        <p:spPr>
          <a:xfrm>
            <a:off x="1957662" y="5013176"/>
            <a:ext cx="526106" cy="307777"/>
          </a:xfrm>
          <a:prstGeom prst="rect">
            <a:avLst/>
          </a:prstGeom>
          <a:noFill/>
        </p:spPr>
        <p:txBody>
          <a:bodyPr wrap="none" rtlCol="0">
            <a:spAutoFit/>
          </a:bodyPr>
          <a:lstStyle/>
          <a:p>
            <a:r>
              <a:rPr kumimoji="1" lang="en-US" altLang="ja-JP" sz="1400" dirty="0"/>
              <a:t>10</a:t>
            </a:r>
            <a:r>
              <a:rPr kumimoji="1" lang="en-US" altLang="ja-JP" sz="1400" baseline="30000" dirty="0"/>
              <a:t>-34</a:t>
            </a:r>
            <a:endParaRPr kumimoji="1" lang="ja-JP" altLang="en-US" sz="1400" baseline="30000" dirty="0"/>
          </a:p>
        </p:txBody>
      </p:sp>
      <p:sp>
        <p:nvSpPr>
          <p:cNvPr id="512" name="テキスト ボックス 511"/>
          <p:cNvSpPr txBox="1"/>
          <p:nvPr/>
        </p:nvSpPr>
        <p:spPr>
          <a:xfrm>
            <a:off x="1957662" y="5491832"/>
            <a:ext cx="526106" cy="307777"/>
          </a:xfrm>
          <a:prstGeom prst="rect">
            <a:avLst/>
          </a:prstGeom>
          <a:noFill/>
        </p:spPr>
        <p:txBody>
          <a:bodyPr wrap="none" rtlCol="0">
            <a:spAutoFit/>
          </a:bodyPr>
          <a:lstStyle/>
          <a:p>
            <a:r>
              <a:rPr kumimoji="1" lang="en-US" altLang="ja-JP" sz="1400" dirty="0"/>
              <a:t>10</a:t>
            </a:r>
            <a:r>
              <a:rPr kumimoji="1" lang="en-US" altLang="ja-JP" sz="1400" baseline="30000" dirty="0"/>
              <a:t>-36</a:t>
            </a:r>
            <a:endParaRPr kumimoji="1" lang="ja-JP" altLang="en-US" sz="1400" baseline="30000" dirty="0"/>
          </a:p>
        </p:txBody>
      </p:sp>
      <p:sp>
        <p:nvSpPr>
          <p:cNvPr id="513" name="テキスト ボックス 512"/>
          <p:cNvSpPr txBox="1"/>
          <p:nvPr/>
        </p:nvSpPr>
        <p:spPr>
          <a:xfrm>
            <a:off x="1957662" y="5938246"/>
            <a:ext cx="526106" cy="307777"/>
          </a:xfrm>
          <a:prstGeom prst="rect">
            <a:avLst/>
          </a:prstGeom>
          <a:noFill/>
        </p:spPr>
        <p:txBody>
          <a:bodyPr wrap="none" rtlCol="0">
            <a:spAutoFit/>
          </a:bodyPr>
          <a:lstStyle/>
          <a:p>
            <a:r>
              <a:rPr kumimoji="1" lang="en-US" altLang="ja-JP" sz="1400" dirty="0"/>
              <a:t>10</a:t>
            </a:r>
            <a:r>
              <a:rPr kumimoji="1" lang="en-US" altLang="ja-JP" sz="1400" baseline="30000" dirty="0"/>
              <a:t>-38</a:t>
            </a:r>
            <a:endParaRPr kumimoji="1" lang="ja-JP" altLang="en-US" sz="1400" baseline="30000" dirty="0"/>
          </a:p>
        </p:txBody>
      </p:sp>
      <p:sp>
        <p:nvSpPr>
          <p:cNvPr id="504" name="テキスト ボックス 503"/>
          <p:cNvSpPr txBox="1"/>
          <p:nvPr/>
        </p:nvSpPr>
        <p:spPr>
          <a:xfrm rot="16200000">
            <a:off x="-981221" y="2916339"/>
            <a:ext cx="2270943" cy="338554"/>
          </a:xfrm>
          <a:prstGeom prst="rect">
            <a:avLst/>
          </a:prstGeom>
          <a:noFill/>
        </p:spPr>
        <p:txBody>
          <a:bodyPr wrap="none" rtlCol="0">
            <a:spAutoFit/>
          </a:bodyPr>
          <a:lstStyle/>
          <a:p>
            <a:r>
              <a:rPr lang="en-US" altLang="ja-JP" sz="1600" dirty="0"/>
              <a:t>upper limit of ECM (ecm)</a:t>
            </a:r>
            <a:endParaRPr kumimoji="1" lang="ja-JP" altLang="en-US" sz="1600" dirty="0"/>
          </a:p>
        </p:txBody>
      </p:sp>
      <p:sp>
        <p:nvSpPr>
          <p:cNvPr id="25" name="テキスト ボックス 24">
            <a:extLst>
              <a:ext uri="{FF2B5EF4-FFF2-40B4-BE49-F238E27FC236}">
                <a16:creationId xmlns:a16="http://schemas.microsoft.com/office/drawing/2014/main" id="{4B3A9EAB-4F32-469C-AAB5-FA68D3E71F71}"/>
              </a:ext>
            </a:extLst>
          </p:cNvPr>
          <p:cNvSpPr txBox="1"/>
          <p:nvPr/>
        </p:nvSpPr>
        <p:spPr>
          <a:xfrm>
            <a:off x="7008354" y="1485945"/>
            <a:ext cx="2194196" cy="430887"/>
          </a:xfrm>
          <a:prstGeom prst="rect">
            <a:avLst/>
          </a:prstGeom>
          <a:noFill/>
        </p:spPr>
        <p:txBody>
          <a:bodyPr wrap="square" rtlCol="0">
            <a:spAutoFit/>
          </a:bodyPr>
          <a:lstStyle/>
          <a:p>
            <a:r>
              <a:rPr kumimoji="1" lang="nb-NO" altLang="ja-JP" sz="1100" dirty="0"/>
              <a:t>C. Abel et al.</a:t>
            </a:r>
          </a:p>
          <a:p>
            <a:r>
              <a:rPr kumimoji="1" lang="nb-NO" altLang="ja-JP" sz="1100" dirty="0"/>
              <a:t>Phys. Rev. Lett. 124, 081803 (2020)</a:t>
            </a:r>
            <a:endParaRPr kumimoji="1" lang="ja-JP" altLang="en-US" sz="1100" dirty="0"/>
          </a:p>
        </p:txBody>
      </p:sp>
      <p:sp>
        <p:nvSpPr>
          <p:cNvPr id="27" name="テキスト ボックス 26">
            <a:extLst>
              <a:ext uri="{FF2B5EF4-FFF2-40B4-BE49-F238E27FC236}">
                <a16:creationId xmlns:a16="http://schemas.microsoft.com/office/drawing/2014/main" id="{529E68DB-3320-4B8C-93D3-49C3D7F4DF0E}"/>
              </a:ext>
            </a:extLst>
          </p:cNvPr>
          <p:cNvSpPr txBox="1"/>
          <p:nvPr/>
        </p:nvSpPr>
        <p:spPr>
          <a:xfrm>
            <a:off x="7046153" y="4384849"/>
            <a:ext cx="2029723" cy="430887"/>
          </a:xfrm>
          <a:prstGeom prst="rect">
            <a:avLst/>
          </a:prstGeom>
          <a:noFill/>
        </p:spPr>
        <p:txBody>
          <a:bodyPr wrap="none" rtlCol="0">
            <a:spAutoFit/>
          </a:bodyPr>
          <a:lstStyle/>
          <a:p>
            <a:r>
              <a:rPr lang="en-US" altLang="ja-JP" sz="1100" dirty="0"/>
              <a:t>G. W. Bennett</a:t>
            </a:r>
            <a:r>
              <a:rPr lang="en-US" altLang="ja-JP" sz="1100" b="0" i="0" u="none" strike="noStrike" baseline="0" dirty="0"/>
              <a:t> et al</a:t>
            </a:r>
            <a:r>
              <a:rPr lang="en-US" altLang="ja-JP" sz="1100" dirty="0"/>
              <a:t>, </a:t>
            </a:r>
          </a:p>
          <a:p>
            <a:r>
              <a:rPr lang="en-US" altLang="ja-JP" sz="1100" dirty="0"/>
              <a:t>  Phys. Rev. D 80, 052008 (2009)</a:t>
            </a:r>
            <a:endParaRPr kumimoji="1" lang="ja-JP" altLang="en-US" sz="1100" dirty="0"/>
          </a:p>
        </p:txBody>
      </p:sp>
    </p:spTree>
    <p:extLst>
      <p:ext uri="{BB962C8B-B14F-4D97-AF65-F5344CB8AC3E}">
        <p14:creationId xmlns:p14="http://schemas.microsoft.com/office/powerpoint/2010/main" val="7597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466C3D5-F621-4C91-9B8F-A8D3D394A722}"/>
              </a:ext>
            </a:extLst>
          </p:cNvPr>
          <p:cNvSpPr>
            <a:spLocks noGrp="1"/>
          </p:cNvSpPr>
          <p:nvPr>
            <p:ph type="ctrTitle"/>
          </p:nvPr>
        </p:nvSpPr>
        <p:spPr/>
        <p:txBody>
          <a:bodyPr/>
          <a:lstStyle/>
          <a:p>
            <a:r>
              <a:rPr lang="ja-JP" altLang="en-US" dirty="0"/>
              <a:t>中性子</a:t>
            </a:r>
            <a:r>
              <a:rPr lang="en-US" altLang="ja-JP" dirty="0"/>
              <a:t>EDM</a:t>
            </a:r>
            <a:endParaRPr lang="ja-JP" altLang="en-US" dirty="0"/>
          </a:p>
        </p:txBody>
      </p:sp>
      <p:sp>
        <p:nvSpPr>
          <p:cNvPr id="5" name="字幕 4">
            <a:extLst>
              <a:ext uri="{FF2B5EF4-FFF2-40B4-BE49-F238E27FC236}">
                <a16:creationId xmlns:a16="http://schemas.microsoft.com/office/drawing/2014/main" id="{1454F08A-AE77-47F9-BF10-53B83273E243}"/>
              </a:ext>
            </a:extLst>
          </p:cNvPr>
          <p:cNvSpPr>
            <a:spLocks noGrp="1"/>
          </p:cNvSpPr>
          <p:nvPr>
            <p:ph type="subTitle" idx="1"/>
          </p:nvPr>
        </p:nvSpPr>
        <p:spPr/>
        <p:txBody>
          <a:bodyPr/>
          <a:lstStyle/>
          <a:p>
            <a:endParaRPr lang="ja-JP" altLang="en-US"/>
          </a:p>
        </p:txBody>
      </p:sp>
      <p:sp>
        <p:nvSpPr>
          <p:cNvPr id="3" name="スライド番号プレースホルダー 2">
            <a:extLst>
              <a:ext uri="{FF2B5EF4-FFF2-40B4-BE49-F238E27FC236}">
                <a16:creationId xmlns:a16="http://schemas.microsoft.com/office/drawing/2014/main" id="{A8FABF05-5455-4ECE-BD66-AC7D466DCEE0}"/>
              </a:ext>
            </a:extLst>
          </p:cNvPr>
          <p:cNvSpPr>
            <a:spLocks noGrp="1"/>
          </p:cNvSpPr>
          <p:nvPr>
            <p:ph type="sldNum" sz="quarter" idx="12"/>
          </p:nvPr>
        </p:nvSpPr>
        <p:spPr/>
        <p:txBody>
          <a:bodyPr/>
          <a:lstStyle/>
          <a:p>
            <a:fld id="{D2D8002D-B5B0-4BAC-B1F6-782DDCCE6D9C}" type="slidenum">
              <a:rPr kumimoji="1" lang="ja-JP" altLang="en-US" smtClean="0"/>
              <a:t>7</a:t>
            </a:fld>
            <a:endParaRPr kumimoji="1" lang="ja-JP" altLang="en-US"/>
          </a:p>
        </p:txBody>
      </p:sp>
    </p:spTree>
    <p:extLst>
      <p:ext uri="{BB962C8B-B14F-4D97-AF65-F5344CB8AC3E}">
        <p14:creationId xmlns:p14="http://schemas.microsoft.com/office/powerpoint/2010/main" val="257842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Ultra Cold Neutron (UCN) </a:t>
            </a:r>
            <a:endParaRPr kumimoji="1" lang="ja-JP" altLang="en-US" dirty="0"/>
          </a:p>
        </p:txBody>
      </p:sp>
      <p:sp>
        <p:nvSpPr>
          <p:cNvPr id="6" name="スライド番号プレースホルダ 5"/>
          <p:cNvSpPr>
            <a:spLocks noGrp="1"/>
          </p:cNvSpPr>
          <p:nvPr>
            <p:ph type="sldNum" sz="quarter" idx="12"/>
          </p:nvPr>
        </p:nvSpPr>
        <p:spPr/>
        <p:txBody>
          <a:bodyPr/>
          <a:lstStyle/>
          <a:p>
            <a:fld id="{F29955A6-D956-4579-AF7E-6C9DB32F6C1E}" type="slidenum">
              <a:rPr kumimoji="1" lang="ja-JP" altLang="en-US" smtClean="0"/>
              <a:pPr/>
              <a:t>8</a:t>
            </a:fld>
            <a:endParaRPr kumimoji="1" lang="ja-JP" altLang="en-US" dirty="0"/>
          </a:p>
        </p:txBody>
      </p:sp>
      <p:sp>
        <p:nvSpPr>
          <p:cNvPr id="12" name="正方形/長方形 11"/>
          <p:cNvSpPr/>
          <p:nvPr/>
        </p:nvSpPr>
        <p:spPr>
          <a:xfrm>
            <a:off x="4572000" y="1484784"/>
            <a:ext cx="4392488" cy="5170646"/>
          </a:xfrm>
          <a:prstGeom prst="rect">
            <a:avLst/>
          </a:prstGeom>
        </p:spPr>
        <p:txBody>
          <a:bodyPr wrap="square">
            <a:spAutoFit/>
          </a:bodyPr>
          <a:lstStyle/>
          <a:p>
            <a:r>
              <a:rPr lang="en-US" altLang="ja-JP" sz="2000" dirty="0"/>
              <a:t>Ultra Cold Neutron</a:t>
            </a:r>
            <a:endParaRPr lang="ja-JP" altLang="en-US" sz="2000" dirty="0"/>
          </a:p>
          <a:p>
            <a:r>
              <a:rPr lang="ja-JP" altLang="en-US" dirty="0"/>
              <a:t>　　</a:t>
            </a:r>
            <a:r>
              <a:rPr lang="en-US" altLang="ja-JP" dirty="0"/>
              <a:t>Energy	</a:t>
            </a:r>
            <a:r>
              <a:rPr lang="ja-JP" altLang="en-US" dirty="0"/>
              <a:t>～ </a:t>
            </a:r>
            <a:r>
              <a:rPr lang="en-US" altLang="ja-JP" dirty="0"/>
              <a:t>100 </a:t>
            </a:r>
            <a:r>
              <a:rPr lang="en-US" altLang="ja-JP" dirty="0" err="1"/>
              <a:t>neV</a:t>
            </a:r>
            <a:endParaRPr lang="en-US" altLang="ja-JP" dirty="0"/>
          </a:p>
          <a:p>
            <a:r>
              <a:rPr lang="en-US" altLang="ja-JP" dirty="0"/>
              <a:t>      Velocity</a:t>
            </a:r>
            <a:r>
              <a:rPr lang="ja-JP" altLang="en-US" dirty="0"/>
              <a:t>	～ </a:t>
            </a:r>
            <a:r>
              <a:rPr lang="en-US" altLang="ja-JP" dirty="0"/>
              <a:t>5 m/s</a:t>
            </a:r>
          </a:p>
          <a:p>
            <a:r>
              <a:rPr lang="ja-JP" altLang="en-US" dirty="0"/>
              <a:t>　　</a:t>
            </a:r>
            <a:r>
              <a:rPr lang="en-US" altLang="ja-JP" dirty="0"/>
              <a:t>Wave length</a:t>
            </a:r>
            <a:r>
              <a:rPr lang="ja-JP" altLang="en-US" dirty="0"/>
              <a:t>	～ </a:t>
            </a:r>
            <a:r>
              <a:rPr lang="en-US" altLang="ja-JP" dirty="0"/>
              <a:t>50 nm</a:t>
            </a:r>
          </a:p>
          <a:p>
            <a:endParaRPr lang="en-US" altLang="ja-JP" sz="1200" dirty="0"/>
          </a:p>
          <a:p>
            <a:r>
              <a:rPr lang="en-US" altLang="ja-JP" dirty="0"/>
              <a:t>Interaction</a:t>
            </a:r>
            <a:endParaRPr lang="ja-JP" altLang="en-US" dirty="0"/>
          </a:p>
          <a:p>
            <a:r>
              <a:rPr lang="ja-JP" altLang="en-US" dirty="0"/>
              <a:t>　　</a:t>
            </a:r>
            <a:r>
              <a:rPr lang="en-US" altLang="ja-JP" dirty="0"/>
              <a:t>Gravity</a:t>
            </a:r>
            <a:r>
              <a:rPr lang="ja-JP" altLang="en-US" dirty="0"/>
              <a:t>　　	 </a:t>
            </a:r>
            <a:r>
              <a:rPr lang="en-US" altLang="ja-JP" dirty="0"/>
              <a:t>100 neV/m</a:t>
            </a:r>
          </a:p>
          <a:p>
            <a:r>
              <a:rPr lang="ja-JP" altLang="en-US" dirty="0"/>
              <a:t>　　</a:t>
            </a:r>
            <a:r>
              <a:rPr lang="en-US" altLang="ja-JP" dirty="0"/>
              <a:t>Magnetic field</a:t>
            </a:r>
            <a:r>
              <a:rPr lang="ja-JP" altLang="en-US" dirty="0"/>
              <a:t>	  </a:t>
            </a:r>
            <a:r>
              <a:rPr lang="en-US" altLang="ja-JP" dirty="0"/>
              <a:t>60 neV/T</a:t>
            </a:r>
          </a:p>
          <a:p>
            <a:r>
              <a:rPr lang="ja-JP" altLang="en-US" dirty="0"/>
              <a:t>　　</a:t>
            </a:r>
            <a:r>
              <a:rPr lang="en-US" altLang="ja-JP" dirty="0"/>
              <a:t>Weak interaction</a:t>
            </a:r>
          </a:p>
          <a:p>
            <a:r>
              <a:rPr lang="en-US" altLang="ja-JP" dirty="0"/>
              <a:t>          β-decay     n → p + e </a:t>
            </a:r>
          </a:p>
          <a:p>
            <a:r>
              <a:rPr lang="ja-JP" altLang="en-US" dirty="0"/>
              <a:t>　　</a:t>
            </a:r>
            <a:r>
              <a:rPr lang="en-US" altLang="ja-JP" dirty="0"/>
              <a:t>Strong interaction</a:t>
            </a:r>
          </a:p>
          <a:p>
            <a:r>
              <a:rPr lang="ja-JP" altLang="en-US" dirty="0"/>
              <a:t>　　　</a:t>
            </a:r>
            <a:r>
              <a:rPr lang="en-US" altLang="ja-JP" dirty="0"/>
              <a:t>Fermi potential  335 neV (</a:t>
            </a:r>
            <a:r>
              <a:rPr lang="en-US" altLang="ja-JP" baseline="30000" dirty="0"/>
              <a:t>58</a:t>
            </a:r>
            <a:r>
              <a:rPr lang="en-US" altLang="ja-JP" dirty="0"/>
              <a:t>Ni)</a:t>
            </a:r>
          </a:p>
          <a:p>
            <a:pPr lvl="1"/>
            <a:r>
              <a:rPr lang="ja-JP" altLang="en-US" sz="1400" dirty="0"/>
              <a:t>　</a:t>
            </a:r>
            <a:r>
              <a:rPr lang="en-US" altLang="ja-JP" sz="1400" dirty="0"/>
              <a:t>atom distance : ~</a:t>
            </a:r>
            <a:r>
              <a:rPr lang="ja-JP" altLang="en-US" sz="1400" dirty="0"/>
              <a:t> </a:t>
            </a:r>
            <a:r>
              <a:rPr lang="en-US" altLang="ja-JP" sz="1400" dirty="0"/>
              <a:t>Å</a:t>
            </a:r>
          </a:p>
          <a:p>
            <a:pPr lvl="1"/>
            <a:r>
              <a:rPr lang="ja-JP" altLang="en-US" sz="1400" dirty="0"/>
              <a:t>　</a:t>
            </a:r>
            <a:r>
              <a:rPr lang="en-US" altLang="ja-JP" sz="1400" dirty="0"/>
              <a:t>UCN feels average nuclear potential</a:t>
            </a:r>
          </a:p>
          <a:p>
            <a:endParaRPr lang="en-US" altLang="ja-JP" dirty="0"/>
          </a:p>
          <a:p>
            <a:r>
              <a:rPr lang="en-US" altLang="ja-JP" b="1" dirty="0"/>
              <a:t>Unique property</a:t>
            </a:r>
          </a:p>
          <a:p>
            <a:r>
              <a:rPr lang="en-US" altLang="ja-JP" dirty="0"/>
              <a:t>UCN can be confined in material bottle</a:t>
            </a:r>
          </a:p>
          <a:p>
            <a:r>
              <a:rPr lang="en-US" altLang="ja-JP" dirty="0"/>
              <a:t> </a:t>
            </a:r>
            <a:r>
              <a:rPr lang="ja-JP" altLang="en-US" dirty="0"/>
              <a:t>→ </a:t>
            </a:r>
            <a:r>
              <a:rPr lang="en-US" altLang="ja-JP" dirty="0"/>
              <a:t>Use various experiments</a:t>
            </a:r>
          </a:p>
          <a:p>
            <a:r>
              <a:rPr lang="en-US" altLang="ja-JP" dirty="0"/>
              <a:t>	nEDM, n lifetime, gravity ....   </a:t>
            </a:r>
            <a:endParaRPr lang="en-US" altLang="ja-JP" dirty="0">
              <a:solidFill>
                <a:srgbClr val="FF0000"/>
              </a:solidFill>
            </a:endParaRPr>
          </a:p>
        </p:txBody>
      </p:sp>
      <p:pic>
        <p:nvPicPr>
          <p:cNvPr id="8" name="Picture 1" descr="C:\Users\kawasaki\Documents\presentation\ISINN-20\fig\UCNProperty.png"/>
          <p:cNvPicPr>
            <a:picLocks noChangeAspect="1" noChangeArrowheads="1"/>
          </p:cNvPicPr>
          <p:nvPr/>
        </p:nvPicPr>
        <p:blipFill>
          <a:blip r:embed="rId3" cstate="print"/>
          <a:srcRect/>
          <a:stretch>
            <a:fillRect/>
          </a:stretch>
        </p:blipFill>
        <p:spPr bwMode="auto">
          <a:xfrm>
            <a:off x="107504" y="2105948"/>
            <a:ext cx="4357037" cy="3267268"/>
          </a:xfrm>
          <a:prstGeom prst="rect">
            <a:avLst/>
          </a:prstGeom>
          <a:noFill/>
        </p:spPr>
      </p:pic>
    </p:spTree>
    <p:extLst>
      <p:ext uri="{BB962C8B-B14F-4D97-AF65-F5344CB8AC3E}">
        <p14:creationId xmlns:p14="http://schemas.microsoft.com/office/powerpoint/2010/main" val="296339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Grp="1" noChangeArrowheads="1"/>
          </p:cNvSpPr>
          <p:nvPr>
            <p:ph type="title"/>
          </p:nvPr>
        </p:nvSpPr>
        <p:spPr>
          <a:xfrm>
            <a:off x="457200" y="44624"/>
            <a:ext cx="8229600" cy="1872208"/>
          </a:xfrm>
        </p:spPr>
        <p:txBody>
          <a:bodyPr>
            <a:normAutofit/>
          </a:bodyPr>
          <a:lstStyle/>
          <a:p>
            <a:pPr algn="l"/>
            <a:r>
              <a:rPr lang="en-US" altLang="ja-JP" dirty="0"/>
              <a:t> UCN Source at ILL</a:t>
            </a:r>
            <a:br>
              <a:rPr lang="en-US" altLang="ja-JP" dirty="0"/>
            </a:br>
            <a:r>
              <a:rPr lang="en-US" altLang="ja-JP" dirty="0"/>
              <a:t> 	UCN turbine</a:t>
            </a:r>
          </a:p>
        </p:txBody>
      </p:sp>
      <p:sp>
        <p:nvSpPr>
          <p:cNvPr id="16" name="スライド番号プレースホルダー 4"/>
          <p:cNvSpPr>
            <a:spLocks noGrp="1"/>
          </p:cNvSpPr>
          <p:nvPr>
            <p:ph type="sldNum" sz="quarter" idx="12"/>
          </p:nvPr>
        </p:nvSpPr>
        <p:spPr/>
        <p:txBody>
          <a:bodyPr/>
          <a:lstStyle/>
          <a:p>
            <a:fld id="{2087A122-4B8F-412A-A6F3-1C30C0EA7C91}" type="slidenum">
              <a:rPr lang="en-US" altLang="ja-JP"/>
              <a:pPr/>
              <a:t>9</a:t>
            </a:fld>
            <a:endParaRPr lang="en-US" altLang="ja-JP"/>
          </a:p>
        </p:txBody>
      </p:sp>
      <p:sp>
        <p:nvSpPr>
          <p:cNvPr id="84998" name="Text Box 6"/>
          <p:cNvSpPr txBox="1">
            <a:spLocks noChangeArrowheads="1"/>
          </p:cNvSpPr>
          <p:nvPr/>
        </p:nvSpPr>
        <p:spPr bwMode="auto">
          <a:xfrm>
            <a:off x="4895849" y="6521450"/>
            <a:ext cx="30495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dirty="0"/>
              <a:t>http://www.ill.fr/YellowBook/PF2</a:t>
            </a:r>
          </a:p>
        </p:txBody>
      </p:sp>
      <p:sp>
        <p:nvSpPr>
          <p:cNvPr id="84999" name="Text Box 7"/>
          <p:cNvSpPr txBox="1">
            <a:spLocks noChangeArrowheads="1"/>
          </p:cNvSpPr>
          <p:nvPr/>
        </p:nvSpPr>
        <p:spPr bwMode="auto">
          <a:xfrm>
            <a:off x="935746" y="1700808"/>
            <a:ext cx="3092898"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t>Institute Laue-</a:t>
            </a:r>
            <a:r>
              <a:rPr lang="en-US" altLang="ja-JP" sz="2400" dirty="0" err="1"/>
              <a:t>Langevin</a:t>
            </a:r>
            <a:endParaRPr lang="en-US" altLang="ja-JP" sz="2400" dirty="0"/>
          </a:p>
          <a:p>
            <a:r>
              <a:rPr lang="ja-JP" altLang="en-US" sz="2400" dirty="0"/>
              <a:t>　</a:t>
            </a:r>
            <a:r>
              <a:rPr lang="en-US" altLang="ja-JP" sz="2400" dirty="0"/>
              <a:t>Grenoble, France</a:t>
            </a:r>
            <a:endParaRPr lang="ja-JP" altLang="en-US" sz="2400" dirty="0"/>
          </a:p>
          <a:p>
            <a:r>
              <a:rPr lang="ja-JP" altLang="en-US" sz="2400" dirty="0"/>
              <a:t>　</a:t>
            </a:r>
            <a:r>
              <a:rPr lang="en-US" altLang="ja-JP" sz="2400" dirty="0"/>
              <a:t>Reactor</a:t>
            </a:r>
            <a:r>
              <a:rPr lang="ja-JP" altLang="en-US" sz="2400" dirty="0"/>
              <a:t> 　　</a:t>
            </a:r>
            <a:r>
              <a:rPr lang="en-US" altLang="ja-JP" sz="2400" dirty="0"/>
              <a:t>57MW</a:t>
            </a:r>
          </a:p>
        </p:txBody>
      </p:sp>
      <p:sp>
        <p:nvSpPr>
          <p:cNvPr id="85000" name="Text Box 8"/>
          <p:cNvSpPr txBox="1">
            <a:spLocks noChangeArrowheads="1"/>
          </p:cNvSpPr>
          <p:nvPr/>
        </p:nvSpPr>
        <p:spPr bwMode="auto">
          <a:xfrm>
            <a:off x="4048125" y="28527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85001" name="Text Box 9"/>
          <p:cNvSpPr txBox="1">
            <a:spLocks noChangeArrowheads="1"/>
          </p:cNvSpPr>
          <p:nvPr/>
        </p:nvSpPr>
        <p:spPr bwMode="auto">
          <a:xfrm>
            <a:off x="466725" y="3068960"/>
            <a:ext cx="4054315" cy="17697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a:t>UCN</a:t>
            </a:r>
            <a:r>
              <a:rPr lang="ja-JP" altLang="en-US" sz="2000" dirty="0"/>
              <a:t> </a:t>
            </a:r>
            <a:r>
              <a:rPr lang="en-US" altLang="ja-JP" sz="2000" dirty="0"/>
              <a:t>Production</a:t>
            </a:r>
            <a:endParaRPr lang="ja-JP" altLang="en-US" sz="2000" dirty="0"/>
          </a:p>
          <a:p>
            <a:endParaRPr lang="ja-JP" altLang="en-US" sz="700" dirty="0"/>
          </a:p>
          <a:p>
            <a:r>
              <a:rPr lang="en-US" altLang="ja-JP" sz="2000" dirty="0"/>
              <a:t>reactor neutron</a:t>
            </a:r>
            <a:r>
              <a:rPr lang="ja-JP" altLang="en-US" sz="2000" dirty="0"/>
              <a:t>	</a:t>
            </a:r>
            <a:r>
              <a:rPr lang="en-US" altLang="ja-JP" sz="2000" dirty="0"/>
              <a:t>~100 </a:t>
            </a:r>
            <a:r>
              <a:rPr lang="en-US" altLang="ja-JP" sz="2000" dirty="0" err="1"/>
              <a:t>meV</a:t>
            </a:r>
            <a:r>
              <a:rPr lang="ja-JP" altLang="en-US" sz="2000" dirty="0"/>
              <a:t>　</a:t>
            </a:r>
          </a:p>
          <a:p>
            <a:r>
              <a:rPr lang="en-US" altLang="ja-JP" sz="2000" dirty="0"/>
              <a:t>Liq. D</a:t>
            </a:r>
            <a:r>
              <a:rPr lang="en-US" altLang="ja-JP" sz="2000" baseline="-25000" dirty="0"/>
              <a:t>2</a:t>
            </a:r>
            <a:r>
              <a:rPr lang="ja-JP" altLang="en-US" sz="2000" dirty="0"/>
              <a:t>　</a:t>
            </a:r>
            <a:r>
              <a:rPr lang="en-US" altLang="ja-JP" sz="2000" dirty="0"/>
              <a:t>25K	~1 </a:t>
            </a:r>
            <a:r>
              <a:rPr lang="en-US" altLang="ja-JP" sz="2000" dirty="0" err="1"/>
              <a:t>meV</a:t>
            </a:r>
            <a:endParaRPr lang="en-US" altLang="ja-JP" sz="2000" dirty="0"/>
          </a:p>
          <a:p>
            <a:r>
              <a:rPr lang="en-US" altLang="ja-JP" sz="2000" dirty="0"/>
              <a:t>vertical guide </a:t>
            </a:r>
            <a:r>
              <a:rPr lang="ja-JP" altLang="en-US" sz="2000" dirty="0"/>
              <a:t>	</a:t>
            </a:r>
            <a:r>
              <a:rPr lang="en-US" altLang="ja-JP" sz="2000" dirty="0"/>
              <a:t>~100 </a:t>
            </a:r>
            <a:r>
              <a:rPr lang="en-US" altLang="ja-JP" sz="2000" dirty="0" err="1"/>
              <a:t>μeV</a:t>
            </a:r>
            <a:r>
              <a:rPr lang="en-US" altLang="ja-JP" sz="2000" dirty="0"/>
              <a:t>   →</a:t>
            </a:r>
            <a:r>
              <a:rPr lang="ja-JP" altLang="en-US" sz="2000" dirty="0"/>
              <a:t>　</a:t>
            </a:r>
            <a:r>
              <a:rPr lang="en-US" altLang="ja-JP" sz="2000" dirty="0"/>
              <a:t>VCN</a:t>
            </a:r>
          </a:p>
          <a:p>
            <a:r>
              <a:rPr lang="en-US" altLang="ja-JP" sz="2000" dirty="0"/>
              <a:t>Turbine 	</a:t>
            </a:r>
            <a:r>
              <a:rPr lang="ja-JP" altLang="en-US" sz="2000" dirty="0"/>
              <a:t>	</a:t>
            </a:r>
            <a:r>
              <a:rPr lang="en-US" altLang="ja-JP" sz="2000" dirty="0"/>
              <a:t>~100 </a:t>
            </a:r>
            <a:r>
              <a:rPr lang="en-US" altLang="ja-JP" sz="2000" dirty="0" err="1"/>
              <a:t>neV</a:t>
            </a:r>
            <a:r>
              <a:rPr lang="ja-JP" altLang="en-US" sz="2000" dirty="0"/>
              <a:t>　→　</a:t>
            </a:r>
            <a:r>
              <a:rPr lang="en-US" altLang="ja-JP" sz="2000" dirty="0"/>
              <a:t>UCN</a:t>
            </a:r>
          </a:p>
        </p:txBody>
      </p:sp>
      <p:grpSp>
        <p:nvGrpSpPr>
          <p:cNvPr id="2" name="グループ化 1"/>
          <p:cNvGrpSpPr/>
          <p:nvPr/>
        </p:nvGrpSpPr>
        <p:grpSpPr>
          <a:xfrm>
            <a:off x="5500116" y="72156"/>
            <a:ext cx="3659115" cy="6453188"/>
            <a:chOff x="5500116" y="72156"/>
            <a:chExt cx="3659115" cy="6453188"/>
          </a:xfrm>
        </p:grpSpPr>
        <p:pic>
          <p:nvPicPr>
            <p:cNvPr id="84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116" y="72156"/>
              <a:ext cx="3608388"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002" name="Line 10"/>
            <p:cNvSpPr>
              <a:spLocks noChangeShapeType="1"/>
            </p:cNvSpPr>
            <p:nvPr/>
          </p:nvSpPr>
          <p:spPr bwMode="auto">
            <a:xfrm flipH="1">
              <a:off x="6553198" y="4862513"/>
              <a:ext cx="6584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003" name="Text Box 11"/>
            <p:cNvSpPr txBox="1">
              <a:spLocks noChangeArrowheads="1"/>
            </p:cNvSpPr>
            <p:nvPr/>
          </p:nvSpPr>
          <p:spPr bwMode="auto">
            <a:xfrm>
              <a:off x="7138606" y="4646613"/>
              <a:ext cx="19698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neutron guide</a:t>
              </a:r>
              <a:r>
                <a:rPr lang="ja-JP" altLang="en-US" dirty="0"/>
                <a:t>　</a:t>
              </a:r>
              <a:r>
                <a:rPr lang="en-US" altLang="ja-JP" dirty="0"/>
                <a:t>5m</a:t>
              </a:r>
            </a:p>
            <a:p>
              <a:r>
                <a:rPr lang="en-US" altLang="ja-JP" dirty="0"/>
                <a:t>0.2 mbar He gas</a:t>
              </a:r>
            </a:p>
          </p:txBody>
        </p:sp>
        <p:sp>
          <p:nvSpPr>
            <p:cNvPr id="85004" name="Line 12"/>
            <p:cNvSpPr>
              <a:spLocks noChangeShapeType="1"/>
            </p:cNvSpPr>
            <p:nvPr/>
          </p:nvSpPr>
          <p:spPr bwMode="auto">
            <a:xfrm flipH="1" flipV="1">
              <a:off x="6084888" y="5819775"/>
              <a:ext cx="7191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005" name="Text Box 13"/>
            <p:cNvSpPr txBox="1">
              <a:spLocks noChangeArrowheads="1"/>
            </p:cNvSpPr>
            <p:nvPr/>
          </p:nvSpPr>
          <p:spPr bwMode="auto">
            <a:xfrm>
              <a:off x="6804025" y="5589588"/>
              <a:ext cx="788988"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liq. D</a:t>
              </a:r>
              <a:r>
                <a:rPr lang="en-US" altLang="ja-JP" baseline="-25000" dirty="0"/>
                <a:t>2</a:t>
              </a:r>
              <a:endParaRPr lang="en-US" altLang="ja-JP" dirty="0"/>
            </a:p>
          </p:txBody>
        </p:sp>
        <p:sp>
          <p:nvSpPr>
            <p:cNvPr id="85010" name="Line 18"/>
            <p:cNvSpPr>
              <a:spLocks noChangeShapeType="1"/>
            </p:cNvSpPr>
            <p:nvPr/>
          </p:nvSpPr>
          <p:spPr bwMode="auto">
            <a:xfrm flipH="1">
              <a:off x="6553199" y="3644900"/>
              <a:ext cx="4683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011" name="Text Box 19"/>
            <p:cNvSpPr txBox="1">
              <a:spLocks noChangeArrowheads="1"/>
            </p:cNvSpPr>
            <p:nvPr/>
          </p:nvSpPr>
          <p:spPr bwMode="auto">
            <a:xfrm>
              <a:off x="7072313" y="3508375"/>
              <a:ext cx="20869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neutron guide</a:t>
              </a:r>
              <a:r>
                <a:rPr lang="ja-JP" altLang="en-US" dirty="0"/>
                <a:t>　</a:t>
              </a:r>
              <a:r>
                <a:rPr lang="en-US" altLang="ja-JP" dirty="0"/>
                <a:t>13m</a:t>
              </a:r>
            </a:p>
            <a:p>
              <a:r>
                <a:rPr lang="en-US" altLang="ja-JP" dirty="0"/>
                <a:t>radius</a:t>
              </a:r>
              <a:r>
                <a:rPr lang="ja-JP" altLang="en-US" dirty="0"/>
                <a:t>　</a:t>
              </a:r>
              <a:r>
                <a:rPr lang="en-US" altLang="ja-JP" dirty="0"/>
                <a:t>13m</a:t>
              </a:r>
            </a:p>
          </p:txBody>
        </p:sp>
      </p:grpSp>
      <p:sp>
        <p:nvSpPr>
          <p:cNvPr id="3" name="正方形/長方形 2"/>
          <p:cNvSpPr/>
          <p:nvPr/>
        </p:nvSpPr>
        <p:spPr>
          <a:xfrm>
            <a:off x="251520" y="4996333"/>
            <a:ext cx="5544615" cy="1384995"/>
          </a:xfrm>
          <a:prstGeom prst="rect">
            <a:avLst/>
          </a:prstGeom>
        </p:spPr>
        <p:txBody>
          <a:bodyPr wrap="square">
            <a:spAutoFit/>
          </a:bodyPr>
          <a:lstStyle/>
          <a:p>
            <a:r>
              <a:rPr lang="en-US" altLang="ja-JP" sz="2400" dirty="0"/>
              <a:t>Turbine UCN source</a:t>
            </a:r>
            <a:endParaRPr lang="en-US" altLang="ja-JP" sz="2000" dirty="0"/>
          </a:p>
          <a:p>
            <a:pPr lvl="1"/>
            <a:r>
              <a:rPr lang="en-US" altLang="ja-JP" sz="2000" dirty="0"/>
              <a:t>slow down by reflection on the moving mirror</a:t>
            </a:r>
          </a:p>
          <a:p>
            <a:pPr lvl="1"/>
            <a:r>
              <a:rPr lang="en-US" altLang="ja-JP" sz="2000" dirty="0">
                <a:solidFill>
                  <a:schemeClr val="tx2"/>
                </a:solidFill>
              </a:rPr>
              <a:t>Restriction by Liouville’s theorem</a:t>
            </a:r>
          </a:p>
          <a:p>
            <a:pPr lvl="1"/>
            <a:r>
              <a:rPr lang="en-US" altLang="ja-JP" sz="2000" dirty="0">
                <a:solidFill>
                  <a:schemeClr val="tx2"/>
                </a:solidFill>
              </a:rPr>
              <a:t> conservation of phase space density</a:t>
            </a:r>
          </a:p>
        </p:txBody>
      </p:sp>
    </p:spTree>
    <p:extLst>
      <p:ext uri="{BB962C8B-B14F-4D97-AF65-F5344CB8AC3E}">
        <p14:creationId xmlns:p14="http://schemas.microsoft.com/office/powerpoint/2010/main" val="286283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13401</TotalTime>
  <Words>3357</Words>
  <Application>Microsoft Office PowerPoint</Application>
  <PresentationFormat>画面に合わせる (4:3)</PresentationFormat>
  <Paragraphs>608</Paragraphs>
  <Slides>40</Slides>
  <Notes>8</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40</vt:i4>
      </vt:variant>
    </vt:vector>
  </HeadingPairs>
  <TitlesOfParts>
    <vt:vector size="57" baseType="lpstr">
      <vt:lpstr>Hiragino Maru Gothic Pro W4</vt:lpstr>
      <vt:lpstr>Hiragino Maru Gothic ProN W4</vt:lpstr>
      <vt:lpstr>MetaWeb-Normal</vt:lpstr>
      <vt:lpstr>ＭＳ Ｐゴシック</vt:lpstr>
      <vt:lpstr>Nimbus Sans L</vt:lpstr>
      <vt:lpstr>OpenSymbol</vt:lpstr>
      <vt:lpstr>ヒラギノ丸ゴ ProN W4</vt:lpstr>
      <vt:lpstr>游ゴシック</vt:lpstr>
      <vt:lpstr>Arial</vt:lpstr>
      <vt:lpstr>Calibri</vt:lpstr>
      <vt:lpstr>Cambria Math</vt:lpstr>
      <vt:lpstr>Helvetica</vt:lpstr>
      <vt:lpstr>Symbol</vt:lpstr>
      <vt:lpstr>Times New Roman</vt:lpstr>
      <vt:lpstr>Wingdings</vt:lpstr>
      <vt:lpstr>Office テーマ</vt:lpstr>
      <vt:lpstr>数式</vt:lpstr>
      <vt:lpstr>EDM実験</vt:lpstr>
      <vt:lpstr>Electric Dipole Moment (EDM)</vt:lpstr>
      <vt:lpstr>EDMの大きさ</vt:lpstr>
      <vt:lpstr>EDMの測定方法</vt:lpstr>
      <vt:lpstr>実際は</vt:lpstr>
      <vt:lpstr>History of EDM search</vt:lpstr>
      <vt:lpstr>中性子EDM</vt:lpstr>
      <vt:lpstr>Ultra Cold Neutron (UCN) </vt:lpstr>
      <vt:lpstr> UCN Source at ILL   UCN turbine</vt:lpstr>
      <vt:lpstr>Super thermal method</vt:lpstr>
      <vt:lpstr>UCN production by super fluid Helium</vt:lpstr>
      <vt:lpstr>High intensity UCN source at PSI</vt:lpstr>
      <vt:lpstr>neutron EDM measurement</vt:lpstr>
      <vt:lpstr>neutron EDM measurement</vt:lpstr>
      <vt:lpstr>co-magnetometer</vt:lpstr>
      <vt:lpstr>PowerPoint プレゼンテーション</vt:lpstr>
      <vt:lpstr>nEDM measurement at PSI</vt:lpstr>
      <vt:lpstr>PSI次期計画 n2EDM</vt:lpstr>
      <vt:lpstr>TUCAN (TRIUMF Ultra-Cold Advanced Neutron)</vt:lpstr>
      <vt:lpstr>Crystal EDM</vt:lpstr>
      <vt:lpstr>PowerPoint プレゼンテーション</vt:lpstr>
      <vt:lpstr>電子EDM</vt:lpstr>
      <vt:lpstr>電子EDM</vt:lpstr>
      <vt:lpstr>Electron EDM: Tl</vt:lpstr>
      <vt:lpstr>EDM with cooled/trapped atom</vt:lpstr>
      <vt:lpstr>PowerPoint プレゼンテーション</vt:lpstr>
      <vt:lpstr>Present status</vt:lpstr>
      <vt:lpstr>PowerPoint プレゼンテーション</vt:lpstr>
      <vt:lpstr>分子EDM ThO</vt:lpstr>
      <vt:lpstr>PowerPoint プレゼンテーション</vt:lpstr>
      <vt:lpstr>Atomic EDM</vt:lpstr>
      <vt:lpstr>199Hg</vt:lpstr>
      <vt:lpstr>129Xe</vt:lpstr>
      <vt:lpstr>Summary</vt:lpstr>
      <vt:lpstr>PowerPoint プレゼンテーション</vt:lpstr>
      <vt:lpstr>Schiff’s theorem</vt:lpstr>
      <vt:lpstr>Schiff’s Theorem</vt:lpstr>
      <vt:lpstr>EDM measurement</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for Electric Dipole Moment</dc:title>
  <dc:creator>kawasaki</dc:creator>
  <cp:lastModifiedBy>真介</cp:lastModifiedBy>
  <cp:revision>207</cp:revision>
  <dcterms:created xsi:type="dcterms:W3CDTF">2016-10-12T05:53:22Z</dcterms:created>
  <dcterms:modified xsi:type="dcterms:W3CDTF">2020-12-07T00:21:30Z</dcterms:modified>
</cp:coreProperties>
</file>