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87" r:id="rId3"/>
    <p:sldId id="300" r:id="rId4"/>
    <p:sldId id="267" r:id="rId5"/>
    <p:sldId id="289" r:id="rId6"/>
    <p:sldId id="258" r:id="rId7"/>
    <p:sldId id="259" r:id="rId8"/>
    <p:sldId id="261" r:id="rId9"/>
    <p:sldId id="301" r:id="rId10"/>
    <p:sldId id="291" r:id="rId11"/>
    <p:sldId id="263" r:id="rId12"/>
    <p:sldId id="282" r:id="rId13"/>
    <p:sldId id="302" r:id="rId14"/>
    <p:sldId id="262" r:id="rId15"/>
    <p:sldId id="268" r:id="rId16"/>
    <p:sldId id="292" r:id="rId17"/>
    <p:sldId id="304" r:id="rId18"/>
    <p:sldId id="294" r:id="rId19"/>
    <p:sldId id="310" r:id="rId20"/>
    <p:sldId id="269" r:id="rId21"/>
    <p:sldId id="270" r:id="rId22"/>
    <p:sldId id="311" r:id="rId23"/>
    <p:sldId id="274" r:id="rId24"/>
    <p:sldId id="307" r:id="rId25"/>
    <p:sldId id="295" r:id="rId26"/>
    <p:sldId id="296" r:id="rId27"/>
    <p:sldId id="305" r:id="rId28"/>
    <p:sldId id="297" r:id="rId29"/>
    <p:sldId id="298" r:id="rId30"/>
    <p:sldId id="306" r:id="rId31"/>
    <p:sldId id="309" r:id="rId32"/>
    <p:sldId id="308" r:id="rId3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0E0E"/>
    <a:srgbClr val="FFF23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中間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濃色 1 - アクセント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939" autoAdjust="0"/>
  </p:normalViewPr>
  <p:slideViewPr>
    <p:cSldViewPr snapToGrid="0">
      <p:cViewPr varScale="1">
        <p:scale>
          <a:sx n="146" d="100"/>
          <a:sy n="146" d="100"/>
        </p:scale>
        <p:origin x="-10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33ACE-336F-8149-9082-2428F3A00754}" type="datetimeFigureOut">
              <a:t>19/02/20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F591C-F99C-544D-9A7E-033BE0D6890A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131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591C-F99C-544D-9A7E-033BE0D6890A}" type="slidenum">
              <a:rPr lang="en-US" altLang="ja-JP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25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591C-F99C-544D-9A7E-033BE0D6890A}" type="slidenum">
              <a:rPr lang="en-US" altLang="ja-JP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25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2 month of opertion, or actually 7 days of observation of the Perseus cluster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591C-F99C-544D-9A7E-033BE0D6890A}" type="slidenum">
              <a:rPr lang="en-US" altLang="ja-JP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2833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2 month of opertion, or actually 7 days of observation of the Perseus cluster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591C-F99C-544D-9A7E-033BE0D6890A}" type="slidenum">
              <a:rPr lang="en-US" altLang="ja-JP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2833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As shown here, detectors</a:t>
            </a:r>
            <a:r>
              <a:rPr kumimoji="1" lang="ja-JP" altLang="en-US"/>
              <a:t> </a:t>
            </a:r>
            <a:r>
              <a:rPr kumimoji="1" lang="en-US" altLang="ja-JP"/>
              <a:t>worked</a:t>
            </a:r>
            <a:r>
              <a:rPr kumimoji="1" lang="ja-JP" altLang="en-US"/>
              <a:t> </a:t>
            </a:r>
            <a:r>
              <a:rPr kumimoji="1" lang="en-US" altLang="ja-JP"/>
              <a:t>very well,</a:t>
            </a:r>
            <a:r>
              <a:rPr kumimoji="1" lang="ja-JP" altLang="en-US"/>
              <a:t> </a:t>
            </a:r>
            <a:r>
              <a:rPr kumimoji="1" lang="en-US" altLang="ja-JP"/>
              <a:t>but</a:t>
            </a:r>
            <a:r>
              <a:rPr kumimoji="1" lang="ja-JP" altLang="en-US"/>
              <a:t> </a:t>
            </a:r>
            <a:r>
              <a:rPr kumimoji="1" lang="en-US" altLang="ja-JP"/>
              <a:t>the</a:t>
            </a:r>
            <a:r>
              <a:rPr kumimoji="1" lang="ja-JP" altLang="en-US"/>
              <a:t> </a:t>
            </a:r>
            <a:r>
              <a:rPr kumimoji="1" lang="en-US" altLang="ja-JP"/>
              <a:t>satellite</a:t>
            </a:r>
            <a:r>
              <a:rPr kumimoji="1" lang="ja-JP" altLang="en-US"/>
              <a:t> </a:t>
            </a:r>
            <a:r>
              <a:rPr kumimoji="1" lang="en-US" altLang="ja-JP"/>
              <a:t>was eventually</a:t>
            </a:r>
            <a:r>
              <a:rPr kumimoji="1" lang="ja-JP" altLang="en-US"/>
              <a:t> </a:t>
            </a:r>
            <a:r>
              <a:rPr kumimoji="1" lang="en-US" altLang="ja-JP"/>
              <a:t>lost, 2months after launch.</a:t>
            </a:r>
            <a:r>
              <a:rPr kumimoji="1" lang="ja-JP" altLang="en-US"/>
              <a:t> </a:t>
            </a:r>
            <a:r>
              <a:rPr kumimoji="1" lang="en-US" altLang="ja-JP"/>
              <a:t>We</a:t>
            </a:r>
            <a:r>
              <a:rPr kumimoji="1" lang="ja-JP" altLang="en-US"/>
              <a:t> </a:t>
            </a:r>
            <a:r>
              <a:rPr kumimoji="1" lang="en-US" altLang="ja-JP"/>
              <a:t>deeply</a:t>
            </a:r>
            <a:r>
              <a:rPr kumimoji="1" lang="ja-JP" altLang="en-US"/>
              <a:t> </a:t>
            </a:r>
            <a:r>
              <a:rPr kumimoji="1" lang="en-US" altLang="ja-JP"/>
              <a:t>regret</a:t>
            </a:r>
            <a:r>
              <a:rPr kumimoji="1" lang="ja-JP" altLang="en-US"/>
              <a:t> </a:t>
            </a:r>
            <a:r>
              <a:rPr kumimoji="1" lang="en-US" altLang="ja-JP"/>
              <a:t>the</a:t>
            </a:r>
            <a:r>
              <a:rPr kumimoji="1" lang="ja-JP" altLang="en-US"/>
              <a:t> </a:t>
            </a:r>
            <a:r>
              <a:rPr kumimoji="1" lang="en-US" altLang="ja-JP"/>
              <a:t>loss</a:t>
            </a:r>
            <a:r>
              <a:rPr kumimoji="1" lang="ja-JP" altLang="en-US"/>
              <a:t> </a:t>
            </a:r>
            <a:r>
              <a:rPr kumimoji="1" lang="en-US" altLang="ja-JP"/>
              <a:t>of</a:t>
            </a:r>
            <a:r>
              <a:rPr kumimoji="1" lang="ja-JP" altLang="en-US"/>
              <a:t> </a:t>
            </a:r>
            <a:r>
              <a:rPr kumimoji="1" lang="en-US" altLang="ja-JP"/>
              <a:t>the</a:t>
            </a:r>
            <a:r>
              <a:rPr kumimoji="1" lang="ja-JP" altLang="en-US"/>
              <a:t> </a:t>
            </a:r>
            <a:r>
              <a:rPr kumimoji="1" lang="en-US" altLang="ja-JP"/>
              <a:t>satellite.</a:t>
            </a:r>
          </a:p>
          <a:p>
            <a:r>
              <a:rPr kumimoji="1" lang="en-US" altLang="ja-JP"/>
              <a:t>On the other hand, the two important aspects, the SXS calorimeter high-resolution X-ray spectroscopy, and the hard X-ray to soft-gamma-ray coverage both have been prove in orbit.</a:t>
            </a:r>
          </a:p>
          <a:p>
            <a:r>
              <a:rPr kumimoji="1" lang="en-US" altLang="ja-JP"/>
              <a:t>Then, to recover these sciences lost,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591C-F99C-544D-9A7E-033BE0D6890A}" type="slidenum">
              <a:rPr lang="en-US" altLang="ja-JP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25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As shown here, detectors</a:t>
            </a:r>
            <a:r>
              <a:rPr kumimoji="1" lang="ja-JP" altLang="en-US"/>
              <a:t> </a:t>
            </a:r>
            <a:r>
              <a:rPr kumimoji="1" lang="en-US" altLang="ja-JP"/>
              <a:t>worked</a:t>
            </a:r>
            <a:r>
              <a:rPr kumimoji="1" lang="ja-JP" altLang="en-US"/>
              <a:t> </a:t>
            </a:r>
            <a:r>
              <a:rPr kumimoji="1" lang="en-US" altLang="ja-JP"/>
              <a:t>very well,</a:t>
            </a:r>
            <a:r>
              <a:rPr kumimoji="1" lang="ja-JP" altLang="en-US"/>
              <a:t> </a:t>
            </a:r>
            <a:r>
              <a:rPr kumimoji="1" lang="en-US" altLang="ja-JP"/>
              <a:t>but</a:t>
            </a:r>
            <a:r>
              <a:rPr kumimoji="1" lang="ja-JP" altLang="en-US"/>
              <a:t> </a:t>
            </a:r>
            <a:r>
              <a:rPr kumimoji="1" lang="en-US" altLang="ja-JP"/>
              <a:t>the</a:t>
            </a:r>
            <a:r>
              <a:rPr kumimoji="1" lang="ja-JP" altLang="en-US"/>
              <a:t> </a:t>
            </a:r>
            <a:r>
              <a:rPr kumimoji="1" lang="en-US" altLang="ja-JP"/>
              <a:t>satellite</a:t>
            </a:r>
            <a:r>
              <a:rPr kumimoji="1" lang="ja-JP" altLang="en-US"/>
              <a:t> </a:t>
            </a:r>
            <a:r>
              <a:rPr kumimoji="1" lang="en-US" altLang="ja-JP"/>
              <a:t>was eventually</a:t>
            </a:r>
            <a:r>
              <a:rPr kumimoji="1" lang="ja-JP" altLang="en-US"/>
              <a:t> </a:t>
            </a:r>
            <a:r>
              <a:rPr kumimoji="1" lang="en-US" altLang="ja-JP"/>
              <a:t>lost, 2months after launch.</a:t>
            </a:r>
            <a:r>
              <a:rPr kumimoji="1" lang="ja-JP" altLang="en-US"/>
              <a:t> </a:t>
            </a:r>
            <a:r>
              <a:rPr kumimoji="1" lang="en-US" altLang="ja-JP"/>
              <a:t>We</a:t>
            </a:r>
            <a:r>
              <a:rPr kumimoji="1" lang="ja-JP" altLang="en-US"/>
              <a:t> </a:t>
            </a:r>
            <a:r>
              <a:rPr kumimoji="1" lang="en-US" altLang="ja-JP"/>
              <a:t>deeply</a:t>
            </a:r>
            <a:r>
              <a:rPr kumimoji="1" lang="ja-JP" altLang="en-US"/>
              <a:t> </a:t>
            </a:r>
            <a:r>
              <a:rPr kumimoji="1" lang="en-US" altLang="ja-JP"/>
              <a:t>regret</a:t>
            </a:r>
            <a:r>
              <a:rPr kumimoji="1" lang="ja-JP" altLang="en-US"/>
              <a:t> </a:t>
            </a:r>
            <a:r>
              <a:rPr kumimoji="1" lang="en-US" altLang="ja-JP"/>
              <a:t>the</a:t>
            </a:r>
            <a:r>
              <a:rPr kumimoji="1" lang="ja-JP" altLang="en-US"/>
              <a:t> </a:t>
            </a:r>
            <a:r>
              <a:rPr kumimoji="1" lang="en-US" altLang="ja-JP"/>
              <a:t>loss</a:t>
            </a:r>
            <a:r>
              <a:rPr kumimoji="1" lang="ja-JP" altLang="en-US"/>
              <a:t> </a:t>
            </a:r>
            <a:r>
              <a:rPr kumimoji="1" lang="en-US" altLang="ja-JP"/>
              <a:t>of</a:t>
            </a:r>
            <a:r>
              <a:rPr kumimoji="1" lang="ja-JP" altLang="en-US"/>
              <a:t> </a:t>
            </a:r>
            <a:r>
              <a:rPr kumimoji="1" lang="en-US" altLang="ja-JP"/>
              <a:t>the</a:t>
            </a:r>
            <a:r>
              <a:rPr kumimoji="1" lang="ja-JP" altLang="en-US"/>
              <a:t> </a:t>
            </a:r>
            <a:r>
              <a:rPr kumimoji="1" lang="en-US" altLang="ja-JP"/>
              <a:t>satellite.</a:t>
            </a:r>
          </a:p>
          <a:p>
            <a:r>
              <a:rPr kumimoji="1" lang="en-US" altLang="ja-JP"/>
              <a:t>On the other hand, the two important aspects, the SXS calorimeter high-resolution X-ray spectroscopy, and the hard X-ray to soft-gamma-ray coverage both have been prove in orbit.</a:t>
            </a:r>
          </a:p>
          <a:p>
            <a:r>
              <a:rPr kumimoji="1" lang="en-US" altLang="ja-JP"/>
              <a:t>Then, to recover these sciences lost,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591C-F99C-544D-9A7E-033BE0D6890A}" type="slidenum">
              <a:rPr lang="en-US" altLang="ja-JP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25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 order to recover</a:t>
            </a:r>
            <a:r>
              <a:rPr kumimoji="1" lang="en-US" altLang="ja-JP" baseline="0" dirty="0" smtClean="0"/>
              <a:t> the high energy resolution X-ray spectroscopy with the minimum impact in schedule and cost, we decided to focus on the X-ray micro-calorimeter and supporting wide field of view imager with X-ray CCD cameras.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Both instruments including X-ray mirrors are to be identical to those developed for </a:t>
            </a:r>
            <a:r>
              <a:rPr kumimoji="1" lang="en-US" altLang="ja-JP" baseline="0" dirty="0" err="1" smtClean="0"/>
              <a:t>Hitomi</a:t>
            </a:r>
            <a:r>
              <a:rPr kumimoji="1" lang="en-US" altLang="ja-JP" baseline="0" dirty="0" smtClean="0"/>
              <a:t>.</a:t>
            </a:r>
            <a:endParaRPr kumimoji="1" lang="ja-JP" altLang="en-US" dirty="0" smtClean="0"/>
          </a:p>
          <a:p>
            <a:r>
              <a:rPr kumimoji="1" lang="en-US" altLang="ja-JP" baseline="0" dirty="0" smtClean="0"/>
              <a:t>Hard X-ray imagers and the soft gamma-ray detectors are divided to continue improvement to be realized in near future.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131DC-234E-49F1-A5E8-74D13CD4399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226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 order to recover</a:t>
            </a:r>
            <a:r>
              <a:rPr kumimoji="1" lang="en-US" altLang="ja-JP" baseline="0" dirty="0" smtClean="0"/>
              <a:t> the high energy resolution X-ray spectroscopy with the minimum impact in schedule and cost, we decided to focus on the X-ray micro-calorimeter and supporting wide field of view imager with X-ray CCD cameras.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Both instruments including X-ray mirrors are to be identical to those developed for </a:t>
            </a:r>
            <a:r>
              <a:rPr kumimoji="1" lang="en-US" altLang="ja-JP" baseline="0" dirty="0" err="1" smtClean="0"/>
              <a:t>Hitomi</a:t>
            </a:r>
            <a:r>
              <a:rPr kumimoji="1" lang="en-US" altLang="ja-JP" baseline="0" dirty="0" smtClean="0"/>
              <a:t>.</a:t>
            </a:r>
            <a:endParaRPr kumimoji="1" lang="ja-JP" altLang="en-US" dirty="0" smtClean="0"/>
          </a:p>
          <a:p>
            <a:r>
              <a:rPr kumimoji="1" lang="en-US" altLang="ja-JP" baseline="0" dirty="0" smtClean="0"/>
              <a:t>Hard X-ray imagers and the soft gamma-ray detectors are divided to continue improvement to be realized in near future.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131DC-234E-49F1-A5E8-74D13CD4399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226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591C-F99C-544D-9A7E-033BE0D6890A}" type="slidenum">
              <a:rPr lang="en-US" altLang="ja-JP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25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0428-16B2-2E46-BBF5-53A35A865B7B}" type="datetimeFigureOut">
              <a:t>19/02/20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F14B2-AA70-8C4D-AEA7-6F98945D6AC1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924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0428-16B2-2E46-BBF5-53A35A865B7B}" type="datetimeFigureOut">
              <a:t>19/02/20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F14B2-AA70-8C4D-AEA7-6F98945D6AC1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364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0428-16B2-2E46-BBF5-53A35A865B7B}" type="datetimeFigureOut">
              <a:t>19/02/20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F14B2-AA70-8C4D-AEA7-6F98945D6AC1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170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0428-16B2-2E46-BBF5-53A35A865B7B}" type="datetimeFigureOut">
              <a:t>19/02/20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F14B2-AA70-8C4D-AEA7-6F98945D6AC1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1911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0428-16B2-2E46-BBF5-53A35A865B7B}" type="datetimeFigureOut">
              <a:t>19/02/20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F14B2-AA70-8C4D-AEA7-6F98945D6AC1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777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0428-16B2-2E46-BBF5-53A35A865B7B}" type="datetimeFigureOut">
              <a:t>19/02/20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F14B2-AA70-8C4D-AEA7-6F98945D6AC1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835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0428-16B2-2E46-BBF5-53A35A865B7B}" type="datetimeFigureOut">
              <a:t>19/02/20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F14B2-AA70-8C4D-AEA7-6F98945D6AC1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75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0428-16B2-2E46-BBF5-53A35A865B7B}" type="datetimeFigureOut">
              <a:t>19/02/20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F14B2-AA70-8C4D-AEA7-6F98945D6AC1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6152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0428-16B2-2E46-BBF5-53A35A865B7B}" type="datetimeFigureOut">
              <a:t>19/02/20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F14B2-AA70-8C4D-AEA7-6F98945D6AC1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2857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0428-16B2-2E46-BBF5-53A35A865B7B}" type="datetimeFigureOut">
              <a:t>19/02/20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F14B2-AA70-8C4D-AEA7-6F98945D6AC1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3499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70428-16B2-2E46-BBF5-53A35A865B7B}" type="datetimeFigureOut">
              <a:t>19/02/20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F14B2-AA70-8C4D-AEA7-6F98945D6AC1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1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70428-16B2-2E46-BBF5-53A35A865B7B}" type="datetimeFigureOut">
              <a:t>19/02/20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F14B2-AA70-8C4D-AEA7-6F98945D6AC1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620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eg"/><Relationship Id="rId5" Type="http://schemas.openxmlformats.org/officeDocument/2006/relationships/image" Target="../media/image34.jp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jpeg"/><Relationship Id="rId12" Type="http://schemas.openxmlformats.org/officeDocument/2006/relationships/image" Target="../media/image46.jpeg"/><Relationship Id="rId13" Type="http://schemas.openxmlformats.org/officeDocument/2006/relationships/image" Target="../media/image47.jpeg"/><Relationship Id="rId1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Relationship Id="rId4" Type="http://schemas.openxmlformats.org/officeDocument/2006/relationships/image" Target="../media/image38.emf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9" Type="http://schemas.openxmlformats.org/officeDocument/2006/relationships/image" Target="../media/image43.jpeg"/><Relationship Id="rId10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9.jpg"/><Relationship Id="rId5" Type="http://schemas.openxmlformats.org/officeDocument/2006/relationships/image" Target="../media/image4.png"/><Relationship Id="rId6" Type="http://schemas.openxmlformats.org/officeDocument/2006/relationships/image" Target="../media/image56.pn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9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84.jpg"/><Relationship Id="rId5" Type="http://schemas.openxmlformats.org/officeDocument/2006/relationships/image" Target="../media/image85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8" Type="http://schemas.openxmlformats.org/officeDocument/2006/relationships/image" Target="../media/image26.jp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20171114_fig1s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t="7877" r="497" b="2075"/>
          <a:stretch/>
        </p:blipFill>
        <p:spPr>
          <a:xfrm>
            <a:off x="601037" y="1629377"/>
            <a:ext cx="7803936" cy="515712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368696"/>
            <a:ext cx="9144000" cy="934804"/>
          </a:xfrm>
          <a:noFill/>
        </p:spPr>
        <p:txBody>
          <a:bodyPr>
            <a:noAutofit/>
          </a:bodyPr>
          <a:lstStyle/>
          <a:p>
            <a:r>
              <a:rPr kumimoji="1" lang="en-US" altLang="ja-JP" sz="4800">
                <a:solidFill>
                  <a:schemeClr val="bg1"/>
                </a:solidFill>
                <a:latin typeface="Helvetica"/>
                <a:ea typeface="ヒラギノ角ゴ Pro W6"/>
                <a:cs typeface="Helvetica"/>
              </a:rPr>
              <a:t>Prospects of X-ray Astronomy</a:t>
            </a:r>
            <a:endParaRPr kumimoji="1" lang="ja-JP" altLang="en-US" sz="4800">
              <a:solidFill>
                <a:schemeClr val="bg1"/>
              </a:solidFill>
              <a:latin typeface="Helvetica"/>
              <a:ea typeface="ヒラギノ角ゴ Pro W6"/>
              <a:cs typeface="Helvetic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69498" y="1276451"/>
            <a:ext cx="7152269" cy="555818"/>
          </a:xfrm>
          <a:noFill/>
        </p:spPr>
        <p:txBody>
          <a:bodyPr>
            <a:normAutofit/>
          </a:bodyPr>
          <a:lstStyle/>
          <a:p>
            <a:r>
              <a:rPr lang="en-US" altLang="en-US" sz="2800">
                <a:solidFill>
                  <a:srgbClr val="FFFFFF"/>
                </a:solidFill>
                <a:latin typeface="Helvetica"/>
                <a:ea typeface="ヒラギノ丸ゴ Pro W4"/>
                <a:cs typeface="Helvetica"/>
              </a:rPr>
              <a:t>Kazuhiro Nakazawa (KMI, Nagoya-U)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1037" y="6355613"/>
            <a:ext cx="3708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ja-JP" sz="1600">
                <a:solidFill>
                  <a:srgbClr val="FFFFFF"/>
                </a:solidFill>
                <a:latin typeface="Helvetica"/>
                <a:cs typeface="Helvetica"/>
              </a:rPr>
              <a:t>Hitomi collaboration, </a:t>
            </a:r>
            <a:r>
              <a:rPr lang="is-IS" altLang="ja-JP" sz="1600" i="1">
                <a:solidFill>
                  <a:srgbClr val="FFFFFF"/>
                </a:solidFill>
                <a:latin typeface="Helvetica"/>
                <a:cs typeface="Helvetica"/>
              </a:rPr>
              <a:t>Nature</a:t>
            </a:r>
            <a:r>
              <a:rPr lang="is-IS" altLang="ja-JP" sz="1600">
                <a:solidFill>
                  <a:srgbClr val="FFFFFF"/>
                </a:solidFill>
                <a:latin typeface="Helvetica"/>
                <a:cs typeface="Helvetica"/>
              </a:rPr>
              <a:t> 551(2017)</a:t>
            </a:r>
            <a:endParaRPr kumimoji="1" lang="ja-JP" altLang="en-US" sz="160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1150200" y="0"/>
            <a:ext cx="7152269" cy="5558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>
                <a:solidFill>
                  <a:srgbClr val="FFFFFF"/>
                </a:solidFill>
                <a:latin typeface="Helvetica"/>
                <a:ea typeface="ヒラギノ丸ゴ Pro W4"/>
                <a:cs typeface="Helvetica"/>
              </a:rPr>
              <a:t>KMI 2019 WS</a:t>
            </a:r>
          </a:p>
        </p:txBody>
      </p:sp>
    </p:spTree>
    <p:extLst>
      <p:ext uri="{BB962C8B-B14F-4D97-AF65-F5344CB8AC3E}">
        <p14:creationId xmlns:p14="http://schemas.microsoft.com/office/powerpoint/2010/main" val="27847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20180803nhi.jpg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7"/>
          <a:stretch/>
        </p:blipFill>
        <p:spPr>
          <a:xfrm>
            <a:off x="0" y="594010"/>
            <a:ext cx="9074993" cy="537483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3621" y="988694"/>
            <a:ext cx="9070379" cy="3988869"/>
          </a:xfrm>
        </p:spPr>
        <p:txBody>
          <a:bodyPr>
            <a:noAutofit/>
          </a:bodyPr>
          <a:lstStyle/>
          <a:p>
            <a:r>
              <a:rPr lang="en-US" altLang="ja-JP">
                <a:latin typeface="Helvetica"/>
                <a:ea typeface="ヒラギノ丸ゴ Pro W4"/>
                <a:cs typeface="Helvetica"/>
              </a:rPr>
              <a:t>J</a:t>
            </a:r>
            <a:r>
              <a:rPr lang="en-US" altLang="ja-JP">
                <a:latin typeface="Helvetica"/>
                <a:ea typeface="ヒラギノ丸ゴ Pro W4"/>
                <a:cs typeface="Helvetica"/>
              </a:rPr>
              <a:t>FY2021</a:t>
            </a:r>
            <a:br>
              <a:rPr lang="en-US" altLang="ja-JP">
                <a:latin typeface="Helvetica"/>
                <a:ea typeface="ヒラギノ丸ゴ Pro W4"/>
                <a:cs typeface="Helvetica"/>
              </a:rPr>
            </a:br>
            <a:r>
              <a:rPr lang="en-US" altLang="ja-JP">
                <a:latin typeface="Helvetica"/>
                <a:ea typeface="ヒラギノ丸ゴ Pro W4"/>
                <a:cs typeface="Helvetica"/>
              </a:rPr>
              <a:t>X-ray Imaging</a:t>
            </a:r>
            <a:r>
              <a:rPr lang="ja-JP" altLang="en-US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>
                <a:latin typeface="Helvetica"/>
                <a:ea typeface="ヒラギノ丸ゴ Pro W4"/>
                <a:cs typeface="Helvetica"/>
              </a:rPr>
              <a:t>and Spectroscopy </a:t>
            </a:r>
            <a:br>
              <a:rPr lang="en-US" altLang="ja-JP">
                <a:latin typeface="Helvetica"/>
                <a:ea typeface="ヒラギノ丸ゴ Pro W4"/>
                <a:cs typeface="Helvetica"/>
              </a:rPr>
            </a:br>
            <a:r>
              <a:rPr lang="en-US" altLang="ja-JP">
                <a:latin typeface="Helvetica"/>
                <a:ea typeface="ヒラギノ丸ゴ Pro W4"/>
                <a:cs typeface="Helvetica"/>
              </a:rPr>
              <a:t>Mission</a:t>
            </a:r>
            <a:br>
              <a:rPr lang="en-US" altLang="ja-JP">
                <a:latin typeface="Helvetica"/>
                <a:ea typeface="ヒラギノ丸ゴ Pro W4"/>
                <a:cs typeface="Helvetica"/>
              </a:rPr>
            </a:br>
            <a:r>
              <a:rPr lang="en-US" altLang="ja-JP">
                <a:latin typeface="Helvetica"/>
                <a:ea typeface="ヒラギノ丸ゴ Pro W4"/>
                <a:cs typeface="Helvetica"/>
              </a:rPr>
              <a:t>-</a:t>
            </a:r>
            <a:r>
              <a:rPr lang="ja-JP" altLang="en-US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i="1">
                <a:latin typeface="Helvetica"/>
                <a:ea typeface="ヒラギノ丸ゴ Pro W4"/>
                <a:cs typeface="Helvetica"/>
              </a:rPr>
              <a:t>XRISM</a:t>
            </a:r>
            <a:r>
              <a:rPr lang="en-US" altLang="ja-JP">
                <a:latin typeface="Helvetica"/>
                <a:ea typeface="ヒラギノ丸ゴ Pro W4"/>
                <a:cs typeface="Helvetica"/>
              </a:rPr>
              <a:t> -</a:t>
            </a:r>
            <a:endParaRPr kumimoji="1" lang="ja-JP" altLang="en-US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67098" y="5640899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JAXA</a:t>
            </a:r>
            <a:endParaRPr kumimoji="1" lang="ja-JP" altLang="en-US" sz="120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9418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https://wwwmpa.mpa-garching.mpg.de/galform/virgo/millennium/galseq_D_063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16" r="13236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タイトル 1"/>
          <p:cNvSpPr>
            <a:spLocks noGrp="1"/>
          </p:cNvSpPr>
          <p:nvPr>
            <p:ph type="title"/>
          </p:nvPr>
        </p:nvSpPr>
        <p:spPr>
          <a:xfrm>
            <a:off x="685346" y="124375"/>
            <a:ext cx="7765322" cy="97045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Helvetica"/>
                <a:ea typeface="ヒラギノ丸ゴ Pro W4"/>
                <a:cs typeface="Helvetica"/>
              </a:rPr>
              <a:t>XRISM Science </a:t>
            </a:r>
            <a:r>
              <a:rPr lang="en-US" altLang="ja-JP" dirty="0" smtClean="0">
                <a:solidFill>
                  <a:schemeClr val="bg1"/>
                </a:solidFill>
                <a:latin typeface="Helvetica"/>
                <a:ea typeface="ヒラギノ丸ゴ Pro W4"/>
                <a:cs typeface="Helvetica"/>
              </a:rPr>
              <a:t>Objectives</a:t>
            </a:r>
            <a:endParaRPr kumimoji="1" lang="ja-JP" altLang="en-US" dirty="0">
              <a:solidFill>
                <a:schemeClr val="bg1"/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165123" y="1023842"/>
            <a:ext cx="8823811" cy="5707203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altLang="ja-JP" sz="2400" b="1">
                <a:solidFill>
                  <a:srgbClr val="FFFF00"/>
                </a:solidFill>
                <a:latin typeface="Helvetica"/>
                <a:ea typeface="ヒラギノ丸ゴ Pro W4"/>
                <a:cs typeface="Helvetica"/>
              </a:rPr>
              <a:t>structure formation of the Universe and evolution of clusters of galaxies</a:t>
            </a:r>
            <a:endParaRPr lang="en-US" altLang="ja-JP" sz="2400" b="1" dirty="0">
              <a:solidFill>
                <a:srgbClr val="FFFF00"/>
              </a:solidFill>
              <a:latin typeface="Helvetica"/>
              <a:ea typeface="ヒラギノ丸ゴ Pro W4"/>
              <a:cs typeface="Helvetica"/>
            </a:endParaRPr>
          </a:p>
          <a:p>
            <a:pPr marL="884238" lvl="2" indent="-342900">
              <a:lnSpc>
                <a:spcPct val="110000"/>
              </a:lnSpc>
              <a:buFont typeface="Arial"/>
              <a:buChar char="•"/>
            </a:pPr>
            <a:r>
              <a:rPr lang="en-US" altLang="ja-JP" sz="2000" dirty="0">
                <a:solidFill>
                  <a:srgbClr val="FFFFFF"/>
                </a:solidFill>
                <a:latin typeface="Helvetica"/>
                <a:ea typeface="ヒラギノ丸ゴ Pro W4"/>
                <a:cs typeface="Helvetica"/>
              </a:rPr>
              <a:t>thermal, non-thermal and their dissipation mechanisms in clusters of galaxies 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ヒラギノ丸ゴ Pro W4"/>
                <a:cs typeface="Helvetica"/>
                <a:sym typeface="Wingdings"/>
              </a:rPr>
              <a:t> </a:t>
            </a:r>
            <a:r>
              <a:rPr lang="en-US" altLang="ja-JP" sz="2000" u="sng" dirty="0">
                <a:solidFill>
                  <a:srgbClr val="FFFFFF"/>
                </a:solidFill>
                <a:latin typeface="Helvetica"/>
                <a:ea typeface="ヒラギノ丸ゴ Pro W4"/>
                <a:cs typeface="Helvetica"/>
                <a:sym typeface="Wingdings"/>
              </a:rPr>
              <a:t>how clusters evolve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ヒラギノ丸ゴ Pro W4"/>
                <a:cs typeface="Helvetica"/>
                <a:sym typeface="Wingdings"/>
              </a:rPr>
              <a:t>?</a:t>
            </a:r>
            <a:endParaRPr lang="en-US" altLang="ja-JP" sz="2000" dirty="0">
              <a:solidFill>
                <a:srgbClr val="FFFFFF"/>
              </a:solidFill>
              <a:latin typeface="Helvetica"/>
              <a:ea typeface="ヒラギノ丸ゴ Pro W4"/>
              <a:cs typeface="Helvetica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altLang="ja-JP" sz="2400">
                <a:solidFill>
                  <a:srgbClr val="FFFF00"/>
                </a:solidFill>
                <a:latin typeface="Helvetica"/>
                <a:ea typeface="ヒラギノ丸ゴ Pro W4"/>
                <a:cs typeface="Helvetica"/>
              </a:rPr>
              <a:t>circulation history of baryonic matters in the Universe</a:t>
            </a:r>
          </a:p>
          <a:p>
            <a:pPr marL="742950" lvl="1" indent="-342900">
              <a:lnSpc>
                <a:spcPct val="110000"/>
              </a:lnSpc>
              <a:buFont typeface="Arial"/>
              <a:buChar char="•"/>
            </a:pPr>
            <a:r>
              <a:rPr lang="en-US" altLang="ja-JP" sz="2400" dirty="0">
                <a:solidFill>
                  <a:srgbClr val="FFFFFF"/>
                </a:solidFill>
                <a:latin typeface="Helvetica"/>
                <a:ea typeface="ヒラギノ丸ゴ Pro W4"/>
                <a:cs typeface="Helvetica"/>
              </a:rPr>
              <a:t>	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ヒラギノ丸ゴ Pro W4"/>
                <a:cs typeface="Helvetica"/>
              </a:rPr>
              <a:t>trace baryon cycles and metak distribution history in the universe 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ヒラギノ丸ゴ Pro W4"/>
                <a:cs typeface="Helvetica"/>
                <a:sym typeface="Wingdings"/>
              </a:rPr>
              <a:t> </a:t>
            </a:r>
            <a:r>
              <a:rPr lang="en-US" altLang="ja-JP" sz="2000" u="sng" dirty="0">
                <a:solidFill>
                  <a:srgbClr val="FFFFFF"/>
                </a:solidFill>
                <a:latin typeface="Helvetica"/>
                <a:ea typeface="ヒラギノ丸ゴ Pro W4"/>
                <a:cs typeface="Helvetica"/>
                <a:sym typeface="Wingdings"/>
              </a:rPr>
              <a:t>how metals distributed</a:t>
            </a:r>
            <a:r>
              <a:rPr lang="en-US" altLang="ja-JP" sz="2000" dirty="0">
                <a:solidFill>
                  <a:srgbClr val="FFFFFF"/>
                </a:solidFill>
                <a:latin typeface="Helvetica"/>
                <a:ea typeface="ヒラギノ丸ゴ Pro W4"/>
                <a:cs typeface="Helvetica"/>
                <a:sym typeface="Wingdings"/>
              </a:rPr>
              <a:t>?</a:t>
            </a:r>
            <a:endParaRPr lang="en-US" altLang="ja-JP" sz="2000" dirty="0">
              <a:solidFill>
                <a:srgbClr val="FFFFFF"/>
              </a:solidFill>
              <a:latin typeface="Helvetica"/>
              <a:ea typeface="ヒラギノ丸ゴ Pro W4"/>
              <a:cs typeface="Helvetica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altLang="ja-JP" sz="2400">
                <a:solidFill>
                  <a:srgbClr val="FFFF00"/>
                </a:solidFill>
                <a:latin typeface="Helvetica"/>
                <a:ea typeface="ヒラギノ丸ゴ Pro W4"/>
                <a:cs typeface="Helvetica"/>
              </a:rPr>
              <a:t>transport and circulation of energy in the Universe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altLang="ja-JP" sz="2000">
                <a:solidFill>
                  <a:srgbClr val="FFFFFF"/>
                </a:solidFill>
                <a:latin typeface="Helvetica"/>
                <a:ea typeface="ヒラギノ丸ゴ Pro W4"/>
                <a:cs typeface="Helvetica"/>
              </a:rPr>
              <a:t>reveal matter and energy feedback by galaxies and active galaxies </a:t>
            </a:r>
            <a:r>
              <a:rPr lang="en-US" altLang="ja-JP" sz="2000">
                <a:solidFill>
                  <a:srgbClr val="FFFFFF"/>
                </a:solidFill>
                <a:latin typeface="Helvetica"/>
                <a:ea typeface="ヒラギノ丸ゴ Pro W4"/>
                <a:cs typeface="Helvetica"/>
                <a:sym typeface="Wingdings"/>
              </a:rPr>
              <a:t> </a:t>
            </a:r>
            <a:r>
              <a:rPr lang="en-US" altLang="ja-JP" sz="2000" u="sng">
                <a:solidFill>
                  <a:srgbClr val="FFFFFF"/>
                </a:solidFill>
                <a:latin typeface="Helvetica"/>
                <a:ea typeface="ヒラギノ丸ゴ Pro W4"/>
                <a:cs typeface="Helvetica"/>
                <a:sym typeface="Wingdings"/>
              </a:rPr>
              <a:t>BH-Gal. co-evolution 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altLang="ja-JP" sz="2400">
                <a:solidFill>
                  <a:srgbClr val="FFFF00"/>
                </a:solidFill>
                <a:latin typeface="Helvetica"/>
                <a:ea typeface="ヒラギノ丸ゴ Pro W4"/>
                <a:cs typeface="Helvetica"/>
              </a:rPr>
              <a:t>new science with unprecedented high resolution X-ray spectroscopy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altLang="ja-JP" sz="2000">
                <a:solidFill>
                  <a:srgbClr val="FFFFFF"/>
                </a:solidFill>
                <a:latin typeface="Helvetica"/>
                <a:ea typeface="ヒラギノ丸ゴ Pro W4"/>
                <a:cs typeface="Helvetica"/>
              </a:rPr>
              <a:t>pioneer </a:t>
            </a:r>
            <a:r>
              <a:rPr lang="en-US" altLang="ja-JP" sz="2000" u="sng">
                <a:solidFill>
                  <a:srgbClr val="FFFFFF"/>
                </a:solidFill>
                <a:latin typeface="Helvetica"/>
                <a:ea typeface="ヒラギノ丸ゴ Pro W4"/>
                <a:cs typeface="Helvetica"/>
              </a:rPr>
              <a:t>new horizon of X-ray astrophysics </a:t>
            </a:r>
            <a:r>
              <a:rPr lang="en-US" altLang="ja-JP" sz="2000">
                <a:solidFill>
                  <a:srgbClr val="FFFFFF"/>
                </a:solidFill>
                <a:latin typeface="Helvetica"/>
                <a:ea typeface="ヒラギノ丸ゴ Pro W4"/>
                <a:cs typeface="Helvetica"/>
              </a:rPr>
              <a:t>with plasma diagnostics, graviational-redshift measurement, etc…</a:t>
            </a:r>
            <a:endParaRPr lang="ja-JP" altLang="en-US" sz="2400" dirty="0">
              <a:solidFill>
                <a:srgbClr val="FFFFFF"/>
              </a:solidFill>
              <a:latin typeface="Helvetica"/>
              <a:ea typeface="ヒラギノ丸ゴ Pro W4"/>
              <a:cs typeface="Helvetica"/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endParaRPr kumimoji="1" lang="ja-JP" altLang="en-US" sz="2000">
              <a:latin typeface="Helvetica"/>
              <a:cs typeface="Helvetica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908848" y="2213235"/>
            <a:ext cx="4984704" cy="3715973"/>
            <a:chOff x="1922905" y="2213235"/>
            <a:chExt cx="4984704" cy="3715973"/>
          </a:xfrm>
        </p:grpSpPr>
        <p:sp>
          <p:nvSpPr>
            <p:cNvPr id="2" name="角丸四角形 1"/>
            <p:cNvSpPr/>
            <p:nvPr/>
          </p:nvSpPr>
          <p:spPr>
            <a:xfrm>
              <a:off x="3356448" y="2213235"/>
              <a:ext cx="2809592" cy="39221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Helvetica"/>
                <a:cs typeface="Helvetica"/>
              </a:endParaRPr>
            </a:p>
          </p:txBody>
        </p:sp>
        <p:sp>
          <p:nvSpPr>
            <p:cNvPr id="6" name="角丸四角形 5"/>
            <p:cNvSpPr/>
            <p:nvPr/>
          </p:nvSpPr>
          <p:spPr>
            <a:xfrm>
              <a:off x="1922905" y="3336845"/>
              <a:ext cx="3044762" cy="39221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Helvetica"/>
                <a:cs typeface="Helvetica"/>
              </a:endParaRPr>
            </a:p>
          </p:txBody>
        </p:sp>
        <p:sp>
          <p:nvSpPr>
            <p:cNvPr id="7" name="角丸四角形 6"/>
            <p:cNvSpPr/>
            <p:nvPr/>
          </p:nvSpPr>
          <p:spPr>
            <a:xfrm>
              <a:off x="2030965" y="4404425"/>
              <a:ext cx="2711365" cy="39221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Helvetica"/>
                <a:cs typeface="Helvetica"/>
              </a:endParaRPr>
            </a:p>
          </p:txBody>
        </p:sp>
        <p:sp>
          <p:nvSpPr>
            <p:cNvPr id="8" name="角丸四角形 7"/>
            <p:cNvSpPr/>
            <p:nvPr/>
          </p:nvSpPr>
          <p:spPr>
            <a:xfrm>
              <a:off x="2878194" y="5536990"/>
              <a:ext cx="4029415" cy="39221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77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54" y="794753"/>
            <a:ext cx="6616587" cy="583086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CA383-8421-4DA5-92DA-D666A4BB612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Helvetica"/>
                <a:cs typeface="Helvetica"/>
              </a:rPr>
              <a:pPr/>
              <a:t>12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Helvetica"/>
              <a:cs typeface="Helvetic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18199" y="171635"/>
            <a:ext cx="7119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i="1" dirty="0" err="1" smtClean="0">
                <a:latin typeface="Helvetica"/>
                <a:ea typeface="ヒラギノ丸ゴ Pro W4"/>
                <a:cs typeface="Helvetica"/>
              </a:rPr>
              <a:t>XRISM</a:t>
            </a:r>
            <a:r>
              <a:rPr kumimoji="1" lang="ja-JP" altLang="en-US" sz="4000" dirty="0" err="1" smtClean="0">
                <a:latin typeface="Helvetica"/>
                <a:ea typeface="ヒラギノ丸ゴ Pro W4"/>
                <a:cs typeface="Helvetica"/>
              </a:rPr>
              <a:t> </a:t>
            </a:r>
            <a:r>
              <a:rPr kumimoji="1" lang="en-US" altLang="ja-JP" sz="4000" dirty="0" err="1" smtClean="0">
                <a:latin typeface="Helvetica"/>
                <a:ea typeface="ヒラギノ丸ゴ Pro W4"/>
                <a:cs typeface="Helvetica"/>
              </a:rPr>
              <a:t>compared</a:t>
            </a:r>
            <a:r>
              <a:rPr kumimoji="1" lang="ja-JP" altLang="en-US" sz="4000" dirty="0" err="1" smtClean="0">
                <a:latin typeface="Helvetica"/>
                <a:ea typeface="ヒラギノ丸ゴ Pro W4"/>
                <a:cs typeface="Helvetica"/>
              </a:rPr>
              <a:t> </a:t>
            </a:r>
            <a:r>
              <a:rPr lang="ja-JP" altLang="ja-JP" sz="4000" dirty="0" err="1">
                <a:latin typeface="Helvetica"/>
                <a:ea typeface="ヒラギノ丸ゴ Pro W4"/>
                <a:cs typeface="Helvetica"/>
              </a:rPr>
              <a:t>w</a:t>
            </a:r>
            <a:r>
              <a:rPr lang="en-US" altLang="ja-JP" sz="4000" dirty="0" err="1">
                <a:latin typeface="Helvetica"/>
                <a:ea typeface="ヒラギノ丸ゴ Pro W4"/>
                <a:cs typeface="Helvetica"/>
              </a:rPr>
              <a:t>ith</a:t>
            </a:r>
            <a:r>
              <a:rPr lang="ja-JP" altLang="en-US" sz="4000" dirty="0" err="1">
                <a:latin typeface="Helvetica"/>
                <a:ea typeface="ヒラギノ丸ゴ Pro W4"/>
                <a:cs typeface="Helvetica"/>
              </a:rPr>
              <a:t> </a:t>
            </a:r>
            <a:r>
              <a:rPr kumimoji="1" lang="en-US" altLang="ja-JP" sz="4000" i="1" dirty="0" err="1" smtClean="0">
                <a:latin typeface="Helvetica"/>
                <a:ea typeface="ヒラギノ丸ゴ Pro W4"/>
                <a:cs typeface="Helvetica"/>
              </a:rPr>
              <a:t>Hitomi</a:t>
            </a:r>
            <a:endParaRPr kumimoji="1" lang="ja-JP" altLang="en-US" sz="4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/>
              <a:ea typeface="ヒラギノ丸ゴ Pro W4"/>
              <a:cs typeface="Helvetica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961148"/>
              </p:ext>
            </p:extLst>
          </p:nvPr>
        </p:nvGraphicFramePr>
        <p:xfrm>
          <a:off x="151051" y="892501"/>
          <a:ext cx="8844592" cy="3564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101004">
                  <a:extLst>
                    <a:ext uri="{9D8B030D-6E8A-4147-A177-3AD203B41FA5}">
                      <a16:colId xmlns="" xmlns:a16="http://schemas.microsoft.com/office/drawing/2014/main" val="2879651957"/>
                    </a:ext>
                  </a:extLst>
                </a:gridCol>
                <a:gridCol w="993374">
                  <a:extLst>
                    <a:ext uri="{9D8B030D-6E8A-4147-A177-3AD203B41FA5}">
                      <a16:colId xmlns="" xmlns:a16="http://schemas.microsoft.com/office/drawing/2014/main" val="3195636063"/>
                    </a:ext>
                  </a:extLst>
                </a:gridCol>
                <a:gridCol w="2037388">
                  <a:extLst>
                    <a:ext uri="{9D8B030D-6E8A-4147-A177-3AD203B41FA5}">
                      <a16:colId xmlns="" xmlns:a16="http://schemas.microsoft.com/office/drawing/2014/main" val="3578916280"/>
                    </a:ext>
                  </a:extLst>
                </a:gridCol>
                <a:gridCol w="1230837">
                  <a:extLst>
                    <a:ext uri="{9D8B030D-6E8A-4147-A177-3AD203B41FA5}">
                      <a16:colId xmlns="" xmlns:a16="http://schemas.microsoft.com/office/drawing/2014/main" val="2808063676"/>
                    </a:ext>
                  </a:extLst>
                </a:gridCol>
                <a:gridCol w="1481989">
                  <a:extLst>
                    <a:ext uri="{9D8B030D-6E8A-4147-A177-3AD203B41FA5}">
                      <a16:colId xmlns="" xmlns:a16="http://schemas.microsoft.com/office/drawing/2014/main" val="2676368790"/>
                    </a:ext>
                  </a:extLst>
                </a:gridCol>
              </a:tblGrid>
              <a:tr h="471718">
                <a:tc>
                  <a:txBody>
                    <a:bodyPr/>
                    <a:lstStyle/>
                    <a:p>
                      <a:r>
                        <a:rPr kumimoji="1" lang="en-US" altLang="ja-JP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Instrument</a:t>
                      </a:r>
                      <a:endParaRPr kumimoji="1" lang="ja-JP" altLang="en-US" sz="24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4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 err="1" smtClean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Hitomi</a:t>
                      </a:r>
                      <a:endParaRPr kumimoji="1" lang="ja-JP" altLang="en-US" sz="24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XARM</a:t>
                      </a:r>
                      <a:endParaRPr kumimoji="1" lang="ja-JP" altLang="en-US" sz="24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07398990"/>
                  </a:ext>
                </a:extLst>
              </a:tr>
              <a:tr h="471718">
                <a:tc>
                  <a:txBody>
                    <a:bodyPr/>
                    <a:lstStyle/>
                    <a:p>
                      <a:r>
                        <a:rPr kumimoji="1" lang="en-US" altLang="ja-JP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Soft X-ray Spectrometer </a:t>
                      </a:r>
                      <a:endParaRPr kumimoji="1" lang="ja-JP" altLang="en-US" sz="24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SXS</a:t>
                      </a:r>
                      <a:endParaRPr kumimoji="1" lang="ja-JP" altLang="en-US" sz="24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X-ray  micro </a:t>
                      </a:r>
                      <a:r>
                        <a:rPr kumimoji="1" lang="en-US" altLang="ja-JP" sz="2000" b="0" dirty="0" smtClean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calorimeter</a:t>
                      </a:r>
                      <a:endParaRPr kumimoji="1" lang="ja-JP" altLang="en-US" sz="20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○</a:t>
                      </a:r>
                    </a:p>
                  </a:txBody>
                  <a:tcPr marL="115392" marR="115392" marT="57696" marB="57696" anchor="ctr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○</a:t>
                      </a:r>
                    </a:p>
                  </a:txBody>
                  <a:tcPr marL="115392" marR="115392" marT="57696" marB="57696" anchor="ctr">
                    <a:solidFill>
                      <a:srgbClr val="FFFF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8033735"/>
                  </a:ext>
                </a:extLst>
              </a:tr>
              <a:tr h="471718">
                <a:tc>
                  <a:txBody>
                    <a:bodyPr/>
                    <a:lstStyle/>
                    <a:p>
                      <a:r>
                        <a:rPr kumimoji="1" lang="en-US" altLang="ja-JP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Soft X-ray Imager  </a:t>
                      </a:r>
                      <a:endParaRPr kumimoji="1" lang="ja-JP" altLang="en-US" sz="24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SXI</a:t>
                      </a:r>
                      <a:endParaRPr kumimoji="1" lang="ja-JP" altLang="en-US" sz="24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X-ray CCD</a:t>
                      </a:r>
                      <a:endParaRPr kumimoji="1" lang="ja-JP" altLang="en-US" sz="20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○</a:t>
                      </a:r>
                    </a:p>
                  </a:txBody>
                  <a:tcPr marL="115392" marR="115392" marT="57696" marB="57696" anchor="ctr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○</a:t>
                      </a:r>
                    </a:p>
                  </a:txBody>
                  <a:tcPr marL="115392" marR="115392" marT="57696" marB="57696" anchor="ctr">
                    <a:solidFill>
                      <a:srgbClr val="FFFF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2720418"/>
                  </a:ext>
                </a:extLst>
              </a:tr>
              <a:tr h="471718">
                <a:tc>
                  <a:txBody>
                    <a:bodyPr/>
                    <a:lstStyle/>
                    <a:p>
                      <a:r>
                        <a:rPr kumimoji="1" lang="en-US" altLang="ja-JP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Hard X-ray Imager</a:t>
                      </a:r>
                      <a:endParaRPr kumimoji="1" lang="ja-JP" altLang="en-US" sz="24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HXI</a:t>
                      </a:r>
                      <a:endParaRPr kumimoji="1" lang="ja-JP" altLang="en-US" sz="24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err="1" smtClean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DSSiD</a:t>
                      </a:r>
                      <a:r>
                        <a:rPr kumimoji="1" lang="en-US" altLang="ja-JP" sz="2000" b="0" dirty="0" smtClean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 /</a:t>
                      </a:r>
                      <a:r>
                        <a:rPr kumimoji="1" lang="en-US" altLang="ja-JP" sz="2000" b="0" dirty="0" err="1" smtClean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CdTe</a:t>
                      </a:r>
                      <a:r>
                        <a:rPr kumimoji="1" lang="en-US" altLang="ja-JP" sz="2000" b="0" dirty="0" smtClean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-DSD</a:t>
                      </a:r>
                      <a:endParaRPr kumimoji="1" lang="ja-JP" altLang="en-US" sz="20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○</a:t>
                      </a:r>
                    </a:p>
                  </a:txBody>
                  <a:tcPr marL="115392" marR="115392" marT="57696" marB="57696" anchor="ctr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solidFill>
                            <a:srgbClr val="0000FF"/>
                          </a:solidFill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Not Onboard</a:t>
                      </a:r>
                      <a:endParaRPr kumimoji="1" lang="ja-JP" altLang="en-US" sz="2000" b="0" dirty="0">
                        <a:solidFill>
                          <a:srgbClr val="0000FF"/>
                        </a:solidFill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 anchor="ctr">
                    <a:solidFill>
                      <a:srgbClr val="FFFF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5435296"/>
                  </a:ext>
                </a:extLst>
              </a:tr>
              <a:tr h="471718">
                <a:tc>
                  <a:txBody>
                    <a:bodyPr/>
                    <a:lstStyle/>
                    <a:p>
                      <a:r>
                        <a:rPr kumimoji="1" lang="en-US" altLang="ja-JP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Soft Gamma-ray Detector</a:t>
                      </a:r>
                      <a:endParaRPr kumimoji="1" lang="ja-JP" altLang="en-US" sz="24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SGD</a:t>
                      </a:r>
                      <a:endParaRPr kumimoji="1" lang="ja-JP" altLang="en-US" sz="24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Si/</a:t>
                      </a:r>
                      <a:r>
                        <a:rPr kumimoji="1" lang="en-US" altLang="ja-JP" sz="2000" b="0" dirty="0" err="1" smtClean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CdTe</a:t>
                      </a:r>
                      <a:r>
                        <a:rPr kumimoji="1" lang="en-US" altLang="ja-JP" sz="2000" b="0" dirty="0" smtClean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-pad</a:t>
                      </a:r>
                    </a:p>
                    <a:p>
                      <a:r>
                        <a:rPr kumimoji="1" lang="en-US" altLang="ja-JP" sz="2000" b="0" dirty="0" smtClean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Compton camera</a:t>
                      </a:r>
                      <a:endParaRPr kumimoji="1" lang="ja-JP" altLang="en-US" sz="2000" b="0" dirty="0"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0" dirty="0"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○</a:t>
                      </a:r>
                    </a:p>
                  </a:txBody>
                  <a:tcPr marL="115392" marR="115392" marT="57696" marB="57696" anchor="ctr">
                    <a:solidFill>
                      <a:srgbClr val="FFFF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solidFill>
                            <a:srgbClr val="0000FF"/>
                          </a:solidFill>
                          <a:effectLst/>
                          <a:latin typeface="Helvetica"/>
                          <a:ea typeface="ヒラギノ丸ゴ Pro W4"/>
                          <a:cs typeface="Helvetica"/>
                        </a:rPr>
                        <a:t>Not Onboard</a:t>
                      </a:r>
                      <a:endParaRPr kumimoji="1" lang="ja-JP" altLang="en-US" sz="2000" b="0" dirty="0">
                        <a:solidFill>
                          <a:srgbClr val="0000FF"/>
                        </a:solidFill>
                        <a:effectLst/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 marL="115392" marR="115392" marT="57696" marB="57696" anchor="ctr">
                    <a:solidFill>
                      <a:srgbClr val="FFFF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6112068"/>
                  </a:ext>
                </a:extLst>
              </a:tr>
            </a:tbl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151051" y="1385722"/>
            <a:ext cx="8844592" cy="12910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17803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CA383-8421-4DA5-92DA-D666A4BB612E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Helvetica"/>
                <a:cs typeface="Helvetica"/>
              </a:rPr>
              <a:pPr/>
              <a:t>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Helvetica"/>
              <a:cs typeface="Helvetica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251248" y="1509943"/>
            <a:ext cx="4442111" cy="2879545"/>
            <a:chOff x="146907" y="2706171"/>
            <a:chExt cx="4209930" cy="2703634"/>
          </a:xfrm>
        </p:grpSpPr>
        <p:pic>
          <p:nvPicPr>
            <p:cNvPr id="8" name="図 7" descr="sxs_close-up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" r="30235"/>
            <a:stretch/>
          </p:blipFill>
          <p:spPr>
            <a:xfrm>
              <a:off x="146907" y="2773524"/>
              <a:ext cx="2547104" cy="2636281"/>
            </a:xfrm>
            <a:prstGeom prst="rect">
              <a:avLst/>
            </a:prstGeom>
          </p:spPr>
        </p:pic>
        <p:pic>
          <p:nvPicPr>
            <p:cNvPr id="9" name="図 8" descr="AstroH_AutoF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439" y="3976837"/>
              <a:ext cx="1587398" cy="143296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" name="図 9" descr="00002_psisdg9905_99050u_page_9_1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43" r="51325"/>
            <a:stretch/>
          </p:blipFill>
          <p:spPr>
            <a:xfrm>
              <a:off x="2768220" y="2706171"/>
              <a:ext cx="1588617" cy="1302307"/>
            </a:xfrm>
            <a:prstGeom prst="rect">
              <a:avLst/>
            </a:prstGeom>
          </p:spPr>
        </p:pic>
      </p:grpSp>
      <p:grpSp>
        <p:nvGrpSpPr>
          <p:cNvPr id="11" name="図形グループ 10"/>
          <p:cNvGrpSpPr/>
          <p:nvPr/>
        </p:nvGrpSpPr>
        <p:grpSpPr>
          <a:xfrm>
            <a:off x="4858656" y="1491400"/>
            <a:ext cx="3966701" cy="2953301"/>
            <a:chOff x="4840093" y="2706170"/>
            <a:chExt cx="3598333" cy="2501573"/>
          </a:xfrm>
        </p:grpSpPr>
        <p:pic>
          <p:nvPicPr>
            <p:cNvPr id="12" name="図 11" descr="Figure-8-left-Photograph-of-the-SXI-S-system-showing-an-overview-left-The-CC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093" y="2951376"/>
              <a:ext cx="3598333" cy="2256367"/>
            </a:xfrm>
            <a:prstGeom prst="rect">
              <a:avLst/>
            </a:prstGeom>
          </p:spPr>
        </p:pic>
        <p:pic>
          <p:nvPicPr>
            <p:cNvPr id="13" name="図 12" descr="00002_psisdg9905_99050u_page_9_1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43" r="51325"/>
            <a:stretch/>
          </p:blipFill>
          <p:spPr>
            <a:xfrm>
              <a:off x="6586378" y="2706170"/>
              <a:ext cx="1588617" cy="1302307"/>
            </a:xfrm>
            <a:prstGeom prst="rect">
              <a:avLst/>
            </a:prstGeom>
          </p:spPr>
        </p:pic>
      </p:grpSp>
      <p:sp>
        <p:nvSpPr>
          <p:cNvPr id="19" name="正方形/長方形 18"/>
          <p:cNvSpPr/>
          <p:nvPr/>
        </p:nvSpPr>
        <p:spPr>
          <a:xfrm>
            <a:off x="146907" y="4429500"/>
            <a:ext cx="88452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4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Simplified instruments; </a:t>
            </a:r>
            <a:r>
              <a:rPr lang="en-US" altLang="ja-JP" sz="24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focus on soft X-rays</a:t>
            </a:r>
          </a:p>
          <a:p>
            <a:r>
              <a:rPr lang="en-US" altLang="ja-JP" sz="24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	</a:t>
            </a:r>
            <a:r>
              <a:rPr lang="en-US" altLang="ja-JP" sz="24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(</a:t>
            </a:r>
            <a:r>
              <a:rPr lang="en-US" altLang="ja-JP" sz="24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+ improved future </a:t>
            </a:r>
            <a:r>
              <a:rPr lang="en-US" altLang="ja-JP" sz="24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hard X-ray</a:t>
            </a:r>
            <a:r>
              <a:rPr lang="en-US" altLang="ja-JP" sz="24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 mission</a:t>
            </a:r>
            <a:r>
              <a:rPr lang="en-US" altLang="ja-JP" sz="24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4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Development activity more “systematic”; 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	e.g. Project Manager and </a:t>
            </a:r>
            <a:r>
              <a:rPr lang="en-US" altLang="ja-JP" sz="24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Systems </a:t>
            </a:r>
            <a:r>
              <a:rPr lang="en-US" altLang="ja-JP" sz="24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Engineer added to PI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4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In addition, </a:t>
            </a:r>
            <a:r>
              <a:rPr lang="en-US" altLang="ja-JP" sz="24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to reinforce operational resilense and scientific output</a:t>
            </a:r>
            <a:r>
              <a:rPr lang="en-US" altLang="ja-JP" sz="24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, Science Operations </a:t>
            </a:r>
            <a:r>
              <a:rPr lang="en-US" altLang="ja-JP" sz="2400" dirty="0">
                <a:latin typeface="Helvetica"/>
                <a:ea typeface="ヒラギノ丸ゴ Pro W4"/>
                <a:cs typeface="Helvetica"/>
              </a:rPr>
              <a:t>Team </a:t>
            </a:r>
            <a:r>
              <a:rPr lang="en-US" altLang="en-US" sz="2400" dirty="0">
                <a:latin typeface="Helvetica"/>
                <a:ea typeface="ヒラギノ丸ゴ Pro W4"/>
                <a:cs typeface="Helvetica"/>
              </a:rPr>
              <a:t>is formed early</a:t>
            </a:r>
            <a:endParaRPr lang="ja-JP" altLang="en-US" sz="1400">
              <a:latin typeface="Helvetica"/>
              <a:cs typeface="Helvetic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18199" y="171635"/>
            <a:ext cx="7119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i="1" dirty="0" err="1" smtClean="0">
                <a:latin typeface="Helvetica"/>
                <a:ea typeface="ヒラギノ丸ゴ Pro W4"/>
                <a:cs typeface="Helvetica"/>
              </a:rPr>
              <a:t>XRISM</a:t>
            </a:r>
            <a:r>
              <a:rPr kumimoji="1" lang="ja-JP" altLang="en-US" sz="4000" dirty="0" err="1" smtClean="0">
                <a:latin typeface="Helvetica"/>
                <a:ea typeface="ヒラギノ丸ゴ Pro W4"/>
                <a:cs typeface="Helvetica"/>
              </a:rPr>
              <a:t> </a:t>
            </a:r>
            <a:r>
              <a:rPr kumimoji="1" lang="en-US" altLang="ja-JP" sz="4000" dirty="0" err="1" smtClean="0">
                <a:latin typeface="Helvetica"/>
                <a:ea typeface="ヒラギノ丸ゴ Pro W4"/>
                <a:cs typeface="Helvetica"/>
              </a:rPr>
              <a:t>compared</a:t>
            </a:r>
            <a:r>
              <a:rPr kumimoji="1" lang="ja-JP" altLang="en-US" sz="4000" dirty="0" err="1" smtClean="0">
                <a:latin typeface="Helvetica"/>
                <a:ea typeface="ヒラギノ丸ゴ Pro W4"/>
                <a:cs typeface="Helvetica"/>
              </a:rPr>
              <a:t> </a:t>
            </a:r>
            <a:r>
              <a:rPr lang="ja-JP" altLang="ja-JP" sz="4000" dirty="0" err="1">
                <a:latin typeface="Helvetica"/>
                <a:ea typeface="ヒラギノ丸ゴ Pro W4"/>
                <a:cs typeface="Helvetica"/>
              </a:rPr>
              <a:t>w</a:t>
            </a:r>
            <a:r>
              <a:rPr lang="en-US" altLang="ja-JP" sz="4000" dirty="0" err="1">
                <a:latin typeface="Helvetica"/>
                <a:ea typeface="ヒラギノ丸ゴ Pro W4"/>
                <a:cs typeface="Helvetica"/>
              </a:rPr>
              <a:t>ith</a:t>
            </a:r>
            <a:r>
              <a:rPr lang="ja-JP" altLang="en-US" sz="4000" dirty="0" err="1">
                <a:latin typeface="Helvetica"/>
                <a:ea typeface="ヒラギノ丸ゴ Pro W4"/>
                <a:cs typeface="Helvetica"/>
              </a:rPr>
              <a:t> </a:t>
            </a:r>
            <a:r>
              <a:rPr kumimoji="1" lang="en-US" altLang="ja-JP" sz="4000" i="1" dirty="0" err="1" smtClean="0">
                <a:latin typeface="Helvetica"/>
                <a:ea typeface="ヒラギノ丸ゴ Pro W4"/>
                <a:cs typeface="Helvetica"/>
              </a:rPr>
              <a:t>Hitomi</a:t>
            </a:r>
            <a:endParaRPr kumimoji="1" lang="ja-JP" altLang="en-US" sz="4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14" name="テキスト ボックス 16"/>
          <p:cNvSpPr txBox="1">
            <a:spLocks noChangeArrowheads="1"/>
          </p:cNvSpPr>
          <p:nvPr/>
        </p:nvSpPr>
        <p:spPr bwMode="auto">
          <a:xfrm>
            <a:off x="231663" y="859465"/>
            <a:ext cx="3138282" cy="677108"/>
          </a:xfrm>
          <a:prstGeom prst="rect">
            <a:avLst/>
          </a:prstGeom>
          <a:solidFill>
            <a:srgbClr val="FFE3B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9pPr>
          </a:lstStyle>
          <a:p>
            <a:r>
              <a:rPr lang="en-US" altLang="ja-JP" b="1" dirty="0" smtClean="0">
                <a:solidFill>
                  <a:srgbClr val="FF0000"/>
                </a:solidFill>
                <a:latin typeface="Helvetica"/>
                <a:cs typeface="Helvetica"/>
              </a:rPr>
              <a:t>Soft X-ray Spectrometer</a:t>
            </a:r>
          </a:p>
          <a:p>
            <a:r>
              <a:rPr lang="en-US" altLang="ja-JP" sz="1800" dirty="0" smtClean="0">
                <a:solidFill>
                  <a:srgbClr val="FF0000"/>
                </a:solidFill>
                <a:latin typeface="Helvetica"/>
                <a:cs typeface="Helvetica"/>
              </a:rPr>
              <a:t>Hi-</a:t>
            </a:r>
            <a:r>
              <a:rPr lang="en-US" altLang="ja-JP" sz="1800" dirty="0" err="1" smtClean="0">
                <a:solidFill>
                  <a:srgbClr val="FF0000"/>
                </a:solidFill>
                <a:latin typeface="Helvetica"/>
                <a:cs typeface="Helvetica"/>
              </a:rPr>
              <a:t>reso</a:t>
            </a:r>
            <a:r>
              <a:rPr lang="en-US" altLang="ja-JP" sz="1800" dirty="0" smtClean="0">
                <a:solidFill>
                  <a:srgbClr val="FF0000"/>
                </a:solidFill>
                <a:latin typeface="Helvetica"/>
                <a:cs typeface="Helvetica"/>
              </a:rPr>
              <a:t>. Spec. 0.3-12 </a:t>
            </a:r>
            <a:r>
              <a:rPr lang="en-US" altLang="ja-JP" sz="1800" dirty="0" err="1" smtClean="0">
                <a:solidFill>
                  <a:srgbClr val="FF0000"/>
                </a:solidFill>
                <a:latin typeface="Helvetica"/>
                <a:cs typeface="Helvetica"/>
              </a:rPr>
              <a:t>keV</a:t>
            </a:r>
            <a:endParaRPr lang="en-US" altLang="ja-JP" sz="18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5" name="テキスト ボックス 17"/>
          <p:cNvSpPr txBox="1">
            <a:spLocks noChangeArrowheads="1"/>
          </p:cNvSpPr>
          <p:nvPr/>
        </p:nvSpPr>
        <p:spPr bwMode="auto">
          <a:xfrm>
            <a:off x="4862756" y="855119"/>
            <a:ext cx="2363534" cy="677108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9pPr>
          </a:lstStyle>
          <a:p>
            <a:r>
              <a:rPr lang="en-US" altLang="ja-JP" b="1" dirty="0" smtClean="0">
                <a:solidFill>
                  <a:srgbClr val="008000"/>
                </a:solidFill>
                <a:latin typeface="Helvetica"/>
                <a:cs typeface="Helvetica"/>
              </a:rPr>
              <a:t>Soft X-ray Imager</a:t>
            </a:r>
            <a:endParaRPr lang="en-US" altLang="ja-JP" b="1" dirty="0">
              <a:solidFill>
                <a:srgbClr val="008000"/>
              </a:solidFill>
              <a:latin typeface="Helvetica"/>
              <a:cs typeface="Helvetica"/>
            </a:endParaRPr>
          </a:p>
          <a:p>
            <a:r>
              <a:rPr lang="en-US" altLang="ja-JP" sz="1800" dirty="0" smtClean="0">
                <a:solidFill>
                  <a:srgbClr val="008000"/>
                </a:solidFill>
                <a:latin typeface="Helvetica"/>
                <a:cs typeface="Helvetica"/>
              </a:rPr>
              <a:t>30’x30’ wide CCD</a:t>
            </a:r>
            <a:endParaRPr lang="en-US" altLang="ja-JP" sz="18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6389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569399" y="503022"/>
            <a:ext cx="7886700" cy="635477"/>
          </a:xfrm>
        </p:spPr>
        <p:txBody>
          <a:bodyPr>
            <a:normAutofit fontScale="90000"/>
          </a:bodyPr>
          <a:lstStyle/>
          <a:p>
            <a:r>
              <a:rPr lang="en-US" altLang="ja-JP" i="1" dirty="0" smtClean="0">
                <a:effectLst/>
                <a:latin typeface="Helvetica"/>
                <a:ea typeface="ヒラギノ丸ゴ Pro W4"/>
                <a:cs typeface="Helvetica"/>
              </a:rPr>
              <a:t>XRISM</a:t>
            </a:r>
            <a:r>
              <a:rPr lang="en-US" altLang="ja-JP" dirty="0" smtClean="0">
                <a:effectLst/>
                <a:latin typeface="Helvetica"/>
                <a:ea typeface="ヒラギノ丸ゴ Pro W4"/>
                <a:cs typeface="Helvetica"/>
              </a:rPr>
              <a:t> Time Frame</a:t>
            </a:r>
            <a:endParaRPr kumimoji="1" lang="ja-JP" altLang="en-US" dirty="0">
              <a:latin typeface="Helvetica"/>
              <a:ea typeface="ヒラギノ丸ゴ Pro W4"/>
              <a:cs typeface="Helvetica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935188"/>
              </p:ext>
            </p:extLst>
          </p:nvPr>
        </p:nvGraphicFramePr>
        <p:xfrm>
          <a:off x="433424" y="1375684"/>
          <a:ext cx="8130843" cy="454134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161549">
                  <a:extLst>
                    <a:ext uri="{9D8B030D-6E8A-4147-A177-3AD203B41FA5}">
                      <a16:colId xmlns="" xmlns:a16="http://schemas.microsoft.com/office/drawing/2014/main" val="1302057577"/>
                    </a:ext>
                  </a:extLst>
                </a:gridCol>
                <a:gridCol w="1161549">
                  <a:extLst>
                    <a:ext uri="{9D8B030D-6E8A-4147-A177-3AD203B41FA5}">
                      <a16:colId xmlns="" xmlns:a16="http://schemas.microsoft.com/office/drawing/2014/main" val="3191423921"/>
                    </a:ext>
                  </a:extLst>
                </a:gridCol>
                <a:gridCol w="1161549">
                  <a:extLst>
                    <a:ext uri="{9D8B030D-6E8A-4147-A177-3AD203B41FA5}">
                      <a16:colId xmlns="" xmlns:a16="http://schemas.microsoft.com/office/drawing/2014/main" val="2289605933"/>
                    </a:ext>
                  </a:extLst>
                </a:gridCol>
                <a:gridCol w="1161549">
                  <a:extLst>
                    <a:ext uri="{9D8B030D-6E8A-4147-A177-3AD203B41FA5}">
                      <a16:colId xmlns="" xmlns:a16="http://schemas.microsoft.com/office/drawing/2014/main" val="3793617212"/>
                    </a:ext>
                  </a:extLst>
                </a:gridCol>
                <a:gridCol w="1161549">
                  <a:extLst>
                    <a:ext uri="{9D8B030D-6E8A-4147-A177-3AD203B41FA5}">
                      <a16:colId xmlns="" xmlns:a16="http://schemas.microsoft.com/office/drawing/2014/main" val="3522879195"/>
                    </a:ext>
                  </a:extLst>
                </a:gridCol>
                <a:gridCol w="1161549">
                  <a:extLst>
                    <a:ext uri="{9D8B030D-6E8A-4147-A177-3AD203B41FA5}">
                      <a16:colId xmlns="" xmlns:a16="http://schemas.microsoft.com/office/drawing/2014/main" val="917823159"/>
                    </a:ext>
                  </a:extLst>
                </a:gridCol>
                <a:gridCol w="1161549">
                  <a:extLst>
                    <a:ext uri="{9D8B030D-6E8A-4147-A177-3AD203B41FA5}">
                      <a16:colId xmlns="" xmlns:a16="http://schemas.microsoft.com/office/drawing/2014/main" val="2981651069"/>
                    </a:ext>
                  </a:extLst>
                </a:gridCol>
              </a:tblGrid>
              <a:tr h="391917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ヒラギノ丸ゴ Pro W4"/>
                          <a:ea typeface="ヒラギノ丸ゴ Pro W4"/>
                          <a:cs typeface="ヒラギノ丸ゴ Pro W4"/>
                        </a:rPr>
                        <a:t>2000</a:t>
                      </a:r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ヒラギノ丸ゴ Pro W4"/>
                          <a:ea typeface="ヒラギノ丸ゴ Pro W4"/>
                          <a:cs typeface="ヒラギノ丸ゴ Pro W4"/>
                        </a:rPr>
                        <a:t>2005</a:t>
                      </a:r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ヒラギノ丸ゴ Pro W4"/>
                          <a:ea typeface="ヒラギノ丸ゴ Pro W4"/>
                          <a:cs typeface="ヒラギノ丸ゴ Pro W4"/>
                        </a:rPr>
                        <a:t>2010</a:t>
                      </a:r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ヒラギノ丸ゴ Pro W4"/>
                          <a:ea typeface="ヒラギノ丸ゴ Pro W4"/>
                          <a:cs typeface="ヒラギノ丸ゴ Pro W4"/>
                        </a:rPr>
                        <a:t>2015</a:t>
                      </a:r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ヒラギノ丸ゴ Pro W4"/>
                          <a:ea typeface="ヒラギノ丸ゴ Pro W4"/>
                          <a:cs typeface="ヒラギノ丸ゴ Pro W4"/>
                        </a:rPr>
                        <a:t>2020</a:t>
                      </a:r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ヒラギノ丸ゴ Pro W4"/>
                          <a:ea typeface="ヒラギノ丸ゴ Pro W4"/>
                          <a:cs typeface="ヒラギノ丸ゴ Pro W4"/>
                        </a:rPr>
                        <a:t>2025</a:t>
                      </a:r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ヒラギノ丸ゴ Pro W4"/>
                          <a:ea typeface="ヒラギノ丸ゴ Pro W4"/>
                          <a:cs typeface="ヒラギノ丸ゴ Pro W4"/>
                        </a:rPr>
                        <a:t>2030</a:t>
                      </a:r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73629628"/>
                  </a:ext>
                </a:extLst>
              </a:tr>
              <a:tr h="443622">
                <a:tc>
                  <a:txBody>
                    <a:bodyPr/>
                    <a:lstStyle/>
                    <a:p>
                      <a:endParaRPr kumimoji="1" lang="en-US" altLang="ja-JP" sz="1400" dirty="0" smtClean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72200881"/>
                  </a:ext>
                </a:extLst>
              </a:tr>
              <a:tr h="358416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66241627"/>
                  </a:ext>
                </a:extLst>
              </a:tr>
              <a:tr h="358416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84108252"/>
                  </a:ext>
                </a:extLst>
              </a:tr>
              <a:tr h="358416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07577599"/>
                  </a:ext>
                </a:extLst>
              </a:tr>
              <a:tr h="358416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796599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dirty="0" err="1" smtClean="0">
                          <a:latin typeface="ヒラギノ丸ゴ Pro W4"/>
                          <a:ea typeface="ヒラギノ丸ゴ Pro W4"/>
                          <a:cs typeface="ヒラギノ丸ゴ Pro W4"/>
                        </a:rPr>
                        <a:t>Hitomi</a:t>
                      </a:r>
                      <a:endParaRPr kumimoji="1" lang="ja-JP" altLang="en-US" sz="1400" b="1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88425603"/>
                  </a:ext>
                </a:extLst>
              </a:tr>
              <a:tr h="358416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48706272"/>
                  </a:ext>
                </a:extLst>
              </a:tr>
              <a:tr h="358416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27996735"/>
                  </a:ext>
                </a:extLst>
              </a:tr>
              <a:tr h="358416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89438684"/>
                  </a:ext>
                </a:extLst>
              </a:tr>
              <a:tr h="358416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5883075"/>
                  </a:ext>
                </a:extLst>
              </a:tr>
              <a:tr h="358416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ヒラギノ丸ゴ Pro W4"/>
                        <a:ea typeface="ヒラギノ丸ゴ Pro W4"/>
                        <a:cs typeface="ヒラギノ丸ゴ Pro W4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0139454"/>
                  </a:ext>
                </a:extLst>
              </a:tr>
            </a:tbl>
          </a:graphicData>
        </a:graphic>
      </p:graphicFrame>
      <p:grpSp>
        <p:nvGrpSpPr>
          <p:cNvPr id="6" name="グループ化 19"/>
          <p:cNvGrpSpPr/>
          <p:nvPr/>
        </p:nvGrpSpPr>
        <p:grpSpPr>
          <a:xfrm>
            <a:off x="430162" y="1874196"/>
            <a:ext cx="4794317" cy="384048"/>
            <a:chOff x="418652" y="1512684"/>
            <a:chExt cx="6547319" cy="512064"/>
          </a:xfrm>
        </p:grpSpPr>
        <p:sp>
          <p:nvSpPr>
            <p:cNvPr id="7" name="ホームベース 6"/>
            <p:cNvSpPr/>
            <p:nvPr/>
          </p:nvSpPr>
          <p:spPr>
            <a:xfrm>
              <a:off x="418652" y="1512684"/>
              <a:ext cx="5894366" cy="512064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350" dirty="0">
                  <a:latin typeface="Helvetica"/>
                  <a:ea typeface="ヒラギノ丸ゴ Pro W4"/>
                  <a:cs typeface="Helvetica"/>
                </a:rPr>
                <a:t>XMM-</a:t>
              </a:r>
              <a:r>
                <a:rPr lang="en-US" altLang="ja-JP" sz="1350" i="1" dirty="0">
                  <a:latin typeface="Helvetica"/>
                  <a:ea typeface="ヒラギノ丸ゴ Pro W4"/>
                  <a:cs typeface="Helvetica"/>
                </a:rPr>
                <a:t>Newton</a:t>
              </a:r>
              <a:r>
                <a:rPr lang="en-US" altLang="ja-JP" sz="1350" dirty="0">
                  <a:latin typeface="Helvetica"/>
                  <a:ea typeface="ヒラギノ丸ゴ Pro W4"/>
                  <a:cs typeface="Helvetica"/>
                </a:rPr>
                <a:t> (1999- )</a:t>
              </a:r>
              <a:endParaRPr lang="ja-JP" altLang="en-US" sz="1350" dirty="0"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8" name="山形 7"/>
            <p:cNvSpPr/>
            <p:nvPr/>
          </p:nvSpPr>
          <p:spPr>
            <a:xfrm>
              <a:off x="6159397" y="1535239"/>
              <a:ext cx="482803" cy="466955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9" name="山形 8"/>
            <p:cNvSpPr/>
            <p:nvPr/>
          </p:nvSpPr>
          <p:spPr>
            <a:xfrm>
              <a:off x="6469762" y="1535239"/>
              <a:ext cx="496209" cy="466955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</p:grpSp>
      <p:grpSp>
        <p:nvGrpSpPr>
          <p:cNvPr id="10" name="グループ化 20"/>
          <p:cNvGrpSpPr/>
          <p:nvPr/>
        </p:nvGrpSpPr>
        <p:grpSpPr>
          <a:xfrm>
            <a:off x="430162" y="2281457"/>
            <a:ext cx="4802084" cy="384048"/>
            <a:chOff x="418652" y="1512684"/>
            <a:chExt cx="6547319" cy="512064"/>
          </a:xfrm>
        </p:grpSpPr>
        <p:sp>
          <p:nvSpPr>
            <p:cNvPr id="11" name="ホームベース 10"/>
            <p:cNvSpPr/>
            <p:nvPr/>
          </p:nvSpPr>
          <p:spPr>
            <a:xfrm>
              <a:off x="418652" y="1512684"/>
              <a:ext cx="5894366" cy="512064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350" i="1" dirty="0">
                  <a:latin typeface="Helvetica"/>
                  <a:ea typeface="ヒラギノ丸ゴ Pro W4"/>
                  <a:cs typeface="Helvetica"/>
                </a:rPr>
                <a:t>Chandra</a:t>
              </a:r>
              <a:r>
                <a:rPr lang="en-US" altLang="ja-JP" sz="1350" dirty="0">
                  <a:latin typeface="Helvetica"/>
                  <a:ea typeface="ヒラギノ丸ゴ Pro W4"/>
                  <a:cs typeface="Helvetica"/>
                </a:rPr>
                <a:t> (1999- )</a:t>
              </a:r>
              <a:endParaRPr lang="ja-JP" altLang="en-US" sz="1350" dirty="0"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12" name="山形 11"/>
            <p:cNvSpPr/>
            <p:nvPr/>
          </p:nvSpPr>
          <p:spPr>
            <a:xfrm>
              <a:off x="6159397" y="1535239"/>
              <a:ext cx="482803" cy="466955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13" name="山形 12"/>
            <p:cNvSpPr/>
            <p:nvPr/>
          </p:nvSpPr>
          <p:spPr>
            <a:xfrm>
              <a:off x="6469762" y="1535239"/>
              <a:ext cx="496209" cy="466955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</p:grpSp>
      <p:grpSp>
        <p:nvGrpSpPr>
          <p:cNvPr id="14" name="グループ化 34"/>
          <p:cNvGrpSpPr/>
          <p:nvPr/>
        </p:nvGrpSpPr>
        <p:grpSpPr>
          <a:xfrm>
            <a:off x="1493756" y="3209915"/>
            <a:ext cx="3730723" cy="182879"/>
            <a:chOff x="1961078" y="2609564"/>
            <a:chExt cx="4974297" cy="243839"/>
          </a:xfrm>
          <a:solidFill>
            <a:schemeClr val="accent6">
              <a:lumMod val="75000"/>
            </a:schemeClr>
          </a:solidFill>
        </p:grpSpPr>
        <p:sp>
          <p:nvSpPr>
            <p:cNvPr id="15" name="ホームベース 14"/>
            <p:cNvSpPr/>
            <p:nvPr/>
          </p:nvSpPr>
          <p:spPr>
            <a:xfrm>
              <a:off x="1961078" y="2609564"/>
              <a:ext cx="4362296" cy="243839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350" i="1" dirty="0">
                  <a:latin typeface="Helvetica"/>
                  <a:ea typeface="ヒラギノ丸ゴ Pro W4"/>
                  <a:cs typeface="Helvetica"/>
                </a:rPr>
                <a:t>Swift</a:t>
              </a:r>
              <a:r>
                <a:rPr lang="ja-JP" altLang="en-US" sz="1350" dirty="0">
                  <a:latin typeface="Helvetica"/>
                  <a:ea typeface="ヒラギノ丸ゴ Pro W4"/>
                  <a:cs typeface="Helvetica"/>
                </a:rPr>
                <a:t> </a:t>
              </a:r>
              <a:r>
                <a:rPr lang="en-US" altLang="ja-JP" sz="1350" dirty="0">
                  <a:latin typeface="Helvetica"/>
                  <a:ea typeface="ヒラギノ丸ゴ Pro W4"/>
                  <a:cs typeface="Helvetica"/>
                </a:rPr>
                <a:t>(2004- )</a:t>
              </a:r>
              <a:endParaRPr lang="ja-JP" altLang="en-US" sz="1350" dirty="0"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16" name="山形 15"/>
            <p:cNvSpPr/>
            <p:nvPr/>
          </p:nvSpPr>
          <p:spPr>
            <a:xfrm>
              <a:off x="6256703" y="2623297"/>
              <a:ext cx="258460" cy="216373"/>
            </a:xfrm>
            <a:prstGeom prst="chevr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17" name="山形 16"/>
            <p:cNvSpPr/>
            <p:nvPr/>
          </p:nvSpPr>
          <p:spPr>
            <a:xfrm>
              <a:off x="6471247" y="2623297"/>
              <a:ext cx="258460" cy="216373"/>
            </a:xfrm>
            <a:prstGeom prst="chevr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18" name="山形 17"/>
            <p:cNvSpPr/>
            <p:nvPr/>
          </p:nvSpPr>
          <p:spPr>
            <a:xfrm>
              <a:off x="6676915" y="2623297"/>
              <a:ext cx="258460" cy="216373"/>
            </a:xfrm>
            <a:prstGeom prst="chevr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2350672" y="2717942"/>
            <a:ext cx="2873807" cy="179223"/>
            <a:chOff x="2350672" y="2717942"/>
            <a:chExt cx="2873807" cy="179223"/>
          </a:xfrm>
        </p:grpSpPr>
        <p:sp>
          <p:nvSpPr>
            <p:cNvPr id="20" name="ホームベース 19"/>
            <p:cNvSpPr/>
            <p:nvPr/>
          </p:nvSpPr>
          <p:spPr>
            <a:xfrm>
              <a:off x="2350672" y="2717942"/>
              <a:ext cx="2420417" cy="179223"/>
            </a:xfrm>
            <a:prstGeom prst="homePlate">
              <a:avLst/>
            </a:prstGeom>
            <a:solidFill>
              <a:srgbClr val="AD9D7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350" i="1" dirty="0">
                  <a:latin typeface="Helvetica"/>
                  <a:ea typeface="ヒラギノ丸ゴ Pro W4"/>
                  <a:cs typeface="Helvetica"/>
                </a:rPr>
                <a:t>Fermi</a:t>
              </a:r>
              <a:r>
                <a:rPr lang="en-US" altLang="ja-JP" sz="1350" dirty="0">
                  <a:latin typeface="Helvetica"/>
                  <a:ea typeface="ヒラギノ丸ゴ Pro W4"/>
                  <a:cs typeface="Helvetica"/>
                </a:rPr>
                <a:t> (2008- )</a:t>
              </a:r>
              <a:endParaRPr lang="ja-JP" altLang="en-US" sz="1350" dirty="0"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21" name="山形 20"/>
            <p:cNvSpPr/>
            <p:nvPr/>
          </p:nvSpPr>
          <p:spPr>
            <a:xfrm>
              <a:off x="4722132" y="2726414"/>
              <a:ext cx="193845" cy="162280"/>
            </a:xfrm>
            <a:prstGeom prst="chevron">
              <a:avLst/>
            </a:prstGeom>
            <a:solidFill>
              <a:srgbClr val="AD9D7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22" name="山形 21"/>
            <p:cNvSpPr/>
            <p:nvPr/>
          </p:nvSpPr>
          <p:spPr>
            <a:xfrm>
              <a:off x="4876382" y="2732646"/>
              <a:ext cx="193845" cy="162280"/>
            </a:xfrm>
            <a:prstGeom prst="chevron">
              <a:avLst/>
            </a:prstGeom>
            <a:solidFill>
              <a:srgbClr val="AD9D7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23" name="山形 22"/>
            <p:cNvSpPr/>
            <p:nvPr/>
          </p:nvSpPr>
          <p:spPr>
            <a:xfrm>
              <a:off x="5030634" y="2726414"/>
              <a:ext cx="193845" cy="162280"/>
            </a:xfrm>
            <a:prstGeom prst="chevron">
              <a:avLst/>
            </a:prstGeom>
            <a:solidFill>
              <a:srgbClr val="AD9D7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</p:grpSp>
      <p:sp>
        <p:nvSpPr>
          <p:cNvPr id="24" name="ホームベース 23"/>
          <p:cNvSpPr/>
          <p:nvPr/>
        </p:nvSpPr>
        <p:spPr>
          <a:xfrm>
            <a:off x="3169328" y="2961865"/>
            <a:ext cx="1575066" cy="19331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i="1" dirty="0" err="1">
                <a:latin typeface="Helvetica"/>
                <a:ea typeface="ヒラギノ丸ゴ Pro W4"/>
                <a:cs typeface="Helvetica"/>
              </a:rPr>
              <a:t>NuSTAR</a:t>
            </a:r>
            <a:r>
              <a:rPr lang="en-US" altLang="ja-JP" sz="1350" i="1" dirty="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1350" dirty="0">
                <a:latin typeface="Helvetica"/>
                <a:ea typeface="ヒラギノ丸ゴ Pro W4"/>
                <a:cs typeface="Helvetica"/>
              </a:rPr>
              <a:t>(2012- )</a:t>
            </a:r>
            <a:endParaRPr lang="ja-JP" altLang="en-US" sz="1350" dirty="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25" name="山形 24"/>
          <p:cNvSpPr/>
          <p:nvPr/>
        </p:nvSpPr>
        <p:spPr>
          <a:xfrm>
            <a:off x="4826885" y="2960163"/>
            <a:ext cx="236690" cy="19814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schemeClr val="tx1"/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26" name="山形 25"/>
          <p:cNvSpPr/>
          <p:nvPr/>
        </p:nvSpPr>
        <p:spPr>
          <a:xfrm>
            <a:off x="4995556" y="2960163"/>
            <a:ext cx="236690" cy="19814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schemeClr val="tx1"/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27" name="山形 26"/>
          <p:cNvSpPr/>
          <p:nvPr/>
        </p:nvSpPr>
        <p:spPr>
          <a:xfrm>
            <a:off x="4668193" y="2960163"/>
            <a:ext cx="236690" cy="198149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schemeClr val="tx1"/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584664" y="3469885"/>
            <a:ext cx="2372198" cy="229700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i="1" dirty="0" err="1">
                <a:latin typeface="Helvetica"/>
                <a:ea typeface="ヒラギノ丸ゴ Pro W4"/>
                <a:cs typeface="Helvetica"/>
              </a:rPr>
              <a:t>Suzaku</a:t>
            </a:r>
            <a:endParaRPr lang="ja-JP" altLang="en-US" sz="1350" i="1" dirty="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013043" y="3467925"/>
            <a:ext cx="126507" cy="722811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34" name="ホームベース 33"/>
          <p:cNvSpPr/>
          <p:nvPr/>
        </p:nvSpPr>
        <p:spPr>
          <a:xfrm>
            <a:off x="7438820" y="1891112"/>
            <a:ext cx="1468382" cy="757478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i="1" dirty="0">
                <a:latin typeface="Helvetica"/>
                <a:ea typeface="ヒラギノ丸ゴ Pro W4"/>
                <a:cs typeface="Helvetica"/>
              </a:rPr>
              <a:t>Athena</a:t>
            </a:r>
            <a:r>
              <a:rPr lang="en-US" altLang="ja-JP" sz="1600" dirty="0">
                <a:latin typeface="Helvetica"/>
                <a:ea typeface="ヒラギノ丸ゴ Pro W4"/>
                <a:cs typeface="Helvetica"/>
              </a:rPr>
              <a:t> (~2030- )</a:t>
            </a:r>
            <a:endParaRPr lang="ja-JP" altLang="en-US" sz="1600" dirty="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35" name="ホームベース 34"/>
          <p:cNvSpPr/>
          <p:nvPr/>
        </p:nvSpPr>
        <p:spPr>
          <a:xfrm>
            <a:off x="3624943" y="4523450"/>
            <a:ext cx="4939325" cy="219999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dirty="0">
                <a:latin typeface="Helvetica"/>
                <a:ea typeface="ヒラギノ丸ゴ Pro W4"/>
                <a:cs typeface="Helvetica"/>
              </a:rPr>
              <a:t>ALMA (radio</a:t>
            </a:r>
            <a:r>
              <a:rPr lang="ja-JP" altLang="en-US" sz="1350" dirty="0">
                <a:latin typeface="Helvetica"/>
                <a:ea typeface="ヒラギノ丸ゴ Pro W4"/>
                <a:cs typeface="Helvetica"/>
              </a:rPr>
              <a:t>）</a:t>
            </a:r>
          </a:p>
        </p:txBody>
      </p:sp>
      <p:sp>
        <p:nvSpPr>
          <p:cNvPr id="36" name="ホームベース 35"/>
          <p:cNvSpPr/>
          <p:nvPr/>
        </p:nvSpPr>
        <p:spPr>
          <a:xfrm>
            <a:off x="4616088" y="4804258"/>
            <a:ext cx="3959678" cy="210106"/>
          </a:xfrm>
          <a:prstGeom prst="homePlate">
            <a:avLst/>
          </a:prstGeom>
          <a:solidFill>
            <a:srgbClr val="BC451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dirty="0">
                <a:latin typeface="Helvetica"/>
                <a:ea typeface="ヒラギノ丸ゴ Pro W4"/>
                <a:cs typeface="Helvetica"/>
              </a:rPr>
              <a:t>JWST (IR</a:t>
            </a:r>
            <a:r>
              <a:rPr lang="ja-JP" altLang="en-US" sz="1350" dirty="0">
                <a:latin typeface="Helvetica"/>
                <a:ea typeface="ヒラギノ丸ゴ Pro W4"/>
                <a:cs typeface="Helvetica"/>
              </a:rPr>
              <a:t>）</a:t>
            </a:r>
          </a:p>
        </p:txBody>
      </p:sp>
      <p:sp>
        <p:nvSpPr>
          <p:cNvPr id="37" name="ホームベース 36"/>
          <p:cNvSpPr/>
          <p:nvPr/>
        </p:nvSpPr>
        <p:spPr>
          <a:xfrm>
            <a:off x="6622211" y="5311979"/>
            <a:ext cx="1920240" cy="209006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dirty="0">
                <a:latin typeface="Helvetica"/>
                <a:ea typeface="ヒラギノ丸ゴ Pro W4"/>
                <a:cs typeface="Helvetica"/>
              </a:rPr>
              <a:t>TMT (Opt/IR)</a:t>
            </a:r>
            <a:endParaRPr lang="ja-JP" altLang="en-US" sz="1350" dirty="0">
              <a:latin typeface="Helvetica"/>
              <a:ea typeface="ヒラギノ丸ゴ Pro W4"/>
              <a:cs typeface="Helvetica"/>
            </a:endParaRPr>
          </a:p>
        </p:txBody>
      </p:sp>
      <p:grpSp>
        <p:nvGrpSpPr>
          <p:cNvPr id="38" name="グループ化 52"/>
          <p:cNvGrpSpPr/>
          <p:nvPr/>
        </p:nvGrpSpPr>
        <p:grpSpPr>
          <a:xfrm>
            <a:off x="4627315" y="5059851"/>
            <a:ext cx="3915137" cy="214186"/>
            <a:chOff x="6169753" y="5760223"/>
            <a:chExt cx="5220182" cy="285581"/>
          </a:xfrm>
        </p:grpSpPr>
        <p:sp>
          <p:nvSpPr>
            <p:cNvPr id="39" name="ホームベース 38"/>
            <p:cNvSpPr/>
            <p:nvPr/>
          </p:nvSpPr>
          <p:spPr>
            <a:xfrm>
              <a:off x="6965971" y="5769727"/>
              <a:ext cx="4423964" cy="266572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350" dirty="0">
                  <a:latin typeface="Helvetica"/>
                  <a:ea typeface="ヒラギノ丸ゴ Pro W4"/>
                  <a:cs typeface="Helvetica"/>
                </a:rPr>
                <a:t>CTA (</a:t>
              </a:r>
              <a:r>
                <a:rPr lang="en-US" altLang="ja-JP" sz="1350" dirty="0" err="1">
                  <a:latin typeface="Helvetica"/>
                  <a:ea typeface="ヒラギノ丸ゴ Pro W4"/>
                  <a:cs typeface="Helvetica"/>
                </a:rPr>
                <a:t>TeV</a:t>
              </a:r>
              <a:r>
                <a:rPr lang="ja-JP" altLang="en-US" sz="1350" dirty="0">
                  <a:latin typeface="Helvetica"/>
                  <a:ea typeface="ヒラギノ丸ゴ Pro W4"/>
                  <a:cs typeface="Helvetica"/>
                </a:rPr>
                <a:t> </a:t>
              </a:r>
              <a:r>
                <a:rPr lang="en-US" altLang="ja-JP" sz="1350" dirty="0">
                  <a:latin typeface="Helvetica"/>
                  <a:ea typeface="ヒラギノ丸ゴ Pro W4"/>
                  <a:cs typeface="Helvetica"/>
                </a:rPr>
                <a:t>gamma-ray</a:t>
              </a:r>
              <a:r>
                <a:rPr lang="ja-JP" altLang="en-US" sz="1350" dirty="0">
                  <a:latin typeface="Helvetica"/>
                  <a:ea typeface="ヒラギノ丸ゴ Pro W4"/>
                  <a:cs typeface="Helvetica"/>
                </a:rPr>
                <a:t>）</a:t>
              </a: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6169753" y="5760223"/>
              <a:ext cx="212296" cy="28558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6452783" y="5760223"/>
              <a:ext cx="212296" cy="28558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6705335" y="5760223"/>
              <a:ext cx="212296" cy="28558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Helvetica"/>
                <a:ea typeface="ヒラギノ丸ゴ Pro W4"/>
                <a:cs typeface="Helvetica"/>
              </a:endParaRPr>
            </a:p>
          </p:txBody>
        </p:sp>
      </p:grpSp>
      <p:sp>
        <p:nvSpPr>
          <p:cNvPr id="43" name="正方形/長方形 42"/>
          <p:cNvSpPr/>
          <p:nvPr/>
        </p:nvSpPr>
        <p:spPr>
          <a:xfrm>
            <a:off x="433424" y="4002309"/>
            <a:ext cx="200125" cy="251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430161" y="4306018"/>
            <a:ext cx="200125" cy="251282"/>
          </a:xfrm>
          <a:prstGeom prst="rect">
            <a:avLst/>
          </a:prstGeom>
          <a:solidFill>
            <a:srgbClr val="AD9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433423" y="4616263"/>
            <a:ext cx="200125" cy="251282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20225" y="4005514"/>
            <a:ext cx="1675826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US/Europe only</a:t>
            </a:r>
            <a:endParaRPr lang="ja-JP" altLang="en-US" sz="1350" dirty="0">
              <a:solidFill>
                <a:srgbClr val="000000"/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33282" y="4573838"/>
            <a:ext cx="242377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5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Japan + international</a:t>
            </a:r>
            <a:endParaRPr lang="ja-JP" altLang="en-US" sz="1500" dirty="0">
              <a:solidFill>
                <a:srgbClr val="000000"/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48" name="ホームベース 47"/>
          <p:cNvSpPr/>
          <p:nvPr/>
        </p:nvSpPr>
        <p:spPr>
          <a:xfrm>
            <a:off x="6740434" y="5563318"/>
            <a:ext cx="1835332" cy="222191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dirty="0">
                <a:latin typeface="Helvetica"/>
                <a:ea typeface="ヒラギノ丸ゴ Pro W4"/>
                <a:cs typeface="Helvetica"/>
              </a:rPr>
              <a:t>SPICA (IR)</a:t>
            </a:r>
            <a:endParaRPr lang="ja-JP" altLang="en-US" sz="1350" dirty="0">
              <a:latin typeface="Helvetica"/>
              <a:ea typeface="ヒラギノ丸ゴ Pro W4"/>
              <a:cs typeface="Helvetica"/>
            </a:endParaRPr>
          </a:p>
        </p:txBody>
      </p:sp>
      <p:pic>
        <p:nvPicPr>
          <p:cNvPr id="49" name="Picture 2" descr="http://www.ir.isas.jaxa.jp/SPICA/SPICA_HP/img/SPICA_spacecraft_201610_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206" y="5517596"/>
            <a:ext cx="288509" cy="39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画像検索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57" y="5319522"/>
            <a:ext cx="351813" cy="26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2605" y="5081461"/>
            <a:ext cx="409069" cy="339464"/>
          </a:xfrm>
          <a:prstGeom prst="rect">
            <a:avLst/>
          </a:prstGeom>
        </p:spPr>
      </p:pic>
      <p:pic>
        <p:nvPicPr>
          <p:cNvPr id="52" name="Picture 6" descr="関連画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608" y="4735884"/>
            <a:ext cx="428352" cy="33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アタカマコンパクトアレイ（モリタアレイ）の16台のアンテナ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51" y="4523450"/>
            <a:ext cx="720838" cy="30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画像検索結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137" y="3817906"/>
            <a:ext cx="582757" cy="4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「すざく」の画像検索結果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27" y="3451300"/>
            <a:ext cx="435246" cy="30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Swift satellite artists concep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27" y="3103897"/>
            <a:ext cx="327092" cy="29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6" descr="Nustar_artistconcep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29" y="2930426"/>
            <a:ext cx="337723" cy="25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8" descr="http://www-heaf.astro.hiroshima-u.ac.jp/glast/glast_spacecraf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2" y="2703594"/>
            <a:ext cx="233699" cy="2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0" descr="http://chandra.harvard.edu/graphics/resources/illustrations/chandra_4k_V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4" y="2302281"/>
            <a:ext cx="374976" cy="3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2" descr="画像検索結果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4" y="1916203"/>
            <a:ext cx="422165" cy="31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4" descr="「athena x ray telescope」の画像検索結果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83" y="1920992"/>
            <a:ext cx="733901" cy="41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テキスト ボックス 61"/>
          <p:cNvSpPr txBox="1"/>
          <p:nvPr/>
        </p:nvSpPr>
        <p:spPr>
          <a:xfrm>
            <a:off x="734285" y="4288235"/>
            <a:ext cx="222572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US/Europe + Japan</a:t>
            </a:r>
            <a:endParaRPr lang="ja-JP" altLang="en-US" sz="1350" dirty="0">
              <a:solidFill>
                <a:srgbClr val="000000"/>
              </a:solidFill>
              <a:latin typeface="Helvetica"/>
              <a:ea typeface="ヒラギノ丸ゴ Pro W4"/>
              <a:cs typeface="Helvetica"/>
            </a:endParaRPr>
          </a:p>
        </p:txBody>
      </p:sp>
      <p:grpSp>
        <p:nvGrpSpPr>
          <p:cNvPr id="63" name="図形グループ 62"/>
          <p:cNvGrpSpPr/>
          <p:nvPr/>
        </p:nvGrpSpPr>
        <p:grpSpPr>
          <a:xfrm>
            <a:off x="5211609" y="3626524"/>
            <a:ext cx="2261390" cy="707886"/>
            <a:chOff x="5211609" y="3626524"/>
            <a:chExt cx="2261390" cy="707886"/>
          </a:xfrm>
        </p:grpSpPr>
        <p:sp>
          <p:nvSpPr>
            <p:cNvPr id="30" name="ホームベース 29"/>
            <p:cNvSpPr/>
            <p:nvPr/>
          </p:nvSpPr>
          <p:spPr>
            <a:xfrm>
              <a:off x="5232245" y="3699584"/>
              <a:ext cx="1566973" cy="605452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32" name="山形 31"/>
            <p:cNvSpPr/>
            <p:nvPr/>
          </p:nvSpPr>
          <p:spPr>
            <a:xfrm>
              <a:off x="6592903" y="3688799"/>
              <a:ext cx="543727" cy="630106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33" name="山形 32"/>
            <p:cNvSpPr/>
            <p:nvPr/>
          </p:nvSpPr>
          <p:spPr>
            <a:xfrm>
              <a:off x="6929272" y="3672471"/>
              <a:ext cx="543727" cy="630106"/>
            </a:xfrm>
            <a:prstGeom prst="chevron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2" name="正方形/長方形 1"/>
            <p:cNvSpPr/>
            <p:nvPr/>
          </p:nvSpPr>
          <p:spPr>
            <a:xfrm>
              <a:off x="5211609" y="3626524"/>
              <a:ext cx="144418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i="1" dirty="0">
                  <a:solidFill>
                    <a:srgbClr val="FF0000"/>
                  </a:solidFill>
                  <a:latin typeface="Helvetica"/>
                  <a:ea typeface="ヒラギノ丸ゴ Pro W4"/>
                  <a:cs typeface="Helvetica"/>
                </a:rPr>
                <a:t>XRISM</a:t>
              </a:r>
              <a:r>
                <a:rPr lang="ja-JP" altLang="en-US" sz="2000" i="1" dirty="0">
                  <a:solidFill>
                    <a:srgbClr val="FF0000"/>
                  </a:solidFill>
                  <a:latin typeface="Helvetica"/>
                  <a:ea typeface="ヒラギノ丸ゴ Pro W4"/>
                  <a:cs typeface="Helvetica"/>
                </a:rPr>
                <a:t> </a:t>
              </a:r>
              <a:endParaRPr lang="en-US" altLang="ja-JP" sz="2000" i="1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endParaRPr>
            </a:p>
            <a:p>
              <a:r>
                <a:rPr lang="en-US" altLang="ja-JP" sz="2000" dirty="0">
                  <a:solidFill>
                    <a:srgbClr val="FF0000"/>
                  </a:solidFill>
                  <a:latin typeface="Helvetica"/>
                  <a:ea typeface="ヒラギノ丸ゴ Pro W4"/>
                  <a:cs typeface="Helvetica"/>
                </a:rPr>
                <a:t>(~FY202</a:t>
              </a:r>
              <a:r>
                <a:rPr lang="ja-JP" altLang="ja-JP" sz="2000" dirty="0">
                  <a:solidFill>
                    <a:srgbClr val="FF0000"/>
                  </a:solidFill>
                  <a:latin typeface="Helvetica"/>
                  <a:ea typeface="ヒラギノ丸ゴ Pro W4"/>
                  <a:cs typeface="Helvetica"/>
                </a:rPr>
                <a:t>1</a:t>
              </a:r>
              <a:r>
                <a:rPr lang="en-US" altLang="ja-JP" sz="2000" dirty="0">
                  <a:solidFill>
                    <a:srgbClr val="FF0000"/>
                  </a:solidFill>
                  <a:latin typeface="Helvetica"/>
                  <a:ea typeface="ヒラギノ丸ゴ Pro W4"/>
                  <a:cs typeface="Helvetica"/>
                </a:rPr>
                <a:t>)</a:t>
              </a:r>
              <a:endParaRPr lang="ja-JP" altLang="en-US" sz="16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</p:grpSp>
      <p:grpSp>
        <p:nvGrpSpPr>
          <p:cNvPr id="64" name="図形グループ 63"/>
          <p:cNvGrpSpPr/>
          <p:nvPr/>
        </p:nvGrpSpPr>
        <p:grpSpPr>
          <a:xfrm>
            <a:off x="6629864" y="2972573"/>
            <a:ext cx="2339928" cy="634407"/>
            <a:chOff x="6629864" y="2972573"/>
            <a:chExt cx="2339928" cy="634407"/>
          </a:xfrm>
        </p:grpSpPr>
        <p:sp>
          <p:nvSpPr>
            <p:cNvPr id="31" name="ホームベース 30"/>
            <p:cNvSpPr/>
            <p:nvPr/>
          </p:nvSpPr>
          <p:spPr>
            <a:xfrm>
              <a:off x="6927154" y="3392794"/>
              <a:ext cx="1536989" cy="214186"/>
            </a:xfrm>
            <a:prstGeom prst="homePlate">
              <a:avLst/>
            </a:prstGeom>
            <a:solidFill>
              <a:srgbClr val="ED7D31"/>
            </a:solidFill>
            <a:ln w="57150">
              <a:prstDash val="sysDot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6629864" y="2972573"/>
              <a:ext cx="23399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latin typeface="Helvetica"/>
                  <a:ea typeface="ヒラギノ丸ゴ Pro W4"/>
                  <a:cs typeface="Helvetica"/>
                </a:rPr>
                <a:t>hard X-ray recovery?</a:t>
              </a:r>
              <a:endParaRPr lang="ja-JP" altLang="en-US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</p:grpSp>
      <p:sp>
        <p:nvSpPr>
          <p:cNvPr id="65" name="円/楕円 64"/>
          <p:cNvSpPr/>
          <p:nvPr/>
        </p:nvSpPr>
        <p:spPr>
          <a:xfrm>
            <a:off x="7304971" y="1687599"/>
            <a:ext cx="1449061" cy="111654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918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0" y="1448948"/>
            <a:ext cx="9144000" cy="25451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latin typeface="Helvetica"/>
                <a:ea typeface="ヒラギノ丸ゴ Pro W4"/>
                <a:cs typeface="Helvetica"/>
              </a:rPr>
              <a:t>Other</a:t>
            </a:r>
            <a:r>
              <a:rPr lang="ja-JP" altLang="en-US" dirty="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dirty="0">
                <a:latin typeface="Helvetica"/>
                <a:ea typeface="ヒラギノ丸ゴ Pro W4"/>
                <a:cs typeface="Helvetica"/>
              </a:rPr>
              <a:t>Near </a:t>
            </a:r>
            <a:r>
              <a:rPr lang="en-US" altLang="ja-JP" dirty="0">
                <a:latin typeface="Helvetica"/>
                <a:ea typeface="ヒラギノ丸ゴ Pro W4"/>
                <a:cs typeface="Helvetica"/>
              </a:rPr>
              <a:t>Future </a:t>
            </a:r>
          </a:p>
          <a:p>
            <a:r>
              <a:rPr lang="en-US" altLang="ja-JP" dirty="0">
                <a:latin typeface="Helvetica"/>
                <a:ea typeface="ヒラギノ丸ゴ Pro W4"/>
                <a:cs typeface="Helvetica"/>
              </a:rPr>
              <a:t>Soft X-ray missions</a:t>
            </a:r>
          </a:p>
        </p:txBody>
      </p:sp>
    </p:spTree>
    <p:extLst>
      <p:ext uri="{BB962C8B-B14F-4D97-AF65-F5344CB8AC3E}">
        <p14:creationId xmlns:p14="http://schemas.microsoft.com/office/powerpoint/2010/main" val="139911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スクリーンショット 2019-02-18 11.33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32908"/>
          <a:stretch/>
        </p:blipFill>
        <p:spPr>
          <a:xfrm>
            <a:off x="5174000" y="3113262"/>
            <a:ext cx="3970000" cy="3353280"/>
          </a:xfrm>
          <a:prstGeom prst="rect">
            <a:avLst/>
          </a:prstGeom>
        </p:spPr>
      </p:pic>
      <p:pic>
        <p:nvPicPr>
          <p:cNvPr id="3" name="図 2" descr="Sli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6343" y="155782"/>
            <a:ext cx="5909583" cy="67342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kumimoji="1" lang="en-US" altLang="ja-JP" sz="3600">
                <a:latin typeface="ヒラギノ丸ゴ Pro W4"/>
                <a:ea typeface="ヒラギノ丸ゴ Pro W4"/>
                <a:cs typeface="ヒラギノ丸ゴ Pro W4"/>
              </a:rPr>
              <a:t>2030s-</a:t>
            </a:r>
            <a:r>
              <a:rPr kumimoji="1" lang="ja-JP" altLang="en-US" sz="3600">
                <a:latin typeface="ヒラギノ丸ゴ Pro W4"/>
                <a:ea typeface="ヒラギノ丸ゴ Pro W4"/>
                <a:cs typeface="ヒラギノ丸ゴ Pro W4"/>
              </a:rPr>
              <a:t> </a:t>
            </a:r>
            <a:r>
              <a:rPr lang="en-US" altLang="en-US" sz="3600">
                <a:latin typeface="ヒラギノ丸ゴ Pro W4"/>
                <a:ea typeface="ヒラギノ丸ゴ Pro W4"/>
                <a:cs typeface="ヒラギノ丸ゴ Pro W4"/>
              </a:rPr>
              <a:t>:</a:t>
            </a:r>
            <a:r>
              <a:rPr kumimoji="1" lang="en-US" altLang="ja-JP" sz="3600" i="1">
                <a:latin typeface="ヒラギノ丸ゴ Pro W4"/>
                <a:ea typeface="ヒラギノ丸ゴ Pro W4"/>
                <a:cs typeface="ヒラギノ丸ゴ Pro W4"/>
              </a:rPr>
              <a:t>Athena</a:t>
            </a:r>
            <a:r>
              <a:rPr kumimoji="1" lang="en-US" altLang="ja-JP" sz="3600">
                <a:latin typeface="ヒラギノ丸ゴ Pro W4"/>
                <a:ea typeface="ヒラギノ丸ゴ Pro W4"/>
                <a:cs typeface="ヒラギノ丸ゴ Pro W4"/>
              </a:rPr>
              <a:t> mission</a:t>
            </a:r>
            <a:endParaRPr kumimoji="1" lang="ja-JP" altLang="en-US" sz="360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5351" y="3001446"/>
            <a:ext cx="50951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lang="en-US" altLang="ja-JP" sz="2000">
                <a:latin typeface="Helvetica"/>
                <a:cs typeface="Helvetica"/>
              </a:rPr>
              <a:t>Science Aim </a:t>
            </a:r>
          </a:p>
          <a:p>
            <a:pPr marL="450850" lvl="1" indent="-273050">
              <a:buAutoNum type="arabicParenR"/>
            </a:pPr>
            <a:r>
              <a:rPr lang="en-US" altLang="ja-JP" sz="2000">
                <a:latin typeface="Helvetica"/>
                <a:cs typeface="Helvetica"/>
              </a:rPr>
              <a:t>Determine how and </a:t>
            </a:r>
            <a:r>
              <a:rPr lang="en-US" altLang="ja-JP" sz="2000">
                <a:solidFill>
                  <a:srgbClr val="FF0000"/>
                </a:solidFill>
                <a:latin typeface="Helvetica"/>
                <a:cs typeface="Helvetica"/>
              </a:rPr>
              <a:t>when clusters were formed, from the formation epoch</a:t>
            </a:r>
          </a:p>
          <a:p>
            <a:pPr marL="450850" lvl="1" indent="-273050">
              <a:buAutoNum type="arabicParenR"/>
            </a:pPr>
            <a:r>
              <a:rPr lang="en-US" altLang="ja-JP" sz="2000">
                <a:latin typeface="Helvetica"/>
                <a:cs typeface="Helvetica"/>
              </a:rPr>
              <a:t>A </a:t>
            </a:r>
            <a:r>
              <a:rPr lang="en-US" altLang="ja-JP" sz="2000">
                <a:solidFill>
                  <a:srgbClr val="FF0000"/>
                </a:solidFill>
                <a:latin typeface="Helvetica"/>
                <a:cs typeface="Helvetica"/>
              </a:rPr>
              <a:t>complete census of black hole growth</a:t>
            </a:r>
            <a:r>
              <a:rPr lang="en-US" altLang="ja-JP" sz="2000">
                <a:latin typeface="Helvetica"/>
                <a:cs typeface="Helvetica"/>
              </a:rPr>
              <a:t>, its process and its influence</a:t>
            </a:r>
          </a:p>
          <a:p>
            <a:pPr marL="450850" lvl="1" indent="-273050">
              <a:buAutoNum type="arabicParenR"/>
            </a:pPr>
            <a:r>
              <a:rPr lang="en-US" altLang="ja-JP" sz="2000">
                <a:latin typeface="Helvetica"/>
                <a:cs typeface="Helvetica"/>
              </a:rPr>
              <a:t>Explore high energy phenomena in the 2030s in all astrophysical contexts</a:t>
            </a:r>
            <a:endParaRPr kumimoji="1" lang="ja-JP" altLang="en-US" sz="2000">
              <a:latin typeface="Helvetica"/>
              <a:cs typeface="Helvetic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0314" y="1076299"/>
            <a:ext cx="545827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>
                <a:latin typeface="Helvetica"/>
                <a:cs typeface="Helvetica"/>
              </a:rPr>
              <a:t>A large X-ray observatory lead by ESA</a:t>
            </a:r>
          </a:p>
          <a:p>
            <a:r>
              <a:rPr lang="en-US" altLang="ja-JP" sz="2400">
                <a:solidFill>
                  <a:srgbClr val="FF0000"/>
                </a:solidFill>
                <a:latin typeface="Helvetica"/>
                <a:cs typeface="Helvetica"/>
              </a:rPr>
              <a:t>H</a:t>
            </a:r>
            <a:r>
              <a:rPr kumimoji="1" lang="en-US" altLang="ja-JP" sz="2400">
                <a:solidFill>
                  <a:srgbClr val="FF0000"/>
                </a:solidFill>
                <a:latin typeface="Helvetica"/>
                <a:cs typeface="Helvetica"/>
              </a:rPr>
              <a:t>igh-reso. </a:t>
            </a:r>
            <a:r>
              <a:rPr lang="en-US" altLang="ja-JP" sz="2400">
                <a:solidFill>
                  <a:srgbClr val="FF0000"/>
                </a:solidFill>
                <a:latin typeface="Helvetica"/>
                <a:cs typeface="Helvetica"/>
              </a:rPr>
              <a:t>spectroscopy</a:t>
            </a:r>
            <a:r>
              <a:rPr lang="en-US" altLang="en-US" sz="240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en-US" sz="2400">
                <a:latin typeface="Helvetica"/>
                <a:cs typeface="Helvetica"/>
              </a:rPr>
              <a:t>+ wide FoV imaging </a:t>
            </a:r>
            <a:r>
              <a:rPr kumimoji="1" lang="en-US" altLang="en-US" sz="2400">
                <a:latin typeface="Helvetica"/>
                <a:cs typeface="Helvetica"/>
              </a:rPr>
              <a:t>with </a:t>
            </a:r>
            <a:r>
              <a:rPr lang="en-US" altLang="en-US" sz="2400">
                <a:solidFill>
                  <a:srgbClr val="FF0000"/>
                </a:solidFill>
                <a:latin typeface="Helvetica"/>
                <a:cs typeface="Helvetica"/>
              </a:rPr>
              <a:t>large </a:t>
            </a:r>
            <a:r>
              <a:rPr kumimoji="1" lang="en-US" altLang="en-US" sz="2400">
                <a:solidFill>
                  <a:srgbClr val="FF0000"/>
                </a:solidFill>
                <a:latin typeface="Helvetica"/>
                <a:cs typeface="Helvetica"/>
              </a:rPr>
              <a:t>effective area and sharp angular resolution</a:t>
            </a:r>
            <a:endParaRPr kumimoji="1" lang="ja-JP" altLang="en-US" sz="240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5943" y="5165011"/>
            <a:ext cx="5838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lang="en-US" altLang="ja-JP" sz="2000">
                <a:latin typeface="Helvetica"/>
                <a:cs typeface="Helvetica"/>
              </a:rPr>
              <a:t>Japan contribution </a:t>
            </a:r>
          </a:p>
          <a:p>
            <a:r>
              <a:rPr lang="en-US" altLang="ja-JP" sz="2000">
                <a:latin typeface="Helvetica"/>
                <a:cs typeface="Helvetica"/>
              </a:rPr>
              <a:t>1) Cryogenics (heritages, Akari, Hitomi, </a:t>
            </a:r>
            <a:r>
              <a:rPr lang="mr-IN" altLang="ja-JP" sz="2000">
                <a:latin typeface="Helvetica"/>
                <a:cs typeface="Helvetica"/>
              </a:rPr>
              <a:t>…</a:t>
            </a:r>
            <a:r>
              <a:rPr lang="en-US" altLang="ja-JP" sz="2000">
                <a:latin typeface="Helvetica"/>
                <a:cs typeface="Helvetica"/>
              </a:rPr>
              <a:t>)</a:t>
            </a:r>
          </a:p>
          <a:p>
            <a:r>
              <a:rPr lang="en-US" altLang="ja-JP" sz="2000">
                <a:latin typeface="Helvetica"/>
                <a:cs typeface="Helvetica"/>
              </a:rPr>
              <a:t>2) Science team contribution</a:t>
            </a:r>
            <a:endParaRPr kumimoji="1" lang="ja-JP" altLang="en-US" sz="2000">
              <a:latin typeface="Helvetica"/>
              <a:cs typeface="Helvetic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5943" y="6194735"/>
            <a:ext cx="5029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lang="en-US" altLang="ja-JP" sz="2000">
                <a:latin typeface="Helvetica"/>
                <a:cs typeface="Helvetica"/>
              </a:rPr>
              <a:t>To be launched in early 2030s.</a:t>
            </a:r>
            <a:endParaRPr kumimoji="1" lang="ja-JP" altLang="en-US" sz="2000">
              <a:latin typeface="Helvetica"/>
              <a:cs typeface="Helvetica"/>
            </a:endParaRPr>
          </a:p>
        </p:txBody>
      </p:sp>
      <p:pic>
        <p:nvPicPr>
          <p:cNvPr id="5" name="図 4" descr="スクリーンショット 2019-02-18 11.33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847" y="407091"/>
            <a:ext cx="9144000" cy="558154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853205" y="5182121"/>
            <a:ext cx="2133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chemeClr val="bg1"/>
                </a:solidFill>
                <a:latin typeface="Helvetica"/>
                <a:cs typeface="Helvetica"/>
              </a:rPr>
              <a:t>X-IPU </a:t>
            </a:r>
          </a:p>
          <a:p>
            <a:r>
              <a:rPr kumimoji="1" lang="en-US" altLang="ja-JP">
                <a:solidFill>
                  <a:schemeClr val="bg1"/>
                </a:solidFill>
                <a:latin typeface="Symbol" charset="2"/>
                <a:cs typeface="Symbol" charset="2"/>
              </a:rPr>
              <a:t>D</a:t>
            </a:r>
            <a:r>
              <a:rPr kumimoji="1" lang="en-US" altLang="ja-JP">
                <a:solidFill>
                  <a:schemeClr val="bg1"/>
                </a:solidFill>
                <a:latin typeface="Helvetica"/>
                <a:cs typeface="Helvetica"/>
              </a:rPr>
              <a:t>E = 2.5 eV</a:t>
            </a:r>
          </a:p>
          <a:p>
            <a:r>
              <a:rPr lang="en-US" altLang="ja-JP">
                <a:solidFill>
                  <a:schemeClr val="bg1"/>
                </a:solidFill>
                <a:latin typeface="Helvetica"/>
                <a:cs typeface="Helvetica"/>
              </a:rPr>
              <a:t>FoV = 5x5 arcmin</a:t>
            </a:r>
            <a:r>
              <a:rPr lang="en-US" altLang="ja-JP" baseline="30000">
                <a:solidFill>
                  <a:schemeClr val="bg1"/>
                </a:solidFill>
                <a:latin typeface="Helvetica"/>
                <a:cs typeface="Helvetica"/>
              </a:rPr>
              <a:t>2</a:t>
            </a:r>
            <a:endParaRPr kumimoji="1" lang="ja-JP" altLang="en-US" baseline="3000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73333" y="6293555"/>
            <a:ext cx="153167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cs typeface="Helvetica"/>
              </a:rPr>
              <a:t>Energy (keV)</a:t>
            </a:r>
            <a:endParaRPr kumimoji="1" lang="ja-JP" altLang="en-US">
              <a:latin typeface="Helvetica"/>
              <a:cs typeface="Helvetic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16200000">
            <a:off x="4216402" y="4583293"/>
            <a:ext cx="225888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cs typeface="Helvetica"/>
              </a:rPr>
              <a:t>Effective Area (cm</a:t>
            </a:r>
            <a:r>
              <a:rPr kumimoji="1" lang="en-US" altLang="ja-JP" baseline="30000">
                <a:latin typeface="Helvetica"/>
                <a:cs typeface="Helvetica"/>
              </a:rPr>
              <a:t>2</a:t>
            </a:r>
            <a:r>
              <a:rPr kumimoji="1" lang="en-US" altLang="ja-JP">
                <a:latin typeface="Helvetica"/>
                <a:cs typeface="Helvetica"/>
              </a:rPr>
              <a:t>)</a:t>
            </a:r>
            <a:endParaRPr kumimoji="1" lang="ja-JP" altLang="en-US">
              <a:latin typeface="Helvetica"/>
              <a:cs typeface="Helvetic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986888" y="5089407"/>
            <a:ext cx="83448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>
                <a:solidFill>
                  <a:srgbClr val="FF0000"/>
                </a:solidFill>
                <a:latin typeface="Helvetica"/>
                <a:cs typeface="Helvetica"/>
              </a:rPr>
              <a:t>XRISM</a:t>
            </a:r>
            <a:endParaRPr kumimoji="1" lang="ja-JP" altLang="en-US" sz="160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00325" y="4423363"/>
            <a:ext cx="838691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>
                <a:solidFill>
                  <a:srgbClr val="0000FF"/>
                </a:solidFill>
                <a:latin typeface="Helvetica"/>
                <a:cs typeface="Helvetica"/>
              </a:rPr>
              <a:t>Athena</a:t>
            </a:r>
          </a:p>
          <a:p>
            <a:r>
              <a:rPr lang="en-US" altLang="ja-JP" sz="1600">
                <a:solidFill>
                  <a:srgbClr val="0000FF"/>
                </a:solidFill>
                <a:latin typeface="Helvetica"/>
                <a:cs typeface="Helvetica"/>
              </a:rPr>
              <a:t>X-IFU</a:t>
            </a:r>
            <a:endParaRPr kumimoji="1" lang="ja-JP" altLang="en-US" sz="160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0764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8834"/>
            <a:ext cx="9144000" cy="894590"/>
          </a:xfrm>
        </p:spPr>
        <p:txBody>
          <a:bodyPr>
            <a:normAutofit/>
          </a:bodyPr>
          <a:lstStyle/>
          <a:p>
            <a:r>
              <a:rPr kumimoji="1" lang="en-US" altLang="ja-JP" sz="3600">
                <a:latin typeface="Helvetica"/>
                <a:ea typeface="ヒラギノ丸ゴ Pro W4"/>
                <a:cs typeface="Helvetica"/>
              </a:rPr>
              <a:t>2021-: Imaging </a:t>
            </a:r>
            <a:r>
              <a:rPr kumimoji="1" lang="en-US" altLang="ja-JP" sz="36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X-ray Polarimetry </a:t>
            </a:r>
            <a:r>
              <a:rPr kumimoji="1" lang="en-US" altLang="ja-JP" sz="3600">
                <a:latin typeface="Helvetica"/>
                <a:ea typeface="ヒラギノ丸ゴ Pro W4"/>
                <a:cs typeface="Helvetica"/>
              </a:rPr>
              <a:t>Explorer</a:t>
            </a:r>
            <a:endParaRPr kumimoji="1" lang="ja-JP" altLang="en-US" sz="3600">
              <a:latin typeface="Helvetica"/>
              <a:ea typeface="ヒラギノ丸ゴ Pro W4"/>
              <a:cs typeface="Helvetica"/>
            </a:endParaRPr>
          </a:p>
        </p:txBody>
      </p:sp>
      <p:pic>
        <p:nvPicPr>
          <p:cNvPr id="7" name="図 6" descr="ixpeconcep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" b="6536"/>
          <a:stretch/>
        </p:blipFill>
        <p:spPr>
          <a:xfrm>
            <a:off x="198713" y="895729"/>
            <a:ext cx="4112477" cy="28202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3809905" y="3936101"/>
            <a:ext cx="5334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kumimoji="1" lang="en-US" altLang="ja-JP" sz="2400">
                <a:latin typeface="Helvetica"/>
                <a:cs typeface="Helvetica"/>
              </a:rPr>
              <a:t>NASA SMEX mission</a:t>
            </a:r>
          </a:p>
          <a:p>
            <a:pPr marL="177800" indent="-177800">
              <a:buFont typeface="Arial"/>
              <a:buChar char="•"/>
            </a:pPr>
            <a:r>
              <a:rPr lang="en-US" altLang="ja-JP" sz="2400">
                <a:latin typeface="Helvetica"/>
                <a:cs typeface="Helvetica"/>
              </a:rPr>
              <a:t>The first X-ray imaging polarimetry on 2-8 keV band, to probe</a:t>
            </a:r>
          </a:p>
          <a:p>
            <a:pPr lvl="1" indent="-190500"/>
            <a:r>
              <a:rPr kumimoji="1" lang="en-US" altLang="ja-JP" sz="2400" i="1">
                <a:latin typeface="Helvetica"/>
                <a:cs typeface="Helvetica"/>
              </a:rPr>
              <a:t>B-</a:t>
            </a:r>
            <a:r>
              <a:rPr kumimoji="1" lang="en-US" altLang="ja-JP" sz="2400">
                <a:latin typeface="Helvetica"/>
                <a:cs typeface="Helvetica"/>
              </a:rPr>
              <a:t>field in SNR particle acceleration</a:t>
            </a:r>
          </a:p>
          <a:p>
            <a:pPr lvl="1" indent="-190500"/>
            <a:r>
              <a:rPr lang="en-US" altLang="ja-JP" sz="2400">
                <a:latin typeface="Helvetica"/>
                <a:cs typeface="Helvetica"/>
              </a:rPr>
              <a:t>AGN jets, and pulsar wind nebulae</a:t>
            </a:r>
          </a:p>
        </p:txBody>
      </p:sp>
      <p:pic>
        <p:nvPicPr>
          <p:cNvPr id="8" name="図 7" descr="ixpe_si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1"/>
          <a:stretch/>
        </p:blipFill>
        <p:spPr>
          <a:xfrm>
            <a:off x="646465" y="3758500"/>
            <a:ext cx="2896693" cy="30995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240983" y="4217905"/>
            <a:ext cx="1775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cs typeface="Helvetica"/>
              </a:rPr>
              <a:t>Centaurus-A jet</a:t>
            </a:r>
          </a:p>
          <a:p>
            <a:r>
              <a:rPr lang="en-US" altLang="ja-JP">
                <a:latin typeface="Helvetica"/>
                <a:cs typeface="Helvetica"/>
              </a:rPr>
              <a:t>simulation</a:t>
            </a:r>
            <a:endParaRPr kumimoji="1" lang="ja-JP" altLang="en-US">
              <a:latin typeface="Helvetica"/>
              <a:cs typeface="Helvetica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4736050" y="874490"/>
            <a:ext cx="3904239" cy="3031902"/>
            <a:chOff x="-4101025" y="3038156"/>
            <a:chExt cx="3904239" cy="3031902"/>
          </a:xfrm>
        </p:grpSpPr>
        <p:pic>
          <p:nvPicPr>
            <p:cNvPr id="3" name="図 2" descr="PIA21474_hir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97261" y="3038156"/>
              <a:ext cx="3785027" cy="2990639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-4101025" y="5300617"/>
              <a:ext cx="39042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>
                  <a:solidFill>
                    <a:schemeClr val="bg1">
                      <a:lumMod val="65000"/>
                    </a:schemeClr>
                  </a:solidFill>
                  <a:latin typeface="Helvetica"/>
                  <a:cs typeface="Helvetica"/>
                </a:rPr>
                <a:t>Image credit: NASA, ESA, G. Dubner (IAFE, CONICET-University of Buenos Aires) et al.; A. Loll et al.; T. Temim et al.; F. Seward et al.; VLA/NRAO/AUI/NSF; Chandra/CXC; Spitzer/JPL-Caltech; XMM-Newton/ESA; and Hubble/STScI</a:t>
              </a:r>
              <a:endParaRPr kumimoji="1" lang="ja-JP" altLang="en-US" sz="110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394590" y="982796"/>
            <a:ext cx="833256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altLang="ja-JP" sz="2000" i="1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IXPE </a:t>
            </a:r>
            <a:endParaRPr lang="ja-JP" altLang="en-US" sz="1100" i="1"/>
          </a:p>
        </p:txBody>
      </p:sp>
      <p:sp>
        <p:nvSpPr>
          <p:cNvPr id="11" name="正方形/長方形 10"/>
          <p:cNvSpPr/>
          <p:nvPr/>
        </p:nvSpPr>
        <p:spPr>
          <a:xfrm>
            <a:off x="3234168" y="3398957"/>
            <a:ext cx="100763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1100">
                <a:solidFill>
                  <a:schemeClr val="bg1"/>
                </a:solidFill>
                <a:latin typeface="Helvetica"/>
                <a:cs typeface="Helvetica"/>
              </a:rPr>
              <a:t>NASA/MSFC</a:t>
            </a:r>
            <a:endParaRPr lang="ja-JP" altLang="en-US" sz="110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6637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7" y="3716127"/>
            <a:ext cx="3811181" cy="285838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図 10" descr="IXPE_Auto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4" y="871600"/>
            <a:ext cx="4448889" cy="247104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81432" y="3352320"/>
            <a:ext cx="1082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>
                <a:latin typeface="Helvetica"/>
                <a:cs typeface="Helvetica"/>
              </a:rPr>
              <a:t>NASA/MSFC</a:t>
            </a:r>
            <a:endParaRPr kumimoji="1" lang="ja-JP" altLang="en-US" sz="1200">
              <a:latin typeface="Helvetica"/>
              <a:cs typeface="Helvetica"/>
            </a:endParaRPr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0" y="8834"/>
            <a:ext cx="9144000" cy="894590"/>
          </a:xfrm>
        </p:spPr>
        <p:txBody>
          <a:bodyPr>
            <a:normAutofit/>
          </a:bodyPr>
          <a:lstStyle/>
          <a:p>
            <a:r>
              <a:rPr kumimoji="1" lang="en-US" altLang="ja-JP" sz="3600">
                <a:latin typeface="Helvetica"/>
                <a:ea typeface="ヒラギノ丸ゴ Pro W4"/>
                <a:cs typeface="Helvetica"/>
              </a:rPr>
              <a:t>2021-: Imaging </a:t>
            </a:r>
            <a:r>
              <a:rPr kumimoji="1" lang="en-US" altLang="ja-JP" sz="36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X-ray Polarimetry </a:t>
            </a:r>
            <a:r>
              <a:rPr kumimoji="1" lang="en-US" altLang="ja-JP" sz="3600">
                <a:latin typeface="Helvetica"/>
                <a:ea typeface="ヒラギノ丸ゴ Pro W4"/>
                <a:cs typeface="Helvetica"/>
              </a:rPr>
              <a:t>Explorer</a:t>
            </a:r>
            <a:endParaRPr kumimoji="1" lang="ja-JP" altLang="en-US" sz="360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09905" y="3936101"/>
            <a:ext cx="53340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kumimoji="1" lang="en-US" altLang="ja-JP" sz="2400">
                <a:latin typeface="Helvetica"/>
                <a:cs typeface="Helvetica"/>
              </a:rPr>
              <a:t>NASA SMEX mission</a:t>
            </a:r>
          </a:p>
          <a:p>
            <a:pPr marL="177800" indent="-177800">
              <a:buFont typeface="Arial"/>
              <a:buChar char="•"/>
            </a:pPr>
            <a:r>
              <a:rPr lang="en-US" altLang="ja-JP" sz="2400">
                <a:latin typeface="Helvetica"/>
                <a:cs typeface="Helvetica"/>
              </a:rPr>
              <a:t>The first X-ray imaging polarimetry on 2-8 keV band, to probe</a:t>
            </a:r>
          </a:p>
          <a:p>
            <a:pPr lvl="1" indent="-190500"/>
            <a:r>
              <a:rPr kumimoji="1" lang="en-US" altLang="ja-JP" sz="2400" i="1">
                <a:latin typeface="Helvetica"/>
                <a:cs typeface="Helvetica"/>
              </a:rPr>
              <a:t>B-</a:t>
            </a:r>
            <a:r>
              <a:rPr kumimoji="1" lang="en-US" altLang="ja-JP" sz="2400">
                <a:latin typeface="Helvetica"/>
                <a:cs typeface="Helvetica"/>
              </a:rPr>
              <a:t>field in SNR particle acceleration</a:t>
            </a:r>
          </a:p>
          <a:p>
            <a:pPr lvl="1" indent="-190500"/>
            <a:r>
              <a:rPr lang="en-US" altLang="ja-JP" sz="2400">
                <a:latin typeface="Helvetica"/>
                <a:cs typeface="Helvetica"/>
              </a:rPr>
              <a:t>AGN jets, and pulsar wind nebulae</a:t>
            </a:r>
          </a:p>
          <a:p>
            <a:pPr marL="177800" indent="-177800">
              <a:buFont typeface="Arial"/>
              <a:buChar char="•"/>
            </a:pPr>
            <a:r>
              <a:rPr lang="en-US" altLang="ja-JP" sz="2400">
                <a:solidFill>
                  <a:srgbClr val="FF0000"/>
                </a:solidFill>
                <a:latin typeface="Helvetica"/>
                <a:cs typeface="Helvetica"/>
              </a:rPr>
              <a:t>Nagoya-U: providing thermal shield for the X-ray mirror (PI </a:t>
            </a:r>
            <a:r>
              <a:rPr lang="en-US" altLang="ja-JP" sz="2400" i="1">
                <a:solidFill>
                  <a:srgbClr val="FF0000"/>
                </a:solidFill>
                <a:latin typeface="Helvetica"/>
                <a:cs typeface="Helvetica"/>
              </a:rPr>
              <a:t>Mitsuishi</a:t>
            </a:r>
            <a:r>
              <a:rPr lang="en-US" altLang="ja-JP" sz="2400">
                <a:solidFill>
                  <a:srgbClr val="FF0000"/>
                </a:solidFill>
                <a:latin typeface="Helvetica"/>
                <a:cs typeface="Helvetica"/>
              </a:rPr>
              <a:t>).</a:t>
            </a:r>
            <a:endParaRPr kumimoji="1" lang="ja-JP" altLang="en-US" sz="240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55922" y="914609"/>
            <a:ext cx="833256" cy="67710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altLang="ja-JP" sz="2000" i="1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IXPE</a:t>
            </a:r>
            <a:endParaRPr lang="en-US" altLang="ja-JP" i="1">
              <a:solidFill>
                <a:prstClr val="black"/>
              </a:solidFill>
              <a:latin typeface="Helvetica"/>
              <a:ea typeface="ヒラギノ丸ゴ Pro W4"/>
              <a:cs typeface="Helvetica"/>
            </a:endParaRPr>
          </a:p>
          <a:p>
            <a:r>
              <a:rPr lang="en-US" altLang="ja-JP" i="1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 </a:t>
            </a:r>
            <a:endParaRPr lang="ja-JP" altLang="en-US" sz="1050" i="1"/>
          </a:p>
        </p:txBody>
      </p:sp>
      <p:grpSp>
        <p:nvGrpSpPr>
          <p:cNvPr id="8" name="図形グループ 7"/>
          <p:cNvGrpSpPr/>
          <p:nvPr/>
        </p:nvGrpSpPr>
        <p:grpSpPr>
          <a:xfrm>
            <a:off x="4736050" y="874490"/>
            <a:ext cx="3904239" cy="3031902"/>
            <a:chOff x="-4101025" y="3038156"/>
            <a:chExt cx="3904239" cy="3031902"/>
          </a:xfrm>
        </p:grpSpPr>
        <p:pic>
          <p:nvPicPr>
            <p:cNvPr id="9" name="図 8" descr="PIA21474_hire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97261" y="3038156"/>
              <a:ext cx="3785027" cy="2990639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-4101025" y="5300617"/>
              <a:ext cx="39042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>
                  <a:solidFill>
                    <a:schemeClr val="bg1">
                      <a:lumMod val="65000"/>
                    </a:schemeClr>
                  </a:solidFill>
                  <a:latin typeface="Helvetica"/>
                  <a:cs typeface="Helvetica"/>
                </a:rPr>
                <a:t>Image credit: NASA, ESA, G. Dubner (IAFE, CONICET-University of Buenos Aires) et al.; A. Loll et al.; T. Temim et al.; F. Seward et al.; VLA/NRAO/AUI/NSF; Chandra/CXC; Spitzer/JPL-Caltech; XMM-Newton/ESA; and Hubble/STScI</a:t>
              </a:r>
              <a:endParaRPr kumimoji="1" lang="ja-JP" altLang="en-US" sz="110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endParaRPr>
            </a:p>
          </p:txBody>
        </p:sp>
      </p:grpSp>
      <p:cxnSp>
        <p:nvCxnSpPr>
          <p:cNvPr id="3" name="直線矢印コネクタ 2"/>
          <p:cNvCxnSpPr/>
          <p:nvPr/>
        </p:nvCxnSpPr>
        <p:spPr>
          <a:xfrm flipV="1">
            <a:off x="2463403" y="2054097"/>
            <a:ext cx="588149" cy="16364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10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0" y="1360998"/>
            <a:ext cx="9144000" cy="21728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latin typeface="Helvetica"/>
                <a:ea typeface="ヒラギノ丸ゴ Pro W4"/>
                <a:cs typeface="Helvetica"/>
              </a:rPr>
              <a:t>Advanced </a:t>
            </a:r>
            <a:r>
              <a:rPr lang="en-US" altLang="ja-JP" dirty="0">
                <a:latin typeface="Helvetica"/>
                <a:ea typeface="ヒラギノ丸ゴ Pro W4"/>
                <a:cs typeface="Helvetica"/>
              </a:rPr>
              <a:t>Hard X-ray Probe</a:t>
            </a:r>
          </a:p>
          <a:p>
            <a:r>
              <a:rPr lang="en-US" altLang="ja-JP" dirty="0">
                <a:latin typeface="Helvetica"/>
                <a:ea typeface="ヒラギノ丸ゴ Pro W4"/>
                <a:cs typeface="Helvetica"/>
              </a:rPr>
              <a:t>- the </a:t>
            </a:r>
            <a:r>
              <a:rPr lang="en-US" altLang="ja-JP" i="1" dirty="0">
                <a:latin typeface="Helvetica"/>
                <a:ea typeface="ヒラギノ丸ゴ Pro W4"/>
                <a:cs typeface="Helvetica"/>
              </a:rPr>
              <a:t>FORCE</a:t>
            </a:r>
            <a:r>
              <a:rPr lang="en-US" altLang="ja-JP" dirty="0">
                <a:latin typeface="Helvetica"/>
                <a:ea typeface="ヒラギノ丸ゴ Pro W4"/>
                <a:cs typeface="Helvetica"/>
              </a:rPr>
              <a:t> proposal - </a:t>
            </a:r>
            <a:endParaRPr lang="ja-JP" altLang="en-US" dirty="0">
              <a:latin typeface="Helvetica"/>
              <a:ea typeface="ヒラギノ丸ゴ Pro W4"/>
              <a:cs typeface="Helvetica"/>
            </a:endParaRPr>
          </a:p>
        </p:txBody>
      </p:sp>
      <p:grpSp>
        <p:nvGrpSpPr>
          <p:cNvPr id="3" name="図形グループ 2"/>
          <p:cNvGrpSpPr>
            <a:grpSpLocks noChangeAspect="1"/>
          </p:cNvGrpSpPr>
          <p:nvPr/>
        </p:nvGrpSpPr>
        <p:grpSpPr>
          <a:xfrm>
            <a:off x="3068597" y="3486001"/>
            <a:ext cx="3250869" cy="2513819"/>
            <a:chOff x="4202275" y="5182121"/>
            <a:chExt cx="2167246" cy="1675879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4285" y="5182121"/>
              <a:ext cx="2165236" cy="1675879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16" r="8799"/>
            <a:stretch/>
          </p:blipFill>
          <p:spPr>
            <a:xfrm>
              <a:off x="4202275" y="5514528"/>
              <a:ext cx="2165069" cy="1278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131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4592" y="128090"/>
            <a:ext cx="8339131" cy="766919"/>
          </a:xfrm>
        </p:spPr>
        <p:txBody>
          <a:bodyPr>
            <a:noAutofit/>
          </a:bodyPr>
          <a:lstStyle/>
          <a:p>
            <a:r>
              <a:rPr kumimoji="1" lang="en-US" altLang="ja-JP">
                <a:latin typeface="Helvetica"/>
                <a:ea typeface="ヒラギノ丸ゴ Pro W4"/>
                <a:cs typeface="Helvetica"/>
              </a:rPr>
              <a:t>What is X-ray Astronomy?</a:t>
            </a:r>
            <a:endParaRPr kumimoji="1" lang="ja-JP" altLang="en-US">
              <a:latin typeface="Helvetica"/>
              <a:ea typeface="ヒラギノ丸ゴ Pro W4"/>
              <a:cs typeface="Helvetica"/>
            </a:endParaRPr>
          </a:p>
        </p:txBody>
      </p:sp>
      <p:grpSp>
        <p:nvGrpSpPr>
          <p:cNvPr id="11" name="図形グループ 10"/>
          <p:cNvGrpSpPr>
            <a:grpSpLocks noChangeAspect="1"/>
          </p:cNvGrpSpPr>
          <p:nvPr/>
        </p:nvGrpSpPr>
        <p:grpSpPr>
          <a:xfrm>
            <a:off x="225437" y="2807544"/>
            <a:ext cx="2687839" cy="2260199"/>
            <a:chOff x="5679755" y="1086175"/>
            <a:chExt cx="3359799" cy="2825249"/>
          </a:xfrm>
        </p:grpSpPr>
        <p:pic>
          <p:nvPicPr>
            <p:cNvPr id="5" name="図 4" descr="rika-ast015fig1.jpg"/>
            <p:cNvPicPr>
              <a:picLocks noChangeAspect="1"/>
            </p:cNvPicPr>
            <p:nvPr/>
          </p:nvPicPr>
          <p:blipFill rotWithShape="1">
            <a:blip r:embed="rId3"/>
            <a:srcRect l="50619" t="2483"/>
            <a:stretch/>
          </p:blipFill>
          <p:spPr>
            <a:xfrm>
              <a:off x="5679755" y="1086175"/>
              <a:ext cx="3359799" cy="2825249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5802951" y="1136923"/>
              <a:ext cx="2881960" cy="730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bg1"/>
                  </a:solidFill>
                  <a:latin typeface="ヒラギノ丸ゴ Pro W4"/>
                  <a:ea typeface="ヒラギノ丸ゴ Pro W4"/>
                  <a:cs typeface="ヒラギノ丸ゴ Pro W4"/>
                </a:rPr>
                <a:t>Cluster of Galaxies (Opt.)</a:t>
              </a:r>
              <a:endParaRPr kumimoji="1" lang="ja-JP" altLang="en-US" sz="16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7" name="図形グループ 6"/>
          <p:cNvGrpSpPr>
            <a:grpSpLocks noChangeAspect="1"/>
          </p:cNvGrpSpPr>
          <p:nvPr/>
        </p:nvGrpSpPr>
        <p:grpSpPr>
          <a:xfrm>
            <a:off x="509707" y="4512112"/>
            <a:ext cx="2653083" cy="2230992"/>
            <a:chOff x="1219208" y="3755838"/>
            <a:chExt cx="3061250" cy="2788740"/>
          </a:xfrm>
        </p:grpSpPr>
        <p:pic>
          <p:nvPicPr>
            <p:cNvPr id="8" name="図 7" descr="rika-ast015fig1.jpg"/>
            <p:cNvPicPr>
              <a:picLocks noChangeAspect="1"/>
            </p:cNvPicPr>
            <p:nvPr/>
          </p:nvPicPr>
          <p:blipFill rotWithShape="1">
            <a:blip r:embed="rId3"/>
            <a:srcRect l="640" t="1984" r="50619" b="1759"/>
            <a:stretch/>
          </p:blipFill>
          <p:spPr>
            <a:xfrm>
              <a:off x="1219208" y="3755838"/>
              <a:ext cx="3061250" cy="278874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1257176" y="5784209"/>
              <a:ext cx="2793240" cy="730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chemeClr val="bg1"/>
                  </a:solidFill>
                  <a:latin typeface="ヒラギノ丸ゴ Pro W4"/>
                  <a:ea typeface="ヒラギノ丸ゴ Pro W4"/>
                  <a:cs typeface="ヒラギノ丸ゴ Pro W4"/>
                </a:rPr>
                <a:t>Cluster</a:t>
              </a:r>
            </a:p>
            <a:p>
              <a:r>
                <a:rPr kumimoji="1" lang="en-US" altLang="ja-JP" sz="1600" dirty="0" smtClean="0">
                  <a:solidFill>
                    <a:schemeClr val="bg1"/>
                  </a:solidFill>
                  <a:latin typeface="ヒラギノ丸ゴ Pro W4"/>
                  <a:ea typeface="ヒラギノ丸ゴ Pro W4"/>
                  <a:cs typeface="ヒラギノ丸ゴ Pro W4"/>
                </a:rPr>
                <a:t>Hot Plasma (X</a:t>
              </a:r>
              <a:r>
                <a:rPr lang="en-US" altLang="ja-JP" sz="1600" dirty="0" smtClean="0">
                  <a:solidFill>
                    <a:schemeClr val="bg1"/>
                  </a:solidFill>
                  <a:latin typeface="ヒラギノ丸ゴ Pro W4"/>
                  <a:ea typeface="ヒラギノ丸ゴ Pro W4"/>
                  <a:cs typeface="ヒラギノ丸ゴ Pro W4"/>
                </a:rPr>
                <a:t>-ray</a:t>
              </a:r>
              <a:r>
                <a:rPr kumimoji="1" lang="en-US" altLang="ja-JP" sz="1600" dirty="0" smtClean="0">
                  <a:solidFill>
                    <a:schemeClr val="bg1"/>
                  </a:solidFill>
                  <a:latin typeface="ヒラギノ丸ゴ Pro W4"/>
                  <a:ea typeface="ヒラギノ丸ゴ Pro W4"/>
                  <a:cs typeface="ヒラギノ丸ゴ Pro W4"/>
                </a:rPr>
                <a:t>)</a:t>
              </a:r>
              <a:endParaRPr kumimoji="1" lang="ja-JP" altLang="en-US" sz="1600" dirty="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3350532" y="2807537"/>
            <a:ext cx="2879659" cy="3952283"/>
            <a:chOff x="3024656" y="2774114"/>
            <a:chExt cx="2879659" cy="3952283"/>
          </a:xfrm>
        </p:grpSpPr>
        <p:pic>
          <p:nvPicPr>
            <p:cNvPr id="14" name="図 13" descr="cena_0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0" t="14260" r="17398" b="12079"/>
            <a:stretch/>
          </p:blipFill>
          <p:spPr>
            <a:xfrm>
              <a:off x="3041364" y="2774114"/>
              <a:ext cx="2640324" cy="2050329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5"/>
            <a:srcRect l="6067" t="2706" r="9334" b="10626"/>
            <a:stretch/>
          </p:blipFill>
          <p:spPr>
            <a:xfrm>
              <a:off x="3396269" y="4737723"/>
              <a:ext cx="2508046" cy="1988674"/>
            </a:xfrm>
            <a:prstGeom prst="rect">
              <a:avLst/>
            </a:prstGeom>
            <a:ln>
              <a:solidFill>
                <a:srgbClr val="FFFFFF"/>
              </a:solidFill>
            </a:ln>
            <a:effectLst/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3024656" y="2804917"/>
              <a:ext cx="227268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>
                  <a:solidFill>
                    <a:schemeClr val="bg1"/>
                  </a:solidFill>
                  <a:latin typeface="Helvetica"/>
                  <a:ea typeface="HGPｺﾞｼｯｸE"/>
                  <a:cs typeface="Helvetica"/>
                </a:rPr>
                <a:t>X-ray: NASA/CXC/SAO; </a:t>
              </a:r>
            </a:p>
            <a:p>
              <a:r>
                <a:rPr lang="en-US" altLang="ja-JP" sz="1050">
                  <a:solidFill>
                    <a:schemeClr val="bg1"/>
                  </a:solidFill>
                  <a:latin typeface="Helvetica"/>
                  <a:ea typeface="HGPｺﾞｼｯｸE"/>
                  <a:cs typeface="Helvetica"/>
                </a:rPr>
                <a:t>Opt: Rolf Olsen; </a:t>
              </a:r>
            </a:p>
            <a:p>
              <a:r>
                <a:rPr lang="en-US" altLang="ja-JP" sz="1050">
                  <a:solidFill>
                    <a:schemeClr val="bg1"/>
                  </a:solidFill>
                  <a:latin typeface="Helvetica"/>
                  <a:ea typeface="HGPｺﾞｼｯｸE"/>
                  <a:cs typeface="Helvetica"/>
                </a:rPr>
                <a:t>IR: NASA/JPL-Caltech</a:t>
              </a:r>
              <a:endParaRPr kumimoji="1" lang="ja-JP" altLang="en-US" sz="1050">
                <a:solidFill>
                  <a:schemeClr val="bg1"/>
                </a:solidFill>
                <a:latin typeface="Helvetica"/>
                <a:ea typeface="HGPｺﾞｼｯｸE"/>
                <a:cs typeface="Helvetica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6425274" y="2798557"/>
            <a:ext cx="2471283" cy="3968236"/>
            <a:chOff x="442762" y="2806913"/>
            <a:chExt cx="2471283" cy="3968236"/>
          </a:xfrm>
        </p:grpSpPr>
        <p:pic>
          <p:nvPicPr>
            <p:cNvPr id="18" name="図 17" descr="751995main_CTB109_large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62" y="2815896"/>
              <a:ext cx="1863712" cy="2097298"/>
            </a:xfrm>
            <a:prstGeom prst="rect">
              <a:avLst/>
            </a:prstGeom>
          </p:spPr>
        </p:pic>
        <p:pic>
          <p:nvPicPr>
            <p:cNvPr id="12" name="図 11" descr="スクリーンショット 2019-02-12 15.30.54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89"/>
            <a:stretch/>
          </p:blipFill>
          <p:spPr>
            <a:xfrm>
              <a:off x="643364" y="4629097"/>
              <a:ext cx="2270681" cy="2146052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442830" y="2806913"/>
              <a:ext cx="183819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50">
                  <a:solidFill>
                    <a:schemeClr val="bg1"/>
                  </a:solidFill>
                  <a:latin typeface="Helvetica"/>
                  <a:ea typeface="HGPｺﾞｼｯｸE"/>
                  <a:cs typeface="Helvetica"/>
                </a:rPr>
                <a:t>ESA/XMM-Newton</a:t>
              </a:r>
            </a:p>
            <a:p>
              <a:r>
                <a:rPr lang="en-US" altLang="ja-JP" sz="1050">
                  <a:solidFill>
                    <a:schemeClr val="bg1"/>
                  </a:solidFill>
                  <a:latin typeface="Helvetica"/>
                  <a:ea typeface="HGPｺﾞｼｯｸE"/>
                  <a:cs typeface="Helvetica"/>
                </a:rPr>
                <a:t>M. Sasaki et al.</a:t>
              </a:r>
              <a:endParaRPr kumimoji="1" lang="ja-JP" altLang="en-US" sz="1050">
                <a:solidFill>
                  <a:schemeClr val="bg1"/>
                </a:solidFill>
                <a:latin typeface="Helvetica"/>
                <a:ea typeface="HGPｺﾞｼｯｸE"/>
                <a:cs typeface="Helvetica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62073" y="6510516"/>
              <a:ext cx="18381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>
                  <a:solidFill>
                    <a:schemeClr val="bg1"/>
                  </a:solidFill>
                  <a:latin typeface="Helvetica"/>
                  <a:ea typeface="HGPｺﾞｼｯｸE"/>
                  <a:cs typeface="Helvetica"/>
                </a:rPr>
                <a:t>NASA</a:t>
              </a:r>
              <a:endParaRPr kumimoji="1" lang="ja-JP" altLang="en-US" sz="1050">
                <a:solidFill>
                  <a:schemeClr val="bg1"/>
                </a:solidFill>
                <a:latin typeface="Helvetica"/>
                <a:ea typeface="HGPｺﾞｼｯｸE"/>
                <a:cs typeface="Helvetica"/>
              </a:endParaRPr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91418" y="960845"/>
            <a:ext cx="9052582" cy="184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charset="2"/>
              <a:buChar char="l"/>
            </a:pPr>
            <a:r>
              <a:rPr lang="en-US" altLang="ja-JP" sz="24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Universe is “</a:t>
            </a:r>
            <a:r>
              <a:rPr lang="en-US" altLang="ja-JP" sz="24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hot and energetic</a:t>
            </a:r>
            <a:r>
              <a:rPr lang="en-US" altLang="ja-JP" sz="24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”</a:t>
            </a:r>
          </a:p>
          <a:p>
            <a:pPr marL="542925" lvl="1" indent="-184150">
              <a:lnSpc>
                <a:spcPct val="110000"/>
              </a:lnSpc>
              <a:buFont typeface="Arial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Cluster of galaxies has 10</a:t>
            </a:r>
            <a:r>
              <a:rPr lang="en-US" altLang="ja-JP" sz="2000" baseline="30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8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 K hot plasma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 major baryonic component</a:t>
            </a:r>
          </a:p>
          <a:p>
            <a:pPr marL="542925" lvl="1" indent="-184150">
              <a:lnSpc>
                <a:spcPct val="110000"/>
              </a:lnSpc>
              <a:buFont typeface="Arial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Super Massive Black Holes (SMBH)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 X-ray traces accretion</a:t>
            </a:r>
            <a:endParaRPr lang="en-US" altLang="ja-JP" sz="2000" dirty="0">
              <a:solidFill>
                <a:srgbClr val="000000"/>
              </a:solidFill>
              <a:latin typeface="Helvetica"/>
              <a:ea typeface="ヒラギノ丸ゴ Pro W4"/>
              <a:cs typeface="Helvetica"/>
            </a:endParaRPr>
          </a:p>
          <a:p>
            <a:pPr marL="542925" lvl="1" indent="-184150">
              <a:lnSpc>
                <a:spcPct val="110000"/>
              </a:lnSpc>
              <a:buFont typeface="Arial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Super Nova Remnants, </a:t>
            </a:r>
            <a:r>
              <a:rPr lang="ja-JP" altLang="en-US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a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n</a:t>
            </a:r>
            <a:r>
              <a:rPr lang="ja-JP" altLang="en-US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“extreme accelerator”  synchrotron X-rays</a:t>
            </a:r>
            <a:endParaRPr lang="en-US" altLang="ja-JP" sz="2000" dirty="0">
              <a:solidFill>
                <a:srgbClr val="000000"/>
              </a:solidFill>
              <a:latin typeface="Helvetica"/>
              <a:ea typeface="ヒラギノ丸ゴ Pro W4"/>
              <a:cs typeface="Helvetica"/>
            </a:endParaRPr>
          </a:p>
          <a:p>
            <a:pPr marL="542925" lvl="1" indent="-184150">
              <a:lnSpc>
                <a:spcPct val="110000"/>
              </a:lnSpc>
              <a:buFont typeface="Arial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Extremely highly magnetic Neutron Stars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 X/gamma-rays</a:t>
            </a:r>
            <a:r>
              <a:rPr lang="en-US" altLang="en-US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 from </a:t>
            </a:r>
            <a:r>
              <a:rPr lang="en-US" altLang="ja-JP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Magnetor </a:t>
            </a:r>
            <a:endParaRPr lang="ja-JP" altLang="en-US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24655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8834"/>
            <a:ext cx="9144000" cy="894590"/>
          </a:xfrm>
        </p:spPr>
        <p:txBody>
          <a:bodyPr>
            <a:normAutofit/>
          </a:bodyPr>
          <a:lstStyle/>
          <a:p>
            <a:r>
              <a:rPr lang="en-US" altLang="ja-JP" sz="3600">
                <a:latin typeface="Helvetica"/>
                <a:ea typeface="ヒラギノ丸ゴ Pro W4"/>
                <a:cs typeface="Helvetica"/>
              </a:rPr>
              <a:t>P</a:t>
            </a:r>
            <a:r>
              <a:rPr kumimoji="1" lang="en-US" altLang="ja-JP" sz="3600">
                <a:latin typeface="Helvetica"/>
                <a:ea typeface="ヒラギノ丸ゴ Pro W4"/>
                <a:cs typeface="Helvetica"/>
              </a:rPr>
              <a:t>erformance of </a:t>
            </a:r>
            <a:r>
              <a:rPr kumimoji="1" lang="en-US" altLang="ja-JP" sz="3600" i="1">
                <a:latin typeface="Helvetica"/>
                <a:ea typeface="ヒラギノ丸ゴ Pro W4"/>
                <a:cs typeface="Helvetica"/>
              </a:rPr>
              <a:t>Hitomi</a:t>
            </a:r>
            <a:r>
              <a:rPr kumimoji="1" lang="en-US" altLang="ja-JP" sz="3600">
                <a:latin typeface="Helvetica"/>
                <a:ea typeface="ヒラギノ丸ゴ Pro W4"/>
                <a:cs typeface="Helvetica"/>
              </a:rPr>
              <a:t> Hard X-ray Imager</a:t>
            </a:r>
            <a:endParaRPr kumimoji="1" lang="ja-JP" altLang="en-US" sz="3600">
              <a:latin typeface="Helvetica"/>
              <a:ea typeface="ヒラギノ丸ゴ Pro W4"/>
              <a:cs typeface="Helvetica"/>
            </a:endParaRPr>
          </a:p>
        </p:txBody>
      </p:sp>
      <p:pic>
        <p:nvPicPr>
          <p:cNvPr id="4" name="図 3" descr="crab_image_2.pdf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r="10375"/>
          <a:stretch/>
        </p:blipFill>
        <p:spPr>
          <a:xfrm rot="16200000">
            <a:off x="899363" y="3574648"/>
            <a:ext cx="2244884" cy="404360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23020" t="11197" r="20308" b="7840"/>
          <a:stretch/>
        </p:blipFill>
        <p:spPr>
          <a:xfrm>
            <a:off x="72621" y="1008709"/>
            <a:ext cx="2593065" cy="3465302"/>
          </a:xfrm>
          <a:prstGeom prst="rect">
            <a:avLst/>
          </a:prstGeom>
        </p:spPr>
      </p:pic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166" y="903424"/>
            <a:ext cx="1510800" cy="113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7124"/>
          <a:stretch/>
        </p:blipFill>
        <p:spPr bwMode="auto">
          <a:xfrm rot="2170048">
            <a:off x="-92608" y="3040050"/>
            <a:ext cx="1433954" cy="171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線矢印コネクタ 10"/>
          <p:cNvCxnSpPr/>
          <p:nvPr/>
        </p:nvCxnSpPr>
        <p:spPr>
          <a:xfrm>
            <a:off x="925476" y="1151834"/>
            <a:ext cx="1740210" cy="299274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1358678" y="1260110"/>
            <a:ext cx="915630" cy="59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1218277" y="4101412"/>
            <a:ext cx="585602" cy="1035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589365" y="2030086"/>
            <a:ext cx="130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ea typeface="ヒラギノ丸ゴ Pro W4"/>
                <a:cs typeface="Helvetica"/>
              </a:rPr>
              <a:t>Hard X-ray </a:t>
            </a:r>
          </a:p>
          <a:p>
            <a:r>
              <a:rPr kumimoji="1" lang="en-US" altLang="ja-JP">
                <a:latin typeface="Helvetica"/>
                <a:ea typeface="ヒラギノ丸ゴ Pro W4"/>
                <a:cs typeface="Helvetica"/>
              </a:rPr>
              <a:t>Telescope</a:t>
            </a:r>
            <a:endParaRPr kumimoji="1" lang="ja-JP" altLang="en-US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65686" y="3889651"/>
            <a:ext cx="130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ea typeface="ヒラギノ丸ゴ Pro W4"/>
                <a:cs typeface="Helvetica"/>
              </a:rPr>
              <a:t>Hard X-ray </a:t>
            </a:r>
          </a:p>
          <a:p>
            <a:r>
              <a:rPr kumimoji="1" lang="en-US" altLang="ja-JP">
                <a:latin typeface="Helvetica"/>
                <a:ea typeface="ヒラギノ丸ゴ Pro W4"/>
                <a:cs typeface="Helvetica"/>
              </a:rPr>
              <a:t>Imager</a:t>
            </a:r>
            <a:endParaRPr kumimoji="1" lang="ja-JP" altLang="en-US">
              <a:latin typeface="Helvetica"/>
              <a:ea typeface="ヒラギノ丸ゴ Pro W4"/>
              <a:cs typeface="Helvetica"/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4119929" y="737879"/>
            <a:ext cx="5193902" cy="5752342"/>
            <a:chOff x="4119929" y="737879"/>
            <a:chExt cx="5193902" cy="5752342"/>
          </a:xfrm>
        </p:grpSpPr>
        <p:pic>
          <p:nvPicPr>
            <p:cNvPr id="6" name="図 5" descr="HXI_SGD_merit_fig6d.pdf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37" b="22914"/>
            <a:stretch/>
          </p:blipFill>
          <p:spPr>
            <a:xfrm>
              <a:off x="4863672" y="737879"/>
              <a:ext cx="3955426" cy="2535350"/>
            </a:xfrm>
            <a:prstGeom prst="rect">
              <a:avLst/>
            </a:prstGeom>
          </p:spPr>
        </p:pic>
        <p:pic>
          <p:nvPicPr>
            <p:cNvPr id="7" name="図 6" descr="compare_9x9am2hxi_vs_79am2nu_1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9"/>
            <a:stretch/>
          </p:blipFill>
          <p:spPr>
            <a:xfrm rot="5400000">
              <a:off x="5752902" y="2187086"/>
              <a:ext cx="2474786" cy="4647073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5208265" y="2335869"/>
              <a:ext cx="28704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i="1">
                  <a:solidFill>
                    <a:srgbClr val="FF6600"/>
                  </a:solidFill>
                  <a:latin typeface="Helvetica"/>
                  <a:ea typeface="ヒラギノ丸ゴ Pro W4"/>
                  <a:cs typeface="Helvetica"/>
                </a:rPr>
                <a:t>Area = largest ever</a:t>
              </a:r>
              <a:endParaRPr kumimoji="1" lang="ja-JP" altLang="en-US" sz="2400" i="1">
                <a:solidFill>
                  <a:srgbClr val="FF6600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257497" y="4889735"/>
              <a:ext cx="28359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i="1">
                  <a:solidFill>
                    <a:srgbClr val="FF6600"/>
                  </a:solidFill>
                  <a:latin typeface="Helvetica"/>
                  <a:ea typeface="ヒラギノ丸ゴ Pro W4"/>
                  <a:cs typeface="Helvetica"/>
                </a:rPr>
                <a:t>BGD = lowest ever</a:t>
              </a:r>
              <a:endParaRPr kumimoji="1" lang="ja-JP" altLang="en-US" sz="2400" i="1">
                <a:solidFill>
                  <a:srgbClr val="FF6600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  <p:cxnSp>
          <p:nvCxnSpPr>
            <p:cNvPr id="20" name="直線矢印コネクタ 19"/>
            <p:cNvCxnSpPr/>
            <p:nvPr/>
          </p:nvCxnSpPr>
          <p:spPr>
            <a:xfrm flipH="1">
              <a:off x="5508347" y="3542822"/>
              <a:ext cx="359565" cy="1423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5867912" y="3358156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>
                  <a:latin typeface="Helvetica"/>
                  <a:ea typeface="ヒラギノ丸ゴ Pro W4"/>
                  <a:cs typeface="Helvetica"/>
                </a:rPr>
                <a:t>NuSTAR</a:t>
              </a:r>
              <a:endParaRPr kumimoji="1" lang="ja-JP" altLang="en-US">
                <a:latin typeface="Helvetica"/>
                <a:ea typeface="ヒラギノ丸ゴ Pro W4"/>
                <a:cs typeface="Helvetica"/>
              </a:endParaRPr>
            </a:p>
          </p:txBody>
        </p:sp>
        <p:cxnSp>
          <p:nvCxnSpPr>
            <p:cNvPr id="23" name="直線矢印コネクタ 22"/>
            <p:cNvCxnSpPr/>
            <p:nvPr/>
          </p:nvCxnSpPr>
          <p:spPr>
            <a:xfrm>
              <a:off x="5649343" y="4339995"/>
              <a:ext cx="257417" cy="176181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5271672" y="4017358"/>
              <a:ext cx="56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>
                  <a:solidFill>
                    <a:srgbClr val="FF00FF"/>
                  </a:solidFill>
                  <a:latin typeface="Helvetica"/>
                  <a:ea typeface="ヒラギノ丸ゴ Pro W4"/>
                  <a:cs typeface="Helvetica"/>
                </a:rPr>
                <a:t>HXI</a:t>
              </a:r>
              <a:endParaRPr kumimoji="1" lang="ja-JP" altLang="en-US">
                <a:solidFill>
                  <a:srgbClr val="FF00FF"/>
                </a:solidFill>
                <a:latin typeface="Helvetica"/>
                <a:ea typeface="ヒラギノ丸ゴ Pro W4"/>
                <a:cs typeface="Helvetica"/>
              </a:endParaRPr>
            </a:p>
          </p:txBody>
        </p:sp>
        <p:cxnSp>
          <p:nvCxnSpPr>
            <p:cNvPr id="27" name="直線矢印コネクタ 26"/>
            <p:cNvCxnSpPr/>
            <p:nvPr/>
          </p:nvCxnSpPr>
          <p:spPr>
            <a:xfrm flipH="1">
              <a:off x="4119930" y="1112145"/>
              <a:ext cx="915630" cy="59067"/>
            </a:xfrm>
            <a:prstGeom prst="straightConnector1">
              <a:avLst/>
            </a:prstGeom>
            <a:ln w="762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/>
            <p:cNvCxnSpPr/>
            <p:nvPr/>
          </p:nvCxnSpPr>
          <p:spPr>
            <a:xfrm flipH="1" flipV="1">
              <a:off x="4119929" y="3685206"/>
              <a:ext cx="724052" cy="66386"/>
            </a:xfrm>
            <a:prstGeom prst="straightConnector1">
              <a:avLst/>
            </a:prstGeom>
            <a:ln w="76200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4316834" y="5659224"/>
              <a:ext cx="4827165" cy="8309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400">
                  <a:latin typeface="Helvetica"/>
                  <a:ea typeface="ヒラギノ丸ゴ Pro W4"/>
                  <a:cs typeface="Helvetica"/>
                </a:rPr>
                <a:t>had x4-5 </a:t>
              </a:r>
              <a:r>
                <a:rPr kumimoji="1" lang="en-US" altLang="ja-JP" sz="2400">
                  <a:latin typeface="Helvetica"/>
                  <a:ea typeface="ヒラギノ丸ゴ Pro W4"/>
                  <a:cs typeface="Helvetica"/>
                </a:rPr>
                <a:t>better sensitivitiy than </a:t>
              </a:r>
              <a:r>
                <a:rPr kumimoji="1" lang="en-US" altLang="ja-JP" sz="2400" i="1">
                  <a:latin typeface="Helvetica"/>
                  <a:ea typeface="ヒラギノ丸ゴ Pro W4"/>
                  <a:cs typeface="Helvetica"/>
                </a:rPr>
                <a:t>NuSTAR</a:t>
              </a:r>
              <a:r>
                <a:rPr kumimoji="1" lang="en-US" altLang="ja-JP" sz="2400">
                  <a:latin typeface="Helvetica"/>
                  <a:ea typeface="ヒラギノ丸ゴ Pro W4"/>
                  <a:cs typeface="Helvetica"/>
                </a:rPr>
                <a:t> for extended sources </a:t>
              </a:r>
              <a:endParaRPr kumimoji="1" lang="ja-JP" altLang="en-US" sz="2400">
                <a:latin typeface="Helvetica"/>
                <a:ea typeface="ヒラギノ丸ゴ Pro W4"/>
                <a:cs typeface="Helvetica"/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522921" y="5813400"/>
            <a:ext cx="2850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>
                <a:solidFill>
                  <a:schemeClr val="bg1"/>
                </a:solidFill>
                <a:latin typeface="Helvetica"/>
                <a:ea typeface="ヒラギノ丸ゴ Pro W4"/>
                <a:cs typeface="Helvetica"/>
              </a:rPr>
              <a:t>properly worked in orbit </a:t>
            </a:r>
          </a:p>
          <a:p>
            <a:pPr algn="ctr"/>
            <a:r>
              <a:rPr kumimoji="1" lang="en-US" altLang="ja-JP" sz="2000">
                <a:solidFill>
                  <a:schemeClr val="bg1"/>
                </a:solidFill>
                <a:latin typeface="Helvetica"/>
                <a:ea typeface="ヒラギノ丸ゴ Pro W4"/>
                <a:cs typeface="Helvetica"/>
              </a:rPr>
              <a:t>for 13 days</a:t>
            </a:r>
            <a:endParaRPr kumimoji="1" lang="ja-JP" altLang="en-US" sz="2000">
              <a:solidFill>
                <a:schemeClr val="bg1"/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989587" y="0"/>
            <a:ext cx="154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rgbClr val="FF0000"/>
                </a:solidFill>
                <a:latin typeface="Helvetica"/>
                <a:cs typeface="Helvetica"/>
              </a:rPr>
              <a:t>PI</a:t>
            </a:r>
            <a:r>
              <a:rPr kumimoji="1" lang="ja-JP" altLang="en-US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kumimoji="1" lang="en-US" altLang="ja-JP">
                <a:solidFill>
                  <a:srgbClr val="FF0000"/>
                </a:solidFill>
                <a:latin typeface="Helvetica"/>
                <a:cs typeface="Helvetica"/>
              </a:rPr>
              <a:t>Nakazawa</a:t>
            </a:r>
            <a:endParaRPr kumimoji="1" lang="ja-JP" altLang="en-US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4046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スクリーンショット 2016-01-07 6.14.1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/>
          <a:stretch/>
        </p:blipFill>
        <p:spPr>
          <a:xfrm>
            <a:off x="629716" y="849660"/>
            <a:ext cx="7504112" cy="4210778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83339" y="0"/>
            <a:ext cx="8846064" cy="1084438"/>
          </a:xfrm>
        </p:spPr>
        <p:txBody>
          <a:bodyPr>
            <a:normAutofit fontScale="90000"/>
          </a:bodyPr>
          <a:lstStyle/>
          <a:p>
            <a:r>
              <a:rPr kumimoji="1" lang="en-US" altLang="ja-JP" i="1" dirty="0">
                <a:latin typeface="Helvetica"/>
                <a:ea typeface="ヒラギノ丸ゴ Pro W4"/>
                <a:cs typeface="Helvetica"/>
              </a:rPr>
              <a:t>FORCE</a:t>
            </a:r>
            <a:r>
              <a:rPr lang="en-US" altLang="ja-JP" i="1" dirty="0">
                <a:latin typeface="Helvetica"/>
                <a:ea typeface="ヒラギノ丸ゴ Pro W4"/>
                <a:cs typeface="Helvetica"/>
              </a:rPr>
              <a:t/>
            </a:r>
            <a:br>
              <a:rPr lang="en-US" altLang="ja-JP" i="1" dirty="0">
                <a:latin typeface="Helvetica"/>
                <a:ea typeface="ヒラギノ丸ゴ Pro W4"/>
                <a:cs typeface="Helvetica"/>
              </a:rPr>
            </a:br>
            <a:r>
              <a:rPr lang="en-US" altLang="ja-JP" sz="2700" i="1" dirty="0" err="1">
                <a:latin typeface="ヒラギノ丸ゴ Pro W4"/>
                <a:ea typeface="ヒラギノ丸ゴ Pro W4"/>
                <a:cs typeface="ヒラギノ丸ゴ Pro W4"/>
              </a:rPr>
              <a:t>Focusing</a:t>
            </a:r>
            <a:r>
              <a:rPr lang="ja-JP" altLang="en-US" sz="2700" i="1" dirty="0">
                <a:latin typeface="ヒラギノ丸ゴ Pro W4"/>
                <a:ea typeface="ヒラギノ丸ゴ Pro W4"/>
                <a:cs typeface="ヒラギノ丸ゴ Pro W4"/>
              </a:rPr>
              <a:t> </a:t>
            </a:r>
            <a:r>
              <a:rPr lang="en-US" altLang="ja-JP" sz="2700" i="1" dirty="0">
                <a:latin typeface="ヒラギノ丸ゴ Pro W4"/>
                <a:ea typeface="ヒラギノ丸ゴ Pro W4"/>
                <a:cs typeface="ヒラギノ丸ゴ Pro W4"/>
              </a:rPr>
              <a:t>On Relativistic</a:t>
            </a:r>
            <a:r>
              <a:rPr lang="ja-JP" altLang="en-US" sz="2700" i="1" dirty="0">
                <a:latin typeface="ヒラギノ丸ゴ Pro W4"/>
                <a:ea typeface="ヒラギノ丸ゴ Pro W4"/>
                <a:cs typeface="ヒラギノ丸ゴ Pro W4"/>
              </a:rPr>
              <a:t> </a:t>
            </a:r>
            <a:r>
              <a:rPr lang="en-US" altLang="ja-JP" sz="2700" i="1" dirty="0">
                <a:latin typeface="ヒラギノ丸ゴ Pro W4"/>
                <a:ea typeface="ヒラギノ丸ゴ Pro W4"/>
                <a:cs typeface="ヒラギノ丸ゴ Pro W4"/>
              </a:rPr>
              <a:t>universe</a:t>
            </a:r>
            <a:r>
              <a:rPr lang="en-US" altLang="ja-JP" sz="2700" i="1" dirty="0">
                <a:latin typeface="ヒラギノ丸ゴ Pro W4"/>
                <a:ea typeface="ヒラギノ丸ゴ Pro W4"/>
                <a:cs typeface="ヒラギノ丸ゴ Pro W4"/>
              </a:rPr>
              <a:t> </a:t>
            </a:r>
            <a:r>
              <a:rPr lang="en-US" altLang="ja-JP" sz="2700" i="1" dirty="0">
                <a:latin typeface="ヒラギノ丸ゴ Pro W4"/>
                <a:ea typeface="ヒラギノ丸ゴ Pro W4"/>
                <a:cs typeface="ヒラギノ丸ゴ Pro W4"/>
              </a:rPr>
              <a:t>and Cosmic</a:t>
            </a:r>
            <a:r>
              <a:rPr lang="ja-JP" altLang="en-US" sz="2700" i="1" dirty="0">
                <a:latin typeface="ヒラギノ丸ゴ Pro W4"/>
                <a:ea typeface="ヒラギノ丸ゴ Pro W4"/>
                <a:cs typeface="ヒラギノ丸ゴ Pro W4"/>
              </a:rPr>
              <a:t> </a:t>
            </a:r>
            <a:r>
              <a:rPr lang="en-US" altLang="ja-JP" sz="2700" i="1" dirty="0">
                <a:latin typeface="ヒラギノ丸ゴ Pro W4"/>
                <a:ea typeface="ヒラギノ丸ゴ Pro W4"/>
                <a:cs typeface="ヒラギノ丸ゴ Pro W4"/>
              </a:rPr>
              <a:t>Evolution</a:t>
            </a:r>
            <a:r>
              <a:rPr lang="ja-JP" altLang="en-US" sz="2700" i="1" dirty="0">
                <a:latin typeface="ヒラギノ丸ゴ Pro W4"/>
                <a:ea typeface="ヒラギノ丸ゴ Pro W4"/>
                <a:cs typeface="ヒラギノ丸ゴ Pro W4"/>
              </a:rPr>
              <a:t> </a:t>
            </a:r>
            <a:endParaRPr kumimoji="1" lang="ja-JP" altLang="en-US" sz="2700" dirty="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2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339" y="1224157"/>
            <a:ext cx="4621847" cy="881079"/>
          </a:xfrm>
          <a:ln>
            <a:solidFill>
              <a:srgbClr val="FF6600"/>
            </a:solidFill>
          </a:ln>
        </p:spPr>
        <p:txBody>
          <a:bodyPr>
            <a:noAutofit/>
          </a:bodyPr>
          <a:lstStyle/>
          <a:p>
            <a:pPr marL="177800" indent="-177800"/>
            <a:r>
              <a:rPr kumimoji="1" lang="en-US" altLang="ja-JP" sz="2400" dirty="0" smtClean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Focal</a:t>
            </a:r>
            <a:r>
              <a:rPr kumimoji="1" lang="ja-JP" altLang="en-US" sz="2400" dirty="0" smtClean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length</a:t>
            </a:r>
            <a:r>
              <a:rPr kumimoji="1" lang="ja-JP" altLang="en-US" sz="2400" dirty="0" smtClean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10</a:t>
            </a:r>
            <a:r>
              <a:rPr kumimoji="1" lang="ja-JP" altLang="en-US" sz="2400" dirty="0" smtClean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m</a:t>
            </a:r>
            <a:r>
              <a:rPr lang="en-US" altLang="en-US" sz="2400" dirty="0">
                <a:latin typeface="Helvetica"/>
                <a:ea typeface="ヒラギノ丸ゴ Pro W4"/>
                <a:cs typeface="Helvetica"/>
              </a:rPr>
              <a:t>, ~ 1t mission</a:t>
            </a:r>
            <a:endParaRPr kumimoji="1" lang="en-US" altLang="ja-JP" sz="2400" dirty="0" smtClean="0">
              <a:solidFill>
                <a:schemeClr val="tx1"/>
              </a:solidFill>
              <a:latin typeface="Helvetica"/>
              <a:ea typeface="ヒラギノ丸ゴ Pro W4"/>
              <a:cs typeface="Helvetica"/>
            </a:endParaRPr>
          </a:p>
          <a:p>
            <a:pPr marL="177800" indent="-177800"/>
            <a:r>
              <a:rPr kumimoji="1" lang="en-US" altLang="ja-JP" sz="2400" dirty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~202</a:t>
            </a:r>
            <a:r>
              <a:rPr lang="en-US" altLang="ja-JP" sz="2400" dirty="0">
                <a:latin typeface="Helvetica"/>
                <a:ea typeface="ヒラギノ丸ゴ Pro W4"/>
                <a:cs typeface="Helvetica"/>
              </a:rPr>
              <a:t>6</a:t>
            </a:r>
            <a:r>
              <a:rPr kumimoji="1" lang="en-US" altLang="ja-JP" sz="2400" dirty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 launch aim</a:t>
            </a:r>
            <a:endParaRPr kumimoji="1" lang="en-US" altLang="ja-JP" sz="2400" dirty="0" smtClean="0">
              <a:solidFill>
                <a:schemeClr val="tx1"/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6F3A-3CC2-E741-BB57-4B796FDAAC1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Helvetica"/>
                <a:ea typeface="ヒラギノ丸ゴ Pro W4"/>
                <a:cs typeface="Helvetica"/>
              </a:rPr>
              <a:pPr/>
              <a:t>21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61585" y="974953"/>
            <a:ext cx="4482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b="1" u="sng" dirty="0" smtClean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X-ray Super-mirror</a:t>
            </a:r>
          </a:p>
          <a:p>
            <a:pPr marL="285750" indent="-285750" algn="r">
              <a:buFont typeface="Wingdings" charset="2"/>
              <a:buChar char="ü"/>
            </a:pPr>
            <a:r>
              <a:rPr lang="en-US" altLang="ja-JP" sz="2000" dirty="0">
                <a:solidFill>
                  <a:srgbClr val="FF0000"/>
                </a:solidFill>
                <a:latin typeface="Symbol" charset="2"/>
                <a:ea typeface="ヒラギノ丸ゴ Pro W4"/>
                <a:cs typeface="Symbol" charset="2"/>
              </a:rPr>
              <a:t>Dq</a:t>
            </a:r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ja-JP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&lt;</a:t>
            </a:r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15” </a:t>
            </a:r>
            <a:r>
              <a:rPr lang="en-US" altLang="ja-JP" sz="2000" dirty="0" smtClean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mirror </a:t>
            </a:r>
          </a:p>
          <a:p>
            <a:pPr algn="r"/>
            <a:r>
              <a:rPr lang="en-US" altLang="ja-JP" sz="20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 (x5 better) </a:t>
            </a:r>
            <a:r>
              <a:rPr lang="en-US" altLang="ja-JP" sz="2000" dirty="0" smtClean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by NASA</a:t>
            </a:r>
          </a:p>
          <a:p>
            <a:pPr marL="285750" indent="-285750" algn="r">
              <a:buFont typeface="Wingdings" charset="2"/>
              <a:buChar char="ü"/>
            </a:pPr>
            <a:r>
              <a:rPr lang="en-US" altLang="ja-JP" sz="20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super-mirror (US/Jp)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0" y="2347550"/>
            <a:ext cx="5184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u="sng" dirty="0" smtClean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Wideband</a:t>
            </a:r>
            <a:r>
              <a:rPr lang="en-US" altLang="ja-JP" sz="2000" b="1" u="sng" dirty="0" smtClean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 Hybrid X-ray Imager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sz="20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SOI-CMOS +</a:t>
            </a:r>
            <a:r>
              <a:rPr lang="en-US" altLang="ja-JP" sz="2000" dirty="0" err="1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CdTe</a:t>
            </a:r>
            <a:r>
              <a:rPr lang="ja-JP" altLang="en-US" sz="2000" dirty="0" err="1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ja-JP" altLang="ja-JP" sz="2000" dirty="0" err="1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&amp;</a:t>
            </a:r>
            <a:r>
              <a:rPr lang="ja-JP" altLang="en-US" sz="2000" dirty="0" err="1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 dirty="0" err="1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low BGD 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en-US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wide-band; </a:t>
            </a:r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1-80 </a:t>
            </a:r>
            <a:r>
              <a:rPr lang="en-US" altLang="ja-JP" sz="2000" dirty="0" err="1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keV</a:t>
            </a: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0" y="4057811"/>
            <a:ext cx="3440507" cy="2600765"/>
            <a:chOff x="1001753" y="1507529"/>
            <a:chExt cx="3440507" cy="2600765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868" y="1507529"/>
              <a:ext cx="3360189" cy="2600765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18" name="正方形/長方形 17"/>
            <p:cNvSpPr/>
            <p:nvPr/>
          </p:nvSpPr>
          <p:spPr>
            <a:xfrm>
              <a:off x="1001753" y="3183689"/>
              <a:ext cx="344050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Many Highly </a:t>
              </a:r>
              <a:r>
                <a:rPr lang="en-US" altLang="ja-JP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o</a:t>
              </a:r>
              <a:r>
                <a:rPr lang="en-US" altLang="ja-JP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bscured Super-Massive B</a:t>
              </a:r>
              <a:r>
                <a:rPr lang="en-US" altLang="ja-JP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Hs</a:t>
              </a:r>
              <a:r>
                <a:rPr lang="ja-JP" altLang="en-US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 </a:t>
              </a:r>
              <a:endParaRPr lang="en-US" altLang="ja-JP" dirty="0" smtClean="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  <a:p>
              <a:pPr algn="ctr"/>
              <a:r>
                <a:rPr lang="en-US" altLang="ja-JP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(&gt;10</a:t>
              </a:r>
              <a:r>
                <a:rPr lang="en-US" altLang="ja-JP" baseline="30000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4</a:t>
              </a:r>
              <a:r>
                <a:rPr lang="ja-JP" altLang="en-US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 </a:t>
              </a:r>
              <a:r>
                <a:rPr lang="en-US" altLang="ja-JP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M</a:t>
              </a:r>
              <a:r>
                <a:rPr lang="ja-JP" altLang="ja-JP" baseline="-10000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o</a:t>
              </a:r>
              <a:r>
                <a:rPr lang="ja-JP" altLang="en-US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）</a:t>
              </a:r>
              <a:endParaRPr lang="ja-JP" altLang="en-US" dirty="0"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6475705" y="2613739"/>
            <a:ext cx="2591820" cy="2217458"/>
            <a:chOff x="6184193" y="3382554"/>
            <a:chExt cx="2198383" cy="1863037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4193" y="3382554"/>
              <a:ext cx="2198383" cy="186303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4" name="正方形/長方形 23"/>
            <p:cNvSpPr/>
            <p:nvPr/>
          </p:nvSpPr>
          <p:spPr>
            <a:xfrm>
              <a:off x="6257466" y="4468953"/>
              <a:ext cx="2088501" cy="775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Numerous Isolated “unseen” BHs</a:t>
              </a:r>
              <a:r>
                <a:rPr lang="en-US" altLang="en-US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 </a:t>
              </a:r>
            </a:p>
            <a:p>
              <a:pPr algn="ctr"/>
              <a:r>
                <a:rPr lang="en-US" altLang="en-US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(</a:t>
              </a:r>
              <a:r>
                <a:rPr lang="en-US" altLang="ja-JP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&lt;10</a:t>
              </a:r>
              <a:r>
                <a:rPr lang="en-US" altLang="ja-JP" baseline="30000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2</a:t>
              </a:r>
              <a:r>
                <a:rPr lang="ja-JP" altLang="en-US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 </a:t>
              </a:r>
              <a:r>
                <a:rPr lang="en-US" altLang="ja-JP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M</a:t>
              </a:r>
              <a:r>
                <a:rPr lang="en-US" altLang="ja-JP" baseline="-10000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o</a:t>
              </a:r>
              <a:r>
                <a:rPr lang="en-US" altLang="en-US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)</a:t>
              </a:r>
              <a:r>
                <a:rPr lang="en-US" altLang="ja-JP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 mass BHs</a:t>
              </a:r>
              <a:endParaRPr lang="ja-JP" altLang="en-US" dirty="0"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</p:grp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3452174" y="4852096"/>
            <a:ext cx="5691825" cy="16171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>
                <a:latin typeface="Helvetica"/>
                <a:ea typeface="ヒラギノ丸ゴ Pro W4"/>
                <a:cs typeface="Helvetica"/>
              </a:rPr>
              <a:t>Primary Aim: Resolve the</a:t>
            </a:r>
            <a:r>
              <a:rPr lang="ja-JP" altLang="en-US" sz="2400" dirty="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400" dirty="0">
                <a:latin typeface="Helvetica"/>
                <a:ea typeface="ヒラギノ丸ゴ Pro W4"/>
                <a:cs typeface="Helvetica"/>
              </a:rPr>
              <a:t>“</a:t>
            </a:r>
            <a:r>
              <a:rPr lang="en-US" altLang="ja-JP" sz="24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missing BHs</a:t>
            </a:r>
            <a:r>
              <a:rPr lang="en-US" altLang="ja-JP" sz="2400" dirty="0">
                <a:latin typeface="Helvetica"/>
                <a:ea typeface="ヒラギノ丸ゴ Pro W4"/>
                <a:cs typeface="Helvetica"/>
              </a:rPr>
              <a:t>”, to understand the cosmoligical evolution of stars/galaxies in near-by universe </a:t>
            </a:r>
          </a:p>
        </p:txBody>
      </p:sp>
    </p:spTree>
    <p:extLst>
      <p:ext uri="{BB962C8B-B14F-4D97-AF65-F5344CB8AC3E}">
        <p14:creationId xmlns:p14="http://schemas.microsoft.com/office/powerpoint/2010/main" val="344411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スクリーンショット 2016-01-07 6.14.1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/>
          <a:stretch/>
        </p:blipFill>
        <p:spPr>
          <a:xfrm>
            <a:off x="629716" y="849660"/>
            <a:ext cx="7504112" cy="4210778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83339" y="0"/>
            <a:ext cx="8846064" cy="1084438"/>
          </a:xfrm>
        </p:spPr>
        <p:txBody>
          <a:bodyPr>
            <a:normAutofit fontScale="90000"/>
          </a:bodyPr>
          <a:lstStyle/>
          <a:p>
            <a:r>
              <a:rPr kumimoji="1" lang="en-US" altLang="ja-JP" i="1" dirty="0">
                <a:latin typeface="Helvetica"/>
                <a:ea typeface="ヒラギノ丸ゴ Pro W4"/>
                <a:cs typeface="Helvetica"/>
              </a:rPr>
              <a:t>FORCE</a:t>
            </a:r>
            <a:r>
              <a:rPr lang="en-US" altLang="ja-JP" i="1" dirty="0">
                <a:latin typeface="Helvetica"/>
                <a:ea typeface="ヒラギノ丸ゴ Pro W4"/>
                <a:cs typeface="Helvetica"/>
              </a:rPr>
              <a:t/>
            </a:r>
            <a:br>
              <a:rPr lang="en-US" altLang="ja-JP" i="1" dirty="0">
                <a:latin typeface="Helvetica"/>
                <a:ea typeface="ヒラギノ丸ゴ Pro W4"/>
                <a:cs typeface="Helvetica"/>
              </a:rPr>
            </a:br>
            <a:r>
              <a:rPr lang="en-US" altLang="ja-JP" sz="2700" i="1" dirty="0" err="1">
                <a:latin typeface="ヒラギノ丸ゴ Pro W4"/>
                <a:ea typeface="ヒラギノ丸ゴ Pro W4"/>
                <a:cs typeface="ヒラギノ丸ゴ Pro W4"/>
              </a:rPr>
              <a:t>Focusing</a:t>
            </a:r>
            <a:r>
              <a:rPr lang="ja-JP" altLang="en-US" sz="2700" i="1" dirty="0">
                <a:latin typeface="ヒラギノ丸ゴ Pro W4"/>
                <a:ea typeface="ヒラギノ丸ゴ Pro W4"/>
                <a:cs typeface="ヒラギノ丸ゴ Pro W4"/>
              </a:rPr>
              <a:t> </a:t>
            </a:r>
            <a:r>
              <a:rPr lang="en-US" altLang="ja-JP" sz="2700" i="1" dirty="0">
                <a:latin typeface="ヒラギノ丸ゴ Pro W4"/>
                <a:ea typeface="ヒラギノ丸ゴ Pro W4"/>
                <a:cs typeface="ヒラギノ丸ゴ Pro W4"/>
              </a:rPr>
              <a:t>On </a:t>
            </a:r>
            <a:r>
              <a:rPr lang="en-US" altLang="ja-JP" sz="2700" i="1" dirty="0">
                <a:solidFill>
                  <a:srgbClr val="FF0000"/>
                </a:solidFill>
                <a:latin typeface="ヒラギノ丸ゴ Pro W4"/>
                <a:ea typeface="ヒラギノ丸ゴ Pro W4"/>
                <a:cs typeface="ヒラギノ丸ゴ Pro W4"/>
              </a:rPr>
              <a:t>Relativistic</a:t>
            </a:r>
            <a:r>
              <a:rPr lang="ja-JP" altLang="en-US" sz="2700" i="1" dirty="0">
                <a:solidFill>
                  <a:srgbClr val="FF0000"/>
                </a:solidFill>
                <a:latin typeface="ヒラギノ丸ゴ Pro W4"/>
                <a:ea typeface="ヒラギノ丸ゴ Pro W4"/>
                <a:cs typeface="ヒラギノ丸ゴ Pro W4"/>
              </a:rPr>
              <a:t> </a:t>
            </a:r>
            <a:r>
              <a:rPr lang="en-US" altLang="ja-JP" sz="2700" i="1" dirty="0">
                <a:solidFill>
                  <a:srgbClr val="FF0000"/>
                </a:solidFill>
                <a:latin typeface="ヒラギノ丸ゴ Pro W4"/>
                <a:ea typeface="ヒラギノ丸ゴ Pro W4"/>
                <a:cs typeface="ヒラギノ丸ゴ Pro W4"/>
              </a:rPr>
              <a:t>universe</a:t>
            </a:r>
            <a:r>
              <a:rPr lang="en-US" altLang="ja-JP" sz="2700" i="1" dirty="0">
                <a:solidFill>
                  <a:srgbClr val="FF0000"/>
                </a:solidFill>
                <a:latin typeface="ヒラギノ丸ゴ Pro W4"/>
                <a:ea typeface="ヒラギノ丸ゴ Pro W4"/>
                <a:cs typeface="ヒラギノ丸ゴ Pro W4"/>
              </a:rPr>
              <a:t> </a:t>
            </a:r>
            <a:r>
              <a:rPr lang="en-US" altLang="ja-JP" sz="2700" i="1" dirty="0">
                <a:latin typeface="ヒラギノ丸ゴ Pro W4"/>
                <a:ea typeface="ヒラギノ丸ゴ Pro W4"/>
                <a:cs typeface="ヒラギノ丸ゴ Pro W4"/>
              </a:rPr>
              <a:t>and Cosmic</a:t>
            </a:r>
            <a:r>
              <a:rPr lang="ja-JP" altLang="en-US" sz="2700" i="1" dirty="0">
                <a:latin typeface="ヒラギノ丸ゴ Pro W4"/>
                <a:ea typeface="ヒラギノ丸ゴ Pro W4"/>
                <a:cs typeface="ヒラギノ丸ゴ Pro W4"/>
              </a:rPr>
              <a:t> </a:t>
            </a:r>
            <a:r>
              <a:rPr lang="en-US" altLang="ja-JP" sz="2700" i="1" dirty="0">
                <a:latin typeface="ヒラギノ丸ゴ Pro W4"/>
                <a:ea typeface="ヒラギノ丸ゴ Pro W4"/>
                <a:cs typeface="ヒラギノ丸ゴ Pro W4"/>
              </a:rPr>
              <a:t>Evolution</a:t>
            </a:r>
            <a:r>
              <a:rPr lang="ja-JP" altLang="en-US" sz="2700" i="1" dirty="0">
                <a:latin typeface="ヒラギノ丸ゴ Pro W4"/>
                <a:ea typeface="ヒラギノ丸ゴ Pro W4"/>
                <a:cs typeface="ヒラギノ丸ゴ Pro W4"/>
              </a:rPr>
              <a:t> </a:t>
            </a:r>
            <a:endParaRPr kumimoji="1" lang="ja-JP" altLang="en-US" sz="2700" dirty="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2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339" y="1224157"/>
            <a:ext cx="4621847" cy="881079"/>
          </a:xfrm>
          <a:ln>
            <a:solidFill>
              <a:srgbClr val="FF6600"/>
            </a:solidFill>
          </a:ln>
        </p:spPr>
        <p:txBody>
          <a:bodyPr>
            <a:noAutofit/>
          </a:bodyPr>
          <a:lstStyle/>
          <a:p>
            <a:pPr marL="177800" indent="-177800"/>
            <a:r>
              <a:rPr kumimoji="1" lang="en-US" altLang="ja-JP" sz="2400" dirty="0" smtClean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Focal</a:t>
            </a:r>
            <a:r>
              <a:rPr kumimoji="1" lang="ja-JP" altLang="en-US" sz="2400" dirty="0" smtClean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length</a:t>
            </a:r>
            <a:r>
              <a:rPr kumimoji="1" lang="ja-JP" altLang="en-US" sz="2400" dirty="0" smtClean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10</a:t>
            </a:r>
            <a:r>
              <a:rPr kumimoji="1" lang="ja-JP" altLang="en-US" sz="2400" dirty="0" smtClean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m</a:t>
            </a:r>
            <a:r>
              <a:rPr lang="en-US" altLang="en-US" sz="2400" dirty="0">
                <a:latin typeface="Helvetica"/>
                <a:ea typeface="ヒラギノ丸ゴ Pro W4"/>
                <a:cs typeface="Helvetica"/>
              </a:rPr>
              <a:t>, ~ 1t mission</a:t>
            </a:r>
            <a:endParaRPr kumimoji="1" lang="en-US" altLang="ja-JP" sz="2400" dirty="0" smtClean="0">
              <a:solidFill>
                <a:schemeClr val="tx1"/>
              </a:solidFill>
              <a:latin typeface="Helvetica"/>
              <a:ea typeface="ヒラギノ丸ゴ Pro W4"/>
              <a:cs typeface="Helvetica"/>
            </a:endParaRPr>
          </a:p>
          <a:p>
            <a:pPr marL="177800" indent="-177800"/>
            <a:r>
              <a:rPr kumimoji="1" lang="en-US" altLang="ja-JP" sz="2400" dirty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~202</a:t>
            </a:r>
            <a:r>
              <a:rPr lang="en-US" altLang="ja-JP" sz="2400" dirty="0">
                <a:latin typeface="Helvetica"/>
                <a:ea typeface="ヒラギノ丸ゴ Pro W4"/>
                <a:cs typeface="Helvetica"/>
              </a:rPr>
              <a:t>6</a:t>
            </a:r>
            <a:r>
              <a:rPr kumimoji="1" lang="en-US" altLang="ja-JP" sz="2400" dirty="0">
                <a:solidFill>
                  <a:schemeClr val="tx1"/>
                </a:solidFill>
                <a:latin typeface="Helvetica"/>
                <a:ea typeface="ヒラギノ丸ゴ Pro W4"/>
                <a:cs typeface="Helvetica"/>
              </a:rPr>
              <a:t> launch aim</a:t>
            </a:r>
            <a:endParaRPr kumimoji="1" lang="en-US" altLang="ja-JP" sz="2400" dirty="0" smtClean="0">
              <a:solidFill>
                <a:schemeClr val="tx1"/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D6F3A-3CC2-E741-BB57-4B796FDAAC1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Helvetica"/>
                <a:ea typeface="ヒラギノ丸ゴ Pro W4"/>
                <a:cs typeface="Helvetica"/>
              </a:rPr>
              <a:pPr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61585" y="974953"/>
            <a:ext cx="4482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b="1" u="sng" dirty="0" smtClean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X-ray Super-mirror</a:t>
            </a:r>
          </a:p>
          <a:p>
            <a:pPr marL="285750" indent="-285750" algn="r">
              <a:buFont typeface="Wingdings" charset="2"/>
              <a:buChar char="ü"/>
            </a:pPr>
            <a:r>
              <a:rPr lang="en-US" altLang="ja-JP" sz="2000" dirty="0">
                <a:solidFill>
                  <a:srgbClr val="FF0000"/>
                </a:solidFill>
                <a:latin typeface="Symbol" charset="2"/>
                <a:ea typeface="ヒラギノ丸ゴ Pro W4"/>
                <a:cs typeface="Symbol" charset="2"/>
              </a:rPr>
              <a:t>Dq</a:t>
            </a:r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ja-JP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&lt;</a:t>
            </a:r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15” </a:t>
            </a:r>
            <a:r>
              <a:rPr lang="en-US" altLang="ja-JP" sz="2000" dirty="0" smtClean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mirror </a:t>
            </a:r>
          </a:p>
          <a:p>
            <a:pPr algn="r"/>
            <a:r>
              <a:rPr lang="en-US" altLang="ja-JP" sz="20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 (x5 better) </a:t>
            </a:r>
            <a:r>
              <a:rPr lang="en-US" altLang="ja-JP" sz="2000" dirty="0" smtClean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by NASA</a:t>
            </a:r>
          </a:p>
          <a:p>
            <a:pPr marL="285750" indent="-285750" algn="r">
              <a:buFont typeface="Wingdings" charset="2"/>
              <a:buChar char="ü"/>
            </a:pPr>
            <a:r>
              <a:rPr lang="en-US" altLang="ja-JP" sz="20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super-mirror (US/Jp)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0" y="2347550"/>
            <a:ext cx="5184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u="sng" dirty="0" smtClean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Wideband</a:t>
            </a:r>
            <a:r>
              <a:rPr lang="en-US" altLang="ja-JP" sz="2000" b="1" u="sng" dirty="0" smtClean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 Hybrid X-ray Imager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ja-JP" sz="2000" dirty="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SOI-CMOS +</a:t>
            </a:r>
            <a:r>
              <a:rPr lang="en-US" altLang="ja-JP" sz="2000" dirty="0" err="1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CdTe</a:t>
            </a:r>
            <a:r>
              <a:rPr lang="ja-JP" altLang="en-US" sz="2000" dirty="0" err="1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ja-JP" altLang="ja-JP" sz="2000" dirty="0" err="1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&amp;</a:t>
            </a:r>
            <a:r>
              <a:rPr lang="ja-JP" altLang="en-US" sz="2000" dirty="0" err="1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 dirty="0" err="1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low BGD </a:t>
            </a:r>
          </a:p>
          <a:p>
            <a:pPr marL="285750" indent="-285750">
              <a:buFont typeface="Wingdings" charset="2"/>
              <a:buChar char="ü"/>
            </a:pPr>
            <a:r>
              <a:rPr lang="en-US" altLang="en-US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wide-band; </a:t>
            </a:r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1-80 </a:t>
            </a:r>
            <a:r>
              <a:rPr lang="en-US" altLang="ja-JP" sz="2000" dirty="0" err="1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keV</a:t>
            </a: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0" y="4057811"/>
            <a:ext cx="3440507" cy="2600765"/>
            <a:chOff x="1001753" y="1507529"/>
            <a:chExt cx="3440507" cy="2600765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8868" y="1507529"/>
              <a:ext cx="3360189" cy="2600765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18" name="正方形/長方形 17"/>
            <p:cNvSpPr/>
            <p:nvPr/>
          </p:nvSpPr>
          <p:spPr>
            <a:xfrm>
              <a:off x="1001753" y="3183689"/>
              <a:ext cx="344050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Many Highly </a:t>
              </a:r>
              <a:r>
                <a:rPr lang="en-US" altLang="ja-JP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o</a:t>
              </a:r>
              <a:r>
                <a:rPr lang="en-US" altLang="ja-JP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bscured Super-Massive B</a:t>
              </a:r>
              <a:r>
                <a:rPr lang="en-US" altLang="ja-JP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Hs</a:t>
              </a:r>
              <a:r>
                <a:rPr lang="ja-JP" altLang="en-US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 </a:t>
              </a:r>
              <a:endParaRPr lang="en-US" altLang="ja-JP" dirty="0" smtClean="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</a:endParaRPr>
            </a:p>
            <a:p>
              <a:pPr algn="ctr"/>
              <a:r>
                <a:rPr lang="en-US" altLang="ja-JP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(&gt;10</a:t>
              </a:r>
              <a:r>
                <a:rPr lang="en-US" altLang="ja-JP" baseline="30000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4</a:t>
              </a:r>
              <a:r>
                <a:rPr lang="ja-JP" altLang="en-US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 </a:t>
              </a:r>
              <a:r>
                <a:rPr lang="en-US" altLang="ja-JP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M</a:t>
              </a:r>
              <a:r>
                <a:rPr lang="ja-JP" altLang="ja-JP" baseline="-10000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o</a:t>
              </a:r>
              <a:r>
                <a:rPr lang="ja-JP" altLang="en-US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）</a:t>
              </a:r>
              <a:endParaRPr lang="ja-JP" altLang="en-US" dirty="0"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6475705" y="2613739"/>
            <a:ext cx="2591820" cy="2217458"/>
            <a:chOff x="6184193" y="3382554"/>
            <a:chExt cx="2198383" cy="1863037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4193" y="3382554"/>
              <a:ext cx="2198383" cy="186303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4" name="正方形/長方形 23"/>
            <p:cNvSpPr/>
            <p:nvPr/>
          </p:nvSpPr>
          <p:spPr>
            <a:xfrm>
              <a:off x="6257466" y="4468953"/>
              <a:ext cx="2088501" cy="775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Numerous Isolated “unseen” BHs</a:t>
              </a:r>
              <a:r>
                <a:rPr lang="en-US" altLang="en-US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 </a:t>
              </a:r>
            </a:p>
            <a:p>
              <a:pPr algn="ctr"/>
              <a:r>
                <a:rPr lang="en-US" altLang="en-US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(</a:t>
              </a:r>
              <a:r>
                <a:rPr lang="en-US" altLang="ja-JP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&lt;10</a:t>
              </a:r>
              <a:r>
                <a:rPr lang="en-US" altLang="ja-JP" baseline="30000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2</a:t>
              </a:r>
              <a:r>
                <a:rPr lang="ja-JP" altLang="en-US" dirty="0" smtClean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 </a:t>
              </a:r>
              <a:r>
                <a:rPr lang="en-US" altLang="ja-JP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M</a:t>
              </a:r>
              <a:r>
                <a:rPr lang="en-US" altLang="ja-JP" baseline="-10000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o</a:t>
              </a:r>
              <a:r>
                <a:rPr lang="en-US" altLang="en-US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)</a:t>
              </a:r>
              <a:r>
                <a:rPr lang="en-US" altLang="ja-JP" dirty="0">
                  <a:solidFill>
                    <a:srgbClr val="FFFFFF"/>
                  </a:solidFill>
                  <a:latin typeface="ヒラギノ角ゴ Pro W3"/>
                  <a:ea typeface="ヒラギノ角ゴ Pro W3"/>
                  <a:cs typeface="ヒラギノ角ゴ Pro W3"/>
                </a:rPr>
                <a:t> mass BHs</a:t>
              </a:r>
              <a:endParaRPr lang="ja-JP" altLang="en-US" dirty="0"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</p:grp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3452174" y="4852096"/>
            <a:ext cx="5691825" cy="16171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>
                <a:latin typeface="Helvetica"/>
                <a:ea typeface="ヒラギノ丸ゴ Pro W4"/>
                <a:cs typeface="Helvetica"/>
              </a:rPr>
              <a:t>Primary Aim: Resolve the</a:t>
            </a:r>
            <a:r>
              <a:rPr lang="ja-JP" altLang="en-US" sz="2400" dirty="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400" dirty="0">
                <a:latin typeface="Helvetica"/>
                <a:ea typeface="ヒラギノ丸ゴ Pro W4"/>
                <a:cs typeface="Helvetica"/>
              </a:rPr>
              <a:t>“missing BHs”, to understand the cosmoligical evolution of stars/galaxies in near-by universe 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+ particle accellerations in e.g. SNR </a:t>
            </a:r>
            <a:endParaRPr lang="ja-JP" altLang="en-US" sz="2400" dirty="0">
              <a:solidFill>
                <a:srgbClr val="FF0000"/>
              </a:solidFill>
              <a:latin typeface="Helvetica"/>
              <a:ea typeface="ヒラギノ丸ゴ Pro W4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0537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図形グループ 25"/>
          <p:cNvGrpSpPr/>
          <p:nvPr/>
        </p:nvGrpSpPr>
        <p:grpSpPr>
          <a:xfrm>
            <a:off x="176671" y="2750023"/>
            <a:ext cx="4808580" cy="3667965"/>
            <a:chOff x="4836570" y="1639973"/>
            <a:chExt cx="4307430" cy="3203574"/>
          </a:xfrm>
        </p:grpSpPr>
        <p:grpSp>
          <p:nvGrpSpPr>
            <p:cNvPr id="17" name="図形グループ 16"/>
            <p:cNvGrpSpPr/>
            <p:nvPr/>
          </p:nvGrpSpPr>
          <p:grpSpPr>
            <a:xfrm>
              <a:off x="4836570" y="1639973"/>
              <a:ext cx="4307430" cy="3203574"/>
              <a:chOff x="4547654" y="2377957"/>
              <a:chExt cx="4596346" cy="3336313"/>
            </a:xfrm>
          </p:grpSpPr>
          <p:pic>
            <p:nvPicPr>
              <p:cNvPr id="18" name="図 17" descr="sw0601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7654" y="2377957"/>
                <a:ext cx="4461351" cy="3336313"/>
              </a:xfrm>
              <a:prstGeom prst="rect">
                <a:avLst/>
              </a:prstGeom>
            </p:spPr>
          </p:pic>
          <p:sp>
            <p:nvSpPr>
              <p:cNvPr id="19" name="角丸四角形 18"/>
              <p:cNvSpPr/>
              <p:nvPr/>
            </p:nvSpPr>
            <p:spPr>
              <a:xfrm>
                <a:off x="7385452" y="2468024"/>
                <a:ext cx="1758548" cy="34228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Helvetica"/>
                  <a:ea typeface="ヒラギノ丸ゴ Pro W4"/>
                  <a:cs typeface="Helvetica"/>
                </a:endParaRPr>
              </a:p>
            </p:txBody>
          </p:sp>
        </p:grpSp>
        <p:sp>
          <p:nvSpPr>
            <p:cNvPr id="24" name="テキスト ボックス 23"/>
            <p:cNvSpPr txBox="1"/>
            <p:nvPr/>
          </p:nvSpPr>
          <p:spPr>
            <a:xfrm>
              <a:off x="5457316" y="2224728"/>
              <a:ext cx="2800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>
                  <a:latin typeface="Helvetica"/>
                  <a:ea typeface="ヒラギノ丸ゴ Pro W4"/>
                  <a:cs typeface="Helvetica"/>
                </a:rPr>
                <a:t>obscured AGN X-ray spectra</a:t>
              </a:r>
              <a:endParaRPr kumimoji="1" lang="ja-JP" altLang="en-US" sz="1600">
                <a:latin typeface="Helvetica"/>
                <a:ea typeface="ヒラギノ丸ゴ Pro W4"/>
                <a:cs typeface="Helvetica"/>
              </a:endParaRPr>
            </a:p>
          </p:txBody>
        </p:sp>
      </p:grp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68794" y="80583"/>
            <a:ext cx="8881767" cy="793134"/>
          </a:xfrm>
        </p:spPr>
        <p:txBody>
          <a:bodyPr>
            <a:noAutofit/>
          </a:bodyPr>
          <a:lstStyle/>
          <a:p>
            <a:r>
              <a:rPr kumimoji="1" lang="en-US" altLang="ja-JP" i="1" dirty="0">
                <a:latin typeface="Helvetica"/>
                <a:ea typeface="ヒラギノ丸ゴ Pro W4"/>
                <a:cs typeface="Helvetica"/>
              </a:rPr>
              <a:t>FORCE</a:t>
            </a:r>
            <a:r>
              <a:rPr kumimoji="1" lang="en-US" altLang="ja-JP" dirty="0">
                <a:latin typeface="Helvetica"/>
                <a:ea typeface="ヒラギノ丸ゴ Pro W4"/>
                <a:cs typeface="Helvetica"/>
              </a:rPr>
              <a:t> mision at </a:t>
            </a:r>
            <a:r>
              <a:rPr kumimoji="1" lang="en-US" altLang="ja-JP" dirty="0">
                <a:latin typeface="Helvetica"/>
                <a:ea typeface="ヒラギノ丸ゴ Pro W4"/>
                <a:cs typeface="Helvetica"/>
              </a:rPr>
              <a:t>1-80 keV</a:t>
            </a:r>
            <a:endParaRPr kumimoji="1" lang="ja-JP" altLang="en-US" dirty="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3CFD6F3A-3CC2-E741-BB57-4B796FDAAC1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Helvetica"/>
                <a:ea typeface="ヒラギノ丸ゴ Pro W4"/>
                <a:cs typeface="Helvetica"/>
              </a:rPr>
              <a:pPr/>
              <a:t>23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884786"/>
            <a:ext cx="4733365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400">
                <a:latin typeface="Helvetica"/>
                <a:ea typeface="ヒラギノ丸ゴ Pro W4"/>
                <a:cs typeface="Helvetica"/>
              </a:rPr>
              <a:t>Hard X-rays =</a:t>
            </a:r>
            <a:r>
              <a:rPr lang="ja-JP" altLang="en-US" sz="24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“direct</a:t>
            </a:r>
            <a:r>
              <a:rPr lang="ja-JP" altLang="en-US" sz="24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AGN”</a:t>
            </a:r>
          </a:p>
          <a:p>
            <a:pPr>
              <a:lnSpc>
                <a:spcPct val="110000"/>
              </a:lnSpc>
            </a:pPr>
            <a:r>
              <a:rPr lang="ja-JP" altLang="ja-JP" sz="2400">
                <a:latin typeface="Helvetica"/>
                <a:ea typeface="ヒラギノ丸ゴ Pro W4"/>
                <a:cs typeface="Helvetica"/>
              </a:rPr>
              <a:t> </a:t>
            </a:r>
            <a:r>
              <a:rPr lang="ja-JP" altLang="en-US" sz="24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(not</a:t>
            </a:r>
            <a:r>
              <a:rPr lang="ja-JP" altLang="en-US" sz="24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star formation)</a:t>
            </a:r>
          </a:p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400">
                <a:latin typeface="Helvetica"/>
                <a:ea typeface="ヒラギノ丸ゴ Pro W4"/>
                <a:cs typeface="Helvetica"/>
              </a:rPr>
              <a:t>Complementary to IR</a:t>
            </a:r>
            <a:r>
              <a:rPr lang="ja-JP" altLang="en-US" sz="24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+</a:t>
            </a:r>
            <a:r>
              <a:rPr lang="ja-JP" altLang="en-US" sz="24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THz</a:t>
            </a:r>
          </a:p>
          <a:p>
            <a:pPr>
              <a:lnSpc>
                <a:spcPct val="110000"/>
              </a:lnSpc>
            </a:pPr>
            <a:r>
              <a:rPr lang="en-US" altLang="ja-JP" sz="2400">
                <a:solidFill>
                  <a:srgbClr val="FF6600"/>
                </a:solidFill>
                <a:latin typeface="Helvetica"/>
                <a:ea typeface="ヒラギノ丸ゴ Pro W4"/>
                <a:cs typeface="Helvetica"/>
                <a:sym typeface="Wingdings"/>
              </a:rPr>
              <a:t> </a:t>
            </a:r>
            <a:r>
              <a:rPr lang="en-US" altLang="ja-JP" sz="2400" i="1">
                <a:solidFill>
                  <a:srgbClr val="FF6600"/>
                </a:solidFill>
                <a:latin typeface="Helvetica"/>
                <a:ea typeface="ヒラギノ丸ゴ Pro W4"/>
                <a:cs typeface="Helvetica"/>
              </a:rPr>
              <a:t>FORCE</a:t>
            </a:r>
            <a:r>
              <a:rPr lang="en-US" altLang="ja-JP" sz="2400">
                <a:solidFill>
                  <a:srgbClr val="FF6600"/>
                </a:solidFill>
                <a:latin typeface="Helvetica"/>
                <a:ea typeface="ヒラギノ丸ゴ Pro W4"/>
                <a:cs typeface="Helvetica"/>
              </a:rPr>
              <a:t> = deepest tool for near-by dim-but-many AGNs</a:t>
            </a: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0" y="3082765"/>
            <a:ext cx="4766982" cy="3424924"/>
            <a:chOff x="0" y="3336727"/>
            <a:chExt cx="4389934" cy="3118479"/>
          </a:xfrm>
        </p:grpSpPr>
        <p:sp>
          <p:nvSpPr>
            <p:cNvPr id="29" name="正方形/長方形 28"/>
            <p:cNvSpPr/>
            <p:nvPr/>
          </p:nvSpPr>
          <p:spPr>
            <a:xfrm>
              <a:off x="1" y="3336727"/>
              <a:ext cx="4389933" cy="3118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8" name="図形グループ 27"/>
            <p:cNvGrpSpPr/>
            <p:nvPr/>
          </p:nvGrpSpPr>
          <p:grpSpPr>
            <a:xfrm>
              <a:off x="0" y="3507633"/>
              <a:ext cx="4389672" cy="2844115"/>
              <a:chOff x="0" y="2048651"/>
              <a:chExt cx="4389672" cy="2844115"/>
            </a:xfrm>
          </p:grpSpPr>
          <p:grpSp>
            <p:nvGrpSpPr>
              <p:cNvPr id="6" name="図形グループ 5"/>
              <p:cNvGrpSpPr/>
              <p:nvPr/>
            </p:nvGrpSpPr>
            <p:grpSpPr>
              <a:xfrm>
                <a:off x="0" y="2048651"/>
                <a:ext cx="4361553" cy="2844115"/>
                <a:chOff x="4455740" y="2858056"/>
                <a:chExt cx="4665444" cy="3051657"/>
              </a:xfrm>
            </p:grpSpPr>
            <p:pic>
              <p:nvPicPr>
                <p:cNvPr id="7" name="図 6" descr="スクリーンショット 2017-01-02 7.52.33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7"/>
                <a:stretch/>
              </p:blipFill>
              <p:spPr>
                <a:xfrm>
                  <a:off x="4455740" y="2858056"/>
                  <a:ext cx="4665444" cy="3051657"/>
                </a:xfrm>
                <a:prstGeom prst="rect">
                  <a:avLst/>
                </a:prstGeom>
              </p:spPr>
            </p:pic>
            <p:sp>
              <p:nvSpPr>
                <p:cNvPr id="8" name="正方形/長方形 7"/>
                <p:cNvSpPr/>
                <p:nvPr/>
              </p:nvSpPr>
              <p:spPr>
                <a:xfrm>
                  <a:off x="7044420" y="4633370"/>
                  <a:ext cx="133571" cy="113402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Helvetica"/>
                    <a:ea typeface="ヒラギノ丸ゴ Pro W4"/>
                    <a:cs typeface="Helvetica"/>
                  </a:endParaRPr>
                </a:p>
              </p:txBody>
            </p:sp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6502437" y="4708963"/>
                  <a:ext cx="925138" cy="3962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>
                      <a:solidFill>
                        <a:srgbClr val="FF6600"/>
                      </a:solidFill>
                      <a:latin typeface="Helvetica"/>
                      <a:ea typeface="ヒラギノ丸ゴ Pro W4"/>
                      <a:cs typeface="Helvetica"/>
                    </a:rPr>
                    <a:t>N4945</a:t>
                  </a:r>
                  <a:endParaRPr kumimoji="1" lang="ja-JP" altLang="en-US">
                    <a:solidFill>
                      <a:srgbClr val="FF6600"/>
                    </a:solidFill>
                    <a:latin typeface="Helvetica"/>
                    <a:ea typeface="ヒラギノ丸ゴ Pro W4"/>
                    <a:cs typeface="Helvetica"/>
                  </a:endParaRPr>
                </a:p>
              </p:txBody>
            </p:sp>
          </p:grpSp>
          <p:sp>
            <p:nvSpPr>
              <p:cNvPr id="21" name="四角形吹き出し 20"/>
              <p:cNvSpPr/>
              <p:nvPr/>
            </p:nvSpPr>
            <p:spPr>
              <a:xfrm>
                <a:off x="2960501" y="3443857"/>
                <a:ext cx="1429171" cy="572642"/>
              </a:xfrm>
              <a:prstGeom prst="wedgeRectCallout">
                <a:avLst>
                  <a:gd name="adj1" fmla="val -64432"/>
                  <a:gd name="adj2" fmla="val 2387"/>
                </a:avLst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>
                    <a:solidFill>
                      <a:srgbClr val="FF6600"/>
                    </a:solidFill>
                    <a:latin typeface="Helvetica"/>
                    <a:ea typeface="ヒラギノ丸ゴ Pro W4"/>
                    <a:cs typeface="Helvetica"/>
                  </a:rPr>
                  <a:t>bright in X</a:t>
                </a:r>
              </a:p>
              <a:p>
                <a:pPr algn="ctr"/>
                <a:r>
                  <a:rPr lang="en-US" altLang="ja-JP">
                    <a:solidFill>
                      <a:srgbClr val="FF6600"/>
                    </a:solidFill>
                    <a:latin typeface="Helvetica"/>
                    <a:ea typeface="ヒラギノ丸ゴ Pro W4"/>
                    <a:cs typeface="Helvetica"/>
                  </a:rPr>
                  <a:t>but not in IR</a:t>
                </a:r>
                <a:endParaRPr kumimoji="1" lang="ja-JP" altLang="en-US">
                  <a:solidFill>
                    <a:srgbClr val="FF6600"/>
                  </a:solidFill>
                  <a:latin typeface="Helvetica"/>
                  <a:ea typeface="ヒラギノ丸ゴ Pro W4"/>
                  <a:cs typeface="Helvetica"/>
                </a:endParaRPr>
              </a:p>
            </p:txBody>
          </p:sp>
        </p:grpSp>
      </p:grpSp>
      <p:sp>
        <p:nvSpPr>
          <p:cNvPr id="27" name="テキスト ボックス 26"/>
          <p:cNvSpPr txBox="1"/>
          <p:nvPr/>
        </p:nvSpPr>
        <p:spPr>
          <a:xfrm>
            <a:off x="191997" y="6416453"/>
            <a:ext cx="4289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>
                <a:latin typeface="Helvetica"/>
                <a:ea typeface="ヒラギノ丸ゴ Pro W4"/>
                <a:cs typeface="Helvetica"/>
              </a:rPr>
              <a:t>Kawamuro, Ueda+16, </a:t>
            </a:r>
            <a:r>
              <a:rPr lang="en-US" altLang="ja-JP" sz="1200">
                <a:latin typeface="Helvetica"/>
                <a:ea typeface="ヒラギノ丸ゴ Pro W4"/>
                <a:cs typeface="Helvetica"/>
              </a:rPr>
              <a:t>Perez-Beaupuits+ 11, etc… </a:t>
            </a:r>
            <a:endParaRPr kumimoji="1" lang="ja-JP" altLang="en-US" sz="120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527712" y="879742"/>
            <a:ext cx="4584329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400" i="1">
                <a:latin typeface="Helvetica"/>
                <a:ea typeface="ヒラギノ丸ゴ Pro W4"/>
                <a:cs typeface="Helvetica"/>
              </a:rPr>
              <a:t>NuSTAR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 uncovered “hard tail” in SNR  W49B</a:t>
            </a:r>
          </a:p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400">
                <a:latin typeface="Helvetica"/>
                <a:ea typeface="ヒラギノ丸ゴ Pro W4"/>
                <a:cs typeface="Helvetica"/>
              </a:rPr>
              <a:t>Non-thermal 10-100 keV electron population?</a:t>
            </a:r>
          </a:p>
          <a:p>
            <a:pPr>
              <a:lnSpc>
                <a:spcPct val="110000"/>
              </a:lnSpc>
            </a:pPr>
            <a:r>
              <a:rPr lang="en-US" altLang="ja-JP" sz="2400">
                <a:solidFill>
                  <a:srgbClr val="FF6600"/>
                </a:solidFill>
                <a:latin typeface="Helvetica"/>
                <a:ea typeface="ヒラギノ丸ゴ Pro W4"/>
                <a:cs typeface="Helvetica"/>
                <a:sym typeface="Wingdings"/>
              </a:rPr>
              <a:t> </a:t>
            </a:r>
            <a:r>
              <a:rPr lang="en-US" altLang="ja-JP" sz="2400">
                <a:solidFill>
                  <a:srgbClr val="FF6600"/>
                </a:solidFill>
                <a:latin typeface="Helvetica"/>
                <a:ea typeface="ヒラギノ丸ゴ Pro W4"/>
                <a:cs typeface="Helvetica"/>
              </a:rPr>
              <a:t>x10 sensitivity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xmlns="" id="{4BD8339E-E178-264E-B22F-EC8744795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848" y="3414047"/>
            <a:ext cx="4419152" cy="328674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xmlns="" id="{D4B8884D-5305-FA45-9E5D-FC60834F6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781" y="2439270"/>
            <a:ext cx="1907220" cy="2138657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5372576" y="3018664"/>
            <a:ext cx="1502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>
                <a:latin typeface="Helvetica"/>
                <a:ea typeface="ヒラギノ丸ゴ Pro W4"/>
                <a:cs typeface="Helvetica"/>
              </a:rPr>
              <a:t>T Tanaka+ 2018</a:t>
            </a:r>
            <a:endParaRPr kumimoji="1" lang="ja-JP" altLang="en-US" sz="120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 rot="2924728">
            <a:off x="5879130" y="3757009"/>
            <a:ext cx="95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cs typeface="Helvetica"/>
              </a:rPr>
              <a:t>thermal</a:t>
            </a:r>
            <a:endParaRPr kumimoji="1" lang="ja-JP" altLang="en-US">
              <a:latin typeface="Helvetica"/>
              <a:cs typeface="Helvetic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 rot="646545">
            <a:off x="6941316" y="4742344"/>
            <a:ext cx="141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cs typeface="Helvetica"/>
              </a:rPr>
              <a:t>non-thermal</a:t>
            </a:r>
            <a:endParaRPr kumimoji="1" lang="ja-JP" altLang="en-US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2808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68794" y="80583"/>
            <a:ext cx="8881767" cy="793134"/>
          </a:xfrm>
        </p:spPr>
        <p:txBody>
          <a:bodyPr>
            <a:noAutofit/>
          </a:bodyPr>
          <a:lstStyle/>
          <a:p>
            <a:r>
              <a:rPr kumimoji="1" lang="en-US" altLang="ja-JP" sz="3600" i="1" dirty="0">
                <a:latin typeface="Helvetica"/>
                <a:ea typeface="ヒラギノ丸ゴ Pro W4"/>
                <a:cs typeface="Helvetica"/>
              </a:rPr>
              <a:t>FORCE</a:t>
            </a:r>
            <a:r>
              <a:rPr kumimoji="1" lang="en-US" altLang="ja-JP" sz="3600" dirty="0">
                <a:latin typeface="Helvetica"/>
                <a:ea typeface="ヒラギノ丸ゴ Pro W4"/>
                <a:cs typeface="Helvetica"/>
              </a:rPr>
              <a:t> synergy with </a:t>
            </a:r>
            <a:r>
              <a:rPr kumimoji="1" lang="en-US" altLang="ja-JP" sz="3600" i="1" dirty="0">
                <a:latin typeface="Helvetica"/>
                <a:ea typeface="ヒラギノ丸ゴ Pro W4"/>
                <a:cs typeface="Helvetica"/>
              </a:rPr>
              <a:t>XRISM/Athena</a:t>
            </a:r>
            <a:endParaRPr kumimoji="1" lang="ja-JP" altLang="en-US" sz="3600" i="1" dirty="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3CFD6F3A-3CC2-E741-BB57-4B796FDAAC1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Helvetica"/>
                <a:ea typeface="ヒラギノ丸ゴ Pro W4"/>
                <a:cs typeface="Helvetica"/>
              </a:rPr>
              <a:pPr/>
              <a:t>24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Helvetica"/>
              <a:ea typeface="ヒラギノ丸ゴ Pro W4"/>
              <a:cs typeface="Helvetica"/>
            </a:endParaRPr>
          </a:p>
        </p:txBody>
      </p:sp>
      <p:grpSp>
        <p:nvGrpSpPr>
          <p:cNvPr id="44" name="図形グループ 43"/>
          <p:cNvGrpSpPr>
            <a:grpSpLocks noChangeAspect="1"/>
          </p:cNvGrpSpPr>
          <p:nvPr/>
        </p:nvGrpSpPr>
        <p:grpSpPr>
          <a:xfrm>
            <a:off x="98262" y="1129480"/>
            <a:ext cx="8114409" cy="4732399"/>
            <a:chOff x="4589210" y="2279492"/>
            <a:chExt cx="6014603" cy="3533625"/>
          </a:xfrm>
        </p:grpSpPr>
        <p:grpSp>
          <p:nvGrpSpPr>
            <p:cNvPr id="45" name="図形グループ 44"/>
            <p:cNvGrpSpPr/>
            <p:nvPr/>
          </p:nvGrpSpPr>
          <p:grpSpPr>
            <a:xfrm>
              <a:off x="4589210" y="2279492"/>
              <a:ext cx="4630615" cy="3533625"/>
              <a:chOff x="4579732" y="1786673"/>
              <a:chExt cx="4630615" cy="3533625"/>
            </a:xfrm>
          </p:grpSpPr>
          <p:grpSp>
            <p:nvGrpSpPr>
              <p:cNvPr id="47" name="図形グループ 46"/>
              <p:cNvGrpSpPr/>
              <p:nvPr/>
            </p:nvGrpSpPr>
            <p:grpSpPr>
              <a:xfrm>
                <a:off x="4579732" y="1786673"/>
                <a:ext cx="4630615" cy="3533625"/>
                <a:chOff x="283309" y="3626939"/>
                <a:chExt cx="4013979" cy="3235961"/>
              </a:xfrm>
            </p:grpSpPr>
            <p:pic>
              <p:nvPicPr>
                <p:cNvPr id="50" name="図 49" descr="effarea_comp_1a1.pdf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813" t="8279" r="2293" b="1923"/>
                <a:stretch/>
              </p:blipFill>
              <p:spPr>
                <a:xfrm rot="5400000">
                  <a:off x="806881" y="3372492"/>
                  <a:ext cx="2966836" cy="4013979"/>
                </a:xfrm>
                <a:prstGeom prst="rect">
                  <a:avLst/>
                </a:prstGeom>
              </p:spPr>
            </p:pic>
            <p:sp>
              <p:nvSpPr>
                <p:cNvPr id="51" name="テキスト ボックス 50"/>
                <p:cNvSpPr txBox="1"/>
                <p:nvPr/>
              </p:nvSpPr>
              <p:spPr>
                <a:xfrm>
                  <a:off x="925781" y="4471621"/>
                  <a:ext cx="794853" cy="3156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i="1">
                      <a:latin typeface="Helvetica"/>
                      <a:ea typeface="ヒラギノ丸ゴ Pro W4"/>
                      <a:cs typeface="Helvetica"/>
                    </a:rPr>
                    <a:t>Athena</a:t>
                  </a:r>
                </a:p>
              </p:txBody>
            </p:sp>
            <p:sp>
              <p:nvSpPr>
                <p:cNvPr id="52" name="テキスト ボックス 51"/>
                <p:cNvSpPr txBox="1"/>
                <p:nvPr/>
              </p:nvSpPr>
              <p:spPr>
                <a:xfrm>
                  <a:off x="3005550" y="4595455"/>
                  <a:ext cx="860223" cy="3156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i="1">
                      <a:solidFill>
                        <a:srgbClr val="FF0000"/>
                      </a:solidFill>
                      <a:latin typeface="Helvetica"/>
                      <a:ea typeface="ヒラギノ丸ゴ Pro W4"/>
                      <a:cs typeface="Helvetica"/>
                    </a:rPr>
                    <a:t>FORCE</a:t>
                  </a:r>
                  <a:endParaRPr kumimoji="1" lang="ja-JP" altLang="en-US" sz="2400" i="1">
                    <a:solidFill>
                      <a:srgbClr val="FF0000"/>
                    </a:solidFill>
                    <a:latin typeface="Helvetica"/>
                    <a:ea typeface="ヒラギノ丸ゴ Pro W4"/>
                    <a:cs typeface="Helvetica"/>
                  </a:endParaRPr>
                </a:p>
              </p:txBody>
            </p:sp>
            <p:sp>
              <p:nvSpPr>
                <p:cNvPr id="53" name="テキスト ボックス 52"/>
                <p:cNvSpPr txBox="1"/>
                <p:nvPr/>
              </p:nvSpPr>
              <p:spPr>
                <a:xfrm>
                  <a:off x="716629" y="3626939"/>
                  <a:ext cx="2385413" cy="3156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en-US" sz="2400">
                      <a:latin typeface="Helvetica"/>
                      <a:ea typeface="ヒラギノ丸ゴ Pro W4"/>
                      <a:cs typeface="Helvetica"/>
                    </a:rPr>
                    <a:t>Effective Area </a:t>
                  </a:r>
                  <a:r>
                    <a:rPr kumimoji="1" lang="en-US" altLang="ja-JP" sz="2400">
                      <a:latin typeface="Helvetica"/>
                      <a:ea typeface="ヒラギノ丸ゴ Pro W4"/>
                      <a:cs typeface="Helvetica"/>
                    </a:rPr>
                    <a:t> vs Energy</a:t>
                  </a:r>
                  <a:endParaRPr kumimoji="1" lang="ja-JP" altLang="en-US" sz="2400">
                    <a:latin typeface="Helvetica"/>
                    <a:ea typeface="ヒラギノ丸ゴ Pro W4"/>
                    <a:cs typeface="Helvetica"/>
                  </a:endParaRPr>
                </a:p>
              </p:txBody>
            </p:sp>
            <p:sp>
              <p:nvSpPr>
                <p:cNvPr id="54" name="テキスト ボックス 53"/>
                <p:cNvSpPr txBox="1"/>
                <p:nvPr/>
              </p:nvSpPr>
              <p:spPr>
                <a:xfrm>
                  <a:off x="1508254" y="5703385"/>
                  <a:ext cx="764870" cy="3283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>
                      <a:solidFill>
                        <a:srgbClr val="800000"/>
                      </a:solidFill>
                      <a:latin typeface="Helvetica"/>
                      <a:ea typeface="ヒラギノ丸ゴ Pro W4"/>
                      <a:cs typeface="Helvetica"/>
                    </a:rPr>
                    <a:t>XRISM</a:t>
                  </a:r>
                  <a:endParaRPr kumimoji="1" lang="ja-JP" altLang="en-US">
                    <a:solidFill>
                      <a:srgbClr val="800000"/>
                    </a:solidFill>
                    <a:latin typeface="Helvetica"/>
                    <a:ea typeface="ヒラギノ丸ゴ Pro W4"/>
                    <a:cs typeface="Helvetica"/>
                  </a:endParaRPr>
                </a:p>
              </p:txBody>
            </p:sp>
            <p:sp>
              <p:nvSpPr>
                <p:cNvPr id="24" name="テキスト ボックス 23"/>
                <p:cNvSpPr txBox="1"/>
                <p:nvPr/>
              </p:nvSpPr>
              <p:spPr>
                <a:xfrm>
                  <a:off x="884681" y="4968223"/>
                  <a:ext cx="860223" cy="4840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>
                      <a:latin typeface="Helvetica"/>
                      <a:ea typeface="ヒラギノ丸ゴ Pro W4"/>
                      <a:cs typeface="Helvetica"/>
                    </a:rPr>
                    <a:t>Soft X-ray</a:t>
                  </a:r>
                </a:p>
                <a:p>
                  <a:r>
                    <a:rPr lang="en-US" altLang="ja-JP" sz="2000">
                      <a:latin typeface="Helvetica"/>
                      <a:ea typeface="ヒラギノ丸ゴ Pro W4"/>
                      <a:cs typeface="Helvetica"/>
                    </a:rPr>
                    <a:t>good </a:t>
                  </a:r>
                  <a:r>
                    <a:rPr lang="en-US" altLang="ja-JP" sz="2000">
                      <a:latin typeface="Symbol" charset="2"/>
                      <a:ea typeface="ヒラギノ丸ゴ Pro W4"/>
                      <a:cs typeface="Symbol" charset="2"/>
                    </a:rPr>
                    <a:t>D</a:t>
                  </a:r>
                  <a:r>
                    <a:rPr lang="en-US" altLang="ja-JP" sz="2000">
                      <a:latin typeface="Helvetica"/>
                      <a:ea typeface="ヒラギノ丸ゴ Pro W4"/>
                      <a:cs typeface="Helvetica"/>
                    </a:rPr>
                    <a:t>E</a:t>
                  </a:r>
                  <a:endParaRPr kumimoji="1" lang="en-US" altLang="ja-JP" sz="2000">
                    <a:latin typeface="Helvetica"/>
                    <a:ea typeface="ヒラギノ丸ゴ Pro W4"/>
                    <a:cs typeface="Helvetica"/>
                  </a:endParaRPr>
                </a:p>
              </p:txBody>
            </p:sp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3067204" y="4944107"/>
                  <a:ext cx="997739" cy="4840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000">
                      <a:latin typeface="Helvetica"/>
                      <a:ea typeface="ヒラギノ丸ゴ Pro W4"/>
                      <a:cs typeface="Helvetica"/>
                    </a:rPr>
                    <a:t>wide-band</a:t>
                  </a:r>
                </a:p>
                <a:p>
                  <a:r>
                    <a:rPr kumimoji="1" lang="en-US" altLang="ja-JP" sz="2000">
                      <a:latin typeface="Helvetica"/>
                      <a:ea typeface="ヒラギノ丸ゴ Pro W4"/>
                      <a:cs typeface="Helvetica"/>
                    </a:rPr>
                    <a:t>(</a:t>
                  </a:r>
                  <a:r>
                    <a:rPr lang="en-US" altLang="ja-JP" sz="2000">
                      <a:latin typeface="Helvetica"/>
                      <a:ea typeface="ヒラギノ丸ゴ Pro W4"/>
                      <a:cs typeface="Helvetica"/>
                    </a:rPr>
                    <a:t>hard X-ray</a:t>
                  </a:r>
                  <a:r>
                    <a:rPr lang="en-US" altLang="en-US" sz="2000">
                      <a:latin typeface="Helvetica"/>
                      <a:ea typeface="ヒラギノ丸ゴ Pro W4"/>
                      <a:cs typeface="Helvetica"/>
                    </a:rPr>
                    <a:t>)</a:t>
                  </a:r>
                  <a:endParaRPr lang="en-US" altLang="ja-JP" sz="2000">
                    <a:latin typeface="Helvetica"/>
                    <a:ea typeface="ヒラギノ丸ゴ Pro W4"/>
                    <a:cs typeface="Helvetica"/>
                  </a:endParaRPr>
                </a:p>
              </p:txBody>
            </p:sp>
          </p:grpSp>
          <p:sp>
            <p:nvSpPr>
              <p:cNvPr id="48" name="フリーフォーム 47"/>
              <p:cNvSpPr/>
              <p:nvPr/>
            </p:nvSpPr>
            <p:spPr>
              <a:xfrm>
                <a:off x="5543329" y="3713447"/>
                <a:ext cx="2347638" cy="1193114"/>
              </a:xfrm>
              <a:custGeom>
                <a:avLst/>
                <a:gdLst>
                  <a:gd name="connsiteX0" fmla="*/ 0 w 2347638"/>
                  <a:gd name="connsiteY0" fmla="*/ 1193114 h 1193114"/>
                  <a:gd name="connsiteX1" fmla="*/ 163565 w 2347638"/>
                  <a:gd name="connsiteY1" fmla="*/ 663910 h 1193114"/>
                  <a:gd name="connsiteX2" fmla="*/ 182808 w 2347638"/>
                  <a:gd name="connsiteY2" fmla="*/ 885213 h 1193114"/>
                  <a:gd name="connsiteX3" fmla="*/ 327130 w 2347638"/>
                  <a:gd name="connsiteY3" fmla="*/ 461850 h 1193114"/>
                  <a:gd name="connsiteX4" fmla="*/ 577288 w 2347638"/>
                  <a:gd name="connsiteY4" fmla="*/ 153950 h 1193114"/>
                  <a:gd name="connsiteX5" fmla="*/ 750475 w 2347638"/>
                  <a:gd name="connsiteY5" fmla="*/ 48109 h 1193114"/>
                  <a:gd name="connsiteX6" fmla="*/ 865932 w 2347638"/>
                  <a:gd name="connsiteY6" fmla="*/ 0 h 1193114"/>
                  <a:gd name="connsiteX7" fmla="*/ 846689 w 2347638"/>
                  <a:gd name="connsiteY7" fmla="*/ 173194 h 1193114"/>
                  <a:gd name="connsiteX8" fmla="*/ 1019876 w 2347638"/>
                  <a:gd name="connsiteY8" fmla="*/ 86597 h 1193114"/>
                  <a:gd name="connsiteX9" fmla="*/ 1096847 w 2347638"/>
                  <a:gd name="connsiteY9" fmla="*/ 76975 h 1193114"/>
                  <a:gd name="connsiteX10" fmla="*/ 1087226 w 2347638"/>
                  <a:gd name="connsiteY10" fmla="*/ 221303 h 1193114"/>
                  <a:gd name="connsiteX11" fmla="*/ 1231548 w 2347638"/>
                  <a:gd name="connsiteY11" fmla="*/ 144328 h 1193114"/>
                  <a:gd name="connsiteX12" fmla="*/ 1462463 w 2347638"/>
                  <a:gd name="connsiteY12" fmla="*/ 76975 h 1193114"/>
                  <a:gd name="connsiteX13" fmla="*/ 1703000 w 2347638"/>
                  <a:gd name="connsiteY13" fmla="*/ 38487 h 1193114"/>
                  <a:gd name="connsiteX14" fmla="*/ 1856943 w 2347638"/>
                  <a:gd name="connsiteY14" fmla="*/ 125084 h 1193114"/>
                  <a:gd name="connsiteX15" fmla="*/ 1972401 w 2347638"/>
                  <a:gd name="connsiteY15" fmla="*/ 307900 h 1193114"/>
                  <a:gd name="connsiteX16" fmla="*/ 2087858 w 2347638"/>
                  <a:gd name="connsiteY16" fmla="*/ 519582 h 1193114"/>
                  <a:gd name="connsiteX17" fmla="*/ 2155209 w 2347638"/>
                  <a:gd name="connsiteY17" fmla="*/ 635044 h 1193114"/>
                  <a:gd name="connsiteX18" fmla="*/ 2145587 w 2347638"/>
                  <a:gd name="connsiteY18" fmla="*/ 760129 h 1193114"/>
                  <a:gd name="connsiteX19" fmla="*/ 2164830 w 2347638"/>
                  <a:gd name="connsiteY19" fmla="*/ 731263 h 1193114"/>
                  <a:gd name="connsiteX20" fmla="*/ 2251423 w 2347638"/>
                  <a:gd name="connsiteY20" fmla="*/ 914079 h 1193114"/>
                  <a:gd name="connsiteX21" fmla="*/ 2241802 w 2347638"/>
                  <a:gd name="connsiteY21" fmla="*/ 1019920 h 1193114"/>
                  <a:gd name="connsiteX22" fmla="*/ 2347638 w 2347638"/>
                  <a:gd name="connsiteY22" fmla="*/ 1164248 h 1193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347638" h="1193114">
                    <a:moveTo>
                      <a:pt x="0" y="1193114"/>
                    </a:moveTo>
                    <a:lnTo>
                      <a:pt x="163565" y="663910"/>
                    </a:lnTo>
                    <a:lnTo>
                      <a:pt x="182808" y="885213"/>
                    </a:lnTo>
                    <a:lnTo>
                      <a:pt x="327130" y="461850"/>
                    </a:lnTo>
                    <a:lnTo>
                      <a:pt x="577288" y="153950"/>
                    </a:lnTo>
                    <a:lnTo>
                      <a:pt x="750475" y="48109"/>
                    </a:lnTo>
                    <a:lnTo>
                      <a:pt x="865932" y="0"/>
                    </a:lnTo>
                    <a:lnTo>
                      <a:pt x="846689" y="173194"/>
                    </a:lnTo>
                    <a:lnTo>
                      <a:pt x="1019876" y="86597"/>
                    </a:lnTo>
                    <a:lnTo>
                      <a:pt x="1096847" y="76975"/>
                    </a:lnTo>
                    <a:lnTo>
                      <a:pt x="1087226" y="221303"/>
                    </a:lnTo>
                    <a:lnTo>
                      <a:pt x="1231548" y="144328"/>
                    </a:lnTo>
                    <a:lnTo>
                      <a:pt x="1462463" y="76975"/>
                    </a:lnTo>
                    <a:lnTo>
                      <a:pt x="1703000" y="38487"/>
                    </a:lnTo>
                    <a:lnTo>
                      <a:pt x="1856943" y="125084"/>
                    </a:lnTo>
                    <a:lnTo>
                      <a:pt x="1972401" y="307900"/>
                    </a:lnTo>
                    <a:lnTo>
                      <a:pt x="2087858" y="519582"/>
                    </a:lnTo>
                    <a:lnTo>
                      <a:pt x="2155209" y="635044"/>
                    </a:lnTo>
                    <a:lnTo>
                      <a:pt x="2145587" y="760129"/>
                    </a:lnTo>
                    <a:lnTo>
                      <a:pt x="2164830" y="731263"/>
                    </a:lnTo>
                    <a:lnTo>
                      <a:pt x="2251423" y="914079"/>
                    </a:lnTo>
                    <a:lnTo>
                      <a:pt x="2241802" y="1019920"/>
                    </a:lnTo>
                    <a:lnTo>
                      <a:pt x="2347638" y="1164248"/>
                    </a:lnTo>
                  </a:path>
                </a:pathLst>
              </a:custGeom>
              <a:ln>
                <a:solidFill>
                  <a:srgbClr val="8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Helvetica"/>
                  <a:cs typeface="Helvetica"/>
                </a:endParaRPr>
              </a:p>
            </p:txBody>
          </p:sp>
        </p:grpSp>
        <p:sp>
          <p:nvSpPr>
            <p:cNvPr id="46" name="テキスト ボックス 45"/>
            <p:cNvSpPr txBox="1"/>
            <p:nvPr/>
          </p:nvSpPr>
          <p:spPr>
            <a:xfrm>
              <a:off x="9268279" y="5321308"/>
              <a:ext cx="1335534" cy="252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i="1">
                  <a:latin typeface="Helvetica"/>
                  <a:cs typeface="Helvetica"/>
                </a:rPr>
                <a:t>Nakazawa+ 2018</a:t>
              </a:r>
              <a:endParaRPr kumimoji="1" lang="ja-JP" altLang="en-US" sz="1600" i="1">
                <a:latin typeface="Helvetica"/>
                <a:cs typeface="Helvetica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1411111" y="5908754"/>
            <a:ext cx="6284148" cy="58477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>
                <a:latin typeface="Helvetica"/>
                <a:cs typeface="Helvetica"/>
                <a:sym typeface="Wingdings"/>
              </a:rPr>
              <a:t> </a:t>
            </a:r>
            <a:r>
              <a:rPr kumimoji="1" lang="en-US" altLang="ja-JP" sz="3200">
                <a:latin typeface="Helvetica"/>
                <a:cs typeface="Helvetica"/>
              </a:rPr>
              <a:t>Good synergies</a:t>
            </a:r>
            <a:endParaRPr kumimoji="1" lang="ja-JP" altLang="en-US" sz="3200">
              <a:latin typeface="Helvetica"/>
              <a:cs typeface="Helvetica"/>
            </a:endParaRPr>
          </a:p>
        </p:txBody>
      </p:sp>
      <p:grpSp>
        <p:nvGrpSpPr>
          <p:cNvPr id="40" name="図形グループ 39"/>
          <p:cNvGrpSpPr/>
          <p:nvPr/>
        </p:nvGrpSpPr>
        <p:grpSpPr>
          <a:xfrm>
            <a:off x="4772815" y="1027286"/>
            <a:ext cx="4371185" cy="1621991"/>
            <a:chOff x="152528" y="894179"/>
            <a:chExt cx="4371185" cy="1621991"/>
          </a:xfrm>
        </p:grpSpPr>
        <p:pic>
          <p:nvPicPr>
            <p:cNvPr id="41" name="図 40" descr="スクリーンショット 2018-03-14 14.05.49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528" y="963863"/>
              <a:ext cx="2585132" cy="1552307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8118" y="894179"/>
              <a:ext cx="2115595" cy="1621991"/>
            </a:xfrm>
            <a:prstGeom prst="rect">
              <a:avLst/>
            </a:prstGeom>
            <a:noFill/>
          </p:spPr>
        </p:pic>
      </p:grpSp>
      <p:graphicFrame>
        <p:nvGraphicFramePr>
          <p:cNvPr id="43" name="表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165756"/>
              </p:ext>
            </p:extLst>
          </p:nvPr>
        </p:nvGraphicFramePr>
        <p:xfrm>
          <a:off x="6239486" y="2950630"/>
          <a:ext cx="2904515" cy="1737360"/>
        </p:xfrm>
        <a:graphic>
          <a:graphicData uri="http://schemas.openxmlformats.org/drawingml/2006/table">
            <a:tbl>
              <a:tblPr firstRow="1" bandRow="1">
                <a:tableStyleId>{AF606853-7671-496A-8E4F-DF71F8EC918B}</a:tableStyleId>
              </a:tblPr>
              <a:tblGrid>
                <a:gridCol w="877961"/>
                <a:gridCol w="1007057"/>
                <a:gridCol w="1019497"/>
              </a:tblGrid>
              <a:tr h="2440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>
                        <a:latin typeface="Helvetica"/>
                        <a:cs typeface="Helvetica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>
                          <a:latin typeface="Helvetica"/>
                          <a:cs typeface="Helvetica"/>
                        </a:rPr>
                        <a:t>Band</a:t>
                      </a:r>
                      <a:endParaRPr kumimoji="1" lang="ja-JP" altLang="en-US" sz="1800"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i="1">
                          <a:latin typeface="Helvetica"/>
                          <a:cs typeface="Helvetica"/>
                        </a:rPr>
                        <a:t>Athena</a:t>
                      </a:r>
                    </a:p>
                    <a:p>
                      <a:r>
                        <a:rPr kumimoji="1" lang="en-US" altLang="ja-JP" sz="1800">
                          <a:latin typeface="Helvetica"/>
                          <a:cs typeface="Helvetica"/>
                        </a:rPr>
                        <a:t>Soft</a:t>
                      </a:r>
                      <a:endParaRPr kumimoji="1" lang="ja-JP" altLang="en-US" sz="1800"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i="1">
                          <a:latin typeface="Helvetica"/>
                          <a:cs typeface="Helvetica"/>
                        </a:rPr>
                        <a:t>FORCE</a:t>
                      </a:r>
                    </a:p>
                    <a:p>
                      <a:r>
                        <a:rPr kumimoji="1" lang="en-US" altLang="ja-JP" sz="1800">
                          <a:latin typeface="Helvetica"/>
                          <a:cs typeface="Helvetica"/>
                        </a:rPr>
                        <a:t>Hard</a:t>
                      </a:r>
                      <a:endParaRPr kumimoji="1" lang="ja-JP" altLang="en-US" sz="1800">
                        <a:solidFill>
                          <a:srgbClr val="FF0000"/>
                        </a:solidFill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/>
                </a:tc>
              </a:tr>
              <a:tr h="244094">
                <a:tc>
                  <a:txBody>
                    <a:bodyPr/>
                    <a:lstStyle/>
                    <a:p>
                      <a:r>
                        <a:rPr kumimoji="1" lang="en-US" altLang="ja-JP" sz="1800">
                          <a:latin typeface="Symbol" charset="2"/>
                          <a:cs typeface="Symbol" charset="2"/>
                        </a:rPr>
                        <a:t>Dq</a:t>
                      </a:r>
                      <a:endParaRPr kumimoji="1" lang="ja-JP" altLang="en-US" sz="1800">
                        <a:latin typeface="Symbol" charset="2"/>
                        <a:ea typeface="ヒラギノ丸ゴ Pro W4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>
                          <a:latin typeface="Helvetica"/>
                          <a:cs typeface="Helvetica"/>
                        </a:rPr>
                        <a:t>5’’</a:t>
                      </a:r>
                      <a:endParaRPr kumimoji="1" lang="ja-JP" altLang="en-US" sz="1800"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>
                          <a:latin typeface="Helvetica"/>
                          <a:cs typeface="Helvetica"/>
                        </a:rPr>
                        <a:t>15’’</a:t>
                      </a:r>
                      <a:endParaRPr kumimoji="1" lang="ja-JP" altLang="en-US" sz="1800">
                        <a:solidFill>
                          <a:srgbClr val="FF0000"/>
                        </a:solidFill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/>
                </a:tc>
              </a:tr>
              <a:tr h="2440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kumimoji="1" lang="en-US" altLang="en-US" sz="1800">
                          <a:latin typeface="Helvetica"/>
                          <a:cs typeface="Helvetica"/>
                        </a:rPr>
                        <a:t>E</a:t>
                      </a:r>
                      <a:endParaRPr kumimoji="1" lang="ja-JP" altLang="en-US" sz="1800"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>
                          <a:latin typeface="Helvetica"/>
                          <a:cs typeface="Helvetica"/>
                        </a:rPr>
                        <a:t>2 eV</a:t>
                      </a:r>
                      <a:endParaRPr kumimoji="1" lang="ja-JP" altLang="en-US" sz="1800"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>
                          <a:latin typeface="Helvetica"/>
                          <a:cs typeface="Helvetica"/>
                        </a:rPr>
                        <a:t>200 eV</a:t>
                      </a:r>
                      <a:endParaRPr kumimoji="1" lang="ja-JP" altLang="en-US" sz="1800">
                        <a:solidFill>
                          <a:srgbClr val="FF0000"/>
                        </a:solidFill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/>
                </a:tc>
              </a:tr>
              <a:tr h="258170">
                <a:tc>
                  <a:txBody>
                    <a:bodyPr/>
                    <a:lstStyle/>
                    <a:p>
                      <a:r>
                        <a:rPr kumimoji="1" lang="en-US" altLang="ja-JP" sz="1800">
                          <a:latin typeface="Helvetica"/>
                          <a:cs typeface="Helvetica"/>
                        </a:rPr>
                        <a:t>launch</a:t>
                      </a:r>
                      <a:endParaRPr kumimoji="1" lang="ja-JP" altLang="en-US" sz="1800" i="0"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>
                          <a:latin typeface="Helvetica"/>
                          <a:cs typeface="Helvetica"/>
                        </a:rPr>
                        <a:t>~2030</a:t>
                      </a:r>
                      <a:endParaRPr kumimoji="1" lang="ja-JP" altLang="en-US" sz="1800"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>
                          <a:latin typeface="Helvetica"/>
                          <a:cs typeface="Helvetica"/>
                        </a:rPr>
                        <a:t>~2026</a:t>
                      </a:r>
                      <a:endParaRPr kumimoji="1" lang="ja-JP" altLang="en-US" sz="1800">
                        <a:solidFill>
                          <a:srgbClr val="FF0000"/>
                        </a:solidFill>
                        <a:latin typeface="Helvetica"/>
                        <a:ea typeface="ヒラギノ丸ゴ Pro W4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85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 txBox="1">
            <a:spLocks/>
          </p:cNvSpPr>
          <p:nvPr/>
        </p:nvSpPr>
        <p:spPr>
          <a:xfrm>
            <a:off x="0" y="1821252"/>
            <a:ext cx="9144000" cy="217280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latin typeface="Helvetica"/>
                <a:ea typeface="ヒラギノ丸ゴ Pro W4"/>
                <a:cs typeface="Helvetica"/>
              </a:rPr>
              <a:t>Gamma-ray Burst </a:t>
            </a:r>
          </a:p>
          <a:p>
            <a:r>
              <a:rPr lang="en-US" altLang="ja-JP" dirty="0">
                <a:latin typeface="Helvetica"/>
                <a:ea typeface="ヒラギノ丸ゴ Pro W4"/>
                <a:cs typeface="Helvetica"/>
              </a:rPr>
              <a:t>and GW</a:t>
            </a:r>
            <a:r>
              <a:rPr lang="ja-JP" altLang="en-US" dirty="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dirty="0">
                <a:latin typeface="Helvetica"/>
                <a:ea typeface="ヒラギノ丸ゴ Pro W4"/>
                <a:cs typeface="Helvetica"/>
              </a:rPr>
              <a:t>follow-ups</a:t>
            </a:r>
          </a:p>
        </p:txBody>
      </p:sp>
    </p:spTree>
    <p:extLst>
      <p:ext uri="{BB962C8B-B14F-4D97-AF65-F5344CB8AC3E}">
        <p14:creationId xmlns:p14="http://schemas.microsoft.com/office/powerpoint/2010/main" val="304982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8834"/>
            <a:ext cx="9144000" cy="894590"/>
          </a:xfrm>
        </p:spPr>
        <p:txBody>
          <a:bodyPr>
            <a:normAutofit/>
          </a:bodyPr>
          <a:lstStyle/>
          <a:p>
            <a:r>
              <a:rPr kumimoji="1" lang="en-US" altLang="ja-JP" sz="3600" i="1">
                <a:latin typeface="Helvetica"/>
                <a:ea typeface="ヒラギノ丸ゴ Pro W4"/>
                <a:cs typeface="Helvetica"/>
              </a:rPr>
              <a:t>Neil Gehrels Swift </a:t>
            </a:r>
            <a:r>
              <a:rPr kumimoji="1" lang="en-US" altLang="ja-JP" sz="3600">
                <a:latin typeface="Helvetica"/>
                <a:ea typeface="ヒラギノ丸ゴ Pro W4"/>
                <a:cs typeface="Helvetica"/>
              </a:rPr>
              <a:t>Observatory</a:t>
            </a:r>
            <a:r>
              <a:rPr kumimoji="1" lang="ja-JP" altLang="en-US" sz="3600">
                <a:latin typeface="Helvetica"/>
                <a:ea typeface="ヒラギノ丸ゴ Pro W4"/>
                <a:cs typeface="Helvetica"/>
              </a:rPr>
              <a:t> </a:t>
            </a:r>
            <a:r>
              <a:rPr kumimoji="1" lang="en-US" altLang="ja-JP" sz="3600">
                <a:latin typeface="Helvetica"/>
                <a:ea typeface="ヒラギノ丸ゴ Pro W4"/>
                <a:cs typeface="Helvetica"/>
              </a:rPr>
              <a:t>(2004-)</a:t>
            </a:r>
            <a:endParaRPr kumimoji="1" lang="ja-JP" altLang="en-US" sz="3600">
              <a:latin typeface="Helvetica"/>
              <a:ea typeface="ヒラギノ丸ゴ Pro W4"/>
              <a:cs typeface="Helvetica"/>
            </a:endParaRPr>
          </a:p>
        </p:txBody>
      </p:sp>
      <p:pic>
        <p:nvPicPr>
          <p:cNvPr id="3" name="図 2" descr="スクリーンショット 2019-02-13 20.49.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4" b="6475"/>
          <a:stretch/>
        </p:blipFill>
        <p:spPr>
          <a:xfrm>
            <a:off x="163030" y="937555"/>
            <a:ext cx="3401472" cy="331553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699367" y="833891"/>
            <a:ext cx="5444633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000">
                <a:latin typeface="Helvetica"/>
                <a:ea typeface="ヒラギノ丸ゴ Pro W4"/>
                <a:cs typeface="Helvetica"/>
              </a:rPr>
              <a:t>Wide FoV BAT hard X-ray instrument to identify GRBs and locate it to maneuver </a:t>
            </a:r>
          </a:p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000">
                <a:latin typeface="Helvetica"/>
                <a:ea typeface="ヒラギノ丸ゴ Pro W4"/>
                <a:cs typeface="Helvetica"/>
              </a:rPr>
              <a:t>X-ray and UV/Opt. follow up “on the fly”</a:t>
            </a: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3619786" y="2029466"/>
            <a:ext cx="5616406" cy="4266000"/>
            <a:chOff x="3602738" y="2237760"/>
            <a:chExt cx="5616406" cy="4266000"/>
          </a:xfrm>
        </p:grpSpPr>
        <p:pic>
          <p:nvPicPr>
            <p:cNvPr id="9" name="図 8" descr="swift_grb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" t="6014" b="4525"/>
            <a:stretch/>
          </p:blipFill>
          <p:spPr>
            <a:xfrm>
              <a:off x="3602738" y="2237760"/>
              <a:ext cx="5616406" cy="426600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4896371" y="5402097"/>
              <a:ext cx="126218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>
                  <a:latin typeface="Helvetica"/>
                  <a:cs typeface="Helvetica"/>
                </a:rPr>
                <a:t>short GRB</a:t>
              </a:r>
              <a:endParaRPr kumimoji="1" lang="ja-JP" altLang="en-US">
                <a:latin typeface="Helvetica"/>
                <a:cs typeface="Helvetica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109208" y="5357527"/>
              <a:ext cx="118542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>
                  <a:latin typeface="Helvetica"/>
                  <a:cs typeface="Helvetica"/>
                </a:rPr>
                <a:t>long GRB</a:t>
              </a:r>
              <a:endParaRPr kumimoji="1" lang="ja-JP" altLang="en-US">
                <a:latin typeface="Helvetica"/>
                <a:cs typeface="Helvetica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5151416" y="2178746"/>
            <a:ext cx="5189325" cy="3479520"/>
            <a:chOff x="5134368" y="2387040"/>
            <a:chExt cx="5189325" cy="3479520"/>
          </a:xfrm>
        </p:grpSpPr>
        <p:cxnSp>
          <p:nvCxnSpPr>
            <p:cNvPr id="11" name="直線コネクタ 10"/>
            <p:cNvCxnSpPr/>
            <p:nvPr/>
          </p:nvCxnSpPr>
          <p:spPr>
            <a:xfrm flipV="1">
              <a:off x="6609340" y="2410560"/>
              <a:ext cx="2211753" cy="3456000"/>
            </a:xfrm>
            <a:prstGeom prst="line">
              <a:avLst/>
            </a:prstGeom>
            <a:ln w="9525">
              <a:solidFill>
                <a:srgbClr val="FF00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5889134" y="2398800"/>
              <a:ext cx="2211753" cy="3456000"/>
            </a:xfrm>
            <a:prstGeom prst="line">
              <a:avLst/>
            </a:prstGeom>
            <a:ln w="9525">
              <a:solidFill>
                <a:srgbClr val="FF00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5134368" y="2387040"/>
              <a:ext cx="2211753" cy="3456000"/>
            </a:xfrm>
            <a:prstGeom prst="line">
              <a:avLst/>
            </a:prstGeom>
            <a:ln w="9525">
              <a:solidFill>
                <a:srgbClr val="FF00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7354763" y="2404320"/>
              <a:ext cx="2211753" cy="3456000"/>
            </a:xfrm>
            <a:prstGeom prst="line">
              <a:avLst/>
            </a:prstGeom>
            <a:ln w="9525">
              <a:solidFill>
                <a:srgbClr val="FF00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8111940" y="2401200"/>
              <a:ext cx="2211753" cy="3456000"/>
            </a:xfrm>
            <a:prstGeom prst="line">
              <a:avLst/>
            </a:prstGeom>
            <a:ln w="9525">
              <a:solidFill>
                <a:srgbClr val="FF00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/>
            <p:cNvSpPr txBox="1"/>
            <p:nvPr/>
          </p:nvSpPr>
          <p:spPr>
            <a:xfrm>
              <a:off x="5562107" y="2424408"/>
              <a:ext cx="19555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>
                  <a:solidFill>
                    <a:srgbClr val="FF00FF"/>
                  </a:solidFill>
                  <a:latin typeface="Helvetica"/>
                  <a:cs typeface="Helvetica"/>
                </a:rPr>
                <a:t>constant average </a:t>
              </a:r>
            </a:p>
            <a:p>
              <a:r>
                <a:rPr kumimoji="1" lang="en-US" altLang="ja-JP">
                  <a:solidFill>
                    <a:srgbClr val="FF00FF"/>
                  </a:solidFill>
                  <a:latin typeface="Helvetica"/>
                  <a:cs typeface="Helvetica"/>
                </a:rPr>
                <a:t>count-rate</a:t>
              </a:r>
              <a:endParaRPr kumimoji="1" lang="ja-JP" altLang="en-US">
                <a:solidFill>
                  <a:srgbClr val="FF00FF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73" y="4253087"/>
            <a:ext cx="3377080" cy="2548445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221622" y="3980343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>
                <a:latin typeface="Helvetica"/>
                <a:cs typeface="Helvetica"/>
              </a:rPr>
              <a:t>NASA</a:t>
            </a:r>
            <a:endParaRPr kumimoji="1" lang="ja-JP" altLang="en-US" sz="1100">
              <a:latin typeface="Helvetica"/>
              <a:cs typeface="Helvetic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649900" y="4431056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>
                <a:latin typeface="Helvetica"/>
                <a:cs typeface="Helvetica"/>
              </a:rPr>
              <a:t>NASA</a:t>
            </a:r>
            <a:endParaRPr kumimoji="1" lang="ja-JP" altLang="en-US" sz="1100">
              <a:latin typeface="Helvetica"/>
              <a:cs typeface="Helvetica"/>
            </a:endParaRPr>
          </a:p>
        </p:txBody>
      </p:sp>
      <p:pic>
        <p:nvPicPr>
          <p:cNvPr id="20" name="図 19" descr="スクリーンショット 2019-02-18 14.10.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4" y="1980538"/>
            <a:ext cx="3528890" cy="211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99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8834"/>
            <a:ext cx="9144000" cy="894590"/>
          </a:xfrm>
        </p:spPr>
        <p:txBody>
          <a:bodyPr>
            <a:normAutofit/>
          </a:bodyPr>
          <a:lstStyle/>
          <a:p>
            <a:r>
              <a:rPr kumimoji="1" lang="en-US" altLang="ja-JP" sz="3600" i="1">
                <a:latin typeface="Helvetica"/>
                <a:ea typeface="ヒラギノ丸ゴ Pro W4"/>
                <a:cs typeface="Helvetica"/>
              </a:rPr>
              <a:t>Neil Gehrels Swift </a:t>
            </a:r>
            <a:r>
              <a:rPr kumimoji="1" lang="en-US" altLang="ja-JP" sz="3600">
                <a:latin typeface="Helvetica"/>
                <a:ea typeface="ヒラギノ丸ゴ Pro W4"/>
                <a:cs typeface="Helvetica"/>
              </a:rPr>
              <a:t>Observatory</a:t>
            </a:r>
            <a:r>
              <a:rPr kumimoji="1" lang="ja-JP" altLang="en-US" sz="3600">
                <a:latin typeface="Helvetica"/>
                <a:ea typeface="ヒラギノ丸ゴ Pro W4"/>
                <a:cs typeface="Helvetica"/>
              </a:rPr>
              <a:t> </a:t>
            </a:r>
            <a:r>
              <a:rPr kumimoji="1" lang="en-US" altLang="ja-JP" sz="3600">
                <a:latin typeface="Helvetica"/>
                <a:ea typeface="ヒラギノ丸ゴ Pro W4"/>
                <a:cs typeface="Helvetica"/>
              </a:rPr>
              <a:t>(2004-)</a:t>
            </a:r>
            <a:endParaRPr kumimoji="1" lang="ja-JP" altLang="en-US" sz="3600">
              <a:latin typeface="Helvetica"/>
              <a:ea typeface="ヒラギノ丸ゴ Pro W4"/>
              <a:cs typeface="Helvetica"/>
            </a:endParaRPr>
          </a:p>
        </p:txBody>
      </p:sp>
      <p:pic>
        <p:nvPicPr>
          <p:cNvPr id="3" name="図 2" descr="スクリーンショット 2019-02-13 20.49.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4" b="6475"/>
          <a:stretch/>
        </p:blipFill>
        <p:spPr>
          <a:xfrm>
            <a:off x="163030" y="937555"/>
            <a:ext cx="3401472" cy="331553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699367" y="833891"/>
            <a:ext cx="5444633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000">
                <a:latin typeface="Helvetica"/>
                <a:ea typeface="ヒラギノ丸ゴ Pro W4"/>
                <a:cs typeface="Helvetica"/>
              </a:rPr>
              <a:t>Wide FoV BAT hard X-ray instrument to identify GRBs and locate it to maneuver </a:t>
            </a:r>
          </a:p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000">
                <a:latin typeface="Helvetica"/>
                <a:ea typeface="ヒラギノ丸ゴ Pro W4"/>
                <a:cs typeface="Helvetica"/>
              </a:rPr>
              <a:t>X-ray and UV/Opt. follow up “on the fly”</a:t>
            </a:r>
          </a:p>
        </p:txBody>
      </p:sp>
      <p:grpSp>
        <p:nvGrpSpPr>
          <p:cNvPr id="23" name="図形グループ 22"/>
          <p:cNvGrpSpPr/>
          <p:nvPr/>
        </p:nvGrpSpPr>
        <p:grpSpPr>
          <a:xfrm>
            <a:off x="4492091" y="1914625"/>
            <a:ext cx="4573155" cy="4618433"/>
            <a:chOff x="4347183" y="2127700"/>
            <a:chExt cx="4573155" cy="4618433"/>
          </a:xfrm>
        </p:grpSpPr>
        <p:pic>
          <p:nvPicPr>
            <p:cNvPr id="20" name="図 19" descr="スクリーンショット 2019-02-13 20.57.0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7183" y="2127700"/>
              <a:ext cx="4573155" cy="4618433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4389801" y="2684816"/>
              <a:ext cx="43890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>
                  <a:solidFill>
                    <a:srgbClr val="FFFFFF"/>
                  </a:solidFill>
                  <a:latin typeface="Helvetica"/>
                  <a:cs typeface="Helvetica"/>
                </a:rPr>
                <a:t>GW20180818 </a:t>
              </a:r>
              <a:r>
                <a:rPr lang="en-US" altLang="ja-JP">
                  <a:solidFill>
                    <a:srgbClr val="FFFFFF"/>
                  </a:solidFill>
                  <a:latin typeface="Helvetica"/>
                  <a:cs typeface="Helvetica"/>
                </a:rPr>
                <a:t>was not in BAT FoV, </a:t>
              </a:r>
            </a:p>
            <a:p>
              <a:r>
                <a:rPr lang="en-US" altLang="ja-JP">
                  <a:solidFill>
                    <a:srgbClr val="FFFFFF"/>
                  </a:solidFill>
                  <a:latin typeface="Helvetica"/>
                  <a:cs typeface="Helvetica"/>
                </a:rPr>
                <a:t>but UVOT follow-up</a:t>
              </a:r>
              <a:r>
                <a:rPr lang="ja-JP" altLang="en-US">
                  <a:solidFill>
                    <a:srgbClr val="FFFFFF"/>
                  </a:solidFill>
                  <a:latin typeface="Helvetica"/>
                  <a:cs typeface="Helvetica"/>
                </a:rPr>
                <a:t> </a:t>
              </a:r>
              <a:r>
                <a:rPr lang="en-US" altLang="ja-JP">
                  <a:solidFill>
                    <a:srgbClr val="FFFFFF"/>
                  </a:solidFill>
                  <a:latin typeface="Helvetica"/>
                  <a:cs typeface="Helvetica"/>
                </a:rPr>
                <a:t>observation</a:t>
              </a:r>
              <a:r>
                <a:rPr lang="ja-JP" altLang="en-US">
                  <a:solidFill>
                    <a:srgbClr val="FFFFFF"/>
                  </a:solidFill>
                  <a:latin typeface="Helvetica"/>
                  <a:cs typeface="Helvetica"/>
                </a:rPr>
                <a:t> </a:t>
              </a:r>
              <a:r>
                <a:rPr lang="en-US" altLang="ja-JP">
                  <a:solidFill>
                    <a:srgbClr val="FFFFFF"/>
                  </a:solidFill>
                  <a:latin typeface="Helvetica"/>
                  <a:cs typeface="Helvetica"/>
                </a:rPr>
                <a:t>caught it</a:t>
              </a:r>
            </a:p>
          </p:txBody>
        </p:sp>
      </p:grpSp>
      <p:sp>
        <p:nvSpPr>
          <p:cNvPr id="22" name="正方形/長方形 21"/>
          <p:cNvSpPr/>
          <p:nvPr/>
        </p:nvSpPr>
        <p:spPr>
          <a:xfrm>
            <a:off x="5745101" y="5465960"/>
            <a:ext cx="3341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>
                <a:solidFill>
                  <a:srgbClr val="FFFFFF"/>
                </a:solidFill>
                <a:latin typeface="Helvetica"/>
                <a:cs typeface="Helvetica"/>
              </a:rPr>
              <a:t>Rapidly fading UV emissions</a:t>
            </a:r>
          </a:p>
          <a:p>
            <a:pPr lvl="0"/>
            <a:r>
              <a:rPr lang="en-US" altLang="ja-JP">
                <a:solidFill>
                  <a:srgbClr val="FFFFFF"/>
                </a:solidFill>
                <a:latin typeface="Helvetica"/>
                <a:cs typeface="Helvetica"/>
              </a:rPr>
              <a:t>were detected by UVOT (</a:t>
            </a:r>
            <a:r>
              <a:rPr lang="fr-FR" altLang="ja-JP">
                <a:solidFill>
                  <a:srgbClr val="FFFFFF"/>
                </a:solidFill>
                <a:latin typeface="Helvetica"/>
                <a:cs typeface="Helvetica"/>
              </a:rPr>
              <a:t>Evans et al. 2017)</a:t>
            </a:r>
            <a:endParaRPr lang="ja-JP" altLang="en-US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21622" y="3980343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>
                <a:latin typeface="Helvetica"/>
                <a:cs typeface="Helvetica"/>
              </a:rPr>
              <a:t>NASA</a:t>
            </a:r>
            <a:endParaRPr kumimoji="1" lang="ja-JP" altLang="en-US" sz="1100">
              <a:latin typeface="Helvetica"/>
              <a:cs typeface="Helvetica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-1" y="4318872"/>
            <a:ext cx="4457993" cy="177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000">
                <a:latin typeface="Helvetica"/>
                <a:ea typeface="ヒラギノ丸ゴ Pro W4"/>
                <a:cs typeface="Helvetica"/>
              </a:rPr>
              <a:t>Still active, but 13 years old</a:t>
            </a:r>
          </a:p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000">
                <a:latin typeface="Helvetica"/>
                <a:ea typeface="ヒラギノ丸ゴ Pro W4"/>
                <a:cs typeface="Helvetica"/>
              </a:rPr>
              <a:t>What</a:t>
            </a:r>
            <a:r>
              <a:rPr lang="ja-JP" altLang="en-US" sz="20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>
                <a:latin typeface="Helvetica"/>
                <a:ea typeface="ヒラギノ丸ゴ Pro W4"/>
                <a:cs typeface="Helvetica"/>
              </a:rPr>
              <a:t>to</a:t>
            </a:r>
            <a:r>
              <a:rPr lang="ja-JP" altLang="en-US" sz="20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>
                <a:latin typeface="Helvetica"/>
                <a:ea typeface="ヒラギノ丸ゴ Pro W4"/>
                <a:cs typeface="Helvetica"/>
              </a:rPr>
              <a:t>follow</a:t>
            </a:r>
            <a:r>
              <a:rPr lang="ja-JP" altLang="en-US" sz="20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 i="1">
                <a:latin typeface="Helvetica"/>
                <a:ea typeface="ヒラギノ丸ゴ Pro W4"/>
                <a:cs typeface="Helvetica"/>
              </a:rPr>
              <a:t>Neil</a:t>
            </a:r>
            <a:r>
              <a:rPr lang="ja-JP" altLang="en-US" sz="2000" i="1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 i="1">
                <a:latin typeface="Helvetica"/>
                <a:ea typeface="ヒラギノ丸ゴ Pro W4"/>
                <a:cs typeface="Helvetica"/>
              </a:rPr>
              <a:t>Gehrels</a:t>
            </a:r>
            <a:r>
              <a:rPr lang="ja-JP" altLang="en-US" sz="2000" i="1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 i="1">
                <a:latin typeface="Helvetica"/>
                <a:ea typeface="ヒラギノ丸ゴ Pro W4"/>
                <a:cs typeface="Helvetica"/>
              </a:rPr>
              <a:t>Swift </a:t>
            </a:r>
            <a:r>
              <a:rPr lang="en-US" altLang="ja-JP" sz="2000">
                <a:latin typeface="Helvetica"/>
                <a:ea typeface="ヒラギノ丸ゴ Pro W4"/>
                <a:cs typeface="Helvetica"/>
              </a:rPr>
              <a:t>?</a:t>
            </a:r>
          </a:p>
          <a:p>
            <a:pPr marL="263525" lvl="1">
              <a:lnSpc>
                <a:spcPct val="110000"/>
              </a:lnSpc>
            </a:pPr>
            <a:r>
              <a:rPr lang="en-US" altLang="ja-JP" sz="200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1) </a:t>
            </a:r>
            <a:r>
              <a:rPr lang="en-US" altLang="ja-JP" sz="20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IR </a:t>
            </a:r>
            <a:r>
              <a:rPr lang="en-US" altLang="ja-JP" sz="2000">
                <a:latin typeface="Helvetica"/>
                <a:ea typeface="ヒラギノ丸ゴ Pro W4"/>
                <a:cs typeface="Helvetica"/>
              </a:rPr>
              <a:t>telescope to select </a:t>
            </a:r>
            <a:r>
              <a:rPr lang="en-US" altLang="ja-JP" sz="20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hi-z GRBs</a:t>
            </a:r>
          </a:p>
          <a:p>
            <a:pPr marL="263525" lvl="1">
              <a:lnSpc>
                <a:spcPct val="110000"/>
              </a:lnSpc>
            </a:pPr>
            <a:r>
              <a:rPr lang="en-US" altLang="ja-JP" sz="200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2) </a:t>
            </a:r>
            <a:r>
              <a:rPr lang="en-US" altLang="ja-JP" sz="20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all-sky </a:t>
            </a:r>
            <a:r>
              <a:rPr lang="en-US" altLang="ja-JP" sz="200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coverage, not to miss any </a:t>
            </a:r>
            <a:r>
              <a:rPr lang="en-US" altLang="ja-JP" sz="20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GW event.</a:t>
            </a:r>
          </a:p>
        </p:txBody>
      </p:sp>
      <p:pic>
        <p:nvPicPr>
          <p:cNvPr id="13" name="図 12" descr="スクリーンショット 2019-02-18 14.10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4" y="1980538"/>
            <a:ext cx="3528890" cy="211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0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8834"/>
            <a:ext cx="9144000" cy="894590"/>
          </a:xfrm>
        </p:spPr>
        <p:txBody>
          <a:bodyPr>
            <a:normAutofit fontScale="90000"/>
          </a:bodyPr>
          <a:lstStyle/>
          <a:p>
            <a:r>
              <a:rPr lang="en-US" altLang="ja-JP" sz="3600">
                <a:latin typeface="Helvetica"/>
                <a:cs typeface="Helvetica"/>
              </a:rPr>
              <a:t>(1)</a:t>
            </a:r>
            <a:r>
              <a:rPr lang="ja-JP" altLang="en-US" sz="3600">
                <a:latin typeface="Helvetica"/>
                <a:cs typeface="Helvetica"/>
              </a:rPr>
              <a:t> </a:t>
            </a:r>
            <a:r>
              <a:rPr lang="en-US" altLang="ja-JP" sz="3600">
                <a:latin typeface="Helvetica"/>
                <a:cs typeface="Helvetica"/>
              </a:rPr>
              <a:t>X-ray wide-FoV + on-the-fly </a:t>
            </a:r>
            <a:r>
              <a:rPr lang="en-US" altLang="ja-JP" sz="3600">
                <a:solidFill>
                  <a:srgbClr val="FF0000"/>
                </a:solidFill>
                <a:latin typeface="Helvetica"/>
                <a:cs typeface="Helvetica"/>
              </a:rPr>
              <a:t>IR band image</a:t>
            </a:r>
            <a:endParaRPr lang="ja-JP" altLang="en-US" sz="360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3" name="図 2" descr="スクリーンショット 2019-02-16 15.57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0" y="4591706"/>
            <a:ext cx="3016478" cy="210435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838455" y="1005740"/>
            <a:ext cx="228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rgbClr val="FF6600"/>
                </a:solidFill>
                <a:latin typeface="Helvetica"/>
                <a:cs typeface="Helvetica"/>
              </a:rPr>
              <a:t>Yonetoku</a:t>
            </a:r>
            <a:r>
              <a:rPr kumimoji="1" lang="ja-JP" altLang="en-US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kumimoji="1" lang="en-US" altLang="ja-JP">
                <a:solidFill>
                  <a:srgbClr val="FF6600"/>
                </a:solidFill>
                <a:latin typeface="Helvetica"/>
                <a:cs typeface="Helvetica"/>
              </a:rPr>
              <a:t>et</a:t>
            </a:r>
            <a:r>
              <a:rPr kumimoji="1" lang="ja-JP" altLang="en-US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kumimoji="1" lang="en-US" altLang="ja-JP">
                <a:solidFill>
                  <a:srgbClr val="FF6600"/>
                </a:solidFill>
                <a:latin typeface="Helvetica"/>
                <a:cs typeface="Helvetica"/>
              </a:rPr>
              <a:t>al.</a:t>
            </a:r>
            <a:r>
              <a:rPr kumimoji="1" lang="ja-JP" altLang="en-US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kumimoji="1" lang="en-US" altLang="ja-JP">
                <a:solidFill>
                  <a:srgbClr val="FF6600"/>
                </a:solidFill>
                <a:latin typeface="Helvetica"/>
                <a:cs typeface="Helvetica"/>
              </a:rPr>
              <a:t>2018</a:t>
            </a:r>
            <a:endParaRPr kumimoji="1" lang="ja-JP" altLang="en-US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0810" y="4244567"/>
            <a:ext cx="274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cs typeface="Helvetica"/>
                <a:sym typeface="Wingdings"/>
              </a:rPr>
              <a:t> Aiming at 2024 launch</a:t>
            </a:r>
            <a:endParaRPr kumimoji="1" lang="ja-JP" altLang="en-US">
              <a:latin typeface="Helvetica"/>
              <a:cs typeface="Helvetica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0" y="796249"/>
            <a:ext cx="4288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charset="2"/>
              <a:buChar char="l"/>
            </a:pPr>
            <a:r>
              <a:rPr lang="en-US" altLang="ja-JP" sz="2800" i="1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HiZ-GUNDAM</a:t>
            </a:r>
            <a:endParaRPr lang="ja-JP" altLang="en-US" sz="1400" i="1">
              <a:latin typeface="Helvetica"/>
              <a:cs typeface="Helvetica"/>
            </a:endParaRPr>
          </a:p>
        </p:txBody>
      </p:sp>
      <p:pic>
        <p:nvPicPr>
          <p:cNvPr id="11" name="図 10" descr="スクリーンショット 2019-02-16 16.05.3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4"/>
          <a:stretch/>
        </p:blipFill>
        <p:spPr>
          <a:xfrm>
            <a:off x="5012812" y="3757470"/>
            <a:ext cx="3170120" cy="308036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480891" y="3970805"/>
            <a:ext cx="191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rgbClr val="FF6600"/>
                </a:solidFill>
                <a:latin typeface="Helvetica"/>
                <a:cs typeface="Helvetica"/>
              </a:rPr>
              <a:t>Amati</a:t>
            </a:r>
            <a:r>
              <a:rPr kumimoji="1" lang="ja-JP" altLang="en-US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kumimoji="1" lang="en-US" altLang="ja-JP">
                <a:solidFill>
                  <a:srgbClr val="FF6600"/>
                </a:solidFill>
                <a:latin typeface="Helvetica"/>
                <a:cs typeface="Helvetica"/>
              </a:rPr>
              <a:t>et</a:t>
            </a:r>
            <a:r>
              <a:rPr kumimoji="1" lang="ja-JP" altLang="en-US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kumimoji="1" lang="en-US" altLang="ja-JP">
                <a:solidFill>
                  <a:srgbClr val="FF6600"/>
                </a:solidFill>
                <a:latin typeface="Helvetica"/>
                <a:cs typeface="Helvetica"/>
              </a:rPr>
              <a:t>al.</a:t>
            </a:r>
            <a:r>
              <a:rPr kumimoji="1" lang="ja-JP" altLang="en-US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kumimoji="1" lang="en-US" altLang="ja-JP">
                <a:solidFill>
                  <a:srgbClr val="FF6600"/>
                </a:solidFill>
                <a:latin typeface="Helvetica"/>
                <a:cs typeface="Helvetica"/>
              </a:rPr>
              <a:t>2018</a:t>
            </a:r>
            <a:endParaRPr kumimoji="1" lang="ja-JP" altLang="en-US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97523" y="4260596"/>
            <a:ext cx="2746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cs typeface="Helvetica"/>
                <a:sym typeface="Wingdings"/>
              </a:rPr>
              <a:t> Aiming at 2032 launch</a:t>
            </a:r>
            <a:endParaRPr kumimoji="1" lang="ja-JP" altLang="en-US">
              <a:latin typeface="Helvetica"/>
              <a:cs typeface="Helvetic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0" y="3936710"/>
            <a:ext cx="4636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cs typeface="Helvetica"/>
              </a:rPr>
              <a:t>ISAS/JAXA Small Sat candidate (among 3)</a:t>
            </a:r>
            <a:endParaRPr kumimoji="1" lang="ja-JP" altLang="en-US">
              <a:latin typeface="Helvetica"/>
              <a:cs typeface="Helvetic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902509" y="3424301"/>
            <a:ext cx="2096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cs typeface="Helvetica"/>
              </a:rPr>
              <a:t>ESA/M5 candidate</a:t>
            </a:r>
          </a:p>
          <a:p>
            <a:r>
              <a:rPr lang="en-US" altLang="ja-JP">
                <a:latin typeface="Helvetica"/>
                <a:cs typeface="Helvetica"/>
              </a:rPr>
              <a:t>(among 3)</a:t>
            </a:r>
            <a:endParaRPr kumimoji="1" lang="ja-JP" altLang="en-US">
              <a:latin typeface="Helvetica"/>
              <a:cs typeface="Helvetica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91047" y="970263"/>
            <a:ext cx="3952953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000">
                <a:latin typeface="Helvetica"/>
                <a:ea typeface="ヒラギノ丸ゴ Pro W4"/>
                <a:cs typeface="Helvetica"/>
              </a:rPr>
              <a:t>Wide FoV X-ray survey for locating GRBs</a:t>
            </a:r>
          </a:p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000">
                <a:latin typeface="Helvetica"/>
                <a:ea typeface="ヒラギノ丸ゴ Pro W4"/>
                <a:cs typeface="Helvetica"/>
              </a:rPr>
              <a:t>IR follow up “on the fly”, with photometric redshift measure</a:t>
            </a:r>
          </a:p>
          <a:p>
            <a:pPr marL="800100" lvl="1" indent="-342900">
              <a:lnSpc>
                <a:spcPct val="110000"/>
              </a:lnSpc>
              <a:buFont typeface="Wingdings" charset="0"/>
              <a:buChar char="à"/>
            </a:pPr>
            <a:r>
              <a:rPr lang="en-US" altLang="ja-JP" sz="20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select hi-z GRBs</a:t>
            </a:r>
          </a:p>
          <a:p>
            <a:pPr marL="179388" indent="-179388">
              <a:lnSpc>
                <a:spcPct val="110000"/>
              </a:lnSpc>
              <a:buFont typeface="Arial"/>
              <a:buChar char="•"/>
            </a:pPr>
            <a:r>
              <a:rPr lang="en-US" altLang="ja-JP" sz="2000">
                <a:latin typeface="Helvetica"/>
                <a:ea typeface="ヒラギノ丸ゴ Pro W4"/>
                <a:cs typeface="Helvetica"/>
              </a:rPr>
              <a:t>Follow-up with, e.g. TMT, ELT</a:t>
            </a:r>
            <a:r>
              <a:rPr lang="mr-IN" altLang="ja-JP" sz="2000">
                <a:latin typeface="Helvetica"/>
                <a:ea typeface="ヒラギノ丸ゴ Pro W4"/>
                <a:cs typeface="Helvetica"/>
              </a:rPr>
              <a:t>…</a:t>
            </a:r>
            <a:endParaRPr lang="en-US" altLang="ja-JP" sz="2000">
              <a:latin typeface="Helvetica"/>
              <a:ea typeface="ヒラギノ丸ゴ Pro W4"/>
              <a:cs typeface="Helvetica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0" y="1300928"/>
            <a:ext cx="5061058" cy="2516919"/>
            <a:chOff x="-1424" y="704301"/>
            <a:chExt cx="5061058" cy="2516919"/>
          </a:xfrm>
        </p:grpSpPr>
        <p:pic>
          <p:nvPicPr>
            <p:cNvPr id="4" name="図 3" descr="スクリーンショット 2019-02-16 15.58.3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56"/>
            <a:stretch/>
          </p:blipFill>
          <p:spPr>
            <a:xfrm>
              <a:off x="0" y="704301"/>
              <a:ext cx="5059634" cy="2295874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-1424" y="724475"/>
              <a:ext cx="259645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>
                  <a:latin typeface="Helvetica"/>
                  <a:cs typeface="Helvetica"/>
                </a:rPr>
                <a:t>Early Univerese Survey</a:t>
              </a:r>
              <a:endParaRPr kumimoji="1" lang="ja-JP" altLang="en-US">
                <a:latin typeface="Helvetica"/>
                <a:cs typeface="Helvetica"/>
              </a:endParaRPr>
            </a:p>
          </p:txBody>
        </p:sp>
        <p:cxnSp>
          <p:nvCxnSpPr>
            <p:cNvPr id="23" name="直線矢印コネクタ 22"/>
            <p:cNvCxnSpPr/>
            <p:nvPr/>
          </p:nvCxnSpPr>
          <p:spPr>
            <a:xfrm flipV="1">
              <a:off x="2327021" y="2386503"/>
              <a:ext cx="502910" cy="272743"/>
            </a:xfrm>
            <a:prstGeom prst="straightConnector1">
              <a:avLst/>
            </a:prstGeom>
            <a:ln>
              <a:solidFill>
                <a:srgbClr val="FFF23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82785" y="2513334"/>
              <a:ext cx="2262158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charset="0"/>
                <a:buChar char="à"/>
              </a:pPr>
              <a:r>
                <a:rPr kumimoji="1" lang="en-US" altLang="ja-JP" sz="2000">
                  <a:latin typeface="Helvetica"/>
                  <a:cs typeface="Helvetica"/>
                  <a:sym typeface="Wingdings"/>
                </a:rPr>
                <a:t>need </a:t>
              </a:r>
              <a:r>
                <a:rPr lang="en-US" altLang="ja-JP" sz="2000">
                  <a:latin typeface="Helvetica"/>
                  <a:cs typeface="Helvetica"/>
                  <a:sym typeface="Wingdings"/>
                </a:rPr>
                <a:t>p</a:t>
              </a:r>
              <a:r>
                <a:rPr kumimoji="1" lang="en-US" altLang="ja-JP" sz="2000">
                  <a:latin typeface="Helvetica"/>
                  <a:cs typeface="Helvetica"/>
                </a:rPr>
                <a:t>robes for </a:t>
              </a:r>
            </a:p>
            <a:p>
              <a:r>
                <a:rPr kumimoji="1" lang="en-US" altLang="ja-JP" sz="2000">
                  <a:latin typeface="Helvetica"/>
                  <a:cs typeface="Helvetica"/>
                </a:rPr>
                <a:t> the “1</a:t>
              </a:r>
              <a:r>
                <a:rPr kumimoji="1" lang="en-US" altLang="ja-JP" sz="2000" baseline="30000">
                  <a:latin typeface="Helvetica"/>
                  <a:cs typeface="Helvetica"/>
                </a:rPr>
                <a:t>st</a:t>
              </a:r>
              <a:r>
                <a:rPr kumimoji="1" lang="en-US" altLang="ja-JP" sz="2000">
                  <a:latin typeface="Helvetica"/>
                  <a:cs typeface="Helvetica"/>
                </a:rPr>
                <a:t> star” era</a:t>
              </a:r>
              <a:endParaRPr kumimoji="1" lang="ja-JP" altLang="en-US" sz="2000">
                <a:latin typeface="Helvetica"/>
                <a:cs typeface="Helvetica"/>
              </a:endParaRPr>
            </a:p>
          </p:txBody>
        </p:sp>
      </p:grpSp>
      <p:sp>
        <p:nvSpPr>
          <p:cNvPr id="12" name="正方形/長方形 11"/>
          <p:cNvSpPr/>
          <p:nvPr/>
        </p:nvSpPr>
        <p:spPr>
          <a:xfrm>
            <a:off x="5020570" y="3326629"/>
            <a:ext cx="3919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buFont typeface="Wingdings" charset="2"/>
              <a:buChar char="l"/>
            </a:pPr>
            <a:r>
              <a:rPr lang="en-US" altLang="ja-JP" sz="2800" i="1">
                <a:latin typeface="Helvetica"/>
                <a:cs typeface="Helvetica"/>
              </a:rPr>
              <a:t>Theseus</a:t>
            </a:r>
            <a:endParaRPr lang="ja-JP" altLang="en-US" sz="2800" i="1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5023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8834"/>
            <a:ext cx="9144000" cy="758256"/>
          </a:xfrm>
        </p:spPr>
        <p:txBody>
          <a:bodyPr>
            <a:normAutofit/>
          </a:bodyPr>
          <a:lstStyle/>
          <a:p>
            <a:r>
              <a:rPr kumimoji="1" lang="en-US" altLang="ja-JP" sz="3200">
                <a:latin typeface="Helvetica"/>
                <a:ea typeface="ヒラギノ丸ゴ Pro W4"/>
                <a:cs typeface="Helvetica"/>
              </a:rPr>
              <a:t>(2) </a:t>
            </a:r>
            <a:r>
              <a:rPr kumimoji="1" lang="en-US" altLang="ja-JP" sz="3200">
                <a:latin typeface="Helvetica"/>
                <a:ea typeface="ヒラギノ丸ゴ Pro W4"/>
                <a:cs typeface="Helvetica"/>
              </a:rPr>
              <a:t>CubeSat fleet for </a:t>
            </a:r>
            <a:r>
              <a:rPr kumimoji="1" lang="en-US" altLang="ja-JP" sz="32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All-sky GRB detection</a:t>
            </a:r>
            <a:endParaRPr kumimoji="1" lang="ja-JP" altLang="en-US" sz="3200">
              <a:solidFill>
                <a:srgbClr val="FF0000"/>
              </a:solidFill>
              <a:latin typeface="Helvetica"/>
              <a:ea typeface="ヒラギノ丸ゴ Pro W4"/>
              <a:cs typeface="Helvetica"/>
            </a:endParaRPr>
          </a:p>
        </p:txBody>
      </p:sp>
      <p:pic>
        <p:nvPicPr>
          <p:cNvPr id="4" name="図 3" descr="スクリーンショット 2019-02-16 16.15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360932"/>
            <a:ext cx="4109542" cy="344871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486270" y="656288"/>
            <a:ext cx="5335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i="1">
                <a:solidFill>
                  <a:srgbClr val="000000"/>
                </a:solidFill>
                <a:latin typeface="Helvetica"/>
                <a:cs typeface="Helvetica"/>
              </a:rPr>
              <a:t>CAMELOT</a:t>
            </a:r>
            <a:r>
              <a:rPr kumimoji="1" lang="en-US" altLang="ja-JP" sz="240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2000">
                <a:solidFill>
                  <a:srgbClr val="000000"/>
                </a:solidFill>
                <a:latin typeface="Helvetica"/>
                <a:cs typeface="Helvetica"/>
              </a:rPr>
              <a:t>project: N. Werner</a:t>
            </a:r>
            <a:r>
              <a:rPr kumimoji="1" lang="ja-JP" altLang="en-US" sz="200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2000">
                <a:solidFill>
                  <a:srgbClr val="000000"/>
                </a:solidFill>
                <a:latin typeface="Helvetica"/>
                <a:cs typeface="Helvetica"/>
              </a:rPr>
              <a:t>et</a:t>
            </a:r>
            <a:r>
              <a:rPr kumimoji="1" lang="ja-JP" altLang="en-US" sz="200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2000">
                <a:solidFill>
                  <a:srgbClr val="000000"/>
                </a:solidFill>
                <a:latin typeface="Helvetica"/>
                <a:cs typeface="Helvetica"/>
              </a:rPr>
              <a:t>al.</a:t>
            </a:r>
            <a:r>
              <a:rPr kumimoji="1" lang="ja-JP" altLang="en-US" sz="200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2000">
                <a:solidFill>
                  <a:srgbClr val="000000"/>
                </a:solidFill>
                <a:latin typeface="Helvetica"/>
                <a:cs typeface="Helvetica"/>
              </a:rPr>
              <a:t>2018, Ohno et al. 2018</a:t>
            </a:r>
            <a:r>
              <a:rPr kumimoji="1" lang="ja-JP" altLang="en-US" sz="200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2000">
                <a:solidFill>
                  <a:srgbClr val="000000"/>
                </a:solidFill>
                <a:latin typeface="Helvetica"/>
                <a:cs typeface="Helvetica"/>
              </a:rPr>
              <a:t>(</a:t>
            </a:r>
            <a:r>
              <a:rPr kumimoji="1" lang="en-US" altLang="ja-JP" sz="2000">
                <a:solidFill>
                  <a:srgbClr val="FF0000"/>
                </a:solidFill>
                <a:latin typeface="Helvetica"/>
                <a:cs typeface="Helvetica"/>
              </a:rPr>
              <a:t>i</a:t>
            </a:r>
            <a:r>
              <a:rPr kumimoji="1" lang="en-US" altLang="ja-JP" sz="2000">
                <a:solidFill>
                  <a:srgbClr val="FF0000"/>
                </a:solidFill>
                <a:latin typeface="Helvetica"/>
                <a:cs typeface="Helvetica"/>
              </a:rPr>
              <a:t>ncl.</a:t>
            </a:r>
            <a:r>
              <a:rPr kumimoji="1" lang="ja-JP" altLang="en-US" sz="200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2000">
                <a:solidFill>
                  <a:srgbClr val="FF0000"/>
                </a:solidFill>
                <a:latin typeface="Helvetica"/>
                <a:cs typeface="Helvetica"/>
              </a:rPr>
              <a:t>Nakazawa</a:t>
            </a:r>
            <a:r>
              <a:rPr kumimoji="1" lang="en-US" altLang="ja-JP" sz="2000">
                <a:solidFill>
                  <a:srgbClr val="000000"/>
                </a:solidFill>
                <a:latin typeface="Helvetica"/>
                <a:cs typeface="Helvetica"/>
              </a:rPr>
              <a:t>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014755" y="1890121"/>
            <a:ext cx="3059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cs typeface="Helvetica"/>
              </a:rPr>
              <a:t>A cube-sat fleet proposal for</a:t>
            </a:r>
          </a:p>
          <a:p>
            <a:r>
              <a:rPr lang="en-US" altLang="ja-JP">
                <a:latin typeface="Helvetica"/>
                <a:cs typeface="Helvetica"/>
              </a:rPr>
              <a:t>ALL-SKY GRB localization</a:t>
            </a:r>
            <a:endParaRPr kumimoji="1" lang="ja-JP" altLang="en-US">
              <a:latin typeface="Helvetica"/>
              <a:cs typeface="Helvetica"/>
            </a:endParaRPr>
          </a:p>
        </p:txBody>
      </p:sp>
      <p:pic>
        <p:nvPicPr>
          <p:cNvPr id="8" name="図 7" descr="スクリーンショット 2018-10-31 18.23.5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b="9068"/>
          <a:stretch/>
        </p:blipFill>
        <p:spPr>
          <a:xfrm>
            <a:off x="3490624" y="1434420"/>
            <a:ext cx="5653376" cy="2516909"/>
          </a:xfrm>
          <a:prstGeom prst="rect">
            <a:avLst/>
          </a:prstGeom>
        </p:spPr>
      </p:pic>
      <p:pic>
        <p:nvPicPr>
          <p:cNvPr id="9" name="図 8" descr="came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7" y="748147"/>
            <a:ext cx="841886" cy="460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 descr="came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6" y="862062"/>
            <a:ext cx="841886" cy="460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図 10" descr="came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90" y="952888"/>
            <a:ext cx="841886" cy="460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図 11" descr="came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00" y="1082196"/>
            <a:ext cx="841886" cy="460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図 12" descr="came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76" y="1968489"/>
            <a:ext cx="2709333" cy="14812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図 13" descr="スクリーンショット 2018-10-31 18.27.5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r="12925" b="10942"/>
          <a:stretch/>
        </p:blipFill>
        <p:spPr>
          <a:xfrm>
            <a:off x="92363" y="3494423"/>
            <a:ext cx="4288235" cy="3263516"/>
          </a:xfrm>
          <a:prstGeom prst="rect">
            <a:avLst/>
          </a:prstGeom>
        </p:spPr>
      </p:pic>
      <p:pic>
        <p:nvPicPr>
          <p:cNvPr id="15" name="図 14" descr="came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0" y="1239214"/>
            <a:ext cx="841886" cy="460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図 15" descr="came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9" y="1353129"/>
            <a:ext cx="841886" cy="460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図 16" descr="came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53" y="1443955"/>
            <a:ext cx="841886" cy="460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図 17" descr="came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63" y="1573263"/>
            <a:ext cx="841886" cy="4602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正方形/長方形 18"/>
          <p:cNvSpPr/>
          <p:nvPr/>
        </p:nvSpPr>
        <p:spPr>
          <a:xfrm>
            <a:off x="4472676" y="6245851"/>
            <a:ext cx="4341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1400">
                <a:solidFill>
                  <a:srgbClr val="000000"/>
                </a:solidFill>
                <a:latin typeface="Helvetica"/>
                <a:cs typeface="Helvetica"/>
              </a:rPr>
              <a:t>also </a:t>
            </a:r>
            <a:r>
              <a:rPr lang="en-US" altLang="ja-JP" sz="1400" i="1">
                <a:solidFill>
                  <a:srgbClr val="000000"/>
                </a:solidFill>
                <a:latin typeface="Helvetica"/>
                <a:cs typeface="Helvetica"/>
              </a:rPr>
              <a:t>Hermes</a:t>
            </a:r>
            <a:r>
              <a:rPr lang="en-US" altLang="ja-JP" sz="1400">
                <a:solidFill>
                  <a:srgbClr val="000000"/>
                </a:solidFill>
                <a:latin typeface="Helvetica"/>
                <a:cs typeface="Helvetica"/>
              </a:rPr>
              <a:t> project : Simone Pirrotta </a:t>
            </a:r>
            <a:r>
              <a:rPr lang="en-US" altLang="en-US" sz="1400">
                <a:solidFill>
                  <a:srgbClr val="000000"/>
                </a:solidFill>
                <a:latin typeface="Helvetica"/>
                <a:cs typeface="Helvetica"/>
              </a:rPr>
              <a:t>et al. 2016 </a:t>
            </a:r>
            <a:endParaRPr lang="en-US" altLang="ja-JP" sz="140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287515" y="4013055"/>
            <a:ext cx="4739282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0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All-sky coverage </a:t>
            </a:r>
            <a:r>
              <a:rPr lang="en-US" altLang="ja-JP" sz="2000">
                <a:latin typeface="Helvetica"/>
                <a:ea typeface="ヒラギノ丸ゴ Pro W4"/>
                <a:cs typeface="Helvetica"/>
              </a:rPr>
              <a:t>with 9 (or more) CubeSat fleet</a:t>
            </a:r>
          </a:p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000">
                <a:latin typeface="Helvetica"/>
                <a:ea typeface="ヒラギノ丸ゴ Pro W4"/>
                <a:cs typeface="Helvetica"/>
              </a:rPr>
              <a:t>“Time-of-Arrival” localization of GRBs</a:t>
            </a:r>
          </a:p>
          <a:p>
            <a:pPr>
              <a:lnSpc>
                <a:spcPct val="110000"/>
              </a:lnSpc>
            </a:pPr>
            <a:r>
              <a:rPr lang="en-US" altLang="ja-JP" sz="2000">
                <a:latin typeface="Helvetica"/>
                <a:ea typeface="ヒラギノ丸ゴ Pro W4"/>
                <a:cs typeface="Helvetica"/>
                <a:sym typeface="Wingdings"/>
              </a:rPr>
              <a:t> </a:t>
            </a:r>
            <a:r>
              <a:rPr lang="en-US" altLang="ja-JP" sz="2000">
                <a:solidFill>
                  <a:srgbClr val="FF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not to miss any GW event</a:t>
            </a:r>
            <a:endParaRPr lang="en-US" altLang="ja-JP" sz="2000">
              <a:solidFill>
                <a:srgbClr val="FF0000"/>
              </a:solidFill>
              <a:latin typeface="Helvetica"/>
              <a:ea typeface="ヒラギノ丸ゴ Pro W4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6048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4592" y="128090"/>
            <a:ext cx="8339131" cy="766919"/>
          </a:xfrm>
        </p:spPr>
        <p:txBody>
          <a:bodyPr>
            <a:noAutofit/>
          </a:bodyPr>
          <a:lstStyle/>
          <a:p>
            <a:r>
              <a:rPr kumimoji="1" lang="en-US" altLang="ja-JP">
                <a:latin typeface="Helvetica"/>
                <a:ea typeface="ヒラギノ丸ゴ Pro W4"/>
                <a:cs typeface="Helvetica"/>
              </a:rPr>
              <a:t>What is X-ray Astronomy?</a:t>
            </a:r>
            <a:endParaRPr kumimoji="1" lang="ja-JP" altLang="en-US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8353" y="2784393"/>
            <a:ext cx="9075647" cy="184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charset="2"/>
              <a:buChar char="l"/>
            </a:pPr>
            <a:r>
              <a:rPr lang="en-US" altLang="ja-JP" sz="24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X-rays are probes for </a:t>
            </a:r>
            <a:r>
              <a:rPr lang="mr-IN" altLang="ja-JP" sz="24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…</a:t>
            </a:r>
            <a:r>
              <a:rPr lang="en-US" altLang="ja-JP" sz="24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 </a:t>
            </a:r>
          </a:p>
          <a:p>
            <a:pPr marL="542925" lvl="1" indent="-184150">
              <a:lnSpc>
                <a:spcPct val="110000"/>
              </a:lnSpc>
              <a:buFont typeface="Arial"/>
              <a:buChar char="•"/>
            </a:pPr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hottest active plasma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, “forming the stages” for high-energy phenomena</a:t>
            </a:r>
          </a:p>
          <a:p>
            <a:pPr marL="542925" lvl="1" indent="-184150">
              <a:lnSpc>
                <a:spcPct val="110000"/>
              </a:lnSpc>
              <a:buFont typeface="Arial"/>
              <a:buChar char="•"/>
            </a:pPr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synchrotron</a:t>
            </a:r>
            <a:r>
              <a:rPr lang="ja-JP" altLang="en-US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peak</a:t>
            </a:r>
            <a:r>
              <a:rPr lang="ja-JP" altLang="en-US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energy in SNR</a:t>
            </a:r>
            <a:r>
              <a:rPr lang="ja-JP" altLang="en-US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accellerator</a:t>
            </a:r>
          </a:p>
          <a:p>
            <a:pPr marL="358775" lvl="1">
              <a:lnSpc>
                <a:spcPct val="110000"/>
              </a:lnSpc>
            </a:pPr>
            <a:r>
              <a:rPr lang="ja-JP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　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and</a:t>
            </a:r>
            <a:r>
              <a:rPr lang="ja-JP" altLang="en-US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many</a:t>
            </a:r>
            <a:r>
              <a:rPr lang="ja-JP" altLang="en-US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extreme</a:t>
            </a:r>
            <a:r>
              <a:rPr lang="ja-JP" altLang="en-US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physics</a:t>
            </a:r>
            <a:r>
              <a:rPr lang="ja-JP" altLang="en-US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in</a:t>
            </a:r>
            <a:r>
              <a:rPr lang="ja-JP" altLang="en-US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universe.</a:t>
            </a:r>
          </a:p>
          <a:p>
            <a:pPr marL="542925" lvl="1" indent="-184150">
              <a:lnSpc>
                <a:spcPct val="110000"/>
              </a:lnSpc>
              <a:buFont typeface="Arial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with the highest </a:t>
            </a:r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penetrating power</a:t>
            </a:r>
            <a:endParaRPr lang="ja-JP" altLang="en-US">
              <a:latin typeface="Helvetica"/>
              <a:cs typeface="Helvetica"/>
            </a:endParaRPr>
          </a:p>
        </p:txBody>
      </p:sp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b="5814"/>
          <a:stretch>
            <a:fillRect/>
          </a:stretch>
        </p:blipFill>
        <p:spPr bwMode="auto">
          <a:xfrm>
            <a:off x="68832" y="4675406"/>
            <a:ext cx="2064520" cy="146608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図 3" descr="Chandra_artist_illustr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28" y="5370671"/>
            <a:ext cx="2455013" cy="148732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0" y="6141491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>
                <a:latin typeface="Helvetica"/>
                <a:cs typeface="Helvetica"/>
              </a:rPr>
              <a:t>ISAS/JAXA</a:t>
            </a:r>
            <a:endParaRPr kumimoji="1" lang="ja-JP" altLang="en-US" sz="1200">
              <a:latin typeface="Helvetica"/>
              <a:cs typeface="Helvetic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739938" y="6581001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>
                <a:solidFill>
                  <a:srgbClr val="FFFFFF"/>
                </a:solidFill>
                <a:latin typeface="Helvetica"/>
                <a:cs typeface="Helvetica"/>
              </a:rPr>
              <a:t>NASA/CXC</a:t>
            </a:r>
            <a:endParaRPr kumimoji="1" lang="ja-JP" altLang="en-US" sz="120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7" name="図 26" descr="20180803nhi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7"/>
          <a:stretch/>
        </p:blipFill>
        <p:spPr>
          <a:xfrm>
            <a:off x="6391920" y="5272493"/>
            <a:ext cx="2677007" cy="1585507"/>
          </a:xfrm>
          <a:prstGeom prst="rect">
            <a:avLst/>
          </a:prstGeom>
        </p:spPr>
      </p:pic>
      <p:pic>
        <p:nvPicPr>
          <p:cNvPr id="28" name="図 27" descr="Athena_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 b="7142"/>
          <a:stretch/>
        </p:blipFill>
        <p:spPr>
          <a:xfrm>
            <a:off x="6719221" y="3810232"/>
            <a:ext cx="2424779" cy="1512395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6663302" y="6329310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>
                <a:latin typeface="Helvetica"/>
                <a:cs typeface="Helvetica"/>
              </a:rPr>
              <a:t>JAXA</a:t>
            </a:r>
            <a:endParaRPr kumimoji="1" lang="ja-JP" altLang="en-US" sz="1200">
              <a:latin typeface="Helvetica"/>
              <a:cs typeface="Helvetica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545282" y="5011095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>
                <a:solidFill>
                  <a:srgbClr val="FFFFFF"/>
                </a:solidFill>
                <a:latin typeface="Helvetica"/>
                <a:cs typeface="Helvetica"/>
              </a:rPr>
              <a:t>ESA</a:t>
            </a:r>
            <a:endParaRPr kumimoji="1" lang="ja-JP" altLang="en-US" sz="120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31" name="図 30" descr="IXP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89" y="4644379"/>
            <a:ext cx="2192262" cy="1645428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5307708" y="6016450"/>
            <a:ext cx="1082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>
                <a:solidFill>
                  <a:srgbClr val="FFFFFF"/>
                </a:solidFill>
                <a:latin typeface="Helvetica"/>
                <a:cs typeface="Helvetica"/>
              </a:rPr>
              <a:t>NASA/MSFC</a:t>
            </a:r>
            <a:endParaRPr kumimoji="1" lang="ja-JP" altLang="en-US" sz="120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1418" y="960845"/>
            <a:ext cx="9052582" cy="184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charset="2"/>
              <a:buChar char="l"/>
            </a:pPr>
            <a:r>
              <a:rPr lang="en-US" altLang="ja-JP" sz="24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Universe is “</a:t>
            </a:r>
            <a:r>
              <a:rPr lang="en-US" altLang="ja-JP" sz="24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hot and energetic</a:t>
            </a:r>
            <a:r>
              <a:rPr lang="en-US" altLang="ja-JP" sz="24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”</a:t>
            </a:r>
          </a:p>
          <a:p>
            <a:pPr marL="542925" lvl="1" indent="-184150">
              <a:lnSpc>
                <a:spcPct val="110000"/>
              </a:lnSpc>
              <a:buFont typeface="Arial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Cluster of galaxies has 10</a:t>
            </a:r>
            <a:r>
              <a:rPr lang="en-US" altLang="ja-JP" sz="2000" baseline="30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8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 K hot plasma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 major baryonic component</a:t>
            </a:r>
          </a:p>
          <a:p>
            <a:pPr marL="542925" lvl="1" indent="-184150">
              <a:lnSpc>
                <a:spcPct val="110000"/>
              </a:lnSpc>
              <a:buFont typeface="Arial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Super Massive Black Holes (SMBH)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 X-ray traces accretion</a:t>
            </a:r>
            <a:endParaRPr lang="en-US" altLang="ja-JP" sz="2000" dirty="0">
              <a:solidFill>
                <a:srgbClr val="000000"/>
              </a:solidFill>
              <a:latin typeface="Helvetica"/>
              <a:ea typeface="ヒラギノ丸ゴ Pro W4"/>
              <a:cs typeface="Helvetica"/>
            </a:endParaRPr>
          </a:p>
          <a:p>
            <a:pPr marL="542925" lvl="1" indent="-184150">
              <a:lnSpc>
                <a:spcPct val="110000"/>
              </a:lnSpc>
              <a:buFont typeface="Arial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Super Nova Remnants, </a:t>
            </a:r>
            <a:r>
              <a:rPr lang="ja-JP" altLang="en-US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a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n</a:t>
            </a:r>
            <a:r>
              <a:rPr lang="ja-JP" altLang="en-US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“extreme accelerator”  synchrotron X-rays</a:t>
            </a:r>
            <a:endParaRPr lang="en-US" altLang="ja-JP" sz="2000" dirty="0">
              <a:solidFill>
                <a:srgbClr val="000000"/>
              </a:solidFill>
              <a:latin typeface="Helvetica"/>
              <a:ea typeface="ヒラギノ丸ゴ Pro W4"/>
              <a:cs typeface="Helvetica"/>
            </a:endParaRPr>
          </a:p>
          <a:p>
            <a:pPr marL="542925" lvl="1" indent="-184150">
              <a:lnSpc>
                <a:spcPct val="110000"/>
              </a:lnSpc>
              <a:buFont typeface="Arial"/>
              <a:buChar char="•"/>
            </a:pP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Extremely highly magnetic Neutron Stars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 X/gamma-rays</a:t>
            </a:r>
            <a:r>
              <a:rPr lang="en-US" altLang="en-US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 from </a:t>
            </a:r>
            <a:r>
              <a:rPr lang="en-US" altLang="ja-JP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Magnetor </a:t>
            </a:r>
            <a:endParaRPr lang="ja-JP" altLang="en-US">
              <a:latin typeface="Helvetica"/>
              <a:cs typeface="Helvetica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1617133" y="3649134"/>
            <a:ext cx="7399868" cy="3063971"/>
            <a:chOff x="1617133" y="3649134"/>
            <a:chExt cx="7399868" cy="3063971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617133" y="5223933"/>
              <a:ext cx="2364750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C0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>
                  <a:solidFill>
                    <a:srgbClr val="FF00FF"/>
                  </a:solidFill>
                  <a:latin typeface="Helvetica"/>
                  <a:cs typeface="Helvetica"/>
                </a:rPr>
                <a:t>Imagin</a:t>
              </a:r>
              <a:r>
                <a:rPr lang="en-US" altLang="en-US">
                  <a:solidFill>
                    <a:srgbClr val="FF00FF"/>
                  </a:solidFill>
                  <a:latin typeface="Helvetica"/>
                  <a:cs typeface="Helvetica"/>
                </a:rPr>
                <a:t>g</a:t>
              </a:r>
              <a:r>
                <a:rPr lang="ja-JP" altLang="en-US">
                  <a:solidFill>
                    <a:srgbClr val="FF00FF"/>
                  </a:solidFill>
                  <a:latin typeface="Helvetica"/>
                  <a:cs typeface="Helvetica"/>
                </a:rPr>
                <a:t> </a:t>
              </a:r>
              <a:r>
                <a:rPr lang="en-US" altLang="ja-JP">
                  <a:solidFill>
                    <a:srgbClr val="FF00FF"/>
                  </a:solidFill>
                  <a:latin typeface="Helvetica"/>
                  <a:cs typeface="Helvetica"/>
                </a:rPr>
                <a:t>Spetroscopy</a:t>
              </a:r>
              <a:endParaRPr kumimoji="1" lang="ja-JP" altLang="en-US">
                <a:solidFill>
                  <a:srgbClr val="FF00FF"/>
                </a:solidFill>
                <a:latin typeface="Helvetica"/>
                <a:cs typeface="Helvetica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812370" y="4368800"/>
              <a:ext cx="1351902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C0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>
                  <a:solidFill>
                    <a:srgbClr val="FF00FF"/>
                  </a:solidFill>
                  <a:latin typeface="Helvetica"/>
                  <a:cs typeface="Helvetica"/>
                </a:rPr>
                <a:t>Polarimetry</a:t>
              </a:r>
              <a:endParaRPr kumimoji="1" lang="ja-JP" altLang="en-US">
                <a:solidFill>
                  <a:srgbClr val="FF00FF"/>
                </a:solidFill>
                <a:latin typeface="Helvetica"/>
                <a:cs typeface="Helvetica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816600" y="3649134"/>
              <a:ext cx="3200401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C02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>
                  <a:solidFill>
                    <a:srgbClr val="FF00FF"/>
                  </a:solidFill>
                  <a:latin typeface="Helvetica"/>
                  <a:cs typeface="Helvetica"/>
                </a:rPr>
                <a:t>High resolution </a:t>
              </a:r>
              <a:r>
                <a:rPr kumimoji="1" lang="en-US" altLang="ja-JP">
                  <a:solidFill>
                    <a:srgbClr val="FF00FF"/>
                  </a:solidFill>
                  <a:latin typeface="Helvetica"/>
                  <a:cs typeface="Helvetica"/>
                </a:rPr>
                <a:t>Spectroscopy</a:t>
              </a:r>
              <a:endParaRPr kumimoji="1" lang="ja-JP" altLang="en-US">
                <a:solidFill>
                  <a:srgbClr val="FF00FF"/>
                </a:solidFill>
                <a:latin typeface="Helvetica"/>
                <a:cs typeface="Helvetica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452436" y="6343773"/>
              <a:ext cx="1300957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C0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>
                  <a:solidFill>
                    <a:srgbClr val="FF00FF"/>
                  </a:solidFill>
                  <a:latin typeface="Helvetica"/>
                  <a:cs typeface="Helvetica"/>
                </a:rPr>
                <a:t>Wide-band</a:t>
              </a:r>
              <a:endParaRPr kumimoji="1" lang="ja-JP" altLang="en-US">
                <a:solidFill>
                  <a:srgbClr val="FF00FF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6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 descr="スクリーンショット 2019-02-16 15.57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61" y="5395201"/>
            <a:ext cx="2194585" cy="1530984"/>
          </a:xfrm>
          <a:prstGeom prst="rect">
            <a:avLst/>
          </a:prstGeom>
        </p:spPr>
      </p:pic>
      <p:pic>
        <p:nvPicPr>
          <p:cNvPr id="27" name="図 26" descr="20180803nhi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7"/>
          <a:stretch/>
        </p:blipFill>
        <p:spPr>
          <a:xfrm>
            <a:off x="545052" y="2914943"/>
            <a:ext cx="3802132" cy="2251883"/>
          </a:xfrm>
          <a:prstGeom prst="rect">
            <a:avLst/>
          </a:prstGeom>
        </p:spPr>
      </p:pic>
      <p:grpSp>
        <p:nvGrpSpPr>
          <p:cNvPr id="7" name="図形グループ 6"/>
          <p:cNvGrpSpPr/>
          <p:nvPr/>
        </p:nvGrpSpPr>
        <p:grpSpPr>
          <a:xfrm>
            <a:off x="3383981" y="5105413"/>
            <a:ext cx="2167246" cy="1675879"/>
            <a:chOff x="4202275" y="5182121"/>
            <a:chExt cx="2167246" cy="1675879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4285" y="5182121"/>
              <a:ext cx="2165236" cy="1675879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16" r="8799"/>
            <a:stretch/>
          </p:blipFill>
          <p:spPr>
            <a:xfrm>
              <a:off x="4202275" y="5514528"/>
              <a:ext cx="2165069" cy="1278483"/>
            </a:xfrm>
            <a:prstGeom prst="rect">
              <a:avLst/>
            </a:prstGeom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4592" y="128090"/>
            <a:ext cx="8339131" cy="1160725"/>
          </a:xfrm>
        </p:spPr>
        <p:txBody>
          <a:bodyPr>
            <a:noAutofit/>
          </a:bodyPr>
          <a:lstStyle/>
          <a:p>
            <a:r>
              <a:rPr lang="en-US" altLang="ja-JP" sz="4000">
                <a:latin typeface="Helvetica"/>
                <a:ea typeface="ヒラギノ丸ゴ Pro W4"/>
                <a:cs typeface="Helvetica"/>
              </a:rPr>
              <a:t>Summary </a:t>
            </a:r>
            <a:br>
              <a:rPr lang="en-US" altLang="ja-JP" sz="4000">
                <a:latin typeface="Helvetica"/>
                <a:ea typeface="ヒラギノ丸ゴ Pro W4"/>
                <a:cs typeface="Helvetica"/>
              </a:rPr>
            </a:br>
            <a:r>
              <a:rPr kumimoji="1" lang="en-US" altLang="ja-JP" sz="4000">
                <a:latin typeface="Helvetica"/>
                <a:ea typeface="ヒラギノ丸ゴ Pro W4"/>
                <a:cs typeface="Helvetica"/>
              </a:rPr>
              <a:t>X-ray Astronomy in near future</a:t>
            </a:r>
            <a:endParaRPr kumimoji="1" lang="ja-JP" altLang="en-US" sz="4000">
              <a:latin typeface="Helvetica"/>
              <a:ea typeface="ヒラギノ丸ゴ Pro W4"/>
              <a:cs typeface="Helvetica"/>
            </a:endParaRPr>
          </a:p>
        </p:txBody>
      </p:sp>
      <p:pic>
        <p:nvPicPr>
          <p:cNvPr id="28" name="図 27" descr="Athena_s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4" b="7142"/>
          <a:stretch/>
        </p:blipFill>
        <p:spPr>
          <a:xfrm>
            <a:off x="4324010" y="2992003"/>
            <a:ext cx="3292713" cy="2053747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1148348" y="4403061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>
                <a:latin typeface="Helvetica"/>
                <a:cs typeface="Helvetica"/>
              </a:rPr>
              <a:t>JAXA</a:t>
            </a:r>
            <a:endParaRPr kumimoji="1" lang="ja-JP" altLang="en-US" sz="1200">
              <a:latin typeface="Helvetica"/>
              <a:cs typeface="Helvetica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104746" y="3025184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>
                <a:solidFill>
                  <a:srgbClr val="FFFFFF"/>
                </a:solidFill>
                <a:latin typeface="Helvetica"/>
                <a:cs typeface="Helvetica"/>
              </a:rPr>
              <a:t>ESA</a:t>
            </a:r>
            <a:endParaRPr kumimoji="1" lang="ja-JP" altLang="en-US" sz="120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31" name="図 30" descr="IXP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5" y="5212572"/>
            <a:ext cx="2192262" cy="1645428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1131003" y="6581001"/>
            <a:ext cx="1082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>
                <a:solidFill>
                  <a:schemeClr val="bg1"/>
                </a:solidFill>
                <a:latin typeface="Helvetica"/>
                <a:cs typeface="Helvetica"/>
              </a:rPr>
              <a:t>NASA/MSFC</a:t>
            </a:r>
            <a:endParaRPr kumimoji="1" lang="ja-JP" altLang="en-US" sz="120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1418" y="1318320"/>
            <a:ext cx="9052582" cy="1170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charset="2"/>
              <a:buChar char="l"/>
            </a:pPr>
            <a:r>
              <a:rPr lang="en-US" altLang="ja-JP" sz="24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Universe is “</a:t>
            </a:r>
            <a:r>
              <a:rPr lang="en-US" altLang="ja-JP" sz="24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hot and energetic</a:t>
            </a:r>
            <a:r>
              <a:rPr lang="en-US" altLang="ja-JP" sz="24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”</a:t>
            </a:r>
          </a:p>
          <a:p>
            <a:pPr marL="358775" lvl="1">
              <a:lnSpc>
                <a:spcPct val="110000"/>
              </a:lnSpc>
            </a:pPr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Cluster of galaxies 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(major baryonic component), </a:t>
            </a:r>
            <a:r>
              <a:rPr lang="ja-JP" altLang="en-US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a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n</a:t>
            </a:r>
            <a:r>
              <a:rPr lang="ja-JP" altLang="en-US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extreme accelerator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 in SNR, accretion into </a:t>
            </a:r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SMBHs</a:t>
            </a:r>
            <a:r>
              <a:rPr lang="en-US" altLang="ja-JP" sz="2000" dirty="0">
                <a:solidFill>
                  <a:srgbClr val="000000"/>
                </a:solidFill>
                <a:latin typeface="Helvetica"/>
                <a:ea typeface="ヒラギノ丸ゴ Pro W4"/>
                <a:cs typeface="Helvetica"/>
              </a:rPr>
              <a:t> and </a:t>
            </a:r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extreme physics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2286" y="4871667"/>
            <a:ext cx="13519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FC02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rgbClr val="FF00FF"/>
                </a:solidFill>
                <a:latin typeface="Helvetica"/>
                <a:cs typeface="Helvetica"/>
              </a:rPr>
              <a:t>Polarimetry 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26380" y="2882044"/>
            <a:ext cx="3200401" cy="369332"/>
          </a:xfrm>
          <a:prstGeom prst="rect">
            <a:avLst/>
          </a:prstGeom>
          <a:solidFill>
            <a:srgbClr val="FFFFFF"/>
          </a:solidFill>
          <a:ln>
            <a:solidFill>
              <a:srgbClr val="FC02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>
                <a:solidFill>
                  <a:srgbClr val="FF00FF"/>
                </a:solidFill>
                <a:latin typeface="Helvetica"/>
                <a:cs typeface="Helvetica"/>
              </a:rPr>
              <a:t>High resolution </a:t>
            </a:r>
            <a:r>
              <a:rPr kumimoji="1" lang="en-US" altLang="ja-JP">
                <a:solidFill>
                  <a:srgbClr val="FF00FF"/>
                </a:solidFill>
                <a:latin typeface="Helvetica"/>
                <a:cs typeface="Helvetica"/>
              </a:rPr>
              <a:t>Spectroscopy</a:t>
            </a:r>
            <a:endParaRPr kumimoji="1" lang="ja-JP" altLang="en-US">
              <a:solidFill>
                <a:srgbClr val="FF00FF"/>
              </a:solidFill>
              <a:latin typeface="Helvetica"/>
              <a:cs typeface="Helvetica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92284" y="5227336"/>
            <a:ext cx="1518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>
                <a:solidFill>
                  <a:srgbClr val="FFFFFF"/>
                </a:solidFill>
                <a:latin typeface="Helvetica"/>
                <a:cs typeface="Helvetica"/>
              </a:rPr>
              <a:t>(</a:t>
            </a:r>
            <a:r>
              <a:rPr lang="en-US" altLang="ja-JP" i="1">
                <a:solidFill>
                  <a:srgbClr val="FFFFFF"/>
                </a:solidFill>
                <a:latin typeface="Helvetica"/>
                <a:cs typeface="Helvetica"/>
              </a:rPr>
              <a:t>IXPE</a:t>
            </a:r>
            <a:r>
              <a:rPr lang="en-US" altLang="ja-JP">
                <a:solidFill>
                  <a:srgbClr val="FFFFFF"/>
                </a:solidFill>
                <a:latin typeface="Helvetica"/>
                <a:cs typeface="Helvetica"/>
              </a:rPr>
              <a:t> 2021-)</a:t>
            </a:r>
            <a:endParaRPr lang="ja-JP" altLang="en-US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59445" y="3035852"/>
            <a:ext cx="11468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>
                <a:latin typeface="Helvetica"/>
                <a:cs typeface="Helvetica"/>
              </a:rPr>
              <a:t>(</a:t>
            </a:r>
            <a:r>
              <a:rPr lang="en-US" altLang="ja-JP" i="1">
                <a:latin typeface="Helvetica"/>
                <a:cs typeface="Helvetica"/>
              </a:rPr>
              <a:t>XRISM </a:t>
            </a:r>
          </a:p>
          <a:p>
            <a:pPr lvl="0"/>
            <a:r>
              <a:rPr lang="en-US" altLang="ja-JP">
                <a:latin typeface="Helvetica"/>
                <a:cs typeface="Helvetica"/>
              </a:rPr>
              <a:t>FY2021-)</a:t>
            </a:r>
            <a:endParaRPr lang="ja-JP" altLang="en-US">
              <a:latin typeface="Helvetica"/>
              <a:cs typeface="Helvetica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125135" y="4390028"/>
            <a:ext cx="153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>
                <a:solidFill>
                  <a:schemeClr val="bg1"/>
                </a:solidFill>
                <a:latin typeface="Helvetica"/>
                <a:cs typeface="Helvetica"/>
              </a:rPr>
              <a:t>(Athena </a:t>
            </a:r>
          </a:p>
          <a:p>
            <a:pPr lvl="0"/>
            <a:r>
              <a:rPr lang="en-US" altLang="ja-JP">
                <a:solidFill>
                  <a:schemeClr val="bg1"/>
                </a:solidFill>
                <a:latin typeface="Helvetica"/>
                <a:cs typeface="Helvetica"/>
              </a:rPr>
              <a:t>early 2030s-)</a:t>
            </a:r>
            <a:endParaRPr lang="ja-JP" altLang="en-US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16827" y="5224913"/>
            <a:ext cx="1310399" cy="369332"/>
          </a:xfrm>
          <a:prstGeom prst="rect">
            <a:avLst/>
          </a:prstGeom>
          <a:solidFill>
            <a:srgbClr val="FFFFFF"/>
          </a:solidFill>
          <a:ln>
            <a:solidFill>
              <a:srgbClr val="FC02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FF00FF"/>
                </a:solidFill>
                <a:latin typeface="Helvetica"/>
                <a:cs typeface="Helvetica"/>
              </a:rPr>
              <a:t>Wide-band</a:t>
            </a:r>
            <a:endParaRPr kumimoji="1" lang="ja-JP" altLang="en-US">
              <a:solidFill>
                <a:srgbClr val="FF00FF"/>
              </a:solidFill>
              <a:latin typeface="Helvetica"/>
              <a:cs typeface="Helvetica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2339501" y="5616356"/>
            <a:ext cx="10829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i="1">
                <a:latin typeface="Helvetica"/>
                <a:cs typeface="Helvetica"/>
              </a:rPr>
              <a:t>FORCE</a:t>
            </a:r>
          </a:p>
          <a:p>
            <a:pPr lvl="0"/>
            <a:r>
              <a:rPr lang="en-US" altLang="ja-JP">
                <a:latin typeface="Helvetica"/>
                <a:cs typeface="Helvetica"/>
              </a:rPr>
              <a:t>proposal</a:t>
            </a:r>
            <a:endParaRPr lang="ja-JP" altLang="en-US">
              <a:latin typeface="Helvetica"/>
              <a:cs typeface="Helvetica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601445" y="5061954"/>
            <a:ext cx="20871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FC02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FF00FF"/>
                </a:solidFill>
                <a:latin typeface="Helvetica"/>
                <a:cs typeface="Helvetica"/>
              </a:rPr>
              <a:t>GRB/GW synergy</a:t>
            </a:r>
            <a:endParaRPr kumimoji="1" lang="ja-JP" altLang="en-US">
              <a:solidFill>
                <a:srgbClr val="FF00FF"/>
              </a:solidFill>
              <a:latin typeface="Helvetica"/>
              <a:cs typeface="Helvetica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5620166" y="6109684"/>
            <a:ext cx="1563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i="1">
                <a:latin typeface="Helvetica"/>
                <a:cs typeface="Helvetica"/>
              </a:rPr>
              <a:t>HiZ-Gundam</a:t>
            </a:r>
          </a:p>
          <a:p>
            <a:pPr lvl="0"/>
            <a:r>
              <a:rPr lang="en-US" altLang="ja-JP">
                <a:latin typeface="Helvetica"/>
                <a:cs typeface="Helvetica"/>
              </a:rPr>
              <a:t>proposal</a:t>
            </a:r>
            <a:endParaRPr lang="ja-JP" altLang="en-US">
              <a:latin typeface="Helvetica"/>
              <a:cs typeface="Helvetica"/>
            </a:endParaRPr>
          </a:p>
        </p:txBody>
      </p:sp>
      <p:pic>
        <p:nvPicPr>
          <p:cNvPr id="40" name="図 39" descr="camelo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707" y="4568448"/>
            <a:ext cx="1430293" cy="781973"/>
          </a:xfrm>
          <a:prstGeom prst="rect">
            <a:avLst/>
          </a:prstGeom>
          <a:ln>
            <a:noFill/>
          </a:ln>
        </p:spPr>
      </p:pic>
      <p:sp>
        <p:nvSpPr>
          <p:cNvPr id="41" name="正方形/長方形 40"/>
          <p:cNvSpPr/>
          <p:nvPr/>
        </p:nvSpPr>
        <p:spPr>
          <a:xfrm>
            <a:off x="7843494" y="3943767"/>
            <a:ext cx="1358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i="1">
                <a:latin typeface="Helvetica"/>
                <a:cs typeface="Helvetica"/>
              </a:rPr>
              <a:t>CAMELOT</a:t>
            </a:r>
          </a:p>
          <a:p>
            <a:pPr lvl="0"/>
            <a:r>
              <a:rPr lang="en-US" altLang="ja-JP">
                <a:latin typeface="Helvetica"/>
                <a:cs typeface="Helvetica"/>
              </a:rPr>
              <a:t>proposal</a:t>
            </a:r>
            <a:endParaRPr lang="ja-JP" altLang="en-US">
              <a:latin typeface="Helvetica"/>
              <a:cs typeface="Helvetic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91418" y="2392649"/>
            <a:ext cx="90525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Wingdings" charset="2"/>
              <a:buChar char="l"/>
            </a:pPr>
            <a:r>
              <a:rPr lang="en-US" altLang="ja-JP" sz="2400" dirty="0">
                <a:latin typeface="Helvetica"/>
                <a:ea typeface="ヒラギノ丸ゴ Pro W4"/>
                <a:cs typeface="Helvetica"/>
              </a:rPr>
              <a:t>New Observatories are to come with wide capability spectrum</a:t>
            </a:r>
          </a:p>
        </p:txBody>
      </p:sp>
    </p:spTree>
    <p:extLst>
      <p:ext uri="{BB962C8B-B14F-4D97-AF65-F5344CB8AC3E}">
        <p14:creationId xmlns:p14="http://schemas.microsoft.com/office/powerpoint/2010/main" val="79820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ende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222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図形グループ 25"/>
          <p:cNvGrpSpPr/>
          <p:nvPr/>
        </p:nvGrpSpPr>
        <p:grpSpPr>
          <a:xfrm>
            <a:off x="176671" y="2750023"/>
            <a:ext cx="4808580" cy="3667965"/>
            <a:chOff x="4836570" y="1639973"/>
            <a:chExt cx="4307430" cy="3203574"/>
          </a:xfrm>
        </p:grpSpPr>
        <p:grpSp>
          <p:nvGrpSpPr>
            <p:cNvPr id="17" name="図形グループ 16"/>
            <p:cNvGrpSpPr/>
            <p:nvPr/>
          </p:nvGrpSpPr>
          <p:grpSpPr>
            <a:xfrm>
              <a:off x="4836570" y="1639973"/>
              <a:ext cx="4307430" cy="3203574"/>
              <a:chOff x="4547654" y="2377957"/>
              <a:chExt cx="4596346" cy="3336313"/>
            </a:xfrm>
          </p:grpSpPr>
          <p:pic>
            <p:nvPicPr>
              <p:cNvPr id="18" name="図 17" descr="sw0601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7654" y="2377957"/>
                <a:ext cx="4461351" cy="3336313"/>
              </a:xfrm>
              <a:prstGeom prst="rect">
                <a:avLst/>
              </a:prstGeom>
            </p:spPr>
          </p:pic>
          <p:sp>
            <p:nvSpPr>
              <p:cNvPr id="19" name="角丸四角形 18"/>
              <p:cNvSpPr/>
              <p:nvPr/>
            </p:nvSpPr>
            <p:spPr>
              <a:xfrm>
                <a:off x="7385452" y="2468024"/>
                <a:ext cx="1758548" cy="34228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Helvetica"/>
                  <a:ea typeface="ヒラギノ丸ゴ Pro W4"/>
                  <a:cs typeface="Helvetica"/>
                </a:endParaRPr>
              </a:p>
            </p:txBody>
          </p:sp>
        </p:grpSp>
        <p:sp>
          <p:nvSpPr>
            <p:cNvPr id="24" name="テキスト ボックス 23"/>
            <p:cNvSpPr txBox="1"/>
            <p:nvPr/>
          </p:nvSpPr>
          <p:spPr>
            <a:xfrm>
              <a:off x="5457316" y="2224728"/>
              <a:ext cx="2800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>
                  <a:latin typeface="Helvetica"/>
                  <a:ea typeface="ヒラギノ丸ゴ Pro W4"/>
                  <a:cs typeface="Helvetica"/>
                </a:rPr>
                <a:t>obscured AGN X-ray spectra</a:t>
              </a:r>
              <a:endParaRPr kumimoji="1" lang="ja-JP" altLang="en-US" sz="1600">
                <a:latin typeface="Helvetica"/>
                <a:ea typeface="ヒラギノ丸ゴ Pro W4"/>
                <a:cs typeface="Helvetica"/>
              </a:endParaRPr>
            </a:p>
          </p:txBody>
        </p:sp>
      </p:grp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68794" y="80583"/>
            <a:ext cx="8881767" cy="793134"/>
          </a:xfrm>
        </p:spPr>
        <p:txBody>
          <a:bodyPr>
            <a:noAutofit/>
          </a:bodyPr>
          <a:lstStyle/>
          <a:p>
            <a:r>
              <a:rPr kumimoji="1" lang="en-US" altLang="ja-JP" sz="3600" dirty="0">
                <a:latin typeface="Helvetica"/>
                <a:ea typeface="ヒラギノ丸ゴ Pro W4"/>
                <a:cs typeface="Helvetica"/>
              </a:rPr>
              <a:t>Importance of 1-80 keV band</a:t>
            </a:r>
            <a:endParaRPr kumimoji="1" lang="ja-JP" altLang="en-US" sz="3600" dirty="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3CFD6F3A-3CC2-E741-BB57-4B796FDAAC1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Helvetica"/>
                <a:ea typeface="ヒラギノ丸ゴ Pro W4"/>
                <a:cs typeface="Helvetica"/>
              </a:rPr>
              <a:pPr/>
              <a:t>32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765461"/>
            <a:ext cx="4733365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400">
                <a:latin typeface="Helvetica"/>
                <a:ea typeface="ヒラギノ丸ゴ Pro W4"/>
                <a:cs typeface="Helvetica"/>
              </a:rPr>
              <a:t>Hard X-rays =</a:t>
            </a:r>
            <a:r>
              <a:rPr lang="ja-JP" altLang="en-US" sz="24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“direct</a:t>
            </a:r>
            <a:r>
              <a:rPr lang="ja-JP" altLang="en-US" sz="24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AGN”</a:t>
            </a:r>
          </a:p>
          <a:p>
            <a:pPr>
              <a:lnSpc>
                <a:spcPct val="110000"/>
              </a:lnSpc>
            </a:pPr>
            <a:r>
              <a:rPr lang="ja-JP" altLang="ja-JP" sz="2400">
                <a:latin typeface="Helvetica"/>
                <a:ea typeface="ヒラギノ丸ゴ Pro W4"/>
                <a:cs typeface="Helvetica"/>
              </a:rPr>
              <a:t> </a:t>
            </a:r>
            <a:r>
              <a:rPr lang="ja-JP" altLang="en-US" sz="24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(not</a:t>
            </a:r>
            <a:r>
              <a:rPr lang="ja-JP" altLang="en-US" sz="24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star formation)</a:t>
            </a:r>
          </a:p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400">
                <a:latin typeface="Helvetica"/>
                <a:ea typeface="ヒラギノ丸ゴ Pro W4"/>
                <a:cs typeface="Helvetica"/>
              </a:rPr>
              <a:t>Complementary to IR</a:t>
            </a:r>
            <a:r>
              <a:rPr lang="ja-JP" altLang="en-US" sz="24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+</a:t>
            </a:r>
            <a:r>
              <a:rPr lang="ja-JP" altLang="en-US" sz="2400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ALMA</a:t>
            </a:r>
          </a:p>
          <a:p>
            <a:pPr>
              <a:lnSpc>
                <a:spcPct val="110000"/>
              </a:lnSpc>
            </a:pPr>
            <a:r>
              <a:rPr lang="en-US" altLang="ja-JP" sz="2400">
                <a:solidFill>
                  <a:srgbClr val="FF6600"/>
                </a:solidFill>
                <a:latin typeface="Helvetica"/>
                <a:ea typeface="ヒラギノ丸ゴ Pro W4"/>
                <a:cs typeface="Helvetica"/>
                <a:sym typeface="Wingdings"/>
              </a:rPr>
              <a:t> </a:t>
            </a:r>
            <a:r>
              <a:rPr lang="en-US" altLang="ja-JP" sz="2400">
                <a:solidFill>
                  <a:srgbClr val="FF6600"/>
                </a:solidFill>
                <a:latin typeface="Helvetica"/>
                <a:ea typeface="ヒラギノ丸ゴ Pro W4"/>
                <a:cs typeface="Helvetica"/>
              </a:rPr>
              <a:t>FORCE = deepest tool for near-by dim-but-many AGNs</a:t>
            </a: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0" y="2886474"/>
            <a:ext cx="4801970" cy="3621213"/>
            <a:chOff x="0" y="2833993"/>
            <a:chExt cx="4801970" cy="3621213"/>
          </a:xfrm>
        </p:grpSpPr>
        <p:sp>
          <p:nvSpPr>
            <p:cNvPr id="29" name="正方形/長方形 28"/>
            <p:cNvSpPr/>
            <p:nvPr/>
          </p:nvSpPr>
          <p:spPr>
            <a:xfrm>
              <a:off x="1" y="2833993"/>
              <a:ext cx="4500104" cy="36212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8" name="図形グループ 27"/>
            <p:cNvGrpSpPr/>
            <p:nvPr/>
          </p:nvGrpSpPr>
          <p:grpSpPr>
            <a:xfrm>
              <a:off x="0" y="2917339"/>
              <a:ext cx="4801970" cy="3434409"/>
              <a:chOff x="0" y="1458357"/>
              <a:chExt cx="4801970" cy="3434409"/>
            </a:xfrm>
          </p:grpSpPr>
          <p:grpSp>
            <p:nvGrpSpPr>
              <p:cNvPr id="6" name="図形グループ 5"/>
              <p:cNvGrpSpPr/>
              <p:nvPr/>
            </p:nvGrpSpPr>
            <p:grpSpPr>
              <a:xfrm>
                <a:off x="0" y="2048651"/>
                <a:ext cx="4361553" cy="2844115"/>
                <a:chOff x="4455740" y="2858056"/>
                <a:chExt cx="4665444" cy="3051657"/>
              </a:xfrm>
            </p:grpSpPr>
            <p:pic>
              <p:nvPicPr>
                <p:cNvPr id="7" name="図 6" descr="スクリーンショット 2017-01-02 7.52.33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7"/>
                <a:stretch/>
              </p:blipFill>
              <p:spPr>
                <a:xfrm>
                  <a:off x="4455740" y="2858056"/>
                  <a:ext cx="4665444" cy="3051657"/>
                </a:xfrm>
                <a:prstGeom prst="rect">
                  <a:avLst/>
                </a:prstGeom>
              </p:spPr>
            </p:pic>
            <p:sp>
              <p:nvSpPr>
                <p:cNvPr id="8" name="正方形/長方形 7"/>
                <p:cNvSpPr/>
                <p:nvPr/>
              </p:nvSpPr>
              <p:spPr>
                <a:xfrm>
                  <a:off x="7044420" y="4633370"/>
                  <a:ext cx="133571" cy="113402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8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Helvetica"/>
                    <a:ea typeface="ヒラギノ丸ゴ Pro W4"/>
                    <a:cs typeface="Helvetica"/>
                  </a:endParaRPr>
                </a:p>
              </p:txBody>
            </p:sp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6502437" y="4708963"/>
                  <a:ext cx="925138" cy="3962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>
                      <a:solidFill>
                        <a:srgbClr val="FF6600"/>
                      </a:solidFill>
                      <a:latin typeface="Helvetica"/>
                      <a:ea typeface="ヒラギノ丸ゴ Pro W4"/>
                      <a:cs typeface="Helvetica"/>
                    </a:rPr>
                    <a:t>N4945</a:t>
                  </a:r>
                  <a:endParaRPr kumimoji="1" lang="ja-JP" altLang="en-US">
                    <a:solidFill>
                      <a:srgbClr val="FF6600"/>
                    </a:solidFill>
                    <a:latin typeface="Helvetica"/>
                    <a:ea typeface="ヒラギノ丸ゴ Pro W4"/>
                    <a:cs typeface="Helvetica"/>
                  </a:endParaRPr>
                </a:p>
              </p:txBody>
            </p:sp>
          </p:grpSp>
          <p:sp>
            <p:nvSpPr>
              <p:cNvPr id="11" name="四角形吹き出し 10"/>
              <p:cNvSpPr/>
              <p:nvPr/>
            </p:nvSpPr>
            <p:spPr>
              <a:xfrm>
                <a:off x="395882" y="1512782"/>
                <a:ext cx="1756300" cy="1062873"/>
              </a:xfrm>
              <a:prstGeom prst="wedgeRectCallout">
                <a:avLst>
                  <a:gd name="adj1" fmla="val 48937"/>
                  <a:gd name="adj2" fmla="val 70108"/>
                </a:avLst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600">
                    <a:solidFill>
                      <a:srgbClr val="000000"/>
                    </a:solidFill>
                    <a:latin typeface="Helvetica"/>
                    <a:ea typeface="ヒラギノ丸ゴ Pro W4"/>
                    <a:cs typeface="Helvetica"/>
                  </a:rPr>
                  <a:t>トーラス小</a:t>
                </a:r>
              </a:p>
            </p:txBody>
          </p:sp>
          <p:grpSp>
            <p:nvGrpSpPr>
              <p:cNvPr id="12" name="図形グループ 11"/>
              <p:cNvGrpSpPr/>
              <p:nvPr/>
            </p:nvGrpSpPr>
            <p:grpSpPr>
              <a:xfrm>
                <a:off x="3239342" y="1552897"/>
                <a:ext cx="1562628" cy="1447194"/>
                <a:chOff x="7727915" y="2255677"/>
                <a:chExt cx="1340654" cy="1265493"/>
              </a:xfrm>
            </p:grpSpPr>
            <p:grpSp>
              <p:nvGrpSpPr>
                <p:cNvPr id="13" name="図形グループ 12"/>
                <p:cNvGrpSpPr/>
                <p:nvPr/>
              </p:nvGrpSpPr>
              <p:grpSpPr>
                <a:xfrm>
                  <a:off x="7727915" y="2255677"/>
                  <a:ext cx="1340654" cy="1265493"/>
                  <a:chOff x="7727915" y="2255677"/>
                  <a:chExt cx="1340654" cy="1265493"/>
                </a:xfrm>
              </p:grpSpPr>
              <p:sp>
                <p:nvSpPr>
                  <p:cNvPr id="15" name="四角形吹き出し 14"/>
                  <p:cNvSpPr/>
                  <p:nvPr/>
                </p:nvSpPr>
                <p:spPr>
                  <a:xfrm>
                    <a:off x="7727915" y="2255677"/>
                    <a:ext cx="1340654" cy="1265493"/>
                  </a:xfrm>
                  <a:prstGeom prst="wedgeRectCallout">
                    <a:avLst>
                      <a:gd name="adj1" fmla="val -43147"/>
                      <a:gd name="adj2" fmla="val 64864"/>
                    </a:avLst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ja-JP" altLang="en-US" sz="1600">
                        <a:solidFill>
                          <a:srgbClr val="000000"/>
                        </a:solidFill>
                        <a:latin typeface="Helvetica"/>
                        <a:ea typeface="ヒラギノ丸ゴ Pro W4"/>
                        <a:cs typeface="Helvetica"/>
                      </a:rPr>
                      <a:t>トーラス大</a:t>
                    </a:r>
                  </a:p>
                </p:txBody>
              </p:sp>
              <p:pic>
                <p:nvPicPr>
                  <p:cNvPr id="16" name="図 15" descr="fig3.jpg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542" t="17621" r="16024" b="28059"/>
                  <a:stretch/>
                </p:blipFill>
                <p:spPr>
                  <a:xfrm>
                    <a:off x="7743706" y="2279420"/>
                    <a:ext cx="1306856" cy="121024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8492558" y="2405601"/>
                  <a:ext cx="554519" cy="1749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700">
                      <a:solidFill>
                        <a:schemeClr val="bg1"/>
                      </a:solidFill>
                      <a:latin typeface="Helvetica"/>
                      <a:ea typeface="ヒラギノ丸ゴ Pro W4"/>
                      <a:cs typeface="Helvetica"/>
                    </a:rPr>
                    <a:t>ISAS/JAXA</a:t>
                  </a:r>
                  <a:endParaRPr kumimoji="1" lang="ja-JP" altLang="en-US" sz="700">
                    <a:solidFill>
                      <a:schemeClr val="bg1"/>
                    </a:solidFill>
                    <a:latin typeface="Helvetica"/>
                    <a:ea typeface="ヒラギノ丸ゴ Pro W4"/>
                    <a:cs typeface="Helvetica"/>
                  </a:endParaRPr>
                </a:p>
              </p:txBody>
            </p:sp>
          </p:grpSp>
          <p:sp>
            <p:nvSpPr>
              <p:cNvPr id="21" name="四角形吹き出し 20"/>
              <p:cNvSpPr/>
              <p:nvPr/>
            </p:nvSpPr>
            <p:spPr>
              <a:xfrm>
                <a:off x="2960501" y="3443857"/>
                <a:ext cx="1429171" cy="572642"/>
              </a:xfrm>
              <a:prstGeom prst="wedgeRectCallout">
                <a:avLst>
                  <a:gd name="adj1" fmla="val -64432"/>
                  <a:gd name="adj2" fmla="val 2387"/>
                </a:avLst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>
                    <a:solidFill>
                      <a:srgbClr val="FF6600"/>
                    </a:solidFill>
                    <a:latin typeface="Helvetica"/>
                    <a:ea typeface="ヒラギノ丸ゴ Pro W4"/>
                    <a:cs typeface="Helvetica"/>
                  </a:rPr>
                  <a:t>bright in X</a:t>
                </a:r>
              </a:p>
              <a:p>
                <a:pPr algn="ctr"/>
                <a:r>
                  <a:rPr lang="en-US" altLang="ja-JP">
                    <a:solidFill>
                      <a:srgbClr val="FF6600"/>
                    </a:solidFill>
                    <a:latin typeface="Helvetica"/>
                    <a:ea typeface="ヒラギノ丸ゴ Pro W4"/>
                    <a:cs typeface="Helvetica"/>
                  </a:rPr>
                  <a:t>but not in IR</a:t>
                </a:r>
                <a:endParaRPr kumimoji="1" lang="ja-JP" altLang="en-US">
                  <a:solidFill>
                    <a:srgbClr val="FF6600"/>
                  </a:solidFill>
                  <a:latin typeface="Helvetica"/>
                  <a:ea typeface="ヒラギノ丸ゴ Pro W4"/>
                  <a:cs typeface="Helvetica"/>
                </a:endParaRPr>
              </a:p>
            </p:txBody>
          </p:sp>
          <p:pic>
            <p:nvPicPr>
              <p:cNvPr id="22" name="図 21" descr="スクリーンショット 2017-01-05 23.45.34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12" r="6849"/>
              <a:stretch/>
            </p:blipFill>
            <p:spPr>
              <a:xfrm>
                <a:off x="414268" y="1527560"/>
                <a:ext cx="1693250" cy="1013738"/>
              </a:xfrm>
              <a:prstGeom prst="rect">
                <a:avLst/>
              </a:prstGeom>
            </p:spPr>
          </p:pic>
          <p:sp>
            <p:nvSpPr>
              <p:cNvPr id="25" name="テキスト ボックス 24"/>
              <p:cNvSpPr txBox="1"/>
              <p:nvPr/>
            </p:nvSpPr>
            <p:spPr>
              <a:xfrm>
                <a:off x="684448" y="1458357"/>
                <a:ext cx="12234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700">
                    <a:solidFill>
                      <a:srgbClr val="FFFFFF"/>
                    </a:solidFill>
                    <a:latin typeface="Helvetica"/>
                    <a:ea typeface="ヒラギノ丸ゴ Pro W4"/>
                    <a:cs typeface="Helvetica"/>
                  </a:rPr>
                  <a:t> </a:t>
                </a:r>
                <a:r>
                  <a:rPr lang="en-US" altLang="ja-JP" sz="700" b="1">
                    <a:solidFill>
                      <a:srgbClr val="FFFFFF"/>
                    </a:solidFill>
                    <a:latin typeface="Helvetica"/>
                    <a:ea typeface="ヒラギノ丸ゴ Pro W4"/>
                    <a:cs typeface="Helvetica"/>
                  </a:rPr>
                  <a:t>Lile Wang @ Princeton</a:t>
                </a:r>
                <a:endParaRPr kumimoji="1" lang="ja-JP" altLang="en-US" sz="700">
                  <a:solidFill>
                    <a:srgbClr val="FFFFFF"/>
                  </a:solidFill>
                  <a:latin typeface="Helvetica"/>
                  <a:ea typeface="ヒラギノ丸ゴ Pro W4"/>
                  <a:cs typeface="Helvetica"/>
                </a:endParaRPr>
              </a:p>
            </p:txBody>
          </p:sp>
        </p:grpSp>
      </p:grpSp>
      <p:sp>
        <p:nvSpPr>
          <p:cNvPr id="27" name="テキスト ボックス 26"/>
          <p:cNvSpPr txBox="1"/>
          <p:nvPr/>
        </p:nvSpPr>
        <p:spPr>
          <a:xfrm>
            <a:off x="191997" y="6416453"/>
            <a:ext cx="4289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>
                <a:latin typeface="Helvetica"/>
                <a:ea typeface="ヒラギノ丸ゴ Pro W4"/>
                <a:cs typeface="Helvetica"/>
              </a:rPr>
              <a:t>Kawamuro, Ueda+16, </a:t>
            </a:r>
            <a:r>
              <a:rPr lang="en-US" altLang="ja-JP" sz="1200">
                <a:latin typeface="Helvetica"/>
                <a:ea typeface="ヒラギノ丸ゴ Pro W4"/>
                <a:cs typeface="Helvetica"/>
              </a:rPr>
              <a:t>Perez-Beaupuits+ 11, etc… </a:t>
            </a:r>
            <a:endParaRPr kumimoji="1" lang="ja-JP" altLang="en-US" sz="120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527712" y="760417"/>
            <a:ext cx="4584329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400">
                <a:latin typeface="Helvetica"/>
                <a:ea typeface="ヒラギノ丸ゴ Pro W4"/>
                <a:cs typeface="Helvetica"/>
              </a:rPr>
              <a:t>NuSTAR uncovered “hard tail” in SNR  W49B</a:t>
            </a:r>
          </a:p>
          <a:p>
            <a:pPr marL="177800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2400">
                <a:latin typeface="Helvetica"/>
                <a:ea typeface="ヒラギノ丸ゴ Pro W4"/>
                <a:cs typeface="Helvetica"/>
              </a:rPr>
              <a:t>Non-thermal 10-100 keV electron population?</a:t>
            </a:r>
          </a:p>
          <a:p>
            <a:pPr>
              <a:lnSpc>
                <a:spcPct val="110000"/>
              </a:lnSpc>
            </a:pPr>
            <a:r>
              <a:rPr lang="en-US" altLang="ja-JP" sz="2400">
                <a:solidFill>
                  <a:srgbClr val="FF6600"/>
                </a:solidFill>
                <a:latin typeface="Helvetica"/>
                <a:ea typeface="ヒラギノ丸ゴ Pro W4"/>
                <a:cs typeface="Helvetica"/>
                <a:sym typeface="Wingdings"/>
              </a:rPr>
              <a:t> </a:t>
            </a:r>
            <a:r>
              <a:rPr lang="en-US" altLang="ja-JP" sz="2400">
                <a:solidFill>
                  <a:srgbClr val="FF6600"/>
                </a:solidFill>
                <a:latin typeface="Helvetica"/>
                <a:ea typeface="ヒラギノ丸ゴ Pro W4"/>
                <a:cs typeface="Helvetica"/>
              </a:rPr>
              <a:t>FORCE : x10 sensitivity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xmlns="" id="{4BD8339E-E178-264E-B22F-EC8744795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561" y="3460059"/>
            <a:ext cx="4196440" cy="3121102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xmlns="" id="{D4B8884D-5305-FA45-9E5D-FC60834F6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755" y="2793796"/>
            <a:ext cx="1591059" cy="1784131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5354170" y="3230317"/>
            <a:ext cx="1502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>
                <a:latin typeface="Helvetica"/>
                <a:ea typeface="ヒラギノ丸ゴ Pro W4"/>
                <a:cs typeface="Helvetica"/>
              </a:rPr>
              <a:t>T Tanaka+ 2018</a:t>
            </a:r>
            <a:endParaRPr kumimoji="1" lang="ja-JP" altLang="en-US" sz="120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 rot="2924728">
            <a:off x="5879130" y="3757009"/>
            <a:ext cx="95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cs typeface="Helvetica"/>
              </a:rPr>
              <a:t>thermal</a:t>
            </a:r>
            <a:endParaRPr kumimoji="1" lang="ja-JP" altLang="en-US">
              <a:latin typeface="Helvetica"/>
              <a:cs typeface="Helvetic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 rot="646545">
            <a:off x="6941316" y="4742344"/>
            <a:ext cx="141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cs typeface="Helvetica"/>
              </a:rPr>
              <a:t>non-thermal</a:t>
            </a:r>
            <a:endParaRPr kumimoji="1" lang="ja-JP" altLang="en-US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2803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0658" y="856897"/>
            <a:ext cx="8229600" cy="1930183"/>
          </a:xfrm>
        </p:spPr>
        <p:txBody>
          <a:bodyPr>
            <a:noAutofit/>
          </a:bodyPr>
          <a:lstStyle/>
          <a:p>
            <a:r>
              <a:rPr lang="en-US" altLang="ja-JP">
                <a:latin typeface="Helvetica"/>
                <a:ea typeface="ヒラギノ丸ゴ Pro W4"/>
                <a:cs typeface="Helvetica"/>
              </a:rPr>
              <a:t>2016</a:t>
            </a:r>
            <a:br>
              <a:rPr lang="en-US" altLang="ja-JP">
                <a:latin typeface="Helvetica"/>
                <a:ea typeface="ヒラギノ丸ゴ Pro W4"/>
                <a:cs typeface="Helvetica"/>
              </a:rPr>
            </a:br>
            <a:r>
              <a:rPr lang="en-US" altLang="ja-JP">
                <a:latin typeface="Helvetica"/>
                <a:ea typeface="ヒラギノ丸ゴ Pro W4"/>
                <a:cs typeface="Helvetica"/>
              </a:rPr>
              <a:t>Heritage</a:t>
            </a:r>
            <a:r>
              <a:rPr lang="ja-JP" altLang="en-US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>
                <a:latin typeface="Helvetica"/>
                <a:ea typeface="ヒラギノ丸ゴ Pro W4"/>
                <a:cs typeface="Helvetica"/>
              </a:rPr>
              <a:t>of</a:t>
            </a:r>
            <a:r>
              <a:rPr lang="ja-JP" altLang="en-US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 i="1">
                <a:latin typeface="Helvetica"/>
                <a:ea typeface="ヒラギノ丸ゴ Pro W4"/>
                <a:cs typeface="Helvetica"/>
              </a:rPr>
              <a:t>Hitomi</a:t>
            </a:r>
            <a:r>
              <a:rPr lang="ja-JP" altLang="en-US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>
                <a:latin typeface="Helvetica"/>
                <a:ea typeface="ヒラギノ丸ゴ Pro W4"/>
                <a:cs typeface="Helvetica"/>
              </a:rPr>
              <a:t/>
            </a:r>
            <a:br>
              <a:rPr lang="en-US" altLang="ja-JP">
                <a:latin typeface="Helvetica"/>
                <a:ea typeface="ヒラギノ丸ゴ Pro W4"/>
                <a:cs typeface="Helvetica"/>
              </a:rPr>
            </a:br>
            <a:r>
              <a:rPr lang="en-US" altLang="ja-JP">
                <a:latin typeface="Helvetica"/>
                <a:ea typeface="ヒラギノ丸ゴ Pro W4"/>
                <a:cs typeface="Helvetica"/>
              </a:rPr>
              <a:t>X-ray</a:t>
            </a:r>
            <a:r>
              <a:rPr lang="ja-JP" altLang="en-US">
                <a:latin typeface="Helvetica"/>
                <a:ea typeface="ヒラギノ丸ゴ Pro W4"/>
                <a:cs typeface="Helvetica"/>
              </a:rPr>
              <a:t> </a:t>
            </a:r>
            <a:r>
              <a:rPr lang="en-US" altLang="ja-JP">
                <a:latin typeface="Helvetica"/>
                <a:ea typeface="ヒラギノ丸ゴ Pro W4"/>
                <a:cs typeface="Helvetica"/>
              </a:rPr>
              <a:t>Observatory</a:t>
            </a:r>
            <a:endParaRPr kumimoji="1" lang="ja-JP" altLang="en-US" i="1">
              <a:latin typeface="Helvetica"/>
              <a:ea typeface="ヒラギノ丸ゴ Pro W4"/>
              <a:cs typeface="Helvetica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10600" b="8255"/>
          <a:stretch/>
        </p:blipFill>
        <p:spPr>
          <a:xfrm>
            <a:off x="3029044" y="3109956"/>
            <a:ext cx="3005868" cy="34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AH-f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86020">
            <a:off x="4705674" y="212781"/>
            <a:ext cx="3936999" cy="4587871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136898" y="2012893"/>
            <a:ext cx="389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Orbit Alt./inclination:  550 km/31 </a:t>
            </a:r>
            <a:r>
              <a:rPr lang="en-US" altLang="ja-JP" dirty="0" err="1" smtClean="0">
                <a:latin typeface="Helvetica"/>
                <a:cs typeface="Helvetica"/>
              </a:rPr>
              <a:t>deg</a:t>
            </a:r>
            <a:endParaRPr lang="en-US" altLang="ja-JP" dirty="0">
              <a:latin typeface="Helvetica"/>
              <a:cs typeface="Helvetica"/>
            </a:endParaRPr>
          </a:p>
          <a:p>
            <a:r>
              <a:rPr lang="en-US" altLang="ja-JP" dirty="0" smtClean="0">
                <a:latin typeface="Helvetica"/>
                <a:cs typeface="Helvetica"/>
              </a:rPr>
              <a:t>Launch </a:t>
            </a:r>
            <a:r>
              <a:rPr lang="en-US" altLang="ja-JP" dirty="0">
                <a:latin typeface="Helvetica"/>
                <a:cs typeface="Helvetica"/>
              </a:rPr>
              <a:t>: </a:t>
            </a:r>
            <a:r>
              <a:rPr lang="en-US" altLang="ja-JP" dirty="0" smtClean="0">
                <a:latin typeface="Helvetica"/>
                <a:cs typeface="Helvetica"/>
              </a:rPr>
              <a:t>2016/2/17 by H-IIA 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524020" y="2747376"/>
            <a:ext cx="1619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Weight: 2.5 t</a:t>
            </a: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65" y="1148950"/>
            <a:ext cx="2974260" cy="909396"/>
          </a:xfrm>
          <a:prstGeom prst="rect">
            <a:avLst/>
          </a:prstGeom>
        </p:spPr>
      </p:pic>
      <p:sp>
        <p:nvSpPr>
          <p:cNvPr id="35" name="正方形/長方形 34"/>
          <p:cNvSpPr/>
          <p:nvPr/>
        </p:nvSpPr>
        <p:spPr>
          <a:xfrm>
            <a:off x="7518103" y="2173316"/>
            <a:ext cx="1525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dirty="0">
                <a:solidFill>
                  <a:srgbClr val="FF00FF"/>
                </a:solidFill>
                <a:latin typeface="Helvetica"/>
                <a:cs typeface="Helvetica"/>
              </a:rPr>
              <a:t>Length: 14 m </a:t>
            </a:r>
          </a:p>
          <a:p>
            <a:pPr lvl="0"/>
            <a:r>
              <a:rPr lang="en-US" altLang="ja-JP" dirty="0">
                <a:solidFill>
                  <a:srgbClr val="FF00FF"/>
                </a:solidFill>
                <a:latin typeface="Helvetica"/>
                <a:cs typeface="Helvetica"/>
              </a:rPr>
              <a:t>        (in orbit)</a:t>
            </a:r>
            <a:endParaRPr lang="ja-JP" altLang="en-US" dirty="0">
              <a:solidFill>
                <a:srgbClr val="FF00FF"/>
              </a:solidFill>
              <a:latin typeface="Helvetica"/>
              <a:cs typeface="Helvetica"/>
            </a:endParaRPr>
          </a:p>
        </p:txBody>
      </p:sp>
      <p:pic>
        <p:nvPicPr>
          <p:cNvPr id="36" name="図 31" descr="スクリーンショット（2012-04-10 21.31.46）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3" t="20891" b="4128"/>
          <a:stretch/>
        </p:blipFill>
        <p:spPr bwMode="auto">
          <a:xfrm>
            <a:off x="1147166" y="3367369"/>
            <a:ext cx="6067425" cy="201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直線コネクタ 36"/>
          <p:cNvCxnSpPr/>
          <p:nvPr/>
        </p:nvCxnSpPr>
        <p:spPr bwMode="auto">
          <a:xfrm flipV="1">
            <a:off x="1706246" y="4029207"/>
            <a:ext cx="564426" cy="12463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直線コネクタ 37"/>
          <p:cNvCxnSpPr/>
          <p:nvPr/>
        </p:nvCxnSpPr>
        <p:spPr bwMode="auto">
          <a:xfrm flipV="1">
            <a:off x="6244709" y="4016991"/>
            <a:ext cx="564426" cy="12463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テキスト ボックス 39"/>
          <p:cNvSpPr txBox="1"/>
          <p:nvPr/>
        </p:nvSpPr>
        <p:spPr>
          <a:xfrm>
            <a:off x="3326131" y="2733463"/>
            <a:ext cx="2230246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b="1" dirty="0" smtClean="0">
                <a:solidFill>
                  <a:srgbClr val="000090"/>
                </a:solidFill>
                <a:latin typeface="Helvetica"/>
                <a:cs typeface="Helvetica"/>
              </a:rPr>
              <a:t>Hard X-ray Imager</a:t>
            </a:r>
            <a:endParaRPr lang="en-US" altLang="ja-JP" b="1" dirty="0">
              <a:solidFill>
                <a:srgbClr val="000090"/>
              </a:solidFill>
              <a:latin typeface="Helvetica"/>
              <a:cs typeface="Helvetica"/>
            </a:endParaRPr>
          </a:p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  <a:latin typeface="Helvetica"/>
                <a:cs typeface="Helvetica"/>
              </a:rPr>
              <a:t>5-80 </a:t>
            </a:r>
            <a:r>
              <a:rPr lang="en-US" altLang="ja-JP" sz="1600" dirty="0" err="1" smtClean="0">
                <a:solidFill>
                  <a:srgbClr val="000090"/>
                </a:solidFill>
                <a:latin typeface="Helvetica"/>
                <a:cs typeface="Helvetica"/>
              </a:rPr>
              <a:t>keV</a:t>
            </a:r>
            <a:r>
              <a:rPr lang="en-US" altLang="ja-JP" sz="1600" dirty="0" smtClean="0">
                <a:solidFill>
                  <a:srgbClr val="000090"/>
                </a:solidFill>
                <a:latin typeface="Helvetica"/>
                <a:cs typeface="Helvetica"/>
              </a:rPr>
              <a:t> imaging</a:t>
            </a:r>
            <a:endParaRPr lang="en-US" altLang="ja-JP" sz="16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42" name="テキスト ボックス 15"/>
          <p:cNvSpPr txBox="1">
            <a:spLocks noChangeArrowheads="1"/>
          </p:cNvSpPr>
          <p:nvPr/>
        </p:nvSpPr>
        <p:spPr bwMode="auto">
          <a:xfrm>
            <a:off x="4346217" y="3429190"/>
            <a:ext cx="3257246" cy="646331"/>
          </a:xfrm>
          <a:prstGeom prst="rect">
            <a:avLst/>
          </a:prstGeom>
          <a:solidFill>
            <a:srgbClr val="FF9F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9pPr>
          </a:lstStyle>
          <a:p>
            <a:r>
              <a:rPr lang="en-US" altLang="ja-JP" b="1" dirty="0" smtClean="0">
                <a:solidFill>
                  <a:srgbClr val="FF00FF"/>
                </a:solidFill>
                <a:latin typeface="Helvetica"/>
                <a:cs typeface="Helvetica"/>
              </a:rPr>
              <a:t>Soft Gamma-ray Detector </a:t>
            </a:r>
            <a:endParaRPr lang="en-US" altLang="ja-JP" b="1" dirty="0">
              <a:solidFill>
                <a:srgbClr val="FF00FF"/>
              </a:solidFill>
              <a:latin typeface="Helvetica"/>
              <a:cs typeface="Helvetica"/>
            </a:endParaRPr>
          </a:p>
          <a:p>
            <a:r>
              <a:rPr lang="en-US" altLang="ja-JP" sz="1600" dirty="0" smtClean="0">
                <a:solidFill>
                  <a:srgbClr val="FF00FF"/>
                </a:solidFill>
                <a:latin typeface="Helvetica"/>
                <a:cs typeface="Helvetica"/>
              </a:rPr>
              <a:t>60-600 </a:t>
            </a:r>
            <a:r>
              <a:rPr lang="en-US" altLang="ja-JP" sz="1600" dirty="0" err="1" smtClean="0">
                <a:solidFill>
                  <a:srgbClr val="FF00FF"/>
                </a:solidFill>
                <a:latin typeface="Helvetica"/>
                <a:cs typeface="Helvetica"/>
              </a:rPr>
              <a:t>keV</a:t>
            </a:r>
            <a:r>
              <a:rPr lang="en-US" altLang="ja-JP" sz="1600" dirty="0" smtClean="0">
                <a:solidFill>
                  <a:srgbClr val="FF00FF"/>
                </a:solidFill>
                <a:latin typeface="Helvetica"/>
                <a:cs typeface="Helvetica"/>
              </a:rPr>
              <a:t> with </a:t>
            </a:r>
            <a:r>
              <a:rPr lang="en-US" altLang="ja-JP" sz="1600" dirty="0" err="1" smtClean="0">
                <a:solidFill>
                  <a:srgbClr val="FF00FF"/>
                </a:solidFill>
                <a:latin typeface="Helvetica"/>
                <a:cs typeface="Helvetica"/>
              </a:rPr>
              <a:t>polarimetry</a:t>
            </a:r>
            <a:endParaRPr lang="en-US" altLang="ja-JP" sz="1600" dirty="0">
              <a:solidFill>
                <a:srgbClr val="FF00FF"/>
              </a:solidFill>
              <a:latin typeface="Helvetica"/>
              <a:cs typeface="Helvetica"/>
            </a:endParaRPr>
          </a:p>
        </p:txBody>
      </p:sp>
      <p:sp>
        <p:nvSpPr>
          <p:cNvPr id="43" name="テキスト ボックス 16"/>
          <p:cNvSpPr txBox="1">
            <a:spLocks noChangeArrowheads="1"/>
          </p:cNvSpPr>
          <p:nvPr/>
        </p:nvSpPr>
        <p:spPr bwMode="auto">
          <a:xfrm>
            <a:off x="95280" y="2709005"/>
            <a:ext cx="3138282" cy="677108"/>
          </a:xfrm>
          <a:prstGeom prst="rect">
            <a:avLst/>
          </a:prstGeom>
          <a:solidFill>
            <a:srgbClr val="FFE3B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9pPr>
          </a:lstStyle>
          <a:p>
            <a:r>
              <a:rPr lang="en-US" altLang="ja-JP" b="1" dirty="0" smtClean="0">
                <a:solidFill>
                  <a:srgbClr val="FF0000"/>
                </a:solidFill>
                <a:latin typeface="Helvetica"/>
                <a:cs typeface="Helvetica"/>
              </a:rPr>
              <a:t>Soft X-ray Spectrometer</a:t>
            </a:r>
          </a:p>
          <a:p>
            <a:r>
              <a:rPr lang="en-US" altLang="ja-JP" sz="1800" dirty="0" smtClean="0">
                <a:solidFill>
                  <a:srgbClr val="FF0000"/>
                </a:solidFill>
                <a:latin typeface="Helvetica"/>
                <a:cs typeface="Helvetica"/>
              </a:rPr>
              <a:t>Hi-</a:t>
            </a:r>
            <a:r>
              <a:rPr lang="en-US" altLang="ja-JP" sz="1800" dirty="0" err="1" smtClean="0">
                <a:solidFill>
                  <a:srgbClr val="FF0000"/>
                </a:solidFill>
                <a:latin typeface="Helvetica"/>
                <a:cs typeface="Helvetica"/>
              </a:rPr>
              <a:t>reso</a:t>
            </a:r>
            <a:r>
              <a:rPr lang="en-US" altLang="ja-JP" sz="1800" dirty="0" smtClean="0">
                <a:solidFill>
                  <a:srgbClr val="FF0000"/>
                </a:solidFill>
                <a:latin typeface="Helvetica"/>
                <a:cs typeface="Helvetica"/>
              </a:rPr>
              <a:t>. Spec. 0.3-12 </a:t>
            </a:r>
            <a:r>
              <a:rPr lang="en-US" altLang="ja-JP" sz="1800" dirty="0" err="1" smtClean="0">
                <a:solidFill>
                  <a:srgbClr val="FF0000"/>
                </a:solidFill>
                <a:latin typeface="Helvetica"/>
                <a:cs typeface="Helvetica"/>
              </a:rPr>
              <a:t>keV</a:t>
            </a:r>
            <a:endParaRPr lang="en-US" altLang="ja-JP" sz="18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4" name="テキスト ボックス 17"/>
          <p:cNvSpPr txBox="1">
            <a:spLocks noChangeArrowheads="1"/>
          </p:cNvSpPr>
          <p:nvPr/>
        </p:nvSpPr>
        <p:spPr bwMode="auto">
          <a:xfrm>
            <a:off x="1870872" y="3420609"/>
            <a:ext cx="2363534" cy="677108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9pPr>
          </a:lstStyle>
          <a:p>
            <a:r>
              <a:rPr lang="en-US" altLang="ja-JP" b="1" dirty="0" smtClean="0">
                <a:solidFill>
                  <a:srgbClr val="008000"/>
                </a:solidFill>
                <a:latin typeface="Helvetica"/>
                <a:cs typeface="Helvetica"/>
              </a:rPr>
              <a:t>Soft X-ray Imager</a:t>
            </a:r>
            <a:endParaRPr lang="en-US" altLang="ja-JP" b="1" dirty="0">
              <a:solidFill>
                <a:srgbClr val="008000"/>
              </a:solidFill>
              <a:latin typeface="Helvetica"/>
              <a:cs typeface="Helvetica"/>
            </a:endParaRPr>
          </a:p>
          <a:p>
            <a:r>
              <a:rPr lang="en-US" altLang="ja-JP" sz="1800" dirty="0" smtClean="0">
                <a:solidFill>
                  <a:srgbClr val="008000"/>
                </a:solidFill>
                <a:latin typeface="Helvetica"/>
                <a:cs typeface="Helvetica"/>
              </a:rPr>
              <a:t>30’x30’ wide CCD</a:t>
            </a:r>
            <a:endParaRPr lang="en-US" altLang="ja-JP" sz="18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5" name="テキスト ボックス 1"/>
          <p:cNvSpPr txBox="1">
            <a:spLocks noChangeArrowheads="1"/>
          </p:cNvSpPr>
          <p:nvPr/>
        </p:nvSpPr>
        <p:spPr bwMode="auto">
          <a:xfrm>
            <a:off x="1149916" y="4146605"/>
            <a:ext cx="1249060" cy="46166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9pPr>
          </a:lstStyle>
          <a:p>
            <a:r>
              <a:rPr lang="en-US" altLang="ja-JP" sz="2400" dirty="0">
                <a:latin typeface="Helvetica"/>
                <a:cs typeface="Helvetica"/>
              </a:rPr>
              <a:t>0.3 </a:t>
            </a:r>
            <a:r>
              <a:rPr lang="en-US" altLang="ja-JP" sz="2400" dirty="0" err="1">
                <a:latin typeface="Helvetica"/>
                <a:cs typeface="Helvetica"/>
              </a:rPr>
              <a:t>keV</a:t>
            </a:r>
            <a:endParaRPr lang="ja-JP" altLang="en-US" sz="2400" dirty="0">
              <a:latin typeface="Helvetica"/>
              <a:cs typeface="Helvetica"/>
            </a:endParaRPr>
          </a:p>
        </p:txBody>
      </p:sp>
      <p:sp>
        <p:nvSpPr>
          <p:cNvPr id="47" name="テキスト ボックス 18"/>
          <p:cNvSpPr txBox="1">
            <a:spLocks noChangeArrowheads="1"/>
          </p:cNvSpPr>
          <p:nvPr/>
        </p:nvSpPr>
        <p:spPr bwMode="auto">
          <a:xfrm>
            <a:off x="5857279" y="4437252"/>
            <a:ext cx="1338828" cy="46166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ヒラギノ丸ゴ Pro W4" charset="0"/>
                <a:ea typeface="ヒラギノ丸ゴ Pro W4" charset="0"/>
                <a:cs typeface="ヒラギノ丸ゴ Pro W4" charset="0"/>
              </a:defRPr>
            </a:lvl9pPr>
          </a:lstStyle>
          <a:p>
            <a:r>
              <a:rPr lang="en-US" altLang="ja-JP" sz="2400" dirty="0">
                <a:latin typeface="Helvetica"/>
                <a:cs typeface="Helvetica"/>
              </a:rPr>
              <a:t>600 </a:t>
            </a:r>
            <a:r>
              <a:rPr lang="en-US" altLang="ja-JP" sz="2400" dirty="0" err="1">
                <a:latin typeface="Helvetica"/>
                <a:cs typeface="Helvetica"/>
              </a:rPr>
              <a:t>keV</a:t>
            </a:r>
            <a:endParaRPr lang="ja-JP" altLang="en-US" sz="2400" dirty="0">
              <a:latin typeface="Helvetica"/>
              <a:cs typeface="Helvetica"/>
            </a:endParaRPr>
          </a:p>
        </p:txBody>
      </p:sp>
      <p:sp>
        <p:nvSpPr>
          <p:cNvPr id="48" name="タイトル 1"/>
          <p:cNvSpPr>
            <a:spLocks noGrp="1"/>
          </p:cNvSpPr>
          <p:nvPr>
            <p:ph type="title"/>
          </p:nvPr>
        </p:nvSpPr>
        <p:spPr>
          <a:xfrm>
            <a:off x="518039" y="0"/>
            <a:ext cx="8229600" cy="852904"/>
          </a:xfrm>
        </p:spPr>
        <p:txBody>
          <a:bodyPr>
            <a:normAutofit/>
          </a:bodyPr>
          <a:lstStyle/>
          <a:p>
            <a:r>
              <a:rPr kumimoji="1" lang="en-US" altLang="ja-JP" i="1">
                <a:latin typeface="Helvetica"/>
                <a:ea typeface="ヒラギノ丸ゴ Pro W4"/>
                <a:cs typeface="Helvetica"/>
              </a:rPr>
              <a:t>Hitomi</a:t>
            </a:r>
            <a:r>
              <a:rPr kumimoji="1" lang="en-US" altLang="ja-JP">
                <a:latin typeface="Helvetica"/>
                <a:ea typeface="ヒラギノ丸ゴ Pro W4"/>
                <a:cs typeface="Helvetica"/>
              </a:rPr>
              <a:t> X-ray Observatory</a:t>
            </a:r>
            <a:endParaRPr kumimoji="1" lang="ja-JP" altLang="en-US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47244" y="5383038"/>
            <a:ext cx="8843762" cy="89870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2400">
                <a:latin typeface="Helvetica"/>
                <a:cs typeface="Helvetica"/>
              </a:rPr>
              <a:t>Launched in Feb. 2016, it was regrettably lost 1.5 months later. But, it provided </a:t>
            </a:r>
            <a:r>
              <a:rPr lang="en-US" altLang="ja-JP" sz="2400">
                <a:solidFill>
                  <a:srgbClr val="FF0000"/>
                </a:solidFill>
                <a:latin typeface="Helvetica"/>
                <a:cs typeface="Helvetica"/>
              </a:rPr>
              <a:t>insights for new generation of X-ray Astronomy</a:t>
            </a:r>
            <a:endParaRPr lang="ja-JP" altLang="en-US" sz="240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7522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65295" y="1413665"/>
            <a:ext cx="7210177" cy="461665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>
                <a:latin typeface="Helvetica"/>
                <a:ea typeface="ヒラギノ丸ゴ Pro W4"/>
                <a:cs typeface="Helvetica"/>
              </a:rPr>
              <a:t>1: 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The quiescent intracluster medium (</a:t>
            </a:r>
            <a:r>
              <a:rPr lang="en-US" altLang="ja-JP" sz="2400" i="1">
                <a:latin typeface="Helvetica"/>
                <a:ea typeface="ヒラギノ丸ゴ Pro W4"/>
                <a:cs typeface="Helvetica"/>
              </a:rPr>
              <a:t>Nature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 2016)</a:t>
            </a:r>
            <a:r>
              <a:rPr kumimoji="1" lang="en-US" altLang="ja-JP" sz="2400">
                <a:latin typeface="Helvetica"/>
                <a:ea typeface="ヒラギノ丸ゴ Pro W4"/>
                <a:cs typeface="Helvetica"/>
              </a:rPr>
              <a:t> </a:t>
            </a:r>
            <a:endParaRPr kumimoji="1" lang="ja-JP" altLang="en-US" sz="2400">
              <a:latin typeface="Helvetica"/>
              <a:ea typeface="ヒラギノ丸ゴ Pro W4"/>
              <a:cs typeface="Helvetica"/>
            </a:endParaRPr>
          </a:p>
        </p:txBody>
      </p:sp>
      <p:pic>
        <p:nvPicPr>
          <p:cNvPr id="5" name="コンテンツ プレースホルダー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36723" r="49708" b="40121"/>
          <a:stretch/>
        </p:blipFill>
        <p:spPr>
          <a:xfrm>
            <a:off x="2297235" y="2531686"/>
            <a:ext cx="5131388" cy="3387256"/>
          </a:xfrm>
        </p:spPr>
      </p:pic>
      <p:pic>
        <p:nvPicPr>
          <p:cNvPr id="7" name="コンテンツ プレースホルダー 6" descr="スクリーンショット 2016-06-24 22.57.0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r="-682"/>
          <a:stretch/>
        </p:blipFill>
        <p:spPr>
          <a:xfrm>
            <a:off x="23187" y="2650693"/>
            <a:ext cx="2491240" cy="2103752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>
            <a:off x="1987522" y="3269649"/>
            <a:ext cx="838293" cy="14234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704809" y="3859645"/>
            <a:ext cx="2369023" cy="101566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Helvetica"/>
                <a:ea typeface="ヒラギノ丸ゴ Pro W4"/>
                <a:cs typeface="Helvetica"/>
              </a:rPr>
              <a:t>Thermal (80 km/s)</a:t>
            </a:r>
          </a:p>
          <a:p>
            <a:r>
              <a:rPr kumimoji="1" lang="ja-JP" altLang="en-US" sz="2000" dirty="0" smtClean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＋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turbulence </a:t>
            </a:r>
          </a:p>
          <a:p>
            <a:r>
              <a:rPr lang="en-US" altLang="ja-JP" sz="2000" dirty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   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(164 km/s)</a:t>
            </a:r>
          </a:p>
        </p:txBody>
      </p:sp>
      <p:cxnSp>
        <p:nvCxnSpPr>
          <p:cNvPr id="10" name="直線コネクタ 9"/>
          <p:cNvCxnSpPr/>
          <p:nvPr/>
        </p:nvCxnSpPr>
        <p:spPr>
          <a:xfrm flipH="1">
            <a:off x="811127" y="3036837"/>
            <a:ext cx="97100" cy="3782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H="1">
            <a:off x="1804361" y="3188848"/>
            <a:ext cx="366322" cy="11938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H="1">
            <a:off x="1421646" y="3649234"/>
            <a:ext cx="200374" cy="6014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1117846" y="2856557"/>
            <a:ext cx="71412" cy="2213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1188922" y="2876165"/>
            <a:ext cx="970663" cy="2929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806490" y="3411997"/>
            <a:ext cx="815530" cy="2366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1421646" y="4250706"/>
            <a:ext cx="371617" cy="1134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908226" y="3005502"/>
            <a:ext cx="209620" cy="612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6442100" y="3279568"/>
            <a:ext cx="657682" cy="60514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5424876" y="4102679"/>
            <a:ext cx="770313" cy="12263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6666976" y="4875308"/>
            <a:ext cx="472186" cy="1780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3124164" y="2453262"/>
            <a:ext cx="4601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Helvetica"/>
                <a:ea typeface="ヒラギノ丸ゴ Pro W4"/>
                <a:cs typeface="Helvetica"/>
              </a:rPr>
              <a:t>Perseus cluster off-center spectra</a:t>
            </a:r>
            <a:endParaRPr kumimoji="1" lang="ja-JP" altLang="en-US" sz="2000" dirty="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816814" y="4058920"/>
            <a:ext cx="1683584" cy="307777"/>
          </a:xfrm>
          <a:prstGeom prst="rect">
            <a:avLst/>
          </a:prstGeom>
          <a:solidFill>
            <a:srgbClr val="FFFFFF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latin typeface="Helvetica"/>
                <a:ea typeface="ヒラギノ丸ゴ Pro W4"/>
                <a:cs typeface="Helvetica"/>
              </a:rPr>
              <a:t>　　　</a:t>
            </a:r>
            <a:r>
              <a:rPr kumimoji="1" lang="en-US" altLang="ja-JP" sz="1400" dirty="0" smtClean="0">
                <a:latin typeface="Helvetica"/>
                <a:ea typeface="ヒラギノ丸ゴ Pro W4"/>
                <a:cs typeface="Helvetica"/>
              </a:rPr>
              <a:t>X</a:t>
            </a:r>
            <a:r>
              <a:rPr kumimoji="1" lang="ja-JP" altLang="en-US" sz="1400" dirty="0" smtClean="0">
                <a:latin typeface="Helvetica"/>
                <a:ea typeface="ヒラギノ丸ゴ Pro W4"/>
                <a:cs typeface="Helvetica"/>
              </a:rPr>
              <a:t>線強度</a:t>
            </a:r>
            <a:endParaRPr lang="en-US" altLang="ja-JP" sz="1400" dirty="0" smtClean="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6859546" y="2879458"/>
            <a:ext cx="1595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8000"/>
                </a:solidFill>
                <a:latin typeface="Helvetica"/>
                <a:ea typeface="ヒラギノ丸ゴ Pro W4"/>
                <a:cs typeface="Helvetica"/>
              </a:rPr>
              <a:t>Instrumental</a:t>
            </a:r>
            <a:endParaRPr lang="ja-JP" altLang="en-US">
              <a:latin typeface="Helvetica"/>
              <a:cs typeface="Helvetica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325021" y="3702569"/>
            <a:ext cx="2699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2000" dirty="0">
                <a:solidFill>
                  <a:srgbClr val="0000FF"/>
                </a:solidFill>
                <a:latin typeface="Helvetica"/>
                <a:ea typeface="ヒラギノ丸ゴ Pro W4"/>
                <a:cs typeface="Helvetica"/>
              </a:rPr>
              <a:t>Thermal (80 km/s)</a:t>
            </a:r>
            <a:endParaRPr lang="ja-JP" altLang="en-US" sz="2000" dirty="0">
              <a:solidFill>
                <a:srgbClr val="0000FF"/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119" y="4887565"/>
            <a:ext cx="2378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elvetica"/>
                <a:ea typeface="ヒラギノ丸ゴ Pro W4"/>
                <a:cs typeface="Helvetica"/>
              </a:rPr>
              <a:t>Chandra X-ray image</a:t>
            </a:r>
          </a:p>
          <a:p>
            <a:r>
              <a:rPr lang="en-US" altLang="ja-JP" dirty="0">
                <a:latin typeface="Helvetica"/>
                <a:ea typeface="ヒラギノ丸ゴ Pro W4"/>
                <a:cs typeface="Helvetica"/>
              </a:rPr>
              <a:t>and Hitomi SXS FoV</a:t>
            </a:r>
            <a:endParaRPr kumimoji="1" lang="ja-JP" altLang="en-US" dirty="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09147" y="5727968"/>
            <a:ext cx="8934853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ja-JP" sz="2400">
                <a:latin typeface="Helvetica"/>
                <a:ea typeface="ヒラギノ丸ゴ Pro W4"/>
                <a:cs typeface="Helvetica"/>
              </a:rPr>
              <a:t>First clear determination of </a:t>
            </a:r>
            <a:r>
              <a:rPr kumimoji="1" lang="en-US" altLang="ja-JP" sz="24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turbulence</a:t>
            </a:r>
            <a:r>
              <a:rPr kumimoji="1" lang="en-US" altLang="ja-JP" sz="2400">
                <a:latin typeface="Helvetica"/>
                <a:ea typeface="ヒラギノ丸ゴ Pro W4"/>
                <a:cs typeface="Helvetica"/>
              </a:rPr>
              <a:t> motion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4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low sub-sonic,</a:t>
            </a:r>
            <a:r>
              <a:rPr lang="en-US" altLang="en-US" sz="24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 even </a:t>
            </a:r>
            <a:r>
              <a:rPr lang="en-US" altLang="ja-JP" sz="24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in AGN-ICM interaction region</a:t>
            </a:r>
            <a:endParaRPr kumimoji="1" lang="ja-JP" altLang="en-US" sz="2400">
              <a:solidFill>
                <a:srgbClr val="FF0000"/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48" name="タイトル 1"/>
          <p:cNvSpPr>
            <a:spLocks noGrp="1"/>
          </p:cNvSpPr>
          <p:nvPr>
            <p:ph type="title"/>
          </p:nvPr>
        </p:nvSpPr>
        <p:spPr>
          <a:xfrm>
            <a:off x="0" y="648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>
                <a:latin typeface="Helvetica"/>
                <a:ea typeface="ヒラギノ丸ゴ Pro W4"/>
                <a:cs typeface="Helvetica"/>
              </a:rPr>
              <a:t>High-resolution X-ray spectroscopy</a:t>
            </a:r>
            <a:br>
              <a:rPr lang="en-US" altLang="ja-JP">
                <a:latin typeface="Helvetica"/>
                <a:ea typeface="ヒラギノ丸ゴ Pro W4"/>
                <a:cs typeface="Helvetica"/>
              </a:rPr>
            </a:br>
            <a:r>
              <a:rPr lang="en-US" altLang="ja-JP">
                <a:latin typeface="Helvetica"/>
                <a:ea typeface="ヒラギノ丸ゴ Pro W4"/>
                <a:cs typeface="Helvetica"/>
              </a:rPr>
              <a:t>of Perseus cluster</a:t>
            </a:r>
            <a:endParaRPr kumimoji="1" lang="ja-JP" altLang="en-US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49" name="角丸四角形吹き出し 48"/>
          <p:cNvSpPr/>
          <p:nvPr/>
        </p:nvSpPr>
        <p:spPr>
          <a:xfrm>
            <a:off x="7009995" y="633705"/>
            <a:ext cx="2035556" cy="738674"/>
          </a:xfrm>
          <a:prstGeom prst="wedgeRoundRectCallout">
            <a:avLst>
              <a:gd name="adj1" fmla="val -41631"/>
              <a:gd name="adj2" fmla="val 63833"/>
              <a:gd name="adj3" fmla="val 16667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>
                <a:latin typeface="Helvetica"/>
                <a:cs typeface="Helvetica"/>
              </a:rPr>
              <a:t>with 2 month operation.</a:t>
            </a:r>
            <a:endParaRPr kumimoji="1" lang="ja-JP" altLang="en-US" sz="2400">
              <a:latin typeface="Helvetica"/>
              <a:cs typeface="Helvetic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67535" y="1960235"/>
            <a:ext cx="4623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>
                <a:solidFill>
                  <a:srgbClr val="FF6600"/>
                </a:solidFill>
                <a:latin typeface="Helvetica"/>
                <a:ea typeface="ヒラギノ丸ゴ Pro W4"/>
                <a:cs typeface="Helvetica"/>
              </a:rPr>
              <a:t>Plasma subsonic kinetic mosion</a:t>
            </a:r>
            <a:endParaRPr kumimoji="1" lang="ja-JP" altLang="en-US" sz="2400" i="1">
              <a:solidFill>
                <a:srgbClr val="FF6600"/>
              </a:solidFill>
              <a:latin typeface="Helvetica"/>
              <a:ea typeface="ヒラギノ丸ゴ Pro W4"/>
              <a:cs typeface="Helvetica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2668087" y="1936214"/>
            <a:ext cx="6382149" cy="4217556"/>
            <a:chOff x="2668087" y="1936214"/>
            <a:chExt cx="6382149" cy="4217556"/>
          </a:xfrm>
        </p:grpSpPr>
        <p:pic>
          <p:nvPicPr>
            <p:cNvPr id="27" name="図 26" descr="20171114_fig1s.jpg"/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" t="7877" r="497" b="2075"/>
            <a:stretch/>
          </p:blipFill>
          <p:spPr>
            <a:xfrm>
              <a:off x="2668087" y="1936214"/>
              <a:ext cx="6382149" cy="4217556"/>
            </a:xfrm>
            <a:prstGeom prst="rect">
              <a:avLst/>
            </a:prstGeom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4150103" y="5564647"/>
              <a:ext cx="434246" cy="307777"/>
            </a:xfrm>
            <a:prstGeom prst="rect">
              <a:avLst/>
            </a:prstGeom>
            <a:solidFill>
              <a:srgbClr val="1D0E0E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>
                  <a:solidFill>
                    <a:schemeClr val="bg1"/>
                  </a:solidFill>
                  <a:latin typeface="Helvetica"/>
                  <a:cs typeface="Helvetica"/>
                </a:rPr>
                <a:t>6.0</a:t>
              </a:r>
              <a:endParaRPr kumimoji="1" lang="ja-JP" altLang="en-US" sz="140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5361526" y="5546582"/>
              <a:ext cx="1312680" cy="307777"/>
            </a:xfrm>
            <a:prstGeom prst="rect">
              <a:avLst/>
            </a:prstGeom>
            <a:solidFill>
              <a:srgbClr val="1D0E0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>
                  <a:solidFill>
                    <a:schemeClr val="bg1"/>
                  </a:solidFill>
                  <a:latin typeface="Helvetica"/>
                  <a:cs typeface="Helvetica"/>
                </a:rPr>
                <a:t>7.0    </a:t>
              </a:r>
              <a:endParaRPr kumimoji="1" lang="ja-JP" altLang="en-US" sz="140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7463837" y="5537040"/>
              <a:ext cx="434246" cy="307777"/>
            </a:xfrm>
            <a:prstGeom prst="rect">
              <a:avLst/>
            </a:prstGeom>
            <a:solidFill>
              <a:srgbClr val="1D0E0E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>
                  <a:solidFill>
                    <a:schemeClr val="bg1"/>
                  </a:solidFill>
                  <a:latin typeface="Helvetica"/>
                  <a:cs typeface="Helvetica"/>
                </a:rPr>
                <a:t>8.0</a:t>
              </a:r>
              <a:endParaRPr kumimoji="1" lang="ja-JP" altLang="en-US" sz="140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4901234" y="5753177"/>
              <a:ext cx="13820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>
                  <a:solidFill>
                    <a:schemeClr val="bg1"/>
                  </a:solidFill>
                  <a:latin typeface="Helvetica"/>
                  <a:cs typeface="Helvetica"/>
                </a:rPr>
                <a:t>Energy (keV) </a:t>
              </a:r>
              <a:endParaRPr kumimoji="1" lang="ja-JP" altLang="en-US" sz="160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2879014" y="5069282"/>
              <a:ext cx="434246" cy="307777"/>
            </a:xfrm>
            <a:prstGeom prst="rect">
              <a:avLst/>
            </a:prstGeom>
            <a:solidFill>
              <a:srgbClr val="1D0E0E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>
                  <a:solidFill>
                    <a:schemeClr val="bg1"/>
                  </a:solidFill>
                  <a:latin typeface="Helvetica"/>
                  <a:cs typeface="Helvetica"/>
                </a:rPr>
                <a:t>0.1</a:t>
              </a:r>
              <a:endParaRPr kumimoji="1" lang="ja-JP" altLang="en-US" sz="140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2912080" y="3627839"/>
              <a:ext cx="384365" cy="307777"/>
            </a:xfrm>
            <a:prstGeom prst="rect">
              <a:avLst/>
            </a:prstGeom>
            <a:solidFill>
              <a:srgbClr val="1D0E0E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>
                  <a:solidFill>
                    <a:schemeClr val="bg1"/>
                  </a:solidFill>
                  <a:latin typeface="Helvetica"/>
                  <a:cs typeface="Helvetica"/>
                </a:rPr>
                <a:t>10</a:t>
              </a:r>
              <a:endParaRPr kumimoji="1" lang="ja-JP" altLang="en-US" sz="140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697953" y="2186396"/>
              <a:ext cx="584064" cy="307777"/>
            </a:xfrm>
            <a:prstGeom prst="rect">
              <a:avLst/>
            </a:prstGeom>
            <a:solidFill>
              <a:srgbClr val="1D0E0E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>
                  <a:solidFill>
                    <a:schemeClr val="bg1"/>
                  </a:solidFill>
                  <a:latin typeface="Helvetica"/>
                  <a:cs typeface="Helvetica"/>
                </a:rPr>
                <a:t>1000</a:t>
              </a:r>
              <a:endParaRPr kumimoji="1" lang="ja-JP" altLang="en-US" sz="140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 rot="16200000">
              <a:off x="2499357" y="2811646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>
                  <a:solidFill>
                    <a:schemeClr val="bg1"/>
                  </a:solidFill>
                  <a:latin typeface="Helvetica"/>
                  <a:cs typeface="Helvetica"/>
                </a:rPr>
                <a:t>cts/s/keV</a:t>
              </a:r>
              <a:endParaRPr kumimoji="1" lang="ja-JP" altLang="en-US" sz="160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881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スクリーンショット 2017-12-11 16.37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" y="2578339"/>
            <a:ext cx="4432447" cy="2826353"/>
          </a:xfrm>
          <a:prstGeom prst="rect">
            <a:avLst/>
          </a:prstGeom>
        </p:spPr>
      </p:pic>
      <p:pic>
        <p:nvPicPr>
          <p:cNvPr id="6" name="図 5" descr="スクリーンショット 2017-12-11 16.36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" y="2578339"/>
            <a:ext cx="4651579" cy="282635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26884" y="1339022"/>
            <a:ext cx="7917703" cy="461665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>
                <a:latin typeface="Helvetica"/>
                <a:ea typeface="ヒラギノ丸ゴ Pro W4"/>
                <a:cs typeface="Helvetica"/>
              </a:rPr>
              <a:t>2: Solving the Ni over-abundance problem 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(</a:t>
            </a:r>
            <a:r>
              <a:rPr lang="en-US" altLang="ja-JP" sz="2400" i="1">
                <a:latin typeface="Helvetica"/>
                <a:ea typeface="ヒラギノ丸ゴ Pro W4"/>
                <a:cs typeface="Helvetica"/>
              </a:rPr>
              <a:t>Nature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 2017)</a:t>
            </a:r>
            <a:r>
              <a:rPr kumimoji="1" lang="en-US" altLang="ja-JP" sz="2400">
                <a:latin typeface="Helvetica"/>
                <a:ea typeface="ヒラギノ丸ゴ Pro W4"/>
                <a:cs typeface="Helvetica"/>
              </a:rPr>
              <a:t> </a:t>
            </a:r>
            <a:endParaRPr kumimoji="1" lang="ja-JP" altLang="en-US" sz="240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09147" y="5452321"/>
            <a:ext cx="8934853" cy="12003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ja-JP" sz="2400">
                <a:latin typeface="Helvetica"/>
                <a:ea typeface="ヒラギノ丸ゴ Pro W4"/>
                <a:cs typeface="Helvetica"/>
              </a:rPr>
              <a:t>Resolved the Fe-K</a:t>
            </a:r>
            <a:r>
              <a:rPr kumimoji="1" lang="en-US" altLang="ja-JP" sz="2400">
                <a:latin typeface="Symbol" charset="2"/>
                <a:ea typeface="ヒラギノ丸ゴ Pro W4"/>
                <a:cs typeface="Symbol" charset="2"/>
              </a:rPr>
              <a:t>b</a:t>
            </a:r>
            <a:r>
              <a:rPr kumimoji="1" lang="en-US" altLang="ja-JP" sz="2400">
                <a:latin typeface="Helvetica"/>
                <a:ea typeface="ヒラギノ丸ゴ Pro W4"/>
                <a:cs typeface="Helvetica"/>
              </a:rPr>
              <a:t> and Ni-K</a:t>
            </a:r>
            <a:r>
              <a:rPr kumimoji="1" lang="en-US" altLang="ja-JP" sz="2400">
                <a:latin typeface="Symbol" charset="2"/>
                <a:ea typeface="ヒラギノ丸ゴ Pro W4"/>
                <a:cs typeface="Symbol" charset="2"/>
              </a:rPr>
              <a:t>a</a:t>
            </a:r>
            <a:r>
              <a:rPr kumimoji="1" lang="en-US" altLang="ja-JP" sz="2400">
                <a:latin typeface="Helvetica"/>
                <a:ea typeface="ヒラギノ丸ゴ Pro W4"/>
                <a:cs typeface="Helvetica"/>
              </a:rPr>
              <a:t> emission, for the first time</a:t>
            </a:r>
          </a:p>
          <a:p>
            <a:pPr marL="342900" indent="-342900">
              <a:buFont typeface="Arial"/>
              <a:buChar char="•"/>
            </a:pPr>
            <a:r>
              <a:rPr lang="en-US" altLang="ja-JP" sz="2400">
                <a:latin typeface="Helvetica"/>
                <a:ea typeface="ヒラギノ丸ゴ Pro W4"/>
                <a:cs typeface="Helvetica"/>
              </a:rPr>
              <a:t>Cluster Fe-Ni abundance is consistent with Solar</a:t>
            </a:r>
          </a:p>
          <a:p>
            <a:r>
              <a:rPr kumimoji="1" lang="en-US" altLang="ja-JP" sz="2400">
                <a:latin typeface="Helvetica"/>
                <a:ea typeface="ヒラギノ丸ゴ Pro W4"/>
                <a:cs typeface="Helvetica"/>
                <a:sym typeface="Wingdings"/>
              </a:rPr>
              <a:t>    </a:t>
            </a:r>
            <a:r>
              <a:rPr kumimoji="1" lang="en-US" altLang="ja-JP" sz="2400">
                <a:solidFill>
                  <a:srgbClr val="FF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Well-averaged metal abundance ratio</a:t>
            </a:r>
            <a:r>
              <a:rPr lang="en-US" altLang="ja-JP" sz="2400">
                <a:latin typeface="Helvetica"/>
                <a:ea typeface="ヒラギノ丸ゴ Pro W4"/>
                <a:cs typeface="Helvetica"/>
                <a:sym typeface="Wingdings"/>
              </a:rPr>
              <a:t> over the Universe</a:t>
            </a:r>
            <a:endParaRPr kumimoji="1" lang="en-US" altLang="ja-JP" sz="2400">
              <a:latin typeface="Helvetica"/>
              <a:ea typeface="ヒラギノ丸ゴ Pro W4"/>
              <a:cs typeface="Helvetica"/>
            </a:endParaRPr>
          </a:p>
        </p:txBody>
      </p:sp>
      <p:pic>
        <p:nvPicPr>
          <p:cNvPr id="24" name="図 23" descr="スクリーンショット 2017-12-11 16.37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21" y="2578339"/>
            <a:ext cx="4338985" cy="2742279"/>
          </a:xfrm>
          <a:prstGeom prst="rect">
            <a:avLst/>
          </a:prstGeom>
        </p:spPr>
      </p:pic>
      <p:sp>
        <p:nvSpPr>
          <p:cNvPr id="25" name="角丸四角形吹き出し 24"/>
          <p:cNvSpPr/>
          <p:nvPr/>
        </p:nvSpPr>
        <p:spPr>
          <a:xfrm>
            <a:off x="6901688" y="660560"/>
            <a:ext cx="2242312" cy="571316"/>
          </a:xfrm>
          <a:prstGeom prst="wedgeRoundRectCallout">
            <a:avLst>
              <a:gd name="adj1" fmla="val -34167"/>
              <a:gd name="adj2" fmla="val 81064"/>
              <a:gd name="adj3" fmla="val 1666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/>
              <a:t>2</a:t>
            </a:r>
            <a:r>
              <a:rPr kumimoji="1" lang="en-US" altLang="ja-JP" sz="3200" baseline="30000"/>
              <a:t>nd</a:t>
            </a:r>
            <a:r>
              <a:rPr kumimoji="1" lang="ja-JP" altLang="en-US" sz="3200"/>
              <a:t> </a:t>
            </a:r>
            <a:r>
              <a:rPr kumimoji="1" lang="en-US" altLang="ja-JP" sz="3200"/>
              <a:t>nature!!</a:t>
            </a:r>
            <a:endParaRPr kumimoji="1" lang="ja-JP" altLang="en-US" sz="320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7535" y="2116674"/>
            <a:ext cx="5110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>
                <a:solidFill>
                  <a:srgbClr val="FF6600"/>
                </a:solidFill>
                <a:latin typeface="Helvetica"/>
                <a:ea typeface="ヒラギノ丸ゴ Pro W4"/>
                <a:cs typeface="Helvetica"/>
              </a:rPr>
              <a:t>Metal</a:t>
            </a:r>
            <a:r>
              <a:rPr lang="ja-JP" altLang="en-US" sz="2400" i="1">
                <a:solidFill>
                  <a:srgbClr val="FF6600"/>
                </a:solidFill>
                <a:latin typeface="Helvetica"/>
                <a:ea typeface="ヒラギノ丸ゴ Pro W4"/>
                <a:cs typeface="Helvetica"/>
              </a:rPr>
              <a:t> </a:t>
            </a:r>
            <a:r>
              <a:rPr lang="ja-JP" altLang="ja-JP" sz="2400" i="1">
                <a:solidFill>
                  <a:srgbClr val="FF6600"/>
                </a:solidFill>
                <a:latin typeface="Helvetica"/>
                <a:ea typeface="ヒラギノ丸ゴ Pro W4"/>
                <a:cs typeface="Helvetica"/>
              </a:rPr>
              <a:t>f</a:t>
            </a:r>
            <a:r>
              <a:rPr lang="en-US" altLang="ja-JP" sz="2400" i="1">
                <a:solidFill>
                  <a:srgbClr val="FF6600"/>
                </a:solidFill>
                <a:latin typeface="Helvetica"/>
                <a:ea typeface="ヒラギノ丸ゴ Pro W4"/>
                <a:cs typeface="Helvetica"/>
              </a:rPr>
              <a:t>lourescence line diagnostics</a:t>
            </a:r>
            <a:endParaRPr kumimoji="1" lang="ja-JP" altLang="en-US" sz="2400" i="1">
              <a:solidFill>
                <a:srgbClr val="FF6600"/>
              </a:solidFill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1111" y="1817056"/>
            <a:ext cx="673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>
                <a:latin typeface="Helvetica"/>
                <a:cs typeface="Helvetica"/>
              </a:rPr>
              <a:t>Hitomi col. et al. (cor. : </a:t>
            </a:r>
            <a:r>
              <a:rPr lang="en-US" altLang="ja-JP" i="1">
                <a:solidFill>
                  <a:srgbClr val="FF0000"/>
                </a:solidFill>
                <a:latin typeface="Helvetica"/>
                <a:cs typeface="Helvetica"/>
              </a:rPr>
              <a:t>H. Yamaguchi</a:t>
            </a:r>
            <a:r>
              <a:rPr lang="en-US" altLang="ja-JP" i="1">
                <a:latin typeface="Helvetica"/>
                <a:cs typeface="Helvetica"/>
              </a:rPr>
              <a:t>, et al </a:t>
            </a:r>
            <a:r>
              <a:rPr lang="en-US" altLang="ja-JP">
                <a:latin typeface="Helvetica"/>
                <a:cs typeface="Helvetica"/>
              </a:rPr>
              <a:t>), Nature, 2018</a:t>
            </a:r>
            <a:endParaRPr kumimoji="1" lang="ja-JP" altLang="en-US">
              <a:latin typeface="Helvetica"/>
              <a:cs typeface="Helvetica"/>
            </a:endParaRPr>
          </a:p>
        </p:txBody>
      </p:sp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0" y="648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>
                <a:latin typeface="Helvetica"/>
                <a:ea typeface="ヒラギノ丸ゴ Pro W4"/>
                <a:cs typeface="Helvetica"/>
              </a:rPr>
              <a:t>High-resolution X-ray spectroscopy</a:t>
            </a:r>
            <a:br>
              <a:rPr lang="en-US" altLang="ja-JP">
                <a:latin typeface="Helvetica"/>
                <a:ea typeface="ヒラギノ丸ゴ Pro W4"/>
                <a:cs typeface="Helvetica"/>
              </a:rPr>
            </a:br>
            <a:r>
              <a:rPr lang="en-US" altLang="ja-JP">
                <a:latin typeface="Helvetica"/>
                <a:ea typeface="ヒラギノ丸ゴ Pro W4"/>
                <a:cs typeface="Helvetica"/>
              </a:rPr>
              <a:t>of Perseus cluster</a:t>
            </a:r>
            <a:endParaRPr kumimoji="1" lang="ja-JP" altLang="en-US">
              <a:latin typeface="Helvetica"/>
              <a:ea typeface="ヒラギノ丸ゴ Pro W4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6332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7083"/>
            <a:ext cx="9144000" cy="766919"/>
          </a:xfrm>
        </p:spPr>
        <p:txBody>
          <a:bodyPr>
            <a:noAutofit/>
          </a:bodyPr>
          <a:lstStyle/>
          <a:p>
            <a:r>
              <a:rPr kumimoji="1" lang="en-US" altLang="ja-JP" sz="4000">
                <a:latin typeface="Helvetica"/>
                <a:ea typeface="ヒラギノ丸ゴ Pro W4"/>
                <a:cs typeface="Helvetica"/>
              </a:rPr>
              <a:t>Other (1): </a:t>
            </a:r>
            <a:r>
              <a:rPr lang="en-US" altLang="ja-JP" sz="4000">
                <a:latin typeface="Helvetica"/>
                <a:cs typeface="Helvetica"/>
              </a:rPr>
              <a:t>HMXB IGR J16318−4848</a:t>
            </a:r>
            <a:endParaRPr kumimoji="1" lang="ja-JP" altLang="en-US" sz="4000">
              <a:latin typeface="Helvetica"/>
              <a:ea typeface="ヒラギノ丸ゴ Pro W4"/>
              <a:cs typeface="Helvetica"/>
            </a:endParaRPr>
          </a:p>
        </p:txBody>
      </p:sp>
      <p:pic>
        <p:nvPicPr>
          <p:cNvPr id="15" name="図 14" descr="スクリーンショット 2019-02-12 19.10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26" y="894291"/>
            <a:ext cx="4109976" cy="2983220"/>
          </a:xfrm>
          <a:prstGeom prst="rect">
            <a:avLst/>
          </a:prstGeom>
        </p:spPr>
      </p:pic>
      <p:grpSp>
        <p:nvGrpSpPr>
          <p:cNvPr id="30" name="図形グループ 29"/>
          <p:cNvGrpSpPr/>
          <p:nvPr/>
        </p:nvGrpSpPr>
        <p:grpSpPr>
          <a:xfrm>
            <a:off x="4881986" y="3906987"/>
            <a:ext cx="4082402" cy="3014877"/>
            <a:chOff x="4752201" y="1297590"/>
            <a:chExt cx="4082402" cy="3014877"/>
          </a:xfrm>
        </p:grpSpPr>
        <p:pic>
          <p:nvPicPr>
            <p:cNvPr id="14" name="図 13" descr="スクリーンショット 2019-02-12 19.09.3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201" y="1297590"/>
              <a:ext cx="4082402" cy="3014877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3819" y="1779967"/>
              <a:ext cx="1370171" cy="280559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5228454" y="1455500"/>
              <a:ext cx="14372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>
                  <a:latin typeface="Helvetica"/>
                  <a:cs typeface="Helvetica"/>
                </a:rPr>
                <a:t>High-reso. </a:t>
              </a:r>
            </a:p>
            <a:p>
              <a:r>
                <a:rPr kumimoji="1" lang="en-US" altLang="ja-JP">
                  <a:latin typeface="Helvetica"/>
                  <a:cs typeface="Helvetica"/>
                  <a:sym typeface="Wingdings"/>
                </a:rPr>
                <a:t></a:t>
              </a:r>
              <a:r>
                <a:rPr lang="en-US" altLang="ja-JP">
                  <a:latin typeface="Helvetica"/>
                  <a:cs typeface="Helvetica"/>
                  <a:sym typeface="Wingdings"/>
                </a:rPr>
                <a:t> </a:t>
              </a:r>
              <a:r>
                <a:rPr kumimoji="1" lang="en-US" altLang="ja-JP">
                  <a:latin typeface="Helvetica"/>
                  <a:cs typeface="Helvetica"/>
                </a:rPr>
                <a:t>line width </a:t>
              </a:r>
              <a:endParaRPr kumimoji="1" lang="ja-JP" altLang="en-US">
                <a:latin typeface="Helvetica"/>
                <a:cs typeface="Helvetica"/>
              </a:endParaRPr>
            </a:p>
          </p:txBody>
        </p:sp>
        <p:pic>
          <p:nvPicPr>
            <p:cNvPr id="22" name="図 21" descr="Fe~K_alpha_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0328" y="2695609"/>
              <a:ext cx="952886" cy="252474"/>
            </a:xfrm>
            <a:prstGeom prst="rect">
              <a:avLst/>
            </a:prstGeom>
          </p:spPr>
        </p:pic>
        <p:pic>
          <p:nvPicPr>
            <p:cNvPr id="23" name="図 22" descr="Fe~K_alpha_2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915" y="2649255"/>
              <a:ext cx="925435" cy="243123"/>
            </a:xfrm>
            <a:prstGeom prst="rect">
              <a:avLst/>
            </a:prstGeom>
          </p:spPr>
        </p:pic>
      </p:grpSp>
      <p:sp>
        <p:nvSpPr>
          <p:cNvPr id="25" name="テキスト ボックス 24"/>
          <p:cNvSpPr txBox="1"/>
          <p:nvPr/>
        </p:nvSpPr>
        <p:spPr>
          <a:xfrm>
            <a:off x="231488" y="971639"/>
            <a:ext cx="46722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>
                <a:latin typeface="Helvetica"/>
                <a:cs typeface="Helvetica"/>
              </a:rPr>
              <a:t>Hitomi col. et al. (cor. : </a:t>
            </a:r>
            <a:r>
              <a:rPr lang="en-US" altLang="ja-JP" i="1">
                <a:solidFill>
                  <a:srgbClr val="FF0000"/>
                </a:solidFill>
                <a:latin typeface="Helvetica"/>
                <a:cs typeface="Helvetica"/>
              </a:rPr>
              <a:t>H. Nakajima</a:t>
            </a:r>
            <a:r>
              <a:rPr lang="en-US" altLang="ja-JP" i="1">
                <a:latin typeface="Helvetica"/>
                <a:cs typeface="Helvetica"/>
              </a:rPr>
              <a:t>, </a:t>
            </a:r>
            <a:r>
              <a:rPr lang="en-US" altLang="ja-JP" sz="1400" i="1">
                <a:latin typeface="Helvetica"/>
                <a:cs typeface="Helvetica"/>
              </a:rPr>
              <a:t>K. Hayashida, T. Kallman, T. Miyazawa, H. Takahashi, and M. Guainazzi</a:t>
            </a:r>
            <a:r>
              <a:rPr lang="en-US" altLang="ja-JP" sz="1400">
                <a:latin typeface="Helvetica"/>
                <a:cs typeface="Helvetica"/>
              </a:rPr>
              <a:t>), PASJ, 2018</a:t>
            </a:r>
            <a:endParaRPr kumimoji="1" lang="ja-JP" altLang="en-US">
              <a:latin typeface="Helvetica"/>
              <a:cs typeface="Helvetica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0" y="4088498"/>
            <a:ext cx="4839100" cy="255454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66700" indent="-266700">
              <a:buFont typeface="Arial"/>
              <a:buChar char="•"/>
            </a:pPr>
            <a:r>
              <a:rPr kumimoji="1" lang="en-US" altLang="ja-JP" sz="2400">
                <a:latin typeface="Helvetica"/>
                <a:ea typeface="ヒラギノ丸ゴ Pro W4"/>
                <a:cs typeface="Helvetica"/>
              </a:rPr>
              <a:t>Wide-band spectra </a:t>
            </a:r>
            <a:r>
              <a:rPr kumimoji="1" lang="en-US" altLang="ja-JP" sz="2400">
                <a:latin typeface="Helvetica"/>
                <a:ea typeface="ヒラギノ丸ゴ Pro W4"/>
                <a:cs typeface="Helvetica"/>
                <a:sym typeface="Wingdings"/>
              </a:rPr>
              <a:t> absober</a:t>
            </a:r>
            <a:endParaRPr kumimoji="1" lang="en-US" altLang="ja-JP" sz="2400">
              <a:latin typeface="Helvetica"/>
              <a:ea typeface="ヒラギノ丸ゴ Pro W4"/>
              <a:cs typeface="Helvetica"/>
            </a:endParaRPr>
          </a:p>
          <a:p>
            <a:pPr marL="266700" indent="-266700">
              <a:buFont typeface="Arial"/>
              <a:buChar char="•"/>
            </a:pPr>
            <a:r>
              <a:rPr kumimoji="1" lang="en-US" altLang="ja-JP" sz="2400">
                <a:latin typeface="Helvetica"/>
                <a:ea typeface="ヒラギノ丸ゴ Pro W4"/>
                <a:cs typeface="Helvetica"/>
              </a:rPr>
              <a:t>Resolved Fe-K</a:t>
            </a:r>
            <a:r>
              <a:rPr kumimoji="1" lang="en-US" altLang="ja-JP" sz="2400">
                <a:latin typeface="Symbol" charset="2"/>
                <a:ea typeface="ヒラギノ丸ゴ Pro W4"/>
                <a:cs typeface="Symbol" charset="2"/>
              </a:rPr>
              <a:t>a</a:t>
            </a:r>
            <a:r>
              <a:rPr kumimoji="1" lang="en-US" altLang="ja-JP" sz="2400">
                <a:latin typeface="Helvetica"/>
                <a:ea typeface="ヒラギノ丸ゴ Pro W4"/>
                <a:cs typeface="Helvetica"/>
              </a:rPr>
              <a:t>1 and K</a:t>
            </a:r>
            <a:r>
              <a:rPr kumimoji="1" lang="en-US" altLang="ja-JP" sz="2400">
                <a:latin typeface="Symbol" charset="2"/>
                <a:ea typeface="ヒラギノ丸ゴ Pro W4"/>
                <a:cs typeface="Symbol" charset="2"/>
              </a:rPr>
              <a:t>a</a:t>
            </a:r>
            <a:r>
              <a:rPr kumimoji="1" lang="en-US" altLang="ja-JP" sz="2400">
                <a:latin typeface="Helvetica"/>
                <a:ea typeface="ヒラギノ丸ゴ Pro W4"/>
                <a:cs typeface="Helvetica"/>
              </a:rPr>
              <a:t>2 in HMXB, (only 19 photons)</a:t>
            </a:r>
          </a:p>
          <a:p>
            <a:pPr marL="266700" indent="-266700">
              <a:buFont typeface="Arial"/>
              <a:buChar char="•"/>
            </a:pPr>
            <a:r>
              <a:rPr kumimoji="1" lang="en-US" altLang="ja-JP" sz="2400">
                <a:latin typeface="Helvetica"/>
                <a:ea typeface="ヒラギノ丸ゴ Pro W4"/>
                <a:cs typeface="Helvetica"/>
              </a:rPr>
              <a:t>Very narrow line broadening and deep absorption column</a:t>
            </a:r>
          </a:p>
          <a:p>
            <a:pPr lvl="1" indent="-190500"/>
            <a:r>
              <a:rPr kumimoji="1" lang="en-US" altLang="ja-JP" sz="2000">
                <a:latin typeface="Helvetica"/>
                <a:ea typeface="ヒラギノ丸ゴ Pro W4"/>
                <a:cs typeface="Helvetica"/>
                <a:sym typeface="Wingdings"/>
              </a:rPr>
              <a:t> Fe-K not from stellar wind. From the dens region “in between the binary”?</a:t>
            </a:r>
          </a:p>
        </p:txBody>
      </p:sp>
      <p:pic>
        <p:nvPicPr>
          <p:cNvPr id="29" name="図 28" descr="hmxb_M3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2" y="1769606"/>
            <a:ext cx="3750231" cy="2329772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465677" y="1778877"/>
            <a:ext cx="3596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>
                <a:solidFill>
                  <a:schemeClr val="bg1"/>
                </a:solidFill>
                <a:latin typeface="Helvetica"/>
                <a:cs typeface="Helvetica"/>
              </a:rPr>
              <a:t>artists impression of a High-Mass</a:t>
            </a:r>
          </a:p>
          <a:p>
            <a:pPr algn="r"/>
            <a:r>
              <a:rPr lang="en-US" altLang="ja-JP">
                <a:solidFill>
                  <a:schemeClr val="bg1"/>
                </a:solidFill>
                <a:latin typeface="Helvetica"/>
                <a:cs typeface="Helvetica"/>
              </a:rPr>
              <a:t>X-ray Binary (HMXB)</a:t>
            </a:r>
            <a:endParaRPr kumimoji="1" lang="ja-JP" altLang="en-US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99218" y="3772077"/>
            <a:ext cx="3115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>
                <a:solidFill>
                  <a:srgbClr val="FFFFFF"/>
                </a:solidFill>
                <a:latin typeface="Helvetica"/>
                <a:cs typeface="Helvetica"/>
              </a:rPr>
              <a:t>ESA/NASA/Hubble Space Telescope</a:t>
            </a:r>
            <a:endParaRPr kumimoji="1" lang="ja-JP" altLang="en-US" sz="140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3" name="図 2" descr="スクリーンショット 2019-02-19 23.41.5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42" y="886415"/>
            <a:ext cx="4085106" cy="2966084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772171" y="645483"/>
            <a:ext cx="2968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Helvetica"/>
                <a:cs typeface="Helvetica"/>
              </a:rPr>
              <a:t>Wide-band coverage </a:t>
            </a:r>
            <a:r>
              <a:rPr kumimoji="1" lang="en-US" altLang="ja-JP">
                <a:latin typeface="Helvetica"/>
                <a:cs typeface="Helvetica"/>
                <a:sym typeface="Wingdings"/>
              </a:rPr>
              <a:t></a:t>
            </a:r>
            <a:r>
              <a:rPr kumimoji="1" lang="en-US" altLang="ja-JP">
                <a:latin typeface="Helvetica"/>
                <a:cs typeface="Helvetica"/>
              </a:rPr>
              <a:t> </a:t>
            </a:r>
          </a:p>
          <a:p>
            <a:r>
              <a:rPr kumimoji="1" lang="en-US" altLang="ja-JP">
                <a:latin typeface="Helvetica"/>
                <a:cs typeface="Helvetica"/>
              </a:rPr>
              <a:t>Absorption &amp; Fe-K </a:t>
            </a:r>
            <a:r>
              <a:rPr lang="en-US" altLang="ja-JP">
                <a:latin typeface="Helvetica"/>
                <a:cs typeface="Helvetica"/>
              </a:rPr>
              <a:t>strength</a:t>
            </a:r>
            <a:endParaRPr kumimoji="1" lang="ja-JP" altLang="en-US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3690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7083"/>
            <a:ext cx="9218258" cy="766919"/>
          </a:xfrm>
        </p:spPr>
        <p:txBody>
          <a:bodyPr>
            <a:noAutofit/>
          </a:bodyPr>
          <a:lstStyle/>
          <a:p>
            <a:r>
              <a:rPr kumimoji="1" lang="en-US" altLang="ja-JP" sz="3600">
                <a:latin typeface="Helvetica"/>
                <a:ea typeface="ヒラギノ丸ゴ Pro W4"/>
                <a:cs typeface="Helvetica"/>
              </a:rPr>
              <a:t>Other (2): </a:t>
            </a:r>
            <a:r>
              <a:rPr lang="en-US" altLang="ja-JP" sz="3600">
                <a:latin typeface="Helvetica"/>
                <a:ea typeface="ヒラギノ丸ゴ Pro W4"/>
                <a:cs typeface="Helvetica"/>
              </a:rPr>
              <a:t>hard </a:t>
            </a:r>
            <a:r>
              <a:rPr kumimoji="1" lang="en-US" altLang="ja-JP" sz="3600">
                <a:latin typeface="Helvetica"/>
                <a:ea typeface="ヒラギノ丸ゴ Pro W4"/>
                <a:cs typeface="Helvetica"/>
              </a:rPr>
              <a:t>X-ray</a:t>
            </a:r>
            <a:r>
              <a:rPr kumimoji="1" lang="ja-JP" altLang="en-US" sz="3600">
                <a:latin typeface="Helvetica"/>
                <a:ea typeface="ヒラギノ丸ゴ Pro W4"/>
                <a:cs typeface="Helvetica"/>
              </a:rPr>
              <a:t> </a:t>
            </a:r>
            <a:r>
              <a:rPr kumimoji="1" lang="en-US" altLang="ja-JP" sz="3600">
                <a:latin typeface="Helvetica"/>
                <a:ea typeface="ヒラギノ丸ゴ Pro W4"/>
                <a:cs typeface="Helvetica"/>
              </a:rPr>
              <a:t>Polarization of Crab</a:t>
            </a:r>
            <a:endParaRPr kumimoji="1" lang="ja-JP" altLang="en-US" sz="3600">
              <a:latin typeface="Helvetica"/>
              <a:ea typeface="ヒラギノ丸ゴ Pro W4"/>
              <a:cs typeface="Helvetic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4676" y="732384"/>
            <a:ext cx="5290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>
                <a:latin typeface="Helvetica"/>
                <a:cs typeface="Helvetica"/>
              </a:rPr>
              <a:t>Hitomi col. </a:t>
            </a:r>
            <a:r>
              <a:rPr lang="en-US" altLang="ja-JP" sz="1600" i="1">
                <a:latin typeface="Helvetica"/>
                <a:cs typeface="Helvetica"/>
              </a:rPr>
              <a:t>(cor. : </a:t>
            </a:r>
            <a:r>
              <a:rPr lang="en-US" altLang="ja-JP" sz="1600" i="1">
                <a:solidFill>
                  <a:srgbClr val="FF0000"/>
                </a:solidFill>
                <a:latin typeface="Helvetica"/>
                <a:cs typeface="Helvetica"/>
              </a:rPr>
              <a:t>S. Watanabe, Y. Uchida, H. Odaka, </a:t>
            </a:r>
            <a:r>
              <a:rPr lang="en-US" altLang="ja-JP" sz="1400" i="1">
                <a:latin typeface="Helvetica"/>
                <a:cs typeface="Helvetica"/>
              </a:rPr>
              <a:t>G. Madjeski, K. Hayashi, T. Mizuno, R. Sato, Y. Yatsu</a:t>
            </a:r>
            <a:r>
              <a:rPr lang="en-US" altLang="ja-JP" sz="1400">
                <a:latin typeface="Helvetica"/>
                <a:cs typeface="Helvetica"/>
              </a:rPr>
              <a:t>), PASJ, 2018</a:t>
            </a:r>
            <a:endParaRPr kumimoji="1" lang="ja-JP" altLang="en-US" sz="1400">
              <a:latin typeface="Helvetica"/>
              <a:cs typeface="Helvetica"/>
            </a:endParaRPr>
          </a:p>
        </p:txBody>
      </p:sp>
      <p:grpSp>
        <p:nvGrpSpPr>
          <p:cNvPr id="4" name="図形グループ 3"/>
          <p:cNvGrpSpPr>
            <a:grpSpLocks noChangeAspect="1"/>
          </p:cNvGrpSpPr>
          <p:nvPr/>
        </p:nvGrpSpPr>
        <p:grpSpPr>
          <a:xfrm>
            <a:off x="4699280" y="1308999"/>
            <a:ext cx="4234402" cy="4141375"/>
            <a:chOff x="4699280" y="1308999"/>
            <a:chExt cx="3528668" cy="3451146"/>
          </a:xfrm>
        </p:grpSpPr>
        <p:pic>
          <p:nvPicPr>
            <p:cNvPr id="13" name="図 12" descr="スクリーンショット 2019-02-07 11.19.2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37"/>
            <a:stretch/>
          </p:blipFill>
          <p:spPr>
            <a:xfrm>
              <a:off x="4699280" y="1308999"/>
              <a:ext cx="3528668" cy="3451146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6628132" y="2004045"/>
              <a:ext cx="127990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C02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>
                  <a:solidFill>
                    <a:srgbClr val="000000"/>
                  </a:solidFill>
                  <a:latin typeface="Helvetica"/>
                  <a:cs typeface="Helvetica"/>
                </a:rPr>
                <a:t>Φ</a:t>
              </a:r>
              <a:r>
                <a:rPr kumimoji="1" lang="en-US" altLang="ja-JP" baseline="-25000">
                  <a:solidFill>
                    <a:srgbClr val="000000"/>
                  </a:solidFill>
                  <a:latin typeface="Helvetica"/>
                  <a:cs typeface="Helvetica"/>
                </a:rPr>
                <a:t>0</a:t>
              </a:r>
              <a:r>
                <a:rPr kumimoji="1" lang="en-US" altLang="ja-JP">
                  <a:solidFill>
                    <a:srgbClr val="000000"/>
                  </a:solidFill>
                  <a:latin typeface="Helvetica"/>
                  <a:cs typeface="Helvetica"/>
                </a:rPr>
                <a:t>=67.02°</a:t>
              </a:r>
              <a:endParaRPr kumimoji="1" lang="ja-JP" altLang="en-US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471823" y="4250565"/>
              <a:ext cx="251377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C02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>
                  <a:solidFill>
                    <a:srgbClr val="000000"/>
                  </a:solidFill>
                  <a:latin typeface="Helvetica"/>
                  <a:cs typeface="Helvetica"/>
                </a:rPr>
                <a:t>22±11 %@60-160 keV</a:t>
              </a:r>
              <a:endParaRPr kumimoji="1" lang="ja-JP" altLang="en-US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0" y="4788766"/>
            <a:ext cx="5293346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en-US" altLang="ja-JP" sz="2400">
                <a:latin typeface="Helvetica"/>
                <a:ea typeface="ヒラギノ丸ゴ Pro W4"/>
                <a:cs typeface="Helvetica"/>
              </a:rPr>
              <a:t>The world first </a:t>
            </a:r>
            <a:r>
              <a:rPr lang="en-US" altLang="ja-JP" sz="24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semi-conductor Compton camera</a:t>
            </a:r>
            <a:r>
              <a:rPr lang="en-US" altLang="ja-JP" sz="2400">
                <a:latin typeface="Helvetica"/>
                <a:ea typeface="ヒラギノ丸ゴ Pro W4"/>
                <a:cs typeface="Helvetica"/>
              </a:rPr>
              <a:t>, SGD</a:t>
            </a:r>
          </a:p>
        </p:txBody>
      </p:sp>
      <p:pic>
        <p:nvPicPr>
          <p:cNvPr id="5" name="図 4" descr="JATIS_4_2_021411_f00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6" b="9682"/>
          <a:stretch/>
        </p:blipFill>
        <p:spPr>
          <a:xfrm>
            <a:off x="826817" y="1378832"/>
            <a:ext cx="3676822" cy="333184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正方形/長方形 5"/>
          <p:cNvSpPr/>
          <p:nvPr/>
        </p:nvSpPr>
        <p:spPr>
          <a:xfrm>
            <a:off x="17396" y="5550494"/>
            <a:ext cx="91266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82563">
              <a:buFont typeface="Arial"/>
              <a:buChar char="•"/>
            </a:pPr>
            <a:r>
              <a:rPr lang="en-US" altLang="ja-JP" sz="240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Linear 22</a:t>
            </a:r>
            <a:r>
              <a:rPr lang="en-US" altLang="en-US" sz="240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±11% @60-160 keV </a:t>
            </a:r>
            <a:r>
              <a:rPr lang="en-US" altLang="ja-JP" sz="240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polarization, </a:t>
            </a:r>
            <a:r>
              <a:rPr lang="en-US" altLang="en-US" sz="2400">
                <a:solidFill>
                  <a:prstClr val="black"/>
                </a:solidFill>
                <a:latin typeface="Helvetica"/>
                <a:ea typeface="ヒラギノ丸ゴ Pro W4"/>
                <a:cs typeface="Helvetica"/>
              </a:rPr>
              <a:t>deteted </a:t>
            </a:r>
            <a:r>
              <a:rPr lang="en-US" altLang="en-US" sz="2400">
                <a:solidFill>
                  <a:srgbClr val="FF0000"/>
                </a:solidFill>
                <a:latin typeface="Helvetica"/>
                <a:ea typeface="ヒラギノ丸ゴ Pro W4"/>
                <a:cs typeface="Helvetica"/>
              </a:rPr>
              <a:t>with only 5 ks of observation</a:t>
            </a:r>
            <a:r>
              <a:rPr lang="en-US" altLang="ja-JP" sz="2400">
                <a:solidFill>
                  <a:srgbClr val="FF0000"/>
                </a:solidFill>
                <a:latin typeface="Helvetica"/>
                <a:ea typeface="ヒラギノ丸ゴ Pro W4"/>
                <a:cs typeface="Helvetica"/>
                <a:sym typeface="Wingdings"/>
              </a:rPr>
              <a:t>	</a:t>
            </a:r>
          </a:p>
          <a:p>
            <a:pPr marL="182563" lvl="0" indent="-182563">
              <a:buFont typeface="Arial"/>
              <a:buChar char="•"/>
            </a:pPr>
            <a:r>
              <a:rPr lang="en-US" altLang="ja-JP" sz="2400">
                <a:latin typeface="Helvetica"/>
                <a:ea typeface="ヒラギノ丸ゴ Pro W4"/>
                <a:cs typeface="Helvetica"/>
                <a:sym typeface="Wingdings"/>
              </a:rPr>
              <a:t>Higher polarization in higher energy (e.g. POGOLite balloon)</a:t>
            </a:r>
            <a:endParaRPr lang="en-US" altLang="ja-JP" sz="2400">
              <a:latin typeface="Helvetica"/>
              <a:ea typeface="ヒラギノ丸ゴ Pro W4"/>
              <a:cs typeface="Helvetica"/>
              <a:sym typeface="Wingdings"/>
            </a:endParaRPr>
          </a:p>
          <a:p>
            <a:pPr marL="182563" lvl="0" indent="-182563">
              <a:buFont typeface="Arial"/>
              <a:buChar char="•"/>
            </a:pPr>
            <a:endParaRPr lang="en-US" altLang="ja-JP" sz="2400">
              <a:solidFill>
                <a:srgbClr val="FF0000"/>
              </a:solidFill>
              <a:latin typeface="Helvetica"/>
              <a:ea typeface="ヒラギノ丸ゴ Pro W4"/>
              <a:cs typeface="Helvetica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5937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14158</TotalTime>
  <Words>2788</Words>
  <Application>Microsoft Macintosh PowerPoint</Application>
  <PresentationFormat>画面に合わせる (4:3)</PresentationFormat>
  <Paragraphs>431</Paragraphs>
  <Slides>32</Slides>
  <Notes>9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3" baseType="lpstr">
      <vt:lpstr>ホワイト</vt:lpstr>
      <vt:lpstr>Prospects of X-ray Astronomy</vt:lpstr>
      <vt:lpstr>What is X-ray Astronomy?</vt:lpstr>
      <vt:lpstr>What is X-ray Astronomy?</vt:lpstr>
      <vt:lpstr>2016 Heritage of Hitomi  X-ray Observatory</vt:lpstr>
      <vt:lpstr>Hitomi X-ray Observatory</vt:lpstr>
      <vt:lpstr>High-resolution X-ray spectroscopy of Perseus cluster</vt:lpstr>
      <vt:lpstr>High-resolution X-ray spectroscopy of Perseus cluster</vt:lpstr>
      <vt:lpstr>Other (1): HMXB IGR J16318−4848</vt:lpstr>
      <vt:lpstr>Other (2): hard X-ray Polarization of Crab</vt:lpstr>
      <vt:lpstr>JFY2021 X-ray Imaging and Spectroscopy  Mission - XRISM -</vt:lpstr>
      <vt:lpstr>XRISM Science Objectives</vt:lpstr>
      <vt:lpstr>PowerPoint プレゼンテーション</vt:lpstr>
      <vt:lpstr>PowerPoint プレゼンテーション</vt:lpstr>
      <vt:lpstr>XRISM Time Frame</vt:lpstr>
      <vt:lpstr>PowerPoint プレゼンテーション</vt:lpstr>
      <vt:lpstr>2030s- :Athena mission</vt:lpstr>
      <vt:lpstr>2021-: Imaging X-ray Polarimetry Explorer</vt:lpstr>
      <vt:lpstr>2021-: Imaging X-ray Polarimetry Explorer</vt:lpstr>
      <vt:lpstr>PowerPoint プレゼンテーション</vt:lpstr>
      <vt:lpstr>Performance of Hitomi Hard X-ray Imager</vt:lpstr>
      <vt:lpstr>FORCE Focusing On Relativistic universe and Cosmic Evolution </vt:lpstr>
      <vt:lpstr>FORCE Focusing On Relativistic universe and Cosmic Evolution </vt:lpstr>
      <vt:lpstr>FORCE mision at 1-80 keV</vt:lpstr>
      <vt:lpstr>FORCE synergy with XRISM/Athena</vt:lpstr>
      <vt:lpstr>PowerPoint プレゼンテーション</vt:lpstr>
      <vt:lpstr>Neil Gehrels Swift Observatory (2004-)</vt:lpstr>
      <vt:lpstr>Neil Gehrels Swift Observatory (2004-)</vt:lpstr>
      <vt:lpstr>(1) X-ray wide-FoV + on-the-fly IR band image</vt:lpstr>
      <vt:lpstr>(2) CubeSat fleet for All-sky GRB detection</vt:lpstr>
      <vt:lpstr>Summary  X-ray Astronomy in near future</vt:lpstr>
      <vt:lpstr>ende</vt:lpstr>
      <vt:lpstr>Importance of 1-80 keV band</vt:lpstr>
    </vt:vector>
  </TitlesOfParts>
  <Company>University of Tokyo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Recovery of high-resolution X-ray spectroscopy with XARM and future mission candidate FORCE for hard X-ray/wide-band X-ray imaging spectroscopy</dc:title>
  <dc:creator>kazuhiro nakazawa</dc:creator>
  <cp:lastModifiedBy>kazuhiro nakazawa</cp:lastModifiedBy>
  <cp:revision>865</cp:revision>
  <dcterms:created xsi:type="dcterms:W3CDTF">2017-12-03T23:09:17Z</dcterms:created>
  <dcterms:modified xsi:type="dcterms:W3CDTF">2019-02-19T15:33:40Z</dcterms:modified>
</cp:coreProperties>
</file>