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308" r:id="rId6"/>
    <p:sldId id="262" r:id="rId7"/>
    <p:sldId id="263" r:id="rId8"/>
    <p:sldId id="264" r:id="rId9"/>
    <p:sldId id="266" r:id="rId10"/>
    <p:sldId id="268" r:id="rId11"/>
    <p:sldId id="269" r:id="rId12"/>
    <p:sldId id="267" r:id="rId13"/>
    <p:sldId id="300" r:id="rId14"/>
    <p:sldId id="272" r:id="rId15"/>
    <p:sldId id="273" r:id="rId16"/>
    <p:sldId id="275" r:id="rId17"/>
    <p:sldId id="277" r:id="rId18"/>
    <p:sldId id="285" r:id="rId19"/>
    <p:sldId id="279" r:id="rId20"/>
    <p:sldId id="280" r:id="rId21"/>
    <p:sldId id="281" r:id="rId22"/>
    <p:sldId id="309" r:id="rId23"/>
    <p:sldId id="307" r:id="rId24"/>
    <p:sldId id="289" r:id="rId25"/>
    <p:sldId id="310" r:id="rId26"/>
    <p:sldId id="311" r:id="rId27"/>
    <p:sldId id="294" r:id="rId28"/>
    <p:sldId id="302" r:id="rId29"/>
    <p:sldId id="303" r:id="rId30"/>
    <p:sldId id="297" r:id="rId31"/>
    <p:sldId id="296" r:id="rId32"/>
    <p:sldId id="298" r:id="rId33"/>
    <p:sldId id="299" r:id="rId34"/>
    <p:sldId id="312" r:id="rId35"/>
    <p:sldId id="313" r:id="rId36"/>
    <p:sldId id="290" r:id="rId37"/>
    <p:sldId id="291" r:id="rId38"/>
    <p:sldId id="292" r:id="rId39"/>
    <p:sldId id="293" r:id="rId40"/>
  </p:sldIdLst>
  <p:sldSz cx="9144000" cy="6858000" type="screen4x3"/>
  <p:notesSz cx="6731000" cy="98567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FF0066"/>
    <a:srgbClr val="FF0000"/>
    <a:srgbClr val="0099FF"/>
    <a:srgbClr val="00CCFF"/>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896" autoAdjust="0"/>
  </p:normalViewPr>
  <p:slideViewPr>
    <p:cSldViewPr>
      <p:cViewPr>
        <p:scale>
          <a:sx n="70" d="100"/>
          <a:sy n="70" d="100"/>
        </p:scale>
        <p:origin x="-682"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14.wmf"/><Relationship Id="rId1" Type="http://schemas.openxmlformats.org/officeDocument/2006/relationships/image" Target="../media/image15.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6767" cy="49283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2676" y="0"/>
            <a:ext cx="2916767" cy="492839"/>
          </a:xfrm>
          <a:prstGeom prst="rect">
            <a:avLst/>
          </a:prstGeom>
        </p:spPr>
        <p:txBody>
          <a:bodyPr vert="horz" lIns="91440" tIns="45720" rIns="91440" bIns="45720" rtlCol="0"/>
          <a:lstStyle>
            <a:lvl1pPr algn="r">
              <a:defRPr sz="1200"/>
            </a:lvl1pPr>
          </a:lstStyle>
          <a:p>
            <a:fld id="{E49A3DF8-6E0C-4EDA-AF8D-34F8721CAD49}" type="datetimeFigureOut">
              <a:rPr kumimoji="1" lang="ja-JP" altLang="en-US" smtClean="0"/>
              <a:pPr/>
              <a:t>2009/3/26</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27600" cy="36957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1974"/>
            <a:ext cx="5384800" cy="4435555"/>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62238"/>
            <a:ext cx="2916767" cy="49283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2676" y="9362238"/>
            <a:ext cx="2916767" cy="492839"/>
          </a:xfrm>
          <a:prstGeom prst="rect">
            <a:avLst/>
          </a:prstGeom>
        </p:spPr>
        <p:txBody>
          <a:bodyPr vert="horz" lIns="91440" tIns="45720" rIns="91440" bIns="45720" rtlCol="0" anchor="b"/>
          <a:lstStyle>
            <a:lvl1pPr algn="r">
              <a:defRPr sz="1200"/>
            </a:lvl1pPr>
          </a:lstStyle>
          <a:p>
            <a:fld id="{EC654C91-533A-4842-ADA8-E06D5A8779E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それでは名古屋大学高エネルギー物理学研究室の綱田が「</a:t>
            </a:r>
            <a:r>
              <a:rPr kumimoji="1" lang="en-US" altLang="ja-JP" dirty="0" smtClean="0"/>
              <a:t>2008</a:t>
            </a:r>
            <a:r>
              <a:rPr kumimoji="1" lang="ja-JP" altLang="en-US" dirty="0" smtClean="0"/>
              <a:t>年度</a:t>
            </a:r>
            <a:r>
              <a:rPr kumimoji="1" lang="en-US" altLang="ja-JP" dirty="0" smtClean="0"/>
              <a:t>TOP</a:t>
            </a:r>
            <a:r>
              <a:rPr kumimoji="1" lang="ja-JP" altLang="en-US" dirty="0" smtClean="0"/>
              <a:t>カウンターの開発状況」と題してお話します。</a:t>
            </a:r>
            <a:endParaRPr kumimoji="1" lang="ja-JP" altLang="en-US" dirty="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7CE93-9D3A-46F6-8E0D-59B1E9520F6C}" type="slidenum">
              <a:rPr lang="en-US" altLang="ja-JP"/>
              <a:pPr/>
              <a:t>10</a:t>
            </a:fld>
            <a:endParaRPr lang="en-US" altLang="ja-JP"/>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ja-JP" altLang="en-US" dirty="0" smtClean="0"/>
              <a:t>まずはリングイメージの評価からです。</a:t>
            </a:r>
            <a:endParaRPr lang="en-US" altLang="ja-JP" dirty="0" smtClean="0"/>
          </a:p>
          <a:p>
            <a:r>
              <a:rPr lang="ja-JP" altLang="en-US" dirty="0" smtClean="0"/>
              <a:t>これは、後述する入射条件の一つである、光電面から</a:t>
            </a:r>
            <a:r>
              <a:rPr lang="en-US" altLang="ja-JP" dirty="0" smtClean="0"/>
              <a:t>360mm</a:t>
            </a:r>
            <a:r>
              <a:rPr lang="ja-JP" altLang="en-US" dirty="0" smtClean="0"/>
              <a:t>にビームを入射した際のリングイメージになります。</a:t>
            </a:r>
            <a:endParaRPr lang="en-US" altLang="ja-JP" dirty="0" smtClean="0"/>
          </a:p>
          <a:p>
            <a:r>
              <a:rPr lang="ja-JP" altLang="en-US" dirty="0" smtClean="0"/>
              <a:t>左がシミュレーションの結果で、右のグラフがデータ結果になります。</a:t>
            </a:r>
            <a:endParaRPr lang="en-US" altLang="ja-JP" dirty="0" smtClean="0"/>
          </a:p>
          <a:p>
            <a:r>
              <a:rPr lang="ja-JP" altLang="en-US" dirty="0" smtClean="0"/>
              <a:t>ここにヒットがないのは、今回のビームテストでは</a:t>
            </a:r>
            <a:r>
              <a:rPr lang="en-US" altLang="ja-JP" dirty="0" smtClean="0"/>
              <a:t>MCP-PMT</a:t>
            </a:r>
            <a:r>
              <a:rPr lang="ja-JP" altLang="en-US" dirty="0" smtClean="0"/>
              <a:t>を入れていないからで、こちらのヒット数が少ないのは、</a:t>
            </a:r>
            <a:r>
              <a:rPr lang="en-US" altLang="ja-JP" dirty="0" smtClean="0"/>
              <a:t>QE</a:t>
            </a:r>
            <a:r>
              <a:rPr lang="ja-JP" altLang="en-US" dirty="0" smtClean="0"/>
              <a:t>が約</a:t>
            </a:r>
            <a:r>
              <a:rPr lang="en-US" altLang="ja-JP" dirty="0" smtClean="0"/>
              <a:t>1%</a:t>
            </a:r>
            <a:r>
              <a:rPr lang="ja-JP" altLang="en-US" dirty="0" smtClean="0"/>
              <a:t>のものが使われているからです。ここに見られるリングイメージは</a:t>
            </a:r>
            <a:r>
              <a:rPr lang="en-US" altLang="ja-JP" dirty="0" smtClean="0"/>
              <a:t>MCP-PMT</a:t>
            </a:r>
            <a:r>
              <a:rPr lang="ja-JP" altLang="en-US" dirty="0" smtClean="0"/>
              <a:t>の反対側の面で反射し戻ってきたイベントになります。</a:t>
            </a:r>
            <a:endParaRPr lang="en-US" altLang="ja-JP" dirty="0" smtClean="0"/>
          </a:p>
          <a:p>
            <a:r>
              <a:rPr lang="ja-JP" altLang="en-US" dirty="0" smtClean="0"/>
              <a:t>リングイメージの時間間隔はシミュレーションを再現してると言えます。</a:t>
            </a:r>
            <a:endParaRPr lang="en-US" altLang="ja-JP" dirty="0" smtClean="0"/>
          </a:p>
          <a:p>
            <a:r>
              <a:rPr lang="ja-JP" altLang="en-US" dirty="0" smtClean="0"/>
              <a:t>よって、</a:t>
            </a:r>
            <a:r>
              <a:rPr lang="en-US" altLang="ja-JP" dirty="0" smtClean="0"/>
              <a:t>TOP</a:t>
            </a:r>
            <a:r>
              <a:rPr lang="ja-JP" altLang="en-US" dirty="0" smtClean="0"/>
              <a:t>カウンターシステム全体がうまく機能していると言えます。</a:t>
            </a:r>
            <a:endParaRPr lang="en-US" altLang="ja-JP" dirty="0" smtClean="0"/>
          </a:p>
          <a:p>
            <a:endParaRPr lang="en-US" altLang="ja-JP" dirty="0" smtClean="0"/>
          </a:p>
          <a:p>
            <a:r>
              <a:rPr lang="ja-JP" altLang="en-US" dirty="0" smtClean="0"/>
              <a:t>次に検出光子数について評価します。</a:t>
            </a:r>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FAD4B-B852-4262-B634-76C0DB2665B8}" type="slidenum">
              <a:rPr lang="en-US" altLang="ja-JP"/>
              <a:pPr/>
              <a:t>11</a:t>
            </a:fld>
            <a:endParaRPr lang="en-US" altLang="ja-JP"/>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ja-JP" altLang="en-US" dirty="0" smtClean="0"/>
              <a:t>この図は、横軸が</a:t>
            </a:r>
            <a:r>
              <a:rPr lang="en-US" altLang="ja-JP" dirty="0" smtClean="0"/>
              <a:t>1</a:t>
            </a:r>
            <a:r>
              <a:rPr lang="ja-JP" altLang="en-US" dirty="0" smtClean="0"/>
              <a:t>イベントあたりの検出光子数、縦軸がカウント数となっています。</a:t>
            </a:r>
            <a:endParaRPr lang="en-US" altLang="ja-JP" dirty="0" smtClean="0"/>
          </a:p>
          <a:p>
            <a:r>
              <a:rPr lang="ja-JP" altLang="en-US" dirty="0" smtClean="0"/>
              <a:t>青色のヒストグラムが</a:t>
            </a:r>
            <a:r>
              <a:rPr lang="en-US" altLang="ja-JP" dirty="0" smtClean="0"/>
              <a:t>simulation</a:t>
            </a:r>
            <a:r>
              <a:rPr lang="ja-JP" altLang="en-US" dirty="0" smtClean="0"/>
              <a:t>で、赤色のヒストグラムが測定結果となります。</a:t>
            </a:r>
            <a:endParaRPr lang="en-US" altLang="ja-JP" dirty="0" smtClean="0"/>
          </a:p>
          <a:p>
            <a:endParaRPr lang="en-US" altLang="ja-JP" dirty="0" smtClean="0"/>
          </a:p>
          <a:p>
            <a:r>
              <a:rPr lang="ja-JP" altLang="en-US" dirty="0" smtClean="0"/>
              <a:t>検出光子数</a:t>
            </a:r>
            <a:r>
              <a:rPr lang="en-US" altLang="ja-JP" dirty="0" smtClean="0"/>
              <a:t>30photon</a:t>
            </a:r>
            <a:r>
              <a:rPr lang="ja-JP" altLang="en-US" dirty="0" smtClean="0"/>
              <a:t>以上では、測定結果のイベント数が</a:t>
            </a:r>
            <a:r>
              <a:rPr lang="en-US" altLang="ja-JP" dirty="0" smtClean="0"/>
              <a:t>simulation</a:t>
            </a:r>
            <a:r>
              <a:rPr lang="ja-JP" altLang="en-US" dirty="0" smtClean="0"/>
              <a:t>より多い結果となりました。</a:t>
            </a:r>
            <a:endParaRPr lang="en-US" altLang="ja-JP" dirty="0" smtClean="0"/>
          </a:p>
          <a:p>
            <a:r>
              <a:rPr lang="ja-JP" altLang="en-US" dirty="0" smtClean="0"/>
              <a:t>これは、ビーム上流で電磁シャワーが起こり、</a:t>
            </a:r>
            <a:r>
              <a:rPr lang="en-US" altLang="ja-JP" dirty="0" smtClean="0"/>
              <a:t>2</a:t>
            </a:r>
            <a:r>
              <a:rPr lang="ja-JP" altLang="en-US" dirty="0" smtClean="0"/>
              <a:t>本以上の荷電粒子が</a:t>
            </a:r>
            <a:r>
              <a:rPr lang="en-US" altLang="ja-JP" dirty="0" smtClean="0"/>
              <a:t>TOP</a:t>
            </a:r>
            <a:r>
              <a:rPr lang="ja-JP" altLang="en-US" dirty="0" smtClean="0"/>
              <a:t>カウンターを通過し、検出光子数が増えるという現象が起きているためです。</a:t>
            </a:r>
            <a:endParaRPr lang="en-US" altLang="ja-JP" dirty="0" smtClean="0"/>
          </a:p>
          <a:p>
            <a:endParaRPr lang="en-US" altLang="ja-JP" dirty="0" smtClean="0"/>
          </a:p>
          <a:p>
            <a:r>
              <a:rPr lang="ja-JP" altLang="en-US" dirty="0" smtClean="0"/>
              <a:t>この領域以外の測定結果は、</a:t>
            </a:r>
            <a:r>
              <a:rPr lang="en-US" altLang="ja-JP" dirty="0" smtClean="0"/>
              <a:t>simulation</a:t>
            </a:r>
            <a:r>
              <a:rPr lang="ja-JP" altLang="en-US" dirty="0" smtClean="0"/>
              <a:t>とほぼ</a:t>
            </a:r>
            <a:r>
              <a:rPr lang="ja-JP" altLang="en-US" dirty="0" err="1" smtClean="0"/>
              <a:t>一致ていると</a:t>
            </a:r>
            <a:r>
              <a:rPr lang="ja-JP" altLang="en-US" dirty="0" smtClean="0"/>
              <a:t>言えます。</a:t>
            </a:r>
            <a:endParaRPr lang="en-US" altLang="ja-JP" dirty="0" smtClean="0"/>
          </a:p>
          <a:p>
            <a:endParaRPr lang="en-US" altLang="ja-JP" dirty="0" smtClean="0"/>
          </a:p>
          <a:p>
            <a:r>
              <a:rPr lang="ja-JP" altLang="en-US" dirty="0" smtClean="0"/>
              <a:t>また、後に</a:t>
            </a:r>
            <a:r>
              <a:rPr lang="en-US" altLang="ja-JP" dirty="0" smtClean="0"/>
              <a:t>TOP</a:t>
            </a:r>
            <a:r>
              <a:rPr lang="ja-JP" altLang="en-US" dirty="0" smtClean="0"/>
              <a:t>カウンターの時間分解能を評価する際、これらの電磁シャワーによるイベントを省くため、検出光子数</a:t>
            </a:r>
            <a:r>
              <a:rPr lang="en-US" altLang="ja-JP" dirty="0" smtClean="0"/>
              <a:t>25photon</a:t>
            </a:r>
            <a:r>
              <a:rPr lang="ja-JP" altLang="en-US" dirty="0" smtClean="0"/>
              <a:t>以下でカットし時間分解能を評価しました。</a:t>
            </a:r>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時間分解能の評価です。</a:t>
            </a:r>
            <a:endParaRPr kumimoji="1" lang="en-US" altLang="ja-JP" dirty="0" smtClean="0"/>
          </a:p>
          <a:p>
            <a:r>
              <a:rPr kumimoji="1" lang="ja-JP" altLang="en-US" dirty="0" smtClean="0"/>
              <a:t>まず、今回のビームテストでのビームの入射条件についてお話しします。</a:t>
            </a:r>
            <a:endParaRPr kumimoji="1" lang="en-US" altLang="ja-JP" dirty="0" smtClean="0"/>
          </a:p>
          <a:p>
            <a:endParaRPr kumimoji="1" lang="en-US" altLang="ja-JP" dirty="0" smtClean="0"/>
          </a:p>
          <a:p>
            <a:r>
              <a:rPr kumimoji="1" lang="en-US" altLang="ja-JP" dirty="0" smtClean="0"/>
              <a:t>center</a:t>
            </a:r>
            <a:r>
              <a:rPr kumimoji="1" lang="ja-JP" altLang="en-US" dirty="0" smtClean="0"/>
              <a:t>入射と呼ばれる入射条件は光電面から</a:t>
            </a:r>
            <a:r>
              <a:rPr kumimoji="1" lang="en-US" altLang="ja-JP" dirty="0" smtClean="0"/>
              <a:t>360mm</a:t>
            </a:r>
            <a:r>
              <a:rPr kumimoji="1" lang="ja-JP" altLang="en-US" dirty="0" smtClean="0"/>
              <a:t>のクォーツの中心に電子が入射された条件で、右のグラフが実際に得られた時間分布です。</a:t>
            </a:r>
            <a:endParaRPr kumimoji="1" lang="en-US" altLang="ja-JP" dirty="0" smtClean="0"/>
          </a:p>
          <a:p>
            <a:endParaRPr kumimoji="1" lang="en-US" altLang="ja-JP" dirty="0" smtClean="0"/>
          </a:p>
          <a:p>
            <a:r>
              <a:rPr kumimoji="1" lang="ja-JP" altLang="en-US" dirty="0" smtClean="0"/>
              <a:t>一つめのピークがチェレンコフ光発生点から直接</a:t>
            </a:r>
            <a:r>
              <a:rPr kumimoji="1" lang="en-US" altLang="ja-JP" dirty="0" smtClean="0"/>
              <a:t>MCP-PMT</a:t>
            </a:r>
            <a:r>
              <a:rPr kumimoji="1" lang="ja-JP" altLang="en-US" dirty="0" err="1" smtClean="0"/>
              <a:t>に到</a:t>
            </a:r>
            <a:r>
              <a:rPr kumimoji="1" lang="ja-JP" altLang="en-US" dirty="0" smtClean="0"/>
              <a:t>達したこの経路になります。そして二つ目のピークは側面で一回反射したこの経路になります。</a:t>
            </a:r>
            <a:endParaRPr kumimoji="1" lang="en-US" altLang="ja-JP" dirty="0" smtClean="0"/>
          </a:p>
          <a:p>
            <a:endParaRPr kumimoji="1" lang="en-US" altLang="ja-JP" dirty="0" smtClean="0"/>
          </a:p>
          <a:p>
            <a:r>
              <a:rPr kumimoji="1" lang="ja-JP" altLang="en-US" dirty="0" smtClean="0"/>
              <a:t>そして</a:t>
            </a:r>
            <a:r>
              <a:rPr kumimoji="1" lang="en-US" altLang="ja-JP" dirty="0" smtClean="0"/>
              <a:t>near</a:t>
            </a:r>
            <a:r>
              <a:rPr kumimoji="1" lang="ja-JP" altLang="en-US" dirty="0" smtClean="0"/>
              <a:t>入射と呼ばれる入射条件は、光電面から</a:t>
            </a:r>
            <a:r>
              <a:rPr kumimoji="1" lang="en-US" altLang="ja-JP" dirty="0" smtClean="0"/>
              <a:t>100mm</a:t>
            </a:r>
            <a:r>
              <a:rPr kumimoji="1" lang="ja-JP" altLang="en-US" dirty="0" smtClean="0"/>
              <a:t>のクオーツの中心に電子が入射された条件で、右が同様に得られた時間分布になります。</a:t>
            </a:r>
            <a:endParaRPr kumimoji="1" lang="en-US" altLang="ja-JP" dirty="0" smtClean="0"/>
          </a:p>
          <a:p>
            <a:r>
              <a:rPr kumimoji="1" lang="ja-JP" altLang="en-US" dirty="0" smtClean="0"/>
              <a:t>見えているこのピークはこのようにチェレンコフ光の発生点から直接光電面に届いたものです。</a:t>
            </a:r>
            <a:endParaRPr kumimoji="1" lang="en-US" altLang="ja-JP" dirty="0" smtClean="0"/>
          </a:p>
          <a:p>
            <a:endParaRPr kumimoji="1" lang="en-US" altLang="ja-JP" dirty="0" smtClean="0"/>
          </a:p>
          <a:p>
            <a:r>
              <a:rPr kumimoji="1" lang="ja-JP" altLang="en-US" dirty="0" smtClean="0"/>
              <a:t>それではこれらの入射条件に対して、時間分解能の評価を行っていきます。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どの測定結果に対しても、ダブルガウシアンでフィッティングを行い、メインピークの標準偏差を各ピークの時間分解能として評価を行います。</a:t>
            </a:r>
            <a:endParaRPr kumimoji="1" lang="en-US" altLang="ja-JP" dirty="0" smtClean="0"/>
          </a:p>
          <a:p>
            <a:endParaRPr kumimoji="1" lang="en-US" altLang="ja-JP" dirty="0" smtClean="0"/>
          </a:p>
          <a:p>
            <a:r>
              <a:rPr kumimoji="1" lang="ja-JP" altLang="en-US" dirty="0" smtClean="0"/>
              <a:t>まずはセンター入射についてです。</a:t>
            </a:r>
            <a:endParaRPr kumimoji="1" lang="en-US" altLang="ja-JP" dirty="0" smtClean="0"/>
          </a:p>
          <a:p>
            <a:endParaRPr kumimoji="1" lang="en-US" altLang="ja-JP" dirty="0" smtClean="0"/>
          </a:p>
          <a:p>
            <a:r>
              <a:rPr kumimoji="1" lang="ja-JP" altLang="en-US" dirty="0" smtClean="0"/>
              <a:t>こちらが、ビームデータでこちらがシミュレーションの結果となります。</a:t>
            </a:r>
            <a:endParaRPr kumimoji="1" lang="en-US" altLang="ja-JP" dirty="0" smtClean="0"/>
          </a:p>
          <a:p>
            <a:r>
              <a:rPr kumimoji="1" lang="ja-JP" altLang="en-US" dirty="0" smtClean="0"/>
              <a:t>ファーストピークではデータが５２ピコ秒、シミュレーションが</a:t>
            </a:r>
            <a:r>
              <a:rPr kumimoji="1" lang="en-US" altLang="ja-JP" dirty="0" smtClean="0"/>
              <a:t>53</a:t>
            </a:r>
            <a:r>
              <a:rPr kumimoji="1" lang="ja-JP" altLang="en-US" dirty="0" smtClean="0"/>
              <a:t>ピコ秒でした。</a:t>
            </a:r>
            <a:endParaRPr kumimoji="1" lang="en-US" altLang="ja-JP" dirty="0" smtClean="0"/>
          </a:p>
          <a:p>
            <a:r>
              <a:rPr kumimoji="1" lang="ja-JP" altLang="en-US" dirty="0" smtClean="0"/>
              <a:t>セカンドピークに関してはデータが６６ピコ秒、シミュレーションが</a:t>
            </a:r>
            <a:r>
              <a:rPr kumimoji="1" lang="en-US" altLang="ja-JP" dirty="0" smtClean="0"/>
              <a:t>60.8</a:t>
            </a:r>
            <a:r>
              <a:rPr kumimoji="1" lang="ja-JP" altLang="en-US" dirty="0" smtClean="0"/>
              <a:t>ピコ秒とどちらも誤差の範囲内でデータとシミュレーションが一致する結果を得ました。</a:t>
            </a:r>
            <a:endParaRPr kumimoji="1" lang="en-US" altLang="ja-JP" dirty="0" smtClean="0"/>
          </a:p>
          <a:p>
            <a:endParaRPr kumimoji="1" lang="en-US" altLang="ja-JP" dirty="0" smtClean="0"/>
          </a:p>
          <a:p>
            <a:r>
              <a:rPr kumimoji="1" lang="ja-JP" altLang="en-US" dirty="0" smtClean="0"/>
              <a:t>次にニアー</a:t>
            </a:r>
            <a:r>
              <a:rPr kumimoji="1" lang="ja-JP" altLang="en-US" dirty="0" smtClean="0">
                <a:solidFill>
                  <a:srgbClr val="FF0000"/>
                </a:solidFill>
              </a:rPr>
              <a:t>入射です。</a:t>
            </a:r>
            <a:endParaRPr kumimoji="1" lang="en-US" altLang="ja-JP" dirty="0" smtClean="0">
              <a:solidFill>
                <a:srgbClr val="FF0000"/>
              </a:solidFill>
            </a:endParaRPr>
          </a:p>
          <a:p>
            <a:r>
              <a:rPr kumimoji="1" lang="ja-JP" altLang="en-US" dirty="0" smtClean="0"/>
              <a:t>同様に左のヒストグラムがビームデータ、右がシミュレーションの結果になります。</a:t>
            </a:r>
            <a:endParaRPr kumimoji="1" lang="en-US" altLang="ja-JP" dirty="0" smtClean="0"/>
          </a:p>
          <a:p>
            <a:r>
              <a:rPr kumimoji="1" lang="ja-JP" altLang="en-US" dirty="0" smtClean="0"/>
              <a:t>ファーストピークの時間分解能はデータが</a:t>
            </a:r>
            <a:r>
              <a:rPr kumimoji="1" lang="en-US" altLang="ja-JP" dirty="0" smtClean="0"/>
              <a:t>38.9</a:t>
            </a:r>
            <a:r>
              <a:rPr kumimoji="1" lang="ja-JP" altLang="en-US" dirty="0" smtClean="0"/>
              <a:t>ピコ秒、シミュレーションが</a:t>
            </a:r>
            <a:r>
              <a:rPr kumimoji="1" lang="en-US" altLang="ja-JP" dirty="0" smtClean="0"/>
              <a:t>45.8</a:t>
            </a:r>
            <a:r>
              <a:rPr kumimoji="1" lang="ja-JP" altLang="en-US" dirty="0" smtClean="0"/>
              <a:t>ピコ秒となり、データの方がややよい時間分解能となっていますが、これは、二つ目のガウシアンが大きく、メインピークを食ってしまっているためです。</a:t>
            </a:r>
            <a:endParaRPr kumimoji="1" lang="en-US" altLang="ja-JP" dirty="0" smtClean="0"/>
          </a:p>
          <a:p>
            <a:endParaRPr kumimoji="1" lang="en-US" altLang="ja-JP" dirty="0" smtClean="0"/>
          </a:p>
          <a:p>
            <a:r>
              <a:rPr kumimoji="1" lang="ja-JP" altLang="en-US" dirty="0" smtClean="0"/>
              <a:t>以上よりリングイメージ、検出光子数、時間分解能ともにシミュレーションに対してよい一致を見せているといえます。</a:t>
            </a:r>
            <a:endParaRPr kumimoji="1" lang="en-US" altLang="ja-JP" dirty="0" smtClean="0"/>
          </a:p>
          <a:p>
            <a:endParaRPr kumimoji="1" lang="en-US" altLang="ja-JP" dirty="0" smtClean="0"/>
          </a:p>
          <a:p>
            <a:r>
              <a:rPr kumimoji="1" lang="ja-JP" altLang="en-US" dirty="0" smtClean="0"/>
              <a:t>次に</a:t>
            </a:r>
            <a:r>
              <a:rPr kumimoji="1" lang="en-US" altLang="ja-JP" dirty="0" smtClean="0"/>
              <a:t>12</a:t>
            </a:r>
            <a:r>
              <a:rPr kumimoji="1" lang="ja-JP" altLang="en-US" dirty="0" smtClean="0"/>
              <a:t>月のビームテストの話に移りたいと思います。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12</a:t>
            </a:r>
            <a:r>
              <a:rPr kumimoji="1" lang="ja-JP" altLang="en-US" dirty="0" smtClean="0"/>
              <a:t>月</a:t>
            </a:r>
            <a:r>
              <a:rPr kumimoji="1" lang="en-US" altLang="ja-JP" dirty="0" smtClean="0"/>
              <a:t>12</a:t>
            </a:r>
            <a:r>
              <a:rPr kumimoji="1" lang="ja-JP" altLang="en-US" dirty="0" smtClean="0"/>
              <a:t>日～</a:t>
            </a:r>
            <a:r>
              <a:rPr kumimoji="1" lang="en-US" altLang="ja-JP" dirty="0" smtClean="0"/>
              <a:t>12</a:t>
            </a:r>
            <a:r>
              <a:rPr kumimoji="1" lang="ja-JP" altLang="en-US" dirty="0" smtClean="0"/>
              <a:t>月</a:t>
            </a:r>
            <a:r>
              <a:rPr kumimoji="1" lang="en-US" altLang="ja-JP" dirty="0" smtClean="0"/>
              <a:t>22</a:t>
            </a:r>
            <a:r>
              <a:rPr kumimoji="1" lang="ja-JP" altLang="en-US" dirty="0" smtClean="0"/>
              <a:t>日まで、六月と同様に</a:t>
            </a:r>
            <a:r>
              <a:rPr kumimoji="1" lang="en-US" altLang="ja-JP" dirty="0" smtClean="0"/>
              <a:t>KEK</a:t>
            </a:r>
            <a:r>
              <a:rPr kumimoji="1" lang="ja-JP" altLang="en-US" dirty="0" err="1" smtClean="0"/>
              <a:t>の富</a:t>
            </a:r>
            <a:r>
              <a:rPr kumimoji="1" lang="ja-JP" altLang="en-US" dirty="0" smtClean="0"/>
              <a:t>士テストビームラインで行いました。</a:t>
            </a:r>
            <a:endParaRPr kumimoji="1" lang="en-US" altLang="ja-JP" dirty="0" smtClean="0"/>
          </a:p>
          <a:p>
            <a:endParaRPr kumimoji="1" lang="en-US" altLang="ja-JP" dirty="0" smtClean="0"/>
          </a:p>
          <a:p>
            <a:r>
              <a:rPr kumimoji="1" lang="ja-JP" altLang="en-US" dirty="0" smtClean="0"/>
              <a:t>今回の目的は</a:t>
            </a:r>
            <a:r>
              <a:rPr kumimoji="1" lang="en-US" altLang="ja-JP" dirty="0" smtClean="0"/>
              <a:t>backward</a:t>
            </a:r>
            <a:r>
              <a:rPr kumimoji="1" lang="ja-JP" altLang="en-US" dirty="0" smtClean="0"/>
              <a:t>側の実機と同じサイズのプロトタイプを製作し、</a:t>
            </a:r>
            <a:endParaRPr kumimoji="1" lang="en-US" altLang="ja-JP" dirty="0" smtClean="0"/>
          </a:p>
          <a:p>
            <a:r>
              <a:rPr kumimoji="1" lang="ja-JP" altLang="en-US" dirty="0" smtClean="0"/>
              <a:t>六月のビームテストまでで確認が十分でなかった、チェレンコフ光の伝播距離が延びることで時間分解能にどのような影響を及ぼすのかの理解、つまりこのあとすぐに述べますが、波長分散効果について理解すること、</a:t>
            </a:r>
            <a:endParaRPr kumimoji="1" lang="en-US" altLang="ja-JP" dirty="0" smtClean="0"/>
          </a:p>
          <a:p>
            <a:r>
              <a:rPr kumimoji="1" lang="ja-JP" altLang="en-US" dirty="0" smtClean="0"/>
              <a:t>そしてその対策として用いた、</a:t>
            </a:r>
            <a:r>
              <a:rPr kumimoji="1" lang="en-US" altLang="ja-JP" dirty="0" smtClean="0"/>
              <a:t>Focusing mirror system</a:t>
            </a:r>
            <a:r>
              <a:rPr kumimoji="1" lang="ja-JP" altLang="en-US" dirty="0" smtClean="0"/>
              <a:t>の動作検証になります。</a:t>
            </a:r>
            <a:endParaRPr kumimoji="1" lang="en-US" altLang="ja-JP" dirty="0" smtClean="0"/>
          </a:p>
          <a:p>
            <a:endParaRPr kumimoji="1" lang="en-US" altLang="ja-JP" dirty="0" smtClean="0"/>
          </a:p>
          <a:p>
            <a:r>
              <a:rPr kumimoji="1" lang="ja-JP" altLang="en-US" dirty="0" smtClean="0"/>
              <a:t>それではまず、波長分散効果についてお話します。</a:t>
            </a:r>
            <a:endParaRPr kumimoji="1" lang="ja-JP" altLang="en-US" dirty="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すでに述べたように</a:t>
            </a:r>
            <a:r>
              <a:rPr kumimoji="1" lang="en-US" altLang="ja-JP" dirty="0" smtClean="0"/>
              <a:t>TOP</a:t>
            </a:r>
            <a:r>
              <a:rPr kumimoji="1" lang="ja-JP" altLang="en-US" dirty="0" smtClean="0"/>
              <a:t>カウンターの性能には、デルタ</a:t>
            </a:r>
            <a:r>
              <a:rPr kumimoji="1" lang="en-US" altLang="ja-JP" dirty="0" smtClean="0"/>
              <a:t>TOP</a:t>
            </a:r>
            <a:r>
              <a:rPr kumimoji="1" lang="ja-JP" altLang="en-US" dirty="0" smtClean="0"/>
              <a:t>が重要なファクターでデルタ</a:t>
            </a:r>
            <a:r>
              <a:rPr kumimoji="1" lang="en-US" altLang="ja-JP" dirty="0" smtClean="0"/>
              <a:t>TOP</a:t>
            </a:r>
            <a:r>
              <a:rPr kumimoji="1" lang="ja-JP" altLang="en-US" dirty="0" smtClean="0"/>
              <a:t>には、波長分散効果の項が効いてきます。</a:t>
            </a:r>
            <a:endParaRPr kumimoji="1" lang="en-US" altLang="ja-JP" dirty="0" smtClean="0"/>
          </a:p>
          <a:p>
            <a:endParaRPr kumimoji="1" lang="en-US" altLang="ja-JP" dirty="0" smtClean="0"/>
          </a:p>
          <a:p>
            <a:r>
              <a:rPr kumimoji="1" lang="ja-JP" altLang="en-US" dirty="0" smtClean="0"/>
              <a:t>荷電粒子が</a:t>
            </a:r>
            <a:r>
              <a:rPr kumimoji="1" lang="en-US" altLang="ja-JP" dirty="0" smtClean="0"/>
              <a:t>TOP</a:t>
            </a:r>
            <a:r>
              <a:rPr kumimoji="1" lang="ja-JP" altLang="en-US" dirty="0" smtClean="0"/>
              <a:t>をつらぬき生じるチェレンコフ光はさまざまな波長をもちえます。</a:t>
            </a:r>
            <a:endParaRPr kumimoji="1" lang="en-US" altLang="ja-JP" dirty="0" smtClean="0"/>
          </a:p>
          <a:p>
            <a:r>
              <a:rPr kumimoji="1" lang="ja-JP" altLang="en-US" dirty="0" smtClean="0"/>
              <a:t>このことによりチェレンコフ角は波長に依存します。</a:t>
            </a:r>
            <a:endParaRPr kumimoji="1" lang="en-US" altLang="ja-JP" dirty="0" smtClean="0"/>
          </a:p>
          <a:p>
            <a:endParaRPr kumimoji="1" lang="en-US" altLang="ja-JP" dirty="0" smtClean="0"/>
          </a:p>
          <a:p>
            <a:r>
              <a:rPr kumimoji="1" lang="ja-JP" altLang="en-US" dirty="0" smtClean="0"/>
              <a:t>☆石英中の屈折率は、波長依存性を持つので、☆チェレンコフ角が波長によってこのようにゆらぎ、受講面までの光路が波長によって異なり、時間分解能を悪くします。</a:t>
            </a:r>
            <a:endParaRPr kumimoji="1" lang="en-US" altLang="ja-JP" dirty="0" smtClean="0"/>
          </a:p>
          <a:p>
            <a:endParaRPr kumimoji="1" lang="en-US" altLang="ja-JP" dirty="0" smtClean="0"/>
          </a:p>
          <a:p>
            <a:r>
              <a:rPr kumimoji="1" lang="ja-JP" altLang="en-US" dirty="0" smtClean="0"/>
              <a:t>☆さらに、石英中を伝播するチェレンコフ光は群速度でもって伝播するのですが、この群速度も、波長依存性をもち、</a:t>
            </a:r>
            <a:endParaRPr kumimoji="1" lang="en-US" altLang="ja-JP" dirty="0" smtClean="0"/>
          </a:p>
          <a:p>
            <a:r>
              <a:rPr kumimoji="1" lang="ja-JP" altLang="en-US" dirty="0" smtClean="0"/>
              <a:t>☆このように波長によって光電面への到達時間に揺らぎが生じます。</a:t>
            </a:r>
            <a:endParaRPr kumimoji="1" lang="en-US" altLang="ja-JP" dirty="0" smtClean="0"/>
          </a:p>
          <a:p>
            <a:endParaRPr kumimoji="1" lang="en-US" altLang="ja-JP" dirty="0" smtClean="0"/>
          </a:p>
          <a:p>
            <a:r>
              <a:rPr kumimoji="1" lang="ja-JP" altLang="en-US" dirty="0" smtClean="0"/>
              <a:t>☆これらを総じて、波長分散効果とよび、時間分解能を悪化させる要因となります。</a:t>
            </a:r>
            <a:endParaRPr kumimoji="1" lang="en-US" altLang="ja-JP" dirty="0" smtClean="0"/>
          </a:p>
          <a:p>
            <a:endParaRPr kumimoji="1" lang="en-US" altLang="ja-JP" dirty="0" smtClean="0"/>
          </a:p>
          <a:p>
            <a:r>
              <a:rPr kumimoji="1" lang="ja-JP" altLang="en-US" dirty="0" smtClean="0"/>
              <a:t>伝播距離が延びることで波長分散効果がより顕著になることが考えられ、今回のビームテストではこの波長分散効果の影響を理解することがおおきな目的です。</a:t>
            </a:r>
            <a:endParaRPr kumimoji="1" lang="en-US" altLang="ja-JP" dirty="0" smtClean="0"/>
          </a:p>
          <a:p>
            <a:endParaRPr kumimoji="1" lang="en-US" altLang="ja-JP" dirty="0" smtClean="0"/>
          </a:p>
          <a:p>
            <a:r>
              <a:rPr kumimoji="1" lang="ja-JP" altLang="en-US" dirty="0" smtClean="0"/>
              <a:t>次に波長分散効果対策である、</a:t>
            </a:r>
            <a:r>
              <a:rPr kumimoji="1" lang="en-US" altLang="ja-JP" dirty="0" smtClean="0"/>
              <a:t>Focusing mirror system </a:t>
            </a:r>
            <a:r>
              <a:rPr kumimoji="1" lang="ja-JP" altLang="en-US" dirty="0" smtClean="0"/>
              <a:t>についてお話します。</a:t>
            </a:r>
            <a:endParaRPr kumimoji="1" lang="ja-JP" altLang="en-US" dirty="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波長分散効果による時間分解能の悪化を防ぐために、従来横方向に分割していた</a:t>
            </a:r>
            <a:r>
              <a:rPr kumimoji="1" lang="en-US" altLang="ja-JP" dirty="0" smtClean="0"/>
              <a:t>MCP-PMT</a:t>
            </a:r>
            <a:r>
              <a:rPr kumimoji="1" lang="ja-JP" altLang="en-US" dirty="0" smtClean="0"/>
              <a:t>のチャンネルを縦方向に分割します。</a:t>
            </a:r>
            <a:endParaRPr kumimoji="1" lang="en-US" altLang="ja-JP" dirty="0" smtClean="0"/>
          </a:p>
          <a:p>
            <a:r>
              <a:rPr kumimoji="1" lang="en-US" altLang="ja-JP" dirty="0" smtClean="0"/>
              <a:t>y</a:t>
            </a:r>
            <a:r>
              <a:rPr kumimoji="1" lang="ja-JP" altLang="en-US" dirty="0" smtClean="0"/>
              <a:t>方向にチャンネルを分割することで、１チャンネル当たりがみる波長領域が分割され、横にチャンネル分割したものより時間分解能の悪化が抑制されると考えられます。</a:t>
            </a:r>
            <a:endParaRPr kumimoji="1" lang="en-US" altLang="ja-JP" dirty="0" smtClean="0"/>
          </a:p>
          <a:p>
            <a:endParaRPr kumimoji="1" lang="en-US" altLang="ja-JP" dirty="0" smtClean="0"/>
          </a:p>
          <a:p>
            <a:r>
              <a:rPr kumimoji="1" lang="ja-JP" altLang="en-US" dirty="0" smtClean="0"/>
              <a:t>しかし、縦にチャンネル分割する際に問題になるのが、石英の厚みからくる、チェレンコフ光の発生点の不定性です。</a:t>
            </a:r>
            <a:endParaRPr kumimoji="1" lang="en-US" altLang="ja-JP" dirty="0" smtClean="0"/>
          </a:p>
          <a:p>
            <a:endParaRPr kumimoji="1" lang="en-US" altLang="ja-JP" dirty="0" smtClean="0"/>
          </a:p>
          <a:p>
            <a:r>
              <a:rPr kumimoji="1" lang="ja-JP" altLang="en-US" dirty="0" smtClean="0"/>
              <a:t>荷電粒子が石英を貫いているとき、あらゆるポイントからチェレンコフ光が発生することで、あるチャンネルに到達するチェレンコフ光の波長領域が拡大してしまい、時間分解能の悪化を招きます。</a:t>
            </a:r>
            <a:endParaRPr kumimoji="1" lang="en-US" altLang="ja-JP" dirty="0" smtClean="0"/>
          </a:p>
          <a:p>
            <a:endParaRPr kumimoji="1" lang="en-US" altLang="ja-JP" dirty="0" smtClean="0"/>
          </a:p>
          <a:p>
            <a:r>
              <a:rPr kumimoji="1" lang="ja-JP" altLang="en-US" dirty="0" smtClean="0"/>
              <a:t>そこで、波長分散効果の影響が顕著になる</a:t>
            </a:r>
            <a:r>
              <a:rPr kumimoji="1" lang="en-US" altLang="ja-JP" dirty="0" smtClean="0"/>
              <a:t>MCP-PMT</a:t>
            </a:r>
            <a:r>
              <a:rPr kumimoji="1" lang="ja-JP" altLang="en-US" dirty="0" smtClean="0"/>
              <a:t>とは反対側で反射してきて検出される、伝播距離がながい経路に関しては、</a:t>
            </a:r>
            <a:r>
              <a:rPr kumimoji="1" lang="en-US" altLang="ja-JP" dirty="0" smtClean="0"/>
              <a:t>Focusing mirror</a:t>
            </a:r>
            <a:r>
              <a:rPr kumimoji="1" lang="ja-JP" altLang="en-US" dirty="0" smtClean="0"/>
              <a:t>を取り付けることで、石英の厚みによる、チェレンコフ光の発生点の不定性による時間分解能の悪化を防ぎます。</a:t>
            </a:r>
            <a:endParaRPr kumimoji="1" lang="en-US" altLang="ja-JP" dirty="0" smtClean="0"/>
          </a:p>
          <a:p>
            <a:endParaRPr kumimoji="1" lang="en-US" altLang="ja-JP" dirty="0" smtClean="0"/>
          </a:p>
          <a:p>
            <a:r>
              <a:rPr kumimoji="1" lang="ja-JP" altLang="en-US" dirty="0" smtClean="0"/>
              <a:t>われわれの過去の研究により</a:t>
            </a:r>
            <a:r>
              <a:rPr kumimoji="1" lang="en-US" altLang="ja-JP" dirty="0" smtClean="0"/>
              <a:t>Focusing mirror </a:t>
            </a:r>
            <a:r>
              <a:rPr kumimoji="1" lang="ja-JP" altLang="en-US" dirty="0" smtClean="0"/>
              <a:t>のデザインは最適化されており、発生点の異なる同波長の光が光電面上で集光されるようになっています。</a:t>
            </a:r>
            <a:endParaRPr kumimoji="1" lang="en-US" altLang="ja-JP" dirty="0" smtClean="0"/>
          </a:p>
          <a:p>
            <a:endParaRPr kumimoji="1" lang="en-US" altLang="ja-JP" dirty="0" smtClean="0"/>
          </a:p>
          <a:p>
            <a:r>
              <a:rPr kumimoji="1" lang="ja-JP" altLang="en-US" dirty="0" smtClean="0"/>
              <a:t>つまり、チャンネルの縦分割と</a:t>
            </a:r>
            <a:r>
              <a:rPr kumimoji="1" lang="en-US" altLang="ja-JP" dirty="0" smtClean="0"/>
              <a:t>Focusing mirror</a:t>
            </a:r>
            <a:r>
              <a:rPr kumimoji="1" lang="ja-JP" altLang="en-US" dirty="0" smtClean="0"/>
              <a:t>により、波長分散効果による時間分解能の悪化を抑制するわけです。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61AC1278-E844-4FA4-9B9B-333D06F9DCEA}"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それではビームテストのセットアップについて説明します。</a:t>
            </a:r>
            <a:endParaRPr kumimoji="1" lang="en-US" altLang="ja-JP" dirty="0" smtClean="0"/>
          </a:p>
          <a:p>
            <a:r>
              <a:rPr kumimoji="1" lang="ja-JP" altLang="en-US" dirty="0" smtClean="0"/>
              <a:t>まず、ビームは六月と同じく運動量</a:t>
            </a:r>
            <a:r>
              <a:rPr kumimoji="1" lang="en-US" altLang="ja-JP" dirty="0" smtClean="0"/>
              <a:t>2Gev</a:t>
            </a:r>
            <a:r>
              <a:rPr kumimoji="1" lang="ja-JP" altLang="en-US" dirty="0" smtClean="0"/>
              <a:t>の電子ビームを用いました。</a:t>
            </a:r>
            <a:endParaRPr kumimoji="1" lang="en-US" altLang="ja-JP" dirty="0" smtClean="0"/>
          </a:p>
          <a:p>
            <a:r>
              <a:rPr kumimoji="1" lang="ja-JP" altLang="en-US" dirty="0" smtClean="0"/>
              <a:t>ビームのトラッキングのために</a:t>
            </a:r>
            <a:r>
              <a:rPr kumimoji="1" lang="en-US" altLang="ja-JP" dirty="0" smtClean="0"/>
              <a:t>MWPC</a:t>
            </a:r>
            <a:r>
              <a:rPr kumimoji="1" lang="ja-JP" altLang="en-US" dirty="0" smtClean="0"/>
              <a:t>を</a:t>
            </a:r>
            <a:r>
              <a:rPr kumimoji="1" lang="en-US" altLang="ja-JP" dirty="0" smtClean="0"/>
              <a:t>TOP</a:t>
            </a:r>
            <a:r>
              <a:rPr kumimoji="1" lang="ja-JP" altLang="en-US" dirty="0" smtClean="0"/>
              <a:t>カウンターの前後に配置し、後方</a:t>
            </a:r>
            <a:r>
              <a:rPr kumimoji="1" lang="en-US" altLang="ja-JP" dirty="0" smtClean="0"/>
              <a:t>MWPC</a:t>
            </a:r>
            <a:r>
              <a:rPr kumimoji="1" lang="ja-JP" altLang="en-US" dirty="0" smtClean="0"/>
              <a:t>の前方に時間原点を決定するタイミングカウンターを設置しました。</a:t>
            </a:r>
            <a:endParaRPr kumimoji="1" lang="en-US" altLang="ja-JP" dirty="0" smtClean="0"/>
          </a:p>
          <a:p>
            <a:endParaRPr kumimoji="1" lang="en-US" altLang="ja-JP" dirty="0" smtClean="0"/>
          </a:p>
          <a:p>
            <a:r>
              <a:rPr kumimoji="1" lang="ja-JP" altLang="en-US" dirty="0" smtClean="0"/>
              <a:t>そして最後方にトリガーを、電磁シャワーを取り除くための</a:t>
            </a:r>
            <a:r>
              <a:rPr kumimoji="1" lang="en-US" altLang="ja-JP" dirty="0" smtClean="0"/>
              <a:t>VETO</a:t>
            </a:r>
            <a:r>
              <a:rPr kumimoji="1" lang="ja-JP" altLang="en-US" dirty="0" smtClean="0"/>
              <a:t>カウンターを設置しました。</a:t>
            </a:r>
            <a:endParaRPr kumimoji="1" lang="en-US" altLang="ja-JP" dirty="0" smtClean="0"/>
          </a:p>
          <a:p>
            <a:r>
              <a:rPr kumimoji="1" lang="ja-JP" altLang="en-US" dirty="0" smtClean="0"/>
              <a:t>光検出器にはマルチアノード</a:t>
            </a:r>
            <a:r>
              <a:rPr kumimoji="1" lang="en-US" altLang="ja-JP" dirty="0" smtClean="0"/>
              <a:t>4ch</a:t>
            </a:r>
            <a:r>
              <a:rPr kumimoji="1" lang="ja-JP" altLang="en-US" dirty="0" smtClean="0"/>
              <a:t>の</a:t>
            </a:r>
            <a:r>
              <a:rPr kumimoji="1" lang="en-US" altLang="ja-JP" dirty="0" smtClean="0"/>
              <a:t>MCP-PMT</a:t>
            </a:r>
            <a:r>
              <a:rPr kumimoji="1" lang="ja-JP" altLang="en-US" dirty="0" smtClean="0"/>
              <a:t>を、読みだしには</a:t>
            </a:r>
            <a:r>
              <a:rPr kumimoji="1" lang="en-US" altLang="ja-JP" dirty="0" smtClean="0"/>
              <a:t>CFD</a:t>
            </a:r>
            <a:r>
              <a:rPr kumimoji="1" lang="ja-JP" altLang="en-US" dirty="0" smtClean="0"/>
              <a:t>ボードを用いそれらを一体化した</a:t>
            </a:r>
            <a:r>
              <a:rPr kumimoji="1" lang="en-US" altLang="ja-JP" dirty="0" smtClean="0"/>
              <a:t>PMT-BOX</a:t>
            </a:r>
            <a:r>
              <a:rPr kumimoji="1" lang="ja-JP" altLang="en-US" dirty="0" smtClean="0"/>
              <a:t>を製作しました。</a:t>
            </a:r>
            <a:endParaRPr kumimoji="1" lang="en-US" altLang="ja-JP" dirty="0" smtClean="0"/>
          </a:p>
          <a:p>
            <a:r>
              <a:rPr kumimoji="1" lang="ja-JP" altLang="en-US" dirty="0" smtClean="0"/>
              <a:t>そして読み出し系の時間分解能はセットアップ後の測定より</a:t>
            </a:r>
            <a:r>
              <a:rPr kumimoji="1" lang="en-US" altLang="ja-JP" dirty="0" smtClean="0"/>
              <a:t>15</a:t>
            </a:r>
            <a:r>
              <a:rPr kumimoji="1" lang="ja-JP" altLang="en-US" dirty="0" smtClean="0"/>
              <a:t>ピｺ以下と良い時間分解能を有することを確認しています。</a:t>
            </a:r>
            <a:endParaRPr kumimoji="1" lang="en-US" altLang="ja-JP" dirty="0" smtClean="0"/>
          </a:p>
          <a:p>
            <a:endParaRPr kumimoji="1" lang="en-US" altLang="ja-JP" dirty="0" smtClean="0"/>
          </a:p>
          <a:p>
            <a:r>
              <a:rPr kumimoji="1" lang="en-US" altLang="ja-JP" dirty="0" smtClean="0"/>
              <a:t>6</a:t>
            </a:r>
            <a:r>
              <a:rPr kumimoji="1" lang="ja-JP" altLang="en-US" dirty="0" smtClean="0"/>
              <a:t>月のビームテストと</a:t>
            </a:r>
            <a:r>
              <a:rPr kumimoji="1" lang="en-US" altLang="ja-JP" dirty="0" smtClean="0"/>
              <a:t>12</a:t>
            </a:r>
            <a:r>
              <a:rPr kumimoji="1" lang="ja-JP" altLang="en-US" dirty="0" smtClean="0"/>
              <a:t>月のビームテストで大きく異なる点は、石英のサイズが実機サイズとなり前回の倍であることと、読み出し系に関して、実際のインストール時に用いる</a:t>
            </a:r>
            <a:r>
              <a:rPr kumimoji="1" lang="en-US" altLang="ja-JP" dirty="0" smtClean="0"/>
              <a:t>CFD</a:t>
            </a:r>
            <a:r>
              <a:rPr kumimoji="1" lang="ja-JP" altLang="en-US" dirty="0" smtClean="0"/>
              <a:t>ボードのプロトタイプを実装した点です。測定結果について話す前にこれらについてお話します。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61AC1278-E844-4FA4-9B9B-333D06F9DCEA}"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まずは、石英についてです。</a:t>
            </a:r>
            <a:endParaRPr kumimoji="1" lang="en-US" altLang="ja-JP" dirty="0" smtClean="0"/>
          </a:p>
          <a:p>
            <a:endParaRPr kumimoji="1" lang="en-US" altLang="ja-JP" dirty="0" smtClean="0"/>
          </a:p>
          <a:p>
            <a:r>
              <a:rPr kumimoji="1" lang="ja-JP" altLang="en-US" dirty="0" smtClean="0"/>
              <a:t>実機サイズの輻射体部分は、</a:t>
            </a:r>
            <a:r>
              <a:rPr kumimoji="1" lang="en-US" altLang="ja-JP" dirty="0" smtClean="0"/>
              <a:t>Focusing mirror </a:t>
            </a:r>
            <a:r>
              <a:rPr kumimoji="1" lang="ja-JP" altLang="en-US" dirty="0" smtClean="0"/>
              <a:t>を含めて、</a:t>
            </a:r>
            <a:r>
              <a:rPr kumimoji="1" lang="en-US" altLang="ja-JP" dirty="0" smtClean="0"/>
              <a:t>1850×400×20[mm]</a:t>
            </a:r>
            <a:r>
              <a:rPr kumimoji="1" lang="ja-JP" altLang="en-US" dirty="0" smtClean="0"/>
              <a:t>になります。</a:t>
            </a:r>
            <a:endParaRPr kumimoji="1" lang="en-US" altLang="ja-JP" dirty="0" smtClean="0"/>
          </a:p>
          <a:p>
            <a:endParaRPr kumimoji="1" lang="en-US" altLang="ja-JP" dirty="0" smtClean="0"/>
          </a:p>
          <a:p>
            <a:r>
              <a:rPr kumimoji="1" lang="ja-JP" altLang="en-US" dirty="0" smtClean="0"/>
              <a:t>私たちが従来石英を発注していた業者では、このサイズの石英は要求精度を満たす研磨が困難なため、名古屋の実験室で</a:t>
            </a:r>
            <a:r>
              <a:rPr kumimoji="1" lang="en-US" altLang="ja-JP" dirty="0" smtClean="0"/>
              <a:t>TOP</a:t>
            </a:r>
            <a:r>
              <a:rPr kumimoji="1" lang="ja-JP" altLang="en-US" dirty="0" smtClean="0"/>
              <a:t>の表面精度を満たす、二枚の石英バーを接着することで実機サイズの石英輻射体を準備しました。</a:t>
            </a:r>
            <a:endParaRPr kumimoji="1" lang="en-US" altLang="ja-JP" dirty="0" smtClean="0"/>
          </a:p>
          <a:p>
            <a:endParaRPr kumimoji="1" lang="en-US" altLang="ja-JP" dirty="0" smtClean="0"/>
          </a:p>
          <a:p>
            <a:r>
              <a:rPr kumimoji="1" lang="ja-JP" altLang="en-US" dirty="0" smtClean="0"/>
              <a:t>接着精度はレーザー変位計を用いた、測定により十分な表面精度を維持していることを確認しています。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61AC1278-E844-4FA4-9B9B-333D06F9DCEA}"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それでは、ビームテストの解析結果です。</a:t>
            </a:r>
            <a:endParaRPr kumimoji="1" lang="en-US" altLang="ja-JP" dirty="0" smtClean="0"/>
          </a:p>
          <a:p>
            <a:r>
              <a:rPr kumimoji="1" lang="ja-JP" altLang="en-US" dirty="0" smtClean="0"/>
              <a:t>まず、今回のビームテストにおけるビームの入射条件についてお話します。</a:t>
            </a:r>
            <a:endParaRPr kumimoji="1" lang="en-US" altLang="ja-JP" dirty="0" smtClean="0"/>
          </a:p>
          <a:p>
            <a:r>
              <a:rPr kumimoji="1" lang="ja-JP" altLang="en-US" dirty="0" smtClean="0"/>
              <a:t>波長分散効果の時間分解能の影響をみるために、水平伝播距離が</a:t>
            </a:r>
            <a:r>
              <a:rPr kumimoji="1" lang="en-US" altLang="ja-JP" dirty="0" smtClean="0"/>
              <a:t>875[mm]</a:t>
            </a:r>
            <a:r>
              <a:rPr kumimoji="1" lang="ja-JP" altLang="en-US" dirty="0" smtClean="0"/>
              <a:t>と</a:t>
            </a:r>
            <a:r>
              <a:rPr kumimoji="1" lang="en-US" altLang="ja-JP" dirty="0" smtClean="0"/>
              <a:t>1650[mm]</a:t>
            </a:r>
            <a:r>
              <a:rPr kumimoji="1" lang="ja-JP" altLang="en-US" dirty="0" smtClean="0"/>
              <a:t>で、共に石英に対して垂直にビームを入射する、センター入社とファアー入社でデータテイクを行いました。</a:t>
            </a:r>
            <a:endParaRPr kumimoji="1" lang="en-US" altLang="ja-JP" dirty="0" smtClean="0"/>
          </a:p>
          <a:p>
            <a:r>
              <a:rPr kumimoji="1" lang="ja-JP" altLang="en-US" dirty="0" smtClean="0"/>
              <a:t>そして、</a:t>
            </a:r>
            <a:r>
              <a:rPr kumimoji="1" lang="en-US" altLang="ja-JP" dirty="0" smtClean="0"/>
              <a:t>Focusing mirror system</a:t>
            </a:r>
            <a:r>
              <a:rPr kumimoji="1" lang="ja-JP" altLang="en-US" dirty="0" smtClean="0"/>
              <a:t>の動作検証を行うために、水平伝播距離</a:t>
            </a:r>
            <a:r>
              <a:rPr kumimoji="1" lang="en-US" altLang="ja-JP" dirty="0" smtClean="0"/>
              <a:t>1220[mm]</a:t>
            </a:r>
            <a:r>
              <a:rPr kumimoji="1" lang="ja-JP" altLang="en-US" dirty="0" err="1" smtClean="0"/>
              <a:t>、</a:t>
            </a:r>
            <a:r>
              <a:rPr kumimoji="1" lang="ja-JP" altLang="en-US" dirty="0" smtClean="0"/>
              <a:t>入射角</a:t>
            </a:r>
            <a:r>
              <a:rPr kumimoji="1" lang="en-US" altLang="ja-JP" dirty="0" smtClean="0"/>
              <a:t>θ=70°</a:t>
            </a:r>
            <a:r>
              <a:rPr kumimoji="1" lang="ja-JP" altLang="en-US" dirty="0" smtClean="0"/>
              <a:t>でビームを入射するななめ入射でデータテイクを行いました。</a:t>
            </a:r>
            <a:endParaRPr kumimoji="1" lang="en-US" altLang="ja-JP" dirty="0" smtClean="0"/>
          </a:p>
          <a:p>
            <a:endParaRPr kumimoji="1" lang="en-US" altLang="ja-JP" dirty="0" smtClean="0"/>
          </a:p>
          <a:p>
            <a:r>
              <a:rPr kumimoji="1" lang="ja-JP" altLang="en-US" dirty="0" smtClean="0"/>
              <a:t>すでに六月のビームテストで確認されている、リングイメージと検出光子数も基本事項として、確認しました。</a:t>
            </a:r>
            <a:endParaRPr kumimoji="1" lang="en-US" altLang="ja-JP" dirty="0" smtClean="0"/>
          </a:p>
          <a:p>
            <a:r>
              <a:rPr kumimoji="1" lang="ja-JP" altLang="en-US" dirty="0" smtClean="0"/>
              <a:t>リングイメージは前回と同様にシミュレーションを再現しており、トップカウンターのシステム全体が正常に動作していること確認しました。</a:t>
            </a:r>
            <a:endParaRPr kumimoji="1" lang="en-US" altLang="ja-JP" dirty="0" smtClean="0"/>
          </a:p>
          <a:p>
            <a:endParaRPr kumimoji="1" lang="en-US" altLang="ja-JP" dirty="0" smtClean="0"/>
          </a:p>
          <a:p>
            <a:r>
              <a:rPr kumimoji="1" lang="ja-JP" altLang="en-US" dirty="0" smtClean="0"/>
              <a:t>検出光子数は、</a:t>
            </a:r>
            <a:r>
              <a:rPr kumimoji="1" lang="en-US" altLang="ja-JP" dirty="0" smtClean="0"/>
              <a:t>15.7</a:t>
            </a:r>
            <a:r>
              <a:rPr kumimoji="1" lang="ja-JP" altLang="en-US" dirty="0" smtClean="0"/>
              <a:t>個を</a:t>
            </a:r>
            <a:r>
              <a:rPr kumimoji="1" lang="ja-JP" altLang="en-US" dirty="0" err="1" smtClean="0"/>
              <a:t>で</a:t>
            </a:r>
            <a:r>
              <a:rPr kumimoji="1" lang="ja-JP" altLang="en-US" dirty="0" smtClean="0"/>
              <a:t>あり、今回は</a:t>
            </a:r>
            <a:r>
              <a:rPr kumimoji="1" lang="en-US" altLang="ja-JP" dirty="0" smtClean="0"/>
              <a:t>11</a:t>
            </a:r>
            <a:r>
              <a:rPr kumimoji="1" lang="ja-JP" altLang="en-US" dirty="0" smtClean="0"/>
              <a:t>個の</a:t>
            </a:r>
            <a:r>
              <a:rPr kumimoji="1" lang="en-US" altLang="ja-JP" dirty="0" smtClean="0"/>
              <a:t>PMT</a:t>
            </a:r>
            <a:r>
              <a:rPr kumimoji="1" lang="ja-JP" altLang="en-US" dirty="0" smtClean="0"/>
              <a:t>しか実装していないことを考慮し、</a:t>
            </a:r>
            <a:r>
              <a:rPr kumimoji="1" lang="en-US" altLang="ja-JP" dirty="0" smtClean="0"/>
              <a:t>14</a:t>
            </a:r>
            <a:r>
              <a:rPr kumimoji="1" lang="ja-JP" altLang="en-US" dirty="0" smtClean="0"/>
              <a:t>個実装したとすると、約２２個の平均検出光子数を期待できます。</a:t>
            </a:r>
            <a:endParaRPr kumimoji="1" lang="en-US" altLang="ja-JP" dirty="0" smtClean="0"/>
          </a:p>
          <a:p>
            <a:r>
              <a:rPr kumimoji="1" lang="ja-JP" altLang="en-US" dirty="0" smtClean="0"/>
              <a:t>これらのことから</a:t>
            </a:r>
            <a:r>
              <a:rPr kumimoji="1" lang="en-US" altLang="ja-JP" dirty="0" smtClean="0"/>
              <a:t>center</a:t>
            </a:r>
            <a:r>
              <a:rPr kumimoji="1" lang="ja-JP" altLang="en-US" dirty="0" smtClean="0"/>
              <a:t>入射の識別に揚力を荒く見積もってみると、約</a:t>
            </a:r>
            <a:r>
              <a:rPr kumimoji="1" lang="en-US" altLang="ja-JP" dirty="0" smtClean="0"/>
              <a:t>4.5σ</a:t>
            </a:r>
            <a:r>
              <a:rPr kumimoji="1" lang="ja-JP" altLang="en-US" dirty="0" smtClean="0"/>
              <a:t>となり、目標である４</a:t>
            </a:r>
            <a:r>
              <a:rPr kumimoji="1" lang="en-US" altLang="ja-JP" dirty="0" smtClean="0"/>
              <a:t>σ</a:t>
            </a:r>
            <a:r>
              <a:rPr kumimoji="1" lang="ja-JP" altLang="en-US" dirty="0" smtClean="0"/>
              <a:t>を達成</a:t>
            </a:r>
            <a:r>
              <a:rPr kumimoji="1" lang="ja-JP" altLang="en-US" dirty="0" err="1" smtClean="0"/>
              <a:t>い</a:t>
            </a:r>
            <a:r>
              <a:rPr kumimoji="1" lang="ja-JP" altLang="en-US" dirty="0" smtClean="0"/>
              <a:t>していることが確認されました。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61AC1278-E844-4FA4-9B9B-333D06F9DCEA}"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本日の発表内容です。</a:t>
            </a:r>
            <a:endParaRPr kumimoji="1" lang="en-US" altLang="ja-JP" dirty="0" smtClean="0"/>
          </a:p>
          <a:p>
            <a:r>
              <a:rPr kumimoji="1" lang="ja-JP" altLang="en-US" dirty="0" smtClean="0"/>
              <a:t>まず、</a:t>
            </a:r>
            <a:r>
              <a:rPr kumimoji="1" lang="en-US" altLang="ja-JP" dirty="0" smtClean="0"/>
              <a:t>super B factory</a:t>
            </a:r>
            <a:r>
              <a:rPr kumimoji="1" lang="ja-JP" altLang="en-US" dirty="0" smtClean="0"/>
              <a:t>計画について概略をお話し、我々が研究開発している、</a:t>
            </a:r>
            <a:r>
              <a:rPr kumimoji="1" lang="en-US" altLang="ja-JP" dirty="0" smtClean="0"/>
              <a:t>TOP</a:t>
            </a:r>
            <a:r>
              <a:rPr kumimoji="1" lang="ja-JP" altLang="en-US" dirty="0" smtClean="0"/>
              <a:t>カウンターについてお話します。</a:t>
            </a:r>
            <a:endParaRPr kumimoji="1" lang="en-US" altLang="ja-JP" dirty="0" smtClean="0"/>
          </a:p>
          <a:p>
            <a:r>
              <a:rPr kumimoji="1" lang="ja-JP" altLang="en-US" dirty="0" smtClean="0"/>
              <a:t>次に、今年度行った二回のビームテストついて話し、最後にまとめたいと思います。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ここでは、波長分散効果の時間分解能への影響について、センターとファーでそれぞれ</a:t>
            </a:r>
            <a:r>
              <a:rPr kumimoji="1" lang="en-US" altLang="ja-JP" dirty="0" smtClean="0"/>
              <a:t>TOP</a:t>
            </a:r>
            <a:r>
              <a:rPr kumimoji="1" lang="ja-JP" altLang="en-US" dirty="0" smtClean="0"/>
              <a:t>カウンターの中心のチャンネルで見ていきたいと思います。</a:t>
            </a:r>
            <a:endParaRPr kumimoji="1" lang="en-US" altLang="ja-JP" dirty="0" smtClean="0"/>
          </a:p>
          <a:p>
            <a:endParaRPr kumimoji="1" lang="en-US" altLang="ja-JP" dirty="0" smtClean="0"/>
          </a:p>
          <a:p>
            <a:r>
              <a:rPr kumimoji="1" lang="ja-JP" altLang="en-US" dirty="0" smtClean="0"/>
              <a:t>まずは、センター入射です。左がビームデータで右がシミュレーション結果になります。バックグラウンドを考慮してファーストピークをガウシアンで評価します。</a:t>
            </a:r>
            <a:endParaRPr kumimoji="1" lang="en-US" altLang="ja-JP" dirty="0" smtClean="0"/>
          </a:p>
          <a:p>
            <a:endParaRPr kumimoji="1" lang="en-US" altLang="ja-JP" dirty="0" smtClean="0"/>
          </a:p>
          <a:p>
            <a:r>
              <a:rPr kumimoji="1" lang="ja-JP" altLang="en-US" dirty="0" smtClean="0"/>
              <a:t>ビームデータが</a:t>
            </a:r>
            <a:r>
              <a:rPr kumimoji="1" lang="en-US" altLang="ja-JP" dirty="0" smtClean="0"/>
              <a:t>76</a:t>
            </a:r>
            <a:r>
              <a:rPr kumimoji="1" lang="ja-JP" altLang="en-US" dirty="0" smtClean="0"/>
              <a:t>ピコ秒で、シミュレーションが</a:t>
            </a:r>
            <a:r>
              <a:rPr kumimoji="1" lang="en-US" altLang="ja-JP" dirty="0" smtClean="0"/>
              <a:t>77</a:t>
            </a:r>
            <a:r>
              <a:rPr kumimoji="1" lang="ja-JP" altLang="en-US" dirty="0" smtClean="0"/>
              <a:t>ピコ秒となり、誤差の範囲内で一致する結果となりました。</a:t>
            </a:r>
            <a:endParaRPr kumimoji="1" lang="en-US" altLang="ja-JP" dirty="0" smtClean="0"/>
          </a:p>
          <a:p>
            <a:endParaRPr kumimoji="1" lang="en-US" altLang="ja-JP" dirty="0" smtClean="0"/>
          </a:p>
          <a:p>
            <a:r>
              <a:rPr kumimoji="1" lang="ja-JP" altLang="en-US" dirty="0" smtClean="0"/>
              <a:t>次にファー入射です。</a:t>
            </a:r>
            <a:endParaRPr kumimoji="1" lang="en-US" altLang="ja-JP" dirty="0" smtClean="0"/>
          </a:p>
          <a:p>
            <a:endParaRPr kumimoji="1" lang="en-US" altLang="ja-JP" dirty="0" smtClean="0"/>
          </a:p>
          <a:p>
            <a:r>
              <a:rPr kumimoji="1" lang="ja-JP" altLang="en-US" dirty="0" smtClean="0"/>
              <a:t>バックグラウンドが</a:t>
            </a:r>
            <a:r>
              <a:rPr kumimoji="1" lang="en-US" altLang="ja-JP" dirty="0" smtClean="0"/>
              <a:t>center</a:t>
            </a:r>
            <a:r>
              <a:rPr kumimoji="1" lang="ja-JP" altLang="en-US" dirty="0" smtClean="0"/>
              <a:t>入射に対して、明らかに大きいですがこれは、電自シャワーが</a:t>
            </a:r>
            <a:r>
              <a:rPr kumimoji="1" lang="en-US" altLang="ja-JP" dirty="0" smtClean="0"/>
              <a:t>TOP</a:t>
            </a:r>
            <a:r>
              <a:rPr kumimoji="1" lang="ja-JP" altLang="en-US" dirty="0" smtClean="0"/>
              <a:t>上流で起こっておるためだと考えています。</a:t>
            </a:r>
            <a:endParaRPr kumimoji="1" lang="en-US" altLang="ja-JP" dirty="0" smtClean="0"/>
          </a:p>
          <a:p>
            <a:endParaRPr kumimoji="1" lang="en-US" altLang="ja-JP" dirty="0" smtClean="0"/>
          </a:p>
          <a:p>
            <a:r>
              <a:rPr kumimoji="1" lang="ja-JP" altLang="en-US" dirty="0" smtClean="0"/>
              <a:t>ファー入射ではファーストピークには、側面で反射した成分が含まれていているので、評価が簡単なセカンドピークをガウシアンで評価します。</a:t>
            </a:r>
            <a:endParaRPr kumimoji="1" lang="en-US" altLang="ja-JP" dirty="0" smtClean="0"/>
          </a:p>
          <a:p>
            <a:endParaRPr kumimoji="1" lang="en-US" altLang="ja-JP" dirty="0" smtClean="0"/>
          </a:p>
          <a:p>
            <a:r>
              <a:rPr kumimoji="1" lang="ja-JP" altLang="en-US" dirty="0" smtClean="0"/>
              <a:t>ビームデータが</a:t>
            </a:r>
            <a:r>
              <a:rPr kumimoji="1" lang="en-US" altLang="ja-JP" dirty="0" smtClean="0"/>
              <a:t>165</a:t>
            </a:r>
            <a:r>
              <a:rPr kumimoji="1" lang="ja-JP" altLang="en-US" dirty="0" smtClean="0"/>
              <a:t>ピコ秒、シミュレーションが</a:t>
            </a:r>
            <a:r>
              <a:rPr kumimoji="1" lang="en-US" altLang="ja-JP" dirty="0" smtClean="0"/>
              <a:t>159</a:t>
            </a:r>
            <a:r>
              <a:rPr kumimoji="1" lang="ja-JP" altLang="en-US" dirty="0" smtClean="0"/>
              <a:t>ピコ秒とこちらも誤差の範囲内で一致する結果を得ました。</a:t>
            </a:r>
            <a:endParaRPr kumimoji="1" lang="en-US" altLang="ja-JP" dirty="0" smtClean="0"/>
          </a:p>
          <a:p>
            <a:endParaRPr kumimoji="1" lang="en-US" altLang="ja-JP" dirty="0" smtClean="0"/>
          </a:p>
          <a:p>
            <a:r>
              <a:rPr kumimoji="1" lang="ja-JP" altLang="en-US" dirty="0" smtClean="0"/>
              <a:t>次に六月のビームテストと今回のビームテストの結果を統合して、波長分散効果の時間分解能への影響についてまとめたと思います。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61AC1278-E844-4FA4-9B9B-333D06F9DCEA}"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れは時間分解能の伝播距離依存性になります。横軸がチェレンコフ光の石英内での伝播距離、縦軸が測定された時間分解能となります。グラフ上の実線で結ばれた緑色の線がシミュレーションの結果で、バックグラウンドを考慮に入れた時間分解能に関してはシミュレーションとほぼ一致する結果となり、波長分散効果の時間分解能への影響について確認し、</a:t>
            </a:r>
            <a:r>
              <a:rPr kumimoji="1" lang="en-US" altLang="ja-JP" dirty="0" smtClean="0"/>
              <a:t>TOP</a:t>
            </a:r>
            <a:r>
              <a:rPr kumimoji="1" lang="ja-JP" altLang="en-US" dirty="0" smtClean="0"/>
              <a:t>カウンターの性能である時間分解能について十分に理解できたといえる。</a:t>
            </a:r>
            <a:endParaRPr kumimoji="1" lang="en-US" altLang="ja-JP" dirty="0" smtClean="0"/>
          </a:p>
          <a:p>
            <a:endParaRPr kumimoji="1" lang="en-US" altLang="ja-JP" dirty="0" smtClean="0"/>
          </a:p>
          <a:p>
            <a:r>
              <a:rPr kumimoji="1" lang="ja-JP" altLang="en-US" dirty="0" smtClean="0"/>
              <a:t>最後に</a:t>
            </a:r>
            <a:r>
              <a:rPr kumimoji="1" lang="en-US" altLang="ja-JP" dirty="0" smtClean="0"/>
              <a:t>Focusing mirror</a:t>
            </a:r>
            <a:r>
              <a:rPr kumimoji="1" lang="en-US" altLang="ja-JP" baseline="0" dirty="0" smtClean="0"/>
              <a:t> system</a:t>
            </a:r>
            <a:r>
              <a:rPr kumimoji="1" lang="ja-JP" altLang="en-US" baseline="0" dirty="0" smtClean="0"/>
              <a:t>の動作検証について述べたいと思います。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61AC1278-E844-4FA4-9B9B-333D06F9DCEA}"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上段がシミュレーション、下段がビームデータになります。</a:t>
            </a:r>
            <a:endParaRPr kumimoji="1" lang="en-US" altLang="ja-JP" dirty="0" smtClean="0"/>
          </a:p>
          <a:p>
            <a:r>
              <a:rPr kumimoji="1" lang="ja-JP" altLang="en-US" dirty="0" smtClean="0"/>
              <a:t>まずグラフの見方ですが、今お見せしているグラフはシミュレーション、データともに</a:t>
            </a:r>
            <a:r>
              <a:rPr kumimoji="1" lang="en-US" altLang="ja-JP" dirty="0" smtClean="0"/>
              <a:t>TOP</a:t>
            </a:r>
            <a:r>
              <a:rPr kumimoji="1" lang="ja-JP" altLang="en-US" dirty="0" smtClean="0"/>
              <a:t>カウンターの中心に位置する</a:t>
            </a:r>
            <a:r>
              <a:rPr kumimoji="1" lang="en-US" altLang="ja-JP" dirty="0" smtClean="0"/>
              <a:t>PMT</a:t>
            </a:r>
            <a:r>
              <a:rPr kumimoji="1" lang="ja-JP" altLang="en-US" dirty="0" smtClean="0"/>
              <a:t>のプロットになります。</a:t>
            </a:r>
            <a:endParaRPr kumimoji="1" lang="en-US" altLang="ja-JP" dirty="0" smtClean="0"/>
          </a:p>
          <a:p>
            <a:r>
              <a:rPr kumimoji="1" lang="ja-JP" altLang="en-US" dirty="0" smtClean="0"/>
              <a:t>左の赤緑青黄色のプロットはそれぞれ、</a:t>
            </a:r>
            <a:r>
              <a:rPr kumimoji="1" lang="en-US" altLang="ja-JP" dirty="0" smtClean="0"/>
              <a:t>PMT</a:t>
            </a:r>
            <a:r>
              <a:rPr kumimoji="1" lang="ja-JP" altLang="en-US" dirty="0" smtClean="0"/>
              <a:t>の１チャンネル、２、３、４チャンネルです。</a:t>
            </a:r>
            <a:endParaRPr kumimoji="1" lang="en-US" altLang="ja-JP" dirty="0" smtClean="0"/>
          </a:p>
          <a:p>
            <a:r>
              <a:rPr kumimoji="1" lang="ja-JP" altLang="en-US" dirty="0" smtClean="0"/>
              <a:t>そして右のプロットは四つのチャンネルを重ねて描いたもので、黒色のプロットは</a:t>
            </a:r>
            <a:r>
              <a:rPr kumimoji="1" lang="en-US" altLang="ja-JP" dirty="0" smtClean="0"/>
              <a:t>4</a:t>
            </a:r>
            <a:r>
              <a:rPr kumimoji="1" lang="ja-JP" altLang="en-US" dirty="0" err="1" smtClean="0"/>
              <a:t>つの</a:t>
            </a:r>
            <a:r>
              <a:rPr kumimoji="1" lang="ja-JP" altLang="en-US" dirty="0" smtClean="0"/>
              <a:t>チャンネルの足し合わせになります。</a:t>
            </a:r>
            <a:endParaRPr kumimoji="1" lang="en-US" altLang="ja-JP" dirty="0" smtClean="0"/>
          </a:p>
          <a:p>
            <a:endParaRPr kumimoji="1" lang="en-US" altLang="ja-JP" dirty="0" smtClean="0"/>
          </a:p>
          <a:p>
            <a:r>
              <a:rPr kumimoji="1" lang="ja-JP" altLang="en-US" dirty="0" smtClean="0"/>
              <a:t>シミュレーションを見ていただくとわかりますが、</a:t>
            </a:r>
            <a:r>
              <a:rPr kumimoji="1" lang="en-US" altLang="ja-JP" dirty="0" smtClean="0"/>
              <a:t>mirror</a:t>
            </a:r>
            <a:r>
              <a:rPr kumimoji="1" lang="ja-JP" altLang="en-US" dirty="0" smtClean="0"/>
              <a:t>の効果で各チャンネルの分布が異なっているのがわかります。</a:t>
            </a:r>
            <a:endParaRPr kumimoji="1" lang="en-US" altLang="ja-JP" dirty="0" smtClean="0"/>
          </a:p>
          <a:p>
            <a:r>
              <a:rPr kumimoji="1" lang="ja-JP" altLang="en-US" dirty="0" smtClean="0"/>
              <a:t>これは、チャンネルごとに見えている波長領域が異なるためです。</a:t>
            </a:r>
            <a:endParaRPr kumimoji="1" lang="en-US" altLang="ja-JP" dirty="0" smtClean="0"/>
          </a:p>
          <a:p>
            <a:r>
              <a:rPr kumimoji="1" lang="ja-JP" altLang="en-US" dirty="0" smtClean="0"/>
              <a:t>そして異なる波長領域をみることができるということは、時間分解能の向上につながります。</a:t>
            </a:r>
            <a:endParaRPr kumimoji="1" lang="en-US" altLang="ja-JP" dirty="0" smtClean="0"/>
          </a:p>
          <a:p>
            <a:r>
              <a:rPr kumimoji="1" lang="ja-JP" altLang="en-US" dirty="0" smtClean="0"/>
              <a:t>つまり各チャンネルの分布に違いが見られれば、</a:t>
            </a:r>
            <a:r>
              <a:rPr kumimoji="1" lang="en-US" altLang="ja-JP" dirty="0" smtClean="0"/>
              <a:t>Focusing mirror</a:t>
            </a:r>
            <a:r>
              <a:rPr kumimoji="1" lang="ja-JP" altLang="en-US" dirty="0" smtClean="0"/>
              <a:t>が働いていることを確認できるというわけです。</a:t>
            </a:r>
            <a:endParaRPr kumimoji="1" lang="en-US" altLang="ja-JP" dirty="0" smtClean="0"/>
          </a:p>
          <a:p>
            <a:r>
              <a:rPr kumimoji="1" lang="ja-JP" altLang="en-US" dirty="0" smtClean="0"/>
              <a:t>ここでデータをみると、各チャンネルの時間分布の形が異なることが確認できます。</a:t>
            </a:r>
            <a:endParaRPr kumimoji="1" lang="en-US" altLang="ja-JP" dirty="0" smtClean="0"/>
          </a:p>
          <a:p>
            <a:r>
              <a:rPr kumimoji="1" lang="ja-JP" altLang="en-US" dirty="0" smtClean="0"/>
              <a:t>このことより、</a:t>
            </a:r>
            <a:r>
              <a:rPr kumimoji="1" lang="en-US" altLang="ja-JP" dirty="0" smtClean="0"/>
              <a:t>Focusing mirror</a:t>
            </a:r>
            <a:r>
              <a:rPr kumimoji="1" lang="ja-JP" altLang="en-US" dirty="0" smtClean="0"/>
              <a:t>が動作していることが確認できました。</a:t>
            </a:r>
            <a:endParaRPr kumimoji="1" lang="en-US" altLang="ja-JP" dirty="0" smtClean="0"/>
          </a:p>
          <a:p>
            <a:r>
              <a:rPr kumimoji="1" lang="ja-JP" altLang="en-US" dirty="0" smtClean="0"/>
              <a:t>シミュレーションとデータの分布が少し異なるのは、トラッキングの精度によって実際のビーム入射角がシミュレーションのそれと異なっているからだと考えられます。</a:t>
            </a:r>
            <a:endParaRPr kumimoji="1" lang="en-US" altLang="ja-JP" dirty="0" smtClean="0"/>
          </a:p>
          <a:p>
            <a:r>
              <a:rPr kumimoji="1" lang="ja-JP" altLang="en-US" dirty="0" smtClean="0"/>
              <a:t>斜め入射に関して、今回十分なビームタイムがなかったため、キツイカットをかけて解析を行うと統計が少なくなってしまいます。</a:t>
            </a:r>
            <a:endParaRPr kumimoji="1" lang="en-US" altLang="ja-JP" dirty="0" smtClean="0"/>
          </a:p>
          <a:p>
            <a:r>
              <a:rPr kumimoji="1" lang="ja-JP" altLang="en-US" dirty="0" smtClean="0"/>
              <a:t>そのため十分なビームの絞り込みができていないので、統計をためて、定量的な評価を行う必要があります。</a:t>
            </a:r>
            <a:endParaRPr kumimoji="1" lang="ja-JP" altLang="en-US" dirty="0"/>
          </a:p>
        </p:txBody>
      </p:sp>
      <p:sp>
        <p:nvSpPr>
          <p:cNvPr id="4" name="スライド番号プレースホルダ 3"/>
          <p:cNvSpPr>
            <a:spLocks noGrp="1"/>
          </p:cNvSpPr>
          <p:nvPr>
            <p:ph type="sldNum" sz="quarter" idx="10"/>
          </p:nvPr>
        </p:nvSpPr>
        <p:spPr/>
        <p:txBody>
          <a:bodyPr/>
          <a:lstStyle/>
          <a:p>
            <a:fld id="{61AC1278-E844-4FA4-9B9B-333D06F9DCEA}"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a:t>
            </a:r>
            <a:r>
              <a:rPr kumimoji="1" lang="en-US" altLang="ja-JP" dirty="0" smtClean="0"/>
              <a:t>CFD</a:t>
            </a:r>
            <a:r>
              <a:rPr kumimoji="1" lang="ja-JP" altLang="en-US" dirty="0" smtClean="0"/>
              <a:t>ボードについてお話します。</a:t>
            </a:r>
            <a:endParaRPr kumimoji="1" lang="en-US" altLang="ja-JP" dirty="0" smtClean="0"/>
          </a:p>
          <a:p>
            <a:endParaRPr kumimoji="1" lang="en-US" altLang="ja-JP" dirty="0" smtClean="0"/>
          </a:p>
          <a:p>
            <a:r>
              <a:rPr kumimoji="1" lang="ja-JP" altLang="en-US" dirty="0" smtClean="0"/>
              <a:t>六月のセットアップでは、このような読み出し系でした。</a:t>
            </a:r>
            <a:r>
              <a:rPr kumimoji="1" lang="en-US" altLang="ja-JP" dirty="0" smtClean="0"/>
              <a:t>MCP-PMT</a:t>
            </a:r>
            <a:r>
              <a:rPr kumimoji="1" lang="ja-JP" altLang="en-US" dirty="0" smtClean="0"/>
              <a:t>のアウトプットは、各チャンネルで二つあり、それぞれが</a:t>
            </a:r>
            <a:r>
              <a:rPr kumimoji="1" lang="en-US" altLang="ja-JP" dirty="0" smtClean="0"/>
              <a:t>TDC</a:t>
            </a:r>
            <a:r>
              <a:rPr kumimoji="1" lang="ja-JP" altLang="en-US" dirty="0" smtClean="0"/>
              <a:t>と</a:t>
            </a:r>
            <a:r>
              <a:rPr kumimoji="1" lang="en-US" altLang="ja-JP" dirty="0" smtClean="0"/>
              <a:t>ADC</a:t>
            </a:r>
            <a:r>
              <a:rPr kumimoji="1" lang="ja-JP" altLang="en-US" dirty="0" smtClean="0"/>
              <a:t>に行っているのでした。</a:t>
            </a:r>
            <a:r>
              <a:rPr kumimoji="1" lang="en-US" altLang="ja-JP" dirty="0" smtClean="0"/>
              <a:t>ADC</a:t>
            </a:r>
            <a:r>
              <a:rPr kumimoji="1" lang="ja-JP" altLang="en-US" dirty="0" smtClean="0"/>
              <a:t>の情報は、出力電荷量が少ないイベントのタイムウォークを補正するために用いています。</a:t>
            </a:r>
            <a:endParaRPr kumimoji="1" lang="en-US" altLang="ja-JP" dirty="0" smtClean="0"/>
          </a:p>
          <a:p>
            <a:endParaRPr kumimoji="1" lang="en-US" altLang="ja-JP" dirty="0" smtClean="0"/>
          </a:p>
          <a:p>
            <a:r>
              <a:rPr kumimoji="1" lang="ja-JP" altLang="en-US" dirty="0" smtClean="0"/>
              <a:t>しかし、実際のインストールを考えると、</a:t>
            </a:r>
            <a:r>
              <a:rPr kumimoji="1" lang="en-US" altLang="ja-JP" dirty="0" smtClean="0"/>
              <a:t>Belle</a:t>
            </a:r>
            <a:r>
              <a:rPr kumimoji="1" lang="ja-JP" altLang="en-US" dirty="0" smtClean="0"/>
              <a:t>検出器内部の空間的制限により、一チャンネル当たり二本の読み出しを出すことは、難しくなります。</a:t>
            </a:r>
            <a:endParaRPr kumimoji="1" lang="en-US" altLang="ja-JP" dirty="0" smtClean="0"/>
          </a:p>
          <a:p>
            <a:endParaRPr kumimoji="1" lang="en-US" altLang="ja-JP" dirty="0" smtClean="0"/>
          </a:p>
          <a:p>
            <a:r>
              <a:rPr kumimoji="1" lang="ja-JP" altLang="en-US" dirty="0" smtClean="0"/>
              <a:t>また、アナログ出力を</a:t>
            </a:r>
            <a:r>
              <a:rPr kumimoji="1" lang="en-US" altLang="ja-JP" dirty="0" smtClean="0"/>
              <a:t>Belle</a:t>
            </a:r>
            <a:r>
              <a:rPr kumimoji="1" lang="ja-JP" altLang="en-US" dirty="0" smtClean="0"/>
              <a:t>検出器の外側でデジタイズするのもノイズがのったり、信号がなまったりという観点から望ましくありません。</a:t>
            </a:r>
            <a:endParaRPr kumimoji="1" lang="en-US" altLang="ja-JP" dirty="0" smtClean="0"/>
          </a:p>
          <a:p>
            <a:endParaRPr kumimoji="1" lang="en-US" altLang="ja-JP" dirty="0" smtClean="0"/>
          </a:p>
          <a:p>
            <a:r>
              <a:rPr kumimoji="1" lang="ja-JP" altLang="en-US" dirty="0" smtClean="0"/>
              <a:t>そこで、</a:t>
            </a:r>
            <a:r>
              <a:rPr kumimoji="1" lang="en-US" altLang="ja-JP" dirty="0" smtClean="0"/>
              <a:t>MCP-PMT</a:t>
            </a:r>
            <a:r>
              <a:rPr kumimoji="1" lang="ja-JP" altLang="en-US" dirty="0" smtClean="0"/>
              <a:t>の出力後すぐにデジタイズし、なおかつ</a:t>
            </a:r>
            <a:r>
              <a:rPr kumimoji="1" lang="en-US" altLang="ja-JP" dirty="0" smtClean="0"/>
              <a:t>ADC</a:t>
            </a:r>
            <a:r>
              <a:rPr kumimoji="1" lang="ja-JP" altLang="en-US" dirty="0" smtClean="0"/>
              <a:t>の出力を必要としない読み出し系を実現するために、</a:t>
            </a:r>
            <a:r>
              <a:rPr kumimoji="1" lang="en-US" altLang="ja-JP" dirty="0" smtClean="0"/>
              <a:t>CFD</a:t>
            </a:r>
            <a:r>
              <a:rPr kumimoji="1" lang="ja-JP" altLang="en-US" dirty="0" smtClean="0"/>
              <a:t>を載せたボードの開発を</a:t>
            </a:r>
            <a:r>
              <a:rPr kumimoji="1" lang="en-US" altLang="ja-JP" dirty="0" smtClean="0"/>
              <a:t>KEK</a:t>
            </a:r>
            <a:r>
              <a:rPr kumimoji="1" lang="ja-JP" altLang="en-US" dirty="0" smtClean="0"/>
              <a:t>と共同で行ってきました。今回は、そのプロトタイプを実装しビームテストを行いました。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28</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こちらがそのプロトタイプになります。</a:t>
            </a:r>
            <a:endParaRPr kumimoji="1" lang="en-US" altLang="ja-JP" dirty="0" smtClean="0"/>
          </a:p>
          <a:p>
            <a:endParaRPr kumimoji="1" lang="en-US" altLang="ja-JP" dirty="0" smtClean="0"/>
          </a:p>
          <a:p>
            <a:r>
              <a:rPr kumimoji="1" lang="ja-JP" altLang="en-US" dirty="0" smtClean="0"/>
              <a:t>アテネーター、アンプ、</a:t>
            </a:r>
            <a:r>
              <a:rPr kumimoji="1" lang="en-US" altLang="ja-JP" dirty="0" smtClean="0"/>
              <a:t>CFD</a:t>
            </a:r>
            <a:r>
              <a:rPr kumimoji="1" lang="ja-JP" altLang="en-US" dirty="0" smtClean="0"/>
              <a:t>が一枚のボードにコンパクトに収まっています。</a:t>
            </a:r>
            <a:r>
              <a:rPr kumimoji="1" lang="en-US" altLang="ja-JP" dirty="0" smtClean="0"/>
              <a:t>12</a:t>
            </a:r>
            <a:r>
              <a:rPr kumimoji="1" lang="ja-JP" altLang="en-US" dirty="0" smtClean="0"/>
              <a:t>月のビームテスト前の予備実験の段階でタイムウォークを抑制する効果を確認しています。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現在までに筑波の高エネルギー加速器研究機構、</a:t>
            </a:r>
            <a:r>
              <a:rPr kumimoji="1" lang="en-US" altLang="ja-JP" dirty="0" smtClean="0"/>
              <a:t>KEK</a:t>
            </a:r>
            <a:r>
              <a:rPr kumimoji="1" lang="ja-JP" altLang="en-US" dirty="0" smtClean="0"/>
              <a:t>で</a:t>
            </a:r>
            <a:r>
              <a:rPr kumimoji="1" lang="en-US" altLang="ja-JP" dirty="0" smtClean="0"/>
              <a:t>CP</a:t>
            </a:r>
            <a:r>
              <a:rPr kumimoji="1" lang="ja-JP" altLang="en-US" dirty="0" smtClean="0"/>
              <a:t>対称性の破れを精密に測定することを目的とした、電子陽電子衝突型実験である</a:t>
            </a:r>
            <a:r>
              <a:rPr kumimoji="1" lang="en-US" altLang="ja-JP" dirty="0" smtClean="0"/>
              <a:t>B</a:t>
            </a:r>
            <a:r>
              <a:rPr kumimoji="1" lang="ja-JP" altLang="en-US" dirty="0" smtClean="0"/>
              <a:t>ファクトリー実験が行われています。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B</a:t>
            </a:r>
            <a:r>
              <a:rPr kumimoji="1" lang="ja-JP" altLang="en-US" dirty="0" smtClean="0"/>
              <a:t>ファクトリーはルミノシティフロンティアとして世界最高の性能を有しています。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そして現在、更なる性能向上を目的とし、スーパー</a:t>
            </a:r>
            <a:r>
              <a:rPr kumimoji="1" lang="en-US" altLang="ja-JP" dirty="0" smtClean="0"/>
              <a:t>B</a:t>
            </a:r>
            <a:r>
              <a:rPr kumimoji="1" lang="ja-JP" altLang="en-US" dirty="0" smtClean="0"/>
              <a:t>ファクトリーと題してアップグレードを計画しています。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加速器はルミノシティーを現在の１０から５０倍に増強し、ディテクターでは測定精度の向上を図ります。</a:t>
            </a:r>
            <a:endParaRPr kumimoji="1" lang="ja-JP" altLang="en-US" dirty="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われわれの研究室では、</a:t>
            </a:r>
            <a:r>
              <a:rPr kumimoji="1" lang="en-US" altLang="ja-JP" dirty="0" smtClean="0"/>
              <a:t>Belle</a:t>
            </a:r>
            <a:r>
              <a:rPr kumimoji="1" lang="ja-JP" altLang="en-US" dirty="0" smtClean="0"/>
              <a:t>検出器のバレル領域の搭載を目的として、</a:t>
            </a:r>
            <a:r>
              <a:rPr kumimoji="1" lang="en-US" altLang="ja-JP" dirty="0" smtClean="0"/>
              <a:t>RICH</a:t>
            </a:r>
            <a:r>
              <a:rPr kumimoji="1" lang="ja-JP" altLang="en-US" dirty="0" smtClean="0"/>
              <a:t>型粒子識別装置</a:t>
            </a:r>
            <a:r>
              <a:rPr kumimoji="1" lang="en-US" altLang="ja-JP" dirty="0" smtClean="0"/>
              <a:t>TOP</a:t>
            </a:r>
            <a:r>
              <a:rPr kumimoji="1" lang="ja-JP" altLang="en-US" dirty="0" smtClean="0"/>
              <a:t>カウンターを開発しています。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TOP</a:t>
            </a:r>
            <a:r>
              <a:rPr kumimoji="1" lang="ja-JP" altLang="en-US" dirty="0" smtClean="0"/>
              <a:t>カウンターを導入することで、９０％だった</a:t>
            </a:r>
            <a:r>
              <a:rPr kumimoji="1" lang="en-US" altLang="ja-JP" dirty="0" smtClean="0"/>
              <a:t>efficiency</a:t>
            </a:r>
            <a:r>
              <a:rPr kumimoji="1" lang="ja-JP" altLang="en-US" dirty="0" smtClean="0"/>
              <a:t>を９７％まで向上させ、</a:t>
            </a:r>
            <a:r>
              <a:rPr kumimoji="1" lang="en-US" altLang="ja-JP" dirty="0" smtClean="0"/>
              <a:t>π/K</a:t>
            </a:r>
            <a:r>
              <a:rPr kumimoji="1" lang="ja-JP" altLang="en-US" dirty="0" smtClean="0"/>
              <a:t>セパレーションの指標である粒子識別能力を３</a:t>
            </a:r>
            <a:r>
              <a:rPr kumimoji="1" lang="en-US" altLang="ja-JP" dirty="0" smtClean="0"/>
              <a:t>σ</a:t>
            </a:r>
            <a:r>
              <a:rPr kumimoji="1" lang="ja-JP" altLang="en-US" dirty="0" smtClean="0"/>
              <a:t>から４</a:t>
            </a:r>
            <a:r>
              <a:rPr kumimoji="1" lang="en-US" altLang="ja-JP" dirty="0" smtClean="0"/>
              <a:t>σ</a:t>
            </a:r>
            <a:r>
              <a:rPr kumimoji="1" lang="ja-JP" altLang="en-US" dirty="0" err="1" smtClean="0"/>
              <a:t>まで向</a:t>
            </a:r>
            <a:r>
              <a:rPr kumimoji="1" lang="ja-JP" altLang="en-US" dirty="0" smtClean="0"/>
              <a:t>上させることを目標にしています。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トップカウンターはこのようにバレル領域に計１８枚配置され、輻射体である石英と光検出器である</a:t>
            </a:r>
            <a:r>
              <a:rPr kumimoji="1" lang="en-US" altLang="ja-JP" dirty="0" smtClean="0"/>
              <a:t>PMT</a:t>
            </a:r>
            <a:r>
              <a:rPr kumimoji="1" lang="ja-JP" altLang="en-US" dirty="0" smtClean="0"/>
              <a:t>とからなるシンプルなチェレンコフカウンターです。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次にトップカウンターの簡単な原理についてお話します。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TOP</a:t>
            </a:r>
            <a:r>
              <a:rPr kumimoji="1" lang="ja-JP" altLang="en-US" dirty="0" smtClean="0"/>
              <a:t>カウンターでは飛来した荷電粒子の速度</a:t>
            </a:r>
            <a:r>
              <a:rPr kumimoji="1" lang="en-US" altLang="ja-JP" dirty="0" smtClean="0"/>
              <a:t>β</a:t>
            </a:r>
            <a:r>
              <a:rPr kumimoji="1" lang="ja-JP" altLang="en-US" dirty="0" smtClean="0"/>
              <a:t>を測定します。そして、前置検出器である、</a:t>
            </a:r>
            <a:r>
              <a:rPr kumimoji="1" lang="en-US" altLang="ja-JP" dirty="0" smtClean="0"/>
              <a:t>CDC</a:t>
            </a:r>
            <a:r>
              <a:rPr kumimoji="1" lang="ja-JP" altLang="en-US" dirty="0" smtClean="0"/>
              <a:t>で測定された運動量情報とから、その荷電粒子の、質量を計算し粒子を同定します。</a:t>
            </a:r>
            <a:endParaRPr kumimoji="1" lang="ja-JP" altLang="en-US" dirty="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ここで、</a:t>
            </a:r>
            <a:r>
              <a:rPr kumimoji="1" lang="en-US" altLang="ja-JP" dirty="0" smtClean="0"/>
              <a:t>TOP</a:t>
            </a:r>
            <a:r>
              <a:rPr kumimoji="1" lang="ja-JP" altLang="en-US" dirty="0" smtClean="0"/>
              <a:t>カウンターの構成要素を確認しておきます。</a:t>
            </a:r>
            <a:endParaRPr kumimoji="1" lang="en-US" altLang="ja-JP" dirty="0" smtClean="0"/>
          </a:p>
          <a:p>
            <a:r>
              <a:rPr kumimoji="1" lang="en-US" altLang="ja-JP" dirty="0" smtClean="0"/>
              <a:t>TOP</a:t>
            </a:r>
            <a:r>
              <a:rPr kumimoji="1" lang="ja-JP" altLang="en-US" dirty="0" smtClean="0"/>
              <a:t>カウンターは、二つの部分に分割されており、</a:t>
            </a:r>
            <a:r>
              <a:rPr kumimoji="1" lang="en-US" altLang="ja-JP" dirty="0" smtClean="0"/>
              <a:t>backward</a:t>
            </a:r>
            <a:r>
              <a:rPr kumimoji="1" lang="ja-JP" altLang="en-US" dirty="0" smtClean="0"/>
              <a:t>側には後述する波長分散効果対策を施した、</a:t>
            </a:r>
            <a:r>
              <a:rPr kumimoji="1" lang="en-US" altLang="ja-JP" dirty="0" smtClean="0"/>
              <a:t>Focusing</a:t>
            </a:r>
            <a:r>
              <a:rPr kumimoji="1" lang="en-US" altLang="ja-JP" baseline="0" dirty="0" smtClean="0"/>
              <a:t> mirror system</a:t>
            </a:r>
            <a:r>
              <a:rPr kumimoji="1" lang="ja-JP" altLang="en-US" baseline="0" dirty="0" smtClean="0"/>
              <a:t>となっています。</a:t>
            </a:r>
            <a:endParaRPr kumimoji="1" lang="en-US" altLang="ja-JP" baseline="0" dirty="0" smtClean="0"/>
          </a:p>
          <a:p>
            <a:endParaRPr kumimoji="1" lang="en-US" altLang="ja-JP" baseline="0" dirty="0" smtClean="0"/>
          </a:p>
          <a:p>
            <a:r>
              <a:rPr kumimoji="1" lang="ja-JP" altLang="en-US" baseline="0" dirty="0" smtClean="0"/>
              <a:t>またこれらの各々の部分は、輻射体として石英、光検出器として、角型</a:t>
            </a:r>
            <a:r>
              <a:rPr kumimoji="1" lang="en-US" altLang="ja-JP" baseline="0" dirty="0" smtClean="0"/>
              <a:t>MCP^PMT</a:t>
            </a:r>
            <a:r>
              <a:rPr kumimoji="1" lang="ja-JP" altLang="en-US" baseline="0" dirty="0" smtClean="0"/>
              <a:t>を搭載しています。</a:t>
            </a:r>
            <a:endParaRPr kumimoji="1" lang="en-US" altLang="ja-JP" baseline="0" dirty="0" smtClean="0"/>
          </a:p>
          <a:p>
            <a:r>
              <a:rPr kumimoji="1" lang="ja-JP" altLang="en-US" baseline="0" dirty="0" smtClean="0"/>
              <a:t>石英に対しては、このような表面精度が要求されます。</a:t>
            </a:r>
            <a:endParaRPr kumimoji="1" lang="en-US" altLang="ja-JP" baseline="0" dirty="0" smtClean="0"/>
          </a:p>
          <a:p>
            <a:r>
              <a:rPr kumimoji="1" lang="ja-JP" altLang="en-US" baseline="0" dirty="0" smtClean="0"/>
              <a:t>また、</a:t>
            </a:r>
            <a:r>
              <a:rPr kumimoji="1" lang="en-US" altLang="ja-JP" baseline="0" dirty="0" smtClean="0"/>
              <a:t>MCP-PMT</a:t>
            </a:r>
            <a:r>
              <a:rPr kumimoji="1" lang="ja-JP" altLang="en-US" baseline="0" dirty="0" smtClean="0"/>
              <a:t>には、このような性能が要求されます。</a:t>
            </a:r>
            <a:endParaRPr kumimoji="1" lang="en-US" altLang="ja-JP" baseline="0" dirty="0" smtClean="0"/>
          </a:p>
          <a:p>
            <a:r>
              <a:rPr kumimoji="1" lang="en-US" altLang="ja-JP" baseline="0" dirty="0" smtClean="0"/>
              <a:t>MCP^PMT</a:t>
            </a:r>
            <a:r>
              <a:rPr kumimoji="1" lang="ja-JP" altLang="en-US" baseline="0" dirty="0" smtClean="0"/>
              <a:t>に関しては私の次のスピーカーである神野君が詳しく話してくれますので、ここでは私たちの研究室が浜松ホトニクスと共同で開発した</a:t>
            </a:r>
            <a:r>
              <a:rPr kumimoji="1" lang="en-US" altLang="ja-JP" baseline="0" dirty="0" smtClean="0"/>
              <a:t>MCP^PMT</a:t>
            </a:r>
            <a:r>
              <a:rPr kumimoji="1" lang="ja-JP" altLang="en-US" baseline="0" dirty="0" smtClean="0"/>
              <a:t>がこの性能を満たすということを述べるにとどめます。</a:t>
            </a:r>
            <a:endParaRPr kumimoji="1" lang="en-US" altLang="ja-JP" baseline="0" dirty="0" smtClean="0"/>
          </a:p>
          <a:p>
            <a:endParaRPr kumimoji="1" lang="en-US" altLang="ja-JP" baseline="0" dirty="0" smtClean="0"/>
          </a:p>
          <a:p>
            <a:r>
              <a:rPr kumimoji="1" lang="ja-JP" altLang="en-US" baseline="0" dirty="0" smtClean="0"/>
              <a:t>次に</a:t>
            </a:r>
            <a:r>
              <a:rPr kumimoji="1" lang="en-US" altLang="ja-JP" baseline="0" dirty="0" smtClean="0"/>
              <a:t>TOP</a:t>
            </a:r>
            <a:r>
              <a:rPr kumimoji="1" lang="ja-JP" altLang="en-US" baseline="0" dirty="0" smtClean="0"/>
              <a:t>カウンターの性能評価法についてお話します。</a:t>
            </a:r>
            <a:endParaRPr kumimoji="1" lang="ja-JP" altLang="en-US" dirty="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TOP</a:t>
            </a:r>
            <a:r>
              <a:rPr kumimoji="1" lang="ja-JP" altLang="en-US" dirty="0" smtClean="0"/>
              <a:t>カウンターの粒子識別能力は近似的にこのような式で表わされます。</a:t>
            </a:r>
            <a:endParaRPr kumimoji="1" lang="en-US" altLang="ja-JP" dirty="0" smtClean="0"/>
          </a:p>
          <a:p>
            <a:endParaRPr kumimoji="1" lang="en-US" altLang="ja-JP" dirty="0" smtClean="0"/>
          </a:p>
          <a:p>
            <a:r>
              <a:rPr kumimoji="1" lang="ja-JP" altLang="en-US" dirty="0" smtClean="0"/>
              <a:t>デルタ</a:t>
            </a:r>
            <a:r>
              <a:rPr kumimoji="1" lang="en-US" altLang="ja-JP" dirty="0" smtClean="0"/>
              <a:t>TOF</a:t>
            </a:r>
            <a:r>
              <a:rPr kumimoji="1" lang="ja-JP" altLang="en-US" dirty="0" smtClean="0"/>
              <a:t>はインタラクションポイントから</a:t>
            </a:r>
            <a:r>
              <a:rPr kumimoji="1" lang="en-US" altLang="ja-JP" dirty="0" smtClean="0"/>
              <a:t>TOP</a:t>
            </a:r>
            <a:r>
              <a:rPr kumimoji="1" lang="ja-JP" altLang="en-US" dirty="0" smtClean="0"/>
              <a:t>カウンターまでの</a:t>
            </a:r>
            <a:r>
              <a:rPr kumimoji="1" lang="en-US" altLang="ja-JP" dirty="0" smtClean="0"/>
              <a:t>π/K</a:t>
            </a:r>
            <a:r>
              <a:rPr kumimoji="1" lang="ja-JP" altLang="en-US" dirty="0" smtClean="0"/>
              <a:t>の飛行時間差、デルタ</a:t>
            </a:r>
            <a:r>
              <a:rPr kumimoji="1" lang="en-US" altLang="ja-JP" dirty="0" smtClean="0"/>
              <a:t>TOP</a:t>
            </a:r>
            <a:r>
              <a:rPr kumimoji="1" lang="ja-JP" altLang="en-US" dirty="0" smtClean="0"/>
              <a:t>は石英中のチェレンコフ光の</a:t>
            </a:r>
            <a:r>
              <a:rPr kumimoji="1" lang="en-US" altLang="ja-JP" dirty="0" smtClean="0"/>
              <a:t>π/K</a:t>
            </a:r>
            <a:r>
              <a:rPr kumimoji="1" lang="ja-JP" altLang="en-US" dirty="0" smtClean="0"/>
              <a:t>の伝播時間差、</a:t>
            </a:r>
            <a:r>
              <a:rPr kumimoji="1" lang="en-US" altLang="ja-JP" dirty="0" err="1" smtClean="0"/>
              <a:t>σTOP</a:t>
            </a:r>
            <a:r>
              <a:rPr kumimoji="1" lang="ja-JP" altLang="en-US" dirty="0" smtClean="0"/>
              <a:t>は</a:t>
            </a:r>
            <a:r>
              <a:rPr kumimoji="1" lang="en-US" altLang="ja-JP" dirty="0" smtClean="0"/>
              <a:t>TOP</a:t>
            </a:r>
            <a:r>
              <a:rPr kumimoji="1" lang="ja-JP" altLang="en-US" dirty="0" smtClean="0"/>
              <a:t>カウンターの時間分解能、そして</a:t>
            </a:r>
            <a:r>
              <a:rPr kumimoji="1" lang="en-US" altLang="ja-JP" dirty="0" err="1" smtClean="0"/>
              <a:t>Ndet</a:t>
            </a:r>
            <a:r>
              <a:rPr kumimoji="1" lang="ja-JP" altLang="en-US" dirty="0" smtClean="0"/>
              <a:t>は一トラックあたりの検出光子数になります。</a:t>
            </a:r>
            <a:endParaRPr kumimoji="1" lang="en-US" altLang="ja-JP" dirty="0" smtClean="0"/>
          </a:p>
          <a:p>
            <a:endParaRPr kumimoji="1" lang="en-US" altLang="ja-JP" dirty="0" smtClean="0"/>
          </a:p>
          <a:p>
            <a:r>
              <a:rPr kumimoji="1" lang="ja-JP" altLang="en-US" dirty="0" smtClean="0"/>
              <a:t>それでは、今年度行ったビームテストについてお話します。</a:t>
            </a:r>
            <a:endParaRPr kumimoji="1" lang="en-US" altLang="ja-JP" dirty="0" smtClean="0"/>
          </a:p>
          <a:p>
            <a:endParaRPr kumimoji="1" lang="en-US" altLang="ja-JP" dirty="0" smtClean="0"/>
          </a:p>
          <a:p>
            <a:r>
              <a:rPr kumimoji="1" lang="ja-JP" altLang="en-US" dirty="0" smtClean="0"/>
              <a:t>ここで、</a:t>
            </a:r>
            <a:r>
              <a:rPr kumimoji="1" lang="en-US" altLang="ja-JP" dirty="0" err="1" smtClean="0"/>
              <a:t>σTOP</a:t>
            </a:r>
            <a:r>
              <a:rPr kumimoji="1" lang="ja-JP" altLang="en-US" dirty="0" smtClean="0"/>
              <a:t>はこのように成分に依っており、後述しますが、波長分散効果が大きく</a:t>
            </a:r>
            <a:r>
              <a:rPr kumimoji="1" lang="en-US" altLang="ja-JP" dirty="0" smtClean="0"/>
              <a:t>TOP</a:t>
            </a:r>
            <a:r>
              <a:rPr kumimoji="1" lang="ja-JP" altLang="en-US" dirty="0" smtClean="0"/>
              <a:t>の性能を制限します。</a:t>
            </a:r>
            <a:endParaRPr kumimoji="1" lang="en-US" altLang="ja-JP" dirty="0" smtClean="0"/>
          </a:p>
          <a:p>
            <a:endParaRPr kumimoji="1" lang="en-US" altLang="ja-JP" dirty="0" smtClean="0"/>
          </a:p>
          <a:p>
            <a:r>
              <a:rPr kumimoji="1" lang="ja-JP" altLang="en-US" dirty="0" smtClean="0"/>
              <a:t>とにかく時間分解能と検出光子数が、</a:t>
            </a:r>
            <a:r>
              <a:rPr kumimoji="1" lang="en-US" altLang="ja-JP" dirty="0" smtClean="0"/>
              <a:t>TOP</a:t>
            </a:r>
            <a:r>
              <a:rPr kumimoji="1" lang="ja-JP" altLang="en-US" dirty="0" smtClean="0"/>
              <a:t>の性能を決定する重要なファクターであり、</a:t>
            </a:r>
            <a:r>
              <a:rPr kumimoji="1" lang="en-US" altLang="ja-JP" dirty="0" smtClean="0"/>
              <a:t>TOP</a:t>
            </a:r>
            <a:r>
              <a:rPr kumimoji="1" lang="ja-JP" altLang="en-US" dirty="0" smtClean="0"/>
              <a:t>の性能評価では、時間分解能と検出光子数を検証することになります。</a:t>
            </a:r>
            <a:endParaRPr kumimoji="1" lang="en-US" altLang="ja-JP" dirty="0" smtClean="0"/>
          </a:p>
          <a:p>
            <a:r>
              <a:rPr kumimoji="1" lang="ja-JP" altLang="en-US" dirty="0" smtClean="0"/>
              <a:t>これらを検証するために、今年度我々は、二機のプロトタイプを製作し、二度のビームテストを行ってきました。</a:t>
            </a:r>
            <a:endParaRPr kumimoji="1" lang="en-US" altLang="ja-JP" dirty="0" smtClean="0"/>
          </a:p>
          <a:p>
            <a:endParaRPr kumimoji="1" lang="en-US" altLang="ja-JP" dirty="0" smtClean="0"/>
          </a:p>
          <a:p>
            <a:r>
              <a:rPr kumimoji="1" lang="ja-JP" altLang="en-US" dirty="0" smtClean="0"/>
              <a:t>昨年度までに</a:t>
            </a:r>
            <a:r>
              <a:rPr kumimoji="1" lang="en-US" altLang="ja-JP" dirty="0" smtClean="0"/>
              <a:t>TOP</a:t>
            </a:r>
            <a:r>
              <a:rPr kumimoji="1" lang="ja-JP" altLang="en-US" dirty="0" smtClean="0"/>
              <a:t>開発において確認されていることとしては、実際にスーパー</a:t>
            </a:r>
            <a:r>
              <a:rPr kumimoji="1" lang="en-US" altLang="ja-JP" dirty="0" smtClean="0"/>
              <a:t>B</a:t>
            </a:r>
            <a:r>
              <a:rPr kumimoji="1" lang="ja-JP" altLang="en-US" dirty="0" smtClean="0"/>
              <a:t>ファクトリーにインストールされるものより小型の石英で、光検出器に</a:t>
            </a:r>
            <a:r>
              <a:rPr kumimoji="1" lang="en-US" altLang="ja-JP" dirty="0" smtClean="0"/>
              <a:t>MCP-PMT</a:t>
            </a:r>
            <a:r>
              <a:rPr kumimoji="1" lang="ja-JP" altLang="en-US" dirty="0" smtClean="0"/>
              <a:t>を用いていないプロトタイプにおけるリングイメージと検出光子数についてと、丸型の</a:t>
            </a:r>
            <a:r>
              <a:rPr kumimoji="1" lang="en-US" altLang="ja-JP" dirty="0" smtClean="0"/>
              <a:t>1</a:t>
            </a:r>
            <a:r>
              <a:rPr kumimoji="1" lang="ja-JP" altLang="en-US" dirty="0" smtClean="0"/>
              <a:t>チャンネル</a:t>
            </a:r>
            <a:r>
              <a:rPr kumimoji="1" lang="en-US" altLang="ja-JP" dirty="0" smtClean="0"/>
              <a:t>MCP-PMT</a:t>
            </a:r>
            <a:r>
              <a:rPr kumimoji="1" lang="ja-JP" altLang="en-US" dirty="0" err="1" smtClean="0"/>
              <a:t>での</a:t>
            </a:r>
            <a:r>
              <a:rPr kumimoji="1" lang="ja-JP" altLang="en-US" dirty="0" smtClean="0"/>
              <a:t>時間分解能についてです。</a:t>
            </a:r>
            <a:endParaRPr kumimoji="1" lang="en-US" altLang="ja-JP" dirty="0" smtClean="0"/>
          </a:p>
          <a:p>
            <a:endParaRPr kumimoji="1" lang="en-US" altLang="ja-JP" dirty="0" smtClean="0"/>
          </a:p>
          <a:p>
            <a:r>
              <a:rPr kumimoji="1" lang="ja-JP" altLang="en-US" dirty="0" smtClean="0"/>
              <a:t>また、１チャンネルの</a:t>
            </a:r>
            <a:r>
              <a:rPr kumimoji="1" lang="en-US" altLang="ja-JP" dirty="0" smtClean="0"/>
              <a:t>MCP-PMT</a:t>
            </a:r>
            <a:r>
              <a:rPr kumimoji="1" lang="ja-JP" altLang="en-US" dirty="0" smtClean="0"/>
              <a:t>を用いて、</a:t>
            </a:r>
            <a:r>
              <a:rPr kumimoji="1" lang="en-US" altLang="ja-JP" dirty="0" smtClean="0"/>
              <a:t>MCP-PMT</a:t>
            </a:r>
            <a:r>
              <a:rPr kumimoji="1" lang="ja-JP" altLang="en-US" dirty="0" smtClean="0"/>
              <a:t>が</a:t>
            </a:r>
            <a:r>
              <a:rPr kumimoji="1" lang="en-US" altLang="ja-JP" dirty="0" smtClean="0"/>
              <a:t>TOP</a:t>
            </a:r>
            <a:r>
              <a:rPr kumimoji="1" lang="ja-JP" altLang="en-US" dirty="0" smtClean="0"/>
              <a:t>が求める時間分解能を有していることを確認した、というところまでです。それではここから、本年度行った二度のビームテストについてお話します。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一回目のビームテストは</a:t>
            </a:r>
            <a:r>
              <a:rPr kumimoji="1" lang="en-US" altLang="ja-JP" dirty="0" smtClean="0"/>
              <a:t>2008</a:t>
            </a:r>
            <a:r>
              <a:rPr kumimoji="1" lang="ja-JP" altLang="en-US" dirty="0" smtClean="0"/>
              <a:t>年の</a:t>
            </a:r>
            <a:r>
              <a:rPr kumimoji="1" lang="en-US" altLang="ja-JP" dirty="0" smtClean="0"/>
              <a:t>6</a:t>
            </a:r>
            <a:r>
              <a:rPr kumimoji="1" lang="ja-JP" altLang="en-US" dirty="0" smtClean="0"/>
              <a:t>月</a:t>
            </a:r>
            <a:r>
              <a:rPr kumimoji="1" lang="en-US" altLang="ja-JP" dirty="0" smtClean="0"/>
              <a:t>12</a:t>
            </a:r>
            <a:r>
              <a:rPr kumimoji="1" lang="ja-JP" altLang="en-US" dirty="0" smtClean="0"/>
              <a:t>日から</a:t>
            </a:r>
            <a:r>
              <a:rPr kumimoji="1" lang="en-US" altLang="ja-JP" dirty="0" smtClean="0"/>
              <a:t>25</a:t>
            </a:r>
            <a:r>
              <a:rPr kumimoji="1" lang="ja-JP" altLang="en-US" dirty="0" smtClean="0"/>
              <a:t>日まで</a:t>
            </a:r>
            <a:r>
              <a:rPr kumimoji="1" lang="en-US" altLang="ja-JP" dirty="0" smtClean="0"/>
              <a:t>KEK</a:t>
            </a:r>
            <a:r>
              <a:rPr kumimoji="1" lang="ja-JP" altLang="en-US" dirty="0" err="1" smtClean="0"/>
              <a:t>の富</a:t>
            </a:r>
            <a:r>
              <a:rPr kumimoji="1" lang="ja-JP" altLang="en-US" dirty="0" smtClean="0"/>
              <a:t>士テストビームラインで行いました。</a:t>
            </a:r>
            <a:endParaRPr kumimoji="1" lang="en-US" altLang="ja-JP" dirty="0" smtClean="0"/>
          </a:p>
          <a:p>
            <a:endParaRPr kumimoji="1" lang="en-US" altLang="ja-JP" dirty="0" smtClean="0"/>
          </a:p>
          <a:p>
            <a:r>
              <a:rPr kumimoji="1" lang="ja-JP" altLang="en-US" dirty="0" smtClean="0"/>
              <a:t>六月のビームテストでの目的は、角型の</a:t>
            </a:r>
            <a:r>
              <a:rPr kumimoji="1" lang="en-US" altLang="ja-JP" dirty="0" smtClean="0"/>
              <a:t>MCP-PMT</a:t>
            </a:r>
            <a:r>
              <a:rPr kumimoji="1" lang="ja-JP" altLang="en-US" dirty="0" smtClean="0"/>
              <a:t>を並べたものを使った、実際インストールされるものと同じ幅をもった石英を用いたプロトタイプの製作とその動作検証になります。</a:t>
            </a:r>
            <a:endParaRPr kumimoji="1" lang="en-US" altLang="ja-JP" dirty="0" smtClean="0"/>
          </a:p>
          <a:p>
            <a:r>
              <a:rPr kumimoji="1" lang="ja-JP" altLang="en-US" dirty="0" smtClean="0"/>
              <a:t>検証項目としては、</a:t>
            </a:r>
            <a:r>
              <a:rPr kumimoji="1" lang="en-US" altLang="ja-JP" dirty="0" smtClean="0"/>
              <a:t>TOP</a:t>
            </a:r>
            <a:r>
              <a:rPr kumimoji="1" lang="ja-JP" altLang="en-US" dirty="0" smtClean="0"/>
              <a:t>がシステムとして動作しているかを確かめるために、リングイメージ、検出光子数を確認します。</a:t>
            </a:r>
            <a:endParaRPr kumimoji="1" lang="en-US" altLang="ja-JP" dirty="0" smtClean="0"/>
          </a:p>
          <a:p>
            <a:endParaRPr kumimoji="1" lang="en-US" altLang="ja-JP" dirty="0" smtClean="0"/>
          </a:p>
          <a:p>
            <a:r>
              <a:rPr kumimoji="1" lang="ja-JP" altLang="en-US" dirty="0" smtClean="0"/>
              <a:t>そして今回のビームテストでもっとも大事なことが、時間分解能測定になります。</a:t>
            </a:r>
            <a:endParaRPr kumimoji="1" lang="ja-JP" altLang="en-US" dirty="0"/>
          </a:p>
        </p:txBody>
      </p:sp>
      <p:sp>
        <p:nvSpPr>
          <p:cNvPr id="4" name="スライド番号プレースホルダ 3"/>
          <p:cNvSpPr>
            <a:spLocks noGrp="1"/>
          </p:cNvSpPr>
          <p:nvPr>
            <p:ph type="sldNum" sz="quarter" idx="10"/>
          </p:nvPr>
        </p:nvSpPr>
        <p:spPr/>
        <p:txBody>
          <a:bodyPr/>
          <a:lstStyle/>
          <a:p>
            <a:fld id="{EC654C91-533A-4842-ADA8-E06D5A8779E8}"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68245-2B27-4FCB-A4D1-68283B33927A}" type="slidenum">
              <a:rPr lang="en-US" altLang="ja-JP"/>
              <a:pPr/>
              <a:t>9</a:t>
            </a:fld>
            <a:endParaRPr lang="en-US" altLang="ja-JP"/>
          </a:p>
        </p:txBody>
      </p:sp>
      <p:sp>
        <p:nvSpPr>
          <p:cNvPr id="28674" name="Rectangle 1026"/>
          <p:cNvSpPr>
            <a:spLocks noGrp="1" noRot="1" noChangeAspect="1" noChangeArrowheads="1" noTextEdit="1"/>
          </p:cNvSpPr>
          <p:nvPr>
            <p:ph type="sldImg"/>
          </p:nvPr>
        </p:nvSpPr>
        <p:spPr>
          <a:ln/>
        </p:spPr>
      </p:sp>
      <p:sp>
        <p:nvSpPr>
          <p:cNvPr id="28675" name="Rectangle 1027"/>
          <p:cNvSpPr>
            <a:spLocks noGrp="1" noChangeArrowheads="1"/>
          </p:cNvSpPr>
          <p:nvPr>
            <p:ph type="body" idx="1"/>
          </p:nvPr>
        </p:nvSpPr>
        <p:spPr/>
        <p:txBody>
          <a:bodyPr/>
          <a:lstStyle/>
          <a:p>
            <a:r>
              <a:rPr lang="ja-JP" altLang="en-US" dirty="0" smtClean="0"/>
              <a:t>まずビームテスト</a:t>
            </a:r>
            <a:r>
              <a:rPr lang="ja-JP" altLang="en-US" dirty="0"/>
              <a:t>のセットアップについて話したいと思います</a:t>
            </a:r>
            <a:r>
              <a:rPr lang="ja-JP" altLang="en-US" dirty="0" smtClean="0"/>
              <a:t>。</a:t>
            </a:r>
            <a:endParaRPr lang="en-US" altLang="ja-JP" dirty="0" smtClean="0"/>
          </a:p>
          <a:p>
            <a:endParaRPr lang="en-US" altLang="ja-JP" dirty="0" smtClean="0"/>
          </a:p>
          <a:p>
            <a:r>
              <a:rPr lang="ja-JP" altLang="en-US" dirty="0" smtClean="0"/>
              <a:t>ビーム種は運動量２</a:t>
            </a:r>
            <a:r>
              <a:rPr lang="en-US" altLang="ja-JP" dirty="0" smtClean="0"/>
              <a:t>GEV</a:t>
            </a:r>
            <a:r>
              <a:rPr lang="ja-JP" altLang="en-US" dirty="0" smtClean="0"/>
              <a:t>の電子ビームになります。</a:t>
            </a:r>
            <a:endParaRPr lang="en-US" altLang="ja-JP" dirty="0" smtClean="0"/>
          </a:p>
          <a:p>
            <a:r>
              <a:rPr lang="ja-JP" altLang="en-US" dirty="0" smtClean="0"/>
              <a:t>この</a:t>
            </a:r>
            <a:r>
              <a:rPr lang="ja-JP" altLang="en-US" dirty="0"/>
              <a:t>場所に</a:t>
            </a:r>
            <a:r>
              <a:rPr lang="en-US" altLang="ja-JP" dirty="0"/>
              <a:t>TOP</a:t>
            </a:r>
            <a:r>
              <a:rPr lang="ja-JP" altLang="en-US" dirty="0"/>
              <a:t>カウンターを配置しました。今回は</a:t>
            </a:r>
            <a:r>
              <a:rPr lang="ja-JP" altLang="en-US" dirty="0" smtClean="0"/>
              <a:t>、合計</a:t>
            </a:r>
            <a:r>
              <a:rPr lang="en-US" altLang="ja-JP" dirty="0" smtClean="0"/>
              <a:t>52</a:t>
            </a:r>
            <a:r>
              <a:rPr lang="ja-JP" altLang="en-US" dirty="0" smtClean="0"/>
              <a:t>チャンネルになる、</a:t>
            </a:r>
            <a:r>
              <a:rPr lang="en-US" altLang="ja-JP" dirty="0" smtClean="0"/>
              <a:t>13</a:t>
            </a:r>
            <a:r>
              <a:rPr lang="ja-JP" altLang="en-US" dirty="0" smtClean="0"/>
              <a:t>個の角型</a:t>
            </a:r>
            <a:r>
              <a:rPr lang="en-US" altLang="ja-JP" dirty="0" smtClean="0"/>
              <a:t>MCP-PMT</a:t>
            </a:r>
            <a:r>
              <a:rPr lang="ja-JP" altLang="en-US" dirty="0" smtClean="0"/>
              <a:t>を</a:t>
            </a:r>
            <a:r>
              <a:rPr lang="ja-JP" altLang="en-US" dirty="0"/>
              <a:t>用いました</a:t>
            </a:r>
            <a:r>
              <a:rPr lang="ja-JP" altLang="en-US" dirty="0" smtClean="0"/>
              <a:t>。</a:t>
            </a:r>
            <a:endParaRPr lang="en-US" altLang="ja-JP" dirty="0" smtClean="0"/>
          </a:p>
          <a:p>
            <a:r>
              <a:rPr lang="ja-JP" altLang="en-US" dirty="0" smtClean="0"/>
              <a:t>ビーム</a:t>
            </a:r>
            <a:r>
              <a:rPr lang="ja-JP" altLang="en-US" dirty="0"/>
              <a:t>のトラッキングを行うため、ビームの上流と下流に</a:t>
            </a:r>
            <a:r>
              <a:rPr lang="en-US" altLang="ja-JP" dirty="0"/>
              <a:t>MWPC</a:t>
            </a:r>
            <a:r>
              <a:rPr lang="ja-JP" altLang="en-US" dirty="0"/>
              <a:t>を配置しました</a:t>
            </a:r>
            <a:r>
              <a:rPr lang="ja-JP" altLang="en-US" dirty="0" smtClean="0"/>
              <a:t>。</a:t>
            </a:r>
            <a:endParaRPr lang="en-US" altLang="ja-JP" dirty="0" smtClean="0"/>
          </a:p>
          <a:p>
            <a:r>
              <a:rPr lang="ja-JP" altLang="en-US" dirty="0" smtClean="0"/>
              <a:t>そして</a:t>
            </a:r>
            <a:r>
              <a:rPr lang="ja-JP" altLang="en-US" dirty="0"/>
              <a:t>、ここにクォーツと</a:t>
            </a:r>
            <a:r>
              <a:rPr lang="en-US" altLang="ja-JP" dirty="0"/>
              <a:t>MCP-PMT</a:t>
            </a:r>
            <a:r>
              <a:rPr lang="ja-JP" altLang="en-US" dirty="0"/>
              <a:t>からなる、タイミングカウンターを配置しました</a:t>
            </a:r>
            <a:r>
              <a:rPr lang="ja-JP" altLang="en-US" dirty="0" smtClean="0"/>
              <a:t>。</a:t>
            </a:r>
            <a:endParaRPr lang="en-US" altLang="ja-JP" dirty="0" smtClean="0"/>
          </a:p>
          <a:p>
            <a:r>
              <a:rPr lang="ja-JP" altLang="en-US" dirty="0" smtClean="0"/>
              <a:t>この</a:t>
            </a:r>
            <a:r>
              <a:rPr lang="ja-JP" altLang="en-US" dirty="0"/>
              <a:t>タイミングカウンターは、時間原点として使用しました。ちなみにこの時間分解能は</a:t>
            </a:r>
            <a:r>
              <a:rPr lang="en-US" altLang="ja-JP" dirty="0"/>
              <a:t>20ps</a:t>
            </a:r>
            <a:r>
              <a:rPr lang="ja-JP" altLang="en-US" dirty="0"/>
              <a:t>以下となっています</a:t>
            </a:r>
            <a:r>
              <a:rPr lang="ja-JP" altLang="en-US" dirty="0" smtClean="0"/>
              <a:t>。</a:t>
            </a:r>
            <a:endParaRPr lang="en-US" altLang="ja-JP" dirty="0" smtClean="0"/>
          </a:p>
          <a:p>
            <a:r>
              <a:rPr lang="ja-JP" altLang="en-US" dirty="0" smtClean="0"/>
              <a:t>また</a:t>
            </a:r>
            <a:r>
              <a:rPr lang="ja-JP" altLang="en-US" dirty="0"/>
              <a:t>、鉛ガラスとファインメッシュ</a:t>
            </a:r>
            <a:r>
              <a:rPr lang="en-US" altLang="ja-JP" dirty="0"/>
              <a:t>PMT</a:t>
            </a:r>
            <a:r>
              <a:rPr lang="ja-JP" altLang="en-US" dirty="0"/>
              <a:t>からなるカウンターをトリガーとして用いました</a:t>
            </a:r>
            <a:r>
              <a:rPr lang="ja-JP" altLang="en-US" dirty="0" smtClean="0"/>
              <a:t>。</a:t>
            </a:r>
            <a:endParaRPr lang="en-US" altLang="ja-JP" dirty="0" smtClean="0"/>
          </a:p>
          <a:p>
            <a:endParaRPr lang="en-US" altLang="ja-JP" dirty="0" smtClean="0"/>
          </a:p>
          <a:p>
            <a:r>
              <a:rPr lang="ja-JP" altLang="en-US" dirty="0" smtClean="0"/>
              <a:t>次</a:t>
            </a:r>
            <a:r>
              <a:rPr lang="ja-JP" altLang="en-US" dirty="0"/>
              <a:t>に回路系のセットアップについて話したいと思います</a:t>
            </a:r>
            <a:r>
              <a:rPr lang="ja-JP" altLang="en-US" dirty="0" smtClean="0"/>
              <a:t>。</a:t>
            </a:r>
            <a:endParaRPr lang="en-US" altLang="ja-JP" dirty="0" smtClean="0"/>
          </a:p>
          <a:p>
            <a:r>
              <a:rPr lang="ja-JP" altLang="en-US" dirty="0" smtClean="0"/>
              <a:t>先ず</a:t>
            </a:r>
            <a:r>
              <a:rPr lang="ja-JP" altLang="en-US" dirty="0"/>
              <a:t>、</a:t>
            </a:r>
            <a:r>
              <a:rPr lang="en-US" altLang="ja-JP" dirty="0"/>
              <a:t>MCP</a:t>
            </a:r>
            <a:r>
              <a:rPr lang="ja-JP" altLang="en-US" dirty="0"/>
              <a:t>－</a:t>
            </a:r>
            <a:r>
              <a:rPr lang="en-US" altLang="ja-JP" dirty="0"/>
              <a:t>PMT</a:t>
            </a:r>
            <a:r>
              <a:rPr lang="ja-JP" altLang="en-US" dirty="0"/>
              <a:t>からの信号をアンプを通して増幅し、ディバイダーで</a:t>
            </a:r>
            <a:r>
              <a:rPr lang="en-US" altLang="ja-JP" dirty="0"/>
              <a:t>2</a:t>
            </a:r>
            <a:r>
              <a:rPr lang="ja-JP" altLang="en-US" dirty="0" err="1"/>
              <a:t>つに</a:t>
            </a:r>
            <a:r>
              <a:rPr lang="ja-JP" altLang="en-US" dirty="0"/>
              <a:t>分けます</a:t>
            </a:r>
            <a:r>
              <a:rPr lang="ja-JP" altLang="en-US" dirty="0" smtClean="0"/>
              <a:t>。</a:t>
            </a:r>
            <a:endParaRPr lang="en-US" altLang="ja-JP" dirty="0" smtClean="0"/>
          </a:p>
          <a:p>
            <a:r>
              <a:rPr lang="ja-JP" altLang="en-US" dirty="0" smtClean="0"/>
              <a:t>片方</a:t>
            </a:r>
            <a:r>
              <a:rPr lang="ja-JP" altLang="en-US" dirty="0"/>
              <a:t>のシグナルは</a:t>
            </a:r>
            <a:r>
              <a:rPr lang="en-US" altLang="ja-JP" dirty="0"/>
              <a:t>ADC</a:t>
            </a:r>
            <a:r>
              <a:rPr lang="ja-JP" altLang="en-US" dirty="0"/>
              <a:t>で電荷量を測定します</a:t>
            </a:r>
            <a:r>
              <a:rPr lang="ja-JP" altLang="en-US" dirty="0" smtClean="0"/>
              <a:t>。</a:t>
            </a:r>
            <a:endParaRPr lang="en-US" altLang="ja-JP" dirty="0" smtClean="0"/>
          </a:p>
          <a:p>
            <a:r>
              <a:rPr lang="ja-JP" altLang="en-US" dirty="0" smtClean="0"/>
              <a:t>もう</a:t>
            </a:r>
            <a:r>
              <a:rPr lang="ja-JP" altLang="en-US" dirty="0"/>
              <a:t>一方のシグナルは、</a:t>
            </a:r>
            <a:r>
              <a:rPr lang="en-US" altLang="ja-JP" dirty="0"/>
              <a:t>CFD</a:t>
            </a:r>
            <a:r>
              <a:rPr lang="ja-JP" altLang="en-US" dirty="0"/>
              <a:t>でデジタル信号に変換され</a:t>
            </a:r>
            <a:r>
              <a:rPr lang="en-US" altLang="ja-JP" dirty="0"/>
              <a:t>TDC</a:t>
            </a:r>
            <a:r>
              <a:rPr lang="ja-JP" altLang="en-US" dirty="0"/>
              <a:t>で時間情報を測定します</a:t>
            </a:r>
            <a:r>
              <a:rPr lang="ja-JP" altLang="en-US" dirty="0" smtClean="0"/>
              <a:t>。</a:t>
            </a:r>
            <a:endParaRPr lang="en-US" altLang="ja-JP" dirty="0" smtClean="0"/>
          </a:p>
          <a:p>
            <a:r>
              <a:rPr lang="en-US" altLang="ja-JP" dirty="0" smtClean="0"/>
              <a:t>TDC</a:t>
            </a:r>
            <a:r>
              <a:rPr lang="en-US" altLang="ja-JP" dirty="0"/>
              <a:t>, ADC</a:t>
            </a:r>
            <a:r>
              <a:rPr lang="ja-JP" altLang="en-US" dirty="0"/>
              <a:t>はそれぞれ１カウントあたり</a:t>
            </a:r>
            <a:r>
              <a:rPr lang="en-US" altLang="ja-JP" dirty="0"/>
              <a:t>25ps</a:t>
            </a:r>
            <a:r>
              <a:rPr lang="ja-JP" altLang="en-US" dirty="0"/>
              <a:t>と</a:t>
            </a:r>
            <a:r>
              <a:rPr lang="en-US" altLang="ja-JP" dirty="0"/>
              <a:t>0.25pC</a:t>
            </a:r>
            <a:r>
              <a:rPr lang="ja-JP" altLang="en-US" dirty="0"/>
              <a:t>となっています</a:t>
            </a:r>
            <a:r>
              <a:rPr lang="ja-JP" altLang="en-US" dirty="0" smtClean="0"/>
              <a:t>。</a:t>
            </a:r>
            <a:endParaRPr lang="en-US" altLang="ja-JP" dirty="0" smtClean="0"/>
          </a:p>
          <a:p>
            <a:r>
              <a:rPr lang="ja-JP" altLang="en-US" dirty="0" smtClean="0"/>
              <a:t>そして</a:t>
            </a:r>
            <a:r>
              <a:rPr lang="ja-JP" altLang="en-US" dirty="0"/>
              <a:t>、測定結果よりこれらの回路系は全体で</a:t>
            </a:r>
            <a:r>
              <a:rPr lang="en-US" altLang="ja-JP" dirty="0"/>
              <a:t>15ps</a:t>
            </a:r>
            <a:r>
              <a:rPr lang="ja-JP" altLang="en-US" dirty="0"/>
              <a:t>以下のジッターとなっていることを確認しました</a:t>
            </a:r>
            <a:r>
              <a:rPr lang="ja-JP" altLang="en-US" dirty="0" smtClean="0"/>
              <a:t>。</a:t>
            </a:r>
            <a:endParaRPr lang="en-US" altLang="ja-JP" dirty="0" smtClean="0"/>
          </a:p>
          <a:p>
            <a:endParaRPr lang="en-US" altLang="ja-JP" dirty="0" smtClean="0"/>
          </a:p>
          <a:p>
            <a:r>
              <a:rPr lang="ja-JP" altLang="en-US" dirty="0" smtClean="0"/>
              <a:t>それ</a:t>
            </a:r>
            <a:r>
              <a:rPr lang="ja-JP" altLang="en-US" dirty="0"/>
              <a:t>では、ビームテストの結果について話したいと思います。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86FAE33-8E4D-46EC-8C1C-F9094F5F4CBC}" type="datetime1">
              <a:rPr kumimoji="1" lang="ja-JP" altLang="en-US" smtClean="0"/>
              <a:pPr/>
              <a:t>2009/3/26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AC644FC-B422-42EA-A652-C1998D7C21F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3EFAD50-E268-48D6-B539-13EBEDD02A2C}" type="datetime1">
              <a:rPr kumimoji="1" lang="ja-JP" altLang="en-US" smtClean="0"/>
              <a:pPr/>
              <a:t>2009/3/26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AC644FC-B422-42EA-A652-C1998D7C21F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F3F2ADE-6970-4620-9C89-63F02B89607B}" type="datetime1">
              <a:rPr kumimoji="1" lang="ja-JP" altLang="en-US" smtClean="0"/>
              <a:pPr/>
              <a:t>2009/3/26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AC644FC-B422-42EA-A652-C1998D7C21F2}"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F22B4E3-DD2C-45C7-B067-03A8EE07E8A5}" type="datetime1">
              <a:rPr kumimoji="1" lang="ja-JP" altLang="en-US" smtClean="0"/>
              <a:pPr/>
              <a:t>2009/3/26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AC644FC-B422-42EA-A652-C1998D7C21F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A51289C-51E6-4F54-8943-1EBEEB1902AA}" type="datetime1">
              <a:rPr kumimoji="1" lang="ja-JP" altLang="en-US" smtClean="0"/>
              <a:pPr/>
              <a:t>2009/3/26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AC644FC-B422-42EA-A652-C1998D7C21F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376A54A-C707-4BD8-8821-6FFA9784A920}" type="datetime1">
              <a:rPr kumimoji="1" lang="ja-JP" altLang="en-US" smtClean="0"/>
              <a:pPr/>
              <a:t>2009/3/26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AC644FC-B422-42EA-A652-C1998D7C21F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12C2807-F510-487B-9B45-F70996584C23}" type="datetime1">
              <a:rPr kumimoji="1" lang="ja-JP" altLang="en-US" smtClean="0"/>
              <a:pPr/>
              <a:t>2009/3/26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AC644FC-B422-42EA-A652-C1998D7C21F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279807A-6E3F-4458-A275-BCFB52A2D37B}" type="datetime1">
              <a:rPr kumimoji="1" lang="ja-JP" altLang="en-US" smtClean="0"/>
              <a:pPr/>
              <a:t>2009/3/26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AC644FC-B422-42EA-A652-C1998D7C21F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78A3129-CA79-4FB0-881D-90C0C82F7EC5}" type="datetime1">
              <a:rPr kumimoji="1" lang="ja-JP" altLang="en-US" smtClean="0"/>
              <a:pPr/>
              <a:t>2009/3/26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AC644FC-B422-42EA-A652-C1998D7C21F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8942143-C133-4D83-8D9D-ED1527BE619C}" type="datetime1">
              <a:rPr kumimoji="1" lang="ja-JP" altLang="en-US" smtClean="0"/>
              <a:pPr/>
              <a:t>2009/3/26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AC644FC-B422-42EA-A652-C1998D7C21F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FD89008-A6BE-4204-B09E-70183E22454A}" type="datetime1">
              <a:rPr kumimoji="1" lang="ja-JP" altLang="en-US" smtClean="0"/>
              <a:pPr/>
              <a:t>2009/3/26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AC644FC-B422-42EA-A652-C1998D7C21F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51A60-0DF3-4E70-B275-BFB3D650712D}" type="datetime1">
              <a:rPr kumimoji="1" lang="ja-JP" altLang="en-US" smtClean="0"/>
              <a:pPr/>
              <a:t>2009/3/26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644FC-B422-42EA-A652-C1998D7C21F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5.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10" Type="http://schemas.openxmlformats.org/officeDocument/2006/relationships/image" Target="../media/image37.png"/><Relationship Id="rId4" Type="http://schemas.openxmlformats.org/officeDocument/2006/relationships/oleObject" Target="../embeddings/oleObject4.bin"/><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3.wmf"/><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8.gif"/><Relationship Id="rId5" Type="http://schemas.openxmlformats.org/officeDocument/2006/relationships/image" Target="../media/image57.gif"/><Relationship Id="rId4" Type="http://schemas.openxmlformats.org/officeDocument/2006/relationships/image" Target="../media/image5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8315356" cy="1470025"/>
          </a:xfrm>
        </p:spPr>
        <p:txBody>
          <a:bodyPr/>
          <a:lstStyle/>
          <a:p>
            <a:r>
              <a:rPr kumimoji="1" lang="en-US" altLang="ja-JP" dirty="0" smtClean="0"/>
              <a:t>2008</a:t>
            </a:r>
            <a:r>
              <a:rPr kumimoji="1" lang="ja-JP" altLang="en-US" dirty="0" smtClean="0"/>
              <a:t>年度 </a:t>
            </a:r>
            <a:r>
              <a:rPr kumimoji="1" lang="en-US" altLang="ja-JP" dirty="0" smtClean="0"/>
              <a:t>TOP</a:t>
            </a:r>
            <a:r>
              <a:rPr kumimoji="1" lang="ja-JP" altLang="en-US" dirty="0" smtClean="0"/>
              <a:t>カウンター開発状況</a:t>
            </a:r>
            <a:endParaRPr kumimoji="1" lang="ja-JP" altLang="en-US" dirty="0"/>
          </a:p>
        </p:txBody>
      </p:sp>
      <p:sp>
        <p:nvSpPr>
          <p:cNvPr id="3" name="サブタイトル 2"/>
          <p:cNvSpPr>
            <a:spLocks noGrp="1"/>
          </p:cNvSpPr>
          <p:nvPr>
            <p:ph type="subTitle" idx="1"/>
          </p:nvPr>
        </p:nvSpPr>
        <p:spPr>
          <a:xfrm>
            <a:off x="714348" y="3886200"/>
            <a:ext cx="7772400" cy="1752600"/>
          </a:xfrm>
        </p:spPr>
        <p:txBody>
          <a:bodyPr/>
          <a:lstStyle/>
          <a:p>
            <a:r>
              <a:rPr kumimoji="1" lang="ja-JP" altLang="en-US" dirty="0" smtClean="0"/>
              <a:t>名古屋大学</a:t>
            </a:r>
            <a:endParaRPr kumimoji="1" lang="en-US" altLang="ja-JP" dirty="0" smtClean="0"/>
          </a:p>
          <a:p>
            <a:r>
              <a:rPr lang="ja-JP" altLang="en-US" dirty="0" smtClean="0"/>
              <a:t>高エネルギー物理学研究室　修士課程一年</a:t>
            </a:r>
            <a:endParaRPr lang="en-US" altLang="ja-JP" dirty="0" smtClean="0"/>
          </a:p>
          <a:p>
            <a:r>
              <a:rPr lang="ja-JP" altLang="en-US" dirty="0"/>
              <a:t>綱</a:t>
            </a:r>
            <a:r>
              <a:rPr lang="ja-JP" altLang="en-US" dirty="0" smtClean="0"/>
              <a:t>田　啓</a:t>
            </a:r>
            <a:endParaRPr lang="en-US" altLang="ja-JP" dirty="0" smtClean="0"/>
          </a:p>
        </p:txBody>
      </p:sp>
      <p:sp>
        <p:nvSpPr>
          <p:cNvPr id="4" name="スライド番号プレースホルダ 3"/>
          <p:cNvSpPr>
            <a:spLocks noGrp="1"/>
          </p:cNvSpPr>
          <p:nvPr>
            <p:ph type="sldNum" sz="quarter" idx="12"/>
          </p:nvPr>
        </p:nvSpPr>
        <p:spPr/>
        <p:txBody>
          <a:bodyPr/>
          <a:lstStyle/>
          <a:p>
            <a:fld id="{2AC644FC-B422-42EA-A652-C1998D7C21F2}"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3" name="Picture 7" descr="C:\Documents and Settings\Ken Kurimoto\Desktop\BeamTest_sum_giffiles\sim_ring_image.gif"/>
          <p:cNvPicPr>
            <a:picLocks noChangeAspect="1" noChangeArrowheads="1"/>
          </p:cNvPicPr>
          <p:nvPr/>
        </p:nvPicPr>
        <p:blipFill>
          <a:blip r:embed="rId3"/>
          <a:srcRect/>
          <a:stretch>
            <a:fillRect/>
          </a:stretch>
        </p:blipFill>
        <p:spPr bwMode="auto">
          <a:xfrm>
            <a:off x="152400" y="3071810"/>
            <a:ext cx="3976688" cy="2697162"/>
          </a:xfrm>
          <a:prstGeom prst="rect">
            <a:avLst/>
          </a:prstGeom>
          <a:ln w="28575">
            <a:solidFill>
              <a:schemeClr val="tx1"/>
            </a:solidFill>
          </a:ln>
          <a:effectLst>
            <a:outerShdw blurRad="292100" dist="139700" dir="2700000" algn="tl" rotWithShape="0">
              <a:srgbClr val="333333">
                <a:alpha val="65000"/>
              </a:srgbClr>
            </a:outerShdw>
          </a:effectLst>
        </p:spPr>
      </p:pic>
      <p:sp>
        <p:nvSpPr>
          <p:cNvPr id="45094" name="Text Box 38"/>
          <p:cNvSpPr txBox="1">
            <a:spLocks noChangeArrowheads="1"/>
          </p:cNvSpPr>
          <p:nvPr/>
        </p:nvSpPr>
        <p:spPr bwMode="auto">
          <a:xfrm>
            <a:off x="3571868" y="1500174"/>
            <a:ext cx="4283545" cy="1323439"/>
          </a:xfrm>
          <a:prstGeom prst="rect">
            <a:avLst/>
          </a:prstGeom>
          <a:noFill/>
          <a:ln w="9525">
            <a:noFill/>
            <a:miter lim="800000"/>
            <a:headEnd/>
            <a:tailEnd/>
          </a:ln>
          <a:effectLst/>
        </p:spPr>
        <p:txBody>
          <a:bodyPr wrap="none">
            <a:spAutoFit/>
          </a:bodyPr>
          <a:lstStyle/>
          <a:p>
            <a:r>
              <a:rPr lang="en-US" altLang="ja-JP" sz="2000" dirty="0">
                <a:latin typeface="小塚ゴシック Pro B" pitchFamily="34" charset="-128"/>
                <a:ea typeface="小塚ゴシック Pro B" pitchFamily="34" charset="-128"/>
              </a:rPr>
              <a:t>Beam</a:t>
            </a:r>
            <a:r>
              <a:rPr lang="ja-JP" altLang="en-US" sz="2000" dirty="0">
                <a:latin typeface="小塚ゴシック Pro B" pitchFamily="34" charset="-128"/>
                <a:ea typeface="小塚ゴシック Pro B" pitchFamily="34" charset="-128"/>
              </a:rPr>
              <a:t>入射条件</a:t>
            </a:r>
            <a:r>
              <a:rPr lang="en-US" altLang="ja-JP" sz="2000" dirty="0">
                <a:latin typeface="小塚ゴシック Pro B" pitchFamily="34" charset="-128"/>
                <a:ea typeface="小塚ゴシック Pro B" pitchFamily="34" charset="-128"/>
              </a:rPr>
              <a:t>center</a:t>
            </a:r>
            <a:r>
              <a:rPr lang="ja-JP" altLang="en-US" sz="2000" dirty="0">
                <a:latin typeface="小塚ゴシック Pro B" pitchFamily="34" charset="-128"/>
                <a:ea typeface="小塚ゴシック Pro B" pitchFamily="34" charset="-128"/>
              </a:rPr>
              <a:t>における</a:t>
            </a:r>
          </a:p>
          <a:p>
            <a:r>
              <a:rPr lang="ja-JP" altLang="en-US" sz="2000" dirty="0">
                <a:latin typeface="小塚ゴシック Pro B" pitchFamily="34" charset="-128"/>
                <a:ea typeface="小塚ゴシック Pro B" pitchFamily="34" charset="-128"/>
              </a:rPr>
              <a:t>リングイメージ</a:t>
            </a:r>
          </a:p>
          <a:p>
            <a:r>
              <a:rPr lang="ja-JP" altLang="en-US" sz="2000" dirty="0">
                <a:latin typeface="小塚ゴシック Pro B" pitchFamily="34" charset="-128"/>
                <a:ea typeface="小塚ゴシック Pro B" pitchFamily="34" charset="-128"/>
              </a:rPr>
              <a:t>縦軸：</a:t>
            </a:r>
            <a:r>
              <a:rPr lang="en-US" altLang="ja-JP" sz="2000" dirty="0">
                <a:latin typeface="小塚ゴシック Pro B" pitchFamily="34" charset="-128"/>
                <a:ea typeface="小塚ゴシック Pro B" pitchFamily="34" charset="-128"/>
              </a:rPr>
              <a:t>Cherenkov</a:t>
            </a:r>
            <a:r>
              <a:rPr lang="ja-JP" altLang="en-US" sz="2000" dirty="0">
                <a:latin typeface="小塚ゴシック Pro B" pitchFamily="34" charset="-128"/>
                <a:ea typeface="小塚ゴシック Pro B" pitchFamily="34" charset="-128"/>
              </a:rPr>
              <a:t>光の検出時間分布</a:t>
            </a:r>
          </a:p>
          <a:p>
            <a:r>
              <a:rPr lang="ja-JP" altLang="en-US" sz="2000" dirty="0">
                <a:latin typeface="小塚ゴシック Pro B" pitchFamily="34" charset="-128"/>
                <a:ea typeface="小塚ゴシック Pro B" pitchFamily="34" charset="-128"/>
              </a:rPr>
              <a:t>横軸：</a:t>
            </a:r>
            <a:r>
              <a:rPr lang="en-US" altLang="ja-JP" sz="2000" dirty="0">
                <a:latin typeface="小塚ゴシック Pro B" pitchFamily="34" charset="-128"/>
                <a:ea typeface="小塚ゴシック Pro B" pitchFamily="34" charset="-128"/>
              </a:rPr>
              <a:t>MCP-PMT</a:t>
            </a:r>
            <a:r>
              <a:rPr lang="ja-JP" altLang="en-US" sz="2000" dirty="0">
                <a:latin typeface="小塚ゴシック Pro B" pitchFamily="34" charset="-128"/>
                <a:ea typeface="小塚ゴシック Pro B" pitchFamily="34" charset="-128"/>
              </a:rPr>
              <a:t>のチャンネル</a:t>
            </a:r>
          </a:p>
        </p:txBody>
      </p:sp>
      <p:sp>
        <p:nvSpPr>
          <p:cNvPr id="45087" name="Text Box 31"/>
          <p:cNvSpPr txBox="1">
            <a:spLocks noChangeArrowheads="1"/>
          </p:cNvSpPr>
          <p:nvPr/>
        </p:nvSpPr>
        <p:spPr bwMode="auto">
          <a:xfrm>
            <a:off x="6184902" y="2962257"/>
            <a:ext cx="1212850" cy="366713"/>
          </a:xfrm>
          <a:prstGeom prst="rect">
            <a:avLst/>
          </a:prstGeom>
          <a:noFill/>
          <a:ln w="9525">
            <a:noFill/>
            <a:miter lim="800000"/>
            <a:headEnd/>
            <a:tailEnd/>
          </a:ln>
          <a:effectLst/>
        </p:spPr>
        <p:txBody>
          <a:bodyPr wrap="none">
            <a:spAutoFit/>
          </a:bodyPr>
          <a:lstStyle/>
          <a:p>
            <a:r>
              <a:rPr lang="en-US" altLang="ja-JP">
                <a:solidFill>
                  <a:schemeClr val="bg1"/>
                </a:solidFill>
              </a:rPr>
              <a:t>MCP-PMT</a:t>
            </a:r>
          </a:p>
        </p:txBody>
      </p:sp>
      <p:sp>
        <p:nvSpPr>
          <p:cNvPr id="45088" name="Text Box 32" descr="50%"/>
          <p:cNvSpPr txBox="1">
            <a:spLocks noChangeArrowheads="1"/>
          </p:cNvSpPr>
          <p:nvPr/>
        </p:nvSpPr>
        <p:spPr bwMode="auto">
          <a:xfrm>
            <a:off x="2571736" y="1071546"/>
            <a:ext cx="1713931" cy="369332"/>
          </a:xfrm>
          <a:prstGeom prst="rect">
            <a:avLst/>
          </a:prstGeom>
          <a:solidFill>
            <a:srgbClr val="0070C0"/>
          </a:solidFill>
          <a:ln w="9525">
            <a:solidFill>
              <a:schemeClr val="tx1"/>
            </a:solidFill>
            <a:miter lim="800000"/>
            <a:headEnd/>
            <a:tailEnd/>
          </a:ln>
          <a:effectLst/>
        </p:spPr>
        <p:txBody>
          <a:bodyPr wrap="none">
            <a:spAutoFit/>
          </a:bodyPr>
          <a:lstStyle/>
          <a:p>
            <a:r>
              <a:rPr lang="en-US" altLang="ja-JP" dirty="0">
                <a:latin typeface="小塚ゴシック Pro B" pitchFamily="34" charset="-128"/>
                <a:ea typeface="小塚ゴシック Pro B" pitchFamily="34" charset="-128"/>
              </a:rPr>
              <a:t>Beam</a:t>
            </a:r>
            <a:r>
              <a:rPr lang="ja-JP" altLang="en-US" dirty="0">
                <a:latin typeface="小塚ゴシック Pro B" pitchFamily="34" charset="-128"/>
                <a:ea typeface="小塚ゴシック Pro B" pitchFamily="34" charset="-128"/>
              </a:rPr>
              <a:t>入射位置</a:t>
            </a:r>
          </a:p>
        </p:txBody>
      </p:sp>
      <p:sp>
        <p:nvSpPr>
          <p:cNvPr id="45095" name="Rectangle 39"/>
          <p:cNvSpPr>
            <a:spLocks noChangeArrowheads="1"/>
          </p:cNvSpPr>
          <p:nvPr/>
        </p:nvSpPr>
        <p:spPr bwMode="auto">
          <a:xfrm>
            <a:off x="1285852" y="3071810"/>
            <a:ext cx="1781257" cy="369332"/>
          </a:xfrm>
          <a:prstGeom prst="rect">
            <a:avLst/>
          </a:prstGeom>
          <a:noFill/>
          <a:ln w="9525">
            <a:noFill/>
            <a:miter lim="800000"/>
            <a:headEnd/>
            <a:tailEnd/>
          </a:ln>
          <a:effectLst/>
        </p:spPr>
        <p:txBody>
          <a:bodyPr wrap="none">
            <a:spAutoFit/>
          </a:bodyPr>
          <a:lstStyle/>
          <a:p>
            <a:r>
              <a:rPr lang="en-US" altLang="ja-JP" dirty="0">
                <a:solidFill>
                  <a:srgbClr val="FF0000"/>
                </a:solidFill>
                <a:latin typeface="小塚ゴシック Pro B" pitchFamily="34" charset="-128"/>
                <a:ea typeface="小塚ゴシック Pro B" pitchFamily="34" charset="-128"/>
              </a:rPr>
              <a:t>simulation</a:t>
            </a:r>
            <a:r>
              <a:rPr lang="ja-JP" altLang="en-US" dirty="0">
                <a:solidFill>
                  <a:srgbClr val="FF0000"/>
                </a:solidFill>
                <a:latin typeface="小塚ゴシック Pro B" pitchFamily="34" charset="-128"/>
                <a:ea typeface="小塚ゴシック Pro B" pitchFamily="34" charset="-128"/>
              </a:rPr>
              <a:t>結果</a:t>
            </a:r>
          </a:p>
        </p:txBody>
      </p:sp>
      <p:sp>
        <p:nvSpPr>
          <p:cNvPr id="45097" name="Text Box 41"/>
          <p:cNvSpPr txBox="1">
            <a:spLocks noChangeArrowheads="1"/>
          </p:cNvSpPr>
          <p:nvPr/>
        </p:nvSpPr>
        <p:spPr bwMode="auto">
          <a:xfrm>
            <a:off x="501650" y="5867400"/>
            <a:ext cx="8454559" cy="830997"/>
          </a:xfrm>
          <a:prstGeom prst="rect">
            <a:avLst/>
          </a:prstGeom>
          <a:noFill/>
          <a:ln w="9525">
            <a:noFill/>
            <a:miter lim="800000"/>
            <a:headEnd/>
            <a:tailEnd/>
          </a:ln>
          <a:effectLst/>
        </p:spPr>
        <p:txBody>
          <a:bodyPr wrap="none">
            <a:spAutoFit/>
          </a:bodyPr>
          <a:lstStyle/>
          <a:p>
            <a:r>
              <a:rPr lang="en-US" altLang="ja-JP" sz="2400" dirty="0">
                <a:latin typeface="小塚ゴシック Pro B" pitchFamily="34" charset="-128"/>
                <a:ea typeface="小塚ゴシック Pro B" pitchFamily="34" charset="-128"/>
              </a:rPr>
              <a:t>Simulation</a:t>
            </a:r>
            <a:r>
              <a:rPr lang="ja-JP" altLang="en-US" sz="2400" dirty="0">
                <a:latin typeface="小塚ゴシック Pro B" pitchFamily="34" charset="-128"/>
                <a:ea typeface="小塚ゴシック Pro B" pitchFamily="34" charset="-128"/>
              </a:rPr>
              <a:t>で期待したリングイメージが得られた</a:t>
            </a:r>
          </a:p>
          <a:p>
            <a:r>
              <a:rPr lang="ja-JP" altLang="en-US" sz="2400" dirty="0">
                <a:latin typeface="小塚ゴシック Pro B" pitchFamily="34" charset="-128"/>
                <a:ea typeface="小塚ゴシック Pro B" pitchFamily="34" charset="-128"/>
              </a:rPr>
              <a:t>⇒</a:t>
            </a:r>
            <a:r>
              <a:rPr lang="en-US" altLang="ja-JP" sz="2400" dirty="0">
                <a:latin typeface="小塚ゴシック Pro B" pitchFamily="34" charset="-128"/>
                <a:ea typeface="小塚ゴシック Pro B" pitchFamily="34" charset="-128"/>
              </a:rPr>
              <a:t>TOP</a:t>
            </a:r>
            <a:r>
              <a:rPr lang="ja-JP" altLang="en-US" sz="2400" dirty="0">
                <a:latin typeface="小塚ゴシック Pro B" pitchFamily="34" charset="-128"/>
                <a:ea typeface="小塚ゴシック Pro B" pitchFamily="34" charset="-128"/>
              </a:rPr>
              <a:t>カウンターのシステム全体が機能していることを確認</a:t>
            </a:r>
          </a:p>
        </p:txBody>
      </p:sp>
      <p:sp>
        <p:nvSpPr>
          <p:cNvPr id="27" name="テキスト ボックス 26"/>
          <p:cNvSpPr txBox="1"/>
          <p:nvPr/>
        </p:nvSpPr>
        <p:spPr>
          <a:xfrm>
            <a:off x="-32" y="-24"/>
            <a:ext cx="4185761" cy="830997"/>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6</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kumimoji="1" lang="en-US" altLang="ja-JP" sz="2400" dirty="0" smtClean="0">
                <a:latin typeface="小塚ゴシック Pro B" pitchFamily="34" charset="-128"/>
                <a:ea typeface="小塚ゴシック Pro B" pitchFamily="34" charset="-128"/>
              </a:rPr>
              <a:t>	</a:t>
            </a:r>
            <a:r>
              <a:rPr kumimoji="1" lang="ja-JP" altLang="en-US" sz="2400" dirty="0" smtClean="0">
                <a:latin typeface="小塚ゴシック Pro B" pitchFamily="34" charset="-128"/>
                <a:ea typeface="小塚ゴシック Pro B" pitchFamily="34" charset="-128"/>
              </a:rPr>
              <a:t>リングイメージの評価</a:t>
            </a:r>
            <a:endParaRPr kumimoji="1" lang="ja-JP" altLang="en-US" sz="2400" dirty="0">
              <a:latin typeface="小塚ゴシック Pro B" pitchFamily="34" charset="-128"/>
              <a:ea typeface="小塚ゴシック Pro B" pitchFamily="34" charset="-128"/>
            </a:endParaRPr>
          </a:p>
        </p:txBody>
      </p:sp>
      <p:sp>
        <p:nvSpPr>
          <p:cNvPr id="30" name="正方形/長方形 29"/>
          <p:cNvSpPr/>
          <p:nvPr/>
        </p:nvSpPr>
        <p:spPr>
          <a:xfrm>
            <a:off x="908008" y="967836"/>
            <a:ext cx="1449414" cy="171435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908008" y="2682191"/>
            <a:ext cx="1449414" cy="2467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MCP-PMT</a:t>
            </a:r>
            <a:endParaRPr kumimoji="1" lang="ja-JP" altLang="en-US" sz="1600" dirty="0"/>
          </a:p>
        </p:txBody>
      </p:sp>
      <p:cxnSp>
        <p:nvCxnSpPr>
          <p:cNvPr id="33" name="直線矢印コネクタ 32"/>
          <p:cNvCxnSpPr/>
          <p:nvPr/>
        </p:nvCxnSpPr>
        <p:spPr>
          <a:xfrm rot="5400000">
            <a:off x="-98371" y="1797305"/>
            <a:ext cx="1769657" cy="1344"/>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星 4 33"/>
          <p:cNvSpPr/>
          <p:nvPr/>
        </p:nvSpPr>
        <p:spPr>
          <a:xfrm>
            <a:off x="1571604" y="1928802"/>
            <a:ext cx="120879" cy="110604"/>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a:stCxn id="34" idx="2"/>
            <a:endCxn id="30" idx="2"/>
          </p:cNvCxnSpPr>
          <p:nvPr/>
        </p:nvCxnSpPr>
        <p:spPr>
          <a:xfrm rot="16200000" flipH="1">
            <a:off x="1310986" y="2360463"/>
            <a:ext cx="642786" cy="67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rot="16200000">
            <a:off x="947933" y="2143770"/>
            <a:ext cx="934871" cy="307777"/>
          </a:xfrm>
          <a:prstGeom prst="rect">
            <a:avLst/>
          </a:prstGeom>
          <a:noFill/>
        </p:spPr>
        <p:txBody>
          <a:bodyPr wrap="none" rtlCol="0">
            <a:spAutoFit/>
          </a:bodyPr>
          <a:lstStyle/>
          <a:p>
            <a:r>
              <a:rPr kumimoji="1" lang="en-US" altLang="ja-JP" sz="1400" dirty="0" smtClean="0">
                <a:latin typeface="小塚ゴシック Pro B" pitchFamily="34" charset="-128"/>
                <a:ea typeface="小塚ゴシック Pro B" pitchFamily="34" charset="-128"/>
              </a:rPr>
              <a:t>360[mm]</a:t>
            </a:r>
            <a:endParaRPr kumimoji="1" lang="ja-JP" altLang="en-US" sz="1400" dirty="0">
              <a:latin typeface="小塚ゴシック Pro B" pitchFamily="34" charset="-128"/>
              <a:ea typeface="小塚ゴシック Pro B" pitchFamily="34" charset="-128"/>
            </a:endParaRPr>
          </a:p>
        </p:txBody>
      </p:sp>
      <p:sp>
        <p:nvSpPr>
          <p:cNvPr id="48" name="Text Box 27"/>
          <p:cNvSpPr txBox="1">
            <a:spLocks noChangeArrowheads="1"/>
          </p:cNvSpPr>
          <p:nvPr/>
        </p:nvSpPr>
        <p:spPr bwMode="auto">
          <a:xfrm rot="16200000">
            <a:off x="88308" y="1657129"/>
            <a:ext cx="904415" cy="338554"/>
          </a:xfrm>
          <a:prstGeom prst="rect">
            <a:avLst/>
          </a:prstGeom>
          <a:noFill/>
          <a:ln w="9525">
            <a:noFill/>
            <a:miter lim="800000"/>
            <a:headEnd/>
            <a:tailEnd/>
          </a:ln>
          <a:effectLst/>
        </p:spPr>
        <p:txBody>
          <a:bodyPr wrap="none">
            <a:spAutoFit/>
          </a:bodyPr>
          <a:lstStyle/>
          <a:p>
            <a:r>
              <a:rPr lang="en-US" altLang="ja-JP" sz="1600" dirty="0">
                <a:latin typeface="小塚ゴシック Pro B" pitchFamily="34" charset="-128"/>
                <a:ea typeface="小塚ゴシック Pro B" pitchFamily="34" charset="-128"/>
              </a:rPr>
              <a:t>915mm</a:t>
            </a:r>
          </a:p>
        </p:txBody>
      </p:sp>
      <p:sp>
        <p:nvSpPr>
          <p:cNvPr id="49" name="Text Box 28"/>
          <p:cNvSpPr txBox="1">
            <a:spLocks noChangeArrowheads="1"/>
          </p:cNvSpPr>
          <p:nvPr/>
        </p:nvSpPr>
        <p:spPr bwMode="auto">
          <a:xfrm>
            <a:off x="898439" y="957188"/>
            <a:ext cx="958917" cy="400110"/>
          </a:xfrm>
          <a:prstGeom prst="rect">
            <a:avLst/>
          </a:prstGeom>
          <a:noFill/>
          <a:ln w="9525">
            <a:noFill/>
            <a:miter lim="800000"/>
            <a:headEnd/>
            <a:tailEnd/>
          </a:ln>
          <a:effectLst/>
        </p:spPr>
        <p:txBody>
          <a:bodyPr wrap="none">
            <a:spAutoFit/>
          </a:bodyPr>
          <a:lstStyle/>
          <a:p>
            <a:r>
              <a:rPr lang="en-US" altLang="ja-JP" sz="2000" dirty="0">
                <a:latin typeface="小塚ゴシック Pro B" pitchFamily="34" charset="-128"/>
                <a:ea typeface="小塚ゴシック Pro B" pitchFamily="34" charset="-128"/>
              </a:rPr>
              <a:t>quartz</a:t>
            </a:r>
          </a:p>
        </p:txBody>
      </p:sp>
      <p:sp>
        <p:nvSpPr>
          <p:cNvPr id="45077" name="Line 21"/>
          <p:cNvSpPr>
            <a:spLocks noChangeShapeType="1"/>
          </p:cNvSpPr>
          <p:nvPr/>
        </p:nvSpPr>
        <p:spPr bwMode="auto">
          <a:xfrm flipH="1">
            <a:off x="1643042" y="1357298"/>
            <a:ext cx="889000" cy="609600"/>
          </a:xfrm>
          <a:prstGeom prst="line">
            <a:avLst/>
          </a:prstGeom>
          <a:noFill/>
          <a:ln w="9525">
            <a:solidFill>
              <a:schemeClr val="tx1"/>
            </a:solidFill>
            <a:round/>
            <a:headEnd/>
            <a:tailEnd type="triangle" w="med" len="med"/>
          </a:ln>
        </p:spPr>
        <p:txBody>
          <a:bodyPr wrap="none" anchor="ctr"/>
          <a:lstStyle/>
          <a:p>
            <a:endParaRPr lang="ja-JP" altLang="en-US"/>
          </a:p>
        </p:txBody>
      </p:sp>
      <p:sp>
        <p:nvSpPr>
          <p:cNvPr id="21" name="スライド番号プレースホルダ 20"/>
          <p:cNvSpPr>
            <a:spLocks noGrp="1"/>
          </p:cNvSpPr>
          <p:nvPr>
            <p:ph type="sldNum" sz="quarter" idx="12"/>
          </p:nvPr>
        </p:nvSpPr>
        <p:spPr/>
        <p:txBody>
          <a:bodyPr/>
          <a:lstStyle/>
          <a:p>
            <a:fld id="{2AC644FC-B422-42EA-A652-C1998D7C21F2}" type="slidenum">
              <a:rPr kumimoji="1" lang="ja-JP" altLang="en-US" smtClean="0"/>
              <a:pPr/>
              <a:t>10</a:t>
            </a:fld>
            <a:endParaRPr kumimoji="1" lang="ja-JP" altLang="en-US"/>
          </a:p>
        </p:txBody>
      </p:sp>
      <p:pic>
        <p:nvPicPr>
          <p:cNvPr id="22" name="図 6" descr="ring_image200806.gif"/>
          <p:cNvPicPr>
            <a:picLocks noChangeAspect="1"/>
          </p:cNvPicPr>
          <p:nvPr/>
        </p:nvPicPr>
        <p:blipFill>
          <a:blip r:embed="rId4" cstate="print"/>
          <a:srcRect/>
          <a:stretch>
            <a:fillRect/>
          </a:stretch>
        </p:blipFill>
        <p:spPr bwMode="auto">
          <a:xfrm>
            <a:off x="4500562" y="3172450"/>
            <a:ext cx="4000528" cy="2685442"/>
          </a:xfrm>
          <a:prstGeom prst="rect">
            <a:avLst/>
          </a:prstGeom>
          <a:ln w="28575">
            <a:solidFill>
              <a:schemeClr val="tx1"/>
            </a:solidFill>
          </a:ln>
          <a:effectLst>
            <a:outerShdw blurRad="292100" dist="139700" dir="2700000" algn="tl" rotWithShape="0">
              <a:srgbClr val="333333">
                <a:alpha val="65000"/>
              </a:srgbClr>
            </a:outerShdw>
          </a:effectLst>
        </p:spPr>
      </p:pic>
      <p:sp>
        <p:nvSpPr>
          <p:cNvPr id="45096" name="Rectangle 40"/>
          <p:cNvSpPr>
            <a:spLocks noChangeArrowheads="1"/>
          </p:cNvSpPr>
          <p:nvPr/>
        </p:nvSpPr>
        <p:spPr bwMode="auto">
          <a:xfrm>
            <a:off x="5929322" y="3143248"/>
            <a:ext cx="1098550" cy="366713"/>
          </a:xfrm>
          <a:prstGeom prst="rect">
            <a:avLst/>
          </a:prstGeom>
          <a:noFill/>
          <a:ln w="9525">
            <a:noFill/>
            <a:miter lim="800000"/>
            <a:headEnd/>
            <a:tailEnd/>
          </a:ln>
          <a:effectLst/>
        </p:spPr>
        <p:txBody>
          <a:bodyPr wrap="none">
            <a:spAutoFit/>
          </a:bodyPr>
          <a:lstStyle/>
          <a:p>
            <a:r>
              <a:rPr lang="ja-JP" altLang="en-US" dirty="0">
                <a:solidFill>
                  <a:srgbClr val="FF0000"/>
                </a:solidFill>
                <a:latin typeface="小塚ゴシック Pro B" pitchFamily="34" charset="-128"/>
                <a:ea typeface="小塚ゴシック Pro B" pitchFamily="34" charset="-128"/>
              </a:rPr>
              <a:t>測定結果</a:t>
            </a:r>
          </a:p>
        </p:txBody>
      </p:sp>
      <p:cxnSp>
        <p:nvCxnSpPr>
          <p:cNvPr id="24" name="直線コネクタ 23"/>
          <p:cNvCxnSpPr/>
          <p:nvPr/>
        </p:nvCxnSpPr>
        <p:spPr>
          <a:xfrm>
            <a:off x="-428660" y="4929198"/>
            <a:ext cx="1000132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57222" y="4714884"/>
            <a:ext cx="950122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57222" y="4357694"/>
            <a:ext cx="950122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85784" y="3786190"/>
            <a:ext cx="950122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par>
                                <p:cTn id="8" presetID="5"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par>
                                <p:cTn id="11" presetID="5"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heckerboard(across)">
                                      <p:cBhvr>
                                        <p:cTn id="13" dur="500"/>
                                        <p:tgtEl>
                                          <p:spTgt spid="28"/>
                                        </p:tgtEl>
                                      </p:cBhvr>
                                    </p:animEffect>
                                  </p:childTnLst>
                                </p:cTn>
                              </p:par>
                              <p:par>
                                <p:cTn id="14" presetID="5"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heckerboard(across)">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2" name="Picture 24" descr="C:\Documents and Settings\Ken Kurimoto\Desktop\giffile_academic_conf\nhit_run276.gif"/>
          <p:cNvPicPr>
            <a:picLocks noChangeAspect="1" noChangeArrowheads="1"/>
          </p:cNvPicPr>
          <p:nvPr/>
        </p:nvPicPr>
        <p:blipFill>
          <a:blip r:embed="rId3"/>
          <a:srcRect/>
          <a:stretch>
            <a:fillRect/>
          </a:stretch>
        </p:blipFill>
        <p:spPr bwMode="auto">
          <a:xfrm>
            <a:off x="685800" y="1263650"/>
            <a:ext cx="4768850" cy="3233738"/>
          </a:xfrm>
          <a:prstGeom prst="rect">
            <a:avLst/>
          </a:prstGeom>
          <a:ln w="28575">
            <a:solidFill>
              <a:schemeClr val="tx1"/>
            </a:solidFill>
          </a:ln>
          <a:effectLst>
            <a:outerShdw blurRad="292100" dist="139700" dir="2700000" algn="tl" rotWithShape="0">
              <a:srgbClr val="333333">
                <a:alpha val="65000"/>
              </a:srgbClr>
            </a:outerShdw>
          </a:effectLst>
        </p:spPr>
      </p:pic>
      <p:sp>
        <p:nvSpPr>
          <p:cNvPr id="12291" name="Line 3"/>
          <p:cNvSpPr>
            <a:spLocks noChangeShapeType="1"/>
          </p:cNvSpPr>
          <p:nvPr/>
        </p:nvSpPr>
        <p:spPr bwMode="auto">
          <a:xfrm>
            <a:off x="2209800" y="1828800"/>
            <a:ext cx="228600" cy="381000"/>
          </a:xfrm>
          <a:prstGeom prst="line">
            <a:avLst/>
          </a:prstGeom>
          <a:noFill/>
          <a:ln w="19050">
            <a:solidFill>
              <a:srgbClr val="0033CC"/>
            </a:solidFill>
            <a:round/>
            <a:headEnd/>
            <a:tailEnd type="triangle" w="med" len="med"/>
          </a:ln>
          <a:effectLst/>
        </p:spPr>
        <p:txBody>
          <a:bodyPr/>
          <a:lstStyle/>
          <a:p>
            <a:endParaRPr lang="ja-JP" altLang="en-US"/>
          </a:p>
        </p:txBody>
      </p:sp>
      <p:sp>
        <p:nvSpPr>
          <p:cNvPr id="12292" name="Line 4"/>
          <p:cNvSpPr>
            <a:spLocks noChangeShapeType="1"/>
          </p:cNvSpPr>
          <p:nvPr/>
        </p:nvSpPr>
        <p:spPr bwMode="auto">
          <a:xfrm>
            <a:off x="1981200" y="2438400"/>
            <a:ext cx="533400" cy="228600"/>
          </a:xfrm>
          <a:prstGeom prst="line">
            <a:avLst/>
          </a:prstGeom>
          <a:noFill/>
          <a:ln w="19050">
            <a:solidFill>
              <a:srgbClr val="FF0000"/>
            </a:solidFill>
            <a:round/>
            <a:headEnd/>
            <a:tailEnd type="triangle" w="med" len="med"/>
          </a:ln>
          <a:effectLst/>
        </p:spPr>
        <p:txBody>
          <a:bodyPr/>
          <a:lstStyle/>
          <a:p>
            <a:endParaRPr lang="ja-JP" altLang="en-US"/>
          </a:p>
        </p:txBody>
      </p:sp>
      <p:sp>
        <p:nvSpPr>
          <p:cNvPr id="12293" name="Text Box 5"/>
          <p:cNvSpPr txBox="1">
            <a:spLocks noChangeArrowheads="1"/>
          </p:cNvSpPr>
          <p:nvPr/>
        </p:nvSpPr>
        <p:spPr bwMode="auto">
          <a:xfrm>
            <a:off x="1168384" y="2133600"/>
            <a:ext cx="1194558" cy="338554"/>
          </a:xfrm>
          <a:prstGeom prst="rect">
            <a:avLst/>
          </a:prstGeom>
          <a:noFill/>
          <a:ln w="9525">
            <a:noFill/>
            <a:miter lim="800000"/>
            <a:headEnd/>
            <a:tailEnd/>
          </a:ln>
          <a:effectLst/>
        </p:spPr>
        <p:txBody>
          <a:bodyPr wrap="none">
            <a:spAutoFit/>
          </a:bodyPr>
          <a:lstStyle/>
          <a:p>
            <a:r>
              <a:rPr lang="en-US" altLang="ja-JP" sz="1600" dirty="0">
                <a:solidFill>
                  <a:srgbClr val="FF0000"/>
                </a:solidFill>
                <a:latin typeface="小塚ゴシック Pro B" pitchFamily="34" charset="-128"/>
                <a:ea typeface="小塚ゴシック Pro B" pitchFamily="34" charset="-128"/>
              </a:rPr>
              <a:t>beam data</a:t>
            </a:r>
          </a:p>
        </p:txBody>
      </p:sp>
      <p:sp>
        <p:nvSpPr>
          <p:cNvPr id="12294" name="Text Box 6"/>
          <p:cNvSpPr txBox="1">
            <a:spLocks noChangeArrowheads="1"/>
          </p:cNvSpPr>
          <p:nvPr/>
        </p:nvSpPr>
        <p:spPr bwMode="auto">
          <a:xfrm>
            <a:off x="1190044" y="1590248"/>
            <a:ext cx="1667444" cy="338554"/>
          </a:xfrm>
          <a:prstGeom prst="rect">
            <a:avLst/>
          </a:prstGeom>
          <a:noFill/>
          <a:ln w="9525">
            <a:noFill/>
            <a:miter lim="800000"/>
            <a:headEnd/>
            <a:tailEnd/>
          </a:ln>
          <a:effectLst/>
        </p:spPr>
        <p:txBody>
          <a:bodyPr wrap="none">
            <a:spAutoFit/>
          </a:bodyPr>
          <a:lstStyle/>
          <a:p>
            <a:r>
              <a:rPr lang="en-US" altLang="ja-JP" sz="1600" dirty="0">
                <a:solidFill>
                  <a:srgbClr val="0033CC"/>
                </a:solidFill>
                <a:latin typeface="小塚ゴシック Pro B" pitchFamily="34" charset="-128"/>
                <a:ea typeface="小塚ゴシック Pro B" pitchFamily="34" charset="-128"/>
              </a:rPr>
              <a:t>simulation data</a:t>
            </a:r>
          </a:p>
        </p:txBody>
      </p:sp>
      <p:sp>
        <p:nvSpPr>
          <p:cNvPr id="12295" name="Oval 7"/>
          <p:cNvSpPr>
            <a:spLocks noChangeArrowheads="1"/>
          </p:cNvSpPr>
          <p:nvPr/>
        </p:nvSpPr>
        <p:spPr bwMode="auto">
          <a:xfrm>
            <a:off x="3200400" y="3519488"/>
            <a:ext cx="1828800" cy="685800"/>
          </a:xfrm>
          <a:prstGeom prst="ellipse">
            <a:avLst/>
          </a:prstGeom>
          <a:noFill/>
          <a:ln w="25400">
            <a:solidFill>
              <a:srgbClr val="FF0000"/>
            </a:solidFill>
            <a:round/>
            <a:headEnd/>
            <a:tailEnd/>
          </a:ln>
          <a:effectLst/>
        </p:spPr>
        <p:txBody>
          <a:bodyPr wrap="none" anchor="ctr"/>
          <a:lstStyle/>
          <a:p>
            <a:endParaRPr lang="ja-JP" altLang="en-US"/>
          </a:p>
        </p:txBody>
      </p:sp>
      <p:sp>
        <p:nvSpPr>
          <p:cNvPr id="12296" name="Line 8"/>
          <p:cNvSpPr>
            <a:spLocks noChangeShapeType="1"/>
          </p:cNvSpPr>
          <p:nvPr/>
        </p:nvSpPr>
        <p:spPr bwMode="auto">
          <a:xfrm flipH="1">
            <a:off x="5029200" y="3276600"/>
            <a:ext cx="609600" cy="609600"/>
          </a:xfrm>
          <a:prstGeom prst="line">
            <a:avLst/>
          </a:prstGeom>
          <a:noFill/>
          <a:ln w="19050">
            <a:solidFill>
              <a:srgbClr val="FF0000"/>
            </a:solidFill>
            <a:round/>
            <a:headEnd/>
            <a:tailEnd type="triangle" w="med" len="med"/>
          </a:ln>
          <a:effectLst/>
        </p:spPr>
        <p:txBody>
          <a:bodyPr/>
          <a:lstStyle/>
          <a:p>
            <a:endParaRPr lang="ja-JP" altLang="en-US"/>
          </a:p>
        </p:txBody>
      </p:sp>
      <p:sp>
        <p:nvSpPr>
          <p:cNvPr id="12302" name="Line 14"/>
          <p:cNvSpPr>
            <a:spLocks noChangeShapeType="1"/>
          </p:cNvSpPr>
          <p:nvPr/>
        </p:nvSpPr>
        <p:spPr bwMode="auto">
          <a:xfrm flipH="1" flipV="1">
            <a:off x="3048000" y="990600"/>
            <a:ext cx="15875" cy="3124200"/>
          </a:xfrm>
          <a:prstGeom prst="line">
            <a:avLst/>
          </a:prstGeom>
          <a:noFill/>
          <a:ln w="31750">
            <a:solidFill>
              <a:srgbClr val="FF0000"/>
            </a:solidFill>
            <a:round/>
            <a:headEnd/>
            <a:tailEnd/>
          </a:ln>
          <a:effectLst/>
        </p:spPr>
        <p:txBody>
          <a:bodyPr/>
          <a:lstStyle/>
          <a:p>
            <a:endParaRPr lang="ja-JP" altLang="en-US"/>
          </a:p>
        </p:txBody>
      </p:sp>
      <p:sp>
        <p:nvSpPr>
          <p:cNvPr id="12303" name="Line 15"/>
          <p:cNvSpPr>
            <a:spLocks noChangeShapeType="1"/>
          </p:cNvSpPr>
          <p:nvPr/>
        </p:nvSpPr>
        <p:spPr bwMode="auto">
          <a:xfrm flipH="1">
            <a:off x="2514600" y="1142984"/>
            <a:ext cx="533400" cy="0"/>
          </a:xfrm>
          <a:prstGeom prst="line">
            <a:avLst/>
          </a:prstGeom>
          <a:noFill/>
          <a:ln w="31750">
            <a:solidFill>
              <a:srgbClr val="FF0000"/>
            </a:solidFill>
            <a:round/>
            <a:headEnd/>
            <a:tailEnd type="triangle" w="med" len="med"/>
          </a:ln>
          <a:effectLst/>
        </p:spPr>
        <p:txBody>
          <a:bodyPr/>
          <a:lstStyle/>
          <a:p>
            <a:endParaRPr lang="ja-JP" altLang="en-US"/>
          </a:p>
        </p:txBody>
      </p:sp>
      <p:sp>
        <p:nvSpPr>
          <p:cNvPr id="12305" name="Text Box 17"/>
          <p:cNvSpPr txBox="1">
            <a:spLocks noChangeArrowheads="1"/>
          </p:cNvSpPr>
          <p:nvPr/>
        </p:nvSpPr>
        <p:spPr bwMode="auto">
          <a:xfrm>
            <a:off x="1889125" y="732992"/>
            <a:ext cx="2419252" cy="338554"/>
          </a:xfrm>
          <a:prstGeom prst="rect">
            <a:avLst/>
          </a:prstGeom>
          <a:noFill/>
          <a:ln w="9525">
            <a:noFill/>
            <a:miter lim="800000"/>
            <a:headEnd/>
            <a:tailEnd/>
          </a:ln>
          <a:effectLst/>
        </p:spPr>
        <p:txBody>
          <a:bodyPr wrap="none">
            <a:spAutoFit/>
          </a:bodyPr>
          <a:lstStyle/>
          <a:p>
            <a:r>
              <a:rPr lang="ja-JP" altLang="en-US" sz="1600" dirty="0">
                <a:solidFill>
                  <a:srgbClr val="FF0000"/>
                </a:solidFill>
                <a:latin typeface="小塚ゴシック Pro B" pitchFamily="34" charset="-128"/>
                <a:ea typeface="小塚ゴシック Pro B" pitchFamily="34" charset="-128"/>
              </a:rPr>
              <a:t>検出光子数</a:t>
            </a:r>
            <a:r>
              <a:rPr lang="en-US" altLang="ja-JP" sz="1600" dirty="0">
                <a:solidFill>
                  <a:srgbClr val="FF0000"/>
                </a:solidFill>
                <a:latin typeface="小塚ゴシック Pro B" pitchFamily="34" charset="-128"/>
                <a:ea typeface="小塚ゴシック Pro B" pitchFamily="34" charset="-128"/>
              </a:rPr>
              <a:t>&lt; 25photons</a:t>
            </a:r>
          </a:p>
        </p:txBody>
      </p:sp>
      <p:sp>
        <p:nvSpPr>
          <p:cNvPr id="12306" name="Text Box 18"/>
          <p:cNvSpPr txBox="1">
            <a:spLocks noChangeArrowheads="1"/>
          </p:cNvSpPr>
          <p:nvPr/>
        </p:nvSpPr>
        <p:spPr bwMode="auto">
          <a:xfrm>
            <a:off x="5603875" y="2925763"/>
            <a:ext cx="3419526" cy="1323439"/>
          </a:xfrm>
          <a:prstGeom prst="rect">
            <a:avLst/>
          </a:prstGeom>
          <a:noFill/>
          <a:ln w="9525">
            <a:solidFill>
              <a:srgbClr val="FF0000"/>
            </a:solidFill>
            <a:miter lim="800000"/>
            <a:headEnd/>
            <a:tailEnd/>
          </a:ln>
          <a:effectLst/>
        </p:spPr>
        <p:txBody>
          <a:bodyPr wrap="none">
            <a:spAutoFit/>
          </a:bodyPr>
          <a:lstStyle/>
          <a:p>
            <a:r>
              <a:rPr lang="en-US" altLang="ja-JP" sz="2000" dirty="0">
                <a:latin typeface="小塚ゴシック Pro B" pitchFamily="34" charset="-128"/>
                <a:ea typeface="小塚ゴシック Pro B" pitchFamily="34" charset="-128"/>
              </a:rPr>
              <a:t>beam</a:t>
            </a:r>
            <a:r>
              <a:rPr lang="ja-JP" altLang="en-US" sz="2000" dirty="0">
                <a:latin typeface="小塚ゴシック Pro B" pitchFamily="34" charset="-128"/>
                <a:ea typeface="小塚ゴシック Pro B" pitchFamily="34" charset="-128"/>
              </a:rPr>
              <a:t>上流での電磁シャワー</a:t>
            </a:r>
          </a:p>
          <a:p>
            <a:r>
              <a:rPr lang="ja-JP" altLang="en-US" sz="2000" dirty="0">
                <a:latin typeface="小塚ゴシック Pro B" pitchFamily="34" charset="-128"/>
                <a:ea typeface="小塚ゴシック Pro B" pitchFamily="34" charset="-128"/>
              </a:rPr>
              <a:t>⇒荷電粒子が</a:t>
            </a:r>
            <a:r>
              <a:rPr lang="en-US" altLang="ja-JP" sz="2000" dirty="0">
                <a:latin typeface="小塚ゴシック Pro B" pitchFamily="34" charset="-128"/>
                <a:ea typeface="小塚ゴシック Pro B" pitchFamily="34" charset="-128"/>
              </a:rPr>
              <a:t>2</a:t>
            </a:r>
            <a:r>
              <a:rPr lang="ja-JP" altLang="en-US" sz="2000" dirty="0">
                <a:latin typeface="小塚ゴシック Pro B" pitchFamily="34" charset="-128"/>
                <a:ea typeface="小塚ゴシック Pro B" pitchFamily="34" charset="-128"/>
              </a:rPr>
              <a:t>本以上</a:t>
            </a:r>
            <a:r>
              <a:rPr lang="en-US" altLang="ja-JP" sz="2000" dirty="0">
                <a:latin typeface="小塚ゴシック Pro B" pitchFamily="34" charset="-128"/>
                <a:ea typeface="小塚ゴシック Pro B" pitchFamily="34" charset="-128"/>
              </a:rPr>
              <a:t>TOP</a:t>
            </a:r>
          </a:p>
          <a:p>
            <a:r>
              <a:rPr lang="ja-JP" altLang="en-US" sz="2000" dirty="0">
                <a:latin typeface="小塚ゴシック Pro B" pitchFamily="34" charset="-128"/>
                <a:ea typeface="小塚ゴシック Pro B" pitchFamily="34" charset="-128"/>
              </a:rPr>
              <a:t>　　カウンターを通過</a:t>
            </a:r>
          </a:p>
          <a:p>
            <a:r>
              <a:rPr lang="ja-JP" altLang="en-US" sz="2000" dirty="0">
                <a:latin typeface="小塚ゴシック Pro B" pitchFamily="34" charset="-128"/>
                <a:ea typeface="小塚ゴシック Pro B" pitchFamily="34" charset="-128"/>
              </a:rPr>
              <a:t>⇒検出光子数が増える</a:t>
            </a:r>
          </a:p>
        </p:txBody>
      </p:sp>
      <p:sp>
        <p:nvSpPr>
          <p:cNvPr id="12307" name="Text Box 19"/>
          <p:cNvSpPr txBox="1">
            <a:spLocks noChangeArrowheads="1"/>
          </p:cNvSpPr>
          <p:nvPr/>
        </p:nvSpPr>
        <p:spPr bwMode="auto">
          <a:xfrm>
            <a:off x="5429256" y="1506538"/>
            <a:ext cx="3746538" cy="923330"/>
          </a:xfrm>
          <a:prstGeom prst="rect">
            <a:avLst/>
          </a:prstGeom>
          <a:noFill/>
          <a:ln w="9525">
            <a:noFill/>
            <a:miter lim="800000"/>
            <a:headEnd/>
            <a:tailEnd/>
          </a:ln>
          <a:effectLst/>
        </p:spPr>
        <p:txBody>
          <a:bodyPr wrap="none">
            <a:spAutoFit/>
          </a:bodyPr>
          <a:lstStyle/>
          <a:p>
            <a:r>
              <a:rPr lang="ja-JP" altLang="en-US" dirty="0">
                <a:latin typeface="小塚ゴシック Pro B" pitchFamily="34" charset="-128"/>
                <a:ea typeface="小塚ゴシック Pro B" pitchFamily="34" charset="-128"/>
              </a:rPr>
              <a:t>縦軸：イベント数</a:t>
            </a:r>
          </a:p>
          <a:p>
            <a:r>
              <a:rPr lang="ja-JP" altLang="en-US" dirty="0">
                <a:latin typeface="小塚ゴシック Pro B" pitchFamily="34" charset="-128"/>
                <a:ea typeface="小塚ゴシック Pro B" pitchFamily="34" charset="-128"/>
              </a:rPr>
              <a:t>横軸：１イベントあたり</a:t>
            </a:r>
            <a:r>
              <a:rPr lang="en-US" altLang="ja-JP" dirty="0">
                <a:latin typeface="小塚ゴシック Pro B" pitchFamily="34" charset="-128"/>
                <a:ea typeface="小塚ゴシック Pro B" pitchFamily="34" charset="-128"/>
              </a:rPr>
              <a:t>MCP-PMT</a:t>
            </a:r>
          </a:p>
          <a:p>
            <a:r>
              <a:rPr lang="ja-JP" altLang="en-US" dirty="0">
                <a:latin typeface="小塚ゴシック Pro B" pitchFamily="34" charset="-128"/>
                <a:ea typeface="小塚ゴシック Pro B" pitchFamily="34" charset="-128"/>
              </a:rPr>
              <a:t>　　　 </a:t>
            </a:r>
            <a:r>
              <a:rPr lang="ja-JP" altLang="en-US" dirty="0" err="1">
                <a:latin typeface="小塚ゴシック Pro B" pitchFamily="34" charset="-128"/>
                <a:ea typeface="小塚ゴシック Pro B" pitchFamily="34" charset="-128"/>
              </a:rPr>
              <a:t>で検</a:t>
            </a:r>
            <a:r>
              <a:rPr lang="ja-JP" altLang="en-US" dirty="0">
                <a:latin typeface="小塚ゴシック Pro B" pitchFamily="34" charset="-128"/>
                <a:ea typeface="小塚ゴシック Pro B" pitchFamily="34" charset="-128"/>
              </a:rPr>
              <a:t>出される光子数</a:t>
            </a:r>
          </a:p>
        </p:txBody>
      </p:sp>
      <p:sp>
        <p:nvSpPr>
          <p:cNvPr id="12309" name="Text Box 21"/>
          <p:cNvSpPr txBox="1">
            <a:spLocks noChangeArrowheads="1"/>
          </p:cNvSpPr>
          <p:nvPr/>
        </p:nvSpPr>
        <p:spPr bwMode="auto">
          <a:xfrm>
            <a:off x="724535" y="4824723"/>
            <a:ext cx="6633547" cy="461665"/>
          </a:xfrm>
          <a:prstGeom prst="rect">
            <a:avLst/>
          </a:prstGeom>
          <a:noFill/>
          <a:ln w="9525">
            <a:noFill/>
            <a:miter lim="800000"/>
            <a:headEnd/>
            <a:tailEnd/>
          </a:ln>
          <a:effectLst/>
        </p:spPr>
        <p:txBody>
          <a:bodyPr wrap="none">
            <a:spAutoFit/>
          </a:bodyPr>
          <a:lstStyle/>
          <a:p>
            <a:r>
              <a:rPr lang="en-US" altLang="ja-JP" sz="2400" dirty="0">
                <a:latin typeface="小塚ゴシック Pro B" pitchFamily="34" charset="-128"/>
                <a:ea typeface="小塚ゴシック Pro B" pitchFamily="34" charset="-128"/>
              </a:rPr>
              <a:t>Simulation</a:t>
            </a:r>
            <a:r>
              <a:rPr lang="ja-JP" altLang="en-US" sz="2400" dirty="0">
                <a:latin typeface="小塚ゴシック Pro B" pitchFamily="34" charset="-128"/>
                <a:ea typeface="小塚ゴシック Pro B" pitchFamily="34" charset="-128"/>
              </a:rPr>
              <a:t>で期待される検出光子数が</a:t>
            </a:r>
            <a:r>
              <a:rPr lang="ja-JP" altLang="en-US" sz="2400" dirty="0" smtClean="0">
                <a:latin typeface="小塚ゴシック Pro B" pitchFamily="34" charset="-128"/>
                <a:ea typeface="小塚ゴシック Pro B" pitchFamily="34" charset="-128"/>
              </a:rPr>
              <a:t>得られた</a:t>
            </a:r>
            <a:endParaRPr lang="ja-JP" altLang="en-US" sz="2400" dirty="0">
              <a:latin typeface="小塚ゴシック Pro B" pitchFamily="34" charset="-128"/>
              <a:ea typeface="小塚ゴシック Pro B" pitchFamily="34" charset="-128"/>
            </a:endParaRPr>
          </a:p>
        </p:txBody>
      </p:sp>
      <p:sp>
        <p:nvSpPr>
          <p:cNvPr id="12311" name="Text Box 23"/>
          <p:cNvSpPr txBox="1">
            <a:spLocks noChangeArrowheads="1"/>
          </p:cNvSpPr>
          <p:nvPr/>
        </p:nvSpPr>
        <p:spPr bwMode="auto">
          <a:xfrm>
            <a:off x="1295400" y="5410200"/>
            <a:ext cx="6748963" cy="1015663"/>
          </a:xfrm>
          <a:prstGeom prst="rect">
            <a:avLst/>
          </a:prstGeom>
          <a:noFill/>
          <a:ln w="9525">
            <a:noFill/>
            <a:miter lim="800000"/>
            <a:headEnd/>
            <a:tailEnd/>
          </a:ln>
          <a:effectLst/>
        </p:spPr>
        <p:txBody>
          <a:bodyPr wrap="none">
            <a:spAutoFit/>
          </a:bodyPr>
          <a:lstStyle/>
          <a:p>
            <a:r>
              <a:rPr lang="en-US" altLang="ja-JP" sz="2000" dirty="0">
                <a:latin typeface="小塚ゴシック Pro B" pitchFamily="34" charset="-128"/>
                <a:ea typeface="小塚ゴシック Pro B" pitchFamily="34" charset="-128"/>
              </a:rPr>
              <a:t>TOP</a:t>
            </a:r>
            <a:r>
              <a:rPr lang="ja-JP" altLang="en-US" sz="2000" dirty="0">
                <a:latin typeface="小塚ゴシック Pro B" pitchFamily="34" charset="-128"/>
                <a:ea typeface="小塚ゴシック Pro B" pitchFamily="34" charset="-128"/>
              </a:rPr>
              <a:t>カウンターの時間分解能を評価する際、</a:t>
            </a:r>
          </a:p>
          <a:p>
            <a:r>
              <a:rPr lang="ja-JP" altLang="en-US" sz="2000" dirty="0">
                <a:latin typeface="小塚ゴシック Pro B" pitchFamily="34" charset="-128"/>
                <a:ea typeface="小塚ゴシック Pro B" pitchFamily="34" charset="-128"/>
              </a:rPr>
              <a:t>電磁シャワーによる</a:t>
            </a:r>
            <a:r>
              <a:rPr lang="en-US" altLang="ja-JP" sz="2000" dirty="0">
                <a:latin typeface="小塚ゴシック Pro B" pitchFamily="34" charset="-128"/>
                <a:ea typeface="小塚ゴシック Pro B" pitchFamily="34" charset="-128"/>
              </a:rPr>
              <a:t>background</a:t>
            </a:r>
            <a:r>
              <a:rPr lang="ja-JP" altLang="en-US" sz="2000" dirty="0">
                <a:latin typeface="小塚ゴシック Pro B" pitchFamily="34" charset="-128"/>
                <a:ea typeface="小塚ゴシック Pro B" pitchFamily="34" charset="-128"/>
              </a:rPr>
              <a:t>のイベントを省くため、</a:t>
            </a:r>
          </a:p>
          <a:p>
            <a:r>
              <a:rPr lang="ja-JP" altLang="en-US" sz="2000" dirty="0">
                <a:latin typeface="小塚ゴシック Pro B" pitchFamily="34" charset="-128"/>
                <a:ea typeface="小塚ゴシック Pro B" pitchFamily="34" charset="-128"/>
              </a:rPr>
              <a:t>検出光子数</a:t>
            </a:r>
            <a:r>
              <a:rPr lang="en-US" altLang="ja-JP" sz="2000" dirty="0">
                <a:latin typeface="小塚ゴシック Pro B" pitchFamily="34" charset="-128"/>
                <a:ea typeface="小塚ゴシック Pro B" pitchFamily="34" charset="-128"/>
              </a:rPr>
              <a:t>&lt; 25photons</a:t>
            </a:r>
            <a:r>
              <a:rPr lang="ja-JP" altLang="en-US" sz="2000" dirty="0">
                <a:latin typeface="小塚ゴシック Pro B" pitchFamily="34" charset="-128"/>
                <a:ea typeface="小塚ゴシック Pro B" pitchFamily="34" charset="-128"/>
              </a:rPr>
              <a:t>で</a:t>
            </a:r>
            <a:r>
              <a:rPr lang="en-US" altLang="ja-JP" sz="2000" dirty="0">
                <a:latin typeface="小塚ゴシック Pro B" pitchFamily="34" charset="-128"/>
                <a:ea typeface="小塚ゴシック Pro B" pitchFamily="34" charset="-128"/>
              </a:rPr>
              <a:t>cut</a:t>
            </a:r>
            <a:r>
              <a:rPr lang="ja-JP" altLang="en-US" sz="2000" dirty="0">
                <a:latin typeface="小塚ゴシック Pro B" pitchFamily="34" charset="-128"/>
                <a:ea typeface="小塚ゴシック Pro B" pitchFamily="34" charset="-128"/>
              </a:rPr>
              <a:t>する</a:t>
            </a:r>
          </a:p>
        </p:txBody>
      </p:sp>
      <p:sp>
        <p:nvSpPr>
          <p:cNvPr id="17" name="テキスト ボックス 16"/>
          <p:cNvSpPr txBox="1"/>
          <p:nvPr/>
        </p:nvSpPr>
        <p:spPr>
          <a:xfrm>
            <a:off x="0" y="0"/>
            <a:ext cx="3570208" cy="830997"/>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6</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kumimoji="1" lang="en-US" altLang="ja-JP" sz="2400" dirty="0" smtClean="0">
                <a:latin typeface="小塚ゴシック Pro B" pitchFamily="34" charset="-128"/>
                <a:ea typeface="小塚ゴシック Pro B" pitchFamily="34" charset="-128"/>
              </a:rPr>
              <a:t>	</a:t>
            </a:r>
            <a:r>
              <a:rPr lang="ja-JP" altLang="en-US" sz="2400" dirty="0" smtClean="0">
                <a:latin typeface="小塚ゴシック Pro B" pitchFamily="34" charset="-128"/>
                <a:ea typeface="小塚ゴシック Pro B" pitchFamily="34" charset="-128"/>
              </a:rPr>
              <a:t>検出光子数</a:t>
            </a:r>
            <a:r>
              <a:rPr kumimoji="1" lang="ja-JP" altLang="en-US" sz="2400" dirty="0" smtClean="0">
                <a:latin typeface="小塚ゴシック Pro B" pitchFamily="34" charset="-128"/>
                <a:ea typeface="小塚ゴシック Pro B" pitchFamily="34" charset="-128"/>
              </a:rPr>
              <a:t>の評価</a:t>
            </a:r>
            <a:endParaRPr kumimoji="1" lang="ja-JP" altLang="en-US" sz="2400" dirty="0">
              <a:latin typeface="小塚ゴシック Pro B" pitchFamily="34" charset="-128"/>
              <a:ea typeface="小塚ゴシック Pro B" pitchFamily="34" charset="-128"/>
            </a:endParaRPr>
          </a:p>
        </p:txBody>
      </p:sp>
      <p:sp>
        <p:nvSpPr>
          <p:cNvPr id="18" name="スライド番号プレースホルダ 17"/>
          <p:cNvSpPr>
            <a:spLocks noGrp="1"/>
          </p:cNvSpPr>
          <p:nvPr>
            <p:ph type="sldNum" sz="quarter" idx="12"/>
          </p:nvPr>
        </p:nvSpPr>
        <p:spPr/>
        <p:txBody>
          <a:bodyPr/>
          <a:lstStyle/>
          <a:p>
            <a:fld id="{2AC644FC-B422-42EA-A652-C1998D7C21F2}" type="slidenum">
              <a:rPr kumimoji="1" lang="ja-JP" altLang="en-US" smtClean="0"/>
              <a:pPr/>
              <a:t>11</a:t>
            </a:fld>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 y="-24"/>
            <a:ext cx="5006499" cy="830997"/>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6</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kumimoji="1" lang="en-US" altLang="ja-JP" sz="2400" dirty="0" smtClean="0">
                <a:latin typeface="小塚ゴシック Pro B" pitchFamily="34" charset="-128"/>
                <a:ea typeface="小塚ゴシック Pro B" pitchFamily="34" charset="-128"/>
              </a:rPr>
              <a:t>	</a:t>
            </a:r>
            <a:r>
              <a:rPr lang="ja-JP" altLang="en-US" sz="2400" dirty="0" smtClean="0">
                <a:latin typeface="小塚ゴシック Pro B" pitchFamily="34" charset="-128"/>
                <a:ea typeface="小塚ゴシック Pro B" pitchFamily="34" charset="-128"/>
              </a:rPr>
              <a:t>時間分解能</a:t>
            </a:r>
            <a:r>
              <a:rPr kumimoji="1" lang="ja-JP" altLang="en-US" sz="2400" dirty="0" smtClean="0">
                <a:latin typeface="小塚ゴシック Pro B" pitchFamily="34" charset="-128"/>
                <a:ea typeface="小塚ゴシック Pro B" pitchFamily="34" charset="-128"/>
              </a:rPr>
              <a:t>の評価</a:t>
            </a:r>
            <a:r>
              <a:rPr kumimoji="1" lang="en-US" altLang="ja-JP" sz="2400" dirty="0" smtClean="0">
                <a:latin typeface="小塚ゴシック Pro B" pitchFamily="34" charset="-128"/>
                <a:ea typeface="小塚ゴシック Pro B" pitchFamily="34" charset="-128"/>
              </a:rPr>
              <a:t>(</a:t>
            </a:r>
            <a:r>
              <a:rPr kumimoji="1" lang="ja-JP" altLang="en-US" sz="2400" dirty="0" smtClean="0">
                <a:latin typeface="小塚ゴシック Pro B" pitchFamily="34" charset="-128"/>
                <a:ea typeface="小塚ゴシック Pro B" pitchFamily="34" charset="-128"/>
              </a:rPr>
              <a:t>入射条件</a:t>
            </a:r>
            <a:r>
              <a:rPr kumimoji="1" lang="en-US" altLang="ja-JP" sz="2400" dirty="0" smtClean="0">
                <a:latin typeface="小塚ゴシック Pro B" pitchFamily="34" charset="-128"/>
                <a:ea typeface="小塚ゴシック Pro B" pitchFamily="34" charset="-128"/>
              </a:rPr>
              <a:t>)</a:t>
            </a:r>
            <a:endParaRPr kumimoji="1" lang="ja-JP" altLang="en-US" sz="2400" dirty="0">
              <a:latin typeface="小塚ゴシック Pro B" pitchFamily="34" charset="-128"/>
              <a:ea typeface="小塚ゴシック Pro B" pitchFamily="34" charset="-128"/>
            </a:endParaRPr>
          </a:p>
        </p:txBody>
      </p:sp>
      <p:grpSp>
        <p:nvGrpSpPr>
          <p:cNvPr id="78" name="グループ化 77"/>
          <p:cNvGrpSpPr/>
          <p:nvPr/>
        </p:nvGrpSpPr>
        <p:grpSpPr>
          <a:xfrm>
            <a:off x="5000628" y="1071546"/>
            <a:ext cx="3979863" cy="2698750"/>
            <a:chOff x="5000628" y="1643050"/>
            <a:chExt cx="3979863" cy="2698750"/>
          </a:xfrm>
        </p:grpSpPr>
        <p:pic>
          <p:nvPicPr>
            <p:cNvPr id="3" name="Picture 80" descr="C:\Documents and Settings\Ken Kurimoto\Desktop\giffile_academic_conf\tdc_ch29_fullscale.gif"/>
            <p:cNvPicPr>
              <a:picLocks noChangeAspect="1" noChangeArrowheads="1"/>
            </p:cNvPicPr>
            <p:nvPr/>
          </p:nvPicPr>
          <p:blipFill>
            <a:blip r:embed="rId3"/>
            <a:srcRect/>
            <a:stretch>
              <a:fillRect/>
            </a:stretch>
          </p:blipFill>
          <p:spPr bwMode="auto">
            <a:xfrm>
              <a:off x="5000628" y="1643050"/>
              <a:ext cx="3979863" cy="2698750"/>
            </a:xfrm>
            <a:prstGeom prst="rect">
              <a:avLst/>
            </a:prstGeom>
            <a:ln w="38100">
              <a:solidFill>
                <a:schemeClr val="tx1"/>
              </a:solidFill>
            </a:ln>
            <a:effectLst>
              <a:outerShdw blurRad="292100" dist="139700" dir="2700000" algn="tl" rotWithShape="0">
                <a:srgbClr val="333333">
                  <a:alpha val="65000"/>
                </a:srgbClr>
              </a:outerShdw>
            </a:effectLst>
          </p:spPr>
        </p:pic>
        <p:sp>
          <p:nvSpPr>
            <p:cNvPr id="31" name="Rectangle 71"/>
            <p:cNvSpPr>
              <a:spLocks noChangeArrowheads="1"/>
            </p:cNvSpPr>
            <p:nvPr/>
          </p:nvSpPr>
          <p:spPr bwMode="auto">
            <a:xfrm>
              <a:off x="5857884" y="3357562"/>
              <a:ext cx="832279" cy="307777"/>
            </a:xfrm>
            <a:prstGeom prst="rect">
              <a:avLst/>
            </a:prstGeom>
            <a:noFill/>
            <a:ln w="9525">
              <a:noFill/>
              <a:miter lim="800000"/>
              <a:headEnd/>
              <a:tailEnd/>
            </a:ln>
            <a:effectLst/>
          </p:spPr>
          <p:txBody>
            <a:bodyPr wrap="none">
              <a:spAutoFit/>
            </a:bodyPr>
            <a:lstStyle/>
            <a:p>
              <a:r>
                <a:rPr lang="en-US" altLang="ja-JP" sz="1400" dirty="0">
                  <a:solidFill>
                    <a:schemeClr val="accent2"/>
                  </a:solidFill>
                  <a:latin typeface="小塚ゴシック Pro B" pitchFamily="34" charset="-128"/>
                  <a:ea typeface="小塚ゴシック Pro B" pitchFamily="34" charset="-128"/>
                </a:rPr>
                <a:t>1</a:t>
              </a:r>
              <a:r>
                <a:rPr lang="en-US" altLang="ja-JP" sz="1400" baseline="30000" dirty="0">
                  <a:solidFill>
                    <a:schemeClr val="accent2"/>
                  </a:solidFill>
                  <a:latin typeface="小塚ゴシック Pro B" pitchFamily="34" charset="-128"/>
                  <a:ea typeface="小塚ゴシック Pro B" pitchFamily="34" charset="-128"/>
                </a:rPr>
                <a:t>st</a:t>
              </a:r>
              <a:r>
                <a:rPr lang="en-US" altLang="ja-JP" sz="1400" dirty="0">
                  <a:solidFill>
                    <a:schemeClr val="accent2"/>
                  </a:solidFill>
                  <a:latin typeface="小塚ゴシック Pro B" pitchFamily="34" charset="-128"/>
                  <a:ea typeface="小塚ゴシック Pro B" pitchFamily="34" charset="-128"/>
                </a:rPr>
                <a:t> peak</a:t>
              </a:r>
            </a:p>
          </p:txBody>
        </p:sp>
        <p:sp>
          <p:nvSpPr>
            <p:cNvPr id="32" name="Rectangle 72"/>
            <p:cNvSpPr>
              <a:spLocks noChangeArrowheads="1"/>
            </p:cNvSpPr>
            <p:nvPr/>
          </p:nvSpPr>
          <p:spPr bwMode="auto">
            <a:xfrm>
              <a:off x="6832600" y="3357572"/>
              <a:ext cx="878767" cy="307777"/>
            </a:xfrm>
            <a:prstGeom prst="rect">
              <a:avLst/>
            </a:prstGeom>
            <a:noFill/>
            <a:ln w="9525">
              <a:noFill/>
              <a:miter lim="800000"/>
              <a:headEnd/>
              <a:tailEnd/>
            </a:ln>
            <a:effectLst/>
          </p:spPr>
          <p:txBody>
            <a:bodyPr wrap="none">
              <a:spAutoFit/>
            </a:bodyPr>
            <a:lstStyle/>
            <a:p>
              <a:r>
                <a:rPr lang="en-US" altLang="ja-JP" sz="1400" dirty="0">
                  <a:solidFill>
                    <a:srgbClr val="009900"/>
                  </a:solidFill>
                  <a:latin typeface="小塚ゴシック Pro B" pitchFamily="34" charset="-128"/>
                  <a:ea typeface="小塚ゴシック Pro B" pitchFamily="34" charset="-128"/>
                </a:rPr>
                <a:t>2</a:t>
              </a:r>
              <a:r>
                <a:rPr lang="en-US" altLang="ja-JP" sz="1400" baseline="30000" dirty="0">
                  <a:solidFill>
                    <a:srgbClr val="009900"/>
                  </a:solidFill>
                  <a:latin typeface="小塚ゴシック Pro B" pitchFamily="34" charset="-128"/>
                  <a:ea typeface="小塚ゴシック Pro B" pitchFamily="34" charset="-128"/>
                </a:rPr>
                <a:t>nd</a:t>
              </a:r>
              <a:r>
                <a:rPr lang="en-US" altLang="ja-JP" sz="1400" dirty="0">
                  <a:solidFill>
                    <a:srgbClr val="009900"/>
                  </a:solidFill>
                  <a:latin typeface="小塚ゴシック Pro B" pitchFamily="34" charset="-128"/>
                  <a:ea typeface="小塚ゴシック Pro B" pitchFamily="34" charset="-128"/>
                </a:rPr>
                <a:t> peak</a:t>
              </a:r>
            </a:p>
          </p:txBody>
        </p:sp>
        <p:sp>
          <p:nvSpPr>
            <p:cNvPr id="34" name="Rectangle 78"/>
            <p:cNvSpPr>
              <a:spLocks noChangeArrowheads="1"/>
            </p:cNvSpPr>
            <p:nvPr/>
          </p:nvSpPr>
          <p:spPr bwMode="auto">
            <a:xfrm>
              <a:off x="6369050" y="1666884"/>
              <a:ext cx="1005403" cy="338554"/>
            </a:xfrm>
            <a:prstGeom prst="rect">
              <a:avLst/>
            </a:prstGeom>
            <a:noFill/>
            <a:ln w="9525">
              <a:noFill/>
              <a:miter lim="800000"/>
              <a:headEnd/>
              <a:tailEnd/>
            </a:ln>
            <a:effectLst/>
          </p:spPr>
          <p:txBody>
            <a:bodyPr wrap="none">
              <a:spAutoFit/>
            </a:bodyPr>
            <a:lstStyle/>
            <a:p>
              <a:r>
                <a:rPr lang="ja-JP" altLang="en-US" sz="1600" dirty="0">
                  <a:solidFill>
                    <a:srgbClr val="FF0000"/>
                  </a:solidFill>
                  <a:latin typeface="小塚ゴシック Pro B" pitchFamily="34" charset="-128"/>
                  <a:ea typeface="小塚ゴシック Pro B" pitchFamily="34" charset="-128"/>
                </a:rPr>
                <a:t>測定結果</a:t>
              </a:r>
            </a:p>
          </p:txBody>
        </p:sp>
      </p:grpSp>
      <p:sp>
        <p:nvSpPr>
          <p:cNvPr id="75" name="正方形/長方形 74"/>
          <p:cNvSpPr/>
          <p:nvPr/>
        </p:nvSpPr>
        <p:spPr>
          <a:xfrm>
            <a:off x="3313262" y="2066334"/>
            <a:ext cx="1544490" cy="576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18"/>
          <p:cNvSpPr txBox="1">
            <a:spLocks noChangeArrowheads="1"/>
          </p:cNvSpPr>
          <p:nvPr/>
        </p:nvSpPr>
        <p:spPr bwMode="auto">
          <a:xfrm>
            <a:off x="2440290" y="3610825"/>
            <a:ext cx="1586986" cy="318241"/>
          </a:xfrm>
          <a:prstGeom prst="rect">
            <a:avLst/>
          </a:prstGeom>
          <a:noFill/>
          <a:ln w="9525">
            <a:noFill/>
            <a:miter lim="800000"/>
            <a:headEnd/>
            <a:tailEnd/>
          </a:ln>
          <a:effectLst/>
        </p:spPr>
        <p:txBody>
          <a:bodyPr wrap="none">
            <a:spAutoFit/>
          </a:bodyPr>
          <a:lstStyle/>
          <a:p>
            <a:r>
              <a:rPr lang="en-US" altLang="ja-JP" sz="1600" dirty="0">
                <a:latin typeface="小塚ゴシック Pro B" pitchFamily="34" charset="-128"/>
                <a:ea typeface="小塚ゴシック Pro B" pitchFamily="34" charset="-128"/>
              </a:rPr>
              <a:t>MCP-PMT(ch29)</a:t>
            </a:r>
          </a:p>
        </p:txBody>
      </p:sp>
      <p:sp>
        <p:nvSpPr>
          <p:cNvPr id="76" name="正方形/長方形 75"/>
          <p:cNvSpPr/>
          <p:nvPr/>
        </p:nvSpPr>
        <p:spPr>
          <a:xfrm>
            <a:off x="3380414" y="2872156"/>
            <a:ext cx="1477338" cy="604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Text Box 19"/>
          <p:cNvSpPr txBox="1">
            <a:spLocks noChangeArrowheads="1"/>
          </p:cNvSpPr>
          <p:nvPr/>
        </p:nvSpPr>
        <p:spPr bwMode="auto">
          <a:xfrm>
            <a:off x="3314955" y="2888615"/>
            <a:ext cx="1471359" cy="611823"/>
          </a:xfrm>
          <a:prstGeom prst="rect">
            <a:avLst/>
          </a:prstGeom>
          <a:noFill/>
          <a:ln w="9525">
            <a:noFill/>
            <a:miter lim="800000"/>
            <a:headEnd/>
            <a:tailEnd/>
          </a:ln>
          <a:effectLst/>
        </p:spPr>
        <p:txBody>
          <a:bodyPr wrap="none">
            <a:spAutoFit/>
          </a:bodyPr>
          <a:lstStyle/>
          <a:p>
            <a:r>
              <a:rPr lang="ja-JP" altLang="en-US" dirty="0">
                <a:latin typeface="小塚ゴシック Pro B" pitchFamily="34" charset="-128"/>
                <a:ea typeface="小塚ゴシック Pro B" pitchFamily="34" charset="-128"/>
              </a:rPr>
              <a:t>光の伝播経路</a:t>
            </a:r>
          </a:p>
          <a:p>
            <a:r>
              <a:rPr lang="en-US" altLang="ja-JP" dirty="0">
                <a:latin typeface="小塚ゴシック Pro B" pitchFamily="34" charset="-128"/>
                <a:ea typeface="小塚ゴシック Pro B" pitchFamily="34" charset="-128"/>
              </a:rPr>
              <a:t>(1</a:t>
            </a:r>
            <a:r>
              <a:rPr lang="en-US" altLang="ja-JP" baseline="30000" dirty="0">
                <a:latin typeface="小塚ゴシック Pro B" pitchFamily="34" charset="-128"/>
                <a:ea typeface="小塚ゴシック Pro B" pitchFamily="34" charset="-128"/>
              </a:rPr>
              <a:t>st</a:t>
            </a:r>
            <a:r>
              <a:rPr lang="en-US" altLang="ja-JP" dirty="0">
                <a:latin typeface="小塚ゴシック Pro B" pitchFamily="34" charset="-128"/>
                <a:ea typeface="小塚ゴシック Pro B" pitchFamily="34" charset="-128"/>
              </a:rPr>
              <a:t> peak)</a:t>
            </a:r>
          </a:p>
        </p:txBody>
      </p:sp>
      <p:sp>
        <p:nvSpPr>
          <p:cNvPr id="19" name="Text Box 20"/>
          <p:cNvSpPr txBox="1">
            <a:spLocks noChangeArrowheads="1"/>
          </p:cNvSpPr>
          <p:nvPr/>
        </p:nvSpPr>
        <p:spPr bwMode="auto">
          <a:xfrm>
            <a:off x="3314955" y="2031359"/>
            <a:ext cx="1471359" cy="611823"/>
          </a:xfrm>
          <a:prstGeom prst="rect">
            <a:avLst/>
          </a:prstGeom>
          <a:noFill/>
          <a:ln w="9525">
            <a:noFill/>
            <a:miter lim="800000"/>
            <a:headEnd/>
            <a:tailEnd/>
          </a:ln>
          <a:effectLst/>
        </p:spPr>
        <p:txBody>
          <a:bodyPr wrap="none">
            <a:spAutoFit/>
          </a:bodyPr>
          <a:lstStyle/>
          <a:p>
            <a:r>
              <a:rPr lang="ja-JP" altLang="en-US" dirty="0">
                <a:latin typeface="小塚ゴシック Pro B" pitchFamily="34" charset="-128"/>
                <a:ea typeface="小塚ゴシック Pro B" pitchFamily="34" charset="-128"/>
              </a:rPr>
              <a:t>光の伝播経路</a:t>
            </a:r>
          </a:p>
          <a:p>
            <a:r>
              <a:rPr lang="en-US" altLang="ja-JP" dirty="0">
                <a:latin typeface="小塚ゴシック Pro B" pitchFamily="34" charset="-128"/>
                <a:ea typeface="小塚ゴシック Pro B" pitchFamily="34" charset="-128"/>
              </a:rPr>
              <a:t>(2</a:t>
            </a:r>
            <a:r>
              <a:rPr lang="en-US" altLang="ja-JP" baseline="30000" dirty="0">
                <a:latin typeface="小塚ゴシック Pro B" pitchFamily="34" charset="-128"/>
                <a:ea typeface="小塚ゴシック Pro B" pitchFamily="34" charset="-128"/>
              </a:rPr>
              <a:t>nd</a:t>
            </a:r>
            <a:r>
              <a:rPr lang="en-US" altLang="ja-JP" dirty="0">
                <a:latin typeface="小塚ゴシック Pro B" pitchFamily="34" charset="-128"/>
                <a:ea typeface="小塚ゴシック Pro B" pitchFamily="34" charset="-128"/>
              </a:rPr>
              <a:t> peak)</a:t>
            </a:r>
          </a:p>
        </p:txBody>
      </p:sp>
      <p:sp>
        <p:nvSpPr>
          <p:cNvPr id="45" name="正方形/長方形 44"/>
          <p:cNvSpPr/>
          <p:nvPr/>
        </p:nvSpPr>
        <p:spPr>
          <a:xfrm>
            <a:off x="1253922" y="1177602"/>
            <a:ext cx="1837914" cy="206837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253922" y="3245977"/>
            <a:ext cx="1837914" cy="29769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latin typeface="小塚ゴシック Pro B" pitchFamily="34" charset="-128"/>
                <a:ea typeface="小塚ゴシック Pro B" pitchFamily="34" charset="-128"/>
              </a:rPr>
              <a:t>MCP-PMT</a:t>
            </a:r>
            <a:endParaRPr kumimoji="1" lang="ja-JP" altLang="en-US" sz="1400" dirty="0">
              <a:latin typeface="小塚ゴシック Pro B" pitchFamily="34" charset="-128"/>
              <a:ea typeface="小塚ゴシック Pro B" pitchFamily="34" charset="-128"/>
            </a:endParaRPr>
          </a:p>
        </p:txBody>
      </p:sp>
      <p:cxnSp>
        <p:nvCxnSpPr>
          <p:cNvPr id="47" name="直線矢印コネクタ 46"/>
          <p:cNvCxnSpPr/>
          <p:nvPr/>
        </p:nvCxnSpPr>
        <p:spPr>
          <a:xfrm rot="16200000" flipH="1">
            <a:off x="-406781" y="2227335"/>
            <a:ext cx="1933642" cy="2"/>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星 4 47"/>
          <p:cNvSpPr/>
          <p:nvPr/>
        </p:nvSpPr>
        <p:spPr>
          <a:xfrm>
            <a:off x="2095389" y="2337010"/>
            <a:ext cx="153279" cy="133444"/>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48"/>
          <p:cNvCxnSpPr>
            <a:stCxn id="48" idx="2"/>
            <a:endCxn id="45" idx="2"/>
          </p:cNvCxnSpPr>
          <p:nvPr/>
        </p:nvCxnSpPr>
        <p:spPr>
          <a:xfrm rot="16200000" flipH="1">
            <a:off x="1784691" y="2857790"/>
            <a:ext cx="775524" cy="85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rot="16200000">
            <a:off x="365104" y="2622917"/>
            <a:ext cx="976723" cy="318241"/>
          </a:xfrm>
          <a:prstGeom prst="rect">
            <a:avLst/>
          </a:prstGeom>
          <a:noFill/>
        </p:spPr>
        <p:txBody>
          <a:bodyPr wrap="none" rtlCol="0">
            <a:spAutoFit/>
          </a:bodyPr>
          <a:lstStyle/>
          <a:p>
            <a:r>
              <a:rPr kumimoji="1" lang="en-US" altLang="ja-JP" sz="1600" dirty="0" smtClean="0">
                <a:latin typeface="小塚ゴシック Pro B" pitchFamily="34" charset="-128"/>
                <a:ea typeface="小塚ゴシック Pro B" pitchFamily="34" charset="-128"/>
              </a:rPr>
              <a:t>360[mm]</a:t>
            </a:r>
            <a:endParaRPr kumimoji="1" lang="ja-JP" altLang="en-US" sz="1600" dirty="0">
              <a:latin typeface="小塚ゴシック Pro B" pitchFamily="34" charset="-128"/>
              <a:ea typeface="小塚ゴシック Pro B" pitchFamily="34" charset="-128"/>
            </a:endParaRPr>
          </a:p>
        </p:txBody>
      </p:sp>
      <p:sp>
        <p:nvSpPr>
          <p:cNvPr id="51" name="Text Box 27"/>
          <p:cNvSpPr txBox="1">
            <a:spLocks noChangeArrowheads="1"/>
          </p:cNvSpPr>
          <p:nvPr/>
        </p:nvSpPr>
        <p:spPr bwMode="auto">
          <a:xfrm rot="16200000">
            <a:off x="-70119" y="2025009"/>
            <a:ext cx="936038" cy="347172"/>
          </a:xfrm>
          <a:prstGeom prst="rect">
            <a:avLst/>
          </a:prstGeom>
          <a:noFill/>
          <a:ln w="9525">
            <a:noFill/>
            <a:miter lim="800000"/>
            <a:headEnd/>
            <a:tailEnd/>
          </a:ln>
          <a:effectLst/>
        </p:spPr>
        <p:txBody>
          <a:bodyPr wrap="none">
            <a:spAutoFit/>
          </a:bodyPr>
          <a:lstStyle/>
          <a:p>
            <a:r>
              <a:rPr lang="en-US" altLang="ja-JP" dirty="0">
                <a:latin typeface="小塚ゴシック Pro B" pitchFamily="34" charset="-128"/>
                <a:ea typeface="小塚ゴシック Pro B" pitchFamily="34" charset="-128"/>
              </a:rPr>
              <a:t>915mm</a:t>
            </a:r>
          </a:p>
        </p:txBody>
      </p:sp>
      <p:sp>
        <p:nvSpPr>
          <p:cNvPr id="52" name="Text Box 28"/>
          <p:cNvSpPr txBox="1">
            <a:spLocks noChangeArrowheads="1"/>
          </p:cNvSpPr>
          <p:nvPr/>
        </p:nvSpPr>
        <p:spPr bwMode="auto">
          <a:xfrm>
            <a:off x="1241789" y="1164755"/>
            <a:ext cx="1215946" cy="482734"/>
          </a:xfrm>
          <a:prstGeom prst="rect">
            <a:avLst/>
          </a:prstGeom>
          <a:noFill/>
          <a:ln w="9525">
            <a:noFill/>
            <a:miter lim="800000"/>
            <a:headEnd/>
            <a:tailEnd/>
          </a:ln>
          <a:effectLst/>
        </p:spPr>
        <p:txBody>
          <a:bodyPr wrap="none">
            <a:spAutoFit/>
          </a:bodyPr>
          <a:lstStyle/>
          <a:p>
            <a:r>
              <a:rPr lang="en-US" altLang="ja-JP" sz="2000" dirty="0">
                <a:latin typeface="小塚ゴシック Pro B" pitchFamily="34" charset="-128"/>
                <a:ea typeface="小塚ゴシック Pro B" pitchFamily="34" charset="-128"/>
              </a:rPr>
              <a:t>quartz</a:t>
            </a:r>
          </a:p>
        </p:txBody>
      </p:sp>
      <p:sp>
        <p:nvSpPr>
          <p:cNvPr id="53" name="Line 21"/>
          <p:cNvSpPr>
            <a:spLocks noChangeShapeType="1"/>
          </p:cNvSpPr>
          <p:nvPr/>
        </p:nvSpPr>
        <p:spPr bwMode="auto">
          <a:xfrm flipH="1">
            <a:off x="2185975" y="1663424"/>
            <a:ext cx="1060136" cy="719548"/>
          </a:xfrm>
          <a:prstGeom prst="line">
            <a:avLst/>
          </a:prstGeom>
          <a:noFill/>
          <a:ln w="9525">
            <a:solidFill>
              <a:schemeClr val="tx1"/>
            </a:solidFill>
            <a:round/>
            <a:headEnd/>
            <a:tailEnd type="triangle" w="med" len="med"/>
          </a:ln>
        </p:spPr>
        <p:txBody>
          <a:bodyPr wrap="none" anchor="ctr"/>
          <a:lstStyle/>
          <a:p>
            <a:endParaRPr lang="ja-JP" altLang="en-US"/>
          </a:p>
        </p:txBody>
      </p:sp>
      <p:cxnSp>
        <p:nvCxnSpPr>
          <p:cNvPr id="56" name="直線コネクタ 55"/>
          <p:cNvCxnSpPr/>
          <p:nvPr/>
        </p:nvCxnSpPr>
        <p:spPr>
          <a:xfrm rot="10800000">
            <a:off x="224313" y="1193363"/>
            <a:ext cx="1007246" cy="1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rot="10800000">
            <a:off x="224313" y="3207915"/>
            <a:ext cx="1007246" cy="1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48" idx="1"/>
          </p:cNvCxnSpPr>
          <p:nvPr/>
        </p:nvCxnSpPr>
        <p:spPr>
          <a:xfrm rot="10800000">
            <a:off x="962952" y="2402095"/>
            <a:ext cx="1132437" cy="1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rot="5400000">
            <a:off x="694345" y="2805004"/>
            <a:ext cx="805821" cy="149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5" name="グループ化 114"/>
          <p:cNvGrpSpPr/>
          <p:nvPr/>
        </p:nvGrpSpPr>
        <p:grpSpPr>
          <a:xfrm>
            <a:off x="3246110" y="1394818"/>
            <a:ext cx="1683080" cy="646331"/>
            <a:chOff x="3214678" y="1214422"/>
            <a:chExt cx="1790510" cy="687586"/>
          </a:xfrm>
        </p:grpSpPr>
        <p:sp>
          <p:nvSpPr>
            <p:cNvPr id="66" name="正方形/長方形 65"/>
            <p:cNvSpPr/>
            <p:nvPr/>
          </p:nvSpPr>
          <p:spPr>
            <a:xfrm>
              <a:off x="3214678" y="1214422"/>
              <a:ext cx="171451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Text Box 23"/>
            <p:cNvSpPr txBox="1">
              <a:spLocks noChangeArrowheads="1"/>
            </p:cNvSpPr>
            <p:nvPr/>
          </p:nvSpPr>
          <p:spPr bwMode="auto">
            <a:xfrm>
              <a:off x="3214679" y="1214422"/>
              <a:ext cx="1790509" cy="687586"/>
            </a:xfrm>
            <a:prstGeom prst="rect">
              <a:avLst/>
            </a:prstGeom>
            <a:noFill/>
            <a:ln w="9525">
              <a:noFill/>
              <a:miter lim="800000"/>
              <a:headEnd/>
              <a:tailEnd/>
            </a:ln>
            <a:effectLst/>
          </p:spPr>
          <p:txBody>
            <a:bodyPr wrap="square">
              <a:spAutoFit/>
            </a:bodyPr>
            <a:lstStyle/>
            <a:p>
              <a:r>
                <a:rPr lang="en-US" altLang="ja-JP" dirty="0">
                  <a:latin typeface="小塚ゴシック Pro B" pitchFamily="34" charset="-128"/>
                  <a:ea typeface="小塚ゴシック Pro B" pitchFamily="34" charset="-128"/>
                </a:rPr>
                <a:t>Beam</a:t>
              </a:r>
              <a:r>
                <a:rPr lang="ja-JP" altLang="en-US" dirty="0">
                  <a:latin typeface="小塚ゴシック Pro B" pitchFamily="34" charset="-128"/>
                  <a:ea typeface="小塚ゴシック Pro B" pitchFamily="34" charset="-128"/>
                </a:rPr>
                <a:t>入射</a:t>
              </a:r>
              <a:r>
                <a:rPr lang="ja-JP" altLang="en-US" dirty="0" smtClean="0">
                  <a:latin typeface="小塚ゴシック Pro B" pitchFamily="34" charset="-128"/>
                  <a:ea typeface="小塚ゴシック Pro B" pitchFamily="34" charset="-128"/>
                </a:rPr>
                <a:t>位置</a:t>
              </a:r>
              <a:r>
                <a:rPr lang="en-US" altLang="ja-JP" dirty="0" smtClean="0">
                  <a:latin typeface="小塚ゴシック Pro B" pitchFamily="34" charset="-128"/>
                  <a:ea typeface="小塚ゴシック Pro B" pitchFamily="34" charset="-128"/>
                </a:rPr>
                <a:t>(</a:t>
              </a:r>
              <a:r>
                <a:rPr lang="en-US" altLang="ja-JP" dirty="0">
                  <a:latin typeface="小塚ゴシック Pro B" pitchFamily="34" charset="-128"/>
                  <a:ea typeface="小塚ゴシック Pro B" pitchFamily="34" charset="-128"/>
                </a:rPr>
                <a:t>center</a:t>
              </a:r>
              <a:r>
                <a:rPr lang="en-US" altLang="ja-JP" dirty="0" smtClean="0">
                  <a:latin typeface="小塚ゴシック Pro B" pitchFamily="34" charset="-128"/>
                  <a:ea typeface="小塚ゴシック Pro B" pitchFamily="34" charset="-128"/>
                </a:rPr>
                <a:t>)</a:t>
              </a:r>
              <a:endParaRPr lang="en-US" altLang="ja-JP" dirty="0">
                <a:latin typeface="小塚ゴシック Pro B" pitchFamily="34" charset="-128"/>
                <a:ea typeface="小塚ゴシック Pro B" pitchFamily="34" charset="-128"/>
              </a:endParaRPr>
            </a:p>
          </p:txBody>
        </p:sp>
      </p:grpSp>
      <p:cxnSp>
        <p:nvCxnSpPr>
          <p:cNvPr id="68" name="直線コネクタ 67"/>
          <p:cNvCxnSpPr>
            <a:stCxn id="48" idx="1"/>
          </p:cNvCxnSpPr>
          <p:nvPr/>
        </p:nvCxnSpPr>
        <p:spPr>
          <a:xfrm rot="10800000" flipV="1">
            <a:off x="1231559" y="2403732"/>
            <a:ext cx="863830" cy="3341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endCxn id="46" idx="0"/>
          </p:cNvCxnSpPr>
          <p:nvPr/>
        </p:nvCxnSpPr>
        <p:spPr>
          <a:xfrm>
            <a:off x="1231559" y="2737853"/>
            <a:ext cx="941321" cy="5081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53" idx="1"/>
          </p:cNvCxnSpPr>
          <p:nvPr/>
        </p:nvCxnSpPr>
        <p:spPr>
          <a:xfrm rot="16200000" flipH="1">
            <a:off x="2437875" y="2131072"/>
            <a:ext cx="422032" cy="9258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endCxn id="46" idx="0"/>
          </p:cNvCxnSpPr>
          <p:nvPr/>
        </p:nvCxnSpPr>
        <p:spPr>
          <a:xfrm rot="10800000" flipV="1">
            <a:off x="2172881" y="2805004"/>
            <a:ext cx="938928" cy="4409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Line 13"/>
          <p:cNvSpPr>
            <a:spLocks noChangeShapeType="1"/>
          </p:cNvSpPr>
          <p:nvPr/>
        </p:nvSpPr>
        <p:spPr bwMode="auto">
          <a:xfrm flipH="1">
            <a:off x="1634469" y="2267791"/>
            <a:ext cx="1611641" cy="299943"/>
          </a:xfrm>
          <a:prstGeom prst="line">
            <a:avLst/>
          </a:prstGeom>
          <a:noFill/>
          <a:ln w="9525">
            <a:solidFill>
              <a:schemeClr val="tx1"/>
            </a:solidFill>
            <a:round/>
            <a:headEnd/>
            <a:tailEnd type="triangle" w="med" len="med"/>
          </a:ln>
        </p:spPr>
        <p:txBody>
          <a:bodyPr wrap="none" anchor="ctr"/>
          <a:lstStyle/>
          <a:p>
            <a:endParaRPr lang="ja-JP" altLang="en-US"/>
          </a:p>
        </p:txBody>
      </p:sp>
      <p:sp>
        <p:nvSpPr>
          <p:cNvPr id="14" name="Line 15"/>
          <p:cNvSpPr>
            <a:spLocks noChangeShapeType="1"/>
          </p:cNvSpPr>
          <p:nvPr/>
        </p:nvSpPr>
        <p:spPr bwMode="auto">
          <a:xfrm flipH="1">
            <a:off x="2843200" y="2267791"/>
            <a:ext cx="405892" cy="371571"/>
          </a:xfrm>
          <a:prstGeom prst="line">
            <a:avLst/>
          </a:prstGeom>
          <a:noFill/>
          <a:ln w="9525">
            <a:solidFill>
              <a:schemeClr val="tx1"/>
            </a:solidFill>
            <a:round/>
            <a:headEnd/>
            <a:tailEnd type="triangle" w="med" len="med"/>
          </a:ln>
        </p:spPr>
        <p:txBody>
          <a:bodyPr wrap="none" anchor="ctr"/>
          <a:lstStyle/>
          <a:p>
            <a:endParaRPr lang="ja-JP" altLang="en-US"/>
          </a:p>
        </p:txBody>
      </p:sp>
      <p:sp>
        <p:nvSpPr>
          <p:cNvPr id="11" name="Line 12"/>
          <p:cNvSpPr>
            <a:spLocks noChangeShapeType="1"/>
          </p:cNvSpPr>
          <p:nvPr/>
        </p:nvSpPr>
        <p:spPr bwMode="auto">
          <a:xfrm flipH="1" flipV="1">
            <a:off x="2171683" y="2872156"/>
            <a:ext cx="1141579" cy="268607"/>
          </a:xfrm>
          <a:prstGeom prst="line">
            <a:avLst/>
          </a:prstGeom>
          <a:noFill/>
          <a:ln w="9525">
            <a:solidFill>
              <a:schemeClr val="tx1"/>
            </a:solidFill>
            <a:round/>
            <a:headEnd/>
            <a:tailEnd type="triangle" w="med" len="med"/>
          </a:ln>
        </p:spPr>
        <p:txBody>
          <a:bodyPr wrap="none" anchor="ctr"/>
          <a:lstStyle/>
          <a:p>
            <a:endParaRPr lang="ja-JP" altLang="en-US"/>
          </a:p>
        </p:txBody>
      </p:sp>
      <p:sp>
        <p:nvSpPr>
          <p:cNvPr id="77" name="正方形/長方形 76"/>
          <p:cNvSpPr/>
          <p:nvPr/>
        </p:nvSpPr>
        <p:spPr>
          <a:xfrm>
            <a:off x="2171683" y="3275067"/>
            <a:ext cx="67152" cy="2686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ine 17"/>
          <p:cNvSpPr>
            <a:spLocks noChangeShapeType="1"/>
          </p:cNvSpPr>
          <p:nvPr/>
        </p:nvSpPr>
        <p:spPr bwMode="auto">
          <a:xfrm flipH="1" flipV="1">
            <a:off x="2171683" y="3543673"/>
            <a:ext cx="286512" cy="143256"/>
          </a:xfrm>
          <a:prstGeom prst="line">
            <a:avLst/>
          </a:prstGeom>
          <a:noFill/>
          <a:ln w="9525">
            <a:solidFill>
              <a:schemeClr val="tx1"/>
            </a:solidFill>
            <a:round/>
            <a:headEnd/>
            <a:tailEnd type="triangle" w="med" len="med"/>
          </a:ln>
        </p:spPr>
        <p:txBody>
          <a:bodyPr wrap="none" anchor="ctr"/>
          <a:lstStyle/>
          <a:p>
            <a:endParaRPr lang="ja-JP" altLang="en-US"/>
          </a:p>
        </p:txBody>
      </p:sp>
      <p:sp>
        <p:nvSpPr>
          <p:cNvPr id="100" name="Text Box 18"/>
          <p:cNvSpPr txBox="1">
            <a:spLocks noChangeArrowheads="1"/>
          </p:cNvSpPr>
          <p:nvPr/>
        </p:nvSpPr>
        <p:spPr bwMode="auto">
          <a:xfrm>
            <a:off x="2214546" y="6572272"/>
            <a:ext cx="1688283" cy="338554"/>
          </a:xfrm>
          <a:prstGeom prst="rect">
            <a:avLst/>
          </a:prstGeom>
          <a:noFill/>
          <a:ln w="9525">
            <a:noFill/>
            <a:miter lim="800000"/>
            <a:headEnd/>
            <a:tailEnd/>
          </a:ln>
          <a:effectLst/>
        </p:spPr>
        <p:txBody>
          <a:bodyPr wrap="none">
            <a:spAutoFit/>
          </a:bodyPr>
          <a:lstStyle/>
          <a:p>
            <a:r>
              <a:rPr lang="en-US" altLang="ja-JP" sz="1600" dirty="0">
                <a:latin typeface="小塚ゴシック Pro B" pitchFamily="34" charset="-128"/>
                <a:ea typeface="小塚ゴシック Pro B" pitchFamily="34" charset="-128"/>
              </a:rPr>
              <a:t>MCP-PMT(ch29)</a:t>
            </a:r>
          </a:p>
        </p:txBody>
      </p:sp>
      <p:grpSp>
        <p:nvGrpSpPr>
          <p:cNvPr id="107" name="グループ化 106"/>
          <p:cNvGrpSpPr/>
          <p:nvPr/>
        </p:nvGrpSpPr>
        <p:grpSpPr>
          <a:xfrm>
            <a:off x="5000628" y="4071942"/>
            <a:ext cx="3979863" cy="2698750"/>
            <a:chOff x="5029200" y="3810000"/>
            <a:chExt cx="3979863" cy="2698750"/>
          </a:xfrm>
        </p:grpSpPr>
        <p:pic>
          <p:nvPicPr>
            <p:cNvPr id="104" name="Picture 81" descr="C:\Documents and Settings\Ken Kurimoto\Desktop\giffile_academic_conf\tdc_ch29_fullscale2.gif"/>
            <p:cNvPicPr>
              <a:picLocks noChangeAspect="1" noChangeArrowheads="1"/>
            </p:cNvPicPr>
            <p:nvPr/>
          </p:nvPicPr>
          <p:blipFill>
            <a:blip r:embed="rId4"/>
            <a:srcRect/>
            <a:stretch>
              <a:fillRect/>
            </a:stretch>
          </p:blipFill>
          <p:spPr bwMode="auto">
            <a:xfrm>
              <a:off x="5029200" y="3810000"/>
              <a:ext cx="3979863" cy="2698750"/>
            </a:xfrm>
            <a:prstGeom prst="rect">
              <a:avLst/>
            </a:prstGeom>
            <a:ln w="28575">
              <a:solidFill>
                <a:schemeClr val="tx1"/>
              </a:solidFill>
            </a:ln>
            <a:effectLst>
              <a:outerShdw blurRad="292100" dist="139700" dir="2700000" algn="tl" rotWithShape="0">
                <a:srgbClr val="333333">
                  <a:alpha val="65000"/>
                </a:srgbClr>
              </a:outerShdw>
            </a:effectLst>
          </p:spPr>
        </p:pic>
        <p:sp>
          <p:nvSpPr>
            <p:cNvPr id="105" name="Rectangle 71"/>
            <p:cNvSpPr>
              <a:spLocks noChangeArrowheads="1"/>
            </p:cNvSpPr>
            <p:nvPr/>
          </p:nvSpPr>
          <p:spPr bwMode="auto">
            <a:xfrm>
              <a:off x="5857884" y="5121487"/>
              <a:ext cx="832279" cy="307777"/>
            </a:xfrm>
            <a:prstGeom prst="rect">
              <a:avLst/>
            </a:prstGeom>
            <a:noFill/>
            <a:ln w="9525">
              <a:noFill/>
              <a:miter lim="800000"/>
              <a:headEnd/>
              <a:tailEnd/>
            </a:ln>
            <a:effectLst/>
          </p:spPr>
          <p:txBody>
            <a:bodyPr wrap="none">
              <a:spAutoFit/>
            </a:bodyPr>
            <a:lstStyle/>
            <a:p>
              <a:r>
                <a:rPr lang="en-US" altLang="ja-JP" sz="1400" dirty="0">
                  <a:solidFill>
                    <a:schemeClr val="accent2"/>
                  </a:solidFill>
                  <a:latin typeface="小塚ゴシック Pro B" pitchFamily="34" charset="-128"/>
                  <a:ea typeface="小塚ゴシック Pro B" pitchFamily="34" charset="-128"/>
                </a:rPr>
                <a:t>1</a:t>
              </a:r>
              <a:r>
                <a:rPr lang="en-US" altLang="ja-JP" sz="1400" baseline="30000" dirty="0">
                  <a:solidFill>
                    <a:schemeClr val="accent2"/>
                  </a:solidFill>
                  <a:latin typeface="小塚ゴシック Pro B" pitchFamily="34" charset="-128"/>
                  <a:ea typeface="小塚ゴシック Pro B" pitchFamily="34" charset="-128"/>
                </a:rPr>
                <a:t>st</a:t>
              </a:r>
              <a:r>
                <a:rPr lang="en-US" altLang="ja-JP" sz="1400" dirty="0">
                  <a:solidFill>
                    <a:schemeClr val="accent2"/>
                  </a:solidFill>
                  <a:latin typeface="小塚ゴシック Pro B" pitchFamily="34" charset="-128"/>
                  <a:ea typeface="小塚ゴシック Pro B" pitchFamily="34" charset="-128"/>
                </a:rPr>
                <a:t> peak</a:t>
              </a:r>
            </a:p>
          </p:txBody>
        </p:sp>
        <p:sp>
          <p:nvSpPr>
            <p:cNvPr id="106" name="Rectangle 78"/>
            <p:cNvSpPr>
              <a:spLocks noChangeArrowheads="1"/>
            </p:cNvSpPr>
            <p:nvPr/>
          </p:nvSpPr>
          <p:spPr bwMode="auto">
            <a:xfrm>
              <a:off x="6429388" y="3857628"/>
              <a:ext cx="1005403" cy="338554"/>
            </a:xfrm>
            <a:prstGeom prst="rect">
              <a:avLst/>
            </a:prstGeom>
            <a:noFill/>
            <a:ln w="9525">
              <a:noFill/>
              <a:miter lim="800000"/>
              <a:headEnd/>
              <a:tailEnd/>
            </a:ln>
            <a:effectLst/>
          </p:spPr>
          <p:txBody>
            <a:bodyPr wrap="none">
              <a:spAutoFit/>
            </a:bodyPr>
            <a:lstStyle/>
            <a:p>
              <a:r>
                <a:rPr lang="ja-JP" altLang="en-US" sz="1600" dirty="0">
                  <a:solidFill>
                    <a:srgbClr val="FF0000"/>
                  </a:solidFill>
                  <a:latin typeface="小塚ゴシック Pro B" pitchFamily="34" charset="-128"/>
                  <a:ea typeface="小塚ゴシック Pro B" pitchFamily="34" charset="-128"/>
                </a:rPr>
                <a:t>測定結果</a:t>
              </a:r>
            </a:p>
          </p:txBody>
        </p:sp>
      </p:grpSp>
      <p:sp>
        <p:nvSpPr>
          <p:cNvPr id="79" name="正方形/長方形 78"/>
          <p:cNvSpPr/>
          <p:nvPr/>
        </p:nvSpPr>
        <p:spPr>
          <a:xfrm>
            <a:off x="1029579" y="4227690"/>
            <a:ext cx="1837915" cy="206837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1029579" y="6296065"/>
            <a:ext cx="1837915" cy="29769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latin typeface="小塚ゴシック Pro B" pitchFamily="34" charset="-128"/>
                <a:ea typeface="小塚ゴシック Pro B" pitchFamily="34" charset="-128"/>
              </a:rPr>
              <a:t>MCP-PMT</a:t>
            </a:r>
            <a:endParaRPr kumimoji="1" lang="ja-JP" altLang="en-US" sz="1400" dirty="0">
              <a:latin typeface="小塚ゴシック Pro B" pitchFamily="34" charset="-128"/>
              <a:ea typeface="小塚ゴシック Pro B" pitchFamily="34" charset="-128"/>
            </a:endParaRPr>
          </a:p>
        </p:txBody>
      </p:sp>
      <p:cxnSp>
        <p:nvCxnSpPr>
          <p:cNvPr id="81" name="直線矢印コネクタ 80"/>
          <p:cNvCxnSpPr/>
          <p:nvPr/>
        </p:nvCxnSpPr>
        <p:spPr>
          <a:xfrm rot="16200000" flipH="1">
            <a:off x="-631123" y="5277423"/>
            <a:ext cx="1933642" cy="2"/>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星 4 81"/>
          <p:cNvSpPr/>
          <p:nvPr/>
        </p:nvSpPr>
        <p:spPr>
          <a:xfrm>
            <a:off x="1880218" y="5826484"/>
            <a:ext cx="153279" cy="133444"/>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矢印コネクタ 82"/>
          <p:cNvCxnSpPr>
            <a:stCxn id="82" idx="2"/>
            <a:endCxn id="79" idx="2"/>
          </p:cNvCxnSpPr>
          <p:nvPr/>
        </p:nvCxnSpPr>
        <p:spPr>
          <a:xfrm rot="5400000">
            <a:off x="1784629" y="6123836"/>
            <a:ext cx="336137" cy="832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rot="16200000">
            <a:off x="140761" y="5673005"/>
            <a:ext cx="976723" cy="318241"/>
          </a:xfrm>
          <a:prstGeom prst="rect">
            <a:avLst/>
          </a:prstGeom>
          <a:noFill/>
        </p:spPr>
        <p:txBody>
          <a:bodyPr wrap="none" rtlCol="0">
            <a:spAutoFit/>
          </a:bodyPr>
          <a:lstStyle/>
          <a:p>
            <a:r>
              <a:rPr lang="en-US" altLang="ja-JP" sz="1600" dirty="0" smtClean="0">
                <a:latin typeface="小塚ゴシック Pro B" pitchFamily="34" charset="-128"/>
                <a:ea typeface="小塚ゴシック Pro B" pitchFamily="34" charset="-128"/>
              </a:rPr>
              <a:t>10</a:t>
            </a:r>
            <a:r>
              <a:rPr kumimoji="1" lang="en-US" altLang="ja-JP" sz="1600" dirty="0" smtClean="0">
                <a:latin typeface="小塚ゴシック Pro B" pitchFamily="34" charset="-128"/>
                <a:ea typeface="小塚ゴシック Pro B" pitchFamily="34" charset="-128"/>
              </a:rPr>
              <a:t>0[mm]</a:t>
            </a:r>
            <a:endParaRPr kumimoji="1" lang="ja-JP" altLang="en-US" sz="1600" dirty="0">
              <a:latin typeface="小塚ゴシック Pro B" pitchFamily="34" charset="-128"/>
              <a:ea typeface="小塚ゴシック Pro B" pitchFamily="34" charset="-128"/>
            </a:endParaRPr>
          </a:p>
        </p:txBody>
      </p:sp>
      <p:sp>
        <p:nvSpPr>
          <p:cNvPr id="85" name="Text Box 27"/>
          <p:cNvSpPr txBox="1">
            <a:spLocks noChangeArrowheads="1"/>
          </p:cNvSpPr>
          <p:nvPr/>
        </p:nvSpPr>
        <p:spPr bwMode="auto">
          <a:xfrm rot="16200000">
            <a:off x="-294461" y="5075097"/>
            <a:ext cx="936038" cy="347172"/>
          </a:xfrm>
          <a:prstGeom prst="rect">
            <a:avLst/>
          </a:prstGeom>
          <a:noFill/>
          <a:ln w="9525">
            <a:noFill/>
            <a:miter lim="800000"/>
            <a:headEnd/>
            <a:tailEnd/>
          </a:ln>
          <a:effectLst/>
        </p:spPr>
        <p:txBody>
          <a:bodyPr wrap="none">
            <a:spAutoFit/>
          </a:bodyPr>
          <a:lstStyle/>
          <a:p>
            <a:r>
              <a:rPr lang="en-US" altLang="ja-JP" dirty="0">
                <a:latin typeface="小塚ゴシック Pro B" pitchFamily="34" charset="-128"/>
                <a:ea typeface="小塚ゴシック Pro B" pitchFamily="34" charset="-128"/>
              </a:rPr>
              <a:t>915mm</a:t>
            </a:r>
          </a:p>
        </p:txBody>
      </p:sp>
      <p:sp>
        <p:nvSpPr>
          <p:cNvPr id="86" name="Text Box 28"/>
          <p:cNvSpPr txBox="1">
            <a:spLocks noChangeArrowheads="1"/>
          </p:cNvSpPr>
          <p:nvPr/>
        </p:nvSpPr>
        <p:spPr bwMode="auto">
          <a:xfrm>
            <a:off x="1017446" y="4214843"/>
            <a:ext cx="1215946" cy="482734"/>
          </a:xfrm>
          <a:prstGeom prst="rect">
            <a:avLst/>
          </a:prstGeom>
          <a:noFill/>
          <a:ln w="9525">
            <a:noFill/>
            <a:miter lim="800000"/>
            <a:headEnd/>
            <a:tailEnd/>
          </a:ln>
          <a:effectLst/>
        </p:spPr>
        <p:txBody>
          <a:bodyPr wrap="none">
            <a:spAutoFit/>
          </a:bodyPr>
          <a:lstStyle/>
          <a:p>
            <a:r>
              <a:rPr lang="en-US" altLang="ja-JP" sz="2000" dirty="0">
                <a:latin typeface="小塚ゴシック Pro B" pitchFamily="34" charset="-128"/>
                <a:ea typeface="小塚ゴシック Pro B" pitchFamily="34" charset="-128"/>
              </a:rPr>
              <a:t>quartz</a:t>
            </a:r>
          </a:p>
        </p:txBody>
      </p:sp>
      <p:cxnSp>
        <p:nvCxnSpPr>
          <p:cNvPr id="88" name="直線コネクタ 87"/>
          <p:cNvCxnSpPr/>
          <p:nvPr/>
        </p:nvCxnSpPr>
        <p:spPr>
          <a:xfrm rot="10800000">
            <a:off x="-30" y="4243451"/>
            <a:ext cx="1007246" cy="1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rot="10800000">
            <a:off x="-30" y="6258002"/>
            <a:ext cx="1007246" cy="1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a:stCxn id="82" idx="1"/>
          </p:cNvCxnSpPr>
          <p:nvPr/>
        </p:nvCxnSpPr>
        <p:spPr>
          <a:xfrm rot="10800000">
            <a:off x="747781" y="5891569"/>
            <a:ext cx="1132437" cy="1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rot="5400000">
            <a:off x="689998" y="6075805"/>
            <a:ext cx="365113" cy="77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1947340" y="6286544"/>
            <a:ext cx="67152" cy="2686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Line 17"/>
          <p:cNvSpPr>
            <a:spLocks noChangeShapeType="1"/>
          </p:cNvSpPr>
          <p:nvPr/>
        </p:nvSpPr>
        <p:spPr bwMode="auto">
          <a:xfrm flipH="1" flipV="1">
            <a:off x="1947340" y="6593761"/>
            <a:ext cx="286512" cy="143256"/>
          </a:xfrm>
          <a:prstGeom prst="line">
            <a:avLst/>
          </a:prstGeom>
          <a:noFill/>
          <a:ln w="9525">
            <a:solidFill>
              <a:schemeClr val="tx1"/>
            </a:solidFill>
            <a:round/>
            <a:headEnd/>
            <a:tailEnd type="triangle" w="med" len="med"/>
          </a:ln>
        </p:spPr>
        <p:txBody>
          <a:bodyPr wrap="none" anchor="ctr"/>
          <a:lstStyle/>
          <a:p>
            <a:endParaRPr lang="ja-JP" altLang="en-US"/>
          </a:p>
        </p:txBody>
      </p:sp>
      <p:grpSp>
        <p:nvGrpSpPr>
          <p:cNvPr id="110" name="グループ化 109"/>
          <p:cNvGrpSpPr/>
          <p:nvPr/>
        </p:nvGrpSpPr>
        <p:grpSpPr>
          <a:xfrm>
            <a:off x="3088949" y="5282999"/>
            <a:ext cx="1768803" cy="646331"/>
            <a:chOff x="3286116" y="2786058"/>
            <a:chExt cx="1729709" cy="687587"/>
          </a:xfrm>
        </p:grpSpPr>
        <p:sp>
          <p:nvSpPr>
            <p:cNvPr id="111" name="正方形/長方形 110"/>
            <p:cNvSpPr/>
            <p:nvPr/>
          </p:nvSpPr>
          <p:spPr>
            <a:xfrm>
              <a:off x="3357554" y="2786058"/>
              <a:ext cx="142876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Text Box 19"/>
            <p:cNvSpPr txBox="1">
              <a:spLocks noChangeArrowheads="1"/>
            </p:cNvSpPr>
            <p:nvPr/>
          </p:nvSpPr>
          <p:spPr bwMode="auto">
            <a:xfrm>
              <a:off x="3286116" y="2786058"/>
              <a:ext cx="1729709" cy="687587"/>
            </a:xfrm>
            <a:prstGeom prst="rect">
              <a:avLst/>
            </a:prstGeom>
            <a:noFill/>
            <a:ln w="9525">
              <a:noFill/>
              <a:miter lim="800000"/>
              <a:headEnd/>
              <a:tailEnd/>
            </a:ln>
            <a:effectLst/>
          </p:spPr>
          <p:txBody>
            <a:bodyPr wrap="square">
              <a:spAutoFit/>
            </a:bodyPr>
            <a:lstStyle/>
            <a:p>
              <a:r>
                <a:rPr lang="ja-JP" altLang="en-US" dirty="0">
                  <a:latin typeface="小塚ゴシック Pro B" pitchFamily="34" charset="-128"/>
                  <a:ea typeface="小塚ゴシック Pro B" pitchFamily="34" charset="-128"/>
                </a:rPr>
                <a:t>光の伝播経路</a:t>
              </a:r>
            </a:p>
            <a:p>
              <a:r>
                <a:rPr lang="en-US" altLang="ja-JP" dirty="0">
                  <a:latin typeface="小塚ゴシック Pro B" pitchFamily="34" charset="-128"/>
                  <a:ea typeface="小塚ゴシック Pro B" pitchFamily="34" charset="-128"/>
                </a:rPr>
                <a:t>(1</a:t>
              </a:r>
              <a:r>
                <a:rPr lang="en-US" altLang="ja-JP" baseline="30000" dirty="0">
                  <a:latin typeface="小塚ゴシック Pro B" pitchFamily="34" charset="-128"/>
                  <a:ea typeface="小塚ゴシック Pro B" pitchFamily="34" charset="-128"/>
                </a:rPr>
                <a:t>st</a:t>
              </a:r>
              <a:r>
                <a:rPr lang="en-US" altLang="ja-JP" dirty="0">
                  <a:latin typeface="小塚ゴシック Pro B" pitchFamily="34" charset="-128"/>
                  <a:ea typeface="小塚ゴシック Pro B" pitchFamily="34" charset="-128"/>
                </a:rPr>
                <a:t> peak)</a:t>
              </a:r>
            </a:p>
          </p:txBody>
        </p:sp>
      </p:grpSp>
      <p:cxnSp>
        <p:nvCxnSpPr>
          <p:cNvPr id="114" name="直線矢印コネクタ 113"/>
          <p:cNvCxnSpPr/>
          <p:nvPr/>
        </p:nvCxnSpPr>
        <p:spPr>
          <a:xfrm rot="10800000" flipV="1">
            <a:off x="1947377" y="5604977"/>
            <a:ext cx="1141573" cy="4901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6" name="グループ化 115"/>
          <p:cNvGrpSpPr/>
          <p:nvPr/>
        </p:nvGrpSpPr>
        <p:grpSpPr>
          <a:xfrm>
            <a:off x="3026083" y="4250209"/>
            <a:ext cx="1760231" cy="607551"/>
            <a:chOff x="3214678" y="1214422"/>
            <a:chExt cx="1714512" cy="646331"/>
          </a:xfrm>
        </p:grpSpPr>
        <p:sp>
          <p:nvSpPr>
            <p:cNvPr id="117" name="正方形/長方形 116"/>
            <p:cNvSpPr/>
            <p:nvPr/>
          </p:nvSpPr>
          <p:spPr>
            <a:xfrm>
              <a:off x="3214678" y="1214422"/>
              <a:ext cx="171451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Text Box 23"/>
            <p:cNvSpPr txBox="1">
              <a:spLocks noChangeArrowheads="1"/>
            </p:cNvSpPr>
            <p:nvPr/>
          </p:nvSpPr>
          <p:spPr bwMode="auto">
            <a:xfrm>
              <a:off x="3214678" y="1214422"/>
              <a:ext cx="1713931" cy="646331"/>
            </a:xfrm>
            <a:prstGeom prst="rect">
              <a:avLst/>
            </a:prstGeom>
            <a:noFill/>
            <a:ln w="9525">
              <a:noFill/>
              <a:miter lim="800000"/>
              <a:headEnd/>
              <a:tailEnd/>
            </a:ln>
            <a:effectLst/>
          </p:spPr>
          <p:txBody>
            <a:bodyPr wrap="none">
              <a:spAutoFit/>
            </a:bodyPr>
            <a:lstStyle/>
            <a:p>
              <a:r>
                <a:rPr lang="en-US" altLang="ja-JP" dirty="0">
                  <a:latin typeface="小塚ゴシック Pro B" pitchFamily="34" charset="-128"/>
                  <a:ea typeface="小塚ゴシック Pro B" pitchFamily="34" charset="-128"/>
                </a:rPr>
                <a:t>Beam</a:t>
              </a:r>
              <a:r>
                <a:rPr lang="ja-JP" altLang="en-US" dirty="0">
                  <a:latin typeface="小塚ゴシック Pro B" pitchFamily="34" charset="-128"/>
                  <a:ea typeface="小塚ゴシック Pro B" pitchFamily="34" charset="-128"/>
                </a:rPr>
                <a:t>入射位置</a:t>
              </a:r>
            </a:p>
            <a:p>
              <a:r>
                <a:rPr lang="en-US" altLang="ja-JP" dirty="0" smtClean="0">
                  <a:latin typeface="小塚ゴシック Pro B" pitchFamily="34" charset="-128"/>
                  <a:ea typeface="小塚ゴシック Pro B" pitchFamily="34" charset="-128"/>
                </a:rPr>
                <a:t>(near)</a:t>
              </a:r>
              <a:endParaRPr lang="en-US" altLang="ja-JP" dirty="0">
                <a:latin typeface="小塚ゴシック Pro B" pitchFamily="34" charset="-128"/>
                <a:ea typeface="小塚ゴシック Pro B" pitchFamily="34" charset="-128"/>
              </a:endParaRPr>
            </a:p>
          </p:txBody>
        </p:sp>
      </p:grpSp>
      <p:cxnSp>
        <p:nvCxnSpPr>
          <p:cNvPr id="120" name="直線矢印コネクタ 119"/>
          <p:cNvCxnSpPr>
            <a:endCxn id="82" idx="0"/>
          </p:cNvCxnSpPr>
          <p:nvPr/>
        </p:nvCxnSpPr>
        <p:spPr>
          <a:xfrm rot="10800000" flipV="1">
            <a:off x="1956858" y="4585770"/>
            <a:ext cx="997786" cy="12407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0" name="グループ化 129"/>
          <p:cNvGrpSpPr/>
          <p:nvPr/>
        </p:nvGrpSpPr>
        <p:grpSpPr>
          <a:xfrm>
            <a:off x="71406" y="773652"/>
            <a:ext cx="1500198" cy="369332"/>
            <a:chOff x="-928726" y="857232"/>
            <a:chExt cx="1500198" cy="369332"/>
          </a:xfrm>
        </p:grpSpPr>
        <p:sp>
          <p:nvSpPr>
            <p:cNvPr id="128" name="角丸四角形 127"/>
            <p:cNvSpPr/>
            <p:nvPr/>
          </p:nvSpPr>
          <p:spPr>
            <a:xfrm>
              <a:off x="-928726" y="857232"/>
              <a:ext cx="1500198" cy="35719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p:cNvSpPr txBox="1"/>
            <p:nvPr/>
          </p:nvSpPr>
          <p:spPr>
            <a:xfrm>
              <a:off x="-857288" y="857232"/>
              <a:ext cx="1327608" cy="369332"/>
            </a:xfrm>
            <a:prstGeom prst="rect">
              <a:avLst/>
            </a:prstGeom>
            <a:noFill/>
          </p:spPr>
          <p:txBody>
            <a:bodyPr wrap="none" rtlCol="0">
              <a:spAutoFit/>
            </a:bodyPr>
            <a:lstStyle/>
            <a:p>
              <a:r>
                <a:rPr lang="en-US" altLang="ja-JP" dirty="0" smtClean="0">
                  <a:latin typeface="小塚ゴシック Pro B" pitchFamily="34" charset="-128"/>
                  <a:ea typeface="小塚ゴシック Pro B" pitchFamily="34" charset="-128"/>
                </a:rPr>
                <a:t>center</a:t>
              </a:r>
              <a:r>
                <a:rPr kumimoji="1" lang="ja-JP" altLang="en-US" dirty="0" smtClean="0">
                  <a:latin typeface="小塚ゴシック Pro B" pitchFamily="34" charset="-128"/>
                  <a:ea typeface="小塚ゴシック Pro B" pitchFamily="34" charset="-128"/>
                </a:rPr>
                <a:t>入射</a:t>
              </a:r>
              <a:endParaRPr kumimoji="1" lang="ja-JP" altLang="en-US" dirty="0">
                <a:latin typeface="小塚ゴシック Pro B" pitchFamily="34" charset="-128"/>
                <a:ea typeface="小塚ゴシック Pro B" pitchFamily="34" charset="-128"/>
              </a:endParaRPr>
            </a:p>
          </p:txBody>
        </p:sp>
      </p:grpSp>
      <p:grpSp>
        <p:nvGrpSpPr>
          <p:cNvPr id="131" name="グループ化 130"/>
          <p:cNvGrpSpPr/>
          <p:nvPr/>
        </p:nvGrpSpPr>
        <p:grpSpPr>
          <a:xfrm>
            <a:off x="142844" y="3714752"/>
            <a:ext cx="1714512" cy="369332"/>
            <a:chOff x="142844" y="3714752"/>
            <a:chExt cx="1201876" cy="369332"/>
          </a:xfrm>
        </p:grpSpPr>
        <p:sp>
          <p:nvSpPr>
            <p:cNvPr id="132" name="角丸四角形 131"/>
            <p:cNvSpPr/>
            <p:nvPr/>
          </p:nvSpPr>
          <p:spPr>
            <a:xfrm>
              <a:off x="142844" y="3714752"/>
              <a:ext cx="1000132" cy="35719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p:cNvSpPr txBox="1"/>
            <p:nvPr/>
          </p:nvSpPr>
          <p:spPr>
            <a:xfrm>
              <a:off x="214282" y="3714752"/>
              <a:ext cx="1130438" cy="369332"/>
            </a:xfrm>
            <a:prstGeom prst="rect">
              <a:avLst/>
            </a:prstGeom>
            <a:noFill/>
          </p:spPr>
          <p:txBody>
            <a:bodyPr wrap="none" rtlCol="0">
              <a:spAutoFit/>
            </a:bodyPr>
            <a:lstStyle/>
            <a:p>
              <a:r>
                <a:rPr lang="en-US" altLang="ja-JP" dirty="0" smtClean="0">
                  <a:latin typeface="小塚ゴシック Pro B" pitchFamily="34" charset="-128"/>
                  <a:ea typeface="小塚ゴシック Pro B" pitchFamily="34" charset="-128"/>
                </a:rPr>
                <a:t>near</a:t>
              </a:r>
              <a:r>
                <a:rPr kumimoji="1" lang="ja-JP" altLang="en-US" dirty="0" smtClean="0">
                  <a:latin typeface="小塚ゴシック Pro B" pitchFamily="34" charset="-128"/>
                  <a:ea typeface="小塚ゴシック Pro B" pitchFamily="34" charset="-128"/>
                </a:rPr>
                <a:t>入射</a:t>
              </a:r>
              <a:endParaRPr kumimoji="1" lang="ja-JP" altLang="en-US" dirty="0">
                <a:latin typeface="小塚ゴシック Pro B" pitchFamily="34" charset="-128"/>
                <a:ea typeface="小塚ゴシック Pro B" pitchFamily="34" charset="-128"/>
              </a:endParaRPr>
            </a:p>
          </p:txBody>
        </p:sp>
      </p:grpSp>
      <p:sp>
        <p:nvSpPr>
          <p:cNvPr id="71" name="スライド番号プレースホルダ 70"/>
          <p:cNvSpPr>
            <a:spLocks noGrp="1"/>
          </p:cNvSpPr>
          <p:nvPr>
            <p:ph type="sldNum" sz="quarter" idx="12"/>
          </p:nvPr>
        </p:nvSpPr>
        <p:spPr>
          <a:xfrm>
            <a:off x="6858016" y="6492875"/>
            <a:ext cx="2133600" cy="365125"/>
          </a:xfrm>
        </p:spPr>
        <p:txBody>
          <a:bodyPr/>
          <a:lstStyle/>
          <a:p>
            <a:fld id="{2AC644FC-B422-42EA-A652-C1998D7C21F2}" type="slidenum">
              <a:rPr kumimoji="1" lang="ja-JP" altLang="en-US" smtClean="0"/>
              <a:pPr/>
              <a:t>12</a:t>
            </a:fld>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p:cNvPicPr>
            <a:picLocks noChangeAspect="1" noChangeArrowheads="1"/>
          </p:cNvPicPr>
          <p:nvPr/>
        </p:nvPicPr>
        <p:blipFill>
          <a:blip r:embed="rId3"/>
          <a:srcRect/>
          <a:stretch>
            <a:fillRect/>
          </a:stretch>
        </p:blipFill>
        <p:spPr bwMode="auto">
          <a:xfrm>
            <a:off x="4929190" y="4000504"/>
            <a:ext cx="3571900" cy="2664751"/>
          </a:xfrm>
          <a:prstGeom prst="rect">
            <a:avLst/>
          </a:prstGeom>
          <a:ln w="19050">
            <a:solidFill>
              <a:schemeClr val="tx1"/>
            </a:solidFill>
          </a:ln>
          <a:effectLst>
            <a:outerShdw blurRad="292100" dist="139700" dir="2700000" algn="tl" rotWithShape="0">
              <a:srgbClr val="333333">
                <a:alpha val="65000"/>
              </a:srgbClr>
            </a:outerShdw>
          </a:effectLst>
        </p:spPr>
      </p:pic>
      <p:pic>
        <p:nvPicPr>
          <p:cNvPr id="46084" name="Picture 4"/>
          <p:cNvPicPr>
            <a:picLocks noChangeAspect="1" noChangeArrowheads="1"/>
          </p:cNvPicPr>
          <p:nvPr/>
        </p:nvPicPr>
        <p:blipFill>
          <a:blip r:embed="rId4"/>
          <a:srcRect/>
          <a:stretch>
            <a:fillRect/>
          </a:stretch>
        </p:blipFill>
        <p:spPr bwMode="auto">
          <a:xfrm>
            <a:off x="214282" y="4143380"/>
            <a:ext cx="3450538" cy="2571768"/>
          </a:xfrm>
          <a:prstGeom prst="rect">
            <a:avLst/>
          </a:prstGeom>
          <a:ln w="19050">
            <a:solidFill>
              <a:schemeClr val="tx1"/>
            </a:solidFill>
          </a:ln>
          <a:effectLst>
            <a:outerShdw blurRad="292100" dist="139700" dir="2700000" algn="tl" rotWithShape="0">
              <a:srgbClr val="333333">
                <a:alpha val="65000"/>
              </a:srgbClr>
            </a:outerShdw>
          </a:effectLst>
        </p:spPr>
      </p:pic>
      <p:pic>
        <p:nvPicPr>
          <p:cNvPr id="46083" name="Picture 3"/>
          <p:cNvPicPr>
            <a:picLocks noChangeAspect="1" noChangeArrowheads="1"/>
          </p:cNvPicPr>
          <p:nvPr/>
        </p:nvPicPr>
        <p:blipFill>
          <a:blip r:embed="rId5"/>
          <a:srcRect/>
          <a:stretch>
            <a:fillRect/>
          </a:stretch>
        </p:blipFill>
        <p:spPr bwMode="auto">
          <a:xfrm>
            <a:off x="4929189" y="1142984"/>
            <a:ext cx="3673367" cy="2714644"/>
          </a:xfrm>
          <a:prstGeom prst="rect">
            <a:avLst/>
          </a:prstGeom>
          <a:ln w="19050">
            <a:solidFill>
              <a:schemeClr val="tx1"/>
            </a:solidFill>
          </a:ln>
          <a:effectLst>
            <a:outerShdw blurRad="292100" dist="139700" dir="2700000" algn="tl" rotWithShape="0">
              <a:srgbClr val="333333">
                <a:alpha val="65000"/>
              </a:srgbClr>
            </a:outerShdw>
          </a:effectLst>
        </p:spPr>
      </p:pic>
      <p:pic>
        <p:nvPicPr>
          <p:cNvPr id="46082" name="Picture 2"/>
          <p:cNvPicPr>
            <a:picLocks noChangeAspect="1" noChangeArrowheads="1"/>
          </p:cNvPicPr>
          <p:nvPr/>
        </p:nvPicPr>
        <p:blipFill>
          <a:blip r:embed="rId6"/>
          <a:srcRect/>
          <a:stretch>
            <a:fillRect/>
          </a:stretch>
        </p:blipFill>
        <p:spPr bwMode="auto">
          <a:xfrm>
            <a:off x="280072" y="1149076"/>
            <a:ext cx="3434672" cy="2527958"/>
          </a:xfrm>
          <a:prstGeom prst="rect">
            <a:avLst/>
          </a:prstGeom>
          <a:ln w="19050">
            <a:solidFill>
              <a:schemeClr val="tx1"/>
            </a:solidFill>
          </a:ln>
          <a:effectLst>
            <a:outerShdw blurRad="292100" dist="139700" dir="2700000" algn="tl" rotWithShape="0">
              <a:srgbClr val="333333">
                <a:alpha val="65000"/>
              </a:srgbClr>
            </a:outerShdw>
          </a:effectLst>
        </p:spPr>
      </p:pic>
      <p:sp>
        <p:nvSpPr>
          <p:cNvPr id="2" name="テキスト ボックス 1"/>
          <p:cNvSpPr txBox="1"/>
          <p:nvPr/>
        </p:nvSpPr>
        <p:spPr>
          <a:xfrm>
            <a:off x="-32" y="-24"/>
            <a:ext cx="6176691" cy="830997"/>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6</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kumimoji="1" lang="en-US" altLang="ja-JP" sz="2400" dirty="0" smtClean="0">
                <a:latin typeface="小塚ゴシック Pro B" pitchFamily="34" charset="-128"/>
                <a:ea typeface="小塚ゴシック Pro B" pitchFamily="34" charset="-128"/>
              </a:rPr>
              <a:t>	</a:t>
            </a:r>
            <a:r>
              <a:rPr lang="ja-JP" altLang="en-US" sz="2400" dirty="0" smtClean="0">
                <a:latin typeface="小塚ゴシック Pro B" pitchFamily="34" charset="-128"/>
                <a:ea typeface="小塚ゴシック Pro B" pitchFamily="34" charset="-128"/>
              </a:rPr>
              <a:t>時間分解能</a:t>
            </a:r>
            <a:r>
              <a:rPr kumimoji="1" lang="ja-JP" altLang="en-US" sz="2400" dirty="0" smtClean="0">
                <a:latin typeface="小塚ゴシック Pro B" pitchFamily="34" charset="-128"/>
                <a:ea typeface="小塚ゴシック Pro B" pitchFamily="34" charset="-128"/>
              </a:rPr>
              <a:t>の評価</a:t>
            </a:r>
            <a:r>
              <a:rPr kumimoji="1" lang="en-US" altLang="ja-JP" sz="2400" dirty="0" smtClean="0">
                <a:latin typeface="小塚ゴシック Pro B" pitchFamily="34" charset="-128"/>
                <a:ea typeface="小塚ゴシック Pro B" pitchFamily="34" charset="-128"/>
              </a:rPr>
              <a:t>(</a:t>
            </a:r>
            <a:r>
              <a:rPr lang="en-US" altLang="ja-JP" sz="2400" dirty="0" smtClean="0">
                <a:latin typeface="小塚ゴシック Pro B" pitchFamily="34" charset="-128"/>
                <a:ea typeface="小塚ゴシック Pro B" pitchFamily="34" charset="-128"/>
              </a:rPr>
              <a:t>center &amp;</a:t>
            </a:r>
            <a:r>
              <a:rPr lang="ja-JP" altLang="en-US" sz="2400" dirty="0" smtClean="0">
                <a:latin typeface="小塚ゴシック Pro B" pitchFamily="34" charset="-128"/>
                <a:ea typeface="小塚ゴシック Pro B" pitchFamily="34" charset="-128"/>
              </a:rPr>
              <a:t> </a:t>
            </a:r>
            <a:r>
              <a:rPr lang="en-US" altLang="ja-JP" sz="2400" dirty="0" smtClean="0">
                <a:latin typeface="小塚ゴシック Pro B" pitchFamily="34" charset="-128"/>
                <a:ea typeface="小塚ゴシック Pro B" pitchFamily="34" charset="-128"/>
              </a:rPr>
              <a:t>far ch29</a:t>
            </a:r>
            <a:r>
              <a:rPr kumimoji="1" lang="en-US" altLang="ja-JP" sz="2400" dirty="0" smtClean="0">
                <a:latin typeface="小塚ゴシック Pro B" pitchFamily="34" charset="-128"/>
                <a:ea typeface="小塚ゴシック Pro B" pitchFamily="34" charset="-128"/>
              </a:rPr>
              <a:t>)</a:t>
            </a:r>
            <a:endParaRPr kumimoji="1" lang="ja-JP" altLang="en-US" sz="2400" dirty="0">
              <a:latin typeface="小塚ゴシック Pro B" pitchFamily="34" charset="-128"/>
              <a:ea typeface="小塚ゴシック Pro B" pitchFamily="34" charset="-128"/>
            </a:endParaRPr>
          </a:p>
        </p:txBody>
      </p:sp>
      <p:sp>
        <p:nvSpPr>
          <p:cNvPr id="17" name="AutoShape 32"/>
          <p:cNvSpPr>
            <a:spLocks noChangeArrowheads="1"/>
          </p:cNvSpPr>
          <p:nvPr/>
        </p:nvSpPr>
        <p:spPr bwMode="auto">
          <a:xfrm>
            <a:off x="3929058" y="5286388"/>
            <a:ext cx="857256" cy="428628"/>
          </a:xfrm>
          <a:prstGeom prst="lef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18" name="Text Box 33"/>
          <p:cNvSpPr txBox="1">
            <a:spLocks noChangeArrowheads="1"/>
          </p:cNvSpPr>
          <p:nvPr/>
        </p:nvSpPr>
        <p:spPr bwMode="auto">
          <a:xfrm>
            <a:off x="4000496" y="4929198"/>
            <a:ext cx="646331" cy="369332"/>
          </a:xfrm>
          <a:prstGeom prst="rect">
            <a:avLst/>
          </a:prstGeom>
          <a:noFill/>
          <a:ln w="9525">
            <a:noFill/>
            <a:miter lim="800000"/>
            <a:headEnd/>
            <a:tailEnd/>
          </a:ln>
          <a:effectLst/>
        </p:spPr>
        <p:txBody>
          <a:bodyPr wrap="none">
            <a:spAutoFit/>
          </a:bodyPr>
          <a:lstStyle/>
          <a:p>
            <a:r>
              <a:rPr lang="ja-JP" altLang="en-US" dirty="0">
                <a:solidFill>
                  <a:srgbClr val="009900"/>
                </a:solidFill>
                <a:latin typeface="小塚ゴシック Pro B" pitchFamily="34" charset="-128"/>
                <a:ea typeface="小塚ゴシック Pro B" pitchFamily="34" charset="-128"/>
              </a:rPr>
              <a:t>比較</a:t>
            </a:r>
          </a:p>
        </p:txBody>
      </p:sp>
      <p:grpSp>
        <p:nvGrpSpPr>
          <p:cNvPr id="7" name="グループ化 20"/>
          <p:cNvGrpSpPr/>
          <p:nvPr/>
        </p:nvGrpSpPr>
        <p:grpSpPr>
          <a:xfrm>
            <a:off x="71406" y="714356"/>
            <a:ext cx="1500198" cy="369332"/>
            <a:chOff x="-928726" y="857232"/>
            <a:chExt cx="1500198" cy="369332"/>
          </a:xfrm>
        </p:grpSpPr>
        <p:sp>
          <p:nvSpPr>
            <p:cNvPr id="22" name="角丸四角形 21"/>
            <p:cNvSpPr/>
            <p:nvPr/>
          </p:nvSpPr>
          <p:spPr>
            <a:xfrm>
              <a:off x="-928726" y="857232"/>
              <a:ext cx="1500198" cy="35719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857288" y="857232"/>
              <a:ext cx="1327608" cy="369332"/>
            </a:xfrm>
            <a:prstGeom prst="rect">
              <a:avLst/>
            </a:prstGeom>
            <a:noFill/>
          </p:spPr>
          <p:txBody>
            <a:bodyPr wrap="none" rtlCol="0">
              <a:spAutoFit/>
            </a:bodyPr>
            <a:lstStyle/>
            <a:p>
              <a:r>
                <a:rPr lang="en-US" altLang="ja-JP" dirty="0" smtClean="0">
                  <a:latin typeface="小塚ゴシック Pro B" pitchFamily="34" charset="-128"/>
                  <a:ea typeface="小塚ゴシック Pro B" pitchFamily="34" charset="-128"/>
                </a:rPr>
                <a:t>center</a:t>
              </a:r>
              <a:r>
                <a:rPr kumimoji="1" lang="ja-JP" altLang="en-US" dirty="0" smtClean="0">
                  <a:latin typeface="小塚ゴシック Pro B" pitchFamily="34" charset="-128"/>
                  <a:ea typeface="小塚ゴシック Pro B" pitchFamily="34" charset="-128"/>
                </a:rPr>
                <a:t>入射</a:t>
              </a:r>
              <a:endParaRPr kumimoji="1" lang="ja-JP" altLang="en-US" dirty="0">
                <a:latin typeface="小塚ゴシック Pro B" pitchFamily="34" charset="-128"/>
                <a:ea typeface="小塚ゴシック Pro B" pitchFamily="34" charset="-128"/>
              </a:endParaRPr>
            </a:p>
          </p:txBody>
        </p:sp>
      </p:grpSp>
      <p:sp>
        <p:nvSpPr>
          <p:cNvPr id="26" name="正方形/長方形 25"/>
          <p:cNvSpPr/>
          <p:nvPr/>
        </p:nvSpPr>
        <p:spPr>
          <a:xfrm>
            <a:off x="1357290" y="5357826"/>
            <a:ext cx="2509020" cy="338554"/>
          </a:xfrm>
          <a:prstGeom prst="rect">
            <a:avLst/>
          </a:prstGeom>
        </p:spPr>
        <p:txBody>
          <a:bodyPr wrap="none">
            <a:spAutoFit/>
          </a:bodyPr>
          <a:lstStyle/>
          <a:p>
            <a:r>
              <a:rPr lang="en-US" altLang="ja-JP" sz="1600" b="1" dirty="0" err="1" smtClean="0">
                <a:solidFill>
                  <a:srgbClr val="FF0000"/>
                </a:solidFill>
                <a:latin typeface="小塚ゴシック Pro B" pitchFamily="34" charset="-128"/>
                <a:ea typeface="小塚ゴシック Pro B" pitchFamily="34" charset="-128"/>
              </a:rPr>
              <a:t>σ</a:t>
            </a:r>
            <a:r>
              <a:rPr lang="en-US" altLang="ja-JP" sz="1600" b="1" baseline="-25000" dirty="0" err="1" smtClean="0">
                <a:solidFill>
                  <a:srgbClr val="FF0000"/>
                </a:solidFill>
                <a:latin typeface="小塚ゴシック Pro B" pitchFamily="34" charset="-128"/>
                <a:ea typeface="小塚ゴシック Pro B" pitchFamily="34" charset="-128"/>
              </a:rPr>
              <a:t>main</a:t>
            </a:r>
            <a:r>
              <a:rPr lang="en-US" altLang="ja-JP" sz="1600" b="1" baseline="-25000" dirty="0" smtClean="0">
                <a:solidFill>
                  <a:srgbClr val="FF0000"/>
                </a:solidFill>
                <a:latin typeface="小塚ゴシック Pro B" pitchFamily="34" charset="-128"/>
                <a:ea typeface="小塚ゴシック Pro B" pitchFamily="34" charset="-128"/>
              </a:rPr>
              <a:t> peak</a:t>
            </a:r>
            <a:r>
              <a:rPr lang="ja-JP" altLang="en-US" sz="1600" b="1" dirty="0" smtClean="0">
                <a:solidFill>
                  <a:srgbClr val="FF0000"/>
                </a:solidFill>
                <a:latin typeface="小塚ゴシック Pro B" pitchFamily="34" charset="-128"/>
                <a:ea typeface="小塚ゴシック Pro B" pitchFamily="34" charset="-128"/>
              </a:rPr>
              <a:t>～</a:t>
            </a:r>
            <a:r>
              <a:rPr lang="en-US" altLang="ja-JP" sz="1600" b="1" dirty="0" smtClean="0">
                <a:solidFill>
                  <a:srgbClr val="FF0000"/>
                </a:solidFill>
                <a:latin typeface="小塚ゴシック Pro B" pitchFamily="34" charset="-128"/>
                <a:ea typeface="小塚ゴシック Pro B" pitchFamily="34" charset="-128"/>
              </a:rPr>
              <a:t>38.9±3.4[</a:t>
            </a:r>
            <a:r>
              <a:rPr lang="en-US" altLang="ja-JP" sz="1600" b="1" dirty="0" err="1" smtClean="0">
                <a:solidFill>
                  <a:srgbClr val="FF0000"/>
                </a:solidFill>
                <a:latin typeface="小塚ゴシック Pro B" pitchFamily="34" charset="-128"/>
                <a:ea typeface="小塚ゴシック Pro B" pitchFamily="34" charset="-128"/>
              </a:rPr>
              <a:t>ps</a:t>
            </a:r>
            <a:r>
              <a:rPr lang="en-US" altLang="ja-JP" sz="1600" b="1" dirty="0" smtClean="0">
                <a:solidFill>
                  <a:srgbClr val="FF0000"/>
                </a:solidFill>
                <a:latin typeface="小塚ゴシック Pro B" pitchFamily="34" charset="-128"/>
                <a:ea typeface="小塚ゴシック Pro B" pitchFamily="34" charset="-128"/>
              </a:rPr>
              <a:t>]</a:t>
            </a:r>
            <a:endParaRPr lang="en-US" altLang="ja-JP" sz="1600" b="1" dirty="0">
              <a:solidFill>
                <a:srgbClr val="FF0000"/>
              </a:solidFill>
              <a:latin typeface="小塚ゴシック Pro B" pitchFamily="34" charset="-128"/>
              <a:ea typeface="小塚ゴシック Pro B" pitchFamily="34" charset="-128"/>
            </a:endParaRPr>
          </a:p>
        </p:txBody>
      </p:sp>
      <p:sp>
        <p:nvSpPr>
          <p:cNvPr id="28" name="正方形/長方形 27"/>
          <p:cNvSpPr/>
          <p:nvPr/>
        </p:nvSpPr>
        <p:spPr>
          <a:xfrm>
            <a:off x="6072198" y="5715016"/>
            <a:ext cx="2509020" cy="338554"/>
          </a:xfrm>
          <a:prstGeom prst="rect">
            <a:avLst/>
          </a:prstGeom>
        </p:spPr>
        <p:txBody>
          <a:bodyPr wrap="none">
            <a:spAutoFit/>
          </a:bodyPr>
          <a:lstStyle/>
          <a:p>
            <a:r>
              <a:rPr lang="en-US" altLang="ja-JP" sz="1600" b="1" dirty="0" err="1" smtClean="0">
                <a:solidFill>
                  <a:srgbClr val="FF0000"/>
                </a:solidFill>
                <a:latin typeface="小塚ゴシック Pro B" pitchFamily="34" charset="-128"/>
                <a:ea typeface="小塚ゴシック Pro B" pitchFamily="34" charset="-128"/>
              </a:rPr>
              <a:t>σ</a:t>
            </a:r>
            <a:r>
              <a:rPr lang="en-US" altLang="ja-JP" sz="1600" b="1" baseline="-25000" dirty="0" err="1" smtClean="0">
                <a:solidFill>
                  <a:srgbClr val="FF0000"/>
                </a:solidFill>
                <a:latin typeface="小塚ゴシック Pro B" pitchFamily="34" charset="-128"/>
                <a:ea typeface="小塚ゴシック Pro B" pitchFamily="34" charset="-128"/>
              </a:rPr>
              <a:t>main</a:t>
            </a:r>
            <a:r>
              <a:rPr lang="en-US" altLang="ja-JP" sz="1600" b="1" baseline="-25000" dirty="0" smtClean="0">
                <a:solidFill>
                  <a:srgbClr val="FF0000"/>
                </a:solidFill>
                <a:latin typeface="小塚ゴシック Pro B" pitchFamily="34" charset="-128"/>
                <a:ea typeface="小塚ゴシック Pro B" pitchFamily="34" charset="-128"/>
              </a:rPr>
              <a:t> peak</a:t>
            </a:r>
            <a:r>
              <a:rPr lang="ja-JP" altLang="en-US" sz="1600" b="1" dirty="0" smtClean="0">
                <a:solidFill>
                  <a:srgbClr val="FF0000"/>
                </a:solidFill>
                <a:latin typeface="小塚ゴシック Pro B" pitchFamily="34" charset="-128"/>
                <a:ea typeface="小塚ゴシック Pro B" pitchFamily="34" charset="-128"/>
              </a:rPr>
              <a:t>～</a:t>
            </a:r>
            <a:r>
              <a:rPr lang="en-US" altLang="ja-JP" sz="1600" b="1" dirty="0" smtClean="0">
                <a:solidFill>
                  <a:srgbClr val="FF0000"/>
                </a:solidFill>
                <a:latin typeface="小塚ゴシック Pro B" pitchFamily="34" charset="-128"/>
                <a:ea typeface="小塚ゴシック Pro B" pitchFamily="34" charset="-128"/>
              </a:rPr>
              <a:t>45.8±0.8[</a:t>
            </a:r>
            <a:r>
              <a:rPr lang="en-US" altLang="ja-JP" sz="1600" b="1" dirty="0" err="1" smtClean="0">
                <a:solidFill>
                  <a:srgbClr val="FF0000"/>
                </a:solidFill>
                <a:latin typeface="小塚ゴシック Pro B" pitchFamily="34" charset="-128"/>
                <a:ea typeface="小塚ゴシック Pro B" pitchFamily="34" charset="-128"/>
              </a:rPr>
              <a:t>ps</a:t>
            </a:r>
            <a:r>
              <a:rPr lang="en-US" altLang="ja-JP" sz="1600" b="1" dirty="0" smtClean="0">
                <a:solidFill>
                  <a:srgbClr val="FF0000"/>
                </a:solidFill>
                <a:latin typeface="小塚ゴシック Pro B" pitchFamily="34" charset="-128"/>
                <a:ea typeface="小塚ゴシック Pro B" pitchFamily="34" charset="-128"/>
              </a:rPr>
              <a:t>]</a:t>
            </a:r>
            <a:endParaRPr lang="en-US" altLang="ja-JP" sz="1600" b="1" dirty="0">
              <a:solidFill>
                <a:srgbClr val="FF0000"/>
              </a:solidFill>
              <a:latin typeface="小塚ゴシック Pro B" pitchFamily="34" charset="-128"/>
              <a:ea typeface="小塚ゴシック Pro B" pitchFamily="34" charset="-128"/>
            </a:endParaRPr>
          </a:p>
        </p:txBody>
      </p:sp>
      <p:grpSp>
        <p:nvGrpSpPr>
          <p:cNvPr id="8" name="グループ化 28"/>
          <p:cNvGrpSpPr/>
          <p:nvPr/>
        </p:nvGrpSpPr>
        <p:grpSpPr>
          <a:xfrm>
            <a:off x="142844" y="3714752"/>
            <a:ext cx="1714512" cy="369332"/>
            <a:chOff x="142844" y="3714752"/>
            <a:chExt cx="1201876" cy="369332"/>
          </a:xfrm>
        </p:grpSpPr>
        <p:sp>
          <p:nvSpPr>
            <p:cNvPr id="30" name="角丸四角形 29"/>
            <p:cNvSpPr/>
            <p:nvPr/>
          </p:nvSpPr>
          <p:spPr>
            <a:xfrm>
              <a:off x="142844" y="3714752"/>
              <a:ext cx="1000132" cy="35719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14282" y="3714752"/>
              <a:ext cx="1130438" cy="369332"/>
            </a:xfrm>
            <a:prstGeom prst="rect">
              <a:avLst/>
            </a:prstGeom>
            <a:noFill/>
          </p:spPr>
          <p:txBody>
            <a:bodyPr wrap="none" rtlCol="0">
              <a:spAutoFit/>
            </a:bodyPr>
            <a:lstStyle/>
            <a:p>
              <a:r>
                <a:rPr lang="en-US" altLang="ja-JP" dirty="0" smtClean="0">
                  <a:latin typeface="小塚ゴシック Pro B" pitchFamily="34" charset="-128"/>
                  <a:ea typeface="小塚ゴシック Pro B" pitchFamily="34" charset="-128"/>
                </a:rPr>
                <a:t>near</a:t>
              </a:r>
              <a:r>
                <a:rPr kumimoji="1" lang="ja-JP" altLang="en-US" dirty="0" smtClean="0">
                  <a:latin typeface="小塚ゴシック Pro B" pitchFamily="34" charset="-128"/>
                  <a:ea typeface="小塚ゴシック Pro B" pitchFamily="34" charset="-128"/>
                </a:rPr>
                <a:t>入射</a:t>
              </a:r>
              <a:endParaRPr kumimoji="1" lang="ja-JP" altLang="en-US" dirty="0">
                <a:latin typeface="小塚ゴシック Pro B" pitchFamily="34" charset="-128"/>
                <a:ea typeface="小塚ゴシック Pro B" pitchFamily="34" charset="-128"/>
              </a:endParaRPr>
            </a:p>
          </p:txBody>
        </p:sp>
      </p:grpSp>
      <p:sp>
        <p:nvSpPr>
          <p:cNvPr id="38" name="Text Box 33"/>
          <p:cNvSpPr txBox="1">
            <a:spLocks noChangeArrowheads="1"/>
          </p:cNvSpPr>
          <p:nvPr/>
        </p:nvSpPr>
        <p:spPr bwMode="auto">
          <a:xfrm>
            <a:off x="4000496" y="2000240"/>
            <a:ext cx="646331" cy="369332"/>
          </a:xfrm>
          <a:prstGeom prst="rect">
            <a:avLst/>
          </a:prstGeom>
          <a:noFill/>
          <a:ln w="9525">
            <a:noFill/>
            <a:miter lim="800000"/>
            <a:headEnd/>
            <a:tailEnd/>
          </a:ln>
          <a:effectLst/>
        </p:spPr>
        <p:txBody>
          <a:bodyPr wrap="none">
            <a:spAutoFit/>
          </a:bodyPr>
          <a:lstStyle/>
          <a:p>
            <a:r>
              <a:rPr lang="ja-JP" altLang="en-US" dirty="0">
                <a:solidFill>
                  <a:srgbClr val="009900"/>
                </a:solidFill>
                <a:latin typeface="小塚ゴシック Pro B" pitchFamily="34" charset="-128"/>
                <a:ea typeface="小塚ゴシック Pro B" pitchFamily="34" charset="-128"/>
              </a:rPr>
              <a:t>比較</a:t>
            </a:r>
          </a:p>
        </p:txBody>
      </p:sp>
      <p:sp>
        <p:nvSpPr>
          <p:cNvPr id="39" name="AutoShape 32"/>
          <p:cNvSpPr>
            <a:spLocks noChangeArrowheads="1"/>
          </p:cNvSpPr>
          <p:nvPr/>
        </p:nvSpPr>
        <p:spPr bwMode="auto">
          <a:xfrm>
            <a:off x="3929058" y="2571744"/>
            <a:ext cx="857256" cy="428628"/>
          </a:xfrm>
          <a:prstGeom prst="lef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40" name="正方形/長方形 39"/>
          <p:cNvSpPr/>
          <p:nvPr/>
        </p:nvSpPr>
        <p:spPr>
          <a:xfrm>
            <a:off x="1762592" y="785794"/>
            <a:ext cx="2380780" cy="338554"/>
          </a:xfrm>
          <a:prstGeom prst="rect">
            <a:avLst/>
          </a:prstGeom>
        </p:spPr>
        <p:txBody>
          <a:bodyPr wrap="none">
            <a:spAutoFit/>
          </a:bodyPr>
          <a:lstStyle/>
          <a:p>
            <a:r>
              <a:rPr lang="en-US" altLang="ja-JP" sz="1600" b="1" dirty="0" smtClean="0">
                <a:solidFill>
                  <a:srgbClr val="FF0000"/>
                </a:solidFill>
                <a:latin typeface="小塚ゴシック Pro B" pitchFamily="34" charset="-128"/>
                <a:ea typeface="小塚ゴシック Pro B" pitchFamily="34" charset="-128"/>
              </a:rPr>
              <a:t>σ</a:t>
            </a:r>
            <a:r>
              <a:rPr lang="en-US" altLang="ja-JP" sz="1600" b="1" baseline="-25000" dirty="0" smtClean="0">
                <a:solidFill>
                  <a:srgbClr val="FF0000"/>
                </a:solidFill>
                <a:latin typeface="小塚ゴシック Pro B" pitchFamily="34" charset="-128"/>
                <a:ea typeface="小塚ゴシック Pro B" pitchFamily="34" charset="-128"/>
              </a:rPr>
              <a:t>1st peak</a:t>
            </a:r>
            <a:r>
              <a:rPr lang="ja-JP" altLang="en-US" sz="1600" b="1" dirty="0" smtClean="0">
                <a:solidFill>
                  <a:srgbClr val="FF0000"/>
                </a:solidFill>
                <a:latin typeface="小塚ゴシック Pro B" pitchFamily="34" charset="-128"/>
                <a:ea typeface="小塚ゴシック Pro B" pitchFamily="34" charset="-128"/>
              </a:rPr>
              <a:t>～</a:t>
            </a:r>
            <a:r>
              <a:rPr lang="en-US" altLang="ja-JP" sz="1600" b="1" dirty="0" smtClean="0">
                <a:solidFill>
                  <a:srgbClr val="FF0000"/>
                </a:solidFill>
                <a:latin typeface="小塚ゴシック Pro B" pitchFamily="34" charset="-128"/>
                <a:ea typeface="小塚ゴシック Pro B" pitchFamily="34" charset="-128"/>
              </a:rPr>
              <a:t>52.0±7.4[</a:t>
            </a:r>
            <a:r>
              <a:rPr lang="en-US" altLang="ja-JP" sz="1600" b="1" dirty="0" err="1" smtClean="0">
                <a:solidFill>
                  <a:srgbClr val="FF0000"/>
                </a:solidFill>
                <a:latin typeface="小塚ゴシック Pro B" pitchFamily="34" charset="-128"/>
                <a:ea typeface="小塚ゴシック Pro B" pitchFamily="34" charset="-128"/>
              </a:rPr>
              <a:t>ps</a:t>
            </a:r>
            <a:r>
              <a:rPr lang="en-US" altLang="ja-JP" sz="1600" b="1" dirty="0" smtClean="0">
                <a:solidFill>
                  <a:srgbClr val="FF0000"/>
                </a:solidFill>
                <a:latin typeface="小塚ゴシック Pro B" pitchFamily="34" charset="-128"/>
                <a:ea typeface="小塚ゴシック Pro B" pitchFamily="34" charset="-128"/>
              </a:rPr>
              <a:t>]</a:t>
            </a:r>
            <a:endParaRPr lang="en-US" altLang="ja-JP" sz="1600" b="1" dirty="0">
              <a:solidFill>
                <a:srgbClr val="FF0000"/>
              </a:solidFill>
              <a:latin typeface="小塚ゴシック Pro B" pitchFamily="34" charset="-128"/>
              <a:ea typeface="小塚ゴシック Pro B" pitchFamily="34" charset="-128"/>
            </a:endParaRPr>
          </a:p>
        </p:txBody>
      </p:sp>
      <p:cxnSp>
        <p:nvCxnSpPr>
          <p:cNvPr id="42" name="直線矢印コネクタ 41"/>
          <p:cNvCxnSpPr>
            <a:stCxn id="40" idx="1"/>
          </p:cNvCxnSpPr>
          <p:nvPr/>
        </p:nvCxnSpPr>
        <p:spPr>
          <a:xfrm rot="10800000" flipV="1">
            <a:off x="1500166" y="955070"/>
            <a:ext cx="262426" cy="1045169"/>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2054756" y="1090182"/>
            <a:ext cx="2299027" cy="338554"/>
          </a:xfrm>
          <a:prstGeom prst="rect">
            <a:avLst/>
          </a:prstGeom>
        </p:spPr>
        <p:txBody>
          <a:bodyPr wrap="none">
            <a:spAutoFit/>
          </a:bodyPr>
          <a:lstStyle/>
          <a:p>
            <a:r>
              <a:rPr lang="en-US" altLang="ja-JP" sz="1600" b="1" dirty="0" smtClean="0">
                <a:solidFill>
                  <a:srgbClr val="FF0066"/>
                </a:solidFill>
                <a:latin typeface="小塚ゴシック Pro B" pitchFamily="34" charset="-128"/>
                <a:ea typeface="小塚ゴシック Pro B" pitchFamily="34" charset="-128"/>
              </a:rPr>
              <a:t>σ</a:t>
            </a:r>
            <a:r>
              <a:rPr lang="en-US" altLang="ja-JP" sz="1600" b="1" baseline="-25000" dirty="0" smtClean="0">
                <a:solidFill>
                  <a:srgbClr val="FF0066"/>
                </a:solidFill>
                <a:latin typeface="小塚ゴシック Pro B" pitchFamily="34" charset="-128"/>
                <a:ea typeface="小塚ゴシック Pro B" pitchFamily="34" charset="-128"/>
              </a:rPr>
              <a:t>2nd peak</a:t>
            </a:r>
            <a:r>
              <a:rPr lang="ja-JP" altLang="en-US" sz="1600" b="1" dirty="0" smtClean="0">
                <a:solidFill>
                  <a:srgbClr val="FF0066"/>
                </a:solidFill>
                <a:latin typeface="小塚ゴシック Pro B" pitchFamily="34" charset="-128"/>
                <a:ea typeface="小塚ゴシック Pro B" pitchFamily="34" charset="-128"/>
              </a:rPr>
              <a:t>～</a:t>
            </a:r>
            <a:r>
              <a:rPr lang="en-US" altLang="ja-JP" sz="1600" b="1" dirty="0" smtClean="0">
                <a:solidFill>
                  <a:srgbClr val="FF0066"/>
                </a:solidFill>
                <a:latin typeface="小塚ゴシック Pro B" pitchFamily="34" charset="-128"/>
                <a:ea typeface="小塚ゴシック Pro B" pitchFamily="34" charset="-128"/>
              </a:rPr>
              <a:t>66.0±9.8ps</a:t>
            </a:r>
            <a:endParaRPr lang="ja-JP" altLang="en-US" sz="1600" dirty="0">
              <a:solidFill>
                <a:srgbClr val="FF0066"/>
              </a:solidFill>
              <a:latin typeface="小塚ゴシック Pro B" pitchFamily="34" charset="-128"/>
              <a:ea typeface="小塚ゴシック Pro B" pitchFamily="34" charset="-128"/>
            </a:endParaRPr>
          </a:p>
        </p:txBody>
      </p:sp>
      <p:cxnSp>
        <p:nvCxnSpPr>
          <p:cNvPr id="47" name="直線矢印コネクタ 46"/>
          <p:cNvCxnSpPr>
            <a:stCxn id="43" idx="2"/>
          </p:cNvCxnSpPr>
          <p:nvPr/>
        </p:nvCxnSpPr>
        <p:spPr>
          <a:xfrm rot="5400000">
            <a:off x="2459375" y="1255345"/>
            <a:ext cx="571504" cy="91828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6429388" y="571480"/>
            <a:ext cx="2380780" cy="338554"/>
          </a:xfrm>
          <a:prstGeom prst="rect">
            <a:avLst/>
          </a:prstGeom>
        </p:spPr>
        <p:txBody>
          <a:bodyPr wrap="none">
            <a:spAutoFit/>
          </a:bodyPr>
          <a:lstStyle/>
          <a:p>
            <a:r>
              <a:rPr lang="en-US" altLang="ja-JP" sz="1600" b="1" dirty="0" smtClean="0">
                <a:solidFill>
                  <a:srgbClr val="FF0000"/>
                </a:solidFill>
                <a:latin typeface="小塚ゴシック Pro B" pitchFamily="34" charset="-128"/>
                <a:ea typeface="小塚ゴシック Pro B" pitchFamily="34" charset="-128"/>
              </a:rPr>
              <a:t>σ</a:t>
            </a:r>
            <a:r>
              <a:rPr lang="en-US" altLang="ja-JP" sz="1600" b="1" baseline="-25000" dirty="0" smtClean="0">
                <a:solidFill>
                  <a:srgbClr val="FF0000"/>
                </a:solidFill>
                <a:latin typeface="小塚ゴシック Pro B" pitchFamily="34" charset="-128"/>
                <a:ea typeface="小塚ゴシック Pro B" pitchFamily="34" charset="-128"/>
              </a:rPr>
              <a:t>1st peak</a:t>
            </a:r>
            <a:r>
              <a:rPr lang="ja-JP" altLang="en-US" sz="1600" b="1" dirty="0" smtClean="0">
                <a:solidFill>
                  <a:srgbClr val="FF0000"/>
                </a:solidFill>
                <a:latin typeface="小塚ゴシック Pro B" pitchFamily="34" charset="-128"/>
                <a:ea typeface="小塚ゴシック Pro B" pitchFamily="34" charset="-128"/>
              </a:rPr>
              <a:t>～</a:t>
            </a:r>
            <a:r>
              <a:rPr lang="en-US" altLang="ja-JP" sz="1600" b="1" dirty="0" smtClean="0">
                <a:solidFill>
                  <a:srgbClr val="FF0000"/>
                </a:solidFill>
                <a:latin typeface="小塚ゴシック Pro B" pitchFamily="34" charset="-128"/>
                <a:ea typeface="小塚ゴシック Pro B" pitchFamily="34" charset="-128"/>
              </a:rPr>
              <a:t>53.3±1.8[</a:t>
            </a:r>
            <a:r>
              <a:rPr lang="en-US" altLang="ja-JP" sz="1600" b="1" dirty="0" err="1" smtClean="0">
                <a:solidFill>
                  <a:srgbClr val="FF0000"/>
                </a:solidFill>
                <a:latin typeface="小塚ゴシック Pro B" pitchFamily="34" charset="-128"/>
                <a:ea typeface="小塚ゴシック Pro B" pitchFamily="34" charset="-128"/>
              </a:rPr>
              <a:t>ps</a:t>
            </a:r>
            <a:r>
              <a:rPr lang="en-US" altLang="ja-JP" sz="1600" b="1" dirty="0" smtClean="0">
                <a:solidFill>
                  <a:srgbClr val="FF0000"/>
                </a:solidFill>
                <a:latin typeface="小塚ゴシック Pro B" pitchFamily="34" charset="-128"/>
                <a:ea typeface="小塚ゴシック Pro B" pitchFamily="34" charset="-128"/>
              </a:rPr>
              <a:t>]</a:t>
            </a:r>
            <a:endParaRPr lang="en-US" altLang="ja-JP" sz="1600" b="1" dirty="0">
              <a:solidFill>
                <a:srgbClr val="FF0000"/>
              </a:solidFill>
              <a:latin typeface="小塚ゴシック Pro B" pitchFamily="34" charset="-128"/>
              <a:ea typeface="小塚ゴシック Pro B" pitchFamily="34" charset="-128"/>
            </a:endParaRPr>
          </a:p>
        </p:txBody>
      </p:sp>
      <p:cxnSp>
        <p:nvCxnSpPr>
          <p:cNvPr id="50" name="直線矢印コネクタ 49"/>
          <p:cNvCxnSpPr>
            <a:stCxn id="48" idx="1"/>
          </p:cNvCxnSpPr>
          <p:nvPr/>
        </p:nvCxnSpPr>
        <p:spPr>
          <a:xfrm rot="10800000" flipV="1">
            <a:off x="6286512" y="740757"/>
            <a:ext cx="142876" cy="97373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6500826" y="1161620"/>
            <a:ext cx="2555508" cy="338554"/>
          </a:xfrm>
          <a:prstGeom prst="rect">
            <a:avLst/>
          </a:prstGeom>
        </p:spPr>
        <p:txBody>
          <a:bodyPr wrap="none">
            <a:spAutoFit/>
          </a:bodyPr>
          <a:lstStyle/>
          <a:p>
            <a:r>
              <a:rPr lang="en-US" altLang="ja-JP" sz="1600" b="1" dirty="0" smtClean="0">
                <a:solidFill>
                  <a:srgbClr val="FF0066"/>
                </a:solidFill>
                <a:latin typeface="小塚ゴシック Pro B" pitchFamily="34" charset="-128"/>
                <a:ea typeface="小塚ゴシック Pro B" pitchFamily="34" charset="-128"/>
              </a:rPr>
              <a:t>σ2nd</a:t>
            </a:r>
            <a:r>
              <a:rPr lang="en-US" altLang="ja-JP" sz="1600" b="1" baseline="-25000" dirty="0" smtClean="0">
                <a:solidFill>
                  <a:srgbClr val="FF0066"/>
                </a:solidFill>
                <a:latin typeface="小塚ゴシック Pro B" pitchFamily="34" charset="-128"/>
                <a:ea typeface="小塚ゴシック Pro B" pitchFamily="34" charset="-128"/>
              </a:rPr>
              <a:t> peak</a:t>
            </a:r>
            <a:r>
              <a:rPr lang="ja-JP" altLang="en-US" sz="1600" b="1" dirty="0" smtClean="0">
                <a:solidFill>
                  <a:srgbClr val="FF0066"/>
                </a:solidFill>
                <a:latin typeface="小塚ゴシック Pro B" pitchFamily="34" charset="-128"/>
                <a:ea typeface="小塚ゴシック Pro B" pitchFamily="34" charset="-128"/>
              </a:rPr>
              <a:t>～</a:t>
            </a:r>
            <a:r>
              <a:rPr lang="en-US" altLang="ja-JP" sz="1600" b="1" dirty="0" smtClean="0">
                <a:solidFill>
                  <a:srgbClr val="FF0066"/>
                </a:solidFill>
                <a:latin typeface="小塚ゴシック Pro B" pitchFamily="34" charset="-128"/>
                <a:ea typeface="小塚ゴシック Pro B" pitchFamily="34" charset="-128"/>
              </a:rPr>
              <a:t>60.8±2.3[</a:t>
            </a:r>
            <a:r>
              <a:rPr lang="en-US" altLang="ja-JP" sz="1600" b="1" dirty="0" err="1" smtClean="0">
                <a:solidFill>
                  <a:srgbClr val="FF0066"/>
                </a:solidFill>
                <a:latin typeface="小塚ゴシック Pro B" pitchFamily="34" charset="-128"/>
                <a:ea typeface="小塚ゴシック Pro B" pitchFamily="34" charset="-128"/>
              </a:rPr>
              <a:t>ps</a:t>
            </a:r>
            <a:r>
              <a:rPr lang="en-US" altLang="ja-JP" sz="1600" b="1" dirty="0" smtClean="0">
                <a:solidFill>
                  <a:srgbClr val="FF0000"/>
                </a:solidFill>
                <a:latin typeface="小塚ゴシック Pro B" pitchFamily="34" charset="-128"/>
                <a:ea typeface="小塚ゴシック Pro B" pitchFamily="34" charset="-128"/>
              </a:rPr>
              <a:t>]</a:t>
            </a:r>
            <a:endParaRPr lang="en-US" altLang="ja-JP" sz="1600" b="1" dirty="0">
              <a:solidFill>
                <a:srgbClr val="FF0000"/>
              </a:solidFill>
              <a:latin typeface="小塚ゴシック Pro B" pitchFamily="34" charset="-128"/>
              <a:ea typeface="小塚ゴシック Pro B" pitchFamily="34" charset="-128"/>
            </a:endParaRPr>
          </a:p>
        </p:txBody>
      </p:sp>
      <p:cxnSp>
        <p:nvCxnSpPr>
          <p:cNvPr id="53" name="直線矢印コネクタ 52"/>
          <p:cNvCxnSpPr>
            <a:stCxn id="51" idx="2"/>
          </p:cNvCxnSpPr>
          <p:nvPr/>
        </p:nvCxnSpPr>
        <p:spPr>
          <a:xfrm rot="5400000">
            <a:off x="7112447" y="1476983"/>
            <a:ext cx="642943" cy="68932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1" name="スライド番号プレースホルダ 40"/>
          <p:cNvSpPr>
            <a:spLocks noGrp="1"/>
          </p:cNvSpPr>
          <p:nvPr>
            <p:ph type="sldNum" sz="quarter" idx="12"/>
          </p:nvPr>
        </p:nvSpPr>
        <p:spPr>
          <a:xfrm>
            <a:off x="7010400" y="6492875"/>
            <a:ext cx="2133600" cy="365125"/>
          </a:xfrm>
        </p:spPr>
        <p:txBody>
          <a:bodyPr/>
          <a:lstStyle/>
          <a:p>
            <a:fld id="{2AC644FC-B422-42EA-A652-C1998D7C21F2}" type="slidenum">
              <a:rPr kumimoji="1" lang="ja-JP" altLang="en-US" smtClean="0"/>
              <a:pPr/>
              <a:t>13</a:t>
            </a:fld>
            <a:endParaRPr kumimoji="1" lang="ja-JP" altLang="en-US" dirty="0"/>
          </a:p>
        </p:txBody>
      </p:sp>
      <p:sp>
        <p:nvSpPr>
          <p:cNvPr id="44" name="テキスト ボックス 43"/>
          <p:cNvSpPr txBox="1"/>
          <p:nvPr/>
        </p:nvSpPr>
        <p:spPr>
          <a:xfrm>
            <a:off x="642910" y="1428736"/>
            <a:ext cx="788999"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beam</a:t>
            </a:r>
            <a:endParaRPr kumimoji="1" lang="ja-JP" altLang="en-US" dirty="0">
              <a:latin typeface="小塚ゴシック Pro B" pitchFamily="34" charset="-128"/>
              <a:ea typeface="小塚ゴシック Pro B" pitchFamily="34" charset="-128"/>
            </a:endParaRPr>
          </a:p>
        </p:txBody>
      </p:sp>
      <p:sp>
        <p:nvSpPr>
          <p:cNvPr id="45" name="テキスト ボックス 44"/>
          <p:cNvSpPr txBox="1"/>
          <p:nvPr/>
        </p:nvSpPr>
        <p:spPr>
          <a:xfrm>
            <a:off x="571472" y="4429132"/>
            <a:ext cx="788999"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beam</a:t>
            </a:r>
            <a:endParaRPr kumimoji="1" lang="ja-JP" altLang="en-US" dirty="0">
              <a:latin typeface="小塚ゴシック Pro B" pitchFamily="34" charset="-128"/>
              <a:ea typeface="小塚ゴシック Pro B" pitchFamily="34" charset="-128"/>
            </a:endParaRPr>
          </a:p>
        </p:txBody>
      </p:sp>
      <p:sp>
        <p:nvSpPr>
          <p:cNvPr id="46" name="テキスト ボックス 45"/>
          <p:cNvSpPr txBox="1"/>
          <p:nvPr/>
        </p:nvSpPr>
        <p:spPr>
          <a:xfrm>
            <a:off x="7072330" y="4286256"/>
            <a:ext cx="1319592" cy="369332"/>
          </a:xfrm>
          <a:prstGeom prst="rect">
            <a:avLst/>
          </a:prstGeom>
          <a:noFill/>
        </p:spPr>
        <p:txBody>
          <a:bodyPr wrap="none" rtlCol="0">
            <a:spAutoFit/>
          </a:bodyPr>
          <a:lstStyle/>
          <a:p>
            <a:r>
              <a:rPr lang="en-US" altLang="ja-JP" dirty="0" smtClean="0">
                <a:latin typeface="小塚ゴシック Pro B" pitchFamily="34" charset="-128"/>
                <a:ea typeface="小塚ゴシック Pro B" pitchFamily="34" charset="-128"/>
              </a:rPr>
              <a:t>simulation</a:t>
            </a:r>
            <a:endParaRPr kumimoji="1" lang="ja-JP" altLang="en-US" dirty="0">
              <a:latin typeface="小塚ゴシック Pro B" pitchFamily="34" charset="-128"/>
              <a:ea typeface="小塚ゴシック Pro B" pitchFamily="34" charset="-128"/>
            </a:endParaRPr>
          </a:p>
        </p:txBody>
      </p:sp>
      <p:sp>
        <p:nvSpPr>
          <p:cNvPr id="49" name="テキスト ボックス 48"/>
          <p:cNvSpPr txBox="1"/>
          <p:nvPr/>
        </p:nvSpPr>
        <p:spPr>
          <a:xfrm>
            <a:off x="7215206" y="2143116"/>
            <a:ext cx="1319592" cy="369332"/>
          </a:xfrm>
          <a:prstGeom prst="rect">
            <a:avLst/>
          </a:prstGeom>
          <a:noFill/>
        </p:spPr>
        <p:txBody>
          <a:bodyPr wrap="none" rtlCol="0">
            <a:spAutoFit/>
          </a:bodyPr>
          <a:lstStyle/>
          <a:p>
            <a:r>
              <a:rPr lang="en-US" altLang="ja-JP" dirty="0" smtClean="0">
                <a:latin typeface="小塚ゴシック Pro B" pitchFamily="34" charset="-128"/>
                <a:ea typeface="小塚ゴシック Pro B" pitchFamily="34" charset="-128"/>
              </a:rPr>
              <a:t>simulation</a:t>
            </a:r>
            <a:endParaRPr kumimoji="1" lang="ja-JP" altLang="en-US"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2844" y="214290"/>
            <a:ext cx="3704860" cy="461665"/>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12</a:t>
            </a:r>
            <a:r>
              <a:rPr lang="ja-JP" altLang="en-US" sz="2400" dirty="0" smtClean="0">
                <a:latin typeface="小塚ゴシック Pro B" pitchFamily="34" charset="-128"/>
                <a:ea typeface="小塚ゴシック Pro B" pitchFamily="34" charset="-128"/>
              </a:rPr>
              <a:t>月ビームテスト</a:t>
            </a:r>
            <a:endParaRPr kumimoji="1" lang="ja-JP" altLang="en-US" sz="2400" dirty="0">
              <a:latin typeface="小塚ゴシック Pro B" pitchFamily="34" charset="-128"/>
              <a:ea typeface="小塚ゴシック Pro B" pitchFamily="34" charset="-128"/>
            </a:endParaRPr>
          </a:p>
        </p:txBody>
      </p:sp>
      <p:sp>
        <p:nvSpPr>
          <p:cNvPr id="4" name="テキスト ボックス 3"/>
          <p:cNvSpPr txBox="1"/>
          <p:nvPr/>
        </p:nvSpPr>
        <p:spPr>
          <a:xfrm>
            <a:off x="214282" y="714356"/>
            <a:ext cx="4291559" cy="646331"/>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時：</a:t>
            </a:r>
            <a:r>
              <a:rPr kumimoji="1" lang="en-US" altLang="ja-JP" dirty="0" smtClean="0">
                <a:latin typeface="小塚ゴシック Pro B" pitchFamily="34" charset="-128"/>
                <a:ea typeface="小塚ゴシック Pro B" pitchFamily="34" charset="-128"/>
              </a:rPr>
              <a:t>	2008</a:t>
            </a:r>
            <a:r>
              <a:rPr kumimoji="1" lang="ja-JP" altLang="en-US" dirty="0" smtClean="0">
                <a:latin typeface="小塚ゴシック Pro B" pitchFamily="34" charset="-128"/>
                <a:ea typeface="小塚ゴシック Pro B" pitchFamily="34" charset="-128"/>
              </a:rPr>
              <a:t>年</a:t>
            </a:r>
            <a:r>
              <a:rPr lang="en-US" altLang="ja-JP" dirty="0" smtClean="0">
                <a:latin typeface="小塚ゴシック Pro B" pitchFamily="34" charset="-128"/>
                <a:ea typeface="小塚ゴシック Pro B" pitchFamily="34" charset="-128"/>
              </a:rPr>
              <a:t>12</a:t>
            </a:r>
            <a:r>
              <a:rPr kumimoji="1" lang="ja-JP" altLang="en-US" dirty="0" smtClean="0">
                <a:latin typeface="小塚ゴシック Pro B" pitchFamily="34" charset="-128"/>
                <a:ea typeface="小塚ゴシック Pro B" pitchFamily="34" charset="-128"/>
              </a:rPr>
              <a:t>月</a:t>
            </a:r>
            <a:r>
              <a:rPr kumimoji="1" lang="en-US" altLang="ja-JP" dirty="0" smtClean="0">
                <a:latin typeface="小塚ゴシック Pro B" pitchFamily="34" charset="-128"/>
                <a:ea typeface="小塚ゴシック Pro B" pitchFamily="34" charset="-128"/>
              </a:rPr>
              <a:t>12</a:t>
            </a:r>
            <a:r>
              <a:rPr kumimoji="1" lang="ja-JP" altLang="en-US" dirty="0" smtClean="0">
                <a:latin typeface="小塚ゴシック Pro B" pitchFamily="34" charset="-128"/>
                <a:ea typeface="小塚ゴシック Pro B" pitchFamily="34" charset="-128"/>
              </a:rPr>
              <a:t>日～</a:t>
            </a:r>
            <a:r>
              <a:rPr lang="en-US" altLang="ja-JP" dirty="0" smtClean="0">
                <a:latin typeface="小塚ゴシック Pro B" pitchFamily="34" charset="-128"/>
                <a:ea typeface="小塚ゴシック Pro B" pitchFamily="34" charset="-128"/>
              </a:rPr>
              <a:t>12</a:t>
            </a:r>
            <a:r>
              <a:rPr kumimoji="1" lang="ja-JP" altLang="en-US" dirty="0" smtClean="0">
                <a:latin typeface="小塚ゴシック Pro B" pitchFamily="34" charset="-128"/>
                <a:ea typeface="小塚ゴシック Pro B" pitchFamily="34" charset="-128"/>
              </a:rPr>
              <a:t>月</a:t>
            </a:r>
            <a:r>
              <a:rPr kumimoji="1" lang="en-US" altLang="ja-JP" dirty="0" smtClean="0">
                <a:latin typeface="小塚ゴシック Pro B" pitchFamily="34" charset="-128"/>
                <a:ea typeface="小塚ゴシック Pro B" pitchFamily="34" charset="-128"/>
              </a:rPr>
              <a:t>22</a:t>
            </a:r>
            <a:r>
              <a:rPr kumimoji="1" lang="ja-JP" altLang="en-US" dirty="0" smtClean="0">
                <a:latin typeface="小塚ゴシック Pro B" pitchFamily="34" charset="-128"/>
                <a:ea typeface="小塚ゴシック Pro B" pitchFamily="34" charset="-128"/>
              </a:rPr>
              <a:t>日</a:t>
            </a:r>
            <a:endParaRPr kumimoji="1"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場所：</a:t>
            </a:r>
            <a:r>
              <a:rPr lang="en-US" altLang="ja-JP" dirty="0" smtClean="0">
                <a:latin typeface="小塚ゴシック Pro B" pitchFamily="34" charset="-128"/>
                <a:ea typeface="小塚ゴシック Pro B" pitchFamily="34" charset="-128"/>
              </a:rPr>
              <a:t>	KEK</a:t>
            </a:r>
            <a:r>
              <a:rPr lang="ja-JP" altLang="en-US" dirty="0" smtClean="0">
                <a:latin typeface="小塚ゴシック Pro B" pitchFamily="34" charset="-128"/>
                <a:ea typeface="小塚ゴシック Pro B" pitchFamily="34" charset="-128"/>
              </a:rPr>
              <a:t>　富士テストビームライン</a:t>
            </a:r>
            <a:endParaRPr kumimoji="1" lang="ja-JP" altLang="en-US" dirty="0">
              <a:latin typeface="小塚ゴシック Pro B" pitchFamily="34" charset="-128"/>
              <a:ea typeface="小塚ゴシック Pro B" pitchFamily="34" charset="-128"/>
            </a:endParaRPr>
          </a:p>
        </p:txBody>
      </p:sp>
      <p:sp>
        <p:nvSpPr>
          <p:cNvPr id="6" name="テキスト ボックス 5"/>
          <p:cNvSpPr txBox="1"/>
          <p:nvPr/>
        </p:nvSpPr>
        <p:spPr>
          <a:xfrm>
            <a:off x="214282" y="1357298"/>
            <a:ext cx="2339102" cy="461665"/>
          </a:xfrm>
          <a:prstGeom prst="rect">
            <a:avLst/>
          </a:prstGeom>
          <a:noFill/>
        </p:spPr>
        <p:txBody>
          <a:bodyPr wrap="none" rtlCol="0">
            <a:spAutoFit/>
          </a:bodyPr>
          <a:lstStyle/>
          <a:p>
            <a:r>
              <a:rPr kumimoji="1" lang="ja-JP" altLang="en-US" sz="2400" dirty="0" smtClean="0">
                <a:latin typeface="小塚ゴシック Pro B" pitchFamily="34" charset="-128"/>
                <a:ea typeface="小塚ゴシック Pro B" pitchFamily="34" charset="-128"/>
              </a:rPr>
              <a:t>目的と測定項目</a:t>
            </a:r>
            <a:endParaRPr kumimoji="1" lang="ja-JP" altLang="en-US" sz="2400" dirty="0">
              <a:latin typeface="小塚ゴシック Pro B" pitchFamily="34" charset="-128"/>
              <a:ea typeface="小塚ゴシック Pro B" pitchFamily="34" charset="-128"/>
            </a:endParaRPr>
          </a:p>
        </p:txBody>
      </p:sp>
      <p:sp>
        <p:nvSpPr>
          <p:cNvPr id="8" name="角丸四角形 7"/>
          <p:cNvSpPr/>
          <p:nvPr/>
        </p:nvSpPr>
        <p:spPr>
          <a:xfrm>
            <a:off x="714348" y="1785926"/>
            <a:ext cx="7929618" cy="2857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00100" y="2000240"/>
            <a:ext cx="7786742" cy="2308324"/>
          </a:xfrm>
          <a:prstGeom prst="rect">
            <a:avLst/>
          </a:prstGeom>
          <a:noFill/>
        </p:spPr>
        <p:txBody>
          <a:bodyPr wrap="square" rtlCol="0">
            <a:spAutoFit/>
          </a:bodyPr>
          <a:lstStyle/>
          <a:p>
            <a:r>
              <a:rPr kumimoji="1" lang="ja-JP" altLang="en-US" sz="2400" dirty="0" smtClean="0">
                <a:latin typeface="小塚ゴシック Pro B" pitchFamily="34" charset="-128"/>
                <a:ea typeface="小塚ゴシック Pro B" pitchFamily="34" charset="-128"/>
              </a:rPr>
              <a:t>角型</a:t>
            </a:r>
            <a:r>
              <a:rPr kumimoji="1" lang="en-US" altLang="ja-JP" sz="2400" dirty="0" smtClean="0">
                <a:latin typeface="小塚ゴシック Pro B" pitchFamily="34" charset="-128"/>
                <a:ea typeface="小塚ゴシック Pro B" pitchFamily="34" charset="-128"/>
              </a:rPr>
              <a:t>MCP-</a:t>
            </a:r>
            <a:r>
              <a:rPr lang="en-US" altLang="ja-JP" sz="2400" dirty="0" smtClean="0">
                <a:latin typeface="小塚ゴシック Pro B" pitchFamily="34" charset="-128"/>
                <a:ea typeface="小塚ゴシック Pro B" pitchFamily="34" charset="-128"/>
              </a:rPr>
              <a:t>P</a:t>
            </a:r>
            <a:r>
              <a:rPr kumimoji="1" lang="en-US" altLang="ja-JP" sz="2400" dirty="0" smtClean="0">
                <a:latin typeface="小塚ゴシック Pro B" pitchFamily="34" charset="-128"/>
                <a:ea typeface="小塚ゴシック Pro B" pitchFamily="34" charset="-128"/>
              </a:rPr>
              <a:t>MT</a:t>
            </a:r>
            <a:r>
              <a:rPr lang="ja-JP" altLang="en-US" sz="2400" dirty="0" smtClean="0">
                <a:latin typeface="小塚ゴシック Pro B" pitchFamily="34" charset="-128"/>
                <a:ea typeface="小塚ゴシック Pro B" pitchFamily="34" charset="-128"/>
              </a:rPr>
              <a:t> </a:t>
            </a:r>
            <a:r>
              <a:rPr lang="en-US" altLang="ja-JP" sz="2400" dirty="0" smtClean="0">
                <a:latin typeface="小塚ゴシック Pro B" pitchFamily="34" charset="-128"/>
                <a:ea typeface="小塚ゴシック Pro B" pitchFamily="34" charset="-128"/>
              </a:rPr>
              <a:t>array</a:t>
            </a:r>
            <a:r>
              <a:rPr lang="ja-JP" altLang="en-US" sz="2400" dirty="0" smtClean="0">
                <a:latin typeface="小塚ゴシック Pro B" pitchFamily="34" charset="-128"/>
                <a:ea typeface="小塚ゴシック Pro B" pitchFamily="34" charset="-128"/>
              </a:rPr>
              <a:t>を</a:t>
            </a:r>
            <a:r>
              <a:rPr kumimoji="1" lang="ja-JP" altLang="en-US" sz="2400" dirty="0" smtClean="0">
                <a:latin typeface="小塚ゴシック Pro B" pitchFamily="34" charset="-128"/>
                <a:ea typeface="小塚ゴシック Pro B" pitchFamily="34" charset="-128"/>
              </a:rPr>
              <a:t>用い</a:t>
            </a:r>
            <a:r>
              <a:rPr lang="ja-JP" altLang="en-US" sz="2400" dirty="0" smtClean="0">
                <a:latin typeface="小塚ゴシック Pro B" pitchFamily="34" charset="-128"/>
                <a:ea typeface="小塚ゴシック Pro B" pitchFamily="34" charset="-128"/>
              </a:rPr>
              <a:t>、</a:t>
            </a:r>
            <a:r>
              <a:rPr kumimoji="1" lang="ja-JP" altLang="en-US" sz="2400" dirty="0" smtClean="0">
                <a:latin typeface="小塚ゴシック Pro B" pitchFamily="34" charset="-128"/>
                <a:ea typeface="小塚ゴシック Pro B" pitchFamily="34" charset="-128"/>
              </a:rPr>
              <a:t>実機サイズプロトタイプでの</a:t>
            </a:r>
            <a:r>
              <a:rPr lang="ja-JP" altLang="en-US" sz="2400" dirty="0" smtClean="0">
                <a:latin typeface="小塚ゴシック Pro B" pitchFamily="34" charset="-128"/>
                <a:ea typeface="小塚ゴシック Pro B" pitchFamily="34" charset="-128"/>
              </a:rPr>
              <a:t>動作検証</a:t>
            </a:r>
            <a:endParaRPr lang="en-US" altLang="ja-JP" sz="2400" dirty="0" smtClean="0">
              <a:latin typeface="小塚ゴシック Pro B" pitchFamily="34" charset="-128"/>
              <a:ea typeface="小塚ゴシック Pro B" pitchFamily="34" charset="-128"/>
            </a:endParaRPr>
          </a:p>
          <a:p>
            <a:pPr lvl="1">
              <a:buFont typeface="Arial" pitchFamily="34" charset="0"/>
              <a:buChar char="•"/>
            </a:pPr>
            <a:r>
              <a:rPr kumimoji="1" lang="ja-JP" altLang="en-US" sz="2400" dirty="0" smtClean="0">
                <a:latin typeface="小塚ゴシック Pro B" pitchFamily="34" charset="-128"/>
                <a:ea typeface="小塚ゴシック Pro B" pitchFamily="34" charset="-128"/>
              </a:rPr>
              <a:t>リングイメージの確認</a:t>
            </a:r>
            <a:endParaRPr kumimoji="1" lang="en-US" altLang="ja-JP" sz="2400" dirty="0" smtClean="0">
              <a:latin typeface="小塚ゴシック Pro B" pitchFamily="34" charset="-128"/>
              <a:ea typeface="小塚ゴシック Pro B" pitchFamily="34" charset="-128"/>
            </a:endParaRPr>
          </a:p>
          <a:p>
            <a:pPr lvl="1">
              <a:buFont typeface="Arial" pitchFamily="34" charset="0"/>
              <a:buChar char="•"/>
            </a:pPr>
            <a:r>
              <a:rPr lang="ja-JP" altLang="en-US" sz="2400" dirty="0" smtClean="0">
                <a:latin typeface="小塚ゴシック Pro B" pitchFamily="34" charset="-128"/>
                <a:ea typeface="小塚ゴシック Pro B" pitchFamily="34" charset="-128"/>
              </a:rPr>
              <a:t>検出光子数</a:t>
            </a:r>
            <a:endParaRPr lang="en-US" altLang="ja-JP" sz="2400" dirty="0" smtClean="0">
              <a:latin typeface="小塚ゴシック Pro B" pitchFamily="34" charset="-128"/>
              <a:ea typeface="小塚ゴシック Pro B" pitchFamily="34" charset="-128"/>
            </a:endParaRPr>
          </a:p>
          <a:p>
            <a:pPr lvl="1">
              <a:buFont typeface="Arial" pitchFamily="34" charset="0"/>
              <a:buChar char="•"/>
            </a:pPr>
            <a:r>
              <a:rPr lang="ja-JP" altLang="en-US" sz="2400" dirty="0" smtClean="0">
                <a:solidFill>
                  <a:srgbClr val="FF0000"/>
                </a:solidFill>
                <a:latin typeface="小塚ゴシック Pro B" pitchFamily="34" charset="-128"/>
                <a:ea typeface="小塚ゴシック Pro B" pitchFamily="34" charset="-128"/>
              </a:rPr>
              <a:t>波長分散効果の時間分解能への影響の確認</a:t>
            </a:r>
            <a:endParaRPr lang="en-US" altLang="ja-JP" sz="2400" dirty="0" smtClean="0">
              <a:solidFill>
                <a:srgbClr val="FF0000"/>
              </a:solidFill>
              <a:latin typeface="小塚ゴシック Pro B" pitchFamily="34" charset="-128"/>
              <a:ea typeface="小塚ゴシック Pro B" pitchFamily="34" charset="-128"/>
            </a:endParaRPr>
          </a:p>
          <a:p>
            <a:pPr lvl="1">
              <a:buFont typeface="Arial" pitchFamily="34" charset="0"/>
              <a:buChar char="•"/>
            </a:pPr>
            <a:r>
              <a:rPr lang="en-US" altLang="ja-JP" sz="2400" dirty="0" smtClean="0">
                <a:solidFill>
                  <a:srgbClr val="FF0000"/>
                </a:solidFill>
                <a:latin typeface="小塚ゴシック Pro B" pitchFamily="34" charset="-128"/>
                <a:ea typeface="小塚ゴシック Pro B" pitchFamily="34" charset="-128"/>
              </a:rPr>
              <a:t>Focusing mirror system </a:t>
            </a:r>
            <a:r>
              <a:rPr lang="ja-JP" altLang="en-US" sz="2400" dirty="0" smtClean="0">
                <a:solidFill>
                  <a:srgbClr val="FF0000"/>
                </a:solidFill>
                <a:latin typeface="小塚ゴシック Pro B" pitchFamily="34" charset="-128"/>
                <a:ea typeface="小塚ゴシック Pro B" pitchFamily="34" charset="-128"/>
              </a:rPr>
              <a:t>の動作検証</a:t>
            </a:r>
            <a:endParaRPr lang="en-US" altLang="ja-JP" sz="2400" dirty="0" smtClean="0">
              <a:solidFill>
                <a:srgbClr val="FF0000"/>
              </a:solidFill>
              <a:latin typeface="小塚ゴシック Pro B" pitchFamily="34" charset="-128"/>
              <a:ea typeface="小塚ゴシック Pro B" pitchFamily="34" charset="-128"/>
            </a:endParaRPr>
          </a:p>
        </p:txBody>
      </p:sp>
      <p:grpSp>
        <p:nvGrpSpPr>
          <p:cNvPr id="12" name="グループ化 11"/>
          <p:cNvGrpSpPr/>
          <p:nvPr/>
        </p:nvGrpSpPr>
        <p:grpSpPr>
          <a:xfrm>
            <a:off x="4500562" y="4857760"/>
            <a:ext cx="4286280" cy="1146397"/>
            <a:chOff x="928662" y="4000504"/>
            <a:chExt cx="4286280" cy="1146397"/>
          </a:xfrm>
        </p:grpSpPr>
        <p:sp>
          <p:nvSpPr>
            <p:cNvPr id="11" name="角丸四角形 10"/>
            <p:cNvSpPr/>
            <p:nvPr/>
          </p:nvSpPr>
          <p:spPr>
            <a:xfrm>
              <a:off x="1428728" y="4429132"/>
              <a:ext cx="378621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28662" y="4000504"/>
              <a:ext cx="1980029" cy="400110"/>
            </a:xfrm>
            <a:prstGeom prst="rect">
              <a:avLst/>
            </a:prstGeom>
            <a:noFill/>
          </p:spPr>
          <p:txBody>
            <a:bodyPr wrap="none" rtlCol="0">
              <a:spAutoFit/>
            </a:bodyPr>
            <a:lstStyle/>
            <a:p>
              <a:r>
                <a:rPr lang="ja-JP" altLang="en-US" sz="2000" dirty="0" smtClean="0">
                  <a:latin typeface="小塚ゴシック Pro B" pitchFamily="34" charset="-128"/>
                  <a:ea typeface="小塚ゴシック Pro B" pitchFamily="34" charset="-128"/>
                </a:rPr>
                <a:t>六月からの＋</a:t>
              </a:r>
              <a:r>
                <a:rPr lang="en-US" altLang="ja-JP" sz="2000" dirty="0" smtClean="0">
                  <a:latin typeface="小塚ゴシック Pro B" pitchFamily="34" charset="-128"/>
                  <a:ea typeface="小塚ゴシック Pro B" pitchFamily="34" charset="-128"/>
                </a:rPr>
                <a:t>α</a:t>
              </a:r>
              <a:endParaRPr kumimoji="1" lang="ja-JP" altLang="en-US" sz="2000" dirty="0">
                <a:latin typeface="小塚ゴシック Pro B" pitchFamily="34" charset="-128"/>
                <a:ea typeface="小塚ゴシック Pro B" pitchFamily="34" charset="-128"/>
              </a:endParaRPr>
            </a:p>
          </p:txBody>
        </p:sp>
        <p:sp>
          <p:nvSpPr>
            <p:cNvPr id="10" name="テキスト ボックス 9"/>
            <p:cNvSpPr txBox="1"/>
            <p:nvPr/>
          </p:nvSpPr>
          <p:spPr>
            <a:xfrm>
              <a:off x="1428728" y="4500570"/>
              <a:ext cx="3671198" cy="646331"/>
            </a:xfrm>
            <a:prstGeom prst="rect">
              <a:avLst/>
            </a:prstGeom>
            <a:noFill/>
          </p:spPr>
          <p:txBody>
            <a:bodyPr wrap="none" rtlCol="0">
              <a:spAutoFit/>
            </a:bodyPr>
            <a:lstStyle/>
            <a:p>
              <a:pPr>
                <a:buFont typeface="Arial" pitchFamily="34" charset="0"/>
                <a:buChar char="•"/>
              </a:pPr>
              <a:r>
                <a:rPr lang="ja-JP" altLang="en-US" dirty="0" smtClean="0">
                  <a:latin typeface="小塚ゴシック Pro B" pitchFamily="34" charset="-128"/>
                  <a:ea typeface="小塚ゴシック Pro B" pitchFamily="34" charset="-128"/>
                </a:rPr>
                <a:t>実機サイズの石英輻射体の製作</a:t>
              </a:r>
              <a:endParaRPr lang="en-US" altLang="ja-JP" dirty="0" smtClean="0">
                <a:latin typeface="小塚ゴシック Pro B" pitchFamily="34" charset="-128"/>
                <a:ea typeface="小塚ゴシック Pro B" pitchFamily="34" charset="-128"/>
              </a:endParaRPr>
            </a:p>
            <a:p>
              <a:pPr>
                <a:buFont typeface="Arial" pitchFamily="34" charset="0"/>
                <a:buChar char="•"/>
              </a:pPr>
              <a:r>
                <a:rPr kumimoji="1" lang="ja-JP" altLang="en-US" dirty="0" smtClean="0">
                  <a:latin typeface="小塚ゴシック Pro B" pitchFamily="34" charset="-128"/>
                  <a:ea typeface="小塚ゴシック Pro B" pitchFamily="34" charset="-128"/>
                </a:rPr>
                <a:t>新読み出し系 </a:t>
              </a:r>
              <a:r>
                <a:rPr kumimoji="1" lang="en-US" altLang="ja-JP" dirty="0" smtClean="0">
                  <a:latin typeface="小塚ゴシック Pro B" pitchFamily="34" charset="-128"/>
                  <a:ea typeface="小塚ゴシック Pro B" pitchFamily="34" charset="-128"/>
                </a:rPr>
                <a:t>: CFD </a:t>
              </a:r>
              <a:r>
                <a:rPr kumimoji="1" lang="ja-JP" altLang="en-US" dirty="0" smtClean="0">
                  <a:latin typeface="小塚ゴシック Pro B" pitchFamily="34" charset="-128"/>
                  <a:ea typeface="小塚ゴシック Pro B" pitchFamily="34" charset="-128"/>
                </a:rPr>
                <a:t>ボードの導入</a:t>
              </a:r>
              <a:endParaRPr kumimoji="1" lang="ja-JP" altLang="en-US" dirty="0">
                <a:latin typeface="小塚ゴシック Pro B" pitchFamily="34" charset="-128"/>
                <a:ea typeface="小塚ゴシック Pro B" pitchFamily="34" charset="-128"/>
              </a:endParaRPr>
            </a:p>
          </p:txBody>
        </p:sp>
      </p:grpSp>
      <p:sp>
        <p:nvSpPr>
          <p:cNvPr id="13" name="スライド番号プレースホルダ 12"/>
          <p:cNvSpPr>
            <a:spLocks noGrp="1"/>
          </p:cNvSpPr>
          <p:nvPr>
            <p:ph type="sldNum" sz="quarter" idx="12"/>
          </p:nvPr>
        </p:nvSpPr>
        <p:spPr/>
        <p:txBody>
          <a:bodyPr/>
          <a:lstStyle/>
          <a:p>
            <a:fld id="{2AC644FC-B422-42EA-A652-C1998D7C21F2}" type="slidenum">
              <a:rPr kumimoji="1" lang="ja-JP" altLang="en-US" smtClean="0"/>
              <a:pPr/>
              <a:t>14</a:t>
            </a:fld>
            <a:endParaRPr kumimoji="1" lang="ja-JP" altLang="en-US"/>
          </a:p>
        </p:txBody>
      </p:sp>
      <p:pic>
        <p:nvPicPr>
          <p:cNvPr id="14" name="図 8" descr="img20081214185502_DSC_0092.JPG"/>
          <p:cNvPicPr>
            <a:picLocks noChangeAspect="1"/>
          </p:cNvPicPr>
          <p:nvPr/>
        </p:nvPicPr>
        <p:blipFill>
          <a:blip r:embed="rId3"/>
          <a:srcRect/>
          <a:stretch>
            <a:fillRect/>
          </a:stretch>
        </p:blipFill>
        <p:spPr bwMode="auto">
          <a:xfrm>
            <a:off x="642910" y="4572008"/>
            <a:ext cx="3201988" cy="21431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2844" y="142852"/>
            <a:ext cx="2031325" cy="461665"/>
          </a:xfrm>
          <a:prstGeom prst="rect">
            <a:avLst/>
          </a:prstGeom>
          <a:noFill/>
        </p:spPr>
        <p:txBody>
          <a:bodyPr wrap="none" rtlCol="0">
            <a:spAutoFit/>
          </a:bodyPr>
          <a:lstStyle/>
          <a:p>
            <a:r>
              <a:rPr lang="ja-JP" altLang="en-US" sz="2400" dirty="0" smtClean="0">
                <a:latin typeface="小塚ゴシック Pro B" pitchFamily="34" charset="-128"/>
                <a:ea typeface="小塚ゴシック Pro B" pitchFamily="34" charset="-128"/>
              </a:rPr>
              <a:t>波長分散効果</a:t>
            </a:r>
            <a:endParaRPr kumimoji="1" lang="ja-JP" altLang="en-US" sz="2400" dirty="0">
              <a:latin typeface="小塚ゴシック Pro B" pitchFamily="34" charset="-128"/>
              <a:ea typeface="小塚ゴシック Pro B" pitchFamily="34" charset="-128"/>
            </a:endParaRPr>
          </a:p>
        </p:txBody>
      </p:sp>
      <p:graphicFrame>
        <p:nvGraphicFramePr>
          <p:cNvPr id="23554" name="Object 24"/>
          <p:cNvGraphicFramePr>
            <a:graphicFrameLocks noChangeAspect="1"/>
          </p:cNvGraphicFramePr>
          <p:nvPr/>
        </p:nvGraphicFramePr>
        <p:xfrm>
          <a:off x="3714744" y="1428736"/>
          <a:ext cx="4143375" cy="558800"/>
        </p:xfrm>
        <a:graphic>
          <a:graphicData uri="http://schemas.openxmlformats.org/presentationml/2006/ole">
            <p:oleObj spid="_x0000_s23554" name="数式" r:id="rId4" imgW="1981080" imgH="266400" progId="Equation.3">
              <p:embed/>
            </p:oleObj>
          </a:graphicData>
        </a:graphic>
      </p:graphicFrame>
      <p:grpSp>
        <p:nvGrpSpPr>
          <p:cNvPr id="4" name="グループ化 3"/>
          <p:cNvGrpSpPr/>
          <p:nvPr/>
        </p:nvGrpSpPr>
        <p:grpSpPr>
          <a:xfrm>
            <a:off x="1071538" y="571480"/>
            <a:ext cx="5786478" cy="857256"/>
            <a:chOff x="1428728" y="1214422"/>
            <a:chExt cx="5786478" cy="857256"/>
          </a:xfrm>
        </p:grpSpPr>
        <p:sp>
          <p:nvSpPr>
            <p:cNvPr id="5" name="角丸四角形 4"/>
            <p:cNvSpPr/>
            <p:nvPr/>
          </p:nvSpPr>
          <p:spPr>
            <a:xfrm>
              <a:off x="1428728" y="1214422"/>
              <a:ext cx="5786478" cy="85725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Object 20"/>
            <p:cNvGraphicFramePr>
              <a:graphicFrameLocks noChangeAspect="1"/>
            </p:cNvGraphicFramePr>
            <p:nvPr/>
          </p:nvGraphicFramePr>
          <p:xfrm>
            <a:off x="1643080" y="1214422"/>
            <a:ext cx="5429250" cy="836612"/>
          </p:xfrm>
          <a:graphic>
            <a:graphicData uri="http://schemas.openxmlformats.org/presentationml/2006/ole">
              <p:oleObj spid="_x0000_s23555" name="数式" r:id="rId5" imgW="2552400" imgH="393480" progId="Equation.3">
                <p:embed/>
              </p:oleObj>
            </a:graphicData>
          </a:graphic>
        </p:graphicFrame>
      </p:grpSp>
      <p:sp>
        <p:nvSpPr>
          <p:cNvPr id="7" name="円/楕円 6"/>
          <p:cNvSpPr/>
          <p:nvPr/>
        </p:nvSpPr>
        <p:spPr>
          <a:xfrm>
            <a:off x="6072198" y="1428736"/>
            <a:ext cx="928694" cy="642942"/>
          </a:xfrm>
          <a:prstGeom prst="ellipse">
            <a:avLst/>
          </a:prstGeom>
          <a:solidFill>
            <a:srgbClr val="FF0000">
              <a:alpha val="1411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a:endCxn id="7" idx="3"/>
          </p:cNvCxnSpPr>
          <p:nvPr/>
        </p:nvCxnSpPr>
        <p:spPr>
          <a:xfrm flipV="1">
            <a:off x="5786448" y="1977521"/>
            <a:ext cx="421754" cy="2370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4786314" y="2214554"/>
            <a:ext cx="100013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241056" y="1928802"/>
            <a:ext cx="3616696"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TOP</a:t>
            </a:r>
            <a:r>
              <a:rPr kumimoji="1" lang="ja-JP" altLang="en-US" dirty="0" smtClean="0">
                <a:latin typeface="小塚ゴシック Pro B" pitchFamily="34" charset="-128"/>
                <a:ea typeface="小塚ゴシック Pro B" pitchFamily="34" charset="-128"/>
              </a:rPr>
              <a:t>の性能を大きく制限するもの</a:t>
            </a:r>
            <a:endParaRPr kumimoji="1" lang="ja-JP" altLang="en-US" dirty="0">
              <a:latin typeface="小塚ゴシック Pro B" pitchFamily="34" charset="-128"/>
              <a:ea typeface="小塚ゴシック Pro B" pitchFamily="34" charset="-128"/>
            </a:endParaRPr>
          </a:p>
        </p:txBody>
      </p:sp>
      <p:sp>
        <p:nvSpPr>
          <p:cNvPr id="16" name="テキスト ボックス 15"/>
          <p:cNvSpPr txBox="1"/>
          <p:nvPr/>
        </p:nvSpPr>
        <p:spPr>
          <a:xfrm>
            <a:off x="571472" y="2285992"/>
            <a:ext cx="3262432" cy="400110"/>
          </a:xfrm>
          <a:prstGeom prst="rect">
            <a:avLst/>
          </a:prstGeom>
          <a:noFill/>
        </p:spPr>
        <p:txBody>
          <a:bodyPr wrap="none" rtlCol="0">
            <a:spAutoFit/>
          </a:bodyPr>
          <a:lstStyle/>
          <a:p>
            <a:r>
              <a:rPr lang="ja-JP" altLang="en-US" sz="2000" dirty="0" smtClean="0">
                <a:latin typeface="小塚ゴシック Pro B" pitchFamily="34" charset="-128"/>
                <a:ea typeface="小塚ゴシック Pro B" pitchFamily="34" charset="-128"/>
              </a:rPr>
              <a:t>チェレンコフ光の波長分布</a:t>
            </a:r>
            <a:endParaRPr lang="en-US" altLang="ja-JP" sz="2000" dirty="0" smtClean="0">
              <a:latin typeface="小塚ゴシック Pro B" pitchFamily="34" charset="-128"/>
              <a:ea typeface="小塚ゴシック Pro B" pitchFamily="34" charset="-128"/>
            </a:endParaRPr>
          </a:p>
        </p:txBody>
      </p:sp>
      <p:sp>
        <p:nvSpPr>
          <p:cNvPr id="18" name="右矢印 17"/>
          <p:cNvSpPr/>
          <p:nvPr/>
        </p:nvSpPr>
        <p:spPr>
          <a:xfrm>
            <a:off x="3929058" y="2285992"/>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500562" y="2285992"/>
            <a:ext cx="1569660" cy="369332"/>
          </a:xfrm>
          <a:prstGeom prst="rect">
            <a:avLst/>
          </a:prstGeom>
          <a:noFill/>
        </p:spPr>
        <p:txBody>
          <a:bodyPr wrap="none" rtlCol="0">
            <a:spAutoFit/>
          </a:bodyPr>
          <a:lstStyle/>
          <a:p>
            <a:r>
              <a:rPr kumimoji="1" lang="ja-JP" altLang="en-US" dirty="0" smtClean="0">
                <a:solidFill>
                  <a:srgbClr val="FF0000"/>
                </a:solidFill>
                <a:latin typeface="小塚ゴシック Pro B" pitchFamily="34" charset="-128"/>
                <a:ea typeface="小塚ゴシック Pro B" pitchFamily="34" charset="-128"/>
              </a:rPr>
              <a:t>波長分散効果</a:t>
            </a:r>
            <a:endParaRPr kumimoji="1" lang="en-US" altLang="ja-JP" dirty="0" smtClean="0">
              <a:solidFill>
                <a:srgbClr val="FF0000"/>
              </a:solidFill>
              <a:latin typeface="小塚ゴシック Pro B" pitchFamily="34" charset="-128"/>
              <a:ea typeface="小塚ゴシック Pro B" pitchFamily="34" charset="-128"/>
            </a:endParaRPr>
          </a:p>
        </p:txBody>
      </p:sp>
      <p:grpSp>
        <p:nvGrpSpPr>
          <p:cNvPr id="67" name="グループ化 66"/>
          <p:cNvGrpSpPr/>
          <p:nvPr/>
        </p:nvGrpSpPr>
        <p:grpSpPr>
          <a:xfrm>
            <a:off x="-142908" y="3714728"/>
            <a:ext cx="9286908" cy="3143272"/>
            <a:chOff x="-142908" y="4714884"/>
            <a:chExt cx="9286908" cy="3143272"/>
          </a:xfrm>
        </p:grpSpPr>
        <p:sp>
          <p:nvSpPr>
            <p:cNvPr id="25" name="正方形/長方形 24"/>
            <p:cNvSpPr/>
            <p:nvPr/>
          </p:nvSpPr>
          <p:spPr>
            <a:xfrm>
              <a:off x="0" y="4714884"/>
              <a:ext cx="9144000" cy="31432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 name="直線コネクタ 25"/>
            <p:cNvCxnSpPr/>
            <p:nvPr/>
          </p:nvCxnSpPr>
          <p:spPr>
            <a:xfrm>
              <a:off x="-142908" y="6213492"/>
              <a:ext cx="8001056" cy="159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0" y="7643841"/>
              <a:ext cx="7858148" cy="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5400000" flipH="1" flipV="1">
              <a:off x="571474" y="5715018"/>
              <a:ext cx="2643204" cy="121444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flipH="1" flipV="1">
              <a:off x="6392875" y="6179364"/>
              <a:ext cx="2929753" cy="794"/>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463872" y="4857760"/>
              <a:ext cx="1107996"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荷電粒子</a:t>
              </a:r>
              <a:endParaRPr kumimoji="1" lang="ja-JP" altLang="en-US" dirty="0">
                <a:latin typeface="小塚ゴシック Pro B" pitchFamily="34" charset="-128"/>
                <a:ea typeface="小塚ゴシック Pro B" pitchFamily="34" charset="-128"/>
              </a:endParaRPr>
            </a:p>
          </p:txBody>
        </p:sp>
        <p:cxnSp>
          <p:nvCxnSpPr>
            <p:cNvPr id="32" name="直線コネクタ 31"/>
            <p:cNvCxnSpPr/>
            <p:nvPr/>
          </p:nvCxnSpPr>
          <p:spPr>
            <a:xfrm flipV="1">
              <a:off x="1285852" y="6215080"/>
              <a:ext cx="4857784" cy="142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072198" y="6215081"/>
              <a:ext cx="1785950" cy="571504"/>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16200000" flipV="1">
              <a:off x="-285784" y="6072206"/>
              <a:ext cx="2500330" cy="64294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円弧 35"/>
            <p:cNvSpPr/>
            <p:nvPr/>
          </p:nvSpPr>
          <p:spPr>
            <a:xfrm>
              <a:off x="1357290" y="7215214"/>
              <a:ext cx="428628" cy="500066"/>
            </a:xfrm>
            <a:prstGeom prst="arc">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p:cNvSpPr txBox="1"/>
            <p:nvPr/>
          </p:nvSpPr>
          <p:spPr>
            <a:xfrm>
              <a:off x="1643042" y="6834870"/>
              <a:ext cx="655949" cy="523220"/>
            </a:xfrm>
            <a:prstGeom prst="rect">
              <a:avLst/>
            </a:prstGeom>
            <a:noFill/>
          </p:spPr>
          <p:txBody>
            <a:bodyPr wrap="none" rtlCol="0">
              <a:spAutoFit/>
            </a:bodyPr>
            <a:lstStyle/>
            <a:p>
              <a:r>
                <a:rPr kumimoji="1" lang="en-US" altLang="ja-JP" sz="2800" dirty="0" err="1" smtClean="0">
                  <a:latin typeface="小塚ゴシック Pro B" pitchFamily="34" charset="-128"/>
                  <a:ea typeface="小塚ゴシック Pro B" pitchFamily="34" charset="-128"/>
                </a:rPr>
                <a:t>θ</a:t>
              </a:r>
              <a:r>
                <a:rPr kumimoji="1" lang="en-US" altLang="ja-JP" sz="2800" baseline="-25000" dirty="0" err="1" smtClean="0">
                  <a:latin typeface="小塚ゴシック Pro B" pitchFamily="34" charset="-128"/>
                  <a:ea typeface="小塚ゴシック Pro B" pitchFamily="34" charset="-128"/>
                </a:rPr>
                <a:t>c</a:t>
              </a:r>
              <a:endParaRPr kumimoji="1" lang="ja-JP" altLang="en-US" sz="2800" baseline="-25000" dirty="0">
                <a:latin typeface="小塚ゴシック Pro B" pitchFamily="34" charset="-128"/>
                <a:ea typeface="小塚ゴシック Pro B" pitchFamily="34" charset="-128"/>
              </a:endParaRPr>
            </a:p>
          </p:txBody>
        </p:sp>
        <p:sp>
          <p:nvSpPr>
            <p:cNvPr id="38" name="テキスト ボックス 37"/>
            <p:cNvSpPr txBox="1"/>
            <p:nvPr/>
          </p:nvSpPr>
          <p:spPr>
            <a:xfrm rot="16200000">
              <a:off x="7064182" y="5521070"/>
              <a:ext cx="1988045" cy="400110"/>
            </a:xfrm>
            <a:prstGeom prst="rect">
              <a:avLst/>
            </a:prstGeom>
            <a:noFill/>
          </p:spPr>
          <p:txBody>
            <a:bodyPr wrap="none" rtlCol="0">
              <a:spAutoFit/>
            </a:bodyPr>
            <a:lstStyle/>
            <a:p>
              <a:r>
                <a:rPr kumimoji="1" lang="en-US" altLang="ja-JP" sz="2000" dirty="0" smtClean="0">
                  <a:latin typeface="小塚ゴシック Pro B" pitchFamily="34" charset="-128"/>
                  <a:ea typeface="小塚ゴシック Pro B" pitchFamily="34" charset="-128"/>
                </a:rPr>
                <a:t>Detected plane</a:t>
              </a:r>
              <a:endParaRPr kumimoji="1" lang="ja-JP" altLang="en-US" sz="2000" dirty="0">
                <a:latin typeface="小塚ゴシック Pro B" pitchFamily="34" charset="-128"/>
                <a:ea typeface="小塚ゴシック Pro B" pitchFamily="34" charset="-128"/>
              </a:endParaRPr>
            </a:p>
          </p:txBody>
        </p:sp>
        <p:sp>
          <p:nvSpPr>
            <p:cNvPr id="39" name="円/楕円 38"/>
            <p:cNvSpPr/>
            <p:nvPr/>
          </p:nvSpPr>
          <p:spPr>
            <a:xfrm>
              <a:off x="5786446" y="6000768"/>
              <a:ext cx="57150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642910" y="6000768"/>
              <a:ext cx="57150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a:stCxn id="46" idx="0"/>
              <a:endCxn id="40" idx="2"/>
            </p:cNvCxnSpPr>
            <p:nvPr/>
          </p:nvCxnSpPr>
          <p:spPr>
            <a:xfrm rot="16200000" flipV="1">
              <a:off x="398454" y="6459538"/>
              <a:ext cx="619788" cy="130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角丸四角形 41"/>
            <p:cNvSpPr/>
            <p:nvPr/>
          </p:nvSpPr>
          <p:spPr>
            <a:xfrm>
              <a:off x="2714612" y="5429264"/>
              <a:ext cx="121444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a:off x="3976496" y="5762313"/>
              <a:ext cx="1809950" cy="2384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2714612" y="5548986"/>
              <a:ext cx="1261884" cy="523220"/>
            </a:xfrm>
            <a:prstGeom prst="rect">
              <a:avLst/>
            </a:prstGeom>
            <a:noFill/>
          </p:spPr>
          <p:txBody>
            <a:bodyPr wrap="none" rtlCol="0">
              <a:spAutoFit/>
            </a:bodyPr>
            <a:lstStyle/>
            <a:p>
              <a:r>
                <a:rPr lang="ja-JP" altLang="en-US" sz="1400" dirty="0" smtClean="0">
                  <a:latin typeface="小塚ゴシック Pro B" pitchFamily="34" charset="-128"/>
                  <a:ea typeface="小塚ゴシック Pro B" pitchFamily="34" charset="-128"/>
                </a:rPr>
                <a:t>全反射条件を</a:t>
              </a:r>
              <a:endParaRPr lang="en-US" altLang="ja-JP" sz="1400" dirty="0" smtClean="0">
                <a:latin typeface="小塚ゴシック Pro B" pitchFamily="34" charset="-128"/>
                <a:ea typeface="小塚ゴシック Pro B" pitchFamily="34" charset="-128"/>
              </a:endParaRPr>
            </a:p>
            <a:p>
              <a:r>
                <a:rPr lang="ja-JP" altLang="en-US" sz="1400" dirty="0" smtClean="0">
                  <a:latin typeface="小塚ゴシック Pro B" pitchFamily="34" charset="-128"/>
                  <a:ea typeface="小塚ゴシック Pro B" pitchFamily="34" charset="-128"/>
                </a:rPr>
                <a:t>満たす</a:t>
              </a:r>
              <a:endParaRPr kumimoji="1" lang="ja-JP" altLang="en-US" sz="1400" dirty="0">
                <a:latin typeface="小塚ゴシック Pro B" pitchFamily="34" charset="-128"/>
                <a:ea typeface="小塚ゴシック Pro B" pitchFamily="34" charset="-128"/>
              </a:endParaRPr>
            </a:p>
          </p:txBody>
        </p:sp>
        <p:sp>
          <p:nvSpPr>
            <p:cNvPr id="45" name="角丸四角形 44"/>
            <p:cNvSpPr/>
            <p:nvPr/>
          </p:nvSpPr>
          <p:spPr>
            <a:xfrm>
              <a:off x="142844" y="6786586"/>
              <a:ext cx="121444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142844" y="6834870"/>
              <a:ext cx="1261884" cy="523220"/>
            </a:xfrm>
            <a:prstGeom prst="rect">
              <a:avLst/>
            </a:prstGeom>
            <a:noFill/>
          </p:spPr>
          <p:txBody>
            <a:bodyPr wrap="none" rtlCol="0">
              <a:spAutoFit/>
            </a:bodyPr>
            <a:lstStyle/>
            <a:p>
              <a:r>
                <a:rPr lang="ja-JP" altLang="en-US" sz="1400" dirty="0" smtClean="0">
                  <a:latin typeface="小塚ゴシック Pro B" pitchFamily="34" charset="-128"/>
                  <a:ea typeface="小塚ゴシック Pro B" pitchFamily="34" charset="-128"/>
                </a:rPr>
                <a:t>全反射条件を</a:t>
              </a:r>
              <a:endParaRPr lang="en-US" altLang="ja-JP" sz="1400" dirty="0" smtClean="0">
                <a:latin typeface="小塚ゴシック Pro B" pitchFamily="34" charset="-128"/>
                <a:ea typeface="小塚ゴシック Pro B" pitchFamily="34" charset="-128"/>
              </a:endParaRPr>
            </a:p>
            <a:p>
              <a:r>
                <a:rPr lang="ja-JP" altLang="en-US" sz="1400" dirty="0" smtClean="0">
                  <a:latin typeface="小塚ゴシック Pro B" pitchFamily="34" charset="-128"/>
                  <a:ea typeface="小塚ゴシック Pro B" pitchFamily="34" charset="-128"/>
                </a:rPr>
                <a:t>満たさない</a:t>
              </a:r>
              <a:endParaRPr kumimoji="1" lang="ja-JP" altLang="en-US" sz="1400" dirty="0">
                <a:latin typeface="小塚ゴシック Pro B" pitchFamily="34" charset="-128"/>
                <a:ea typeface="小塚ゴシック Pro B" pitchFamily="34" charset="-128"/>
              </a:endParaRPr>
            </a:p>
          </p:txBody>
        </p:sp>
        <p:cxnSp>
          <p:nvCxnSpPr>
            <p:cNvPr id="47" name="直線矢印コネクタ 46"/>
            <p:cNvCxnSpPr/>
            <p:nvPr/>
          </p:nvCxnSpPr>
          <p:spPr>
            <a:xfrm flipV="1">
              <a:off x="6072198" y="5643578"/>
              <a:ext cx="1785950" cy="5715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125" y="4774180"/>
              <a:ext cx="2215671"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Side view of crystal</a:t>
              </a:r>
              <a:endParaRPr kumimoji="1" lang="ja-JP" altLang="en-US" dirty="0">
                <a:latin typeface="小塚ゴシック Pro B" pitchFamily="34" charset="-128"/>
                <a:ea typeface="小塚ゴシック Pro B" pitchFamily="34" charset="-128"/>
              </a:endParaRPr>
            </a:p>
          </p:txBody>
        </p:sp>
      </p:grpSp>
      <p:grpSp>
        <p:nvGrpSpPr>
          <p:cNvPr id="72" name="グループ化 71"/>
          <p:cNvGrpSpPr/>
          <p:nvPr/>
        </p:nvGrpSpPr>
        <p:grpSpPr>
          <a:xfrm>
            <a:off x="1071538" y="2590386"/>
            <a:ext cx="2857520" cy="981490"/>
            <a:chOff x="1071538" y="2571750"/>
            <a:chExt cx="2857520" cy="981490"/>
          </a:xfrm>
        </p:grpSpPr>
        <p:sp>
          <p:nvSpPr>
            <p:cNvPr id="71" name="角丸四角形 70"/>
            <p:cNvSpPr/>
            <p:nvPr/>
          </p:nvSpPr>
          <p:spPr>
            <a:xfrm>
              <a:off x="1071538" y="2643182"/>
              <a:ext cx="285752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9" name="Object 2"/>
            <p:cNvGraphicFramePr>
              <a:graphicFrameLocks noChangeAspect="1"/>
            </p:cNvGraphicFramePr>
            <p:nvPr/>
          </p:nvGraphicFramePr>
          <p:xfrm>
            <a:off x="1444625" y="2571750"/>
            <a:ext cx="2038350" cy="663575"/>
          </p:xfrm>
          <a:graphic>
            <a:graphicData uri="http://schemas.openxmlformats.org/presentationml/2006/ole">
              <p:oleObj spid="_x0000_s23557" name="数式" r:id="rId6" imgW="1396800" imgH="419040" progId="Equation.3">
                <p:embed/>
              </p:oleObj>
            </a:graphicData>
          </a:graphic>
        </p:graphicFrame>
        <p:sp>
          <p:nvSpPr>
            <p:cNvPr id="70" name="テキスト ボックス 69"/>
            <p:cNvSpPr txBox="1"/>
            <p:nvPr/>
          </p:nvSpPr>
          <p:spPr>
            <a:xfrm>
              <a:off x="1214414" y="3214686"/>
              <a:ext cx="2646878" cy="338554"/>
            </a:xfrm>
            <a:prstGeom prst="rect">
              <a:avLst/>
            </a:prstGeom>
            <a:noFill/>
          </p:spPr>
          <p:txBody>
            <a:bodyPr wrap="none" rtlCol="0">
              <a:spAutoFit/>
            </a:bodyPr>
            <a:lstStyle/>
            <a:p>
              <a:r>
                <a:rPr kumimoji="1" lang="ja-JP" altLang="en-US" sz="1600" dirty="0" smtClean="0">
                  <a:latin typeface="小塚ゴシック Pro B" pitchFamily="34" charset="-128"/>
                  <a:ea typeface="小塚ゴシック Pro B" pitchFamily="34" charset="-128"/>
                </a:rPr>
                <a:t>チェレンコフ角の</a:t>
              </a:r>
              <a:r>
                <a:rPr lang="ja-JP" altLang="en-US" sz="1600" dirty="0" smtClean="0">
                  <a:latin typeface="小塚ゴシック Pro B" pitchFamily="34" charset="-128"/>
                  <a:ea typeface="小塚ゴシック Pro B" pitchFamily="34" charset="-128"/>
                </a:rPr>
                <a:t>波長依存</a:t>
              </a:r>
              <a:endParaRPr kumimoji="1" lang="ja-JP" altLang="en-US" sz="1600" dirty="0">
                <a:latin typeface="小塚ゴシック Pro B" pitchFamily="34" charset="-128"/>
                <a:ea typeface="小塚ゴシック Pro B" pitchFamily="34" charset="-128"/>
              </a:endParaRPr>
            </a:p>
          </p:txBody>
        </p:sp>
      </p:grpSp>
      <p:cxnSp>
        <p:nvCxnSpPr>
          <p:cNvPr id="74" name="直線矢印コネクタ 73"/>
          <p:cNvCxnSpPr/>
          <p:nvPr/>
        </p:nvCxnSpPr>
        <p:spPr>
          <a:xfrm flipV="1">
            <a:off x="1285852" y="4429132"/>
            <a:ext cx="6572296" cy="22145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V="1">
            <a:off x="1285852" y="4143380"/>
            <a:ext cx="6572296" cy="2500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1285852" y="3929066"/>
            <a:ext cx="6572296" cy="27146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5572132" y="2643182"/>
            <a:ext cx="2786082" cy="981496"/>
            <a:chOff x="5572132" y="3286124"/>
            <a:chExt cx="2786082" cy="981496"/>
          </a:xfrm>
        </p:grpSpPr>
        <p:sp>
          <p:nvSpPr>
            <p:cNvPr id="81" name="角丸四角形 80"/>
            <p:cNvSpPr/>
            <p:nvPr/>
          </p:nvSpPr>
          <p:spPr>
            <a:xfrm>
              <a:off x="5572132" y="3357562"/>
              <a:ext cx="2786082"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9" name="Object 2"/>
            <p:cNvGraphicFramePr>
              <a:graphicFrameLocks noChangeAspect="1"/>
            </p:cNvGraphicFramePr>
            <p:nvPr/>
          </p:nvGraphicFramePr>
          <p:xfrm>
            <a:off x="6072198" y="3286124"/>
            <a:ext cx="1574800" cy="714380"/>
          </p:xfrm>
          <a:graphic>
            <a:graphicData uri="http://schemas.openxmlformats.org/presentationml/2006/ole">
              <p:oleObj spid="_x0000_s23558" name="数式" r:id="rId7" imgW="850680" imgH="419040" progId="Equation.3">
                <p:embed/>
              </p:oleObj>
            </a:graphicData>
          </a:graphic>
        </p:graphicFrame>
        <p:sp>
          <p:nvSpPr>
            <p:cNvPr id="80" name="テキスト ボックス 79"/>
            <p:cNvSpPr txBox="1"/>
            <p:nvPr/>
          </p:nvSpPr>
          <p:spPr>
            <a:xfrm>
              <a:off x="6032007" y="3929066"/>
              <a:ext cx="1826141" cy="338554"/>
            </a:xfrm>
            <a:prstGeom prst="rect">
              <a:avLst/>
            </a:prstGeom>
            <a:noFill/>
          </p:spPr>
          <p:txBody>
            <a:bodyPr wrap="none" rtlCol="0">
              <a:spAutoFit/>
            </a:bodyPr>
            <a:lstStyle/>
            <a:p>
              <a:r>
                <a:rPr kumimoji="1" lang="ja-JP" altLang="en-US" sz="1600" dirty="0" smtClean="0">
                  <a:latin typeface="小塚ゴシック Pro B" pitchFamily="34" charset="-128"/>
                  <a:ea typeface="小塚ゴシック Pro B" pitchFamily="34" charset="-128"/>
                </a:rPr>
                <a:t>群速度の</a:t>
              </a:r>
              <a:r>
                <a:rPr lang="ja-JP" altLang="en-US" sz="1600" dirty="0" smtClean="0">
                  <a:latin typeface="小塚ゴシック Pro B" pitchFamily="34" charset="-128"/>
                  <a:ea typeface="小塚ゴシック Pro B" pitchFamily="34" charset="-128"/>
                </a:rPr>
                <a:t>波長依存</a:t>
              </a:r>
              <a:endParaRPr kumimoji="1" lang="ja-JP" altLang="en-US" sz="1600" dirty="0">
                <a:latin typeface="小塚ゴシック Pro B" pitchFamily="34" charset="-128"/>
                <a:ea typeface="小塚ゴシック Pro B" pitchFamily="34" charset="-128"/>
              </a:endParaRPr>
            </a:p>
          </p:txBody>
        </p:sp>
      </p:grpSp>
      <p:sp>
        <p:nvSpPr>
          <p:cNvPr id="83" name="加算記号 82"/>
          <p:cNvSpPr/>
          <p:nvPr/>
        </p:nvSpPr>
        <p:spPr>
          <a:xfrm>
            <a:off x="4572000" y="2786058"/>
            <a:ext cx="500066" cy="50006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4" name="Picture 17"/>
          <p:cNvPicPr>
            <a:picLocks noChangeAspect="1" noChangeArrowheads="1"/>
          </p:cNvPicPr>
          <p:nvPr/>
        </p:nvPicPr>
        <p:blipFill>
          <a:blip r:embed="rId8"/>
          <a:srcRect/>
          <a:stretch>
            <a:fillRect/>
          </a:stretch>
        </p:blipFill>
        <p:spPr bwMode="auto">
          <a:xfrm flipV="1">
            <a:off x="4500562" y="3786190"/>
            <a:ext cx="1522413" cy="130175"/>
          </a:xfrm>
          <a:prstGeom prst="rect">
            <a:avLst/>
          </a:prstGeom>
          <a:noFill/>
          <a:ln w="9525">
            <a:noFill/>
            <a:miter lim="800000"/>
            <a:headEnd/>
            <a:tailEnd/>
          </a:ln>
          <a:effectLst/>
        </p:spPr>
      </p:pic>
      <p:pic>
        <p:nvPicPr>
          <p:cNvPr id="85" name="Picture 15"/>
          <p:cNvPicPr>
            <a:picLocks noChangeAspect="1" noChangeArrowheads="1"/>
          </p:cNvPicPr>
          <p:nvPr/>
        </p:nvPicPr>
        <p:blipFill>
          <a:blip r:embed="rId9"/>
          <a:srcRect/>
          <a:stretch>
            <a:fillRect/>
          </a:stretch>
        </p:blipFill>
        <p:spPr bwMode="auto">
          <a:xfrm>
            <a:off x="4286248" y="4143380"/>
            <a:ext cx="539750" cy="122238"/>
          </a:xfrm>
          <a:prstGeom prst="rect">
            <a:avLst/>
          </a:prstGeom>
          <a:noFill/>
          <a:ln w="9525">
            <a:noFill/>
            <a:miter lim="800000"/>
            <a:headEnd/>
            <a:tailEnd/>
          </a:ln>
          <a:effectLst/>
        </p:spPr>
      </p:pic>
      <p:pic>
        <p:nvPicPr>
          <p:cNvPr id="86" name="Picture 16"/>
          <p:cNvPicPr>
            <a:picLocks noChangeAspect="1" noChangeArrowheads="1"/>
          </p:cNvPicPr>
          <p:nvPr/>
        </p:nvPicPr>
        <p:blipFill>
          <a:blip r:embed="rId10"/>
          <a:srcRect/>
          <a:stretch>
            <a:fillRect/>
          </a:stretch>
        </p:blipFill>
        <p:spPr bwMode="auto">
          <a:xfrm>
            <a:off x="5557838" y="4143380"/>
            <a:ext cx="877888" cy="122238"/>
          </a:xfrm>
          <a:prstGeom prst="rect">
            <a:avLst/>
          </a:prstGeom>
          <a:noFill/>
          <a:ln w="9525">
            <a:noFill/>
            <a:miter lim="800000"/>
            <a:headEnd/>
            <a:tailEnd/>
          </a:ln>
          <a:effectLst/>
        </p:spPr>
      </p:pic>
      <p:cxnSp>
        <p:nvCxnSpPr>
          <p:cNvPr id="91" name="直線矢印コネクタ 90"/>
          <p:cNvCxnSpPr/>
          <p:nvPr/>
        </p:nvCxnSpPr>
        <p:spPr>
          <a:xfrm flipV="1">
            <a:off x="1285852" y="4429132"/>
            <a:ext cx="5286412" cy="22145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1285852" y="4857760"/>
            <a:ext cx="4714908" cy="1785950"/>
          </a:xfrm>
          <a:prstGeom prst="straightConnector1">
            <a:avLst/>
          </a:prstGeom>
          <a:ln w="28575">
            <a:solidFill>
              <a:srgbClr val="66FF33"/>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V="1">
            <a:off x="1285852" y="5357826"/>
            <a:ext cx="3786214" cy="1285884"/>
          </a:xfrm>
          <a:prstGeom prst="straightConnector1">
            <a:avLst/>
          </a:prstGeom>
          <a:ln w="28575">
            <a:solidFill>
              <a:srgbClr val="330EEC"/>
            </a:solidFill>
            <a:tailEnd type="arrow"/>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flipV="1">
            <a:off x="1285852" y="5786454"/>
            <a:ext cx="2928958" cy="857256"/>
          </a:xfrm>
          <a:prstGeom prst="straightConnector1">
            <a:avLst/>
          </a:prstGeom>
          <a:ln w="28575">
            <a:solidFill>
              <a:srgbClr val="C709AC"/>
            </a:solidFill>
            <a:tailEnd type="arrow"/>
          </a:ln>
        </p:spPr>
        <p:style>
          <a:lnRef idx="1">
            <a:schemeClr val="accent1"/>
          </a:lnRef>
          <a:fillRef idx="0">
            <a:schemeClr val="accent1"/>
          </a:fillRef>
          <a:effectRef idx="0">
            <a:schemeClr val="accent1"/>
          </a:effectRef>
          <a:fontRef idx="minor">
            <a:schemeClr val="tx1"/>
          </a:fontRef>
        </p:style>
      </p:cxnSp>
      <p:grpSp>
        <p:nvGrpSpPr>
          <p:cNvPr id="99" name="グループ化 98"/>
          <p:cNvGrpSpPr/>
          <p:nvPr/>
        </p:nvGrpSpPr>
        <p:grpSpPr>
          <a:xfrm>
            <a:off x="0" y="2928934"/>
            <a:ext cx="9417963" cy="1714512"/>
            <a:chOff x="0" y="3286124"/>
            <a:chExt cx="9417963" cy="850172"/>
          </a:xfrm>
        </p:grpSpPr>
        <p:sp>
          <p:nvSpPr>
            <p:cNvPr id="100" name="角丸四角形 99"/>
            <p:cNvSpPr/>
            <p:nvPr/>
          </p:nvSpPr>
          <p:spPr>
            <a:xfrm>
              <a:off x="0" y="3286124"/>
              <a:ext cx="9144000" cy="642942"/>
            </a:xfrm>
            <a:prstGeom prst="round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0" y="3428410"/>
              <a:ext cx="9417963" cy="707886"/>
            </a:xfrm>
            <a:prstGeom prst="rect">
              <a:avLst/>
            </a:prstGeom>
            <a:noFill/>
          </p:spPr>
          <p:txBody>
            <a:bodyPr wrap="none" rtlCol="0">
              <a:spAutoFit/>
            </a:bodyPr>
            <a:lstStyle/>
            <a:p>
              <a:r>
                <a:rPr kumimoji="1" lang="ja-JP" altLang="en-US" sz="4000" dirty="0" smtClean="0">
                  <a:solidFill>
                    <a:srgbClr val="FF0000"/>
                  </a:solidFill>
                  <a:effectLst>
                    <a:outerShdw blurRad="38100" dist="38100" dir="2700000" algn="tl">
                      <a:srgbClr val="000000">
                        <a:alpha val="43137"/>
                      </a:srgbClr>
                    </a:outerShdw>
                  </a:effectLst>
                  <a:latin typeface="小塚ゴシック Pro B" pitchFamily="34" charset="-128"/>
                  <a:ea typeface="小塚ゴシック Pro B" pitchFamily="34" charset="-128"/>
                </a:rPr>
                <a:t>波長分散効果による時間分解能の悪化！</a:t>
              </a:r>
              <a:endParaRPr kumimoji="1" lang="ja-JP" altLang="en-US" sz="4000" dirty="0">
                <a:solidFill>
                  <a:srgbClr val="FF0000"/>
                </a:solidFill>
                <a:effectLst>
                  <a:outerShdw blurRad="38100" dist="38100" dir="2700000" algn="tl">
                    <a:srgbClr val="000000">
                      <a:alpha val="43137"/>
                    </a:srgbClr>
                  </a:outerShdw>
                </a:effectLst>
                <a:latin typeface="小塚ゴシック Pro B" pitchFamily="34" charset="-128"/>
                <a:ea typeface="小塚ゴシック Pro B" pitchFamily="34" charset="-128"/>
              </a:endParaRPr>
            </a:p>
          </p:txBody>
        </p:sp>
      </p:grpSp>
      <p:sp>
        <p:nvSpPr>
          <p:cNvPr id="59" name="スライド番号プレースホルダ 58"/>
          <p:cNvSpPr>
            <a:spLocks noGrp="1"/>
          </p:cNvSpPr>
          <p:nvPr>
            <p:ph type="sldNum" sz="quarter" idx="12"/>
          </p:nvPr>
        </p:nvSpPr>
        <p:spPr/>
        <p:txBody>
          <a:bodyPr/>
          <a:lstStyle/>
          <a:p>
            <a:fld id="{2AC644FC-B422-42EA-A652-C1998D7C21F2}" type="slidenum">
              <a:rPr kumimoji="1" lang="ja-JP" altLang="en-US" smtClean="0"/>
              <a:pPr/>
              <a:t>15</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ox(in)">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checkerboard(across)">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checkerboard(across)">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checkerboard(across)">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box(in)">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box(in)">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box(in)">
                                      <p:cBhvr>
                                        <p:cTn id="37" dur="500"/>
                                        <p:tgtEl>
                                          <p:spTgt spid="86"/>
                                        </p:tgtEl>
                                      </p:cBhvr>
                                    </p:animEffect>
                                  </p:childTnLst>
                                </p:cTn>
                              </p:par>
                              <p:par>
                                <p:cTn id="38" presetID="4" presetClass="entr" presetSubtype="16"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box(in)">
                                      <p:cBhvr>
                                        <p:cTn id="40" dur="500"/>
                                        <p:tgtEl>
                                          <p:spTgt spid="85"/>
                                        </p:tgtEl>
                                      </p:cBhvr>
                                    </p:animEffect>
                                  </p:childTnLst>
                                </p:cTn>
                              </p:par>
                              <p:par>
                                <p:cTn id="41" presetID="4" presetClass="entr" presetSubtype="16"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box(in)">
                                      <p:cBhvr>
                                        <p:cTn id="43" dur="500"/>
                                        <p:tgtEl>
                                          <p:spTgt spid="8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94"/>
                                        </p:tgtEl>
                                        <p:attrNameLst>
                                          <p:attrName>style.visibility</p:attrName>
                                        </p:attrNameLst>
                                      </p:cBhvr>
                                      <p:to>
                                        <p:strVal val="visible"/>
                                      </p:to>
                                    </p:set>
                                    <p:animEffect transition="in" filter="checkerboard(across)">
                                      <p:cBhvr>
                                        <p:cTn id="48" dur="500"/>
                                        <p:tgtEl>
                                          <p:spTgt spid="94"/>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checkerboard(across)">
                                      <p:cBhvr>
                                        <p:cTn id="53" dur="500"/>
                                        <p:tgtEl>
                                          <p:spTgt spid="93"/>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checkerboard(across)">
                                      <p:cBhvr>
                                        <p:cTn id="58" dur="500"/>
                                        <p:tgtEl>
                                          <p:spTgt spid="92"/>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checkerboard(across)">
                                      <p:cBhvr>
                                        <p:cTn id="63" dur="500"/>
                                        <p:tgtEl>
                                          <p:spTgt spid="91"/>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box(in)">
                                      <p:cBhvr>
                                        <p:cTn id="68"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357290" y="3286124"/>
            <a:ext cx="6072230" cy="428628"/>
          </a:xfrm>
          <a:prstGeom prst="roundRect">
            <a:avLst/>
          </a:prstGeom>
          <a:solidFill>
            <a:srgbClr val="330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71438" y="642918"/>
            <a:ext cx="4143372" cy="369332"/>
            <a:chOff x="4500562" y="845090"/>
            <a:chExt cx="4134677" cy="369332"/>
          </a:xfrm>
        </p:grpSpPr>
        <p:sp>
          <p:nvSpPr>
            <p:cNvPr id="4" name="角丸四角形 3"/>
            <p:cNvSpPr/>
            <p:nvPr/>
          </p:nvSpPr>
          <p:spPr>
            <a:xfrm>
              <a:off x="4500562" y="857232"/>
              <a:ext cx="378621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571999" y="845090"/>
              <a:ext cx="4063240" cy="369332"/>
            </a:xfrm>
            <a:prstGeom prst="rect">
              <a:avLst/>
            </a:prstGeom>
            <a:noFill/>
          </p:spPr>
          <p:txBody>
            <a:bodyPr wrap="square" rtlCol="0">
              <a:spAutoFit/>
            </a:bodyPr>
            <a:lstStyle/>
            <a:p>
              <a:r>
                <a:rPr kumimoji="1" lang="en-US" altLang="ja-JP" dirty="0" smtClean="0">
                  <a:latin typeface="小塚ゴシック Pro B" pitchFamily="34" charset="-128"/>
                  <a:ea typeface="小塚ゴシック Pro B" pitchFamily="34" charset="-128"/>
                </a:rPr>
                <a:t>y</a:t>
              </a:r>
              <a:r>
                <a:rPr kumimoji="1" lang="ja-JP" altLang="en-US" dirty="0" smtClean="0">
                  <a:latin typeface="小塚ゴシック Pro B" pitchFamily="34" charset="-128"/>
                  <a:ea typeface="小塚ゴシック Pro B" pitchFamily="34" charset="-128"/>
                </a:rPr>
                <a:t>方向を読むことで波長を分解する</a:t>
              </a:r>
              <a:endParaRPr kumimoji="1" lang="ja-JP" altLang="en-US" dirty="0">
                <a:latin typeface="小塚ゴシック Pro B" pitchFamily="34" charset="-128"/>
                <a:ea typeface="小塚ゴシック Pro B" pitchFamily="34" charset="-128"/>
              </a:endParaRPr>
            </a:p>
          </p:txBody>
        </p:sp>
      </p:grpSp>
      <p:grpSp>
        <p:nvGrpSpPr>
          <p:cNvPr id="6" name="グループ化 5"/>
          <p:cNvGrpSpPr/>
          <p:nvPr/>
        </p:nvGrpSpPr>
        <p:grpSpPr>
          <a:xfrm>
            <a:off x="357158" y="857232"/>
            <a:ext cx="3573488" cy="2338389"/>
            <a:chOff x="642910" y="571480"/>
            <a:chExt cx="3573488" cy="2338389"/>
          </a:xfrm>
        </p:grpSpPr>
        <p:pic>
          <p:nvPicPr>
            <p:cNvPr id="7" name="Picture 45"/>
            <p:cNvPicPr>
              <a:picLocks noChangeAspect="1" noChangeArrowheads="1"/>
            </p:cNvPicPr>
            <p:nvPr/>
          </p:nvPicPr>
          <p:blipFill>
            <a:blip r:embed="rId3"/>
            <a:srcRect/>
            <a:stretch>
              <a:fillRect/>
            </a:stretch>
          </p:blipFill>
          <p:spPr bwMode="auto">
            <a:xfrm>
              <a:off x="642910" y="785794"/>
              <a:ext cx="3276600" cy="2124075"/>
            </a:xfrm>
            <a:prstGeom prst="rect">
              <a:avLst/>
            </a:prstGeom>
            <a:noFill/>
            <a:ln w="9525">
              <a:noFill/>
              <a:miter lim="800000"/>
              <a:headEnd/>
              <a:tailEnd/>
            </a:ln>
            <a:effectLst/>
          </p:spPr>
        </p:pic>
        <p:cxnSp>
          <p:nvCxnSpPr>
            <p:cNvPr id="8" name="直線矢印コネクタ 7"/>
            <p:cNvCxnSpPr/>
            <p:nvPr/>
          </p:nvCxnSpPr>
          <p:spPr>
            <a:xfrm rot="5400000" flipH="1" flipV="1">
              <a:off x="3358348" y="1642256"/>
              <a:ext cx="1714512" cy="1588"/>
            </a:xfrm>
            <a:prstGeom prst="straightConnector1">
              <a:avLst/>
            </a:prstGeom>
            <a:ln w="5715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357554" y="571480"/>
              <a:ext cx="549454" cy="646331"/>
            </a:xfrm>
            <a:prstGeom prst="rect">
              <a:avLst/>
            </a:prstGeom>
            <a:noFill/>
          </p:spPr>
          <p:txBody>
            <a:bodyPr wrap="square" rtlCol="0">
              <a:spAutoFit/>
            </a:bodyPr>
            <a:lstStyle/>
            <a:p>
              <a:r>
                <a:rPr kumimoji="1" lang="en-US" altLang="ja-JP" sz="3600" dirty="0" smtClean="0">
                  <a:solidFill>
                    <a:sysClr val="windowText" lastClr="000000"/>
                  </a:solidFill>
                  <a:latin typeface="New York" pitchFamily="18" charset="0"/>
                </a:rPr>
                <a:t>y</a:t>
              </a:r>
              <a:endParaRPr kumimoji="1" lang="ja-JP" altLang="en-US" sz="3600" dirty="0">
                <a:solidFill>
                  <a:sysClr val="windowText" lastClr="000000"/>
                </a:solidFill>
                <a:latin typeface="New York" pitchFamily="18" charset="0"/>
              </a:endParaRPr>
            </a:p>
          </p:txBody>
        </p:sp>
      </p:grpSp>
      <p:grpSp>
        <p:nvGrpSpPr>
          <p:cNvPr id="10" name="グループ化 9"/>
          <p:cNvGrpSpPr/>
          <p:nvPr/>
        </p:nvGrpSpPr>
        <p:grpSpPr>
          <a:xfrm>
            <a:off x="4572000" y="642918"/>
            <a:ext cx="4360337" cy="714380"/>
            <a:chOff x="4214810" y="1785926"/>
            <a:chExt cx="4643470" cy="714380"/>
          </a:xfrm>
        </p:grpSpPr>
        <p:sp>
          <p:nvSpPr>
            <p:cNvPr id="11" name="角丸四角形 10"/>
            <p:cNvSpPr/>
            <p:nvPr/>
          </p:nvSpPr>
          <p:spPr>
            <a:xfrm>
              <a:off x="4214810" y="1785926"/>
              <a:ext cx="464347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336104" y="1785926"/>
              <a:ext cx="4481457" cy="646331"/>
            </a:xfrm>
            <a:prstGeom prst="rect">
              <a:avLst/>
            </a:prstGeom>
            <a:noFill/>
          </p:spPr>
          <p:txBody>
            <a:bodyPr wrap="none" rtlCol="0">
              <a:spAutoFit/>
            </a:bodyPr>
            <a:lstStyle/>
            <a:p>
              <a:r>
                <a:rPr lang="en-US" altLang="ja-JP" dirty="0" smtClean="0">
                  <a:latin typeface="小塚ゴシック Pro B" pitchFamily="34" charset="-128"/>
                  <a:ea typeface="小塚ゴシック Pro B" pitchFamily="34" charset="-128"/>
                </a:rPr>
                <a:t>MCP-PMT</a:t>
              </a:r>
              <a:r>
                <a:rPr lang="ja-JP" altLang="en-US" dirty="0" smtClean="0">
                  <a:latin typeface="小塚ゴシック Pro B" pitchFamily="34" charset="-128"/>
                  <a:ea typeface="小塚ゴシック Pro B" pitchFamily="34" charset="-128"/>
                </a:rPr>
                <a:t>のチャンネルを縦に配置する</a:t>
              </a:r>
              <a:endParaRPr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ことで</a:t>
              </a:r>
              <a:r>
                <a:rPr kumimoji="1" lang="en-US" altLang="ja-JP" dirty="0" smtClean="0">
                  <a:latin typeface="小塚ゴシック Pro B" pitchFamily="34" charset="-128"/>
                  <a:ea typeface="小塚ゴシック Pro B" pitchFamily="34" charset="-128"/>
                </a:rPr>
                <a:t>y</a:t>
              </a:r>
              <a:r>
                <a:rPr kumimoji="1" lang="ja-JP" altLang="en-US" dirty="0" smtClean="0">
                  <a:latin typeface="小塚ゴシック Pro B" pitchFamily="34" charset="-128"/>
                  <a:ea typeface="小塚ゴシック Pro B" pitchFamily="34" charset="-128"/>
                </a:rPr>
                <a:t>方向を読む</a:t>
              </a:r>
              <a:endParaRPr kumimoji="1" lang="ja-JP" altLang="en-US" dirty="0">
                <a:latin typeface="小塚ゴシック Pro B" pitchFamily="34" charset="-128"/>
                <a:ea typeface="小塚ゴシック Pro B" pitchFamily="34" charset="-128"/>
              </a:endParaRPr>
            </a:p>
          </p:txBody>
        </p:sp>
      </p:grpSp>
      <p:pic>
        <p:nvPicPr>
          <p:cNvPr id="13" name="Picture 3"/>
          <p:cNvPicPr>
            <a:picLocks noChangeAspect="1" noChangeArrowheads="1"/>
          </p:cNvPicPr>
          <p:nvPr/>
        </p:nvPicPr>
        <p:blipFill>
          <a:blip r:embed="rId4"/>
          <a:srcRect/>
          <a:stretch>
            <a:fillRect/>
          </a:stretch>
        </p:blipFill>
        <p:spPr bwMode="auto">
          <a:xfrm>
            <a:off x="4857752" y="1357298"/>
            <a:ext cx="1333500" cy="1749425"/>
          </a:xfrm>
          <a:prstGeom prst="rect">
            <a:avLst/>
          </a:prstGeom>
          <a:noFill/>
          <a:ln w="9525">
            <a:noFill/>
            <a:round/>
            <a:headEnd/>
            <a:tailEnd/>
          </a:ln>
        </p:spPr>
      </p:pic>
      <p:pic>
        <p:nvPicPr>
          <p:cNvPr id="15" name="Picture 3"/>
          <p:cNvPicPr>
            <a:picLocks noChangeAspect="1" noChangeArrowheads="1"/>
          </p:cNvPicPr>
          <p:nvPr/>
        </p:nvPicPr>
        <p:blipFill>
          <a:blip r:embed="rId4"/>
          <a:srcRect/>
          <a:stretch>
            <a:fillRect/>
          </a:stretch>
        </p:blipFill>
        <p:spPr bwMode="auto">
          <a:xfrm rot="5400000">
            <a:off x="7602537" y="1220774"/>
            <a:ext cx="1333500" cy="1749425"/>
          </a:xfrm>
          <a:prstGeom prst="rect">
            <a:avLst/>
          </a:prstGeom>
          <a:noFill/>
          <a:ln w="9525">
            <a:noFill/>
            <a:round/>
            <a:headEnd/>
            <a:tailEnd/>
          </a:ln>
        </p:spPr>
      </p:pic>
      <p:grpSp>
        <p:nvGrpSpPr>
          <p:cNvPr id="17" name="グループ化 16"/>
          <p:cNvGrpSpPr/>
          <p:nvPr/>
        </p:nvGrpSpPr>
        <p:grpSpPr>
          <a:xfrm>
            <a:off x="6286512" y="1785926"/>
            <a:ext cx="1071570" cy="500066"/>
            <a:chOff x="6286512" y="1785926"/>
            <a:chExt cx="1071570" cy="500066"/>
          </a:xfrm>
        </p:grpSpPr>
        <p:sp>
          <p:nvSpPr>
            <p:cNvPr id="14" name="右矢印 13"/>
            <p:cNvSpPr/>
            <p:nvPr/>
          </p:nvSpPr>
          <p:spPr>
            <a:xfrm>
              <a:off x="6286512" y="1785926"/>
              <a:ext cx="107157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358185" y="1906777"/>
              <a:ext cx="928459" cy="307777"/>
            </a:xfrm>
            <a:prstGeom prst="rect">
              <a:avLst/>
            </a:prstGeom>
            <a:noFill/>
          </p:spPr>
          <p:txBody>
            <a:bodyPr wrap="none" rtlCol="0">
              <a:spAutoFit/>
            </a:bodyPr>
            <a:lstStyle/>
            <a:p>
              <a:r>
                <a:rPr kumimoji="1" lang="en-US" altLang="ja-JP" sz="1400" dirty="0" smtClean="0">
                  <a:latin typeface="小塚ゴシック Pro B" pitchFamily="34" charset="-128"/>
                  <a:ea typeface="小塚ゴシック Pro B" pitchFamily="34" charset="-128"/>
                </a:rPr>
                <a:t>90°</a:t>
              </a:r>
              <a:r>
                <a:rPr kumimoji="1" lang="ja-JP" altLang="en-US" sz="1400" dirty="0" smtClean="0">
                  <a:latin typeface="小塚ゴシック Pro B" pitchFamily="34" charset="-128"/>
                  <a:ea typeface="小塚ゴシック Pro B" pitchFamily="34" charset="-128"/>
                </a:rPr>
                <a:t>回転</a:t>
              </a:r>
              <a:endParaRPr kumimoji="1" lang="ja-JP" altLang="en-US" sz="1400" dirty="0">
                <a:latin typeface="小塚ゴシック Pro B" pitchFamily="34" charset="-128"/>
                <a:ea typeface="小塚ゴシック Pro B" pitchFamily="34" charset="-128"/>
              </a:endParaRPr>
            </a:p>
          </p:txBody>
        </p:sp>
      </p:grpSp>
      <p:sp>
        <p:nvSpPr>
          <p:cNvPr id="18" name="テキスト ボックス 17"/>
          <p:cNvSpPr txBox="1"/>
          <p:nvPr/>
        </p:nvSpPr>
        <p:spPr>
          <a:xfrm>
            <a:off x="1428728" y="3357562"/>
            <a:ext cx="5840060" cy="369332"/>
          </a:xfrm>
          <a:prstGeom prst="rect">
            <a:avLst/>
          </a:prstGeom>
          <a:noFill/>
        </p:spPr>
        <p:txBody>
          <a:bodyPr wrap="none" rtlCol="0">
            <a:spAutoFit/>
          </a:bodyPr>
          <a:lstStyle/>
          <a:p>
            <a:r>
              <a:rPr kumimoji="1" lang="en-US" altLang="ja-JP" dirty="0" smtClean="0">
                <a:solidFill>
                  <a:srgbClr val="FF0000"/>
                </a:solidFill>
                <a:latin typeface="小塚ゴシック Pro B" pitchFamily="34" charset="-128"/>
                <a:ea typeface="小塚ゴシック Pro B" pitchFamily="34" charset="-128"/>
              </a:rPr>
              <a:t>y</a:t>
            </a:r>
            <a:r>
              <a:rPr kumimoji="1" lang="ja-JP" altLang="en-US" dirty="0" smtClean="0">
                <a:solidFill>
                  <a:srgbClr val="FF0000"/>
                </a:solidFill>
                <a:latin typeface="小塚ゴシック Pro B" pitchFamily="34" charset="-128"/>
                <a:ea typeface="小塚ゴシック Pro B" pitchFamily="34" charset="-128"/>
              </a:rPr>
              <a:t>方向を読む際の問題：チェレンコフ光発生点の不定性</a:t>
            </a:r>
            <a:endParaRPr kumimoji="1" lang="en-US" altLang="ja-JP" dirty="0" smtClean="0">
              <a:solidFill>
                <a:srgbClr val="FF0000"/>
              </a:solidFill>
              <a:latin typeface="小塚ゴシック Pro B" pitchFamily="34" charset="-128"/>
              <a:ea typeface="小塚ゴシック Pro B" pitchFamily="34" charset="-128"/>
            </a:endParaRPr>
          </a:p>
        </p:txBody>
      </p:sp>
      <p:sp>
        <p:nvSpPr>
          <p:cNvPr id="20" name="正方形/長方形 19"/>
          <p:cNvSpPr/>
          <p:nvPr/>
        </p:nvSpPr>
        <p:spPr>
          <a:xfrm>
            <a:off x="3600000" y="1071546"/>
            <a:ext cx="500066" cy="1714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rot="10800000">
            <a:off x="3571869" y="2214554"/>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643306" y="2500306"/>
            <a:ext cx="42862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10800000">
            <a:off x="3571869" y="2357430"/>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10800000">
            <a:off x="3571869" y="2641593"/>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607230" y="2626664"/>
            <a:ext cx="375424" cy="230832"/>
          </a:xfrm>
          <a:prstGeom prst="rect">
            <a:avLst/>
          </a:prstGeom>
          <a:noFill/>
        </p:spPr>
        <p:txBody>
          <a:bodyPr wrap="none" rtlCol="0">
            <a:spAutoFit/>
          </a:bodyPr>
          <a:lstStyle/>
          <a:p>
            <a:r>
              <a:rPr kumimoji="1" lang="en-US" altLang="ja-JP" sz="900" dirty="0" smtClean="0">
                <a:latin typeface="小塚ゴシック Pro B" pitchFamily="34" charset="-128"/>
                <a:ea typeface="小塚ゴシック Pro B" pitchFamily="34" charset="-128"/>
              </a:rPr>
              <a:t>1ch</a:t>
            </a:r>
            <a:endParaRPr kumimoji="1" lang="ja-JP" altLang="en-US" sz="900" dirty="0">
              <a:latin typeface="小塚ゴシック Pro B" pitchFamily="34" charset="-128"/>
              <a:ea typeface="小塚ゴシック Pro B" pitchFamily="34" charset="-128"/>
            </a:endParaRPr>
          </a:p>
        </p:txBody>
      </p:sp>
      <p:sp>
        <p:nvSpPr>
          <p:cNvPr id="35" name="テキスト ボックス 34"/>
          <p:cNvSpPr txBox="1"/>
          <p:nvPr/>
        </p:nvSpPr>
        <p:spPr>
          <a:xfrm>
            <a:off x="3625072" y="2483788"/>
            <a:ext cx="375424" cy="230832"/>
          </a:xfrm>
          <a:prstGeom prst="rect">
            <a:avLst/>
          </a:prstGeom>
          <a:noFill/>
        </p:spPr>
        <p:txBody>
          <a:bodyPr wrap="none" rtlCol="0">
            <a:spAutoFit/>
          </a:bodyPr>
          <a:lstStyle/>
          <a:p>
            <a:r>
              <a:rPr lang="en-US" altLang="ja-JP" sz="900" dirty="0" smtClean="0">
                <a:latin typeface="小塚ゴシック Pro B" pitchFamily="34" charset="-128"/>
                <a:ea typeface="小塚ゴシック Pro B" pitchFamily="34" charset="-128"/>
              </a:rPr>
              <a:t>2</a:t>
            </a:r>
            <a:r>
              <a:rPr kumimoji="1" lang="en-US" altLang="ja-JP" sz="900" dirty="0" smtClean="0">
                <a:latin typeface="小塚ゴシック Pro B" pitchFamily="34" charset="-128"/>
                <a:ea typeface="小塚ゴシック Pro B" pitchFamily="34" charset="-128"/>
              </a:rPr>
              <a:t>ch</a:t>
            </a:r>
            <a:endParaRPr kumimoji="1" lang="ja-JP" altLang="en-US" sz="900" dirty="0">
              <a:latin typeface="小塚ゴシック Pro B" pitchFamily="34" charset="-128"/>
              <a:ea typeface="小塚ゴシック Pro B" pitchFamily="34" charset="-128"/>
            </a:endParaRPr>
          </a:p>
        </p:txBody>
      </p:sp>
      <p:sp>
        <p:nvSpPr>
          <p:cNvPr id="36" name="テキスト ボックス 35"/>
          <p:cNvSpPr txBox="1"/>
          <p:nvPr/>
        </p:nvSpPr>
        <p:spPr>
          <a:xfrm>
            <a:off x="3643306" y="2340912"/>
            <a:ext cx="375424" cy="230832"/>
          </a:xfrm>
          <a:prstGeom prst="rect">
            <a:avLst/>
          </a:prstGeom>
          <a:noFill/>
        </p:spPr>
        <p:txBody>
          <a:bodyPr wrap="none" rtlCol="0">
            <a:spAutoFit/>
          </a:bodyPr>
          <a:lstStyle/>
          <a:p>
            <a:r>
              <a:rPr lang="en-US" altLang="ja-JP" sz="900" dirty="0" smtClean="0">
                <a:latin typeface="小塚ゴシック Pro B" pitchFamily="34" charset="-128"/>
                <a:ea typeface="小塚ゴシック Pro B" pitchFamily="34" charset="-128"/>
              </a:rPr>
              <a:t>3</a:t>
            </a:r>
            <a:r>
              <a:rPr kumimoji="1" lang="en-US" altLang="ja-JP" sz="900" dirty="0" smtClean="0">
                <a:latin typeface="小塚ゴシック Pro B" pitchFamily="34" charset="-128"/>
                <a:ea typeface="小塚ゴシック Pro B" pitchFamily="34" charset="-128"/>
              </a:rPr>
              <a:t>ch</a:t>
            </a:r>
            <a:endParaRPr kumimoji="1" lang="ja-JP" altLang="en-US" sz="900" dirty="0">
              <a:latin typeface="小塚ゴシック Pro B" pitchFamily="34" charset="-128"/>
              <a:ea typeface="小塚ゴシック Pro B" pitchFamily="34" charset="-128"/>
            </a:endParaRPr>
          </a:p>
        </p:txBody>
      </p:sp>
      <p:sp>
        <p:nvSpPr>
          <p:cNvPr id="37" name="テキスト ボックス 36"/>
          <p:cNvSpPr txBox="1"/>
          <p:nvPr/>
        </p:nvSpPr>
        <p:spPr>
          <a:xfrm>
            <a:off x="3643306" y="2198036"/>
            <a:ext cx="375424" cy="230832"/>
          </a:xfrm>
          <a:prstGeom prst="rect">
            <a:avLst/>
          </a:prstGeom>
          <a:noFill/>
        </p:spPr>
        <p:txBody>
          <a:bodyPr wrap="none" rtlCol="0">
            <a:spAutoFit/>
          </a:bodyPr>
          <a:lstStyle/>
          <a:p>
            <a:r>
              <a:rPr lang="en-US" altLang="ja-JP" sz="900" dirty="0" smtClean="0">
                <a:latin typeface="小塚ゴシック Pro B" pitchFamily="34" charset="-128"/>
                <a:ea typeface="小塚ゴシック Pro B" pitchFamily="34" charset="-128"/>
              </a:rPr>
              <a:t>4</a:t>
            </a:r>
            <a:r>
              <a:rPr kumimoji="1" lang="en-US" altLang="ja-JP" sz="900" dirty="0" smtClean="0">
                <a:latin typeface="小塚ゴシック Pro B" pitchFamily="34" charset="-128"/>
                <a:ea typeface="小塚ゴシック Pro B" pitchFamily="34" charset="-128"/>
              </a:rPr>
              <a:t>ch</a:t>
            </a:r>
            <a:endParaRPr kumimoji="1" lang="ja-JP" altLang="en-US" sz="900" dirty="0">
              <a:latin typeface="小塚ゴシック Pro B" pitchFamily="34" charset="-128"/>
              <a:ea typeface="小塚ゴシック Pro B" pitchFamily="34" charset="-128"/>
            </a:endParaRPr>
          </a:p>
        </p:txBody>
      </p:sp>
      <p:cxnSp>
        <p:nvCxnSpPr>
          <p:cNvPr id="38" name="直線コネクタ 37"/>
          <p:cNvCxnSpPr/>
          <p:nvPr/>
        </p:nvCxnSpPr>
        <p:spPr>
          <a:xfrm rot="10800000">
            <a:off x="3571868" y="1088064"/>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643305" y="1373816"/>
            <a:ext cx="42862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10800000">
            <a:off x="3571868" y="1230940"/>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10800000">
            <a:off x="3571868" y="1515103"/>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607229" y="1500174"/>
            <a:ext cx="375424" cy="230832"/>
          </a:xfrm>
          <a:prstGeom prst="rect">
            <a:avLst/>
          </a:prstGeom>
          <a:noFill/>
        </p:spPr>
        <p:txBody>
          <a:bodyPr wrap="none" rtlCol="0">
            <a:spAutoFit/>
          </a:bodyPr>
          <a:lstStyle/>
          <a:p>
            <a:r>
              <a:rPr kumimoji="1" lang="en-US" altLang="ja-JP" sz="900" dirty="0" smtClean="0">
                <a:latin typeface="小塚ゴシック Pro B" pitchFamily="34" charset="-128"/>
                <a:ea typeface="小塚ゴシック Pro B" pitchFamily="34" charset="-128"/>
              </a:rPr>
              <a:t>1ch</a:t>
            </a:r>
            <a:endParaRPr kumimoji="1" lang="ja-JP" altLang="en-US" sz="900" dirty="0">
              <a:latin typeface="小塚ゴシック Pro B" pitchFamily="34" charset="-128"/>
              <a:ea typeface="小塚ゴシック Pro B" pitchFamily="34" charset="-128"/>
            </a:endParaRPr>
          </a:p>
        </p:txBody>
      </p:sp>
      <p:sp>
        <p:nvSpPr>
          <p:cNvPr id="43" name="テキスト ボックス 42"/>
          <p:cNvSpPr txBox="1"/>
          <p:nvPr/>
        </p:nvSpPr>
        <p:spPr>
          <a:xfrm>
            <a:off x="3625071" y="1357298"/>
            <a:ext cx="375424" cy="230832"/>
          </a:xfrm>
          <a:prstGeom prst="rect">
            <a:avLst/>
          </a:prstGeom>
          <a:noFill/>
        </p:spPr>
        <p:txBody>
          <a:bodyPr wrap="none" rtlCol="0">
            <a:spAutoFit/>
          </a:bodyPr>
          <a:lstStyle/>
          <a:p>
            <a:r>
              <a:rPr lang="en-US" altLang="ja-JP" sz="900" dirty="0" smtClean="0">
                <a:latin typeface="小塚ゴシック Pro B" pitchFamily="34" charset="-128"/>
                <a:ea typeface="小塚ゴシック Pro B" pitchFamily="34" charset="-128"/>
              </a:rPr>
              <a:t>2</a:t>
            </a:r>
            <a:r>
              <a:rPr kumimoji="1" lang="en-US" altLang="ja-JP" sz="900" dirty="0" smtClean="0">
                <a:latin typeface="小塚ゴシック Pro B" pitchFamily="34" charset="-128"/>
                <a:ea typeface="小塚ゴシック Pro B" pitchFamily="34" charset="-128"/>
              </a:rPr>
              <a:t>ch</a:t>
            </a:r>
            <a:endParaRPr kumimoji="1" lang="ja-JP" altLang="en-US" sz="900" dirty="0">
              <a:latin typeface="小塚ゴシック Pro B" pitchFamily="34" charset="-128"/>
              <a:ea typeface="小塚ゴシック Pro B" pitchFamily="34" charset="-128"/>
            </a:endParaRPr>
          </a:p>
        </p:txBody>
      </p:sp>
      <p:sp>
        <p:nvSpPr>
          <p:cNvPr id="44" name="テキスト ボックス 43"/>
          <p:cNvSpPr txBox="1"/>
          <p:nvPr/>
        </p:nvSpPr>
        <p:spPr>
          <a:xfrm>
            <a:off x="3643305" y="1214422"/>
            <a:ext cx="375424" cy="230832"/>
          </a:xfrm>
          <a:prstGeom prst="rect">
            <a:avLst/>
          </a:prstGeom>
          <a:noFill/>
        </p:spPr>
        <p:txBody>
          <a:bodyPr wrap="none" rtlCol="0">
            <a:spAutoFit/>
          </a:bodyPr>
          <a:lstStyle/>
          <a:p>
            <a:r>
              <a:rPr lang="en-US" altLang="ja-JP" sz="900" dirty="0" smtClean="0">
                <a:latin typeface="小塚ゴシック Pro B" pitchFamily="34" charset="-128"/>
                <a:ea typeface="小塚ゴシック Pro B" pitchFamily="34" charset="-128"/>
              </a:rPr>
              <a:t>3</a:t>
            </a:r>
            <a:r>
              <a:rPr kumimoji="1" lang="en-US" altLang="ja-JP" sz="900" dirty="0" smtClean="0">
                <a:latin typeface="小塚ゴシック Pro B" pitchFamily="34" charset="-128"/>
                <a:ea typeface="小塚ゴシック Pro B" pitchFamily="34" charset="-128"/>
              </a:rPr>
              <a:t>ch</a:t>
            </a:r>
            <a:endParaRPr kumimoji="1" lang="ja-JP" altLang="en-US" sz="900" dirty="0">
              <a:latin typeface="小塚ゴシック Pro B" pitchFamily="34" charset="-128"/>
              <a:ea typeface="小塚ゴシック Pro B" pitchFamily="34" charset="-128"/>
            </a:endParaRPr>
          </a:p>
        </p:txBody>
      </p:sp>
      <p:sp>
        <p:nvSpPr>
          <p:cNvPr id="45" name="テキスト ボックス 44"/>
          <p:cNvSpPr txBox="1"/>
          <p:nvPr/>
        </p:nvSpPr>
        <p:spPr>
          <a:xfrm>
            <a:off x="3643305" y="1071546"/>
            <a:ext cx="375424" cy="230832"/>
          </a:xfrm>
          <a:prstGeom prst="rect">
            <a:avLst/>
          </a:prstGeom>
          <a:noFill/>
        </p:spPr>
        <p:txBody>
          <a:bodyPr wrap="none" rtlCol="0">
            <a:spAutoFit/>
          </a:bodyPr>
          <a:lstStyle/>
          <a:p>
            <a:r>
              <a:rPr lang="en-US" altLang="ja-JP" sz="900" dirty="0" smtClean="0">
                <a:latin typeface="小塚ゴシック Pro B" pitchFamily="34" charset="-128"/>
                <a:ea typeface="小塚ゴシック Pro B" pitchFamily="34" charset="-128"/>
              </a:rPr>
              <a:t>4</a:t>
            </a:r>
            <a:r>
              <a:rPr kumimoji="1" lang="en-US" altLang="ja-JP" sz="900" dirty="0" smtClean="0">
                <a:latin typeface="小塚ゴシック Pro B" pitchFamily="34" charset="-128"/>
                <a:ea typeface="小塚ゴシック Pro B" pitchFamily="34" charset="-128"/>
              </a:rPr>
              <a:t>ch</a:t>
            </a:r>
            <a:endParaRPr kumimoji="1" lang="ja-JP" altLang="en-US" sz="900" dirty="0">
              <a:latin typeface="小塚ゴシック Pro B" pitchFamily="34" charset="-128"/>
              <a:ea typeface="小塚ゴシック Pro B" pitchFamily="34" charset="-128"/>
            </a:endParaRPr>
          </a:p>
        </p:txBody>
      </p:sp>
      <p:cxnSp>
        <p:nvCxnSpPr>
          <p:cNvPr id="48" name="直線コネクタ 47"/>
          <p:cNvCxnSpPr/>
          <p:nvPr/>
        </p:nvCxnSpPr>
        <p:spPr>
          <a:xfrm rot="10800000">
            <a:off x="3571868" y="1667503"/>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3643306" y="2000240"/>
            <a:ext cx="375424" cy="230832"/>
          </a:xfrm>
          <a:prstGeom prst="rect">
            <a:avLst/>
          </a:prstGeom>
          <a:noFill/>
        </p:spPr>
        <p:txBody>
          <a:bodyPr wrap="none" rtlCol="0">
            <a:spAutoFit/>
          </a:bodyPr>
          <a:lstStyle/>
          <a:p>
            <a:r>
              <a:rPr lang="en-US" altLang="ja-JP" sz="900" dirty="0" smtClean="0">
                <a:latin typeface="小塚ゴシック Pro B" pitchFamily="34" charset="-128"/>
                <a:ea typeface="小塚ゴシック Pro B" pitchFamily="34" charset="-128"/>
              </a:rPr>
              <a:t>3</a:t>
            </a:r>
            <a:r>
              <a:rPr kumimoji="1" lang="en-US" altLang="ja-JP" sz="900" dirty="0" smtClean="0">
                <a:latin typeface="小塚ゴシック Pro B" pitchFamily="34" charset="-128"/>
                <a:ea typeface="小塚ゴシック Pro B" pitchFamily="34" charset="-128"/>
              </a:rPr>
              <a:t>ch</a:t>
            </a:r>
            <a:endParaRPr kumimoji="1" lang="ja-JP" altLang="en-US" sz="900" dirty="0">
              <a:latin typeface="小塚ゴシック Pro B" pitchFamily="34" charset="-128"/>
              <a:ea typeface="小塚ゴシック Pro B" pitchFamily="34" charset="-128"/>
            </a:endParaRPr>
          </a:p>
        </p:txBody>
      </p:sp>
      <p:sp>
        <p:nvSpPr>
          <p:cNvPr id="50" name="テキスト ボックス 49"/>
          <p:cNvSpPr txBox="1"/>
          <p:nvPr/>
        </p:nvSpPr>
        <p:spPr>
          <a:xfrm>
            <a:off x="3643306" y="1857364"/>
            <a:ext cx="375424" cy="230832"/>
          </a:xfrm>
          <a:prstGeom prst="rect">
            <a:avLst/>
          </a:prstGeom>
          <a:noFill/>
        </p:spPr>
        <p:txBody>
          <a:bodyPr wrap="none" rtlCol="0">
            <a:spAutoFit/>
          </a:bodyPr>
          <a:lstStyle/>
          <a:p>
            <a:r>
              <a:rPr lang="en-US" altLang="ja-JP" sz="900" dirty="0" smtClean="0">
                <a:latin typeface="小塚ゴシック Pro B" pitchFamily="34" charset="-128"/>
                <a:ea typeface="小塚ゴシック Pro B" pitchFamily="34" charset="-128"/>
              </a:rPr>
              <a:t>2</a:t>
            </a:r>
            <a:r>
              <a:rPr kumimoji="1" lang="en-US" altLang="ja-JP" sz="900" dirty="0" smtClean="0">
                <a:latin typeface="小塚ゴシック Pro B" pitchFamily="34" charset="-128"/>
                <a:ea typeface="小塚ゴシック Pro B" pitchFamily="34" charset="-128"/>
              </a:rPr>
              <a:t>ch</a:t>
            </a:r>
            <a:endParaRPr kumimoji="1" lang="ja-JP" altLang="en-US" sz="900" dirty="0">
              <a:latin typeface="小塚ゴシック Pro B" pitchFamily="34" charset="-128"/>
              <a:ea typeface="小塚ゴシック Pro B" pitchFamily="34" charset="-128"/>
            </a:endParaRPr>
          </a:p>
        </p:txBody>
      </p:sp>
      <p:sp>
        <p:nvSpPr>
          <p:cNvPr id="51" name="テキスト ボックス 50"/>
          <p:cNvSpPr txBox="1"/>
          <p:nvPr/>
        </p:nvSpPr>
        <p:spPr>
          <a:xfrm>
            <a:off x="3643306" y="1714488"/>
            <a:ext cx="375424" cy="230832"/>
          </a:xfrm>
          <a:prstGeom prst="rect">
            <a:avLst/>
          </a:prstGeom>
          <a:noFill/>
        </p:spPr>
        <p:txBody>
          <a:bodyPr wrap="none" rtlCol="0">
            <a:spAutoFit/>
          </a:bodyPr>
          <a:lstStyle/>
          <a:p>
            <a:r>
              <a:rPr lang="en-US" altLang="ja-JP" sz="900" dirty="0" smtClean="0">
                <a:latin typeface="小塚ゴシック Pro B" pitchFamily="34" charset="-128"/>
                <a:ea typeface="小塚ゴシック Pro B" pitchFamily="34" charset="-128"/>
              </a:rPr>
              <a:t>1</a:t>
            </a:r>
            <a:r>
              <a:rPr kumimoji="1" lang="en-US" altLang="ja-JP" sz="900" dirty="0" smtClean="0">
                <a:latin typeface="小塚ゴシック Pro B" pitchFamily="34" charset="-128"/>
                <a:ea typeface="小塚ゴシック Pro B" pitchFamily="34" charset="-128"/>
              </a:rPr>
              <a:t>ch</a:t>
            </a:r>
            <a:endParaRPr kumimoji="1" lang="ja-JP" altLang="en-US" sz="900" dirty="0">
              <a:latin typeface="小塚ゴシック Pro B" pitchFamily="34" charset="-128"/>
              <a:ea typeface="小塚ゴシック Pro B" pitchFamily="34" charset="-128"/>
            </a:endParaRPr>
          </a:p>
        </p:txBody>
      </p:sp>
      <p:cxnSp>
        <p:nvCxnSpPr>
          <p:cNvPr id="52" name="直線コネクタ 51"/>
          <p:cNvCxnSpPr/>
          <p:nvPr/>
        </p:nvCxnSpPr>
        <p:spPr>
          <a:xfrm rot="10800000">
            <a:off x="3571868" y="1857364"/>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10800000">
            <a:off x="3571869" y="2000240"/>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53"/>
          <p:cNvGrpSpPr/>
          <p:nvPr/>
        </p:nvGrpSpPr>
        <p:grpSpPr>
          <a:xfrm>
            <a:off x="450646" y="3786190"/>
            <a:ext cx="3978478" cy="2843214"/>
            <a:chOff x="571472" y="3857628"/>
            <a:chExt cx="3978478" cy="2843214"/>
          </a:xfrm>
        </p:grpSpPr>
        <p:pic>
          <p:nvPicPr>
            <p:cNvPr id="55" name="Picture 31"/>
            <p:cNvPicPr>
              <a:picLocks noChangeAspect="1" noChangeArrowheads="1"/>
            </p:cNvPicPr>
            <p:nvPr/>
          </p:nvPicPr>
          <p:blipFill>
            <a:blip r:embed="rId5"/>
            <a:srcRect/>
            <a:stretch>
              <a:fillRect/>
            </a:stretch>
          </p:blipFill>
          <p:spPr bwMode="auto">
            <a:xfrm>
              <a:off x="571472" y="4071942"/>
              <a:ext cx="3502025" cy="2628900"/>
            </a:xfrm>
            <a:prstGeom prst="rect">
              <a:avLst/>
            </a:prstGeom>
            <a:noFill/>
            <a:ln w="9525">
              <a:noFill/>
              <a:miter lim="800000"/>
              <a:headEnd/>
              <a:tailEnd/>
            </a:ln>
            <a:effectLst/>
          </p:spPr>
        </p:pic>
        <p:cxnSp>
          <p:nvCxnSpPr>
            <p:cNvPr id="56" name="直線矢印コネクタ 55"/>
            <p:cNvCxnSpPr/>
            <p:nvPr/>
          </p:nvCxnSpPr>
          <p:spPr>
            <a:xfrm rot="5400000" flipH="1" flipV="1">
              <a:off x="3429786" y="5357032"/>
              <a:ext cx="1714512" cy="1588"/>
            </a:xfrm>
            <a:prstGeom prst="straightConnector1">
              <a:avLst/>
            </a:prstGeom>
            <a:ln w="5715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4000496" y="3857628"/>
              <a:ext cx="549454" cy="646331"/>
            </a:xfrm>
            <a:prstGeom prst="rect">
              <a:avLst/>
            </a:prstGeom>
            <a:noFill/>
          </p:spPr>
          <p:txBody>
            <a:bodyPr wrap="square" rtlCol="0">
              <a:spAutoFit/>
            </a:bodyPr>
            <a:lstStyle/>
            <a:p>
              <a:r>
                <a:rPr kumimoji="1" lang="en-US" altLang="ja-JP" sz="3600" dirty="0" smtClean="0">
                  <a:solidFill>
                    <a:schemeClr val="bg1">
                      <a:lumMod val="95000"/>
                      <a:lumOff val="5000"/>
                    </a:schemeClr>
                  </a:solidFill>
                  <a:latin typeface="New York" pitchFamily="18" charset="0"/>
                </a:rPr>
                <a:t>y</a:t>
              </a:r>
              <a:endParaRPr kumimoji="1" lang="ja-JP" altLang="en-US" sz="3600" dirty="0">
                <a:solidFill>
                  <a:schemeClr val="bg1">
                    <a:lumMod val="95000"/>
                    <a:lumOff val="5000"/>
                  </a:schemeClr>
                </a:solidFill>
                <a:latin typeface="New York" pitchFamily="18" charset="0"/>
              </a:endParaRPr>
            </a:p>
          </p:txBody>
        </p:sp>
      </p:grpSp>
      <p:cxnSp>
        <p:nvCxnSpPr>
          <p:cNvPr id="59" name="直線矢印コネクタ 58"/>
          <p:cNvCxnSpPr/>
          <p:nvPr/>
        </p:nvCxnSpPr>
        <p:spPr>
          <a:xfrm rot="5400000">
            <a:off x="36481" y="5892817"/>
            <a:ext cx="642942" cy="158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rot="16200000">
            <a:off x="-152597" y="5776765"/>
            <a:ext cx="742511" cy="276999"/>
          </a:xfrm>
          <a:prstGeom prst="rect">
            <a:avLst/>
          </a:prstGeom>
          <a:noFill/>
        </p:spPr>
        <p:txBody>
          <a:bodyPr wrap="none" rtlCol="0">
            <a:spAutoFit/>
          </a:bodyPr>
          <a:lstStyle/>
          <a:p>
            <a:r>
              <a:rPr kumimoji="1" lang="en-US" altLang="ja-JP" sz="1200" dirty="0" smtClean="0">
                <a:latin typeface="小塚ゴシック Pro B" pitchFamily="34" charset="-128"/>
                <a:ea typeface="小塚ゴシック Pro B" pitchFamily="34" charset="-128"/>
              </a:rPr>
              <a:t>20[mm]</a:t>
            </a:r>
            <a:endParaRPr kumimoji="1" lang="ja-JP" altLang="en-US" sz="1200" dirty="0">
              <a:latin typeface="小塚ゴシック Pro B" pitchFamily="34" charset="-128"/>
              <a:ea typeface="小塚ゴシック Pro B" pitchFamily="34" charset="-128"/>
            </a:endParaRPr>
          </a:p>
        </p:txBody>
      </p:sp>
      <p:grpSp>
        <p:nvGrpSpPr>
          <p:cNvPr id="22" name="グループ化 61"/>
          <p:cNvGrpSpPr/>
          <p:nvPr/>
        </p:nvGrpSpPr>
        <p:grpSpPr>
          <a:xfrm>
            <a:off x="4643438" y="3929066"/>
            <a:ext cx="3571900" cy="714380"/>
            <a:chOff x="4929190" y="4214818"/>
            <a:chExt cx="3571900" cy="714380"/>
          </a:xfrm>
        </p:grpSpPr>
        <p:sp>
          <p:nvSpPr>
            <p:cNvPr id="63" name="角丸四角形 62"/>
            <p:cNvSpPr/>
            <p:nvPr/>
          </p:nvSpPr>
          <p:spPr>
            <a:xfrm>
              <a:off x="4929190" y="4214818"/>
              <a:ext cx="357190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4929190" y="4214818"/>
              <a:ext cx="3531736" cy="646331"/>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Belle</a:t>
              </a:r>
              <a:r>
                <a:rPr lang="ja-JP" altLang="en-US" dirty="0" smtClean="0">
                  <a:latin typeface="小塚ゴシック Pro B" pitchFamily="34" charset="-128"/>
                  <a:ea typeface="小塚ゴシック Pro B" pitchFamily="34" charset="-128"/>
                </a:rPr>
                <a:t>検出器の空間的制限により</a:t>
              </a:r>
              <a:endParaRPr lang="en-US" altLang="ja-JP" dirty="0" smtClean="0">
                <a:latin typeface="小塚ゴシック Pro B" pitchFamily="34" charset="-128"/>
                <a:ea typeface="小塚ゴシック Pro B" pitchFamily="34" charset="-128"/>
              </a:endParaRPr>
            </a:p>
            <a:p>
              <a:r>
                <a:rPr kumimoji="1" lang="ja-JP" altLang="en-US" dirty="0" smtClean="0">
                  <a:latin typeface="小塚ゴシック Pro B" pitchFamily="34" charset="-128"/>
                  <a:ea typeface="小塚ゴシック Pro B" pitchFamily="34" charset="-128"/>
                </a:rPr>
                <a:t>検出面の拡大は不可</a:t>
              </a:r>
              <a:endParaRPr kumimoji="1" lang="ja-JP" altLang="en-US" dirty="0">
                <a:latin typeface="小塚ゴシック Pro B" pitchFamily="34" charset="-128"/>
                <a:ea typeface="小塚ゴシック Pro B" pitchFamily="34" charset="-128"/>
              </a:endParaRPr>
            </a:p>
          </p:txBody>
        </p:sp>
      </p:grpSp>
      <p:sp>
        <p:nvSpPr>
          <p:cNvPr id="65" name="下矢印 64"/>
          <p:cNvSpPr/>
          <p:nvPr/>
        </p:nvSpPr>
        <p:spPr>
          <a:xfrm>
            <a:off x="5572132" y="4714884"/>
            <a:ext cx="1643074"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65"/>
          <p:cNvGrpSpPr/>
          <p:nvPr/>
        </p:nvGrpSpPr>
        <p:grpSpPr>
          <a:xfrm>
            <a:off x="4572000" y="5429264"/>
            <a:ext cx="4108817" cy="928694"/>
            <a:chOff x="4786314" y="5429264"/>
            <a:chExt cx="4108817" cy="928694"/>
          </a:xfrm>
        </p:grpSpPr>
        <p:sp>
          <p:nvSpPr>
            <p:cNvPr id="67" name="角丸四角形 66"/>
            <p:cNvSpPr/>
            <p:nvPr/>
          </p:nvSpPr>
          <p:spPr>
            <a:xfrm>
              <a:off x="4786314" y="5429264"/>
              <a:ext cx="4071966"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4786314" y="5429264"/>
              <a:ext cx="4108817" cy="923330"/>
            </a:xfrm>
            <a:prstGeom prst="rect">
              <a:avLst/>
            </a:prstGeom>
            <a:noFill/>
          </p:spPr>
          <p:txBody>
            <a:bodyPr wrap="none" rtlCol="0">
              <a:spAutoFit/>
            </a:bodyPr>
            <a:lstStyle/>
            <a:p>
              <a:r>
                <a:rPr kumimoji="1" lang="en-US" altLang="ja-JP" dirty="0" smtClean="0">
                  <a:solidFill>
                    <a:srgbClr val="FF0000"/>
                  </a:solidFill>
                  <a:latin typeface="小塚ゴシック Pro B" pitchFamily="34" charset="-128"/>
                  <a:ea typeface="小塚ゴシック Pro B" pitchFamily="34" charset="-128"/>
                </a:rPr>
                <a:t>Focusing mirror </a:t>
              </a:r>
              <a:r>
                <a:rPr kumimoji="1" lang="ja-JP" altLang="en-US" dirty="0" smtClean="0">
                  <a:latin typeface="小塚ゴシック Pro B" pitchFamily="34" charset="-128"/>
                  <a:ea typeface="小塚ゴシック Pro B" pitchFamily="34" charset="-128"/>
                </a:rPr>
                <a:t>を取り付けることで</a:t>
              </a:r>
              <a:endParaRPr kumimoji="1"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発生点の異なる同波長のチェレンコフ</a:t>
              </a:r>
              <a:endParaRPr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光を</a:t>
              </a:r>
              <a:r>
                <a:rPr kumimoji="1" lang="en-US" altLang="ja-JP" dirty="0" smtClean="0">
                  <a:latin typeface="小塚ゴシック Pro B" pitchFamily="34" charset="-128"/>
                  <a:ea typeface="小塚ゴシック Pro B" pitchFamily="34" charset="-128"/>
                </a:rPr>
                <a:t>PMT</a:t>
              </a:r>
              <a:r>
                <a:rPr kumimoji="1" lang="ja-JP" altLang="en-US" dirty="0" smtClean="0">
                  <a:latin typeface="小塚ゴシック Pro B" pitchFamily="34" charset="-128"/>
                  <a:ea typeface="小塚ゴシック Pro B" pitchFamily="34" charset="-128"/>
                </a:rPr>
                <a:t>の受光面で集光させる</a:t>
              </a:r>
              <a:endParaRPr kumimoji="1" lang="ja-JP" altLang="en-US" dirty="0">
                <a:latin typeface="小塚ゴシック Pro B" pitchFamily="34" charset="-128"/>
                <a:ea typeface="小塚ゴシック Pro B" pitchFamily="34" charset="-128"/>
              </a:endParaRPr>
            </a:p>
          </p:txBody>
        </p:sp>
      </p:grpSp>
      <p:pic>
        <p:nvPicPr>
          <p:cNvPr id="69" name="Picture 33"/>
          <p:cNvPicPr>
            <a:picLocks noChangeAspect="1" noChangeArrowheads="1"/>
          </p:cNvPicPr>
          <p:nvPr/>
        </p:nvPicPr>
        <p:blipFill>
          <a:blip r:embed="rId6"/>
          <a:srcRect/>
          <a:stretch>
            <a:fillRect/>
          </a:stretch>
        </p:blipFill>
        <p:spPr bwMode="auto">
          <a:xfrm>
            <a:off x="1857356" y="571480"/>
            <a:ext cx="5429288" cy="5044732"/>
          </a:xfrm>
          <a:prstGeom prst="rect">
            <a:avLst/>
          </a:prstGeom>
          <a:ln>
            <a:noFill/>
          </a:ln>
          <a:effectLst>
            <a:outerShdw blurRad="292100" dist="139700" dir="2700000" algn="tl" rotWithShape="0">
              <a:srgbClr val="333333">
                <a:alpha val="65000"/>
              </a:srgbClr>
            </a:outerShdw>
          </a:effectLst>
        </p:spPr>
      </p:pic>
      <p:grpSp>
        <p:nvGrpSpPr>
          <p:cNvPr id="24" name="グループ化 69"/>
          <p:cNvGrpSpPr/>
          <p:nvPr/>
        </p:nvGrpSpPr>
        <p:grpSpPr>
          <a:xfrm>
            <a:off x="71438" y="1214422"/>
            <a:ext cx="9001156" cy="3857652"/>
            <a:chOff x="71438" y="285728"/>
            <a:chExt cx="9001156" cy="3857652"/>
          </a:xfrm>
        </p:grpSpPr>
        <p:sp>
          <p:nvSpPr>
            <p:cNvPr id="71" name="正方形/長方形 70"/>
            <p:cNvSpPr/>
            <p:nvPr/>
          </p:nvSpPr>
          <p:spPr>
            <a:xfrm>
              <a:off x="71438" y="285728"/>
              <a:ext cx="9001156" cy="3857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2" name="Picture 63"/>
            <p:cNvPicPr>
              <a:picLocks noChangeAspect="1" noChangeArrowheads="1"/>
            </p:cNvPicPr>
            <p:nvPr/>
          </p:nvPicPr>
          <p:blipFill>
            <a:blip r:embed="rId7"/>
            <a:srcRect/>
            <a:stretch>
              <a:fillRect/>
            </a:stretch>
          </p:blipFill>
          <p:spPr bwMode="auto">
            <a:xfrm>
              <a:off x="428596" y="1142984"/>
              <a:ext cx="3160713" cy="1231900"/>
            </a:xfrm>
            <a:prstGeom prst="rect">
              <a:avLst/>
            </a:prstGeom>
            <a:noFill/>
            <a:ln w="9525">
              <a:noFill/>
              <a:miter lim="800000"/>
              <a:headEnd/>
              <a:tailEnd/>
            </a:ln>
            <a:effectLst/>
          </p:spPr>
        </p:pic>
        <p:sp>
          <p:nvSpPr>
            <p:cNvPr id="73" name="Rectangle 64"/>
            <p:cNvSpPr>
              <a:spLocks noChangeArrowheads="1"/>
            </p:cNvSpPr>
            <p:nvPr/>
          </p:nvSpPr>
          <p:spPr bwMode="auto">
            <a:xfrm>
              <a:off x="3493347" y="1928802"/>
              <a:ext cx="864339" cy="369332"/>
            </a:xfrm>
            <a:prstGeom prst="rect">
              <a:avLst/>
            </a:prstGeom>
            <a:noFill/>
            <a:ln w="9525">
              <a:noFill/>
              <a:miter lim="800000"/>
              <a:headEnd/>
              <a:tailEnd/>
            </a:ln>
            <a:effectLst/>
          </p:spPr>
          <p:txBody>
            <a:bodyPr wrap="none">
              <a:spAutoFit/>
            </a:bodyPr>
            <a:lstStyle/>
            <a:p>
              <a:r>
                <a:rPr lang="en-US" altLang="ja-JP" dirty="0">
                  <a:latin typeface="小塚ゴシック Pro B" pitchFamily="34" charset="-128"/>
                  <a:ea typeface="小塚ゴシック Pro B" pitchFamily="34" charset="-128"/>
                </a:rPr>
                <a:t>20mm</a:t>
              </a:r>
            </a:p>
          </p:txBody>
        </p:sp>
        <p:sp>
          <p:nvSpPr>
            <p:cNvPr id="74" name="Rectangle 65"/>
            <p:cNvSpPr>
              <a:spLocks noChangeArrowheads="1"/>
            </p:cNvSpPr>
            <p:nvPr/>
          </p:nvSpPr>
          <p:spPr bwMode="auto">
            <a:xfrm>
              <a:off x="1928794" y="1142984"/>
              <a:ext cx="950901" cy="369332"/>
            </a:xfrm>
            <a:prstGeom prst="rect">
              <a:avLst/>
            </a:prstGeom>
            <a:noFill/>
            <a:ln w="9525">
              <a:noFill/>
              <a:miter lim="800000"/>
              <a:headEnd/>
              <a:tailEnd/>
            </a:ln>
            <a:effectLst/>
          </p:spPr>
          <p:txBody>
            <a:bodyPr wrap="none">
              <a:spAutoFit/>
            </a:bodyPr>
            <a:lstStyle/>
            <a:p>
              <a:r>
                <a:rPr lang="en-US" altLang="ja-JP" dirty="0">
                  <a:latin typeface="小塚ゴシック Pro B" pitchFamily="34" charset="-128"/>
                  <a:ea typeface="小塚ゴシック Pro B" pitchFamily="34" charset="-128"/>
                </a:rPr>
                <a:t>400m</a:t>
              </a:r>
              <a:r>
                <a:rPr lang="en-US" altLang="ja-JP" sz="1600" dirty="0">
                  <a:solidFill>
                    <a:schemeClr val="bg1">
                      <a:lumMod val="95000"/>
                      <a:lumOff val="5000"/>
                    </a:schemeClr>
                  </a:solidFill>
                  <a:ea typeface="ＭＳ Ｐ明朝" pitchFamily="18" charset="-128"/>
                </a:rPr>
                <a:t>m</a:t>
              </a:r>
            </a:p>
          </p:txBody>
        </p:sp>
        <p:pic>
          <p:nvPicPr>
            <p:cNvPr id="75" name="Picture 78"/>
            <p:cNvPicPr>
              <a:picLocks noChangeAspect="1" noChangeArrowheads="1"/>
            </p:cNvPicPr>
            <p:nvPr/>
          </p:nvPicPr>
          <p:blipFill>
            <a:blip r:embed="rId8"/>
            <a:srcRect/>
            <a:stretch>
              <a:fillRect/>
            </a:stretch>
          </p:blipFill>
          <p:spPr bwMode="auto">
            <a:xfrm>
              <a:off x="5357818" y="1285860"/>
              <a:ext cx="3103562" cy="1022350"/>
            </a:xfrm>
            <a:prstGeom prst="rect">
              <a:avLst/>
            </a:prstGeom>
            <a:noFill/>
            <a:ln w="9525">
              <a:noFill/>
              <a:miter lim="800000"/>
              <a:headEnd/>
              <a:tailEnd/>
            </a:ln>
            <a:effectLst/>
          </p:spPr>
        </p:pic>
        <p:sp>
          <p:nvSpPr>
            <p:cNvPr id="76" name="Line 82"/>
            <p:cNvSpPr>
              <a:spLocks noChangeShapeType="1"/>
            </p:cNvSpPr>
            <p:nvPr/>
          </p:nvSpPr>
          <p:spPr bwMode="auto">
            <a:xfrm>
              <a:off x="6000760" y="1857364"/>
              <a:ext cx="381000" cy="92075"/>
            </a:xfrm>
            <a:prstGeom prst="line">
              <a:avLst/>
            </a:prstGeom>
            <a:noFill/>
            <a:ln w="9525">
              <a:solidFill>
                <a:schemeClr val="tx1"/>
              </a:solidFill>
              <a:round/>
              <a:headEnd type="arrow" w="med" len="med"/>
              <a:tailEnd type="arrow" w="med" len="med"/>
            </a:ln>
            <a:effectLst/>
          </p:spPr>
          <p:txBody>
            <a:bodyPr/>
            <a:lstStyle/>
            <a:p>
              <a:endParaRPr lang="ja-JP" altLang="en-US"/>
            </a:p>
          </p:txBody>
        </p:sp>
        <p:sp>
          <p:nvSpPr>
            <p:cNvPr id="77" name="Rectangle 83"/>
            <p:cNvSpPr>
              <a:spLocks noChangeArrowheads="1"/>
            </p:cNvSpPr>
            <p:nvPr/>
          </p:nvSpPr>
          <p:spPr bwMode="auto">
            <a:xfrm>
              <a:off x="5786446" y="1928802"/>
              <a:ext cx="639919" cy="276999"/>
            </a:xfrm>
            <a:prstGeom prst="rect">
              <a:avLst/>
            </a:prstGeom>
            <a:noFill/>
            <a:ln w="9525">
              <a:noFill/>
              <a:miter lim="800000"/>
              <a:headEnd/>
              <a:tailEnd/>
            </a:ln>
            <a:effectLst/>
          </p:spPr>
          <p:txBody>
            <a:bodyPr wrap="none">
              <a:spAutoFit/>
            </a:bodyPr>
            <a:lstStyle/>
            <a:p>
              <a:pPr>
                <a:spcBef>
                  <a:spcPct val="30000"/>
                </a:spcBef>
              </a:pPr>
              <a:r>
                <a:rPr lang="en-US" altLang="ja-JP" sz="1200" dirty="0">
                  <a:latin typeface="小塚ゴシック Pro B" pitchFamily="34" charset="-128"/>
                  <a:ea typeface="小塚ゴシック Pro B" pitchFamily="34" charset="-128"/>
                </a:rPr>
                <a:t>20mm</a:t>
              </a:r>
            </a:p>
          </p:txBody>
        </p:sp>
        <p:sp>
          <p:nvSpPr>
            <p:cNvPr id="78" name="Line 84"/>
            <p:cNvSpPr>
              <a:spLocks noChangeShapeType="1"/>
            </p:cNvSpPr>
            <p:nvPr/>
          </p:nvSpPr>
          <p:spPr bwMode="auto">
            <a:xfrm>
              <a:off x="5856287" y="1584320"/>
              <a:ext cx="0" cy="193675"/>
            </a:xfrm>
            <a:prstGeom prst="line">
              <a:avLst/>
            </a:prstGeom>
            <a:noFill/>
            <a:ln w="19050">
              <a:solidFill>
                <a:srgbClr val="FF0000"/>
              </a:solidFill>
              <a:round/>
              <a:headEnd type="arrow" w="sm" len="sm"/>
              <a:tailEnd type="arrow" w="sm" len="sm"/>
            </a:ln>
            <a:effectLst/>
          </p:spPr>
          <p:txBody>
            <a:bodyPr/>
            <a:lstStyle/>
            <a:p>
              <a:endParaRPr lang="ja-JP" altLang="en-US"/>
            </a:p>
          </p:txBody>
        </p:sp>
        <p:sp>
          <p:nvSpPr>
            <p:cNvPr id="79" name="Rectangle 85"/>
            <p:cNvSpPr>
              <a:spLocks noChangeArrowheads="1"/>
            </p:cNvSpPr>
            <p:nvPr/>
          </p:nvSpPr>
          <p:spPr bwMode="auto">
            <a:xfrm>
              <a:off x="5286380" y="1571612"/>
              <a:ext cx="551754" cy="276999"/>
            </a:xfrm>
            <a:prstGeom prst="rect">
              <a:avLst/>
            </a:prstGeom>
            <a:noFill/>
            <a:ln w="9525">
              <a:noFill/>
              <a:miter lim="800000"/>
              <a:headEnd/>
              <a:tailEnd/>
            </a:ln>
            <a:effectLst/>
          </p:spPr>
          <p:txBody>
            <a:bodyPr wrap="none">
              <a:spAutoFit/>
            </a:bodyPr>
            <a:lstStyle/>
            <a:p>
              <a:r>
                <a:rPr lang="en-US" altLang="ja-JP" sz="1200" dirty="0">
                  <a:solidFill>
                    <a:srgbClr val="FF0000"/>
                  </a:solidFill>
                  <a:latin typeface="小塚ゴシック Pro B" pitchFamily="34" charset="-128"/>
                  <a:ea typeface="小塚ゴシック Pro B" pitchFamily="34" charset="-128"/>
                </a:rPr>
                <a:t>5mm</a:t>
              </a:r>
            </a:p>
          </p:txBody>
        </p:sp>
        <p:cxnSp>
          <p:nvCxnSpPr>
            <p:cNvPr id="80" name="直線コネクタ 79"/>
            <p:cNvCxnSpPr/>
            <p:nvPr/>
          </p:nvCxnSpPr>
          <p:spPr>
            <a:xfrm rot="16200000" flipH="1">
              <a:off x="7536677" y="1250142"/>
              <a:ext cx="1214446" cy="571504"/>
            </a:xfrm>
            <a:prstGeom prst="line">
              <a:avLst/>
            </a:prstGeom>
            <a:ln w="19050">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2928926" y="2928934"/>
              <a:ext cx="6110968" cy="954107"/>
            </a:xfrm>
            <a:prstGeom prst="rect">
              <a:avLst/>
            </a:prstGeom>
            <a:noFill/>
          </p:spPr>
          <p:txBody>
            <a:bodyPr wrap="none" rtlCol="0">
              <a:spAutoFit/>
            </a:bodyPr>
            <a:lstStyle/>
            <a:p>
              <a:r>
                <a:rPr kumimoji="1" lang="ja-JP" altLang="en-US" sz="2800" dirty="0" smtClean="0">
                  <a:solidFill>
                    <a:srgbClr val="FF0000"/>
                  </a:solidFill>
                  <a:latin typeface="小塚ゴシック Pro H" pitchFamily="34" charset="-128"/>
                  <a:ea typeface="小塚ゴシック Pro H" pitchFamily="34" charset="-128"/>
                </a:rPr>
                <a:t>チャンネル縦</a:t>
              </a:r>
              <a:r>
                <a:rPr lang="ja-JP" altLang="en-US" sz="2800" dirty="0" smtClean="0">
                  <a:solidFill>
                    <a:srgbClr val="FF0000"/>
                  </a:solidFill>
                  <a:latin typeface="小塚ゴシック Pro H" pitchFamily="34" charset="-128"/>
                  <a:ea typeface="小塚ゴシック Pro H" pitchFamily="34" charset="-128"/>
                </a:rPr>
                <a:t>分割 </a:t>
              </a:r>
              <a:r>
                <a:rPr lang="en-US" altLang="ja-JP" sz="2800" dirty="0" smtClean="0">
                  <a:solidFill>
                    <a:srgbClr val="FF0000"/>
                  </a:solidFill>
                  <a:latin typeface="小塚ゴシック Pro H" pitchFamily="34" charset="-128"/>
                  <a:ea typeface="小塚ゴシック Pro H" pitchFamily="34" charset="-128"/>
                </a:rPr>
                <a:t>+ Focusing mirror</a:t>
              </a:r>
            </a:p>
            <a:p>
              <a:r>
                <a:rPr kumimoji="1" lang="ja-JP" altLang="en-US" sz="2800" dirty="0" smtClean="0">
                  <a:solidFill>
                    <a:srgbClr val="FF0000"/>
                  </a:solidFill>
                  <a:latin typeface="小塚ゴシック Pro H" pitchFamily="34" charset="-128"/>
                  <a:ea typeface="小塚ゴシック Pro H" pitchFamily="34" charset="-128"/>
                </a:rPr>
                <a:t>→時間分解能悪化抑制</a:t>
              </a:r>
              <a:endParaRPr kumimoji="1" lang="ja-JP" altLang="en-US" sz="2800" dirty="0">
                <a:solidFill>
                  <a:srgbClr val="FF0000"/>
                </a:solidFill>
                <a:latin typeface="小塚ゴシック Pro H" pitchFamily="34" charset="-128"/>
                <a:ea typeface="小塚ゴシック Pro H" pitchFamily="34" charset="-128"/>
              </a:endParaRPr>
            </a:p>
          </p:txBody>
        </p:sp>
        <p:grpSp>
          <p:nvGrpSpPr>
            <p:cNvPr id="25" name="グループ化 39"/>
            <p:cNvGrpSpPr/>
            <p:nvPr/>
          </p:nvGrpSpPr>
          <p:grpSpPr>
            <a:xfrm>
              <a:off x="4500562" y="1857364"/>
              <a:ext cx="2643206" cy="857256"/>
              <a:chOff x="1928794" y="714356"/>
              <a:chExt cx="2928958" cy="928694"/>
            </a:xfrm>
          </p:grpSpPr>
          <p:sp>
            <p:nvSpPr>
              <p:cNvPr id="92" name="角丸四角形 91"/>
              <p:cNvSpPr/>
              <p:nvPr/>
            </p:nvSpPr>
            <p:spPr>
              <a:xfrm>
                <a:off x="2143108" y="1071546"/>
                <a:ext cx="271464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小塚ゴシック Pro B" pitchFamily="34" charset="-128"/>
                    <a:ea typeface="小塚ゴシック Pro B" pitchFamily="34" charset="-128"/>
                  </a:rPr>
                  <a:t>y</a:t>
                </a:r>
                <a:r>
                  <a:rPr kumimoji="1" lang="ja-JP" altLang="en-US" dirty="0" smtClean="0">
                    <a:solidFill>
                      <a:schemeClr val="tx1"/>
                    </a:solidFill>
                    <a:latin typeface="小塚ゴシック Pro B" pitchFamily="34" charset="-128"/>
                    <a:ea typeface="小塚ゴシック Pro B" pitchFamily="34" charset="-128"/>
                  </a:rPr>
                  <a:t>方向を</a:t>
                </a:r>
                <a:r>
                  <a:rPr kumimoji="1" lang="en-US" altLang="ja-JP" dirty="0" smtClean="0">
                    <a:solidFill>
                      <a:srgbClr val="FF0000"/>
                    </a:solidFill>
                    <a:latin typeface="小塚ゴシック Pro B" pitchFamily="34" charset="-128"/>
                    <a:ea typeface="小塚ゴシック Pro B" pitchFamily="34" charset="-128"/>
                  </a:rPr>
                  <a:t>5mm</a:t>
                </a:r>
                <a:r>
                  <a:rPr kumimoji="1" lang="ja-JP" altLang="en-US" dirty="0" smtClean="0">
                    <a:solidFill>
                      <a:schemeClr val="tx1"/>
                    </a:solidFill>
                    <a:latin typeface="小塚ゴシック Pro B" pitchFamily="34" charset="-128"/>
                    <a:ea typeface="小塚ゴシック Pro B" pitchFamily="34" charset="-128"/>
                  </a:rPr>
                  <a:t>で読む</a:t>
                </a:r>
                <a:endParaRPr kumimoji="1" lang="ja-JP" altLang="en-US" dirty="0">
                  <a:solidFill>
                    <a:schemeClr val="tx1"/>
                  </a:solidFill>
                  <a:latin typeface="小塚ゴシック Pro B" pitchFamily="34" charset="-128"/>
                  <a:ea typeface="小塚ゴシック Pro B" pitchFamily="34" charset="-128"/>
                </a:endParaRPr>
              </a:p>
            </p:txBody>
          </p:sp>
          <p:sp>
            <p:nvSpPr>
              <p:cNvPr id="93" name="正方形/長方形 92"/>
              <p:cNvSpPr/>
              <p:nvPr/>
            </p:nvSpPr>
            <p:spPr>
              <a:xfrm>
                <a:off x="1928794" y="714356"/>
                <a:ext cx="150406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小塚ゴシック Pro B" pitchFamily="34" charset="-128"/>
                    <a:ea typeface="小塚ゴシック Pro B" pitchFamily="34" charset="-128"/>
                  </a:rPr>
                  <a:t>MCP-PMT</a:t>
                </a:r>
                <a:endParaRPr kumimoji="1" lang="ja-JP" altLang="en-US" dirty="0">
                  <a:solidFill>
                    <a:schemeClr val="tx1"/>
                  </a:solidFill>
                  <a:latin typeface="小塚ゴシック Pro B" pitchFamily="34" charset="-128"/>
                  <a:ea typeface="小塚ゴシック Pro B" pitchFamily="34" charset="-128"/>
                </a:endParaRPr>
              </a:p>
            </p:txBody>
          </p:sp>
        </p:grpSp>
        <p:pic>
          <p:nvPicPr>
            <p:cNvPr id="83" name="Picture 2"/>
            <p:cNvPicPr>
              <a:picLocks noChangeAspect="1" noChangeArrowheads="1"/>
            </p:cNvPicPr>
            <p:nvPr/>
          </p:nvPicPr>
          <p:blipFill>
            <a:blip r:embed="rId9"/>
            <a:srcRect/>
            <a:stretch>
              <a:fillRect/>
            </a:stretch>
          </p:blipFill>
          <p:spPr bwMode="auto">
            <a:xfrm>
              <a:off x="1000100" y="500042"/>
              <a:ext cx="6915150" cy="666750"/>
            </a:xfrm>
            <a:prstGeom prst="rect">
              <a:avLst/>
            </a:prstGeom>
            <a:noFill/>
            <a:ln w="9525">
              <a:noFill/>
              <a:miter lim="800000"/>
              <a:headEnd/>
              <a:tailEnd/>
            </a:ln>
            <a:effectLst/>
          </p:spPr>
        </p:pic>
        <p:cxnSp>
          <p:nvCxnSpPr>
            <p:cNvPr id="84" name="直線コネクタ 83"/>
            <p:cNvCxnSpPr/>
            <p:nvPr/>
          </p:nvCxnSpPr>
          <p:spPr>
            <a:xfrm rot="16200000" flipH="1">
              <a:off x="2678893" y="1393017"/>
              <a:ext cx="1143008" cy="2143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rot="10800000" flipV="1">
              <a:off x="714348" y="714356"/>
              <a:ext cx="1500198" cy="571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グループ化 134"/>
            <p:cNvGrpSpPr/>
            <p:nvPr/>
          </p:nvGrpSpPr>
          <p:grpSpPr>
            <a:xfrm>
              <a:off x="428596" y="1928802"/>
              <a:ext cx="2534668" cy="1823501"/>
              <a:chOff x="857224" y="2214558"/>
              <a:chExt cx="2534668" cy="1823501"/>
            </a:xfrm>
          </p:grpSpPr>
          <p:cxnSp>
            <p:nvCxnSpPr>
              <p:cNvPr id="89" name="直線矢印コネクタ 88"/>
              <p:cNvCxnSpPr>
                <a:stCxn id="90" idx="1"/>
              </p:cNvCxnSpPr>
              <p:nvPr/>
            </p:nvCxnSpPr>
            <p:spPr>
              <a:xfrm rot="10800000" flipH="1">
                <a:off x="857224" y="2214558"/>
                <a:ext cx="857256" cy="11430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角丸四角形 89"/>
              <p:cNvSpPr/>
              <p:nvPr/>
            </p:nvSpPr>
            <p:spPr>
              <a:xfrm>
                <a:off x="857224" y="2714620"/>
                <a:ext cx="250033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857224" y="2714620"/>
                <a:ext cx="2534668" cy="1323439"/>
              </a:xfrm>
              <a:prstGeom prst="rect">
                <a:avLst/>
              </a:prstGeom>
              <a:noFill/>
            </p:spPr>
            <p:txBody>
              <a:bodyPr wrap="none" rtlCol="0">
                <a:spAutoFit/>
              </a:bodyPr>
              <a:lstStyle/>
              <a:p>
                <a:r>
                  <a:rPr kumimoji="1" lang="en-US" altLang="ja-JP" sz="2000" dirty="0" smtClean="0">
                    <a:solidFill>
                      <a:srgbClr val="FF0000"/>
                    </a:solidFill>
                    <a:latin typeface="小塚ゴシック Pro H" pitchFamily="34" charset="-128"/>
                    <a:ea typeface="小塚ゴシック Pro H" pitchFamily="34" charset="-128"/>
                  </a:rPr>
                  <a:t>Focusing mirror</a:t>
                </a:r>
              </a:p>
              <a:p>
                <a:pPr>
                  <a:buFont typeface="Arial" pitchFamily="34" charset="0"/>
                  <a:buChar char="•"/>
                </a:pPr>
                <a:r>
                  <a:rPr lang="en-US" altLang="ja-JP" sz="2000" dirty="0" smtClean="0">
                    <a:latin typeface="小塚ゴシック Pro H" pitchFamily="34" charset="-128"/>
                    <a:ea typeface="小塚ゴシック Pro H" pitchFamily="34" charset="-128"/>
                  </a:rPr>
                  <a:t>Al</a:t>
                </a:r>
                <a:r>
                  <a:rPr lang="ja-JP" altLang="en-US" sz="2000" dirty="0" smtClean="0">
                    <a:latin typeface="小塚ゴシック Pro H" pitchFamily="34" charset="-128"/>
                    <a:ea typeface="小塚ゴシック Pro H" pitchFamily="34" charset="-128"/>
                  </a:rPr>
                  <a:t>蒸着</a:t>
                </a:r>
                <a:endParaRPr lang="en-US" altLang="ja-JP" sz="2000" dirty="0" smtClean="0">
                  <a:latin typeface="小塚ゴシック Pro H" pitchFamily="34" charset="-128"/>
                  <a:ea typeface="小塚ゴシック Pro H" pitchFamily="34" charset="-128"/>
                </a:endParaRPr>
              </a:p>
              <a:p>
                <a:pPr>
                  <a:buFont typeface="Arial" pitchFamily="34" charset="0"/>
                  <a:buChar char="•"/>
                </a:pPr>
                <a:r>
                  <a:rPr lang="ja-JP" altLang="en-US" sz="2000" dirty="0" smtClean="0">
                    <a:latin typeface="小塚ゴシック Pro H" pitchFamily="34" charset="-128"/>
                    <a:ea typeface="小塚ゴシック Pro H" pitchFamily="34" charset="-128"/>
                  </a:rPr>
                  <a:t>球面状</a:t>
                </a:r>
                <a:endParaRPr lang="en-US" altLang="ja-JP" sz="2000" dirty="0" smtClean="0">
                  <a:latin typeface="小塚ゴシック Pro H" pitchFamily="34" charset="-128"/>
                  <a:ea typeface="小塚ゴシック Pro H" pitchFamily="34" charset="-128"/>
                </a:endParaRPr>
              </a:p>
              <a:p>
                <a:pPr>
                  <a:buFont typeface="Arial" pitchFamily="34" charset="0"/>
                  <a:buChar char="•"/>
                </a:pPr>
                <a:r>
                  <a:rPr kumimoji="1" lang="ja-JP" altLang="en-US" sz="2000" dirty="0" smtClean="0">
                    <a:latin typeface="小塚ゴシック Pro H" pitchFamily="34" charset="-128"/>
                    <a:ea typeface="小塚ゴシック Pro H" pitchFamily="34" charset="-128"/>
                  </a:rPr>
                  <a:t>曲率半径</a:t>
                </a:r>
                <a:r>
                  <a:rPr kumimoji="1" lang="en-US" altLang="ja-JP" sz="2000" dirty="0" smtClean="0">
                    <a:latin typeface="小塚ゴシック Pro H" pitchFamily="34" charset="-128"/>
                    <a:ea typeface="小塚ゴシック Pro H" pitchFamily="34" charset="-128"/>
                  </a:rPr>
                  <a:t>5000[mm]</a:t>
                </a:r>
                <a:endParaRPr kumimoji="1" lang="ja-JP" altLang="en-US" sz="2000" dirty="0">
                  <a:latin typeface="小塚ゴシック Pro H" pitchFamily="34" charset="-128"/>
                  <a:ea typeface="小塚ゴシック Pro H" pitchFamily="34" charset="-128"/>
                </a:endParaRPr>
              </a:p>
            </p:txBody>
          </p:sp>
        </p:grpSp>
        <p:cxnSp>
          <p:nvCxnSpPr>
            <p:cNvPr id="87" name="直線コネクタ 86"/>
            <p:cNvCxnSpPr/>
            <p:nvPr/>
          </p:nvCxnSpPr>
          <p:spPr>
            <a:xfrm rot="16200000" flipH="1">
              <a:off x="7536677" y="1178703"/>
              <a:ext cx="1071570" cy="571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rot="10800000" flipV="1">
              <a:off x="5715008" y="714356"/>
              <a:ext cx="1143008" cy="571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テキスト ボックス 81"/>
          <p:cNvSpPr txBox="1"/>
          <p:nvPr/>
        </p:nvSpPr>
        <p:spPr>
          <a:xfrm>
            <a:off x="142844" y="142852"/>
            <a:ext cx="6171882" cy="461665"/>
          </a:xfrm>
          <a:prstGeom prst="rect">
            <a:avLst/>
          </a:prstGeom>
          <a:noFill/>
        </p:spPr>
        <p:txBody>
          <a:bodyPr wrap="none" rtlCol="0">
            <a:spAutoFit/>
          </a:bodyPr>
          <a:lstStyle/>
          <a:p>
            <a:r>
              <a:rPr lang="ja-JP" altLang="en-US" sz="2400" dirty="0" smtClean="0">
                <a:latin typeface="小塚ゴシック Pro B" pitchFamily="34" charset="-128"/>
                <a:ea typeface="小塚ゴシック Pro B" pitchFamily="34" charset="-128"/>
              </a:rPr>
              <a:t>波長分散効果対策 </a:t>
            </a:r>
            <a:r>
              <a:rPr lang="en-US" altLang="ja-JP" sz="2400" dirty="0" smtClean="0">
                <a:latin typeface="小塚ゴシック Pro B" pitchFamily="34" charset="-128"/>
                <a:ea typeface="小塚ゴシック Pro B" pitchFamily="34" charset="-128"/>
              </a:rPr>
              <a:t>: Focusing mirror system</a:t>
            </a:r>
            <a:endParaRPr kumimoji="1" lang="ja-JP" altLang="en-US" sz="2400" dirty="0">
              <a:latin typeface="小塚ゴシック Pro B" pitchFamily="34" charset="-128"/>
              <a:ea typeface="小塚ゴシック Pro B" pitchFamily="34" charset="-128"/>
            </a:endParaRPr>
          </a:p>
        </p:txBody>
      </p:sp>
      <p:sp>
        <p:nvSpPr>
          <p:cNvPr id="86" name="スライド番号プレースホルダ 85"/>
          <p:cNvSpPr>
            <a:spLocks noGrp="1"/>
          </p:cNvSpPr>
          <p:nvPr>
            <p:ph type="sldNum" sz="quarter" idx="12"/>
          </p:nvPr>
        </p:nvSpPr>
        <p:spPr/>
        <p:txBody>
          <a:bodyPr/>
          <a:lstStyle/>
          <a:p>
            <a:fld id="{2AC644FC-B422-42EA-A652-C1998D7C21F2}" type="slidenum">
              <a:rPr kumimoji="1" lang="ja-JP" altLang="en-US" smtClean="0"/>
              <a:pPr/>
              <a:t>16</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ox(in)">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5BB8953-C8B4-4D11-8C6E-FA23731B2D93}" type="slidenum">
              <a:rPr kumimoji="1" lang="ja-JP" altLang="en-US" smtClean="0"/>
              <a:pPr/>
              <a:t>17</a:t>
            </a:fld>
            <a:endParaRPr kumimoji="1" lang="ja-JP" altLang="en-US" dirty="0"/>
          </a:p>
        </p:txBody>
      </p:sp>
      <p:grpSp>
        <p:nvGrpSpPr>
          <p:cNvPr id="3" name="グループ化 38"/>
          <p:cNvGrpSpPr/>
          <p:nvPr/>
        </p:nvGrpSpPr>
        <p:grpSpPr>
          <a:xfrm>
            <a:off x="0" y="642918"/>
            <a:ext cx="9144000" cy="2071684"/>
            <a:chOff x="0" y="928689"/>
            <a:chExt cx="9144000" cy="2071684"/>
          </a:xfrm>
        </p:grpSpPr>
        <p:cxnSp>
          <p:nvCxnSpPr>
            <p:cNvPr id="36" name="直線矢印コネクタ 35"/>
            <p:cNvCxnSpPr/>
            <p:nvPr/>
          </p:nvCxnSpPr>
          <p:spPr>
            <a:xfrm>
              <a:off x="0" y="1641463"/>
              <a:ext cx="9144000" cy="1588"/>
            </a:xfrm>
            <a:prstGeom prst="straightConnector1">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5" name="グループ化 36"/>
            <p:cNvGrpSpPr/>
            <p:nvPr/>
          </p:nvGrpSpPr>
          <p:grpSpPr>
            <a:xfrm>
              <a:off x="1857375" y="928689"/>
              <a:ext cx="6357963" cy="2071684"/>
              <a:chOff x="1857375" y="928688"/>
              <a:chExt cx="6858000" cy="3214687"/>
            </a:xfrm>
          </p:grpSpPr>
          <p:grpSp>
            <p:nvGrpSpPr>
              <p:cNvPr id="6" name="グループ化 8"/>
              <p:cNvGrpSpPr>
                <a:grpSpLocks/>
              </p:cNvGrpSpPr>
              <p:nvPr/>
            </p:nvGrpSpPr>
            <p:grpSpPr bwMode="auto">
              <a:xfrm>
                <a:off x="7072313" y="1214438"/>
                <a:ext cx="1643062" cy="1571625"/>
                <a:chOff x="6929454" y="1214422"/>
                <a:chExt cx="1643074" cy="1571636"/>
              </a:xfrm>
            </p:grpSpPr>
            <p:sp>
              <p:nvSpPr>
                <p:cNvPr id="7" name="正方形/長方形 6"/>
                <p:cNvSpPr/>
                <p:nvPr/>
              </p:nvSpPr>
              <p:spPr>
                <a:xfrm>
                  <a:off x="6929454" y="1214422"/>
                  <a:ext cx="1643074" cy="1571636"/>
                </a:xfrm>
                <a:prstGeom prst="rect">
                  <a:avLst/>
                </a:prstGeom>
                <a:solidFill>
                  <a:srgbClr val="00B0F0"/>
                </a:solidFill>
                <a:ln>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rtl="0">
                    <a:defRPr/>
                  </a:pPr>
                  <a:r>
                    <a:rPr kumimoji="1" lang="en-US" altLang="ja-JP" sz="1400" kern="1200" dirty="0">
                      <a:solidFill>
                        <a:schemeClr val="tx1"/>
                      </a:solidFill>
                      <a:latin typeface="Calibri"/>
                      <a:ea typeface="ＭＳ Ｐゴシック"/>
                      <a:cs typeface="+mn-cs"/>
                    </a:rPr>
                    <a:t>VETO</a:t>
                  </a:r>
                </a:p>
                <a:p>
                  <a:pPr algn="ctr" rtl="0">
                    <a:defRPr/>
                  </a:pPr>
                  <a:endParaRPr kumimoji="1" lang="en-US" altLang="ja-JP" sz="1400" kern="1200" dirty="0">
                    <a:solidFill>
                      <a:prstClr val="white"/>
                    </a:solidFill>
                    <a:latin typeface="Calibri"/>
                    <a:ea typeface="ＭＳ Ｐゴシック"/>
                    <a:cs typeface="+mn-cs"/>
                  </a:endParaRPr>
                </a:p>
                <a:p>
                  <a:pPr algn="ctr" rtl="0">
                    <a:defRPr/>
                  </a:pPr>
                  <a:endParaRPr kumimoji="1" lang="en-US" altLang="ja-JP" sz="1400" kern="1200" dirty="0">
                    <a:solidFill>
                      <a:prstClr val="white"/>
                    </a:solidFill>
                    <a:latin typeface="Calibri"/>
                    <a:ea typeface="ＭＳ Ｐゴシック"/>
                    <a:cs typeface="+mn-cs"/>
                  </a:endParaRPr>
                </a:p>
                <a:p>
                  <a:pPr algn="ctr" rtl="0">
                    <a:defRPr/>
                  </a:pPr>
                  <a:endParaRPr kumimoji="1" lang="en-US" altLang="ja-JP" sz="1400" kern="1200" dirty="0">
                    <a:solidFill>
                      <a:prstClr val="white"/>
                    </a:solidFill>
                    <a:latin typeface="Calibri"/>
                    <a:ea typeface="ＭＳ Ｐゴシック"/>
                    <a:cs typeface="+mn-cs"/>
                  </a:endParaRPr>
                </a:p>
                <a:p>
                  <a:pPr algn="ctr" rtl="0">
                    <a:defRPr/>
                  </a:pPr>
                  <a:endParaRPr kumimoji="1" lang="en-US" altLang="ja-JP" sz="1400" kern="1200" dirty="0">
                    <a:solidFill>
                      <a:prstClr val="white"/>
                    </a:solidFill>
                    <a:latin typeface="Calibri"/>
                    <a:ea typeface="ＭＳ Ｐゴシック"/>
                    <a:cs typeface="+mn-cs"/>
                  </a:endParaRPr>
                </a:p>
                <a:p>
                  <a:pPr algn="ctr" rtl="0">
                    <a:defRPr/>
                  </a:pPr>
                  <a:endParaRPr kumimoji="1" lang="en-US" altLang="ja-JP" sz="1400" kern="1200" dirty="0">
                    <a:solidFill>
                      <a:prstClr val="white"/>
                    </a:solidFill>
                    <a:latin typeface="Calibri"/>
                    <a:ea typeface="ＭＳ Ｐゴシック"/>
                    <a:cs typeface="+mn-cs"/>
                  </a:endParaRPr>
                </a:p>
                <a:p>
                  <a:pPr algn="ctr" rtl="0">
                    <a:defRPr/>
                  </a:pPr>
                  <a:endParaRPr kumimoji="1" lang="en-US" altLang="ja-JP" sz="1400" kern="1200" dirty="0">
                    <a:solidFill>
                      <a:prstClr val="white"/>
                    </a:solidFill>
                    <a:latin typeface="Calibri"/>
                    <a:ea typeface="ＭＳ Ｐゴシック"/>
                    <a:cs typeface="+mn-cs"/>
                  </a:endParaRPr>
                </a:p>
              </p:txBody>
            </p:sp>
            <p:sp>
              <p:nvSpPr>
                <p:cNvPr id="8" name="正方形/長方形 7"/>
                <p:cNvSpPr/>
                <p:nvPr/>
              </p:nvSpPr>
              <p:spPr>
                <a:xfrm>
                  <a:off x="7286644" y="1571612"/>
                  <a:ext cx="928694" cy="85725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kumimoji="1" lang="ja-JP" altLang="en-US" kern="1200">
                    <a:solidFill>
                      <a:prstClr val="white"/>
                    </a:solidFill>
                    <a:latin typeface="Calibri"/>
                    <a:ea typeface="ＭＳ Ｐゴシック"/>
                    <a:cs typeface="+mn-cs"/>
                  </a:endParaRPr>
                </a:p>
              </p:txBody>
            </p:sp>
          </p:grpSp>
          <p:sp>
            <p:nvSpPr>
              <p:cNvPr id="9" name="正方形/長方形 8"/>
              <p:cNvSpPr/>
              <p:nvPr/>
            </p:nvSpPr>
            <p:spPr>
              <a:xfrm>
                <a:off x="7500938" y="1643063"/>
                <a:ext cx="785812" cy="714375"/>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kumimoji="1" lang="en-US" altLang="ja-JP" sz="1400" kern="1200" dirty="0">
                    <a:solidFill>
                      <a:prstClr val="white"/>
                    </a:solidFill>
                    <a:latin typeface="Calibri"/>
                    <a:ea typeface="ＭＳ Ｐゴシック"/>
                    <a:cs typeface="+mn-cs"/>
                  </a:rPr>
                  <a:t>Trigger</a:t>
                </a:r>
              </a:p>
            </p:txBody>
          </p:sp>
          <p:grpSp>
            <p:nvGrpSpPr>
              <p:cNvPr id="10" name="グループ化 135"/>
              <p:cNvGrpSpPr>
                <a:grpSpLocks/>
              </p:cNvGrpSpPr>
              <p:nvPr/>
            </p:nvGrpSpPr>
            <p:grpSpPr bwMode="auto">
              <a:xfrm>
                <a:off x="3000375" y="928688"/>
                <a:ext cx="1214438" cy="3143250"/>
                <a:chOff x="3000364" y="928670"/>
                <a:chExt cx="1214446" cy="3143272"/>
              </a:xfrm>
            </p:grpSpPr>
            <p:sp>
              <p:nvSpPr>
                <p:cNvPr id="14" name="正方形/長方形 13"/>
                <p:cNvSpPr/>
                <p:nvPr/>
              </p:nvSpPr>
              <p:spPr>
                <a:xfrm>
                  <a:off x="3214678" y="928670"/>
                  <a:ext cx="1000132" cy="3143272"/>
                </a:xfrm>
                <a:prstGeom prst="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anchor="ctr"/>
                <a:lstStyle/>
                <a:p>
                  <a:pPr algn="ctr" rtl="0">
                    <a:defRPr/>
                  </a:pPr>
                  <a:endParaRPr kumimoji="1" lang="ja-JP" altLang="en-US" kern="1200" dirty="0">
                    <a:solidFill>
                      <a:prstClr val="black"/>
                    </a:solidFill>
                    <a:latin typeface="Calibri"/>
                    <a:ea typeface="ＭＳ Ｐゴシック"/>
                    <a:cs typeface="+mn-cs"/>
                  </a:endParaRPr>
                </a:p>
              </p:txBody>
            </p:sp>
            <p:sp>
              <p:nvSpPr>
                <p:cNvPr id="15" name="正方形/長方形 14"/>
                <p:cNvSpPr/>
                <p:nvPr/>
              </p:nvSpPr>
              <p:spPr>
                <a:xfrm>
                  <a:off x="3286116" y="2428867"/>
                  <a:ext cx="857256" cy="1571636"/>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rtl="0">
                    <a:defRPr/>
                  </a:pPr>
                  <a:endParaRPr kumimoji="1" lang="ja-JP" altLang="en-US" kern="1200">
                    <a:solidFill>
                      <a:prstClr val="black"/>
                    </a:solidFill>
                    <a:latin typeface="Calibri"/>
                    <a:ea typeface="ＭＳ Ｐゴシック"/>
                    <a:cs typeface="+mn-cs"/>
                  </a:endParaRPr>
                </a:p>
              </p:txBody>
            </p:sp>
            <p:cxnSp>
              <p:nvCxnSpPr>
                <p:cNvPr id="16" name="直線コネクタ 15"/>
                <p:cNvCxnSpPr>
                  <a:stCxn id="27" idx="0"/>
                </p:cNvCxnSpPr>
                <p:nvPr/>
              </p:nvCxnSpPr>
              <p:spPr>
                <a:xfrm rot="5400000" flipH="1" flipV="1">
                  <a:off x="3500430" y="2857496"/>
                  <a:ext cx="285752" cy="1588"/>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7" name="直線コネクタ 16"/>
                <p:cNvCxnSpPr>
                  <a:stCxn id="24" idx="0"/>
                </p:cNvCxnSpPr>
                <p:nvPr/>
              </p:nvCxnSpPr>
              <p:spPr>
                <a:xfrm rot="5400000" flipH="1" flipV="1">
                  <a:off x="3571868" y="2928934"/>
                  <a:ext cx="285752" cy="1588"/>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8" name="直線コネクタ 17"/>
                <p:cNvCxnSpPr>
                  <a:stCxn id="23" idx="0"/>
                </p:cNvCxnSpPr>
                <p:nvPr/>
              </p:nvCxnSpPr>
              <p:spPr>
                <a:xfrm rot="5400000" flipH="1" flipV="1">
                  <a:off x="3643306" y="3000372"/>
                  <a:ext cx="285752" cy="1588"/>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9" name="直線コネクタ 18"/>
                <p:cNvCxnSpPr>
                  <a:stCxn id="22" idx="0"/>
                </p:cNvCxnSpPr>
                <p:nvPr/>
              </p:nvCxnSpPr>
              <p:spPr>
                <a:xfrm rot="5400000" flipH="1" flipV="1">
                  <a:off x="3643306" y="3000372"/>
                  <a:ext cx="428628"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20" name="正方形/長方形 19"/>
                <p:cNvSpPr/>
                <p:nvPr/>
              </p:nvSpPr>
              <p:spPr>
                <a:xfrm>
                  <a:off x="3428992" y="1000107"/>
                  <a:ext cx="571504" cy="14287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eaVert" anchor="ctr"/>
                <a:lstStyle/>
                <a:p>
                  <a:pPr algn="ctr" rtl="0">
                    <a:defRPr/>
                  </a:pPr>
                  <a:r>
                    <a:rPr kumimoji="1" lang="en-US" altLang="ja-JP" kern="1200" dirty="0">
                      <a:solidFill>
                        <a:srgbClr val="FF0000"/>
                      </a:solidFill>
                      <a:latin typeface="小塚ゴシック Pro B" pitchFamily="34" charset="-128"/>
                      <a:ea typeface="小塚ゴシック Pro B" pitchFamily="34" charset="-128"/>
                    </a:rPr>
                    <a:t>Quartz</a:t>
                  </a:r>
                  <a:endParaRPr kumimoji="1" lang="ja-JP" altLang="en-US" kern="1200" dirty="0">
                    <a:solidFill>
                      <a:srgbClr val="FF0000"/>
                    </a:solidFill>
                    <a:latin typeface="小塚ゴシック Pro B" pitchFamily="34" charset="-128"/>
                    <a:ea typeface="小塚ゴシック Pro B" pitchFamily="34" charset="-128"/>
                  </a:endParaRPr>
                </a:p>
              </p:txBody>
            </p:sp>
            <p:sp>
              <p:nvSpPr>
                <p:cNvPr id="21" name="正方形/長方形 20"/>
                <p:cNvSpPr/>
                <p:nvPr/>
              </p:nvSpPr>
              <p:spPr>
                <a:xfrm>
                  <a:off x="3357554" y="2428867"/>
                  <a:ext cx="714380" cy="500067"/>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kumimoji="1" lang="en-US" altLang="ja-JP" sz="1400" kern="1200" dirty="0">
                      <a:solidFill>
                        <a:prstClr val="white"/>
                      </a:solidFill>
                      <a:latin typeface="Calibri"/>
                      <a:ea typeface="ＭＳ Ｐゴシック"/>
                      <a:cs typeface="+mn-cs"/>
                    </a:rPr>
                    <a:t>MCP-PMT</a:t>
                  </a:r>
                  <a:endParaRPr kumimoji="1" lang="ja-JP" altLang="en-US" sz="1400" kern="1200" dirty="0">
                    <a:solidFill>
                      <a:prstClr val="white"/>
                    </a:solidFill>
                    <a:latin typeface="Calibri"/>
                    <a:ea typeface="ＭＳ Ｐゴシック"/>
                    <a:cs typeface="+mn-cs"/>
                  </a:endParaRPr>
                </a:p>
              </p:txBody>
            </p:sp>
            <p:sp>
              <p:nvSpPr>
                <p:cNvPr id="22" name="正方形/長方形 21"/>
                <p:cNvSpPr/>
                <p:nvPr/>
              </p:nvSpPr>
              <p:spPr>
                <a:xfrm>
                  <a:off x="3643306" y="3214686"/>
                  <a:ext cx="428628" cy="7143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eaVert" anchor="ctr"/>
                <a:lstStyle/>
                <a:p>
                  <a:pPr algn="ctr" rtl="0">
                    <a:defRPr/>
                  </a:pPr>
                  <a:r>
                    <a:rPr kumimoji="1" lang="en-US" altLang="ja-JP" sz="1400" kern="1200" dirty="0">
                      <a:solidFill>
                        <a:prstClr val="white"/>
                      </a:solidFill>
                      <a:latin typeface="Calibri"/>
                      <a:ea typeface="ＭＳ Ｐゴシック"/>
                      <a:cs typeface="+mn-cs"/>
                    </a:rPr>
                    <a:t>CFD</a:t>
                  </a:r>
                  <a:endParaRPr kumimoji="1" lang="ja-JP" altLang="en-US" sz="1400" kern="1200" dirty="0">
                    <a:solidFill>
                      <a:prstClr val="white"/>
                    </a:solidFill>
                    <a:latin typeface="Calibri"/>
                    <a:ea typeface="ＭＳ Ｐゴシック"/>
                    <a:cs typeface="+mn-cs"/>
                  </a:endParaRPr>
                </a:p>
              </p:txBody>
            </p:sp>
            <p:sp>
              <p:nvSpPr>
                <p:cNvPr id="23" name="正方形/長方形 22"/>
                <p:cNvSpPr/>
                <p:nvPr/>
              </p:nvSpPr>
              <p:spPr>
                <a:xfrm>
                  <a:off x="3571868" y="3143247"/>
                  <a:ext cx="428628" cy="7143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eaVert" anchor="ctr"/>
                <a:lstStyle/>
                <a:p>
                  <a:pPr algn="ctr" rtl="0">
                    <a:defRPr/>
                  </a:pPr>
                  <a:r>
                    <a:rPr kumimoji="1" lang="en-US" altLang="ja-JP" sz="1400" kern="1200" dirty="0">
                      <a:solidFill>
                        <a:prstClr val="white"/>
                      </a:solidFill>
                      <a:latin typeface="Calibri"/>
                      <a:ea typeface="ＭＳ Ｐゴシック"/>
                      <a:cs typeface="+mn-cs"/>
                    </a:rPr>
                    <a:t>CFD</a:t>
                  </a:r>
                  <a:endParaRPr kumimoji="1" lang="ja-JP" altLang="en-US" sz="1400" kern="1200" dirty="0">
                    <a:solidFill>
                      <a:prstClr val="white"/>
                    </a:solidFill>
                    <a:latin typeface="Calibri"/>
                    <a:ea typeface="ＭＳ Ｐゴシック"/>
                    <a:cs typeface="+mn-cs"/>
                  </a:endParaRPr>
                </a:p>
              </p:txBody>
            </p:sp>
            <p:sp>
              <p:nvSpPr>
                <p:cNvPr id="24" name="正方形/長方形 23"/>
                <p:cNvSpPr/>
                <p:nvPr/>
              </p:nvSpPr>
              <p:spPr>
                <a:xfrm>
                  <a:off x="3500430" y="3071810"/>
                  <a:ext cx="428628" cy="7143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eaVert" anchor="ctr"/>
                <a:lstStyle/>
                <a:p>
                  <a:pPr algn="ctr" rtl="0">
                    <a:defRPr/>
                  </a:pPr>
                  <a:r>
                    <a:rPr kumimoji="1" lang="en-US" altLang="ja-JP" sz="1400" kern="1200" dirty="0">
                      <a:solidFill>
                        <a:prstClr val="white"/>
                      </a:solidFill>
                      <a:latin typeface="Calibri"/>
                      <a:ea typeface="ＭＳ Ｐゴシック"/>
                      <a:cs typeface="+mn-cs"/>
                    </a:rPr>
                    <a:t>CFD</a:t>
                  </a:r>
                  <a:endParaRPr kumimoji="1" lang="ja-JP" altLang="en-US" sz="1400" kern="1200" dirty="0">
                    <a:solidFill>
                      <a:prstClr val="white"/>
                    </a:solidFill>
                    <a:latin typeface="Calibri"/>
                    <a:ea typeface="ＭＳ Ｐゴシック"/>
                    <a:cs typeface="+mn-cs"/>
                  </a:endParaRPr>
                </a:p>
              </p:txBody>
            </p:sp>
            <p:sp>
              <p:nvSpPr>
                <p:cNvPr id="25" name="正方形/長方形 24"/>
                <p:cNvSpPr/>
                <p:nvPr/>
              </p:nvSpPr>
              <p:spPr>
                <a:xfrm>
                  <a:off x="3000364" y="1857363"/>
                  <a:ext cx="285752" cy="1357323"/>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rtl="0">
                    <a:defRPr/>
                  </a:pPr>
                  <a:r>
                    <a:rPr kumimoji="1" lang="en-US" altLang="ja-JP" sz="1400" kern="1200" dirty="0">
                      <a:solidFill>
                        <a:prstClr val="white"/>
                      </a:solidFill>
                      <a:latin typeface="Calibri"/>
                      <a:ea typeface="ＭＳ Ｐゴシック"/>
                      <a:cs typeface="+mn-cs"/>
                    </a:rPr>
                    <a:t>TOP </a:t>
                  </a:r>
                  <a:endParaRPr kumimoji="1" lang="ja-JP" altLang="en-US" sz="1400" kern="1200" dirty="0">
                    <a:solidFill>
                      <a:prstClr val="white"/>
                    </a:solidFill>
                    <a:latin typeface="Calibri"/>
                    <a:ea typeface="ＭＳ Ｐゴシック"/>
                    <a:cs typeface="+mn-cs"/>
                  </a:endParaRPr>
                </a:p>
              </p:txBody>
            </p:sp>
            <p:cxnSp>
              <p:nvCxnSpPr>
                <p:cNvPr id="26" name="直線コネクタ 25"/>
                <p:cNvCxnSpPr>
                  <a:stCxn id="24" idx="2"/>
                </p:cNvCxnSpPr>
                <p:nvPr/>
              </p:nvCxnSpPr>
              <p:spPr>
                <a:xfrm rot="5400000" flipH="1">
                  <a:off x="3607587" y="3679033"/>
                  <a:ext cx="214314"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27" name="正方形/長方形 26"/>
                <p:cNvSpPr/>
                <p:nvPr/>
              </p:nvSpPr>
              <p:spPr>
                <a:xfrm>
                  <a:off x="3428992" y="3000371"/>
                  <a:ext cx="428628" cy="7143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eaVert" anchor="ctr"/>
                <a:lstStyle/>
                <a:p>
                  <a:pPr algn="ctr" rtl="0">
                    <a:defRPr/>
                  </a:pPr>
                  <a:r>
                    <a:rPr kumimoji="1" lang="en-US" altLang="ja-JP" sz="1400" kern="1200" dirty="0">
                      <a:solidFill>
                        <a:prstClr val="white"/>
                      </a:solidFill>
                      <a:latin typeface="Calibri"/>
                      <a:ea typeface="ＭＳ Ｐゴシック"/>
                      <a:cs typeface="+mn-cs"/>
                    </a:rPr>
                    <a:t>CFD</a:t>
                  </a:r>
                </a:p>
              </p:txBody>
            </p:sp>
          </p:grpSp>
          <p:sp>
            <p:nvSpPr>
              <p:cNvPr id="31" name="正方形/長方形 30"/>
              <p:cNvSpPr/>
              <p:nvPr/>
            </p:nvSpPr>
            <p:spPr>
              <a:xfrm>
                <a:off x="3429000" y="4000500"/>
                <a:ext cx="571500" cy="14287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rtl="0">
                  <a:defRPr/>
                </a:pPr>
                <a:r>
                  <a:rPr kumimoji="1" lang="en-US" altLang="ja-JP" sz="1100" kern="1200" dirty="0">
                    <a:solidFill>
                      <a:prstClr val="black"/>
                    </a:solidFill>
                    <a:latin typeface="Calibri"/>
                    <a:ea typeface="ＭＳ Ｐゴシック"/>
                    <a:cs typeface="+mn-cs"/>
                  </a:rPr>
                  <a:t>PP</a:t>
                </a:r>
                <a:endParaRPr kumimoji="1" lang="ja-JP" altLang="en-US" sz="1100" kern="1200" dirty="0">
                  <a:solidFill>
                    <a:prstClr val="black"/>
                  </a:solidFill>
                  <a:latin typeface="Calibri"/>
                  <a:ea typeface="ＭＳ Ｐゴシック"/>
                  <a:cs typeface="+mn-cs"/>
                </a:endParaRPr>
              </a:p>
            </p:txBody>
          </p:sp>
          <p:sp>
            <p:nvSpPr>
              <p:cNvPr id="33" name="正方形/長方形 32"/>
              <p:cNvSpPr/>
              <p:nvPr/>
            </p:nvSpPr>
            <p:spPr>
              <a:xfrm>
                <a:off x="4631385" y="1714499"/>
                <a:ext cx="928687" cy="571499"/>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kumimoji="1" lang="en-US" altLang="ja-JP" sz="1400" kern="1200" dirty="0">
                    <a:solidFill>
                      <a:prstClr val="white"/>
                    </a:solidFill>
                    <a:latin typeface="Calibri"/>
                    <a:ea typeface="ＭＳ Ｐゴシック"/>
                    <a:cs typeface="+mn-cs"/>
                  </a:rPr>
                  <a:t>Timing</a:t>
                </a:r>
              </a:p>
              <a:p>
                <a:pPr algn="ctr" rtl="0">
                  <a:defRPr/>
                </a:pPr>
                <a:r>
                  <a:rPr kumimoji="1" lang="en-US" altLang="ja-JP" sz="1400" kern="1200" dirty="0">
                    <a:solidFill>
                      <a:prstClr val="white"/>
                    </a:solidFill>
                    <a:latin typeface="Calibri"/>
                    <a:ea typeface="ＭＳ Ｐゴシック"/>
                    <a:cs typeface="+mn-cs"/>
                  </a:rPr>
                  <a:t>Counter</a:t>
                </a:r>
                <a:endParaRPr kumimoji="1" lang="ja-JP" altLang="en-US" sz="1400" kern="1200" dirty="0">
                  <a:solidFill>
                    <a:prstClr val="white"/>
                  </a:solidFill>
                  <a:latin typeface="Calibri"/>
                  <a:ea typeface="ＭＳ Ｐゴシック"/>
                  <a:cs typeface="+mn-cs"/>
                </a:endParaRPr>
              </a:p>
            </p:txBody>
          </p:sp>
          <p:sp>
            <p:nvSpPr>
              <p:cNvPr id="34" name="正方形/長方形 33"/>
              <p:cNvSpPr/>
              <p:nvPr/>
            </p:nvSpPr>
            <p:spPr>
              <a:xfrm>
                <a:off x="5787231" y="1655365"/>
                <a:ext cx="1000125" cy="714375"/>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kumimoji="1" lang="en-US" altLang="ja-JP" sz="1400" kern="1200" dirty="0" smtClean="0">
                    <a:solidFill>
                      <a:prstClr val="white"/>
                    </a:solidFill>
                    <a:latin typeface="Calibri"/>
                    <a:ea typeface="ＭＳ Ｐゴシック"/>
                    <a:cs typeface="+mn-cs"/>
                  </a:rPr>
                  <a:t>MWPC</a:t>
                </a:r>
                <a:endParaRPr kumimoji="1" lang="en-US" altLang="ja-JP" sz="1400" kern="1200" dirty="0">
                  <a:solidFill>
                    <a:prstClr val="white"/>
                  </a:solidFill>
                  <a:latin typeface="Calibri"/>
                  <a:ea typeface="ＭＳ Ｐゴシック"/>
                  <a:cs typeface="+mn-cs"/>
                </a:endParaRPr>
              </a:p>
            </p:txBody>
          </p:sp>
          <p:sp>
            <p:nvSpPr>
              <p:cNvPr id="35" name="正方形/長方形 34"/>
              <p:cNvSpPr/>
              <p:nvPr/>
            </p:nvSpPr>
            <p:spPr>
              <a:xfrm>
                <a:off x="1857375" y="1643063"/>
                <a:ext cx="928688" cy="714375"/>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kumimoji="1" lang="en-US" altLang="ja-JP" sz="1400" kern="1200" dirty="0" smtClean="0">
                    <a:solidFill>
                      <a:prstClr val="white"/>
                    </a:solidFill>
                    <a:latin typeface="Calibri"/>
                    <a:ea typeface="ＭＳ Ｐゴシック"/>
                    <a:cs typeface="+mn-cs"/>
                  </a:rPr>
                  <a:t>MWPC</a:t>
                </a:r>
                <a:endParaRPr kumimoji="1" lang="en-US" altLang="ja-JP" sz="1400" kern="1200" dirty="0">
                  <a:solidFill>
                    <a:prstClr val="white"/>
                  </a:solidFill>
                  <a:latin typeface="Calibri"/>
                  <a:ea typeface="ＭＳ Ｐゴシック"/>
                  <a:cs typeface="+mn-cs"/>
                </a:endParaRPr>
              </a:p>
            </p:txBody>
          </p:sp>
        </p:grpSp>
        <p:sp>
          <p:nvSpPr>
            <p:cNvPr id="38" name="テキスト ボックス 186"/>
            <p:cNvSpPr txBox="1">
              <a:spLocks noChangeArrowheads="1"/>
            </p:cNvSpPr>
            <p:nvPr/>
          </p:nvSpPr>
          <p:spPr bwMode="auto">
            <a:xfrm>
              <a:off x="142844" y="928689"/>
              <a:ext cx="1500188" cy="646331"/>
            </a:xfrm>
            <a:prstGeom prst="rect">
              <a:avLst/>
            </a:prstGeom>
            <a:noFill/>
            <a:ln w="9525">
              <a:noFill/>
              <a:miter lim="800000"/>
              <a:headEnd/>
              <a:tailEnd/>
            </a:ln>
          </p:spPr>
          <p:txBody>
            <a:bodyPr>
              <a:spAutoFit/>
            </a:bodyPr>
            <a:lstStyle/>
            <a:p>
              <a:pPr algn="l" rtl="0"/>
              <a:r>
                <a:rPr kumimoji="1" lang="en-US" altLang="ja-JP" b="1" kern="1200" dirty="0">
                  <a:solidFill>
                    <a:srgbClr val="FF0000"/>
                  </a:solidFill>
                  <a:latin typeface="Corbel" pitchFamily="34" charset="0"/>
                  <a:ea typeface="ＭＳ ゴシック" pitchFamily="49" charset="-128"/>
                  <a:cs typeface="+mn-cs"/>
                </a:rPr>
                <a:t>Beam </a:t>
              </a:r>
              <a:r>
                <a:rPr kumimoji="1" lang="en-US" altLang="ja-JP" b="1" kern="1200" dirty="0" smtClean="0">
                  <a:solidFill>
                    <a:srgbClr val="FF0000"/>
                  </a:solidFill>
                  <a:latin typeface="Corbel" pitchFamily="34" charset="0"/>
                  <a:ea typeface="ＭＳ ゴシック" pitchFamily="49" charset="-128"/>
                  <a:cs typeface="+mn-cs"/>
                </a:rPr>
                <a:t>Line</a:t>
              </a:r>
            </a:p>
            <a:p>
              <a:pPr algn="l" rtl="0"/>
              <a:r>
                <a:rPr kumimoji="1" lang="en-US" altLang="ja-JP" b="1" kern="1200" dirty="0" smtClean="0">
                  <a:solidFill>
                    <a:srgbClr val="FF0000"/>
                  </a:solidFill>
                  <a:latin typeface="Corbel" pitchFamily="34" charset="0"/>
                  <a:ea typeface="ＭＳ ゴシック" pitchFamily="49" charset="-128"/>
                  <a:cs typeface="+mn-cs"/>
                </a:rPr>
                <a:t>2[</a:t>
              </a:r>
              <a:r>
                <a:rPr kumimoji="1" lang="en-US" altLang="ja-JP" b="1" kern="1200" dirty="0" err="1" smtClean="0">
                  <a:solidFill>
                    <a:srgbClr val="FF0000"/>
                  </a:solidFill>
                  <a:latin typeface="Corbel" pitchFamily="34" charset="0"/>
                  <a:ea typeface="ＭＳ ゴシック" pitchFamily="49" charset="-128"/>
                  <a:cs typeface="+mn-cs"/>
                </a:rPr>
                <a:t>GeV</a:t>
              </a:r>
              <a:r>
                <a:rPr kumimoji="1" lang="en-US" altLang="ja-JP" b="1" kern="1200" dirty="0" smtClean="0">
                  <a:solidFill>
                    <a:srgbClr val="FF0000"/>
                  </a:solidFill>
                  <a:latin typeface="Corbel" pitchFamily="34" charset="0"/>
                  <a:ea typeface="ＭＳ ゴシック" pitchFamily="49" charset="-128"/>
                  <a:cs typeface="+mn-cs"/>
                </a:rPr>
                <a:t>/c] e</a:t>
              </a:r>
              <a:r>
                <a:rPr kumimoji="1" lang="en-US" altLang="ja-JP" b="1" kern="1200" baseline="30000" dirty="0" smtClean="0">
                  <a:solidFill>
                    <a:srgbClr val="FF0000"/>
                  </a:solidFill>
                  <a:latin typeface="Corbel" pitchFamily="34" charset="0"/>
                  <a:ea typeface="ＭＳ ゴシック" pitchFamily="49" charset="-128"/>
                  <a:cs typeface="+mn-cs"/>
                </a:rPr>
                <a:t>-</a:t>
              </a:r>
              <a:endParaRPr kumimoji="1" lang="ja-JP" altLang="en-US" b="1" kern="1200" baseline="30000" dirty="0">
                <a:solidFill>
                  <a:srgbClr val="FF0000"/>
                </a:solidFill>
                <a:latin typeface="Corbel" pitchFamily="34" charset="0"/>
                <a:ea typeface="ＭＳ ゴシック" pitchFamily="49" charset="-128"/>
                <a:cs typeface="+mn-cs"/>
              </a:endParaRPr>
            </a:p>
          </p:txBody>
        </p:sp>
      </p:grpSp>
      <p:cxnSp>
        <p:nvCxnSpPr>
          <p:cNvPr id="41" name="直線矢印コネクタ 40"/>
          <p:cNvCxnSpPr>
            <a:endCxn id="35" idx="0"/>
          </p:cNvCxnSpPr>
          <p:nvPr/>
        </p:nvCxnSpPr>
        <p:spPr>
          <a:xfrm rot="10800000" flipV="1">
            <a:off x="2287864" y="357166"/>
            <a:ext cx="1426881" cy="746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857620" y="214290"/>
            <a:ext cx="2518638" cy="307777"/>
          </a:xfrm>
          <a:prstGeom prst="rect">
            <a:avLst/>
          </a:prstGeom>
          <a:noFill/>
        </p:spPr>
        <p:txBody>
          <a:bodyPr wrap="none" rtlCol="0">
            <a:spAutoFit/>
          </a:bodyPr>
          <a:lstStyle/>
          <a:p>
            <a:r>
              <a:rPr lang="ja-JP" altLang="en-US" sz="1400" dirty="0" smtClean="0">
                <a:latin typeface="小塚ゴシック Pro B" pitchFamily="34" charset="-128"/>
                <a:ea typeface="小塚ゴシック Pro B" pitchFamily="34" charset="-128"/>
              </a:rPr>
              <a:t>ビームのトラッキングに使用</a:t>
            </a:r>
            <a:endParaRPr kumimoji="1" lang="ja-JP" altLang="en-US" sz="1400" dirty="0">
              <a:latin typeface="小塚ゴシック Pro B" pitchFamily="34" charset="-128"/>
              <a:ea typeface="小塚ゴシック Pro B" pitchFamily="34" charset="-128"/>
            </a:endParaRPr>
          </a:p>
        </p:txBody>
      </p:sp>
      <p:sp>
        <p:nvSpPr>
          <p:cNvPr id="45" name="テキスト ボックス 44"/>
          <p:cNvSpPr txBox="1"/>
          <p:nvPr/>
        </p:nvSpPr>
        <p:spPr>
          <a:xfrm>
            <a:off x="4621506" y="1804562"/>
            <a:ext cx="2236510" cy="338554"/>
          </a:xfrm>
          <a:prstGeom prst="rect">
            <a:avLst/>
          </a:prstGeom>
          <a:noFill/>
        </p:spPr>
        <p:txBody>
          <a:bodyPr wrap="none" rtlCol="0">
            <a:spAutoFit/>
          </a:bodyPr>
          <a:lstStyle/>
          <a:p>
            <a:r>
              <a:rPr kumimoji="1" lang="ja-JP" altLang="en-US" sz="1600" dirty="0" smtClean="0">
                <a:latin typeface="小塚ゴシック Pro B" pitchFamily="34" charset="-128"/>
                <a:ea typeface="小塚ゴシック Pro B" pitchFamily="34" charset="-128"/>
              </a:rPr>
              <a:t>時間原点の決定に使用</a:t>
            </a:r>
            <a:endParaRPr kumimoji="1" lang="ja-JP" altLang="en-US" sz="1600" dirty="0">
              <a:latin typeface="小塚ゴシック Pro B" pitchFamily="34" charset="-128"/>
              <a:ea typeface="小塚ゴシック Pro B" pitchFamily="34" charset="-128"/>
            </a:endParaRPr>
          </a:p>
        </p:txBody>
      </p:sp>
      <p:cxnSp>
        <p:nvCxnSpPr>
          <p:cNvPr id="47" name="直線矢印コネクタ 46"/>
          <p:cNvCxnSpPr>
            <a:endCxn id="33" idx="2"/>
          </p:cNvCxnSpPr>
          <p:nvPr/>
        </p:nvCxnSpPr>
        <p:spPr>
          <a:xfrm rot="10800000">
            <a:off x="4859612" y="1517628"/>
            <a:ext cx="355331" cy="2682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8" name="Picture 3" descr="C:\Documents and Settings\tsunakei\デスクトップ\Nlab\08_winter_beamtest\academic_conference\picture\08-12-14TOP_BeamTest089.jpg"/>
          <p:cNvPicPr>
            <a:picLocks noChangeAspect="1" noChangeArrowheads="1"/>
          </p:cNvPicPr>
          <p:nvPr/>
        </p:nvPicPr>
        <p:blipFill>
          <a:blip r:embed="rId3" cstate="print"/>
          <a:srcRect/>
          <a:stretch>
            <a:fillRect/>
          </a:stretch>
        </p:blipFill>
        <p:spPr bwMode="auto">
          <a:xfrm>
            <a:off x="5357818" y="2071678"/>
            <a:ext cx="2857520" cy="1912885"/>
          </a:xfrm>
          <a:prstGeom prst="rect">
            <a:avLst/>
          </a:prstGeom>
          <a:ln>
            <a:solidFill>
              <a:schemeClr val="tx1"/>
            </a:solidFill>
          </a:ln>
          <a:effectLst>
            <a:outerShdw blurRad="292100" dist="139700" dir="2700000" algn="tl" rotWithShape="0">
              <a:srgbClr val="333333">
                <a:alpha val="65000"/>
              </a:srgbClr>
            </a:outerShdw>
          </a:effectLst>
        </p:spPr>
      </p:pic>
      <p:sp>
        <p:nvSpPr>
          <p:cNvPr id="59" name="テキスト ボックス 58"/>
          <p:cNvSpPr txBox="1"/>
          <p:nvPr/>
        </p:nvSpPr>
        <p:spPr>
          <a:xfrm>
            <a:off x="3071802" y="3143248"/>
            <a:ext cx="1101584" cy="307777"/>
          </a:xfrm>
          <a:prstGeom prst="rect">
            <a:avLst/>
          </a:prstGeom>
          <a:noFill/>
        </p:spPr>
        <p:txBody>
          <a:bodyPr wrap="none" rtlCol="0">
            <a:spAutoFit/>
          </a:bodyPr>
          <a:lstStyle/>
          <a:p>
            <a:r>
              <a:rPr kumimoji="1" lang="en-US" altLang="ja-JP" sz="1400" dirty="0" smtClean="0">
                <a:latin typeface="小塚ゴシック Pro B" pitchFamily="34" charset="-128"/>
                <a:ea typeface="小塚ゴシック Pro B" pitchFamily="34" charset="-128"/>
              </a:rPr>
              <a:t>read out </a:t>
            </a:r>
            <a:r>
              <a:rPr kumimoji="1" lang="ja-JP" altLang="en-US" sz="1400" dirty="0" smtClean="0">
                <a:latin typeface="小塚ゴシック Pro B" pitchFamily="34" charset="-128"/>
                <a:ea typeface="小塚ゴシック Pro B" pitchFamily="34" charset="-128"/>
              </a:rPr>
              <a:t>へ</a:t>
            </a:r>
            <a:endParaRPr kumimoji="1" lang="ja-JP" altLang="en-US" sz="1400" dirty="0">
              <a:latin typeface="小塚ゴシック Pro B" pitchFamily="34" charset="-128"/>
              <a:ea typeface="小塚ゴシック Pro B" pitchFamily="34" charset="-128"/>
            </a:endParaRPr>
          </a:p>
        </p:txBody>
      </p:sp>
      <p:sp>
        <p:nvSpPr>
          <p:cNvPr id="66" name="Text Box 50"/>
          <p:cNvSpPr txBox="1">
            <a:spLocks noChangeArrowheads="1"/>
          </p:cNvSpPr>
          <p:nvPr/>
        </p:nvSpPr>
        <p:spPr bwMode="auto">
          <a:xfrm>
            <a:off x="71406" y="4835735"/>
            <a:ext cx="985814" cy="307777"/>
          </a:xfrm>
          <a:prstGeom prst="rect">
            <a:avLst/>
          </a:prstGeom>
          <a:solidFill>
            <a:srgbClr val="00B0F0"/>
          </a:solidFill>
          <a:ln w="9525">
            <a:solidFill>
              <a:srgbClr val="0070C0"/>
            </a:solidFill>
            <a:miter lim="800000"/>
            <a:headEnd/>
            <a:tailEnd/>
          </a:ln>
          <a:effectLst/>
        </p:spPr>
        <p:txBody>
          <a:bodyPr wrap="square">
            <a:spAutoFit/>
          </a:bodyPr>
          <a:lstStyle/>
          <a:p>
            <a:pPr algn="ctr"/>
            <a:r>
              <a:rPr lang="en-US" altLang="ja-JP" sz="1400" dirty="0"/>
              <a:t>MCP-PMT</a:t>
            </a:r>
          </a:p>
        </p:txBody>
      </p:sp>
      <p:sp>
        <p:nvSpPr>
          <p:cNvPr id="67" name="Text Box 51"/>
          <p:cNvSpPr txBox="1">
            <a:spLocks noChangeArrowheads="1"/>
          </p:cNvSpPr>
          <p:nvPr/>
        </p:nvSpPr>
        <p:spPr bwMode="auto">
          <a:xfrm>
            <a:off x="1342972" y="4835735"/>
            <a:ext cx="1172116" cy="338554"/>
          </a:xfrm>
          <a:prstGeom prst="rect">
            <a:avLst/>
          </a:prstGeom>
          <a:solidFill>
            <a:srgbClr val="00B0F0"/>
          </a:solidFill>
          <a:ln w="9525">
            <a:solidFill>
              <a:srgbClr val="0070C0"/>
            </a:solidFill>
            <a:miter lim="800000"/>
            <a:headEnd/>
            <a:tailEnd/>
          </a:ln>
          <a:effectLst/>
        </p:spPr>
        <p:txBody>
          <a:bodyPr wrap="none">
            <a:spAutoFit/>
          </a:bodyPr>
          <a:lstStyle/>
          <a:p>
            <a:pPr algn="ctr"/>
            <a:r>
              <a:rPr lang="en-US" altLang="ja-JP" sz="1600" dirty="0" smtClean="0">
                <a:latin typeface="小塚ゴシック Pro B" pitchFamily="34" charset="-128"/>
                <a:ea typeface="小塚ゴシック Pro B" pitchFamily="34" charset="-128"/>
              </a:rPr>
              <a:t>CFD</a:t>
            </a:r>
            <a:r>
              <a:rPr lang="ja-JP" altLang="en-US" sz="1600" dirty="0" smtClean="0">
                <a:latin typeface="小塚ゴシック Pro B" pitchFamily="34" charset="-128"/>
                <a:ea typeface="小塚ゴシック Pro B" pitchFamily="34" charset="-128"/>
              </a:rPr>
              <a:t> </a:t>
            </a:r>
            <a:r>
              <a:rPr lang="en-US" altLang="ja-JP" sz="1600" dirty="0" smtClean="0">
                <a:latin typeface="小塚ゴシック Pro B" pitchFamily="34" charset="-128"/>
                <a:ea typeface="小塚ゴシック Pro B" pitchFamily="34" charset="-128"/>
              </a:rPr>
              <a:t>board</a:t>
            </a:r>
            <a:endParaRPr lang="en-US" altLang="ja-JP" sz="1600" dirty="0">
              <a:latin typeface="小塚ゴシック Pro B" pitchFamily="34" charset="-128"/>
              <a:ea typeface="小塚ゴシック Pro B" pitchFamily="34" charset="-128"/>
            </a:endParaRPr>
          </a:p>
        </p:txBody>
      </p:sp>
      <p:sp>
        <p:nvSpPr>
          <p:cNvPr id="68" name="Text Box 52"/>
          <p:cNvSpPr txBox="1">
            <a:spLocks noChangeArrowheads="1"/>
          </p:cNvSpPr>
          <p:nvPr/>
        </p:nvSpPr>
        <p:spPr bwMode="auto">
          <a:xfrm>
            <a:off x="2628856" y="4835735"/>
            <a:ext cx="813043" cy="307777"/>
          </a:xfrm>
          <a:prstGeom prst="rect">
            <a:avLst/>
          </a:prstGeom>
          <a:solidFill>
            <a:srgbClr val="00B0F0"/>
          </a:solidFill>
          <a:ln w="9525">
            <a:solidFill>
              <a:srgbClr val="0070C0"/>
            </a:solidFill>
            <a:miter lim="800000"/>
            <a:headEnd/>
            <a:tailEnd/>
          </a:ln>
          <a:effectLst/>
        </p:spPr>
        <p:txBody>
          <a:bodyPr wrap="none">
            <a:spAutoFit/>
          </a:bodyPr>
          <a:lstStyle/>
          <a:p>
            <a:pPr algn="ctr"/>
            <a:r>
              <a:rPr lang="en-US" altLang="ja-JP" sz="1400" dirty="0"/>
              <a:t>Divider</a:t>
            </a:r>
          </a:p>
        </p:txBody>
      </p:sp>
      <p:sp>
        <p:nvSpPr>
          <p:cNvPr id="69" name="Text Box 53"/>
          <p:cNvSpPr txBox="1">
            <a:spLocks noChangeArrowheads="1"/>
          </p:cNvSpPr>
          <p:nvPr/>
        </p:nvSpPr>
        <p:spPr bwMode="auto">
          <a:xfrm>
            <a:off x="3700426" y="5335801"/>
            <a:ext cx="500066" cy="307777"/>
          </a:xfrm>
          <a:prstGeom prst="rect">
            <a:avLst/>
          </a:prstGeom>
          <a:solidFill>
            <a:srgbClr val="00B0F0"/>
          </a:solidFill>
          <a:ln w="9525">
            <a:solidFill>
              <a:srgbClr val="0070C0"/>
            </a:solidFill>
            <a:miter lim="800000"/>
            <a:headEnd/>
            <a:tailEnd/>
          </a:ln>
          <a:effectLst/>
        </p:spPr>
        <p:txBody>
          <a:bodyPr wrap="square">
            <a:spAutoFit/>
          </a:bodyPr>
          <a:lstStyle/>
          <a:p>
            <a:pPr algn="ctr"/>
            <a:r>
              <a:rPr lang="en-US" altLang="ja-JP" sz="1400" dirty="0"/>
              <a:t>ADC</a:t>
            </a:r>
          </a:p>
        </p:txBody>
      </p:sp>
      <p:sp>
        <p:nvSpPr>
          <p:cNvPr id="71" name="Text Box 55"/>
          <p:cNvSpPr txBox="1">
            <a:spLocks noChangeArrowheads="1"/>
          </p:cNvSpPr>
          <p:nvPr/>
        </p:nvSpPr>
        <p:spPr bwMode="auto">
          <a:xfrm>
            <a:off x="3700426" y="4835735"/>
            <a:ext cx="453970" cy="307777"/>
          </a:xfrm>
          <a:prstGeom prst="rect">
            <a:avLst/>
          </a:prstGeom>
          <a:solidFill>
            <a:srgbClr val="00B0F0"/>
          </a:solidFill>
          <a:ln w="9525">
            <a:solidFill>
              <a:srgbClr val="0070C0"/>
            </a:solidFill>
            <a:miter lim="800000"/>
            <a:headEnd/>
            <a:tailEnd/>
          </a:ln>
          <a:effectLst/>
        </p:spPr>
        <p:txBody>
          <a:bodyPr wrap="none">
            <a:spAutoFit/>
          </a:bodyPr>
          <a:lstStyle/>
          <a:p>
            <a:pPr algn="ctr"/>
            <a:r>
              <a:rPr lang="en-US" altLang="ja-JP" sz="1400" dirty="0"/>
              <a:t>TDC</a:t>
            </a:r>
          </a:p>
        </p:txBody>
      </p:sp>
      <p:cxnSp>
        <p:nvCxnSpPr>
          <p:cNvPr id="76" name="直線コネクタ 75"/>
          <p:cNvCxnSpPr/>
          <p:nvPr/>
        </p:nvCxnSpPr>
        <p:spPr>
          <a:xfrm>
            <a:off x="1057220" y="4907173"/>
            <a:ext cx="2857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67" idx="3"/>
            <a:endCxn id="68" idx="1"/>
          </p:cNvCxnSpPr>
          <p:nvPr/>
        </p:nvCxnSpPr>
        <p:spPr>
          <a:xfrm flipV="1">
            <a:off x="2515088" y="4989624"/>
            <a:ext cx="113768" cy="15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a:stCxn id="68" idx="3"/>
            <a:endCxn id="71" idx="1"/>
          </p:cNvCxnSpPr>
          <p:nvPr/>
        </p:nvCxnSpPr>
        <p:spPr>
          <a:xfrm>
            <a:off x="3441899" y="4989624"/>
            <a:ext cx="258527"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図形 91"/>
          <p:cNvCxnSpPr>
            <a:stCxn id="68" idx="2"/>
            <a:endCxn id="69" idx="1"/>
          </p:cNvCxnSpPr>
          <p:nvPr/>
        </p:nvCxnSpPr>
        <p:spPr>
          <a:xfrm rot="16200000" flipH="1">
            <a:off x="3194813" y="4984077"/>
            <a:ext cx="346178" cy="66504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199964" y="4500570"/>
            <a:ext cx="1210588" cy="400110"/>
          </a:xfrm>
          <a:prstGeom prst="rect">
            <a:avLst/>
          </a:prstGeom>
          <a:noFill/>
        </p:spPr>
        <p:txBody>
          <a:bodyPr wrap="none" rtlCol="0">
            <a:spAutoFit/>
          </a:bodyPr>
          <a:lstStyle/>
          <a:p>
            <a:r>
              <a:rPr kumimoji="1" lang="en-US" altLang="ja-JP" sz="2000" dirty="0" smtClean="0">
                <a:latin typeface="小塚ゴシック Pro H" pitchFamily="34" charset="-128"/>
                <a:ea typeface="小塚ゴシック Pro H" pitchFamily="34" charset="-128"/>
              </a:rPr>
              <a:t>read out</a:t>
            </a:r>
            <a:endParaRPr kumimoji="1" lang="ja-JP" altLang="en-US" sz="2000" dirty="0">
              <a:latin typeface="小塚ゴシック Pro H" pitchFamily="34" charset="-128"/>
              <a:ea typeface="小塚ゴシック Pro H" pitchFamily="34" charset="-128"/>
            </a:endParaRPr>
          </a:p>
        </p:txBody>
      </p:sp>
      <p:cxnSp>
        <p:nvCxnSpPr>
          <p:cNvPr id="96" name="直線矢印コネクタ 95"/>
          <p:cNvCxnSpPr/>
          <p:nvPr/>
        </p:nvCxnSpPr>
        <p:spPr>
          <a:xfrm rot="5400000">
            <a:off x="3358348" y="2928140"/>
            <a:ext cx="428628" cy="158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pic>
        <p:nvPicPr>
          <p:cNvPr id="97" name="Picture 70"/>
          <p:cNvPicPr>
            <a:picLocks noChangeAspect="1" noChangeArrowheads="1"/>
          </p:cNvPicPr>
          <p:nvPr/>
        </p:nvPicPr>
        <p:blipFill>
          <a:blip r:embed="rId4"/>
          <a:srcRect/>
          <a:stretch>
            <a:fillRect/>
          </a:stretch>
        </p:blipFill>
        <p:spPr bwMode="auto">
          <a:xfrm>
            <a:off x="285720" y="5182595"/>
            <a:ext cx="1643074" cy="1532553"/>
          </a:xfrm>
          <a:prstGeom prst="rect">
            <a:avLst/>
          </a:prstGeom>
          <a:ln>
            <a:solidFill>
              <a:schemeClr val="tx1"/>
            </a:solidFill>
          </a:ln>
          <a:effectLst>
            <a:outerShdw blurRad="292100" dist="139700" dir="2700000" algn="tl" rotWithShape="0">
              <a:srgbClr val="333333">
                <a:alpha val="65000"/>
              </a:srgbClr>
            </a:outerShdw>
          </a:effectLst>
        </p:spPr>
      </p:pic>
      <p:sp>
        <p:nvSpPr>
          <p:cNvPr id="98" name="テキスト ボックス 97"/>
          <p:cNvSpPr txBox="1"/>
          <p:nvPr/>
        </p:nvSpPr>
        <p:spPr>
          <a:xfrm>
            <a:off x="1985914" y="6215082"/>
            <a:ext cx="2719014" cy="369332"/>
          </a:xfrm>
          <a:prstGeom prst="rect">
            <a:avLst/>
          </a:prstGeom>
          <a:noFill/>
        </p:spPr>
        <p:txBody>
          <a:bodyPr wrap="none" rtlCol="0">
            <a:spAutoFit/>
          </a:bodyPr>
          <a:lstStyle/>
          <a:p>
            <a:r>
              <a:rPr lang="ja-JP" altLang="en-US" dirty="0" smtClean="0">
                <a:latin typeface="小塚ゴシック Pro B" pitchFamily="34" charset="-128"/>
                <a:ea typeface="小塚ゴシック Pro B" pitchFamily="34" charset="-128"/>
              </a:rPr>
              <a:t>回路系の分解能 </a:t>
            </a:r>
            <a:r>
              <a:rPr lang="en-US" altLang="ja-JP" dirty="0" smtClean="0">
                <a:latin typeface="小塚ゴシック Pro B" pitchFamily="34" charset="-128"/>
                <a:ea typeface="小塚ゴシック Pro B" pitchFamily="34" charset="-128"/>
              </a:rPr>
              <a:t>&lt; 15[</a:t>
            </a:r>
            <a:r>
              <a:rPr lang="en-US" altLang="ja-JP" dirty="0" err="1" smtClean="0">
                <a:latin typeface="小塚ゴシック Pro B" pitchFamily="34" charset="-128"/>
                <a:ea typeface="小塚ゴシック Pro B" pitchFamily="34" charset="-128"/>
              </a:rPr>
              <a:t>ps</a:t>
            </a:r>
            <a:r>
              <a:rPr lang="en-US" altLang="ja-JP" dirty="0" smtClean="0">
                <a:latin typeface="小塚ゴシック Pro B" pitchFamily="34" charset="-128"/>
                <a:ea typeface="小塚ゴシック Pro B" pitchFamily="34" charset="-128"/>
              </a:rPr>
              <a:t>]</a:t>
            </a:r>
            <a:endParaRPr kumimoji="1" lang="ja-JP" altLang="en-US" dirty="0">
              <a:latin typeface="小塚ゴシック Pro B" pitchFamily="34" charset="-128"/>
              <a:ea typeface="小塚ゴシック Pro B" pitchFamily="34" charset="-128"/>
            </a:endParaRPr>
          </a:p>
        </p:txBody>
      </p:sp>
      <p:sp>
        <p:nvSpPr>
          <p:cNvPr id="57" name="乗算記号 56"/>
          <p:cNvSpPr/>
          <p:nvPr/>
        </p:nvSpPr>
        <p:spPr>
          <a:xfrm>
            <a:off x="3857620" y="2071678"/>
            <a:ext cx="142876" cy="142876"/>
          </a:xfrm>
          <a:prstGeom prst="mathMultiply">
            <a:avLst>
              <a:gd name="adj1" fmla="val 218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3929058" y="1988098"/>
            <a:ext cx="447558" cy="369332"/>
          </a:xfrm>
          <a:prstGeom prst="rect">
            <a:avLst/>
          </a:prstGeom>
          <a:noFill/>
          <a:ln>
            <a:solidFill>
              <a:schemeClr val="tx1"/>
            </a:solidFill>
          </a:ln>
        </p:spPr>
        <p:txBody>
          <a:bodyPr wrap="none" rtlCol="0">
            <a:spAutoFit/>
          </a:bodyPr>
          <a:lstStyle/>
          <a:p>
            <a:r>
              <a:rPr kumimoji="1" lang="en-US" altLang="ja-JP" dirty="0" smtClean="0">
                <a:solidFill>
                  <a:sysClr val="windowText" lastClr="000000"/>
                </a:solidFill>
                <a:latin typeface="小塚ゴシック Pro B" pitchFamily="34" charset="-128"/>
                <a:ea typeface="小塚ゴシック Pro B" pitchFamily="34" charset="-128"/>
              </a:rPr>
              <a:t>11</a:t>
            </a:r>
            <a:endParaRPr kumimoji="1" lang="ja-JP" altLang="en-US" dirty="0">
              <a:solidFill>
                <a:sysClr val="windowText" lastClr="000000"/>
              </a:solidFill>
              <a:latin typeface="小塚ゴシック Pro B" pitchFamily="34" charset="-128"/>
              <a:ea typeface="小塚ゴシック Pro B" pitchFamily="34" charset="-128"/>
            </a:endParaRPr>
          </a:p>
        </p:txBody>
      </p:sp>
      <p:sp>
        <p:nvSpPr>
          <p:cNvPr id="60" name="角丸四角形 59"/>
          <p:cNvSpPr/>
          <p:nvPr/>
        </p:nvSpPr>
        <p:spPr>
          <a:xfrm>
            <a:off x="2571736" y="4643446"/>
            <a:ext cx="2071702" cy="1143008"/>
          </a:xfrm>
          <a:prstGeom prst="roundRect">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71"/>
          <p:cNvGrpSpPr/>
          <p:nvPr/>
        </p:nvGrpSpPr>
        <p:grpSpPr>
          <a:xfrm>
            <a:off x="5857884" y="5929330"/>
            <a:ext cx="2255746" cy="857256"/>
            <a:chOff x="5000628" y="5572140"/>
            <a:chExt cx="2255746" cy="857256"/>
          </a:xfrm>
        </p:grpSpPr>
        <p:sp>
          <p:nvSpPr>
            <p:cNvPr id="70" name="正方形/長方形 69"/>
            <p:cNvSpPr/>
            <p:nvPr/>
          </p:nvSpPr>
          <p:spPr>
            <a:xfrm>
              <a:off x="5000628" y="5572140"/>
              <a:ext cx="2214578"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5000628" y="5572140"/>
              <a:ext cx="2255746" cy="830997"/>
            </a:xfrm>
            <a:prstGeom prst="rect">
              <a:avLst/>
            </a:prstGeom>
            <a:noFill/>
          </p:spPr>
          <p:txBody>
            <a:bodyPr wrap="none" rtlCol="0">
              <a:spAutoFit/>
            </a:bodyPr>
            <a:lstStyle/>
            <a:p>
              <a:r>
                <a:rPr lang="en-US" altLang="ja-JP" sz="1200" dirty="0" smtClean="0">
                  <a:latin typeface="小塚ゴシック Pro B" pitchFamily="34" charset="-128"/>
                  <a:ea typeface="小塚ゴシック Pro B" pitchFamily="34" charset="-128"/>
                </a:rPr>
                <a:t>PMT BOX</a:t>
              </a:r>
              <a:r>
                <a:rPr lang="ja-JP" altLang="en-US" sz="1200" dirty="0" smtClean="0">
                  <a:latin typeface="小塚ゴシック Pro B" pitchFamily="34" charset="-128"/>
                  <a:ea typeface="小塚ゴシック Pro B" pitchFamily="34" charset="-128"/>
                </a:rPr>
                <a:t>の構成内容</a:t>
              </a:r>
              <a:endParaRPr lang="en-US" altLang="ja-JP" sz="1200" dirty="0" smtClean="0">
                <a:latin typeface="小塚ゴシック Pro B" pitchFamily="34" charset="-128"/>
                <a:ea typeface="小塚ゴシック Pro B" pitchFamily="34" charset="-128"/>
              </a:endParaRPr>
            </a:p>
            <a:p>
              <a:pPr>
                <a:buFont typeface="Arial" pitchFamily="34" charset="0"/>
                <a:buChar char="•"/>
              </a:pPr>
              <a:r>
                <a:rPr lang="ja-JP" altLang="en-US" sz="1200" dirty="0" smtClean="0">
                  <a:latin typeface="小塚ゴシック Pro B" pitchFamily="34" charset="-128"/>
                  <a:ea typeface="小塚ゴシック Pro B" pitchFamily="34" charset="-128"/>
                </a:rPr>
                <a:t>マルチアノード</a:t>
              </a:r>
              <a:r>
                <a:rPr lang="en-US" altLang="ja-JP" sz="1200" dirty="0" smtClean="0">
                  <a:latin typeface="小塚ゴシック Pro B" pitchFamily="34" charset="-128"/>
                  <a:ea typeface="小塚ゴシック Pro B" pitchFamily="34" charset="-128"/>
                </a:rPr>
                <a:t>4chMCP-PMT</a:t>
              </a:r>
            </a:p>
            <a:p>
              <a:pPr>
                <a:buFont typeface="Arial" pitchFamily="34" charset="0"/>
                <a:buChar char="•"/>
              </a:pPr>
              <a:r>
                <a:rPr kumimoji="1" lang="en-US" altLang="ja-JP" sz="1200" dirty="0" smtClean="0">
                  <a:latin typeface="小塚ゴシック Pro B" pitchFamily="34" charset="-128"/>
                  <a:ea typeface="小塚ゴシック Pro B" pitchFamily="34" charset="-128"/>
                </a:rPr>
                <a:t>CFD </a:t>
              </a:r>
              <a:r>
                <a:rPr kumimoji="1" lang="ja-JP" altLang="en-US" sz="1200" dirty="0" smtClean="0">
                  <a:latin typeface="小塚ゴシック Pro B" pitchFamily="34" charset="-128"/>
                  <a:ea typeface="小塚ゴシック Pro B" pitchFamily="34" charset="-128"/>
                </a:rPr>
                <a:t>ボード</a:t>
              </a:r>
              <a:endParaRPr kumimoji="1" lang="en-US" altLang="ja-JP" sz="1200" dirty="0" smtClean="0">
                <a:latin typeface="小塚ゴシック Pro B" pitchFamily="34" charset="-128"/>
                <a:ea typeface="小塚ゴシック Pro B" pitchFamily="34" charset="-128"/>
              </a:endParaRPr>
            </a:p>
            <a:p>
              <a:pPr>
                <a:buFont typeface="Arial" pitchFamily="34" charset="0"/>
                <a:buChar char="•"/>
              </a:pPr>
              <a:r>
                <a:rPr lang="en-US" altLang="ja-JP" sz="1200" dirty="0" smtClean="0">
                  <a:latin typeface="小塚ゴシック Pro B" pitchFamily="34" charset="-128"/>
                  <a:ea typeface="小塚ゴシック Pro B" pitchFamily="34" charset="-128"/>
                </a:rPr>
                <a:t>HV</a:t>
              </a:r>
              <a:r>
                <a:rPr lang="ja-JP" altLang="en-US" sz="1200" dirty="0" smtClean="0">
                  <a:latin typeface="小塚ゴシック Pro B" pitchFamily="34" charset="-128"/>
                  <a:ea typeface="小塚ゴシック Pro B" pitchFamily="34" charset="-128"/>
                </a:rPr>
                <a:t>ブリーダー</a:t>
              </a:r>
              <a:endParaRPr kumimoji="1" lang="ja-JP" altLang="en-US" sz="1200" dirty="0">
                <a:latin typeface="小塚ゴシック Pro B" pitchFamily="34" charset="-128"/>
                <a:ea typeface="小塚ゴシック Pro B" pitchFamily="34" charset="-128"/>
              </a:endParaRPr>
            </a:p>
          </p:txBody>
        </p:sp>
      </p:grpSp>
      <p:grpSp>
        <p:nvGrpSpPr>
          <p:cNvPr id="12" name="グループ化 84"/>
          <p:cNvGrpSpPr/>
          <p:nvPr/>
        </p:nvGrpSpPr>
        <p:grpSpPr>
          <a:xfrm>
            <a:off x="5286380" y="4000504"/>
            <a:ext cx="2571768" cy="1697483"/>
            <a:chOff x="4714876" y="3714752"/>
            <a:chExt cx="2571768" cy="1697483"/>
          </a:xfrm>
        </p:grpSpPr>
        <p:pic>
          <p:nvPicPr>
            <p:cNvPr id="24579" name="Picture 3"/>
            <p:cNvPicPr>
              <a:picLocks noChangeAspect="1" noChangeArrowheads="1"/>
            </p:cNvPicPr>
            <p:nvPr/>
          </p:nvPicPr>
          <p:blipFill>
            <a:blip r:embed="rId5"/>
            <a:srcRect/>
            <a:stretch>
              <a:fillRect/>
            </a:stretch>
          </p:blipFill>
          <p:spPr bwMode="auto">
            <a:xfrm>
              <a:off x="4714876" y="3786190"/>
              <a:ext cx="2571768" cy="1626045"/>
            </a:xfrm>
            <a:prstGeom prst="rect">
              <a:avLst/>
            </a:prstGeom>
            <a:ln>
              <a:solidFill>
                <a:schemeClr val="tx1"/>
              </a:solidFill>
            </a:ln>
            <a:effectLst>
              <a:outerShdw blurRad="292100" dist="139700" dir="2700000" algn="tl" rotWithShape="0">
                <a:srgbClr val="333333">
                  <a:alpha val="65000"/>
                </a:srgbClr>
              </a:outerShdw>
            </a:effectLst>
          </p:spPr>
        </p:pic>
        <p:sp>
          <p:nvSpPr>
            <p:cNvPr id="65" name="テキスト ボックス 64"/>
            <p:cNvSpPr txBox="1"/>
            <p:nvPr/>
          </p:nvSpPr>
          <p:spPr>
            <a:xfrm>
              <a:off x="6072198" y="5000636"/>
              <a:ext cx="1179425" cy="369332"/>
            </a:xfrm>
            <a:prstGeom prst="rect">
              <a:avLst/>
            </a:prstGeom>
            <a:noFill/>
          </p:spPr>
          <p:txBody>
            <a:bodyPr wrap="none" rtlCol="0">
              <a:spAutoFit/>
            </a:bodyPr>
            <a:lstStyle/>
            <a:p>
              <a:r>
                <a:rPr kumimoji="1" lang="en-US" altLang="ja-JP" dirty="0" smtClean="0">
                  <a:solidFill>
                    <a:srgbClr val="FF0000"/>
                  </a:solidFill>
                  <a:latin typeface="小塚ゴシック Pro B" pitchFamily="34" charset="-128"/>
                  <a:ea typeface="小塚ゴシック Pro B" pitchFamily="34" charset="-128"/>
                </a:rPr>
                <a:t>PMT-BOX</a:t>
              </a:r>
              <a:endParaRPr kumimoji="1" lang="ja-JP" altLang="en-US" dirty="0">
                <a:solidFill>
                  <a:srgbClr val="FF0000"/>
                </a:solidFill>
                <a:latin typeface="小塚ゴシック Pro B" pitchFamily="34" charset="-128"/>
                <a:ea typeface="小塚ゴシック Pro B" pitchFamily="34" charset="-128"/>
              </a:endParaRPr>
            </a:p>
          </p:txBody>
        </p:sp>
        <p:cxnSp>
          <p:nvCxnSpPr>
            <p:cNvPr id="74" name="直線矢印コネクタ 73"/>
            <p:cNvCxnSpPr/>
            <p:nvPr/>
          </p:nvCxnSpPr>
          <p:spPr>
            <a:xfrm>
              <a:off x="5786446" y="3857628"/>
              <a:ext cx="1143008"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786446" y="4071942"/>
              <a:ext cx="1357322"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5214942" y="3714752"/>
              <a:ext cx="609462" cy="253916"/>
            </a:xfrm>
            <a:prstGeom prst="rect">
              <a:avLst/>
            </a:prstGeom>
            <a:noFill/>
          </p:spPr>
          <p:txBody>
            <a:bodyPr wrap="none" rtlCol="0">
              <a:spAutoFit/>
            </a:bodyPr>
            <a:lstStyle/>
            <a:p>
              <a:r>
                <a:rPr kumimoji="1" lang="en-US" altLang="ja-JP" sz="1050" dirty="0" smtClean="0">
                  <a:solidFill>
                    <a:srgbClr val="FF0000"/>
                  </a:solidFill>
                  <a:latin typeface="小塚ゴシック Pro B" pitchFamily="34" charset="-128"/>
                  <a:ea typeface="小塚ゴシック Pro B" pitchFamily="34" charset="-128"/>
                </a:rPr>
                <a:t>to ADC</a:t>
              </a:r>
              <a:endParaRPr kumimoji="1" lang="ja-JP" altLang="en-US" sz="1050" dirty="0">
                <a:solidFill>
                  <a:srgbClr val="FF0000"/>
                </a:solidFill>
                <a:latin typeface="小塚ゴシック Pro B" pitchFamily="34" charset="-128"/>
                <a:ea typeface="小塚ゴシック Pro B" pitchFamily="34" charset="-128"/>
              </a:endParaRPr>
            </a:p>
          </p:txBody>
        </p:sp>
        <p:sp>
          <p:nvSpPr>
            <p:cNvPr id="83" name="テキスト ボックス 82"/>
            <p:cNvSpPr txBox="1"/>
            <p:nvPr/>
          </p:nvSpPr>
          <p:spPr>
            <a:xfrm>
              <a:off x="5286380" y="3960902"/>
              <a:ext cx="593432" cy="253916"/>
            </a:xfrm>
            <a:prstGeom prst="rect">
              <a:avLst/>
            </a:prstGeom>
            <a:noFill/>
          </p:spPr>
          <p:txBody>
            <a:bodyPr wrap="none" rtlCol="0">
              <a:spAutoFit/>
            </a:bodyPr>
            <a:lstStyle/>
            <a:p>
              <a:r>
                <a:rPr kumimoji="1" lang="en-US" altLang="ja-JP" sz="1050" smtClean="0">
                  <a:solidFill>
                    <a:srgbClr val="FF0000"/>
                  </a:solidFill>
                  <a:latin typeface="小塚ゴシック Pro B" pitchFamily="34" charset="-128"/>
                  <a:ea typeface="小塚ゴシック Pro B" pitchFamily="34" charset="-128"/>
                </a:rPr>
                <a:t>to TDC</a:t>
              </a:r>
              <a:endParaRPr kumimoji="1" lang="ja-JP" altLang="en-US" sz="1050" dirty="0">
                <a:solidFill>
                  <a:srgbClr val="FF0000"/>
                </a:solidFill>
                <a:latin typeface="小塚ゴシック Pro B" pitchFamily="34" charset="-128"/>
                <a:ea typeface="小塚ゴシック Pro B" pitchFamily="34" charset="-128"/>
              </a:endParaRPr>
            </a:p>
          </p:txBody>
        </p:sp>
      </p:grpSp>
      <p:pic>
        <p:nvPicPr>
          <p:cNvPr id="84" name="図 7" descr="beamtest_setup200812_3.gif"/>
          <p:cNvPicPr>
            <a:picLocks noChangeAspect="1"/>
          </p:cNvPicPr>
          <p:nvPr/>
        </p:nvPicPr>
        <p:blipFill>
          <a:blip r:embed="rId6"/>
          <a:srcRect/>
          <a:stretch>
            <a:fillRect/>
          </a:stretch>
        </p:blipFill>
        <p:spPr bwMode="auto">
          <a:xfrm>
            <a:off x="71438" y="1651169"/>
            <a:ext cx="2786050" cy="2849401"/>
          </a:xfrm>
          <a:prstGeom prst="rect">
            <a:avLst/>
          </a:prstGeom>
          <a:ln>
            <a:solidFill>
              <a:schemeClr val="tx1"/>
            </a:solidFill>
          </a:ln>
          <a:effectLst>
            <a:outerShdw blurRad="292100" dist="139700" dir="2700000" algn="tl" rotWithShape="0">
              <a:srgbClr val="333333">
                <a:alpha val="65000"/>
              </a:srgbClr>
            </a:outerShdw>
          </a:effectLst>
        </p:spPr>
      </p:pic>
      <p:cxnSp>
        <p:nvCxnSpPr>
          <p:cNvPr id="87" name="直線矢印コネクタ 86"/>
          <p:cNvCxnSpPr>
            <a:stCxn id="88" idx="3"/>
          </p:cNvCxnSpPr>
          <p:nvPr/>
        </p:nvCxnSpPr>
        <p:spPr>
          <a:xfrm flipV="1">
            <a:off x="5429256" y="3357562"/>
            <a:ext cx="1059118" cy="2099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845168" y="3429000"/>
            <a:ext cx="1584088" cy="276999"/>
          </a:xfrm>
          <a:prstGeom prst="rect">
            <a:avLst/>
          </a:prstGeom>
          <a:noFill/>
        </p:spPr>
        <p:txBody>
          <a:bodyPr wrap="none" rtlCol="0">
            <a:spAutoFit/>
          </a:bodyPr>
          <a:lstStyle/>
          <a:p>
            <a:r>
              <a:rPr kumimoji="1" lang="en-US" altLang="ja-JP" sz="1200" dirty="0" smtClean="0">
                <a:latin typeface="小塚ゴシック Pro B" pitchFamily="34" charset="-128"/>
                <a:ea typeface="小塚ゴシック Pro B" pitchFamily="34" charset="-128"/>
              </a:rPr>
              <a:t>TOP </a:t>
            </a:r>
            <a:r>
              <a:rPr kumimoji="1" lang="ja-JP" altLang="en-US" sz="1200" dirty="0" smtClean="0">
                <a:latin typeface="小塚ゴシック Pro B" pitchFamily="34" charset="-128"/>
                <a:ea typeface="小塚ゴシック Pro B" pitchFamily="34" charset="-128"/>
              </a:rPr>
              <a:t>カウンター本体</a:t>
            </a:r>
            <a:endParaRPr kumimoji="1" lang="ja-JP" altLang="en-US" sz="1200" dirty="0">
              <a:latin typeface="小塚ゴシック Pro B" pitchFamily="34" charset="-128"/>
              <a:ea typeface="小塚ゴシック Pro B" pitchFamily="34" charset="-128"/>
            </a:endParaRPr>
          </a:p>
        </p:txBody>
      </p:sp>
      <p:cxnSp>
        <p:nvCxnSpPr>
          <p:cNvPr id="95" name="直線矢印コネクタ 94"/>
          <p:cNvCxnSpPr/>
          <p:nvPr/>
        </p:nvCxnSpPr>
        <p:spPr>
          <a:xfrm>
            <a:off x="7215206" y="2214554"/>
            <a:ext cx="642942"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6143636" y="2071678"/>
            <a:ext cx="1107996" cy="276999"/>
          </a:xfrm>
          <a:prstGeom prst="rect">
            <a:avLst/>
          </a:prstGeom>
          <a:noFill/>
        </p:spPr>
        <p:txBody>
          <a:bodyPr wrap="none" rtlCol="0">
            <a:spAutoFit/>
          </a:bodyPr>
          <a:lstStyle/>
          <a:p>
            <a:r>
              <a:rPr kumimoji="1" lang="ja-JP" altLang="en-US" sz="1200" dirty="0" smtClean="0">
                <a:solidFill>
                  <a:srgbClr val="FF0000"/>
                </a:solidFill>
                <a:latin typeface="小塚ゴシック Pro B" pitchFamily="34" charset="-128"/>
                <a:ea typeface="小塚ゴシック Pro B" pitchFamily="34" charset="-128"/>
              </a:rPr>
              <a:t>パッチパネル</a:t>
            </a:r>
            <a:endParaRPr kumimoji="1" lang="ja-JP" altLang="en-US" sz="1200" dirty="0">
              <a:solidFill>
                <a:srgbClr val="FF0000"/>
              </a:solidFill>
              <a:latin typeface="小塚ゴシック Pro B" pitchFamily="34" charset="-128"/>
              <a:ea typeface="小塚ゴシック Pro B" pitchFamily="34" charset="-128"/>
            </a:endParaRPr>
          </a:p>
        </p:txBody>
      </p:sp>
      <p:cxnSp>
        <p:nvCxnSpPr>
          <p:cNvPr id="103" name="直線矢印コネクタ 102"/>
          <p:cNvCxnSpPr/>
          <p:nvPr/>
        </p:nvCxnSpPr>
        <p:spPr>
          <a:xfrm>
            <a:off x="6000760" y="2571744"/>
            <a:ext cx="642942"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5286380" y="2381572"/>
            <a:ext cx="1744388" cy="261610"/>
          </a:xfrm>
          <a:prstGeom prst="rect">
            <a:avLst/>
          </a:prstGeom>
          <a:noFill/>
        </p:spPr>
        <p:txBody>
          <a:bodyPr wrap="none" rtlCol="0">
            <a:spAutoFit/>
          </a:bodyPr>
          <a:lstStyle/>
          <a:p>
            <a:r>
              <a:rPr kumimoji="1" lang="en-US" altLang="ja-JP" sz="1100" dirty="0" smtClean="0">
                <a:solidFill>
                  <a:srgbClr val="FF0000"/>
                </a:solidFill>
                <a:latin typeface="小塚ゴシック Pro B" pitchFamily="34" charset="-128"/>
                <a:ea typeface="小塚ゴシック Pro B" pitchFamily="34" charset="-128"/>
              </a:rPr>
              <a:t>TOP</a:t>
            </a:r>
            <a:r>
              <a:rPr kumimoji="1" lang="ja-JP" altLang="en-US" sz="1100" dirty="0" smtClean="0">
                <a:solidFill>
                  <a:srgbClr val="FF0000"/>
                </a:solidFill>
                <a:latin typeface="小塚ゴシック Pro B" pitchFamily="34" charset="-128"/>
                <a:ea typeface="小塚ゴシック Pro B" pitchFamily="34" charset="-128"/>
              </a:rPr>
              <a:t>カウンター設置用</a:t>
            </a:r>
            <a:r>
              <a:rPr kumimoji="1" lang="en-US" altLang="ja-JP" sz="1100" dirty="0" smtClean="0">
                <a:solidFill>
                  <a:srgbClr val="FF0000"/>
                </a:solidFill>
                <a:latin typeface="小塚ゴシック Pro B" pitchFamily="34" charset="-128"/>
                <a:ea typeface="小塚ゴシック Pro B" pitchFamily="34" charset="-128"/>
              </a:rPr>
              <a:t>jig</a:t>
            </a:r>
            <a:endParaRPr kumimoji="1" lang="ja-JP" altLang="en-US" sz="1100" dirty="0">
              <a:solidFill>
                <a:srgbClr val="FF0000"/>
              </a:solidFill>
              <a:latin typeface="小塚ゴシック Pro B" pitchFamily="34" charset="-128"/>
              <a:ea typeface="小塚ゴシック Pro B" pitchFamily="34" charset="-128"/>
            </a:endParaRPr>
          </a:p>
        </p:txBody>
      </p:sp>
      <p:cxnSp>
        <p:nvCxnSpPr>
          <p:cNvPr id="106" name="直線矢印コネクタ 105"/>
          <p:cNvCxnSpPr/>
          <p:nvPr/>
        </p:nvCxnSpPr>
        <p:spPr>
          <a:xfrm rot="16200000" flipV="1">
            <a:off x="571472" y="3357562"/>
            <a:ext cx="1714512"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7" name="右中かっこ 106"/>
          <p:cNvSpPr/>
          <p:nvPr/>
        </p:nvSpPr>
        <p:spPr>
          <a:xfrm>
            <a:off x="2714612" y="3000372"/>
            <a:ext cx="214314" cy="1214446"/>
          </a:xfrm>
          <a:prstGeom prst="rightBrace">
            <a:avLst>
              <a:gd name="adj1" fmla="val 8333"/>
              <a:gd name="adj2" fmla="val 7992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8" name="テキスト ボックス 107"/>
          <p:cNvSpPr txBox="1"/>
          <p:nvPr/>
        </p:nvSpPr>
        <p:spPr>
          <a:xfrm>
            <a:off x="2928926" y="3714752"/>
            <a:ext cx="2424062" cy="1107996"/>
          </a:xfrm>
          <a:prstGeom prst="rect">
            <a:avLst/>
          </a:prstGeom>
          <a:noFill/>
        </p:spPr>
        <p:txBody>
          <a:bodyPr wrap="none" rtlCol="0">
            <a:spAutoFit/>
          </a:bodyPr>
          <a:lstStyle/>
          <a:p>
            <a:r>
              <a:rPr lang="en-US" altLang="ja-JP" sz="1100" dirty="0" smtClean="0">
                <a:latin typeface="小塚ゴシック Pro B" pitchFamily="34" charset="-128"/>
                <a:ea typeface="小塚ゴシック Pro B" pitchFamily="34" charset="-128"/>
              </a:rPr>
              <a:t>φ10</a:t>
            </a:r>
            <a:r>
              <a:rPr lang="ja-JP" altLang="en-US" sz="1100" dirty="0" smtClean="0">
                <a:latin typeface="小塚ゴシック Pro B" pitchFamily="34" charset="-128"/>
                <a:ea typeface="小塚ゴシック Pro B" pitchFamily="34" charset="-128"/>
              </a:rPr>
              <a:t>　</a:t>
            </a:r>
            <a:r>
              <a:rPr lang="en-US" altLang="ja-JP" sz="1100" dirty="0" smtClean="0">
                <a:latin typeface="小塚ゴシック Pro B" pitchFamily="34" charset="-128"/>
                <a:ea typeface="小塚ゴシック Pro B" pitchFamily="34" charset="-128"/>
              </a:rPr>
              <a:t>10[mm] </a:t>
            </a:r>
            <a:r>
              <a:rPr lang="ja-JP" altLang="en-US" sz="1100" dirty="0" smtClean="0">
                <a:latin typeface="小塚ゴシック Pro B" pitchFamily="34" charset="-128"/>
                <a:ea typeface="小塚ゴシック Pro B" pitchFamily="34" charset="-128"/>
              </a:rPr>
              <a:t>石英 </a:t>
            </a:r>
            <a:r>
              <a:rPr lang="en-US" altLang="ja-JP" sz="1100" dirty="0" smtClean="0">
                <a:latin typeface="小塚ゴシック Pro B" pitchFamily="34" charset="-128"/>
                <a:ea typeface="小塚ゴシック Pro B" pitchFamily="34" charset="-128"/>
              </a:rPr>
              <a:t>+ MCP-PMT</a:t>
            </a:r>
          </a:p>
          <a:p>
            <a:r>
              <a:rPr lang="en-US" altLang="ja-JP" sz="1100" dirty="0" smtClean="0">
                <a:latin typeface="小塚ゴシック Pro B" pitchFamily="34" charset="-128"/>
                <a:ea typeface="小塚ゴシック Pro B" pitchFamily="34" charset="-128"/>
              </a:rPr>
              <a:t>σ&lt;20[</a:t>
            </a:r>
            <a:r>
              <a:rPr lang="en-US" altLang="ja-JP" sz="1100" dirty="0" err="1" smtClean="0">
                <a:latin typeface="小塚ゴシック Pro B" pitchFamily="34" charset="-128"/>
                <a:ea typeface="小塚ゴシック Pro B" pitchFamily="34" charset="-128"/>
              </a:rPr>
              <a:t>ps</a:t>
            </a:r>
            <a:r>
              <a:rPr lang="en-US" altLang="ja-JP" sz="1100" dirty="0" smtClean="0">
                <a:latin typeface="小塚ゴシック Pro B" pitchFamily="34" charset="-128"/>
                <a:ea typeface="小塚ゴシック Pro B" pitchFamily="34" charset="-128"/>
              </a:rPr>
              <a:t>]</a:t>
            </a:r>
          </a:p>
          <a:p>
            <a:r>
              <a:rPr lang="ja-JP" altLang="en-US" sz="1100" dirty="0" smtClean="0">
                <a:latin typeface="小塚ゴシック Pro B" pitchFamily="34" charset="-128"/>
                <a:ea typeface="小塚ゴシック Pro B" pitchFamily="34" charset="-128"/>
              </a:rPr>
              <a:t>二つあるのは</a:t>
            </a:r>
            <a:r>
              <a:rPr lang="en-US" altLang="ja-JP" sz="1100" dirty="0" smtClean="0">
                <a:latin typeface="小塚ゴシック Pro B" pitchFamily="34" charset="-128"/>
                <a:ea typeface="小塚ゴシック Pro B" pitchFamily="34" charset="-128"/>
              </a:rPr>
              <a:t>timing counter</a:t>
            </a:r>
            <a:r>
              <a:rPr lang="ja-JP" altLang="en-US" sz="1100" dirty="0" smtClean="0">
                <a:latin typeface="小塚ゴシック Pro B" pitchFamily="34" charset="-128"/>
                <a:ea typeface="小塚ゴシック Pro B" pitchFamily="34" charset="-128"/>
              </a:rPr>
              <a:t>自身の</a:t>
            </a:r>
            <a:endParaRPr lang="en-US" altLang="ja-JP" sz="1100" dirty="0" smtClean="0">
              <a:latin typeface="小塚ゴシック Pro B" pitchFamily="34" charset="-128"/>
              <a:ea typeface="小塚ゴシック Pro B" pitchFamily="34" charset="-128"/>
            </a:endParaRPr>
          </a:p>
          <a:p>
            <a:r>
              <a:rPr lang="ja-JP" altLang="en-US" sz="1100" dirty="0" smtClean="0">
                <a:latin typeface="小塚ゴシック Pro B" pitchFamily="34" charset="-128"/>
                <a:ea typeface="小塚ゴシック Pro B" pitchFamily="34" charset="-128"/>
              </a:rPr>
              <a:t>時間分解能を調べるため。</a:t>
            </a:r>
            <a:endParaRPr lang="en-US" altLang="ja-JP" sz="1100" dirty="0" smtClean="0">
              <a:latin typeface="小塚ゴシック Pro B" pitchFamily="34" charset="-128"/>
              <a:ea typeface="小塚ゴシック Pro B" pitchFamily="34" charset="-128"/>
            </a:endParaRPr>
          </a:p>
          <a:p>
            <a:r>
              <a:rPr lang="en-US" altLang="ja-JP" sz="1100" dirty="0" smtClean="0">
                <a:latin typeface="小塚ゴシック Pro B" pitchFamily="34" charset="-128"/>
                <a:ea typeface="小塚ゴシック Pro B" pitchFamily="34" charset="-128"/>
              </a:rPr>
              <a:t>data take</a:t>
            </a:r>
            <a:r>
              <a:rPr lang="ja-JP" altLang="en-US" sz="1100" dirty="0" smtClean="0">
                <a:latin typeface="小塚ゴシック Pro B" pitchFamily="34" charset="-128"/>
                <a:ea typeface="小塚ゴシック Pro B" pitchFamily="34" charset="-128"/>
              </a:rPr>
              <a:t>時には一つにした。</a:t>
            </a:r>
          </a:p>
          <a:p>
            <a:endParaRPr kumimoji="1" lang="ja-JP" altLang="en-US" sz="1100" dirty="0">
              <a:latin typeface="小塚ゴシック Pro B" pitchFamily="34" charset="-128"/>
              <a:ea typeface="小塚ゴシック Pro B" pitchFamily="34" charset="-128"/>
            </a:endParaRPr>
          </a:p>
        </p:txBody>
      </p:sp>
      <p:sp>
        <p:nvSpPr>
          <p:cNvPr id="73" name="テキスト ボックス 72"/>
          <p:cNvSpPr txBox="1"/>
          <p:nvPr/>
        </p:nvSpPr>
        <p:spPr>
          <a:xfrm>
            <a:off x="0" y="0"/>
            <a:ext cx="3704860" cy="830997"/>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12</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lang="en-US" altLang="ja-JP" sz="2400" dirty="0" smtClean="0">
                <a:latin typeface="小塚ゴシック Pro B" pitchFamily="34" charset="-128"/>
                <a:ea typeface="小塚ゴシック Pro B" pitchFamily="34" charset="-128"/>
              </a:rPr>
              <a:t>	</a:t>
            </a:r>
            <a:r>
              <a:rPr lang="ja-JP" altLang="en-US" sz="2400" dirty="0" smtClean="0">
                <a:latin typeface="小塚ゴシック Pro B" pitchFamily="34" charset="-128"/>
                <a:ea typeface="小塚ゴシック Pro B" pitchFamily="34" charset="-128"/>
              </a:rPr>
              <a:t>セットアップ</a:t>
            </a:r>
            <a:endParaRPr kumimoji="1" lang="ja-JP" altLang="en-US" sz="2400"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 18"/>
          <p:cNvSpPr>
            <a:spLocks noGrp="1"/>
          </p:cNvSpPr>
          <p:nvPr>
            <p:ph type="sldNum" sz="quarter" idx="12"/>
          </p:nvPr>
        </p:nvSpPr>
        <p:spPr>
          <a:xfrm>
            <a:off x="7010432" y="6492899"/>
            <a:ext cx="2133600" cy="365125"/>
          </a:xfrm>
        </p:spPr>
        <p:txBody>
          <a:bodyPr/>
          <a:lstStyle/>
          <a:p>
            <a:fld id="{D5BB8953-C8B4-4D11-8C6E-FA23731B2D93}" type="slidenum">
              <a:rPr kumimoji="1" lang="ja-JP" altLang="en-US" smtClean="0"/>
              <a:pPr/>
              <a:t>18</a:t>
            </a:fld>
            <a:endParaRPr kumimoji="1" lang="ja-JP" altLang="en-US" dirty="0"/>
          </a:p>
        </p:txBody>
      </p:sp>
      <p:pic>
        <p:nvPicPr>
          <p:cNvPr id="24" name="Picture 2"/>
          <p:cNvPicPr>
            <a:picLocks noChangeAspect="1" noChangeArrowheads="1"/>
          </p:cNvPicPr>
          <p:nvPr/>
        </p:nvPicPr>
        <p:blipFill>
          <a:blip r:embed="rId3"/>
          <a:srcRect/>
          <a:stretch>
            <a:fillRect/>
          </a:stretch>
        </p:blipFill>
        <p:spPr bwMode="auto">
          <a:xfrm>
            <a:off x="-32" y="1071546"/>
            <a:ext cx="3357586" cy="732272"/>
          </a:xfrm>
          <a:prstGeom prst="rect">
            <a:avLst/>
          </a:prstGeom>
          <a:noFill/>
          <a:ln w="9525">
            <a:noFill/>
            <a:miter lim="800000"/>
            <a:headEnd/>
            <a:tailEnd/>
          </a:ln>
          <a:effectLst/>
        </p:spPr>
      </p:pic>
      <p:sp>
        <p:nvSpPr>
          <p:cNvPr id="31" name="円/楕円 30"/>
          <p:cNvSpPr/>
          <p:nvPr/>
        </p:nvSpPr>
        <p:spPr>
          <a:xfrm>
            <a:off x="571472" y="1000108"/>
            <a:ext cx="3000396" cy="928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172620" y="1590248"/>
            <a:ext cx="1827744" cy="338554"/>
          </a:xfrm>
          <a:prstGeom prst="rect">
            <a:avLst/>
          </a:prstGeom>
          <a:noFill/>
        </p:spPr>
        <p:txBody>
          <a:bodyPr wrap="none" rtlCol="0">
            <a:spAutoFit/>
          </a:bodyPr>
          <a:lstStyle/>
          <a:p>
            <a:r>
              <a:rPr lang="en-US" altLang="ja-JP" sz="1600" dirty="0" smtClean="0">
                <a:latin typeface="小塚ゴシック Pro B" pitchFamily="34" charset="-128"/>
                <a:ea typeface="小塚ゴシック Pro B" pitchFamily="34" charset="-128"/>
              </a:rPr>
              <a:t>1850 × 400 × 20</a:t>
            </a:r>
            <a:endParaRPr kumimoji="1" lang="ja-JP" altLang="en-US" sz="1600" dirty="0">
              <a:latin typeface="小塚ゴシック Pro B" pitchFamily="34" charset="-128"/>
              <a:ea typeface="小塚ゴシック Pro B" pitchFamily="34" charset="-128"/>
            </a:endParaRPr>
          </a:p>
        </p:txBody>
      </p:sp>
      <p:sp>
        <p:nvSpPr>
          <p:cNvPr id="33" name="テキスト ボックス 32"/>
          <p:cNvSpPr txBox="1"/>
          <p:nvPr/>
        </p:nvSpPr>
        <p:spPr>
          <a:xfrm>
            <a:off x="5643570" y="1142984"/>
            <a:ext cx="3185487" cy="646331"/>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要求精度を満たす研磨の困難</a:t>
            </a:r>
            <a:endParaRPr kumimoji="1"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→二枚の石英を名古屋で接着</a:t>
            </a:r>
            <a:endParaRPr kumimoji="1" lang="ja-JP" altLang="en-US" dirty="0">
              <a:latin typeface="小塚ゴシック Pro B" pitchFamily="34" charset="-128"/>
              <a:ea typeface="小塚ゴシック Pro B" pitchFamily="34" charset="-128"/>
            </a:endParaRPr>
          </a:p>
        </p:txBody>
      </p:sp>
      <p:pic>
        <p:nvPicPr>
          <p:cNvPr id="34" name="Picture 5" descr="C:\kenji\doc\pid\top\20060322\mirror.JPG"/>
          <p:cNvPicPr>
            <a:picLocks noChangeAspect="1" noChangeArrowheads="1"/>
          </p:cNvPicPr>
          <p:nvPr/>
        </p:nvPicPr>
        <p:blipFill>
          <a:blip r:embed="rId4" cstate="print"/>
          <a:srcRect/>
          <a:stretch>
            <a:fillRect/>
          </a:stretch>
        </p:blipFill>
        <p:spPr bwMode="auto">
          <a:xfrm>
            <a:off x="4000496" y="3143248"/>
            <a:ext cx="965981" cy="1571636"/>
          </a:xfrm>
          <a:prstGeom prst="rect">
            <a:avLst/>
          </a:prstGeom>
          <a:ln w="28575">
            <a:solidFill>
              <a:schemeClr val="tx1"/>
            </a:solidFill>
          </a:ln>
          <a:effectLst>
            <a:outerShdw blurRad="292100" dist="139700" dir="2700000" algn="tl" rotWithShape="0">
              <a:srgbClr val="333333">
                <a:alpha val="65000"/>
              </a:srgbClr>
            </a:outerShdw>
          </a:effectLst>
        </p:spPr>
      </p:pic>
      <p:sp>
        <p:nvSpPr>
          <p:cNvPr id="36" name="AutoShape 13"/>
          <p:cNvSpPr>
            <a:spLocks noChangeArrowheads="1"/>
          </p:cNvSpPr>
          <p:nvPr/>
        </p:nvSpPr>
        <p:spPr bwMode="auto">
          <a:xfrm>
            <a:off x="1285852" y="2285992"/>
            <a:ext cx="1714512" cy="571504"/>
          </a:xfrm>
          <a:prstGeom prst="cube">
            <a:avLst>
              <a:gd name="adj" fmla="val 76042"/>
            </a:avLst>
          </a:prstGeom>
          <a:solidFill>
            <a:srgbClr val="00DCFF">
              <a:alpha val="55000"/>
            </a:srgbClr>
          </a:solidFill>
          <a:ln w="9525">
            <a:noFill/>
            <a:round/>
            <a:headEnd/>
            <a:tailEnd/>
          </a:ln>
        </p:spPr>
        <p:txBody>
          <a:bodyPr wrap="none" anchor="ctr"/>
          <a:lstStyle/>
          <a:p>
            <a:endParaRPr lang="ja-JP" altLang="en-US">
              <a:latin typeface="Calibri" pitchFamily="34" charset="0"/>
            </a:endParaRPr>
          </a:p>
        </p:txBody>
      </p:sp>
      <p:sp>
        <p:nvSpPr>
          <p:cNvPr id="37" name="AutoShape 13"/>
          <p:cNvSpPr>
            <a:spLocks noChangeArrowheads="1"/>
          </p:cNvSpPr>
          <p:nvPr/>
        </p:nvSpPr>
        <p:spPr bwMode="auto">
          <a:xfrm>
            <a:off x="3143240" y="2285992"/>
            <a:ext cx="1714512" cy="571504"/>
          </a:xfrm>
          <a:prstGeom prst="cube">
            <a:avLst>
              <a:gd name="adj" fmla="val 76042"/>
            </a:avLst>
          </a:prstGeom>
          <a:solidFill>
            <a:srgbClr val="00DCFF">
              <a:alpha val="48000"/>
            </a:srgbClr>
          </a:solidFill>
          <a:ln w="9525">
            <a:noFill/>
            <a:round/>
            <a:headEnd/>
            <a:tailEnd/>
          </a:ln>
        </p:spPr>
        <p:txBody>
          <a:bodyPr wrap="none" anchor="ctr"/>
          <a:lstStyle/>
          <a:p>
            <a:endParaRPr lang="ja-JP" altLang="en-US">
              <a:latin typeface="Calibri" pitchFamily="34" charset="0"/>
            </a:endParaRPr>
          </a:p>
        </p:txBody>
      </p:sp>
      <p:cxnSp>
        <p:nvCxnSpPr>
          <p:cNvPr id="38" name="直線矢印コネクタ 37"/>
          <p:cNvCxnSpPr/>
          <p:nvPr/>
        </p:nvCxnSpPr>
        <p:spPr>
          <a:xfrm rot="5400000">
            <a:off x="1214414" y="2214554"/>
            <a:ext cx="500066" cy="50006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1785918" y="2214554"/>
            <a:ext cx="1214446" cy="158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rot="5400000">
            <a:off x="1035819" y="2821777"/>
            <a:ext cx="21431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1928794" y="2214554"/>
            <a:ext cx="902811" cy="338554"/>
          </a:xfrm>
          <a:prstGeom prst="rect">
            <a:avLst/>
          </a:prstGeom>
          <a:noFill/>
        </p:spPr>
        <p:txBody>
          <a:bodyPr wrap="none" rtlCol="0">
            <a:spAutoFit/>
          </a:bodyPr>
          <a:lstStyle/>
          <a:p>
            <a:r>
              <a:rPr kumimoji="1" lang="en-US" altLang="ja-JP" sz="1600" dirty="0" smtClean="0"/>
              <a:t>915[mm]</a:t>
            </a:r>
            <a:endParaRPr kumimoji="1" lang="ja-JP" altLang="en-US" sz="1600" dirty="0"/>
          </a:p>
        </p:txBody>
      </p:sp>
      <p:sp>
        <p:nvSpPr>
          <p:cNvPr id="42" name="テキスト ボックス 41"/>
          <p:cNvSpPr txBox="1"/>
          <p:nvPr/>
        </p:nvSpPr>
        <p:spPr>
          <a:xfrm>
            <a:off x="714348" y="2143116"/>
            <a:ext cx="902811" cy="338554"/>
          </a:xfrm>
          <a:prstGeom prst="rect">
            <a:avLst/>
          </a:prstGeom>
          <a:noFill/>
        </p:spPr>
        <p:txBody>
          <a:bodyPr wrap="none" rtlCol="0">
            <a:spAutoFit/>
          </a:bodyPr>
          <a:lstStyle/>
          <a:p>
            <a:r>
              <a:rPr kumimoji="1" lang="en-US" altLang="ja-JP" sz="1600" dirty="0" smtClean="0"/>
              <a:t>400[mm]</a:t>
            </a:r>
            <a:endParaRPr kumimoji="1" lang="ja-JP" altLang="en-US" sz="1600" dirty="0"/>
          </a:p>
        </p:txBody>
      </p:sp>
      <p:sp>
        <p:nvSpPr>
          <p:cNvPr id="43" name="テキスト ボックス 42"/>
          <p:cNvSpPr txBox="1"/>
          <p:nvPr/>
        </p:nvSpPr>
        <p:spPr>
          <a:xfrm>
            <a:off x="357158" y="2643182"/>
            <a:ext cx="800219" cy="338554"/>
          </a:xfrm>
          <a:prstGeom prst="rect">
            <a:avLst/>
          </a:prstGeom>
          <a:noFill/>
        </p:spPr>
        <p:txBody>
          <a:bodyPr wrap="none" rtlCol="0">
            <a:spAutoFit/>
          </a:bodyPr>
          <a:lstStyle/>
          <a:p>
            <a:r>
              <a:rPr lang="en-US" altLang="ja-JP" sz="1600" dirty="0" smtClean="0"/>
              <a:t>20</a:t>
            </a:r>
            <a:r>
              <a:rPr kumimoji="1" lang="en-US" altLang="ja-JP" sz="1600" dirty="0" smtClean="0"/>
              <a:t>[mm]</a:t>
            </a:r>
            <a:endParaRPr kumimoji="1" lang="ja-JP" altLang="en-US" sz="1600" dirty="0"/>
          </a:p>
        </p:txBody>
      </p:sp>
      <p:sp>
        <p:nvSpPr>
          <p:cNvPr id="44" name="下矢印 43"/>
          <p:cNvSpPr/>
          <p:nvPr/>
        </p:nvSpPr>
        <p:spPr>
          <a:xfrm>
            <a:off x="2285984" y="3000372"/>
            <a:ext cx="78581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3643306" y="2143116"/>
            <a:ext cx="902811" cy="338554"/>
          </a:xfrm>
          <a:prstGeom prst="rect">
            <a:avLst/>
          </a:prstGeom>
          <a:noFill/>
        </p:spPr>
        <p:txBody>
          <a:bodyPr wrap="none" rtlCol="0">
            <a:spAutoFit/>
          </a:bodyPr>
          <a:lstStyle/>
          <a:p>
            <a:r>
              <a:rPr kumimoji="1" lang="en-US" altLang="ja-JP" sz="1600" dirty="0" smtClean="0"/>
              <a:t>915[mm]</a:t>
            </a:r>
            <a:endParaRPr kumimoji="1" lang="ja-JP" altLang="en-US" sz="1600" dirty="0"/>
          </a:p>
        </p:txBody>
      </p:sp>
      <p:cxnSp>
        <p:nvCxnSpPr>
          <p:cNvPr id="46" name="直線矢印コネクタ 45"/>
          <p:cNvCxnSpPr/>
          <p:nvPr/>
        </p:nvCxnSpPr>
        <p:spPr>
          <a:xfrm>
            <a:off x="3571868" y="2214554"/>
            <a:ext cx="1285884" cy="158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rot="5400000">
            <a:off x="4429124" y="2285992"/>
            <a:ext cx="500066" cy="50006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4500562" y="2518942"/>
            <a:ext cx="902811" cy="338554"/>
          </a:xfrm>
          <a:prstGeom prst="rect">
            <a:avLst/>
          </a:prstGeom>
          <a:noFill/>
        </p:spPr>
        <p:txBody>
          <a:bodyPr wrap="none" rtlCol="0">
            <a:spAutoFit/>
          </a:bodyPr>
          <a:lstStyle/>
          <a:p>
            <a:r>
              <a:rPr kumimoji="1" lang="en-US" altLang="ja-JP" sz="1600" dirty="0" smtClean="0"/>
              <a:t>400[mm]</a:t>
            </a:r>
            <a:endParaRPr kumimoji="1" lang="ja-JP" altLang="en-US" sz="1600" dirty="0"/>
          </a:p>
        </p:txBody>
      </p:sp>
      <p:sp>
        <p:nvSpPr>
          <p:cNvPr id="49" name="テキスト ボックス 48"/>
          <p:cNvSpPr txBox="1"/>
          <p:nvPr/>
        </p:nvSpPr>
        <p:spPr>
          <a:xfrm>
            <a:off x="4286248" y="2786058"/>
            <a:ext cx="800219" cy="338554"/>
          </a:xfrm>
          <a:prstGeom prst="rect">
            <a:avLst/>
          </a:prstGeom>
          <a:noFill/>
        </p:spPr>
        <p:txBody>
          <a:bodyPr wrap="none" rtlCol="0">
            <a:spAutoFit/>
          </a:bodyPr>
          <a:lstStyle/>
          <a:p>
            <a:r>
              <a:rPr lang="en-US" altLang="ja-JP" sz="1600" dirty="0" smtClean="0"/>
              <a:t>20</a:t>
            </a:r>
            <a:r>
              <a:rPr kumimoji="1" lang="en-US" altLang="ja-JP" sz="1600" dirty="0" smtClean="0"/>
              <a:t>[mm]</a:t>
            </a:r>
            <a:endParaRPr kumimoji="1" lang="ja-JP" altLang="en-US" sz="1600" dirty="0"/>
          </a:p>
        </p:txBody>
      </p:sp>
      <p:cxnSp>
        <p:nvCxnSpPr>
          <p:cNvPr id="50" name="直線矢印コネクタ 49"/>
          <p:cNvCxnSpPr/>
          <p:nvPr/>
        </p:nvCxnSpPr>
        <p:spPr>
          <a:xfrm rot="5400000">
            <a:off x="4251323" y="2749545"/>
            <a:ext cx="21431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グループ化 47"/>
          <p:cNvGrpSpPr/>
          <p:nvPr/>
        </p:nvGrpSpPr>
        <p:grpSpPr>
          <a:xfrm>
            <a:off x="142844" y="3500438"/>
            <a:ext cx="3313101" cy="571504"/>
            <a:chOff x="857224" y="4929198"/>
            <a:chExt cx="3313101" cy="571504"/>
          </a:xfrm>
        </p:grpSpPr>
        <p:sp>
          <p:nvSpPr>
            <p:cNvPr id="61" name="直方体 60"/>
            <p:cNvSpPr/>
            <p:nvPr/>
          </p:nvSpPr>
          <p:spPr>
            <a:xfrm>
              <a:off x="1214414" y="4929198"/>
              <a:ext cx="142876" cy="214314"/>
            </a:xfrm>
            <a:prstGeom prst="cube">
              <a:avLst>
                <a:gd name="adj" fmla="val 60873"/>
              </a:avLst>
            </a:prstGeom>
            <a:solidFill>
              <a:srgbClr val="FFFF00"/>
            </a:solidFill>
            <a:ln w="127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直方体 61"/>
            <p:cNvSpPr/>
            <p:nvPr/>
          </p:nvSpPr>
          <p:spPr>
            <a:xfrm>
              <a:off x="1142976" y="5000636"/>
              <a:ext cx="142876" cy="214314"/>
            </a:xfrm>
            <a:prstGeom prst="cube">
              <a:avLst>
                <a:gd name="adj" fmla="val 60873"/>
              </a:avLst>
            </a:prstGeom>
            <a:solidFill>
              <a:srgbClr val="FFFF00"/>
            </a:solidFill>
            <a:ln w="127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直方体 62"/>
            <p:cNvSpPr/>
            <p:nvPr/>
          </p:nvSpPr>
          <p:spPr>
            <a:xfrm>
              <a:off x="1071538" y="5072074"/>
              <a:ext cx="142876" cy="214314"/>
            </a:xfrm>
            <a:prstGeom prst="cube">
              <a:avLst>
                <a:gd name="adj" fmla="val 60873"/>
              </a:avLst>
            </a:prstGeom>
            <a:solidFill>
              <a:srgbClr val="FFFF00"/>
            </a:solidFill>
            <a:ln w="127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直方体 63"/>
            <p:cNvSpPr/>
            <p:nvPr/>
          </p:nvSpPr>
          <p:spPr>
            <a:xfrm>
              <a:off x="1009624" y="5143512"/>
              <a:ext cx="142876" cy="214314"/>
            </a:xfrm>
            <a:prstGeom prst="cube">
              <a:avLst>
                <a:gd name="adj" fmla="val 60873"/>
              </a:avLst>
            </a:prstGeom>
            <a:solidFill>
              <a:srgbClr val="FFFF00"/>
            </a:solidFill>
            <a:ln w="127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直方体 64"/>
            <p:cNvSpPr/>
            <p:nvPr/>
          </p:nvSpPr>
          <p:spPr>
            <a:xfrm>
              <a:off x="928662" y="5214950"/>
              <a:ext cx="142876" cy="214314"/>
            </a:xfrm>
            <a:prstGeom prst="cube">
              <a:avLst>
                <a:gd name="adj" fmla="val 60873"/>
              </a:avLst>
            </a:prstGeom>
            <a:solidFill>
              <a:srgbClr val="FFFF00"/>
            </a:solidFill>
            <a:ln w="127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直方体 65"/>
            <p:cNvSpPr/>
            <p:nvPr/>
          </p:nvSpPr>
          <p:spPr>
            <a:xfrm>
              <a:off x="857224" y="5286388"/>
              <a:ext cx="142876" cy="214314"/>
            </a:xfrm>
            <a:prstGeom prst="cube">
              <a:avLst>
                <a:gd name="adj" fmla="val 60873"/>
              </a:avLst>
            </a:prstGeom>
            <a:solidFill>
              <a:srgbClr val="FFFF00"/>
            </a:solidFill>
            <a:ln w="127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AutoShape 13"/>
            <p:cNvSpPr>
              <a:spLocks noChangeArrowheads="1"/>
            </p:cNvSpPr>
            <p:nvPr/>
          </p:nvSpPr>
          <p:spPr bwMode="auto">
            <a:xfrm>
              <a:off x="928662" y="4929198"/>
              <a:ext cx="1714512" cy="571504"/>
            </a:xfrm>
            <a:prstGeom prst="cube">
              <a:avLst>
                <a:gd name="adj" fmla="val 76042"/>
              </a:avLst>
            </a:prstGeom>
            <a:solidFill>
              <a:srgbClr val="00DCFF">
                <a:alpha val="55000"/>
              </a:srgbClr>
            </a:solidFill>
            <a:ln w="9525">
              <a:noFill/>
              <a:round/>
              <a:headEnd/>
              <a:tailEnd/>
            </a:ln>
          </p:spPr>
          <p:txBody>
            <a:bodyPr wrap="none" anchor="ctr"/>
            <a:lstStyle/>
            <a:p>
              <a:endParaRPr lang="ja-JP" altLang="en-US" dirty="0">
                <a:latin typeface="Calibri" pitchFamily="34" charset="0"/>
              </a:endParaRPr>
            </a:p>
          </p:txBody>
        </p:sp>
        <p:sp>
          <p:nvSpPr>
            <p:cNvPr id="68" name="AutoShape 13"/>
            <p:cNvSpPr>
              <a:spLocks noChangeArrowheads="1"/>
            </p:cNvSpPr>
            <p:nvPr/>
          </p:nvSpPr>
          <p:spPr bwMode="auto">
            <a:xfrm>
              <a:off x="2214546" y="4929198"/>
              <a:ext cx="1714512" cy="571504"/>
            </a:xfrm>
            <a:prstGeom prst="cube">
              <a:avLst>
                <a:gd name="adj" fmla="val 76042"/>
              </a:avLst>
            </a:prstGeom>
            <a:solidFill>
              <a:srgbClr val="00DCFF">
                <a:alpha val="48000"/>
              </a:srgbClr>
            </a:solidFill>
            <a:ln w="9525">
              <a:noFill/>
              <a:round/>
              <a:headEnd/>
              <a:tailEnd/>
            </a:ln>
          </p:spPr>
          <p:txBody>
            <a:bodyPr wrap="none" anchor="ctr"/>
            <a:lstStyle/>
            <a:p>
              <a:endParaRPr lang="ja-JP" altLang="en-US">
                <a:latin typeface="Calibri" pitchFamily="34" charset="0"/>
              </a:endParaRPr>
            </a:p>
          </p:txBody>
        </p:sp>
        <p:sp>
          <p:nvSpPr>
            <p:cNvPr id="69" name="直方体 68"/>
            <p:cNvSpPr/>
            <p:nvPr/>
          </p:nvSpPr>
          <p:spPr>
            <a:xfrm>
              <a:off x="3500430" y="4929198"/>
              <a:ext cx="500066" cy="571504"/>
            </a:xfrm>
            <a:prstGeom prst="cube">
              <a:avLst>
                <a:gd name="adj" fmla="val 85450"/>
              </a:avLst>
            </a:prstGeom>
            <a:solidFill>
              <a:srgbClr val="00DCFF"/>
            </a:solidFill>
            <a:ln>
              <a:solidFill>
                <a:srgbClr val="00D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0" name="フリーフォーム 69"/>
            <p:cNvSpPr/>
            <p:nvPr/>
          </p:nvSpPr>
          <p:spPr>
            <a:xfrm rot="2777166">
              <a:off x="3713544" y="4895796"/>
              <a:ext cx="208807" cy="704755"/>
            </a:xfrm>
            <a:custGeom>
              <a:avLst/>
              <a:gdLst>
                <a:gd name="connsiteX0" fmla="*/ 31750 w 244475"/>
                <a:gd name="connsiteY0" fmla="*/ 100012 h 1392237"/>
                <a:gd name="connsiteX1" fmla="*/ 241300 w 244475"/>
                <a:gd name="connsiteY1" fmla="*/ 690562 h 1392237"/>
                <a:gd name="connsiteX2" fmla="*/ 50800 w 244475"/>
                <a:gd name="connsiteY2" fmla="*/ 1290637 h 1392237"/>
                <a:gd name="connsiteX3" fmla="*/ 31750 w 244475"/>
                <a:gd name="connsiteY3" fmla="*/ 100012 h 1392237"/>
              </a:gdLst>
              <a:ahLst/>
              <a:cxnLst>
                <a:cxn ang="0">
                  <a:pos x="connsiteX0" y="connsiteY0"/>
                </a:cxn>
                <a:cxn ang="0">
                  <a:pos x="connsiteX1" y="connsiteY1"/>
                </a:cxn>
                <a:cxn ang="0">
                  <a:pos x="connsiteX2" y="connsiteY2"/>
                </a:cxn>
                <a:cxn ang="0">
                  <a:pos x="connsiteX3" y="connsiteY3"/>
                </a:cxn>
              </a:cxnLst>
              <a:rect l="l" t="t" r="r" b="b"/>
              <a:pathLst>
                <a:path w="244475" h="1392237">
                  <a:moveTo>
                    <a:pt x="31750" y="100012"/>
                  </a:moveTo>
                  <a:cubicBezTo>
                    <a:pt x="63500" y="0"/>
                    <a:pt x="238125" y="492125"/>
                    <a:pt x="241300" y="690562"/>
                  </a:cubicBezTo>
                  <a:cubicBezTo>
                    <a:pt x="244475" y="888999"/>
                    <a:pt x="88900" y="1392237"/>
                    <a:pt x="50800" y="1290637"/>
                  </a:cubicBezTo>
                  <a:cubicBezTo>
                    <a:pt x="12700" y="1189037"/>
                    <a:pt x="0" y="200024"/>
                    <a:pt x="31750" y="100012"/>
                  </a:cubicBezTo>
                  <a:close/>
                </a:path>
              </a:pathLst>
            </a:custGeom>
            <a:solidFill>
              <a:srgbClr val="00DCFF"/>
            </a:solidFill>
            <a:ln>
              <a:solidFill>
                <a:srgbClr val="00D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cxnSp>
        <p:nvCxnSpPr>
          <p:cNvPr id="53" name="直線矢印コネクタ 52"/>
          <p:cNvCxnSpPr/>
          <p:nvPr/>
        </p:nvCxnSpPr>
        <p:spPr>
          <a:xfrm rot="16200000" flipV="1">
            <a:off x="2842073" y="3985089"/>
            <a:ext cx="160096" cy="1564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2143108" y="4143380"/>
            <a:ext cx="1723549" cy="338554"/>
          </a:xfrm>
          <a:prstGeom prst="rect">
            <a:avLst/>
          </a:prstGeom>
          <a:noFill/>
        </p:spPr>
        <p:txBody>
          <a:bodyPr wrap="none" rtlCol="0">
            <a:spAutoFit/>
          </a:bodyPr>
          <a:lstStyle/>
          <a:p>
            <a:r>
              <a:rPr kumimoji="1" lang="en-US" altLang="ja-JP" sz="1600" dirty="0" smtClean="0">
                <a:latin typeface="小塚ゴシック Pro H" pitchFamily="34" charset="-128"/>
                <a:ea typeface="小塚ゴシック Pro H" pitchFamily="34" charset="-128"/>
              </a:rPr>
              <a:t>Focusing mirror</a:t>
            </a:r>
            <a:endParaRPr kumimoji="1" lang="ja-JP" altLang="en-US" sz="1600" dirty="0">
              <a:latin typeface="小塚ゴシック Pro H" pitchFamily="34" charset="-128"/>
              <a:ea typeface="小塚ゴシック Pro H" pitchFamily="34" charset="-128"/>
            </a:endParaRPr>
          </a:p>
        </p:txBody>
      </p:sp>
      <p:sp>
        <p:nvSpPr>
          <p:cNvPr id="55" name="テキスト ボックス 54"/>
          <p:cNvSpPr txBox="1"/>
          <p:nvPr/>
        </p:nvSpPr>
        <p:spPr>
          <a:xfrm>
            <a:off x="357158" y="4143380"/>
            <a:ext cx="1101584" cy="338554"/>
          </a:xfrm>
          <a:prstGeom prst="rect">
            <a:avLst/>
          </a:prstGeom>
          <a:noFill/>
        </p:spPr>
        <p:txBody>
          <a:bodyPr wrap="none" rtlCol="0">
            <a:spAutoFit/>
          </a:bodyPr>
          <a:lstStyle/>
          <a:p>
            <a:r>
              <a:rPr kumimoji="1" lang="en-US" altLang="ja-JP" sz="1600" dirty="0" smtClean="0">
                <a:latin typeface="小塚ゴシック Pro H" pitchFamily="34" charset="-128"/>
                <a:ea typeface="小塚ゴシック Pro H" pitchFamily="34" charset="-128"/>
              </a:rPr>
              <a:t>MCP-PMT</a:t>
            </a:r>
            <a:endParaRPr kumimoji="1" lang="ja-JP" altLang="en-US" sz="1600" dirty="0">
              <a:latin typeface="小塚ゴシック Pro H" pitchFamily="34" charset="-128"/>
              <a:ea typeface="小塚ゴシック Pro H" pitchFamily="34" charset="-128"/>
            </a:endParaRPr>
          </a:p>
        </p:txBody>
      </p:sp>
      <p:cxnSp>
        <p:nvCxnSpPr>
          <p:cNvPr id="56" name="直線矢印コネクタ 55"/>
          <p:cNvCxnSpPr/>
          <p:nvPr/>
        </p:nvCxnSpPr>
        <p:spPr>
          <a:xfrm rot="16200000" flipV="1">
            <a:off x="225820" y="4056527"/>
            <a:ext cx="160096" cy="1564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143240" y="3500438"/>
            <a:ext cx="21431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143240" y="3143248"/>
            <a:ext cx="723275" cy="307777"/>
          </a:xfrm>
          <a:prstGeom prst="rect">
            <a:avLst/>
          </a:prstGeom>
          <a:noFill/>
        </p:spPr>
        <p:txBody>
          <a:bodyPr wrap="none" rtlCol="0">
            <a:spAutoFit/>
          </a:bodyPr>
          <a:lstStyle/>
          <a:p>
            <a:r>
              <a:rPr kumimoji="1" lang="en-US" altLang="ja-JP" sz="1400" dirty="0" smtClean="0"/>
              <a:t>20[mm]</a:t>
            </a:r>
            <a:endParaRPr kumimoji="1" lang="ja-JP" altLang="en-US" sz="1400" dirty="0"/>
          </a:p>
        </p:txBody>
      </p:sp>
      <p:cxnSp>
        <p:nvCxnSpPr>
          <p:cNvPr id="59" name="直線矢印コネクタ 58"/>
          <p:cNvCxnSpPr/>
          <p:nvPr/>
        </p:nvCxnSpPr>
        <p:spPr>
          <a:xfrm rot="10800000" flipH="1">
            <a:off x="214282" y="3983285"/>
            <a:ext cx="2629596" cy="20197"/>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1169929" y="3714752"/>
            <a:ext cx="902811" cy="307777"/>
          </a:xfrm>
          <a:prstGeom prst="rect">
            <a:avLst/>
          </a:prstGeom>
          <a:noFill/>
        </p:spPr>
        <p:txBody>
          <a:bodyPr wrap="none" rtlCol="0">
            <a:spAutoFit/>
          </a:bodyPr>
          <a:lstStyle/>
          <a:p>
            <a:r>
              <a:rPr kumimoji="1" lang="en-US" altLang="ja-JP" sz="1400" dirty="0" smtClean="0"/>
              <a:t>1850[mm]</a:t>
            </a:r>
            <a:endParaRPr kumimoji="1" lang="ja-JP" altLang="en-US" sz="1400" dirty="0"/>
          </a:p>
        </p:txBody>
      </p:sp>
      <p:cxnSp>
        <p:nvCxnSpPr>
          <p:cNvPr id="71" name="直線矢印コネクタ 70"/>
          <p:cNvCxnSpPr/>
          <p:nvPr/>
        </p:nvCxnSpPr>
        <p:spPr>
          <a:xfrm flipV="1">
            <a:off x="3585478" y="4000504"/>
            <a:ext cx="272142" cy="160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2" name="表 71"/>
          <p:cNvGraphicFramePr>
            <a:graphicFrameLocks noGrp="1"/>
          </p:cNvGraphicFramePr>
          <p:nvPr/>
        </p:nvGraphicFramePr>
        <p:xfrm>
          <a:off x="3643306" y="1177280"/>
          <a:ext cx="1643074" cy="822960"/>
        </p:xfrm>
        <a:graphic>
          <a:graphicData uri="http://schemas.openxmlformats.org/drawingml/2006/table">
            <a:tbl>
              <a:tblPr firstRow="1" bandRow="1">
                <a:tableStyleId>{5940675A-B579-460E-94D1-54222C63F5DA}</a:tableStyleId>
              </a:tblPr>
              <a:tblGrid>
                <a:gridCol w="821537"/>
                <a:gridCol w="821537"/>
              </a:tblGrid>
              <a:tr h="238127">
                <a:tc>
                  <a:txBody>
                    <a:bodyPr/>
                    <a:lstStyle/>
                    <a:p>
                      <a:pPr algn="ctr"/>
                      <a:r>
                        <a:rPr kumimoji="1" lang="ja-JP" altLang="en-US" sz="1200" dirty="0" smtClean="0"/>
                        <a:t>面精度</a:t>
                      </a:r>
                      <a:endParaRPr kumimoji="1" lang="ja-JP" altLang="en-US" sz="1200" dirty="0">
                        <a:latin typeface="小塚ゴシック Pro B" pitchFamily="34" charset="-128"/>
                        <a:ea typeface="小塚ゴシック Pro B" pitchFamily="34" charset="-128"/>
                      </a:endParaRPr>
                    </a:p>
                  </a:txBody>
                  <a:tcPr>
                    <a:solidFill>
                      <a:srgbClr val="66CCFF"/>
                    </a:solidFill>
                  </a:tcPr>
                </a:tc>
                <a:tc>
                  <a:txBody>
                    <a:bodyPr/>
                    <a:lstStyle/>
                    <a:p>
                      <a:pPr algn="ctr"/>
                      <a:r>
                        <a:rPr kumimoji="1" lang="en-US" altLang="ja-JP" sz="1200" dirty="0" smtClean="0"/>
                        <a:t>&lt; 2.0λ</a:t>
                      </a:r>
                      <a:endParaRPr kumimoji="1" lang="ja-JP" altLang="en-US" sz="1200" dirty="0">
                        <a:latin typeface="小塚ゴシック Pro B" pitchFamily="34" charset="-128"/>
                        <a:ea typeface="小塚ゴシック Pro B" pitchFamily="34" charset="-128"/>
                      </a:endParaRPr>
                    </a:p>
                  </a:txBody>
                  <a:tcPr>
                    <a:solidFill>
                      <a:srgbClr val="66CCFF"/>
                    </a:solidFill>
                  </a:tcPr>
                </a:tc>
              </a:tr>
              <a:tr h="238127">
                <a:tc>
                  <a:txBody>
                    <a:bodyPr/>
                    <a:lstStyle/>
                    <a:p>
                      <a:pPr algn="ctr"/>
                      <a:r>
                        <a:rPr kumimoji="1" lang="ja-JP" altLang="en-US" sz="1200" dirty="0" smtClean="0"/>
                        <a:t>表面粗さ</a:t>
                      </a:r>
                      <a:endParaRPr kumimoji="1" lang="ja-JP" altLang="en-US" sz="1200" dirty="0">
                        <a:latin typeface="小塚ゴシック Pro B" pitchFamily="34" charset="-128"/>
                        <a:ea typeface="小塚ゴシック Pro B" pitchFamily="34" charset="-128"/>
                      </a:endParaRPr>
                    </a:p>
                  </a:txBody>
                  <a:tcPr>
                    <a:solidFill>
                      <a:srgbClr val="66CCFF"/>
                    </a:solidFill>
                  </a:tcPr>
                </a:tc>
                <a:tc>
                  <a:txBody>
                    <a:bodyPr/>
                    <a:lstStyle/>
                    <a:p>
                      <a:pPr algn="ctr"/>
                      <a:r>
                        <a:rPr kumimoji="1" lang="en-US" altLang="ja-JP" sz="1200" dirty="0" smtClean="0"/>
                        <a:t>&lt; 5.0Å</a:t>
                      </a:r>
                      <a:endParaRPr kumimoji="1" lang="ja-JP" altLang="en-US" sz="1200" dirty="0">
                        <a:latin typeface="小塚ゴシック Pro B" pitchFamily="34" charset="-128"/>
                        <a:ea typeface="小塚ゴシック Pro B" pitchFamily="34" charset="-128"/>
                      </a:endParaRPr>
                    </a:p>
                  </a:txBody>
                  <a:tcPr>
                    <a:solidFill>
                      <a:srgbClr val="66CCFF"/>
                    </a:solidFill>
                  </a:tcPr>
                </a:tc>
              </a:tr>
              <a:tr h="238127">
                <a:tc>
                  <a:txBody>
                    <a:bodyPr/>
                    <a:lstStyle/>
                    <a:p>
                      <a:pPr algn="ctr"/>
                      <a:r>
                        <a:rPr kumimoji="1" lang="ja-JP" altLang="en-US" sz="1200" dirty="0" smtClean="0"/>
                        <a:t>直角度</a:t>
                      </a:r>
                      <a:endParaRPr kumimoji="1" lang="ja-JP" altLang="en-US" sz="1200" dirty="0">
                        <a:latin typeface="小塚ゴシック Pro B" pitchFamily="34" charset="-128"/>
                        <a:ea typeface="小塚ゴシック Pro B" pitchFamily="34" charset="-128"/>
                      </a:endParaRPr>
                    </a:p>
                  </a:txBody>
                  <a:tcPr>
                    <a:solidFill>
                      <a:srgbClr val="66CCFF"/>
                    </a:solidFill>
                  </a:tcPr>
                </a:tc>
                <a:tc>
                  <a:txBody>
                    <a:bodyPr/>
                    <a:lstStyle/>
                    <a:p>
                      <a:pPr algn="ctr"/>
                      <a:r>
                        <a:rPr kumimoji="1" lang="en-US" altLang="ja-JP" sz="1200" dirty="0" smtClean="0"/>
                        <a:t>&lt;5</a:t>
                      </a:r>
                      <a:r>
                        <a:rPr kumimoji="1" lang="ja-JP" altLang="en-US" sz="1200" dirty="0" smtClean="0"/>
                        <a:t>分</a:t>
                      </a:r>
                      <a:endParaRPr kumimoji="1" lang="ja-JP" altLang="en-US" sz="1200" dirty="0">
                        <a:latin typeface="小塚ゴシック Pro B" pitchFamily="34" charset="-128"/>
                        <a:ea typeface="小塚ゴシック Pro B" pitchFamily="34" charset="-128"/>
                      </a:endParaRPr>
                    </a:p>
                  </a:txBody>
                  <a:tcPr>
                    <a:solidFill>
                      <a:srgbClr val="66CCFF"/>
                    </a:solidFill>
                  </a:tcPr>
                </a:tc>
              </a:tr>
            </a:tbl>
          </a:graphicData>
        </a:graphic>
      </p:graphicFrame>
      <p:sp>
        <p:nvSpPr>
          <p:cNvPr id="73" name="テキスト ボックス 72"/>
          <p:cNvSpPr txBox="1"/>
          <p:nvPr/>
        </p:nvSpPr>
        <p:spPr>
          <a:xfrm>
            <a:off x="4000496" y="928670"/>
            <a:ext cx="1107996" cy="276999"/>
          </a:xfrm>
          <a:prstGeom prst="rect">
            <a:avLst/>
          </a:prstGeom>
          <a:noFill/>
        </p:spPr>
        <p:txBody>
          <a:bodyPr wrap="none" rtlCol="0">
            <a:spAutoFit/>
          </a:bodyPr>
          <a:lstStyle/>
          <a:p>
            <a:r>
              <a:rPr kumimoji="1" lang="ja-JP" altLang="en-US" sz="1200" dirty="0" smtClean="0">
                <a:latin typeface="小塚ゴシック Pro B" pitchFamily="34" charset="-128"/>
                <a:ea typeface="小塚ゴシック Pro B" pitchFamily="34" charset="-128"/>
              </a:rPr>
              <a:t>石英要求性能</a:t>
            </a:r>
            <a:endParaRPr kumimoji="1" lang="ja-JP" altLang="en-US" sz="1200" dirty="0">
              <a:latin typeface="小塚ゴシック Pro B" pitchFamily="34" charset="-128"/>
              <a:ea typeface="小塚ゴシック Pro B" pitchFamily="34" charset="-128"/>
            </a:endParaRPr>
          </a:p>
        </p:txBody>
      </p:sp>
      <p:grpSp>
        <p:nvGrpSpPr>
          <p:cNvPr id="81" name="グループ化 80"/>
          <p:cNvGrpSpPr/>
          <p:nvPr/>
        </p:nvGrpSpPr>
        <p:grpSpPr>
          <a:xfrm>
            <a:off x="5357818" y="1857364"/>
            <a:ext cx="3714776" cy="2779764"/>
            <a:chOff x="5643570" y="2500306"/>
            <a:chExt cx="3714776" cy="2779764"/>
          </a:xfrm>
        </p:grpSpPr>
        <p:pic>
          <p:nvPicPr>
            <p:cNvPr id="35" name="Picture 3"/>
            <p:cNvPicPr>
              <a:picLocks noChangeAspect="1" noChangeArrowheads="1"/>
            </p:cNvPicPr>
            <p:nvPr/>
          </p:nvPicPr>
          <p:blipFill>
            <a:blip r:embed="rId5"/>
            <a:srcRect/>
            <a:stretch>
              <a:fillRect/>
            </a:stretch>
          </p:blipFill>
          <p:spPr bwMode="auto">
            <a:xfrm>
              <a:off x="5643570" y="2500306"/>
              <a:ext cx="3714776" cy="2779764"/>
            </a:xfrm>
            <a:prstGeom prst="rect">
              <a:avLst/>
            </a:prstGeom>
            <a:ln w="28575">
              <a:solidFill>
                <a:schemeClr val="tx1"/>
              </a:solidFill>
            </a:ln>
            <a:effectLst>
              <a:outerShdw blurRad="292100" dist="139700" dir="2700000" algn="tl" rotWithShape="0">
                <a:srgbClr val="333333">
                  <a:alpha val="65000"/>
                </a:srgbClr>
              </a:outerShdw>
            </a:effectLst>
          </p:spPr>
        </p:pic>
        <p:sp>
          <p:nvSpPr>
            <p:cNvPr id="75" name="テキスト ボックス 74"/>
            <p:cNvSpPr txBox="1"/>
            <p:nvPr/>
          </p:nvSpPr>
          <p:spPr>
            <a:xfrm>
              <a:off x="6294553" y="2714620"/>
              <a:ext cx="777777" cy="369332"/>
            </a:xfrm>
            <a:prstGeom prst="rect">
              <a:avLst/>
            </a:prstGeom>
            <a:noFill/>
            <a:ln w="28575">
              <a:solidFill>
                <a:schemeClr val="tx1"/>
              </a:solidFill>
            </a:ln>
          </p:spPr>
          <p:txBody>
            <a:bodyPr wrap="none" rtlCol="0">
              <a:spAutoFit/>
            </a:bodyPr>
            <a:lstStyle/>
            <a:p>
              <a:r>
                <a:rPr kumimoji="1" lang="ja-JP" altLang="en-US" dirty="0" smtClean="0">
                  <a:solidFill>
                    <a:srgbClr val="FF0000"/>
                  </a:solidFill>
                  <a:latin typeface="小塚ゴシック Pro B" pitchFamily="34" charset="-128"/>
                  <a:ea typeface="小塚ゴシック Pro B" pitchFamily="34" charset="-128"/>
                </a:rPr>
                <a:t>石英</a:t>
              </a:r>
              <a:r>
                <a:rPr kumimoji="1" lang="en-US" altLang="ja-JP" dirty="0" smtClean="0">
                  <a:solidFill>
                    <a:srgbClr val="FF0000"/>
                  </a:solidFill>
                  <a:latin typeface="小塚ゴシック Pro B" pitchFamily="34" charset="-128"/>
                  <a:ea typeface="小塚ゴシック Pro B" pitchFamily="34" charset="-128"/>
                </a:rPr>
                <a:t>1</a:t>
              </a:r>
              <a:endParaRPr kumimoji="1" lang="ja-JP" altLang="en-US" dirty="0">
                <a:solidFill>
                  <a:srgbClr val="FF0000"/>
                </a:solidFill>
                <a:latin typeface="小塚ゴシック Pro B" pitchFamily="34" charset="-128"/>
                <a:ea typeface="小塚ゴシック Pro B" pitchFamily="34" charset="-128"/>
              </a:endParaRPr>
            </a:p>
          </p:txBody>
        </p:sp>
        <p:cxnSp>
          <p:nvCxnSpPr>
            <p:cNvPr id="77" name="直線矢印コネクタ 76"/>
            <p:cNvCxnSpPr>
              <a:stCxn id="75" idx="2"/>
            </p:cNvCxnSpPr>
            <p:nvPr/>
          </p:nvCxnSpPr>
          <p:spPr>
            <a:xfrm rot="5400000">
              <a:off x="6352193" y="3240627"/>
              <a:ext cx="487924" cy="1745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8151941" y="2857496"/>
              <a:ext cx="777777" cy="369332"/>
            </a:xfrm>
            <a:prstGeom prst="rect">
              <a:avLst/>
            </a:prstGeom>
            <a:noFill/>
            <a:ln w="28575">
              <a:solidFill>
                <a:schemeClr val="tx1"/>
              </a:solidFill>
            </a:ln>
          </p:spPr>
          <p:txBody>
            <a:bodyPr wrap="none" rtlCol="0">
              <a:spAutoFit/>
            </a:bodyPr>
            <a:lstStyle/>
            <a:p>
              <a:r>
                <a:rPr kumimoji="1" lang="ja-JP" altLang="en-US" dirty="0" smtClean="0">
                  <a:solidFill>
                    <a:srgbClr val="FF0000"/>
                  </a:solidFill>
                  <a:latin typeface="小塚ゴシック Pro B" pitchFamily="34" charset="-128"/>
                  <a:ea typeface="小塚ゴシック Pro B" pitchFamily="34" charset="-128"/>
                </a:rPr>
                <a:t>石英</a:t>
              </a:r>
              <a:r>
                <a:rPr lang="en-US" altLang="ja-JP" dirty="0" smtClean="0">
                  <a:solidFill>
                    <a:srgbClr val="FF0000"/>
                  </a:solidFill>
                  <a:latin typeface="小塚ゴシック Pro B" pitchFamily="34" charset="-128"/>
                  <a:ea typeface="小塚ゴシック Pro B" pitchFamily="34" charset="-128"/>
                </a:rPr>
                <a:t>2</a:t>
              </a:r>
              <a:endParaRPr kumimoji="1" lang="ja-JP" altLang="en-US" dirty="0">
                <a:solidFill>
                  <a:srgbClr val="FF0000"/>
                </a:solidFill>
                <a:latin typeface="小塚ゴシック Pro B" pitchFamily="34" charset="-128"/>
                <a:ea typeface="小塚ゴシック Pro B" pitchFamily="34" charset="-128"/>
              </a:endParaRPr>
            </a:p>
          </p:txBody>
        </p:sp>
        <p:cxnSp>
          <p:nvCxnSpPr>
            <p:cNvPr id="79" name="直線矢印コネクタ 78"/>
            <p:cNvCxnSpPr/>
            <p:nvPr/>
          </p:nvCxnSpPr>
          <p:spPr>
            <a:xfrm rot="5400000">
              <a:off x="8169840" y="3442799"/>
              <a:ext cx="487924" cy="1745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4" name="テキスト ボックス 73"/>
          <p:cNvSpPr txBox="1"/>
          <p:nvPr/>
        </p:nvSpPr>
        <p:spPr>
          <a:xfrm>
            <a:off x="0" y="0"/>
            <a:ext cx="3704860" cy="830997"/>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12</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lang="en-US" altLang="ja-JP" sz="2400" dirty="0" smtClean="0">
                <a:latin typeface="小塚ゴシック Pro B" pitchFamily="34" charset="-128"/>
                <a:ea typeface="小塚ゴシック Pro B" pitchFamily="34" charset="-128"/>
              </a:rPr>
              <a:t>	</a:t>
            </a:r>
            <a:r>
              <a:rPr lang="ja-JP" altLang="en-US" sz="2400" dirty="0" smtClean="0">
                <a:latin typeface="小塚ゴシック Pro B" pitchFamily="34" charset="-128"/>
                <a:ea typeface="小塚ゴシック Pro B" pitchFamily="34" charset="-128"/>
              </a:rPr>
              <a:t>石英の接着</a:t>
            </a:r>
            <a:endParaRPr kumimoji="1" lang="ja-JP" altLang="en-US" sz="2400" dirty="0">
              <a:latin typeface="小塚ゴシック Pro B" pitchFamily="34" charset="-128"/>
              <a:ea typeface="小塚ゴシック Pro B" pitchFamily="34" charset="-128"/>
            </a:endParaRPr>
          </a:p>
        </p:txBody>
      </p:sp>
      <p:pic>
        <p:nvPicPr>
          <p:cNvPr id="76" name="図 27" descr="pmt-box.gif"/>
          <p:cNvPicPr>
            <a:picLocks noChangeAspect="1"/>
          </p:cNvPicPr>
          <p:nvPr/>
        </p:nvPicPr>
        <p:blipFill>
          <a:blip r:embed="rId6"/>
          <a:srcRect/>
          <a:stretch>
            <a:fillRect/>
          </a:stretch>
        </p:blipFill>
        <p:spPr bwMode="auto">
          <a:xfrm>
            <a:off x="571472" y="4786322"/>
            <a:ext cx="2525713" cy="1365250"/>
          </a:xfrm>
          <a:prstGeom prst="rect">
            <a:avLst/>
          </a:prstGeom>
          <a:ln w="28575">
            <a:solidFill>
              <a:schemeClr val="tx1"/>
            </a:solidFill>
          </a:ln>
          <a:effectLst>
            <a:outerShdw blurRad="292100" dist="139700" dir="2700000" algn="tl" rotWithShape="0">
              <a:srgbClr val="333333">
                <a:alpha val="65000"/>
              </a:srgbClr>
            </a:outerShdw>
          </a:effectLst>
        </p:spPr>
      </p:pic>
      <p:cxnSp>
        <p:nvCxnSpPr>
          <p:cNvPr id="83" name="直線矢印コネクタ 82"/>
          <p:cNvCxnSpPr>
            <a:stCxn id="55" idx="2"/>
          </p:cNvCxnSpPr>
          <p:nvPr/>
        </p:nvCxnSpPr>
        <p:spPr>
          <a:xfrm rot="16200000" flipH="1">
            <a:off x="1016145" y="4373739"/>
            <a:ext cx="232950" cy="4493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3357554" y="4857760"/>
            <a:ext cx="5447325" cy="400110"/>
          </a:xfrm>
          <a:prstGeom prst="rect">
            <a:avLst/>
          </a:prstGeom>
          <a:noFill/>
        </p:spPr>
        <p:txBody>
          <a:bodyPr wrap="none" rtlCol="0">
            <a:spAutoFit/>
          </a:bodyPr>
          <a:lstStyle/>
          <a:p>
            <a:r>
              <a:rPr lang="ja-JP" altLang="en-US" sz="2000" dirty="0" smtClean="0">
                <a:latin typeface="小塚ゴシック Pro B" pitchFamily="34" charset="-128"/>
                <a:ea typeface="小塚ゴシック Pro B" pitchFamily="34" charset="-128"/>
              </a:rPr>
              <a:t>二枚の石英と</a:t>
            </a:r>
            <a:r>
              <a:rPr lang="en-US" altLang="ja-JP" sz="2000" dirty="0" smtClean="0">
                <a:latin typeface="小塚ゴシック Pro B" pitchFamily="34" charset="-128"/>
                <a:ea typeface="小塚ゴシック Pro B" pitchFamily="34" charset="-128"/>
              </a:rPr>
              <a:t>Focusing mirror </a:t>
            </a:r>
            <a:r>
              <a:rPr lang="ja-JP" altLang="en-US" sz="2000" dirty="0" smtClean="0">
                <a:latin typeface="小塚ゴシック Pro B" pitchFamily="34" charset="-128"/>
                <a:ea typeface="小塚ゴシック Pro B" pitchFamily="34" charset="-128"/>
              </a:rPr>
              <a:t>を名古屋で接着</a:t>
            </a:r>
            <a:endParaRPr lang="en-US" altLang="ja-JP" sz="2000" dirty="0" smtClean="0">
              <a:latin typeface="小塚ゴシック Pro B" pitchFamily="34" charset="-128"/>
              <a:ea typeface="小塚ゴシック Pro B" pitchFamily="34" charset="-128"/>
            </a:endParaRPr>
          </a:p>
        </p:txBody>
      </p:sp>
      <p:sp>
        <p:nvSpPr>
          <p:cNvPr id="80" name="テキスト ボックス 79"/>
          <p:cNvSpPr txBox="1"/>
          <p:nvPr/>
        </p:nvSpPr>
        <p:spPr>
          <a:xfrm>
            <a:off x="3714744" y="5786454"/>
            <a:ext cx="4422173" cy="523220"/>
          </a:xfrm>
          <a:prstGeom prst="rect">
            <a:avLst/>
          </a:prstGeom>
          <a:noFill/>
        </p:spPr>
        <p:txBody>
          <a:bodyPr wrap="none" rtlCol="0">
            <a:spAutoFit/>
          </a:bodyPr>
          <a:lstStyle/>
          <a:p>
            <a:r>
              <a:rPr lang="ja-JP" altLang="en-US" sz="1400" dirty="0" smtClean="0">
                <a:latin typeface="小塚ゴシック Pro B" pitchFamily="34" charset="-128"/>
                <a:ea typeface="小塚ゴシック Pro B" pitchFamily="34" charset="-128"/>
              </a:rPr>
              <a:t>面精度</a:t>
            </a:r>
            <a:r>
              <a:rPr lang="en-US" altLang="ja-JP" sz="1400" i="1" dirty="0" smtClean="0">
                <a:latin typeface="小塚ゴシック Pro B" pitchFamily="34" charset="-128"/>
                <a:ea typeface="小塚ゴシック Pro B" pitchFamily="34" charset="-128"/>
              </a:rPr>
              <a:t>d</a:t>
            </a:r>
            <a:r>
              <a:rPr lang="en-US" altLang="ja-JP" sz="1400" dirty="0" smtClean="0">
                <a:latin typeface="小塚ゴシック Pro B" pitchFamily="34" charset="-128"/>
                <a:ea typeface="小塚ゴシック Pro B" pitchFamily="34" charset="-128"/>
              </a:rPr>
              <a:t>&lt;1mm</a:t>
            </a:r>
          </a:p>
          <a:p>
            <a:r>
              <a:rPr kumimoji="1" lang="ja-JP" altLang="en-US" sz="1400" dirty="0" smtClean="0">
                <a:latin typeface="小塚ゴシック Pro B" pitchFamily="34" charset="-128"/>
                <a:ea typeface="小塚ゴシック Pro B" pitchFamily="34" charset="-128"/>
              </a:rPr>
              <a:t>石英</a:t>
            </a:r>
            <a:r>
              <a:rPr lang="ja-JP" altLang="en-US" sz="1400" dirty="0" smtClean="0">
                <a:latin typeface="小塚ゴシック Pro B" pitchFamily="34" charset="-128"/>
                <a:ea typeface="小塚ゴシック Pro B" pitchFamily="34" charset="-128"/>
              </a:rPr>
              <a:t>バーと</a:t>
            </a:r>
            <a:r>
              <a:rPr lang="en-US" altLang="ja-JP" sz="1400" dirty="0" smtClean="0">
                <a:latin typeface="小塚ゴシック Pro B" pitchFamily="34" charset="-128"/>
                <a:ea typeface="小塚ゴシック Pro B" pitchFamily="34" charset="-128"/>
              </a:rPr>
              <a:t>Focus Mirror</a:t>
            </a:r>
            <a:r>
              <a:rPr lang="ja-JP" altLang="en-US" sz="1400" dirty="0" err="1" smtClean="0">
                <a:latin typeface="小塚ゴシック Pro B" pitchFamily="34" charset="-128"/>
                <a:ea typeface="小塚ゴシック Pro B" pitchFamily="34" charset="-128"/>
              </a:rPr>
              <a:t>の接</a:t>
            </a:r>
            <a:r>
              <a:rPr lang="ja-JP" altLang="en-US" sz="1400" dirty="0" smtClean="0">
                <a:latin typeface="小塚ゴシック Pro B" pitchFamily="34" charset="-128"/>
                <a:ea typeface="小塚ゴシック Pro B" pitchFamily="34" charset="-128"/>
              </a:rPr>
              <a:t>着角</a:t>
            </a:r>
            <a:r>
              <a:rPr lang="en-US" altLang="ja-JP" sz="1400" dirty="0" smtClean="0">
                <a:latin typeface="小塚ゴシック Pro B" pitchFamily="34" charset="-128"/>
                <a:ea typeface="小塚ゴシック Pro B" pitchFamily="34" charset="-128"/>
              </a:rPr>
              <a:t>(YZ</a:t>
            </a:r>
            <a:r>
              <a:rPr lang="ja-JP" altLang="en-US" sz="1400" dirty="0" smtClean="0">
                <a:latin typeface="小塚ゴシック Pro B" pitchFamily="34" charset="-128"/>
                <a:ea typeface="小塚ゴシック Pro B" pitchFamily="34" charset="-128"/>
              </a:rPr>
              <a:t>平面</a:t>
            </a:r>
            <a:r>
              <a:rPr lang="en-US" altLang="ja-JP" sz="1400" dirty="0" smtClean="0">
                <a:latin typeface="小塚ゴシック Pro B" pitchFamily="34" charset="-128"/>
                <a:ea typeface="小塚ゴシック Pro B" pitchFamily="34" charset="-128"/>
              </a:rPr>
              <a:t>) &lt; 0.2mrad</a:t>
            </a:r>
            <a:endParaRPr kumimoji="1" lang="ja-JP" altLang="en-US" sz="1400" dirty="0">
              <a:latin typeface="小塚ゴシック Pro B" pitchFamily="34" charset="-128"/>
              <a:ea typeface="小塚ゴシック Pro B" pitchFamily="34" charset="-128"/>
            </a:endParaRPr>
          </a:p>
        </p:txBody>
      </p:sp>
      <p:sp>
        <p:nvSpPr>
          <p:cNvPr id="82" name="テキスト ボックス 81"/>
          <p:cNvSpPr txBox="1"/>
          <p:nvPr/>
        </p:nvSpPr>
        <p:spPr>
          <a:xfrm>
            <a:off x="3500430" y="5429264"/>
            <a:ext cx="4570482"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レーザ変位計により十分な接着精度を確認</a:t>
            </a:r>
            <a:endParaRPr kumimoji="1" lang="ja-JP" altLang="en-US"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867556" y="6421461"/>
            <a:ext cx="2133600" cy="365125"/>
          </a:xfrm>
        </p:spPr>
        <p:txBody>
          <a:bodyPr/>
          <a:lstStyle/>
          <a:p>
            <a:fld id="{D5BB8953-C8B4-4D11-8C6E-FA23731B2D93}" type="slidenum">
              <a:rPr kumimoji="1" lang="ja-JP" altLang="en-US" smtClean="0"/>
              <a:pPr/>
              <a:t>19</a:t>
            </a:fld>
            <a:endParaRPr kumimoji="1" lang="ja-JP" altLang="en-US" dirty="0"/>
          </a:p>
        </p:txBody>
      </p:sp>
      <p:grpSp>
        <p:nvGrpSpPr>
          <p:cNvPr id="5" name="グループ化 136"/>
          <p:cNvGrpSpPr/>
          <p:nvPr/>
        </p:nvGrpSpPr>
        <p:grpSpPr>
          <a:xfrm>
            <a:off x="142844" y="714356"/>
            <a:ext cx="1800493" cy="381474"/>
            <a:chOff x="357158" y="1190138"/>
            <a:chExt cx="1800493" cy="381474"/>
          </a:xfrm>
        </p:grpSpPr>
        <p:sp>
          <p:nvSpPr>
            <p:cNvPr id="136" name="正方形/長方形 135"/>
            <p:cNvSpPr/>
            <p:nvPr/>
          </p:nvSpPr>
          <p:spPr>
            <a:xfrm>
              <a:off x="357158" y="1214422"/>
              <a:ext cx="178595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57158" y="1190138"/>
              <a:ext cx="1800493"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ビーム入射条件</a:t>
              </a:r>
              <a:endParaRPr kumimoji="1" lang="en-US" altLang="ja-JP" dirty="0" smtClean="0">
                <a:latin typeface="小塚ゴシック Pro B" pitchFamily="34" charset="-128"/>
                <a:ea typeface="小塚ゴシック Pro B" pitchFamily="34" charset="-128"/>
              </a:endParaRPr>
            </a:p>
          </p:txBody>
        </p:sp>
      </p:grpSp>
      <p:sp>
        <p:nvSpPr>
          <p:cNvPr id="11" name="テキスト ボックス 10"/>
          <p:cNvSpPr txBox="1"/>
          <p:nvPr/>
        </p:nvSpPr>
        <p:spPr>
          <a:xfrm rot="16200000">
            <a:off x="1758652" y="1813192"/>
            <a:ext cx="1281120"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1850[mm]</a:t>
            </a:r>
            <a:endParaRPr kumimoji="1" lang="ja-JP" altLang="en-US" dirty="0">
              <a:latin typeface="小塚ゴシック Pro B" pitchFamily="34" charset="-128"/>
              <a:ea typeface="小塚ゴシック Pro B" pitchFamily="34" charset="-128"/>
            </a:endParaRPr>
          </a:p>
        </p:txBody>
      </p:sp>
      <p:cxnSp>
        <p:nvCxnSpPr>
          <p:cNvPr id="13" name="直線矢印コネクタ 12"/>
          <p:cNvCxnSpPr/>
          <p:nvPr/>
        </p:nvCxnSpPr>
        <p:spPr>
          <a:xfrm>
            <a:off x="2714612" y="1000108"/>
            <a:ext cx="928694" cy="158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643174" y="642918"/>
            <a:ext cx="1149674"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400[mm</a:t>
            </a:r>
            <a:r>
              <a:rPr kumimoji="1" lang="en-US" altLang="ja-JP" dirty="0" smtClean="0">
                <a:solidFill>
                  <a:schemeClr val="bg1">
                    <a:lumMod val="95000"/>
                    <a:lumOff val="5000"/>
                  </a:schemeClr>
                </a:solidFill>
                <a:latin typeface="小塚ゴシック Pro B" pitchFamily="34" charset="-128"/>
                <a:ea typeface="小塚ゴシック Pro B" pitchFamily="34" charset="-128"/>
              </a:rPr>
              <a:t>]</a:t>
            </a:r>
            <a:endParaRPr kumimoji="1" lang="ja-JP" altLang="en-US" dirty="0">
              <a:solidFill>
                <a:schemeClr val="bg1">
                  <a:lumMod val="95000"/>
                  <a:lumOff val="5000"/>
                </a:schemeClr>
              </a:solidFill>
              <a:latin typeface="小塚ゴシック Pro B" pitchFamily="34" charset="-128"/>
              <a:ea typeface="小塚ゴシック Pro B" pitchFamily="34" charset="-128"/>
            </a:endParaRPr>
          </a:p>
        </p:txBody>
      </p:sp>
      <p:grpSp>
        <p:nvGrpSpPr>
          <p:cNvPr id="9" name="グループ化 39"/>
          <p:cNvGrpSpPr/>
          <p:nvPr/>
        </p:nvGrpSpPr>
        <p:grpSpPr>
          <a:xfrm>
            <a:off x="2643174" y="1071546"/>
            <a:ext cx="2364120" cy="2000264"/>
            <a:chOff x="2212958" y="2488164"/>
            <a:chExt cx="2794336" cy="2583910"/>
          </a:xfrm>
        </p:grpSpPr>
        <p:sp>
          <p:nvSpPr>
            <p:cNvPr id="6" name="正方形/長方形 5"/>
            <p:cNvSpPr/>
            <p:nvPr/>
          </p:nvSpPr>
          <p:spPr>
            <a:xfrm>
              <a:off x="2357422" y="2631040"/>
              <a:ext cx="1000132" cy="221457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357422" y="2488164"/>
              <a:ext cx="1000132" cy="2857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357422" y="4845618"/>
              <a:ext cx="1000132" cy="21431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rot="5400000">
              <a:off x="1070744" y="3702610"/>
              <a:ext cx="2286016" cy="158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星 4 15"/>
            <p:cNvSpPr/>
            <p:nvPr/>
          </p:nvSpPr>
          <p:spPr>
            <a:xfrm>
              <a:off x="2786050" y="3845486"/>
              <a:ext cx="142876" cy="142876"/>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a:stCxn id="16" idx="2"/>
              <a:endCxn id="6" idx="2"/>
            </p:cNvCxnSpPr>
            <p:nvPr/>
          </p:nvCxnSpPr>
          <p:spPr>
            <a:xfrm rot="5400000">
              <a:off x="2428860" y="4416990"/>
              <a:ext cx="857256" cy="158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rot="16200000">
              <a:off x="2038689" y="4164219"/>
              <a:ext cx="1149674" cy="369332"/>
            </a:xfrm>
            <a:prstGeom prst="rect">
              <a:avLst/>
            </a:prstGeom>
            <a:noFill/>
          </p:spPr>
          <p:txBody>
            <a:bodyPr wrap="none" rtlCol="0">
              <a:spAutoFit/>
            </a:bodyPr>
            <a:lstStyle/>
            <a:p>
              <a:r>
                <a:rPr lang="en-US" altLang="ja-JP" dirty="0" smtClean="0">
                  <a:latin typeface="小塚ゴシック Pro B" pitchFamily="34" charset="-128"/>
                  <a:ea typeface="小塚ゴシック Pro B" pitchFamily="34" charset="-128"/>
                </a:rPr>
                <a:t>875</a:t>
              </a:r>
              <a:r>
                <a:rPr kumimoji="1" lang="en-US" altLang="ja-JP" dirty="0" smtClean="0">
                  <a:latin typeface="小塚ゴシック Pro B" pitchFamily="34" charset="-128"/>
                  <a:ea typeface="小塚ゴシック Pro B" pitchFamily="34" charset="-128"/>
                </a:rPr>
                <a:t>[mm]</a:t>
              </a:r>
              <a:endParaRPr kumimoji="1" lang="ja-JP" altLang="en-US" dirty="0">
                <a:latin typeface="小塚ゴシック Pro B" pitchFamily="34" charset="-128"/>
                <a:ea typeface="小塚ゴシック Pro B" pitchFamily="34" charset="-128"/>
              </a:endParaRPr>
            </a:p>
          </p:txBody>
        </p:sp>
        <p:cxnSp>
          <p:nvCxnSpPr>
            <p:cNvPr id="34" name="直線コネクタ 33"/>
            <p:cNvCxnSpPr/>
            <p:nvPr/>
          </p:nvCxnSpPr>
          <p:spPr>
            <a:xfrm>
              <a:off x="2357422" y="2702478"/>
              <a:ext cx="100013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グループ化 134"/>
            <p:cNvGrpSpPr/>
            <p:nvPr/>
          </p:nvGrpSpPr>
          <p:grpSpPr>
            <a:xfrm>
              <a:off x="4000496" y="2500306"/>
              <a:ext cx="1006798" cy="2571768"/>
              <a:chOff x="2779384" y="1928802"/>
              <a:chExt cx="1006798" cy="2571768"/>
            </a:xfrm>
          </p:grpSpPr>
          <p:sp>
            <p:nvSpPr>
              <p:cNvPr id="20" name="正方形/長方形 19"/>
              <p:cNvSpPr/>
              <p:nvPr/>
            </p:nvSpPr>
            <p:spPr>
              <a:xfrm>
                <a:off x="2779384" y="2071678"/>
                <a:ext cx="1000132" cy="221457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779384" y="1928802"/>
                <a:ext cx="1000132" cy="28575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779384" y="4286256"/>
                <a:ext cx="1000132" cy="21431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星 4 26"/>
              <p:cNvSpPr/>
              <p:nvPr/>
            </p:nvSpPr>
            <p:spPr>
              <a:xfrm>
                <a:off x="3208012" y="2273850"/>
                <a:ext cx="142876" cy="142876"/>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a:stCxn id="27" idx="2"/>
                <a:endCxn id="20" idx="2"/>
              </p:cNvCxnSpPr>
              <p:nvPr/>
            </p:nvCxnSpPr>
            <p:spPr>
              <a:xfrm rot="5400000">
                <a:off x="2344685" y="3351491"/>
                <a:ext cx="1869530" cy="158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rot="16200000">
                <a:off x="2473032" y="3092650"/>
                <a:ext cx="1281120" cy="369332"/>
              </a:xfrm>
              <a:prstGeom prst="rect">
                <a:avLst/>
              </a:prstGeom>
              <a:noFill/>
            </p:spPr>
            <p:txBody>
              <a:bodyPr wrap="none" rtlCol="0">
                <a:spAutoFit/>
              </a:bodyPr>
              <a:lstStyle/>
              <a:p>
                <a:r>
                  <a:rPr lang="en-US" altLang="ja-JP" dirty="0" smtClean="0">
                    <a:latin typeface="小塚ゴシック Pro B" pitchFamily="34" charset="-128"/>
                    <a:ea typeface="小塚ゴシック Pro B" pitchFamily="34" charset="-128"/>
                  </a:rPr>
                  <a:t>1650</a:t>
                </a:r>
                <a:r>
                  <a:rPr kumimoji="1" lang="en-US" altLang="ja-JP" dirty="0" smtClean="0">
                    <a:latin typeface="小塚ゴシック Pro B" pitchFamily="34" charset="-128"/>
                    <a:ea typeface="小塚ゴシック Pro B" pitchFamily="34" charset="-128"/>
                  </a:rPr>
                  <a:t>[mm]</a:t>
                </a:r>
                <a:endParaRPr kumimoji="1" lang="ja-JP" altLang="en-US" dirty="0">
                  <a:latin typeface="小塚ゴシック Pro B" pitchFamily="34" charset="-128"/>
                  <a:ea typeface="小塚ゴシック Pro B" pitchFamily="34" charset="-128"/>
                </a:endParaRPr>
              </a:p>
            </p:txBody>
          </p:sp>
          <p:cxnSp>
            <p:nvCxnSpPr>
              <p:cNvPr id="35" name="直線コネクタ 34"/>
              <p:cNvCxnSpPr/>
              <p:nvPr/>
            </p:nvCxnSpPr>
            <p:spPr>
              <a:xfrm>
                <a:off x="2786050" y="2130974"/>
                <a:ext cx="100013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4" name="グループ化 40"/>
          <p:cNvGrpSpPr/>
          <p:nvPr/>
        </p:nvGrpSpPr>
        <p:grpSpPr>
          <a:xfrm>
            <a:off x="5500694" y="2071678"/>
            <a:ext cx="2428892" cy="1143008"/>
            <a:chOff x="5286380" y="4000504"/>
            <a:chExt cx="2928958" cy="1214446"/>
          </a:xfrm>
        </p:grpSpPr>
        <p:sp>
          <p:nvSpPr>
            <p:cNvPr id="70" name="パイ 69"/>
            <p:cNvSpPr/>
            <p:nvPr/>
          </p:nvSpPr>
          <p:spPr>
            <a:xfrm>
              <a:off x="7500958" y="4000504"/>
              <a:ext cx="714380" cy="857256"/>
            </a:xfrm>
            <a:prstGeom prst="pie">
              <a:avLst>
                <a:gd name="adj1" fmla="val 0"/>
                <a:gd name="adj2" fmla="val 1081404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正方形/長方形 66"/>
            <p:cNvSpPr/>
            <p:nvPr/>
          </p:nvSpPr>
          <p:spPr>
            <a:xfrm>
              <a:off x="5357818" y="4429132"/>
              <a:ext cx="2500330" cy="42862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矢印コネクタ 68"/>
            <p:cNvCxnSpPr/>
            <p:nvPr/>
          </p:nvCxnSpPr>
          <p:spPr>
            <a:xfrm rot="5400000" flipH="1" flipV="1">
              <a:off x="6965173" y="4107661"/>
              <a:ext cx="1214446" cy="10001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円弧 71"/>
            <p:cNvSpPr/>
            <p:nvPr/>
          </p:nvSpPr>
          <p:spPr>
            <a:xfrm>
              <a:off x="7000892" y="4929198"/>
              <a:ext cx="214314" cy="285752"/>
            </a:xfrm>
            <a:prstGeom prst="arc">
              <a:avLst/>
            </a:prstGeom>
            <a:ln w="19050">
              <a:solidFill>
                <a:srgbClr val="000000"/>
              </a:solidFill>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3" name="テキスト ボックス 72"/>
            <p:cNvSpPr txBox="1"/>
            <p:nvPr/>
          </p:nvSpPr>
          <p:spPr>
            <a:xfrm>
              <a:off x="6643702" y="4857760"/>
              <a:ext cx="1143008" cy="338554"/>
            </a:xfrm>
            <a:prstGeom prst="rect">
              <a:avLst/>
            </a:prstGeom>
            <a:noFill/>
          </p:spPr>
          <p:txBody>
            <a:bodyPr wrap="square" rtlCol="0">
              <a:spAutoFit/>
            </a:bodyPr>
            <a:lstStyle/>
            <a:p>
              <a:r>
                <a:rPr lang="en-US" altLang="ja-JP" sz="1600" dirty="0" smtClean="0">
                  <a:latin typeface="小塚ゴシック Pro B" pitchFamily="34" charset="-128"/>
                  <a:ea typeface="小塚ゴシック Pro B" pitchFamily="34" charset="-128"/>
                </a:rPr>
                <a:t>70</a:t>
              </a:r>
              <a:r>
                <a:rPr kumimoji="1" lang="en-US" altLang="ja-JP" sz="1600" dirty="0" smtClean="0">
                  <a:latin typeface="小塚ゴシック Pro B" pitchFamily="34" charset="-128"/>
                  <a:ea typeface="小塚ゴシック Pro B" pitchFamily="34" charset="-128"/>
                </a:rPr>
                <a:t>°</a:t>
              </a:r>
              <a:endParaRPr kumimoji="1" lang="ja-JP" altLang="en-US" sz="1600" dirty="0">
                <a:latin typeface="小塚ゴシック Pro B" pitchFamily="34" charset="-128"/>
                <a:ea typeface="小塚ゴシック Pro B" pitchFamily="34" charset="-128"/>
              </a:endParaRPr>
            </a:p>
          </p:txBody>
        </p:sp>
        <p:sp>
          <p:nvSpPr>
            <p:cNvPr id="77" name="正方形/長方形 76"/>
            <p:cNvSpPr/>
            <p:nvPr/>
          </p:nvSpPr>
          <p:spPr>
            <a:xfrm>
              <a:off x="5286380" y="4416990"/>
              <a:ext cx="71438" cy="42862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矢印コネクタ 80"/>
            <p:cNvCxnSpPr/>
            <p:nvPr/>
          </p:nvCxnSpPr>
          <p:spPr>
            <a:xfrm>
              <a:off x="5357818" y="4844030"/>
              <a:ext cx="2000264" cy="158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5715008" y="4547724"/>
              <a:ext cx="1544880" cy="392415"/>
            </a:xfrm>
            <a:prstGeom prst="rect">
              <a:avLst/>
            </a:prstGeom>
            <a:noFill/>
          </p:spPr>
          <p:txBody>
            <a:bodyPr wrap="none" rtlCol="0">
              <a:spAutoFit/>
            </a:bodyPr>
            <a:lstStyle/>
            <a:p>
              <a:r>
                <a:rPr lang="en-US" altLang="ja-JP" dirty="0" smtClean="0">
                  <a:solidFill>
                    <a:sysClr val="windowText" lastClr="000000"/>
                  </a:solidFill>
                  <a:latin typeface="小塚ゴシック Pro B" pitchFamily="34" charset="-128"/>
                  <a:ea typeface="小塚ゴシック Pro B" pitchFamily="34" charset="-128"/>
                </a:rPr>
                <a:t>122</a:t>
              </a:r>
              <a:r>
                <a:rPr kumimoji="1" lang="en-US" altLang="ja-JP" dirty="0" smtClean="0">
                  <a:solidFill>
                    <a:sysClr val="windowText" lastClr="000000"/>
                  </a:solidFill>
                  <a:latin typeface="小塚ゴシック Pro B" pitchFamily="34" charset="-128"/>
                  <a:ea typeface="小塚ゴシック Pro B" pitchFamily="34" charset="-128"/>
                </a:rPr>
                <a:t>0[mm]</a:t>
              </a:r>
              <a:endParaRPr kumimoji="1" lang="ja-JP" altLang="en-US" dirty="0">
                <a:solidFill>
                  <a:sysClr val="windowText" lastClr="000000"/>
                </a:solidFill>
                <a:latin typeface="小塚ゴシック Pro B" pitchFamily="34" charset="-128"/>
                <a:ea typeface="小塚ゴシック Pro B" pitchFamily="34" charset="-128"/>
              </a:endParaRPr>
            </a:p>
          </p:txBody>
        </p:sp>
      </p:grpSp>
      <p:graphicFrame>
        <p:nvGraphicFramePr>
          <p:cNvPr id="134" name="表 133"/>
          <p:cNvGraphicFramePr>
            <a:graphicFrameLocks noGrp="1"/>
          </p:cNvGraphicFramePr>
          <p:nvPr/>
        </p:nvGraphicFramePr>
        <p:xfrm>
          <a:off x="1643042" y="3678882"/>
          <a:ext cx="6429420" cy="1107440"/>
        </p:xfrm>
        <a:graphic>
          <a:graphicData uri="http://schemas.openxmlformats.org/drawingml/2006/table">
            <a:tbl>
              <a:tblPr firstRow="1" bandRow="1">
                <a:tableStyleId>{5C22544A-7EE6-4342-B048-85BDC9FD1C3A}</a:tableStyleId>
              </a:tblPr>
              <a:tblGrid>
                <a:gridCol w="642943"/>
                <a:gridCol w="1428759"/>
                <a:gridCol w="1500198"/>
                <a:gridCol w="2857520"/>
              </a:tblGrid>
              <a:tr h="187014">
                <a:tc>
                  <a:txBody>
                    <a:bodyPr/>
                    <a:lstStyle/>
                    <a:p>
                      <a:pPr algn="ctr"/>
                      <a:endParaRPr kumimoji="1" lang="ja-JP" altLang="en-US" dirty="0">
                        <a:latin typeface="小塚ゴシック Pro B" pitchFamily="34" charset="-128"/>
                        <a:ea typeface="小塚ゴシック Pro B" pitchFamily="34" charset="-128"/>
                      </a:endParaRPr>
                    </a:p>
                  </a:txBody>
                  <a:tcPr/>
                </a:tc>
                <a:tc>
                  <a:txBody>
                    <a:bodyPr/>
                    <a:lstStyle/>
                    <a:p>
                      <a:pPr algn="ctr"/>
                      <a:r>
                        <a:rPr kumimoji="1" lang="en-US" altLang="ja-JP" dirty="0" smtClean="0">
                          <a:latin typeface="小塚ゴシック Pro B" pitchFamily="34" charset="-128"/>
                          <a:ea typeface="小塚ゴシック Pro B" pitchFamily="34" charset="-128"/>
                        </a:rPr>
                        <a:t>Center</a:t>
                      </a:r>
                      <a:r>
                        <a:rPr kumimoji="1" lang="ja-JP" altLang="en-US" dirty="0" smtClean="0">
                          <a:latin typeface="小塚ゴシック Pro B" pitchFamily="34" charset="-128"/>
                          <a:ea typeface="小塚ゴシック Pro B" pitchFamily="34" charset="-128"/>
                        </a:rPr>
                        <a:t>入射</a:t>
                      </a:r>
                      <a:endParaRPr kumimoji="1" lang="ja-JP" altLang="en-US" dirty="0">
                        <a:latin typeface="小塚ゴシック Pro B" pitchFamily="34" charset="-128"/>
                        <a:ea typeface="小塚ゴシック Pro B" pitchFamily="34" charset="-128"/>
                      </a:endParaRPr>
                    </a:p>
                  </a:txBody>
                  <a:tcPr/>
                </a:tc>
                <a:tc>
                  <a:txBody>
                    <a:bodyPr/>
                    <a:lstStyle/>
                    <a:p>
                      <a:pPr algn="ctr"/>
                      <a:r>
                        <a:rPr kumimoji="1" lang="en-US" altLang="ja-JP" dirty="0" smtClean="0">
                          <a:latin typeface="小塚ゴシック Pro B" pitchFamily="34" charset="-128"/>
                          <a:ea typeface="小塚ゴシック Pro B" pitchFamily="34" charset="-128"/>
                        </a:rPr>
                        <a:t>Far</a:t>
                      </a:r>
                      <a:r>
                        <a:rPr kumimoji="1" lang="ja-JP" altLang="en-US" dirty="0" smtClean="0">
                          <a:latin typeface="小塚ゴシック Pro B" pitchFamily="34" charset="-128"/>
                          <a:ea typeface="小塚ゴシック Pro B" pitchFamily="34" charset="-128"/>
                        </a:rPr>
                        <a:t>入射</a:t>
                      </a:r>
                      <a:endParaRPr kumimoji="1" lang="ja-JP" altLang="en-US" dirty="0">
                        <a:latin typeface="小塚ゴシック Pro B" pitchFamily="34" charset="-128"/>
                        <a:ea typeface="小塚ゴシック Pro B" pitchFamily="34" charset="-128"/>
                      </a:endParaRPr>
                    </a:p>
                  </a:txBody>
                  <a:tcPr/>
                </a:tc>
                <a:tc>
                  <a:txBody>
                    <a:bodyPr/>
                    <a:lstStyle/>
                    <a:p>
                      <a:pPr algn="ctr"/>
                      <a:r>
                        <a:rPr kumimoji="1" lang="ja-JP" altLang="en-US" dirty="0" smtClean="0">
                          <a:latin typeface="小塚ゴシック Pro B" pitchFamily="34" charset="-128"/>
                          <a:ea typeface="小塚ゴシック Pro B" pitchFamily="34" charset="-128"/>
                        </a:rPr>
                        <a:t>斜め入射</a:t>
                      </a:r>
                      <a:endParaRPr kumimoji="1" lang="ja-JP" altLang="en-US" dirty="0">
                        <a:latin typeface="小塚ゴシック Pro B" pitchFamily="34" charset="-128"/>
                        <a:ea typeface="小塚ゴシック Pro B" pitchFamily="34" charset="-128"/>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err="1" smtClean="0">
                          <a:latin typeface="小塚ゴシック Pro B" pitchFamily="34" charset="-128"/>
                          <a:ea typeface="小塚ゴシック Pro B" pitchFamily="34" charset="-128"/>
                        </a:rPr>
                        <a:t>θ</a:t>
                      </a:r>
                      <a:r>
                        <a:rPr lang="en-US" altLang="ja-JP" baseline="-25000" dirty="0" err="1" smtClean="0">
                          <a:latin typeface="小塚ゴシック Pro B" pitchFamily="34" charset="-128"/>
                          <a:ea typeface="小塚ゴシック Pro B" pitchFamily="34" charset="-128"/>
                        </a:rPr>
                        <a:t>inc</a:t>
                      </a:r>
                      <a:endParaRPr kumimoji="1" lang="ja-JP" altLang="en-US" baseline="-25000" dirty="0" smtClean="0">
                        <a:latin typeface="小塚ゴシック Pro B" pitchFamily="34" charset="-128"/>
                        <a:ea typeface="小塚ゴシック Pro B" pitchFamily="34" charset="-128"/>
                      </a:endParaRPr>
                    </a:p>
                  </a:txBody>
                  <a:tcPr/>
                </a:tc>
                <a:tc>
                  <a:txBody>
                    <a:bodyPr/>
                    <a:lstStyle/>
                    <a:p>
                      <a:pPr algn="ctr"/>
                      <a:r>
                        <a:rPr kumimoji="1" lang="en-US" altLang="ja-JP" dirty="0" smtClean="0">
                          <a:latin typeface="小塚ゴシック Pro B" pitchFamily="34" charset="-128"/>
                          <a:ea typeface="小塚ゴシック Pro B" pitchFamily="34" charset="-128"/>
                        </a:rPr>
                        <a:t>90°</a:t>
                      </a:r>
                      <a:endParaRPr kumimoji="1" lang="ja-JP" altLang="en-US" dirty="0">
                        <a:latin typeface="小塚ゴシック Pro B" pitchFamily="34" charset="-128"/>
                        <a:ea typeface="小塚ゴシック Pro B" pitchFamily="34" charset="-128"/>
                      </a:endParaRPr>
                    </a:p>
                  </a:txBody>
                  <a:tcPr/>
                </a:tc>
                <a:tc>
                  <a:txBody>
                    <a:bodyPr/>
                    <a:lstStyle/>
                    <a:p>
                      <a:pPr algn="ctr"/>
                      <a:r>
                        <a:rPr kumimoji="1" lang="en-US" altLang="ja-JP" dirty="0" smtClean="0">
                          <a:latin typeface="小塚ゴシック Pro B" pitchFamily="34" charset="-128"/>
                          <a:ea typeface="小塚ゴシック Pro B" pitchFamily="34" charset="-128"/>
                        </a:rPr>
                        <a:t>90°</a:t>
                      </a:r>
                      <a:endParaRPr kumimoji="1" lang="ja-JP" altLang="en-US" dirty="0">
                        <a:latin typeface="小塚ゴシック Pro B" pitchFamily="34" charset="-128"/>
                        <a:ea typeface="小塚ゴシック Pro B" pitchFamily="34" charset="-128"/>
                      </a:endParaRPr>
                    </a:p>
                  </a:txBody>
                  <a:tcPr/>
                </a:tc>
                <a:tc>
                  <a:txBody>
                    <a:bodyPr/>
                    <a:lstStyle/>
                    <a:p>
                      <a:pPr algn="ctr"/>
                      <a:r>
                        <a:rPr kumimoji="1" lang="en-US" altLang="ja-JP" dirty="0" smtClean="0">
                          <a:latin typeface="小塚ゴシック Pro B" pitchFamily="34" charset="-128"/>
                          <a:ea typeface="小塚ゴシック Pro B" pitchFamily="34" charset="-128"/>
                        </a:rPr>
                        <a:t>70°</a:t>
                      </a:r>
                      <a:endParaRPr kumimoji="1" lang="ja-JP" altLang="en-US" dirty="0">
                        <a:latin typeface="小塚ゴシック Pro B" pitchFamily="34" charset="-128"/>
                        <a:ea typeface="小塚ゴシック Pro B" pitchFamily="34" charset="-128"/>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err="1" smtClean="0">
                          <a:latin typeface="小塚ゴシック Pro B" pitchFamily="34" charset="-128"/>
                          <a:ea typeface="小塚ゴシック Pro B" pitchFamily="34" charset="-128"/>
                        </a:rPr>
                        <a:t>φ</a:t>
                      </a:r>
                      <a:r>
                        <a:rPr lang="en-US" altLang="ja-JP" baseline="-25000" dirty="0" err="1" smtClean="0">
                          <a:latin typeface="小塚ゴシック Pro B" pitchFamily="34" charset="-128"/>
                          <a:ea typeface="小塚ゴシック Pro B" pitchFamily="34" charset="-128"/>
                        </a:rPr>
                        <a:t>inc</a:t>
                      </a:r>
                      <a:endParaRPr kumimoji="1" lang="ja-JP" altLang="en-US" baseline="-25000" dirty="0" smtClean="0">
                        <a:latin typeface="小塚ゴシック Pro B" pitchFamily="34" charset="-128"/>
                        <a:ea typeface="小塚ゴシック Pro B" pitchFamily="34" charset="-128"/>
                      </a:endParaRPr>
                    </a:p>
                  </a:txBody>
                  <a:tcPr/>
                </a:tc>
                <a:tc>
                  <a:txBody>
                    <a:bodyPr/>
                    <a:lstStyle/>
                    <a:p>
                      <a:pPr algn="ctr"/>
                      <a:r>
                        <a:rPr kumimoji="1" lang="en-US" altLang="ja-JP" dirty="0" smtClean="0">
                          <a:latin typeface="小塚ゴシック Pro B" pitchFamily="34" charset="-128"/>
                          <a:ea typeface="小塚ゴシック Pro B" pitchFamily="34" charset="-128"/>
                        </a:rPr>
                        <a:t>90°</a:t>
                      </a:r>
                      <a:endParaRPr kumimoji="1" lang="ja-JP" altLang="en-US" dirty="0">
                        <a:latin typeface="小塚ゴシック Pro B" pitchFamily="34" charset="-128"/>
                        <a:ea typeface="小塚ゴシック Pro B" pitchFamily="34" charset="-128"/>
                      </a:endParaRPr>
                    </a:p>
                  </a:txBody>
                  <a:tcPr/>
                </a:tc>
                <a:tc>
                  <a:txBody>
                    <a:bodyPr/>
                    <a:lstStyle/>
                    <a:p>
                      <a:pPr algn="ctr"/>
                      <a:r>
                        <a:rPr kumimoji="1" lang="en-US" altLang="ja-JP" dirty="0" smtClean="0">
                          <a:latin typeface="小塚ゴシック Pro B" pitchFamily="34" charset="-128"/>
                          <a:ea typeface="小塚ゴシック Pro B" pitchFamily="34" charset="-128"/>
                        </a:rPr>
                        <a:t>90°</a:t>
                      </a:r>
                      <a:endParaRPr kumimoji="1" lang="ja-JP" altLang="en-US" dirty="0">
                        <a:latin typeface="小塚ゴシック Pro B" pitchFamily="34" charset="-128"/>
                        <a:ea typeface="小塚ゴシック Pro B" pitchFamily="34" charset="-128"/>
                      </a:endParaRPr>
                    </a:p>
                  </a:txBody>
                  <a:tcPr/>
                </a:tc>
                <a:tc>
                  <a:txBody>
                    <a:bodyPr/>
                    <a:lstStyle/>
                    <a:p>
                      <a:pPr algn="ctr"/>
                      <a:r>
                        <a:rPr kumimoji="1" lang="en-US" altLang="ja-JP" dirty="0" smtClean="0">
                          <a:latin typeface="小塚ゴシック Pro B" pitchFamily="34" charset="-128"/>
                          <a:ea typeface="小塚ゴシック Pro B" pitchFamily="34" charset="-128"/>
                        </a:rPr>
                        <a:t>90°</a:t>
                      </a:r>
                      <a:endParaRPr kumimoji="1" lang="ja-JP" altLang="en-US" dirty="0">
                        <a:latin typeface="小塚ゴシック Pro B" pitchFamily="34" charset="-128"/>
                        <a:ea typeface="小塚ゴシック Pro B" pitchFamily="34" charset="-128"/>
                      </a:endParaRPr>
                    </a:p>
                  </a:txBody>
                  <a:tcPr/>
                </a:tc>
              </a:tr>
            </a:tbl>
          </a:graphicData>
        </a:graphic>
      </p:graphicFrame>
      <p:sp>
        <p:nvSpPr>
          <p:cNvPr id="138" name="テキスト ボックス 137"/>
          <p:cNvSpPr txBox="1"/>
          <p:nvPr/>
        </p:nvSpPr>
        <p:spPr>
          <a:xfrm>
            <a:off x="2428860" y="3071810"/>
            <a:ext cx="2492990" cy="646331"/>
          </a:xfrm>
          <a:prstGeom prst="rect">
            <a:avLst/>
          </a:prstGeom>
          <a:noFill/>
          <a:ln>
            <a:noFill/>
          </a:ln>
        </p:spPr>
        <p:txBody>
          <a:bodyPr wrap="none" rtlCol="0">
            <a:spAutoFit/>
          </a:bodyPr>
          <a:lstStyle/>
          <a:p>
            <a:r>
              <a:rPr kumimoji="1" lang="ja-JP" altLang="en-US" dirty="0" smtClean="0">
                <a:latin typeface="小塚ゴシック Pro B" pitchFamily="34" charset="-128"/>
                <a:ea typeface="小塚ゴシック Pro B" pitchFamily="34" charset="-128"/>
              </a:rPr>
              <a:t>波長分散効果の影響の</a:t>
            </a:r>
            <a:endParaRPr kumimoji="1" lang="en-US" altLang="ja-JP" dirty="0" smtClean="0">
              <a:latin typeface="小塚ゴシック Pro B" pitchFamily="34" charset="-128"/>
              <a:ea typeface="小塚ゴシック Pro B" pitchFamily="34" charset="-128"/>
            </a:endParaRPr>
          </a:p>
          <a:p>
            <a:r>
              <a:rPr kumimoji="1" lang="ja-JP" altLang="en-US" dirty="0" smtClean="0">
                <a:latin typeface="小塚ゴシック Pro B" pitchFamily="34" charset="-128"/>
                <a:ea typeface="小塚ゴシック Pro B" pitchFamily="34" charset="-128"/>
              </a:rPr>
              <a:t>確認の為の条件</a:t>
            </a:r>
            <a:endParaRPr kumimoji="1" lang="ja-JP" altLang="en-US" dirty="0">
              <a:latin typeface="小塚ゴシック Pro B" pitchFamily="34" charset="-128"/>
              <a:ea typeface="小塚ゴシック Pro B" pitchFamily="34" charset="-128"/>
            </a:endParaRPr>
          </a:p>
        </p:txBody>
      </p:sp>
      <p:sp>
        <p:nvSpPr>
          <p:cNvPr id="141" name="テキスト ボックス 140"/>
          <p:cNvSpPr txBox="1"/>
          <p:nvPr/>
        </p:nvSpPr>
        <p:spPr>
          <a:xfrm>
            <a:off x="5286380" y="3071810"/>
            <a:ext cx="2954655" cy="646331"/>
          </a:xfrm>
          <a:prstGeom prst="rect">
            <a:avLst/>
          </a:prstGeom>
          <a:noFill/>
          <a:ln>
            <a:noFill/>
          </a:ln>
        </p:spPr>
        <p:txBody>
          <a:bodyPr wrap="none" rtlCol="0">
            <a:spAutoFit/>
          </a:bodyPr>
          <a:lstStyle/>
          <a:p>
            <a:r>
              <a:rPr lang="en-US" altLang="ja-JP" dirty="0" smtClean="0">
                <a:latin typeface="小塚ゴシック Pro B" pitchFamily="34" charset="-128"/>
                <a:ea typeface="小塚ゴシック Pro B" pitchFamily="34" charset="-128"/>
              </a:rPr>
              <a:t>Focusing mirror system</a:t>
            </a:r>
            <a:r>
              <a:rPr lang="ja-JP" altLang="en-US" dirty="0" smtClean="0">
                <a:latin typeface="小塚ゴシック Pro B" pitchFamily="34" charset="-128"/>
                <a:ea typeface="小塚ゴシック Pro B" pitchFamily="34" charset="-128"/>
              </a:rPr>
              <a:t>の</a:t>
            </a:r>
            <a:endParaRPr lang="en-US" altLang="ja-JP" dirty="0" smtClean="0">
              <a:latin typeface="小塚ゴシック Pro B" pitchFamily="34" charset="-128"/>
              <a:ea typeface="小塚ゴシック Pro B" pitchFamily="34" charset="-128"/>
            </a:endParaRPr>
          </a:p>
          <a:p>
            <a:r>
              <a:rPr kumimoji="1" lang="ja-JP" altLang="en-US" dirty="0" smtClean="0">
                <a:latin typeface="小塚ゴシック Pro B" pitchFamily="34" charset="-128"/>
                <a:ea typeface="小塚ゴシック Pro B" pitchFamily="34" charset="-128"/>
              </a:rPr>
              <a:t>動作検証の</a:t>
            </a:r>
            <a:r>
              <a:rPr lang="ja-JP" altLang="en-US" dirty="0" smtClean="0">
                <a:latin typeface="小塚ゴシック Pro B" pitchFamily="34" charset="-128"/>
                <a:ea typeface="小塚ゴシック Pro B" pitchFamily="34" charset="-128"/>
              </a:rPr>
              <a:t>為の条件</a:t>
            </a:r>
            <a:endParaRPr kumimoji="1" lang="en-US" altLang="ja-JP" dirty="0" smtClean="0">
              <a:latin typeface="小塚ゴシック Pro B" pitchFamily="34" charset="-128"/>
              <a:ea typeface="小塚ゴシック Pro B" pitchFamily="34" charset="-128"/>
            </a:endParaRPr>
          </a:p>
        </p:txBody>
      </p:sp>
      <p:pic>
        <p:nvPicPr>
          <p:cNvPr id="44" name="図 12" descr="tmptmp_nhit.gif"/>
          <p:cNvPicPr>
            <a:picLocks noChangeAspect="1"/>
          </p:cNvPicPr>
          <p:nvPr/>
        </p:nvPicPr>
        <p:blipFill>
          <a:blip r:embed="rId3"/>
          <a:srcRect/>
          <a:stretch>
            <a:fillRect/>
          </a:stretch>
        </p:blipFill>
        <p:spPr bwMode="auto">
          <a:xfrm>
            <a:off x="5475528" y="4857760"/>
            <a:ext cx="2739810" cy="1928826"/>
          </a:xfrm>
          <a:prstGeom prst="rect">
            <a:avLst/>
          </a:prstGeom>
          <a:ln w="28575">
            <a:solidFill>
              <a:schemeClr val="tx1"/>
            </a:solidFill>
          </a:ln>
          <a:effectLst>
            <a:outerShdw blurRad="292100" dist="139700" dir="2700000" algn="tl" rotWithShape="0">
              <a:srgbClr val="333333">
                <a:alpha val="65000"/>
              </a:srgbClr>
            </a:outerShdw>
          </a:effectLst>
        </p:spPr>
      </p:pic>
      <p:grpSp>
        <p:nvGrpSpPr>
          <p:cNvPr id="17" name="グループ化 46"/>
          <p:cNvGrpSpPr/>
          <p:nvPr/>
        </p:nvGrpSpPr>
        <p:grpSpPr>
          <a:xfrm>
            <a:off x="142844" y="4773051"/>
            <a:ext cx="1826141" cy="584775"/>
            <a:chOff x="142844" y="4786322"/>
            <a:chExt cx="1826141" cy="584775"/>
          </a:xfrm>
        </p:grpSpPr>
        <p:sp>
          <p:nvSpPr>
            <p:cNvPr id="46" name="角丸四角形 45"/>
            <p:cNvSpPr/>
            <p:nvPr/>
          </p:nvSpPr>
          <p:spPr>
            <a:xfrm>
              <a:off x="214282" y="4786322"/>
              <a:ext cx="171451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42844" y="4786322"/>
              <a:ext cx="1826141" cy="584775"/>
            </a:xfrm>
            <a:prstGeom prst="rect">
              <a:avLst/>
            </a:prstGeom>
            <a:noFill/>
          </p:spPr>
          <p:txBody>
            <a:bodyPr wrap="none" rtlCol="0">
              <a:spAutoFit/>
            </a:bodyPr>
            <a:lstStyle/>
            <a:p>
              <a:r>
                <a:rPr lang="ja-JP" altLang="en-US" sz="1600" dirty="0" smtClean="0">
                  <a:latin typeface="小塚ゴシック Pro B" pitchFamily="34" charset="-128"/>
                  <a:ea typeface="小塚ゴシック Pro B" pitchFamily="34" charset="-128"/>
                </a:rPr>
                <a:t>リングイメージと</a:t>
              </a:r>
              <a:endParaRPr lang="en-US" altLang="ja-JP" sz="1600" dirty="0" smtClean="0">
                <a:latin typeface="小塚ゴシック Pro B" pitchFamily="34" charset="-128"/>
                <a:ea typeface="小塚ゴシック Pro B" pitchFamily="34" charset="-128"/>
              </a:endParaRPr>
            </a:p>
            <a:p>
              <a:r>
                <a:rPr kumimoji="1" lang="ja-JP" altLang="en-US" sz="1600" dirty="0" smtClean="0">
                  <a:latin typeface="小塚ゴシック Pro B" pitchFamily="34" charset="-128"/>
                  <a:ea typeface="小塚ゴシック Pro B" pitchFamily="34" charset="-128"/>
                </a:rPr>
                <a:t>検出光子数</a:t>
              </a:r>
              <a:endParaRPr kumimoji="1" lang="ja-JP" altLang="en-US" sz="1600" dirty="0">
                <a:latin typeface="小塚ゴシック Pro B" pitchFamily="34" charset="-128"/>
                <a:ea typeface="小塚ゴシック Pro B" pitchFamily="34" charset="-128"/>
              </a:endParaRPr>
            </a:p>
          </p:txBody>
        </p:sp>
      </p:grpSp>
      <p:sp>
        <p:nvSpPr>
          <p:cNvPr id="48" name="テキスト ボックス 16"/>
          <p:cNvSpPr txBox="1">
            <a:spLocks noChangeArrowheads="1"/>
          </p:cNvSpPr>
          <p:nvPr/>
        </p:nvSpPr>
        <p:spPr bwMode="auto">
          <a:xfrm>
            <a:off x="6357950" y="5572140"/>
            <a:ext cx="1875835" cy="276999"/>
          </a:xfrm>
          <a:prstGeom prst="rect">
            <a:avLst/>
          </a:prstGeom>
          <a:noFill/>
          <a:ln w="9525">
            <a:noFill/>
            <a:miter lim="800000"/>
            <a:headEnd/>
            <a:tailEnd/>
          </a:ln>
        </p:spPr>
        <p:txBody>
          <a:bodyPr wrap="none">
            <a:spAutoFit/>
          </a:bodyPr>
          <a:lstStyle/>
          <a:p>
            <a:r>
              <a:rPr lang="ja-JP" altLang="en-US" sz="1200" b="1" dirty="0">
                <a:solidFill>
                  <a:srgbClr val="FF0000"/>
                </a:solidFill>
                <a:latin typeface="小塚ゴシック Pro B" pitchFamily="34" charset="-128"/>
                <a:ea typeface="小塚ゴシック Pro B" pitchFamily="34" charset="-128"/>
              </a:rPr>
              <a:t>平均検出光子数：</a:t>
            </a:r>
            <a:r>
              <a:rPr lang="en-US" altLang="ja-JP" sz="1200" b="1" dirty="0">
                <a:solidFill>
                  <a:srgbClr val="FF0000"/>
                </a:solidFill>
                <a:latin typeface="小塚ゴシック Pro B" pitchFamily="34" charset="-128"/>
                <a:ea typeface="小塚ゴシック Pro B" pitchFamily="34" charset="-128"/>
              </a:rPr>
              <a:t>15.7</a:t>
            </a:r>
            <a:r>
              <a:rPr lang="ja-JP" altLang="en-US" sz="1200" b="1" dirty="0">
                <a:solidFill>
                  <a:srgbClr val="FF0000"/>
                </a:solidFill>
                <a:latin typeface="小塚ゴシック Pro B" pitchFamily="34" charset="-128"/>
                <a:ea typeface="小塚ゴシック Pro B" pitchFamily="34" charset="-128"/>
              </a:rPr>
              <a:t>個</a:t>
            </a:r>
          </a:p>
        </p:txBody>
      </p:sp>
      <p:sp>
        <p:nvSpPr>
          <p:cNvPr id="47" name="テキスト ボックス 46"/>
          <p:cNvSpPr txBox="1"/>
          <p:nvPr/>
        </p:nvSpPr>
        <p:spPr>
          <a:xfrm>
            <a:off x="0" y="-45203"/>
            <a:ext cx="7215206" cy="830997"/>
          </a:xfrm>
          <a:prstGeom prst="rect">
            <a:avLst/>
          </a:prstGeom>
          <a:noFill/>
        </p:spPr>
        <p:txBody>
          <a:bodyPr wrap="squar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12</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kumimoji="1" lang="en-US" altLang="ja-JP" sz="2400" dirty="0" smtClean="0">
                <a:latin typeface="小塚ゴシック Pro B" pitchFamily="34" charset="-128"/>
                <a:ea typeface="小塚ゴシック Pro B" pitchFamily="34" charset="-128"/>
              </a:rPr>
              <a:t>	</a:t>
            </a:r>
            <a:r>
              <a:rPr lang="ja-JP" altLang="en-US" sz="2400" dirty="0" smtClean="0">
                <a:latin typeface="小塚ゴシック Pro B" pitchFamily="34" charset="-128"/>
                <a:ea typeface="小塚ゴシック Pro B" pitchFamily="34" charset="-128"/>
              </a:rPr>
              <a:t>入射条件、リングイメージ、検出光子数</a:t>
            </a:r>
            <a:endParaRPr kumimoji="1" lang="ja-JP" altLang="en-US" sz="2400" dirty="0">
              <a:latin typeface="小塚ゴシック Pro B" pitchFamily="34" charset="-128"/>
              <a:ea typeface="小塚ゴシック Pro B" pitchFamily="34" charset="-128"/>
            </a:endParaRPr>
          </a:p>
        </p:txBody>
      </p:sp>
      <p:pic>
        <p:nvPicPr>
          <p:cNvPr id="46082" name="Picture 2" descr="D:\giffile\for_kuriken3_2\for_shuron_center2.gif"/>
          <p:cNvPicPr>
            <a:picLocks noChangeAspect="1" noChangeArrowheads="1"/>
          </p:cNvPicPr>
          <p:nvPr/>
        </p:nvPicPr>
        <p:blipFill>
          <a:blip r:embed="rId4"/>
          <a:srcRect/>
          <a:stretch>
            <a:fillRect/>
          </a:stretch>
        </p:blipFill>
        <p:spPr bwMode="auto">
          <a:xfrm>
            <a:off x="2143108" y="4857760"/>
            <a:ext cx="2829417" cy="1918800"/>
          </a:xfrm>
          <a:prstGeom prst="rect">
            <a:avLst/>
          </a:prstGeom>
          <a:ln w="28575">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発表</a:t>
            </a:r>
            <a:r>
              <a:rPr kumimoji="1" lang="ja-JP" altLang="en-US" dirty="0" smtClean="0"/>
              <a:t>内容</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kumimoji="1" lang="en-US" altLang="ja-JP" dirty="0" smtClean="0"/>
              <a:t>super B-factory </a:t>
            </a:r>
            <a:r>
              <a:rPr kumimoji="1" lang="ja-JP" altLang="en-US" dirty="0" smtClean="0"/>
              <a:t>計画に向けた</a:t>
            </a:r>
            <a:r>
              <a:rPr kumimoji="1" lang="en-US" altLang="ja-JP" dirty="0" smtClean="0"/>
              <a:t>TOP</a:t>
            </a:r>
            <a:r>
              <a:rPr lang="ja-JP" altLang="en-US" dirty="0" smtClean="0"/>
              <a:t>カウンターの開発</a:t>
            </a:r>
            <a:endParaRPr lang="en-US" altLang="ja-JP" dirty="0" smtClean="0"/>
          </a:p>
          <a:p>
            <a:pPr lvl="1"/>
            <a:r>
              <a:rPr lang="en-US" altLang="ja-JP" dirty="0" smtClean="0"/>
              <a:t>B-factory </a:t>
            </a:r>
            <a:r>
              <a:rPr lang="ja-JP" altLang="en-US" dirty="0" smtClean="0"/>
              <a:t>から </a:t>
            </a:r>
            <a:r>
              <a:rPr lang="en-US" altLang="ja-JP" dirty="0" smtClean="0"/>
              <a:t>super B-factory </a:t>
            </a:r>
            <a:r>
              <a:rPr lang="ja-JP" altLang="en-US" dirty="0" err="1" smtClean="0"/>
              <a:t>への</a:t>
            </a:r>
            <a:r>
              <a:rPr lang="ja-JP" altLang="en-US" dirty="0" smtClean="0"/>
              <a:t>アップグレード</a:t>
            </a:r>
            <a:endParaRPr lang="en-US" altLang="ja-JP" dirty="0" smtClean="0"/>
          </a:p>
          <a:p>
            <a:pPr lvl="1"/>
            <a:r>
              <a:rPr lang="en-US" altLang="ja-JP" dirty="0" smtClean="0"/>
              <a:t>TOP </a:t>
            </a:r>
            <a:r>
              <a:rPr lang="ja-JP" altLang="en-US" dirty="0" smtClean="0"/>
              <a:t>カウンター</a:t>
            </a:r>
            <a:endParaRPr lang="en-US" altLang="ja-JP" dirty="0" smtClean="0"/>
          </a:p>
          <a:p>
            <a:r>
              <a:rPr lang="en-US" altLang="ja-JP" dirty="0" smtClean="0"/>
              <a:t>2008</a:t>
            </a:r>
            <a:r>
              <a:rPr lang="ja-JP" altLang="en-US" dirty="0" smtClean="0"/>
              <a:t>年</a:t>
            </a:r>
            <a:r>
              <a:rPr lang="en-US" altLang="ja-JP" dirty="0" smtClean="0"/>
              <a:t>6</a:t>
            </a:r>
            <a:r>
              <a:rPr lang="ja-JP" altLang="en-US" dirty="0" smtClean="0"/>
              <a:t>月ビームテスト</a:t>
            </a:r>
            <a:endParaRPr lang="en-US" altLang="ja-JP" dirty="0" smtClean="0"/>
          </a:p>
          <a:p>
            <a:pPr lvl="1"/>
            <a:r>
              <a:rPr lang="ja-JP" altLang="en-US" dirty="0" smtClean="0"/>
              <a:t>ビームテストセットアップ</a:t>
            </a:r>
            <a:endParaRPr lang="en-US" altLang="ja-JP" dirty="0" smtClean="0"/>
          </a:p>
          <a:p>
            <a:pPr lvl="1"/>
            <a:r>
              <a:rPr lang="ja-JP" altLang="en-US" dirty="0" smtClean="0"/>
              <a:t>測定結果</a:t>
            </a:r>
            <a:endParaRPr lang="en-US" altLang="ja-JP" dirty="0" smtClean="0"/>
          </a:p>
          <a:p>
            <a:r>
              <a:rPr lang="en-US" altLang="ja-JP" dirty="0"/>
              <a:t>2008</a:t>
            </a:r>
            <a:r>
              <a:rPr lang="ja-JP" altLang="en-US" dirty="0" smtClean="0"/>
              <a:t>年</a:t>
            </a:r>
            <a:r>
              <a:rPr lang="en-US" altLang="ja-JP" dirty="0" smtClean="0"/>
              <a:t>12</a:t>
            </a:r>
            <a:r>
              <a:rPr lang="ja-JP" altLang="en-US" dirty="0" smtClean="0"/>
              <a:t>月ビームテスト</a:t>
            </a:r>
            <a:endParaRPr lang="en-US" altLang="ja-JP" dirty="0" smtClean="0"/>
          </a:p>
          <a:p>
            <a:pPr lvl="1"/>
            <a:r>
              <a:rPr lang="en-US" altLang="ja-JP" dirty="0" smtClean="0"/>
              <a:t>6</a:t>
            </a:r>
            <a:r>
              <a:rPr lang="ja-JP" altLang="en-US" dirty="0" smtClean="0"/>
              <a:t>月からの変更点</a:t>
            </a:r>
            <a:endParaRPr lang="en-US" altLang="ja-JP" dirty="0" smtClean="0"/>
          </a:p>
          <a:p>
            <a:pPr lvl="1"/>
            <a:r>
              <a:rPr lang="ja-JP" altLang="en-US" dirty="0" smtClean="0"/>
              <a:t>ビームテストセットアップ</a:t>
            </a:r>
            <a:endParaRPr lang="en-US" altLang="ja-JP" dirty="0" smtClean="0"/>
          </a:p>
          <a:p>
            <a:pPr lvl="1"/>
            <a:r>
              <a:rPr lang="ja-JP" altLang="en-US" dirty="0" smtClean="0"/>
              <a:t>測定結果</a:t>
            </a:r>
            <a:endParaRPr lang="en-US" altLang="ja-JP" dirty="0" smtClean="0"/>
          </a:p>
          <a:p>
            <a:r>
              <a:rPr lang="en-US" altLang="ja-JP" dirty="0" smtClean="0"/>
              <a:t>Summary</a:t>
            </a:r>
          </a:p>
        </p:txBody>
      </p:sp>
      <p:sp>
        <p:nvSpPr>
          <p:cNvPr id="4" name="スライド番号プレースホルダ 3"/>
          <p:cNvSpPr>
            <a:spLocks noGrp="1"/>
          </p:cNvSpPr>
          <p:nvPr>
            <p:ph type="sldNum" sz="quarter" idx="12"/>
          </p:nvPr>
        </p:nvSpPr>
        <p:spPr/>
        <p:txBody>
          <a:bodyPr/>
          <a:lstStyle/>
          <a:p>
            <a:fld id="{2AC644FC-B422-42EA-A652-C1998D7C21F2}"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7010400" y="6500834"/>
            <a:ext cx="2133600" cy="365125"/>
          </a:xfrm>
        </p:spPr>
        <p:txBody>
          <a:bodyPr/>
          <a:lstStyle/>
          <a:p>
            <a:fld id="{D5BB8953-C8B4-4D11-8C6E-FA23731B2D93}" type="slidenum">
              <a:rPr kumimoji="1" lang="ja-JP" altLang="en-US" smtClean="0"/>
              <a:pPr/>
              <a:t>20</a:t>
            </a:fld>
            <a:endParaRPr kumimoji="1" lang="ja-JP" altLang="en-US" dirty="0"/>
          </a:p>
        </p:txBody>
      </p:sp>
      <p:pic>
        <p:nvPicPr>
          <p:cNvPr id="4" name="Picture 2"/>
          <p:cNvPicPr>
            <a:picLocks noChangeAspect="1" noChangeArrowheads="1"/>
          </p:cNvPicPr>
          <p:nvPr/>
        </p:nvPicPr>
        <p:blipFill>
          <a:blip r:embed="rId3"/>
          <a:srcRect/>
          <a:stretch>
            <a:fillRect/>
          </a:stretch>
        </p:blipFill>
        <p:spPr bwMode="auto">
          <a:xfrm>
            <a:off x="142845" y="1130843"/>
            <a:ext cx="3071833" cy="2309970"/>
          </a:xfrm>
          <a:prstGeom prst="rect">
            <a:avLst/>
          </a:prstGeom>
          <a:ln w="28575">
            <a:solidFill>
              <a:schemeClr val="tx1"/>
            </a:solid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4"/>
          <a:srcRect/>
          <a:stretch>
            <a:fillRect/>
          </a:stretch>
        </p:blipFill>
        <p:spPr bwMode="auto">
          <a:xfrm>
            <a:off x="3286116" y="1130842"/>
            <a:ext cx="3143272" cy="2329500"/>
          </a:xfrm>
          <a:prstGeom prst="rect">
            <a:avLst/>
          </a:prstGeom>
          <a:ln w="28575">
            <a:solidFill>
              <a:schemeClr val="tx1"/>
            </a:solid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5"/>
          <a:srcRect/>
          <a:stretch>
            <a:fillRect/>
          </a:stretch>
        </p:blipFill>
        <p:spPr bwMode="auto">
          <a:xfrm>
            <a:off x="142843" y="4071942"/>
            <a:ext cx="3056043" cy="2286016"/>
          </a:xfrm>
          <a:prstGeom prst="rect">
            <a:avLst/>
          </a:prstGeom>
          <a:ln w="28575">
            <a:solidFill>
              <a:schemeClr val="tx1"/>
            </a:solid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6"/>
          <a:srcRect/>
          <a:stretch>
            <a:fillRect/>
          </a:stretch>
        </p:blipFill>
        <p:spPr bwMode="auto">
          <a:xfrm>
            <a:off x="3286116" y="4053053"/>
            <a:ext cx="3214710" cy="2447781"/>
          </a:xfrm>
          <a:prstGeom prst="rect">
            <a:avLst/>
          </a:prstGeom>
          <a:ln w="28575">
            <a:solidFill>
              <a:schemeClr val="tx1"/>
            </a:solidFill>
          </a:ln>
          <a:effectLst>
            <a:outerShdw blurRad="292100" dist="139700" dir="2700000" algn="tl" rotWithShape="0">
              <a:srgbClr val="333333">
                <a:alpha val="65000"/>
              </a:srgbClr>
            </a:outerShdw>
          </a:effectLst>
        </p:spPr>
      </p:pic>
      <p:sp>
        <p:nvSpPr>
          <p:cNvPr id="9" name="テキスト ボックス 8"/>
          <p:cNvSpPr txBox="1"/>
          <p:nvPr/>
        </p:nvSpPr>
        <p:spPr>
          <a:xfrm>
            <a:off x="0" y="702214"/>
            <a:ext cx="1430200"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center </a:t>
            </a:r>
            <a:r>
              <a:rPr lang="ja-JP" altLang="en-US" dirty="0" smtClean="0">
                <a:latin typeface="小塚ゴシック Pro B" pitchFamily="34" charset="-128"/>
                <a:ea typeface="小塚ゴシック Pro B" pitchFamily="34" charset="-128"/>
              </a:rPr>
              <a:t>入射</a:t>
            </a:r>
            <a:r>
              <a:rPr kumimoji="1" lang="en-US" altLang="ja-JP" dirty="0" smtClean="0"/>
              <a:t> </a:t>
            </a:r>
            <a:endParaRPr kumimoji="1" lang="ja-JP" altLang="en-US" dirty="0"/>
          </a:p>
        </p:txBody>
      </p:sp>
      <p:cxnSp>
        <p:nvCxnSpPr>
          <p:cNvPr id="13" name="直線コネクタ 12"/>
          <p:cNvCxnSpPr/>
          <p:nvPr/>
        </p:nvCxnSpPr>
        <p:spPr>
          <a:xfrm>
            <a:off x="0" y="987966"/>
            <a:ext cx="135729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2" y="3702610"/>
            <a:ext cx="1047082" cy="369332"/>
          </a:xfrm>
          <a:prstGeom prst="rect">
            <a:avLst/>
          </a:prstGeom>
          <a:noFill/>
        </p:spPr>
        <p:txBody>
          <a:bodyPr wrap="none" rtlCol="0">
            <a:spAutoFit/>
          </a:bodyPr>
          <a:lstStyle/>
          <a:p>
            <a:r>
              <a:rPr lang="en-US" altLang="ja-JP" dirty="0" smtClean="0">
                <a:latin typeface="小塚ゴシック Pro B" pitchFamily="34" charset="-128"/>
                <a:ea typeface="小塚ゴシック Pro B" pitchFamily="34" charset="-128"/>
              </a:rPr>
              <a:t>far </a:t>
            </a:r>
            <a:r>
              <a:rPr lang="ja-JP" altLang="en-US" dirty="0" smtClean="0">
                <a:latin typeface="小塚ゴシック Pro B" pitchFamily="34" charset="-128"/>
                <a:ea typeface="小塚ゴシック Pro B" pitchFamily="34" charset="-128"/>
              </a:rPr>
              <a:t>入射</a:t>
            </a:r>
            <a:r>
              <a:rPr kumimoji="1" lang="en-US" altLang="ja-JP" dirty="0" smtClean="0"/>
              <a:t> </a:t>
            </a:r>
            <a:endParaRPr kumimoji="1" lang="ja-JP" altLang="en-US" dirty="0"/>
          </a:p>
        </p:txBody>
      </p:sp>
      <p:cxnSp>
        <p:nvCxnSpPr>
          <p:cNvPr id="18" name="直線コネクタ 17"/>
          <p:cNvCxnSpPr/>
          <p:nvPr/>
        </p:nvCxnSpPr>
        <p:spPr>
          <a:xfrm rot="10800000">
            <a:off x="0" y="3998916"/>
            <a:ext cx="10001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表 21"/>
          <p:cNvGraphicFramePr>
            <a:graphicFrameLocks noGrp="1"/>
          </p:cNvGraphicFramePr>
          <p:nvPr/>
        </p:nvGraphicFramePr>
        <p:xfrm>
          <a:off x="6500826" y="1845222"/>
          <a:ext cx="2500330" cy="785818"/>
        </p:xfrm>
        <a:graphic>
          <a:graphicData uri="http://schemas.openxmlformats.org/drawingml/2006/table">
            <a:tbl>
              <a:tblPr firstRow="1" bandRow="1">
                <a:tableStyleId>{D7AC3CCA-C797-4891-BE02-D94E43425B78}</a:tableStyleId>
              </a:tblPr>
              <a:tblGrid>
                <a:gridCol w="1357322"/>
                <a:gridCol w="1143008"/>
              </a:tblGrid>
              <a:tr h="192256">
                <a:tc>
                  <a:txBody>
                    <a:bodyPr/>
                    <a:lstStyle/>
                    <a:p>
                      <a:pPr algn="ctr"/>
                      <a:endParaRPr kumimoji="1" lang="ja-JP" altLang="en-US" sz="1050" dirty="0">
                        <a:latin typeface="小塚ゴシック Pro B" pitchFamily="34" charset="-128"/>
                        <a:ea typeface="小塚ゴシック Pro B" pitchFamily="34" charset="-128"/>
                      </a:endParaRPr>
                    </a:p>
                  </a:txBody>
                  <a:tcPr/>
                </a:tc>
                <a:tc>
                  <a:txBody>
                    <a:bodyPr/>
                    <a:lstStyle/>
                    <a:p>
                      <a:pPr algn="ctr"/>
                      <a:r>
                        <a:rPr kumimoji="1" lang="el-GR" altLang="ja-JP" sz="1050" dirty="0" smtClean="0">
                          <a:latin typeface="小塚ゴシック Pro B" pitchFamily="34" charset="-128"/>
                          <a:ea typeface="小塚ゴシック Pro B" pitchFamily="34" charset="-128"/>
                        </a:rPr>
                        <a:t>σ</a:t>
                      </a:r>
                      <a:r>
                        <a:rPr kumimoji="1" lang="en-US" altLang="ja-JP" sz="1050" dirty="0" smtClean="0">
                          <a:latin typeface="小塚ゴシック Pro B" pitchFamily="34" charset="-128"/>
                          <a:ea typeface="小塚ゴシック Pro B" pitchFamily="34" charset="-128"/>
                        </a:rPr>
                        <a:t>  </a:t>
                      </a:r>
                      <a:r>
                        <a:rPr kumimoji="1" lang="en-US" altLang="ja-JP" sz="1050" baseline="-25000" dirty="0" smtClean="0">
                          <a:latin typeface="小塚ゴシック Pro B" pitchFamily="34" charset="-128"/>
                          <a:ea typeface="小塚ゴシック Pro B" pitchFamily="34" charset="-128"/>
                        </a:rPr>
                        <a:t>1st peak</a:t>
                      </a:r>
                      <a:endParaRPr kumimoji="1" lang="ja-JP" altLang="en-US" sz="1050" baseline="-25000" dirty="0">
                        <a:latin typeface="小塚ゴシック Pro B" pitchFamily="34" charset="-128"/>
                        <a:ea typeface="小塚ゴシック Pro B" pitchFamily="34" charset="-128"/>
                      </a:endParaRPr>
                    </a:p>
                  </a:txBody>
                  <a:tcPr/>
                </a:tc>
              </a:tr>
              <a:tr h="262606">
                <a:tc>
                  <a:txBody>
                    <a:bodyPr/>
                    <a:lstStyle/>
                    <a:p>
                      <a:pPr algn="ctr"/>
                      <a:r>
                        <a:rPr kumimoji="1" lang="ja-JP" altLang="en-US" sz="1050" dirty="0" smtClean="0">
                          <a:latin typeface="小塚ゴシック Pro B" pitchFamily="34" charset="-128"/>
                          <a:ea typeface="小塚ゴシック Pro B" pitchFamily="34" charset="-128"/>
                        </a:rPr>
                        <a:t>ビームデータ</a:t>
                      </a:r>
                      <a:endParaRPr kumimoji="1" lang="ja-JP" altLang="en-US" sz="1050" dirty="0">
                        <a:latin typeface="小塚ゴシック Pro B" pitchFamily="34" charset="-128"/>
                        <a:ea typeface="小塚ゴシック Pro B" pitchFamily="34" charset="-128"/>
                      </a:endParaRPr>
                    </a:p>
                  </a:txBody>
                  <a:tcPr/>
                </a:tc>
                <a:tc>
                  <a:txBody>
                    <a:bodyPr/>
                    <a:lstStyle/>
                    <a:p>
                      <a:pPr algn="ctr"/>
                      <a:r>
                        <a:rPr kumimoji="1" lang="en-US" altLang="ja-JP" sz="1050" dirty="0" smtClean="0">
                          <a:latin typeface="小塚ゴシック Pro B" pitchFamily="34" charset="-128"/>
                          <a:ea typeface="小塚ゴシック Pro B" pitchFamily="34" charset="-128"/>
                        </a:rPr>
                        <a:t>76.0 ±2.0[</a:t>
                      </a:r>
                      <a:r>
                        <a:rPr kumimoji="1" lang="en-US" altLang="ja-JP" sz="1050" dirty="0" err="1" smtClean="0">
                          <a:latin typeface="小塚ゴシック Pro B" pitchFamily="34" charset="-128"/>
                          <a:ea typeface="小塚ゴシック Pro B" pitchFamily="34" charset="-128"/>
                        </a:rPr>
                        <a:t>ps</a:t>
                      </a:r>
                      <a:r>
                        <a:rPr kumimoji="1" lang="en-US" altLang="ja-JP" sz="1050" dirty="0" smtClean="0">
                          <a:latin typeface="小塚ゴシック Pro B" pitchFamily="34" charset="-128"/>
                          <a:ea typeface="小塚ゴシック Pro B" pitchFamily="34" charset="-128"/>
                        </a:rPr>
                        <a:t>]</a:t>
                      </a:r>
                      <a:endParaRPr kumimoji="1" lang="ja-JP" altLang="en-US" sz="1050" dirty="0">
                        <a:latin typeface="小塚ゴシック Pro B" pitchFamily="34" charset="-128"/>
                        <a:ea typeface="小塚ゴシック Pro B" pitchFamily="34" charset="-128"/>
                      </a:endParaRPr>
                    </a:p>
                  </a:txBody>
                  <a:tcPr/>
                </a:tc>
              </a:tr>
              <a:tr h="271752">
                <a:tc>
                  <a:txBody>
                    <a:bodyPr/>
                    <a:lstStyle/>
                    <a:p>
                      <a:pPr algn="ctr"/>
                      <a:r>
                        <a:rPr kumimoji="1" lang="ja-JP" altLang="en-US" sz="1050" dirty="0" smtClean="0">
                          <a:latin typeface="小塚ゴシック Pro B" pitchFamily="34" charset="-128"/>
                          <a:ea typeface="小塚ゴシック Pro B" pitchFamily="34" charset="-128"/>
                        </a:rPr>
                        <a:t>シミュレーション</a:t>
                      </a:r>
                      <a:endParaRPr kumimoji="1" lang="ja-JP" altLang="en-US" sz="1050" dirty="0">
                        <a:latin typeface="小塚ゴシック Pro B" pitchFamily="34" charset="-128"/>
                        <a:ea typeface="小塚ゴシック Pro B" pitchFamily="34" charset="-128"/>
                      </a:endParaRPr>
                    </a:p>
                  </a:txBody>
                  <a:tcPr/>
                </a:tc>
                <a:tc>
                  <a:txBody>
                    <a:bodyPr/>
                    <a:lstStyle/>
                    <a:p>
                      <a:pPr algn="ctr"/>
                      <a:r>
                        <a:rPr kumimoji="1" lang="en-US" altLang="ja-JP" sz="1050" dirty="0" smtClean="0">
                          <a:latin typeface="小塚ゴシック Pro B" pitchFamily="34" charset="-128"/>
                          <a:ea typeface="小塚ゴシック Pro B" pitchFamily="34" charset="-128"/>
                        </a:rPr>
                        <a:t>77.7 ±2.3[</a:t>
                      </a:r>
                      <a:r>
                        <a:rPr kumimoji="1" lang="en-US" altLang="ja-JP" sz="1050" dirty="0" err="1" smtClean="0">
                          <a:latin typeface="小塚ゴシック Pro B" pitchFamily="34" charset="-128"/>
                          <a:ea typeface="小塚ゴシック Pro B" pitchFamily="34" charset="-128"/>
                        </a:rPr>
                        <a:t>ps</a:t>
                      </a:r>
                      <a:r>
                        <a:rPr kumimoji="1" lang="en-US" altLang="ja-JP" sz="1050" dirty="0" smtClean="0">
                          <a:latin typeface="小塚ゴシック Pro B" pitchFamily="34" charset="-128"/>
                          <a:ea typeface="小塚ゴシック Pro B" pitchFamily="34" charset="-128"/>
                        </a:rPr>
                        <a:t>]</a:t>
                      </a:r>
                      <a:endParaRPr kumimoji="1" lang="ja-JP" altLang="en-US" sz="1050" dirty="0">
                        <a:latin typeface="小塚ゴシック Pro B" pitchFamily="34" charset="-128"/>
                        <a:ea typeface="小塚ゴシック Pro B" pitchFamily="34" charset="-128"/>
                      </a:endParaRPr>
                    </a:p>
                  </a:txBody>
                  <a:tcPr/>
                </a:tc>
              </a:tr>
            </a:tbl>
          </a:graphicData>
        </a:graphic>
      </p:graphicFrame>
      <p:sp>
        <p:nvSpPr>
          <p:cNvPr id="23" name="テキスト ボックス 22"/>
          <p:cNvSpPr txBox="1"/>
          <p:nvPr/>
        </p:nvSpPr>
        <p:spPr>
          <a:xfrm>
            <a:off x="6643702" y="1202280"/>
            <a:ext cx="1656094" cy="646331"/>
          </a:xfrm>
          <a:prstGeom prst="rect">
            <a:avLst/>
          </a:prstGeom>
          <a:noFill/>
        </p:spPr>
        <p:txBody>
          <a:bodyPr wrap="none" rtlCol="0">
            <a:spAutoFit/>
          </a:bodyPr>
          <a:lstStyle/>
          <a:p>
            <a:pPr>
              <a:buFont typeface="Arial" pitchFamily="34" charset="0"/>
              <a:buChar char="•"/>
            </a:pPr>
            <a:r>
              <a:rPr kumimoji="1" lang="en-US" altLang="ja-JP" dirty="0" smtClean="0"/>
              <a:t>ch29</a:t>
            </a:r>
          </a:p>
          <a:p>
            <a:pPr>
              <a:buFont typeface="Arial" pitchFamily="34" charset="0"/>
              <a:buChar char="•"/>
            </a:pPr>
            <a:r>
              <a:rPr kumimoji="1" lang="en-US" altLang="ja-JP" dirty="0" smtClean="0"/>
              <a:t>1</a:t>
            </a:r>
            <a:r>
              <a:rPr kumimoji="1" lang="en-US" altLang="ja-JP" baseline="30000" dirty="0" smtClean="0"/>
              <a:t>st</a:t>
            </a:r>
            <a:r>
              <a:rPr kumimoji="1" lang="en-US" altLang="ja-JP" dirty="0" smtClean="0"/>
              <a:t> peak</a:t>
            </a:r>
            <a:r>
              <a:rPr kumimoji="1" lang="ja-JP" altLang="en-US" dirty="0" smtClean="0"/>
              <a:t>を評価</a:t>
            </a:r>
            <a:endParaRPr kumimoji="1" lang="en-US" altLang="ja-JP" dirty="0" smtClean="0"/>
          </a:p>
        </p:txBody>
      </p:sp>
      <p:grpSp>
        <p:nvGrpSpPr>
          <p:cNvPr id="8" name="グループ化 28"/>
          <p:cNvGrpSpPr/>
          <p:nvPr/>
        </p:nvGrpSpPr>
        <p:grpSpPr>
          <a:xfrm>
            <a:off x="6643702" y="3131106"/>
            <a:ext cx="2339102" cy="642942"/>
            <a:chOff x="6643702" y="2643182"/>
            <a:chExt cx="2339102" cy="642942"/>
          </a:xfrm>
        </p:grpSpPr>
        <p:sp>
          <p:nvSpPr>
            <p:cNvPr id="28" name="正方形/長方形 27"/>
            <p:cNvSpPr/>
            <p:nvPr/>
          </p:nvSpPr>
          <p:spPr>
            <a:xfrm>
              <a:off x="6643702" y="2643182"/>
              <a:ext cx="2214578" cy="642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643702" y="2714620"/>
              <a:ext cx="2339102" cy="523220"/>
            </a:xfrm>
            <a:prstGeom prst="rect">
              <a:avLst/>
            </a:prstGeom>
            <a:noFill/>
          </p:spPr>
          <p:txBody>
            <a:bodyPr wrap="none" rtlCol="0">
              <a:spAutoFit/>
            </a:bodyPr>
            <a:lstStyle/>
            <a:p>
              <a:r>
                <a:rPr kumimoji="1" lang="ja-JP" altLang="en-US" sz="1400" dirty="0" smtClean="0">
                  <a:solidFill>
                    <a:srgbClr val="FF0000"/>
                  </a:solidFill>
                  <a:latin typeface="小塚ゴシック Pro B" pitchFamily="34" charset="-128"/>
                  <a:ea typeface="小塚ゴシック Pro B" pitchFamily="34" charset="-128"/>
                </a:rPr>
                <a:t>誤差の範囲内で</a:t>
              </a:r>
              <a:endParaRPr kumimoji="1" lang="en-US" altLang="ja-JP" sz="1400" dirty="0" smtClean="0">
                <a:solidFill>
                  <a:srgbClr val="FF0000"/>
                </a:solidFill>
                <a:latin typeface="小塚ゴシック Pro B" pitchFamily="34" charset="-128"/>
                <a:ea typeface="小塚ゴシック Pro B" pitchFamily="34" charset="-128"/>
              </a:endParaRPr>
            </a:p>
            <a:p>
              <a:r>
                <a:rPr kumimoji="1" lang="ja-JP" altLang="en-US" sz="1400" dirty="0" smtClean="0">
                  <a:solidFill>
                    <a:srgbClr val="FF0000"/>
                  </a:solidFill>
                  <a:latin typeface="小塚ゴシック Pro B" pitchFamily="34" charset="-128"/>
                  <a:ea typeface="小塚ゴシック Pro B" pitchFamily="34" charset="-128"/>
                </a:rPr>
                <a:t>シミュレーションと一致！</a:t>
              </a:r>
              <a:endParaRPr kumimoji="1" lang="ja-JP" altLang="en-US" sz="1400" dirty="0">
                <a:solidFill>
                  <a:srgbClr val="FF0000"/>
                </a:solidFill>
                <a:latin typeface="小塚ゴシック Pro B" pitchFamily="34" charset="-128"/>
                <a:ea typeface="小塚ゴシック Pro B" pitchFamily="34" charset="-128"/>
              </a:endParaRPr>
            </a:p>
          </p:txBody>
        </p:sp>
      </p:grpSp>
      <p:sp>
        <p:nvSpPr>
          <p:cNvPr id="30" name="下矢印 29"/>
          <p:cNvSpPr/>
          <p:nvPr/>
        </p:nvSpPr>
        <p:spPr>
          <a:xfrm>
            <a:off x="7643834" y="2773916"/>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643702" y="4211429"/>
            <a:ext cx="1789272" cy="646331"/>
          </a:xfrm>
          <a:prstGeom prst="rect">
            <a:avLst/>
          </a:prstGeom>
          <a:noFill/>
        </p:spPr>
        <p:txBody>
          <a:bodyPr wrap="none" rtlCol="0">
            <a:spAutoFit/>
          </a:bodyPr>
          <a:lstStyle/>
          <a:p>
            <a:pPr>
              <a:buFont typeface="Arial" pitchFamily="34" charset="0"/>
              <a:buChar char="•"/>
            </a:pPr>
            <a:r>
              <a:rPr kumimoji="1" lang="en-US" altLang="ja-JP" dirty="0" smtClean="0"/>
              <a:t>ch29</a:t>
            </a:r>
          </a:p>
          <a:p>
            <a:pPr>
              <a:buFont typeface="Arial" pitchFamily="34" charset="0"/>
              <a:buChar char="•"/>
            </a:pPr>
            <a:r>
              <a:rPr lang="en-US" altLang="ja-JP" dirty="0" smtClean="0"/>
              <a:t>2nd </a:t>
            </a:r>
            <a:r>
              <a:rPr kumimoji="1" lang="en-US" altLang="ja-JP" dirty="0" smtClean="0"/>
              <a:t>peak</a:t>
            </a:r>
            <a:r>
              <a:rPr kumimoji="1" lang="ja-JP" altLang="en-US" dirty="0" smtClean="0"/>
              <a:t>を評価</a:t>
            </a:r>
            <a:endParaRPr kumimoji="1" lang="en-US" altLang="ja-JP" dirty="0" smtClean="0"/>
          </a:p>
        </p:txBody>
      </p:sp>
      <p:graphicFrame>
        <p:nvGraphicFramePr>
          <p:cNvPr id="32" name="表 31"/>
          <p:cNvGraphicFramePr>
            <a:graphicFrameLocks noGrp="1"/>
          </p:cNvGraphicFramePr>
          <p:nvPr/>
        </p:nvGraphicFramePr>
        <p:xfrm>
          <a:off x="6572264" y="4929198"/>
          <a:ext cx="2500330" cy="785818"/>
        </p:xfrm>
        <a:graphic>
          <a:graphicData uri="http://schemas.openxmlformats.org/drawingml/2006/table">
            <a:tbl>
              <a:tblPr firstRow="1" bandRow="1">
                <a:tableStyleId>{D7AC3CCA-C797-4891-BE02-D94E43425B78}</a:tableStyleId>
              </a:tblPr>
              <a:tblGrid>
                <a:gridCol w="1357322"/>
                <a:gridCol w="1143008"/>
              </a:tblGrid>
              <a:tr h="192256">
                <a:tc>
                  <a:txBody>
                    <a:bodyPr/>
                    <a:lstStyle/>
                    <a:p>
                      <a:pPr algn="ctr"/>
                      <a:endParaRPr kumimoji="1" lang="ja-JP" altLang="en-US" sz="1050" dirty="0">
                        <a:latin typeface="小塚ゴシック Pro B" pitchFamily="34" charset="-128"/>
                        <a:ea typeface="小塚ゴシック Pro B" pitchFamily="34" charset="-128"/>
                      </a:endParaRPr>
                    </a:p>
                  </a:txBody>
                  <a:tcPr/>
                </a:tc>
                <a:tc>
                  <a:txBody>
                    <a:bodyPr/>
                    <a:lstStyle/>
                    <a:p>
                      <a:pPr algn="ctr"/>
                      <a:r>
                        <a:rPr kumimoji="1" lang="el-GR" altLang="ja-JP" sz="1050" dirty="0" smtClean="0">
                          <a:latin typeface="小塚ゴシック Pro B" pitchFamily="34" charset="-128"/>
                          <a:ea typeface="小塚ゴシック Pro B" pitchFamily="34" charset="-128"/>
                        </a:rPr>
                        <a:t>σ</a:t>
                      </a:r>
                      <a:r>
                        <a:rPr kumimoji="1" lang="en-US" altLang="ja-JP" sz="1050" dirty="0" smtClean="0">
                          <a:latin typeface="小塚ゴシック Pro B" pitchFamily="34" charset="-128"/>
                          <a:ea typeface="小塚ゴシック Pro B" pitchFamily="34" charset="-128"/>
                        </a:rPr>
                        <a:t>  </a:t>
                      </a:r>
                      <a:r>
                        <a:rPr kumimoji="1" lang="en-US" altLang="ja-JP" sz="1050" baseline="-25000" dirty="0" smtClean="0">
                          <a:latin typeface="小塚ゴシック Pro B" pitchFamily="34" charset="-128"/>
                          <a:ea typeface="小塚ゴシック Pro B" pitchFamily="34" charset="-128"/>
                        </a:rPr>
                        <a:t>2nd</a:t>
                      </a:r>
                      <a:r>
                        <a:rPr kumimoji="1" lang="ja-JP" altLang="en-US" sz="1050" baseline="-25000" dirty="0" smtClean="0">
                          <a:latin typeface="小塚ゴシック Pro B" pitchFamily="34" charset="-128"/>
                          <a:ea typeface="小塚ゴシック Pro B" pitchFamily="34" charset="-128"/>
                        </a:rPr>
                        <a:t>　</a:t>
                      </a:r>
                      <a:r>
                        <a:rPr kumimoji="1" lang="en-US" altLang="ja-JP" sz="1050" baseline="-25000" dirty="0" smtClean="0">
                          <a:latin typeface="小塚ゴシック Pro B" pitchFamily="34" charset="-128"/>
                          <a:ea typeface="小塚ゴシック Pro B" pitchFamily="34" charset="-128"/>
                        </a:rPr>
                        <a:t>peak</a:t>
                      </a:r>
                      <a:endParaRPr kumimoji="1" lang="ja-JP" altLang="en-US" sz="1050" baseline="-25000" dirty="0">
                        <a:latin typeface="小塚ゴシック Pro B" pitchFamily="34" charset="-128"/>
                        <a:ea typeface="小塚ゴシック Pro B" pitchFamily="34" charset="-128"/>
                      </a:endParaRPr>
                    </a:p>
                  </a:txBody>
                  <a:tcPr/>
                </a:tc>
              </a:tr>
              <a:tr h="262606">
                <a:tc>
                  <a:txBody>
                    <a:bodyPr/>
                    <a:lstStyle/>
                    <a:p>
                      <a:pPr algn="ctr"/>
                      <a:r>
                        <a:rPr kumimoji="1" lang="ja-JP" altLang="en-US" sz="1050" dirty="0" smtClean="0">
                          <a:latin typeface="小塚ゴシック Pro B" pitchFamily="34" charset="-128"/>
                          <a:ea typeface="小塚ゴシック Pro B" pitchFamily="34" charset="-128"/>
                        </a:rPr>
                        <a:t>ビームデータ</a:t>
                      </a:r>
                      <a:endParaRPr kumimoji="1" lang="ja-JP" altLang="en-US" sz="1050" dirty="0">
                        <a:latin typeface="小塚ゴシック Pro B" pitchFamily="34" charset="-128"/>
                        <a:ea typeface="小塚ゴシック Pro B" pitchFamily="34" charset="-128"/>
                      </a:endParaRPr>
                    </a:p>
                  </a:txBody>
                  <a:tcPr/>
                </a:tc>
                <a:tc>
                  <a:txBody>
                    <a:bodyPr/>
                    <a:lstStyle/>
                    <a:p>
                      <a:pPr algn="ctr"/>
                      <a:r>
                        <a:rPr kumimoji="1" lang="en-US" altLang="ja-JP" sz="1050" dirty="0" smtClean="0">
                          <a:latin typeface="小塚ゴシック Pro B" pitchFamily="34" charset="-128"/>
                          <a:ea typeface="小塚ゴシック Pro B" pitchFamily="34" charset="-128"/>
                        </a:rPr>
                        <a:t>165.3 ±6.3[</a:t>
                      </a:r>
                      <a:r>
                        <a:rPr kumimoji="1" lang="en-US" altLang="ja-JP" sz="1050" dirty="0" err="1" smtClean="0">
                          <a:latin typeface="小塚ゴシック Pro B" pitchFamily="34" charset="-128"/>
                          <a:ea typeface="小塚ゴシック Pro B" pitchFamily="34" charset="-128"/>
                        </a:rPr>
                        <a:t>ps</a:t>
                      </a:r>
                      <a:r>
                        <a:rPr kumimoji="1" lang="en-US" altLang="ja-JP" sz="1050" dirty="0" smtClean="0">
                          <a:latin typeface="小塚ゴシック Pro B" pitchFamily="34" charset="-128"/>
                          <a:ea typeface="小塚ゴシック Pro B" pitchFamily="34" charset="-128"/>
                        </a:rPr>
                        <a:t>]</a:t>
                      </a:r>
                      <a:endParaRPr kumimoji="1" lang="ja-JP" altLang="en-US" sz="1050" dirty="0">
                        <a:latin typeface="小塚ゴシック Pro B" pitchFamily="34" charset="-128"/>
                        <a:ea typeface="小塚ゴシック Pro B" pitchFamily="34" charset="-128"/>
                      </a:endParaRPr>
                    </a:p>
                  </a:txBody>
                  <a:tcPr/>
                </a:tc>
              </a:tr>
              <a:tr h="271752">
                <a:tc>
                  <a:txBody>
                    <a:bodyPr/>
                    <a:lstStyle/>
                    <a:p>
                      <a:pPr algn="ctr"/>
                      <a:r>
                        <a:rPr kumimoji="1" lang="ja-JP" altLang="en-US" sz="1050" dirty="0" smtClean="0">
                          <a:latin typeface="小塚ゴシック Pro B" pitchFamily="34" charset="-128"/>
                          <a:ea typeface="小塚ゴシック Pro B" pitchFamily="34" charset="-128"/>
                        </a:rPr>
                        <a:t>シミュレーション</a:t>
                      </a:r>
                      <a:endParaRPr kumimoji="1" lang="ja-JP" altLang="en-US" sz="1050" dirty="0">
                        <a:latin typeface="小塚ゴシック Pro B" pitchFamily="34" charset="-128"/>
                        <a:ea typeface="小塚ゴシック Pro B" pitchFamily="34" charset="-128"/>
                      </a:endParaRPr>
                    </a:p>
                  </a:txBody>
                  <a:tcPr/>
                </a:tc>
                <a:tc>
                  <a:txBody>
                    <a:bodyPr/>
                    <a:lstStyle/>
                    <a:p>
                      <a:pPr algn="ctr"/>
                      <a:r>
                        <a:rPr kumimoji="1" lang="en-US" altLang="ja-JP" sz="1050" dirty="0" smtClean="0">
                          <a:latin typeface="小塚ゴシック Pro B" pitchFamily="34" charset="-128"/>
                          <a:ea typeface="小塚ゴシック Pro B" pitchFamily="34" charset="-128"/>
                        </a:rPr>
                        <a:t>159.6 ±4.8[</a:t>
                      </a:r>
                      <a:r>
                        <a:rPr kumimoji="1" lang="en-US" altLang="ja-JP" sz="1050" dirty="0" err="1" smtClean="0">
                          <a:latin typeface="小塚ゴシック Pro B" pitchFamily="34" charset="-128"/>
                          <a:ea typeface="小塚ゴシック Pro B" pitchFamily="34" charset="-128"/>
                        </a:rPr>
                        <a:t>ps</a:t>
                      </a:r>
                      <a:r>
                        <a:rPr kumimoji="1" lang="en-US" altLang="ja-JP" sz="1050" dirty="0" smtClean="0">
                          <a:latin typeface="小塚ゴシック Pro B" pitchFamily="34" charset="-128"/>
                          <a:ea typeface="小塚ゴシック Pro B" pitchFamily="34" charset="-128"/>
                        </a:rPr>
                        <a:t>]</a:t>
                      </a:r>
                      <a:endParaRPr kumimoji="1" lang="ja-JP" altLang="en-US" sz="1050" dirty="0">
                        <a:latin typeface="小塚ゴシック Pro B" pitchFamily="34" charset="-128"/>
                        <a:ea typeface="小塚ゴシック Pro B" pitchFamily="34" charset="-128"/>
                      </a:endParaRPr>
                    </a:p>
                  </a:txBody>
                  <a:tcPr/>
                </a:tc>
              </a:tr>
            </a:tbl>
          </a:graphicData>
        </a:graphic>
      </p:graphicFrame>
      <p:grpSp>
        <p:nvGrpSpPr>
          <p:cNvPr id="10" name="グループ化 33"/>
          <p:cNvGrpSpPr/>
          <p:nvPr/>
        </p:nvGrpSpPr>
        <p:grpSpPr>
          <a:xfrm>
            <a:off x="6643702" y="6143644"/>
            <a:ext cx="2339102" cy="642942"/>
            <a:chOff x="6643702" y="2643182"/>
            <a:chExt cx="2339102" cy="642942"/>
          </a:xfrm>
        </p:grpSpPr>
        <p:sp>
          <p:nvSpPr>
            <p:cNvPr id="35" name="正方形/長方形 34"/>
            <p:cNvSpPr/>
            <p:nvPr/>
          </p:nvSpPr>
          <p:spPr>
            <a:xfrm>
              <a:off x="6643702" y="2643182"/>
              <a:ext cx="2214578" cy="642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643702" y="2714620"/>
              <a:ext cx="2339102" cy="523220"/>
            </a:xfrm>
            <a:prstGeom prst="rect">
              <a:avLst/>
            </a:prstGeom>
            <a:noFill/>
          </p:spPr>
          <p:txBody>
            <a:bodyPr wrap="none" rtlCol="0">
              <a:spAutoFit/>
            </a:bodyPr>
            <a:lstStyle/>
            <a:p>
              <a:r>
                <a:rPr kumimoji="1" lang="ja-JP" altLang="en-US" sz="1400" dirty="0" smtClean="0">
                  <a:solidFill>
                    <a:srgbClr val="FF0000"/>
                  </a:solidFill>
                  <a:latin typeface="小塚ゴシック Pro B" pitchFamily="34" charset="-128"/>
                  <a:ea typeface="小塚ゴシック Pro B" pitchFamily="34" charset="-128"/>
                </a:rPr>
                <a:t>誤差の範囲内で</a:t>
              </a:r>
              <a:endParaRPr kumimoji="1" lang="en-US" altLang="ja-JP" sz="1400" dirty="0" smtClean="0">
                <a:solidFill>
                  <a:srgbClr val="FF0000"/>
                </a:solidFill>
                <a:latin typeface="小塚ゴシック Pro B" pitchFamily="34" charset="-128"/>
                <a:ea typeface="小塚ゴシック Pro B" pitchFamily="34" charset="-128"/>
              </a:endParaRPr>
            </a:p>
            <a:p>
              <a:r>
                <a:rPr kumimoji="1" lang="ja-JP" altLang="en-US" sz="1400" dirty="0" smtClean="0">
                  <a:solidFill>
                    <a:srgbClr val="FF0000"/>
                  </a:solidFill>
                  <a:latin typeface="小塚ゴシック Pro B" pitchFamily="34" charset="-128"/>
                  <a:ea typeface="小塚ゴシック Pro B" pitchFamily="34" charset="-128"/>
                </a:rPr>
                <a:t>シミュレーションと一致！</a:t>
              </a:r>
              <a:endParaRPr kumimoji="1" lang="ja-JP" altLang="en-US" sz="1400" dirty="0">
                <a:solidFill>
                  <a:srgbClr val="FF0000"/>
                </a:solidFill>
                <a:latin typeface="小塚ゴシック Pro B" pitchFamily="34" charset="-128"/>
                <a:ea typeface="小塚ゴシック Pro B" pitchFamily="34" charset="-128"/>
              </a:endParaRPr>
            </a:p>
          </p:txBody>
        </p:sp>
      </p:grpSp>
      <p:sp>
        <p:nvSpPr>
          <p:cNvPr id="37" name="下矢印 36"/>
          <p:cNvSpPr/>
          <p:nvPr/>
        </p:nvSpPr>
        <p:spPr>
          <a:xfrm>
            <a:off x="7643834" y="5786454"/>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071538" y="3488296"/>
            <a:ext cx="1569660"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ビームデータ</a:t>
            </a:r>
            <a:endParaRPr kumimoji="1" lang="ja-JP" altLang="en-US" dirty="0">
              <a:latin typeface="小塚ゴシック Pro B" pitchFamily="34" charset="-128"/>
              <a:ea typeface="小塚ゴシック Pro B" pitchFamily="34" charset="-128"/>
            </a:endParaRPr>
          </a:p>
        </p:txBody>
      </p:sp>
      <p:sp>
        <p:nvSpPr>
          <p:cNvPr id="42" name="テキスト ボックス 41"/>
          <p:cNvSpPr txBox="1"/>
          <p:nvPr/>
        </p:nvSpPr>
        <p:spPr>
          <a:xfrm>
            <a:off x="4214810" y="3488296"/>
            <a:ext cx="2031325" cy="369332"/>
          </a:xfrm>
          <a:prstGeom prst="rect">
            <a:avLst/>
          </a:prstGeom>
          <a:noFill/>
        </p:spPr>
        <p:txBody>
          <a:bodyPr wrap="none" rtlCol="0">
            <a:spAutoFit/>
          </a:bodyPr>
          <a:lstStyle/>
          <a:p>
            <a:r>
              <a:rPr lang="ja-JP" altLang="en-US" dirty="0" smtClean="0">
                <a:latin typeface="小塚ゴシック Pro B" pitchFamily="34" charset="-128"/>
                <a:ea typeface="小塚ゴシック Pro B" pitchFamily="34" charset="-128"/>
              </a:rPr>
              <a:t>シミュレーション</a:t>
            </a:r>
            <a:endParaRPr kumimoji="1" lang="ja-JP" altLang="en-US" dirty="0">
              <a:latin typeface="小塚ゴシック Pro B" pitchFamily="34" charset="-128"/>
              <a:ea typeface="小塚ゴシック Pro B" pitchFamily="34" charset="-128"/>
            </a:endParaRPr>
          </a:p>
        </p:txBody>
      </p:sp>
      <p:sp>
        <p:nvSpPr>
          <p:cNvPr id="43" name="テキスト ボックス 42"/>
          <p:cNvSpPr txBox="1"/>
          <p:nvPr/>
        </p:nvSpPr>
        <p:spPr>
          <a:xfrm>
            <a:off x="1000100" y="6357958"/>
            <a:ext cx="1569660"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ビームデータ</a:t>
            </a:r>
            <a:endParaRPr kumimoji="1" lang="ja-JP" altLang="en-US" dirty="0">
              <a:latin typeface="小塚ゴシック Pro B" pitchFamily="34" charset="-128"/>
              <a:ea typeface="小塚ゴシック Pro B" pitchFamily="34" charset="-128"/>
            </a:endParaRPr>
          </a:p>
        </p:txBody>
      </p:sp>
      <p:sp>
        <p:nvSpPr>
          <p:cNvPr id="44" name="テキスト ボックス 43"/>
          <p:cNvSpPr txBox="1"/>
          <p:nvPr/>
        </p:nvSpPr>
        <p:spPr>
          <a:xfrm>
            <a:off x="3857620" y="6560130"/>
            <a:ext cx="2031325" cy="369332"/>
          </a:xfrm>
          <a:prstGeom prst="rect">
            <a:avLst/>
          </a:prstGeom>
          <a:noFill/>
        </p:spPr>
        <p:txBody>
          <a:bodyPr wrap="none" rtlCol="0">
            <a:spAutoFit/>
          </a:bodyPr>
          <a:lstStyle/>
          <a:p>
            <a:r>
              <a:rPr lang="ja-JP" altLang="en-US" dirty="0" smtClean="0">
                <a:latin typeface="小塚ゴシック Pro B" pitchFamily="34" charset="-128"/>
                <a:ea typeface="小塚ゴシック Pro B" pitchFamily="34" charset="-128"/>
              </a:rPr>
              <a:t>シミュレーション</a:t>
            </a:r>
            <a:endParaRPr kumimoji="1" lang="ja-JP" altLang="en-US" dirty="0">
              <a:latin typeface="小塚ゴシック Pro B" pitchFamily="34" charset="-128"/>
              <a:ea typeface="小塚ゴシック Pro B" pitchFamily="34" charset="-128"/>
            </a:endParaRPr>
          </a:p>
        </p:txBody>
      </p:sp>
      <p:sp>
        <p:nvSpPr>
          <p:cNvPr id="29" name="テキスト ボックス 28"/>
          <p:cNvSpPr txBox="1"/>
          <p:nvPr/>
        </p:nvSpPr>
        <p:spPr>
          <a:xfrm>
            <a:off x="0" y="-45203"/>
            <a:ext cx="5557932" cy="830997"/>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12</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kumimoji="1" lang="en-US" altLang="ja-JP" sz="2400" dirty="0" smtClean="0">
                <a:latin typeface="小塚ゴシック Pro B" pitchFamily="34" charset="-128"/>
                <a:ea typeface="小塚ゴシック Pro B" pitchFamily="34" charset="-128"/>
              </a:rPr>
              <a:t>	</a:t>
            </a:r>
            <a:r>
              <a:rPr lang="ja-JP" altLang="en-US" sz="2400" dirty="0" smtClean="0">
                <a:latin typeface="小塚ゴシック Pro B" pitchFamily="34" charset="-128"/>
                <a:ea typeface="小塚ゴシック Pro B" pitchFamily="34" charset="-128"/>
              </a:rPr>
              <a:t>時間分解能</a:t>
            </a:r>
            <a:r>
              <a:rPr kumimoji="1" lang="ja-JP" altLang="en-US" sz="2400" dirty="0" smtClean="0">
                <a:latin typeface="小塚ゴシック Pro B" pitchFamily="34" charset="-128"/>
                <a:ea typeface="小塚ゴシック Pro B" pitchFamily="34" charset="-128"/>
              </a:rPr>
              <a:t>の評価</a:t>
            </a:r>
            <a:r>
              <a:rPr kumimoji="1" lang="en-US" altLang="ja-JP" sz="2400" dirty="0" smtClean="0">
                <a:latin typeface="小塚ゴシック Pro B" pitchFamily="34" charset="-128"/>
                <a:ea typeface="小塚ゴシック Pro B" pitchFamily="34" charset="-128"/>
              </a:rPr>
              <a:t>( </a:t>
            </a:r>
            <a:r>
              <a:rPr lang="en-US" altLang="ja-JP" sz="2400" dirty="0" smtClean="0">
                <a:latin typeface="小塚ゴシック Pro B" pitchFamily="34" charset="-128"/>
                <a:ea typeface="小塚ゴシック Pro B" pitchFamily="34" charset="-128"/>
              </a:rPr>
              <a:t>center &amp; far </a:t>
            </a:r>
            <a:r>
              <a:rPr kumimoji="1" lang="en-US" altLang="ja-JP" sz="2400" dirty="0" smtClean="0">
                <a:latin typeface="小塚ゴシック Pro B" pitchFamily="34" charset="-128"/>
                <a:ea typeface="小塚ゴシック Pro B" pitchFamily="34" charset="-128"/>
              </a:rPr>
              <a:t>)</a:t>
            </a:r>
            <a:endParaRPr kumimoji="1" lang="ja-JP" altLang="en-US" sz="2400"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1214414" y="702214"/>
            <a:ext cx="6565713" cy="4429156"/>
          </a:xfrm>
          <a:prstGeom prst="rect">
            <a:avLst/>
          </a:prstGeom>
          <a:ln w="28575">
            <a:solidFill>
              <a:schemeClr val="tx1"/>
            </a:solidFill>
          </a:ln>
          <a:effectLst>
            <a:outerShdw blurRad="292100" dist="139700" dir="2700000" algn="tl" rotWithShape="0">
              <a:srgbClr val="333333">
                <a:alpha val="65000"/>
              </a:srgbClr>
            </a:outerShdw>
          </a:effectLst>
        </p:spPr>
      </p:pic>
      <p:sp>
        <p:nvSpPr>
          <p:cNvPr id="4" name="円/楕円 3"/>
          <p:cNvSpPr/>
          <p:nvPr/>
        </p:nvSpPr>
        <p:spPr>
          <a:xfrm>
            <a:off x="3143240" y="845090"/>
            <a:ext cx="4572032" cy="3714776"/>
          </a:xfrm>
          <a:prstGeom prst="ellipse">
            <a:avLst/>
          </a:prstGeom>
          <a:solidFill>
            <a:srgbClr val="FF0000">
              <a:alpha val="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1857356" y="3559734"/>
            <a:ext cx="1785950" cy="1428760"/>
          </a:xfrm>
          <a:prstGeom prst="ellipse">
            <a:avLst/>
          </a:prstGeom>
          <a:solidFill>
            <a:srgbClr val="DBEEF4">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71406" y="3202544"/>
            <a:ext cx="3357554" cy="357190"/>
            <a:chOff x="714348" y="5214950"/>
            <a:chExt cx="3357554" cy="357190"/>
          </a:xfrm>
        </p:grpSpPr>
        <p:sp>
          <p:nvSpPr>
            <p:cNvPr id="7" name="正方形/長方形 6"/>
            <p:cNvSpPr/>
            <p:nvPr/>
          </p:nvSpPr>
          <p:spPr>
            <a:xfrm>
              <a:off x="714348" y="5214950"/>
              <a:ext cx="314327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4348" y="5214950"/>
              <a:ext cx="3357554" cy="338554"/>
            </a:xfrm>
            <a:prstGeom prst="rect">
              <a:avLst/>
            </a:prstGeom>
            <a:noFill/>
          </p:spPr>
          <p:txBody>
            <a:bodyPr wrap="square" rtlCol="0">
              <a:spAutoFit/>
            </a:bodyPr>
            <a:lstStyle/>
            <a:p>
              <a:r>
                <a:rPr kumimoji="1" lang="en-US" altLang="ja-JP" sz="1600" dirty="0" smtClean="0">
                  <a:latin typeface="小塚ゴシック Pro B" pitchFamily="34" charset="-128"/>
                  <a:ea typeface="小塚ゴシック Pro B" pitchFamily="34" charset="-128"/>
                </a:rPr>
                <a:t>6</a:t>
              </a:r>
              <a:r>
                <a:rPr kumimoji="1" lang="ja-JP" altLang="en-US" sz="1600" dirty="0" smtClean="0">
                  <a:latin typeface="小塚ゴシック Pro B" pitchFamily="34" charset="-128"/>
                  <a:ea typeface="小塚ゴシック Pro B" pitchFamily="34" charset="-128"/>
                </a:rPr>
                <a:t>月に行ったビームテスト</a:t>
              </a:r>
              <a:r>
                <a:rPr lang="ja-JP" altLang="en-US" sz="1600" dirty="0" smtClean="0">
                  <a:latin typeface="小塚ゴシック Pro B" pitchFamily="34" charset="-128"/>
                  <a:ea typeface="小塚ゴシック Pro B" pitchFamily="34" charset="-128"/>
                </a:rPr>
                <a:t>の結果</a:t>
              </a:r>
              <a:endParaRPr kumimoji="1" lang="ja-JP" altLang="en-US" sz="1600" dirty="0">
                <a:latin typeface="小塚ゴシック Pro B" pitchFamily="34" charset="-128"/>
                <a:ea typeface="小塚ゴシック Pro B" pitchFamily="34" charset="-128"/>
              </a:endParaRPr>
            </a:p>
          </p:txBody>
        </p:sp>
      </p:grpSp>
      <p:grpSp>
        <p:nvGrpSpPr>
          <p:cNvPr id="9" name="グループ化 11"/>
          <p:cNvGrpSpPr/>
          <p:nvPr/>
        </p:nvGrpSpPr>
        <p:grpSpPr>
          <a:xfrm>
            <a:off x="5857884" y="4059800"/>
            <a:ext cx="2675732" cy="357190"/>
            <a:chOff x="4500562" y="5715016"/>
            <a:chExt cx="2675732" cy="357190"/>
          </a:xfrm>
        </p:grpSpPr>
        <p:sp>
          <p:nvSpPr>
            <p:cNvPr id="11" name="正方形/長方形 10"/>
            <p:cNvSpPr/>
            <p:nvPr/>
          </p:nvSpPr>
          <p:spPr>
            <a:xfrm>
              <a:off x="4500562" y="5715016"/>
              <a:ext cx="2643206" cy="35719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500562" y="5715016"/>
              <a:ext cx="2675732" cy="338554"/>
            </a:xfrm>
            <a:prstGeom prst="rect">
              <a:avLst/>
            </a:prstGeom>
            <a:solidFill>
              <a:srgbClr val="FF0000"/>
            </a:solidFill>
          </p:spPr>
          <p:txBody>
            <a:bodyPr wrap="none" rtlCol="0">
              <a:spAutoFit/>
            </a:bodyPr>
            <a:lstStyle/>
            <a:p>
              <a:r>
                <a:rPr lang="en-US" altLang="ja-JP" sz="1600" dirty="0" smtClean="0">
                  <a:latin typeface="小塚ゴシック Pro B" pitchFamily="34" charset="-128"/>
                  <a:ea typeface="小塚ゴシック Pro B" pitchFamily="34" charset="-128"/>
                </a:rPr>
                <a:t>12</a:t>
              </a:r>
              <a:r>
                <a:rPr kumimoji="1" lang="ja-JP" altLang="en-US" sz="1600" dirty="0" smtClean="0">
                  <a:latin typeface="小塚ゴシック Pro B" pitchFamily="34" charset="-128"/>
                  <a:ea typeface="小塚ゴシック Pro B" pitchFamily="34" charset="-128"/>
                </a:rPr>
                <a:t>月のビームテストの結果</a:t>
              </a:r>
              <a:endParaRPr kumimoji="1" lang="ja-JP" altLang="en-US" sz="1600" dirty="0">
                <a:latin typeface="小塚ゴシック Pro B" pitchFamily="34" charset="-128"/>
                <a:ea typeface="小塚ゴシック Pro B" pitchFamily="34" charset="-128"/>
              </a:endParaRPr>
            </a:p>
          </p:txBody>
        </p:sp>
      </p:grpSp>
      <p:sp>
        <p:nvSpPr>
          <p:cNvPr id="14" name="テキスト ボックス 13"/>
          <p:cNvSpPr txBox="1"/>
          <p:nvPr/>
        </p:nvSpPr>
        <p:spPr>
          <a:xfrm>
            <a:off x="3071802" y="5131370"/>
            <a:ext cx="3185487"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時間分解能の伝播距離依存性</a:t>
            </a:r>
            <a:endParaRPr kumimoji="1" lang="ja-JP" altLang="en-US" dirty="0">
              <a:latin typeface="小塚ゴシック Pro B" pitchFamily="34" charset="-128"/>
              <a:ea typeface="小塚ゴシック Pro B" pitchFamily="34" charset="-128"/>
            </a:endParaRPr>
          </a:p>
        </p:txBody>
      </p:sp>
      <p:grpSp>
        <p:nvGrpSpPr>
          <p:cNvPr id="12" name="グループ化 17"/>
          <p:cNvGrpSpPr/>
          <p:nvPr/>
        </p:nvGrpSpPr>
        <p:grpSpPr>
          <a:xfrm>
            <a:off x="905253" y="5506066"/>
            <a:ext cx="7810151" cy="923330"/>
            <a:chOff x="142844" y="5357826"/>
            <a:chExt cx="7810151" cy="923330"/>
          </a:xfrm>
        </p:grpSpPr>
        <p:sp>
          <p:nvSpPr>
            <p:cNvPr id="16" name="正方形/長方形 15"/>
            <p:cNvSpPr/>
            <p:nvPr/>
          </p:nvSpPr>
          <p:spPr>
            <a:xfrm>
              <a:off x="142844" y="5357826"/>
              <a:ext cx="7572428" cy="857256"/>
            </a:xfrm>
            <a:prstGeom prst="rect">
              <a:avLst/>
            </a:prstGeom>
            <a:solidFill>
              <a:srgbClr val="66FF3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42844" y="5357826"/>
              <a:ext cx="7810151" cy="923330"/>
            </a:xfrm>
            <a:prstGeom prst="rect">
              <a:avLst/>
            </a:prstGeom>
            <a:noFill/>
            <a:ln>
              <a:noFill/>
            </a:ln>
          </p:spPr>
          <p:txBody>
            <a:bodyPr wrap="none" rtlCol="0">
              <a:spAutoFit/>
            </a:bodyPr>
            <a:lstStyle/>
            <a:p>
              <a:r>
                <a:rPr kumimoji="1" lang="en-US" altLang="ja-JP" dirty="0" smtClean="0">
                  <a:latin typeface="小塚ゴシック Pro B" pitchFamily="34" charset="-128"/>
                  <a:ea typeface="小塚ゴシック Pro B" pitchFamily="34" charset="-128"/>
                </a:rPr>
                <a:t>main peak </a:t>
              </a:r>
              <a:r>
                <a:rPr kumimoji="1" lang="ja-JP" altLang="en-US" dirty="0" smtClean="0">
                  <a:latin typeface="小塚ゴシック Pro B" pitchFamily="34" charset="-128"/>
                  <a:ea typeface="小塚ゴシック Pro B" pitchFamily="34" charset="-128"/>
                </a:rPr>
                <a:t>の時間分解能に関して、波長分散効果の影響を確認した結果、</a:t>
              </a:r>
              <a:endParaRPr kumimoji="1"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シミュレーションとほぼ一致する結果を得た。</a:t>
              </a:r>
              <a:endParaRPr lang="en-US" altLang="ja-JP" dirty="0" smtClean="0">
                <a:latin typeface="小塚ゴシック Pro B" pitchFamily="34" charset="-128"/>
                <a:ea typeface="小塚ゴシック Pro B" pitchFamily="34" charset="-128"/>
              </a:endParaRPr>
            </a:p>
            <a:p>
              <a:r>
                <a:rPr kumimoji="1" lang="ja-JP" altLang="en-US" dirty="0" smtClean="0">
                  <a:latin typeface="小塚ゴシック Pro B" pitchFamily="34" charset="-128"/>
                  <a:ea typeface="小塚ゴシック Pro B" pitchFamily="34" charset="-128"/>
                </a:rPr>
                <a:t>→</a:t>
              </a:r>
              <a:r>
                <a:rPr kumimoji="1" lang="en-US" altLang="ja-JP" dirty="0" smtClean="0">
                  <a:solidFill>
                    <a:srgbClr val="FF0000"/>
                  </a:solidFill>
                  <a:latin typeface="小塚ゴシック Pro B" pitchFamily="34" charset="-128"/>
                  <a:ea typeface="小塚ゴシック Pro B" pitchFamily="34" charset="-128"/>
                </a:rPr>
                <a:t>main peak </a:t>
              </a:r>
              <a:r>
                <a:rPr kumimoji="1" lang="ja-JP" altLang="en-US" dirty="0" smtClean="0">
                  <a:solidFill>
                    <a:srgbClr val="FF0000"/>
                  </a:solidFill>
                  <a:latin typeface="小塚ゴシック Pro B" pitchFamily="34" charset="-128"/>
                  <a:ea typeface="小塚ゴシック Pro B" pitchFamily="34" charset="-128"/>
                </a:rPr>
                <a:t>に関する時間分解能に関して十分な理解したといえる。</a:t>
              </a:r>
              <a:endParaRPr kumimoji="1" lang="en-US" altLang="ja-JP" dirty="0" smtClean="0">
                <a:solidFill>
                  <a:srgbClr val="FF0000"/>
                </a:solidFill>
                <a:latin typeface="小塚ゴシック Pro B" pitchFamily="34" charset="-128"/>
                <a:ea typeface="小塚ゴシック Pro B" pitchFamily="34" charset="-128"/>
              </a:endParaRPr>
            </a:p>
          </p:txBody>
        </p:sp>
      </p:grpSp>
      <p:sp>
        <p:nvSpPr>
          <p:cNvPr id="17" name="テキスト ボックス 16"/>
          <p:cNvSpPr txBox="1"/>
          <p:nvPr/>
        </p:nvSpPr>
        <p:spPr>
          <a:xfrm>
            <a:off x="0" y="-45203"/>
            <a:ext cx="6032421" cy="830997"/>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　</a:t>
            </a:r>
            <a:r>
              <a:rPr lang="en-US" altLang="ja-JP" sz="2400" dirty="0" smtClean="0">
                <a:latin typeface="小塚ゴシック Pro B" pitchFamily="34" charset="-128"/>
                <a:ea typeface="小塚ゴシック Pro B" pitchFamily="34" charset="-128"/>
              </a:rPr>
              <a:t>6</a:t>
            </a:r>
            <a:r>
              <a:rPr lang="ja-JP" altLang="en-US" sz="2400" dirty="0" smtClean="0">
                <a:latin typeface="小塚ゴシック Pro B" pitchFamily="34" charset="-128"/>
                <a:ea typeface="小塚ゴシック Pro B" pitchFamily="34" charset="-128"/>
              </a:rPr>
              <a:t>月、</a:t>
            </a:r>
            <a:r>
              <a:rPr lang="en-US" altLang="ja-JP" sz="2400" dirty="0" smtClean="0">
                <a:latin typeface="小塚ゴシック Pro B" pitchFamily="34" charset="-128"/>
                <a:ea typeface="小塚ゴシック Pro B" pitchFamily="34" charset="-128"/>
              </a:rPr>
              <a:t>12</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lang="en-US" altLang="ja-JP" sz="2400" dirty="0" smtClean="0">
                <a:latin typeface="小塚ゴシック Pro B" pitchFamily="34" charset="-128"/>
                <a:ea typeface="小塚ゴシック Pro B" pitchFamily="34" charset="-128"/>
              </a:rPr>
              <a:t>	</a:t>
            </a:r>
            <a:r>
              <a:rPr lang="ja-JP" altLang="en-US" sz="2400" dirty="0" smtClean="0">
                <a:latin typeface="小塚ゴシック Pro B" pitchFamily="34" charset="-128"/>
                <a:ea typeface="小塚ゴシック Pro B" pitchFamily="34" charset="-128"/>
              </a:rPr>
              <a:t>波長分散効果の時間分解能への影響</a:t>
            </a:r>
            <a:endParaRPr kumimoji="1" lang="ja-JP" altLang="en-US" sz="2400" dirty="0">
              <a:latin typeface="小塚ゴシック Pro B" pitchFamily="34" charset="-128"/>
              <a:ea typeface="小塚ゴシック Pro B" pitchFamily="34" charset="-128"/>
            </a:endParaRPr>
          </a:p>
        </p:txBody>
      </p:sp>
      <p:sp>
        <p:nvSpPr>
          <p:cNvPr id="18" name="スライド番号プレースホルダ 17"/>
          <p:cNvSpPr>
            <a:spLocks noGrp="1"/>
          </p:cNvSpPr>
          <p:nvPr>
            <p:ph type="sldNum" sz="quarter" idx="12"/>
          </p:nvPr>
        </p:nvSpPr>
        <p:spPr/>
        <p:txBody>
          <a:bodyPr/>
          <a:lstStyle/>
          <a:p>
            <a:fld id="{2AC644FC-B422-42EA-A652-C1998D7C21F2}" type="slidenum">
              <a:rPr kumimoji="1" lang="ja-JP" altLang="en-US" smtClean="0"/>
              <a:pPr/>
              <a:t>21</a:t>
            </a:fld>
            <a:endParaRPr kumimoji="1" lang="ja-JP" altLang="en-US"/>
          </a:p>
        </p:txBody>
      </p:sp>
      <p:sp>
        <p:nvSpPr>
          <p:cNvPr id="19" name="テキスト ボックス 18"/>
          <p:cNvSpPr txBox="1"/>
          <p:nvPr/>
        </p:nvSpPr>
        <p:spPr>
          <a:xfrm>
            <a:off x="1928794" y="2643182"/>
            <a:ext cx="1319592" cy="369332"/>
          </a:xfrm>
          <a:prstGeom prst="rect">
            <a:avLst/>
          </a:prstGeom>
          <a:noFill/>
        </p:spPr>
        <p:txBody>
          <a:bodyPr wrap="none" rtlCol="0">
            <a:spAutoFit/>
          </a:bodyPr>
          <a:lstStyle/>
          <a:p>
            <a:r>
              <a:rPr kumimoji="1" lang="en-US" altLang="ja-JP" dirty="0" smtClean="0">
                <a:solidFill>
                  <a:srgbClr val="00B050"/>
                </a:solidFill>
                <a:latin typeface="小塚ゴシック Pro B" pitchFamily="34" charset="-128"/>
                <a:ea typeface="小塚ゴシック Pro B" pitchFamily="34" charset="-128"/>
              </a:rPr>
              <a:t>simulation</a:t>
            </a:r>
            <a:endParaRPr kumimoji="1" lang="ja-JP" altLang="en-US" dirty="0">
              <a:solidFill>
                <a:srgbClr val="00B050"/>
              </a:solidFill>
              <a:latin typeface="小塚ゴシック Pro B" pitchFamily="34" charset="-128"/>
              <a:ea typeface="小塚ゴシック Pro B" pitchFamily="34" charset="-128"/>
            </a:endParaRPr>
          </a:p>
        </p:txBody>
      </p:sp>
      <p:cxnSp>
        <p:nvCxnSpPr>
          <p:cNvPr id="21" name="直線矢印コネクタ 20"/>
          <p:cNvCxnSpPr>
            <a:stCxn id="19" idx="3"/>
          </p:cNvCxnSpPr>
          <p:nvPr/>
        </p:nvCxnSpPr>
        <p:spPr>
          <a:xfrm>
            <a:off x="3248386" y="2827848"/>
            <a:ext cx="680672" cy="81546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8"/>
          <p:cNvGrpSpPr/>
          <p:nvPr/>
        </p:nvGrpSpPr>
        <p:grpSpPr>
          <a:xfrm>
            <a:off x="-32" y="3845486"/>
            <a:ext cx="1714512" cy="369332"/>
            <a:chOff x="-32" y="3500438"/>
            <a:chExt cx="1714512" cy="369332"/>
          </a:xfrm>
        </p:grpSpPr>
        <p:sp>
          <p:nvSpPr>
            <p:cNvPr id="8" name="角丸四角形 7"/>
            <p:cNvSpPr/>
            <p:nvPr/>
          </p:nvSpPr>
          <p:spPr>
            <a:xfrm>
              <a:off x="0" y="3500438"/>
              <a:ext cx="1714480"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2" y="3500438"/>
              <a:ext cx="1569660"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ビームデータ</a:t>
              </a:r>
              <a:endParaRPr kumimoji="1" lang="ja-JP" altLang="en-US" dirty="0">
                <a:latin typeface="小塚ゴシック Pro B" pitchFamily="34" charset="-128"/>
                <a:ea typeface="小塚ゴシック Pro B" pitchFamily="34" charset="-128"/>
              </a:endParaRPr>
            </a:p>
          </p:txBody>
        </p:sp>
      </p:grpSp>
      <p:grpSp>
        <p:nvGrpSpPr>
          <p:cNvPr id="3" name="グループ化 11"/>
          <p:cNvGrpSpPr/>
          <p:nvPr/>
        </p:nvGrpSpPr>
        <p:grpSpPr>
          <a:xfrm>
            <a:off x="0" y="702214"/>
            <a:ext cx="2071670" cy="369332"/>
            <a:chOff x="0" y="285728"/>
            <a:chExt cx="2071670" cy="369332"/>
          </a:xfrm>
        </p:grpSpPr>
        <p:sp>
          <p:nvSpPr>
            <p:cNvPr id="11" name="角丸四角形 10"/>
            <p:cNvSpPr/>
            <p:nvPr/>
          </p:nvSpPr>
          <p:spPr>
            <a:xfrm>
              <a:off x="0" y="285728"/>
              <a:ext cx="2071670"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0" y="285728"/>
              <a:ext cx="2031325" cy="369332"/>
            </a:xfrm>
            <a:prstGeom prst="rect">
              <a:avLst/>
            </a:prstGeom>
            <a:noFill/>
          </p:spPr>
          <p:txBody>
            <a:bodyPr wrap="none" rtlCol="0">
              <a:spAutoFit/>
            </a:bodyPr>
            <a:lstStyle/>
            <a:p>
              <a:r>
                <a:rPr lang="ja-JP" altLang="en-US" dirty="0" smtClean="0">
                  <a:latin typeface="小塚ゴシック Pro B" pitchFamily="34" charset="-128"/>
                  <a:ea typeface="小塚ゴシック Pro B" pitchFamily="34" charset="-128"/>
                </a:rPr>
                <a:t>シミュレーション</a:t>
              </a:r>
              <a:endParaRPr kumimoji="1" lang="ja-JP" altLang="en-US" dirty="0">
                <a:latin typeface="小塚ゴシック Pro B" pitchFamily="34" charset="-128"/>
                <a:ea typeface="小塚ゴシック Pro B" pitchFamily="34" charset="-128"/>
              </a:endParaRPr>
            </a:p>
          </p:txBody>
        </p:sp>
      </p:grpSp>
      <p:sp>
        <p:nvSpPr>
          <p:cNvPr id="13" name="テキスト ボックス 12"/>
          <p:cNvSpPr txBox="1"/>
          <p:nvPr/>
        </p:nvSpPr>
        <p:spPr>
          <a:xfrm>
            <a:off x="0" y="-45203"/>
            <a:ext cx="6022803" cy="830997"/>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12</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kumimoji="1" lang="en-US" altLang="ja-JP" sz="2400" dirty="0" smtClean="0">
                <a:latin typeface="小塚ゴシック Pro B" pitchFamily="34" charset="-128"/>
                <a:ea typeface="小塚ゴシック Pro B" pitchFamily="34" charset="-128"/>
              </a:rPr>
              <a:t>	</a:t>
            </a:r>
            <a:r>
              <a:rPr lang="en-US" altLang="ja-JP" sz="2400" dirty="0" smtClean="0">
                <a:latin typeface="小塚ゴシック Pro B" pitchFamily="34" charset="-128"/>
                <a:ea typeface="小塚ゴシック Pro B" pitchFamily="34" charset="-128"/>
              </a:rPr>
              <a:t>Focusing mirror system </a:t>
            </a:r>
            <a:r>
              <a:rPr lang="ja-JP" altLang="en-US" sz="2400" dirty="0" smtClean="0">
                <a:latin typeface="小塚ゴシック Pro B" pitchFamily="34" charset="-128"/>
                <a:ea typeface="小塚ゴシック Pro B" pitchFamily="34" charset="-128"/>
              </a:rPr>
              <a:t>の動作検証</a:t>
            </a:r>
            <a:endParaRPr kumimoji="1" lang="ja-JP" altLang="en-US" sz="2400" dirty="0">
              <a:latin typeface="小塚ゴシック Pro B" pitchFamily="34" charset="-128"/>
              <a:ea typeface="小塚ゴシック Pro B" pitchFamily="34" charset="-128"/>
            </a:endParaRPr>
          </a:p>
        </p:txBody>
      </p:sp>
      <p:pic>
        <p:nvPicPr>
          <p:cNvPr id="46082" name="Picture 2" descr="C:\Documents and Settings\tsunakei\デスクトップ\Nlab\08_winter_beamtest\academic_conference\giffile\mirror_data_each_ch_tdc.gif"/>
          <p:cNvPicPr>
            <a:picLocks noChangeAspect="1" noChangeArrowheads="1"/>
          </p:cNvPicPr>
          <p:nvPr/>
        </p:nvPicPr>
        <p:blipFill>
          <a:blip r:embed="rId3"/>
          <a:srcRect/>
          <a:stretch>
            <a:fillRect/>
          </a:stretch>
        </p:blipFill>
        <p:spPr bwMode="auto">
          <a:xfrm>
            <a:off x="361643" y="4143380"/>
            <a:ext cx="3924605" cy="2661514"/>
          </a:xfrm>
          <a:prstGeom prst="rect">
            <a:avLst/>
          </a:prstGeom>
          <a:ln w="19050">
            <a:solidFill>
              <a:schemeClr val="tx1"/>
            </a:solidFill>
          </a:ln>
          <a:effectLst>
            <a:outerShdw blurRad="292100" dist="139700" dir="2700000" algn="tl" rotWithShape="0">
              <a:srgbClr val="333333">
                <a:alpha val="65000"/>
              </a:srgbClr>
            </a:outerShdw>
          </a:effectLst>
        </p:spPr>
      </p:pic>
      <p:pic>
        <p:nvPicPr>
          <p:cNvPr id="46083" name="Picture 3" descr="C:\Documents and Settings\tsunakei\デスクトップ\Nlab\08_winter_beamtest\academic_conference\giffile\mirror_data_sum_ch_tdc.gif"/>
          <p:cNvPicPr>
            <a:picLocks noChangeAspect="1" noChangeArrowheads="1"/>
          </p:cNvPicPr>
          <p:nvPr/>
        </p:nvPicPr>
        <p:blipFill>
          <a:blip r:embed="rId4"/>
          <a:srcRect/>
          <a:stretch>
            <a:fillRect/>
          </a:stretch>
        </p:blipFill>
        <p:spPr bwMode="auto">
          <a:xfrm>
            <a:off x="4572000" y="4161039"/>
            <a:ext cx="3871570" cy="2625547"/>
          </a:xfrm>
          <a:prstGeom prst="rect">
            <a:avLst/>
          </a:prstGeom>
          <a:ln w="19050">
            <a:solidFill>
              <a:schemeClr val="tx1"/>
            </a:solidFill>
          </a:ln>
          <a:effectLst>
            <a:outerShdw blurRad="292100" dist="139700" dir="2700000" algn="tl" rotWithShape="0">
              <a:srgbClr val="333333">
                <a:alpha val="65000"/>
              </a:srgbClr>
            </a:outerShdw>
          </a:effectLst>
        </p:spPr>
      </p:pic>
      <p:pic>
        <p:nvPicPr>
          <p:cNvPr id="46085" name="Picture 5" descr="C:\Documents and Settings\tsunakei\デスクトップ\Nlab\08_winter_beamtest\academic_conference\giffile\mirror_sim_each_ch_tdc.gif"/>
          <p:cNvPicPr>
            <a:picLocks noChangeAspect="1" noChangeArrowheads="1"/>
          </p:cNvPicPr>
          <p:nvPr/>
        </p:nvPicPr>
        <p:blipFill>
          <a:blip r:embed="rId5"/>
          <a:srcRect/>
          <a:stretch>
            <a:fillRect/>
          </a:stretch>
        </p:blipFill>
        <p:spPr bwMode="auto">
          <a:xfrm>
            <a:off x="428596" y="1071546"/>
            <a:ext cx="3924605" cy="2661514"/>
          </a:xfrm>
          <a:prstGeom prst="rect">
            <a:avLst/>
          </a:prstGeom>
          <a:ln w="28575">
            <a:solidFill>
              <a:schemeClr val="tx1"/>
            </a:solidFill>
          </a:ln>
          <a:effectLst>
            <a:outerShdw blurRad="292100" dist="139700" dir="2700000" algn="tl" rotWithShape="0">
              <a:srgbClr val="333333">
                <a:alpha val="65000"/>
              </a:srgbClr>
            </a:outerShdw>
          </a:effectLst>
        </p:spPr>
      </p:pic>
      <p:pic>
        <p:nvPicPr>
          <p:cNvPr id="46086" name="Picture 6" descr="C:\Documents and Settings\tsunakei\デスクトップ\Nlab\08_winter_beamtest\academic_conference\giffile\mirror_sim_sum_ch_tdc.gif"/>
          <p:cNvPicPr>
            <a:picLocks noChangeAspect="1" noChangeArrowheads="1"/>
          </p:cNvPicPr>
          <p:nvPr/>
        </p:nvPicPr>
        <p:blipFill>
          <a:blip r:embed="rId6"/>
          <a:srcRect/>
          <a:stretch>
            <a:fillRect/>
          </a:stretch>
        </p:blipFill>
        <p:spPr bwMode="auto">
          <a:xfrm>
            <a:off x="4558082" y="1071546"/>
            <a:ext cx="3871570" cy="2625547"/>
          </a:xfrm>
          <a:prstGeom prst="rect">
            <a:avLst/>
          </a:prstGeom>
          <a:ln w="28575">
            <a:solidFill>
              <a:schemeClr val="tx1"/>
            </a:solidFill>
          </a:ln>
          <a:effectLst>
            <a:outerShdw blurRad="292100" dist="139700" dir="2700000" algn="tl" rotWithShape="0">
              <a:srgbClr val="333333">
                <a:alpha val="65000"/>
              </a:srgbClr>
            </a:outerShdw>
          </a:effectLst>
        </p:spPr>
      </p:pic>
      <p:sp>
        <p:nvSpPr>
          <p:cNvPr id="14" name="スライド番号プレースホルダ 13"/>
          <p:cNvSpPr>
            <a:spLocks noGrp="1"/>
          </p:cNvSpPr>
          <p:nvPr>
            <p:ph type="sldNum" sz="quarter" idx="12"/>
          </p:nvPr>
        </p:nvSpPr>
        <p:spPr/>
        <p:txBody>
          <a:bodyPr/>
          <a:lstStyle/>
          <a:p>
            <a:fld id="{2AC644FC-B422-42EA-A652-C1998D7C21F2}" type="slidenum">
              <a:rPr kumimoji="1" lang="ja-JP" altLang="en-US" smtClean="0"/>
              <a:pPr/>
              <a:t>22</a:t>
            </a:fld>
            <a:endParaRPr kumimoji="1" lang="ja-JP" altLang="en-US"/>
          </a:p>
        </p:txBody>
      </p:sp>
      <p:sp>
        <p:nvSpPr>
          <p:cNvPr id="15" name="テキスト ボックス 14"/>
          <p:cNvSpPr txBox="1"/>
          <p:nvPr/>
        </p:nvSpPr>
        <p:spPr>
          <a:xfrm>
            <a:off x="1630732" y="1214422"/>
            <a:ext cx="583814" cy="307777"/>
          </a:xfrm>
          <a:prstGeom prst="rect">
            <a:avLst/>
          </a:prstGeom>
          <a:noFill/>
        </p:spPr>
        <p:txBody>
          <a:bodyPr wrap="none" rtlCol="0">
            <a:spAutoFit/>
          </a:bodyPr>
          <a:lstStyle/>
          <a:p>
            <a:r>
              <a:rPr kumimoji="1" lang="en-US" altLang="ja-JP" sz="1400" dirty="0" smtClean="0">
                <a:solidFill>
                  <a:srgbClr val="FF0000"/>
                </a:solidFill>
                <a:latin typeface="小塚ゴシック Pro B" pitchFamily="34" charset="-128"/>
                <a:ea typeface="小塚ゴシック Pro B" pitchFamily="34" charset="-128"/>
              </a:rPr>
              <a:t>29ch</a:t>
            </a:r>
            <a:endParaRPr kumimoji="1" lang="ja-JP" altLang="en-US" sz="1400" dirty="0">
              <a:solidFill>
                <a:srgbClr val="FF0000"/>
              </a:solidFill>
              <a:latin typeface="小塚ゴシック Pro B" pitchFamily="34" charset="-128"/>
              <a:ea typeface="小塚ゴシック Pro B" pitchFamily="34" charset="-128"/>
            </a:endParaRPr>
          </a:p>
        </p:txBody>
      </p:sp>
      <p:sp>
        <p:nvSpPr>
          <p:cNvPr id="16" name="テキスト ボックス 15"/>
          <p:cNvSpPr txBox="1"/>
          <p:nvPr/>
        </p:nvSpPr>
        <p:spPr>
          <a:xfrm>
            <a:off x="1500166" y="2571744"/>
            <a:ext cx="583814" cy="307777"/>
          </a:xfrm>
          <a:prstGeom prst="rect">
            <a:avLst/>
          </a:prstGeom>
          <a:noFill/>
        </p:spPr>
        <p:txBody>
          <a:bodyPr wrap="none" rtlCol="0">
            <a:spAutoFit/>
          </a:bodyPr>
          <a:lstStyle/>
          <a:p>
            <a:r>
              <a:rPr lang="en-US" altLang="ja-JP" sz="1400" dirty="0" smtClean="0">
                <a:solidFill>
                  <a:srgbClr val="0000FF"/>
                </a:solidFill>
                <a:latin typeface="小塚ゴシック Pro B" pitchFamily="34" charset="-128"/>
                <a:ea typeface="小塚ゴシック Pro B" pitchFamily="34" charset="-128"/>
              </a:rPr>
              <a:t>31</a:t>
            </a:r>
            <a:r>
              <a:rPr kumimoji="1" lang="en-US" altLang="ja-JP" sz="1400" dirty="0" smtClean="0">
                <a:solidFill>
                  <a:srgbClr val="0000FF"/>
                </a:solidFill>
                <a:latin typeface="小塚ゴシック Pro B" pitchFamily="34" charset="-128"/>
                <a:ea typeface="小塚ゴシック Pro B" pitchFamily="34" charset="-128"/>
              </a:rPr>
              <a:t>ch</a:t>
            </a:r>
            <a:endParaRPr kumimoji="1" lang="ja-JP" altLang="en-US" sz="1400" dirty="0">
              <a:solidFill>
                <a:srgbClr val="0000FF"/>
              </a:solidFill>
              <a:latin typeface="小塚ゴシック Pro B" pitchFamily="34" charset="-128"/>
              <a:ea typeface="小塚ゴシック Pro B" pitchFamily="34" charset="-128"/>
            </a:endParaRPr>
          </a:p>
        </p:txBody>
      </p:sp>
      <p:sp>
        <p:nvSpPr>
          <p:cNvPr id="17" name="テキスト ボックス 16"/>
          <p:cNvSpPr txBox="1"/>
          <p:nvPr/>
        </p:nvSpPr>
        <p:spPr>
          <a:xfrm>
            <a:off x="1500166" y="5643578"/>
            <a:ext cx="583814" cy="307777"/>
          </a:xfrm>
          <a:prstGeom prst="rect">
            <a:avLst/>
          </a:prstGeom>
          <a:noFill/>
        </p:spPr>
        <p:txBody>
          <a:bodyPr wrap="none" rtlCol="0">
            <a:spAutoFit/>
          </a:bodyPr>
          <a:lstStyle/>
          <a:p>
            <a:r>
              <a:rPr lang="en-US" altLang="ja-JP" sz="1400" dirty="0" smtClean="0">
                <a:solidFill>
                  <a:srgbClr val="0000FF"/>
                </a:solidFill>
                <a:latin typeface="小塚ゴシック Pro B" pitchFamily="34" charset="-128"/>
                <a:ea typeface="小塚ゴシック Pro B" pitchFamily="34" charset="-128"/>
              </a:rPr>
              <a:t>31</a:t>
            </a:r>
            <a:r>
              <a:rPr kumimoji="1" lang="en-US" altLang="ja-JP" sz="1400" dirty="0" smtClean="0">
                <a:solidFill>
                  <a:srgbClr val="0000FF"/>
                </a:solidFill>
                <a:latin typeface="小塚ゴシック Pro B" pitchFamily="34" charset="-128"/>
                <a:ea typeface="小塚ゴシック Pro B" pitchFamily="34" charset="-128"/>
              </a:rPr>
              <a:t>ch</a:t>
            </a:r>
            <a:endParaRPr kumimoji="1" lang="ja-JP" altLang="en-US" sz="1400" dirty="0">
              <a:solidFill>
                <a:srgbClr val="0000FF"/>
              </a:solidFill>
              <a:latin typeface="小塚ゴシック Pro B" pitchFamily="34" charset="-128"/>
              <a:ea typeface="小塚ゴシック Pro B" pitchFamily="34" charset="-128"/>
            </a:endParaRPr>
          </a:p>
        </p:txBody>
      </p:sp>
      <p:sp>
        <p:nvSpPr>
          <p:cNvPr id="18" name="テキスト ボックス 17"/>
          <p:cNvSpPr txBox="1"/>
          <p:nvPr/>
        </p:nvSpPr>
        <p:spPr>
          <a:xfrm>
            <a:off x="1500166" y="4286256"/>
            <a:ext cx="583814" cy="307777"/>
          </a:xfrm>
          <a:prstGeom prst="rect">
            <a:avLst/>
          </a:prstGeom>
          <a:noFill/>
        </p:spPr>
        <p:txBody>
          <a:bodyPr wrap="none" rtlCol="0">
            <a:spAutoFit/>
          </a:bodyPr>
          <a:lstStyle/>
          <a:p>
            <a:r>
              <a:rPr kumimoji="1" lang="en-US" altLang="ja-JP" sz="1400" dirty="0" smtClean="0">
                <a:solidFill>
                  <a:srgbClr val="FF0000"/>
                </a:solidFill>
                <a:latin typeface="小塚ゴシック Pro B" pitchFamily="34" charset="-128"/>
                <a:ea typeface="小塚ゴシック Pro B" pitchFamily="34" charset="-128"/>
              </a:rPr>
              <a:t>29ch</a:t>
            </a:r>
            <a:endParaRPr kumimoji="1" lang="ja-JP" altLang="en-US" sz="1400" dirty="0">
              <a:solidFill>
                <a:srgbClr val="FF0000"/>
              </a:solidFill>
              <a:latin typeface="小塚ゴシック Pro B" pitchFamily="34" charset="-128"/>
              <a:ea typeface="小塚ゴシック Pro B" pitchFamily="34" charset="-128"/>
            </a:endParaRPr>
          </a:p>
        </p:txBody>
      </p:sp>
      <p:sp>
        <p:nvSpPr>
          <p:cNvPr id="19" name="テキスト ボックス 18"/>
          <p:cNvSpPr txBox="1"/>
          <p:nvPr/>
        </p:nvSpPr>
        <p:spPr>
          <a:xfrm>
            <a:off x="3428992" y="1214422"/>
            <a:ext cx="639919" cy="338554"/>
          </a:xfrm>
          <a:prstGeom prst="rect">
            <a:avLst/>
          </a:prstGeom>
          <a:noFill/>
        </p:spPr>
        <p:txBody>
          <a:bodyPr wrap="none" rtlCol="0">
            <a:spAutoFit/>
          </a:bodyPr>
          <a:lstStyle/>
          <a:p>
            <a:r>
              <a:rPr lang="en-US" altLang="ja-JP" sz="1600" dirty="0" smtClean="0">
                <a:solidFill>
                  <a:srgbClr val="FF0066"/>
                </a:solidFill>
                <a:latin typeface="小塚ゴシック Pro B" pitchFamily="34" charset="-128"/>
                <a:ea typeface="小塚ゴシック Pro B" pitchFamily="34" charset="-128"/>
              </a:rPr>
              <a:t>30</a:t>
            </a:r>
            <a:r>
              <a:rPr kumimoji="1" lang="en-US" altLang="ja-JP" sz="1600" dirty="0" smtClean="0">
                <a:solidFill>
                  <a:srgbClr val="FF0066"/>
                </a:solidFill>
                <a:latin typeface="小塚ゴシック Pro B" pitchFamily="34" charset="-128"/>
                <a:ea typeface="小塚ゴシック Pro B" pitchFamily="34" charset="-128"/>
              </a:rPr>
              <a:t>ch</a:t>
            </a:r>
            <a:endParaRPr kumimoji="1" lang="ja-JP" altLang="en-US" sz="1600" dirty="0">
              <a:solidFill>
                <a:srgbClr val="FF0066"/>
              </a:solidFill>
              <a:latin typeface="小塚ゴシック Pro B" pitchFamily="34" charset="-128"/>
              <a:ea typeface="小塚ゴシック Pro B" pitchFamily="34" charset="-128"/>
            </a:endParaRPr>
          </a:p>
        </p:txBody>
      </p:sp>
      <p:sp>
        <p:nvSpPr>
          <p:cNvPr id="20" name="テキスト ボックス 19"/>
          <p:cNvSpPr txBox="1"/>
          <p:nvPr/>
        </p:nvSpPr>
        <p:spPr>
          <a:xfrm>
            <a:off x="3357554" y="4286256"/>
            <a:ext cx="639919" cy="338554"/>
          </a:xfrm>
          <a:prstGeom prst="rect">
            <a:avLst/>
          </a:prstGeom>
          <a:noFill/>
        </p:spPr>
        <p:txBody>
          <a:bodyPr wrap="none" rtlCol="0">
            <a:spAutoFit/>
          </a:bodyPr>
          <a:lstStyle/>
          <a:p>
            <a:r>
              <a:rPr lang="en-US" altLang="ja-JP" sz="1600" dirty="0" smtClean="0">
                <a:solidFill>
                  <a:srgbClr val="FF0066"/>
                </a:solidFill>
                <a:latin typeface="小塚ゴシック Pro B" pitchFamily="34" charset="-128"/>
                <a:ea typeface="小塚ゴシック Pro B" pitchFamily="34" charset="-128"/>
              </a:rPr>
              <a:t>30</a:t>
            </a:r>
            <a:r>
              <a:rPr kumimoji="1" lang="en-US" altLang="ja-JP" sz="1600" dirty="0" smtClean="0">
                <a:solidFill>
                  <a:srgbClr val="FF0066"/>
                </a:solidFill>
                <a:latin typeface="小塚ゴシック Pro B" pitchFamily="34" charset="-128"/>
                <a:ea typeface="小塚ゴシック Pro B" pitchFamily="34" charset="-128"/>
              </a:rPr>
              <a:t>ch</a:t>
            </a:r>
            <a:endParaRPr kumimoji="1" lang="ja-JP" altLang="en-US" sz="1600" dirty="0">
              <a:solidFill>
                <a:srgbClr val="FF0066"/>
              </a:solidFill>
              <a:latin typeface="小塚ゴシック Pro B" pitchFamily="34" charset="-128"/>
              <a:ea typeface="小塚ゴシック Pro B" pitchFamily="34" charset="-128"/>
            </a:endParaRPr>
          </a:p>
        </p:txBody>
      </p:sp>
      <p:sp>
        <p:nvSpPr>
          <p:cNvPr id="21" name="テキスト ボックス 20"/>
          <p:cNvSpPr txBox="1"/>
          <p:nvPr/>
        </p:nvSpPr>
        <p:spPr>
          <a:xfrm>
            <a:off x="3357554" y="5643578"/>
            <a:ext cx="639919" cy="338554"/>
          </a:xfrm>
          <a:prstGeom prst="rect">
            <a:avLst/>
          </a:prstGeom>
          <a:noFill/>
        </p:spPr>
        <p:txBody>
          <a:bodyPr wrap="none" rtlCol="0">
            <a:spAutoFit/>
          </a:bodyPr>
          <a:lstStyle/>
          <a:p>
            <a:r>
              <a:rPr lang="en-US" altLang="ja-JP" sz="1600" dirty="0" smtClean="0">
                <a:solidFill>
                  <a:srgbClr val="00B050"/>
                </a:solidFill>
                <a:latin typeface="小塚ゴシック Pro B" pitchFamily="34" charset="-128"/>
                <a:ea typeface="小塚ゴシック Pro B" pitchFamily="34" charset="-128"/>
              </a:rPr>
              <a:t>32</a:t>
            </a:r>
            <a:r>
              <a:rPr kumimoji="1" lang="en-US" altLang="ja-JP" sz="1600" dirty="0" smtClean="0">
                <a:solidFill>
                  <a:srgbClr val="00B050"/>
                </a:solidFill>
                <a:latin typeface="小塚ゴシック Pro B" pitchFamily="34" charset="-128"/>
                <a:ea typeface="小塚ゴシック Pro B" pitchFamily="34" charset="-128"/>
              </a:rPr>
              <a:t>ch</a:t>
            </a:r>
            <a:endParaRPr kumimoji="1" lang="ja-JP" altLang="en-US" sz="1600" dirty="0">
              <a:solidFill>
                <a:srgbClr val="00B050"/>
              </a:solidFill>
              <a:latin typeface="小塚ゴシック Pro B" pitchFamily="34" charset="-128"/>
              <a:ea typeface="小塚ゴシック Pro B" pitchFamily="34" charset="-128"/>
            </a:endParaRPr>
          </a:p>
        </p:txBody>
      </p:sp>
      <p:sp>
        <p:nvSpPr>
          <p:cNvPr id="22" name="テキスト ボックス 21"/>
          <p:cNvSpPr txBox="1"/>
          <p:nvPr/>
        </p:nvSpPr>
        <p:spPr>
          <a:xfrm>
            <a:off x="3428992" y="2571744"/>
            <a:ext cx="639919" cy="338554"/>
          </a:xfrm>
          <a:prstGeom prst="rect">
            <a:avLst/>
          </a:prstGeom>
          <a:noFill/>
        </p:spPr>
        <p:txBody>
          <a:bodyPr wrap="none" rtlCol="0">
            <a:spAutoFit/>
          </a:bodyPr>
          <a:lstStyle/>
          <a:p>
            <a:r>
              <a:rPr lang="en-US" altLang="ja-JP" sz="1600" dirty="0" smtClean="0">
                <a:solidFill>
                  <a:srgbClr val="00B050"/>
                </a:solidFill>
                <a:latin typeface="小塚ゴシック Pro B" pitchFamily="34" charset="-128"/>
                <a:ea typeface="小塚ゴシック Pro B" pitchFamily="34" charset="-128"/>
              </a:rPr>
              <a:t>32</a:t>
            </a:r>
            <a:r>
              <a:rPr kumimoji="1" lang="en-US" altLang="ja-JP" sz="1600" dirty="0" smtClean="0">
                <a:solidFill>
                  <a:srgbClr val="00B050"/>
                </a:solidFill>
                <a:latin typeface="小塚ゴシック Pro B" pitchFamily="34" charset="-128"/>
                <a:ea typeface="小塚ゴシック Pro B" pitchFamily="34" charset="-128"/>
              </a:rPr>
              <a:t>ch</a:t>
            </a:r>
            <a:endParaRPr kumimoji="1" lang="ja-JP" altLang="en-US" sz="1600" dirty="0">
              <a:solidFill>
                <a:srgbClr val="00B050"/>
              </a:solidFill>
              <a:latin typeface="小塚ゴシック Pro B" pitchFamily="34" charset="-128"/>
              <a:ea typeface="小塚ゴシック Pro B" pitchFamily="34" charset="-128"/>
            </a:endParaRPr>
          </a:p>
        </p:txBody>
      </p:sp>
      <p:sp>
        <p:nvSpPr>
          <p:cNvPr id="23" name="テキスト ボックス 22"/>
          <p:cNvSpPr txBox="1"/>
          <p:nvPr/>
        </p:nvSpPr>
        <p:spPr>
          <a:xfrm>
            <a:off x="6357950" y="1285860"/>
            <a:ext cx="1866217" cy="830997"/>
          </a:xfrm>
          <a:prstGeom prst="rect">
            <a:avLst/>
          </a:prstGeom>
          <a:noFill/>
        </p:spPr>
        <p:txBody>
          <a:bodyPr wrap="none" rtlCol="0">
            <a:spAutoFit/>
          </a:bodyPr>
          <a:lstStyle/>
          <a:p>
            <a:r>
              <a:rPr kumimoji="1" lang="en-US" altLang="ja-JP" sz="1600" dirty="0" smtClean="0">
                <a:latin typeface="小塚ゴシック Pro B" pitchFamily="34" charset="-128"/>
                <a:ea typeface="小塚ゴシック Pro B" pitchFamily="34" charset="-128"/>
              </a:rPr>
              <a:t>29ch</a:t>
            </a:r>
            <a:r>
              <a:rPr kumimoji="1" lang="ja-JP" altLang="en-US" sz="1600" dirty="0" smtClean="0">
                <a:latin typeface="小塚ゴシック Pro B" pitchFamily="34" charset="-128"/>
                <a:ea typeface="小塚ゴシック Pro B" pitchFamily="34" charset="-128"/>
              </a:rPr>
              <a:t>～</a:t>
            </a:r>
            <a:r>
              <a:rPr kumimoji="1" lang="en-US" altLang="ja-JP" sz="1600" dirty="0" smtClean="0">
                <a:latin typeface="小塚ゴシック Pro B" pitchFamily="34" charset="-128"/>
                <a:ea typeface="小塚ゴシック Pro B" pitchFamily="34" charset="-128"/>
              </a:rPr>
              <a:t>32ch</a:t>
            </a:r>
            <a:r>
              <a:rPr lang="ja-JP" altLang="en-US" sz="1600" dirty="0" smtClean="0">
                <a:latin typeface="小塚ゴシック Pro B" pitchFamily="34" charset="-128"/>
                <a:ea typeface="小塚ゴシック Pro B" pitchFamily="34" charset="-128"/>
              </a:rPr>
              <a:t>の</a:t>
            </a:r>
            <a:endParaRPr kumimoji="1" lang="en-US" altLang="ja-JP" sz="1600" dirty="0" smtClean="0">
              <a:latin typeface="小塚ゴシック Pro B" pitchFamily="34" charset="-128"/>
              <a:ea typeface="小塚ゴシック Pro B" pitchFamily="34" charset="-128"/>
            </a:endParaRPr>
          </a:p>
          <a:p>
            <a:r>
              <a:rPr kumimoji="1" lang="ja-JP" altLang="en-US" sz="1600" dirty="0" smtClean="0">
                <a:latin typeface="小塚ゴシック Pro B" pitchFamily="34" charset="-128"/>
                <a:ea typeface="小塚ゴシック Pro B" pitchFamily="34" charset="-128"/>
              </a:rPr>
              <a:t>足し合わせたもの</a:t>
            </a:r>
            <a:endParaRPr kumimoji="1" lang="en-US" altLang="ja-JP" sz="1600" dirty="0" smtClean="0">
              <a:latin typeface="小塚ゴシック Pro B" pitchFamily="34" charset="-128"/>
              <a:ea typeface="小塚ゴシック Pro B" pitchFamily="34" charset="-128"/>
            </a:endParaRPr>
          </a:p>
          <a:p>
            <a:r>
              <a:rPr lang="en-US" altLang="ja-JP" sz="1600" dirty="0" smtClean="0">
                <a:latin typeface="小塚ゴシック Pro B" pitchFamily="34" charset="-128"/>
                <a:ea typeface="小塚ゴシック Pro B" pitchFamily="34" charset="-128"/>
              </a:rPr>
              <a:t>; </a:t>
            </a:r>
            <a:r>
              <a:rPr lang="en-US" altLang="ja-JP" sz="1600" dirty="0" err="1" smtClean="0">
                <a:latin typeface="小塚ゴシック Pro B" pitchFamily="34" charset="-128"/>
                <a:ea typeface="小塚ゴシック Pro B" pitchFamily="34" charset="-128"/>
              </a:rPr>
              <a:t>ch</a:t>
            </a:r>
            <a:r>
              <a:rPr lang="ja-JP" altLang="en-US" sz="1600" dirty="0" smtClean="0">
                <a:latin typeface="小塚ゴシック Pro B" pitchFamily="34" charset="-128"/>
                <a:ea typeface="小塚ゴシック Pro B" pitchFamily="34" charset="-128"/>
              </a:rPr>
              <a:t> 横分割に相当</a:t>
            </a:r>
            <a:endParaRPr kumimoji="1" lang="ja-JP" altLang="en-US" sz="1600" dirty="0">
              <a:latin typeface="小塚ゴシック Pro B" pitchFamily="34" charset="-128"/>
              <a:ea typeface="小塚ゴシック Pro B" pitchFamily="34" charset="-128"/>
            </a:endParaRPr>
          </a:p>
        </p:txBody>
      </p:sp>
      <p:cxnSp>
        <p:nvCxnSpPr>
          <p:cNvPr id="24" name="直線矢印コネクタ 23"/>
          <p:cNvCxnSpPr/>
          <p:nvPr/>
        </p:nvCxnSpPr>
        <p:spPr>
          <a:xfrm rot="10800000" flipV="1">
            <a:off x="6000760" y="1428736"/>
            <a:ext cx="428628" cy="357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rot="10800000" flipV="1">
            <a:off x="5857884" y="4643446"/>
            <a:ext cx="428628" cy="357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215074" y="4383953"/>
            <a:ext cx="1866217" cy="830997"/>
          </a:xfrm>
          <a:prstGeom prst="rect">
            <a:avLst/>
          </a:prstGeom>
          <a:noFill/>
        </p:spPr>
        <p:txBody>
          <a:bodyPr wrap="none" rtlCol="0">
            <a:spAutoFit/>
          </a:bodyPr>
          <a:lstStyle/>
          <a:p>
            <a:r>
              <a:rPr kumimoji="1" lang="en-US" altLang="ja-JP" sz="1600" dirty="0" smtClean="0">
                <a:latin typeface="小塚ゴシック Pro B" pitchFamily="34" charset="-128"/>
                <a:ea typeface="小塚ゴシック Pro B" pitchFamily="34" charset="-128"/>
              </a:rPr>
              <a:t>29ch</a:t>
            </a:r>
            <a:r>
              <a:rPr kumimoji="1" lang="ja-JP" altLang="en-US" sz="1600" dirty="0" smtClean="0">
                <a:latin typeface="小塚ゴシック Pro B" pitchFamily="34" charset="-128"/>
                <a:ea typeface="小塚ゴシック Pro B" pitchFamily="34" charset="-128"/>
              </a:rPr>
              <a:t>～</a:t>
            </a:r>
            <a:r>
              <a:rPr kumimoji="1" lang="en-US" altLang="ja-JP" sz="1600" dirty="0" smtClean="0">
                <a:latin typeface="小塚ゴシック Pro B" pitchFamily="34" charset="-128"/>
                <a:ea typeface="小塚ゴシック Pro B" pitchFamily="34" charset="-128"/>
              </a:rPr>
              <a:t>32ch</a:t>
            </a:r>
            <a:r>
              <a:rPr lang="ja-JP" altLang="en-US" sz="1600" dirty="0" smtClean="0">
                <a:latin typeface="小塚ゴシック Pro B" pitchFamily="34" charset="-128"/>
                <a:ea typeface="小塚ゴシック Pro B" pitchFamily="34" charset="-128"/>
              </a:rPr>
              <a:t>の</a:t>
            </a:r>
            <a:endParaRPr kumimoji="1" lang="en-US" altLang="ja-JP" sz="1600" dirty="0" smtClean="0">
              <a:latin typeface="小塚ゴシック Pro B" pitchFamily="34" charset="-128"/>
              <a:ea typeface="小塚ゴシック Pro B" pitchFamily="34" charset="-128"/>
            </a:endParaRPr>
          </a:p>
          <a:p>
            <a:r>
              <a:rPr kumimoji="1" lang="ja-JP" altLang="en-US" sz="1600" dirty="0" smtClean="0">
                <a:latin typeface="小塚ゴシック Pro B" pitchFamily="34" charset="-128"/>
                <a:ea typeface="小塚ゴシック Pro B" pitchFamily="34" charset="-128"/>
              </a:rPr>
              <a:t>足し合わせたもの</a:t>
            </a:r>
            <a:endParaRPr kumimoji="1" lang="en-US" altLang="ja-JP" sz="1600" dirty="0" smtClean="0">
              <a:latin typeface="小塚ゴシック Pro B" pitchFamily="34" charset="-128"/>
              <a:ea typeface="小塚ゴシック Pro B" pitchFamily="34" charset="-128"/>
            </a:endParaRPr>
          </a:p>
          <a:p>
            <a:r>
              <a:rPr lang="en-US" altLang="ja-JP" sz="1600" dirty="0" smtClean="0">
                <a:latin typeface="小塚ゴシック Pro B" pitchFamily="34" charset="-128"/>
                <a:ea typeface="小塚ゴシック Pro B" pitchFamily="34" charset="-128"/>
              </a:rPr>
              <a:t>; </a:t>
            </a:r>
            <a:r>
              <a:rPr lang="en-US" altLang="ja-JP" sz="1600" dirty="0" err="1" smtClean="0">
                <a:latin typeface="小塚ゴシック Pro B" pitchFamily="34" charset="-128"/>
                <a:ea typeface="小塚ゴシック Pro B" pitchFamily="34" charset="-128"/>
              </a:rPr>
              <a:t>ch</a:t>
            </a:r>
            <a:r>
              <a:rPr lang="ja-JP" altLang="en-US" sz="1600" dirty="0" smtClean="0">
                <a:latin typeface="小塚ゴシック Pro B" pitchFamily="34" charset="-128"/>
                <a:ea typeface="小塚ゴシック Pro B" pitchFamily="34" charset="-128"/>
              </a:rPr>
              <a:t> 横分割に相当</a:t>
            </a:r>
            <a:endParaRPr kumimoji="1" lang="ja-JP" altLang="en-US" sz="1600"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2AC644FC-B422-42EA-A652-C1998D7C21F2}" type="slidenum">
              <a:rPr kumimoji="1" lang="ja-JP" altLang="en-US" smtClean="0"/>
              <a:pPr/>
              <a:t>23</a:t>
            </a:fld>
            <a:endParaRPr kumimoji="1" lang="ja-JP" altLang="en-US"/>
          </a:p>
        </p:txBody>
      </p:sp>
      <p:sp>
        <p:nvSpPr>
          <p:cNvPr id="3" name="テキスト ボックス 2"/>
          <p:cNvSpPr txBox="1"/>
          <p:nvPr/>
        </p:nvSpPr>
        <p:spPr>
          <a:xfrm>
            <a:off x="14279" y="-23178"/>
            <a:ext cx="1771639" cy="523220"/>
          </a:xfrm>
          <a:prstGeom prst="rect">
            <a:avLst/>
          </a:prstGeom>
          <a:noFill/>
        </p:spPr>
        <p:txBody>
          <a:bodyPr wrap="none" rtlCol="0">
            <a:spAutoFit/>
          </a:bodyPr>
          <a:lstStyle/>
          <a:p>
            <a:r>
              <a:rPr lang="en-US" altLang="ja-JP" sz="2800" dirty="0" smtClean="0">
                <a:latin typeface="小塚ゴシック Pro B" pitchFamily="34" charset="-128"/>
                <a:ea typeface="小塚ゴシック Pro B" pitchFamily="34" charset="-128"/>
              </a:rPr>
              <a:t>Summary</a:t>
            </a:r>
          </a:p>
        </p:txBody>
      </p:sp>
      <p:sp>
        <p:nvSpPr>
          <p:cNvPr id="4" name="テキスト ボックス 3"/>
          <p:cNvSpPr txBox="1"/>
          <p:nvPr/>
        </p:nvSpPr>
        <p:spPr>
          <a:xfrm>
            <a:off x="500034" y="642918"/>
            <a:ext cx="7771679" cy="646331"/>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TOP</a:t>
            </a:r>
            <a:r>
              <a:rPr kumimoji="1" lang="ja-JP" altLang="en-US" dirty="0" smtClean="0">
                <a:latin typeface="小塚ゴシック Pro B" pitchFamily="34" charset="-128"/>
                <a:ea typeface="小塚ゴシック Pro B" pitchFamily="34" charset="-128"/>
              </a:rPr>
              <a:t>カウンターの性能評価を行うために、二機のプロトタイプを製作し、</a:t>
            </a:r>
            <a:endParaRPr kumimoji="1"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二度のビームテストを行った。</a:t>
            </a:r>
            <a:endParaRPr kumimoji="1" lang="ja-JP" altLang="en-US" dirty="0">
              <a:latin typeface="小塚ゴシック Pro B" pitchFamily="34" charset="-128"/>
              <a:ea typeface="小塚ゴシック Pro B" pitchFamily="34" charset="-128"/>
            </a:endParaRPr>
          </a:p>
        </p:txBody>
      </p:sp>
      <p:sp>
        <p:nvSpPr>
          <p:cNvPr id="5" name="テキスト ボックス 4"/>
          <p:cNvSpPr txBox="1"/>
          <p:nvPr/>
        </p:nvSpPr>
        <p:spPr>
          <a:xfrm>
            <a:off x="922051" y="1285860"/>
            <a:ext cx="7221849" cy="1938992"/>
          </a:xfrm>
          <a:prstGeom prst="rect">
            <a:avLst/>
          </a:prstGeom>
          <a:noFill/>
        </p:spPr>
        <p:txBody>
          <a:bodyPr wrap="none" rtlCol="0">
            <a:spAutoFit/>
          </a:bodyPr>
          <a:lstStyle/>
          <a:p>
            <a:r>
              <a:rPr lang="en-US" altLang="ja-JP" sz="2000" dirty="0" smtClean="0">
                <a:latin typeface="小塚ゴシック Pro B" pitchFamily="34" charset="-128"/>
                <a:ea typeface="小塚ゴシック Pro B" pitchFamily="34" charset="-128"/>
              </a:rPr>
              <a:t>6</a:t>
            </a:r>
            <a:r>
              <a:rPr kumimoji="1" lang="ja-JP" altLang="en-US" sz="2000" dirty="0" smtClean="0">
                <a:latin typeface="小塚ゴシック Pro B" pitchFamily="34" charset="-128"/>
                <a:ea typeface="小塚ゴシック Pro B" pitchFamily="34" charset="-128"/>
              </a:rPr>
              <a:t>月</a:t>
            </a:r>
            <a:endParaRPr kumimoji="1" lang="en-US" altLang="ja-JP" sz="2000" dirty="0" smtClean="0">
              <a:latin typeface="小塚ゴシック Pro B" pitchFamily="34" charset="-128"/>
              <a:ea typeface="小塚ゴシック Pro B" pitchFamily="34" charset="-128"/>
            </a:endParaRPr>
          </a:p>
          <a:p>
            <a:pPr lvl="1">
              <a:buFont typeface="Arial" pitchFamily="34" charset="0"/>
              <a:buChar char="•"/>
            </a:pPr>
            <a:r>
              <a:rPr lang="ja-JP" altLang="en-US" sz="2000" dirty="0" smtClean="0">
                <a:latin typeface="小塚ゴシック Pro B" pitchFamily="34" charset="-128"/>
                <a:ea typeface="小塚ゴシック Pro B" pitchFamily="34" charset="-128"/>
              </a:rPr>
              <a:t>初の角型</a:t>
            </a:r>
            <a:r>
              <a:rPr lang="en-US" altLang="ja-JP" sz="2000" dirty="0" smtClean="0">
                <a:latin typeface="小塚ゴシック Pro B" pitchFamily="34" charset="-128"/>
                <a:ea typeface="小塚ゴシック Pro B" pitchFamily="34" charset="-128"/>
              </a:rPr>
              <a:t>MCP-PMT array </a:t>
            </a:r>
            <a:r>
              <a:rPr lang="ja-JP" altLang="en-US" sz="2000" dirty="0" smtClean="0">
                <a:latin typeface="小塚ゴシック Pro B" pitchFamily="34" charset="-128"/>
                <a:ea typeface="小塚ゴシック Pro B" pitchFamily="34" charset="-128"/>
              </a:rPr>
              <a:t>を実装したプロトタイプの製作</a:t>
            </a:r>
            <a:endParaRPr lang="en-US" altLang="ja-JP" sz="2000" dirty="0" smtClean="0">
              <a:latin typeface="小塚ゴシック Pro B" pitchFamily="34" charset="-128"/>
              <a:ea typeface="小塚ゴシック Pro B" pitchFamily="34" charset="-128"/>
            </a:endParaRPr>
          </a:p>
          <a:p>
            <a:pPr lvl="2">
              <a:buFont typeface="Wingdings" pitchFamily="2" charset="2"/>
              <a:buChar char="n"/>
            </a:pPr>
            <a:r>
              <a:rPr kumimoji="1" lang="ja-JP" altLang="en-US" sz="2000" dirty="0" smtClean="0">
                <a:latin typeface="小塚ゴシック Pro B" pitchFamily="34" charset="-128"/>
                <a:ea typeface="小塚ゴシック Pro B" pitchFamily="34" charset="-128"/>
              </a:rPr>
              <a:t>リングイメージ</a:t>
            </a:r>
            <a:r>
              <a:rPr lang="en-US" altLang="ja-JP" sz="2000" dirty="0" smtClean="0">
                <a:latin typeface="小塚ゴシック Pro B" pitchFamily="34" charset="-128"/>
                <a:ea typeface="小塚ゴシック Pro B" pitchFamily="34" charset="-128"/>
              </a:rPr>
              <a:t>(</a:t>
            </a:r>
            <a:r>
              <a:rPr lang="ja-JP" altLang="en-US" sz="2000" dirty="0" smtClean="0">
                <a:latin typeface="小塚ゴシック Pro B" pitchFamily="34" charset="-128"/>
                <a:ea typeface="小塚ゴシック Pro B" pitchFamily="34" charset="-128"/>
              </a:rPr>
              <a:t>○</a:t>
            </a:r>
            <a:r>
              <a:rPr lang="en-US" altLang="ja-JP" sz="2000" dirty="0" smtClean="0">
                <a:latin typeface="小塚ゴシック Pro B" pitchFamily="34" charset="-128"/>
                <a:ea typeface="小塚ゴシック Pro B" pitchFamily="34" charset="-128"/>
              </a:rPr>
              <a:t>)</a:t>
            </a:r>
            <a:endParaRPr kumimoji="1" lang="en-US" altLang="ja-JP" sz="2000" dirty="0" smtClean="0">
              <a:latin typeface="小塚ゴシック Pro B" pitchFamily="34" charset="-128"/>
              <a:ea typeface="小塚ゴシック Pro B" pitchFamily="34" charset="-128"/>
            </a:endParaRPr>
          </a:p>
          <a:p>
            <a:pPr lvl="2">
              <a:buFont typeface="Wingdings" pitchFamily="2" charset="2"/>
              <a:buChar char="n"/>
            </a:pPr>
            <a:r>
              <a:rPr lang="ja-JP" altLang="en-US" sz="2000" dirty="0" smtClean="0">
                <a:latin typeface="小塚ゴシック Pro B" pitchFamily="34" charset="-128"/>
                <a:ea typeface="小塚ゴシック Pro B" pitchFamily="34" charset="-128"/>
              </a:rPr>
              <a:t>検出光子数</a:t>
            </a:r>
            <a:r>
              <a:rPr lang="en-US" altLang="ja-JP" sz="2000" dirty="0" smtClean="0">
                <a:latin typeface="小塚ゴシック Pro B" pitchFamily="34" charset="-128"/>
                <a:ea typeface="小塚ゴシック Pro B" pitchFamily="34" charset="-128"/>
              </a:rPr>
              <a:t>(</a:t>
            </a:r>
            <a:r>
              <a:rPr lang="ja-JP" altLang="en-US" sz="2000" dirty="0" smtClean="0">
                <a:latin typeface="小塚ゴシック Pro B" pitchFamily="34" charset="-128"/>
                <a:ea typeface="小塚ゴシック Pro B" pitchFamily="34" charset="-128"/>
              </a:rPr>
              <a:t>○</a:t>
            </a:r>
            <a:r>
              <a:rPr lang="en-US" altLang="ja-JP" sz="2000" dirty="0" smtClean="0">
                <a:latin typeface="小塚ゴシック Pro B" pitchFamily="34" charset="-128"/>
                <a:ea typeface="小塚ゴシック Pro B" pitchFamily="34" charset="-128"/>
              </a:rPr>
              <a:t>)</a:t>
            </a:r>
          </a:p>
          <a:p>
            <a:pPr lvl="2">
              <a:buFont typeface="Wingdings" pitchFamily="2" charset="2"/>
              <a:buChar char="n"/>
            </a:pPr>
            <a:r>
              <a:rPr lang="ja-JP" altLang="en-US" sz="2000" dirty="0" smtClean="0">
                <a:latin typeface="小塚ゴシック Pro B" pitchFamily="34" charset="-128"/>
                <a:ea typeface="小塚ゴシック Pro B" pitchFamily="34" charset="-128"/>
              </a:rPr>
              <a:t>時間分解能</a:t>
            </a:r>
            <a:r>
              <a:rPr lang="en-US" altLang="ja-JP" sz="2000" dirty="0" smtClean="0">
                <a:latin typeface="小塚ゴシック Pro B" pitchFamily="34" charset="-128"/>
                <a:ea typeface="小塚ゴシック Pro B" pitchFamily="34" charset="-128"/>
              </a:rPr>
              <a:t>(</a:t>
            </a:r>
            <a:r>
              <a:rPr lang="ja-JP" altLang="en-US" sz="2000" dirty="0" smtClean="0">
                <a:latin typeface="小塚ゴシック Pro B" pitchFamily="34" charset="-128"/>
                <a:ea typeface="小塚ゴシック Pro B" pitchFamily="34" charset="-128"/>
              </a:rPr>
              <a:t>○</a:t>
            </a:r>
            <a:r>
              <a:rPr lang="en-US" altLang="ja-JP" sz="2000" dirty="0" smtClean="0">
                <a:latin typeface="小塚ゴシック Pro B" pitchFamily="34" charset="-128"/>
                <a:ea typeface="小塚ゴシック Pro B" pitchFamily="34" charset="-128"/>
              </a:rPr>
              <a:t>)</a:t>
            </a:r>
          </a:p>
          <a:p>
            <a:pPr lvl="2">
              <a:buFont typeface="Wingdings" pitchFamily="2" charset="2"/>
              <a:buChar char="n"/>
            </a:pPr>
            <a:r>
              <a:rPr lang="ja-JP" altLang="en-US" sz="2000" dirty="0" smtClean="0">
                <a:latin typeface="小塚ゴシック Pro B" pitchFamily="34" charset="-128"/>
                <a:ea typeface="小塚ゴシック Pro B" pitchFamily="34" charset="-128"/>
              </a:rPr>
              <a:t>波長分散効果による時間分解能への影響</a:t>
            </a:r>
            <a:r>
              <a:rPr lang="en-US" altLang="ja-JP" sz="2000" dirty="0" smtClean="0">
                <a:latin typeface="小塚ゴシック Pro B" pitchFamily="34" charset="-128"/>
                <a:ea typeface="小塚ゴシック Pro B" pitchFamily="34" charset="-128"/>
              </a:rPr>
              <a:t>(</a:t>
            </a:r>
            <a:r>
              <a:rPr lang="ja-JP" altLang="en-US" sz="2000" dirty="0" smtClean="0">
                <a:latin typeface="小塚ゴシック Pro B" pitchFamily="34" charset="-128"/>
                <a:ea typeface="小塚ゴシック Pro B" pitchFamily="34" charset="-128"/>
              </a:rPr>
              <a:t>△</a:t>
            </a:r>
            <a:r>
              <a:rPr lang="en-US" altLang="ja-JP" sz="2000" dirty="0" smtClean="0">
                <a:latin typeface="小塚ゴシック Pro B" pitchFamily="34" charset="-128"/>
                <a:ea typeface="小塚ゴシック Pro B" pitchFamily="34" charset="-128"/>
              </a:rPr>
              <a:t>)</a:t>
            </a:r>
          </a:p>
        </p:txBody>
      </p:sp>
      <p:sp>
        <p:nvSpPr>
          <p:cNvPr id="6" name="テキスト ボックス 5"/>
          <p:cNvSpPr txBox="1"/>
          <p:nvPr/>
        </p:nvSpPr>
        <p:spPr>
          <a:xfrm>
            <a:off x="922051" y="3061644"/>
            <a:ext cx="6853158" cy="1938992"/>
          </a:xfrm>
          <a:prstGeom prst="rect">
            <a:avLst/>
          </a:prstGeom>
          <a:noFill/>
        </p:spPr>
        <p:txBody>
          <a:bodyPr wrap="none" rtlCol="0">
            <a:spAutoFit/>
          </a:bodyPr>
          <a:lstStyle/>
          <a:p>
            <a:r>
              <a:rPr lang="en-US" altLang="ja-JP" sz="2000" dirty="0" smtClean="0">
                <a:latin typeface="小塚ゴシック Pro B" pitchFamily="34" charset="-128"/>
                <a:ea typeface="小塚ゴシック Pro B" pitchFamily="34" charset="-128"/>
              </a:rPr>
              <a:t>12</a:t>
            </a:r>
            <a:r>
              <a:rPr kumimoji="1" lang="ja-JP" altLang="en-US" sz="2000" dirty="0" smtClean="0">
                <a:latin typeface="小塚ゴシック Pro B" pitchFamily="34" charset="-128"/>
                <a:ea typeface="小塚ゴシック Pro B" pitchFamily="34" charset="-128"/>
              </a:rPr>
              <a:t>月</a:t>
            </a:r>
            <a:endParaRPr kumimoji="1" lang="en-US" altLang="ja-JP" sz="2000" dirty="0" smtClean="0">
              <a:latin typeface="小塚ゴシック Pro B" pitchFamily="34" charset="-128"/>
              <a:ea typeface="小塚ゴシック Pro B" pitchFamily="34" charset="-128"/>
            </a:endParaRPr>
          </a:p>
          <a:p>
            <a:pPr lvl="1">
              <a:buFont typeface="Arial" pitchFamily="34" charset="0"/>
              <a:buChar char="•"/>
            </a:pPr>
            <a:r>
              <a:rPr lang="ja-JP" altLang="en-US" sz="2000" dirty="0" smtClean="0">
                <a:latin typeface="小塚ゴシック Pro B" pitchFamily="34" charset="-128"/>
                <a:ea typeface="小塚ゴシック Pro B" pitchFamily="34" charset="-128"/>
              </a:rPr>
              <a:t>初の</a:t>
            </a:r>
            <a:r>
              <a:rPr lang="en-US" altLang="ja-JP" sz="2000" dirty="0" smtClean="0">
                <a:latin typeface="小塚ゴシック Pro B" pitchFamily="34" charset="-128"/>
                <a:ea typeface="小塚ゴシック Pro B" pitchFamily="34" charset="-128"/>
              </a:rPr>
              <a:t>backward</a:t>
            </a:r>
            <a:r>
              <a:rPr lang="ja-JP" altLang="en-US" sz="2000" dirty="0" smtClean="0">
                <a:latin typeface="小塚ゴシック Pro B" pitchFamily="34" charset="-128"/>
                <a:ea typeface="小塚ゴシック Pro B" pitchFamily="34" charset="-128"/>
              </a:rPr>
              <a:t>側実機サイズのプロトタイプの製作</a:t>
            </a:r>
            <a:endParaRPr lang="en-US" altLang="ja-JP" sz="2000" dirty="0" smtClean="0">
              <a:latin typeface="小塚ゴシック Pro B" pitchFamily="34" charset="-128"/>
              <a:ea typeface="小塚ゴシック Pro B" pitchFamily="34" charset="-128"/>
            </a:endParaRPr>
          </a:p>
          <a:p>
            <a:pPr lvl="2">
              <a:buFont typeface="Wingdings" pitchFamily="2" charset="2"/>
              <a:buChar char="n"/>
            </a:pPr>
            <a:r>
              <a:rPr kumimoji="1" lang="ja-JP" altLang="en-US" sz="2000" dirty="0" smtClean="0">
                <a:latin typeface="小塚ゴシック Pro B" pitchFamily="34" charset="-128"/>
                <a:ea typeface="小塚ゴシック Pro B" pitchFamily="34" charset="-128"/>
              </a:rPr>
              <a:t>リングイメージ</a:t>
            </a:r>
            <a:r>
              <a:rPr lang="en-US" altLang="ja-JP" sz="2000" dirty="0" smtClean="0">
                <a:latin typeface="小塚ゴシック Pro B" pitchFamily="34" charset="-128"/>
                <a:ea typeface="小塚ゴシック Pro B" pitchFamily="34" charset="-128"/>
              </a:rPr>
              <a:t>(</a:t>
            </a:r>
            <a:r>
              <a:rPr lang="ja-JP" altLang="en-US" sz="2000" dirty="0" smtClean="0">
                <a:latin typeface="小塚ゴシック Pro B" pitchFamily="34" charset="-128"/>
                <a:ea typeface="小塚ゴシック Pro B" pitchFamily="34" charset="-128"/>
              </a:rPr>
              <a:t>○</a:t>
            </a:r>
            <a:r>
              <a:rPr lang="en-US" altLang="ja-JP" sz="2000" dirty="0" smtClean="0">
                <a:latin typeface="小塚ゴシック Pro B" pitchFamily="34" charset="-128"/>
                <a:ea typeface="小塚ゴシック Pro B" pitchFamily="34" charset="-128"/>
              </a:rPr>
              <a:t>)</a:t>
            </a:r>
            <a:endParaRPr kumimoji="1" lang="en-US" altLang="ja-JP" sz="2000" dirty="0" smtClean="0">
              <a:latin typeface="小塚ゴシック Pro B" pitchFamily="34" charset="-128"/>
              <a:ea typeface="小塚ゴシック Pro B" pitchFamily="34" charset="-128"/>
            </a:endParaRPr>
          </a:p>
          <a:p>
            <a:pPr lvl="2">
              <a:buFont typeface="Wingdings" pitchFamily="2" charset="2"/>
              <a:buChar char="n"/>
            </a:pPr>
            <a:r>
              <a:rPr lang="ja-JP" altLang="en-US" sz="2000" dirty="0" smtClean="0">
                <a:latin typeface="小塚ゴシック Pro B" pitchFamily="34" charset="-128"/>
                <a:ea typeface="小塚ゴシック Pro B" pitchFamily="34" charset="-128"/>
              </a:rPr>
              <a:t>検出光子数</a:t>
            </a:r>
            <a:r>
              <a:rPr lang="en-US" altLang="ja-JP" sz="2000" dirty="0" smtClean="0">
                <a:latin typeface="小塚ゴシック Pro B" pitchFamily="34" charset="-128"/>
                <a:ea typeface="小塚ゴシック Pro B" pitchFamily="34" charset="-128"/>
              </a:rPr>
              <a:t>(</a:t>
            </a:r>
            <a:r>
              <a:rPr lang="ja-JP" altLang="en-US" sz="2000" dirty="0" smtClean="0">
                <a:latin typeface="小塚ゴシック Pro B" pitchFamily="34" charset="-128"/>
                <a:ea typeface="小塚ゴシック Pro B" pitchFamily="34" charset="-128"/>
              </a:rPr>
              <a:t>○</a:t>
            </a:r>
            <a:r>
              <a:rPr lang="en-US" altLang="ja-JP" sz="2000" dirty="0" smtClean="0">
                <a:latin typeface="小塚ゴシック Pro B" pitchFamily="34" charset="-128"/>
                <a:ea typeface="小塚ゴシック Pro B" pitchFamily="34" charset="-128"/>
              </a:rPr>
              <a:t>)</a:t>
            </a:r>
          </a:p>
          <a:p>
            <a:pPr lvl="2">
              <a:buFont typeface="Wingdings" pitchFamily="2" charset="2"/>
              <a:buChar char="n"/>
            </a:pPr>
            <a:r>
              <a:rPr lang="ja-JP" altLang="en-US" sz="2000" dirty="0" smtClean="0">
                <a:latin typeface="小塚ゴシック Pro B" pitchFamily="34" charset="-128"/>
                <a:ea typeface="小塚ゴシック Pro B" pitchFamily="34" charset="-128"/>
              </a:rPr>
              <a:t>波長分散効果による時間分解能</a:t>
            </a:r>
            <a:r>
              <a:rPr lang="en-US" altLang="ja-JP" sz="2000" dirty="0" smtClean="0">
                <a:latin typeface="小塚ゴシック Pro B" pitchFamily="34" charset="-128"/>
                <a:ea typeface="小塚ゴシック Pro B" pitchFamily="34" charset="-128"/>
              </a:rPr>
              <a:t>(</a:t>
            </a:r>
            <a:r>
              <a:rPr lang="ja-JP" altLang="en-US" sz="2000" dirty="0" smtClean="0">
                <a:latin typeface="小塚ゴシック Pro B" pitchFamily="34" charset="-128"/>
                <a:ea typeface="小塚ゴシック Pro B" pitchFamily="34" charset="-128"/>
              </a:rPr>
              <a:t>○</a:t>
            </a:r>
            <a:r>
              <a:rPr lang="en-US" altLang="ja-JP" sz="2000" dirty="0" smtClean="0">
                <a:latin typeface="小塚ゴシック Pro B" pitchFamily="34" charset="-128"/>
                <a:ea typeface="小塚ゴシック Pro B" pitchFamily="34" charset="-128"/>
              </a:rPr>
              <a:t>)</a:t>
            </a:r>
          </a:p>
          <a:p>
            <a:pPr lvl="2">
              <a:buFont typeface="Wingdings" pitchFamily="2" charset="2"/>
              <a:buChar char="n"/>
            </a:pPr>
            <a:r>
              <a:rPr lang="en-US" altLang="ja-JP" sz="2000" dirty="0" smtClean="0">
                <a:latin typeface="小塚ゴシック Pro B" pitchFamily="34" charset="-128"/>
                <a:ea typeface="小塚ゴシック Pro B" pitchFamily="34" charset="-128"/>
              </a:rPr>
              <a:t>Focusing mirror system </a:t>
            </a:r>
            <a:r>
              <a:rPr lang="ja-JP" altLang="en-US" sz="2000" dirty="0" smtClean="0">
                <a:latin typeface="小塚ゴシック Pro B" pitchFamily="34" charset="-128"/>
                <a:ea typeface="小塚ゴシック Pro B" pitchFamily="34" charset="-128"/>
              </a:rPr>
              <a:t>の定性的な動作検証</a:t>
            </a:r>
            <a:r>
              <a:rPr lang="en-US" altLang="ja-JP" sz="2000" dirty="0" smtClean="0">
                <a:latin typeface="小塚ゴシック Pro B" pitchFamily="34" charset="-128"/>
                <a:ea typeface="小塚ゴシック Pro B" pitchFamily="34" charset="-128"/>
              </a:rPr>
              <a:t>(</a:t>
            </a:r>
            <a:r>
              <a:rPr lang="ja-JP" altLang="en-US" sz="2000" dirty="0" smtClean="0">
                <a:latin typeface="小塚ゴシック Pro B" pitchFamily="34" charset="-128"/>
                <a:ea typeface="小塚ゴシック Pro B" pitchFamily="34" charset="-128"/>
              </a:rPr>
              <a:t>○</a:t>
            </a:r>
            <a:r>
              <a:rPr lang="en-US" altLang="ja-JP" sz="2000" dirty="0" smtClean="0">
                <a:latin typeface="小塚ゴシック Pro B" pitchFamily="34" charset="-128"/>
                <a:ea typeface="小塚ゴシック Pro B" pitchFamily="34" charset="-128"/>
              </a:rPr>
              <a:t>)</a:t>
            </a:r>
          </a:p>
        </p:txBody>
      </p:sp>
      <p:sp>
        <p:nvSpPr>
          <p:cNvPr id="7" name="テキスト ボックス 6"/>
          <p:cNvSpPr txBox="1"/>
          <p:nvPr/>
        </p:nvSpPr>
        <p:spPr>
          <a:xfrm>
            <a:off x="428596" y="4857760"/>
            <a:ext cx="8494633" cy="1323439"/>
          </a:xfrm>
          <a:prstGeom prst="rect">
            <a:avLst/>
          </a:prstGeom>
          <a:noFill/>
        </p:spPr>
        <p:txBody>
          <a:bodyPr wrap="none" rtlCol="0">
            <a:spAutoFit/>
          </a:bodyPr>
          <a:lstStyle/>
          <a:p>
            <a:r>
              <a:rPr kumimoji="1" lang="ja-JP" altLang="en-US" sz="2000" dirty="0" smtClean="0">
                <a:latin typeface="小塚ゴシック Pro B" pitchFamily="34" charset="-128"/>
                <a:ea typeface="小塚ゴシック Pro B" pitchFamily="34" charset="-128"/>
              </a:rPr>
              <a:t>今後の予定</a:t>
            </a:r>
            <a:endParaRPr kumimoji="1" lang="en-US" altLang="ja-JP" sz="2000" dirty="0" smtClean="0">
              <a:latin typeface="小塚ゴシック Pro B" pitchFamily="34" charset="-128"/>
              <a:ea typeface="小塚ゴシック Pro B" pitchFamily="34" charset="-128"/>
            </a:endParaRPr>
          </a:p>
          <a:p>
            <a:pPr lvl="1"/>
            <a:r>
              <a:rPr lang="ja-JP" altLang="en-US" sz="2000" dirty="0" smtClean="0">
                <a:latin typeface="小塚ゴシック Pro B" pitchFamily="34" charset="-128"/>
                <a:ea typeface="小塚ゴシック Pro B" pitchFamily="34" charset="-128"/>
              </a:rPr>
              <a:t>～</a:t>
            </a:r>
            <a:r>
              <a:rPr lang="en-US" altLang="ja-JP" sz="2000" dirty="0" smtClean="0">
                <a:latin typeface="小塚ゴシック Pro B" pitchFamily="34" charset="-128"/>
                <a:ea typeface="小塚ゴシック Pro B" pitchFamily="34" charset="-128"/>
              </a:rPr>
              <a:t>7</a:t>
            </a:r>
            <a:r>
              <a:rPr lang="ja-JP" altLang="en-US" sz="2000" dirty="0" smtClean="0">
                <a:latin typeface="小塚ゴシック Pro B" pitchFamily="34" charset="-128"/>
                <a:ea typeface="小塚ゴシック Pro B" pitchFamily="34" charset="-128"/>
              </a:rPr>
              <a:t>月</a:t>
            </a:r>
            <a:r>
              <a:rPr lang="en-US" altLang="ja-JP" sz="2000" dirty="0" smtClean="0">
                <a:latin typeface="小塚ゴシック Pro B" pitchFamily="34" charset="-128"/>
                <a:ea typeface="小塚ゴシック Pro B" pitchFamily="34" charset="-128"/>
              </a:rPr>
              <a:t>(detector decision)</a:t>
            </a:r>
          </a:p>
          <a:p>
            <a:pPr lvl="2">
              <a:buFont typeface="Arial" pitchFamily="34" charset="0"/>
              <a:buChar char="•"/>
            </a:pPr>
            <a:r>
              <a:rPr kumimoji="1" lang="ja-JP" altLang="en-US" sz="2000" dirty="0" smtClean="0">
                <a:latin typeface="小塚ゴシック Pro B" pitchFamily="34" charset="-128"/>
                <a:ea typeface="小塚ゴシック Pro B" pitchFamily="34" charset="-128"/>
              </a:rPr>
              <a:t>ビームテストデータの詳細の理解</a:t>
            </a:r>
            <a:endParaRPr kumimoji="1" lang="en-US" altLang="ja-JP" sz="2000" dirty="0" smtClean="0">
              <a:latin typeface="小塚ゴシック Pro B" pitchFamily="34" charset="-128"/>
              <a:ea typeface="小塚ゴシック Pro B" pitchFamily="34" charset="-128"/>
            </a:endParaRPr>
          </a:p>
          <a:p>
            <a:pPr lvl="2">
              <a:buFont typeface="Arial" pitchFamily="34" charset="0"/>
              <a:buChar char="•"/>
            </a:pPr>
            <a:r>
              <a:rPr lang="ja-JP" altLang="en-US" sz="2000" dirty="0" smtClean="0">
                <a:latin typeface="小塚ゴシック Pro B" pitchFamily="34" charset="-128"/>
                <a:ea typeface="小塚ゴシック Pro B" pitchFamily="34" charset="-128"/>
              </a:rPr>
              <a:t>レーザを用いた</a:t>
            </a:r>
            <a:r>
              <a:rPr lang="en-US" altLang="ja-JP" sz="2000" dirty="0" smtClean="0">
                <a:latin typeface="小塚ゴシック Pro B" pitchFamily="34" charset="-128"/>
                <a:ea typeface="小塚ゴシック Pro B" pitchFamily="34" charset="-128"/>
              </a:rPr>
              <a:t>Focusing mirror </a:t>
            </a:r>
            <a:r>
              <a:rPr lang="ja-JP" altLang="en-US" sz="2000" dirty="0" smtClean="0">
                <a:latin typeface="小塚ゴシック Pro B" pitchFamily="34" charset="-128"/>
                <a:ea typeface="小塚ゴシック Pro B" pitchFamily="34" charset="-128"/>
              </a:rPr>
              <a:t>の評価</a:t>
            </a:r>
            <a:r>
              <a:rPr lang="en-US" altLang="ja-JP" sz="2000" dirty="0" smtClean="0">
                <a:latin typeface="小塚ゴシック Pro B" pitchFamily="34" charset="-128"/>
                <a:ea typeface="小塚ゴシック Pro B" pitchFamily="34" charset="-128"/>
              </a:rPr>
              <a:t>(TTS</a:t>
            </a:r>
            <a:r>
              <a:rPr lang="ja-JP" altLang="en-US" sz="2000" dirty="0" err="1" smtClean="0">
                <a:latin typeface="小塚ゴシック Pro B" pitchFamily="34" charset="-128"/>
                <a:ea typeface="小塚ゴシック Pro B" pitchFamily="34" charset="-128"/>
              </a:rPr>
              <a:t>、</a:t>
            </a:r>
            <a:r>
              <a:rPr lang="ja-JP" altLang="en-US" sz="2000" dirty="0" smtClean="0">
                <a:latin typeface="小塚ゴシック Pro B" pitchFamily="34" charset="-128"/>
                <a:ea typeface="小塚ゴシック Pro B" pitchFamily="34" charset="-128"/>
              </a:rPr>
              <a:t>反射位置の確認</a:t>
            </a:r>
            <a:r>
              <a:rPr lang="en-US" altLang="ja-JP" sz="2000" dirty="0" smtClean="0">
                <a:latin typeface="小塚ゴシック Pro B" pitchFamily="34" charset="-128"/>
                <a:ea typeface="小塚ゴシック Pro B" pitchFamily="34" charset="-128"/>
              </a:rPr>
              <a:t>)</a:t>
            </a:r>
            <a:r>
              <a:rPr kumimoji="1" lang="en-US" altLang="ja-JP" sz="2000" dirty="0" smtClean="0">
                <a:latin typeface="小塚ゴシック Pro B" pitchFamily="34" charset="-128"/>
                <a:ea typeface="小塚ゴシック Pro B" pitchFamily="34" charset="-128"/>
              </a:rPr>
              <a:t>	</a:t>
            </a:r>
            <a:endParaRPr kumimoji="1" lang="ja-JP" altLang="en-US" sz="2000"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7140" y="2214554"/>
            <a:ext cx="8886860" cy="1470025"/>
          </a:xfrm>
        </p:spPr>
        <p:txBody>
          <a:bodyPr>
            <a:normAutofit/>
          </a:bodyPr>
          <a:lstStyle/>
          <a:p>
            <a:r>
              <a:rPr kumimoji="1" lang="en-US" altLang="ja-JP" sz="6000" dirty="0" smtClean="0">
                <a:latin typeface="小塚ゴシック Pro B" pitchFamily="34" charset="-128"/>
                <a:ea typeface="小塚ゴシック Pro B" pitchFamily="34" charset="-128"/>
              </a:rPr>
              <a:t>backup</a:t>
            </a:r>
            <a:endParaRPr kumimoji="1" lang="ja-JP" altLang="en-US" sz="6000" dirty="0">
              <a:latin typeface="小塚ゴシック Pro B" pitchFamily="34" charset="-128"/>
              <a:ea typeface="小塚ゴシック Pro B" pitchFamily="34" charset="-128"/>
            </a:endParaRPr>
          </a:p>
        </p:txBody>
      </p:sp>
      <p:sp>
        <p:nvSpPr>
          <p:cNvPr id="4" name="スライド番号プレースホルダ 3"/>
          <p:cNvSpPr>
            <a:spLocks noGrp="1"/>
          </p:cNvSpPr>
          <p:nvPr>
            <p:ph type="sldNum" sz="quarter" idx="12"/>
          </p:nvPr>
        </p:nvSpPr>
        <p:spPr/>
        <p:txBody>
          <a:bodyPr/>
          <a:lstStyle/>
          <a:p>
            <a:fld id="{2AC644FC-B422-42EA-A652-C1998D7C21F2}" type="slidenum">
              <a:rPr kumimoji="1" lang="ja-JP" altLang="en-US" smtClean="0"/>
              <a:pPr/>
              <a:t>24</a:t>
            </a:fld>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ja-JP" altLang="en-US" dirty="0" smtClean="0"/>
              <a:t>センター粒子</a:t>
            </a:r>
            <a:r>
              <a:rPr lang="ja-JP" altLang="en-US" dirty="0" smtClean="0"/>
              <a:t>識別能力</a:t>
            </a:r>
            <a:endParaRPr kumimoji="1" lang="ja-JP" altLang="en-US" dirty="0"/>
          </a:p>
        </p:txBody>
      </p:sp>
      <p:sp>
        <p:nvSpPr>
          <p:cNvPr id="4" name="スライド番号プレースホルダ 3"/>
          <p:cNvSpPr>
            <a:spLocks noGrp="1"/>
          </p:cNvSpPr>
          <p:nvPr>
            <p:ph type="sldNum" sz="quarter" idx="12"/>
          </p:nvPr>
        </p:nvSpPr>
        <p:spPr/>
        <p:txBody>
          <a:bodyPr/>
          <a:lstStyle/>
          <a:p>
            <a:fld id="{2AC644FC-B422-42EA-A652-C1998D7C21F2}" type="slidenum">
              <a:rPr kumimoji="1" lang="ja-JP" altLang="en-US" smtClean="0"/>
              <a:pPr/>
              <a:t>25</a:t>
            </a:fld>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2AC644FC-B422-42EA-A652-C1998D7C21F2}" type="slidenum">
              <a:rPr kumimoji="1" lang="ja-JP" altLang="en-US" smtClean="0"/>
              <a:pPr/>
              <a:t>26</a:t>
            </a:fld>
            <a:endParaRPr kumimoji="1" lang="ja-JP" altLang="en-US"/>
          </a:p>
        </p:txBody>
      </p:sp>
      <p:pic>
        <p:nvPicPr>
          <p:cNvPr id="128002" name="Picture 2"/>
          <p:cNvPicPr>
            <a:picLocks noChangeAspect="1" noChangeArrowheads="1"/>
          </p:cNvPicPr>
          <p:nvPr/>
        </p:nvPicPr>
        <p:blipFill>
          <a:blip r:embed="rId2"/>
          <a:srcRect/>
          <a:stretch>
            <a:fillRect/>
          </a:stretch>
        </p:blipFill>
        <p:spPr bwMode="auto">
          <a:xfrm>
            <a:off x="500034" y="428604"/>
            <a:ext cx="7715304" cy="5690612"/>
          </a:xfrm>
          <a:prstGeom prst="rect">
            <a:avLst/>
          </a:prstGeom>
          <a:ln w="28575">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en-US" altLang="ja-JP" dirty="0" smtClean="0">
                <a:latin typeface="小塚ゴシック Pro B" pitchFamily="34" charset="-128"/>
                <a:ea typeface="小塚ゴシック Pro B" pitchFamily="34" charset="-128"/>
              </a:rPr>
              <a:t>CFD</a:t>
            </a:r>
            <a:r>
              <a:rPr kumimoji="1" lang="ja-JP" altLang="en-US" dirty="0" smtClean="0">
                <a:latin typeface="小塚ゴシック Pro B" pitchFamily="34" charset="-128"/>
                <a:ea typeface="小塚ゴシック Pro B" pitchFamily="34" charset="-128"/>
              </a:rPr>
              <a:t>ボードの予備実験</a:t>
            </a:r>
            <a:endParaRPr kumimoji="1" lang="ja-JP" altLang="en-US" dirty="0">
              <a:latin typeface="小塚ゴシック Pro B" pitchFamily="34" charset="-128"/>
              <a:ea typeface="小塚ゴシック Pro B" pitchFamily="34" charset="-128"/>
            </a:endParaRPr>
          </a:p>
        </p:txBody>
      </p:sp>
      <p:sp>
        <p:nvSpPr>
          <p:cNvPr id="4" name="スライド番号プレースホルダ 3"/>
          <p:cNvSpPr>
            <a:spLocks noGrp="1"/>
          </p:cNvSpPr>
          <p:nvPr>
            <p:ph type="sldNum" sz="quarter" idx="12"/>
          </p:nvPr>
        </p:nvSpPr>
        <p:spPr/>
        <p:txBody>
          <a:bodyPr/>
          <a:lstStyle/>
          <a:p>
            <a:fld id="{2AC644FC-B422-42EA-A652-C1998D7C21F2}" type="slidenum">
              <a:rPr kumimoji="1" lang="ja-JP" altLang="en-US" smtClean="0"/>
              <a:pPr/>
              <a:t>27</a:t>
            </a:fld>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75"/>
          <p:cNvGrpSpPr>
            <a:grpSpLocks/>
          </p:cNvGrpSpPr>
          <p:nvPr/>
        </p:nvGrpSpPr>
        <p:grpSpPr bwMode="auto">
          <a:xfrm>
            <a:off x="1000100" y="4071952"/>
            <a:ext cx="5715000" cy="1428750"/>
            <a:chOff x="357158" y="4000504"/>
            <a:chExt cx="5715040" cy="1428760"/>
          </a:xfrm>
          <a:solidFill>
            <a:srgbClr val="0070C0"/>
          </a:solidFill>
        </p:grpSpPr>
        <p:grpSp>
          <p:nvGrpSpPr>
            <p:cNvPr id="3" name="グループ化 70"/>
            <p:cNvGrpSpPr>
              <a:grpSpLocks/>
            </p:cNvGrpSpPr>
            <p:nvPr/>
          </p:nvGrpSpPr>
          <p:grpSpPr bwMode="auto">
            <a:xfrm>
              <a:off x="357158" y="4000504"/>
              <a:ext cx="4143404" cy="1428760"/>
              <a:chOff x="214282" y="4000504"/>
              <a:chExt cx="4143404" cy="1428760"/>
            </a:xfrm>
            <a:grpFill/>
          </p:grpSpPr>
          <p:sp>
            <p:nvSpPr>
              <p:cNvPr id="52" name="正方形/長方形 51"/>
              <p:cNvSpPr/>
              <p:nvPr/>
            </p:nvSpPr>
            <p:spPr>
              <a:xfrm>
                <a:off x="214282" y="4000504"/>
                <a:ext cx="2643207" cy="1428760"/>
              </a:xfrm>
              <a:prstGeom prst="rect">
                <a:avLst/>
              </a:prstGeom>
              <a:solidFill>
                <a:srgbClr val="0099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latin typeface="小塚ゴシック Pro B" pitchFamily="34" charset="-128"/>
                    <a:ea typeface="小塚ゴシック Pro B" pitchFamily="34" charset="-128"/>
                  </a:rPr>
                  <a:t>quartz</a:t>
                </a:r>
                <a:endParaRPr lang="ja-JP" altLang="en-US" dirty="0">
                  <a:latin typeface="小塚ゴシック Pro B" pitchFamily="34" charset="-128"/>
                  <a:ea typeface="小塚ゴシック Pro B" pitchFamily="34" charset="-128"/>
                </a:endParaRPr>
              </a:p>
            </p:txBody>
          </p:sp>
          <p:sp>
            <p:nvSpPr>
              <p:cNvPr id="53" name="正方形/長方形 52"/>
              <p:cNvSpPr/>
              <p:nvPr/>
            </p:nvSpPr>
            <p:spPr>
              <a:xfrm>
                <a:off x="2857489" y="4000504"/>
                <a:ext cx="1500197" cy="1428760"/>
              </a:xfrm>
              <a:prstGeom prst="rect">
                <a:avLst/>
              </a:prstGeom>
              <a:solidFill>
                <a:srgbClr val="3333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smtClean="0">
                    <a:latin typeface="小塚ゴシック Pro B" pitchFamily="34" charset="-128"/>
                    <a:ea typeface="小塚ゴシック Pro B" pitchFamily="34" charset="-128"/>
                  </a:rPr>
                  <a:t>MCP-PMT</a:t>
                </a:r>
              </a:p>
              <a:p>
                <a:pPr algn="ctr" fontAlgn="auto">
                  <a:spcBef>
                    <a:spcPts val="0"/>
                  </a:spcBef>
                  <a:spcAft>
                    <a:spcPts val="0"/>
                  </a:spcAft>
                  <a:defRPr/>
                </a:pPr>
                <a:r>
                  <a:rPr lang="ja-JP" altLang="en-US" sz="1600" dirty="0" smtClean="0">
                    <a:latin typeface="小塚ゴシック Pro B" pitchFamily="34" charset="-128"/>
                    <a:ea typeface="小塚ゴシック Pro B" pitchFamily="34" charset="-128"/>
                  </a:rPr>
                  <a:t>アテネーター</a:t>
                </a:r>
                <a:endParaRPr lang="en-US" altLang="ja-JP" sz="1600" dirty="0" smtClean="0">
                  <a:latin typeface="小塚ゴシック Pro B" pitchFamily="34" charset="-128"/>
                  <a:ea typeface="小塚ゴシック Pro B" pitchFamily="34" charset="-128"/>
                </a:endParaRPr>
              </a:p>
              <a:p>
                <a:pPr algn="ctr" fontAlgn="auto">
                  <a:spcBef>
                    <a:spcPts val="0"/>
                  </a:spcBef>
                  <a:spcAft>
                    <a:spcPts val="0"/>
                  </a:spcAft>
                  <a:defRPr/>
                </a:pPr>
                <a:r>
                  <a:rPr lang="ja-JP" altLang="en-US" sz="1600" dirty="0" smtClean="0">
                    <a:latin typeface="小塚ゴシック Pro B" pitchFamily="34" charset="-128"/>
                    <a:ea typeface="小塚ゴシック Pro B" pitchFamily="34" charset="-128"/>
                  </a:rPr>
                  <a:t>アンプ</a:t>
                </a:r>
                <a:endParaRPr lang="en-US" altLang="ja-JP" sz="1600" dirty="0" smtClean="0">
                  <a:latin typeface="小塚ゴシック Pro B" pitchFamily="34" charset="-128"/>
                  <a:ea typeface="小塚ゴシック Pro B" pitchFamily="34" charset="-128"/>
                </a:endParaRPr>
              </a:p>
              <a:p>
                <a:pPr algn="ctr" fontAlgn="auto">
                  <a:spcBef>
                    <a:spcPts val="0"/>
                  </a:spcBef>
                  <a:spcAft>
                    <a:spcPts val="0"/>
                  </a:spcAft>
                  <a:defRPr/>
                </a:pPr>
                <a:r>
                  <a:rPr lang="en-US" altLang="ja-JP" dirty="0" smtClean="0">
                    <a:solidFill>
                      <a:srgbClr val="FF0000"/>
                    </a:solidFill>
                    <a:latin typeface="小塚ゴシック Pro B" pitchFamily="34" charset="-128"/>
                    <a:ea typeface="小塚ゴシック Pro B" pitchFamily="34" charset="-128"/>
                  </a:rPr>
                  <a:t>CFD</a:t>
                </a:r>
                <a:endParaRPr lang="en-US" altLang="ja-JP" dirty="0">
                  <a:solidFill>
                    <a:srgbClr val="FF0000"/>
                  </a:solidFill>
                  <a:latin typeface="小塚ゴシック Pro B" pitchFamily="34" charset="-128"/>
                  <a:ea typeface="小塚ゴシック Pro B" pitchFamily="34" charset="-128"/>
                </a:endParaRPr>
              </a:p>
            </p:txBody>
          </p:sp>
        </p:grpSp>
        <p:grpSp>
          <p:nvGrpSpPr>
            <p:cNvPr id="4" name="グループ化 67"/>
            <p:cNvGrpSpPr>
              <a:grpSpLocks/>
            </p:cNvGrpSpPr>
            <p:nvPr/>
          </p:nvGrpSpPr>
          <p:grpSpPr bwMode="auto">
            <a:xfrm>
              <a:off x="4500562" y="4357694"/>
              <a:ext cx="1571636" cy="500066"/>
              <a:chOff x="4929190" y="4357694"/>
              <a:chExt cx="1571636" cy="500066"/>
            </a:xfrm>
            <a:grpFill/>
          </p:grpSpPr>
          <p:cxnSp>
            <p:nvCxnSpPr>
              <p:cNvPr id="56" name="直線コネクタ 55"/>
              <p:cNvCxnSpPr/>
              <p:nvPr/>
            </p:nvCxnSpPr>
            <p:spPr>
              <a:xfrm>
                <a:off x="4929190" y="4570419"/>
                <a:ext cx="642943" cy="1588"/>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5572133" y="4357693"/>
                <a:ext cx="928693"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latin typeface="小塚明朝 Pro B" pitchFamily="18" charset="-128"/>
                    <a:ea typeface="小塚明朝 Pro B" pitchFamily="18" charset="-128"/>
                  </a:rPr>
                  <a:t>TDC</a:t>
                </a:r>
                <a:endParaRPr lang="ja-JP" altLang="en-US" dirty="0">
                  <a:solidFill>
                    <a:schemeClr val="tx1"/>
                  </a:solidFill>
                  <a:latin typeface="小塚明朝 Pro B" pitchFamily="18" charset="-128"/>
                  <a:ea typeface="小塚明朝 Pro B" pitchFamily="18" charset="-128"/>
                </a:endParaRPr>
              </a:p>
            </p:txBody>
          </p:sp>
        </p:grpSp>
      </p:grpSp>
      <p:sp>
        <p:nvSpPr>
          <p:cNvPr id="85" name="スライド番号プレースホルダ 84"/>
          <p:cNvSpPr>
            <a:spLocks noGrp="1"/>
          </p:cNvSpPr>
          <p:nvPr>
            <p:ph type="sldNum" sz="quarter" idx="12"/>
          </p:nvPr>
        </p:nvSpPr>
        <p:spPr/>
        <p:txBody>
          <a:bodyPr/>
          <a:lstStyle/>
          <a:p>
            <a:pPr>
              <a:defRPr/>
            </a:pPr>
            <a:fld id="{CAF153FD-9E3D-43E9-BE50-9C5691320652}" type="slidenum">
              <a:rPr lang="ja-JP" altLang="en-US"/>
              <a:pPr>
                <a:defRPr/>
              </a:pPr>
              <a:t>28</a:t>
            </a:fld>
            <a:endParaRPr lang="ja-JP" altLang="en-US"/>
          </a:p>
        </p:txBody>
      </p:sp>
      <p:sp>
        <p:nvSpPr>
          <p:cNvPr id="12316" name="テキスト ボックス 107"/>
          <p:cNvSpPr txBox="1">
            <a:spLocks noChangeArrowheads="1"/>
          </p:cNvSpPr>
          <p:nvPr/>
        </p:nvSpPr>
        <p:spPr bwMode="auto">
          <a:xfrm>
            <a:off x="3786182" y="1142984"/>
            <a:ext cx="1152880" cy="369332"/>
          </a:xfrm>
          <a:prstGeom prst="rect">
            <a:avLst/>
          </a:prstGeom>
          <a:noFill/>
          <a:ln w="9525">
            <a:noFill/>
            <a:miter lim="800000"/>
            <a:headEnd/>
            <a:tailEnd/>
          </a:ln>
        </p:spPr>
        <p:txBody>
          <a:bodyPr wrap="none">
            <a:spAutoFit/>
          </a:bodyPr>
          <a:lstStyle/>
          <a:p>
            <a:r>
              <a:rPr lang="en-US" altLang="ja-JP" dirty="0">
                <a:latin typeface="小塚ゴシック Pro B" pitchFamily="34" charset="-128"/>
                <a:ea typeface="小塚ゴシック Pro B" pitchFamily="34" charset="-128"/>
              </a:rPr>
              <a:t>PMT BOX</a:t>
            </a:r>
            <a:endParaRPr lang="ja-JP" altLang="en-US" dirty="0">
              <a:latin typeface="小塚ゴシック Pro B" pitchFamily="34" charset="-128"/>
              <a:ea typeface="小塚ゴシック Pro B" pitchFamily="34" charset="-128"/>
            </a:endParaRPr>
          </a:p>
        </p:txBody>
      </p:sp>
      <p:grpSp>
        <p:nvGrpSpPr>
          <p:cNvPr id="5" name="グループ化 41"/>
          <p:cNvGrpSpPr/>
          <p:nvPr/>
        </p:nvGrpSpPr>
        <p:grpSpPr>
          <a:xfrm>
            <a:off x="928688" y="1357298"/>
            <a:ext cx="7500937" cy="1428760"/>
            <a:chOff x="928688" y="1000108"/>
            <a:chExt cx="7500937" cy="1428760"/>
          </a:xfrm>
        </p:grpSpPr>
        <p:sp>
          <p:nvSpPr>
            <p:cNvPr id="38" name="正方形/長方形 37"/>
            <p:cNvSpPr/>
            <p:nvPr/>
          </p:nvSpPr>
          <p:spPr>
            <a:xfrm>
              <a:off x="5786438" y="1000108"/>
              <a:ext cx="1428750" cy="7143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smtClean="0">
                  <a:solidFill>
                    <a:schemeClr val="tx1"/>
                  </a:solidFill>
                  <a:latin typeface="小塚ゴシック Pro B" pitchFamily="34" charset="-128"/>
                  <a:ea typeface="小塚ゴシック Pro B" pitchFamily="34" charset="-128"/>
                </a:rPr>
                <a:t>CFD</a:t>
              </a:r>
              <a:r>
                <a:rPr lang="ja-JP" altLang="en-US" sz="1600" dirty="0" smtClean="0">
                  <a:solidFill>
                    <a:schemeClr val="tx1"/>
                  </a:solidFill>
                  <a:latin typeface="小塚ゴシック Pro B" pitchFamily="34" charset="-128"/>
                  <a:ea typeface="小塚ゴシック Pro B" pitchFamily="34" charset="-128"/>
                </a:rPr>
                <a:t> </a:t>
              </a:r>
              <a:r>
                <a:rPr lang="en-US" altLang="ja-JP" sz="1600" dirty="0" smtClean="0">
                  <a:solidFill>
                    <a:schemeClr val="tx1"/>
                  </a:solidFill>
                  <a:latin typeface="小塚ゴシック Pro B" pitchFamily="34" charset="-128"/>
                  <a:ea typeface="小塚ゴシック Pro B" pitchFamily="34" charset="-128"/>
                </a:rPr>
                <a:t>or LED</a:t>
              </a:r>
              <a:endParaRPr lang="ja-JP" altLang="en-US" sz="1600" dirty="0">
                <a:solidFill>
                  <a:schemeClr val="tx1"/>
                </a:solidFill>
                <a:latin typeface="小塚ゴシック Pro B" pitchFamily="34" charset="-128"/>
                <a:ea typeface="小塚ゴシック Pro B" pitchFamily="34" charset="-128"/>
              </a:endParaRPr>
            </a:p>
          </p:txBody>
        </p:sp>
        <p:sp>
          <p:nvSpPr>
            <p:cNvPr id="43" name="正方形/長方形 42"/>
            <p:cNvSpPr/>
            <p:nvPr/>
          </p:nvSpPr>
          <p:spPr>
            <a:xfrm>
              <a:off x="7500938" y="1000108"/>
              <a:ext cx="928687" cy="7143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latin typeface="小塚ゴシック Pro B" pitchFamily="34" charset="-128"/>
                  <a:ea typeface="小塚ゴシック Pro B" pitchFamily="34" charset="-128"/>
                </a:rPr>
                <a:t>TDC</a:t>
              </a:r>
              <a:endParaRPr lang="ja-JP" altLang="en-US" sz="1600" dirty="0">
                <a:solidFill>
                  <a:schemeClr val="tx1"/>
                </a:solidFill>
                <a:latin typeface="小塚ゴシック Pro B" pitchFamily="34" charset="-128"/>
                <a:ea typeface="小塚ゴシック Pro B" pitchFamily="34" charset="-128"/>
              </a:endParaRPr>
            </a:p>
          </p:txBody>
        </p:sp>
        <p:cxnSp>
          <p:nvCxnSpPr>
            <p:cNvPr id="48" name="直線コネクタ 47"/>
            <p:cNvCxnSpPr/>
            <p:nvPr/>
          </p:nvCxnSpPr>
          <p:spPr>
            <a:xfrm rot="10800000">
              <a:off x="7215188" y="1428753"/>
              <a:ext cx="285750" cy="1587"/>
            </a:xfrm>
            <a:prstGeom prst="line">
              <a:avLst/>
            </a:prstGeom>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5786438" y="1785940"/>
              <a:ext cx="928687" cy="6429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latin typeface="小塚ゴシック Pro B" pitchFamily="34" charset="-128"/>
                  <a:ea typeface="小塚ゴシック Pro B" pitchFamily="34" charset="-128"/>
                </a:rPr>
                <a:t>ADC</a:t>
              </a:r>
              <a:endParaRPr lang="ja-JP" altLang="en-US" sz="1600" dirty="0">
                <a:solidFill>
                  <a:schemeClr val="tx1"/>
                </a:solidFill>
                <a:latin typeface="小塚ゴシック Pro B" pitchFamily="34" charset="-128"/>
                <a:ea typeface="小塚ゴシック Pro B" pitchFamily="34" charset="-128"/>
              </a:endParaRPr>
            </a:p>
          </p:txBody>
        </p:sp>
        <p:sp>
          <p:nvSpPr>
            <p:cNvPr id="96" name="正方形/長方形 95"/>
            <p:cNvSpPr/>
            <p:nvPr/>
          </p:nvSpPr>
          <p:spPr>
            <a:xfrm>
              <a:off x="928688" y="1214440"/>
              <a:ext cx="2643187" cy="1000125"/>
            </a:xfrm>
            <a:prstGeom prst="rect">
              <a:avLst/>
            </a:prstGeom>
            <a:solidFill>
              <a:srgbClr val="0099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latin typeface="小塚ゴシック Pro B" pitchFamily="34" charset="-128"/>
                  <a:ea typeface="小塚ゴシック Pro B" pitchFamily="34" charset="-128"/>
                </a:rPr>
                <a:t>quartz</a:t>
              </a:r>
              <a:endParaRPr lang="ja-JP" altLang="en-US" dirty="0">
                <a:latin typeface="小塚ゴシック Pro B" pitchFamily="34" charset="-128"/>
                <a:ea typeface="小塚ゴシック Pro B" pitchFamily="34" charset="-128"/>
              </a:endParaRPr>
            </a:p>
          </p:txBody>
        </p:sp>
        <p:sp>
          <p:nvSpPr>
            <p:cNvPr id="97" name="正方形/長方形 96"/>
            <p:cNvSpPr/>
            <p:nvPr/>
          </p:nvSpPr>
          <p:spPr>
            <a:xfrm>
              <a:off x="3571875" y="1214440"/>
              <a:ext cx="1500188" cy="1000125"/>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latin typeface="小塚ゴシック Pro B" pitchFamily="34" charset="-128"/>
                  <a:ea typeface="小塚ゴシック Pro B" pitchFamily="34" charset="-128"/>
                </a:rPr>
                <a:t>MCP-PMT</a:t>
              </a:r>
            </a:p>
            <a:p>
              <a:pPr algn="ctr" fontAlgn="auto">
                <a:spcBef>
                  <a:spcPts val="0"/>
                </a:spcBef>
                <a:spcAft>
                  <a:spcPts val="0"/>
                </a:spcAft>
                <a:defRPr/>
              </a:pPr>
              <a:r>
                <a:rPr lang="ja-JP" altLang="en-US" sz="1600" dirty="0" smtClean="0">
                  <a:latin typeface="小塚ゴシック Pro B" pitchFamily="34" charset="-128"/>
                  <a:ea typeface="小塚ゴシック Pro B" pitchFamily="34" charset="-128"/>
                </a:rPr>
                <a:t>アテネーター</a:t>
              </a:r>
              <a:endParaRPr lang="en-US" altLang="ja-JP" sz="1600" dirty="0" smtClean="0">
                <a:latin typeface="小塚ゴシック Pro B" pitchFamily="34" charset="-128"/>
                <a:ea typeface="小塚ゴシック Pro B" pitchFamily="34" charset="-128"/>
              </a:endParaRPr>
            </a:p>
            <a:p>
              <a:pPr algn="ctr" fontAlgn="auto">
                <a:spcBef>
                  <a:spcPts val="0"/>
                </a:spcBef>
                <a:spcAft>
                  <a:spcPts val="0"/>
                </a:spcAft>
                <a:defRPr/>
              </a:pPr>
              <a:r>
                <a:rPr lang="ja-JP" altLang="en-US" sz="1600" dirty="0" smtClean="0">
                  <a:latin typeface="小塚ゴシック Pro B" pitchFamily="34" charset="-128"/>
                  <a:ea typeface="小塚ゴシック Pro B" pitchFamily="34" charset="-128"/>
                </a:rPr>
                <a:t>アンプ</a:t>
              </a:r>
              <a:endParaRPr lang="en-US" altLang="ja-JP" sz="1600" dirty="0">
                <a:latin typeface="小塚ゴシック Pro B" pitchFamily="34" charset="-128"/>
                <a:ea typeface="小塚ゴシック Pro B" pitchFamily="34" charset="-128"/>
              </a:endParaRPr>
            </a:p>
          </p:txBody>
        </p:sp>
        <p:cxnSp>
          <p:nvCxnSpPr>
            <p:cNvPr id="102" name="直線コネクタ 101"/>
            <p:cNvCxnSpPr/>
            <p:nvPr/>
          </p:nvCxnSpPr>
          <p:spPr>
            <a:xfrm>
              <a:off x="5072063" y="1428753"/>
              <a:ext cx="7143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5357813" y="2000253"/>
              <a:ext cx="4286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5072857" y="1713709"/>
              <a:ext cx="571500"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テキスト ボックス 36"/>
          <p:cNvSpPr txBox="1"/>
          <p:nvPr/>
        </p:nvSpPr>
        <p:spPr>
          <a:xfrm>
            <a:off x="-32" y="26235"/>
            <a:ext cx="4753224" cy="830997"/>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12</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lang="en-US" altLang="ja-JP" sz="2400" dirty="0" smtClean="0">
                <a:latin typeface="小塚ゴシック Pro B" pitchFamily="34" charset="-128"/>
                <a:ea typeface="小塚ゴシック Pro B" pitchFamily="34" charset="-128"/>
              </a:rPr>
              <a:t>	CFD</a:t>
            </a:r>
            <a:r>
              <a:rPr lang="ja-JP" altLang="en-US" sz="2400" dirty="0" smtClean="0">
                <a:latin typeface="小塚ゴシック Pro B" pitchFamily="34" charset="-128"/>
                <a:ea typeface="小塚ゴシック Pro B" pitchFamily="34" charset="-128"/>
              </a:rPr>
              <a:t>ボードプロトタイプ</a:t>
            </a:r>
            <a:r>
              <a:rPr lang="en-US" altLang="ja-JP" sz="2400" dirty="0" smtClean="0">
                <a:latin typeface="小塚ゴシック Pro B" pitchFamily="34" charset="-128"/>
                <a:ea typeface="小塚ゴシック Pro B" pitchFamily="34" charset="-128"/>
              </a:rPr>
              <a:t>Ⅰ</a:t>
            </a:r>
            <a:endParaRPr kumimoji="1" lang="ja-JP" altLang="en-US" sz="2400" dirty="0">
              <a:latin typeface="小塚ゴシック Pro B" pitchFamily="34" charset="-128"/>
              <a:ea typeface="小塚ゴシック Pro B" pitchFamily="34" charset="-128"/>
            </a:endParaRPr>
          </a:p>
        </p:txBody>
      </p:sp>
      <p:grpSp>
        <p:nvGrpSpPr>
          <p:cNvPr id="6" name="グループ化 45"/>
          <p:cNvGrpSpPr/>
          <p:nvPr/>
        </p:nvGrpSpPr>
        <p:grpSpPr>
          <a:xfrm>
            <a:off x="214282" y="928670"/>
            <a:ext cx="2162772" cy="583646"/>
            <a:chOff x="214282" y="1071546"/>
            <a:chExt cx="2162772" cy="440770"/>
          </a:xfrm>
        </p:grpSpPr>
        <p:sp>
          <p:nvSpPr>
            <p:cNvPr id="45" name="正方形/長方形 44"/>
            <p:cNvSpPr/>
            <p:nvPr/>
          </p:nvSpPr>
          <p:spPr>
            <a:xfrm>
              <a:off x="214282" y="1071546"/>
              <a:ext cx="214314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14282" y="1142984"/>
              <a:ext cx="2162772"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6</a:t>
              </a:r>
              <a:r>
                <a:rPr kumimoji="1" lang="ja-JP" altLang="en-US" dirty="0" smtClean="0">
                  <a:latin typeface="小塚ゴシック Pro B" pitchFamily="34" charset="-128"/>
                  <a:ea typeface="小塚ゴシック Pro B" pitchFamily="34" charset="-128"/>
                </a:rPr>
                <a:t>月のセットアップ</a:t>
              </a:r>
              <a:endParaRPr kumimoji="1" lang="ja-JP" altLang="en-US" dirty="0">
                <a:latin typeface="小塚ゴシック Pro B" pitchFamily="34" charset="-128"/>
                <a:ea typeface="小塚ゴシック Pro B" pitchFamily="34" charset="-128"/>
              </a:endParaRPr>
            </a:p>
          </p:txBody>
        </p:sp>
      </p:grpSp>
      <p:grpSp>
        <p:nvGrpSpPr>
          <p:cNvPr id="7" name="グループ化 56"/>
          <p:cNvGrpSpPr/>
          <p:nvPr/>
        </p:nvGrpSpPr>
        <p:grpSpPr>
          <a:xfrm>
            <a:off x="1357290" y="3429000"/>
            <a:ext cx="7048504" cy="400110"/>
            <a:chOff x="1785918" y="3714752"/>
            <a:chExt cx="7048504" cy="400110"/>
          </a:xfrm>
        </p:grpSpPr>
        <p:grpSp>
          <p:nvGrpSpPr>
            <p:cNvPr id="8" name="グループ化 39"/>
            <p:cNvGrpSpPr/>
            <p:nvPr/>
          </p:nvGrpSpPr>
          <p:grpSpPr>
            <a:xfrm>
              <a:off x="1785918" y="3714752"/>
              <a:ext cx="4798108" cy="400110"/>
              <a:chOff x="1785918" y="3000372"/>
              <a:chExt cx="4798108" cy="400110"/>
            </a:xfrm>
          </p:grpSpPr>
          <p:sp>
            <p:nvSpPr>
              <p:cNvPr id="39" name="角丸四角形 38"/>
              <p:cNvSpPr/>
              <p:nvPr/>
            </p:nvSpPr>
            <p:spPr>
              <a:xfrm>
                <a:off x="1785918" y="3000372"/>
                <a:ext cx="478634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02" name="テキスト ボックス 78"/>
              <p:cNvSpPr txBox="1">
                <a:spLocks noChangeArrowheads="1"/>
              </p:cNvSpPr>
              <p:nvPr/>
            </p:nvSpPr>
            <p:spPr bwMode="auto">
              <a:xfrm>
                <a:off x="1785918" y="3000372"/>
                <a:ext cx="4798108" cy="400110"/>
              </a:xfrm>
              <a:prstGeom prst="rect">
                <a:avLst/>
              </a:prstGeom>
              <a:noFill/>
              <a:ln w="9525">
                <a:noFill/>
                <a:miter lim="800000"/>
                <a:headEnd/>
                <a:tailEnd/>
              </a:ln>
            </p:spPr>
            <p:txBody>
              <a:bodyPr wrap="none">
                <a:spAutoFit/>
              </a:bodyPr>
              <a:lstStyle/>
              <a:p>
                <a:r>
                  <a:rPr lang="en-US" altLang="ja-JP" sz="2000" dirty="0" smtClean="0">
                    <a:latin typeface="小塚ゴシック Pro B" pitchFamily="34" charset="-128"/>
                    <a:ea typeface="小塚ゴシック Pro B" pitchFamily="34" charset="-128"/>
                  </a:rPr>
                  <a:t>super B-factory </a:t>
                </a:r>
                <a:r>
                  <a:rPr lang="ja-JP" altLang="en-US" sz="2000" dirty="0" smtClean="0">
                    <a:latin typeface="小塚ゴシック Pro B" pitchFamily="34" charset="-128"/>
                    <a:ea typeface="小塚ゴシック Pro B" pitchFamily="34" charset="-128"/>
                  </a:rPr>
                  <a:t>の読み出し系 </a:t>
                </a:r>
                <a:r>
                  <a:rPr lang="en-US" altLang="ja-JP" sz="2000" dirty="0" smtClean="0">
                    <a:latin typeface="小塚ゴシック Pro B" pitchFamily="34" charset="-128"/>
                    <a:ea typeface="小塚ゴシック Pro B" pitchFamily="34" charset="-128"/>
                  </a:rPr>
                  <a:t>: </a:t>
                </a:r>
                <a:r>
                  <a:rPr lang="ja-JP" altLang="en-US" sz="2000" dirty="0" smtClean="0">
                    <a:latin typeface="小塚ゴシック Pro B" pitchFamily="34" charset="-128"/>
                    <a:ea typeface="小塚ゴシック Pro B" pitchFamily="34" charset="-128"/>
                  </a:rPr>
                  <a:t>シンプル</a:t>
                </a:r>
                <a:endParaRPr lang="ja-JP" altLang="en-US" sz="2000" dirty="0">
                  <a:latin typeface="小塚ゴシック Pro B" pitchFamily="34" charset="-128"/>
                  <a:ea typeface="小塚ゴシック Pro B" pitchFamily="34" charset="-128"/>
                </a:endParaRPr>
              </a:p>
            </p:txBody>
          </p:sp>
        </p:grpSp>
        <p:sp>
          <p:nvSpPr>
            <p:cNvPr id="47" name="テキスト ボックス 46"/>
            <p:cNvSpPr txBox="1"/>
            <p:nvPr/>
          </p:nvSpPr>
          <p:spPr>
            <a:xfrm>
              <a:off x="6572264" y="3714752"/>
              <a:ext cx="2262158" cy="369332"/>
            </a:xfrm>
            <a:prstGeom prst="rect">
              <a:avLst/>
            </a:prstGeom>
            <a:noFill/>
          </p:spPr>
          <p:txBody>
            <a:bodyPr wrap="none" rtlCol="0">
              <a:spAutoFit/>
            </a:bodyPr>
            <a:lstStyle/>
            <a:p>
              <a:r>
                <a:rPr lang="ja-JP" altLang="en-US" dirty="0" smtClean="0">
                  <a:latin typeface="小塚ゴシック Pro B" pitchFamily="34" charset="-128"/>
                  <a:ea typeface="小塚ゴシック Pro B" pitchFamily="34" charset="-128"/>
                </a:rPr>
                <a:t>∵限られたスペース</a:t>
              </a:r>
              <a:endParaRPr kumimoji="1" lang="ja-JP" altLang="en-US" dirty="0">
                <a:latin typeface="小塚ゴシック Pro B" pitchFamily="34" charset="-128"/>
                <a:ea typeface="小塚ゴシック Pro B" pitchFamily="34" charset="-128"/>
              </a:endParaRPr>
            </a:p>
          </p:txBody>
        </p:sp>
      </p:grpSp>
      <p:grpSp>
        <p:nvGrpSpPr>
          <p:cNvPr id="9" name="グループ化 54"/>
          <p:cNvGrpSpPr/>
          <p:nvPr/>
        </p:nvGrpSpPr>
        <p:grpSpPr>
          <a:xfrm>
            <a:off x="235907" y="2857496"/>
            <a:ext cx="3478837" cy="369332"/>
            <a:chOff x="0" y="2857496"/>
            <a:chExt cx="3478837" cy="369332"/>
          </a:xfrm>
        </p:grpSpPr>
        <p:sp>
          <p:nvSpPr>
            <p:cNvPr id="54" name="正方形/長方形 53"/>
            <p:cNvSpPr/>
            <p:nvPr/>
          </p:nvSpPr>
          <p:spPr>
            <a:xfrm>
              <a:off x="0" y="2857496"/>
              <a:ext cx="342899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0" y="2857496"/>
              <a:ext cx="3478837"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super B-factory </a:t>
              </a:r>
              <a:r>
                <a:rPr kumimoji="1" lang="ja-JP" altLang="en-US" dirty="0" smtClean="0">
                  <a:latin typeface="小塚ゴシック Pro B" pitchFamily="34" charset="-128"/>
                  <a:ea typeface="小塚ゴシック Pro B" pitchFamily="34" charset="-128"/>
                </a:rPr>
                <a:t>のセットアップ</a:t>
              </a:r>
              <a:endParaRPr kumimoji="1" lang="ja-JP" altLang="en-US" dirty="0">
                <a:latin typeface="小塚ゴシック Pro B" pitchFamily="34" charset="-128"/>
                <a:ea typeface="小塚ゴシック Pro B" pitchFamily="34" charset="-128"/>
              </a:endParaRPr>
            </a:p>
          </p:txBody>
        </p:sp>
      </p:grpSp>
      <p:sp>
        <p:nvSpPr>
          <p:cNvPr id="58" name="テキスト ボックス 107"/>
          <p:cNvSpPr txBox="1">
            <a:spLocks noChangeArrowheads="1"/>
          </p:cNvSpPr>
          <p:nvPr/>
        </p:nvSpPr>
        <p:spPr bwMode="auto">
          <a:xfrm>
            <a:off x="3786182" y="3774048"/>
            <a:ext cx="1152880" cy="369332"/>
          </a:xfrm>
          <a:prstGeom prst="rect">
            <a:avLst/>
          </a:prstGeom>
          <a:noFill/>
          <a:ln w="9525">
            <a:noFill/>
            <a:miter lim="800000"/>
            <a:headEnd/>
            <a:tailEnd/>
          </a:ln>
        </p:spPr>
        <p:txBody>
          <a:bodyPr wrap="none">
            <a:spAutoFit/>
          </a:bodyPr>
          <a:lstStyle/>
          <a:p>
            <a:r>
              <a:rPr lang="en-US" altLang="ja-JP" dirty="0">
                <a:latin typeface="小塚ゴシック Pro B" pitchFamily="34" charset="-128"/>
                <a:ea typeface="小塚ゴシック Pro B" pitchFamily="34" charset="-128"/>
              </a:rPr>
              <a:t>PMT BOX</a:t>
            </a:r>
            <a:endParaRPr lang="ja-JP" altLang="en-US" dirty="0">
              <a:latin typeface="小塚ゴシック Pro B" pitchFamily="34" charset="-128"/>
              <a:ea typeface="小塚ゴシック Pro B" pitchFamily="34" charset="-128"/>
            </a:endParaRPr>
          </a:p>
        </p:txBody>
      </p:sp>
      <p:sp>
        <p:nvSpPr>
          <p:cNvPr id="59" name="テキスト ボックス 58"/>
          <p:cNvSpPr txBox="1"/>
          <p:nvPr/>
        </p:nvSpPr>
        <p:spPr>
          <a:xfrm>
            <a:off x="71406" y="5935824"/>
            <a:ext cx="9100568" cy="707886"/>
          </a:xfrm>
          <a:prstGeom prst="rect">
            <a:avLst/>
          </a:prstGeom>
          <a:noFill/>
        </p:spPr>
        <p:txBody>
          <a:bodyPr wrap="none" rtlCol="0">
            <a:spAutoFit/>
          </a:bodyPr>
          <a:lstStyle/>
          <a:p>
            <a:r>
              <a:rPr kumimoji="1" lang="ja-JP" altLang="en-US" sz="2000" dirty="0" smtClean="0">
                <a:latin typeface="小塚ゴシック Pro B" pitchFamily="34" charset="-128"/>
                <a:ea typeface="小塚ゴシック Pro B" pitchFamily="34" charset="-128"/>
              </a:rPr>
              <a:t>今回のビームテストでは</a:t>
            </a:r>
            <a:r>
              <a:rPr kumimoji="1" lang="en-US" altLang="ja-JP" sz="2000" dirty="0" smtClean="0">
                <a:latin typeface="小塚ゴシック Pro B" pitchFamily="34" charset="-128"/>
                <a:ea typeface="小塚ゴシック Pro B" pitchFamily="34" charset="-128"/>
              </a:rPr>
              <a:t>CFD</a:t>
            </a:r>
            <a:r>
              <a:rPr lang="ja-JP" altLang="en-US" sz="2000" dirty="0" err="1" smtClean="0">
                <a:latin typeface="小塚ゴシック Pro B" pitchFamily="34" charset="-128"/>
                <a:ea typeface="小塚ゴシック Pro B" pitchFamily="34" charset="-128"/>
              </a:rPr>
              <a:t>、</a:t>
            </a:r>
            <a:r>
              <a:rPr lang="ja-JP" altLang="en-US" sz="2000" dirty="0" smtClean="0">
                <a:latin typeface="小塚ゴシック Pro B" pitchFamily="34" charset="-128"/>
                <a:ea typeface="小塚ゴシック Pro B" pitchFamily="34" charset="-128"/>
              </a:rPr>
              <a:t>アンプ、</a:t>
            </a:r>
            <a:r>
              <a:rPr lang="en-US" altLang="ja-JP" sz="2000" dirty="0" smtClean="0">
                <a:latin typeface="小塚ゴシック Pro B" pitchFamily="34" charset="-128"/>
                <a:ea typeface="小塚ゴシック Pro B" pitchFamily="34" charset="-128"/>
              </a:rPr>
              <a:t>HV</a:t>
            </a:r>
            <a:r>
              <a:rPr lang="ja-JP" altLang="en-US" sz="2000" dirty="0" smtClean="0">
                <a:latin typeface="小塚ゴシック Pro B" pitchFamily="34" charset="-128"/>
                <a:ea typeface="小塚ゴシック Pro B" pitchFamily="34" charset="-128"/>
              </a:rPr>
              <a:t>ブリーダー等を</a:t>
            </a:r>
            <a:r>
              <a:rPr lang="en-US" altLang="ja-JP" sz="2000" dirty="0" smtClean="0">
                <a:latin typeface="小塚ゴシック Pro B" pitchFamily="34" charset="-128"/>
                <a:ea typeface="小塚ゴシック Pro B" pitchFamily="34" charset="-128"/>
              </a:rPr>
              <a:t>1</a:t>
            </a:r>
            <a:r>
              <a:rPr lang="ja-JP" altLang="en-US" sz="2000" dirty="0" smtClean="0">
                <a:latin typeface="小塚ゴシック Pro B" pitchFamily="34" charset="-128"/>
                <a:ea typeface="小塚ゴシック Pro B" pitchFamily="34" charset="-128"/>
              </a:rPr>
              <a:t>モジュール化した</a:t>
            </a:r>
            <a:endParaRPr lang="en-US" altLang="ja-JP" sz="2000" dirty="0" smtClean="0">
              <a:latin typeface="小塚ゴシック Pro B" pitchFamily="34" charset="-128"/>
              <a:ea typeface="小塚ゴシック Pro B" pitchFamily="34" charset="-128"/>
            </a:endParaRPr>
          </a:p>
          <a:p>
            <a:r>
              <a:rPr kumimoji="1" lang="en-US" altLang="ja-JP" sz="2000" dirty="0" smtClean="0">
                <a:latin typeface="小塚ゴシック Pro B" pitchFamily="34" charset="-128"/>
                <a:ea typeface="小塚ゴシック Pro B" pitchFamily="34" charset="-128"/>
              </a:rPr>
              <a:t>CFD</a:t>
            </a:r>
            <a:r>
              <a:rPr kumimoji="1" lang="ja-JP" altLang="en-US" sz="2000" dirty="0" smtClean="0">
                <a:latin typeface="小塚ゴシック Pro B" pitchFamily="34" charset="-128"/>
                <a:ea typeface="小塚ゴシック Pro B" pitchFamily="34" charset="-128"/>
              </a:rPr>
              <a:t>ボードのプロトタイプを用いた</a:t>
            </a:r>
            <a:endParaRPr kumimoji="1" lang="ja-JP" altLang="en-US" sz="2000"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5643570" y="1559470"/>
            <a:ext cx="3286148" cy="2661019"/>
          </a:xfrm>
          <a:prstGeom prst="rect">
            <a:avLst/>
          </a:prstGeom>
          <a:ln w="28575">
            <a:solidFill>
              <a:schemeClr val="tx1"/>
            </a:solidFill>
          </a:ln>
          <a:effectLst>
            <a:outerShdw blurRad="292100" dist="139700" dir="2700000" algn="tl" rotWithShape="0">
              <a:srgbClr val="333333">
                <a:alpha val="65000"/>
              </a:srgbClr>
            </a:outerShdw>
          </a:effectLst>
        </p:spPr>
      </p:pic>
      <p:sp>
        <p:nvSpPr>
          <p:cNvPr id="5" name="テキスト ボックス 4"/>
          <p:cNvSpPr txBox="1"/>
          <p:nvPr/>
        </p:nvSpPr>
        <p:spPr>
          <a:xfrm>
            <a:off x="-32" y="26235"/>
            <a:ext cx="4753224" cy="830997"/>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12</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lang="en-US" altLang="ja-JP" sz="2400" dirty="0" smtClean="0">
                <a:latin typeface="小塚ゴシック Pro B" pitchFamily="34" charset="-128"/>
                <a:ea typeface="小塚ゴシック Pro B" pitchFamily="34" charset="-128"/>
              </a:rPr>
              <a:t>	CFD</a:t>
            </a:r>
            <a:r>
              <a:rPr lang="ja-JP" altLang="en-US" sz="2400" dirty="0" smtClean="0">
                <a:latin typeface="小塚ゴシック Pro B" pitchFamily="34" charset="-128"/>
                <a:ea typeface="小塚ゴシック Pro B" pitchFamily="34" charset="-128"/>
              </a:rPr>
              <a:t>ボードプロトタイプ</a:t>
            </a:r>
            <a:r>
              <a:rPr lang="en-US" altLang="ja-JP" sz="2400" dirty="0" smtClean="0">
                <a:latin typeface="小塚ゴシック Pro B" pitchFamily="34" charset="-128"/>
                <a:ea typeface="小塚ゴシック Pro B" pitchFamily="34" charset="-128"/>
              </a:rPr>
              <a:t>Ⅱ</a:t>
            </a:r>
            <a:endParaRPr kumimoji="1" lang="ja-JP" altLang="en-US" sz="2400" dirty="0">
              <a:latin typeface="小塚ゴシック Pro B" pitchFamily="34" charset="-128"/>
              <a:ea typeface="小塚ゴシック Pro B" pitchFamily="34" charset="-128"/>
            </a:endParaRPr>
          </a:p>
        </p:txBody>
      </p:sp>
      <p:sp>
        <p:nvSpPr>
          <p:cNvPr id="6" name="テキスト ボックス 5"/>
          <p:cNvSpPr txBox="1"/>
          <p:nvPr/>
        </p:nvSpPr>
        <p:spPr>
          <a:xfrm>
            <a:off x="6215074" y="4345552"/>
            <a:ext cx="1871923"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PMT-BOX</a:t>
            </a:r>
            <a:r>
              <a:rPr kumimoji="1" lang="ja-JP" altLang="en-US" dirty="0" smtClean="0">
                <a:latin typeface="小塚ゴシック Pro B" pitchFamily="34" charset="-128"/>
                <a:ea typeface="小塚ゴシック Pro B" pitchFamily="34" charset="-128"/>
              </a:rPr>
              <a:t>の構成</a:t>
            </a:r>
            <a:endParaRPr kumimoji="1" lang="ja-JP" altLang="en-US" dirty="0">
              <a:latin typeface="小塚ゴシック Pro B" pitchFamily="34" charset="-128"/>
              <a:ea typeface="小塚ゴシック Pro B" pitchFamily="34" charset="-128"/>
            </a:endParaRPr>
          </a:p>
        </p:txBody>
      </p:sp>
      <p:sp>
        <p:nvSpPr>
          <p:cNvPr id="8" name="テキスト ボックス 7"/>
          <p:cNvSpPr txBox="1"/>
          <p:nvPr/>
        </p:nvSpPr>
        <p:spPr>
          <a:xfrm>
            <a:off x="6729475" y="3643314"/>
            <a:ext cx="1943161" cy="400110"/>
          </a:xfrm>
          <a:prstGeom prst="rect">
            <a:avLst/>
          </a:prstGeom>
          <a:noFill/>
        </p:spPr>
        <p:txBody>
          <a:bodyPr wrap="none" rtlCol="0">
            <a:spAutoFit/>
          </a:bodyPr>
          <a:lstStyle/>
          <a:p>
            <a:r>
              <a:rPr kumimoji="1" lang="en-US" altLang="ja-JP" sz="2000" dirty="0" smtClean="0">
                <a:latin typeface="小塚ゴシック Pro B" pitchFamily="34" charset="-128"/>
                <a:ea typeface="小塚ゴシック Pro B" pitchFamily="34" charset="-128"/>
              </a:rPr>
              <a:t>CFD</a:t>
            </a:r>
            <a:r>
              <a:rPr kumimoji="1" lang="ja-JP" altLang="en-US" sz="2000" dirty="0" smtClean="0">
                <a:latin typeface="小塚ゴシック Pro B" pitchFamily="34" charset="-128"/>
                <a:ea typeface="小塚ゴシック Pro B" pitchFamily="34" charset="-128"/>
              </a:rPr>
              <a:t>ボード </a:t>
            </a:r>
            <a:r>
              <a:rPr kumimoji="1" lang="en-US" altLang="ja-JP" sz="2000" dirty="0" smtClean="0">
                <a:latin typeface="小塚ゴシック Pro B" pitchFamily="34" charset="-128"/>
                <a:ea typeface="小塚ゴシック Pro B" pitchFamily="34" charset="-128"/>
              </a:rPr>
              <a:t>× 4</a:t>
            </a:r>
            <a:endParaRPr kumimoji="1" lang="ja-JP" altLang="en-US" sz="2000" dirty="0">
              <a:latin typeface="小塚ゴシック Pro B" pitchFamily="34" charset="-128"/>
              <a:ea typeface="小塚ゴシック Pro B" pitchFamily="34" charset="-128"/>
            </a:endParaRPr>
          </a:p>
        </p:txBody>
      </p:sp>
      <p:pic>
        <p:nvPicPr>
          <p:cNvPr id="9" name="Picture 2"/>
          <p:cNvPicPr>
            <a:picLocks noChangeAspect="1" noChangeArrowheads="1"/>
          </p:cNvPicPr>
          <p:nvPr/>
        </p:nvPicPr>
        <p:blipFill>
          <a:blip r:embed="rId4"/>
          <a:srcRect/>
          <a:stretch>
            <a:fillRect/>
          </a:stretch>
        </p:blipFill>
        <p:spPr bwMode="auto">
          <a:xfrm>
            <a:off x="285720" y="2214554"/>
            <a:ext cx="4641031"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円/楕円 9"/>
          <p:cNvSpPr/>
          <p:nvPr/>
        </p:nvSpPr>
        <p:spPr>
          <a:xfrm>
            <a:off x="4357686" y="2428868"/>
            <a:ext cx="571504" cy="1428760"/>
          </a:xfrm>
          <a:prstGeom prst="ellipse">
            <a:avLst/>
          </a:prstGeom>
          <a:solidFill>
            <a:srgbClr val="FF0066">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857752" y="4857760"/>
            <a:ext cx="2906565" cy="369332"/>
          </a:xfrm>
          <a:prstGeom prst="rect">
            <a:avLst/>
          </a:prstGeom>
          <a:noFill/>
        </p:spPr>
        <p:txBody>
          <a:bodyPr wrap="none" rtlCol="0">
            <a:spAutoFit/>
          </a:bodyPr>
          <a:lstStyle/>
          <a:p>
            <a:r>
              <a:rPr lang="ja-JP" altLang="en-US" dirty="0" smtClean="0">
                <a:latin typeface="小塚ゴシック Pro B" pitchFamily="34" charset="-128"/>
                <a:ea typeface="小塚ゴシック Pro B" pitchFamily="34" charset="-128"/>
              </a:rPr>
              <a:t>アウトプット </a:t>
            </a:r>
            <a:r>
              <a:rPr lang="en-US" altLang="ja-JP" dirty="0" smtClean="0">
                <a:latin typeface="小塚ゴシック Pro B" pitchFamily="34" charset="-128"/>
                <a:ea typeface="小塚ゴシック Pro B" pitchFamily="34" charset="-128"/>
              </a:rPr>
              <a:t>: ADC,TDC</a:t>
            </a:r>
            <a:r>
              <a:rPr lang="ja-JP" altLang="en-US" dirty="0" smtClean="0">
                <a:latin typeface="小塚ゴシック Pro B" pitchFamily="34" charset="-128"/>
                <a:ea typeface="小塚ゴシック Pro B" pitchFamily="34" charset="-128"/>
              </a:rPr>
              <a:t>用</a:t>
            </a:r>
            <a:endParaRPr kumimoji="1" lang="ja-JP" altLang="en-US" dirty="0">
              <a:latin typeface="小塚ゴシック Pro B" pitchFamily="34" charset="-128"/>
              <a:ea typeface="小塚ゴシック Pro B" pitchFamily="34" charset="-128"/>
            </a:endParaRPr>
          </a:p>
        </p:txBody>
      </p:sp>
      <p:cxnSp>
        <p:nvCxnSpPr>
          <p:cNvPr id="13" name="直線矢印コネクタ 12"/>
          <p:cNvCxnSpPr>
            <a:endCxn id="10" idx="4"/>
          </p:cNvCxnSpPr>
          <p:nvPr/>
        </p:nvCxnSpPr>
        <p:spPr>
          <a:xfrm rot="16200000" flipV="1">
            <a:off x="4393405" y="4107661"/>
            <a:ext cx="1000132" cy="500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3857620" y="3643314"/>
            <a:ext cx="571504" cy="500066"/>
          </a:xfrm>
          <a:prstGeom prst="ellipse">
            <a:avLst/>
          </a:prstGeom>
          <a:solidFill>
            <a:srgbClr val="FF0066">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rot="16200000" flipV="1">
            <a:off x="3679025" y="4679165"/>
            <a:ext cx="1214446"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429124" y="5429264"/>
            <a:ext cx="3185487"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ウォーク電圧調整用可変抵抗</a:t>
            </a:r>
            <a:endParaRPr kumimoji="1" lang="ja-JP" altLang="en-US" dirty="0">
              <a:latin typeface="小塚ゴシック Pro B" pitchFamily="34" charset="-128"/>
              <a:ea typeface="小塚ゴシック Pro B" pitchFamily="34" charset="-128"/>
            </a:endParaRPr>
          </a:p>
        </p:txBody>
      </p:sp>
      <p:cxnSp>
        <p:nvCxnSpPr>
          <p:cNvPr id="19" name="直線矢印コネクタ 18"/>
          <p:cNvCxnSpPr/>
          <p:nvPr/>
        </p:nvCxnSpPr>
        <p:spPr>
          <a:xfrm>
            <a:off x="857224" y="3571876"/>
            <a:ext cx="642942" cy="158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rot="16200000" flipV="1">
            <a:off x="500034" y="4286256"/>
            <a:ext cx="1357322" cy="21431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071538" y="5072074"/>
            <a:ext cx="2361544"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MCP-PMT</a:t>
            </a:r>
            <a:r>
              <a:rPr kumimoji="1" lang="ja-JP" altLang="en-US" dirty="0" smtClean="0">
                <a:latin typeface="小塚ゴシック Pro B" pitchFamily="34" charset="-128"/>
                <a:ea typeface="小塚ゴシック Pro B" pitchFamily="34" charset="-128"/>
              </a:rPr>
              <a:t>からの信号</a:t>
            </a:r>
            <a:endParaRPr kumimoji="1" lang="ja-JP" altLang="en-US" dirty="0">
              <a:latin typeface="小塚ゴシック Pro B" pitchFamily="34" charset="-128"/>
              <a:ea typeface="小塚ゴシック Pro B" pitchFamily="34" charset="-128"/>
            </a:endParaRPr>
          </a:p>
        </p:txBody>
      </p:sp>
      <p:cxnSp>
        <p:nvCxnSpPr>
          <p:cNvPr id="24" name="直線矢印コネクタ 23"/>
          <p:cNvCxnSpPr/>
          <p:nvPr/>
        </p:nvCxnSpPr>
        <p:spPr>
          <a:xfrm>
            <a:off x="4714876" y="3286124"/>
            <a:ext cx="500066"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4714876" y="2786058"/>
            <a:ext cx="500066"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スライド番号プレースホルダ 17"/>
          <p:cNvSpPr>
            <a:spLocks noGrp="1"/>
          </p:cNvSpPr>
          <p:nvPr>
            <p:ph type="sldNum" sz="quarter" idx="12"/>
          </p:nvPr>
        </p:nvSpPr>
        <p:spPr/>
        <p:txBody>
          <a:bodyPr/>
          <a:lstStyle/>
          <a:p>
            <a:fld id="{2AC644FC-B422-42EA-A652-C1998D7C21F2}" type="slidenum">
              <a:rPr kumimoji="1" lang="ja-JP" altLang="en-US" smtClean="0"/>
              <a:pPr/>
              <a:t>29</a:t>
            </a:fld>
            <a:endParaRPr kumimoji="1" lang="ja-JP" altLang="en-US"/>
          </a:p>
        </p:txBody>
      </p:sp>
      <p:sp>
        <p:nvSpPr>
          <p:cNvPr id="23" name="円/楕円 22"/>
          <p:cNvSpPr/>
          <p:nvPr/>
        </p:nvSpPr>
        <p:spPr>
          <a:xfrm>
            <a:off x="1928794" y="2500306"/>
            <a:ext cx="785818" cy="500066"/>
          </a:xfrm>
          <a:prstGeom prst="ellipse">
            <a:avLst/>
          </a:prstGeom>
          <a:solidFill>
            <a:srgbClr val="FF0066">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flipV="1">
            <a:off x="1857356" y="3214686"/>
            <a:ext cx="285752" cy="785818"/>
          </a:xfrm>
          <a:prstGeom prst="ellipse">
            <a:avLst/>
          </a:prstGeom>
          <a:solidFill>
            <a:srgbClr val="FF0066">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a:endCxn id="23" idx="0"/>
          </p:cNvCxnSpPr>
          <p:nvPr/>
        </p:nvCxnSpPr>
        <p:spPr>
          <a:xfrm rot="10800000" flipV="1">
            <a:off x="2321704" y="1571614"/>
            <a:ext cx="1035851" cy="9286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endCxn id="26" idx="6"/>
          </p:cNvCxnSpPr>
          <p:nvPr/>
        </p:nvCxnSpPr>
        <p:spPr>
          <a:xfrm rot="5400000">
            <a:off x="1732341" y="1982381"/>
            <a:ext cx="2035981" cy="12144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071802" y="1285860"/>
            <a:ext cx="2492990" cy="369332"/>
          </a:xfrm>
          <a:prstGeom prst="rect">
            <a:avLst/>
          </a:prstGeom>
          <a:noFill/>
        </p:spPr>
        <p:txBody>
          <a:bodyPr wrap="none" rtlCol="0">
            <a:spAutoFit/>
          </a:bodyPr>
          <a:lstStyle/>
          <a:p>
            <a:r>
              <a:rPr lang="ja-JP" altLang="en-US" dirty="0" smtClean="0">
                <a:latin typeface="小塚ゴシック Pro B" pitchFamily="34" charset="-128"/>
                <a:ea typeface="小塚ゴシック Pro B" pitchFamily="34" charset="-128"/>
              </a:rPr>
              <a:t>アテネーター、アンプ</a:t>
            </a:r>
            <a:endParaRPr kumimoji="1" lang="ja-JP" altLang="en-US" dirty="0">
              <a:latin typeface="小塚ゴシック Pro B" pitchFamily="34" charset="-128"/>
              <a:ea typeface="小塚ゴシック Pro B" pitchFamily="34" charset="-128"/>
            </a:endParaRPr>
          </a:p>
        </p:txBody>
      </p:sp>
      <p:sp>
        <p:nvSpPr>
          <p:cNvPr id="37" name="円/楕円 36"/>
          <p:cNvSpPr/>
          <p:nvPr/>
        </p:nvSpPr>
        <p:spPr>
          <a:xfrm>
            <a:off x="2786050" y="2643182"/>
            <a:ext cx="214314" cy="857256"/>
          </a:xfrm>
          <a:prstGeom prst="ellipse">
            <a:avLst/>
          </a:prstGeom>
          <a:solidFill>
            <a:srgbClr val="FF0066">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p:cNvCxnSpPr>
            <a:endCxn id="37" idx="4"/>
          </p:cNvCxnSpPr>
          <p:nvPr/>
        </p:nvCxnSpPr>
        <p:spPr>
          <a:xfrm rot="5400000" flipH="1" flipV="1">
            <a:off x="1982373" y="3518299"/>
            <a:ext cx="928694" cy="89297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714480" y="4357694"/>
            <a:ext cx="2236510" cy="830997"/>
          </a:xfrm>
          <a:prstGeom prst="rect">
            <a:avLst/>
          </a:prstGeom>
          <a:noFill/>
        </p:spPr>
        <p:txBody>
          <a:bodyPr wrap="none" rtlCol="0">
            <a:spAutoFit/>
          </a:bodyPr>
          <a:lstStyle/>
          <a:p>
            <a:r>
              <a:rPr kumimoji="1" lang="en-US" altLang="ja-JP" sz="1600" dirty="0" smtClean="0">
                <a:latin typeface="小塚ゴシック Pro B" pitchFamily="34" charset="-128"/>
                <a:ea typeface="小塚ゴシック Pro B" pitchFamily="34" charset="-128"/>
              </a:rPr>
              <a:t>CFD</a:t>
            </a:r>
          </a:p>
          <a:p>
            <a:r>
              <a:rPr lang="ja-JP" altLang="en-US" sz="1600" dirty="0" smtClean="0">
                <a:latin typeface="小塚ゴシック Pro B" pitchFamily="34" charset="-128"/>
                <a:ea typeface="小塚ゴシック Pro B" pitchFamily="34" charset="-128"/>
              </a:rPr>
              <a:t>と</a:t>
            </a:r>
            <a:endParaRPr kumimoji="1" lang="en-US" altLang="ja-JP" sz="1600" dirty="0" smtClean="0">
              <a:latin typeface="小塚ゴシック Pro B" pitchFamily="34" charset="-128"/>
              <a:ea typeface="小塚ゴシック Pro B" pitchFamily="34" charset="-128"/>
            </a:endParaRPr>
          </a:p>
          <a:p>
            <a:r>
              <a:rPr lang="ja-JP" altLang="en-US" sz="1600" dirty="0" smtClean="0">
                <a:latin typeface="小塚ゴシック Pro B" pitchFamily="34" charset="-128"/>
                <a:ea typeface="小塚ゴシック Pro B" pitchFamily="34" charset="-128"/>
              </a:rPr>
              <a:t>ディスクリミネーター</a:t>
            </a:r>
            <a:endParaRPr kumimoji="1" lang="ja-JP" altLang="en-US" sz="1600"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円/楕円 20"/>
          <p:cNvSpPr/>
          <p:nvPr/>
        </p:nvSpPr>
        <p:spPr>
          <a:xfrm>
            <a:off x="4857752" y="71414"/>
            <a:ext cx="4071966" cy="16430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4786314" y="1857364"/>
            <a:ext cx="4214842" cy="4572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5" descr="kekb_animation_j"/>
          <p:cNvPicPr>
            <a:picLocks noChangeAspect="1" noChangeArrowheads="1" noCrop="1"/>
          </p:cNvPicPr>
          <p:nvPr/>
        </p:nvPicPr>
        <p:blipFill>
          <a:blip r:embed="rId3"/>
          <a:srcRect/>
          <a:stretch>
            <a:fillRect/>
          </a:stretch>
        </p:blipFill>
        <p:spPr bwMode="auto">
          <a:xfrm>
            <a:off x="71438" y="1071546"/>
            <a:ext cx="4429124" cy="5304340"/>
          </a:xfrm>
          <a:prstGeom prst="rect">
            <a:avLst/>
          </a:prstGeom>
          <a:ln>
            <a:solidFill>
              <a:schemeClr val="tx1"/>
            </a:solidFill>
          </a:ln>
          <a:effectLst>
            <a:outerShdw blurRad="292100" dist="139700" dir="2700000" algn="tl" rotWithShape="0">
              <a:srgbClr val="333333">
                <a:alpha val="65000"/>
              </a:srgbClr>
            </a:outerShdw>
          </a:effectLst>
        </p:spPr>
      </p:pic>
      <p:sp>
        <p:nvSpPr>
          <p:cNvPr id="5" name="円/楕円 4"/>
          <p:cNvSpPr/>
          <p:nvPr/>
        </p:nvSpPr>
        <p:spPr>
          <a:xfrm>
            <a:off x="146225" y="5512844"/>
            <a:ext cx="142876" cy="14287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テキスト ボックス 6"/>
          <p:cNvSpPr txBox="1"/>
          <p:nvPr/>
        </p:nvSpPr>
        <p:spPr>
          <a:xfrm>
            <a:off x="289101" y="5429264"/>
            <a:ext cx="2332049" cy="461665"/>
          </a:xfrm>
          <a:prstGeom prst="rect">
            <a:avLst/>
          </a:prstGeom>
          <a:noFill/>
        </p:spPr>
        <p:txBody>
          <a:bodyPr wrap="none" rtlCol="0">
            <a:spAutoFit/>
          </a:bodyPr>
          <a:lstStyle/>
          <a:p>
            <a:r>
              <a:rPr lang="ja-JP" altLang="en-US" sz="2400" dirty="0" smtClean="0"/>
              <a:t>電子　</a:t>
            </a:r>
            <a:r>
              <a:rPr lang="en-US" altLang="ja-JP" sz="2400" dirty="0"/>
              <a:t>8.0</a:t>
            </a:r>
            <a:r>
              <a:rPr lang="en-US" altLang="ja-JP" sz="2400" dirty="0" smtClean="0"/>
              <a:t>[</a:t>
            </a:r>
            <a:r>
              <a:rPr lang="en-US" altLang="ja-JP" sz="2400" dirty="0" err="1" smtClean="0"/>
              <a:t>GeV</a:t>
            </a:r>
            <a:r>
              <a:rPr lang="en-US" altLang="ja-JP" sz="2400" dirty="0" smtClean="0"/>
              <a:t>/c]</a:t>
            </a:r>
            <a:endParaRPr kumimoji="1" lang="ja-JP" altLang="en-US" sz="2400" dirty="0"/>
          </a:p>
        </p:txBody>
      </p:sp>
      <p:sp>
        <p:nvSpPr>
          <p:cNvPr id="8" name="円/楕円 7"/>
          <p:cNvSpPr/>
          <p:nvPr/>
        </p:nvSpPr>
        <p:spPr>
          <a:xfrm>
            <a:off x="146225" y="6000768"/>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 name="テキスト ボックス 8"/>
          <p:cNvSpPr txBox="1"/>
          <p:nvPr/>
        </p:nvSpPr>
        <p:spPr>
          <a:xfrm>
            <a:off x="289101" y="5857892"/>
            <a:ext cx="2639825" cy="461665"/>
          </a:xfrm>
          <a:prstGeom prst="rect">
            <a:avLst/>
          </a:prstGeom>
          <a:noFill/>
        </p:spPr>
        <p:txBody>
          <a:bodyPr wrap="none" rtlCol="0">
            <a:spAutoFit/>
          </a:bodyPr>
          <a:lstStyle/>
          <a:p>
            <a:r>
              <a:rPr lang="ja-JP" altLang="en-US" sz="2400" dirty="0" smtClean="0"/>
              <a:t>陽電子　</a:t>
            </a:r>
            <a:r>
              <a:rPr lang="en-US" altLang="ja-JP" sz="2400" dirty="0" smtClean="0"/>
              <a:t>3.5[</a:t>
            </a:r>
            <a:r>
              <a:rPr lang="en-US" altLang="ja-JP" sz="2400" dirty="0" err="1" smtClean="0"/>
              <a:t>GeV</a:t>
            </a:r>
            <a:r>
              <a:rPr lang="en-US" altLang="ja-JP" sz="2400" dirty="0" smtClean="0"/>
              <a:t>/c]</a:t>
            </a:r>
            <a:endParaRPr kumimoji="1" lang="ja-JP" altLang="en-US" sz="2400" dirty="0"/>
          </a:p>
        </p:txBody>
      </p:sp>
      <p:sp>
        <p:nvSpPr>
          <p:cNvPr id="10" name="テキスト ボックス 9"/>
          <p:cNvSpPr txBox="1"/>
          <p:nvPr/>
        </p:nvSpPr>
        <p:spPr>
          <a:xfrm>
            <a:off x="-30334" y="0"/>
            <a:ext cx="4745210" cy="954107"/>
          </a:xfrm>
          <a:prstGeom prst="rect">
            <a:avLst/>
          </a:prstGeom>
          <a:noFill/>
        </p:spPr>
        <p:txBody>
          <a:bodyPr wrap="none" rtlCol="0">
            <a:spAutoFit/>
          </a:bodyPr>
          <a:lstStyle/>
          <a:p>
            <a:r>
              <a:rPr kumimoji="1" lang="en-US" altLang="ja-JP" sz="2800" dirty="0" smtClean="0">
                <a:latin typeface="小塚ゴシック Pro B" pitchFamily="34" charset="-128"/>
                <a:ea typeface="小塚ゴシック Pro B" pitchFamily="34" charset="-128"/>
              </a:rPr>
              <a:t>B-factory </a:t>
            </a:r>
            <a:r>
              <a:rPr kumimoji="1" lang="ja-JP" altLang="en-US" sz="2800" dirty="0" smtClean="0">
                <a:latin typeface="小塚ゴシック Pro B" pitchFamily="34" charset="-128"/>
                <a:ea typeface="小塚ゴシック Pro B" pitchFamily="34" charset="-128"/>
              </a:rPr>
              <a:t>→ </a:t>
            </a:r>
            <a:r>
              <a:rPr kumimoji="1" lang="en-US" altLang="ja-JP" sz="2800" dirty="0" smtClean="0">
                <a:latin typeface="小塚ゴシック Pro B" pitchFamily="34" charset="-128"/>
                <a:ea typeface="小塚ゴシック Pro B" pitchFamily="34" charset="-128"/>
              </a:rPr>
              <a:t>super B-factory</a:t>
            </a:r>
            <a:endParaRPr lang="en-US" altLang="ja-JP" sz="2800" dirty="0">
              <a:latin typeface="小塚ゴシック Pro B" pitchFamily="34" charset="-128"/>
              <a:ea typeface="小塚ゴシック Pro B" pitchFamily="34" charset="-128"/>
            </a:endParaRPr>
          </a:p>
          <a:p>
            <a:r>
              <a:rPr kumimoji="1" lang="ja-JP" altLang="en-US" sz="2800" dirty="0" smtClean="0">
                <a:latin typeface="小塚ゴシック Pro B" pitchFamily="34" charset="-128"/>
                <a:ea typeface="小塚ゴシック Pro B" pitchFamily="34" charset="-128"/>
              </a:rPr>
              <a:t>アップグレード</a:t>
            </a:r>
            <a:endParaRPr kumimoji="1" lang="ja-JP" altLang="en-US" sz="2800" dirty="0">
              <a:latin typeface="小塚ゴシック Pro B" pitchFamily="34" charset="-128"/>
              <a:ea typeface="小塚ゴシック Pro B" pitchFamily="34" charset="-128"/>
            </a:endParaRPr>
          </a:p>
        </p:txBody>
      </p:sp>
      <p:grpSp>
        <p:nvGrpSpPr>
          <p:cNvPr id="15" name="グループ化 14"/>
          <p:cNvGrpSpPr/>
          <p:nvPr/>
        </p:nvGrpSpPr>
        <p:grpSpPr>
          <a:xfrm>
            <a:off x="4872898" y="2425479"/>
            <a:ext cx="2842374" cy="1074959"/>
            <a:chOff x="4786314" y="1996851"/>
            <a:chExt cx="2842374" cy="1074959"/>
          </a:xfrm>
        </p:grpSpPr>
        <p:sp>
          <p:nvSpPr>
            <p:cNvPr id="11" name="テキスト ボックス 10"/>
            <p:cNvSpPr txBox="1"/>
            <p:nvPr/>
          </p:nvSpPr>
          <p:spPr>
            <a:xfrm>
              <a:off x="5286380" y="2425479"/>
              <a:ext cx="2342308" cy="646331"/>
            </a:xfrm>
            <a:prstGeom prst="rect">
              <a:avLst/>
            </a:prstGeom>
            <a:noFill/>
          </p:spPr>
          <p:txBody>
            <a:bodyPr wrap="none" rtlCol="0">
              <a:spAutoFit/>
            </a:bodyPr>
            <a:lstStyle/>
            <a:p>
              <a:pPr>
                <a:buFont typeface="Arial" pitchFamily="34" charset="0"/>
                <a:buChar char="•"/>
              </a:pPr>
              <a:r>
                <a:rPr lang="ja-JP" altLang="en-US" dirty="0" smtClean="0">
                  <a:latin typeface="小塚ゴシック Pro B" pitchFamily="34" charset="-128"/>
                  <a:ea typeface="小塚ゴシック Pro B" pitchFamily="34" charset="-128"/>
                </a:rPr>
                <a:t>ルミノシティの向上</a:t>
              </a:r>
              <a:endParaRPr lang="en-US" altLang="ja-JP" dirty="0" smtClean="0">
                <a:latin typeface="小塚ゴシック Pro B" pitchFamily="34" charset="-128"/>
                <a:ea typeface="小塚ゴシック Pro B" pitchFamily="34" charset="-128"/>
              </a:endParaRPr>
            </a:p>
            <a:p>
              <a:pPr lvl="1">
                <a:buFont typeface="Wingdings" pitchFamily="2" charset="2"/>
                <a:buChar char="Ø"/>
              </a:pPr>
              <a:r>
                <a:rPr kumimoji="1" lang="en-US" altLang="ja-JP" dirty="0" smtClean="0">
                  <a:latin typeface="小塚ゴシック Pro B" pitchFamily="34" charset="-128"/>
                  <a:ea typeface="小塚ゴシック Pro B" pitchFamily="34" charset="-128"/>
                </a:rPr>
                <a:t>10</a:t>
              </a:r>
              <a:r>
                <a:rPr kumimoji="1" lang="ja-JP" altLang="en-US" dirty="0" smtClean="0">
                  <a:latin typeface="小塚ゴシック Pro B" pitchFamily="34" charset="-128"/>
                  <a:ea typeface="小塚ゴシック Pro B" pitchFamily="34" charset="-128"/>
                </a:rPr>
                <a:t>～</a:t>
              </a:r>
              <a:r>
                <a:rPr kumimoji="1" lang="en-US" altLang="ja-JP" dirty="0" smtClean="0">
                  <a:latin typeface="小塚ゴシック Pro B" pitchFamily="34" charset="-128"/>
                  <a:ea typeface="小塚ゴシック Pro B" pitchFamily="34" charset="-128"/>
                </a:rPr>
                <a:t>50</a:t>
              </a:r>
              <a:r>
                <a:rPr kumimoji="1" lang="ja-JP" altLang="en-US" dirty="0" smtClean="0">
                  <a:latin typeface="小塚ゴシック Pro B" pitchFamily="34" charset="-128"/>
                  <a:ea typeface="小塚ゴシック Pro B" pitchFamily="34" charset="-128"/>
                </a:rPr>
                <a:t>倍</a:t>
              </a:r>
              <a:endParaRPr kumimoji="1" lang="en-US" altLang="ja-JP" dirty="0" smtClean="0">
                <a:latin typeface="小塚ゴシック Pro B" pitchFamily="34" charset="-128"/>
                <a:ea typeface="小塚ゴシック Pro B" pitchFamily="34" charset="-128"/>
              </a:endParaRPr>
            </a:p>
          </p:txBody>
        </p:sp>
        <p:sp>
          <p:nvSpPr>
            <p:cNvPr id="12" name="テキスト ボックス 11"/>
            <p:cNvSpPr txBox="1"/>
            <p:nvPr/>
          </p:nvSpPr>
          <p:spPr>
            <a:xfrm>
              <a:off x="4786314" y="1996851"/>
              <a:ext cx="1107996" cy="461665"/>
            </a:xfrm>
            <a:prstGeom prst="rect">
              <a:avLst/>
            </a:prstGeom>
            <a:noFill/>
          </p:spPr>
          <p:txBody>
            <a:bodyPr wrap="none" rtlCol="0">
              <a:spAutoFit/>
            </a:bodyPr>
            <a:lstStyle/>
            <a:p>
              <a:r>
                <a:rPr kumimoji="1" lang="ja-JP" altLang="en-US" sz="2400" dirty="0" smtClean="0">
                  <a:latin typeface="小塚ゴシック Pro B" pitchFamily="34" charset="-128"/>
                  <a:ea typeface="小塚ゴシック Pro B" pitchFamily="34" charset="-128"/>
                </a:rPr>
                <a:t>加速器</a:t>
              </a:r>
              <a:endParaRPr kumimoji="1" lang="ja-JP" altLang="en-US" sz="2400" dirty="0">
                <a:latin typeface="小塚ゴシック Pro B" pitchFamily="34" charset="-128"/>
                <a:ea typeface="小塚ゴシック Pro B" pitchFamily="34" charset="-128"/>
              </a:endParaRPr>
            </a:p>
          </p:txBody>
        </p:sp>
      </p:grpSp>
      <p:graphicFrame>
        <p:nvGraphicFramePr>
          <p:cNvPr id="13" name="表 12"/>
          <p:cNvGraphicFramePr>
            <a:graphicFrameLocks noGrp="1"/>
          </p:cNvGraphicFramePr>
          <p:nvPr/>
        </p:nvGraphicFramePr>
        <p:xfrm>
          <a:off x="4857784" y="3643315"/>
          <a:ext cx="4071934" cy="1214445"/>
        </p:xfrm>
        <a:graphic>
          <a:graphicData uri="http://schemas.openxmlformats.org/drawingml/2006/table">
            <a:tbl>
              <a:tblPr firstRow="1" bandRow="1">
                <a:tableStyleId>{9D7B26C5-4107-4FEC-AEDC-1716B250A1EF}</a:tableStyleId>
              </a:tblPr>
              <a:tblGrid>
                <a:gridCol w="727131"/>
                <a:gridCol w="1393666"/>
                <a:gridCol w="1951137"/>
              </a:tblGrid>
              <a:tr h="404815">
                <a:tc>
                  <a:txBody>
                    <a:bodyPr/>
                    <a:lstStyle/>
                    <a:p>
                      <a:pPr algn="ctr"/>
                      <a:endParaRPr kumimoji="1" lang="ja-JP" altLang="en-US" sz="1600" dirty="0">
                        <a:latin typeface="小塚ゴシック Pro B" pitchFamily="34" charset="-128"/>
                        <a:ea typeface="小塚ゴシック Pro B"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小塚ゴシック Pro B" pitchFamily="34" charset="-128"/>
                          <a:ea typeface="小塚ゴシック Pro B" pitchFamily="34" charset="-128"/>
                        </a:rPr>
                        <a:t>B-factory</a:t>
                      </a:r>
                      <a:endParaRPr kumimoji="1" lang="ja-JP" altLang="en-US" sz="1600" dirty="0">
                        <a:latin typeface="小塚ゴシック Pro B" pitchFamily="34" charset="-128"/>
                        <a:ea typeface="小塚ゴシック Pro B"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小塚ゴシック Pro B" pitchFamily="34" charset="-128"/>
                          <a:ea typeface="小塚ゴシック Pro B" pitchFamily="34" charset="-128"/>
                        </a:rPr>
                        <a:t>Super</a:t>
                      </a:r>
                      <a:r>
                        <a:rPr kumimoji="1" lang="en-US" altLang="ja-JP" sz="1600" baseline="0" dirty="0" smtClean="0">
                          <a:latin typeface="小塚ゴシック Pro B" pitchFamily="34" charset="-128"/>
                          <a:ea typeface="小塚ゴシック Pro B" pitchFamily="34" charset="-128"/>
                        </a:rPr>
                        <a:t> B-factory</a:t>
                      </a:r>
                      <a:endParaRPr kumimoji="1" lang="ja-JP" altLang="en-US" sz="1600" dirty="0">
                        <a:latin typeface="小塚ゴシック Pro B" pitchFamily="34" charset="-128"/>
                        <a:ea typeface="小塚ゴシック Pro B"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4815">
                <a:tc>
                  <a:txBody>
                    <a:bodyPr/>
                    <a:lstStyle/>
                    <a:p>
                      <a:pPr algn="ctr"/>
                      <a:r>
                        <a:rPr kumimoji="1" lang="ja-JP" altLang="en-US" sz="1600" dirty="0" smtClean="0">
                          <a:latin typeface="小塚ゴシック Pro B" pitchFamily="34" charset="-128"/>
                          <a:ea typeface="小塚ゴシック Pro B" pitchFamily="34" charset="-128"/>
                        </a:rPr>
                        <a:t>瞬間</a:t>
                      </a:r>
                      <a:r>
                        <a:rPr kumimoji="1" lang="en-US" altLang="ja-JP" sz="1600" dirty="0" smtClean="0">
                          <a:latin typeface="小塚ゴシック Pro B" pitchFamily="34" charset="-128"/>
                          <a:ea typeface="小塚ゴシック Pro B" pitchFamily="34" charset="-128"/>
                        </a:rPr>
                        <a:t>L</a:t>
                      </a:r>
                      <a:endParaRPr kumimoji="1" lang="ja-JP" altLang="en-US" sz="1600" dirty="0">
                        <a:latin typeface="小塚ゴシック Pro B" pitchFamily="34" charset="-128"/>
                        <a:ea typeface="小塚ゴシック Pro B"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小塚ゴシック Pro B" pitchFamily="34" charset="-128"/>
                          <a:ea typeface="小塚ゴシック Pro B" pitchFamily="34" charset="-128"/>
                        </a:rPr>
                        <a:t>10</a:t>
                      </a:r>
                      <a:r>
                        <a:rPr kumimoji="1" lang="en-US" altLang="ja-JP" sz="1600" baseline="30000" dirty="0" smtClean="0">
                          <a:latin typeface="小塚ゴシック Pro B" pitchFamily="34" charset="-128"/>
                          <a:ea typeface="小塚ゴシック Pro B" pitchFamily="34" charset="-128"/>
                        </a:rPr>
                        <a:t>34</a:t>
                      </a:r>
                      <a:r>
                        <a:rPr kumimoji="1" lang="en-US" altLang="ja-JP" sz="1600" dirty="0" smtClean="0">
                          <a:latin typeface="小塚ゴシック Pro B" pitchFamily="34" charset="-128"/>
                          <a:ea typeface="小塚ゴシック Pro B" pitchFamily="34" charset="-128"/>
                        </a:rPr>
                        <a:t>[cm</a:t>
                      </a:r>
                      <a:r>
                        <a:rPr kumimoji="1" lang="en-US" altLang="ja-JP" sz="1600" baseline="30000" dirty="0" smtClean="0">
                          <a:latin typeface="小塚ゴシック Pro B" pitchFamily="34" charset="-128"/>
                          <a:ea typeface="小塚ゴシック Pro B" pitchFamily="34" charset="-128"/>
                        </a:rPr>
                        <a:t>-2</a:t>
                      </a:r>
                      <a:r>
                        <a:rPr kumimoji="1" lang="en-US" altLang="ja-JP" sz="1600" dirty="0" smtClean="0">
                          <a:latin typeface="小塚ゴシック Pro B" pitchFamily="34" charset="-128"/>
                          <a:ea typeface="小塚ゴシック Pro B" pitchFamily="34" charset="-128"/>
                        </a:rPr>
                        <a:t>s</a:t>
                      </a:r>
                      <a:r>
                        <a:rPr kumimoji="1" lang="en-US" altLang="ja-JP" sz="1600" baseline="30000" dirty="0" smtClean="0">
                          <a:latin typeface="小塚ゴシック Pro B" pitchFamily="34" charset="-128"/>
                          <a:ea typeface="小塚ゴシック Pro B" pitchFamily="34" charset="-128"/>
                        </a:rPr>
                        <a:t>-1</a:t>
                      </a:r>
                      <a:r>
                        <a:rPr kumimoji="1" lang="en-US" altLang="ja-JP" sz="1600" dirty="0" smtClean="0">
                          <a:latin typeface="小塚ゴシック Pro B" pitchFamily="34" charset="-128"/>
                          <a:ea typeface="小塚ゴシック Pro B" pitchFamily="34" charset="-128"/>
                        </a:rPr>
                        <a:t>]</a:t>
                      </a:r>
                      <a:endParaRPr kumimoji="1" lang="ja-JP" altLang="en-US" sz="1600" dirty="0">
                        <a:latin typeface="小塚ゴシック Pro B" pitchFamily="34" charset="-128"/>
                        <a:ea typeface="小塚ゴシック Pro B"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小塚ゴシック Pro B" pitchFamily="34" charset="-128"/>
                          <a:ea typeface="小塚ゴシック Pro B" pitchFamily="34" charset="-128"/>
                        </a:rPr>
                        <a:t>10</a:t>
                      </a:r>
                      <a:r>
                        <a:rPr kumimoji="1" lang="en-US" altLang="ja-JP" sz="1600" baseline="30000" dirty="0" smtClean="0">
                          <a:latin typeface="小塚ゴシック Pro B" pitchFamily="34" charset="-128"/>
                          <a:ea typeface="小塚ゴシック Pro B" pitchFamily="34" charset="-128"/>
                        </a:rPr>
                        <a:t>35</a:t>
                      </a:r>
                      <a:r>
                        <a:rPr kumimoji="1" lang="ja-JP" altLang="en-US" sz="1600" dirty="0" smtClean="0">
                          <a:latin typeface="小塚ゴシック Pro B" pitchFamily="34" charset="-128"/>
                          <a:ea typeface="小塚ゴシック Pro B" pitchFamily="34" charset="-128"/>
                        </a:rPr>
                        <a:t>～</a:t>
                      </a:r>
                      <a:r>
                        <a:rPr kumimoji="1" lang="en-US" altLang="ja-JP" sz="1600" dirty="0" smtClean="0">
                          <a:latin typeface="小塚ゴシック Pro B" pitchFamily="34" charset="-128"/>
                          <a:ea typeface="小塚ゴシック Pro B" pitchFamily="34" charset="-128"/>
                        </a:rPr>
                        <a:t>10</a:t>
                      </a:r>
                      <a:r>
                        <a:rPr kumimoji="1" lang="en-US" altLang="ja-JP" sz="1600" baseline="30000" dirty="0" smtClean="0">
                          <a:latin typeface="小塚ゴシック Pro B" pitchFamily="34" charset="-128"/>
                          <a:ea typeface="小塚ゴシック Pro B" pitchFamily="34" charset="-128"/>
                        </a:rPr>
                        <a:t>36</a:t>
                      </a:r>
                      <a:r>
                        <a:rPr kumimoji="1" lang="en-US" altLang="ja-JP" sz="1600" dirty="0" smtClean="0">
                          <a:latin typeface="小塚ゴシック Pro B" pitchFamily="34" charset="-128"/>
                          <a:ea typeface="小塚ゴシック Pro B" pitchFamily="34" charset="-128"/>
                        </a:rPr>
                        <a:t>[cm</a:t>
                      </a:r>
                      <a:r>
                        <a:rPr kumimoji="1" lang="en-US" altLang="ja-JP" sz="1600" baseline="30000" dirty="0" smtClean="0">
                          <a:latin typeface="小塚ゴシック Pro B" pitchFamily="34" charset="-128"/>
                          <a:ea typeface="小塚ゴシック Pro B" pitchFamily="34" charset="-128"/>
                        </a:rPr>
                        <a:t>-2</a:t>
                      </a:r>
                      <a:r>
                        <a:rPr kumimoji="1" lang="en-US" altLang="ja-JP" sz="1600" dirty="0" smtClean="0">
                          <a:latin typeface="小塚ゴシック Pro B" pitchFamily="34" charset="-128"/>
                          <a:ea typeface="小塚ゴシック Pro B" pitchFamily="34" charset="-128"/>
                        </a:rPr>
                        <a:t>s</a:t>
                      </a:r>
                      <a:r>
                        <a:rPr kumimoji="1" lang="en-US" altLang="ja-JP" sz="1600" baseline="30000" dirty="0" smtClean="0">
                          <a:latin typeface="小塚ゴシック Pro B" pitchFamily="34" charset="-128"/>
                          <a:ea typeface="小塚ゴシック Pro B" pitchFamily="34" charset="-128"/>
                        </a:rPr>
                        <a:t>-1</a:t>
                      </a:r>
                      <a:r>
                        <a:rPr kumimoji="1" lang="en-US" altLang="ja-JP" sz="1600" dirty="0" smtClean="0">
                          <a:latin typeface="小塚ゴシック Pro B" pitchFamily="34" charset="-128"/>
                          <a:ea typeface="小塚ゴシック Pro B" pitchFamily="34" charset="-128"/>
                        </a:rPr>
                        <a:t>]</a:t>
                      </a:r>
                      <a:endParaRPr kumimoji="1" lang="ja-JP" altLang="en-US" sz="1600" dirty="0">
                        <a:latin typeface="小塚ゴシック Pro B" pitchFamily="34" charset="-128"/>
                        <a:ea typeface="小塚ゴシック Pro B"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4815">
                <a:tc>
                  <a:txBody>
                    <a:bodyPr/>
                    <a:lstStyle/>
                    <a:p>
                      <a:pPr algn="ctr"/>
                      <a:r>
                        <a:rPr kumimoji="1" lang="ja-JP" altLang="en-US" sz="1600" dirty="0" smtClean="0">
                          <a:latin typeface="小塚ゴシック Pro B" pitchFamily="34" charset="-128"/>
                          <a:ea typeface="小塚ゴシック Pro B" pitchFamily="34" charset="-128"/>
                        </a:rPr>
                        <a:t>積分</a:t>
                      </a:r>
                      <a:r>
                        <a:rPr kumimoji="1" lang="en-US" altLang="ja-JP" sz="1600" dirty="0" smtClean="0">
                          <a:latin typeface="小塚ゴシック Pro B" pitchFamily="34" charset="-128"/>
                          <a:ea typeface="小塚ゴシック Pro B" pitchFamily="34" charset="-128"/>
                        </a:rPr>
                        <a:t>L</a:t>
                      </a:r>
                      <a:endParaRPr kumimoji="1" lang="ja-JP" altLang="en-US" sz="1600" dirty="0">
                        <a:latin typeface="小塚ゴシック Pro B" pitchFamily="34" charset="-128"/>
                        <a:ea typeface="小塚ゴシック Pro B"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小塚ゴシック Pro B" pitchFamily="34" charset="-128"/>
                          <a:ea typeface="小塚ゴシック Pro B" pitchFamily="34" charset="-128"/>
                        </a:rPr>
                        <a:t>0.8[ab</a:t>
                      </a:r>
                      <a:r>
                        <a:rPr kumimoji="1" lang="en-US" altLang="ja-JP" sz="1600" baseline="30000" dirty="0" smtClean="0">
                          <a:latin typeface="小塚ゴシック Pro B" pitchFamily="34" charset="-128"/>
                          <a:ea typeface="小塚ゴシック Pro B" pitchFamily="34" charset="-128"/>
                        </a:rPr>
                        <a:t>-1</a:t>
                      </a:r>
                      <a:r>
                        <a:rPr kumimoji="1" lang="en-US" altLang="ja-JP" sz="1600" dirty="0" smtClean="0">
                          <a:latin typeface="小塚ゴシック Pro B" pitchFamily="34" charset="-128"/>
                          <a:ea typeface="小塚ゴシック Pro B" pitchFamily="34" charset="-128"/>
                        </a:rPr>
                        <a:t>]</a:t>
                      </a:r>
                      <a:endParaRPr kumimoji="1" lang="ja-JP" altLang="en-US" sz="1600" dirty="0">
                        <a:latin typeface="小塚ゴシック Pro B" pitchFamily="34" charset="-128"/>
                        <a:ea typeface="小塚ゴシック Pro B"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小塚ゴシック Pro B" pitchFamily="34" charset="-128"/>
                          <a:ea typeface="小塚ゴシック Pro B" pitchFamily="34" charset="-128"/>
                        </a:rPr>
                        <a:t>50[ab</a:t>
                      </a:r>
                      <a:r>
                        <a:rPr kumimoji="1" lang="en-US" altLang="ja-JP" sz="1600" baseline="30000" dirty="0" smtClean="0">
                          <a:latin typeface="小塚ゴシック Pro B" pitchFamily="34" charset="-128"/>
                          <a:ea typeface="小塚ゴシック Pro B" pitchFamily="34" charset="-128"/>
                        </a:rPr>
                        <a:t>-1</a:t>
                      </a:r>
                      <a:r>
                        <a:rPr kumimoji="1" lang="en-US" altLang="ja-JP" sz="1600" dirty="0" smtClean="0">
                          <a:latin typeface="小塚ゴシック Pro B" pitchFamily="34" charset="-128"/>
                          <a:ea typeface="小塚ゴシック Pro B" pitchFamily="34" charset="-128"/>
                        </a:rPr>
                        <a:t>]</a:t>
                      </a:r>
                      <a:endParaRPr kumimoji="1" lang="ja-JP" altLang="en-US" sz="1600" dirty="0">
                        <a:latin typeface="小塚ゴシック Pro B" pitchFamily="34" charset="-128"/>
                        <a:ea typeface="小塚ゴシック Pro B"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テキスト ボックス 15"/>
          <p:cNvSpPr txBox="1"/>
          <p:nvPr/>
        </p:nvSpPr>
        <p:spPr>
          <a:xfrm>
            <a:off x="4786314" y="5229067"/>
            <a:ext cx="4344459" cy="1200329"/>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Belle</a:t>
            </a:r>
            <a:r>
              <a:rPr lang="ja-JP" altLang="en-US" sz="2400" dirty="0" smtClean="0">
                <a:latin typeface="小塚ゴシック Pro B" pitchFamily="34" charset="-128"/>
                <a:ea typeface="小塚ゴシック Pro B" pitchFamily="34" charset="-128"/>
              </a:rPr>
              <a:t>検出器群</a:t>
            </a:r>
            <a:endParaRPr lang="en-US" altLang="ja-JP" sz="2400" dirty="0" smtClean="0">
              <a:latin typeface="小塚ゴシック Pro B" pitchFamily="34" charset="-128"/>
              <a:ea typeface="小塚ゴシック Pro B" pitchFamily="34" charset="-128"/>
            </a:endParaRPr>
          </a:p>
          <a:p>
            <a:pPr lvl="1">
              <a:buFont typeface="Arial" pitchFamily="34" charset="0"/>
              <a:buChar char="•"/>
            </a:pPr>
            <a:r>
              <a:rPr lang="ja-JP" altLang="en-US" sz="2400" dirty="0">
                <a:latin typeface="小塚ゴシック Pro B" pitchFamily="34" charset="-128"/>
                <a:ea typeface="小塚ゴシック Pro B" pitchFamily="34" charset="-128"/>
              </a:rPr>
              <a:t>現在</a:t>
            </a:r>
            <a:r>
              <a:rPr lang="ja-JP" altLang="en-US" sz="2400" dirty="0" smtClean="0">
                <a:latin typeface="小塚ゴシック Pro B" pitchFamily="34" charset="-128"/>
                <a:ea typeface="小塚ゴシック Pro B" pitchFamily="34" charset="-128"/>
              </a:rPr>
              <a:t>の性能の維持</a:t>
            </a:r>
            <a:r>
              <a:rPr lang="en-US" altLang="ja-JP" sz="2400" dirty="0" smtClean="0">
                <a:latin typeface="小塚ゴシック Pro B" pitchFamily="34" charset="-128"/>
                <a:ea typeface="小塚ゴシック Pro B" pitchFamily="34" charset="-128"/>
              </a:rPr>
              <a:t>(</a:t>
            </a:r>
            <a:r>
              <a:rPr lang="ja-JP" altLang="en-US" sz="2400" dirty="0" smtClean="0">
                <a:latin typeface="小塚ゴシック Pro B" pitchFamily="34" charset="-128"/>
                <a:ea typeface="小塚ゴシック Pro B" pitchFamily="34" charset="-128"/>
              </a:rPr>
              <a:t>最低限</a:t>
            </a:r>
            <a:r>
              <a:rPr lang="en-US" altLang="ja-JP" sz="2400" dirty="0" smtClean="0">
                <a:latin typeface="小塚ゴシック Pro B" pitchFamily="34" charset="-128"/>
                <a:ea typeface="小塚ゴシック Pro B" pitchFamily="34" charset="-128"/>
              </a:rPr>
              <a:t>)</a:t>
            </a:r>
            <a:endParaRPr kumimoji="1" lang="en-US" altLang="ja-JP" sz="2400" dirty="0" smtClean="0">
              <a:latin typeface="小塚ゴシック Pro B" pitchFamily="34" charset="-128"/>
              <a:ea typeface="小塚ゴシック Pro B" pitchFamily="34" charset="-128"/>
            </a:endParaRPr>
          </a:p>
          <a:p>
            <a:pPr lvl="1">
              <a:buFont typeface="Arial" pitchFamily="34" charset="0"/>
              <a:buChar char="•"/>
            </a:pPr>
            <a:r>
              <a:rPr lang="ja-JP" altLang="en-US" sz="2400" dirty="0">
                <a:latin typeface="小塚ゴシック Pro B" pitchFamily="34" charset="-128"/>
                <a:ea typeface="小塚ゴシック Pro B" pitchFamily="34" charset="-128"/>
              </a:rPr>
              <a:t>測定精度</a:t>
            </a:r>
            <a:r>
              <a:rPr lang="ja-JP" altLang="en-US" sz="2400" dirty="0" smtClean="0">
                <a:latin typeface="小塚ゴシック Pro B" pitchFamily="34" charset="-128"/>
                <a:ea typeface="小塚ゴシック Pro B" pitchFamily="34" charset="-128"/>
              </a:rPr>
              <a:t>の向上</a:t>
            </a:r>
            <a:endParaRPr kumimoji="1" lang="ja-JP" altLang="en-US" sz="2400" dirty="0">
              <a:latin typeface="小塚ゴシック Pro B" pitchFamily="34" charset="-128"/>
              <a:ea typeface="小塚ゴシック Pro B" pitchFamily="34" charset="-128"/>
            </a:endParaRPr>
          </a:p>
        </p:txBody>
      </p:sp>
      <p:sp>
        <p:nvSpPr>
          <p:cNvPr id="14" name="スライド番号プレースホルダ 13"/>
          <p:cNvSpPr>
            <a:spLocks noGrp="1"/>
          </p:cNvSpPr>
          <p:nvPr>
            <p:ph type="sldNum" sz="quarter" idx="12"/>
          </p:nvPr>
        </p:nvSpPr>
        <p:spPr/>
        <p:txBody>
          <a:bodyPr/>
          <a:lstStyle/>
          <a:p>
            <a:fld id="{2AC644FC-B422-42EA-A652-C1998D7C21F2}" type="slidenum">
              <a:rPr kumimoji="1" lang="ja-JP" altLang="en-US" smtClean="0"/>
              <a:pPr/>
              <a:t>3</a:t>
            </a:fld>
            <a:endParaRPr kumimoji="1" lang="ja-JP" altLang="en-US"/>
          </a:p>
        </p:txBody>
      </p:sp>
      <p:sp>
        <p:nvSpPr>
          <p:cNvPr id="18" name="テキスト ボックス 17"/>
          <p:cNvSpPr txBox="1"/>
          <p:nvPr/>
        </p:nvSpPr>
        <p:spPr>
          <a:xfrm>
            <a:off x="5357818" y="357166"/>
            <a:ext cx="2959465" cy="1323439"/>
          </a:xfrm>
          <a:prstGeom prst="rect">
            <a:avLst/>
          </a:prstGeom>
          <a:noFill/>
        </p:spPr>
        <p:txBody>
          <a:bodyPr wrap="none" rtlCol="0">
            <a:spAutoFit/>
          </a:bodyPr>
          <a:lstStyle/>
          <a:p>
            <a:r>
              <a:rPr kumimoji="1" lang="ja-JP" altLang="en-US" sz="2000" dirty="0" smtClean="0">
                <a:latin typeface="小塚ゴシック Pro B" pitchFamily="34" charset="-128"/>
                <a:ea typeface="小塚ゴシック Pro B" pitchFamily="34" charset="-128"/>
              </a:rPr>
              <a:t>　</a:t>
            </a:r>
            <a:r>
              <a:rPr kumimoji="1" lang="en-US" altLang="ja-JP" sz="2000" dirty="0" smtClean="0">
                <a:latin typeface="小塚ゴシック Pro B" pitchFamily="34" charset="-128"/>
                <a:ea typeface="小塚ゴシック Pro B" pitchFamily="34" charset="-128"/>
              </a:rPr>
              <a:t>B-factory</a:t>
            </a:r>
          </a:p>
          <a:p>
            <a:r>
              <a:rPr lang="en-US" altLang="ja-JP" sz="2000" dirty="0" smtClean="0">
                <a:latin typeface="小塚ゴシック Pro B" pitchFamily="34" charset="-128"/>
                <a:ea typeface="小塚ゴシック Pro B" pitchFamily="34" charset="-128"/>
              </a:rPr>
              <a:t>	=</a:t>
            </a:r>
          </a:p>
          <a:p>
            <a:r>
              <a:rPr kumimoji="1" lang="en-US" altLang="ja-JP" sz="2000" dirty="0" smtClean="0">
                <a:latin typeface="小塚ゴシック Pro B" pitchFamily="34" charset="-128"/>
                <a:ea typeface="小塚ゴシック Pro B" pitchFamily="34" charset="-128"/>
              </a:rPr>
              <a:t>	</a:t>
            </a:r>
            <a:r>
              <a:rPr lang="en-US" altLang="ja-JP" sz="2000" dirty="0" smtClean="0">
                <a:latin typeface="小塚ゴシック Pro B" pitchFamily="34" charset="-128"/>
                <a:ea typeface="小塚ゴシック Pro B" pitchFamily="34" charset="-128"/>
              </a:rPr>
              <a:t> </a:t>
            </a:r>
            <a:r>
              <a:rPr lang="ja-JP" altLang="en-US" sz="2000" dirty="0" smtClean="0">
                <a:latin typeface="小塚ゴシック Pro B" pitchFamily="34" charset="-128"/>
                <a:ea typeface="小塚ゴシック Pro B" pitchFamily="34" charset="-128"/>
              </a:rPr>
              <a:t>　ルミノシティ</a:t>
            </a:r>
            <a:endParaRPr lang="en-US" altLang="ja-JP" sz="2000" dirty="0" smtClean="0">
              <a:latin typeface="小塚ゴシック Pro B" pitchFamily="34" charset="-128"/>
              <a:ea typeface="小塚ゴシック Pro B" pitchFamily="34" charset="-128"/>
            </a:endParaRPr>
          </a:p>
          <a:p>
            <a:r>
              <a:rPr lang="en-US" altLang="ja-JP" sz="2000" dirty="0" smtClean="0">
                <a:latin typeface="小塚ゴシック Pro B" pitchFamily="34" charset="-128"/>
                <a:ea typeface="小塚ゴシック Pro B" pitchFamily="34" charset="-128"/>
              </a:rPr>
              <a:t>	</a:t>
            </a:r>
            <a:r>
              <a:rPr lang="ja-JP" altLang="en-US" sz="2000" dirty="0" smtClean="0">
                <a:latin typeface="小塚ゴシック Pro B" pitchFamily="34" charset="-128"/>
                <a:ea typeface="小塚ゴシック Pro B" pitchFamily="34" charset="-128"/>
              </a:rPr>
              <a:t>　フロンティア</a:t>
            </a:r>
            <a:endParaRPr kumimoji="1" lang="ja-JP" altLang="en-US" sz="2000" dirty="0">
              <a:latin typeface="小塚ゴシック Pro B" pitchFamily="34" charset="-128"/>
              <a:ea typeface="小塚ゴシック Pro B" pitchFamily="34" charset="-128"/>
            </a:endParaRPr>
          </a:p>
        </p:txBody>
      </p:sp>
      <p:sp>
        <p:nvSpPr>
          <p:cNvPr id="20" name="テキスト ボックス 19"/>
          <p:cNvSpPr txBox="1"/>
          <p:nvPr/>
        </p:nvSpPr>
        <p:spPr>
          <a:xfrm>
            <a:off x="5786446" y="1988098"/>
            <a:ext cx="2161169"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upgrade</a:t>
            </a:r>
            <a:r>
              <a:rPr lang="ja-JP" altLang="en-US" dirty="0" smtClean="0">
                <a:latin typeface="小塚ゴシック Pro B" pitchFamily="34" charset="-128"/>
                <a:ea typeface="小塚ゴシック Pro B" pitchFamily="34" charset="-128"/>
              </a:rPr>
              <a:t> </a:t>
            </a:r>
            <a:r>
              <a:rPr lang="en-US" altLang="ja-JP" dirty="0" smtClean="0">
                <a:latin typeface="小塚ゴシック Pro B" pitchFamily="34" charset="-128"/>
                <a:ea typeface="小塚ゴシック Pro B" pitchFamily="34" charset="-128"/>
              </a:rPr>
              <a:t>condition</a:t>
            </a:r>
            <a:endParaRPr kumimoji="1" lang="ja-JP" altLang="en-US"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ボックス 3"/>
          <p:cNvSpPr txBox="1">
            <a:spLocks noChangeArrowheads="1"/>
          </p:cNvSpPr>
          <p:nvPr/>
        </p:nvSpPr>
        <p:spPr bwMode="auto">
          <a:xfrm>
            <a:off x="2143125" y="58738"/>
            <a:ext cx="4949825" cy="584200"/>
          </a:xfrm>
          <a:prstGeom prst="rect">
            <a:avLst/>
          </a:prstGeom>
          <a:noFill/>
          <a:ln w="9525">
            <a:noFill/>
            <a:miter lim="800000"/>
            <a:headEnd/>
            <a:tailEnd/>
          </a:ln>
        </p:spPr>
        <p:txBody>
          <a:bodyPr wrap="none">
            <a:spAutoFit/>
          </a:bodyPr>
          <a:lstStyle/>
          <a:p>
            <a:r>
              <a:rPr lang="en-US" altLang="ja-JP" sz="3200">
                <a:latin typeface="Calibri" pitchFamily="34" charset="0"/>
              </a:rPr>
              <a:t>basic measurement  </a:t>
            </a:r>
            <a:r>
              <a:rPr lang="ja-JP" altLang="en-US" sz="2400">
                <a:latin typeface="Calibri" pitchFamily="34" charset="0"/>
              </a:rPr>
              <a:t>～</a:t>
            </a:r>
            <a:r>
              <a:rPr lang="en-US" altLang="ja-JP" sz="2400">
                <a:latin typeface="Calibri" pitchFamily="34" charset="0"/>
              </a:rPr>
              <a:t>setup</a:t>
            </a:r>
            <a:r>
              <a:rPr lang="ja-JP" altLang="en-US" sz="2400">
                <a:latin typeface="Calibri" pitchFamily="34" charset="0"/>
              </a:rPr>
              <a:t>～</a:t>
            </a:r>
            <a:endParaRPr lang="en-US" altLang="ja-JP" sz="2400">
              <a:latin typeface="Calibri" pitchFamily="34" charset="0"/>
            </a:endParaRPr>
          </a:p>
        </p:txBody>
      </p:sp>
      <p:sp>
        <p:nvSpPr>
          <p:cNvPr id="15363" name="Rectangle 6"/>
          <p:cNvSpPr>
            <a:spLocks noChangeArrowheads="1"/>
          </p:cNvSpPr>
          <p:nvPr/>
        </p:nvSpPr>
        <p:spPr bwMode="auto">
          <a:xfrm>
            <a:off x="428625" y="5749925"/>
            <a:ext cx="1066800" cy="381000"/>
          </a:xfrm>
          <a:prstGeom prst="rect">
            <a:avLst/>
          </a:prstGeom>
          <a:noFill/>
          <a:ln w="9525">
            <a:solidFill>
              <a:schemeClr val="tx1"/>
            </a:solidFill>
            <a:miter lim="800000"/>
            <a:headEnd/>
            <a:tailEnd/>
          </a:ln>
        </p:spPr>
        <p:txBody>
          <a:bodyPr wrap="none" anchor="ctr"/>
          <a:lstStyle/>
          <a:p>
            <a:pPr algn="ctr"/>
            <a:r>
              <a:rPr lang="en-US" altLang="ja-JP">
                <a:latin typeface="Calibri" pitchFamily="34" charset="0"/>
              </a:rPr>
              <a:t>clock</a:t>
            </a:r>
            <a:endParaRPr lang="ja-JP" altLang="en-US">
              <a:latin typeface="Calibri" pitchFamily="34" charset="0"/>
            </a:endParaRPr>
          </a:p>
        </p:txBody>
      </p:sp>
      <p:sp>
        <p:nvSpPr>
          <p:cNvPr id="15364" name="Rectangle 11"/>
          <p:cNvSpPr>
            <a:spLocks noChangeArrowheads="1"/>
          </p:cNvSpPr>
          <p:nvPr/>
        </p:nvSpPr>
        <p:spPr bwMode="auto">
          <a:xfrm>
            <a:off x="450850" y="4916488"/>
            <a:ext cx="763588" cy="306387"/>
          </a:xfrm>
          <a:prstGeom prst="rect">
            <a:avLst/>
          </a:prstGeom>
          <a:noFill/>
          <a:ln w="9525">
            <a:solidFill>
              <a:schemeClr val="tx1"/>
            </a:solidFill>
            <a:miter lim="800000"/>
            <a:headEnd/>
            <a:tailEnd/>
          </a:ln>
        </p:spPr>
        <p:txBody>
          <a:bodyPr wrap="none" anchor="ctr"/>
          <a:lstStyle/>
          <a:p>
            <a:pPr algn="ctr"/>
            <a:r>
              <a:rPr lang="en-US" altLang="ja-JP">
                <a:latin typeface="Calibri" pitchFamily="34" charset="0"/>
              </a:rPr>
              <a:t>PLP</a:t>
            </a:r>
          </a:p>
        </p:txBody>
      </p:sp>
      <p:sp>
        <p:nvSpPr>
          <p:cNvPr id="15365" name="Rectangle 12"/>
          <p:cNvSpPr>
            <a:spLocks noChangeArrowheads="1"/>
          </p:cNvSpPr>
          <p:nvPr/>
        </p:nvSpPr>
        <p:spPr bwMode="auto">
          <a:xfrm>
            <a:off x="1928813" y="4845050"/>
            <a:ext cx="1371600" cy="381000"/>
          </a:xfrm>
          <a:prstGeom prst="rect">
            <a:avLst/>
          </a:prstGeom>
          <a:noFill/>
          <a:ln w="9525">
            <a:solidFill>
              <a:schemeClr val="tx1"/>
            </a:solidFill>
            <a:miter lim="800000"/>
            <a:headEnd/>
            <a:tailEnd/>
          </a:ln>
        </p:spPr>
        <p:txBody>
          <a:bodyPr wrap="none" anchor="ctr"/>
          <a:lstStyle/>
          <a:p>
            <a:pPr algn="ctr"/>
            <a:r>
              <a:rPr lang="en-US" altLang="ja-JP">
                <a:latin typeface="Calibri" pitchFamily="34" charset="0"/>
              </a:rPr>
              <a:t>PMT-BOX</a:t>
            </a:r>
          </a:p>
        </p:txBody>
      </p:sp>
      <p:sp>
        <p:nvSpPr>
          <p:cNvPr id="15366" name="Rectangle 17"/>
          <p:cNvSpPr>
            <a:spLocks noChangeArrowheads="1"/>
          </p:cNvSpPr>
          <p:nvPr/>
        </p:nvSpPr>
        <p:spPr bwMode="auto">
          <a:xfrm>
            <a:off x="4286250" y="4845050"/>
            <a:ext cx="914400" cy="304800"/>
          </a:xfrm>
          <a:prstGeom prst="rect">
            <a:avLst/>
          </a:prstGeom>
          <a:noFill/>
          <a:ln w="9525">
            <a:solidFill>
              <a:schemeClr val="tx1"/>
            </a:solidFill>
            <a:miter lim="800000"/>
            <a:headEnd/>
            <a:tailEnd/>
          </a:ln>
        </p:spPr>
        <p:txBody>
          <a:bodyPr wrap="none" anchor="ctr"/>
          <a:lstStyle/>
          <a:p>
            <a:pPr algn="ctr"/>
            <a:r>
              <a:rPr lang="en-US" altLang="ja-JP">
                <a:latin typeface="Calibri" pitchFamily="34" charset="0"/>
              </a:rPr>
              <a:t>TDC</a:t>
            </a:r>
          </a:p>
        </p:txBody>
      </p:sp>
      <p:cxnSp>
        <p:nvCxnSpPr>
          <p:cNvPr id="29" name="直線コネクタ 28"/>
          <p:cNvCxnSpPr/>
          <p:nvPr/>
        </p:nvCxnSpPr>
        <p:spPr>
          <a:xfrm>
            <a:off x="1214438" y="5059363"/>
            <a:ext cx="714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286125" y="4916488"/>
            <a:ext cx="10001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a:off x="571500" y="5487988"/>
            <a:ext cx="5699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5400000" flipH="1" flipV="1">
            <a:off x="4248150" y="5526088"/>
            <a:ext cx="79216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71" name="テキスト ボックス 40"/>
          <p:cNvSpPr txBox="1">
            <a:spLocks noChangeArrowheads="1"/>
          </p:cNvSpPr>
          <p:nvPr/>
        </p:nvSpPr>
        <p:spPr bwMode="auto">
          <a:xfrm>
            <a:off x="4643438" y="5487988"/>
            <a:ext cx="684212" cy="369887"/>
          </a:xfrm>
          <a:prstGeom prst="rect">
            <a:avLst/>
          </a:prstGeom>
          <a:noFill/>
          <a:ln w="9525">
            <a:noFill/>
            <a:miter lim="800000"/>
            <a:headEnd/>
            <a:tailEnd/>
          </a:ln>
        </p:spPr>
        <p:txBody>
          <a:bodyPr wrap="none">
            <a:spAutoFit/>
          </a:bodyPr>
          <a:lstStyle/>
          <a:p>
            <a:r>
              <a:rPr lang="en-US" altLang="ja-JP">
                <a:latin typeface="Calibri" pitchFamily="34" charset="0"/>
              </a:rPr>
              <a:t>start</a:t>
            </a:r>
            <a:endParaRPr lang="ja-JP" altLang="en-US">
              <a:latin typeface="Calibri" pitchFamily="34" charset="0"/>
            </a:endParaRPr>
          </a:p>
        </p:txBody>
      </p:sp>
      <p:sp>
        <p:nvSpPr>
          <p:cNvPr id="15372" name="テキスト ボックス 41"/>
          <p:cNvSpPr txBox="1">
            <a:spLocks noChangeArrowheads="1"/>
          </p:cNvSpPr>
          <p:nvPr/>
        </p:nvSpPr>
        <p:spPr bwMode="auto">
          <a:xfrm>
            <a:off x="3643313" y="4630738"/>
            <a:ext cx="590550" cy="369887"/>
          </a:xfrm>
          <a:prstGeom prst="rect">
            <a:avLst/>
          </a:prstGeom>
          <a:noFill/>
          <a:ln w="9525">
            <a:noFill/>
            <a:miter lim="800000"/>
            <a:headEnd/>
            <a:tailEnd/>
          </a:ln>
        </p:spPr>
        <p:txBody>
          <a:bodyPr wrap="none">
            <a:spAutoFit/>
          </a:bodyPr>
          <a:lstStyle/>
          <a:p>
            <a:r>
              <a:rPr lang="en-US" altLang="ja-JP">
                <a:latin typeface="Calibri" pitchFamily="34" charset="0"/>
              </a:rPr>
              <a:t>stop</a:t>
            </a:r>
            <a:endParaRPr lang="ja-JP" altLang="en-US">
              <a:latin typeface="Calibri" pitchFamily="34" charset="0"/>
            </a:endParaRPr>
          </a:p>
        </p:txBody>
      </p:sp>
      <p:sp>
        <p:nvSpPr>
          <p:cNvPr id="15373" name="テキスト ボックス 42"/>
          <p:cNvSpPr txBox="1">
            <a:spLocks noChangeArrowheads="1"/>
          </p:cNvSpPr>
          <p:nvPr/>
        </p:nvSpPr>
        <p:spPr bwMode="auto">
          <a:xfrm>
            <a:off x="2143125" y="5211763"/>
            <a:ext cx="1030288" cy="276225"/>
          </a:xfrm>
          <a:prstGeom prst="rect">
            <a:avLst/>
          </a:prstGeom>
          <a:noFill/>
          <a:ln w="9525">
            <a:noFill/>
            <a:miter lim="800000"/>
            <a:headEnd/>
            <a:tailEnd/>
          </a:ln>
        </p:spPr>
        <p:txBody>
          <a:bodyPr wrap="none">
            <a:spAutoFit/>
          </a:bodyPr>
          <a:lstStyle/>
          <a:p>
            <a:r>
              <a:rPr lang="en-US" altLang="ja-JP" sz="1200">
                <a:latin typeface="Calibri" pitchFamily="34" charset="0"/>
              </a:rPr>
              <a:t>including CFD</a:t>
            </a:r>
            <a:endParaRPr lang="ja-JP" altLang="en-US" sz="1200">
              <a:latin typeface="Calibri" pitchFamily="34" charset="0"/>
            </a:endParaRPr>
          </a:p>
        </p:txBody>
      </p:sp>
      <p:sp>
        <p:nvSpPr>
          <p:cNvPr id="15374" name="テキスト ボックス 64"/>
          <p:cNvSpPr txBox="1">
            <a:spLocks noChangeArrowheads="1"/>
          </p:cNvSpPr>
          <p:nvPr/>
        </p:nvSpPr>
        <p:spPr bwMode="auto">
          <a:xfrm>
            <a:off x="285750" y="4487863"/>
            <a:ext cx="3195638" cy="369887"/>
          </a:xfrm>
          <a:prstGeom prst="rect">
            <a:avLst/>
          </a:prstGeom>
          <a:noFill/>
          <a:ln w="9525">
            <a:noFill/>
            <a:miter lim="800000"/>
            <a:headEnd/>
            <a:tailEnd/>
          </a:ln>
        </p:spPr>
        <p:txBody>
          <a:bodyPr wrap="none">
            <a:spAutoFit/>
          </a:bodyPr>
          <a:lstStyle/>
          <a:p>
            <a:r>
              <a:rPr lang="en-US" altLang="ja-JP">
                <a:latin typeface="Calibri" pitchFamily="34" charset="0"/>
              </a:rPr>
              <a:t>setup for confirming CFD ability</a:t>
            </a:r>
            <a:endParaRPr lang="ja-JP" altLang="en-US">
              <a:latin typeface="Calibri" pitchFamily="34" charset="0"/>
            </a:endParaRPr>
          </a:p>
        </p:txBody>
      </p:sp>
      <p:sp>
        <p:nvSpPr>
          <p:cNvPr id="15375" name="テキスト ボックス 65"/>
          <p:cNvSpPr txBox="1">
            <a:spLocks noChangeArrowheads="1"/>
          </p:cNvSpPr>
          <p:nvPr/>
        </p:nvSpPr>
        <p:spPr bwMode="auto">
          <a:xfrm>
            <a:off x="285750" y="714375"/>
            <a:ext cx="2033588" cy="369888"/>
          </a:xfrm>
          <a:prstGeom prst="rect">
            <a:avLst/>
          </a:prstGeom>
          <a:noFill/>
          <a:ln w="9525">
            <a:noFill/>
            <a:miter lim="800000"/>
            <a:headEnd/>
            <a:tailEnd/>
          </a:ln>
        </p:spPr>
        <p:txBody>
          <a:bodyPr wrap="none">
            <a:spAutoFit/>
          </a:bodyPr>
          <a:lstStyle/>
          <a:p>
            <a:r>
              <a:rPr lang="en-US" altLang="ja-JP">
                <a:latin typeface="Calibri" pitchFamily="34" charset="0"/>
              </a:rPr>
              <a:t>setup for reference</a:t>
            </a:r>
            <a:endParaRPr lang="ja-JP" altLang="en-US">
              <a:latin typeface="Calibri" pitchFamily="34" charset="0"/>
            </a:endParaRPr>
          </a:p>
        </p:txBody>
      </p:sp>
      <p:sp>
        <p:nvSpPr>
          <p:cNvPr id="15376" name="Rectangle 6"/>
          <p:cNvSpPr>
            <a:spLocks noChangeArrowheads="1"/>
          </p:cNvSpPr>
          <p:nvPr/>
        </p:nvSpPr>
        <p:spPr bwMode="auto">
          <a:xfrm>
            <a:off x="928688" y="2060575"/>
            <a:ext cx="1066800" cy="381000"/>
          </a:xfrm>
          <a:prstGeom prst="rect">
            <a:avLst/>
          </a:prstGeom>
          <a:noFill/>
          <a:ln w="9525">
            <a:solidFill>
              <a:schemeClr val="tx1"/>
            </a:solidFill>
            <a:miter lim="800000"/>
            <a:headEnd/>
            <a:tailEnd/>
          </a:ln>
        </p:spPr>
        <p:txBody>
          <a:bodyPr wrap="none" anchor="ctr"/>
          <a:lstStyle/>
          <a:p>
            <a:pPr algn="ctr"/>
            <a:r>
              <a:rPr lang="en-US" altLang="ja-JP">
                <a:latin typeface="Calibri" pitchFamily="34" charset="0"/>
              </a:rPr>
              <a:t>clock</a:t>
            </a:r>
            <a:endParaRPr lang="ja-JP" altLang="en-US">
              <a:latin typeface="Calibri" pitchFamily="34" charset="0"/>
            </a:endParaRPr>
          </a:p>
        </p:txBody>
      </p:sp>
      <p:sp>
        <p:nvSpPr>
          <p:cNvPr id="15377" name="Rectangle 11"/>
          <p:cNvSpPr>
            <a:spLocks noChangeArrowheads="1"/>
          </p:cNvSpPr>
          <p:nvPr/>
        </p:nvSpPr>
        <p:spPr bwMode="auto">
          <a:xfrm>
            <a:off x="950913" y="1227138"/>
            <a:ext cx="763587" cy="306387"/>
          </a:xfrm>
          <a:prstGeom prst="rect">
            <a:avLst/>
          </a:prstGeom>
          <a:noFill/>
          <a:ln w="9525">
            <a:solidFill>
              <a:schemeClr val="tx1"/>
            </a:solidFill>
            <a:miter lim="800000"/>
            <a:headEnd/>
            <a:tailEnd/>
          </a:ln>
        </p:spPr>
        <p:txBody>
          <a:bodyPr wrap="none" anchor="ctr"/>
          <a:lstStyle/>
          <a:p>
            <a:pPr algn="ctr"/>
            <a:r>
              <a:rPr lang="en-US" altLang="ja-JP">
                <a:latin typeface="Calibri" pitchFamily="34" charset="0"/>
              </a:rPr>
              <a:t>PLP</a:t>
            </a:r>
          </a:p>
        </p:txBody>
      </p:sp>
      <p:sp>
        <p:nvSpPr>
          <p:cNvPr id="15378" name="Rectangle 12"/>
          <p:cNvSpPr>
            <a:spLocks noChangeArrowheads="1"/>
          </p:cNvSpPr>
          <p:nvPr/>
        </p:nvSpPr>
        <p:spPr bwMode="auto">
          <a:xfrm>
            <a:off x="2428875" y="1155700"/>
            <a:ext cx="1371600" cy="381000"/>
          </a:xfrm>
          <a:prstGeom prst="rect">
            <a:avLst/>
          </a:prstGeom>
          <a:noFill/>
          <a:ln w="9525">
            <a:solidFill>
              <a:schemeClr val="tx1"/>
            </a:solidFill>
            <a:miter lim="800000"/>
            <a:headEnd/>
            <a:tailEnd/>
          </a:ln>
        </p:spPr>
        <p:txBody>
          <a:bodyPr wrap="none" anchor="ctr"/>
          <a:lstStyle/>
          <a:p>
            <a:pPr algn="ctr"/>
            <a:r>
              <a:rPr lang="en-US" altLang="ja-JP">
                <a:latin typeface="Calibri" pitchFamily="34" charset="0"/>
              </a:rPr>
              <a:t>PMT-BOX</a:t>
            </a:r>
          </a:p>
        </p:txBody>
      </p:sp>
      <p:sp>
        <p:nvSpPr>
          <p:cNvPr id="15379" name="Rectangle 17"/>
          <p:cNvSpPr>
            <a:spLocks noChangeArrowheads="1"/>
          </p:cNvSpPr>
          <p:nvPr/>
        </p:nvSpPr>
        <p:spPr bwMode="auto">
          <a:xfrm>
            <a:off x="6515100" y="1227138"/>
            <a:ext cx="914400" cy="304800"/>
          </a:xfrm>
          <a:prstGeom prst="rect">
            <a:avLst/>
          </a:prstGeom>
          <a:noFill/>
          <a:ln w="9525">
            <a:solidFill>
              <a:schemeClr val="tx1"/>
            </a:solidFill>
            <a:miter lim="800000"/>
            <a:headEnd/>
            <a:tailEnd/>
          </a:ln>
        </p:spPr>
        <p:txBody>
          <a:bodyPr wrap="none" anchor="ctr"/>
          <a:lstStyle/>
          <a:p>
            <a:pPr algn="ctr"/>
            <a:r>
              <a:rPr lang="en-US" altLang="ja-JP">
                <a:latin typeface="Calibri" pitchFamily="34" charset="0"/>
              </a:rPr>
              <a:t>TDC</a:t>
            </a:r>
          </a:p>
        </p:txBody>
      </p:sp>
      <p:cxnSp>
        <p:nvCxnSpPr>
          <p:cNvPr id="71" name="直線コネクタ 70"/>
          <p:cNvCxnSpPr/>
          <p:nvPr/>
        </p:nvCxnSpPr>
        <p:spPr>
          <a:xfrm>
            <a:off x="1714500" y="1370013"/>
            <a:ext cx="714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786188" y="1368425"/>
            <a:ext cx="4286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1070769" y="1797844"/>
            <a:ext cx="5715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83" name="テキスト ボックス 75"/>
          <p:cNvSpPr txBox="1">
            <a:spLocks noChangeArrowheads="1"/>
          </p:cNvSpPr>
          <p:nvPr/>
        </p:nvSpPr>
        <p:spPr bwMode="auto">
          <a:xfrm>
            <a:off x="5886450" y="1928813"/>
            <a:ext cx="614363" cy="369887"/>
          </a:xfrm>
          <a:prstGeom prst="rect">
            <a:avLst/>
          </a:prstGeom>
          <a:noFill/>
          <a:ln w="9525">
            <a:noFill/>
            <a:miter lim="800000"/>
            <a:headEnd/>
            <a:tailEnd/>
          </a:ln>
        </p:spPr>
        <p:txBody>
          <a:bodyPr wrap="none">
            <a:spAutoFit/>
          </a:bodyPr>
          <a:lstStyle/>
          <a:p>
            <a:r>
              <a:rPr lang="en-US" altLang="ja-JP">
                <a:latin typeface="Calibri" pitchFamily="34" charset="0"/>
              </a:rPr>
              <a:t>start</a:t>
            </a:r>
            <a:endParaRPr lang="ja-JP" altLang="en-US">
              <a:latin typeface="Calibri" pitchFamily="34" charset="0"/>
            </a:endParaRPr>
          </a:p>
        </p:txBody>
      </p:sp>
      <p:sp>
        <p:nvSpPr>
          <p:cNvPr id="15384" name="テキスト ボックス 76"/>
          <p:cNvSpPr txBox="1">
            <a:spLocks noChangeArrowheads="1"/>
          </p:cNvSpPr>
          <p:nvPr/>
        </p:nvSpPr>
        <p:spPr bwMode="auto">
          <a:xfrm>
            <a:off x="5786438" y="1012825"/>
            <a:ext cx="590550" cy="368300"/>
          </a:xfrm>
          <a:prstGeom prst="rect">
            <a:avLst/>
          </a:prstGeom>
          <a:noFill/>
          <a:ln w="9525">
            <a:noFill/>
            <a:miter lim="800000"/>
            <a:headEnd/>
            <a:tailEnd/>
          </a:ln>
        </p:spPr>
        <p:txBody>
          <a:bodyPr wrap="none">
            <a:spAutoFit/>
          </a:bodyPr>
          <a:lstStyle/>
          <a:p>
            <a:r>
              <a:rPr lang="en-US" altLang="ja-JP">
                <a:latin typeface="Calibri" pitchFamily="34" charset="0"/>
              </a:rPr>
              <a:t>stop</a:t>
            </a:r>
            <a:endParaRPr lang="ja-JP" altLang="en-US">
              <a:latin typeface="Calibri" pitchFamily="34" charset="0"/>
            </a:endParaRPr>
          </a:p>
        </p:txBody>
      </p:sp>
      <p:sp>
        <p:nvSpPr>
          <p:cNvPr id="15385" name="Rectangle 12"/>
          <p:cNvSpPr>
            <a:spLocks noChangeArrowheads="1"/>
          </p:cNvSpPr>
          <p:nvPr/>
        </p:nvSpPr>
        <p:spPr bwMode="auto">
          <a:xfrm>
            <a:off x="4200525" y="1071563"/>
            <a:ext cx="1371600" cy="465137"/>
          </a:xfrm>
          <a:prstGeom prst="rect">
            <a:avLst/>
          </a:prstGeom>
          <a:noFill/>
          <a:ln w="9525">
            <a:solidFill>
              <a:schemeClr val="tx1"/>
            </a:solidFill>
            <a:miter lim="800000"/>
            <a:headEnd/>
            <a:tailEnd/>
          </a:ln>
        </p:spPr>
        <p:txBody>
          <a:bodyPr wrap="none" anchor="ctr"/>
          <a:lstStyle/>
          <a:p>
            <a:r>
              <a:rPr lang="en-US" altLang="ja-JP">
                <a:latin typeface="Calibri" pitchFamily="34" charset="0"/>
              </a:rPr>
              <a:t>leading edge</a:t>
            </a:r>
          </a:p>
          <a:p>
            <a:r>
              <a:rPr lang="en-US" altLang="ja-JP">
                <a:latin typeface="Calibri" pitchFamily="34" charset="0"/>
              </a:rPr>
              <a:t>discriminator</a:t>
            </a:r>
          </a:p>
        </p:txBody>
      </p:sp>
      <p:cxnSp>
        <p:nvCxnSpPr>
          <p:cNvPr id="82" name="直線コネクタ 81"/>
          <p:cNvCxnSpPr/>
          <p:nvPr/>
        </p:nvCxnSpPr>
        <p:spPr>
          <a:xfrm rot="5400000">
            <a:off x="3749676" y="1619250"/>
            <a:ext cx="50006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87" name="Rectangle 11"/>
          <p:cNvSpPr>
            <a:spLocks noChangeArrowheads="1"/>
          </p:cNvSpPr>
          <p:nvPr/>
        </p:nvSpPr>
        <p:spPr bwMode="auto">
          <a:xfrm>
            <a:off x="4214813" y="1706563"/>
            <a:ext cx="763587" cy="306387"/>
          </a:xfrm>
          <a:prstGeom prst="rect">
            <a:avLst/>
          </a:prstGeom>
          <a:noFill/>
          <a:ln w="9525">
            <a:solidFill>
              <a:schemeClr val="tx1"/>
            </a:solidFill>
            <a:miter lim="800000"/>
            <a:headEnd/>
            <a:tailEnd/>
          </a:ln>
        </p:spPr>
        <p:txBody>
          <a:bodyPr wrap="none" anchor="ctr"/>
          <a:lstStyle/>
          <a:p>
            <a:pPr algn="ctr"/>
            <a:r>
              <a:rPr lang="en-US" altLang="ja-JP">
                <a:latin typeface="Calibri" pitchFamily="34" charset="0"/>
              </a:rPr>
              <a:t>ADC</a:t>
            </a:r>
          </a:p>
        </p:txBody>
      </p:sp>
      <p:cxnSp>
        <p:nvCxnSpPr>
          <p:cNvPr id="89" name="直線コネクタ 88"/>
          <p:cNvCxnSpPr/>
          <p:nvPr/>
        </p:nvCxnSpPr>
        <p:spPr>
          <a:xfrm>
            <a:off x="1500188" y="5916613"/>
            <a:ext cx="31432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000250" y="2297113"/>
            <a:ext cx="50006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4000500" y="1870075"/>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rot="5400000">
            <a:off x="4429919" y="2155031"/>
            <a:ext cx="285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5572125" y="1370013"/>
            <a:ext cx="9286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rot="5400000" flipH="1" flipV="1">
            <a:off x="6608763" y="1905000"/>
            <a:ext cx="7858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スライド番号プレースホルダ 110"/>
          <p:cNvSpPr>
            <a:spLocks noGrp="1"/>
          </p:cNvSpPr>
          <p:nvPr>
            <p:ph type="sldNum" sz="quarter" idx="12"/>
          </p:nvPr>
        </p:nvSpPr>
        <p:spPr/>
        <p:txBody>
          <a:bodyPr/>
          <a:lstStyle/>
          <a:p>
            <a:pPr>
              <a:defRPr/>
            </a:pPr>
            <a:fld id="{C68929A7-CE0B-475C-8D46-CA7542D7CAA2}" type="slidenum">
              <a:rPr lang="ja-JP" altLang="en-US"/>
              <a:pPr>
                <a:defRPr/>
              </a:pPr>
              <a:t>30</a:t>
            </a:fld>
            <a:endParaRPr lang="ja-JP" altLang="en-US"/>
          </a:p>
        </p:txBody>
      </p:sp>
      <p:pic>
        <p:nvPicPr>
          <p:cNvPr id="5122" name="Picture 2"/>
          <p:cNvPicPr>
            <a:picLocks noChangeAspect="1" noChangeArrowheads="1"/>
          </p:cNvPicPr>
          <p:nvPr/>
        </p:nvPicPr>
        <p:blipFill>
          <a:blip r:embed="rId2"/>
          <a:srcRect/>
          <a:stretch>
            <a:fillRect/>
          </a:stretch>
        </p:blipFill>
        <p:spPr bwMode="auto">
          <a:xfrm>
            <a:off x="5429250" y="4806950"/>
            <a:ext cx="3357563" cy="1395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396" name="テキスト ボックス 113"/>
          <p:cNvSpPr txBox="1">
            <a:spLocks noChangeArrowheads="1"/>
          </p:cNvSpPr>
          <p:nvPr/>
        </p:nvSpPr>
        <p:spPr bwMode="auto">
          <a:xfrm>
            <a:off x="7553325" y="4762500"/>
            <a:ext cx="1162050" cy="368300"/>
          </a:xfrm>
          <a:prstGeom prst="rect">
            <a:avLst/>
          </a:prstGeom>
          <a:noFill/>
          <a:ln w="9525">
            <a:noFill/>
            <a:miter lim="800000"/>
            <a:headEnd/>
            <a:tailEnd/>
          </a:ln>
        </p:spPr>
        <p:txBody>
          <a:bodyPr wrap="none">
            <a:spAutoFit/>
          </a:bodyPr>
          <a:lstStyle/>
          <a:p>
            <a:r>
              <a:rPr lang="en-US" altLang="ja-JP">
                <a:latin typeface="Calibri" pitchFamily="34" charset="0"/>
              </a:rPr>
              <a:t>CFD board</a:t>
            </a:r>
            <a:endParaRPr lang="ja-JP" altLang="en-US">
              <a:latin typeface="Calibri" pitchFamily="34" charset="0"/>
            </a:endParaRPr>
          </a:p>
        </p:txBody>
      </p:sp>
      <p:pic>
        <p:nvPicPr>
          <p:cNvPr id="5123" name="Picture 3"/>
          <p:cNvPicPr>
            <a:picLocks noChangeAspect="1" noChangeArrowheads="1"/>
          </p:cNvPicPr>
          <p:nvPr/>
        </p:nvPicPr>
        <p:blipFill>
          <a:blip r:embed="rId3"/>
          <a:srcRect/>
          <a:stretch>
            <a:fillRect/>
          </a:stretch>
        </p:blipFill>
        <p:spPr bwMode="auto">
          <a:xfrm>
            <a:off x="3357563" y="2428875"/>
            <a:ext cx="1357312" cy="1570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398" name="テキスト ボックス 115"/>
          <p:cNvSpPr txBox="1">
            <a:spLocks noChangeArrowheads="1"/>
          </p:cNvSpPr>
          <p:nvPr/>
        </p:nvSpPr>
        <p:spPr bwMode="auto">
          <a:xfrm>
            <a:off x="6000750" y="6273800"/>
            <a:ext cx="2495550" cy="369888"/>
          </a:xfrm>
          <a:prstGeom prst="rect">
            <a:avLst/>
          </a:prstGeom>
          <a:noFill/>
          <a:ln w="9525">
            <a:noFill/>
            <a:miter lim="800000"/>
            <a:headEnd/>
            <a:tailEnd/>
          </a:ln>
        </p:spPr>
        <p:txBody>
          <a:bodyPr wrap="none">
            <a:spAutoFit/>
          </a:bodyPr>
          <a:lstStyle/>
          <a:p>
            <a:r>
              <a:rPr lang="en-US" altLang="ja-JP">
                <a:latin typeface="Calibri" pitchFamily="34" charset="0"/>
              </a:rPr>
              <a:t>amplify and discriminate</a:t>
            </a:r>
            <a:endParaRPr lang="ja-JP" altLang="en-US">
              <a:latin typeface="Calibri" pitchFamily="34" charset="0"/>
            </a:endParaRPr>
          </a:p>
        </p:txBody>
      </p:sp>
      <p:pic>
        <p:nvPicPr>
          <p:cNvPr id="5124" name="Picture 4"/>
          <p:cNvPicPr>
            <a:picLocks noChangeAspect="1" noChangeArrowheads="1"/>
          </p:cNvPicPr>
          <p:nvPr/>
        </p:nvPicPr>
        <p:blipFill>
          <a:blip r:embed="rId4"/>
          <a:srcRect/>
          <a:stretch>
            <a:fillRect/>
          </a:stretch>
        </p:blipFill>
        <p:spPr bwMode="auto">
          <a:xfrm>
            <a:off x="428625" y="2643188"/>
            <a:ext cx="2500313" cy="884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400" name="テキスト ボックス 118"/>
          <p:cNvSpPr txBox="1">
            <a:spLocks noChangeArrowheads="1"/>
          </p:cNvSpPr>
          <p:nvPr/>
        </p:nvSpPr>
        <p:spPr bwMode="auto">
          <a:xfrm>
            <a:off x="2613025" y="1500188"/>
            <a:ext cx="1465263" cy="276225"/>
          </a:xfrm>
          <a:prstGeom prst="rect">
            <a:avLst/>
          </a:prstGeom>
          <a:noFill/>
          <a:ln w="9525">
            <a:noFill/>
            <a:miter lim="800000"/>
            <a:headEnd/>
            <a:tailEnd/>
          </a:ln>
        </p:spPr>
        <p:txBody>
          <a:bodyPr wrap="none">
            <a:spAutoFit/>
          </a:bodyPr>
          <a:lstStyle/>
          <a:p>
            <a:r>
              <a:rPr lang="en-US" altLang="ja-JP" sz="1200">
                <a:latin typeface="Calibri" pitchFamily="34" charset="0"/>
              </a:rPr>
              <a:t>including ATT &amp; amp</a:t>
            </a:r>
            <a:endParaRPr lang="ja-JP" altLang="en-US" sz="1200">
              <a:latin typeface="Calibri" pitchFamily="34" charset="0"/>
            </a:endParaRPr>
          </a:p>
        </p:txBody>
      </p:sp>
      <p:sp>
        <p:nvSpPr>
          <p:cNvPr id="15401" name="テキスト ボックス 119"/>
          <p:cNvSpPr txBox="1">
            <a:spLocks noChangeArrowheads="1"/>
          </p:cNvSpPr>
          <p:nvPr/>
        </p:nvSpPr>
        <p:spPr bwMode="auto">
          <a:xfrm>
            <a:off x="4178300" y="3643313"/>
            <a:ext cx="536575" cy="369887"/>
          </a:xfrm>
          <a:prstGeom prst="rect">
            <a:avLst/>
          </a:prstGeom>
          <a:noFill/>
          <a:ln w="9525">
            <a:noFill/>
            <a:miter lim="800000"/>
            <a:headEnd/>
            <a:tailEnd/>
          </a:ln>
        </p:spPr>
        <p:txBody>
          <a:bodyPr wrap="none">
            <a:spAutoFit/>
          </a:bodyPr>
          <a:lstStyle/>
          <a:p>
            <a:r>
              <a:rPr lang="en-US" altLang="ja-JP">
                <a:solidFill>
                  <a:srgbClr val="FF0000"/>
                </a:solidFill>
                <a:latin typeface="Calibri" pitchFamily="34" charset="0"/>
              </a:rPr>
              <a:t>LED</a:t>
            </a:r>
            <a:endParaRPr lang="ja-JP" altLang="en-US">
              <a:solidFill>
                <a:srgbClr val="FF0000"/>
              </a:solidFill>
              <a:latin typeface="Calibri" pitchFamily="34" charset="0"/>
            </a:endParaRPr>
          </a:p>
        </p:txBody>
      </p:sp>
      <p:sp>
        <p:nvSpPr>
          <p:cNvPr id="15402" name="テキスト ボックス 120"/>
          <p:cNvSpPr txBox="1">
            <a:spLocks noChangeArrowheads="1"/>
          </p:cNvSpPr>
          <p:nvPr/>
        </p:nvSpPr>
        <p:spPr bwMode="auto">
          <a:xfrm>
            <a:off x="1720850" y="3201988"/>
            <a:ext cx="1208088" cy="369887"/>
          </a:xfrm>
          <a:prstGeom prst="rect">
            <a:avLst/>
          </a:prstGeom>
          <a:noFill/>
          <a:ln w="9525">
            <a:noFill/>
            <a:miter lim="800000"/>
            <a:headEnd/>
            <a:tailEnd/>
          </a:ln>
        </p:spPr>
        <p:txBody>
          <a:bodyPr wrap="none">
            <a:spAutoFit/>
          </a:bodyPr>
          <a:lstStyle/>
          <a:p>
            <a:r>
              <a:rPr lang="en-US" altLang="ja-JP">
                <a:solidFill>
                  <a:srgbClr val="FF0000"/>
                </a:solidFill>
                <a:latin typeface="Calibri" pitchFamily="34" charset="0"/>
              </a:rPr>
              <a:t>amp board</a:t>
            </a:r>
            <a:endParaRPr lang="ja-JP" altLang="en-US">
              <a:solidFill>
                <a:srgbClr val="FF0000"/>
              </a:solidFill>
              <a:latin typeface="Calibri" pitchFamily="34" charset="0"/>
            </a:endParaRPr>
          </a:p>
        </p:txBody>
      </p:sp>
      <p:cxnSp>
        <p:nvCxnSpPr>
          <p:cNvPr id="125" name="直線コネクタ 124"/>
          <p:cNvCxnSpPr/>
          <p:nvPr/>
        </p:nvCxnSpPr>
        <p:spPr>
          <a:xfrm rot="5400000">
            <a:off x="3213894" y="5274469"/>
            <a:ext cx="4286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404" name="Rectangle 11"/>
          <p:cNvSpPr>
            <a:spLocks noChangeArrowheads="1"/>
          </p:cNvSpPr>
          <p:nvPr/>
        </p:nvSpPr>
        <p:spPr bwMode="auto">
          <a:xfrm>
            <a:off x="3643313" y="5324475"/>
            <a:ext cx="763587" cy="306388"/>
          </a:xfrm>
          <a:prstGeom prst="rect">
            <a:avLst/>
          </a:prstGeom>
          <a:noFill/>
          <a:ln w="9525">
            <a:solidFill>
              <a:schemeClr val="tx1"/>
            </a:solidFill>
            <a:miter lim="800000"/>
            <a:headEnd/>
            <a:tailEnd/>
          </a:ln>
        </p:spPr>
        <p:txBody>
          <a:bodyPr wrap="none" anchor="ctr"/>
          <a:lstStyle/>
          <a:p>
            <a:pPr algn="ctr"/>
            <a:r>
              <a:rPr lang="en-US" altLang="ja-JP">
                <a:latin typeface="Calibri" pitchFamily="34" charset="0"/>
              </a:rPr>
              <a:t>ADC</a:t>
            </a:r>
          </a:p>
        </p:txBody>
      </p:sp>
      <p:cxnSp>
        <p:nvCxnSpPr>
          <p:cNvPr id="127" name="直線コネクタ 126"/>
          <p:cNvCxnSpPr/>
          <p:nvPr/>
        </p:nvCxnSpPr>
        <p:spPr>
          <a:xfrm>
            <a:off x="3429000" y="5487988"/>
            <a:ext cx="2143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rot="5400000">
            <a:off x="3858419" y="5772944"/>
            <a:ext cx="285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3286125" y="5057775"/>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角丸四角形 132"/>
          <p:cNvSpPr/>
          <p:nvPr/>
        </p:nvSpPr>
        <p:spPr>
          <a:xfrm>
            <a:off x="214313" y="2214563"/>
            <a:ext cx="4857750" cy="2000250"/>
          </a:xfrm>
          <a:prstGeom prst="roundRect">
            <a:avLst/>
          </a:prstGeom>
          <a:solidFill>
            <a:srgbClr val="DD332F">
              <a:alpha val="19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34" name="直線コネクタ 133"/>
          <p:cNvCxnSpPr/>
          <p:nvPr/>
        </p:nvCxnSpPr>
        <p:spPr>
          <a:xfrm rot="10800000">
            <a:off x="214313" y="1000125"/>
            <a:ext cx="21431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rot="10800000">
            <a:off x="285750" y="4772025"/>
            <a:ext cx="314325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0" name="曲折矢印 139"/>
          <p:cNvSpPr/>
          <p:nvPr/>
        </p:nvSpPr>
        <p:spPr>
          <a:xfrm rot="5400000">
            <a:off x="5000625" y="3500438"/>
            <a:ext cx="1357313" cy="1214437"/>
          </a:xfrm>
          <a:prstGeom prst="bentArrow">
            <a:avLst>
              <a:gd name="adj1" fmla="val 25000"/>
              <a:gd name="adj2" fmla="val 23667"/>
              <a:gd name="adj3" fmla="val 25000"/>
              <a:gd name="adj4" fmla="val 43750"/>
            </a:avLst>
          </a:prstGeom>
          <a:solidFill>
            <a:srgbClr val="DD332F">
              <a:alpha val="20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5412" name="テキスト ボックス 51"/>
          <p:cNvSpPr txBox="1">
            <a:spLocks noChangeArrowheads="1"/>
          </p:cNvSpPr>
          <p:nvPr/>
        </p:nvSpPr>
        <p:spPr bwMode="auto">
          <a:xfrm>
            <a:off x="6500813" y="2714625"/>
            <a:ext cx="1236662" cy="923925"/>
          </a:xfrm>
          <a:prstGeom prst="rect">
            <a:avLst/>
          </a:prstGeom>
          <a:noFill/>
          <a:ln w="9525">
            <a:noFill/>
            <a:miter lim="800000"/>
            <a:headEnd/>
            <a:tailEnd/>
          </a:ln>
        </p:spPr>
        <p:txBody>
          <a:bodyPr wrap="none">
            <a:spAutoFit/>
          </a:bodyPr>
          <a:lstStyle/>
          <a:p>
            <a:r>
              <a:rPr lang="en-US" altLang="ja-JP"/>
              <a:t>JT0014</a:t>
            </a:r>
          </a:p>
          <a:p>
            <a:r>
              <a:rPr lang="en-US" altLang="ja-JP"/>
              <a:t>HV 2800V</a:t>
            </a:r>
          </a:p>
          <a:p>
            <a:r>
              <a:rPr lang="en-US" altLang="ja-JP"/>
              <a:t>ch1 spot </a:t>
            </a:r>
          </a:p>
        </p:txBody>
      </p:sp>
      <p:sp>
        <p:nvSpPr>
          <p:cNvPr id="53" name="正方形/長方形 52"/>
          <p:cNvSpPr/>
          <p:nvPr/>
        </p:nvSpPr>
        <p:spPr>
          <a:xfrm>
            <a:off x="6500813" y="2714625"/>
            <a:ext cx="1285875" cy="928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2AC644FC-B422-42EA-A652-C1998D7C21F2}" type="slidenum">
              <a:rPr kumimoji="1" lang="ja-JP" altLang="en-US" smtClean="0"/>
              <a:pPr/>
              <a:t>31</a:t>
            </a:fld>
            <a:endParaRPr kumimoji="1" lang="ja-JP" altLang="en-US"/>
          </a:p>
        </p:txBody>
      </p:sp>
      <p:pic>
        <p:nvPicPr>
          <p:cNvPr id="49154" name="Picture 2"/>
          <p:cNvPicPr>
            <a:picLocks noChangeAspect="1" noChangeArrowheads="1"/>
          </p:cNvPicPr>
          <p:nvPr/>
        </p:nvPicPr>
        <p:blipFill>
          <a:blip r:embed="rId2"/>
          <a:srcRect/>
          <a:stretch>
            <a:fillRect/>
          </a:stretch>
        </p:blipFill>
        <p:spPr bwMode="auto">
          <a:xfrm>
            <a:off x="357158" y="1000108"/>
            <a:ext cx="2981325" cy="2714625"/>
          </a:xfrm>
          <a:prstGeom prst="rect">
            <a:avLst/>
          </a:prstGeom>
          <a:ln>
            <a:noFill/>
          </a:ln>
          <a:effectLst>
            <a:outerShdw blurRad="292100" dist="139700" dir="2700000" algn="tl" rotWithShape="0">
              <a:srgbClr val="333333">
                <a:alpha val="65000"/>
              </a:srgbClr>
            </a:outerShdw>
          </a:effectLst>
        </p:spPr>
      </p:pic>
      <p:pic>
        <p:nvPicPr>
          <p:cNvPr id="49155" name="Picture 3"/>
          <p:cNvPicPr>
            <a:picLocks noChangeAspect="1" noChangeArrowheads="1"/>
          </p:cNvPicPr>
          <p:nvPr/>
        </p:nvPicPr>
        <p:blipFill>
          <a:blip r:embed="rId3"/>
          <a:srcRect/>
          <a:stretch>
            <a:fillRect/>
          </a:stretch>
        </p:blipFill>
        <p:spPr bwMode="auto">
          <a:xfrm>
            <a:off x="428596" y="3786190"/>
            <a:ext cx="2952750" cy="2828925"/>
          </a:xfrm>
          <a:prstGeom prst="rect">
            <a:avLst/>
          </a:prstGeom>
          <a:ln>
            <a:noFill/>
          </a:ln>
          <a:effectLst>
            <a:outerShdw blurRad="292100" dist="139700" dir="2700000" algn="tl" rotWithShape="0">
              <a:srgbClr val="333333">
                <a:alpha val="65000"/>
              </a:srgbClr>
            </a:outerShdw>
          </a:effectLst>
        </p:spPr>
      </p:pic>
      <p:sp>
        <p:nvSpPr>
          <p:cNvPr id="7" name="右矢印 6"/>
          <p:cNvSpPr/>
          <p:nvPr/>
        </p:nvSpPr>
        <p:spPr>
          <a:xfrm>
            <a:off x="3857620" y="3500438"/>
            <a:ext cx="928694"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156" name="Picture 4"/>
          <p:cNvPicPr>
            <a:picLocks noChangeAspect="1" noChangeArrowheads="1"/>
          </p:cNvPicPr>
          <p:nvPr/>
        </p:nvPicPr>
        <p:blipFill>
          <a:blip r:embed="rId4"/>
          <a:srcRect/>
          <a:stretch>
            <a:fillRect/>
          </a:stretch>
        </p:blipFill>
        <p:spPr bwMode="auto">
          <a:xfrm>
            <a:off x="5143504" y="1071546"/>
            <a:ext cx="2807865" cy="2571768"/>
          </a:xfrm>
          <a:prstGeom prst="rect">
            <a:avLst/>
          </a:prstGeom>
          <a:ln>
            <a:noFill/>
          </a:ln>
          <a:effectLst>
            <a:outerShdw blurRad="292100" dist="139700" dir="2700000" algn="tl" rotWithShape="0">
              <a:srgbClr val="333333">
                <a:alpha val="65000"/>
              </a:srgbClr>
            </a:outerShdw>
          </a:effectLst>
        </p:spPr>
      </p:pic>
      <p:pic>
        <p:nvPicPr>
          <p:cNvPr id="49157" name="Picture 5"/>
          <p:cNvPicPr>
            <a:picLocks noChangeAspect="1" noChangeArrowheads="1"/>
          </p:cNvPicPr>
          <p:nvPr/>
        </p:nvPicPr>
        <p:blipFill>
          <a:blip r:embed="rId5"/>
          <a:srcRect/>
          <a:stretch>
            <a:fillRect/>
          </a:stretch>
        </p:blipFill>
        <p:spPr bwMode="auto">
          <a:xfrm>
            <a:off x="5143504" y="3857628"/>
            <a:ext cx="2928958" cy="2735453"/>
          </a:xfrm>
          <a:prstGeom prst="rect">
            <a:avLst/>
          </a:prstGeom>
          <a:ln>
            <a:noFill/>
          </a:ln>
          <a:effectLst>
            <a:outerShdw blurRad="292100" dist="139700" dir="2700000" algn="tl" rotWithShape="0">
              <a:srgbClr val="333333">
                <a:alpha val="65000"/>
              </a:srgbClr>
            </a:outerShdw>
          </a:effectLst>
        </p:spPr>
      </p:pic>
      <p:sp>
        <p:nvSpPr>
          <p:cNvPr id="11" name="テキスト ボックス 10"/>
          <p:cNvSpPr txBox="1"/>
          <p:nvPr/>
        </p:nvSpPr>
        <p:spPr>
          <a:xfrm>
            <a:off x="357158" y="285728"/>
            <a:ext cx="3185487" cy="646331"/>
          </a:xfrm>
          <a:prstGeom prst="rect">
            <a:avLst/>
          </a:prstGeom>
          <a:noFill/>
        </p:spPr>
        <p:txBody>
          <a:bodyPr wrap="none" rtlCol="0">
            <a:spAutoFit/>
          </a:bodyPr>
          <a:lstStyle/>
          <a:p>
            <a:r>
              <a:rPr lang="ja-JP" altLang="en-US" dirty="0" smtClean="0">
                <a:latin typeface="小塚ゴシック Pro B" pitchFamily="34" charset="-128"/>
                <a:ea typeface="小塚ゴシック Pro B" pitchFamily="34" charset="-128"/>
              </a:rPr>
              <a:t>六月のセットアップに用いた</a:t>
            </a:r>
            <a:endParaRPr lang="en-US" altLang="ja-JP" dirty="0" smtClean="0">
              <a:latin typeface="小塚ゴシック Pro B" pitchFamily="34" charset="-128"/>
              <a:ea typeface="小塚ゴシック Pro B" pitchFamily="34" charset="-128"/>
            </a:endParaRPr>
          </a:p>
          <a:p>
            <a:r>
              <a:rPr kumimoji="1" lang="en-US" altLang="ja-JP" dirty="0" smtClean="0">
                <a:latin typeface="小塚ゴシック Pro B" pitchFamily="34" charset="-128"/>
                <a:ea typeface="小塚ゴシック Pro B" pitchFamily="34" charset="-128"/>
              </a:rPr>
              <a:t>CFD</a:t>
            </a:r>
            <a:r>
              <a:rPr kumimoji="1" lang="ja-JP" altLang="en-US" dirty="0" smtClean="0">
                <a:latin typeface="小塚ゴシック Pro B" pitchFamily="34" charset="-128"/>
                <a:ea typeface="小塚ゴシック Pro B" pitchFamily="34" charset="-128"/>
              </a:rPr>
              <a:t>モジュール</a:t>
            </a:r>
            <a:endParaRPr kumimoji="1" lang="ja-JP" altLang="en-US" dirty="0">
              <a:latin typeface="小塚ゴシック Pro B" pitchFamily="34" charset="-128"/>
              <a:ea typeface="小塚ゴシック Pro B" pitchFamily="34" charset="-128"/>
            </a:endParaRPr>
          </a:p>
        </p:txBody>
      </p:sp>
      <p:sp>
        <p:nvSpPr>
          <p:cNvPr id="13" name="テキスト ボックス 12"/>
          <p:cNvSpPr txBox="1"/>
          <p:nvPr/>
        </p:nvSpPr>
        <p:spPr>
          <a:xfrm>
            <a:off x="4958413" y="285728"/>
            <a:ext cx="3217547" cy="646331"/>
          </a:xfrm>
          <a:prstGeom prst="rect">
            <a:avLst/>
          </a:prstGeom>
          <a:noFill/>
        </p:spPr>
        <p:txBody>
          <a:bodyPr wrap="none" rtlCol="0">
            <a:spAutoFit/>
          </a:bodyPr>
          <a:lstStyle/>
          <a:p>
            <a:r>
              <a:rPr lang="en-US" altLang="ja-JP" dirty="0" smtClean="0">
                <a:latin typeface="小塚ゴシック Pro B" pitchFamily="34" charset="-128"/>
                <a:ea typeface="小塚ゴシック Pro B" pitchFamily="34" charset="-128"/>
              </a:rPr>
              <a:t>12</a:t>
            </a:r>
            <a:r>
              <a:rPr lang="ja-JP" altLang="en-US" dirty="0" smtClean="0">
                <a:latin typeface="小塚ゴシック Pro B" pitchFamily="34" charset="-128"/>
                <a:ea typeface="小塚ゴシック Pro B" pitchFamily="34" charset="-128"/>
              </a:rPr>
              <a:t>月のセットアップに用いた</a:t>
            </a:r>
            <a:endParaRPr lang="en-US" altLang="ja-JP" dirty="0" smtClean="0">
              <a:latin typeface="小塚ゴシック Pro B" pitchFamily="34" charset="-128"/>
              <a:ea typeface="小塚ゴシック Pro B" pitchFamily="34" charset="-128"/>
            </a:endParaRPr>
          </a:p>
          <a:p>
            <a:r>
              <a:rPr kumimoji="1" lang="en-US" altLang="ja-JP" dirty="0" smtClean="0">
                <a:latin typeface="小塚ゴシック Pro B" pitchFamily="34" charset="-128"/>
                <a:ea typeface="小塚ゴシック Pro B" pitchFamily="34" charset="-128"/>
              </a:rPr>
              <a:t>CFD</a:t>
            </a:r>
            <a:r>
              <a:rPr lang="ja-JP" altLang="en-US" dirty="0" smtClean="0">
                <a:latin typeface="小塚ゴシック Pro B" pitchFamily="34" charset="-128"/>
                <a:ea typeface="小塚ゴシック Pro B" pitchFamily="34" charset="-128"/>
              </a:rPr>
              <a:t>ボード</a:t>
            </a:r>
            <a:endParaRPr kumimoji="1" lang="ja-JP" altLang="en-US" dirty="0">
              <a:latin typeface="小塚ゴシック Pro B" pitchFamily="34" charset="-128"/>
              <a:ea typeface="小塚ゴシック Pro B" pitchFamily="34" charset="-128"/>
            </a:endParaRPr>
          </a:p>
        </p:txBody>
      </p:sp>
      <p:sp>
        <p:nvSpPr>
          <p:cNvPr id="14" name="角丸四角形 13"/>
          <p:cNvSpPr/>
          <p:nvPr/>
        </p:nvSpPr>
        <p:spPr>
          <a:xfrm>
            <a:off x="1500166" y="3071810"/>
            <a:ext cx="785818" cy="357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215074" y="3071810"/>
            <a:ext cx="785818" cy="357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rot="10800000" flipV="1">
            <a:off x="2285984" y="2285992"/>
            <a:ext cx="1428760" cy="8572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4500562" y="2214554"/>
            <a:ext cx="1785950" cy="8572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643306" y="1714488"/>
            <a:ext cx="1505540" cy="646331"/>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time walk </a:t>
            </a:r>
            <a:r>
              <a:rPr kumimoji="1" lang="ja-JP" altLang="en-US" dirty="0" smtClean="0">
                <a:latin typeface="小塚ゴシック Pro B" pitchFamily="34" charset="-128"/>
                <a:ea typeface="小塚ゴシック Pro B" pitchFamily="34" charset="-128"/>
              </a:rPr>
              <a:t>の</a:t>
            </a:r>
            <a:endParaRPr kumimoji="1"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改善！</a:t>
            </a:r>
            <a:endParaRPr kumimoji="1" lang="ja-JP" altLang="en-US"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dirty="0" smtClean="0"/>
              <a:t>６</a:t>
            </a:r>
            <a:r>
              <a:rPr lang="ja-JP" altLang="en-US" dirty="0" smtClean="0"/>
              <a:t>月ビームテスト</a:t>
            </a:r>
            <a:r>
              <a:rPr lang="en-US" altLang="ja-JP" dirty="0" smtClean="0"/>
              <a:t/>
            </a:r>
            <a:br>
              <a:rPr lang="en-US" altLang="ja-JP" dirty="0" smtClean="0"/>
            </a:br>
            <a:r>
              <a:rPr lang="en-US" altLang="ja-JP" dirty="0" smtClean="0"/>
              <a:t>tail</a:t>
            </a:r>
            <a:r>
              <a:rPr lang="ja-JP" altLang="en-US" dirty="0" smtClean="0"/>
              <a:t>部分について</a:t>
            </a:r>
            <a:endParaRPr kumimoji="1" lang="ja-JP" altLang="en-US" dirty="0"/>
          </a:p>
        </p:txBody>
      </p:sp>
      <p:sp>
        <p:nvSpPr>
          <p:cNvPr id="2" name="スライド番号プレースホルダ 1"/>
          <p:cNvSpPr>
            <a:spLocks noGrp="1"/>
          </p:cNvSpPr>
          <p:nvPr>
            <p:ph type="sldNum" sz="quarter" idx="12"/>
          </p:nvPr>
        </p:nvSpPr>
        <p:spPr/>
        <p:txBody>
          <a:bodyPr/>
          <a:lstStyle/>
          <a:p>
            <a:fld id="{2AC644FC-B422-42EA-A652-C1998D7C21F2}" type="slidenum">
              <a:rPr kumimoji="1" lang="ja-JP" altLang="en-US" smtClean="0"/>
              <a:pPr/>
              <a:t>32</a:t>
            </a:fld>
            <a:endParaRPr kumimoji="1"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2AC644FC-B422-42EA-A652-C1998D7C21F2}" type="slidenum">
              <a:rPr kumimoji="1" lang="ja-JP" altLang="en-US" smtClean="0"/>
              <a:pPr/>
              <a:t>33</a:t>
            </a:fld>
            <a:endParaRPr kumimoji="1" lang="ja-JP" altLang="en-US"/>
          </a:p>
        </p:txBody>
      </p:sp>
      <p:grpSp>
        <p:nvGrpSpPr>
          <p:cNvPr id="5" name="グループ化 4"/>
          <p:cNvGrpSpPr/>
          <p:nvPr/>
        </p:nvGrpSpPr>
        <p:grpSpPr>
          <a:xfrm>
            <a:off x="571472" y="857232"/>
            <a:ext cx="3499200" cy="2422800"/>
            <a:chOff x="642910" y="1428736"/>
            <a:chExt cx="5303520" cy="3596640"/>
          </a:xfrm>
        </p:grpSpPr>
        <p:pic>
          <p:nvPicPr>
            <p:cNvPr id="6" name="Picture 31" descr="C:\Documents and Settings\Ken Kurimoto\Desktop\giffile_academic_conf\ch29_tts_fit3.gif"/>
            <p:cNvPicPr>
              <a:picLocks noChangeAspect="1" noChangeArrowheads="1"/>
            </p:cNvPicPr>
            <p:nvPr/>
          </p:nvPicPr>
          <p:blipFill>
            <a:blip r:embed="rId2"/>
            <a:srcRect/>
            <a:stretch>
              <a:fillRect/>
            </a:stretch>
          </p:blipFill>
          <p:spPr bwMode="auto">
            <a:xfrm>
              <a:off x="642910" y="1428736"/>
              <a:ext cx="5303520" cy="3596640"/>
            </a:xfrm>
            <a:prstGeom prst="rect">
              <a:avLst/>
            </a:prstGeom>
            <a:ln w="28575">
              <a:solidFill>
                <a:schemeClr val="tx1"/>
              </a:solid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3"/>
            <a:srcRect/>
            <a:stretch>
              <a:fillRect/>
            </a:stretch>
          </p:blipFill>
          <p:spPr bwMode="auto">
            <a:xfrm>
              <a:off x="1428728" y="1753200"/>
              <a:ext cx="1752600" cy="2905125"/>
            </a:xfrm>
            <a:prstGeom prst="rect">
              <a:avLst/>
            </a:prstGeom>
            <a:noFill/>
            <a:ln w="9525">
              <a:noFill/>
              <a:miter lim="800000"/>
              <a:headEnd/>
              <a:tailEnd/>
            </a:ln>
            <a:effectLst/>
          </p:spPr>
        </p:pic>
      </p:grpSp>
      <p:grpSp>
        <p:nvGrpSpPr>
          <p:cNvPr id="8" name="グループ化 7"/>
          <p:cNvGrpSpPr/>
          <p:nvPr/>
        </p:nvGrpSpPr>
        <p:grpSpPr>
          <a:xfrm>
            <a:off x="4572000" y="857232"/>
            <a:ext cx="3572603" cy="2422800"/>
            <a:chOff x="4500562" y="1142984"/>
            <a:chExt cx="3572603" cy="2422800"/>
          </a:xfrm>
        </p:grpSpPr>
        <p:pic>
          <p:nvPicPr>
            <p:cNvPr id="9" name="Picture 33" descr="C:\Documents and Settings\Ken Kurimoto\Desktop\giffile_academic_conf\simu_center2_ch28.gif"/>
            <p:cNvPicPr>
              <a:picLocks noChangeAspect="1" noChangeArrowheads="1"/>
            </p:cNvPicPr>
            <p:nvPr/>
          </p:nvPicPr>
          <p:blipFill>
            <a:blip r:embed="rId4"/>
            <a:srcRect/>
            <a:stretch>
              <a:fillRect/>
            </a:stretch>
          </p:blipFill>
          <p:spPr bwMode="auto">
            <a:xfrm>
              <a:off x="4500562" y="1142984"/>
              <a:ext cx="3572603" cy="2422800"/>
            </a:xfrm>
            <a:prstGeom prst="rect">
              <a:avLst/>
            </a:prstGeom>
            <a:ln w="28575">
              <a:solidFill>
                <a:schemeClr val="tx1"/>
              </a:solid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5"/>
            <a:srcRect/>
            <a:stretch>
              <a:fillRect/>
            </a:stretch>
          </p:blipFill>
          <p:spPr bwMode="auto">
            <a:xfrm>
              <a:off x="4596807" y="1374742"/>
              <a:ext cx="1488585" cy="2066053"/>
            </a:xfrm>
            <a:prstGeom prst="rect">
              <a:avLst/>
            </a:prstGeom>
            <a:noFill/>
            <a:ln w="9525">
              <a:noFill/>
              <a:miter lim="800000"/>
              <a:headEnd/>
              <a:tailEnd/>
            </a:ln>
            <a:effectLst/>
          </p:spPr>
        </p:pic>
      </p:grpSp>
      <p:sp>
        <p:nvSpPr>
          <p:cNvPr id="11" name="テキスト ボックス 10"/>
          <p:cNvSpPr txBox="1"/>
          <p:nvPr/>
        </p:nvSpPr>
        <p:spPr>
          <a:xfrm>
            <a:off x="442068" y="3786190"/>
            <a:ext cx="2844048" cy="369332"/>
          </a:xfrm>
          <a:prstGeom prst="rect">
            <a:avLst/>
          </a:prstGeom>
          <a:noFill/>
        </p:spPr>
        <p:txBody>
          <a:bodyPr wrap="none" rtlCol="0">
            <a:spAutoFit/>
          </a:bodyPr>
          <a:lstStyle/>
          <a:p>
            <a:r>
              <a:rPr lang="en-US" altLang="ja-JP" dirty="0" smtClean="0">
                <a:latin typeface="小塚ゴシック Pro H" pitchFamily="34" charset="-128"/>
                <a:ea typeface="小塚ゴシック Pro H" pitchFamily="34" charset="-128"/>
              </a:rPr>
              <a:t>σ</a:t>
            </a:r>
            <a:r>
              <a:rPr lang="en-US" altLang="ja-JP" baseline="-25000" dirty="0" smtClean="0">
                <a:latin typeface="小塚ゴシック Pro H" pitchFamily="34" charset="-128"/>
                <a:ea typeface="小塚ゴシック Pro H" pitchFamily="34" charset="-128"/>
              </a:rPr>
              <a:t>1st peak</a:t>
            </a:r>
            <a:r>
              <a:rPr lang="en-US" altLang="ja-JP" dirty="0" smtClean="0">
                <a:latin typeface="小塚ゴシック Pro H" pitchFamily="34" charset="-128"/>
                <a:ea typeface="小塚ゴシック Pro H" pitchFamily="34" charset="-128"/>
              </a:rPr>
              <a:t> :</a:t>
            </a:r>
            <a:r>
              <a:rPr lang="ja-JP" altLang="en-US" dirty="0" smtClean="0">
                <a:latin typeface="小塚ゴシック Pro H" pitchFamily="34" charset="-128"/>
                <a:ea typeface="小塚ゴシック Pro H" pitchFamily="34" charset="-128"/>
              </a:rPr>
              <a:t> </a:t>
            </a:r>
            <a:r>
              <a:rPr lang="en-US" altLang="ja-JP" b="1" dirty="0" smtClean="0">
                <a:solidFill>
                  <a:srgbClr val="008000"/>
                </a:solidFill>
                <a:latin typeface="小塚ゴシック Pro H" pitchFamily="34" charset="-128"/>
                <a:ea typeface="小塚ゴシック Pro H" pitchFamily="34" charset="-128"/>
              </a:rPr>
              <a:t>45.3±16.9 [%]</a:t>
            </a:r>
            <a:r>
              <a:rPr lang="en-US" altLang="ja-JP" dirty="0" smtClean="0">
                <a:latin typeface="小塚ゴシック Pro H" pitchFamily="34" charset="-128"/>
                <a:ea typeface="小塚ゴシック Pro H" pitchFamily="34" charset="-128"/>
              </a:rPr>
              <a:t> </a:t>
            </a:r>
            <a:endParaRPr kumimoji="1" lang="ja-JP" altLang="en-US" dirty="0">
              <a:latin typeface="小塚ゴシック Pro H" pitchFamily="34" charset="-128"/>
              <a:ea typeface="小塚ゴシック Pro H" pitchFamily="34" charset="-128"/>
            </a:endParaRPr>
          </a:p>
        </p:txBody>
      </p:sp>
      <p:sp>
        <p:nvSpPr>
          <p:cNvPr id="12" name="テキスト ボックス 11"/>
          <p:cNvSpPr txBox="1"/>
          <p:nvPr/>
        </p:nvSpPr>
        <p:spPr>
          <a:xfrm>
            <a:off x="428596" y="4286256"/>
            <a:ext cx="2879314" cy="369332"/>
          </a:xfrm>
          <a:prstGeom prst="rect">
            <a:avLst/>
          </a:prstGeom>
          <a:noFill/>
        </p:spPr>
        <p:txBody>
          <a:bodyPr wrap="none" rtlCol="0">
            <a:spAutoFit/>
          </a:bodyPr>
          <a:lstStyle/>
          <a:p>
            <a:r>
              <a:rPr lang="en-US" altLang="ja-JP" dirty="0" smtClean="0">
                <a:latin typeface="小塚ゴシック Pro H" pitchFamily="34" charset="-128"/>
                <a:ea typeface="小塚ゴシック Pro H" pitchFamily="34" charset="-128"/>
              </a:rPr>
              <a:t>σ</a:t>
            </a:r>
            <a:r>
              <a:rPr lang="en-US" altLang="ja-JP" baseline="-25000" dirty="0" smtClean="0">
                <a:latin typeface="小塚ゴシック Pro H" pitchFamily="34" charset="-128"/>
                <a:ea typeface="小塚ゴシック Pro H" pitchFamily="34" charset="-128"/>
              </a:rPr>
              <a:t>2nd peak</a:t>
            </a:r>
            <a:r>
              <a:rPr lang="en-US" altLang="ja-JP" dirty="0" smtClean="0">
                <a:latin typeface="小塚ゴシック Pro H" pitchFamily="34" charset="-128"/>
                <a:ea typeface="小塚ゴシック Pro H" pitchFamily="34" charset="-128"/>
              </a:rPr>
              <a:t> :</a:t>
            </a:r>
            <a:r>
              <a:rPr lang="ja-JP" altLang="en-US" dirty="0" smtClean="0">
                <a:latin typeface="小塚ゴシック Pro H" pitchFamily="34" charset="-128"/>
                <a:ea typeface="小塚ゴシック Pro H" pitchFamily="34" charset="-128"/>
              </a:rPr>
              <a:t> </a:t>
            </a:r>
            <a:r>
              <a:rPr lang="en-US" altLang="ja-JP" b="1" dirty="0" smtClean="0">
                <a:solidFill>
                  <a:srgbClr val="008000"/>
                </a:solidFill>
                <a:latin typeface="小塚ゴシック Pro H" pitchFamily="34" charset="-128"/>
                <a:ea typeface="小塚ゴシック Pro H" pitchFamily="34" charset="-128"/>
              </a:rPr>
              <a:t>40.6±16.9 [%]</a:t>
            </a:r>
            <a:r>
              <a:rPr lang="en-US" altLang="ja-JP" dirty="0" smtClean="0">
                <a:latin typeface="小塚ゴシック Pro H" pitchFamily="34" charset="-128"/>
                <a:ea typeface="小塚ゴシック Pro H" pitchFamily="34" charset="-128"/>
              </a:rPr>
              <a:t> </a:t>
            </a:r>
            <a:endParaRPr kumimoji="1" lang="ja-JP" altLang="en-US" dirty="0">
              <a:latin typeface="小塚ゴシック Pro H" pitchFamily="34" charset="-128"/>
              <a:ea typeface="小塚ゴシック Pro H" pitchFamily="34" charset="-128"/>
            </a:endParaRPr>
          </a:p>
        </p:txBody>
      </p:sp>
      <p:sp>
        <p:nvSpPr>
          <p:cNvPr id="13" name="テキスト ボックス 12"/>
          <p:cNvSpPr txBox="1"/>
          <p:nvPr/>
        </p:nvSpPr>
        <p:spPr>
          <a:xfrm>
            <a:off x="4786314" y="3845486"/>
            <a:ext cx="2686954" cy="369332"/>
          </a:xfrm>
          <a:prstGeom prst="rect">
            <a:avLst/>
          </a:prstGeom>
          <a:noFill/>
        </p:spPr>
        <p:txBody>
          <a:bodyPr wrap="none" rtlCol="0">
            <a:spAutoFit/>
          </a:bodyPr>
          <a:lstStyle/>
          <a:p>
            <a:r>
              <a:rPr lang="en-US" altLang="ja-JP" dirty="0" smtClean="0">
                <a:latin typeface="小塚ゴシック Pro H" pitchFamily="34" charset="-128"/>
                <a:ea typeface="小塚ゴシック Pro H" pitchFamily="34" charset="-128"/>
              </a:rPr>
              <a:t>σ</a:t>
            </a:r>
            <a:r>
              <a:rPr lang="en-US" altLang="ja-JP" baseline="-25000" dirty="0" smtClean="0">
                <a:latin typeface="小塚ゴシック Pro H" pitchFamily="34" charset="-128"/>
                <a:ea typeface="小塚ゴシック Pro H" pitchFamily="34" charset="-128"/>
              </a:rPr>
              <a:t>1st peak</a:t>
            </a:r>
            <a:r>
              <a:rPr lang="en-US" altLang="ja-JP" dirty="0" smtClean="0">
                <a:latin typeface="小塚ゴシック Pro H" pitchFamily="34" charset="-128"/>
                <a:ea typeface="小塚ゴシック Pro H" pitchFamily="34" charset="-128"/>
              </a:rPr>
              <a:t> :</a:t>
            </a:r>
            <a:r>
              <a:rPr lang="ja-JP" altLang="en-US" dirty="0" smtClean="0">
                <a:latin typeface="小塚ゴシック Pro H" pitchFamily="34" charset="-128"/>
                <a:ea typeface="小塚ゴシック Pro H" pitchFamily="34" charset="-128"/>
              </a:rPr>
              <a:t> </a:t>
            </a:r>
            <a:r>
              <a:rPr lang="en-US" altLang="ja-JP" b="1" dirty="0" smtClean="0">
                <a:solidFill>
                  <a:srgbClr val="008000"/>
                </a:solidFill>
                <a:latin typeface="小塚ゴシック Pro H" pitchFamily="34" charset="-128"/>
                <a:ea typeface="小塚ゴシック Pro H" pitchFamily="34" charset="-128"/>
              </a:rPr>
              <a:t>17.8±3.1 [%]</a:t>
            </a:r>
            <a:r>
              <a:rPr lang="en-US" altLang="ja-JP" dirty="0" smtClean="0">
                <a:latin typeface="小塚ゴシック Pro H" pitchFamily="34" charset="-128"/>
                <a:ea typeface="小塚ゴシック Pro H" pitchFamily="34" charset="-128"/>
              </a:rPr>
              <a:t> </a:t>
            </a:r>
            <a:endParaRPr kumimoji="1" lang="ja-JP" altLang="en-US" dirty="0">
              <a:latin typeface="小塚ゴシック Pro H" pitchFamily="34" charset="-128"/>
              <a:ea typeface="小塚ゴシック Pro H" pitchFamily="34" charset="-128"/>
            </a:endParaRPr>
          </a:p>
        </p:txBody>
      </p:sp>
      <p:sp>
        <p:nvSpPr>
          <p:cNvPr id="14" name="テキスト ボックス 13"/>
          <p:cNvSpPr txBox="1"/>
          <p:nvPr/>
        </p:nvSpPr>
        <p:spPr>
          <a:xfrm>
            <a:off x="4786314" y="4274114"/>
            <a:ext cx="2744662" cy="369332"/>
          </a:xfrm>
          <a:prstGeom prst="rect">
            <a:avLst/>
          </a:prstGeom>
          <a:noFill/>
        </p:spPr>
        <p:txBody>
          <a:bodyPr wrap="none" rtlCol="0">
            <a:spAutoFit/>
          </a:bodyPr>
          <a:lstStyle/>
          <a:p>
            <a:r>
              <a:rPr lang="en-US" altLang="ja-JP" dirty="0" smtClean="0">
                <a:latin typeface="小塚ゴシック Pro H" pitchFamily="34" charset="-128"/>
                <a:ea typeface="小塚ゴシック Pro H" pitchFamily="34" charset="-128"/>
              </a:rPr>
              <a:t>σ</a:t>
            </a:r>
            <a:r>
              <a:rPr lang="en-US" altLang="ja-JP" baseline="-25000" dirty="0" smtClean="0">
                <a:latin typeface="小塚ゴシック Pro H" pitchFamily="34" charset="-128"/>
                <a:ea typeface="小塚ゴシック Pro H" pitchFamily="34" charset="-128"/>
              </a:rPr>
              <a:t>2nd peak</a:t>
            </a:r>
            <a:r>
              <a:rPr lang="en-US" altLang="ja-JP" dirty="0" smtClean="0">
                <a:latin typeface="小塚ゴシック Pro H" pitchFamily="34" charset="-128"/>
                <a:ea typeface="小塚ゴシック Pro H" pitchFamily="34" charset="-128"/>
              </a:rPr>
              <a:t> :</a:t>
            </a:r>
            <a:r>
              <a:rPr lang="ja-JP" altLang="en-US" dirty="0" smtClean="0">
                <a:latin typeface="小塚ゴシック Pro H" pitchFamily="34" charset="-128"/>
                <a:ea typeface="小塚ゴシック Pro H" pitchFamily="34" charset="-128"/>
              </a:rPr>
              <a:t> </a:t>
            </a:r>
            <a:r>
              <a:rPr lang="en-US" altLang="ja-JP" b="1" dirty="0" smtClean="0">
                <a:solidFill>
                  <a:srgbClr val="008000"/>
                </a:solidFill>
                <a:latin typeface="小塚ゴシック Pro H" pitchFamily="34" charset="-128"/>
                <a:ea typeface="小塚ゴシック Pro H" pitchFamily="34" charset="-128"/>
              </a:rPr>
              <a:t>19.4±3.8 [%]</a:t>
            </a:r>
            <a:r>
              <a:rPr lang="en-US" altLang="ja-JP" dirty="0" smtClean="0">
                <a:latin typeface="小塚ゴシック Pro H" pitchFamily="34" charset="-128"/>
                <a:ea typeface="小塚ゴシック Pro H" pitchFamily="34" charset="-128"/>
              </a:rPr>
              <a:t> </a:t>
            </a:r>
            <a:endParaRPr kumimoji="1" lang="ja-JP" altLang="en-US" dirty="0">
              <a:latin typeface="小塚ゴシック Pro H" pitchFamily="34" charset="-128"/>
              <a:ea typeface="小塚ゴシック Pro H" pitchFamily="34" charset="-128"/>
            </a:endParaRPr>
          </a:p>
        </p:txBody>
      </p:sp>
      <p:sp>
        <p:nvSpPr>
          <p:cNvPr id="15" name="テキスト ボックス 14"/>
          <p:cNvSpPr txBox="1"/>
          <p:nvPr/>
        </p:nvSpPr>
        <p:spPr>
          <a:xfrm>
            <a:off x="1357290" y="4786322"/>
            <a:ext cx="5299849" cy="1477328"/>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明らかに</a:t>
            </a:r>
            <a:r>
              <a:rPr lang="en-US" altLang="ja-JP" dirty="0" smtClean="0">
                <a:latin typeface="小塚ゴシック Pro B" pitchFamily="34" charset="-128"/>
                <a:ea typeface="小塚ゴシック Pro B" pitchFamily="34" charset="-128"/>
              </a:rPr>
              <a:t>data </a:t>
            </a:r>
            <a:r>
              <a:rPr lang="ja-JP" altLang="en-US" dirty="0" smtClean="0">
                <a:latin typeface="小塚ゴシック Pro B" pitchFamily="34" charset="-128"/>
                <a:ea typeface="小塚ゴシック Pro B" pitchFamily="34" charset="-128"/>
              </a:rPr>
              <a:t>の方が</a:t>
            </a:r>
            <a:r>
              <a:rPr kumimoji="1" lang="en-US" altLang="ja-JP" dirty="0" smtClean="0">
                <a:latin typeface="小塚ゴシック Pro B" pitchFamily="34" charset="-128"/>
                <a:ea typeface="小塚ゴシック Pro B" pitchFamily="34" charset="-128"/>
              </a:rPr>
              <a:t>tail part</a:t>
            </a:r>
            <a:r>
              <a:rPr lang="ja-JP" altLang="en-US" dirty="0" smtClean="0">
                <a:latin typeface="小塚ゴシック Pro B" pitchFamily="34" charset="-128"/>
                <a:ea typeface="小塚ゴシック Pro B" pitchFamily="34" charset="-128"/>
              </a:rPr>
              <a:t> の面積比が大きい。</a:t>
            </a:r>
            <a:endParaRPr lang="en-US" altLang="ja-JP" dirty="0" smtClean="0">
              <a:latin typeface="小塚ゴシック Pro B" pitchFamily="34" charset="-128"/>
              <a:ea typeface="小塚ゴシック Pro B" pitchFamily="34" charset="-128"/>
            </a:endParaRPr>
          </a:p>
          <a:p>
            <a:r>
              <a:rPr kumimoji="1" lang="en-US" altLang="ja-JP" dirty="0" smtClean="0">
                <a:latin typeface="小塚ゴシック Pro B" pitchFamily="34" charset="-128"/>
                <a:ea typeface="小塚ゴシック Pro B" pitchFamily="34" charset="-128"/>
              </a:rPr>
              <a:t>simulation </a:t>
            </a:r>
            <a:r>
              <a:rPr kumimoji="1" lang="ja-JP" altLang="en-US" dirty="0" smtClean="0">
                <a:latin typeface="小塚ゴシック Pro B" pitchFamily="34" charset="-128"/>
                <a:ea typeface="小塚ゴシック Pro B" pitchFamily="34" charset="-128"/>
              </a:rPr>
              <a:t>で考慮に入れられていない点</a:t>
            </a:r>
            <a:endParaRPr kumimoji="1" lang="en-US" altLang="ja-JP" dirty="0" smtClean="0">
              <a:latin typeface="小塚ゴシック Pro B" pitchFamily="34" charset="-128"/>
              <a:ea typeface="小塚ゴシック Pro B" pitchFamily="34" charset="-128"/>
            </a:endParaRPr>
          </a:p>
          <a:p>
            <a:pPr lvl="1">
              <a:buFont typeface="Arial" pitchFamily="34" charset="0"/>
              <a:buChar char="•"/>
            </a:pPr>
            <a:r>
              <a:rPr lang="ja-JP" altLang="en-US" dirty="0" smtClean="0">
                <a:latin typeface="小塚ゴシック Pro B" pitchFamily="34" charset="-128"/>
                <a:ea typeface="小塚ゴシック Pro B" pitchFamily="34" charset="-128"/>
              </a:rPr>
              <a:t>電磁シャワー</a:t>
            </a:r>
            <a:r>
              <a:rPr lang="en-US" altLang="ja-JP" dirty="0" smtClean="0">
                <a:latin typeface="小塚ゴシック Pro B" pitchFamily="34" charset="-128"/>
                <a:ea typeface="小塚ゴシック Pro B" pitchFamily="34" charset="-128"/>
              </a:rPr>
              <a:t> </a:t>
            </a:r>
            <a:endParaRPr lang="ja-JP" altLang="en-US" dirty="0" smtClean="0">
              <a:latin typeface="小塚ゴシック Pro B" pitchFamily="34" charset="-128"/>
              <a:ea typeface="小塚ゴシック Pro B" pitchFamily="34" charset="-128"/>
            </a:endParaRPr>
          </a:p>
          <a:p>
            <a:pPr lvl="1">
              <a:buFont typeface="Arial" pitchFamily="34" charset="0"/>
              <a:buChar char="•"/>
            </a:pPr>
            <a:r>
              <a:rPr lang="ja-JP" altLang="en-US" dirty="0" smtClean="0">
                <a:latin typeface="小塚ゴシック Pro B" pitchFamily="34" charset="-128"/>
                <a:ea typeface="小塚ゴシック Pro B" pitchFamily="34" charset="-128"/>
              </a:rPr>
              <a:t>クロストーク</a:t>
            </a:r>
            <a:endParaRPr lang="en-US" altLang="ja-JP" dirty="0" smtClean="0">
              <a:latin typeface="小塚ゴシック Pro B" pitchFamily="34" charset="-128"/>
              <a:ea typeface="小塚ゴシック Pro B" pitchFamily="34" charset="-128"/>
            </a:endParaRPr>
          </a:p>
          <a:p>
            <a:endParaRPr lang="en-US" altLang="ja-JP" dirty="0" smtClean="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en-US" altLang="ja-JP" dirty="0" smtClean="0"/>
              <a:t>6</a:t>
            </a:r>
            <a:r>
              <a:rPr lang="ja-JP" altLang="en-US" dirty="0" smtClean="0"/>
              <a:t>月</a:t>
            </a:r>
            <a:r>
              <a:rPr lang="ja-JP" altLang="en-US" dirty="0" smtClean="0"/>
              <a:t>のビームテスト</a:t>
            </a:r>
            <a:r>
              <a:rPr lang="en-US" altLang="ja-JP" dirty="0" smtClean="0"/>
              <a:t/>
            </a:r>
            <a:br>
              <a:rPr lang="en-US" altLang="ja-JP" dirty="0" smtClean="0"/>
            </a:br>
            <a:r>
              <a:rPr lang="ja-JP" altLang="en-US" dirty="0" smtClean="0"/>
              <a:t>失われたセカンドピーク</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sp>
        <p:nvSpPr>
          <p:cNvPr id="2" name="スライド番号プレースホルダ 1"/>
          <p:cNvSpPr>
            <a:spLocks noGrp="1"/>
          </p:cNvSpPr>
          <p:nvPr>
            <p:ph type="sldNum" sz="quarter" idx="12"/>
          </p:nvPr>
        </p:nvSpPr>
        <p:spPr/>
        <p:txBody>
          <a:bodyPr/>
          <a:lstStyle/>
          <a:p>
            <a:fld id="{2AC644FC-B422-42EA-A652-C1998D7C21F2}" type="slidenum">
              <a:rPr kumimoji="1" lang="ja-JP" altLang="en-US" smtClean="0"/>
              <a:pPr/>
              <a:t>34</a:t>
            </a:fld>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2AC644FC-B422-42EA-A652-C1998D7C21F2}" type="slidenum">
              <a:rPr kumimoji="1" lang="ja-JP" altLang="en-US" smtClean="0"/>
              <a:pPr/>
              <a:t>35</a:t>
            </a:fld>
            <a:endParaRPr kumimoji="1" lang="ja-JP" altLang="en-US"/>
          </a:p>
        </p:txBody>
      </p:sp>
      <p:sp>
        <p:nvSpPr>
          <p:cNvPr id="5" name="正方形/長方形 4"/>
          <p:cNvSpPr/>
          <p:nvPr/>
        </p:nvSpPr>
        <p:spPr>
          <a:xfrm>
            <a:off x="857224" y="642918"/>
            <a:ext cx="2143140" cy="3571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星 4 5"/>
          <p:cNvSpPr/>
          <p:nvPr/>
        </p:nvSpPr>
        <p:spPr>
          <a:xfrm>
            <a:off x="1714480" y="2500306"/>
            <a:ext cx="428628" cy="42862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6" idx="2"/>
          </p:cNvCxnSpPr>
          <p:nvPr/>
        </p:nvCxnSpPr>
        <p:spPr>
          <a:xfrm rot="5400000">
            <a:off x="1142976" y="2643182"/>
            <a:ext cx="500066" cy="10715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endCxn id="5" idx="2"/>
          </p:cNvCxnSpPr>
          <p:nvPr/>
        </p:nvCxnSpPr>
        <p:spPr>
          <a:xfrm>
            <a:off x="857224" y="3429000"/>
            <a:ext cx="1071570" cy="7858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42844" y="3429000"/>
            <a:ext cx="214314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071934" y="1571612"/>
            <a:ext cx="2989921" cy="646331"/>
          </a:xfrm>
          <a:prstGeom prst="rect">
            <a:avLst/>
          </a:prstGeom>
          <a:noFill/>
        </p:spPr>
        <p:txBody>
          <a:bodyPr wrap="none" rtlCol="0">
            <a:spAutoFit/>
          </a:bodyPr>
          <a:lstStyle/>
          <a:p>
            <a:r>
              <a:rPr kumimoji="1" lang="en-US" altLang="ja-JP" dirty="0" smtClean="0"/>
              <a:t>400[nm]</a:t>
            </a:r>
            <a:r>
              <a:rPr kumimoji="1" lang="ja-JP" altLang="en-US" dirty="0" smtClean="0"/>
              <a:t>における全反射条件</a:t>
            </a:r>
            <a:endParaRPr kumimoji="1" lang="en-US" altLang="ja-JP" dirty="0" smtClean="0"/>
          </a:p>
          <a:p>
            <a:r>
              <a:rPr lang="en-US" altLang="ja-JP" dirty="0" smtClean="0"/>
              <a:t>	</a:t>
            </a:r>
            <a:r>
              <a:rPr lang="en-US" altLang="ja-JP" dirty="0" smtClean="0"/>
              <a:t>: 42.86°</a:t>
            </a:r>
            <a:endParaRPr kumimoji="1" lang="en-US" altLang="ja-JP" dirty="0" smtClean="0"/>
          </a:p>
        </p:txBody>
      </p:sp>
      <p:sp>
        <p:nvSpPr>
          <p:cNvPr id="14" name="円弧 13"/>
          <p:cNvSpPr/>
          <p:nvPr/>
        </p:nvSpPr>
        <p:spPr>
          <a:xfrm>
            <a:off x="1142976" y="3214686"/>
            <a:ext cx="285752" cy="42862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6" name="直線矢印コネクタ 15"/>
          <p:cNvCxnSpPr/>
          <p:nvPr/>
        </p:nvCxnSpPr>
        <p:spPr>
          <a:xfrm rot="10800000" flipV="1">
            <a:off x="1500166" y="3000372"/>
            <a:ext cx="2143140"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786182" y="2857496"/>
            <a:ext cx="941283" cy="369332"/>
          </a:xfrm>
          <a:prstGeom prst="rect">
            <a:avLst/>
          </a:prstGeom>
          <a:noFill/>
        </p:spPr>
        <p:txBody>
          <a:bodyPr wrap="none" rtlCol="0">
            <a:spAutoFit/>
          </a:bodyPr>
          <a:lstStyle/>
          <a:p>
            <a:r>
              <a:rPr kumimoji="1" lang="en-US" altLang="ja-JP" dirty="0" smtClean="0"/>
              <a:t>44.68°</a:t>
            </a:r>
          </a:p>
        </p:txBody>
      </p:sp>
      <p:sp>
        <p:nvSpPr>
          <p:cNvPr id="18" name="テキスト ボックス 17"/>
          <p:cNvSpPr txBox="1"/>
          <p:nvPr/>
        </p:nvSpPr>
        <p:spPr>
          <a:xfrm>
            <a:off x="4071934" y="1000108"/>
            <a:ext cx="2534668" cy="646331"/>
          </a:xfrm>
          <a:prstGeom prst="rect">
            <a:avLst/>
          </a:prstGeom>
          <a:noFill/>
        </p:spPr>
        <p:txBody>
          <a:bodyPr wrap="none" rtlCol="0">
            <a:spAutoFit/>
          </a:bodyPr>
          <a:lstStyle/>
          <a:p>
            <a:r>
              <a:rPr lang="ja-JP" altLang="en-US" dirty="0" smtClean="0"/>
              <a:t>チェレンコフ光の開き角</a:t>
            </a:r>
            <a:endParaRPr lang="en-US" altLang="ja-JP" dirty="0" smtClean="0"/>
          </a:p>
          <a:p>
            <a:r>
              <a:rPr kumimoji="1" lang="en-US" altLang="ja-JP" dirty="0" smtClean="0"/>
              <a:t>	</a:t>
            </a:r>
            <a:r>
              <a:rPr kumimoji="1" lang="en-US" altLang="ja-JP" dirty="0" smtClean="0"/>
              <a:t>: 47.14</a:t>
            </a:r>
            <a:r>
              <a:rPr lang="en-US" altLang="ja-JP" dirty="0" smtClean="0"/>
              <a:t>°</a:t>
            </a:r>
            <a:endParaRPr kumimoji="1" lang="ja-JP" altLang="en-US" dirty="0"/>
          </a:p>
        </p:txBody>
      </p:sp>
      <p:sp>
        <p:nvSpPr>
          <p:cNvPr id="19" name="テキスト ボックス 18"/>
          <p:cNvSpPr txBox="1"/>
          <p:nvPr/>
        </p:nvSpPr>
        <p:spPr>
          <a:xfrm>
            <a:off x="2143108" y="4643446"/>
            <a:ext cx="6516528" cy="646331"/>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ビームの入射角度が反射角が小さくなるように働くと</a:t>
            </a:r>
            <a:endParaRPr kumimoji="1"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全反射条件</a:t>
            </a:r>
            <a:r>
              <a:rPr lang="ja-JP" altLang="en-US" dirty="0" smtClean="0">
                <a:latin typeface="小塚ゴシック Pro B" pitchFamily="34" charset="-128"/>
                <a:ea typeface="小塚ゴシック Pro B" pitchFamily="34" charset="-128"/>
              </a:rPr>
              <a:t>を満たさずに光子が</a:t>
            </a:r>
            <a:r>
              <a:rPr lang="en-US" altLang="ja-JP" dirty="0" smtClean="0">
                <a:latin typeface="小塚ゴシック Pro B" pitchFamily="34" charset="-128"/>
                <a:ea typeface="小塚ゴシック Pro B" pitchFamily="34" charset="-128"/>
              </a:rPr>
              <a:t>MCP-PMT</a:t>
            </a:r>
            <a:r>
              <a:rPr lang="ja-JP" altLang="en-US" dirty="0" smtClean="0">
                <a:latin typeface="小塚ゴシック Pro B" pitchFamily="34" charset="-128"/>
                <a:ea typeface="小塚ゴシック Pro B" pitchFamily="34" charset="-128"/>
              </a:rPr>
              <a:t>に到達できなくなる</a:t>
            </a:r>
            <a:endParaRPr kumimoji="1" lang="ja-JP" altLang="en-US" dirty="0">
              <a:latin typeface="小塚ゴシック Pro B" pitchFamily="34" charset="-128"/>
              <a:ea typeface="小塚ゴシック Pro B"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normAutofit fontScale="90000"/>
          </a:bodyPr>
          <a:lstStyle/>
          <a:p>
            <a:r>
              <a:rPr kumimoji="1" lang="en-US" altLang="ja-JP" dirty="0" smtClean="0"/>
              <a:t>12</a:t>
            </a:r>
            <a:r>
              <a:rPr kumimoji="1" lang="ja-JP" altLang="en-US" dirty="0" smtClean="0"/>
              <a:t>月ビーム</a:t>
            </a:r>
            <a:r>
              <a:rPr lang="ja-JP" altLang="en-US" dirty="0" smtClean="0"/>
              <a:t>テスト</a:t>
            </a:r>
            <a:r>
              <a:rPr lang="en-US" altLang="ja-JP" dirty="0" smtClean="0"/>
              <a:t/>
            </a:r>
            <a:br>
              <a:rPr lang="en-US" altLang="ja-JP" dirty="0" smtClean="0"/>
            </a:br>
            <a:r>
              <a:rPr lang="en-US" altLang="ja-JP" dirty="0" smtClean="0"/>
              <a:t>far</a:t>
            </a:r>
            <a:r>
              <a:rPr lang="ja-JP" altLang="en-US" dirty="0" smtClean="0"/>
              <a:t>入射バックグラウンドについて</a:t>
            </a:r>
            <a:endParaRPr kumimoji="1" lang="ja-JP" altLang="en-US" dirty="0"/>
          </a:p>
        </p:txBody>
      </p:sp>
      <p:sp>
        <p:nvSpPr>
          <p:cNvPr id="8" name="サブタイトル 7"/>
          <p:cNvSpPr>
            <a:spLocks noGrp="1"/>
          </p:cNvSpPr>
          <p:nvPr>
            <p:ph type="subTitle" idx="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AC644FC-B422-42EA-A652-C1998D7C21F2}" type="slidenum">
              <a:rPr kumimoji="1" lang="ja-JP" altLang="en-US" smtClean="0"/>
              <a:pPr/>
              <a:t>36</a:t>
            </a:fld>
            <a:endParaRPr kumimoji="1"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2AC644FC-B422-42EA-A652-C1998D7C21F2}" type="slidenum">
              <a:rPr kumimoji="1" lang="ja-JP" altLang="en-US" smtClean="0"/>
              <a:pPr/>
              <a:t>37</a:t>
            </a:fld>
            <a:endParaRPr kumimoji="1" lang="ja-JP" altLang="en-US"/>
          </a:p>
        </p:txBody>
      </p:sp>
      <p:pic>
        <p:nvPicPr>
          <p:cNvPr id="3" name="Picture 2"/>
          <p:cNvPicPr>
            <a:picLocks noChangeAspect="1" noChangeArrowheads="1"/>
          </p:cNvPicPr>
          <p:nvPr/>
        </p:nvPicPr>
        <p:blipFill>
          <a:blip r:embed="rId2"/>
          <a:srcRect/>
          <a:stretch>
            <a:fillRect/>
          </a:stretch>
        </p:blipFill>
        <p:spPr bwMode="auto">
          <a:xfrm>
            <a:off x="214282" y="785794"/>
            <a:ext cx="4572000" cy="3419999"/>
          </a:xfrm>
          <a:prstGeom prst="rect">
            <a:avLst/>
          </a:prstGeom>
          <a:ln w="28575">
            <a:solidFill>
              <a:schemeClr val="tx1"/>
            </a:solidFill>
          </a:ln>
          <a:effectLst>
            <a:outerShdw blurRad="292100" dist="139700" dir="2700000" algn="tl" rotWithShape="0">
              <a:srgbClr val="333333">
                <a:alpha val="65000"/>
              </a:srgbClr>
            </a:outerShdw>
          </a:effectLst>
        </p:spPr>
      </p:pic>
      <p:sp>
        <p:nvSpPr>
          <p:cNvPr id="4" name="テキスト ボックス 3"/>
          <p:cNvSpPr txBox="1"/>
          <p:nvPr/>
        </p:nvSpPr>
        <p:spPr>
          <a:xfrm>
            <a:off x="142844" y="4643446"/>
            <a:ext cx="5827236" cy="1477328"/>
          </a:xfrm>
          <a:prstGeom prst="rect">
            <a:avLst/>
          </a:prstGeom>
          <a:noFill/>
        </p:spPr>
        <p:txBody>
          <a:bodyPr wrap="none" rtlCol="0">
            <a:spAutoFit/>
          </a:bodyPr>
          <a:lstStyle/>
          <a:p>
            <a:r>
              <a:rPr lang="ja-JP" altLang="en-US" dirty="0" smtClean="0">
                <a:latin typeface="小塚ゴシック Pro B" pitchFamily="34" charset="-128"/>
                <a:ea typeface="小塚ゴシック Pro B" pitchFamily="34" charset="-128"/>
              </a:rPr>
              <a:t>明らかに</a:t>
            </a:r>
            <a:r>
              <a:rPr lang="en-US" altLang="ja-JP" dirty="0" err="1" smtClean="0">
                <a:latin typeface="小塚ゴシック Pro B" pitchFamily="34" charset="-128"/>
                <a:ea typeface="小塚ゴシック Pro B" pitchFamily="34" charset="-128"/>
              </a:rPr>
              <a:t>bg</a:t>
            </a:r>
            <a:r>
              <a:rPr lang="ja-JP" altLang="en-US" dirty="0" smtClean="0">
                <a:latin typeface="小塚ゴシック Pro B" pitchFamily="34" charset="-128"/>
                <a:ea typeface="小塚ゴシック Pro B" pitchFamily="34" charset="-128"/>
              </a:rPr>
              <a:t>の成分が大きい。全体に対する</a:t>
            </a:r>
            <a:r>
              <a:rPr lang="en-US" altLang="ja-JP" dirty="0" err="1" smtClean="0">
                <a:latin typeface="小塚ゴシック Pro B" pitchFamily="34" charset="-128"/>
                <a:ea typeface="小塚ゴシック Pro B" pitchFamily="34" charset="-128"/>
              </a:rPr>
              <a:t>bg</a:t>
            </a:r>
            <a:r>
              <a:rPr lang="ja-JP" altLang="en-US" dirty="0" smtClean="0">
                <a:latin typeface="小塚ゴシック Pro B" pitchFamily="34" charset="-128"/>
                <a:ea typeface="小塚ゴシック Pro B" pitchFamily="34" charset="-128"/>
              </a:rPr>
              <a:t>の割合は</a:t>
            </a:r>
            <a:endParaRPr lang="en-US" altLang="ja-JP" dirty="0" smtClean="0">
              <a:latin typeface="小塚ゴシック Pro B" pitchFamily="34" charset="-128"/>
              <a:ea typeface="小塚ゴシック Pro B" pitchFamily="34" charset="-128"/>
            </a:endParaRPr>
          </a:p>
          <a:p>
            <a:pPr lvl="1"/>
            <a:r>
              <a:rPr lang="en-US" altLang="ja-JP" dirty="0" smtClean="0">
                <a:latin typeface="小塚ゴシック Pro B" pitchFamily="34" charset="-128"/>
                <a:ea typeface="小塚ゴシック Pro B" pitchFamily="34" charset="-128"/>
              </a:rPr>
              <a:t>center</a:t>
            </a:r>
            <a:r>
              <a:rPr lang="ja-JP" altLang="en-US" dirty="0" smtClean="0">
                <a:latin typeface="小塚ゴシック Pro B" pitchFamily="34" charset="-128"/>
                <a:ea typeface="小塚ゴシック Pro B" pitchFamily="34" charset="-128"/>
              </a:rPr>
              <a:t>入射 </a:t>
            </a:r>
            <a:r>
              <a:rPr lang="en-US" altLang="ja-JP" dirty="0" smtClean="0">
                <a:latin typeface="小塚ゴシック Pro B" pitchFamily="34" charset="-128"/>
                <a:ea typeface="小塚ゴシック Pro B" pitchFamily="34" charset="-128"/>
              </a:rPr>
              <a:t>: 31.6%</a:t>
            </a:r>
          </a:p>
          <a:p>
            <a:pPr lvl="1"/>
            <a:r>
              <a:rPr kumimoji="1" lang="en-US" altLang="ja-JP" dirty="0" smtClean="0">
                <a:latin typeface="小塚ゴシック Pro B" pitchFamily="34" charset="-128"/>
                <a:ea typeface="小塚ゴシック Pro B" pitchFamily="34" charset="-128"/>
              </a:rPr>
              <a:t>far</a:t>
            </a:r>
            <a:r>
              <a:rPr kumimoji="1" lang="ja-JP" altLang="en-US" dirty="0" smtClean="0">
                <a:latin typeface="小塚ゴシック Pro B" pitchFamily="34" charset="-128"/>
                <a:ea typeface="小塚ゴシック Pro B" pitchFamily="34" charset="-128"/>
              </a:rPr>
              <a:t>入射</a:t>
            </a:r>
            <a:r>
              <a:rPr lang="en-US" altLang="ja-JP" dirty="0" smtClean="0">
                <a:latin typeface="小塚ゴシック Pro B" pitchFamily="34" charset="-128"/>
                <a:ea typeface="小塚ゴシック Pro B" pitchFamily="34" charset="-128"/>
              </a:rPr>
              <a:t>        : 51.8%</a:t>
            </a:r>
          </a:p>
          <a:p>
            <a:r>
              <a:rPr lang="ja-JP" altLang="en-US" dirty="0" smtClean="0">
                <a:latin typeface="小塚ゴシック Pro B" pitchFamily="34" charset="-128"/>
                <a:ea typeface="小塚ゴシック Pro B" pitchFamily="34" charset="-128"/>
              </a:rPr>
              <a:t>考えられる原因</a:t>
            </a:r>
            <a:endParaRPr lang="en-US" altLang="ja-JP" dirty="0" smtClean="0">
              <a:latin typeface="小塚ゴシック Pro B" pitchFamily="34" charset="-128"/>
              <a:ea typeface="小塚ゴシック Pro B" pitchFamily="34" charset="-128"/>
            </a:endParaRPr>
          </a:p>
          <a:p>
            <a:pPr lvl="1">
              <a:buFont typeface="Arial" pitchFamily="34" charset="0"/>
              <a:buChar char="•"/>
            </a:pPr>
            <a:r>
              <a:rPr lang="en-US" altLang="ja-JP" dirty="0" smtClean="0">
                <a:latin typeface="小塚ゴシック Pro B" pitchFamily="34" charset="-128"/>
                <a:ea typeface="小塚ゴシック Pro B" pitchFamily="34" charset="-128"/>
              </a:rPr>
              <a:t>δ-ray</a:t>
            </a:r>
            <a:r>
              <a:rPr lang="ja-JP" altLang="en-US" dirty="0" smtClean="0">
                <a:latin typeface="小塚ゴシック Pro B" pitchFamily="34" charset="-128"/>
                <a:ea typeface="小塚ゴシック Pro B" pitchFamily="34" charset="-128"/>
              </a:rPr>
              <a:t> や電磁シャワーなどのビームの散乱</a:t>
            </a:r>
            <a:endParaRPr lang="en-US" altLang="ja-JP" dirty="0" smtClean="0">
              <a:latin typeface="小塚ゴシック Pro B" pitchFamily="34" charset="-128"/>
              <a:ea typeface="小塚ゴシック Pro B" pitchFamily="34" charset="-128"/>
            </a:endParaRPr>
          </a:p>
        </p:txBody>
      </p:sp>
      <p:sp>
        <p:nvSpPr>
          <p:cNvPr id="5" name="テキスト ボックス 4"/>
          <p:cNvSpPr txBox="1"/>
          <p:nvPr/>
        </p:nvSpPr>
        <p:spPr>
          <a:xfrm>
            <a:off x="1928794" y="6215082"/>
            <a:ext cx="4277133" cy="369332"/>
          </a:xfrm>
          <a:prstGeom prst="rect">
            <a:avLst/>
          </a:prstGeom>
          <a:noFill/>
        </p:spPr>
        <p:txBody>
          <a:bodyPr wrap="none" rtlCol="0">
            <a:spAutoFit/>
          </a:bodyPr>
          <a:lstStyle/>
          <a:p>
            <a:r>
              <a:rPr lang="en-US" altLang="ja-JP" dirty="0" smtClean="0">
                <a:latin typeface="小塚ゴシック Pro B" pitchFamily="34" charset="-128"/>
                <a:ea typeface="小塚ゴシック Pro B" pitchFamily="34" charset="-128"/>
              </a:rPr>
              <a:t>δ-ray</a:t>
            </a:r>
            <a:r>
              <a:rPr lang="ja-JP" altLang="en-US" dirty="0" smtClean="0">
                <a:latin typeface="小塚ゴシック Pro B" pitchFamily="34" charset="-128"/>
                <a:ea typeface="小塚ゴシック Pro B" pitchFamily="34" charset="-128"/>
              </a:rPr>
              <a:t> や電磁シャワーを疑う理由 </a:t>
            </a:r>
            <a:r>
              <a:rPr lang="en-US" altLang="ja-JP" dirty="0" smtClean="0">
                <a:latin typeface="小塚ゴシック Pro B" pitchFamily="34" charset="-128"/>
                <a:ea typeface="小塚ゴシック Pro B" pitchFamily="34" charset="-128"/>
              </a:rPr>
              <a:t>: </a:t>
            </a:r>
            <a:r>
              <a:rPr lang="ja-JP" altLang="en-US" dirty="0" smtClean="0">
                <a:latin typeface="小塚ゴシック Pro B" pitchFamily="34" charset="-128"/>
                <a:ea typeface="小塚ゴシック Pro B" pitchFamily="34" charset="-128"/>
              </a:rPr>
              <a:t>次項</a:t>
            </a:r>
            <a:endParaRPr kumimoji="1" lang="ja-JP" altLang="en-US"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2AC644FC-B422-42EA-A652-C1998D7C21F2}" type="slidenum">
              <a:rPr kumimoji="1" lang="ja-JP" altLang="en-US" smtClean="0"/>
              <a:pPr/>
              <a:t>38</a:t>
            </a:fld>
            <a:endParaRPr kumimoji="1" lang="ja-JP" altLang="en-US"/>
          </a:p>
        </p:txBody>
      </p:sp>
      <p:pic>
        <p:nvPicPr>
          <p:cNvPr id="47106" name="Picture 2"/>
          <p:cNvPicPr>
            <a:picLocks noChangeAspect="1" noChangeArrowheads="1"/>
          </p:cNvPicPr>
          <p:nvPr/>
        </p:nvPicPr>
        <p:blipFill>
          <a:blip r:embed="rId2"/>
          <a:srcRect/>
          <a:stretch>
            <a:fillRect/>
          </a:stretch>
        </p:blipFill>
        <p:spPr bwMode="auto">
          <a:xfrm>
            <a:off x="285720" y="428604"/>
            <a:ext cx="3716340" cy="2753885"/>
          </a:xfrm>
          <a:prstGeom prst="rect">
            <a:avLst/>
          </a:prstGeom>
          <a:ln w="28575">
            <a:solidFill>
              <a:schemeClr val="tx1"/>
            </a:solidFill>
          </a:ln>
          <a:effectLst>
            <a:outerShdw blurRad="292100" dist="139700" dir="2700000" algn="tl" rotWithShape="0">
              <a:srgbClr val="333333">
                <a:alpha val="65000"/>
              </a:srgbClr>
            </a:outerShdw>
          </a:effectLst>
        </p:spPr>
      </p:pic>
      <p:pic>
        <p:nvPicPr>
          <p:cNvPr id="47107" name="Picture 3"/>
          <p:cNvPicPr>
            <a:picLocks noChangeAspect="1" noChangeArrowheads="1"/>
          </p:cNvPicPr>
          <p:nvPr/>
        </p:nvPicPr>
        <p:blipFill>
          <a:blip r:embed="rId3"/>
          <a:srcRect/>
          <a:stretch>
            <a:fillRect/>
          </a:stretch>
        </p:blipFill>
        <p:spPr bwMode="auto">
          <a:xfrm>
            <a:off x="4811681" y="3500438"/>
            <a:ext cx="3760847" cy="2786082"/>
          </a:xfrm>
          <a:prstGeom prst="rect">
            <a:avLst/>
          </a:prstGeom>
          <a:ln w="28575">
            <a:solidFill>
              <a:schemeClr val="tx1"/>
            </a:solidFill>
          </a:ln>
          <a:effectLst>
            <a:outerShdw blurRad="292100" dist="139700" dir="2700000" algn="tl" rotWithShape="0">
              <a:srgbClr val="333333">
                <a:alpha val="65000"/>
              </a:srgbClr>
            </a:outerShdw>
          </a:effectLst>
        </p:spPr>
      </p:pic>
      <p:sp>
        <p:nvSpPr>
          <p:cNvPr id="6" name="テキスト ボックス 5"/>
          <p:cNvSpPr txBox="1"/>
          <p:nvPr/>
        </p:nvSpPr>
        <p:spPr>
          <a:xfrm>
            <a:off x="4572000" y="571480"/>
            <a:ext cx="3709670" cy="646331"/>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前項で</a:t>
            </a:r>
            <a:r>
              <a:rPr kumimoji="1" lang="en-US" altLang="ja-JP" dirty="0" smtClean="0">
                <a:latin typeface="小塚ゴシック Pro B" pitchFamily="34" charset="-128"/>
                <a:ea typeface="小塚ゴシック Pro B" pitchFamily="34" charset="-128"/>
              </a:rPr>
              <a:t>200</a:t>
            </a:r>
            <a:r>
              <a:rPr kumimoji="1" lang="ja-JP" altLang="en-US" dirty="0" smtClean="0">
                <a:latin typeface="小塚ゴシック Pro B" pitchFamily="34" charset="-128"/>
                <a:ea typeface="小塚ゴシック Pro B" pitchFamily="34" charset="-128"/>
              </a:rPr>
              <a:t>～</a:t>
            </a:r>
            <a:r>
              <a:rPr kumimoji="1" lang="en-US" altLang="ja-JP" dirty="0" smtClean="0">
                <a:latin typeface="小塚ゴシック Pro B" pitchFamily="34" charset="-128"/>
                <a:ea typeface="小塚ゴシック Pro B" pitchFamily="34" charset="-128"/>
              </a:rPr>
              <a:t>460</a:t>
            </a:r>
            <a:r>
              <a:rPr kumimoji="1" lang="ja-JP" altLang="en-US" dirty="0" smtClean="0">
                <a:latin typeface="小塚ゴシック Pro B" pitchFamily="34" charset="-128"/>
                <a:ea typeface="小塚ゴシック Pro B" pitchFamily="34" charset="-128"/>
              </a:rPr>
              <a:t>の</a:t>
            </a:r>
            <a:r>
              <a:rPr kumimoji="1" lang="en-US" altLang="ja-JP" dirty="0" smtClean="0">
                <a:latin typeface="小塚ゴシック Pro B" pitchFamily="34" charset="-128"/>
                <a:ea typeface="小塚ゴシック Pro B" pitchFamily="34" charset="-128"/>
              </a:rPr>
              <a:t>TDC</a:t>
            </a:r>
            <a:r>
              <a:rPr kumimoji="1" lang="ja-JP" altLang="en-US" dirty="0" smtClean="0">
                <a:latin typeface="小塚ゴシック Pro B" pitchFamily="34" charset="-128"/>
                <a:ea typeface="小塚ゴシック Pro B" pitchFamily="34" charset="-128"/>
              </a:rPr>
              <a:t>に対して、</a:t>
            </a:r>
            <a:endParaRPr kumimoji="1" lang="en-US" altLang="ja-JP" dirty="0" smtClean="0">
              <a:latin typeface="小塚ゴシック Pro B" pitchFamily="34" charset="-128"/>
              <a:ea typeface="小塚ゴシック Pro B" pitchFamily="34" charset="-128"/>
            </a:endParaRPr>
          </a:p>
          <a:p>
            <a:r>
              <a:rPr lang="en-US" altLang="ja-JP" dirty="0" err="1" smtClean="0">
                <a:latin typeface="小塚ゴシック Pro B" pitchFamily="34" charset="-128"/>
                <a:ea typeface="小塚ゴシック Pro B" pitchFamily="34" charset="-128"/>
              </a:rPr>
              <a:t>nhit</a:t>
            </a:r>
            <a:r>
              <a:rPr lang="ja-JP" altLang="en-US" dirty="0" smtClean="0">
                <a:latin typeface="小塚ゴシック Pro B" pitchFamily="34" charset="-128"/>
                <a:ea typeface="小塚ゴシック Pro B" pitchFamily="34" charset="-128"/>
              </a:rPr>
              <a:t>を要求したもの</a:t>
            </a:r>
            <a:r>
              <a:rPr lang="en-US" altLang="ja-JP" dirty="0" smtClean="0">
                <a:latin typeface="小塚ゴシック Pro B" pitchFamily="34" charset="-128"/>
                <a:ea typeface="小塚ゴシック Pro B" pitchFamily="34" charset="-128"/>
              </a:rPr>
              <a:t>(ch22)</a:t>
            </a:r>
            <a:endParaRPr kumimoji="1" lang="ja-JP" altLang="en-US" dirty="0">
              <a:latin typeface="小塚ゴシック Pro B" pitchFamily="34" charset="-128"/>
              <a:ea typeface="小塚ゴシック Pro B" pitchFamily="34" charset="-128"/>
            </a:endParaRPr>
          </a:p>
        </p:txBody>
      </p:sp>
      <p:sp>
        <p:nvSpPr>
          <p:cNvPr id="7" name="下矢印 6"/>
          <p:cNvSpPr/>
          <p:nvPr/>
        </p:nvSpPr>
        <p:spPr>
          <a:xfrm>
            <a:off x="6286512" y="1285860"/>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429124" y="1928802"/>
            <a:ext cx="4358886"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すべての</a:t>
            </a:r>
            <a:r>
              <a:rPr kumimoji="1" lang="en-US" altLang="ja-JP" dirty="0" err="1" smtClean="0">
                <a:latin typeface="小塚ゴシック Pro B" pitchFamily="34" charset="-128"/>
                <a:ea typeface="小塚ゴシック Pro B" pitchFamily="34" charset="-128"/>
              </a:rPr>
              <a:t>ch</a:t>
            </a:r>
            <a:r>
              <a:rPr kumimoji="1" lang="ja-JP" altLang="en-US" dirty="0" smtClean="0">
                <a:latin typeface="小塚ゴシック Pro B" pitchFamily="34" charset="-128"/>
                <a:ea typeface="小塚ゴシック Pro B" pitchFamily="34" charset="-128"/>
              </a:rPr>
              <a:t>でこれを行い、足し合わせる</a:t>
            </a:r>
            <a:endParaRPr kumimoji="1" lang="en-US" altLang="ja-JP" dirty="0" smtClean="0">
              <a:latin typeface="小塚ゴシック Pro B" pitchFamily="34" charset="-128"/>
              <a:ea typeface="小塚ゴシック Pro B" pitchFamily="34" charset="-128"/>
            </a:endParaRPr>
          </a:p>
        </p:txBody>
      </p:sp>
      <p:sp>
        <p:nvSpPr>
          <p:cNvPr id="9" name="下矢印 8"/>
          <p:cNvSpPr/>
          <p:nvPr/>
        </p:nvSpPr>
        <p:spPr>
          <a:xfrm>
            <a:off x="6286512" y="2643182"/>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6438" y="3857628"/>
            <a:ext cx="4801314" cy="2308324"/>
          </a:xfrm>
          <a:prstGeom prst="rect">
            <a:avLst/>
          </a:prstGeom>
          <a:noFill/>
        </p:spPr>
        <p:txBody>
          <a:bodyPr wrap="none" rtlCol="0">
            <a:spAutoFit/>
          </a:bodyPr>
          <a:lstStyle/>
          <a:p>
            <a:r>
              <a:rPr kumimoji="1" lang="en-US" altLang="ja-JP" dirty="0" err="1" smtClean="0">
                <a:latin typeface="小塚ゴシック Pro B" pitchFamily="34" charset="-128"/>
                <a:ea typeface="小塚ゴシック Pro B" pitchFamily="34" charset="-128"/>
              </a:rPr>
              <a:t>nhit</a:t>
            </a:r>
            <a:r>
              <a:rPr kumimoji="1" lang="ja-JP" altLang="en-US" dirty="0" smtClean="0">
                <a:latin typeface="小塚ゴシック Pro B" pitchFamily="34" charset="-128"/>
                <a:ea typeface="小塚ゴシック Pro B" pitchFamily="34" charset="-128"/>
              </a:rPr>
              <a:t>が多い分布となる。</a:t>
            </a:r>
            <a:endParaRPr kumimoji="1" lang="en-US" altLang="ja-JP" dirty="0" smtClean="0">
              <a:latin typeface="小塚ゴシック Pro B" pitchFamily="34" charset="-128"/>
              <a:ea typeface="小塚ゴシック Pro B" pitchFamily="34" charset="-128"/>
            </a:endParaRPr>
          </a:p>
          <a:p>
            <a:r>
              <a:rPr lang="en-US" altLang="ja-JP" dirty="0" err="1" smtClean="0">
                <a:latin typeface="小塚ゴシック Pro B" pitchFamily="34" charset="-128"/>
                <a:ea typeface="小塚ゴシック Pro B" pitchFamily="34" charset="-128"/>
              </a:rPr>
              <a:t>nhit</a:t>
            </a:r>
            <a:r>
              <a:rPr lang="ja-JP" altLang="en-US" dirty="0" smtClean="0">
                <a:latin typeface="小塚ゴシック Pro B" pitchFamily="34" charset="-128"/>
                <a:ea typeface="小塚ゴシック Pro B" pitchFamily="34" charset="-128"/>
              </a:rPr>
              <a:t>が多くなる原因としては</a:t>
            </a:r>
            <a:endParaRPr lang="en-US" altLang="ja-JP" dirty="0" smtClean="0">
              <a:latin typeface="小塚ゴシック Pro B" pitchFamily="34" charset="-128"/>
              <a:ea typeface="小塚ゴシック Pro B" pitchFamily="34" charset="-128"/>
            </a:endParaRPr>
          </a:p>
          <a:p>
            <a:pPr lvl="1">
              <a:buFont typeface="Arial" pitchFamily="34" charset="0"/>
              <a:buChar char="•"/>
            </a:pPr>
            <a:r>
              <a:rPr kumimoji="1" lang="ja-JP" altLang="en-US" dirty="0" smtClean="0">
                <a:latin typeface="小塚ゴシック Pro B" pitchFamily="34" charset="-128"/>
                <a:ea typeface="小塚ゴシック Pro B" pitchFamily="34" charset="-128"/>
              </a:rPr>
              <a:t>電磁シャワー</a:t>
            </a:r>
            <a:endParaRPr kumimoji="1" lang="en-US" altLang="ja-JP" dirty="0" smtClean="0">
              <a:latin typeface="小塚ゴシック Pro B" pitchFamily="34" charset="-128"/>
              <a:ea typeface="小塚ゴシック Pro B" pitchFamily="34" charset="-128"/>
            </a:endParaRPr>
          </a:p>
          <a:p>
            <a:pPr lvl="1">
              <a:buFont typeface="Arial" pitchFamily="34" charset="0"/>
              <a:buChar char="•"/>
            </a:pPr>
            <a:r>
              <a:rPr lang="ja-JP" altLang="en-US" dirty="0" smtClean="0">
                <a:latin typeface="小塚ゴシック Pro B" pitchFamily="34" charset="-128"/>
                <a:ea typeface="小塚ゴシック Pro B" pitchFamily="34" charset="-128"/>
              </a:rPr>
              <a:t>クロストーク</a:t>
            </a:r>
            <a:endParaRPr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が考えられるが、</a:t>
            </a:r>
            <a:r>
              <a:rPr lang="en-US" altLang="ja-JP" dirty="0" smtClean="0">
                <a:latin typeface="小塚ゴシック Pro B" pitchFamily="34" charset="-128"/>
                <a:ea typeface="小塚ゴシック Pro B" pitchFamily="34" charset="-128"/>
              </a:rPr>
              <a:t>center </a:t>
            </a:r>
            <a:r>
              <a:rPr lang="ja-JP" altLang="en-US" dirty="0" smtClean="0">
                <a:latin typeface="小塚ゴシック Pro B" pitchFamily="34" charset="-128"/>
                <a:ea typeface="小塚ゴシック Pro B" pitchFamily="34" charset="-128"/>
              </a:rPr>
              <a:t>入射時と</a:t>
            </a:r>
            <a:endParaRPr lang="en-US" altLang="ja-JP" dirty="0" smtClean="0">
              <a:latin typeface="小塚ゴシック Pro B" pitchFamily="34" charset="-128"/>
              <a:ea typeface="小塚ゴシック Pro B" pitchFamily="34" charset="-128"/>
            </a:endParaRPr>
          </a:p>
          <a:p>
            <a:r>
              <a:rPr lang="en-US" altLang="ja-JP" dirty="0" smtClean="0">
                <a:latin typeface="小塚ゴシック Pro B" pitchFamily="34" charset="-128"/>
                <a:ea typeface="小塚ゴシック Pro B" pitchFamily="34" charset="-128"/>
              </a:rPr>
              <a:t>far</a:t>
            </a:r>
            <a:r>
              <a:rPr lang="ja-JP" altLang="en-US" dirty="0" smtClean="0">
                <a:latin typeface="小塚ゴシック Pro B" pitchFamily="34" charset="-128"/>
                <a:ea typeface="小塚ゴシック Pro B" pitchFamily="34" charset="-128"/>
              </a:rPr>
              <a:t>入射時の</a:t>
            </a:r>
            <a:r>
              <a:rPr lang="en-US" altLang="ja-JP" dirty="0" err="1" smtClean="0">
                <a:latin typeface="小塚ゴシック Pro B" pitchFamily="34" charset="-128"/>
                <a:ea typeface="小塚ゴシック Pro B" pitchFamily="34" charset="-128"/>
              </a:rPr>
              <a:t>bg</a:t>
            </a:r>
            <a:r>
              <a:rPr lang="ja-JP" altLang="en-US" dirty="0" smtClean="0">
                <a:latin typeface="小塚ゴシック Pro B" pitchFamily="34" charset="-128"/>
                <a:ea typeface="小塚ゴシック Pro B" pitchFamily="34" charset="-128"/>
              </a:rPr>
              <a:t>の割合が異なることから</a:t>
            </a:r>
            <a:endParaRPr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クロストークではない。よって電磁シャワー</a:t>
            </a:r>
            <a:endParaRPr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であると考えられる。</a:t>
            </a:r>
            <a:endParaRPr lang="en-US" altLang="ja-JP" dirty="0" smtClean="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2AC644FC-B422-42EA-A652-C1998D7C21F2}" type="slidenum">
              <a:rPr kumimoji="1" lang="ja-JP" altLang="en-US" smtClean="0"/>
              <a:pPr/>
              <a:t>39</a:t>
            </a:fld>
            <a:endParaRPr kumimoji="1" lang="ja-JP" altLang="en-US"/>
          </a:p>
        </p:txBody>
      </p:sp>
      <p:sp>
        <p:nvSpPr>
          <p:cNvPr id="3" name="テキスト ボックス 2"/>
          <p:cNvSpPr txBox="1"/>
          <p:nvPr/>
        </p:nvSpPr>
        <p:spPr>
          <a:xfrm>
            <a:off x="642910" y="3929066"/>
            <a:ext cx="7832593"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解析手法として、</a:t>
            </a:r>
            <a:r>
              <a:rPr kumimoji="1" lang="en-US" altLang="ja-JP" dirty="0" smtClean="0">
                <a:latin typeface="小塚ゴシック Pro B" pitchFamily="34" charset="-128"/>
                <a:ea typeface="小塚ゴシック Pro B" pitchFamily="34" charset="-128"/>
              </a:rPr>
              <a:t>VETO</a:t>
            </a:r>
            <a:r>
              <a:rPr kumimoji="1" lang="ja-JP" altLang="en-US" dirty="0" smtClean="0">
                <a:latin typeface="小塚ゴシック Pro B" pitchFamily="34" charset="-128"/>
                <a:ea typeface="小塚ゴシック Pro B" pitchFamily="34" charset="-128"/>
              </a:rPr>
              <a:t>カウンターで</a:t>
            </a:r>
            <a:r>
              <a:rPr kumimoji="1" lang="en-US" altLang="ja-JP" dirty="0" smtClean="0">
                <a:latin typeface="小塚ゴシック Pro B" pitchFamily="34" charset="-128"/>
                <a:ea typeface="小塚ゴシック Pro B" pitchFamily="34" charset="-128"/>
              </a:rPr>
              <a:t>cut</a:t>
            </a:r>
            <a:r>
              <a:rPr kumimoji="1" lang="ja-JP" altLang="en-US" dirty="0" smtClean="0">
                <a:latin typeface="小塚ゴシック Pro B" pitchFamily="34" charset="-128"/>
                <a:ea typeface="小塚ゴシック Pro B" pitchFamily="34" charset="-128"/>
              </a:rPr>
              <a:t>をかけて、</a:t>
            </a:r>
            <a:r>
              <a:rPr kumimoji="1" lang="en-US" altLang="ja-JP" dirty="0" err="1" smtClean="0">
                <a:latin typeface="小塚ゴシック Pro B" pitchFamily="34" charset="-128"/>
                <a:ea typeface="小塚ゴシック Pro B" pitchFamily="34" charset="-128"/>
              </a:rPr>
              <a:t>bg</a:t>
            </a:r>
            <a:r>
              <a:rPr kumimoji="1" lang="ja-JP" altLang="en-US" dirty="0" smtClean="0">
                <a:latin typeface="小塚ゴシック Pro B" pitchFamily="34" charset="-128"/>
                <a:ea typeface="小塚ゴシック Pro B" pitchFamily="34" charset="-128"/>
              </a:rPr>
              <a:t>と分離</a:t>
            </a:r>
            <a:r>
              <a:rPr lang="ja-JP" altLang="en-US" dirty="0" smtClean="0">
                <a:latin typeface="小塚ゴシック Pro B" pitchFamily="34" charset="-128"/>
                <a:ea typeface="小塚ゴシック Pro B" pitchFamily="34" charset="-128"/>
              </a:rPr>
              <a:t>を行えばよい</a:t>
            </a:r>
            <a:endParaRPr kumimoji="1" lang="ja-JP" altLang="en-US" dirty="0">
              <a:latin typeface="小塚ゴシック Pro B" pitchFamily="34" charset="-128"/>
              <a:ea typeface="小塚ゴシック Pro B" pitchFamily="34" charset="-128"/>
            </a:endParaRPr>
          </a:p>
        </p:txBody>
      </p:sp>
      <p:sp>
        <p:nvSpPr>
          <p:cNvPr id="4" name="下矢印 3"/>
          <p:cNvSpPr/>
          <p:nvPr/>
        </p:nvSpPr>
        <p:spPr>
          <a:xfrm>
            <a:off x="4286248" y="4286256"/>
            <a:ext cx="500066"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乗算記号 5"/>
          <p:cNvSpPr/>
          <p:nvPr/>
        </p:nvSpPr>
        <p:spPr>
          <a:xfrm>
            <a:off x="4000496" y="4214818"/>
            <a:ext cx="1071570" cy="857256"/>
          </a:xfrm>
          <a:prstGeom prst="mathMultiply">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7158" y="5371943"/>
            <a:ext cx="8430513" cy="1200329"/>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timing </a:t>
            </a:r>
            <a:r>
              <a:rPr kumimoji="1" lang="ja-JP" altLang="en-US" dirty="0" smtClean="0">
                <a:latin typeface="小塚ゴシック Pro B" pitchFamily="34" charset="-128"/>
                <a:ea typeface="小塚ゴシック Pro B" pitchFamily="34" charset="-128"/>
              </a:rPr>
              <a:t>カウンター</a:t>
            </a:r>
            <a:r>
              <a:rPr lang="ja-JP" altLang="en-US" dirty="0" smtClean="0">
                <a:latin typeface="小塚ゴシック Pro B" pitchFamily="34" charset="-128"/>
                <a:ea typeface="小塚ゴシック Pro B" pitchFamily="34" charset="-128"/>
              </a:rPr>
              <a:t>の物質量が大きく、</a:t>
            </a:r>
            <a:r>
              <a:rPr lang="en-US" altLang="ja-JP" dirty="0" smtClean="0">
                <a:latin typeface="小塚ゴシック Pro B" pitchFamily="34" charset="-128"/>
                <a:ea typeface="小塚ゴシック Pro B" pitchFamily="34" charset="-128"/>
              </a:rPr>
              <a:t>VETO</a:t>
            </a:r>
            <a:r>
              <a:rPr lang="ja-JP" altLang="en-US" dirty="0" smtClean="0">
                <a:latin typeface="小塚ゴシック Pro B" pitchFamily="34" charset="-128"/>
                <a:ea typeface="小塚ゴシック Pro B" pitchFamily="34" charset="-128"/>
              </a:rPr>
              <a:t>でカットをかけると、イベント数が</a:t>
            </a:r>
            <a:endParaRPr lang="en-US" altLang="ja-JP" dirty="0" smtClean="0">
              <a:latin typeface="小塚ゴシック Pro B" pitchFamily="34" charset="-128"/>
              <a:ea typeface="小塚ゴシック Pro B" pitchFamily="34" charset="-128"/>
            </a:endParaRPr>
          </a:p>
          <a:p>
            <a:r>
              <a:rPr kumimoji="1" lang="ja-JP" altLang="en-US" dirty="0" smtClean="0">
                <a:latin typeface="小塚ゴシック Pro B" pitchFamily="34" charset="-128"/>
                <a:ea typeface="小塚ゴシック Pro B" pitchFamily="34" charset="-128"/>
              </a:rPr>
              <a:t>著しく減ってしまい、解析が行えない</a:t>
            </a:r>
            <a:endParaRPr kumimoji="1" lang="en-US" altLang="ja-JP" dirty="0" smtClean="0">
              <a:latin typeface="小塚ゴシック Pro B" pitchFamily="34" charset="-128"/>
              <a:ea typeface="小塚ゴシック Pro B" pitchFamily="34" charset="-128"/>
            </a:endParaRPr>
          </a:p>
          <a:p>
            <a:endParaRPr lang="en-US" altLang="ja-JP" dirty="0" smtClean="0">
              <a:latin typeface="小塚ゴシック Pro B" pitchFamily="34" charset="-128"/>
              <a:ea typeface="小塚ゴシック Pro B" pitchFamily="34" charset="-128"/>
            </a:endParaRPr>
          </a:p>
          <a:p>
            <a:r>
              <a:rPr lang="en-US" altLang="ja-JP" dirty="0" smtClean="0">
                <a:latin typeface="小塚ゴシック Pro B" pitchFamily="34" charset="-128"/>
                <a:ea typeface="小塚ゴシック Pro B" pitchFamily="34" charset="-128"/>
              </a:rPr>
              <a:t>VETO</a:t>
            </a:r>
            <a:r>
              <a:rPr lang="ja-JP" altLang="en-US" dirty="0" smtClean="0">
                <a:latin typeface="小塚ゴシック Pro B" pitchFamily="34" charset="-128"/>
                <a:ea typeface="小塚ゴシック Pro B" pitchFamily="34" charset="-128"/>
              </a:rPr>
              <a:t>カウンターの配置ミスといえる</a:t>
            </a:r>
            <a:endParaRPr kumimoji="1" lang="ja-JP" altLang="en-US" dirty="0">
              <a:latin typeface="小塚ゴシック Pro B" pitchFamily="34" charset="-128"/>
              <a:ea typeface="小塚ゴシック Pro B" pitchFamily="34" charset="-128"/>
            </a:endParaRPr>
          </a:p>
        </p:txBody>
      </p:sp>
      <p:pic>
        <p:nvPicPr>
          <p:cNvPr id="11" name="Picture 2" descr="C:\Documents and Settings\kuriken\My Documents\beamtest200812\2008-12-14 KEKビームテスト 4日目\img20081214220540_DSC_0130.JPG"/>
          <p:cNvPicPr>
            <a:picLocks noChangeAspect="1" noChangeArrowheads="1"/>
          </p:cNvPicPr>
          <p:nvPr/>
        </p:nvPicPr>
        <p:blipFill>
          <a:blip r:embed="rId2" cstate="print"/>
          <a:srcRect/>
          <a:stretch>
            <a:fillRect/>
          </a:stretch>
        </p:blipFill>
        <p:spPr bwMode="auto">
          <a:xfrm>
            <a:off x="2214546" y="285728"/>
            <a:ext cx="3929090" cy="2630402"/>
          </a:xfrm>
          <a:prstGeom prst="rect">
            <a:avLst/>
          </a:prstGeom>
          <a:ln w="28575">
            <a:solidFill>
              <a:schemeClr val="tx1"/>
            </a:solidFill>
          </a:ln>
          <a:effectLst>
            <a:outerShdw blurRad="292100" dist="139700" dir="2700000" algn="tl" rotWithShape="0">
              <a:srgbClr val="333333">
                <a:alpha val="65000"/>
              </a:srgbClr>
            </a:outerShdw>
          </a:effectLst>
        </p:spPr>
      </p:pic>
      <p:cxnSp>
        <p:nvCxnSpPr>
          <p:cNvPr id="12" name="直線矢印コネクタ 11"/>
          <p:cNvCxnSpPr>
            <a:stCxn id="13" idx="1"/>
          </p:cNvCxnSpPr>
          <p:nvPr/>
        </p:nvCxnSpPr>
        <p:spPr>
          <a:xfrm rot="10800000">
            <a:off x="2928926" y="2214554"/>
            <a:ext cx="1643074" cy="11804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572000" y="3071810"/>
            <a:ext cx="2302233" cy="646331"/>
          </a:xfrm>
          <a:prstGeom prst="rect">
            <a:avLst/>
          </a:prstGeom>
          <a:noFill/>
        </p:spPr>
        <p:txBody>
          <a:bodyPr wrap="none" rtlCol="0">
            <a:spAutoFit/>
          </a:bodyPr>
          <a:lstStyle/>
          <a:p>
            <a:r>
              <a:rPr lang="ja-JP" altLang="en-US" dirty="0" smtClean="0">
                <a:latin typeface="小塚ゴシック Pro B" pitchFamily="34" charset="-128"/>
                <a:ea typeface="小塚ゴシック Pro B" pitchFamily="34" charset="-128"/>
              </a:rPr>
              <a:t>設置用</a:t>
            </a:r>
            <a:r>
              <a:rPr lang="en-US" altLang="ja-JP" dirty="0" smtClean="0">
                <a:latin typeface="小塚ゴシック Pro B" pitchFamily="34" charset="-128"/>
                <a:ea typeface="小塚ゴシック Pro B" pitchFamily="34" charset="-128"/>
              </a:rPr>
              <a:t>jig</a:t>
            </a:r>
            <a:r>
              <a:rPr lang="ja-JP" altLang="en-US" dirty="0" smtClean="0">
                <a:latin typeface="小塚ゴシック Pro B" pitchFamily="34" charset="-128"/>
                <a:ea typeface="小塚ゴシック Pro B" pitchFamily="34" charset="-128"/>
              </a:rPr>
              <a:t>のかすった</a:t>
            </a:r>
            <a:endParaRPr lang="en-US" altLang="ja-JP" dirty="0" smtClean="0">
              <a:latin typeface="小塚ゴシック Pro B" pitchFamily="34" charset="-128"/>
              <a:ea typeface="小塚ゴシック Pro B" pitchFamily="34" charset="-128"/>
            </a:endParaRPr>
          </a:p>
          <a:p>
            <a:r>
              <a:rPr kumimoji="1" lang="ja-JP" altLang="en-US" dirty="0" smtClean="0">
                <a:latin typeface="小塚ゴシック Pro B" pitchFamily="34" charset="-128"/>
                <a:ea typeface="小塚ゴシック Pro B" pitchFamily="34" charset="-128"/>
              </a:rPr>
              <a:t>際の</a:t>
            </a:r>
            <a:r>
              <a:rPr kumimoji="1" lang="en-US" altLang="ja-JP" dirty="0" smtClean="0">
                <a:latin typeface="小塚ゴシック Pro B" pitchFamily="34" charset="-128"/>
                <a:ea typeface="小塚ゴシック Pro B" pitchFamily="34" charset="-128"/>
              </a:rPr>
              <a:t>EM</a:t>
            </a:r>
            <a:r>
              <a:rPr kumimoji="1" lang="ja-JP" altLang="en-US" dirty="0" smtClean="0">
                <a:latin typeface="小塚ゴシック Pro B" pitchFamily="34" charset="-128"/>
                <a:ea typeface="小塚ゴシック Pro B" pitchFamily="34" charset="-128"/>
              </a:rPr>
              <a:t>シャワー？</a:t>
            </a:r>
            <a:endParaRPr kumimoji="1" lang="ja-JP" altLang="en-US"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srcRect/>
          <a:stretch>
            <a:fillRect/>
          </a:stretch>
        </p:blipFill>
        <p:spPr bwMode="auto">
          <a:xfrm>
            <a:off x="142875" y="709639"/>
            <a:ext cx="4322763" cy="2762250"/>
          </a:xfrm>
          <a:prstGeom prst="rect">
            <a:avLst/>
          </a:prstGeom>
          <a:noFill/>
          <a:ln w="9525">
            <a:noFill/>
            <a:miter lim="800000"/>
            <a:headEnd/>
            <a:tailEnd/>
          </a:ln>
        </p:spPr>
      </p:pic>
      <p:sp>
        <p:nvSpPr>
          <p:cNvPr id="3" name="正方形/長方形 65"/>
          <p:cNvSpPr>
            <a:spLocks noChangeArrowheads="1"/>
          </p:cNvSpPr>
          <p:nvPr/>
        </p:nvSpPr>
        <p:spPr bwMode="auto">
          <a:xfrm>
            <a:off x="3571875" y="1690714"/>
            <a:ext cx="1030288" cy="369887"/>
          </a:xfrm>
          <a:prstGeom prst="rect">
            <a:avLst/>
          </a:prstGeom>
          <a:noFill/>
          <a:ln w="9525">
            <a:noFill/>
            <a:miter lim="800000"/>
            <a:headEnd/>
            <a:tailEnd/>
          </a:ln>
        </p:spPr>
        <p:txBody>
          <a:bodyPr wrap="none">
            <a:spAutoFit/>
          </a:bodyPr>
          <a:lstStyle/>
          <a:p>
            <a:r>
              <a:rPr lang="en-US" altLang="ja-JP" b="1">
                <a:solidFill>
                  <a:srgbClr val="FF0000"/>
                </a:solidFill>
              </a:rPr>
              <a:t>8.0 GeV</a:t>
            </a:r>
            <a:endParaRPr lang="ja-JP" altLang="en-US" b="1">
              <a:solidFill>
                <a:srgbClr val="FF0000"/>
              </a:solidFill>
              <a:latin typeface="Calibri" pitchFamily="34" charset="0"/>
            </a:endParaRPr>
          </a:p>
        </p:txBody>
      </p:sp>
      <p:sp>
        <p:nvSpPr>
          <p:cNvPr id="4" name="正方形/長方形 66"/>
          <p:cNvSpPr>
            <a:spLocks noChangeArrowheads="1"/>
          </p:cNvSpPr>
          <p:nvPr/>
        </p:nvSpPr>
        <p:spPr bwMode="auto">
          <a:xfrm>
            <a:off x="142875" y="690589"/>
            <a:ext cx="1030288" cy="369887"/>
          </a:xfrm>
          <a:prstGeom prst="rect">
            <a:avLst/>
          </a:prstGeom>
          <a:noFill/>
          <a:ln w="9525">
            <a:noFill/>
            <a:miter lim="800000"/>
            <a:headEnd/>
            <a:tailEnd/>
          </a:ln>
        </p:spPr>
        <p:txBody>
          <a:bodyPr wrap="none">
            <a:spAutoFit/>
          </a:bodyPr>
          <a:lstStyle/>
          <a:p>
            <a:r>
              <a:rPr lang="en-US" altLang="ja-JP" b="1">
                <a:solidFill>
                  <a:srgbClr val="FF0000"/>
                </a:solidFill>
              </a:rPr>
              <a:t>3.5 GeV</a:t>
            </a:r>
            <a:endParaRPr lang="ja-JP" altLang="en-US" b="1">
              <a:solidFill>
                <a:srgbClr val="FF0000"/>
              </a:solidFill>
              <a:latin typeface="Calibri" pitchFamily="34" charset="0"/>
            </a:endParaRPr>
          </a:p>
        </p:txBody>
      </p:sp>
      <p:sp>
        <p:nvSpPr>
          <p:cNvPr id="5" name="テキスト ボックス 75"/>
          <p:cNvSpPr txBox="1">
            <a:spLocks noChangeArrowheads="1"/>
          </p:cNvSpPr>
          <p:nvPr/>
        </p:nvSpPr>
        <p:spPr bwMode="auto">
          <a:xfrm>
            <a:off x="71406" y="3119459"/>
            <a:ext cx="1354138" cy="369887"/>
          </a:xfrm>
          <a:prstGeom prst="rect">
            <a:avLst/>
          </a:prstGeom>
          <a:noFill/>
          <a:ln w="9525">
            <a:noFill/>
            <a:miter lim="800000"/>
            <a:headEnd/>
            <a:tailEnd/>
          </a:ln>
        </p:spPr>
        <p:txBody>
          <a:bodyPr wrap="none">
            <a:spAutoFit/>
          </a:bodyPr>
          <a:lstStyle/>
          <a:p>
            <a:r>
              <a:rPr lang="en-US" altLang="ja-JP" b="1" dirty="0">
                <a:solidFill>
                  <a:srgbClr val="FF0000"/>
                </a:solidFill>
                <a:latin typeface="Calibri" pitchFamily="34" charset="0"/>
              </a:rPr>
              <a:t>Belle</a:t>
            </a:r>
            <a:r>
              <a:rPr lang="ja-JP" altLang="en-US" b="1" dirty="0">
                <a:solidFill>
                  <a:srgbClr val="FF0000"/>
                </a:solidFill>
                <a:latin typeface="Calibri" pitchFamily="34" charset="0"/>
              </a:rPr>
              <a:t>検出器</a:t>
            </a:r>
          </a:p>
        </p:txBody>
      </p:sp>
      <p:cxnSp>
        <p:nvCxnSpPr>
          <p:cNvPr id="6" name="直線矢印コネクタ 5"/>
          <p:cNvCxnSpPr/>
          <p:nvPr/>
        </p:nvCxnSpPr>
        <p:spPr>
          <a:xfrm flipV="1">
            <a:off x="2214563" y="1119214"/>
            <a:ext cx="1214437" cy="64293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 name="直線矢印コネクタ 6"/>
          <p:cNvCxnSpPr/>
          <p:nvPr/>
        </p:nvCxnSpPr>
        <p:spPr>
          <a:xfrm rot="16200000" flipH="1">
            <a:off x="2000250" y="1976464"/>
            <a:ext cx="1214438" cy="78581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直線矢印コネクタ 7"/>
          <p:cNvCxnSpPr/>
          <p:nvPr/>
        </p:nvCxnSpPr>
        <p:spPr>
          <a:xfrm rot="16200000" flipV="1">
            <a:off x="1500188" y="1047776"/>
            <a:ext cx="1143000" cy="28575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テキスト ボックス 8"/>
          <p:cNvSpPr txBox="1"/>
          <p:nvPr/>
        </p:nvSpPr>
        <p:spPr>
          <a:xfrm>
            <a:off x="2789238" y="2905151"/>
            <a:ext cx="1211262" cy="338138"/>
          </a:xfrm>
          <a:prstGeom prst="rect">
            <a:avLst/>
          </a:prstGeom>
          <a:noFill/>
        </p:spPr>
        <p:txBody>
          <a:bodyPr wrap="none">
            <a:spAutoFit/>
          </a:bodyPr>
          <a:lstStyle/>
          <a:p>
            <a:pPr fontAlgn="auto">
              <a:spcBef>
                <a:spcPts val="0"/>
              </a:spcBef>
              <a:spcAft>
                <a:spcPts val="0"/>
              </a:spcAft>
              <a:defRPr/>
            </a:pPr>
            <a:r>
              <a:rPr lang="ja-JP" altLang="en-US" sz="1600" dirty="0">
                <a:solidFill>
                  <a:schemeClr val="accent6"/>
                </a:solidFill>
                <a:latin typeface="+mn-lt"/>
                <a:ea typeface="+mn-ea"/>
              </a:rPr>
              <a:t>反応生成物</a:t>
            </a:r>
            <a:endParaRPr lang="en-US" altLang="ja-JP" sz="1600" dirty="0">
              <a:solidFill>
                <a:schemeClr val="accent6"/>
              </a:solidFill>
              <a:latin typeface="+mn-lt"/>
              <a:ea typeface="+mn-ea"/>
            </a:endParaRPr>
          </a:p>
        </p:txBody>
      </p:sp>
      <p:pic>
        <p:nvPicPr>
          <p:cNvPr id="11" name="Picture 6"/>
          <p:cNvPicPr>
            <a:picLocks noChangeAspect="1" noChangeArrowheads="1"/>
          </p:cNvPicPr>
          <p:nvPr/>
        </p:nvPicPr>
        <p:blipFill>
          <a:blip r:embed="rId4"/>
          <a:srcRect/>
          <a:stretch>
            <a:fillRect/>
          </a:stretch>
        </p:blipFill>
        <p:spPr bwMode="auto">
          <a:xfrm>
            <a:off x="642902" y="3489039"/>
            <a:ext cx="3439190" cy="2501503"/>
          </a:xfrm>
          <a:prstGeom prst="rect">
            <a:avLst/>
          </a:prstGeom>
          <a:noFill/>
          <a:ln w="38100">
            <a:solidFill>
              <a:srgbClr val="FF0000"/>
            </a:solidFill>
            <a:miter lim="800000"/>
            <a:headEnd/>
            <a:tailEnd/>
          </a:ln>
        </p:spPr>
      </p:pic>
      <p:sp>
        <p:nvSpPr>
          <p:cNvPr id="12" name="Oval 7"/>
          <p:cNvSpPr>
            <a:spLocks noChangeArrowheads="1"/>
          </p:cNvSpPr>
          <p:nvPr/>
        </p:nvSpPr>
        <p:spPr bwMode="auto">
          <a:xfrm>
            <a:off x="1566804" y="1404947"/>
            <a:ext cx="1114398" cy="714478"/>
          </a:xfrm>
          <a:prstGeom prst="ellipse">
            <a:avLst/>
          </a:prstGeom>
          <a:noFill/>
          <a:ln w="38100">
            <a:solidFill>
              <a:srgbClr val="FF0000"/>
            </a:solidFill>
            <a:round/>
            <a:headEnd/>
            <a:tailEnd/>
          </a:ln>
        </p:spPr>
        <p:txBody>
          <a:bodyPr wrap="none" anchor="ctr"/>
          <a:lstStyle/>
          <a:p>
            <a:endParaRPr lang="ja-JP" altLang="en-US">
              <a:latin typeface="Calibri" pitchFamily="34" charset="0"/>
            </a:endParaRPr>
          </a:p>
        </p:txBody>
      </p:sp>
      <p:sp>
        <p:nvSpPr>
          <p:cNvPr id="13" name="Line 8"/>
          <p:cNvSpPr>
            <a:spLocks noChangeShapeType="1"/>
          </p:cNvSpPr>
          <p:nvPr/>
        </p:nvSpPr>
        <p:spPr bwMode="auto">
          <a:xfrm flipH="1" flipV="1">
            <a:off x="2138295" y="2119326"/>
            <a:ext cx="45719" cy="1929091"/>
          </a:xfrm>
          <a:prstGeom prst="line">
            <a:avLst/>
          </a:prstGeom>
          <a:noFill/>
          <a:ln w="38100">
            <a:solidFill>
              <a:srgbClr val="FF0000"/>
            </a:solidFill>
            <a:round/>
            <a:headEnd/>
            <a:tailEnd type="triangle" w="med" len="med"/>
          </a:ln>
        </p:spPr>
        <p:txBody>
          <a:bodyPr/>
          <a:lstStyle/>
          <a:p>
            <a:endParaRPr lang="ja-JP" altLang="en-US"/>
          </a:p>
        </p:txBody>
      </p:sp>
      <p:sp>
        <p:nvSpPr>
          <p:cNvPr id="14" name="Text Box 11"/>
          <p:cNvSpPr txBox="1">
            <a:spLocks noChangeArrowheads="1"/>
          </p:cNvSpPr>
          <p:nvPr/>
        </p:nvSpPr>
        <p:spPr bwMode="auto">
          <a:xfrm>
            <a:off x="1214414" y="5929330"/>
            <a:ext cx="2357454" cy="646331"/>
          </a:xfrm>
          <a:prstGeom prst="rect">
            <a:avLst/>
          </a:prstGeom>
          <a:solidFill>
            <a:srgbClr val="FFCCCC"/>
          </a:solidFill>
          <a:ln w="38100">
            <a:solidFill>
              <a:srgbClr val="FF0000"/>
            </a:solidFill>
            <a:miter lim="800000"/>
            <a:headEnd/>
            <a:tailEnd/>
          </a:ln>
        </p:spPr>
        <p:txBody>
          <a:bodyPr wrap="square">
            <a:spAutoFit/>
          </a:bodyPr>
          <a:lstStyle/>
          <a:p>
            <a:r>
              <a:rPr lang="ja-JP" altLang="en-US">
                <a:latin typeface="Calibri" pitchFamily="34" charset="0"/>
              </a:rPr>
              <a:t>ＴＯＰカウンター １８組を導入</a:t>
            </a:r>
          </a:p>
        </p:txBody>
      </p:sp>
      <p:grpSp>
        <p:nvGrpSpPr>
          <p:cNvPr id="21" name="グループ化 20"/>
          <p:cNvGrpSpPr/>
          <p:nvPr/>
        </p:nvGrpSpPr>
        <p:grpSpPr>
          <a:xfrm>
            <a:off x="4500562" y="714374"/>
            <a:ext cx="4500562" cy="2643188"/>
            <a:chOff x="4500562" y="428625"/>
            <a:chExt cx="4500562" cy="2643188"/>
          </a:xfrm>
        </p:grpSpPr>
        <p:sp>
          <p:nvSpPr>
            <p:cNvPr id="17" name="正方形/長方形 16"/>
            <p:cNvSpPr/>
            <p:nvPr/>
          </p:nvSpPr>
          <p:spPr bwMode="auto">
            <a:xfrm>
              <a:off x="4500562" y="428625"/>
              <a:ext cx="4500562" cy="2643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18" name="グループ化 76"/>
            <p:cNvGrpSpPr>
              <a:grpSpLocks/>
            </p:cNvGrpSpPr>
            <p:nvPr/>
          </p:nvGrpSpPr>
          <p:grpSpPr bwMode="auto">
            <a:xfrm>
              <a:off x="4643438" y="642918"/>
              <a:ext cx="4212431" cy="1938338"/>
              <a:chOff x="4724400" y="3663934"/>
              <a:chExt cx="4419600" cy="2357454"/>
            </a:xfrm>
          </p:grpSpPr>
          <p:pic>
            <p:nvPicPr>
              <p:cNvPr id="19" name="Picture 3"/>
              <p:cNvPicPr>
                <a:picLocks noChangeAspect="1" noChangeArrowheads="1"/>
              </p:cNvPicPr>
              <p:nvPr/>
            </p:nvPicPr>
            <p:blipFill>
              <a:blip r:embed="rId5"/>
              <a:srcRect/>
              <a:stretch>
                <a:fillRect/>
              </a:stretch>
            </p:blipFill>
            <p:spPr bwMode="auto">
              <a:xfrm>
                <a:off x="4724400" y="3663934"/>
                <a:ext cx="4419600" cy="2357454"/>
              </a:xfrm>
              <a:prstGeom prst="rect">
                <a:avLst/>
              </a:prstGeom>
              <a:noFill/>
              <a:ln w="9525">
                <a:noFill/>
                <a:miter lim="800000"/>
                <a:headEnd/>
                <a:tailEnd/>
              </a:ln>
            </p:spPr>
          </p:pic>
          <p:sp>
            <p:nvSpPr>
              <p:cNvPr id="20" name="テキスト ボックス 76"/>
              <p:cNvSpPr txBox="1">
                <a:spLocks noChangeArrowheads="1"/>
              </p:cNvSpPr>
              <p:nvPr/>
            </p:nvSpPr>
            <p:spPr bwMode="auto">
              <a:xfrm>
                <a:off x="4724400" y="5401630"/>
                <a:ext cx="1735924" cy="400110"/>
              </a:xfrm>
              <a:prstGeom prst="rect">
                <a:avLst/>
              </a:prstGeom>
              <a:noFill/>
              <a:ln w="9525">
                <a:noFill/>
                <a:miter lim="800000"/>
                <a:headEnd/>
                <a:tailEnd/>
              </a:ln>
            </p:spPr>
            <p:txBody>
              <a:bodyPr wrap="none">
                <a:spAutoFit/>
              </a:bodyPr>
              <a:lstStyle/>
              <a:p>
                <a:r>
                  <a:rPr lang="en-US" altLang="ja-JP" sz="2000" b="1" dirty="0">
                    <a:solidFill>
                      <a:srgbClr val="FF0000"/>
                    </a:solidFill>
                    <a:latin typeface="Calibri" pitchFamily="34" charset="0"/>
                  </a:rPr>
                  <a:t>TOP</a:t>
                </a:r>
                <a:r>
                  <a:rPr lang="ja-JP" altLang="en-US" sz="2000" b="1" dirty="0">
                    <a:solidFill>
                      <a:srgbClr val="FF0000"/>
                    </a:solidFill>
                    <a:latin typeface="Calibri" pitchFamily="34" charset="0"/>
                  </a:rPr>
                  <a:t>カウンター</a:t>
                </a:r>
              </a:p>
            </p:txBody>
          </p:sp>
        </p:grpSp>
      </p:grpSp>
      <p:sp>
        <p:nvSpPr>
          <p:cNvPr id="22" name="テキスト ボックス 21"/>
          <p:cNvSpPr txBox="1"/>
          <p:nvPr/>
        </p:nvSpPr>
        <p:spPr>
          <a:xfrm>
            <a:off x="142844" y="142852"/>
            <a:ext cx="5136342" cy="461665"/>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RICH</a:t>
            </a:r>
            <a:r>
              <a:rPr lang="ja-JP" altLang="en-US" sz="2400" dirty="0" smtClean="0">
                <a:latin typeface="小塚ゴシック Pro B" pitchFamily="34" charset="-128"/>
                <a:ea typeface="小塚ゴシック Pro B" pitchFamily="34" charset="-128"/>
              </a:rPr>
              <a:t>型粒子</a:t>
            </a:r>
            <a:r>
              <a:rPr lang="ja-JP" altLang="en-US" sz="2400" dirty="0">
                <a:latin typeface="小塚ゴシック Pro B" pitchFamily="34" charset="-128"/>
                <a:ea typeface="小塚ゴシック Pro B" pitchFamily="34" charset="-128"/>
              </a:rPr>
              <a:t>識別</a:t>
            </a:r>
            <a:r>
              <a:rPr lang="ja-JP" altLang="en-US" sz="2400" dirty="0" smtClean="0">
                <a:latin typeface="小塚ゴシック Pro B" pitchFamily="34" charset="-128"/>
                <a:ea typeface="小塚ゴシック Pro B" pitchFamily="34" charset="-128"/>
              </a:rPr>
              <a:t>装置</a:t>
            </a:r>
            <a:r>
              <a:rPr lang="en-US" altLang="ja-JP" sz="2400" dirty="0" smtClean="0">
                <a:latin typeface="小塚ゴシック Pro B" pitchFamily="34" charset="-128"/>
                <a:ea typeface="小塚ゴシック Pro B" pitchFamily="34" charset="-128"/>
              </a:rPr>
              <a:t>TOP</a:t>
            </a:r>
            <a:r>
              <a:rPr lang="ja-JP" altLang="en-US" sz="2400" dirty="0" smtClean="0">
                <a:latin typeface="小塚ゴシック Pro B" pitchFamily="34" charset="-128"/>
                <a:ea typeface="小塚ゴシック Pro B" pitchFamily="34" charset="-128"/>
              </a:rPr>
              <a:t>カウンター</a:t>
            </a:r>
            <a:endParaRPr kumimoji="1" lang="ja-JP" altLang="en-US" sz="2400" dirty="0">
              <a:latin typeface="小塚ゴシック Pro B" pitchFamily="34" charset="-128"/>
              <a:ea typeface="小塚ゴシック Pro B" pitchFamily="34" charset="-128"/>
            </a:endParaRPr>
          </a:p>
        </p:txBody>
      </p:sp>
      <p:sp>
        <p:nvSpPr>
          <p:cNvPr id="23" name="テキスト ボックス 22"/>
          <p:cNvSpPr txBox="1"/>
          <p:nvPr/>
        </p:nvSpPr>
        <p:spPr>
          <a:xfrm>
            <a:off x="4991101" y="5455523"/>
            <a:ext cx="3821880" cy="830997"/>
          </a:xfrm>
          <a:prstGeom prst="rect">
            <a:avLst/>
          </a:prstGeom>
          <a:noFill/>
        </p:spPr>
        <p:txBody>
          <a:bodyPr wrap="none">
            <a:spAutoFit/>
          </a:bodyPr>
          <a:lstStyle/>
          <a:p>
            <a:pPr fontAlgn="auto">
              <a:spcBef>
                <a:spcPts val="0"/>
              </a:spcBef>
              <a:spcAft>
                <a:spcPts val="0"/>
              </a:spcAft>
              <a:defRPr/>
            </a:pPr>
            <a:r>
              <a:rPr lang="ja-JP" altLang="en-US" sz="2400" dirty="0">
                <a:latin typeface="小塚ゴシック Pro B" pitchFamily="34" charset="-128"/>
                <a:ea typeface="小塚ゴシック Pro B" pitchFamily="34" charset="-128"/>
              </a:rPr>
              <a:t>・識別効率</a:t>
            </a:r>
            <a:r>
              <a:rPr lang="en-US" altLang="ja-JP" sz="2400" dirty="0">
                <a:latin typeface="小塚ゴシック Pro B" pitchFamily="34" charset="-128"/>
                <a:ea typeface="小塚ゴシック Pro B" pitchFamily="34" charset="-128"/>
              </a:rPr>
              <a:t>=</a:t>
            </a:r>
            <a:r>
              <a:rPr lang="en-US" altLang="ja-JP" sz="2400" b="1" dirty="0">
                <a:solidFill>
                  <a:srgbClr val="FF0000"/>
                </a:solidFill>
                <a:latin typeface="小塚ゴシック Pro B" pitchFamily="34" charset="-128"/>
                <a:ea typeface="小塚ゴシック Pro B" pitchFamily="34" charset="-128"/>
              </a:rPr>
              <a:t>97%@4GeV/c</a:t>
            </a:r>
          </a:p>
          <a:p>
            <a:pPr fontAlgn="auto">
              <a:spcBef>
                <a:spcPts val="0"/>
              </a:spcBef>
              <a:spcAft>
                <a:spcPts val="0"/>
              </a:spcAft>
              <a:defRPr/>
            </a:pPr>
            <a:r>
              <a:rPr lang="ja-JP" altLang="en-US" sz="2400" dirty="0">
                <a:latin typeface="小塚ゴシック Pro B" pitchFamily="34" charset="-128"/>
                <a:ea typeface="小塚ゴシック Pro B" pitchFamily="34" charset="-128"/>
              </a:rPr>
              <a:t>・誤認識率</a:t>
            </a:r>
            <a:r>
              <a:rPr lang="en-US" altLang="ja-JP" sz="2400" dirty="0">
                <a:latin typeface="小塚ゴシック Pro B" pitchFamily="34" charset="-128"/>
                <a:ea typeface="小塚ゴシック Pro B" pitchFamily="34" charset="-128"/>
              </a:rPr>
              <a:t>=  </a:t>
            </a:r>
            <a:r>
              <a:rPr lang="en-US" altLang="ja-JP" sz="2400" b="1" dirty="0">
                <a:solidFill>
                  <a:srgbClr val="FF0000"/>
                </a:solidFill>
                <a:latin typeface="小塚ゴシック Pro B" pitchFamily="34" charset="-128"/>
                <a:ea typeface="小塚ゴシック Pro B" pitchFamily="34" charset="-128"/>
              </a:rPr>
              <a:t>2%@4GeV/c</a:t>
            </a:r>
            <a:endParaRPr lang="ja-JP" altLang="en-US" sz="2400" b="1" dirty="0">
              <a:solidFill>
                <a:srgbClr val="FF0000"/>
              </a:solidFill>
              <a:latin typeface="小塚ゴシック Pro B" pitchFamily="34" charset="-128"/>
              <a:ea typeface="小塚ゴシック Pro B" pitchFamily="34" charset="-128"/>
            </a:endParaRPr>
          </a:p>
        </p:txBody>
      </p:sp>
      <p:sp>
        <p:nvSpPr>
          <p:cNvPr id="24" name="正方形/長方形 23"/>
          <p:cNvSpPr/>
          <p:nvPr/>
        </p:nvSpPr>
        <p:spPr>
          <a:xfrm>
            <a:off x="4643438" y="3714752"/>
            <a:ext cx="4084773" cy="1138773"/>
          </a:xfrm>
          <a:prstGeom prst="rect">
            <a:avLst/>
          </a:prstGeom>
        </p:spPr>
        <p:txBody>
          <a:bodyPr wrap="none">
            <a:spAutoFit/>
          </a:bodyPr>
          <a:lstStyle/>
          <a:p>
            <a:pPr fontAlgn="auto">
              <a:spcBef>
                <a:spcPts val="0"/>
              </a:spcBef>
              <a:spcAft>
                <a:spcPts val="0"/>
              </a:spcAft>
              <a:defRPr/>
            </a:pPr>
            <a:r>
              <a:rPr lang="ja-JP" altLang="en-US" sz="2000" dirty="0">
                <a:latin typeface="小塚ゴシック Pro B" pitchFamily="34" charset="-128"/>
                <a:ea typeface="小塚ゴシック Pro B" pitchFamily="34" charset="-128"/>
              </a:rPr>
              <a:t>現在の</a:t>
            </a:r>
            <a:r>
              <a:rPr lang="en-US" altLang="ja-JP" sz="2000" dirty="0">
                <a:latin typeface="小塚ゴシック Pro B" pitchFamily="34" charset="-128"/>
                <a:ea typeface="小塚ゴシック Pro B" pitchFamily="34" charset="-128"/>
              </a:rPr>
              <a:t>Belle</a:t>
            </a:r>
            <a:r>
              <a:rPr lang="ja-JP" altLang="en-US" sz="2000" dirty="0">
                <a:latin typeface="小塚ゴシック Pro B" pitchFamily="34" charset="-128"/>
                <a:ea typeface="小塚ゴシック Pro B" pitchFamily="34" charset="-128"/>
              </a:rPr>
              <a:t>検出器</a:t>
            </a:r>
            <a:r>
              <a:rPr lang="en-US" altLang="ja-JP" sz="2000" dirty="0">
                <a:latin typeface="小塚ゴシック Pro B" pitchFamily="34" charset="-128"/>
                <a:ea typeface="小塚ゴシック Pro B" pitchFamily="34" charset="-128"/>
              </a:rPr>
              <a:t>π/K</a:t>
            </a:r>
            <a:r>
              <a:rPr lang="ja-JP" altLang="en-US" sz="2000" dirty="0">
                <a:latin typeface="小塚ゴシック Pro B" pitchFamily="34" charset="-128"/>
                <a:ea typeface="小塚ゴシック Pro B" pitchFamily="34" charset="-128"/>
              </a:rPr>
              <a:t>識別能力</a:t>
            </a:r>
            <a:endParaRPr lang="en-US" altLang="ja-JP" sz="2000" dirty="0">
              <a:solidFill>
                <a:srgbClr val="FF0000"/>
              </a:solidFill>
              <a:latin typeface="小塚ゴシック Pro B" pitchFamily="34" charset="-128"/>
              <a:ea typeface="小塚ゴシック Pro B" pitchFamily="34" charset="-128"/>
            </a:endParaRPr>
          </a:p>
          <a:p>
            <a:pPr fontAlgn="auto">
              <a:spcBef>
                <a:spcPts val="0"/>
              </a:spcBef>
              <a:spcAft>
                <a:spcPts val="0"/>
              </a:spcAft>
              <a:defRPr/>
            </a:pPr>
            <a:r>
              <a:rPr lang="ja-JP" altLang="en-US" sz="2400" dirty="0">
                <a:latin typeface="小塚ゴシック Pro B" pitchFamily="34" charset="-128"/>
                <a:ea typeface="小塚ゴシック Pro B" pitchFamily="34" charset="-128"/>
              </a:rPr>
              <a:t>    ・識別効率</a:t>
            </a:r>
            <a:r>
              <a:rPr lang="en-US" altLang="ja-JP" sz="2400" dirty="0">
                <a:latin typeface="小塚ゴシック Pro B" pitchFamily="34" charset="-128"/>
                <a:ea typeface="小塚ゴシック Pro B" pitchFamily="34" charset="-128"/>
              </a:rPr>
              <a:t>=90%@3GeV/c</a:t>
            </a:r>
          </a:p>
          <a:p>
            <a:pPr fontAlgn="auto">
              <a:spcBef>
                <a:spcPts val="0"/>
              </a:spcBef>
              <a:spcAft>
                <a:spcPts val="0"/>
              </a:spcAft>
              <a:defRPr/>
            </a:pPr>
            <a:r>
              <a:rPr lang="ja-JP" altLang="en-US" sz="2400" dirty="0">
                <a:latin typeface="小塚ゴシック Pro B" pitchFamily="34" charset="-128"/>
                <a:ea typeface="小塚ゴシック Pro B" pitchFamily="34" charset="-128"/>
              </a:rPr>
              <a:t>    ・誤認識率</a:t>
            </a:r>
            <a:r>
              <a:rPr lang="en-US" altLang="ja-JP" sz="2400" dirty="0">
                <a:latin typeface="小塚ゴシック Pro B" pitchFamily="34" charset="-128"/>
                <a:ea typeface="小塚ゴシック Pro B" pitchFamily="34" charset="-128"/>
              </a:rPr>
              <a:t>=11%@3GeV/c</a:t>
            </a:r>
            <a:endParaRPr lang="ja-JP" altLang="en-US" sz="2400" dirty="0">
              <a:latin typeface="小塚ゴシック Pro B" pitchFamily="34" charset="-128"/>
              <a:ea typeface="小塚ゴシック Pro B" pitchFamily="34" charset="-128"/>
            </a:endParaRPr>
          </a:p>
        </p:txBody>
      </p:sp>
      <p:sp>
        <p:nvSpPr>
          <p:cNvPr id="27" name="正方形/長方形 26"/>
          <p:cNvSpPr/>
          <p:nvPr/>
        </p:nvSpPr>
        <p:spPr>
          <a:xfrm>
            <a:off x="4714876" y="5172030"/>
            <a:ext cx="4398961" cy="400110"/>
          </a:xfrm>
          <a:prstGeom prst="rect">
            <a:avLst/>
          </a:prstGeom>
        </p:spPr>
        <p:txBody>
          <a:bodyPr wrap="none">
            <a:spAutoFit/>
          </a:bodyPr>
          <a:lstStyle/>
          <a:p>
            <a:pPr fontAlgn="auto">
              <a:spcBef>
                <a:spcPts val="0"/>
              </a:spcBef>
              <a:spcAft>
                <a:spcPts val="0"/>
              </a:spcAft>
              <a:defRPr/>
            </a:pPr>
            <a:r>
              <a:rPr lang="en-US" altLang="ja-JP" sz="2000" dirty="0">
                <a:latin typeface="小塚ゴシック Pro B" pitchFamily="34" charset="-128"/>
                <a:ea typeface="小塚ゴシック Pro B" pitchFamily="34" charset="-128"/>
              </a:rPr>
              <a:t>TOP</a:t>
            </a:r>
            <a:r>
              <a:rPr lang="ja-JP" altLang="en-US" sz="2000" dirty="0">
                <a:latin typeface="小塚ゴシック Pro B" pitchFamily="34" charset="-128"/>
                <a:ea typeface="小塚ゴシック Pro B" pitchFamily="34" charset="-128"/>
              </a:rPr>
              <a:t>カウンター</a:t>
            </a:r>
            <a:r>
              <a:rPr lang="en-US" altLang="ja-JP" sz="2000" dirty="0">
                <a:latin typeface="小塚ゴシック Pro B" pitchFamily="34" charset="-128"/>
                <a:ea typeface="小塚ゴシック Pro B" pitchFamily="34" charset="-128"/>
              </a:rPr>
              <a:t>π/K</a:t>
            </a:r>
            <a:r>
              <a:rPr lang="ja-JP" altLang="en-US" sz="2000" dirty="0">
                <a:latin typeface="小塚ゴシック Pro B" pitchFamily="34" charset="-128"/>
                <a:ea typeface="小塚ゴシック Pro B" pitchFamily="34" charset="-128"/>
              </a:rPr>
              <a:t>識別能力（</a:t>
            </a:r>
            <a:r>
              <a:rPr lang="en-US" altLang="ja-JP" sz="2000" dirty="0">
                <a:solidFill>
                  <a:srgbClr val="FF0000"/>
                </a:solidFill>
                <a:latin typeface="小塚ゴシック Pro B" pitchFamily="34" charset="-128"/>
                <a:ea typeface="小塚ゴシック Pro B" pitchFamily="34" charset="-128"/>
              </a:rPr>
              <a:t>4σ</a:t>
            </a:r>
            <a:r>
              <a:rPr lang="ja-JP" altLang="en-US" sz="2000" dirty="0">
                <a:latin typeface="小塚ゴシック Pro B" pitchFamily="34" charset="-128"/>
                <a:ea typeface="小塚ゴシック Pro B" pitchFamily="34" charset="-128"/>
              </a:rPr>
              <a:t>）</a:t>
            </a:r>
            <a:endParaRPr lang="en-US" altLang="ja-JP" sz="2000" dirty="0">
              <a:solidFill>
                <a:srgbClr val="FF0000"/>
              </a:solidFill>
              <a:latin typeface="小塚ゴシック Pro B" pitchFamily="34" charset="-128"/>
              <a:ea typeface="小塚ゴシック Pro B" pitchFamily="34" charset="-128"/>
            </a:endParaRPr>
          </a:p>
        </p:txBody>
      </p:sp>
      <p:sp>
        <p:nvSpPr>
          <p:cNvPr id="28" name="下矢印 27"/>
          <p:cNvSpPr/>
          <p:nvPr/>
        </p:nvSpPr>
        <p:spPr>
          <a:xfrm>
            <a:off x="6357938" y="4781552"/>
            <a:ext cx="484188" cy="40798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スライド番号プレースホルダ 24"/>
          <p:cNvSpPr>
            <a:spLocks noGrp="1"/>
          </p:cNvSpPr>
          <p:nvPr>
            <p:ph type="sldNum" sz="quarter" idx="12"/>
          </p:nvPr>
        </p:nvSpPr>
        <p:spPr/>
        <p:txBody>
          <a:bodyPr/>
          <a:lstStyle/>
          <a:p>
            <a:fld id="{2AC644FC-B422-42EA-A652-C1998D7C21F2}" type="slidenum">
              <a:rPr kumimoji="1" lang="ja-JP" altLang="en-US" smtClean="0"/>
              <a:pPr/>
              <a:t>4</a:t>
            </a:fld>
            <a:endParaRPr kumimoji="1" lang="ja-JP" altLang="en-US"/>
          </a:p>
        </p:txBody>
      </p:sp>
      <p:sp>
        <p:nvSpPr>
          <p:cNvPr id="29" name="正方形/長方形 28"/>
          <p:cNvSpPr/>
          <p:nvPr/>
        </p:nvSpPr>
        <p:spPr>
          <a:xfrm>
            <a:off x="5429288" y="2844225"/>
            <a:ext cx="4572000" cy="584775"/>
          </a:xfrm>
          <a:prstGeom prst="rect">
            <a:avLst/>
          </a:prstGeom>
        </p:spPr>
        <p:txBody>
          <a:bodyPr>
            <a:spAutoFit/>
          </a:bodyPr>
          <a:lstStyle/>
          <a:p>
            <a:r>
              <a:rPr lang="ja-JP" altLang="en-US" sz="1600" dirty="0" smtClean="0">
                <a:latin typeface="小塚ゴシック Pro B" pitchFamily="34" charset="-128"/>
                <a:ea typeface="小塚ゴシック Pro B" pitchFamily="34" charset="-128"/>
              </a:rPr>
              <a:t>石英バーと光検出器からなる</a:t>
            </a:r>
            <a:endParaRPr lang="en-US" altLang="ja-JP" sz="1600" dirty="0" smtClean="0">
              <a:latin typeface="小塚ゴシック Pro B" pitchFamily="34" charset="-128"/>
              <a:ea typeface="小塚ゴシック Pro B" pitchFamily="34" charset="-128"/>
            </a:endParaRPr>
          </a:p>
          <a:p>
            <a:r>
              <a:rPr lang="ja-JP" altLang="en-US" sz="1600" dirty="0" smtClean="0">
                <a:latin typeface="小塚ゴシック Pro B" pitchFamily="34" charset="-128"/>
                <a:ea typeface="小塚ゴシック Pro B" pitchFamily="34" charset="-128"/>
              </a:rPr>
              <a:t>  シンプルかつコンパクトなデザイン</a:t>
            </a:r>
            <a:endParaRPr lang="en-US" altLang="ja-JP" sz="1600" dirty="0" smtClean="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858016" y="6492875"/>
            <a:ext cx="2133600" cy="365125"/>
          </a:xfrm>
        </p:spPr>
        <p:txBody>
          <a:bodyPr/>
          <a:lstStyle/>
          <a:p>
            <a:fld id="{2AC644FC-B422-42EA-A652-C1998D7C21F2}" type="slidenum">
              <a:rPr kumimoji="1" lang="ja-JP" altLang="en-US" smtClean="0"/>
              <a:pPr/>
              <a:t>5</a:t>
            </a:fld>
            <a:endParaRPr kumimoji="1" lang="ja-JP" altLang="en-US"/>
          </a:p>
        </p:txBody>
      </p:sp>
      <p:sp>
        <p:nvSpPr>
          <p:cNvPr id="3" name="テキスト ボックス 2"/>
          <p:cNvSpPr txBox="1"/>
          <p:nvPr/>
        </p:nvSpPr>
        <p:spPr>
          <a:xfrm>
            <a:off x="142844" y="142852"/>
            <a:ext cx="3837910" cy="461665"/>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TOP</a:t>
            </a:r>
            <a:r>
              <a:rPr lang="ja-JP" altLang="en-US" sz="2400" dirty="0" smtClean="0">
                <a:latin typeface="小塚ゴシック Pro B" pitchFamily="34" charset="-128"/>
                <a:ea typeface="小塚ゴシック Pro B" pitchFamily="34" charset="-128"/>
              </a:rPr>
              <a:t>カウンターの粒子識別</a:t>
            </a:r>
            <a:endParaRPr lang="en-US" altLang="ja-JP" sz="2400" dirty="0" smtClean="0">
              <a:latin typeface="小塚ゴシック Pro B" pitchFamily="34" charset="-128"/>
              <a:ea typeface="小塚ゴシック Pro B" pitchFamily="34" charset="-128"/>
            </a:endParaRPr>
          </a:p>
        </p:txBody>
      </p:sp>
      <p:sp>
        <p:nvSpPr>
          <p:cNvPr id="11" name="テキスト ボックス 10"/>
          <p:cNvSpPr txBox="1"/>
          <p:nvPr/>
        </p:nvSpPr>
        <p:spPr>
          <a:xfrm>
            <a:off x="142844" y="506369"/>
            <a:ext cx="1569660" cy="369332"/>
          </a:xfrm>
          <a:prstGeom prst="rect">
            <a:avLst/>
          </a:prstGeom>
          <a:noFill/>
        </p:spPr>
        <p:txBody>
          <a:bodyPr wrap="none" rtlCol="0">
            <a:spAutoFit/>
          </a:bodyPr>
          <a:lstStyle/>
          <a:p>
            <a:r>
              <a:rPr lang="ja-JP" altLang="en-US" dirty="0" smtClean="0">
                <a:latin typeface="小塚ゴシック Pro B" pitchFamily="34" charset="-128"/>
                <a:ea typeface="小塚ゴシック Pro B" pitchFamily="34" charset="-128"/>
              </a:rPr>
              <a:t>速度</a:t>
            </a:r>
            <a:r>
              <a:rPr lang="en-US" altLang="ja-JP" dirty="0" smtClean="0">
                <a:latin typeface="小塚ゴシック Pro B" pitchFamily="34" charset="-128"/>
                <a:ea typeface="小塚ゴシック Pro B" pitchFamily="34" charset="-128"/>
              </a:rPr>
              <a:t>β</a:t>
            </a:r>
            <a:r>
              <a:rPr lang="ja-JP" altLang="en-US" dirty="0" smtClean="0">
                <a:latin typeface="小塚ゴシック Pro B" pitchFamily="34" charset="-128"/>
                <a:ea typeface="小塚ゴシック Pro B" pitchFamily="34" charset="-128"/>
              </a:rPr>
              <a:t>測定法</a:t>
            </a:r>
            <a:endParaRPr lang="en-US" altLang="ja-JP" dirty="0" smtClean="0">
              <a:latin typeface="小塚ゴシック Pro B" pitchFamily="34" charset="-128"/>
              <a:ea typeface="小塚ゴシック Pro B" pitchFamily="34" charset="-128"/>
            </a:endParaRPr>
          </a:p>
        </p:txBody>
      </p:sp>
      <p:sp>
        <p:nvSpPr>
          <p:cNvPr id="12" name="テキスト ボックス 11"/>
          <p:cNvSpPr txBox="1"/>
          <p:nvPr/>
        </p:nvSpPr>
        <p:spPr>
          <a:xfrm>
            <a:off x="258474" y="785794"/>
            <a:ext cx="9028434" cy="646331"/>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TOP</a:t>
            </a:r>
            <a:r>
              <a:rPr lang="ja-JP" altLang="en-US" dirty="0" smtClean="0">
                <a:latin typeface="小塚ゴシック Pro B" pitchFamily="34" charset="-128"/>
                <a:ea typeface="小塚ゴシック Pro B" pitchFamily="34" charset="-128"/>
              </a:rPr>
              <a:t>カウンターを通過する</a:t>
            </a:r>
            <a:r>
              <a:rPr kumimoji="1" lang="ja-JP" altLang="en-US" dirty="0" smtClean="0">
                <a:latin typeface="小塚ゴシック Pro B" pitchFamily="34" charset="-128"/>
                <a:ea typeface="小塚ゴシック Pro B" pitchFamily="34" charset="-128"/>
              </a:rPr>
              <a:t>高エネルギー粒子の速度が物質中での光の速度</a:t>
            </a:r>
            <a:r>
              <a:rPr kumimoji="1" lang="en-US" altLang="ja-JP" dirty="0" err="1" smtClean="0">
                <a:latin typeface="小塚ゴシック Pro B" pitchFamily="34" charset="-128"/>
                <a:ea typeface="小塚ゴシック Pro B" pitchFamily="34" charset="-128"/>
              </a:rPr>
              <a:t>c/n</a:t>
            </a:r>
            <a:r>
              <a:rPr kumimoji="1" lang="ja-JP" altLang="en-US" dirty="0" smtClean="0">
                <a:latin typeface="小塚ゴシック Pro B" pitchFamily="34" charset="-128"/>
                <a:ea typeface="小塚ゴシック Pro B" pitchFamily="34" charset="-128"/>
              </a:rPr>
              <a:t>を超える</a:t>
            </a:r>
            <a:endParaRPr kumimoji="1"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→円錐形に光子を放射</a:t>
            </a:r>
            <a:r>
              <a:rPr lang="en-US" altLang="ja-JP" dirty="0" smtClean="0">
                <a:latin typeface="小塚ゴシック Pro B" pitchFamily="34" charset="-128"/>
                <a:ea typeface="小塚ゴシック Pro B" pitchFamily="34" charset="-128"/>
              </a:rPr>
              <a:t>(</a:t>
            </a:r>
            <a:r>
              <a:rPr lang="ja-JP" altLang="en-US" dirty="0" smtClean="0">
                <a:latin typeface="小塚ゴシック Pro B" pitchFamily="34" charset="-128"/>
                <a:ea typeface="小塚ゴシック Pro B" pitchFamily="34" charset="-128"/>
              </a:rPr>
              <a:t>通過粒子の速度のみに依存</a:t>
            </a:r>
            <a:r>
              <a:rPr lang="en-US" altLang="ja-JP" dirty="0" smtClean="0">
                <a:latin typeface="小塚ゴシック Pro B" pitchFamily="34" charset="-128"/>
                <a:ea typeface="小塚ゴシック Pro B" pitchFamily="34" charset="-128"/>
              </a:rPr>
              <a:t>)</a:t>
            </a:r>
            <a:r>
              <a:rPr lang="ja-JP" altLang="en-US" dirty="0">
                <a:latin typeface="小塚ゴシック Pro B" pitchFamily="34" charset="-128"/>
                <a:ea typeface="小塚ゴシック Pro B" pitchFamily="34" charset="-128"/>
              </a:rPr>
              <a:t>　</a:t>
            </a:r>
            <a:r>
              <a:rPr lang="ja-JP" altLang="en-US" dirty="0" smtClean="0">
                <a:latin typeface="小塚ゴシック Pro B" pitchFamily="34" charset="-128"/>
                <a:ea typeface="小塚ゴシック Pro B" pitchFamily="34" charset="-128"/>
              </a:rPr>
              <a:t>＝　</a:t>
            </a:r>
            <a:r>
              <a:rPr lang="ja-JP" altLang="en-US" dirty="0" smtClean="0">
                <a:solidFill>
                  <a:srgbClr val="FF0000"/>
                </a:solidFill>
                <a:latin typeface="小塚ゴシック Pro B" pitchFamily="34" charset="-128"/>
                <a:ea typeface="小塚ゴシック Pro B" pitchFamily="34" charset="-128"/>
              </a:rPr>
              <a:t>チェレンコフ光</a:t>
            </a:r>
            <a:endParaRPr kumimoji="1" lang="ja-JP" altLang="en-US" dirty="0">
              <a:solidFill>
                <a:srgbClr val="FF0000"/>
              </a:solidFill>
              <a:latin typeface="小塚ゴシック Pro B" pitchFamily="34" charset="-128"/>
              <a:ea typeface="小塚ゴシック Pro B" pitchFamily="34" charset="-128"/>
            </a:endParaRPr>
          </a:p>
        </p:txBody>
      </p:sp>
      <p:sp>
        <p:nvSpPr>
          <p:cNvPr id="14" name="テキスト ボックス 13"/>
          <p:cNvSpPr txBox="1"/>
          <p:nvPr/>
        </p:nvSpPr>
        <p:spPr>
          <a:xfrm>
            <a:off x="2500298" y="1500174"/>
            <a:ext cx="6429420" cy="400110"/>
          </a:xfrm>
          <a:prstGeom prst="rect">
            <a:avLst/>
          </a:prstGeom>
          <a:noFill/>
        </p:spPr>
        <p:txBody>
          <a:bodyPr wrap="square" rtlCol="0">
            <a:spAutoFit/>
          </a:bodyPr>
          <a:lstStyle/>
          <a:p>
            <a:r>
              <a:rPr lang="ja-JP" altLang="en-US" sz="2000" dirty="0">
                <a:solidFill>
                  <a:srgbClr val="FF0000"/>
                </a:solidFill>
                <a:latin typeface="小塚ゴシック Pro B" pitchFamily="34" charset="-128"/>
                <a:ea typeface="小塚ゴシック Pro B" pitchFamily="34" charset="-128"/>
              </a:rPr>
              <a:t>リングイメージ</a:t>
            </a:r>
            <a:r>
              <a:rPr lang="ja-JP" altLang="en-US" sz="2000" dirty="0" smtClean="0">
                <a:solidFill>
                  <a:srgbClr val="FF0000"/>
                </a:solidFill>
                <a:latin typeface="小塚ゴシック Pro B" pitchFamily="34" charset="-128"/>
                <a:ea typeface="小塚ゴシック Pro B" pitchFamily="34" charset="-128"/>
              </a:rPr>
              <a:t>を測定すること＝</a:t>
            </a:r>
            <a:r>
              <a:rPr kumimoji="1" lang="ja-JP" altLang="en-US" sz="2000" dirty="0" smtClean="0">
                <a:solidFill>
                  <a:srgbClr val="FF0000"/>
                </a:solidFill>
                <a:latin typeface="小塚ゴシック Pro B" pitchFamily="34" charset="-128"/>
                <a:ea typeface="小塚ゴシック Pro B" pitchFamily="34" charset="-128"/>
              </a:rPr>
              <a:t>粒子の速度</a:t>
            </a:r>
            <a:r>
              <a:rPr kumimoji="1" lang="en-US" altLang="ja-JP" sz="2000" dirty="0" smtClean="0">
                <a:solidFill>
                  <a:srgbClr val="FF0000"/>
                </a:solidFill>
                <a:latin typeface="小塚ゴシック Pro B" pitchFamily="34" charset="-128"/>
                <a:ea typeface="小塚ゴシック Pro B" pitchFamily="34" charset="-128"/>
              </a:rPr>
              <a:t>β</a:t>
            </a:r>
            <a:r>
              <a:rPr kumimoji="1" lang="ja-JP" altLang="en-US" sz="2000" dirty="0" smtClean="0">
                <a:solidFill>
                  <a:srgbClr val="FF0000"/>
                </a:solidFill>
                <a:latin typeface="小塚ゴシック Pro B" pitchFamily="34" charset="-128"/>
                <a:ea typeface="小塚ゴシック Pro B" pitchFamily="34" charset="-128"/>
              </a:rPr>
              <a:t>を測定</a:t>
            </a:r>
            <a:endParaRPr kumimoji="1" lang="ja-JP" altLang="en-US" sz="2000" dirty="0">
              <a:solidFill>
                <a:srgbClr val="FF0000"/>
              </a:solidFill>
              <a:latin typeface="小塚ゴシック Pro B" pitchFamily="34" charset="-128"/>
              <a:ea typeface="小塚ゴシック Pro B" pitchFamily="34" charset="-128"/>
            </a:endParaRPr>
          </a:p>
        </p:txBody>
      </p:sp>
      <p:grpSp>
        <p:nvGrpSpPr>
          <p:cNvPr id="15" name="グループ化 14"/>
          <p:cNvGrpSpPr/>
          <p:nvPr/>
        </p:nvGrpSpPr>
        <p:grpSpPr>
          <a:xfrm>
            <a:off x="500034" y="1428736"/>
            <a:ext cx="1785950" cy="785818"/>
            <a:chOff x="2357422" y="5715016"/>
            <a:chExt cx="1785950" cy="785818"/>
          </a:xfrm>
        </p:grpSpPr>
        <p:sp>
          <p:nvSpPr>
            <p:cNvPr id="16" name="角丸四角形 15"/>
            <p:cNvSpPr/>
            <p:nvPr/>
          </p:nvSpPr>
          <p:spPr>
            <a:xfrm>
              <a:off x="2357422" y="5715016"/>
              <a:ext cx="1785950"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オブジェクト 16"/>
            <p:cNvGraphicFramePr>
              <a:graphicFrameLocks noChangeAspect="1"/>
            </p:cNvGraphicFramePr>
            <p:nvPr/>
          </p:nvGraphicFramePr>
          <p:xfrm>
            <a:off x="2381235" y="5715016"/>
            <a:ext cx="1762137" cy="785818"/>
          </p:xfrm>
          <a:graphic>
            <a:graphicData uri="http://schemas.openxmlformats.org/presentationml/2006/ole">
              <p:oleObj spid="_x0000_s47106" name="数式" r:id="rId4" imgW="939600" imgH="419040" progId="Equation.3">
                <p:embed/>
              </p:oleObj>
            </a:graphicData>
          </a:graphic>
        </p:graphicFrame>
      </p:grpSp>
      <p:grpSp>
        <p:nvGrpSpPr>
          <p:cNvPr id="36" name="グループ化 35"/>
          <p:cNvGrpSpPr/>
          <p:nvPr/>
        </p:nvGrpSpPr>
        <p:grpSpPr>
          <a:xfrm>
            <a:off x="261942" y="2500772"/>
            <a:ext cx="4953000" cy="2142674"/>
            <a:chOff x="214282" y="2786058"/>
            <a:chExt cx="4953000" cy="2142674"/>
          </a:xfrm>
        </p:grpSpPr>
        <p:pic>
          <p:nvPicPr>
            <p:cNvPr id="37" name="Picture 78" descr="C:\Documents and Settings\kuriyama\My Documents\top_2002_beam_test\学会\side_view_of_crystal.bmp"/>
            <p:cNvPicPr>
              <a:picLocks noChangeAspect="1" noChangeArrowheads="1"/>
            </p:cNvPicPr>
            <p:nvPr/>
          </p:nvPicPr>
          <p:blipFill>
            <a:blip r:embed="rId5"/>
            <a:srcRect/>
            <a:stretch>
              <a:fillRect/>
            </a:stretch>
          </p:blipFill>
          <p:spPr bwMode="auto">
            <a:xfrm>
              <a:off x="214282" y="2786058"/>
              <a:ext cx="4679857" cy="1750521"/>
            </a:xfrm>
            <a:prstGeom prst="rect">
              <a:avLst/>
            </a:prstGeom>
            <a:ln w="28575">
              <a:solidFill>
                <a:schemeClr val="tx1"/>
              </a:solidFill>
            </a:ln>
            <a:effectLst>
              <a:outerShdw blurRad="292100" dist="139700" dir="2700000" algn="tl" rotWithShape="0">
                <a:srgbClr val="333333">
                  <a:alpha val="65000"/>
                </a:srgbClr>
              </a:outerShdw>
            </a:effectLst>
          </p:spPr>
        </p:pic>
        <p:sp>
          <p:nvSpPr>
            <p:cNvPr id="38" name="Text Box 79"/>
            <p:cNvSpPr txBox="1">
              <a:spLocks noChangeArrowheads="1"/>
            </p:cNvSpPr>
            <p:nvPr/>
          </p:nvSpPr>
          <p:spPr bwMode="auto">
            <a:xfrm>
              <a:off x="214282" y="4558946"/>
              <a:ext cx="4953000" cy="369786"/>
            </a:xfrm>
            <a:prstGeom prst="rect">
              <a:avLst/>
            </a:prstGeom>
            <a:noFill/>
            <a:ln w="28575">
              <a:noFill/>
              <a:miter lim="800000"/>
              <a:headEnd/>
              <a:tailEnd/>
            </a:ln>
          </p:spPr>
          <p:txBody>
            <a:bodyPr>
              <a:spAutoFit/>
            </a:bodyPr>
            <a:lstStyle/>
            <a:p>
              <a:r>
                <a:rPr lang="en-US" altLang="ja-JP" dirty="0">
                  <a:latin typeface="小塚ゴシック Pro B" pitchFamily="34" charset="-128"/>
                  <a:ea typeface="小塚ゴシック Pro B" pitchFamily="34" charset="-128"/>
                  <a:sym typeface="Symbol" pitchFamily="18" charset="2"/>
                </a:rPr>
                <a:t>π</a:t>
              </a:r>
              <a:r>
                <a:rPr lang="en-US" altLang="ja-JP" baseline="30000" dirty="0" smtClean="0">
                  <a:latin typeface="小塚ゴシック Pro B" pitchFamily="34" charset="-128"/>
                  <a:ea typeface="小塚ゴシック Pro B" pitchFamily="34" charset="-128"/>
                  <a:sym typeface="Symbol" pitchFamily="18" charset="2"/>
                </a:rPr>
                <a:t></a:t>
              </a:r>
              <a:r>
                <a:rPr lang="en-US" altLang="ja-JP" dirty="0">
                  <a:latin typeface="小塚ゴシック Pro B" pitchFamily="34" charset="-128"/>
                  <a:ea typeface="小塚ゴシック Pro B" pitchFamily="34" charset="-128"/>
                </a:rPr>
                <a:t>/K</a:t>
              </a:r>
              <a:r>
                <a:rPr lang="en-US" altLang="ja-JP" baseline="30000" dirty="0">
                  <a:latin typeface="小塚ゴシック Pro B" pitchFamily="34" charset="-128"/>
                  <a:ea typeface="小塚ゴシック Pro B" pitchFamily="34" charset="-128"/>
                  <a:sym typeface="Symbol" pitchFamily="18" charset="2"/>
                </a:rPr>
                <a:t></a:t>
              </a:r>
              <a:r>
                <a:rPr lang="ja-JP" altLang="en-US" dirty="0">
                  <a:latin typeface="小塚ゴシック Pro B" pitchFamily="34" charset="-128"/>
                  <a:ea typeface="小塚ゴシック Pro B" pitchFamily="34" charset="-128"/>
                </a:rPr>
                <a:t>が同じ運動量ではリングの開きが異なる</a:t>
              </a:r>
            </a:p>
          </p:txBody>
        </p:sp>
      </p:grpSp>
      <p:pic>
        <p:nvPicPr>
          <p:cNvPr id="39" name="Picture 87" descr="C:\kenji\doc\pid\conf\hawaii04\fig\top-sim0.eps"/>
          <p:cNvPicPr>
            <a:picLocks noChangeAspect="1" noChangeArrowheads="1"/>
          </p:cNvPicPr>
          <p:nvPr/>
        </p:nvPicPr>
        <p:blipFill>
          <a:blip r:embed="rId6"/>
          <a:srcRect/>
          <a:stretch>
            <a:fillRect/>
          </a:stretch>
        </p:blipFill>
        <p:spPr bwMode="auto">
          <a:xfrm>
            <a:off x="5715008" y="2493973"/>
            <a:ext cx="2273300" cy="2506663"/>
          </a:xfrm>
          <a:prstGeom prst="rect">
            <a:avLst/>
          </a:prstGeom>
          <a:ln w="19050">
            <a:solidFill>
              <a:schemeClr val="tx1"/>
            </a:solidFill>
          </a:ln>
          <a:effectLst>
            <a:outerShdw blurRad="292100" dist="139700" dir="2700000" algn="tl" rotWithShape="0">
              <a:srgbClr val="333333">
                <a:alpha val="65000"/>
              </a:srgbClr>
            </a:outerShdw>
          </a:effectLst>
        </p:spPr>
      </p:pic>
      <p:cxnSp>
        <p:nvCxnSpPr>
          <p:cNvPr id="40" name="直線コネクタ 39"/>
          <p:cNvCxnSpPr/>
          <p:nvPr/>
        </p:nvCxnSpPr>
        <p:spPr>
          <a:xfrm>
            <a:off x="8072462" y="4208485"/>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8072462" y="4137047"/>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rot="5400000">
            <a:off x="8035949" y="4029890"/>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rot="5400000" flipH="1" flipV="1">
            <a:off x="8037537" y="4315642"/>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237317" y="4053467"/>
            <a:ext cx="978153" cy="369332"/>
          </a:xfrm>
          <a:prstGeom prst="rect">
            <a:avLst/>
          </a:prstGeom>
          <a:noFill/>
        </p:spPr>
        <p:txBody>
          <a:bodyPr wrap="none" rtlCol="0">
            <a:spAutoFit/>
          </a:bodyPr>
          <a:lstStyle/>
          <a:p>
            <a:r>
              <a:rPr kumimoji="1" lang="en-US" altLang="ja-JP" dirty="0" smtClean="0">
                <a:latin typeface="小塚ゴシック Pro B" pitchFamily="34" charset="-128"/>
                <a:ea typeface="小塚ゴシック Pro B" pitchFamily="34" charset="-128"/>
              </a:rPr>
              <a:t>100[</a:t>
            </a:r>
            <a:r>
              <a:rPr kumimoji="1" lang="en-US" altLang="ja-JP" dirty="0" err="1" smtClean="0">
                <a:latin typeface="小塚ゴシック Pro B" pitchFamily="34" charset="-128"/>
                <a:ea typeface="小塚ゴシック Pro B" pitchFamily="34" charset="-128"/>
              </a:rPr>
              <a:t>ps</a:t>
            </a:r>
            <a:r>
              <a:rPr kumimoji="1" lang="en-US" altLang="ja-JP" dirty="0" smtClean="0">
                <a:latin typeface="小塚ゴシック Pro B" pitchFamily="34" charset="-128"/>
                <a:ea typeface="小塚ゴシック Pro B" pitchFamily="34" charset="-128"/>
              </a:rPr>
              <a:t>]</a:t>
            </a:r>
            <a:endParaRPr kumimoji="1" lang="ja-JP" altLang="en-US" dirty="0">
              <a:latin typeface="小塚ゴシック Pro B" pitchFamily="34" charset="-128"/>
              <a:ea typeface="小塚ゴシック Pro B" pitchFamily="34" charset="-128"/>
            </a:endParaRPr>
          </a:p>
        </p:txBody>
      </p:sp>
      <p:grpSp>
        <p:nvGrpSpPr>
          <p:cNvPr id="45" name="グループ化 44"/>
          <p:cNvGrpSpPr/>
          <p:nvPr/>
        </p:nvGrpSpPr>
        <p:grpSpPr>
          <a:xfrm>
            <a:off x="571472" y="5248833"/>
            <a:ext cx="8098692" cy="1323439"/>
            <a:chOff x="571472" y="5072074"/>
            <a:chExt cx="8098692" cy="1323439"/>
          </a:xfrm>
        </p:grpSpPr>
        <p:sp>
          <p:nvSpPr>
            <p:cNvPr id="46" name="角丸四角形 45"/>
            <p:cNvSpPr/>
            <p:nvPr/>
          </p:nvSpPr>
          <p:spPr>
            <a:xfrm>
              <a:off x="642910" y="5072074"/>
              <a:ext cx="7929618"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571472" y="5072074"/>
              <a:ext cx="8098692" cy="1323439"/>
            </a:xfrm>
            <a:prstGeom prst="rect">
              <a:avLst/>
            </a:prstGeom>
            <a:noFill/>
          </p:spPr>
          <p:txBody>
            <a:bodyPr wrap="none" rtlCol="0">
              <a:spAutoFit/>
            </a:bodyPr>
            <a:lstStyle/>
            <a:p>
              <a:r>
                <a:rPr lang="en-US" altLang="ja-JP" sz="2000" dirty="0" smtClean="0">
                  <a:latin typeface="小塚ゴシック Pro B" pitchFamily="34" charset="-128"/>
                  <a:ea typeface="小塚ゴシック Pro B" pitchFamily="34" charset="-128"/>
                </a:rPr>
                <a:t>π/K</a:t>
              </a:r>
              <a:r>
                <a:rPr lang="ja-JP" altLang="en-US" sz="2000" dirty="0" smtClean="0">
                  <a:latin typeface="小塚ゴシック Pro B" pitchFamily="34" charset="-128"/>
                  <a:ea typeface="小塚ゴシック Pro B" pitchFamily="34" charset="-128"/>
                </a:rPr>
                <a:t>識別の為に求められる</a:t>
              </a:r>
              <a:r>
                <a:rPr lang="en-US" altLang="ja-JP" sz="2000" dirty="0" smtClean="0">
                  <a:latin typeface="小塚ゴシック Pro B" pitchFamily="34" charset="-128"/>
                  <a:ea typeface="小塚ゴシック Pro B" pitchFamily="34" charset="-128"/>
                </a:rPr>
                <a:t>TOP</a:t>
              </a:r>
              <a:r>
                <a:rPr lang="ja-JP" altLang="en-US" sz="2000" dirty="0" smtClean="0">
                  <a:latin typeface="小塚ゴシック Pro B" pitchFamily="34" charset="-128"/>
                  <a:ea typeface="小塚ゴシック Pro B" pitchFamily="34" charset="-128"/>
                </a:rPr>
                <a:t>カウンター構成要素に求められる性能</a:t>
              </a:r>
              <a:endParaRPr lang="en-US" altLang="ja-JP" sz="2000" dirty="0" smtClean="0">
                <a:latin typeface="小塚ゴシック Pro B" pitchFamily="34" charset="-128"/>
                <a:ea typeface="小塚ゴシック Pro B" pitchFamily="34" charset="-128"/>
              </a:endParaRPr>
            </a:p>
            <a:p>
              <a:pPr lvl="1">
                <a:buFont typeface="Arial" pitchFamily="34" charset="0"/>
                <a:buChar char="•"/>
              </a:pPr>
              <a:r>
                <a:rPr lang="ja-JP" altLang="en-US" sz="2000" dirty="0" smtClean="0">
                  <a:latin typeface="小塚ゴシック Pro B" pitchFamily="34" charset="-128"/>
                  <a:ea typeface="小塚ゴシック Pro B" pitchFamily="34" charset="-128"/>
                </a:rPr>
                <a:t>高表面精度の石英輻射体　</a:t>
              </a:r>
              <a:r>
                <a:rPr lang="en-US" altLang="ja-JP" sz="2000" dirty="0" smtClean="0">
                  <a:latin typeface="小塚ゴシック Pro B" pitchFamily="34" charset="-128"/>
                  <a:ea typeface="小塚ゴシック Pro B" pitchFamily="34" charset="-128"/>
                </a:rPr>
                <a:t>&lt;2.0Å</a:t>
              </a:r>
            </a:p>
            <a:p>
              <a:pPr lvl="1">
                <a:buFont typeface="Arial" pitchFamily="34" charset="0"/>
                <a:buChar char="•"/>
              </a:pPr>
              <a:r>
                <a:rPr lang="ja-JP" altLang="en-US" sz="2000" dirty="0" smtClean="0">
                  <a:latin typeface="小塚ゴシック Pro B" pitchFamily="34" charset="-128"/>
                  <a:ea typeface="小塚ゴシック Pro B" pitchFamily="34" charset="-128"/>
                </a:rPr>
                <a:t>高時間</a:t>
              </a:r>
              <a:r>
                <a:rPr lang="ja-JP" altLang="en-US" sz="2000" dirty="0">
                  <a:latin typeface="小塚ゴシック Pro B" pitchFamily="34" charset="-128"/>
                  <a:ea typeface="小塚ゴシック Pro B" pitchFamily="34" charset="-128"/>
                </a:rPr>
                <a:t>分解</a:t>
              </a:r>
              <a:r>
                <a:rPr lang="ja-JP" altLang="en-US" sz="2000" dirty="0" smtClean="0">
                  <a:latin typeface="小塚ゴシック Pro B" pitchFamily="34" charset="-128"/>
                  <a:ea typeface="小塚ゴシック Pro B" pitchFamily="34" charset="-128"/>
                </a:rPr>
                <a:t>能</a:t>
              </a:r>
              <a:r>
                <a:rPr lang="en-US" altLang="ja-JP" sz="2000" dirty="0" smtClean="0">
                  <a:latin typeface="小塚ゴシック Pro B" pitchFamily="34" charset="-128"/>
                  <a:ea typeface="小塚ゴシック Pro B" pitchFamily="34" charset="-128"/>
                </a:rPr>
                <a:t>	</a:t>
              </a:r>
              <a:r>
                <a:rPr lang="ja-JP" altLang="en-US" sz="2000" dirty="0" smtClean="0">
                  <a:latin typeface="小塚ゴシック Pro B" pitchFamily="34" charset="-128"/>
                  <a:ea typeface="小塚ゴシック Pro B" pitchFamily="34" charset="-128"/>
                </a:rPr>
                <a:t>数</a:t>
              </a:r>
              <a:r>
                <a:rPr lang="en-US" altLang="ja-JP" sz="2000" dirty="0" smtClean="0">
                  <a:latin typeface="小塚ゴシック Pro B" pitchFamily="34" charset="-128"/>
                  <a:ea typeface="小塚ゴシック Pro B" pitchFamily="34" charset="-128"/>
                </a:rPr>
                <a:t>10</a:t>
              </a:r>
              <a:r>
                <a:rPr lang="ja-JP" altLang="en-US" sz="2000" dirty="0" smtClean="0">
                  <a:latin typeface="小塚ゴシック Pro B" pitchFamily="34" charset="-128"/>
                  <a:ea typeface="小塚ゴシック Pro B" pitchFamily="34" charset="-128"/>
                </a:rPr>
                <a:t>～数</a:t>
              </a:r>
              <a:r>
                <a:rPr lang="en-US" altLang="ja-JP" sz="2000" dirty="0" smtClean="0">
                  <a:latin typeface="小塚ゴシック Pro B" pitchFamily="34" charset="-128"/>
                  <a:ea typeface="小塚ゴシック Pro B" pitchFamily="34" charset="-128"/>
                </a:rPr>
                <a:t>100[</a:t>
              </a:r>
              <a:r>
                <a:rPr lang="en-US" altLang="ja-JP" sz="2000" dirty="0" err="1" smtClean="0">
                  <a:latin typeface="小塚ゴシック Pro B" pitchFamily="34" charset="-128"/>
                  <a:ea typeface="小塚ゴシック Pro B" pitchFamily="34" charset="-128"/>
                </a:rPr>
                <a:t>ps</a:t>
              </a:r>
              <a:r>
                <a:rPr lang="en-US" altLang="ja-JP" sz="2000" dirty="0" smtClean="0">
                  <a:latin typeface="小塚ゴシック Pro B" pitchFamily="34" charset="-128"/>
                  <a:ea typeface="小塚ゴシック Pro B" pitchFamily="34" charset="-128"/>
                </a:rPr>
                <a:t>]</a:t>
              </a:r>
            </a:p>
            <a:p>
              <a:pPr lvl="1">
                <a:buFont typeface="Arial" pitchFamily="34" charset="0"/>
                <a:buChar char="•"/>
              </a:pPr>
              <a:r>
                <a:rPr kumimoji="1" lang="ja-JP" altLang="en-US" sz="2000" dirty="0">
                  <a:latin typeface="小塚ゴシック Pro B" pitchFamily="34" charset="-128"/>
                  <a:ea typeface="小塚ゴシック Pro B" pitchFamily="34" charset="-128"/>
                </a:rPr>
                <a:t>検出</a:t>
              </a:r>
              <a:r>
                <a:rPr kumimoji="1" lang="ja-JP" altLang="en-US" sz="2000" dirty="0" smtClean="0">
                  <a:latin typeface="小塚ゴシック Pro B" pitchFamily="34" charset="-128"/>
                  <a:ea typeface="小塚ゴシック Pro B" pitchFamily="34" charset="-128"/>
                </a:rPr>
                <a:t>光子数</a:t>
              </a:r>
              <a:r>
                <a:rPr kumimoji="1" lang="en-US" altLang="ja-JP" sz="2000" dirty="0" smtClean="0">
                  <a:latin typeface="小塚ゴシック Pro B" pitchFamily="34" charset="-128"/>
                  <a:ea typeface="小塚ゴシック Pro B" pitchFamily="34" charset="-128"/>
                </a:rPr>
                <a:t>	20</a:t>
              </a:r>
              <a:r>
                <a:rPr kumimoji="1" lang="ja-JP" altLang="en-US" sz="2000" dirty="0" smtClean="0">
                  <a:latin typeface="小塚ゴシック Pro B" pitchFamily="34" charset="-128"/>
                  <a:ea typeface="小塚ゴシック Pro B" pitchFamily="34" charset="-128"/>
                </a:rPr>
                <a:t>個以上</a:t>
              </a:r>
              <a:endParaRPr kumimoji="1" lang="ja-JP" altLang="en-US" sz="2000" dirty="0">
                <a:latin typeface="小塚ゴシック Pro B" pitchFamily="34" charset="-128"/>
                <a:ea typeface="小塚ゴシック Pro B" pitchFamily="34" charset="-128"/>
              </a:endParaRPr>
            </a:p>
          </p:txBody>
        </p:sp>
      </p:grpSp>
      <p:sp>
        <p:nvSpPr>
          <p:cNvPr id="48" name="スライド番号プレースホルダ 17"/>
          <p:cNvSpPr txBox="1">
            <a:spLocks/>
          </p:cNvSpPr>
          <p:nvPr/>
        </p:nvSpPr>
        <p:spPr>
          <a:xfrm>
            <a:off x="6553200" y="820741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AC644FC-B422-42EA-A652-C1998D7C21F2}"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9" name="右矢印 48"/>
          <p:cNvSpPr/>
          <p:nvPr/>
        </p:nvSpPr>
        <p:spPr>
          <a:xfrm>
            <a:off x="357158" y="4714884"/>
            <a:ext cx="357190" cy="14287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85786" y="4631304"/>
            <a:ext cx="1556836"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伝播距離に差</a:t>
            </a:r>
            <a:endParaRPr kumimoji="1" lang="ja-JP" altLang="en-US" dirty="0">
              <a:latin typeface="小塚ゴシック Pro B" pitchFamily="34" charset="-128"/>
              <a:ea typeface="小塚ゴシック Pro B" pitchFamily="34" charset="-128"/>
            </a:endParaRPr>
          </a:p>
        </p:txBody>
      </p:sp>
      <p:sp>
        <p:nvSpPr>
          <p:cNvPr id="51" name="右矢印 50"/>
          <p:cNvSpPr/>
          <p:nvPr/>
        </p:nvSpPr>
        <p:spPr>
          <a:xfrm>
            <a:off x="2357422" y="4714884"/>
            <a:ext cx="357190" cy="14287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2786050" y="4631304"/>
            <a:ext cx="1556836"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到達時間に差</a:t>
            </a:r>
            <a:endParaRPr kumimoji="1" lang="ja-JP" altLang="en-US" dirty="0">
              <a:latin typeface="小塚ゴシック Pro B" pitchFamily="34" charset="-128"/>
              <a:ea typeface="小塚ゴシック Pro B" pitchFamily="34" charset="-128"/>
            </a:endParaRPr>
          </a:p>
        </p:txBody>
      </p:sp>
      <p:sp>
        <p:nvSpPr>
          <p:cNvPr id="53" name="正方形/長方形 52"/>
          <p:cNvSpPr/>
          <p:nvPr/>
        </p:nvSpPr>
        <p:spPr>
          <a:xfrm>
            <a:off x="5643602" y="1842314"/>
            <a:ext cx="4572000" cy="729430"/>
          </a:xfrm>
          <a:prstGeom prst="rect">
            <a:avLst/>
          </a:prstGeom>
        </p:spPr>
        <p:txBody>
          <a:bodyPr>
            <a:spAutoFit/>
          </a:bodyPr>
          <a:lstStyle/>
          <a:p>
            <a:pPr>
              <a:spcBef>
                <a:spcPct val="30000"/>
              </a:spcBef>
            </a:pPr>
            <a:r>
              <a:rPr lang="ja-JP" altLang="en-US" dirty="0" smtClean="0">
                <a:latin typeface="小塚ゴシック Pro B" pitchFamily="34" charset="-128"/>
                <a:ea typeface="小塚ゴシック Pro B" pitchFamily="34" charset="-128"/>
              </a:rPr>
              <a:t>位置情報</a:t>
            </a:r>
            <a:r>
              <a:rPr lang="en-US" altLang="ja-JP" dirty="0" smtClean="0">
                <a:latin typeface="小塚ゴシック Pro B" pitchFamily="34" charset="-128"/>
                <a:ea typeface="小塚ゴシック Pro B" pitchFamily="34" charset="-128"/>
              </a:rPr>
              <a:t>x</a:t>
            </a:r>
            <a:r>
              <a:rPr lang="ja-JP" altLang="en-US" dirty="0" err="1" smtClean="0">
                <a:latin typeface="小塚ゴシック Pro B" pitchFamily="34" charset="-128"/>
                <a:ea typeface="小塚ゴシック Pro B" pitchFamily="34" charset="-128"/>
              </a:rPr>
              <a:t>と検</a:t>
            </a:r>
            <a:r>
              <a:rPr lang="ja-JP" altLang="en-US" dirty="0" smtClean="0">
                <a:latin typeface="小塚ゴシック Pro B" pitchFamily="34" charset="-128"/>
                <a:ea typeface="小塚ゴシック Pro B" pitchFamily="34" charset="-128"/>
              </a:rPr>
              <a:t>出時間</a:t>
            </a:r>
            <a:r>
              <a:rPr lang="en-US" altLang="ja-JP" dirty="0" smtClean="0">
                <a:latin typeface="小塚ゴシック Pro B" pitchFamily="34" charset="-128"/>
                <a:ea typeface="小塚ゴシック Pro B" pitchFamily="34" charset="-128"/>
              </a:rPr>
              <a:t>t</a:t>
            </a:r>
            <a:r>
              <a:rPr lang="ja-JP" altLang="en-US" dirty="0" smtClean="0">
                <a:latin typeface="小塚ゴシック Pro B" pitchFamily="34" charset="-128"/>
                <a:ea typeface="小塚ゴシック Pro B" pitchFamily="34" charset="-128"/>
              </a:rPr>
              <a:t>から</a:t>
            </a:r>
            <a:endParaRPr lang="en-US" altLang="ja-JP" dirty="0" smtClean="0">
              <a:latin typeface="小塚ゴシック Pro B" pitchFamily="34" charset="-128"/>
              <a:ea typeface="小塚ゴシック Pro B" pitchFamily="34" charset="-128"/>
            </a:endParaRPr>
          </a:p>
          <a:p>
            <a:pPr>
              <a:spcBef>
                <a:spcPct val="30000"/>
              </a:spcBef>
            </a:pPr>
            <a:r>
              <a:rPr lang="en-US" altLang="ja-JP" dirty="0" smtClean="0">
                <a:latin typeface="小塚ゴシック Pro B" pitchFamily="34" charset="-128"/>
                <a:ea typeface="小塚ゴシック Pro B" pitchFamily="34" charset="-128"/>
              </a:rPr>
              <a:t>  </a:t>
            </a:r>
            <a:r>
              <a:rPr lang="ja-JP" altLang="en-US" dirty="0" smtClean="0">
                <a:latin typeface="小塚ゴシック Pro B" pitchFamily="34" charset="-128"/>
                <a:ea typeface="小塚ゴシック Pro B" pitchFamily="34" charset="-128"/>
              </a:rPr>
              <a:t>リングイメージを再構成</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2844" y="142852"/>
            <a:ext cx="3530134" cy="461665"/>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TOP</a:t>
            </a:r>
            <a:r>
              <a:rPr lang="ja-JP" altLang="en-US" sz="2400" dirty="0" smtClean="0">
                <a:latin typeface="小塚ゴシック Pro B" pitchFamily="34" charset="-128"/>
                <a:ea typeface="小塚ゴシック Pro B" pitchFamily="34" charset="-128"/>
              </a:rPr>
              <a:t>カウンター構成要素</a:t>
            </a:r>
            <a:endParaRPr kumimoji="1" lang="ja-JP" altLang="en-US" sz="2400" dirty="0">
              <a:latin typeface="小塚ゴシック Pro B" pitchFamily="34" charset="-128"/>
              <a:ea typeface="小塚ゴシック Pro B" pitchFamily="34" charset="-128"/>
            </a:endParaRPr>
          </a:p>
        </p:txBody>
      </p:sp>
      <p:sp>
        <p:nvSpPr>
          <p:cNvPr id="13" name="テキスト ボックス 12"/>
          <p:cNvSpPr txBox="1"/>
          <p:nvPr/>
        </p:nvSpPr>
        <p:spPr>
          <a:xfrm>
            <a:off x="285720" y="1571612"/>
            <a:ext cx="1938351" cy="461665"/>
          </a:xfrm>
          <a:prstGeom prst="rect">
            <a:avLst/>
          </a:prstGeom>
          <a:noFill/>
        </p:spPr>
        <p:txBody>
          <a:bodyPr wrap="none" rtlCol="0">
            <a:spAutoFit/>
          </a:bodyPr>
          <a:lstStyle/>
          <a:p>
            <a:r>
              <a:rPr lang="ja-JP" altLang="en-US" sz="2400" dirty="0" smtClean="0">
                <a:latin typeface="小塚ゴシック Pro B" pitchFamily="34" charset="-128"/>
                <a:ea typeface="小塚ゴシック Pro B" pitchFamily="34" charset="-128"/>
              </a:rPr>
              <a:t>輻射体 </a:t>
            </a:r>
            <a:r>
              <a:rPr lang="en-US" altLang="ja-JP" sz="2400" dirty="0" smtClean="0">
                <a:latin typeface="小塚ゴシック Pro B" pitchFamily="34" charset="-128"/>
                <a:ea typeface="小塚ゴシック Pro B" pitchFamily="34" charset="-128"/>
              </a:rPr>
              <a:t>: </a:t>
            </a:r>
            <a:r>
              <a:rPr lang="ja-JP" altLang="en-US" sz="2400" dirty="0" smtClean="0">
                <a:latin typeface="小塚ゴシック Pro B" pitchFamily="34" charset="-128"/>
                <a:ea typeface="小塚ゴシック Pro B" pitchFamily="34" charset="-128"/>
              </a:rPr>
              <a:t>石英</a:t>
            </a:r>
            <a:endParaRPr kumimoji="1" lang="ja-JP" altLang="en-US" sz="2400" dirty="0">
              <a:latin typeface="小塚ゴシック Pro B" pitchFamily="34" charset="-128"/>
              <a:ea typeface="小塚ゴシック Pro B" pitchFamily="34" charset="-128"/>
            </a:endParaRPr>
          </a:p>
        </p:txBody>
      </p:sp>
      <p:pic>
        <p:nvPicPr>
          <p:cNvPr id="15" name="Picture 2"/>
          <p:cNvPicPr>
            <a:picLocks noChangeAspect="1" noChangeArrowheads="1"/>
          </p:cNvPicPr>
          <p:nvPr/>
        </p:nvPicPr>
        <p:blipFill>
          <a:blip r:embed="rId3"/>
          <a:srcRect/>
          <a:stretch>
            <a:fillRect/>
          </a:stretch>
        </p:blipFill>
        <p:spPr bwMode="auto">
          <a:xfrm>
            <a:off x="1000100" y="714356"/>
            <a:ext cx="6915150" cy="666750"/>
          </a:xfrm>
          <a:prstGeom prst="rect">
            <a:avLst/>
          </a:prstGeom>
          <a:noFill/>
          <a:ln w="9525">
            <a:noFill/>
            <a:miter lim="800000"/>
            <a:headEnd/>
            <a:tailEnd/>
          </a:ln>
          <a:effectLst/>
        </p:spPr>
      </p:pic>
      <p:sp>
        <p:nvSpPr>
          <p:cNvPr id="16" name="テキスト ボックス 15"/>
          <p:cNvSpPr txBox="1"/>
          <p:nvPr/>
        </p:nvSpPr>
        <p:spPr>
          <a:xfrm>
            <a:off x="5643570" y="1214422"/>
            <a:ext cx="2151551" cy="338554"/>
          </a:xfrm>
          <a:prstGeom prst="rect">
            <a:avLst/>
          </a:prstGeom>
          <a:noFill/>
        </p:spPr>
        <p:txBody>
          <a:bodyPr wrap="none" rtlCol="0">
            <a:spAutoFit/>
          </a:bodyPr>
          <a:lstStyle/>
          <a:p>
            <a:r>
              <a:rPr kumimoji="1" lang="en-US" altLang="ja-JP" sz="1600" dirty="0" smtClean="0">
                <a:latin typeface="小塚ゴシック Pro B" pitchFamily="34" charset="-128"/>
                <a:ea typeface="小塚ゴシック Pro B" pitchFamily="34" charset="-128"/>
              </a:rPr>
              <a:t>1850×400</a:t>
            </a:r>
            <a:r>
              <a:rPr lang="en-US" altLang="ja-JP" sz="1600" dirty="0" smtClean="0">
                <a:latin typeface="小塚ゴシック Pro B" pitchFamily="34" charset="-128"/>
                <a:ea typeface="小塚ゴシック Pro B" pitchFamily="34" charset="-128"/>
              </a:rPr>
              <a:t>×20[mm]</a:t>
            </a:r>
            <a:endParaRPr kumimoji="1" lang="ja-JP" altLang="en-US" sz="1600" dirty="0">
              <a:latin typeface="小塚ゴシック Pro B" pitchFamily="34" charset="-128"/>
              <a:ea typeface="小塚ゴシック Pro B" pitchFamily="34" charset="-128"/>
            </a:endParaRPr>
          </a:p>
        </p:txBody>
      </p:sp>
      <p:sp>
        <p:nvSpPr>
          <p:cNvPr id="17" name="テキスト ボックス 16"/>
          <p:cNvSpPr txBox="1"/>
          <p:nvPr/>
        </p:nvSpPr>
        <p:spPr>
          <a:xfrm>
            <a:off x="2214546" y="1202280"/>
            <a:ext cx="2034531" cy="338554"/>
          </a:xfrm>
          <a:prstGeom prst="rect">
            <a:avLst/>
          </a:prstGeom>
          <a:noFill/>
        </p:spPr>
        <p:txBody>
          <a:bodyPr wrap="none" rtlCol="0">
            <a:spAutoFit/>
          </a:bodyPr>
          <a:lstStyle/>
          <a:p>
            <a:r>
              <a:rPr lang="en-US" altLang="ja-JP" sz="1600" dirty="0" smtClean="0">
                <a:latin typeface="小塚ゴシック Pro B" pitchFamily="34" charset="-128"/>
                <a:ea typeface="小塚ゴシック Pro B" pitchFamily="34" charset="-128"/>
              </a:rPr>
              <a:t>760</a:t>
            </a:r>
            <a:r>
              <a:rPr kumimoji="1" lang="en-US" altLang="ja-JP" sz="1600" dirty="0" smtClean="0">
                <a:latin typeface="小塚ゴシック Pro B" pitchFamily="34" charset="-128"/>
                <a:ea typeface="小塚ゴシック Pro B" pitchFamily="34" charset="-128"/>
              </a:rPr>
              <a:t>×400</a:t>
            </a:r>
            <a:r>
              <a:rPr lang="en-US" altLang="ja-JP" sz="1600" dirty="0" smtClean="0">
                <a:latin typeface="小塚ゴシック Pro B" pitchFamily="34" charset="-128"/>
                <a:ea typeface="小塚ゴシック Pro B" pitchFamily="34" charset="-128"/>
              </a:rPr>
              <a:t>×20[mm]</a:t>
            </a:r>
            <a:endParaRPr kumimoji="1" lang="ja-JP" altLang="en-US" sz="1600" dirty="0">
              <a:latin typeface="小塚ゴシック Pro B" pitchFamily="34" charset="-128"/>
              <a:ea typeface="小塚ゴシック Pro B" pitchFamily="34" charset="-128"/>
            </a:endParaRPr>
          </a:p>
        </p:txBody>
      </p:sp>
      <p:sp>
        <p:nvSpPr>
          <p:cNvPr id="18" name="テキスト ボックス 17"/>
          <p:cNvSpPr txBox="1"/>
          <p:nvPr/>
        </p:nvSpPr>
        <p:spPr>
          <a:xfrm>
            <a:off x="500034" y="1142984"/>
            <a:ext cx="845103" cy="307777"/>
          </a:xfrm>
          <a:prstGeom prst="rect">
            <a:avLst/>
          </a:prstGeom>
          <a:noFill/>
        </p:spPr>
        <p:txBody>
          <a:bodyPr wrap="none" rtlCol="0">
            <a:spAutoFit/>
          </a:bodyPr>
          <a:lstStyle/>
          <a:p>
            <a:r>
              <a:rPr kumimoji="1" lang="en-US" altLang="ja-JP" sz="1400" dirty="0" smtClean="0">
                <a:latin typeface="小塚ゴシック Pro B" pitchFamily="34" charset="-128"/>
                <a:ea typeface="小塚ゴシック Pro B" pitchFamily="34" charset="-128"/>
              </a:rPr>
              <a:t>forward</a:t>
            </a:r>
            <a:endParaRPr kumimoji="1" lang="ja-JP" altLang="en-US" sz="1400" dirty="0">
              <a:latin typeface="小塚ゴシック Pro B" pitchFamily="34" charset="-128"/>
              <a:ea typeface="小塚ゴシック Pro B" pitchFamily="34" charset="-128"/>
            </a:endParaRPr>
          </a:p>
        </p:txBody>
      </p:sp>
      <p:sp>
        <p:nvSpPr>
          <p:cNvPr id="19" name="テキスト ボックス 18"/>
          <p:cNvSpPr txBox="1"/>
          <p:nvPr/>
        </p:nvSpPr>
        <p:spPr>
          <a:xfrm>
            <a:off x="7941739" y="1142984"/>
            <a:ext cx="998991" cy="307777"/>
          </a:xfrm>
          <a:prstGeom prst="rect">
            <a:avLst/>
          </a:prstGeom>
          <a:noFill/>
        </p:spPr>
        <p:txBody>
          <a:bodyPr wrap="none" rtlCol="0">
            <a:spAutoFit/>
          </a:bodyPr>
          <a:lstStyle/>
          <a:p>
            <a:r>
              <a:rPr kumimoji="1" lang="en-US" altLang="ja-JP" sz="1400" dirty="0" smtClean="0">
                <a:latin typeface="小塚ゴシック Pro B" pitchFamily="34" charset="-128"/>
                <a:ea typeface="小塚ゴシック Pro B" pitchFamily="34" charset="-128"/>
              </a:rPr>
              <a:t>backward</a:t>
            </a:r>
            <a:endParaRPr kumimoji="1" lang="ja-JP" altLang="en-US" sz="1400" dirty="0">
              <a:latin typeface="小塚ゴシック Pro B" pitchFamily="34" charset="-128"/>
              <a:ea typeface="小塚ゴシック Pro B" pitchFamily="34" charset="-128"/>
            </a:endParaRPr>
          </a:p>
        </p:txBody>
      </p:sp>
      <p:cxnSp>
        <p:nvCxnSpPr>
          <p:cNvPr id="23" name="図形 22"/>
          <p:cNvCxnSpPr>
            <a:stCxn id="17" idx="1"/>
          </p:cNvCxnSpPr>
          <p:nvPr/>
        </p:nvCxnSpPr>
        <p:spPr>
          <a:xfrm rot="10800000">
            <a:off x="2071670" y="1142987"/>
            <a:ext cx="142876" cy="22857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図形 24"/>
          <p:cNvCxnSpPr>
            <a:stCxn id="16" idx="1"/>
          </p:cNvCxnSpPr>
          <p:nvPr/>
        </p:nvCxnSpPr>
        <p:spPr>
          <a:xfrm rot="10800000">
            <a:off x="5500694" y="1214423"/>
            <a:ext cx="142876" cy="16927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4429124" y="2000240"/>
            <a:ext cx="2500330" cy="2236603"/>
            <a:chOff x="2928926" y="2143116"/>
            <a:chExt cx="2500330" cy="2236603"/>
          </a:xfrm>
        </p:grpSpPr>
        <p:pic>
          <p:nvPicPr>
            <p:cNvPr id="14" name="Picture 3"/>
            <p:cNvPicPr>
              <a:picLocks noChangeAspect="1" noChangeArrowheads="1"/>
            </p:cNvPicPr>
            <p:nvPr/>
          </p:nvPicPr>
          <p:blipFill>
            <a:blip r:embed="rId4" cstate="print"/>
            <a:srcRect/>
            <a:stretch>
              <a:fillRect/>
            </a:stretch>
          </p:blipFill>
          <p:spPr bwMode="auto">
            <a:xfrm>
              <a:off x="2928926" y="2143116"/>
              <a:ext cx="2500330" cy="1870995"/>
            </a:xfrm>
            <a:prstGeom prst="rect">
              <a:avLst/>
            </a:prstGeom>
            <a:ln w="28575">
              <a:solidFill>
                <a:schemeClr val="tx1"/>
              </a:solidFill>
            </a:ln>
            <a:effectLst>
              <a:outerShdw blurRad="292100" dist="139700" dir="2700000" algn="tl" rotWithShape="0">
                <a:srgbClr val="333333">
                  <a:alpha val="65000"/>
                </a:srgbClr>
              </a:outerShdw>
            </a:effectLst>
          </p:spPr>
        </p:pic>
        <p:sp>
          <p:nvSpPr>
            <p:cNvPr id="26" name="テキスト ボックス 25"/>
            <p:cNvSpPr txBox="1"/>
            <p:nvPr/>
          </p:nvSpPr>
          <p:spPr>
            <a:xfrm>
              <a:off x="3786182" y="4071942"/>
              <a:ext cx="1178528" cy="307777"/>
            </a:xfrm>
            <a:prstGeom prst="rect">
              <a:avLst/>
            </a:prstGeom>
            <a:noFill/>
          </p:spPr>
          <p:txBody>
            <a:bodyPr wrap="none" rtlCol="0">
              <a:spAutoFit/>
            </a:bodyPr>
            <a:lstStyle/>
            <a:p>
              <a:r>
                <a:rPr kumimoji="1" lang="en-US" altLang="ja-JP" sz="1400" dirty="0" smtClean="0">
                  <a:latin typeface="小塚ゴシック Pro B" pitchFamily="34" charset="-128"/>
                  <a:ea typeface="小塚ゴシック Pro B" pitchFamily="34" charset="-128"/>
                </a:rPr>
                <a:t>backward</a:t>
              </a:r>
              <a:r>
                <a:rPr kumimoji="1" lang="ja-JP" altLang="en-US" sz="1400" dirty="0" smtClean="0">
                  <a:latin typeface="小塚ゴシック Pro B" pitchFamily="34" charset="-128"/>
                  <a:ea typeface="小塚ゴシック Pro B" pitchFamily="34" charset="-128"/>
                </a:rPr>
                <a:t>側</a:t>
              </a:r>
              <a:endParaRPr kumimoji="1" lang="ja-JP" altLang="en-US" sz="1400" dirty="0">
                <a:latin typeface="小塚ゴシック Pro B" pitchFamily="34" charset="-128"/>
                <a:ea typeface="小塚ゴシック Pro B" pitchFamily="34" charset="-128"/>
              </a:endParaRPr>
            </a:p>
          </p:txBody>
        </p:sp>
        <p:sp>
          <p:nvSpPr>
            <p:cNvPr id="27" name="テキスト ボックス 26"/>
            <p:cNvSpPr txBox="1"/>
            <p:nvPr/>
          </p:nvSpPr>
          <p:spPr>
            <a:xfrm>
              <a:off x="2928926" y="2143116"/>
              <a:ext cx="2098651" cy="307777"/>
            </a:xfrm>
            <a:prstGeom prst="rect">
              <a:avLst/>
            </a:prstGeom>
            <a:noFill/>
          </p:spPr>
          <p:txBody>
            <a:bodyPr wrap="none" rtlCol="0">
              <a:spAutoFit/>
            </a:bodyPr>
            <a:lstStyle/>
            <a:p>
              <a:r>
                <a:rPr kumimoji="1" lang="ja-JP" altLang="en-US" sz="1400" dirty="0" smtClean="0">
                  <a:solidFill>
                    <a:srgbClr val="FF0000"/>
                  </a:solidFill>
                  <a:latin typeface="小塚ゴシック Pro B" pitchFamily="34" charset="-128"/>
                  <a:ea typeface="小塚ゴシック Pro B" pitchFamily="34" charset="-128"/>
                </a:rPr>
                <a:t>二枚の石英を接着</a:t>
              </a:r>
              <a:r>
                <a:rPr kumimoji="1" lang="en-US" altLang="ja-JP" sz="1400" dirty="0" smtClean="0">
                  <a:solidFill>
                    <a:srgbClr val="FF0000"/>
                  </a:solidFill>
                  <a:latin typeface="小塚ゴシック Pro B" pitchFamily="34" charset="-128"/>
                  <a:ea typeface="小塚ゴシック Pro B" pitchFamily="34" charset="-128"/>
                </a:rPr>
                <a:t>(</a:t>
              </a:r>
              <a:r>
                <a:rPr kumimoji="1" lang="ja-JP" altLang="en-US" sz="1400" dirty="0" smtClean="0">
                  <a:solidFill>
                    <a:srgbClr val="FF0000"/>
                  </a:solidFill>
                  <a:latin typeface="小塚ゴシック Pro B" pitchFamily="34" charset="-128"/>
                  <a:ea typeface="小塚ゴシック Pro B" pitchFamily="34" charset="-128"/>
                </a:rPr>
                <a:t>後述</a:t>
              </a:r>
              <a:r>
                <a:rPr kumimoji="1" lang="en-US" altLang="ja-JP" sz="1400" dirty="0" smtClean="0">
                  <a:solidFill>
                    <a:srgbClr val="FF0000"/>
                  </a:solidFill>
                  <a:latin typeface="小塚ゴシック Pro B" pitchFamily="34" charset="-128"/>
                  <a:ea typeface="小塚ゴシック Pro B" pitchFamily="34" charset="-128"/>
                </a:rPr>
                <a:t>)</a:t>
              </a:r>
              <a:endParaRPr kumimoji="1" lang="ja-JP" altLang="en-US" sz="1400" dirty="0">
                <a:solidFill>
                  <a:srgbClr val="FF0000"/>
                </a:solidFill>
                <a:latin typeface="小塚ゴシック Pro B" pitchFamily="34" charset="-128"/>
                <a:ea typeface="小塚ゴシック Pro B" pitchFamily="34" charset="-128"/>
              </a:endParaRPr>
            </a:p>
          </p:txBody>
        </p:sp>
      </p:grpSp>
      <p:pic>
        <p:nvPicPr>
          <p:cNvPr id="2050" name="Picture 2"/>
          <p:cNvPicPr>
            <a:picLocks noChangeAspect="1" noChangeArrowheads="1"/>
          </p:cNvPicPr>
          <p:nvPr/>
        </p:nvPicPr>
        <p:blipFill>
          <a:blip r:embed="rId5" cstate="print"/>
          <a:srcRect/>
          <a:stretch>
            <a:fillRect/>
          </a:stretch>
        </p:blipFill>
        <p:spPr bwMode="auto">
          <a:xfrm>
            <a:off x="285720" y="2000240"/>
            <a:ext cx="2492782" cy="1872000"/>
          </a:xfrm>
          <a:prstGeom prst="rect">
            <a:avLst/>
          </a:prstGeom>
          <a:ln w="28575">
            <a:solidFill>
              <a:schemeClr val="tx1"/>
            </a:solidFill>
          </a:ln>
          <a:effectLst>
            <a:outerShdw blurRad="292100" dist="139700" dir="2700000" algn="tl" rotWithShape="0">
              <a:srgbClr val="333333">
                <a:alpha val="65000"/>
              </a:srgbClr>
            </a:outerShdw>
          </a:effectLst>
        </p:spPr>
      </p:pic>
      <p:sp>
        <p:nvSpPr>
          <p:cNvPr id="29" name="テキスト ボックス 28"/>
          <p:cNvSpPr txBox="1"/>
          <p:nvPr/>
        </p:nvSpPr>
        <p:spPr>
          <a:xfrm>
            <a:off x="1071538" y="3929066"/>
            <a:ext cx="1024639" cy="307777"/>
          </a:xfrm>
          <a:prstGeom prst="rect">
            <a:avLst/>
          </a:prstGeom>
          <a:noFill/>
        </p:spPr>
        <p:txBody>
          <a:bodyPr wrap="none" rtlCol="0">
            <a:spAutoFit/>
          </a:bodyPr>
          <a:lstStyle/>
          <a:p>
            <a:r>
              <a:rPr kumimoji="1" lang="en-US" altLang="ja-JP" sz="1400" dirty="0" smtClean="0">
                <a:latin typeface="小塚ゴシック Pro B" pitchFamily="34" charset="-128"/>
                <a:ea typeface="小塚ゴシック Pro B" pitchFamily="34" charset="-128"/>
              </a:rPr>
              <a:t>forward</a:t>
            </a:r>
            <a:r>
              <a:rPr kumimoji="1" lang="ja-JP" altLang="en-US" sz="1400" dirty="0" smtClean="0">
                <a:latin typeface="小塚ゴシック Pro B" pitchFamily="34" charset="-128"/>
                <a:ea typeface="小塚ゴシック Pro B" pitchFamily="34" charset="-128"/>
              </a:rPr>
              <a:t>側</a:t>
            </a:r>
            <a:endParaRPr kumimoji="1" lang="ja-JP" altLang="en-US" sz="1400" dirty="0">
              <a:latin typeface="小塚ゴシック Pro B" pitchFamily="34" charset="-128"/>
              <a:ea typeface="小塚ゴシック Pro B" pitchFamily="34" charset="-128"/>
            </a:endParaRPr>
          </a:p>
        </p:txBody>
      </p:sp>
      <p:sp>
        <p:nvSpPr>
          <p:cNvPr id="30" name="テキスト ボックス 29"/>
          <p:cNvSpPr txBox="1"/>
          <p:nvPr/>
        </p:nvSpPr>
        <p:spPr>
          <a:xfrm>
            <a:off x="7000892" y="1714488"/>
            <a:ext cx="2089033" cy="276999"/>
          </a:xfrm>
          <a:prstGeom prst="rect">
            <a:avLst/>
          </a:prstGeom>
          <a:noFill/>
        </p:spPr>
        <p:txBody>
          <a:bodyPr wrap="none" rtlCol="0">
            <a:spAutoFit/>
          </a:bodyPr>
          <a:lstStyle/>
          <a:p>
            <a:r>
              <a:rPr lang="en-US" altLang="ja-JP" sz="1200" dirty="0" smtClean="0">
                <a:latin typeface="小塚ゴシック Pro B" pitchFamily="34" charset="-128"/>
                <a:ea typeface="小塚ゴシック Pro B" pitchFamily="34" charset="-128"/>
              </a:rPr>
              <a:t>TOP</a:t>
            </a:r>
            <a:r>
              <a:rPr lang="ja-JP" altLang="en-US" sz="1200" dirty="0" smtClean="0">
                <a:latin typeface="小塚ゴシック Pro B" pitchFamily="34" charset="-128"/>
                <a:ea typeface="小塚ゴシック Pro B" pitchFamily="34" charset="-128"/>
              </a:rPr>
              <a:t>カウンタｰ石英要求精度</a:t>
            </a:r>
            <a:endParaRPr kumimoji="1" lang="ja-JP" altLang="en-US" sz="1200" dirty="0">
              <a:latin typeface="小塚ゴシック Pro B" pitchFamily="34" charset="-128"/>
              <a:ea typeface="小塚ゴシック Pro B" pitchFamily="34" charset="-128"/>
            </a:endParaRPr>
          </a:p>
        </p:txBody>
      </p:sp>
      <p:pic>
        <p:nvPicPr>
          <p:cNvPr id="32" name="Picture 5" descr="C:\kenji\doc\pid\top\20060322\mirror.JPG"/>
          <p:cNvPicPr>
            <a:picLocks noChangeAspect="1" noChangeArrowheads="1"/>
          </p:cNvPicPr>
          <p:nvPr/>
        </p:nvPicPr>
        <p:blipFill>
          <a:blip r:embed="rId6" cstate="print"/>
          <a:srcRect/>
          <a:stretch>
            <a:fillRect/>
          </a:stretch>
        </p:blipFill>
        <p:spPr bwMode="auto">
          <a:xfrm>
            <a:off x="3000364" y="2000239"/>
            <a:ext cx="1214446" cy="1857389"/>
          </a:xfrm>
          <a:prstGeom prst="rect">
            <a:avLst/>
          </a:prstGeom>
          <a:ln w="28575">
            <a:solidFill>
              <a:schemeClr val="tx1"/>
            </a:solidFill>
          </a:ln>
          <a:effectLst>
            <a:outerShdw blurRad="292100" dist="139700" dir="2700000" algn="tl" rotWithShape="0">
              <a:srgbClr val="333333">
                <a:alpha val="65000"/>
              </a:srgbClr>
            </a:outerShdw>
          </a:effectLst>
        </p:spPr>
      </p:pic>
      <p:sp>
        <p:nvSpPr>
          <p:cNvPr id="34" name="テキスト ボックス 33"/>
          <p:cNvSpPr txBox="1"/>
          <p:nvPr/>
        </p:nvSpPr>
        <p:spPr>
          <a:xfrm>
            <a:off x="2928926" y="3929066"/>
            <a:ext cx="1459054" cy="307777"/>
          </a:xfrm>
          <a:prstGeom prst="rect">
            <a:avLst/>
          </a:prstGeom>
          <a:noFill/>
        </p:spPr>
        <p:txBody>
          <a:bodyPr wrap="none" rtlCol="0">
            <a:spAutoFit/>
          </a:bodyPr>
          <a:lstStyle/>
          <a:p>
            <a:r>
              <a:rPr kumimoji="1" lang="en-US" altLang="ja-JP" sz="1400" dirty="0" smtClean="0">
                <a:latin typeface="小塚ゴシック Pro B" pitchFamily="34" charset="-128"/>
                <a:ea typeface="小塚ゴシック Pro B" pitchFamily="34" charset="-128"/>
              </a:rPr>
              <a:t>focusing mirror</a:t>
            </a:r>
            <a:endParaRPr kumimoji="1" lang="ja-JP" altLang="en-US" sz="1400" dirty="0">
              <a:latin typeface="小塚ゴシック Pro B" pitchFamily="34" charset="-128"/>
              <a:ea typeface="小塚ゴシック Pro B" pitchFamily="34" charset="-128"/>
            </a:endParaRPr>
          </a:p>
        </p:txBody>
      </p:sp>
      <p:graphicFrame>
        <p:nvGraphicFramePr>
          <p:cNvPr id="35" name="表 34"/>
          <p:cNvGraphicFramePr>
            <a:graphicFrameLocks noGrp="1"/>
          </p:cNvGraphicFramePr>
          <p:nvPr/>
        </p:nvGraphicFramePr>
        <p:xfrm>
          <a:off x="7072330" y="2143116"/>
          <a:ext cx="2000264" cy="1643073"/>
        </p:xfrm>
        <a:graphic>
          <a:graphicData uri="http://schemas.openxmlformats.org/drawingml/2006/table">
            <a:tbl>
              <a:tblPr firstRow="1" bandRow="1">
                <a:tableStyleId>{5940675A-B579-460E-94D1-54222C63F5DA}</a:tableStyleId>
              </a:tblPr>
              <a:tblGrid>
                <a:gridCol w="1000132"/>
                <a:gridCol w="1000132"/>
              </a:tblGrid>
              <a:tr h="547691">
                <a:tc>
                  <a:txBody>
                    <a:bodyPr/>
                    <a:lstStyle/>
                    <a:p>
                      <a:pPr algn="ctr"/>
                      <a:r>
                        <a:rPr kumimoji="1" lang="ja-JP" altLang="en-US" sz="1600" dirty="0" smtClean="0">
                          <a:latin typeface="小塚ゴシック Pro B" pitchFamily="34" charset="-128"/>
                          <a:ea typeface="小塚ゴシック Pro B" pitchFamily="34" charset="-128"/>
                        </a:rPr>
                        <a:t>面精度</a:t>
                      </a:r>
                      <a:endParaRPr kumimoji="1" lang="ja-JP" altLang="en-US" sz="1600" dirty="0">
                        <a:latin typeface="小塚ゴシック Pro B" pitchFamily="34" charset="-128"/>
                        <a:ea typeface="小塚ゴシック Pro B" pitchFamily="34" charset="-128"/>
                      </a:endParaRPr>
                    </a:p>
                  </a:txBody>
                  <a:tcPr>
                    <a:solidFill>
                      <a:srgbClr val="66CCFF"/>
                    </a:solidFill>
                  </a:tcPr>
                </a:tc>
                <a:tc>
                  <a:txBody>
                    <a:bodyPr/>
                    <a:lstStyle/>
                    <a:p>
                      <a:pPr algn="ctr"/>
                      <a:r>
                        <a:rPr kumimoji="1" lang="en-US" altLang="ja-JP" sz="1600" dirty="0" smtClean="0">
                          <a:latin typeface="小塚ゴシック Pro B" pitchFamily="34" charset="-128"/>
                          <a:ea typeface="小塚ゴシック Pro B" pitchFamily="34" charset="-128"/>
                        </a:rPr>
                        <a:t>&lt; 2.0λ</a:t>
                      </a:r>
                      <a:endParaRPr kumimoji="1" lang="ja-JP" altLang="en-US" sz="1600" dirty="0">
                        <a:latin typeface="小塚ゴシック Pro B" pitchFamily="34" charset="-128"/>
                        <a:ea typeface="小塚ゴシック Pro B" pitchFamily="34" charset="-128"/>
                      </a:endParaRPr>
                    </a:p>
                  </a:txBody>
                  <a:tcPr>
                    <a:solidFill>
                      <a:srgbClr val="66CCFF"/>
                    </a:solidFill>
                  </a:tcPr>
                </a:tc>
              </a:tr>
              <a:tr h="547691">
                <a:tc>
                  <a:txBody>
                    <a:bodyPr/>
                    <a:lstStyle/>
                    <a:p>
                      <a:pPr algn="ctr"/>
                      <a:r>
                        <a:rPr kumimoji="1" lang="ja-JP" altLang="en-US" sz="1600" dirty="0" smtClean="0">
                          <a:latin typeface="小塚ゴシック Pro B" pitchFamily="34" charset="-128"/>
                          <a:ea typeface="小塚ゴシック Pro B" pitchFamily="34" charset="-128"/>
                        </a:rPr>
                        <a:t>表面粗さ</a:t>
                      </a:r>
                      <a:endParaRPr kumimoji="1" lang="ja-JP" altLang="en-US" sz="1600" dirty="0">
                        <a:latin typeface="小塚ゴシック Pro B" pitchFamily="34" charset="-128"/>
                        <a:ea typeface="小塚ゴシック Pro B" pitchFamily="34" charset="-128"/>
                      </a:endParaRPr>
                    </a:p>
                  </a:txBody>
                  <a:tcPr>
                    <a:solidFill>
                      <a:srgbClr val="66CCFF"/>
                    </a:solidFill>
                  </a:tcPr>
                </a:tc>
                <a:tc>
                  <a:txBody>
                    <a:bodyPr/>
                    <a:lstStyle/>
                    <a:p>
                      <a:pPr algn="ctr"/>
                      <a:r>
                        <a:rPr kumimoji="1" lang="en-US" altLang="ja-JP" sz="1600" dirty="0" smtClean="0">
                          <a:latin typeface="小塚ゴシック Pro B" pitchFamily="34" charset="-128"/>
                          <a:ea typeface="小塚ゴシック Pro B" pitchFamily="34" charset="-128"/>
                        </a:rPr>
                        <a:t>&lt; 5.0Å</a:t>
                      </a:r>
                      <a:endParaRPr kumimoji="1" lang="ja-JP" altLang="en-US" sz="1600" dirty="0">
                        <a:latin typeface="小塚ゴシック Pro B" pitchFamily="34" charset="-128"/>
                        <a:ea typeface="小塚ゴシック Pro B" pitchFamily="34" charset="-128"/>
                      </a:endParaRPr>
                    </a:p>
                  </a:txBody>
                  <a:tcPr>
                    <a:solidFill>
                      <a:srgbClr val="66CCFF"/>
                    </a:solidFill>
                  </a:tcPr>
                </a:tc>
              </a:tr>
              <a:tr h="547691">
                <a:tc>
                  <a:txBody>
                    <a:bodyPr/>
                    <a:lstStyle/>
                    <a:p>
                      <a:pPr algn="ctr"/>
                      <a:r>
                        <a:rPr kumimoji="1" lang="ja-JP" altLang="en-US" sz="1600" dirty="0" smtClean="0">
                          <a:latin typeface="小塚ゴシック Pro B" pitchFamily="34" charset="-128"/>
                          <a:ea typeface="小塚ゴシック Pro B" pitchFamily="34" charset="-128"/>
                        </a:rPr>
                        <a:t>直角度</a:t>
                      </a:r>
                      <a:endParaRPr kumimoji="1" lang="ja-JP" altLang="en-US" sz="1600" dirty="0">
                        <a:latin typeface="小塚ゴシック Pro B" pitchFamily="34" charset="-128"/>
                        <a:ea typeface="小塚ゴシック Pro B" pitchFamily="34" charset="-128"/>
                      </a:endParaRPr>
                    </a:p>
                  </a:txBody>
                  <a:tcPr>
                    <a:solidFill>
                      <a:srgbClr val="66CCFF"/>
                    </a:solidFill>
                  </a:tcPr>
                </a:tc>
                <a:tc>
                  <a:txBody>
                    <a:bodyPr/>
                    <a:lstStyle/>
                    <a:p>
                      <a:pPr algn="ctr"/>
                      <a:r>
                        <a:rPr kumimoji="1" lang="en-US" altLang="ja-JP" sz="1600" dirty="0" smtClean="0">
                          <a:latin typeface="小塚ゴシック Pro B" pitchFamily="34" charset="-128"/>
                          <a:ea typeface="小塚ゴシック Pro B" pitchFamily="34" charset="-128"/>
                        </a:rPr>
                        <a:t>&lt;5</a:t>
                      </a:r>
                      <a:r>
                        <a:rPr kumimoji="1" lang="ja-JP" altLang="en-US" sz="1600" dirty="0" smtClean="0">
                          <a:latin typeface="小塚ゴシック Pro B" pitchFamily="34" charset="-128"/>
                          <a:ea typeface="小塚ゴシック Pro B" pitchFamily="34" charset="-128"/>
                        </a:rPr>
                        <a:t>分</a:t>
                      </a:r>
                      <a:endParaRPr kumimoji="1" lang="ja-JP" altLang="en-US" sz="1600" dirty="0">
                        <a:latin typeface="小塚ゴシック Pro B" pitchFamily="34" charset="-128"/>
                        <a:ea typeface="小塚ゴシック Pro B" pitchFamily="34" charset="-128"/>
                      </a:endParaRPr>
                    </a:p>
                  </a:txBody>
                  <a:tcPr>
                    <a:solidFill>
                      <a:srgbClr val="66CCFF"/>
                    </a:solidFill>
                  </a:tcPr>
                </a:tc>
              </a:tr>
            </a:tbl>
          </a:graphicData>
        </a:graphic>
      </p:graphicFrame>
      <p:sp>
        <p:nvSpPr>
          <p:cNvPr id="36" name="テキスト ボックス 35"/>
          <p:cNvSpPr txBox="1"/>
          <p:nvPr/>
        </p:nvSpPr>
        <p:spPr>
          <a:xfrm>
            <a:off x="214282" y="4143380"/>
            <a:ext cx="6880410" cy="461665"/>
          </a:xfrm>
          <a:prstGeom prst="rect">
            <a:avLst/>
          </a:prstGeom>
          <a:noFill/>
        </p:spPr>
        <p:txBody>
          <a:bodyPr wrap="none" rtlCol="0">
            <a:spAutoFit/>
          </a:bodyPr>
          <a:lstStyle/>
          <a:p>
            <a:r>
              <a:rPr lang="ja-JP" altLang="en-US" sz="2400" dirty="0" smtClean="0">
                <a:latin typeface="小塚ゴシック Pro B" pitchFamily="34" charset="-128"/>
                <a:ea typeface="小塚ゴシック Pro B" pitchFamily="34" charset="-128"/>
              </a:rPr>
              <a:t>光検出器 </a:t>
            </a:r>
            <a:r>
              <a:rPr lang="en-US" altLang="ja-JP" sz="2400" dirty="0" smtClean="0">
                <a:latin typeface="小塚ゴシック Pro B" pitchFamily="34" charset="-128"/>
                <a:ea typeface="小塚ゴシック Pro B" pitchFamily="34" charset="-128"/>
              </a:rPr>
              <a:t>: </a:t>
            </a:r>
            <a:r>
              <a:rPr lang="ja-JP" altLang="en-US" sz="2400" dirty="0" smtClean="0">
                <a:latin typeface="小塚ゴシック Pro B" pitchFamily="34" charset="-128"/>
                <a:ea typeface="小塚ゴシック Pro B" pitchFamily="34" charset="-128"/>
              </a:rPr>
              <a:t>角型</a:t>
            </a:r>
            <a:r>
              <a:rPr lang="en-US" altLang="ja-JP" sz="2400" dirty="0" smtClean="0">
                <a:latin typeface="小塚ゴシック Pro B" pitchFamily="34" charset="-128"/>
                <a:ea typeface="小塚ゴシック Pro B" pitchFamily="34" charset="-128"/>
              </a:rPr>
              <a:t>MCP-PMT (next speaker ; </a:t>
            </a:r>
            <a:r>
              <a:rPr lang="en-US" altLang="ja-JP" sz="2400" dirty="0" err="1" smtClean="0">
                <a:latin typeface="小塚ゴシック Pro B" pitchFamily="34" charset="-128"/>
                <a:ea typeface="小塚ゴシック Pro B" pitchFamily="34" charset="-128"/>
              </a:rPr>
              <a:t>Jinno</a:t>
            </a:r>
            <a:r>
              <a:rPr lang="en-US" altLang="ja-JP" sz="2400" dirty="0" smtClean="0">
                <a:latin typeface="小塚ゴシック Pro B" pitchFamily="34" charset="-128"/>
                <a:ea typeface="小塚ゴシック Pro B" pitchFamily="34" charset="-128"/>
              </a:rPr>
              <a:t>)</a:t>
            </a:r>
            <a:endParaRPr kumimoji="1" lang="ja-JP" altLang="en-US" sz="2400" dirty="0">
              <a:latin typeface="小塚ゴシック Pro B" pitchFamily="34" charset="-128"/>
              <a:ea typeface="小塚ゴシック Pro B" pitchFamily="34" charset="-128"/>
            </a:endParaRPr>
          </a:p>
        </p:txBody>
      </p:sp>
      <p:pic>
        <p:nvPicPr>
          <p:cNvPr id="37" name="図 28" descr="mcp-pmt_multi.gif"/>
          <p:cNvPicPr>
            <a:picLocks noChangeAspect="1"/>
          </p:cNvPicPr>
          <p:nvPr/>
        </p:nvPicPr>
        <p:blipFill>
          <a:blip r:embed="rId7"/>
          <a:srcRect/>
          <a:stretch>
            <a:fillRect/>
          </a:stretch>
        </p:blipFill>
        <p:spPr bwMode="auto">
          <a:xfrm>
            <a:off x="666732" y="4572008"/>
            <a:ext cx="1571625" cy="1628775"/>
          </a:xfrm>
          <a:prstGeom prst="rect">
            <a:avLst/>
          </a:prstGeom>
          <a:ln w="28575">
            <a:solidFill>
              <a:schemeClr val="tx1"/>
            </a:solidFill>
          </a:ln>
          <a:effectLst>
            <a:outerShdw blurRad="292100" dist="139700" dir="2700000" algn="tl" rotWithShape="0">
              <a:srgbClr val="333333">
                <a:alpha val="65000"/>
              </a:srgbClr>
            </a:outerShdw>
          </a:effectLst>
        </p:spPr>
      </p:pic>
      <p:pic>
        <p:nvPicPr>
          <p:cNvPr id="38" name="Picture 3"/>
          <p:cNvPicPr>
            <a:picLocks noChangeAspect="1" noChangeArrowheads="1"/>
          </p:cNvPicPr>
          <p:nvPr/>
        </p:nvPicPr>
        <p:blipFill>
          <a:blip r:embed="rId8"/>
          <a:srcRect/>
          <a:stretch>
            <a:fillRect/>
          </a:stretch>
        </p:blipFill>
        <p:spPr bwMode="auto">
          <a:xfrm>
            <a:off x="2738434" y="4500570"/>
            <a:ext cx="1333500" cy="1749425"/>
          </a:xfrm>
          <a:prstGeom prst="rect">
            <a:avLst/>
          </a:prstGeom>
          <a:noFill/>
          <a:ln w="9525">
            <a:noFill/>
            <a:round/>
            <a:headEnd/>
            <a:tailEnd/>
          </a:ln>
        </p:spPr>
      </p:pic>
      <p:cxnSp>
        <p:nvCxnSpPr>
          <p:cNvPr id="42" name="直線矢印コネクタ 41"/>
          <p:cNvCxnSpPr/>
          <p:nvPr/>
        </p:nvCxnSpPr>
        <p:spPr>
          <a:xfrm rot="10800000" flipV="1">
            <a:off x="2643174" y="714356"/>
            <a:ext cx="571504"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143240" y="518678"/>
            <a:ext cx="1680268" cy="338554"/>
          </a:xfrm>
          <a:prstGeom prst="rect">
            <a:avLst/>
          </a:prstGeom>
          <a:noFill/>
        </p:spPr>
        <p:txBody>
          <a:bodyPr wrap="none" rtlCol="0">
            <a:spAutoFit/>
          </a:bodyPr>
          <a:lstStyle/>
          <a:p>
            <a:r>
              <a:rPr kumimoji="1" lang="en-US" altLang="ja-JP" sz="1600" dirty="0" smtClean="0">
                <a:latin typeface="小塚ゴシック Pro B" pitchFamily="34" charset="-128"/>
                <a:ea typeface="小塚ゴシック Pro B" pitchFamily="34" charset="-128"/>
              </a:rPr>
              <a:t>Focusing mirror</a:t>
            </a:r>
            <a:endParaRPr kumimoji="1" lang="ja-JP" altLang="en-US" sz="1600" dirty="0">
              <a:latin typeface="小塚ゴシック Pro B" pitchFamily="34" charset="-128"/>
              <a:ea typeface="小塚ゴシック Pro B" pitchFamily="34" charset="-128"/>
            </a:endParaRPr>
          </a:p>
        </p:txBody>
      </p:sp>
      <p:grpSp>
        <p:nvGrpSpPr>
          <p:cNvPr id="47" name="グループ化 46"/>
          <p:cNvGrpSpPr/>
          <p:nvPr/>
        </p:nvGrpSpPr>
        <p:grpSpPr>
          <a:xfrm>
            <a:off x="4786314" y="4550829"/>
            <a:ext cx="4857784" cy="2092881"/>
            <a:chOff x="4357686" y="4572008"/>
            <a:chExt cx="4857784" cy="2092881"/>
          </a:xfrm>
        </p:grpSpPr>
        <p:sp>
          <p:nvSpPr>
            <p:cNvPr id="46" name="角丸四角形 45"/>
            <p:cNvSpPr/>
            <p:nvPr/>
          </p:nvSpPr>
          <p:spPr>
            <a:xfrm>
              <a:off x="4357686" y="4929198"/>
              <a:ext cx="3857652"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6"/>
            <p:cNvSpPr>
              <a:spLocks noChangeArrowheads="1"/>
            </p:cNvSpPr>
            <p:nvPr/>
          </p:nvSpPr>
          <p:spPr bwMode="auto">
            <a:xfrm>
              <a:off x="4643470" y="4572008"/>
              <a:ext cx="4572000" cy="2092881"/>
            </a:xfrm>
            <a:prstGeom prst="rect">
              <a:avLst/>
            </a:prstGeom>
            <a:noFill/>
            <a:ln w="9525">
              <a:noFill/>
              <a:miter lim="800000"/>
              <a:headEnd/>
              <a:tailEnd/>
            </a:ln>
          </p:spPr>
          <p:txBody>
            <a:bodyPr>
              <a:spAutoFit/>
            </a:bodyPr>
            <a:lstStyle/>
            <a:p>
              <a:r>
                <a:rPr lang="ja-JP" altLang="en-US" sz="2000" dirty="0">
                  <a:latin typeface="小塚ゴシック Pro B" pitchFamily="34" charset="-128"/>
                  <a:ea typeface="小塚ゴシック Pro B" pitchFamily="34" charset="-128"/>
                </a:rPr>
                <a:t>　　要求される性能</a:t>
              </a:r>
              <a:endParaRPr lang="en-US" altLang="ja-JP" sz="2000" dirty="0">
                <a:latin typeface="小塚ゴシック Pro B" pitchFamily="34" charset="-128"/>
                <a:ea typeface="小塚ゴシック Pro B" pitchFamily="34" charset="-128"/>
              </a:endParaRPr>
            </a:p>
            <a:p>
              <a:pPr>
                <a:lnSpc>
                  <a:spcPct val="150000"/>
                </a:lnSpc>
                <a:buFont typeface="Arial" pitchFamily="34" charset="0"/>
                <a:buChar char="•"/>
              </a:pPr>
              <a:r>
                <a:rPr lang="en-US" altLang="ja-JP" sz="2000" dirty="0">
                  <a:latin typeface="小塚ゴシック Pro B" pitchFamily="34" charset="-128"/>
                  <a:ea typeface="小塚ゴシック Pro B" pitchFamily="34" charset="-128"/>
                </a:rPr>
                <a:t>1</a:t>
              </a:r>
              <a:r>
                <a:rPr lang="ja-JP" altLang="en-US" sz="2000" dirty="0">
                  <a:latin typeface="小塚ゴシック Pro B" pitchFamily="34" charset="-128"/>
                  <a:ea typeface="小塚ゴシック Pro B" pitchFamily="34" charset="-128"/>
                </a:rPr>
                <a:t>光子検出可能</a:t>
              </a:r>
              <a:endParaRPr lang="en-US" altLang="ja-JP" sz="2000" dirty="0">
                <a:latin typeface="小塚ゴシック Pro B" pitchFamily="34" charset="-128"/>
                <a:ea typeface="小塚ゴシック Pro B" pitchFamily="34" charset="-128"/>
              </a:endParaRPr>
            </a:p>
            <a:p>
              <a:pPr>
                <a:buFont typeface="Arial" pitchFamily="34" charset="0"/>
                <a:buChar char="•"/>
              </a:pPr>
              <a:r>
                <a:rPr lang="ja-JP" altLang="en-US" sz="2000" dirty="0">
                  <a:solidFill>
                    <a:srgbClr val="FF0000"/>
                  </a:solidFill>
                  <a:latin typeface="小塚ゴシック Pro B" pitchFamily="34" charset="-128"/>
                  <a:ea typeface="小塚ゴシック Pro B" pitchFamily="34" charset="-128"/>
                </a:rPr>
                <a:t>高時間分解能（</a:t>
              </a:r>
              <a:r>
                <a:rPr lang="en-US" altLang="ja-JP" sz="2000" dirty="0">
                  <a:solidFill>
                    <a:srgbClr val="FF0000"/>
                  </a:solidFill>
                  <a:latin typeface="小塚ゴシック Pro B" pitchFamily="34" charset="-128"/>
                  <a:ea typeface="小塚ゴシック Pro B" pitchFamily="34" charset="-128"/>
                </a:rPr>
                <a:t>σ&lt;40ps</a:t>
              </a:r>
              <a:r>
                <a:rPr lang="ja-JP" altLang="en-US" sz="2000" dirty="0">
                  <a:solidFill>
                    <a:srgbClr val="FF0000"/>
                  </a:solidFill>
                  <a:latin typeface="小塚ゴシック Pro B" pitchFamily="34" charset="-128"/>
                  <a:ea typeface="小塚ゴシック Pro B" pitchFamily="34" charset="-128"/>
                </a:rPr>
                <a:t>）</a:t>
              </a:r>
              <a:endParaRPr lang="en-US" altLang="ja-JP" sz="2000" dirty="0">
                <a:solidFill>
                  <a:srgbClr val="FF0000"/>
                </a:solidFill>
                <a:latin typeface="小塚ゴシック Pro B" pitchFamily="34" charset="-128"/>
                <a:ea typeface="小塚ゴシック Pro B" pitchFamily="34" charset="-128"/>
              </a:endParaRPr>
            </a:p>
            <a:p>
              <a:pPr>
                <a:buFont typeface="Arial" pitchFamily="34" charset="0"/>
                <a:buChar char="•"/>
              </a:pPr>
              <a:r>
                <a:rPr lang="ja-JP" altLang="en-US" sz="2000" dirty="0">
                  <a:latin typeface="小塚ゴシック Pro B" pitchFamily="34" charset="-128"/>
                  <a:ea typeface="小塚ゴシック Pro B" pitchFamily="34" charset="-128"/>
                </a:rPr>
                <a:t>高検出効率</a:t>
              </a:r>
              <a:endParaRPr lang="en-US" altLang="ja-JP" sz="2000" dirty="0">
                <a:latin typeface="小塚ゴシック Pro B" pitchFamily="34" charset="-128"/>
                <a:ea typeface="小塚ゴシック Pro B" pitchFamily="34" charset="-128"/>
              </a:endParaRPr>
            </a:p>
            <a:p>
              <a:pPr>
                <a:buFont typeface="Arial" pitchFamily="34" charset="0"/>
                <a:buChar char="•"/>
              </a:pPr>
              <a:r>
                <a:rPr lang="ja-JP" altLang="en-US" sz="2000" dirty="0">
                  <a:latin typeface="小塚ゴシック Pro B" pitchFamily="34" charset="-128"/>
                  <a:ea typeface="小塚ゴシック Pro B" pitchFamily="34" charset="-128"/>
                </a:rPr>
                <a:t>検出位置分解能（</a:t>
              </a:r>
              <a:r>
                <a:rPr lang="en-US" altLang="ja-JP" sz="2000" dirty="0">
                  <a:latin typeface="小塚ゴシック Pro B" pitchFamily="34" charset="-128"/>
                  <a:ea typeface="小塚ゴシック Pro B" pitchFamily="34" charset="-128"/>
                </a:rPr>
                <a:t>σ&lt;5mm</a:t>
              </a:r>
              <a:r>
                <a:rPr lang="ja-JP" altLang="en-US" sz="2000" dirty="0">
                  <a:latin typeface="小塚ゴシック Pro B" pitchFamily="34" charset="-128"/>
                  <a:ea typeface="小塚ゴシック Pro B" pitchFamily="34" charset="-128"/>
                </a:rPr>
                <a:t>）</a:t>
              </a:r>
              <a:endParaRPr lang="en-US" altLang="ja-JP" sz="2000" dirty="0">
                <a:latin typeface="小塚ゴシック Pro B" pitchFamily="34" charset="-128"/>
                <a:ea typeface="小塚ゴシック Pro B" pitchFamily="34" charset="-128"/>
              </a:endParaRPr>
            </a:p>
            <a:p>
              <a:pPr>
                <a:buFont typeface="Arial" pitchFamily="34" charset="0"/>
                <a:buChar char="•"/>
              </a:pPr>
              <a:r>
                <a:rPr lang="ja-JP" altLang="en-US" sz="2000" dirty="0">
                  <a:latin typeface="小塚ゴシック Pro B" pitchFamily="34" charset="-128"/>
                  <a:ea typeface="小塚ゴシック Pro B" pitchFamily="34" charset="-128"/>
                </a:rPr>
                <a:t>磁場中で使用可能（</a:t>
              </a:r>
              <a:r>
                <a:rPr lang="en-US" altLang="ja-JP" sz="2000" dirty="0">
                  <a:latin typeface="小塚ゴシック Pro B" pitchFamily="34" charset="-128"/>
                  <a:ea typeface="小塚ゴシック Pro B" pitchFamily="34" charset="-128"/>
                </a:rPr>
                <a:t>B=1.5T</a:t>
              </a:r>
              <a:r>
                <a:rPr lang="ja-JP" altLang="en-US" sz="2000" dirty="0">
                  <a:latin typeface="小塚ゴシック Pro B" pitchFamily="34" charset="-128"/>
                  <a:ea typeface="小塚ゴシック Pro B" pitchFamily="34" charset="-128"/>
                </a:rPr>
                <a:t>）</a:t>
              </a:r>
            </a:p>
          </p:txBody>
        </p:sp>
      </p:grpSp>
      <p:sp>
        <p:nvSpPr>
          <p:cNvPr id="33" name="スライド番号プレースホルダ 32"/>
          <p:cNvSpPr>
            <a:spLocks noGrp="1"/>
          </p:cNvSpPr>
          <p:nvPr>
            <p:ph type="sldNum" sz="quarter" idx="12"/>
          </p:nvPr>
        </p:nvSpPr>
        <p:spPr/>
        <p:txBody>
          <a:bodyPr/>
          <a:lstStyle/>
          <a:p>
            <a:fld id="{2AC644FC-B422-42EA-A652-C1998D7C21F2}" type="slidenum">
              <a:rPr kumimoji="1" lang="ja-JP" altLang="en-US" smtClean="0"/>
              <a:pPr/>
              <a:t>6</a:t>
            </a:fld>
            <a:endParaRPr kumimoji="1" lang="ja-JP" altLang="en-US"/>
          </a:p>
        </p:txBody>
      </p:sp>
      <p:sp>
        <p:nvSpPr>
          <p:cNvPr id="39" name="テキスト ボックス 38"/>
          <p:cNvSpPr txBox="1"/>
          <p:nvPr/>
        </p:nvSpPr>
        <p:spPr>
          <a:xfrm>
            <a:off x="857224" y="6286520"/>
            <a:ext cx="2877711" cy="523220"/>
          </a:xfrm>
          <a:prstGeom prst="rect">
            <a:avLst/>
          </a:prstGeom>
          <a:noFill/>
        </p:spPr>
        <p:txBody>
          <a:bodyPr wrap="none" rtlCol="0">
            <a:spAutoFit/>
          </a:bodyPr>
          <a:lstStyle/>
          <a:p>
            <a:r>
              <a:rPr kumimoji="1" lang="ja-JP" altLang="en-US" sz="1400" dirty="0" smtClean="0">
                <a:latin typeface="小塚ゴシック Pro B" pitchFamily="34" charset="-128"/>
                <a:ea typeface="小塚ゴシック Pro B" pitchFamily="34" charset="-128"/>
              </a:rPr>
              <a:t>浜松ホトニクスと共同開発した、</a:t>
            </a:r>
            <a:endParaRPr kumimoji="1" lang="en-US" altLang="ja-JP" sz="1400" dirty="0" smtClean="0">
              <a:latin typeface="小塚ゴシック Pro B" pitchFamily="34" charset="-128"/>
              <a:ea typeface="小塚ゴシック Pro B" pitchFamily="34" charset="-128"/>
            </a:endParaRPr>
          </a:p>
          <a:p>
            <a:r>
              <a:rPr lang="ja-JP" altLang="en-US" sz="1400" dirty="0" smtClean="0">
                <a:latin typeface="小塚ゴシック Pro B" pitchFamily="34" charset="-128"/>
                <a:ea typeface="小塚ゴシック Pro B" pitchFamily="34" charset="-128"/>
              </a:rPr>
              <a:t>マルチアノード</a:t>
            </a:r>
            <a:r>
              <a:rPr lang="en-US" altLang="ja-JP" sz="1400" dirty="0" smtClean="0">
                <a:latin typeface="小塚ゴシック Pro B" pitchFamily="34" charset="-128"/>
                <a:ea typeface="小塚ゴシック Pro B" pitchFamily="34" charset="-128"/>
              </a:rPr>
              <a:t>4ch</a:t>
            </a:r>
            <a:r>
              <a:rPr kumimoji="1" lang="ja-JP" altLang="en-US" sz="1400" dirty="0" smtClean="0">
                <a:latin typeface="小塚ゴシック Pro B" pitchFamily="34" charset="-128"/>
                <a:ea typeface="小塚ゴシック Pro B" pitchFamily="34" charset="-128"/>
              </a:rPr>
              <a:t>角型</a:t>
            </a:r>
            <a:r>
              <a:rPr kumimoji="1" lang="en-US" altLang="ja-JP" sz="1400" dirty="0" smtClean="0">
                <a:latin typeface="小塚ゴシック Pro B" pitchFamily="34" charset="-128"/>
                <a:ea typeface="小塚ゴシック Pro B" pitchFamily="34" charset="-128"/>
              </a:rPr>
              <a:t>MCP-PMT</a:t>
            </a:r>
            <a:endParaRPr kumimoji="1" lang="ja-JP" altLang="en-US" sz="1400"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2844" y="142852"/>
            <a:ext cx="4453463" cy="461665"/>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TOP</a:t>
            </a:r>
            <a:r>
              <a:rPr lang="ja-JP" altLang="en-US" sz="2400" dirty="0" smtClean="0">
                <a:latin typeface="小塚ゴシック Pro B" pitchFamily="34" charset="-128"/>
                <a:ea typeface="小塚ゴシック Pro B" pitchFamily="34" charset="-128"/>
              </a:rPr>
              <a:t>カウンター</a:t>
            </a:r>
            <a:r>
              <a:rPr lang="ja-JP" altLang="en-US" sz="2400" dirty="0" smtClean="0">
                <a:latin typeface="小塚ゴシック Pro B" pitchFamily="34" charset="-128"/>
                <a:ea typeface="小塚ゴシック Pro B" pitchFamily="34" charset="-128"/>
              </a:rPr>
              <a:t>の粒子識別能力</a:t>
            </a:r>
            <a:endParaRPr kumimoji="1" lang="ja-JP" altLang="en-US" sz="2400" dirty="0">
              <a:latin typeface="小塚ゴシック Pro B" pitchFamily="34" charset="-128"/>
              <a:ea typeface="小塚ゴシック Pro B" pitchFamily="34" charset="-128"/>
            </a:endParaRPr>
          </a:p>
        </p:txBody>
      </p:sp>
      <p:sp>
        <p:nvSpPr>
          <p:cNvPr id="4" name="テキスト ボックス 3"/>
          <p:cNvSpPr txBox="1"/>
          <p:nvPr/>
        </p:nvSpPr>
        <p:spPr>
          <a:xfrm>
            <a:off x="714348" y="487900"/>
            <a:ext cx="5185843" cy="369332"/>
          </a:xfrm>
          <a:prstGeom prst="rect">
            <a:avLst/>
          </a:prstGeom>
          <a:noFill/>
        </p:spPr>
        <p:txBody>
          <a:bodyPr wrap="none" rtlCol="0">
            <a:spAutoFit/>
          </a:bodyPr>
          <a:lstStyle/>
          <a:p>
            <a:r>
              <a:rPr kumimoji="1" lang="ja-JP" altLang="en-US" dirty="0" smtClean="0"/>
              <a:t>粒子識別能力 </a:t>
            </a:r>
            <a:r>
              <a:rPr kumimoji="1" lang="en-US" altLang="ja-JP" dirty="0" smtClean="0"/>
              <a:t>(S : Separation power) </a:t>
            </a:r>
            <a:r>
              <a:rPr kumimoji="1" lang="ja-JP" altLang="en-US" dirty="0" smtClean="0"/>
              <a:t>で表わされる。</a:t>
            </a:r>
            <a:endParaRPr kumimoji="1" lang="ja-JP" altLang="en-US" dirty="0"/>
          </a:p>
        </p:txBody>
      </p:sp>
      <p:grpSp>
        <p:nvGrpSpPr>
          <p:cNvPr id="7" name="グループ化 6"/>
          <p:cNvGrpSpPr/>
          <p:nvPr/>
        </p:nvGrpSpPr>
        <p:grpSpPr>
          <a:xfrm>
            <a:off x="1428728" y="857232"/>
            <a:ext cx="5786478" cy="857256"/>
            <a:chOff x="1428728" y="1214422"/>
            <a:chExt cx="5786478" cy="857256"/>
          </a:xfrm>
        </p:grpSpPr>
        <p:sp>
          <p:nvSpPr>
            <p:cNvPr id="6" name="角丸四角形 5"/>
            <p:cNvSpPr/>
            <p:nvPr/>
          </p:nvSpPr>
          <p:spPr>
            <a:xfrm>
              <a:off x="1428728" y="1214422"/>
              <a:ext cx="5786478" cy="85725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74" name="Object 20"/>
            <p:cNvGraphicFramePr>
              <a:graphicFrameLocks noChangeAspect="1"/>
            </p:cNvGraphicFramePr>
            <p:nvPr/>
          </p:nvGraphicFramePr>
          <p:xfrm>
            <a:off x="1643080" y="1214422"/>
            <a:ext cx="5429250" cy="836612"/>
          </p:xfrm>
          <a:graphic>
            <a:graphicData uri="http://schemas.openxmlformats.org/presentationml/2006/ole">
              <p:oleObj spid="_x0000_s3074" name="数式" r:id="rId4" imgW="2552400" imgH="393480" progId="Equation.3">
                <p:embed/>
              </p:oleObj>
            </a:graphicData>
          </a:graphic>
        </p:graphicFrame>
      </p:grpSp>
      <p:sp>
        <p:nvSpPr>
          <p:cNvPr id="9" name="テキスト ボックス 8"/>
          <p:cNvSpPr txBox="1"/>
          <p:nvPr/>
        </p:nvSpPr>
        <p:spPr>
          <a:xfrm>
            <a:off x="71406" y="1974827"/>
            <a:ext cx="4708340" cy="954107"/>
          </a:xfrm>
          <a:prstGeom prst="rect">
            <a:avLst/>
          </a:prstGeom>
          <a:noFill/>
        </p:spPr>
        <p:txBody>
          <a:bodyPr wrap="none" rtlCol="0">
            <a:spAutoFit/>
          </a:bodyPr>
          <a:lstStyle/>
          <a:p>
            <a:r>
              <a:rPr kumimoji="1" lang="ja-JP" altLang="en-US" sz="1400" dirty="0" smtClean="0">
                <a:latin typeface="小塚ゴシック Pro B" pitchFamily="34" charset="-128"/>
                <a:ea typeface="小塚ゴシック Pro B" pitchFamily="34" charset="-128"/>
              </a:rPr>
              <a:t>⊿</a:t>
            </a:r>
            <a:r>
              <a:rPr kumimoji="1" lang="en-US" altLang="ja-JP" sz="1400" dirty="0" smtClean="0">
                <a:latin typeface="小塚ゴシック Pro B" pitchFamily="34" charset="-128"/>
                <a:ea typeface="小塚ゴシック Pro B" pitchFamily="34" charset="-128"/>
              </a:rPr>
              <a:t>TOP : π</a:t>
            </a:r>
            <a:r>
              <a:rPr kumimoji="1" lang="ja-JP" altLang="en-US" sz="1400" dirty="0" smtClean="0">
                <a:latin typeface="小塚ゴシック Pro B" pitchFamily="34" charset="-128"/>
                <a:ea typeface="小塚ゴシック Pro B" pitchFamily="34" charset="-128"/>
              </a:rPr>
              <a:t>と</a:t>
            </a:r>
            <a:r>
              <a:rPr kumimoji="1" lang="en-US" altLang="ja-JP" sz="1400" dirty="0" smtClean="0">
                <a:latin typeface="小塚ゴシック Pro B" pitchFamily="34" charset="-128"/>
                <a:ea typeface="小塚ゴシック Pro B" pitchFamily="34" charset="-128"/>
              </a:rPr>
              <a:t>K</a:t>
            </a:r>
            <a:r>
              <a:rPr kumimoji="1" lang="ja-JP" altLang="en-US" sz="1400" dirty="0" smtClean="0">
                <a:latin typeface="小塚ゴシック Pro B" pitchFamily="34" charset="-128"/>
                <a:ea typeface="小塚ゴシック Pro B" pitchFamily="34" charset="-128"/>
              </a:rPr>
              <a:t>のチェレンコフ光の石英中での伝播時間差</a:t>
            </a:r>
            <a:endParaRPr kumimoji="1" lang="en-US" altLang="ja-JP" sz="1400" dirty="0" smtClean="0">
              <a:latin typeface="小塚ゴシック Pro B" pitchFamily="34" charset="-128"/>
              <a:ea typeface="小塚ゴシック Pro B" pitchFamily="34" charset="-128"/>
            </a:endParaRPr>
          </a:p>
          <a:p>
            <a:r>
              <a:rPr lang="ja-JP" altLang="en-US" sz="1400" dirty="0">
                <a:latin typeface="小塚ゴシック Pro B" pitchFamily="34" charset="-128"/>
                <a:ea typeface="小塚ゴシック Pro B" pitchFamily="34" charset="-128"/>
              </a:rPr>
              <a:t>⊿</a:t>
            </a:r>
            <a:r>
              <a:rPr lang="en-US" altLang="ja-JP" sz="1400" dirty="0" smtClean="0">
                <a:latin typeface="小塚ゴシック Pro B" pitchFamily="34" charset="-128"/>
                <a:ea typeface="小塚ゴシック Pro B" pitchFamily="34" charset="-128"/>
              </a:rPr>
              <a:t>TOF : IP</a:t>
            </a:r>
            <a:r>
              <a:rPr lang="ja-JP" altLang="en-US" sz="1400" dirty="0" smtClean="0">
                <a:latin typeface="小塚ゴシック Pro B" pitchFamily="34" charset="-128"/>
                <a:ea typeface="小塚ゴシック Pro B" pitchFamily="34" charset="-128"/>
              </a:rPr>
              <a:t>からの</a:t>
            </a:r>
            <a:r>
              <a:rPr lang="en-US" altLang="ja-JP" sz="1400" dirty="0" smtClean="0">
                <a:latin typeface="小塚ゴシック Pro B" pitchFamily="34" charset="-128"/>
                <a:ea typeface="小塚ゴシック Pro B" pitchFamily="34" charset="-128"/>
              </a:rPr>
              <a:t>π</a:t>
            </a:r>
            <a:r>
              <a:rPr lang="ja-JP" altLang="en-US" sz="1400" dirty="0">
                <a:latin typeface="小塚ゴシック Pro B" pitchFamily="34" charset="-128"/>
                <a:ea typeface="小塚ゴシック Pro B" pitchFamily="34" charset="-128"/>
              </a:rPr>
              <a:t>と</a:t>
            </a:r>
            <a:r>
              <a:rPr lang="en-US" altLang="ja-JP" sz="1400" dirty="0">
                <a:latin typeface="小塚ゴシック Pro B" pitchFamily="34" charset="-128"/>
                <a:ea typeface="小塚ゴシック Pro B" pitchFamily="34" charset="-128"/>
              </a:rPr>
              <a:t>K</a:t>
            </a:r>
            <a:r>
              <a:rPr lang="ja-JP" altLang="en-US" sz="1400" dirty="0" smtClean="0">
                <a:latin typeface="小塚ゴシック Pro B" pitchFamily="34" charset="-128"/>
                <a:ea typeface="小塚ゴシック Pro B" pitchFamily="34" charset="-128"/>
              </a:rPr>
              <a:t>の飛行時間差</a:t>
            </a:r>
            <a:endParaRPr lang="en-US" altLang="ja-JP" sz="1400" dirty="0" smtClean="0">
              <a:latin typeface="小塚ゴシック Pro B" pitchFamily="34" charset="-128"/>
              <a:ea typeface="小塚ゴシック Pro B" pitchFamily="34" charset="-128"/>
            </a:endParaRPr>
          </a:p>
          <a:p>
            <a:r>
              <a:rPr lang="en-US" altLang="ja-JP" sz="1400" dirty="0" err="1" smtClean="0">
                <a:latin typeface="小塚ゴシック Pro B" pitchFamily="34" charset="-128"/>
                <a:ea typeface="小塚ゴシック Pro B" pitchFamily="34" charset="-128"/>
              </a:rPr>
              <a:t>N</a:t>
            </a:r>
            <a:r>
              <a:rPr lang="en-US" altLang="ja-JP" sz="1400" baseline="-25000" dirty="0" err="1" smtClean="0">
                <a:latin typeface="小塚ゴシック Pro B" pitchFamily="34" charset="-128"/>
                <a:ea typeface="小塚ゴシック Pro B" pitchFamily="34" charset="-128"/>
              </a:rPr>
              <a:t>det</a:t>
            </a:r>
            <a:r>
              <a:rPr lang="en-US" altLang="ja-JP" sz="1400" dirty="0" smtClean="0">
                <a:latin typeface="小塚ゴシック Pro B" pitchFamily="34" charset="-128"/>
                <a:ea typeface="小塚ゴシック Pro B" pitchFamily="34" charset="-128"/>
              </a:rPr>
              <a:t> : 1event </a:t>
            </a:r>
            <a:r>
              <a:rPr lang="ja-JP" altLang="en-US" sz="1400" dirty="0" smtClean="0">
                <a:latin typeface="小塚ゴシック Pro B" pitchFamily="34" charset="-128"/>
                <a:ea typeface="小塚ゴシック Pro B" pitchFamily="34" charset="-128"/>
              </a:rPr>
              <a:t>あたりの検出光子数</a:t>
            </a:r>
            <a:endParaRPr lang="en-US" altLang="ja-JP" sz="1400" dirty="0" smtClean="0">
              <a:latin typeface="小塚ゴシック Pro B" pitchFamily="34" charset="-128"/>
              <a:ea typeface="小塚ゴシック Pro B" pitchFamily="34" charset="-128"/>
            </a:endParaRPr>
          </a:p>
          <a:p>
            <a:r>
              <a:rPr lang="en-US" altLang="ja-JP" sz="1400" dirty="0" err="1" smtClean="0">
                <a:latin typeface="小塚ゴシック Pro B" pitchFamily="34" charset="-128"/>
                <a:ea typeface="小塚ゴシック Pro B" pitchFamily="34" charset="-128"/>
              </a:rPr>
              <a:t>σ</a:t>
            </a:r>
            <a:r>
              <a:rPr lang="en-US" altLang="ja-JP" sz="1400" baseline="-25000" dirty="0" err="1" smtClean="0">
                <a:latin typeface="小塚ゴシック Pro B" pitchFamily="34" charset="-128"/>
                <a:ea typeface="小塚ゴシック Pro B" pitchFamily="34" charset="-128"/>
              </a:rPr>
              <a:t>TOP</a:t>
            </a:r>
            <a:r>
              <a:rPr lang="en-US" altLang="ja-JP" sz="1400" dirty="0" smtClean="0">
                <a:latin typeface="小塚ゴシック Pro B" pitchFamily="34" charset="-128"/>
                <a:ea typeface="小塚ゴシック Pro B" pitchFamily="34" charset="-128"/>
              </a:rPr>
              <a:t> : TOP</a:t>
            </a:r>
            <a:r>
              <a:rPr lang="ja-JP" altLang="en-US" sz="1400" dirty="0" smtClean="0">
                <a:latin typeface="小塚ゴシック Pro B" pitchFamily="34" charset="-128"/>
                <a:ea typeface="小塚ゴシック Pro B" pitchFamily="34" charset="-128"/>
              </a:rPr>
              <a:t>カウンターの時間分解能</a:t>
            </a:r>
            <a:endParaRPr lang="en-US" altLang="ja-JP" sz="1400" dirty="0" smtClean="0">
              <a:latin typeface="小塚ゴシック Pro B" pitchFamily="34" charset="-128"/>
              <a:ea typeface="小塚ゴシック Pro B" pitchFamily="34" charset="-128"/>
            </a:endParaRPr>
          </a:p>
        </p:txBody>
      </p:sp>
      <p:graphicFrame>
        <p:nvGraphicFramePr>
          <p:cNvPr id="3075" name="Object 24"/>
          <p:cNvGraphicFramePr>
            <a:graphicFrameLocks noChangeAspect="1"/>
          </p:cNvGraphicFramePr>
          <p:nvPr/>
        </p:nvGraphicFramePr>
        <p:xfrm>
          <a:off x="4643438" y="1785926"/>
          <a:ext cx="4143404" cy="559257"/>
        </p:xfrm>
        <a:graphic>
          <a:graphicData uri="http://schemas.openxmlformats.org/presentationml/2006/ole">
            <p:oleObj spid="_x0000_s3075" name="数式" r:id="rId5" imgW="1981080" imgH="266400" progId="Equation.3">
              <p:embed/>
            </p:oleObj>
          </a:graphicData>
        </a:graphic>
      </p:graphicFrame>
      <p:sp>
        <p:nvSpPr>
          <p:cNvPr id="12" name="テキスト ボックス 11"/>
          <p:cNvSpPr txBox="1"/>
          <p:nvPr/>
        </p:nvSpPr>
        <p:spPr>
          <a:xfrm>
            <a:off x="4857752" y="2357430"/>
            <a:ext cx="4121641" cy="738664"/>
          </a:xfrm>
          <a:prstGeom prst="rect">
            <a:avLst/>
          </a:prstGeom>
          <a:noFill/>
        </p:spPr>
        <p:txBody>
          <a:bodyPr wrap="none" rtlCol="0">
            <a:spAutoFit/>
          </a:bodyPr>
          <a:lstStyle/>
          <a:p>
            <a:r>
              <a:rPr lang="en-US" altLang="ja-JP" sz="1400" dirty="0" err="1" smtClean="0">
                <a:latin typeface="小塚ゴシック Pro B" pitchFamily="34" charset="-128"/>
                <a:ea typeface="小塚ゴシック Pro B" pitchFamily="34" charset="-128"/>
              </a:rPr>
              <a:t>σ</a:t>
            </a:r>
            <a:r>
              <a:rPr lang="en-US" altLang="ja-JP" sz="1400" baseline="-25000" dirty="0" err="1" smtClean="0">
                <a:latin typeface="小塚ゴシック Pro B" pitchFamily="34" charset="-128"/>
                <a:ea typeface="小塚ゴシック Pro B" pitchFamily="34" charset="-128"/>
              </a:rPr>
              <a:t>photo</a:t>
            </a:r>
            <a:r>
              <a:rPr lang="en-US" altLang="ja-JP" sz="1400" baseline="-25000" dirty="0" smtClean="0">
                <a:latin typeface="小塚ゴシック Pro B" pitchFamily="34" charset="-128"/>
                <a:ea typeface="小塚ゴシック Pro B" pitchFamily="34" charset="-128"/>
              </a:rPr>
              <a:t> detector</a:t>
            </a:r>
            <a:r>
              <a:rPr lang="en-US" altLang="ja-JP" sz="1400" dirty="0" smtClean="0">
                <a:latin typeface="小塚ゴシック Pro B" pitchFamily="34" charset="-128"/>
                <a:ea typeface="小塚ゴシック Pro B" pitchFamily="34" charset="-128"/>
              </a:rPr>
              <a:t>  : MCP-PMT</a:t>
            </a:r>
            <a:r>
              <a:rPr lang="ja-JP" altLang="en-US" sz="1400" dirty="0" smtClean="0">
                <a:latin typeface="小塚ゴシック Pro B" pitchFamily="34" charset="-128"/>
                <a:ea typeface="小塚ゴシック Pro B" pitchFamily="34" charset="-128"/>
              </a:rPr>
              <a:t>の時間分解能</a:t>
            </a:r>
            <a:r>
              <a:rPr lang="en-US" altLang="ja-JP" sz="1400" dirty="0" smtClean="0">
                <a:latin typeface="小塚ゴシック Pro B" pitchFamily="34" charset="-128"/>
                <a:ea typeface="小塚ゴシック Pro B" pitchFamily="34" charset="-128"/>
              </a:rPr>
              <a:t>(</a:t>
            </a:r>
            <a:r>
              <a:rPr lang="ja-JP" altLang="en-US" sz="1400" dirty="0" smtClean="0">
                <a:latin typeface="小塚ゴシック Pro B" pitchFamily="34" charset="-128"/>
                <a:ea typeface="小塚ゴシック Pro B" pitchFamily="34" charset="-128"/>
              </a:rPr>
              <a:t>約</a:t>
            </a:r>
            <a:r>
              <a:rPr lang="en-US" altLang="ja-JP" sz="1400" dirty="0" smtClean="0">
                <a:latin typeface="小塚ゴシック Pro B" pitchFamily="34" charset="-128"/>
                <a:ea typeface="小塚ゴシック Pro B" pitchFamily="34" charset="-128"/>
              </a:rPr>
              <a:t>40[</a:t>
            </a:r>
            <a:r>
              <a:rPr lang="en-US" altLang="ja-JP" sz="1400" dirty="0" err="1" smtClean="0">
                <a:latin typeface="小塚ゴシック Pro B" pitchFamily="34" charset="-128"/>
                <a:ea typeface="小塚ゴシック Pro B" pitchFamily="34" charset="-128"/>
              </a:rPr>
              <a:t>ps</a:t>
            </a:r>
            <a:r>
              <a:rPr lang="en-US" altLang="ja-JP" sz="1400" dirty="0" smtClean="0">
                <a:latin typeface="小塚ゴシック Pro B" pitchFamily="34" charset="-128"/>
                <a:ea typeface="小塚ゴシック Pro B" pitchFamily="34" charset="-128"/>
              </a:rPr>
              <a:t>])</a:t>
            </a:r>
          </a:p>
          <a:p>
            <a:r>
              <a:rPr lang="en-US" altLang="ja-JP" sz="1400" dirty="0" err="1" smtClean="0">
                <a:latin typeface="小塚ゴシック Pro B" pitchFamily="34" charset="-128"/>
                <a:ea typeface="小塚ゴシック Pro B" pitchFamily="34" charset="-128"/>
              </a:rPr>
              <a:t>σ</a:t>
            </a:r>
            <a:r>
              <a:rPr lang="en-US" altLang="ja-JP" sz="1400" baseline="-25000" dirty="0" err="1" smtClean="0">
                <a:latin typeface="小塚ゴシック Pro B" pitchFamily="34" charset="-128"/>
                <a:ea typeface="小塚ゴシック Pro B" pitchFamily="34" charset="-128"/>
              </a:rPr>
              <a:t>chromatic</a:t>
            </a:r>
            <a:r>
              <a:rPr lang="en-US" altLang="ja-JP" sz="1400" dirty="0" smtClean="0">
                <a:latin typeface="小塚ゴシック Pro B" pitchFamily="34" charset="-128"/>
                <a:ea typeface="小塚ゴシック Pro B" pitchFamily="34" charset="-128"/>
              </a:rPr>
              <a:t>  : </a:t>
            </a:r>
            <a:r>
              <a:rPr lang="ja-JP" altLang="en-US" sz="1400" dirty="0" smtClean="0">
                <a:solidFill>
                  <a:srgbClr val="FF0000"/>
                </a:solidFill>
                <a:latin typeface="小塚ゴシック Pro B" pitchFamily="34" charset="-128"/>
                <a:ea typeface="小塚ゴシック Pro B" pitchFamily="34" charset="-128"/>
              </a:rPr>
              <a:t>波長分散効果</a:t>
            </a:r>
            <a:r>
              <a:rPr lang="en-US" altLang="ja-JP" sz="1400" dirty="0" smtClean="0">
                <a:latin typeface="小塚ゴシック Pro B" pitchFamily="34" charset="-128"/>
                <a:ea typeface="小塚ゴシック Pro B" pitchFamily="34" charset="-128"/>
              </a:rPr>
              <a:t>(</a:t>
            </a:r>
            <a:r>
              <a:rPr lang="ja-JP" altLang="en-US" sz="1100" dirty="0" smtClean="0">
                <a:latin typeface="小塚ゴシック Pro B" pitchFamily="34" charset="-128"/>
                <a:ea typeface="小塚ゴシック Pro B" pitchFamily="34" charset="-128"/>
              </a:rPr>
              <a:t>石英中を</a:t>
            </a:r>
            <a:r>
              <a:rPr lang="en-US" altLang="ja-JP" sz="1100" dirty="0" smtClean="0">
                <a:latin typeface="小塚ゴシック Pro B" pitchFamily="34" charset="-128"/>
                <a:ea typeface="小塚ゴシック Pro B" pitchFamily="34" charset="-128"/>
              </a:rPr>
              <a:t>1.2m</a:t>
            </a:r>
            <a:r>
              <a:rPr lang="ja-JP" altLang="en-US" sz="1100" dirty="0" smtClean="0">
                <a:latin typeface="小塚ゴシック Pro B" pitchFamily="34" charset="-128"/>
                <a:ea typeface="小塚ゴシック Pro B" pitchFamily="34" charset="-128"/>
              </a:rPr>
              <a:t>伝播：</a:t>
            </a:r>
            <a:r>
              <a:rPr lang="ja-JP" altLang="en-US" sz="1100" b="1" u="sng" dirty="0" smtClean="0">
                <a:latin typeface="小塚ゴシック Pro B" pitchFamily="34" charset="-128"/>
                <a:ea typeface="小塚ゴシック Pro B" pitchFamily="34" charset="-128"/>
              </a:rPr>
              <a:t>約</a:t>
            </a:r>
            <a:r>
              <a:rPr lang="en-US" altLang="ja-JP" sz="1100" b="1" u="sng" dirty="0" smtClean="0">
                <a:latin typeface="小塚ゴシック Pro B" pitchFamily="34" charset="-128"/>
                <a:ea typeface="小塚ゴシック Pro B" pitchFamily="34" charset="-128"/>
              </a:rPr>
              <a:t>100ps</a:t>
            </a:r>
            <a:r>
              <a:rPr lang="en-US" altLang="ja-JP" sz="1400" dirty="0" smtClean="0">
                <a:latin typeface="小塚ゴシック Pro B" pitchFamily="34" charset="-128"/>
                <a:ea typeface="小塚ゴシック Pro B" pitchFamily="34" charset="-128"/>
              </a:rPr>
              <a:t>)</a:t>
            </a:r>
          </a:p>
          <a:p>
            <a:r>
              <a:rPr lang="en-US" altLang="ja-JP" sz="1400" dirty="0" err="1" smtClean="0">
                <a:latin typeface="小塚ゴシック Pro B" pitchFamily="34" charset="-128"/>
                <a:ea typeface="小塚ゴシック Pro B" pitchFamily="34" charset="-128"/>
              </a:rPr>
              <a:t>σ</a:t>
            </a:r>
            <a:r>
              <a:rPr lang="en-US" altLang="ja-JP" sz="1400" baseline="-25000" dirty="0" err="1" smtClean="0">
                <a:latin typeface="小塚ゴシック Pro B" pitchFamily="34" charset="-128"/>
                <a:ea typeface="小塚ゴシック Pro B" pitchFamily="34" charset="-128"/>
              </a:rPr>
              <a:t>other</a:t>
            </a:r>
            <a:r>
              <a:rPr lang="en-US" altLang="ja-JP" sz="1400" dirty="0" smtClean="0">
                <a:latin typeface="小塚ゴシック Pro B" pitchFamily="34" charset="-128"/>
                <a:ea typeface="小塚ゴシック Pro B" pitchFamily="34" charset="-128"/>
              </a:rPr>
              <a:t>  : </a:t>
            </a:r>
            <a:r>
              <a:rPr lang="ja-JP" altLang="en-US" sz="1400" dirty="0" smtClean="0">
                <a:latin typeface="小塚ゴシック Pro B" pitchFamily="34" charset="-128"/>
                <a:ea typeface="小塚ゴシック Pro B" pitchFamily="34" charset="-128"/>
              </a:rPr>
              <a:t>バーの表面精度、トラッキングの精度</a:t>
            </a:r>
            <a:r>
              <a:rPr lang="en-US" altLang="ja-JP" sz="1400" dirty="0" smtClean="0">
                <a:latin typeface="小塚ゴシック Pro B" pitchFamily="34" charset="-128"/>
                <a:ea typeface="小塚ゴシック Pro B" pitchFamily="34" charset="-128"/>
              </a:rPr>
              <a:t>...</a:t>
            </a:r>
          </a:p>
        </p:txBody>
      </p:sp>
      <p:cxnSp>
        <p:nvCxnSpPr>
          <p:cNvPr id="11" name="直線コネクタ 10"/>
          <p:cNvCxnSpPr/>
          <p:nvPr/>
        </p:nvCxnSpPr>
        <p:spPr>
          <a:xfrm>
            <a:off x="5786446" y="2786058"/>
            <a:ext cx="107157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072330" y="2855908"/>
            <a:ext cx="714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16200000" flipH="1">
            <a:off x="6643305" y="3000769"/>
            <a:ext cx="714380" cy="284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7143768" y="3500438"/>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7429520" y="3143248"/>
            <a:ext cx="1518364" cy="461665"/>
            <a:chOff x="7358082" y="4572008"/>
            <a:chExt cx="1518364" cy="461665"/>
          </a:xfrm>
        </p:grpSpPr>
        <p:sp>
          <p:nvSpPr>
            <p:cNvPr id="31" name="正方形/長方形 30"/>
            <p:cNvSpPr/>
            <p:nvPr/>
          </p:nvSpPr>
          <p:spPr>
            <a:xfrm>
              <a:off x="7358082" y="4572008"/>
              <a:ext cx="150019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7358082" y="4572008"/>
              <a:ext cx="1518364" cy="461665"/>
            </a:xfrm>
            <a:prstGeom prst="rect">
              <a:avLst/>
            </a:prstGeom>
            <a:noFill/>
          </p:spPr>
          <p:txBody>
            <a:bodyPr wrap="none" rtlCol="0">
              <a:spAutoFit/>
            </a:bodyPr>
            <a:lstStyle/>
            <a:p>
              <a:r>
                <a:rPr kumimoji="1" lang="en-US" altLang="ja-JP" sz="1200" dirty="0" smtClean="0">
                  <a:latin typeface="小塚ゴシック Pro B" pitchFamily="34" charset="-128"/>
                  <a:ea typeface="小塚ゴシック Pro B" pitchFamily="34" charset="-128"/>
                </a:rPr>
                <a:t>TOP</a:t>
              </a:r>
              <a:r>
                <a:rPr kumimoji="1" lang="ja-JP" altLang="en-US" sz="1200" dirty="0" smtClean="0">
                  <a:latin typeface="小塚ゴシック Pro B" pitchFamily="34" charset="-128"/>
                  <a:ea typeface="小塚ゴシック Pro B" pitchFamily="34" charset="-128"/>
                </a:rPr>
                <a:t>の性能を</a:t>
              </a:r>
              <a:endParaRPr kumimoji="1" lang="en-US" altLang="ja-JP" sz="1200" dirty="0" smtClean="0">
                <a:latin typeface="小塚ゴシック Pro B" pitchFamily="34" charset="-128"/>
                <a:ea typeface="小塚ゴシック Pro B" pitchFamily="34" charset="-128"/>
              </a:endParaRPr>
            </a:p>
            <a:p>
              <a:r>
                <a:rPr kumimoji="1" lang="ja-JP" altLang="en-US" sz="1200" dirty="0" smtClean="0">
                  <a:latin typeface="小塚ゴシック Pro B" pitchFamily="34" charset="-128"/>
                  <a:ea typeface="小塚ゴシック Pro B" pitchFamily="34" charset="-128"/>
                </a:rPr>
                <a:t>制限する要素</a:t>
              </a:r>
              <a:r>
                <a:rPr kumimoji="1" lang="en-US" altLang="ja-JP" sz="1200" dirty="0" smtClean="0">
                  <a:latin typeface="小塚ゴシック Pro B" pitchFamily="34" charset="-128"/>
                  <a:ea typeface="小塚ゴシック Pro B" pitchFamily="34" charset="-128"/>
                </a:rPr>
                <a:t>(</a:t>
              </a:r>
              <a:r>
                <a:rPr kumimoji="1" lang="ja-JP" altLang="en-US" sz="1200" dirty="0" smtClean="0">
                  <a:latin typeface="小塚ゴシック Pro B" pitchFamily="34" charset="-128"/>
                  <a:ea typeface="小塚ゴシック Pro B" pitchFamily="34" charset="-128"/>
                </a:rPr>
                <a:t>後述</a:t>
              </a:r>
              <a:r>
                <a:rPr kumimoji="1" lang="en-US" altLang="ja-JP" sz="1200" dirty="0" smtClean="0">
                  <a:latin typeface="小塚ゴシック Pro B" pitchFamily="34" charset="-128"/>
                  <a:ea typeface="小塚ゴシック Pro B" pitchFamily="34" charset="-128"/>
                </a:rPr>
                <a:t>)</a:t>
              </a:r>
              <a:endParaRPr kumimoji="1" lang="ja-JP" altLang="en-US" sz="1200" dirty="0">
                <a:latin typeface="小塚ゴシック Pro B" pitchFamily="34" charset="-128"/>
                <a:ea typeface="小塚ゴシック Pro B" pitchFamily="34" charset="-128"/>
              </a:endParaRPr>
            </a:p>
          </p:txBody>
        </p:sp>
      </p:grpSp>
      <p:grpSp>
        <p:nvGrpSpPr>
          <p:cNvPr id="36" name="グループ化 35"/>
          <p:cNvGrpSpPr/>
          <p:nvPr/>
        </p:nvGrpSpPr>
        <p:grpSpPr>
          <a:xfrm>
            <a:off x="1142976" y="3357562"/>
            <a:ext cx="6048451" cy="707886"/>
            <a:chOff x="1571604" y="5429264"/>
            <a:chExt cx="6048451" cy="707886"/>
          </a:xfrm>
        </p:grpSpPr>
        <p:sp>
          <p:nvSpPr>
            <p:cNvPr id="35" name="角丸四角形 34"/>
            <p:cNvSpPr/>
            <p:nvPr/>
          </p:nvSpPr>
          <p:spPr>
            <a:xfrm>
              <a:off x="1571604" y="5429264"/>
              <a:ext cx="592935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571604" y="5429264"/>
              <a:ext cx="6048451" cy="707886"/>
            </a:xfrm>
            <a:prstGeom prst="rect">
              <a:avLst/>
            </a:prstGeom>
            <a:noFill/>
          </p:spPr>
          <p:txBody>
            <a:bodyPr wrap="none" rtlCol="0">
              <a:spAutoFit/>
            </a:bodyPr>
            <a:lstStyle/>
            <a:p>
              <a:r>
                <a:rPr kumimoji="1" lang="en-US" altLang="ja-JP" sz="2000" dirty="0" smtClean="0">
                  <a:latin typeface="小塚ゴシック Pro B" pitchFamily="34" charset="-128"/>
                  <a:ea typeface="小塚ゴシック Pro B" pitchFamily="34" charset="-128"/>
                </a:rPr>
                <a:t>TOP</a:t>
              </a:r>
              <a:r>
                <a:rPr kumimoji="1" lang="ja-JP" altLang="en-US" sz="2000" dirty="0" smtClean="0">
                  <a:latin typeface="小塚ゴシック Pro B" pitchFamily="34" charset="-128"/>
                  <a:ea typeface="小塚ゴシック Pro B" pitchFamily="34" charset="-128"/>
                </a:rPr>
                <a:t>の性能を評価するために、</a:t>
              </a:r>
              <a:r>
                <a:rPr kumimoji="1" lang="en-US" altLang="ja-JP" sz="2000" dirty="0" err="1" smtClean="0">
                  <a:latin typeface="小塚ゴシック Pro B" pitchFamily="34" charset="-128"/>
                  <a:ea typeface="小塚ゴシック Pro B" pitchFamily="34" charset="-128"/>
                </a:rPr>
                <a:t>σ</a:t>
              </a:r>
              <a:r>
                <a:rPr kumimoji="1" lang="en-US" altLang="ja-JP" sz="2000" baseline="-25000" dirty="0" err="1" smtClean="0">
                  <a:latin typeface="小塚ゴシック Pro B" pitchFamily="34" charset="-128"/>
                  <a:ea typeface="小塚ゴシック Pro B" pitchFamily="34" charset="-128"/>
                </a:rPr>
                <a:t>TOP</a:t>
              </a:r>
              <a:r>
                <a:rPr kumimoji="1" lang="ja-JP" altLang="en-US" sz="2000" dirty="0" smtClean="0">
                  <a:latin typeface="小塚ゴシック Pro B" pitchFamily="34" charset="-128"/>
                  <a:ea typeface="小塚ゴシック Pro B" pitchFamily="34" charset="-128"/>
                </a:rPr>
                <a:t>と</a:t>
              </a:r>
              <a:r>
                <a:rPr kumimoji="1" lang="en-US" altLang="ja-JP" sz="2000" dirty="0" err="1" smtClean="0">
                  <a:latin typeface="小塚ゴシック Pro B" pitchFamily="34" charset="-128"/>
                  <a:ea typeface="小塚ゴシック Pro B" pitchFamily="34" charset="-128"/>
                </a:rPr>
                <a:t>N</a:t>
              </a:r>
              <a:r>
                <a:rPr kumimoji="1" lang="en-US" altLang="ja-JP" sz="2000" baseline="-25000" dirty="0" err="1" smtClean="0">
                  <a:latin typeface="小塚ゴシック Pro B" pitchFamily="34" charset="-128"/>
                  <a:ea typeface="小塚ゴシック Pro B" pitchFamily="34" charset="-128"/>
                </a:rPr>
                <a:t>det</a:t>
              </a:r>
              <a:r>
                <a:rPr kumimoji="1" lang="ja-JP" altLang="en-US" sz="2000" dirty="0" smtClean="0">
                  <a:latin typeface="小塚ゴシック Pro B" pitchFamily="34" charset="-128"/>
                  <a:ea typeface="小塚ゴシック Pro B" pitchFamily="34" charset="-128"/>
                </a:rPr>
                <a:t>の性能を</a:t>
              </a:r>
              <a:endParaRPr kumimoji="1" lang="en-US" altLang="ja-JP" sz="2000" dirty="0" smtClean="0">
                <a:latin typeface="小塚ゴシック Pro B" pitchFamily="34" charset="-128"/>
                <a:ea typeface="小塚ゴシック Pro B" pitchFamily="34" charset="-128"/>
              </a:endParaRPr>
            </a:p>
            <a:p>
              <a:r>
                <a:rPr lang="ja-JP" altLang="en-US" sz="2000" dirty="0" smtClean="0">
                  <a:latin typeface="小塚ゴシック Pro B" pitchFamily="34" charset="-128"/>
                  <a:ea typeface="小塚ゴシック Pro B" pitchFamily="34" charset="-128"/>
                </a:rPr>
                <a:t>検証しなければならない。</a:t>
              </a:r>
              <a:endParaRPr kumimoji="1" lang="ja-JP" altLang="en-US" sz="2000" dirty="0">
                <a:latin typeface="小塚ゴシック Pro B" pitchFamily="34" charset="-128"/>
                <a:ea typeface="小塚ゴシック Pro B" pitchFamily="34" charset="-128"/>
              </a:endParaRPr>
            </a:p>
          </p:txBody>
        </p:sp>
      </p:grpSp>
      <p:grpSp>
        <p:nvGrpSpPr>
          <p:cNvPr id="41" name="グループ化 40"/>
          <p:cNvGrpSpPr/>
          <p:nvPr/>
        </p:nvGrpSpPr>
        <p:grpSpPr>
          <a:xfrm>
            <a:off x="2214546" y="6315038"/>
            <a:ext cx="4288353" cy="471548"/>
            <a:chOff x="2428860" y="6000768"/>
            <a:chExt cx="4288353" cy="471548"/>
          </a:xfrm>
          <a:solidFill>
            <a:srgbClr val="00FFFF"/>
          </a:solidFill>
        </p:grpSpPr>
        <p:sp>
          <p:nvSpPr>
            <p:cNvPr id="40" name="角丸四角形 39"/>
            <p:cNvSpPr/>
            <p:nvPr/>
          </p:nvSpPr>
          <p:spPr>
            <a:xfrm>
              <a:off x="2428860" y="6000768"/>
              <a:ext cx="4214842" cy="42862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428860" y="6072206"/>
              <a:ext cx="4288353" cy="400110"/>
            </a:xfrm>
            <a:prstGeom prst="rect">
              <a:avLst/>
            </a:prstGeom>
            <a:grpFill/>
          </p:spPr>
          <p:txBody>
            <a:bodyPr wrap="none" rtlCol="0">
              <a:spAutoFit/>
            </a:bodyPr>
            <a:lstStyle/>
            <a:p>
              <a:r>
                <a:rPr kumimoji="1" lang="ja-JP" altLang="en-US" sz="2000" dirty="0" smtClean="0">
                  <a:latin typeface="小塚ゴシック Pro B" pitchFamily="34" charset="-128"/>
                  <a:ea typeface="小塚ゴシック Pro B" pitchFamily="34" charset="-128"/>
                </a:rPr>
                <a:t>プロトタイプ</a:t>
              </a:r>
              <a:r>
                <a:rPr lang="ja-JP" altLang="en-US" sz="2000" dirty="0" smtClean="0">
                  <a:latin typeface="小塚ゴシック Pro B" pitchFamily="34" charset="-128"/>
                  <a:ea typeface="小塚ゴシック Pro B" pitchFamily="34" charset="-128"/>
                </a:rPr>
                <a:t>の製作とビームテスト</a:t>
              </a:r>
              <a:endParaRPr kumimoji="1" lang="ja-JP" altLang="en-US" sz="2000" dirty="0">
                <a:latin typeface="小塚ゴシック Pro B" pitchFamily="34" charset="-128"/>
                <a:ea typeface="小塚ゴシック Pro B" pitchFamily="34" charset="-128"/>
              </a:endParaRPr>
            </a:p>
          </p:txBody>
        </p:sp>
      </p:grpSp>
      <p:sp>
        <p:nvSpPr>
          <p:cNvPr id="42" name="テキスト ボックス 41"/>
          <p:cNvSpPr txBox="1"/>
          <p:nvPr/>
        </p:nvSpPr>
        <p:spPr>
          <a:xfrm>
            <a:off x="0" y="4559866"/>
            <a:ext cx="3647152" cy="369332"/>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昨年度までに確認されていること</a:t>
            </a:r>
            <a:endParaRPr kumimoji="1" lang="ja-JP" altLang="en-US" dirty="0">
              <a:latin typeface="小塚ゴシック Pro B" pitchFamily="34" charset="-128"/>
              <a:ea typeface="小塚ゴシック Pro B" pitchFamily="34" charset="-128"/>
            </a:endParaRPr>
          </a:p>
        </p:txBody>
      </p:sp>
      <p:sp>
        <p:nvSpPr>
          <p:cNvPr id="43" name="テキスト ボックス 42"/>
          <p:cNvSpPr txBox="1"/>
          <p:nvPr/>
        </p:nvSpPr>
        <p:spPr>
          <a:xfrm>
            <a:off x="154038" y="4800439"/>
            <a:ext cx="8989962" cy="1200329"/>
          </a:xfrm>
          <a:prstGeom prst="rect">
            <a:avLst/>
          </a:prstGeom>
          <a:noFill/>
        </p:spPr>
        <p:txBody>
          <a:bodyPr wrap="none" rtlCol="0">
            <a:spAutoFit/>
          </a:bodyPr>
          <a:lstStyle/>
          <a:p>
            <a:pPr>
              <a:buFont typeface="Arial" pitchFamily="34" charset="0"/>
              <a:buChar char="•"/>
            </a:pPr>
            <a:r>
              <a:rPr lang="ja-JP" altLang="en-US" dirty="0" smtClean="0">
                <a:latin typeface="小塚ゴシック Pro B" pitchFamily="34" charset="-128"/>
                <a:ea typeface="小塚ゴシック Pro B" pitchFamily="34" charset="-128"/>
              </a:rPr>
              <a:t>小型石英バー</a:t>
            </a:r>
            <a:r>
              <a:rPr lang="en-US" altLang="ja-JP" dirty="0" smtClean="0">
                <a:latin typeface="小塚ゴシック Pro B" pitchFamily="34" charset="-128"/>
                <a:ea typeface="小塚ゴシック Pro B" pitchFamily="34" charset="-128"/>
              </a:rPr>
              <a:t>TOP</a:t>
            </a:r>
            <a:r>
              <a:rPr lang="ja-JP" altLang="en-US" dirty="0" smtClean="0">
                <a:latin typeface="小塚ゴシック Pro B" pitchFamily="34" charset="-128"/>
                <a:ea typeface="小塚ゴシック Pro B" pitchFamily="34" charset="-128"/>
              </a:rPr>
              <a:t>カウンター</a:t>
            </a:r>
            <a:r>
              <a:rPr lang="en-US" altLang="ja-JP" dirty="0" smtClean="0">
                <a:latin typeface="小塚ゴシック Pro B" pitchFamily="34" charset="-128"/>
                <a:ea typeface="小塚ゴシック Pro B" pitchFamily="34" charset="-128"/>
              </a:rPr>
              <a:t>(L16-PMT : not MCP-PMT , </a:t>
            </a:r>
            <a:r>
              <a:rPr lang="en-US" altLang="ja-JP" dirty="0" err="1" smtClean="0">
                <a:latin typeface="小塚ゴシック Pro B" pitchFamily="34" charset="-128"/>
                <a:ea typeface="小塚ゴシック Pro B" pitchFamily="34" charset="-128"/>
              </a:rPr>
              <a:t>σ</a:t>
            </a:r>
            <a:r>
              <a:rPr lang="en-US" altLang="ja-JP" baseline="-25000" dirty="0" err="1" smtClean="0">
                <a:latin typeface="小塚ゴシック Pro B" pitchFamily="34" charset="-128"/>
                <a:ea typeface="小塚ゴシック Pro B" pitchFamily="34" charset="-128"/>
              </a:rPr>
              <a:t>photo</a:t>
            </a:r>
            <a:r>
              <a:rPr lang="en-US" altLang="ja-JP" baseline="-25000" dirty="0" smtClean="0">
                <a:latin typeface="小塚ゴシック Pro B" pitchFamily="34" charset="-128"/>
                <a:ea typeface="小塚ゴシック Pro B" pitchFamily="34" charset="-128"/>
              </a:rPr>
              <a:t> detector</a:t>
            </a:r>
            <a:r>
              <a:rPr lang="en-US" altLang="ja-JP" dirty="0" smtClean="0">
                <a:latin typeface="小塚ゴシック Pro B" pitchFamily="34" charset="-128"/>
                <a:ea typeface="小塚ゴシック Pro B" pitchFamily="34" charset="-128"/>
              </a:rPr>
              <a:t> = 70 </a:t>
            </a:r>
            <a:r>
              <a:rPr lang="ja-JP" altLang="en-US" dirty="0" smtClean="0">
                <a:latin typeface="小塚ゴシック Pro B" pitchFamily="34" charset="-128"/>
                <a:ea typeface="小塚ゴシック Pro B" pitchFamily="34" charset="-128"/>
              </a:rPr>
              <a:t>～ </a:t>
            </a:r>
            <a:r>
              <a:rPr lang="en-US" altLang="ja-JP" dirty="0" smtClean="0">
                <a:latin typeface="小塚ゴシック Pro B" pitchFamily="34" charset="-128"/>
                <a:ea typeface="小塚ゴシック Pro B" pitchFamily="34" charset="-128"/>
              </a:rPr>
              <a:t>80 [</a:t>
            </a:r>
            <a:r>
              <a:rPr lang="en-US" altLang="ja-JP" dirty="0" err="1" smtClean="0">
                <a:latin typeface="小塚ゴシック Pro B" pitchFamily="34" charset="-128"/>
                <a:ea typeface="小塚ゴシック Pro B" pitchFamily="34" charset="-128"/>
              </a:rPr>
              <a:t>ps</a:t>
            </a:r>
            <a:r>
              <a:rPr lang="en-US" altLang="ja-JP" dirty="0" smtClean="0">
                <a:latin typeface="小塚ゴシック Pro B" pitchFamily="34" charset="-128"/>
                <a:ea typeface="小塚ゴシック Pro B" pitchFamily="34" charset="-128"/>
              </a:rPr>
              <a:t>] )</a:t>
            </a:r>
          </a:p>
          <a:p>
            <a:pPr lvl="1">
              <a:buFont typeface="Wingdings" pitchFamily="2" charset="2"/>
              <a:buChar char="ü"/>
            </a:pPr>
            <a:r>
              <a:rPr lang="ja-JP" altLang="en-US" dirty="0" smtClean="0">
                <a:latin typeface="小塚ゴシック Pro B" pitchFamily="34" charset="-128"/>
                <a:ea typeface="小塚ゴシック Pro B" pitchFamily="34" charset="-128"/>
              </a:rPr>
              <a:t>リングイメージの確認</a:t>
            </a:r>
            <a:endParaRPr lang="en-US" altLang="ja-JP" dirty="0" smtClean="0">
              <a:latin typeface="小塚ゴシック Pro B" pitchFamily="34" charset="-128"/>
              <a:ea typeface="小塚ゴシック Pro B" pitchFamily="34" charset="-128"/>
            </a:endParaRPr>
          </a:p>
          <a:p>
            <a:pPr lvl="1">
              <a:buFont typeface="Wingdings" pitchFamily="2" charset="2"/>
              <a:buChar char="ü"/>
            </a:pPr>
            <a:r>
              <a:rPr lang="ja-JP" altLang="en-US" dirty="0" smtClean="0">
                <a:latin typeface="小塚ゴシック Pro B" pitchFamily="34" charset="-128"/>
                <a:ea typeface="小塚ゴシック Pro B" pitchFamily="34" charset="-128"/>
              </a:rPr>
              <a:t>検出光子数</a:t>
            </a:r>
            <a:endParaRPr lang="en-US" altLang="ja-JP" dirty="0" smtClean="0">
              <a:latin typeface="小塚ゴシック Pro B" pitchFamily="34" charset="-128"/>
              <a:ea typeface="小塚ゴシック Pro B" pitchFamily="34" charset="-128"/>
            </a:endParaRPr>
          </a:p>
          <a:p>
            <a:pPr>
              <a:buFont typeface="Arial" pitchFamily="34" charset="0"/>
              <a:buChar char="•"/>
            </a:pPr>
            <a:r>
              <a:rPr lang="en-US" altLang="ja-JP" dirty="0" smtClean="0">
                <a:latin typeface="小塚ゴシック Pro B" pitchFamily="34" charset="-128"/>
                <a:ea typeface="小塚ゴシック Pro B" pitchFamily="34" charset="-128"/>
              </a:rPr>
              <a:t>1ch</a:t>
            </a:r>
            <a:r>
              <a:rPr lang="ja-JP" altLang="en-US" dirty="0" smtClean="0">
                <a:latin typeface="小塚ゴシック Pro B" pitchFamily="34" charset="-128"/>
                <a:ea typeface="小塚ゴシック Pro B" pitchFamily="34" charset="-128"/>
              </a:rPr>
              <a:t>丸型</a:t>
            </a:r>
            <a:r>
              <a:rPr lang="en-US" altLang="ja-JP" dirty="0" smtClean="0">
                <a:latin typeface="小塚ゴシック Pro B" pitchFamily="34" charset="-128"/>
                <a:ea typeface="小塚ゴシック Pro B" pitchFamily="34" charset="-128"/>
              </a:rPr>
              <a:t>MCP-PMT</a:t>
            </a:r>
            <a:r>
              <a:rPr lang="ja-JP" altLang="en-US" dirty="0" err="1" smtClean="0">
                <a:latin typeface="小塚ゴシック Pro B" pitchFamily="34" charset="-128"/>
                <a:ea typeface="小塚ゴシック Pro B" pitchFamily="34" charset="-128"/>
              </a:rPr>
              <a:t>での</a:t>
            </a:r>
            <a:r>
              <a:rPr lang="ja-JP" altLang="en-US" dirty="0" smtClean="0">
                <a:latin typeface="小塚ゴシック Pro B" pitchFamily="34" charset="-128"/>
                <a:ea typeface="小塚ゴシック Pro B" pitchFamily="34" charset="-128"/>
              </a:rPr>
              <a:t>時間分解能の確認 </a:t>
            </a:r>
            <a:endParaRPr lang="en-US" altLang="ja-JP" dirty="0" smtClean="0">
              <a:latin typeface="小塚ゴシック Pro B" pitchFamily="34" charset="-128"/>
              <a:ea typeface="小塚ゴシック Pro B" pitchFamily="34" charset="-128"/>
            </a:endParaRPr>
          </a:p>
        </p:txBody>
      </p:sp>
      <p:sp>
        <p:nvSpPr>
          <p:cNvPr id="27" name="スライド番号プレースホルダ 26"/>
          <p:cNvSpPr>
            <a:spLocks noGrp="1"/>
          </p:cNvSpPr>
          <p:nvPr>
            <p:ph type="sldNum" sz="quarter" idx="12"/>
          </p:nvPr>
        </p:nvSpPr>
        <p:spPr>
          <a:xfrm>
            <a:off x="6867556" y="6421461"/>
            <a:ext cx="2133600" cy="365125"/>
          </a:xfrm>
        </p:spPr>
        <p:txBody>
          <a:bodyPr/>
          <a:lstStyle/>
          <a:p>
            <a:fld id="{2AC644FC-B422-42EA-A652-C1998D7C21F2}" type="slidenum">
              <a:rPr kumimoji="1" lang="ja-JP" altLang="en-US" smtClean="0"/>
              <a:pPr/>
              <a:t>7</a:t>
            </a:fld>
            <a:endParaRPr kumimoji="1" lang="ja-JP" altLang="en-US" dirty="0"/>
          </a:p>
        </p:txBody>
      </p:sp>
      <p:cxnSp>
        <p:nvCxnSpPr>
          <p:cNvPr id="38" name="直線コネクタ 37"/>
          <p:cNvCxnSpPr/>
          <p:nvPr/>
        </p:nvCxnSpPr>
        <p:spPr>
          <a:xfrm>
            <a:off x="0" y="414338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下矢印 43"/>
          <p:cNvSpPr/>
          <p:nvPr/>
        </p:nvSpPr>
        <p:spPr>
          <a:xfrm>
            <a:off x="4071934" y="6000768"/>
            <a:ext cx="57150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18537" y="4181781"/>
            <a:ext cx="3837910" cy="461665"/>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TOP</a:t>
            </a:r>
            <a:r>
              <a:rPr lang="ja-JP" altLang="en-US" sz="2400" dirty="0" smtClean="0">
                <a:latin typeface="小塚ゴシック Pro B" pitchFamily="34" charset="-128"/>
                <a:ea typeface="小塚ゴシック Pro B" pitchFamily="34" charset="-128"/>
              </a:rPr>
              <a:t>カウンター</a:t>
            </a:r>
            <a:r>
              <a:rPr lang="ja-JP" altLang="en-US" sz="2400" dirty="0" smtClean="0">
                <a:latin typeface="小塚ゴシック Pro B" pitchFamily="34" charset="-128"/>
                <a:ea typeface="小塚ゴシック Pro B" pitchFamily="34" charset="-128"/>
              </a:rPr>
              <a:t>の性能評価</a:t>
            </a:r>
            <a:endParaRPr kumimoji="1" lang="ja-JP" altLang="en-US" sz="2400" dirty="0">
              <a:latin typeface="小塚ゴシック Pro B" pitchFamily="34" charset="-128"/>
              <a:ea typeface="小塚ゴシック Pro B"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4866518" y="0"/>
            <a:ext cx="4277482" cy="2928958"/>
          </a:xfrm>
          <a:prstGeom prst="rect">
            <a:avLst/>
          </a:prstGeom>
          <a:ln>
            <a:noFill/>
          </a:ln>
          <a:effectLst>
            <a:softEdge rad="112500"/>
          </a:effectLst>
        </p:spPr>
      </p:pic>
      <p:sp>
        <p:nvSpPr>
          <p:cNvPr id="2" name="テキスト ボックス 1"/>
          <p:cNvSpPr txBox="1"/>
          <p:nvPr/>
        </p:nvSpPr>
        <p:spPr>
          <a:xfrm>
            <a:off x="142844" y="214290"/>
            <a:ext cx="3528530" cy="461665"/>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6</a:t>
            </a:r>
            <a:r>
              <a:rPr lang="ja-JP" altLang="en-US" sz="2400" dirty="0" smtClean="0">
                <a:latin typeface="小塚ゴシック Pro B" pitchFamily="34" charset="-128"/>
                <a:ea typeface="小塚ゴシック Pro B" pitchFamily="34" charset="-128"/>
              </a:rPr>
              <a:t>月ビームテスト</a:t>
            </a:r>
            <a:endParaRPr kumimoji="1" lang="ja-JP" altLang="en-US" sz="2400" dirty="0">
              <a:latin typeface="小塚ゴシック Pro B" pitchFamily="34" charset="-128"/>
              <a:ea typeface="小塚ゴシック Pro B" pitchFamily="34" charset="-128"/>
            </a:endParaRPr>
          </a:p>
        </p:txBody>
      </p:sp>
      <p:sp>
        <p:nvSpPr>
          <p:cNvPr id="4" name="テキスト ボックス 3"/>
          <p:cNvSpPr txBox="1"/>
          <p:nvPr/>
        </p:nvSpPr>
        <p:spPr>
          <a:xfrm>
            <a:off x="214282" y="714356"/>
            <a:ext cx="4291559" cy="646331"/>
          </a:xfrm>
          <a:prstGeom prst="rect">
            <a:avLst/>
          </a:prstGeom>
          <a:noFill/>
        </p:spPr>
        <p:txBody>
          <a:bodyPr wrap="none" rtlCol="0">
            <a:spAutoFit/>
          </a:bodyPr>
          <a:lstStyle/>
          <a:p>
            <a:r>
              <a:rPr kumimoji="1" lang="ja-JP" altLang="en-US" dirty="0" smtClean="0">
                <a:latin typeface="小塚ゴシック Pro B" pitchFamily="34" charset="-128"/>
                <a:ea typeface="小塚ゴシック Pro B" pitchFamily="34" charset="-128"/>
              </a:rPr>
              <a:t>時：</a:t>
            </a:r>
            <a:r>
              <a:rPr kumimoji="1" lang="en-US" altLang="ja-JP" dirty="0" smtClean="0">
                <a:latin typeface="小塚ゴシック Pro B" pitchFamily="34" charset="-128"/>
                <a:ea typeface="小塚ゴシック Pro B" pitchFamily="34" charset="-128"/>
              </a:rPr>
              <a:t>	2008</a:t>
            </a:r>
            <a:r>
              <a:rPr kumimoji="1" lang="ja-JP" altLang="en-US" dirty="0" smtClean="0">
                <a:latin typeface="小塚ゴシック Pro B" pitchFamily="34" charset="-128"/>
                <a:ea typeface="小塚ゴシック Pro B" pitchFamily="34" charset="-128"/>
              </a:rPr>
              <a:t>年</a:t>
            </a:r>
            <a:r>
              <a:rPr lang="en-US" altLang="ja-JP" dirty="0" smtClean="0">
                <a:latin typeface="小塚ゴシック Pro B" pitchFamily="34" charset="-128"/>
                <a:ea typeface="小塚ゴシック Pro B" pitchFamily="34" charset="-128"/>
              </a:rPr>
              <a:t>6</a:t>
            </a:r>
            <a:r>
              <a:rPr kumimoji="1" lang="ja-JP" altLang="en-US" dirty="0" smtClean="0">
                <a:latin typeface="小塚ゴシック Pro B" pitchFamily="34" charset="-128"/>
                <a:ea typeface="小塚ゴシック Pro B" pitchFamily="34" charset="-128"/>
              </a:rPr>
              <a:t>月</a:t>
            </a:r>
            <a:r>
              <a:rPr kumimoji="1" lang="en-US" altLang="ja-JP" dirty="0" smtClean="0">
                <a:latin typeface="小塚ゴシック Pro B" pitchFamily="34" charset="-128"/>
                <a:ea typeface="小塚ゴシック Pro B" pitchFamily="34" charset="-128"/>
              </a:rPr>
              <a:t>12</a:t>
            </a:r>
            <a:r>
              <a:rPr kumimoji="1" lang="ja-JP" altLang="en-US" dirty="0" smtClean="0">
                <a:latin typeface="小塚ゴシック Pro B" pitchFamily="34" charset="-128"/>
                <a:ea typeface="小塚ゴシック Pro B" pitchFamily="34" charset="-128"/>
              </a:rPr>
              <a:t>日～</a:t>
            </a:r>
            <a:r>
              <a:rPr lang="en-US" altLang="ja-JP" dirty="0" smtClean="0">
                <a:latin typeface="小塚ゴシック Pro B" pitchFamily="34" charset="-128"/>
                <a:ea typeface="小塚ゴシック Pro B" pitchFamily="34" charset="-128"/>
              </a:rPr>
              <a:t>6</a:t>
            </a:r>
            <a:r>
              <a:rPr kumimoji="1" lang="ja-JP" altLang="en-US" dirty="0" smtClean="0">
                <a:latin typeface="小塚ゴシック Pro B" pitchFamily="34" charset="-128"/>
                <a:ea typeface="小塚ゴシック Pro B" pitchFamily="34" charset="-128"/>
              </a:rPr>
              <a:t>月</a:t>
            </a:r>
            <a:r>
              <a:rPr kumimoji="1" lang="en-US" altLang="ja-JP" dirty="0" smtClean="0">
                <a:latin typeface="小塚ゴシック Pro B" pitchFamily="34" charset="-128"/>
                <a:ea typeface="小塚ゴシック Pro B" pitchFamily="34" charset="-128"/>
              </a:rPr>
              <a:t>25</a:t>
            </a:r>
            <a:r>
              <a:rPr kumimoji="1" lang="ja-JP" altLang="en-US" dirty="0" smtClean="0">
                <a:latin typeface="小塚ゴシック Pro B" pitchFamily="34" charset="-128"/>
                <a:ea typeface="小塚ゴシック Pro B" pitchFamily="34" charset="-128"/>
              </a:rPr>
              <a:t>日</a:t>
            </a:r>
            <a:endParaRPr kumimoji="1"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場所：</a:t>
            </a:r>
            <a:r>
              <a:rPr lang="en-US" altLang="ja-JP" dirty="0" smtClean="0">
                <a:latin typeface="小塚ゴシック Pro B" pitchFamily="34" charset="-128"/>
                <a:ea typeface="小塚ゴシック Pro B" pitchFamily="34" charset="-128"/>
              </a:rPr>
              <a:t>	KEK</a:t>
            </a:r>
            <a:r>
              <a:rPr lang="ja-JP" altLang="en-US" dirty="0" smtClean="0">
                <a:latin typeface="小塚ゴシック Pro B" pitchFamily="34" charset="-128"/>
                <a:ea typeface="小塚ゴシック Pro B" pitchFamily="34" charset="-128"/>
              </a:rPr>
              <a:t>　富士テストビームライン</a:t>
            </a:r>
            <a:endParaRPr kumimoji="1" lang="ja-JP" altLang="en-US" dirty="0">
              <a:latin typeface="小塚ゴシック Pro B" pitchFamily="34" charset="-128"/>
              <a:ea typeface="小塚ゴシック Pro B" pitchFamily="34" charset="-128"/>
            </a:endParaRPr>
          </a:p>
        </p:txBody>
      </p:sp>
      <p:sp>
        <p:nvSpPr>
          <p:cNvPr id="6" name="テキスト ボックス 5"/>
          <p:cNvSpPr txBox="1"/>
          <p:nvPr/>
        </p:nvSpPr>
        <p:spPr>
          <a:xfrm>
            <a:off x="285720" y="1928802"/>
            <a:ext cx="2339102" cy="461665"/>
          </a:xfrm>
          <a:prstGeom prst="rect">
            <a:avLst/>
          </a:prstGeom>
          <a:noFill/>
        </p:spPr>
        <p:txBody>
          <a:bodyPr wrap="none" rtlCol="0">
            <a:spAutoFit/>
          </a:bodyPr>
          <a:lstStyle/>
          <a:p>
            <a:r>
              <a:rPr kumimoji="1" lang="ja-JP" altLang="en-US" sz="2400" dirty="0" smtClean="0">
                <a:latin typeface="小塚ゴシック Pro B" pitchFamily="34" charset="-128"/>
                <a:ea typeface="小塚ゴシック Pro B" pitchFamily="34" charset="-128"/>
              </a:rPr>
              <a:t>目的と測定項目</a:t>
            </a:r>
            <a:endParaRPr kumimoji="1" lang="ja-JP" altLang="en-US" sz="2400" dirty="0">
              <a:latin typeface="小塚ゴシック Pro B" pitchFamily="34" charset="-128"/>
              <a:ea typeface="小塚ゴシック Pro B" pitchFamily="34" charset="-128"/>
            </a:endParaRPr>
          </a:p>
        </p:txBody>
      </p:sp>
      <p:grpSp>
        <p:nvGrpSpPr>
          <p:cNvPr id="10" name="グループ化 9"/>
          <p:cNvGrpSpPr/>
          <p:nvPr/>
        </p:nvGrpSpPr>
        <p:grpSpPr>
          <a:xfrm>
            <a:off x="857224" y="2285992"/>
            <a:ext cx="7643866" cy="2379762"/>
            <a:chOff x="1071538" y="1857364"/>
            <a:chExt cx="7072362" cy="2379762"/>
          </a:xfrm>
        </p:grpSpPr>
        <p:sp>
          <p:nvSpPr>
            <p:cNvPr id="8" name="角丸四角形 7"/>
            <p:cNvSpPr/>
            <p:nvPr/>
          </p:nvSpPr>
          <p:spPr>
            <a:xfrm>
              <a:off x="1071538" y="1857364"/>
              <a:ext cx="7072362"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1538" y="1928802"/>
              <a:ext cx="7000924" cy="2308324"/>
            </a:xfrm>
            <a:prstGeom prst="rect">
              <a:avLst/>
            </a:prstGeom>
            <a:noFill/>
          </p:spPr>
          <p:txBody>
            <a:bodyPr wrap="square" rtlCol="0">
              <a:spAutoFit/>
            </a:bodyPr>
            <a:lstStyle/>
            <a:p>
              <a:r>
                <a:rPr kumimoji="1" lang="ja-JP" altLang="en-US" sz="2400" dirty="0" smtClean="0">
                  <a:solidFill>
                    <a:srgbClr val="FF0000"/>
                  </a:solidFill>
                  <a:latin typeface="小塚ゴシック Pro B" pitchFamily="34" charset="-128"/>
                  <a:ea typeface="小塚ゴシック Pro B" pitchFamily="34" charset="-128"/>
                </a:rPr>
                <a:t>角型</a:t>
              </a:r>
              <a:r>
                <a:rPr kumimoji="1" lang="en-US" altLang="ja-JP" sz="2400" dirty="0" smtClean="0">
                  <a:solidFill>
                    <a:srgbClr val="FF0000"/>
                  </a:solidFill>
                  <a:latin typeface="小塚ゴシック Pro B" pitchFamily="34" charset="-128"/>
                  <a:ea typeface="小塚ゴシック Pro B" pitchFamily="34" charset="-128"/>
                </a:rPr>
                <a:t>MCP-</a:t>
              </a:r>
              <a:r>
                <a:rPr lang="en-US" altLang="ja-JP" sz="2400" dirty="0" smtClean="0">
                  <a:solidFill>
                    <a:srgbClr val="FF0000"/>
                  </a:solidFill>
                  <a:latin typeface="小塚ゴシック Pro B" pitchFamily="34" charset="-128"/>
                  <a:ea typeface="小塚ゴシック Pro B" pitchFamily="34" charset="-128"/>
                </a:rPr>
                <a:t>P</a:t>
              </a:r>
              <a:r>
                <a:rPr kumimoji="1" lang="en-US" altLang="ja-JP" sz="2400" dirty="0" smtClean="0">
                  <a:solidFill>
                    <a:srgbClr val="FF0000"/>
                  </a:solidFill>
                  <a:latin typeface="小塚ゴシック Pro B" pitchFamily="34" charset="-128"/>
                  <a:ea typeface="小塚ゴシック Pro B" pitchFamily="34" charset="-128"/>
                </a:rPr>
                <a:t>MT</a:t>
              </a:r>
              <a:r>
                <a:rPr lang="ja-JP" altLang="en-US" sz="2400" dirty="0" smtClean="0">
                  <a:solidFill>
                    <a:srgbClr val="FF0000"/>
                  </a:solidFill>
                  <a:latin typeface="小塚ゴシック Pro B" pitchFamily="34" charset="-128"/>
                  <a:ea typeface="小塚ゴシック Pro B" pitchFamily="34" charset="-128"/>
                </a:rPr>
                <a:t> </a:t>
              </a:r>
              <a:r>
                <a:rPr lang="en-US" altLang="ja-JP" sz="2400" dirty="0" smtClean="0">
                  <a:solidFill>
                    <a:srgbClr val="FF0000"/>
                  </a:solidFill>
                  <a:latin typeface="小塚ゴシック Pro B" pitchFamily="34" charset="-128"/>
                  <a:ea typeface="小塚ゴシック Pro B" pitchFamily="34" charset="-128"/>
                </a:rPr>
                <a:t>array</a:t>
              </a:r>
              <a:r>
                <a:rPr lang="ja-JP" altLang="en-US" sz="2400" dirty="0" smtClean="0">
                  <a:latin typeface="小塚ゴシック Pro B" pitchFamily="34" charset="-128"/>
                  <a:ea typeface="小塚ゴシック Pro B" pitchFamily="34" charset="-128"/>
                </a:rPr>
                <a:t>を</a:t>
              </a:r>
              <a:r>
                <a:rPr kumimoji="1" lang="ja-JP" altLang="en-US" sz="2400" dirty="0" smtClean="0">
                  <a:latin typeface="小塚ゴシック Pro B" pitchFamily="34" charset="-128"/>
                  <a:ea typeface="小塚ゴシック Pro B" pitchFamily="34" charset="-128"/>
                </a:rPr>
                <a:t>用い</a:t>
              </a:r>
              <a:r>
                <a:rPr lang="ja-JP" altLang="en-US" sz="2400" dirty="0" smtClean="0">
                  <a:latin typeface="小塚ゴシック Pro B" pitchFamily="34" charset="-128"/>
                  <a:ea typeface="小塚ゴシック Pro B" pitchFamily="34" charset="-128"/>
                </a:rPr>
                <a:t>、</a:t>
              </a:r>
              <a:r>
                <a:rPr kumimoji="1" lang="ja-JP" altLang="en-US" sz="2400" dirty="0" smtClean="0">
                  <a:latin typeface="小塚ゴシック Pro B" pitchFamily="34" charset="-128"/>
                  <a:ea typeface="小塚ゴシック Pro B" pitchFamily="34" charset="-128"/>
                </a:rPr>
                <a:t>実機と同サイズの</a:t>
              </a:r>
              <a:r>
                <a:rPr lang="ja-JP" altLang="en-US" sz="2400" dirty="0" smtClean="0">
                  <a:latin typeface="小塚ゴシック Pro B" pitchFamily="34" charset="-128"/>
                  <a:ea typeface="小塚ゴシック Pro B" pitchFamily="34" charset="-128"/>
                </a:rPr>
                <a:t>幅を持つ</a:t>
              </a:r>
              <a:r>
                <a:rPr kumimoji="1" lang="ja-JP" altLang="en-US" sz="2400" dirty="0" smtClean="0">
                  <a:latin typeface="小塚ゴシック Pro B" pitchFamily="34" charset="-128"/>
                  <a:ea typeface="小塚ゴシック Pro B" pitchFamily="34" charset="-128"/>
                </a:rPr>
                <a:t>石英を用いたプロトタイプの製作と</a:t>
              </a:r>
              <a:r>
                <a:rPr lang="ja-JP" altLang="en-US" sz="2400" dirty="0" smtClean="0">
                  <a:latin typeface="小塚ゴシック Pro B" pitchFamily="34" charset="-128"/>
                  <a:ea typeface="小塚ゴシック Pro B" pitchFamily="34" charset="-128"/>
                </a:rPr>
                <a:t>動作検証</a:t>
              </a:r>
              <a:endParaRPr lang="en-US" altLang="ja-JP" sz="2400" dirty="0" smtClean="0">
                <a:latin typeface="小塚ゴシック Pro B" pitchFamily="34" charset="-128"/>
                <a:ea typeface="小塚ゴシック Pro B" pitchFamily="34" charset="-128"/>
              </a:endParaRPr>
            </a:p>
            <a:p>
              <a:pPr lvl="1">
                <a:buFont typeface="Arial" pitchFamily="34" charset="0"/>
                <a:buChar char="•"/>
              </a:pPr>
              <a:r>
                <a:rPr kumimoji="1" lang="ja-JP" altLang="en-US" sz="2400" dirty="0" smtClean="0">
                  <a:latin typeface="小塚ゴシック Pro B" pitchFamily="34" charset="-128"/>
                  <a:ea typeface="小塚ゴシック Pro B" pitchFamily="34" charset="-128"/>
                </a:rPr>
                <a:t>リングイメージの確認</a:t>
              </a:r>
              <a:endParaRPr kumimoji="1" lang="en-US" altLang="ja-JP" sz="2400" dirty="0" smtClean="0">
                <a:latin typeface="小塚ゴシック Pro B" pitchFamily="34" charset="-128"/>
                <a:ea typeface="小塚ゴシック Pro B" pitchFamily="34" charset="-128"/>
              </a:endParaRPr>
            </a:p>
            <a:p>
              <a:pPr lvl="1">
                <a:buFont typeface="Arial" pitchFamily="34" charset="0"/>
                <a:buChar char="•"/>
              </a:pPr>
              <a:r>
                <a:rPr kumimoji="1" lang="ja-JP" altLang="en-US" sz="2400" dirty="0" smtClean="0">
                  <a:latin typeface="小塚ゴシック Pro B" pitchFamily="34" charset="-128"/>
                  <a:ea typeface="小塚ゴシック Pro B" pitchFamily="34" charset="-128"/>
                </a:rPr>
                <a:t>検出光子数</a:t>
              </a:r>
            </a:p>
            <a:p>
              <a:pPr lvl="1">
                <a:buFont typeface="Arial" pitchFamily="34" charset="0"/>
                <a:buChar char="•"/>
              </a:pPr>
              <a:r>
                <a:rPr lang="ja-JP" altLang="en-US" sz="2400" dirty="0" smtClean="0">
                  <a:solidFill>
                    <a:srgbClr val="FF0000"/>
                  </a:solidFill>
                  <a:latin typeface="小塚ゴシック Pro B" pitchFamily="34" charset="-128"/>
                  <a:ea typeface="小塚ゴシック Pro B" pitchFamily="34" charset="-128"/>
                </a:rPr>
                <a:t>時間分解能</a:t>
              </a:r>
              <a:endParaRPr lang="en-US" altLang="ja-JP" sz="2400" dirty="0" smtClean="0">
                <a:solidFill>
                  <a:srgbClr val="FF0000"/>
                </a:solidFill>
                <a:latin typeface="小塚ゴシック Pro B" pitchFamily="34" charset="-128"/>
                <a:ea typeface="小塚ゴシック Pro B" pitchFamily="34" charset="-128"/>
              </a:endParaRPr>
            </a:p>
          </p:txBody>
        </p:sp>
      </p:grpSp>
      <p:sp>
        <p:nvSpPr>
          <p:cNvPr id="9" name="スライド番号プレースホルダ 8"/>
          <p:cNvSpPr>
            <a:spLocks noGrp="1"/>
          </p:cNvSpPr>
          <p:nvPr>
            <p:ph type="sldNum" sz="quarter" idx="12"/>
          </p:nvPr>
        </p:nvSpPr>
        <p:spPr/>
        <p:txBody>
          <a:bodyPr/>
          <a:lstStyle/>
          <a:p>
            <a:fld id="{2AC644FC-B422-42EA-A652-C1998D7C21F2}" type="slidenum">
              <a:rPr kumimoji="1" lang="ja-JP" altLang="en-US" smtClean="0"/>
              <a:pPr/>
              <a:t>8</a:t>
            </a:fld>
            <a:endParaRPr kumimoji="1" lang="ja-JP" altLang="en-US"/>
          </a:p>
        </p:txBody>
      </p:sp>
      <p:pic>
        <p:nvPicPr>
          <p:cNvPr id="11" name="図 5" descr="DSC_0053.JPG"/>
          <p:cNvPicPr>
            <a:picLocks noChangeAspect="1"/>
          </p:cNvPicPr>
          <p:nvPr/>
        </p:nvPicPr>
        <p:blipFill>
          <a:blip r:embed="rId4" cstate="print"/>
          <a:srcRect/>
          <a:stretch>
            <a:fillRect/>
          </a:stretch>
        </p:blipFill>
        <p:spPr bwMode="auto">
          <a:xfrm rot="10800000" flipV="1">
            <a:off x="4786314" y="4572008"/>
            <a:ext cx="3357586" cy="2038534"/>
          </a:xfrm>
          <a:prstGeom prst="rect">
            <a:avLst/>
          </a:prstGeom>
          <a:ln w="19050">
            <a:solidFill>
              <a:schemeClr val="tx1"/>
            </a:solidFill>
          </a:ln>
          <a:effectLst>
            <a:outerShdw blurRad="292100" dist="139700" dir="2700000" algn="tl" rotWithShape="0">
              <a:srgbClr val="333333">
                <a:alpha val="65000"/>
              </a:srgbClr>
            </a:outerShdw>
          </a:effectLst>
        </p:spPr>
      </p:pic>
      <p:sp>
        <p:nvSpPr>
          <p:cNvPr id="12" name="正方形/長方形 11"/>
          <p:cNvSpPr/>
          <p:nvPr/>
        </p:nvSpPr>
        <p:spPr>
          <a:xfrm>
            <a:off x="285720" y="4714884"/>
            <a:ext cx="4857752" cy="1477328"/>
          </a:xfrm>
          <a:prstGeom prst="rect">
            <a:avLst/>
          </a:prstGeom>
        </p:spPr>
        <p:txBody>
          <a:bodyPr wrap="square">
            <a:spAutoFit/>
          </a:bodyPr>
          <a:lstStyle/>
          <a:p>
            <a:r>
              <a:rPr lang="ja-JP" altLang="en-US" dirty="0" smtClean="0">
                <a:latin typeface="小塚ゴシック Pro B" pitchFamily="34" charset="-128"/>
                <a:ea typeface="小塚ゴシック Pro B" pitchFamily="34" charset="-128"/>
              </a:rPr>
              <a:t>＜</a:t>
            </a:r>
            <a:r>
              <a:rPr lang="en-US" altLang="ja-JP" dirty="0" smtClean="0">
                <a:latin typeface="小塚ゴシック Pro B" pitchFamily="34" charset="-128"/>
                <a:ea typeface="小塚ゴシック Pro B" pitchFamily="34" charset="-128"/>
              </a:rPr>
              <a:t>TOP</a:t>
            </a:r>
            <a:r>
              <a:rPr lang="ja-JP" altLang="en-US" dirty="0" smtClean="0">
                <a:latin typeface="小塚ゴシック Pro B" pitchFamily="34" charset="-128"/>
                <a:ea typeface="小塚ゴシック Pro B" pitchFamily="34" charset="-128"/>
              </a:rPr>
              <a:t>カウンタープロトタイプを作成＞</a:t>
            </a:r>
          </a:p>
          <a:p>
            <a:r>
              <a:rPr lang="ja-JP" altLang="en-US" dirty="0" smtClean="0">
                <a:latin typeface="小塚ゴシック Pro B" pitchFamily="34" charset="-128"/>
                <a:ea typeface="小塚ゴシック Pro B" pitchFamily="34" charset="-128"/>
              </a:rPr>
              <a:t>角型</a:t>
            </a:r>
            <a:r>
              <a:rPr lang="en-US" altLang="ja-JP" dirty="0" smtClean="0">
                <a:latin typeface="小塚ゴシック Pro B" pitchFamily="34" charset="-128"/>
                <a:ea typeface="小塚ゴシック Pro B" pitchFamily="34" charset="-128"/>
              </a:rPr>
              <a:t>MCP-PMT(22×22mm)</a:t>
            </a:r>
            <a:r>
              <a:rPr lang="ja-JP" altLang="en-US" dirty="0" err="1" smtClean="0">
                <a:latin typeface="小塚ゴシック Pro B" pitchFamily="34" charset="-128"/>
                <a:ea typeface="小塚ゴシック Pro B" pitchFamily="34" charset="-128"/>
              </a:rPr>
              <a:t>、</a:t>
            </a:r>
            <a:endParaRPr lang="en-US" altLang="ja-JP" dirty="0" smtClean="0">
              <a:latin typeface="小塚ゴシック Pro B" pitchFamily="34" charset="-128"/>
              <a:ea typeface="小塚ゴシック Pro B" pitchFamily="34" charset="-128"/>
            </a:endParaRPr>
          </a:p>
          <a:p>
            <a:r>
              <a:rPr lang="en-US" altLang="ja-JP" dirty="0" smtClean="0">
                <a:latin typeface="小塚ゴシック Pro B" pitchFamily="34" charset="-128"/>
                <a:ea typeface="小塚ゴシック Pro B" pitchFamily="34" charset="-128"/>
              </a:rPr>
              <a:t>Quartz bar(915×</a:t>
            </a:r>
            <a:r>
              <a:rPr lang="en-US" altLang="ja-JP" dirty="0" smtClean="0">
                <a:solidFill>
                  <a:srgbClr val="FF0000"/>
                </a:solidFill>
                <a:latin typeface="小塚ゴシック Pro B" pitchFamily="34" charset="-128"/>
                <a:ea typeface="小塚ゴシック Pro B" pitchFamily="34" charset="-128"/>
              </a:rPr>
              <a:t>400</a:t>
            </a:r>
            <a:r>
              <a:rPr lang="en-US" altLang="ja-JP" dirty="0" smtClean="0">
                <a:latin typeface="小塚ゴシック Pro B" pitchFamily="34" charset="-128"/>
                <a:ea typeface="小塚ゴシック Pro B" pitchFamily="34" charset="-128"/>
              </a:rPr>
              <a:t>×20mm)</a:t>
            </a:r>
            <a:r>
              <a:rPr lang="ja-JP" altLang="en-US" dirty="0" err="1" smtClean="0">
                <a:latin typeface="小塚ゴシック Pro B" pitchFamily="34" charset="-128"/>
                <a:ea typeface="小塚ゴシック Pro B" pitchFamily="34" charset="-128"/>
              </a:rPr>
              <a:t>、</a:t>
            </a:r>
            <a:endParaRPr lang="ja-JP" altLang="en-US"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波長カットフィルター</a:t>
            </a:r>
            <a:r>
              <a:rPr lang="en-US" altLang="ja-JP" dirty="0" smtClean="0">
                <a:latin typeface="小塚ゴシック Pro B" pitchFamily="34" charset="-128"/>
                <a:ea typeface="小塚ゴシック Pro B" pitchFamily="34" charset="-128"/>
              </a:rPr>
              <a:t>(λ&lt;350nm)</a:t>
            </a:r>
            <a:r>
              <a:rPr lang="ja-JP" altLang="en-US" dirty="0" err="1" smtClean="0">
                <a:latin typeface="小塚ゴシック Pro B" pitchFamily="34" charset="-128"/>
                <a:ea typeface="小塚ゴシック Pro B" pitchFamily="34" charset="-128"/>
              </a:rPr>
              <a:t>、</a:t>
            </a:r>
            <a:endParaRPr lang="en-US" altLang="ja-JP" dirty="0" smtClean="0">
              <a:latin typeface="小塚ゴシック Pro B" pitchFamily="34" charset="-128"/>
              <a:ea typeface="小塚ゴシック Pro B" pitchFamily="34" charset="-128"/>
            </a:endParaRPr>
          </a:p>
          <a:p>
            <a:r>
              <a:rPr lang="ja-JP" altLang="en-US" dirty="0" smtClean="0">
                <a:latin typeface="小塚ゴシック Pro B" pitchFamily="34" charset="-128"/>
                <a:ea typeface="小塚ゴシック Pro B" pitchFamily="34" charset="-128"/>
              </a:rPr>
              <a:t>アルミハニカムフレーム</a:t>
            </a:r>
            <a:endParaRPr lang="ja-JP" altLang="en-US" dirty="0">
              <a:latin typeface="小塚ゴシック Pro B" pitchFamily="34" charset="-128"/>
              <a:ea typeface="小塚ゴシック Pro B" pitchFamily="34"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8" name="Line 58"/>
          <p:cNvSpPr>
            <a:spLocks noChangeShapeType="1"/>
          </p:cNvSpPr>
          <p:nvPr/>
        </p:nvSpPr>
        <p:spPr bwMode="auto">
          <a:xfrm>
            <a:off x="3429000" y="5181600"/>
            <a:ext cx="381000" cy="0"/>
          </a:xfrm>
          <a:prstGeom prst="line">
            <a:avLst/>
          </a:prstGeom>
          <a:noFill/>
          <a:ln w="25400">
            <a:solidFill>
              <a:srgbClr val="993300"/>
            </a:solidFill>
            <a:round/>
            <a:headEnd/>
            <a:tailEnd/>
          </a:ln>
          <a:effectLst/>
        </p:spPr>
        <p:txBody>
          <a:bodyPr/>
          <a:lstStyle/>
          <a:p>
            <a:endParaRPr lang="ja-JP" altLang="en-US" sz="1600">
              <a:latin typeface="小塚ゴシック Pro B" pitchFamily="34" charset="-128"/>
              <a:ea typeface="小塚ゴシック Pro B" pitchFamily="34" charset="-128"/>
            </a:endParaRPr>
          </a:p>
        </p:txBody>
      </p:sp>
      <p:sp>
        <p:nvSpPr>
          <p:cNvPr id="10296" name="Line 56"/>
          <p:cNvSpPr>
            <a:spLocks noChangeShapeType="1"/>
          </p:cNvSpPr>
          <p:nvPr/>
        </p:nvSpPr>
        <p:spPr bwMode="auto">
          <a:xfrm>
            <a:off x="1371600" y="5181600"/>
            <a:ext cx="381000" cy="0"/>
          </a:xfrm>
          <a:prstGeom prst="line">
            <a:avLst/>
          </a:prstGeom>
          <a:noFill/>
          <a:ln w="25400">
            <a:solidFill>
              <a:srgbClr val="993300"/>
            </a:solidFill>
            <a:round/>
            <a:headEnd/>
            <a:tailEnd/>
          </a:ln>
          <a:effectLst/>
        </p:spPr>
        <p:txBody>
          <a:bodyPr/>
          <a:lstStyle/>
          <a:p>
            <a:endParaRPr lang="ja-JP" altLang="en-US" sz="1600">
              <a:latin typeface="小塚ゴシック Pro B" pitchFamily="34" charset="-128"/>
              <a:ea typeface="小塚ゴシック Pro B" pitchFamily="34" charset="-128"/>
            </a:endParaRPr>
          </a:p>
        </p:txBody>
      </p:sp>
      <p:sp>
        <p:nvSpPr>
          <p:cNvPr id="10297" name="Line 57"/>
          <p:cNvSpPr>
            <a:spLocks noChangeShapeType="1"/>
          </p:cNvSpPr>
          <p:nvPr/>
        </p:nvSpPr>
        <p:spPr bwMode="auto">
          <a:xfrm>
            <a:off x="2286000" y="5181600"/>
            <a:ext cx="381000" cy="0"/>
          </a:xfrm>
          <a:prstGeom prst="line">
            <a:avLst/>
          </a:prstGeom>
          <a:noFill/>
          <a:ln w="25400">
            <a:solidFill>
              <a:srgbClr val="993300"/>
            </a:solidFill>
            <a:round/>
            <a:headEnd/>
            <a:tailEnd/>
          </a:ln>
          <a:effectLst/>
        </p:spPr>
        <p:txBody>
          <a:bodyPr/>
          <a:lstStyle/>
          <a:p>
            <a:endParaRPr lang="ja-JP" altLang="en-US" sz="1600">
              <a:latin typeface="小塚ゴシック Pro B" pitchFamily="34" charset="-128"/>
              <a:ea typeface="小塚ゴシック Pro B" pitchFamily="34" charset="-128"/>
            </a:endParaRPr>
          </a:p>
        </p:txBody>
      </p:sp>
      <p:sp>
        <p:nvSpPr>
          <p:cNvPr id="10300" name="Line 60"/>
          <p:cNvSpPr>
            <a:spLocks noChangeShapeType="1"/>
          </p:cNvSpPr>
          <p:nvPr/>
        </p:nvSpPr>
        <p:spPr bwMode="auto">
          <a:xfrm>
            <a:off x="4267200" y="5181600"/>
            <a:ext cx="381000" cy="0"/>
          </a:xfrm>
          <a:prstGeom prst="line">
            <a:avLst/>
          </a:prstGeom>
          <a:noFill/>
          <a:ln w="25400">
            <a:solidFill>
              <a:srgbClr val="993300"/>
            </a:solidFill>
            <a:round/>
            <a:headEnd/>
            <a:tailEnd/>
          </a:ln>
          <a:effectLst/>
        </p:spPr>
        <p:txBody>
          <a:bodyPr/>
          <a:lstStyle/>
          <a:p>
            <a:endParaRPr lang="ja-JP" altLang="en-US" sz="1600">
              <a:latin typeface="小塚ゴシック Pro B" pitchFamily="34" charset="-128"/>
              <a:ea typeface="小塚ゴシック Pro B" pitchFamily="34" charset="-128"/>
            </a:endParaRPr>
          </a:p>
        </p:txBody>
      </p:sp>
      <p:sp>
        <p:nvSpPr>
          <p:cNvPr id="10299" name="Line 59"/>
          <p:cNvSpPr>
            <a:spLocks noChangeShapeType="1"/>
          </p:cNvSpPr>
          <p:nvPr/>
        </p:nvSpPr>
        <p:spPr bwMode="auto">
          <a:xfrm>
            <a:off x="3048000" y="5715000"/>
            <a:ext cx="1619250" cy="0"/>
          </a:xfrm>
          <a:prstGeom prst="line">
            <a:avLst/>
          </a:prstGeom>
          <a:noFill/>
          <a:ln w="25400">
            <a:solidFill>
              <a:srgbClr val="993300"/>
            </a:solidFill>
            <a:round/>
            <a:headEnd/>
            <a:tailEnd/>
          </a:ln>
          <a:effectLst/>
        </p:spPr>
        <p:txBody>
          <a:bodyPr/>
          <a:lstStyle/>
          <a:p>
            <a:endParaRPr lang="ja-JP" altLang="en-US" sz="1600">
              <a:latin typeface="小塚ゴシック Pro B" pitchFamily="34" charset="-128"/>
              <a:ea typeface="小塚ゴシック Pro B" pitchFamily="34" charset="-128"/>
            </a:endParaRPr>
          </a:p>
        </p:txBody>
      </p:sp>
      <p:sp>
        <p:nvSpPr>
          <p:cNvPr id="10301" name="Line 61"/>
          <p:cNvSpPr>
            <a:spLocks noChangeShapeType="1"/>
          </p:cNvSpPr>
          <p:nvPr/>
        </p:nvSpPr>
        <p:spPr bwMode="auto">
          <a:xfrm>
            <a:off x="3048000" y="5267325"/>
            <a:ext cx="0" cy="457200"/>
          </a:xfrm>
          <a:prstGeom prst="line">
            <a:avLst/>
          </a:prstGeom>
          <a:noFill/>
          <a:ln w="25400">
            <a:solidFill>
              <a:srgbClr val="993300"/>
            </a:solidFill>
            <a:round/>
            <a:headEnd/>
            <a:tailEnd/>
          </a:ln>
          <a:effectLst/>
        </p:spPr>
        <p:txBody>
          <a:bodyPr/>
          <a:lstStyle/>
          <a:p>
            <a:endParaRPr lang="ja-JP" altLang="en-US" sz="1600">
              <a:latin typeface="小塚ゴシック Pro B" pitchFamily="34" charset="-128"/>
              <a:ea typeface="小塚ゴシック Pro B" pitchFamily="34" charset="-128"/>
            </a:endParaRPr>
          </a:p>
        </p:txBody>
      </p:sp>
      <p:sp>
        <p:nvSpPr>
          <p:cNvPr id="10242" name="Rectangle 2"/>
          <p:cNvSpPr>
            <a:spLocks noChangeArrowheads="1"/>
          </p:cNvSpPr>
          <p:nvPr/>
        </p:nvSpPr>
        <p:spPr bwMode="auto">
          <a:xfrm>
            <a:off x="4114800" y="882650"/>
            <a:ext cx="304800" cy="2057400"/>
          </a:xfrm>
          <a:prstGeom prst="rect">
            <a:avLst/>
          </a:prstGeom>
          <a:solidFill>
            <a:srgbClr val="00FFFF"/>
          </a:solidFill>
          <a:ln w="9360">
            <a:solidFill>
              <a:schemeClr val="accent3">
                <a:lumMod val="75000"/>
              </a:schemeClr>
            </a:solidFill>
            <a:miter lim="800000"/>
            <a:headEnd/>
            <a:tailEnd/>
          </a:ln>
          <a:effectLst/>
        </p:spPr>
        <p:txBody>
          <a:bodyPr wrap="none" anchor="ctr"/>
          <a:lstStyle/>
          <a:p>
            <a:endParaRPr lang="ja-JP" altLang="en-US"/>
          </a:p>
        </p:txBody>
      </p:sp>
      <p:sp>
        <p:nvSpPr>
          <p:cNvPr id="10243" name="Rectangle 3"/>
          <p:cNvSpPr>
            <a:spLocks noChangeArrowheads="1"/>
          </p:cNvSpPr>
          <p:nvPr/>
        </p:nvSpPr>
        <p:spPr bwMode="auto">
          <a:xfrm>
            <a:off x="1676400" y="1600200"/>
            <a:ext cx="304800" cy="609600"/>
          </a:xfrm>
          <a:prstGeom prst="rect">
            <a:avLst/>
          </a:prstGeom>
          <a:solidFill>
            <a:srgbClr val="9999FF"/>
          </a:solidFill>
          <a:ln w="19080">
            <a:solidFill>
              <a:srgbClr val="008000"/>
            </a:solidFill>
            <a:miter lim="800000"/>
            <a:headEnd/>
            <a:tailEnd/>
          </a:ln>
          <a:effectLst/>
        </p:spPr>
        <p:txBody>
          <a:bodyPr wrap="none" anchor="ctr"/>
          <a:lstStyle/>
          <a:p>
            <a:endParaRPr lang="ja-JP" altLang="en-US"/>
          </a:p>
        </p:txBody>
      </p:sp>
      <p:sp>
        <p:nvSpPr>
          <p:cNvPr id="10244" name="Rectangle 4"/>
          <p:cNvSpPr>
            <a:spLocks noChangeArrowheads="1"/>
          </p:cNvSpPr>
          <p:nvPr/>
        </p:nvSpPr>
        <p:spPr bwMode="auto">
          <a:xfrm>
            <a:off x="6858000" y="1600200"/>
            <a:ext cx="304800" cy="609600"/>
          </a:xfrm>
          <a:prstGeom prst="rect">
            <a:avLst/>
          </a:prstGeom>
          <a:solidFill>
            <a:srgbClr val="9999FF"/>
          </a:solidFill>
          <a:ln w="19080">
            <a:solidFill>
              <a:srgbClr val="008000"/>
            </a:solidFill>
            <a:miter lim="800000"/>
            <a:headEnd/>
            <a:tailEnd/>
          </a:ln>
          <a:effectLst/>
        </p:spPr>
        <p:txBody>
          <a:bodyPr wrap="none" anchor="ctr"/>
          <a:lstStyle/>
          <a:p>
            <a:endParaRPr lang="ja-JP" altLang="en-US"/>
          </a:p>
        </p:txBody>
      </p:sp>
      <p:sp>
        <p:nvSpPr>
          <p:cNvPr id="10247" name="Rectangle 7"/>
          <p:cNvSpPr>
            <a:spLocks noChangeArrowheads="1"/>
          </p:cNvSpPr>
          <p:nvPr/>
        </p:nvSpPr>
        <p:spPr bwMode="auto">
          <a:xfrm>
            <a:off x="8150225" y="1716088"/>
            <a:ext cx="304800" cy="360362"/>
          </a:xfrm>
          <a:prstGeom prst="rect">
            <a:avLst/>
          </a:prstGeom>
          <a:solidFill>
            <a:srgbClr val="FFCC00"/>
          </a:solidFill>
          <a:ln w="12600">
            <a:solidFill>
              <a:srgbClr val="FF0000"/>
            </a:solidFill>
            <a:miter lim="800000"/>
            <a:headEnd/>
            <a:tailEnd/>
          </a:ln>
          <a:effectLst/>
        </p:spPr>
        <p:txBody>
          <a:bodyPr wrap="none" anchor="ctr"/>
          <a:lstStyle/>
          <a:p>
            <a:endParaRPr lang="ja-JP" altLang="en-US"/>
          </a:p>
        </p:txBody>
      </p:sp>
      <p:sp>
        <p:nvSpPr>
          <p:cNvPr id="10251" name="Rectangle 11"/>
          <p:cNvSpPr>
            <a:spLocks noChangeArrowheads="1"/>
          </p:cNvSpPr>
          <p:nvPr/>
        </p:nvSpPr>
        <p:spPr bwMode="auto">
          <a:xfrm>
            <a:off x="5715000" y="1828800"/>
            <a:ext cx="228600" cy="152400"/>
          </a:xfrm>
          <a:prstGeom prst="rect">
            <a:avLst/>
          </a:prstGeom>
          <a:solidFill>
            <a:srgbClr val="CCFFFF"/>
          </a:solidFill>
          <a:ln w="9360">
            <a:solidFill>
              <a:srgbClr val="99CCFF"/>
            </a:solidFill>
            <a:miter lim="800000"/>
            <a:headEnd/>
            <a:tailEnd/>
          </a:ln>
          <a:effectLst/>
        </p:spPr>
        <p:txBody>
          <a:bodyPr wrap="none" anchor="ctr"/>
          <a:lstStyle/>
          <a:p>
            <a:endParaRPr lang="ja-JP" altLang="en-US"/>
          </a:p>
        </p:txBody>
      </p:sp>
      <p:sp>
        <p:nvSpPr>
          <p:cNvPr id="10253" name="Rectangle 13"/>
          <p:cNvSpPr>
            <a:spLocks noChangeArrowheads="1"/>
          </p:cNvSpPr>
          <p:nvPr/>
        </p:nvSpPr>
        <p:spPr bwMode="auto">
          <a:xfrm>
            <a:off x="5943600" y="1752600"/>
            <a:ext cx="304800" cy="304800"/>
          </a:xfrm>
          <a:prstGeom prst="rect">
            <a:avLst/>
          </a:prstGeom>
          <a:solidFill>
            <a:srgbClr val="808080"/>
          </a:solidFill>
          <a:ln w="9525">
            <a:noFill/>
            <a:round/>
            <a:headEnd/>
            <a:tailEnd/>
          </a:ln>
          <a:effectLst/>
        </p:spPr>
        <p:txBody>
          <a:bodyPr wrap="none" anchor="ctr"/>
          <a:lstStyle/>
          <a:p>
            <a:endParaRPr lang="ja-JP" altLang="en-US"/>
          </a:p>
        </p:txBody>
      </p:sp>
      <p:sp>
        <p:nvSpPr>
          <p:cNvPr id="10256" name="Line 16"/>
          <p:cNvSpPr>
            <a:spLocks noChangeAspect="1" noChangeShapeType="1"/>
          </p:cNvSpPr>
          <p:nvPr/>
        </p:nvSpPr>
        <p:spPr bwMode="auto">
          <a:xfrm>
            <a:off x="555625" y="1909763"/>
            <a:ext cx="7826375" cy="1587"/>
          </a:xfrm>
          <a:prstGeom prst="line">
            <a:avLst/>
          </a:prstGeom>
          <a:noFill/>
          <a:ln w="25400">
            <a:solidFill>
              <a:srgbClr val="FF0000"/>
            </a:solidFill>
            <a:miter lim="800000"/>
            <a:headEnd/>
            <a:tailEnd type="triangle" w="med" len="med"/>
          </a:ln>
          <a:effectLst/>
        </p:spPr>
        <p:txBody>
          <a:bodyPr/>
          <a:lstStyle/>
          <a:p>
            <a:endParaRPr lang="ja-JP" altLang="en-US"/>
          </a:p>
        </p:txBody>
      </p:sp>
      <p:sp>
        <p:nvSpPr>
          <p:cNvPr id="10257" name="Text Box 17"/>
          <p:cNvSpPr txBox="1">
            <a:spLocks noChangeArrowheads="1"/>
          </p:cNvSpPr>
          <p:nvPr/>
        </p:nvSpPr>
        <p:spPr bwMode="auto">
          <a:xfrm>
            <a:off x="1304925" y="1282700"/>
            <a:ext cx="1524000" cy="371513"/>
          </a:xfrm>
          <a:prstGeom prst="rect">
            <a:avLst/>
          </a:prstGeom>
          <a:noFill/>
          <a:ln w="9525">
            <a:noFill/>
            <a:round/>
            <a:headEnd/>
            <a:tailEnd/>
          </a:ln>
          <a:effectLst/>
        </p:spPr>
        <p:txBody>
          <a:bodyPr lIns="90000" tIns="46800" rIns="90000" bIns="46800">
            <a:spAutoFit/>
          </a:bodyPr>
          <a:lstStyle/>
          <a:p>
            <a:pPr defTabSz="449263">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dirty="0">
                <a:solidFill>
                  <a:srgbClr val="000000"/>
                </a:solidFill>
                <a:latin typeface="小塚ゴシック Pro B" pitchFamily="34" charset="-128"/>
                <a:ea typeface="小塚ゴシック Pro B" pitchFamily="34" charset="-128"/>
              </a:rPr>
              <a:t>MWPC 1</a:t>
            </a:r>
          </a:p>
        </p:txBody>
      </p:sp>
      <p:sp>
        <p:nvSpPr>
          <p:cNvPr id="10258" name="Text Box 18"/>
          <p:cNvSpPr txBox="1">
            <a:spLocks noChangeArrowheads="1"/>
          </p:cNvSpPr>
          <p:nvPr/>
        </p:nvSpPr>
        <p:spPr bwMode="auto">
          <a:xfrm>
            <a:off x="6492875" y="1282700"/>
            <a:ext cx="1371600" cy="371513"/>
          </a:xfrm>
          <a:prstGeom prst="rect">
            <a:avLst/>
          </a:prstGeom>
          <a:noFill/>
          <a:ln w="9525">
            <a:noFill/>
            <a:round/>
            <a:headEnd/>
            <a:tailEnd/>
          </a:ln>
          <a:effectLst/>
        </p:spPr>
        <p:txBody>
          <a:bodyPr lIns="90000" tIns="46800" rIns="90000" bIns="46800">
            <a:spAutoFit/>
          </a:bodyPr>
          <a:lstStyle/>
          <a:p>
            <a:pPr defTabSz="449263">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dirty="0">
                <a:solidFill>
                  <a:srgbClr val="000000"/>
                </a:solidFill>
                <a:latin typeface="小塚ゴシック Pro B" pitchFamily="34" charset="-128"/>
                <a:ea typeface="小塚ゴシック Pro B" pitchFamily="34" charset="-128"/>
              </a:rPr>
              <a:t>MWPC 2</a:t>
            </a:r>
          </a:p>
        </p:txBody>
      </p:sp>
      <p:sp>
        <p:nvSpPr>
          <p:cNvPr id="10260" name="Rectangle 20"/>
          <p:cNvSpPr>
            <a:spLocks noChangeAspect="1" noChangeArrowheads="1"/>
          </p:cNvSpPr>
          <p:nvPr/>
        </p:nvSpPr>
        <p:spPr bwMode="auto">
          <a:xfrm>
            <a:off x="4114800" y="2940050"/>
            <a:ext cx="320675" cy="341313"/>
          </a:xfrm>
          <a:prstGeom prst="rect">
            <a:avLst/>
          </a:prstGeom>
          <a:solidFill>
            <a:srgbClr val="FF6600"/>
          </a:solidFill>
          <a:ln w="9525">
            <a:noFill/>
            <a:round/>
            <a:headEnd/>
            <a:tailEnd/>
          </a:ln>
          <a:effectLst/>
        </p:spPr>
        <p:txBody>
          <a:bodyPr wrap="none" anchor="ctr"/>
          <a:lstStyle/>
          <a:p>
            <a:endParaRPr lang="ja-JP" altLang="en-US"/>
          </a:p>
        </p:txBody>
      </p:sp>
      <p:sp>
        <p:nvSpPr>
          <p:cNvPr id="10261" name="Text Box 21"/>
          <p:cNvSpPr txBox="1">
            <a:spLocks noChangeArrowheads="1"/>
          </p:cNvSpPr>
          <p:nvPr/>
        </p:nvSpPr>
        <p:spPr bwMode="auto">
          <a:xfrm>
            <a:off x="6357950" y="2528888"/>
            <a:ext cx="2743200" cy="340735"/>
          </a:xfrm>
          <a:prstGeom prst="rect">
            <a:avLst/>
          </a:prstGeom>
          <a:solidFill>
            <a:srgbClr val="0070C0">
              <a:alpha val="59999"/>
            </a:srgbClr>
          </a:solidFill>
          <a:ln w="9525">
            <a:solidFill>
              <a:schemeClr val="tx1"/>
            </a:solidFill>
            <a:round/>
            <a:headEnd/>
            <a:tailEnd/>
          </a:ln>
          <a:effectLst/>
        </p:spPr>
        <p:txBody>
          <a:bodyPr lIns="90000" tIns="46800" rIns="90000" bIns="46800">
            <a:spAutoFit/>
          </a:bodyPr>
          <a:lstStyle/>
          <a:p>
            <a:pPr defTabSz="449263">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GB" sz="1600" dirty="0">
                <a:solidFill>
                  <a:srgbClr val="000000"/>
                </a:solidFill>
                <a:latin typeface="小塚ゴシック Pro B" pitchFamily="34" charset="-128"/>
                <a:ea typeface="小塚ゴシック Pro B" pitchFamily="34" charset="-128"/>
              </a:rPr>
              <a:t>鉛ガラス + </a:t>
            </a:r>
            <a:r>
              <a:rPr kumimoji="0" lang="en-GB" sz="1600" dirty="0" err="1">
                <a:solidFill>
                  <a:srgbClr val="000000"/>
                </a:solidFill>
                <a:latin typeface="小塚ゴシック Pro B" pitchFamily="34" charset="-128"/>
                <a:ea typeface="小塚ゴシック Pro B" pitchFamily="34" charset="-128"/>
              </a:rPr>
              <a:t>Finemesh</a:t>
            </a:r>
            <a:r>
              <a:rPr kumimoji="0" lang="en-GB" sz="1600" dirty="0">
                <a:solidFill>
                  <a:srgbClr val="000000"/>
                </a:solidFill>
                <a:latin typeface="小塚ゴシック Pro B" pitchFamily="34" charset="-128"/>
                <a:ea typeface="小塚ゴシック Pro B" pitchFamily="34" charset="-128"/>
              </a:rPr>
              <a:t> PMT</a:t>
            </a:r>
          </a:p>
        </p:txBody>
      </p:sp>
      <p:sp>
        <p:nvSpPr>
          <p:cNvPr id="10262" name="Text Box 22"/>
          <p:cNvSpPr txBox="1">
            <a:spLocks noChangeArrowheads="1"/>
          </p:cNvSpPr>
          <p:nvPr/>
        </p:nvSpPr>
        <p:spPr bwMode="auto">
          <a:xfrm>
            <a:off x="4495800" y="2041525"/>
            <a:ext cx="1905000" cy="371513"/>
          </a:xfrm>
          <a:prstGeom prst="rect">
            <a:avLst/>
          </a:prstGeom>
          <a:noFill/>
          <a:ln w="9525">
            <a:noFill/>
            <a:round/>
            <a:headEnd/>
            <a:tailEnd/>
          </a:ln>
          <a:effectLst/>
        </p:spPr>
        <p:txBody>
          <a:bodyPr lIns="90000" tIns="46800" rIns="90000" bIns="46800">
            <a:spAutoFit/>
          </a:bodyPr>
          <a:lstStyle/>
          <a:p>
            <a:pPr defTabSz="449263">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dirty="0">
                <a:solidFill>
                  <a:srgbClr val="000000"/>
                </a:solidFill>
                <a:latin typeface="小塚ゴシック Pro B" pitchFamily="34" charset="-128"/>
                <a:ea typeface="小塚ゴシック Pro B" pitchFamily="34" charset="-128"/>
              </a:rPr>
              <a:t>Timing counter</a:t>
            </a:r>
          </a:p>
        </p:txBody>
      </p:sp>
      <p:sp>
        <p:nvSpPr>
          <p:cNvPr id="10273" name="Rectangle 33"/>
          <p:cNvSpPr>
            <a:spLocks noChangeArrowheads="1"/>
          </p:cNvSpPr>
          <p:nvPr/>
        </p:nvSpPr>
        <p:spPr bwMode="auto">
          <a:xfrm>
            <a:off x="8443913" y="1716088"/>
            <a:ext cx="252412" cy="360362"/>
          </a:xfrm>
          <a:prstGeom prst="rect">
            <a:avLst/>
          </a:prstGeom>
          <a:solidFill>
            <a:srgbClr val="808080"/>
          </a:solidFill>
          <a:ln w="9360">
            <a:solidFill>
              <a:srgbClr val="808080"/>
            </a:solidFill>
            <a:round/>
            <a:headEnd/>
            <a:tailEnd/>
          </a:ln>
          <a:effectLst/>
        </p:spPr>
        <p:txBody>
          <a:bodyPr wrap="none" anchor="ctr"/>
          <a:lstStyle/>
          <a:p>
            <a:endParaRPr lang="ja-JP" altLang="en-US"/>
          </a:p>
        </p:txBody>
      </p:sp>
      <p:sp>
        <p:nvSpPr>
          <p:cNvPr id="10277" name="Text Box 37" descr="50%"/>
          <p:cNvSpPr txBox="1">
            <a:spLocks noChangeArrowheads="1"/>
          </p:cNvSpPr>
          <p:nvPr/>
        </p:nvSpPr>
        <p:spPr bwMode="auto">
          <a:xfrm>
            <a:off x="3429000" y="3276600"/>
            <a:ext cx="2058577" cy="738664"/>
          </a:xfrm>
          <a:prstGeom prst="rect">
            <a:avLst/>
          </a:prstGeom>
          <a:solidFill>
            <a:srgbClr val="0070C0"/>
          </a:solidFill>
          <a:ln w="9525">
            <a:solidFill>
              <a:schemeClr val="tx1"/>
            </a:solidFill>
            <a:miter lim="800000"/>
            <a:headEnd/>
            <a:tailEnd/>
          </a:ln>
          <a:effectLst/>
        </p:spPr>
        <p:txBody>
          <a:bodyPr wrap="none">
            <a:spAutoFit/>
          </a:bodyPr>
          <a:lstStyle/>
          <a:p>
            <a:r>
              <a:rPr lang="en-US" altLang="ja-JP" sz="1400" dirty="0">
                <a:latin typeface="小塚ゴシック Pro B" pitchFamily="34" charset="-128"/>
                <a:ea typeface="小塚ゴシック Pro B" pitchFamily="34" charset="-128"/>
              </a:rPr>
              <a:t>4ch</a:t>
            </a:r>
            <a:r>
              <a:rPr lang="ja-JP" altLang="en-US" sz="1400" dirty="0">
                <a:latin typeface="小塚ゴシック Pro B" pitchFamily="34" charset="-128"/>
                <a:ea typeface="小塚ゴシック Pro B" pitchFamily="34" charset="-128"/>
              </a:rPr>
              <a:t>マルチアノード</a:t>
            </a:r>
          </a:p>
          <a:p>
            <a:r>
              <a:rPr lang="ja-JP" altLang="en-US" sz="1400" dirty="0">
                <a:latin typeface="小塚ゴシック Pro B" pitchFamily="34" charset="-128"/>
                <a:ea typeface="小塚ゴシック Pro B" pitchFamily="34" charset="-128"/>
              </a:rPr>
              <a:t>角型</a:t>
            </a:r>
            <a:r>
              <a:rPr lang="en-US" altLang="ja-JP" sz="1400" dirty="0" smtClean="0">
                <a:latin typeface="小塚ゴシック Pro B" pitchFamily="34" charset="-128"/>
                <a:ea typeface="小塚ゴシック Pro B" pitchFamily="34" charset="-128"/>
              </a:rPr>
              <a:t>MCP-PMT</a:t>
            </a:r>
            <a:r>
              <a:rPr lang="ja-JP" altLang="en-US" sz="1400" dirty="0" smtClean="0">
                <a:latin typeface="小塚ゴシック Pro B" pitchFamily="34" charset="-128"/>
                <a:ea typeface="小塚ゴシック Pro B" pitchFamily="34" charset="-128"/>
              </a:rPr>
              <a:t>　</a:t>
            </a:r>
            <a:r>
              <a:rPr lang="en-US" altLang="ja-JP" sz="1400" dirty="0" smtClean="0">
                <a:latin typeface="小塚ゴシック Pro B" pitchFamily="34" charset="-128"/>
                <a:ea typeface="小塚ゴシック Pro B" pitchFamily="34" charset="-128"/>
              </a:rPr>
              <a:t>×13</a:t>
            </a:r>
            <a:endParaRPr lang="en-US" altLang="ja-JP" sz="1400" dirty="0">
              <a:latin typeface="小塚ゴシック Pro B" pitchFamily="34" charset="-128"/>
              <a:ea typeface="小塚ゴシック Pro B" pitchFamily="34" charset="-128"/>
            </a:endParaRPr>
          </a:p>
          <a:p>
            <a:r>
              <a:rPr lang="ja-JP" altLang="en-US" sz="1400" dirty="0">
                <a:latin typeface="小塚ゴシック Pro B" pitchFamily="34" charset="-128"/>
                <a:ea typeface="小塚ゴシック Pro B" pitchFamily="34" charset="-128"/>
              </a:rPr>
              <a:t>（合計</a:t>
            </a:r>
            <a:r>
              <a:rPr lang="en-US" altLang="ja-JP" sz="1400" dirty="0">
                <a:latin typeface="小塚ゴシック Pro B" pitchFamily="34" charset="-128"/>
                <a:ea typeface="小塚ゴシック Pro B" pitchFamily="34" charset="-128"/>
              </a:rPr>
              <a:t>52</a:t>
            </a:r>
            <a:r>
              <a:rPr lang="ja-JP" altLang="en-US" sz="1400" dirty="0">
                <a:latin typeface="小塚ゴシック Pro B" pitchFamily="34" charset="-128"/>
                <a:ea typeface="小塚ゴシック Pro B" pitchFamily="34" charset="-128"/>
              </a:rPr>
              <a:t>チャンネル）</a:t>
            </a:r>
          </a:p>
        </p:txBody>
      </p:sp>
      <p:sp>
        <p:nvSpPr>
          <p:cNvPr id="10278" name="Line 38"/>
          <p:cNvSpPr>
            <a:spLocks noChangeShapeType="1"/>
          </p:cNvSpPr>
          <p:nvPr/>
        </p:nvSpPr>
        <p:spPr bwMode="auto">
          <a:xfrm flipV="1">
            <a:off x="4038600" y="3124200"/>
            <a:ext cx="228600" cy="228600"/>
          </a:xfrm>
          <a:prstGeom prst="line">
            <a:avLst/>
          </a:prstGeom>
          <a:noFill/>
          <a:ln w="9525">
            <a:solidFill>
              <a:schemeClr val="tx1"/>
            </a:solidFill>
            <a:round/>
            <a:headEnd/>
            <a:tailEnd type="triangle" w="med" len="med"/>
          </a:ln>
          <a:effectLst/>
        </p:spPr>
        <p:txBody>
          <a:bodyPr/>
          <a:lstStyle/>
          <a:p>
            <a:endParaRPr lang="ja-JP" altLang="en-US"/>
          </a:p>
        </p:txBody>
      </p:sp>
      <p:sp>
        <p:nvSpPr>
          <p:cNvPr id="10279" name="Line 39"/>
          <p:cNvSpPr>
            <a:spLocks noChangeShapeType="1"/>
          </p:cNvSpPr>
          <p:nvPr/>
        </p:nvSpPr>
        <p:spPr bwMode="auto">
          <a:xfrm>
            <a:off x="990600" y="1219200"/>
            <a:ext cx="685800" cy="533400"/>
          </a:xfrm>
          <a:prstGeom prst="line">
            <a:avLst/>
          </a:prstGeom>
          <a:noFill/>
          <a:ln w="9525">
            <a:solidFill>
              <a:schemeClr val="tx1"/>
            </a:solidFill>
            <a:round/>
            <a:headEnd/>
            <a:tailEnd type="triangle" w="med" len="med"/>
          </a:ln>
          <a:effectLst/>
        </p:spPr>
        <p:txBody>
          <a:bodyPr/>
          <a:lstStyle/>
          <a:p>
            <a:endParaRPr lang="ja-JP" altLang="en-US"/>
          </a:p>
        </p:txBody>
      </p:sp>
      <p:sp>
        <p:nvSpPr>
          <p:cNvPr id="10281" name="Text Box 41"/>
          <p:cNvSpPr txBox="1">
            <a:spLocks noChangeArrowheads="1"/>
          </p:cNvSpPr>
          <p:nvPr/>
        </p:nvSpPr>
        <p:spPr bwMode="auto">
          <a:xfrm>
            <a:off x="0" y="838200"/>
            <a:ext cx="2868093" cy="400110"/>
          </a:xfrm>
          <a:prstGeom prst="rect">
            <a:avLst/>
          </a:prstGeom>
          <a:solidFill>
            <a:srgbClr val="0070C0"/>
          </a:solidFill>
          <a:ln w="9525">
            <a:solidFill>
              <a:schemeClr val="tx2">
                <a:lumMod val="75000"/>
              </a:schemeClr>
            </a:solidFill>
            <a:miter lim="800000"/>
            <a:headEnd/>
            <a:tailEnd/>
          </a:ln>
          <a:effectLst/>
        </p:spPr>
        <p:txBody>
          <a:bodyPr wrap="none">
            <a:spAutoFit/>
          </a:bodyPr>
          <a:lstStyle/>
          <a:p>
            <a:r>
              <a:rPr lang="en-US" altLang="ja-JP" sz="2000" dirty="0">
                <a:latin typeface="小塚ゴシック Pro B" pitchFamily="34" charset="-128"/>
                <a:ea typeface="小塚ゴシック Pro B" pitchFamily="34" charset="-128"/>
              </a:rPr>
              <a:t>Beam</a:t>
            </a:r>
            <a:r>
              <a:rPr lang="ja-JP" altLang="en-US" sz="2000" dirty="0">
                <a:latin typeface="小塚ゴシック Pro B" pitchFamily="34" charset="-128"/>
                <a:ea typeface="小塚ゴシック Pro B" pitchFamily="34" charset="-128"/>
              </a:rPr>
              <a:t>の</a:t>
            </a:r>
            <a:r>
              <a:rPr lang="en-US" altLang="ja-JP" sz="2000" dirty="0">
                <a:latin typeface="小塚ゴシック Pro B" pitchFamily="34" charset="-128"/>
                <a:ea typeface="小塚ゴシック Pro B" pitchFamily="34" charset="-128"/>
              </a:rPr>
              <a:t>tracking</a:t>
            </a:r>
            <a:r>
              <a:rPr lang="ja-JP" altLang="en-US" sz="2000" dirty="0">
                <a:latin typeface="小塚ゴシック Pro B" pitchFamily="34" charset="-128"/>
                <a:ea typeface="小塚ゴシック Pro B" pitchFamily="34" charset="-128"/>
              </a:rPr>
              <a:t>を行う</a:t>
            </a:r>
          </a:p>
        </p:txBody>
      </p:sp>
      <p:sp>
        <p:nvSpPr>
          <p:cNvPr id="10282" name="Text Box 42"/>
          <p:cNvSpPr txBox="1">
            <a:spLocks noChangeArrowheads="1"/>
          </p:cNvSpPr>
          <p:nvPr/>
        </p:nvSpPr>
        <p:spPr bwMode="auto">
          <a:xfrm>
            <a:off x="631825" y="2247900"/>
            <a:ext cx="3448380" cy="646331"/>
          </a:xfrm>
          <a:prstGeom prst="rect">
            <a:avLst/>
          </a:prstGeom>
          <a:solidFill>
            <a:srgbClr val="00FFFF"/>
          </a:solidFill>
          <a:ln w="9525">
            <a:solidFill>
              <a:schemeClr val="accent3">
                <a:lumMod val="75000"/>
              </a:schemeClr>
            </a:solidFill>
            <a:miter lim="800000"/>
            <a:headEnd/>
            <a:tailEnd/>
          </a:ln>
          <a:effectLst/>
        </p:spPr>
        <p:txBody>
          <a:bodyPr wrap="none">
            <a:spAutoFit/>
          </a:bodyPr>
          <a:lstStyle/>
          <a:p>
            <a:r>
              <a:rPr lang="en-US" altLang="ja-JP" dirty="0">
                <a:latin typeface="小塚ゴシック Pro B" pitchFamily="34" charset="-128"/>
                <a:ea typeface="小塚ゴシック Pro B" pitchFamily="34" charset="-128"/>
              </a:rPr>
              <a:t>TOP counter</a:t>
            </a:r>
          </a:p>
          <a:p>
            <a:r>
              <a:rPr lang="en-US" altLang="ja-JP" dirty="0">
                <a:latin typeface="小塚ゴシック Pro B" pitchFamily="34" charset="-128"/>
                <a:ea typeface="小塚ゴシック Pro B" pitchFamily="34" charset="-128"/>
              </a:rPr>
              <a:t>Quartz bar (915×400×20mm)</a:t>
            </a:r>
          </a:p>
        </p:txBody>
      </p:sp>
      <p:sp>
        <p:nvSpPr>
          <p:cNvPr id="10283" name="Line 43"/>
          <p:cNvSpPr>
            <a:spLocks noChangeShapeType="1"/>
          </p:cNvSpPr>
          <p:nvPr/>
        </p:nvSpPr>
        <p:spPr bwMode="auto">
          <a:xfrm flipV="1">
            <a:off x="2209800" y="2133600"/>
            <a:ext cx="2057400" cy="304800"/>
          </a:xfrm>
          <a:prstGeom prst="line">
            <a:avLst/>
          </a:prstGeom>
          <a:noFill/>
          <a:ln w="9525">
            <a:solidFill>
              <a:schemeClr val="tx1"/>
            </a:solidFill>
            <a:round/>
            <a:headEnd/>
            <a:tailEnd type="triangle" w="med" len="med"/>
          </a:ln>
          <a:effectLst/>
        </p:spPr>
        <p:txBody>
          <a:bodyPr/>
          <a:lstStyle/>
          <a:p>
            <a:endParaRPr lang="ja-JP" altLang="en-US"/>
          </a:p>
        </p:txBody>
      </p:sp>
      <p:sp>
        <p:nvSpPr>
          <p:cNvPr id="10284" name="Text Box 44"/>
          <p:cNvSpPr txBox="1">
            <a:spLocks noChangeArrowheads="1"/>
          </p:cNvSpPr>
          <p:nvPr/>
        </p:nvSpPr>
        <p:spPr bwMode="auto">
          <a:xfrm>
            <a:off x="7315200" y="2133600"/>
            <a:ext cx="2133600" cy="371513"/>
          </a:xfrm>
          <a:prstGeom prst="rect">
            <a:avLst/>
          </a:prstGeom>
          <a:noFill/>
          <a:ln w="9525">
            <a:noFill/>
            <a:round/>
            <a:headEnd/>
            <a:tailEnd/>
          </a:ln>
          <a:effectLst/>
        </p:spPr>
        <p:txBody>
          <a:bodyPr lIns="90000" tIns="46800" rIns="90000" bIns="46800">
            <a:spAutoFit/>
          </a:bodyPr>
          <a:lstStyle/>
          <a:p>
            <a:pPr defTabSz="449263">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dirty="0">
                <a:solidFill>
                  <a:srgbClr val="000000"/>
                </a:solidFill>
                <a:latin typeface="小塚ゴシック Pro B" pitchFamily="34" charset="-128"/>
                <a:ea typeface="小塚ゴシック Pro B" pitchFamily="34" charset="-128"/>
              </a:rPr>
              <a:t>Trigger counter</a:t>
            </a:r>
          </a:p>
        </p:txBody>
      </p:sp>
      <p:sp>
        <p:nvSpPr>
          <p:cNvPr id="10285" name="Text Box 45"/>
          <p:cNvSpPr txBox="1">
            <a:spLocks noChangeArrowheads="1"/>
          </p:cNvSpPr>
          <p:nvPr/>
        </p:nvSpPr>
        <p:spPr bwMode="auto">
          <a:xfrm>
            <a:off x="76200" y="4572000"/>
            <a:ext cx="2492990" cy="400110"/>
          </a:xfrm>
          <a:prstGeom prst="rect">
            <a:avLst/>
          </a:prstGeom>
          <a:noFill/>
          <a:ln w="9525">
            <a:noFill/>
            <a:miter lim="800000"/>
            <a:headEnd/>
            <a:tailEnd/>
          </a:ln>
          <a:effectLst/>
        </p:spPr>
        <p:txBody>
          <a:bodyPr wrap="none">
            <a:spAutoFit/>
          </a:bodyPr>
          <a:lstStyle/>
          <a:p>
            <a:r>
              <a:rPr lang="ja-JP" altLang="en-US" sz="2000" b="1" dirty="0">
                <a:solidFill>
                  <a:schemeClr val="accent2"/>
                </a:solidFill>
                <a:latin typeface="小塚ゴシック Pro B" pitchFamily="34" charset="-128"/>
                <a:ea typeface="小塚ゴシック Pro B" pitchFamily="34" charset="-128"/>
              </a:rPr>
              <a:t>回路系セットアップ</a:t>
            </a:r>
          </a:p>
        </p:txBody>
      </p:sp>
      <p:pic>
        <p:nvPicPr>
          <p:cNvPr id="10286" name="Picture 46" descr="DSC_0749"/>
          <p:cNvPicPr>
            <a:picLocks noChangeAspect="1" noChangeArrowheads="1"/>
          </p:cNvPicPr>
          <p:nvPr/>
        </p:nvPicPr>
        <p:blipFill>
          <a:blip r:embed="rId3" cstate="print"/>
          <a:srcRect/>
          <a:stretch>
            <a:fillRect/>
          </a:stretch>
        </p:blipFill>
        <p:spPr bwMode="auto">
          <a:xfrm>
            <a:off x="5486400" y="3124200"/>
            <a:ext cx="2209800" cy="1479550"/>
          </a:xfrm>
          <a:prstGeom prst="rect">
            <a:avLst/>
          </a:prstGeom>
          <a:ln w="28575">
            <a:solidFill>
              <a:schemeClr val="tx1"/>
            </a:solidFill>
          </a:ln>
          <a:effectLst>
            <a:outerShdw blurRad="292100" dist="139700" dir="2700000" algn="tl" rotWithShape="0">
              <a:srgbClr val="333333">
                <a:alpha val="65000"/>
              </a:srgbClr>
            </a:outerShdw>
          </a:effectLst>
        </p:spPr>
      </p:pic>
      <p:pic>
        <p:nvPicPr>
          <p:cNvPr id="10287" name="Picture 47"/>
          <p:cNvPicPr>
            <a:picLocks noChangeAspect="1" noChangeArrowheads="1"/>
          </p:cNvPicPr>
          <p:nvPr/>
        </p:nvPicPr>
        <p:blipFill>
          <a:blip r:embed="rId4" cstate="print"/>
          <a:srcRect/>
          <a:stretch>
            <a:fillRect/>
          </a:stretch>
        </p:blipFill>
        <p:spPr bwMode="auto">
          <a:xfrm>
            <a:off x="685800" y="2959107"/>
            <a:ext cx="2057400" cy="1541463"/>
          </a:xfrm>
          <a:prstGeom prst="rect">
            <a:avLst/>
          </a:prstGeom>
          <a:ln w="28575">
            <a:solidFill>
              <a:schemeClr val="tx1"/>
            </a:solidFill>
          </a:ln>
          <a:effectLst>
            <a:outerShdw blurRad="292100" dist="139700" dir="2700000" algn="tl" rotWithShape="0">
              <a:srgbClr val="333333">
                <a:alpha val="65000"/>
              </a:srgbClr>
            </a:outerShdw>
          </a:effectLst>
        </p:spPr>
      </p:pic>
      <p:sp>
        <p:nvSpPr>
          <p:cNvPr id="10288" name="Line 48"/>
          <p:cNvSpPr>
            <a:spLocks noChangeShapeType="1"/>
          </p:cNvSpPr>
          <p:nvPr/>
        </p:nvSpPr>
        <p:spPr bwMode="auto">
          <a:xfrm>
            <a:off x="5791200" y="1295400"/>
            <a:ext cx="304800" cy="533400"/>
          </a:xfrm>
          <a:prstGeom prst="line">
            <a:avLst/>
          </a:prstGeom>
          <a:noFill/>
          <a:ln w="9525">
            <a:solidFill>
              <a:schemeClr val="tx1"/>
            </a:solidFill>
            <a:round/>
            <a:headEnd/>
            <a:tailEnd type="triangle" w="med" len="med"/>
          </a:ln>
          <a:effectLst/>
        </p:spPr>
        <p:txBody>
          <a:bodyPr/>
          <a:lstStyle/>
          <a:p>
            <a:endParaRPr lang="ja-JP" altLang="en-US"/>
          </a:p>
        </p:txBody>
      </p:sp>
      <p:sp>
        <p:nvSpPr>
          <p:cNvPr id="10289" name="Rectangle 49" descr="50%"/>
          <p:cNvSpPr>
            <a:spLocks noChangeArrowheads="1"/>
          </p:cNvSpPr>
          <p:nvPr/>
        </p:nvSpPr>
        <p:spPr bwMode="auto">
          <a:xfrm>
            <a:off x="4480091" y="654050"/>
            <a:ext cx="3235181" cy="584775"/>
          </a:xfrm>
          <a:prstGeom prst="rect">
            <a:avLst/>
          </a:prstGeom>
          <a:solidFill>
            <a:srgbClr val="0070C0"/>
          </a:solidFill>
          <a:ln w="9525">
            <a:solidFill>
              <a:schemeClr val="tx1"/>
            </a:solidFill>
            <a:miter lim="800000"/>
            <a:headEnd/>
            <a:tailEnd/>
          </a:ln>
          <a:effectLst/>
        </p:spPr>
        <p:txBody>
          <a:bodyPr wrap="none">
            <a:spAutoFit/>
          </a:bodyPr>
          <a:lstStyle/>
          <a:p>
            <a:r>
              <a:rPr kumimoji="0" lang="en-GB" sz="1600" dirty="0">
                <a:solidFill>
                  <a:srgbClr val="000000"/>
                </a:solidFill>
                <a:latin typeface="小塚ゴシック Pro B" pitchFamily="34" charset="-128"/>
                <a:ea typeface="小塚ゴシック Pro B" pitchFamily="34" charset="-128"/>
              </a:rPr>
              <a:t>Φ10×10mm quartz + MCP-PMT</a:t>
            </a:r>
          </a:p>
          <a:p>
            <a:r>
              <a:rPr kumimoji="0" lang="ja-JP" altLang="en-GB" sz="1600" dirty="0">
                <a:solidFill>
                  <a:srgbClr val="000000"/>
                </a:solidFill>
                <a:latin typeface="小塚ゴシック Pro B" pitchFamily="34" charset="-128"/>
                <a:ea typeface="小塚ゴシック Pro B" pitchFamily="34" charset="-128"/>
              </a:rPr>
              <a:t>時間原点として使用、</a:t>
            </a:r>
            <a:r>
              <a:rPr kumimoji="0" lang="en-GB" altLang="ja-JP" sz="1600" dirty="0">
                <a:solidFill>
                  <a:srgbClr val="000000"/>
                </a:solidFill>
                <a:latin typeface="小塚ゴシック Pro B" pitchFamily="34" charset="-128"/>
                <a:ea typeface="小塚ゴシック Pro B" pitchFamily="34" charset="-128"/>
              </a:rPr>
              <a:t>σ＜20ps</a:t>
            </a:r>
            <a:endParaRPr kumimoji="0" lang="en-US" altLang="ja-JP" sz="1600" dirty="0">
              <a:solidFill>
                <a:srgbClr val="000000"/>
              </a:solidFill>
              <a:latin typeface="小塚ゴシック Pro B" pitchFamily="34" charset="-128"/>
              <a:ea typeface="小塚ゴシック Pro B" pitchFamily="34" charset="-128"/>
            </a:endParaRPr>
          </a:p>
        </p:txBody>
      </p:sp>
      <p:pic>
        <p:nvPicPr>
          <p:cNvPr id="10275" name="Picture 35"/>
          <p:cNvPicPr>
            <a:picLocks noChangeAspect="1" noChangeArrowheads="1"/>
          </p:cNvPicPr>
          <p:nvPr/>
        </p:nvPicPr>
        <p:blipFill>
          <a:blip r:embed="rId5" cstate="print"/>
          <a:srcRect/>
          <a:stretch>
            <a:fillRect/>
          </a:stretch>
        </p:blipFill>
        <p:spPr bwMode="auto">
          <a:xfrm>
            <a:off x="7715272" y="644525"/>
            <a:ext cx="1327150" cy="965200"/>
          </a:xfrm>
          <a:prstGeom prst="rect">
            <a:avLst/>
          </a:prstGeom>
          <a:ln w="28575">
            <a:solidFill>
              <a:schemeClr val="tx1"/>
            </a:solidFill>
          </a:ln>
          <a:effectLst>
            <a:outerShdw blurRad="292100" dist="139700" dir="2700000" algn="tl" rotWithShape="0">
              <a:srgbClr val="333333">
                <a:alpha val="65000"/>
              </a:srgbClr>
            </a:outerShdw>
          </a:effectLst>
        </p:spPr>
      </p:pic>
      <p:sp>
        <p:nvSpPr>
          <p:cNvPr id="10290" name="Text Box 50"/>
          <p:cNvSpPr txBox="1">
            <a:spLocks noChangeArrowheads="1"/>
          </p:cNvSpPr>
          <p:nvPr/>
        </p:nvSpPr>
        <p:spPr bwMode="auto">
          <a:xfrm>
            <a:off x="228600" y="5029200"/>
            <a:ext cx="1098378" cy="338554"/>
          </a:xfrm>
          <a:prstGeom prst="rect">
            <a:avLst/>
          </a:prstGeom>
          <a:solidFill>
            <a:srgbClr val="FF9933"/>
          </a:solidFill>
          <a:ln w="9525">
            <a:noFill/>
            <a:miter lim="800000"/>
            <a:headEnd/>
            <a:tailEnd/>
          </a:ln>
          <a:effectLst/>
        </p:spPr>
        <p:txBody>
          <a:bodyPr wrap="none">
            <a:spAutoFit/>
          </a:bodyPr>
          <a:lstStyle/>
          <a:p>
            <a:r>
              <a:rPr lang="en-US" altLang="ja-JP" sz="1600">
                <a:latin typeface="小塚ゴシック Pro B" pitchFamily="34" charset="-128"/>
                <a:ea typeface="小塚ゴシック Pro B" pitchFamily="34" charset="-128"/>
              </a:rPr>
              <a:t>MCP-PMT</a:t>
            </a:r>
          </a:p>
        </p:txBody>
      </p:sp>
      <p:sp>
        <p:nvSpPr>
          <p:cNvPr id="10291" name="Text Box 51"/>
          <p:cNvSpPr txBox="1">
            <a:spLocks noChangeArrowheads="1"/>
          </p:cNvSpPr>
          <p:nvPr/>
        </p:nvSpPr>
        <p:spPr bwMode="auto">
          <a:xfrm>
            <a:off x="1676400" y="5029200"/>
            <a:ext cx="688009" cy="338554"/>
          </a:xfrm>
          <a:prstGeom prst="rect">
            <a:avLst/>
          </a:prstGeom>
          <a:solidFill>
            <a:srgbClr val="FF9933"/>
          </a:solidFill>
          <a:ln w="9525">
            <a:solidFill>
              <a:srgbClr val="FF9933"/>
            </a:solidFill>
            <a:miter lim="800000"/>
            <a:headEnd/>
            <a:tailEnd/>
          </a:ln>
          <a:effectLst/>
        </p:spPr>
        <p:txBody>
          <a:bodyPr wrap="none">
            <a:spAutoFit/>
          </a:bodyPr>
          <a:lstStyle/>
          <a:p>
            <a:r>
              <a:rPr lang="en-US" altLang="ja-JP" sz="1600">
                <a:latin typeface="小塚ゴシック Pro B" pitchFamily="34" charset="-128"/>
                <a:ea typeface="小塚ゴシック Pro B" pitchFamily="34" charset="-128"/>
              </a:rPr>
              <a:t>Amp.</a:t>
            </a:r>
          </a:p>
        </p:txBody>
      </p:sp>
      <p:sp>
        <p:nvSpPr>
          <p:cNvPr id="10292" name="Text Box 52"/>
          <p:cNvSpPr txBox="1">
            <a:spLocks noChangeArrowheads="1"/>
          </p:cNvSpPr>
          <p:nvPr/>
        </p:nvSpPr>
        <p:spPr bwMode="auto">
          <a:xfrm>
            <a:off x="2590800" y="5029200"/>
            <a:ext cx="872355" cy="338554"/>
          </a:xfrm>
          <a:prstGeom prst="rect">
            <a:avLst/>
          </a:prstGeom>
          <a:solidFill>
            <a:srgbClr val="FF9933"/>
          </a:solidFill>
          <a:ln w="9525">
            <a:noFill/>
            <a:miter lim="800000"/>
            <a:headEnd/>
            <a:tailEnd/>
          </a:ln>
          <a:effectLst/>
        </p:spPr>
        <p:txBody>
          <a:bodyPr wrap="none">
            <a:spAutoFit/>
          </a:bodyPr>
          <a:lstStyle/>
          <a:p>
            <a:r>
              <a:rPr lang="en-US" altLang="ja-JP" sz="1600">
                <a:latin typeface="小塚ゴシック Pro B" pitchFamily="34" charset="-128"/>
                <a:ea typeface="小塚ゴシック Pro B" pitchFamily="34" charset="-128"/>
              </a:rPr>
              <a:t>Divider</a:t>
            </a:r>
          </a:p>
        </p:txBody>
      </p:sp>
      <p:sp>
        <p:nvSpPr>
          <p:cNvPr id="10293" name="Text Box 53"/>
          <p:cNvSpPr txBox="1">
            <a:spLocks noChangeArrowheads="1"/>
          </p:cNvSpPr>
          <p:nvPr/>
        </p:nvSpPr>
        <p:spPr bwMode="auto">
          <a:xfrm>
            <a:off x="4575175" y="5562600"/>
            <a:ext cx="666750" cy="338554"/>
          </a:xfrm>
          <a:prstGeom prst="rect">
            <a:avLst/>
          </a:prstGeom>
          <a:solidFill>
            <a:srgbClr val="FF9933"/>
          </a:solidFill>
          <a:ln w="9525">
            <a:noFill/>
            <a:miter lim="800000"/>
            <a:headEnd/>
            <a:tailEnd/>
          </a:ln>
          <a:effectLst/>
        </p:spPr>
        <p:txBody>
          <a:bodyPr>
            <a:spAutoFit/>
          </a:bodyPr>
          <a:lstStyle/>
          <a:p>
            <a:r>
              <a:rPr lang="en-US" altLang="ja-JP" sz="1600">
                <a:latin typeface="小塚ゴシック Pro B" pitchFamily="34" charset="-128"/>
                <a:ea typeface="小塚ゴシック Pro B" pitchFamily="34" charset="-128"/>
              </a:rPr>
              <a:t>ADC</a:t>
            </a:r>
          </a:p>
        </p:txBody>
      </p:sp>
      <p:sp>
        <p:nvSpPr>
          <p:cNvPr id="10294" name="Text Box 54"/>
          <p:cNvSpPr txBox="1">
            <a:spLocks noChangeArrowheads="1"/>
          </p:cNvSpPr>
          <p:nvPr/>
        </p:nvSpPr>
        <p:spPr bwMode="auto">
          <a:xfrm>
            <a:off x="3643306" y="5019272"/>
            <a:ext cx="785818" cy="338554"/>
          </a:xfrm>
          <a:prstGeom prst="rect">
            <a:avLst/>
          </a:prstGeom>
          <a:solidFill>
            <a:srgbClr val="FF9933"/>
          </a:solidFill>
          <a:ln w="9525">
            <a:noFill/>
            <a:miter lim="800000"/>
            <a:headEnd/>
            <a:tailEnd/>
          </a:ln>
          <a:effectLst/>
        </p:spPr>
        <p:txBody>
          <a:bodyPr wrap="square">
            <a:spAutoFit/>
          </a:bodyPr>
          <a:lstStyle/>
          <a:p>
            <a:r>
              <a:rPr lang="en-US" altLang="ja-JP" sz="1600" dirty="0" err="1" smtClean="0">
                <a:latin typeface="小塚ゴシック Pro B" pitchFamily="34" charset="-128"/>
                <a:ea typeface="小塚ゴシック Pro B" pitchFamily="34" charset="-128"/>
              </a:rPr>
              <a:t>Discri</a:t>
            </a:r>
            <a:endParaRPr lang="en-US" altLang="ja-JP" sz="1600" dirty="0">
              <a:latin typeface="小塚ゴシック Pro B" pitchFamily="34" charset="-128"/>
              <a:ea typeface="小塚ゴシック Pro B" pitchFamily="34" charset="-128"/>
            </a:endParaRPr>
          </a:p>
        </p:txBody>
      </p:sp>
      <p:sp>
        <p:nvSpPr>
          <p:cNvPr id="10295" name="Text Box 55"/>
          <p:cNvSpPr txBox="1">
            <a:spLocks noChangeArrowheads="1"/>
          </p:cNvSpPr>
          <p:nvPr/>
        </p:nvSpPr>
        <p:spPr bwMode="auto">
          <a:xfrm>
            <a:off x="4572000" y="5029200"/>
            <a:ext cx="566181" cy="338554"/>
          </a:xfrm>
          <a:prstGeom prst="rect">
            <a:avLst/>
          </a:prstGeom>
          <a:solidFill>
            <a:srgbClr val="FF9933"/>
          </a:solidFill>
          <a:ln w="9525">
            <a:noFill/>
            <a:miter lim="800000"/>
            <a:headEnd/>
            <a:tailEnd/>
          </a:ln>
          <a:effectLst/>
        </p:spPr>
        <p:txBody>
          <a:bodyPr wrap="none">
            <a:spAutoFit/>
          </a:bodyPr>
          <a:lstStyle/>
          <a:p>
            <a:r>
              <a:rPr lang="en-US" altLang="ja-JP" sz="1600">
                <a:latin typeface="小塚ゴシック Pro B" pitchFamily="34" charset="-128"/>
                <a:ea typeface="小塚ゴシック Pro B" pitchFamily="34" charset="-128"/>
              </a:rPr>
              <a:t>TDC</a:t>
            </a:r>
          </a:p>
        </p:txBody>
      </p:sp>
      <p:sp>
        <p:nvSpPr>
          <p:cNvPr id="10303" name="Text Box 63"/>
          <p:cNvSpPr txBox="1">
            <a:spLocks noChangeArrowheads="1"/>
          </p:cNvSpPr>
          <p:nvPr/>
        </p:nvSpPr>
        <p:spPr bwMode="auto">
          <a:xfrm>
            <a:off x="5181600" y="4953000"/>
            <a:ext cx="1556836" cy="584775"/>
          </a:xfrm>
          <a:prstGeom prst="rect">
            <a:avLst/>
          </a:prstGeom>
          <a:noFill/>
          <a:ln w="9525">
            <a:noFill/>
            <a:miter lim="800000"/>
            <a:headEnd/>
            <a:tailEnd/>
          </a:ln>
          <a:effectLst/>
        </p:spPr>
        <p:txBody>
          <a:bodyPr wrap="none">
            <a:spAutoFit/>
          </a:bodyPr>
          <a:lstStyle/>
          <a:p>
            <a:r>
              <a:rPr lang="en-US" altLang="ja-JP" sz="1600">
                <a:latin typeface="小塚ゴシック Pro B" pitchFamily="34" charset="-128"/>
                <a:ea typeface="小塚ゴシック Pro B" pitchFamily="34" charset="-128"/>
              </a:rPr>
              <a:t>25ps/count</a:t>
            </a:r>
          </a:p>
          <a:p>
            <a:r>
              <a:rPr lang="en-US" altLang="ja-JP" sz="1600">
                <a:latin typeface="小塚ゴシック Pro B" pitchFamily="34" charset="-128"/>
                <a:ea typeface="小塚ゴシック Pro B" pitchFamily="34" charset="-128"/>
              </a:rPr>
              <a:t>camac module</a:t>
            </a:r>
          </a:p>
        </p:txBody>
      </p:sp>
      <p:sp>
        <p:nvSpPr>
          <p:cNvPr id="10304" name="Text Box 64"/>
          <p:cNvSpPr txBox="1">
            <a:spLocks noChangeArrowheads="1"/>
          </p:cNvSpPr>
          <p:nvPr/>
        </p:nvSpPr>
        <p:spPr bwMode="auto">
          <a:xfrm>
            <a:off x="1720850" y="5395913"/>
            <a:ext cx="671979" cy="338554"/>
          </a:xfrm>
          <a:prstGeom prst="rect">
            <a:avLst/>
          </a:prstGeom>
          <a:noFill/>
          <a:ln w="9525">
            <a:noFill/>
            <a:miter lim="800000"/>
            <a:headEnd/>
            <a:tailEnd/>
          </a:ln>
          <a:effectLst/>
        </p:spPr>
        <p:txBody>
          <a:bodyPr wrap="none">
            <a:spAutoFit/>
          </a:bodyPr>
          <a:lstStyle/>
          <a:p>
            <a:r>
              <a:rPr lang="en-US" altLang="ja-JP" sz="1600">
                <a:latin typeface="小塚ゴシック Pro B" pitchFamily="34" charset="-128"/>
                <a:ea typeface="小塚ゴシック Pro B" pitchFamily="34" charset="-128"/>
              </a:rPr>
              <a:t>26dB</a:t>
            </a:r>
          </a:p>
        </p:txBody>
      </p:sp>
      <p:pic>
        <p:nvPicPr>
          <p:cNvPr id="10306" name="Picture 66" descr="ピクチャ 1"/>
          <p:cNvPicPr>
            <a:picLocks noChangeAspect="1" noChangeArrowheads="1"/>
          </p:cNvPicPr>
          <p:nvPr/>
        </p:nvPicPr>
        <p:blipFill>
          <a:blip r:embed="rId6"/>
          <a:srcRect/>
          <a:stretch>
            <a:fillRect/>
          </a:stretch>
        </p:blipFill>
        <p:spPr bwMode="auto">
          <a:xfrm>
            <a:off x="71406" y="5500702"/>
            <a:ext cx="1676400" cy="1274762"/>
          </a:xfrm>
          <a:prstGeom prst="rect">
            <a:avLst/>
          </a:prstGeom>
          <a:ln w="28575">
            <a:solidFill>
              <a:schemeClr val="tx1"/>
            </a:solidFill>
          </a:ln>
          <a:effectLst>
            <a:outerShdw blurRad="292100" dist="139700" dir="2700000" algn="tl" rotWithShape="0">
              <a:srgbClr val="333333">
                <a:alpha val="65000"/>
              </a:srgbClr>
            </a:outerShdw>
          </a:effectLst>
        </p:spPr>
      </p:pic>
      <p:sp>
        <p:nvSpPr>
          <p:cNvPr id="10308" name="Text Box 68"/>
          <p:cNvSpPr txBox="1">
            <a:spLocks noChangeArrowheads="1"/>
          </p:cNvSpPr>
          <p:nvPr/>
        </p:nvSpPr>
        <p:spPr bwMode="auto">
          <a:xfrm>
            <a:off x="2428860" y="5929330"/>
            <a:ext cx="3770584" cy="338554"/>
          </a:xfrm>
          <a:prstGeom prst="rect">
            <a:avLst/>
          </a:prstGeom>
          <a:noFill/>
          <a:ln w="9525">
            <a:noFill/>
            <a:miter lim="800000"/>
            <a:headEnd/>
            <a:tailEnd/>
          </a:ln>
          <a:effectLst/>
        </p:spPr>
        <p:txBody>
          <a:bodyPr wrap="none">
            <a:spAutoFit/>
          </a:bodyPr>
          <a:lstStyle/>
          <a:p>
            <a:r>
              <a:rPr lang="ja-JP" altLang="en-US" sz="1600" dirty="0" smtClean="0">
                <a:latin typeface="小塚ゴシック Pro B" pitchFamily="34" charset="-128"/>
                <a:ea typeface="小塚ゴシック Pro B" pitchFamily="34" charset="-128"/>
              </a:rPr>
              <a:t>回路</a:t>
            </a:r>
            <a:r>
              <a:rPr lang="ja-JP" altLang="en-US" sz="1600" dirty="0">
                <a:latin typeface="小塚ゴシック Pro B" pitchFamily="34" charset="-128"/>
                <a:ea typeface="小塚ゴシック Pro B" pitchFamily="34" charset="-128"/>
              </a:rPr>
              <a:t>系全体の</a:t>
            </a:r>
            <a:r>
              <a:rPr lang="ja-JP" altLang="en-US" sz="1600" dirty="0" smtClean="0">
                <a:latin typeface="小塚ゴシック Pro B" pitchFamily="34" charset="-128"/>
                <a:ea typeface="小塚ゴシック Pro B" pitchFamily="34" charset="-128"/>
              </a:rPr>
              <a:t>ジッター</a:t>
            </a:r>
            <a:r>
              <a:rPr lang="en-US" altLang="ja-JP" sz="1600" dirty="0" smtClean="0">
                <a:latin typeface="小塚ゴシック Pro B" pitchFamily="34" charset="-128"/>
                <a:ea typeface="小塚ゴシック Pro B" pitchFamily="34" charset="-128"/>
              </a:rPr>
              <a:t>:15ps</a:t>
            </a:r>
            <a:r>
              <a:rPr lang="ja-JP" altLang="en-US" sz="1600" dirty="0" smtClean="0">
                <a:latin typeface="小塚ゴシック Pro B" pitchFamily="34" charset="-128"/>
                <a:ea typeface="小塚ゴシック Pro B" pitchFamily="34" charset="-128"/>
              </a:rPr>
              <a:t>以下を確認</a:t>
            </a:r>
            <a:endParaRPr lang="ja-JP" altLang="en-US" sz="1600" dirty="0">
              <a:latin typeface="小塚ゴシック Pro B" pitchFamily="34" charset="-128"/>
              <a:ea typeface="小塚ゴシック Pro B" pitchFamily="34" charset="-128"/>
            </a:endParaRPr>
          </a:p>
        </p:txBody>
      </p:sp>
      <p:sp>
        <p:nvSpPr>
          <p:cNvPr id="10309" name="Text Box 69"/>
          <p:cNvSpPr txBox="1">
            <a:spLocks noChangeArrowheads="1"/>
          </p:cNvSpPr>
          <p:nvPr/>
        </p:nvSpPr>
        <p:spPr bwMode="auto">
          <a:xfrm>
            <a:off x="2057400" y="1600200"/>
            <a:ext cx="2052165" cy="707886"/>
          </a:xfrm>
          <a:prstGeom prst="rect">
            <a:avLst/>
          </a:prstGeom>
          <a:noFill/>
          <a:ln w="9525">
            <a:noFill/>
            <a:miter lim="800000"/>
            <a:headEnd/>
            <a:tailEnd/>
          </a:ln>
          <a:effectLst/>
        </p:spPr>
        <p:txBody>
          <a:bodyPr wrap="none">
            <a:spAutoFit/>
          </a:bodyPr>
          <a:lstStyle/>
          <a:p>
            <a:r>
              <a:rPr lang="en-US" altLang="ja-JP" sz="1600" dirty="0">
                <a:solidFill>
                  <a:srgbClr val="FF0000"/>
                </a:solidFill>
                <a:latin typeface="小塚ゴシック Pro B" pitchFamily="34" charset="-128"/>
                <a:ea typeface="小塚ゴシック Pro B" pitchFamily="34" charset="-128"/>
              </a:rPr>
              <a:t>Electron (2GeV/c)</a:t>
            </a:r>
          </a:p>
          <a:p>
            <a:pPr>
              <a:lnSpc>
                <a:spcPct val="150000"/>
              </a:lnSpc>
            </a:pPr>
            <a:r>
              <a:rPr lang="en-US" altLang="ja-JP" sz="1600" dirty="0">
                <a:solidFill>
                  <a:srgbClr val="FF0000"/>
                </a:solidFill>
                <a:latin typeface="小塚ゴシック Pro B" pitchFamily="34" charset="-128"/>
                <a:ea typeface="小塚ゴシック Pro B" pitchFamily="34" charset="-128"/>
              </a:rPr>
              <a:t>(event rate : ~10Hz)</a:t>
            </a:r>
          </a:p>
        </p:txBody>
      </p:sp>
      <p:pic>
        <p:nvPicPr>
          <p:cNvPr id="10310" name="Picture 70"/>
          <p:cNvPicPr>
            <a:picLocks noChangeAspect="1" noChangeArrowheads="1"/>
          </p:cNvPicPr>
          <p:nvPr/>
        </p:nvPicPr>
        <p:blipFill>
          <a:blip r:embed="rId7"/>
          <a:srcRect/>
          <a:stretch>
            <a:fillRect/>
          </a:stretch>
        </p:blipFill>
        <p:spPr bwMode="auto">
          <a:xfrm>
            <a:off x="6929454" y="4343400"/>
            <a:ext cx="2124075" cy="1981200"/>
          </a:xfrm>
          <a:prstGeom prst="rect">
            <a:avLst/>
          </a:prstGeom>
          <a:ln w="28575">
            <a:solidFill>
              <a:schemeClr val="tx1"/>
            </a:solidFill>
          </a:ln>
          <a:effectLst>
            <a:outerShdw blurRad="292100" dist="139700" dir="2700000" algn="tl" rotWithShape="0">
              <a:srgbClr val="333333">
                <a:alpha val="65000"/>
              </a:srgbClr>
            </a:outerShdw>
          </a:effectLst>
        </p:spPr>
      </p:pic>
      <p:sp>
        <p:nvSpPr>
          <p:cNvPr id="10302" name="Text Box 62"/>
          <p:cNvSpPr txBox="1">
            <a:spLocks noChangeArrowheads="1"/>
          </p:cNvSpPr>
          <p:nvPr/>
        </p:nvSpPr>
        <p:spPr bwMode="auto">
          <a:xfrm>
            <a:off x="5219700" y="5548313"/>
            <a:ext cx="1460656" cy="338554"/>
          </a:xfrm>
          <a:prstGeom prst="rect">
            <a:avLst/>
          </a:prstGeom>
          <a:noFill/>
          <a:ln w="9525">
            <a:noFill/>
            <a:miter lim="800000"/>
            <a:headEnd/>
            <a:tailEnd/>
          </a:ln>
          <a:effectLst/>
        </p:spPr>
        <p:txBody>
          <a:bodyPr wrap="none">
            <a:spAutoFit/>
          </a:bodyPr>
          <a:lstStyle/>
          <a:p>
            <a:r>
              <a:rPr lang="en-US" altLang="ja-JP" sz="1600">
                <a:latin typeface="小塚ゴシック Pro B" pitchFamily="34" charset="-128"/>
                <a:ea typeface="小塚ゴシック Pro B" pitchFamily="34" charset="-128"/>
              </a:rPr>
              <a:t>0.25pC/count</a:t>
            </a:r>
          </a:p>
        </p:txBody>
      </p:sp>
      <p:sp>
        <p:nvSpPr>
          <p:cNvPr id="10311" name="Text Box 71"/>
          <p:cNvSpPr txBox="1">
            <a:spLocks noChangeArrowheads="1"/>
          </p:cNvSpPr>
          <p:nvPr/>
        </p:nvSpPr>
        <p:spPr bwMode="auto">
          <a:xfrm>
            <a:off x="7162800" y="5424488"/>
            <a:ext cx="1649811" cy="338554"/>
          </a:xfrm>
          <a:prstGeom prst="rect">
            <a:avLst/>
          </a:prstGeom>
          <a:noFill/>
          <a:ln w="9525">
            <a:noFill/>
            <a:miter lim="800000"/>
            <a:headEnd/>
            <a:tailEnd/>
          </a:ln>
          <a:effectLst/>
        </p:spPr>
        <p:txBody>
          <a:bodyPr wrap="none">
            <a:spAutoFit/>
          </a:bodyPr>
          <a:lstStyle/>
          <a:p>
            <a:r>
              <a:rPr lang="en-US" altLang="ja-JP" sz="1600" b="1" dirty="0">
                <a:solidFill>
                  <a:srgbClr val="FF0000"/>
                </a:solidFill>
                <a:latin typeface="小塚ゴシック Pro B" pitchFamily="34" charset="-128"/>
                <a:ea typeface="小塚ゴシック Pro B" pitchFamily="34" charset="-128"/>
              </a:rPr>
              <a:t>σ~14.5±0.4ps</a:t>
            </a:r>
          </a:p>
        </p:txBody>
      </p:sp>
      <p:sp>
        <p:nvSpPr>
          <p:cNvPr id="49" name="テキスト ボックス 48"/>
          <p:cNvSpPr txBox="1"/>
          <p:nvPr/>
        </p:nvSpPr>
        <p:spPr>
          <a:xfrm>
            <a:off x="142844" y="71414"/>
            <a:ext cx="3528530" cy="830997"/>
          </a:xfrm>
          <a:prstGeom prst="rect">
            <a:avLst/>
          </a:prstGeom>
          <a:noFill/>
        </p:spPr>
        <p:txBody>
          <a:bodyPr wrap="none" rtlCol="0">
            <a:spAutoFit/>
          </a:bodyPr>
          <a:lstStyle/>
          <a:p>
            <a:r>
              <a:rPr lang="en-US" altLang="ja-JP" sz="2400" dirty="0" smtClean="0">
                <a:latin typeface="小塚ゴシック Pro B" pitchFamily="34" charset="-128"/>
                <a:ea typeface="小塚ゴシック Pro B" pitchFamily="34" charset="-128"/>
              </a:rPr>
              <a:t>2008</a:t>
            </a:r>
            <a:r>
              <a:rPr lang="ja-JP" altLang="en-US" sz="2400" dirty="0" smtClean="0">
                <a:latin typeface="小塚ゴシック Pro B" pitchFamily="34" charset="-128"/>
                <a:ea typeface="小塚ゴシック Pro B" pitchFamily="34" charset="-128"/>
              </a:rPr>
              <a:t>年</a:t>
            </a:r>
            <a:r>
              <a:rPr lang="en-US" altLang="ja-JP" sz="2400" dirty="0" smtClean="0">
                <a:latin typeface="小塚ゴシック Pro B" pitchFamily="34" charset="-128"/>
                <a:ea typeface="小塚ゴシック Pro B" pitchFamily="34" charset="-128"/>
              </a:rPr>
              <a:t>6</a:t>
            </a:r>
            <a:r>
              <a:rPr lang="ja-JP" altLang="en-US" sz="2400" dirty="0" smtClean="0">
                <a:latin typeface="小塚ゴシック Pro B" pitchFamily="34" charset="-128"/>
                <a:ea typeface="小塚ゴシック Pro B" pitchFamily="34" charset="-128"/>
              </a:rPr>
              <a:t>月ビームテスト</a:t>
            </a:r>
            <a:endParaRPr lang="en-US" altLang="ja-JP" sz="2400" dirty="0" smtClean="0">
              <a:latin typeface="小塚ゴシック Pro B" pitchFamily="34" charset="-128"/>
              <a:ea typeface="小塚ゴシック Pro B" pitchFamily="34" charset="-128"/>
            </a:endParaRPr>
          </a:p>
          <a:p>
            <a:r>
              <a:rPr lang="en-US" altLang="ja-JP" sz="2400" dirty="0" smtClean="0">
                <a:latin typeface="小塚ゴシック Pro B" pitchFamily="34" charset="-128"/>
                <a:ea typeface="小塚ゴシック Pro B" pitchFamily="34" charset="-128"/>
              </a:rPr>
              <a:t>	</a:t>
            </a:r>
            <a:r>
              <a:rPr lang="ja-JP" altLang="en-US" sz="2400" dirty="0" smtClean="0">
                <a:latin typeface="小塚ゴシック Pro B" pitchFamily="34" charset="-128"/>
                <a:ea typeface="小塚ゴシック Pro B" pitchFamily="34" charset="-128"/>
              </a:rPr>
              <a:t>セットアップ</a:t>
            </a:r>
            <a:endParaRPr kumimoji="1" lang="ja-JP" altLang="en-US" sz="2400" dirty="0">
              <a:latin typeface="小塚ゴシック Pro B" pitchFamily="34" charset="-128"/>
              <a:ea typeface="小塚ゴシック Pro B" pitchFamily="34" charset="-128"/>
            </a:endParaRPr>
          </a:p>
        </p:txBody>
      </p:sp>
      <p:sp>
        <p:nvSpPr>
          <p:cNvPr id="50" name="テキスト ボックス 49"/>
          <p:cNvSpPr txBox="1"/>
          <p:nvPr/>
        </p:nvSpPr>
        <p:spPr>
          <a:xfrm>
            <a:off x="5786446" y="3143248"/>
            <a:ext cx="3166251" cy="338554"/>
          </a:xfrm>
          <a:prstGeom prst="rect">
            <a:avLst/>
          </a:prstGeom>
          <a:noFill/>
        </p:spPr>
        <p:txBody>
          <a:bodyPr wrap="none" rtlCol="0">
            <a:spAutoFit/>
          </a:bodyPr>
          <a:lstStyle/>
          <a:p>
            <a:r>
              <a:rPr kumimoji="1" lang="en-US" altLang="ja-JP" sz="1600" dirty="0" smtClean="0">
                <a:solidFill>
                  <a:srgbClr val="FF0000"/>
                </a:solidFill>
                <a:latin typeface="小塚ゴシック Pro B" pitchFamily="34" charset="-128"/>
                <a:ea typeface="小塚ゴシック Pro B" pitchFamily="34" charset="-128"/>
              </a:rPr>
              <a:t>MCP-PMT array (MCP-PMT×13)</a:t>
            </a:r>
            <a:endParaRPr kumimoji="1" lang="ja-JP" altLang="en-US" sz="1600" dirty="0">
              <a:solidFill>
                <a:srgbClr val="FF0000"/>
              </a:solidFill>
              <a:latin typeface="小塚ゴシック Pro B" pitchFamily="34" charset="-128"/>
              <a:ea typeface="小塚ゴシック Pro B" pitchFamily="34" charset="-128"/>
            </a:endParaRPr>
          </a:p>
        </p:txBody>
      </p:sp>
      <p:sp>
        <p:nvSpPr>
          <p:cNvPr id="51" name="スライド番号プレースホルダ 50"/>
          <p:cNvSpPr>
            <a:spLocks noGrp="1"/>
          </p:cNvSpPr>
          <p:nvPr>
            <p:ph type="sldNum" sz="quarter" idx="12"/>
          </p:nvPr>
        </p:nvSpPr>
        <p:spPr/>
        <p:txBody>
          <a:bodyPr/>
          <a:lstStyle/>
          <a:p>
            <a:fld id="{2AC644FC-B422-42EA-A652-C1998D7C21F2}" type="slidenum">
              <a:rPr kumimoji="1" lang="ja-JP" altLang="en-US" smtClean="0"/>
              <a:pPr/>
              <a:t>9</a:t>
            </a:fld>
            <a:endParaRPr kumimoji="1" lang="ja-JP" altLang="en-US"/>
          </a:p>
        </p:txBody>
      </p:sp>
      <p:sp>
        <p:nvSpPr>
          <p:cNvPr id="52" name="右矢印 51"/>
          <p:cNvSpPr/>
          <p:nvPr/>
        </p:nvSpPr>
        <p:spPr>
          <a:xfrm>
            <a:off x="6286512" y="5929330"/>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3983</TotalTime>
  <Words>5980</Words>
  <Application>Microsoft Office PowerPoint</Application>
  <PresentationFormat>画面に合わせる (4:3)</PresentationFormat>
  <Paragraphs>858</Paragraphs>
  <Slides>39</Slides>
  <Notes>24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39</vt:i4>
      </vt:variant>
    </vt:vector>
  </HeadingPairs>
  <TitlesOfParts>
    <vt:vector size="41" baseType="lpstr">
      <vt:lpstr>Office テーマ</vt:lpstr>
      <vt:lpstr>数式</vt:lpstr>
      <vt:lpstr>2008年度 TOPカウンター開発状況</vt:lpstr>
      <vt:lpstr>発表内容</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backup</vt:lpstr>
      <vt:lpstr>センター粒子識別能力</vt:lpstr>
      <vt:lpstr>スライド 26</vt:lpstr>
      <vt:lpstr>CFDボードの予備実験</vt:lpstr>
      <vt:lpstr>スライド 28</vt:lpstr>
      <vt:lpstr>スライド 29</vt:lpstr>
      <vt:lpstr>スライド 30</vt:lpstr>
      <vt:lpstr>スライド 31</vt:lpstr>
      <vt:lpstr>６月ビームテスト tail部分について</vt:lpstr>
      <vt:lpstr>スライド 33</vt:lpstr>
      <vt:lpstr>6月のビームテスト 失われたセカンドピーク</vt:lpstr>
      <vt:lpstr>スライド 35</vt:lpstr>
      <vt:lpstr>12月ビームテスト far入射バックグラウンドについて</vt:lpstr>
      <vt:lpstr>スライド 37</vt:lpstr>
      <vt:lpstr>スライド 38</vt:lpstr>
      <vt:lpstr>スライド 39</vt:lpstr>
    </vt:vector>
  </TitlesOfParts>
  <Company>名古屋大学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2008年度 TOPカウンター開発報告</dc:title>
  <dc:creator>tsunakei</dc:creator>
  <cp:lastModifiedBy>tsunakei</cp:lastModifiedBy>
  <cp:revision>355</cp:revision>
  <dcterms:created xsi:type="dcterms:W3CDTF">2009-03-21T04:14:34Z</dcterms:created>
  <dcterms:modified xsi:type="dcterms:W3CDTF">2009-03-26T00:23:59Z</dcterms:modified>
</cp:coreProperties>
</file>