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4" r:id="rId1"/>
  </p:sldMasterIdLst>
  <p:notesMasterIdLst>
    <p:notesMasterId r:id="rId46"/>
  </p:notesMasterIdLst>
  <p:sldIdLst>
    <p:sldId id="256" r:id="rId2"/>
    <p:sldId id="257" r:id="rId3"/>
    <p:sldId id="2255" r:id="rId4"/>
    <p:sldId id="267" r:id="rId5"/>
    <p:sldId id="2237" r:id="rId6"/>
    <p:sldId id="268" r:id="rId7"/>
    <p:sldId id="269" r:id="rId8"/>
    <p:sldId id="274" r:id="rId9"/>
    <p:sldId id="2232" r:id="rId10"/>
    <p:sldId id="2238" r:id="rId11"/>
    <p:sldId id="2239" r:id="rId12"/>
    <p:sldId id="2235" r:id="rId13"/>
    <p:sldId id="2242" r:id="rId14"/>
    <p:sldId id="2231" r:id="rId15"/>
    <p:sldId id="2233" r:id="rId16"/>
    <p:sldId id="2243" r:id="rId17"/>
    <p:sldId id="2234" r:id="rId18"/>
    <p:sldId id="2250" r:id="rId19"/>
    <p:sldId id="2249" r:id="rId20"/>
    <p:sldId id="2241" r:id="rId21"/>
    <p:sldId id="2251" r:id="rId22"/>
    <p:sldId id="2252" r:id="rId23"/>
    <p:sldId id="2246" r:id="rId24"/>
    <p:sldId id="354" r:id="rId25"/>
    <p:sldId id="289" r:id="rId26"/>
    <p:sldId id="364" r:id="rId27"/>
    <p:sldId id="358" r:id="rId28"/>
    <p:sldId id="2253" r:id="rId29"/>
    <p:sldId id="261" r:id="rId30"/>
    <p:sldId id="370" r:id="rId31"/>
    <p:sldId id="262" r:id="rId32"/>
    <p:sldId id="331" r:id="rId33"/>
    <p:sldId id="366" r:id="rId34"/>
    <p:sldId id="263" r:id="rId35"/>
    <p:sldId id="302" r:id="rId36"/>
    <p:sldId id="2254" r:id="rId37"/>
    <p:sldId id="350" r:id="rId38"/>
    <p:sldId id="372" r:id="rId39"/>
    <p:sldId id="2248" r:id="rId40"/>
    <p:sldId id="2229" r:id="rId41"/>
    <p:sldId id="273" r:id="rId42"/>
    <p:sldId id="365" r:id="rId43"/>
    <p:sldId id="435" r:id="rId44"/>
    <p:sldId id="420" r:id="rId45"/>
  </p:sldIdLst>
  <p:sldSz cx="12192000" cy="6858000"/>
  <p:notesSz cx="6807200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Times New Roman" panose="02020603050405020304" pitchFamily="18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Times New Roman" panose="02020603050405020304" pitchFamily="18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Times New Roman" panose="02020603050405020304" pitchFamily="18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Times New Roman" panose="02020603050405020304" pitchFamily="18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Times New Roman" panose="02020603050405020304" pitchFamily="18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Times New Roman" panose="02020603050405020304" pitchFamily="18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Times New Roman" panose="02020603050405020304" pitchFamily="18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Times New Roman" panose="02020603050405020304" pitchFamily="18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E6E6"/>
    <a:srgbClr val="FFE6E6"/>
    <a:srgbClr val="E6FFE6"/>
    <a:srgbClr val="C8F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6370" autoAdjust="0"/>
  </p:normalViewPr>
  <p:slideViewPr>
    <p:cSldViewPr>
      <p:cViewPr varScale="1">
        <p:scale>
          <a:sx n="107" d="100"/>
          <a:sy n="107" d="100"/>
        </p:scale>
        <p:origin x="228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9787" cy="496967"/>
          </a:xfrm>
          <a:prstGeom prst="rect">
            <a:avLst/>
          </a:prstGeom>
        </p:spPr>
        <p:txBody>
          <a:bodyPr vert="horz" lIns="95655" tIns="47826" rIns="95655" bIns="47826" rtlCol="0"/>
          <a:lstStyle>
            <a:lvl1pPr algn="l">
              <a:defRPr sz="1200"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42" y="4"/>
            <a:ext cx="2949787" cy="496967"/>
          </a:xfrm>
          <a:prstGeom prst="rect">
            <a:avLst/>
          </a:prstGeom>
        </p:spPr>
        <p:txBody>
          <a:bodyPr vert="horz" lIns="95655" tIns="47826" rIns="95655" bIns="47826" rtlCol="0"/>
          <a:lstStyle>
            <a:lvl1pPr algn="r">
              <a:defRPr sz="1200"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8A649FB0-171F-4CF9-A2E0-198B8A95B4CC}" type="datetimeFigureOut">
              <a:rPr lang="ja-JP" altLang="en-US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55" tIns="47826" rIns="95655" bIns="47826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7"/>
            <a:ext cx="5445760" cy="4472702"/>
          </a:xfrm>
          <a:prstGeom prst="rect">
            <a:avLst/>
          </a:prstGeom>
        </p:spPr>
        <p:txBody>
          <a:bodyPr vert="horz" lIns="95655" tIns="47826" rIns="95655" bIns="47826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0650"/>
            <a:ext cx="2949787" cy="496967"/>
          </a:xfrm>
          <a:prstGeom prst="rect">
            <a:avLst/>
          </a:prstGeom>
        </p:spPr>
        <p:txBody>
          <a:bodyPr vert="horz" lIns="95655" tIns="47826" rIns="95655" bIns="47826" rtlCol="0" anchor="b"/>
          <a:lstStyle>
            <a:lvl1pPr algn="l">
              <a:defRPr sz="1200"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42" y="9440650"/>
            <a:ext cx="2949787" cy="496967"/>
          </a:xfrm>
          <a:prstGeom prst="rect">
            <a:avLst/>
          </a:prstGeom>
        </p:spPr>
        <p:txBody>
          <a:bodyPr vert="horz" wrap="square" lIns="95655" tIns="47826" rIns="95655" bIns="4782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63D403-B6FE-402F-A3F6-78E04A5E960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3395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5838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6741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36015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0275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31679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681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9824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33046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95215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616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6260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750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285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3D403-B6FE-402F-A3F6-78E04A5E960A}" type="slidenum">
              <a:rPr lang="ja-JP" altLang="en-US" smtClean="0"/>
              <a:pPr/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2268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8000" y="2130426"/>
            <a:ext cx="11736000" cy="1470025"/>
          </a:xfrm>
        </p:spPr>
        <p:txBody>
          <a:bodyPr/>
          <a:lstStyle>
            <a:lvl1pPr>
              <a:defRPr sz="3600" b="1" i="0" spc="15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pc="20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pc="20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55BC9506-6287-4E8C-80AF-EECD814E28EC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pc="20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pc="20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98EDEF75-E10E-4CA3-9B6B-1694DA0653E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6494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2pPr>
            <a:lvl3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3pPr>
            <a:lvl4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4pPr>
            <a:lvl5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73E90A1A-C5B3-42E2-AF51-AAF0F25EF639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EF596A19-3242-4721-8637-CA40D8A152F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8651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>
            <a:lvl1pPr>
              <a:defRPr sz="28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2pPr>
            <a:lvl3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3pPr>
            <a:lvl4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4pPr>
            <a:lvl5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A96A7909-813D-4A88-8E31-9BBE27ED0812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4719B1BD-1A7C-4743-8E42-43E08133398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612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348" y="144000"/>
            <a:ext cx="11737304" cy="648000"/>
          </a:xfr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64999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 lang="ja-JP" altLang="en-US" sz="2800" spc="150" baseline="0" dirty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27348" y="980728"/>
            <a:ext cx="11737304" cy="5616624"/>
          </a:xfrm>
        </p:spPr>
        <p:txBody>
          <a:bodyPr/>
          <a:lstStyle>
            <a:lvl1pPr marL="342900" indent="-342900">
              <a:lnSpc>
                <a:spcPct val="130000"/>
              </a:lnSpc>
              <a:buFont typeface="Wingdings" panose="05000000000000000000" pitchFamily="2" charset="2"/>
              <a:buChar char="l"/>
              <a:defRPr sz="2000" spc="15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>
              <a:lnSpc>
                <a:spcPct val="130000"/>
              </a:lnSpc>
              <a:defRPr sz="1800" spc="150" baseline="0">
                <a:latin typeface="Calibri" panose="020F0502020204030204" pitchFamily="34" charset="0"/>
                <a:ea typeface="メイリオ" panose="020B0604030504040204" pitchFamily="50" charset="-128"/>
              </a:defRPr>
            </a:lvl2pPr>
            <a:lvl3pPr>
              <a:lnSpc>
                <a:spcPct val="130000"/>
              </a:lnSpc>
              <a:defRPr sz="1800" spc="150" baseline="0">
                <a:latin typeface="Calibri" panose="020F0502020204030204" pitchFamily="34" charset="0"/>
                <a:ea typeface="メイリオ" panose="020B0604030504040204" pitchFamily="50" charset="-128"/>
              </a:defRPr>
            </a:lvl3pPr>
            <a:lvl4pPr>
              <a:lnSpc>
                <a:spcPct val="130000"/>
              </a:lnSpc>
              <a:defRPr sz="1600" spc="150" baseline="0">
                <a:latin typeface="Calibri" panose="020F0502020204030204" pitchFamily="34" charset="0"/>
                <a:ea typeface="メイリオ" panose="020B0604030504040204" pitchFamily="50" charset="-128"/>
              </a:defRPr>
            </a:lvl4pPr>
            <a:lvl5pPr>
              <a:lnSpc>
                <a:spcPct val="130000"/>
              </a:lnSpc>
              <a:defRPr sz="1600" spc="150" baseline="0">
                <a:latin typeface="Calibri" panose="020F0502020204030204" pitchFamily="34" charset="0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pc="20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85EA328A-315A-4BE7-B273-4CC17A28C160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pc="20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24652" y="133028"/>
            <a:ext cx="2540000" cy="457200"/>
          </a:xfrm>
        </p:spPr>
        <p:txBody>
          <a:bodyPr/>
          <a:lstStyle>
            <a:lvl1pPr>
              <a:defRPr sz="1800" b="1" spc="20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058300C9-150C-4A60-8429-3F817693BBB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1751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AF483C1B-7E52-41E6-8324-65D52AF2384A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4D1C115E-B01A-424D-A1B4-06D114CC005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896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>
              <a:defRPr sz="2400">
                <a:latin typeface="Calibri" panose="020F0502020204030204" pitchFamily="34" charset="0"/>
                <a:ea typeface="メイリオ" panose="020B0604030504040204" pitchFamily="50" charset="-128"/>
              </a:defRPr>
            </a:lvl2pPr>
            <a:lvl3pPr>
              <a:defRPr sz="2000">
                <a:latin typeface="Calibri" panose="020F0502020204030204" pitchFamily="34" charset="0"/>
                <a:ea typeface="メイリオ" panose="020B0604030504040204" pitchFamily="50" charset="-128"/>
              </a:defRPr>
            </a:lvl3pPr>
            <a:lvl4pPr>
              <a:defRPr sz="1800">
                <a:latin typeface="Calibri" panose="020F0502020204030204" pitchFamily="34" charset="0"/>
                <a:ea typeface="メイリオ" panose="020B0604030504040204" pitchFamily="50" charset="-128"/>
              </a:defRPr>
            </a:lvl4pPr>
            <a:lvl5pPr>
              <a:defRPr sz="1800">
                <a:latin typeface="Calibri" panose="020F0502020204030204" pitchFamily="34" charset="0"/>
                <a:ea typeface="メイリオ" panose="020B0604030504040204" pitchFamily="50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>
              <a:defRPr sz="2400">
                <a:latin typeface="Calibri" panose="020F0502020204030204" pitchFamily="34" charset="0"/>
                <a:ea typeface="メイリオ" panose="020B0604030504040204" pitchFamily="50" charset="-128"/>
              </a:defRPr>
            </a:lvl2pPr>
            <a:lvl3pPr>
              <a:defRPr sz="2000">
                <a:latin typeface="Calibri" panose="020F0502020204030204" pitchFamily="34" charset="0"/>
                <a:ea typeface="メイリオ" panose="020B0604030504040204" pitchFamily="50" charset="-128"/>
              </a:defRPr>
            </a:lvl3pPr>
            <a:lvl4pPr>
              <a:defRPr sz="1800">
                <a:latin typeface="Calibri" panose="020F0502020204030204" pitchFamily="34" charset="0"/>
                <a:ea typeface="メイリオ" panose="020B0604030504040204" pitchFamily="50" charset="-128"/>
              </a:defRPr>
            </a:lvl4pPr>
            <a:lvl5pPr>
              <a:defRPr sz="1800">
                <a:latin typeface="Calibri" panose="020F0502020204030204" pitchFamily="34" charset="0"/>
                <a:ea typeface="メイリオ" panose="020B0604030504040204" pitchFamily="50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AE89C646-45AB-43FE-B768-9A99059CDAB6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DC64204E-3487-4C2E-B286-A576DA383B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259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>
              <a:defRPr sz="2000">
                <a:latin typeface="Calibri" panose="020F0502020204030204" pitchFamily="34" charset="0"/>
                <a:ea typeface="メイリオ" panose="020B0604030504040204" pitchFamily="50" charset="-128"/>
              </a:defRPr>
            </a:lvl2pPr>
            <a:lvl3pPr>
              <a:defRPr sz="1800">
                <a:latin typeface="Calibri" panose="020F0502020204030204" pitchFamily="34" charset="0"/>
                <a:ea typeface="メイリオ" panose="020B0604030504040204" pitchFamily="50" charset="-128"/>
              </a:defRPr>
            </a:lvl3pPr>
            <a:lvl4pPr>
              <a:defRPr sz="1600">
                <a:latin typeface="Calibri" panose="020F0502020204030204" pitchFamily="34" charset="0"/>
                <a:ea typeface="メイリオ" panose="020B0604030504040204" pitchFamily="50" charset="-128"/>
              </a:defRPr>
            </a:lvl4pPr>
            <a:lvl5pPr>
              <a:defRPr sz="1600">
                <a:latin typeface="Calibri" panose="020F0502020204030204" pitchFamily="34" charset="0"/>
                <a:ea typeface="メイリオ" panose="020B0604030504040204" pitchFamily="50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>
              <a:defRPr sz="2000">
                <a:latin typeface="Calibri" panose="020F0502020204030204" pitchFamily="34" charset="0"/>
                <a:ea typeface="メイリオ" panose="020B0604030504040204" pitchFamily="50" charset="-128"/>
              </a:defRPr>
            </a:lvl2pPr>
            <a:lvl3pPr>
              <a:defRPr sz="1800">
                <a:latin typeface="Calibri" panose="020F0502020204030204" pitchFamily="34" charset="0"/>
                <a:ea typeface="メイリオ" panose="020B0604030504040204" pitchFamily="50" charset="-128"/>
              </a:defRPr>
            </a:lvl3pPr>
            <a:lvl4pPr>
              <a:defRPr sz="1600">
                <a:latin typeface="Calibri" panose="020F0502020204030204" pitchFamily="34" charset="0"/>
                <a:ea typeface="メイリオ" panose="020B0604030504040204" pitchFamily="50" charset="-128"/>
              </a:defRPr>
            </a:lvl4pPr>
            <a:lvl5pPr>
              <a:defRPr sz="1600">
                <a:latin typeface="Calibri" panose="020F0502020204030204" pitchFamily="34" charset="0"/>
                <a:ea typeface="メイリオ" panose="020B0604030504040204" pitchFamily="50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A149C581-9916-4F4A-95E9-2C042E2FA81F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E006A3B7-6BB6-4B88-9EFB-35B2847BE4F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739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500306"/>
            <a:ext cx="12192000" cy="1142984"/>
          </a:xfrm>
        </p:spPr>
        <p:txBody>
          <a:bodyPr/>
          <a:lstStyle>
            <a:lvl1pPr>
              <a:defRPr sz="2800" b="1" spc="2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pc="20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88986DCE-72A8-443F-A66B-DFD6487CDDDE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pc="20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pc="20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13E3DACC-1840-4913-ABC6-A96DF5D275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472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46E52ECA-523B-4286-9DCE-758C75235A18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E78A20BC-A927-43F0-BEB4-B805A5ABEEA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9958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>
              <a:defRPr sz="2800">
                <a:latin typeface="Calibri" panose="020F0502020204030204" pitchFamily="34" charset="0"/>
                <a:ea typeface="メイリオ" panose="020B0604030504040204" pitchFamily="50" charset="-128"/>
              </a:defRPr>
            </a:lvl2pPr>
            <a:lvl3pPr>
              <a:defRPr sz="2400">
                <a:latin typeface="Calibri" panose="020F0502020204030204" pitchFamily="34" charset="0"/>
                <a:ea typeface="メイリオ" panose="020B0604030504040204" pitchFamily="50" charset="-128"/>
              </a:defRPr>
            </a:lvl3pPr>
            <a:lvl4pPr>
              <a:defRPr sz="2000">
                <a:latin typeface="Calibri" panose="020F0502020204030204" pitchFamily="34" charset="0"/>
                <a:ea typeface="メイリオ" panose="020B0604030504040204" pitchFamily="50" charset="-128"/>
              </a:defRPr>
            </a:lvl4pPr>
            <a:lvl5pPr>
              <a:defRPr sz="2000">
                <a:latin typeface="Calibri" panose="020F0502020204030204" pitchFamily="34" charset="0"/>
                <a:ea typeface="メイリオ" panose="020B0604030504040204" pitchFamily="50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7B462F3E-28FF-439F-8540-DDAD28F2CDC8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DEC144F8-3C89-43D1-B15D-40032D5BA66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191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  <a:endParaRPr lang="ja-JP" alt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fld id="{EF723314-CE1B-4885-90E2-1CE432150177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5FDED859-46C4-4998-A366-03AD3F1283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488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000" y="116632"/>
            <a:ext cx="11736000" cy="64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64999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000" y="1053360"/>
            <a:ext cx="11736000" cy="56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pc="0" baseline="0">
                <a:latin typeface="Calibri" panose="020F0502020204030204" pitchFamily="34" charset="0"/>
                <a:ea typeface="メイリオ" panose="020B0604030504040204" pitchFamily="50" charset="-128"/>
                <a:cs typeface="+mn-cs"/>
              </a:defRPr>
            </a:lvl1pPr>
          </a:lstStyle>
          <a:p>
            <a:pPr>
              <a:defRPr/>
            </a:pPr>
            <a:fld id="{348ACBEA-3E7A-4B6B-BD4D-E58FFAEA7CFE}" type="datetime1">
              <a:rPr lang="ja-JP" altLang="en-US" smtClean="0"/>
              <a:pPr>
                <a:defRPr/>
              </a:pPr>
              <a:t>2022/11/8</a:t>
            </a:fld>
            <a:endParaRPr lang="ja-JP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spc="0" baseline="0">
                <a:latin typeface="Calibri" panose="020F0502020204030204" pitchFamily="34" charset="0"/>
                <a:ea typeface="メイリオ" panose="020B0604030504040204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pc="0" baseline="0">
                <a:latin typeface="Calibri" panose="020F0502020204030204" pitchFamily="34" charset="0"/>
                <a:ea typeface="メイリオ" panose="020B0604030504040204" pitchFamily="50" charset="-128"/>
              </a:defRPr>
            </a:lvl1pPr>
          </a:lstStyle>
          <a:p>
            <a:fld id="{240A6D3F-7410-4B5F-A955-F61BC20DF1E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078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800" b="1" spc="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メイリオ" panose="020B0604030504040204" pitchFamily="50" charset="-128"/>
          <a:cs typeface="Times New Roman" pitchFamily="1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Times New Roman" pitchFamily="1" charset="0"/>
          <a:ea typeface="ＭＳ Ｐゴシック" pitchFamily="1" charset="-128"/>
          <a:cs typeface="Times New Roman" pitchFamily="1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Times New Roman" pitchFamily="1" charset="0"/>
          <a:ea typeface="ＭＳ Ｐゴシック" pitchFamily="1" charset="-128"/>
          <a:cs typeface="Times New Roman" pitchFamily="1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Times New Roman" pitchFamily="1" charset="0"/>
          <a:ea typeface="ＭＳ Ｐゴシック" pitchFamily="1" charset="-128"/>
          <a:cs typeface="Times New Roman" pitchFamily="1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Times New Roman" pitchFamily="1" charset="0"/>
          <a:ea typeface="ＭＳ Ｐゴシック" pitchFamily="1" charset="-128"/>
          <a:cs typeface="Times New Roman" pitchFamily="1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 spc="150" baseline="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Times New Roman" pitchFamily="1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1800" spc="150" baseline="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Times New Roman" pitchFamily="1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1800" spc="150" baseline="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Times New Roman" pitchFamily="1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1600" spc="150" baseline="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Times New Roman" pitchFamily="1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 spc="150" baseline="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Times New Roman" pitchFamily="1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40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20.png"/><Relationship Id="rId4" Type="http://schemas.openxmlformats.org/officeDocument/2006/relationships/image" Target="../media/image390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0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microsoft.com/office/2007/relationships/hdphoto" Target="../media/hdphoto1.wdp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tiff"/><Relationship Id="rId26" Type="http://schemas.openxmlformats.org/officeDocument/2006/relationships/image" Target="../media/image134.png"/><Relationship Id="rId3" Type="http://schemas.openxmlformats.org/officeDocument/2006/relationships/image" Target="../media/image111.png"/><Relationship Id="rId21" Type="http://schemas.openxmlformats.org/officeDocument/2006/relationships/image" Target="../media/image129.tiff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tiff"/><Relationship Id="rId25" Type="http://schemas.openxmlformats.org/officeDocument/2006/relationships/image" Target="../media/image133.tiff"/><Relationship Id="rId2" Type="http://schemas.openxmlformats.org/officeDocument/2006/relationships/image" Target="../media/image110.emf"/><Relationship Id="rId16" Type="http://schemas.openxmlformats.org/officeDocument/2006/relationships/image" Target="../media/image124.png"/><Relationship Id="rId20" Type="http://schemas.openxmlformats.org/officeDocument/2006/relationships/image" Target="../media/image128.tiff"/><Relationship Id="rId29" Type="http://schemas.openxmlformats.org/officeDocument/2006/relationships/image" Target="../media/image13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24" Type="http://schemas.openxmlformats.org/officeDocument/2006/relationships/image" Target="../media/image132.tiff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23" Type="http://schemas.openxmlformats.org/officeDocument/2006/relationships/image" Target="../media/image131.tiff"/><Relationship Id="rId28" Type="http://schemas.openxmlformats.org/officeDocument/2006/relationships/image" Target="../media/image136.png"/><Relationship Id="rId10" Type="http://schemas.openxmlformats.org/officeDocument/2006/relationships/image" Target="../media/image118.png"/><Relationship Id="rId19" Type="http://schemas.openxmlformats.org/officeDocument/2006/relationships/image" Target="../media/image127.tiff"/><Relationship Id="rId4" Type="http://schemas.openxmlformats.org/officeDocument/2006/relationships/image" Target="../media/image112.jpe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tiff"/><Relationship Id="rId27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41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9" Type="http://schemas.openxmlformats.org/officeDocument/2006/relationships/image" Target="../media/image3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9A8A1E-AD75-41D8-9183-4DDE51C93E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Muon g-2/EDM </a:t>
            </a:r>
            <a:r>
              <a:rPr kumimoji="1" lang="ja-JP" altLang="en-US" dirty="0"/>
              <a:t>実験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022B431-2851-4079-9C2A-D31D2DB11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佐藤 </a:t>
            </a:r>
            <a:r>
              <a:rPr lang="ja-JP" altLang="en-US" dirty="0"/>
              <a:t>優太郎</a:t>
            </a:r>
            <a:endParaRPr lang="en-US" altLang="ja-JP" dirty="0"/>
          </a:p>
          <a:p>
            <a:r>
              <a:rPr kumimoji="1" lang="ja-JP" altLang="en-US" dirty="0"/>
              <a:t>新潟大学</a:t>
            </a:r>
            <a:endParaRPr kumimoji="1" lang="en-US" altLang="ja-JP" dirty="0"/>
          </a:p>
          <a:p>
            <a:r>
              <a:rPr lang="en-US" altLang="ja-JP" dirty="0"/>
              <a:t>2022</a:t>
            </a:r>
            <a:r>
              <a:rPr lang="ja-JP" altLang="en-US" dirty="0"/>
              <a:t>年</a:t>
            </a:r>
            <a:r>
              <a:rPr lang="en-US" altLang="ja-JP" dirty="0"/>
              <a:t>11</a:t>
            </a:r>
            <a:r>
              <a:rPr lang="ja-JP" altLang="en-US" dirty="0"/>
              <a:t>月</a:t>
            </a:r>
            <a:r>
              <a:rPr lang="en-US" altLang="ja-JP" dirty="0"/>
              <a:t>7-10</a:t>
            </a:r>
            <a:r>
              <a:rPr lang="ja-JP" altLang="en-US" dirty="0"/>
              <a:t>日</a:t>
            </a:r>
            <a:endParaRPr lang="en-US" altLang="ja-JP" dirty="0"/>
          </a:p>
          <a:p>
            <a:r>
              <a:rPr kumimoji="1" lang="en-US" altLang="ja-JP" dirty="0"/>
              <a:t>FPWS2022</a:t>
            </a:r>
            <a:r>
              <a:rPr lang="en-US" altLang="ja-JP" dirty="0"/>
              <a:t>@</a:t>
            </a:r>
            <a:r>
              <a:rPr lang="ja-JP" altLang="en-US" dirty="0"/>
              <a:t>伊豆の国市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96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1246BBE2-F7D4-470C-95CC-C87CA0C0E978}"/>
              </a:ext>
            </a:extLst>
          </p:cNvPr>
          <p:cNvSpPr/>
          <p:nvPr/>
        </p:nvSpPr>
        <p:spPr>
          <a:xfrm>
            <a:off x="407368" y="1031043"/>
            <a:ext cx="2196244" cy="813781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406E0A1-93C4-4D5F-8E02-EFC377DA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電気双極子能率 </a:t>
            </a:r>
            <a:r>
              <a:rPr kumimoji="1" lang="en-US" altLang="ja-JP" dirty="0"/>
              <a:t>(EDM : Electric dipole moment)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11F61BA-0791-4D14-8A8C-6F0F6D0B0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ja-JP" alt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　</m:t>
                      </m:r>
                      <m:acc>
                        <m:accPr>
                          <m:chr m:val="⃗"/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altLang="ja-JP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n-US" altLang="ja-JP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en-US" altLang="ja-JP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altLang="ja-JP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50000"/>
                  </a:lnSpc>
                  <a:buNone/>
                </a:pPr>
                <a:endParaRPr lang="en-US" altLang="ja-JP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ja-JP" alt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が</a:t>
                </a:r>
                <a:r>
                  <a:rPr lang="en-US" altLang="ja-JP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EDM </a:t>
                </a:r>
                <a:r>
                  <a:rPr lang="ja-JP" alt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の大きさを表す。</a:t>
                </a:r>
                <a:br>
                  <a:rPr lang="en-US" altLang="ja-JP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𝑔</m:t>
                    </m:r>
                  </m:oMath>
                </a14:m>
                <a:r>
                  <a:rPr lang="en-US" altLang="ja-JP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ja-JP" altLang="en-US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因子に相当</a:t>
                </a:r>
                <a:r>
                  <a:rPr lang="en-US" altLang="ja-JP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n-US" altLang="ja-JP" dirty="0"/>
                  <a:t>EDM </a:t>
                </a:r>
                <a:r>
                  <a:rPr lang="ja-JP" altLang="en-US" dirty="0"/>
                  <a:t>は時間反転対称性を破る。</a:t>
                </a:r>
                <a:br>
                  <a:rPr lang="en-US" altLang="ja-JP" dirty="0"/>
                </a:br>
                <a:r>
                  <a:rPr lang="en-US" altLang="ja-JP" dirty="0"/>
                  <a:t>CPT</a:t>
                </a:r>
                <a:r>
                  <a:rPr lang="ja-JP" altLang="en-US" dirty="0"/>
                  <a:t>定理を仮定すると、</a:t>
                </a:r>
                <a:r>
                  <a:rPr lang="en-US" altLang="ja-JP" dirty="0"/>
                  <a:t>CP </a:t>
                </a:r>
                <a:r>
                  <a:rPr lang="ja-JP" altLang="en-US" dirty="0"/>
                  <a:t>対称性の破れ。</a:t>
                </a:r>
                <a:endParaRPr lang="en-US" altLang="ja-JP" dirty="0"/>
              </a:p>
              <a:p>
                <a:pPr>
                  <a:lnSpc>
                    <a:spcPct val="30000"/>
                  </a:lnSpc>
                </a:pPr>
                <a:endParaRPr lang="en-US" altLang="ja-JP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ja-JP" alt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標準理論の予言値は</a:t>
                </a:r>
                <a:r>
                  <a:rPr lang="en-US" altLang="ja-JP" dirty="0"/>
                  <a:t>2×10</a:t>
                </a:r>
                <a:r>
                  <a:rPr lang="en-US" altLang="ja-JP" baseline="30000" dirty="0"/>
                  <a:t>-38</a:t>
                </a:r>
                <a:r>
                  <a:rPr lang="en-US" altLang="ja-JP" dirty="0"/>
                  <a:t> e</a:t>
                </a:r>
                <a:r>
                  <a:rPr lang="ja-JP" altLang="en-US" dirty="0"/>
                  <a:t>・</a:t>
                </a:r>
                <a:r>
                  <a:rPr lang="en-US" altLang="ja-JP" dirty="0"/>
                  <a:t>cm</a:t>
                </a:r>
              </a:p>
              <a:p>
                <a:r>
                  <a:rPr lang="ja-JP" alt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現在の上限値は、</a:t>
                </a:r>
                <a:r>
                  <a:rPr lang="en-US" altLang="ja-JP" dirty="0"/>
                  <a:t> |d|&lt;1.8×10</a:t>
                </a:r>
                <a:r>
                  <a:rPr lang="en-US" altLang="ja-JP" baseline="30000" dirty="0"/>
                  <a:t>-19</a:t>
                </a:r>
                <a:r>
                  <a:rPr lang="en-US" altLang="ja-JP" dirty="0"/>
                  <a:t> e</a:t>
                </a:r>
                <a:r>
                  <a:rPr lang="ja-JP" altLang="en-US" dirty="0"/>
                  <a:t>・</a:t>
                </a:r>
                <a:r>
                  <a:rPr lang="en-US" altLang="ja-JP" dirty="0"/>
                  <a:t>cm (90%C.L. by BNL)</a:t>
                </a:r>
              </a:p>
              <a:p>
                <a:endParaRPr lang="en-US" altLang="ja-JP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11F61BA-0791-4D14-8A8C-6F0F6D0B0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AF57BF-20AA-45EE-8481-9022AD13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10</a:t>
            </a:fld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1C96369-5F33-440F-B9CF-DC4AB4C8A80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640" y="5013176"/>
            <a:ext cx="2208067" cy="1440418"/>
            <a:chOff x="5096989" y="4483276"/>
            <a:chExt cx="1698513" cy="1108014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05469C7-F92A-4BD4-A8DF-06753EAB07A9}"/>
                </a:ext>
              </a:extLst>
            </p:cNvPr>
            <p:cNvGrpSpPr/>
            <p:nvPr/>
          </p:nvGrpSpPr>
          <p:grpSpPr>
            <a:xfrm>
              <a:off x="5096989" y="4483276"/>
              <a:ext cx="1079371" cy="1108014"/>
              <a:chOff x="5011014" y="4377999"/>
              <a:chExt cx="1649220" cy="1692987"/>
            </a:xfrm>
          </p:grpSpPr>
          <p:cxnSp>
            <p:nvCxnSpPr>
              <p:cNvPr id="11" name="直線矢印コネクタ 10">
                <a:extLst>
                  <a:ext uri="{FF2B5EF4-FFF2-40B4-BE49-F238E27FC236}">
                    <a16:creationId xmlns:a16="http://schemas.microsoft.com/office/drawing/2014/main" id="{9788B80D-170E-4A28-9726-66597D865967}"/>
                  </a:ext>
                </a:extLst>
              </p:cNvPr>
              <p:cNvCxnSpPr/>
              <p:nvPr/>
            </p:nvCxnSpPr>
            <p:spPr>
              <a:xfrm flipH="1" flipV="1">
                <a:off x="5843430" y="4377999"/>
                <a:ext cx="0" cy="1692987"/>
              </a:xfrm>
              <a:prstGeom prst="straightConnector1">
                <a:avLst/>
              </a:prstGeom>
              <a:ln w="76200" cmpd="dbl">
                <a:solidFill>
                  <a:schemeClr val="accent2"/>
                </a:solidFill>
                <a:tailEnd type="stealth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F645AE2E-8A3A-40C4-A2A5-63EE4093CA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49556" y="4608024"/>
                <a:ext cx="1587747" cy="1237646"/>
              </a:xfrm>
              <a:prstGeom prst="rect">
                <a:avLst/>
              </a:prstGeom>
            </p:spPr>
          </p:pic>
          <p:sp>
            <p:nvSpPr>
              <p:cNvPr id="13" name="円弧 12">
                <a:extLst>
                  <a:ext uri="{FF2B5EF4-FFF2-40B4-BE49-F238E27FC236}">
                    <a16:creationId xmlns:a16="http://schemas.microsoft.com/office/drawing/2014/main" id="{C51D23FF-86F6-4DAE-B71F-D8FBF7756DB1}"/>
                  </a:ext>
                </a:extLst>
              </p:cNvPr>
              <p:cNvSpPr/>
              <p:nvPr/>
            </p:nvSpPr>
            <p:spPr>
              <a:xfrm rot="16200000" flipH="1">
                <a:off x="5673819" y="4362087"/>
                <a:ext cx="323609" cy="1649220"/>
              </a:xfrm>
              <a:prstGeom prst="arc">
                <a:avLst>
                  <a:gd name="adj1" fmla="val 15352419"/>
                  <a:gd name="adj2" fmla="val 6156617"/>
                </a:avLst>
              </a:prstGeom>
              <a:ln w="19050">
                <a:solidFill>
                  <a:schemeClr val="accent2"/>
                </a:solidFill>
                <a:tailEnd type="arrow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1614FA4-D815-4B02-9C0B-DEE5AEE23AD9}"/>
                  </a:ext>
                </a:extLst>
              </p:cNvPr>
              <p:cNvSpPr txBox="1"/>
              <p:nvPr/>
            </p:nvSpPr>
            <p:spPr>
              <a:xfrm>
                <a:off x="5505604" y="4651506"/>
                <a:ext cx="778408" cy="543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+++</a:t>
                </a:r>
                <a:endParaRPr kumimoji="1" lang="ja-JP" altLang="en-US" sz="2000" b="1" dirty="0">
                  <a:solidFill>
                    <a:schemeClr val="tx2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2767682-212C-4094-8B1B-DB455C41D551}"/>
                  </a:ext>
                </a:extLst>
              </p:cNvPr>
              <p:cNvSpPr txBox="1"/>
              <p:nvPr/>
            </p:nvSpPr>
            <p:spPr>
              <a:xfrm>
                <a:off x="5552058" y="5365209"/>
                <a:ext cx="727635" cy="543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- - -</a:t>
                </a:r>
                <a:endParaRPr kumimoji="1" lang="ja-JP" altLang="en-US" sz="2000" b="1" dirty="0">
                  <a:solidFill>
                    <a:schemeClr val="tx2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3D00ABD-539A-48CB-AD44-CE8DB316C97B}"/>
                </a:ext>
              </a:extLst>
            </p:cNvPr>
            <p:cNvSpPr txBox="1"/>
            <p:nvPr/>
          </p:nvSpPr>
          <p:spPr>
            <a:xfrm>
              <a:off x="6084168" y="4689639"/>
              <a:ext cx="711334" cy="300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>
                  <a:solidFill>
                    <a:srgbClr val="FF0000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スピン</a:t>
              </a:r>
            </a:p>
          </p:txBody>
        </p: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40681C86-6804-470C-B0DA-7D49564D6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4615" y="4916229"/>
              <a:ext cx="0" cy="291632"/>
            </a:xfrm>
            <a:prstGeom prst="straightConnector1">
              <a:avLst/>
            </a:prstGeom>
            <a:ln w="76200" cmpd="dbl">
              <a:solidFill>
                <a:schemeClr val="tx2"/>
              </a:solidFill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0930DCC-E2AD-43BB-A1CD-C2C7B9A74B03}"/>
                </a:ext>
              </a:extLst>
            </p:cNvPr>
            <p:cNvSpPr txBox="1"/>
            <p:nvPr/>
          </p:nvSpPr>
          <p:spPr>
            <a:xfrm>
              <a:off x="6221430" y="5053328"/>
              <a:ext cx="521816" cy="300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tx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EDM</a:t>
              </a:r>
              <a:endParaRPr kumimoji="1" lang="ja-JP" altLang="en-US" sz="1600" dirty="0">
                <a:solidFill>
                  <a:schemeClr val="tx2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28102813-3B69-4ACE-9F3A-4CDB36AC94D7}"/>
              </a:ext>
            </a:extLst>
          </p:cNvPr>
          <p:cNvGrpSpPr>
            <a:grpSpLocks noChangeAspect="1"/>
          </p:cNvGrpSpPr>
          <p:nvPr/>
        </p:nvGrpSpPr>
        <p:grpSpPr>
          <a:xfrm>
            <a:off x="8184232" y="995864"/>
            <a:ext cx="3394887" cy="3394885"/>
            <a:chOff x="4645985" y="2754622"/>
            <a:chExt cx="2829071" cy="2829071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80666C67-AEDE-4BF2-B738-222DB7D8F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5840" y="2852936"/>
              <a:ext cx="2516542" cy="2492631"/>
            </a:xfrm>
            <a:prstGeom prst="rect">
              <a:avLst/>
            </a:prstGeom>
          </p:spPr>
        </p:pic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46C39D66-8D3A-4A53-B36E-A5D70DDF5C42}"/>
                </a:ext>
              </a:extLst>
            </p:cNvPr>
            <p:cNvSpPr/>
            <p:nvPr/>
          </p:nvSpPr>
          <p:spPr>
            <a:xfrm>
              <a:off x="5450135" y="4062955"/>
              <a:ext cx="923514" cy="106203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pc="3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CE9A4F7-05B5-489F-8408-82CF5D10EE3B}"/>
                </a:ext>
              </a:extLst>
            </p:cNvPr>
            <p:cNvSpPr txBox="1"/>
            <p:nvPr/>
          </p:nvSpPr>
          <p:spPr>
            <a:xfrm>
              <a:off x="6073431" y="3959019"/>
              <a:ext cx="394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spc="3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×</a:t>
              </a:r>
              <a:endParaRPr kumimoji="1" lang="ja-JP" altLang="en-US" sz="1600" b="1" spc="3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9ED6CD2-4B42-44C3-840A-E270656C9F77}"/>
                </a:ext>
              </a:extLst>
            </p:cNvPr>
            <p:cNvSpPr txBox="1"/>
            <p:nvPr/>
          </p:nvSpPr>
          <p:spPr>
            <a:xfrm>
              <a:off x="5254966" y="3864191"/>
              <a:ext cx="633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ja-JP" altLang="en-US" sz="3200" b="1" spc="3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・</a:t>
              </a: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B30F8621-B937-4B99-AB2D-FD293178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645985" y="2754622"/>
              <a:ext cx="2829071" cy="2829071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126CD9F-985B-43E0-B394-3154A7907067}"/>
                </a:ext>
              </a:extLst>
            </p:cNvPr>
            <p:cNvSpPr txBox="1"/>
            <p:nvPr/>
          </p:nvSpPr>
          <p:spPr>
            <a:xfrm>
              <a:off x="5195644" y="3610877"/>
              <a:ext cx="372965" cy="333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>
                  <a:solidFill>
                    <a:schemeClr val="accent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+q</a:t>
              </a:r>
              <a:endParaRPr kumimoji="1" lang="ja-JP" altLang="en-US" sz="2000" b="1" dirty="0">
                <a:solidFill>
                  <a:schemeClr val="accent2"/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EAAA4B66-2960-4893-A60B-870843594AFB}"/>
                </a:ext>
              </a:extLst>
            </p:cNvPr>
            <p:cNvSpPr txBox="1"/>
            <p:nvPr/>
          </p:nvSpPr>
          <p:spPr>
            <a:xfrm>
              <a:off x="5245338" y="4330541"/>
              <a:ext cx="331555" cy="333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i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-q</a:t>
              </a:r>
              <a:endParaRPr lang="ja-JP" altLang="en-US" sz="2000" b="1" dirty="0">
                <a:solidFill>
                  <a:schemeClr val="tx2"/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3D5B29C5-9587-45A1-9F4A-96C3E894EC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0135" y="3960275"/>
              <a:ext cx="0" cy="360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  <a:effectLst>
              <a:glow rad="50800">
                <a:schemeClr val="accent1">
                  <a:alpha val="8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F39D20A1-FD06-4D5B-8F76-5275EBC30CF1}"/>
                    </a:ext>
                  </a:extLst>
                </p:cNvPr>
                <p:cNvSpPr txBox="1"/>
                <p:nvPr/>
              </p:nvSpPr>
              <p:spPr>
                <a:xfrm>
                  <a:off x="4678307" y="3980786"/>
                  <a:ext cx="817853" cy="409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b="0" dirty="0">
                      <a:solidFill>
                        <a:srgbClr val="000000"/>
                      </a:solidFill>
                      <a:effectLst>
                        <a:glow rad="50800">
                          <a:schemeClr val="accent1">
                            <a:satMod val="175000"/>
                            <a:alpha val="80000"/>
                          </a:schemeClr>
                        </a:glow>
                      </a:effectLst>
                    </a:rPr>
                    <a:t>距離</a:t>
                  </a:r>
                  <a14:m>
                    <m:oMath xmlns:m="http://schemas.openxmlformats.org/officeDocument/2006/math">
                      <m:r>
                        <a:rPr lang="en-US" altLang="ja-JP" b="0" i="0" smtClean="0">
                          <a:solidFill>
                            <a:srgbClr val="000000"/>
                          </a:solidFill>
                          <a:effectLst>
                            <a:glow rad="50800">
                              <a:schemeClr val="accent1">
                                <a:satMod val="17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altLang="ja-JP" b="0" i="1" smtClean="0">
                              <a:solidFill>
                                <a:srgbClr val="000000"/>
                              </a:solidFill>
                              <a:effectLst>
                                <a:glow rad="50800">
                                  <a:schemeClr val="accent1">
                                    <a:satMod val="175000"/>
                                    <a:alpha val="8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 smtClean="0">
                              <a:solidFill>
                                <a:srgbClr val="000000"/>
                              </a:solidFill>
                              <a:effectLst>
                                <a:glow rad="50800">
                                  <a:schemeClr val="accent1">
                                    <a:satMod val="175000"/>
                                    <a:alpha val="8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</m:oMath>
                  </a14:m>
                  <a:endParaRPr kumimoji="1" lang="ja-JP" altLang="en-US" spc="300" dirty="0">
                    <a:effectLst>
                      <a:glow rad="50800">
                        <a:schemeClr val="accent1">
                          <a:satMod val="175000"/>
                          <a:alpha val="80000"/>
                        </a:schemeClr>
                      </a:glow>
                    </a:effectLst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F39D20A1-FD06-4D5B-8F76-5275EBC30C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307" y="3980786"/>
                  <a:ext cx="817853" cy="409728"/>
                </a:xfrm>
                <a:prstGeom prst="rect">
                  <a:avLst/>
                </a:prstGeom>
                <a:blipFill>
                  <a:blip r:embed="rId6"/>
                  <a:stretch>
                    <a:fillRect l="-8075" t="-8750" b="-375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CCC10E5C-7972-4C14-A64D-5BAC6095F65C}"/>
              </a:ext>
            </a:extLst>
          </p:cNvPr>
          <p:cNvGrpSpPr/>
          <p:nvPr/>
        </p:nvGrpSpPr>
        <p:grpSpPr>
          <a:xfrm>
            <a:off x="6573607" y="1095953"/>
            <a:ext cx="2114681" cy="1079202"/>
            <a:chOff x="3390772" y="1554543"/>
            <a:chExt cx="2114681" cy="1079202"/>
          </a:xfrm>
        </p:grpSpPr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50BAF7C7-4EDD-4944-B885-E3C3627042BE}"/>
                </a:ext>
              </a:extLst>
            </p:cNvPr>
            <p:cNvSpPr/>
            <p:nvPr/>
          </p:nvSpPr>
          <p:spPr>
            <a:xfrm>
              <a:off x="3487071" y="1978701"/>
              <a:ext cx="1348465" cy="655044"/>
            </a:xfrm>
            <a:prstGeom prst="roundRect">
              <a:avLst>
                <a:gd name="adj" fmla="val 5319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ja-JP" altLang="en-US" sz="2000" spc="300" dirty="0">
                <a:solidFill>
                  <a:srgbClr val="000000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テキスト ボックス 4">
                  <a:extLst>
                    <a:ext uri="{FF2B5EF4-FFF2-40B4-BE49-F238E27FC236}">
                      <a16:creationId xmlns:a16="http://schemas.microsoft.com/office/drawing/2014/main" id="{7395F4F2-42BA-4309-9C7A-ABCE99A0A089}"/>
                    </a:ext>
                  </a:extLst>
                </p:cNvPr>
                <p:cNvSpPr txBox="1"/>
                <p:nvPr/>
              </p:nvSpPr>
              <p:spPr>
                <a:xfrm>
                  <a:off x="3390772" y="1554543"/>
                  <a:ext cx="2114681" cy="9733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>
                    <a:lnSpc>
                      <a:spcPct val="130000"/>
                    </a:lnSpc>
                    <a:spcBef>
                      <a:spcPct val="20000"/>
                    </a:spcBef>
                  </a:pPr>
                  <a:r>
                    <a:rPr lang="ja-JP" altLang="en-US" sz="2000" b="1" kern="0" spc="150" dirty="0">
                      <a:solidFill>
                        <a:srgbClr val="000000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電気双極子能率</a:t>
                  </a:r>
                  <a:endParaRPr lang="en-US" altLang="ja-JP" sz="2000" b="1" kern="0" spc="150" dirty="0">
                    <a:solidFill>
                      <a:srgbClr val="00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  <a:p>
                  <a:pPr lvl="0">
                    <a:lnSpc>
                      <a:spcPct val="130000"/>
                    </a:lnSpc>
                    <a:spcBef>
                      <a:spcPct val="20000"/>
                    </a:spcBef>
                  </a:pPr>
                  <a:r>
                    <a:rPr lang="ja-JP" altLang="en-US" sz="2000" kern="0" spc="150" dirty="0">
                      <a:solidFill>
                        <a:srgbClr val="000000"/>
                      </a:solidFill>
                    </a:rPr>
                    <a:t>　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ja-JP" altLang="en-US" sz="2000" i="1" kern="0" spc="1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 kern="0" spc="1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altLang="ja-JP" sz="2000" b="0" i="1" kern="0" spc="15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en-US" sz="2000" i="1" kern="0" spc="15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0" i="1" kern="0" spc="15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en-US" sz="2000" i="1" kern="0" spc="15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ja-JP" sz="2000" i="1" kern="0" spc="1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000" i="1" kern="0" spc="1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</m:oMath>
                  </a14:m>
                  <a:endParaRPr lang="en-US" altLang="ja-JP" sz="2000" kern="0" spc="15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" name="テキスト ボックス 4">
                  <a:extLst>
                    <a:ext uri="{FF2B5EF4-FFF2-40B4-BE49-F238E27FC236}">
                      <a16:creationId xmlns:a16="http://schemas.microsoft.com/office/drawing/2014/main" id="{7395F4F2-42BA-4309-9C7A-ABCE99A0A0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0772" y="1554543"/>
                  <a:ext cx="2114681" cy="973343"/>
                </a:xfrm>
                <a:prstGeom prst="rect">
                  <a:avLst/>
                </a:prstGeom>
                <a:blipFill>
                  <a:blip r:embed="rId7"/>
                  <a:stretch>
                    <a:fillRect l="-3170" r="-2305" b="-25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06557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D18E5625-43FA-4295-BCDC-B523B7243D3F}"/>
              </a:ext>
            </a:extLst>
          </p:cNvPr>
          <p:cNvSpPr/>
          <p:nvPr/>
        </p:nvSpPr>
        <p:spPr>
          <a:xfrm>
            <a:off x="551384" y="4498382"/>
            <a:ext cx="3888432" cy="874834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3AD72057-D231-4ED2-AC8A-BE6042D4AB2C}"/>
              </a:ext>
            </a:extLst>
          </p:cNvPr>
          <p:cNvSpPr/>
          <p:nvPr/>
        </p:nvSpPr>
        <p:spPr>
          <a:xfrm>
            <a:off x="551384" y="1536771"/>
            <a:ext cx="5316792" cy="831313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9270E80-78B3-4E1A-87F6-9F084A71B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EDM </a:t>
            </a:r>
            <a:r>
              <a:rPr kumimoji="1" lang="ja-JP" altLang="en-US" dirty="0"/>
              <a:t>の測定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39A8A88-5C77-41CF-ADAD-51BCBBDA62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EDM </a:t>
                </a:r>
                <a:r>
                  <a:rPr lang="ja-JP" alt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が存在すると、スピンの回転ベクトルが磁場の向きからずれる。</a:t>
                </a:r>
                <a:endParaRPr lang="en-US" altLang="ja-JP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90000"/>
                  </a:lnSpc>
                  <a:buClr>
                    <a:schemeClr val="bg1"/>
                  </a:buClr>
                </a:pPr>
                <a:br>
                  <a:rPr lang="en-US" altLang="ja-JP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US" altLang="ja-JP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90000"/>
                  </a:lnSpc>
                  <a:buClr>
                    <a:schemeClr val="bg1"/>
                  </a:buClr>
                </a:pPr>
                <a:endParaRPr lang="en-US" altLang="ja-JP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0000"/>
                  </a:lnSpc>
                  <a:buClr>
                    <a:schemeClr val="bg1"/>
                  </a:buClr>
                </a:pPr>
                <a:endParaRPr lang="en-US" altLang="ja-JP" dirty="0"/>
              </a:p>
              <a:p>
                <a:r>
                  <a:rPr lang="ja-JP" altLang="en-US" dirty="0"/>
                  <a:t>ミューオンのスピンが蓄積平面に対して、</a:t>
                </a:r>
                <a:br>
                  <a:rPr lang="en-US" altLang="ja-JP" dirty="0"/>
                </a:br>
                <a:r>
                  <a:rPr lang="ja-JP" altLang="en-US" dirty="0"/>
                  <a:t>上を向いたり、下を向いたりする。</a:t>
                </a:r>
                <a:endParaRPr lang="en-US" altLang="ja-JP" dirty="0"/>
              </a:p>
              <a:p>
                <a:pPr marL="0" indent="0">
                  <a:buNone/>
                </a:pPr>
                <a:r>
                  <a:rPr lang="en-US" altLang="ja-JP" sz="1800" dirty="0"/>
                  <a:t>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18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ja-JP" altLang="en-US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func>
                    <m:r>
                      <a:rPr lang="en-US" altLang="ja-JP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8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ja-JP" altLang="en-US" sz="1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ja-JP" alt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ja-JP" sz="18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altLang="ja-JP" sz="1800" i="1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ja-JP" altLang="en-US" sz="18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ja-JP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−21</m:t>
                        </m:r>
                      </m:sup>
                    </m:sSup>
                    <m:r>
                      <a:rPr lang="en-US" altLang="ja-JP" sz="18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ja-JP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ja-JP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  <m:r>
                      <a:rPr lang="en-US" altLang="ja-JP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1800" dirty="0"/>
              </a:p>
              <a:p>
                <a:pPr>
                  <a:lnSpc>
                    <a:spcPct val="30000"/>
                  </a:lnSpc>
                </a:pPr>
                <a:endParaRPr lang="en-US" altLang="ja-JP" dirty="0"/>
              </a:p>
              <a:p>
                <a:r>
                  <a:rPr lang="ja-JP" altLang="en-US" dirty="0"/>
                  <a:t>磁場の向きに対して、上下非対称度を生じさせる。</a:t>
                </a:r>
                <a:endParaRPr lang="en-US" altLang="ja-JP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000">
                              <a:latin typeface="Cambria Math" panose="02040503050406030204" pitchFamily="18" charset="0"/>
                            </a:rPr>
                            <m:t>UD</m:t>
                          </m:r>
                        </m:sub>
                      </m:sSub>
                      <m:d>
                        <m:d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up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down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up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down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1" lang="en-US" altLang="ja-JP" dirty="0"/>
              </a:p>
              <a:p>
                <a:pPr lvl="1">
                  <a:lnSpc>
                    <a:spcPct val="30000"/>
                  </a:lnSpc>
                </a:pPr>
                <a:endParaRPr lang="en-US" altLang="ja-JP" dirty="0"/>
              </a:p>
              <a:p>
                <a:pPr lvl="1"/>
                <a:r>
                  <a:rPr lang="ja-JP" altLang="en-US" dirty="0"/>
                  <a:t>周期は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ja-JP" altLang="en-US" dirty="0"/>
                  <a:t>と同じ。</a:t>
                </a:r>
                <a:endParaRPr lang="en-US" altLang="ja-JP" dirty="0"/>
              </a:p>
              <a:p>
                <a:pPr lvl="1"/>
                <a:r>
                  <a:rPr kumimoji="1" lang="ja-JP" altLang="en-US" dirty="0"/>
                  <a:t>位相</a:t>
                </a:r>
                <a:r>
                  <a:rPr lang="ja-JP" altLang="en-US" dirty="0"/>
                  <a:t>は</a:t>
                </a:r>
                <a:r>
                  <a:rPr lang="en-US" altLang="ja-JP" dirty="0"/>
                  <a:t>90 </a:t>
                </a:r>
                <a:r>
                  <a:rPr lang="ja-JP" altLang="en-US" dirty="0"/>
                  <a:t>度ずれる。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39A8A88-5C77-41CF-ADAD-51BCBBDA62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A263F3-F5F3-48CD-AC1B-2A5E189A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11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89A9D7E-3C44-462F-B5DE-0A03067F2496}"/>
              </a:ext>
            </a:extLst>
          </p:cNvPr>
          <p:cNvGrpSpPr/>
          <p:nvPr/>
        </p:nvGrpSpPr>
        <p:grpSpPr>
          <a:xfrm>
            <a:off x="7608168" y="3840478"/>
            <a:ext cx="4175926" cy="2921369"/>
            <a:chOff x="4612591" y="6025037"/>
            <a:chExt cx="4175926" cy="2921369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DEF1030-9DD0-4481-8920-2DBCC21E8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40"/>
            <a:stretch/>
          </p:blipFill>
          <p:spPr>
            <a:xfrm>
              <a:off x="4612591" y="6025037"/>
              <a:ext cx="4175926" cy="2921369"/>
            </a:xfrm>
            <a:prstGeom prst="rect">
              <a:avLst/>
            </a:prstGeom>
          </p:spPr>
        </p:pic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18398ADD-6A50-427C-ADB2-E05A360EEC83}"/>
                </a:ext>
              </a:extLst>
            </p:cNvPr>
            <p:cNvGrpSpPr/>
            <p:nvPr/>
          </p:nvGrpSpPr>
          <p:grpSpPr>
            <a:xfrm>
              <a:off x="4736988" y="6117616"/>
              <a:ext cx="3748063" cy="2376263"/>
              <a:chOff x="5107359" y="3677540"/>
              <a:chExt cx="3748063" cy="2376263"/>
            </a:xfrm>
          </p:grpSpPr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3FE3B98D-95AD-4102-8ABE-79DE9B40FBF8}"/>
                  </a:ext>
                </a:extLst>
              </p:cNvPr>
              <p:cNvSpPr txBox="1"/>
              <p:nvPr/>
            </p:nvSpPr>
            <p:spPr>
              <a:xfrm>
                <a:off x="8344064" y="3766066"/>
                <a:ext cx="511358" cy="30777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2000" b="1" u="sng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EDM</a:t>
                </a:r>
                <a:endParaRPr kumimoji="1" lang="ja-JP" altLang="en-US" sz="2000" b="1" u="sng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テキスト ボックス 8">
                    <a:extLst>
                      <a:ext uri="{FF2B5EF4-FFF2-40B4-BE49-F238E27FC236}">
                        <a16:creationId xmlns:a16="http://schemas.microsoft.com/office/drawing/2014/main" id="{CFEAC6FE-7EF7-4A4E-AD83-9F07EFC31F21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326569" y="4458330"/>
                    <a:ext cx="183858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ja-JP" altLang="en-US" dirty="0">
                        <a:latin typeface="Calibri" panose="020F0502020204030204" pitchFamily="34" charset="0"/>
                        <a:ea typeface="メイリオ" panose="020B0604030504040204" pitchFamily="50" charset="-128"/>
                      </a:rPr>
                      <a:t>上下非対称度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UD</m:t>
                            </m:r>
                          </m:sub>
                        </m:sSub>
                      </m:oMath>
                    </a14:m>
                    <a:endParaRPr kumimoji="1" lang="ja-JP" altLang="en-US" dirty="0">
                      <a:latin typeface="Calibri" panose="020F0502020204030204" pitchFamily="34" charset="0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9" name="テキスト ボックス 8">
                    <a:extLst>
                      <a:ext uri="{FF2B5EF4-FFF2-40B4-BE49-F238E27FC236}">
                        <a16:creationId xmlns:a16="http://schemas.microsoft.com/office/drawing/2014/main" id="{CFEAC6FE-7EF7-4A4E-AD83-9F07EFC31F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326569" y="4458330"/>
                    <a:ext cx="1838580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3913" t="-1987" r="-54348" b="-7616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5C07A65-EE0E-48ED-BDCC-C21F733804DA}"/>
                  </a:ext>
                </a:extLst>
              </p:cNvPr>
              <p:cNvSpPr txBox="1"/>
              <p:nvPr/>
            </p:nvSpPr>
            <p:spPr>
              <a:xfrm>
                <a:off x="5919232" y="5576749"/>
                <a:ext cx="2448106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i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J-PARC E34 Simulation</a:t>
                </a:r>
              </a:p>
              <a:p>
                <a:r>
                  <a:rPr lang="en-US" altLang="ja-JP" sz="11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(</a:t>
                </a:r>
                <a:r>
                  <a:rPr lang="ja-JP" altLang="en-US" sz="11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最終目標感度の</a:t>
                </a:r>
                <a:r>
                  <a:rPr lang="en-US" altLang="ja-JP" sz="11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10 </a:t>
                </a:r>
                <a:r>
                  <a:rPr lang="ja-JP" altLang="en-US" sz="11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倍の</a:t>
                </a:r>
                <a:r>
                  <a:rPr lang="en-US" altLang="ja-JP" sz="11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EDM </a:t>
                </a:r>
                <a:r>
                  <a:rPr lang="ja-JP" altLang="en-US" sz="11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を仮定</a:t>
                </a:r>
                <a:r>
                  <a:rPr lang="en-US" altLang="ja-JP" sz="11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)</a:t>
                </a:r>
                <a:endParaRPr kumimoji="1" lang="ja-JP" altLang="en-US" sz="1100" dirty="0">
                  <a:solidFill>
                    <a:schemeClr val="accent2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</p:grp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A17D208-DABF-4CF3-B59B-981DAFB16F7C}"/>
              </a:ext>
            </a:extLst>
          </p:cNvPr>
          <p:cNvCxnSpPr/>
          <p:nvPr/>
        </p:nvCxnSpPr>
        <p:spPr>
          <a:xfrm flipV="1">
            <a:off x="11617062" y="4867608"/>
            <a:ext cx="0" cy="648072"/>
          </a:xfrm>
          <a:prstGeom prst="straightConnector1">
            <a:avLst/>
          </a:prstGeom>
          <a:ln w="28575">
            <a:solidFill>
              <a:schemeClr val="accent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64EDC4-B027-429C-8ABD-D8513E7AB74B}"/>
              </a:ext>
            </a:extLst>
          </p:cNvPr>
          <p:cNvSpPr txBox="1"/>
          <p:nvPr/>
        </p:nvSpPr>
        <p:spPr>
          <a:xfrm rot="16200000">
            <a:off x="11291176" y="4891477"/>
            <a:ext cx="10182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2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∝</a:t>
            </a:r>
            <a:r>
              <a:rPr lang="en-US" altLang="ja-JP" sz="22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EDM</a:t>
            </a:r>
            <a:endParaRPr kumimoji="1" lang="ja-JP" altLang="en-US" sz="2200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D2229B1C-10C6-4FBF-9879-BA529E235DEC}"/>
              </a:ext>
            </a:extLst>
          </p:cNvPr>
          <p:cNvGrpSpPr/>
          <p:nvPr/>
        </p:nvGrpSpPr>
        <p:grpSpPr>
          <a:xfrm>
            <a:off x="8578949" y="982026"/>
            <a:ext cx="5643362" cy="2807014"/>
            <a:chOff x="9307492" y="727732"/>
            <a:chExt cx="5643362" cy="2807014"/>
          </a:xfrm>
        </p:grpSpPr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097ADABB-C8FC-4997-B4BF-92FEC42FEEEE}"/>
                </a:ext>
              </a:extLst>
            </p:cNvPr>
            <p:cNvGrpSpPr/>
            <p:nvPr/>
          </p:nvGrpSpPr>
          <p:grpSpPr>
            <a:xfrm>
              <a:off x="9307492" y="727732"/>
              <a:ext cx="2670722" cy="2807014"/>
              <a:chOff x="9307492" y="727732"/>
              <a:chExt cx="2670722" cy="2807014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F2DAC793-756B-49B7-8AFA-4CEAF51727C4}"/>
                  </a:ext>
                </a:extLst>
              </p:cNvPr>
              <p:cNvGrpSpPr/>
              <p:nvPr/>
            </p:nvGrpSpPr>
            <p:grpSpPr>
              <a:xfrm>
                <a:off x="9307492" y="727732"/>
                <a:ext cx="2670722" cy="2807014"/>
                <a:chOff x="5772698" y="1398851"/>
                <a:chExt cx="2670722" cy="2807014"/>
              </a:xfrm>
            </p:grpSpPr>
            <p:sp>
              <p:nvSpPr>
                <p:cNvPr id="14" name="楕円 13">
                  <a:extLst>
                    <a:ext uri="{FF2B5EF4-FFF2-40B4-BE49-F238E27FC236}">
                      <a16:creationId xmlns:a16="http://schemas.microsoft.com/office/drawing/2014/main" id="{25FE208D-4059-4C1C-88EE-8CAD77DF28A9}"/>
                    </a:ext>
                  </a:extLst>
                </p:cNvPr>
                <p:cNvSpPr/>
                <p:nvPr/>
              </p:nvSpPr>
              <p:spPr>
                <a:xfrm rot="899132">
                  <a:off x="5772698" y="2366323"/>
                  <a:ext cx="2017761" cy="674441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cxnSp>
              <p:nvCxnSpPr>
                <p:cNvPr id="15" name="直線矢印コネクタ 14">
                  <a:extLst>
                    <a:ext uri="{FF2B5EF4-FFF2-40B4-BE49-F238E27FC236}">
                      <a16:creationId xmlns:a16="http://schemas.microsoft.com/office/drawing/2014/main" id="{B06AD130-F95D-4CF1-9BDF-0B9A8DE491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77302" y="2689585"/>
                  <a:ext cx="1371717" cy="15013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矢印コネクタ 15">
                  <a:extLst>
                    <a:ext uri="{FF2B5EF4-FFF2-40B4-BE49-F238E27FC236}">
                      <a16:creationId xmlns:a16="http://schemas.microsoft.com/office/drawing/2014/main" id="{C6292F74-5CDD-42FF-B5C1-A1AD1DF59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98061" y="2689585"/>
                  <a:ext cx="679241" cy="600582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矢印コネクタ 16">
                  <a:extLst>
                    <a:ext uri="{FF2B5EF4-FFF2-40B4-BE49-F238E27FC236}">
                      <a16:creationId xmlns:a16="http://schemas.microsoft.com/office/drawing/2014/main" id="{9163362B-9B29-45FC-B451-A2BDFFB783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759257" y="1708231"/>
                  <a:ext cx="18045" cy="99636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矢印コネクタ 17">
                  <a:extLst>
                    <a:ext uri="{FF2B5EF4-FFF2-40B4-BE49-F238E27FC236}">
                      <a16:creationId xmlns:a16="http://schemas.microsoft.com/office/drawing/2014/main" id="{594C52E9-A629-463F-8024-2F0C952F3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77301" y="2673457"/>
                  <a:ext cx="0" cy="1210638"/>
                </a:xfrm>
                <a:prstGeom prst="straightConnector1">
                  <a:avLst/>
                </a:prstGeom>
                <a:ln w="28575">
                  <a:solidFill>
                    <a:schemeClr val="tx2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矢印コネクタ 18">
                  <a:extLst>
                    <a:ext uri="{FF2B5EF4-FFF2-40B4-BE49-F238E27FC236}">
                      <a16:creationId xmlns:a16="http://schemas.microsoft.com/office/drawing/2014/main" id="{C7FEC029-04B8-486C-BD0C-190D720A69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440419" y="2691301"/>
                  <a:ext cx="336344" cy="0"/>
                </a:xfrm>
                <a:prstGeom prst="straightConnector1">
                  <a:avLst/>
                </a:prstGeom>
                <a:ln w="28575">
                  <a:solidFill>
                    <a:schemeClr val="accent2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矢印コネクタ 19">
                  <a:extLst>
                    <a:ext uri="{FF2B5EF4-FFF2-40B4-BE49-F238E27FC236}">
                      <a16:creationId xmlns:a16="http://schemas.microsoft.com/office/drawing/2014/main" id="{E9BE3B80-E7AE-4386-8239-13ED5DBD4F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68888" y="1651847"/>
                  <a:ext cx="0" cy="62545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テキスト ボックス 20">
                      <a:extLst>
                        <a:ext uri="{FF2B5EF4-FFF2-40B4-BE49-F238E27FC236}">
                          <a16:creationId xmlns:a16="http://schemas.microsoft.com/office/drawing/2014/main" id="{5893B930-F938-4F21-91DA-9438E60A8D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6880" y="1747408"/>
                      <a:ext cx="531479" cy="49647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2000" b="1" i="1" dirty="0" smtClean="0">
                                <a:latin typeface="Cambria Math" panose="02040503050406030204" pitchFamily="18" charset="0"/>
                                <a:ea typeface="メイリオ" panose="020B0604030504040204" pitchFamily="50" charset="-128"/>
                              </a:rPr>
                              <m:t>𝑩</m:t>
                            </m:r>
                          </m:oMath>
                        </m:oMathPara>
                      </a14:m>
                      <a:endParaRPr kumimoji="1" lang="ja-JP" altLang="en-US" sz="2000" b="1" i="1" dirty="0">
                        <a:latin typeface="Calibri" panose="020F0502020204030204" pitchFamily="34" charset="0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テキスト ボックス 20">
                      <a:extLst>
                        <a:ext uri="{FF2B5EF4-FFF2-40B4-BE49-F238E27FC236}">
                          <a16:creationId xmlns:a16="http://schemas.microsoft.com/office/drawing/2014/main" id="{5893B930-F938-4F21-91DA-9438E60A8DC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96880" y="1747408"/>
                      <a:ext cx="531479" cy="49647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2" name="直線矢印コネクタ 21">
                  <a:extLst>
                    <a:ext uri="{FF2B5EF4-FFF2-40B4-BE49-F238E27FC236}">
                      <a16:creationId xmlns:a16="http://schemas.microsoft.com/office/drawing/2014/main" id="{EBA35F2E-86B0-40C1-A9C1-AD0C7EBAB8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12427" y="2668561"/>
                  <a:ext cx="268021" cy="121063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テキスト ボックス 23">
                      <a:extLst>
                        <a:ext uri="{FF2B5EF4-FFF2-40B4-BE49-F238E27FC236}">
                          <a16:creationId xmlns:a16="http://schemas.microsoft.com/office/drawing/2014/main" id="{807C9B8A-1AAE-4C8E-B8AA-0A3210979C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92626" y="3836533"/>
                      <a:ext cx="53565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メイリオ" panose="020B0604030504040204" pitchFamily="50" charset="-128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メイリオ" panose="020B0604030504040204" pitchFamily="50" charset="-128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kumimoji="1" lang="en-US" altLang="ja-JP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メイリオ" panose="020B0604030504040204" pitchFamily="50" charset="-128"/>
                                  </a:rPr>
                                  <m:t>𝒂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ja-JP" alt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テキスト ボックス 23">
                      <a:extLst>
                        <a:ext uri="{FF2B5EF4-FFF2-40B4-BE49-F238E27FC236}">
                          <a16:creationId xmlns:a16="http://schemas.microsoft.com/office/drawing/2014/main" id="{807C9B8A-1AAE-4C8E-B8AA-0A3210979C3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92626" y="3836533"/>
                      <a:ext cx="535659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テキスト ボックス 24">
                      <a:extLst>
                        <a:ext uri="{FF2B5EF4-FFF2-40B4-BE49-F238E27FC236}">
                          <a16:creationId xmlns:a16="http://schemas.microsoft.com/office/drawing/2014/main" id="{AE7C44F2-D130-4F3C-A1DE-FE0DA6D8C0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84385" y="2257556"/>
                      <a:ext cx="532453" cy="39440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メイリオ" panose="020B0604030504040204" pitchFamily="50" charset="-128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メイリオ" panose="020B0604030504040204" pitchFamily="50" charset="-128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kumimoji="1" lang="ja-JP" alt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メイリオ" panose="020B0604030504040204" pitchFamily="50" charset="-128"/>
                                  </a:rPr>
                                  <m:t>𝜼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ja-JP" altLang="en-US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テキスト ボックス 24">
                      <a:extLst>
                        <a:ext uri="{FF2B5EF4-FFF2-40B4-BE49-F238E27FC236}">
                          <a16:creationId xmlns:a16="http://schemas.microsoft.com/office/drawing/2014/main" id="{AE7C44F2-D130-4F3C-A1DE-FE0DA6D8C00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84385" y="2257556"/>
                      <a:ext cx="532453" cy="394403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46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テキスト ボックス 25">
                      <a:extLst>
                        <a:ext uri="{FF2B5EF4-FFF2-40B4-BE49-F238E27FC236}">
                          <a16:creationId xmlns:a16="http://schemas.microsoft.com/office/drawing/2014/main" id="{AC618104-B3FA-4268-9E0D-6A659B4A53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65705" y="3810065"/>
                      <a:ext cx="80496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メイリオ" panose="020B0604030504040204" pitchFamily="50" charset="-128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メイリオ" panose="020B0604030504040204" pitchFamily="50" charset="-128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kumimoji="1" lang="en-US" altLang="ja-JP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メイリオ" panose="020B0604030504040204" pitchFamily="50" charset="-128"/>
                                  </a:rPr>
                                  <m:t>𝐭𝐨𝐭𝐚𝐥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ja-JP" altLang="en-US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テキスト ボックス 25">
                      <a:extLst>
                        <a:ext uri="{FF2B5EF4-FFF2-40B4-BE49-F238E27FC236}">
                          <a16:creationId xmlns:a16="http://schemas.microsoft.com/office/drawing/2014/main" id="{AC618104-B3FA-4268-9E0D-6A659B4A537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65705" y="3810065"/>
                      <a:ext cx="804964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9679DA0E-C79B-4F4D-B7BC-ABEB34C1D1A9}"/>
                    </a:ext>
                  </a:extLst>
                </p:cNvPr>
                <p:cNvSpPr txBox="1"/>
                <p:nvPr/>
              </p:nvSpPr>
              <p:spPr>
                <a:xfrm>
                  <a:off x="8177000" y="2486414"/>
                  <a:ext cx="2664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400" dirty="0"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y</a:t>
                  </a:r>
                  <a:endParaRPr kumimoji="1" lang="ja-JP" altLang="en-US" sz="1400" dirty="0"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CE339207-F024-4CD4-9131-7B12984663DA}"/>
                    </a:ext>
                  </a:extLst>
                </p:cNvPr>
                <p:cNvSpPr txBox="1"/>
                <p:nvPr/>
              </p:nvSpPr>
              <p:spPr>
                <a:xfrm>
                  <a:off x="5844245" y="3193099"/>
                  <a:ext cx="2632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dirty="0"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x</a:t>
                  </a:r>
                  <a:endParaRPr kumimoji="1" lang="ja-JP" altLang="en-US" sz="1400" dirty="0"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A064E947-DDBD-4B51-B1DC-2F8D96B83FC0}"/>
                    </a:ext>
                  </a:extLst>
                </p:cNvPr>
                <p:cNvSpPr txBox="1"/>
                <p:nvPr/>
              </p:nvSpPr>
              <p:spPr>
                <a:xfrm>
                  <a:off x="6640478" y="1398851"/>
                  <a:ext cx="2551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dirty="0"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z</a:t>
                  </a:r>
                  <a:endParaRPr kumimoji="1" lang="ja-JP" altLang="en-US" sz="1400" dirty="0"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868AF5D1-9809-47A2-83E2-020E73259AB7}"/>
                    </a:ext>
                  </a:extLst>
                </p:cNvPr>
                <p:cNvSpPr txBox="1"/>
                <p:nvPr/>
              </p:nvSpPr>
              <p:spPr>
                <a:xfrm>
                  <a:off x="6564274" y="3236023"/>
                  <a:ext cx="29206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dirty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δ</a:t>
                  </a:r>
                  <a:endParaRPr kumimoji="1" lang="ja-JP" altLang="en-US" sz="16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54" name="円弧 53">
                <a:extLst>
                  <a:ext uri="{FF2B5EF4-FFF2-40B4-BE49-F238E27FC236}">
                    <a16:creationId xmlns:a16="http://schemas.microsoft.com/office/drawing/2014/main" id="{B0BB673F-37F4-4C9A-8FCC-A8D2B84611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88134">
                <a:off x="10166282" y="2373733"/>
                <a:ext cx="182880" cy="182880"/>
              </a:xfrm>
              <a:prstGeom prst="arc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9" name="円/楕円 62">
              <a:extLst>
                <a:ext uri="{FF2B5EF4-FFF2-40B4-BE49-F238E27FC236}">
                  <a16:creationId xmlns:a16="http://schemas.microsoft.com/office/drawing/2014/main" id="{FC570AA4-70A6-4324-A094-FD864D18AE4D}"/>
                </a:ext>
              </a:extLst>
            </p:cNvPr>
            <p:cNvSpPr/>
            <p:nvPr/>
          </p:nvSpPr>
          <p:spPr>
            <a:xfrm>
              <a:off x="10318834" y="1583123"/>
              <a:ext cx="4632020" cy="8385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952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E2F1DBBB-08A4-4FD8-8FEE-5DF139FC5ACE}"/>
                </a:ext>
              </a:extLst>
            </p:cNvPr>
            <p:cNvSpPr txBox="1"/>
            <p:nvPr/>
          </p:nvSpPr>
          <p:spPr>
            <a:xfrm>
              <a:off x="11672830" y="1236072"/>
              <a:ext cx="1159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ja-JP" altLang="en-US" sz="1600" spc="300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軌道平面</a:t>
              </a:r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A9F1B22-1085-4879-BCB1-1B8F3FC7F709}"/>
              </a:ext>
            </a:extLst>
          </p:cNvPr>
          <p:cNvSpPr txBox="1"/>
          <p:nvPr/>
        </p:nvSpPr>
        <p:spPr>
          <a:xfrm>
            <a:off x="6797329" y="1526982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600" spc="3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スピンの回転平面</a:t>
            </a:r>
            <a:endParaRPr kumimoji="1" lang="ja-JP" altLang="en-US" sz="1600" spc="3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D860C9C0-8B94-42E2-9B0D-EF6E6921796C}"/>
                  </a:ext>
                </a:extLst>
              </p:cNvPr>
              <p:cNvSpPr txBox="1"/>
              <p:nvPr/>
            </p:nvSpPr>
            <p:spPr>
              <a:xfrm>
                <a:off x="623392" y="1652983"/>
                <a:ext cx="5031827" cy="623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altLang="ja-JP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ja-JP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ja-JP" alt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ja-JP" alt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ja-JP" altLang="en-US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ja-JP" altLang="en-US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</m:num>
                            <m:den>
                              <m:r>
                                <a:rPr lang="en-US" altLang="ja-JP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ja-JP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ja-JP" alt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ja-JP" alt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</m:acc>
                              <m:r>
                                <a:rPr lang="ja-JP" alt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ja-JP" alt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ja-JP" alt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000" spc="3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D860C9C0-8B94-42E2-9B0D-EF6E69217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652983"/>
                <a:ext cx="5031827" cy="623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7405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1B158990-9346-4CAD-B5E8-66623564A1EF}"/>
              </a:ext>
            </a:extLst>
          </p:cNvPr>
          <p:cNvSpPr/>
          <p:nvPr/>
        </p:nvSpPr>
        <p:spPr>
          <a:xfrm>
            <a:off x="2927649" y="5336111"/>
            <a:ext cx="5637828" cy="1189233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CB9561E8-B61F-41B8-8ACD-A3B11C7D61DD}"/>
              </a:ext>
            </a:extLst>
          </p:cNvPr>
          <p:cNvSpPr/>
          <p:nvPr/>
        </p:nvSpPr>
        <p:spPr>
          <a:xfrm>
            <a:off x="4439816" y="2585917"/>
            <a:ext cx="7665767" cy="2355251"/>
          </a:xfrm>
          <a:prstGeom prst="roundRect">
            <a:avLst>
              <a:gd name="adj" fmla="val 5319"/>
            </a:avLst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9B4346F-13CB-4341-AD40-3C5BB40F72F9}"/>
              </a:ext>
            </a:extLst>
          </p:cNvPr>
          <p:cNvSpPr/>
          <p:nvPr/>
        </p:nvSpPr>
        <p:spPr>
          <a:xfrm>
            <a:off x="767407" y="1484784"/>
            <a:ext cx="9289031" cy="782095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C76D79-D58F-49FD-9376-F3ABB667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ミューオン</a:t>
            </a:r>
            <a:r>
              <a:rPr lang="en-US" altLang="ja-JP" dirty="0"/>
              <a:t>g-2 </a:t>
            </a:r>
            <a:r>
              <a:rPr lang="ja-JP" altLang="en-US" dirty="0"/>
              <a:t>測定</a:t>
            </a:r>
            <a:r>
              <a:rPr lang="en-US" altLang="ja-JP" dirty="0"/>
              <a:t>@BNL, FNAL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62B1090-EE9C-4AF6-A1D5-BF1C0E4FBA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kumimoji="1" lang="ja-JP" altLang="en-US" dirty="0"/>
                  <a:t>電磁場中を相対論的に運動するミューオンの場合は、</a:t>
                </a:r>
                <a:r>
                  <a:rPr kumimoji="1" lang="en-US" altLang="ja-JP" b="1" dirty="0"/>
                  <a:t>Thomas-BMT </a:t>
                </a:r>
                <a:r>
                  <a:rPr kumimoji="1" lang="ja-JP" altLang="en-US" b="1" dirty="0"/>
                  <a:t>方程式</a:t>
                </a:r>
                <a:r>
                  <a:rPr kumimoji="1" lang="ja-JP" altLang="en-US" dirty="0"/>
                  <a:t>にしたがう。</a:t>
                </a:r>
                <a:br>
                  <a:rPr lang="en-US" altLang="ja-JP" dirty="0"/>
                </a:br>
                <a:r>
                  <a:rPr lang="ja-JP" alt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num>
                      <m:den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ja-JP" altLang="en-US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en-US" altLang="ja-JP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ja-JP" alt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num>
                              <m:den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altLang="ja-JP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ja-JP" alt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</m:d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ja-JP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ja-JP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den>
                            </m:f>
                          </m:e>
                        </m:d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f>
                          <m:fPr>
                            <m:ctrlPr>
                              <a:rPr lang="en-US" altLang="ja-JP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𝜼</m:t>
                            </m:r>
                          </m:num>
                          <m:den>
                            <m:r>
                              <a:rPr lang="en-US" altLang="ja-JP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d>
                          <m:d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⃗"/>
                                <m:ctrlP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𝜷</m:t>
                                </m:r>
                              </m:e>
                            </m:acc>
                            <m:r>
                              <a:rPr lang="ja-JP" altLang="en-US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⃗"/>
                                    <m:ctrlPr>
                                      <a:rPr lang="en-US" altLang="ja-JP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en-US" altLang="ja-JP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</m:oMath>
                </a14:m>
                <a:endParaRPr kumimoji="1"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62B1090-EE9C-4AF6-A1D5-BF1C0E4FBA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25C762-7053-46DE-81DA-5F1BE97AC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4317-3C33-4D1E-A8A7-21B391C6C534}" type="slidenum">
              <a:rPr kumimoji="1" lang="ja-JP" altLang="en-US" smtClean="0"/>
              <a:t>12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ABB0AD3-5651-48DE-BAEA-EFE92F7073AE}"/>
              </a:ext>
            </a:extLst>
          </p:cNvPr>
          <p:cNvCxnSpPr/>
          <p:nvPr/>
        </p:nvCxnSpPr>
        <p:spPr>
          <a:xfrm>
            <a:off x="2783632" y="2132856"/>
            <a:ext cx="2376000" cy="0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F75D95E-7729-4CFB-B9E0-50109DF707CC}"/>
              </a:ext>
            </a:extLst>
          </p:cNvPr>
          <p:cNvCxnSpPr>
            <a:cxnSpLocks/>
          </p:cNvCxnSpPr>
          <p:nvPr/>
        </p:nvCxnSpPr>
        <p:spPr>
          <a:xfrm>
            <a:off x="5268152" y="2135099"/>
            <a:ext cx="2196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1E92424-DA90-462C-8D4C-B48EEEE16246}"/>
                  </a:ext>
                </a:extLst>
              </p:cNvPr>
              <p:cNvSpPr txBox="1"/>
              <p:nvPr/>
            </p:nvSpPr>
            <p:spPr>
              <a:xfrm>
                <a:off x="4583832" y="2645794"/>
                <a:ext cx="7521758" cy="2206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000" b="1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電場の影響</a:t>
                </a:r>
                <a:r>
                  <a:rPr kumimoji="1" lang="en-US" altLang="ja-JP" sz="2000" b="1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ja-JP" alt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</m:acc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ja-JP" alt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kumimoji="1" lang="en-US" altLang="ja-JP" sz="2000" b="1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BNL,FNAL </a:t>
                </a:r>
                <a:r>
                  <a:rPr lang="ja-JP" altLang="en-US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では電場を用いて、ビーム集束</a:t>
                </a:r>
                <a:r>
                  <a:rPr lang="en-US" altLang="ja-JP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(</a:t>
                </a:r>
                <a:r>
                  <a:rPr lang="ja-JP" altLang="en-US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蓄積</a:t>
                </a:r>
                <a:r>
                  <a:rPr lang="en-US" altLang="ja-JP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)</a:t>
                </a:r>
                <a:r>
                  <a:rPr lang="ja-JP" altLang="en-US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する。</a:t>
                </a:r>
                <a:endParaRPr lang="en-US" altLang="ja-JP" sz="2000" spc="3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ja-JP" altLang="en-US" sz="2000" b="1" spc="3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”魔法運動量”</a:t>
                </a:r>
                <a:r>
                  <a:rPr lang="ja-JP" altLang="en-US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を使用して、電場の影響を避ける。</a:t>
                </a:r>
                <a:endParaRPr lang="en-US" altLang="ja-JP" sz="1700" kern="0" spc="150" dirty="0">
                  <a:solidFill>
                    <a:srgbClr val="000000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Times New Roman" pitchFamily="1" charset="0"/>
                </a:endParaRPr>
              </a:p>
              <a:p>
                <a:pPr marL="742950" lvl="1" indent="-285750">
                  <a:lnSpc>
                    <a:spcPct val="130000"/>
                  </a:lnSpc>
                  <a:spcBef>
                    <a:spcPct val="20000"/>
                  </a:spcBef>
                  <a:buFontTx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2000" dirty="0"/>
                  <a:t>   (</a:t>
                </a:r>
                <a:r>
                  <a:rPr lang="en-US" altLang="ja-JP" sz="2000" i="1" dirty="0"/>
                  <a:t>p</a:t>
                </a:r>
                <a:r>
                  <a:rPr lang="en-US" altLang="ja-JP" sz="2000" dirty="0"/>
                  <a:t> = 3.09 GeV/</a:t>
                </a:r>
                <a:r>
                  <a:rPr lang="en-US" altLang="ja-JP" sz="2000" i="1" dirty="0"/>
                  <a:t>c</a:t>
                </a:r>
                <a:r>
                  <a:rPr lang="en-US" altLang="ja-JP" sz="2000" dirty="0"/>
                  <a:t>)</a:t>
                </a:r>
              </a:p>
              <a:p>
                <a:pPr marL="742950" lvl="1" indent="-285750">
                  <a:lnSpc>
                    <a:spcPct val="130000"/>
                  </a:lnSpc>
                  <a:spcBef>
                    <a:spcPct val="20000"/>
                  </a:spcBef>
                  <a:buFontTx/>
                  <a:buChar char="–"/>
                </a:pPr>
                <a:r>
                  <a:rPr kumimoji="1" lang="ja-JP" altLang="en-US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魔法運動量からずれると系統誤差となる。</a:t>
                </a: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1E92424-DA90-462C-8D4C-B48EEEE16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832" y="2645794"/>
                <a:ext cx="7521758" cy="2206245"/>
              </a:xfrm>
              <a:prstGeom prst="rect">
                <a:avLst/>
              </a:prstGeom>
              <a:blipFill>
                <a:blip r:embed="rId3"/>
                <a:stretch>
                  <a:fillRect l="-891" r="-3404" b="-41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2A3914D-6295-4D50-A816-0715C9BA0F02}"/>
                  </a:ext>
                </a:extLst>
              </p:cNvPr>
              <p:cNvSpPr txBox="1"/>
              <p:nvPr/>
            </p:nvSpPr>
            <p:spPr>
              <a:xfrm>
                <a:off x="3071664" y="5373216"/>
                <a:ext cx="5596532" cy="1061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ja-JP" alt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</m:acc>
                    <m:r>
                      <a:rPr lang="ja-JP" alt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ja-JP" alt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ja-JP" altLang="en-US" sz="2000" b="1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 の項</a:t>
                </a:r>
                <a:endParaRPr kumimoji="1" lang="en-US" altLang="ja-JP" sz="2000" b="1" spc="3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pPr algn="l"/>
                <a:r>
                  <a:rPr kumimoji="1" lang="ja-JP" altLang="en-US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鉛直方向のベータトロン振動があると、</a:t>
                </a:r>
                <a:br>
                  <a:rPr kumimoji="1" lang="en-US" altLang="ja-JP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</a:br>
                <a:r>
                  <a:rPr kumimoji="1" lang="ja-JP" altLang="en-US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系統誤差となる</a:t>
                </a:r>
                <a:r>
                  <a:rPr kumimoji="1" lang="en-US" altLang="ja-JP" sz="2000" spc="3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(pitch effect)</a:t>
                </a:r>
                <a:r>
                  <a:rPr kumimoji="1" lang="ja-JP" altLang="en-US" sz="2000" spc="300" dirty="0" err="1">
                    <a:latin typeface="Calibri" panose="020F0502020204030204" pitchFamily="34" charset="0"/>
                    <a:ea typeface="メイリオ" panose="020B0604030504040204" pitchFamily="50" charset="-128"/>
                  </a:rPr>
                  <a:t>。</a:t>
                </a:r>
                <a:endParaRPr kumimoji="1" lang="ja-JP" altLang="en-US" sz="2000" spc="3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2A3914D-6295-4D50-A816-0715C9BA0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664" y="5373216"/>
                <a:ext cx="5596532" cy="1061316"/>
              </a:xfrm>
              <a:prstGeom prst="rect">
                <a:avLst/>
              </a:prstGeom>
              <a:blipFill>
                <a:blip r:embed="rId4"/>
                <a:stretch>
                  <a:fillRect l="-1198" b="-9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16C81B47-F7A0-403D-8F79-34C69FC374B7}"/>
              </a:ext>
            </a:extLst>
          </p:cNvPr>
          <p:cNvCxnSpPr>
            <a:cxnSpLocks/>
          </p:cNvCxnSpPr>
          <p:nvPr/>
        </p:nvCxnSpPr>
        <p:spPr>
          <a:xfrm>
            <a:off x="5951984" y="2132856"/>
            <a:ext cx="0" cy="453061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BA59A05F-CC3E-492E-8C98-98D400277C85}"/>
              </a:ext>
            </a:extLst>
          </p:cNvPr>
          <p:cNvCxnSpPr>
            <a:cxnSpLocks/>
          </p:cNvCxnSpPr>
          <p:nvPr/>
        </p:nvCxnSpPr>
        <p:spPr>
          <a:xfrm>
            <a:off x="3647728" y="2132856"/>
            <a:ext cx="0" cy="3172397"/>
          </a:xfrm>
          <a:prstGeom prst="straightConnector1">
            <a:avLst/>
          </a:prstGeom>
          <a:ln w="19050">
            <a:solidFill>
              <a:schemeClr val="tx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AB28667-D4EE-400E-A4F2-BC43218FF90F}"/>
              </a:ext>
            </a:extLst>
          </p:cNvPr>
          <p:cNvCxnSpPr/>
          <p:nvPr/>
        </p:nvCxnSpPr>
        <p:spPr>
          <a:xfrm>
            <a:off x="9120336" y="2132856"/>
            <a:ext cx="432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137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D45F4FD6-D416-4F6F-A666-0A5E07935495}"/>
              </a:ext>
            </a:extLst>
          </p:cNvPr>
          <p:cNvSpPr/>
          <p:nvPr/>
        </p:nvSpPr>
        <p:spPr>
          <a:xfrm>
            <a:off x="249388" y="5328708"/>
            <a:ext cx="5510082" cy="836596"/>
          </a:xfrm>
          <a:prstGeom prst="roundRect">
            <a:avLst>
              <a:gd name="adj" fmla="val 531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FB92A88-3810-476A-921B-A191898B807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ja-JP" altLang="en-US" dirty="0"/>
                  <a:t>ミューオン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ja-JP" altLang="en-US" dirty="0"/>
                  <a:t>の測定状況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FB92A88-3810-476A-921B-A191898B80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35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2991AE5-7F9A-4EA1-8257-F5DDECE4D5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7348" y="980728"/>
                <a:ext cx="11737304" cy="5616624"/>
              </a:xfrm>
            </p:spPr>
            <p:txBody>
              <a:bodyPr/>
              <a:lstStyle/>
              <a:p>
                <a:r>
                  <a:rPr lang="en-US" altLang="ja-JP" dirty="0"/>
                  <a:t>BNL </a:t>
                </a:r>
                <a:r>
                  <a:rPr lang="ja-JP" altLang="en-US" dirty="0"/>
                  <a:t>の測定は標準理論を超える物理の兆候では</a:t>
                </a:r>
                <a:br>
                  <a:rPr lang="en-US" altLang="ja-JP" dirty="0"/>
                </a:br>
                <a:r>
                  <a:rPr lang="ja-JP" altLang="en-US" dirty="0"/>
                  <a:t>ないかと長年注目されてきた。</a:t>
                </a:r>
                <a:br>
                  <a:rPr lang="en-US" altLang="ja-JP" dirty="0"/>
                </a:br>
                <a:r>
                  <a:rPr lang="en-US" altLang="ja-JP" b="1" dirty="0">
                    <a:solidFill>
                      <a:srgbClr val="FF0000"/>
                    </a:solidFill>
                  </a:rPr>
                  <a:t>(muon 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altLang="ja-JP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ja-JP" b="1" dirty="0">
                    <a:solidFill>
                      <a:srgbClr val="FF0000"/>
                    </a:solidFill>
                  </a:rPr>
                  <a:t> 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アノマリー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)</a:t>
                </a:r>
                <a:endParaRPr lang="en-US" altLang="ja-JP" dirty="0">
                  <a:solidFill>
                    <a:srgbClr val="FF0000"/>
                  </a:solidFill>
                </a:endParaRPr>
              </a:p>
              <a:p>
                <a:r>
                  <a:rPr lang="en-US" altLang="ja-JP" dirty="0"/>
                  <a:t>2021</a:t>
                </a:r>
                <a:r>
                  <a:rPr lang="ja-JP" altLang="en-US" dirty="0"/>
                  <a:t>年</a:t>
                </a:r>
                <a:r>
                  <a:rPr lang="en-US" altLang="ja-JP" dirty="0"/>
                  <a:t>4</a:t>
                </a:r>
                <a:r>
                  <a:rPr lang="ja-JP" altLang="en-US" dirty="0"/>
                  <a:t>月</a:t>
                </a:r>
                <a:r>
                  <a:rPr lang="en-US" altLang="ja-JP" dirty="0"/>
                  <a:t>, FNAL </a:t>
                </a:r>
                <a:r>
                  <a:rPr lang="ja-JP" altLang="en-US" dirty="0"/>
                  <a:t>の最初の結果が発表された。</a:t>
                </a:r>
                <a:endParaRPr lang="en-US" altLang="ja-JP" dirty="0"/>
              </a:p>
              <a:p>
                <a:pPr lvl="1"/>
                <a:r>
                  <a:rPr lang="en-US" altLang="ja-JP" sz="2000" dirty="0"/>
                  <a:t>BNL </a:t>
                </a:r>
                <a:r>
                  <a:rPr lang="ja-JP" altLang="en-US" sz="2000" dirty="0"/>
                  <a:t>の結果とは無矛盾な結果。</a:t>
                </a:r>
                <a:endParaRPr lang="en-US" altLang="ja-JP" sz="2000" dirty="0"/>
              </a:p>
              <a:p>
                <a:pPr lvl="1"/>
                <a:r>
                  <a:rPr lang="en-US" altLang="ja-JP" sz="2000" dirty="0"/>
                  <a:t>FNAL </a:t>
                </a:r>
                <a:r>
                  <a:rPr lang="ja-JP" altLang="en-US" sz="2000" dirty="0"/>
                  <a:t>の最終的な目標精度は</a:t>
                </a:r>
                <a:r>
                  <a:rPr lang="en-US" altLang="ja-JP" sz="2000" dirty="0"/>
                  <a:t>0.1 ppm</a:t>
                </a:r>
              </a:p>
              <a:p>
                <a:endParaRPr lang="en-US" altLang="ja-JP" dirty="0"/>
              </a:p>
              <a:p>
                <a:r>
                  <a:rPr lang="ja-JP" altLang="en-US" dirty="0"/>
                  <a:t>系統誤差の見落としはないか？</a:t>
                </a:r>
                <a:endParaRPr lang="en-US" altLang="ja-JP" dirty="0"/>
              </a:p>
              <a:p>
                <a:pPr lvl="1"/>
                <a:r>
                  <a:rPr lang="en-US" altLang="ja-JP" dirty="0"/>
                  <a:t>FNAL </a:t>
                </a:r>
                <a:r>
                  <a:rPr lang="ja-JP" altLang="en-US" dirty="0"/>
                  <a:t>は</a:t>
                </a:r>
                <a:r>
                  <a:rPr lang="en-US" altLang="ja-JP" dirty="0"/>
                  <a:t>BNL </a:t>
                </a:r>
                <a:r>
                  <a:rPr lang="ja-JP" altLang="en-US" dirty="0"/>
                  <a:t>から移設した蓄積リングを</a:t>
                </a:r>
                <a:br>
                  <a:rPr lang="en-US" altLang="ja-JP" dirty="0"/>
                </a:br>
                <a:r>
                  <a:rPr lang="ja-JP" altLang="en-US" dirty="0"/>
                  <a:t>使用している。</a:t>
                </a:r>
                <a:endParaRPr lang="en-US" altLang="ja-JP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b="1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FNAL, BNL </a:t>
                </a:r>
                <a:r>
                  <a:rPr lang="ja-JP" altLang="en-US" b="1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とは全く異なる独立な方法で</a:t>
                </a:r>
                <a:br>
                  <a:rPr lang="en-US" altLang="ja-JP" b="1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</a:br>
                <a:r>
                  <a:rPr lang="ja-JP" altLang="en-US" b="1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検証したい。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2991AE5-7F9A-4EA1-8257-F5DDECE4D5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7348" y="980728"/>
                <a:ext cx="11737304" cy="5616624"/>
              </a:xfrm>
              <a:blipFill>
                <a:blip r:embed="rId3"/>
                <a:stretch>
                  <a:fillRect l="-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9C2EA8-F4F2-4284-B844-DD70075C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13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3838A7A-09FD-4520-B1B0-C07762A3B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190" y="4455308"/>
            <a:ext cx="2854737" cy="2160000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6F0703A-D2AE-4CA3-B209-FE35DE2707DB}"/>
              </a:ext>
            </a:extLst>
          </p:cNvPr>
          <p:cNvGrpSpPr>
            <a:grpSpLocks noChangeAspect="1"/>
          </p:cNvGrpSpPr>
          <p:nvPr/>
        </p:nvGrpSpPr>
        <p:grpSpPr>
          <a:xfrm>
            <a:off x="6528048" y="1340768"/>
            <a:ext cx="5511708" cy="2782355"/>
            <a:chOff x="5219631" y="3305558"/>
            <a:chExt cx="6520881" cy="3291794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532EA092-FF0E-4C00-B691-AA22E73095C4}"/>
                </a:ext>
              </a:extLst>
            </p:cNvPr>
            <p:cNvGrpSpPr/>
            <p:nvPr/>
          </p:nvGrpSpPr>
          <p:grpSpPr>
            <a:xfrm>
              <a:off x="5219631" y="3305558"/>
              <a:ext cx="5988937" cy="3291794"/>
              <a:chOff x="5219631" y="3305558"/>
              <a:chExt cx="5988937" cy="3291794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D3C77CE8-C832-43A8-B08B-5A14B26C5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89285" y="3305558"/>
                <a:ext cx="5760640" cy="3291794"/>
              </a:xfrm>
              <a:prstGeom prst="rect">
                <a:avLst/>
              </a:prstGeom>
            </p:spPr>
          </p:pic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A722BB5A-CBB2-45AE-9A57-F36EF85E07F9}"/>
                  </a:ext>
                </a:extLst>
              </p:cNvPr>
              <p:cNvSpPr/>
              <p:nvPr/>
            </p:nvSpPr>
            <p:spPr>
              <a:xfrm>
                <a:off x="10272464" y="4059352"/>
                <a:ext cx="936104" cy="19619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pc="300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EF76F21A-41C9-4944-ABF3-F67C63AA37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5"/>
              <a:stretch/>
            </p:blipFill>
            <p:spPr>
              <a:xfrm>
                <a:off x="5219631" y="3572164"/>
                <a:ext cx="5327202" cy="2538000"/>
              </a:xfrm>
              <a:prstGeom prst="rect">
                <a:avLst/>
              </a:prstGeom>
            </p:spPr>
          </p:pic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59950A3-8E40-4493-889B-B1EEE8BA8FB5}"/>
                </a:ext>
              </a:extLst>
            </p:cNvPr>
            <p:cNvSpPr txBox="1"/>
            <p:nvPr/>
          </p:nvSpPr>
          <p:spPr>
            <a:xfrm>
              <a:off x="10024571" y="4421301"/>
              <a:ext cx="1384830" cy="61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FNAL(2021)</a:t>
              </a:r>
              <a:br>
                <a:rPr kumimoji="1" lang="en-US" altLang="ja-JP" sz="1600" b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</a:br>
              <a:r>
                <a:rPr kumimoji="1" lang="en-US" altLang="ja-JP" sz="1200" b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(0.46 ppm)</a:t>
              </a:r>
              <a:endParaRPr kumimoji="1" lang="ja-JP" altLang="en-US" sz="1600" b="1" dirty="0">
                <a:solidFill>
                  <a:schemeClr val="tx2"/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858D5BB-D404-4BF5-976F-AE8FD853300A}"/>
                </a:ext>
              </a:extLst>
            </p:cNvPr>
            <p:cNvSpPr txBox="1"/>
            <p:nvPr/>
          </p:nvSpPr>
          <p:spPr>
            <a:xfrm>
              <a:off x="10007144" y="3858664"/>
              <a:ext cx="1261558" cy="61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BNL(2006)</a:t>
              </a:r>
              <a:br>
                <a:rPr kumimoji="1" lang="en-US" altLang="ja-JP" sz="1600" b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</a:br>
              <a:r>
                <a:rPr kumimoji="1" lang="en-US" altLang="ja-JP" sz="1200" b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(0.54 ppm)</a:t>
              </a:r>
              <a:endParaRPr kumimoji="1" lang="ja-JP" altLang="en-US" sz="1600" b="1" dirty="0">
                <a:solidFill>
                  <a:schemeClr val="tx2"/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6EB71D8-38E1-4CAF-8C0D-A5798AB3E217}"/>
                </a:ext>
              </a:extLst>
            </p:cNvPr>
            <p:cNvSpPr txBox="1"/>
            <p:nvPr/>
          </p:nvSpPr>
          <p:spPr>
            <a:xfrm>
              <a:off x="9752896" y="5371995"/>
              <a:ext cx="1987616" cy="61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chemeClr val="accent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J-PARC projection</a:t>
              </a:r>
            </a:p>
            <a:p>
              <a:pPr algn="ctr"/>
              <a:r>
                <a:rPr lang="en-US" altLang="ja-JP" sz="1200" b="1" dirty="0">
                  <a:solidFill>
                    <a:schemeClr val="accent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(0.46 ppm)</a:t>
              </a:r>
              <a:endParaRPr kumimoji="1" lang="en-US" altLang="ja-JP" sz="1200" b="1" dirty="0">
                <a:solidFill>
                  <a:schemeClr val="accent2"/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E3C6AED-F681-43AB-A6A8-8E4FCF7999A2}"/>
                </a:ext>
              </a:extLst>
            </p:cNvPr>
            <p:cNvSpPr txBox="1"/>
            <p:nvPr/>
          </p:nvSpPr>
          <p:spPr>
            <a:xfrm>
              <a:off x="5483017" y="3643853"/>
              <a:ext cx="2174610" cy="61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White paper (2020)</a:t>
              </a:r>
            </a:p>
            <a:p>
              <a:pPr algn="ctr"/>
              <a:r>
                <a:rPr lang="en-US" altLang="ja-JP" sz="1200" b="1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(0.37 ppm)</a:t>
              </a:r>
              <a:endParaRPr kumimoji="1" lang="en-US" altLang="ja-JP" sz="1200" b="1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B47C3DB8-C5EA-4B85-BAC8-1560FFF9FB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879" y="4473352"/>
            <a:ext cx="3182542" cy="2124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626A73A-BF9A-48BA-B961-8B3358ECE6BE}"/>
              </a:ext>
            </a:extLst>
          </p:cNvPr>
          <p:cNvSpPr txBox="1"/>
          <p:nvPr/>
        </p:nvSpPr>
        <p:spPr>
          <a:xfrm flipH="1">
            <a:off x="9422692" y="985685"/>
            <a:ext cx="2689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</a:rPr>
              <a:t>* ppm : parts per million, 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</a:rPr>
              <a:t>100</a:t>
            </a:r>
            <a:r>
              <a:rPr kumimoji="1" lang="ja-JP" altLang="en-US" sz="1200" dirty="0">
                <a:latin typeface="Calibri" panose="020F0502020204030204" pitchFamily="34" charset="0"/>
                <a:ea typeface="メイリオ" panose="020B0604030504040204" pitchFamily="50" charset="-128"/>
              </a:rPr>
              <a:t>万分の</a:t>
            </a:r>
            <a:r>
              <a:rPr kumimoji="1"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</a:rPr>
              <a:t>1</a:t>
            </a:r>
            <a:endParaRPr kumimoji="1" lang="ja-JP" altLang="en-US" sz="120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6693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011A2677-4C2D-4BAE-A1FC-740F3F2DDED3}"/>
              </a:ext>
            </a:extLst>
          </p:cNvPr>
          <p:cNvSpPr/>
          <p:nvPr/>
        </p:nvSpPr>
        <p:spPr>
          <a:xfrm>
            <a:off x="715971" y="2166799"/>
            <a:ext cx="3075773" cy="1046178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84DBC6C-EFBF-47C9-9894-442ADCFE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ミューオン</a:t>
            </a:r>
            <a:r>
              <a:rPr kumimoji="1" lang="en-US" altLang="ja-JP" dirty="0"/>
              <a:t>g-2 </a:t>
            </a:r>
            <a:r>
              <a:rPr kumimoji="1" lang="ja-JP" altLang="en-US" dirty="0"/>
              <a:t>の統計誤差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88875B4-03C4-4BEB-98F6-7CCA752568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ja-JP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ja-JP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f>
                      <m:fPr>
                        <m:ctrlP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US" altLang="ja-JP" dirty="0">
                  <a:solidFill>
                    <a:schemeClr val="tx1"/>
                  </a:solidFill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ja-JP" altLang="en-US" b="1" u="sng" dirty="0">
                    <a:cs typeface="Calibri" panose="020F0502020204030204" pitchFamily="34" charset="0"/>
                  </a:rPr>
                  <a:t>異常</a:t>
                </a:r>
                <a:r>
                  <a:rPr kumimoji="1" lang="ja-JP" altLang="en-US" b="1" u="sng" dirty="0">
                    <a:cs typeface="Calibri" panose="020F0502020204030204" pitchFamily="34" charset="0"/>
                  </a:rPr>
                  <a:t>歳差運動周期</a:t>
                </a:r>
                <a:r>
                  <a:rPr kumimoji="1" lang="en-US" altLang="ja-JP" b="1" u="sng" dirty="0"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 u="sng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ja-JP" b="1" i="1" u="sng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kumimoji="1" lang="en-US" altLang="ja-JP" b="1" u="sng" dirty="0">
                    <a:cs typeface="Calibri" panose="020F0502020204030204" pitchFamily="34" charset="0"/>
                  </a:rPr>
                  <a:t>)</a:t>
                </a:r>
                <a:r>
                  <a:rPr lang="ja-JP" altLang="en-US" b="1" u="sng" dirty="0">
                    <a:cs typeface="Calibri" panose="020F0502020204030204" pitchFamily="34" charset="0"/>
                  </a:rPr>
                  <a:t> </a:t>
                </a:r>
                <a:r>
                  <a:rPr lang="ja-JP" altLang="en-US" b="1" i="1" u="sng" dirty="0">
                    <a:cs typeface="Calibri" panose="020F0502020204030204" pitchFamily="34" charset="0"/>
                  </a:rPr>
                  <a:t>の測定精度</a:t>
                </a:r>
                <a:endParaRPr lang="en-US" altLang="ja-JP" b="1" i="1" u="sng" dirty="0">
                  <a:cs typeface="Calibri" panose="020F0502020204030204" pitchFamily="34" charset="0"/>
                </a:endParaRPr>
              </a:p>
              <a:p>
                <a:endParaRPr kumimoji="1" lang="en-US" altLang="ja-JP" i="1" dirty="0">
                  <a:cs typeface="Calibri" panose="020F0502020204030204" pitchFamily="34" charset="0"/>
                </a:endParaRPr>
              </a:p>
              <a:p>
                <a:endParaRPr lang="en-US" altLang="ja-JP" i="1" dirty="0">
                  <a:cs typeface="Calibri" panose="020F0502020204030204" pitchFamily="34" charset="0"/>
                </a:endParaRPr>
              </a:p>
              <a:p>
                <a:endParaRPr kumimoji="1" lang="en-US" altLang="ja-JP" i="1" dirty="0">
                  <a:cs typeface="Calibri" panose="020F0502020204030204" pitchFamily="34" charset="0"/>
                </a:endParaRPr>
              </a:p>
              <a:p>
                <a:endParaRPr lang="en-US" altLang="ja-JP" i="1" dirty="0">
                  <a:cs typeface="Calibri" panose="020F0502020204030204" pitchFamily="34" charset="0"/>
                </a:endParaRPr>
              </a:p>
              <a:p>
                <a:endParaRPr kumimoji="1" lang="en-US" altLang="ja-JP" i="1" dirty="0">
                  <a:cs typeface="Calibri" panose="020F0502020204030204" pitchFamily="34" charset="0"/>
                </a:endParaRPr>
              </a:p>
              <a:p>
                <a:endParaRPr lang="en-US" altLang="ja-JP" i="1" dirty="0">
                  <a:cs typeface="Calibri" panose="020F0502020204030204" pitchFamily="34" charset="0"/>
                </a:endParaRPr>
              </a:p>
              <a:p>
                <a:endParaRPr lang="en-US" altLang="ja-JP" dirty="0"/>
              </a:p>
              <a:p>
                <a:r>
                  <a:rPr lang="ja-JP" altLang="en-US" dirty="0"/>
                  <a:t>ただし、系統誤差も重要。</a:t>
                </a:r>
                <a:endParaRPr lang="en-US" altLang="ja-JP" dirty="0"/>
              </a:p>
              <a:p>
                <a:pPr lvl="1"/>
                <a:r>
                  <a:rPr kumimoji="1" lang="ja-JP" altLang="en-US" dirty="0"/>
                  <a:t>トータルの誤差 </a:t>
                </a:r>
                <a:r>
                  <a:rPr kumimoji="1" lang="en-US" altLang="ja-JP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統計誤差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系統誤差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88875B4-03C4-4BEB-98F6-7CCA752568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DA6D73-1A4B-4D77-97CE-F120BC01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BAB2091-A6CA-4DFD-9A71-5C9329E8A2AB}"/>
              </a:ext>
            </a:extLst>
          </p:cNvPr>
          <p:cNvSpPr/>
          <p:nvPr/>
        </p:nvSpPr>
        <p:spPr>
          <a:xfrm>
            <a:off x="1631504" y="2739936"/>
            <a:ext cx="288032" cy="351909"/>
          </a:xfrm>
          <a:prstGeom prst="roundRect">
            <a:avLst>
              <a:gd name="adj" fmla="val 531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BACDBC6-E758-4D57-82B8-DD8BDF686C8D}"/>
              </a:ext>
            </a:extLst>
          </p:cNvPr>
          <p:cNvSpPr/>
          <p:nvPr/>
        </p:nvSpPr>
        <p:spPr>
          <a:xfrm>
            <a:off x="1999933" y="2733707"/>
            <a:ext cx="216024" cy="351909"/>
          </a:xfrm>
          <a:prstGeom prst="roundRect">
            <a:avLst>
              <a:gd name="adj" fmla="val 531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7EA210C-C73F-404F-A9EE-D023C2A16E83}"/>
              </a:ext>
            </a:extLst>
          </p:cNvPr>
          <p:cNvSpPr/>
          <p:nvPr/>
        </p:nvSpPr>
        <p:spPr>
          <a:xfrm>
            <a:off x="2334806" y="2733707"/>
            <a:ext cx="216024" cy="351909"/>
          </a:xfrm>
          <a:prstGeom prst="roundRect">
            <a:avLst>
              <a:gd name="adj" fmla="val 531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D9CA8124-55EE-461A-BEF4-F590A132C359}"/>
              </a:ext>
            </a:extLst>
          </p:cNvPr>
          <p:cNvSpPr/>
          <p:nvPr/>
        </p:nvSpPr>
        <p:spPr>
          <a:xfrm>
            <a:off x="2711624" y="2733707"/>
            <a:ext cx="490651" cy="351909"/>
          </a:xfrm>
          <a:prstGeom prst="roundRect">
            <a:avLst>
              <a:gd name="adj" fmla="val 531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E63F81AA-6861-4E71-967D-94965145F473}"/>
                  </a:ext>
                </a:extLst>
              </p:cNvPr>
              <p:cNvSpPr txBox="1"/>
              <p:nvPr/>
            </p:nvSpPr>
            <p:spPr>
              <a:xfrm>
                <a:off x="767408" y="2249191"/>
                <a:ext cx="2931956" cy="869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𝒫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𝒜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ad>
                            <m:radPr>
                              <m:degHide m:val="on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2000" spc="3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E63F81AA-6861-4E71-967D-94965145F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2249191"/>
                <a:ext cx="2931956" cy="8699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57DD52-81F6-461F-B002-8695FEE7F4D1}"/>
              </a:ext>
            </a:extLst>
          </p:cNvPr>
          <p:cNvSpPr txBox="1"/>
          <p:nvPr/>
        </p:nvSpPr>
        <p:spPr>
          <a:xfrm>
            <a:off x="3648281" y="3289047"/>
            <a:ext cx="676819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ja-JP" altLang="en-US" sz="2000" b="1" kern="0" spc="15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rPr>
              <a:t>ミューオンの数 </a:t>
            </a:r>
            <a:r>
              <a:rPr lang="en-US" altLang="ja-JP" sz="2000" kern="0" spc="15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rPr>
              <a:t>: </a:t>
            </a:r>
            <a:r>
              <a:rPr lang="ja-JP" altLang="en-US" sz="2000" kern="0" spc="15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rPr>
              <a:t>たくさんのミューオンを生成する。</a:t>
            </a:r>
            <a:endParaRPr lang="en-US" altLang="ja-JP" sz="2000" kern="0" spc="150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itchFamily="1" charset="0"/>
            </a:endParaRPr>
          </a:p>
          <a:p>
            <a:pPr>
              <a:spcBef>
                <a:spcPct val="20000"/>
              </a:spcBef>
            </a:pPr>
            <a:r>
              <a:rPr lang="ja-JP" altLang="en-US" sz="2000" b="1" kern="0" spc="15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rPr>
              <a:t>振動の振幅</a:t>
            </a:r>
            <a:endParaRPr lang="en-US" altLang="ja-JP" sz="2000" b="1" kern="0" spc="15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itchFamily="1" charset="0"/>
            </a:endParaRPr>
          </a:p>
          <a:p>
            <a:pPr>
              <a:spcBef>
                <a:spcPct val="20000"/>
              </a:spcBef>
            </a:pPr>
            <a:r>
              <a:rPr lang="ja-JP" altLang="en-US" sz="2000" b="1" kern="0" spc="15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rPr>
              <a:t>偏極率</a:t>
            </a:r>
            <a:endParaRPr lang="en-US" altLang="ja-JP" sz="2000" b="1" kern="0" spc="15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itchFamily="1" charset="0"/>
            </a:endParaRPr>
          </a:p>
          <a:p>
            <a:pPr>
              <a:spcBef>
                <a:spcPct val="20000"/>
              </a:spcBef>
            </a:pPr>
            <a:r>
              <a:rPr lang="ja-JP" altLang="en-US" sz="2000" b="1" kern="0" spc="150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rPr>
              <a:t>寿命</a:t>
            </a:r>
            <a:r>
              <a:rPr lang="ja-JP" altLang="en-US" sz="2000" kern="0" spc="150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rPr>
              <a:t> </a:t>
            </a:r>
            <a:r>
              <a:rPr lang="en-US" altLang="ja-JP" sz="2000" kern="0" spc="150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rPr>
              <a:t>: </a:t>
            </a:r>
            <a:r>
              <a:rPr lang="ja-JP" altLang="en-US" sz="2000" kern="0" spc="150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rPr>
              <a:t>エネルギーの高いミューオンを使用する。</a:t>
            </a:r>
            <a:endParaRPr lang="en-US" altLang="ja-JP" sz="2000" kern="0" spc="150" dirty="0">
              <a:solidFill>
                <a:schemeClr val="accent3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itchFamily="1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E146DD3-2F8F-4501-A311-4718FEA744F6}"/>
              </a:ext>
            </a:extLst>
          </p:cNvPr>
          <p:cNvCxnSpPr>
            <a:cxnSpLocks noChangeAspect="1"/>
          </p:cNvCxnSpPr>
          <p:nvPr/>
        </p:nvCxnSpPr>
        <p:spPr>
          <a:xfrm>
            <a:off x="1775518" y="3085615"/>
            <a:ext cx="1289014" cy="14760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43A841A-2AD7-42AB-AA74-70FC303B18BA}"/>
              </a:ext>
            </a:extLst>
          </p:cNvPr>
          <p:cNvCxnSpPr>
            <a:cxnSpLocks noChangeAspect="1"/>
          </p:cNvCxnSpPr>
          <p:nvPr/>
        </p:nvCxnSpPr>
        <p:spPr>
          <a:xfrm>
            <a:off x="2073100" y="3088168"/>
            <a:ext cx="1008000" cy="115422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1990D72-4E99-41C8-912B-405A7C4AB3A5}"/>
              </a:ext>
            </a:extLst>
          </p:cNvPr>
          <p:cNvCxnSpPr>
            <a:cxnSpLocks noChangeAspect="1"/>
          </p:cNvCxnSpPr>
          <p:nvPr/>
        </p:nvCxnSpPr>
        <p:spPr>
          <a:xfrm>
            <a:off x="2442072" y="3047196"/>
            <a:ext cx="684000" cy="783221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BABC3A4-DA15-40CF-AD9A-8B0A00BED3CD}"/>
              </a:ext>
            </a:extLst>
          </p:cNvPr>
          <p:cNvCxnSpPr>
            <a:cxnSpLocks noChangeAspect="1"/>
          </p:cNvCxnSpPr>
          <p:nvPr/>
        </p:nvCxnSpPr>
        <p:spPr>
          <a:xfrm>
            <a:off x="2952489" y="3077225"/>
            <a:ext cx="345832" cy="396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B1247F3-1D1C-4B9E-82DD-028F8B66FFB2}"/>
              </a:ext>
            </a:extLst>
          </p:cNvPr>
          <p:cNvCxnSpPr>
            <a:cxnSpLocks/>
          </p:cNvCxnSpPr>
          <p:nvPr/>
        </p:nvCxnSpPr>
        <p:spPr>
          <a:xfrm>
            <a:off x="3294617" y="3463980"/>
            <a:ext cx="28110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E505D70-C1BD-4F94-A057-FD8E547190C5}"/>
              </a:ext>
            </a:extLst>
          </p:cNvPr>
          <p:cNvCxnSpPr>
            <a:cxnSpLocks/>
          </p:cNvCxnSpPr>
          <p:nvPr/>
        </p:nvCxnSpPr>
        <p:spPr>
          <a:xfrm>
            <a:off x="3113657" y="3830417"/>
            <a:ext cx="4320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527E326-C77E-42AB-B675-81FCD345FBC8}"/>
              </a:ext>
            </a:extLst>
          </p:cNvPr>
          <p:cNvCxnSpPr>
            <a:cxnSpLocks/>
          </p:cNvCxnSpPr>
          <p:nvPr/>
        </p:nvCxnSpPr>
        <p:spPr>
          <a:xfrm>
            <a:off x="3071672" y="4238232"/>
            <a:ext cx="468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7FBA169-CB34-4BD6-AEB6-AAE1D44E4491}"/>
              </a:ext>
            </a:extLst>
          </p:cNvPr>
          <p:cNvCxnSpPr>
            <a:cxnSpLocks/>
          </p:cNvCxnSpPr>
          <p:nvPr/>
        </p:nvCxnSpPr>
        <p:spPr>
          <a:xfrm>
            <a:off x="3066885" y="4561615"/>
            <a:ext cx="468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77F0877-9DFB-4148-B064-8ACCD5B814DC}"/>
              </a:ext>
            </a:extLst>
          </p:cNvPr>
          <p:cNvSpPr txBox="1"/>
          <p:nvPr/>
        </p:nvSpPr>
        <p:spPr>
          <a:xfrm>
            <a:off x="5477991" y="3717032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(</a:t>
            </a:r>
            <a:r>
              <a:rPr kumimoji="1" lang="ja-JP" altLang="en-US" sz="20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基本的には</a:t>
            </a:r>
            <a:r>
              <a:rPr kumimoji="1" lang="en-US" altLang="ja-JP" sz="20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)</a:t>
            </a:r>
            <a:r>
              <a:rPr kumimoji="1" lang="ja-JP" altLang="en-US" sz="20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ミューオンの生成・崩壊過程で</a:t>
            </a:r>
            <a:br>
              <a:rPr kumimoji="1" lang="en-US" altLang="ja-JP" sz="2000" spc="300" dirty="0">
                <a:latin typeface="Calibri" panose="020F0502020204030204" pitchFamily="34" charset="0"/>
                <a:ea typeface="メイリオ" panose="020B0604030504040204" pitchFamily="50" charset="-128"/>
              </a:rPr>
            </a:br>
            <a:r>
              <a:rPr kumimoji="1" lang="ja-JP" altLang="en-US" sz="20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決まっている。</a:t>
            </a:r>
          </a:p>
        </p:txBody>
      </p:sp>
      <p:sp>
        <p:nvSpPr>
          <p:cNvPr id="13" name="右中かっこ 12">
            <a:extLst>
              <a:ext uri="{FF2B5EF4-FFF2-40B4-BE49-F238E27FC236}">
                <a16:creationId xmlns:a16="http://schemas.microsoft.com/office/drawing/2014/main" id="{D6E7582B-6CB9-48B8-9BC7-B2F5ADC1724C}"/>
              </a:ext>
            </a:extLst>
          </p:cNvPr>
          <p:cNvSpPr/>
          <p:nvPr/>
        </p:nvSpPr>
        <p:spPr>
          <a:xfrm>
            <a:off x="5248737" y="3732795"/>
            <a:ext cx="108608" cy="64807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9711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A4AE1B-AF27-4A4E-9B54-C25A9CD5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48" y="102055"/>
            <a:ext cx="11737304" cy="648000"/>
          </a:xfrm>
        </p:spPr>
        <p:txBody>
          <a:bodyPr/>
          <a:lstStyle/>
          <a:p>
            <a:r>
              <a:rPr kumimoji="1" lang="ja-JP" altLang="en-US" dirty="0"/>
              <a:t>系統誤差</a:t>
            </a:r>
            <a:r>
              <a:rPr kumimoji="1" lang="en-US" altLang="ja-JP" dirty="0"/>
              <a:t>@FNAL g-2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3CAA5D-0F85-4AD2-AEA3-582E4DE3F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突出した系統誤差の要因があるわけでなく、様々な要因を抑える必要がある。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EFA3BF-3413-47CE-BD3C-DD303FC97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15</a:t>
            </a:fld>
            <a:endParaRPr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B1D2269-00AC-4464-A340-8AFE882755CA}"/>
              </a:ext>
            </a:extLst>
          </p:cNvPr>
          <p:cNvGrpSpPr/>
          <p:nvPr/>
        </p:nvGrpSpPr>
        <p:grpSpPr>
          <a:xfrm>
            <a:off x="4223792" y="1003330"/>
            <a:ext cx="4494523" cy="4358853"/>
            <a:chOff x="7700523" y="1518419"/>
            <a:chExt cx="4494523" cy="4358853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651F3D7E-42A2-498A-A9CF-A3E4ADA5D1B9}"/>
                </a:ext>
              </a:extLst>
            </p:cNvPr>
            <p:cNvGrpSpPr/>
            <p:nvPr/>
          </p:nvGrpSpPr>
          <p:grpSpPr>
            <a:xfrm>
              <a:off x="7955602" y="2863969"/>
              <a:ext cx="4045054" cy="2285788"/>
              <a:chOff x="7955602" y="2863969"/>
              <a:chExt cx="4045054" cy="2285788"/>
            </a:xfrm>
          </p:grpSpPr>
          <p:sp>
            <p:nvSpPr>
              <p:cNvPr id="11" name="四角形: 角を丸くする 10">
                <a:extLst>
                  <a:ext uri="{FF2B5EF4-FFF2-40B4-BE49-F238E27FC236}">
                    <a16:creationId xmlns:a16="http://schemas.microsoft.com/office/drawing/2014/main" id="{90B352A6-9335-4161-A08B-0FEF43593400}"/>
                  </a:ext>
                </a:extLst>
              </p:cNvPr>
              <p:cNvSpPr/>
              <p:nvPr/>
            </p:nvSpPr>
            <p:spPr>
              <a:xfrm>
                <a:off x="7955602" y="3087405"/>
                <a:ext cx="4045054" cy="773644"/>
              </a:xfrm>
              <a:prstGeom prst="roundRect">
                <a:avLst>
                  <a:gd name="adj" fmla="val 531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ja-JP" altLang="en-US" sz="2000" spc="300" dirty="0">
                  <a:solidFill>
                    <a:srgbClr val="000000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四角形: 角を丸くする 11">
                <a:extLst>
                  <a:ext uri="{FF2B5EF4-FFF2-40B4-BE49-F238E27FC236}">
                    <a16:creationId xmlns:a16="http://schemas.microsoft.com/office/drawing/2014/main" id="{4D64B331-520B-483D-AE63-9191E0445187}"/>
                  </a:ext>
                </a:extLst>
              </p:cNvPr>
              <p:cNvSpPr/>
              <p:nvPr/>
            </p:nvSpPr>
            <p:spPr>
              <a:xfrm>
                <a:off x="7955602" y="3897261"/>
                <a:ext cx="4045054" cy="611859"/>
              </a:xfrm>
              <a:prstGeom prst="roundRect">
                <a:avLst>
                  <a:gd name="adj" fmla="val 5319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ja-JP" altLang="en-US" sz="2000" spc="300" dirty="0">
                  <a:solidFill>
                    <a:srgbClr val="000000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D8C87A51-BF8E-49DA-AF55-6225B9E0A0BE}"/>
                  </a:ext>
                </a:extLst>
              </p:cNvPr>
              <p:cNvSpPr/>
              <p:nvPr/>
            </p:nvSpPr>
            <p:spPr>
              <a:xfrm>
                <a:off x="7955602" y="4537898"/>
                <a:ext cx="4045054" cy="611859"/>
              </a:xfrm>
              <a:prstGeom prst="roundRect">
                <a:avLst>
                  <a:gd name="adj" fmla="val 531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ja-JP" altLang="en-US" sz="2000" spc="300" dirty="0">
                  <a:solidFill>
                    <a:srgbClr val="000000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四角形: 角を丸くする 13">
                <a:extLst>
                  <a:ext uri="{FF2B5EF4-FFF2-40B4-BE49-F238E27FC236}">
                    <a16:creationId xmlns:a16="http://schemas.microsoft.com/office/drawing/2014/main" id="{317781F5-E1DA-43F5-B88D-870A670126BD}"/>
                  </a:ext>
                </a:extLst>
              </p:cNvPr>
              <p:cNvSpPr/>
              <p:nvPr/>
            </p:nvSpPr>
            <p:spPr>
              <a:xfrm>
                <a:off x="7955602" y="2863969"/>
                <a:ext cx="4045054" cy="187224"/>
              </a:xfrm>
              <a:prstGeom prst="roundRect">
                <a:avLst>
                  <a:gd name="adj" fmla="val 5319"/>
                </a:avLst>
              </a:prstGeom>
              <a:solidFill>
                <a:srgbClr val="FF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ja-JP" altLang="en-US" sz="2000" spc="300" dirty="0">
                  <a:solidFill>
                    <a:srgbClr val="000000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4AA0205-3B57-4142-87FA-0801B3EF5502}"/>
                </a:ext>
              </a:extLst>
            </p:cNvPr>
            <p:cNvSpPr txBox="1"/>
            <p:nvPr/>
          </p:nvSpPr>
          <p:spPr>
            <a:xfrm>
              <a:off x="7700523" y="1518419"/>
              <a:ext cx="3974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2000" b="1" dirty="0">
                  <a:latin typeface="Calibri" panose="020F0502020204030204" pitchFamily="34" charset="0"/>
                  <a:ea typeface="メイリオ" panose="020B0604030504040204" pitchFamily="50" charset="-128"/>
                </a:rPr>
                <a:t>FNAL </a:t>
              </a:r>
              <a:r>
                <a:rPr kumimoji="1" lang="ja-JP" altLang="en-US" sz="2000" b="1" dirty="0" err="1">
                  <a:latin typeface="Calibri" panose="020F0502020204030204" pitchFamily="34" charset="0"/>
                  <a:ea typeface="メイリオ" panose="020B0604030504040204" pitchFamily="50" charset="-128"/>
                </a:rPr>
                <a:t>での</a:t>
              </a:r>
              <a:r>
                <a:rPr kumimoji="1" lang="ja-JP" altLang="en-US" sz="2000" b="1" dirty="0">
                  <a:latin typeface="Calibri" panose="020F0502020204030204" pitchFamily="34" charset="0"/>
                  <a:ea typeface="メイリオ" panose="020B0604030504040204" pitchFamily="50" charset="-128"/>
                </a:rPr>
                <a:t>系統誤差の要因</a:t>
              </a:r>
              <a:endParaRPr kumimoji="1" lang="en-US" altLang="ja-JP" sz="1200" b="1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pPr algn="r"/>
              <a:r>
                <a:rPr kumimoji="1" lang="en-US" altLang="ja-JP" sz="1200" i="1" dirty="0">
                  <a:latin typeface="Calibri" panose="020F0502020204030204" pitchFamily="34" charset="0"/>
                  <a:ea typeface="メイリオ" panose="020B0604030504040204" pitchFamily="50" charset="-128"/>
                </a:rPr>
                <a:t>PRL 126, 141801 (2021)</a:t>
              </a:r>
              <a:endParaRPr kumimoji="1" lang="ja-JP" altLang="en-US" sz="1200" i="1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5125A96-6BAA-48F6-B1AE-DD0425FB9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10871" y="2060848"/>
              <a:ext cx="4284175" cy="3816424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71F7CD-566A-4602-9ECB-6B28A209395E}"/>
              </a:ext>
            </a:extLst>
          </p:cNvPr>
          <p:cNvSpPr txBox="1"/>
          <p:nvPr/>
        </p:nvSpPr>
        <p:spPr>
          <a:xfrm>
            <a:off x="2386187" y="2759083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spc="300" dirty="0">
                <a:solidFill>
                  <a:schemeClr val="tx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ビームの運動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CA1AE92-D109-4C6A-8C4F-95C144E18095}"/>
              </a:ext>
            </a:extLst>
          </p:cNvPr>
          <p:cNvSpPr txBox="1"/>
          <p:nvPr/>
        </p:nvSpPr>
        <p:spPr>
          <a:xfrm>
            <a:off x="1796282" y="3573016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000" spc="300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磁場測定、一様性</a:t>
            </a:r>
            <a:endParaRPr kumimoji="1" lang="en-US" altLang="ja-JP" sz="2000" spc="300" dirty="0">
              <a:solidFill>
                <a:schemeClr val="accent3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356EB2D-C375-4B5C-AB61-B73E2EF06735}"/>
              </a:ext>
            </a:extLst>
          </p:cNvPr>
          <p:cNvSpPr txBox="1"/>
          <p:nvPr/>
        </p:nvSpPr>
        <p:spPr>
          <a:xfrm>
            <a:off x="2091234" y="4181018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000" spc="3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外部パラメータ</a:t>
            </a:r>
            <a:endParaRPr kumimoji="1" lang="en-US" altLang="ja-JP" sz="2000" spc="3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F6965B-F9C5-4C6A-BD6A-A9C8B5914788}"/>
              </a:ext>
            </a:extLst>
          </p:cNvPr>
          <p:cNvSpPr txBox="1"/>
          <p:nvPr/>
        </p:nvSpPr>
        <p:spPr>
          <a:xfrm>
            <a:off x="911424" y="2236802"/>
            <a:ext cx="3429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000" spc="3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異常</a:t>
            </a:r>
            <a:r>
              <a:rPr kumimoji="1" lang="ja-JP" altLang="en-US" sz="2000" spc="3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歳差運動の周期測定</a:t>
            </a:r>
            <a:endParaRPr kumimoji="1" lang="en-US" altLang="ja-JP" sz="2000" spc="300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4518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C03DF5B-DCD8-4803-8523-F1D6EE4EACA2}"/>
              </a:ext>
            </a:extLst>
          </p:cNvPr>
          <p:cNvSpPr/>
          <p:nvPr/>
        </p:nvSpPr>
        <p:spPr>
          <a:xfrm>
            <a:off x="627666" y="1916832"/>
            <a:ext cx="4201743" cy="576064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ADE6224-52F5-470F-9A98-2F05E6B5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異常歳差運動の周期測定由来の系統誤差</a:t>
            </a:r>
            <a:r>
              <a:rPr kumimoji="1" lang="en-US" altLang="ja-JP" dirty="0"/>
              <a:t>@FNAL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D7D24B9-0067-46B3-82D4-43F0C39883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ja-JP" altLang="en-US" b="1" dirty="0">
                    <a:solidFill>
                      <a:schemeClr val="accent2"/>
                    </a:solidFill>
                  </a:rPr>
                  <a:t>カロリーメータ</a:t>
                </a:r>
                <a:r>
                  <a:rPr kumimoji="1" lang="en-US" altLang="ja-JP" sz="1600" dirty="0"/>
                  <a:t>(PbF</a:t>
                </a:r>
                <a:r>
                  <a:rPr kumimoji="1" lang="en-US" altLang="ja-JP" sz="1600" baseline="-25000" dirty="0"/>
                  <a:t>2</a:t>
                </a:r>
                <a:r>
                  <a:rPr kumimoji="1" lang="en-US" altLang="ja-JP" sz="1600" dirty="0"/>
                  <a:t>, 24 stations) </a:t>
                </a:r>
                <a:r>
                  <a:rPr kumimoji="1" lang="ja-JP" altLang="en-US" dirty="0"/>
                  <a:t>を用いて、崩壊</a:t>
                </a:r>
                <a:r>
                  <a:rPr lang="ja-JP" altLang="en-US" dirty="0"/>
                  <a:t>陽電子を測定。</a:t>
                </a:r>
                <a:endParaRPr kumimoji="1" lang="en-US" altLang="ja-JP" dirty="0"/>
              </a:p>
              <a:p>
                <a:r>
                  <a:rPr lang="ja-JP" altLang="en-US" b="0" i="1" dirty="0">
                    <a:latin typeface="Cambria Math" panose="02040503050406030204" pitchFamily="18" charset="0"/>
                  </a:rPr>
                  <a:t>最もシンプルな場合のフィッテイング関数</a:t>
                </a:r>
                <a:r>
                  <a:rPr lang="en-US" altLang="ja-JP" sz="1600" b="0" dirty="0">
                    <a:ea typeface="Calibri" panose="020F0502020204030204" pitchFamily="34" charset="0"/>
                    <a:cs typeface="Calibri" panose="020F0502020204030204" pitchFamily="34" charset="0"/>
                  </a:rPr>
                  <a:t>(5 parameters)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ja-JP" altLang="en-US" b="0" i="1" smtClean="0">
                                  <a:latin typeface="Cambria Math" panose="02040503050406030204" pitchFamily="18" charset="0"/>
                                </a:rPr>
                                <m:t>𝛾𝜏</m:t>
                              </m:r>
                            </m:den>
                          </m:f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altLang="ja-JP" dirty="0"/>
              </a:p>
              <a:p>
                <a:pPr marL="0" indent="0">
                  <a:lnSpc>
                    <a:spcPct val="30000"/>
                  </a:lnSpc>
                  <a:buNone/>
                </a:pPr>
                <a:endParaRPr kumimoji="1" lang="en-US" altLang="ja-JP" b="1" u="sng" dirty="0"/>
              </a:p>
              <a:p>
                <a:pPr marL="0" indent="0">
                  <a:lnSpc>
                    <a:spcPct val="30000"/>
                  </a:lnSpc>
                  <a:buNone/>
                </a:pPr>
                <a:endParaRPr kumimoji="1" lang="en-US" altLang="ja-JP" b="1" u="sng" dirty="0"/>
              </a:p>
              <a:p>
                <a:pPr marL="0" indent="0">
                  <a:lnSpc>
                    <a:spcPct val="30000"/>
                  </a:lnSpc>
                  <a:buNone/>
                </a:pPr>
                <a:endParaRPr kumimoji="1" lang="en-US" altLang="ja-JP" b="1" u="sng" dirty="0"/>
              </a:p>
              <a:p>
                <a:pPr marL="0" indent="0">
                  <a:lnSpc>
                    <a:spcPct val="30000"/>
                  </a:lnSpc>
                  <a:buNone/>
                </a:pPr>
                <a:endParaRPr kumimoji="1" lang="en-US" altLang="ja-JP" b="1" u="sng" dirty="0"/>
              </a:p>
              <a:p>
                <a:pPr marL="0" indent="0">
                  <a:lnSpc>
                    <a:spcPct val="30000"/>
                  </a:lnSpc>
                  <a:buNone/>
                </a:pPr>
                <a:endParaRPr lang="en-US" altLang="ja-JP" b="1" u="sng" dirty="0"/>
              </a:p>
              <a:p>
                <a:pPr marL="0" indent="0">
                  <a:lnSpc>
                    <a:spcPct val="30000"/>
                  </a:lnSpc>
                  <a:buNone/>
                </a:pPr>
                <a:endParaRPr kumimoji="1" lang="en-US" altLang="ja-JP" b="1" u="sng" dirty="0"/>
              </a:p>
              <a:p>
                <a:pPr marL="0" indent="0">
                  <a:lnSpc>
                    <a:spcPct val="30000"/>
                  </a:lnSpc>
                  <a:buNone/>
                </a:pPr>
                <a:endParaRPr lang="en-US" altLang="ja-JP" b="1" u="sng" dirty="0"/>
              </a:p>
              <a:p>
                <a:pPr marL="0" indent="0">
                  <a:lnSpc>
                    <a:spcPct val="30000"/>
                  </a:lnSpc>
                  <a:buNone/>
                </a:pPr>
                <a:endParaRPr kumimoji="1" lang="en-US" altLang="ja-JP" b="1" u="sng" dirty="0"/>
              </a:p>
              <a:p>
                <a:pPr marL="0" indent="0">
                  <a:buNone/>
                </a:pPr>
                <a:r>
                  <a:rPr kumimoji="1" lang="ja-JP" altLang="en-US" b="1" u="sng" dirty="0"/>
                  <a:t>系統誤差の要因</a:t>
                </a:r>
                <a:endParaRPr kumimoji="1" lang="en-US" altLang="ja-JP" b="1" u="sng" dirty="0"/>
              </a:p>
              <a:p>
                <a:r>
                  <a:rPr kumimoji="1" lang="ja-JP" altLang="en-US" dirty="0"/>
                  <a:t>ゲインの変動</a:t>
                </a:r>
                <a:r>
                  <a:rPr kumimoji="1" lang="en-US" altLang="ja-JP" dirty="0"/>
                  <a:t>(</a:t>
                </a:r>
                <a:r>
                  <a:rPr kumimoji="1" lang="ja-JP" altLang="en-US" dirty="0"/>
                  <a:t>時間依存性</a:t>
                </a:r>
                <a:r>
                  <a:rPr kumimoji="1" lang="en-US" altLang="ja-JP" dirty="0"/>
                  <a:t>)</a:t>
                </a:r>
              </a:p>
              <a:p>
                <a:r>
                  <a:rPr lang="ja-JP" altLang="en-US" dirty="0"/>
                  <a:t>パイルアップ</a:t>
                </a:r>
                <a:endParaRPr kumimoji="1" lang="en-US" altLang="ja-JP" dirty="0"/>
              </a:p>
              <a:p>
                <a:pPr lvl="1"/>
                <a:r>
                  <a:rPr lang="ja-JP" altLang="en-US" dirty="0"/>
                  <a:t>複数の粒子が連続して検出器に入ることで、</a:t>
                </a:r>
                <a:br>
                  <a:rPr lang="en-US" altLang="ja-JP" dirty="0"/>
                </a:br>
                <a:r>
                  <a:rPr lang="ja-JP" altLang="en-US" dirty="0"/>
                  <a:t>波形が重なり、検出効率や測定時刻が変わる。</a:t>
                </a:r>
                <a:endParaRPr lang="en-US" altLang="ja-JP" dirty="0"/>
              </a:p>
              <a:p>
                <a:r>
                  <a:rPr kumimoji="1" lang="ja-JP" altLang="en-US" dirty="0"/>
                  <a:t>ビームの運動と関連</a:t>
                </a:r>
                <a:r>
                  <a:rPr kumimoji="1" lang="en-US" altLang="ja-JP" dirty="0"/>
                  <a:t>(</a:t>
                </a:r>
                <a:r>
                  <a:rPr kumimoji="1" lang="ja-JP" altLang="en-US" dirty="0"/>
                  <a:t>後述</a:t>
                </a:r>
                <a:r>
                  <a:rPr kumimoji="1" lang="en-US" altLang="ja-JP" dirty="0"/>
                  <a:t>)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D7D24B9-0067-46B3-82D4-43F0C39883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ED659C-1F45-4C1F-8594-1CFD7F0D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16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5AB56A6-2948-49DC-8982-03989E739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199" y="920949"/>
            <a:ext cx="3025453" cy="335617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F42F0D-0A41-4A3F-AC4B-F78F8D983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790" y="2046731"/>
            <a:ext cx="3757934" cy="250343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5CE1523-5DEB-49DD-9B83-774866970DE8}"/>
              </a:ext>
            </a:extLst>
          </p:cNvPr>
          <p:cNvSpPr txBox="1"/>
          <p:nvPr/>
        </p:nvSpPr>
        <p:spPr>
          <a:xfrm>
            <a:off x="6528048" y="2228020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b="1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ゲインの</a:t>
            </a:r>
            <a:r>
              <a:rPr lang="ja-JP" altLang="en-US" sz="1600" b="1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変動</a:t>
            </a:r>
            <a:endParaRPr kumimoji="1" lang="ja-JP" altLang="en-US" sz="1600" b="1" spc="30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826D4-5CB4-49DB-B8DD-99E74998C0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199" y="5841283"/>
            <a:ext cx="3062342" cy="105058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FFB6884-1E22-43A2-8CB6-7012396C53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8260" y="4790699"/>
            <a:ext cx="3046392" cy="105058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9D101F3-4255-49AF-B468-58E117766A1B}"/>
              </a:ext>
            </a:extLst>
          </p:cNvPr>
          <p:cNvSpPr txBox="1"/>
          <p:nvPr/>
        </p:nvSpPr>
        <p:spPr>
          <a:xfrm>
            <a:off x="9120336" y="4477659"/>
            <a:ext cx="2864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b="1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パイルアップのイメージ</a:t>
            </a:r>
          </a:p>
        </p:txBody>
      </p:sp>
    </p:spTree>
    <p:extLst>
      <p:ext uri="{BB962C8B-B14F-4D97-AF65-F5344CB8AC3E}">
        <p14:creationId xmlns:p14="http://schemas.microsoft.com/office/powerpoint/2010/main" val="2969460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BC0721-DD80-4A03-8099-1217B549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ビームの運動由来の系統誤差</a:t>
            </a:r>
            <a:r>
              <a:rPr lang="en-US" altLang="ja-JP" dirty="0"/>
              <a:t>@FNAL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CB7BB2-73E3-4544-8669-0DB436CD1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chemeClr val="accent2"/>
                </a:solidFill>
              </a:rPr>
              <a:t>飛跡検出器</a:t>
            </a:r>
            <a:r>
              <a:rPr lang="en-US" altLang="ja-JP" sz="1800" dirty="0"/>
              <a:t>(straw tracker) </a:t>
            </a:r>
            <a:r>
              <a:rPr lang="ja-JP" altLang="en-US" dirty="0"/>
              <a:t>を用いて、ミューオンの</a:t>
            </a:r>
            <a:br>
              <a:rPr lang="en-US" altLang="ja-JP" dirty="0"/>
            </a:br>
            <a:r>
              <a:rPr lang="ja-JP" altLang="en-US" dirty="0"/>
              <a:t>崩壊位置を推測して、ミューオンのビーム分布を求める。</a:t>
            </a:r>
            <a:endParaRPr lang="en-US" altLang="ja-JP" dirty="0"/>
          </a:p>
          <a:p>
            <a:r>
              <a:rPr lang="ja-JP" altLang="en-US" dirty="0"/>
              <a:t>ビームは理想の軌道から少しずれて、鉛直・水平方向に</a:t>
            </a:r>
            <a:br>
              <a:rPr lang="en-US" altLang="ja-JP" dirty="0"/>
            </a:br>
            <a:r>
              <a:rPr lang="ja-JP" altLang="en-US" dirty="0"/>
              <a:t>振動する</a:t>
            </a:r>
            <a:r>
              <a:rPr lang="en-US" altLang="ja-JP" dirty="0"/>
              <a:t>(</a:t>
            </a:r>
            <a:r>
              <a:rPr lang="ja-JP" altLang="en-US" b="1" dirty="0"/>
              <a:t>ベータトロン振動</a:t>
            </a:r>
            <a:r>
              <a:rPr lang="en-US" altLang="ja-JP" dirty="0"/>
              <a:t>)</a:t>
            </a:r>
            <a:r>
              <a:rPr lang="ja-JP" altLang="en-US" dirty="0" err="1"/>
              <a:t>。</a:t>
            </a:r>
            <a:endParaRPr lang="en-US" altLang="ja-JP" dirty="0"/>
          </a:p>
          <a:p>
            <a:pPr lvl="1"/>
            <a:r>
              <a:rPr lang="ja-JP" altLang="en-US" dirty="0"/>
              <a:t>振動の周期は四重極磁石によって決まる。</a:t>
            </a:r>
            <a:endParaRPr lang="en-US" altLang="ja-JP" dirty="0"/>
          </a:p>
          <a:p>
            <a:r>
              <a:rPr lang="ja-JP" altLang="en-US" dirty="0"/>
              <a:t>検出器の離散的な設置位置により、</a:t>
            </a:r>
            <a:r>
              <a:rPr lang="ja-JP" altLang="en-US" b="1" dirty="0"/>
              <a:t>コヒーレントベータトロン</a:t>
            </a:r>
            <a:br>
              <a:rPr lang="en-US" altLang="ja-JP" b="1" dirty="0"/>
            </a:br>
            <a:r>
              <a:rPr lang="ja-JP" altLang="en-US" b="1" dirty="0"/>
              <a:t>振動</a:t>
            </a:r>
            <a:r>
              <a:rPr lang="en-US" altLang="ja-JP" b="1" dirty="0"/>
              <a:t>(CBO)</a:t>
            </a:r>
            <a:r>
              <a:rPr lang="en-US" altLang="ja-JP" dirty="0"/>
              <a:t> </a:t>
            </a:r>
            <a:r>
              <a:rPr lang="ja-JP" altLang="en-US" dirty="0"/>
              <a:t>も生じる。</a:t>
            </a:r>
            <a:endParaRPr lang="en-US" altLang="ja-JP" dirty="0"/>
          </a:p>
          <a:p>
            <a:pPr lvl="1"/>
            <a:r>
              <a:rPr lang="en-US" altLang="ja-JP" dirty="0"/>
              <a:t>CBO </a:t>
            </a:r>
            <a:r>
              <a:rPr lang="ja-JP" altLang="en-US" dirty="0"/>
              <a:t>が</a:t>
            </a:r>
            <a:r>
              <a:rPr lang="en-US" altLang="ja-JP" dirty="0"/>
              <a:t>g-2 </a:t>
            </a:r>
            <a:r>
              <a:rPr lang="ja-JP" altLang="en-US" dirty="0"/>
              <a:t>の周波数近くにならないように</a:t>
            </a:r>
            <a:br>
              <a:rPr lang="en-US" altLang="ja-JP" dirty="0"/>
            </a:br>
            <a:r>
              <a:rPr lang="ja-JP" altLang="en-US" dirty="0"/>
              <a:t>磁石の強さを設定している。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D94605-A60C-4F96-926A-012A7686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17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D39233-D8CC-4819-BFB0-72C3605E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199" y="920949"/>
            <a:ext cx="3025453" cy="335617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9693364-B1EC-47E6-8503-0AFF49F684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7768" y="4581128"/>
            <a:ext cx="4331685" cy="21277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11B6DAE-0714-4F69-AFA4-CB72FEAFC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4394739"/>
            <a:ext cx="4104456" cy="2490645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0A9865E6-A06D-407C-AD9B-D3BC2E7A4CF8}"/>
              </a:ext>
            </a:extLst>
          </p:cNvPr>
          <p:cNvCxnSpPr>
            <a:cxnSpLocks/>
          </p:cNvCxnSpPr>
          <p:nvPr/>
        </p:nvCxnSpPr>
        <p:spPr>
          <a:xfrm>
            <a:off x="8688288" y="3960352"/>
            <a:ext cx="0" cy="432048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DFC015-4369-44FF-9B5A-CCB23CC29CB9}"/>
              </a:ext>
            </a:extLst>
          </p:cNvPr>
          <p:cNvSpPr txBox="1"/>
          <p:nvPr/>
        </p:nvSpPr>
        <p:spPr>
          <a:xfrm>
            <a:off x="6384032" y="3776266"/>
            <a:ext cx="190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spc="300" dirty="0">
                <a:solidFill>
                  <a:schemeClr val="tx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g-2 </a:t>
            </a:r>
            <a:r>
              <a:rPr kumimoji="1" lang="ja-JP" altLang="en-US" sz="2000" spc="300" dirty="0">
                <a:solidFill>
                  <a:schemeClr val="tx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の周波数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394E576-DD0D-4728-A075-9040C8737A55}"/>
              </a:ext>
            </a:extLst>
          </p:cNvPr>
          <p:cNvCxnSpPr>
            <a:cxnSpLocks/>
          </p:cNvCxnSpPr>
          <p:nvPr/>
        </p:nvCxnSpPr>
        <p:spPr>
          <a:xfrm rot="5400000">
            <a:off x="8472264" y="3729178"/>
            <a:ext cx="0" cy="432048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068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8E3D0DB-97D8-4B02-B307-2B58E4610C94}"/>
              </a:ext>
            </a:extLst>
          </p:cNvPr>
          <p:cNvSpPr/>
          <p:nvPr/>
        </p:nvSpPr>
        <p:spPr>
          <a:xfrm>
            <a:off x="3791744" y="1115730"/>
            <a:ext cx="7394396" cy="945118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ABC0721-DD80-4A03-8099-1217B549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ビームの運動由来の系統誤差</a:t>
            </a:r>
            <a:r>
              <a:rPr kumimoji="1" lang="en-US" altLang="ja-JP"/>
              <a:t>@FNAL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FCB7BB2-73E3-4544-8669-0DB436CD1D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b="1" u="sng" dirty="0"/>
                  <a:t>系統誤差の要因</a:t>
                </a:r>
                <a:r>
                  <a:rPr lang="en-US" altLang="ja-JP" b="1" u="sng" dirty="0"/>
                  <a:t>(1/2)</a:t>
                </a:r>
              </a:p>
              <a:p>
                <a:pPr marL="0" indent="0">
                  <a:lnSpc>
                    <a:spcPct val="30000"/>
                  </a:lnSpc>
                  <a:buNone/>
                </a:pPr>
                <a:endParaRPr lang="en-US" altLang="ja-JP" b="1" u="sng" dirty="0"/>
              </a:p>
              <a:p>
                <a:pPr marL="457200" indent="-457200">
                  <a:buFont typeface="+mj-lt"/>
                  <a:buAutoNum type="arabicPeriod"/>
                </a:pPr>
                <a:endParaRPr lang="en-US" altLang="ja-JP" b="1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b="1" dirty="0"/>
                  <a:t>Pitch effect(C</a:t>
                </a:r>
                <a:r>
                  <a:rPr lang="en-US" altLang="ja-JP" b="1" baseline="-25000" dirty="0"/>
                  <a:t>p</a:t>
                </a:r>
                <a:r>
                  <a:rPr lang="en-US" altLang="ja-JP" b="1" dirty="0"/>
                  <a:t>)</a:t>
                </a:r>
              </a:p>
              <a:p>
                <a:pPr lvl="1"/>
                <a:r>
                  <a:rPr lang="ja-JP" altLang="en-US" dirty="0"/>
                  <a:t>鉛直方向のベータトロン振動により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ja-JP" alt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  <m:r>
                      <a:rPr lang="ja-JP" alt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ja-JP" alt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ja-JP" altLang="en-US" dirty="0">
                    <a:solidFill>
                      <a:schemeClr val="accent2"/>
                    </a:solidFill>
                  </a:rPr>
                  <a:t> </a:t>
                </a:r>
                <a:r>
                  <a:rPr lang="ja-JP" altLang="en-US" dirty="0"/>
                  <a:t>の項の影響が生じる。</a:t>
                </a:r>
                <a:endParaRPr lang="en-US" altLang="ja-JP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ja-JP" altLang="en-US" b="1" dirty="0"/>
                  <a:t>電場の影響</a:t>
                </a:r>
                <a:r>
                  <a:rPr lang="en-US" altLang="ja-JP" b="1" dirty="0"/>
                  <a:t>(C</a:t>
                </a:r>
                <a:r>
                  <a:rPr lang="en-US" altLang="ja-JP" b="1" baseline="-25000" dirty="0"/>
                  <a:t>e</a:t>
                </a:r>
                <a:r>
                  <a:rPr lang="en-US" altLang="ja-JP" b="1" dirty="0"/>
                  <a:t>)</a:t>
                </a:r>
              </a:p>
              <a:p>
                <a:pPr lvl="1"/>
                <a:r>
                  <a:rPr lang="ja-JP" altLang="en-US" dirty="0">
                    <a:solidFill>
                      <a:schemeClr val="tx2"/>
                    </a:solidFill>
                  </a:rPr>
                  <a:t>魔法運動量</a:t>
                </a:r>
                <a:r>
                  <a:rPr lang="ja-JP" altLang="en-US" dirty="0"/>
                  <a:t>からずれると、電場の影響を受ける。</a:t>
                </a:r>
                <a:endParaRPr lang="en-US" altLang="ja-JP" dirty="0"/>
              </a:p>
              <a:p>
                <a:pPr lvl="1"/>
                <a:r>
                  <a:rPr lang="ja-JP" altLang="en-US" dirty="0"/>
                  <a:t>デバンチする様子、もしくは動径方向のビーム分布からビームの運動量分布を求めている。</a:t>
                </a:r>
                <a:endParaRPr lang="en-US" altLang="ja-JP" dirty="0"/>
              </a:p>
              <a:p>
                <a:pPr lvl="1">
                  <a:lnSpc>
                    <a:spcPct val="30000"/>
                  </a:lnSpc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FCB7BB2-73E3-4544-8669-0DB436CD1D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D94605-A60C-4F96-926A-012A7686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18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CB5B91A1-E11B-4288-9603-00041B6E1674}"/>
                  </a:ext>
                </a:extLst>
              </p:cNvPr>
              <p:cNvSpPr/>
              <p:nvPr/>
            </p:nvSpPr>
            <p:spPr>
              <a:xfrm>
                <a:off x="3913332" y="1207260"/>
                <a:ext cx="7152456" cy="740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ja-JP" alt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ja-JP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ja-JP" altLang="en-US" sz="16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ja-JP" altLang="en-US" sz="16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ja-JP" altLang="en-US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ja-JP" altLang="en-US" sz="16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ja-JP" altLang="en-US" sz="16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altLang="ja-JP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altLang="ja-JP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altLang="ja-JP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num>
                            <m:den>
                              <m: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⃗"/>
                                      <m:ctrlPr>
                                        <a:rPr lang="en-US" altLang="ja-JP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CB5B91A1-E11B-4288-9603-00041B6E1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332" y="1207260"/>
                <a:ext cx="7152456" cy="7409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ECB39AA-1FD2-435B-8BC5-EA3A32EBC151}"/>
              </a:ext>
            </a:extLst>
          </p:cNvPr>
          <p:cNvCxnSpPr>
            <a:cxnSpLocks/>
          </p:cNvCxnSpPr>
          <p:nvPr/>
        </p:nvCxnSpPr>
        <p:spPr>
          <a:xfrm>
            <a:off x="7680176" y="1948232"/>
            <a:ext cx="108012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41596E7-87B2-4E39-82DB-A51C88AF1BBB}"/>
              </a:ext>
            </a:extLst>
          </p:cNvPr>
          <p:cNvSpPr txBox="1"/>
          <p:nvPr/>
        </p:nvSpPr>
        <p:spPr>
          <a:xfrm>
            <a:off x="8220236" y="1995795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spc="300" dirty="0">
                <a:solidFill>
                  <a:schemeClr val="tx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~0</a:t>
            </a:r>
            <a:endParaRPr kumimoji="1" lang="ja-JP" altLang="en-US" sz="2000" spc="300" dirty="0">
              <a:solidFill>
                <a:schemeClr val="tx2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4256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12F114D-9183-4115-8BF3-224AD8FE11B2}"/>
              </a:ext>
            </a:extLst>
          </p:cNvPr>
          <p:cNvSpPr/>
          <p:nvPr/>
        </p:nvSpPr>
        <p:spPr>
          <a:xfrm>
            <a:off x="7301626" y="1112840"/>
            <a:ext cx="3823098" cy="651036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ABC0721-DD80-4A03-8099-1217B549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48" y="102056"/>
            <a:ext cx="11737304" cy="648000"/>
          </a:xfrm>
        </p:spPr>
        <p:txBody>
          <a:bodyPr/>
          <a:lstStyle/>
          <a:p>
            <a:r>
              <a:rPr kumimoji="1" lang="ja-JP" altLang="en-US" dirty="0"/>
              <a:t>ビームの運動由来の系統誤差</a:t>
            </a:r>
            <a:r>
              <a:rPr kumimoji="1" lang="en-US" altLang="ja-JP" dirty="0"/>
              <a:t>@FNAL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CB7BB2-73E3-4544-8669-0DB436CD1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u="sng" dirty="0"/>
              <a:t>系統誤差の要因</a:t>
            </a:r>
            <a:r>
              <a:rPr lang="en-US" altLang="ja-JP" b="1" u="sng" dirty="0"/>
              <a:t>(2/2)</a:t>
            </a:r>
          </a:p>
          <a:p>
            <a:pPr marL="457200" indent="-457200">
              <a:buFont typeface="+mj-lt"/>
              <a:buAutoNum type="arabicPeriod" startAt="3"/>
            </a:pPr>
            <a:endParaRPr lang="en-US" altLang="ja-JP" dirty="0"/>
          </a:p>
          <a:p>
            <a:pPr marL="457200" indent="-457200">
              <a:buFont typeface="+mj-lt"/>
              <a:buAutoNum type="arabicPeriod" startAt="3"/>
            </a:pPr>
            <a:r>
              <a:rPr lang="ja-JP" altLang="en-US" b="1" dirty="0"/>
              <a:t>蓄積中のミューオン損失</a:t>
            </a:r>
            <a:r>
              <a:rPr lang="en-US" altLang="ja-JP" b="1" dirty="0"/>
              <a:t>(</a:t>
            </a:r>
            <a:r>
              <a:rPr lang="en-US" altLang="ja-JP" b="1" dirty="0" err="1"/>
              <a:t>C</a:t>
            </a:r>
            <a:r>
              <a:rPr lang="en-US" altLang="ja-JP" b="1" baseline="-25000" dirty="0" err="1"/>
              <a:t>ml</a:t>
            </a:r>
            <a:r>
              <a:rPr lang="en-US" altLang="ja-JP" b="1" dirty="0"/>
              <a:t>)</a:t>
            </a:r>
          </a:p>
          <a:p>
            <a:pPr lvl="1"/>
            <a:r>
              <a:rPr lang="ja-JP" altLang="en-US" dirty="0"/>
              <a:t>寿命以外の要因で、ビーム蓄積中にミューオンが失われる。</a:t>
            </a:r>
            <a:endParaRPr lang="en-US" altLang="ja-JP" dirty="0"/>
          </a:p>
          <a:p>
            <a:pPr lvl="1"/>
            <a:r>
              <a:rPr lang="ja-JP" altLang="en-US" dirty="0"/>
              <a:t>大きなベータトロン振幅を持つミューオンはコリメータなどの物体で散乱。</a:t>
            </a:r>
            <a:endParaRPr lang="en-US" altLang="ja-JP" dirty="0"/>
          </a:p>
          <a:p>
            <a:pPr lvl="1"/>
            <a:r>
              <a:rPr lang="ja-JP" altLang="en-US" dirty="0"/>
              <a:t>運動量と相関して特定のパラメータ領域でミューオン損失が生じると、系統誤差になる。</a:t>
            </a:r>
            <a:endParaRPr lang="en-US" altLang="ja-JP" dirty="0"/>
          </a:p>
          <a:p>
            <a:pPr marL="457200" indent="-457200">
              <a:buFont typeface="+mj-lt"/>
              <a:buAutoNum type="arabicPeriod" startAt="4"/>
            </a:pPr>
            <a:r>
              <a:rPr lang="ja-JP" altLang="en-US" b="1" dirty="0"/>
              <a:t>ミューオン崩壊位置と振動位相の相関</a:t>
            </a:r>
            <a:r>
              <a:rPr lang="en-US" altLang="ja-JP" b="1" dirty="0"/>
              <a:t>(</a:t>
            </a:r>
            <a:r>
              <a:rPr lang="en-US" altLang="ja-JP" b="1" dirty="0" err="1"/>
              <a:t>C</a:t>
            </a:r>
            <a:r>
              <a:rPr lang="en-US" altLang="ja-JP" b="1" baseline="-25000" dirty="0" err="1"/>
              <a:t>pa</a:t>
            </a:r>
            <a:r>
              <a:rPr lang="en-US" altLang="ja-JP" b="1" dirty="0"/>
              <a:t>)</a:t>
            </a:r>
          </a:p>
          <a:p>
            <a:pPr lvl="1"/>
            <a:r>
              <a:rPr lang="ja-JP" altLang="en-US" dirty="0"/>
              <a:t>検出器のアクセプタンスにより、ミューオン崩壊位置と</a:t>
            </a:r>
            <a:br>
              <a:rPr lang="en-US" altLang="ja-JP" dirty="0"/>
            </a:br>
            <a:r>
              <a:rPr lang="ja-JP" altLang="en-US" dirty="0"/>
              <a:t>振動位相が相関を持つ。</a:t>
            </a:r>
            <a:endParaRPr lang="en-US" altLang="ja-JP" dirty="0"/>
          </a:p>
          <a:p>
            <a:pPr lvl="1"/>
            <a:r>
              <a:rPr lang="en-US" altLang="ja-JP" dirty="0"/>
              <a:t>Run1 </a:t>
            </a:r>
            <a:r>
              <a:rPr lang="ja-JP" altLang="en-US" dirty="0"/>
              <a:t>では、静電四極磁石の抵抗器の故障により、</a:t>
            </a:r>
            <a:br>
              <a:rPr lang="en-US" altLang="ja-JP" dirty="0"/>
            </a:br>
            <a:r>
              <a:rPr lang="ja-JP" altLang="en-US" dirty="0"/>
              <a:t>ビーム分布が時間依存性を持ってしまっている。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D94605-A60C-4F96-926A-012A7686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19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0AEC0A-6DCE-4F51-9693-4A9058CB8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4074554"/>
            <a:ext cx="3684335" cy="2592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5C73EFFA-BEBA-4094-9E7A-EACD7008AF78}"/>
                  </a:ext>
                </a:extLst>
              </p:cNvPr>
              <p:cNvSpPr/>
              <p:nvPr/>
            </p:nvSpPr>
            <p:spPr>
              <a:xfrm>
                <a:off x="7320136" y="1124744"/>
                <a:ext cx="3823098" cy="523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𝛾𝜏</m:t>
                              </m:r>
                            </m:den>
                          </m:f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5C73EFFA-BEBA-4094-9E7A-EACD7008AF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1124744"/>
                <a:ext cx="3823098" cy="5231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E01CEA7-F24A-45E8-A58D-FE5F9C586BE8}"/>
              </a:ext>
            </a:extLst>
          </p:cNvPr>
          <p:cNvCxnSpPr>
            <a:cxnSpLocks/>
          </p:cNvCxnSpPr>
          <p:nvPr/>
        </p:nvCxnSpPr>
        <p:spPr>
          <a:xfrm>
            <a:off x="8184232" y="1666665"/>
            <a:ext cx="28803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7A37A20-AF72-4749-BFC6-57C2BE1CED38}"/>
              </a:ext>
            </a:extLst>
          </p:cNvPr>
          <p:cNvCxnSpPr>
            <a:cxnSpLocks/>
          </p:cNvCxnSpPr>
          <p:nvPr/>
        </p:nvCxnSpPr>
        <p:spPr>
          <a:xfrm>
            <a:off x="10632504" y="1690486"/>
            <a:ext cx="28803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9F0777A-744E-4824-986C-0499D03B31F8}"/>
                  </a:ext>
                </a:extLst>
              </p:cNvPr>
              <p:cNvSpPr txBox="1"/>
              <p:nvPr/>
            </p:nvSpPr>
            <p:spPr>
              <a:xfrm>
                <a:off x="8294922" y="1952604"/>
                <a:ext cx="3595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spc="3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 が時間依存性を持つ。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9F0777A-744E-4824-986C-0499D03B3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922" y="1952604"/>
                <a:ext cx="3595793" cy="369332"/>
              </a:xfrm>
              <a:prstGeom prst="rect">
                <a:avLst/>
              </a:prstGeom>
              <a:blipFill>
                <a:blip r:embed="rId4"/>
                <a:stretch>
                  <a:fillRect t="-4918" r="-678" b="-278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683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62469A-AC8C-4B33-9C99-5B8DFDAC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自己紹介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F1F2365-BE3B-4ED9-ABDA-764F309234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2016</a:t>
                </a:r>
                <a:r>
                  <a:rPr kumimoji="1" lang="ja-JP" altLang="en-US" dirty="0"/>
                  <a:t>年くらいまで</a:t>
                </a:r>
                <a:r>
                  <a:rPr kumimoji="1" lang="en-US" altLang="ja-JP" dirty="0"/>
                  <a:t>Belle (II) </a:t>
                </a:r>
                <a:r>
                  <a:rPr lang="ja-JP" altLang="en-US" dirty="0"/>
                  <a:t>をやっていました。</a:t>
                </a:r>
                <a:endParaRPr lang="en-US" altLang="ja-JP" dirty="0"/>
              </a:p>
              <a:p>
                <a:pPr lvl="1">
                  <a:lnSpc>
                    <a:spcPct val="30000"/>
                  </a:lnSpc>
                </a:pPr>
                <a:endParaRPr kumimoji="1" lang="en-US" altLang="ja-JP" dirty="0"/>
              </a:p>
              <a:p>
                <a:r>
                  <a:rPr lang="ja-JP" altLang="en-US" b="1" dirty="0"/>
                  <a:t>本研究会への参加歴</a:t>
                </a:r>
                <a:endParaRPr kumimoji="1" lang="en-US" altLang="ja-JP" b="1" dirty="0"/>
              </a:p>
              <a:p>
                <a:pPr lvl="1"/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r>
                      <a:rPr kumimoji="1" lang="el-GR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𝛶</m:t>
                    </m:r>
                    <m:r>
                      <a:rPr kumimoji="1" lang="en-US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(5</m:t>
                    </m:r>
                    <m:r>
                      <a:rPr kumimoji="1" lang="en-US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kumimoji="1" lang="en-US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dirty="0">
                    <a:solidFill>
                      <a:schemeClr val="accent2"/>
                    </a:solidFill>
                  </a:rPr>
                  <a:t> </a:t>
                </a:r>
                <a:r>
                  <a:rPr kumimoji="1" lang="ja-JP" altLang="en-US" dirty="0"/>
                  <a:t>モードにおける</a:t>
                </a:r>
                <a:r>
                  <a:rPr kumimoji="1" lang="en-US" altLang="ja-JP" dirty="0"/>
                  <a:t>CP </a:t>
                </a:r>
                <a:r>
                  <a:rPr kumimoji="1" lang="ja-JP" altLang="en-US" dirty="0"/>
                  <a:t>対称性の破れの角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φ</a:t>
                </a:r>
                <a:r>
                  <a:rPr kumimoji="1" lang="en-US" altLang="ja-JP" baseline="-25000" dirty="0">
                    <a:solidFill>
                      <a:srgbClr val="FF0000"/>
                    </a:solidFill>
                  </a:rPr>
                  <a:t>1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 </a:t>
                </a:r>
                <a:r>
                  <a:rPr kumimoji="1" lang="ja-JP" altLang="en-US" dirty="0">
                    <a:solidFill>
                      <a:srgbClr val="FF0000"/>
                    </a:solidFill>
                  </a:rPr>
                  <a:t>の測定</a:t>
                </a:r>
                <a:r>
                  <a:rPr kumimoji="1" lang="en-US" altLang="ja-JP" dirty="0"/>
                  <a:t>@B workshop</a:t>
                </a:r>
                <a:r>
                  <a:rPr kumimoji="1" lang="en-US" altLang="ja-JP" dirty="0">
                    <a:solidFill>
                      <a:srgbClr val="00B050"/>
                    </a:solidFill>
                  </a:rPr>
                  <a:t>2010, </a:t>
                </a:r>
                <a:r>
                  <a:rPr kumimoji="1" lang="ja-JP" altLang="en-US" dirty="0">
                    <a:solidFill>
                      <a:srgbClr val="00B050"/>
                    </a:solidFill>
                  </a:rPr>
                  <a:t>熱海</a:t>
                </a:r>
                <a:endParaRPr kumimoji="1" lang="en-US" altLang="ja-JP" dirty="0">
                  <a:solidFill>
                    <a:srgbClr val="00B050"/>
                  </a:solidFill>
                </a:endParaRPr>
              </a:p>
              <a:p>
                <a:pPr lvl="1"/>
                <a:r>
                  <a:rPr lang="en-US" altLang="ja-JP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𝑏</m:t>
                    </m:r>
                    <m:r>
                      <a:rPr lang="en-US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a:rPr lang="en-US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</m:t>
                    </m:r>
                    <m:sSup>
                      <m:sSupPr>
                        <m:ctrlPr>
                          <a:rPr lang="en-US" altLang="ja-JP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ℓ</m:t>
                        </m:r>
                      </m:e>
                      <m:sup>
                        <m:r>
                          <a:rPr lang="en-US" altLang="ja-JP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ℓ</m:t>
                        </m:r>
                      </m:e>
                      <m:sup>
                        <m:r>
                          <a:rPr lang="en-US" altLang="ja-JP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dirty="0">
                    <a:sym typeface="Wingdings" panose="05000000000000000000" pitchFamily="2" charset="2"/>
                  </a:rPr>
                  <a:t> </a:t>
                </a:r>
                <a:r>
                  <a:rPr lang="ja-JP" altLang="en-US" dirty="0">
                    <a:sym typeface="Wingdings" panose="05000000000000000000" pitchFamily="2" charset="2"/>
                  </a:rPr>
                  <a:t>遷移におけるレプトン前後非対称性の測定</a:t>
                </a:r>
                <a:r>
                  <a:rPr lang="en-US" altLang="ja-JP" dirty="0">
                    <a:sym typeface="Wingdings" panose="05000000000000000000" pitchFamily="2" charset="2"/>
                  </a:rPr>
                  <a:t>@</a:t>
                </a:r>
                <a:r>
                  <a:rPr lang="en-US" altLang="ja-JP" dirty="0"/>
                  <a:t>B workshop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2011, </a:t>
                </a:r>
                <a:r>
                  <a:rPr lang="ja-JP" altLang="en-US" dirty="0">
                    <a:solidFill>
                      <a:srgbClr val="00B050"/>
                    </a:solidFill>
                  </a:rPr>
                  <a:t>福島</a:t>
                </a:r>
                <a:endParaRPr lang="en-US" altLang="ja-JP" dirty="0">
                  <a:solidFill>
                    <a:srgbClr val="00B050"/>
                  </a:solidFill>
                </a:endParaRPr>
              </a:p>
              <a:p>
                <a:pPr lvl="1"/>
                <a:r>
                  <a:rPr lang="ja-JP" altLang="en-US" dirty="0"/>
                  <a:t>東海地方のお酒の買い出し</a:t>
                </a:r>
                <a:r>
                  <a:rPr lang="en-US" altLang="ja-JP" sz="1400" dirty="0"/>
                  <a:t>[</a:t>
                </a:r>
                <a:r>
                  <a:rPr lang="ja-JP" altLang="en-US" sz="1400" dirty="0"/>
                  <a:t>発表無し</a:t>
                </a:r>
                <a:r>
                  <a:rPr lang="en-US" altLang="ja-JP" sz="1400" dirty="0"/>
                  <a:t>]</a:t>
                </a:r>
                <a:r>
                  <a:rPr lang="en-US" altLang="ja-JP" dirty="0"/>
                  <a:t>@FPWS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2013, </a:t>
                </a:r>
                <a:r>
                  <a:rPr lang="ja-JP" altLang="en-US" dirty="0">
                    <a:solidFill>
                      <a:srgbClr val="00B050"/>
                    </a:solidFill>
                  </a:rPr>
                  <a:t>伊勢志摩</a:t>
                </a:r>
                <a:endParaRPr lang="en-US" altLang="ja-JP" dirty="0"/>
              </a:p>
              <a:p>
                <a:pPr lvl="1"/>
                <a:r>
                  <a:rPr lang="ja-JP" altLang="en-US" dirty="0"/>
                  <a:t>セミレプトニックタグを用いた</a:t>
                </a:r>
                <a:r>
                  <a:rPr lang="en-US" altLang="ja-JP" dirty="0">
                    <a:solidFill>
                      <a:schemeClr val="accent2"/>
                    </a:solidFill>
                  </a:rPr>
                  <a:t>B</a:t>
                </a:r>
                <a:r>
                  <a:rPr lang="en-US" altLang="ja-JP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D</a:t>
                </a:r>
                <a:r>
                  <a:rPr lang="en-US" altLang="ja-JP" baseline="30000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*</a:t>
                </a:r>
                <a:r>
                  <a:rPr lang="en-US" altLang="ja-JP" dirty="0" err="1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τν</a:t>
                </a:r>
                <a:r>
                  <a:rPr lang="en-US" altLang="ja-JP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ja-JP" altLang="en-US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崩壊</a:t>
                </a:r>
                <a:r>
                  <a:rPr lang="ja-JP" altLang="en-US" dirty="0">
                    <a:sym typeface="Wingdings" panose="05000000000000000000" pitchFamily="2" charset="2"/>
                  </a:rPr>
                  <a:t>の測定</a:t>
                </a:r>
                <a:r>
                  <a:rPr lang="en-US" altLang="ja-JP" dirty="0">
                    <a:sym typeface="Wingdings" panose="05000000000000000000" pitchFamily="2" charset="2"/>
                  </a:rPr>
                  <a:t>@</a:t>
                </a:r>
                <a:r>
                  <a:rPr lang="en-US" altLang="ja-JP" dirty="0"/>
                  <a:t>FPWS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2015, </a:t>
                </a:r>
                <a:r>
                  <a:rPr lang="ja-JP" altLang="en-US" dirty="0">
                    <a:solidFill>
                      <a:srgbClr val="00B050"/>
                    </a:solidFill>
                  </a:rPr>
                  <a:t>沼津</a:t>
                </a:r>
                <a:endParaRPr lang="en-US" altLang="ja-JP" dirty="0">
                  <a:solidFill>
                    <a:srgbClr val="00B050"/>
                  </a:solidFill>
                </a:endParaRPr>
              </a:p>
              <a:p>
                <a:pPr lvl="1"/>
                <a:r>
                  <a:rPr lang="en-US" altLang="ja-JP" dirty="0">
                    <a:solidFill>
                      <a:schemeClr val="accent2"/>
                    </a:solidFill>
                  </a:rPr>
                  <a:t>J-PARC muon g-2/EDM </a:t>
                </a:r>
                <a:r>
                  <a:rPr lang="ja-JP" altLang="en-US" dirty="0">
                    <a:solidFill>
                      <a:schemeClr val="accent2"/>
                    </a:solidFill>
                  </a:rPr>
                  <a:t>実験</a:t>
                </a:r>
                <a:r>
                  <a:rPr lang="ja-JP" altLang="en-US" dirty="0"/>
                  <a:t>におけるシリコンストリップ検出器の実機製作に向けた開発状況</a:t>
                </a:r>
                <a:br>
                  <a:rPr lang="en-US" altLang="ja-JP" dirty="0"/>
                </a:br>
                <a:r>
                  <a:rPr lang="ja-JP" altLang="en-US" dirty="0"/>
                  <a:t>　　　　　　　　　　　　　　　　　　　　　　　　　　　　　　　　</a:t>
                </a:r>
                <a:r>
                  <a:rPr lang="en-US" altLang="ja-JP" dirty="0"/>
                  <a:t>@FPWS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2018, </a:t>
                </a:r>
                <a:r>
                  <a:rPr lang="en-US" altLang="ja-JP" dirty="0" err="1">
                    <a:solidFill>
                      <a:srgbClr val="00B050"/>
                    </a:solidFill>
                  </a:rPr>
                  <a:t>Kavli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 IPMU</a:t>
                </a:r>
              </a:p>
              <a:p>
                <a:pPr lvl="1"/>
                <a:r>
                  <a:rPr lang="en-US" altLang="ja-JP" b="1" dirty="0">
                    <a:solidFill>
                      <a:srgbClr val="FF0000"/>
                    </a:solidFill>
                  </a:rPr>
                  <a:t>Muon g-2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実験</a:t>
                </a:r>
                <a:r>
                  <a:rPr lang="en-US" altLang="ja-JP" dirty="0"/>
                  <a:t>@FPWS</a:t>
                </a:r>
                <a:r>
                  <a:rPr lang="en-US" altLang="ja-JP" b="1" dirty="0">
                    <a:solidFill>
                      <a:srgbClr val="00B050"/>
                    </a:solidFill>
                  </a:rPr>
                  <a:t>2022, </a:t>
                </a:r>
                <a:r>
                  <a:rPr lang="ja-JP" altLang="en-US" b="1" dirty="0">
                    <a:solidFill>
                      <a:srgbClr val="00B050"/>
                    </a:solidFill>
                  </a:rPr>
                  <a:t>伊豆長岡</a:t>
                </a:r>
                <a:endParaRPr lang="en-US" altLang="ja-JP" b="1" dirty="0">
                  <a:solidFill>
                    <a:srgbClr val="FF0000"/>
                  </a:solidFill>
                </a:endParaRPr>
              </a:p>
              <a:p>
                <a:pPr lvl="1">
                  <a:lnSpc>
                    <a:spcPct val="30000"/>
                  </a:lnSpc>
                </a:pPr>
                <a:endParaRPr lang="en-US" altLang="ja-JP" dirty="0"/>
              </a:p>
              <a:p>
                <a:r>
                  <a:rPr lang="ja-JP" altLang="en-US" b="1" dirty="0"/>
                  <a:t>本講義の目的</a:t>
                </a:r>
                <a:endParaRPr lang="en-US" altLang="ja-JP" b="1" dirty="0"/>
              </a:p>
              <a:p>
                <a:pPr lvl="1"/>
                <a:r>
                  <a:rPr kumimoji="1" lang="ja-JP" altLang="en-US" dirty="0"/>
                  <a:t>修士の学生に超精密測定の難しさ</a:t>
                </a:r>
                <a:r>
                  <a:rPr kumimoji="1" lang="en-US" altLang="ja-JP" dirty="0"/>
                  <a:t>(</a:t>
                </a:r>
                <a:r>
                  <a:rPr kumimoji="1" lang="ja-JP" altLang="en-US" dirty="0"/>
                  <a:t>面白さ</a:t>
                </a:r>
                <a:r>
                  <a:rPr kumimoji="1" lang="en-US" altLang="ja-JP" dirty="0"/>
                  <a:t>) </a:t>
                </a:r>
                <a:r>
                  <a:rPr kumimoji="1" lang="ja-JP" altLang="en-US" dirty="0"/>
                  <a:t>を理解してもらう。</a:t>
                </a:r>
                <a:endParaRPr kumimoji="1" lang="en-US" altLang="ja-JP" dirty="0"/>
              </a:p>
              <a:p>
                <a:pPr lvl="1"/>
                <a:r>
                  <a:rPr lang="ja-JP" altLang="en-US" dirty="0"/>
                  <a:t>特徴が多すぎる</a:t>
                </a:r>
                <a:r>
                  <a:rPr lang="en-US" altLang="ja-JP" dirty="0"/>
                  <a:t>J-PARC muon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g-2/EDM</a:t>
                </a:r>
                <a:r>
                  <a:rPr lang="ja-JP" altLang="en-US" dirty="0"/>
                  <a:t> 実験の面白さを理解してもらう。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F1F2365-BE3B-4ED9-ABDA-764F309234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D59258-B8DD-4A90-B4E9-7E49F212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79464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82677C-3F5B-48A9-8FD1-D93D68F56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磁場測定・一様性由来の系統誤差</a:t>
            </a:r>
            <a:r>
              <a:rPr lang="en-US" altLang="ja-JP" dirty="0"/>
              <a:t>@FNAL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9AA63D-7E1A-4238-A32D-D5DDAC124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シミング作業</a:t>
            </a:r>
            <a:r>
              <a:rPr kumimoji="1" lang="ja-JP" altLang="en-US" dirty="0"/>
              <a:t>により磁場の一様性を高める。</a:t>
            </a:r>
            <a:endParaRPr kumimoji="1" lang="en-US" altLang="ja-JP" dirty="0"/>
          </a:p>
          <a:p>
            <a:r>
              <a:rPr lang="ja-JP" altLang="en-US" dirty="0"/>
              <a:t>磁場は核磁気共鳴</a:t>
            </a:r>
            <a:r>
              <a:rPr lang="en-US" altLang="ja-JP" dirty="0"/>
              <a:t>(NMR) </a:t>
            </a:r>
            <a:r>
              <a:rPr lang="ja-JP" altLang="en-US" dirty="0"/>
              <a:t>プローブで測定。</a:t>
            </a:r>
            <a:endParaRPr lang="en-US" altLang="ja-JP" dirty="0"/>
          </a:p>
          <a:p>
            <a:pPr lvl="1"/>
            <a:r>
              <a:rPr lang="ja-JP" altLang="en-US" dirty="0"/>
              <a:t>ミューオン蓄積領域の磁場は</a:t>
            </a:r>
            <a:r>
              <a:rPr lang="en-US" altLang="ja-JP" b="1" dirty="0"/>
              <a:t>Trolley </a:t>
            </a:r>
            <a:r>
              <a:rPr lang="ja-JP" altLang="en-US" b="1" dirty="0"/>
              <a:t>プローブ</a:t>
            </a:r>
            <a:r>
              <a:rPr lang="ja-JP" altLang="en-US" dirty="0"/>
              <a:t>で測定。</a:t>
            </a:r>
            <a:endParaRPr lang="en-US" altLang="ja-JP" dirty="0"/>
          </a:p>
          <a:p>
            <a:pPr lvl="2"/>
            <a:r>
              <a:rPr lang="en-US" altLang="ja-JP" dirty="0"/>
              <a:t>Peak-to-peak </a:t>
            </a:r>
            <a:r>
              <a:rPr lang="ja-JP" altLang="en-US" dirty="0"/>
              <a:t>で</a:t>
            </a:r>
            <a:r>
              <a:rPr lang="en-US" altLang="ja-JP" dirty="0"/>
              <a:t>50 ppm </a:t>
            </a:r>
            <a:r>
              <a:rPr lang="ja-JP" altLang="en-US" dirty="0"/>
              <a:t>程度の一様性。</a:t>
            </a:r>
            <a:r>
              <a:rPr lang="en-US" altLang="ja-JP" dirty="0"/>
              <a:t>RMS </a:t>
            </a:r>
            <a:r>
              <a:rPr lang="ja-JP" altLang="en-US" dirty="0"/>
              <a:t>で</a:t>
            </a:r>
            <a:r>
              <a:rPr lang="en-US" altLang="ja-JP" dirty="0"/>
              <a:t>14 ppm</a:t>
            </a:r>
            <a:r>
              <a:rPr lang="ja-JP" altLang="en-US" dirty="0" err="1"/>
              <a:t>。</a:t>
            </a:r>
            <a:endParaRPr lang="en-US" altLang="ja-JP" dirty="0"/>
          </a:p>
          <a:p>
            <a:pPr lvl="1"/>
            <a:r>
              <a:rPr kumimoji="1" lang="ja-JP" altLang="en-US" dirty="0"/>
              <a:t>実験中は蓄積領域の上下の</a:t>
            </a:r>
            <a:r>
              <a:rPr kumimoji="1" lang="ja-JP" altLang="en-US" b="1" dirty="0"/>
              <a:t>固定プローブ</a:t>
            </a:r>
            <a:r>
              <a:rPr kumimoji="1" lang="ja-JP" altLang="en-US" dirty="0"/>
              <a:t>で変動をモニタ。</a:t>
            </a:r>
            <a:endParaRPr kumimoji="1" lang="en-US" altLang="ja-JP" dirty="0"/>
          </a:p>
          <a:p>
            <a:r>
              <a:rPr lang="ja-JP" altLang="en-US" dirty="0"/>
              <a:t>プローブの較正精度、過渡的な磁場の影響が系統誤差となる。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43EB92-AB94-42BE-BBE2-03EEF920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20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997CCCC-ABA4-444D-98FD-E02B58807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2" y="2722284"/>
            <a:ext cx="3527128" cy="41029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AFE79D7-7341-44D1-8703-1C74BE90F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3743920"/>
            <a:ext cx="3438550" cy="29575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874581-66AD-49D2-BB58-8DA963F12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892" y="1196752"/>
            <a:ext cx="2706716" cy="149360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A8A8364-B92A-4BDF-A1EC-8A8FA48FD68A}"/>
              </a:ext>
            </a:extLst>
          </p:cNvPr>
          <p:cNvSpPr txBox="1"/>
          <p:nvPr/>
        </p:nvSpPr>
        <p:spPr>
          <a:xfrm>
            <a:off x="9394163" y="836712"/>
            <a:ext cx="1958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Calibri" panose="020F0502020204030204" pitchFamily="34" charset="0"/>
                <a:ea typeface="メイリオ" panose="020B0604030504040204" pitchFamily="50" charset="-128"/>
              </a:rPr>
              <a:t>Trolley </a:t>
            </a:r>
            <a:r>
              <a:rPr kumimoji="1" lang="ja-JP" altLang="en-US" sz="2000" dirty="0">
                <a:latin typeface="Calibri" panose="020F0502020204030204" pitchFamily="34" charset="0"/>
                <a:ea typeface="メイリオ" panose="020B0604030504040204" pitchFamily="50" charset="-128"/>
              </a:rPr>
              <a:t>プローブ</a:t>
            </a:r>
          </a:p>
        </p:txBody>
      </p:sp>
    </p:spTree>
    <p:extLst>
      <p:ext uri="{BB962C8B-B14F-4D97-AF65-F5344CB8AC3E}">
        <p14:creationId xmlns:p14="http://schemas.microsoft.com/office/powerpoint/2010/main" val="3746841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F9C4E81B-A356-4777-A49C-BBA6EB12EE37}"/>
              </a:ext>
            </a:extLst>
          </p:cNvPr>
          <p:cNvSpPr/>
          <p:nvPr/>
        </p:nvSpPr>
        <p:spPr>
          <a:xfrm>
            <a:off x="238500" y="2264371"/>
            <a:ext cx="3451082" cy="756103"/>
          </a:xfrm>
          <a:prstGeom prst="roundRect">
            <a:avLst>
              <a:gd name="adj" fmla="val 531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E20D9751-4B75-4ABD-8D7A-2B7A8CFEA68E}"/>
              </a:ext>
            </a:extLst>
          </p:cNvPr>
          <p:cNvSpPr/>
          <p:nvPr/>
        </p:nvSpPr>
        <p:spPr>
          <a:xfrm>
            <a:off x="1847528" y="1077852"/>
            <a:ext cx="8572758" cy="756103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522F813-FBBA-4BAA-9D89-CC9790007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新 </a:t>
            </a:r>
            <a:r>
              <a:rPr lang="en-US" altLang="ja-JP" dirty="0"/>
              <a:t>muon</a:t>
            </a:r>
            <a:r>
              <a:rPr lang="ja-JP" altLang="en-US" dirty="0"/>
              <a:t> </a:t>
            </a:r>
            <a:r>
              <a:rPr lang="en-US" altLang="ja-JP" dirty="0"/>
              <a:t>g-2/EDM</a:t>
            </a:r>
            <a:r>
              <a:rPr lang="ja-JP" altLang="en-US" dirty="0"/>
              <a:t> 実験</a:t>
            </a:r>
            <a:r>
              <a:rPr lang="en-US" altLang="ja-JP" dirty="0"/>
              <a:t>@J-PARC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D1A4DB6-B8AC-491D-B6A6-6EB67B1C52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en-US" altLang="ja-JP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num>
                              <m:den>
                                <m: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altLang="ja-JP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altLang="ja-JP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ja-JP" alt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</m:d>
                        <m:acc>
                          <m:accPr>
                            <m:chr m:val="⃗"/>
                            <m:ctrlPr>
                              <a:rPr lang="ja-JP" alt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den>
                            </m:f>
                          </m:e>
                        </m:d>
                        <m:f>
                          <m:f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⃗"/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altLang="ja-JP" dirty="0"/>
              </a:p>
              <a:p>
                <a:endParaRPr lang="en-US" altLang="ja-JP" dirty="0"/>
              </a:p>
              <a:p>
                <a:r>
                  <a:rPr lang="ja-JP" altLang="en-US" b="1" dirty="0">
                    <a:solidFill>
                      <a:schemeClr val="accent2"/>
                    </a:solidFill>
                  </a:rPr>
                  <a:t>電場を</a:t>
                </a:r>
                <a:r>
                  <a:rPr lang="en-US" altLang="ja-JP" b="1" dirty="0">
                    <a:solidFill>
                      <a:schemeClr val="accent2"/>
                    </a:solidFill>
                  </a:rPr>
                  <a:t>0 </a:t>
                </a:r>
                <a:r>
                  <a:rPr lang="ja-JP" altLang="en-US" b="1" dirty="0">
                    <a:solidFill>
                      <a:schemeClr val="accent2"/>
                    </a:solidFill>
                  </a:rPr>
                  <a:t>にすることで、</a:t>
                </a:r>
                <a:br>
                  <a:rPr lang="en-US" altLang="ja-JP" b="1" dirty="0">
                    <a:solidFill>
                      <a:schemeClr val="accent2"/>
                    </a:solidFill>
                  </a:rPr>
                </a:br>
                <a:r>
                  <a:rPr lang="ja-JP" altLang="en-US" b="1" dirty="0">
                    <a:solidFill>
                      <a:schemeClr val="accent2"/>
                    </a:solidFill>
                  </a:rPr>
                  <a:t>電場の影響を避ける。</a:t>
                </a:r>
                <a:endParaRPr lang="en-US" altLang="ja-JP" b="1" dirty="0">
                  <a:solidFill>
                    <a:schemeClr val="accent2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ja-JP" altLang="en-US" dirty="0"/>
                  <a:t>と</a:t>
                </a:r>
                <a:r>
                  <a:rPr lang="en-US" altLang="ja-JP" dirty="0"/>
                  <a:t>EDM </a:t>
                </a:r>
                <a:r>
                  <a:rPr lang="ja-JP" altLang="en-US" dirty="0"/>
                  <a:t>の成分が完全に</a:t>
                </a:r>
                <a:br>
                  <a:rPr lang="en-US" altLang="ja-JP" dirty="0"/>
                </a:br>
                <a:r>
                  <a:rPr lang="ja-JP" altLang="en-US" dirty="0"/>
                  <a:t>直交しているので、同時に</a:t>
                </a:r>
                <a:br>
                  <a:rPr lang="en-US" altLang="ja-JP" dirty="0"/>
                </a:br>
                <a:r>
                  <a:rPr lang="ja-JP" altLang="en-US" dirty="0"/>
                  <a:t>測定可能。</a:t>
                </a:r>
                <a:endParaRPr lang="en-US" altLang="ja-JP" dirty="0"/>
              </a:p>
              <a:p>
                <a:endParaRPr lang="en-US" altLang="ja-JP" dirty="0"/>
              </a:p>
              <a:p>
                <a:r>
                  <a:rPr lang="ja-JP" altLang="en-US" dirty="0"/>
                  <a:t>電場を使わずにどうやって</a:t>
                </a:r>
                <a:br>
                  <a:rPr lang="en-US" altLang="ja-JP" dirty="0"/>
                </a:br>
                <a:r>
                  <a:rPr lang="ja-JP" altLang="en-US" dirty="0"/>
                  <a:t>ビームを蓄積するのか？</a:t>
                </a:r>
                <a:endParaRPr lang="en-US" altLang="ja-JP" dirty="0"/>
              </a:p>
              <a:p>
                <a:endParaRPr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D1A4DB6-B8AC-491D-B6A6-6EB67B1C52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E4AE8C-C30E-499F-AE87-75E3098E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21</a:t>
            </a:fld>
            <a:endParaRPr lang="ja-JP" altLang="en-US"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F2D37E1F-D8AF-470E-A4DD-66616FD1EF72}"/>
              </a:ext>
            </a:extLst>
          </p:cNvPr>
          <p:cNvGrpSpPr>
            <a:grpSpLocks noChangeAspect="1"/>
          </p:cNvGrpSpPr>
          <p:nvPr/>
        </p:nvGrpSpPr>
        <p:grpSpPr>
          <a:xfrm>
            <a:off x="4583832" y="2022683"/>
            <a:ext cx="7216744" cy="4508512"/>
            <a:chOff x="97184" y="959540"/>
            <a:chExt cx="9020930" cy="5635639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AFF53681-3E1D-46BC-8E0F-33B735237A81}"/>
                </a:ext>
              </a:extLst>
            </p:cNvPr>
            <p:cNvGrpSpPr/>
            <p:nvPr/>
          </p:nvGrpSpPr>
          <p:grpSpPr>
            <a:xfrm>
              <a:off x="97184" y="1155952"/>
              <a:ext cx="8435256" cy="5225376"/>
              <a:chOff x="213989" y="965430"/>
              <a:chExt cx="8435256" cy="5225376"/>
            </a:xfrm>
          </p:grpSpPr>
          <p:pic>
            <p:nvPicPr>
              <p:cNvPr id="57" name="図 56">
                <a:extLst>
                  <a:ext uri="{FF2B5EF4-FFF2-40B4-BE49-F238E27FC236}">
                    <a16:creationId xmlns:a16="http://schemas.microsoft.com/office/drawing/2014/main" id="{8D566EDD-6A11-40DE-918F-A78164D9D3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7451"/>
              <a:stretch/>
            </p:blipFill>
            <p:spPr>
              <a:xfrm>
                <a:off x="213989" y="965430"/>
                <a:ext cx="8435256" cy="5225375"/>
              </a:xfrm>
              <a:prstGeom prst="rect">
                <a:avLst/>
              </a:prstGeom>
            </p:spPr>
          </p:pic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6FF7E86-3A4D-4934-839F-C897FED13554}"/>
                  </a:ext>
                </a:extLst>
              </p:cNvPr>
              <p:cNvSpPr/>
              <p:nvPr/>
            </p:nvSpPr>
            <p:spPr>
              <a:xfrm>
                <a:off x="7740352" y="5733256"/>
                <a:ext cx="792088" cy="457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5EC185AB-478A-4043-AB69-EF406199F7F2}"/>
                </a:ext>
              </a:extLst>
            </p:cNvPr>
            <p:cNvGrpSpPr/>
            <p:nvPr/>
          </p:nvGrpSpPr>
          <p:grpSpPr>
            <a:xfrm>
              <a:off x="5436098" y="1249289"/>
              <a:ext cx="3449101" cy="722036"/>
              <a:chOff x="5694898" y="1249289"/>
              <a:chExt cx="3449101" cy="722036"/>
            </a:xfrm>
          </p:grpSpPr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EFE801F6-C1A5-4E7A-BC45-178B49E02583}"/>
                  </a:ext>
                </a:extLst>
              </p:cNvPr>
              <p:cNvSpPr txBox="1"/>
              <p:nvPr/>
            </p:nvSpPr>
            <p:spPr>
              <a:xfrm>
                <a:off x="5694898" y="1249289"/>
                <a:ext cx="3269590" cy="423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ja-JP" altLang="en-US" sz="16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4BE5C97D-ACC1-4876-91AF-2376C22A7A4C}"/>
                  </a:ext>
                </a:extLst>
              </p:cNvPr>
              <p:cNvSpPr txBox="1"/>
              <p:nvPr/>
            </p:nvSpPr>
            <p:spPr>
              <a:xfrm flipH="1">
                <a:off x="5834735" y="1317300"/>
                <a:ext cx="3309264" cy="654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従来のミューオンビーム</a:t>
                </a:r>
                <a:endParaRPr kumimoji="1" lang="en-US" altLang="ja-JP" sz="1400" b="1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r>
                  <a:rPr lang="ja-JP" altLang="en-US" sz="1400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エミッタンス</a:t>
                </a:r>
                <a:r>
                  <a:rPr lang="en-US" altLang="ja-JP" sz="1400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~1000π mm*</a:t>
                </a:r>
                <a:r>
                  <a:rPr lang="en-US" altLang="ja-JP" sz="1400" dirty="0" err="1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mrad</a:t>
                </a:r>
                <a:endParaRPr kumimoji="1" lang="ja-JP" alt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453246E5-C750-4F99-BFA2-651385B89B4C}"/>
                </a:ext>
              </a:extLst>
            </p:cNvPr>
            <p:cNvSpPr txBox="1"/>
            <p:nvPr/>
          </p:nvSpPr>
          <p:spPr>
            <a:xfrm rot="5400000">
              <a:off x="4119372" y="3653478"/>
              <a:ext cx="16816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solidFill>
                    <a:schemeClr val="tx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冷却</a:t>
              </a:r>
              <a:r>
                <a:rPr lang="en-US" altLang="ja-JP" b="1" dirty="0">
                  <a:solidFill>
                    <a:schemeClr val="tx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&amp;</a:t>
              </a:r>
              <a:r>
                <a:rPr lang="ja-JP" altLang="en-US" b="1" dirty="0">
                  <a:solidFill>
                    <a:schemeClr val="tx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加速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4EB0239-A896-4585-8E11-A35E2D82DF88}"/>
                </a:ext>
              </a:extLst>
            </p:cNvPr>
            <p:cNvSpPr txBox="1"/>
            <p:nvPr/>
          </p:nvSpPr>
          <p:spPr>
            <a:xfrm>
              <a:off x="3851920" y="5248657"/>
              <a:ext cx="4715063" cy="1346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altLang="ja-JP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endParaRPr lang="en-US" altLang="ja-JP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endParaRPr lang="en-US" altLang="ja-JP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endParaRPr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BA49433B-F653-4732-A9E7-868BA7F9B517}"/>
                </a:ext>
              </a:extLst>
            </p:cNvPr>
            <p:cNvSpPr txBox="1"/>
            <p:nvPr/>
          </p:nvSpPr>
          <p:spPr>
            <a:xfrm>
              <a:off x="6300192" y="3591578"/>
              <a:ext cx="2425244" cy="42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CDEAF4F3-9ECF-4BCA-B22D-3BE22FF6E1A8}"/>
                </a:ext>
              </a:extLst>
            </p:cNvPr>
            <p:cNvGrpSpPr/>
            <p:nvPr/>
          </p:nvGrpSpPr>
          <p:grpSpPr>
            <a:xfrm>
              <a:off x="402604" y="959540"/>
              <a:ext cx="5173331" cy="680927"/>
              <a:chOff x="402602" y="959538"/>
              <a:chExt cx="5173331" cy="68092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825ECC-96A8-4DA6-A196-34D45C05B68D}"/>
                  </a:ext>
                </a:extLst>
              </p:cNvPr>
              <p:cNvSpPr txBox="1"/>
              <p:nvPr/>
            </p:nvSpPr>
            <p:spPr>
              <a:xfrm flipH="1">
                <a:off x="402602" y="1124744"/>
                <a:ext cx="114506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陽子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3782ACE9-CF00-40F1-9C66-5466E10E1BEB}"/>
                  </a:ext>
                </a:extLst>
              </p:cNvPr>
              <p:cNvSpPr txBox="1"/>
              <p:nvPr/>
            </p:nvSpPr>
            <p:spPr>
              <a:xfrm flipH="1">
                <a:off x="2483768" y="1155952"/>
                <a:ext cx="144016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π</a:t>
                </a:r>
                <a:r>
                  <a:rPr lang="ja-JP" altLang="en-US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中間子</a:t>
                </a:r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EA051AE6-E3C1-4519-944F-0D0551A3CC5E}"/>
                  </a:ext>
                </a:extLst>
              </p:cNvPr>
              <p:cNvSpPr/>
              <p:nvPr/>
            </p:nvSpPr>
            <p:spPr>
              <a:xfrm>
                <a:off x="4408687" y="1249289"/>
                <a:ext cx="415849" cy="3911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4D25C75E-C5BC-45D0-9838-0E2D8BB1276C}"/>
                  </a:ext>
                </a:extLst>
              </p:cNvPr>
              <p:cNvSpPr txBox="1"/>
              <p:nvPr/>
            </p:nvSpPr>
            <p:spPr>
              <a:xfrm flipH="1">
                <a:off x="3841756" y="959538"/>
                <a:ext cx="173417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ミューオン</a:t>
                </a:r>
              </a:p>
            </p:txBody>
          </p:sp>
        </p:grp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D6CF2B9-347D-4A72-AE82-721AA7F08ACD}"/>
                </a:ext>
              </a:extLst>
            </p:cNvPr>
            <p:cNvSpPr txBox="1"/>
            <p:nvPr/>
          </p:nvSpPr>
          <p:spPr>
            <a:xfrm flipH="1">
              <a:off x="1547664" y="2658627"/>
              <a:ext cx="14401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>
                  <a:latin typeface="Calibri" panose="020F0502020204030204" pitchFamily="34" charset="0"/>
                  <a:ea typeface="メイリオ" panose="020B0604030504040204" pitchFamily="50" charset="-128"/>
                </a:rPr>
                <a:t>標的</a:t>
              </a: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13E142E5-0E84-4E4A-8212-474967E3E096}"/>
                </a:ext>
              </a:extLst>
            </p:cNvPr>
            <p:cNvSpPr/>
            <p:nvPr/>
          </p:nvSpPr>
          <p:spPr>
            <a:xfrm>
              <a:off x="5508104" y="1249291"/>
              <a:ext cx="3426940" cy="2194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7362DB0F-0308-417D-A384-3428BD961996}"/>
                </a:ext>
              </a:extLst>
            </p:cNvPr>
            <p:cNvGrpSpPr/>
            <p:nvPr/>
          </p:nvGrpSpPr>
          <p:grpSpPr>
            <a:xfrm>
              <a:off x="5465895" y="1273911"/>
              <a:ext cx="3449101" cy="1726320"/>
              <a:chOff x="5694898" y="1249289"/>
              <a:chExt cx="3449101" cy="1726320"/>
            </a:xfrm>
          </p:grpSpPr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57267408-8E81-4E26-A05B-CECAA212F4CE}"/>
                  </a:ext>
                </a:extLst>
              </p:cNvPr>
              <p:cNvSpPr txBox="1"/>
              <p:nvPr/>
            </p:nvSpPr>
            <p:spPr>
              <a:xfrm>
                <a:off x="5694898" y="1249289"/>
                <a:ext cx="3269590" cy="423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ja-JP" altLang="en-US" sz="16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9EA80F0A-11B6-4E55-82EE-C632A66888A6}"/>
                  </a:ext>
                </a:extLst>
              </p:cNvPr>
              <p:cNvSpPr txBox="1"/>
              <p:nvPr/>
            </p:nvSpPr>
            <p:spPr>
              <a:xfrm flipH="1">
                <a:off x="5834735" y="1317300"/>
                <a:ext cx="3309264" cy="654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従来のミューオンビーム</a:t>
                </a:r>
                <a:endParaRPr kumimoji="1" lang="en-US" altLang="ja-JP" sz="1400" b="1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r>
                  <a:rPr lang="ja-JP" altLang="en-US" sz="1400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エミッタンス</a:t>
                </a:r>
                <a:r>
                  <a:rPr lang="en-US" altLang="ja-JP" sz="1400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~1000π mm*</a:t>
                </a:r>
                <a:r>
                  <a:rPr lang="en-US" altLang="ja-JP" sz="1400" dirty="0" err="1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mrad</a:t>
                </a:r>
                <a:endParaRPr kumimoji="1" lang="ja-JP" alt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1A6FD693-4B93-45AC-94AD-FA7095233327}"/>
                  </a:ext>
                </a:extLst>
              </p:cNvPr>
              <p:cNvSpPr txBox="1"/>
              <p:nvPr/>
            </p:nvSpPr>
            <p:spPr>
              <a:xfrm flipH="1">
                <a:off x="6024685" y="2052279"/>
                <a:ext cx="3007515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電場による強収束</a:t>
                </a:r>
                <a:endParaRPr lang="en-US" altLang="ja-JP" sz="14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r>
                  <a:rPr kumimoji="1" lang="ja-JP" altLang="en-US" sz="14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ミューオンのロス</a:t>
                </a:r>
                <a:endParaRPr kumimoji="1" lang="en-US" altLang="ja-JP" sz="14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r>
                  <a:rPr lang="ja-JP" altLang="en-US" sz="14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パイオンのバックグランド</a:t>
                </a:r>
                <a:endParaRPr kumimoji="1" lang="ja-JP" altLang="en-US" sz="14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DD50204E-287F-400B-B2F7-4C2F8412B0A6}"/>
                </a:ext>
              </a:extLst>
            </p:cNvPr>
            <p:cNvSpPr/>
            <p:nvPr/>
          </p:nvSpPr>
          <p:spPr>
            <a:xfrm>
              <a:off x="6390902" y="3904193"/>
              <a:ext cx="2425244" cy="2189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27A75FFC-5243-405B-94F5-809FA99233F5}"/>
                </a:ext>
              </a:extLst>
            </p:cNvPr>
            <p:cNvSpPr txBox="1"/>
            <p:nvPr/>
          </p:nvSpPr>
          <p:spPr>
            <a:xfrm flipH="1">
              <a:off x="5399890" y="5363334"/>
              <a:ext cx="3718224" cy="65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b="1" dirty="0">
                  <a:latin typeface="Calibri" panose="020F0502020204030204" pitchFamily="34" charset="0"/>
                  <a:ea typeface="メイリオ" panose="020B0604030504040204" pitchFamily="50" charset="-128"/>
                </a:rPr>
                <a:t>低エミッタンスミューオンビーム</a:t>
              </a:r>
              <a:endParaRPr kumimoji="1" lang="en-US" altLang="ja-JP" sz="1400" b="1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r>
                <a:rPr lang="ja-JP" alt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エミッタンス</a:t>
              </a:r>
              <a:r>
                <a:rPr lang="en-US" altLang="ja-JP" sz="1400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~1π mm*</a:t>
              </a:r>
              <a:r>
                <a:rPr lang="en-US" altLang="ja-JP" sz="1400" dirty="0" err="1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mrad</a:t>
              </a:r>
              <a:endParaRPr kumimoji="1" lang="ja-JP" altLang="en-US" sz="1400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77FC8FE-49E5-4176-A0D1-8A0AFFFE5FE1}"/>
                </a:ext>
              </a:extLst>
            </p:cNvPr>
            <p:cNvSpPr txBox="1"/>
            <p:nvPr/>
          </p:nvSpPr>
          <p:spPr>
            <a:xfrm flipH="1">
              <a:off x="2915414" y="2620965"/>
              <a:ext cx="1182731" cy="5280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72000" bIns="72000" rtlCol="0">
              <a:spAutoFit/>
            </a:bodyPr>
            <a:lstStyle/>
            <a:p>
              <a:pPr algn="ctr"/>
              <a:r>
                <a:rPr lang="ja-JP" altLang="en-US" dirty="0">
                  <a:latin typeface="Calibri" panose="020F0502020204030204" pitchFamily="34" charset="0"/>
                  <a:ea typeface="メイリオ" panose="020B0604030504040204" pitchFamily="50" charset="-128"/>
                </a:rPr>
                <a:t>崩壊</a:t>
              </a: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C082CC5-C421-488E-9C64-569DF6D2D6FC}"/>
              </a:ext>
            </a:extLst>
          </p:cNvPr>
          <p:cNvSpPr/>
          <p:nvPr/>
        </p:nvSpPr>
        <p:spPr>
          <a:xfrm>
            <a:off x="4511264" y="3689832"/>
            <a:ext cx="7453388" cy="2859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pc="300" dirty="0">
              <a:solidFill>
                <a:schemeClr val="tx1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0" name="図 29" descr="2013-05-03_Mod_OLD_Light_01-thumbnail2.jpg">
            <a:extLst>
              <a:ext uri="{FF2B5EF4-FFF2-40B4-BE49-F238E27FC236}">
                <a16:creationId xmlns:a16="http://schemas.microsoft.com/office/drawing/2014/main" id="{540EE33B-128D-4AC3-971A-687D7BF14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28888" y="3989530"/>
            <a:ext cx="3172541" cy="237940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801A23A-CBB8-4CD1-8E26-0DB671B330C3}"/>
              </a:ext>
            </a:extLst>
          </p:cNvPr>
          <p:cNvSpPr/>
          <p:nvPr/>
        </p:nvSpPr>
        <p:spPr>
          <a:xfrm>
            <a:off x="8033036" y="3501008"/>
            <a:ext cx="332679" cy="36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pc="300" dirty="0">
              <a:solidFill>
                <a:schemeClr val="tx1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29B6B40F-6F03-4135-B928-A087BA83AA0F}"/>
              </a:ext>
            </a:extLst>
          </p:cNvPr>
          <p:cNvCxnSpPr/>
          <p:nvPr/>
        </p:nvCxnSpPr>
        <p:spPr>
          <a:xfrm flipV="1">
            <a:off x="6312024" y="1196752"/>
            <a:ext cx="1872208" cy="50405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2C606926-2363-43FF-A328-05D4238E9AFC}"/>
              </a:ext>
            </a:extLst>
          </p:cNvPr>
          <p:cNvCxnSpPr>
            <a:cxnSpLocks/>
          </p:cNvCxnSpPr>
          <p:nvPr/>
        </p:nvCxnSpPr>
        <p:spPr>
          <a:xfrm flipV="1">
            <a:off x="9768408" y="1196752"/>
            <a:ext cx="216024" cy="50405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592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04562A65-3812-436B-9BFA-8C8341A1C222}"/>
              </a:ext>
            </a:extLst>
          </p:cNvPr>
          <p:cNvSpPr/>
          <p:nvPr/>
        </p:nvSpPr>
        <p:spPr>
          <a:xfrm>
            <a:off x="206778" y="5623644"/>
            <a:ext cx="2000790" cy="506045"/>
          </a:xfrm>
          <a:prstGeom prst="roundRect">
            <a:avLst>
              <a:gd name="adj" fmla="val 531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E20D9751-4B75-4ABD-8D7A-2B7A8CFEA68E}"/>
              </a:ext>
            </a:extLst>
          </p:cNvPr>
          <p:cNvSpPr/>
          <p:nvPr/>
        </p:nvSpPr>
        <p:spPr>
          <a:xfrm>
            <a:off x="1847528" y="1077852"/>
            <a:ext cx="8572758" cy="756103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522F813-FBBA-4BAA-9D89-CC9790007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新 </a:t>
            </a:r>
            <a:r>
              <a:rPr lang="en-US" altLang="ja-JP" dirty="0"/>
              <a:t>muon</a:t>
            </a:r>
            <a:r>
              <a:rPr lang="ja-JP" altLang="en-US" dirty="0"/>
              <a:t> </a:t>
            </a:r>
            <a:r>
              <a:rPr lang="en-US" altLang="ja-JP" dirty="0"/>
              <a:t>g-2/EDM</a:t>
            </a:r>
            <a:r>
              <a:rPr lang="ja-JP" altLang="en-US" dirty="0"/>
              <a:t> 実験</a:t>
            </a:r>
            <a:r>
              <a:rPr lang="en-US" altLang="ja-JP" dirty="0"/>
              <a:t>@J-PARC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D1A4DB6-B8AC-491D-B6A6-6EB67B1C52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en-US" altLang="ja-JP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num>
                              <m:den>
                                <m: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altLang="ja-JP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altLang="ja-JP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ja-JP" alt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</m:d>
                        <m:acc>
                          <m:accPr>
                            <m:chr m:val="⃗"/>
                            <m:ctrlPr>
                              <a:rPr lang="ja-JP" alt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den>
                            </m:f>
                          </m:e>
                        </m:d>
                        <m:f>
                          <m:f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⃗"/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kumimoji="1" lang="en-US" altLang="ja-JP" dirty="0"/>
              </a:p>
              <a:p>
                <a:endParaRPr lang="en-US" altLang="ja-JP" dirty="0"/>
              </a:p>
              <a:p>
                <a:r>
                  <a:rPr lang="ja-JP" altLang="en-US" dirty="0"/>
                  <a:t>電場を</a:t>
                </a:r>
                <a:r>
                  <a:rPr lang="en-US" altLang="ja-JP" dirty="0"/>
                  <a:t>0 </a:t>
                </a:r>
                <a:r>
                  <a:rPr lang="ja-JP" altLang="en-US" dirty="0"/>
                  <a:t>にすることで、</a:t>
                </a:r>
                <a:br>
                  <a:rPr lang="en-US" altLang="ja-JP" dirty="0"/>
                </a:br>
                <a:r>
                  <a:rPr lang="ja-JP" altLang="en-US" dirty="0"/>
                  <a:t>電場の影響を避ける。</a:t>
                </a:r>
                <a:endParaRPr lang="en-US" altLang="ja-JP" dirty="0"/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ja-JP" altLang="en-US" dirty="0"/>
                  <a:t>と</a:t>
                </a:r>
                <a:r>
                  <a:rPr lang="en-US" altLang="ja-JP" dirty="0"/>
                  <a:t>EDM </a:t>
                </a:r>
                <a:r>
                  <a:rPr lang="ja-JP" altLang="en-US" dirty="0"/>
                  <a:t>の成分が完全に</a:t>
                </a:r>
                <a:br>
                  <a:rPr lang="en-US" altLang="ja-JP" dirty="0"/>
                </a:br>
                <a:r>
                  <a:rPr lang="ja-JP" altLang="en-US" dirty="0"/>
                  <a:t>直交しているので、同時に</a:t>
                </a:r>
                <a:br>
                  <a:rPr lang="en-US" altLang="ja-JP" dirty="0"/>
                </a:br>
                <a:r>
                  <a:rPr lang="ja-JP" altLang="en-US" dirty="0"/>
                  <a:t>測定可能。</a:t>
                </a:r>
                <a:endParaRPr lang="en-US" altLang="ja-JP" dirty="0"/>
              </a:p>
              <a:p>
                <a:endParaRPr lang="en-US" altLang="ja-JP" dirty="0"/>
              </a:p>
              <a:p>
                <a:r>
                  <a:rPr lang="ja-JP" altLang="en-US" dirty="0"/>
                  <a:t>電場を使わずにどうやって</a:t>
                </a:r>
                <a:br>
                  <a:rPr lang="en-US" altLang="ja-JP" dirty="0"/>
                </a:br>
                <a:r>
                  <a:rPr lang="ja-JP" altLang="en-US" dirty="0"/>
                  <a:t>ビームを蓄積するのか？</a:t>
                </a:r>
                <a:endParaRPr lang="en-US" altLang="ja-JP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ja-JP" altLang="en-US" b="1" dirty="0">
                    <a:solidFill>
                      <a:schemeClr val="accent2"/>
                    </a:solidFill>
                  </a:rPr>
                  <a:t>冷却</a:t>
                </a:r>
                <a:r>
                  <a:rPr lang="en-US" altLang="ja-JP" b="1" dirty="0">
                    <a:solidFill>
                      <a:schemeClr val="accent2"/>
                    </a:solidFill>
                  </a:rPr>
                  <a:t>&amp;</a:t>
                </a:r>
                <a:r>
                  <a:rPr lang="ja-JP" altLang="en-US" b="1" dirty="0">
                    <a:solidFill>
                      <a:schemeClr val="accent2"/>
                    </a:solidFill>
                  </a:rPr>
                  <a:t>加速</a:t>
                </a:r>
                <a:endParaRPr lang="en-US" altLang="ja-JP" b="1" dirty="0">
                  <a:solidFill>
                    <a:schemeClr val="accent2"/>
                  </a:solidFill>
                </a:endParaRP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D1A4DB6-B8AC-491D-B6A6-6EB67B1C52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E4AE8C-C30E-499F-AE87-75E3098E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22</a:t>
            </a:fld>
            <a:endParaRPr lang="ja-JP" altLang="en-US"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F2D37E1F-D8AF-470E-A4DD-66616FD1EF72}"/>
              </a:ext>
            </a:extLst>
          </p:cNvPr>
          <p:cNvGrpSpPr>
            <a:grpSpLocks noChangeAspect="1"/>
          </p:cNvGrpSpPr>
          <p:nvPr/>
        </p:nvGrpSpPr>
        <p:grpSpPr>
          <a:xfrm>
            <a:off x="4583832" y="2022683"/>
            <a:ext cx="7216744" cy="4508512"/>
            <a:chOff x="97184" y="959540"/>
            <a:chExt cx="9020930" cy="5635639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AFF53681-3E1D-46BC-8E0F-33B735237A81}"/>
                </a:ext>
              </a:extLst>
            </p:cNvPr>
            <p:cNvGrpSpPr/>
            <p:nvPr/>
          </p:nvGrpSpPr>
          <p:grpSpPr>
            <a:xfrm>
              <a:off x="97184" y="1155952"/>
              <a:ext cx="8435256" cy="5225376"/>
              <a:chOff x="213989" y="965430"/>
              <a:chExt cx="8435256" cy="5225376"/>
            </a:xfrm>
          </p:grpSpPr>
          <p:pic>
            <p:nvPicPr>
              <p:cNvPr id="57" name="図 56">
                <a:extLst>
                  <a:ext uri="{FF2B5EF4-FFF2-40B4-BE49-F238E27FC236}">
                    <a16:creationId xmlns:a16="http://schemas.microsoft.com/office/drawing/2014/main" id="{8D566EDD-6A11-40DE-918F-A78164D9D3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7451"/>
              <a:stretch/>
            </p:blipFill>
            <p:spPr>
              <a:xfrm>
                <a:off x="213989" y="965430"/>
                <a:ext cx="8435256" cy="5225375"/>
              </a:xfrm>
              <a:prstGeom prst="rect">
                <a:avLst/>
              </a:prstGeom>
            </p:spPr>
          </p:pic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6FF7E86-3A4D-4934-839F-C897FED13554}"/>
                  </a:ext>
                </a:extLst>
              </p:cNvPr>
              <p:cNvSpPr/>
              <p:nvPr/>
            </p:nvSpPr>
            <p:spPr>
              <a:xfrm>
                <a:off x="7740352" y="5733256"/>
                <a:ext cx="792088" cy="457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5EC185AB-478A-4043-AB69-EF406199F7F2}"/>
                </a:ext>
              </a:extLst>
            </p:cNvPr>
            <p:cNvGrpSpPr/>
            <p:nvPr/>
          </p:nvGrpSpPr>
          <p:grpSpPr>
            <a:xfrm>
              <a:off x="5436098" y="1249289"/>
              <a:ext cx="3449101" cy="722036"/>
              <a:chOff x="5694898" y="1249289"/>
              <a:chExt cx="3449101" cy="722036"/>
            </a:xfrm>
          </p:grpSpPr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EFE801F6-C1A5-4E7A-BC45-178B49E02583}"/>
                  </a:ext>
                </a:extLst>
              </p:cNvPr>
              <p:cNvSpPr txBox="1"/>
              <p:nvPr/>
            </p:nvSpPr>
            <p:spPr>
              <a:xfrm>
                <a:off x="5694898" y="1249289"/>
                <a:ext cx="3269590" cy="423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ja-JP" altLang="en-US" sz="16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4BE5C97D-ACC1-4876-91AF-2376C22A7A4C}"/>
                  </a:ext>
                </a:extLst>
              </p:cNvPr>
              <p:cNvSpPr txBox="1"/>
              <p:nvPr/>
            </p:nvSpPr>
            <p:spPr>
              <a:xfrm flipH="1">
                <a:off x="5834735" y="1317300"/>
                <a:ext cx="3309264" cy="654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従来のミューオンビーム</a:t>
                </a:r>
                <a:endParaRPr kumimoji="1" lang="en-US" altLang="ja-JP" sz="1400" b="1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r>
                  <a:rPr lang="ja-JP" altLang="en-US" sz="1400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エミッタンス</a:t>
                </a:r>
                <a:r>
                  <a:rPr lang="en-US" altLang="ja-JP" sz="1400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~1000π mm*</a:t>
                </a:r>
                <a:r>
                  <a:rPr lang="en-US" altLang="ja-JP" sz="1400" dirty="0" err="1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mrad</a:t>
                </a:r>
                <a:endParaRPr kumimoji="1" lang="ja-JP" alt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453246E5-C750-4F99-BFA2-651385B89B4C}"/>
                </a:ext>
              </a:extLst>
            </p:cNvPr>
            <p:cNvSpPr txBox="1"/>
            <p:nvPr/>
          </p:nvSpPr>
          <p:spPr>
            <a:xfrm rot="5400000">
              <a:off x="4097749" y="3612619"/>
              <a:ext cx="1724915" cy="5001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>
                  <a:solidFill>
                    <a:schemeClr val="tx2"/>
                  </a:solidFill>
                  <a:highlight>
                    <a:srgbClr val="FFFF00"/>
                  </a:highlight>
                  <a:latin typeface="Calibri" panose="020F0502020204030204" pitchFamily="34" charset="0"/>
                  <a:ea typeface="メイリオ" panose="020B0604030504040204" pitchFamily="50" charset="-128"/>
                </a:rPr>
                <a:t>冷却</a:t>
              </a:r>
              <a:r>
                <a:rPr lang="en-US" altLang="ja-JP" sz="2000" b="1" dirty="0">
                  <a:solidFill>
                    <a:schemeClr val="tx2"/>
                  </a:solidFill>
                  <a:highlight>
                    <a:srgbClr val="FFFF00"/>
                  </a:highlight>
                  <a:latin typeface="Calibri" panose="020F0502020204030204" pitchFamily="34" charset="0"/>
                  <a:ea typeface="メイリオ" panose="020B0604030504040204" pitchFamily="50" charset="-128"/>
                </a:rPr>
                <a:t>&amp;</a:t>
              </a:r>
              <a:r>
                <a:rPr lang="ja-JP" altLang="en-US" sz="2000" b="1" dirty="0">
                  <a:solidFill>
                    <a:schemeClr val="tx2"/>
                  </a:solidFill>
                  <a:highlight>
                    <a:srgbClr val="FFFF00"/>
                  </a:highlight>
                  <a:latin typeface="Calibri" panose="020F0502020204030204" pitchFamily="34" charset="0"/>
                  <a:ea typeface="メイリオ" panose="020B0604030504040204" pitchFamily="50" charset="-128"/>
                </a:rPr>
                <a:t>加速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4EB0239-A896-4585-8E11-A35E2D82DF88}"/>
                </a:ext>
              </a:extLst>
            </p:cNvPr>
            <p:cNvSpPr txBox="1"/>
            <p:nvPr/>
          </p:nvSpPr>
          <p:spPr>
            <a:xfrm>
              <a:off x="3851920" y="5248657"/>
              <a:ext cx="4715063" cy="1346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altLang="ja-JP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endParaRPr lang="en-US" altLang="ja-JP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endParaRPr lang="en-US" altLang="ja-JP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endParaRPr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BA49433B-F653-4732-A9E7-868BA7F9B517}"/>
                </a:ext>
              </a:extLst>
            </p:cNvPr>
            <p:cNvSpPr txBox="1"/>
            <p:nvPr/>
          </p:nvSpPr>
          <p:spPr>
            <a:xfrm>
              <a:off x="6300192" y="3591578"/>
              <a:ext cx="2425244" cy="42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CDEAF4F3-9ECF-4BCA-B22D-3BE22FF6E1A8}"/>
                </a:ext>
              </a:extLst>
            </p:cNvPr>
            <p:cNvGrpSpPr/>
            <p:nvPr/>
          </p:nvGrpSpPr>
          <p:grpSpPr>
            <a:xfrm>
              <a:off x="402604" y="959540"/>
              <a:ext cx="5173331" cy="680927"/>
              <a:chOff x="402602" y="959538"/>
              <a:chExt cx="5173331" cy="68092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825ECC-96A8-4DA6-A196-34D45C05B68D}"/>
                  </a:ext>
                </a:extLst>
              </p:cNvPr>
              <p:cNvSpPr txBox="1"/>
              <p:nvPr/>
            </p:nvSpPr>
            <p:spPr>
              <a:xfrm flipH="1">
                <a:off x="402602" y="1124744"/>
                <a:ext cx="114506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陽子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3782ACE9-CF00-40F1-9C66-5466E10E1BEB}"/>
                  </a:ext>
                </a:extLst>
              </p:cNvPr>
              <p:cNvSpPr txBox="1"/>
              <p:nvPr/>
            </p:nvSpPr>
            <p:spPr>
              <a:xfrm flipH="1">
                <a:off x="2483768" y="1155952"/>
                <a:ext cx="144016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π</a:t>
                </a:r>
                <a:r>
                  <a:rPr lang="ja-JP" altLang="en-US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中間子</a:t>
                </a:r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EA051AE6-E3C1-4519-944F-0D0551A3CC5E}"/>
                  </a:ext>
                </a:extLst>
              </p:cNvPr>
              <p:cNvSpPr/>
              <p:nvPr/>
            </p:nvSpPr>
            <p:spPr>
              <a:xfrm>
                <a:off x="4408687" y="1249289"/>
                <a:ext cx="415849" cy="3911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4D25C75E-C5BC-45D0-9838-0E2D8BB1276C}"/>
                  </a:ext>
                </a:extLst>
              </p:cNvPr>
              <p:cNvSpPr txBox="1"/>
              <p:nvPr/>
            </p:nvSpPr>
            <p:spPr>
              <a:xfrm flipH="1">
                <a:off x="3841756" y="959538"/>
                <a:ext cx="173417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ミューオン</a:t>
                </a:r>
              </a:p>
            </p:txBody>
          </p:sp>
        </p:grp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D6CF2B9-347D-4A72-AE82-721AA7F08ACD}"/>
                </a:ext>
              </a:extLst>
            </p:cNvPr>
            <p:cNvSpPr txBox="1"/>
            <p:nvPr/>
          </p:nvSpPr>
          <p:spPr>
            <a:xfrm flipH="1">
              <a:off x="1547664" y="2658627"/>
              <a:ext cx="1440160" cy="8079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>
                  <a:latin typeface="Calibri" panose="020F0502020204030204" pitchFamily="34" charset="0"/>
                  <a:ea typeface="メイリオ" panose="020B0604030504040204" pitchFamily="50" charset="-128"/>
                </a:rPr>
                <a:t>標的</a:t>
              </a:r>
              <a:endParaRPr lang="en-US" altLang="ja-JP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pPr algn="ctr"/>
              <a:endParaRPr lang="ja-JP" altLang="en-US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13E142E5-0E84-4E4A-8212-474967E3E096}"/>
                </a:ext>
              </a:extLst>
            </p:cNvPr>
            <p:cNvSpPr/>
            <p:nvPr/>
          </p:nvSpPr>
          <p:spPr>
            <a:xfrm>
              <a:off x="5508104" y="1249291"/>
              <a:ext cx="3426940" cy="2194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7362DB0F-0308-417D-A384-3428BD961996}"/>
                </a:ext>
              </a:extLst>
            </p:cNvPr>
            <p:cNvGrpSpPr/>
            <p:nvPr/>
          </p:nvGrpSpPr>
          <p:grpSpPr>
            <a:xfrm>
              <a:off x="5465895" y="1273911"/>
              <a:ext cx="3449101" cy="1726320"/>
              <a:chOff x="5694898" y="1249289"/>
              <a:chExt cx="3449101" cy="1726320"/>
            </a:xfrm>
          </p:grpSpPr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57267408-8E81-4E26-A05B-CECAA212F4CE}"/>
                  </a:ext>
                </a:extLst>
              </p:cNvPr>
              <p:cNvSpPr txBox="1"/>
              <p:nvPr/>
            </p:nvSpPr>
            <p:spPr>
              <a:xfrm>
                <a:off x="5694898" y="1249289"/>
                <a:ext cx="3269590" cy="423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ja-JP" altLang="en-US" sz="16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9EA80F0A-11B6-4E55-82EE-C632A66888A6}"/>
                  </a:ext>
                </a:extLst>
              </p:cNvPr>
              <p:cNvSpPr txBox="1"/>
              <p:nvPr/>
            </p:nvSpPr>
            <p:spPr>
              <a:xfrm flipH="1">
                <a:off x="5834735" y="1317300"/>
                <a:ext cx="3309264" cy="654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従来のミューオンビーム</a:t>
                </a:r>
                <a:endParaRPr kumimoji="1" lang="en-US" altLang="ja-JP" sz="1400" b="1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r>
                  <a:rPr lang="ja-JP" altLang="en-US" sz="1400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エミッタンス</a:t>
                </a:r>
                <a:r>
                  <a:rPr lang="en-US" altLang="ja-JP" sz="1400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~1000π mm*</a:t>
                </a:r>
                <a:r>
                  <a:rPr lang="en-US" altLang="ja-JP" sz="1400" dirty="0" err="1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mrad</a:t>
                </a:r>
                <a:endParaRPr kumimoji="1" lang="ja-JP" alt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1A6FD693-4B93-45AC-94AD-FA7095233327}"/>
                  </a:ext>
                </a:extLst>
              </p:cNvPr>
              <p:cNvSpPr txBox="1"/>
              <p:nvPr/>
            </p:nvSpPr>
            <p:spPr>
              <a:xfrm flipH="1">
                <a:off x="6024685" y="2052279"/>
                <a:ext cx="3007515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電場による強収束</a:t>
                </a:r>
                <a:endParaRPr lang="en-US" altLang="ja-JP" sz="14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r>
                  <a:rPr kumimoji="1" lang="ja-JP" altLang="en-US" sz="14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ミューオンのロス</a:t>
                </a:r>
                <a:endParaRPr kumimoji="1" lang="en-US" altLang="ja-JP" sz="14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r>
                  <a:rPr lang="ja-JP" altLang="en-US" sz="14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パイオンのバックグランド</a:t>
                </a:r>
                <a:endParaRPr kumimoji="1" lang="ja-JP" altLang="en-US" sz="14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DD50204E-287F-400B-B2F7-4C2F8412B0A6}"/>
                </a:ext>
              </a:extLst>
            </p:cNvPr>
            <p:cNvSpPr/>
            <p:nvPr/>
          </p:nvSpPr>
          <p:spPr>
            <a:xfrm>
              <a:off x="6390902" y="3904193"/>
              <a:ext cx="2425244" cy="2189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27A75FFC-5243-405B-94F5-809FA99233F5}"/>
                </a:ext>
              </a:extLst>
            </p:cNvPr>
            <p:cNvSpPr txBox="1"/>
            <p:nvPr/>
          </p:nvSpPr>
          <p:spPr>
            <a:xfrm flipH="1">
              <a:off x="5399890" y="5363334"/>
              <a:ext cx="3718224" cy="65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b="1" dirty="0">
                  <a:latin typeface="Calibri" panose="020F0502020204030204" pitchFamily="34" charset="0"/>
                  <a:ea typeface="メイリオ" panose="020B0604030504040204" pitchFamily="50" charset="-128"/>
                </a:rPr>
                <a:t>低エミッタンスミューオンビーム</a:t>
              </a:r>
              <a:endParaRPr kumimoji="1" lang="en-US" altLang="ja-JP" sz="1400" b="1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r>
                <a:rPr lang="ja-JP" alt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エミッタンス</a:t>
              </a:r>
              <a:r>
                <a:rPr lang="en-US" altLang="ja-JP" sz="1400" dirty="0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~1π mm*</a:t>
              </a:r>
              <a:r>
                <a:rPr lang="en-US" altLang="ja-JP" sz="1400" dirty="0" err="1">
                  <a:solidFill>
                    <a:schemeClr val="accent3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mrad</a:t>
              </a:r>
              <a:endParaRPr kumimoji="1" lang="ja-JP" altLang="en-US" sz="1400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77FC8FE-49E5-4176-A0D1-8A0AFFFE5FE1}"/>
                </a:ext>
              </a:extLst>
            </p:cNvPr>
            <p:cNvSpPr txBox="1"/>
            <p:nvPr/>
          </p:nvSpPr>
          <p:spPr>
            <a:xfrm flipH="1">
              <a:off x="2915414" y="2620965"/>
              <a:ext cx="1182731" cy="5280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72000" bIns="72000" rtlCol="0">
              <a:spAutoFit/>
            </a:bodyPr>
            <a:lstStyle/>
            <a:p>
              <a:pPr algn="ctr"/>
              <a:r>
                <a:rPr lang="ja-JP" altLang="en-US" dirty="0">
                  <a:latin typeface="Calibri" panose="020F0502020204030204" pitchFamily="34" charset="0"/>
                  <a:ea typeface="メイリオ" panose="020B0604030504040204" pitchFamily="50" charset="-128"/>
                </a:rPr>
                <a:t>崩壊</a:t>
              </a:r>
            </a:p>
          </p:txBody>
        </p:sp>
      </p:grp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5E423D3-4EA4-47F1-A53D-38EDC9E66FEB}"/>
              </a:ext>
            </a:extLst>
          </p:cNvPr>
          <p:cNvCxnSpPr/>
          <p:nvPr/>
        </p:nvCxnSpPr>
        <p:spPr>
          <a:xfrm flipV="1">
            <a:off x="6312024" y="1196752"/>
            <a:ext cx="1872208" cy="50405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6A4A7796-459F-4688-A2C0-405753C24FF3}"/>
              </a:ext>
            </a:extLst>
          </p:cNvPr>
          <p:cNvCxnSpPr>
            <a:cxnSpLocks/>
          </p:cNvCxnSpPr>
          <p:nvPr/>
        </p:nvCxnSpPr>
        <p:spPr>
          <a:xfrm flipV="1">
            <a:off x="9768408" y="1196752"/>
            <a:ext cx="216024" cy="50405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630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BB47DE-ECCA-4356-A1C5-152C5647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J-PARC muon g-2/EDM </a:t>
            </a:r>
            <a:r>
              <a:rPr lang="ja-JP" altLang="en-US" dirty="0"/>
              <a:t>実験のパラメータ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EA50D6-4351-4503-BBA8-1CED7CC3E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ミューオンビームのエネルギー、磁場の強さ、軌道半径は？</a:t>
            </a:r>
            <a:endParaRPr lang="en-US" altLang="ja-JP" dirty="0"/>
          </a:p>
          <a:p>
            <a:r>
              <a:rPr lang="ja-JP" altLang="en-US" dirty="0"/>
              <a:t>磁場の一様性を高めるため、</a:t>
            </a:r>
            <a:r>
              <a:rPr lang="en-US" altLang="ja-JP" dirty="0">
                <a:solidFill>
                  <a:schemeClr val="accent2"/>
                </a:solidFill>
              </a:rPr>
              <a:t>MRI </a:t>
            </a:r>
            <a:r>
              <a:rPr lang="ja-JP" altLang="en-US" dirty="0">
                <a:solidFill>
                  <a:schemeClr val="accent2"/>
                </a:solidFill>
              </a:rPr>
              <a:t>型磁石</a:t>
            </a:r>
            <a:r>
              <a:rPr lang="ja-JP" altLang="en-US" dirty="0"/>
              <a:t>を使用する。</a:t>
            </a:r>
            <a:endParaRPr lang="en-US" altLang="ja-JP" dirty="0"/>
          </a:p>
          <a:p>
            <a:pPr lvl="1"/>
            <a:r>
              <a:rPr lang="ja-JP" altLang="en-US" dirty="0"/>
              <a:t>有効体積</a:t>
            </a:r>
            <a:r>
              <a:rPr lang="en-US" altLang="ja-JP" dirty="0"/>
              <a:t>(φ0.66m)</a:t>
            </a:r>
          </a:p>
          <a:p>
            <a:pPr lvl="1"/>
            <a:r>
              <a:rPr lang="ja-JP" altLang="en-US" dirty="0"/>
              <a:t>磁場</a:t>
            </a:r>
            <a:r>
              <a:rPr lang="en-US" altLang="ja-JP" dirty="0"/>
              <a:t>3 T(MRI </a:t>
            </a:r>
            <a:r>
              <a:rPr lang="ja-JP" altLang="en-US" dirty="0"/>
              <a:t>の一般的な磁石の強さ</a:t>
            </a:r>
            <a:r>
              <a:rPr lang="en-US" altLang="ja-JP" dirty="0"/>
              <a:t>) </a:t>
            </a:r>
          </a:p>
          <a:p>
            <a:pPr marL="0" indent="0">
              <a:buNone/>
            </a:pPr>
            <a:r>
              <a:rPr lang="en-US" altLang="ja-JP" dirty="0">
                <a:sym typeface="Wingdings" panose="05000000000000000000" pitchFamily="2" charset="2"/>
              </a:rPr>
              <a:t> </a:t>
            </a:r>
            <a:r>
              <a:rPr lang="ja-JP" altLang="en-US" dirty="0">
                <a:sym typeface="Wingdings" panose="05000000000000000000" pitchFamily="2" charset="2"/>
              </a:rPr>
              <a:t>運動量を</a:t>
            </a:r>
            <a:r>
              <a:rPr lang="en-US" altLang="ja-JP" dirty="0">
                <a:sym typeface="Wingdings" panose="05000000000000000000" pitchFamily="2" charset="2"/>
              </a:rPr>
              <a:t>300 MeV/</a:t>
            </a:r>
            <a:r>
              <a:rPr lang="en-US" altLang="ja-JP" i="1" dirty="0">
                <a:sym typeface="Wingdings" panose="05000000000000000000" pitchFamily="2" charset="2"/>
              </a:rPr>
              <a:t>c</a:t>
            </a: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ja-JP" altLang="en-US" dirty="0">
                <a:sym typeface="Wingdings" panose="05000000000000000000" pitchFamily="2" charset="2"/>
              </a:rPr>
              <a:t>とする。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大変なことも</a:t>
            </a:r>
            <a:r>
              <a:rPr lang="en-US" altLang="ja-JP" dirty="0"/>
              <a:t>…</a:t>
            </a:r>
          </a:p>
          <a:p>
            <a:pPr lvl="1"/>
            <a:r>
              <a:rPr lang="ja-JP" altLang="en-US" dirty="0"/>
              <a:t>コンパクトなリングにどうやって、ミューオンビームを入射するのか。</a:t>
            </a:r>
            <a:endParaRPr lang="en-US" altLang="ja-JP" dirty="0"/>
          </a:p>
          <a:p>
            <a:pPr lvl="1"/>
            <a:r>
              <a:rPr lang="ja-JP" altLang="en-US" dirty="0"/>
              <a:t>ミューオン崩壊で生じる陽電子が密に飛んでくるので検出が大変。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1E3503-323F-4412-8E6E-BDC32F10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23</a:t>
            </a:fld>
            <a:endParaRPr lang="ja-JP" altLang="en-US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D579BC42-A15F-4B25-9C6B-914002959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2418" y="2806942"/>
            <a:ext cx="3587878" cy="247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EBDAF24-3BDB-40EE-B40A-8260A0F84BA6}"/>
              </a:ext>
            </a:extLst>
          </p:cNvPr>
          <p:cNvGrpSpPr/>
          <p:nvPr/>
        </p:nvGrpSpPr>
        <p:grpSpPr>
          <a:xfrm>
            <a:off x="5450217" y="3754251"/>
            <a:ext cx="2746537" cy="869799"/>
            <a:chOff x="5444190" y="4221937"/>
            <a:chExt cx="2788186" cy="798572"/>
          </a:xfrm>
        </p:grpSpPr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A17A8AAE-40E2-491B-B550-2C9FA578C547}"/>
                </a:ext>
              </a:extLst>
            </p:cNvPr>
            <p:cNvCxnSpPr/>
            <p:nvPr/>
          </p:nvCxnSpPr>
          <p:spPr>
            <a:xfrm>
              <a:off x="5444190" y="4221937"/>
              <a:ext cx="2788186" cy="57521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9FD7793-B82E-4A5B-B16D-072A4CC1FD23}"/>
                </a:ext>
              </a:extLst>
            </p:cNvPr>
            <p:cNvSpPr txBox="1"/>
            <p:nvPr/>
          </p:nvSpPr>
          <p:spPr>
            <a:xfrm>
              <a:off x="6551077" y="4597097"/>
              <a:ext cx="721116" cy="42341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n w="3175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libri" panose="020F0502020204030204" pitchFamily="34" charset="0"/>
                </a:rPr>
                <a:t>14m</a:t>
              </a:r>
              <a:endParaRPr kumimoji="1" lang="ja-JP" altLang="en-US" sz="20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2489F07-DC47-4A7D-86AA-89C0AD8FBB0C}"/>
              </a:ext>
            </a:extLst>
          </p:cNvPr>
          <p:cNvGrpSpPr>
            <a:grpSpLocks noChangeAspect="1"/>
          </p:cNvGrpSpPr>
          <p:nvPr/>
        </p:nvGrpSpPr>
        <p:grpSpPr>
          <a:xfrm>
            <a:off x="9030129" y="2681908"/>
            <a:ext cx="2898519" cy="2602338"/>
            <a:chOff x="6910248" y="5559364"/>
            <a:chExt cx="1332979" cy="1196771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45A1466E-D06E-48F8-8973-A87BE47E5634}"/>
                </a:ext>
              </a:extLst>
            </p:cNvPr>
            <p:cNvGrpSpPr/>
            <p:nvPr/>
          </p:nvGrpSpPr>
          <p:grpSpPr>
            <a:xfrm>
              <a:off x="6910248" y="5559364"/>
              <a:ext cx="1332979" cy="1196771"/>
              <a:chOff x="6334202" y="2452438"/>
              <a:chExt cx="2053059" cy="1667364"/>
            </a:xfrm>
          </p:grpSpPr>
          <p:pic>
            <p:nvPicPr>
              <p:cNvPr id="12" name="Picture 10">
                <a:extLst>
                  <a:ext uri="{FF2B5EF4-FFF2-40B4-BE49-F238E27FC236}">
                    <a16:creationId xmlns:a16="http://schemas.microsoft.com/office/drawing/2014/main" id="{F975A23F-A66D-4B9E-9BF8-0DE3088B70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616"/>
              <a:stretch/>
            </p:blipFill>
            <p:spPr bwMode="auto">
              <a:xfrm>
                <a:off x="6334202" y="2452438"/>
                <a:ext cx="2053059" cy="1667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C60C2F4-9B72-483C-B38C-4F53C4CB118A}"/>
                  </a:ext>
                </a:extLst>
              </p:cNvPr>
              <p:cNvSpPr txBox="1"/>
              <p:nvPr/>
            </p:nvSpPr>
            <p:spPr>
              <a:xfrm>
                <a:off x="7086042" y="3581484"/>
                <a:ext cx="602204" cy="286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>
                    <a:ln w="3175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latin typeface="Calibri" panose="020F0502020204030204" pitchFamily="34" charset="0"/>
                  </a:rPr>
                  <a:t>66cm</a:t>
                </a:r>
                <a:endParaRPr kumimoji="1" lang="ja-JP" altLang="en-US" sz="2000" b="1" dirty="0">
                  <a:ln w="3175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2B16A337-F588-45CC-8CC8-9B16D506D4A0}"/>
                </a:ext>
              </a:extLst>
            </p:cNvPr>
            <p:cNvCxnSpPr/>
            <p:nvPr/>
          </p:nvCxnSpPr>
          <p:spPr>
            <a:xfrm>
              <a:off x="7398391" y="6311364"/>
              <a:ext cx="323755" cy="600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EB4D64-318F-4CEF-992D-28192C5CE8CC}"/>
              </a:ext>
            </a:extLst>
          </p:cNvPr>
          <p:cNvSpPr txBox="1"/>
          <p:nvPr/>
        </p:nvSpPr>
        <p:spPr>
          <a:xfrm>
            <a:off x="5578484" y="2060848"/>
            <a:ext cx="2795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u="sng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FNAL</a:t>
            </a:r>
          </a:p>
          <a:p>
            <a:pPr algn="ctr"/>
            <a:r>
              <a:rPr lang="en-US" altLang="ja-JP" sz="2000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(</a:t>
            </a:r>
            <a:r>
              <a:rPr lang="en-US" altLang="ja-JP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P = 3 GeV/c, 1.45T)</a:t>
            </a:r>
            <a:endParaRPr kumimoji="1" lang="ja-JP" altLang="en-US" dirty="0">
              <a:solidFill>
                <a:schemeClr val="accent3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EAF57B-5A0A-44FB-8DD1-B04FDD1FD525}"/>
              </a:ext>
            </a:extLst>
          </p:cNvPr>
          <p:cNvSpPr txBox="1"/>
          <p:nvPr/>
        </p:nvSpPr>
        <p:spPr>
          <a:xfrm>
            <a:off x="8976320" y="2060848"/>
            <a:ext cx="28985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u="sng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J-PARC</a:t>
            </a:r>
          </a:p>
          <a:p>
            <a:pPr algn="ctr"/>
            <a:r>
              <a:rPr lang="en-US" altLang="ja-JP" dirty="0">
                <a:solidFill>
                  <a:schemeClr val="accent3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(P = 300 MeV/c, 3T)</a:t>
            </a:r>
            <a:endParaRPr kumimoji="1" lang="ja-JP" altLang="en-US" dirty="0">
              <a:solidFill>
                <a:schemeClr val="accent3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36A7DF-D7E6-4C32-A273-4FB82D987908}"/>
              </a:ext>
            </a:extLst>
          </p:cNvPr>
          <p:cNvSpPr txBox="1"/>
          <p:nvPr/>
        </p:nvSpPr>
        <p:spPr>
          <a:xfrm>
            <a:off x="4727848" y="5328080"/>
            <a:ext cx="638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pc="3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磁場の一様性</a:t>
            </a:r>
            <a:r>
              <a:rPr kumimoji="1" lang="en-US" altLang="ja-JP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(peak-to-peak) : 50 ppm                                          1ppm</a:t>
            </a:r>
            <a:endParaRPr kumimoji="1" lang="ja-JP" altLang="en-US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849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30EF3-2104-43C0-A336-6783ECC9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 muon g-2/EDM </a:t>
            </a:r>
            <a:r>
              <a:rPr kumimoji="1" lang="ja-JP" altLang="en-US" dirty="0"/>
              <a:t>実験全体像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BBB4D3-EE59-443A-8FC2-4844667E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ea"/>
              <a:buAutoNum type="circleNumDbPlain"/>
            </a:pPr>
            <a:r>
              <a:rPr lang="ja-JP" altLang="en-US" dirty="0"/>
              <a:t>表面ミューオンビーム</a:t>
            </a:r>
            <a:endParaRPr lang="en-US" altLang="ja-JP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dirty="0"/>
              <a:t>冷却</a:t>
            </a:r>
            <a:endParaRPr lang="en-US" altLang="ja-JP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dirty="0"/>
              <a:t>加速</a:t>
            </a:r>
            <a:endParaRPr lang="en-US" altLang="ja-JP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dirty="0"/>
              <a:t>入射</a:t>
            </a:r>
            <a:endParaRPr lang="en-US" altLang="ja-JP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dirty="0"/>
              <a:t>蓄積</a:t>
            </a:r>
            <a:endParaRPr lang="en-US" altLang="ja-JP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dirty="0"/>
              <a:t>検出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617D4C-9C31-40CE-85F6-80D521D2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24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0FE174B-B7D1-4E8F-B7A2-E78949151B8A}"/>
              </a:ext>
            </a:extLst>
          </p:cNvPr>
          <p:cNvGrpSpPr>
            <a:grpSpLocks noChangeAspect="1"/>
          </p:cNvGrpSpPr>
          <p:nvPr/>
        </p:nvGrpSpPr>
        <p:grpSpPr>
          <a:xfrm>
            <a:off x="4223793" y="980730"/>
            <a:ext cx="7740863" cy="5616625"/>
            <a:chOff x="7120352" y="980729"/>
            <a:chExt cx="4844300" cy="3514933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169AB18C-58A1-4F1E-81B4-68F3306AE422}"/>
                </a:ext>
              </a:extLst>
            </p:cNvPr>
            <p:cNvSpPr/>
            <p:nvPr/>
          </p:nvSpPr>
          <p:spPr>
            <a:xfrm>
              <a:off x="7120352" y="980729"/>
              <a:ext cx="4844300" cy="3514933"/>
            </a:xfrm>
            <a:prstGeom prst="roundRect">
              <a:avLst>
                <a:gd name="adj" fmla="val 542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FE64BFE-BC48-48F3-BB20-8E3DE50A18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82949" y="1119215"/>
              <a:ext cx="4486417" cy="2523611"/>
              <a:chOff x="5641620" y="1176656"/>
              <a:chExt cx="6414550" cy="3608185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52CE219B-84D1-4B9B-8D53-D627064F6C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41620" y="1176656"/>
                <a:ext cx="6414550" cy="3608185"/>
                <a:chOff x="28932" y="250562"/>
                <a:chExt cx="9144000" cy="5143500"/>
              </a:xfrm>
            </p:grpSpPr>
            <p:pic>
              <p:nvPicPr>
                <p:cNvPr id="16" name="図 15">
                  <a:extLst>
                    <a:ext uri="{FF2B5EF4-FFF2-40B4-BE49-F238E27FC236}">
                      <a16:creationId xmlns:a16="http://schemas.microsoft.com/office/drawing/2014/main" id="{6672B1C2-F515-4043-BE0E-8434495E17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932" y="250562"/>
                  <a:ext cx="9144000" cy="5143500"/>
                </a:xfrm>
                <a:prstGeom prst="rect">
                  <a:avLst/>
                </a:prstGeom>
              </p:spPr>
            </p:pic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43C55752-4780-4E18-9DC6-CC213E2ED50C}"/>
                    </a:ext>
                  </a:extLst>
                </p:cNvPr>
                <p:cNvSpPr txBox="1"/>
                <p:nvPr/>
              </p:nvSpPr>
              <p:spPr>
                <a:xfrm rot="464588">
                  <a:off x="5404647" y="3499639"/>
                  <a:ext cx="662457" cy="2159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kumimoji="1" lang="en-US" altLang="ja-JP" sz="1100" dirty="0">
                      <a:latin typeface="Calibri" panose="020F0502020204030204" pitchFamily="34" charset="0"/>
                      <a:ea typeface="メイリオ" panose="020B0604030504040204" pitchFamily="50" charset="-128"/>
                      <a:cs typeface="Calibri" panose="020F0502020204030204" pitchFamily="34" charset="0"/>
                    </a:rPr>
                    <a:t>210 MeV</a:t>
                  </a:r>
                  <a:endParaRPr kumimoji="1" lang="ja-JP" altLang="en-US" sz="1100" spc="300" dirty="0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781EC924-47F3-4577-98A9-FB54FF8C418A}"/>
                    </a:ext>
                  </a:extLst>
                </p:cNvPr>
                <p:cNvSpPr txBox="1"/>
                <p:nvPr/>
              </p:nvSpPr>
              <p:spPr>
                <a:xfrm rot="907228">
                  <a:off x="2601803" y="2983103"/>
                  <a:ext cx="645826" cy="215912"/>
                </a:xfrm>
                <a:prstGeom prst="rect">
                  <a:avLst/>
                </a:prstGeom>
                <a:noFill/>
              </p:spPr>
              <p:txBody>
                <a:bodyPr wrap="none" lIns="33231" tIns="0" rIns="33231" bIns="0" rtlCol="0">
                  <a:spAutoFit/>
                </a:bodyPr>
                <a:lstStyle/>
                <a:p>
                  <a:r>
                    <a:rPr kumimoji="1" lang="en-US" altLang="ja-JP" sz="1100" dirty="0">
                      <a:latin typeface="Calibri" panose="020F0502020204030204" pitchFamily="34" charset="0"/>
                      <a:ea typeface="メイリオ" panose="020B0604030504040204" pitchFamily="50" charset="-128"/>
                      <a:cs typeface="Calibri" panose="020F0502020204030204" pitchFamily="34" charset="0"/>
                    </a:rPr>
                    <a:t>25 </a:t>
                  </a:r>
                  <a:r>
                    <a:rPr kumimoji="1" lang="en-US" altLang="ja-JP" sz="1100" dirty="0" err="1">
                      <a:latin typeface="Calibri" panose="020F0502020204030204" pitchFamily="34" charset="0"/>
                      <a:ea typeface="メイリオ" panose="020B0604030504040204" pitchFamily="50" charset="-128"/>
                      <a:cs typeface="Calibri" panose="020F0502020204030204" pitchFamily="34" charset="0"/>
                    </a:rPr>
                    <a:t>meV</a:t>
                  </a:r>
                  <a:endParaRPr kumimoji="1" lang="ja-JP" altLang="en-US" sz="1100" spc="300" dirty="0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5F6DF66A-07A9-40F6-8395-2DC94ADC4F0D}"/>
                    </a:ext>
                  </a:extLst>
                </p:cNvPr>
                <p:cNvSpPr txBox="1"/>
                <p:nvPr/>
              </p:nvSpPr>
              <p:spPr>
                <a:xfrm rot="859156">
                  <a:off x="261023" y="2460422"/>
                  <a:ext cx="1152660" cy="215912"/>
                </a:xfrm>
                <a:prstGeom prst="rect">
                  <a:avLst/>
                </a:prstGeom>
                <a:noFill/>
              </p:spPr>
              <p:txBody>
                <a:bodyPr wrap="square" lIns="33231" tIns="0" rIns="33231" bIns="0" rtlCol="0">
                  <a:spAutoFit/>
                </a:bodyPr>
                <a:lstStyle/>
                <a:p>
                  <a:pPr algn="ctr"/>
                  <a:r>
                    <a:rPr kumimoji="1" lang="en-US" altLang="ja-JP" sz="1100" dirty="0">
                      <a:latin typeface="Calibri" panose="020F0502020204030204" pitchFamily="34" charset="0"/>
                      <a:ea typeface="メイリオ" panose="020B0604030504040204" pitchFamily="50" charset="-128"/>
                      <a:cs typeface="Calibri" panose="020F0502020204030204" pitchFamily="34" charset="0"/>
                    </a:rPr>
                    <a:t>4 MeV</a:t>
                  </a:r>
                  <a:endParaRPr kumimoji="1" lang="ja-JP" altLang="en-US" sz="1100" spc="300" dirty="0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EB66977E-54F7-4891-898D-965763954095}"/>
                    </a:ext>
                  </a:extLst>
                </p:cNvPr>
                <p:cNvSpPr/>
                <p:nvPr/>
              </p:nvSpPr>
              <p:spPr>
                <a:xfrm rot="1920000">
                  <a:off x="6121498" y="3538214"/>
                  <a:ext cx="1304862" cy="462018"/>
                </a:xfrm>
                <a:prstGeom prst="rect">
                  <a:avLst/>
                </a:prstGeom>
                <a:noFill/>
                <a:ln w="12700" cap="flat">
                  <a:noFill/>
                  <a:prstDash val="solid"/>
                  <a:miter lim="800000"/>
                </a:ln>
                <a:effectLst/>
                <a:scene3d>
                  <a:camera prst="isometricLeftDown">
                    <a:rot lat="656833" lon="46461" rev="180000"/>
                  </a:camera>
                  <a:lightRig rig="threePt" dir="t"/>
                </a:scene3d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2202" tIns="42202" rIns="42202" bIns="42202" numCol="1" spcCol="38100" rtlCol="0" anchor="ctr">
                  <a:spAutoFit/>
                  <a:scene3d>
                    <a:camera prst="perspectiveHeroicExtremeLeftFacing">
                      <a:rot lat="1069050" lon="1725725" rev="21374663"/>
                    </a:camera>
                    <a:lightRig rig="threePt" dir="t"/>
                  </a:scene3d>
                </a:bodyPr>
                <a:lstStyle/>
                <a:p>
                  <a:pPr hangingPunct="0"/>
                  <a:r>
                    <a:rPr lang="ja-JP" altLang="en-US" b="1" spc="130" dirty="0">
                      <a:solidFill>
                        <a:schemeClr val="tx2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Calibri" panose="020F0502020204030204" pitchFamily="34" charset="0"/>
                      <a:ea typeface="メイリオ" panose="020B0604030504040204" pitchFamily="50" charset="-128"/>
                      <a:cs typeface="Calibri" panose="020F0502020204030204" pitchFamily="34" charset="0"/>
                      <a:sym typeface="Calibri"/>
                    </a:rPr>
                    <a:t>④入射</a:t>
                  </a:r>
                  <a:endParaRPr lang="en-US" altLang="ja-JP" b="1" spc="130" dirty="0">
                    <a:solidFill>
                      <a:schemeClr val="tx2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11191E1-154A-4C13-B758-71E464333DA7}"/>
                  </a:ext>
                </a:extLst>
              </p:cNvPr>
              <p:cNvSpPr txBox="1"/>
              <p:nvPr/>
            </p:nvSpPr>
            <p:spPr>
              <a:xfrm>
                <a:off x="10733222" y="4383565"/>
                <a:ext cx="829604" cy="330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ja-JP" altLang="en-US" b="1" spc="130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rPr>
                  <a:t>⑤蓄積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106F24A-44BE-448E-BF24-C31FA64C814F}"/>
                  </a:ext>
                </a:extLst>
              </p:cNvPr>
              <p:cNvSpPr txBox="1"/>
              <p:nvPr/>
            </p:nvSpPr>
            <p:spPr>
              <a:xfrm rot="480000">
                <a:off x="8120050" y="3186615"/>
                <a:ext cx="829604" cy="330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ja-JP" altLang="en-US" b="1" spc="130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③加速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E39E38C-AC67-4325-958F-5B6FB9C50F73}"/>
                  </a:ext>
                </a:extLst>
              </p:cNvPr>
              <p:cNvSpPr txBox="1"/>
              <p:nvPr/>
            </p:nvSpPr>
            <p:spPr>
              <a:xfrm rot="660000">
                <a:off x="6474702" y="2827826"/>
                <a:ext cx="829604" cy="330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b="1" spc="130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②</a:t>
                </a:r>
                <a:r>
                  <a:rPr kumimoji="1" lang="ja-JP" altLang="en-US" b="1" spc="130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冷却</a:t>
                </a:r>
              </a:p>
            </p:txBody>
          </p:sp>
          <p:cxnSp>
            <p:nvCxnSpPr>
              <p:cNvPr id="14" name="直線矢印コネクタ 13">
                <a:extLst>
                  <a:ext uri="{FF2B5EF4-FFF2-40B4-BE49-F238E27FC236}">
                    <a16:creationId xmlns:a16="http://schemas.microsoft.com/office/drawing/2014/main" id="{6EBDA024-EF9F-4905-8E33-234248E6E59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5677347" y="2362835"/>
                <a:ext cx="702609" cy="15619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A6F84CD-2772-4518-9879-ECEEC21AEAC3}"/>
                </a:ext>
              </a:extLst>
            </p:cNvPr>
            <p:cNvSpPr txBox="1"/>
            <p:nvPr/>
          </p:nvSpPr>
          <p:spPr>
            <a:xfrm>
              <a:off x="7120352" y="1634771"/>
              <a:ext cx="1235228" cy="231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b="1" spc="130" dirty="0">
                  <a:solidFill>
                    <a:schemeClr val="tx2"/>
                  </a:solidFill>
                  <a:effectLst>
                    <a:glow rad="254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①表面</a:t>
              </a:r>
              <a:r>
                <a:rPr lang="en-US" altLang="ja-JP" b="1" spc="130" dirty="0">
                  <a:solidFill>
                    <a:schemeClr val="tx2"/>
                  </a:solidFill>
                  <a:effectLst>
                    <a:glow rad="254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 μ</a:t>
              </a:r>
              <a:r>
                <a:rPr kumimoji="1" lang="en-US" altLang="ja-JP" b="1" spc="130" baseline="30000" dirty="0">
                  <a:solidFill>
                    <a:schemeClr val="tx2"/>
                  </a:solidFill>
                  <a:effectLst>
                    <a:glow rad="254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+</a:t>
              </a:r>
              <a:r>
                <a:rPr lang="ja-JP" altLang="en-US" b="1" spc="130" dirty="0">
                  <a:solidFill>
                    <a:schemeClr val="tx2"/>
                  </a:solidFill>
                  <a:effectLst>
                    <a:glow rad="254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ビーム</a:t>
              </a:r>
              <a:endParaRPr kumimoji="1" lang="ja-JP" altLang="en-US" b="1" spc="130" dirty="0">
                <a:solidFill>
                  <a:schemeClr val="tx2"/>
                </a:solidFill>
                <a:effectLst>
                  <a:glow rad="254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769FCA04-3985-4920-B860-BB33954CEF43}"/>
              </a:ext>
            </a:extLst>
          </p:cNvPr>
          <p:cNvGrpSpPr/>
          <p:nvPr/>
        </p:nvGrpSpPr>
        <p:grpSpPr>
          <a:xfrm>
            <a:off x="8000006" y="5234580"/>
            <a:ext cx="3773790" cy="1128277"/>
            <a:chOff x="7608168" y="5767465"/>
            <a:chExt cx="3773790" cy="1128277"/>
          </a:xfrm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E1D2FDE-1818-4338-A96C-263315BFC389}"/>
                </a:ext>
              </a:extLst>
            </p:cNvPr>
            <p:cNvSpPr txBox="1"/>
            <p:nvPr/>
          </p:nvSpPr>
          <p:spPr>
            <a:xfrm>
              <a:off x="7608168" y="6187856"/>
              <a:ext cx="377379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20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g-2    ~    0.45 ppm        </a:t>
              </a:r>
              <a:r>
                <a:rPr lang="en-US" altLang="ja-JP" sz="2000" dirty="0">
                  <a:latin typeface="Calibri" panose="020F0502020204030204" pitchFamily="34" charset="0"/>
                  <a:ea typeface="メイリオ" panose="020B0604030504040204" pitchFamily="50" charset="-128"/>
                  <a:sym typeface="Wingdings" panose="05000000000000000000" pitchFamily="2" charset="2"/>
                </a:rPr>
                <a:t>  0.1 ppm</a:t>
              </a:r>
            </a:p>
            <a:p>
              <a:pPr algn="l"/>
              <a:r>
                <a:rPr kumimoji="1" lang="en-US" altLang="ja-JP" sz="2000" dirty="0">
                  <a:latin typeface="Calibri" panose="020F0502020204030204" pitchFamily="34" charset="0"/>
                  <a:ea typeface="メイリオ" panose="020B0604030504040204" pitchFamily="50" charset="-128"/>
                  <a:sym typeface="Wingdings" panose="05000000000000000000" pitchFamily="2" charset="2"/>
                </a:rPr>
                <a:t>EDM ~  10</a:t>
              </a:r>
              <a:r>
                <a:rPr kumimoji="1" lang="en-US" altLang="ja-JP" sz="2000" baseline="30000" dirty="0">
                  <a:latin typeface="Calibri" panose="020F0502020204030204" pitchFamily="34" charset="0"/>
                  <a:ea typeface="メイリオ" panose="020B0604030504040204" pitchFamily="50" charset="-128"/>
                  <a:sym typeface="Wingdings" panose="05000000000000000000" pitchFamily="2" charset="2"/>
                </a:rPr>
                <a:t>-21</a:t>
              </a:r>
              <a:r>
                <a:rPr kumimoji="1" lang="en-US" altLang="ja-JP" sz="2000" dirty="0">
                  <a:latin typeface="Calibri" panose="020F0502020204030204" pitchFamily="34" charset="0"/>
                  <a:ea typeface="メイリオ" panose="020B0604030504040204" pitchFamily="50" charset="-128"/>
                  <a:sym typeface="Wingdings" panose="05000000000000000000" pitchFamily="2" charset="2"/>
                </a:rPr>
                <a:t> e</a:t>
              </a:r>
              <a:r>
                <a:rPr kumimoji="1" lang="ja-JP" altLang="en-US" sz="2000" dirty="0">
                  <a:latin typeface="Calibri" panose="020F0502020204030204" pitchFamily="34" charset="0"/>
                  <a:ea typeface="メイリオ" panose="020B0604030504040204" pitchFamily="50" charset="-128"/>
                  <a:sym typeface="Wingdings" panose="05000000000000000000" pitchFamily="2" charset="2"/>
                </a:rPr>
                <a:t>・</a:t>
              </a:r>
              <a:r>
                <a:rPr kumimoji="1" lang="en-US" altLang="ja-JP" sz="2000" dirty="0">
                  <a:latin typeface="Calibri" panose="020F0502020204030204" pitchFamily="34" charset="0"/>
                  <a:ea typeface="メイリオ" panose="020B0604030504040204" pitchFamily="50" charset="-128"/>
                  <a:sym typeface="Wingdings" panose="05000000000000000000" pitchFamily="2" charset="2"/>
                </a:rPr>
                <a:t>cm</a:t>
              </a:r>
              <a:endParaRPr kumimoji="1" lang="ja-JP" altLang="en-US" sz="20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D8950748-A6F5-49A3-8C26-66006987D26B}"/>
                </a:ext>
              </a:extLst>
            </p:cNvPr>
            <p:cNvSpPr txBox="1"/>
            <p:nvPr/>
          </p:nvSpPr>
          <p:spPr>
            <a:xfrm>
              <a:off x="8333069" y="5767465"/>
              <a:ext cx="30040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0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Initial goal            Final goal</a:t>
              </a:r>
              <a:endParaRPr kumimoji="1" lang="ja-JP" altLang="en-US" sz="20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E47DC6A-4459-4D04-912D-58AAFFAD64A1}"/>
              </a:ext>
            </a:extLst>
          </p:cNvPr>
          <p:cNvGrpSpPr/>
          <p:nvPr/>
        </p:nvGrpSpPr>
        <p:grpSpPr>
          <a:xfrm>
            <a:off x="4745746" y="3924440"/>
            <a:ext cx="2676830" cy="2433005"/>
            <a:chOff x="5075953" y="3526623"/>
            <a:chExt cx="2676830" cy="2433005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59A294A0-0C14-4431-9C22-CC6BDB5BAFF3}"/>
                </a:ext>
              </a:extLst>
            </p:cNvPr>
            <p:cNvSpPr/>
            <p:nvPr/>
          </p:nvSpPr>
          <p:spPr>
            <a:xfrm>
              <a:off x="5075953" y="3526623"/>
              <a:ext cx="2676830" cy="243300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pc="3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0D53E95B-5C7D-4CDA-98BD-794D3A76FC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0" r="-1607"/>
            <a:stretch/>
          </p:blipFill>
          <p:spPr bwMode="auto">
            <a:xfrm>
              <a:off x="5285769" y="3884325"/>
              <a:ext cx="2346041" cy="190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4B48C434-C1C1-4419-94F1-7E0FDAFB353E}"/>
                </a:ext>
              </a:extLst>
            </p:cNvPr>
            <p:cNvCxnSpPr>
              <a:cxnSpLocks/>
            </p:cNvCxnSpPr>
            <p:nvPr/>
          </p:nvCxnSpPr>
          <p:spPr>
            <a:xfrm rot="300000">
              <a:off x="6223230" y="4441065"/>
              <a:ext cx="32354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sm" len="sm"/>
              <a:tailEnd type="arrow" w="sm" len="sm"/>
            </a:ln>
            <a:effectLst>
              <a:glow rad="50800">
                <a:schemeClr val="bg1">
                  <a:alpha val="8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904A29C0-ABB7-446F-B6C5-231A570D78B7}"/>
                </a:ext>
              </a:extLst>
            </p:cNvPr>
            <p:cNvSpPr txBox="1"/>
            <p:nvPr/>
          </p:nvSpPr>
          <p:spPr>
            <a:xfrm rot="191721">
              <a:off x="5889498" y="3948824"/>
              <a:ext cx="979755" cy="34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62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0.66 m</a:t>
              </a:r>
              <a:endParaRPr kumimoji="1" lang="ja-JP" altLang="en-US" sz="166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</p:grp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41A01BBB-12E7-4F4F-8482-A2B32A09B500}"/>
              </a:ext>
            </a:extLst>
          </p:cNvPr>
          <p:cNvCxnSpPr>
            <a:cxnSpLocks/>
          </p:cNvCxnSpPr>
          <p:nvPr/>
        </p:nvCxnSpPr>
        <p:spPr>
          <a:xfrm flipH="1">
            <a:off x="7181741" y="4416915"/>
            <a:ext cx="3450763" cy="53868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9DE4448-05D3-4362-B392-42DC3E060026}"/>
              </a:ext>
            </a:extLst>
          </p:cNvPr>
          <p:cNvSpPr txBox="1"/>
          <p:nvPr/>
        </p:nvSpPr>
        <p:spPr>
          <a:xfrm>
            <a:off x="5384847" y="3995772"/>
            <a:ext cx="92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b="1" spc="130" dirty="0">
                <a:solidFill>
                  <a:schemeClr val="tx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⑥検出</a:t>
            </a:r>
          </a:p>
        </p:txBody>
      </p:sp>
    </p:spTree>
    <p:extLst>
      <p:ext uri="{BB962C8B-B14F-4D97-AF65-F5344CB8AC3E}">
        <p14:creationId xmlns:p14="http://schemas.microsoft.com/office/powerpoint/2010/main" val="2647028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 </a:t>
            </a:r>
            <a:r>
              <a:rPr lang="en-US" altLang="ja-JP" dirty="0"/>
              <a:t>(</a:t>
            </a:r>
            <a:r>
              <a:rPr lang="ja-JP" altLang="en-US" dirty="0"/>
              <a:t>大強度陽子加速器施設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26" name="スライド番号プレースホルダー 5"/>
          <p:cNvSpPr txBox="1">
            <a:spLocks/>
          </p:cNvSpPr>
          <p:nvPr/>
        </p:nvSpPr>
        <p:spPr bwMode="auto">
          <a:xfrm>
            <a:off x="10102842" y="7888411"/>
            <a:ext cx="565159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1" sz="1400" kern="12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defRPr>
            </a:lvl9pPr>
          </a:lstStyle>
          <a:p>
            <a:fld id="{D2D8002D-B5B0-4BAC-B1F6-782DDCCE6D9C}" type="slidenum">
              <a:rPr lang="ja-JP" altLang="en-US"/>
              <a:pPr/>
              <a:t>25</a:t>
            </a:fld>
            <a:r>
              <a:rPr lang="en-US" altLang="ja-JP" dirty="0"/>
              <a:t>/44</a:t>
            </a:r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C1EDA66-1A2B-41F2-B10B-A8D21AAE910B}"/>
              </a:ext>
            </a:extLst>
          </p:cNvPr>
          <p:cNvGrpSpPr>
            <a:grpSpLocks noChangeAspect="1"/>
          </p:cNvGrpSpPr>
          <p:nvPr/>
        </p:nvGrpSpPr>
        <p:grpSpPr>
          <a:xfrm>
            <a:off x="3885937" y="802972"/>
            <a:ext cx="8269942" cy="6064838"/>
            <a:chOff x="2006664" y="658650"/>
            <a:chExt cx="8466448" cy="6208947"/>
          </a:xfrm>
        </p:grpSpPr>
        <p:pic>
          <p:nvPicPr>
            <p:cNvPr id="6" name="Picture 2" descr="0803photo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6664" y="658650"/>
              <a:ext cx="8265800" cy="619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3487624" y="3092469"/>
              <a:ext cx="4741355" cy="350148"/>
            </a:xfrm>
            <a:custGeom>
              <a:avLst/>
              <a:gdLst>
                <a:gd name="T0" fmla="*/ 2147483647 w 3894"/>
                <a:gd name="T1" fmla="*/ 2147483647 h 408"/>
                <a:gd name="T2" fmla="*/ 2147483647 w 3894"/>
                <a:gd name="T3" fmla="*/ 2147483647 h 408"/>
                <a:gd name="T4" fmla="*/ 2147483647 w 3894"/>
                <a:gd name="T5" fmla="*/ 2147483647 h 408"/>
                <a:gd name="T6" fmla="*/ 2147483647 w 3894"/>
                <a:gd name="T7" fmla="*/ 2147483647 h 408"/>
                <a:gd name="T8" fmla="*/ 2147483647 w 3894"/>
                <a:gd name="T9" fmla="*/ 2147483647 h 408"/>
                <a:gd name="T10" fmla="*/ 2147483647 w 3894"/>
                <a:gd name="T11" fmla="*/ 2147483647 h 408"/>
                <a:gd name="T12" fmla="*/ 0 w 3894"/>
                <a:gd name="T13" fmla="*/ 2147483647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94"/>
                <a:gd name="T22" fmla="*/ 0 h 408"/>
                <a:gd name="T23" fmla="*/ 3894 w 3894"/>
                <a:gd name="T24" fmla="*/ 408 h 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94" h="408">
                  <a:moveTo>
                    <a:pt x="3894" y="408"/>
                  </a:moveTo>
                  <a:cubicBezTo>
                    <a:pt x="3865" y="368"/>
                    <a:pt x="3789" y="232"/>
                    <a:pt x="3723" y="170"/>
                  </a:cubicBezTo>
                  <a:cubicBezTo>
                    <a:pt x="3657" y="108"/>
                    <a:pt x="3609" y="62"/>
                    <a:pt x="3496" y="34"/>
                  </a:cubicBezTo>
                  <a:cubicBezTo>
                    <a:pt x="3383" y="6"/>
                    <a:pt x="3238" y="6"/>
                    <a:pt x="3042" y="3"/>
                  </a:cubicBezTo>
                  <a:cubicBezTo>
                    <a:pt x="2846" y="0"/>
                    <a:pt x="2574" y="4"/>
                    <a:pt x="2319" y="13"/>
                  </a:cubicBezTo>
                  <a:cubicBezTo>
                    <a:pt x="2064" y="22"/>
                    <a:pt x="1895" y="43"/>
                    <a:pt x="1509" y="60"/>
                  </a:cubicBezTo>
                  <a:cubicBezTo>
                    <a:pt x="1123" y="77"/>
                    <a:pt x="314" y="105"/>
                    <a:pt x="0" y="117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  <a:effectLst>
              <a:glow rad="50800">
                <a:schemeClr val="bg1">
                  <a:alpha val="80000"/>
                </a:schemeClr>
              </a:glow>
            </a:effectLst>
          </p:spPr>
          <p:txBody>
            <a:bodyPr lIns="91400" tIns="45702" rIns="91400" bIns="45702"/>
            <a:lstStyle/>
            <a:p>
              <a:endParaRPr lang="ja-JP" altLang="en-US" sz="1600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5502417" y="2494536"/>
              <a:ext cx="1446515" cy="493652"/>
            </a:xfrm>
            <a:custGeom>
              <a:avLst/>
              <a:gdLst>
                <a:gd name="T0" fmla="*/ 15 w 1257"/>
                <a:gd name="T1" fmla="*/ 0 h 342"/>
                <a:gd name="T2" fmla="*/ 0 w 1257"/>
                <a:gd name="T3" fmla="*/ 382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600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773419" y="5042189"/>
              <a:ext cx="2778227" cy="849541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160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 rot="180000">
              <a:off x="3305379" y="2782979"/>
              <a:ext cx="5242181" cy="2562973"/>
            </a:xfrm>
            <a:custGeom>
              <a:avLst/>
              <a:gdLst>
                <a:gd name="T0" fmla="*/ 6 w 4569"/>
                <a:gd name="T1" fmla="*/ 218 h 1972"/>
                <a:gd name="T2" fmla="*/ 7 w 4569"/>
                <a:gd name="T3" fmla="*/ 225 h 1972"/>
                <a:gd name="T4" fmla="*/ 22 w 4569"/>
                <a:gd name="T5" fmla="*/ 262 h 1972"/>
                <a:gd name="T6" fmla="*/ 34 w 4569"/>
                <a:gd name="T7" fmla="*/ 272 h 1972"/>
                <a:gd name="T8" fmla="*/ 42 w 4569"/>
                <a:gd name="T9" fmla="*/ 259 h 1972"/>
                <a:gd name="T10" fmla="*/ 49 w 4569"/>
                <a:gd name="T11" fmla="*/ 225 h 1972"/>
                <a:gd name="T12" fmla="*/ 53 w 4569"/>
                <a:gd name="T13" fmla="*/ 170 h 1972"/>
                <a:gd name="T14" fmla="*/ 50 w 4569"/>
                <a:gd name="T15" fmla="*/ 76 h 1972"/>
                <a:gd name="T16" fmla="*/ 46 w 4569"/>
                <a:gd name="T17" fmla="*/ 31 h 1972"/>
                <a:gd name="T18" fmla="*/ 40 w 4569"/>
                <a:gd name="T19" fmla="*/ 6 h 1972"/>
                <a:gd name="T20" fmla="*/ 34 w 4569"/>
                <a:gd name="T21" fmla="*/ 5 h 1972"/>
                <a:gd name="T22" fmla="*/ 26 w 4569"/>
                <a:gd name="T23" fmla="*/ 12 h 1972"/>
                <a:gd name="T24" fmla="*/ 11 w 4569"/>
                <a:gd name="T25" fmla="*/ 61 h 1972"/>
                <a:gd name="T26" fmla="*/ 6 w 4569"/>
                <a:gd name="T27" fmla="*/ 82 h 1972"/>
                <a:gd name="T28" fmla="*/ 6 w 4569"/>
                <a:gd name="T29" fmla="*/ 82 h 1972"/>
                <a:gd name="T30" fmla="*/ 2 w 4569"/>
                <a:gd name="T31" fmla="*/ 109 h 1972"/>
                <a:gd name="T32" fmla="*/ 2 w 4569"/>
                <a:gd name="T33" fmla="*/ 133 h 1972"/>
                <a:gd name="T34" fmla="*/ 2 w 4569"/>
                <a:gd name="T35" fmla="*/ 172 h 1972"/>
                <a:gd name="T36" fmla="*/ 3 w 4569"/>
                <a:gd name="T37" fmla="*/ 198 h 1972"/>
                <a:gd name="T38" fmla="*/ 6 w 4569"/>
                <a:gd name="T39" fmla="*/ 218 h 19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9"/>
                <a:gd name="T61" fmla="*/ 0 h 1972"/>
                <a:gd name="T62" fmla="*/ 4569 w 4569"/>
                <a:gd name="T63" fmla="*/ 1972 h 19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9" h="1972">
                  <a:moveTo>
                    <a:pt x="520" y="1580"/>
                  </a:moveTo>
                  <a:cubicBezTo>
                    <a:pt x="452" y="1568"/>
                    <a:pt x="375" y="1573"/>
                    <a:pt x="611" y="1627"/>
                  </a:cubicBezTo>
                  <a:cubicBezTo>
                    <a:pt x="847" y="1681"/>
                    <a:pt x="1539" y="1849"/>
                    <a:pt x="1934" y="1906"/>
                  </a:cubicBezTo>
                  <a:cubicBezTo>
                    <a:pt x="2329" y="1963"/>
                    <a:pt x="2685" y="1972"/>
                    <a:pt x="2981" y="1968"/>
                  </a:cubicBezTo>
                  <a:cubicBezTo>
                    <a:pt x="3277" y="1964"/>
                    <a:pt x="3492" y="1937"/>
                    <a:pt x="3709" y="1882"/>
                  </a:cubicBezTo>
                  <a:cubicBezTo>
                    <a:pt x="3926" y="1827"/>
                    <a:pt x="4139" y="1742"/>
                    <a:pt x="4281" y="1635"/>
                  </a:cubicBezTo>
                  <a:cubicBezTo>
                    <a:pt x="4423" y="1528"/>
                    <a:pt x="4553" y="1420"/>
                    <a:pt x="4561" y="1240"/>
                  </a:cubicBezTo>
                  <a:cubicBezTo>
                    <a:pt x="4569" y="1060"/>
                    <a:pt x="4422" y="724"/>
                    <a:pt x="4331" y="556"/>
                  </a:cubicBezTo>
                  <a:cubicBezTo>
                    <a:pt x="4240" y="388"/>
                    <a:pt x="4157" y="316"/>
                    <a:pt x="4013" y="230"/>
                  </a:cubicBezTo>
                  <a:cubicBezTo>
                    <a:pt x="3869" y="145"/>
                    <a:pt x="3651" y="82"/>
                    <a:pt x="3469" y="45"/>
                  </a:cubicBezTo>
                  <a:cubicBezTo>
                    <a:pt x="3287" y="8"/>
                    <a:pt x="3119" y="0"/>
                    <a:pt x="2919" y="7"/>
                  </a:cubicBezTo>
                  <a:cubicBezTo>
                    <a:pt x="2719" y="14"/>
                    <a:pt x="2597" y="15"/>
                    <a:pt x="2267" y="88"/>
                  </a:cubicBezTo>
                  <a:cubicBezTo>
                    <a:pt x="1937" y="161"/>
                    <a:pt x="1232" y="359"/>
                    <a:pt x="939" y="445"/>
                  </a:cubicBezTo>
                  <a:cubicBezTo>
                    <a:pt x="646" y="531"/>
                    <a:pt x="581" y="576"/>
                    <a:pt x="506" y="602"/>
                  </a:cubicBezTo>
                  <a:cubicBezTo>
                    <a:pt x="431" y="628"/>
                    <a:pt x="544" y="572"/>
                    <a:pt x="491" y="602"/>
                  </a:cubicBezTo>
                  <a:cubicBezTo>
                    <a:pt x="438" y="632"/>
                    <a:pt x="261" y="721"/>
                    <a:pt x="187" y="783"/>
                  </a:cubicBezTo>
                  <a:cubicBezTo>
                    <a:pt x="113" y="845"/>
                    <a:pt x="69" y="895"/>
                    <a:pt x="44" y="973"/>
                  </a:cubicBezTo>
                  <a:cubicBezTo>
                    <a:pt x="19" y="1051"/>
                    <a:pt x="0" y="1171"/>
                    <a:pt x="34" y="1249"/>
                  </a:cubicBezTo>
                  <a:cubicBezTo>
                    <a:pt x="68" y="1327"/>
                    <a:pt x="175" y="1385"/>
                    <a:pt x="248" y="1440"/>
                  </a:cubicBezTo>
                  <a:cubicBezTo>
                    <a:pt x="321" y="1495"/>
                    <a:pt x="403" y="1537"/>
                    <a:pt x="475" y="1580"/>
                  </a:cubicBezTo>
                </a:path>
              </a:pathLst>
            </a:custGeom>
            <a:noFill/>
            <a:ln w="381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600">
                <a:latin typeface="Franklin Gothic Book" pitchFamily="-109" charset="0"/>
                <a:ea typeface="HGｺﾞｼｯｸE" pitchFamily="49" charset="-128"/>
              </a:endParaRPr>
            </a:p>
          </p:txBody>
        </p: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5363223" y="922697"/>
              <a:ext cx="1832539" cy="1557013"/>
              <a:chOff x="2339" y="184"/>
              <a:chExt cx="1277" cy="1085"/>
            </a:xfrm>
          </p:grpSpPr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 flipV="1">
                <a:off x="2339" y="969"/>
                <a:ext cx="778" cy="5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600"/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 flipH="1">
                <a:off x="2339" y="184"/>
                <a:ext cx="37" cy="838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600"/>
              </a:p>
            </p:txBody>
          </p:sp>
          <p:sp>
            <p:nvSpPr>
              <p:cNvPr id="17" name="Oval 21"/>
              <p:cNvSpPr>
                <a:spLocks noChangeArrowheads="1"/>
              </p:cNvSpPr>
              <p:nvPr/>
            </p:nvSpPr>
            <p:spPr bwMode="auto">
              <a:xfrm>
                <a:off x="2944" y="952"/>
                <a:ext cx="672" cy="317"/>
              </a:xfrm>
              <a:prstGeom prst="ellips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600">
                  <a:latin typeface="Franklin Gothic Book" pitchFamily="-109" charset="0"/>
                  <a:ea typeface="HGｺﾞｼｯｸE" pitchFamily="49" charset="-128"/>
                </a:endParaRPr>
              </a:p>
            </p:txBody>
          </p:sp>
        </p:grpSp>
        <p:sp>
          <p:nvSpPr>
            <p:cNvPr id="25" name="角丸四角形 24"/>
            <p:cNvSpPr/>
            <p:nvPr/>
          </p:nvSpPr>
          <p:spPr>
            <a:xfrm>
              <a:off x="5772919" y="3207272"/>
              <a:ext cx="1312537" cy="96586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00" tIns="45702" rIns="91400" bIns="45702"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6918053" y="1668495"/>
              <a:ext cx="2092641" cy="97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n w="9525">
                    <a:noFill/>
                  </a:ln>
                  <a:solidFill>
                    <a:schemeClr val="bg1"/>
                  </a:solidFill>
                  <a:effectLst>
                    <a:glow rad="50800">
                      <a:schemeClr val="tx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Rapid Cycle Synchrotron</a:t>
              </a:r>
            </a:p>
            <a:p>
              <a:pPr algn="ctr"/>
              <a:r>
                <a:rPr lang="en-US" altLang="ja-JP" sz="1600" dirty="0">
                  <a:ln w="9525">
                    <a:noFill/>
                  </a:ln>
                  <a:solidFill>
                    <a:schemeClr val="bg1"/>
                  </a:solidFill>
                  <a:effectLst>
                    <a:glow rad="50800">
                      <a:schemeClr val="tx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(3 GeV)</a:t>
              </a:r>
              <a:endParaRPr lang="ja-JP" altLang="en-US" sz="1400" dirty="0">
                <a:ln w="9525">
                  <a:noFill/>
                </a:ln>
                <a:solidFill>
                  <a:schemeClr val="bg1"/>
                </a:solidFill>
                <a:effectLst>
                  <a:glow rad="50800">
                    <a:schemeClr val="tx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497631" y="4206540"/>
              <a:ext cx="3656674" cy="724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ln w="3175">
                    <a:noFill/>
                  </a:ln>
                  <a:solidFill>
                    <a:schemeClr val="accent2"/>
                  </a:solidFill>
                  <a:effectLst>
                    <a:glow rad="381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物質・生命科学実験施設</a:t>
              </a:r>
              <a:r>
                <a:rPr lang="en-US" altLang="ja-JP" sz="2000" b="1" dirty="0">
                  <a:ln w="3175">
                    <a:noFill/>
                  </a:ln>
                  <a:solidFill>
                    <a:schemeClr val="accent2"/>
                  </a:solidFill>
                  <a:effectLst>
                    <a:glow rad="381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 (MLF)</a:t>
              </a:r>
              <a:endParaRPr lang="ja-JP" altLang="en-US" sz="2000" b="1" dirty="0">
                <a:ln w="3175">
                  <a:noFill/>
                </a:ln>
                <a:solidFill>
                  <a:schemeClr val="accent2"/>
                </a:solidFill>
                <a:effectLst>
                  <a:glow rad="381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886661" y="1064058"/>
              <a:ext cx="1615757" cy="661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err="1">
                  <a:ln w="9525">
                    <a:noFill/>
                  </a:ln>
                  <a:solidFill>
                    <a:schemeClr val="bg1"/>
                  </a:solidFill>
                  <a:effectLst>
                    <a:glow rad="50800">
                      <a:schemeClr val="tx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Linac</a:t>
              </a:r>
              <a:endParaRPr lang="en-US" altLang="ja-JP" sz="2000" dirty="0">
                <a:ln w="9525">
                  <a:noFill/>
                </a:ln>
                <a:solidFill>
                  <a:schemeClr val="bg1"/>
                </a:solidFill>
                <a:effectLst>
                  <a:glow rad="50800">
                    <a:schemeClr val="tx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  <a:p>
              <a:pPr algn="ctr"/>
              <a:r>
                <a:rPr lang="en-US" altLang="ja-JP" sz="1600" dirty="0">
                  <a:ln w="9525">
                    <a:noFill/>
                  </a:ln>
                  <a:solidFill>
                    <a:schemeClr val="bg1"/>
                  </a:solidFill>
                  <a:effectLst>
                    <a:glow rad="50800">
                      <a:schemeClr val="tx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(400 MeV)</a:t>
              </a:r>
              <a:endParaRPr lang="ja-JP" altLang="en-US" sz="1600" dirty="0">
                <a:ln w="9525">
                  <a:noFill/>
                </a:ln>
                <a:solidFill>
                  <a:schemeClr val="bg1"/>
                </a:solidFill>
                <a:effectLst>
                  <a:glow rad="50800">
                    <a:schemeClr val="tx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 rot="600000">
              <a:off x="6396442" y="2344828"/>
              <a:ext cx="574014" cy="1374764"/>
            </a:xfrm>
            <a:custGeom>
              <a:avLst/>
              <a:gdLst>
                <a:gd name="T0" fmla="*/ 1 w 578"/>
                <a:gd name="T1" fmla="*/ 0 h 1033"/>
                <a:gd name="T2" fmla="*/ 1 w 578"/>
                <a:gd name="T3" fmla="*/ 22 h 1033"/>
                <a:gd name="T4" fmla="*/ 1 w 578"/>
                <a:gd name="T5" fmla="*/ 114 h 1033"/>
                <a:gd name="T6" fmla="*/ 1 w 578"/>
                <a:gd name="T7" fmla="*/ 155 h 1033"/>
                <a:gd name="T8" fmla="*/ 1 w 578"/>
                <a:gd name="T9" fmla="*/ 211 h 1033"/>
                <a:gd name="T10" fmla="*/ 1 w 578"/>
                <a:gd name="T11" fmla="*/ 230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1600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8240897" y="6599771"/>
              <a:ext cx="2232215" cy="267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100" i="1" dirty="0">
                  <a:solidFill>
                    <a:schemeClr val="accent1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Bird’s eye photo in January of 2008</a:t>
              </a:r>
              <a:endParaRPr lang="ja-JP" altLang="en-US" sz="1100" i="1" dirty="0">
                <a:solidFill>
                  <a:schemeClr val="accent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CAD7561-E044-49BB-AE07-18DF0CE48360}"/>
              </a:ext>
            </a:extLst>
          </p:cNvPr>
          <p:cNvGrpSpPr/>
          <p:nvPr/>
        </p:nvGrpSpPr>
        <p:grpSpPr>
          <a:xfrm>
            <a:off x="238208" y="863076"/>
            <a:ext cx="3051288" cy="2836024"/>
            <a:chOff x="588898" y="995327"/>
            <a:chExt cx="3051288" cy="2836024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3AB7C98-2448-4883-B7C1-4D6B2BCD2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898" y="995327"/>
              <a:ext cx="2953292" cy="28360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9A8D86D-5968-4ACA-AE01-6F1BB4BDD793}"/>
                </a:ext>
              </a:extLst>
            </p:cNvPr>
            <p:cNvSpPr txBox="1"/>
            <p:nvPr/>
          </p:nvSpPr>
          <p:spPr>
            <a:xfrm>
              <a:off x="1484110" y="2189820"/>
              <a:ext cx="2156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ja-JP" altLang="en-US" sz="2000" spc="3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茨城県東海村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C17884E-29E4-41EF-A5CC-DFCB8631C7A4}"/>
                </a:ext>
              </a:extLst>
            </p:cNvPr>
            <p:cNvSpPr txBox="1"/>
            <p:nvPr/>
          </p:nvSpPr>
          <p:spPr>
            <a:xfrm>
              <a:off x="2211132" y="2564819"/>
              <a:ext cx="402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ja-JP" altLang="en-US" sz="1400" spc="300" dirty="0">
                  <a:solidFill>
                    <a:schemeClr val="accent1"/>
                  </a:solidFill>
                  <a:effectLst>
                    <a:glow rad="127000">
                      <a:schemeClr val="accent2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★</a:t>
              </a:r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9C3CB78-1E9E-4670-A8D8-381D3AFB8D2C}"/>
              </a:ext>
            </a:extLst>
          </p:cNvPr>
          <p:cNvSpPr txBox="1"/>
          <p:nvPr/>
        </p:nvSpPr>
        <p:spPr>
          <a:xfrm>
            <a:off x="3753216" y="2812866"/>
            <a:ext cx="378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ln w="9525">
                  <a:noFill/>
                </a:ln>
                <a:solidFill>
                  <a:srgbClr val="00B050"/>
                </a:solidFill>
                <a:effectLst>
                  <a:glow rad="50800">
                    <a:schemeClr val="tx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神岡へのニュートリノビーム</a:t>
            </a:r>
            <a:endParaRPr lang="ja-JP" altLang="en-US" sz="1600" dirty="0">
              <a:ln w="9525">
                <a:noFill/>
              </a:ln>
              <a:solidFill>
                <a:srgbClr val="00B050"/>
              </a:solidFill>
              <a:effectLst>
                <a:glow rad="50800">
                  <a:schemeClr val="tx1">
                    <a:alpha val="80000"/>
                  </a:schemeClr>
                </a:glow>
              </a:effectLst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400B870-BA58-4DC5-A03A-BD4EF6D1CC33}"/>
              </a:ext>
            </a:extLst>
          </p:cNvPr>
          <p:cNvSpPr txBox="1"/>
          <p:nvPr/>
        </p:nvSpPr>
        <p:spPr>
          <a:xfrm>
            <a:off x="6133545" y="2226847"/>
            <a:ext cx="186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n w="9525">
                  <a:noFill/>
                </a:ln>
                <a:solidFill>
                  <a:schemeClr val="accent1"/>
                </a:solidFill>
                <a:effectLst>
                  <a:glow rad="50800">
                    <a:schemeClr val="tx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陽子ビーム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0055AEE-2A06-43F3-9B10-05B4C1B493CA}"/>
              </a:ext>
            </a:extLst>
          </p:cNvPr>
          <p:cNvSpPr txBox="1"/>
          <p:nvPr/>
        </p:nvSpPr>
        <p:spPr>
          <a:xfrm>
            <a:off x="4583832" y="5014917"/>
            <a:ext cx="189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ln w="9525">
                  <a:noFill/>
                </a:ln>
                <a:solidFill>
                  <a:schemeClr val="bg1"/>
                </a:solidFill>
                <a:effectLst>
                  <a:glow rad="50800">
                    <a:schemeClr val="tx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メインリング</a:t>
            </a:r>
            <a:endParaRPr lang="en-US" altLang="ja-JP" sz="2000" dirty="0">
              <a:ln w="9525">
                <a:noFill/>
              </a:ln>
              <a:solidFill>
                <a:schemeClr val="bg1"/>
              </a:solidFill>
              <a:effectLst>
                <a:glow rad="50800">
                  <a:schemeClr val="tx1">
                    <a:alpha val="80000"/>
                  </a:schemeClr>
                </a:glow>
              </a:effectLst>
              <a:latin typeface="Calibri" panose="020F0502020204030204" pitchFamily="34" charset="0"/>
              <a:ea typeface="メイリオ" panose="020B0604030504040204" pitchFamily="50" charset="-128"/>
            </a:endParaRPr>
          </a:p>
          <a:p>
            <a:pPr algn="ctr"/>
            <a:r>
              <a:rPr lang="en-US" altLang="ja-JP" sz="1600" dirty="0">
                <a:ln w="9525">
                  <a:noFill/>
                </a:ln>
                <a:solidFill>
                  <a:schemeClr val="bg1"/>
                </a:solidFill>
                <a:effectLst>
                  <a:glow rad="50800">
                    <a:schemeClr val="tx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(30 GeV)</a:t>
            </a:r>
            <a:endParaRPr lang="ja-JP" altLang="en-US" sz="1600" dirty="0">
              <a:ln w="9525">
                <a:noFill/>
              </a:ln>
              <a:solidFill>
                <a:schemeClr val="bg1"/>
              </a:solidFill>
              <a:effectLst>
                <a:glow rad="50800">
                  <a:schemeClr val="tx1">
                    <a:alpha val="80000"/>
                  </a:schemeClr>
                </a:glow>
              </a:effectLst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B650C48-4CB4-4708-9BA2-E7675325475F}"/>
              </a:ext>
            </a:extLst>
          </p:cNvPr>
          <p:cNvSpPr txBox="1"/>
          <p:nvPr/>
        </p:nvSpPr>
        <p:spPr>
          <a:xfrm>
            <a:off x="8027956" y="6119906"/>
            <a:ext cx="2460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ln w="9525">
                  <a:noFill/>
                </a:ln>
                <a:solidFill>
                  <a:schemeClr val="bg1"/>
                </a:solidFill>
                <a:effectLst>
                  <a:glow rad="50800">
                    <a:schemeClr val="tx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ハドロンホール</a:t>
            </a:r>
            <a:endParaRPr lang="ja-JP" altLang="en-US" sz="1400" dirty="0">
              <a:ln w="9525">
                <a:noFill/>
              </a:ln>
              <a:solidFill>
                <a:schemeClr val="bg1"/>
              </a:solidFill>
              <a:effectLst>
                <a:glow rad="50800">
                  <a:schemeClr val="tx1">
                    <a:alpha val="80000"/>
                  </a:schemeClr>
                </a:glow>
              </a:effectLst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51D5141-4B35-4411-A262-813C9BEB3801}"/>
              </a:ext>
            </a:extLst>
          </p:cNvPr>
          <p:cNvCxnSpPr>
            <a:cxnSpLocks/>
          </p:cNvCxnSpPr>
          <p:nvPr/>
        </p:nvCxnSpPr>
        <p:spPr>
          <a:xfrm>
            <a:off x="2213162" y="2620879"/>
            <a:ext cx="2297562" cy="808121"/>
          </a:xfrm>
          <a:prstGeom prst="straightConnector1">
            <a:avLst/>
          </a:prstGeom>
          <a:ln w="28575">
            <a:solidFill>
              <a:schemeClr val="accent2"/>
            </a:solidFill>
            <a:tailEnd type="arrow" w="lg" len="lg"/>
          </a:ln>
          <a:effectLst>
            <a:glow rad="50800">
              <a:schemeClr val="bg1">
                <a:alpha val="7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3B03865-C0BF-41C9-8319-E10EA40BBACD}"/>
              </a:ext>
            </a:extLst>
          </p:cNvPr>
          <p:cNvGrpSpPr/>
          <p:nvPr/>
        </p:nvGrpSpPr>
        <p:grpSpPr>
          <a:xfrm>
            <a:off x="7896200" y="3247318"/>
            <a:ext cx="825167" cy="681743"/>
            <a:chOff x="4608206" y="3247318"/>
            <a:chExt cx="825167" cy="681743"/>
          </a:xfrm>
        </p:grpSpPr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64707CB8-3B5F-466E-85C7-F02C65D11B4C}"/>
                </a:ext>
              </a:extLst>
            </p:cNvPr>
            <p:cNvCxnSpPr/>
            <p:nvPr/>
          </p:nvCxnSpPr>
          <p:spPr>
            <a:xfrm>
              <a:off x="4608958" y="3493040"/>
              <a:ext cx="504000" cy="0"/>
            </a:xfrm>
            <a:prstGeom prst="straightConnector1">
              <a:avLst/>
            </a:prstGeom>
            <a:ln w="28575">
              <a:headEnd type="arrow" w="sm" len="sm"/>
              <a:tailEnd type="arrow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7BC76BC7-BFF7-4559-9F88-A18B1947E966}"/>
                </a:ext>
              </a:extLst>
            </p:cNvPr>
            <p:cNvCxnSpPr/>
            <p:nvPr/>
          </p:nvCxnSpPr>
          <p:spPr>
            <a:xfrm>
              <a:off x="4608206" y="3746657"/>
              <a:ext cx="504000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arrow" w="sm" len="sm"/>
              <a:tailEnd type="arrow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EB1B73BC-DD84-4932-948A-1341382C94C9}"/>
                </a:ext>
              </a:extLst>
            </p:cNvPr>
            <p:cNvSpPr txBox="1"/>
            <p:nvPr/>
          </p:nvSpPr>
          <p:spPr>
            <a:xfrm>
              <a:off x="5092404" y="3247318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accent2"/>
                  </a:solidFill>
                  <a:effectLst>
                    <a:glow rad="50800">
                      <a:schemeClr val="bg1">
                        <a:alpha val="9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μ</a:t>
              </a:r>
              <a:endParaRPr kumimoji="1" lang="ja-JP" altLang="en-US" sz="2000" dirty="0">
                <a:solidFill>
                  <a:schemeClr val="accent2"/>
                </a:solidFill>
                <a:effectLst>
                  <a:glow rad="50800">
                    <a:schemeClr val="bg1">
                      <a:alpha val="9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4FBAFD69-745B-4E08-A574-0D4A3B9A8AA3}"/>
                </a:ext>
              </a:extLst>
            </p:cNvPr>
            <p:cNvSpPr txBox="1"/>
            <p:nvPr/>
          </p:nvSpPr>
          <p:spPr>
            <a:xfrm>
              <a:off x="5114055" y="3528951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accent5"/>
                  </a:solidFill>
                  <a:effectLst>
                    <a:glow rad="50800">
                      <a:schemeClr val="bg1">
                        <a:alpha val="9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n</a:t>
              </a:r>
              <a:endParaRPr kumimoji="1" lang="ja-JP" altLang="en-US" sz="2000" dirty="0">
                <a:solidFill>
                  <a:schemeClr val="accent5"/>
                </a:solidFill>
                <a:effectLst>
                  <a:glow rad="50800">
                    <a:schemeClr val="bg1">
                      <a:alpha val="9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52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5DA7F7-A6E0-492E-81A9-D40E67E53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① 新設ミューオンビームライン・実験エリア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0C72A9-4F05-49C7-99E5-0E86CB9FC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高強度・長時間の実験のためのミューオンビームライ</a:t>
            </a:r>
            <a:r>
              <a:rPr lang="en-US" altLang="ja-JP" b="1" dirty="0"/>
              <a:t>”H-line” </a:t>
            </a:r>
            <a:r>
              <a:rPr lang="ja-JP" altLang="en-US" dirty="0"/>
              <a:t>を建設中。</a:t>
            </a:r>
            <a:r>
              <a:rPr lang="en-US" altLang="ja-JP" dirty="0"/>
              <a:t> </a:t>
            </a:r>
          </a:p>
          <a:p>
            <a:r>
              <a:rPr lang="ja-JP" altLang="en-US" dirty="0"/>
              <a:t>今年</a:t>
            </a:r>
            <a:r>
              <a:rPr lang="en-US" altLang="ja-JP" dirty="0"/>
              <a:t>1 </a:t>
            </a:r>
            <a:r>
              <a:rPr lang="ja-JP" altLang="en-US" dirty="0"/>
              <a:t>月から、</a:t>
            </a:r>
            <a:r>
              <a:rPr lang="en-US" altLang="ja-JP" b="1" dirty="0"/>
              <a:t>H1 </a:t>
            </a:r>
            <a:r>
              <a:rPr lang="ja-JP" altLang="en-US" b="1" dirty="0"/>
              <a:t>エリア</a:t>
            </a:r>
            <a:r>
              <a:rPr lang="ja-JP" altLang="en-US" dirty="0"/>
              <a:t>のコミッショニングを開始。</a:t>
            </a:r>
            <a:endParaRPr lang="en-US" altLang="ja-JP" dirty="0"/>
          </a:p>
          <a:p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05F90B-BE6C-4E1B-88EA-484059B6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26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CBDB2EA-CB17-4C1D-96DA-BD9E67C1A142}"/>
              </a:ext>
            </a:extLst>
          </p:cNvPr>
          <p:cNvGrpSpPr>
            <a:grpSpLocks noChangeAspect="1"/>
          </p:cNvGrpSpPr>
          <p:nvPr/>
        </p:nvGrpSpPr>
        <p:grpSpPr>
          <a:xfrm>
            <a:off x="335360" y="1916832"/>
            <a:ext cx="10874666" cy="5002658"/>
            <a:chOff x="221429" y="940932"/>
            <a:chExt cx="12139267" cy="5584412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8D464A0-5489-4292-B3D7-452E4AD7B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6"/>
            <a:stretch/>
          </p:blipFill>
          <p:spPr>
            <a:xfrm>
              <a:off x="221429" y="940933"/>
              <a:ext cx="7857980" cy="5494200"/>
            </a:xfrm>
            <a:prstGeom prst="rect">
              <a:avLst/>
            </a:prstGeom>
          </p:spPr>
        </p:pic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DE3E6E35-46A5-449C-88AD-19C03A08A804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1409053" y="2517506"/>
              <a:ext cx="3384374" cy="1712799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  <a:effectLst>
              <a:glow rad="38100">
                <a:schemeClr val="bg1">
                  <a:alpha val="8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フローチャート: 磁気ディスク 7">
              <a:extLst>
                <a:ext uri="{FF2B5EF4-FFF2-40B4-BE49-F238E27FC236}">
                  <a16:creationId xmlns:a16="http://schemas.microsoft.com/office/drawing/2014/main" id="{F1A858FE-CC97-477F-8A5D-66235EF48937}"/>
                </a:ext>
              </a:extLst>
            </p:cNvPr>
            <p:cNvSpPr/>
            <p:nvPr/>
          </p:nvSpPr>
          <p:spPr>
            <a:xfrm rot="16200000">
              <a:off x="4714775" y="2122543"/>
              <a:ext cx="403484" cy="209164"/>
            </a:xfrm>
            <a:prstGeom prst="flowChartMagneticDisk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pc="3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08651E68-04A4-44CF-AFE7-29E2BB411A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1460" y="2227125"/>
              <a:ext cx="2781924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  <a:effectLst>
              <a:glow rad="635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99E81621-1A9C-42B7-B01C-71D395016916}"/>
                </a:ext>
              </a:extLst>
            </p:cNvPr>
            <p:cNvCxnSpPr>
              <a:cxnSpLocks/>
            </p:cNvCxnSpPr>
            <p:nvPr/>
          </p:nvCxnSpPr>
          <p:spPr>
            <a:xfrm>
              <a:off x="3797148" y="3081066"/>
              <a:ext cx="752654" cy="86409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  <a:effectLst>
              <a:glow rad="38100">
                <a:schemeClr val="bg1">
                  <a:alpha val="8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F202B1C0-C1B3-4431-934A-908C801276A4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228036" y="4230305"/>
              <a:ext cx="1159570" cy="586847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ash"/>
              <a:tailEnd type="triangle"/>
            </a:ln>
            <a:effectLst>
              <a:glow rad="38100">
                <a:schemeClr val="bg1">
                  <a:alpha val="8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9EFAB4CD-40A5-46C4-832E-76C309207D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3148" y="2227125"/>
              <a:ext cx="2520279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  <a:effectLst>
              <a:glow rad="635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4BCC3E7-B88A-437A-B4AA-C0443F7E8494}"/>
                </a:ext>
              </a:extLst>
            </p:cNvPr>
            <p:cNvSpPr txBox="1"/>
            <p:nvPr/>
          </p:nvSpPr>
          <p:spPr>
            <a:xfrm flipH="1">
              <a:off x="5951982" y="1844824"/>
              <a:ext cx="2016226" cy="34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ja-JP" altLang="en-US" sz="1400" b="1" dirty="0">
                  <a:solidFill>
                    <a:schemeClr val="accent1"/>
                  </a:solidFill>
                  <a:effectLst>
                    <a:glow rad="101600">
                      <a:schemeClr val="tx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陽子ビーム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9AA98B7-EC1B-418F-9191-FC47FF926AB6}"/>
                </a:ext>
              </a:extLst>
            </p:cNvPr>
            <p:cNvSpPr txBox="1"/>
            <p:nvPr/>
          </p:nvSpPr>
          <p:spPr>
            <a:xfrm flipH="1">
              <a:off x="1733089" y="1844824"/>
              <a:ext cx="1728192" cy="34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ja-JP" altLang="en-US" sz="1400" b="1" dirty="0">
                  <a:solidFill>
                    <a:schemeClr val="accent1"/>
                  </a:solidFill>
                  <a:effectLst>
                    <a:glow rad="101600">
                      <a:schemeClr val="tx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中性子エリア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F338D0C-BF2F-4264-B4F4-B4E411A4FD95}"/>
                </a:ext>
              </a:extLst>
            </p:cNvPr>
            <p:cNvSpPr txBox="1"/>
            <p:nvPr/>
          </p:nvSpPr>
          <p:spPr>
            <a:xfrm flipH="1">
              <a:off x="2597185" y="2742541"/>
              <a:ext cx="1332149" cy="446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2000" b="1" dirty="0">
                  <a:solidFill>
                    <a:schemeClr val="accent2"/>
                  </a:solidFill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H-line</a:t>
              </a:r>
              <a:endParaRPr kumimoji="1" lang="ja-JP" altLang="en-US" sz="2000" b="1" dirty="0">
                <a:solidFill>
                  <a:schemeClr val="accent2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D60C8BFA-2AD2-4E7D-8974-B095C6757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329136" y="1800302"/>
              <a:ext cx="5494201" cy="3775461"/>
            </a:xfrm>
            <a:prstGeom prst="rect">
              <a:avLst/>
            </a:prstGeom>
          </p:spPr>
        </p:pic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2A33377B-0D04-41E1-95BB-7313210F52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01852" y="3400700"/>
              <a:ext cx="181095" cy="312464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  <a:effectLst>
              <a:glow rad="38100">
                <a:schemeClr val="bg1">
                  <a:alpha val="8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D68F9391-7BE3-4FF1-A8A4-00AABAD27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87522" y="2373772"/>
              <a:ext cx="1507455" cy="102692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  <a:effectLst>
              <a:glow rad="38100">
                <a:schemeClr val="bg1">
                  <a:alpha val="8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3F7CAE58-7C33-44BD-A79B-77BFBF2769DB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10540444" y="2325767"/>
              <a:ext cx="57973" cy="1000189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tailEnd type="triangle"/>
            </a:ln>
            <a:effectLst>
              <a:glow rad="38100">
                <a:schemeClr val="bg1">
                  <a:alpha val="8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1963552-44CB-4027-B2FB-83BD1BF4DB15}"/>
                </a:ext>
              </a:extLst>
            </p:cNvPr>
            <p:cNvSpPr txBox="1"/>
            <p:nvPr/>
          </p:nvSpPr>
          <p:spPr>
            <a:xfrm flipH="1">
              <a:off x="8717858" y="1952170"/>
              <a:ext cx="1332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2000" dirty="0">
                  <a:solidFill>
                    <a:schemeClr val="accent2"/>
                  </a:solidFill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H1</a:t>
              </a:r>
              <a:endParaRPr kumimoji="1" lang="ja-JP" altLang="en-US" sz="2000" dirty="0">
                <a:solidFill>
                  <a:schemeClr val="accent2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DAA64F4-CB17-4371-86E0-2136514735BC}"/>
                </a:ext>
              </a:extLst>
            </p:cNvPr>
            <p:cNvSpPr txBox="1"/>
            <p:nvPr/>
          </p:nvSpPr>
          <p:spPr>
            <a:xfrm flipH="1">
              <a:off x="10265661" y="1952170"/>
              <a:ext cx="1332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2000" dirty="0">
                  <a:solidFill>
                    <a:schemeClr val="accent2"/>
                  </a:solidFill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H2</a:t>
              </a:r>
              <a:endParaRPr kumimoji="1" lang="ja-JP" altLang="en-US" sz="2000" dirty="0">
                <a:solidFill>
                  <a:schemeClr val="accent2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DD2D832-8A9A-4164-84E2-4DB340F30A6C}"/>
                </a:ext>
              </a:extLst>
            </p:cNvPr>
            <p:cNvSpPr txBox="1"/>
            <p:nvPr/>
          </p:nvSpPr>
          <p:spPr>
            <a:xfrm flipH="1">
              <a:off x="10920536" y="3201013"/>
              <a:ext cx="8424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dirty="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bend</a:t>
              </a:r>
              <a:endParaRPr kumimoji="1" lang="ja-JP" altLang="en-US" sz="14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FCE38F5-FF5D-4E40-9B8B-380E78FD9E85}"/>
                </a:ext>
              </a:extLst>
            </p:cNvPr>
            <p:cNvSpPr txBox="1"/>
            <p:nvPr/>
          </p:nvSpPr>
          <p:spPr>
            <a:xfrm flipH="1">
              <a:off x="11115450" y="4511566"/>
              <a:ext cx="10786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dirty="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Solenoid</a:t>
              </a:r>
              <a:endParaRPr kumimoji="1" lang="ja-JP" altLang="en-US" sz="14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0F475C0-F6AC-484C-86CF-6E869E6AAF53}"/>
                </a:ext>
              </a:extLst>
            </p:cNvPr>
            <p:cNvSpPr txBox="1"/>
            <p:nvPr/>
          </p:nvSpPr>
          <p:spPr>
            <a:xfrm flipH="1">
              <a:off x="11115450" y="5032373"/>
              <a:ext cx="10786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dirty="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Slit</a:t>
              </a:r>
              <a:endParaRPr kumimoji="1" lang="ja-JP" altLang="en-US" sz="14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CB31A2D-3973-4C38-A948-9E78704D8C8C}"/>
                </a:ext>
              </a:extLst>
            </p:cNvPr>
            <p:cNvSpPr txBox="1"/>
            <p:nvPr/>
          </p:nvSpPr>
          <p:spPr>
            <a:xfrm flipH="1">
              <a:off x="11115450" y="5819981"/>
              <a:ext cx="1245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dirty="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Separator</a:t>
              </a:r>
              <a:endParaRPr kumimoji="1" lang="ja-JP" altLang="en-US" sz="14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19657EC6-8426-49CF-A8A7-D73B3F713C04}"/>
                </a:ext>
              </a:extLst>
            </p:cNvPr>
            <p:cNvSpPr txBox="1"/>
            <p:nvPr/>
          </p:nvSpPr>
          <p:spPr>
            <a:xfrm flipH="1">
              <a:off x="9326600" y="2325767"/>
              <a:ext cx="15317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dirty="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Quadrupoles</a:t>
              </a:r>
              <a:endParaRPr kumimoji="1" lang="ja-JP" altLang="en-US" sz="14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93BFEEE1-B555-45D2-BCDC-F9335DE70629}"/>
                </a:ext>
              </a:extLst>
            </p:cNvPr>
            <p:cNvSpPr txBox="1"/>
            <p:nvPr/>
          </p:nvSpPr>
          <p:spPr>
            <a:xfrm>
              <a:off x="262770" y="4919020"/>
              <a:ext cx="3765310" cy="1339914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latin typeface="Calibri" panose="020F0502020204030204" pitchFamily="34" charset="0"/>
                  <a:cs typeface="Calibri" panose="020F0502020204030204" pitchFamily="34" charset="0"/>
                </a:rPr>
                <a:t>Extension(H2 area)</a:t>
              </a:r>
              <a:br>
                <a:rPr lang="en-US" altLang="ja-JP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1" lang="en-US" altLang="ja-JP" b="1" dirty="0">
                  <a:latin typeface="Calibri" panose="020F0502020204030204" pitchFamily="34" charset="0"/>
                  <a:cs typeface="Calibri" panose="020F0502020204030204" pitchFamily="34" charset="0"/>
                </a:rPr>
                <a:t>for </a:t>
              </a:r>
              <a:r>
                <a:rPr kumimoji="1" lang="en-US" altLang="ja-JP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muon g-2-2/EDM</a:t>
              </a:r>
              <a:r>
                <a:rPr kumimoji="1" lang="en-US" altLang="ja-JP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&amp;</a:t>
              </a:r>
            </a:p>
            <a:p>
              <a:r>
                <a:rPr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Transmission muon microscopy</a:t>
              </a:r>
              <a:endPara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altLang="ja-JP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 be constructed in FY2022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D4276579-EDE1-492F-A184-A5493626366D}"/>
                </a:ext>
              </a:extLst>
            </p:cNvPr>
            <p:cNvSpPr txBox="1"/>
            <p:nvPr/>
          </p:nvSpPr>
          <p:spPr>
            <a:xfrm>
              <a:off x="4165669" y="4063365"/>
              <a:ext cx="2841817" cy="1271200"/>
            </a:xfrm>
            <a:prstGeom prst="rect">
              <a:avLst/>
            </a:prstGeom>
            <a:solidFill>
              <a:schemeClr val="bg1">
                <a:alpha val="49687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atin typeface="Calibri" panose="020F0502020204030204" pitchFamily="34" charset="0"/>
                  <a:cs typeface="Calibri" panose="020F0502020204030204" pitchFamily="34" charset="0"/>
                </a:rPr>
                <a:t>H1 area </a:t>
              </a:r>
            </a:p>
            <a:p>
              <a:r>
                <a:rPr kumimoji="1" lang="en-US" altLang="ja-JP" b="1" dirty="0">
                  <a:latin typeface="Calibri" panose="020F0502020204030204" pitchFamily="34" charset="0"/>
                  <a:cs typeface="Calibri" panose="020F0502020204030204" pitchFamily="34" charset="0"/>
                </a:rPr>
                <a:t>for </a:t>
              </a:r>
              <a:r>
                <a:rPr kumimoji="1" lang="en-US" altLang="ja-JP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MuSEUM</a:t>
              </a:r>
              <a:r>
                <a:rPr kumimoji="1" lang="en-US" altLang="ja-JP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altLang="ja-JP" b="1" dirty="0">
                  <a:solidFill>
                    <a:srgbClr val="0418F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Mu-HFS</a:t>
              </a:r>
              <a:r>
                <a:rPr kumimoji="1" lang="en-US" altLang="ja-JP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lang="en-US" altLang="ja-JP" b="1" dirty="0"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en-US" altLang="ja-JP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DeeMe</a:t>
              </a:r>
              <a:r>
                <a:rPr lang="en-US" altLang="ja-JP" b="1" dirty="0">
                  <a:latin typeface="Calibri" panose="020F0502020204030204" pitchFamily="34" charset="0"/>
                  <a:cs typeface="Calibri" panose="020F0502020204030204" pitchFamily="34" charset="0"/>
                </a:rPr>
                <a:t>(μ-e conversion)</a:t>
              </a:r>
              <a:endPara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altLang="ja-JP" sz="14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delivered in Jan 2022</a:t>
              </a:r>
              <a:endParaRPr kumimoji="1" lang="en-US" altLang="ja-JP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D3EA27D-85F8-4C8C-A20D-C3EC568FFD10}"/>
              </a:ext>
            </a:extLst>
          </p:cNvPr>
          <p:cNvSpPr txBox="1"/>
          <p:nvPr/>
        </p:nvSpPr>
        <p:spPr>
          <a:xfrm flipH="1">
            <a:off x="3567215" y="2473151"/>
            <a:ext cx="1806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accent2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ミューオン生成標的</a:t>
            </a:r>
          </a:p>
        </p:txBody>
      </p:sp>
    </p:spTree>
    <p:extLst>
      <p:ext uri="{BB962C8B-B14F-4D97-AF65-F5344CB8AC3E}">
        <p14:creationId xmlns:p14="http://schemas.microsoft.com/office/powerpoint/2010/main" val="2663415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コンテンツ プレースホルダー 19">
            <a:extLst>
              <a:ext uri="{FF2B5EF4-FFF2-40B4-BE49-F238E27FC236}">
                <a16:creationId xmlns:a16="http://schemas.microsoft.com/office/drawing/2014/main" id="{485749D9-B9A9-48C6-BF63-1E430D2AD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H2 </a:t>
            </a:r>
            <a:r>
              <a:rPr lang="ja-JP" altLang="en-US" b="1" dirty="0"/>
              <a:t>エリアの拡張建屋</a:t>
            </a:r>
            <a:r>
              <a:rPr lang="ja-JP" altLang="en-US" dirty="0"/>
              <a:t>の建設に向けた準備も着々と進んでいる。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6E52D38-86AD-4A0F-87ED-4AC77AFE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① 新設ミューオンビームライン・実験エリア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9413BA-4648-44DE-8437-2A2A1FC1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27</a:t>
            </a:fld>
            <a:endParaRPr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F215728-E774-4E6B-935C-1A734E30D4CB}"/>
              </a:ext>
            </a:extLst>
          </p:cNvPr>
          <p:cNvGrpSpPr>
            <a:grpSpLocks noChangeAspect="1"/>
          </p:cNvGrpSpPr>
          <p:nvPr/>
        </p:nvGrpSpPr>
        <p:grpSpPr>
          <a:xfrm>
            <a:off x="911424" y="1556792"/>
            <a:ext cx="6358341" cy="5148926"/>
            <a:chOff x="-1" y="10823"/>
            <a:chExt cx="9144001" cy="7404727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CCF83B2-BCA7-4012-8F4D-076CDB401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10823"/>
              <a:ext cx="9144001" cy="7404727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DAA7E01-C8D0-494A-8BFB-5EF730522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alphaModFix amt="7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850375">
              <a:off x="-420340" y="3966042"/>
              <a:ext cx="4717374" cy="1303446"/>
            </a:xfrm>
            <a:prstGeom prst="rect">
              <a:avLst/>
            </a:prstGeom>
          </p:spPr>
        </p:pic>
      </p:grp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09213BE5-0BB5-4D69-AF5A-BDFF56E41EAE}"/>
              </a:ext>
            </a:extLst>
          </p:cNvPr>
          <p:cNvCxnSpPr>
            <a:cxnSpLocks/>
          </p:cNvCxnSpPr>
          <p:nvPr/>
        </p:nvCxnSpPr>
        <p:spPr>
          <a:xfrm flipH="1" flipV="1">
            <a:off x="2251220" y="6042956"/>
            <a:ext cx="248342" cy="25312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  <a:effectLst>
            <a:glow rad="381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6B7A61C-0E13-4189-9B4D-10F2A9A8E393}"/>
              </a:ext>
            </a:extLst>
          </p:cNvPr>
          <p:cNvCxnSpPr>
            <a:cxnSpLocks/>
          </p:cNvCxnSpPr>
          <p:nvPr/>
        </p:nvCxnSpPr>
        <p:spPr>
          <a:xfrm flipH="1" flipV="1">
            <a:off x="2225708" y="3717033"/>
            <a:ext cx="299084" cy="280831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  <a:effectLst>
            <a:glow rad="381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6890CA5-889E-473F-8CDE-A290F7340EC3}"/>
              </a:ext>
            </a:extLst>
          </p:cNvPr>
          <p:cNvCxnSpPr>
            <a:cxnSpLocks/>
          </p:cNvCxnSpPr>
          <p:nvPr/>
        </p:nvCxnSpPr>
        <p:spPr>
          <a:xfrm flipH="1" flipV="1">
            <a:off x="2046249" y="4386773"/>
            <a:ext cx="299084" cy="49322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  <a:effectLst>
            <a:glow rad="381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10976CCD-1AAB-497E-9061-A91110EAA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3737" y="1556792"/>
            <a:ext cx="3720856" cy="233621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501F133-1739-446F-B3E1-95F4F5D89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737" y="3972549"/>
            <a:ext cx="3720856" cy="273316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79A5F6E-A759-4ECD-8BFD-BAC01F0DBF8B}"/>
              </a:ext>
            </a:extLst>
          </p:cNvPr>
          <p:cNvSpPr txBox="1"/>
          <p:nvPr/>
        </p:nvSpPr>
        <p:spPr>
          <a:xfrm>
            <a:off x="1782472" y="5880112"/>
            <a:ext cx="551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spc="3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H1</a:t>
            </a:r>
            <a:endParaRPr kumimoji="1" lang="ja-JP" altLang="en-US" sz="2000" b="1" spc="300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35032A1-161B-48F7-8BC0-39C2DF084E6A}"/>
              </a:ext>
            </a:extLst>
          </p:cNvPr>
          <p:cNvCxnSpPr>
            <a:cxnSpLocks/>
          </p:cNvCxnSpPr>
          <p:nvPr/>
        </p:nvCxnSpPr>
        <p:spPr>
          <a:xfrm>
            <a:off x="1703512" y="6525343"/>
            <a:ext cx="1728192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  <a:effectLst>
            <a:glow rad="381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9ECD959-DAC6-4AD2-99CD-94DBA77E36C9}"/>
              </a:ext>
            </a:extLst>
          </p:cNvPr>
          <p:cNvSpPr txBox="1"/>
          <p:nvPr/>
        </p:nvSpPr>
        <p:spPr>
          <a:xfrm>
            <a:off x="1891089" y="652534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陽子ビーム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9C29E5C-8269-4630-8F40-F618B9209FA1}"/>
              </a:ext>
            </a:extLst>
          </p:cNvPr>
          <p:cNvSpPr txBox="1"/>
          <p:nvPr/>
        </p:nvSpPr>
        <p:spPr>
          <a:xfrm>
            <a:off x="4488468" y="5503937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Calibri" panose="020F0502020204030204" pitchFamily="34" charset="0"/>
                <a:ea typeface="メイリオ" panose="020B0604030504040204" pitchFamily="50" charset="-128"/>
              </a:rPr>
              <a:t>MLF</a:t>
            </a:r>
            <a:endParaRPr kumimoji="1" lang="ja-JP" altLang="en-US" sz="200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A41B637-198A-41F6-8D50-86AF4B4A3E5E}"/>
              </a:ext>
            </a:extLst>
          </p:cNvPr>
          <p:cNvSpPr txBox="1"/>
          <p:nvPr/>
        </p:nvSpPr>
        <p:spPr>
          <a:xfrm>
            <a:off x="9650942" y="619538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地盤調査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C470CB8-C156-42A3-B27E-9D29788A524F}"/>
              </a:ext>
            </a:extLst>
          </p:cNvPr>
          <p:cNvSpPr txBox="1"/>
          <p:nvPr/>
        </p:nvSpPr>
        <p:spPr>
          <a:xfrm>
            <a:off x="8976320" y="347807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埋蔵物</a:t>
            </a:r>
            <a:r>
              <a:rPr kumimoji="1" lang="ja-JP" altLang="en-US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rPr>
              <a:t>調査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FB5E9A6-D5CA-42C7-8F36-0534641D0322}"/>
              </a:ext>
            </a:extLst>
          </p:cNvPr>
          <p:cNvSpPr txBox="1"/>
          <p:nvPr/>
        </p:nvSpPr>
        <p:spPr>
          <a:xfrm>
            <a:off x="2499562" y="5175606"/>
            <a:ext cx="553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spc="3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H2</a:t>
            </a:r>
            <a:endParaRPr kumimoji="1" lang="ja-JP" altLang="en-US" sz="2000" b="1" spc="300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14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2770A8-BB96-400E-B930-80D08F24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48" y="117105"/>
            <a:ext cx="11737304" cy="648000"/>
          </a:xfrm>
        </p:spPr>
        <p:txBody>
          <a:bodyPr/>
          <a:lstStyle/>
          <a:p>
            <a:r>
              <a:rPr kumimoji="1" lang="ja-JP" altLang="en-US" dirty="0"/>
              <a:t>②冷却 </a:t>
            </a:r>
            <a:r>
              <a:rPr kumimoji="1" lang="en-US" altLang="ja-JP" dirty="0"/>
              <a:t>+ </a:t>
            </a:r>
            <a:r>
              <a:rPr kumimoji="1" lang="ja-JP" altLang="en-US" dirty="0"/>
              <a:t>③加速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FF888EC-DEE4-40E5-8533-A04DACE6C0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b="1" u="sng" dirty="0"/>
                  <a:t>低エミッタンスミューオンビームの生成</a:t>
                </a:r>
                <a:endParaRPr lang="en-US" altLang="ja-JP" b="1" u="sng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ja-JP" altLang="en-US" dirty="0"/>
                  <a:t>表面ミューオンビームを一度、標的に止めて、</a:t>
                </a:r>
                <a:r>
                  <a:rPr lang="ja-JP" altLang="en-US" dirty="0">
                    <a:solidFill>
                      <a:schemeClr val="accent2"/>
                    </a:solidFill>
                  </a:rPr>
                  <a:t>ミューオニウム</a:t>
                </a:r>
                <a:r>
                  <a:rPr lang="en-US" altLang="ja-JP" dirty="0">
                    <a:solidFill>
                      <a:schemeClr val="accent2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ja-JP" b="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b="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chemeClr val="accent2"/>
                    </a:solidFill>
                  </a:rPr>
                  <a:t>) </a:t>
                </a:r>
                <a:r>
                  <a:rPr lang="ja-JP" altLang="en-US" dirty="0">
                    <a:solidFill>
                      <a:schemeClr val="accent2"/>
                    </a:solidFill>
                  </a:rPr>
                  <a:t>を生成</a:t>
                </a:r>
                <a:r>
                  <a:rPr lang="ja-JP" altLang="en-US" dirty="0"/>
                  <a:t>する。</a:t>
                </a:r>
                <a:endParaRPr lang="en-US" altLang="ja-JP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ja-JP" altLang="en-US" dirty="0"/>
                  <a:t>熱拡散で標的から出てくるミューオニウムをレーザーで</a:t>
                </a:r>
                <a:r>
                  <a:rPr lang="ja-JP" altLang="en-US" dirty="0">
                    <a:solidFill>
                      <a:schemeClr val="accent2"/>
                    </a:solidFill>
                  </a:rPr>
                  <a:t>イオン化</a:t>
                </a:r>
                <a:r>
                  <a:rPr lang="ja-JP" altLang="en-US" dirty="0"/>
                  <a:t>する。</a:t>
                </a:r>
                <a:endParaRPr lang="en-US" altLang="ja-JP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ja-JP" altLang="en-US" dirty="0"/>
                  <a:t>取り出したミューオンを</a:t>
                </a:r>
                <a:r>
                  <a:rPr lang="ja-JP" altLang="en-US" dirty="0">
                    <a:solidFill>
                      <a:schemeClr val="accent2"/>
                    </a:solidFill>
                  </a:rPr>
                  <a:t>加速</a:t>
                </a:r>
                <a:r>
                  <a:rPr lang="ja-JP" altLang="en-US" dirty="0"/>
                  <a:t>する。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FF888EC-DEE4-40E5-8533-A04DACE6C0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64ADF2-B2EA-4492-9EF1-77E5819E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28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7095D43-B95F-4283-AE29-5C2259943E93}"/>
              </a:ext>
            </a:extLst>
          </p:cNvPr>
          <p:cNvGrpSpPr/>
          <p:nvPr/>
        </p:nvGrpSpPr>
        <p:grpSpPr>
          <a:xfrm>
            <a:off x="1703512" y="2987888"/>
            <a:ext cx="8919250" cy="3897497"/>
            <a:chOff x="179512" y="2780928"/>
            <a:chExt cx="8919250" cy="3897497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085F21B-E942-47E0-81A8-1057E6B8B8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9512" y="2780928"/>
              <a:ext cx="8919250" cy="3897497"/>
              <a:chOff x="300400" y="3565030"/>
              <a:chExt cx="6234222" cy="2724206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AF6DC915-BB5A-4F68-87D2-9DE005EAE9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0400" y="3565030"/>
                <a:ext cx="4221238" cy="2724206"/>
              </a:xfrm>
              <a:prstGeom prst="rect">
                <a:avLst/>
              </a:prstGeom>
            </p:spPr>
          </p:pic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707FA6C-B961-498C-AB77-B5B5C6EAF60D}"/>
                  </a:ext>
                </a:extLst>
              </p:cNvPr>
              <p:cNvSpPr txBox="1"/>
              <p:nvPr/>
            </p:nvSpPr>
            <p:spPr>
              <a:xfrm>
                <a:off x="4546907" y="4629945"/>
                <a:ext cx="1987715" cy="70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低エミッタンス</a:t>
                </a:r>
                <a:br>
                  <a:rPr lang="en-US" altLang="ja-JP" sz="22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</a:br>
                <a:r>
                  <a:rPr lang="ja-JP" alt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ミューオンビーム</a:t>
                </a:r>
                <a:endParaRPr lang="en-US" altLang="ja-JP" sz="2400" b="1" i="1" dirty="0">
                  <a:solidFill>
                    <a:schemeClr val="accent4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  <a:p>
                <a:r>
                  <a:rPr lang="en-US" altLang="ja-JP" sz="1400" i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(</a:t>
                </a:r>
                <a:r>
                  <a:rPr lang="en-US" altLang="ja-JP" sz="1400" i="1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Δp</a:t>
                </a:r>
                <a:r>
                  <a:rPr lang="en-US" altLang="ja-JP" sz="1400" i="1" baseline="-250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t</a:t>
                </a:r>
                <a:r>
                  <a:rPr lang="en-US" altLang="ja-JP" sz="1400" i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/p ~ 3 keV/300 MeV ~ 10</a:t>
                </a:r>
                <a:r>
                  <a:rPr lang="en-US" altLang="ja-JP" sz="1400" i="1" baseline="30000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-5</a:t>
                </a:r>
                <a:r>
                  <a:rPr lang="en-US" altLang="ja-JP" sz="1400" b="1" i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)</a:t>
                </a:r>
                <a:endParaRPr lang="en-US" altLang="ja-JP" sz="2200" b="1" dirty="0">
                  <a:solidFill>
                    <a:schemeClr val="tx2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E189850-C9EC-4D56-8C61-1DF7F678EACA}"/>
                </a:ext>
              </a:extLst>
            </p:cNvPr>
            <p:cNvSpPr txBox="1"/>
            <p:nvPr/>
          </p:nvSpPr>
          <p:spPr>
            <a:xfrm flipH="1">
              <a:off x="4744755" y="5513558"/>
              <a:ext cx="227279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200" b="1" dirty="0">
                  <a:solidFill>
                    <a:schemeClr val="accent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ミューオン加速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F4D2D87-F69A-4FAB-98D5-15074D784EB3}"/>
                </a:ext>
              </a:extLst>
            </p:cNvPr>
            <p:cNvSpPr txBox="1"/>
            <p:nvPr/>
          </p:nvSpPr>
          <p:spPr>
            <a:xfrm>
              <a:off x="323528" y="3480102"/>
              <a:ext cx="15645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i="1" dirty="0">
                  <a:solidFill>
                    <a:schemeClr val="accent4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p = 28 MeV/c</a:t>
              </a:r>
              <a:endParaRPr lang="ja-JP" altLang="en-US" sz="2000" i="1" dirty="0">
                <a:solidFill>
                  <a:schemeClr val="accent4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B2652E4-7DB9-435D-A7B6-5E6384B6A4AC}"/>
                </a:ext>
              </a:extLst>
            </p:cNvPr>
            <p:cNvSpPr txBox="1"/>
            <p:nvPr/>
          </p:nvSpPr>
          <p:spPr>
            <a:xfrm>
              <a:off x="2747478" y="3480102"/>
              <a:ext cx="9455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i="1" dirty="0">
                  <a:solidFill>
                    <a:schemeClr val="accent4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3 keV/c</a:t>
              </a:r>
              <a:endParaRPr lang="ja-JP" altLang="en-US" sz="2000" i="1" dirty="0">
                <a:solidFill>
                  <a:schemeClr val="accent4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729F434-F589-4836-8C5D-B6AA47BA9E83}"/>
                </a:ext>
              </a:extLst>
            </p:cNvPr>
            <p:cNvSpPr txBox="1"/>
            <p:nvPr/>
          </p:nvSpPr>
          <p:spPr>
            <a:xfrm>
              <a:off x="5287674" y="3480102"/>
              <a:ext cx="13161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i="1" dirty="0">
                  <a:solidFill>
                    <a:schemeClr val="accent4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300 MeV/c</a:t>
              </a:r>
              <a:endParaRPr lang="ja-JP" altLang="en-US" sz="2000" i="1" dirty="0">
                <a:solidFill>
                  <a:schemeClr val="accent4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C785946-E846-42A2-82B1-D581F42CF9B4}"/>
                </a:ext>
              </a:extLst>
            </p:cNvPr>
            <p:cNvSpPr/>
            <p:nvPr/>
          </p:nvSpPr>
          <p:spPr>
            <a:xfrm>
              <a:off x="179512" y="5059418"/>
              <a:ext cx="227279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4C6114E-409A-48E8-AB67-39D75BE2E9D0}"/>
                </a:ext>
              </a:extLst>
            </p:cNvPr>
            <p:cNvSpPr txBox="1"/>
            <p:nvPr/>
          </p:nvSpPr>
          <p:spPr>
            <a:xfrm flipH="1">
              <a:off x="179512" y="4979888"/>
              <a:ext cx="205676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0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表面ミューオン</a:t>
              </a: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916190CB-9F7A-4EE1-A6F3-6F12EC3408FB}"/>
                </a:ext>
              </a:extLst>
            </p:cNvPr>
            <p:cNvSpPr/>
            <p:nvPr/>
          </p:nvSpPr>
          <p:spPr>
            <a:xfrm>
              <a:off x="1888122" y="5661248"/>
              <a:ext cx="2057889" cy="292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94D04A73-6A86-4D78-8CCA-E081C6CA8409}"/>
                </a:ext>
              </a:extLst>
            </p:cNvPr>
            <p:cNvSpPr/>
            <p:nvPr/>
          </p:nvSpPr>
          <p:spPr>
            <a:xfrm>
              <a:off x="1539427" y="5732288"/>
              <a:ext cx="2057889" cy="649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B49D43D-D201-401F-A1E8-F4CB90F01C8B}"/>
                </a:ext>
              </a:extLst>
            </p:cNvPr>
            <p:cNvSpPr txBox="1"/>
            <p:nvPr/>
          </p:nvSpPr>
          <p:spPr>
            <a:xfrm flipH="1">
              <a:off x="1893936" y="5604726"/>
              <a:ext cx="22727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200" b="1" dirty="0">
                  <a:solidFill>
                    <a:schemeClr val="accent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ミューオニウム生成・放出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6237EFC7-BD6C-49F5-B98C-DA1119925503}"/>
                </a:ext>
              </a:extLst>
            </p:cNvPr>
            <p:cNvSpPr/>
            <p:nvPr/>
          </p:nvSpPr>
          <p:spPr>
            <a:xfrm>
              <a:off x="3946011" y="2848580"/>
              <a:ext cx="2138157" cy="652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67E87E2-D8EB-45D2-9B5B-1B4E7FDAF5A8}"/>
                </a:ext>
              </a:extLst>
            </p:cNvPr>
            <p:cNvSpPr txBox="1"/>
            <p:nvPr/>
          </p:nvSpPr>
          <p:spPr>
            <a:xfrm>
              <a:off x="3491880" y="2854677"/>
              <a:ext cx="1620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Laser</a:t>
              </a:r>
            </a:p>
            <a:p>
              <a:pPr algn="ctr"/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(122 nm, 355nm)</a:t>
              </a:r>
              <a:endParaRPr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971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ミューニウム生成標的として、</a:t>
            </a:r>
            <a:r>
              <a:rPr lang="ja-JP" altLang="en-US" dirty="0">
                <a:solidFill>
                  <a:schemeClr val="accent2"/>
                </a:solidFill>
              </a:rPr>
              <a:t>エアロゲル</a:t>
            </a:r>
            <a:r>
              <a:rPr lang="ja-JP" altLang="en-US" dirty="0"/>
              <a:t>を使用。</a:t>
            </a:r>
            <a:endParaRPr lang="en-US" altLang="ja-JP" dirty="0"/>
          </a:p>
          <a:p>
            <a:r>
              <a:rPr lang="ja-JP" altLang="en-US" dirty="0">
                <a:solidFill>
                  <a:schemeClr val="accent2"/>
                </a:solidFill>
              </a:rPr>
              <a:t>レーザーアブレーション</a:t>
            </a:r>
            <a:r>
              <a:rPr lang="ja-JP" altLang="en-US" dirty="0"/>
              <a:t>でエアロゲルの表面に穴を</a:t>
            </a:r>
            <a:br>
              <a:rPr lang="en-US" altLang="ja-JP" dirty="0"/>
            </a:br>
            <a:r>
              <a:rPr lang="ja-JP" altLang="en-US" dirty="0"/>
              <a:t>開けることで、生成効率を向上</a:t>
            </a:r>
            <a:r>
              <a:rPr lang="en-US" altLang="ja-JP" dirty="0"/>
              <a:t>(×10)</a:t>
            </a:r>
            <a:r>
              <a:rPr lang="ja-JP" altLang="en-US" dirty="0" err="1"/>
              <a:t>。</a:t>
            </a:r>
            <a:endParaRPr lang="en-US" altLang="ja-JP" dirty="0"/>
          </a:p>
          <a:p>
            <a:r>
              <a:rPr lang="ja-JP" altLang="en-US" dirty="0"/>
              <a:t>千葉大で開発された</a:t>
            </a:r>
            <a:r>
              <a:rPr lang="en-US" altLang="ja-JP" dirty="0"/>
              <a:t>Belle II ARICH </a:t>
            </a:r>
            <a:r>
              <a:rPr lang="ja-JP" altLang="en-US" dirty="0"/>
              <a:t>用エアロゲル生成</a:t>
            </a:r>
            <a:br>
              <a:rPr lang="en-US" altLang="ja-JP" dirty="0"/>
            </a:br>
            <a:r>
              <a:rPr lang="ja-JP" altLang="en-US" dirty="0"/>
              <a:t>技術を応用。</a:t>
            </a:r>
            <a:endParaRPr lang="en-US" altLang="ja-JP" dirty="0"/>
          </a:p>
          <a:p>
            <a:endParaRPr lang="en-US" altLang="ja-JP" sz="22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②冷却</a:t>
            </a:r>
            <a:r>
              <a:rPr lang="en-US" altLang="ja-JP" dirty="0"/>
              <a:t>(</a:t>
            </a:r>
            <a:r>
              <a:rPr lang="ja-JP" altLang="en-US" dirty="0"/>
              <a:t>ミューオニウムの生成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902A5E46-A87E-4491-8803-A16C74092DD3}"/>
              </a:ext>
            </a:extLst>
          </p:cNvPr>
          <p:cNvGrpSpPr>
            <a:grpSpLocks noChangeAspect="1"/>
          </p:cNvGrpSpPr>
          <p:nvPr/>
        </p:nvGrpSpPr>
        <p:grpSpPr>
          <a:xfrm>
            <a:off x="167621" y="3957180"/>
            <a:ext cx="3423362" cy="2862964"/>
            <a:chOff x="4646857" y="850312"/>
            <a:chExt cx="3777317" cy="3158978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A1F78FED-5757-4642-93B8-A60E6818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2165" y="990397"/>
              <a:ext cx="3511105" cy="2707507"/>
            </a:xfrm>
            <a:prstGeom prst="rect">
              <a:avLst/>
            </a:prstGeom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11624350-7E0E-4DBA-9E8E-93390E033521}"/>
                </a:ext>
              </a:extLst>
            </p:cNvPr>
            <p:cNvSpPr txBox="1"/>
            <p:nvPr/>
          </p:nvSpPr>
          <p:spPr>
            <a:xfrm>
              <a:off x="7229132" y="3635731"/>
              <a:ext cx="1059831" cy="373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Time (</a:t>
              </a:r>
              <a:r>
                <a:rPr kumimoji="1" lang="en-US" altLang="ja-JP" sz="1600" dirty="0" err="1">
                  <a:latin typeface="Calibri" panose="020F0502020204030204" pitchFamily="34" charset="0"/>
                  <a:ea typeface="メイリオ" panose="020B0604030504040204" pitchFamily="50" charset="-128"/>
                </a:rPr>
                <a:t>μs</a:t>
              </a:r>
              <a:r>
                <a:rPr kumimoji="1"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)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D087AE5-7742-4187-9212-B1FF5C083513}"/>
                </a:ext>
              </a:extLst>
            </p:cNvPr>
            <p:cNvSpPr txBox="1"/>
            <p:nvPr/>
          </p:nvSpPr>
          <p:spPr>
            <a:xfrm rot="16200000">
              <a:off x="3747839" y="2106524"/>
              <a:ext cx="2171593" cy="373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Events/3×10</a:t>
              </a:r>
              <a:r>
                <a:rPr kumimoji="1" lang="en-US" altLang="ja-JP" sz="1600" baseline="300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8</a:t>
              </a:r>
              <a:r>
                <a:rPr kumimoji="1"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 muons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0182427D-6932-49F2-93BC-DE078D917F91}"/>
                </a:ext>
              </a:extLst>
            </p:cNvPr>
            <p:cNvCxnSpPr/>
            <p:nvPr/>
          </p:nvCxnSpPr>
          <p:spPr>
            <a:xfrm flipH="1" flipV="1">
              <a:off x="5905825" y="1628800"/>
              <a:ext cx="0" cy="1511320"/>
            </a:xfrm>
            <a:prstGeom prst="straightConnector1">
              <a:avLst/>
            </a:prstGeom>
            <a:ln w="76200" cmpd="dbl">
              <a:solidFill>
                <a:schemeClr val="accent2"/>
              </a:solidFill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7902F968-F927-4CE6-B1C1-CA520E74B6FF}"/>
                </a:ext>
              </a:extLst>
            </p:cNvPr>
            <p:cNvSpPr txBox="1"/>
            <p:nvPr/>
          </p:nvSpPr>
          <p:spPr>
            <a:xfrm>
              <a:off x="5921404" y="2610110"/>
              <a:ext cx="779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accent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×~10</a:t>
              </a:r>
              <a:endParaRPr lang="ja-JP" alt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ABEC3852-B747-4531-A234-B48BEF563118}"/>
                </a:ext>
              </a:extLst>
            </p:cNvPr>
            <p:cNvSpPr txBox="1"/>
            <p:nvPr/>
          </p:nvSpPr>
          <p:spPr>
            <a:xfrm>
              <a:off x="6534802" y="850312"/>
              <a:ext cx="1889372" cy="28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ja-JP" sz="1050" i="1" kern="0" dirty="0">
                  <a:solidFill>
                    <a:srgbClr val="000000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Times New Roman" pitchFamily="1" charset="0"/>
                </a:rPr>
                <a:t>@PTEP 2014 (2014) 091C01</a:t>
              </a:r>
            </a:p>
          </p:txBody>
        </p: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85384E21-C9A4-4375-8B2F-0F69A1CF36E2}"/>
                </a:ext>
              </a:extLst>
            </p:cNvPr>
            <p:cNvGrpSpPr/>
            <p:nvPr/>
          </p:nvGrpSpPr>
          <p:grpSpPr>
            <a:xfrm>
              <a:off x="6407113" y="1700808"/>
              <a:ext cx="1812364" cy="658934"/>
              <a:chOff x="6407113" y="1842358"/>
              <a:chExt cx="1812364" cy="658934"/>
            </a:xfrm>
          </p:grpSpPr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F612E0B0-3E21-45A1-9721-71AA08EEA385}"/>
                  </a:ext>
                </a:extLst>
              </p:cNvPr>
              <p:cNvSpPr/>
              <p:nvPr/>
            </p:nvSpPr>
            <p:spPr>
              <a:xfrm>
                <a:off x="6407113" y="1842358"/>
                <a:ext cx="1793712" cy="6336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D079A502-6CD8-427E-9176-E9FB8EDA8821}"/>
                  </a:ext>
                </a:extLst>
              </p:cNvPr>
              <p:cNvSpPr txBox="1"/>
              <p:nvPr/>
            </p:nvSpPr>
            <p:spPr>
              <a:xfrm>
                <a:off x="6797549" y="2162738"/>
                <a:ext cx="11795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Flat Aerogel</a:t>
                </a:r>
                <a:endParaRPr lang="ja-JP" altLang="en-US" sz="14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6A61956C-8F70-43B1-8B44-4881DED6B167}"/>
                  </a:ext>
                </a:extLst>
              </p:cNvPr>
              <p:cNvSpPr txBox="1"/>
              <p:nvPr/>
            </p:nvSpPr>
            <p:spPr>
              <a:xfrm>
                <a:off x="6797549" y="1842358"/>
                <a:ext cx="14219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Drilled Aerogel</a:t>
                </a:r>
                <a:endParaRPr lang="ja-JP" altLang="en-US" sz="14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pic>
            <p:nvPicPr>
              <p:cNvPr id="49" name="図 48">
                <a:extLst>
                  <a:ext uri="{FF2B5EF4-FFF2-40B4-BE49-F238E27FC236}">
                    <a16:creationId xmlns:a16="http://schemas.microsoft.com/office/drawing/2014/main" id="{F9ECFAB5-00A3-41B3-88DA-1C138F3DA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74605" y="1987783"/>
                <a:ext cx="381953" cy="173322"/>
              </a:xfrm>
              <a:prstGeom prst="rect">
                <a:avLst/>
              </a:prstGeom>
            </p:spPr>
          </p:pic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021EB99D-BB46-4CF4-A27E-4FEB8DA9D2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16647" y="2277231"/>
                <a:ext cx="433138" cy="151226"/>
              </a:xfrm>
              <a:prstGeom prst="rect">
                <a:avLst/>
              </a:prstGeom>
            </p:spPr>
          </p:pic>
        </p:grp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03AE2344-D589-4913-9D0D-5EBBF6CC3D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561" y="840780"/>
            <a:ext cx="3957063" cy="29094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DF07B89-92A7-41A9-A26F-F5735506F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744" y="4052831"/>
            <a:ext cx="2504598" cy="2516412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1689EA21-7F5F-4C42-A11E-6AEACE6F6A8D}"/>
              </a:ext>
            </a:extLst>
          </p:cNvPr>
          <p:cNvGrpSpPr/>
          <p:nvPr/>
        </p:nvGrpSpPr>
        <p:grpSpPr>
          <a:xfrm>
            <a:off x="7560105" y="3995513"/>
            <a:ext cx="4018554" cy="2909214"/>
            <a:chOff x="5099304" y="3882676"/>
            <a:chExt cx="4018554" cy="2909214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F12DD0D3-8F37-4F11-9A67-AC7B95B0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4784" y="3882676"/>
              <a:ext cx="3883074" cy="2663970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131BE1A0-FC25-495C-8896-0AFD0BFC7815}"/>
                </a:ext>
              </a:extLst>
            </p:cNvPr>
            <p:cNvSpPr txBox="1"/>
            <p:nvPr/>
          </p:nvSpPr>
          <p:spPr>
            <a:xfrm>
              <a:off x="5692567" y="6453336"/>
              <a:ext cx="33439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Opening fraction on the emission face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D32EE10D-3988-4684-BF20-BF5B70ABA796}"/>
                </a:ext>
              </a:extLst>
            </p:cNvPr>
            <p:cNvSpPr txBox="1"/>
            <p:nvPr/>
          </p:nvSpPr>
          <p:spPr>
            <a:xfrm rot="16200000">
              <a:off x="4813969" y="4829714"/>
              <a:ext cx="9092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Mu yield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5089FF2-9A4C-4983-AE9F-187536B019EC}"/>
              </a:ext>
            </a:extLst>
          </p:cNvPr>
          <p:cNvSpPr txBox="1"/>
          <p:nvPr/>
        </p:nvSpPr>
        <p:spPr>
          <a:xfrm>
            <a:off x="9866331" y="3868555"/>
            <a:ext cx="17123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1050" i="1" kern="0" dirty="0">
                <a:solidFill>
                  <a:srgbClr val="000000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rPr>
              <a:t>@PTEP 2020 (2020) 123C01</a:t>
            </a:r>
          </a:p>
        </p:txBody>
      </p:sp>
    </p:spTree>
    <p:extLst>
      <p:ext uri="{BB962C8B-B14F-4D97-AF65-F5344CB8AC3E}">
        <p14:creationId xmlns:p14="http://schemas.microsoft.com/office/powerpoint/2010/main" val="112647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0938F8-937A-4D9D-8420-424031EE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99E8217-48DE-4111-8D37-D3C736E5F4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ja-JP" altLang="en-US" dirty="0"/>
                  <a:t>ミューオン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altLang="ja-JP" dirty="0"/>
                  <a:t>,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EDM</a:t>
                </a:r>
                <a:r>
                  <a:rPr lang="ja-JP" altLang="en-US" dirty="0"/>
                  <a:t> とは</a:t>
                </a:r>
                <a:endParaRPr lang="en-US" altLang="ja-JP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ja-JP" altLang="en-US" dirty="0"/>
                  <a:t>ミューオン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kumimoji="1" lang="ja-JP" altLang="en-US" dirty="0"/>
                  <a:t>の測定状況</a:t>
                </a:r>
                <a:endParaRPr kumimoji="1" lang="en-US" altLang="ja-JP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dirty="0"/>
                  <a:t>FNAL </a:t>
                </a:r>
                <a:r>
                  <a:rPr kumimoji="1" lang="ja-JP" altLang="en-US" dirty="0"/>
                  <a:t>の実験の系統誤差</a:t>
                </a:r>
                <a:endParaRPr kumimoji="1" lang="en-US" altLang="ja-JP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dirty="0"/>
                  <a:t>J-PARC muon g-2/EDM </a:t>
                </a:r>
                <a:r>
                  <a:rPr lang="ja-JP" altLang="en-US" dirty="0"/>
                  <a:t>実験の概要と状況</a:t>
                </a:r>
                <a:endParaRPr lang="en-US" altLang="ja-JP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ja-JP" altLang="en-US" dirty="0"/>
                  <a:t>まとめ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99E8217-48DE-4111-8D37-D3C736E5F4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09290C-FC6A-43A6-B561-EB4741D5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8528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870DC641-2416-403F-B383-584C1B8618EA}"/>
              </a:ext>
            </a:extLst>
          </p:cNvPr>
          <p:cNvSpPr txBox="1">
            <a:spLocks/>
          </p:cNvSpPr>
          <p:nvPr/>
        </p:nvSpPr>
        <p:spPr bwMode="auto">
          <a:xfrm>
            <a:off x="3719736" y="3429000"/>
            <a:ext cx="5760640" cy="256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kumimoji="1" sz="2000" spc="15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defRPr>
            </a:lvl1pPr>
            <a:lvl2pPr marL="742950" indent="-285750" algn="l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 spc="15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defRPr>
            </a:lvl2pPr>
            <a:lvl3pPr marL="1143000" indent="-228600" algn="l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 spc="15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defRPr>
            </a:lvl3pPr>
            <a:lvl4pPr marL="1600200" indent="-228600" algn="l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 spc="15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defRPr>
            </a:lvl4pPr>
            <a:lvl5pPr marL="2057400" indent="-228600" algn="l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spc="15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altLang="ja-JP" sz="1800" kern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7348" y="980727"/>
            <a:ext cx="11737304" cy="5481829"/>
          </a:xfrm>
        </p:spPr>
        <p:txBody>
          <a:bodyPr/>
          <a:lstStyle/>
          <a:p>
            <a:r>
              <a:rPr lang="ja-JP" altLang="en-US" dirty="0"/>
              <a:t>ミューオニウムの</a:t>
            </a:r>
            <a:r>
              <a:rPr lang="en-US" altLang="ja-JP" dirty="0"/>
              <a:t>1S </a:t>
            </a:r>
            <a:r>
              <a:rPr lang="ja-JP" altLang="en-US" dirty="0"/>
              <a:t>状態の電子をレーザーで電離する。</a:t>
            </a:r>
            <a:endParaRPr lang="en-US" altLang="ja-JP" dirty="0"/>
          </a:p>
          <a:p>
            <a:pPr lvl="1"/>
            <a:r>
              <a:rPr lang="ja-JP" altLang="en-US" dirty="0"/>
              <a:t>特定の準位に遷移させ、</a:t>
            </a:r>
            <a:r>
              <a:rPr lang="en-US" altLang="ja-JP" dirty="0"/>
              <a:t>2 </a:t>
            </a:r>
            <a:r>
              <a:rPr lang="ja-JP" altLang="en-US" dirty="0"/>
              <a:t>段階で電離する。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en-US" altLang="ja-JP" dirty="0"/>
              <a:t>J-PARC MLF S2 </a:t>
            </a:r>
            <a:r>
              <a:rPr lang="ja-JP" altLang="en-US" dirty="0"/>
              <a:t>エリアでミューオニウム分光実験と協力して、</a:t>
            </a:r>
            <a:br>
              <a:rPr lang="en-US" altLang="ja-JP" dirty="0"/>
            </a:br>
            <a:r>
              <a:rPr lang="ja-JP" altLang="en-US" dirty="0"/>
              <a:t>レーザーイオン化の実験が進行中</a:t>
            </a:r>
            <a:r>
              <a:rPr lang="en-US" altLang="ja-JP" dirty="0"/>
              <a:t>(</a:t>
            </a:r>
            <a:r>
              <a:rPr lang="ja-JP" altLang="en-US" dirty="0"/>
              <a:t>プラン</a:t>
            </a:r>
            <a:r>
              <a:rPr lang="en-US" altLang="ja-JP" dirty="0"/>
              <a:t>B)</a:t>
            </a:r>
            <a:r>
              <a:rPr lang="ja-JP" altLang="en-US" dirty="0" err="1"/>
              <a:t>。</a:t>
            </a:r>
            <a:endParaRPr lang="en-US" altLang="ja-JP" dirty="0"/>
          </a:p>
          <a:p>
            <a:pPr>
              <a:lnSpc>
                <a:spcPct val="150000"/>
              </a:lnSpc>
            </a:pPr>
            <a:endParaRPr lang="en-US" altLang="ja-JP" sz="1800" dirty="0"/>
          </a:p>
          <a:p>
            <a:pPr>
              <a:lnSpc>
                <a:spcPct val="150000"/>
              </a:lnSpc>
            </a:pPr>
            <a:endParaRPr lang="en-US" altLang="ja-JP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② 冷却</a:t>
            </a:r>
            <a:r>
              <a:rPr lang="en-US" altLang="ja-JP" dirty="0"/>
              <a:t>(</a:t>
            </a:r>
            <a:r>
              <a:rPr lang="ja-JP" altLang="en-US" dirty="0"/>
              <a:t>ミューオニウムのイオン化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46" name="コンテンツ プレースホルダー 2">
            <a:extLst>
              <a:ext uri="{FF2B5EF4-FFF2-40B4-BE49-F238E27FC236}">
                <a16:creationId xmlns:a16="http://schemas.microsoft.com/office/drawing/2014/main" id="{29A39657-43F3-4E73-A2A7-CB1A9F843D07}"/>
              </a:ext>
            </a:extLst>
          </p:cNvPr>
          <p:cNvSpPr txBox="1">
            <a:spLocks/>
          </p:cNvSpPr>
          <p:nvPr/>
        </p:nvSpPr>
        <p:spPr bwMode="auto">
          <a:xfrm>
            <a:off x="3634513" y="3403432"/>
            <a:ext cx="5760640" cy="256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kumimoji="1" sz="2000" spc="15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defRPr>
            </a:lvl1pPr>
            <a:lvl2pPr marL="742950" indent="-285750" algn="l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 spc="15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defRPr>
            </a:lvl2pPr>
            <a:lvl3pPr marL="1143000" indent="-228600" algn="l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 spc="15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defRPr>
            </a:lvl3pPr>
            <a:lvl4pPr marL="1600200" indent="-228600" algn="l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 spc="15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defRPr>
            </a:lvl4pPr>
            <a:lvl5pPr marL="2057400" indent="-228600" algn="l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spc="15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Times New Roman" pitchFamily="1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altLang="ja-JP" sz="1800" kern="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EADB229-824F-45E2-B910-B6A4EADDF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29" y="3458319"/>
            <a:ext cx="3505226" cy="2590819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786E4B42-CCD6-4F53-9434-476B1B5DAC12}"/>
              </a:ext>
            </a:extLst>
          </p:cNvPr>
          <p:cNvSpPr/>
          <p:nvPr/>
        </p:nvSpPr>
        <p:spPr>
          <a:xfrm>
            <a:off x="3829187" y="3651232"/>
            <a:ext cx="4098288" cy="2332150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pc="300" dirty="0">
              <a:solidFill>
                <a:schemeClr val="tx1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08D4D033-4AFE-46D8-92EE-ABDF9053808B}"/>
              </a:ext>
            </a:extLst>
          </p:cNvPr>
          <p:cNvSpPr/>
          <p:nvPr/>
        </p:nvSpPr>
        <p:spPr>
          <a:xfrm>
            <a:off x="257064" y="3651232"/>
            <a:ext cx="3424895" cy="2332149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pc="300" dirty="0">
              <a:solidFill>
                <a:schemeClr val="tx1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A1A887D-CDDB-43EB-9E83-83F324491129}"/>
              </a:ext>
            </a:extLst>
          </p:cNvPr>
          <p:cNvGrpSpPr/>
          <p:nvPr/>
        </p:nvGrpSpPr>
        <p:grpSpPr>
          <a:xfrm>
            <a:off x="350663" y="3789040"/>
            <a:ext cx="3044147" cy="1962730"/>
            <a:chOff x="32244" y="4685144"/>
            <a:chExt cx="3044147" cy="1962730"/>
          </a:xfrm>
        </p:grpSpPr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B76D9BA5-14D7-4040-9163-133BD215423D}"/>
                </a:ext>
              </a:extLst>
            </p:cNvPr>
            <p:cNvCxnSpPr/>
            <p:nvPr/>
          </p:nvCxnSpPr>
          <p:spPr>
            <a:xfrm>
              <a:off x="1050800" y="4869160"/>
              <a:ext cx="108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5855BEA-CF24-4030-896D-E1ADC74C3B2C}"/>
                </a:ext>
              </a:extLst>
            </p:cNvPr>
            <p:cNvSpPr txBox="1"/>
            <p:nvPr/>
          </p:nvSpPr>
          <p:spPr>
            <a:xfrm>
              <a:off x="597412" y="6309320"/>
              <a:ext cx="383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1S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D35389-ACE6-4A2F-AFE9-1E6562F8D5F5}"/>
                </a:ext>
              </a:extLst>
            </p:cNvPr>
            <p:cNvSpPr txBox="1"/>
            <p:nvPr/>
          </p:nvSpPr>
          <p:spPr>
            <a:xfrm>
              <a:off x="582986" y="5157192"/>
              <a:ext cx="394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dirty="0">
                  <a:latin typeface="Calibri" panose="020F0502020204030204" pitchFamily="34" charset="0"/>
                  <a:ea typeface="メイリオ" panose="020B0604030504040204" pitchFamily="50" charset="-128"/>
                </a:rPr>
                <a:t>2P</a:t>
              </a:r>
              <a:endParaRPr kumimoji="1" lang="ja-JP" altLang="en-US" sz="1600" b="1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19CA559-B265-4C33-BDD2-41B05AE5BE8B}"/>
                </a:ext>
              </a:extLst>
            </p:cNvPr>
            <p:cNvSpPr txBox="1"/>
            <p:nvPr/>
          </p:nvSpPr>
          <p:spPr>
            <a:xfrm>
              <a:off x="32244" y="4685144"/>
              <a:ext cx="938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unbound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2" name="矢印: 下 11">
              <a:extLst>
                <a:ext uri="{FF2B5EF4-FFF2-40B4-BE49-F238E27FC236}">
                  <a16:creationId xmlns:a16="http://schemas.microsoft.com/office/drawing/2014/main" id="{97EAABFA-577A-4BAB-8344-216DA5CF866E}"/>
                </a:ext>
              </a:extLst>
            </p:cNvPr>
            <p:cNvSpPr/>
            <p:nvPr/>
          </p:nvSpPr>
          <p:spPr>
            <a:xfrm flipV="1">
              <a:off x="1425736" y="5373216"/>
              <a:ext cx="328736" cy="1136159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pc="3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4" name="矢印: 下 23">
              <a:extLst>
                <a:ext uri="{FF2B5EF4-FFF2-40B4-BE49-F238E27FC236}">
                  <a16:creationId xmlns:a16="http://schemas.microsoft.com/office/drawing/2014/main" id="{98E8E4DB-CB4C-43BB-8AE3-B99877769E4F}"/>
                </a:ext>
              </a:extLst>
            </p:cNvPr>
            <p:cNvSpPr/>
            <p:nvPr/>
          </p:nvSpPr>
          <p:spPr>
            <a:xfrm flipV="1">
              <a:off x="1425736" y="4926282"/>
              <a:ext cx="328736" cy="40011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pc="3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4EBF7BE4-9FC0-4E1E-8A5D-08B75E24D368}"/>
                </a:ext>
              </a:extLst>
            </p:cNvPr>
            <p:cNvSpPr txBox="1"/>
            <p:nvPr/>
          </p:nvSpPr>
          <p:spPr>
            <a:xfrm>
              <a:off x="2046814" y="5683987"/>
              <a:ext cx="10295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122 nm</a:t>
              </a:r>
            </a:p>
            <a:p>
              <a:pPr algn="l"/>
              <a:r>
                <a:rPr kumimoji="1"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(Lyman-α)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7504DEA-A47B-4DF5-9BAE-3C84F5A1DDA4}"/>
                </a:ext>
              </a:extLst>
            </p:cNvPr>
            <p:cNvSpPr txBox="1"/>
            <p:nvPr/>
          </p:nvSpPr>
          <p:spPr>
            <a:xfrm>
              <a:off x="2046814" y="4960795"/>
              <a:ext cx="8146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355 nm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967AF6D5-D675-43C1-9EAA-165C2503EBA2}"/>
                </a:ext>
              </a:extLst>
            </p:cNvPr>
            <p:cNvCxnSpPr/>
            <p:nvPr/>
          </p:nvCxnSpPr>
          <p:spPr>
            <a:xfrm>
              <a:off x="1050800" y="6525344"/>
              <a:ext cx="1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EF877AE8-5387-41F2-9795-CEC9F17C84D8}"/>
                </a:ext>
              </a:extLst>
            </p:cNvPr>
            <p:cNvCxnSpPr/>
            <p:nvPr/>
          </p:nvCxnSpPr>
          <p:spPr>
            <a:xfrm>
              <a:off x="1050800" y="5373216"/>
              <a:ext cx="1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89F5830-34B0-444C-930C-C190A8A11F75}"/>
              </a:ext>
            </a:extLst>
          </p:cNvPr>
          <p:cNvGrpSpPr/>
          <p:nvPr/>
        </p:nvGrpSpPr>
        <p:grpSpPr>
          <a:xfrm>
            <a:off x="3951063" y="3789040"/>
            <a:ext cx="3664929" cy="1951075"/>
            <a:chOff x="47862" y="4696799"/>
            <a:chExt cx="3664929" cy="1951075"/>
          </a:xfrm>
        </p:grpSpPr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A58CAC3C-7D12-4406-B0EF-4A49502FA805}"/>
                </a:ext>
              </a:extLst>
            </p:cNvPr>
            <p:cNvCxnSpPr/>
            <p:nvPr/>
          </p:nvCxnSpPr>
          <p:spPr>
            <a:xfrm>
              <a:off x="1050800" y="4869160"/>
              <a:ext cx="108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9E9F2EAF-232B-454B-A186-BDC200B56343}"/>
                </a:ext>
              </a:extLst>
            </p:cNvPr>
            <p:cNvSpPr txBox="1"/>
            <p:nvPr/>
          </p:nvSpPr>
          <p:spPr>
            <a:xfrm>
              <a:off x="597412" y="6309320"/>
              <a:ext cx="383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1S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133757D-9241-4DCF-8722-81DB977323FB}"/>
                </a:ext>
              </a:extLst>
            </p:cNvPr>
            <p:cNvSpPr txBox="1"/>
            <p:nvPr/>
          </p:nvSpPr>
          <p:spPr>
            <a:xfrm>
              <a:off x="582986" y="5157192"/>
              <a:ext cx="383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dirty="0">
                  <a:latin typeface="Calibri" panose="020F0502020204030204" pitchFamily="34" charset="0"/>
                  <a:ea typeface="メイリオ" panose="020B0604030504040204" pitchFamily="50" charset="-128"/>
                </a:rPr>
                <a:t>2S</a:t>
              </a:r>
              <a:endParaRPr kumimoji="1" lang="ja-JP" altLang="en-US" sz="1600" b="1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2550564F-A036-4284-B39F-404503F508A7}"/>
                </a:ext>
              </a:extLst>
            </p:cNvPr>
            <p:cNvSpPr txBox="1"/>
            <p:nvPr/>
          </p:nvSpPr>
          <p:spPr>
            <a:xfrm>
              <a:off x="47862" y="4696799"/>
              <a:ext cx="938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unbound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39" name="矢印: 下 38">
              <a:extLst>
                <a:ext uri="{FF2B5EF4-FFF2-40B4-BE49-F238E27FC236}">
                  <a16:creationId xmlns:a16="http://schemas.microsoft.com/office/drawing/2014/main" id="{498D8580-8083-4A70-BBE7-43D6618C371E}"/>
                </a:ext>
              </a:extLst>
            </p:cNvPr>
            <p:cNvSpPr/>
            <p:nvPr/>
          </p:nvSpPr>
          <p:spPr>
            <a:xfrm flipV="1">
              <a:off x="1425736" y="5952634"/>
              <a:ext cx="328736" cy="556739"/>
            </a:xfrm>
            <a:prstGeom prst="down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pc="3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0" name="矢印: 下 39">
              <a:extLst>
                <a:ext uri="{FF2B5EF4-FFF2-40B4-BE49-F238E27FC236}">
                  <a16:creationId xmlns:a16="http://schemas.microsoft.com/office/drawing/2014/main" id="{B106522B-C388-4404-9D43-E0F2519083CD}"/>
                </a:ext>
              </a:extLst>
            </p:cNvPr>
            <p:cNvSpPr/>
            <p:nvPr/>
          </p:nvSpPr>
          <p:spPr>
            <a:xfrm flipV="1">
              <a:off x="1425736" y="4926282"/>
              <a:ext cx="328736" cy="400111"/>
            </a:xfrm>
            <a:prstGeom prst="down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pc="3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10B988A7-B8A0-4634-B02A-C6E07325CCD5}"/>
                </a:ext>
              </a:extLst>
            </p:cNvPr>
            <p:cNvSpPr txBox="1"/>
            <p:nvPr/>
          </p:nvSpPr>
          <p:spPr>
            <a:xfrm>
              <a:off x="1994051" y="5683987"/>
              <a:ext cx="824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244 nm</a:t>
              </a:r>
            </a:p>
            <a:p>
              <a:pPr algn="l"/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(2</a:t>
              </a:r>
              <a:r>
                <a:rPr lang="ja-JP" altLang="en-US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光子</a:t>
              </a:r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)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1ABE7AD5-6745-45B7-8DC6-C7098E8C7EB7}"/>
                </a:ext>
              </a:extLst>
            </p:cNvPr>
            <p:cNvSpPr txBox="1"/>
            <p:nvPr/>
          </p:nvSpPr>
          <p:spPr>
            <a:xfrm>
              <a:off x="1994051" y="4961161"/>
              <a:ext cx="1718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6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244 nm or 355 nm</a:t>
              </a:r>
              <a:endPara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ADAF817B-6083-4BBA-81BE-D1E5F56AD482}"/>
                </a:ext>
              </a:extLst>
            </p:cNvPr>
            <p:cNvCxnSpPr/>
            <p:nvPr/>
          </p:nvCxnSpPr>
          <p:spPr>
            <a:xfrm>
              <a:off x="1050800" y="6525344"/>
              <a:ext cx="1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85CE476B-2C59-475C-AFE8-AD78028A1665}"/>
                </a:ext>
              </a:extLst>
            </p:cNvPr>
            <p:cNvCxnSpPr/>
            <p:nvPr/>
          </p:nvCxnSpPr>
          <p:spPr>
            <a:xfrm>
              <a:off x="1050800" y="5373216"/>
              <a:ext cx="1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矢印: 下 44">
            <a:extLst>
              <a:ext uri="{FF2B5EF4-FFF2-40B4-BE49-F238E27FC236}">
                <a16:creationId xmlns:a16="http://schemas.microsoft.com/office/drawing/2014/main" id="{1391BB58-E26D-4B8B-9708-1354B8C90A20}"/>
              </a:ext>
            </a:extLst>
          </p:cNvPr>
          <p:cNvSpPr/>
          <p:nvPr/>
        </p:nvSpPr>
        <p:spPr>
          <a:xfrm flipV="1">
            <a:off x="5345892" y="4522405"/>
            <a:ext cx="328736" cy="543957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pc="300" dirty="0">
              <a:solidFill>
                <a:schemeClr val="tx1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12BAD9-39E7-4B71-B480-BB9EC20106C5}"/>
              </a:ext>
            </a:extLst>
          </p:cNvPr>
          <p:cNvSpPr txBox="1"/>
          <p:nvPr/>
        </p:nvSpPr>
        <p:spPr>
          <a:xfrm>
            <a:off x="413122" y="3265170"/>
            <a:ext cx="29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Calibri" panose="020F0502020204030204" pitchFamily="34" charset="0"/>
                <a:ea typeface="メイリオ" panose="020B0604030504040204" pitchFamily="50" charset="-128"/>
              </a:rPr>
              <a:t>メインプラン </a:t>
            </a:r>
            <a:r>
              <a:rPr kumimoji="1" lang="en-US" altLang="ja-JP" b="1" dirty="0">
                <a:latin typeface="Calibri" panose="020F0502020204030204" pitchFamily="34" charset="0"/>
                <a:ea typeface="メイリオ" panose="020B0604030504040204" pitchFamily="50" charset="-128"/>
              </a:rPr>
              <a:t>(2P </a:t>
            </a:r>
            <a:r>
              <a:rPr kumimoji="1" lang="ja-JP" altLang="en-US" b="1" dirty="0">
                <a:latin typeface="Calibri" panose="020F0502020204030204" pitchFamily="34" charset="0"/>
                <a:ea typeface="メイリオ" panose="020B0604030504040204" pitchFamily="50" charset="-128"/>
              </a:rPr>
              <a:t>状態</a:t>
            </a:r>
            <a:r>
              <a:rPr lang="ja-JP" altLang="en-US" b="1" dirty="0">
                <a:latin typeface="Calibri" panose="020F0502020204030204" pitchFamily="34" charset="0"/>
                <a:ea typeface="メイリオ" panose="020B0604030504040204" pitchFamily="50" charset="-128"/>
              </a:rPr>
              <a:t>経由</a:t>
            </a:r>
            <a:r>
              <a:rPr lang="en-US" altLang="ja-JP" b="1" dirty="0">
                <a:latin typeface="Calibri" panose="020F0502020204030204" pitchFamily="34" charset="0"/>
                <a:ea typeface="メイリオ" panose="020B0604030504040204" pitchFamily="50" charset="-128"/>
              </a:rPr>
              <a:t>)</a:t>
            </a:r>
            <a:endParaRPr kumimoji="1" lang="ja-JP" altLang="en-US" b="1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01A9BCC-E3D1-475B-B0A4-491E1B8C560E}"/>
              </a:ext>
            </a:extLst>
          </p:cNvPr>
          <p:cNvSpPr txBox="1"/>
          <p:nvPr/>
        </p:nvSpPr>
        <p:spPr>
          <a:xfrm>
            <a:off x="4747847" y="326517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Calibri" panose="020F0502020204030204" pitchFamily="34" charset="0"/>
                <a:ea typeface="メイリオ" panose="020B0604030504040204" pitchFamily="50" charset="-128"/>
              </a:rPr>
              <a:t>プラン</a:t>
            </a:r>
            <a:r>
              <a:rPr kumimoji="1" lang="en-US" altLang="ja-JP" b="1" dirty="0">
                <a:latin typeface="Calibri" panose="020F0502020204030204" pitchFamily="34" charset="0"/>
                <a:ea typeface="メイリオ" panose="020B0604030504040204" pitchFamily="50" charset="-128"/>
              </a:rPr>
              <a:t>B (2S </a:t>
            </a:r>
            <a:r>
              <a:rPr kumimoji="1" lang="ja-JP" altLang="en-US" b="1" dirty="0">
                <a:latin typeface="Calibri" panose="020F0502020204030204" pitchFamily="34" charset="0"/>
                <a:ea typeface="メイリオ" panose="020B0604030504040204" pitchFamily="50" charset="-128"/>
              </a:rPr>
              <a:t>状態</a:t>
            </a:r>
            <a:r>
              <a:rPr lang="ja-JP" altLang="en-US" b="1" dirty="0">
                <a:latin typeface="Calibri" panose="020F0502020204030204" pitchFamily="34" charset="0"/>
                <a:ea typeface="メイリオ" panose="020B0604030504040204" pitchFamily="50" charset="-128"/>
              </a:rPr>
              <a:t>経由</a:t>
            </a:r>
            <a:r>
              <a:rPr lang="en-US" altLang="ja-JP" b="1" dirty="0">
                <a:latin typeface="Calibri" panose="020F0502020204030204" pitchFamily="34" charset="0"/>
                <a:ea typeface="メイリオ" panose="020B0604030504040204" pitchFamily="50" charset="-128"/>
              </a:rPr>
              <a:t>)</a:t>
            </a:r>
            <a:endParaRPr kumimoji="1" lang="ja-JP" altLang="en-US" b="1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7EB7580-D37D-424E-926A-E76EEA464A2B}"/>
              </a:ext>
            </a:extLst>
          </p:cNvPr>
          <p:cNvSpPr txBox="1"/>
          <p:nvPr/>
        </p:nvSpPr>
        <p:spPr>
          <a:xfrm flipH="1">
            <a:off x="362235" y="6138812"/>
            <a:ext cx="508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Lyman-</a:t>
            </a:r>
            <a:r>
              <a:rPr lang="en-US" altLang="ja-JP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α </a:t>
            </a:r>
            <a:r>
              <a:rPr lang="ja-JP" altLang="en-US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レーザーの高強度化が</a:t>
            </a:r>
            <a:r>
              <a:rPr lang="en-US" altLang="ja-JP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challenging</a:t>
            </a:r>
            <a:r>
              <a:rPr lang="ja-JP" altLang="en-US" spc="130" dirty="0" err="1">
                <a:latin typeface="Calibri" panose="020F0502020204030204" pitchFamily="34" charset="0"/>
                <a:ea typeface="メイリオ" panose="020B0604030504040204" pitchFamily="50" charset="-128"/>
              </a:rPr>
              <a:t>。</a:t>
            </a:r>
            <a:endParaRPr kumimoji="1" lang="en-US" altLang="ja-JP" spc="13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2366683-6F2C-480D-9EF1-745033A9186A}"/>
              </a:ext>
            </a:extLst>
          </p:cNvPr>
          <p:cNvSpPr txBox="1"/>
          <p:nvPr/>
        </p:nvSpPr>
        <p:spPr>
          <a:xfrm flipH="1">
            <a:off x="8112224" y="308225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dirty="0">
                <a:latin typeface="Calibri" panose="020F0502020204030204" pitchFamily="34" charset="0"/>
                <a:ea typeface="メイリオ" panose="020B0604030504040204" pitchFamily="50" charset="-128"/>
              </a:rPr>
              <a:t>J-PARC</a:t>
            </a:r>
            <a:r>
              <a:rPr lang="ja-JP" altLang="en-US" dirty="0">
                <a:latin typeface="Calibri" panose="020F0502020204030204" pitchFamily="34" charset="0"/>
                <a:ea typeface="メイリオ" panose="020B0604030504040204" pitchFamily="50" charset="-128"/>
              </a:rPr>
              <a:t> </a:t>
            </a:r>
            <a:r>
              <a:rPr kumimoji="1" lang="en-US" altLang="ja-JP" dirty="0">
                <a:latin typeface="Calibri" panose="020F0502020204030204" pitchFamily="34" charset="0"/>
                <a:ea typeface="メイリオ" panose="020B0604030504040204" pitchFamily="50" charset="-128"/>
              </a:rPr>
              <a:t>MLF S2 </a:t>
            </a:r>
            <a:r>
              <a:rPr kumimoji="1" lang="ja-JP" altLang="en-US" dirty="0">
                <a:latin typeface="Calibri" panose="020F0502020204030204" pitchFamily="34" charset="0"/>
                <a:ea typeface="メイリオ" panose="020B0604030504040204" pitchFamily="50" charset="-128"/>
              </a:rPr>
              <a:t>エリアのビームライン</a:t>
            </a:r>
          </a:p>
        </p:txBody>
      </p:sp>
    </p:spTree>
    <p:extLst>
      <p:ext uri="{BB962C8B-B14F-4D97-AF65-F5344CB8AC3E}">
        <p14:creationId xmlns:p14="http://schemas.microsoft.com/office/powerpoint/2010/main" val="3260434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③ ミューオン加速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sz="1800" dirty="0"/>
          </a:p>
          <a:p>
            <a:endParaRPr lang="en-US" altLang="ja-JP" sz="1800" dirty="0"/>
          </a:p>
          <a:p>
            <a:endParaRPr lang="en-US" altLang="ja-JP" sz="1800" dirty="0"/>
          </a:p>
          <a:p>
            <a:endParaRPr lang="en-US" altLang="ja-JP" sz="1800" dirty="0"/>
          </a:p>
          <a:p>
            <a:pPr>
              <a:lnSpc>
                <a:spcPct val="150000"/>
              </a:lnSpc>
            </a:pPr>
            <a:r>
              <a:rPr lang="ja-JP" altLang="en-US" dirty="0"/>
              <a:t>速度</a:t>
            </a:r>
            <a:r>
              <a:rPr lang="en-US" altLang="ja-JP" dirty="0"/>
              <a:t>β </a:t>
            </a:r>
            <a:r>
              <a:rPr lang="ja-JP" altLang="en-US" dirty="0"/>
              <a:t>の領域に応じて、</a:t>
            </a:r>
            <a:r>
              <a:rPr lang="en-US" altLang="ja-JP" dirty="0"/>
              <a:t>4 </a:t>
            </a:r>
            <a:r>
              <a:rPr lang="ja-JP" altLang="en-US" dirty="0"/>
              <a:t>種類の加速キャビティを使用して、</a:t>
            </a:r>
            <a:br>
              <a:rPr lang="en-US" altLang="ja-JP" dirty="0"/>
            </a:br>
            <a:r>
              <a:rPr lang="ja-JP" altLang="en-US" dirty="0"/>
              <a:t>冷却したミューオンビームを</a:t>
            </a:r>
            <a:r>
              <a:rPr lang="en-US" altLang="ja-JP" dirty="0"/>
              <a:t>300 MeV/c </a:t>
            </a:r>
            <a:r>
              <a:rPr lang="ja-JP" altLang="en-US" dirty="0"/>
              <a:t>の運動量まで加速する。</a:t>
            </a:r>
            <a:endParaRPr lang="en-US" altLang="ja-JP" dirty="0"/>
          </a:p>
          <a:p>
            <a:pPr lvl="1"/>
            <a:r>
              <a:rPr lang="ja-JP" altLang="en-US" dirty="0"/>
              <a:t>寿命を考慮して、素早く加速する。</a:t>
            </a:r>
            <a:endParaRPr lang="en-US" altLang="ja-JP" dirty="0"/>
          </a:p>
          <a:p>
            <a:pPr lvl="1"/>
            <a:r>
              <a:rPr lang="ja-JP" altLang="en-US" dirty="0"/>
              <a:t>エミッタンスを増加させない。</a:t>
            </a:r>
            <a:endParaRPr lang="en-US" altLang="ja-JP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dirty="0"/>
              <a:t>初段の</a:t>
            </a:r>
            <a:r>
              <a:rPr lang="en-US" altLang="ja-JP" dirty="0"/>
              <a:t>RFQ </a:t>
            </a:r>
            <a:r>
              <a:rPr lang="ja-JP" altLang="en-US" dirty="0"/>
              <a:t>による加速試験に成功。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dirty="0"/>
              <a:t>後段の加速器の設計・試作機製造も進行中。</a:t>
            </a:r>
            <a:endParaRPr lang="en-US" altLang="ja-JP" dirty="0"/>
          </a:p>
          <a:p>
            <a:pPr lvl="1"/>
            <a:r>
              <a:rPr lang="ja-JP" altLang="en-US" sz="1800" dirty="0"/>
              <a:t>詳細は大谷さん、鷲見さんの講義</a:t>
            </a:r>
            <a:r>
              <a:rPr lang="en-US" altLang="ja-JP" sz="1800" dirty="0"/>
              <a:t>/</a:t>
            </a:r>
            <a:r>
              <a:rPr lang="ja-JP" altLang="en-US" sz="1800" dirty="0"/>
              <a:t>発表</a:t>
            </a:r>
            <a:endParaRPr lang="en-US" altLang="ja-JP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31</a:t>
            </a:fld>
            <a:endParaRPr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53CDA736-DC67-449E-BCF9-0A552824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651" y="4351819"/>
            <a:ext cx="3689914" cy="252028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3D46056-E4D5-47DE-9CB2-AB4C291C40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46"/>
          <a:stretch/>
        </p:blipFill>
        <p:spPr>
          <a:xfrm>
            <a:off x="8951153" y="2501311"/>
            <a:ext cx="2977217" cy="2016000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736A388-F79E-4096-B613-978D715EC0B4}"/>
              </a:ext>
            </a:extLst>
          </p:cNvPr>
          <p:cNvSpPr txBox="1"/>
          <p:nvPr/>
        </p:nvSpPr>
        <p:spPr>
          <a:xfrm>
            <a:off x="8974360" y="4557625"/>
            <a:ext cx="1962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i="1" dirty="0">
                <a:latin typeface="Calibri" panose="020F0502020204030204" pitchFamily="34" charset="0"/>
                <a:ea typeface="メイリオ" panose="020B0604030504040204" pitchFamily="50" charset="-128"/>
              </a:rPr>
              <a:t>Phys. Rev. AB 21, 050101 (2018)</a:t>
            </a:r>
            <a:endParaRPr lang="ja-JP" altLang="en-US" sz="1050" i="1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34DB94E-E0BD-4100-9F4D-1D12C6B0BC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08" y="836712"/>
            <a:ext cx="7632848" cy="167506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567EF27-B5CC-4859-92E8-5C830494DE01}"/>
              </a:ext>
            </a:extLst>
          </p:cNvPr>
          <p:cNvSpPr txBox="1"/>
          <p:nvPr/>
        </p:nvSpPr>
        <p:spPr>
          <a:xfrm>
            <a:off x="8976320" y="2123564"/>
            <a:ext cx="313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spc="13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世界初のミューオン加速</a:t>
            </a:r>
            <a:endParaRPr lang="en-US" altLang="ja-JP" b="1" spc="13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800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④ 入射 </a:t>
            </a:r>
            <a:r>
              <a:rPr lang="en-US" altLang="ja-JP" dirty="0"/>
              <a:t>(3 </a:t>
            </a:r>
            <a:r>
              <a:rPr lang="ja-JP" altLang="en-US" dirty="0"/>
              <a:t>次元らせん入射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lang="ja-JP" altLang="en-US" dirty="0"/>
              <a:t>次元な入射の場合、ビームが入射して</a:t>
            </a:r>
            <a:r>
              <a:rPr lang="en-US" altLang="ja-JP" dirty="0"/>
              <a:t>1 </a:t>
            </a:r>
            <a:r>
              <a:rPr lang="ja-JP" altLang="en-US" dirty="0"/>
              <a:t>周するまでに、</a:t>
            </a:r>
            <a:br>
              <a:rPr lang="en-US" altLang="ja-JP" dirty="0"/>
            </a:br>
            <a:r>
              <a:rPr lang="ja-JP" altLang="en-US" dirty="0"/>
              <a:t>水平方向に軌道をずらす必要がある。</a:t>
            </a:r>
            <a:endParaRPr lang="en-US" altLang="ja-JP" dirty="0"/>
          </a:p>
          <a:p>
            <a:pPr lvl="1"/>
            <a:r>
              <a:rPr lang="ja-JP" altLang="en-US" dirty="0"/>
              <a:t>回転半径が小さすぎて、現実的な強度のキッカーでは不可能。</a:t>
            </a:r>
            <a:endParaRPr lang="en-US" altLang="ja-JP" dirty="0"/>
          </a:p>
          <a:p>
            <a:r>
              <a:rPr lang="en-US" altLang="ja-JP" dirty="0"/>
              <a:t>3 </a:t>
            </a:r>
            <a:r>
              <a:rPr lang="ja-JP" altLang="en-US" dirty="0"/>
              <a:t>次元的に入射して、らせん運動中に数十ターンかけて、</a:t>
            </a:r>
            <a:br>
              <a:rPr lang="en-US" altLang="ja-JP" dirty="0"/>
            </a:br>
            <a:r>
              <a:rPr lang="ja-JP" altLang="en-US" dirty="0"/>
              <a:t>垂直方向にキックする</a:t>
            </a:r>
            <a:r>
              <a:rPr lang="en-US" altLang="ja-JP" b="1" dirty="0">
                <a:solidFill>
                  <a:srgbClr val="FF0000"/>
                </a:solidFill>
              </a:rPr>
              <a:t>(3</a:t>
            </a:r>
            <a:r>
              <a:rPr lang="ja-JP" altLang="en-US" b="1" dirty="0">
                <a:solidFill>
                  <a:srgbClr val="FF0000"/>
                </a:solidFill>
              </a:rPr>
              <a:t>次元らせん入射</a:t>
            </a:r>
            <a:r>
              <a:rPr lang="en-US" altLang="ja-JP" b="1" dirty="0">
                <a:solidFill>
                  <a:srgbClr val="FF0000"/>
                </a:solidFill>
              </a:rPr>
              <a:t>)</a:t>
            </a:r>
            <a:r>
              <a:rPr lang="ja-JP" altLang="en-US" dirty="0" err="1"/>
              <a:t>。</a:t>
            </a:r>
            <a:endParaRPr lang="en-US" altLang="ja-JP" dirty="0"/>
          </a:p>
          <a:p>
            <a:pPr marL="800100" lvl="1" indent="-342900">
              <a:buFont typeface="+mj-lt"/>
              <a:buAutoNum type="arabicPeriod"/>
            </a:pPr>
            <a:r>
              <a:rPr lang="ja-JP" altLang="en-US" dirty="0">
                <a:solidFill>
                  <a:prstClr val="black"/>
                </a:solidFill>
                <a:latin typeface="Calibri"/>
              </a:rPr>
              <a:t>ソレノイド磁石の</a:t>
            </a:r>
            <a:r>
              <a:rPr lang="ja-JP" altLang="en-US" dirty="0">
                <a:solidFill>
                  <a:srgbClr val="FF0000"/>
                </a:solidFill>
                <a:latin typeface="Calibri"/>
              </a:rPr>
              <a:t>フリンジ磁場</a:t>
            </a:r>
            <a:r>
              <a:rPr lang="ja-JP" altLang="en-US" dirty="0">
                <a:solidFill>
                  <a:prstClr val="black"/>
                </a:solidFill>
                <a:latin typeface="Calibri"/>
              </a:rPr>
              <a:t>で入射角度を減少させる。</a:t>
            </a:r>
            <a:endParaRPr lang="en-US" altLang="ja-JP" dirty="0">
              <a:solidFill>
                <a:prstClr val="black"/>
              </a:solidFill>
              <a:latin typeface="Calibri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ja-JP" altLang="en-US" dirty="0">
                <a:solidFill>
                  <a:srgbClr val="FF0000"/>
                </a:solidFill>
                <a:latin typeface="Calibri"/>
              </a:rPr>
              <a:t>パルスキッカー磁場</a:t>
            </a:r>
            <a:r>
              <a:rPr lang="ja-JP" altLang="en-US" dirty="0">
                <a:latin typeface="Calibri"/>
              </a:rPr>
              <a:t>でビーム方向を鉛直方向にキックして、蓄積軌道平面に導く。</a:t>
            </a:r>
            <a:endParaRPr lang="en-US" altLang="ja-JP" dirty="0">
              <a:latin typeface="Calibri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ja-JP" altLang="en-US" dirty="0">
                <a:solidFill>
                  <a:srgbClr val="FF0000"/>
                </a:solidFill>
                <a:latin typeface="Calibri"/>
              </a:rPr>
              <a:t>弱収束磁場</a:t>
            </a:r>
            <a:r>
              <a:rPr lang="ja-JP" altLang="en-US" dirty="0">
                <a:latin typeface="Calibri"/>
              </a:rPr>
              <a:t>でビームを蓄積する</a:t>
            </a:r>
            <a:r>
              <a:rPr lang="en-US" altLang="ja-JP" dirty="0">
                <a:latin typeface="Calibri"/>
              </a:rPr>
              <a:t>(n-index ~ 10</a:t>
            </a:r>
            <a:r>
              <a:rPr lang="en-US" altLang="ja-JP" baseline="30000" dirty="0">
                <a:latin typeface="Calibri"/>
              </a:rPr>
              <a:t>-4</a:t>
            </a:r>
            <a:r>
              <a:rPr lang="en-US" altLang="ja-JP" dirty="0">
                <a:latin typeface="Calibri"/>
              </a:rPr>
              <a:t>)</a:t>
            </a:r>
            <a:r>
              <a:rPr lang="ja-JP" altLang="en-US" dirty="0" err="1">
                <a:latin typeface="Calibri"/>
              </a:rPr>
              <a:t>。</a:t>
            </a:r>
            <a:endParaRPr lang="en-US" altLang="ja-JP" dirty="0">
              <a:latin typeface="Calibri"/>
            </a:endParaRPr>
          </a:p>
          <a:p>
            <a:pPr marL="400050"/>
            <a:r>
              <a:rPr lang="ja-JP" altLang="en-US" dirty="0">
                <a:latin typeface="Calibri"/>
              </a:rPr>
              <a:t>入射効率 </a:t>
            </a:r>
            <a:r>
              <a:rPr lang="en-US" altLang="ja-JP" dirty="0">
                <a:latin typeface="Calibri"/>
              </a:rPr>
              <a:t>&gt; 80%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32</a:t>
            </a:fld>
            <a:endParaRPr lang="ja-JP" altLang="en-US"/>
          </a:p>
        </p:txBody>
      </p:sp>
      <p:grpSp>
        <p:nvGrpSpPr>
          <p:cNvPr id="16" name="グループ化 15"/>
          <p:cNvGrpSpPr>
            <a:grpSpLocks noChangeAspect="1"/>
          </p:cNvGrpSpPr>
          <p:nvPr/>
        </p:nvGrpSpPr>
        <p:grpSpPr>
          <a:xfrm>
            <a:off x="2163320" y="4308153"/>
            <a:ext cx="4724768" cy="2565573"/>
            <a:chOff x="3231578" y="2441279"/>
            <a:chExt cx="5533230" cy="3004572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3735634" y="2441279"/>
              <a:ext cx="5029174" cy="2819278"/>
              <a:chOff x="3735634" y="2441279"/>
              <a:chExt cx="5029174" cy="2819278"/>
            </a:xfrm>
          </p:grpSpPr>
          <p:grpSp>
            <p:nvGrpSpPr>
              <p:cNvPr id="19" name="グループ化 18"/>
              <p:cNvGrpSpPr/>
              <p:nvPr/>
            </p:nvGrpSpPr>
            <p:grpSpPr>
              <a:xfrm>
                <a:off x="3740601" y="2441279"/>
                <a:ext cx="5024207" cy="2819278"/>
                <a:chOff x="226294" y="935007"/>
                <a:chExt cx="6675644" cy="4295234"/>
              </a:xfrm>
            </p:grpSpPr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5102"/>
                <a:stretch/>
              </p:blipFill>
              <p:spPr bwMode="auto">
                <a:xfrm>
                  <a:off x="226294" y="1694137"/>
                  <a:ext cx="5945721" cy="3536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6" name="直線矢印コネクタ 25"/>
                <p:cNvCxnSpPr/>
                <p:nvPr/>
              </p:nvCxnSpPr>
              <p:spPr>
                <a:xfrm flipH="1">
                  <a:off x="3153483" y="3027169"/>
                  <a:ext cx="432048" cy="185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線矢印コネクタ 26"/>
                <p:cNvCxnSpPr/>
                <p:nvPr/>
              </p:nvCxnSpPr>
              <p:spPr>
                <a:xfrm flipV="1">
                  <a:off x="1575411" y="4565434"/>
                  <a:ext cx="756540" cy="39784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矢印コネクタ 27"/>
                <p:cNvCxnSpPr/>
                <p:nvPr/>
              </p:nvCxnSpPr>
              <p:spPr>
                <a:xfrm flipH="1">
                  <a:off x="4588634" y="1694139"/>
                  <a:ext cx="432047" cy="197377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テキスト ボックス 28"/>
                <p:cNvSpPr txBox="1"/>
                <p:nvPr/>
              </p:nvSpPr>
              <p:spPr>
                <a:xfrm rot="20263498">
                  <a:off x="4993125" y="935007"/>
                  <a:ext cx="1908813" cy="5626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sym typeface="Symbol"/>
                    </a:rPr>
                    <a:t></a:t>
                  </a:r>
                  <a:r>
                    <a:rPr kumimoji="1" lang="en-US" altLang="ja-JP" b="1" baseline="30000" dirty="0">
                      <a:solidFill>
                        <a:schemeClr val="tx2"/>
                      </a:solidFill>
                      <a:latin typeface="Calibri" panose="020F0502020204030204" pitchFamily="34" charset="0"/>
                      <a:sym typeface="Symbol"/>
                    </a:rPr>
                    <a:t>+ </a:t>
                  </a:r>
                  <a:r>
                    <a:rPr lang="en-US" altLang="ja-JP" b="1" dirty="0">
                      <a:solidFill>
                        <a:schemeClr val="tx2"/>
                      </a:solidFill>
                      <a:latin typeface="Calibri" panose="020F0502020204030204" pitchFamily="34" charset="0"/>
                      <a:sym typeface="Symbol"/>
                    </a:rPr>
                    <a:t>beam</a:t>
                  </a:r>
                  <a:endParaRPr kumimoji="1" lang="ja-JP" altLang="en-US" b="1" dirty="0">
                    <a:solidFill>
                      <a:schemeClr val="tx2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" name="右中かっこ 30"/>
                <p:cNvSpPr/>
                <p:nvPr/>
              </p:nvSpPr>
              <p:spPr>
                <a:xfrm>
                  <a:off x="4301604" y="2440045"/>
                  <a:ext cx="139576" cy="1420670"/>
                </a:xfrm>
                <a:prstGeom prst="rightBrac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テキスト ボックス 31"/>
                <p:cNvSpPr txBox="1"/>
                <p:nvPr/>
              </p:nvSpPr>
              <p:spPr>
                <a:xfrm>
                  <a:off x="4508643" y="2821520"/>
                  <a:ext cx="1900895" cy="658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b="1" dirty="0">
                      <a:solidFill>
                        <a:schemeClr val="accent3"/>
                      </a:solidFill>
                      <a:latin typeface="Calibri" panose="020F0502020204030204" pitchFamily="34" charset="0"/>
                    </a:rPr>
                    <a:t>入射領域</a:t>
                  </a:r>
                </a:p>
              </p:txBody>
            </p:sp>
            <p:sp>
              <p:nvSpPr>
                <p:cNvPr id="33" name="右中かっこ 32"/>
                <p:cNvSpPr/>
                <p:nvPr/>
              </p:nvSpPr>
              <p:spPr>
                <a:xfrm>
                  <a:off x="4301604" y="3925723"/>
                  <a:ext cx="136868" cy="512440"/>
                </a:xfrm>
                <a:prstGeom prst="rightBrac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" name="テキスト ボックス 33"/>
                <p:cNvSpPr txBox="1"/>
                <p:nvPr/>
              </p:nvSpPr>
              <p:spPr>
                <a:xfrm>
                  <a:off x="4353815" y="3808872"/>
                  <a:ext cx="2160241" cy="5626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ja-JP" altLang="en-US" b="1" dirty="0">
                      <a:solidFill>
                        <a:schemeClr val="accent3"/>
                      </a:solidFill>
                      <a:latin typeface="Calibri" panose="020F0502020204030204" pitchFamily="34" charset="0"/>
                    </a:rPr>
                    <a:t>蓄積領域</a:t>
                  </a:r>
                  <a:endParaRPr kumimoji="1" lang="ja-JP" altLang="en-US" b="1" dirty="0">
                    <a:solidFill>
                      <a:schemeClr val="accent3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1" name="テキスト ボックス 20"/>
              <p:cNvSpPr txBox="1"/>
              <p:nvPr/>
            </p:nvSpPr>
            <p:spPr>
              <a:xfrm>
                <a:off x="4283968" y="3154825"/>
                <a:ext cx="16982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>
                    <a:latin typeface="Calibri" panose="020F0502020204030204" pitchFamily="34" charset="0"/>
                  </a:rPr>
                  <a:t>Upper plate (pure iron)</a:t>
                </a:r>
                <a:endParaRPr lang="ja-JP" alt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3735634" y="4073604"/>
                <a:ext cx="1703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>
                    <a:latin typeface="Calibri" panose="020F0502020204030204" pitchFamily="34" charset="0"/>
                  </a:rPr>
                  <a:t>Return yoke </a:t>
                </a:r>
                <a:r>
                  <a:rPr lang="ja-JP" altLang="en-US" sz="1200" dirty="0">
                    <a:latin typeface="Calibri" panose="020F0502020204030204" pitchFamily="34" charset="0"/>
                  </a:rPr>
                  <a:t> </a:t>
                </a:r>
                <a:r>
                  <a:rPr lang="en-US" altLang="ja-JP" sz="1200" dirty="0">
                    <a:latin typeface="Calibri" panose="020F0502020204030204" pitchFamily="34" charset="0"/>
                  </a:rPr>
                  <a:t>(pure iron, cylindrical shape)</a:t>
                </a: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6244401" y="3584195"/>
                <a:ext cx="6733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>
                    <a:latin typeface="Calibri" panose="020F0502020204030204" pitchFamily="34" charset="0"/>
                  </a:rPr>
                  <a:t>Pole tip</a:t>
                </a:r>
                <a:r>
                  <a:rPr lang="ja-JP" altLang="en-US" sz="1200" dirty="0">
                    <a:latin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6118959" y="3106325"/>
                <a:ext cx="9233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>
                    <a:latin typeface="Calibri" panose="020F0502020204030204" pitchFamily="34" charset="0"/>
                  </a:rPr>
                  <a:t>channel</a:t>
                </a:r>
                <a:r>
                  <a:rPr lang="ja-JP" altLang="en-US" sz="1200" dirty="0">
                    <a:latin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3231578" y="5013322"/>
              <a:ext cx="1703965" cy="43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latin typeface="Calibri" panose="020F0502020204030204" pitchFamily="34" charset="0"/>
                </a:rPr>
                <a:t>メインコイル</a:t>
              </a: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394" y="3961187"/>
            <a:ext cx="3211254" cy="2786945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9756213" y="6630440"/>
            <a:ext cx="20553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Calibri" panose="020F0502020204030204" pitchFamily="34" charset="0"/>
                <a:ea typeface="メイリオ" panose="020B0604030504040204" pitchFamily="50" charset="-128"/>
              </a:rPr>
              <a:t>H. </a:t>
            </a:r>
            <a:r>
              <a:rPr lang="en-US" altLang="ja-JP" sz="1000" i="1" dirty="0" err="1">
                <a:latin typeface="Calibri" panose="020F0502020204030204" pitchFamily="34" charset="0"/>
                <a:ea typeface="メイリオ" panose="020B0604030504040204" pitchFamily="50" charset="-128"/>
              </a:rPr>
              <a:t>Iinuma</a:t>
            </a:r>
            <a:r>
              <a:rPr lang="en-US" altLang="ja-JP" sz="1000" i="1" dirty="0">
                <a:latin typeface="Calibri" panose="020F0502020204030204" pitchFamily="34" charset="0"/>
                <a:ea typeface="メイリオ" panose="020B0604030504040204" pitchFamily="50" charset="-128"/>
              </a:rPr>
              <a:t> et al. NIMA 832 (2016) 51</a:t>
            </a:r>
            <a:endParaRPr lang="ja-JP" altLang="en-US" sz="1000" i="1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CD7CB81F-7B95-48F2-9C0B-BDAA59B232F4}"/>
              </a:ext>
            </a:extLst>
          </p:cNvPr>
          <p:cNvGrpSpPr>
            <a:grpSpLocks noChangeAspect="1"/>
          </p:cNvGrpSpPr>
          <p:nvPr/>
        </p:nvGrpSpPr>
        <p:grpSpPr>
          <a:xfrm>
            <a:off x="8374006" y="1124743"/>
            <a:ext cx="3225503" cy="2195378"/>
            <a:chOff x="25390476" y="13305428"/>
            <a:chExt cx="3808391" cy="2592108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DF1F6E1D-CDBD-4C30-8857-9E8BE45D77A5}"/>
                </a:ext>
              </a:extLst>
            </p:cNvPr>
            <p:cNvGrpSpPr/>
            <p:nvPr/>
          </p:nvGrpSpPr>
          <p:grpSpPr>
            <a:xfrm>
              <a:off x="25390476" y="13305428"/>
              <a:ext cx="3242651" cy="2570551"/>
              <a:chOff x="8476736" y="3864388"/>
              <a:chExt cx="2534650" cy="1977316"/>
            </a:xfrm>
          </p:grpSpPr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4C87F422-90C6-4AD7-B0F8-A5F3A6FB4C5F}"/>
                  </a:ext>
                </a:extLst>
              </p:cNvPr>
              <p:cNvGrpSpPr/>
              <p:nvPr/>
            </p:nvGrpSpPr>
            <p:grpSpPr>
              <a:xfrm>
                <a:off x="9919126" y="4826017"/>
                <a:ext cx="230987" cy="226540"/>
                <a:chOff x="9919126" y="4826017"/>
                <a:chExt cx="230987" cy="226540"/>
              </a:xfrm>
            </p:grpSpPr>
            <p:sp>
              <p:nvSpPr>
                <p:cNvPr id="51" name="フローチャート: 結合子 50">
                  <a:extLst>
                    <a:ext uri="{FF2B5EF4-FFF2-40B4-BE49-F238E27FC236}">
                      <a16:creationId xmlns:a16="http://schemas.microsoft.com/office/drawing/2014/main" id="{6EA55173-D7E9-4CBC-A3CD-1BA1E349419D}"/>
                    </a:ext>
                  </a:extLst>
                </p:cNvPr>
                <p:cNvSpPr/>
                <p:nvPr/>
              </p:nvSpPr>
              <p:spPr>
                <a:xfrm>
                  <a:off x="9919126" y="4826017"/>
                  <a:ext cx="230987" cy="226540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フローチャート: 結合子 51">
                  <a:extLst>
                    <a:ext uri="{FF2B5EF4-FFF2-40B4-BE49-F238E27FC236}">
                      <a16:creationId xmlns:a16="http://schemas.microsoft.com/office/drawing/2014/main" id="{944E51B0-12C4-4435-8038-51A9DB1F6181}"/>
                    </a:ext>
                  </a:extLst>
                </p:cNvPr>
                <p:cNvSpPr/>
                <p:nvPr/>
              </p:nvSpPr>
              <p:spPr>
                <a:xfrm>
                  <a:off x="9988180" y="4893505"/>
                  <a:ext cx="92877" cy="91564"/>
                </a:xfrm>
                <a:prstGeom prst="flowChartConnector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グループ化 40">
                <a:extLst>
                  <a:ext uri="{FF2B5EF4-FFF2-40B4-BE49-F238E27FC236}">
                    <a16:creationId xmlns:a16="http://schemas.microsoft.com/office/drawing/2014/main" id="{E23D6624-C219-433A-9CAE-D1A324449CD4}"/>
                  </a:ext>
                </a:extLst>
              </p:cNvPr>
              <p:cNvGrpSpPr/>
              <p:nvPr/>
            </p:nvGrpSpPr>
            <p:grpSpPr>
              <a:xfrm>
                <a:off x="8476736" y="3864388"/>
                <a:ext cx="2534650" cy="1977316"/>
                <a:chOff x="8476736" y="3864388"/>
                <a:chExt cx="2534650" cy="1977316"/>
              </a:xfrm>
            </p:grpSpPr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4331968C-FA85-42D6-A270-85A4B2B287AC}"/>
                    </a:ext>
                  </a:extLst>
                </p:cNvPr>
                <p:cNvSpPr/>
                <p:nvPr/>
              </p:nvSpPr>
              <p:spPr>
                <a:xfrm>
                  <a:off x="9393955" y="4118631"/>
                  <a:ext cx="696935" cy="150772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3" name="直線矢印コネクタ 42">
                  <a:extLst>
                    <a:ext uri="{FF2B5EF4-FFF2-40B4-BE49-F238E27FC236}">
                      <a16:creationId xmlns:a16="http://schemas.microsoft.com/office/drawing/2014/main" id="{11925E57-A5A5-4CF2-BC3E-B1893A511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5355" y="4196875"/>
                  <a:ext cx="1000125" cy="7145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円弧 43">
                  <a:extLst>
                    <a:ext uri="{FF2B5EF4-FFF2-40B4-BE49-F238E27FC236}">
                      <a16:creationId xmlns:a16="http://schemas.microsoft.com/office/drawing/2014/main" id="{C212DDB2-6803-4664-ACAB-34D2A72F0566}"/>
                    </a:ext>
                  </a:extLst>
                </p:cNvPr>
                <p:cNvSpPr/>
                <p:nvPr/>
              </p:nvSpPr>
              <p:spPr>
                <a:xfrm>
                  <a:off x="9502414" y="4203427"/>
                  <a:ext cx="1276349" cy="1280930"/>
                </a:xfrm>
                <a:prstGeom prst="arc">
                  <a:avLst>
                    <a:gd name="adj1" fmla="val 16037588"/>
                    <a:gd name="adj2" fmla="val 13762460"/>
                  </a:avLst>
                </a:prstGeom>
                <a:ln w="28575" cap="sq">
                  <a:solidFill>
                    <a:srgbClr val="FF0000"/>
                  </a:solidFill>
                  <a:headEnd type="none"/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楕円 44">
                  <a:extLst>
                    <a:ext uri="{FF2B5EF4-FFF2-40B4-BE49-F238E27FC236}">
                      <a16:creationId xmlns:a16="http://schemas.microsoft.com/office/drawing/2014/main" id="{9A184FD3-C072-48D4-B883-FA7946A649D7}"/>
                    </a:ext>
                  </a:extLst>
                </p:cNvPr>
                <p:cNvSpPr/>
                <p:nvPr/>
              </p:nvSpPr>
              <p:spPr>
                <a:xfrm>
                  <a:off x="9773136" y="4310372"/>
                  <a:ext cx="1238250" cy="1273784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矢印: 右 45">
                  <a:extLst>
                    <a:ext uri="{FF2B5EF4-FFF2-40B4-BE49-F238E27FC236}">
                      <a16:creationId xmlns:a16="http://schemas.microsoft.com/office/drawing/2014/main" id="{002CB8F3-7C90-4845-BB04-E99038413F5C}"/>
                    </a:ext>
                  </a:extLst>
                </p:cNvPr>
                <p:cNvSpPr/>
                <p:nvPr/>
              </p:nvSpPr>
              <p:spPr>
                <a:xfrm rot="18509442" flipV="1">
                  <a:off x="9950318" y="5059427"/>
                  <a:ext cx="380540" cy="417202"/>
                </a:xfrm>
                <a:prstGeom prst="rightArrow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テキスト ボックス 46">
                      <a:extLst>
                        <a:ext uri="{FF2B5EF4-FFF2-40B4-BE49-F238E27FC236}">
                          <a16:creationId xmlns:a16="http://schemas.microsoft.com/office/drawing/2014/main" id="{E0E5066C-31A7-423C-A83F-4ECE09558D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88180" y="4559141"/>
                      <a:ext cx="638175" cy="3262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altLang="ja-JP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ja-JP" altLang="en-US" b="1" dirty="0">
                        <a:latin typeface="Calibri" panose="020F0502020204030204" pitchFamily="34" charset="0"/>
                        <a:ea typeface="メイリオ" panose="020B0604030504040204" pitchFamily="50" charset="-128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テキスト ボックス 46">
                      <a:extLst>
                        <a:ext uri="{FF2B5EF4-FFF2-40B4-BE49-F238E27FC236}">
                          <a16:creationId xmlns:a16="http://schemas.microsoft.com/office/drawing/2014/main" id="{E0E5066C-31A7-423C-A83F-4ECE09558D7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88180" y="4559141"/>
                      <a:ext cx="638175" cy="32625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50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1E759421-E1FF-4456-88AD-A7553E0A85E1}"/>
                    </a:ext>
                  </a:extLst>
                </p:cNvPr>
                <p:cNvSpPr txBox="1"/>
                <p:nvPr/>
              </p:nvSpPr>
              <p:spPr>
                <a:xfrm>
                  <a:off x="8476736" y="5534221"/>
                  <a:ext cx="1708369" cy="307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16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  <a:cs typeface="Calibri" panose="020F0502020204030204" pitchFamily="34" charset="0"/>
                    </a:rPr>
                    <a:t>水平方向にキック</a:t>
                  </a:r>
                  <a:endParaRPr kumimoji="1" lang="ja-JP" altLang="en-US" sz="16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5A04CAB4-9F23-41F9-9AD8-9F294E45085C}"/>
                    </a:ext>
                  </a:extLst>
                </p:cNvPr>
                <p:cNvSpPr txBox="1"/>
                <p:nvPr/>
              </p:nvSpPr>
              <p:spPr>
                <a:xfrm>
                  <a:off x="9165535" y="3864388"/>
                  <a:ext cx="1613229" cy="307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600" b="1" dirty="0">
                      <a:latin typeface="Calibri" panose="020F0502020204030204" pitchFamily="34" charset="0"/>
                      <a:ea typeface="メイリオ" panose="020B0604030504040204" pitchFamily="50" charset="-128"/>
                      <a:cs typeface="Calibri" panose="020F0502020204030204" pitchFamily="34" charset="0"/>
                    </a:rPr>
                    <a:t>インフレクター</a:t>
                  </a:r>
                </a:p>
              </p:txBody>
            </p:sp>
          </p:grpSp>
        </p:grp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4C42FBB6-D648-418E-AF88-BF5263993D38}"/>
                </a:ext>
              </a:extLst>
            </p:cNvPr>
            <p:cNvSpPr txBox="1"/>
            <p:nvPr/>
          </p:nvSpPr>
          <p:spPr>
            <a:xfrm>
              <a:off x="27828779" y="13604549"/>
              <a:ext cx="1058319" cy="356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Calibri" panose="020F0502020204030204" pitchFamily="34" charset="0"/>
                </a:rPr>
                <a:t>入射軌道</a:t>
              </a:r>
              <a:endPara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00F1D886-4472-4BDE-9F22-61061FFB661C}"/>
                </a:ext>
              </a:extLst>
            </p:cNvPr>
            <p:cNvSpPr txBox="1"/>
            <p:nvPr/>
          </p:nvSpPr>
          <p:spPr>
            <a:xfrm>
              <a:off x="28140548" y="15541163"/>
              <a:ext cx="1058319" cy="356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00B050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Calibri" panose="020F0502020204030204" pitchFamily="34" charset="0"/>
                </a:rPr>
                <a:t>蓄積軌道</a:t>
              </a:r>
            </a:p>
          </p:txBody>
        </p:sp>
      </p:grp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0F1DF82-7494-4D64-8A24-F5827480ECBE}"/>
              </a:ext>
            </a:extLst>
          </p:cNvPr>
          <p:cNvSpPr txBox="1"/>
          <p:nvPr/>
        </p:nvSpPr>
        <p:spPr>
          <a:xfrm>
            <a:off x="9887978" y="6180616"/>
            <a:ext cx="1974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solidFill>
                  <a:schemeClr val="tx2"/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鉛直方向にキック</a:t>
            </a:r>
            <a:endParaRPr kumimoji="1" lang="ja-JP" altLang="en-US" sz="1600" b="1" dirty="0">
              <a:solidFill>
                <a:schemeClr val="tx2"/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D443489A-44FB-4507-ACB8-2B0012896C99}"/>
              </a:ext>
            </a:extLst>
          </p:cNvPr>
          <p:cNvSpPr/>
          <p:nvPr/>
        </p:nvSpPr>
        <p:spPr>
          <a:xfrm rot="16200000" flipV="1">
            <a:off x="10388561" y="5630923"/>
            <a:ext cx="418993" cy="45204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935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ED0A8-5DB6-4955-B34F-4551958A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④ 入射 </a:t>
            </a:r>
            <a:r>
              <a:rPr lang="en-US" altLang="ja-JP" dirty="0"/>
              <a:t>(3 </a:t>
            </a:r>
            <a:r>
              <a:rPr lang="ja-JP" altLang="en-US" dirty="0"/>
              <a:t>次元らせん入射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88330F-58EE-4F25-80A2-B4CD2A293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低エネルギーの</a:t>
            </a:r>
            <a:r>
              <a:rPr lang="ja-JP" altLang="en-US" dirty="0">
                <a:solidFill>
                  <a:schemeClr val="accent2"/>
                </a:solidFill>
              </a:rPr>
              <a:t>電子ビームを用いた実証実験</a:t>
            </a:r>
            <a:r>
              <a:rPr lang="ja-JP" altLang="en-US" dirty="0"/>
              <a:t>が進行中</a:t>
            </a:r>
            <a:r>
              <a:rPr lang="en-US" altLang="ja-JP" dirty="0"/>
              <a:t>(@</a:t>
            </a:r>
            <a:r>
              <a:rPr lang="ja-JP" altLang="en-US" dirty="0"/>
              <a:t>つくば</a:t>
            </a:r>
            <a:r>
              <a:rPr lang="en-US" altLang="ja-JP" dirty="0"/>
              <a:t>)</a:t>
            </a:r>
            <a:r>
              <a:rPr lang="ja-JP" altLang="en-US" dirty="0" err="1"/>
              <a:t>。</a:t>
            </a:r>
            <a:endParaRPr lang="en-US" altLang="ja-JP" dirty="0"/>
          </a:p>
          <a:p>
            <a:pPr lvl="1"/>
            <a:r>
              <a:rPr lang="en-US" altLang="ja-JP" dirty="0"/>
              <a:t>CCD </a:t>
            </a:r>
            <a:r>
              <a:rPr lang="ja-JP" altLang="en-US" dirty="0"/>
              <a:t>カメラを用いて、電子軌道の可視化に成功。</a:t>
            </a:r>
            <a:endParaRPr lang="en-US" altLang="ja-JP" dirty="0"/>
          </a:p>
          <a:p>
            <a:pPr lvl="1"/>
            <a:r>
              <a:rPr kumimoji="1" lang="ja-JP" altLang="en-US" dirty="0"/>
              <a:t>キッカー磁石を蓄積磁石内にインストールして、キッカー磁場を加えて、試験中。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CEAE5D-C539-4A98-9A3F-A13FB12D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33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E1CF7B-BC2F-4F2C-A9DF-1DEE292F6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2" y="3389453"/>
            <a:ext cx="4439750" cy="2956077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2608896-45F1-4B27-9BA0-A6EFBEBB9341}"/>
              </a:ext>
            </a:extLst>
          </p:cNvPr>
          <p:cNvGrpSpPr>
            <a:grpSpLocks noChangeAspect="1"/>
          </p:cNvGrpSpPr>
          <p:nvPr/>
        </p:nvGrpSpPr>
        <p:grpSpPr>
          <a:xfrm>
            <a:off x="4421698" y="3257839"/>
            <a:ext cx="4188803" cy="3528241"/>
            <a:chOff x="47383" y="2791893"/>
            <a:chExt cx="2781347" cy="234273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AD85D0DF-1E99-4EDF-B1A4-7BA70722E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336" y="2830374"/>
              <a:ext cx="2675394" cy="2304256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FB015E0-C856-44DB-9272-C9B56B4039D3}"/>
                </a:ext>
              </a:extLst>
            </p:cNvPr>
            <p:cNvSpPr/>
            <p:nvPr/>
          </p:nvSpPr>
          <p:spPr>
            <a:xfrm rot="1524699">
              <a:off x="47383" y="2791893"/>
              <a:ext cx="395536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DDE6DB18-068B-46CE-94E8-DADE98DC3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256" y="3429000"/>
            <a:ext cx="3223877" cy="291653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A384158-85E4-4081-BDC6-D00083B64F2C}"/>
              </a:ext>
            </a:extLst>
          </p:cNvPr>
          <p:cNvSpPr txBox="1"/>
          <p:nvPr/>
        </p:nvSpPr>
        <p:spPr>
          <a:xfrm>
            <a:off x="8836898" y="3023664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キッカー磁石の試作機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92CA74B-39D9-4BD9-8BA5-E0E0CAB5988F}"/>
              </a:ext>
            </a:extLst>
          </p:cNvPr>
          <p:cNvSpPr txBox="1"/>
          <p:nvPr/>
        </p:nvSpPr>
        <p:spPr>
          <a:xfrm>
            <a:off x="911424" y="3023664"/>
            <a:ext cx="290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実証実験のセットアップ</a:t>
            </a:r>
            <a:endParaRPr kumimoji="1" lang="ja-JP" altLang="en-US" spc="13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1C69D9-A636-43C4-A27C-52D48B8BF820}"/>
              </a:ext>
            </a:extLst>
          </p:cNvPr>
          <p:cNvSpPr txBox="1"/>
          <p:nvPr/>
        </p:nvSpPr>
        <p:spPr>
          <a:xfrm>
            <a:off x="5262919" y="3023664"/>
            <a:ext cx="292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CCD </a:t>
            </a:r>
            <a:r>
              <a:rPr lang="ja-JP" altLang="en-US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で撮影した電子軌道</a:t>
            </a:r>
            <a:endParaRPr kumimoji="1" lang="ja-JP" altLang="en-US" spc="13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1816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⑤ 蓄積磁石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3T </a:t>
            </a:r>
            <a:r>
              <a:rPr lang="ja-JP" altLang="en-US" dirty="0"/>
              <a:t>の</a:t>
            </a:r>
            <a:r>
              <a:rPr lang="en-US" altLang="ja-JP" dirty="0">
                <a:solidFill>
                  <a:schemeClr val="accent2"/>
                </a:solidFill>
              </a:rPr>
              <a:t>MRI </a:t>
            </a:r>
            <a:r>
              <a:rPr lang="ja-JP" altLang="en-US" dirty="0">
                <a:solidFill>
                  <a:schemeClr val="accent2"/>
                </a:solidFill>
              </a:rPr>
              <a:t>型ソレノイド磁石</a:t>
            </a:r>
            <a:r>
              <a:rPr lang="ja-JP" altLang="en-US" dirty="0"/>
              <a:t>を蓄積磁石として使用する。</a:t>
            </a:r>
            <a:endParaRPr lang="en-US" altLang="ja-JP" dirty="0"/>
          </a:p>
          <a:p>
            <a:r>
              <a:rPr lang="ja-JP" altLang="en-US" dirty="0"/>
              <a:t>同型の磁石を用いて、</a:t>
            </a:r>
            <a:r>
              <a:rPr lang="en-US" altLang="ja-JP" dirty="0">
                <a:solidFill>
                  <a:schemeClr val="accent2"/>
                </a:solidFill>
              </a:rPr>
              <a:t>0.2 ppm</a:t>
            </a:r>
            <a:r>
              <a:rPr lang="en-US" altLang="ja-JP" sz="1600" spc="0" dirty="0">
                <a:solidFill>
                  <a:schemeClr val="accent2"/>
                </a:solidFill>
              </a:rPr>
              <a:t>(peak-to-peak)</a:t>
            </a:r>
            <a:r>
              <a:rPr lang="en-US" altLang="ja-JP" spc="0" dirty="0">
                <a:solidFill>
                  <a:schemeClr val="accent2"/>
                </a:solidFill>
              </a:rPr>
              <a:t> </a:t>
            </a:r>
            <a:r>
              <a:rPr lang="ja-JP" altLang="en-US" dirty="0">
                <a:solidFill>
                  <a:schemeClr val="accent2"/>
                </a:solidFill>
              </a:rPr>
              <a:t>の磁場一様性</a:t>
            </a:r>
            <a:r>
              <a:rPr lang="ja-JP" altLang="en-US" dirty="0"/>
              <a:t>を達成。</a:t>
            </a:r>
            <a:endParaRPr lang="en-US" altLang="ja-JP" dirty="0"/>
          </a:p>
          <a:p>
            <a:r>
              <a:rPr lang="ja-JP" altLang="en-US" dirty="0"/>
              <a:t>磁場の測定には核磁気共鳴</a:t>
            </a:r>
            <a:r>
              <a:rPr lang="en-US" altLang="ja-JP" dirty="0"/>
              <a:t>(NMR) </a:t>
            </a:r>
            <a:r>
              <a:rPr lang="ja-JP" altLang="en-US" dirty="0"/>
              <a:t>プローブを使用する。</a:t>
            </a:r>
            <a:endParaRPr lang="en-US" altLang="ja-JP" dirty="0"/>
          </a:p>
          <a:p>
            <a:pPr lvl="1"/>
            <a:r>
              <a:rPr lang="en-US" altLang="ja-JP" dirty="0"/>
              <a:t>FNAL g-2 </a:t>
            </a:r>
            <a:r>
              <a:rPr lang="ja-JP" altLang="en-US" dirty="0"/>
              <a:t>グループと磁場測定の相互較正を実施。</a:t>
            </a:r>
            <a:endParaRPr lang="en-US" altLang="ja-JP" dirty="0"/>
          </a:p>
          <a:p>
            <a:pPr lvl="1"/>
            <a:r>
              <a:rPr lang="en-US" altLang="ja-JP" dirty="0"/>
              <a:t>15 ppb </a:t>
            </a:r>
            <a:r>
              <a:rPr lang="ja-JP" altLang="en-US" dirty="0"/>
              <a:t>の精度を達成。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34</a:t>
            </a:fld>
            <a:endParaRPr lang="ja-JP" altLang="en-US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7D8705B8-E0F2-4168-8C83-35EE7FE52AAB}"/>
              </a:ext>
            </a:extLst>
          </p:cNvPr>
          <p:cNvGrpSpPr/>
          <p:nvPr/>
        </p:nvGrpSpPr>
        <p:grpSpPr>
          <a:xfrm>
            <a:off x="335360" y="3613580"/>
            <a:ext cx="6768752" cy="3100420"/>
            <a:chOff x="2207568" y="1772816"/>
            <a:chExt cx="6768752" cy="3100420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05A55130-A355-4B4D-BAB1-3B42A93043C1}"/>
                </a:ext>
              </a:extLst>
            </p:cNvPr>
            <p:cNvGrpSpPr/>
            <p:nvPr/>
          </p:nvGrpSpPr>
          <p:grpSpPr>
            <a:xfrm>
              <a:off x="2207568" y="1772816"/>
              <a:ext cx="6768752" cy="3100420"/>
              <a:chOff x="124742" y="1545319"/>
              <a:chExt cx="6768752" cy="3100420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D410BDF7-0B50-4E0D-9FCE-1C3E2B06D46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4742" y="1545319"/>
                <a:ext cx="5062541" cy="3100420"/>
                <a:chOff x="40557" y="1511660"/>
                <a:chExt cx="6273657" cy="3842137"/>
              </a:xfrm>
            </p:grpSpPr>
            <p:pic>
              <p:nvPicPr>
                <p:cNvPr id="35" name="Picture 10">
                  <a:extLst>
                    <a:ext uri="{FF2B5EF4-FFF2-40B4-BE49-F238E27FC236}">
                      <a16:creationId xmlns:a16="http://schemas.microsoft.com/office/drawing/2014/main" id="{C8D19106-549B-467F-B12A-C138F4AEB6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616"/>
                <a:stretch/>
              </p:blipFill>
              <p:spPr bwMode="auto">
                <a:xfrm>
                  <a:off x="40557" y="1511660"/>
                  <a:ext cx="4449079" cy="36132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6" name="図形グループ 32">
                  <a:extLst>
                    <a:ext uri="{FF2B5EF4-FFF2-40B4-BE49-F238E27FC236}">
                      <a16:creationId xmlns:a16="http://schemas.microsoft.com/office/drawing/2014/main" id="{FFBA3B8E-5C5A-437E-856C-100E1E26B0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2400" y="3547983"/>
                  <a:ext cx="537210" cy="582055"/>
                  <a:chOff x="7085012" y="1665526"/>
                  <a:chExt cx="688976" cy="479742"/>
                </a:xfrm>
                <a:effectLst>
                  <a:glow rad="101600">
                    <a:schemeClr val="bg1">
                      <a:alpha val="60000"/>
                    </a:schemeClr>
                  </a:glow>
                </a:effectLst>
              </p:grpSpPr>
              <p:cxnSp>
                <p:nvCxnSpPr>
                  <p:cNvPr id="41" name="直線コネクタ 40">
                    <a:extLst>
                      <a:ext uri="{FF2B5EF4-FFF2-40B4-BE49-F238E27FC236}">
                        <a16:creationId xmlns:a16="http://schemas.microsoft.com/office/drawing/2014/main" id="{15AAC9FF-CA47-4E3C-9EC3-586E113E7A3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6851372" y="1899166"/>
                    <a:ext cx="468868" cy="1588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42" name="直線コネクタ 41">
                    <a:extLst>
                      <a:ext uri="{FF2B5EF4-FFF2-40B4-BE49-F238E27FC236}">
                        <a16:creationId xmlns:a16="http://schemas.microsoft.com/office/drawing/2014/main" id="{181A1B4F-79D1-4BFE-A0F8-FA2E97A4D93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7538760" y="1910040"/>
                    <a:ext cx="468868" cy="1588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43" name="直線矢印コネクタ 42">
                    <a:extLst>
                      <a:ext uri="{FF2B5EF4-FFF2-40B4-BE49-F238E27FC236}">
                        <a16:creationId xmlns:a16="http://schemas.microsoft.com/office/drawing/2014/main" id="{BB144CA3-F0C8-40D2-A445-E9957B34BCF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085012" y="1979612"/>
                    <a:ext cx="687388" cy="158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arrow" w="med" len="med"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</p:grpSp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FE3F4027-F9A2-4ADD-9937-5283E4E099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2661" y="4085310"/>
                  <a:ext cx="817831" cy="400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30" tIns="45716" rIns="91430" bIns="45716">
                  <a:spAutoFit/>
                </a:bodyPr>
                <a:lstStyle/>
                <a:p>
                  <a:r>
                    <a:rPr lang="en-US" altLang="ja-JP" sz="2000" dirty="0"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Calibri" panose="020F0502020204030204" pitchFamily="34" charset="0"/>
                    </a:rPr>
                    <a:t>66 cm</a:t>
                  </a:r>
                </a:p>
              </p:txBody>
            </p:sp>
            <p:cxnSp>
              <p:nvCxnSpPr>
                <p:cNvPr id="38" name="直線矢印コネクタ 37">
                  <a:extLst>
                    <a:ext uri="{FF2B5EF4-FFF2-40B4-BE49-F238E27FC236}">
                      <a16:creationId xmlns:a16="http://schemas.microsoft.com/office/drawing/2014/main" id="{3502E555-E918-43CC-BE9C-6B2DB2423AF2}"/>
                    </a:ext>
                  </a:extLst>
                </p:cNvPr>
                <p:cNvCxnSpPr/>
                <p:nvPr/>
              </p:nvCxnSpPr>
              <p:spPr>
                <a:xfrm flipH="1">
                  <a:off x="3707904" y="2204864"/>
                  <a:ext cx="0" cy="235527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07EFF864-0E65-4AE7-A752-AD2F16557A42}"/>
                    </a:ext>
                  </a:extLst>
                </p:cNvPr>
                <p:cNvSpPr txBox="1"/>
                <p:nvPr/>
              </p:nvSpPr>
              <p:spPr>
                <a:xfrm>
                  <a:off x="3773694" y="3069586"/>
                  <a:ext cx="7136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2.9 m</a:t>
                  </a:r>
                  <a:endParaRPr kumimoji="1" lang="ja-JP" altLang="en-US" dirty="0"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09D29164-5EF3-464E-A58A-473C7896E225}"/>
                    </a:ext>
                  </a:extLst>
                </p:cNvPr>
                <p:cNvSpPr txBox="1"/>
                <p:nvPr/>
              </p:nvSpPr>
              <p:spPr>
                <a:xfrm>
                  <a:off x="1252245" y="5062036"/>
                  <a:ext cx="5061969" cy="2917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050" i="1" dirty="0"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M. Abe et. Al., Nuclear Inst. and Methods in Physics Research A890, 51 (2018)</a:t>
                  </a:r>
                  <a:endParaRPr kumimoji="1" lang="ja-JP" altLang="en-US" sz="1050" i="1" dirty="0"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</p:grpSp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3C7D6A01-D5BE-46A9-B36A-BF0198F78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66180" y="1596651"/>
                <a:ext cx="2805512" cy="2797553"/>
              </a:xfrm>
              <a:prstGeom prst="rect">
                <a:avLst/>
              </a:prstGeom>
            </p:spPr>
          </p:pic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0AE4C00C-F8E1-4D2C-BAD1-B418A2EE7C78}"/>
                  </a:ext>
                </a:extLst>
              </p:cNvPr>
              <p:cNvSpPr/>
              <p:nvPr/>
            </p:nvSpPr>
            <p:spPr>
              <a:xfrm>
                <a:off x="1955388" y="2826809"/>
                <a:ext cx="166342" cy="212952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D301DBAB-FE2A-4474-821A-A14D6A8D9F6F}"/>
                  </a:ext>
                </a:extLst>
              </p:cNvPr>
              <p:cNvSpPr/>
              <p:nvPr/>
            </p:nvSpPr>
            <p:spPr>
              <a:xfrm>
                <a:off x="4999139" y="2106728"/>
                <a:ext cx="805705" cy="1495795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E8E994C8-38D9-43C1-9F28-9BE4266AE4B1}"/>
                  </a:ext>
                </a:extLst>
              </p:cNvPr>
              <p:cNvSpPr txBox="1"/>
              <p:nvPr/>
            </p:nvSpPr>
            <p:spPr>
              <a:xfrm>
                <a:off x="6048391" y="3777567"/>
                <a:ext cx="84510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anose="020F0502020204030204" pitchFamily="34" charset="0"/>
                    <a:ea typeface="メイリオ" panose="020B0604030504040204" pitchFamily="50" charset="-128"/>
                  </a:rPr>
                  <a:t>25 ppb/line</a:t>
                </a:r>
                <a:endParaRPr kumimoji="1" lang="ja-JP" altLang="en-US" sz="11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C192D68F-5957-4CF5-9302-417A4BF4623A}"/>
                  </a:ext>
                </a:extLst>
              </p:cNvPr>
              <p:cNvSpPr txBox="1"/>
              <p:nvPr/>
            </p:nvSpPr>
            <p:spPr>
              <a:xfrm>
                <a:off x="4539038" y="1737804"/>
                <a:ext cx="16619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accent2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anose="020F0502020204030204" pitchFamily="34" charset="0"/>
                    <a:ea typeface="メイリオ" panose="020B0604030504040204" pitchFamily="50" charset="-128"/>
                  </a:rPr>
                  <a:t>Good field region</a:t>
                </a:r>
                <a:endParaRPr kumimoji="1" lang="ja-JP" altLang="en-US" sz="1600" b="1" dirty="0">
                  <a:solidFill>
                    <a:schemeClr val="accent2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D486F1C5-E7F5-41B3-A811-3E74069E8C4F}"/>
                  </a:ext>
                </a:extLst>
              </p:cNvPr>
              <p:cNvCxnSpPr/>
              <p:nvPr/>
            </p:nvCxnSpPr>
            <p:spPr>
              <a:xfrm flipV="1">
                <a:off x="2121730" y="2104702"/>
                <a:ext cx="2877409" cy="722107"/>
              </a:xfrm>
              <a:prstGeom prst="line">
                <a:avLst/>
              </a:prstGeom>
              <a:ln w="127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30D134FD-0C7F-464C-B654-FD4F5AC94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1730" y="3028905"/>
                <a:ext cx="2907938" cy="545275"/>
              </a:xfrm>
              <a:prstGeom prst="line">
                <a:avLst/>
              </a:prstGeom>
              <a:ln w="127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C1148F9F-4360-4611-8A9B-ADB72B2719D9}"/>
                </a:ext>
              </a:extLst>
            </p:cNvPr>
            <p:cNvCxnSpPr/>
            <p:nvPr/>
          </p:nvCxnSpPr>
          <p:spPr>
            <a:xfrm>
              <a:off x="8112224" y="2330501"/>
              <a:ext cx="0" cy="1512000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68BEA9A-F8CF-4781-9CD5-A9148DAF0EBD}"/>
                </a:ext>
              </a:extLst>
            </p:cNvPr>
            <p:cNvSpPr txBox="1"/>
            <p:nvPr/>
          </p:nvSpPr>
          <p:spPr>
            <a:xfrm rot="5400000" flipH="1">
              <a:off x="7591752" y="3075092"/>
              <a:ext cx="13487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spc="130" dirty="0">
                  <a:solidFill>
                    <a:schemeClr val="accent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100 mm</a:t>
              </a:r>
              <a:endParaRPr kumimoji="1" lang="ja-JP" altLang="en-US" sz="1400" spc="13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86DFBDBD-7E96-4688-AA37-895691E7C3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1964" y="3933056"/>
              <a:ext cx="828000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02FC7FCC-1869-4152-9CD5-24D74E4DFA38}"/>
                </a:ext>
              </a:extLst>
            </p:cNvPr>
            <p:cNvSpPr txBox="1"/>
            <p:nvPr/>
          </p:nvSpPr>
          <p:spPr>
            <a:xfrm flipH="1">
              <a:off x="7176120" y="3913311"/>
              <a:ext cx="8057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spc="130" dirty="0">
                  <a:solidFill>
                    <a:schemeClr val="accent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30 mm</a:t>
              </a:r>
              <a:endParaRPr kumimoji="1" lang="ja-JP" altLang="en-US" sz="1400" spc="13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AAF870DE-2A23-4E7C-AEBE-54B63EE8FD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258" y="4236770"/>
            <a:ext cx="4466068" cy="198026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9A61220C-DEC6-4C76-B4AD-A7E6D6A18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124" y="1827690"/>
            <a:ext cx="3455657" cy="2281158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6DD2B24-6FBD-43E8-8B22-D91EF5277A65}"/>
              </a:ext>
            </a:extLst>
          </p:cNvPr>
          <p:cNvSpPr txBox="1"/>
          <p:nvPr/>
        </p:nvSpPr>
        <p:spPr>
          <a:xfrm>
            <a:off x="8472264" y="1412776"/>
            <a:ext cx="371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spc="13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FNAL g-2 </a:t>
            </a:r>
            <a:r>
              <a:rPr lang="ja-JP" altLang="en-US" b="1" spc="13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グループとの相互較正</a:t>
            </a:r>
            <a:endParaRPr lang="en-US" altLang="ja-JP" b="1" spc="13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6522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⑥ 検出 </a:t>
            </a:r>
            <a:r>
              <a:rPr kumimoji="1" lang="en-US" altLang="ja-JP" dirty="0"/>
              <a:t>(</a:t>
            </a:r>
            <a:r>
              <a:rPr kumimoji="1" lang="ja-JP" altLang="en-US" dirty="0"/>
              <a:t>シリコンストリップ検出器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3D71045-FC1E-4A05-82D6-DEA290706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ミューオン崩壊から生じる陽電子の飛跡を</a:t>
            </a:r>
            <a:r>
              <a:rPr lang="ja-JP" altLang="en-US" dirty="0">
                <a:solidFill>
                  <a:schemeClr val="accent2"/>
                </a:solidFill>
              </a:rPr>
              <a:t>シリコンストリップ</a:t>
            </a:r>
            <a:br>
              <a:rPr lang="en-US" altLang="ja-JP" dirty="0">
                <a:solidFill>
                  <a:schemeClr val="accent2"/>
                </a:solidFill>
              </a:rPr>
            </a:br>
            <a:r>
              <a:rPr lang="ja-JP" altLang="en-US" dirty="0">
                <a:solidFill>
                  <a:schemeClr val="accent2"/>
                </a:solidFill>
              </a:rPr>
              <a:t>検出器</a:t>
            </a:r>
            <a:r>
              <a:rPr lang="ja-JP" altLang="en-US" dirty="0"/>
              <a:t>で再構成する。</a:t>
            </a:r>
            <a:endParaRPr lang="en-US" altLang="ja-JP" dirty="0"/>
          </a:p>
          <a:p>
            <a:pPr lvl="1">
              <a:lnSpc>
                <a:spcPct val="110000"/>
              </a:lnSpc>
            </a:pPr>
            <a:r>
              <a:rPr lang="ja-JP" altLang="en-US" dirty="0"/>
              <a:t>陽電子の運動量範囲 </a:t>
            </a:r>
            <a:r>
              <a:rPr lang="en-US" altLang="ja-JP" dirty="0"/>
              <a:t>: 100-300 MeV/c</a:t>
            </a:r>
          </a:p>
          <a:p>
            <a:pPr lvl="1">
              <a:lnSpc>
                <a:spcPct val="110000"/>
              </a:lnSpc>
            </a:pPr>
            <a:r>
              <a:rPr lang="en-US" altLang="ja-JP" dirty="0"/>
              <a:t>1 ns </a:t>
            </a:r>
            <a:r>
              <a:rPr lang="ja-JP" altLang="en-US" dirty="0"/>
              <a:t>あたり最大</a:t>
            </a:r>
            <a:r>
              <a:rPr lang="en-US" altLang="ja-JP" dirty="0"/>
              <a:t>6 </a:t>
            </a:r>
            <a:r>
              <a:rPr lang="ja-JP" altLang="en-US" dirty="0"/>
              <a:t>個のミューオンが崩壊</a:t>
            </a:r>
            <a:r>
              <a:rPr lang="en-US" altLang="ja-JP" dirty="0"/>
              <a:t> </a:t>
            </a:r>
          </a:p>
          <a:p>
            <a:pPr lvl="1">
              <a:lnSpc>
                <a:spcPct val="110000"/>
              </a:lnSpc>
            </a:pPr>
            <a:r>
              <a:rPr lang="ja-JP" altLang="en-US" dirty="0"/>
              <a:t>高ヒットレート耐性とヒットレートの変動に対する高い安定性</a:t>
            </a:r>
            <a:br>
              <a:rPr lang="en-US" altLang="ja-JP" dirty="0"/>
            </a:br>
            <a:r>
              <a:rPr lang="en-US" altLang="ja-JP" spc="0" dirty="0"/>
              <a:t>(1.4 MHz/strip</a:t>
            </a:r>
            <a:r>
              <a:rPr lang="ja-JP" altLang="en-US" spc="0" dirty="0"/>
              <a:t> </a:t>
            </a:r>
            <a:r>
              <a:rPr lang="en-US" altLang="ja-JP" spc="0" dirty="0">
                <a:sym typeface="Wingdings" panose="05000000000000000000" pitchFamily="2" charset="2"/>
              </a:rPr>
              <a:t></a:t>
            </a:r>
            <a:r>
              <a:rPr lang="ja-JP" altLang="en-US" spc="0" dirty="0">
                <a:sym typeface="Wingdings" panose="05000000000000000000" pitchFamily="2" charset="2"/>
              </a:rPr>
              <a:t> </a:t>
            </a:r>
            <a:r>
              <a:rPr lang="en-US" altLang="ja-JP" spc="0" dirty="0">
                <a:sym typeface="Wingdings" panose="05000000000000000000" pitchFamily="2" charset="2"/>
              </a:rPr>
              <a:t>10</a:t>
            </a:r>
            <a:r>
              <a:rPr lang="ja-JP" altLang="en-US" spc="0" dirty="0">
                <a:sym typeface="Wingdings" panose="05000000000000000000" pitchFamily="2" charset="2"/>
              </a:rPr>
              <a:t> </a:t>
            </a:r>
            <a:r>
              <a:rPr lang="en-US" altLang="ja-JP" spc="0" dirty="0">
                <a:sym typeface="Wingdings" panose="05000000000000000000" pitchFamily="2" charset="2"/>
              </a:rPr>
              <a:t>kHz/strip)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DAF9372-A3A3-41E7-B1AA-308B3F50502A}"/>
              </a:ext>
            </a:extLst>
          </p:cNvPr>
          <p:cNvGrpSpPr/>
          <p:nvPr/>
        </p:nvGrpSpPr>
        <p:grpSpPr>
          <a:xfrm>
            <a:off x="-27442" y="3140968"/>
            <a:ext cx="5421552" cy="3948981"/>
            <a:chOff x="1211722" y="2986737"/>
            <a:chExt cx="5421552" cy="3948981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CAF307C7-E643-4D3C-A974-F84AC5F1B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1722" y="2986737"/>
              <a:ext cx="2961736" cy="3948981"/>
            </a:xfrm>
            <a:prstGeom prst="rect">
              <a:avLst/>
            </a:prstGeom>
          </p:spPr>
        </p:pic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E8801D2B-BF36-4BDB-8FDB-2AB944DF3C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81396" y="3234699"/>
              <a:ext cx="5051878" cy="3399323"/>
              <a:chOff x="2550878" y="1612811"/>
              <a:chExt cx="4992740" cy="3359530"/>
            </a:xfrm>
          </p:grpSpPr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596A7462-9BA2-4A2C-9AB7-D6E4DD5672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456" r="30340"/>
              <a:stretch/>
            </p:blipFill>
            <p:spPr>
              <a:xfrm>
                <a:off x="5172358" y="2000495"/>
                <a:ext cx="1559882" cy="2682043"/>
              </a:xfrm>
              <a:prstGeom prst="rect">
                <a:avLst/>
              </a:prstGeom>
            </p:spPr>
          </p:pic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3EF51614-1042-43D5-AC87-7E706F462E1B}"/>
                  </a:ext>
                </a:extLst>
              </p:cNvPr>
              <p:cNvCxnSpPr/>
              <p:nvPr/>
            </p:nvCxnSpPr>
            <p:spPr>
              <a:xfrm>
                <a:off x="4346148" y="2519561"/>
                <a:ext cx="0" cy="1188000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sysDash"/>
              </a:ln>
              <a:effectLst>
                <a:glow rad="254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3F947AB0-252E-4FB8-B05D-F0FBD2871368}"/>
                  </a:ext>
                </a:extLst>
              </p:cNvPr>
              <p:cNvCxnSpPr/>
              <p:nvPr/>
            </p:nvCxnSpPr>
            <p:spPr>
              <a:xfrm>
                <a:off x="3845069" y="2284492"/>
                <a:ext cx="0" cy="1152128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sysDash"/>
              </a:ln>
              <a:effectLst>
                <a:glow rad="254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1482B5E7-ED2F-40FE-A11E-3123D77FE5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5069" y="2284492"/>
                <a:ext cx="502974" cy="235069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sysDash"/>
              </a:ln>
              <a:effectLst>
                <a:glow rad="254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450CEBAE-7974-40D5-9A49-78718BD12C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5069" y="3433800"/>
                <a:ext cx="474874" cy="303308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sysDash"/>
              </a:ln>
              <a:effectLst>
                <a:glow rad="254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F1EBA074-944A-44FC-82B6-926025085E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8043" y="1965119"/>
                <a:ext cx="677934" cy="559702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8F294C4B-8626-4AB5-A47F-3B5FA76FD4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8006" y="3712819"/>
                <a:ext cx="667971" cy="1232138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D78B3F3A-B841-40D8-B9E5-386EE2509D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50878" y="2674795"/>
                <a:ext cx="2268635" cy="423849"/>
                <a:chOff x="6351220" y="2671993"/>
                <a:chExt cx="2499801" cy="467038"/>
              </a:xfrm>
            </p:grpSpPr>
            <p:sp>
              <p:nvSpPr>
                <p:cNvPr id="67" name="テキスト ボックス 66">
                  <a:extLst>
                    <a:ext uri="{FF2B5EF4-FFF2-40B4-BE49-F238E27FC236}">
                      <a16:creationId xmlns:a16="http://schemas.microsoft.com/office/drawing/2014/main" id="{05ABB7BD-5BA0-4ED5-8F1C-FB71A3C94CBF}"/>
                    </a:ext>
                  </a:extLst>
                </p:cNvPr>
                <p:cNvSpPr txBox="1"/>
                <p:nvPr/>
              </p:nvSpPr>
              <p:spPr>
                <a:xfrm>
                  <a:off x="6594653" y="2671993"/>
                  <a:ext cx="820812" cy="402202"/>
                </a:xfrm>
                <a:prstGeom prst="rect">
                  <a:avLst/>
                </a:prstGeom>
                <a:noFill/>
                <a:effectLst>
                  <a:glow rad="88900">
                    <a:schemeClr val="accent1">
                      <a:alpha val="40000"/>
                    </a:schemeClr>
                  </a:glo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chemeClr val="tx2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66 cm</a:t>
                  </a:r>
                  <a:endParaRPr kumimoji="1" lang="ja-JP" altLang="en-US" dirty="0">
                    <a:solidFill>
                      <a:schemeClr val="tx2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cxnSp>
              <p:nvCxnSpPr>
                <p:cNvPr id="68" name="直線矢印コネクタ 67">
                  <a:extLst>
                    <a:ext uri="{FF2B5EF4-FFF2-40B4-BE49-F238E27FC236}">
                      <a16:creationId xmlns:a16="http://schemas.microsoft.com/office/drawing/2014/main" id="{340D3A2B-974A-4675-B2D8-BB60516D69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51220" y="3112411"/>
                  <a:ext cx="2499801" cy="26620"/>
                </a:xfrm>
                <a:prstGeom prst="straightConnector1">
                  <a:avLst/>
                </a:prstGeom>
                <a:ln w="19050">
                  <a:solidFill>
                    <a:schemeClr val="tx2"/>
                  </a:solidFill>
                  <a:headEnd type="arrow" w="med" len="med"/>
                  <a:tailEnd type="arrow" w="med" len="med"/>
                </a:ln>
                <a:effectLst>
                  <a:glow rad="38100">
                    <a:schemeClr val="bg1">
                      <a:alpha val="6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右中かっこ 56">
                <a:extLst>
                  <a:ext uri="{FF2B5EF4-FFF2-40B4-BE49-F238E27FC236}">
                    <a16:creationId xmlns:a16="http://schemas.microsoft.com/office/drawing/2014/main" id="{58E7C4D3-53D9-429F-A9C7-5E5B2CFA8208}"/>
                  </a:ext>
                </a:extLst>
              </p:cNvPr>
              <p:cNvSpPr/>
              <p:nvPr/>
            </p:nvSpPr>
            <p:spPr>
              <a:xfrm>
                <a:off x="6585941" y="3567265"/>
                <a:ext cx="132198" cy="1026008"/>
              </a:xfrm>
              <a:prstGeom prst="rightBrac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右中かっこ 57">
                <a:extLst>
                  <a:ext uri="{FF2B5EF4-FFF2-40B4-BE49-F238E27FC236}">
                    <a16:creationId xmlns:a16="http://schemas.microsoft.com/office/drawing/2014/main" id="{146A91C3-C45E-4F6B-BFA5-91B0DF873BB3}"/>
                  </a:ext>
                </a:extLst>
              </p:cNvPr>
              <p:cNvSpPr/>
              <p:nvPr/>
            </p:nvSpPr>
            <p:spPr>
              <a:xfrm>
                <a:off x="6585941" y="3037511"/>
                <a:ext cx="139509" cy="482226"/>
              </a:xfrm>
              <a:prstGeom prst="rightBrac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3149884C-149A-429D-B8ED-319E29F380C0}"/>
                  </a:ext>
                </a:extLst>
              </p:cNvPr>
              <p:cNvSpPr/>
              <p:nvPr/>
            </p:nvSpPr>
            <p:spPr>
              <a:xfrm>
                <a:off x="5015318" y="1965119"/>
                <a:ext cx="1532560" cy="2979838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FFD3F5E5-6506-436B-8113-E8E49150BBC1}"/>
                  </a:ext>
                </a:extLst>
              </p:cNvPr>
              <p:cNvSpPr txBox="1"/>
              <p:nvPr/>
            </p:nvSpPr>
            <p:spPr>
              <a:xfrm>
                <a:off x="4607873" y="1612811"/>
                <a:ext cx="2935745" cy="334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b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クォーターベーンモジュール</a:t>
                </a:r>
                <a:endParaRPr lang="en-US" altLang="ja-JP" sz="1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4803B6C5-9BC7-43D2-9403-FFE93EE94C92}"/>
                  </a:ext>
                </a:extLst>
              </p:cNvPr>
              <p:cNvSpPr txBox="1"/>
              <p:nvPr/>
            </p:nvSpPr>
            <p:spPr>
              <a:xfrm rot="5400000">
                <a:off x="6387319" y="4037051"/>
                <a:ext cx="1057384" cy="365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4 sensors</a:t>
                </a:r>
                <a:endParaRPr kumimoji="1" lang="ja-JP" altLang="en-US" b="1" dirty="0">
                  <a:solidFill>
                    <a:schemeClr val="tx2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303C301F-BD53-4989-B3B0-867AE9158A46}"/>
                  </a:ext>
                </a:extLst>
              </p:cNvPr>
              <p:cNvSpPr txBox="1"/>
              <p:nvPr/>
            </p:nvSpPr>
            <p:spPr>
              <a:xfrm rot="5400000">
                <a:off x="6402982" y="2959863"/>
                <a:ext cx="982545" cy="365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rPr>
                  <a:t>32 ASICs</a:t>
                </a:r>
                <a:endParaRPr kumimoji="1" lang="ja-JP" altLang="en-US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cxnSp>
            <p:nvCxnSpPr>
              <p:cNvPr id="63" name="直線矢印コネクタ 62">
                <a:extLst>
                  <a:ext uri="{FF2B5EF4-FFF2-40B4-BE49-F238E27FC236}">
                    <a16:creationId xmlns:a16="http://schemas.microsoft.com/office/drawing/2014/main" id="{946770B6-69D6-490C-B8CF-3629E08E5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2460" y="4671595"/>
                <a:ext cx="1090391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arrow" w="med" len="med"/>
                <a:tailEnd type="arrow" w="med" len="med"/>
              </a:ln>
              <a:effectLst>
                <a:glow rad="381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20AD38F5-C503-41B8-A57F-7CA8408185CA}"/>
                  </a:ext>
                </a:extLst>
              </p:cNvPr>
              <p:cNvSpPr txBox="1"/>
              <p:nvPr/>
            </p:nvSpPr>
            <p:spPr>
              <a:xfrm>
                <a:off x="5561085" y="4664564"/>
                <a:ext cx="784189" cy="307777"/>
              </a:xfrm>
              <a:prstGeom prst="rect">
                <a:avLst/>
              </a:prstGeom>
              <a:noFill/>
              <a:effectLst>
                <a:glow rad="88900">
                  <a:schemeClr val="accent1"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anose="020F0502020204030204" pitchFamily="34" charset="0"/>
                    <a:ea typeface="メイリオ" panose="020B0604030504040204" pitchFamily="50" charset="-128"/>
                  </a:rPr>
                  <a:t>208 mm</a:t>
                </a:r>
                <a:endParaRPr lang="ja-JP" altLang="en-US" sz="1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9EF096E9-A88C-4BBC-88E6-56F14642BA97}"/>
                  </a:ext>
                </a:extLst>
              </p:cNvPr>
              <p:cNvSpPr txBox="1"/>
              <p:nvPr/>
            </p:nvSpPr>
            <p:spPr>
              <a:xfrm rot="16200000">
                <a:off x="4710065" y="3080592"/>
                <a:ext cx="920445" cy="307777"/>
              </a:xfrm>
              <a:prstGeom prst="rect">
                <a:avLst/>
              </a:prstGeom>
              <a:noFill/>
              <a:effectLst>
                <a:glow rad="88900">
                  <a:schemeClr val="accent1"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anose="020F0502020204030204" pitchFamily="34" charset="0"/>
                    <a:ea typeface="メイリオ" panose="020B0604030504040204" pitchFamily="50" charset="-128"/>
                  </a:rPr>
                  <a:t>490.5 mm</a:t>
                </a:r>
                <a:endParaRPr lang="ja-JP" altLang="en-US" sz="1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cxnSp>
            <p:nvCxnSpPr>
              <p:cNvPr id="66" name="直線矢印コネクタ 65">
                <a:extLst>
                  <a:ext uri="{FF2B5EF4-FFF2-40B4-BE49-F238E27FC236}">
                    <a16:creationId xmlns:a16="http://schemas.microsoft.com/office/drawing/2014/main" id="{1FA09FDF-B81F-4A27-94D8-30FD01EE71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92080" y="2119098"/>
                <a:ext cx="0" cy="249333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arrow" w="med" len="med"/>
                <a:tailEnd type="arrow" w="med" len="med"/>
              </a:ln>
              <a:effectLst>
                <a:glow rad="381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図 36">
            <a:extLst>
              <a:ext uri="{FF2B5EF4-FFF2-40B4-BE49-F238E27FC236}">
                <a16:creationId xmlns:a16="http://schemas.microsoft.com/office/drawing/2014/main" id="{B8CC57BE-F01A-4B48-91A9-9BEAE72D7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172" y="1124744"/>
            <a:ext cx="2540000" cy="2208094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FE47707-EE80-40DD-85D3-13C6AE7B817E}"/>
              </a:ext>
            </a:extLst>
          </p:cNvPr>
          <p:cNvSpPr txBox="1"/>
          <p:nvPr/>
        </p:nvSpPr>
        <p:spPr>
          <a:xfrm>
            <a:off x="9209790" y="899176"/>
            <a:ext cx="254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イベントディスプレイ</a:t>
            </a:r>
            <a:br>
              <a:rPr lang="en-US" altLang="ja-JP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</a:br>
            <a:r>
              <a:rPr lang="en-US" altLang="ja-JP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(25 muons)</a:t>
            </a:r>
            <a:endParaRPr lang="en-US" altLang="ja-JP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FBE5484-E325-4163-8C68-A9E533CE1F4A}"/>
              </a:ext>
            </a:extLst>
          </p:cNvPr>
          <p:cNvGrpSpPr>
            <a:grpSpLocks noChangeAspect="1"/>
          </p:cNvGrpSpPr>
          <p:nvPr/>
        </p:nvGrpSpPr>
        <p:grpSpPr>
          <a:xfrm>
            <a:off x="5467712" y="3872938"/>
            <a:ext cx="2689866" cy="2076342"/>
            <a:chOff x="-1608856" y="4145381"/>
            <a:chExt cx="4105062" cy="3168750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DB069BF2-A6B7-4B37-AE5C-832569C9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08856" y="4145381"/>
              <a:ext cx="4105062" cy="3168750"/>
            </a:xfrm>
            <a:prstGeom prst="rect">
              <a:avLst/>
            </a:prstGeom>
          </p:spPr>
        </p:pic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1725ECCD-3F97-490B-8B97-9EDF893D4734}"/>
                </a:ext>
              </a:extLst>
            </p:cNvPr>
            <p:cNvCxnSpPr/>
            <p:nvPr/>
          </p:nvCxnSpPr>
          <p:spPr>
            <a:xfrm>
              <a:off x="-854592" y="6709699"/>
              <a:ext cx="2412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FCE3F24-3A29-4F7D-9557-634BA74F26A7}"/>
                </a:ext>
              </a:extLst>
            </p:cNvPr>
            <p:cNvSpPr txBox="1"/>
            <p:nvPr/>
          </p:nvSpPr>
          <p:spPr>
            <a:xfrm>
              <a:off x="9504" y="6649419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~10 cm</a:t>
              </a:r>
              <a:endParaRPr kumimoji="1" lang="ja-JP" alt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1112C8B-F8DD-4E3B-93AD-C85397BE7CAA}"/>
                </a:ext>
              </a:extLst>
            </p:cNvPr>
            <p:cNvSpPr txBox="1"/>
            <p:nvPr/>
          </p:nvSpPr>
          <p:spPr>
            <a:xfrm rot="16615858">
              <a:off x="-1485456" y="5319545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~10 cm</a:t>
              </a:r>
              <a:endParaRPr kumimoji="1" lang="ja-JP" alt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12D63B65-2A4D-4FF2-A1F9-2EBA3B8B68D4}"/>
                </a:ext>
              </a:extLst>
            </p:cNvPr>
            <p:cNvCxnSpPr>
              <a:cxnSpLocks noChangeAspect="1"/>
            </p:cNvCxnSpPr>
            <p:nvPr/>
          </p:nvCxnSpPr>
          <p:spPr>
            <a:xfrm rot="21480000" flipV="1">
              <a:off x="-964828" y="4593101"/>
              <a:ext cx="265934" cy="19404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図 42">
            <a:extLst>
              <a:ext uri="{FF2B5EF4-FFF2-40B4-BE49-F238E27FC236}">
                <a16:creationId xmlns:a16="http://schemas.microsoft.com/office/drawing/2014/main" id="{17BA5539-746C-4AF7-A588-89A98E36E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8747" y="3861048"/>
            <a:ext cx="1881503" cy="2076342"/>
          </a:xfrm>
          <a:prstGeom prst="rect">
            <a:avLst/>
          </a:prstGeom>
          <a:ln w="38100">
            <a:noFill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FFA92E5-E0AA-4CA5-A1EA-17CA25D0BBA0}"/>
              </a:ext>
            </a:extLst>
          </p:cNvPr>
          <p:cNvSpPr txBox="1"/>
          <p:nvPr/>
        </p:nvSpPr>
        <p:spPr>
          <a:xfrm>
            <a:off x="5545496" y="3450486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rPr>
              <a:t>浜ホト製のセンサー</a:t>
            </a:r>
            <a:r>
              <a:rPr kumimoji="1" lang="en-US" altLang="ja-JP" sz="1600" dirty="0">
                <a:latin typeface="Calibri" panose="020F0502020204030204" pitchFamily="34" charset="0"/>
                <a:ea typeface="メイリオ" panose="020B0604030504040204" pitchFamily="50" charset="-128"/>
              </a:rPr>
              <a:t>(SSSD)</a:t>
            </a:r>
            <a:endParaRPr kumimoji="1" lang="ja-JP" altLang="en-US" sz="160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71604B9-1829-4F5B-A602-814ECB0E6E55}"/>
              </a:ext>
            </a:extLst>
          </p:cNvPr>
          <p:cNvSpPr txBox="1"/>
          <p:nvPr/>
        </p:nvSpPr>
        <p:spPr>
          <a:xfrm>
            <a:off x="8847740" y="3356992"/>
            <a:ext cx="308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rPr>
              <a:t>読み出し</a:t>
            </a:r>
            <a:r>
              <a:rPr lang="en-US" altLang="ja-JP" sz="1600" dirty="0">
                <a:latin typeface="Calibri" panose="020F0502020204030204" pitchFamily="34" charset="0"/>
                <a:ea typeface="メイリオ" panose="020B0604030504040204" pitchFamily="50" charset="-128"/>
              </a:rPr>
              <a:t>ASIC”SliT128D”</a:t>
            </a:r>
          </a:p>
          <a:p>
            <a:pPr algn="ctr"/>
            <a:r>
              <a:rPr kumimoji="1" lang="en-US" altLang="ja-JP" sz="16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(KEK </a:t>
            </a:r>
            <a:r>
              <a:rPr kumimoji="1" lang="en-US" altLang="ja-JP" sz="1600" dirty="0" err="1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Esys</a:t>
            </a:r>
            <a:r>
              <a:rPr kumimoji="1" lang="en-US" altLang="ja-JP" sz="16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 </a:t>
            </a:r>
            <a:r>
              <a:rPr lang="ja-JP" altLang="en-US" sz="16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と共同で開発</a:t>
            </a:r>
            <a:r>
              <a:rPr lang="en-US" altLang="ja-JP" sz="16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)</a:t>
            </a:r>
            <a:endParaRPr kumimoji="1" lang="ja-JP" altLang="en-US" sz="1600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513D1C-D9B6-4402-8C41-4BBA5D6D4E81}"/>
              </a:ext>
            </a:extLst>
          </p:cNvPr>
          <p:cNvSpPr txBox="1"/>
          <p:nvPr/>
        </p:nvSpPr>
        <p:spPr>
          <a:xfrm>
            <a:off x="9122691" y="5949280"/>
            <a:ext cx="30219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8192 depth x 128 </a:t>
            </a:r>
            <a:r>
              <a:rPr lang="en-US" altLang="ja-JP" sz="1400" dirty="0" err="1">
                <a:latin typeface="Calibri" panose="020F0502020204030204" pitchFamily="34" charset="0"/>
                <a:ea typeface="メイリオ" panose="020B0604030504040204" pitchFamily="50" charset="-128"/>
              </a:rPr>
              <a:t>ch</a:t>
            </a:r>
            <a:r>
              <a:rPr lang="en-US" altLang="ja-JP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 /chip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5 ns </a:t>
            </a:r>
            <a:r>
              <a:rPr lang="ja-JP" altLang="en-US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間隔サンプリングレートの</a:t>
            </a:r>
            <a:br>
              <a:rPr lang="en-US" altLang="ja-JP" sz="1400" dirty="0">
                <a:latin typeface="Calibri" panose="020F0502020204030204" pitchFamily="34" charset="0"/>
                <a:ea typeface="メイリオ" panose="020B0604030504040204" pitchFamily="50" charset="-128"/>
              </a:rPr>
            </a:br>
            <a:r>
              <a:rPr lang="ja-JP" altLang="en-US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バイナリ出力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F423961-C59A-4B6B-911F-AB31E112C914}"/>
              </a:ext>
            </a:extLst>
          </p:cNvPr>
          <p:cNvSpPr txBox="1"/>
          <p:nvPr/>
        </p:nvSpPr>
        <p:spPr>
          <a:xfrm>
            <a:off x="5493673" y="5949280"/>
            <a:ext cx="21438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Strip pitch : </a:t>
            </a:r>
            <a:r>
              <a:rPr lang="ja-JP" altLang="en-US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190 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1024 strips per sensor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320 </a:t>
            </a:r>
            <a:r>
              <a:rPr lang="en-US" altLang="ja-JP" sz="1400" dirty="0" err="1">
                <a:latin typeface="Calibri" panose="020F0502020204030204" pitchFamily="34" charset="0"/>
                <a:ea typeface="メイリオ" panose="020B0604030504040204" pitchFamily="50" charset="-128"/>
              </a:rPr>
              <a:t>μ</a:t>
            </a:r>
            <a:r>
              <a:rPr kumimoji="1" lang="en-US" altLang="ja-JP" sz="1400" dirty="0" err="1">
                <a:latin typeface="Calibri" panose="020F0502020204030204" pitchFamily="34" charset="0"/>
                <a:ea typeface="メイリオ" panose="020B0604030504040204" pitchFamily="50" charset="-128"/>
              </a:rPr>
              <a:t>m</a:t>
            </a:r>
            <a:r>
              <a:rPr kumimoji="1" lang="en-US" altLang="ja-JP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 thickness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p on n type</a:t>
            </a:r>
            <a:endParaRPr kumimoji="1" lang="ja-JP" altLang="en-US" sz="140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531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9D9E18-9CDC-420B-A7DF-6D157B8C0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⑥ 検出 </a:t>
            </a:r>
            <a:r>
              <a:rPr lang="en-US" altLang="ja-JP" dirty="0"/>
              <a:t>(</a:t>
            </a:r>
            <a:r>
              <a:rPr lang="ja-JP" altLang="en-US" dirty="0"/>
              <a:t>シリコンストリップ検出器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10BA7C-9E74-4942-B633-7EB5B937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KEK </a:t>
            </a:r>
            <a:r>
              <a:rPr kumimoji="1" lang="ja-JP" altLang="en-US" dirty="0"/>
              <a:t>北カウンターホールに検出器モジュール量産のためのクリーンルームを整備。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Belle II SVD</a:t>
            </a:r>
            <a:r>
              <a:rPr lang="ja-JP" altLang="en-US" dirty="0"/>
              <a:t> グループのワイヤーボンダーを活用させていただいています。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E756FF-6202-470F-BDD2-D085F652C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36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18E987-A3E9-4205-AE52-20721D611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042" y="1894776"/>
            <a:ext cx="7056784" cy="490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19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75D99FB7-6B4B-4AE3-A9C9-F2274D104BFD}"/>
              </a:ext>
            </a:extLst>
          </p:cNvPr>
          <p:cNvSpPr/>
          <p:nvPr/>
        </p:nvSpPr>
        <p:spPr>
          <a:xfrm>
            <a:off x="119336" y="5945403"/>
            <a:ext cx="10708440" cy="939981"/>
          </a:xfrm>
          <a:prstGeom prst="roundRect">
            <a:avLst>
              <a:gd name="adj" fmla="val 531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A7C9B41-54E5-48D4-B574-966BAF75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期待される測定精度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C29C4B-DD50-41B5-8320-56CF093DD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>
                <a:sym typeface="Wingdings" panose="05000000000000000000" pitchFamily="2" charset="2"/>
              </a:rPr>
              <a:t>全体の</a:t>
            </a:r>
            <a:r>
              <a:rPr lang="en-US" altLang="ja-JP" dirty="0">
                <a:sym typeface="Wingdings" panose="05000000000000000000" pitchFamily="2" charset="2"/>
              </a:rPr>
              <a:t>efficiency </a:t>
            </a:r>
            <a:r>
              <a:rPr lang="ja-JP" altLang="en-US" dirty="0">
                <a:sym typeface="Wingdings" panose="05000000000000000000" pitchFamily="2" charset="2"/>
              </a:rPr>
              <a:t>は</a:t>
            </a:r>
            <a:r>
              <a:rPr lang="en-US" altLang="ja-JP" dirty="0">
                <a:sym typeface="Wingdings" panose="05000000000000000000" pitchFamily="2" charset="2"/>
              </a:rPr>
              <a:t>1.3×10</a:t>
            </a:r>
            <a:r>
              <a:rPr lang="en-US" altLang="ja-JP" baseline="30000" dirty="0">
                <a:sym typeface="Wingdings" panose="05000000000000000000" pitchFamily="2" charset="2"/>
              </a:rPr>
              <a:t>-5</a:t>
            </a:r>
            <a:endParaRPr lang="en-US" altLang="ja-JP" dirty="0">
              <a:sym typeface="Wingdings" panose="05000000000000000000" pitchFamily="2" charset="2"/>
            </a:endParaRPr>
          </a:p>
          <a:p>
            <a:r>
              <a:rPr lang="en-US" altLang="ja-JP" dirty="0">
                <a:sym typeface="Wingdings" panose="05000000000000000000" pitchFamily="2" charset="2"/>
              </a:rPr>
              <a:t>2.2×10</a:t>
            </a:r>
            <a:r>
              <a:rPr lang="en-US" altLang="ja-JP" baseline="30000" dirty="0">
                <a:sym typeface="Wingdings" panose="05000000000000000000" pitchFamily="2" charset="2"/>
              </a:rPr>
              <a:t>7</a:t>
            </a: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ja-JP" altLang="en-US" dirty="0">
                <a:sym typeface="Wingdings" panose="05000000000000000000" pitchFamily="2" charset="2"/>
              </a:rPr>
              <a:t>秒</a:t>
            </a:r>
            <a:r>
              <a:rPr lang="en-US" altLang="ja-JP" dirty="0">
                <a:sym typeface="Wingdings" panose="05000000000000000000" pitchFamily="2" charset="2"/>
              </a:rPr>
              <a:t>(~255 </a:t>
            </a:r>
            <a:r>
              <a:rPr lang="ja-JP" altLang="en-US" dirty="0">
                <a:sym typeface="Wingdings" panose="05000000000000000000" pitchFamily="2" charset="2"/>
              </a:rPr>
              <a:t>日</a:t>
            </a:r>
            <a:r>
              <a:rPr lang="en-US" altLang="ja-JP" dirty="0">
                <a:sym typeface="Wingdings" panose="05000000000000000000" pitchFamily="2" charset="2"/>
              </a:rPr>
              <a:t>) </a:t>
            </a:r>
            <a:r>
              <a:rPr lang="ja-JP" altLang="en-US" dirty="0">
                <a:sym typeface="Wingdings" panose="05000000000000000000" pitchFamily="2" charset="2"/>
              </a:rPr>
              <a:t>のデータ取得期間で</a:t>
            </a:r>
            <a:br>
              <a:rPr lang="en-US" altLang="ja-JP" dirty="0">
                <a:sym typeface="Wingdings" panose="05000000000000000000" pitchFamily="2" charset="2"/>
              </a:rPr>
            </a:br>
            <a:r>
              <a:rPr lang="ja-JP" altLang="en-US" dirty="0">
                <a:sym typeface="Wingdings" panose="05000000000000000000" pitchFamily="2" charset="2"/>
              </a:rPr>
              <a:t>再構成される陽電子飛跡は</a:t>
            </a:r>
            <a:r>
              <a:rPr lang="en-US" altLang="ja-JP" dirty="0">
                <a:sym typeface="Wingdings" panose="05000000000000000000" pitchFamily="2" charset="2"/>
              </a:rPr>
              <a:t>5.7 ×10</a:t>
            </a:r>
            <a:r>
              <a:rPr lang="en-US" altLang="ja-JP" baseline="30000" dirty="0">
                <a:sym typeface="Wingdings" panose="05000000000000000000" pitchFamily="2" charset="2"/>
              </a:rPr>
              <a:t>11</a:t>
            </a: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ja-JP" altLang="en-US" dirty="0">
                <a:sym typeface="Wingdings" panose="05000000000000000000" pitchFamily="2" charset="2"/>
              </a:rPr>
              <a:t>個。</a:t>
            </a:r>
            <a:endParaRPr lang="en-US" altLang="ja-JP" dirty="0">
              <a:sym typeface="Wingdings" panose="05000000000000000000" pitchFamily="2" charset="2"/>
            </a:endParaRPr>
          </a:p>
          <a:p>
            <a:endParaRPr lang="en-US" altLang="ja-JP" dirty="0">
              <a:sym typeface="Wingdings" panose="05000000000000000000" pitchFamily="2" charset="2"/>
            </a:endParaRPr>
          </a:p>
          <a:p>
            <a:endParaRPr lang="en-US" altLang="ja-JP" dirty="0">
              <a:sym typeface="Wingdings" panose="05000000000000000000" pitchFamily="2" charset="2"/>
            </a:endParaRPr>
          </a:p>
          <a:p>
            <a:endParaRPr lang="en-US" altLang="ja-JP" dirty="0">
              <a:sym typeface="Wingdings" panose="05000000000000000000" pitchFamily="2" charset="2"/>
            </a:endParaRPr>
          </a:p>
          <a:p>
            <a:endParaRPr lang="en-US" altLang="ja-JP" dirty="0">
              <a:sym typeface="Wingdings" panose="05000000000000000000" pitchFamily="2" charset="2"/>
            </a:endParaRPr>
          </a:p>
          <a:p>
            <a:endParaRPr lang="en-US" altLang="ja-JP" dirty="0">
              <a:sym typeface="Wingdings" panose="05000000000000000000" pitchFamily="2" charset="2"/>
            </a:endParaRPr>
          </a:p>
          <a:p>
            <a:endParaRPr lang="en-US" altLang="ja-JP" dirty="0">
              <a:sym typeface="Wingdings" panose="05000000000000000000" pitchFamily="2" charset="2"/>
            </a:endParaRPr>
          </a:p>
          <a:p>
            <a:endParaRPr lang="en-US" altLang="ja-JP" dirty="0">
              <a:sym typeface="Wingdings" panose="05000000000000000000" pitchFamily="2" charset="2"/>
            </a:endParaRPr>
          </a:p>
          <a:p>
            <a:endParaRPr lang="en-US" altLang="ja-JP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b="1" dirty="0">
                <a:sym typeface="Wingdings" panose="05000000000000000000" pitchFamily="2" charset="2"/>
              </a:rPr>
              <a:t>2</a:t>
            </a:r>
            <a:r>
              <a:rPr lang="ja-JP" altLang="en-US" b="1" dirty="0">
                <a:sym typeface="Wingdings" panose="05000000000000000000" pitchFamily="2" charset="2"/>
              </a:rPr>
              <a:t>年間のデータ取得期間で現在の</a:t>
            </a:r>
            <a:r>
              <a:rPr lang="en-US" altLang="ja-JP" b="1" dirty="0">
                <a:sym typeface="Wingdings" panose="05000000000000000000" pitchFamily="2" charset="2"/>
              </a:rPr>
              <a:t>BNL, FNAL </a:t>
            </a:r>
            <a:r>
              <a:rPr lang="ja-JP" altLang="en-US" b="1" dirty="0">
                <a:sym typeface="Wingdings" panose="05000000000000000000" pitchFamily="2" charset="2"/>
              </a:rPr>
              <a:t>と同等の測定精度を達成できる見込み。</a:t>
            </a:r>
            <a:endParaRPr lang="en-US" altLang="ja-JP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b="1" dirty="0">
                <a:sym typeface="Wingdings" panose="05000000000000000000" pitchFamily="2" charset="2"/>
              </a:rPr>
              <a:t>系統誤差は統計誤差よりも十分に小さい。</a:t>
            </a:r>
            <a:endParaRPr lang="en-US" altLang="ja-JP" b="1" dirty="0">
              <a:sym typeface="Wingdings" panose="05000000000000000000" pitchFamily="2" charset="2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68020A-81FF-4938-9876-9D040B856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37</a:t>
            </a:fld>
            <a:endParaRPr lang="ja-JP" altLang="en-US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D4C16F0B-E5DF-4F88-9826-17451254F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788762"/>
              </p:ext>
            </p:extLst>
          </p:nvPr>
        </p:nvGraphicFramePr>
        <p:xfrm>
          <a:off x="7019053" y="1745247"/>
          <a:ext cx="3667956" cy="1524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79724">
                  <a:extLst>
                    <a:ext uri="{9D8B030D-6E8A-4147-A177-3AD203B41FA5}">
                      <a16:colId xmlns:a16="http://schemas.microsoft.com/office/drawing/2014/main" val="80451944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62692525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082221416"/>
                    </a:ext>
                  </a:extLst>
                </a:gridCol>
              </a:tblGrid>
              <a:tr h="30641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Stat.</a:t>
                      </a:r>
                      <a:endParaRPr kumimoji="1" lang="ja-JP" altLang="en-US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Syst.</a:t>
                      </a:r>
                      <a:endParaRPr kumimoji="1" lang="ja-JP" altLang="en-US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167467"/>
                  </a:ext>
                </a:extLst>
              </a:tr>
              <a:tr h="4785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 a</a:t>
                      </a:r>
                      <a:r>
                        <a:rPr kumimoji="1" lang="en-US" altLang="ja-JP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br>
                        <a:rPr kumimoji="1" lang="en-US" altLang="ja-JP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1" lang="en-US" altLang="ja-JP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[ppb]</a:t>
                      </a:r>
                      <a:endParaRPr kumimoji="1" lang="ja-JP" altLang="en-US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</a:t>
                      </a:r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&lt;70</a:t>
                      </a:r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7068759"/>
                  </a:ext>
                </a:extLst>
              </a:tr>
              <a:tr h="4785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 EDM</a:t>
                      </a:r>
                      <a:br>
                        <a:rPr kumimoji="1" lang="en-US" altLang="ja-JP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[10</a:t>
                      </a:r>
                      <a:r>
                        <a:rPr kumimoji="1" lang="en-US" altLang="ja-JP" sz="14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-21</a:t>
                      </a:r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</a:t>
                      </a:r>
                      <a:r>
                        <a:rPr kumimoji="1" lang="ja-JP" alt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・</a:t>
                      </a:r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cm]</a:t>
                      </a:r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0.36</a:t>
                      </a:r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438482"/>
                  </a:ext>
                </a:extLst>
              </a:tr>
            </a:tbl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id="{5C015825-EFBF-457F-8FB8-2784AFDAAD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081" y="3515359"/>
            <a:ext cx="4691097" cy="1497817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C5111CF-DEEF-4149-836E-18062BDEED76}"/>
              </a:ext>
            </a:extLst>
          </p:cNvPr>
          <p:cNvGrpSpPr>
            <a:grpSpLocks noChangeAspect="1"/>
          </p:cNvGrpSpPr>
          <p:nvPr/>
        </p:nvGrpSpPr>
        <p:grpSpPr>
          <a:xfrm>
            <a:off x="349556" y="2380918"/>
            <a:ext cx="4788738" cy="3496354"/>
            <a:chOff x="6874246" y="892121"/>
            <a:chExt cx="5076564" cy="3706502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47084C01-26D6-418F-B558-4493756A5A68}"/>
                </a:ext>
              </a:extLst>
            </p:cNvPr>
            <p:cNvGrpSpPr/>
            <p:nvPr/>
          </p:nvGrpSpPr>
          <p:grpSpPr>
            <a:xfrm>
              <a:off x="6874246" y="996782"/>
              <a:ext cx="5076564" cy="3601841"/>
              <a:chOff x="6888088" y="979287"/>
              <a:chExt cx="5076564" cy="3601841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E7BA3128-AB03-446F-A7AD-8A37ED9C9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88088" y="979287"/>
                <a:ext cx="4950210" cy="3457825"/>
              </a:xfrm>
              <a:prstGeom prst="rect">
                <a:avLst/>
              </a:prstGeom>
            </p:spPr>
          </p:pic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4E418A26-051B-43D2-9645-9FDDB2A538A4}"/>
                  </a:ext>
                </a:extLst>
              </p:cNvPr>
              <p:cNvSpPr/>
              <p:nvPr/>
            </p:nvSpPr>
            <p:spPr>
              <a:xfrm>
                <a:off x="11496600" y="4293096"/>
                <a:ext cx="468052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pc="300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42BDACC3-4227-4780-95F1-60C3A3D12DAB}"/>
                </a:ext>
              </a:extLst>
            </p:cNvPr>
            <p:cNvSpPr/>
            <p:nvPr/>
          </p:nvSpPr>
          <p:spPr>
            <a:xfrm>
              <a:off x="9624392" y="892121"/>
              <a:ext cx="468052" cy="155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pc="3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038F564-C6BF-4DED-A2D9-172B490B4DA7}"/>
              </a:ext>
            </a:extLst>
          </p:cNvPr>
          <p:cNvSpPr txBox="1"/>
          <p:nvPr/>
        </p:nvSpPr>
        <p:spPr>
          <a:xfrm>
            <a:off x="8408021" y="517346"/>
            <a:ext cx="2900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i="1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Prog. </a:t>
            </a:r>
            <a:r>
              <a:rPr lang="en-US" altLang="ja-JP" sz="1100" i="1" spc="130" dirty="0" err="1">
                <a:latin typeface="Calibri" panose="020F0502020204030204" pitchFamily="34" charset="0"/>
                <a:ea typeface="メイリオ" panose="020B0604030504040204" pitchFamily="50" charset="-128"/>
              </a:rPr>
              <a:t>Theor</a:t>
            </a:r>
            <a:r>
              <a:rPr lang="en-US" altLang="ja-JP" sz="1100" i="1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. Exp. Phys. 2019, 053C02</a:t>
            </a:r>
            <a:endParaRPr kumimoji="1" lang="ja-JP" altLang="en-US" sz="1100" i="1" spc="13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CBC854B-0355-4816-8A3A-E707AB333CA2}"/>
              </a:ext>
            </a:extLst>
          </p:cNvPr>
          <p:cNvSpPr txBox="1"/>
          <p:nvPr/>
        </p:nvSpPr>
        <p:spPr>
          <a:xfrm>
            <a:off x="7317520" y="1337397"/>
            <a:ext cx="3510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期待される統計</a:t>
            </a:r>
            <a:r>
              <a:rPr lang="en-US" altLang="ja-JP" sz="2000" b="1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/</a:t>
            </a:r>
            <a:r>
              <a:rPr lang="ja-JP" altLang="en-US" sz="2000" b="1" spc="130" dirty="0">
                <a:latin typeface="Calibri" panose="020F0502020204030204" pitchFamily="34" charset="0"/>
                <a:ea typeface="メイリオ" panose="020B0604030504040204" pitchFamily="50" charset="-128"/>
              </a:rPr>
              <a:t>系統 誤差</a:t>
            </a:r>
            <a:endParaRPr lang="en-US" altLang="ja-JP" sz="2000" b="1" spc="13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0262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コンテンツ プレースホルダー 47">
            <a:extLst>
              <a:ext uri="{FF2B5EF4-FFF2-40B4-BE49-F238E27FC236}">
                <a16:creationId xmlns:a16="http://schemas.microsoft.com/office/drawing/2014/main" id="{6D131A2B-D4DF-49AA-BC44-2169154BA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10" y="981075"/>
            <a:ext cx="7890330" cy="5616575"/>
          </a:xfrm>
        </p:spPr>
      </p:pic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20D0B77D-AB9C-4B08-B0D1-39167AB23DC8}"/>
              </a:ext>
            </a:extLst>
          </p:cNvPr>
          <p:cNvCxnSpPr/>
          <p:nvPr/>
        </p:nvCxnSpPr>
        <p:spPr>
          <a:xfrm>
            <a:off x="4816520" y="980728"/>
            <a:ext cx="0" cy="5781957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C6637F1A-9123-4425-947B-2E98461E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実験のスケジュール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C9C9E6-D2AA-477A-A1DA-7414B997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38</a:t>
            </a:fld>
            <a:endParaRPr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151460E3-AC93-4E9A-997E-1C5DCF034044}"/>
              </a:ext>
            </a:extLst>
          </p:cNvPr>
          <p:cNvSpPr txBox="1"/>
          <p:nvPr/>
        </p:nvSpPr>
        <p:spPr>
          <a:xfrm>
            <a:off x="4352653" y="596627"/>
            <a:ext cx="831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spc="130" dirty="0">
                <a:highlight>
                  <a:srgbClr val="00FF00"/>
                </a:highlight>
                <a:latin typeface="Calibri" panose="020F0502020204030204" pitchFamily="34" charset="0"/>
                <a:ea typeface="メイリオ" panose="020B0604030504040204" pitchFamily="50" charset="-128"/>
              </a:rPr>
              <a:t>Now!</a:t>
            </a:r>
            <a:endParaRPr kumimoji="1" lang="ja-JP" altLang="en-US" sz="2000" b="1" spc="130" dirty="0">
              <a:highlight>
                <a:srgbClr val="00FF00"/>
              </a:highlight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9812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D5F743-C0CD-4E32-AD23-46E418255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J-PARC muon g-2/EDM </a:t>
            </a:r>
            <a:r>
              <a:rPr lang="ja-JP" altLang="en-US" dirty="0"/>
              <a:t>コラボレーション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014195-FF0C-4AEC-8350-DD89FF6C6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4EB124-FB73-4B5A-9A3A-445D868E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39</a:t>
            </a:fld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9931AE9-FCA7-4195-A38F-8CC10C3EFDCD}"/>
              </a:ext>
            </a:extLst>
          </p:cNvPr>
          <p:cNvGrpSpPr/>
          <p:nvPr/>
        </p:nvGrpSpPr>
        <p:grpSpPr>
          <a:xfrm>
            <a:off x="1582694" y="744961"/>
            <a:ext cx="9193826" cy="6113041"/>
            <a:chOff x="1524001" y="744959"/>
            <a:chExt cx="9193826" cy="6113041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81D007D-7D0B-4572-857B-CC8E7F17051E}"/>
                </a:ext>
              </a:extLst>
            </p:cNvPr>
            <p:cNvSpPr/>
            <p:nvPr/>
          </p:nvSpPr>
          <p:spPr>
            <a:xfrm>
              <a:off x="1524001" y="5497930"/>
              <a:ext cx="9179831" cy="1360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BF2D364-E8E5-4BB2-9730-F4529746F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00" t="6033" r="7606" b="27059"/>
            <a:stretch/>
          </p:blipFill>
          <p:spPr>
            <a:xfrm>
              <a:off x="2285438" y="931082"/>
              <a:ext cx="5272758" cy="5873723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15892C9F-F9AD-45D6-BC73-2973A3494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1403" y="2267223"/>
              <a:ext cx="439455" cy="53295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C7B0360-038F-4F7A-8482-CDFC3225EC0C}"/>
                </a:ext>
              </a:extLst>
            </p:cNvPr>
            <p:cNvSpPr txBox="1"/>
            <p:nvPr/>
          </p:nvSpPr>
          <p:spPr>
            <a:xfrm>
              <a:off x="3434443" y="744959"/>
              <a:ext cx="72481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110 members from Canada, China, Czech, France, </a:t>
              </a:r>
              <a:r>
                <a:rPr lang="en-US" altLang="ja-JP" sz="1400" dirty="0"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India,</a:t>
              </a:r>
              <a:r>
                <a:rPr lang="en-US" altLang="ja-JP" sz="140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 Japan, Korea, Netherlands, Russia, USA</a:t>
              </a: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B58D2E0-5B49-424F-B62E-F0D36583D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3691" y="850926"/>
              <a:ext cx="510988" cy="521833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BCFB62BB-F58C-4394-9439-5DB6E8618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5748" y="2358336"/>
              <a:ext cx="504265" cy="487456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5C7DE433-1FD9-46DF-B590-BCD43D4DD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8850" y="2940057"/>
              <a:ext cx="439455" cy="532956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89B6F0BB-A0AA-44D6-9664-EA4A922DD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5307" y="4647481"/>
              <a:ext cx="444317" cy="487665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6482777-623D-4B19-BF3E-27710CE82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5121" y="4092791"/>
              <a:ext cx="444500" cy="482600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D02CECC1-AA44-40A4-B852-731579526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47112" y="5207227"/>
              <a:ext cx="436836" cy="471782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FEE806E2-EFF1-48DC-A217-C7000476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3691" y="5729911"/>
              <a:ext cx="424406" cy="507217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CDAD4B0-4F31-4126-80AA-EC94A37FA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41926" y="6277305"/>
              <a:ext cx="428711" cy="505879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E52ECF0D-4DE1-4022-B114-52B736B82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41723" y="2348064"/>
              <a:ext cx="444500" cy="50800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03A5E99-663F-4D6E-9F12-549877625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44496" y="3567284"/>
              <a:ext cx="451121" cy="497789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353C7BEC-F29E-4BD7-BF37-1AFA00825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55643" y="3567284"/>
              <a:ext cx="450381" cy="497789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AB917D3B-7FCB-434A-BD3D-B4B5304E2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98097" y="2940383"/>
              <a:ext cx="445586" cy="532956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62AF0597-79C7-4F2D-A47D-5E31F9090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34882" y="1500223"/>
              <a:ext cx="586241" cy="655211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1A53041C-520E-4A2E-8380-91A371918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5107" y="5711246"/>
              <a:ext cx="404424" cy="505919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AF672813-7624-411D-8862-35813F0D3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989" y="1185314"/>
              <a:ext cx="762000" cy="50673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EB2F09D3-2869-4F6C-B5C3-C93717A0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7185" y="1185314"/>
              <a:ext cx="762000" cy="50673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52058023-9E30-4F92-82C0-46E585AFC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6266" y="1185314"/>
              <a:ext cx="762000" cy="50673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9F01ABCC-91DC-41B5-A0BE-0716B83ED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291" y="1185314"/>
              <a:ext cx="762000" cy="50673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5F91F75D-65F9-463F-B54F-C731FDE72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3002" y="1185314"/>
              <a:ext cx="762000" cy="50673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657CDDF1-5F6F-473A-BA72-0C2A379C3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0130" y="1185314"/>
              <a:ext cx="762000" cy="50673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95F997C9-3334-49B9-B80C-046FF9FA0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400" y="1185314"/>
              <a:ext cx="762000" cy="50673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EBD81FC8-3E2D-48EC-9851-D3B6E1CD5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0151" y="1185314"/>
              <a:ext cx="762000" cy="50673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9A74923D-D0B5-4ECB-8A3C-F4A5F92D5170}"/>
                </a:ext>
              </a:extLst>
            </p:cNvPr>
            <p:cNvSpPr/>
            <p:nvPr/>
          </p:nvSpPr>
          <p:spPr>
            <a:xfrm>
              <a:off x="6567220" y="3235623"/>
              <a:ext cx="415060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9700" lvl="1" indent="-130175"/>
              <a:r>
                <a:rPr lang="ja-JP" altLang="en-US" sz="1600" b="1" u="sng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国内参加機関</a:t>
              </a:r>
              <a:br>
                <a:rPr lang="en-US" altLang="ja-JP" sz="1600" b="1" u="sng" dirty="0"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九州大学、名古屋大学、東北大学、新潟大学、東京大学、茨城大学、理研、原科研、高エネ研</a:t>
              </a:r>
              <a:endPara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E1CE4198-DB81-443B-9B48-B343A341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9514" y="1819307"/>
              <a:ext cx="809717" cy="53896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876CF63F-395E-49F5-AFFE-237629044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6860" y="2845793"/>
              <a:ext cx="453997" cy="583208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1D953251-A0CF-4ACA-8617-EA66CFB6B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418623" y="4059254"/>
              <a:ext cx="4263962" cy="2793409"/>
            </a:xfrm>
            <a:prstGeom prst="rect">
              <a:avLst/>
            </a:prstGeom>
          </p:spPr>
        </p:pic>
        <p:pic>
          <p:nvPicPr>
            <p:cNvPr id="37" name="グラフィックス 36">
              <a:extLst>
                <a:ext uri="{FF2B5EF4-FFF2-40B4-BE49-F238E27FC236}">
                  <a16:creationId xmlns:a16="http://schemas.microsoft.com/office/drawing/2014/main" id="{5DEB5112-3424-4A0F-BBE6-0742E808A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9830291" y="1809096"/>
              <a:ext cx="808452" cy="538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002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9FAC4B-803C-47BA-BE40-8CB9058E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磁気能率とは</a:t>
            </a:r>
            <a:r>
              <a:rPr kumimoji="1" lang="en-US" altLang="ja-JP" dirty="0"/>
              <a:t>(1/3)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951CD95-1A04-4E3A-853C-9517D67652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b="1" u="sng" dirty="0">
                    <a:solidFill>
                      <a:srgbClr val="000000"/>
                    </a:solidFill>
                  </a:rPr>
                  <a:t>モノポール</a:t>
                </a:r>
                <a:r>
                  <a:rPr lang="en-US" altLang="ja-JP" b="1" u="sng" dirty="0">
                    <a:solidFill>
                      <a:srgbClr val="000000"/>
                    </a:solidFill>
                  </a:rPr>
                  <a:t>(</a:t>
                </a:r>
                <a:r>
                  <a:rPr lang="ja-JP" altLang="en-US" b="1" u="sng" dirty="0">
                    <a:solidFill>
                      <a:srgbClr val="000000"/>
                    </a:solidFill>
                  </a:rPr>
                  <a:t>磁気単極子</a:t>
                </a:r>
                <a:r>
                  <a:rPr lang="en-US" altLang="ja-JP" b="1" u="sng" dirty="0">
                    <a:solidFill>
                      <a:srgbClr val="000000"/>
                    </a:solidFill>
                  </a:rPr>
                  <a:t>) </a:t>
                </a:r>
                <a:r>
                  <a:rPr lang="ja-JP" altLang="en-US" b="1" u="sng" dirty="0">
                    <a:solidFill>
                      <a:srgbClr val="000000"/>
                    </a:solidFill>
                  </a:rPr>
                  <a:t>のペアが作る磁場</a:t>
                </a:r>
                <a:endParaRPr lang="en-US" altLang="ja-JP" b="1" u="sng" dirty="0">
                  <a:solidFill>
                    <a:srgbClr val="000000"/>
                  </a:solidFill>
                </a:endParaRPr>
              </a:p>
              <a:p>
                <a:r>
                  <a:rPr lang="ja-JP" altLang="en-US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磁気能率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</m:acc>
                  </m:oMath>
                </a14:m>
                <a:endParaRPr lang="en-US" altLang="ja-JP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  <a:p>
                <a:r>
                  <a:rPr lang="ja-JP" altLang="en-US" spc="300" dirty="0"/>
                  <a:t>磁石の強さと方向を表す。</a:t>
                </a:r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951CD95-1A04-4E3A-853C-9517D67652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056FB1-8552-48A2-80C5-380860CF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4</a:t>
            </a:fld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E9BAD4D-0F85-4857-81BF-45D712ACB704}"/>
              </a:ext>
            </a:extLst>
          </p:cNvPr>
          <p:cNvGrpSpPr>
            <a:grpSpLocks noChangeAspect="1"/>
          </p:cNvGrpSpPr>
          <p:nvPr/>
        </p:nvGrpSpPr>
        <p:grpSpPr>
          <a:xfrm>
            <a:off x="4330838" y="2708920"/>
            <a:ext cx="3394887" cy="3394885"/>
            <a:chOff x="4645985" y="2754622"/>
            <a:chExt cx="2829071" cy="2829071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3D06156-ADF3-4A0D-B102-7B673D547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5840" y="2852936"/>
              <a:ext cx="2516542" cy="2492631"/>
            </a:xfrm>
            <a:prstGeom prst="rect">
              <a:avLst/>
            </a:prstGeom>
          </p:spPr>
        </p:pic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58B0F529-2E7B-4F06-BB8B-B0A8A280CA65}"/>
                </a:ext>
              </a:extLst>
            </p:cNvPr>
            <p:cNvSpPr/>
            <p:nvPr/>
          </p:nvSpPr>
          <p:spPr>
            <a:xfrm>
              <a:off x="5450135" y="4062955"/>
              <a:ext cx="923514" cy="106203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pc="3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8D64E3E-A96A-42EA-A411-C7CC2D3B0776}"/>
                </a:ext>
              </a:extLst>
            </p:cNvPr>
            <p:cNvSpPr txBox="1"/>
            <p:nvPr/>
          </p:nvSpPr>
          <p:spPr>
            <a:xfrm>
              <a:off x="6073431" y="3959019"/>
              <a:ext cx="394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spc="3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×</a:t>
              </a:r>
              <a:endParaRPr kumimoji="1" lang="ja-JP" altLang="en-US" sz="1600" b="1" spc="3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2D9CF2C-855B-4ACC-BBF7-5EBBAA6A3192}"/>
                </a:ext>
              </a:extLst>
            </p:cNvPr>
            <p:cNvSpPr txBox="1"/>
            <p:nvPr/>
          </p:nvSpPr>
          <p:spPr>
            <a:xfrm>
              <a:off x="5254966" y="3864191"/>
              <a:ext cx="633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ja-JP" altLang="en-US" sz="3200" b="1" spc="3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・</a:t>
              </a:r>
            </a:p>
          </p:txBody>
        </p:sp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C19DED80-5C8F-493B-828D-64D707F9A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645985" y="2754622"/>
              <a:ext cx="2829071" cy="2829071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401E8CB6-7377-482A-92C3-9366B74B8575}"/>
                </a:ext>
              </a:extLst>
            </p:cNvPr>
            <p:cNvSpPr txBox="1"/>
            <p:nvPr/>
          </p:nvSpPr>
          <p:spPr>
            <a:xfrm>
              <a:off x="4670749" y="3610877"/>
              <a:ext cx="1228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>
                  <a:solidFill>
                    <a:schemeClr val="accent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+</a:t>
              </a:r>
              <a:r>
                <a:rPr kumimoji="1" lang="en-US" altLang="ja-JP" sz="2000" b="1" i="1" dirty="0" err="1">
                  <a:solidFill>
                    <a:schemeClr val="accent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q</a:t>
              </a:r>
              <a:r>
                <a:rPr kumimoji="1" lang="en-US" altLang="ja-JP" sz="2000" b="1" i="1" baseline="-25000" dirty="0" err="1">
                  <a:solidFill>
                    <a:schemeClr val="accent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m</a:t>
              </a:r>
              <a:r>
                <a:rPr kumimoji="1" lang="en-US" altLang="ja-JP" sz="2000" b="1" i="1" dirty="0">
                  <a:solidFill>
                    <a:schemeClr val="accent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 (</a:t>
              </a:r>
              <a:r>
                <a:rPr lang="en-US" altLang="ja-JP" sz="2000" b="1" i="1" dirty="0">
                  <a:solidFill>
                    <a:schemeClr val="accent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N</a:t>
              </a:r>
              <a:r>
                <a:rPr lang="ja-JP" altLang="en-US" sz="2000" b="1" i="1" dirty="0">
                  <a:solidFill>
                    <a:schemeClr val="accent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極</a:t>
              </a:r>
              <a:r>
                <a:rPr kumimoji="1" lang="en-US" altLang="ja-JP" sz="2000" b="1" i="1" dirty="0">
                  <a:solidFill>
                    <a:schemeClr val="accent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)</a:t>
              </a:r>
              <a:endParaRPr kumimoji="1" lang="ja-JP" altLang="en-US" sz="2000" b="1" dirty="0">
                <a:solidFill>
                  <a:schemeClr val="accent2"/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9D8ABED3-6FAA-4E04-9F86-9C60A2C65191}"/>
                </a:ext>
              </a:extLst>
            </p:cNvPr>
            <p:cNvSpPr txBox="1"/>
            <p:nvPr/>
          </p:nvSpPr>
          <p:spPr>
            <a:xfrm>
              <a:off x="4720442" y="4330541"/>
              <a:ext cx="11288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i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-</a:t>
              </a:r>
              <a:r>
                <a:rPr lang="en-US" altLang="ja-JP" sz="2000" b="1" i="1" dirty="0" err="1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q</a:t>
              </a:r>
              <a:r>
                <a:rPr lang="en-US" altLang="ja-JP" sz="2000" b="1" i="1" baseline="-25000" dirty="0" err="1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m</a:t>
              </a:r>
              <a:r>
                <a:rPr lang="en-US" altLang="ja-JP" sz="2000" b="1" i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 (S</a:t>
              </a:r>
              <a:r>
                <a:rPr lang="ja-JP" altLang="en-US" sz="2000" b="1" i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極</a:t>
              </a:r>
              <a:r>
                <a:rPr lang="en-US" altLang="ja-JP" sz="2000" b="1" i="1" dirty="0">
                  <a:solidFill>
                    <a:schemeClr val="tx2"/>
                  </a:solidFill>
                  <a:effectLst>
                    <a:glow rad="508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メイリオ" panose="020B0604030504040204" pitchFamily="50" charset="-128"/>
                </a:rPr>
                <a:t>)</a:t>
              </a:r>
              <a:endParaRPr lang="ja-JP" altLang="en-US" sz="2000" b="1" dirty="0">
                <a:solidFill>
                  <a:schemeClr val="tx2"/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FA19E470-CAC5-424E-9116-7666FD39A4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0135" y="3960275"/>
              <a:ext cx="0" cy="360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  <a:effectLst>
              <a:glow rad="50800">
                <a:schemeClr val="accent1">
                  <a:alpha val="8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62F21005-6394-44CE-9C23-C658576B2904}"/>
                    </a:ext>
                  </a:extLst>
                </p:cNvPr>
                <p:cNvSpPr txBox="1"/>
                <p:nvPr/>
              </p:nvSpPr>
              <p:spPr>
                <a:xfrm>
                  <a:off x="4678307" y="3980786"/>
                  <a:ext cx="817853" cy="409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b="0" dirty="0">
                      <a:solidFill>
                        <a:srgbClr val="000000"/>
                      </a:solidFill>
                      <a:effectLst>
                        <a:glow rad="50800">
                          <a:schemeClr val="accent1">
                            <a:satMod val="175000"/>
                            <a:alpha val="80000"/>
                          </a:schemeClr>
                        </a:glow>
                      </a:effectLst>
                    </a:rPr>
                    <a:t>距離</a:t>
                  </a:r>
                  <a14:m>
                    <m:oMath xmlns:m="http://schemas.openxmlformats.org/officeDocument/2006/math">
                      <m:r>
                        <a:rPr lang="en-US" altLang="ja-JP" b="0" i="0" smtClean="0">
                          <a:solidFill>
                            <a:srgbClr val="000000"/>
                          </a:solidFill>
                          <a:effectLst>
                            <a:glow rad="50800">
                              <a:schemeClr val="accent1">
                                <a:satMod val="17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altLang="ja-JP" b="0" i="1" smtClean="0">
                              <a:solidFill>
                                <a:srgbClr val="000000"/>
                              </a:solidFill>
                              <a:effectLst>
                                <a:glow rad="50800">
                                  <a:schemeClr val="accent1">
                                    <a:satMod val="175000"/>
                                    <a:alpha val="8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 smtClean="0">
                              <a:solidFill>
                                <a:srgbClr val="000000"/>
                              </a:solidFill>
                              <a:effectLst>
                                <a:glow rad="50800">
                                  <a:schemeClr val="accent1">
                                    <a:satMod val="175000"/>
                                    <a:alpha val="8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</m:oMath>
                  </a14:m>
                  <a:endParaRPr kumimoji="1" lang="ja-JP" altLang="en-US" spc="300" dirty="0">
                    <a:effectLst>
                      <a:glow rad="50800">
                        <a:schemeClr val="accent1">
                          <a:satMod val="175000"/>
                          <a:alpha val="80000"/>
                        </a:schemeClr>
                      </a:glow>
                    </a:effectLst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62F21005-6394-44CE-9C23-C658576B29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307" y="3980786"/>
                  <a:ext cx="817853" cy="409728"/>
                </a:xfrm>
                <a:prstGeom prst="rect">
                  <a:avLst/>
                </a:prstGeom>
                <a:blipFill>
                  <a:blip r:embed="rId5"/>
                  <a:stretch>
                    <a:fillRect l="-8075" t="-8750" b="-375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91020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703A89-682A-43F7-8979-43981C47D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B64C51-EED0-496D-9472-6B1C26447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ミューオン異常磁気能率</a:t>
            </a:r>
            <a:r>
              <a:rPr kumimoji="1" lang="en-US" altLang="ja-JP" dirty="0"/>
              <a:t>(g-2, a</a:t>
            </a:r>
            <a:r>
              <a:rPr kumimoji="1" lang="en-US" altLang="ja-JP" baseline="-25000" dirty="0"/>
              <a:t>μ</a:t>
            </a:r>
            <a:r>
              <a:rPr kumimoji="1" lang="en-US" altLang="ja-JP" dirty="0"/>
              <a:t>) </a:t>
            </a:r>
            <a:r>
              <a:rPr kumimoji="1" lang="ja-JP" altLang="en-US" dirty="0"/>
              <a:t>はアノマリーが見えており、</a:t>
            </a:r>
            <a:br>
              <a:rPr kumimoji="1" lang="en-US" altLang="ja-JP" dirty="0"/>
            </a:br>
            <a:r>
              <a:rPr kumimoji="1" lang="ja-JP" altLang="en-US" dirty="0"/>
              <a:t>標準理論を越えた物理の</a:t>
            </a:r>
            <a:r>
              <a:rPr lang="ja-JP" altLang="en-US" dirty="0"/>
              <a:t>兆候として注目されている。</a:t>
            </a:r>
            <a:endParaRPr lang="en-US" altLang="ja-JP" dirty="0"/>
          </a:p>
          <a:p>
            <a:pPr>
              <a:lnSpc>
                <a:spcPct val="10000"/>
              </a:lnSpc>
            </a:pPr>
            <a:endParaRPr lang="en-US" altLang="ja-JP" dirty="0"/>
          </a:p>
          <a:p>
            <a:r>
              <a:rPr lang="ja-JP" altLang="en-US" dirty="0"/>
              <a:t>ミューオン</a:t>
            </a:r>
            <a:r>
              <a:rPr lang="en-US" altLang="ja-JP" dirty="0"/>
              <a:t>g-2 </a:t>
            </a:r>
            <a:r>
              <a:rPr lang="ja-JP" altLang="en-US" dirty="0"/>
              <a:t>の精密測定のためには</a:t>
            </a:r>
            <a:br>
              <a:rPr lang="en-US" altLang="ja-JP" sz="1800" dirty="0"/>
            </a:br>
            <a:r>
              <a:rPr lang="ja-JP" altLang="en-US" sz="1800" dirty="0"/>
              <a:t>　</a:t>
            </a:r>
            <a:r>
              <a:rPr lang="ja-JP" altLang="en-US" sz="2000" dirty="0"/>
              <a:t>①異常歳差運動の周期の測定</a:t>
            </a:r>
            <a:r>
              <a:rPr lang="en-US" altLang="ja-JP" sz="2000" dirty="0"/>
              <a:t>, </a:t>
            </a:r>
            <a:r>
              <a:rPr lang="ja-JP" altLang="en-US" sz="2000" dirty="0"/>
              <a:t>②ビームの運動の理解</a:t>
            </a:r>
            <a:r>
              <a:rPr lang="en-US" altLang="ja-JP" sz="2000" dirty="0"/>
              <a:t>, </a:t>
            </a:r>
            <a:r>
              <a:rPr lang="ja-JP" altLang="en-US" sz="2000" dirty="0"/>
              <a:t>③磁場の測定・一様性</a:t>
            </a:r>
            <a:br>
              <a:rPr lang="en-US" altLang="ja-JP" sz="2000" dirty="0"/>
            </a:br>
            <a:r>
              <a:rPr lang="ja-JP" altLang="en-US" dirty="0"/>
              <a:t>が重要。</a:t>
            </a:r>
            <a:endParaRPr lang="en-US" altLang="ja-JP" dirty="0"/>
          </a:p>
          <a:p>
            <a:pPr>
              <a:lnSpc>
                <a:spcPct val="10000"/>
              </a:lnSpc>
            </a:pPr>
            <a:endParaRPr kumimoji="1" lang="en-US" altLang="ja-JP" dirty="0"/>
          </a:p>
          <a:p>
            <a:r>
              <a:rPr kumimoji="1" lang="en-US" altLang="ja-JP" dirty="0"/>
              <a:t>J-PARC </a:t>
            </a:r>
            <a:r>
              <a:rPr kumimoji="1" lang="ja-JP" altLang="en-US" dirty="0"/>
              <a:t>で全く新しい方法で</a:t>
            </a:r>
            <a:r>
              <a:rPr lang="ja-JP" altLang="en-US" dirty="0"/>
              <a:t>ミューオン異常磁気能率と電気双極子能率を</a:t>
            </a:r>
            <a:br>
              <a:rPr lang="en-US" altLang="ja-JP" dirty="0"/>
            </a:br>
            <a:r>
              <a:rPr lang="ja-JP" altLang="en-US" dirty="0"/>
              <a:t>測定する実験を準備中。</a:t>
            </a:r>
            <a:endParaRPr lang="en-US" altLang="ja-JP" dirty="0"/>
          </a:p>
          <a:p>
            <a:pPr lvl="1"/>
            <a:r>
              <a:rPr kumimoji="1" lang="en-US" altLang="ja-JP" dirty="0"/>
              <a:t>2027 </a:t>
            </a:r>
            <a:r>
              <a:rPr lang="ja-JP" altLang="en-US" dirty="0"/>
              <a:t>年に開始予定。</a:t>
            </a:r>
            <a:endParaRPr lang="en-US" altLang="ja-JP" dirty="0"/>
          </a:p>
          <a:p>
            <a:pPr lvl="1"/>
            <a:r>
              <a:rPr lang="en-US" altLang="ja-JP" dirty="0"/>
              <a:t>2 </a:t>
            </a:r>
            <a:r>
              <a:rPr lang="ja-JP" altLang="en-US" dirty="0"/>
              <a:t>年間のデータ取得で</a:t>
            </a:r>
            <a:r>
              <a:rPr lang="en-US" altLang="ja-JP" dirty="0"/>
              <a:t>BNL, FNAL </a:t>
            </a:r>
            <a:r>
              <a:rPr lang="ja-JP" altLang="en-US" dirty="0"/>
              <a:t>の</a:t>
            </a:r>
            <a:r>
              <a:rPr lang="en-US" altLang="ja-JP" dirty="0"/>
              <a:t>g-2 </a:t>
            </a:r>
            <a:r>
              <a:rPr lang="ja-JP" altLang="en-US" dirty="0"/>
              <a:t>測定精度と同程度になる見込み。</a:t>
            </a:r>
            <a:endParaRPr lang="en-US" altLang="ja-JP" dirty="0"/>
          </a:p>
          <a:p>
            <a:pPr lvl="1"/>
            <a:r>
              <a:rPr lang="ja-JP" altLang="en-US" dirty="0"/>
              <a:t>測定感度向上の</a:t>
            </a:r>
            <a:r>
              <a:rPr lang="en-US" altLang="ja-JP" dirty="0"/>
              <a:t>R&amp;D </a:t>
            </a:r>
            <a:r>
              <a:rPr lang="ja-JP" altLang="en-US" dirty="0"/>
              <a:t>は継続して行っている。</a:t>
            </a:r>
            <a:endParaRPr lang="en-US" altLang="ja-JP" dirty="0"/>
          </a:p>
          <a:p>
            <a:pPr>
              <a:lnSpc>
                <a:spcPct val="0"/>
              </a:lnSpc>
            </a:pPr>
            <a:endParaRPr lang="en-US" altLang="ja-JP" dirty="0"/>
          </a:p>
          <a:p>
            <a:r>
              <a:rPr lang="ja-JP" altLang="en-US" dirty="0"/>
              <a:t>多数の新規実験技術が含まれている。</a:t>
            </a:r>
            <a:endParaRPr lang="en-US" altLang="ja-JP" dirty="0"/>
          </a:p>
          <a:p>
            <a:pPr lvl="1"/>
            <a:r>
              <a:rPr lang="ja-JP" altLang="en-US" dirty="0"/>
              <a:t>低エミッタンスミューオンビーム</a:t>
            </a:r>
            <a:r>
              <a:rPr lang="en-US" altLang="ja-JP" dirty="0"/>
              <a:t>, </a:t>
            </a:r>
            <a:r>
              <a:rPr lang="ja-JP" altLang="en-US" dirty="0"/>
              <a:t>ミューオン加速</a:t>
            </a:r>
            <a:r>
              <a:rPr lang="en-US" altLang="ja-JP" dirty="0"/>
              <a:t>, 3 </a:t>
            </a:r>
            <a:r>
              <a:rPr lang="ja-JP" altLang="en-US" dirty="0"/>
              <a:t>次元らせん入射</a:t>
            </a:r>
            <a:r>
              <a:rPr lang="en-US" altLang="ja-JP" dirty="0"/>
              <a:t>, …</a:t>
            </a:r>
          </a:p>
          <a:p>
            <a:r>
              <a:rPr kumimoji="1" lang="ja-JP" altLang="en-US" dirty="0"/>
              <a:t>本格的な建設</a:t>
            </a:r>
            <a:r>
              <a:rPr lang="ja-JP" altLang="en-US" dirty="0"/>
              <a:t>期に入り、面白いフェーズ。新規コラボレータも随時募集中です。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8F9FFF-F209-4B18-9BDD-91DC2E755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6719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7E8E42-D932-405E-82FE-84D93759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B793FF5-EBD2-4D15-86E7-6D7B3C58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DACC-1840-4913-ABC6-A96DF5D275AE}" type="slidenum">
              <a:rPr lang="ja-JP" altLang="en-US" smtClean="0"/>
              <a:pPr/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1389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262ED0-66B1-4F62-A132-33DA4057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75B79-D280-40A1-8CBD-9DFAB23F9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5F415E7-E660-41BE-944B-C2F4861E0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28"/>
            <a:ext cx="9144000" cy="685554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8C1A5E-945D-4233-AECA-DAA1377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848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3F8263-322E-454D-867E-89BFB3F1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D9B148-AC19-451F-A1ED-309C75F9C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C12D4F-AE10-4C02-B8EB-092EC1AF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43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8B0471F-6091-4B8F-AA8F-62406E9E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620" y="2276872"/>
            <a:ext cx="742676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84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F0BDCD-E728-4A58-86DF-1CEA71C2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83D877-459C-4574-A8D5-DA884B7D4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DDC09A-3635-46DC-ABCE-56928DA5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44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86A1AA-2B28-42CE-BE81-A0287EEC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60" y="0"/>
            <a:ext cx="9138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6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3FADDC96-445A-4B35-9247-00F99A410424}"/>
              </a:ext>
            </a:extLst>
          </p:cNvPr>
          <p:cNvSpPr/>
          <p:nvPr/>
        </p:nvSpPr>
        <p:spPr>
          <a:xfrm>
            <a:off x="517002" y="4167934"/>
            <a:ext cx="2770686" cy="888418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BBAA9B7A-2DD2-4A48-B57D-7FCEB082C83B}"/>
              </a:ext>
            </a:extLst>
          </p:cNvPr>
          <p:cNvSpPr/>
          <p:nvPr/>
        </p:nvSpPr>
        <p:spPr>
          <a:xfrm>
            <a:off x="517002" y="1465151"/>
            <a:ext cx="1690566" cy="458055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93FFF0C-C418-44CE-8647-36746E11A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磁気能率とは</a:t>
            </a:r>
            <a:r>
              <a:rPr lang="en-US" altLang="ja-JP" dirty="0"/>
              <a:t>(2/3)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BC37964-CD71-4F29-942C-5A2D0D1E2F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b="1" u="sng" dirty="0"/>
                  <a:t>微小円電流が作る磁場</a:t>
                </a:r>
                <a:endParaRPr lang="en-US" altLang="ja-JP" b="1" u="sng" dirty="0"/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altLang="ja-JP" sz="2000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kumimoji="1" lang="en-US" altLang="ja-JP" dirty="0"/>
              </a:p>
              <a:p>
                <a:r>
                  <a:rPr kumimoji="1" lang="ja-JP" altLang="en-US" dirty="0"/>
                  <a:t>電流は電荷の回転運動とみなせる。</a:t>
                </a:r>
                <a:br>
                  <a:rPr lang="en-US" altLang="ja-JP" dirty="0"/>
                </a:br>
                <a:endParaRPr lang="en-US" altLang="ja-JP" dirty="0"/>
              </a:p>
              <a:p>
                <a:endParaRPr lang="en-US" altLang="ja-JP" sz="1600" dirty="0"/>
              </a:p>
              <a:p>
                <a:endParaRPr lang="en-US" altLang="ja-JP" spc="300" dirty="0"/>
              </a:p>
              <a:p>
                <a:endParaRPr lang="en-US" altLang="ja-JP" spc="300" dirty="0"/>
              </a:p>
              <a:p>
                <a:endParaRPr lang="en-US" altLang="ja-JP" spc="300" dirty="0"/>
              </a:p>
              <a:p>
                <a:r>
                  <a:rPr lang="ja-JP" altLang="en-US" spc="300" dirty="0"/>
                  <a:t>素粒子の磁気能率は</a:t>
                </a:r>
                <a:r>
                  <a:rPr lang="ja-JP" altLang="en-US" b="1" spc="300" dirty="0"/>
                  <a:t>ボーア磁子を基本単位</a:t>
                </a:r>
                <a:r>
                  <a:rPr lang="ja-JP" altLang="en-US" spc="300" dirty="0"/>
                  <a:t>として考えるとわかりやすい</a:t>
                </a:r>
                <a:endParaRPr lang="en-US" altLang="ja-JP" spc="300" dirty="0"/>
              </a:p>
              <a:p>
                <a:endParaRPr lang="en-US" altLang="ja-JP" spc="300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BC37964-CD71-4F29-942C-5A2D0D1E2F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9" b="-53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7D7997-5189-4E50-BE21-4146474C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5</a:t>
            </a:fld>
            <a:endParaRPr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752AD2-C2D6-4579-B835-02EF0CC51829}"/>
              </a:ext>
            </a:extLst>
          </p:cNvPr>
          <p:cNvGrpSpPr/>
          <p:nvPr/>
        </p:nvGrpSpPr>
        <p:grpSpPr>
          <a:xfrm>
            <a:off x="6312024" y="1584108"/>
            <a:ext cx="3655146" cy="2238326"/>
            <a:chOff x="6542339" y="1207444"/>
            <a:chExt cx="3655146" cy="223832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54C1F471-D0C4-4034-ABBC-BA970C63C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6080" y="1207444"/>
              <a:ext cx="2770686" cy="22383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70A57944-8138-4723-BFA2-45A3E95E7ACB}"/>
                    </a:ext>
                  </a:extLst>
                </p:cNvPr>
                <p:cNvSpPr txBox="1"/>
                <p:nvPr/>
              </p:nvSpPr>
              <p:spPr>
                <a:xfrm>
                  <a:off x="8917070" y="2629707"/>
                  <a:ext cx="1280415" cy="3197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r>
                    <a:rPr kumimoji="1" lang="ja-JP" altLang="en-US" sz="1600" spc="300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電流</a:t>
                  </a:r>
                  <a14:m>
                    <m:oMath xmlns:m="http://schemas.openxmlformats.org/officeDocument/2006/math">
                      <m:r>
                        <a:rPr kumimoji="1" lang="en-US" altLang="ja-JP" sz="1600" b="0" i="1" spc="3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𝐼</m:t>
                      </m:r>
                      <m:d>
                        <m:dPr>
                          <m:ctrlPr>
                            <a:rPr kumimoji="1" lang="en-US" altLang="ja-JP" sz="1200" b="0" i="1" spc="30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dPr>
                        <m:e>
                          <m:r>
                            <a:rPr kumimoji="1" lang="en-US" altLang="ja-JP" sz="1200" b="0" i="1" spc="30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=</m:t>
                          </m:r>
                          <m:f>
                            <m:fPr>
                              <m:ctrlPr>
                                <a:rPr kumimoji="1" lang="en-US" altLang="ja-JP" sz="1200" b="0" i="1" spc="30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1200" b="0" i="1" spc="30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𝑒𝑣</m:t>
                              </m:r>
                            </m:num>
                            <m:den>
                              <m:r>
                                <a:rPr kumimoji="1" lang="en-US" altLang="ja-JP" sz="1200" b="0" i="1" spc="30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2</m:t>
                              </m:r>
                              <m:r>
                                <a:rPr kumimoji="1" lang="ja-JP" altLang="en-US" sz="1200" b="0" i="1" spc="30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𝜋</m:t>
                              </m:r>
                              <m:r>
                                <a:rPr kumimoji="1" lang="en-US" altLang="ja-JP" sz="1200" b="0" i="1" spc="30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</a14:m>
                  <a:endParaRPr kumimoji="1" lang="ja-JP" altLang="en-US" sz="1200" spc="300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70A57944-8138-4723-BFA2-45A3E95E7A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7070" y="2629707"/>
                  <a:ext cx="1280415" cy="319768"/>
                </a:xfrm>
                <a:prstGeom prst="rect">
                  <a:avLst/>
                </a:prstGeom>
                <a:blipFill>
                  <a:blip r:embed="rId4"/>
                  <a:stretch>
                    <a:fillRect l="-9524" t="-7692" b="-2884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05E51EB6-7E60-4C82-910D-1F0678AC7239}"/>
                    </a:ext>
                  </a:extLst>
                </p:cNvPr>
                <p:cNvSpPr txBox="1"/>
                <p:nvPr/>
              </p:nvSpPr>
              <p:spPr>
                <a:xfrm>
                  <a:off x="8238992" y="1591807"/>
                  <a:ext cx="1203526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72000" bIns="0" rtlCol="0">
                  <a:spAutoFit/>
                </a:bodyPr>
                <a:lstStyle/>
                <a:p>
                  <a:pPr algn="l"/>
                  <a:r>
                    <a:rPr lang="ja-JP" altLang="en-US" sz="1600" spc="300" dirty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磁気能率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ja-JP" altLang="en-US" sz="1600" i="1" spc="30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accPr>
                        <m:e>
                          <m:r>
                            <a:rPr lang="ja-JP" altLang="en-US" sz="1600" i="1" spc="30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𝜇</m:t>
                          </m:r>
                        </m:e>
                      </m:acc>
                    </m:oMath>
                  </a14:m>
                  <a:endParaRPr kumimoji="1" lang="ja-JP" altLang="en-US" sz="1600" spc="300" dirty="0">
                    <a:solidFill>
                      <a:schemeClr val="accent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05E51EB6-7E60-4C82-910D-1F0678AC72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8992" y="1591807"/>
                  <a:ext cx="1203526" cy="246221"/>
                </a:xfrm>
                <a:prstGeom prst="rect">
                  <a:avLst/>
                </a:prstGeom>
                <a:blipFill>
                  <a:blip r:embed="rId5"/>
                  <a:stretch>
                    <a:fillRect l="-10152" t="-21951" b="-5122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9FB00B70-D732-4DA5-87D5-047985AF7C29}"/>
                    </a:ext>
                  </a:extLst>
                </p:cNvPr>
                <p:cNvSpPr txBox="1"/>
                <p:nvPr/>
              </p:nvSpPr>
              <p:spPr>
                <a:xfrm>
                  <a:off x="6542339" y="1848559"/>
                  <a:ext cx="132202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r>
                    <a:rPr kumimoji="1" lang="ja-JP" altLang="en-US" sz="1600" spc="300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面積</a:t>
                  </a:r>
                  <a14:m>
                    <m:oMath xmlns:m="http://schemas.openxmlformats.org/officeDocument/2006/math">
                      <m:r>
                        <a:rPr kumimoji="1" lang="en-US" altLang="ja-JP" sz="1600" b="0" i="1" spc="3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𝑆</m:t>
                      </m:r>
                      <m:d>
                        <m:dPr>
                          <m:ctrlPr>
                            <a:rPr kumimoji="1" lang="en-US" altLang="ja-JP" sz="1200" b="0" i="1" spc="30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dPr>
                        <m:e>
                          <m:r>
                            <a:rPr kumimoji="1" lang="en-US" altLang="ja-JP" sz="1200" b="0" i="1" spc="30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=</m:t>
                          </m:r>
                          <m:r>
                            <a:rPr kumimoji="1" lang="ja-JP" altLang="en-US" sz="1200" b="0" i="1" spc="30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1" lang="en-US" altLang="ja-JP" sz="1200" b="0" i="1" spc="30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200" b="0" i="1" spc="30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1" lang="en-US" altLang="ja-JP" sz="1200" b="0" i="1" spc="30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a14:m>
                  <a:endParaRPr kumimoji="1" lang="ja-JP" altLang="en-US" sz="1200" spc="300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9FB00B70-D732-4DA5-87D5-047985AF7C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339" y="1848559"/>
                  <a:ext cx="1322029" cy="246221"/>
                </a:xfrm>
                <a:prstGeom prst="rect">
                  <a:avLst/>
                </a:prstGeom>
                <a:blipFill>
                  <a:blip r:embed="rId6"/>
                  <a:stretch>
                    <a:fillRect l="-9677" t="-25000" b="-52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8417C511-0D98-4DB4-A363-E35CC53EA8F9}"/>
              </a:ext>
            </a:extLst>
          </p:cNvPr>
          <p:cNvGrpSpPr>
            <a:grpSpLocks noChangeAspect="1"/>
          </p:cNvGrpSpPr>
          <p:nvPr/>
        </p:nvGrpSpPr>
        <p:grpSpPr>
          <a:xfrm>
            <a:off x="3279174" y="1588362"/>
            <a:ext cx="2139061" cy="2118736"/>
            <a:chOff x="3647728" y="880785"/>
            <a:chExt cx="2516542" cy="249263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26CF2B3-7357-4520-9D18-F720251F8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47728" y="880785"/>
              <a:ext cx="2516542" cy="2492631"/>
            </a:xfrm>
            <a:prstGeom prst="rect">
              <a:avLst/>
            </a:prstGeom>
          </p:spPr>
        </p:pic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8D05B8BA-7542-4AFF-A8ED-752735688904}"/>
                </a:ext>
              </a:extLst>
            </p:cNvPr>
            <p:cNvSpPr/>
            <p:nvPr/>
          </p:nvSpPr>
          <p:spPr>
            <a:xfrm>
              <a:off x="4442023" y="2098820"/>
              <a:ext cx="923514" cy="106203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pc="300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98F1AA0-87D5-4D61-98B7-0E6893AD15F5}"/>
                </a:ext>
              </a:extLst>
            </p:cNvPr>
            <p:cNvSpPr txBox="1"/>
            <p:nvPr/>
          </p:nvSpPr>
          <p:spPr>
            <a:xfrm>
              <a:off x="5107922" y="1973583"/>
              <a:ext cx="394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spc="3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×</a:t>
              </a:r>
              <a:endParaRPr kumimoji="1" lang="ja-JP" altLang="en-US" sz="1600" b="1" spc="300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6BE69699-9779-4531-AE04-D896C696D8FA}"/>
                </a:ext>
              </a:extLst>
            </p:cNvPr>
            <p:cNvSpPr txBox="1"/>
            <p:nvPr/>
          </p:nvSpPr>
          <p:spPr>
            <a:xfrm>
              <a:off x="4204251" y="1868104"/>
              <a:ext cx="633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ja-JP" altLang="en-US" sz="3200" b="1" spc="300" dirty="0">
                  <a:latin typeface="Calibri" panose="020F0502020204030204" pitchFamily="34" charset="0"/>
                  <a:ea typeface="メイリオ" panose="020B0604030504040204" pitchFamily="50" charset="-128"/>
                </a:rPr>
                <a:t>・</a:t>
              </a:r>
            </a:p>
          </p:txBody>
        </p:sp>
      </p:grp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80936933-A05F-48C5-A11C-08D494A00D40}"/>
              </a:ext>
            </a:extLst>
          </p:cNvPr>
          <p:cNvCxnSpPr>
            <a:cxnSpLocks/>
          </p:cNvCxnSpPr>
          <p:nvPr/>
        </p:nvCxnSpPr>
        <p:spPr>
          <a:xfrm>
            <a:off x="2505027" y="4888013"/>
            <a:ext cx="504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四角形: 角を丸くする 15">
                <a:extLst>
                  <a:ext uri="{FF2B5EF4-FFF2-40B4-BE49-F238E27FC236}">
                    <a16:creationId xmlns:a16="http://schemas.microsoft.com/office/drawing/2014/main" id="{99B0F362-27BB-4F40-9E93-6C5DEFACDE71}"/>
                  </a:ext>
                </a:extLst>
              </p:cNvPr>
              <p:cNvSpPr/>
              <p:nvPr/>
            </p:nvSpPr>
            <p:spPr>
              <a:xfrm>
                <a:off x="3807132" y="5066929"/>
                <a:ext cx="5323429" cy="1114670"/>
              </a:xfrm>
              <a:prstGeom prst="roundRect">
                <a:avLst>
                  <a:gd name="adj" fmla="val 10985"/>
                </a:avLst>
              </a:prstGeom>
              <a:solidFill>
                <a:srgbClr val="FF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0000" bIns="180000" rtlCol="0" anchor="ctr"/>
              <a:lstStyle/>
              <a:p>
                <a:pPr lvl="0"/>
                <a:r>
                  <a:rPr lang="ja-JP" altLang="en-US" sz="2000" b="1" spc="300" dirty="0">
                    <a:solidFill>
                      <a:srgbClr val="FF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ボーア磁子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 spc="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</m:ctrlPr>
                      </m:sSubPr>
                      <m:e>
                        <m:r>
                          <a:rPr lang="ja-JP" altLang="en-US" sz="2000" b="1" i="1" spc="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  <m:t>𝝁</m:t>
                        </m:r>
                      </m:e>
                      <m:sub>
                        <m:r>
                          <a:rPr lang="en-US" altLang="ja-JP" sz="2000" b="1" i="1" spc="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  <m:t>𝟎</m:t>
                        </m:r>
                      </m:sub>
                    </m:sSub>
                  </m:oMath>
                </a14:m>
                <a:endParaRPr lang="en-US" altLang="ja-JP" sz="2000" b="1" spc="300" dirty="0">
                  <a:solidFill>
                    <a:srgbClr val="FF0000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lvl="0"/>
                <a:r>
                  <a:rPr lang="ja-JP" altLang="en-US" sz="2000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質量</a:t>
                </a:r>
                <a14:m>
                  <m:oMath xmlns:m="http://schemas.openxmlformats.org/officeDocument/2006/math">
                    <m:r>
                      <a:rPr lang="en-US" altLang="ja-JP" sz="2000" i="1" spc="3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𝑚</m:t>
                    </m:r>
                  </m:oMath>
                </a14:m>
                <a:r>
                  <a:rPr lang="en-US" altLang="ja-JP" sz="2000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, </a:t>
                </a:r>
                <a:r>
                  <a:rPr lang="ja-JP" altLang="en-US" sz="2000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電荷𝑒</a:t>
                </a:r>
                <a:r>
                  <a:rPr lang="en-US" altLang="ja-JP" sz="2000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, </a:t>
                </a:r>
                <a:r>
                  <a:rPr lang="ja-JP" altLang="en-US" sz="2000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角運動量</a:t>
                </a:r>
                <a:r>
                  <a:rPr lang="en-US" altLang="ja-JP" sz="2000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1(=ℏ) </a:t>
                </a:r>
                <a:r>
                  <a:rPr lang="ja-JP" altLang="en-US" sz="2000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</a:t>
                </a:r>
                <a:br>
                  <a:rPr lang="en-US" altLang="ja-JP" sz="2000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</a:br>
                <a:r>
                  <a:rPr lang="ja-JP" altLang="en-US" sz="2000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古典粒子が持つ磁気能率 </a:t>
                </a:r>
              </a:p>
            </p:txBody>
          </p:sp>
        </mc:Choice>
        <mc:Fallback xmlns="">
          <p:sp>
            <p:nvSpPr>
              <p:cNvPr id="16" name="四角形: 角を丸くする 15">
                <a:extLst>
                  <a:ext uri="{FF2B5EF4-FFF2-40B4-BE49-F238E27FC236}">
                    <a16:creationId xmlns:a16="http://schemas.microsoft.com/office/drawing/2014/main" id="{99B0F362-27BB-4F40-9E93-6C5DEFACD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132" y="5066929"/>
                <a:ext cx="5323429" cy="1114670"/>
              </a:xfrm>
              <a:prstGeom prst="roundRect">
                <a:avLst>
                  <a:gd name="adj" fmla="val 10985"/>
                </a:avLst>
              </a:prstGeom>
              <a:blipFill>
                <a:blip r:embed="rId8"/>
                <a:stretch>
                  <a:fillRect l="-573" b="-49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96FABB0-1D7F-4BA1-80B5-E3B1C7A80D44}"/>
              </a:ext>
            </a:extLst>
          </p:cNvPr>
          <p:cNvGrpSpPr/>
          <p:nvPr/>
        </p:nvGrpSpPr>
        <p:grpSpPr>
          <a:xfrm>
            <a:off x="2734728" y="4893633"/>
            <a:ext cx="1120446" cy="395998"/>
            <a:chOff x="2734728" y="4893649"/>
            <a:chExt cx="1120446" cy="445500"/>
          </a:xfrm>
        </p:grpSpPr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E70B0C91-AFEA-4BC0-B250-892D97D3150F}"/>
                </a:ext>
              </a:extLst>
            </p:cNvPr>
            <p:cNvCxnSpPr>
              <a:cxnSpLocks/>
            </p:cNvCxnSpPr>
            <p:nvPr/>
          </p:nvCxnSpPr>
          <p:spPr>
            <a:xfrm>
              <a:off x="3279174" y="5339149"/>
              <a:ext cx="576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84B1C99E-0C72-4CD7-B25B-58A508CC92B9}"/>
                </a:ext>
              </a:extLst>
            </p:cNvPr>
            <p:cNvCxnSpPr>
              <a:cxnSpLocks/>
            </p:cNvCxnSpPr>
            <p:nvPr/>
          </p:nvCxnSpPr>
          <p:spPr>
            <a:xfrm>
              <a:off x="2734728" y="4893649"/>
              <a:ext cx="544446" cy="4455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F464166-82E0-45E6-9478-DE7B042818E2}"/>
                  </a:ext>
                </a:extLst>
              </p:cNvPr>
              <p:cNvSpPr txBox="1"/>
              <p:nvPr/>
            </p:nvSpPr>
            <p:spPr>
              <a:xfrm>
                <a:off x="665125" y="4246623"/>
                <a:ext cx="2614049" cy="619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kumimoji="1" lang="ja-JP" altLang="en-US" sz="2000" spc="3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F464166-82E0-45E6-9478-DE7B04281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25" y="4246623"/>
                <a:ext cx="2614049" cy="619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686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3252480F-ED53-4D70-90B1-D07E24909D75}"/>
              </a:ext>
            </a:extLst>
          </p:cNvPr>
          <p:cNvSpPr/>
          <p:nvPr/>
        </p:nvSpPr>
        <p:spPr>
          <a:xfrm>
            <a:off x="5699956" y="3847646"/>
            <a:ext cx="6264693" cy="1570296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706CCEFA-23D1-4950-AC5D-86EA76E82071}"/>
              </a:ext>
            </a:extLst>
          </p:cNvPr>
          <p:cNvSpPr/>
          <p:nvPr/>
        </p:nvSpPr>
        <p:spPr>
          <a:xfrm>
            <a:off x="227348" y="3847646"/>
            <a:ext cx="5364596" cy="2988000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A70D43B-BD01-4323-B39E-CD5F73167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磁気能率とは</a:t>
            </a:r>
            <a:r>
              <a:rPr lang="en-US" altLang="ja-JP" dirty="0"/>
              <a:t>(3/3)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5F75956-4BB5-4D9A-A779-4310E62B23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7348" y="980728"/>
                <a:ext cx="11737304" cy="561662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ja-JP" altLang="en-US" b="1" u="sng" dirty="0"/>
                  <a:t>粒子が持つ固有磁気能率</a:t>
                </a:r>
                <a:endParaRPr lang="en-US" altLang="ja-JP" b="1" u="sng" dirty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d>
                    <m:acc>
                      <m:accPr>
                        <m:chr m:val="⃗"/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pPr>
                  <a:lnSpc>
                    <a:spcPct val="160000"/>
                  </a:lnSpc>
                </a:pPr>
                <a:endParaRPr lang="en-US" altLang="ja-JP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ja-JP" b="1" i="1" spc="3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ja-JP" altLang="en-US" b="1" spc="300" dirty="0">
                    <a:solidFill>
                      <a:schemeClr val="accent2"/>
                    </a:solidFill>
                  </a:rPr>
                  <a:t> 因子の値</a:t>
                </a:r>
                <a:endParaRPr lang="en-US" altLang="ja-JP" b="1" spc="300" dirty="0">
                  <a:solidFill>
                    <a:schemeClr val="accent2"/>
                  </a:solidFill>
                </a:endParaRPr>
              </a:p>
              <a:p>
                <a:r>
                  <a:rPr kumimoji="1" lang="ja-JP" altLang="en-US" dirty="0"/>
                  <a:t>古典力学では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kumimoji="1" lang="ja-JP" altLang="en-US" dirty="0"/>
                  <a:t>。</a:t>
                </a:r>
                <a:endParaRPr kumimoji="1" lang="en-US" altLang="ja-JP" dirty="0"/>
              </a:p>
              <a:p>
                <a:r>
                  <a:rPr lang="ja-JP" altLang="en-US" dirty="0"/>
                  <a:t>ミューオン</a:t>
                </a:r>
                <a:r>
                  <a:rPr lang="en-US" altLang="ja-JP" dirty="0"/>
                  <a:t>(</a:t>
                </a:r>
                <a:r>
                  <a:rPr lang="ja-JP" altLang="en-US" dirty="0"/>
                  <a:t>フェルミオン</a:t>
                </a:r>
                <a:r>
                  <a:rPr lang="en-US" altLang="ja-JP" dirty="0"/>
                  <a:t>) </a:t>
                </a:r>
                <a:r>
                  <a:rPr lang="ja-JP" altLang="en-US" dirty="0"/>
                  <a:t>の場合、</a:t>
                </a:r>
                <a:br>
                  <a:rPr lang="en-US" altLang="ja-JP" dirty="0"/>
                </a:br>
                <a:r>
                  <a:rPr lang="en-US" altLang="ja-JP" dirty="0"/>
                  <a:t>Dirac </a:t>
                </a:r>
                <a:r>
                  <a:rPr lang="ja-JP" altLang="en-US" dirty="0"/>
                  <a:t>理論により、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ja-JP" altLang="en-US" dirty="0"/>
                  <a:t>。</a:t>
                </a:r>
                <a:endParaRPr lang="en-US" altLang="ja-JP" dirty="0"/>
              </a:p>
              <a:p>
                <a:r>
                  <a:rPr kumimoji="1" lang="ja-JP" altLang="en-US" dirty="0"/>
                  <a:t>量子効果まで含めると </a:t>
                </a:r>
                <a:r>
                  <a:rPr lang="en-US" altLang="ja-JP" dirty="0"/>
                  <a:t> 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ja-JP" dirty="0"/>
                  <a:t> </a:t>
                </a:r>
                <a:r>
                  <a:rPr lang="ja-JP" altLang="en-US" dirty="0"/>
                  <a:t>因子は</a:t>
                </a:r>
                <a:r>
                  <a:rPr lang="en-US" altLang="ja-JP" dirty="0"/>
                  <a:t>2 </a:t>
                </a:r>
                <a:r>
                  <a:rPr lang="ja-JP" altLang="en-US" dirty="0"/>
                  <a:t>からずれる。</a:t>
                </a:r>
                <a:endParaRPr lang="en-US" altLang="ja-JP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ja-JP" alt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  <m:r>
                            <a:rPr lang="ja-JP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5F75956-4BB5-4D9A-A779-4310E62B23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7348" y="980728"/>
                <a:ext cx="11737304" cy="5616624"/>
              </a:xfrm>
              <a:blipFill>
                <a:blip r:embed="rId2"/>
                <a:stretch>
                  <a:fillRect l="-519" b="-51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3A8DC4-A0DD-49A0-A922-58CB8BA3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70E140-2F95-489E-8A41-3E2E9DAB5B2F}"/>
              </a:ext>
            </a:extLst>
          </p:cNvPr>
          <p:cNvSpPr txBox="1"/>
          <p:nvPr/>
        </p:nvSpPr>
        <p:spPr>
          <a:xfrm>
            <a:off x="10721333" y="2682910"/>
            <a:ext cx="139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ja-JP" altLang="en-US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質量</a:t>
            </a:r>
            <a:endParaRPr lang="en-US" altLang="ja-JP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1" lang="ja-JP" altLang="en-US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電荷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BBCBA4B-77AC-42F6-97D0-430441D99E19}"/>
              </a:ext>
            </a:extLst>
          </p:cNvPr>
          <p:cNvCxnSpPr/>
          <p:nvPr/>
        </p:nvCxnSpPr>
        <p:spPr>
          <a:xfrm>
            <a:off x="1775520" y="1958400"/>
            <a:ext cx="360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DAE7065-F09A-4111-8868-DC5DEB756A8C}"/>
              </a:ext>
            </a:extLst>
          </p:cNvPr>
          <p:cNvSpPr txBox="1"/>
          <p:nvPr/>
        </p:nvSpPr>
        <p:spPr>
          <a:xfrm>
            <a:off x="3135517" y="2457004"/>
            <a:ext cx="1679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spc="300" dirty="0">
                <a:solidFill>
                  <a:srgbClr val="00B050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ボーア磁子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3943DFE-CCD7-44E7-80AD-9C7A59466CFA}"/>
              </a:ext>
            </a:extLst>
          </p:cNvPr>
          <p:cNvSpPr txBox="1"/>
          <p:nvPr/>
        </p:nvSpPr>
        <p:spPr>
          <a:xfrm>
            <a:off x="3135517" y="2062073"/>
            <a:ext cx="1092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000" spc="300" dirty="0">
                <a:solidFill>
                  <a:schemeClr val="tx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スピン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B98B094-03F5-4CEF-98C8-B9B9CE61F945}"/>
              </a:ext>
            </a:extLst>
          </p:cNvPr>
          <p:cNvCxnSpPr/>
          <p:nvPr/>
        </p:nvCxnSpPr>
        <p:spPr>
          <a:xfrm>
            <a:off x="2207568" y="1958400"/>
            <a:ext cx="288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C416E0C-C72D-4B88-8E30-3D70C636CD8C}"/>
              </a:ext>
            </a:extLst>
          </p:cNvPr>
          <p:cNvCxnSpPr/>
          <p:nvPr/>
        </p:nvCxnSpPr>
        <p:spPr>
          <a:xfrm>
            <a:off x="1451512" y="1958400"/>
            <a:ext cx="25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997796F-780B-4D8D-B518-9EFE59503094}"/>
              </a:ext>
            </a:extLst>
          </p:cNvPr>
          <p:cNvCxnSpPr>
            <a:cxnSpLocks noChangeAspect="1"/>
          </p:cNvCxnSpPr>
          <p:nvPr/>
        </p:nvCxnSpPr>
        <p:spPr>
          <a:xfrm>
            <a:off x="2351567" y="1964804"/>
            <a:ext cx="288000" cy="28696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6C8BD8A2-1325-48DB-9510-67AEC87B6FFB}"/>
              </a:ext>
            </a:extLst>
          </p:cNvPr>
          <p:cNvCxnSpPr>
            <a:cxnSpLocks/>
          </p:cNvCxnSpPr>
          <p:nvPr/>
        </p:nvCxnSpPr>
        <p:spPr>
          <a:xfrm>
            <a:off x="2634116" y="2251769"/>
            <a:ext cx="46055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03B063E-7B89-4736-BD18-CC54D470818F}"/>
              </a:ext>
            </a:extLst>
          </p:cNvPr>
          <p:cNvCxnSpPr>
            <a:cxnSpLocks noChangeAspect="1"/>
          </p:cNvCxnSpPr>
          <p:nvPr/>
        </p:nvCxnSpPr>
        <p:spPr>
          <a:xfrm>
            <a:off x="1559512" y="1964802"/>
            <a:ext cx="1105920" cy="110194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74EE6E57-8A71-4392-A3AF-F045FC8BA4CA}"/>
              </a:ext>
            </a:extLst>
          </p:cNvPr>
          <p:cNvCxnSpPr>
            <a:cxnSpLocks noChangeAspect="1"/>
          </p:cNvCxnSpPr>
          <p:nvPr/>
        </p:nvCxnSpPr>
        <p:spPr>
          <a:xfrm>
            <a:off x="1948282" y="1958396"/>
            <a:ext cx="679785" cy="67734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19A0257-8842-4D77-AFA1-032E4252D210}"/>
              </a:ext>
            </a:extLst>
          </p:cNvPr>
          <p:cNvCxnSpPr>
            <a:cxnSpLocks/>
          </p:cNvCxnSpPr>
          <p:nvPr/>
        </p:nvCxnSpPr>
        <p:spPr>
          <a:xfrm>
            <a:off x="2619367" y="2637047"/>
            <a:ext cx="50400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B98F7F7-8C7F-4E83-9A37-82577FF785AC}"/>
              </a:ext>
            </a:extLst>
          </p:cNvPr>
          <p:cNvCxnSpPr>
            <a:cxnSpLocks/>
          </p:cNvCxnSpPr>
          <p:nvPr/>
        </p:nvCxnSpPr>
        <p:spPr>
          <a:xfrm>
            <a:off x="2657120" y="3069588"/>
            <a:ext cx="43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コンテンツ プレースホルダー 2">
                <a:extLst>
                  <a:ext uri="{FF2B5EF4-FFF2-40B4-BE49-F238E27FC236}">
                    <a16:creationId xmlns:a16="http://schemas.microsoft.com/office/drawing/2014/main" id="{C791B7C1-0F99-4124-BC7B-BFD82265BA9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879976" y="3854912"/>
                <a:ext cx="6084673" cy="2355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l"/>
                  <a:defRPr kumimoji="1" sz="2000" spc="150" baseline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itchFamily="1" charset="0"/>
                  </a:defRPr>
                </a:lvl1pPr>
                <a:lvl2pPr marL="742950" indent="-285750" algn="l" rtl="0" eaLnBrk="1" fontAlgn="base" hangingPunct="1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1800" spc="150" baseline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itchFamily="1" charset="0"/>
                  </a:defRPr>
                </a:lvl2pPr>
                <a:lvl3pPr marL="1143000" indent="-228600" algn="l" rtl="0" eaLnBrk="1" fontAlgn="base" hangingPunct="1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800" spc="150" baseline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itchFamily="1" charset="0"/>
                  </a:defRPr>
                </a:lvl3pPr>
                <a:lvl4pPr marL="1600200" indent="-228600" algn="l" rtl="0" eaLnBrk="1" fontAlgn="base" hangingPunct="1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1600" spc="150" baseline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itchFamily="1" charset="0"/>
                  </a:defRPr>
                </a:lvl4pPr>
                <a:lvl5pPr marL="2057400" indent="-228600" algn="l" rtl="0" eaLnBrk="1" fontAlgn="base" hangingPunct="1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 spc="150" baseline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itchFamily="1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:r>
                  <a:rPr lang="ja-JP" altLang="en-US" b="1" kern="0" dirty="0">
                    <a:solidFill>
                      <a:schemeClr val="accent2"/>
                    </a:solidFill>
                  </a:rPr>
                  <a:t>異常磁気能率</a:t>
                </a:r>
                <a14:m>
                  <m:oMath xmlns:m="http://schemas.openxmlformats.org/officeDocument/2006/math">
                    <m:r>
                      <a:rPr lang="en-US" altLang="ja-JP" b="1" i="1" ker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endParaRPr lang="en-US" altLang="ja-JP" i="1" kern="0" spc="3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i="1" kern="0" spc="300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ja-JP" altLang="en-US" kern="0" spc="300" dirty="0"/>
                  <a:t> 因子</a:t>
                </a:r>
                <a:r>
                  <a:rPr lang="ja-JP" altLang="en-US" kern="0" dirty="0"/>
                  <a:t>の</a:t>
                </a:r>
                <a:r>
                  <a:rPr lang="en-US" altLang="ja-JP" kern="0" dirty="0"/>
                  <a:t>2 </a:t>
                </a:r>
                <a:r>
                  <a:rPr lang="ja-JP" altLang="en-US" kern="0" dirty="0"/>
                  <a:t>からのずれを表す。</a:t>
                </a:r>
                <a:endParaRPr lang="en-US" altLang="ja-JP" kern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b="1" i="1" kern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altLang="ja-JP" b="1" i="1" kern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altLang="ja-JP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a:rPr lang="en-US" altLang="ja-JP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ja-JP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altLang="ja-JP" b="1" kern="0" dirty="0">
                  <a:cs typeface="Calibri" panose="020F0502020204030204" pitchFamily="34" charset="0"/>
                </a:endParaRPr>
              </a:p>
              <a:p>
                <a:r>
                  <a:rPr lang="ja-JP" altLang="en-US" sz="1800" kern="0" dirty="0">
                    <a:cs typeface="Calibri" panose="020F0502020204030204" pitchFamily="34" charset="0"/>
                  </a:rPr>
                  <a:t>粒子を区別するために添え字が付いたりする。</a:t>
                </a:r>
                <a:endParaRPr lang="en-US" altLang="ja-JP" sz="1800" kern="0" dirty="0"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ja-JP" sz="1600" kern="0" dirty="0"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ja-JP" sz="1600" i="1" kern="0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b>
                        <m:r>
                          <a:rPr lang="ja-JP" altLang="en-US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ja-JP" sz="1600" kern="0" dirty="0"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b>
                        <m:r>
                          <a:rPr lang="ja-JP" altLang="en-US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ja-JP" sz="1600" kern="0" dirty="0">
                    <a:cs typeface="Calibri" panose="020F0502020204030204" pitchFamily="34" charset="0"/>
                  </a:rPr>
                  <a:t>),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sz="1600" b="0" i="1" kern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𝑔</m:t>
                        </m:r>
                      </m:e>
                      <m:sub>
                        <m: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ja-JP" sz="1600" i="1" kern="0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sz="1600" b="0" i="1" kern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𝑔</m:t>
                        </m:r>
                      </m:e>
                      <m:sub>
                        <m:r>
                          <a:rPr lang="ja-JP" altLang="en-US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ja-JP" sz="1600" kern="0" dirty="0"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sz="1600" b="0" i="1" kern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𝑔</m:t>
                        </m:r>
                      </m:e>
                      <m:sub>
                        <m:r>
                          <a:rPr lang="ja-JP" altLang="en-US" sz="1600" i="1" ker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ja-JP" sz="1600" kern="0" dirty="0"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ja-JP" altLang="en-US" sz="1800" kern="0" dirty="0">
                    <a:cs typeface="Calibri" panose="020F0502020204030204" pitchFamily="34" charset="0"/>
                  </a:rPr>
                  <a:t>スライドには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18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ja-JP" altLang="en-US" sz="1800" kern="0" dirty="0"/>
                  <a:t> と書いてあるのに、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i="1" ker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ja-JP" sz="18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altLang="ja-JP" sz="1800" i="1" ker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ja-JP" altLang="en-US" sz="1800" kern="0" dirty="0"/>
                  <a:t> と呼んだりする。</a:t>
                </a:r>
              </a:p>
            </p:txBody>
          </p:sp>
        </mc:Choice>
        <mc:Fallback xmlns="">
          <p:sp>
            <p:nvSpPr>
              <p:cNvPr id="42" name="コンテンツ プレースホルダー 2">
                <a:extLst>
                  <a:ext uri="{FF2B5EF4-FFF2-40B4-BE49-F238E27FC236}">
                    <a16:creationId xmlns:a16="http://schemas.microsoft.com/office/drawing/2014/main" id="{C791B7C1-0F99-4124-BC7B-BFD82265B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9976" y="3854912"/>
                <a:ext cx="6084673" cy="2355017"/>
              </a:xfrm>
              <a:prstGeom prst="rect">
                <a:avLst/>
              </a:prstGeom>
              <a:blipFill>
                <a:blip r:embed="rId3"/>
                <a:stretch>
                  <a:fillRect l="-1102" r="-802" b="-356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四角形: 角を丸くする 20">
                <a:extLst>
                  <a:ext uri="{FF2B5EF4-FFF2-40B4-BE49-F238E27FC236}">
                    <a16:creationId xmlns:a16="http://schemas.microsoft.com/office/drawing/2014/main" id="{D353FD2B-7CC6-496F-993F-48A05A372835}"/>
                  </a:ext>
                </a:extLst>
              </p:cNvPr>
              <p:cNvSpPr/>
              <p:nvPr/>
            </p:nvSpPr>
            <p:spPr>
              <a:xfrm>
                <a:off x="3135517" y="2888256"/>
                <a:ext cx="5112568" cy="866483"/>
              </a:xfrm>
              <a:prstGeom prst="roundRect">
                <a:avLst>
                  <a:gd name="adj" fmla="val 10985"/>
                </a:avLst>
              </a:prstGeom>
              <a:solidFill>
                <a:srgbClr val="FF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14:m>
                  <m:oMath xmlns:m="http://schemas.openxmlformats.org/officeDocument/2006/math">
                    <m:r>
                      <a:rPr lang="en-US" altLang="ja-JP" sz="2000" b="1" i="1" spc="3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𝒈</m:t>
                    </m:r>
                  </m:oMath>
                </a14:m>
                <a:r>
                  <a:rPr lang="ja-JP" altLang="en-US" sz="2000" b="1" spc="300" dirty="0">
                    <a:solidFill>
                      <a:srgbClr val="FF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因子</a:t>
                </a:r>
                <a:endParaRPr lang="en-US" altLang="ja-JP" sz="2000" b="1" spc="300" dirty="0">
                  <a:solidFill>
                    <a:srgbClr val="FF0000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lvl="0"/>
                <a:r>
                  <a:rPr lang="ja-JP" altLang="en-US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古典力学から予想される磁気能率と</a:t>
                </a:r>
                <a:br>
                  <a:rPr lang="en-US" altLang="ja-JP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</a:br>
                <a:r>
                  <a:rPr lang="ja-JP" altLang="en-US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実際の磁気能率の比。</a:t>
                </a:r>
              </a:p>
            </p:txBody>
          </p:sp>
        </mc:Choice>
        <mc:Fallback xmlns="">
          <p:sp>
            <p:nvSpPr>
              <p:cNvPr id="21" name="四角形: 角を丸くする 20">
                <a:extLst>
                  <a:ext uri="{FF2B5EF4-FFF2-40B4-BE49-F238E27FC236}">
                    <a16:creationId xmlns:a16="http://schemas.microsoft.com/office/drawing/2014/main" id="{D353FD2B-7CC6-496F-993F-48A05A3728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517" y="2888256"/>
                <a:ext cx="5112568" cy="866483"/>
              </a:xfrm>
              <a:prstGeom prst="roundRect">
                <a:avLst>
                  <a:gd name="adj" fmla="val 10985"/>
                </a:avLst>
              </a:prstGeom>
              <a:blipFill>
                <a:blip r:embed="rId5"/>
                <a:stretch>
                  <a:fillRect l="-477" t="-8451" b="-16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15924221-AA29-4DF4-B1B4-17F0D2CC5188}"/>
              </a:ext>
            </a:extLst>
          </p:cNvPr>
          <p:cNvGrpSpPr>
            <a:grpSpLocks noChangeAspect="1"/>
          </p:cNvGrpSpPr>
          <p:nvPr/>
        </p:nvGrpSpPr>
        <p:grpSpPr>
          <a:xfrm>
            <a:off x="8870285" y="1245812"/>
            <a:ext cx="2873062" cy="2148022"/>
            <a:chOff x="6560518" y="632342"/>
            <a:chExt cx="1667199" cy="1246468"/>
          </a:xfrm>
        </p:grpSpPr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F2819842-95E4-47F6-9100-60D8B245DA57}"/>
                </a:ext>
              </a:extLst>
            </p:cNvPr>
            <p:cNvGrpSpPr/>
            <p:nvPr/>
          </p:nvGrpSpPr>
          <p:grpSpPr>
            <a:xfrm>
              <a:off x="6560518" y="632342"/>
              <a:ext cx="1214245" cy="1246468"/>
              <a:chOff x="5011014" y="4377999"/>
              <a:chExt cx="1649220" cy="1692987"/>
            </a:xfrm>
          </p:grpSpPr>
          <p:cxnSp>
            <p:nvCxnSpPr>
              <p:cNvPr id="49" name="直線矢印コネクタ 48">
                <a:extLst>
                  <a:ext uri="{FF2B5EF4-FFF2-40B4-BE49-F238E27FC236}">
                    <a16:creationId xmlns:a16="http://schemas.microsoft.com/office/drawing/2014/main" id="{0E247851-AC76-4E67-8CE2-7FB4D3393C9A}"/>
                  </a:ext>
                </a:extLst>
              </p:cNvPr>
              <p:cNvCxnSpPr/>
              <p:nvPr/>
            </p:nvCxnSpPr>
            <p:spPr>
              <a:xfrm flipH="1" flipV="1">
                <a:off x="5843430" y="4377999"/>
                <a:ext cx="0" cy="1692987"/>
              </a:xfrm>
              <a:prstGeom prst="straightConnector1">
                <a:avLst/>
              </a:prstGeom>
              <a:ln w="76200" cmpd="dbl">
                <a:solidFill>
                  <a:schemeClr val="accent2"/>
                </a:solidFill>
                <a:tailEnd type="stealth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7D69EAE5-2128-485B-A251-22A4C56941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49556" y="4608024"/>
                <a:ext cx="1587747" cy="1237646"/>
              </a:xfrm>
              <a:prstGeom prst="rect">
                <a:avLst/>
              </a:prstGeom>
            </p:spPr>
          </p:pic>
          <p:sp>
            <p:nvSpPr>
              <p:cNvPr id="51" name="円弧 50">
                <a:extLst>
                  <a:ext uri="{FF2B5EF4-FFF2-40B4-BE49-F238E27FC236}">
                    <a16:creationId xmlns:a16="http://schemas.microsoft.com/office/drawing/2014/main" id="{4AE01246-D234-4FD1-9939-4A4595390EEA}"/>
                  </a:ext>
                </a:extLst>
              </p:cNvPr>
              <p:cNvSpPr/>
              <p:nvPr/>
            </p:nvSpPr>
            <p:spPr>
              <a:xfrm rot="16200000" flipH="1">
                <a:off x="5673819" y="4362087"/>
                <a:ext cx="323609" cy="1649220"/>
              </a:xfrm>
              <a:prstGeom prst="arc">
                <a:avLst>
                  <a:gd name="adj1" fmla="val 15352419"/>
                  <a:gd name="adj2" fmla="val 6156617"/>
                </a:avLst>
              </a:prstGeom>
              <a:ln w="19050">
                <a:solidFill>
                  <a:schemeClr val="accent2"/>
                </a:solidFill>
                <a:tailEnd type="arrow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F4FAC87A-B5DE-4CD8-98F7-9D08DABADFDB}"/>
                </a:ext>
              </a:extLst>
            </p:cNvPr>
            <p:cNvSpPr txBox="1"/>
            <p:nvPr/>
          </p:nvSpPr>
          <p:spPr>
            <a:xfrm>
              <a:off x="7427498" y="764120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>
                  <a:solidFill>
                    <a:srgbClr val="FF0000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スピン</a:t>
              </a:r>
            </a:p>
          </p:txBody>
        </p:sp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36A6C762-4771-4E8A-8BEB-F1F2D2E38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9019" y="721802"/>
              <a:ext cx="312812" cy="1067547"/>
            </a:xfrm>
            <a:prstGeom prst="rect">
              <a:avLst/>
            </a:prstGeom>
          </p:spPr>
        </p:pic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BB12F239-256A-4F99-8084-715737050A1D}"/>
              </a:ext>
            </a:extLst>
          </p:cNvPr>
          <p:cNvGrpSpPr/>
          <p:nvPr/>
        </p:nvGrpSpPr>
        <p:grpSpPr>
          <a:xfrm>
            <a:off x="4292427" y="5490217"/>
            <a:ext cx="1008112" cy="976384"/>
            <a:chOff x="1366685" y="3004660"/>
            <a:chExt cx="1008112" cy="976384"/>
          </a:xfrm>
        </p:grpSpPr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A3C53AD7-D262-4743-9224-99337500F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652" b="50444"/>
            <a:stretch/>
          </p:blipFill>
          <p:spPr>
            <a:xfrm>
              <a:off x="1366685" y="3004660"/>
              <a:ext cx="1008112" cy="976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F4B6EA6-95E8-44B9-BDE0-A985961E393A}"/>
                    </a:ext>
                  </a:extLst>
                </p:cNvPr>
                <p:cNvSpPr txBox="1"/>
                <p:nvPr/>
              </p:nvSpPr>
              <p:spPr>
                <a:xfrm>
                  <a:off x="1698794" y="3621004"/>
                  <a:ext cx="34406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sz="160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  <m:t>𝛾</m:t>
                        </m:r>
                      </m:oMath>
                    </m:oMathPara>
                  </a14:m>
                  <a:endParaRPr kumimoji="1" lang="ja-JP" altLang="en-US" sz="1600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405CB9E3-D53B-43BF-B4E0-513B8911BA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8794" y="3621004"/>
                  <a:ext cx="344069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55148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9D89ED5-3AB4-450D-B7FB-4FABFAE9F882}"/>
              </a:ext>
            </a:extLst>
          </p:cNvPr>
          <p:cNvSpPr/>
          <p:nvPr/>
        </p:nvSpPr>
        <p:spPr>
          <a:xfrm>
            <a:off x="551384" y="3546446"/>
            <a:ext cx="4176464" cy="1008112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5B81DDF-1975-4F7C-84FF-E020F123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磁場中のスピンの運動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D3DC624-6579-42F9-88A1-79E856805D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dirty="0"/>
                  <a:t>磁気能率を磁場中に置くと、トルク</a:t>
                </a:r>
                <a:r>
                  <a:rPr lang="en-US" altLang="ja-JP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ja-JP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</m:acc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altLang="ja-JP" dirty="0"/>
                  <a:t>)</a:t>
                </a:r>
                <a:r>
                  <a:rPr lang="ja-JP" altLang="en-US" dirty="0"/>
                  <a:t> を受ける。</a:t>
                </a:r>
              </a:p>
              <a:p>
                <a:pPr>
                  <a:lnSpc>
                    <a:spcPct val="30000"/>
                  </a:lnSpc>
                </a:pPr>
                <a:endParaRPr kumimoji="1" lang="en-US" altLang="ja-JP" dirty="0"/>
              </a:p>
              <a:p>
                <a:r>
                  <a:rPr kumimoji="1" lang="ja-JP" altLang="en-US" dirty="0"/>
                  <a:t>磁気能率は磁場方向を軸として、</a:t>
                </a:r>
                <a:br>
                  <a:rPr kumimoji="1" lang="en-US" altLang="ja-JP" dirty="0"/>
                </a:br>
                <a:r>
                  <a:rPr kumimoji="1" lang="ja-JP" altLang="en-US" dirty="0"/>
                  <a:t>その周りを歳差運動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(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ラーモア歳差運動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) </a:t>
                </a:r>
                <a:r>
                  <a:rPr lang="ja-JP" altLang="en-US" dirty="0"/>
                  <a:t>する。</a:t>
                </a:r>
                <a:endParaRPr lang="en-US" altLang="ja-JP" dirty="0"/>
              </a:p>
              <a:p>
                <a:pPr>
                  <a:lnSpc>
                    <a:spcPct val="30000"/>
                  </a:lnSpc>
                </a:pPr>
                <a:endParaRPr kumimoji="1" lang="en-US" altLang="ja-JP" dirty="0"/>
              </a:p>
              <a:p>
                <a:r>
                  <a:rPr kumimoji="1" lang="ja-JP" altLang="en-US" dirty="0"/>
                  <a:t>動いている粒子を考える場合は、相対論的な</a:t>
                </a:r>
                <a:br>
                  <a:rPr kumimoji="1" lang="en-US" altLang="ja-JP" dirty="0"/>
                </a:br>
                <a:r>
                  <a:rPr kumimoji="1" lang="ja-JP" altLang="en-US" dirty="0"/>
                  <a:t>効果として、</a:t>
                </a:r>
                <a:r>
                  <a:rPr kumimoji="1" lang="ja-JP" altLang="en-US" dirty="0">
                    <a:solidFill>
                      <a:schemeClr val="tx2"/>
                    </a:solidFill>
                  </a:rPr>
                  <a:t>トーマス歳差運動</a:t>
                </a:r>
                <a:r>
                  <a:rPr kumimoji="1" lang="ja-JP" altLang="en-US" dirty="0"/>
                  <a:t>も</a:t>
                </a:r>
                <a:r>
                  <a:rPr lang="ja-JP" altLang="en-US" dirty="0"/>
                  <a:t>考慮する必要がある。</a:t>
                </a:r>
                <a:endParaRPr lang="en-US" altLang="ja-JP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ja-JP" altLang="en-US" sz="200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spin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kumimoji="1" lang="ja-JP" alt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f>
                        <m:fPr>
                          <m:ctrlP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acc>
                            <m:accPr>
                              <m:chr m:val="⃗"/>
                              <m:ctrlP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kumimoji="1" lang="ja-JP" alt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kumimoji="1" lang="en-US" altLang="ja-JP" sz="2000" b="0" dirty="0">
                  <a:solidFill>
                    <a:schemeClr val="tx2"/>
                  </a:solidFill>
                </a:endParaRPr>
              </a:p>
              <a:p>
                <a:pPr marL="457200" lvl="1" indent="0">
                  <a:buNone/>
                </a:pPr>
                <a:endParaRPr kumimoji="1" lang="en-US" altLang="ja-JP" sz="2000" dirty="0"/>
              </a:p>
              <a:p>
                <a:pPr marL="457200" lvl="1" indent="0">
                  <a:buNone/>
                </a:pPr>
                <a:endParaRPr lang="en-US" altLang="ja-JP" sz="2000" dirty="0"/>
              </a:p>
              <a:p>
                <a:pPr marL="457200" lvl="1" indent="0">
                  <a:buNone/>
                </a:pPr>
                <a:endParaRPr kumimoji="1" lang="en-US" altLang="ja-JP" sz="2000" dirty="0"/>
              </a:p>
              <a:p>
                <a:pPr marL="457200" lvl="1" indent="0">
                  <a:buNone/>
                </a:pPr>
                <a:r>
                  <a:rPr kumimoji="1" lang="en-US" altLang="ja-JP" b="0" dirty="0"/>
                  <a:t>	          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acc>
                          <m:accPr>
                            <m:chr m:val="⃗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num>
                      <m:den>
                        <m:r>
                          <a:rPr kumimoji="1" lang="ja-JP" alt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ja-JP" altLang="en-US" sz="2000" i="1">
                        <a:latin typeface="Cambria Math" panose="02040503050406030204" pitchFamily="18" charset="0"/>
                      </a:rPr>
                      <m:t>の</m:t>
                    </m:r>
                    <m:r>
                      <a:rPr lang="ja-JP" altLang="en-US" sz="2000" i="1" smtClean="0">
                        <a:latin typeface="Cambria Math" panose="02040503050406030204" pitchFamily="18" charset="0"/>
                      </a:rPr>
                      <m:t>場合</m:t>
                    </m:r>
                    <m:r>
                      <a:rPr lang="ja-JP" altLang="en-US" sz="2000" i="1">
                        <a:latin typeface="Cambria Math" panose="02040503050406030204" pitchFamily="18" charset="0"/>
                      </a:rPr>
                      <m:t>、</m:t>
                    </m:r>
                    <m:r>
                      <a:rPr lang="ja-JP" altLang="en-US" sz="2000" i="1" smtClean="0">
                        <a:latin typeface="Cambria Math" panose="02040503050406030204" pitchFamily="18" charset="0"/>
                      </a:rPr>
                      <m:t>サイクロトロン運動の</m:t>
                    </m:r>
                    <m:r>
                      <a:rPr lang="ja-JP" altLang="en-US" sz="2000" i="1">
                        <a:latin typeface="Cambria Math" panose="02040503050406030204" pitchFamily="18" charset="0"/>
                      </a:rPr>
                      <m:t>周期</m:t>
                    </m:r>
                    <m:r>
                      <a:rPr lang="ja-JP" altLang="en-US" sz="2000" i="1" smtClean="0">
                        <a:latin typeface="Cambria Math" panose="02040503050406030204" pitchFamily="18" charset="0"/>
                      </a:rPr>
                      <m:t>と</m:t>
                    </m:r>
                    <m:r>
                      <a:rPr lang="ja-JP" altLang="en-US" sz="2000" i="1">
                        <a:latin typeface="Cambria Math" panose="02040503050406030204" pitchFamily="18" charset="0"/>
                      </a:rPr>
                      <m:t>一致する</m:t>
                    </m:r>
                    <m:r>
                      <a:rPr lang="ja-JP" altLang="en-US" sz="2000" i="1" smtClean="0">
                        <a:latin typeface="Cambria Math" panose="02040503050406030204" pitchFamily="18" charset="0"/>
                      </a:rPr>
                      <m:t>。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ja-JP" dirty="0"/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D3DC624-6579-42F9-88A1-79E856805D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E1381-2AD3-44BC-BC7F-AE7E51D7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4C0E7A9-768C-44BE-94CD-B1311C3A1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304" y="1243269"/>
            <a:ext cx="1943769" cy="259542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2B3BEDA-BE22-40FF-8963-3A34E8F73A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839" y="4027160"/>
            <a:ext cx="2571750" cy="257175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ACEB361-856C-47DA-8251-99369DA8679F}"/>
              </a:ext>
            </a:extLst>
          </p:cNvPr>
          <p:cNvCxnSpPr>
            <a:cxnSpLocks/>
          </p:cNvCxnSpPr>
          <p:nvPr/>
        </p:nvCxnSpPr>
        <p:spPr>
          <a:xfrm>
            <a:off x="2904644" y="4383869"/>
            <a:ext cx="160718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3831E6B-CC2F-46F2-90E1-CD2E4CC6D1CD}"/>
              </a:ext>
            </a:extLst>
          </p:cNvPr>
          <p:cNvCxnSpPr>
            <a:cxnSpLocks/>
          </p:cNvCxnSpPr>
          <p:nvPr/>
        </p:nvCxnSpPr>
        <p:spPr>
          <a:xfrm>
            <a:off x="1811536" y="4383869"/>
            <a:ext cx="972096" cy="640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6A6FCA3-B0DA-4EB2-9E58-8276FC43949E}"/>
              </a:ext>
            </a:extLst>
          </p:cNvPr>
          <p:cNvCxnSpPr>
            <a:cxnSpLocks noChangeAspect="1"/>
          </p:cNvCxnSpPr>
          <p:nvPr/>
        </p:nvCxnSpPr>
        <p:spPr>
          <a:xfrm>
            <a:off x="3575752" y="4390273"/>
            <a:ext cx="288000" cy="28696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FAC76DB2-BA6F-4C7D-9072-F284B6962283}"/>
              </a:ext>
            </a:extLst>
          </p:cNvPr>
          <p:cNvCxnSpPr>
            <a:cxnSpLocks/>
          </p:cNvCxnSpPr>
          <p:nvPr/>
        </p:nvCxnSpPr>
        <p:spPr>
          <a:xfrm>
            <a:off x="3862727" y="4677238"/>
            <a:ext cx="46055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CDD5D81-064A-40E0-A76A-BF557950F166}"/>
              </a:ext>
            </a:extLst>
          </p:cNvPr>
          <p:cNvCxnSpPr>
            <a:cxnSpLocks noChangeAspect="1"/>
          </p:cNvCxnSpPr>
          <p:nvPr/>
        </p:nvCxnSpPr>
        <p:spPr>
          <a:xfrm>
            <a:off x="2325784" y="4390271"/>
            <a:ext cx="803364" cy="80047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BA8559E4-12C5-4754-95A9-2AB35D64AAB1}"/>
              </a:ext>
            </a:extLst>
          </p:cNvPr>
          <p:cNvCxnSpPr>
            <a:cxnSpLocks/>
          </p:cNvCxnSpPr>
          <p:nvPr/>
        </p:nvCxnSpPr>
        <p:spPr>
          <a:xfrm>
            <a:off x="3131639" y="5190748"/>
            <a:ext cx="1224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93E0854-8AC6-4800-A76A-6275375875FB}"/>
              </a:ext>
            </a:extLst>
          </p:cNvPr>
          <p:cNvSpPr txBox="1"/>
          <p:nvPr/>
        </p:nvSpPr>
        <p:spPr>
          <a:xfrm>
            <a:off x="4316339" y="4534287"/>
            <a:ext cx="257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spc="300" dirty="0">
                <a:solidFill>
                  <a:schemeClr val="tx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トーマス歳差運動</a:t>
            </a:r>
            <a:endParaRPr kumimoji="1" lang="ja-JP" altLang="en-US" sz="2000" spc="300" dirty="0">
              <a:solidFill>
                <a:schemeClr val="tx2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A8F59DC-6E18-4AF6-B3AD-A0078C58469A}"/>
              </a:ext>
            </a:extLst>
          </p:cNvPr>
          <p:cNvSpPr txBox="1"/>
          <p:nvPr/>
        </p:nvSpPr>
        <p:spPr>
          <a:xfrm>
            <a:off x="4316339" y="5000588"/>
            <a:ext cx="257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spc="300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</a:rPr>
              <a:t>ラーモア歳差運動</a:t>
            </a:r>
            <a:endParaRPr kumimoji="1" lang="ja-JP" altLang="en-US" sz="2000" spc="300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6C59AAD2-A0BF-47C8-BAA4-FD515A6096EA}"/>
              </a:ext>
            </a:extLst>
          </p:cNvPr>
          <p:cNvGrpSpPr/>
          <p:nvPr/>
        </p:nvGrpSpPr>
        <p:grpSpPr>
          <a:xfrm>
            <a:off x="1597948" y="4156787"/>
            <a:ext cx="290616" cy="2110588"/>
            <a:chOff x="1631504" y="3838692"/>
            <a:chExt cx="290616" cy="2110588"/>
          </a:xfrm>
        </p:grpSpPr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CF4613C-212F-4A3C-B32A-1855E1FD5828}"/>
                </a:ext>
              </a:extLst>
            </p:cNvPr>
            <p:cNvCxnSpPr>
              <a:cxnSpLocks/>
            </p:cNvCxnSpPr>
            <p:nvPr/>
          </p:nvCxnSpPr>
          <p:spPr>
            <a:xfrm>
              <a:off x="1631504" y="3838692"/>
              <a:ext cx="0" cy="2110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E9F10868-17B5-4F1C-B4FD-A310277AAE19}"/>
                </a:ext>
              </a:extLst>
            </p:cNvPr>
            <p:cNvCxnSpPr>
              <a:cxnSpLocks/>
            </p:cNvCxnSpPr>
            <p:nvPr/>
          </p:nvCxnSpPr>
          <p:spPr>
            <a:xfrm>
              <a:off x="1631504" y="5949280"/>
              <a:ext cx="290616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5027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824AB7D4-569B-4CAC-9C73-19E83F636AF4}"/>
              </a:ext>
            </a:extLst>
          </p:cNvPr>
          <p:cNvSpPr/>
          <p:nvPr/>
        </p:nvSpPr>
        <p:spPr>
          <a:xfrm>
            <a:off x="217921" y="6164188"/>
            <a:ext cx="11485276" cy="495411"/>
          </a:xfrm>
          <a:prstGeom prst="roundRect">
            <a:avLst>
              <a:gd name="adj" fmla="val 531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A97845A1-8463-4A36-A757-0817EF98618F}"/>
              </a:ext>
            </a:extLst>
          </p:cNvPr>
          <p:cNvSpPr/>
          <p:nvPr/>
        </p:nvSpPr>
        <p:spPr>
          <a:xfrm>
            <a:off x="2780224" y="4554327"/>
            <a:ext cx="6696744" cy="782095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D12F5767-A723-49C8-A12A-36915D8D6020}"/>
              </a:ext>
            </a:extLst>
          </p:cNvPr>
          <p:cNvSpPr/>
          <p:nvPr/>
        </p:nvSpPr>
        <p:spPr>
          <a:xfrm>
            <a:off x="5375920" y="3438059"/>
            <a:ext cx="3672408" cy="567005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B2518D87-3AB5-4BEF-BDC6-38C978EE6B09}"/>
              </a:ext>
            </a:extLst>
          </p:cNvPr>
          <p:cNvSpPr/>
          <p:nvPr/>
        </p:nvSpPr>
        <p:spPr>
          <a:xfrm>
            <a:off x="5386071" y="2789987"/>
            <a:ext cx="2438121" cy="567005"/>
          </a:xfrm>
          <a:prstGeom prst="roundRect">
            <a:avLst>
              <a:gd name="adj" fmla="val 5319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A3DD71-4A12-41A8-85C1-1C8EBDEE3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異常歳差運動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5C252A48-1D62-4D34-A55B-DFF845DF3D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7348" y="980728"/>
                <a:ext cx="11737304" cy="5616624"/>
              </a:xfrm>
            </p:spPr>
            <p:txBody>
              <a:bodyPr/>
              <a:lstStyle/>
              <a:p>
                <a:pPr lvl="1"/>
                <a:endParaRPr kumimoji="1" lang="en-US" altLang="ja-JP" dirty="0"/>
              </a:p>
              <a:p>
                <a:pPr lvl="1"/>
                <a:endParaRPr kumimoji="1" lang="en-US" altLang="ja-JP" dirty="0"/>
              </a:p>
              <a:p>
                <a:endParaRPr lang="en-US" altLang="ja-JP" dirty="0"/>
              </a:p>
              <a:p>
                <a:r>
                  <a:rPr kumimoji="1" lang="ja-JP" altLang="en-US" dirty="0"/>
                  <a:t>一様磁場中に偏極した粒子</a:t>
                </a:r>
                <a:r>
                  <a:rPr kumimoji="1" lang="en-US" altLang="ja-JP" dirty="0"/>
                  <a:t>(</a:t>
                </a:r>
                <a:r>
                  <a:rPr kumimoji="1" lang="ja-JP" altLang="en-US" dirty="0"/>
                  <a:t>ミューオン</a:t>
                </a:r>
                <a:r>
                  <a:rPr kumimoji="1" lang="en-US" altLang="ja-JP" dirty="0"/>
                  <a:t>) </a:t>
                </a:r>
                <a:r>
                  <a:rPr kumimoji="1" lang="ja-JP" altLang="en-US" dirty="0" err="1"/>
                  <a:t>を入</a:t>
                </a:r>
                <a:r>
                  <a:rPr kumimoji="1" lang="ja-JP" altLang="en-US" dirty="0"/>
                  <a:t>射すると、</a:t>
                </a:r>
                <a:endParaRPr lang="en-US" altLang="ja-JP" dirty="0"/>
              </a:p>
              <a:p>
                <a:pPr lvl="1"/>
                <a:r>
                  <a:rPr kumimoji="1" lang="ja-JP" altLang="en-US" sz="2000" dirty="0"/>
                  <a:t>円運動</a:t>
                </a:r>
                <a:r>
                  <a:rPr kumimoji="1" lang="en-US" altLang="ja-JP" sz="2000" dirty="0"/>
                  <a:t>(</a:t>
                </a:r>
                <a:r>
                  <a:rPr lang="ja-JP" altLang="en-US" sz="2000" dirty="0"/>
                  <a:t>サイクロトロン運動</a:t>
                </a:r>
                <a:r>
                  <a:rPr lang="en-US" altLang="ja-JP" sz="2000" dirty="0"/>
                  <a:t>) </a:t>
                </a:r>
                <a:r>
                  <a:rPr kumimoji="1" lang="ja-JP" altLang="en-US" sz="2000" dirty="0"/>
                  <a:t>する</a:t>
                </a:r>
                <a:r>
                  <a:rPr kumimoji="1" lang="ja-JP" altLang="en-US" dirty="0"/>
                  <a:t>　 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ja-JP" altLang="en-US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altLang="ja-JP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𝐲𝐜𝐥𝐨𝐭𝐫𝐨𝐧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kumimoji="1" lang="en-US" altLang="ja-JP" dirty="0"/>
              </a:p>
              <a:p>
                <a:pPr lvl="1"/>
                <a:r>
                  <a:rPr lang="ja-JP" altLang="en-US" sz="20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スピンも同様に回転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する　               </a:t>
                </a:r>
                <a:r>
                  <a:rPr lang="en-US" altLang="ja-JP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altLang="ja-JP" b="1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𝐬𝐩𝐢𝐧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　</m:t>
                    </m:r>
                    <m:r>
                      <a:rPr lang="ja-JP" alt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　</m:t>
                    </m:r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altLang="ja-JP" dirty="0"/>
              </a:p>
              <a:p>
                <a:r>
                  <a:rPr lang="ja-JP" altLang="en-US" b="1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異常歳差運動</a:t>
                </a:r>
                <a:r>
                  <a:rPr lang="ja-JP" altLang="en-US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ja-JP" alt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スピン歳差運動とサイクロトロン運動の差</a:t>
                </a:r>
                <a:br>
                  <a:rPr lang="en-US" altLang="ja-JP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</m:acc>
                      </m:e>
                      <m:sub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ja-JP" altLang="en-US" b="1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  <m:r>
                          <a:rPr lang="en-US" altLang="ja-JP" b="1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𝐩𝐢𝐧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ja-JP" altLang="en-US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altLang="ja-JP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𝐲𝐜𝐥𝐨𝐭𝐫𝐨𝐧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f>
                      <m:f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ja-JP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f>
                      <m:f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num>
                      <m:den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acc>
                      <m:accPr>
                        <m:chr m:val="⃗"/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endParaRPr lang="en-US" altLang="ja-JP" b="1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ja-JP" altLang="en-US" dirty="0"/>
                  <a:t>であれば、サイクロトロン運動とスピン歳差運動の周期は一致する。</a:t>
                </a:r>
                <a:endParaRPr lang="en-US" altLang="ja-JP" dirty="0"/>
              </a:p>
              <a:p>
                <a:pPr lvl="1"/>
                <a:r>
                  <a:rPr kumimoji="1" lang="ja-JP" altLang="en-US" dirty="0"/>
                  <a:t>実際は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&gt;2 </m:t>
                    </m:r>
                    <m:r>
                      <a:rPr lang="ja-JP" altLang="en-US" i="1">
                        <a:latin typeface="Cambria Math" panose="02040503050406030204" pitchFamily="18" charset="0"/>
                      </a:rPr>
                      <m:t>なので</m:t>
                    </m:r>
                  </m:oMath>
                </a14:m>
                <a:r>
                  <a:rPr kumimoji="1" lang="ja-JP" altLang="en-US" dirty="0" err="1"/>
                  <a:t>、</a:t>
                </a:r>
                <a:r>
                  <a:rPr kumimoji="1" lang="ja-JP" altLang="en-US" dirty="0"/>
                  <a:t>スピン</a:t>
                </a:r>
                <a:r>
                  <a:rPr lang="ja-JP" altLang="en-US" dirty="0"/>
                  <a:t>が</a:t>
                </a:r>
                <a:r>
                  <a:rPr kumimoji="1" lang="ja-JP" altLang="en-US" dirty="0"/>
                  <a:t>わずかに早く回転する。</a:t>
                </a:r>
                <a:endParaRPr kumimoji="1" lang="en-US" altLang="ja-JP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ja-JP" altLang="en-US" b="1" dirty="0">
                    <a:solidFill>
                      <a:schemeClr val="accent2"/>
                    </a:solidFill>
                    <a:cs typeface="Calibri" panose="020F0502020204030204" pitchFamily="34" charset="0"/>
                  </a:rPr>
                  <a:t>異常歳差運動の周期</a:t>
                </a:r>
                <a:r>
                  <a:rPr lang="en-US" altLang="ja-JP" b="1" dirty="0">
                    <a:solidFill>
                      <a:schemeClr val="accent2"/>
                    </a:solidFill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en-US" altLang="ja-JP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altLang="ja-JP" b="1" dirty="0">
                    <a:solidFill>
                      <a:schemeClr val="accent2"/>
                    </a:solidFill>
                    <a:cs typeface="Calibri" panose="020F0502020204030204" pitchFamily="34" charset="0"/>
                  </a:rPr>
                  <a:t>) </a:t>
                </a:r>
                <a:r>
                  <a:rPr lang="ja-JP" altLang="en-US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と</a:t>
                </a:r>
                <a:r>
                  <a:rPr lang="ja-JP" altLang="en-US" b="1" dirty="0">
                    <a:solidFill>
                      <a:schemeClr val="accent2"/>
                    </a:solidFill>
                    <a:cs typeface="Calibri" panose="020F0502020204030204" pitchFamily="34" charset="0"/>
                  </a:rPr>
                  <a:t>ミューオンが感じる磁場</a:t>
                </a:r>
                <a:r>
                  <a:rPr lang="en-US" altLang="ja-JP" b="1" dirty="0">
                    <a:solidFill>
                      <a:schemeClr val="accent2"/>
                    </a:solidFill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en-US" altLang="ja-JP" b="1" dirty="0">
                    <a:solidFill>
                      <a:schemeClr val="accent2"/>
                    </a:solidFill>
                    <a:cs typeface="Calibri" panose="020F0502020204030204" pitchFamily="34" charset="0"/>
                  </a:rPr>
                  <a:t>) </a:t>
                </a:r>
                <a:r>
                  <a:rPr lang="ja-JP" altLang="en-US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を測定すれば、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b>
                        <m: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</a:t>
                </a:r>
                <a:r>
                  <a:rPr lang="ja-JP" altLang="en-US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が求められる。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5C252A48-1D62-4D34-A55B-DFF845DF3D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7348" y="980728"/>
                <a:ext cx="11737304" cy="5616624"/>
              </a:xfrm>
              <a:blipFill>
                <a:blip r:embed="rId2"/>
                <a:stretch>
                  <a:fillRect l="-467" b="-24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EE8C01-6B6C-4D5F-AAFD-B29DA76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8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7E8372C-6E31-48F5-BBDB-CBD16AC127F6}"/>
              </a:ext>
            </a:extLst>
          </p:cNvPr>
          <p:cNvGrpSpPr/>
          <p:nvPr/>
        </p:nvGrpSpPr>
        <p:grpSpPr>
          <a:xfrm>
            <a:off x="4907244" y="980661"/>
            <a:ext cx="7057408" cy="2298201"/>
            <a:chOff x="1858107" y="1142721"/>
            <a:chExt cx="7057408" cy="2298201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ED4C3493-56F3-435C-BF71-034A2EC0CCC8}"/>
                </a:ext>
              </a:extLst>
            </p:cNvPr>
            <p:cNvGrpSpPr/>
            <p:nvPr/>
          </p:nvGrpSpPr>
          <p:grpSpPr>
            <a:xfrm>
              <a:off x="6659333" y="1159580"/>
              <a:ext cx="2256182" cy="2281342"/>
              <a:chOff x="6233900" y="469467"/>
              <a:chExt cx="2908897" cy="2941337"/>
            </a:xfrm>
          </p:grpSpPr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E691B1CF-7107-41E2-AFC6-64B2C4828CB1}"/>
                  </a:ext>
                </a:extLst>
              </p:cNvPr>
              <p:cNvGrpSpPr/>
              <p:nvPr/>
            </p:nvGrpSpPr>
            <p:grpSpPr>
              <a:xfrm>
                <a:off x="6233900" y="469467"/>
                <a:ext cx="2908897" cy="2941337"/>
                <a:chOff x="6449924" y="416095"/>
                <a:chExt cx="2908897" cy="2941337"/>
              </a:xfrm>
            </p:grpSpPr>
            <p:sp>
              <p:nvSpPr>
                <p:cNvPr id="21" name="円/楕円 24">
                  <a:extLst>
                    <a:ext uri="{FF2B5EF4-FFF2-40B4-BE49-F238E27FC236}">
                      <a16:creationId xmlns:a16="http://schemas.microsoft.com/office/drawing/2014/main" id="{B2CD2343-334D-4C53-BCA3-131D4A595D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49924" y="837432"/>
                  <a:ext cx="2520000" cy="2520000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  <a:effectLst>
                  <a:glow rad="38100">
                    <a:schemeClr val="tx1"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22" name="円/楕円 25">
                  <a:extLst>
                    <a:ext uri="{FF2B5EF4-FFF2-40B4-BE49-F238E27FC236}">
                      <a16:creationId xmlns:a16="http://schemas.microsoft.com/office/drawing/2014/main" id="{346C5BF9-42B6-457D-8CF4-43C6FB61E0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20542" y="1105908"/>
                  <a:ext cx="1980000" cy="1980000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  <a:effectLst>
                  <a:glow rad="381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FAA41093-1AAF-4E8B-80B8-AEF306BA23AD}"/>
                    </a:ext>
                  </a:extLst>
                </p:cNvPr>
                <p:cNvGrpSpPr/>
                <p:nvPr/>
              </p:nvGrpSpPr>
              <p:grpSpPr>
                <a:xfrm>
                  <a:off x="7645088" y="915488"/>
                  <a:ext cx="585242" cy="108000"/>
                  <a:chOff x="3084546" y="4381580"/>
                  <a:chExt cx="585242" cy="108000"/>
                </a:xfrm>
              </p:grpSpPr>
              <p:sp>
                <p:nvSpPr>
                  <p:cNvPr id="54" name="円/楕円 60">
                    <a:extLst>
                      <a:ext uri="{FF2B5EF4-FFF2-40B4-BE49-F238E27FC236}">
                        <a16:creationId xmlns:a16="http://schemas.microsoft.com/office/drawing/2014/main" id="{17C87C2B-BA30-4776-B31C-F9A6EE4470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3084546" y="4381580"/>
                    <a:ext cx="108000" cy="1080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</a:endParaRPr>
                  </a:p>
                </p:txBody>
              </p:sp>
              <p:cxnSp>
                <p:nvCxnSpPr>
                  <p:cNvPr id="55" name="直線矢印コネクタ 54">
                    <a:extLst>
                      <a:ext uri="{FF2B5EF4-FFF2-40B4-BE49-F238E27FC236}">
                        <a16:creationId xmlns:a16="http://schemas.microsoft.com/office/drawing/2014/main" id="{7BB5C935-FEF6-4743-895E-851AA74228C6}"/>
                      </a:ext>
                    </a:extLst>
                  </p:cNvPr>
                  <p:cNvCxnSpPr/>
                  <p:nvPr/>
                </p:nvCxnSpPr>
                <p:spPr>
                  <a:xfrm rot="5400000" flipV="1">
                    <a:off x="3420711" y="4183925"/>
                    <a:ext cx="0" cy="498155"/>
                  </a:xfrm>
                  <a:prstGeom prst="straightConnector1">
                    <a:avLst/>
                  </a:prstGeom>
                  <a:ln w="38100">
                    <a:solidFill>
                      <a:schemeClr val="accent6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A7432EB7-98D5-402C-B8FA-09933F1EA53A}"/>
                    </a:ext>
                  </a:extLst>
                </p:cNvPr>
                <p:cNvGrpSpPr/>
                <p:nvPr/>
              </p:nvGrpSpPr>
              <p:grpSpPr>
                <a:xfrm rot="5400000">
                  <a:off x="8530841" y="2272346"/>
                  <a:ext cx="585243" cy="108000"/>
                  <a:chOff x="3084546" y="4381580"/>
                  <a:chExt cx="585243" cy="108000"/>
                </a:xfrm>
              </p:grpSpPr>
              <p:sp>
                <p:nvSpPr>
                  <p:cNvPr id="52" name="円/楕円 58">
                    <a:extLst>
                      <a:ext uri="{FF2B5EF4-FFF2-40B4-BE49-F238E27FC236}">
                        <a16:creationId xmlns:a16="http://schemas.microsoft.com/office/drawing/2014/main" id="{F9D9100C-CBC0-4869-859A-524538FF8C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3084546" y="4381580"/>
                    <a:ext cx="108000" cy="1080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</a:endParaRPr>
                  </a:p>
                </p:txBody>
              </p:sp>
              <p:cxnSp>
                <p:nvCxnSpPr>
                  <p:cNvPr id="53" name="直線矢印コネクタ 52">
                    <a:extLst>
                      <a:ext uri="{FF2B5EF4-FFF2-40B4-BE49-F238E27FC236}">
                        <a16:creationId xmlns:a16="http://schemas.microsoft.com/office/drawing/2014/main" id="{8EBB66C9-EFA8-4AA5-B494-2758A7F83900}"/>
                      </a:ext>
                    </a:extLst>
                  </p:cNvPr>
                  <p:cNvCxnSpPr/>
                  <p:nvPr/>
                </p:nvCxnSpPr>
                <p:spPr>
                  <a:xfrm rot="5400000" flipV="1">
                    <a:off x="3420712" y="4192162"/>
                    <a:ext cx="0" cy="498155"/>
                  </a:xfrm>
                  <a:prstGeom prst="straightConnector1">
                    <a:avLst/>
                  </a:prstGeom>
                  <a:ln w="38100">
                    <a:solidFill>
                      <a:schemeClr val="accent6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グループ化 24">
                  <a:extLst>
                    <a:ext uri="{FF2B5EF4-FFF2-40B4-BE49-F238E27FC236}">
                      <a16:creationId xmlns:a16="http://schemas.microsoft.com/office/drawing/2014/main" id="{E705DEEF-93FA-45AB-8BF8-485038BFFD36}"/>
                    </a:ext>
                  </a:extLst>
                </p:cNvPr>
                <p:cNvGrpSpPr/>
                <p:nvPr/>
              </p:nvGrpSpPr>
              <p:grpSpPr>
                <a:xfrm rot="10800000">
                  <a:off x="7173044" y="3167276"/>
                  <a:ext cx="585242" cy="108000"/>
                  <a:chOff x="3084546" y="4381580"/>
                  <a:chExt cx="585242" cy="108000"/>
                </a:xfrm>
              </p:grpSpPr>
              <p:sp>
                <p:nvSpPr>
                  <p:cNvPr id="50" name="円/楕円 56">
                    <a:extLst>
                      <a:ext uri="{FF2B5EF4-FFF2-40B4-BE49-F238E27FC236}">
                        <a16:creationId xmlns:a16="http://schemas.microsoft.com/office/drawing/2014/main" id="{3EFD3506-ED3B-4DDF-87C3-454B3E5A38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3084546" y="4381580"/>
                    <a:ext cx="108000" cy="1080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</a:endParaRPr>
                  </a:p>
                </p:txBody>
              </p:sp>
              <p:cxnSp>
                <p:nvCxnSpPr>
                  <p:cNvPr id="51" name="直線矢印コネクタ 50">
                    <a:extLst>
                      <a:ext uri="{FF2B5EF4-FFF2-40B4-BE49-F238E27FC236}">
                        <a16:creationId xmlns:a16="http://schemas.microsoft.com/office/drawing/2014/main" id="{893F5D44-80B4-4F36-9CF3-6B58FB4627E6}"/>
                      </a:ext>
                    </a:extLst>
                  </p:cNvPr>
                  <p:cNvCxnSpPr/>
                  <p:nvPr/>
                </p:nvCxnSpPr>
                <p:spPr>
                  <a:xfrm rot="5400000" flipV="1">
                    <a:off x="3420711" y="4187077"/>
                    <a:ext cx="0" cy="498155"/>
                  </a:xfrm>
                  <a:prstGeom prst="straightConnector1">
                    <a:avLst/>
                  </a:prstGeom>
                  <a:ln w="38100">
                    <a:solidFill>
                      <a:schemeClr val="accent6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グループ化 25">
                  <a:extLst>
                    <a:ext uri="{FF2B5EF4-FFF2-40B4-BE49-F238E27FC236}">
                      <a16:creationId xmlns:a16="http://schemas.microsoft.com/office/drawing/2014/main" id="{69C9DA27-9B4C-4288-844E-D70FF54C5A3F}"/>
                    </a:ext>
                  </a:extLst>
                </p:cNvPr>
                <p:cNvGrpSpPr/>
                <p:nvPr/>
              </p:nvGrpSpPr>
              <p:grpSpPr>
                <a:xfrm rot="16200000">
                  <a:off x="6290355" y="1802182"/>
                  <a:ext cx="585242" cy="108000"/>
                  <a:chOff x="3084546" y="4381580"/>
                  <a:chExt cx="585242" cy="108000"/>
                </a:xfrm>
              </p:grpSpPr>
              <p:sp>
                <p:nvSpPr>
                  <p:cNvPr id="48" name="円/楕円 54">
                    <a:extLst>
                      <a:ext uri="{FF2B5EF4-FFF2-40B4-BE49-F238E27FC236}">
                        <a16:creationId xmlns:a16="http://schemas.microsoft.com/office/drawing/2014/main" id="{5F6B3E0D-80D8-4DB9-8DBA-43E737BA575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3084546" y="4381580"/>
                    <a:ext cx="108000" cy="1080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</a:endParaRPr>
                  </a:p>
                </p:txBody>
              </p:sp>
              <p:cxnSp>
                <p:nvCxnSpPr>
                  <p:cNvPr id="49" name="直線矢印コネクタ 48">
                    <a:extLst>
                      <a:ext uri="{FF2B5EF4-FFF2-40B4-BE49-F238E27FC236}">
                        <a16:creationId xmlns:a16="http://schemas.microsoft.com/office/drawing/2014/main" id="{5E9C6D9E-A687-4C2D-B120-984377003B09}"/>
                      </a:ext>
                    </a:extLst>
                  </p:cNvPr>
                  <p:cNvCxnSpPr/>
                  <p:nvPr/>
                </p:nvCxnSpPr>
                <p:spPr>
                  <a:xfrm rot="5400000" flipV="1">
                    <a:off x="3420711" y="4183924"/>
                    <a:ext cx="0" cy="498155"/>
                  </a:xfrm>
                  <a:prstGeom prst="straightConnector1">
                    <a:avLst/>
                  </a:prstGeom>
                  <a:ln w="38100">
                    <a:solidFill>
                      <a:schemeClr val="accent6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" name="直線矢印コネクタ 26">
                  <a:extLst>
                    <a:ext uri="{FF2B5EF4-FFF2-40B4-BE49-F238E27FC236}">
                      <a16:creationId xmlns:a16="http://schemas.microsoft.com/office/drawing/2014/main" id="{252A1A5D-DFE8-4A79-8745-E848818762B2}"/>
                    </a:ext>
                  </a:extLst>
                </p:cNvPr>
                <p:cNvCxnSpPr/>
                <p:nvPr/>
              </p:nvCxnSpPr>
              <p:spPr>
                <a:xfrm rot="11400000" flipH="1" flipV="1">
                  <a:off x="8783851" y="2100738"/>
                  <a:ext cx="0" cy="384913"/>
                </a:xfrm>
                <a:prstGeom prst="straightConnector1">
                  <a:avLst/>
                </a:prstGeom>
                <a:ln w="76200" cmpd="dbl">
                  <a:solidFill>
                    <a:schemeClr val="accent3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矢印コネクタ 27">
                  <a:extLst>
                    <a:ext uri="{FF2B5EF4-FFF2-40B4-BE49-F238E27FC236}">
                      <a16:creationId xmlns:a16="http://schemas.microsoft.com/office/drawing/2014/main" id="{03EB5582-C855-426A-913C-3355F2B478FD}"/>
                    </a:ext>
                  </a:extLst>
                </p:cNvPr>
                <p:cNvCxnSpPr/>
                <p:nvPr/>
              </p:nvCxnSpPr>
              <p:spPr>
                <a:xfrm rot="17400000" flipH="1" flipV="1">
                  <a:off x="7530389" y="2965196"/>
                  <a:ext cx="0" cy="384913"/>
                </a:xfrm>
                <a:prstGeom prst="straightConnector1">
                  <a:avLst/>
                </a:prstGeom>
                <a:ln w="76200" cmpd="dbl">
                  <a:solidFill>
                    <a:schemeClr val="accent3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95DE3983-27A3-445A-ACBC-C9C7A7376BEA}"/>
                    </a:ext>
                  </a:extLst>
                </p:cNvPr>
                <p:cNvSpPr txBox="1"/>
                <p:nvPr/>
              </p:nvSpPr>
              <p:spPr>
                <a:xfrm>
                  <a:off x="7029675" y="1812214"/>
                  <a:ext cx="13388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ja-JP" altLang="en-US" dirty="0"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蓄積リング</a:t>
                  </a:r>
                </a:p>
              </p:txBody>
            </p:sp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5A123F56-8D4A-4E97-9CC8-99CB7E1D1683}"/>
                    </a:ext>
                  </a:extLst>
                </p:cNvPr>
                <p:cNvSpPr txBox="1"/>
                <p:nvPr/>
              </p:nvSpPr>
              <p:spPr>
                <a:xfrm>
                  <a:off x="8227894" y="416095"/>
                  <a:ext cx="1130927" cy="8333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i="1" dirty="0">
                      <a:solidFill>
                        <a:schemeClr val="accent6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運動量</a:t>
                  </a:r>
                  <a:endParaRPr lang="en-US" altLang="ja-JP" i="1" dirty="0">
                    <a:solidFill>
                      <a:schemeClr val="tx2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  <a:p>
                  <a:r>
                    <a:rPr lang="ja-JP" altLang="en-US" i="1" dirty="0">
                      <a:solidFill>
                        <a:schemeClr val="accent3"/>
                      </a:solidFill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スピン</a:t>
                  </a:r>
                  <a:endParaRPr lang="en-US" altLang="ja-JP" i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31" name="円/楕円 37">
                  <a:extLst>
                    <a:ext uri="{FF2B5EF4-FFF2-40B4-BE49-F238E27FC236}">
                      <a16:creationId xmlns:a16="http://schemas.microsoft.com/office/drawing/2014/main" id="{454E95A9-3E67-40AC-A8B4-2639C31DF9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71072" y="972490"/>
                  <a:ext cx="2250000" cy="2250000"/>
                </a:xfrm>
                <a:prstGeom prst="ellipse">
                  <a:avLst/>
                </a:prstGeom>
                <a:noFill/>
                <a:ln w="6350">
                  <a:solidFill>
                    <a:schemeClr val="accent2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grpSp>
              <p:nvGrpSpPr>
                <p:cNvPr id="32" name="グループ化 31">
                  <a:extLst>
                    <a:ext uri="{FF2B5EF4-FFF2-40B4-BE49-F238E27FC236}">
                      <a16:creationId xmlns:a16="http://schemas.microsoft.com/office/drawing/2014/main" id="{5AA1307D-350F-4CB0-B1BF-DF0BB5F8C471}"/>
                    </a:ext>
                  </a:extLst>
                </p:cNvPr>
                <p:cNvGrpSpPr/>
                <p:nvPr/>
              </p:nvGrpSpPr>
              <p:grpSpPr>
                <a:xfrm rot="2700000">
                  <a:off x="8379324" y="1448319"/>
                  <a:ext cx="585242" cy="108000"/>
                  <a:chOff x="8739286" y="1232768"/>
                  <a:chExt cx="585242" cy="108000"/>
                </a:xfrm>
              </p:grpSpPr>
              <p:grpSp>
                <p:nvGrpSpPr>
                  <p:cNvPr id="44" name="グループ化 43">
                    <a:extLst>
                      <a:ext uri="{FF2B5EF4-FFF2-40B4-BE49-F238E27FC236}">
                        <a16:creationId xmlns:a16="http://schemas.microsoft.com/office/drawing/2014/main" id="{99E969C0-EF56-467A-8CAB-CF3C6BFF7C5A}"/>
                      </a:ext>
                    </a:extLst>
                  </p:cNvPr>
                  <p:cNvGrpSpPr/>
                  <p:nvPr/>
                </p:nvGrpSpPr>
                <p:grpSpPr>
                  <a:xfrm>
                    <a:off x="8739286" y="1232768"/>
                    <a:ext cx="585242" cy="108000"/>
                    <a:chOff x="3084546" y="4381580"/>
                    <a:chExt cx="585242" cy="108000"/>
                  </a:xfrm>
                </p:grpSpPr>
                <p:sp>
                  <p:nvSpPr>
                    <p:cNvPr id="46" name="円/楕円 52">
                      <a:extLst>
                        <a:ext uri="{FF2B5EF4-FFF2-40B4-BE49-F238E27FC236}">
                          <a16:creationId xmlns:a16="http://schemas.microsoft.com/office/drawing/2014/main" id="{EC3D29A6-4EEA-4F53-9ED4-6AC9F2BF593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3084546" y="4381580"/>
                      <a:ext cx="108000" cy="1080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メイリオ" panose="020B0604030504040204" pitchFamily="50" charset="-128"/>
                      </a:endParaRPr>
                    </a:p>
                  </p:txBody>
                </p:sp>
                <p:cxnSp>
                  <p:nvCxnSpPr>
                    <p:cNvPr id="47" name="直線矢印コネクタ 46">
                      <a:extLst>
                        <a:ext uri="{FF2B5EF4-FFF2-40B4-BE49-F238E27FC236}">
                          <a16:creationId xmlns:a16="http://schemas.microsoft.com/office/drawing/2014/main" id="{7EE97DDB-B708-498E-88E8-119ED7C049CC}"/>
                        </a:ext>
                      </a:extLst>
                    </p:cNvPr>
                    <p:cNvCxnSpPr/>
                    <p:nvPr/>
                  </p:nvCxnSpPr>
                  <p:spPr>
                    <a:xfrm rot="5400000" flipV="1">
                      <a:off x="3420711" y="4183924"/>
                      <a:ext cx="0" cy="498155"/>
                    </a:xfrm>
                    <a:prstGeom prst="straightConnector1">
                      <a:avLst/>
                    </a:prstGeom>
                    <a:ln w="38100">
                      <a:solidFill>
                        <a:schemeClr val="accent6"/>
                      </a:solidFill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5" name="直線矢印コネクタ 44">
                    <a:extLst>
                      <a:ext uri="{FF2B5EF4-FFF2-40B4-BE49-F238E27FC236}">
                        <a16:creationId xmlns:a16="http://schemas.microsoft.com/office/drawing/2014/main" id="{2A01E07B-04A1-498A-A1B0-BE88F970B575}"/>
                      </a:ext>
                    </a:extLst>
                  </p:cNvPr>
                  <p:cNvCxnSpPr/>
                  <p:nvPr/>
                </p:nvCxnSpPr>
                <p:spPr>
                  <a:xfrm rot="5700000" flipH="1" flipV="1">
                    <a:off x="8973654" y="1108735"/>
                    <a:ext cx="0" cy="384913"/>
                  </a:xfrm>
                  <a:prstGeom prst="straightConnector1">
                    <a:avLst/>
                  </a:prstGeom>
                  <a:ln w="76200" cmpd="dbl">
                    <a:solidFill>
                      <a:schemeClr val="accent3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グループ化 32">
                  <a:extLst>
                    <a:ext uri="{FF2B5EF4-FFF2-40B4-BE49-F238E27FC236}">
                      <a16:creationId xmlns:a16="http://schemas.microsoft.com/office/drawing/2014/main" id="{A6590A96-D968-4677-A004-35446F9F352A}"/>
                    </a:ext>
                  </a:extLst>
                </p:cNvPr>
                <p:cNvGrpSpPr/>
                <p:nvPr/>
              </p:nvGrpSpPr>
              <p:grpSpPr>
                <a:xfrm rot="2700000">
                  <a:off x="8219483" y="2819272"/>
                  <a:ext cx="108000" cy="585243"/>
                  <a:chOff x="8418067" y="2897687"/>
                  <a:chExt cx="108000" cy="585243"/>
                </a:xfrm>
              </p:grpSpPr>
              <p:grpSp>
                <p:nvGrpSpPr>
                  <p:cNvPr id="40" name="グループ化 39">
                    <a:extLst>
                      <a:ext uri="{FF2B5EF4-FFF2-40B4-BE49-F238E27FC236}">
                        <a16:creationId xmlns:a16="http://schemas.microsoft.com/office/drawing/2014/main" id="{A055CCFF-6737-4C7D-8A2B-9792703F07C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8179445" y="3136309"/>
                    <a:ext cx="585243" cy="108000"/>
                    <a:chOff x="3084546" y="4381580"/>
                    <a:chExt cx="585243" cy="108000"/>
                  </a:xfrm>
                </p:grpSpPr>
                <p:sp>
                  <p:nvSpPr>
                    <p:cNvPr id="42" name="円/楕円 48">
                      <a:extLst>
                        <a:ext uri="{FF2B5EF4-FFF2-40B4-BE49-F238E27FC236}">
                          <a16:creationId xmlns:a16="http://schemas.microsoft.com/office/drawing/2014/main" id="{28E00B5E-5869-4EAF-BAE6-9DAFB9E984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3084546" y="4381580"/>
                      <a:ext cx="108000" cy="1080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メイリオ" panose="020B0604030504040204" pitchFamily="50" charset="-128"/>
                      </a:endParaRPr>
                    </a:p>
                  </p:txBody>
                </p:sp>
                <p:cxnSp>
                  <p:nvCxnSpPr>
                    <p:cNvPr id="43" name="直線矢印コネクタ 42">
                      <a:extLst>
                        <a:ext uri="{FF2B5EF4-FFF2-40B4-BE49-F238E27FC236}">
                          <a16:creationId xmlns:a16="http://schemas.microsoft.com/office/drawing/2014/main" id="{F519A970-D159-40C6-8503-05690E50303B}"/>
                        </a:ext>
                      </a:extLst>
                    </p:cNvPr>
                    <p:cNvCxnSpPr/>
                    <p:nvPr/>
                  </p:nvCxnSpPr>
                  <p:spPr>
                    <a:xfrm rot="5400000" flipV="1">
                      <a:off x="3420712" y="4192162"/>
                      <a:ext cx="0" cy="498155"/>
                    </a:xfrm>
                    <a:prstGeom prst="straightConnector1">
                      <a:avLst/>
                    </a:prstGeom>
                    <a:ln w="38100">
                      <a:solidFill>
                        <a:schemeClr val="accent6"/>
                      </a:solidFill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1" name="直線矢印コネクタ 40">
                    <a:extLst>
                      <a:ext uri="{FF2B5EF4-FFF2-40B4-BE49-F238E27FC236}">
                        <a16:creationId xmlns:a16="http://schemas.microsoft.com/office/drawing/2014/main" id="{1ECA34A2-8838-4972-A8E6-CB84EBADE8D1}"/>
                      </a:ext>
                    </a:extLst>
                  </p:cNvPr>
                  <p:cNvCxnSpPr/>
                  <p:nvPr/>
                </p:nvCxnSpPr>
                <p:spPr>
                  <a:xfrm rot="11700000" flipH="1" flipV="1">
                    <a:off x="8426458" y="2959048"/>
                    <a:ext cx="0" cy="384913"/>
                  </a:xfrm>
                  <a:prstGeom prst="straightConnector1">
                    <a:avLst/>
                  </a:prstGeom>
                  <a:ln w="76200" cmpd="dbl">
                    <a:solidFill>
                      <a:schemeClr val="accent3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グループ化 33">
                  <a:extLst>
                    <a:ext uri="{FF2B5EF4-FFF2-40B4-BE49-F238E27FC236}">
                      <a16:creationId xmlns:a16="http://schemas.microsoft.com/office/drawing/2014/main" id="{4321242E-7431-4A9B-9AC7-325DC849CC0F}"/>
                    </a:ext>
                  </a:extLst>
                </p:cNvPr>
                <p:cNvGrpSpPr/>
                <p:nvPr/>
              </p:nvGrpSpPr>
              <p:grpSpPr>
                <a:xfrm rot="8100000">
                  <a:off x="6630238" y="2362908"/>
                  <a:ext cx="128734" cy="585243"/>
                  <a:chOff x="8397333" y="2897687"/>
                  <a:chExt cx="128734" cy="585243"/>
                </a:xfrm>
              </p:grpSpPr>
              <p:grpSp>
                <p:nvGrpSpPr>
                  <p:cNvPr id="36" name="グループ化 35">
                    <a:extLst>
                      <a:ext uri="{FF2B5EF4-FFF2-40B4-BE49-F238E27FC236}">
                        <a16:creationId xmlns:a16="http://schemas.microsoft.com/office/drawing/2014/main" id="{B3B5BD2F-1F8C-421D-9AAC-919BD32B3817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8179445" y="3136309"/>
                    <a:ext cx="585243" cy="108000"/>
                    <a:chOff x="3084546" y="4381580"/>
                    <a:chExt cx="585243" cy="108000"/>
                  </a:xfrm>
                </p:grpSpPr>
                <p:sp>
                  <p:nvSpPr>
                    <p:cNvPr id="38" name="円/楕円 44">
                      <a:extLst>
                        <a:ext uri="{FF2B5EF4-FFF2-40B4-BE49-F238E27FC236}">
                          <a16:creationId xmlns:a16="http://schemas.microsoft.com/office/drawing/2014/main" id="{0F4608A0-F422-4282-9B33-4F4C9AC022D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3084546" y="4381580"/>
                      <a:ext cx="108000" cy="1080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メイリオ" panose="020B0604030504040204" pitchFamily="50" charset="-128"/>
                      </a:endParaRPr>
                    </a:p>
                  </p:txBody>
                </p:sp>
                <p:cxnSp>
                  <p:nvCxnSpPr>
                    <p:cNvPr id="39" name="直線矢印コネクタ 38">
                      <a:extLst>
                        <a:ext uri="{FF2B5EF4-FFF2-40B4-BE49-F238E27FC236}">
                          <a16:creationId xmlns:a16="http://schemas.microsoft.com/office/drawing/2014/main" id="{50B4CA4B-E1D0-4B76-A458-71A20B2489CC}"/>
                        </a:ext>
                      </a:extLst>
                    </p:cNvPr>
                    <p:cNvCxnSpPr/>
                    <p:nvPr/>
                  </p:nvCxnSpPr>
                  <p:spPr>
                    <a:xfrm rot="5400000" flipV="1">
                      <a:off x="3420712" y="4192162"/>
                      <a:ext cx="0" cy="498155"/>
                    </a:xfrm>
                    <a:prstGeom prst="straightConnector1">
                      <a:avLst/>
                    </a:prstGeom>
                    <a:ln w="38100">
                      <a:solidFill>
                        <a:schemeClr val="accent6"/>
                      </a:solidFill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7" name="直線矢印コネクタ 36">
                    <a:extLst>
                      <a:ext uri="{FF2B5EF4-FFF2-40B4-BE49-F238E27FC236}">
                        <a16:creationId xmlns:a16="http://schemas.microsoft.com/office/drawing/2014/main" id="{5AF1564E-2085-471F-982E-C57AD4642265}"/>
                      </a:ext>
                    </a:extLst>
                  </p:cNvPr>
                  <p:cNvCxnSpPr/>
                  <p:nvPr/>
                </p:nvCxnSpPr>
                <p:spPr>
                  <a:xfrm rot="12300000" flipH="1" flipV="1">
                    <a:off x="8397333" y="2918272"/>
                    <a:ext cx="0" cy="384913"/>
                  </a:xfrm>
                  <a:prstGeom prst="straightConnector1">
                    <a:avLst/>
                  </a:prstGeom>
                  <a:ln w="76200" cmpd="dbl">
                    <a:solidFill>
                      <a:schemeClr val="accent3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5" name="直線矢印コネクタ 34">
                  <a:extLst>
                    <a:ext uri="{FF2B5EF4-FFF2-40B4-BE49-F238E27FC236}">
                      <a16:creationId xmlns:a16="http://schemas.microsoft.com/office/drawing/2014/main" id="{DFAB1AB1-B200-4152-AF81-1130CC8D1669}"/>
                    </a:ext>
                  </a:extLst>
                </p:cNvPr>
                <p:cNvCxnSpPr/>
                <p:nvPr/>
              </p:nvCxnSpPr>
              <p:spPr>
                <a:xfrm rot="23400000" flipH="1" flipV="1">
                  <a:off x="6660486" y="1756029"/>
                  <a:ext cx="0" cy="384913"/>
                </a:xfrm>
                <a:prstGeom prst="straightConnector1">
                  <a:avLst/>
                </a:prstGeom>
                <a:ln w="76200" cmpd="dbl">
                  <a:solidFill>
                    <a:schemeClr val="accent3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F3D081D5-12A6-4A10-8B8C-9B2E65C02107}"/>
                  </a:ext>
                </a:extLst>
              </p:cNvPr>
              <p:cNvGrpSpPr/>
              <p:nvPr/>
            </p:nvGrpSpPr>
            <p:grpSpPr>
              <a:xfrm>
                <a:off x="7524328" y="2422946"/>
                <a:ext cx="509295" cy="422656"/>
                <a:chOff x="8226512" y="3616977"/>
                <a:chExt cx="509295" cy="422656"/>
              </a:xfrm>
            </p:grpSpPr>
            <p:sp>
              <p:nvSpPr>
                <p:cNvPr id="18" name="円/楕円 21">
                  <a:extLst>
                    <a:ext uri="{FF2B5EF4-FFF2-40B4-BE49-F238E27FC236}">
                      <a16:creationId xmlns:a16="http://schemas.microsoft.com/office/drawing/2014/main" id="{439E1E34-FDE1-4F66-9B7F-DCFDC1603E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26512" y="3823633"/>
                  <a:ext cx="216000" cy="216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19" name="円/楕円 22">
                  <a:extLst>
                    <a:ext uri="{FF2B5EF4-FFF2-40B4-BE49-F238E27FC236}">
                      <a16:creationId xmlns:a16="http://schemas.microsoft.com/office/drawing/2014/main" id="{BE8A4DB4-46E9-4FA0-A070-56CC7FB222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82093" y="3874766"/>
                  <a:ext cx="108000" cy="108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663524DB-E404-46A4-B6E3-438417102817}"/>
                    </a:ext>
                  </a:extLst>
                </p:cNvPr>
                <p:cNvSpPr txBox="1"/>
                <p:nvPr/>
              </p:nvSpPr>
              <p:spPr>
                <a:xfrm>
                  <a:off x="8426107" y="3616977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i="1" dirty="0"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B</a:t>
                  </a:r>
                  <a:endParaRPr kumimoji="1" lang="ja-JP" altLang="en-US" i="1" dirty="0"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</p:grpSp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293DA69-A463-41AE-8830-6E417601761B}"/>
                </a:ext>
              </a:extLst>
            </p:cNvPr>
            <p:cNvGrpSpPr/>
            <p:nvPr/>
          </p:nvGrpSpPr>
          <p:grpSpPr>
            <a:xfrm>
              <a:off x="1858107" y="1142721"/>
              <a:ext cx="5426575" cy="1185195"/>
              <a:chOff x="1858107" y="1142721"/>
              <a:chExt cx="5426575" cy="1185195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9A8C4C6F-5730-49D4-8C84-D3ABFAF292FF}"/>
                  </a:ext>
                </a:extLst>
              </p:cNvPr>
              <p:cNvSpPr/>
              <p:nvPr/>
            </p:nvSpPr>
            <p:spPr>
              <a:xfrm>
                <a:off x="2735797" y="1194386"/>
                <a:ext cx="216024" cy="72327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68A8618-6422-43A8-BE1B-11480F35E59B}"/>
                  </a:ext>
                </a:extLst>
              </p:cNvPr>
              <p:cNvSpPr txBox="1"/>
              <p:nvPr/>
            </p:nvSpPr>
            <p:spPr>
              <a:xfrm>
                <a:off x="2469583" y="1927806"/>
                <a:ext cx="7738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0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標的</a:t>
                </a:r>
              </a:p>
            </p:txBody>
          </p:sp>
          <p:sp>
            <p:nvSpPr>
              <p:cNvPr id="10" name="矢印: 右 9">
                <a:extLst>
                  <a:ext uri="{FF2B5EF4-FFF2-40B4-BE49-F238E27FC236}">
                    <a16:creationId xmlns:a16="http://schemas.microsoft.com/office/drawing/2014/main" id="{EF56345D-D6EA-407D-AD57-AFED62E38B3E}"/>
                  </a:ext>
                </a:extLst>
              </p:cNvPr>
              <p:cNvSpPr/>
              <p:nvPr/>
            </p:nvSpPr>
            <p:spPr>
              <a:xfrm>
                <a:off x="1858107" y="1477084"/>
                <a:ext cx="819920" cy="209594"/>
              </a:xfrm>
              <a:prstGeom prst="rightArrow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11" name="矢印: 右 10">
                <a:extLst>
                  <a:ext uri="{FF2B5EF4-FFF2-40B4-BE49-F238E27FC236}">
                    <a16:creationId xmlns:a16="http://schemas.microsoft.com/office/drawing/2014/main" id="{0DBBBD9F-BD6A-4F57-A898-1D5FE4288CC9}"/>
                  </a:ext>
                </a:extLst>
              </p:cNvPr>
              <p:cNvSpPr/>
              <p:nvPr/>
            </p:nvSpPr>
            <p:spPr>
              <a:xfrm>
                <a:off x="3131839" y="1477084"/>
                <a:ext cx="1504805" cy="209594"/>
              </a:xfrm>
              <a:prstGeom prst="rightArrow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12" name="矢印: 右 11">
                <a:extLst>
                  <a:ext uri="{FF2B5EF4-FFF2-40B4-BE49-F238E27FC236}">
                    <a16:creationId xmlns:a16="http://schemas.microsoft.com/office/drawing/2014/main" id="{2E68030B-30DE-4E66-B649-82B6FD510083}"/>
                  </a:ext>
                </a:extLst>
              </p:cNvPr>
              <p:cNvSpPr/>
              <p:nvPr/>
            </p:nvSpPr>
            <p:spPr>
              <a:xfrm>
                <a:off x="4841783" y="1477084"/>
                <a:ext cx="2442899" cy="209594"/>
              </a:xfrm>
              <a:prstGeom prst="rightArrow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B84FB85-7B52-4D85-8B43-0E8B4E87CB32}"/>
                  </a:ext>
                </a:extLst>
              </p:cNvPr>
              <p:cNvSpPr txBox="1"/>
              <p:nvPr/>
            </p:nvSpPr>
            <p:spPr>
              <a:xfrm>
                <a:off x="3635896" y="1142721"/>
                <a:ext cx="4106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π</a:t>
                </a:r>
                <a:r>
                  <a:rPr kumimoji="1" lang="en-US" altLang="ja-JP" sz="2000" baseline="300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+</a:t>
                </a:r>
                <a:endParaRPr kumimoji="1" lang="ja-JP" altLang="en-US" sz="2000" baseline="300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4FB1151-6299-40BF-B47A-C2F53101C7E8}"/>
                  </a:ext>
                </a:extLst>
              </p:cNvPr>
              <p:cNvSpPr txBox="1"/>
              <p:nvPr/>
            </p:nvSpPr>
            <p:spPr>
              <a:xfrm>
                <a:off x="5364088" y="1161276"/>
                <a:ext cx="14223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Polarized μ</a:t>
                </a:r>
                <a:r>
                  <a:rPr kumimoji="1" lang="en-US" altLang="ja-JP" sz="2000" baseline="300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+</a:t>
                </a:r>
                <a:endParaRPr kumimoji="1" lang="ja-JP" altLang="en-US" sz="2000" baseline="300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6BBC631-8C3B-4F22-9E7F-D5FEB92258BF}"/>
                  </a:ext>
                </a:extLst>
              </p:cNvPr>
              <p:cNvSpPr txBox="1"/>
              <p:nvPr/>
            </p:nvSpPr>
            <p:spPr>
              <a:xfrm>
                <a:off x="2092442" y="1142721"/>
                <a:ext cx="3193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Calibri" panose="020F0502020204030204" pitchFamily="34" charset="0"/>
                    <a:ea typeface="メイリオ" panose="020B0604030504040204" pitchFamily="50" charset="-128"/>
                  </a:rPr>
                  <a:t>p</a:t>
                </a:r>
                <a:endParaRPr kumimoji="1" lang="ja-JP" altLang="en-US" sz="2000" baseline="30000" dirty="0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</p:grp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1F745A07-7DF6-466E-B735-F5D165CA7EB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843272" y="1288972"/>
            <a:ext cx="0" cy="298544"/>
          </a:xfrm>
          <a:prstGeom prst="straightConnector1">
            <a:avLst/>
          </a:prstGeom>
          <a:ln w="76200" cmpd="dbl">
            <a:solidFill>
              <a:schemeClr val="accent3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62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923F6CD0-F5DA-40C2-AF73-A2063B9736BA}"/>
              </a:ext>
            </a:extLst>
          </p:cNvPr>
          <p:cNvSpPr/>
          <p:nvPr/>
        </p:nvSpPr>
        <p:spPr>
          <a:xfrm>
            <a:off x="199372" y="3387845"/>
            <a:ext cx="6904740" cy="814078"/>
          </a:xfrm>
          <a:prstGeom prst="roundRect">
            <a:avLst>
              <a:gd name="adj" fmla="val 531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ja-JP" altLang="en-US" sz="2000" spc="300" dirty="0">
              <a:solidFill>
                <a:srgbClr val="000000"/>
              </a:solidFill>
              <a:latin typeface="Calibri" panose="020F0502020204030204" pitchFamily="34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64CF8C-9084-4FEC-8FEF-336035D5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48" y="980728"/>
            <a:ext cx="11737304" cy="5616624"/>
          </a:xfrm>
        </p:spPr>
        <p:txBody>
          <a:bodyPr/>
          <a:lstStyle/>
          <a:p>
            <a:r>
              <a:rPr kumimoji="1" lang="ja-JP" altLang="en-US" dirty="0"/>
              <a:t>ミューオン崩壊は弱い相互作用で生じる。</a:t>
            </a:r>
            <a:br>
              <a:rPr lang="en-US" altLang="ja-JP" dirty="0"/>
            </a:b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ja-JP" altLang="en-US" dirty="0"/>
              <a:t>左巻きの粒子</a:t>
            </a:r>
            <a:r>
              <a:rPr kumimoji="1" lang="en-US" altLang="ja-JP" dirty="0"/>
              <a:t>(</a:t>
            </a:r>
            <a:r>
              <a:rPr kumimoji="1" lang="ja-JP" altLang="en-US" dirty="0"/>
              <a:t>右巻きの反粒子</a:t>
            </a:r>
            <a:r>
              <a:rPr kumimoji="1" lang="en-US" altLang="ja-JP" dirty="0"/>
              <a:t>) </a:t>
            </a:r>
            <a:r>
              <a:rPr kumimoji="1" lang="ja-JP" altLang="en-US" dirty="0"/>
              <a:t>のみが関与する</a:t>
            </a:r>
            <a:r>
              <a:rPr lang="ja-JP" altLang="en-US" dirty="0"/>
              <a:t>。</a:t>
            </a:r>
            <a:endParaRPr kumimoji="1" lang="en-US" altLang="ja-JP" dirty="0"/>
          </a:p>
          <a:p>
            <a:pPr lvl="1"/>
            <a:r>
              <a:rPr kumimoji="1" lang="ja-JP" altLang="en-US" b="1" dirty="0"/>
              <a:t>ミューオン静止系 </a:t>
            </a:r>
            <a:r>
              <a:rPr kumimoji="1" lang="en-US" altLang="ja-JP" dirty="0"/>
              <a:t>: </a:t>
            </a:r>
            <a:r>
              <a:rPr kumimoji="1" lang="ja-JP" altLang="en-US" dirty="0"/>
              <a:t>高運動量の陽電子はミューオンの</a:t>
            </a:r>
            <a:br>
              <a:rPr kumimoji="1" lang="en-US" altLang="ja-JP" dirty="0"/>
            </a:br>
            <a:r>
              <a:rPr kumimoji="1" lang="ja-JP" altLang="en-US" dirty="0"/>
              <a:t>　　　　　　　　　スピンの向きに出やすい。</a:t>
            </a:r>
            <a:endParaRPr kumimoji="1" lang="en-US" altLang="ja-JP" dirty="0"/>
          </a:p>
          <a:p>
            <a:pPr lvl="1"/>
            <a:r>
              <a:rPr lang="ja-JP" altLang="en-US" b="1" dirty="0"/>
              <a:t>        実験室系</a:t>
            </a:r>
            <a:r>
              <a:rPr lang="ja-JP" altLang="en-US" dirty="0"/>
              <a:t>       </a:t>
            </a:r>
            <a:r>
              <a:rPr lang="en-US" altLang="ja-JP" dirty="0"/>
              <a:t>: </a:t>
            </a:r>
            <a:r>
              <a:rPr lang="ja-JP" altLang="en-US" dirty="0"/>
              <a:t>ミューオンのスピンと運動方向が</a:t>
            </a:r>
            <a:br>
              <a:rPr lang="en-US" altLang="ja-JP" dirty="0"/>
            </a:br>
            <a:r>
              <a:rPr lang="ja-JP" altLang="en-US" dirty="0"/>
              <a:t>　　　　　　　　　揃っていると、高い陽電子が出やすい。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dirty="0">
                <a:solidFill>
                  <a:schemeClr val="accent2"/>
                </a:solidFill>
              </a:rPr>
              <a:t>高運動量の陽電子を検出</a:t>
            </a:r>
            <a:r>
              <a:rPr lang="ja-JP" altLang="en-US" dirty="0"/>
              <a:t>することで、ミューオンの</a:t>
            </a:r>
            <a:br>
              <a:rPr lang="en-US" altLang="ja-JP" dirty="0"/>
            </a:br>
            <a:r>
              <a:rPr lang="ja-JP" altLang="en-US" dirty="0"/>
              <a:t>スピンと運動方向の差の情報が得られる。</a:t>
            </a:r>
            <a:endParaRPr lang="en-US" altLang="ja-JP" dirty="0"/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C3C02D9-9E37-4643-9152-3027F8F43775}"/>
              </a:ext>
            </a:extLst>
          </p:cNvPr>
          <p:cNvSpPr/>
          <p:nvPr/>
        </p:nvSpPr>
        <p:spPr>
          <a:xfrm>
            <a:off x="8539757" y="3422059"/>
            <a:ext cx="3424895" cy="2023165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pc="300" dirty="0">
              <a:solidFill>
                <a:schemeClr val="tx1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ABD5E32E-A23F-49AB-87AE-5138426799E1}"/>
              </a:ext>
            </a:extLst>
          </p:cNvPr>
          <p:cNvSpPr/>
          <p:nvPr/>
        </p:nvSpPr>
        <p:spPr>
          <a:xfrm>
            <a:off x="8539757" y="1215558"/>
            <a:ext cx="3424895" cy="1762802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pc="300" dirty="0">
              <a:solidFill>
                <a:schemeClr val="tx1"/>
              </a:solidFill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97D2F2C-08A2-4DDD-9F86-BC6CEFB3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ミューオン崩壊と</a:t>
            </a:r>
            <a:r>
              <a:rPr kumimoji="1" lang="en-US" altLang="ja-JP" dirty="0"/>
              <a:t>”</a:t>
            </a:r>
            <a:r>
              <a:rPr lang="en-US" altLang="ja-JP" dirty="0"/>
              <a:t>w</a:t>
            </a:r>
            <a:r>
              <a:rPr kumimoji="1" lang="en-US" altLang="ja-JP" dirty="0"/>
              <a:t>iggle plot”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8E8E38-3E29-45CF-8125-BCE08C56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00C9-150C-4A60-8429-3F817693BBB4}" type="slidenum">
              <a:rPr lang="ja-JP" altLang="en-US" smtClean="0"/>
              <a:pPr/>
              <a:t>9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9DED93E-BCDF-4D61-8CDC-3C36EF0574EB}"/>
              </a:ext>
            </a:extLst>
          </p:cNvPr>
          <p:cNvGrpSpPr>
            <a:grpSpLocks noChangeAspect="1"/>
          </p:cNvGrpSpPr>
          <p:nvPr/>
        </p:nvGrpSpPr>
        <p:grpSpPr>
          <a:xfrm>
            <a:off x="5578751" y="4594723"/>
            <a:ext cx="2957563" cy="2074637"/>
            <a:chOff x="5893102" y="3356992"/>
            <a:chExt cx="3294974" cy="2311320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B643A069-51B9-4527-820E-3A78CC0457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93102" y="3356992"/>
              <a:ext cx="3143394" cy="2311320"/>
              <a:chOff x="364383" y="4175399"/>
              <a:chExt cx="3173730" cy="2333625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6D0716D3-3757-410C-9471-ED4B44531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4383" y="4175399"/>
                <a:ext cx="3173730" cy="2333625"/>
              </a:xfrm>
              <a:prstGeom prst="rect">
                <a:avLst/>
              </a:prstGeom>
            </p:spPr>
          </p:pic>
          <p:cxnSp>
            <p:nvCxnSpPr>
              <p:cNvPr id="10" name="直線コネクタ 9">
                <a:extLst>
                  <a:ext uri="{FF2B5EF4-FFF2-40B4-BE49-F238E27FC236}">
                    <a16:creationId xmlns:a16="http://schemas.microsoft.com/office/drawing/2014/main" id="{52645A2C-5332-4047-96F6-B81547DB9C8D}"/>
                  </a:ext>
                </a:extLst>
              </p:cNvPr>
              <p:cNvCxnSpPr/>
              <p:nvPr/>
            </p:nvCxnSpPr>
            <p:spPr>
              <a:xfrm>
                <a:off x="1348802" y="4653136"/>
                <a:ext cx="0" cy="581559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3A2D47C3-9DE0-4D2C-921A-26982DC28177}"/>
                  </a:ext>
                </a:extLst>
              </p:cNvPr>
              <p:cNvCxnSpPr/>
              <p:nvPr/>
            </p:nvCxnSpPr>
            <p:spPr>
              <a:xfrm>
                <a:off x="1525994" y="4653135"/>
                <a:ext cx="0" cy="581559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>
                <a:extLst>
                  <a:ext uri="{FF2B5EF4-FFF2-40B4-BE49-F238E27FC236}">
                    <a16:creationId xmlns:a16="http://schemas.microsoft.com/office/drawing/2014/main" id="{0627F7B6-75BF-4245-BC35-52356FFB8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5800" y="4821161"/>
                <a:ext cx="198000" cy="0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1D4C2753-625B-4566-A818-4E132A436560}"/>
                </a:ext>
              </a:extLst>
            </p:cNvPr>
            <p:cNvSpPr txBox="1"/>
            <p:nvPr/>
          </p:nvSpPr>
          <p:spPr>
            <a:xfrm>
              <a:off x="8017511" y="3906703"/>
              <a:ext cx="881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i="1" dirty="0">
                  <a:latin typeface="Calibri" panose="020F0502020204030204" pitchFamily="34" charset="0"/>
                  <a:ea typeface="メイリオ" panose="020B0604030504040204" pitchFamily="50" charset="-128"/>
                </a:rPr>
                <a:t>J-PARC E34</a:t>
              </a:r>
            </a:p>
            <a:p>
              <a:r>
                <a:rPr lang="en-US" altLang="ja-JP" sz="1200" b="1" i="1" dirty="0">
                  <a:latin typeface="Calibri" panose="020F0502020204030204" pitchFamily="34" charset="0"/>
                  <a:ea typeface="メイリオ" panose="020B0604030504040204" pitchFamily="50" charset="-128"/>
                </a:rPr>
                <a:t>Simulation</a:t>
              </a:r>
              <a:endParaRPr kumimoji="1" lang="ja-JP" altLang="en-US" sz="1200" b="1" i="1" dirty="0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4A30CEE7-A6F9-4521-BDAB-2E9234F0A4EF}"/>
                    </a:ext>
                  </a:extLst>
                </p:cNvPr>
                <p:cNvSpPr txBox="1"/>
                <p:nvPr/>
              </p:nvSpPr>
              <p:spPr>
                <a:xfrm>
                  <a:off x="6330167" y="4688149"/>
                  <a:ext cx="2857909" cy="3771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1600" b="0" i="1" smtClean="0">
                          <a:solidFill>
                            <a:schemeClr val="accent2"/>
                          </a:solidFill>
                          <a:effectLst>
                            <a:glow rad="50800">
                              <a:schemeClr val="bg1"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𝑔</m:t>
                      </m:r>
                      <m:r>
                        <a:rPr kumimoji="1" lang="en-US" altLang="ja-JP" sz="1600" b="0" i="1" smtClean="0">
                          <a:solidFill>
                            <a:schemeClr val="accent2"/>
                          </a:solidFill>
                          <a:effectLst>
                            <a:glow rad="50800">
                              <a:schemeClr val="bg1"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−2</m:t>
                      </m:r>
                    </m:oMath>
                  </a14:m>
                  <a:r>
                    <a:rPr kumimoji="1" lang="en-US" altLang="ja-JP" sz="1600" dirty="0">
                      <a:solidFill>
                        <a:schemeClr val="accent2"/>
                      </a:solidFill>
                      <a:effectLst>
                        <a:glow rad="50800">
                          <a:schemeClr val="bg1">
                            <a:alpha val="80000"/>
                          </a:schemeClr>
                        </a:glow>
                      </a:effectLst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 </a:t>
                  </a:r>
                  <a:r>
                    <a:rPr kumimoji="1" lang="ja-JP" altLang="en-US" sz="1600" dirty="0">
                      <a:solidFill>
                        <a:schemeClr val="accent2"/>
                      </a:solidFill>
                      <a:effectLst>
                        <a:glow rad="50800">
                          <a:schemeClr val="bg1">
                            <a:alpha val="80000"/>
                          </a:schemeClr>
                        </a:glow>
                      </a:effectLst>
                      <a:latin typeface="Calibri" panose="020F0502020204030204" pitchFamily="34" charset="0"/>
                      <a:ea typeface="メイリオ" panose="020B0604030504040204" pitchFamily="50" charset="-128"/>
                    </a:rPr>
                    <a:t>による異常歳差運動</a:t>
                  </a: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4A30CEE7-A6F9-4521-BDAB-2E9234F0A4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0167" y="4688149"/>
                  <a:ext cx="2857909" cy="377178"/>
                </a:xfrm>
                <a:prstGeom prst="rect">
                  <a:avLst/>
                </a:prstGeom>
                <a:blipFill>
                  <a:blip r:embed="rId3"/>
                  <a:stretch>
                    <a:fillRect l="-238" t="-10909" r="-476" b="-3090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00D8C6A-5ECB-46D6-9360-B803B15F1F98}"/>
              </a:ext>
            </a:extLst>
          </p:cNvPr>
          <p:cNvGrpSpPr>
            <a:grpSpLocks noChangeAspect="1"/>
          </p:cNvGrpSpPr>
          <p:nvPr/>
        </p:nvGrpSpPr>
        <p:grpSpPr>
          <a:xfrm>
            <a:off x="9074004" y="1577594"/>
            <a:ext cx="2139644" cy="1184388"/>
            <a:chOff x="5369653" y="3858848"/>
            <a:chExt cx="3256107" cy="1802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円/楕円 87">
                  <a:extLst>
                    <a:ext uri="{FF2B5EF4-FFF2-40B4-BE49-F238E27FC236}">
                      <a16:creationId xmlns:a16="http://schemas.microsoft.com/office/drawing/2014/main" id="{F476F1AC-B716-4045-9877-5FA4C40F5A6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6969000" y="4550440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999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b="1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altLang="ja-JP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4" name="円/楕円 87">
                  <a:extLst>
                    <a:ext uri="{FF2B5EF4-FFF2-40B4-BE49-F238E27FC236}">
                      <a16:creationId xmlns:a16="http://schemas.microsoft.com/office/drawing/2014/main" id="{F476F1AC-B716-4045-9877-5FA4C40F5A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6969000" y="4550440"/>
                  <a:ext cx="540000" cy="540000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円/楕円 55">
                  <a:extLst>
                    <a:ext uri="{FF2B5EF4-FFF2-40B4-BE49-F238E27FC236}">
                      <a16:creationId xmlns:a16="http://schemas.microsoft.com/office/drawing/2014/main" id="{6711E4A9-798C-4250-B67B-A9978C47798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8070412" y="4280440"/>
                  <a:ext cx="54022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999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ja-JP" altLang="en-US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𝝂</m:t>
                        </m:r>
                      </m:oMath>
                    </m:oMathPara>
                  </a14:m>
                  <a:endParaRPr lang="en-US" altLang="ja-JP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" name="円/楕円 55">
                  <a:extLst>
                    <a:ext uri="{FF2B5EF4-FFF2-40B4-BE49-F238E27FC236}">
                      <a16:creationId xmlns:a16="http://schemas.microsoft.com/office/drawing/2014/main" id="{6711E4A9-798C-4250-B67B-A9978C4779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8070412" y="4280440"/>
                  <a:ext cx="540220" cy="540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円/楕円 55">
                  <a:extLst>
                    <a:ext uri="{FF2B5EF4-FFF2-40B4-BE49-F238E27FC236}">
                      <a16:creationId xmlns:a16="http://schemas.microsoft.com/office/drawing/2014/main" id="{84051B22-BC4C-4B3D-B700-1171D5F608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8070412" y="4991618"/>
                  <a:ext cx="54022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999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ja-JP" altLang="en-US" b="1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bar>
                      </m:oMath>
                    </m:oMathPara>
                  </a14:m>
                  <a:endParaRPr lang="en-US" altLang="ja-JP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円/楕円 55">
                  <a:extLst>
                    <a:ext uri="{FF2B5EF4-FFF2-40B4-BE49-F238E27FC236}">
                      <a16:creationId xmlns:a16="http://schemas.microsoft.com/office/drawing/2014/main" id="{84051B22-BC4C-4B3D-B700-1171D5F608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8070412" y="4991618"/>
                  <a:ext cx="540220" cy="5400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円/楕円 26">
                  <a:extLst>
                    <a:ext uri="{FF2B5EF4-FFF2-40B4-BE49-F238E27FC236}">
                      <a16:creationId xmlns:a16="http://schemas.microsoft.com/office/drawing/2014/main" id="{32797354-DFBD-4B0F-BCA0-ED184860B82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5896188" y="4550440"/>
                  <a:ext cx="539444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999">
                      <a:schemeClr val="tx2">
                        <a:lumMod val="20000"/>
                        <a:lumOff val="80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ja-JP" altLang="en-US" b="1" i="1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7" name="円/楕円 26">
                  <a:extLst>
                    <a:ext uri="{FF2B5EF4-FFF2-40B4-BE49-F238E27FC236}">
                      <a16:creationId xmlns:a16="http://schemas.microsoft.com/office/drawing/2014/main" id="{32797354-DFBD-4B0F-BCA0-ED184860B8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5896188" y="4550440"/>
                  <a:ext cx="539444" cy="540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58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331EB751-1D75-4726-BEDF-200C0E1AC5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0412" y="4221088"/>
              <a:ext cx="496607" cy="0"/>
            </a:xfrm>
            <a:prstGeom prst="straightConnector1">
              <a:avLst/>
            </a:prstGeom>
            <a:ln w="76200" cmpd="dbl">
              <a:solidFill>
                <a:schemeClr val="accent2"/>
              </a:solidFill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863A7F58-7285-45FF-B27D-88AF9F1153AC}"/>
                </a:ext>
              </a:extLst>
            </p:cNvPr>
            <p:cNvCxnSpPr>
              <a:cxnSpLocks/>
            </p:cNvCxnSpPr>
            <p:nvPr/>
          </p:nvCxnSpPr>
          <p:spPr>
            <a:xfrm>
              <a:off x="8129153" y="5661248"/>
              <a:ext cx="496607" cy="0"/>
            </a:xfrm>
            <a:prstGeom prst="straightConnector1">
              <a:avLst/>
            </a:prstGeom>
            <a:ln w="76200" cmpd="dbl">
              <a:solidFill>
                <a:schemeClr val="accent2"/>
              </a:solidFill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9E82B55B-67BB-4318-A094-6D10DBE342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2393" y="4437112"/>
              <a:ext cx="496607" cy="0"/>
            </a:xfrm>
            <a:prstGeom prst="straightConnector1">
              <a:avLst/>
            </a:prstGeom>
            <a:ln w="76200" cmpd="dbl">
              <a:solidFill>
                <a:schemeClr val="accent2"/>
              </a:solidFill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6F5C6286-573A-44B6-8030-68B8A65D35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0040" y="4428498"/>
              <a:ext cx="496607" cy="0"/>
            </a:xfrm>
            <a:prstGeom prst="straightConnector1">
              <a:avLst/>
            </a:prstGeom>
            <a:ln w="76200" cmpd="dbl">
              <a:solidFill>
                <a:schemeClr val="accent2"/>
              </a:solidFill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39DB61D-D71D-4F9D-82F1-AD1D5A51312A}"/>
                </a:ext>
              </a:extLst>
            </p:cNvPr>
            <p:cNvCxnSpPr>
              <a:cxnSpLocks/>
              <a:stCxn id="14" idx="2"/>
              <a:endCxn id="15" idx="6"/>
            </p:cNvCxnSpPr>
            <p:nvPr/>
          </p:nvCxnSpPr>
          <p:spPr>
            <a:xfrm flipV="1">
              <a:off x="7509000" y="4550440"/>
              <a:ext cx="561412" cy="270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098938D4-FFB4-411F-988E-9FE67188B9E6}"/>
                </a:ext>
              </a:extLst>
            </p:cNvPr>
            <p:cNvCxnSpPr>
              <a:cxnSpLocks/>
              <a:stCxn id="14" idx="2"/>
              <a:endCxn id="16" idx="6"/>
            </p:cNvCxnSpPr>
            <p:nvPr/>
          </p:nvCxnSpPr>
          <p:spPr>
            <a:xfrm>
              <a:off x="7509000" y="4820440"/>
              <a:ext cx="561412" cy="44117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EE874D63-9CF2-45F7-948C-B8C743416A7B}"/>
                </a:ext>
              </a:extLst>
            </p:cNvPr>
            <p:cNvCxnSpPr>
              <a:cxnSpLocks/>
              <a:stCxn id="14" idx="6"/>
              <a:endCxn id="17" idx="2"/>
            </p:cNvCxnSpPr>
            <p:nvPr/>
          </p:nvCxnSpPr>
          <p:spPr>
            <a:xfrm flipH="1">
              <a:off x="6435632" y="4820440"/>
              <a:ext cx="5333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0EFB30D-7E52-4A80-B1F3-F14839FD115F}"/>
                </a:ext>
              </a:extLst>
            </p:cNvPr>
            <p:cNvSpPr txBox="1"/>
            <p:nvPr/>
          </p:nvSpPr>
          <p:spPr>
            <a:xfrm>
              <a:off x="5369653" y="3858848"/>
              <a:ext cx="1643454" cy="467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>
                  <a:solidFill>
                    <a:schemeClr val="accent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スピン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CB2F3E7-BE6C-4C81-92DD-F2F9929A9798}"/>
              </a:ext>
            </a:extLst>
          </p:cNvPr>
          <p:cNvGrpSpPr>
            <a:grpSpLocks noChangeAspect="1"/>
          </p:cNvGrpSpPr>
          <p:nvPr/>
        </p:nvGrpSpPr>
        <p:grpSpPr>
          <a:xfrm>
            <a:off x="9092212" y="3800277"/>
            <a:ext cx="2197679" cy="1396781"/>
            <a:chOff x="5369653" y="3858848"/>
            <a:chExt cx="3344424" cy="21256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円/楕円 87">
                  <a:extLst>
                    <a:ext uri="{FF2B5EF4-FFF2-40B4-BE49-F238E27FC236}">
                      <a16:creationId xmlns:a16="http://schemas.microsoft.com/office/drawing/2014/main" id="{32C28E98-115E-4BD1-98C9-CBCDC60AEC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6969000" y="4550440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999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b="1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altLang="ja-JP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27" name="円/楕円 87">
                  <a:extLst>
                    <a:ext uri="{FF2B5EF4-FFF2-40B4-BE49-F238E27FC236}">
                      <a16:creationId xmlns:a16="http://schemas.microsoft.com/office/drawing/2014/main" id="{32C28E98-115E-4BD1-98C9-CBCDC60AEC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6969000" y="4550440"/>
                  <a:ext cx="540000" cy="5400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円/楕円 55">
                  <a:extLst>
                    <a:ext uri="{FF2B5EF4-FFF2-40B4-BE49-F238E27FC236}">
                      <a16:creationId xmlns:a16="http://schemas.microsoft.com/office/drawing/2014/main" id="{9D997F0B-FFFF-4A0A-9B1A-F11762646C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8070412" y="4280440"/>
                  <a:ext cx="54022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999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ja-JP" altLang="en-US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𝝂</m:t>
                        </m:r>
                      </m:oMath>
                    </m:oMathPara>
                  </a14:m>
                  <a:endParaRPr lang="en-US" altLang="ja-JP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8" name="円/楕円 55">
                  <a:extLst>
                    <a:ext uri="{FF2B5EF4-FFF2-40B4-BE49-F238E27FC236}">
                      <a16:creationId xmlns:a16="http://schemas.microsoft.com/office/drawing/2014/main" id="{9D997F0B-FFFF-4A0A-9B1A-F11762646C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8070412" y="4280440"/>
                  <a:ext cx="540220" cy="540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円/楕円 55">
                  <a:extLst>
                    <a:ext uri="{FF2B5EF4-FFF2-40B4-BE49-F238E27FC236}">
                      <a16:creationId xmlns:a16="http://schemas.microsoft.com/office/drawing/2014/main" id="{8A67C30A-AA51-4109-94F3-EA96899A384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5867367" y="4550441"/>
                  <a:ext cx="540220" cy="539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999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ja-JP" altLang="en-US" b="1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bar>
                      </m:oMath>
                    </m:oMathPara>
                  </a14:m>
                  <a:endParaRPr lang="en-US" altLang="ja-JP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9" name="円/楕円 55">
                  <a:extLst>
                    <a:ext uri="{FF2B5EF4-FFF2-40B4-BE49-F238E27FC236}">
                      <a16:creationId xmlns:a16="http://schemas.microsoft.com/office/drawing/2014/main" id="{8A67C30A-AA51-4109-94F3-EA96899A38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5867367" y="4550441"/>
                  <a:ext cx="540220" cy="539999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27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円/楕円 26">
                  <a:extLst>
                    <a:ext uri="{FF2B5EF4-FFF2-40B4-BE49-F238E27FC236}">
                      <a16:creationId xmlns:a16="http://schemas.microsoft.com/office/drawing/2014/main" id="{90E5A213-8248-4FD3-981D-16DE43F2130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8086316" y="5175474"/>
                  <a:ext cx="539444" cy="5400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999">
                      <a:schemeClr val="tx2">
                        <a:lumMod val="20000"/>
                        <a:lumOff val="80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ja-JP" altLang="en-US" b="1" i="1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30" name="円/楕円 26">
                  <a:extLst>
                    <a:ext uri="{FF2B5EF4-FFF2-40B4-BE49-F238E27FC236}">
                      <a16:creationId xmlns:a16="http://schemas.microsoft.com/office/drawing/2014/main" id="{90E5A213-8248-4FD3-981D-16DE43F213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8086316" y="5175474"/>
                  <a:ext cx="539444" cy="54000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58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23CD6CAA-CB22-415D-BA6C-5F0BE9E878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0412" y="4221088"/>
              <a:ext cx="496607" cy="0"/>
            </a:xfrm>
            <a:prstGeom prst="straightConnector1">
              <a:avLst/>
            </a:prstGeom>
            <a:ln w="76200" cmpd="dbl">
              <a:solidFill>
                <a:schemeClr val="accent2"/>
              </a:solidFill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2C41F2A0-2392-44BD-86CB-2E76E7CF34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7470" y="5984466"/>
              <a:ext cx="496607" cy="0"/>
            </a:xfrm>
            <a:prstGeom prst="straightConnector1">
              <a:avLst/>
            </a:prstGeom>
            <a:ln w="76200" cmpd="dbl">
              <a:solidFill>
                <a:schemeClr val="accent2"/>
              </a:solidFill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3AFA7499-3EB1-40F7-B859-D26268F615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2393" y="4437112"/>
              <a:ext cx="496607" cy="0"/>
            </a:xfrm>
            <a:prstGeom prst="straightConnector1">
              <a:avLst/>
            </a:prstGeom>
            <a:ln w="76200" cmpd="dbl">
              <a:solidFill>
                <a:schemeClr val="accent2"/>
              </a:solidFill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54D22C94-BD11-43C7-AAD4-3E5DBE5B85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0040" y="4428498"/>
              <a:ext cx="496607" cy="0"/>
            </a:xfrm>
            <a:prstGeom prst="straightConnector1">
              <a:avLst/>
            </a:prstGeom>
            <a:ln w="76200" cmpd="dbl">
              <a:solidFill>
                <a:schemeClr val="accent2"/>
              </a:solidFill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D2B36B22-601D-41C3-9B7B-416671D87207}"/>
                </a:ext>
              </a:extLst>
            </p:cNvPr>
            <p:cNvCxnSpPr>
              <a:cxnSpLocks/>
              <a:stCxn id="27" idx="2"/>
              <a:endCxn id="28" idx="6"/>
            </p:cNvCxnSpPr>
            <p:nvPr/>
          </p:nvCxnSpPr>
          <p:spPr>
            <a:xfrm flipV="1">
              <a:off x="7509000" y="4550440"/>
              <a:ext cx="561412" cy="270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1072CCA5-093A-4F26-8E94-EAC969343CB4}"/>
                </a:ext>
              </a:extLst>
            </p:cNvPr>
            <p:cNvCxnSpPr>
              <a:cxnSpLocks/>
              <a:stCxn id="27" idx="6"/>
              <a:endCxn id="29" idx="2"/>
            </p:cNvCxnSpPr>
            <p:nvPr/>
          </p:nvCxnSpPr>
          <p:spPr>
            <a:xfrm flipH="1">
              <a:off x="6407587" y="4820439"/>
              <a:ext cx="56141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0AB605B1-BDD3-45ED-80B1-5FC483650A54}"/>
                </a:ext>
              </a:extLst>
            </p:cNvPr>
            <p:cNvCxnSpPr>
              <a:cxnSpLocks/>
              <a:stCxn id="27" idx="2"/>
              <a:endCxn id="30" idx="6"/>
            </p:cNvCxnSpPr>
            <p:nvPr/>
          </p:nvCxnSpPr>
          <p:spPr>
            <a:xfrm>
              <a:off x="7509000" y="4820442"/>
              <a:ext cx="577316" cy="62503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3018DD01-4DAD-4FA3-865C-2AB29E8FBFC2}"/>
                </a:ext>
              </a:extLst>
            </p:cNvPr>
            <p:cNvSpPr txBox="1"/>
            <p:nvPr/>
          </p:nvSpPr>
          <p:spPr>
            <a:xfrm>
              <a:off x="5369653" y="3858848"/>
              <a:ext cx="1643454" cy="467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>
                  <a:solidFill>
                    <a:schemeClr val="accent2"/>
                  </a:solidFill>
                  <a:latin typeface="Calibri" panose="020F0502020204030204" pitchFamily="34" charset="0"/>
                  <a:ea typeface="メイリオ" panose="020B0604030504040204" pitchFamily="50" charset="-128"/>
                </a:rPr>
                <a:t>スピン</a:t>
              </a:r>
            </a:p>
          </p:txBody>
        </p:sp>
      </p:grpSp>
      <p:pic>
        <p:nvPicPr>
          <p:cNvPr id="46" name="図 45">
            <a:extLst>
              <a:ext uri="{FF2B5EF4-FFF2-40B4-BE49-F238E27FC236}">
                <a16:creationId xmlns:a16="http://schemas.microsoft.com/office/drawing/2014/main" id="{12FF6731-C48E-4E93-98D0-86046B707FF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0" r="1896" b="2416"/>
          <a:stretch/>
        </p:blipFill>
        <p:spPr>
          <a:xfrm>
            <a:off x="2365089" y="4623101"/>
            <a:ext cx="3245924" cy="2130122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3CB71AE-4359-4F3B-A12F-7A8ADE8B422F}"/>
              </a:ext>
            </a:extLst>
          </p:cNvPr>
          <p:cNvSpPr txBox="1"/>
          <p:nvPr/>
        </p:nvSpPr>
        <p:spPr>
          <a:xfrm rot="16200000" flipH="1">
            <a:off x="1408689" y="5338372"/>
            <a:ext cx="20231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400" dirty="0">
                <a:latin typeface="Calibri" panose="020F0502020204030204" pitchFamily="34" charset="0"/>
                <a:ea typeface="メイリオ" panose="020B0604030504040204" pitchFamily="50" charset="-128"/>
              </a:rPr>
              <a:t>陽電子の放出方向</a:t>
            </a:r>
            <a:r>
              <a:rPr kumimoji="1" lang="en-US" altLang="ja-JP" sz="1400" dirty="0" err="1">
                <a:latin typeface="Calibri" panose="020F0502020204030204" pitchFamily="34" charset="0"/>
                <a:ea typeface="メイリオ" panose="020B0604030504040204" pitchFamily="50" charset="-128"/>
              </a:rPr>
              <a:t>cosθ</a:t>
            </a:r>
            <a:endParaRPr kumimoji="1" lang="ja-JP" altLang="en-US" sz="140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BC3C324-902C-4B11-B3FC-8A82050A40E6}"/>
              </a:ext>
            </a:extLst>
          </p:cNvPr>
          <p:cNvSpPr txBox="1"/>
          <p:nvPr/>
        </p:nvSpPr>
        <p:spPr>
          <a:xfrm>
            <a:off x="34135" y="4608224"/>
            <a:ext cx="192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スピンと同じ方向</a:t>
            </a:r>
            <a:endParaRPr kumimoji="1" lang="ja-JP" altLang="en-US" sz="1400" spc="30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BA815E73-51D6-4977-9EAB-A0EFD2A37BBC}"/>
              </a:ext>
            </a:extLst>
          </p:cNvPr>
          <p:cNvCxnSpPr/>
          <p:nvPr/>
        </p:nvCxnSpPr>
        <p:spPr>
          <a:xfrm>
            <a:off x="1927674" y="4703483"/>
            <a:ext cx="288000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25261DC-29EF-41BE-9332-C7BBB2F01275}"/>
              </a:ext>
            </a:extLst>
          </p:cNvPr>
          <p:cNvSpPr txBox="1"/>
          <p:nvPr/>
        </p:nvSpPr>
        <p:spPr>
          <a:xfrm>
            <a:off x="34135" y="6217567"/>
            <a:ext cx="192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スピンと反対方向</a:t>
            </a:r>
            <a:endParaRPr kumimoji="1" lang="ja-JP" altLang="en-US" sz="1400" spc="30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AFC09FB0-3EC0-48BC-AA23-EDC0B75D5482}"/>
              </a:ext>
            </a:extLst>
          </p:cNvPr>
          <p:cNvCxnSpPr/>
          <p:nvPr/>
        </p:nvCxnSpPr>
        <p:spPr>
          <a:xfrm>
            <a:off x="1927674" y="6371455"/>
            <a:ext cx="288000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641843E-4C7A-433C-81C9-E76D2A150EFF}"/>
              </a:ext>
            </a:extLst>
          </p:cNvPr>
          <p:cNvSpPr txBox="1"/>
          <p:nvPr/>
        </p:nvSpPr>
        <p:spPr>
          <a:xfrm flipH="1">
            <a:off x="2916516" y="6516955"/>
            <a:ext cx="26413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 dirty="0">
                <a:latin typeface="Calibri" panose="020F0502020204030204" pitchFamily="34" charset="0"/>
                <a:ea typeface="メイリオ" panose="020B0604030504040204" pitchFamily="50" charset="-128"/>
              </a:rPr>
              <a:t>陽電子エネルギー</a:t>
            </a:r>
            <a:r>
              <a:rPr kumimoji="1" lang="en-US" altLang="ja-JP" sz="1600" dirty="0">
                <a:latin typeface="Calibri" panose="020F0502020204030204" pitchFamily="34" charset="0"/>
                <a:ea typeface="メイリオ" panose="020B0604030504040204" pitchFamily="50" charset="-128"/>
              </a:rPr>
              <a:t>/52 MeV</a:t>
            </a:r>
            <a:endParaRPr kumimoji="1" lang="ja-JP" altLang="en-US" sz="1600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D4EE24F-CF00-4E3D-A8FC-61F316BBCDFB}"/>
              </a:ext>
            </a:extLst>
          </p:cNvPr>
          <p:cNvSpPr txBox="1"/>
          <p:nvPr/>
        </p:nvSpPr>
        <p:spPr>
          <a:xfrm>
            <a:off x="8819761" y="988297"/>
            <a:ext cx="286488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陽電子がミューオンの</a:t>
            </a:r>
            <a:br>
              <a:rPr kumimoji="1" lang="en-US" altLang="ja-JP" sz="1600" spc="300" dirty="0">
                <a:latin typeface="Calibri" panose="020F0502020204030204" pitchFamily="34" charset="0"/>
                <a:ea typeface="メイリオ" panose="020B0604030504040204" pitchFamily="50" charset="-128"/>
              </a:rPr>
            </a:br>
            <a:r>
              <a:rPr kumimoji="1" lang="ja-JP" altLang="en-US" sz="1600" b="1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スピンと同じ方向</a:t>
            </a:r>
            <a:r>
              <a:rPr kumimoji="1" lang="ja-JP" altLang="en-US" sz="16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に放出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D46B833-A314-412A-A2BE-DDABAE0C31A5}"/>
              </a:ext>
            </a:extLst>
          </p:cNvPr>
          <p:cNvSpPr txBox="1"/>
          <p:nvPr/>
        </p:nvSpPr>
        <p:spPr>
          <a:xfrm>
            <a:off x="8748097" y="3164616"/>
            <a:ext cx="310854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陽電子がミューオンの</a:t>
            </a:r>
            <a:br>
              <a:rPr kumimoji="1" lang="en-US" altLang="ja-JP" sz="1600" spc="300" dirty="0">
                <a:latin typeface="Calibri" panose="020F0502020204030204" pitchFamily="34" charset="0"/>
                <a:ea typeface="メイリオ" panose="020B0604030504040204" pitchFamily="50" charset="-128"/>
              </a:rPr>
            </a:br>
            <a:r>
              <a:rPr kumimoji="1" lang="ja-JP" altLang="en-US" sz="1600" b="1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スピンと反対の方向</a:t>
            </a:r>
            <a:r>
              <a:rPr kumimoji="1" lang="ja-JP" altLang="en-US" sz="1600" spc="300" dirty="0">
                <a:latin typeface="Calibri" panose="020F0502020204030204" pitchFamily="34" charset="0"/>
                <a:ea typeface="メイリオ" panose="020B0604030504040204" pitchFamily="50" charset="-128"/>
              </a:rPr>
              <a:t>に放出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FEDDD32-1AFE-45F5-95AC-7E66544F16F2}"/>
              </a:ext>
            </a:extLst>
          </p:cNvPr>
          <p:cNvSpPr txBox="1"/>
          <p:nvPr/>
        </p:nvSpPr>
        <p:spPr>
          <a:xfrm>
            <a:off x="6456040" y="4267340"/>
            <a:ext cx="148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b="1" dirty="0">
                <a:latin typeface="Calibri" panose="020F0502020204030204" pitchFamily="34" charset="0"/>
                <a:ea typeface="メイリオ" panose="020B0604030504040204" pitchFamily="50" charset="-128"/>
              </a:rPr>
              <a:t>Wiggle plot</a:t>
            </a:r>
            <a:endParaRPr kumimoji="1" lang="ja-JP" altLang="en-US" b="1" dirty="0">
              <a:latin typeface="Calibri" panose="020F0502020204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C711120-A54A-4398-B380-F5D8F7AB4F9E}"/>
              </a:ext>
            </a:extLst>
          </p:cNvPr>
          <p:cNvSpPr txBox="1"/>
          <p:nvPr/>
        </p:nvSpPr>
        <p:spPr>
          <a:xfrm>
            <a:off x="2279576" y="4355812"/>
            <a:ext cx="325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b="1" dirty="0">
                <a:latin typeface="Calibri" panose="020F0502020204030204" pitchFamily="34" charset="0"/>
                <a:ea typeface="メイリオ" panose="020B0604030504040204" pitchFamily="50" charset="-128"/>
              </a:rPr>
              <a:t>崩壊陽電子のエネルギー分布</a:t>
            </a:r>
          </a:p>
        </p:txBody>
      </p:sp>
    </p:spTree>
    <p:extLst>
      <p:ext uri="{BB962C8B-B14F-4D97-AF65-F5344CB8AC3E}">
        <p14:creationId xmlns:p14="http://schemas.microsoft.com/office/powerpoint/2010/main" val="1487131954"/>
      </p:ext>
    </p:extLst>
  </p:cSld>
  <p:clrMapOvr>
    <a:masterClrMapping/>
  </p:clrMapOvr>
</p:sld>
</file>

<file path=ppt/theme/theme1.xml><?xml version="1.0" encoding="utf-8"?>
<a:theme xmlns:a="http://schemas.openxmlformats.org/drawingml/2006/main" name="ys">
  <a:themeElements>
    <a:clrScheme name="ys">
      <a:dk1>
        <a:srgbClr val="000000"/>
      </a:dk1>
      <a:lt1>
        <a:sysClr val="window" lastClr="FFFFFF"/>
      </a:lt1>
      <a:dk2>
        <a:srgbClr val="0000CC"/>
      </a:dk2>
      <a:lt2>
        <a:srgbClr val="EEECE1"/>
      </a:lt2>
      <a:accent1>
        <a:srgbClr val="FFFF00"/>
      </a:accent1>
      <a:accent2>
        <a:srgbClr val="FF0000"/>
      </a:accent2>
      <a:accent3>
        <a:srgbClr val="006600"/>
      </a:accent3>
      <a:accent4>
        <a:srgbClr val="800080"/>
      </a:accent4>
      <a:accent5>
        <a:srgbClr val="00CCFF"/>
      </a:accent5>
      <a:accent6>
        <a:srgbClr val="FF6600"/>
      </a:accent6>
      <a:hlink>
        <a:srgbClr val="1F497D"/>
      </a:hlink>
      <a:folHlink>
        <a:srgbClr val="8064A2"/>
      </a:folHlink>
    </a:clrScheme>
    <a:fontScheme name="ys">
      <a:majorFont>
        <a:latin typeface="Times New Roman"/>
        <a:ea typeface="Times New Roman"/>
        <a:cs typeface=""/>
      </a:majorFont>
      <a:minorFont>
        <a:latin typeface="Times New Roman"/>
        <a:ea typeface="Times New Roma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 spc="300" dirty="0" smtClean="0">
            <a:solidFill>
              <a:schemeClr val="tx1"/>
            </a:solidFill>
            <a:latin typeface="Calibri" panose="020F0502020204030204" pitchFamily="34" charset="0"/>
            <a:ea typeface="メイリオ" panose="020B0604030504040204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kumimoji="1" sz="2000" spc="300" dirty="0">
            <a:latin typeface="Calibri" panose="020F0502020204030204" pitchFamily="34" charset="0"/>
            <a:ea typeface="メイリオ" panose="020B0604030504040204" pitchFamily="50" charset="-128"/>
          </a:defRPr>
        </a:defPPr>
      </a:lstStyle>
    </a:tx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ys" id="{C3F8B564-9430-4EC9-8A8B-379BA1DB48D7}" vid="{0AC4C5FA-8EA6-4E27-9BF1-816D764AC58F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ys</Template>
  <TotalTime>7239</TotalTime>
  <Words>3982</Words>
  <Application>Microsoft Office PowerPoint</Application>
  <PresentationFormat>ワイド画面</PresentationFormat>
  <Paragraphs>684</Paragraphs>
  <Slides>44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57" baseType="lpstr">
      <vt:lpstr>HGｺﾞｼｯｸE</vt:lpstr>
      <vt:lpstr>ＭＳ Ｐゴシック</vt:lpstr>
      <vt:lpstr>メイリオ</vt:lpstr>
      <vt:lpstr>メイリオ</vt:lpstr>
      <vt:lpstr>游ゴシック</vt:lpstr>
      <vt:lpstr>Arial</vt:lpstr>
      <vt:lpstr>Calibri</vt:lpstr>
      <vt:lpstr>Cambria Math</vt:lpstr>
      <vt:lpstr>Franklin Gothic Book</vt:lpstr>
      <vt:lpstr>Symbol</vt:lpstr>
      <vt:lpstr>Times New Roman</vt:lpstr>
      <vt:lpstr>Wingdings</vt:lpstr>
      <vt:lpstr>ys</vt:lpstr>
      <vt:lpstr>Muon g-2/EDM 実験</vt:lpstr>
      <vt:lpstr>自己紹介</vt:lpstr>
      <vt:lpstr>目次</vt:lpstr>
      <vt:lpstr>磁気能率とは(1/3)</vt:lpstr>
      <vt:lpstr>磁気能率とは(2/3)</vt:lpstr>
      <vt:lpstr>磁気能率とは(3/3)</vt:lpstr>
      <vt:lpstr>磁場中のスピンの運動</vt:lpstr>
      <vt:lpstr>異常歳差運動</vt:lpstr>
      <vt:lpstr>ミューオン崩壊と”wiggle plot”</vt:lpstr>
      <vt:lpstr>電気双極子能率 (EDM : Electric dipole moment)</vt:lpstr>
      <vt:lpstr>EDM の測定</vt:lpstr>
      <vt:lpstr>ミューオンg-2 測定@BNL, FNAL</vt:lpstr>
      <vt:lpstr>ミューオン g-2 の測定状況</vt:lpstr>
      <vt:lpstr>ミューオンg-2 の統計誤差</vt:lpstr>
      <vt:lpstr>系統誤差@FNAL g-2</vt:lpstr>
      <vt:lpstr>異常歳差運動の周期測定由来の系統誤差@FNAL</vt:lpstr>
      <vt:lpstr>ビームの運動由来の系統誤差@FNAL</vt:lpstr>
      <vt:lpstr>ビームの運動由来の系統誤差@FNAL</vt:lpstr>
      <vt:lpstr>ビームの運動由来の系統誤差@FNAL</vt:lpstr>
      <vt:lpstr>磁場測定・一様性由来の系統誤差@FNAL</vt:lpstr>
      <vt:lpstr>新 muon g-2/EDM 実験@J-PARC</vt:lpstr>
      <vt:lpstr>新 muon g-2/EDM 実験@J-PARC</vt:lpstr>
      <vt:lpstr>J-PARC muon g-2/EDM 実験のパラメータ</vt:lpstr>
      <vt:lpstr>J-PARC muon g-2/EDM 実験全体像</vt:lpstr>
      <vt:lpstr>J-PARC (大強度陽子加速器施設)</vt:lpstr>
      <vt:lpstr>① 新設ミューオンビームライン・実験エリア</vt:lpstr>
      <vt:lpstr>① 新設ミューオンビームライン・実験エリア</vt:lpstr>
      <vt:lpstr>②冷却 + ③加速</vt:lpstr>
      <vt:lpstr>②冷却(ミューオニウムの生成)</vt:lpstr>
      <vt:lpstr>② 冷却(ミューオニウムのイオン化)</vt:lpstr>
      <vt:lpstr>③ ミューオン加速</vt:lpstr>
      <vt:lpstr>④ 入射 (3 次元らせん入射)</vt:lpstr>
      <vt:lpstr>④ 入射 (3 次元らせん入射)</vt:lpstr>
      <vt:lpstr>⑤ 蓄積磁石</vt:lpstr>
      <vt:lpstr>⑥ 検出 (シリコンストリップ検出器)</vt:lpstr>
      <vt:lpstr>⑥ 検出 (シリコンストリップ検出器)</vt:lpstr>
      <vt:lpstr>期待される測定精度</vt:lpstr>
      <vt:lpstr>実験のスケジュール</vt:lpstr>
      <vt:lpstr>J-PARC muon g-2/EDM コラボレーション</vt:lpstr>
      <vt:lpstr>まとめ</vt:lpstr>
      <vt:lpstr>Backup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</dc:title>
  <dc:creator>yutaro</dc:creator>
  <cp:lastModifiedBy>yutaro</cp:lastModifiedBy>
  <cp:revision>2366</cp:revision>
  <cp:lastPrinted>2018-10-03T06:32:56Z</cp:lastPrinted>
  <dcterms:created xsi:type="dcterms:W3CDTF">2012-06-30T05:22:58Z</dcterms:created>
  <dcterms:modified xsi:type="dcterms:W3CDTF">2022-11-08T01:40:40Z</dcterms:modified>
</cp:coreProperties>
</file>