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59" r:id="rId3"/>
    <p:sldId id="260" r:id="rId4"/>
    <p:sldId id="262" r:id="rId5"/>
    <p:sldId id="264" r:id="rId6"/>
    <p:sldId id="263" r:id="rId7"/>
    <p:sldId id="261" r:id="rId8"/>
    <p:sldId id="266" r:id="rId9"/>
    <p:sldId id="265" r:id="rId10"/>
    <p:sldId id="307" r:id="rId11"/>
    <p:sldId id="267" r:id="rId12"/>
    <p:sldId id="268" r:id="rId13"/>
    <p:sldId id="271" r:id="rId14"/>
    <p:sldId id="272" r:id="rId15"/>
    <p:sldId id="273" r:id="rId16"/>
    <p:sldId id="276" r:id="rId17"/>
    <p:sldId id="277" r:id="rId18"/>
    <p:sldId id="300" r:id="rId19"/>
    <p:sldId id="284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306" r:id="rId29"/>
    <p:sldId id="289" r:id="rId30"/>
    <p:sldId id="288" r:id="rId31"/>
    <p:sldId id="295" r:id="rId32"/>
    <p:sldId id="294" r:id="rId33"/>
    <p:sldId id="293" r:id="rId34"/>
    <p:sldId id="304" r:id="rId35"/>
    <p:sldId id="298" r:id="rId36"/>
    <p:sldId id="305" r:id="rId37"/>
    <p:sldId id="299" r:id="rId38"/>
    <p:sldId id="275" r:id="rId39"/>
    <p:sldId id="292" r:id="rId40"/>
    <p:sldId id="269" r:id="rId41"/>
    <p:sldId id="290" r:id="rId42"/>
    <p:sldId id="296" r:id="rId43"/>
    <p:sldId id="297" r:id="rId44"/>
    <p:sldId id="301" r:id="rId45"/>
    <p:sldId id="303" r:id="rId46"/>
    <p:sldId id="257" r:id="rId4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C6"/>
    <a:srgbClr val="F36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43"/>
  </p:normalViewPr>
  <p:slideViewPr>
    <p:cSldViewPr snapToGrid="0" snapToObjects="1" showGuides="1">
      <p:cViewPr>
        <p:scale>
          <a:sx n="117" d="100"/>
          <a:sy n="117" d="100"/>
        </p:scale>
        <p:origin x="544" y="23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9E363-B656-9847-8FFD-F6B79C1B2E92}" type="datetimeFigureOut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2955E-080F-C14D-93BA-5D5F9EE6D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955E-080F-C14D-93BA-5D5F9EE6D55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78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78EBFE-0795-9541-A729-7F92EFD23970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251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78EBFE-0795-9541-A729-7F92EFD23970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155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4F24-C999-47D4-8B2D-0FF98C4D3C19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32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9F09-2EE9-2747-B5B8-295720F41F48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1F14-A897-2646-9747-2DF865D41271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868-3F0D-C24A-869A-9DE4D0667301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96F7-1E10-3848-80AB-0BD0CBBF85CA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E75C-C8FF-8C41-BFD2-32515355F4D7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189B-2A4A-4B4D-B62D-7B07296F2330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AAF-4571-BA4D-8DEC-421F2037D5B1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91DC-F7F8-2248-BDE3-38138CF8B496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8716-4CC9-2C43-B841-E4BA92509A48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8502-4EF6-5F49-8B40-E11A20C769BD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EE44-2CDE-5345-B634-FD4CAD9D797C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01CC-EDEC-8049-BFDB-A17BB12A41C9}" type="datetime1">
              <a:rPr kumimoji="1" lang="ja-JP" altLang="en-US" smtClean="0"/>
              <a:t>2017/1/7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0C2BB-7AD7-DD4E-824F-DD62532AB0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06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48.emf"/><Relationship Id="rId11" Type="http://schemas.openxmlformats.org/officeDocument/2006/relationships/image" Target="../media/image49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3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6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848675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sz="4800" b="1" dirty="0"/>
              <a:t>LHCf and </a:t>
            </a:r>
            <a:r>
              <a:rPr lang="en-US" altLang="ja-JP" sz="4800" b="1" dirty="0" err="1"/>
              <a:t>RHICf</a:t>
            </a:r>
            <a:r>
              <a:rPr lang="en-US" altLang="ja-JP" sz="4800" b="1" dirty="0"/>
              <a:t>, </a:t>
            </a:r>
            <a:r>
              <a:rPr lang="en-US" altLang="ja-JP" sz="4800" b="1" dirty="0" smtClean="0"/>
              <a:t/>
            </a:r>
            <a:br>
              <a:rPr lang="en-US" altLang="ja-JP" sz="4800" b="1" dirty="0" smtClean="0"/>
            </a:br>
            <a:r>
              <a:rPr lang="en-US" altLang="ja-JP" sz="4800" b="1" dirty="0" smtClean="0"/>
              <a:t>collider </a:t>
            </a:r>
            <a:r>
              <a:rPr lang="en-US" altLang="ja-JP" sz="4800" b="1" dirty="0"/>
              <a:t>experiments to reveal the nature of high-energy cosmic </a:t>
            </a:r>
            <a:r>
              <a:rPr lang="en-US" altLang="ja-JP" sz="4800" b="1" dirty="0" smtClean="0"/>
              <a:t>rays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4782259"/>
            <a:ext cx="6858000" cy="1655762"/>
          </a:xfrm>
        </p:spPr>
        <p:txBody>
          <a:bodyPr/>
          <a:lstStyle/>
          <a:p>
            <a:r>
              <a:rPr kumimoji="1" lang="en-US" altLang="ja-JP" sz="3200" dirty="0" smtClean="0"/>
              <a:t>Takashi </a:t>
            </a:r>
            <a:r>
              <a:rPr kumimoji="1" lang="en-US" altLang="ja-JP" sz="3200" dirty="0" err="1" smtClean="0"/>
              <a:t>Sako</a:t>
            </a:r>
            <a:endParaRPr kumimoji="1" lang="en-US" altLang="ja-JP" sz="3200" dirty="0" smtClean="0"/>
          </a:p>
          <a:p>
            <a:r>
              <a:rPr lang="en-US" altLang="ja-JP" dirty="0" smtClean="0"/>
              <a:t>(KMI/ISEE, Nagoya University)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KMI2017, 5-7 Jan, 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1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45528" y="1755980"/>
            <a:ext cx="573747" cy="400110"/>
          </a:xfrm>
          <a:prstGeom prst="rect">
            <a:avLst/>
          </a:prstGeom>
          <a:solidFill>
            <a:srgbClr val="DCE6F2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660066"/>
                </a:solidFill>
              </a:rPr>
              <a:t>FCC</a:t>
            </a:r>
            <a:endParaRPr kumimoji="1" lang="ja-JP" altLang="en-US" sz="2000" dirty="0">
              <a:solidFill>
                <a:srgbClr val="660066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12346" y="1742847"/>
            <a:ext cx="16379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3366FF"/>
                </a:solidFill>
              </a:rPr>
              <a:t>LHC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184281" y="1576261"/>
            <a:ext cx="0" cy="25133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150324" y="160474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740011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141862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左右矢印 18"/>
          <p:cNvSpPr/>
          <p:nvPr/>
        </p:nvSpPr>
        <p:spPr>
          <a:xfrm>
            <a:off x="2987749" y="3996689"/>
            <a:ext cx="4614530" cy="713534"/>
          </a:xfrm>
          <a:prstGeom prst="leftRightArrow">
            <a:avLst/>
          </a:prstGeom>
          <a:solidFill>
            <a:srgbClr val="F36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14370" y="4166475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Air shower observation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86132" y="1761676"/>
            <a:ext cx="585401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RHIC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78388" y="2261674"/>
            <a:ext cx="234730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Future Circular Collider</a:t>
            </a:r>
          </a:p>
          <a:p>
            <a:r>
              <a:rPr kumimoji="1" lang="en-US" altLang="ja-JP" dirty="0" smtClean="0"/>
              <a:t>Future Cosmic Collider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5543705" y="2339675"/>
            <a:ext cx="2177555" cy="245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 flipV="1">
            <a:off x="5576359" y="2317905"/>
            <a:ext cx="2177555" cy="245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8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759353"/>
            <a:ext cx="8143875" cy="5762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b="1" dirty="0" smtClean="0">
                <a:solidFill>
                  <a:srgbClr val="000000"/>
                </a:solidFill>
              </a:rPr>
              <a:t>2</a:t>
            </a:r>
            <a:r>
              <a:rPr lang="en-US" altLang="ja-JP" b="1" baseline="30000" dirty="0" smtClean="0">
                <a:solidFill>
                  <a:srgbClr val="000000"/>
                </a:solidFill>
              </a:rPr>
              <a:t>ry</a:t>
            </a:r>
            <a:r>
              <a:rPr lang="en-US" altLang="ja-JP" b="1" dirty="0" smtClean="0">
                <a:solidFill>
                  <a:srgbClr val="000000"/>
                </a:solidFill>
              </a:rPr>
              <a:t> energy flow &amp; air shower</a:t>
            </a:r>
            <a:r>
              <a:rPr lang="en-US" altLang="ja-JP" b="1" dirty="0">
                <a:solidFill>
                  <a:srgbClr val="000000"/>
                </a:solidFill>
              </a:rPr>
              <a:t/>
            </a:r>
            <a:br>
              <a:rPr lang="en-US" altLang="ja-JP" b="1" dirty="0">
                <a:solidFill>
                  <a:srgbClr val="000000"/>
                </a:solidFill>
              </a:rPr>
            </a:br>
            <a:r>
              <a:rPr lang="en-US" altLang="ja-JP" sz="2700" dirty="0" smtClean="0">
                <a:solidFill>
                  <a:srgbClr val="000000"/>
                </a:solidFill>
              </a:rPr>
              <a:t>√s=14TeV p-p collision  =  10</a:t>
            </a:r>
            <a:r>
              <a:rPr lang="en-US" altLang="ja-JP" sz="2700" baseline="30000" dirty="0" smtClean="0">
                <a:solidFill>
                  <a:srgbClr val="000000"/>
                </a:solidFill>
              </a:rPr>
              <a:t>17</a:t>
            </a:r>
            <a:r>
              <a:rPr lang="en-US" altLang="ja-JP" sz="2700" dirty="0" smtClean="0">
                <a:solidFill>
                  <a:srgbClr val="000000"/>
                </a:solidFill>
              </a:rPr>
              <a:t>eV proton hitting a proton at rest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endParaRPr lang="ja-JP" altLang="en-US" dirty="0" smtClean="0">
              <a:solidFill>
                <a:srgbClr val="000000"/>
              </a:solidFill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210877" y="1420680"/>
            <a:ext cx="4191000" cy="4298851"/>
            <a:chOff x="4572000" y="1327011"/>
            <a:chExt cx="4191000" cy="4298851"/>
          </a:xfrm>
        </p:grpSpPr>
        <p:pic>
          <p:nvPicPr>
            <p:cNvPr id="7170" name="Picture 18" descr="C:\Documents and Settings\研究用\My Documents\LHCf\ppt\D論\公聴会\fig\psudorapidity_090314tmp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4"/>
            <a:stretch/>
          </p:blipFill>
          <p:spPr bwMode="auto">
            <a:xfrm>
              <a:off x="4572000" y="1587262"/>
              <a:ext cx="4191000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4"/>
            <p:cNvSpPr txBox="1">
              <a:spLocks noChangeArrowheads="1"/>
            </p:cNvSpPr>
            <p:nvPr/>
          </p:nvSpPr>
          <p:spPr bwMode="auto">
            <a:xfrm>
              <a:off x="5130641" y="1327011"/>
              <a:ext cx="3391185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000000"/>
                  </a:solidFill>
                  <a:latin typeface="Calibri" pitchFamily="34" charset="0"/>
                </a:rPr>
                <a:t>Energy 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Calibri" pitchFamily="34" charset="0"/>
                </a:rPr>
                <a:t>Flux @</a:t>
              </a:r>
              <a:r>
                <a:rPr lang="en-US" altLang="ja-JP" sz="2000" dirty="0">
                  <a:solidFill>
                    <a:srgbClr val="000000"/>
                  </a:solidFill>
                </a:rPr>
                <a:t> √s=14TeV p-p </a:t>
              </a:r>
              <a:endParaRPr lang="en-US" altLang="ja-JP" sz="2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74" name="Text Box 15"/>
            <p:cNvSpPr txBox="1">
              <a:spLocks noChangeArrowheads="1"/>
            </p:cNvSpPr>
            <p:nvPr/>
          </p:nvSpPr>
          <p:spPr bwMode="auto">
            <a:xfrm>
              <a:off x="6273783" y="2107764"/>
              <a:ext cx="16367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400" dirty="0">
                  <a:latin typeface="Calibri" pitchFamily="34" charset="0"/>
                </a:rPr>
                <a:t>All particles</a:t>
              </a:r>
              <a:endParaRPr lang="ja-JP" altLang="en-US" sz="2400" dirty="0">
                <a:latin typeface="Calibri" pitchFamily="34" charset="0"/>
              </a:endParaRPr>
            </a:p>
          </p:txBody>
        </p:sp>
        <p:sp>
          <p:nvSpPr>
            <p:cNvPr id="7175" name="Text Box 16"/>
            <p:cNvSpPr txBox="1">
              <a:spLocks noChangeArrowheads="1"/>
            </p:cNvSpPr>
            <p:nvPr/>
          </p:nvSpPr>
          <p:spPr bwMode="auto">
            <a:xfrm>
              <a:off x="6794335" y="3573458"/>
              <a:ext cx="10842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pitchFamily="34" charset="0"/>
                </a:rPr>
                <a:t>neutral</a:t>
              </a:r>
              <a:endParaRPr lang="ja-JP" altLang="en-US" sz="2400" dirty="0">
                <a:latin typeface="Calibri" pitchFamily="34" charset="0"/>
              </a:endParaRPr>
            </a:p>
          </p:txBody>
        </p:sp>
      </p:grp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391886" y="5747345"/>
            <a:ext cx="83711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eaLnBrk="1" hangingPunct="1">
              <a:buFont typeface="Wingdings" charset="2"/>
              <a:buChar char="ü"/>
            </a:pPr>
            <a:r>
              <a:rPr lang="en-US" altLang="ja-JP" dirty="0" smtClean="0">
                <a:latin typeface="Calibri" pitchFamily="34" charset="0"/>
              </a:rPr>
              <a:t>Energy flow peaks out of the general purpose central detectors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en-US" altLang="ja-JP" dirty="0" smtClean="0">
                <a:latin typeface="Calibri" pitchFamily="34" charset="0"/>
              </a:rPr>
              <a:t>Air shower structure is determined by the forward particles in the first interaction 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en-US" altLang="ja-JP" dirty="0" smtClean="0">
                <a:latin typeface="Calibri" pitchFamily="34" charset="0"/>
              </a:rPr>
              <a:t>LHCf covers near the peak of energy flow</a:t>
            </a:r>
            <a:r>
              <a:rPr lang="en-US" altLang="ja-JP" dirty="0" smtClean="0">
                <a:solidFill>
                  <a:srgbClr val="FF6600"/>
                </a:solidFill>
                <a:latin typeface="Calibri" pitchFamily="34" charset="0"/>
              </a:rPr>
              <a:t> </a:t>
            </a:r>
            <a:endParaRPr lang="ja-JP" altLang="en-US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9E88B-F741-4987-8B47-4595B3CC81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223" y="1805274"/>
            <a:ext cx="4585776" cy="31920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283" y="1930293"/>
            <a:ext cx="1276350" cy="1160318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494607" y="1196610"/>
            <a:ext cx="2640851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Calibri" pitchFamily="34" charset="0"/>
              </a:rPr>
              <a:t>17</a:t>
            </a:r>
            <a:r>
              <a:rPr lang="en-US" altLang="ja-JP" sz="2000" dirty="0" smtClean="0">
                <a:solidFill>
                  <a:srgbClr val="000000"/>
                </a:solidFill>
                <a:latin typeface="Calibri" pitchFamily="34" charset="0"/>
              </a:rPr>
              <a:t>eV proton shower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endParaRPr lang="en-US" altLang="ja-JP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40133" y="5257663"/>
            <a:ext cx="363195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smtClean="0"/>
              <a:t>𝜂=8  =&gt; 𝜃∼1mrad (CMS)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0739" y="4824533"/>
            <a:ext cx="3489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ja-JP" sz="1400" dirty="0"/>
              <a:t>J. </a:t>
            </a:r>
            <a:r>
              <a:rPr lang="pt-BR" altLang="ja-JP" sz="1400" dirty="0" err="1"/>
              <a:t>Phys</a:t>
            </a:r>
            <a:r>
              <a:rPr lang="pt-BR" altLang="ja-JP" sz="1400" dirty="0"/>
              <a:t>. </a:t>
            </a:r>
            <a:r>
              <a:rPr lang="pt-BR" altLang="ja-JP" sz="1400" dirty="0" err="1"/>
              <a:t>G</a:t>
            </a:r>
            <a:r>
              <a:rPr lang="pt-BR" altLang="ja-JP" sz="1400" dirty="0"/>
              <a:t>: Nucl. Part. </a:t>
            </a:r>
            <a:r>
              <a:rPr lang="pt-BR" altLang="ja-JP" sz="1400" dirty="0" err="1"/>
              <a:t>Phys</a:t>
            </a:r>
            <a:r>
              <a:rPr lang="pt-BR" altLang="ja-JP" sz="1400" dirty="0"/>
              <a:t>. 43 (2016) 110201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06938" y="1566179"/>
            <a:ext cx="20186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𝜂 </a:t>
            </a:r>
            <a:r>
              <a:rPr kumimoji="1" lang="en-US" altLang="ja-JP" sz="1600" smtClean="0"/>
              <a:t>in the 1</a:t>
            </a:r>
            <a:r>
              <a:rPr kumimoji="1" lang="en-US" altLang="ja-JP" sz="1600" baseline="30000" smtClean="0"/>
              <a:t>st</a:t>
            </a:r>
            <a:r>
              <a:rPr kumimoji="1" lang="en-US" altLang="ja-JP" sz="1600" smtClean="0"/>
              <a:t> interaction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271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590"/>
            <a:ext cx="8229600" cy="62930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ja-JP" sz="3600" b="1" dirty="0" smtClean="0"/>
              <a:t>The LHC forward experiment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C355-BE26-462F-B3CD-37F67C8ED64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248" name="Group 4"/>
          <p:cNvGrpSpPr>
            <a:grpSpLocks/>
          </p:cNvGrpSpPr>
          <p:nvPr/>
        </p:nvGrpSpPr>
        <p:grpSpPr bwMode="auto">
          <a:xfrm>
            <a:off x="2164996" y="992729"/>
            <a:ext cx="6491287" cy="2868612"/>
            <a:chOff x="1488" y="2513"/>
            <a:chExt cx="4089" cy="1807"/>
          </a:xfrm>
        </p:grpSpPr>
        <p:pic>
          <p:nvPicPr>
            <p:cNvPr id="10260" name="Picture 5" descr="gas_dis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0"/>
            <a:stretch>
              <a:fillRect/>
            </a:stretch>
          </p:blipFill>
          <p:spPr bwMode="auto">
            <a:xfrm>
              <a:off x="1488" y="2513"/>
              <a:ext cx="4089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1" name="Text Box 6"/>
            <p:cNvSpPr txBox="1">
              <a:spLocks noChangeArrowheads="1"/>
            </p:cNvSpPr>
            <p:nvPr/>
          </p:nvSpPr>
          <p:spPr bwMode="auto">
            <a:xfrm>
              <a:off x="4224" y="2544"/>
              <a:ext cx="105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prstClr val="black"/>
                  </a:solidFill>
                  <a:latin typeface="Arial Black" pitchFamily="34" charset="0"/>
                </a:rPr>
                <a:t>ATLAS</a:t>
              </a:r>
            </a:p>
          </p:txBody>
        </p:sp>
      </p:grpSp>
      <p:sp>
        <p:nvSpPr>
          <p:cNvPr id="10258" name="Line 11"/>
          <p:cNvSpPr>
            <a:spLocks noChangeShapeType="1"/>
          </p:cNvSpPr>
          <p:nvPr/>
        </p:nvSpPr>
        <p:spPr bwMode="auto">
          <a:xfrm flipH="1">
            <a:off x="2228666" y="1079886"/>
            <a:ext cx="609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52" name="Text Box 13"/>
          <p:cNvSpPr txBox="1">
            <a:spLocks noChangeArrowheads="1"/>
          </p:cNvSpPr>
          <p:nvPr/>
        </p:nvSpPr>
        <p:spPr bwMode="auto">
          <a:xfrm>
            <a:off x="2628158" y="743801"/>
            <a:ext cx="151014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err="1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LHCf</a:t>
            </a:r>
            <a:r>
              <a:rPr lang="en-US" altLang="ja-JP" sz="2000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Arm</a:t>
            </a:r>
            <a:r>
              <a:rPr lang="en-US" altLang="ja-JP" sz="2000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#</a:t>
            </a:r>
            <a:r>
              <a:rPr lang="en-US" altLang="ja-JP" sz="2000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1</a:t>
            </a:r>
            <a:endParaRPr lang="en-US" altLang="ja-JP" sz="2000" dirty="0">
              <a:solidFill>
                <a:prstClr val="black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grpSp>
        <p:nvGrpSpPr>
          <p:cNvPr id="10254" name="Group 15"/>
          <p:cNvGrpSpPr>
            <a:grpSpLocks/>
          </p:cNvGrpSpPr>
          <p:nvPr/>
        </p:nvGrpSpPr>
        <p:grpSpPr bwMode="auto">
          <a:xfrm>
            <a:off x="1800041" y="1184661"/>
            <a:ext cx="733425" cy="733425"/>
            <a:chOff x="1008" y="672"/>
            <a:chExt cx="510" cy="510"/>
          </a:xfrm>
        </p:grpSpPr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1056" y="720"/>
              <a:ext cx="408" cy="408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/>
          </p:nvSpPr>
          <p:spPr bwMode="auto">
            <a:xfrm>
              <a:off x="1008" y="672"/>
              <a:ext cx="510" cy="51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7605877" y="4002772"/>
            <a:ext cx="151014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err="1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LHCf</a:t>
            </a:r>
            <a:r>
              <a:rPr lang="en-US" altLang="ja-JP" sz="2000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Arm#2</a:t>
            </a:r>
            <a:endParaRPr lang="en-US" altLang="ja-JP" sz="2000" dirty="0">
              <a:solidFill>
                <a:prstClr val="black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0255" name="Line 42"/>
          <p:cNvSpPr>
            <a:spLocks noChangeShapeType="1"/>
          </p:cNvSpPr>
          <p:nvPr/>
        </p:nvSpPr>
        <p:spPr bwMode="auto">
          <a:xfrm flipH="1" flipV="1">
            <a:off x="7029266" y="3394461"/>
            <a:ext cx="16002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7824441" y="3784358"/>
            <a:ext cx="1319559" cy="86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0" name="Text Box 8"/>
          <p:cNvSpPr txBox="1">
            <a:spLocks noChangeArrowheads="1"/>
          </p:cNvSpPr>
          <p:nvPr/>
        </p:nvSpPr>
        <p:spPr bwMode="auto">
          <a:xfrm>
            <a:off x="4286066" y="2480061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itchFamily="34" charset="0"/>
              </a:rPr>
              <a:t>140m</a:t>
            </a:r>
          </a:p>
        </p:txBody>
      </p:sp>
      <p:sp>
        <p:nvSpPr>
          <p:cNvPr id="10253" name="Text Box 14"/>
          <p:cNvSpPr txBox="1">
            <a:spLocks noChangeArrowheads="1"/>
          </p:cNvSpPr>
          <p:nvPr/>
        </p:nvSpPr>
        <p:spPr bwMode="auto">
          <a:xfrm>
            <a:off x="95250" y="2863285"/>
            <a:ext cx="4572000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black"/>
                </a:solidFill>
                <a:latin typeface="Calibri" pitchFamily="34" charset="0"/>
              </a:rPr>
              <a:t>Two independent detectors at either side of IP1</a:t>
            </a:r>
            <a:r>
              <a:rPr lang="ja-JP" altLang="en-US" sz="2000" dirty="0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</a:rPr>
              <a:t>(Arm</a:t>
            </a:r>
            <a:r>
              <a:rPr lang="en-US" altLang="ja-JP" sz="2000" dirty="0">
                <a:solidFill>
                  <a:prstClr val="black"/>
                </a:solidFill>
                <a:latin typeface="Calibri" pitchFamily="34" charset="0"/>
              </a:rPr>
              <a:t>#1, Arm#2 )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825539" y="3609171"/>
            <a:ext cx="5090482" cy="1804146"/>
            <a:chOff x="3861728" y="4475955"/>
            <a:chExt cx="5090482" cy="1804146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3861728" y="4475955"/>
              <a:ext cx="5021984" cy="1804146"/>
              <a:chOff x="3368675" y="4073126"/>
              <a:chExt cx="5021984" cy="1804146"/>
            </a:xfr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2000">
                  <a:schemeClr val="tx1"/>
                </a:gs>
              </a:gsLst>
              <a:lin ang="16200000" scaled="0"/>
              <a:tileRect/>
            </a:gradFill>
          </p:grpSpPr>
          <p:sp>
            <p:nvSpPr>
              <p:cNvPr id="7" name="フローチャート: 処理 6"/>
              <p:cNvSpPr/>
              <p:nvPr/>
            </p:nvSpPr>
            <p:spPr>
              <a:xfrm>
                <a:off x="3368675" y="4167535"/>
                <a:ext cx="5021984" cy="16797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3800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64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Line 11"/>
              <p:cNvSpPr>
                <a:spLocks noChangeShapeType="1"/>
              </p:cNvSpPr>
              <p:nvPr/>
            </p:nvSpPr>
            <p:spPr bwMode="auto">
              <a:xfrm flipH="1" flipV="1">
                <a:off x="4821644" y="4291359"/>
                <a:ext cx="2055565" cy="730242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Line 12"/>
              <p:cNvSpPr>
                <a:spLocks noChangeShapeType="1"/>
              </p:cNvSpPr>
              <p:nvPr/>
            </p:nvSpPr>
            <p:spPr bwMode="auto">
              <a:xfrm flipH="1" flipV="1">
                <a:off x="5394663" y="4210396"/>
                <a:ext cx="1482546" cy="811204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16"/>
              <p:cNvSpPr>
                <a:spLocks noChangeShapeType="1"/>
              </p:cNvSpPr>
              <p:nvPr/>
            </p:nvSpPr>
            <p:spPr bwMode="auto">
              <a:xfrm>
                <a:off x="4472436" y="4535831"/>
                <a:ext cx="2339693" cy="48577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flipV="1">
                <a:off x="6812129" y="5019146"/>
                <a:ext cx="1578530" cy="2454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 flipV="1">
                <a:off x="4654977" y="5021600"/>
                <a:ext cx="2157153" cy="565144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AutoShape 19"/>
              <p:cNvSpPr>
                <a:spLocks noChangeArrowheads="1"/>
              </p:cNvSpPr>
              <p:nvPr/>
            </p:nvSpPr>
            <p:spPr bwMode="auto">
              <a:xfrm>
                <a:off x="7765219" y="4778715"/>
                <a:ext cx="231747" cy="48577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kumimoji="0" lang="en-GB" altLang="ja-JP"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 flipH="1" flipV="1">
                <a:off x="4554976" y="4453282"/>
                <a:ext cx="2255566" cy="568319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Line 21"/>
              <p:cNvSpPr>
                <a:spLocks noChangeShapeType="1"/>
              </p:cNvSpPr>
              <p:nvPr/>
            </p:nvSpPr>
            <p:spPr bwMode="auto">
              <a:xfrm>
                <a:off x="3659734" y="4535831"/>
                <a:ext cx="830163" cy="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 type="triangle" w="med" len="med"/>
                <a:tailEnd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Line 22"/>
              <p:cNvSpPr>
                <a:spLocks noChangeShapeType="1"/>
              </p:cNvSpPr>
              <p:nvPr/>
            </p:nvSpPr>
            <p:spPr bwMode="auto">
              <a:xfrm>
                <a:off x="3693068" y="5586744"/>
                <a:ext cx="961909" cy="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Text Box 25"/>
              <p:cNvSpPr txBox="1">
                <a:spLocks noChangeArrowheads="1"/>
              </p:cNvSpPr>
              <p:nvPr/>
            </p:nvSpPr>
            <p:spPr bwMode="auto">
              <a:xfrm>
                <a:off x="6118072" y="4313957"/>
                <a:ext cx="21536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Charged particles</a:t>
                </a:r>
                <a:r>
                  <a:rPr kumimoji="0" lang="ja-JP" altLang="en-US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 </a:t>
                </a: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(+)</a:t>
                </a:r>
              </a:p>
            </p:txBody>
          </p:sp>
          <p:sp>
            <p:nvSpPr>
              <p:cNvPr id="60" name="Rectangle 29"/>
              <p:cNvSpPr>
                <a:spLocks noChangeArrowheads="1"/>
              </p:cNvSpPr>
              <p:nvPr/>
            </p:nvSpPr>
            <p:spPr bwMode="auto">
              <a:xfrm>
                <a:off x="3568122" y="4073126"/>
                <a:ext cx="773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lang="en-US" altLang="ja-JP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Rockwell" pitchFamily="18" charset="0"/>
                    <a:ea typeface="ＭＳ Ｐ明朝" pitchFamily="18" charset="-128"/>
                  </a:rPr>
                  <a:t>Beam</a:t>
                </a:r>
                <a:endParaRPr kumimoji="0"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Rockwell" pitchFamily="18" charset="0"/>
                  <a:ea typeface="ＭＳ Ｐ明朝" pitchFamily="18" charset="-128"/>
                </a:endParaRPr>
              </a:p>
            </p:txBody>
          </p:sp>
          <p:sp>
            <p:nvSpPr>
              <p:cNvPr id="61" name="Line 11"/>
              <p:cNvSpPr>
                <a:spLocks noChangeShapeType="1"/>
              </p:cNvSpPr>
              <p:nvPr/>
            </p:nvSpPr>
            <p:spPr bwMode="auto">
              <a:xfrm flipH="1">
                <a:off x="4780379" y="5019146"/>
                <a:ext cx="2033004" cy="858126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12"/>
              <p:cNvSpPr>
                <a:spLocks noChangeShapeType="1"/>
              </p:cNvSpPr>
              <p:nvPr/>
            </p:nvSpPr>
            <p:spPr bwMode="auto">
              <a:xfrm flipH="1">
                <a:off x="5336827" y="5036088"/>
                <a:ext cx="1482546" cy="811204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20"/>
              <p:cNvSpPr>
                <a:spLocks noChangeShapeType="1"/>
              </p:cNvSpPr>
              <p:nvPr/>
            </p:nvSpPr>
            <p:spPr bwMode="auto">
              <a:xfrm flipH="1">
                <a:off x="4509651" y="5019693"/>
                <a:ext cx="2240578" cy="714705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Text Box 25"/>
              <p:cNvSpPr txBox="1">
                <a:spLocks noChangeArrowheads="1"/>
              </p:cNvSpPr>
              <p:nvPr/>
            </p:nvSpPr>
            <p:spPr bwMode="auto">
              <a:xfrm>
                <a:off x="5834986" y="5388412"/>
                <a:ext cx="22885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Charged particles</a:t>
                </a:r>
                <a:r>
                  <a:rPr kumimoji="0" lang="ja-JP" altLang="en-US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 </a:t>
                </a: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(-)</a:t>
                </a:r>
              </a:p>
            </p:txBody>
          </p:sp>
          <p:sp>
            <p:nvSpPr>
              <p:cNvPr id="57" name="Rectangle 26"/>
              <p:cNvSpPr>
                <a:spLocks noChangeArrowheads="1"/>
              </p:cNvSpPr>
              <p:nvPr/>
            </p:nvSpPr>
            <p:spPr bwMode="auto">
              <a:xfrm>
                <a:off x="4536689" y="4632138"/>
                <a:ext cx="123964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Neutral </a:t>
                </a:r>
                <a:endParaRPr kumimoji="0"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明朝" pitchFamily="18" charset="-128"/>
                </a:endParaRPr>
              </a:p>
              <a:p>
                <a:pPr algn="ctr" defTabSz="457200">
                  <a:defRPr/>
                </a:pPr>
                <a:r>
                  <a:rPr kumimoji="0" lang="en-US" altLang="ja-JP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particles</a:t>
                </a:r>
                <a:endParaRPr kumimoji="0" lang="en-US" altLang="ja-JP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明朝" pitchFamily="18" charset="-128"/>
                </a:endParaRPr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3368675" y="4712041"/>
                <a:ext cx="1219635" cy="681030"/>
              </a:xfrm>
              <a:custGeom>
                <a:avLst/>
                <a:gdLst>
                  <a:gd name="T0" fmla="*/ 0 w 1270"/>
                  <a:gd name="T1" fmla="*/ 0 h 454"/>
                  <a:gd name="T2" fmla="*/ 2147483647 w 1270"/>
                  <a:gd name="T3" fmla="*/ 0 h 454"/>
                  <a:gd name="T4" fmla="*/ 2147483647 w 1270"/>
                  <a:gd name="T5" fmla="*/ 2147483647 h 454"/>
                  <a:gd name="T6" fmla="*/ 0 w 1270"/>
                  <a:gd name="T7" fmla="*/ 2147483647 h 4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70"/>
                  <a:gd name="T13" fmla="*/ 0 h 454"/>
                  <a:gd name="T14" fmla="*/ 1270 w 1270"/>
                  <a:gd name="T15" fmla="*/ 454 h 4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70" h="454">
                    <a:moveTo>
                      <a:pt x="0" y="0"/>
                    </a:moveTo>
                    <a:lnTo>
                      <a:pt x="1270" y="0"/>
                    </a:lnTo>
                    <a:lnTo>
                      <a:pt x="1270" y="454"/>
                    </a:lnTo>
                    <a:lnTo>
                      <a:pt x="0" y="454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/>
                <a:endParaRPr kumimoji="0" lang="en-GB" altLang="ja-JP"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55" name="Rectangle 24"/>
              <p:cNvSpPr>
                <a:spLocks noChangeArrowheads="1"/>
              </p:cNvSpPr>
              <p:nvPr/>
            </p:nvSpPr>
            <p:spPr bwMode="auto">
              <a:xfrm>
                <a:off x="3711082" y="4772365"/>
                <a:ext cx="758734" cy="56514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kumimoji="0" lang="en-GB" altLang="ja-JP">
                  <a:solidFill>
                    <a:srgbClr val="000099"/>
                  </a:solidFill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59" name="Line 13"/>
              <p:cNvSpPr>
                <a:spLocks noChangeShapeType="1"/>
              </p:cNvSpPr>
              <p:nvPr/>
            </p:nvSpPr>
            <p:spPr bwMode="auto">
              <a:xfrm flipH="1">
                <a:off x="4258150" y="5021600"/>
                <a:ext cx="2420646" cy="0"/>
              </a:xfrm>
              <a:prstGeom prst="line">
                <a:avLst/>
              </a:prstGeom>
              <a:grp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8" name="Text Box 27"/>
            <p:cNvSpPr txBox="1">
              <a:spLocks noChangeArrowheads="1"/>
            </p:cNvSpPr>
            <p:nvPr/>
          </p:nvSpPr>
          <p:spPr bwMode="auto">
            <a:xfrm>
              <a:off x="7663989" y="4489421"/>
              <a:ext cx="12882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>
                <a:defRPr/>
              </a:pPr>
              <a:r>
                <a:rPr kumimoji="0" lang="en-US" altLang="ja-JP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明朝" pitchFamily="18" charset="-128"/>
                </a:rPr>
                <a:t>Beam pipe</a:t>
              </a:r>
            </a:p>
          </p:txBody>
        </p:sp>
      </p:grpSp>
      <p:cxnSp>
        <p:nvCxnSpPr>
          <p:cNvPr id="12" name="直線矢印コネクタ 11"/>
          <p:cNvCxnSpPr>
            <a:stCxn id="45" idx="0"/>
          </p:cNvCxnSpPr>
          <p:nvPr/>
        </p:nvCxnSpPr>
        <p:spPr>
          <a:xfrm>
            <a:off x="825539" y="4248086"/>
            <a:ext cx="14941" cy="6279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17689" y="4387467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96mm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7191" y="5643526"/>
            <a:ext cx="6250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/>
              <a:t>All charged particles are swept by dipole magnet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000" dirty="0" smtClean="0"/>
              <a:t>Neutral particles (photons and neutrons) arrive at </a:t>
            </a:r>
            <a:r>
              <a:rPr lang="en-US" altLang="ja-JP" sz="2000" dirty="0" err="1" smtClean="0"/>
              <a:t>LHCf</a:t>
            </a:r>
            <a:endParaRPr lang="en-US" altLang="ja-JP" sz="2000" dirty="0" smtClean="0"/>
          </a:p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err="1" smtClean="0"/>
              <a:t>η</a:t>
            </a:r>
            <a:r>
              <a:rPr kumimoji="1" lang="en-US" altLang="ja-JP" sz="2000" dirty="0" smtClean="0"/>
              <a:t>&gt;8.4 (to infinity) is covered</a:t>
            </a:r>
            <a:endParaRPr kumimoji="1" lang="ja-JP" altLang="en-US" sz="2000" dirty="0"/>
          </a:p>
        </p:txBody>
      </p:sp>
      <p:sp>
        <p:nvSpPr>
          <p:cNvPr id="10249" name="Line 7"/>
          <p:cNvSpPr>
            <a:spLocks noChangeShapeType="1"/>
          </p:cNvSpPr>
          <p:nvPr/>
        </p:nvSpPr>
        <p:spPr bwMode="auto">
          <a:xfrm>
            <a:off x="1695266" y="2327661"/>
            <a:ext cx="52578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4591050" y="30734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数式" r:id="rId4" imgW="127000" imgH="190500" progId="Equation.3">
                  <p:embed/>
                </p:oleObj>
              </mc:Choice>
              <mc:Fallback>
                <p:oleObj name="数式" r:id="rId4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91050" y="30734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2" descr="LHCf_20060130_imag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3" y="827267"/>
            <a:ext cx="1775780" cy="118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図 66" descr="arm2-U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8" y="4422771"/>
            <a:ext cx="1811859" cy="1207906"/>
          </a:xfrm>
          <a:prstGeom prst="rect">
            <a:avLst/>
          </a:prstGeom>
          <a:solidFill>
            <a:srgbClr val="3366FF"/>
          </a:solidFill>
        </p:spPr>
      </p:pic>
    </p:spTree>
    <p:extLst>
      <p:ext uri="{BB962C8B-B14F-4D97-AF65-F5344CB8AC3E}">
        <p14:creationId xmlns:p14="http://schemas.microsoft.com/office/powerpoint/2010/main" val="6109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817563" y="1196975"/>
            <a:ext cx="821848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baseline="30000">
                <a:latin typeface="Times New Roman" charset="0"/>
              </a:rPr>
              <a:t>*,**</a:t>
            </a:r>
            <a:r>
              <a:rPr lang="en-US" altLang="ja-JP" sz="2000" b="1">
                <a:latin typeface="Times New Roman" charset="0"/>
              </a:rPr>
              <a:t>Y.Itow,</a:t>
            </a:r>
            <a:r>
              <a:rPr lang="en-US" altLang="ja-JP" sz="2000" b="1" baseline="30000">
                <a:latin typeface="Times New Roman" charset="0"/>
              </a:rPr>
              <a:t> *</a:t>
            </a:r>
            <a:r>
              <a:rPr lang="en-US" altLang="ja-JP" sz="2000" b="1">
                <a:latin typeface="Times New Roman" charset="0"/>
              </a:rPr>
              <a:t>Y.Makino,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K.Masuda,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Y.Matsubara,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E.Matsubayashi, </a:t>
            </a:r>
            <a:r>
              <a:rPr lang="en-US" altLang="ja-JP" sz="2000" b="1" baseline="30000">
                <a:latin typeface="Times New Roman" charset="0"/>
              </a:rPr>
              <a:t>***</a:t>
            </a:r>
            <a:r>
              <a:rPr lang="en-US" altLang="ja-JP" sz="2000" b="1">
                <a:latin typeface="Times New Roman" charset="0"/>
              </a:rPr>
              <a:t>H.Menjo,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Y.Muraki</a:t>
            </a:r>
            <a:r>
              <a:rPr lang="en-US" altLang="ja-JP" sz="2000">
                <a:latin typeface="Times New Roman" charset="0"/>
              </a:rPr>
              <a:t>, </a:t>
            </a:r>
            <a:r>
              <a:rPr lang="en-US" altLang="ja-JP" sz="2000" b="1" baseline="30000">
                <a:latin typeface="Times New Roman" charset="0"/>
              </a:rPr>
              <a:t>*,**</a:t>
            </a:r>
            <a:r>
              <a:rPr lang="en-US" altLang="ja-JP" sz="2000" b="1">
                <a:latin typeface="Times New Roman" charset="0"/>
              </a:rPr>
              <a:t>T.Sako,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K.Sato, </a:t>
            </a:r>
            <a:r>
              <a:rPr lang="en-US" altLang="ja-JP" sz="2000" b="1" baseline="30000">
                <a:latin typeface="Times New Roman" charset="0"/>
              </a:rPr>
              <a:t>* </a:t>
            </a:r>
            <a:r>
              <a:rPr lang="en-US" altLang="ja-JP" sz="2000" b="1">
                <a:latin typeface="Times New Roman" charset="0"/>
              </a:rPr>
              <a:t>M.Shinoda,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M.Ueno,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Q.D.Zhou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                        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1600" i="1">
                <a:latin typeface="Times New Roman" charset="0"/>
              </a:rPr>
              <a:t>Institute for Space-Earth Environmental Research, Nagoya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i="1">
                <a:latin typeface="Times New Roman" charset="0"/>
              </a:rPr>
              <a:t>                               </a:t>
            </a:r>
            <a:r>
              <a:rPr lang="en-US" altLang="ja-JP" sz="1600" i="1" baseline="30000">
                <a:latin typeface="Times New Roman" charset="0"/>
              </a:rPr>
              <a:t>**</a:t>
            </a:r>
            <a:r>
              <a:rPr lang="en-US" altLang="ja-JP" sz="1600" i="1">
                <a:latin typeface="Times New Roman" charset="0"/>
              </a:rPr>
              <a:t>Kobayashi-Maskawa Institute, Nagoya University, Japan </a:t>
            </a:r>
            <a:endParaRPr lang="en-US" altLang="ja-JP" sz="2000" b="1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i="1" baseline="30000">
                <a:latin typeface="Times New Roman" charset="0"/>
              </a:rPr>
              <a:t>                                               ***</a:t>
            </a:r>
            <a:r>
              <a:rPr lang="en-US" altLang="ja-JP" sz="1600" i="1">
                <a:latin typeface="Times New Roman" charset="0"/>
              </a:rPr>
              <a:t>Graduate School of Science, Nagoya University, Japan </a:t>
            </a:r>
            <a:endParaRPr lang="en-US" altLang="ja-JP" sz="2000" b="1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K.Yoshida          </a:t>
            </a:r>
            <a:r>
              <a:rPr lang="en-US" altLang="ja-JP" sz="1600" i="1">
                <a:latin typeface="Times New Roman" charset="0"/>
              </a:rPr>
              <a:t>Shibaura Institute of Technology,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T.Iwata, K.Kasahara, T.Suzuki, S.Torii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                                      </a:t>
            </a:r>
            <a:r>
              <a:rPr lang="en-US" altLang="ja-JP" sz="1600" i="1">
                <a:latin typeface="Times New Roman" charset="0"/>
              </a:rPr>
              <a:t>Waseda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Y.Shimizu, T.Tamura  </a:t>
            </a:r>
            <a:r>
              <a:rPr lang="en-US" altLang="ja-JP" sz="1600" i="1">
                <a:latin typeface="Times New Roman" charset="0"/>
              </a:rPr>
              <a:t>Kanagawa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N.Sakurai                     </a:t>
            </a:r>
            <a:r>
              <a:rPr lang="en-US" altLang="ja-JP" sz="1600" i="1">
                <a:latin typeface="Times New Roman" charset="0"/>
              </a:rPr>
              <a:t>Tokushima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M.Haguenauer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Ecole Polytechnique,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W.C.Turner                </a:t>
            </a:r>
            <a:r>
              <a:rPr lang="en-US" altLang="ja-JP" sz="1600" i="1">
                <a:latin typeface="Times New Roman" charset="0"/>
              </a:rPr>
              <a:t>LBNL, Berkeley, USA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O.Adriani, E.Berti, L.Bonechi, M.Bongi, G.Castellini, R.D’Alessandro, P.Papini, S.Ricciarini, A.Tiberio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                           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INFN, Univ. di Firenze, Italy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A.Tricomi         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INFN, Univ. di Catania, Italy  </a:t>
            </a:r>
          </a:p>
        </p:txBody>
      </p:sp>
      <p:pic>
        <p:nvPicPr>
          <p:cNvPr id="14338" name="Picture 3" descr="ja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1831">
            <a:off x="104775" y="2135188"/>
            <a:ext cx="650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3935">
            <a:off x="120650" y="4356100"/>
            <a:ext cx="5762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ita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0388">
            <a:off x="109538" y="5180013"/>
            <a:ext cx="5873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u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1145">
            <a:off x="107950" y="4727575"/>
            <a:ext cx="5889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1168400" y="403225"/>
            <a:ext cx="67167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b="1" dirty="0">
                <a:solidFill>
                  <a:schemeClr val="tx2"/>
                </a:solidFill>
                <a:latin typeface="+mj-lt"/>
              </a:rPr>
              <a:t>The LHCf </a:t>
            </a:r>
            <a:r>
              <a:rPr lang="en-US" altLang="ja-JP" sz="3600" b="1" dirty="0" smtClean="0">
                <a:solidFill>
                  <a:schemeClr val="tx2"/>
                </a:solidFill>
                <a:latin typeface="+mj-lt"/>
              </a:rPr>
              <a:t>Collaboration</a:t>
            </a:r>
            <a:endParaRPr lang="en-US" altLang="ja-JP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343" name="テキスト ボックス 1"/>
          <p:cNvSpPr txBox="1">
            <a:spLocks noChangeArrowheads="1"/>
          </p:cNvSpPr>
          <p:nvPr/>
        </p:nvSpPr>
        <p:spPr bwMode="auto">
          <a:xfrm>
            <a:off x="9648825" y="487362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36C8-3F50-5849-A966-4ED70BB65A2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011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817563" y="1196975"/>
            <a:ext cx="821848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baseline="30000">
                <a:latin typeface="Times New Roman" charset="0"/>
              </a:rPr>
              <a:t>*,**</a:t>
            </a:r>
            <a:r>
              <a:rPr lang="en-US" altLang="ja-JP" sz="2000" b="1">
                <a:latin typeface="Times New Roman" charset="0"/>
              </a:rPr>
              <a:t>Y.Itow,</a:t>
            </a:r>
            <a:r>
              <a:rPr lang="en-US" altLang="ja-JP" sz="2000" b="1" baseline="30000">
                <a:latin typeface="Times New Roman" charset="0"/>
              </a:rPr>
              <a:t> *</a:t>
            </a:r>
            <a:r>
              <a:rPr lang="en-US" altLang="ja-JP" sz="2000" b="1">
                <a:latin typeface="Times New Roman" charset="0"/>
              </a:rPr>
              <a:t>Y.Makino,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K.Masuda,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Y.Matsubara,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E.Matsubayashi, </a:t>
            </a:r>
            <a:r>
              <a:rPr lang="en-US" altLang="ja-JP" sz="2000" b="1" baseline="30000">
                <a:latin typeface="Times New Roman" charset="0"/>
              </a:rPr>
              <a:t>***</a:t>
            </a:r>
            <a:r>
              <a:rPr lang="en-US" altLang="ja-JP" sz="2000" b="1">
                <a:latin typeface="Times New Roman" charset="0"/>
              </a:rPr>
              <a:t>H.Menjo,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Y.Muraki</a:t>
            </a:r>
            <a:r>
              <a:rPr lang="en-US" altLang="ja-JP" sz="2000">
                <a:latin typeface="Times New Roman" charset="0"/>
              </a:rPr>
              <a:t>, </a:t>
            </a:r>
            <a:r>
              <a:rPr lang="en-US" altLang="ja-JP" sz="2000" b="1" baseline="30000">
                <a:latin typeface="Times New Roman" charset="0"/>
              </a:rPr>
              <a:t>*,**</a:t>
            </a:r>
            <a:r>
              <a:rPr lang="en-US" altLang="ja-JP" sz="2000" b="1">
                <a:latin typeface="Times New Roman" charset="0"/>
              </a:rPr>
              <a:t>T.Sako,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K.Sato, </a:t>
            </a:r>
            <a:r>
              <a:rPr lang="en-US" altLang="ja-JP" sz="2000" b="1" baseline="30000">
                <a:latin typeface="Times New Roman" charset="0"/>
              </a:rPr>
              <a:t>* </a:t>
            </a:r>
            <a:r>
              <a:rPr lang="en-US" altLang="ja-JP" sz="2000" b="1">
                <a:latin typeface="Times New Roman" charset="0"/>
              </a:rPr>
              <a:t>M.Shinoda,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M.Ueno,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2000" b="1">
                <a:latin typeface="Times New Roman" charset="0"/>
              </a:rPr>
              <a:t>Q.D.Zhou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                         </a:t>
            </a:r>
            <a:r>
              <a:rPr lang="en-US" altLang="ja-JP" sz="2000" b="1" baseline="30000">
                <a:latin typeface="Times New Roman" charset="0"/>
              </a:rPr>
              <a:t>*</a:t>
            </a:r>
            <a:r>
              <a:rPr lang="en-US" altLang="ja-JP" sz="1600" i="1">
                <a:latin typeface="Times New Roman" charset="0"/>
              </a:rPr>
              <a:t>Institute for Space-Earth Environmental Research, Nagoya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i="1">
                <a:latin typeface="Times New Roman" charset="0"/>
              </a:rPr>
              <a:t>                               </a:t>
            </a:r>
            <a:r>
              <a:rPr lang="en-US" altLang="ja-JP" sz="1600" i="1" baseline="30000">
                <a:latin typeface="Times New Roman" charset="0"/>
              </a:rPr>
              <a:t>**</a:t>
            </a:r>
            <a:r>
              <a:rPr lang="en-US" altLang="ja-JP" sz="1600" i="1">
                <a:latin typeface="Times New Roman" charset="0"/>
              </a:rPr>
              <a:t>Kobayashi-Maskawa Institute, Nagoya University, Japan </a:t>
            </a:r>
            <a:endParaRPr lang="en-US" altLang="ja-JP" sz="2000" b="1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i="1" baseline="30000">
                <a:latin typeface="Times New Roman" charset="0"/>
              </a:rPr>
              <a:t>                                               ***</a:t>
            </a:r>
            <a:r>
              <a:rPr lang="en-US" altLang="ja-JP" sz="1600" i="1">
                <a:latin typeface="Times New Roman" charset="0"/>
              </a:rPr>
              <a:t>Graduate School of Science, Nagoya University, Japan </a:t>
            </a:r>
            <a:endParaRPr lang="en-US" altLang="ja-JP" sz="2000" b="1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K.Yoshida          </a:t>
            </a:r>
            <a:r>
              <a:rPr lang="en-US" altLang="ja-JP" sz="1600" i="1">
                <a:latin typeface="Times New Roman" charset="0"/>
              </a:rPr>
              <a:t>Shibaura Institute of Technology,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T.Iwata, K.Kasahara, T.Suzuki, S.Torii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                                      </a:t>
            </a:r>
            <a:r>
              <a:rPr lang="en-US" altLang="ja-JP" sz="1600" i="1">
                <a:latin typeface="Times New Roman" charset="0"/>
              </a:rPr>
              <a:t>Waseda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Y.Shimizu, T.Tamura  </a:t>
            </a:r>
            <a:r>
              <a:rPr lang="en-US" altLang="ja-JP" sz="1600" i="1">
                <a:latin typeface="Times New Roman" charset="0"/>
              </a:rPr>
              <a:t>Kanagawa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N.Sakurai                     </a:t>
            </a:r>
            <a:r>
              <a:rPr lang="en-US" altLang="ja-JP" sz="1600" i="1">
                <a:latin typeface="Times New Roman" charset="0"/>
              </a:rPr>
              <a:t>Tokushima University, Japan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M.Haguenauer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Ecole Polytechnique,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charset="0"/>
              </a:rPr>
              <a:t>W.C.Turner                </a:t>
            </a:r>
            <a:r>
              <a:rPr lang="en-US" altLang="ja-JP" sz="1600" i="1">
                <a:latin typeface="Times New Roman" charset="0"/>
              </a:rPr>
              <a:t>LBNL, Berkeley, USA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O.Adriani, E.Berti, L.Bonechi, M.Bongi, G.Castellini, R.D’Alessandro, P.Papini, S.Ricciarini, A.Tiberio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                           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INFN, Univ. di Firenze, Italy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chemeClr val="accent2"/>
                </a:solidFill>
                <a:latin typeface="Times New Roman" charset="0"/>
              </a:rPr>
              <a:t>A.Tricomi                   </a:t>
            </a:r>
            <a:r>
              <a:rPr lang="en-US" altLang="ja-JP" sz="1600" i="1">
                <a:solidFill>
                  <a:schemeClr val="accent2"/>
                </a:solidFill>
                <a:latin typeface="Times New Roman" charset="0"/>
              </a:rPr>
              <a:t>INFN, Univ. di Catania, Italy  </a:t>
            </a:r>
          </a:p>
        </p:txBody>
      </p:sp>
      <p:pic>
        <p:nvPicPr>
          <p:cNvPr id="14338" name="Picture 3" descr="ja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1831">
            <a:off x="104775" y="2135188"/>
            <a:ext cx="650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3935">
            <a:off x="120650" y="4356100"/>
            <a:ext cx="5762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ita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0388">
            <a:off x="109538" y="5180013"/>
            <a:ext cx="5873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u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1145">
            <a:off x="107950" y="4727575"/>
            <a:ext cx="5889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1168400" y="403225"/>
            <a:ext cx="67167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b="1" dirty="0">
                <a:solidFill>
                  <a:schemeClr val="tx2"/>
                </a:solidFill>
                <a:latin typeface="+mj-lt"/>
              </a:rPr>
              <a:t>The LHCf </a:t>
            </a:r>
            <a:r>
              <a:rPr lang="en-US" altLang="ja-JP" sz="3600" b="1" dirty="0" smtClean="0">
                <a:solidFill>
                  <a:schemeClr val="tx2"/>
                </a:solidFill>
                <a:latin typeface="+mj-lt"/>
              </a:rPr>
              <a:t>Collaboration</a:t>
            </a:r>
            <a:endParaRPr lang="en-US" altLang="ja-JP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343" name="テキスト ボックス 1"/>
          <p:cNvSpPr txBox="1">
            <a:spLocks noChangeArrowheads="1"/>
          </p:cNvSpPr>
          <p:nvPr/>
        </p:nvSpPr>
        <p:spPr bwMode="auto">
          <a:xfrm>
            <a:off x="9648825" y="487362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36C8-3F50-5849-A966-4ED70BB65A2D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3407585"/>
            <a:ext cx="4752753" cy="31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7813"/>
            <a:ext cx="8229600" cy="834538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Detector performance</a:t>
            </a:r>
            <a:endParaRPr kumimoji="1" lang="ja-JP" altLang="en-US" sz="40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AB2B-7E0A-F048-B5FD-A8AA71C68404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925"/>
            <a:ext cx="9144000" cy="587396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418060" y="3890152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Arm2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099724" y="5787003"/>
            <a:ext cx="192928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855364" y="5336902"/>
            <a:ext cx="12362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Δ</a:t>
            </a:r>
            <a:r>
              <a:rPr kumimoji="1" lang="en-US" altLang="ja-JP" dirty="0" smtClean="0">
                <a:solidFill>
                  <a:srgbClr val="FF0000"/>
                </a:solidFill>
              </a:rPr>
              <a:t>E/E &lt; 5%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33123" y="4685551"/>
            <a:ext cx="135165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Δ</a:t>
            </a:r>
            <a:r>
              <a:rPr kumimoji="1" lang="en-US" altLang="ja-JP" dirty="0" smtClean="0">
                <a:solidFill>
                  <a:srgbClr val="FF0000"/>
                </a:solidFill>
              </a:rPr>
              <a:t>E/E ≈ </a:t>
            </a:r>
            <a:r>
              <a:rPr lang="en-US" altLang="ja-JP" dirty="0" smtClean="0">
                <a:solidFill>
                  <a:srgbClr val="FF0000"/>
                </a:solidFill>
              </a:rPr>
              <a:t>40</a:t>
            </a:r>
            <a:r>
              <a:rPr kumimoji="1" lang="en-US" altLang="ja-JP" dirty="0" smtClean="0">
                <a:solidFill>
                  <a:srgbClr val="FF0000"/>
                </a:solidFill>
              </a:rPr>
              <a:t>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LHCf History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5485" y="1573619"/>
            <a:ext cx="7886700" cy="490160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dirty="0" smtClean="0"/>
              <a:t>2004 LOI submitted to CERN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2006 TDR approved by CERN</a:t>
            </a:r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2009 First data taking at </a:t>
            </a:r>
            <a:r>
              <a:rPr kumimoji="1" lang="en-US" altLang="ja-JP" u="sng" dirty="0" smtClean="0">
                <a:solidFill>
                  <a:srgbClr val="FF0000"/>
                </a:solidFill>
              </a:rPr>
              <a:t>√s=900GeV p-p </a:t>
            </a:r>
            <a:r>
              <a:rPr kumimoji="1" lang="en-US" altLang="ja-JP" dirty="0" smtClean="0"/>
              <a:t>collision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2010 </a:t>
            </a:r>
            <a:r>
              <a:rPr lang="en-US" altLang="ja-JP" u="sng" dirty="0">
                <a:solidFill>
                  <a:srgbClr val="FF0000"/>
                </a:solidFill>
              </a:rPr>
              <a:t>√</a:t>
            </a:r>
            <a:r>
              <a:rPr lang="en-US" altLang="ja-JP" u="sng" dirty="0" smtClean="0">
                <a:solidFill>
                  <a:srgbClr val="FF0000"/>
                </a:solidFill>
              </a:rPr>
              <a:t>s=7TeV </a:t>
            </a:r>
            <a:r>
              <a:rPr lang="en-US" altLang="ja-JP" u="sng" dirty="0">
                <a:solidFill>
                  <a:srgbClr val="FF0000"/>
                </a:solidFill>
              </a:rPr>
              <a:t>p-p </a:t>
            </a:r>
            <a:r>
              <a:rPr lang="en-US" altLang="ja-JP" dirty="0" smtClean="0"/>
              <a:t>collision</a:t>
            </a:r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2013 </a:t>
            </a:r>
            <a:r>
              <a:rPr lang="en-US" altLang="ja-JP" u="sng" dirty="0">
                <a:solidFill>
                  <a:srgbClr val="FF0000"/>
                </a:solidFill>
              </a:rPr>
              <a:t>√</a:t>
            </a:r>
            <a:r>
              <a:rPr lang="en-US" altLang="ja-JP" u="sng" dirty="0" smtClean="0">
                <a:solidFill>
                  <a:srgbClr val="FF0000"/>
                </a:solidFill>
              </a:rPr>
              <a:t>s=2.76TeV p-p &amp; </a:t>
            </a:r>
            <a:r>
              <a:rPr lang="en-US" altLang="ja-JP" u="sng" dirty="0">
                <a:solidFill>
                  <a:srgbClr val="FF0000"/>
                </a:solidFill>
              </a:rPr>
              <a:t>√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s</a:t>
            </a:r>
            <a:r>
              <a:rPr lang="en-US" altLang="ja-JP" u="sng" baseline="-25000" dirty="0" err="1" smtClean="0">
                <a:solidFill>
                  <a:srgbClr val="FF0000"/>
                </a:solidFill>
              </a:rPr>
              <a:t>NN</a:t>
            </a:r>
            <a:r>
              <a:rPr lang="en-US" altLang="ja-JP" u="sng" dirty="0" smtClean="0">
                <a:solidFill>
                  <a:srgbClr val="FF0000"/>
                </a:solidFill>
              </a:rPr>
              <a:t>=5TeV p-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Pb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collisions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2015 </a:t>
            </a:r>
            <a:r>
              <a:rPr lang="en-US" altLang="ja-JP" u="sng" dirty="0">
                <a:solidFill>
                  <a:srgbClr val="FF0000"/>
                </a:solidFill>
              </a:rPr>
              <a:t>√</a:t>
            </a:r>
            <a:r>
              <a:rPr lang="en-US" altLang="ja-JP" u="sng" dirty="0" smtClean="0">
                <a:solidFill>
                  <a:srgbClr val="FF0000"/>
                </a:solidFill>
              </a:rPr>
              <a:t>s=13TeV p-p </a:t>
            </a:r>
            <a:r>
              <a:rPr lang="en-US" altLang="ja-JP" dirty="0" smtClean="0"/>
              <a:t>collision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2016 </a:t>
            </a:r>
            <a:r>
              <a:rPr lang="en-US" altLang="ja-JP" u="sng" dirty="0">
                <a:solidFill>
                  <a:srgbClr val="FF0000"/>
                </a:solidFill>
              </a:rPr>
              <a:t>√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s</a:t>
            </a:r>
            <a:r>
              <a:rPr lang="en-US" altLang="ja-JP" u="sng" baseline="-25000" dirty="0" err="1" smtClean="0">
                <a:solidFill>
                  <a:srgbClr val="FF0000"/>
                </a:solidFill>
              </a:rPr>
              <a:t>NN</a:t>
            </a:r>
            <a:r>
              <a:rPr lang="en-US" altLang="ja-JP" u="sng" dirty="0" smtClean="0">
                <a:solidFill>
                  <a:srgbClr val="FF0000"/>
                </a:solidFill>
              </a:rPr>
              <a:t>=8.1TeV p-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Pb</a:t>
            </a:r>
            <a:r>
              <a:rPr lang="en-US" altLang="ja-JP" u="sng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collision  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(2017 </a:t>
            </a:r>
            <a:r>
              <a:rPr lang="en-US" altLang="ja-JP" u="sng" dirty="0">
                <a:solidFill>
                  <a:srgbClr val="0070C0"/>
                </a:solidFill>
              </a:rPr>
              <a:t>√</a:t>
            </a:r>
            <a:r>
              <a:rPr lang="en-US" altLang="ja-JP" u="sng" dirty="0" smtClean="0">
                <a:solidFill>
                  <a:srgbClr val="0070C0"/>
                </a:solidFill>
              </a:rPr>
              <a:t>s=510GeV p-p</a:t>
            </a:r>
            <a:r>
              <a:rPr lang="en-US" altLang="ja-JP" dirty="0" smtClean="0">
                <a:solidFill>
                  <a:srgbClr val="0070C0"/>
                </a:solidFill>
              </a:rPr>
              <a:t> </a:t>
            </a:r>
            <a:r>
              <a:rPr lang="en-US" altLang="ja-JP" dirty="0" smtClean="0"/>
              <a:t>collision as </a:t>
            </a:r>
            <a:r>
              <a:rPr lang="en-US" altLang="ja-JP" dirty="0" err="1" smtClean="0"/>
              <a:t>RHICf</a:t>
            </a:r>
            <a:r>
              <a:rPr lang="en-US" altLang="ja-JP" dirty="0" smtClean="0"/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AE74F-CECC-6D4F-8C5C-DF62BE4358E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463410"/>
            <a:ext cx="3943350" cy="1325563"/>
          </a:xfrm>
        </p:spPr>
        <p:txBody>
          <a:bodyPr/>
          <a:lstStyle/>
          <a:p>
            <a:pPr algn="ctr"/>
            <a:r>
              <a:rPr kumimoji="1" lang="en-US" altLang="ja-JP" b="1" dirty="0" smtClean="0"/>
              <a:t>13TeV </a:t>
            </a:r>
            <a:r>
              <a:rPr kumimoji="1" lang="en-US" altLang="ja-JP" b="1" smtClean="0"/>
              <a:t>operation in June 2015</a:t>
            </a:r>
            <a:endParaRPr kumimoji="1" lang="ja-JP" altLang="en-US" b="1" dirty="0"/>
          </a:p>
        </p:txBody>
      </p:sp>
      <p:pic>
        <p:nvPicPr>
          <p:cNvPr id="4" name="図 3" descr="lhc1-201506122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27" y="51553"/>
            <a:ext cx="5264665" cy="3948499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169725" y="3784232"/>
            <a:ext cx="8846293" cy="3020603"/>
            <a:chOff x="-315181" y="1733236"/>
            <a:chExt cx="9459181" cy="357314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33236"/>
              <a:ext cx="9144000" cy="3073485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28867" y="4645777"/>
              <a:ext cx="997313" cy="646331"/>
            </a:xfrm>
            <a:prstGeom prst="rect">
              <a:avLst/>
            </a:prstGeom>
            <a:solidFill>
              <a:srgbClr val="DCE6F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6</a:t>
              </a:r>
              <a:r>
                <a:rPr kumimoji="1" lang="ja-JP" altLang="en-US" dirty="0" smtClean="0"/>
                <a:t>月</a:t>
              </a:r>
              <a:r>
                <a:rPr kumimoji="1" lang="en-US" altLang="ja-JP" dirty="0" smtClean="0"/>
                <a:t>10</a:t>
              </a:r>
              <a:r>
                <a:rPr kumimoji="1" lang="ja-JP" altLang="en-US" dirty="0" smtClean="0"/>
                <a:t>日</a:t>
              </a:r>
              <a:endParaRPr kumimoji="1" lang="en-US" altLang="ja-JP" dirty="0" smtClean="0"/>
            </a:p>
            <a:p>
              <a:pPr algn="ctr"/>
              <a:r>
                <a:rPr lang="en-US" altLang="ja-JP" dirty="0" smtClean="0"/>
                <a:t>0:00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945063" y="4660046"/>
              <a:ext cx="997313" cy="646331"/>
            </a:xfrm>
            <a:prstGeom prst="rect">
              <a:avLst/>
            </a:prstGeom>
            <a:solidFill>
              <a:srgbClr val="DCE6F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6</a:t>
              </a:r>
              <a:r>
                <a:rPr kumimoji="1" lang="ja-JP" altLang="en-US" dirty="0" smtClean="0"/>
                <a:t>月</a:t>
              </a:r>
              <a:r>
                <a:rPr kumimoji="1" lang="en-US" altLang="ja-JP" dirty="0" smtClean="0"/>
                <a:t>13</a:t>
              </a:r>
              <a:r>
                <a:rPr kumimoji="1" lang="ja-JP" altLang="en-US" dirty="0" smtClean="0"/>
                <a:t>日</a:t>
              </a:r>
              <a:endParaRPr kumimoji="1" lang="en-US" altLang="ja-JP" dirty="0" smtClean="0"/>
            </a:p>
            <a:p>
              <a:pPr algn="ctr"/>
              <a:r>
                <a:rPr lang="en-US" altLang="ja-JP" dirty="0" smtClean="0"/>
                <a:t>12:00</a:t>
              </a:r>
              <a:endParaRPr kumimoji="1" lang="ja-JP" altLang="en-US" dirty="0"/>
            </a:p>
          </p:txBody>
        </p:sp>
        <p:cxnSp>
          <p:nvCxnSpPr>
            <p:cNvPr id="9" name="直線コネクタ 8"/>
            <p:cNvCxnSpPr/>
            <p:nvPr/>
          </p:nvCxnSpPr>
          <p:spPr>
            <a:xfrm flipV="1">
              <a:off x="827705" y="4248466"/>
              <a:ext cx="7630286" cy="28537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4766235" y="3724459"/>
              <a:ext cx="3873998" cy="9495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4362827" y="3364622"/>
              <a:ext cx="288007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366FF"/>
                  </a:solidFill>
                </a:rPr>
                <a:t>L=1.5×10</a:t>
              </a:r>
              <a:r>
                <a:rPr kumimoji="1" lang="en-US" altLang="ja-JP" baseline="30000" dirty="0" smtClean="0">
                  <a:solidFill>
                    <a:srgbClr val="3366FF"/>
                  </a:solidFill>
                </a:rPr>
                <a:t>29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 cm</a:t>
              </a:r>
              <a:r>
                <a:rPr kumimoji="1" lang="en-US" altLang="ja-JP" baseline="30000" dirty="0" smtClean="0">
                  <a:solidFill>
                    <a:srgbClr val="3366FF"/>
                  </a:solidFill>
                </a:rPr>
                <a:t>-2 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s-</a:t>
              </a:r>
              <a:r>
                <a:rPr kumimoji="1" lang="en-US" altLang="ja-JP" baseline="30000" dirty="0" smtClean="0">
                  <a:solidFill>
                    <a:srgbClr val="3366FF"/>
                  </a:solidFill>
                </a:rPr>
                <a:t>1 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(</a:t>
              </a:r>
              <a:r>
                <a:rPr kumimoji="1" lang="ja-JP" altLang="en-US" dirty="0" smtClean="0">
                  <a:solidFill>
                    <a:srgbClr val="3366FF"/>
                  </a:solidFill>
                </a:rPr>
                <a:t>μ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=0.03)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-833461" y="3270320"/>
              <a:ext cx="1405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FC1 AND FC2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4518441" y="5535071"/>
            <a:ext cx="285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L=0.5×10</a:t>
            </a:r>
            <a:r>
              <a:rPr kumimoji="1" lang="en-US" altLang="ja-JP" baseline="30000" dirty="0" smtClean="0">
                <a:solidFill>
                  <a:srgbClr val="3366FF"/>
                </a:solidFill>
              </a:rPr>
              <a:t>29</a:t>
            </a:r>
            <a:r>
              <a:rPr kumimoji="1" lang="en-US" altLang="ja-JP" dirty="0" smtClean="0">
                <a:solidFill>
                  <a:srgbClr val="3366FF"/>
                </a:solidFill>
              </a:rPr>
              <a:t> cm</a:t>
            </a:r>
            <a:r>
              <a:rPr kumimoji="1" lang="en-US" altLang="ja-JP" baseline="30000" dirty="0" smtClean="0">
                <a:solidFill>
                  <a:srgbClr val="3366FF"/>
                </a:solidFill>
              </a:rPr>
              <a:t>-2 </a:t>
            </a:r>
            <a:r>
              <a:rPr kumimoji="1" lang="en-US" altLang="ja-JP" dirty="0" smtClean="0">
                <a:solidFill>
                  <a:srgbClr val="3366FF"/>
                </a:solidFill>
              </a:rPr>
              <a:t>s-</a:t>
            </a:r>
            <a:r>
              <a:rPr kumimoji="1" lang="en-US" altLang="ja-JP" baseline="30000" dirty="0" smtClean="0">
                <a:solidFill>
                  <a:srgbClr val="3366FF"/>
                </a:solidFill>
              </a:rPr>
              <a:t>1 </a:t>
            </a:r>
            <a:r>
              <a:rPr kumimoji="1" lang="en-US" altLang="ja-JP" dirty="0" smtClean="0">
                <a:solidFill>
                  <a:srgbClr val="3366FF"/>
                </a:solidFill>
              </a:rPr>
              <a:t>(</a:t>
            </a:r>
            <a:r>
              <a:rPr kumimoji="1" lang="ja-JP" altLang="en-US" dirty="0" smtClean="0">
                <a:solidFill>
                  <a:srgbClr val="3366FF"/>
                </a:solidFill>
              </a:rPr>
              <a:t>μ</a:t>
            </a:r>
            <a:r>
              <a:rPr kumimoji="1" lang="en-US" altLang="ja-JP" dirty="0" smtClean="0">
                <a:solidFill>
                  <a:srgbClr val="3366FF"/>
                </a:solidFill>
              </a:rPr>
              <a:t>=0.01)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347549" y="3177199"/>
            <a:ext cx="1531088" cy="3508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19675284">
            <a:off x="4008638" y="3416434"/>
            <a:ext cx="404037" cy="30834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463410"/>
            <a:ext cx="3943350" cy="1325563"/>
          </a:xfrm>
        </p:spPr>
        <p:txBody>
          <a:bodyPr/>
          <a:lstStyle/>
          <a:p>
            <a:pPr algn="ctr"/>
            <a:r>
              <a:rPr kumimoji="1" lang="en-US" altLang="ja-JP" b="1" dirty="0" smtClean="0"/>
              <a:t>13TeV </a:t>
            </a:r>
            <a:r>
              <a:rPr kumimoji="1" lang="en-US" altLang="ja-JP" b="1" smtClean="0"/>
              <a:t>operation in June 2015</a:t>
            </a:r>
            <a:endParaRPr kumimoji="1" lang="ja-JP" altLang="en-US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3" y="2950027"/>
            <a:ext cx="3722973" cy="341792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03281" y="1545134"/>
            <a:ext cx="5146528" cy="3955201"/>
          </a:xfrm>
          <a:prstGeom prst="rect">
            <a:avLst/>
          </a:prstGeom>
        </p:spPr>
      </p:pic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4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9095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Analyses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529937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u="sng" dirty="0" smtClean="0"/>
              <a:t>Cover</a:t>
            </a:r>
            <a:r>
              <a:rPr kumimoji="1" lang="en-US" altLang="ja-JP" u="sng" dirty="0" smtClean="0"/>
              <a:t>ed today</a:t>
            </a:r>
          </a:p>
          <a:p>
            <a:r>
              <a:rPr kumimoji="1" lang="en-US" altLang="ja-JP" dirty="0" smtClean="0"/>
              <a:t>𝜋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cross section at 7TeV, comparison with models</a:t>
            </a:r>
          </a:p>
          <a:p>
            <a:r>
              <a:rPr lang="en-US" altLang="ja-JP" dirty="0" smtClean="0"/>
              <a:t>Neutron cross section at 7TeV, comparison with models</a:t>
            </a:r>
          </a:p>
          <a:p>
            <a:r>
              <a:rPr kumimoji="1" lang="en-US" altLang="ja-JP" dirty="0" smtClean="0"/>
              <a:t>ATLAS-LHCf joint analysis (MC study)</a:t>
            </a:r>
          </a:p>
          <a:p>
            <a:r>
              <a:rPr lang="en-US" altLang="ja-JP" dirty="0" smtClean="0"/>
              <a:t>√s scaling</a:t>
            </a:r>
            <a:r>
              <a:rPr kumimoji="1" lang="en-US" altLang="ja-JP" dirty="0" smtClean="0"/>
              <a:t> 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kumimoji="1" lang="en-US" altLang="ja-JP" u="sng" dirty="0" smtClean="0"/>
              <a:t>Not covered today </a:t>
            </a:r>
            <a:r>
              <a:rPr kumimoji="1" lang="en-US" altLang="ja-JP" dirty="0" smtClean="0"/>
              <a:t>(see publication list in backup)</a:t>
            </a:r>
          </a:p>
          <a:p>
            <a:r>
              <a:rPr lang="en-US" altLang="ja-JP" dirty="0" smtClean="0"/>
              <a:t>Photon cross sections at 0.9, 7TeV and 13TeV</a:t>
            </a:r>
          </a:p>
          <a:p>
            <a:r>
              <a:rPr lang="en-US" altLang="ja-JP" dirty="0"/>
              <a:t>𝜋</a:t>
            </a:r>
            <a:r>
              <a:rPr lang="en-US" altLang="ja-JP" baseline="30000" dirty="0"/>
              <a:t>0</a:t>
            </a:r>
            <a:r>
              <a:rPr lang="en-US" altLang="ja-JP" dirty="0"/>
              <a:t> cross </a:t>
            </a:r>
            <a:r>
              <a:rPr lang="en-US" altLang="ja-JP" dirty="0" smtClean="0"/>
              <a:t>section and nuclear effect in 5.02TeV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collisions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1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818708" y="3413042"/>
            <a:ext cx="499730" cy="4985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944316" y="6306511"/>
            <a:ext cx="4252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（</a:t>
            </a:r>
            <a:r>
              <a:rPr lang="en-US" altLang="ja-JP" dirty="0" err="1"/>
              <a:t>D’Enterria</a:t>
            </a:r>
            <a:r>
              <a:rPr lang="en-US" altLang="ja-JP" dirty="0"/>
              <a:t> et al., APP, 35,98-113, 2011 </a:t>
            </a:r>
            <a:r>
              <a:rPr lang="ja-JP" altLang="en-US" dirty="0"/>
              <a:t>）</a:t>
            </a: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4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39" y="1210860"/>
            <a:ext cx="7416800" cy="51172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5516"/>
            <a:ext cx="8229600" cy="79103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4000" b="1" dirty="0" smtClean="0"/>
              <a:t>π</a:t>
            </a:r>
            <a:r>
              <a:rPr kumimoji="1" lang="en-US" altLang="ja-JP" sz="4000" b="1" baseline="30000" dirty="0" smtClean="0"/>
              <a:t>0</a:t>
            </a:r>
            <a:r>
              <a:rPr kumimoji="1" lang="en-US" altLang="ja-JP" sz="4000" b="1" dirty="0" smtClean="0"/>
              <a:t> </a:t>
            </a:r>
            <a:r>
              <a:rPr kumimoji="1" lang="en-US" altLang="ja-JP" sz="4000" b="1" dirty="0" err="1" smtClean="0"/>
              <a:t>p</a:t>
            </a:r>
            <a:r>
              <a:rPr kumimoji="1" lang="en-US" altLang="ja-JP" sz="4000" b="1" baseline="-25000" dirty="0" err="1" smtClean="0"/>
              <a:t>z</a:t>
            </a:r>
            <a:r>
              <a:rPr kumimoji="1" lang="en-US" altLang="ja-JP" sz="4000" b="1" dirty="0" smtClean="0"/>
              <a:t> spectra in 7TeV p-p collisions</a:t>
            </a:r>
            <a:br>
              <a:rPr kumimoji="1" lang="en-US" altLang="ja-JP" sz="4000" b="1" dirty="0" smtClean="0"/>
            </a:br>
            <a:r>
              <a:rPr kumimoji="1" lang="en-US" altLang="ja-JP" sz="2700" dirty="0" smtClean="0"/>
              <a:t>(</a:t>
            </a:r>
            <a:r>
              <a:rPr lang="en-US" altLang="ja-JP" sz="2800" dirty="0" smtClean="0"/>
              <a:t>PRD</a:t>
            </a:r>
            <a:r>
              <a:rPr lang="en-US" altLang="ja-JP" sz="2800" dirty="0"/>
              <a:t>, 94 (2016) </a:t>
            </a:r>
            <a:r>
              <a:rPr lang="en-US" altLang="ja-JP" sz="2800" dirty="0" smtClean="0"/>
              <a:t>032007</a:t>
            </a:r>
            <a:r>
              <a:rPr kumimoji="1" lang="en-US" altLang="ja-JP" sz="2700" dirty="0" smtClean="0"/>
              <a:t>)</a:t>
            </a:r>
            <a:endParaRPr kumimoji="1" lang="ja-JP" altLang="en-US" sz="27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5EDD-B4C6-9046-969D-BA4B7DBD64F6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6686" y="6305543"/>
            <a:ext cx="6270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>
                <a:solidFill>
                  <a:srgbClr val="FF0000"/>
                </a:solidFill>
              </a:rPr>
              <a:t>DPMJET3</a:t>
            </a:r>
            <a:r>
              <a:rPr lang="en-US" altLang="ja-JP" sz="2000" dirty="0" smtClean="0"/>
              <a:t> and </a:t>
            </a:r>
            <a:r>
              <a:rPr kumimoji="1"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PYTHIA8</a:t>
            </a:r>
            <a:r>
              <a:rPr lang="en-US" altLang="ja-JP" sz="2000" dirty="0" smtClean="0"/>
              <a:t> overestimate over all</a:t>
            </a:r>
            <a:r>
              <a:rPr kumimoji="1" lang="en-US" altLang="ja-JP" sz="2000" dirty="0" smtClean="0"/>
              <a:t> E-</a:t>
            </a:r>
            <a:r>
              <a:rPr kumimoji="1" lang="en-US" altLang="ja-JP" sz="2000" dirty="0" err="1" smtClean="0"/>
              <a:t>p</a:t>
            </a:r>
            <a:r>
              <a:rPr kumimoji="1" lang="en-US" altLang="ja-JP" sz="2000" baseline="-25000" dirty="0" err="1" smtClean="0"/>
              <a:t>T</a:t>
            </a:r>
            <a:r>
              <a:rPr lang="en-US" altLang="ja-JP" sz="2000" dirty="0"/>
              <a:t> </a:t>
            </a:r>
            <a:r>
              <a:rPr kumimoji="1" lang="en-US" altLang="ja-JP" sz="2000" dirty="0" smtClean="0"/>
              <a:t>range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11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418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 smtClean="0"/>
              <a:t>𝜋</a:t>
            </a:r>
            <a:r>
              <a:rPr kumimoji="1" lang="en-US" altLang="ja-JP" sz="4000" b="1" baseline="30000" dirty="0" smtClean="0"/>
              <a:t>0</a:t>
            </a:r>
            <a:r>
              <a:rPr kumimoji="1" lang="en-US" altLang="ja-JP" sz="4000" b="1" dirty="0" smtClean="0"/>
              <a:t> in 7TeV p-p collision </a:t>
            </a:r>
            <a:br>
              <a:rPr kumimoji="1" lang="en-US" altLang="ja-JP" sz="4000" b="1" dirty="0" smtClean="0"/>
            </a:br>
            <a:r>
              <a:rPr kumimoji="1" lang="en-US" altLang="ja-JP" sz="3600" b="1" dirty="0" err="1" smtClean="0"/>
              <a:t>LHCf</a:t>
            </a:r>
            <a:r>
              <a:rPr kumimoji="1" lang="en-US" altLang="ja-JP" sz="3600" b="1" dirty="0" smtClean="0"/>
              <a:t> and models (ratio to data)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74-A7B5-5845-9B8D-7313506DDEFA}" type="slidenum">
              <a:rPr kumimoji="1" lang="ja-JP" altLang="en-US" smtClean="0"/>
              <a:t>21</a:t>
            </a:fld>
            <a:endParaRPr kumimoji="1" lang="ja-JP" altLang="en-US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957076" y="1395102"/>
            <a:ext cx="7682728" cy="5222176"/>
            <a:chOff x="957076" y="1395102"/>
            <a:chExt cx="7682728" cy="522217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9" y="1509933"/>
              <a:ext cx="7505109" cy="5107345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76" y="1557026"/>
              <a:ext cx="3601107" cy="2450610"/>
            </a:xfrm>
            <a:prstGeom prst="rect">
              <a:avLst/>
            </a:prstGeom>
            <a:noFill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709683" y="1395102"/>
              <a:ext cx="21025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EPOS-LHC/LHCf data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89813" y="3966969"/>
              <a:ext cx="23558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QGSJET II-04</a:t>
              </a:r>
              <a:r>
                <a:rPr kumimoji="1" lang="en-US" altLang="ja-JP" dirty="0" smtClean="0"/>
                <a:t>/LHCf data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634770" y="3966969"/>
              <a:ext cx="21132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SIBYLL 2.1</a:t>
              </a:r>
              <a:r>
                <a:rPr kumimoji="1" lang="en-US" altLang="ja-JP" dirty="0" smtClean="0"/>
                <a:t>/LHCf data</a:t>
              </a:r>
              <a:endParaRPr kumimoji="1" lang="ja-JP" altLang="en-US" dirty="0"/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5022046" y="3709712"/>
              <a:ext cx="3315554" cy="369332"/>
              <a:chOff x="5022808" y="6326366"/>
              <a:chExt cx="3315554" cy="369332"/>
            </a:xfrm>
            <a:noFill/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7921260" y="6326366"/>
                <a:ext cx="41710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 smtClean="0"/>
                  <a:t>P</a:t>
                </a:r>
                <a:r>
                  <a:rPr kumimoji="1" lang="en-US" altLang="ja-JP" baseline="-25000" dirty="0" err="1" smtClean="0"/>
                  <a:t>z</a:t>
                </a:r>
                <a:r>
                  <a:rPr kumimoji="1" lang="en-US" altLang="ja-JP" dirty="0" smtClean="0"/>
                  <a:t> </a:t>
                </a:r>
                <a:endParaRPr kumimoji="1" lang="ja-JP" altLang="en-US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5022808" y="6362170"/>
                <a:ext cx="2907334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0              1TeV             2TeV            3TeV</a:t>
                </a:r>
                <a:endParaRPr kumimoji="1" lang="ja-JP" altLang="en-US" sz="1400" dirty="0"/>
              </a:p>
            </p:txBody>
          </p:sp>
        </p:grpSp>
        <p:grpSp>
          <p:nvGrpSpPr>
            <p:cNvPr id="17" name="図形グループ 16"/>
            <p:cNvGrpSpPr/>
            <p:nvPr/>
          </p:nvGrpSpPr>
          <p:grpSpPr>
            <a:xfrm>
              <a:off x="4490620" y="1459064"/>
              <a:ext cx="641522" cy="2393809"/>
              <a:chOff x="4454954" y="3990586"/>
              <a:chExt cx="641522" cy="2393809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4665845" y="3990586"/>
                <a:ext cx="4306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</a:t>
                </a:r>
                <a:r>
                  <a:rPr kumimoji="1" lang="en-US" altLang="ja-JP" baseline="-25000" dirty="0" smtClean="0"/>
                  <a:t>T</a:t>
                </a:r>
                <a:r>
                  <a:rPr kumimoji="1" lang="en-US" altLang="ja-JP" dirty="0" smtClean="0"/>
                  <a:t> </a:t>
                </a:r>
                <a:endParaRPr kumimoji="1" lang="ja-JP" altLang="en-US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4454954" y="4260737"/>
                <a:ext cx="641522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sz="1200" dirty="0" smtClean="0"/>
                  <a:t>1GeV</a:t>
                </a:r>
              </a:p>
              <a:p>
                <a:pPr algn="r"/>
                <a:endParaRPr kumimoji="1" lang="en-US" altLang="ja-JP" sz="1200" dirty="0" smtClean="0"/>
              </a:p>
              <a:p>
                <a:pPr algn="r"/>
                <a:endParaRPr lang="en-US" altLang="ja-JP" sz="1200" dirty="0"/>
              </a:p>
              <a:p>
                <a:pPr algn="r"/>
                <a:endParaRPr kumimoji="1" lang="en-US" altLang="ja-JP" sz="1200" dirty="0" smtClean="0"/>
              </a:p>
              <a:p>
                <a:pPr algn="r"/>
                <a:endParaRPr kumimoji="1" lang="en-US" altLang="ja-JP" sz="1200" dirty="0" smtClean="0"/>
              </a:p>
              <a:p>
                <a:pPr algn="r"/>
                <a:r>
                  <a:rPr lang="en-US" altLang="ja-JP" sz="1200" dirty="0" smtClean="0"/>
                  <a:t>0.5GeV</a:t>
                </a:r>
              </a:p>
              <a:p>
                <a:pPr algn="r"/>
                <a:endParaRPr lang="en-US" altLang="ja-JP" sz="1200" dirty="0"/>
              </a:p>
              <a:p>
                <a:pPr algn="r"/>
                <a:endParaRPr lang="en-US" altLang="ja-JP" sz="1200" dirty="0" smtClean="0"/>
              </a:p>
              <a:p>
                <a:pPr algn="r"/>
                <a:endParaRPr lang="en-US" altLang="ja-JP" sz="1200" dirty="0"/>
              </a:p>
              <a:p>
                <a:pPr algn="r"/>
                <a:endParaRPr lang="en-US" altLang="ja-JP" sz="1200" dirty="0" smtClean="0"/>
              </a:p>
              <a:p>
                <a:pPr algn="r"/>
                <a:r>
                  <a:rPr lang="en-US" altLang="ja-JP" sz="1200" dirty="0" smtClean="0"/>
                  <a:t>0GeV</a:t>
                </a:r>
                <a:endParaRPr lang="en-US" altLang="ja-JP" sz="1200" dirty="0"/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8221399" y="2073349"/>
              <a:ext cx="38023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2.0</a:t>
              </a:r>
            </a:p>
            <a:p>
              <a:endParaRPr lang="en-US" altLang="ja-JP" sz="1200" dirty="0"/>
            </a:p>
            <a:p>
              <a:r>
                <a:rPr kumimoji="1" lang="en-US" altLang="ja-JP" sz="1200" dirty="0" smtClean="0"/>
                <a:t>1.5</a:t>
              </a:r>
            </a:p>
            <a:p>
              <a:endParaRPr lang="en-US" altLang="ja-JP" sz="1200" dirty="0"/>
            </a:p>
            <a:p>
              <a:r>
                <a:rPr kumimoji="1" lang="en-US" altLang="ja-JP" sz="1200" dirty="0" smtClean="0"/>
                <a:t>1.0</a:t>
              </a:r>
            </a:p>
            <a:p>
              <a:endParaRPr lang="en-US" altLang="ja-JP" sz="1200" dirty="0"/>
            </a:p>
            <a:p>
              <a:r>
                <a:rPr kumimoji="1" lang="en-US" altLang="ja-JP" sz="1200" dirty="0" smtClean="0"/>
                <a:t>0.5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019378" y="1418801"/>
              <a:ext cx="620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ratio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84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80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 smtClean="0"/>
              <a:t>Neutrons in 7TeV p-p collision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/>
              <a:t>(√s=7TeV p-p</a:t>
            </a:r>
            <a:r>
              <a:rPr lang="ja-JP" altLang="en-US" sz="3100" dirty="0" smtClean="0"/>
              <a:t>；</a:t>
            </a:r>
            <a:r>
              <a:rPr lang="en-US" altLang="ja-JP" sz="3100" dirty="0" smtClean="0"/>
              <a:t>PLB 750 (2015) 360-366)</a:t>
            </a:r>
            <a:endParaRPr kumimoji="1" lang="ja-JP" altLang="en-US" sz="3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74-A7B5-5845-9B8D-7313506DDEF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4486" y="4984538"/>
            <a:ext cx="721325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(∼10% of other neutral hadrons at 140m are included both in data and MC)</a:t>
            </a:r>
          </a:p>
          <a:p>
            <a:pPr marL="342900" indent="-342900">
              <a:buFont typeface="Wingdings" charset="2"/>
              <a:buChar char="ü"/>
            </a:pPr>
            <a:endParaRPr lang="en-US" altLang="ja-JP" sz="2000" dirty="0">
              <a:solidFill>
                <a:srgbClr val="FF0000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/>
              <a:t>Only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QGSJET II </a:t>
            </a:r>
            <a:r>
              <a:rPr kumimoji="1" lang="en-US" altLang="ja-JP" sz="2000" dirty="0" smtClean="0"/>
              <a:t>explains the characteristic peak near zero degree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>
                <a:solidFill>
                  <a:srgbClr val="FF0000"/>
                </a:solidFill>
              </a:rPr>
              <a:t>DPM </a:t>
            </a:r>
            <a:r>
              <a:rPr kumimoji="1" lang="en-US" altLang="ja-JP" sz="2000" dirty="0" smtClean="0"/>
              <a:t>and</a:t>
            </a:r>
            <a:r>
              <a:rPr lang="en-US" altLang="ja-JP" sz="2000" dirty="0"/>
              <a:t> </a:t>
            </a:r>
            <a:r>
              <a:rPr kumimoji="1" lang="en-US" altLang="ja-JP" sz="2000" dirty="0" smtClean="0">
                <a:solidFill>
                  <a:srgbClr val="FFB819"/>
                </a:solidFill>
              </a:rPr>
              <a:t>PYTHIA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under production at zero degree</a:t>
            </a:r>
            <a:endParaRPr kumimoji="1" lang="en-US" altLang="ja-JP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altLang="ja-JP" sz="2000" dirty="0" smtClean="0">
                <a:solidFill>
                  <a:srgbClr val="FF0000"/>
                </a:solidFill>
              </a:rPr>
              <a:t>DPM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and </a:t>
            </a:r>
            <a:r>
              <a:rPr lang="en-US" altLang="ja-JP" sz="2000" dirty="0" smtClean="0">
                <a:solidFill>
                  <a:srgbClr val="FFB819"/>
                </a:solidFill>
              </a:rPr>
              <a:t>PYTHIA</a:t>
            </a:r>
            <a:r>
              <a:rPr lang="en-US" altLang="ja-JP" sz="2000" dirty="0" smtClean="0"/>
              <a:t> not bad at off-zero degree.  </a:t>
            </a:r>
            <a:r>
              <a:rPr lang="en-US" altLang="ja-JP" sz="2000" dirty="0" smtClean="0">
                <a:solidFill>
                  <a:srgbClr val="FF0000"/>
                </a:solidFill>
              </a:rPr>
              <a:t>DPM</a:t>
            </a:r>
            <a:r>
              <a:rPr lang="en-US" altLang="ja-JP" sz="2000" dirty="0" smtClean="0"/>
              <a:t> is best.</a:t>
            </a:r>
            <a:endParaRPr kumimoji="1" lang="en-US" altLang="ja-JP" sz="2000" dirty="0" smtClean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0" y="1756521"/>
            <a:ext cx="9144000" cy="3077121"/>
            <a:chOff x="0" y="1714537"/>
            <a:chExt cx="9144000" cy="307712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14537"/>
              <a:ext cx="9144000" cy="3077121"/>
            </a:xfrm>
            <a:prstGeom prst="rect">
              <a:avLst/>
            </a:prstGeom>
          </p:spPr>
        </p:pic>
        <p:cxnSp>
          <p:nvCxnSpPr>
            <p:cNvPr id="16" name="直線コネクタ 15"/>
            <p:cNvCxnSpPr/>
            <p:nvPr/>
          </p:nvCxnSpPr>
          <p:spPr>
            <a:xfrm>
              <a:off x="457200" y="2883647"/>
              <a:ext cx="233685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3535026" y="4052046"/>
              <a:ext cx="233685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6660720" y="4052046"/>
              <a:ext cx="233685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457200" y="2929624"/>
            <a:ext cx="130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Zero degree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5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1302" y="365126"/>
            <a:ext cx="4389554" cy="1325563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Origin of difference</a:t>
            </a:r>
            <a:r>
              <a:rPr kumimoji="1" lang="en-US" altLang="ja-JP" smtClean="0"/>
              <a:t/>
            </a:r>
            <a:br>
              <a:rPr kumimoji="1" lang="en-US" altLang="ja-JP" smtClean="0"/>
            </a:br>
            <a:r>
              <a:rPr lang="en-US" altLang="ja-JP" sz="2400" smtClean="0"/>
              <a:t>(</a:t>
            </a:r>
            <a:r>
              <a:rPr lang="en-US" altLang="ja-JP" sz="2400" dirty="0" smtClean="0"/>
              <a:t>Zhou et al</a:t>
            </a:r>
            <a:r>
              <a:rPr lang="en-US" altLang="ja-JP" sz="2400" smtClean="0"/>
              <a:t>., submitted to EPJC, </a:t>
            </a:r>
            <a:r>
              <a:rPr lang="nb-NO" altLang="ja-JP" sz="2400" dirty="0" smtClean="0"/>
              <a:t>arXiv:1611.07483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36C8-3F50-5849-A966-4ED70BB65A2D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9283" y="5582086"/>
            <a:ext cx="744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∼half of LHCf detected particles are produced in diffractive dissociation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/>
              <a:t>Fraction and shape of diffraction/non-diffraction are model dependent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By classifying LHCf events with ATLAS track information, LHCf can select pure diffractive samples in never explored mass range (𝜉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243180" y="2562659"/>
            <a:ext cx="3479312" cy="2613781"/>
            <a:chOff x="5344017" y="166710"/>
            <a:chExt cx="3479312" cy="261378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4017" y="166710"/>
              <a:ext cx="3479312" cy="2549496"/>
            </a:xfrm>
            <a:prstGeom prst="rect">
              <a:avLst/>
            </a:prstGeom>
          </p:spPr>
        </p:pic>
        <p:sp>
          <p:nvSpPr>
            <p:cNvPr id="10" name="左右矢印 9"/>
            <p:cNvSpPr/>
            <p:nvPr/>
          </p:nvSpPr>
          <p:spPr>
            <a:xfrm>
              <a:off x="5954233" y="2105243"/>
              <a:ext cx="850604" cy="159489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916917" y="2318826"/>
              <a:ext cx="925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smtClean="0">
                  <a:solidFill>
                    <a:srgbClr val="FF0000"/>
                  </a:solidFill>
                </a:rPr>
                <a:t>Sensitive by LHCf-ATLAS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839" y="3868380"/>
            <a:ext cx="870319" cy="30823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853396" y="5112155"/>
            <a:ext cx="2464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Single diffraction cross sections</a:t>
            </a:r>
            <a:endParaRPr kumimoji="1" lang="ja-JP" altLang="en-US" sz="1400" dirty="0"/>
          </a:p>
        </p:txBody>
      </p:sp>
      <p:grpSp>
        <p:nvGrpSpPr>
          <p:cNvPr id="22" name="図形グループ 21"/>
          <p:cNvGrpSpPr/>
          <p:nvPr/>
        </p:nvGrpSpPr>
        <p:grpSpPr>
          <a:xfrm>
            <a:off x="4712363" y="-842190"/>
            <a:ext cx="4431637" cy="3238058"/>
            <a:chOff x="4712363" y="-842190"/>
            <a:chExt cx="4431637" cy="323805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4"/>
            <a:srcRect l="33023" t="-38928" b="38928"/>
            <a:stretch/>
          </p:blipFill>
          <p:spPr>
            <a:xfrm>
              <a:off x="4712363" y="-842190"/>
              <a:ext cx="4427155" cy="323805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7993429" y="2012275"/>
              <a:ext cx="1150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Diffractive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530160" y="1301272"/>
              <a:ext cx="1613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Non-Diffractive</a:t>
              </a:r>
              <a:endParaRPr kumimoji="1" lang="ja-JP" altLang="en-US" dirty="0"/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59" y="1852842"/>
            <a:ext cx="4273670" cy="370014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339" y="4580936"/>
            <a:ext cx="942881" cy="595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19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48" y="365126"/>
            <a:ext cx="5015845" cy="1325563"/>
          </a:xfrm>
        </p:spPr>
        <p:txBody>
          <a:bodyPr/>
          <a:lstStyle/>
          <a:p>
            <a:pPr algn="ctr"/>
            <a:r>
              <a:rPr kumimoji="1" lang="en-US" altLang="ja-JP" b="1" dirty="0" smtClean="0"/>
              <a:t>Tagging by ATLAS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400" dirty="0" smtClean="0"/>
              <a:t>(no track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in ATLAS</a:t>
            </a:r>
            <a:r>
              <a:rPr kumimoji="1" lang="en-US" altLang="ja-JP" sz="2400" dirty="0" smtClean="0"/>
              <a:t>=diffraction-like)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3C12-F8C8-C641-8F52-85B9D8F0FF26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" y="1690688"/>
            <a:ext cx="4935516" cy="36694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60" y="2669911"/>
            <a:ext cx="4042439" cy="246283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650271" y="5155336"/>
            <a:ext cx="3183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Diffraction </a:t>
            </a:r>
            <a:r>
              <a:rPr kumimoji="1" lang="en-US" altLang="ja-JP" sz="1400" smtClean="0"/>
              <a:t>selection efficiency and purity</a:t>
            </a:r>
            <a:endParaRPr kumimoji="1" lang="ja-JP" altLang="en-US" sz="1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1" y="5428140"/>
            <a:ext cx="1774806" cy="10275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62246" y="5656647"/>
            <a:ext cx="6271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ATLAS track information will be useful to tag diffractive events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/>
              <a:t>Common data taking was done in 13TeV p-p operation</a:t>
            </a:r>
            <a:endParaRPr kumimoji="1" lang="ja-JP" altLang="en-US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5038968" y="-842190"/>
            <a:ext cx="4028830" cy="3215590"/>
            <a:chOff x="4712363" y="-842190"/>
            <a:chExt cx="4431637" cy="3238058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5"/>
            <a:srcRect l="33023" t="-38928" b="38928"/>
            <a:stretch/>
          </p:blipFill>
          <p:spPr>
            <a:xfrm>
              <a:off x="4712363" y="-842190"/>
              <a:ext cx="4427155" cy="3238058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7993429" y="2012275"/>
              <a:ext cx="1150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Diffractive</a:t>
              </a:r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530160" y="1301272"/>
              <a:ext cx="1613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Non-Diffractive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9870" y="280348"/>
            <a:ext cx="5182123" cy="1325563"/>
          </a:xfrm>
        </p:spPr>
        <p:txBody>
          <a:bodyPr/>
          <a:lstStyle/>
          <a:p>
            <a:r>
              <a:rPr kumimoji="1" lang="en-US" altLang="ja-JP" b="1" dirty="0" smtClean="0"/>
              <a:t>Technical feasibility of </a:t>
            </a:r>
            <a:r>
              <a:rPr kumimoji="1" lang="en-US" altLang="ja-JP" b="1" smtClean="0"/>
              <a:t>ATLAS-LHCf analysis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057" y="5881693"/>
            <a:ext cx="8304065" cy="77273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sz="2000" dirty="0" smtClean="0"/>
              <a:t>Common Event ID was already tested using 5TeV p-</a:t>
            </a:r>
            <a:r>
              <a:rPr kumimoji="1" lang="en-US" altLang="ja-JP" sz="2000" dirty="0" err="1" smtClean="0"/>
              <a:t>Pb</a:t>
            </a:r>
            <a:r>
              <a:rPr kumimoji="1" lang="en-US" altLang="ja-JP" sz="2000" dirty="0" smtClean="0"/>
              <a:t> collision data in 2013</a:t>
            </a:r>
            <a:endParaRPr lang="en-US" altLang="ja-JP" sz="2000" dirty="0"/>
          </a:p>
          <a:p>
            <a:pPr>
              <a:buFont typeface="Wingdings" charset="2"/>
              <a:buChar char="ü"/>
            </a:pPr>
            <a:r>
              <a:rPr kumimoji="1" lang="en-US" altLang="ja-JP" sz="2000" dirty="0" smtClean="0"/>
              <a:t>HE neutrons with </a:t>
            </a:r>
            <a:r>
              <a:rPr kumimoji="1" lang="en-US" altLang="ja-JP" sz="2000" dirty="0" err="1" smtClean="0"/>
              <a:t>n</a:t>
            </a:r>
            <a:r>
              <a:rPr kumimoji="1" lang="en-US" altLang="ja-JP" sz="2000" baseline="-25000" dirty="0" err="1" smtClean="0"/>
              <a:t>sel</a:t>
            </a:r>
            <a:r>
              <a:rPr kumimoji="1" lang="en-US" altLang="ja-JP" sz="2000" dirty="0" smtClean="0"/>
              <a:t>=0 are produced in the Ultra-Peripheral Collisions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3C12-F8C8-C641-8F52-85B9D8F0FF26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" y="2772822"/>
            <a:ext cx="5372622" cy="259965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56" y="2329645"/>
            <a:ext cx="2880094" cy="31578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409" y="210436"/>
            <a:ext cx="2913981" cy="196923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659478" y="574110"/>
            <a:ext cx="664350" cy="316069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71599" y="5372478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Timing and bunch </a:t>
            </a:r>
            <a:r>
              <a:rPr kumimoji="1" lang="en-US" altLang="ja-JP" smtClean="0"/>
              <a:t>ID matching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58543" y="5377398"/>
            <a:ext cx="2883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hadron</a:t>
            </a:r>
            <a:r>
              <a:rPr kumimoji="1" lang="en-US" altLang="ja-JP" dirty="0" smtClean="0"/>
              <a:t> spectrum@ 0 degree</a:t>
            </a:r>
          </a:p>
          <a:p>
            <a:pPr algn="ctr"/>
            <a:r>
              <a:rPr lang="en-US" altLang="ja-JP" sz="1400" dirty="0" smtClean="0"/>
              <a:t>(folded energy)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40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3058" y="517160"/>
            <a:ext cx="5233831" cy="55422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000" b="1" dirty="0" smtClean="0"/>
              <a:t>√s </a:t>
            </a:r>
            <a:r>
              <a:rPr lang="en-US" altLang="ja-JP" sz="4000" b="1" dirty="0"/>
              <a:t>s</a:t>
            </a:r>
            <a:r>
              <a:rPr kumimoji="1" lang="en-US" altLang="ja-JP" sz="4000" b="1" dirty="0" smtClean="0"/>
              <a:t>caling </a:t>
            </a:r>
            <a:r>
              <a:rPr lang="en-US" altLang="ja-JP" sz="4000" b="1" dirty="0"/>
              <a:t>;</a:t>
            </a:r>
            <a:r>
              <a:rPr kumimoji="1" lang="en-US" altLang="ja-JP" sz="4000" b="1" dirty="0" smtClean="0"/>
              <a:t> π</a:t>
            </a:r>
            <a:r>
              <a:rPr kumimoji="1" lang="en-US" altLang="ja-JP" sz="4000" b="1" baseline="30000" dirty="0" smtClean="0"/>
              <a:t>0 </a:t>
            </a:r>
            <a:endParaRPr kumimoji="1" lang="ja-JP" altLang="en-US" sz="4000" b="1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58" y="3503680"/>
            <a:ext cx="6538206" cy="330246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836" y="89643"/>
            <a:ext cx="3725333" cy="3544711"/>
          </a:xfrm>
          <a:prstGeom prst="rect">
            <a:avLst/>
          </a:prstGeom>
        </p:spPr>
      </p:pic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5EDD-B4C6-9046-969D-BA4B7DBD64F6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38626" y="1716032"/>
            <a:ext cx="52338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charset="2"/>
              <a:buChar char="ü"/>
            </a:pPr>
            <a:r>
              <a:rPr lang="en-US" altLang="ja-JP" sz="2000" dirty="0" smtClean="0"/>
              <a:t>Scaling is essential to extrapolate beyond LHC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en-US" altLang="ja-JP" sz="2000" dirty="0" smtClean="0"/>
              <a:t>(630GeV −) 2.76TeV – 7TeV</a:t>
            </a:r>
          </a:p>
          <a:p>
            <a:pPr algn="l"/>
            <a:r>
              <a:rPr lang="en-US" altLang="ja-JP" sz="2000" dirty="0"/>
              <a:t> </a:t>
            </a:r>
            <a:r>
              <a:rPr lang="en-US" altLang="ja-JP" sz="2000" dirty="0" smtClean="0"/>
              <a:t>           good scaling within uncertainties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ja-JP" altLang="ja-JP" sz="2000" dirty="0" smtClean="0"/>
              <a:t>W</a:t>
            </a:r>
            <a:r>
              <a:rPr lang="en-US" altLang="ja-JP" sz="2000" dirty="0" err="1" smtClean="0"/>
              <a:t>ider</a:t>
            </a:r>
            <a:r>
              <a:rPr lang="en-US" altLang="ja-JP" sz="2000" dirty="0" smtClean="0"/>
              <a:t> coverage in y and </a:t>
            </a:r>
            <a:r>
              <a:rPr lang="en-US" altLang="ja-JP" sz="2000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en-US" altLang="ja-JP" sz="2000" dirty="0" smtClean="0"/>
              <a:t> with 13TeV data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en-US" altLang="ja-JP" sz="2000" dirty="0" smtClean="0"/>
              <a:t>Wider √s coverage with </a:t>
            </a:r>
            <a:r>
              <a:rPr lang="en-US" altLang="ja-JP" sz="2000" dirty="0" err="1" smtClean="0"/>
              <a:t>RHICf</a:t>
            </a:r>
            <a:r>
              <a:rPr lang="en-US" altLang="ja-JP" sz="2000" dirty="0" smtClean="0"/>
              <a:t> experiment in 2017 at √s=510GeV</a:t>
            </a:r>
            <a:endParaRPr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77422" y="4538596"/>
            <a:ext cx="1311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Feynman x; </a:t>
            </a:r>
          </a:p>
          <a:p>
            <a:r>
              <a:rPr kumimoji="1" lang="en-US" altLang="ja-JP" dirty="0" err="1" smtClean="0"/>
              <a:t>x</a:t>
            </a:r>
            <a:r>
              <a:rPr kumimoji="1" lang="en-US" altLang="ja-JP" baseline="-25000" dirty="0" err="1" smtClean="0"/>
              <a:t>F</a:t>
            </a:r>
            <a:r>
              <a:rPr kumimoji="1" lang="en-US" altLang="ja-JP" dirty="0" smtClean="0"/>
              <a:t> = 2p</a:t>
            </a:r>
            <a:r>
              <a:rPr kumimoji="1" lang="en-US" altLang="ja-JP" baseline="-25000" dirty="0" smtClean="0"/>
              <a:t>z</a:t>
            </a:r>
            <a:r>
              <a:rPr kumimoji="1" lang="en-US" altLang="ja-JP" dirty="0" smtClean="0"/>
              <a:t>/√s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65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953421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√s scaling; Neutron @ zero degree</a:t>
            </a:r>
            <a:endParaRPr kumimoji="1" lang="ja-JP" altLang="en-US" sz="40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3C12-F8C8-C641-8F52-85B9D8F0FF26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4" y="1095264"/>
            <a:ext cx="3575788" cy="32897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43278" y="4338073"/>
            <a:ext cx="28643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PHENIX, PRD, 88, 032006 (2013)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16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altLang="ja-JP" sz="1600" dirty="0" smtClean="0">
                <a:solidFill>
                  <a:srgbClr val="FF0000"/>
                </a:solidFill>
              </a:rPr>
              <a:t> &lt; 0.11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x</a:t>
            </a:r>
            <a:r>
              <a:rPr lang="en-US" altLang="ja-JP" sz="1600" baseline="-25000" dirty="0" err="1" smtClean="0">
                <a:solidFill>
                  <a:srgbClr val="FF0000"/>
                </a:solidFill>
              </a:rPr>
              <a:t>F</a:t>
            </a:r>
            <a:r>
              <a:rPr lang="en-US" altLang="ja-JP" sz="1600" dirty="0" smtClean="0">
                <a:solidFill>
                  <a:srgbClr val="FF0000"/>
                </a:solidFill>
              </a:rPr>
              <a:t> </a:t>
            </a:r>
            <a:r>
              <a:rPr lang="en-US" altLang="ja-JP" sz="1600" dirty="0" smtClean="0"/>
              <a:t>GeV/c</a:t>
            </a:r>
          </a:p>
          <a:p>
            <a:r>
              <a:rPr kumimoji="1" lang="en-US" altLang="ja-JP" sz="1600" dirty="0" smtClean="0"/>
              <a:t>      √s = 30-60 GeV @ISR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√s = 200 GeV @RHIC</a:t>
            </a:r>
            <a:endParaRPr kumimoji="1" lang="ja-JP" altLang="en-US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22" y="721334"/>
            <a:ext cx="3663655" cy="366365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92683" y="4320255"/>
            <a:ext cx="22076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LHCf</a:t>
            </a:r>
            <a:endParaRPr lang="en-US" altLang="ja-JP" sz="1600" dirty="0" smtClean="0"/>
          </a:p>
          <a:p>
            <a:r>
              <a:rPr lang="en-US" altLang="ja-JP" sz="1600" dirty="0" smtClean="0"/>
              <a:t>      </a:t>
            </a:r>
            <a:r>
              <a:rPr lang="en-US" altLang="ja-JP" sz="1600" dirty="0" err="1">
                <a:solidFill>
                  <a:srgbClr val="FF0000"/>
                </a:solidFill>
              </a:rPr>
              <a:t>p</a:t>
            </a:r>
            <a:r>
              <a:rPr lang="en-US" altLang="ja-JP" sz="1600" baseline="-25000" dirty="0" err="1">
                <a:solidFill>
                  <a:srgbClr val="FF0000"/>
                </a:solidFill>
              </a:rPr>
              <a:t>T</a:t>
            </a:r>
            <a:r>
              <a:rPr lang="en-US" altLang="ja-JP" sz="1600" dirty="0">
                <a:solidFill>
                  <a:srgbClr val="FF0000"/>
                </a:solidFill>
              </a:rPr>
              <a:t> &lt; </a:t>
            </a:r>
            <a:r>
              <a:rPr lang="en-US" altLang="ja-JP" sz="1600" dirty="0" smtClean="0">
                <a:solidFill>
                  <a:srgbClr val="FF0000"/>
                </a:solidFill>
              </a:rPr>
              <a:t>0.15 </a:t>
            </a:r>
            <a:r>
              <a:rPr lang="en-US" altLang="ja-JP" sz="1600" dirty="0" err="1">
                <a:solidFill>
                  <a:srgbClr val="FF0000"/>
                </a:solidFill>
              </a:rPr>
              <a:t>x</a:t>
            </a:r>
            <a:r>
              <a:rPr lang="en-US" altLang="ja-JP" sz="1600" baseline="-25000" dirty="0" err="1">
                <a:solidFill>
                  <a:srgbClr val="FF0000"/>
                </a:solidFill>
              </a:rPr>
              <a:t>F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GeV/c</a:t>
            </a:r>
          </a:p>
          <a:p>
            <a:r>
              <a:rPr lang="en-US" altLang="ja-JP" sz="1600" dirty="0"/>
              <a:t>      √s = </a:t>
            </a:r>
            <a:r>
              <a:rPr lang="en-US" altLang="ja-JP" sz="1600" dirty="0" smtClean="0"/>
              <a:t>7000 </a:t>
            </a:r>
            <a:r>
              <a:rPr lang="en-US" altLang="ja-JP" sz="1600" dirty="0"/>
              <a:t>GeV </a:t>
            </a:r>
            <a:r>
              <a:rPr lang="en-US" altLang="ja-JP" sz="1600" dirty="0" smtClean="0"/>
              <a:t>@LHC</a:t>
            </a:r>
            <a:endParaRPr lang="en-US" altLang="ja-JP" sz="1600" dirty="0"/>
          </a:p>
          <a:p>
            <a:r>
              <a:rPr kumimoji="1" lang="en-US" altLang="ja-JP" sz="1600" dirty="0" smtClean="0"/>
              <a:t>     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51296" y="5485237"/>
            <a:ext cx="5270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sz="2000" dirty="0" smtClean="0"/>
              <a:t>PHENIX explains the result by 1 pion exchange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 smtClean="0"/>
              <a:t>More complicated exchanges at &gt;</a:t>
            </a:r>
            <a:r>
              <a:rPr lang="en-US" altLang="ja-JP" sz="2000" dirty="0" err="1" smtClean="0"/>
              <a:t>TeV</a:t>
            </a:r>
            <a:r>
              <a:rPr lang="en-US" altLang="ja-JP" sz="2000" dirty="0" smtClean="0"/>
              <a:t>?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 smtClean="0"/>
              <a:t>LHCf data at 900GeV, 2.76TeV to be analyzed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 err="1" smtClean="0"/>
              <a:t>RHICf</a:t>
            </a:r>
            <a:r>
              <a:rPr lang="en-US" altLang="ja-JP" sz="2000" dirty="0" smtClean="0"/>
              <a:t> data at 510GeV will be added in 2017</a:t>
            </a:r>
          </a:p>
        </p:txBody>
      </p:sp>
    </p:spTree>
    <p:extLst>
      <p:ext uri="{BB962C8B-B14F-4D97-AF65-F5344CB8AC3E}">
        <p14:creationId xmlns:p14="http://schemas.microsoft.com/office/powerpoint/2010/main" val="2133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74424"/>
            <a:ext cx="7772400" cy="1032577"/>
          </a:xfrm>
        </p:spPr>
        <p:txBody>
          <a:bodyPr>
            <a:normAutofit/>
          </a:bodyPr>
          <a:lstStyle/>
          <a:p>
            <a:r>
              <a:rPr kumimoji="1" lang="en-US" altLang="ja-JP" sz="4400" b="1" dirty="0" smtClean="0"/>
              <a:t>Feynman scaling, </a:t>
            </a:r>
            <a:r>
              <a:rPr kumimoji="1" lang="en-US" altLang="ja-JP" sz="4400" b="1" smtClean="0"/>
              <a:t>or breaking?</a:t>
            </a:r>
            <a:endParaRPr kumimoji="1" lang="ja-JP" altLang="en-US" sz="4400" b="1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1663143" y="1706762"/>
            <a:ext cx="6029720" cy="4621838"/>
            <a:chOff x="2194635" y="1778715"/>
            <a:chExt cx="6029720" cy="462183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4635" y="2386750"/>
              <a:ext cx="4393228" cy="3240802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/>
            <a:srcRect r="44149"/>
            <a:stretch/>
          </p:blipFill>
          <p:spPr>
            <a:xfrm>
              <a:off x="6128792" y="1778715"/>
              <a:ext cx="2040898" cy="1845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曲折矢印 5"/>
            <p:cNvSpPr/>
            <p:nvPr/>
          </p:nvSpPr>
          <p:spPr>
            <a:xfrm>
              <a:off x="4457699" y="2186777"/>
              <a:ext cx="1488558" cy="511050"/>
            </a:xfrm>
            <a:prstGeom prst="bentArrow">
              <a:avLst>
                <a:gd name="adj1" fmla="val 21829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曲折矢印 6"/>
            <p:cNvSpPr/>
            <p:nvPr/>
          </p:nvSpPr>
          <p:spPr>
            <a:xfrm>
              <a:off x="4104168" y="1944704"/>
              <a:ext cx="1733106" cy="751702"/>
            </a:xfrm>
            <a:prstGeom prst="bentArrow">
              <a:avLst>
                <a:gd name="adj1" fmla="val 13433"/>
                <a:gd name="adj2" fmla="val 18561"/>
                <a:gd name="adj3" fmla="val 16366"/>
                <a:gd name="adj4" fmla="val 4375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0652" y="4236850"/>
              <a:ext cx="2163703" cy="2163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981" y="4509920"/>
              <a:ext cx="1984543" cy="1825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右矢印 14"/>
            <p:cNvSpPr/>
            <p:nvPr/>
          </p:nvSpPr>
          <p:spPr>
            <a:xfrm rot="4534997">
              <a:off x="2215524" y="3929003"/>
              <a:ext cx="2653838" cy="216954"/>
            </a:xfrm>
            <a:prstGeom prst="rightArrow">
              <a:avLst/>
            </a:prstGeom>
            <a:solidFill>
              <a:srgbClr val="C00000">
                <a:alpha val="67059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右矢印 15"/>
            <p:cNvSpPr/>
            <p:nvPr/>
          </p:nvSpPr>
          <p:spPr>
            <a:xfrm rot="2919095">
              <a:off x="4037590" y="3703014"/>
              <a:ext cx="3072398" cy="408301"/>
            </a:xfrm>
            <a:prstGeom prst="rightArrow">
              <a:avLst>
                <a:gd name="adj1" fmla="val 26300"/>
                <a:gd name="adj2" fmla="val 4358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下矢印 18"/>
          <p:cNvSpPr/>
          <p:nvPr/>
        </p:nvSpPr>
        <p:spPr>
          <a:xfrm>
            <a:off x="2839030" y="2143174"/>
            <a:ext cx="329609" cy="4925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86146" y="17458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FF0000"/>
                </a:solidFill>
              </a:rPr>
              <a:t>RHICf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83765" y="1056686"/>
            <a:ext cx="3057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LHCf 2.76TeV and 7TeV data shows Feynman scaling of forward 𝜋</a:t>
            </a:r>
            <a:r>
              <a:rPr kumimoji="1" lang="en-US" altLang="ja-JP" sz="1600" baseline="30000" dirty="0" smtClean="0">
                <a:solidFill>
                  <a:srgbClr val="0070C0"/>
                </a:solidFill>
              </a:rPr>
              <a:t>0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99844" y="6178620"/>
            <a:ext cx="480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2">
                    <a:lumMod val="75000"/>
                  </a:schemeClr>
                </a:solidFill>
              </a:rPr>
              <a:t>ISR (30-60GeV), PHENIX (200GeV) and </a:t>
            </a:r>
            <a:r>
              <a:rPr kumimoji="1" lang="en-US" altLang="ja-JP" sz="1600" smtClean="0">
                <a:solidFill>
                  <a:schemeClr val="accent2">
                    <a:lumMod val="75000"/>
                  </a:schemeClr>
                </a:solidFill>
              </a:rPr>
              <a:t>LHCf (7TeV) </a:t>
            </a:r>
            <a:r>
              <a:rPr kumimoji="1" lang="en-US" altLang="ja-JP" sz="1600" dirty="0" smtClean="0">
                <a:solidFill>
                  <a:schemeClr val="accent2">
                    <a:lumMod val="75000"/>
                  </a:schemeClr>
                </a:solidFill>
              </a:rPr>
              <a:t>data indicate Feynman scaling</a:t>
            </a:r>
            <a:r>
              <a:rPr kumimoji="1" lang="en-US" altLang="ja-JP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sz="1600" b="1" i="1" dirty="0" smtClean="0">
                <a:solidFill>
                  <a:schemeClr val="accent2">
                    <a:lumMod val="75000"/>
                  </a:schemeClr>
                </a:solidFill>
              </a:rPr>
              <a:t>braking</a:t>
            </a:r>
            <a:r>
              <a:rPr kumimoji="1" lang="en-US" altLang="ja-JP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sz="1600" dirty="0" smtClean="0">
                <a:solidFill>
                  <a:schemeClr val="accent2">
                    <a:lumMod val="75000"/>
                  </a:schemeClr>
                </a:solidFill>
              </a:rPr>
              <a:t>of forward neutrons </a:t>
            </a:r>
            <a:endParaRPr kumimoji="1" lang="ja-JP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439914" y="2434064"/>
            <a:ext cx="732352" cy="4126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75096" y="278217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kumimoji="1" lang="en-US" altLang="ja-JP" sz="2400" b="1" smtClean="0">
                <a:solidFill>
                  <a:schemeClr val="accent6">
                    <a:lumMod val="75000"/>
                  </a:schemeClr>
                </a:solidFill>
              </a:rPr>
              <a:t>HCf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29716" y="1747265"/>
            <a:ext cx="104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solidFill>
                  <a:srgbClr val="0070C0"/>
                </a:solidFill>
              </a:rPr>
              <a:t>𝜋</a:t>
            </a:r>
            <a:r>
              <a:rPr kumimoji="1" lang="en-US" altLang="ja-JP" sz="7200" baseline="30000" dirty="0" smtClean="0">
                <a:solidFill>
                  <a:srgbClr val="0070C0"/>
                </a:solidFill>
              </a:rPr>
              <a:t>0</a:t>
            </a:r>
            <a:endParaRPr kumimoji="1" lang="ja-JP" altLang="en-US" sz="7200" baseline="30000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0" y="4797316"/>
            <a:ext cx="3206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smtClean="0">
                <a:solidFill>
                  <a:srgbClr val="C00000"/>
                </a:solidFill>
              </a:rPr>
              <a:t>neutron</a:t>
            </a:r>
            <a:endParaRPr kumimoji="1" lang="ja-JP" altLang="en-US" sz="72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78" y="1129917"/>
            <a:ext cx="2430087" cy="32385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570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000" b="1" dirty="0" err="1" smtClean="0"/>
              <a:t>RHICf</a:t>
            </a:r>
            <a:r>
              <a:rPr lang="en-US" altLang="ja-JP" sz="4000" b="1" dirty="0" smtClean="0"/>
              <a:t> Installation 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@STAR interaction point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2390-9363-6042-94E3-EA5956D9B17A}" type="slidenum">
              <a:rPr kumimoji="1" lang="ja-JP" altLang="en-US" smtClean="0"/>
              <a:t>29</a:t>
            </a:fld>
            <a:endParaRPr kumimoji="1"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125861" y="3593352"/>
            <a:ext cx="4791929" cy="3128123"/>
            <a:chOff x="181085" y="1245872"/>
            <a:chExt cx="4791929" cy="312812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085" y="1245872"/>
              <a:ext cx="4512865" cy="3128123"/>
            </a:xfrm>
            <a:prstGeom prst="rect">
              <a:avLst/>
            </a:prstGeom>
          </p:spPr>
        </p:pic>
        <p:cxnSp>
          <p:nvCxnSpPr>
            <p:cNvPr id="10" name="直線矢印コネクタ 9"/>
            <p:cNvCxnSpPr/>
            <p:nvPr/>
          </p:nvCxnSpPr>
          <p:spPr>
            <a:xfrm flipV="1">
              <a:off x="2687517" y="1245872"/>
              <a:ext cx="2172103" cy="145959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 rot="19593905">
              <a:off x="2869253" y="2031060"/>
              <a:ext cx="210376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18m West from IP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2193" y="1815887"/>
            <a:ext cx="358744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LHCf Arm1 detector, = </a:t>
            </a:r>
            <a:r>
              <a:rPr kumimoji="1" lang="en-US" altLang="ja-JP" sz="2000" b="1" dirty="0" err="1" smtClean="0"/>
              <a:t>RHICf</a:t>
            </a:r>
            <a:r>
              <a:rPr kumimoji="1" lang="en-US" altLang="ja-JP" sz="2000" b="1" dirty="0" smtClean="0"/>
              <a:t>, has been transported to BNL in May 2016 and installed in the STAR site in November.</a:t>
            </a:r>
            <a:endParaRPr kumimoji="1" lang="ja-JP" altLang="en-US" sz="2000" b="1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57" y="1652066"/>
            <a:ext cx="2241402" cy="298769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35" y="4521403"/>
            <a:ext cx="3086459" cy="2313539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5733473" y="5373879"/>
            <a:ext cx="967563" cy="13741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3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1795672" y="2599158"/>
            <a:ext cx="7092767" cy="2203521"/>
            <a:chOff x="1795672" y="2758653"/>
            <a:chExt cx="7092767" cy="2203521"/>
          </a:xfrm>
        </p:grpSpPr>
        <p:cxnSp>
          <p:nvCxnSpPr>
            <p:cNvPr id="5" name="直線矢印コネクタ 4"/>
            <p:cNvCxnSpPr/>
            <p:nvPr/>
          </p:nvCxnSpPr>
          <p:spPr>
            <a:xfrm flipV="1">
              <a:off x="3496782" y="3530035"/>
              <a:ext cx="640225" cy="731374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6289296" y="41303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>
              <a:off x="7188401" y="44220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5263287" y="3404982"/>
              <a:ext cx="356996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795672" y="4261408"/>
              <a:ext cx="318548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0000"/>
                  </a:solidFill>
                </a:rPr>
                <a:t>Knee: end of galactic proton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93966" y="2758653"/>
              <a:ext cx="258275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galactic CR and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transition to extra-gal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944354" y="3754950"/>
              <a:ext cx="73609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Ankle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31528" y="3772616"/>
              <a:ext cx="2056911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(GZK) cutoff: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CR spectrum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7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円/楕円 23"/>
          <p:cNvSpPr/>
          <p:nvPr/>
        </p:nvSpPr>
        <p:spPr>
          <a:xfrm>
            <a:off x="5973467" y="5364403"/>
            <a:ext cx="284053" cy="1320217"/>
          </a:xfrm>
          <a:prstGeom prst="ellipse">
            <a:avLst/>
          </a:prstGeom>
          <a:solidFill>
            <a:srgbClr val="F2F2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735196" y="6032871"/>
            <a:ext cx="7051198" cy="33423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爆発 1 17"/>
          <p:cNvSpPr/>
          <p:nvPr/>
        </p:nvSpPr>
        <p:spPr>
          <a:xfrm>
            <a:off x="551397" y="5832331"/>
            <a:ext cx="517979" cy="484635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1069376" y="5464675"/>
            <a:ext cx="5029409" cy="532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右矢印 20"/>
          <p:cNvSpPr/>
          <p:nvPr/>
        </p:nvSpPr>
        <p:spPr>
          <a:xfrm>
            <a:off x="6148912" y="5397827"/>
            <a:ext cx="1086085" cy="1838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rot="16200000">
            <a:off x="5966183" y="5129484"/>
            <a:ext cx="352854" cy="1838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5" name="オブジェクト 24"/>
          <p:cNvGraphicFramePr>
            <a:graphicFrameLocks noChangeAspect="1"/>
          </p:cNvGraphicFramePr>
          <p:nvPr>
            <p:extLst/>
          </p:nvPr>
        </p:nvGraphicFramePr>
        <p:xfrm>
          <a:off x="2018180" y="2984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8180" y="29845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/>
          </p:nvPr>
        </p:nvGraphicFramePr>
        <p:xfrm>
          <a:off x="3186313" y="5693171"/>
          <a:ext cx="355399" cy="48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数式" r:id="rId5" imgW="139700" imgH="190500" progId="Equation.3">
                  <p:embed/>
                </p:oleObj>
              </mc:Choice>
              <mc:Fallback>
                <p:oleObj name="数式" r:id="rId5" imgW="1397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6313" y="5693171"/>
                        <a:ext cx="355399" cy="484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/>
          </p:nvPr>
        </p:nvGraphicFramePr>
        <p:xfrm>
          <a:off x="6777037" y="5424022"/>
          <a:ext cx="2158647" cy="60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数式" r:id="rId7" imgW="990600" imgH="279400" progId="Equation.3">
                  <p:embed/>
                </p:oleObj>
              </mc:Choice>
              <mc:Fallback>
                <p:oleObj name="数式" r:id="rId7" imgW="990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7037" y="5424022"/>
                        <a:ext cx="2158647" cy="60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/>
          </p:nvPr>
        </p:nvGraphicFramePr>
        <p:xfrm>
          <a:off x="2331121" y="4787903"/>
          <a:ext cx="3642345" cy="60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数式" r:id="rId9" imgW="1676400" imgH="279400" progId="Equation.3">
                  <p:embed/>
                </p:oleObj>
              </mc:Choice>
              <mc:Fallback>
                <p:oleObj name="数式" r:id="rId9" imgW="1676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31121" y="4787903"/>
                        <a:ext cx="3642345" cy="607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円/楕円 13"/>
          <p:cNvSpPr/>
          <p:nvPr/>
        </p:nvSpPr>
        <p:spPr>
          <a:xfrm>
            <a:off x="2331121" y="5390601"/>
            <a:ext cx="284053" cy="1320217"/>
          </a:xfrm>
          <a:prstGeom prst="ellipse">
            <a:avLst/>
          </a:prstGeom>
          <a:solidFill>
            <a:srgbClr val="FF80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>
            <a:endCxn id="14" idx="0"/>
          </p:cNvCxnSpPr>
          <p:nvPr/>
        </p:nvCxnSpPr>
        <p:spPr>
          <a:xfrm flipV="1">
            <a:off x="1071395" y="5390601"/>
            <a:ext cx="1401753" cy="591500"/>
          </a:xfrm>
          <a:prstGeom prst="straightConnector1">
            <a:avLst/>
          </a:prstGeom>
          <a:ln w="38100" cmpd="sng">
            <a:solidFill>
              <a:srgbClr val="FF809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図形グループ 18"/>
          <p:cNvGrpSpPr/>
          <p:nvPr/>
        </p:nvGrpSpPr>
        <p:grpSpPr>
          <a:xfrm>
            <a:off x="87911" y="1056358"/>
            <a:ext cx="3974279" cy="3816397"/>
            <a:chOff x="5607671" y="1939307"/>
            <a:chExt cx="3433223" cy="3441112"/>
          </a:xfrm>
        </p:grpSpPr>
        <p:pic>
          <p:nvPicPr>
            <p:cNvPr id="23" name="図 22" descr="phase_space2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0932" y="1939307"/>
              <a:ext cx="3239962" cy="3441112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 rot="16200000">
              <a:off x="5197932" y="2558642"/>
              <a:ext cx="11888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p</a:t>
              </a:r>
              <a:r>
                <a:rPr kumimoji="1" lang="en-US" altLang="ja-JP" baseline="-25000" dirty="0" err="1" smtClean="0"/>
                <a:t>T</a:t>
              </a:r>
              <a:r>
                <a:rPr kumimoji="1" lang="en-US" altLang="ja-JP" dirty="0" smtClean="0"/>
                <a:t> (</a:t>
              </a:r>
              <a:r>
                <a:rPr kumimoji="1" lang="en-US" altLang="ja-JP" dirty="0" err="1" smtClean="0"/>
                <a:t>GeV</a:t>
              </a:r>
              <a:r>
                <a:rPr kumimoji="1" lang="en-US" altLang="ja-JP" dirty="0" smtClean="0"/>
                <a:t>/c)</a:t>
              </a:r>
              <a:endParaRPr kumimoji="1" lang="ja-JP" altLang="en-US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027495" y="6199982"/>
            <a:ext cx="912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LHC</a:t>
            </a:r>
            <a:endParaRPr kumimoji="1" lang="ja-JP" altLang="en-US" sz="3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324071" y="6185266"/>
            <a:ext cx="10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</a:rPr>
              <a:t>RHIC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左矢印 5"/>
          <p:cNvSpPr/>
          <p:nvPr/>
        </p:nvSpPr>
        <p:spPr>
          <a:xfrm>
            <a:off x="3466470" y="1728131"/>
            <a:ext cx="916959" cy="51805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166543" y="4782551"/>
            <a:ext cx="773506" cy="6120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67155" y="1370674"/>
            <a:ext cx="421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/>
              <a:t>Wide </a:t>
            </a:r>
            <a:r>
              <a:rPr kumimoji="1" lang="en-US" altLang="ja-JP" sz="2000" dirty="0" err="1" smtClean="0"/>
              <a:t>x</a:t>
            </a:r>
            <a:r>
              <a:rPr kumimoji="1" lang="en-US" altLang="ja-JP" sz="2000" baseline="-25000" dirty="0" err="1" smtClean="0"/>
              <a:t>F</a:t>
            </a:r>
            <a:r>
              <a:rPr kumimoji="1" lang="en-US" altLang="ja-JP" sz="2000" dirty="0" err="1" smtClean="0"/>
              <a:t>-p</a:t>
            </a:r>
            <a:r>
              <a:rPr kumimoji="1" lang="en-US" altLang="ja-JP" sz="2000" baseline="-25000" dirty="0" err="1" smtClean="0"/>
              <a:t>T</a:t>
            </a:r>
            <a:r>
              <a:rPr kumimoji="1" lang="en-US" altLang="ja-JP" sz="2000" dirty="0" smtClean="0"/>
              <a:t> coverage is desired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/>
              <a:t>Maximum </a:t>
            </a:r>
            <a:r>
              <a:rPr kumimoji="1" lang="en-US" altLang="ja-JP" sz="2000" dirty="0" err="1" smtClean="0"/>
              <a:t>p</a:t>
            </a:r>
            <a:r>
              <a:rPr kumimoji="1" lang="en-US" altLang="ja-JP" sz="2000" baseline="-25000" dirty="0" err="1" smtClean="0"/>
              <a:t>T</a:t>
            </a:r>
            <a:r>
              <a:rPr kumimoji="1" lang="en-US" altLang="ja-JP" sz="2000" dirty="0" smtClean="0"/>
              <a:t> </a:t>
            </a:r>
            <a:r>
              <a:rPr lang="en-US" altLang="ja-JP" sz="2000" dirty="0" smtClean="0"/>
              <a:t>coverage is proportional to 𝜃√s </a:t>
            </a:r>
            <a:endParaRPr kumimoji="1" lang="ja-JP" altLang="en-US" sz="2000" dirty="0"/>
          </a:p>
        </p:txBody>
      </p:sp>
      <p:sp>
        <p:nvSpPr>
          <p:cNvPr id="5" name="下矢印 4"/>
          <p:cNvSpPr/>
          <p:nvPr/>
        </p:nvSpPr>
        <p:spPr>
          <a:xfrm>
            <a:off x="6291764" y="2503240"/>
            <a:ext cx="519517" cy="437029"/>
          </a:xfrm>
          <a:prstGeom prst="down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15730" y="2902602"/>
            <a:ext cx="2102134" cy="58477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FF0000"/>
                </a:solidFill>
              </a:rPr>
              <a:t>x</a:t>
            </a:r>
            <a:r>
              <a:rPr kumimoji="1" lang="en-US" altLang="ja-JP" sz="1600" baseline="-25000" dirty="0" err="1" smtClean="0">
                <a:solidFill>
                  <a:srgbClr val="FF0000"/>
                </a:solidFill>
              </a:rPr>
              <a:t>F</a:t>
            </a:r>
            <a:r>
              <a:rPr kumimoji="1" lang="en-US" altLang="ja-JP" sz="1600" dirty="0" err="1" smtClean="0">
                <a:solidFill>
                  <a:srgbClr val="FF0000"/>
                </a:solidFill>
              </a:rPr>
              <a:t>-p</a:t>
            </a:r>
            <a:r>
              <a:rPr kumimoji="1" lang="en-US" altLang="ja-JP" sz="1600" baseline="-25000" dirty="0" err="1" smtClean="0">
                <a:solidFill>
                  <a:srgbClr val="FF0000"/>
                </a:solidFill>
              </a:rPr>
              <a:t>T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coverage at LHC 7TeV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</a:rPr>
              <a:t>and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RHIC 500GeV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BB365-9680-984A-B1C0-CD2A09A6BDA3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385721" y="204494"/>
            <a:ext cx="4849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 smtClean="0">
                <a:latin typeface="+mj-lt"/>
              </a:rPr>
              <a:t>Why not LHC 900GeV?</a:t>
            </a:r>
            <a:endParaRPr kumimoji="1" lang="ja-JP" altLang="en-US" sz="4000" b="1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46551" y="3105693"/>
            <a:ext cx="4340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sz="2000" dirty="0" smtClean="0"/>
              <a:t>RHIC allows larger </a:t>
            </a:r>
            <a:r>
              <a:rPr lang="en-US" altLang="ja-JP" sz="2000" dirty="0" smtClean="0"/>
              <a:t>𝜃 with smaller √s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 err="1" smtClean="0">
                <a:solidFill>
                  <a:srgbClr val="FF0000"/>
                </a:solidFill>
              </a:rPr>
              <a:t>x</a:t>
            </a:r>
            <a:r>
              <a:rPr lang="en-US" altLang="ja-JP" sz="2000" baseline="-25000" dirty="0" err="1" smtClean="0">
                <a:solidFill>
                  <a:srgbClr val="FF0000"/>
                </a:solidFill>
              </a:rPr>
              <a:t>F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-p</a:t>
            </a:r>
            <a:r>
              <a:rPr lang="en-US" altLang="ja-JP" sz="20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coverage at LHC 7TeV and RHIC </a:t>
            </a:r>
            <a:r>
              <a:rPr lang="en-US" altLang="ja-JP" sz="2000" dirty="0" smtClean="0">
                <a:solidFill>
                  <a:srgbClr val="FF0000"/>
                </a:solidFill>
              </a:rPr>
              <a:t>500GeV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are almost identical!!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7100" y="132445"/>
            <a:ext cx="7903788" cy="11430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 smtClean="0"/>
              <a:t>Single-spin asymmetry by PHENIX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200" dirty="0" smtClean="0"/>
              <a:t>(PRD, 88, 032006, 2013)</a:t>
            </a:r>
            <a:endParaRPr kumimoji="1" lang="ja-JP" altLang="en-US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7FDB-015D-D34C-AA22-0E3884E3B244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8" name="図 7" descr="neutron_an1_pt_mod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08" y="3148048"/>
            <a:ext cx="3704473" cy="3658506"/>
          </a:xfrm>
          <a:prstGeom prst="rect">
            <a:avLst/>
          </a:prstGeom>
        </p:spPr>
      </p:pic>
      <p:grpSp>
        <p:nvGrpSpPr>
          <p:cNvPr id="13" name="図形グループ 12"/>
          <p:cNvGrpSpPr/>
          <p:nvPr/>
        </p:nvGrpSpPr>
        <p:grpSpPr>
          <a:xfrm>
            <a:off x="5296100" y="1344854"/>
            <a:ext cx="3532126" cy="3588490"/>
            <a:chOff x="5367703" y="544248"/>
            <a:chExt cx="3532126" cy="358849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7703" y="544248"/>
              <a:ext cx="3532126" cy="3588490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7847430" y="80126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ZDC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562736" y="251084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ZDC+BBC</a:t>
              </a:r>
              <a:endParaRPr kumimoji="1" lang="ja-JP" altLang="en-US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262511" y="2232356"/>
            <a:ext cx="5352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ja-JP" sz="2000" dirty="0" smtClean="0"/>
              <a:t>strong asymmetry in forward neutrons was discovered at RHIC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000" dirty="0" smtClean="0"/>
              <a:t>scaled with </a:t>
            </a:r>
            <a:r>
              <a:rPr lang="en-US" altLang="ja-JP" sz="2000" dirty="0" err="1" smtClean="0"/>
              <a:t>pT</a:t>
            </a:r>
            <a:r>
              <a:rPr lang="en-US" altLang="ja-JP" sz="2000" dirty="0" smtClean="0"/>
              <a:t> at √s = 62, 200, 500 GeV?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12600" y="4806934"/>
            <a:ext cx="2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PHENIX results at 200GeV</a:t>
            </a:r>
            <a:endParaRPr kumimoji="1" lang="ja-JP" altLang="en-US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766270" y="1389548"/>
            <a:ext cx="3944745" cy="825059"/>
            <a:chOff x="564249" y="1495875"/>
            <a:chExt cx="3944745" cy="825059"/>
          </a:xfrm>
        </p:grpSpPr>
        <p:grpSp>
          <p:nvGrpSpPr>
            <p:cNvPr id="32" name="図形グループ 31"/>
            <p:cNvGrpSpPr/>
            <p:nvPr/>
          </p:nvGrpSpPr>
          <p:grpSpPr>
            <a:xfrm>
              <a:off x="792292" y="1499424"/>
              <a:ext cx="3716702" cy="821510"/>
              <a:chOff x="792292" y="1408716"/>
              <a:chExt cx="3716702" cy="821510"/>
            </a:xfrm>
          </p:grpSpPr>
          <p:cxnSp>
            <p:nvCxnSpPr>
              <p:cNvPr id="16" name="直線矢印コネクタ 15"/>
              <p:cNvCxnSpPr/>
              <p:nvPr/>
            </p:nvCxnSpPr>
            <p:spPr>
              <a:xfrm flipV="1">
                <a:off x="863141" y="1628450"/>
                <a:ext cx="0" cy="350382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円/楕円 17"/>
              <p:cNvSpPr/>
              <p:nvPr/>
            </p:nvSpPr>
            <p:spPr>
              <a:xfrm>
                <a:off x="792292" y="1779165"/>
                <a:ext cx="120432" cy="10948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1404526" y="1779165"/>
                <a:ext cx="120432" cy="10948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右矢印 19"/>
              <p:cNvSpPr/>
              <p:nvPr/>
            </p:nvSpPr>
            <p:spPr>
              <a:xfrm>
                <a:off x="979885" y="1779165"/>
                <a:ext cx="147804" cy="109488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右矢印 20"/>
              <p:cNvSpPr/>
              <p:nvPr/>
            </p:nvSpPr>
            <p:spPr>
              <a:xfrm flipH="1">
                <a:off x="1206187" y="1779165"/>
                <a:ext cx="147804" cy="109488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" name="直線コネクタ 22"/>
              <p:cNvCxnSpPr/>
              <p:nvPr/>
            </p:nvCxnSpPr>
            <p:spPr>
              <a:xfrm flipV="1">
                <a:off x="1587524" y="1828435"/>
                <a:ext cx="2589306" cy="1094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上カーブ矢印 24"/>
              <p:cNvSpPr/>
              <p:nvPr/>
            </p:nvSpPr>
            <p:spPr>
              <a:xfrm rot="12578127">
                <a:off x="3662178" y="1591211"/>
                <a:ext cx="451084" cy="264165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直線コネクタ 25"/>
              <p:cNvCxnSpPr/>
              <p:nvPr/>
            </p:nvCxnSpPr>
            <p:spPr>
              <a:xfrm>
                <a:off x="3518458" y="1700187"/>
                <a:ext cx="749494" cy="37473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8"/>
              <p:cNvSpPr txBox="1"/>
              <p:nvPr/>
            </p:nvSpPr>
            <p:spPr>
              <a:xfrm>
                <a:off x="3996391" y="1408716"/>
                <a:ext cx="362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Lucida Grande"/>
                    <a:ea typeface="Lucida Grande"/>
                    <a:cs typeface="Lucida Grande"/>
                  </a:rPr>
                  <a:t>ϕ</a:t>
                </a:r>
                <a:endParaRPr kumimoji="1" lang="ja-JP" altLang="en-US" dirty="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196088" y="186089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dirty="0" smtClean="0"/>
                  <a:t>R</a:t>
                </a:r>
                <a:endParaRPr kumimoji="1" lang="ja-JP" altLang="en-US" dirty="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3290531" y="144851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ja-JP" dirty="0"/>
                  <a:t>L</a:t>
                </a:r>
                <a:endParaRPr kumimoji="1" lang="ja-JP" altLang="en-US" dirty="0"/>
              </a:p>
            </p:txBody>
          </p:sp>
        </p:grpSp>
        <p:cxnSp>
          <p:nvCxnSpPr>
            <p:cNvPr id="34" name="直線矢印コネクタ 33"/>
            <p:cNvCxnSpPr/>
            <p:nvPr/>
          </p:nvCxnSpPr>
          <p:spPr>
            <a:xfrm flipV="1">
              <a:off x="1845050" y="1845895"/>
              <a:ext cx="1510042" cy="78978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564249" y="1549811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6600"/>
                  </a:solidFill>
                </a:rPr>
                <a:t>p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414552" y="1550207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6600"/>
                  </a:solidFill>
                </a:rPr>
                <a:t>p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986987" y="149587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3366FF"/>
                  </a:solidFill>
                </a:rPr>
                <a:t>n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209949" y="5471395"/>
            <a:ext cx="33378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RHICf</a:t>
            </a:r>
            <a:r>
              <a:rPr kumimoji="1" lang="en-US" altLang="ja-JP" sz="2000" dirty="0" smtClean="0"/>
              <a:t> can cover </a:t>
            </a:r>
            <a:r>
              <a:rPr kumimoji="1" lang="en-US" altLang="ja-JP" sz="2000" dirty="0" err="1" smtClean="0"/>
              <a:t>pT</a:t>
            </a:r>
            <a:r>
              <a:rPr kumimoji="1" lang="en-US" altLang="ja-JP" sz="2000" dirty="0" smtClean="0"/>
              <a:t>&lt;1GeV only with </a:t>
            </a:r>
            <a:r>
              <a:rPr lang="en-US" altLang="ja-JP" sz="2000" dirty="0"/>
              <a:t>√s = </a:t>
            </a:r>
            <a:r>
              <a:rPr lang="en-US" altLang="ja-JP" sz="2000" dirty="0" smtClean="0"/>
              <a:t>510 GeV operation!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40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752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 smtClean="0"/>
              <a:t>Expected statistics in 12 hours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9" y="1395125"/>
            <a:ext cx="5584316" cy="28617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587" y="2118600"/>
            <a:ext cx="3245687" cy="290718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588458" y="2826009"/>
            <a:ext cx="210450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479557" y="3299957"/>
            <a:ext cx="210450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249200" y="2818377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rgbClr val="FF0000"/>
                </a:solidFill>
              </a:rPr>
              <a:t>1% stat error/bin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61574" y="1749268"/>
            <a:ext cx="13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Neutron SSA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0" y="4129397"/>
            <a:ext cx="2672344" cy="2728604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549445" y="4969662"/>
            <a:ext cx="210450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276600" y="4984286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Luminosity error will be about 5%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/>
              <a:t>Special trigger for high energy</a:t>
            </a:r>
            <a:r>
              <a:rPr kumimoji="1" lang="en-US" altLang="ja-JP" dirty="0" smtClean="0"/>
              <a:t> EM shower is under  preparation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/>
              <a:t>STAR will record events according to the </a:t>
            </a:r>
            <a:r>
              <a:rPr lang="en-US" altLang="ja-JP" dirty="0" err="1" smtClean="0"/>
              <a:t>RHICf</a:t>
            </a:r>
            <a:r>
              <a:rPr lang="en-US" altLang="ja-JP" dirty="0" smtClean="0"/>
              <a:t> trigger</a:t>
            </a:r>
          </a:p>
          <a:p>
            <a:pPr lvl="1"/>
            <a:r>
              <a:rPr lang="en-US" altLang="ja-JP" dirty="0" smtClean="0"/>
              <a:t>=&gt; Fruitful possibilities in joint analyses with central detectors, ZDC, roman pots,</a:t>
            </a:r>
            <a:r>
              <a:rPr lang="is-IS" altLang="ja-JP" dirty="0" smtClean="0"/>
              <a:t>…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F4B1-0DE3-B54D-97AA-ACC7EEBB765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1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77" y="603248"/>
            <a:ext cx="8724900" cy="565150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18977" y="3774558"/>
            <a:ext cx="2094614" cy="297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6751671" y="3774558"/>
            <a:ext cx="439480" cy="297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4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5516"/>
            <a:ext cx="7886700" cy="1134066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LHC p-O/O-O collisions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0305" y="975016"/>
            <a:ext cx="8802431" cy="143857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sz="1800" dirty="0" smtClean="0"/>
              <a:t>LHC is TECHNICALLY able to accelerate and collide Oxygen beams</a:t>
            </a:r>
          </a:p>
          <a:p>
            <a:pPr>
              <a:buFont typeface="Wingdings" charset="2"/>
              <a:buChar char="ü"/>
            </a:pPr>
            <a:r>
              <a:rPr lang="en-US" altLang="ja-JP" sz="1800" dirty="0" smtClean="0"/>
              <a:t>Is nuclear effect in light ion collisions well understood?</a:t>
            </a:r>
          </a:p>
          <a:p>
            <a:pPr>
              <a:buFont typeface="Wingdings" charset="2"/>
              <a:buChar char="ü"/>
            </a:pPr>
            <a:r>
              <a:rPr kumimoji="1" lang="en-US" altLang="ja-JP" sz="1800" dirty="0" smtClean="0"/>
              <a:t>In A-A collisions, high multiplicity in the very forward region =&gt; new detector is required.</a:t>
            </a:r>
            <a:endParaRPr kumimoji="1"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3C12-F8C8-C641-8F52-85B9D8F0FF26}" type="slidenum">
              <a:rPr kumimoji="1" lang="ja-JP" altLang="en-US" smtClean="0"/>
              <a:t>34</a:t>
            </a:fld>
            <a:endParaRPr kumimoji="1" lang="ja-JP" altLang="en-US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20305" y="4385260"/>
            <a:ext cx="5876276" cy="2196184"/>
            <a:chOff x="3267726" y="2301388"/>
            <a:chExt cx="5876276" cy="219618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107772" y="461342"/>
              <a:ext cx="2196184" cy="5876276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019106" y="2320315"/>
              <a:ext cx="11113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O-O collision</a:t>
              </a:r>
              <a:endParaRPr kumimoji="1" lang="ja-JP" altLang="en-US" sz="14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778102" y="3577291"/>
              <a:ext cx="10633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p</a:t>
              </a:r>
              <a:r>
                <a:rPr lang="en-US" altLang="ja-JP" sz="1400" dirty="0" smtClean="0"/>
                <a:t>-p</a:t>
              </a:r>
              <a:r>
                <a:rPr kumimoji="1" lang="en-US" altLang="ja-JP" sz="1400" dirty="0" smtClean="0"/>
                <a:t> collision</a:t>
              </a:r>
              <a:endParaRPr kumimoji="1" lang="ja-JP" altLang="en-US" sz="1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16200000">
              <a:off x="5477020" y="3005790"/>
              <a:ext cx="15753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smtClean="0"/>
                <a:t>O-O/p-p</a:t>
              </a:r>
              <a:endParaRPr kumimoji="1" lang="ja-JP" altLang="en-US" sz="1400" dirty="0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57" y="2074164"/>
            <a:ext cx="5727700" cy="21336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04" y="2275363"/>
            <a:ext cx="1892300" cy="3175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54" y="2639156"/>
            <a:ext cx="1663700" cy="5588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196582" y="5508024"/>
            <a:ext cx="199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Y. </a:t>
            </a:r>
            <a:r>
              <a:rPr kumimoji="1" lang="en-US" altLang="ja-JP" sz="1400" dirty="0" err="1" smtClean="0"/>
              <a:t>Okuno</a:t>
            </a:r>
            <a:r>
              <a:rPr kumimoji="1" lang="en-US" altLang="ja-JP" sz="1400" dirty="0" smtClean="0"/>
              <a:t>, Master thesis</a:t>
            </a:r>
          </a:p>
          <a:p>
            <a:r>
              <a:rPr lang="en-US" altLang="ja-JP" sz="1400" dirty="0" smtClean="0"/>
              <a:t>Nagoya university (2016)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6671" y="3334702"/>
            <a:ext cx="2314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Multiplicity p-p vs. p-O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06764" y="4874218"/>
            <a:ext cx="27050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Photon spectra</a:t>
            </a:r>
            <a:r>
              <a:rPr kumimoji="1" lang="en-US" altLang="ja-JP" dirty="0" smtClean="0"/>
              <a:t> p-p vs. O-O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92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2200388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Series of zero degree workshop held at KMI</a:t>
            </a:r>
          </a:p>
          <a:p>
            <a:pPr lvl="1"/>
            <a:r>
              <a:rPr kumimoji="1" lang="en-US" altLang="ja-JP" dirty="0" smtClean="0"/>
              <a:t>High-Energy Scattering at Zero Degrees (HESZ), 2013</a:t>
            </a:r>
          </a:p>
          <a:p>
            <a:pPr lvl="1"/>
            <a:r>
              <a:rPr kumimoji="1" lang="en-US" altLang="ja-JP" dirty="0" smtClean="0"/>
              <a:t>Workshop on forward physics and high-energy scattering at zero degrees, 2015</a:t>
            </a:r>
          </a:p>
          <a:p>
            <a:pPr lvl="2">
              <a:buFont typeface=".AppleSystemUIFont" charset="-120"/>
              <a:buChar char="-"/>
            </a:pPr>
            <a:r>
              <a:rPr lang="en-US" altLang="ja-JP" dirty="0" smtClean="0"/>
              <a:t>Joint workshop with the “LHC forward physics working group meeting”</a:t>
            </a:r>
          </a:p>
          <a:p>
            <a:pPr lvl="1"/>
            <a:r>
              <a:rPr lang="en-US" altLang="ja-JP" dirty="0" smtClean="0"/>
              <a:t> Workshop </a:t>
            </a:r>
            <a:r>
              <a:rPr lang="en-US" altLang="ja-JP" dirty="0"/>
              <a:t>on forward physics and high-energy scattering at zero degrees, </a:t>
            </a:r>
            <a:r>
              <a:rPr lang="en-US" altLang="ja-JP" dirty="0" smtClean="0"/>
              <a:t>2017</a:t>
            </a:r>
            <a:endParaRPr lang="en-US" altLang="ja-JP" dirty="0"/>
          </a:p>
          <a:p>
            <a:pPr lvl="2">
              <a:buFont typeface=".AppleSystemUIFont" charset="-120"/>
              <a:buChar char="-"/>
            </a:pPr>
            <a:r>
              <a:rPr lang="en-US" altLang="ja-JP" dirty="0"/>
              <a:t>Joint workshop with </a:t>
            </a:r>
            <a:r>
              <a:rPr lang="en-US" altLang="ja-JP" dirty="0" smtClean="0"/>
              <a:t>the “LHC </a:t>
            </a:r>
            <a:r>
              <a:rPr lang="en-US" altLang="ja-JP" dirty="0"/>
              <a:t>forward physics working </a:t>
            </a:r>
            <a:r>
              <a:rPr lang="en-US" altLang="ja-JP" dirty="0" smtClean="0"/>
              <a:t>group </a:t>
            </a:r>
            <a:r>
              <a:rPr lang="en-US" altLang="ja-JP" dirty="0"/>
              <a:t>meeting</a:t>
            </a:r>
            <a:r>
              <a:rPr lang="en-US" altLang="ja-JP" dirty="0" smtClean="0"/>
              <a:t>”</a:t>
            </a:r>
            <a:endParaRPr lang="ja-JP" altLang="en-US" dirty="0"/>
          </a:p>
          <a:p>
            <a:pPr lvl="1">
              <a:buFont typeface=".AppleSystemUIFont" charset="-120"/>
              <a:buChar char="-"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KMI support for a cosmic-ray conference</a:t>
            </a:r>
          </a:p>
          <a:p>
            <a:pPr lvl="1"/>
            <a:r>
              <a:rPr kumimoji="1" lang="en-US" altLang="ja-JP" dirty="0" smtClean="0"/>
              <a:t>2016 International Conference on Ultra-High Energy Cosmic Rays, Kyoto </a:t>
            </a:r>
            <a:r>
              <a:rPr lang="en-US" altLang="ja-JP" dirty="0" smtClean="0"/>
              <a:t>(series started in 2010 from Nagoya)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628650" y="43044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smtClean="0"/>
              <a:t>International workshops </a:t>
            </a:r>
            <a:br>
              <a:rPr kumimoji="1" lang="en-US" altLang="ja-JP" sz="4000" b="1" smtClean="0"/>
            </a:br>
            <a:r>
              <a:rPr kumimoji="1" lang="en-US" altLang="ja-JP" sz="4000" b="1" smtClean="0"/>
              <a:t>lead </a:t>
            </a:r>
            <a:r>
              <a:rPr kumimoji="1" lang="en-US" altLang="ja-JP" sz="4000" b="1" dirty="0" smtClean="0"/>
              <a:t>by </a:t>
            </a:r>
            <a:r>
              <a:rPr kumimoji="1" lang="en-US" altLang="ja-JP" sz="4000" b="1" smtClean="0"/>
              <a:t>the KMI members</a:t>
            </a:r>
            <a:endParaRPr kumimoji="1" lang="ja-JP" altLang="en-US" sz="40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58298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5106" y="1483860"/>
            <a:ext cx="8069036" cy="482985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dirty="0" smtClean="0"/>
              <a:t>LHCf measured forward particles to improve the air shower simulation at 10</a:t>
            </a:r>
            <a:r>
              <a:rPr kumimoji="1" lang="en-US" altLang="ja-JP" baseline="30000" dirty="0" smtClean="0"/>
              <a:t>17</a:t>
            </a:r>
            <a:r>
              <a:rPr kumimoji="1" lang="en-US" altLang="ja-JP" dirty="0" smtClean="0"/>
              <a:t>eV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Successful operation at various collisions; </a:t>
            </a:r>
          </a:p>
          <a:p>
            <a:pPr lvl="1">
              <a:buFont typeface="Wingdings" charset="2"/>
              <a:buChar char="ü"/>
            </a:pPr>
            <a:r>
              <a:rPr lang="en-US" altLang="ja-JP" dirty="0" smtClean="0"/>
              <a:t>0.9-13TeV p-p, 5-8TeV p-</a:t>
            </a:r>
            <a:r>
              <a:rPr lang="en-US" altLang="ja-JP" dirty="0" err="1" smtClean="0"/>
              <a:t>Pb</a:t>
            </a:r>
            <a:endParaRPr lang="en-US" altLang="ja-JP" dirty="0" smtClean="0"/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6 papers for physics analysis are published</a:t>
            </a:r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Construction, operation, analyses are led by the Nagoya members</a:t>
            </a:r>
          </a:p>
          <a:p>
            <a:pPr>
              <a:buFont typeface="Wingdings" charset="2"/>
              <a:buChar char="ü"/>
            </a:pPr>
            <a:endParaRPr kumimoji="1" lang="en-US" altLang="ja-JP" dirty="0" smtClean="0"/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New experiment, </a:t>
            </a:r>
            <a:r>
              <a:rPr lang="en-US" altLang="ja-JP" dirty="0" err="1" smtClean="0"/>
              <a:t>RHICf</a:t>
            </a:r>
            <a:r>
              <a:rPr lang="en-US" altLang="ja-JP" dirty="0" smtClean="0"/>
              <a:t>, started to take data in 2017</a:t>
            </a:r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√s scaling (and its break) will be tested in the cosmic-ray equivalent energy range of 10</a:t>
            </a:r>
            <a:r>
              <a:rPr kumimoji="1" lang="en-US" altLang="ja-JP" baseline="30000" dirty="0" smtClean="0"/>
              <a:t>14</a:t>
            </a:r>
            <a:r>
              <a:rPr kumimoji="1" lang="en-US" altLang="ja-JP" dirty="0" smtClean="0"/>
              <a:t>eV – 10</a:t>
            </a:r>
            <a:r>
              <a:rPr kumimoji="1" lang="en-US" altLang="ja-JP" baseline="30000" dirty="0" smtClean="0"/>
              <a:t>17</a:t>
            </a:r>
            <a:r>
              <a:rPr kumimoji="1" lang="en-US" altLang="ja-JP" dirty="0" smtClean="0"/>
              <a:t>eV</a:t>
            </a:r>
          </a:p>
          <a:p>
            <a:pPr>
              <a:buFont typeface="Wingdings" charset="2"/>
              <a:buChar char="ü"/>
            </a:pPr>
            <a:endParaRPr lang="en-US" altLang="ja-JP" dirty="0" smtClean="0"/>
          </a:p>
          <a:p>
            <a:pPr>
              <a:buFont typeface="Wingdings" charset="2"/>
              <a:buChar char="ü"/>
            </a:pPr>
            <a:r>
              <a:rPr lang="en-US" altLang="ja-JP" dirty="0" smtClean="0"/>
              <a:t>Future plan of LHC p-O, O-O collisions is in investigation</a:t>
            </a:r>
          </a:p>
          <a:p>
            <a:pPr>
              <a:buFont typeface="Wingdings" charset="2"/>
              <a:buChar char="ü"/>
            </a:pPr>
            <a:r>
              <a:rPr kumimoji="1" lang="en-US" altLang="ja-JP" dirty="0" smtClean="0"/>
              <a:t>Future, future plan to use FCC at 5x10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eV</a:t>
            </a:r>
            <a:r>
              <a:rPr kumimoji="1" lang="is-IS" altLang="ja-JP" dirty="0" smtClean="0"/>
              <a:t>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7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08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449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Publications</a:t>
            </a:r>
            <a:endParaRPr kumimoji="1" lang="ja-JP" altLang="en-US" sz="4000" b="1" i="1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383069"/>
              </p:ext>
            </p:extLst>
          </p:nvPr>
        </p:nvGraphicFramePr>
        <p:xfrm>
          <a:off x="197934" y="1568590"/>
          <a:ext cx="8758445" cy="461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948"/>
                <a:gridCol w="1711109"/>
                <a:gridCol w="1467293"/>
                <a:gridCol w="1371600"/>
                <a:gridCol w="1371600"/>
                <a:gridCol w="141789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Photon</a:t>
                      </a:r>
                    </a:p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(EM shower)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Neutron (hadron shower)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kumimoji="1" lang="en-US" altLang="ja-JP" b="0" baseline="30000" dirty="0" smtClean="0">
                          <a:solidFill>
                            <a:schemeClr val="tx1"/>
                          </a:solidFill>
                        </a:rPr>
                        <a:t>0  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(limited acceptance)</a:t>
                      </a:r>
                      <a:endParaRPr kumimoji="1" lang="ja-JP" altLang="en-US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kumimoji="1" lang="en-US" altLang="ja-JP" b="0" baseline="30000" dirty="0" smtClean="0">
                          <a:solidFill>
                            <a:schemeClr val="tx1"/>
                          </a:solidFill>
                        </a:rPr>
                        <a:t>0   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(full acceptance)</a:t>
                      </a:r>
                      <a:endParaRPr kumimoji="1" lang="ja-JP" altLang="en-US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Performance</a:t>
                      </a:r>
                      <a:endParaRPr kumimoji="1" lang="ja-JP" altLang="en-US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Beam test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NIM,</a:t>
                      </a:r>
                      <a:r>
                        <a:rPr kumimoji="1" lang="en-US" altLang="ja-JP" sz="1600" b="1" baseline="0" dirty="0" smtClean="0"/>
                        <a:t> A671 (2012) 129-136</a:t>
                      </a:r>
                    </a:p>
                    <a:p>
                      <a:pPr algn="ctr"/>
                      <a:r>
                        <a:rPr kumimoji="1" lang="en-US" altLang="ja-JP" sz="1600" b="1" baseline="0" dirty="0" smtClean="0"/>
                        <a:t>JINST submitted (2017)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JINST, 9 (2014) P03016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0.9TeV</a:t>
                      </a:r>
                      <a:r>
                        <a:rPr kumimoji="1" lang="en-US" altLang="ja-JP" baseline="0" dirty="0" smtClean="0"/>
                        <a:t> p-p</a:t>
                      </a:r>
                      <a:endParaRPr kumimoji="1" lang="en-US" altLang="ja-JP" dirty="0" smtClean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PLB, 715</a:t>
                      </a:r>
                      <a:r>
                        <a:rPr kumimoji="1" lang="en-US" altLang="ja-JP" sz="1600" b="1" baseline="0" dirty="0" smtClean="0"/>
                        <a:t> (2012) 298-303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IJMPA, 28 (2013) 1330036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7TeV p-p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PLB, 703 (2011) 128-134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PLB, 750 (2015) 360-366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PRD, 86</a:t>
                      </a:r>
                      <a:r>
                        <a:rPr kumimoji="1" lang="en-US" altLang="ja-JP" sz="1600" b="1" baseline="0" dirty="0" smtClean="0"/>
                        <a:t> </a:t>
                      </a:r>
                      <a:r>
                        <a:rPr kumimoji="1" lang="en-US" altLang="ja-JP" sz="1600" b="1" dirty="0" smtClean="0"/>
                        <a:t>(2012) 092001 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PRD,</a:t>
                      </a:r>
                      <a:r>
                        <a:rPr kumimoji="1" lang="en-US" altLang="ja-JP" sz="1600" b="1" baseline="0" dirty="0" smtClean="0"/>
                        <a:t> 94 (2016) 032007 </a:t>
                      </a:r>
                      <a:endParaRPr kumimoji="1" lang="en-US" altLang="ja-JP" sz="1600" b="1" dirty="0" smtClean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600" dirty="0"/>
                    </a:p>
                  </a:txBody>
                  <a:tcPr anchor="ctr"/>
                </a:tc>
              </a:tr>
              <a:tr h="4140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2.76TeV p-p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PRC,</a:t>
                      </a:r>
                      <a:r>
                        <a:rPr kumimoji="1" lang="en-US" altLang="ja-JP" sz="1600" b="1" baseline="0" dirty="0" smtClean="0"/>
                        <a:t> 89 (2014) 065209</a:t>
                      </a:r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074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5.02TeV p-</a:t>
                      </a:r>
                      <a:r>
                        <a:rPr kumimoji="1" lang="en-US" altLang="ja-JP" dirty="0" err="1" smtClean="0"/>
                        <a:t>Pb</a:t>
                      </a:r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074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13TeV p-p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bg1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 preparation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Analysis in progress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844C-794C-DC4C-AB81-A5480DEB017D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77893" y="455965"/>
            <a:ext cx="15440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physics results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77895" y="912564"/>
            <a:ext cx="208262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performance</a:t>
            </a:r>
            <a:r>
              <a:rPr kumimoji="1" lang="en-US" altLang="ja-JP" dirty="0" smtClean="0"/>
              <a:t> results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1795672" y="2599158"/>
            <a:ext cx="7092767" cy="2203521"/>
            <a:chOff x="1795672" y="2758653"/>
            <a:chExt cx="7092767" cy="2203521"/>
          </a:xfrm>
        </p:grpSpPr>
        <p:cxnSp>
          <p:nvCxnSpPr>
            <p:cNvPr id="5" name="直線矢印コネクタ 4"/>
            <p:cNvCxnSpPr/>
            <p:nvPr/>
          </p:nvCxnSpPr>
          <p:spPr>
            <a:xfrm flipV="1">
              <a:off x="3496782" y="3530035"/>
              <a:ext cx="640225" cy="731374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6289296" y="41303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>
              <a:off x="7188401" y="44220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5263287" y="3404982"/>
              <a:ext cx="356996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795672" y="4261408"/>
              <a:ext cx="318548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0000"/>
                  </a:solidFill>
                </a:rPr>
                <a:t>Knee: end of galactic proton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93966" y="2758653"/>
              <a:ext cx="258275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galactic CR and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transition to extra-gal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944354" y="3754950"/>
              <a:ext cx="73609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Ankle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31528" y="3772616"/>
              <a:ext cx="2056911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(GZK) cutoff: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CR spectrum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86" y="4869712"/>
            <a:ext cx="4121207" cy="202497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16200000">
            <a:off x="3135145" y="54791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</a:t>
            </a:r>
            <a:r>
              <a:rPr kumimoji="1" lang="en-US" altLang="ja-JP" dirty="0" err="1" smtClean="0"/>
              <a:t>lnA</a:t>
            </a:r>
            <a:r>
              <a:rPr kumimoji="1" lang="en-US" altLang="ja-JP" dirty="0" smtClean="0"/>
              <a:t>&gt;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4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7356" y="67264"/>
            <a:ext cx="7467600" cy="738192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Event category of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LHCf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3E4AAA4-6363-4581-962D-1ACCC2D600C5}" type="slidenum">
              <a:rPr lang="en-US" smtClean="0"/>
              <a:t>40</a:t>
            </a:fld>
            <a:endParaRPr lang="en-US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10099" y="4963565"/>
            <a:ext cx="8602625" cy="1800443"/>
            <a:chOff x="210099" y="4963565"/>
            <a:chExt cx="8602625" cy="1800443"/>
          </a:xfrm>
          <a:effectLst/>
        </p:grpSpPr>
        <p:sp>
          <p:nvSpPr>
            <p:cNvPr id="53" name="右矢印 52"/>
            <p:cNvSpPr/>
            <p:nvPr/>
          </p:nvSpPr>
          <p:spPr>
            <a:xfrm rot="436033">
              <a:off x="1175494" y="6035146"/>
              <a:ext cx="3135167" cy="228698"/>
            </a:xfrm>
            <a:prstGeom prst="rightArrow">
              <a:avLst/>
            </a:prstGeom>
            <a:solidFill>
              <a:srgbClr val="42FB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9" name="爆発 1 8"/>
            <p:cNvSpPr/>
            <p:nvPr/>
          </p:nvSpPr>
          <p:spPr>
            <a:xfrm>
              <a:off x="210099" y="5490152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3" name="右矢印 22"/>
            <p:cNvSpPr/>
            <p:nvPr/>
          </p:nvSpPr>
          <p:spPr>
            <a:xfrm>
              <a:off x="1067026" y="5738454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" name="右矢印 23"/>
            <p:cNvSpPr/>
            <p:nvPr/>
          </p:nvSpPr>
          <p:spPr>
            <a:xfrm rot="21277474">
              <a:off x="2342890" y="564551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386874" y="584438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31" name="図形グループ 30"/>
            <p:cNvGrpSpPr/>
            <p:nvPr/>
          </p:nvGrpSpPr>
          <p:grpSpPr>
            <a:xfrm>
              <a:off x="5706106" y="5241488"/>
              <a:ext cx="1080233" cy="931972"/>
              <a:chOff x="6856335" y="1542958"/>
              <a:chExt cx="1080233" cy="931972"/>
            </a:xfrm>
          </p:grpSpPr>
          <p:sp>
            <p:nvSpPr>
              <p:cNvPr id="29" name="正方形/長方形 28"/>
              <p:cNvSpPr/>
              <p:nvPr/>
            </p:nvSpPr>
            <p:spPr>
              <a:xfrm>
                <a:off x="6856335" y="2171877"/>
                <a:ext cx="1068465" cy="303053"/>
              </a:xfrm>
              <a:prstGeom prst="rect">
                <a:avLst/>
              </a:prstGeom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6868103" y="1542958"/>
                <a:ext cx="1068465" cy="441786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テキスト ボックス 37"/>
            <p:cNvSpPr txBox="1"/>
            <p:nvPr/>
          </p:nvSpPr>
          <p:spPr>
            <a:xfrm>
              <a:off x="1899978" y="5244350"/>
              <a:ext cx="606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rgbClr val="FFFF00"/>
                  </a:solidFill>
                </a:rPr>
                <a:t>π</a:t>
              </a:r>
              <a:r>
                <a:rPr kumimoji="1" lang="en-US" altLang="ja-JP" sz="2400" baseline="30000" dirty="0" smtClean="0">
                  <a:solidFill>
                    <a:srgbClr val="FFFF00"/>
                  </a:solidFill>
                </a:rPr>
                <a:t>0</a:t>
              </a:r>
              <a:endParaRPr kumimoji="1" lang="ja-JP" altLang="en-US" sz="2400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186505" y="5159365"/>
              <a:ext cx="1126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15FF1C"/>
                  </a:solidFill>
                </a:rPr>
                <a:t>photon</a:t>
              </a:r>
              <a:endParaRPr kumimoji="1" lang="ja-JP" altLang="en-US" sz="2400" baseline="30000" dirty="0">
                <a:solidFill>
                  <a:srgbClr val="15FF1C"/>
                </a:solidFill>
              </a:endParaRPr>
            </a:p>
          </p:txBody>
        </p:sp>
        <p:sp>
          <p:nvSpPr>
            <p:cNvPr id="41" name="右矢印 40"/>
            <p:cNvSpPr/>
            <p:nvPr/>
          </p:nvSpPr>
          <p:spPr>
            <a:xfrm rot="20016786">
              <a:off x="1092339" y="5305294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2" name="右矢印 41"/>
            <p:cNvSpPr/>
            <p:nvPr/>
          </p:nvSpPr>
          <p:spPr>
            <a:xfrm rot="16532158">
              <a:off x="429444" y="5002289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3" name="右矢印 42"/>
            <p:cNvSpPr/>
            <p:nvPr/>
          </p:nvSpPr>
          <p:spPr>
            <a:xfrm rot="757879">
              <a:off x="1382806" y="5986666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4" name="右矢印 43"/>
            <p:cNvSpPr/>
            <p:nvPr/>
          </p:nvSpPr>
          <p:spPr>
            <a:xfrm rot="641693">
              <a:off x="1065430" y="6087840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5" name="右矢印 44"/>
            <p:cNvSpPr/>
            <p:nvPr/>
          </p:nvSpPr>
          <p:spPr>
            <a:xfrm rot="3478227">
              <a:off x="615528" y="6391252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6" name="右矢印 45"/>
            <p:cNvSpPr/>
            <p:nvPr/>
          </p:nvSpPr>
          <p:spPr>
            <a:xfrm rot="19266576">
              <a:off x="880526" y="5138277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6954523" y="5403362"/>
              <a:ext cx="18582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FFFF"/>
                  </a:solidFill>
                </a:rPr>
                <a:t>Pi-zero event</a:t>
              </a:r>
            </a:p>
            <a:p>
              <a:r>
                <a:rPr kumimoji="1" lang="en-US" altLang="ja-JP" sz="2400" dirty="0" smtClean="0">
                  <a:solidFill>
                    <a:srgbClr val="FFFFFF"/>
                  </a:solidFill>
                </a:rPr>
                <a:t>(photon pair)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231095" y="2960499"/>
            <a:ext cx="8862859" cy="1800443"/>
            <a:chOff x="234107" y="4978823"/>
            <a:chExt cx="8862859" cy="1800443"/>
          </a:xfrm>
          <a:effectLst/>
        </p:grpSpPr>
        <p:sp>
          <p:nvSpPr>
            <p:cNvPr id="59" name="右矢印 58"/>
            <p:cNvSpPr/>
            <p:nvPr/>
          </p:nvSpPr>
          <p:spPr>
            <a:xfrm rot="436033">
              <a:off x="1199501" y="6046335"/>
              <a:ext cx="3135167" cy="228698"/>
            </a:xfrm>
            <a:prstGeom prst="rightArrow">
              <a:avLst/>
            </a:prstGeom>
            <a:solidFill>
              <a:srgbClr val="42FB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0" name="爆発 1 9"/>
            <p:cNvSpPr/>
            <p:nvPr/>
          </p:nvSpPr>
          <p:spPr>
            <a:xfrm>
              <a:off x="234107" y="5457798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6" name="右矢印 25"/>
            <p:cNvSpPr/>
            <p:nvPr/>
          </p:nvSpPr>
          <p:spPr>
            <a:xfrm rot="21214012">
              <a:off x="1091034" y="5743826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" name="右矢印 26"/>
            <p:cNvSpPr/>
            <p:nvPr/>
          </p:nvSpPr>
          <p:spPr>
            <a:xfrm rot="20538461">
              <a:off x="2249257" y="530790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" name="右矢印 27"/>
            <p:cNvSpPr/>
            <p:nvPr/>
          </p:nvSpPr>
          <p:spPr>
            <a:xfrm rot="229437">
              <a:off x="2293241" y="592500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706578" y="5977705"/>
              <a:ext cx="1068465" cy="303053"/>
            </a:xfrm>
            <a:prstGeom prst="rect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718346" y="5348786"/>
              <a:ext cx="1068465" cy="44178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右矢印 46"/>
            <p:cNvSpPr/>
            <p:nvPr/>
          </p:nvSpPr>
          <p:spPr>
            <a:xfrm rot="20016786">
              <a:off x="1111398" y="5320552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8" name="右矢印 47"/>
            <p:cNvSpPr/>
            <p:nvPr/>
          </p:nvSpPr>
          <p:spPr>
            <a:xfrm rot="16532158">
              <a:off x="448503" y="5017547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9" name="右矢印 48"/>
            <p:cNvSpPr/>
            <p:nvPr/>
          </p:nvSpPr>
          <p:spPr>
            <a:xfrm rot="757879">
              <a:off x="1401865" y="6001924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0" name="右矢印 49"/>
            <p:cNvSpPr/>
            <p:nvPr/>
          </p:nvSpPr>
          <p:spPr>
            <a:xfrm rot="641693">
              <a:off x="1084489" y="6103098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1" name="右矢印 50"/>
            <p:cNvSpPr/>
            <p:nvPr/>
          </p:nvSpPr>
          <p:spPr>
            <a:xfrm rot="3478227">
              <a:off x="634587" y="6406510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2" name="右矢印 51"/>
            <p:cNvSpPr/>
            <p:nvPr/>
          </p:nvSpPr>
          <p:spPr>
            <a:xfrm rot="19266576">
              <a:off x="899585" y="5153535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994209" y="5442227"/>
              <a:ext cx="2102757" cy="84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FFFF"/>
                  </a:solidFill>
                </a:rPr>
                <a:t>Single photon event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234107" y="938872"/>
            <a:ext cx="8828491" cy="1946598"/>
            <a:chOff x="234107" y="938872"/>
            <a:chExt cx="8828491" cy="1946598"/>
          </a:xfrm>
          <a:effectLst/>
        </p:grpSpPr>
        <p:sp>
          <p:nvSpPr>
            <p:cNvPr id="5" name="爆発 1 4"/>
            <p:cNvSpPr/>
            <p:nvPr/>
          </p:nvSpPr>
          <p:spPr>
            <a:xfrm>
              <a:off x="234107" y="1553215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>
              <a:off x="1302815" y="1832225"/>
              <a:ext cx="3726010" cy="318543"/>
            </a:xfrm>
            <a:prstGeom prst="rightArrow">
              <a:avLst/>
            </a:prstGeom>
            <a:solidFill>
              <a:srgbClr val="00FF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2" name="右矢印 11"/>
            <p:cNvSpPr/>
            <p:nvPr/>
          </p:nvSpPr>
          <p:spPr>
            <a:xfrm rot="20016786">
              <a:off x="1111397" y="1386200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4" name="右矢印 13"/>
            <p:cNvSpPr/>
            <p:nvPr/>
          </p:nvSpPr>
          <p:spPr>
            <a:xfrm rot="16532158">
              <a:off x="448502" y="1083195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>
              <a:glow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5" name="右矢印 14"/>
            <p:cNvSpPr/>
            <p:nvPr/>
          </p:nvSpPr>
          <p:spPr>
            <a:xfrm rot="757879">
              <a:off x="1401864" y="2067572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右矢印 15"/>
            <p:cNvSpPr/>
            <p:nvPr/>
          </p:nvSpPr>
          <p:spPr>
            <a:xfrm rot="20866964">
              <a:off x="1221721" y="1604186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" name="右矢印 16"/>
            <p:cNvSpPr/>
            <p:nvPr/>
          </p:nvSpPr>
          <p:spPr>
            <a:xfrm rot="641693">
              <a:off x="1084488" y="2168746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8" name="右矢印 17"/>
            <p:cNvSpPr/>
            <p:nvPr/>
          </p:nvSpPr>
          <p:spPr>
            <a:xfrm rot="3478227">
              <a:off x="634586" y="2472158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右矢印 18"/>
            <p:cNvSpPr/>
            <p:nvPr/>
          </p:nvSpPr>
          <p:spPr>
            <a:xfrm rot="19266576">
              <a:off x="899584" y="1219183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997890" y="1043408"/>
              <a:ext cx="23066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45FFF9"/>
                  </a:solidFill>
                </a:rPr>
                <a:t>Leading baryon</a:t>
              </a:r>
            </a:p>
            <a:p>
              <a:pPr algn="ctr"/>
              <a:r>
                <a:rPr kumimoji="1" lang="en-US" altLang="ja-JP" sz="2400" dirty="0" smtClean="0">
                  <a:solidFill>
                    <a:srgbClr val="45FFF9"/>
                  </a:solidFill>
                </a:rPr>
                <a:t>(neutron)</a:t>
              </a:r>
              <a:endParaRPr kumimoji="1" lang="ja-JP" altLang="en-US" sz="2400" dirty="0">
                <a:solidFill>
                  <a:srgbClr val="45FFF9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202429" y="2516138"/>
              <a:ext cx="2571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Multi meson production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718346" y="1392338"/>
              <a:ext cx="1080233" cy="931972"/>
              <a:chOff x="6856335" y="1542958"/>
              <a:chExt cx="1080233" cy="931972"/>
            </a:xfrm>
          </p:grpSpPr>
          <p:sp>
            <p:nvSpPr>
              <p:cNvPr id="33" name="正方形/長方形 32"/>
              <p:cNvSpPr/>
              <p:nvPr/>
            </p:nvSpPr>
            <p:spPr>
              <a:xfrm>
                <a:off x="6856335" y="2171877"/>
                <a:ext cx="1068465" cy="303053"/>
              </a:xfrm>
              <a:prstGeom prst="rect">
                <a:avLst/>
              </a:prstGeom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正方形/長方形 33"/>
              <p:cNvSpPr/>
              <p:nvPr/>
            </p:nvSpPr>
            <p:spPr>
              <a:xfrm>
                <a:off x="6868103" y="1542958"/>
                <a:ext cx="1068465" cy="441786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5" name="テキスト ボックス 54"/>
            <p:cNvSpPr txBox="1"/>
            <p:nvPr/>
          </p:nvSpPr>
          <p:spPr>
            <a:xfrm>
              <a:off x="6904521" y="1457891"/>
              <a:ext cx="2158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Single hadron event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5600780" y="938872"/>
              <a:ext cx="203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FFFFFF"/>
                  </a:solidFill>
                </a:rPr>
                <a:t>LHCf</a:t>
              </a:r>
              <a:r>
                <a:rPr kumimoji="1" lang="en-US" altLang="ja-JP" dirty="0" smtClean="0">
                  <a:solidFill>
                    <a:srgbClr val="FFFFFF"/>
                  </a:solidFill>
                </a:rPr>
                <a:t> calorimeters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0" name="テキスト ボックス 59"/>
          <p:cNvSpPr txBox="1"/>
          <p:nvPr/>
        </p:nvSpPr>
        <p:spPr>
          <a:xfrm>
            <a:off x="1727181" y="3299302"/>
            <a:ext cx="60655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0</a:t>
            </a:r>
            <a:endParaRPr kumimoji="1" lang="ja-JP" altLang="en-US" sz="2400" baseline="30000" dirty="0">
              <a:solidFill>
                <a:srgbClr val="FFFF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178800" y="3200759"/>
            <a:ext cx="112602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15FF1C"/>
                </a:solidFill>
              </a:rPr>
              <a:t>photon</a:t>
            </a:r>
            <a:endParaRPr kumimoji="1" lang="ja-JP" altLang="en-US" sz="2400" baseline="30000" dirty="0">
              <a:solidFill>
                <a:srgbClr val="15FF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1352877" y="368935"/>
            <a:ext cx="6419162" cy="8509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alibri" charset="0"/>
                <a:ea typeface="ＭＳ Ｐゴシック" charset="0"/>
              </a:rPr>
              <a:t>π</a:t>
            </a:r>
            <a:r>
              <a:rPr lang="en-US" altLang="ja-JP" baseline="30000" dirty="0" smtClean="0">
                <a:latin typeface="Calibri" charset="0"/>
                <a:ea typeface="ＭＳ Ｐゴシック" charset="0"/>
              </a:rPr>
              <a:t>0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 at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SppS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 UA7 (630GeV)</a:t>
            </a:r>
            <a:br>
              <a:rPr lang="en-US" altLang="ja-JP" dirty="0" smtClean="0">
                <a:latin typeface="Calibri" charset="0"/>
                <a:ea typeface="ＭＳ Ｐゴシック" charset="0"/>
              </a:rPr>
            </a:br>
            <a:r>
              <a:rPr lang="en-US" altLang="ja-JP" sz="3100" dirty="0" smtClean="0">
                <a:latin typeface="Calibri" charset="0"/>
                <a:ea typeface="ＭＳ Ｐゴシック" charset="0"/>
              </a:rPr>
              <a:t>(UA7; Roman Pot calorimeter!!)</a:t>
            </a:r>
            <a:endParaRPr lang="ja-JP" altLang="en-US" sz="3100" dirty="0">
              <a:latin typeface="Calibri" charset="0"/>
              <a:ea typeface="ＭＳ Ｐゴシック" charset="0"/>
            </a:endParaRPr>
          </a:p>
        </p:txBody>
      </p:sp>
      <p:pic>
        <p:nvPicPr>
          <p:cNvPr id="16388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9" y="1494305"/>
            <a:ext cx="36496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テキスト ボックス 6"/>
          <p:cNvSpPr txBox="1">
            <a:spLocks noChangeArrowheads="1"/>
          </p:cNvSpPr>
          <p:nvPr/>
        </p:nvSpPr>
        <p:spPr bwMode="auto">
          <a:xfrm>
            <a:off x="2355322" y="6315196"/>
            <a:ext cx="54167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/>
              <a:t>Complimentary phase space coverage to UA7</a:t>
            </a:r>
            <a:endParaRPr lang="en-US" altLang="ja-JP" sz="2000" dirty="0"/>
          </a:p>
        </p:txBody>
      </p:sp>
      <p:sp>
        <p:nvSpPr>
          <p:cNvPr id="16390" name="テキスト ボックス 7"/>
          <p:cNvSpPr txBox="1">
            <a:spLocks noChangeArrowheads="1"/>
          </p:cNvSpPr>
          <p:nvPr/>
        </p:nvSpPr>
        <p:spPr bwMode="auto">
          <a:xfrm>
            <a:off x="2124075" y="1688995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Pare et al.</a:t>
            </a:r>
            <a:endParaRPr lang="ja-JP" altLang="en-US" sz="18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4B9A-7045-3F4D-A390-3E87A047BA05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9" name="図 8" descr="pi0_E-PT_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33" y="1566219"/>
            <a:ext cx="4516665" cy="429811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65749" y="2035169"/>
            <a:ext cx="271582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All pi0     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A7 coverage (630GeV)  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  </a:t>
            </a:r>
          </a:p>
          <a:p>
            <a:r>
              <a:rPr kumimoji="1" lang="en-US" altLang="ja-JP" b="1" dirty="0" err="1" smtClean="0">
                <a:solidFill>
                  <a:srgbClr val="0000FF"/>
                </a:solidFill>
              </a:rPr>
              <a:t>η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&gt;6 (roughly 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LHCf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 at RHIC)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Theoretical explanation</a:t>
            </a:r>
          </a:p>
        </p:txBody>
      </p:sp>
      <p:sp>
        <p:nvSpPr>
          <p:cNvPr id="82947" name="Rectangle 3"/>
          <p:cNvSpPr>
            <a:spLocks noGrp="1"/>
          </p:cNvSpPr>
          <p:nvPr>
            <p:ph idx="1"/>
          </p:nvPr>
        </p:nvSpPr>
        <p:spPr>
          <a:xfrm>
            <a:off x="152400" y="1839712"/>
            <a:ext cx="4724400" cy="4031064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Pion-a</a:t>
            </a:r>
            <a:r>
              <a:rPr lang="en-US" altLang="ja-JP" sz="2000" baseline="-25000" dirty="0" smtClean="0"/>
              <a:t>1</a:t>
            </a:r>
            <a:r>
              <a:rPr lang="en-US" altLang="ja-JP" sz="2000" dirty="0" smtClean="0"/>
              <a:t> interference: results</a:t>
            </a:r>
          </a:p>
          <a:p>
            <a:pPr lvl="1">
              <a:buFont typeface=".AppleSystemUIFont" charset="-120"/>
              <a:buChar char="-"/>
            </a:pPr>
            <a:r>
              <a:rPr lang="en-US" altLang="ja-JP" sz="1800" dirty="0" smtClean="0"/>
              <a:t>The data agree well with independence of energy</a:t>
            </a:r>
          </a:p>
          <a:p>
            <a:r>
              <a:rPr lang="en-US" altLang="ja-JP" sz="2000" dirty="0" smtClean="0"/>
              <a:t>The asymmetry has a sensitivity to presence of different mechanisms, e.g. </a:t>
            </a:r>
            <a:r>
              <a:rPr lang="en-US" altLang="ja-JP" sz="2000" dirty="0" err="1" smtClean="0"/>
              <a:t>Reggeon</a:t>
            </a:r>
            <a:r>
              <a:rPr lang="en-US" altLang="ja-JP" sz="2000" dirty="0" smtClean="0"/>
              <a:t> exchanges with spin-non-flip amplitude, even if they are small amplitudes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1C47-25D0-4229-8F75-07C89F07D782}" type="slidenum">
              <a:rPr lang="ja-JP" altLang="en-US"/>
              <a:pPr/>
              <a:t>42</a:t>
            </a:fld>
            <a:endParaRPr lang="en-US" altLang="ja-JP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39" y="1571243"/>
            <a:ext cx="4229049" cy="429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756139" y="4378570"/>
          <a:ext cx="18573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数式" r:id="rId5" imgW="977760" imgH="495000" progId="Equation.3">
                  <p:embed/>
                </p:oleObj>
              </mc:Choice>
              <mc:Fallback>
                <p:oleObj name="数式" r:id="rId5" imgW="9777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39" y="4378570"/>
                        <a:ext cx="1857375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 flipH="1">
            <a:off x="1597689" y="5368385"/>
            <a:ext cx="2743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i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f</a:t>
            </a:r>
            <a:r>
              <a:rPr lang="en-US" altLang="ja-JP" dirty="0">
                <a:latin typeface="Times New Roman" panose="02020603050405020304" pitchFamily="18" charset="0"/>
                <a:ea typeface="ＭＳ 明朝" panose="02020609040205080304" pitchFamily="17" charset="-128"/>
              </a:rPr>
              <a:t> : spin non-flip amplitude</a:t>
            </a:r>
          </a:p>
          <a:p>
            <a:r>
              <a:rPr lang="en-US" altLang="ja-JP" i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g</a:t>
            </a:r>
            <a:r>
              <a:rPr lang="en-US" altLang="ja-JP" dirty="0">
                <a:latin typeface="Times New Roman" panose="02020603050405020304" pitchFamily="18" charset="0"/>
                <a:ea typeface="ＭＳ 明朝" panose="02020609040205080304" pitchFamily="17" charset="-128"/>
              </a:rPr>
              <a:t> : spin flip amplitude</a:t>
            </a:r>
            <a:endParaRPr lang="en-US" altLang="ja-JP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4340888" y="5992055"/>
            <a:ext cx="4572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altLang="ja-JP" sz="1400" dirty="0" err="1" smtClean="0"/>
              <a:t>Kopeliovich</a:t>
            </a:r>
            <a:r>
              <a:rPr lang="en-US" altLang="ja-JP" sz="1400" dirty="0" smtClean="0"/>
              <a:t>, </a:t>
            </a:r>
            <a:r>
              <a:rPr lang="en-US" altLang="ja-JP" sz="1400" dirty="0" err="1" smtClean="0"/>
              <a:t>Potashnikova</a:t>
            </a:r>
            <a:r>
              <a:rPr lang="en-US" altLang="ja-JP" sz="1400" dirty="0" smtClean="0"/>
              <a:t>, Schmidt, </a:t>
            </a:r>
            <a:r>
              <a:rPr lang="en-US" altLang="ja-JP" sz="1400" dirty="0" err="1" smtClean="0"/>
              <a:t>Soffer</a:t>
            </a:r>
            <a:r>
              <a:rPr lang="en-US" altLang="ja-JP" sz="1400" dirty="0" smtClean="0"/>
              <a:t>: Phys. Rev. D 84 (2011) 114012. </a:t>
            </a:r>
            <a:endParaRPr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6194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436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Beam Condition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C120-4F3D-1A43-A374-18A622D98C5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60" y="1273984"/>
            <a:ext cx="4787900" cy="3695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6446" y="5526036"/>
            <a:ext cx="85131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1day for β</a:t>
            </a:r>
            <a:r>
              <a:rPr kumimoji="1" lang="en-US" altLang="ja-JP" sz="2000" b="1" baseline="30000" dirty="0" smtClean="0"/>
              <a:t>*</a:t>
            </a:r>
            <a:r>
              <a:rPr kumimoji="1" lang="en-US" altLang="ja-JP" sz="2000" b="1" dirty="0" smtClean="0"/>
              <a:t> setup, 1 day for polarization direction, 2 days for physics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               =&gt; 1 week near the end of RUN17 including contingency is approved </a:t>
            </a:r>
            <a:r>
              <a:rPr kumimoji="1" lang="en-US" altLang="ja-JP" sz="2000" b="1" dirty="0" smtClean="0"/>
              <a:t> </a:t>
            </a:r>
            <a:endParaRPr kumimoji="1" lang="ja-JP" altLang="en-US" sz="2000" b="1" dirty="0"/>
          </a:p>
        </p:txBody>
      </p:sp>
      <p:sp>
        <p:nvSpPr>
          <p:cNvPr id="3" name="左矢印 2"/>
          <p:cNvSpPr/>
          <p:nvPr/>
        </p:nvSpPr>
        <p:spPr>
          <a:xfrm>
            <a:off x="5473548" y="3371362"/>
            <a:ext cx="514090" cy="4686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02764" y="3356244"/>
            <a:ext cx="27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reduce beam divergence</a:t>
            </a:r>
            <a:endParaRPr kumimoji="1" lang="ja-JP" altLang="en-US" dirty="0"/>
          </a:p>
        </p:txBody>
      </p:sp>
      <p:sp>
        <p:nvSpPr>
          <p:cNvPr id="8" name="左矢印 7"/>
          <p:cNvSpPr/>
          <p:nvPr/>
        </p:nvSpPr>
        <p:spPr>
          <a:xfrm>
            <a:off x="5473548" y="3930728"/>
            <a:ext cx="514090" cy="4686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88844" y="3947066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measure up-down asymmetry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9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07272" y="830648"/>
            <a:ext cx="3095477" cy="1143000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b="1"/>
              <a:t>L</a:t>
            </a:r>
            <a:r>
              <a:rPr lang="en-US" altLang="ja-JP" sz="3600" b="1" smtClean="0"/>
              <a:t>ight </a:t>
            </a:r>
            <a:r>
              <a:rPr lang="en-US" altLang="ja-JP" sz="3600" b="1" dirty="0" smtClean="0"/>
              <a:t>ion </a:t>
            </a:r>
            <a:r>
              <a:rPr lang="en-US" altLang="ja-JP" sz="3600" b="1" dirty="0" err="1" smtClean="0"/>
              <a:t>collision@LHC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F14E-7942-F64D-BF6F-AB306C9619B1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90" y="3053549"/>
            <a:ext cx="5060210" cy="378364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6" y="249629"/>
            <a:ext cx="5051855" cy="376089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249741" y="4630250"/>
            <a:ext cx="3456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D. </a:t>
            </a:r>
            <a:r>
              <a:rPr lang="en-US" altLang="ja-JP" sz="1600" dirty="0" err="1" smtClean="0"/>
              <a:t>Manglunki</a:t>
            </a:r>
            <a:r>
              <a:rPr lang="en-US" altLang="ja-JP" sz="1600" dirty="0" smtClean="0"/>
              <a:t> presented at the</a:t>
            </a:r>
          </a:p>
          <a:p>
            <a:r>
              <a:rPr lang="en-US" altLang="ja-JP" sz="1600" dirty="0"/>
              <a:t>w</a:t>
            </a:r>
            <a:r>
              <a:rPr lang="en-US" altLang="ja-JP" sz="1600" dirty="0" smtClean="0"/>
              <a:t>orkshop: “Results </a:t>
            </a:r>
            <a:r>
              <a:rPr lang="en-US" altLang="ja-JP" sz="1600" dirty="0"/>
              <a:t>and prospects of forward physics at the LHC: Implications for the study of diffraction, cosmic ray interactions, and </a:t>
            </a:r>
            <a:r>
              <a:rPr lang="en-US" altLang="ja-JP" sz="1600" dirty="0" smtClean="0"/>
              <a:t>more”, 11-12 Feb 2013, CERN</a:t>
            </a:r>
            <a:endParaRPr kumimoji="1" lang="ja-JP" altLang="en-US" sz="1600" dirty="0"/>
          </a:p>
        </p:txBody>
      </p:sp>
      <p:sp>
        <p:nvSpPr>
          <p:cNvPr id="3" name="円/楕円 2"/>
          <p:cNvSpPr/>
          <p:nvPr/>
        </p:nvSpPr>
        <p:spPr>
          <a:xfrm>
            <a:off x="1105788" y="1127052"/>
            <a:ext cx="1658679" cy="265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2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9625" y="-278699"/>
            <a:ext cx="1813452" cy="29092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67039" y="2061207"/>
            <a:ext cx="1772821" cy="17969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9339" y="431257"/>
            <a:ext cx="3338623" cy="1325563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All </a:t>
            </a:r>
            <a:r>
              <a:rPr kumimoji="1" lang="en-US" altLang="ja-JP" sz="4000" b="1" dirty="0" err="1" smtClean="0"/>
              <a:t>pixelized</a:t>
            </a:r>
            <a:r>
              <a:rPr kumimoji="1" lang="en-US" altLang="ja-JP" sz="4000" b="1" dirty="0" smtClean="0"/>
              <a:t> </a:t>
            </a:r>
            <a:br>
              <a:rPr kumimoji="1" lang="en-US" altLang="ja-JP" sz="4000" b="1" dirty="0" smtClean="0"/>
            </a:br>
            <a:r>
              <a:rPr kumimoji="1" lang="en-US" altLang="ja-JP" sz="4000" b="1" dirty="0" smtClean="0"/>
              <a:t>“Super ZDC”</a:t>
            </a:r>
            <a:endParaRPr kumimoji="1" lang="ja-JP" altLang="en-US" sz="40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3C12-F8C8-C641-8F52-85B9D8F0FF26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16729" y="1956391"/>
            <a:ext cx="1610763" cy="1791974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5707177" y="4078875"/>
            <a:ext cx="2557023" cy="2503329"/>
            <a:chOff x="6236103" y="3526441"/>
            <a:chExt cx="2834706" cy="268825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370026" y="3513910"/>
              <a:ext cx="2566860" cy="283470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509119" y="3526441"/>
              <a:ext cx="19550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smtClean="0"/>
                <a:t>2mm pixel size</a:t>
              </a:r>
              <a:endParaRPr kumimoji="1" lang="ja-JP" altLang="en-US" sz="1600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279563" y="4873106"/>
            <a:ext cx="5243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Preliminary study for O-O measurement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/>
              <a:t>Multi particle events can be resolved by </a:t>
            </a:r>
            <a:r>
              <a:rPr lang="en-US" altLang="ja-JP" dirty="0" err="1" smtClean="0"/>
              <a:t>pixelize</a:t>
            </a:r>
            <a:r>
              <a:rPr lang="en-US" altLang="ja-JP" dirty="0" smtClean="0"/>
              <a:t> the calorimeters</a:t>
            </a:r>
            <a:endParaRPr kumimoji="1" lang="en-US" altLang="ja-JP" dirty="0" smtClean="0"/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/>
              <a:t>2mm x 2mm pixel calorimeter can separate multi particle events in O-O collisions 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0035" y="1748842"/>
            <a:ext cx="212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Event sample</a:t>
            </a:r>
          </a:p>
          <a:p>
            <a:r>
              <a:rPr lang="en-US" altLang="ja-JP" sz="1200" dirty="0" smtClean="0"/>
              <a:t>Photon hit in 9cmx9cm</a:t>
            </a:r>
          </a:p>
          <a:p>
            <a:r>
              <a:rPr kumimoji="1" lang="en-US" altLang="ja-JP" sz="1200" dirty="0" smtClean="0"/>
              <a:t>(neutron is not yet considered)</a:t>
            </a:r>
            <a:endParaRPr kumimoji="1" lang="ja-JP" altLang="en-US" sz="1200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151936" y="2321450"/>
            <a:ext cx="5055828" cy="2172336"/>
            <a:chOff x="151936" y="3405978"/>
            <a:chExt cx="5055828" cy="217233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577732" y="1980182"/>
              <a:ext cx="2172336" cy="502392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716569" y="5290556"/>
              <a:ext cx="24911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smtClean="0"/>
                <a:t>Distance of closest photon pair [mm]</a:t>
              </a:r>
              <a:endParaRPr kumimoji="1"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02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76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1795672" y="2599158"/>
            <a:ext cx="7092767" cy="2203521"/>
            <a:chOff x="1795672" y="2758653"/>
            <a:chExt cx="7092767" cy="2203521"/>
          </a:xfrm>
        </p:grpSpPr>
        <p:cxnSp>
          <p:nvCxnSpPr>
            <p:cNvPr id="5" name="直線矢印コネクタ 4"/>
            <p:cNvCxnSpPr/>
            <p:nvPr/>
          </p:nvCxnSpPr>
          <p:spPr>
            <a:xfrm flipV="1">
              <a:off x="3496782" y="3530035"/>
              <a:ext cx="640225" cy="731374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6289296" y="41303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>
              <a:off x="7188401" y="4422001"/>
              <a:ext cx="0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5263287" y="3404982"/>
              <a:ext cx="356996" cy="540173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795672" y="4261408"/>
              <a:ext cx="318548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0000"/>
                  </a:solidFill>
                </a:rPr>
                <a:t>Knee: end of galactic proton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93966" y="2758653"/>
              <a:ext cx="258275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galactic CR and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transition to extra-gal CR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944354" y="3754950"/>
              <a:ext cx="73609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Ankle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31528" y="3772616"/>
              <a:ext cx="2056911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</a:rPr>
                <a:t>(GZK) cutoff: </a:t>
              </a:r>
            </a:p>
            <a:p>
              <a:r>
                <a:rPr lang="en-US" altLang="ja-JP" b="1" dirty="0" smtClean="0">
                  <a:solidFill>
                    <a:srgbClr val="000000"/>
                  </a:solidFill>
                </a:rPr>
                <a:t>end of CR spectrum</a:t>
              </a:r>
              <a:endParaRPr kumimoji="1" lang="ja-JP" alt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86" y="4869712"/>
            <a:ext cx="4121207" cy="2024970"/>
          </a:xfrm>
          <a:prstGeom prst="rect">
            <a:avLst/>
          </a:prstGeom>
        </p:spPr>
      </p:pic>
      <p:sp>
        <p:nvSpPr>
          <p:cNvPr id="4" name="ストライプ矢印 3"/>
          <p:cNvSpPr/>
          <p:nvPr/>
        </p:nvSpPr>
        <p:spPr>
          <a:xfrm>
            <a:off x="3040908" y="6111864"/>
            <a:ext cx="2360428" cy="352727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トライプ矢印 15"/>
          <p:cNvSpPr/>
          <p:nvPr/>
        </p:nvSpPr>
        <p:spPr>
          <a:xfrm>
            <a:off x="5073707" y="6393881"/>
            <a:ext cx="2028842" cy="352727"/>
          </a:xfrm>
          <a:prstGeom prst="stripedRightArrow">
            <a:avLst/>
          </a:prstGeom>
          <a:solidFill>
            <a:srgbClr val="F3605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38786" y="636592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rgbClr val="0070C0"/>
                </a:solidFill>
              </a:rPr>
              <a:t>Galactic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59706" y="6414398"/>
            <a:ext cx="146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rgbClr val="C00000"/>
                </a:solidFill>
              </a:rPr>
              <a:t>Extra-galactic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3135145" y="54791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</a:t>
            </a:r>
            <a:r>
              <a:rPr kumimoji="1" lang="en-US" altLang="ja-JP" dirty="0" err="1" smtClean="0"/>
              <a:t>lnA</a:t>
            </a:r>
            <a:r>
              <a:rPr kumimoji="1" lang="en-US" altLang="ja-JP" dirty="0" smtClean="0"/>
              <a:t>&gt;</a:t>
            </a:r>
            <a:endParaRPr kumimoji="1" lang="ja-JP" altLang="en-US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2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229100" y="5943600"/>
            <a:ext cx="685800" cy="365125"/>
          </a:xfrm>
        </p:spPr>
        <p:txBody>
          <a:bodyPr/>
          <a:lstStyle/>
          <a:p>
            <a:fld id="{143A4075-202C-DE4B-A252-FA4691EC1381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0" y="134720"/>
            <a:ext cx="7869296" cy="56312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04397" y="5716994"/>
            <a:ext cx="434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Kampert</a:t>
            </a:r>
            <a:r>
              <a:rPr kumimoji="1" lang="en-US" altLang="ja-JP" dirty="0" smtClean="0"/>
              <a:t> and Unger, </a:t>
            </a:r>
            <a:r>
              <a:rPr kumimoji="1" lang="en-US" altLang="ja-JP" dirty="0" err="1" smtClean="0"/>
              <a:t>Astropart</a:t>
            </a:r>
            <a:r>
              <a:rPr kumimoji="1" lang="en-US" altLang="ja-JP" dirty="0" smtClean="0"/>
              <a:t>. Phys., 2012)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03285" y="163454"/>
            <a:ext cx="10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QGSJET1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34871" y="168090"/>
            <a:ext cx="102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QGSJETII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9150" y="3003888"/>
            <a:ext cx="7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SIBYLL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34871" y="3003888"/>
            <a:ext cx="68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EPOS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9851" y="6092379"/>
            <a:ext cx="7908740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nterpretation depends on the hadronic interaction </a:t>
            </a:r>
            <a:r>
              <a:rPr kumimoji="1" lang="en-US" altLang="ja-JP" sz="2000" smtClean="0">
                <a:solidFill>
                  <a:srgbClr val="FF0000"/>
                </a:solidFill>
              </a:rPr>
              <a:t>model </a:t>
            </a:r>
          </a:p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because high-energy CRs are observed through atmospheric air showers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512346" y="1742847"/>
            <a:ext cx="16379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3366FF"/>
                </a:solidFill>
              </a:rPr>
              <a:t>LHC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5150324" y="160474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740011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141862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左右矢印 2"/>
          <p:cNvSpPr/>
          <p:nvPr/>
        </p:nvSpPr>
        <p:spPr>
          <a:xfrm>
            <a:off x="2987749" y="3996689"/>
            <a:ext cx="4614530" cy="713534"/>
          </a:xfrm>
          <a:prstGeom prst="leftRightArrow">
            <a:avLst/>
          </a:prstGeom>
          <a:solidFill>
            <a:srgbClr val="F36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14370" y="4166475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Air shower observation</a:t>
            </a:r>
            <a:endParaRPr kumimoji="1" lang="ja-JP" altLang="en-US" b="1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512346" y="1742847"/>
            <a:ext cx="16379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3366FF"/>
                </a:solidFill>
              </a:rPr>
              <a:t>LHC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86132" y="1772309"/>
            <a:ext cx="585401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RHIC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184281" y="1576261"/>
            <a:ext cx="0" cy="25133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150324" y="160474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740011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141862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左右矢印 18"/>
          <p:cNvSpPr/>
          <p:nvPr/>
        </p:nvSpPr>
        <p:spPr>
          <a:xfrm>
            <a:off x="2987749" y="3996689"/>
            <a:ext cx="4614530" cy="713534"/>
          </a:xfrm>
          <a:prstGeom prst="leftRightArrow">
            <a:avLst/>
          </a:prstGeom>
          <a:solidFill>
            <a:srgbClr val="F36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14370" y="4166475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Air shower observation</a:t>
            </a:r>
            <a:endParaRPr kumimoji="1" lang="ja-JP" altLang="en-US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8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80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smtClean="0"/>
              <a:t>Cosmic rays</a:t>
            </a:r>
            <a:endParaRPr kumimoji="1" lang="ja-JP" altLang="en-US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089868"/>
            <a:ext cx="7211398" cy="531971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45528" y="1755980"/>
            <a:ext cx="573747" cy="400110"/>
          </a:xfrm>
          <a:prstGeom prst="rect">
            <a:avLst/>
          </a:prstGeom>
          <a:solidFill>
            <a:srgbClr val="DCE6F2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660066"/>
                </a:solidFill>
              </a:rPr>
              <a:t>FCC</a:t>
            </a:r>
            <a:endParaRPr kumimoji="1" lang="ja-JP" altLang="en-US" sz="2000" dirty="0">
              <a:solidFill>
                <a:srgbClr val="660066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12346" y="1742847"/>
            <a:ext cx="16379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3366FF"/>
                </a:solidFill>
              </a:rPr>
              <a:t>LHC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184281" y="1576261"/>
            <a:ext cx="0" cy="25133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150324" y="160474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740011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141862" y="1589251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左右矢印 18"/>
          <p:cNvSpPr/>
          <p:nvPr/>
        </p:nvSpPr>
        <p:spPr>
          <a:xfrm>
            <a:off x="2987749" y="3996689"/>
            <a:ext cx="4614530" cy="713534"/>
          </a:xfrm>
          <a:prstGeom prst="leftRightArrow">
            <a:avLst/>
          </a:prstGeom>
          <a:solidFill>
            <a:srgbClr val="F36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14370" y="4166475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Air shower observation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86132" y="1761676"/>
            <a:ext cx="585401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RHIC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C2BB-7AD7-DD4E-824F-DD62532AB0E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78388" y="2261674"/>
            <a:ext cx="234730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Future Circular Collider</a:t>
            </a:r>
          </a:p>
        </p:txBody>
      </p:sp>
    </p:spTree>
    <p:extLst>
      <p:ext uri="{BB962C8B-B14F-4D97-AF65-F5344CB8AC3E}">
        <p14:creationId xmlns:p14="http://schemas.microsoft.com/office/powerpoint/2010/main" val="3242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</TotalTime>
  <Words>2071</Words>
  <Application>Microsoft Macintosh PowerPoint</Application>
  <PresentationFormat>画面に合わせる (4:3)</PresentationFormat>
  <Paragraphs>415</Paragraphs>
  <Slides>46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46</vt:i4>
      </vt:variant>
    </vt:vector>
  </HeadingPairs>
  <TitlesOfParts>
    <vt:vector size="64" baseType="lpstr">
      <vt:lpstr>.AppleSystemUIFont</vt:lpstr>
      <vt:lpstr>Arial</vt:lpstr>
      <vt:lpstr>Arial Black</vt:lpstr>
      <vt:lpstr>Calibri</vt:lpstr>
      <vt:lpstr>Calibri Light</vt:lpstr>
      <vt:lpstr>Lucida Grande</vt:lpstr>
      <vt:lpstr>ＭＳ Ｐゴシック</vt:lpstr>
      <vt:lpstr>ＭＳ Ｐ明朝</vt:lpstr>
      <vt:lpstr>ＭＳ 明朝</vt:lpstr>
      <vt:lpstr>Rockwell</vt:lpstr>
      <vt:lpstr>Times New Roman</vt:lpstr>
      <vt:lpstr>Wingdings</vt:lpstr>
      <vt:lpstr>Yu Gothic</vt:lpstr>
      <vt:lpstr>游ゴシック</vt:lpstr>
      <vt:lpstr>游ゴシック Light</vt:lpstr>
      <vt:lpstr>ホワイト</vt:lpstr>
      <vt:lpstr>数式</vt:lpstr>
      <vt:lpstr>Equation</vt:lpstr>
      <vt:lpstr>LHCf and RHICf,  collider experiments to reveal the nature of high-energy cosmic rays</vt:lpstr>
      <vt:lpstr>Cosmic rays</vt:lpstr>
      <vt:lpstr>Cosmic rays</vt:lpstr>
      <vt:lpstr>Cosmic rays</vt:lpstr>
      <vt:lpstr>Cosmic rays</vt:lpstr>
      <vt:lpstr>PowerPoint プレゼンテーション</vt:lpstr>
      <vt:lpstr>Cosmic rays</vt:lpstr>
      <vt:lpstr>Cosmic rays</vt:lpstr>
      <vt:lpstr>Cosmic rays</vt:lpstr>
      <vt:lpstr>Cosmic rays</vt:lpstr>
      <vt:lpstr>2ry energy flow &amp; air shower √s=14TeV p-p collision  =  1017eV proton hitting a proton at rest </vt:lpstr>
      <vt:lpstr>The LHC forward experiment</vt:lpstr>
      <vt:lpstr>PowerPoint プレゼンテーション</vt:lpstr>
      <vt:lpstr>PowerPoint プレゼンテーション</vt:lpstr>
      <vt:lpstr>Detector performance</vt:lpstr>
      <vt:lpstr>LHCf History</vt:lpstr>
      <vt:lpstr>13TeV operation in June 2015</vt:lpstr>
      <vt:lpstr>13TeV operation in June 2015</vt:lpstr>
      <vt:lpstr>Analyses</vt:lpstr>
      <vt:lpstr>π0 pz spectra in 7TeV p-p collisions (PRD, 94 (2016) 032007)</vt:lpstr>
      <vt:lpstr>𝜋0 in 7TeV p-p collision  LHCf and models (ratio to data)</vt:lpstr>
      <vt:lpstr>Neutrons in 7TeV p-p collision (√s=7TeV p-p；PLB 750 (2015) 360-366)</vt:lpstr>
      <vt:lpstr>Origin of difference (Zhou et al., submitted to EPJC, arXiv:1611.07483)</vt:lpstr>
      <vt:lpstr>Tagging by ATLAS  (no track in ATLAS=diffraction-like)</vt:lpstr>
      <vt:lpstr>Technical feasibility of ATLAS-LHCf analysis</vt:lpstr>
      <vt:lpstr>√s scaling ; π0 </vt:lpstr>
      <vt:lpstr>√s scaling; Neutron @ zero degree</vt:lpstr>
      <vt:lpstr>Feynman scaling, or breaking?</vt:lpstr>
      <vt:lpstr>RHICf Installation  @STAR interaction point</vt:lpstr>
      <vt:lpstr>PowerPoint プレゼンテーション</vt:lpstr>
      <vt:lpstr>Single-spin asymmetry by PHENIX  (PRD, 88, 032006, 2013)</vt:lpstr>
      <vt:lpstr>Expected statistics in 12 hours</vt:lpstr>
      <vt:lpstr>PowerPoint プレゼンテーション</vt:lpstr>
      <vt:lpstr>LHC p-O/O-O collisions</vt:lpstr>
      <vt:lpstr>International workshops  lead by the KMI members</vt:lpstr>
      <vt:lpstr>Summary</vt:lpstr>
      <vt:lpstr>PowerPoint プレゼンテーション</vt:lpstr>
      <vt:lpstr>Backup</vt:lpstr>
      <vt:lpstr>Publications</vt:lpstr>
      <vt:lpstr>Event category of LHCf</vt:lpstr>
      <vt:lpstr>π0 at SppS UA7 (630GeV) (UA7; Roman Pot calorimeter!!)</vt:lpstr>
      <vt:lpstr>Theoretical explanation</vt:lpstr>
      <vt:lpstr>Beam Condition</vt:lpstr>
      <vt:lpstr>Light ion collision@LHC</vt:lpstr>
      <vt:lpstr>All pixelized  “Super ZDC”</vt:lpstr>
      <vt:lpstr>PowerPoint プレゼンテーション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LHCf and RHICf,  collider experiments to reveal the nature of high-energy cosmic rays</dc:title>
  <dc:creator>Microsoft Office ユーザー</dc:creator>
  <cp:lastModifiedBy>Microsoft Office ユーザー</cp:lastModifiedBy>
  <cp:revision>31</cp:revision>
  <dcterms:created xsi:type="dcterms:W3CDTF">2017-01-05T03:36:06Z</dcterms:created>
  <dcterms:modified xsi:type="dcterms:W3CDTF">2017-01-06T23:25:15Z</dcterms:modified>
</cp:coreProperties>
</file>