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48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E7035-CBC6-4B7D-8CC5-BEA84DDD0120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A9C90-9AAD-4AB6-8F03-49150F019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446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4C1887-524D-4A52-ADBB-0DFF823C3BF9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59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508F82-F208-4297-8606-69967A645BE4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0777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424E-92FD-4800-8BA9-F576ED477786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C47F-CC3B-4053-8C57-F391571D5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57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424E-92FD-4800-8BA9-F576ED477786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C47F-CC3B-4053-8C57-F391571D5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195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424E-92FD-4800-8BA9-F576ED477786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C47F-CC3B-4053-8C57-F391571D5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6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424E-92FD-4800-8BA9-F576ED477786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C47F-CC3B-4053-8C57-F391571D5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045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424E-92FD-4800-8BA9-F576ED477786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C47F-CC3B-4053-8C57-F391571D5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05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424E-92FD-4800-8BA9-F576ED477786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C47F-CC3B-4053-8C57-F391571D5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25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424E-92FD-4800-8BA9-F576ED477786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C47F-CC3B-4053-8C57-F391571D5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7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424E-92FD-4800-8BA9-F576ED477786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C47F-CC3B-4053-8C57-F391571D5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19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424E-92FD-4800-8BA9-F576ED477786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C47F-CC3B-4053-8C57-F391571D5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0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424E-92FD-4800-8BA9-F576ED477786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C47F-CC3B-4053-8C57-F391571D5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15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424E-92FD-4800-8BA9-F576ED477786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C47F-CC3B-4053-8C57-F391571D5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301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6424E-92FD-4800-8BA9-F576ED477786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BC47F-CC3B-4053-8C57-F391571D5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48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em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3DD4-24DE-4071-A3A3-DC845E9C8F9E}" type="slidenum"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65083" y="255895"/>
            <a:ext cx="7772400" cy="685800"/>
          </a:xfrm>
        </p:spPr>
        <p:txBody>
          <a:bodyPr>
            <a:normAutofit/>
          </a:bodyPr>
          <a:lstStyle/>
          <a:p>
            <a:r>
              <a:rPr lang="en-US" altLang="ru-RU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of </a:t>
            </a:r>
            <a:r>
              <a:rPr lang="ru-RU" altLang="ru-RU" sz="3200" b="1" dirty="0" err="1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Two-Photon</a:t>
            </a:r>
            <a:r>
              <a:rPr lang="ru-RU" altLang="ru-RU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Physics at Belle II</a:t>
            </a:r>
            <a:endParaRPr lang="ru-RU" altLang="ru-RU" sz="3200" b="1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02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91" y="1079309"/>
            <a:ext cx="3022600" cy="216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491086" y="1079309"/>
            <a:ext cx="69946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Belle II Advantages For 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Two‐photon 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processes: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Much </a:t>
            </a:r>
            <a:r>
              <a:rPr lang="en-US" sz="2400" dirty="0">
                <a:solidFill>
                  <a:srgbClr val="0000FF"/>
                </a:solidFill>
                <a:latin typeface="Calibri" panose="020F0502020204030204" pitchFamily="34" charset="0"/>
              </a:rPr>
              <a:t>higher (integrated) luminosity (up to 50 x)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Better momentum resolution and identification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Improved trigger efficiency due to more sophisticated neutral trigger</a:t>
            </a:r>
            <a:endParaRPr lang="en-US" sz="2400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6219" y="3382273"/>
            <a:ext cx="82258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99"/>
                </a:solidFill>
              </a:rPr>
              <a:t>Most interesting two-photon studies: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 form factors of 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 and ’ mesons via single and double tagged events. These are particularly important for light-by-light contribution to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muon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(g-2);</a:t>
            </a:r>
          </a:p>
          <a:p>
            <a:r>
              <a:rPr lang="en-US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Study and search for </a:t>
            </a:r>
            <a:r>
              <a:rPr lang="en-US" sz="2400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charmonium</a:t>
            </a:r>
            <a:r>
              <a:rPr lang="en-US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and </a:t>
            </a:r>
            <a:r>
              <a:rPr lang="en-US" sz="2400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charmonium</a:t>
            </a:r>
            <a:r>
              <a:rPr lang="en-US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-like states in the two-photon collisions.</a:t>
            </a:r>
            <a:endParaRPr lang="ru-RU" sz="24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658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797"/>
          <p:cNvPicPr/>
          <p:nvPr/>
        </p:nvPicPr>
        <p:blipFill>
          <a:blip r:embed="rId3"/>
          <a:stretch>
            <a:fillRect/>
          </a:stretch>
        </p:blipFill>
        <p:spPr>
          <a:xfrm>
            <a:off x="3661432" y="935225"/>
            <a:ext cx="4167038" cy="3125746"/>
          </a:xfrm>
          <a:prstGeom prst="rect">
            <a:avLst/>
          </a:prstGeom>
        </p:spPr>
      </p:pic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7F2C-C939-429B-8181-59531799353C}" type="slidenum"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93097" y="209356"/>
            <a:ext cx="5317503" cy="609600"/>
          </a:xfrm>
        </p:spPr>
        <p:txBody>
          <a:bodyPr/>
          <a:lstStyle/>
          <a:p>
            <a:r>
              <a:rPr lang="ru-RU" altLang="ru-RU" sz="3200" b="1" dirty="0">
                <a:solidFill>
                  <a:srgbClr val="993300"/>
                </a:solidFill>
                <a:latin typeface="Symbol" panose="05050102010706020507" pitchFamily="18" charset="2"/>
              </a:rPr>
              <a:t>p</a:t>
            </a:r>
            <a:r>
              <a:rPr lang="ru-RU" altLang="ru-RU" sz="3200" b="1" baseline="30000" dirty="0">
                <a:solidFill>
                  <a:srgbClr val="993300"/>
                </a:solidFill>
                <a:latin typeface="Symbol" panose="05050102010706020507" pitchFamily="18" charset="2"/>
              </a:rPr>
              <a:t>0</a:t>
            </a:r>
            <a:r>
              <a:rPr lang="ru-RU" altLang="ru-RU" sz="3200" b="1" dirty="0">
                <a:solidFill>
                  <a:srgbClr val="993300"/>
                </a:solidFill>
                <a:latin typeface="Symbol" panose="05050102010706020507" pitchFamily="18" charset="2"/>
              </a:rPr>
              <a:t> </a:t>
            </a:r>
            <a:r>
              <a:rPr lang="ru-RU" altLang="ru-RU" sz="3200" b="1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</a:t>
            </a:r>
            <a:r>
              <a:rPr lang="ru-RU" altLang="ru-RU" sz="32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ru-RU" altLang="ru-RU" sz="32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</a:t>
            </a:r>
            <a:endParaRPr lang="ru-RU" altLang="ru-RU" sz="3200" b="1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604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06"/>
          <a:stretch>
            <a:fillRect/>
          </a:stretch>
        </p:blipFill>
        <p:spPr bwMode="auto">
          <a:xfrm>
            <a:off x="536678" y="514156"/>
            <a:ext cx="2224088" cy="2141538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0452" name="Rectangle 4"/>
          <p:cNvSpPr>
            <a:spLocks noChangeArrowheads="1"/>
          </p:cNvSpPr>
          <p:nvPr/>
        </p:nvSpPr>
        <p:spPr bwMode="auto">
          <a:xfrm>
            <a:off x="200384" y="4396020"/>
            <a:ext cx="349492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|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F(Q</a:t>
            </a:r>
            <a:r>
              <a:rPr lang="ru-RU" altLang="ru-RU" sz="2000" b="1" baseline="300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)|</a:t>
            </a:r>
            <a:r>
              <a:rPr lang="ru-RU" altLang="ru-RU" sz="2000" b="1" baseline="300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= |F(Q</a:t>
            </a:r>
            <a:r>
              <a:rPr lang="ru-RU" altLang="ru-RU" sz="2000" b="1" baseline="300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,0)|</a:t>
            </a:r>
            <a:r>
              <a:rPr lang="ru-RU" altLang="ru-RU" sz="2000" b="1" baseline="300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= </a:t>
            </a:r>
            <a:endParaRPr lang="en-US" altLang="ru-RU" sz="2000" b="1" dirty="0" smtClean="0">
              <a:solidFill>
                <a:srgbClr val="0000CC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ru-RU" altLang="ru-RU" sz="2000" b="1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ds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/dQ</a:t>
            </a:r>
            <a:r>
              <a:rPr lang="ru-RU" altLang="ru-RU" sz="2000" b="1" baseline="300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)/(2A(Q</a:t>
            </a:r>
            <a:r>
              <a:rPr lang="ru-RU" altLang="ru-RU" sz="2000" b="1" baseline="300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))</a:t>
            </a:r>
            <a:r>
              <a:rPr lang="ru-RU" altLang="ru-RU" sz="20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ru-RU" sz="2000" dirty="0" smtClean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altLang="ru-RU" sz="2000" b="1" i="1" dirty="0" smtClean="0">
                <a:solidFill>
                  <a:srgbClr val="0066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A(Q</a:t>
            </a:r>
            <a:r>
              <a:rPr lang="ru-RU" altLang="ru-RU" sz="2000" b="1" i="1" baseline="30000" dirty="0" smtClean="0">
                <a:solidFill>
                  <a:srgbClr val="0066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altLang="ru-RU" sz="2000" b="1" i="1" dirty="0">
                <a:solidFill>
                  <a:srgbClr val="0066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altLang="ru-RU" sz="2000" b="1" i="1" dirty="0" err="1">
                <a:solidFill>
                  <a:srgbClr val="0066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u-RU" altLang="ru-RU" sz="2000" b="1" i="1" dirty="0">
                <a:solidFill>
                  <a:srgbClr val="0066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 dirty="0" err="1">
                <a:solidFill>
                  <a:srgbClr val="0066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calculated</a:t>
            </a:r>
            <a:r>
              <a:rPr lang="ru-RU" altLang="ru-RU" sz="2000" b="1" i="1" dirty="0">
                <a:solidFill>
                  <a:srgbClr val="0066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 dirty="0" err="1">
                <a:solidFill>
                  <a:srgbClr val="0066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ru-RU" altLang="ru-RU" sz="2000" b="1" i="1" dirty="0">
                <a:solidFill>
                  <a:srgbClr val="0066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QED</a:t>
            </a:r>
          </a:p>
          <a:p>
            <a:r>
              <a:rPr lang="ru-RU" altLang="ru-RU" sz="2000" b="1" dirty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|F(0,0)|</a:t>
            </a:r>
            <a:r>
              <a:rPr lang="ru-RU" altLang="ru-RU" sz="2000" b="1" baseline="30000" dirty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altLang="ru-RU" sz="2000" b="1" dirty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= 64</a:t>
            </a:r>
            <a:r>
              <a:rPr lang="ru-RU" altLang="ru-RU" sz="2000" b="1" dirty="0">
                <a:solidFill>
                  <a:srgbClr val="0000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pGgg</a:t>
            </a:r>
            <a:r>
              <a:rPr lang="ru-RU" altLang="ru-RU" sz="2000" b="1" dirty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/{(4</a:t>
            </a:r>
            <a:r>
              <a:rPr lang="ru-RU" altLang="ru-RU" sz="2000" b="1" dirty="0">
                <a:solidFill>
                  <a:srgbClr val="0000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pa</a:t>
            </a:r>
            <a:r>
              <a:rPr lang="ru-RU" altLang="ru-RU" sz="2000" b="1" dirty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altLang="ru-RU" sz="2000" b="1" baseline="30000" dirty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altLang="ru-RU" sz="2000" b="1" dirty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ru-RU" altLang="ru-RU" sz="2000" b="1" baseline="-25000" dirty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ru-RU" altLang="ru-RU" sz="2000" b="1" baseline="30000" dirty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altLang="ru-RU" sz="2000" b="1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altLang="ru-RU" sz="2000" b="1" dirty="0">
              <a:solidFill>
                <a:srgbClr val="0000FF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13152" y="1034368"/>
            <a:ext cx="3694124" cy="30266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40003" y="2727726"/>
            <a:ext cx="68382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Belle</a:t>
            </a:r>
            <a:endParaRPr lang="ru-RU" sz="20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97836" y="678029"/>
            <a:ext cx="2438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Belle II expectation</a:t>
            </a:r>
            <a:endParaRPr lang="ru-RU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75797" y="2714822"/>
            <a:ext cx="30173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000" b="1" dirty="0" err="1">
                <a:solidFill>
                  <a:srgbClr val="FF33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gg</a:t>
            </a:r>
            <a:r>
              <a:rPr lang="ru-RU" altLang="ru-RU" sz="2000" b="1" dirty="0">
                <a:solidFill>
                  <a:srgbClr val="FF33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*</a:t>
            </a:r>
            <a:r>
              <a:rPr lang="ru-RU" altLang="ru-RU" sz="2000" b="1" dirty="0">
                <a:solidFill>
                  <a:srgbClr val="FF3399"/>
                </a:solidFill>
                <a:latin typeface="SymbolOOEnc" charset="-52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ru-RU" altLang="ru-RU" sz="2000" b="1" dirty="0">
                <a:solidFill>
                  <a:srgbClr val="FF3399"/>
                </a:solidFill>
                <a:latin typeface="SymbolOOEnc" charset="-52"/>
                <a:cs typeface="Times New Roman" panose="02020603050405020304" pitchFamily="18" charset="0"/>
              </a:rPr>
              <a:t> </a:t>
            </a:r>
            <a:r>
              <a:rPr lang="ru-RU" altLang="ru-RU" sz="2000" b="1" dirty="0" smtClean="0">
                <a:solidFill>
                  <a:srgbClr val="FF33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ru-RU" altLang="ru-RU" sz="2000" b="1" baseline="30000" dirty="0" smtClean="0">
                <a:solidFill>
                  <a:srgbClr val="FF33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0</a:t>
            </a:r>
            <a:r>
              <a:rPr lang="en-US" altLang="ru-RU" sz="2000" b="1" baseline="30000" dirty="0" smtClean="0">
                <a:solidFill>
                  <a:srgbClr val="FF33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   </a:t>
            </a:r>
            <a:r>
              <a:rPr lang="ru-RU" altLang="ru-RU" sz="2000" b="1" dirty="0" err="1" smtClean="0">
                <a:solidFill>
                  <a:srgbClr val="0000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Single-tag</a:t>
            </a:r>
            <a:r>
              <a:rPr lang="ru-RU" altLang="ru-RU" sz="2000" b="1" dirty="0" smtClean="0">
                <a:solidFill>
                  <a:srgbClr val="0000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solidFill>
                  <a:srgbClr val="000099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ru-RU" altLang="ru-RU" sz="2000" b="1" baseline="30000" dirty="0">
                <a:solidFill>
                  <a:srgbClr val="0000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altLang="ru-RU" sz="2000" b="1" dirty="0">
                <a:solidFill>
                  <a:srgbClr val="0000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rgbClr val="0000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production</a:t>
            </a:r>
            <a:r>
              <a:rPr lang="ru-RU" altLang="ru-RU" sz="2000" b="1" dirty="0">
                <a:solidFill>
                  <a:srgbClr val="0000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rgbClr val="0000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ru-RU" altLang="ru-RU" sz="2000" b="1" dirty="0">
                <a:solidFill>
                  <a:srgbClr val="0000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rgbClr val="0000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two-photon</a:t>
            </a:r>
            <a:r>
              <a:rPr lang="ru-RU" altLang="ru-RU" sz="2000" b="1" dirty="0">
                <a:solidFill>
                  <a:srgbClr val="0000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rgbClr val="0000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process</a:t>
            </a:r>
            <a:r>
              <a:rPr lang="en-US" altLang="ru-RU" sz="2000" b="1" dirty="0">
                <a:solidFill>
                  <a:srgbClr val="0000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rgbClr val="0000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ru-RU" altLang="ru-RU" sz="2000" b="1" dirty="0">
                <a:solidFill>
                  <a:srgbClr val="0000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a </a:t>
            </a:r>
            <a:endParaRPr lang="ru-RU" altLang="ru-RU" sz="2000" b="1" baseline="30000" dirty="0">
              <a:solidFill>
                <a:srgbClr val="FF3399"/>
              </a:solidFill>
              <a:latin typeface="Symbol" panose="05050102010706020507" pitchFamily="18" charset="2"/>
              <a:cs typeface="Times New Roman" panose="02020603050405020304" pitchFamily="18" charset="0"/>
            </a:endParaRPr>
          </a:p>
          <a:p>
            <a:r>
              <a:rPr lang="ru-RU" altLang="ru-RU" sz="2000" b="1" dirty="0" smtClean="0">
                <a:solidFill>
                  <a:srgbClr val="0000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large-Q</a:t>
            </a:r>
            <a:r>
              <a:rPr lang="ru-RU" altLang="ru-RU" sz="2000" b="1" baseline="30000" dirty="0" smtClean="0">
                <a:solidFill>
                  <a:srgbClr val="0000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altLang="ru-RU" sz="2000" b="1" dirty="0" smtClean="0">
                <a:solidFill>
                  <a:srgbClr val="0000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rgbClr val="0000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u-RU" altLang="ru-RU" sz="2000" b="1" dirty="0">
                <a:solidFill>
                  <a:srgbClr val="0000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a small-Q</a:t>
            </a:r>
            <a:r>
              <a:rPr lang="ru-RU" altLang="ru-RU" sz="2000" b="1" baseline="30000" dirty="0">
                <a:solidFill>
                  <a:srgbClr val="0000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altLang="ru-RU" sz="2000" b="1" dirty="0">
                <a:solidFill>
                  <a:srgbClr val="0000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 smtClean="0">
                <a:solidFill>
                  <a:srgbClr val="0000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photon</a:t>
            </a:r>
            <a:endParaRPr lang="ru-RU" altLang="ru-RU" sz="2000" b="1" dirty="0">
              <a:solidFill>
                <a:srgbClr val="00009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38600" y="4177240"/>
            <a:ext cx="463061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2860" algn="just"/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The pion transition form factor for the “asymptotic” (solid line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 and different models </a:t>
            </a:r>
            <a:r>
              <a:rPr lang="ru-RU" sz="2000" dirty="0" smtClean="0">
                <a:solidFill>
                  <a:srgbClr val="0000FF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The experimental data are from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BaBar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(circles), Belle 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[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(squares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and CLEO 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(open triangles).</a:t>
            </a:r>
            <a:endParaRPr lang="ru-RU" sz="20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40003" y="2960446"/>
            <a:ext cx="73834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CLEO</a:t>
            </a:r>
            <a:endParaRPr lang="ru-RU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40003" y="3210326"/>
            <a:ext cx="73834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BaBar</a:t>
            </a:r>
            <a:endParaRPr lang="ru-RU" sz="20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19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187</Words>
  <Application>Microsoft Office PowerPoint</Application>
  <PresentationFormat>Широкоэкранный</PresentationFormat>
  <Paragraphs>24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Symbol</vt:lpstr>
      <vt:lpstr>SymbolOOEnc</vt:lpstr>
      <vt:lpstr>Times New Roman</vt:lpstr>
      <vt:lpstr>Тема Office</vt:lpstr>
      <vt:lpstr>Study of Two-Photon Physics at Belle II</vt:lpstr>
      <vt:lpstr>p0 Transition Form Factor</vt:lpstr>
    </vt:vector>
  </TitlesOfParts>
  <Company>BINP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of Two-Photon Physics at Belle II</dc:title>
  <dc:creator>BINP User</dc:creator>
  <cp:lastModifiedBy>BINP User</cp:lastModifiedBy>
  <cp:revision>3</cp:revision>
  <dcterms:created xsi:type="dcterms:W3CDTF">2021-06-27T04:10:00Z</dcterms:created>
  <dcterms:modified xsi:type="dcterms:W3CDTF">2021-07-01T14:28:34Z</dcterms:modified>
</cp:coreProperties>
</file>