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15"/>
  </p:notesMasterIdLst>
  <p:handoutMasterIdLst>
    <p:handoutMasterId r:id="rId16"/>
  </p:handoutMasterIdLst>
  <p:sldIdLst>
    <p:sldId id="258" r:id="rId2"/>
    <p:sldId id="259" r:id="rId3"/>
    <p:sldId id="263" r:id="rId4"/>
    <p:sldId id="265" r:id="rId5"/>
    <p:sldId id="268" r:id="rId6"/>
    <p:sldId id="266" r:id="rId7"/>
    <p:sldId id="267" r:id="rId8"/>
    <p:sldId id="269" r:id="rId9"/>
    <p:sldId id="270" r:id="rId10"/>
    <p:sldId id="271" r:id="rId11"/>
    <p:sldId id="272" r:id="rId12"/>
    <p:sldId id="273" r:id="rId13"/>
    <p:sldId id="275" r:id="rId14"/>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111" d="100"/>
          <a:sy n="111" d="100"/>
        </p:scale>
        <p:origin x="-712" y="-10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ja-JP" altLang="en-US"/>
          </a:p>
        </p:txBody>
      </p:sp>
      <p:sp>
        <p:nvSpPr>
          <p:cNvPr id="3" name="日付プレースホル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595EBC4-997D-B94A-901D-763180A64EDD}" type="datetimeFigureOut">
              <a:rPr lang="ja-JP" altLang="en-US" smtClean="0"/>
              <a:pPr/>
              <a:t>15.5.1</a:t>
            </a:fld>
            <a:endParaRPr lang="ja-JP" altLang="en-US"/>
          </a:p>
        </p:txBody>
      </p:sp>
      <p:sp>
        <p:nvSpPr>
          <p:cNvPr id="4" name="フッター プレースホル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ja-JP" altLang="en-US"/>
          </a:p>
        </p:txBody>
      </p:sp>
      <p:sp>
        <p:nvSpPr>
          <p:cNvPr id="5" name="スライド番号プレースホル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448C6C7-A7A3-1E42-9701-03E2589BCEB8}"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892C68-593E-484C-A51A-59F09F741023}" type="datetimeFigureOut">
              <a:rPr lang="ja-JP" altLang="en-US" smtClean="0"/>
              <a:pPr/>
              <a:t>15.5.1</a:t>
            </a:fld>
            <a:endParaRPr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D1A43F-5E42-AB45-940F-164A9A43D2F1}"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p>
            <a:r>
              <a:rPr lang="en-US" altLang="ja-JP" smtClean="0"/>
              <a:t>13.10.8</a:t>
            </a:r>
            <a:endParaRPr lang="ja-JP" altLang="en-US"/>
          </a:p>
        </p:txBody>
      </p:sp>
      <p:sp>
        <p:nvSpPr>
          <p:cNvPr id="5" name="フッター プレースホルダ 4"/>
          <p:cNvSpPr>
            <a:spLocks noGrp="1"/>
          </p:cNvSpPr>
          <p:nvPr>
            <p:ph type="ftr" sz="quarter" idx="11"/>
          </p:nvPr>
        </p:nvSpPr>
        <p:spPr/>
        <p:txBody>
          <a:bodyPr/>
          <a:lstStyle/>
          <a:p>
            <a:r>
              <a:rPr lang="en-US" altLang="ja-JP" smtClean="0"/>
              <a:t>TOP mechanics memo</a:t>
            </a:r>
            <a:endParaRPr lang="ja-JP" altLang="en-US"/>
          </a:p>
        </p:txBody>
      </p:sp>
      <p:sp>
        <p:nvSpPr>
          <p:cNvPr id="6" name="スライド番号プレースホルダ 5"/>
          <p:cNvSpPr>
            <a:spLocks noGrp="1"/>
          </p:cNvSpPr>
          <p:nvPr>
            <p:ph type="sldNum" sz="quarter" idx="12"/>
          </p:nvPr>
        </p:nvSpPr>
        <p:spPr/>
        <p:txBody>
          <a:bodyPr/>
          <a:lstStyle/>
          <a:p>
            <a:fld id="{2951D966-6B37-A744-AADF-7A7DC873E0B4}"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r>
              <a:rPr lang="en-US" altLang="ja-JP" smtClean="0"/>
              <a:t>13.10.8</a:t>
            </a:r>
            <a:endParaRPr lang="ja-JP" altLang="en-US"/>
          </a:p>
        </p:txBody>
      </p:sp>
      <p:sp>
        <p:nvSpPr>
          <p:cNvPr id="5" name="フッター プレースホルダ 4"/>
          <p:cNvSpPr>
            <a:spLocks noGrp="1"/>
          </p:cNvSpPr>
          <p:nvPr>
            <p:ph type="ftr" sz="quarter" idx="11"/>
          </p:nvPr>
        </p:nvSpPr>
        <p:spPr/>
        <p:txBody>
          <a:bodyPr/>
          <a:lstStyle/>
          <a:p>
            <a:r>
              <a:rPr lang="en-US" altLang="ja-JP" smtClean="0"/>
              <a:t>TOP mechanics memo</a:t>
            </a:r>
            <a:endParaRPr lang="ja-JP" altLang="en-US"/>
          </a:p>
        </p:txBody>
      </p:sp>
      <p:sp>
        <p:nvSpPr>
          <p:cNvPr id="6" name="スライド番号プレースホルダ 5"/>
          <p:cNvSpPr>
            <a:spLocks noGrp="1"/>
          </p:cNvSpPr>
          <p:nvPr>
            <p:ph type="sldNum" sz="quarter" idx="12"/>
          </p:nvPr>
        </p:nvSpPr>
        <p:spPr/>
        <p:txBody>
          <a:bodyPr/>
          <a:lstStyle/>
          <a:p>
            <a:fld id="{2951D966-6B37-A744-AADF-7A7DC873E0B4}"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r>
              <a:rPr lang="en-US" altLang="ja-JP" smtClean="0"/>
              <a:t>13.10.8</a:t>
            </a:r>
            <a:endParaRPr lang="ja-JP" altLang="en-US"/>
          </a:p>
        </p:txBody>
      </p:sp>
      <p:sp>
        <p:nvSpPr>
          <p:cNvPr id="5" name="フッター プレースホルダ 4"/>
          <p:cNvSpPr>
            <a:spLocks noGrp="1"/>
          </p:cNvSpPr>
          <p:nvPr>
            <p:ph type="ftr" sz="quarter" idx="11"/>
          </p:nvPr>
        </p:nvSpPr>
        <p:spPr/>
        <p:txBody>
          <a:bodyPr/>
          <a:lstStyle/>
          <a:p>
            <a:r>
              <a:rPr lang="en-US" altLang="ja-JP" smtClean="0"/>
              <a:t>TOP mechanics memo</a:t>
            </a:r>
            <a:endParaRPr lang="ja-JP" altLang="en-US"/>
          </a:p>
        </p:txBody>
      </p:sp>
      <p:sp>
        <p:nvSpPr>
          <p:cNvPr id="6" name="スライド番号プレースホルダ 5"/>
          <p:cNvSpPr>
            <a:spLocks noGrp="1"/>
          </p:cNvSpPr>
          <p:nvPr>
            <p:ph type="sldNum" sz="quarter" idx="12"/>
          </p:nvPr>
        </p:nvSpPr>
        <p:spPr/>
        <p:txBody>
          <a:bodyPr/>
          <a:lstStyle/>
          <a:p>
            <a:fld id="{2951D966-6B37-A744-AADF-7A7DC873E0B4}"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r>
              <a:rPr lang="en-US" altLang="ja-JP" smtClean="0"/>
              <a:t>13.10.8</a:t>
            </a:r>
            <a:endParaRPr lang="ja-JP" altLang="en-US"/>
          </a:p>
        </p:txBody>
      </p:sp>
      <p:sp>
        <p:nvSpPr>
          <p:cNvPr id="5" name="フッター プレースホルダ 4"/>
          <p:cNvSpPr>
            <a:spLocks noGrp="1"/>
          </p:cNvSpPr>
          <p:nvPr>
            <p:ph type="ftr" sz="quarter" idx="11"/>
          </p:nvPr>
        </p:nvSpPr>
        <p:spPr/>
        <p:txBody>
          <a:bodyPr/>
          <a:lstStyle/>
          <a:p>
            <a:r>
              <a:rPr lang="en-US" altLang="ja-JP" smtClean="0"/>
              <a:t>TOP mechanics memo</a:t>
            </a:r>
            <a:endParaRPr lang="ja-JP" altLang="en-US"/>
          </a:p>
        </p:txBody>
      </p:sp>
      <p:sp>
        <p:nvSpPr>
          <p:cNvPr id="6" name="スライド番号プレースホルダ 5"/>
          <p:cNvSpPr>
            <a:spLocks noGrp="1"/>
          </p:cNvSpPr>
          <p:nvPr>
            <p:ph type="sldNum" sz="quarter" idx="12"/>
          </p:nvPr>
        </p:nvSpPr>
        <p:spPr/>
        <p:txBody>
          <a:bodyPr/>
          <a:lstStyle/>
          <a:p>
            <a:fld id="{2951D966-6B37-A744-AADF-7A7DC873E0B4}"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p>
            <a:r>
              <a:rPr lang="en-US" altLang="ja-JP" smtClean="0"/>
              <a:t>13.10.8</a:t>
            </a:r>
            <a:endParaRPr lang="ja-JP" altLang="en-US"/>
          </a:p>
        </p:txBody>
      </p:sp>
      <p:sp>
        <p:nvSpPr>
          <p:cNvPr id="5" name="フッター プレースホルダ 4"/>
          <p:cNvSpPr>
            <a:spLocks noGrp="1"/>
          </p:cNvSpPr>
          <p:nvPr>
            <p:ph type="ftr" sz="quarter" idx="11"/>
          </p:nvPr>
        </p:nvSpPr>
        <p:spPr/>
        <p:txBody>
          <a:bodyPr/>
          <a:lstStyle/>
          <a:p>
            <a:r>
              <a:rPr lang="en-US" altLang="ja-JP" smtClean="0"/>
              <a:t>TOP mechanics memo</a:t>
            </a:r>
            <a:endParaRPr lang="ja-JP" altLang="en-US"/>
          </a:p>
        </p:txBody>
      </p:sp>
      <p:sp>
        <p:nvSpPr>
          <p:cNvPr id="6" name="スライド番号プレースホルダ 5"/>
          <p:cNvSpPr>
            <a:spLocks noGrp="1"/>
          </p:cNvSpPr>
          <p:nvPr>
            <p:ph type="sldNum" sz="quarter" idx="12"/>
          </p:nvPr>
        </p:nvSpPr>
        <p:spPr/>
        <p:txBody>
          <a:bodyPr/>
          <a:lstStyle/>
          <a:p>
            <a:fld id="{2951D966-6B37-A744-AADF-7A7DC873E0B4}" type="slidenum">
              <a:rPr lang="ja-JP" altLang="en-US" smtClean="0"/>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p>
            <a:r>
              <a:rPr lang="en-US" altLang="ja-JP" smtClean="0"/>
              <a:t>13.10.8</a:t>
            </a:r>
            <a:endParaRPr lang="ja-JP" altLang="en-US"/>
          </a:p>
        </p:txBody>
      </p:sp>
      <p:sp>
        <p:nvSpPr>
          <p:cNvPr id="6" name="フッター プレースホルダ 5"/>
          <p:cNvSpPr>
            <a:spLocks noGrp="1"/>
          </p:cNvSpPr>
          <p:nvPr>
            <p:ph type="ftr" sz="quarter" idx="11"/>
          </p:nvPr>
        </p:nvSpPr>
        <p:spPr/>
        <p:txBody>
          <a:bodyPr/>
          <a:lstStyle/>
          <a:p>
            <a:r>
              <a:rPr lang="en-US" altLang="ja-JP" smtClean="0"/>
              <a:t>TOP mechanics memo</a:t>
            </a:r>
            <a:endParaRPr lang="ja-JP" altLang="en-US"/>
          </a:p>
        </p:txBody>
      </p:sp>
      <p:sp>
        <p:nvSpPr>
          <p:cNvPr id="7" name="スライド番号プレースホルダ 6"/>
          <p:cNvSpPr>
            <a:spLocks noGrp="1"/>
          </p:cNvSpPr>
          <p:nvPr>
            <p:ph type="sldNum" sz="quarter" idx="12"/>
          </p:nvPr>
        </p:nvSpPr>
        <p:spPr/>
        <p:txBody>
          <a:bodyPr/>
          <a:lstStyle/>
          <a:p>
            <a:fld id="{2951D966-6B37-A744-AADF-7A7DC873E0B4}"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p>
            <a:r>
              <a:rPr lang="en-US" altLang="ja-JP" smtClean="0"/>
              <a:t>13.10.8</a:t>
            </a:r>
            <a:endParaRPr lang="ja-JP" altLang="en-US"/>
          </a:p>
        </p:txBody>
      </p:sp>
      <p:sp>
        <p:nvSpPr>
          <p:cNvPr id="8" name="フッター プレースホルダ 7"/>
          <p:cNvSpPr>
            <a:spLocks noGrp="1"/>
          </p:cNvSpPr>
          <p:nvPr>
            <p:ph type="ftr" sz="quarter" idx="11"/>
          </p:nvPr>
        </p:nvSpPr>
        <p:spPr/>
        <p:txBody>
          <a:bodyPr/>
          <a:lstStyle/>
          <a:p>
            <a:r>
              <a:rPr lang="en-US" altLang="ja-JP" smtClean="0"/>
              <a:t>TOP mechanics memo</a:t>
            </a:r>
            <a:endParaRPr lang="ja-JP" altLang="en-US"/>
          </a:p>
        </p:txBody>
      </p:sp>
      <p:sp>
        <p:nvSpPr>
          <p:cNvPr id="9" name="スライド番号プレースホルダ 8"/>
          <p:cNvSpPr>
            <a:spLocks noGrp="1"/>
          </p:cNvSpPr>
          <p:nvPr>
            <p:ph type="sldNum" sz="quarter" idx="12"/>
          </p:nvPr>
        </p:nvSpPr>
        <p:spPr/>
        <p:txBody>
          <a:bodyPr/>
          <a:lstStyle/>
          <a:p>
            <a:fld id="{2951D966-6B37-A744-AADF-7A7DC873E0B4}" type="slidenum">
              <a:rPr lang="ja-JP" altLang="en-US" smtClean="0"/>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p>
            <a:r>
              <a:rPr lang="en-US" altLang="ja-JP" smtClean="0"/>
              <a:t>13.10.8</a:t>
            </a:r>
            <a:endParaRPr lang="ja-JP" altLang="en-US"/>
          </a:p>
        </p:txBody>
      </p:sp>
      <p:sp>
        <p:nvSpPr>
          <p:cNvPr id="4" name="フッター プレースホルダ 3"/>
          <p:cNvSpPr>
            <a:spLocks noGrp="1"/>
          </p:cNvSpPr>
          <p:nvPr>
            <p:ph type="ftr" sz="quarter" idx="11"/>
          </p:nvPr>
        </p:nvSpPr>
        <p:spPr/>
        <p:txBody>
          <a:bodyPr/>
          <a:lstStyle/>
          <a:p>
            <a:r>
              <a:rPr lang="en-US" altLang="ja-JP" smtClean="0"/>
              <a:t>TOP mechanics memo</a:t>
            </a:r>
            <a:endParaRPr lang="ja-JP" altLang="en-US"/>
          </a:p>
        </p:txBody>
      </p:sp>
      <p:sp>
        <p:nvSpPr>
          <p:cNvPr id="5" name="スライド番号プレースホルダ 4"/>
          <p:cNvSpPr>
            <a:spLocks noGrp="1"/>
          </p:cNvSpPr>
          <p:nvPr>
            <p:ph type="sldNum" sz="quarter" idx="12"/>
          </p:nvPr>
        </p:nvSpPr>
        <p:spPr/>
        <p:txBody>
          <a:bodyPr/>
          <a:lstStyle/>
          <a:p>
            <a:fld id="{2951D966-6B37-A744-AADF-7A7DC873E0B4}" type="slidenum">
              <a:rPr lang="ja-JP" altLang="en-US" smtClean="0"/>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r>
              <a:rPr lang="en-US" altLang="ja-JP" smtClean="0"/>
              <a:t>13.10.8</a:t>
            </a:r>
            <a:endParaRPr lang="ja-JP" altLang="en-US"/>
          </a:p>
        </p:txBody>
      </p:sp>
      <p:sp>
        <p:nvSpPr>
          <p:cNvPr id="3" name="フッター プレースホルダ 2"/>
          <p:cNvSpPr>
            <a:spLocks noGrp="1"/>
          </p:cNvSpPr>
          <p:nvPr>
            <p:ph type="ftr" sz="quarter" idx="11"/>
          </p:nvPr>
        </p:nvSpPr>
        <p:spPr/>
        <p:txBody>
          <a:bodyPr/>
          <a:lstStyle/>
          <a:p>
            <a:r>
              <a:rPr lang="en-US" altLang="ja-JP" smtClean="0"/>
              <a:t>TOP mechanics memo</a:t>
            </a:r>
            <a:endParaRPr lang="ja-JP" altLang="en-US"/>
          </a:p>
        </p:txBody>
      </p:sp>
      <p:sp>
        <p:nvSpPr>
          <p:cNvPr id="4" name="スライド番号プレースホルダ 3"/>
          <p:cNvSpPr>
            <a:spLocks noGrp="1"/>
          </p:cNvSpPr>
          <p:nvPr>
            <p:ph type="sldNum" sz="quarter" idx="12"/>
          </p:nvPr>
        </p:nvSpPr>
        <p:spPr/>
        <p:txBody>
          <a:bodyPr/>
          <a:lstStyle/>
          <a:p>
            <a:fld id="{2951D966-6B37-A744-AADF-7A7DC873E0B4}"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r>
              <a:rPr lang="en-US" altLang="ja-JP" smtClean="0"/>
              <a:t>13.10.8</a:t>
            </a:r>
            <a:endParaRPr lang="ja-JP" altLang="en-US"/>
          </a:p>
        </p:txBody>
      </p:sp>
      <p:sp>
        <p:nvSpPr>
          <p:cNvPr id="6" name="フッター プレースホルダ 5"/>
          <p:cNvSpPr>
            <a:spLocks noGrp="1"/>
          </p:cNvSpPr>
          <p:nvPr>
            <p:ph type="ftr" sz="quarter" idx="11"/>
          </p:nvPr>
        </p:nvSpPr>
        <p:spPr/>
        <p:txBody>
          <a:bodyPr/>
          <a:lstStyle/>
          <a:p>
            <a:r>
              <a:rPr lang="en-US" altLang="ja-JP" smtClean="0"/>
              <a:t>TOP mechanics memo</a:t>
            </a:r>
            <a:endParaRPr lang="ja-JP" altLang="en-US"/>
          </a:p>
        </p:txBody>
      </p:sp>
      <p:sp>
        <p:nvSpPr>
          <p:cNvPr id="7" name="スライド番号プレースホルダ 6"/>
          <p:cNvSpPr>
            <a:spLocks noGrp="1"/>
          </p:cNvSpPr>
          <p:nvPr>
            <p:ph type="sldNum" sz="quarter" idx="12"/>
          </p:nvPr>
        </p:nvSpPr>
        <p:spPr/>
        <p:txBody>
          <a:bodyPr/>
          <a:lstStyle/>
          <a:p>
            <a:fld id="{2951D966-6B37-A744-AADF-7A7DC873E0B4}"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r>
              <a:rPr lang="en-US" altLang="ja-JP" smtClean="0"/>
              <a:t>13.10.8</a:t>
            </a:r>
            <a:endParaRPr lang="ja-JP" altLang="en-US"/>
          </a:p>
        </p:txBody>
      </p:sp>
      <p:sp>
        <p:nvSpPr>
          <p:cNvPr id="6" name="フッター プレースホルダ 5"/>
          <p:cNvSpPr>
            <a:spLocks noGrp="1"/>
          </p:cNvSpPr>
          <p:nvPr>
            <p:ph type="ftr" sz="quarter" idx="11"/>
          </p:nvPr>
        </p:nvSpPr>
        <p:spPr/>
        <p:txBody>
          <a:bodyPr/>
          <a:lstStyle/>
          <a:p>
            <a:r>
              <a:rPr lang="en-US" altLang="ja-JP" smtClean="0"/>
              <a:t>TOP mechanics memo</a:t>
            </a:r>
            <a:endParaRPr lang="ja-JP" altLang="en-US"/>
          </a:p>
        </p:txBody>
      </p:sp>
      <p:sp>
        <p:nvSpPr>
          <p:cNvPr id="7" name="スライド番号プレースホルダ 6"/>
          <p:cNvSpPr>
            <a:spLocks noGrp="1"/>
          </p:cNvSpPr>
          <p:nvPr>
            <p:ph type="sldNum" sz="quarter" idx="12"/>
          </p:nvPr>
        </p:nvSpPr>
        <p:spPr/>
        <p:txBody>
          <a:bodyPr/>
          <a:lstStyle/>
          <a:p>
            <a:fld id="{2951D966-6B37-A744-AADF-7A7DC873E0B4}" type="slidenum">
              <a:rPr lang="ja-JP" altLang="en-US" smtClean="0"/>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ja-JP" smtClean="0"/>
              <a:t>13.10.8</a:t>
            </a:r>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ltLang="ja-JP" smtClean="0"/>
              <a:t>TOP mechanics memo</a:t>
            </a: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51D966-6B37-A744-AADF-7A7DC873E0B4}"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1552278" y="2142163"/>
            <a:ext cx="6091710" cy="1446550"/>
          </a:xfrm>
        </p:spPr>
        <p:txBody>
          <a:bodyPr wrap="square">
            <a:spAutoFit/>
          </a:bodyPr>
          <a:lstStyle/>
          <a:p>
            <a:r>
              <a:rPr lang="en-US" altLang="ja-JP" i="1" dirty="0" smtClean="0"/>
              <a:t>TOP Installation Practices in Oct.-Dec. 2013</a:t>
            </a:r>
            <a:endParaRPr lang="ja-JP" altLang="en-US" i="1" dirty="0"/>
          </a:p>
        </p:txBody>
      </p:sp>
      <p:sp>
        <p:nvSpPr>
          <p:cNvPr id="5" name="サブタイトル 4"/>
          <p:cNvSpPr>
            <a:spLocks noGrp="1"/>
          </p:cNvSpPr>
          <p:nvPr>
            <p:ph type="subTitle" idx="1"/>
          </p:nvPr>
        </p:nvSpPr>
        <p:spPr>
          <a:xfrm>
            <a:off x="2027182" y="3886200"/>
            <a:ext cx="5092034" cy="1077218"/>
          </a:xfrm>
        </p:spPr>
        <p:txBody>
          <a:bodyPr wrap="square">
            <a:spAutoFit/>
          </a:bodyPr>
          <a:lstStyle/>
          <a:p>
            <a:r>
              <a:rPr lang="en-US" altLang="ja-JP" i="1" dirty="0" smtClean="0"/>
              <a:t>T. </a:t>
            </a:r>
            <a:r>
              <a:rPr lang="en-US" altLang="ja-JP" i="1" dirty="0" err="1" smtClean="0"/>
              <a:t>Kohriki</a:t>
            </a:r>
            <a:r>
              <a:rPr lang="en-US" altLang="ja-JP" i="1" dirty="0" smtClean="0"/>
              <a:t> (KEK), K. Suzuki and K. Tachibana (Nagoya)</a:t>
            </a:r>
            <a:endParaRPr lang="ja-JP" altLang="en-US" i="1" dirty="0"/>
          </a:p>
        </p:txBody>
      </p:sp>
      <p:sp>
        <p:nvSpPr>
          <p:cNvPr id="6" name="日付プレースホルダ 5"/>
          <p:cNvSpPr>
            <a:spLocks noGrp="1"/>
          </p:cNvSpPr>
          <p:nvPr>
            <p:ph type="dt" sz="half" idx="10"/>
          </p:nvPr>
        </p:nvSpPr>
        <p:spPr/>
        <p:txBody>
          <a:bodyPr/>
          <a:lstStyle/>
          <a:p>
            <a:r>
              <a:rPr lang="en-US" altLang="ja-JP" smtClean="0"/>
              <a:t>13.10.8</a:t>
            </a:r>
            <a:endParaRPr lang="ja-JP" altLang="en-US"/>
          </a:p>
        </p:txBody>
      </p:sp>
      <p:sp>
        <p:nvSpPr>
          <p:cNvPr id="7" name="スライド番号プレースホルダ 6"/>
          <p:cNvSpPr>
            <a:spLocks noGrp="1"/>
          </p:cNvSpPr>
          <p:nvPr>
            <p:ph type="sldNum" sz="quarter" idx="12"/>
          </p:nvPr>
        </p:nvSpPr>
        <p:spPr/>
        <p:txBody>
          <a:bodyPr/>
          <a:lstStyle/>
          <a:p>
            <a:fld id="{2951D966-6B37-A744-AADF-7A7DC873E0B4}" type="slidenum">
              <a:rPr lang="ja-JP" altLang="en-US" smtClean="0"/>
              <a:pPr/>
              <a:t>1</a:t>
            </a:fld>
            <a:endParaRPr lang="ja-JP" altLang="en-US"/>
          </a:p>
        </p:txBody>
      </p:sp>
      <p:sp>
        <p:nvSpPr>
          <p:cNvPr id="8" name="フッター プレースホルダ 7"/>
          <p:cNvSpPr>
            <a:spLocks noGrp="1"/>
          </p:cNvSpPr>
          <p:nvPr>
            <p:ph type="ftr" sz="quarter" idx="11"/>
          </p:nvPr>
        </p:nvSpPr>
        <p:spPr/>
        <p:txBody>
          <a:bodyPr/>
          <a:lstStyle/>
          <a:p>
            <a:r>
              <a:rPr lang="en-US" altLang="ja-JP" smtClean="0"/>
              <a:t>TOP mechanics memo</a:t>
            </a:r>
            <a:endParaRPr lang="ja-JP" altLang="en-US"/>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57200" y="0"/>
            <a:ext cx="8229600" cy="707886"/>
          </a:xfrm>
        </p:spPr>
        <p:txBody>
          <a:bodyPr>
            <a:spAutoFit/>
          </a:bodyPr>
          <a:lstStyle/>
          <a:p>
            <a:r>
              <a:rPr lang="en-US" altLang="ja-JP" sz="4000" i="1" dirty="0" smtClean="0"/>
              <a:t>To do list (3)</a:t>
            </a:r>
            <a:endParaRPr lang="ja-JP" altLang="en-US" sz="4000" i="1" dirty="0"/>
          </a:p>
        </p:txBody>
      </p:sp>
      <p:sp>
        <p:nvSpPr>
          <p:cNvPr id="5" name="コンテンツ プレースホルダ 4"/>
          <p:cNvSpPr>
            <a:spLocks noGrp="1"/>
          </p:cNvSpPr>
          <p:nvPr>
            <p:ph idx="1"/>
          </p:nvPr>
        </p:nvSpPr>
        <p:spPr>
          <a:xfrm>
            <a:off x="457200" y="707886"/>
            <a:ext cx="8229600" cy="3524042"/>
          </a:xfrm>
        </p:spPr>
        <p:txBody>
          <a:bodyPr>
            <a:spAutoFit/>
          </a:bodyPr>
          <a:lstStyle/>
          <a:p>
            <a:pPr marL="184150" lvl="0" indent="-184150">
              <a:spcBef>
                <a:spcPts val="600"/>
              </a:spcBef>
            </a:pPr>
            <a:r>
              <a:rPr lang="en-US" altLang="ja-JP" sz="2800" i="1" dirty="0" smtClean="0">
                <a:solidFill>
                  <a:prstClr val="black"/>
                </a:solidFill>
              </a:rPr>
              <a:t>Between </a:t>
            </a:r>
            <a:r>
              <a:rPr lang="en-US" altLang="ja-JP" sz="2800" i="1" dirty="0">
                <a:solidFill>
                  <a:prstClr val="black"/>
                </a:solidFill>
              </a:rPr>
              <a:t>the</a:t>
            </a:r>
            <a:r>
              <a:rPr lang="en-US" altLang="ja-JP" sz="2800" i="1" dirty="0" smtClean="0">
                <a:solidFill>
                  <a:prstClr val="black"/>
                </a:solidFill>
              </a:rPr>
              <a:t> 2</a:t>
            </a:r>
            <a:r>
              <a:rPr lang="en-US" altLang="ja-JP" sz="2800" i="1" baseline="30000" dirty="0" smtClean="0">
                <a:solidFill>
                  <a:prstClr val="black"/>
                </a:solidFill>
              </a:rPr>
              <a:t>nd</a:t>
            </a:r>
            <a:r>
              <a:rPr lang="en-US" altLang="ja-JP" sz="2800" i="1" dirty="0" smtClean="0">
                <a:solidFill>
                  <a:prstClr val="black"/>
                </a:solidFill>
              </a:rPr>
              <a:t> and 3</a:t>
            </a:r>
            <a:r>
              <a:rPr lang="en-US" altLang="ja-JP" sz="2800" i="1" baseline="30000" dirty="0" smtClean="0">
                <a:solidFill>
                  <a:prstClr val="black"/>
                </a:solidFill>
              </a:rPr>
              <a:t>rd</a:t>
            </a:r>
            <a:r>
              <a:rPr lang="en-US" altLang="ja-JP" sz="2800" i="1" dirty="0" smtClean="0">
                <a:solidFill>
                  <a:prstClr val="black"/>
                </a:solidFill>
              </a:rPr>
              <a:t> practices</a:t>
            </a:r>
            <a:endParaRPr lang="en-US" altLang="ja-JP" sz="2400" i="1" dirty="0" smtClean="0"/>
          </a:p>
          <a:p>
            <a:pPr marL="358775" lvl="1" indent="-184150">
              <a:spcBef>
                <a:spcPts val="600"/>
              </a:spcBef>
            </a:pPr>
            <a:r>
              <a:rPr lang="ja-JP" altLang="en-US" sz="2400" i="1" dirty="0" smtClean="0"/>
              <a:t>撓み矯正治具の試作と検証</a:t>
            </a:r>
            <a:r>
              <a:rPr lang="en-US" altLang="ja-JP" sz="2400" i="1" dirty="0" smtClean="0"/>
              <a:t>@</a:t>
            </a:r>
            <a:r>
              <a:rPr lang="ja-JP" altLang="en-US" sz="2400" i="1" dirty="0" smtClean="0"/>
              <a:t>名古屋　</a:t>
            </a:r>
            <a:endParaRPr lang="en-US" altLang="ja-JP" sz="2400" i="1" dirty="0" smtClean="0"/>
          </a:p>
          <a:p>
            <a:pPr marL="358775" lvl="1" indent="-184150" defTabSz="355600">
              <a:spcBef>
                <a:spcPts val="600"/>
              </a:spcBef>
            </a:pPr>
            <a:r>
              <a:rPr lang="en-US" altLang="ja-JP" sz="2400" i="1" dirty="0" smtClean="0"/>
              <a:t>XY-stage</a:t>
            </a:r>
            <a:r>
              <a:rPr lang="ja-JP" altLang="en-US" sz="2400" i="1" dirty="0" smtClean="0"/>
              <a:t>の改修</a:t>
            </a:r>
            <a:endParaRPr lang="en-US" altLang="ja-JP" sz="2400" i="1" dirty="0" smtClean="0"/>
          </a:p>
          <a:p>
            <a:pPr marL="533400" lvl="2" indent="-184150" defTabSz="533400">
              <a:spcBef>
                <a:spcPts val="600"/>
              </a:spcBef>
              <a:buFont typeface="Wingdings" charset="2"/>
              <a:buChar char="Ø"/>
            </a:pPr>
            <a:r>
              <a:rPr lang="en-US" altLang="ja-JP" sz="2000" i="1" dirty="0" smtClean="0">
                <a:solidFill>
                  <a:prstClr val="black"/>
                </a:solidFill>
              </a:rPr>
              <a:t>Fwd XY-stage</a:t>
            </a:r>
            <a:r>
              <a:rPr lang="ja-JP" altLang="en-US" sz="2000" i="1" dirty="0" smtClean="0">
                <a:solidFill>
                  <a:prstClr val="black"/>
                </a:solidFill>
              </a:rPr>
              <a:t>への回転止め機構の追加（</a:t>
            </a:r>
            <a:r>
              <a:rPr lang="en-US" altLang="ja-JP" sz="2000" i="1" dirty="0" smtClean="0">
                <a:solidFill>
                  <a:prstClr val="black"/>
                </a:solidFill>
              </a:rPr>
              <a:t>if necessary</a:t>
            </a:r>
            <a:r>
              <a:rPr lang="ja-JP" altLang="en-US" sz="2000" i="1" dirty="0" smtClean="0">
                <a:solidFill>
                  <a:prstClr val="black"/>
                </a:solidFill>
              </a:rPr>
              <a:t>）</a:t>
            </a:r>
            <a:endParaRPr lang="en-US" altLang="ja-JP" sz="2000" i="1" dirty="0" smtClean="0">
              <a:solidFill>
                <a:prstClr val="black"/>
              </a:solidFill>
            </a:endParaRPr>
          </a:p>
          <a:p>
            <a:pPr marL="533400" lvl="2" indent="-184150" defTabSz="533400">
              <a:spcBef>
                <a:spcPts val="600"/>
              </a:spcBef>
              <a:buFont typeface="Wingdings" charset="2"/>
              <a:buChar char="Ø"/>
            </a:pPr>
            <a:r>
              <a:rPr lang="en-US" altLang="ja-JP" sz="2000" i="1" dirty="0" smtClean="0">
                <a:solidFill>
                  <a:prstClr val="black"/>
                </a:solidFill>
              </a:rPr>
              <a:t>Fwd and/or </a:t>
            </a:r>
            <a:r>
              <a:rPr lang="en-US" altLang="ja-JP" sz="2000" i="1" dirty="0" err="1" smtClean="0">
                <a:solidFill>
                  <a:prstClr val="black"/>
                </a:solidFill>
              </a:rPr>
              <a:t>bwd</a:t>
            </a:r>
            <a:r>
              <a:rPr lang="en-US" altLang="ja-JP" sz="2000" i="1" dirty="0" smtClean="0">
                <a:solidFill>
                  <a:prstClr val="black"/>
                </a:solidFill>
              </a:rPr>
              <a:t> XY-stages</a:t>
            </a:r>
            <a:r>
              <a:rPr lang="ja-JP" altLang="en-US" sz="2000" i="1" dirty="0" smtClean="0">
                <a:solidFill>
                  <a:prstClr val="black"/>
                </a:solidFill>
              </a:rPr>
              <a:t>への回転</a:t>
            </a:r>
            <a:r>
              <a:rPr lang="ja-JP" altLang="en-US" sz="2000" i="1" dirty="0">
                <a:solidFill>
                  <a:prstClr val="black"/>
                </a:solidFill>
              </a:rPr>
              <a:t>微調整機構の追加（</a:t>
            </a:r>
            <a:r>
              <a:rPr lang="en-US" altLang="ja-JP" sz="2000" i="1" dirty="0">
                <a:solidFill>
                  <a:prstClr val="black"/>
                </a:solidFill>
              </a:rPr>
              <a:t>if necessary</a:t>
            </a:r>
            <a:r>
              <a:rPr lang="ja-JP" altLang="en-US" sz="2000" i="1" dirty="0" smtClean="0">
                <a:solidFill>
                  <a:prstClr val="black"/>
                </a:solidFill>
              </a:rPr>
              <a:t>）</a:t>
            </a:r>
            <a:endParaRPr lang="en-US" altLang="ja-JP" sz="2400" i="1" dirty="0" smtClean="0"/>
          </a:p>
          <a:p>
            <a:pPr marL="358775" lvl="1" indent="-184150">
              <a:spcBef>
                <a:spcPts val="600"/>
              </a:spcBef>
            </a:pPr>
            <a:r>
              <a:rPr lang="ja-JP" altLang="en-US" sz="2400" i="1" dirty="0" smtClean="0"/>
              <a:t>仮想</a:t>
            </a:r>
            <a:r>
              <a:rPr lang="en-US" altLang="ja-JP" sz="2400" i="1" dirty="0" smtClean="0"/>
              <a:t>ECL</a:t>
            </a:r>
            <a:r>
              <a:rPr lang="ja-JP" altLang="en-US" sz="2400" i="1" dirty="0" smtClean="0"/>
              <a:t>内壁の検証</a:t>
            </a:r>
            <a:r>
              <a:rPr lang="en-US" altLang="ja-JP" sz="2400" i="1" dirty="0" smtClean="0"/>
              <a:t>@</a:t>
            </a:r>
            <a:r>
              <a:rPr lang="ja-JP" altLang="en-US" sz="2400" i="1" dirty="0" smtClean="0"/>
              <a:t>名古屋</a:t>
            </a:r>
            <a:endParaRPr lang="en-US" altLang="ja-JP" sz="2400" i="1" dirty="0" smtClean="0"/>
          </a:p>
          <a:p>
            <a:pPr marL="358775" lvl="1" indent="-184150">
              <a:spcBef>
                <a:spcPts val="600"/>
              </a:spcBef>
            </a:pPr>
            <a:r>
              <a:rPr lang="en-US" altLang="ja-JP" sz="2400" i="1" dirty="0" smtClean="0"/>
              <a:t>ECL</a:t>
            </a:r>
            <a:r>
              <a:rPr lang="ja-JP" altLang="en-US" sz="2400" i="1" dirty="0" smtClean="0"/>
              <a:t>容器内壁の形状把握</a:t>
            </a:r>
            <a:endParaRPr lang="en-US" altLang="ja-JP" sz="2400" i="1" dirty="0" smtClean="0"/>
          </a:p>
          <a:p>
            <a:pPr marL="533400" lvl="2" indent="-184150" defTabSz="533400">
              <a:spcBef>
                <a:spcPts val="600"/>
              </a:spcBef>
              <a:buFont typeface="Wingdings" charset="2"/>
              <a:buChar char="Ø"/>
            </a:pPr>
            <a:r>
              <a:rPr lang="ja-JP" altLang="en-US" sz="2000" i="1" dirty="0" smtClean="0"/>
              <a:t>ゲージを使用した測定</a:t>
            </a:r>
            <a:r>
              <a:rPr lang="ja-JP" altLang="en-US" i="1" dirty="0" smtClean="0"/>
              <a:t>（</a:t>
            </a:r>
            <a:r>
              <a:rPr lang="en-US" altLang="ja-JP" i="1" dirty="0" smtClean="0"/>
              <a:t>if possible</a:t>
            </a:r>
            <a:r>
              <a:rPr lang="ja-JP" altLang="en-US" i="1" dirty="0" smtClean="0"/>
              <a:t>）</a:t>
            </a:r>
            <a:endParaRPr lang="en-US" altLang="ja-JP" sz="2000" i="1" dirty="0" smtClean="0"/>
          </a:p>
        </p:txBody>
      </p:sp>
      <p:sp>
        <p:nvSpPr>
          <p:cNvPr id="6" name="日付プレースホルダ 5"/>
          <p:cNvSpPr>
            <a:spLocks noGrp="1"/>
          </p:cNvSpPr>
          <p:nvPr>
            <p:ph type="dt" sz="half" idx="10"/>
          </p:nvPr>
        </p:nvSpPr>
        <p:spPr/>
        <p:txBody>
          <a:bodyPr/>
          <a:lstStyle/>
          <a:p>
            <a:r>
              <a:rPr lang="en-US" altLang="ja-JP" smtClean="0"/>
              <a:t>13.10.8</a:t>
            </a:r>
            <a:endParaRPr lang="ja-JP" altLang="en-US"/>
          </a:p>
        </p:txBody>
      </p:sp>
      <p:sp>
        <p:nvSpPr>
          <p:cNvPr id="7" name="スライド番号プレースホルダ 6"/>
          <p:cNvSpPr>
            <a:spLocks noGrp="1"/>
          </p:cNvSpPr>
          <p:nvPr>
            <p:ph type="sldNum" sz="quarter" idx="12"/>
          </p:nvPr>
        </p:nvSpPr>
        <p:spPr/>
        <p:txBody>
          <a:bodyPr/>
          <a:lstStyle/>
          <a:p>
            <a:fld id="{2951D966-6B37-A744-AADF-7A7DC873E0B4}" type="slidenum">
              <a:rPr lang="ja-JP" altLang="en-US" smtClean="0"/>
              <a:pPr/>
              <a:t>10</a:t>
            </a:fld>
            <a:endParaRPr lang="ja-JP" altLang="en-US"/>
          </a:p>
        </p:txBody>
      </p:sp>
      <p:sp>
        <p:nvSpPr>
          <p:cNvPr id="8" name="フッター プレースホルダ 7"/>
          <p:cNvSpPr>
            <a:spLocks noGrp="1"/>
          </p:cNvSpPr>
          <p:nvPr>
            <p:ph type="ftr" sz="quarter" idx="11"/>
          </p:nvPr>
        </p:nvSpPr>
        <p:spPr/>
        <p:txBody>
          <a:bodyPr/>
          <a:lstStyle/>
          <a:p>
            <a:r>
              <a:rPr lang="en-US" altLang="ja-JP" smtClean="0"/>
              <a:t>TOP mechanics memo</a:t>
            </a:r>
            <a:endParaRPr lang="ja-JP" altLang="en-US"/>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57200" y="0"/>
            <a:ext cx="8229600" cy="707886"/>
          </a:xfrm>
        </p:spPr>
        <p:txBody>
          <a:bodyPr>
            <a:spAutoFit/>
          </a:bodyPr>
          <a:lstStyle/>
          <a:p>
            <a:r>
              <a:rPr lang="en-US" altLang="ja-JP" sz="4000" i="1" dirty="0" smtClean="0"/>
              <a:t>To do list (4)</a:t>
            </a:r>
            <a:endParaRPr lang="ja-JP" altLang="en-US" sz="4000" i="1" dirty="0"/>
          </a:p>
        </p:txBody>
      </p:sp>
      <p:sp>
        <p:nvSpPr>
          <p:cNvPr id="5" name="コンテンツ プレースホルダ 4"/>
          <p:cNvSpPr>
            <a:spLocks noGrp="1"/>
          </p:cNvSpPr>
          <p:nvPr>
            <p:ph idx="1"/>
          </p:nvPr>
        </p:nvSpPr>
        <p:spPr>
          <a:xfrm>
            <a:off x="457200" y="707886"/>
            <a:ext cx="7673438" cy="3831818"/>
          </a:xfrm>
        </p:spPr>
        <p:txBody>
          <a:bodyPr wrap="square">
            <a:spAutoFit/>
          </a:bodyPr>
          <a:lstStyle/>
          <a:p>
            <a:pPr marL="184150" lvl="0" indent="-184150">
              <a:spcBef>
                <a:spcPts val="600"/>
              </a:spcBef>
            </a:pPr>
            <a:r>
              <a:rPr lang="en-US" altLang="ja-JP" sz="2800" i="1" dirty="0" smtClean="0">
                <a:solidFill>
                  <a:prstClr val="black"/>
                </a:solidFill>
              </a:rPr>
              <a:t>At the 3</a:t>
            </a:r>
            <a:r>
              <a:rPr lang="en-US" altLang="ja-JP" sz="2800" i="1" baseline="30000" dirty="0" smtClean="0">
                <a:solidFill>
                  <a:prstClr val="black"/>
                </a:solidFill>
              </a:rPr>
              <a:t>rd</a:t>
            </a:r>
            <a:r>
              <a:rPr lang="en-US" altLang="ja-JP" sz="2800" i="1" dirty="0" smtClean="0">
                <a:solidFill>
                  <a:prstClr val="black"/>
                </a:solidFill>
              </a:rPr>
              <a:t> practice</a:t>
            </a:r>
          </a:p>
          <a:p>
            <a:pPr marL="358775" lvl="1" indent="-184150">
              <a:spcBef>
                <a:spcPts val="600"/>
              </a:spcBef>
            </a:pPr>
            <a:r>
              <a:rPr lang="ja-JP" altLang="en-US" sz="2400" i="1" dirty="0" smtClean="0"/>
              <a:t>改修したインストール治具や手順の検証</a:t>
            </a:r>
            <a:endParaRPr lang="en-US" altLang="ja-JP" sz="2400" i="1" dirty="0" smtClean="0"/>
          </a:p>
          <a:p>
            <a:pPr marL="533400" lvl="2" indent="-184150">
              <a:spcBef>
                <a:spcPts val="600"/>
              </a:spcBef>
              <a:buFont typeface="Wingdings" charset="2"/>
              <a:buChar char="Ø"/>
            </a:pPr>
            <a:r>
              <a:rPr lang="ja-JP" altLang="en-US" sz="2000" i="1" dirty="0" smtClean="0">
                <a:solidFill>
                  <a:prstClr val="black"/>
                </a:solidFill>
              </a:rPr>
              <a:t>ガイドパイプの撓みの影響</a:t>
            </a:r>
            <a:endParaRPr lang="en-US" altLang="ja-JP" sz="2000" i="1" dirty="0" smtClean="0">
              <a:solidFill>
                <a:prstClr val="black"/>
              </a:solidFill>
            </a:endParaRPr>
          </a:p>
          <a:p>
            <a:pPr marL="533400" lvl="2" indent="-184150">
              <a:spcBef>
                <a:spcPts val="600"/>
              </a:spcBef>
              <a:buFont typeface="Wingdings" charset="2"/>
              <a:buChar char="Ø"/>
            </a:pPr>
            <a:r>
              <a:rPr lang="ja-JP" altLang="en-US" sz="2000" i="1" dirty="0" smtClean="0">
                <a:solidFill>
                  <a:prstClr val="black"/>
                </a:solidFill>
              </a:rPr>
              <a:t>ガイドパイプの捻れの影響</a:t>
            </a:r>
            <a:endParaRPr lang="en-US" altLang="ja-JP" sz="2000" i="1" dirty="0" smtClean="0">
              <a:solidFill>
                <a:prstClr val="black"/>
              </a:solidFill>
            </a:endParaRPr>
          </a:p>
          <a:p>
            <a:pPr marL="358775" lvl="1" indent="-184150">
              <a:spcBef>
                <a:spcPts val="600"/>
              </a:spcBef>
            </a:pPr>
            <a:r>
              <a:rPr lang="ja-JP" altLang="en-US" sz="2400" i="1" dirty="0" smtClean="0"/>
              <a:t>インストールにおける半径方向のクリアランスの検証</a:t>
            </a:r>
            <a:endParaRPr lang="en-US" altLang="ja-JP" sz="2000" i="1" dirty="0" smtClean="0"/>
          </a:p>
          <a:p>
            <a:pPr marL="533400" lvl="2" indent="-184150">
              <a:spcBef>
                <a:spcPts val="600"/>
              </a:spcBef>
              <a:buFont typeface="Wingdings" charset="2"/>
              <a:buChar char="Ø"/>
            </a:pPr>
            <a:r>
              <a:rPr lang="en-US" altLang="ja-JP" sz="2000" i="1" dirty="0" smtClean="0"/>
              <a:t>ECL</a:t>
            </a:r>
            <a:r>
              <a:rPr lang="ja-JP" altLang="en-US" sz="2000" i="1" dirty="0" smtClean="0"/>
              <a:t>モックアップへの仮想</a:t>
            </a:r>
            <a:r>
              <a:rPr lang="en-US" altLang="ja-JP" sz="2000" i="1" dirty="0" smtClean="0"/>
              <a:t>ECL</a:t>
            </a:r>
            <a:r>
              <a:rPr lang="ja-JP" altLang="en-US" sz="2000" i="1" dirty="0" smtClean="0"/>
              <a:t>内壁の設置</a:t>
            </a:r>
            <a:endParaRPr lang="en-US" altLang="ja-JP" sz="2000" i="1" dirty="0" smtClean="0"/>
          </a:p>
          <a:p>
            <a:pPr marL="358775" lvl="1" indent="-184150">
              <a:spcBef>
                <a:spcPts val="600"/>
              </a:spcBef>
            </a:pPr>
            <a:r>
              <a:rPr lang="ja-JP" altLang="en-US" sz="2400" i="1" dirty="0">
                <a:solidFill>
                  <a:prstClr val="black"/>
                </a:solidFill>
              </a:rPr>
              <a:t>撓み矯正治具の</a:t>
            </a:r>
            <a:r>
              <a:rPr lang="ja-JP" altLang="en-US" sz="2400" i="1" dirty="0" smtClean="0">
                <a:solidFill>
                  <a:prstClr val="black"/>
                </a:solidFill>
              </a:rPr>
              <a:t>検証</a:t>
            </a:r>
            <a:endParaRPr lang="en-US" altLang="ja-JP" sz="2400" i="1" dirty="0" smtClean="0">
              <a:solidFill>
                <a:prstClr val="black"/>
              </a:solidFill>
            </a:endParaRPr>
          </a:p>
          <a:p>
            <a:pPr marL="358775" lvl="1" indent="-184150">
              <a:spcBef>
                <a:spcPts val="600"/>
              </a:spcBef>
            </a:pPr>
            <a:r>
              <a:rPr lang="ja-JP" altLang="en-US" sz="2400" i="1" dirty="0" smtClean="0"/>
              <a:t>カウンターモジュールの位置決め</a:t>
            </a:r>
            <a:r>
              <a:rPr lang="en-US" altLang="ja-JP" sz="2400" i="1" dirty="0" smtClean="0"/>
              <a:t>, </a:t>
            </a:r>
            <a:r>
              <a:rPr lang="ja-JP" altLang="en-US" sz="2400" i="1" dirty="0" smtClean="0"/>
              <a:t>撓み測定</a:t>
            </a:r>
            <a:r>
              <a:rPr lang="en-US" altLang="ja-JP" sz="2400" i="1" dirty="0" smtClean="0"/>
              <a:t>, </a:t>
            </a:r>
            <a:r>
              <a:rPr lang="ja-JP" altLang="en-US" sz="2400" i="1" dirty="0" smtClean="0"/>
              <a:t>姿勢確認の方法を検証</a:t>
            </a:r>
            <a:endParaRPr lang="en-US" altLang="ja-JP" sz="2400" i="1" dirty="0">
              <a:solidFill>
                <a:prstClr val="black"/>
              </a:solidFill>
            </a:endParaRPr>
          </a:p>
        </p:txBody>
      </p:sp>
      <p:sp>
        <p:nvSpPr>
          <p:cNvPr id="6" name="日付プレースホルダ 5"/>
          <p:cNvSpPr>
            <a:spLocks noGrp="1"/>
          </p:cNvSpPr>
          <p:nvPr>
            <p:ph type="dt" sz="half" idx="10"/>
          </p:nvPr>
        </p:nvSpPr>
        <p:spPr/>
        <p:txBody>
          <a:bodyPr/>
          <a:lstStyle/>
          <a:p>
            <a:r>
              <a:rPr lang="en-US" altLang="ja-JP" smtClean="0"/>
              <a:t>13.10.8</a:t>
            </a:r>
            <a:endParaRPr lang="ja-JP" altLang="en-US"/>
          </a:p>
        </p:txBody>
      </p:sp>
      <p:sp>
        <p:nvSpPr>
          <p:cNvPr id="7" name="スライド番号プレースホルダ 6"/>
          <p:cNvSpPr>
            <a:spLocks noGrp="1"/>
          </p:cNvSpPr>
          <p:nvPr>
            <p:ph type="sldNum" sz="quarter" idx="12"/>
          </p:nvPr>
        </p:nvSpPr>
        <p:spPr/>
        <p:txBody>
          <a:bodyPr/>
          <a:lstStyle/>
          <a:p>
            <a:fld id="{2951D966-6B37-A744-AADF-7A7DC873E0B4}" type="slidenum">
              <a:rPr lang="ja-JP" altLang="en-US" smtClean="0"/>
              <a:pPr/>
              <a:t>11</a:t>
            </a:fld>
            <a:endParaRPr lang="ja-JP" altLang="en-US"/>
          </a:p>
        </p:txBody>
      </p:sp>
      <p:sp>
        <p:nvSpPr>
          <p:cNvPr id="8" name="フッター プレースホルダ 7"/>
          <p:cNvSpPr>
            <a:spLocks noGrp="1"/>
          </p:cNvSpPr>
          <p:nvPr>
            <p:ph type="ftr" sz="quarter" idx="11"/>
          </p:nvPr>
        </p:nvSpPr>
        <p:spPr/>
        <p:txBody>
          <a:bodyPr/>
          <a:lstStyle/>
          <a:p>
            <a:r>
              <a:rPr lang="en-US" altLang="ja-JP" smtClean="0"/>
              <a:t>TOP mechanics memo</a:t>
            </a:r>
            <a:endParaRPr lang="ja-JP" altLang="en-US"/>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40" name="図形グループ 39"/>
          <p:cNvGrpSpPr/>
          <p:nvPr/>
        </p:nvGrpSpPr>
        <p:grpSpPr>
          <a:xfrm>
            <a:off x="4762560" y="3685815"/>
            <a:ext cx="4215810" cy="3072592"/>
            <a:chOff x="397720" y="3797278"/>
            <a:chExt cx="4215810" cy="3072592"/>
          </a:xfrm>
        </p:grpSpPr>
        <p:grpSp>
          <p:nvGrpSpPr>
            <p:cNvPr id="42" name="図形グループ 48"/>
            <p:cNvGrpSpPr/>
            <p:nvPr/>
          </p:nvGrpSpPr>
          <p:grpSpPr>
            <a:xfrm>
              <a:off x="397720" y="3797278"/>
              <a:ext cx="4215810" cy="3072592"/>
              <a:chOff x="397720" y="3797278"/>
              <a:chExt cx="4215810" cy="3072592"/>
            </a:xfrm>
          </p:grpSpPr>
          <p:pic>
            <p:nvPicPr>
              <p:cNvPr id="48" name="図 47"/>
              <p:cNvPicPr>
                <a:picLocks noChangeAspect="1"/>
              </p:cNvPicPr>
              <p:nvPr/>
            </p:nvPicPr>
            <p:blipFill>
              <a:blip r:embed="rId2"/>
              <a:srcRect t="49732" r="51206"/>
              <a:stretch>
                <a:fillRect/>
              </a:stretch>
            </p:blipFill>
            <p:spPr>
              <a:xfrm>
                <a:off x="397720" y="3797278"/>
                <a:ext cx="4215810" cy="3072592"/>
              </a:xfrm>
              <a:prstGeom prst="rect">
                <a:avLst/>
              </a:prstGeom>
            </p:spPr>
          </p:pic>
          <p:cxnSp>
            <p:nvCxnSpPr>
              <p:cNvPr id="49" name="直線矢印コネクタ 48"/>
              <p:cNvCxnSpPr/>
              <p:nvPr/>
            </p:nvCxnSpPr>
            <p:spPr>
              <a:xfrm>
                <a:off x="2342033" y="5421341"/>
                <a:ext cx="2067711" cy="1588"/>
              </a:xfrm>
              <a:prstGeom prst="straightConnector1">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sp>
            <p:nvSpPr>
              <p:cNvPr id="50" name="テキスト ボックス 49"/>
              <p:cNvSpPr txBox="1"/>
              <p:nvPr/>
            </p:nvSpPr>
            <p:spPr>
              <a:xfrm>
                <a:off x="1648092" y="5375673"/>
                <a:ext cx="2563322" cy="276999"/>
              </a:xfrm>
              <a:prstGeom prst="rect">
                <a:avLst/>
              </a:prstGeom>
              <a:noFill/>
            </p:spPr>
            <p:txBody>
              <a:bodyPr wrap="none" rtlCol="0">
                <a:spAutoFit/>
              </a:bodyPr>
              <a:lstStyle/>
              <a:p>
                <a:r>
                  <a:rPr lang="ja-JP" altLang="en-US" sz="1200" i="1" dirty="0" smtClean="0">
                    <a:solidFill>
                      <a:srgbClr val="0000FF"/>
                    </a:solidFill>
                  </a:rPr>
                  <a:t>コラボレーションミーティング（鈴木）</a:t>
                </a:r>
                <a:endParaRPr kumimoji="1" lang="ja-JP" altLang="en-US" sz="1200" i="1" dirty="0">
                  <a:solidFill>
                    <a:srgbClr val="0000FF"/>
                  </a:solidFill>
                </a:endParaRPr>
              </a:p>
            </p:txBody>
          </p:sp>
          <p:cxnSp>
            <p:nvCxnSpPr>
              <p:cNvPr id="51" name="直線矢印コネクタ 50"/>
              <p:cNvCxnSpPr/>
              <p:nvPr/>
            </p:nvCxnSpPr>
            <p:spPr>
              <a:xfrm>
                <a:off x="1308177" y="6092945"/>
                <a:ext cx="2067711" cy="1588"/>
              </a:xfrm>
              <a:prstGeom prst="straightConnector1">
                <a:avLst/>
              </a:prstGeom>
              <a:ln w="25400" cap="flat" cmpd="sng" algn="ctr">
                <a:solidFill>
                  <a:srgbClr val="0000FF"/>
                </a:solidFill>
                <a:prstDash val="sysDash"/>
                <a:round/>
                <a:headEnd type="arrow" w="med" len="med"/>
                <a:tailEnd type="arrow" w="med" len="med"/>
              </a:ln>
            </p:spPr>
            <p:style>
              <a:lnRef idx="2">
                <a:schemeClr val="accent1"/>
              </a:lnRef>
              <a:fillRef idx="0">
                <a:schemeClr val="accent1"/>
              </a:fillRef>
              <a:effectRef idx="1">
                <a:schemeClr val="accent1"/>
              </a:effectRef>
              <a:fontRef idx="minor">
                <a:schemeClr val="tx1"/>
              </a:fontRef>
            </p:style>
          </p:cxnSp>
          <p:sp>
            <p:nvSpPr>
              <p:cNvPr id="52" name="テキスト ボックス 51"/>
              <p:cNvSpPr txBox="1"/>
              <p:nvPr/>
            </p:nvSpPr>
            <p:spPr>
              <a:xfrm>
                <a:off x="1704607" y="6106744"/>
                <a:ext cx="1300356" cy="276999"/>
              </a:xfrm>
              <a:prstGeom prst="rect">
                <a:avLst/>
              </a:prstGeom>
              <a:noFill/>
            </p:spPr>
            <p:txBody>
              <a:bodyPr wrap="none" rtlCol="0">
                <a:spAutoFit/>
              </a:bodyPr>
              <a:lstStyle/>
              <a:p>
                <a:r>
                  <a:rPr lang="ja-JP" altLang="en-US" sz="1200" i="1" dirty="0" smtClean="0">
                    <a:solidFill>
                      <a:srgbClr val="0000FF"/>
                    </a:solidFill>
                  </a:rPr>
                  <a:t>国内出張（鈴木）</a:t>
                </a:r>
                <a:endParaRPr kumimoji="1" lang="ja-JP" altLang="en-US" sz="1200" i="1" dirty="0">
                  <a:solidFill>
                    <a:srgbClr val="0000FF"/>
                  </a:solidFill>
                </a:endParaRPr>
              </a:p>
            </p:txBody>
          </p:sp>
          <p:sp>
            <p:nvSpPr>
              <p:cNvPr id="53" name="正方形/長方形 52"/>
              <p:cNvSpPr/>
              <p:nvPr/>
            </p:nvSpPr>
            <p:spPr>
              <a:xfrm>
                <a:off x="2872435" y="4929047"/>
                <a:ext cx="1035664" cy="293064"/>
              </a:xfrm>
              <a:prstGeom prst="rect">
                <a:avLst/>
              </a:prstGeom>
              <a:solidFill>
                <a:srgbClr val="008000">
                  <a:alpha val="30000"/>
                </a:srgbClr>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4" name="正方形/長方形 53"/>
              <p:cNvSpPr/>
              <p:nvPr/>
            </p:nvSpPr>
            <p:spPr>
              <a:xfrm>
                <a:off x="1315750" y="5591617"/>
                <a:ext cx="2556739" cy="293064"/>
              </a:xfrm>
              <a:prstGeom prst="rect">
                <a:avLst/>
              </a:prstGeom>
              <a:solidFill>
                <a:srgbClr val="FF0000">
                  <a:alpha val="30000"/>
                </a:srgbClr>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5" name="テキスト ボックス 54"/>
              <p:cNvSpPr txBox="1"/>
              <p:nvPr/>
            </p:nvSpPr>
            <p:spPr>
              <a:xfrm>
                <a:off x="2284550" y="4893437"/>
                <a:ext cx="684803" cy="393954"/>
              </a:xfrm>
              <a:prstGeom prst="rect">
                <a:avLst/>
              </a:prstGeom>
              <a:noFill/>
            </p:spPr>
            <p:txBody>
              <a:bodyPr wrap="none" rtlCol="0">
                <a:spAutoFit/>
              </a:bodyPr>
              <a:lstStyle/>
              <a:p>
                <a:pPr algn="ctr">
                  <a:lnSpc>
                    <a:spcPct val="80000"/>
                  </a:lnSpc>
                </a:pPr>
                <a:r>
                  <a:rPr lang="ja-JP" altLang="en-US" sz="1200" i="1" dirty="0" smtClean="0">
                    <a:solidFill>
                      <a:srgbClr val="660066"/>
                    </a:solidFill>
                  </a:rPr>
                  <a:t>出張</a:t>
                </a:r>
                <a:endParaRPr lang="en-US" altLang="ja-JP" sz="1200" i="1" dirty="0" smtClean="0">
                  <a:solidFill>
                    <a:srgbClr val="660066"/>
                  </a:solidFill>
                </a:endParaRPr>
              </a:p>
              <a:p>
                <a:pPr algn="ctr">
                  <a:lnSpc>
                    <a:spcPct val="80000"/>
                  </a:lnSpc>
                </a:pPr>
                <a:r>
                  <a:rPr lang="ja-JP" altLang="en-US" sz="1200" i="1" dirty="0" smtClean="0">
                    <a:solidFill>
                      <a:srgbClr val="660066"/>
                    </a:solidFill>
                  </a:rPr>
                  <a:t>（立花）</a:t>
                </a:r>
                <a:endParaRPr kumimoji="1" lang="ja-JP" altLang="en-US" sz="1200" i="1" dirty="0">
                  <a:solidFill>
                    <a:srgbClr val="660066"/>
                  </a:solidFill>
                </a:endParaRPr>
              </a:p>
            </p:txBody>
          </p:sp>
        </p:grpSp>
        <p:cxnSp>
          <p:nvCxnSpPr>
            <p:cNvPr id="44" name="直線矢印コネクタ 43"/>
            <p:cNvCxnSpPr/>
            <p:nvPr/>
          </p:nvCxnSpPr>
          <p:spPr>
            <a:xfrm rot="10800000">
              <a:off x="1262033" y="5422929"/>
              <a:ext cx="1080000" cy="1588"/>
            </a:xfrm>
            <a:prstGeom prst="straightConnector1">
              <a:avLst/>
            </a:prstGeom>
            <a:ln w="25400" cap="flat" cmpd="sng" algn="ctr">
              <a:solidFill>
                <a:srgbClr val="0000FF"/>
              </a:solidFill>
              <a:prstDash val="sysDash"/>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grpSp>
      <p:sp>
        <p:nvSpPr>
          <p:cNvPr id="5" name="コンテンツ プレースホルダ 4"/>
          <p:cNvSpPr>
            <a:spLocks noGrp="1"/>
          </p:cNvSpPr>
          <p:nvPr>
            <p:ph idx="1"/>
          </p:nvPr>
        </p:nvSpPr>
        <p:spPr>
          <a:xfrm>
            <a:off x="142435" y="636666"/>
            <a:ext cx="4937730" cy="5940088"/>
          </a:xfrm>
        </p:spPr>
        <p:txBody>
          <a:bodyPr wrap="square">
            <a:spAutoFit/>
          </a:bodyPr>
          <a:lstStyle/>
          <a:p>
            <a:pPr marL="184150" indent="-184150">
              <a:spcBef>
                <a:spcPts val="0"/>
              </a:spcBef>
            </a:pPr>
            <a:r>
              <a:rPr lang="ja-JP" altLang="en-US" sz="2800" i="1" dirty="0" smtClean="0"/>
              <a:t>年内に</a:t>
            </a:r>
            <a:r>
              <a:rPr lang="en-US" altLang="ja-JP" sz="2800" i="1" dirty="0" smtClean="0"/>
              <a:t>2-3</a:t>
            </a:r>
            <a:r>
              <a:rPr lang="ja-JP" altLang="en-US" sz="2800" i="1" dirty="0" smtClean="0"/>
              <a:t>日間を</a:t>
            </a:r>
            <a:r>
              <a:rPr lang="en-US" altLang="ja-JP" sz="2800" i="1" dirty="0" smtClean="0"/>
              <a:t>2-3</a:t>
            </a:r>
            <a:r>
              <a:rPr lang="ja-JP" altLang="en-US" sz="2800" i="1" dirty="0" smtClean="0"/>
              <a:t>回程度で検討したい。</a:t>
            </a:r>
            <a:endParaRPr lang="en-US" altLang="ja-JP" sz="2800" i="1" dirty="0" smtClean="0"/>
          </a:p>
          <a:p>
            <a:pPr marL="276225" lvl="1" indent="-184150">
              <a:spcBef>
                <a:spcPts val="0"/>
              </a:spcBef>
            </a:pPr>
            <a:r>
              <a:rPr lang="ja-JP" altLang="en-US" sz="2400" i="1" dirty="0" smtClean="0"/>
              <a:t>装置開発室の人たちは、</a:t>
            </a:r>
            <a:r>
              <a:rPr lang="en-US" altLang="ja-JP" sz="2400" i="1" dirty="0" smtClean="0"/>
              <a:t>3</a:t>
            </a:r>
            <a:r>
              <a:rPr lang="ja-JP" altLang="en-US" sz="2400" i="1" dirty="0" smtClean="0"/>
              <a:t>泊以上の出張は難しいであろう。</a:t>
            </a:r>
            <a:endParaRPr lang="en-US" altLang="ja-JP" sz="2400" i="1" dirty="0" smtClean="0"/>
          </a:p>
          <a:p>
            <a:pPr marL="276225" lvl="1" indent="-184150">
              <a:spcBef>
                <a:spcPts val="0"/>
              </a:spcBef>
            </a:pPr>
            <a:r>
              <a:rPr lang="en-US" altLang="ja-JP" sz="2400" i="1" dirty="0" smtClean="0"/>
              <a:t>10/21, 22</a:t>
            </a:r>
            <a:r>
              <a:rPr lang="ja-JP" altLang="en-US" sz="2400" i="1" dirty="0" smtClean="0"/>
              <a:t>に</a:t>
            </a:r>
            <a:r>
              <a:rPr lang="en-US" altLang="ja-JP" sz="2400" i="1" dirty="0" smtClean="0"/>
              <a:t>KEK</a:t>
            </a:r>
            <a:r>
              <a:rPr lang="ja-JP" altLang="en-US" sz="2400" i="1" dirty="0" smtClean="0"/>
              <a:t>で治具の改修を行いたい。</a:t>
            </a:r>
            <a:endParaRPr lang="en-US" altLang="ja-JP" sz="2000" i="1" dirty="0" smtClean="0"/>
          </a:p>
          <a:p>
            <a:pPr marL="450850" lvl="2" indent="-184150">
              <a:spcBef>
                <a:spcPts val="0"/>
              </a:spcBef>
              <a:buFont typeface="Wingdings" charset="2"/>
              <a:buChar char="Ø"/>
            </a:pPr>
            <a:r>
              <a:rPr lang="ja-JP" altLang="en-US" sz="2000" i="1" dirty="0" smtClean="0"/>
              <a:t>多くの改修点があるが、立花</a:t>
            </a:r>
            <a:r>
              <a:rPr lang="en-US" altLang="ja-JP" sz="2000" i="1" dirty="0" smtClean="0"/>
              <a:t>, </a:t>
            </a:r>
            <a:r>
              <a:rPr lang="ja-JP" altLang="en-US" sz="2000" i="1" dirty="0" smtClean="0"/>
              <a:t>鈴木で行える予定。</a:t>
            </a:r>
            <a:endParaRPr lang="en-US" altLang="ja-JP" sz="2000" i="1" dirty="0" smtClean="0"/>
          </a:p>
          <a:p>
            <a:pPr marL="450850" lvl="2" indent="-184150">
              <a:spcBef>
                <a:spcPts val="0"/>
              </a:spcBef>
              <a:buFont typeface="Wingdings" charset="2"/>
              <a:buChar char="Ø"/>
            </a:pPr>
            <a:r>
              <a:rPr lang="ja-JP" altLang="en-US" sz="2000" i="1" dirty="0" smtClean="0"/>
              <a:t>立花さんには</a:t>
            </a:r>
            <a:r>
              <a:rPr lang="en-US" altLang="ja-JP" sz="2000" i="1" dirty="0" smtClean="0"/>
              <a:t>10/23, 24</a:t>
            </a:r>
            <a:r>
              <a:rPr lang="ja-JP" altLang="en-US" sz="2000" i="1" dirty="0" smtClean="0"/>
              <a:t>までの連続出張は難しい。</a:t>
            </a:r>
            <a:endParaRPr lang="en-US" altLang="ja-JP" sz="2000" i="1" dirty="0" smtClean="0"/>
          </a:p>
          <a:p>
            <a:pPr marL="276225" lvl="1" indent="-184150">
              <a:spcBef>
                <a:spcPts val="0"/>
              </a:spcBef>
            </a:pPr>
            <a:r>
              <a:rPr lang="en-US" altLang="ja-JP" sz="2400" i="1" dirty="0" smtClean="0"/>
              <a:t>11/7, 8</a:t>
            </a:r>
            <a:r>
              <a:rPr lang="ja-JP" altLang="en-US" sz="2400" i="1" dirty="0" smtClean="0"/>
              <a:t>に、改修した治具を用いてプラクティスを行いたい。</a:t>
            </a:r>
            <a:endParaRPr lang="en-US" altLang="ja-JP" sz="2400" i="1" dirty="0" smtClean="0"/>
          </a:p>
          <a:p>
            <a:pPr marL="450850" lvl="2" indent="-184150">
              <a:spcBef>
                <a:spcPts val="0"/>
              </a:spcBef>
              <a:buFont typeface="Wingdings" charset="2"/>
              <a:buChar char="Ø"/>
            </a:pPr>
            <a:r>
              <a:rPr lang="ja-JP" altLang="en-US" sz="2000" i="1" dirty="0" smtClean="0">
                <a:solidFill>
                  <a:prstClr val="black"/>
                </a:solidFill>
              </a:rPr>
              <a:t>高力</a:t>
            </a:r>
            <a:r>
              <a:rPr lang="en-US" altLang="ja-JP" sz="2000" i="1" dirty="0" smtClean="0">
                <a:solidFill>
                  <a:prstClr val="black"/>
                </a:solidFill>
              </a:rPr>
              <a:t>, </a:t>
            </a:r>
            <a:r>
              <a:rPr lang="ja-JP" altLang="en-US" sz="2000" i="1" dirty="0" smtClean="0">
                <a:solidFill>
                  <a:prstClr val="black"/>
                </a:solidFill>
              </a:rPr>
              <a:t>立花</a:t>
            </a:r>
            <a:r>
              <a:rPr lang="en-US" altLang="ja-JP" sz="2000" i="1" dirty="0">
                <a:solidFill>
                  <a:prstClr val="black"/>
                </a:solidFill>
              </a:rPr>
              <a:t>,</a:t>
            </a:r>
            <a:r>
              <a:rPr lang="en-US" altLang="ja-JP" sz="2000" i="1" dirty="0" smtClean="0">
                <a:solidFill>
                  <a:prstClr val="black"/>
                </a:solidFill>
              </a:rPr>
              <a:t> </a:t>
            </a:r>
            <a:r>
              <a:rPr lang="ja-JP" altLang="en-US" sz="2000" i="1" dirty="0" smtClean="0">
                <a:solidFill>
                  <a:prstClr val="black"/>
                </a:solidFill>
              </a:rPr>
              <a:t>鈴木</a:t>
            </a:r>
            <a:r>
              <a:rPr lang="en-US" altLang="ja-JP" sz="2000" i="1" dirty="0" smtClean="0">
                <a:solidFill>
                  <a:prstClr val="black"/>
                </a:solidFill>
              </a:rPr>
              <a:t>, </a:t>
            </a:r>
            <a:r>
              <a:rPr lang="ja-JP" altLang="en-US" sz="2000" i="1" dirty="0" smtClean="0">
                <a:solidFill>
                  <a:prstClr val="black"/>
                </a:solidFill>
              </a:rPr>
              <a:t>他数名の予定。</a:t>
            </a:r>
            <a:endParaRPr lang="en-US" altLang="ja-JP" sz="2000" i="1" dirty="0" smtClean="0">
              <a:solidFill>
                <a:prstClr val="black"/>
              </a:solidFill>
            </a:endParaRPr>
          </a:p>
          <a:p>
            <a:pPr marL="450850" lvl="2" indent="-184150">
              <a:spcBef>
                <a:spcPts val="0"/>
              </a:spcBef>
              <a:buFont typeface="Wingdings" charset="2"/>
              <a:buChar char="Ø"/>
            </a:pPr>
            <a:r>
              <a:rPr lang="ja-JP" altLang="en-US" sz="2000" i="1" dirty="0" smtClean="0">
                <a:solidFill>
                  <a:prstClr val="black"/>
                </a:solidFill>
              </a:rPr>
              <a:t>改修点が多いので、改修前の状態との比較をするより、一連のインストール手順をこなし、改修に関するバグ出しをしたい。（</a:t>
            </a:r>
            <a:r>
              <a:rPr lang="en-US" altLang="ja-JP" sz="2000" i="1" dirty="0" smtClean="0">
                <a:solidFill>
                  <a:prstClr val="black"/>
                </a:solidFill>
              </a:rPr>
              <a:t>by </a:t>
            </a:r>
            <a:r>
              <a:rPr lang="ja-JP" altLang="en-US" sz="2000" i="1" dirty="0" smtClean="0">
                <a:solidFill>
                  <a:prstClr val="black"/>
                </a:solidFill>
              </a:rPr>
              <a:t>立花さん）</a:t>
            </a:r>
            <a:endParaRPr lang="en-US" altLang="ja-JP" sz="2000" i="1" dirty="0">
              <a:solidFill>
                <a:prstClr val="black"/>
              </a:solidFill>
            </a:endParaRPr>
          </a:p>
        </p:txBody>
      </p:sp>
      <p:grpSp>
        <p:nvGrpSpPr>
          <p:cNvPr id="33" name="図形グループ 32"/>
          <p:cNvGrpSpPr/>
          <p:nvPr/>
        </p:nvGrpSpPr>
        <p:grpSpPr>
          <a:xfrm>
            <a:off x="4961474" y="757393"/>
            <a:ext cx="4183076" cy="3039885"/>
            <a:chOff x="4854644" y="757393"/>
            <a:chExt cx="4183076" cy="3039885"/>
          </a:xfrm>
        </p:grpSpPr>
        <p:pic>
          <p:nvPicPr>
            <p:cNvPr id="9" name="図 8"/>
            <p:cNvPicPr>
              <a:picLocks noChangeAspect="1"/>
            </p:cNvPicPr>
            <p:nvPr/>
          </p:nvPicPr>
          <p:blipFill>
            <a:blip r:embed="rId2"/>
            <a:srcRect l="51585" b="50268"/>
            <a:stretch>
              <a:fillRect/>
            </a:stretch>
          </p:blipFill>
          <p:spPr>
            <a:xfrm>
              <a:off x="4854644" y="757393"/>
              <a:ext cx="4183076" cy="3039885"/>
            </a:xfrm>
            <a:prstGeom prst="rect">
              <a:avLst/>
            </a:prstGeom>
          </p:spPr>
        </p:pic>
        <p:cxnSp>
          <p:nvCxnSpPr>
            <p:cNvPr id="13" name="直線矢印コネクタ 12"/>
            <p:cNvCxnSpPr/>
            <p:nvPr/>
          </p:nvCxnSpPr>
          <p:spPr>
            <a:xfrm rot="10800000">
              <a:off x="7628488" y="2857032"/>
              <a:ext cx="1080000" cy="1588"/>
            </a:xfrm>
            <a:prstGeom prst="straightConnector1">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16" name="直線矢印コネクタ 15"/>
            <p:cNvCxnSpPr/>
            <p:nvPr/>
          </p:nvCxnSpPr>
          <p:spPr>
            <a:xfrm flipV="1">
              <a:off x="4997968" y="3185141"/>
              <a:ext cx="2656441" cy="1588"/>
            </a:xfrm>
            <a:prstGeom prst="straightConnector1">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sp>
          <p:nvSpPr>
            <p:cNvPr id="22" name="テキスト ボックス 21"/>
            <p:cNvSpPr txBox="1"/>
            <p:nvPr/>
          </p:nvSpPr>
          <p:spPr>
            <a:xfrm>
              <a:off x="5696614" y="3186729"/>
              <a:ext cx="1300356" cy="276999"/>
            </a:xfrm>
            <a:prstGeom prst="rect">
              <a:avLst/>
            </a:prstGeom>
            <a:noFill/>
          </p:spPr>
          <p:txBody>
            <a:bodyPr wrap="none" rtlCol="0">
              <a:spAutoFit/>
            </a:bodyPr>
            <a:lstStyle/>
            <a:p>
              <a:r>
                <a:rPr lang="ja-JP" altLang="en-US" sz="1200" i="1" dirty="0" smtClean="0">
                  <a:solidFill>
                    <a:srgbClr val="0000FF"/>
                  </a:solidFill>
                </a:rPr>
                <a:t>海外出張（鈴木）</a:t>
              </a:r>
              <a:endParaRPr kumimoji="1" lang="ja-JP" altLang="en-US" sz="1200" i="1" dirty="0">
                <a:solidFill>
                  <a:srgbClr val="0000FF"/>
                </a:solidFill>
              </a:endParaRPr>
            </a:p>
          </p:txBody>
        </p:sp>
        <p:sp>
          <p:nvSpPr>
            <p:cNvPr id="34" name="正方形/長方形 33"/>
            <p:cNvSpPr/>
            <p:nvPr/>
          </p:nvSpPr>
          <p:spPr>
            <a:xfrm>
              <a:off x="6558208" y="2655313"/>
              <a:ext cx="1055134" cy="293064"/>
            </a:xfrm>
            <a:prstGeom prst="rect">
              <a:avLst/>
            </a:prstGeom>
            <a:solidFill>
              <a:srgbClr val="FF0000">
                <a:alpha val="30000"/>
              </a:srgbClr>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5585201" y="2655313"/>
              <a:ext cx="973007" cy="293064"/>
            </a:xfrm>
            <a:prstGeom prst="rect">
              <a:avLst/>
            </a:prstGeom>
            <a:solidFill>
              <a:srgbClr val="008000">
                <a:alpha val="30000"/>
              </a:srgbClr>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43" name="直線矢印コネクタ 42"/>
            <p:cNvCxnSpPr/>
            <p:nvPr/>
          </p:nvCxnSpPr>
          <p:spPr>
            <a:xfrm>
              <a:off x="6091020" y="2150091"/>
              <a:ext cx="2027456" cy="1588"/>
            </a:xfrm>
            <a:prstGeom prst="straightConnector1">
              <a:avLst/>
            </a:prstGeom>
            <a:ln>
              <a:solidFill>
                <a:srgbClr val="660066"/>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45" name="直線矢印コネクタ 44"/>
            <p:cNvCxnSpPr/>
            <p:nvPr/>
          </p:nvCxnSpPr>
          <p:spPr>
            <a:xfrm>
              <a:off x="6112850" y="2492411"/>
              <a:ext cx="2027456" cy="1588"/>
            </a:xfrm>
            <a:prstGeom prst="straightConnector1">
              <a:avLst/>
            </a:prstGeom>
            <a:ln>
              <a:solidFill>
                <a:srgbClr val="660066"/>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46" name="テキスト ボックス 45"/>
            <p:cNvSpPr txBox="1"/>
            <p:nvPr/>
          </p:nvSpPr>
          <p:spPr>
            <a:xfrm>
              <a:off x="6329198" y="2150091"/>
              <a:ext cx="1454244" cy="276999"/>
            </a:xfrm>
            <a:prstGeom prst="rect">
              <a:avLst/>
            </a:prstGeom>
            <a:noFill/>
          </p:spPr>
          <p:txBody>
            <a:bodyPr wrap="none" rtlCol="0">
              <a:spAutoFit/>
            </a:bodyPr>
            <a:lstStyle/>
            <a:p>
              <a:r>
                <a:rPr lang="ja-JP" altLang="en-US" sz="1200" i="1" dirty="0" smtClean="0">
                  <a:solidFill>
                    <a:srgbClr val="660066"/>
                  </a:solidFill>
                </a:rPr>
                <a:t>加工等作業（立花）</a:t>
              </a:r>
              <a:endParaRPr kumimoji="1" lang="ja-JP" altLang="en-US" sz="1200" i="1" dirty="0">
                <a:solidFill>
                  <a:srgbClr val="660066"/>
                </a:solidFill>
              </a:endParaRPr>
            </a:p>
          </p:txBody>
        </p:sp>
        <p:sp>
          <p:nvSpPr>
            <p:cNvPr id="47" name="テキスト ボックス 46"/>
            <p:cNvSpPr txBox="1"/>
            <p:nvPr/>
          </p:nvSpPr>
          <p:spPr>
            <a:xfrm>
              <a:off x="6329198" y="2431300"/>
              <a:ext cx="1454244" cy="276999"/>
            </a:xfrm>
            <a:prstGeom prst="rect">
              <a:avLst/>
            </a:prstGeom>
            <a:noFill/>
          </p:spPr>
          <p:txBody>
            <a:bodyPr wrap="none" rtlCol="0">
              <a:spAutoFit/>
            </a:bodyPr>
            <a:lstStyle/>
            <a:p>
              <a:r>
                <a:rPr lang="ja-JP" altLang="en-US" sz="1200" i="1" dirty="0" smtClean="0">
                  <a:solidFill>
                    <a:srgbClr val="660066"/>
                  </a:solidFill>
                </a:rPr>
                <a:t>加工等作業（立花）</a:t>
              </a:r>
              <a:endParaRPr kumimoji="1" lang="ja-JP" altLang="en-US" sz="1200" i="1" dirty="0">
                <a:solidFill>
                  <a:srgbClr val="660066"/>
                </a:solidFill>
              </a:endParaRPr>
            </a:p>
          </p:txBody>
        </p:sp>
      </p:grpSp>
      <p:sp>
        <p:nvSpPr>
          <p:cNvPr id="4" name="タイトル 3"/>
          <p:cNvSpPr>
            <a:spLocks noGrp="1"/>
          </p:cNvSpPr>
          <p:nvPr>
            <p:ph type="title"/>
          </p:nvPr>
        </p:nvSpPr>
        <p:spPr>
          <a:xfrm>
            <a:off x="457200" y="0"/>
            <a:ext cx="8229600" cy="707886"/>
          </a:xfrm>
        </p:spPr>
        <p:txBody>
          <a:bodyPr>
            <a:spAutoFit/>
          </a:bodyPr>
          <a:lstStyle/>
          <a:p>
            <a:r>
              <a:rPr lang="en-US" altLang="ja-JP" sz="4000" i="1" dirty="0" smtClean="0"/>
              <a:t>Possible dates (1)</a:t>
            </a:r>
            <a:endParaRPr lang="ja-JP" altLang="en-US" sz="4000" i="1" dirty="0"/>
          </a:p>
        </p:txBody>
      </p:sp>
      <p:sp>
        <p:nvSpPr>
          <p:cNvPr id="6" name="日付プレースホルダ 5"/>
          <p:cNvSpPr>
            <a:spLocks noGrp="1"/>
          </p:cNvSpPr>
          <p:nvPr>
            <p:ph type="dt" sz="half" idx="10"/>
          </p:nvPr>
        </p:nvSpPr>
        <p:spPr/>
        <p:txBody>
          <a:bodyPr/>
          <a:lstStyle/>
          <a:p>
            <a:r>
              <a:rPr lang="en-US" altLang="ja-JP" smtClean="0"/>
              <a:t>13.10.8</a:t>
            </a:r>
            <a:endParaRPr lang="ja-JP" altLang="en-US"/>
          </a:p>
        </p:txBody>
      </p:sp>
      <p:sp>
        <p:nvSpPr>
          <p:cNvPr id="7" name="スライド番号プレースホルダ 6"/>
          <p:cNvSpPr>
            <a:spLocks noGrp="1"/>
          </p:cNvSpPr>
          <p:nvPr>
            <p:ph type="sldNum" sz="quarter" idx="12"/>
          </p:nvPr>
        </p:nvSpPr>
        <p:spPr/>
        <p:txBody>
          <a:bodyPr/>
          <a:lstStyle/>
          <a:p>
            <a:fld id="{2951D966-6B37-A744-AADF-7A7DC873E0B4}" type="slidenum">
              <a:rPr lang="ja-JP" altLang="en-US" smtClean="0"/>
              <a:pPr/>
              <a:t>12</a:t>
            </a:fld>
            <a:endParaRPr lang="ja-JP" altLang="en-US"/>
          </a:p>
        </p:txBody>
      </p:sp>
      <p:sp>
        <p:nvSpPr>
          <p:cNvPr id="8" name="フッター プレースホルダ 7"/>
          <p:cNvSpPr>
            <a:spLocks noGrp="1"/>
          </p:cNvSpPr>
          <p:nvPr>
            <p:ph type="ftr" sz="quarter" idx="11"/>
          </p:nvPr>
        </p:nvSpPr>
        <p:spPr/>
        <p:txBody>
          <a:bodyPr/>
          <a:lstStyle/>
          <a:p>
            <a:r>
              <a:rPr lang="en-US" altLang="ja-JP" smtClean="0"/>
              <a:t>TOP mechanics memo</a:t>
            </a:r>
            <a:endParaRPr lang="ja-JP" altLang="en-US"/>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29" name="図形グループ 28"/>
          <p:cNvGrpSpPr/>
          <p:nvPr/>
        </p:nvGrpSpPr>
        <p:grpSpPr>
          <a:xfrm>
            <a:off x="499262" y="3666530"/>
            <a:ext cx="4183076" cy="3072592"/>
            <a:chOff x="4854644" y="3797278"/>
            <a:chExt cx="4183076" cy="3072592"/>
          </a:xfrm>
        </p:grpSpPr>
        <p:pic>
          <p:nvPicPr>
            <p:cNvPr id="30" name="図 29"/>
            <p:cNvPicPr>
              <a:picLocks noChangeAspect="1"/>
            </p:cNvPicPr>
            <p:nvPr/>
          </p:nvPicPr>
          <p:blipFill>
            <a:blip r:embed="rId2"/>
            <a:srcRect l="51585" t="49732"/>
            <a:stretch>
              <a:fillRect/>
            </a:stretch>
          </p:blipFill>
          <p:spPr>
            <a:xfrm>
              <a:off x="4854644" y="3797278"/>
              <a:ext cx="4183076" cy="3072592"/>
            </a:xfrm>
            <a:prstGeom prst="rect">
              <a:avLst/>
            </a:prstGeom>
          </p:spPr>
        </p:pic>
        <p:cxnSp>
          <p:nvCxnSpPr>
            <p:cNvPr id="31" name="直線矢印コネクタ 30"/>
            <p:cNvCxnSpPr/>
            <p:nvPr/>
          </p:nvCxnSpPr>
          <p:spPr>
            <a:xfrm>
              <a:off x="5560777" y="4796992"/>
              <a:ext cx="3147711" cy="1588"/>
            </a:xfrm>
            <a:prstGeom prst="straightConnector1">
              <a:avLst/>
            </a:prstGeom>
            <a:ln w="25400" cap="flat" cmpd="sng" algn="ctr">
              <a:solidFill>
                <a:srgbClr val="0000FF"/>
              </a:solidFill>
              <a:prstDash val="solid"/>
              <a:round/>
              <a:headEnd type="arrow" w="med" len="med"/>
              <a:tailEnd type="arrow" w="med" len="med"/>
            </a:ln>
          </p:spPr>
          <p:style>
            <a:lnRef idx="2">
              <a:schemeClr val="accent1"/>
            </a:lnRef>
            <a:fillRef idx="0">
              <a:schemeClr val="accent1"/>
            </a:fillRef>
            <a:effectRef idx="1">
              <a:schemeClr val="accent1"/>
            </a:effectRef>
            <a:fontRef idx="minor">
              <a:schemeClr val="tx1"/>
            </a:fontRef>
          </p:style>
        </p:cxnSp>
        <p:sp>
          <p:nvSpPr>
            <p:cNvPr id="32" name="テキスト ボックス 31"/>
            <p:cNvSpPr txBox="1"/>
            <p:nvPr/>
          </p:nvSpPr>
          <p:spPr>
            <a:xfrm>
              <a:off x="6114760" y="4749736"/>
              <a:ext cx="1300356" cy="276999"/>
            </a:xfrm>
            <a:prstGeom prst="rect">
              <a:avLst/>
            </a:prstGeom>
            <a:noFill/>
          </p:spPr>
          <p:txBody>
            <a:bodyPr wrap="none" rtlCol="0">
              <a:spAutoFit/>
            </a:bodyPr>
            <a:lstStyle/>
            <a:p>
              <a:r>
                <a:rPr lang="ja-JP" altLang="en-US" sz="1200" i="1" dirty="0" smtClean="0">
                  <a:solidFill>
                    <a:srgbClr val="0000FF"/>
                  </a:solidFill>
                </a:rPr>
                <a:t>国内出張（鈴木）</a:t>
              </a:r>
              <a:endParaRPr kumimoji="1" lang="ja-JP" altLang="en-US" sz="1200" i="1" dirty="0">
                <a:solidFill>
                  <a:srgbClr val="0000FF"/>
                </a:solidFill>
              </a:endParaRPr>
            </a:p>
          </p:txBody>
        </p:sp>
        <p:sp>
          <p:nvSpPr>
            <p:cNvPr id="33" name="正方形/長方形 32"/>
            <p:cNvSpPr/>
            <p:nvPr/>
          </p:nvSpPr>
          <p:spPr>
            <a:xfrm>
              <a:off x="5560777" y="4929047"/>
              <a:ext cx="2557699" cy="662570"/>
            </a:xfrm>
            <a:prstGeom prst="rect">
              <a:avLst/>
            </a:prstGeom>
            <a:solidFill>
              <a:srgbClr val="FF0000">
                <a:alpha val="30000"/>
              </a:srgbClr>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6090336" y="5603828"/>
              <a:ext cx="2028141" cy="293064"/>
            </a:xfrm>
            <a:prstGeom prst="rect">
              <a:avLst/>
            </a:prstGeom>
            <a:solidFill>
              <a:srgbClr val="FF0000">
                <a:alpha val="30000"/>
              </a:srgbClr>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2" name="図形グループ 39"/>
          <p:cNvGrpSpPr/>
          <p:nvPr/>
        </p:nvGrpSpPr>
        <p:grpSpPr>
          <a:xfrm>
            <a:off x="4762560" y="3685815"/>
            <a:ext cx="4215810" cy="3072592"/>
            <a:chOff x="397720" y="3797278"/>
            <a:chExt cx="4215810" cy="3072592"/>
          </a:xfrm>
        </p:grpSpPr>
        <p:grpSp>
          <p:nvGrpSpPr>
            <p:cNvPr id="3" name="図形グループ 48"/>
            <p:cNvGrpSpPr/>
            <p:nvPr/>
          </p:nvGrpSpPr>
          <p:grpSpPr>
            <a:xfrm>
              <a:off x="397720" y="3797278"/>
              <a:ext cx="4215810" cy="3072592"/>
              <a:chOff x="397720" y="3797278"/>
              <a:chExt cx="4215810" cy="3072592"/>
            </a:xfrm>
          </p:grpSpPr>
          <p:pic>
            <p:nvPicPr>
              <p:cNvPr id="48" name="図 47"/>
              <p:cNvPicPr>
                <a:picLocks noChangeAspect="1"/>
              </p:cNvPicPr>
              <p:nvPr/>
            </p:nvPicPr>
            <p:blipFill>
              <a:blip r:embed="rId2"/>
              <a:srcRect t="49732" r="51206"/>
              <a:stretch>
                <a:fillRect/>
              </a:stretch>
            </p:blipFill>
            <p:spPr>
              <a:xfrm>
                <a:off x="397720" y="3797278"/>
                <a:ext cx="4215810" cy="3072592"/>
              </a:xfrm>
              <a:prstGeom prst="rect">
                <a:avLst/>
              </a:prstGeom>
            </p:spPr>
          </p:pic>
          <p:cxnSp>
            <p:nvCxnSpPr>
              <p:cNvPr id="49" name="直線矢印コネクタ 48"/>
              <p:cNvCxnSpPr/>
              <p:nvPr/>
            </p:nvCxnSpPr>
            <p:spPr>
              <a:xfrm>
                <a:off x="2342033" y="5421341"/>
                <a:ext cx="2067711" cy="1588"/>
              </a:xfrm>
              <a:prstGeom prst="straightConnector1">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sp>
            <p:nvSpPr>
              <p:cNvPr id="50" name="テキスト ボックス 49"/>
              <p:cNvSpPr txBox="1"/>
              <p:nvPr/>
            </p:nvSpPr>
            <p:spPr>
              <a:xfrm>
                <a:off x="1648092" y="5375673"/>
                <a:ext cx="2563322" cy="276999"/>
              </a:xfrm>
              <a:prstGeom prst="rect">
                <a:avLst/>
              </a:prstGeom>
              <a:noFill/>
            </p:spPr>
            <p:txBody>
              <a:bodyPr wrap="none" rtlCol="0">
                <a:spAutoFit/>
              </a:bodyPr>
              <a:lstStyle/>
              <a:p>
                <a:r>
                  <a:rPr lang="ja-JP" altLang="en-US" sz="1200" i="1" dirty="0" smtClean="0">
                    <a:solidFill>
                      <a:srgbClr val="0000FF"/>
                    </a:solidFill>
                  </a:rPr>
                  <a:t>コラボレーションミーティング（鈴木）</a:t>
                </a:r>
                <a:endParaRPr kumimoji="1" lang="ja-JP" altLang="en-US" sz="1200" i="1" dirty="0">
                  <a:solidFill>
                    <a:srgbClr val="0000FF"/>
                  </a:solidFill>
                </a:endParaRPr>
              </a:p>
            </p:txBody>
          </p:sp>
          <p:cxnSp>
            <p:nvCxnSpPr>
              <p:cNvPr id="51" name="直線矢印コネクタ 50"/>
              <p:cNvCxnSpPr/>
              <p:nvPr/>
            </p:nvCxnSpPr>
            <p:spPr>
              <a:xfrm>
                <a:off x="1308177" y="6092945"/>
                <a:ext cx="2067711" cy="1588"/>
              </a:xfrm>
              <a:prstGeom prst="straightConnector1">
                <a:avLst/>
              </a:prstGeom>
              <a:ln w="25400" cap="flat" cmpd="sng" algn="ctr">
                <a:solidFill>
                  <a:srgbClr val="0000FF"/>
                </a:solidFill>
                <a:prstDash val="sysDash"/>
                <a:round/>
                <a:headEnd type="arrow" w="med" len="med"/>
                <a:tailEnd type="arrow" w="med" len="med"/>
              </a:ln>
            </p:spPr>
            <p:style>
              <a:lnRef idx="2">
                <a:schemeClr val="accent1"/>
              </a:lnRef>
              <a:fillRef idx="0">
                <a:schemeClr val="accent1"/>
              </a:fillRef>
              <a:effectRef idx="1">
                <a:schemeClr val="accent1"/>
              </a:effectRef>
              <a:fontRef idx="minor">
                <a:schemeClr val="tx1"/>
              </a:fontRef>
            </p:style>
          </p:cxnSp>
          <p:sp>
            <p:nvSpPr>
              <p:cNvPr id="52" name="テキスト ボックス 51"/>
              <p:cNvSpPr txBox="1"/>
              <p:nvPr/>
            </p:nvSpPr>
            <p:spPr>
              <a:xfrm>
                <a:off x="1704607" y="6106744"/>
                <a:ext cx="1300356" cy="276999"/>
              </a:xfrm>
              <a:prstGeom prst="rect">
                <a:avLst/>
              </a:prstGeom>
              <a:noFill/>
            </p:spPr>
            <p:txBody>
              <a:bodyPr wrap="none" rtlCol="0">
                <a:spAutoFit/>
              </a:bodyPr>
              <a:lstStyle/>
              <a:p>
                <a:r>
                  <a:rPr lang="ja-JP" altLang="en-US" sz="1200" i="1" dirty="0" smtClean="0">
                    <a:solidFill>
                      <a:srgbClr val="0000FF"/>
                    </a:solidFill>
                  </a:rPr>
                  <a:t>国内出張（鈴木）</a:t>
                </a:r>
                <a:endParaRPr kumimoji="1" lang="ja-JP" altLang="en-US" sz="1200" i="1" dirty="0">
                  <a:solidFill>
                    <a:srgbClr val="0000FF"/>
                  </a:solidFill>
                </a:endParaRPr>
              </a:p>
            </p:txBody>
          </p:sp>
          <p:sp>
            <p:nvSpPr>
              <p:cNvPr id="53" name="正方形/長方形 52"/>
              <p:cNvSpPr/>
              <p:nvPr/>
            </p:nvSpPr>
            <p:spPr>
              <a:xfrm>
                <a:off x="2872435" y="4929047"/>
                <a:ext cx="1035664" cy="293064"/>
              </a:xfrm>
              <a:prstGeom prst="rect">
                <a:avLst/>
              </a:prstGeom>
              <a:solidFill>
                <a:srgbClr val="008000">
                  <a:alpha val="30000"/>
                </a:srgbClr>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4" name="正方形/長方形 53"/>
              <p:cNvSpPr/>
              <p:nvPr/>
            </p:nvSpPr>
            <p:spPr>
              <a:xfrm>
                <a:off x="1315750" y="5591617"/>
                <a:ext cx="2556739" cy="293064"/>
              </a:xfrm>
              <a:prstGeom prst="rect">
                <a:avLst/>
              </a:prstGeom>
              <a:solidFill>
                <a:srgbClr val="FF0000">
                  <a:alpha val="30000"/>
                </a:srgbClr>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5" name="テキスト ボックス 54"/>
              <p:cNvSpPr txBox="1"/>
              <p:nvPr/>
            </p:nvSpPr>
            <p:spPr>
              <a:xfrm>
                <a:off x="2284550" y="4893437"/>
                <a:ext cx="684803" cy="393954"/>
              </a:xfrm>
              <a:prstGeom prst="rect">
                <a:avLst/>
              </a:prstGeom>
              <a:noFill/>
            </p:spPr>
            <p:txBody>
              <a:bodyPr wrap="none" rtlCol="0">
                <a:spAutoFit/>
              </a:bodyPr>
              <a:lstStyle/>
              <a:p>
                <a:pPr algn="ctr">
                  <a:lnSpc>
                    <a:spcPct val="80000"/>
                  </a:lnSpc>
                </a:pPr>
                <a:r>
                  <a:rPr lang="ja-JP" altLang="en-US" sz="1200" i="1" dirty="0" smtClean="0">
                    <a:solidFill>
                      <a:srgbClr val="660066"/>
                    </a:solidFill>
                  </a:rPr>
                  <a:t>出張</a:t>
                </a:r>
                <a:endParaRPr lang="en-US" altLang="ja-JP" sz="1200" i="1" dirty="0" smtClean="0">
                  <a:solidFill>
                    <a:srgbClr val="660066"/>
                  </a:solidFill>
                </a:endParaRPr>
              </a:p>
              <a:p>
                <a:pPr algn="ctr">
                  <a:lnSpc>
                    <a:spcPct val="80000"/>
                  </a:lnSpc>
                </a:pPr>
                <a:r>
                  <a:rPr lang="ja-JP" altLang="en-US" sz="1200" i="1" dirty="0" smtClean="0">
                    <a:solidFill>
                      <a:srgbClr val="660066"/>
                    </a:solidFill>
                  </a:rPr>
                  <a:t>（立花）</a:t>
                </a:r>
                <a:endParaRPr kumimoji="1" lang="ja-JP" altLang="en-US" sz="1200" i="1" dirty="0">
                  <a:solidFill>
                    <a:srgbClr val="660066"/>
                  </a:solidFill>
                </a:endParaRPr>
              </a:p>
            </p:txBody>
          </p:sp>
        </p:grpSp>
        <p:cxnSp>
          <p:nvCxnSpPr>
            <p:cNvPr id="44" name="直線矢印コネクタ 43"/>
            <p:cNvCxnSpPr/>
            <p:nvPr/>
          </p:nvCxnSpPr>
          <p:spPr>
            <a:xfrm rot="10800000">
              <a:off x="1262033" y="5422929"/>
              <a:ext cx="1080000" cy="1588"/>
            </a:xfrm>
            <a:prstGeom prst="straightConnector1">
              <a:avLst/>
            </a:prstGeom>
            <a:ln w="25400" cap="flat" cmpd="sng" algn="ctr">
              <a:solidFill>
                <a:srgbClr val="0000FF"/>
              </a:solidFill>
              <a:prstDash val="sysDash"/>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grpSp>
      <p:grpSp>
        <p:nvGrpSpPr>
          <p:cNvPr id="10" name="図形グループ 32"/>
          <p:cNvGrpSpPr/>
          <p:nvPr/>
        </p:nvGrpSpPr>
        <p:grpSpPr>
          <a:xfrm>
            <a:off x="4961474" y="757393"/>
            <a:ext cx="4183076" cy="3039885"/>
            <a:chOff x="4854644" y="757393"/>
            <a:chExt cx="4183076" cy="3039885"/>
          </a:xfrm>
        </p:grpSpPr>
        <p:pic>
          <p:nvPicPr>
            <p:cNvPr id="9" name="図 8"/>
            <p:cNvPicPr>
              <a:picLocks noChangeAspect="1"/>
            </p:cNvPicPr>
            <p:nvPr/>
          </p:nvPicPr>
          <p:blipFill>
            <a:blip r:embed="rId2"/>
            <a:srcRect l="51585" b="50268"/>
            <a:stretch>
              <a:fillRect/>
            </a:stretch>
          </p:blipFill>
          <p:spPr>
            <a:xfrm>
              <a:off x="4854644" y="757393"/>
              <a:ext cx="4183076" cy="3039885"/>
            </a:xfrm>
            <a:prstGeom prst="rect">
              <a:avLst/>
            </a:prstGeom>
          </p:spPr>
        </p:pic>
        <p:cxnSp>
          <p:nvCxnSpPr>
            <p:cNvPr id="13" name="直線矢印コネクタ 12"/>
            <p:cNvCxnSpPr/>
            <p:nvPr/>
          </p:nvCxnSpPr>
          <p:spPr>
            <a:xfrm rot="10800000">
              <a:off x="7628488" y="2857032"/>
              <a:ext cx="1080000" cy="1588"/>
            </a:xfrm>
            <a:prstGeom prst="straightConnector1">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16" name="直線矢印コネクタ 15"/>
            <p:cNvCxnSpPr/>
            <p:nvPr/>
          </p:nvCxnSpPr>
          <p:spPr>
            <a:xfrm flipV="1">
              <a:off x="4997968" y="3185141"/>
              <a:ext cx="2656441" cy="1588"/>
            </a:xfrm>
            <a:prstGeom prst="straightConnector1">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sp>
          <p:nvSpPr>
            <p:cNvPr id="22" name="テキスト ボックス 21"/>
            <p:cNvSpPr txBox="1"/>
            <p:nvPr/>
          </p:nvSpPr>
          <p:spPr>
            <a:xfrm>
              <a:off x="5696614" y="3186729"/>
              <a:ext cx="1300356" cy="276999"/>
            </a:xfrm>
            <a:prstGeom prst="rect">
              <a:avLst/>
            </a:prstGeom>
            <a:noFill/>
          </p:spPr>
          <p:txBody>
            <a:bodyPr wrap="none" rtlCol="0">
              <a:spAutoFit/>
            </a:bodyPr>
            <a:lstStyle/>
            <a:p>
              <a:r>
                <a:rPr lang="ja-JP" altLang="en-US" sz="1200" i="1" dirty="0" smtClean="0">
                  <a:solidFill>
                    <a:srgbClr val="0000FF"/>
                  </a:solidFill>
                </a:rPr>
                <a:t>海外出張（鈴木）</a:t>
              </a:r>
              <a:endParaRPr kumimoji="1" lang="ja-JP" altLang="en-US" sz="1200" i="1" dirty="0">
                <a:solidFill>
                  <a:srgbClr val="0000FF"/>
                </a:solidFill>
              </a:endParaRPr>
            </a:p>
          </p:txBody>
        </p:sp>
        <p:sp>
          <p:nvSpPr>
            <p:cNvPr id="34" name="正方形/長方形 33"/>
            <p:cNvSpPr/>
            <p:nvPr/>
          </p:nvSpPr>
          <p:spPr>
            <a:xfrm>
              <a:off x="6558208" y="2655313"/>
              <a:ext cx="1055134" cy="293064"/>
            </a:xfrm>
            <a:prstGeom prst="rect">
              <a:avLst/>
            </a:prstGeom>
            <a:solidFill>
              <a:srgbClr val="FF0000">
                <a:alpha val="30000"/>
              </a:srgbClr>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5585201" y="2655313"/>
              <a:ext cx="973007" cy="293064"/>
            </a:xfrm>
            <a:prstGeom prst="rect">
              <a:avLst/>
            </a:prstGeom>
            <a:solidFill>
              <a:srgbClr val="008000">
                <a:alpha val="30000"/>
              </a:srgbClr>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43" name="直線矢印コネクタ 42"/>
            <p:cNvCxnSpPr/>
            <p:nvPr/>
          </p:nvCxnSpPr>
          <p:spPr>
            <a:xfrm>
              <a:off x="6091020" y="2150091"/>
              <a:ext cx="2027456" cy="1588"/>
            </a:xfrm>
            <a:prstGeom prst="straightConnector1">
              <a:avLst/>
            </a:prstGeom>
            <a:ln>
              <a:solidFill>
                <a:srgbClr val="660066"/>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45" name="直線矢印コネクタ 44"/>
            <p:cNvCxnSpPr/>
            <p:nvPr/>
          </p:nvCxnSpPr>
          <p:spPr>
            <a:xfrm>
              <a:off x="6112850" y="2492411"/>
              <a:ext cx="2027456" cy="1588"/>
            </a:xfrm>
            <a:prstGeom prst="straightConnector1">
              <a:avLst/>
            </a:prstGeom>
            <a:ln>
              <a:solidFill>
                <a:srgbClr val="660066"/>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46" name="テキスト ボックス 45"/>
            <p:cNvSpPr txBox="1"/>
            <p:nvPr/>
          </p:nvSpPr>
          <p:spPr>
            <a:xfrm>
              <a:off x="6329198" y="2150091"/>
              <a:ext cx="1454244" cy="276999"/>
            </a:xfrm>
            <a:prstGeom prst="rect">
              <a:avLst/>
            </a:prstGeom>
            <a:noFill/>
          </p:spPr>
          <p:txBody>
            <a:bodyPr wrap="none" rtlCol="0">
              <a:spAutoFit/>
            </a:bodyPr>
            <a:lstStyle/>
            <a:p>
              <a:r>
                <a:rPr lang="ja-JP" altLang="en-US" sz="1200" i="1" dirty="0" smtClean="0">
                  <a:solidFill>
                    <a:srgbClr val="660066"/>
                  </a:solidFill>
                </a:rPr>
                <a:t>加工等作業（立花）</a:t>
              </a:r>
              <a:endParaRPr kumimoji="1" lang="ja-JP" altLang="en-US" sz="1200" i="1" dirty="0">
                <a:solidFill>
                  <a:srgbClr val="660066"/>
                </a:solidFill>
              </a:endParaRPr>
            </a:p>
          </p:txBody>
        </p:sp>
        <p:sp>
          <p:nvSpPr>
            <p:cNvPr id="47" name="テキスト ボックス 46"/>
            <p:cNvSpPr txBox="1"/>
            <p:nvPr/>
          </p:nvSpPr>
          <p:spPr>
            <a:xfrm>
              <a:off x="6329198" y="2431300"/>
              <a:ext cx="1454244" cy="276999"/>
            </a:xfrm>
            <a:prstGeom prst="rect">
              <a:avLst/>
            </a:prstGeom>
            <a:noFill/>
          </p:spPr>
          <p:txBody>
            <a:bodyPr wrap="none" rtlCol="0">
              <a:spAutoFit/>
            </a:bodyPr>
            <a:lstStyle/>
            <a:p>
              <a:r>
                <a:rPr lang="ja-JP" altLang="en-US" sz="1200" i="1" dirty="0" smtClean="0">
                  <a:solidFill>
                    <a:srgbClr val="660066"/>
                  </a:solidFill>
                </a:rPr>
                <a:t>加工等作業（立花）</a:t>
              </a:r>
              <a:endParaRPr kumimoji="1" lang="ja-JP" altLang="en-US" sz="1200" i="1" dirty="0">
                <a:solidFill>
                  <a:srgbClr val="660066"/>
                </a:solidFill>
              </a:endParaRPr>
            </a:p>
          </p:txBody>
        </p:sp>
      </p:grpSp>
      <p:sp>
        <p:nvSpPr>
          <p:cNvPr id="5" name="コンテンツ プレースホルダ 4"/>
          <p:cNvSpPr>
            <a:spLocks noGrp="1"/>
          </p:cNvSpPr>
          <p:nvPr>
            <p:ph idx="1"/>
          </p:nvPr>
        </p:nvSpPr>
        <p:spPr>
          <a:xfrm>
            <a:off x="142435" y="826586"/>
            <a:ext cx="4937730" cy="2308324"/>
          </a:xfrm>
        </p:spPr>
        <p:txBody>
          <a:bodyPr wrap="square">
            <a:spAutoFit/>
          </a:bodyPr>
          <a:lstStyle/>
          <a:p>
            <a:pPr marL="184150" indent="-184150">
              <a:spcBef>
                <a:spcPts val="0"/>
              </a:spcBef>
            </a:pPr>
            <a:r>
              <a:rPr lang="ja-JP" altLang="en-US" sz="2800" i="1" dirty="0" smtClean="0"/>
              <a:t>年内に</a:t>
            </a:r>
            <a:r>
              <a:rPr lang="en-US" altLang="ja-JP" sz="2800" i="1" dirty="0" smtClean="0"/>
              <a:t>2-3</a:t>
            </a:r>
            <a:r>
              <a:rPr lang="ja-JP" altLang="en-US" sz="2800" i="1" dirty="0" smtClean="0"/>
              <a:t>日間を</a:t>
            </a:r>
            <a:r>
              <a:rPr lang="en-US" altLang="ja-JP" sz="2800" i="1" dirty="0" smtClean="0"/>
              <a:t>2-3</a:t>
            </a:r>
            <a:r>
              <a:rPr lang="ja-JP" altLang="en-US" sz="2800" i="1" dirty="0" smtClean="0"/>
              <a:t>回程度で検討したい。（続き）</a:t>
            </a:r>
            <a:endParaRPr lang="en-US" altLang="ja-JP" sz="2800" i="1" dirty="0" smtClean="0"/>
          </a:p>
          <a:p>
            <a:pPr marL="276225" lvl="1" indent="-184150">
              <a:spcBef>
                <a:spcPts val="0"/>
              </a:spcBef>
            </a:pPr>
            <a:r>
              <a:rPr lang="en-US" altLang="ja-JP" sz="2400" i="1" dirty="0" smtClean="0"/>
              <a:t>11/7, 8</a:t>
            </a:r>
            <a:r>
              <a:rPr lang="ja-JP" altLang="en-US" sz="2400" i="1" dirty="0" smtClean="0"/>
              <a:t>のプラクティスの結果により、その後の予定を検討する。</a:t>
            </a:r>
            <a:endParaRPr lang="en-US" altLang="ja-JP" sz="2400" i="1" dirty="0" smtClean="0"/>
          </a:p>
          <a:p>
            <a:pPr marL="450850" lvl="2" indent="-184150">
              <a:spcBef>
                <a:spcPts val="0"/>
              </a:spcBef>
              <a:buFont typeface="Wingdings" charset="2"/>
              <a:buChar char="Ø"/>
            </a:pPr>
            <a:r>
              <a:rPr lang="en-US" altLang="ja-JP" sz="2000" i="1" dirty="0" smtClean="0">
                <a:solidFill>
                  <a:prstClr val="black"/>
                </a:solidFill>
              </a:rPr>
              <a:t>11/18-22</a:t>
            </a:r>
            <a:r>
              <a:rPr lang="ja-JP" altLang="en-US" sz="2000" i="1" dirty="0" smtClean="0">
                <a:solidFill>
                  <a:prstClr val="black"/>
                </a:solidFill>
              </a:rPr>
              <a:t>の内の</a:t>
            </a:r>
            <a:r>
              <a:rPr lang="en-US" altLang="ja-JP" sz="2000" i="1" dirty="0" smtClean="0">
                <a:solidFill>
                  <a:prstClr val="black"/>
                </a:solidFill>
              </a:rPr>
              <a:t>2-3</a:t>
            </a:r>
            <a:r>
              <a:rPr lang="ja-JP" altLang="en-US" sz="2000" i="1" dirty="0" smtClean="0">
                <a:solidFill>
                  <a:prstClr val="black"/>
                </a:solidFill>
              </a:rPr>
              <a:t>日。</a:t>
            </a:r>
            <a:endParaRPr lang="en-US" altLang="ja-JP" sz="2000" i="1" dirty="0" smtClean="0">
              <a:solidFill>
                <a:prstClr val="black"/>
              </a:solidFill>
            </a:endParaRPr>
          </a:p>
          <a:p>
            <a:pPr marL="450850" lvl="2" indent="-184150">
              <a:spcBef>
                <a:spcPts val="0"/>
              </a:spcBef>
              <a:buFont typeface="Wingdings" charset="2"/>
              <a:buChar char="Ø"/>
            </a:pPr>
            <a:r>
              <a:rPr lang="en-US" altLang="ja-JP" sz="2000" i="1" dirty="0" smtClean="0">
                <a:solidFill>
                  <a:prstClr val="black"/>
                </a:solidFill>
              </a:rPr>
              <a:t>12/9-27</a:t>
            </a:r>
            <a:r>
              <a:rPr lang="ja-JP" altLang="en-US" sz="2000" i="1" dirty="0" smtClean="0">
                <a:solidFill>
                  <a:prstClr val="black"/>
                </a:solidFill>
              </a:rPr>
              <a:t>の内の</a:t>
            </a:r>
            <a:r>
              <a:rPr lang="en-US" altLang="ja-JP" sz="2000" i="1" dirty="0" smtClean="0">
                <a:solidFill>
                  <a:prstClr val="black"/>
                </a:solidFill>
              </a:rPr>
              <a:t>2-3</a:t>
            </a:r>
            <a:r>
              <a:rPr lang="ja-JP" altLang="en-US" sz="2000" i="1" dirty="0" smtClean="0">
                <a:solidFill>
                  <a:prstClr val="black"/>
                </a:solidFill>
              </a:rPr>
              <a:t>日（</a:t>
            </a:r>
            <a:r>
              <a:rPr lang="en-US" altLang="ja-JP" sz="2000" i="1" dirty="0" smtClean="0">
                <a:solidFill>
                  <a:prstClr val="black"/>
                </a:solidFill>
              </a:rPr>
              <a:t>x2</a:t>
            </a:r>
            <a:r>
              <a:rPr lang="ja-JP" altLang="en-US" sz="2000" i="1" dirty="0" smtClean="0">
                <a:solidFill>
                  <a:prstClr val="black"/>
                </a:solidFill>
              </a:rPr>
              <a:t>回</a:t>
            </a:r>
            <a:r>
              <a:rPr lang="en-US" altLang="ja-JP" sz="2000" i="1" dirty="0" smtClean="0">
                <a:solidFill>
                  <a:prstClr val="black"/>
                </a:solidFill>
              </a:rPr>
              <a:t>?</a:t>
            </a:r>
            <a:r>
              <a:rPr lang="ja-JP" altLang="en-US" sz="2000" i="1" dirty="0" smtClean="0">
                <a:solidFill>
                  <a:prstClr val="black"/>
                </a:solidFill>
              </a:rPr>
              <a:t>）。</a:t>
            </a:r>
            <a:endParaRPr lang="en-US" altLang="ja-JP" sz="2000" i="1" dirty="0">
              <a:solidFill>
                <a:prstClr val="black"/>
              </a:solidFill>
            </a:endParaRPr>
          </a:p>
        </p:txBody>
      </p:sp>
      <p:sp>
        <p:nvSpPr>
          <p:cNvPr id="4" name="タイトル 3"/>
          <p:cNvSpPr>
            <a:spLocks noGrp="1"/>
          </p:cNvSpPr>
          <p:nvPr>
            <p:ph type="title"/>
          </p:nvPr>
        </p:nvSpPr>
        <p:spPr>
          <a:xfrm>
            <a:off x="457200" y="0"/>
            <a:ext cx="8229600" cy="707886"/>
          </a:xfrm>
        </p:spPr>
        <p:txBody>
          <a:bodyPr>
            <a:spAutoFit/>
          </a:bodyPr>
          <a:lstStyle/>
          <a:p>
            <a:r>
              <a:rPr lang="en-US" altLang="ja-JP" sz="4000" i="1" dirty="0" smtClean="0"/>
              <a:t>Possible dates (2)</a:t>
            </a:r>
            <a:endParaRPr lang="ja-JP" altLang="en-US" sz="4000" i="1" dirty="0"/>
          </a:p>
        </p:txBody>
      </p:sp>
      <p:sp>
        <p:nvSpPr>
          <p:cNvPr id="6" name="日付プレースホルダ 5"/>
          <p:cNvSpPr>
            <a:spLocks noGrp="1"/>
          </p:cNvSpPr>
          <p:nvPr>
            <p:ph type="dt" sz="half" idx="10"/>
          </p:nvPr>
        </p:nvSpPr>
        <p:spPr/>
        <p:txBody>
          <a:bodyPr/>
          <a:lstStyle/>
          <a:p>
            <a:r>
              <a:rPr lang="en-US" altLang="ja-JP" smtClean="0"/>
              <a:t>13.10.8</a:t>
            </a:r>
            <a:endParaRPr lang="ja-JP" altLang="en-US"/>
          </a:p>
        </p:txBody>
      </p:sp>
      <p:sp>
        <p:nvSpPr>
          <p:cNvPr id="7" name="スライド番号プレースホルダ 6"/>
          <p:cNvSpPr>
            <a:spLocks noGrp="1"/>
          </p:cNvSpPr>
          <p:nvPr>
            <p:ph type="sldNum" sz="quarter" idx="12"/>
          </p:nvPr>
        </p:nvSpPr>
        <p:spPr/>
        <p:txBody>
          <a:bodyPr/>
          <a:lstStyle/>
          <a:p>
            <a:fld id="{2951D966-6B37-A744-AADF-7A7DC873E0B4}" type="slidenum">
              <a:rPr lang="ja-JP" altLang="en-US" smtClean="0"/>
              <a:pPr/>
              <a:t>13</a:t>
            </a:fld>
            <a:endParaRPr lang="ja-JP" altLang="en-US"/>
          </a:p>
        </p:txBody>
      </p:sp>
      <p:sp>
        <p:nvSpPr>
          <p:cNvPr id="8" name="フッター プレースホルダ 7"/>
          <p:cNvSpPr>
            <a:spLocks noGrp="1"/>
          </p:cNvSpPr>
          <p:nvPr>
            <p:ph type="ftr" sz="quarter" idx="11"/>
          </p:nvPr>
        </p:nvSpPr>
        <p:spPr/>
        <p:txBody>
          <a:bodyPr/>
          <a:lstStyle/>
          <a:p>
            <a:r>
              <a:rPr lang="en-US" altLang="ja-JP" smtClean="0"/>
              <a:t>TOP mechanics memo</a:t>
            </a:r>
            <a:endParaRPr lang="ja-JP" altLang="en-US"/>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189913" y="-1"/>
            <a:ext cx="8686800" cy="707886"/>
          </a:xfrm>
        </p:spPr>
        <p:txBody>
          <a:bodyPr wrap="square">
            <a:spAutoFit/>
          </a:bodyPr>
          <a:lstStyle/>
          <a:p>
            <a:r>
              <a:rPr lang="en-US" altLang="ja-JP" sz="4000" i="1" dirty="0" smtClean="0"/>
              <a:t>Issues in the previous practice (1)</a:t>
            </a:r>
            <a:endParaRPr lang="ja-JP" altLang="en-US" sz="4000" i="1" dirty="0"/>
          </a:p>
        </p:txBody>
      </p:sp>
      <p:sp>
        <p:nvSpPr>
          <p:cNvPr id="5" name="コンテンツ プレースホルダ 4"/>
          <p:cNvSpPr>
            <a:spLocks noGrp="1"/>
          </p:cNvSpPr>
          <p:nvPr>
            <p:ph idx="1"/>
          </p:nvPr>
        </p:nvSpPr>
        <p:spPr>
          <a:xfrm>
            <a:off x="189914" y="719756"/>
            <a:ext cx="8686800" cy="5386090"/>
          </a:xfrm>
        </p:spPr>
        <p:txBody>
          <a:bodyPr wrap="square">
            <a:spAutoFit/>
          </a:bodyPr>
          <a:lstStyle/>
          <a:p>
            <a:pPr marL="184150" indent="-184150">
              <a:spcBef>
                <a:spcPts val="0"/>
              </a:spcBef>
            </a:pPr>
            <a:r>
              <a:rPr lang="en-US" altLang="ja-JP" sz="2800" i="1" dirty="0" smtClean="0"/>
              <a:t>Belle</a:t>
            </a:r>
            <a:r>
              <a:rPr lang="ja-JP" altLang="en-US" sz="2800" i="1" dirty="0" smtClean="0"/>
              <a:t>検出器の所定の位置にインストールできなかった。</a:t>
            </a:r>
            <a:endParaRPr lang="en-US" altLang="ja-JP" sz="2800" i="1" dirty="0" smtClean="0"/>
          </a:p>
          <a:p>
            <a:pPr marL="276225" lvl="1" indent="-98425">
              <a:spcBef>
                <a:spcPts val="0"/>
              </a:spcBef>
            </a:pPr>
            <a:r>
              <a:rPr lang="ja-JP" altLang="en-US" sz="2400" i="1" dirty="0" smtClean="0">
                <a:solidFill>
                  <a:prstClr val="black"/>
                </a:solidFill>
              </a:rPr>
              <a:t>インストールするダミーモジュールが最大</a:t>
            </a:r>
            <a:r>
              <a:rPr lang="en-US" altLang="ja-JP" sz="2400" i="1" dirty="0" smtClean="0">
                <a:solidFill>
                  <a:prstClr val="black"/>
                </a:solidFill>
              </a:rPr>
              <a:t>6 mm</a:t>
            </a:r>
            <a:r>
              <a:rPr lang="ja-JP" altLang="en-US" sz="2400" i="1" dirty="0" smtClean="0">
                <a:solidFill>
                  <a:prstClr val="black"/>
                </a:solidFill>
              </a:rPr>
              <a:t>程度撓んでおり、</a:t>
            </a:r>
            <a:r>
              <a:rPr lang="en-US" altLang="ja-JP" sz="2400" i="1" dirty="0" smtClean="0">
                <a:solidFill>
                  <a:prstClr val="black"/>
                </a:solidFill>
              </a:rPr>
              <a:t>ECL</a:t>
            </a:r>
            <a:r>
              <a:rPr lang="ja-JP" altLang="en-US" sz="2400" i="1" dirty="0" smtClean="0">
                <a:solidFill>
                  <a:prstClr val="black"/>
                </a:solidFill>
              </a:rPr>
              <a:t>容器内壁と接触しそうだったため。</a:t>
            </a:r>
            <a:endParaRPr lang="en-US" altLang="ja-JP" sz="2400" i="1" dirty="0" smtClean="0">
              <a:solidFill>
                <a:prstClr val="black"/>
              </a:solidFill>
            </a:endParaRPr>
          </a:p>
          <a:p>
            <a:pPr marL="450850" lvl="2" indent="-98425">
              <a:spcBef>
                <a:spcPts val="0"/>
              </a:spcBef>
              <a:buFont typeface="Wingdings" charset="2"/>
              <a:buChar char="Ø"/>
            </a:pPr>
            <a:r>
              <a:rPr lang="ja-JP" altLang="en-US" sz="2000" i="1" dirty="0" smtClean="0">
                <a:solidFill>
                  <a:prstClr val="black"/>
                </a:solidFill>
              </a:rPr>
              <a:t>スライダーによる連結を通じ、ガイドパイプの撓みがダミーモジュールに反映されていたと推察する。</a:t>
            </a:r>
            <a:endParaRPr lang="en-US" altLang="ja-JP" sz="2000" i="1" dirty="0" smtClean="0">
              <a:solidFill>
                <a:prstClr val="black"/>
              </a:solidFill>
            </a:endParaRPr>
          </a:p>
          <a:p>
            <a:pPr marL="450850" lvl="2" indent="-98425">
              <a:spcBef>
                <a:spcPts val="0"/>
              </a:spcBef>
              <a:buFont typeface="Wingdings" charset="2"/>
              <a:buChar char="Ø"/>
            </a:pPr>
            <a:r>
              <a:rPr lang="ja-JP" altLang="en-US" sz="2000" i="1" dirty="0" smtClean="0">
                <a:solidFill>
                  <a:prstClr val="black"/>
                </a:solidFill>
              </a:rPr>
              <a:t>プロトタイプ</a:t>
            </a:r>
            <a:r>
              <a:rPr lang="en-US" altLang="ja-JP" sz="2000" i="1" dirty="0" smtClean="0">
                <a:solidFill>
                  <a:prstClr val="black"/>
                </a:solidFill>
              </a:rPr>
              <a:t>QBB</a:t>
            </a:r>
            <a:r>
              <a:rPr lang="ja-JP" altLang="en-US" sz="2000" i="1" dirty="0" smtClean="0">
                <a:solidFill>
                  <a:prstClr val="black"/>
                </a:solidFill>
              </a:rPr>
              <a:t>とダミーウェイトでも状況は同様であったと推察する。</a:t>
            </a:r>
            <a:endParaRPr lang="en-US" altLang="ja-JP" sz="2000" i="1" dirty="0" smtClean="0">
              <a:solidFill>
                <a:prstClr val="black"/>
              </a:solidFill>
            </a:endParaRPr>
          </a:p>
          <a:p>
            <a:pPr marL="450850" lvl="2" indent="-98425">
              <a:spcBef>
                <a:spcPts val="0"/>
              </a:spcBef>
              <a:buFont typeface="Wingdings" charset="2"/>
              <a:buChar char="Ø"/>
            </a:pPr>
            <a:r>
              <a:rPr lang="ja-JP" altLang="en-US" sz="2000" i="1" dirty="0" smtClean="0">
                <a:solidFill>
                  <a:prstClr val="black"/>
                </a:solidFill>
              </a:rPr>
              <a:t>推察通りなら、スライダーを改修し、ガイドパイプの撓みを吸収するクリアランスを設けることで、問題を解決したい。</a:t>
            </a:r>
            <a:endParaRPr lang="en-US" altLang="ja-JP" sz="2000" i="1" dirty="0" smtClean="0">
              <a:solidFill>
                <a:prstClr val="black"/>
              </a:solidFill>
            </a:endParaRPr>
          </a:p>
          <a:p>
            <a:pPr marL="276225" lvl="1" indent="-98425">
              <a:spcBef>
                <a:spcPts val="0"/>
              </a:spcBef>
            </a:pPr>
            <a:r>
              <a:rPr lang="en-US" altLang="ja-JP" sz="2400" i="1" dirty="0" smtClean="0">
                <a:solidFill>
                  <a:prstClr val="black"/>
                </a:solidFill>
              </a:rPr>
              <a:t>Belle</a:t>
            </a:r>
            <a:r>
              <a:rPr lang="ja-JP" altLang="en-US" sz="2400" i="1" dirty="0" smtClean="0">
                <a:solidFill>
                  <a:prstClr val="black"/>
                </a:solidFill>
              </a:rPr>
              <a:t>検出器を用いてプラクティスが行える事を、</a:t>
            </a:r>
            <a:r>
              <a:rPr lang="en-US" altLang="ja-JP" sz="2400" i="1" dirty="0" smtClean="0">
                <a:solidFill>
                  <a:prstClr val="black"/>
                </a:solidFill>
              </a:rPr>
              <a:t>ECL</a:t>
            </a:r>
            <a:r>
              <a:rPr lang="ja-JP" altLang="en-US" sz="2400" i="1" dirty="0" smtClean="0">
                <a:solidFill>
                  <a:prstClr val="black"/>
                </a:solidFill>
              </a:rPr>
              <a:t>モックアップを用いたプラクティスで確認できるようにするべき。</a:t>
            </a:r>
            <a:endParaRPr lang="en-US" altLang="ja-JP" sz="2400" i="1" dirty="0" smtClean="0">
              <a:solidFill>
                <a:prstClr val="black"/>
              </a:solidFill>
            </a:endParaRPr>
          </a:p>
          <a:p>
            <a:pPr marL="450850" lvl="2" indent="-98425">
              <a:spcBef>
                <a:spcPts val="0"/>
              </a:spcBef>
              <a:buFont typeface="Wingdings" charset="2"/>
              <a:buChar char="Ø"/>
            </a:pPr>
            <a:r>
              <a:rPr lang="en-US" altLang="ja-JP" sz="2000" i="1" dirty="0" smtClean="0">
                <a:solidFill>
                  <a:prstClr val="black"/>
                </a:solidFill>
              </a:rPr>
              <a:t>ECL</a:t>
            </a:r>
            <a:r>
              <a:rPr lang="ja-JP" altLang="en-US" sz="2000" i="1" dirty="0" smtClean="0">
                <a:solidFill>
                  <a:prstClr val="black"/>
                </a:solidFill>
              </a:rPr>
              <a:t>モックアップに「仮想</a:t>
            </a:r>
            <a:r>
              <a:rPr lang="en-US" altLang="ja-JP" sz="2000" i="1" dirty="0" smtClean="0">
                <a:solidFill>
                  <a:prstClr val="black"/>
                </a:solidFill>
              </a:rPr>
              <a:t>ECL</a:t>
            </a:r>
            <a:r>
              <a:rPr lang="ja-JP" altLang="en-US" sz="2000" i="1" dirty="0" smtClean="0">
                <a:solidFill>
                  <a:prstClr val="black"/>
                </a:solidFill>
              </a:rPr>
              <a:t>内壁」を設ける。</a:t>
            </a:r>
            <a:endParaRPr lang="en-US" altLang="ja-JP" sz="2000" i="1" dirty="0" smtClean="0">
              <a:solidFill>
                <a:prstClr val="black"/>
              </a:solidFill>
            </a:endParaRPr>
          </a:p>
          <a:p>
            <a:pPr marL="450850" lvl="2" indent="-98425">
              <a:spcBef>
                <a:spcPts val="0"/>
              </a:spcBef>
              <a:buFont typeface="Wingdings" charset="2"/>
              <a:buChar char="Ø"/>
            </a:pPr>
            <a:r>
              <a:rPr lang="ja-JP" altLang="en-US" sz="2000" i="1" dirty="0" smtClean="0">
                <a:solidFill>
                  <a:prstClr val="black"/>
                </a:solidFill>
              </a:rPr>
              <a:t>カウンターモジュールと仮想内壁が接触する前に、接触しそうなことを気づけるようにしたい。</a:t>
            </a:r>
            <a:endParaRPr lang="en-US" altLang="ja-JP" sz="2000" i="1" dirty="0" smtClean="0">
              <a:solidFill>
                <a:prstClr val="black"/>
              </a:solidFill>
            </a:endParaRPr>
          </a:p>
          <a:p>
            <a:pPr marL="450850" lvl="2" indent="-98425">
              <a:spcBef>
                <a:spcPts val="0"/>
              </a:spcBef>
              <a:buFont typeface="Wingdings" charset="2"/>
              <a:buChar char="Ø"/>
            </a:pPr>
            <a:r>
              <a:rPr lang="ja-JP" altLang="en-US" sz="2000" i="1" dirty="0" smtClean="0">
                <a:solidFill>
                  <a:prstClr val="black"/>
                </a:solidFill>
              </a:rPr>
              <a:t>仮想内壁は、カウンターモジュールと</a:t>
            </a:r>
            <a:r>
              <a:rPr lang="en-US" altLang="ja-JP" sz="2000" i="1" dirty="0" smtClean="0">
                <a:solidFill>
                  <a:prstClr val="black"/>
                </a:solidFill>
              </a:rPr>
              <a:t>ECL</a:t>
            </a:r>
            <a:r>
              <a:rPr lang="ja-JP" altLang="en-US" sz="2000" i="1" dirty="0" smtClean="0">
                <a:solidFill>
                  <a:prstClr val="black"/>
                </a:solidFill>
              </a:rPr>
              <a:t>容器内壁との最近接部のみに設ければ良い？</a:t>
            </a:r>
            <a:endParaRPr lang="en-US" altLang="ja-JP" sz="2000" i="1" dirty="0" smtClean="0">
              <a:solidFill>
                <a:prstClr val="black"/>
              </a:solidFill>
            </a:endParaRPr>
          </a:p>
          <a:p>
            <a:pPr marL="450850" lvl="2" indent="-98425">
              <a:spcBef>
                <a:spcPts val="0"/>
              </a:spcBef>
              <a:buFont typeface="Wingdings" charset="2"/>
              <a:buChar char="Ø"/>
            </a:pPr>
            <a:r>
              <a:rPr lang="en-US" altLang="ja-JP" sz="2000" i="1" dirty="0" smtClean="0">
                <a:solidFill>
                  <a:prstClr val="black"/>
                </a:solidFill>
              </a:rPr>
              <a:t>ECL</a:t>
            </a:r>
            <a:r>
              <a:rPr lang="ja-JP" altLang="en-US" sz="2000" i="1" dirty="0" smtClean="0">
                <a:solidFill>
                  <a:prstClr val="black"/>
                </a:solidFill>
              </a:rPr>
              <a:t>容器内壁の形状を、測定により把握しておく必要がある。</a:t>
            </a:r>
            <a:endParaRPr lang="en-US" altLang="ja-JP" sz="2000" i="1" dirty="0">
              <a:solidFill>
                <a:prstClr val="black"/>
              </a:solidFill>
            </a:endParaRPr>
          </a:p>
        </p:txBody>
      </p:sp>
      <p:sp>
        <p:nvSpPr>
          <p:cNvPr id="6" name="日付プレースホルダ 5"/>
          <p:cNvSpPr>
            <a:spLocks noGrp="1"/>
          </p:cNvSpPr>
          <p:nvPr>
            <p:ph type="dt" sz="half" idx="10"/>
          </p:nvPr>
        </p:nvSpPr>
        <p:spPr/>
        <p:txBody>
          <a:bodyPr/>
          <a:lstStyle/>
          <a:p>
            <a:r>
              <a:rPr lang="en-US" altLang="ja-JP" smtClean="0"/>
              <a:t>13.10.8</a:t>
            </a:r>
            <a:endParaRPr lang="ja-JP" altLang="en-US"/>
          </a:p>
        </p:txBody>
      </p:sp>
      <p:sp>
        <p:nvSpPr>
          <p:cNvPr id="7" name="スライド番号プレースホルダ 6"/>
          <p:cNvSpPr>
            <a:spLocks noGrp="1"/>
          </p:cNvSpPr>
          <p:nvPr>
            <p:ph type="sldNum" sz="quarter" idx="12"/>
          </p:nvPr>
        </p:nvSpPr>
        <p:spPr/>
        <p:txBody>
          <a:bodyPr/>
          <a:lstStyle/>
          <a:p>
            <a:fld id="{2951D966-6B37-A744-AADF-7A7DC873E0B4}" type="slidenum">
              <a:rPr lang="ja-JP" altLang="en-US" smtClean="0"/>
              <a:pPr/>
              <a:t>2</a:t>
            </a:fld>
            <a:endParaRPr lang="ja-JP" altLang="en-US"/>
          </a:p>
        </p:txBody>
      </p:sp>
      <p:sp>
        <p:nvSpPr>
          <p:cNvPr id="8" name="フッター プレースホルダ 7"/>
          <p:cNvSpPr>
            <a:spLocks noGrp="1"/>
          </p:cNvSpPr>
          <p:nvPr>
            <p:ph type="ftr" sz="quarter" idx="11"/>
          </p:nvPr>
        </p:nvSpPr>
        <p:spPr/>
        <p:txBody>
          <a:bodyPr/>
          <a:lstStyle/>
          <a:p>
            <a:r>
              <a:rPr lang="en-US" altLang="ja-JP" smtClean="0"/>
              <a:t>TOP mechanics memo</a:t>
            </a:r>
            <a:endParaRPr lang="ja-JP" altLang="en-US"/>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189913" y="-1"/>
            <a:ext cx="8686800" cy="707886"/>
          </a:xfrm>
        </p:spPr>
        <p:txBody>
          <a:bodyPr wrap="square">
            <a:spAutoFit/>
          </a:bodyPr>
          <a:lstStyle/>
          <a:p>
            <a:r>
              <a:rPr lang="en-US" altLang="ja-JP" sz="4000" i="1" dirty="0" smtClean="0"/>
              <a:t>Issues in the previous practice (2)</a:t>
            </a:r>
            <a:endParaRPr lang="ja-JP" altLang="en-US" sz="4000" i="1" dirty="0"/>
          </a:p>
        </p:txBody>
      </p:sp>
      <p:sp>
        <p:nvSpPr>
          <p:cNvPr id="5" name="コンテンツ プレースホルダ 4"/>
          <p:cNvSpPr>
            <a:spLocks noGrp="1"/>
          </p:cNvSpPr>
          <p:nvPr>
            <p:ph idx="1"/>
          </p:nvPr>
        </p:nvSpPr>
        <p:spPr>
          <a:xfrm>
            <a:off x="189913" y="707886"/>
            <a:ext cx="8686800" cy="5201424"/>
          </a:xfrm>
        </p:spPr>
        <p:txBody>
          <a:bodyPr wrap="square">
            <a:spAutoFit/>
          </a:bodyPr>
          <a:lstStyle/>
          <a:p>
            <a:pPr marL="184150" indent="-184150">
              <a:spcBef>
                <a:spcPts val="600"/>
              </a:spcBef>
            </a:pPr>
            <a:r>
              <a:rPr lang="ja-JP" altLang="en-US" sz="2800" i="1" dirty="0" smtClean="0"/>
              <a:t>インストール操作において、動的曲げ限界（</a:t>
            </a:r>
            <a:r>
              <a:rPr lang="en-US" altLang="ja-JP" sz="2800" i="1" dirty="0" smtClean="0"/>
              <a:t>0.5 mm</a:t>
            </a:r>
            <a:r>
              <a:rPr lang="ja-JP" altLang="en-US" sz="2800" i="1" dirty="0" smtClean="0"/>
              <a:t>）を超えるカウンターモジュールの姿勢変化があった。</a:t>
            </a:r>
            <a:endParaRPr lang="en-US" altLang="ja-JP" sz="2800" i="1" dirty="0" smtClean="0"/>
          </a:p>
          <a:p>
            <a:pPr marL="276225" lvl="1" indent="-98425">
              <a:spcBef>
                <a:spcPts val="600"/>
              </a:spcBef>
            </a:pPr>
            <a:r>
              <a:rPr lang="ja-JP" altLang="en-US" sz="2400" i="1" dirty="0" smtClean="0">
                <a:solidFill>
                  <a:prstClr val="black"/>
                </a:solidFill>
              </a:rPr>
              <a:t>相対変化で</a:t>
            </a:r>
            <a:r>
              <a:rPr lang="en-US" altLang="ja-JP" sz="2400" i="1" dirty="0" smtClean="0">
                <a:solidFill>
                  <a:prstClr val="black"/>
                </a:solidFill>
              </a:rPr>
              <a:t>0.5 mm</a:t>
            </a:r>
            <a:r>
              <a:rPr lang="ja-JP" altLang="en-US" sz="2400" i="1" dirty="0" smtClean="0">
                <a:solidFill>
                  <a:prstClr val="black"/>
                </a:solidFill>
              </a:rPr>
              <a:t>以上。</a:t>
            </a:r>
            <a:endParaRPr lang="en-US" altLang="ja-JP" sz="2400" i="1" dirty="0" smtClean="0">
              <a:solidFill>
                <a:prstClr val="black"/>
              </a:solidFill>
            </a:endParaRPr>
          </a:p>
          <a:p>
            <a:pPr marL="450850" lvl="2" indent="-98425">
              <a:spcBef>
                <a:spcPts val="600"/>
              </a:spcBef>
              <a:buFont typeface="Wingdings" charset="2"/>
              <a:buChar char="Ø"/>
            </a:pPr>
            <a:r>
              <a:rPr lang="ja-JP" altLang="en-US" sz="2000" i="1" dirty="0" smtClean="0">
                <a:solidFill>
                  <a:prstClr val="black"/>
                </a:solidFill>
              </a:rPr>
              <a:t>インストール操作開始時の撓みは、曲げをさらに悪化させる。</a:t>
            </a:r>
            <a:endParaRPr lang="en-US" altLang="ja-JP" sz="2000" i="1" dirty="0" smtClean="0">
              <a:solidFill>
                <a:prstClr val="black"/>
              </a:solidFill>
            </a:endParaRPr>
          </a:p>
          <a:p>
            <a:pPr marL="276225" lvl="1" indent="-98425">
              <a:spcBef>
                <a:spcPts val="600"/>
              </a:spcBef>
            </a:pPr>
            <a:r>
              <a:rPr lang="ja-JP" altLang="en-US" sz="2400" i="1" dirty="0" smtClean="0">
                <a:solidFill>
                  <a:prstClr val="black"/>
                </a:solidFill>
              </a:rPr>
              <a:t>大きな姿勢変化を生じる操作は、主に下記の２つ。</a:t>
            </a:r>
            <a:endParaRPr lang="en-US" altLang="ja-JP" sz="2400" i="1" dirty="0" smtClean="0">
              <a:solidFill>
                <a:prstClr val="black"/>
              </a:solidFill>
            </a:endParaRPr>
          </a:p>
          <a:p>
            <a:pPr marL="628650" lvl="2" indent="-277813">
              <a:spcBef>
                <a:spcPts val="600"/>
              </a:spcBef>
              <a:buFont typeface="+mj-lt"/>
              <a:buAutoNum type="alphaLcParenR"/>
            </a:pPr>
            <a:r>
              <a:rPr lang="ja-JP" altLang="en-US" sz="2000" i="1" dirty="0" smtClean="0">
                <a:solidFill>
                  <a:prstClr val="black"/>
                </a:solidFill>
              </a:rPr>
              <a:t>カウンターウェイトの取り付け・外し</a:t>
            </a:r>
            <a:endParaRPr lang="en-US" altLang="ja-JP" sz="2000" i="1" dirty="0" smtClean="0">
              <a:solidFill>
                <a:prstClr val="black"/>
              </a:solidFill>
            </a:endParaRPr>
          </a:p>
          <a:p>
            <a:pPr marL="628650" lvl="2" indent="-277813">
              <a:spcBef>
                <a:spcPts val="600"/>
              </a:spcBef>
              <a:buFont typeface="+mj-lt"/>
              <a:buAutoNum type="alphaLcParenR"/>
            </a:pPr>
            <a:r>
              <a:rPr lang="ja-JP" altLang="en-US" sz="2000" i="1" dirty="0" smtClean="0">
                <a:solidFill>
                  <a:prstClr val="black"/>
                </a:solidFill>
              </a:rPr>
              <a:t>ストロングバック</a:t>
            </a:r>
            <a:r>
              <a:rPr lang="en-US" altLang="ja-JP" sz="2000" i="1" dirty="0" smtClean="0">
                <a:solidFill>
                  <a:prstClr val="black"/>
                </a:solidFill>
              </a:rPr>
              <a:t>, </a:t>
            </a:r>
            <a:r>
              <a:rPr lang="ja-JP" altLang="en-US" sz="2000" i="1" dirty="0" smtClean="0">
                <a:solidFill>
                  <a:prstClr val="black"/>
                </a:solidFill>
              </a:rPr>
              <a:t>スライダー</a:t>
            </a:r>
            <a:r>
              <a:rPr lang="en-US" altLang="ja-JP" sz="2000" i="1" dirty="0" smtClean="0">
                <a:solidFill>
                  <a:prstClr val="black"/>
                </a:solidFill>
              </a:rPr>
              <a:t>, </a:t>
            </a:r>
            <a:r>
              <a:rPr lang="ja-JP" altLang="en-US" sz="2000" i="1" dirty="0" smtClean="0">
                <a:solidFill>
                  <a:prstClr val="black"/>
                </a:solidFill>
              </a:rPr>
              <a:t>ガイドパイプの取り付け・外し</a:t>
            </a:r>
            <a:endParaRPr lang="en-US" altLang="ja-JP" sz="2800" i="1" dirty="0" smtClean="0"/>
          </a:p>
          <a:p>
            <a:pPr marL="276225" lvl="1" indent="-98425">
              <a:spcBef>
                <a:spcPts val="600"/>
              </a:spcBef>
            </a:pPr>
            <a:r>
              <a:rPr lang="ja-JP" altLang="en-US" sz="2400" i="1" dirty="0" smtClean="0">
                <a:solidFill>
                  <a:prstClr val="black"/>
                </a:solidFill>
              </a:rPr>
              <a:t>上記</a:t>
            </a:r>
            <a:r>
              <a:rPr lang="en-US" altLang="ja-JP" sz="2400" i="1" dirty="0" smtClean="0">
                <a:solidFill>
                  <a:prstClr val="black"/>
                </a:solidFill>
              </a:rPr>
              <a:t> a)</a:t>
            </a:r>
            <a:r>
              <a:rPr lang="ja-JP" altLang="en-US" sz="2400" i="1" dirty="0" smtClean="0">
                <a:solidFill>
                  <a:prstClr val="black"/>
                </a:solidFill>
              </a:rPr>
              <a:t>における姿勢変化は、回転モーメントの変化によって生じると推察する。</a:t>
            </a:r>
            <a:endParaRPr lang="en-US" altLang="ja-JP" sz="2400" i="1" dirty="0" smtClean="0">
              <a:solidFill>
                <a:prstClr val="black"/>
              </a:solidFill>
            </a:endParaRPr>
          </a:p>
          <a:p>
            <a:pPr marL="450850" lvl="2" indent="-98425">
              <a:spcBef>
                <a:spcPts val="600"/>
              </a:spcBef>
              <a:buFont typeface="Wingdings" charset="2"/>
              <a:buChar char="Ø"/>
            </a:pPr>
            <a:r>
              <a:rPr lang="ja-JP" altLang="en-US" sz="2000" i="1" dirty="0" smtClean="0">
                <a:solidFill>
                  <a:prstClr val="black"/>
                </a:solidFill>
              </a:rPr>
              <a:t>推察通りなら、回転止め機構が無く、かつ、作用点からの距離が遠くてガイドパイプの捻れが大きい</a:t>
            </a:r>
            <a:r>
              <a:rPr lang="en-US" altLang="ja-JP" sz="2000" i="1" dirty="0" smtClean="0">
                <a:solidFill>
                  <a:prstClr val="black"/>
                </a:solidFill>
              </a:rPr>
              <a:t>fwd</a:t>
            </a:r>
            <a:r>
              <a:rPr lang="ja-JP" altLang="en-US" sz="2000" i="1" dirty="0" smtClean="0">
                <a:solidFill>
                  <a:prstClr val="black"/>
                </a:solidFill>
              </a:rPr>
              <a:t>側に対策を施すべき。</a:t>
            </a:r>
            <a:endParaRPr lang="en-US" altLang="ja-JP" sz="2000" i="1" dirty="0" smtClean="0">
              <a:solidFill>
                <a:prstClr val="black"/>
              </a:solidFill>
            </a:endParaRPr>
          </a:p>
          <a:p>
            <a:pPr marL="450850" lvl="2" indent="-98425">
              <a:spcBef>
                <a:spcPts val="600"/>
              </a:spcBef>
              <a:buFont typeface="Wingdings" charset="2"/>
              <a:buChar char="Ø"/>
            </a:pPr>
            <a:r>
              <a:rPr lang="en-US" altLang="ja-JP" sz="2000" i="1" dirty="0" smtClean="0">
                <a:solidFill>
                  <a:prstClr val="black"/>
                </a:solidFill>
              </a:rPr>
              <a:t>Fwd XY-stage</a:t>
            </a:r>
            <a:r>
              <a:rPr lang="ja-JP" altLang="en-US" sz="2000" i="1" dirty="0" smtClean="0">
                <a:solidFill>
                  <a:prstClr val="black"/>
                </a:solidFill>
              </a:rPr>
              <a:t>にも回転止め機構をつける、</a:t>
            </a:r>
            <a:r>
              <a:rPr lang="en-US" altLang="ja-JP" sz="2000" i="1" dirty="0" smtClean="0">
                <a:solidFill>
                  <a:prstClr val="black"/>
                </a:solidFill>
              </a:rPr>
              <a:t>and/or fwd</a:t>
            </a:r>
            <a:r>
              <a:rPr lang="ja-JP" altLang="en-US" sz="2000" i="1" dirty="0" smtClean="0">
                <a:solidFill>
                  <a:prstClr val="black"/>
                </a:solidFill>
              </a:rPr>
              <a:t>側のカウンターウェイトを排除して解決するか？</a:t>
            </a:r>
            <a:endParaRPr lang="en-US" altLang="ja-JP" sz="2000" i="1" dirty="0" smtClean="0">
              <a:solidFill>
                <a:prstClr val="black"/>
              </a:solidFill>
            </a:endParaRPr>
          </a:p>
        </p:txBody>
      </p:sp>
      <p:sp>
        <p:nvSpPr>
          <p:cNvPr id="6" name="日付プレースホルダ 5"/>
          <p:cNvSpPr>
            <a:spLocks noGrp="1"/>
          </p:cNvSpPr>
          <p:nvPr>
            <p:ph type="dt" sz="half" idx="10"/>
          </p:nvPr>
        </p:nvSpPr>
        <p:spPr/>
        <p:txBody>
          <a:bodyPr/>
          <a:lstStyle/>
          <a:p>
            <a:r>
              <a:rPr lang="en-US" altLang="ja-JP" smtClean="0"/>
              <a:t>13.10.8</a:t>
            </a:r>
            <a:endParaRPr lang="ja-JP" altLang="en-US"/>
          </a:p>
        </p:txBody>
      </p:sp>
      <p:sp>
        <p:nvSpPr>
          <p:cNvPr id="7" name="スライド番号プレースホルダ 6"/>
          <p:cNvSpPr>
            <a:spLocks noGrp="1"/>
          </p:cNvSpPr>
          <p:nvPr>
            <p:ph type="sldNum" sz="quarter" idx="12"/>
          </p:nvPr>
        </p:nvSpPr>
        <p:spPr/>
        <p:txBody>
          <a:bodyPr/>
          <a:lstStyle/>
          <a:p>
            <a:fld id="{2951D966-6B37-A744-AADF-7A7DC873E0B4}" type="slidenum">
              <a:rPr lang="ja-JP" altLang="en-US" smtClean="0"/>
              <a:pPr/>
              <a:t>3</a:t>
            </a:fld>
            <a:endParaRPr lang="ja-JP" altLang="en-US"/>
          </a:p>
        </p:txBody>
      </p:sp>
      <p:sp>
        <p:nvSpPr>
          <p:cNvPr id="8" name="フッター プレースホルダ 7"/>
          <p:cNvSpPr>
            <a:spLocks noGrp="1"/>
          </p:cNvSpPr>
          <p:nvPr>
            <p:ph type="ftr" sz="quarter" idx="11"/>
          </p:nvPr>
        </p:nvSpPr>
        <p:spPr/>
        <p:txBody>
          <a:bodyPr/>
          <a:lstStyle/>
          <a:p>
            <a:r>
              <a:rPr lang="en-US" altLang="ja-JP" smtClean="0"/>
              <a:t>TOP mechanics memo</a:t>
            </a:r>
            <a:endParaRPr lang="ja-JP" altLang="en-US"/>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189913" y="-1"/>
            <a:ext cx="8686800" cy="707886"/>
          </a:xfrm>
        </p:spPr>
        <p:txBody>
          <a:bodyPr wrap="square">
            <a:spAutoFit/>
          </a:bodyPr>
          <a:lstStyle/>
          <a:p>
            <a:r>
              <a:rPr lang="en-US" altLang="ja-JP" sz="4000" i="1" dirty="0" smtClean="0"/>
              <a:t>Issues in the previous practice (3)</a:t>
            </a:r>
            <a:endParaRPr lang="ja-JP" altLang="en-US" sz="4000" i="1" dirty="0"/>
          </a:p>
        </p:txBody>
      </p:sp>
      <p:sp>
        <p:nvSpPr>
          <p:cNvPr id="5" name="コンテンツ プレースホルダ 4"/>
          <p:cNvSpPr>
            <a:spLocks noGrp="1"/>
          </p:cNvSpPr>
          <p:nvPr>
            <p:ph idx="1"/>
          </p:nvPr>
        </p:nvSpPr>
        <p:spPr>
          <a:xfrm>
            <a:off x="189914" y="707886"/>
            <a:ext cx="8712000" cy="2400657"/>
          </a:xfrm>
        </p:spPr>
        <p:txBody>
          <a:bodyPr wrap="square">
            <a:spAutoFit/>
          </a:bodyPr>
          <a:lstStyle/>
          <a:p>
            <a:pPr marL="184150" indent="-184150">
              <a:spcBef>
                <a:spcPts val="600"/>
              </a:spcBef>
            </a:pPr>
            <a:r>
              <a:rPr lang="ja-JP" altLang="en-US" sz="2800" i="1" dirty="0" smtClean="0"/>
              <a:t>インストール操作において</a:t>
            </a:r>
            <a:r>
              <a:rPr lang="en-US" altLang="ja-JP" sz="2800" i="1" dirty="0" smtClean="0"/>
              <a:t>…</a:t>
            </a:r>
            <a:r>
              <a:rPr lang="ja-JP" altLang="en-US" sz="2800" i="1" dirty="0" smtClean="0"/>
              <a:t>（続き）</a:t>
            </a:r>
            <a:endParaRPr lang="en-US" altLang="ja-JP" sz="2800" i="1" dirty="0" smtClean="0"/>
          </a:p>
          <a:p>
            <a:pPr marL="276225" lvl="1" indent="-98425">
              <a:spcBef>
                <a:spcPts val="600"/>
              </a:spcBef>
            </a:pPr>
            <a:r>
              <a:rPr lang="ja-JP" altLang="en-US" sz="2400" i="1" dirty="0" smtClean="0">
                <a:solidFill>
                  <a:prstClr val="black"/>
                </a:solidFill>
              </a:rPr>
              <a:t>上記</a:t>
            </a:r>
            <a:r>
              <a:rPr lang="en-US" altLang="ja-JP" sz="2400" i="1" dirty="0" smtClean="0">
                <a:solidFill>
                  <a:prstClr val="black"/>
                </a:solidFill>
              </a:rPr>
              <a:t> </a:t>
            </a:r>
            <a:r>
              <a:rPr lang="en-US" altLang="ja-JP" sz="2400" i="1" dirty="0" err="1" smtClean="0">
                <a:solidFill>
                  <a:prstClr val="black"/>
                </a:solidFill>
              </a:rPr>
              <a:t>b</a:t>
            </a:r>
            <a:r>
              <a:rPr lang="en-US" altLang="ja-JP" sz="2400" i="1" dirty="0" smtClean="0">
                <a:solidFill>
                  <a:prstClr val="black"/>
                </a:solidFill>
              </a:rPr>
              <a:t>)</a:t>
            </a:r>
            <a:r>
              <a:rPr lang="ja-JP" altLang="en-US" sz="2400" i="1" dirty="0" smtClean="0">
                <a:solidFill>
                  <a:prstClr val="black"/>
                </a:solidFill>
              </a:rPr>
              <a:t>における姿勢変化は、ガイドパイプの撓みに沿ってスライダーとカウンターモジュールが連結・固定されていたことにより生じると推察する。</a:t>
            </a:r>
            <a:endParaRPr lang="en-US" altLang="ja-JP" sz="2400" i="1" dirty="0" smtClean="0">
              <a:solidFill>
                <a:prstClr val="black"/>
              </a:solidFill>
            </a:endParaRPr>
          </a:p>
          <a:p>
            <a:pPr marL="450850" lvl="2" indent="-98425">
              <a:spcBef>
                <a:spcPts val="600"/>
              </a:spcBef>
              <a:buFont typeface="Wingdings" charset="2"/>
              <a:buChar char="Ø"/>
            </a:pPr>
            <a:r>
              <a:rPr lang="ja-JP" altLang="en-US" sz="2000" i="1" dirty="0" smtClean="0">
                <a:solidFill>
                  <a:prstClr val="black"/>
                </a:solidFill>
              </a:rPr>
              <a:t>推察通りなら、スライダーを改修し、ガイドパイプの撓みを吸収するクリアランスを設けることで、問題を解決したい。</a:t>
            </a:r>
            <a:endParaRPr lang="en-US" altLang="ja-JP" sz="2000" i="1" dirty="0" smtClean="0">
              <a:solidFill>
                <a:prstClr val="black"/>
              </a:solidFill>
            </a:endParaRPr>
          </a:p>
        </p:txBody>
      </p:sp>
      <p:sp>
        <p:nvSpPr>
          <p:cNvPr id="6" name="日付プレースホルダ 5"/>
          <p:cNvSpPr>
            <a:spLocks noGrp="1"/>
          </p:cNvSpPr>
          <p:nvPr>
            <p:ph type="dt" sz="half" idx="10"/>
          </p:nvPr>
        </p:nvSpPr>
        <p:spPr/>
        <p:txBody>
          <a:bodyPr/>
          <a:lstStyle/>
          <a:p>
            <a:r>
              <a:rPr lang="en-US" altLang="ja-JP" smtClean="0"/>
              <a:t>13.10.8</a:t>
            </a:r>
            <a:endParaRPr lang="ja-JP" altLang="en-US"/>
          </a:p>
        </p:txBody>
      </p:sp>
      <p:sp>
        <p:nvSpPr>
          <p:cNvPr id="7" name="スライド番号プレースホルダ 6"/>
          <p:cNvSpPr>
            <a:spLocks noGrp="1"/>
          </p:cNvSpPr>
          <p:nvPr>
            <p:ph type="sldNum" sz="quarter" idx="12"/>
          </p:nvPr>
        </p:nvSpPr>
        <p:spPr/>
        <p:txBody>
          <a:bodyPr/>
          <a:lstStyle/>
          <a:p>
            <a:fld id="{2951D966-6B37-A744-AADF-7A7DC873E0B4}" type="slidenum">
              <a:rPr lang="ja-JP" altLang="en-US" smtClean="0"/>
              <a:pPr/>
              <a:t>4</a:t>
            </a:fld>
            <a:endParaRPr lang="ja-JP" altLang="en-US"/>
          </a:p>
        </p:txBody>
      </p:sp>
      <p:sp>
        <p:nvSpPr>
          <p:cNvPr id="8" name="フッター プレースホルダ 7"/>
          <p:cNvSpPr>
            <a:spLocks noGrp="1"/>
          </p:cNvSpPr>
          <p:nvPr>
            <p:ph type="ftr" sz="quarter" idx="11"/>
          </p:nvPr>
        </p:nvSpPr>
        <p:spPr/>
        <p:txBody>
          <a:bodyPr/>
          <a:lstStyle/>
          <a:p>
            <a:r>
              <a:rPr lang="en-US" altLang="ja-JP" smtClean="0"/>
              <a:t>TOP mechanics memo</a:t>
            </a:r>
            <a:endParaRPr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189913" y="-1"/>
            <a:ext cx="8686800" cy="707886"/>
          </a:xfrm>
        </p:spPr>
        <p:txBody>
          <a:bodyPr wrap="square">
            <a:spAutoFit/>
          </a:bodyPr>
          <a:lstStyle/>
          <a:p>
            <a:r>
              <a:rPr lang="en-US" altLang="ja-JP" sz="4000" i="1" dirty="0" smtClean="0"/>
              <a:t>Issues in the previous practice (4)</a:t>
            </a:r>
            <a:endParaRPr lang="ja-JP" altLang="en-US" sz="4000" i="1" dirty="0"/>
          </a:p>
        </p:txBody>
      </p:sp>
      <p:sp>
        <p:nvSpPr>
          <p:cNvPr id="5" name="コンテンツ プレースホルダ 4"/>
          <p:cNvSpPr>
            <a:spLocks noGrp="1"/>
          </p:cNvSpPr>
          <p:nvPr>
            <p:ph idx="1"/>
          </p:nvPr>
        </p:nvSpPr>
        <p:spPr>
          <a:xfrm>
            <a:off x="189914" y="707886"/>
            <a:ext cx="8686799" cy="5262979"/>
          </a:xfrm>
        </p:spPr>
        <p:txBody>
          <a:bodyPr wrap="square">
            <a:spAutoFit/>
          </a:bodyPr>
          <a:lstStyle/>
          <a:p>
            <a:pPr marL="184150" indent="-184150">
              <a:spcBef>
                <a:spcPts val="0"/>
              </a:spcBef>
            </a:pPr>
            <a:r>
              <a:rPr lang="ja-JP" altLang="en-US" sz="2800" i="1" dirty="0" smtClean="0"/>
              <a:t>性能や操作性の観点から、改修の必要なインストール治具があった。</a:t>
            </a:r>
            <a:endParaRPr lang="en-US" altLang="ja-JP" sz="2800" i="1" dirty="0" smtClean="0"/>
          </a:p>
          <a:p>
            <a:pPr marL="276225" lvl="1" indent="-98425">
              <a:spcBef>
                <a:spcPts val="0"/>
              </a:spcBef>
            </a:pPr>
            <a:r>
              <a:rPr lang="ja-JP" altLang="en-US" sz="2400" i="1" dirty="0" smtClean="0">
                <a:solidFill>
                  <a:prstClr val="black"/>
                </a:solidFill>
              </a:rPr>
              <a:t>ネジ接合型ストロングバックでは、撓みの抑制が不十分であった。</a:t>
            </a:r>
            <a:endParaRPr lang="en-US" altLang="ja-JP" sz="2400" i="1" dirty="0" smtClean="0">
              <a:solidFill>
                <a:prstClr val="black"/>
              </a:solidFill>
            </a:endParaRPr>
          </a:p>
          <a:p>
            <a:pPr marL="450850" lvl="2" indent="-98425">
              <a:spcBef>
                <a:spcPts val="0"/>
              </a:spcBef>
              <a:buFont typeface="Wingdings" charset="2"/>
              <a:buChar char="Ø"/>
            </a:pPr>
            <a:r>
              <a:rPr lang="ja-JP" altLang="en-US" sz="2000" i="1" dirty="0" smtClean="0">
                <a:solidFill>
                  <a:prstClr val="black"/>
                </a:solidFill>
              </a:rPr>
              <a:t>プロトタイプ</a:t>
            </a:r>
            <a:r>
              <a:rPr lang="en-US" altLang="ja-JP" sz="2000" i="1" dirty="0" smtClean="0">
                <a:solidFill>
                  <a:prstClr val="black"/>
                </a:solidFill>
              </a:rPr>
              <a:t>QBB</a:t>
            </a:r>
            <a:r>
              <a:rPr lang="ja-JP" altLang="en-US" sz="2000" i="1" dirty="0" smtClean="0">
                <a:solidFill>
                  <a:prstClr val="black"/>
                </a:solidFill>
              </a:rPr>
              <a:t>において、両端支持で</a:t>
            </a:r>
            <a:r>
              <a:rPr lang="en-US" altLang="ja-JP" sz="2000" i="1" dirty="0" smtClean="0">
                <a:solidFill>
                  <a:prstClr val="black"/>
                </a:solidFill>
              </a:rPr>
              <a:t>1.5 mm</a:t>
            </a:r>
            <a:r>
              <a:rPr lang="ja-JP" altLang="en-US" sz="2000" i="1" dirty="0" smtClean="0">
                <a:solidFill>
                  <a:prstClr val="black"/>
                </a:solidFill>
              </a:rPr>
              <a:t>程度、撓み最少点支持で</a:t>
            </a:r>
            <a:r>
              <a:rPr lang="en-US" altLang="ja-JP" sz="2000" i="1" dirty="0" smtClean="0">
                <a:solidFill>
                  <a:prstClr val="black"/>
                </a:solidFill>
              </a:rPr>
              <a:t>0.3 mm</a:t>
            </a:r>
            <a:r>
              <a:rPr lang="ja-JP" altLang="en-US" sz="2000" i="1" dirty="0" smtClean="0">
                <a:solidFill>
                  <a:prstClr val="black"/>
                </a:solidFill>
              </a:rPr>
              <a:t>程度の撓みを観測。</a:t>
            </a:r>
            <a:endParaRPr lang="en-US" altLang="ja-JP" sz="2000" i="1" dirty="0" smtClean="0">
              <a:solidFill>
                <a:prstClr val="black"/>
              </a:solidFill>
            </a:endParaRPr>
          </a:p>
          <a:p>
            <a:pPr marL="450850" lvl="2" indent="-98425">
              <a:spcBef>
                <a:spcPts val="0"/>
              </a:spcBef>
              <a:buFont typeface="Wingdings" charset="2"/>
              <a:buChar char="Ø"/>
            </a:pPr>
            <a:r>
              <a:rPr lang="ja-JP" altLang="en-US" sz="2000" i="1" dirty="0" smtClean="0">
                <a:solidFill>
                  <a:prstClr val="black"/>
                </a:solidFill>
              </a:rPr>
              <a:t>両端支持で</a:t>
            </a:r>
            <a:r>
              <a:rPr lang="en-US" altLang="ja-JP" sz="2000" i="1" dirty="0" smtClean="0">
                <a:solidFill>
                  <a:prstClr val="black"/>
                </a:solidFill>
              </a:rPr>
              <a:t>0.2 mm</a:t>
            </a:r>
            <a:r>
              <a:rPr lang="ja-JP" altLang="en-US" sz="2000" i="1" dirty="0" smtClean="0">
                <a:solidFill>
                  <a:prstClr val="black"/>
                </a:solidFill>
              </a:rPr>
              <a:t>以下に抑えたい。</a:t>
            </a:r>
            <a:endParaRPr lang="en-US" altLang="ja-JP" sz="2000" i="1" dirty="0" smtClean="0">
              <a:solidFill>
                <a:prstClr val="black"/>
              </a:solidFill>
            </a:endParaRPr>
          </a:p>
          <a:p>
            <a:pPr marL="450850" lvl="2" indent="-98425">
              <a:spcBef>
                <a:spcPts val="0"/>
              </a:spcBef>
              <a:buFont typeface="Wingdings" charset="2"/>
              <a:buChar char="Ø"/>
            </a:pPr>
            <a:r>
              <a:rPr lang="ja-JP" altLang="en-US" sz="2000" i="1" dirty="0" smtClean="0">
                <a:solidFill>
                  <a:prstClr val="black"/>
                </a:solidFill>
              </a:rPr>
              <a:t>溶接型ストロングバックを検証する。撓みが</a:t>
            </a:r>
            <a:r>
              <a:rPr lang="en-US" altLang="ja-JP" sz="2000" i="1" dirty="0" smtClean="0">
                <a:solidFill>
                  <a:prstClr val="black"/>
                </a:solidFill>
              </a:rPr>
              <a:t>1/4</a:t>
            </a:r>
            <a:r>
              <a:rPr lang="ja-JP" altLang="en-US" sz="2000" i="1" dirty="0" smtClean="0">
                <a:solidFill>
                  <a:prstClr val="black"/>
                </a:solidFill>
              </a:rPr>
              <a:t>程度に減少することを期待。</a:t>
            </a:r>
            <a:endParaRPr lang="en-US" altLang="ja-JP" sz="2400" i="1" dirty="0" smtClean="0">
              <a:solidFill>
                <a:prstClr val="black"/>
              </a:solidFill>
            </a:endParaRPr>
          </a:p>
          <a:p>
            <a:pPr marL="276225" lvl="1" indent="-98425">
              <a:spcBef>
                <a:spcPts val="0"/>
              </a:spcBef>
            </a:pPr>
            <a:r>
              <a:rPr lang="en-US" altLang="ja-JP" sz="2400" i="1" dirty="0" smtClean="0">
                <a:solidFill>
                  <a:prstClr val="black"/>
                </a:solidFill>
              </a:rPr>
              <a:t>XY-stage</a:t>
            </a:r>
            <a:r>
              <a:rPr lang="ja-JP" altLang="en-US" sz="2400" i="1" dirty="0" smtClean="0">
                <a:solidFill>
                  <a:prstClr val="black"/>
                </a:solidFill>
              </a:rPr>
              <a:t>の</a:t>
            </a:r>
            <a:r>
              <a:rPr lang="en-US" altLang="ja-JP" sz="2400" i="1" dirty="0" smtClean="0">
                <a:solidFill>
                  <a:prstClr val="black"/>
                </a:solidFill>
              </a:rPr>
              <a:t>X</a:t>
            </a:r>
            <a:r>
              <a:rPr lang="ja-JP" altLang="en-US" sz="2400" i="1" dirty="0" smtClean="0">
                <a:solidFill>
                  <a:prstClr val="black"/>
                </a:solidFill>
              </a:rPr>
              <a:t>座標表示器を、高分解能かつデジタルのものに交換する。</a:t>
            </a:r>
          </a:p>
          <a:p>
            <a:pPr marL="450850" lvl="2" indent="-98425">
              <a:spcBef>
                <a:spcPts val="0"/>
              </a:spcBef>
              <a:buFont typeface="Wingdings" charset="2"/>
              <a:buChar char="Ø"/>
            </a:pPr>
            <a:r>
              <a:rPr lang="ja-JP" altLang="en-US" sz="2000" i="1" dirty="0" smtClean="0">
                <a:solidFill>
                  <a:prstClr val="black"/>
                </a:solidFill>
              </a:rPr>
              <a:t>微調整する際にダイアルゲージでの読み取りを要して不便であった。</a:t>
            </a:r>
            <a:endParaRPr lang="en-US" altLang="ja-JP" sz="2000" i="1" dirty="0" smtClean="0">
              <a:solidFill>
                <a:prstClr val="black"/>
              </a:solidFill>
            </a:endParaRPr>
          </a:p>
          <a:p>
            <a:pPr marL="276225" lvl="1" indent="-98425">
              <a:spcBef>
                <a:spcPts val="0"/>
              </a:spcBef>
            </a:pPr>
            <a:r>
              <a:rPr lang="ja-JP" altLang="en-US" sz="2400" i="1" dirty="0" smtClean="0">
                <a:solidFill>
                  <a:prstClr val="black"/>
                </a:solidFill>
              </a:rPr>
              <a:t>スライダーの車輪を金属製のものに交換する。</a:t>
            </a:r>
          </a:p>
          <a:p>
            <a:pPr marL="450850" lvl="2" indent="-98425">
              <a:spcBef>
                <a:spcPts val="0"/>
              </a:spcBef>
              <a:buFont typeface="Wingdings" charset="2"/>
              <a:buChar char="Ø"/>
            </a:pPr>
            <a:r>
              <a:rPr lang="ja-JP" altLang="en-US" sz="2000" i="1" dirty="0" smtClean="0">
                <a:solidFill>
                  <a:prstClr val="black"/>
                </a:solidFill>
              </a:rPr>
              <a:t>使用していた樹脂製のものに塑性変形が見られたため。</a:t>
            </a:r>
            <a:endParaRPr lang="en-US" altLang="ja-JP" sz="2000" i="1" dirty="0" smtClean="0">
              <a:solidFill>
                <a:prstClr val="black"/>
              </a:solidFill>
            </a:endParaRPr>
          </a:p>
          <a:p>
            <a:pPr marL="276225" lvl="1" indent="-98425">
              <a:spcBef>
                <a:spcPts val="0"/>
              </a:spcBef>
            </a:pPr>
            <a:r>
              <a:rPr lang="ja-JP" altLang="en-US" sz="2400" i="1" dirty="0" smtClean="0">
                <a:solidFill>
                  <a:prstClr val="black"/>
                </a:solidFill>
              </a:rPr>
              <a:t>ガイドパイプの回転微調整機構をつける必要はないか？</a:t>
            </a:r>
          </a:p>
          <a:p>
            <a:pPr marL="450850" lvl="2" indent="-98425">
              <a:spcBef>
                <a:spcPts val="0"/>
              </a:spcBef>
              <a:buFont typeface="Wingdings" charset="2"/>
              <a:buChar char="Ø"/>
            </a:pPr>
            <a:r>
              <a:rPr lang="ja-JP" altLang="en-US" sz="2000" i="1" dirty="0" smtClean="0">
                <a:solidFill>
                  <a:prstClr val="black"/>
                </a:solidFill>
              </a:rPr>
              <a:t>前回は、ガイドパイプ端連結用の複数のネジを利用したが、ガイドパイプに捻れを生じさせていたかもしれない</a:t>
            </a:r>
            <a:r>
              <a:rPr lang="en-US" altLang="ja-JP" sz="2000" i="1" dirty="0" smtClean="0">
                <a:solidFill>
                  <a:prstClr val="black"/>
                </a:solidFill>
              </a:rPr>
              <a:t>?</a:t>
            </a:r>
            <a:endParaRPr lang="en-US" altLang="ja-JP" sz="2000" i="1" dirty="0">
              <a:solidFill>
                <a:prstClr val="black"/>
              </a:solidFill>
            </a:endParaRPr>
          </a:p>
        </p:txBody>
      </p:sp>
      <p:sp>
        <p:nvSpPr>
          <p:cNvPr id="6" name="日付プレースホルダ 5"/>
          <p:cNvSpPr>
            <a:spLocks noGrp="1"/>
          </p:cNvSpPr>
          <p:nvPr>
            <p:ph type="dt" sz="half" idx="10"/>
          </p:nvPr>
        </p:nvSpPr>
        <p:spPr/>
        <p:txBody>
          <a:bodyPr/>
          <a:lstStyle/>
          <a:p>
            <a:r>
              <a:rPr lang="en-US" altLang="ja-JP" smtClean="0"/>
              <a:t>13.10.8</a:t>
            </a:r>
            <a:endParaRPr lang="ja-JP" altLang="en-US"/>
          </a:p>
        </p:txBody>
      </p:sp>
      <p:sp>
        <p:nvSpPr>
          <p:cNvPr id="7" name="スライド番号プレースホルダ 6"/>
          <p:cNvSpPr>
            <a:spLocks noGrp="1"/>
          </p:cNvSpPr>
          <p:nvPr>
            <p:ph type="sldNum" sz="quarter" idx="12"/>
          </p:nvPr>
        </p:nvSpPr>
        <p:spPr/>
        <p:txBody>
          <a:bodyPr/>
          <a:lstStyle/>
          <a:p>
            <a:fld id="{2951D966-6B37-A744-AADF-7A7DC873E0B4}" type="slidenum">
              <a:rPr lang="ja-JP" altLang="en-US" smtClean="0"/>
              <a:pPr/>
              <a:t>5</a:t>
            </a:fld>
            <a:endParaRPr lang="ja-JP" altLang="en-US"/>
          </a:p>
        </p:txBody>
      </p:sp>
      <p:sp>
        <p:nvSpPr>
          <p:cNvPr id="8" name="フッター プレースホルダ 7"/>
          <p:cNvSpPr>
            <a:spLocks noGrp="1"/>
          </p:cNvSpPr>
          <p:nvPr>
            <p:ph type="ftr" sz="quarter" idx="11"/>
          </p:nvPr>
        </p:nvSpPr>
        <p:spPr/>
        <p:txBody>
          <a:bodyPr/>
          <a:lstStyle/>
          <a:p>
            <a:r>
              <a:rPr lang="en-US" altLang="ja-JP" smtClean="0"/>
              <a:t>TOP mechanics memo</a:t>
            </a:r>
            <a:endParaRPr lang="ja-JP" altLang="en-US"/>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189913" y="-1"/>
            <a:ext cx="8686800" cy="707886"/>
          </a:xfrm>
        </p:spPr>
        <p:txBody>
          <a:bodyPr wrap="square">
            <a:spAutoFit/>
          </a:bodyPr>
          <a:lstStyle/>
          <a:p>
            <a:r>
              <a:rPr lang="en-US" altLang="ja-JP" sz="4000" i="1" dirty="0" smtClean="0"/>
              <a:t>Issues in the previous practice (5)</a:t>
            </a:r>
            <a:endParaRPr lang="ja-JP" altLang="en-US" sz="4000" i="1" dirty="0"/>
          </a:p>
        </p:txBody>
      </p:sp>
      <p:sp>
        <p:nvSpPr>
          <p:cNvPr id="5" name="コンテンツ プレースホルダ 4"/>
          <p:cNvSpPr>
            <a:spLocks noGrp="1"/>
          </p:cNvSpPr>
          <p:nvPr>
            <p:ph idx="1"/>
          </p:nvPr>
        </p:nvSpPr>
        <p:spPr>
          <a:xfrm>
            <a:off x="189914" y="731626"/>
            <a:ext cx="8712000" cy="5570756"/>
          </a:xfrm>
        </p:spPr>
        <p:txBody>
          <a:bodyPr wrap="square">
            <a:spAutoFit/>
          </a:bodyPr>
          <a:lstStyle/>
          <a:p>
            <a:pPr marL="184150" indent="-184150">
              <a:spcBef>
                <a:spcPts val="0"/>
              </a:spcBef>
            </a:pPr>
            <a:r>
              <a:rPr lang="ja-JP" altLang="en-US" sz="2800" i="1" dirty="0" smtClean="0"/>
              <a:t>カウンターモジュールの位置決め</a:t>
            </a:r>
            <a:r>
              <a:rPr lang="en-US" altLang="ja-JP" sz="2800" i="1" dirty="0" smtClean="0"/>
              <a:t>, </a:t>
            </a:r>
            <a:r>
              <a:rPr lang="ja-JP" altLang="en-US" sz="2800" i="1" dirty="0" smtClean="0"/>
              <a:t>撓み測定・矯正</a:t>
            </a:r>
            <a:r>
              <a:rPr lang="en-US" altLang="ja-JP" sz="2800" i="1" dirty="0" smtClean="0"/>
              <a:t>, </a:t>
            </a:r>
            <a:r>
              <a:rPr lang="ja-JP" altLang="en-US" sz="2800" i="1" dirty="0" smtClean="0"/>
              <a:t>姿勢確認の方法を確立するべき。</a:t>
            </a:r>
            <a:endParaRPr lang="en-US" altLang="ja-JP" sz="2800" i="1" dirty="0" smtClean="0"/>
          </a:p>
          <a:p>
            <a:pPr marL="276225" lvl="1" indent="-98425">
              <a:spcBef>
                <a:spcPts val="0"/>
              </a:spcBef>
            </a:pPr>
            <a:r>
              <a:rPr lang="ja-JP" altLang="en-US" sz="2400" i="1" dirty="0" smtClean="0">
                <a:solidFill>
                  <a:prstClr val="black"/>
                </a:solidFill>
              </a:rPr>
              <a:t>現場で簡易にできる方法が好ましい。</a:t>
            </a:r>
            <a:endParaRPr lang="en-US" altLang="ja-JP" sz="2400" i="1" dirty="0" smtClean="0">
              <a:solidFill>
                <a:prstClr val="black"/>
              </a:solidFill>
            </a:endParaRPr>
          </a:p>
          <a:p>
            <a:pPr marL="276225" lvl="1" indent="-98425">
              <a:spcBef>
                <a:spcPts val="0"/>
              </a:spcBef>
            </a:pPr>
            <a:r>
              <a:rPr lang="ja-JP" altLang="en-US" sz="2400" i="1" dirty="0" smtClean="0">
                <a:solidFill>
                  <a:prstClr val="black"/>
                </a:solidFill>
              </a:rPr>
              <a:t>設置位置は、</a:t>
            </a:r>
            <a:r>
              <a:rPr lang="en-US" altLang="ja-JP" sz="2400" i="1" dirty="0" smtClean="0">
                <a:solidFill>
                  <a:prstClr val="black"/>
                </a:solidFill>
              </a:rPr>
              <a:t>ECL</a:t>
            </a:r>
            <a:r>
              <a:rPr lang="ja-JP" altLang="en-US" sz="2400" i="1" dirty="0" smtClean="0">
                <a:solidFill>
                  <a:prstClr val="black"/>
                </a:solidFill>
              </a:rPr>
              <a:t>フランジ上のボルト穴（</a:t>
            </a:r>
            <a:r>
              <a:rPr lang="en-US" altLang="ja-JP" sz="2400" i="1" dirty="0" smtClean="0">
                <a:solidFill>
                  <a:prstClr val="black"/>
                </a:solidFill>
              </a:rPr>
              <a:t>Φ10</a:t>
            </a:r>
            <a:r>
              <a:rPr lang="ja-JP" altLang="en-US" sz="2400" i="1" dirty="0" smtClean="0">
                <a:solidFill>
                  <a:prstClr val="black"/>
                </a:solidFill>
              </a:rPr>
              <a:t>）にはめるブッシュ（外径</a:t>
            </a:r>
            <a:r>
              <a:rPr lang="en-US" altLang="ja-JP" sz="2400" i="1" dirty="0" smtClean="0">
                <a:solidFill>
                  <a:prstClr val="black"/>
                </a:solidFill>
              </a:rPr>
              <a:t>Φ9.6?, </a:t>
            </a:r>
            <a:r>
              <a:rPr lang="ja-JP" altLang="en-US" sz="2400" i="1" dirty="0" smtClean="0">
                <a:solidFill>
                  <a:prstClr val="black"/>
                </a:solidFill>
              </a:rPr>
              <a:t>内径</a:t>
            </a:r>
            <a:r>
              <a:rPr lang="en-US" altLang="ja-JP" sz="2400" i="1" dirty="0" smtClean="0">
                <a:solidFill>
                  <a:prstClr val="black"/>
                </a:solidFill>
              </a:rPr>
              <a:t>Φ6.4?</a:t>
            </a:r>
            <a:r>
              <a:rPr lang="ja-JP" altLang="en-US" sz="2400" i="1" dirty="0" smtClean="0">
                <a:solidFill>
                  <a:prstClr val="black"/>
                </a:solidFill>
              </a:rPr>
              <a:t>）の穴中心とする。</a:t>
            </a:r>
          </a:p>
          <a:p>
            <a:pPr marL="450850" lvl="2" indent="-98425">
              <a:spcBef>
                <a:spcPts val="0"/>
              </a:spcBef>
              <a:buFont typeface="Wingdings" charset="2"/>
              <a:buChar char="Ø"/>
            </a:pPr>
            <a:r>
              <a:rPr lang="ja-JP" altLang="en-US" sz="2000" i="1" dirty="0" smtClean="0">
                <a:solidFill>
                  <a:prstClr val="black"/>
                </a:solidFill>
              </a:rPr>
              <a:t>ボルト穴とブッシュのハメシロ（</a:t>
            </a:r>
            <a:r>
              <a:rPr lang="en-US" altLang="ja-JP" sz="2000" i="1" dirty="0" smtClean="0">
                <a:solidFill>
                  <a:prstClr val="black"/>
                </a:solidFill>
              </a:rPr>
              <a:t>~0.4 mm</a:t>
            </a:r>
            <a:r>
              <a:rPr lang="ja-JP" altLang="en-US" sz="2000" i="1" dirty="0" smtClean="0">
                <a:solidFill>
                  <a:prstClr val="black"/>
                </a:solidFill>
              </a:rPr>
              <a:t>）分だけ重力により下がる。</a:t>
            </a:r>
            <a:endParaRPr lang="en-US" altLang="ja-JP" sz="2000" i="1" dirty="0" smtClean="0">
              <a:solidFill>
                <a:prstClr val="black"/>
              </a:solidFill>
            </a:endParaRPr>
          </a:p>
          <a:p>
            <a:pPr marL="450850" lvl="2" indent="-98425">
              <a:spcBef>
                <a:spcPts val="0"/>
              </a:spcBef>
              <a:buFont typeface="Wingdings" charset="2"/>
              <a:buChar char="Ø"/>
            </a:pPr>
            <a:r>
              <a:rPr lang="ja-JP" altLang="en-US" sz="2000" i="1" dirty="0" smtClean="0">
                <a:solidFill>
                  <a:prstClr val="black"/>
                </a:solidFill>
              </a:rPr>
              <a:t>位置決め精度に対する要求は</a:t>
            </a:r>
            <a:r>
              <a:rPr lang="en-US" altLang="ja-JP" sz="2000" i="1" dirty="0" smtClean="0">
                <a:solidFill>
                  <a:prstClr val="black"/>
                </a:solidFill>
              </a:rPr>
              <a:t>MC</a:t>
            </a:r>
            <a:r>
              <a:rPr lang="ja-JP" altLang="en-US" sz="2000" i="1" dirty="0" smtClean="0">
                <a:solidFill>
                  <a:prstClr val="black"/>
                </a:solidFill>
              </a:rPr>
              <a:t>で確認する。</a:t>
            </a:r>
            <a:endParaRPr lang="en-US" altLang="ja-JP" sz="2000" i="1" dirty="0" smtClean="0">
              <a:solidFill>
                <a:prstClr val="black"/>
              </a:solidFill>
            </a:endParaRPr>
          </a:p>
          <a:p>
            <a:pPr marL="450850" lvl="2" indent="-98425">
              <a:spcBef>
                <a:spcPts val="0"/>
              </a:spcBef>
              <a:buFont typeface="Wingdings" charset="2"/>
              <a:buChar char="Ø"/>
            </a:pPr>
            <a:r>
              <a:rPr lang="ja-JP" altLang="en-US" sz="2000" i="1" dirty="0" smtClean="0">
                <a:solidFill>
                  <a:prstClr val="black"/>
                </a:solidFill>
              </a:rPr>
              <a:t>後述の姿勢確認と併せて、</a:t>
            </a:r>
            <a:r>
              <a:rPr lang="en-US" altLang="ja-JP" sz="2000" i="1" dirty="0" smtClean="0">
                <a:solidFill>
                  <a:prstClr val="black"/>
                </a:solidFill>
              </a:rPr>
              <a:t>Belle</a:t>
            </a:r>
            <a:r>
              <a:rPr lang="ja-JP" altLang="en-US" sz="2000" i="1" dirty="0" smtClean="0">
                <a:solidFill>
                  <a:prstClr val="black"/>
                </a:solidFill>
              </a:rPr>
              <a:t>座標系での位置を把握しておくべき。</a:t>
            </a:r>
            <a:endParaRPr lang="en-US" altLang="ja-JP" sz="2000" i="1" dirty="0" smtClean="0">
              <a:solidFill>
                <a:prstClr val="black"/>
              </a:solidFill>
            </a:endParaRPr>
          </a:p>
          <a:p>
            <a:pPr marL="276225" lvl="1" indent="-98425">
              <a:spcBef>
                <a:spcPts val="0"/>
              </a:spcBef>
            </a:pPr>
            <a:r>
              <a:rPr lang="ja-JP" altLang="en-US" sz="2400" i="1" dirty="0" smtClean="0">
                <a:solidFill>
                  <a:prstClr val="black"/>
                </a:solidFill>
              </a:rPr>
              <a:t>撓み測定は、カウンターモジュールの</a:t>
            </a:r>
            <a:r>
              <a:rPr lang="en-US" altLang="ja-JP" sz="2400" i="1" dirty="0" smtClean="0">
                <a:solidFill>
                  <a:prstClr val="black"/>
                </a:solidFill>
              </a:rPr>
              <a:t>CDC</a:t>
            </a:r>
            <a:r>
              <a:rPr lang="ja-JP" altLang="en-US" sz="2400" i="1" dirty="0" smtClean="0">
                <a:solidFill>
                  <a:prstClr val="black"/>
                </a:solidFill>
              </a:rPr>
              <a:t>側表面にマーカーを取り付け、レベラーで測定する。</a:t>
            </a:r>
          </a:p>
          <a:p>
            <a:pPr marL="450850" lvl="2" indent="-98425">
              <a:spcBef>
                <a:spcPts val="0"/>
              </a:spcBef>
              <a:buFont typeface="Wingdings" charset="2"/>
              <a:buChar char="Ø"/>
            </a:pPr>
            <a:r>
              <a:rPr lang="ja-JP" altLang="en-US" sz="2000" i="1" dirty="0" smtClean="0">
                <a:solidFill>
                  <a:prstClr val="black"/>
                </a:solidFill>
              </a:rPr>
              <a:t>マーカーは</a:t>
            </a:r>
            <a:r>
              <a:rPr lang="en-US" altLang="ja-JP" sz="2000" i="1" dirty="0" smtClean="0">
                <a:solidFill>
                  <a:prstClr val="black"/>
                </a:solidFill>
              </a:rPr>
              <a:t>Z</a:t>
            </a:r>
            <a:r>
              <a:rPr lang="ja-JP" altLang="en-US" sz="2000" i="1" dirty="0" smtClean="0">
                <a:solidFill>
                  <a:prstClr val="black"/>
                </a:solidFill>
              </a:rPr>
              <a:t>方向に数カ所（</a:t>
            </a:r>
            <a:r>
              <a:rPr lang="en-US" altLang="ja-JP" sz="2000" i="1" dirty="0" smtClean="0">
                <a:solidFill>
                  <a:prstClr val="black"/>
                </a:solidFill>
              </a:rPr>
              <a:t>3</a:t>
            </a:r>
            <a:r>
              <a:rPr lang="ja-JP" altLang="en-US" sz="2000" i="1" dirty="0" smtClean="0">
                <a:solidFill>
                  <a:prstClr val="black"/>
                </a:solidFill>
              </a:rPr>
              <a:t>カ所</a:t>
            </a:r>
            <a:r>
              <a:rPr lang="en-US" altLang="ja-JP" sz="2000" i="1" dirty="0" smtClean="0">
                <a:solidFill>
                  <a:prstClr val="black"/>
                </a:solidFill>
              </a:rPr>
              <a:t>?</a:t>
            </a:r>
            <a:r>
              <a:rPr lang="ja-JP" altLang="en-US" sz="2000" i="1" dirty="0" smtClean="0">
                <a:solidFill>
                  <a:prstClr val="black"/>
                </a:solidFill>
              </a:rPr>
              <a:t>）で、</a:t>
            </a:r>
            <a:r>
              <a:rPr lang="en-US" altLang="ja-JP" sz="2000" i="1" dirty="0" smtClean="0">
                <a:solidFill>
                  <a:prstClr val="black"/>
                </a:solidFill>
              </a:rPr>
              <a:t>fwd</a:t>
            </a:r>
            <a:r>
              <a:rPr lang="ja-JP" altLang="en-US" sz="2000" i="1" dirty="0" smtClean="0">
                <a:solidFill>
                  <a:prstClr val="black"/>
                </a:solidFill>
              </a:rPr>
              <a:t>から見通せるよう、マーカーの高さを少しずつ（</a:t>
            </a:r>
            <a:r>
              <a:rPr lang="en-US" altLang="ja-JP" sz="2000" i="1" dirty="0" smtClean="0">
                <a:solidFill>
                  <a:prstClr val="black"/>
                </a:solidFill>
              </a:rPr>
              <a:t>2 mm?</a:t>
            </a:r>
            <a:r>
              <a:rPr lang="ja-JP" altLang="en-US" sz="2000" i="1" dirty="0" smtClean="0">
                <a:solidFill>
                  <a:prstClr val="black"/>
                </a:solidFill>
              </a:rPr>
              <a:t>）変えておく。</a:t>
            </a:r>
            <a:endParaRPr lang="en-US" altLang="ja-JP" sz="2000" i="1" dirty="0" smtClean="0">
              <a:solidFill>
                <a:prstClr val="black"/>
              </a:solidFill>
            </a:endParaRPr>
          </a:p>
          <a:p>
            <a:pPr marL="450850" lvl="2" indent="-98425">
              <a:spcBef>
                <a:spcPts val="0"/>
              </a:spcBef>
              <a:buFont typeface="Wingdings" charset="2"/>
              <a:buChar char="Ø"/>
            </a:pPr>
            <a:r>
              <a:rPr lang="ja-JP" altLang="en-US" sz="2000" i="1" dirty="0" smtClean="0">
                <a:solidFill>
                  <a:prstClr val="black"/>
                </a:solidFill>
              </a:rPr>
              <a:t>マーカーの</a:t>
            </a:r>
            <a:r>
              <a:rPr lang="en-US" altLang="ja-JP" sz="2000" i="1" dirty="0" smtClean="0">
                <a:solidFill>
                  <a:prstClr val="black"/>
                </a:solidFill>
              </a:rPr>
              <a:t>X</a:t>
            </a:r>
            <a:r>
              <a:rPr lang="ja-JP" altLang="en-US" sz="2000" i="1" dirty="0" smtClean="0">
                <a:solidFill>
                  <a:prstClr val="black"/>
                </a:solidFill>
              </a:rPr>
              <a:t>方向の位置はサイドレール付近が良いが、モジュールの組立や</a:t>
            </a:r>
            <a:r>
              <a:rPr lang="en-US" altLang="ja-JP" sz="2000" i="1" dirty="0" err="1" smtClean="0">
                <a:solidFill>
                  <a:prstClr val="black"/>
                </a:solidFill>
              </a:rPr>
              <a:t>z</a:t>
            </a:r>
            <a:r>
              <a:rPr lang="en-US" altLang="ja-JP" sz="2000" i="1" dirty="0" smtClean="0">
                <a:solidFill>
                  <a:prstClr val="black"/>
                </a:solidFill>
              </a:rPr>
              <a:t>-beam, </a:t>
            </a:r>
            <a:r>
              <a:rPr lang="ja-JP" altLang="en-US" sz="2000" i="1" dirty="0" smtClean="0">
                <a:solidFill>
                  <a:prstClr val="black"/>
                </a:solidFill>
              </a:rPr>
              <a:t>ストロングバックとの連結の障害になってはいけない。基本的には、どの位置に取り付けても、定盤上で較正できるはず。</a:t>
            </a:r>
            <a:endParaRPr lang="en-US" altLang="ja-JP" sz="2000" i="1" dirty="0" smtClean="0">
              <a:solidFill>
                <a:prstClr val="black"/>
              </a:solidFill>
            </a:endParaRPr>
          </a:p>
          <a:p>
            <a:pPr marL="450850" lvl="2" indent="-98425">
              <a:spcBef>
                <a:spcPts val="0"/>
              </a:spcBef>
              <a:buFont typeface="Wingdings" charset="2"/>
              <a:buChar char="Ø"/>
            </a:pPr>
            <a:r>
              <a:rPr lang="ja-JP" altLang="en-US" sz="2000" i="1" dirty="0" smtClean="0">
                <a:solidFill>
                  <a:prstClr val="black"/>
                </a:solidFill>
              </a:rPr>
              <a:t>撓み（静的曲げ限界）に</a:t>
            </a:r>
            <a:r>
              <a:rPr lang="ja-JP" altLang="en-US" sz="2000" i="1" dirty="0">
                <a:solidFill>
                  <a:prstClr val="black"/>
                </a:solidFill>
              </a:rPr>
              <a:t>対する要求</a:t>
            </a:r>
            <a:r>
              <a:rPr lang="ja-JP" altLang="en-US" sz="2000" i="1" dirty="0" smtClean="0">
                <a:solidFill>
                  <a:prstClr val="black"/>
                </a:solidFill>
              </a:rPr>
              <a:t>は、</a:t>
            </a:r>
            <a:r>
              <a:rPr lang="en-US" altLang="ja-JP" sz="2000" i="1" dirty="0" smtClean="0">
                <a:solidFill>
                  <a:prstClr val="black"/>
                </a:solidFill>
              </a:rPr>
              <a:t>MC study</a:t>
            </a:r>
            <a:r>
              <a:rPr lang="ja-JP" altLang="en-US" sz="2000" i="1" dirty="0" smtClean="0">
                <a:solidFill>
                  <a:prstClr val="black"/>
                </a:solidFill>
              </a:rPr>
              <a:t>から</a:t>
            </a:r>
            <a:r>
              <a:rPr lang="en-US" altLang="ja-JP" sz="2000" i="1" dirty="0" smtClean="0">
                <a:solidFill>
                  <a:prstClr val="black"/>
                </a:solidFill>
              </a:rPr>
              <a:t>0.2 mm</a:t>
            </a:r>
            <a:r>
              <a:rPr lang="ja-JP" altLang="en-US" sz="2000" i="1" dirty="0" smtClean="0">
                <a:solidFill>
                  <a:prstClr val="black"/>
                </a:solidFill>
              </a:rPr>
              <a:t>となっている。</a:t>
            </a:r>
            <a:endParaRPr lang="en-US" altLang="ja-JP" sz="2000" i="1" dirty="0">
              <a:solidFill>
                <a:prstClr val="black"/>
              </a:solidFill>
            </a:endParaRPr>
          </a:p>
        </p:txBody>
      </p:sp>
      <p:sp>
        <p:nvSpPr>
          <p:cNvPr id="6" name="日付プレースホルダ 5"/>
          <p:cNvSpPr>
            <a:spLocks noGrp="1"/>
          </p:cNvSpPr>
          <p:nvPr>
            <p:ph type="dt" sz="half" idx="10"/>
          </p:nvPr>
        </p:nvSpPr>
        <p:spPr/>
        <p:txBody>
          <a:bodyPr/>
          <a:lstStyle/>
          <a:p>
            <a:r>
              <a:rPr lang="en-US" altLang="ja-JP" smtClean="0"/>
              <a:t>13.10.8</a:t>
            </a:r>
            <a:endParaRPr lang="ja-JP" altLang="en-US"/>
          </a:p>
        </p:txBody>
      </p:sp>
      <p:sp>
        <p:nvSpPr>
          <p:cNvPr id="7" name="スライド番号プレースホルダ 6"/>
          <p:cNvSpPr>
            <a:spLocks noGrp="1"/>
          </p:cNvSpPr>
          <p:nvPr>
            <p:ph type="sldNum" sz="quarter" idx="12"/>
          </p:nvPr>
        </p:nvSpPr>
        <p:spPr/>
        <p:txBody>
          <a:bodyPr/>
          <a:lstStyle/>
          <a:p>
            <a:fld id="{2951D966-6B37-A744-AADF-7A7DC873E0B4}" type="slidenum">
              <a:rPr lang="ja-JP" altLang="en-US" smtClean="0"/>
              <a:pPr/>
              <a:t>6</a:t>
            </a:fld>
            <a:endParaRPr lang="ja-JP" altLang="en-US"/>
          </a:p>
        </p:txBody>
      </p:sp>
      <p:sp>
        <p:nvSpPr>
          <p:cNvPr id="8" name="フッター プレースホルダ 7"/>
          <p:cNvSpPr>
            <a:spLocks noGrp="1"/>
          </p:cNvSpPr>
          <p:nvPr>
            <p:ph type="ftr" sz="quarter" idx="11"/>
          </p:nvPr>
        </p:nvSpPr>
        <p:spPr/>
        <p:txBody>
          <a:bodyPr/>
          <a:lstStyle/>
          <a:p>
            <a:r>
              <a:rPr lang="en-US" altLang="ja-JP" smtClean="0"/>
              <a:t>TOP mechanics memo</a:t>
            </a:r>
            <a:endParaRPr lang="ja-JP" altLang="en-US"/>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189913" y="-1"/>
            <a:ext cx="8686800" cy="707886"/>
          </a:xfrm>
        </p:spPr>
        <p:txBody>
          <a:bodyPr wrap="square">
            <a:spAutoFit/>
          </a:bodyPr>
          <a:lstStyle/>
          <a:p>
            <a:r>
              <a:rPr lang="en-US" altLang="ja-JP" sz="4000" i="1" dirty="0" smtClean="0"/>
              <a:t>Issues in the previous practice (6)</a:t>
            </a:r>
            <a:endParaRPr lang="ja-JP" altLang="en-US" sz="4000" i="1" dirty="0"/>
          </a:p>
        </p:txBody>
      </p:sp>
      <p:sp>
        <p:nvSpPr>
          <p:cNvPr id="5" name="コンテンツ プレースホルダ 4"/>
          <p:cNvSpPr>
            <a:spLocks noGrp="1"/>
          </p:cNvSpPr>
          <p:nvPr>
            <p:ph idx="1"/>
          </p:nvPr>
        </p:nvSpPr>
        <p:spPr>
          <a:xfrm>
            <a:off x="189914" y="707886"/>
            <a:ext cx="8712000" cy="3570208"/>
          </a:xfrm>
        </p:spPr>
        <p:txBody>
          <a:bodyPr wrap="square">
            <a:spAutoFit/>
          </a:bodyPr>
          <a:lstStyle/>
          <a:p>
            <a:pPr marL="184150" indent="-184150">
              <a:spcBef>
                <a:spcPts val="600"/>
              </a:spcBef>
            </a:pPr>
            <a:r>
              <a:rPr lang="ja-JP" altLang="en-US" sz="2800" i="1" dirty="0" smtClean="0"/>
              <a:t>カウンターモジュールの</a:t>
            </a:r>
            <a:r>
              <a:rPr lang="en-US" altLang="ja-JP" sz="2800" i="1" dirty="0" smtClean="0"/>
              <a:t>…</a:t>
            </a:r>
            <a:r>
              <a:rPr lang="ja-JP" altLang="en-US" sz="2800" i="1" dirty="0" smtClean="0"/>
              <a:t>（続き）</a:t>
            </a:r>
            <a:endParaRPr lang="en-US" altLang="ja-JP" sz="2800" i="1" dirty="0" smtClean="0"/>
          </a:p>
          <a:p>
            <a:pPr marL="276225" lvl="1" indent="-98425">
              <a:spcBef>
                <a:spcPts val="600"/>
              </a:spcBef>
            </a:pPr>
            <a:r>
              <a:rPr lang="ja-JP" altLang="en-US" sz="2400" i="1" dirty="0" smtClean="0">
                <a:solidFill>
                  <a:prstClr val="black"/>
                </a:solidFill>
              </a:rPr>
              <a:t>姿勢確認は、撓み測定の方法を流用できると考えている。</a:t>
            </a:r>
          </a:p>
          <a:p>
            <a:pPr marL="450850" lvl="2" indent="-98425">
              <a:spcBef>
                <a:spcPts val="600"/>
              </a:spcBef>
              <a:buFont typeface="Wingdings" charset="2"/>
              <a:buChar char="Ø"/>
            </a:pPr>
            <a:r>
              <a:rPr lang="ja-JP" altLang="en-US" sz="2000" i="1" dirty="0" smtClean="0">
                <a:solidFill>
                  <a:prstClr val="black"/>
                </a:solidFill>
              </a:rPr>
              <a:t>共通する基準点のもとに両サイドレール付近で撓み測定をすれば、（撓みを考慮・補正して）傾斜</a:t>
            </a:r>
            <a:r>
              <a:rPr lang="en-US" altLang="ja-JP" sz="2000" i="1" dirty="0" smtClean="0">
                <a:solidFill>
                  <a:prstClr val="black"/>
                </a:solidFill>
              </a:rPr>
              <a:t>, </a:t>
            </a:r>
            <a:r>
              <a:rPr lang="ja-JP" altLang="en-US" sz="2000" i="1" dirty="0" smtClean="0">
                <a:solidFill>
                  <a:prstClr val="black"/>
                </a:solidFill>
              </a:rPr>
              <a:t>回転</a:t>
            </a:r>
            <a:r>
              <a:rPr lang="en-US" altLang="ja-JP" sz="2000" i="1" dirty="0" smtClean="0">
                <a:solidFill>
                  <a:prstClr val="black"/>
                </a:solidFill>
              </a:rPr>
              <a:t>, </a:t>
            </a:r>
            <a:r>
              <a:rPr lang="ja-JP" altLang="en-US" sz="2000" i="1" dirty="0" smtClean="0">
                <a:solidFill>
                  <a:prstClr val="black"/>
                </a:solidFill>
              </a:rPr>
              <a:t>捻れを把握できると考える。</a:t>
            </a:r>
            <a:endParaRPr lang="en-US" altLang="ja-JP" sz="2000" i="1" dirty="0" smtClean="0">
              <a:solidFill>
                <a:prstClr val="black"/>
              </a:solidFill>
            </a:endParaRPr>
          </a:p>
          <a:p>
            <a:pPr marL="450850" lvl="2" indent="-98425">
              <a:spcBef>
                <a:spcPts val="600"/>
              </a:spcBef>
              <a:buFont typeface="Wingdings" charset="2"/>
              <a:buChar char="Ø"/>
            </a:pPr>
            <a:r>
              <a:rPr lang="ja-JP" altLang="en-US" sz="2000" i="1" dirty="0" smtClean="0">
                <a:solidFill>
                  <a:prstClr val="black"/>
                </a:solidFill>
              </a:rPr>
              <a:t>姿勢に対する精度要求は</a:t>
            </a:r>
            <a:r>
              <a:rPr lang="en-US" altLang="ja-JP" sz="2000" i="1" dirty="0" smtClean="0">
                <a:solidFill>
                  <a:prstClr val="black"/>
                </a:solidFill>
              </a:rPr>
              <a:t>MC</a:t>
            </a:r>
            <a:r>
              <a:rPr lang="ja-JP" altLang="en-US" sz="2000" i="1" dirty="0" smtClean="0">
                <a:solidFill>
                  <a:prstClr val="black"/>
                </a:solidFill>
              </a:rPr>
              <a:t>で確認する。</a:t>
            </a:r>
            <a:endParaRPr lang="en-US" altLang="ja-JP" sz="2000" i="1" dirty="0" smtClean="0">
              <a:solidFill>
                <a:prstClr val="black"/>
              </a:solidFill>
            </a:endParaRPr>
          </a:p>
          <a:p>
            <a:pPr marL="276225" lvl="1" indent="-98425">
              <a:spcBef>
                <a:spcPts val="600"/>
              </a:spcBef>
            </a:pPr>
            <a:r>
              <a:rPr lang="ja-JP" altLang="en-US" sz="2400" i="1" dirty="0" smtClean="0">
                <a:solidFill>
                  <a:prstClr val="black"/>
                </a:solidFill>
              </a:rPr>
              <a:t>撓みの矯正は、立花さんが考案中。</a:t>
            </a:r>
          </a:p>
          <a:p>
            <a:pPr marL="450850" lvl="2" indent="-98425">
              <a:spcBef>
                <a:spcPts val="600"/>
              </a:spcBef>
              <a:buFont typeface="Wingdings" charset="2"/>
              <a:buChar char="Ø"/>
            </a:pPr>
            <a:r>
              <a:rPr lang="ja-JP" altLang="en-US" sz="2000" i="1" dirty="0" smtClean="0">
                <a:solidFill>
                  <a:prstClr val="black"/>
                </a:solidFill>
              </a:rPr>
              <a:t>（ストロングバックを外すとカウンターモジュールは</a:t>
            </a:r>
            <a:r>
              <a:rPr lang="en-US" altLang="ja-JP" sz="2000" i="1" dirty="0" smtClean="0">
                <a:solidFill>
                  <a:prstClr val="black"/>
                </a:solidFill>
              </a:rPr>
              <a:t>4 mm</a:t>
            </a:r>
            <a:r>
              <a:rPr lang="ja-JP" altLang="en-US" sz="2000" i="1" dirty="0" smtClean="0">
                <a:solidFill>
                  <a:prstClr val="black"/>
                </a:solidFill>
              </a:rPr>
              <a:t>程度撓むので）矯正治具はストロングバックを取り付けた状態で使用する必要がある。</a:t>
            </a:r>
            <a:endParaRPr lang="en-US" altLang="ja-JP" sz="2000" i="1" dirty="0" smtClean="0">
              <a:solidFill>
                <a:prstClr val="black"/>
              </a:solidFill>
            </a:endParaRPr>
          </a:p>
          <a:p>
            <a:pPr marL="450850" lvl="2" indent="-98425">
              <a:spcBef>
                <a:spcPts val="600"/>
              </a:spcBef>
              <a:buFont typeface="Wingdings" charset="2"/>
              <a:buChar char="Ø"/>
            </a:pPr>
            <a:r>
              <a:rPr lang="ja-JP" altLang="en-US" sz="2000" i="1" dirty="0" smtClean="0">
                <a:solidFill>
                  <a:prstClr val="black"/>
                </a:solidFill>
              </a:rPr>
              <a:t>矯正治具のプロトタイプが間に合えば、プラクティスにて検証する。</a:t>
            </a:r>
            <a:endParaRPr lang="en-US" altLang="ja-JP" sz="2000" i="1" dirty="0" smtClean="0">
              <a:solidFill>
                <a:prstClr val="black"/>
              </a:solidFill>
            </a:endParaRPr>
          </a:p>
        </p:txBody>
      </p:sp>
      <p:sp>
        <p:nvSpPr>
          <p:cNvPr id="6" name="日付プレースホルダ 5"/>
          <p:cNvSpPr>
            <a:spLocks noGrp="1"/>
          </p:cNvSpPr>
          <p:nvPr>
            <p:ph type="dt" sz="half" idx="10"/>
          </p:nvPr>
        </p:nvSpPr>
        <p:spPr/>
        <p:txBody>
          <a:bodyPr/>
          <a:lstStyle/>
          <a:p>
            <a:r>
              <a:rPr lang="en-US" altLang="ja-JP" smtClean="0"/>
              <a:t>13.10.8</a:t>
            </a:r>
            <a:endParaRPr lang="ja-JP" altLang="en-US"/>
          </a:p>
        </p:txBody>
      </p:sp>
      <p:sp>
        <p:nvSpPr>
          <p:cNvPr id="7" name="スライド番号プレースホルダ 6"/>
          <p:cNvSpPr>
            <a:spLocks noGrp="1"/>
          </p:cNvSpPr>
          <p:nvPr>
            <p:ph type="sldNum" sz="quarter" idx="12"/>
          </p:nvPr>
        </p:nvSpPr>
        <p:spPr/>
        <p:txBody>
          <a:bodyPr/>
          <a:lstStyle/>
          <a:p>
            <a:fld id="{2951D966-6B37-A744-AADF-7A7DC873E0B4}" type="slidenum">
              <a:rPr lang="ja-JP" altLang="en-US" smtClean="0"/>
              <a:pPr/>
              <a:t>7</a:t>
            </a:fld>
            <a:endParaRPr lang="ja-JP" altLang="en-US"/>
          </a:p>
        </p:txBody>
      </p:sp>
      <p:sp>
        <p:nvSpPr>
          <p:cNvPr id="8" name="フッター プレースホルダ 7"/>
          <p:cNvSpPr>
            <a:spLocks noGrp="1"/>
          </p:cNvSpPr>
          <p:nvPr>
            <p:ph type="ftr" sz="quarter" idx="11"/>
          </p:nvPr>
        </p:nvSpPr>
        <p:spPr/>
        <p:txBody>
          <a:bodyPr/>
          <a:lstStyle/>
          <a:p>
            <a:r>
              <a:rPr lang="en-US" altLang="ja-JP" smtClean="0"/>
              <a:t>TOP mechanics memo</a:t>
            </a:r>
            <a:endParaRPr lang="ja-JP" altLang="en-US"/>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57200" y="0"/>
            <a:ext cx="8229600" cy="707886"/>
          </a:xfrm>
        </p:spPr>
        <p:txBody>
          <a:bodyPr>
            <a:spAutoFit/>
          </a:bodyPr>
          <a:lstStyle/>
          <a:p>
            <a:r>
              <a:rPr lang="en-US" altLang="ja-JP" sz="4000" i="1" dirty="0" smtClean="0"/>
              <a:t>To do list (1)</a:t>
            </a:r>
            <a:endParaRPr lang="ja-JP" altLang="en-US" sz="4000" i="1" dirty="0"/>
          </a:p>
        </p:txBody>
      </p:sp>
      <p:sp>
        <p:nvSpPr>
          <p:cNvPr id="5" name="コンテンツ プレースホルダ 4"/>
          <p:cNvSpPr>
            <a:spLocks noGrp="1"/>
          </p:cNvSpPr>
          <p:nvPr>
            <p:ph idx="1"/>
          </p:nvPr>
        </p:nvSpPr>
        <p:spPr>
          <a:xfrm>
            <a:off x="457200" y="707886"/>
            <a:ext cx="8229600" cy="3585597"/>
          </a:xfrm>
        </p:spPr>
        <p:txBody>
          <a:bodyPr>
            <a:spAutoFit/>
          </a:bodyPr>
          <a:lstStyle/>
          <a:p>
            <a:pPr marL="184150" indent="-184150">
              <a:spcBef>
                <a:spcPts val="600"/>
              </a:spcBef>
            </a:pPr>
            <a:r>
              <a:rPr lang="en-US" altLang="ja-JP" sz="2800" i="1" dirty="0" smtClean="0"/>
              <a:t>Before the 2</a:t>
            </a:r>
            <a:r>
              <a:rPr lang="en-US" altLang="ja-JP" sz="2800" i="1" baseline="30000" dirty="0" smtClean="0"/>
              <a:t>nd</a:t>
            </a:r>
            <a:r>
              <a:rPr lang="en-US" altLang="ja-JP" sz="2800" i="1" dirty="0" smtClean="0"/>
              <a:t> practice</a:t>
            </a:r>
          </a:p>
          <a:p>
            <a:pPr marL="358775" lvl="1" indent="-184150">
              <a:spcBef>
                <a:spcPts val="600"/>
              </a:spcBef>
            </a:pPr>
            <a:r>
              <a:rPr lang="ja-JP" altLang="en-US" sz="2400" i="1" dirty="0" smtClean="0"/>
              <a:t>溶接型ストロングバックの試作・検証</a:t>
            </a:r>
            <a:endParaRPr lang="en-US" altLang="ja-JP" sz="2400" i="1" dirty="0" smtClean="0"/>
          </a:p>
          <a:p>
            <a:pPr marL="358775" lvl="1" indent="-184150">
              <a:spcBef>
                <a:spcPts val="600"/>
              </a:spcBef>
            </a:pPr>
            <a:r>
              <a:rPr lang="ja-JP" altLang="en-US" sz="2400" i="1" dirty="0" smtClean="0"/>
              <a:t>スライダーの車輪の交換と追加</a:t>
            </a:r>
            <a:endParaRPr lang="en-US" altLang="ja-JP" sz="2400" i="1" dirty="0" smtClean="0"/>
          </a:p>
          <a:p>
            <a:pPr marL="358775" lvl="1" indent="-184150">
              <a:spcBef>
                <a:spcPts val="600"/>
              </a:spcBef>
            </a:pPr>
            <a:r>
              <a:rPr lang="en-US" altLang="ja-JP" sz="2400" i="1" dirty="0" smtClean="0"/>
              <a:t>XY-stage</a:t>
            </a:r>
            <a:r>
              <a:rPr lang="ja-JP" altLang="en-US" sz="2400" i="1" dirty="0" smtClean="0"/>
              <a:t>の</a:t>
            </a:r>
            <a:r>
              <a:rPr lang="en-US" altLang="ja-JP" sz="2400" i="1" dirty="0" smtClean="0"/>
              <a:t>X</a:t>
            </a:r>
            <a:r>
              <a:rPr lang="ja-JP" altLang="en-US" sz="2400" i="1" dirty="0" smtClean="0"/>
              <a:t>位置表示器の交換</a:t>
            </a:r>
            <a:endParaRPr lang="en-US" altLang="ja-JP" sz="2400" i="1" dirty="0" smtClean="0"/>
          </a:p>
          <a:p>
            <a:pPr marL="358775" lvl="1" indent="-184150">
              <a:spcBef>
                <a:spcPts val="600"/>
              </a:spcBef>
            </a:pPr>
            <a:r>
              <a:rPr lang="ja-JP" altLang="en-US" sz="2400" i="1" dirty="0" smtClean="0"/>
              <a:t>仮想</a:t>
            </a:r>
            <a:r>
              <a:rPr lang="en-US" altLang="ja-JP" sz="2400" i="1" dirty="0" smtClean="0"/>
              <a:t>ECL</a:t>
            </a:r>
            <a:r>
              <a:rPr lang="ja-JP" altLang="en-US" sz="2400" i="1" dirty="0" smtClean="0"/>
              <a:t>内壁の取り付け</a:t>
            </a:r>
            <a:endParaRPr lang="en-US" altLang="ja-JP" sz="2400" i="1" dirty="0" smtClean="0"/>
          </a:p>
          <a:p>
            <a:pPr marL="358775" lvl="1" indent="-184150">
              <a:spcBef>
                <a:spcPts val="600"/>
              </a:spcBef>
            </a:pPr>
            <a:r>
              <a:rPr lang="en-US" altLang="ja-JP" sz="2400" i="1" dirty="0" smtClean="0"/>
              <a:t>ECL</a:t>
            </a:r>
            <a:r>
              <a:rPr lang="ja-JP" altLang="en-US" sz="2400" i="1" dirty="0" smtClean="0"/>
              <a:t>容器内壁の形状把握</a:t>
            </a:r>
            <a:endParaRPr lang="en-US" altLang="ja-JP" sz="2400" i="1" dirty="0" smtClean="0"/>
          </a:p>
          <a:p>
            <a:pPr marL="533400" lvl="2" indent="-184150" defTabSz="533400">
              <a:spcBef>
                <a:spcPts val="600"/>
              </a:spcBef>
              <a:buFont typeface="Wingdings" charset="2"/>
              <a:buChar char="Ø"/>
            </a:pPr>
            <a:r>
              <a:rPr lang="ja-JP" altLang="en-US" sz="2000" i="1" dirty="0" smtClean="0"/>
              <a:t>過去の測定データの見直し</a:t>
            </a:r>
            <a:endParaRPr lang="en-US" altLang="ja-JP" sz="2000" i="1" dirty="0" smtClean="0"/>
          </a:p>
          <a:p>
            <a:pPr marL="358775" lvl="1" indent="-184150">
              <a:spcBef>
                <a:spcPts val="600"/>
              </a:spcBef>
            </a:pPr>
            <a:r>
              <a:rPr lang="ja-JP" altLang="en-US" sz="2400" i="1" dirty="0" smtClean="0">
                <a:solidFill>
                  <a:prstClr val="black"/>
                </a:solidFill>
              </a:rPr>
              <a:t>撓み矯正</a:t>
            </a:r>
            <a:r>
              <a:rPr lang="ja-JP" altLang="en-US" sz="2400" i="1" dirty="0">
                <a:solidFill>
                  <a:prstClr val="black"/>
                </a:solidFill>
              </a:rPr>
              <a:t>治具の</a:t>
            </a:r>
            <a:r>
              <a:rPr lang="ja-JP" altLang="en-US" sz="2400" i="1" dirty="0" smtClean="0">
                <a:solidFill>
                  <a:prstClr val="black"/>
                </a:solidFill>
              </a:rPr>
              <a:t>試作</a:t>
            </a:r>
            <a:endParaRPr lang="en-US" altLang="ja-JP" sz="2400" i="1" dirty="0">
              <a:solidFill>
                <a:prstClr val="black"/>
              </a:solidFill>
            </a:endParaRPr>
          </a:p>
        </p:txBody>
      </p:sp>
      <p:sp>
        <p:nvSpPr>
          <p:cNvPr id="6" name="日付プレースホルダ 5"/>
          <p:cNvSpPr>
            <a:spLocks noGrp="1"/>
          </p:cNvSpPr>
          <p:nvPr>
            <p:ph type="dt" sz="half" idx="10"/>
          </p:nvPr>
        </p:nvSpPr>
        <p:spPr/>
        <p:txBody>
          <a:bodyPr/>
          <a:lstStyle/>
          <a:p>
            <a:r>
              <a:rPr lang="en-US" altLang="ja-JP" smtClean="0"/>
              <a:t>13.10.8</a:t>
            </a:r>
            <a:endParaRPr lang="ja-JP" altLang="en-US"/>
          </a:p>
        </p:txBody>
      </p:sp>
      <p:sp>
        <p:nvSpPr>
          <p:cNvPr id="7" name="スライド番号プレースホルダ 6"/>
          <p:cNvSpPr>
            <a:spLocks noGrp="1"/>
          </p:cNvSpPr>
          <p:nvPr>
            <p:ph type="sldNum" sz="quarter" idx="12"/>
          </p:nvPr>
        </p:nvSpPr>
        <p:spPr/>
        <p:txBody>
          <a:bodyPr/>
          <a:lstStyle/>
          <a:p>
            <a:fld id="{2951D966-6B37-A744-AADF-7A7DC873E0B4}" type="slidenum">
              <a:rPr lang="ja-JP" altLang="en-US" smtClean="0"/>
              <a:pPr/>
              <a:t>8</a:t>
            </a:fld>
            <a:endParaRPr lang="ja-JP" altLang="en-US"/>
          </a:p>
        </p:txBody>
      </p:sp>
      <p:sp>
        <p:nvSpPr>
          <p:cNvPr id="8" name="フッター プレースホルダ 7"/>
          <p:cNvSpPr>
            <a:spLocks noGrp="1"/>
          </p:cNvSpPr>
          <p:nvPr>
            <p:ph type="ftr" sz="quarter" idx="11"/>
          </p:nvPr>
        </p:nvSpPr>
        <p:spPr/>
        <p:txBody>
          <a:bodyPr/>
          <a:lstStyle/>
          <a:p>
            <a:r>
              <a:rPr lang="en-US" altLang="ja-JP" smtClean="0"/>
              <a:t>TOP mechanics memo</a:t>
            </a:r>
            <a:endParaRPr lang="ja-JP" altLang="en-US"/>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57200" y="0"/>
            <a:ext cx="8229600" cy="707886"/>
          </a:xfrm>
        </p:spPr>
        <p:txBody>
          <a:bodyPr>
            <a:spAutoFit/>
          </a:bodyPr>
          <a:lstStyle/>
          <a:p>
            <a:r>
              <a:rPr lang="en-US" altLang="ja-JP" sz="4000" i="1" dirty="0" smtClean="0"/>
              <a:t>To do list (2)</a:t>
            </a:r>
            <a:endParaRPr lang="ja-JP" altLang="en-US" sz="4000" i="1" dirty="0"/>
          </a:p>
        </p:txBody>
      </p:sp>
      <p:sp>
        <p:nvSpPr>
          <p:cNvPr id="5" name="コンテンツ プレースホルダ 4"/>
          <p:cNvSpPr>
            <a:spLocks noGrp="1"/>
          </p:cNvSpPr>
          <p:nvPr>
            <p:ph idx="1"/>
          </p:nvPr>
        </p:nvSpPr>
        <p:spPr>
          <a:xfrm>
            <a:off x="154304" y="399266"/>
            <a:ext cx="8795331" cy="6463308"/>
          </a:xfrm>
        </p:spPr>
        <p:txBody>
          <a:bodyPr wrap="square">
            <a:spAutoFit/>
          </a:bodyPr>
          <a:lstStyle/>
          <a:p>
            <a:pPr marL="184150" lvl="0" indent="-184150">
              <a:spcBef>
                <a:spcPts val="600"/>
              </a:spcBef>
            </a:pPr>
            <a:r>
              <a:rPr lang="en-US" altLang="ja-JP" sz="2800" i="1" dirty="0" smtClean="0">
                <a:solidFill>
                  <a:prstClr val="black"/>
                </a:solidFill>
              </a:rPr>
              <a:t>At </a:t>
            </a:r>
            <a:r>
              <a:rPr lang="en-US" altLang="ja-JP" sz="2800" i="1" dirty="0">
                <a:solidFill>
                  <a:prstClr val="black"/>
                </a:solidFill>
              </a:rPr>
              <a:t>the</a:t>
            </a:r>
            <a:r>
              <a:rPr lang="en-US" altLang="ja-JP" sz="2800" i="1" dirty="0" smtClean="0">
                <a:solidFill>
                  <a:prstClr val="black"/>
                </a:solidFill>
              </a:rPr>
              <a:t> 2</a:t>
            </a:r>
            <a:r>
              <a:rPr lang="en-US" altLang="ja-JP" sz="2800" i="1" baseline="30000" dirty="0" smtClean="0">
                <a:solidFill>
                  <a:prstClr val="black"/>
                </a:solidFill>
              </a:rPr>
              <a:t>nd</a:t>
            </a:r>
            <a:r>
              <a:rPr lang="en-US" altLang="ja-JP" sz="2800" i="1" dirty="0" smtClean="0">
                <a:solidFill>
                  <a:prstClr val="black"/>
                </a:solidFill>
              </a:rPr>
              <a:t> </a:t>
            </a:r>
            <a:r>
              <a:rPr lang="en-US" altLang="ja-JP" sz="2800" i="1" dirty="0">
                <a:solidFill>
                  <a:prstClr val="black"/>
                </a:solidFill>
              </a:rPr>
              <a:t>practice</a:t>
            </a:r>
            <a:endParaRPr lang="en-US" altLang="ja-JP" sz="2800" i="1" dirty="0" smtClean="0">
              <a:solidFill>
                <a:prstClr val="black"/>
              </a:solidFill>
            </a:endParaRPr>
          </a:p>
          <a:p>
            <a:pPr marL="358775" lvl="1" indent="-184150">
              <a:spcBef>
                <a:spcPts val="600"/>
              </a:spcBef>
            </a:pPr>
            <a:r>
              <a:rPr lang="ja-JP" altLang="en-US" sz="2400" i="1" dirty="0" smtClean="0"/>
              <a:t>ガイドパイプの撓みの挙動と影響の把握</a:t>
            </a:r>
            <a:endParaRPr lang="en-US" altLang="ja-JP" sz="2000" i="1" dirty="0" smtClean="0">
              <a:solidFill>
                <a:prstClr val="black"/>
              </a:solidFill>
            </a:endParaRPr>
          </a:p>
          <a:p>
            <a:pPr marL="533400" lvl="2" indent="-184150" defTabSz="533400">
              <a:spcBef>
                <a:spcPts val="600"/>
              </a:spcBef>
              <a:buFont typeface="Wingdings" charset="2"/>
              <a:buChar char="Ø"/>
            </a:pPr>
            <a:r>
              <a:rPr lang="ja-JP" altLang="en-US" sz="2000" i="1" dirty="0" smtClean="0">
                <a:solidFill>
                  <a:prstClr val="black"/>
                </a:solidFill>
              </a:rPr>
              <a:t>レベラーを使い、インストール操作中の撓みを測定する。</a:t>
            </a:r>
            <a:endParaRPr lang="en-US" altLang="ja-JP" sz="2000" i="1" dirty="0" smtClean="0">
              <a:solidFill>
                <a:prstClr val="black"/>
              </a:solidFill>
            </a:endParaRPr>
          </a:p>
          <a:p>
            <a:pPr marL="628650" lvl="2" indent="-279400" defTabSz="533400">
              <a:spcBef>
                <a:spcPts val="600"/>
              </a:spcBef>
              <a:buFont typeface="+mj-lt"/>
              <a:buAutoNum type="alphaLcParenR"/>
            </a:pPr>
            <a:r>
              <a:rPr lang="ja-JP" altLang="en-US" sz="2000" i="1" dirty="0" smtClean="0">
                <a:solidFill>
                  <a:prstClr val="black"/>
                </a:solidFill>
              </a:rPr>
              <a:t>ガイドパイプのみの撓み測定</a:t>
            </a:r>
            <a:endParaRPr lang="en-US" altLang="ja-JP" sz="2000" i="1" dirty="0" smtClean="0">
              <a:solidFill>
                <a:prstClr val="black"/>
              </a:solidFill>
            </a:endParaRPr>
          </a:p>
          <a:p>
            <a:pPr marL="628650" lvl="2" indent="-279400" defTabSz="533400">
              <a:spcBef>
                <a:spcPts val="600"/>
              </a:spcBef>
              <a:buFont typeface="+mj-lt"/>
              <a:buAutoNum type="alphaLcParenR"/>
            </a:pPr>
            <a:r>
              <a:rPr lang="ja-JP" altLang="en-US" sz="2000" i="1" dirty="0">
                <a:solidFill>
                  <a:prstClr val="black"/>
                </a:solidFill>
              </a:rPr>
              <a:t>カウンターモジュールを連結</a:t>
            </a:r>
            <a:r>
              <a:rPr lang="ja-JP" altLang="en-US" sz="2000" i="1" dirty="0" smtClean="0">
                <a:solidFill>
                  <a:prstClr val="black"/>
                </a:solidFill>
              </a:rPr>
              <a:t>して撓み測定（スライダーは改修前の状態）</a:t>
            </a:r>
            <a:endParaRPr lang="en-US" altLang="ja-JP" sz="2000" i="1" dirty="0" smtClean="0">
              <a:solidFill>
                <a:prstClr val="black"/>
              </a:solidFill>
            </a:endParaRPr>
          </a:p>
          <a:p>
            <a:pPr marL="628650" lvl="2" indent="-279400" defTabSz="533400">
              <a:spcBef>
                <a:spcPts val="600"/>
              </a:spcBef>
              <a:buFont typeface="+mj-lt"/>
              <a:buAutoNum type="alphaLcParenR"/>
            </a:pPr>
            <a:r>
              <a:rPr lang="ja-JP" altLang="en-US" sz="2000" i="1" dirty="0">
                <a:solidFill>
                  <a:prstClr val="black"/>
                </a:solidFill>
              </a:rPr>
              <a:t>カウンターモジュールを連結して撓み測定（スライダーは</a:t>
            </a:r>
            <a:r>
              <a:rPr lang="ja-JP" altLang="en-US" sz="2000" i="1" dirty="0" smtClean="0">
                <a:solidFill>
                  <a:prstClr val="black"/>
                </a:solidFill>
              </a:rPr>
              <a:t>改修後の</a:t>
            </a:r>
            <a:r>
              <a:rPr lang="ja-JP" altLang="en-US" sz="2000" i="1" dirty="0">
                <a:solidFill>
                  <a:prstClr val="black"/>
                </a:solidFill>
              </a:rPr>
              <a:t>状態）</a:t>
            </a:r>
            <a:endParaRPr lang="en-US" altLang="ja-JP" sz="2000" i="1" dirty="0">
              <a:solidFill>
                <a:prstClr val="black"/>
              </a:solidFill>
            </a:endParaRPr>
          </a:p>
          <a:p>
            <a:pPr marL="358775" lvl="1" indent="-184150">
              <a:spcBef>
                <a:spcPts val="600"/>
              </a:spcBef>
            </a:pPr>
            <a:r>
              <a:rPr lang="ja-JP" altLang="en-US" sz="2400" i="1" dirty="0" smtClean="0"/>
              <a:t>ガイドパイプの捻れの挙動と影響の把握（カウンターウェイト取り外し・付け時）</a:t>
            </a:r>
            <a:endParaRPr lang="en-US" altLang="ja-JP" sz="2400" i="1" dirty="0" smtClean="0"/>
          </a:p>
          <a:p>
            <a:pPr marL="533400" lvl="2" indent="-184150" defTabSz="533400">
              <a:spcBef>
                <a:spcPts val="600"/>
              </a:spcBef>
              <a:buFont typeface="Wingdings" charset="2"/>
              <a:buChar char="Ø"/>
            </a:pPr>
            <a:r>
              <a:rPr lang="ja-JP" altLang="en-US" sz="2000" i="1" dirty="0" smtClean="0">
                <a:solidFill>
                  <a:prstClr val="black"/>
                </a:solidFill>
              </a:rPr>
              <a:t>カウンターモジュールの姿勢変化を、ダイアルゲージで測定する。（</a:t>
            </a:r>
            <a:r>
              <a:rPr lang="en-US" altLang="ja-JP" sz="2000" i="1" dirty="0" err="1" smtClean="0">
                <a:solidFill>
                  <a:prstClr val="black"/>
                </a:solidFill>
              </a:rPr>
              <a:t>b)-e</a:t>
            </a:r>
            <a:r>
              <a:rPr lang="en-US" altLang="ja-JP" sz="2000" i="1" dirty="0" smtClean="0">
                <a:solidFill>
                  <a:prstClr val="black"/>
                </a:solidFill>
              </a:rPr>
              <a:t>)</a:t>
            </a:r>
            <a:r>
              <a:rPr lang="ja-JP" altLang="en-US" sz="2000" i="1" dirty="0" smtClean="0">
                <a:solidFill>
                  <a:prstClr val="black"/>
                </a:solidFill>
              </a:rPr>
              <a:t>）</a:t>
            </a:r>
            <a:endParaRPr lang="en-US" altLang="ja-JP" sz="2000" i="1" dirty="0" smtClean="0">
              <a:solidFill>
                <a:prstClr val="black"/>
              </a:solidFill>
            </a:endParaRPr>
          </a:p>
          <a:p>
            <a:pPr marL="628650" lvl="2" indent="-279400" defTabSz="533400">
              <a:spcBef>
                <a:spcPts val="600"/>
              </a:spcBef>
              <a:buFont typeface="+mj-lt"/>
              <a:buAutoNum type="alphaLcParenR"/>
            </a:pPr>
            <a:r>
              <a:rPr lang="ja-JP" altLang="en-US" sz="2000" i="1" dirty="0" smtClean="0">
                <a:solidFill>
                  <a:prstClr val="black"/>
                </a:solidFill>
              </a:rPr>
              <a:t>ガイドパイプのみの捻れをクリノメータ</a:t>
            </a:r>
            <a:r>
              <a:rPr lang="en-US" altLang="ja-JP" sz="2000" i="1" dirty="0" smtClean="0">
                <a:solidFill>
                  <a:prstClr val="black"/>
                </a:solidFill>
              </a:rPr>
              <a:t>/</a:t>
            </a:r>
            <a:r>
              <a:rPr lang="ja-JP" altLang="en-US" sz="2000" i="1" dirty="0" smtClean="0">
                <a:solidFill>
                  <a:prstClr val="black"/>
                </a:solidFill>
              </a:rPr>
              <a:t>水準器で測定し、</a:t>
            </a:r>
            <a:r>
              <a:rPr lang="en-US" altLang="ja-JP" sz="2000" i="1" dirty="0" smtClean="0">
                <a:solidFill>
                  <a:prstClr val="black"/>
                </a:solidFill>
              </a:rPr>
              <a:t>FEM</a:t>
            </a:r>
            <a:r>
              <a:rPr lang="ja-JP" altLang="en-US" sz="2000" i="1" dirty="0" smtClean="0">
                <a:solidFill>
                  <a:prstClr val="black"/>
                </a:solidFill>
              </a:rPr>
              <a:t>と比較。</a:t>
            </a:r>
            <a:endParaRPr lang="en-US" altLang="ja-JP" sz="2000" i="1" dirty="0" smtClean="0">
              <a:solidFill>
                <a:prstClr val="black"/>
              </a:solidFill>
            </a:endParaRPr>
          </a:p>
          <a:p>
            <a:pPr marL="628650" lvl="2" indent="-279400" defTabSz="533400">
              <a:spcBef>
                <a:spcPts val="600"/>
              </a:spcBef>
              <a:buFont typeface="+mj-lt"/>
              <a:buAutoNum type="alphaLcParenR"/>
            </a:pPr>
            <a:r>
              <a:rPr lang="ja-JP" altLang="en-US" sz="2000" i="1" dirty="0" smtClean="0">
                <a:solidFill>
                  <a:prstClr val="black"/>
                </a:solidFill>
              </a:rPr>
              <a:t>通常の配置で測定。</a:t>
            </a:r>
            <a:endParaRPr lang="en-US" altLang="ja-JP" sz="2000" i="1" dirty="0" smtClean="0">
              <a:solidFill>
                <a:prstClr val="black"/>
              </a:solidFill>
            </a:endParaRPr>
          </a:p>
          <a:p>
            <a:pPr marL="628650" lvl="2" indent="-279400" defTabSz="533400">
              <a:spcBef>
                <a:spcPts val="600"/>
              </a:spcBef>
              <a:buFont typeface="+mj-lt"/>
              <a:buAutoNum type="alphaLcParenR"/>
            </a:pPr>
            <a:r>
              <a:rPr lang="en-US" altLang="ja-JP" sz="2000" i="1" dirty="0" smtClean="0">
                <a:solidFill>
                  <a:prstClr val="black"/>
                </a:solidFill>
              </a:rPr>
              <a:t>Fwd</a:t>
            </a:r>
            <a:r>
              <a:rPr lang="ja-JP" altLang="en-US" sz="2000" i="1" dirty="0" smtClean="0">
                <a:solidFill>
                  <a:prstClr val="black"/>
                </a:solidFill>
              </a:rPr>
              <a:t>側カウンターウェイトを使用しないで測定。</a:t>
            </a:r>
            <a:endParaRPr lang="en-US" altLang="ja-JP" sz="2000" i="1" dirty="0" smtClean="0">
              <a:solidFill>
                <a:prstClr val="black"/>
              </a:solidFill>
            </a:endParaRPr>
          </a:p>
          <a:p>
            <a:pPr marL="628650" lvl="2" indent="-279400" defTabSz="533400">
              <a:spcBef>
                <a:spcPts val="600"/>
              </a:spcBef>
              <a:buFont typeface="+mj-lt"/>
              <a:buAutoNum type="alphaLcParenR"/>
            </a:pPr>
            <a:r>
              <a:rPr lang="en-US" altLang="ja-JP" sz="2000" i="1" dirty="0" smtClean="0">
                <a:solidFill>
                  <a:prstClr val="black"/>
                </a:solidFill>
              </a:rPr>
              <a:t>Fwd</a:t>
            </a:r>
            <a:r>
              <a:rPr lang="ja-JP" altLang="en-US" sz="2000" i="1" dirty="0" smtClean="0">
                <a:solidFill>
                  <a:prstClr val="black"/>
                </a:solidFill>
              </a:rPr>
              <a:t>と</a:t>
            </a:r>
            <a:r>
              <a:rPr lang="en-US" altLang="ja-JP" sz="2000" i="1" dirty="0" err="1" smtClean="0">
                <a:solidFill>
                  <a:prstClr val="black"/>
                </a:solidFill>
              </a:rPr>
              <a:t>bwd</a:t>
            </a:r>
            <a:r>
              <a:rPr lang="ja-JP" altLang="en-US" sz="2000" i="1" dirty="0" smtClean="0">
                <a:solidFill>
                  <a:prstClr val="black"/>
                </a:solidFill>
              </a:rPr>
              <a:t>の</a:t>
            </a:r>
            <a:r>
              <a:rPr lang="en-US" altLang="ja-JP" sz="2000" i="1" dirty="0" smtClean="0">
                <a:solidFill>
                  <a:prstClr val="black"/>
                </a:solidFill>
              </a:rPr>
              <a:t>XY-stages</a:t>
            </a:r>
            <a:r>
              <a:rPr lang="ja-JP" altLang="en-US" sz="2000" i="1" dirty="0" smtClean="0">
                <a:solidFill>
                  <a:prstClr val="black"/>
                </a:solidFill>
              </a:rPr>
              <a:t>を入れ替えて測定。（回転止め機構を</a:t>
            </a:r>
            <a:r>
              <a:rPr lang="en-US" altLang="ja-JP" sz="2000" i="1" dirty="0" smtClean="0">
                <a:solidFill>
                  <a:prstClr val="black"/>
                </a:solidFill>
              </a:rPr>
              <a:t>fwd</a:t>
            </a:r>
            <a:r>
              <a:rPr lang="ja-JP" altLang="en-US" sz="2000" i="1" dirty="0" smtClean="0">
                <a:solidFill>
                  <a:prstClr val="black"/>
                </a:solidFill>
              </a:rPr>
              <a:t>側で使用。）</a:t>
            </a:r>
            <a:endParaRPr lang="en-US" altLang="ja-JP" i="1" dirty="0" smtClean="0"/>
          </a:p>
          <a:p>
            <a:pPr marL="628650" lvl="2" indent="-279400" defTabSz="533400">
              <a:spcBef>
                <a:spcPts val="600"/>
              </a:spcBef>
              <a:buFont typeface="+mj-lt"/>
              <a:buAutoNum type="alphaLcParenR"/>
            </a:pPr>
            <a:r>
              <a:rPr lang="en-US" altLang="ja-JP" sz="2000" i="1" dirty="0" err="1" smtClean="0">
                <a:solidFill>
                  <a:prstClr val="black"/>
                </a:solidFill>
              </a:rPr>
              <a:t>b</a:t>
            </a:r>
            <a:r>
              <a:rPr lang="en-US" altLang="ja-JP" sz="2000" i="1" dirty="0" smtClean="0">
                <a:solidFill>
                  <a:prstClr val="black"/>
                </a:solidFill>
              </a:rPr>
              <a:t>)</a:t>
            </a:r>
            <a:r>
              <a:rPr lang="ja-JP" altLang="en-US" sz="2000" i="1" dirty="0" smtClean="0">
                <a:solidFill>
                  <a:prstClr val="black"/>
                </a:solidFill>
              </a:rPr>
              <a:t>と</a:t>
            </a:r>
            <a:r>
              <a:rPr lang="en-US" altLang="ja-JP" sz="2000" i="1" dirty="0" err="1" smtClean="0">
                <a:solidFill>
                  <a:prstClr val="black"/>
                </a:solidFill>
              </a:rPr>
              <a:t>c</a:t>
            </a:r>
            <a:r>
              <a:rPr lang="en-US" altLang="ja-JP" sz="2000" i="1" dirty="0" smtClean="0">
                <a:solidFill>
                  <a:prstClr val="black"/>
                </a:solidFill>
              </a:rPr>
              <a:t>)</a:t>
            </a:r>
            <a:r>
              <a:rPr lang="ja-JP" altLang="en-US" sz="2000" i="1" dirty="0" smtClean="0">
                <a:solidFill>
                  <a:prstClr val="black"/>
                </a:solidFill>
              </a:rPr>
              <a:t>が混在した配置で測定。</a:t>
            </a:r>
            <a:endParaRPr lang="en-US" altLang="ja-JP" sz="2000" i="1" dirty="0" smtClean="0">
              <a:solidFill>
                <a:prstClr val="black"/>
              </a:solidFill>
            </a:endParaRPr>
          </a:p>
          <a:p>
            <a:pPr marL="358775" lvl="1" indent="-184150">
              <a:spcBef>
                <a:spcPts val="600"/>
              </a:spcBef>
            </a:pPr>
            <a:r>
              <a:rPr lang="ja-JP" altLang="en-US" sz="2400" i="1" dirty="0">
                <a:solidFill>
                  <a:prstClr val="black"/>
                </a:solidFill>
              </a:rPr>
              <a:t>ガイドパイプの捻れの挙動と影響の把握（ネジに</a:t>
            </a:r>
            <a:r>
              <a:rPr lang="ja-JP" altLang="en-US" sz="2400" i="1" dirty="0" smtClean="0">
                <a:solidFill>
                  <a:prstClr val="black"/>
                </a:solidFill>
              </a:rPr>
              <a:t>よる微調整</a:t>
            </a:r>
            <a:r>
              <a:rPr lang="ja-JP" altLang="en-US" sz="2400" i="1" dirty="0">
                <a:solidFill>
                  <a:prstClr val="black"/>
                </a:solidFill>
              </a:rPr>
              <a:t>時）</a:t>
            </a:r>
            <a:endParaRPr lang="en-US" altLang="ja-JP" sz="2400" i="1" dirty="0">
              <a:solidFill>
                <a:prstClr val="black"/>
              </a:solidFill>
            </a:endParaRPr>
          </a:p>
          <a:p>
            <a:pPr marL="533400" lvl="2" indent="-184150" defTabSz="533400">
              <a:spcBef>
                <a:spcPts val="600"/>
              </a:spcBef>
              <a:buFont typeface="Wingdings" charset="2"/>
              <a:buChar char="Ø"/>
            </a:pPr>
            <a:r>
              <a:rPr lang="ja-JP" altLang="en-US" sz="2000" i="1" dirty="0">
                <a:solidFill>
                  <a:prstClr val="black"/>
                </a:solidFill>
              </a:rPr>
              <a:t>前項と同様の測定を、前項の測定の合間に行う</a:t>
            </a:r>
            <a:r>
              <a:rPr lang="ja-JP" altLang="en-US" sz="2000" i="1" dirty="0" smtClean="0">
                <a:solidFill>
                  <a:prstClr val="black"/>
                </a:solidFill>
              </a:rPr>
              <a:t>？</a:t>
            </a:r>
            <a:endParaRPr lang="en-US" altLang="ja-JP" sz="2800" i="1" dirty="0">
              <a:solidFill>
                <a:prstClr val="black"/>
              </a:solidFill>
            </a:endParaRPr>
          </a:p>
        </p:txBody>
      </p:sp>
      <p:sp>
        <p:nvSpPr>
          <p:cNvPr id="6" name="日付プレースホルダ 5"/>
          <p:cNvSpPr>
            <a:spLocks noGrp="1"/>
          </p:cNvSpPr>
          <p:nvPr>
            <p:ph type="dt" sz="half" idx="10"/>
          </p:nvPr>
        </p:nvSpPr>
        <p:spPr/>
        <p:txBody>
          <a:bodyPr/>
          <a:lstStyle/>
          <a:p>
            <a:r>
              <a:rPr lang="en-US" altLang="ja-JP" smtClean="0"/>
              <a:t>13.10.8</a:t>
            </a:r>
            <a:endParaRPr lang="ja-JP" altLang="en-US"/>
          </a:p>
        </p:txBody>
      </p:sp>
      <p:sp>
        <p:nvSpPr>
          <p:cNvPr id="7" name="スライド番号プレースホルダ 6"/>
          <p:cNvSpPr>
            <a:spLocks noGrp="1"/>
          </p:cNvSpPr>
          <p:nvPr>
            <p:ph type="sldNum" sz="quarter" idx="12"/>
          </p:nvPr>
        </p:nvSpPr>
        <p:spPr/>
        <p:txBody>
          <a:bodyPr/>
          <a:lstStyle/>
          <a:p>
            <a:fld id="{2951D966-6B37-A744-AADF-7A7DC873E0B4}" type="slidenum">
              <a:rPr lang="ja-JP" altLang="en-US" smtClean="0"/>
              <a:pPr/>
              <a:t>9</a:t>
            </a:fld>
            <a:endParaRPr lang="ja-JP" altLang="en-US"/>
          </a:p>
        </p:txBody>
      </p:sp>
      <p:sp>
        <p:nvSpPr>
          <p:cNvPr id="8" name="フッター プレースホルダ 7"/>
          <p:cNvSpPr>
            <a:spLocks noGrp="1"/>
          </p:cNvSpPr>
          <p:nvPr>
            <p:ph type="ftr" sz="quarter" idx="11"/>
          </p:nvPr>
        </p:nvSpPr>
        <p:spPr/>
        <p:txBody>
          <a:bodyPr/>
          <a:lstStyle/>
          <a:p>
            <a:r>
              <a:rPr lang="en-US" altLang="ja-JP" smtClean="0"/>
              <a:t>TOP mechanics memo</a:t>
            </a:r>
            <a:endParaRPr lang="ja-JP" altLang="en-US"/>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1322</TotalTime>
  <Words>1728</Words>
  <Application>Microsoft Macintosh PowerPoint</Application>
  <PresentationFormat>画面に合わせる (4:3)</PresentationFormat>
  <Paragraphs>169</Paragraphs>
  <Slides>13</Slides>
  <Notes>0</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13</vt:i4>
      </vt:variant>
    </vt:vector>
  </HeadingPairs>
  <TitlesOfParts>
    <vt:vector size="14" baseType="lpstr">
      <vt:lpstr>Office テーマ</vt:lpstr>
      <vt:lpstr>TOP Installation Practices in Oct.-Dec. 2013</vt:lpstr>
      <vt:lpstr>Issues in the previous practice (1)</vt:lpstr>
      <vt:lpstr>Issues in the previous practice (2)</vt:lpstr>
      <vt:lpstr>Issues in the previous practice (3)</vt:lpstr>
      <vt:lpstr>Issues in the previous practice (4)</vt:lpstr>
      <vt:lpstr>Issues in the previous practice (5)</vt:lpstr>
      <vt:lpstr>Issues in the previous practice (6)</vt:lpstr>
      <vt:lpstr>To do list (1)</vt:lpstr>
      <vt:lpstr>To do list (2)</vt:lpstr>
      <vt:lpstr>To do list (3)</vt:lpstr>
      <vt:lpstr>To do list (4)</vt:lpstr>
      <vt:lpstr>Possible dates (1)</vt:lpstr>
      <vt:lpstr>Possible dates (2)</vt:lpstr>
    </vt:vector>
  </TitlesOfParts>
  <Company>Nagoya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Installation practice in Oct.-Nov.</dc:title>
  <dc:creator>Suzuki Kazuhito</dc:creator>
  <cp:lastModifiedBy>Suzuki Kazuhito</cp:lastModifiedBy>
  <cp:revision>11</cp:revision>
  <dcterms:created xsi:type="dcterms:W3CDTF">2015-04-30T23:58:36Z</dcterms:created>
  <dcterms:modified xsi:type="dcterms:W3CDTF">2015-04-30T23:58:50Z</dcterms:modified>
</cp:coreProperties>
</file>