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9" r:id="rId3"/>
    <p:sldId id="260" r:id="rId4"/>
    <p:sldId id="262" r:id="rId5"/>
    <p:sldId id="261" r:id="rId6"/>
    <p:sldId id="263" r:id="rId7"/>
    <p:sldId id="257" r:id="rId8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7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E634D-A1EE-F043-A30D-9DB1BB955B28}" type="datetimeFigureOut">
              <a:rPr lang="ja-JP" altLang="en-US" smtClean="0"/>
              <a:t>15.5.1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DAB3CF-A40C-B74A-BFDC-B76463803DE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89478E-408A-A342-92DD-D8317B6AA4D7}" type="datetimeFigureOut">
              <a:rPr lang="ja-JP" altLang="en-US" smtClean="0"/>
              <a:t>15.5.1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8B7671-703B-FF4C-8866-D6668C81C1F9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15.5.1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TOP</a:t>
            </a:r>
            <a:r>
              <a:rPr lang="ja-JP" altLang="en-US" smtClean="0"/>
              <a:t>メカミーティング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80F3-3C7A-CF4F-847D-504A204721FF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15.5.1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TOP</a:t>
            </a:r>
            <a:r>
              <a:rPr lang="ja-JP" altLang="en-US" smtClean="0"/>
              <a:t>メカミーティング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80F3-3C7A-CF4F-847D-504A204721FF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15.5.1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TOP</a:t>
            </a:r>
            <a:r>
              <a:rPr lang="ja-JP" altLang="en-US" smtClean="0"/>
              <a:t>メカミーティング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80F3-3C7A-CF4F-847D-504A204721FF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15.5.1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TOP</a:t>
            </a:r>
            <a:r>
              <a:rPr lang="ja-JP" altLang="en-US" smtClean="0"/>
              <a:t>メカミーティング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80F3-3C7A-CF4F-847D-504A204721FF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15.5.1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TOP</a:t>
            </a:r>
            <a:r>
              <a:rPr lang="ja-JP" altLang="en-US" smtClean="0"/>
              <a:t>メカミーティング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80F3-3C7A-CF4F-847D-504A204721FF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15.5.1</a:t>
            </a:r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TOP</a:t>
            </a:r>
            <a:r>
              <a:rPr lang="ja-JP" altLang="en-US" smtClean="0"/>
              <a:t>メカミーティング</a:t>
            </a: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80F3-3C7A-CF4F-847D-504A204721FF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15.5.1</a:t>
            </a:r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TOP</a:t>
            </a:r>
            <a:r>
              <a:rPr lang="ja-JP" altLang="en-US" smtClean="0"/>
              <a:t>メカミーティング</a:t>
            </a:r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80F3-3C7A-CF4F-847D-504A204721FF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15.5.1</a:t>
            </a: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TOP</a:t>
            </a:r>
            <a:r>
              <a:rPr lang="ja-JP" altLang="en-US" smtClean="0"/>
              <a:t>メカミーティング</a:t>
            </a: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80F3-3C7A-CF4F-847D-504A204721FF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15.5.1</a:t>
            </a:r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TOP</a:t>
            </a:r>
            <a:r>
              <a:rPr lang="ja-JP" altLang="en-US" smtClean="0"/>
              <a:t>メカミーティング</a:t>
            </a:r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80F3-3C7A-CF4F-847D-504A204721FF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15.5.1</a:t>
            </a:r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TOP</a:t>
            </a:r>
            <a:r>
              <a:rPr lang="ja-JP" altLang="en-US" smtClean="0"/>
              <a:t>メカミーティング</a:t>
            </a: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80F3-3C7A-CF4F-847D-504A204721FF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15.5.1</a:t>
            </a:r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TOP</a:t>
            </a:r>
            <a:r>
              <a:rPr lang="ja-JP" altLang="en-US" smtClean="0"/>
              <a:t>メカミーティング</a:t>
            </a: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80F3-3C7A-CF4F-847D-504A204721FF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smtClean="0"/>
              <a:t>15.5.1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smtClean="0"/>
              <a:t>TOP</a:t>
            </a:r>
            <a:r>
              <a:rPr lang="ja-JP" altLang="en-US" smtClean="0"/>
              <a:t>メカミーティング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380F3-3C7A-CF4F-847D-504A204721FF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480717"/>
            <a:ext cx="7772400" cy="769441"/>
          </a:xfrm>
        </p:spPr>
        <p:txBody>
          <a:bodyPr>
            <a:spAutoFit/>
          </a:bodyPr>
          <a:lstStyle/>
          <a:p>
            <a:r>
              <a:rPr lang="ja-JP" altLang="en-US" dirty="0" smtClean="0">
                <a:latin typeface="ヒラギノ丸ゴ ProN W4"/>
                <a:ea typeface="ヒラギノ丸ゴ ProN W4"/>
                <a:cs typeface="ヒラギノ丸ゴ ProN W4"/>
              </a:rPr>
              <a:t>趣旨説明</a:t>
            </a:r>
            <a:endParaRPr lang="ja-JP" altLang="en-US" dirty="0">
              <a:latin typeface="ヒラギノ丸ゴ ProN W4"/>
              <a:ea typeface="ヒラギノ丸ゴ ProN W4"/>
              <a:cs typeface="ヒラギノ丸ゴ ProN W4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584776"/>
          </a:xfrm>
        </p:spPr>
        <p:txBody>
          <a:bodyPr>
            <a:spAutoFit/>
          </a:bodyPr>
          <a:lstStyle/>
          <a:p>
            <a:r>
              <a:rPr lang="ja-JP" altLang="en-US" dirty="0" smtClean="0">
                <a:latin typeface="ヒラギノ丸ゴ ProN W4"/>
                <a:ea typeface="ヒラギノ丸ゴ ProN W4"/>
                <a:cs typeface="ヒラギノ丸ゴ ProN W4"/>
              </a:rPr>
              <a:t>鈴木一仁</a:t>
            </a:r>
            <a:endParaRPr lang="ja-JP" altLang="en-US" dirty="0">
              <a:latin typeface="ヒラギノ丸ゴ ProN W4"/>
              <a:ea typeface="ヒラギノ丸ゴ ProN W4"/>
              <a:cs typeface="ヒラギノ丸ゴ ProN W4"/>
            </a:endParaRP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15.5.1</a:t>
            </a: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80F3-3C7A-CF4F-847D-504A204721FF}" type="slidenum">
              <a:rPr lang="ja-JP" altLang="en-US" smtClean="0"/>
              <a:t>1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TOP</a:t>
            </a:r>
            <a:r>
              <a:rPr lang="ja-JP" altLang="en-US" smtClean="0"/>
              <a:t>メカミーティング</a:t>
            </a:r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35000" y="766768"/>
            <a:ext cx="8051800" cy="523220"/>
          </a:xfrm>
        </p:spPr>
        <p:txBody>
          <a:bodyPr wrap="square">
            <a:spAutoFit/>
          </a:bodyPr>
          <a:lstStyle/>
          <a:p>
            <a:pPr marL="185738" indent="-185738"/>
            <a:r>
              <a:rPr lang="ja-JP" altLang="en-US" sz="2800" dirty="0" smtClean="0">
                <a:latin typeface="ヒラギノ丸ゴ ProN W4"/>
                <a:ea typeface="ヒラギノ丸ゴ ProN W4"/>
                <a:cs typeface="ヒラギノ丸ゴ ProN W4"/>
              </a:rPr>
              <a:t>マンパワー増強</a:t>
            </a:r>
            <a:endParaRPr lang="en-US" altLang="ja-JP" sz="2800" dirty="0" smtClean="0">
              <a:latin typeface="ヒラギノ丸ゴ ProN W4"/>
              <a:ea typeface="ヒラギノ丸ゴ ProN W4"/>
              <a:cs typeface="ヒラギノ丸ゴ ProN W4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07886"/>
          </a:xfrm>
        </p:spPr>
        <p:txBody>
          <a:bodyPr>
            <a:spAutoFit/>
          </a:bodyPr>
          <a:lstStyle/>
          <a:p>
            <a:r>
              <a:rPr lang="ja-JP" altLang="en-US" sz="4000" dirty="0" smtClean="0">
                <a:latin typeface="ヒラギノ丸ゴ ProN W4"/>
                <a:ea typeface="ヒラギノ丸ゴ ProN W4"/>
                <a:cs typeface="ヒラギノ丸ゴ ProN W4"/>
              </a:rPr>
              <a:t>重要課題</a:t>
            </a:r>
            <a:r>
              <a:rPr lang="en-US" altLang="ja-JP" sz="4000" dirty="0" smtClean="0">
                <a:latin typeface="ヒラギノ丸ゴ ProN W4"/>
                <a:ea typeface="ヒラギノ丸ゴ ProN W4"/>
                <a:cs typeface="ヒラギノ丸ゴ ProN W4"/>
              </a:rPr>
              <a:t> (1)</a:t>
            </a:r>
            <a:endParaRPr lang="ja-JP" altLang="en-US" sz="4000" dirty="0">
              <a:latin typeface="ヒラギノ丸ゴ ProN W4"/>
              <a:ea typeface="ヒラギノ丸ゴ ProN W4"/>
              <a:cs typeface="ヒラギノ丸ゴ ProN W4"/>
            </a:endParaRP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15.5.1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TOP</a:t>
            </a:r>
            <a:r>
              <a:rPr lang="ja-JP" altLang="en-US" smtClean="0"/>
              <a:t>メカミーティング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1BA6-9D05-E245-B260-FFD0FF442ECD}" type="slidenum">
              <a:rPr lang="ja-JP" altLang="en-US" smtClean="0"/>
              <a:pPr/>
              <a:t>2</a:t>
            </a:fld>
            <a:endParaRPr lang="ja-JP" altLang="en-US"/>
          </a:p>
        </p:txBody>
      </p:sp>
      <p:grpSp>
        <p:nvGrpSpPr>
          <p:cNvPr id="30" name="図形グループ 29"/>
          <p:cNvGrpSpPr/>
          <p:nvPr/>
        </p:nvGrpSpPr>
        <p:grpSpPr>
          <a:xfrm>
            <a:off x="76199" y="1289988"/>
            <a:ext cx="9000000" cy="4308817"/>
            <a:chOff x="76199" y="1289988"/>
            <a:chExt cx="9000000" cy="4308817"/>
          </a:xfrm>
        </p:grpSpPr>
        <p:pic>
          <p:nvPicPr>
            <p:cNvPr id="8" name="図 7"/>
            <p:cNvPicPr>
              <a:picLocks noChangeAspect="1"/>
            </p:cNvPicPr>
            <p:nvPr/>
          </p:nvPicPr>
          <p:blipFill>
            <a:blip r:embed="rId2"/>
            <a:srcRect b="7401"/>
            <a:stretch>
              <a:fillRect/>
            </a:stretch>
          </p:blipFill>
          <p:spPr>
            <a:xfrm>
              <a:off x="76199" y="1697928"/>
              <a:ext cx="9000000" cy="3900877"/>
            </a:xfrm>
            <a:prstGeom prst="rect">
              <a:avLst/>
            </a:prstGeom>
          </p:spPr>
        </p:pic>
        <p:cxnSp>
          <p:nvCxnSpPr>
            <p:cNvPr id="10" name="直線コネクタ 9"/>
            <p:cNvCxnSpPr/>
            <p:nvPr/>
          </p:nvCxnSpPr>
          <p:spPr>
            <a:xfrm rot="16200000" flipH="1">
              <a:off x="4414569" y="3341110"/>
              <a:ext cx="3666074" cy="1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矢印コネクタ 15"/>
            <p:cNvCxnSpPr/>
            <p:nvPr/>
          </p:nvCxnSpPr>
          <p:spPr>
            <a:xfrm>
              <a:off x="6299200" y="1623165"/>
              <a:ext cx="432000" cy="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矢印コネクタ 18"/>
            <p:cNvCxnSpPr/>
            <p:nvPr/>
          </p:nvCxnSpPr>
          <p:spPr>
            <a:xfrm flipH="1">
              <a:off x="5752900" y="1623165"/>
              <a:ext cx="432000" cy="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テキスト ボックス 19"/>
            <p:cNvSpPr txBox="1"/>
            <p:nvPr/>
          </p:nvSpPr>
          <p:spPr>
            <a:xfrm>
              <a:off x="5456716" y="1299762"/>
              <a:ext cx="7281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rgbClr val="0000FF"/>
                  </a:solidFill>
                </a:rPr>
                <a:t>2015</a:t>
              </a:r>
              <a:r>
                <a:rPr kumimoji="1" lang="ja-JP" altLang="en-US" sz="1400" dirty="0" smtClean="0">
                  <a:solidFill>
                    <a:srgbClr val="0000FF"/>
                  </a:solidFill>
                </a:rPr>
                <a:t>年</a:t>
              </a:r>
              <a:endParaRPr kumimoji="1" lang="ja-JP" altLang="en-US" sz="1400" dirty="0">
                <a:solidFill>
                  <a:srgbClr val="0000FF"/>
                </a:solidFill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6290908" y="1289988"/>
              <a:ext cx="72818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altLang="ja-JP" sz="1400" dirty="0" smtClean="0">
                  <a:solidFill>
                    <a:srgbClr val="0000FF"/>
                  </a:solidFill>
                </a:rPr>
                <a:t>2016</a:t>
              </a:r>
              <a:r>
                <a:rPr lang="ja-JP" altLang="en-US" sz="1400" dirty="0" smtClean="0">
                  <a:solidFill>
                    <a:srgbClr val="0000FF"/>
                  </a:solidFill>
                </a:rPr>
                <a:t>年</a:t>
              </a:r>
              <a:endParaRPr lang="ja-JP" altLang="en-US" sz="1400" dirty="0">
                <a:solidFill>
                  <a:srgbClr val="0000FF"/>
                </a:solidFill>
              </a:endParaRPr>
            </a:p>
          </p:txBody>
        </p:sp>
        <p:cxnSp>
          <p:nvCxnSpPr>
            <p:cNvPr id="23" name="直線矢印コネクタ 22"/>
            <p:cNvCxnSpPr/>
            <p:nvPr/>
          </p:nvCxnSpPr>
          <p:spPr>
            <a:xfrm>
              <a:off x="7251700" y="1623165"/>
              <a:ext cx="1092200" cy="1588"/>
            </a:xfrm>
            <a:prstGeom prst="straightConnector1">
              <a:avLst/>
            </a:prstGeom>
            <a:ln>
              <a:solidFill>
                <a:srgbClr val="660066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正方形/長方形 24"/>
            <p:cNvSpPr/>
            <p:nvPr/>
          </p:nvSpPr>
          <p:spPr>
            <a:xfrm>
              <a:off x="7255699" y="1299762"/>
              <a:ext cx="116440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ja-JP" altLang="en-US" sz="1400" dirty="0" smtClean="0">
                  <a:solidFill>
                    <a:srgbClr val="660066"/>
                  </a:solidFill>
                </a:rPr>
                <a:t>インストール</a:t>
              </a:r>
              <a:endParaRPr lang="ja-JP" altLang="en-US" sz="1400" dirty="0">
                <a:solidFill>
                  <a:srgbClr val="660066"/>
                </a:solidFill>
              </a:endParaRPr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1277540" y="1390151"/>
              <a:ext cx="54373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ja-JP" altLang="en-US" sz="1400" dirty="0" smtClean="0">
                  <a:solidFill>
                    <a:srgbClr val="008000"/>
                  </a:solidFill>
                </a:rPr>
                <a:t>現状</a:t>
              </a:r>
              <a:endParaRPr lang="ja-JP" altLang="en-US" sz="1400" dirty="0">
                <a:solidFill>
                  <a:srgbClr val="008000"/>
                </a:solidFill>
              </a:endParaRPr>
            </a:p>
          </p:txBody>
        </p:sp>
        <p:cxnSp>
          <p:nvCxnSpPr>
            <p:cNvPr id="28" name="直線コネクタ 27"/>
            <p:cNvCxnSpPr>
              <a:stCxn id="27" idx="2"/>
            </p:cNvCxnSpPr>
            <p:nvPr/>
          </p:nvCxnSpPr>
          <p:spPr>
            <a:xfrm rot="16200000" flipH="1">
              <a:off x="-188695" y="3436033"/>
              <a:ext cx="3476216" cy="6"/>
            </a:xfrm>
            <a:prstGeom prst="line">
              <a:avLst/>
            </a:prstGeom>
            <a:ln w="254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rot="16200000" flipH="1">
              <a:off x="201533" y="3436033"/>
              <a:ext cx="3476216" cy="6"/>
            </a:xfrm>
            <a:prstGeom prst="line">
              <a:avLst/>
            </a:prstGeom>
            <a:ln w="25400" cap="flat" cmpd="sng" algn="ctr">
              <a:solidFill>
                <a:srgbClr val="008000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矢印コネクタ 21"/>
            <p:cNvCxnSpPr/>
            <p:nvPr/>
          </p:nvCxnSpPr>
          <p:spPr>
            <a:xfrm rot="10800000">
              <a:off x="1549417" y="2376472"/>
              <a:ext cx="390221" cy="1588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35000" y="766768"/>
            <a:ext cx="8051800" cy="523220"/>
          </a:xfrm>
        </p:spPr>
        <p:txBody>
          <a:bodyPr wrap="square">
            <a:spAutoFit/>
          </a:bodyPr>
          <a:lstStyle/>
          <a:p>
            <a:pPr marL="185738" indent="-185738"/>
            <a:r>
              <a:rPr lang="ja-JP" altLang="en-US" sz="2800" dirty="0" smtClean="0">
                <a:latin typeface="ヒラギノ丸ゴ ProN W4"/>
                <a:ea typeface="ヒラギノ丸ゴ ProN W4"/>
                <a:cs typeface="ヒラギノ丸ゴ ProN W4"/>
              </a:rPr>
              <a:t>入札プロセス開始前の仕様修正</a:t>
            </a:r>
            <a:endParaRPr lang="en-US" altLang="ja-JP" sz="2800" dirty="0" smtClean="0">
              <a:latin typeface="ヒラギノ丸ゴ ProN W4"/>
              <a:ea typeface="ヒラギノ丸ゴ ProN W4"/>
              <a:cs typeface="ヒラギノ丸ゴ ProN W4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07886"/>
          </a:xfrm>
        </p:spPr>
        <p:txBody>
          <a:bodyPr>
            <a:spAutoFit/>
          </a:bodyPr>
          <a:lstStyle/>
          <a:p>
            <a:r>
              <a:rPr lang="ja-JP" altLang="en-US" sz="4000" dirty="0" smtClean="0">
                <a:latin typeface="ヒラギノ丸ゴ ProN W4"/>
                <a:ea typeface="ヒラギノ丸ゴ ProN W4"/>
                <a:cs typeface="ヒラギノ丸ゴ ProN W4"/>
              </a:rPr>
              <a:t>重要課題</a:t>
            </a:r>
            <a:r>
              <a:rPr lang="en-US" altLang="ja-JP" sz="4000" dirty="0" smtClean="0">
                <a:latin typeface="ヒラギノ丸ゴ ProN W4"/>
                <a:ea typeface="ヒラギノ丸ゴ ProN W4"/>
                <a:cs typeface="ヒラギノ丸ゴ ProN W4"/>
              </a:rPr>
              <a:t> (2)</a:t>
            </a:r>
            <a:endParaRPr lang="ja-JP" altLang="en-US" sz="4000" dirty="0">
              <a:latin typeface="ヒラギノ丸ゴ ProN W4"/>
              <a:ea typeface="ヒラギノ丸ゴ ProN W4"/>
              <a:cs typeface="ヒラギノ丸ゴ ProN W4"/>
            </a:endParaRP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15.5.1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TOP</a:t>
            </a:r>
            <a:r>
              <a:rPr lang="ja-JP" altLang="en-US" smtClean="0"/>
              <a:t>メカミーティング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1BA6-9D05-E245-B260-FFD0FF442ECD}" type="slidenum">
              <a:rPr lang="ja-JP" altLang="en-US" smtClean="0"/>
              <a:pPr/>
              <a:t>3</a:t>
            </a:fld>
            <a:endParaRPr lang="ja-JP" altLang="en-US"/>
          </a:p>
        </p:txBody>
      </p:sp>
      <p:grpSp>
        <p:nvGrpSpPr>
          <p:cNvPr id="46" name="図形グループ 45"/>
          <p:cNvGrpSpPr/>
          <p:nvPr/>
        </p:nvGrpSpPr>
        <p:grpSpPr>
          <a:xfrm>
            <a:off x="76199" y="1289988"/>
            <a:ext cx="9000000" cy="4308817"/>
            <a:chOff x="76199" y="1289988"/>
            <a:chExt cx="9000000" cy="4308817"/>
          </a:xfrm>
        </p:grpSpPr>
        <p:pic>
          <p:nvPicPr>
            <p:cNvPr id="8" name="図 7"/>
            <p:cNvPicPr>
              <a:picLocks noChangeAspect="1"/>
            </p:cNvPicPr>
            <p:nvPr/>
          </p:nvPicPr>
          <p:blipFill>
            <a:blip r:embed="rId2"/>
            <a:srcRect b="7401"/>
            <a:stretch>
              <a:fillRect/>
            </a:stretch>
          </p:blipFill>
          <p:spPr>
            <a:xfrm>
              <a:off x="76199" y="1697928"/>
              <a:ext cx="9000000" cy="3900877"/>
            </a:xfrm>
            <a:prstGeom prst="rect">
              <a:avLst/>
            </a:prstGeom>
          </p:spPr>
        </p:pic>
        <p:cxnSp>
          <p:nvCxnSpPr>
            <p:cNvPr id="10" name="直線コネクタ 9"/>
            <p:cNvCxnSpPr/>
            <p:nvPr/>
          </p:nvCxnSpPr>
          <p:spPr>
            <a:xfrm rot="16200000" flipH="1">
              <a:off x="4414569" y="3341110"/>
              <a:ext cx="3666074" cy="1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矢印コネクタ 15"/>
            <p:cNvCxnSpPr/>
            <p:nvPr/>
          </p:nvCxnSpPr>
          <p:spPr>
            <a:xfrm>
              <a:off x="6299200" y="1623165"/>
              <a:ext cx="432000" cy="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矢印コネクタ 18"/>
            <p:cNvCxnSpPr/>
            <p:nvPr/>
          </p:nvCxnSpPr>
          <p:spPr>
            <a:xfrm flipH="1">
              <a:off x="5752900" y="1623165"/>
              <a:ext cx="432000" cy="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テキスト ボックス 19"/>
            <p:cNvSpPr txBox="1"/>
            <p:nvPr/>
          </p:nvSpPr>
          <p:spPr>
            <a:xfrm>
              <a:off x="5456716" y="1299762"/>
              <a:ext cx="7281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rgbClr val="0000FF"/>
                  </a:solidFill>
                </a:rPr>
                <a:t>2015</a:t>
              </a:r>
              <a:r>
                <a:rPr kumimoji="1" lang="ja-JP" altLang="en-US" sz="1400" dirty="0" smtClean="0">
                  <a:solidFill>
                    <a:srgbClr val="0000FF"/>
                  </a:solidFill>
                </a:rPr>
                <a:t>年</a:t>
              </a:r>
              <a:endParaRPr kumimoji="1" lang="ja-JP" altLang="en-US" sz="1400" dirty="0">
                <a:solidFill>
                  <a:srgbClr val="0000FF"/>
                </a:solidFill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6290908" y="1289988"/>
              <a:ext cx="72818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altLang="ja-JP" sz="1400" dirty="0" smtClean="0">
                  <a:solidFill>
                    <a:srgbClr val="0000FF"/>
                  </a:solidFill>
                </a:rPr>
                <a:t>2016</a:t>
              </a:r>
              <a:r>
                <a:rPr lang="ja-JP" altLang="en-US" sz="1400" dirty="0" smtClean="0">
                  <a:solidFill>
                    <a:srgbClr val="0000FF"/>
                  </a:solidFill>
                </a:rPr>
                <a:t>年</a:t>
              </a:r>
              <a:endParaRPr lang="ja-JP" altLang="en-US" sz="1400" dirty="0">
                <a:solidFill>
                  <a:srgbClr val="0000FF"/>
                </a:solidFill>
              </a:endParaRPr>
            </a:p>
          </p:txBody>
        </p:sp>
        <p:cxnSp>
          <p:nvCxnSpPr>
            <p:cNvPr id="23" name="直線矢印コネクタ 22"/>
            <p:cNvCxnSpPr/>
            <p:nvPr/>
          </p:nvCxnSpPr>
          <p:spPr>
            <a:xfrm>
              <a:off x="7251700" y="1623165"/>
              <a:ext cx="1092200" cy="1588"/>
            </a:xfrm>
            <a:prstGeom prst="straightConnector1">
              <a:avLst/>
            </a:prstGeom>
            <a:ln>
              <a:solidFill>
                <a:srgbClr val="660066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正方形/長方形 24"/>
            <p:cNvSpPr/>
            <p:nvPr/>
          </p:nvSpPr>
          <p:spPr>
            <a:xfrm>
              <a:off x="7255699" y="1299762"/>
              <a:ext cx="116440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ja-JP" altLang="en-US" sz="1400" dirty="0" smtClean="0">
                  <a:solidFill>
                    <a:srgbClr val="660066"/>
                  </a:solidFill>
                </a:rPr>
                <a:t>インストール</a:t>
              </a:r>
              <a:endParaRPr lang="ja-JP" altLang="en-US" sz="1400" dirty="0">
                <a:solidFill>
                  <a:srgbClr val="660066"/>
                </a:solidFill>
              </a:endParaRPr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1277540" y="1390151"/>
              <a:ext cx="54373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ja-JP" altLang="en-US" sz="1400" dirty="0" smtClean="0">
                  <a:solidFill>
                    <a:srgbClr val="008000"/>
                  </a:solidFill>
                </a:rPr>
                <a:t>現状</a:t>
              </a:r>
              <a:endParaRPr lang="ja-JP" altLang="en-US" sz="1400" dirty="0">
                <a:solidFill>
                  <a:srgbClr val="008000"/>
                </a:solidFill>
              </a:endParaRPr>
            </a:p>
          </p:txBody>
        </p:sp>
        <p:cxnSp>
          <p:nvCxnSpPr>
            <p:cNvPr id="28" name="直線コネクタ 27"/>
            <p:cNvCxnSpPr>
              <a:stCxn id="27" idx="2"/>
            </p:cNvCxnSpPr>
            <p:nvPr/>
          </p:nvCxnSpPr>
          <p:spPr>
            <a:xfrm rot="16200000" flipH="1">
              <a:off x="-188695" y="3436033"/>
              <a:ext cx="3476216" cy="6"/>
            </a:xfrm>
            <a:prstGeom prst="line">
              <a:avLst/>
            </a:prstGeom>
            <a:ln w="254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rot="16200000" flipH="1">
              <a:off x="201533" y="3436033"/>
              <a:ext cx="3476216" cy="6"/>
            </a:xfrm>
            <a:prstGeom prst="line">
              <a:avLst/>
            </a:prstGeom>
            <a:ln w="25400" cap="flat" cmpd="sng" algn="ctr">
              <a:solidFill>
                <a:srgbClr val="008000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矢印コネクタ 21"/>
            <p:cNvCxnSpPr/>
            <p:nvPr/>
          </p:nvCxnSpPr>
          <p:spPr>
            <a:xfrm rot="10800000">
              <a:off x="1549417" y="2376472"/>
              <a:ext cx="390221" cy="1588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正方形/長方形 28"/>
            <p:cNvSpPr/>
            <p:nvPr/>
          </p:nvSpPr>
          <p:spPr>
            <a:xfrm>
              <a:off x="140854" y="2076286"/>
              <a:ext cx="4084782" cy="1085273"/>
            </a:xfrm>
            <a:prstGeom prst="rect">
              <a:avLst/>
            </a:prstGeom>
            <a:solidFill>
              <a:srgbClr val="FF6600">
                <a:alpha val="30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24" name="直線コネクタ 23"/>
            <p:cNvCxnSpPr/>
            <p:nvPr/>
          </p:nvCxnSpPr>
          <p:spPr>
            <a:xfrm rot="5400000">
              <a:off x="1678919" y="3918734"/>
              <a:ext cx="1514348" cy="2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rot="5400000">
              <a:off x="2424752" y="3918734"/>
              <a:ext cx="1514348" cy="2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/>
            <p:nvPr/>
          </p:nvCxnSpPr>
          <p:spPr>
            <a:xfrm rot="5400000">
              <a:off x="3052824" y="3918734"/>
              <a:ext cx="1514348" cy="2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矢印コネクタ 32"/>
            <p:cNvCxnSpPr/>
            <p:nvPr/>
          </p:nvCxnSpPr>
          <p:spPr>
            <a:xfrm>
              <a:off x="2436094" y="3369706"/>
              <a:ext cx="745834" cy="1588"/>
            </a:xfrm>
            <a:prstGeom prst="straightConnector1">
              <a:avLst/>
            </a:prstGeom>
            <a:ln>
              <a:solidFill>
                <a:srgbClr val="FF66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矢印コネクタ 34"/>
            <p:cNvCxnSpPr/>
            <p:nvPr/>
          </p:nvCxnSpPr>
          <p:spPr>
            <a:xfrm>
              <a:off x="3181925" y="3371294"/>
              <a:ext cx="628075" cy="1588"/>
            </a:xfrm>
            <a:prstGeom prst="straightConnector1">
              <a:avLst/>
            </a:prstGeom>
            <a:ln>
              <a:solidFill>
                <a:srgbClr val="FF66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テキスト ボックス 39"/>
            <p:cNvSpPr txBox="1"/>
            <p:nvPr/>
          </p:nvSpPr>
          <p:spPr>
            <a:xfrm>
              <a:off x="2603551" y="3419062"/>
              <a:ext cx="5437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400" dirty="0" smtClean="0">
                  <a:solidFill>
                    <a:srgbClr val="FF6600"/>
                  </a:solidFill>
                </a:rPr>
                <a:t>入札</a:t>
              </a:r>
              <a:endParaRPr kumimoji="1" lang="ja-JP" altLang="en-US" sz="1400" dirty="0">
                <a:solidFill>
                  <a:srgbClr val="FF6600"/>
                </a:solidFill>
              </a:endParaRP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3209851" y="3442139"/>
              <a:ext cx="6463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dirty="0" smtClean="0">
                  <a:solidFill>
                    <a:srgbClr val="FF6600"/>
                  </a:solidFill>
                </a:rPr>
                <a:t>リードタイム</a:t>
              </a:r>
              <a:endParaRPr lang="ja-JP" altLang="en-US" sz="1400" dirty="0">
                <a:solidFill>
                  <a:srgbClr val="FF6600"/>
                </a:solidFill>
              </a:endParaRP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3821547" y="3434410"/>
              <a:ext cx="9028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dirty="0" smtClean="0">
                  <a:solidFill>
                    <a:srgbClr val="FF6600"/>
                  </a:solidFill>
                </a:rPr>
                <a:t>順次納品</a:t>
              </a:r>
              <a:endParaRPr kumimoji="1" lang="ja-JP" altLang="en-US" sz="1400" dirty="0">
                <a:solidFill>
                  <a:srgbClr val="FF6600"/>
                </a:solidFill>
              </a:endParaRPr>
            </a:p>
          </p:txBody>
        </p:sp>
        <p:cxnSp>
          <p:nvCxnSpPr>
            <p:cNvPr id="43" name="直線コネクタ 42"/>
            <p:cNvCxnSpPr/>
            <p:nvPr/>
          </p:nvCxnSpPr>
          <p:spPr>
            <a:xfrm rot="5400000">
              <a:off x="5916302" y="3892406"/>
              <a:ext cx="1514348" cy="2"/>
            </a:xfrm>
            <a:prstGeom prst="line">
              <a:avLst/>
            </a:prstGeom>
            <a:ln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矢印コネクタ 43"/>
            <p:cNvCxnSpPr/>
            <p:nvPr/>
          </p:nvCxnSpPr>
          <p:spPr>
            <a:xfrm flipV="1">
              <a:off x="3809997" y="3371294"/>
              <a:ext cx="2863478" cy="1588"/>
            </a:xfrm>
            <a:prstGeom prst="straightConnector1">
              <a:avLst/>
            </a:prstGeom>
            <a:ln>
              <a:solidFill>
                <a:srgbClr val="FF66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図 46" descr="IMG_535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3999" y="3240000"/>
            <a:ext cx="4320001" cy="3240000"/>
          </a:xfrm>
          <a:prstGeom prst="rect">
            <a:avLst/>
          </a:prstGeom>
        </p:spPr>
      </p:pic>
      <p:pic>
        <p:nvPicPr>
          <p:cNvPr id="48" name="図 47" descr="IMG_054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338076" cy="3240000"/>
          </a:xfrm>
          <a:prstGeom prst="rect">
            <a:avLst/>
          </a:prstGeom>
        </p:spPr>
      </p:pic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15.5.1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TOP</a:t>
            </a:r>
            <a:r>
              <a:rPr lang="ja-JP" altLang="en-US" smtClean="0"/>
              <a:t>メカミーティング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1BA6-9D05-E245-B260-FFD0FF442ECD}" type="slidenum">
              <a:rPr lang="ja-JP" altLang="en-US" smtClean="0"/>
              <a:pPr/>
              <a:t>4</a:t>
            </a:fld>
            <a:endParaRPr lang="ja-JP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35000" y="766768"/>
            <a:ext cx="8051800" cy="523220"/>
          </a:xfrm>
        </p:spPr>
        <p:txBody>
          <a:bodyPr wrap="square">
            <a:spAutoFit/>
          </a:bodyPr>
          <a:lstStyle/>
          <a:p>
            <a:pPr marL="185738" indent="-185738"/>
            <a:r>
              <a:rPr lang="ja-JP" altLang="en-US" sz="2800" dirty="0" smtClean="0">
                <a:latin typeface="ヒラギノ丸ゴ ProN W4"/>
                <a:ea typeface="ヒラギノ丸ゴ ProN W4"/>
                <a:cs typeface="ヒラギノ丸ゴ ProN W4"/>
              </a:rPr>
              <a:t>インストレーションの準備</a:t>
            </a:r>
            <a:endParaRPr lang="en-US" altLang="ja-JP" sz="2800" dirty="0" smtClean="0">
              <a:latin typeface="ヒラギノ丸ゴ ProN W4"/>
              <a:ea typeface="ヒラギノ丸ゴ ProN W4"/>
              <a:cs typeface="ヒラギノ丸ゴ ProN W4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07886"/>
          </a:xfrm>
        </p:spPr>
        <p:txBody>
          <a:bodyPr>
            <a:spAutoFit/>
          </a:bodyPr>
          <a:lstStyle/>
          <a:p>
            <a:r>
              <a:rPr lang="ja-JP" altLang="en-US" sz="4000" dirty="0" smtClean="0">
                <a:latin typeface="ヒラギノ丸ゴ ProN W4"/>
                <a:ea typeface="ヒラギノ丸ゴ ProN W4"/>
                <a:cs typeface="ヒラギノ丸ゴ ProN W4"/>
              </a:rPr>
              <a:t>重要課題</a:t>
            </a:r>
            <a:r>
              <a:rPr lang="en-US" altLang="ja-JP" sz="4000" dirty="0" smtClean="0">
                <a:latin typeface="ヒラギノ丸ゴ ProN W4"/>
                <a:ea typeface="ヒラギノ丸ゴ ProN W4"/>
                <a:cs typeface="ヒラギノ丸ゴ ProN W4"/>
              </a:rPr>
              <a:t> (3)</a:t>
            </a:r>
            <a:endParaRPr lang="ja-JP" altLang="en-US" sz="4000" dirty="0">
              <a:latin typeface="ヒラギノ丸ゴ ProN W4"/>
              <a:ea typeface="ヒラギノ丸ゴ ProN W4"/>
              <a:cs typeface="ヒラギノ丸ゴ ProN W4"/>
            </a:endParaRP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15.5.1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TOP</a:t>
            </a:r>
            <a:r>
              <a:rPr lang="ja-JP" altLang="en-US" smtClean="0"/>
              <a:t>メカミーティング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1BA6-9D05-E245-B260-FFD0FF442ECD}" type="slidenum">
              <a:rPr lang="ja-JP" altLang="en-US" smtClean="0"/>
              <a:pPr/>
              <a:t>5</a:t>
            </a:fld>
            <a:endParaRPr lang="ja-JP" altLang="en-US"/>
          </a:p>
        </p:txBody>
      </p:sp>
      <p:grpSp>
        <p:nvGrpSpPr>
          <p:cNvPr id="42" name="図形グループ 41"/>
          <p:cNvGrpSpPr/>
          <p:nvPr/>
        </p:nvGrpSpPr>
        <p:grpSpPr>
          <a:xfrm>
            <a:off x="76199" y="1289988"/>
            <a:ext cx="9000000" cy="4308817"/>
            <a:chOff x="76199" y="1289988"/>
            <a:chExt cx="9000000" cy="4308817"/>
          </a:xfrm>
        </p:grpSpPr>
        <p:pic>
          <p:nvPicPr>
            <p:cNvPr id="8" name="図 7"/>
            <p:cNvPicPr>
              <a:picLocks noChangeAspect="1"/>
            </p:cNvPicPr>
            <p:nvPr/>
          </p:nvPicPr>
          <p:blipFill>
            <a:blip r:embed="rId2"/>
            <a:srcRect b="7401"/>
            <a:stretch>
              <a:fillRect/>
            </a:stretch>
          </p:blipFill>
          <p:spPr>
            <a:xfrm>
              <a:off x="76199" y="1697928"/>
              <a:ext cx="9000000" cy="3900877"/>
            </a:xfrm>
            <a:prstGeom prst="rect">
              <a:avLst/>
            </a:prstGeom>
          </p:spPr>
        </p:pic>
        <p:cxnSp>
          <p:nvCxnSpPr>
            <p:cNvPr id="10" name="直線コネクタ 9"/>
            <p:cNvCxnSpPr/>
            <p:nvPr/>
          </p:nvCxnSpPr>
          <p:spPr>
            <a:xfrm rot="16200000" flipH="1">
              <a:off x="4414569" y="3341110"/>
              <a:ext cx="3666074" cy="1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矢印コネクタ 15"/>
            <p:cNvCxnSpPr/>
            <p:nvPr/>
          </p:nvCxnSpPr>
          <p:spPr>
            <a:xfrm>
              <a:off x="6299200" y="1623165"/>
              <a:ext cx="432000" cy="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矢印コネクタ 18"/>
            <p:cNvCxnSpPr/>
            <p:nvPr/>
          </p:nvCxnSpPr>
          <p:spPr>
            <a:xfrm flipH="1">
              <a:off x="5752900" y="1623165"/>
              <a:ext cx="432000" cy="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テキスト ボックス 19"/>
            <p:cNvSpPr txBox="1"/>
            <p:nvPr/>
          </p:nvSpPr>
          <p:spPr>
            <a:xfrm>
              <a:off x="5456716" y="1299762"/>
              <a:ext cx="7281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rgbClr val="0000FF"/>
                  </a:solidFill>
                </a:rPr>
                <a:t>2015</a:t>
              </a:r>
              <a:r>
                <a:rPr kumimoji="1" lang="ja-JP" altLang="en-US" sz="1400" dirty="0" smtClean="0">
                  <a:solidFill>
                    <a:srgbClr val="0000FF"/>
                  </a:solidFill>
                </a:rPr>
                <a:t>年</a:t>
              </a:r>
              <a:endParaRPr kumimoji="1" lang="ja-JP" altLang="en-US" sz="1400" dirty="0">
                <a:solidFill>
                  <a:srgbClr val="0000FF"/>
                </a:solidFill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6290908" y="1289988"/>
              <a:ext cx="72818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altLang="ja-JP" sz="1400" dirty="0" smtClean="0">
                  <a:solidFill>
                    <a:srgbClr val="0000FF"/>
                  </a:solidFill>
                </a:rPr>
                <a:t>2016</a:t>
              </a:r>
              <a:r>
                <a:rPr lang="ja-JP" altLang="en-US" sz="1400" dirty="0" smtClean="0">
                  <a:solidFill>
                    <a:srgbClr val="0000FF"/>
                  </a:solidFill>
                </a:rPr>
                <a:t>年</a:t>
              </a:r>
              <a:endParaRPr lang="ja-JP" altLang="en-US" sz="1400" dirty="0">
                <a:solidFill>
                  <a:srgbClr val="0000FF"/>
                </a:solidFill>
              </a:endParaRPr>
            </a:p>
          </p:txBody>
        </p:sp>
        <p:cxnSp>
          <p:nvCxnSpPr>
            <p:cNvPr id="23" name="直線矢印コネクタ 22"/>
            <p:cNvCxnSpPr/>
            <p:nvPr/>
          </p:nvCxnSpPr>
          <p:spPr>
            <a:xfrm>
              <a:off x="7251700" y="1623165"/>
              <a:ext cx="1092200" cy="1588"/>
            </a:xfrm>
            <a:prstGeom prst="straightConnector1">
              <a:avLst/>
            </a:prstGeom>
            <a:ln>
              <a:solidFill>
                <a:srgbClr val="660066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正方形/長方形 24"/>
            <p:cNvSpPr/>
            <p:nvPr/>
          </p:nvSpPr>
          <p:spPr>
            <a:xfrm>
              <a:off x="7255699" y="1299762"/>
              <a:ext cx="116440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ja-JP" altLang="en-US" sz="1400" dirty="0" smtClean="0">
                  <a:solidFill>
                    <a:srgbClr val="660066"/>
                  </a:solidFill>
                </a:rPr>
                <a:t>インストール</a:t>
              </a:r>
              <a:endParaRPr lang="ja-JP" altLang="en-US" sz="1400" dirty="0">
                <a:solidFill>
                  <a:srgbClr val="660066"/>
                </a:solidFill>
              </a:endParaRPr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1277540" y="1390151"/>
              <a:ext cx="54373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ja-JP" altLang="en-US" sz="1400" dirty="0" smtClean="0">
                  <a:solidFill>
                    <a:srgbClr val="008000"/>
                  </a:solidFill>
                </a:rPr>
                <a:t>現状</a:t>
              </a:r>
              <a:endParaRPr lang="ja-JP" altLang="en-US" sz="1400" dirty="0">
                <a:solidFill>
                  <a:srgbClr val="008000"/>
                </a:solidFill>
              </a:endParaRPr>
            </a:p>
          </p:txBody>
        </p:sp>
        <p:cxnSp>
          <p:nvCxnSpPr>
            <p:cNvPr id="28" name="直線コネクタ 27"/>
            <p:cNvCxnSpPr>
              <a:stCxn id="27" idx="2"/>
            </p:cNvCxnSpPr>
            <p:nvPr/>
          </p:nvCxnSpPr>
          <p:spPr>
            <a:xfrm rot="16200000" flipH="1">
              <a:off x="-188695" y="3436033"/>
              <a:ext cx="3476216" cy="6"/>
            </a:xfrm>
            <a:prstGeom prst="line">
              <a:avLst/>
            </a:prstGeom>
            <a:ln w="254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rot="16200000" flipH="1">
              <a:off x="201533" y="3436033"/>
              <a:ext cx="3476216" cy="6"/>
            </a:xfrm>
            <a:prstGeom prst="line">
              <a:avLst/>
            </a:prstGeom>
            <a:ln w="25400" cap="flat" cmpd="sng" algn="ctr">
              <a:solidFill>
                <a:srgbClr val="008000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矢印コネクタ 21"/>
            <p:cNvCxnSpPr/>
            <p:nvPr/>
          </p:nvCxnSpPr>
          <p:spPr>
            <a:xfrm rot="10800000">
              <a:off x="1549417" y="2376472"/>
              <a:ext cx="390221" cy="1588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正方形/長方形 28"/>
            <p:cNvSpPr/>
            <p:nvPr/>
          </p:nvSpPr>
          <p:spPr>
            <a:xfrm>
              <a:off x="4583974" y="1744108"/>
              <a:ext cx="507571" cy="3240000"/>
            </a:xfrm>
            <a:prstGeom prst="rect">
              <a:avLst/>
            </a:prstGeom>
            <a:solidFill>
              <a:srgbClr val="660066">
                <a:alpha val="19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5124080" y="1744108"/>
              <a:ext cx="3231365" cy="3240000"/>
            </a:xfrm>
            <a:prstGeom prst="rect">
              <a:avLst/>
            </a:prstGeom>
            <a:solidFill>
              <a:srgbClr val="660066">
                <a:alpha val="40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32" name="直線矢印コネクタ 31"/>
            <p:cNvCxnSpPr/>
            <p:nvPr/>
          </p:nvCxnSpPr>
          <p:spPr>
            <a:xfrm flipV="1">
              <a:off x="4583975" y="3065419"/>
              <a:ext cx="3759925" cy="0"/>
            </a:xfrm>
            <a:prstGeom prst="straightConnector1">
              <a:avLst/>
            </a:prstGeom>
            <a:ln>
              <a:solidFill>
                <a:srgbClr val="660066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正方形/長方形 32"/>
            <p:cNvSpPr/>
            <p:nvPr/>
          </p:nvSpPr>
          <p:spPr>
            <a:xfrm>
              <a:off x="4825438" y="2765455"/>
              <a:ext cx="14798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ja-JP" altLang="en-US" sz="1400" dirty="0" smtClean="0">
                  <a:solidFill>
                    <a:srgbClr val="660066"/>
                  </a:solidFill>
                </a:rPr>
                <a:t>順次</a:t>
              </a:r>
              <a:r>
                <a:rPr lang="ja-JP" altLang="en-US" sz="1400" dirty="0" smtClean="0">
                  <a:solidFill>
                    <a:srgbClr val="660066"/>
                  </a:solidFill>
                </a:rPr>
                <a:t>インストール</a:t>
              </a:r>
              <a:endParaRPr lang="ja-JP" altLang="en-US" sz="1400" dirty="0">
                <a:solidFill>
                  <a:srgbClr val="660066"/>
                </a:solidFill>
              </a:endParaRPr>
            </a:p>
          </p:txBody>
        </p:sp>
        <p:cxnSp>
          <p:nvCxnSpPr>
            <p:cNvPr id="35" name="直線矢印コネクタ 34"/>
            <p:cNvCxnSpPr/>
            <p:nvPr/>
          </p:nvCxnSpPr>
          <p:spPr>
            <a:xfrm flipV="1">
              <a:off x="2874818" y="3825137"/>
              <a:ext cx="1108364" cy="0"/>
            </a:xfrm>
            <a:prstGeom prst="straightConnector1">
              <a:avLst/>
            </a:prstGeom>
            <a:ln>
              <a:solidFill>
                <a:srgbClr val="660066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テキスト ボックス 36"/>
            <p:cNvSpPr txBox="1"/>
            <p:nvPr/>
          </p:nvSpPr>
          <p:spPr>
            <a:xfrm>
              <a:off x="3524550" y="3860121"/>
              <a:ext cx="1440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 smtClean="0">
                  <a:solidFill>
                    <a:srgbClr val="660066"/>
                  </a:solidFill>
                </a:rPr>
                <a:t>現場プラクティス</a:t>
              </a:r>
              <a:r>
                <a:rPr lang="ja-JP" altLang="en-US" sz="1400" dirty="0" smtClean="0">
                  <a:solidFill>
                    <a:srgbClr val="660066"/>
                  </a:solidFill>
                </a:rPr>
                <a:t>実施</a:t>
              </a:r>
              <a:r>
                <a:rPr kumimoji="1" lang="ja-JP" altLang="en-US" sz="1400" dirty="0" smtClean="0">
                  <a:solidFill>
                    <a:srgbClr val="660066"/>
                  </a:solidFill>
                </a:rPr>
                <a:t>可能期間</a:t>
              </a:r>
              <a:endParaRPr kumimoji="1" lang="ja-JP" altLang="en-US" sz="1400" dirty="0">
                <a:solidFill>
                  <a:srgbClr val="660066"/>
                </a:solidFill>
              </a:endParaRPr>
            </a:p>
          </p:txBody>
        </p:sp>
        <p:cxnSp>
          <p:nvCxnSpPr>
            <p:cNvPr id="38" name="直線矢印コネクタ 37"/>
            <p:cNvCxnSpPr/>
            <p:nvPr/>
          </p:nvCxnSpPr>
          <p:spPr>
            <a:xfrm>
              <a:off x="4583975" y="3825293"/>
              <a:ext cx="546825" cy="1588"/>
            </a:xfrm>
            <a:prstGeom prst="straightConnector1">
              <a:avLst/>
            </a:prstGeom>
            <a:ln>
              <a:solidFill>
                <a:srgbClr val="660066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15.5.1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TOP</a:t>
            </a:r>
            <a:r>
              <a:rPr lang="ja-JP" altLang="en-US" smtClean="0"/>
              <a:t>メカミーティング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91BA6-9D05-E245-B260-FFD0FF442ECD}" type="slidenum">
              <a:rPr lang="ja-JP" altLang="en-US" smtClean="0"/>
              <a:pPr/>
              <a:t>6</a:t>
            </a:fld>
            <a:endParaRPr lang="ja-JP" altLang="en-US"/>
          </a:p>
        </p:txBody>
      </p:sp>
      <p:pic>
        <p:nvPicPr>
          <p:cNvPr id="43" name="図 42" descr="IMG_536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419" y="3258000"/>
            <a:ext cx="4320001" cy="3240000"/>
          </a:xfrm>
          <a:prstGeom prst="rect">
            <a:avLst/>
          </a:prstGeom>
        </p:spPr>
      </p:pic>
      <p:pic>
        <p:nvPicPr>
          <p:cNvPr id="44" name="図 43" descr="IMG_536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4651" y="3258000"/>
            <a:ext cx="4319999" cy="3240000"/>
          </a:xfrm>
          <a:prstGeom prst="rect">
            <a:avLst/>
          </a:prstGeom>
        </p:spPr>
      </p:pic>
      <p:pic>
        <p:nvPicPr>
          <p:cNvPr id="45" name="図 44" descr="IMG_504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94651" y="0"/>
            <a:ext cx="4320000" cy="3240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07886"/>
          </a:xfrm>
        </p:spPr>
        <p:txBody>
          <a:bodyPr>
            <a:spAutoFit/>
          </a:bodyPr>
          <a:lstStyle/>
          <a:p>
            <a:r>
              <a:rPr lang="ja-JP" altLang="en-US" sz="4000" dirty="0" smtClean="0">
                <a:latin typeface="ヒラギノ丸ゴ ProN W4"/>
                <a:ea typeface="ヒラギノ丸ゴ ProN W4"/>
                <a:cs typeface="ヒラギノ丸ゴ ProN W4"/>
              </a:rPr>
              <a:t>本日のアジェンダ</a:t>
            </a:r>
            <a:endParaRPr lang="ja-JP" altLang="en-US" sz="4000" dirty="0">
              <a:latin typeface="ヒラギノ丸ゴ ProN W4"/>
              <a:ea typeface="ヒラギノ丸ゴ ProN W4"/>
              <a:cs typeface="ヒラギノ丸ゴ ProN W4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707886"/>
            <a:ext cx="8229600" cy="6147837"/>
          </a:xfrm>
        </p:spPr>
        <p:txBody>
          <a:bodyPr>
            <a:spAutoFit/>
          </a:bodyPr>
          <a:lstStyle/>
          <a:p>
            <a:pPr marL="184150" indent="-184150">
              <a:spcBef>
                <a:spcPts val="300"/>
              </a:spcBef>
            </a:pPr>
            <a:r>
              <a:rPr lang="en-US" altLang="ja-JP" sz="2400" dirty="0">
                <a:latin typeface="ヒラギノ丸ゴ ProN W4"/>
                <a:ea typeface="ヒラギノ丸ゴ ProN W4"/>
                <a:cs typeface="ヒラギノ丸ゴ ProN W4"/>
              </a:rPr>
              <a:t>0</a:t>
            </a:r>
            <a:r>
              <a:rPr lang="en-US" altLang="ja-JP" sz="2400" dirty="0" smtClean="0">
                <a:latin typeface="ヒラギノ丸ゴ ProN W4"/>
                <a:ea typeface="ヒラギノ丸ゴ ProN W4"/>
                <a:cs typeface="ヒラギノ丸ゴ ProN W4"/>
              </a:rPr>
              <a:t>9:00-09:05 </a:t>
            </a:r>
            <a:r>
              <a:rPr lang="ja-JP" altLang="en-US" sz="2400" dirty="0" smtClean="0">
                <a:latin typeface="ヒラギノ丸ゴ ProN W4"/>
                <a:ea typeface="ヒラギノ丸ゴ ProN W4"/>
                <a:cs typeface="ヒラギノ丸ゴ ProN W4"/>
              </a:rPr>
              <a:t>趣旨説明：鈴木一仁</a:t>
            </a:r>
            <a:endParaRPr lang="en-US" altLang="ja-JP" sz="2400" dirty="0" smtClean="0">
              <a:latin typeface="ヒラギノ丸ゴ ProN W4"/>
              <a:ea typeface="ヒラギノ丸ゴ ProN W4"/>
              <a:cs typeface="ヒラギノ丸ゴ ProN W4"/>
            </a:endParaRPr>
          </a:p>
          <a:p>
            <a:pPr marL="184150" indent="-184150">
              <a:spcBef>
                <a:spcPts val="300"/>
              </a:spcBef>
            </a:pPr>
            <a:r>
              <a:rPr lang="en-US" altLang="ja-JP" sz="2400" dirty="0" smtClean="0">
                <a:latin typeface="ヒラギノ丸ゴ ProN W4"/>
                <a:ea typeface="ヒラギノ丸ゴ ProN W4"/>
                <a:cs typeface="ヒラギノ丸ゴ ProN W4"/>
              </a:rPr>
              <a:t>09:05-10:00 TOP</a:t>
            </a:r>
            <a:r>
              <a:rPr lang="ja-JP" altLang="en-US" sz="2400" dirty="0" smtClean="0">
                <a:latin typeface="ヒラギノ丸ゴ ProN W4"/>
                <a:ea typeface="ヒラギノ丸ゴ ProN W4"/>
                <a:cs typeface="ヒラギノ丸ゴ ProN W4"/>
              </a:rPr>
              <a:t>検出器製作の現状と予定</a:t>
            </a:r>
            <a:r>
              <a:rPr lang="ja-JP" altLang="en-US" sz="2400" dirty="0" smtClean="0">
                <a:latin typeface="ヒラギノ丸ゴ ProN W4"/>
                <a:ea typeface="ヒラギノ丸ゴ ProN W4"/>
                <a:cs typeface="ヒラギノ丸ゴ ProN W4"/>
              </a:rPr>
              <a:t>：居波賢二</a:t>
            </a:r>
            <a:endParaRPr lang="en-US" altLang="ja-JP" sz="2400" dirty="0" smtClean="0">
              <a:latin typeface="ヒラギノ丸ゴ ProN W4"/>
              <a:ea typeface="ヒラギノ丸ゴ ProN W4"/>
              <a:cs typeface="ヒラギノ丸ゴ ProN W4"/>
            </a:endParaRPr>
          </a:p>
          <a:p>
            <a:pPr marL="446088" lvl="1" indent="-184150">
              <a:spcBef>
                <a:spcPts val="300"/>
              </a:spcBef>
            </a:pPr>
            <a:r>
              <a:rPr lang="ja-JP" altLang="en-US" sz="2000" dirty="0" smtClean="0">
                <a:latin typeface="ヒラギノ丸ゴ ProN W4"/>
                <a:ea typeface="ヒラギノ丸ゴ ProN W4"/>
                <a:cs typeface="ヒラギノ丸ゴ ProN W4"/>
              </a:rPr>
              <a:t>検出器とその構造体の概要</a:t>
            </a:r>
            <a:endParaRPr lang="en-US" altLang="ja-JP" sz="2000" dirty="0" smtClean="0">
              <a:latin typeface="ヒラギノ丸ゴ ProN W4"/>
              <a:ea typeface="ヒラギノ丸ゴ ProN W4"/>
              <a:cs typeface="ヒラギノ丸ゴ ProN W4"/>
            </a:endParaRPr>
          </a:p>
          <a:p>
            <a:pPr marL="446088" lvl="1" indent="-184150">
              <a:spcBef>
                <a:spcPts val="300"/>
              </a:spcBef>
            </a:pPr>
            <a:r>
              <a:rPr lang="ja-JP" altLang="en-US" sz="2000" dirty="0" smtClean="0">
                <a:latin typeface="ヒラギノ丸ゴ ProN W4"/>
                <a:ea typeface="ヒラギノ丸ゴ ProN W4"/>
                <a:cs typeface="ヒラギノ丸ゴ ProN W4"/>
              </a:rPr>
              <a:t>検出器モジュール製作の流れと現況</a:t>
            </a:r>
            <a:endParaRPr lang="en-US" altLang="ja-JP" sz="2000" dirty="0" smtClean="0">
              <a:latin typeface="ヒラギノ丸ゴ ProN W4"/>
              <a:ea typeface="ヒラギノ丸ゴ ProN W4"/>
              <a:cs typeface="ヒラギノ丸ゴ ProN W4"/>
            </a:endParaRPr>
          </a:p>
          <a:p>
            <a:pPr marL="446088" lvl="1" indent="-184150">
              <a:spcBef>
                <a:spcPts val="300"/>
              </a:spcBef>
            </a:pPr>
            <a:r>
              <a:rPr lang="en-US" altLang="ja-JP" sz="2000" dirty="0">
                <a:latin typeface="ヒラギノ丸ゴ ProN W4"/>
                <a:ea typeface="ヒラギノ丸ゴ ProN W4"/>
                <a:cs typeface="ヒラギノ丸ゴ ProN W4"/>
              </a:rPr>
              <a:t>(</a:t>
            </a:r>
            <a:r>
              <a:rPr lang="ja-JP" altLang="en-US" sz="2000" dirty="0" smtClean="0">
                <a:latin typeface="ヒラギノ丸ゴ ProN W4"/>
                <a:ea typeface="ヒラギノ丸ゴ ProN W4"/>
                <a:cs typeface="ヒラギノ丸ゴ ProN W4"/>
              </a:rPr>
              <a:t>付帯設備設置を含めた</a:t>
            </a:r>
            <a:r>
              <a:rPr lang="en-US" altLang="ja-JP" sz="2000" dirty="0" smtClean="0">
                <a:latin typeface="ヒラギノ丸ゴ ProN W4"/>
                <a:ea typeface="ヒラギノ丸ゴ ProN W4"/>
                <a:cs typeface="ヒラギノ丸ゴ ProN W4"/>
              </a:rPr>
              <a:t>)</a:t>
            </a:r>
            <a:r>
              <a:rPr lang="ja-JP" altLang="en-US" sz="2000" dirty="0" smtClean="0">
                <a:latin typeface="ヒラギノ丸ゴ ProN W4"/>
                <a:ea typeface="ヒラギノ丸ゴ ProN W4"/>
                <a:cs typeface="ヒラギノ丸ゴ ProN W4"/>
              </a:rPr>
              <a:t>インストレーションまでの今後の予定</a:t>
            </a:r>
            <a:endParaRPr lang="en-US" altLang="ja-JP" sz="2000" dirty="0" smtClean="0">
              <a:latin typeface="ヒラギノ丸ゴ ProN W4"/>
              <a:ea typeface="ヒラギノ丸ゴ ProN W4"/>
              <a:cs typeface="ヒラギノ丸ゴ ProN W4"/>
            </a:endParaRPr>
          </a:p>
          <a:p>
            <a:pPr marL="446088" lvl="1" indent="-184150">
              <a:spcBef>
                <a:spcPts val="300"/>
              </a:spcBef>
            </a:pPr>
            <a:r>
              <a:rPr lang="ja-JP" altLang="en-US" sz="2000" dirty="0" smtClean="0">
                <a:latin typeface="ヒラギノ丸ゴ ProN W4"/>
                <a:ea typeface="ヒラギノ丸ゴ ProN W4"/>
                <a:cs typeface="ヒラギノ丸ゴ ProN W4"/>
              </a:rPr>
              <a:t>議論</a:t>
            </a:r>
            <a:endParaRPr lang="en-US" altLang="ja-JP" sz="2000" dirty="0" smtClean="0">
              <a:latin typeface="ヒラギノ丸ゴ ProN W4"/>
              <a:ea typeface="ヒラギノ丸ゴ ProN W4"/>
              <a:cs typeface="ヒラギノ丸ゴ ProN W4"/>
            </a:endParaRPr>
          </a:p>
          <a:p>
            <a:pPr marL="184150" indent="-184150">
              <a:spcBef>
                <a:spcPts val="300"/>
              </a:spcBef>
            </a:pPr>
            <a:r>
              <a:rPr lang="en-US" altLang="ja-JP" sz="2400" dirty="0" smtClean="0">
                <a:latin typeface="ヒラギノ丸ゴ ProN W4"/>
                <a:ea typeface="ヒラギノ丸ゴ ProN W4"/>
                <a:cs typeface="ヒラギノ丸ゴ ProN W4"/>
              </a:rPr>
              <a:t>10:00-10:40 </a:t>
            </a:r>
            <a:r>
              <a:rPr lang="ja-JP" altLang="en-US" sz="2400" dirty="0" smtClean="0">
                <a:latin typeface="ヒラギノ丸ゴ ProN W4"/>
                <a:ea typeface="ヒラギノ丸ゴ ProN W4"/>
                <a:cs typeface="ヒラギノ丸ゴ ProN W4"/>
              </a:rPr>
              <a:t>ストロングバック</a:t>
            </a:r>
            <a:endParaRPr lang="en-US" altLang="ja-JP" sz="2400" dirty="0" smtClean="0">
              <a:latin typeface="ヒラギノ丸ゴ ProN W4"/>
              <a:ea typeface="ヒラギノ丸ゴ ProN W4"/>
              <a:cs typeface="ヒラギノ丸ゴ ProN W4"/>
            </a:endParaRPr>
          </a:p>
          <a:p>
            <a:pPr marL="446088" lvl="1" indent="-184150">
              <a:spcBef>
                <a:spcPts val="300"/>
              </a:spcBef>
            </a:pPr>
            <a:r>
              <a:rPr lang="ja-JP" altLang="en-US" sz="2000" dirty="0" smtClean="0">
                <a:latin typeface="ヒラギノ丸ゴ ProN W4"/>
                <a:ea typeface="ヒラギノ丸ゴ ProN W4"/>
                <a:cs typeface="ヒラギノ丸ゴ ProN W4"/>
              </a:rPr>
              <a:t>モジュール製作に使用したストロングバックの状況：鈴木一仁</a:t>
            </a:r>
            <a:endParaRPr lang="en-US" altLang="ja-JP" sz="2000" dirty="0" smtClean="0">
              <a:latin typeface="ヒラギノ丸ゴ ProN W4"/>
              <a:ea typeface="ヒラギノ丸ゴ ProN W4"/>
              <a:cs typeface="ヒラギノ丸ゴ ProN W4"/>
            </a:endParaRPr>
          </a:p>
          <a:p>
            <a:pPr marL="446088" lvl="1" indent="-184150">
              <a:spcBef>
                <a:spcPts val="300"/>
              </a:spcBef>
            </a:pPr>
            <a:r>
              <a:rPr lang="ja-JP" altLang="en-US" sz="2000" dirty="0" smtClean="0">
                <a:latin typeface="ヒラギノ丸ゴ ProN W4"/>
                <a:ea typeface="ヒラギノ丸ゴ ProN W4"/>
                <a:cs typeface="ヒラギノ丸ゴ ProN W4"/>
              </a:rPr>
              <a:t>エクステンションの設計と試作：立花健二</a:t>
            </a:r>
            <a:endParaRPr lang="en-US" altLang="ja-JP" sz="2000" dirty="0" smtClean="0">
              <a:latin typeface="ヒラギノ丸ゴ ProN W4"/>
              <a:ea typeface="ヒラギノ丸ゴ ProN W4"/>
              <a:cs typeface="ヒラギノ丸ゴ ProN W4"/>
            </a:endParaRPr>
          </a:p>
          <a:p>
            <a:pPr marL="446088" lvl="1" indent="-184150">
              <a:spcBef>
                <a:spcPts val="300"/>
              </a:spcBef>
            </a:pPr>
            <a:r>
              <a:rPr lang="ja-JP" altLang="en-US" sz="2000" dirty="0" smtClean="0">
                <a:latin typeface="ヒラギノ丸ゴ ProN W4"/>
                <a:ea typeface="ヒラギノ丸ゴ ProN W4"/>
                <a:cs typeface="ヒラギノ丸ゴ ProN W4"/>
              </a:rPr>
              <a:t>議論</a:t>
            </a:r>
            <a:endParaRPr lang="en-US" altLang="ja-JP" sz="2000" dirty="0" smtClean="0">
              <a:latin typeface="ヒラギノ丸ゴ ProN W4"/>
              <a:ea typeface="ヒラギノ丸ゴ ProN W4"/>
              <a:cs typeface="ヒラギノ丸ゴ ProN W4"/>
            </a:endParaRPr>
          </a:p>
          <a:p>
            <a:pPr marL="446088" lvl="1" indent="-184150">
              <a:spcBef>
                <a:spcPts val="300"/>
              </a:spcBef>
              <a:buNone/>
            </a:pPr>
            <a:r>
              <a:rPr lang="en-US" altLang="ja-JP" sz="2000" dirty="0" smtClean="0">
                <a:latin typeface="ヒラギノ丸ゴ ProN W4"/>
                <a:ea typeface="ヒラギノ丸ゴ ProN W4"/>
                <a:cs typeface="ヒラギノ丸ゴ ProN W4"/>
              </a:rPr>
              <a:t>(</a:t>
            </a:r>
            <a:r>
              <a:rPr lang="ja-JP" altLang="en-US" sz="2000" dirty="0" smtClean="0">
                <a:latin typeface="ヒラギノ丸ゴ ProN W4"/>
                <a:ea typeface="ヒラギノ丸ゴ ProN W4"/>
                <a:cs typeface="ヒラギノ丸ゴ ProN W4"/>
              </a:rPr>
              <a:t>休憩</a:t>
            </a:r>
            <a:r>
              <a:rPr lang="en-US" altLang="ja-JP" sz="2000" dirty="0" smtClean="0">
                <a:latin typeface="ヒラギノ丸ゴ ProN W4"/>
                <a:ea typeface="ヒラギノ丸ゴ ProN W4"/>
                <a:cs typeface="ヒラギノ丸ゴ ProN W4"/>
              </a:rPr>
              <a:t>)</a:t>
            </a:r>
            <a:endParaRPr lang="en-US" altLang="ja-JP" sz="2000" dirty="0" smtClean="0">
              <a:latin typeface="ヒラギノ丸ゴ ProN W4"/>
              <a:ea typeface="ヒラギノ丸ゴ ProN W4"/>
              <a:cs typeface="ヒラギノ丸ゴ ProN W4"/>
            </a:endParaRPr>
          </a:p>
          <a:p>
            <a:pPr marL="184150" indent="-184150">
              <a:spcBef>
                <a:spcPts val="300"/>
              </a:spcBef>
            </a:pPr>
            <a:r>
              <a:rPr lang="en-US" altLang="ja-JP" sz="2400" dirty="0" smtClean="0">
                <a:latin typeface="ヒラギノ丸ゴ ProN W4"/>
                <a:ea typeface="ヒラギノ丸ゴ ProN W4"/>
                <a:cs typeface="ヒラギノ丸ゴ ProN W4"/>
              </a:rPr>
              <a:t>11:00-12:00 </a:t>
            </a:r>
            <a:r>
              <a:rPr lang="ja-JP" altLang="en-US" sz="2400" dirty="0" smtClean="0">
                <a:latin typeface="ヒラギノ丸ゴ ProN W4"/>
                <a:ea typeface="ヒラギノ丸ゴ ProN W4"/>
                <a:cs typeface="ヒラギノ丸ゴ ProN W4"/>
              </a:rPr>
              <a:t>インストレーション</a:t>
            </a:r>
            <a:endParaRPr lang="en-US" altLang="ja-JP" sz="2400" dirty="0" smtClean="0">
              <a:latin typeface="ヒラギノ丸ゴ ProN W4"/>
              <a:ea typeface="ヒラギノ丸ゴ ProN W4"/>
              <a:cs typeface="ヒラギノ丸ゴ ProN W4"/>
            </a:endParaRPr>
          </a:p>
          <a:p>
            <a:pPr marL="446088" lvl="1" indent="-184150">
              <a:spcBef>
                <a:spcPts val="300"/>
              </a:spcBef>
            </a:pPr>
            <a:r>
              <a:rPr lang="ja-JP" altLang="en-US" sz="2000" dirty="0" smtClean="0">
                <a:latin typeface="ヒラギノ丸ゴ ProN W4"/>
                <a:ea typeface="ヒラギノ丸ゴ ProN W4"/>
                <a:cs typeface="ヒラギノ丸ゴ ProN W4"/>
              </a:rPr>
              <a:t>インストレーション概要（これまでに製作した治具・行ったプラクティスのレビュー</a:t>
            </a:r>
            <a:r>
              <a:rPr lang="en-US" altLang="ja-JP" sz="2000" dirty="0" smtClean="0">
                <a:latin typeface="ヒラギノ丸ゴ ProN W4"/>
                <a:ea typeface="ヒラギノ丸ゴ ProN W4"/>
                <a:cs typeface="ヒラギノ丸ゴ ProN W4"/>
              </a:rPr>
              <a:t>, </a:t>
            </a:r>
            <a:r>
              <a:rPr lang="ja-JP" altLang="en-US" sz="2000" dirty="0" smtClean="0">
                <a:latin typeface="ヒラギノ丸ゴ ProN W4"/>
                <a:ea typeface="ヒラギノ丸ゴ ProN W4"/>
                <a:cs typeface="ヒラギノ丸ゴ ProN W4"/>
              </a:rPr>
              <a:t>今後の予定）：鈴木一仁</a:t>
            </a:r>
            <a:endParaRPr lang="en-US" altLang="ja-JP" sz="2000" dirty="0" smtClean="0">
              <a:latin typeface="ヒラギノ丸ゴ ProN W4"/>
              <a:ea typeface="ヒラギノ丸ゴ ProN W4"/>
              <a:cs typeface="ヒラギノ丸ゴ ProN W4"/>
            </a:endParaRPr>
          </a:p>
          <a:p>
            <a:pPr marL="446088" lvl="1" indent="-184150">
              <a:spcBef>
                <a:spcPts val="300"/>
              </a:spcBef>
            </a:pPr>
            <a:r>
              <a:rPr lang="ja-JP" altLang="en-US" sz="2000" dirty="0" smtClean="0">
                <a:latin typeface="ヒラギノ丸ゴ ProN W4"/>
                <a:ea typeface="ヒラギノ丸ゴ ProN W4"/>
                <a:cs typeface="ヒラギノ丸ゴ ProN W4"/>
              </a:rPr>
              <a:t>事前準備</a:t>
            </a:r>
            <a:r>
              <a:rPr lang="en-US" altLang="ja-JP" sz="2000" dirty="0" smtClean="0">
                <a:latin typeface="ヒラギノ丸ゴ ProN W4"/>
                <a:ea typeface="ヒラギノ丸ゴ ProN W4"/>
                <a:cs typeface="ヒラギノ丸ゴ ProN W4"/>
              </a:rPr>
              <a:t>, </a:t>
            </a:r>
            <a:r>
              <a:rPr lang="ja-JP" altLang="en-US" sz="2000" dirty="0" smtClean="0">
                <a:latin typeface="ヒラギノ丸ゴ ProN W4"/>
                <a:ea typeface="ヒラギノ丸ゴ ProN W4"/>
                <a:cs typeface="ヒラギノ丸ゴ ProN W4"/>
              </a:rPr>
              <a:t>治具</a:t>
            </a:r>
            <a:r>
              <a:rPr lang="en-US" altLang="ja-JP" sz="2000" dirty="0" smtClean="0">
                <a:latin typeface="ヒラギノ丸ゴ ProN W4"/>
                <a:ea typeface="ヒラギノ丸ゴ ProN W4"/>
                <a:cs typeface="ヒラギノ丸ゴ ProN W4"/>
              </a:rPr>
              <a:t>, </a:t>
            </a:r>
            <a:r>
              <a:rPr lang="ja-JP" altLang="en-US" sz="2000" dirty="0" smtClean="0">
                <a:latin typeface="ヒラギノ丸ゴ ProN W4"/>
                <a:ea typeface="ヒラギノ丸ゴ ProN W4"/>
                <a:cs typeface="ヒラギノ丸ゴ ProN W4"/>
              </a:rPr>
              <a:t>手順等で今後行うべきこと：高力孝</a:t>
            </a:r>
            <a:endParaRPr lang="en-US" altLang="ja-JP" sz="2000" dirty="0" smtClean="0">
              <a:latin typeface="ヒラギノ丸ゴ ProN W4"/>
              <a:ea typeface="ヒラギノ丸ゴ ProN W4"/>
              <a:cs typeface="ヒラギノ丸ゴ ProN W4"/>
            </a:endParaRPr>
          </a:p>
          <a:p>
            <a:pPr marL="446088" lvl="1" indent="-184150">
              <a:spcBef>
                <a:spcPts val="300"/>
              </a:spcBef>
            </a:pPr>
            <a:r>
              <a:rPr lang="ja-JP" altLang="en-US" sz="2000" dirty="0" smtClean="0">
                <a:latin typeface="ヒラギノ丸ゴ ProN W4"/>
                <a:ea typeface="ヒラギノ丸ゴ ProN W4"/>
                <a:cs typeface="ヒラギノ丸ゴ ProN W4"/>
              </a:rPr>
              <a:t>モジュール矯正治具の設計と試作：立花健二</a:t>
            </a:r>
            <a:endParaRPr lang="en-US" altLang="ja-JP" sz="2000" dirty="0" smtClean="0">
              <a:latin typeface="ヒラギノ丸ゴ ProN W4"/>
              <a:ea typeface="ヒラギノ丸ゴ ProN W4"/>
              <a:cs typeface="ヒラギノ丸ゴ ProN W4"/>
            </a:endParaRPr>
          </a:p>
          <a:p>
            <a:pPr marL="446088" lvl="1" indent="-184150">
              <a:spcBef>
                <a:spcPts val="300"/>
              </a:spcBef>
            </a:pPr>
            <a:r>
              <a:rPr lang="ja-JP" altLang="en-US" sz="2000" dirty="0" smtClean="0">
                <a:latin typeface="ヒラギノ丸ゴ ProN W4"/>
                <a:ea typeface="ヒラギノ丸ゴ ProN W4"/>
                <a:cs typeface="ヒラギノ丸ゴ ProN W4"/>
              </a:rPr>
              <a:t>議論</a:t>
            </a:r>
            <a:endParaRPr lang="ja-JP" altLang="en-US" sz="2000" dirty="0">
              <a:latin typeface="ヒラギノ丸ゴ ProN W4"/>
              <a:ea typeface="ヒラギノ丸ゴ ProN W4"/>
              <a:cs typeface="ヒラギノ丸ゴ ProN W4"/>
            </a:endParaRP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15.5.1</a:t>
            </a: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80F3-3C7A-CF4F-847D-504A204721FF}" type="slidenum">
              <a:rPr lang="ja-JP" altLang="en-US" smtClean="0"/>
              <a:t>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TOP</a:t>
            </a:r>
            <a:r>
              <a:rPr lang="ja-JP" altLang="en-US" smtClean="0"/>
              <a:t>メカミーティング</a:t>
            </a:r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235</Words>
  <Application>Microsoft Macintosh PowerPoint</Application>
  <PresentationFormat>画面に合わせる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テーマ</vt:lpstr>
      <vt:lpstr>趣旨説明</vt:lpstr>
      <vt:lpstr>重要課題 (1)</vt:lpstr>
      <vt:lpstr>重要課題 (2)</vt:lpstr>
      <vt:lpstr>スライド 4</vt:lpstr>
      <vt:lpstr>重要課題 (3)</vt:lpstr>
      <vt:lpstr>スライド 6</vt:lpstr>
      <vt:lpstr>本日のアジェンダ</vt:lpstr>
    </vt:vector>
  </TitlesOfParts>
  <Company>Nagoya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趣旨説明</dc:title>
  <dc:creator>Suzuki Kazuhito</dc:creator>
  <cp:lastModifiedBy>Suzuki Kazuhito</cp:lastModifiedBy>
  <cp:revision>1</cp:revision>
  <dcterms:created xsi:type="dcterms:W3CDTF">2015-04-30T21:42:00Z</dcterms:created>
  <dcterms:modified xsi:type="dcterms:W3CDTF">2015-04-30T23:39:47Z</dcterms:modified>
</cp:coreProperties>
</file>