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0" r:id="rId6"/>
    <p:sldId id="259" r:id="rId7"/>
    <p:sldId id="267" r:id="rId8"/>
    <p:sldId id="274" r:id="rId9"/>
    <p:sldId id="287" r:id="rId10"/>
    <p:sldId id="261" r:id="rId11"/>
    <p:sldId id="288" r:id="rId12"/>
    <p:sldId id="265" r:id="rId13"/>
    <p:sldId id="284" r:id="rId14"/>
    <p:sldId id="266" r:id="rId15"/>
    <p:sldId id="272" r:id="rId16"/>
    <p:sldId id="271" r:id="rId17"/>
    <p:sldId id="268" r:id="rId18"/>
    <p:sldId id="269" r:id="rId19"/>
    <p:sldId id="270" r:id="rId20"/>
    <p:sldId id="278" r:id="rId21"/>
    <p:sldId id="279" r:id="rId22"/>
    <p:sldId id="289" r:id="rId23"/>
    <p:sldId id="286" r:id="rId24"/>
    <p:sldId id="285" r:id="rId25"/>
    <p:sldId id="290" r:id="rId26"/>
    <p:sldId id="277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43152-3287-436C-B35D-AED3D59CD603}" type="datetimeFigureOut">
              <a:rPr lang="en-GB" smtClean="0"/>
              <a:t>01/12/2013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B84B0-7C2D-450C-9BFC-2A48426822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65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1" y="4344137"/>
            <a:ext cx="5487041" cy="4114799"/>
          </a:xfrm>
          <a:prstGeom prst="rect">
            <a:avLst/>
          </a:prstGeom>
        </p:spPr>
        <p:txBody>
          <a:bodyPr lIns="91733" tIns="45867" rIns="91733" bIns="45867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6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287C-E049-486C-9AD1-08C63D645915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6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533D-5507-4AF3-A764-31F551975EF9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09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5597-2302-46D2-85D3-0256F81CE3EC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58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0431-8268-47FC-A529-CB0A5CBA712E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0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D2D4-333B-48BA-A27E-F3D4CA613FE6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7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8E7-C6E4-4437-B9C0-956B3A2B8672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22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E010-E9F6-435E-8F17-77BACD4FDB40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9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8D8-E8D9-4597-B043-FD43AC07A490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27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C09-767F-4B43-A390-4F84584585BF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5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EDE-8F27-447E-98F4-E3680CA2BA46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2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4F4B-2695-40AA-B9D5-60D2372BD3DB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26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E414-1FFC-49CD-AB24-0773BAB2F8AA}" type="datetime1">
              <a:rPr lang="en-GB" smtClean="0"/>
              <a:t>01/12/2013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07C10-EBEB-4B9F-9BC3-E9B102A1C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69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335" y="316655"/>
            <a:ext cx="6607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of  LHCb-RICH Detectors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5625" y="4149080"/>
            <a:ext cx="326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RICH-2013   Conference</a:t>
            </a:r>
          </a:p>
          <a:p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Shonan, Kanagawa, Japan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5949280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Sajan Easo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02,  2013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872738"/>
            <a:ext cx="39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LHCb-RICH  collaboration  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048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16" y="6040618"/>
            <a:ext cx="1490464" cy="4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L:\documents\LHCb-Talks\1004068_01-A5-at-72-dpi-LHCb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83" y="2924944"/>
            <a:ext cx="1190644" cy="7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285" y="642975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RAL</a:t>
            </a:r>
            <a:endParaRPr lang="en-GB" dirty="0"/>
          </a:p>
        </p:txBody>
      </p:sp>
      <p:pic>
        <p:nvPicPr>
          <p:cNvPr id="1026" name="Picture 2" descr="http://rich2013.kek.jp/images/RICH2013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1" y="2780928"/>
            <a:ext cx="1070344" cy="15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8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C200-3A00-42FE-B0FA-53B0F3BCD125}" type="slidenum">
              <a:rPr lang="fr-FR" smtClean="0">
                <a:solidFill>
                  <a:srgbClr val="919191"/>
                </a:solidFill>
              </a:rPr>
              <a:pPr>
                <a:defRPr/>
              </a:pPr>
              <a:t>10</a:t>
            </a:fld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8735" y="116632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RICH1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ptics  upgrade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03" y="6188355"/>
            <a:ext cx="4982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ecrease with  aerogel removal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with </a:t>
            </a:r>
          </a:p>
          <a:p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ROC increase.    Net increase  by small amount.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848" y="622030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configurations attempted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 current  ‘Two RICH’ system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with ‘vertical RICH1’  optics was found be the optimal and safer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compared  to the alternatives.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 to RICH1 optics modification: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Changes: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plane size: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729" y="3653501"/>
            <a:ext cx="52405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Spherical mirror ROC :  2710 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3800 mm.   </a:t>
            </a:r>
          </a:p>
          <a:p>
            <a:pPr>
              <a:buClr>
                <a:srgbClr val="FF0000"/>
              </a:buClr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eduction of 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occupancy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The rest of the optics (flat mirror, detector plane)  </a:t>
            </a:r>
          </a:p>
          <a:p>
            <a:pPr>
              <a:buClr>
                <a:srgbClr val="FF0000"/>
              </a:buClr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modified accordingly.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Spherical  mirror moved downstream </a:t>
            </a:r>
          </a:p>
          <a:p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by  ~  86 mm to  increase radiator length.</a:t>
            </a:r>
          </a:p>
          <a:p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 </a:t>
            </a:r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 the  amount  of  signal from each track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03" y="2116133"/>
            <a:ext cx="67425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2018 and install in the 18 months of shut down from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magnetic shielding unchanged to expedite the 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 of RICH1 along beam line unchanged to avoid interference with</a:t>
            </a:r>
          </a:p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neighbouring detectors.    </a:t>
            </a:r>
          </a:p>
        </p:txBody>
      </p:sp>
      <p:pic>
        <p:nvPicPr>
          <p:cNvPr id="2147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33" y="3759518"/>
            <a:ext cx="2495043" cy="271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00010" y="116707"/>
            <a:ext cx="668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RICH1 and  RICH2 :   Occupancy after upgrade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86" y="5943741"/>
            <a:ext cx="292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Lumi20:  Upgrade  conditions</a:t>
            </a:r>
          </a:p>
          <a:p>
            <a:r>
              <a:rPr lang="en-GB" dirty="0" smtClean="0"/>
              <a:t>Upgrade geometry for RICH1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171227"/>
              </p:ext>
            </p:extLst>
          </p:nvPr>
        </p:nvGraphicFramePr>
        <p:xfrm>
          <a:off x="539552" y="1094642"/>
          <a:ext cx="3827841" cy="413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" name="Acrobat Document" r:id="rId3" imgW="5400498" imgH="5838757" progId="AcroExch.Document.11">
                  <p:embed/>
                </p:oleObj>
              </mc:Choice>
              <mc:Fallback>
                <p:oleObj name="Acrobat Document" r:id="rId3" imgW="5400498" imgH="583875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094642"/>
                        <a:ext cx="3827841" cy="4138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692696"/>
            <a:ext cx="2903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XY coordinates of hits on detector plane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4833" y="11882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RICH1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017097"/>
              </p:ext>
            </p:extLst>
          </p:nvPr>
        </p:nvGraphicFramePr>
        <p:xfrm>
          <a:off x="4646328" y="1016128"/>
          <a:ext cx="4030129" cy="435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" name="Acrobat Document" r:id="rId5" imgW="5400498" imgH="5838757" progId="AcroExch.Document.11">
                  <p:embed/>
                </p:oleObj>
              </mc:Choice>
              <mc:Fallback>
                <p:oleObj name="Acrobat Document" r:id="rId5" imgW="5400498" imgH="583875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6328" y="1016128"/>
                        <a:ext cx="4030129" cy="435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08712" y="10620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RICH2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88640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Resolutions and yields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08334"/>
              </p:ext>
            </p:extLst>
          </p:nvPr>
        </p:nvGraphicFramePr>
        <p:xfrm>
          <a:off x="736785" y="1325810"/>
          <a:ext cx="5588989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24835"/>
                <a:gridCol w="1156199"/>
                <a:gridCol w="1395787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GB" baseline="0" dirty="0" smtClean="0"/>
                        <a:t>Resolution</a:t>
                      </a:r>
                    </a:p>
                    <a:p>
                      <a:r>
                        <a:rPr lang="en-GB" baseline="0" dirty="0" smtClean="0"/>
                        <a:t>(in   mrad)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RICH1-</a:t>
                      </a:r>
                    </a:p>
                    <a:p>
                      <a:r>
                        <a:rPr lang="en-US" dirty="0" smtClean="0"/>
                        <a:t>Current</a:t>
                      </a:r>
                    </a:p>
                    <a:p>
                      <a:r>
                        <a:rPr lang="en-US" dirty="0" smtClean="0"/>
                        <a:t>HPD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RICH1-</a:t>
                      </a:r>
                    </a:p>
                    <a:p>
                      <a:r>
                        <a:rPr lang="en-US" dirty="0" smtClean="0"/>
                        <a:t>Current</a:t>
                      </a:r>
                    </a:p>
                    <a:p>
                      <a:r>
                        <a:rPr lang="en-US" dirty="0" smtClean="0"/>
                        <a:t> PMT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RICH1-Upgrade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PMT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Pixel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0.6,    PSF=0.79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Overall+Track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1.45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1.50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1.12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733256"/>
            <a:ext cx="5478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Yield = Number of detected  hits per isolated track.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resolution used: 0.4 mrad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Radiators:  RICH1 gas (C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),   RICH2 gas (CF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225" y="539388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Single photon resolutions from full simulations: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69383"/>
              </p:ext>
            </p:extLst>
          </p:nvPr>
        </p:nvGraphicFramePr>
        <p:xfrm>
          <a:off x="6516216" y="1323049"/>
          <a:ext cx="2232248" cy="317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97"/>
                <a:gridCol w="1137451"/>
              </a:tblGrid>
              <a:tr h="854804">
                <a:tc>
                  <a:txBody>
                    <a:bodyPr/>
                    <a:lstStyle/>
                    <a:p>
                      <a:r>
                        <a:rPr lang="en-GB" dirty="0" smtClean="0"/>
                        <a:t>RICH2-</a:t>
                      </a:r>
                    </a:p>
                    <a:p>
                      <a:r>
                        <a:rPr lang="en-GB" dirty="0" smtClean="0"/>
                        <a:t>Current</a:t>
                      </a:r>
                    </a:p>
                    <a:p>
                      <a:r>
                        <a:rPr lang="en-GB" dirty="0" smtClean="0"/>
                        <a:t>HPD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RICH2-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Upgrade</a:t>
                      </a:r>
                    </a:p>
                    <a:p>
                      <a:r>
                        <a:rPr lang="en-GB" dirty="0" smtClean="0"/>
                        <a:t>PMT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9463">
                <a:tc>
                  <a:txBody>
                    <a:bodyPr/>
                    <a:lstStyle/>
                    <a:p>
                      <a:r>
                        <a:rPr lang="en-GB" dirty="0" smtClean="0"/>
                        <a:t>0.48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0.31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9283">
                <a:tc>
                  <a:txBody>
                    <a:bodyPr/>
                    <a:lstStyle/>
                    <a:p>
                      <a:r>
                        <a:rPr lang="en-GB" dirty="0" smtClean="0"/>
                        <a:t>0.19</a:t>
                      </a:r>
                    </a:p>
                    <a:p>
                      <a:r>
                        <a:rPr lang="en-GB" dirty="0" smtClean="0"/>
                        <a:t>PSF=0.29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0.19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4056">
                <a:tc>
                  <a:txBody>
                    <a:bodyPr/>
                    <a:lstStyle/>
                    <a:p>
                      <a:r>
                        <a:rPr lang="en-GB" dirty="0" smtClean="0"/>
                        <a:t>0.27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0.27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6929">
                <a:tc>
                  <a:txBody>
                    <a:bodyPr/>
                    <a:lstStyle/>
                    <a:p>
                      <a:r>
                        <a:rPr lang="en-GB" dirty="0" smtClean="0"/>
                        <a:t>0.65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0.76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0.45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0.60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166484"/>
              </p:ext>
            </p:extLst>
          </p:nvPr>
        </p:nvGraphicFramePr>
        <p:xfrm>
          <a:off x="755576" y="5013176"/>
          <a:ext cx="5616625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07"/>
                <a:gridCol w="1492529"/>
                <a:gridCol w="1152128"/>
                <a:gridCol w="1440161"/>
              </a:tblGrid>
              <a:tr h="50405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Yield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87088"/>
              </p:ext>
            </p:extLst>
          </p:nvPr>
        </p:nvGraphicFramePr>
        <p:xfrm>
          <a:off x="6588224" y="5013176"/>
          <a:ext cx="230425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224136"/>
              </a:tblGrid>
              <a:tr h="50405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4065"/>
              </p:ext>
            </p:extLst>
          </p:nvPr>
        </p:nvGraphicFramePr>
        <p:xfrm>
          <a:off x="755576" y="908720"/>
          <a:ext cx="79928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                              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RICH1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RICH2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51536" y="5733256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esolutions  improved</a:t>
            </a: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upgraded geometry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205921"/>
            <a:ext cx="41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PID performance  from  simulations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084" y="994805"/>
            <a:ext cx="878105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tracking detectors  are kept same as those in current LHCb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results shown here.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Reconstructed tracks and RICH hits subjected to a Log-Likelihood algorithm  for  PID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It gives likelihoods for each track to be pion, kaon, proton, muon and electron hypothesis.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To  distinguish among these, the difference (DLL) in the log-likelihood between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each of these  hypothesis and  pion hypothesis  is used. 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Here DLL(K-</a:t>
            </a:r>
            <a:r>
              <a:rPr lang="en-GB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 used for illustration.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tracks in  B</a:t>
            </a:r>
            <a:r>
              <a:rPr lang="en-GB" sz="16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chemeClr val="tx2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ff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signal events,  the  probability to mis-identify a pion as kaon </a:t>
            </a:r>
          </a:p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and the efficiency to identify kaon as kaon are evaluated for different DLL cuts.  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02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43491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PID performance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5805264"/>
            <a:ext cx="370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All PID performances using  PMTs.</a:t>
            </a:r>
          </a:p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hysics analysis: normally pion mis-ID  &lt;  1% level</a:t>
            </a:r>
            <a:r>
              <a:rPr lang="en-GB" i="1" dirty="0" smtClean="0"/>
              <a:t>  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881074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3">
                    <a:lumMod val="50000"/>
                  </a:schemeClr>
                </a:solidFill>
              </a:rPr>
              <a:t>Lumi20 ,  </a:t>
            </a:r>
            <a:r>
              <a:rPr lang="en-GB" i="1" dirty="0">
                <a:solidFill>
                  <a:srgbClr val="37441C"/>
                </a:solidFill>
              </a:rPr>
              <a:t>u</a:t>
            </a:r>
            <a:r>
              <a:rPr lang="en-GB" i="1" dirty="0" smtClean="0">
                <a:solidFill>
                  <a:srgbClr val="37441C"/>
                </a:solidFill>
              </a:rPr>
              <a:t>pgraded</a:t>
            </a:r>
            <a:r>
              <a:rPr lang="en-GB" i="1" dirty="0" smtClean="0">
                <a:solidFill>
                  <a:schemeClr val="accent3">
                    <a:lumMod val="50000"/>
                  </a:schemeClr>
                </a:solidFill>
              </a:rPr>
              <a:t> geometry</a:t>
            </a:r>
            <a:endParaRPr lang="en-GB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818" y="5320372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&gt; 0.5 GeV/c </a:t>
            </a:r>
          </a:p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Polar angle range 0-300 mrad 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630" y="4981818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racks with: 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1818" y="3604075"/>
            <a:ext cx="2483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PID performance  vs.  momentum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41127" y="3650241"/>
            <a:ext cx="358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PID in momentum range 1.5-100  GeV/c,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 different DLL cuts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954" y="5334496"/>
            <a:ext cx="462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374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  improved with upgraded geometry</a:t>
            </a:r>
            <a:endParaRPr lang="en-GB" sz="2000" dirty="0">
              <a:solidFill>
                <a:srgbClr val="3744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D:\documents\LHCb\RICH\RICH2013-Talk\src-pid\rich2019_v7g_compare_upgradedLabel_effvs_pur\RichDLLk-RichDLLpi_Long_P1.5-100_Pt0.5-1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88" y="465557"/>
            <a:ext cx="4607574" cy="32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documents\LHCb\RICH\RICH2013-Talk\src-pid\pid-vs-mom-confA\KaonID-DLL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" y="498349"/>
            <a:ext cx="4460487" cy="31057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4328" y="1548204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DLL &gt;0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Kaon Efficiency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 mis-ID probability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07045" y="2021046"/>
            <a:ext cx="101133" cy="97159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66CC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907045" y="2379227"/>
            <a:ext cx="101133" cy="846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87486"/>
            <a:ext cx="2527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esting  MaPMTs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26" y="1059278"/>
            <a:ext cx="59660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Tests with commercial LED and optical fibre to sample single photons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Gain variations, cross-talk: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815" y="1992639"/>
            <a:ext cx="56541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Channel to channel gain variation up to  a factor of  2.3 observed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 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easured cross talk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1%  between adjacent pixels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06" y="2007059"/>
            <a:ext cx="3093140" cy="181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646" y="3635613"/>
            <a:ext cx="28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C00000"/>
                </a:solidFill>
              </a:rPr>
              <a:t>Magnetic field tolerance: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72" y="4745740"/>
            <a:ext cx="662232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field in the photodetector region :   RICH1: 30 Gauss,   RICH2: 15 Gauss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the field: loss of gain and  </a:t>
            </a:r>
            <a:r>
              <a:rPr lang="en-GB" sz="14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detection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to longitudinal field measured, using a PMT inside a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PMTs need to be shielded  from the field in the RICH1 and RICH2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852" y="563160"/>
            <a:ext cx="2980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 by   M.Maino   at this conference </a:t>
            </a:r>
            <a:endParaRPr lang="en-GB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1648521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photon  pulse height </a:t>
            </a:r>
          </a:p>
          <a:p>
            <a:r>
              <a:rPr lang="en-GB" sz="1200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 of different pixels</a:t>
            </a:r>
            <a:endParaRPr lang="en-GB" sz="1200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088871"/>
            <a:ext cx="3140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 by  S.Eisenhardt  at this conference</a:t>
            </a:r>
            <a:endParaRPr lang="en-GB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09026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Photodetector Readout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55676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240538"/>
              </p:ext>
            </p:extLst>
          </p:nvPr>
        </p:nvGraphicFramePr>
        <p:xfrm>
          <a:off x="6444208" y="836712"/>
          <a:ext cx="2484893" cy="13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" name="Acrobat Document" r:id="rId3" imgW="6362550" imgH="3514725" progId="AcroExch.Document.7">
                  <p:embed/>
                </p:oleObj>
              </mc:Choice>
              <mc:Fallback>
                <p:oleObj name="Acrobat Document" r:id="rId3" imgW="6362550" imgH="35147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4208" y="836712"/>
                        <a:ext cx="2484893" cy="13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0585" y="836712"/>
            <a:ext cx="450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Front end ASIC:  Custom made  CLARO chip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7704" y="1844824"/>
            <a:ext cx="849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 Per channel gain adjustable with 3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 Discriminator threshold  adjustable  with 5 bits.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 1 chip for 8 channels,  8 chips for a PMT. Prototype with 4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  peaking time &lt; 5 ns, </a:t>
            </a:r>
            <a:r>
              <a:rPr lang="en-GB" sz="1600" dirty="0"/>
              <a:t> </a:t>
            </a:r>
            <a:r>
              <a:rPr lang="en-GB" sz="1600" dirty="0" smtClean="0"/>
              <a:t> recovery time &lt; 25 ns for single photon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  0.35 </a:t>
            </a:r>
            <a:r>
              <a:rPr lang="en-GB" sz="1600" dirty="0" smtClean="0">
                <a:latin typeface="Symbol" panose="05050102010706020507" pitchFamily="18" charset="2"/>
              </a:rPr>
              <a:t>m</a:t>
            </a:r>
            <a:r>
              <a:rPr lang="en-GB" sz="1600" dirty="0" smtClean="0"/>
              <a:t> m CMOS technology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  Verified for radiation tolerance at LHC  by doing irradiation tests using  neutrons   and X-rays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303" y="1219273"/>
            <a:ext cx="576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by </a:t>
            </a: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M.Fiorini   at this  conference  : “ Radiation  hardness tests</a:t>
            </a:r>
          </a:p>
          <a:p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and characterization of  the  CLARO-CMOS” </a:t>
            </a:r>
            <a:endParaRPr lang="en-GB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049" y="5085183"/>
            <a:ext cx="4864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Backup Option:  MAROC4 Chip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Some tests to be done from 2015 by</a:t>
            </a:r>
          </a:p>
          <a:p>
            <a:r>
              <a:rPr lang="en-GB" dirty="0" smtClean="0"/>
              <a:t>      installing few PMTs in the RICH2 outer region. </a:t>
            </a:r>
            <a:endParaRPr lang="en-GB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23" y="4213626"/>
            <a:ext cx="2663093" cy="23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6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22106" y="86631"/>
            <a:ext cx="467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Design: Readout chain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018" y="4533765"/>
            <a:ext cx="83407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Occupancy variation large  on the detector plane  (1-25 %)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FE boards with/without zero suppression for low/high occupancy regions.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Typical FE board bandwidth: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All these are radiation hard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393" y="5574973"/>
            <a:ext cx="615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      40 Gb/s (3 Gb/s) per module in high (low) occupancy region .</a:t>
            </a: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 (1 Module : 4X4  PMTs)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019" y="3333436"/>
            <a:ext cx="878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data transmission from the detector to the  readout units and then to storage.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readout scheme conforms to the standard specified in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“Electronics architecture of the  LHCb upgrade”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LHCb-PUB-2011-01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Reprogrammable FPGA on the digital board next to the FE ASIC board.</a:t>
            </a: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0" y="660358"/>
            <a:ext cx="6626220" cy="26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2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22106" y="182497"/>
            <a:ext cx="500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Design: MaPMT modules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733" y="1017750"/>
            <a:ext cx="63757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Local magnetic shielding to the PMTs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Heat dissipation into the cooling 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Possible mounting of lenses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Provide insulation,  interface to readout  and detector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Ease of access,  structural stability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2X 2 PMTs in a cell, </a:t>
            </a:r>
          </a:p>
          <a:p>
            <a:r>
              <a:rPr lang="en-GB" dirty="0"/>
              <a:t> </a:t>
            </a:r>
            <a:r>
              <a:rPr lang="en-GB" dirty="0" smtClean="0"/>
              <a:t>      2X2  cells in a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Walls made of  a shielding  </a:t>
            </a:r>
          </a:p>
          <a:p>
            <a:r>
              <a:rPr lang="en-GB" dirty="0"/>
              <a:t> </a:t>
            </a:r>
            <a:r>
              <a:rPr lang="en-GB" dirty="0" smtClean="0"/>
              <a:t>     material like  mu-metal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228" y="615753"/>
            <a:ext cx="37433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PMTs  are kept inside modules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903776"/>
              </p:ext>
            </p:extLst>
          </p:nvPr>
        </p:nvGraphicFramePr>
        <p:xfrm>
          <a:off x="4644008" y="2420888"/>
          <a:ext cx="4140697" cy="3809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Acrobat Document" r:id="rId3" imgW="3695490" imgH="3400425" progId="AcroExch.Document.7">
                  <p:embed/>
                </p:oleObj>
              </mc:Choice>
              <mc:Fallback>
                <p:oleObj name="Acrobat Document" r:id="rId3" imgW="3695490" imgH="34004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2420888"/>
                        <a:ext cx="4140697" cy="3809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6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35425"/>
            <a:ext cx="4996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Design: RICH mechanics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620688"/>
            <a:ext cx="552747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Spherical mirror moved downstream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compared to current  RICH1. All mirror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mounts to be replaced.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Photodetector plane moved for the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new optics.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Magnetic shielding unchanged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Sizes of almost everything inside RICH1 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is changed  and are to be re-built.</a:t>
            </a:r>
          </a:p>
          <a:p>
            <a:endParaRPr lang="en-GB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Gas enclosure and quartz windows to be rebuilt.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spherical mirrors using the same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carbon fibre technology (CMA) used now,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to be made.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(RICH-2007: NIMA 595 (2008)197-199 ) </a:t>
            </a:r>
          </a:p>
          <a:p>
            <a:endParaRPr lang="en-GB" sz="14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flat mirrors to be made, using the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same technology (Simax glass) used now.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Photon detector assembly for both RICH detectors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RICH2, most of the rest of the current mechanics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is retained.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990"/>
            <a:ext cx="2478324" cy="33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979712" y="2492896"/>
            <a:ext cx="27363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4" y="3791578"/>
            <a:ext cx="2745582" cy="298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3110" y="176713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268760"/>
            <a:ext cx="52004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LHCb  upgrade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Optimization of RICH optics  for upgrade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Photodetector and its  readout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Summary  and  Plans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293" y="1700808"/>
            <a:ext cx="4954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FF0000"/>
                </a:solidFill>
              </a:rPr>
              <a:t> LHCb  physics  at  high  luminosity   from 2019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Trigger and  detector  upgrades 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0609" y="4509119"/>
            <a:ext cx="511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bg2">
                    <a:lumMod val="10000"/>
                  </a:schemeClr>
                </a:solidFill>
              </a:rPr>
              <a:t>Optimization of  various  components of the  RICH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0610" y="2961758"/>
            <a:ext cx="390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RICH  performance from  simulations</a:t>
            </a:r>
            <a:endParaRPr lang="en-GB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39073" y="188640"/>
            <a:ext cx="175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119675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We expect excellent performance from the new RICH  at high luminosity.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Most parts of the RICH1 will be re-built. For RICH2 only the photon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detector assembly will be re-made.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MaPMTs are the baseline solution for photodetectors.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Tests with prototypes are under way.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Main aspects of the re-design of the RICH system are complete.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332654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04579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 Design  Report  submitted last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design and construction expected in the coming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2019:  Commissioning of the new RICH system so that we can achieve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excellent PID capability similar to that obtained from current  RICH.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This upgrade would enable us to measure parameters sensitive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to the New Physics  with sufficient precision.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6648" y="3789040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EPJC (2013) ,73:2431</a:t>
            </a:r>
            <a:endParaRPr lang="en-GB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4193" y="4602614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RICH1 Gas</a:t>
            </a:r>
            <a:endParaRPr lang="en-GB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20" y="2780928"/>
            <a:ext cx="4565873" cy="29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380051"/>
            <a:ext cx="3668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BACKUP   SLIDES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23</a:t>
            </a:fld>
            <a:endParaRPr lang="en-GB" dirty="0"/>
          </a:p>
        </p:txBody>
      </p:sp>
      <p:pic>
        <p:nvPicPr>
          <p:cNvPr id="5" name="Picture 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4235"/>
            <a:ext cx="4272072" cy="28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23" y="1537235"/>
            <a:ext cx="4366808" cy="28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3357" y="4899876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JHEP 10 (2012) 037</a:t>
            </a:r>
            <a:endParaRPr lang="en-GB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473978"/>
              </p:ext>
            </p:extLst>
          </p:nvPr>
        </p:nvGraphicFramePr>
        <p:xfrm>
          <a:off x="5062902" y="4899876"/>
          <a:ext cx="38401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9" name="Equation" r:id="rId5" imgW="2527200" imgH="444240" progId="Equation.3">
                  <p:embed/>
                </p:oleObj>
              </mc:Choice>
              <mc:Fallback>
                <p:oleObj name="Equation" r:id="rId5" imgW="2527200" imgH="4442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902" y="4899876"/>
                        <a:ext cx="38401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8862" y="443711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Without RICH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3197" y="443873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RICH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464" y="5590285"/>
            <a:ext cx="8849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Without RICH PID, the                          is completely dominated by            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be able to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excellent  PID capability during LHCb upgrade  </a:t>
            </a:r>
            <a:endParaRPr lang="en-GB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333447"/>
              </p:ext>
            </p:extLst>
          </p:nvPr>
        </p:nvGraphicFramePr>
        <p:xfrm>
          <a:off x="2800770" y="5587619"/>
          <a:ext cx="11271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0" name="Equation" r:id="rId7" imgW="748975" imgH="203112" progId="Equation.3">
                  <p:embed/>
                </p:oleObj>
              </mc:Choice>
              <mc:Fallback>
                <p:oleObj name="Equation" r:id="rId7" imgW="748975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770" y="5587619"/>
                        <a:ext cx="11271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13455"/>
              </p:ext>
            </p:extLst>
          </p:nvPr>
        </p:nvGraphicFramePr>
        <p:xfrm>
          <a:off x="7164288" y="5595098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1" name="Equation" r:id="rId9" imgW="748975" imgH="203112" progId="Equation.3">
                  <p:embed/>
                </p:oleObj>
              </mc:Choice>
              <mc:Fallback>
                <p:oleObj name="Equation" r:id="rId9" imgW="748975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595098"/>
                        <a:ext cx="1219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2383395" y="3747070"/>
            <a:ext cx="600262" cy="1842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03848" y="3655937"/>
            <a:ext cx="3313737" cy="19316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4333" y="188640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RICH in LHCb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209026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PID performance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668984"/>
              </p:ext>
            </p:extLst>
          </p:nvPr>
        </p:nvGraphicFramePr>
        <p:xfrm>
          <a:off x="1043608" y="1556792"/>
          <a:ext cx="54006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Acrobat Document" r:id="rId3" imgW="7200720" imgH="5024160" progId="AcroExch.Document.11">
                  <p:embed/>
                </p:oleObj>
              </mc:Choice>
              <mc:Fallback>
                <p:oleObj name="Acrobat Document" r:id="rId3" imgW="7200720" imgH="5024160" progId="AcroExch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56792"/>
                        <a:ext cx="54006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764704"/>
            <a:ext cx="6516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upgrade luminosity  expected to gradually increase to Lumi20.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from upgraded geometry at difference luminosities.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661248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racks with: 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106" y="5999398"/>
            <a:ext cx="242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Momentum range 1.5-100 GeV/c</a:t>
            </a:r>
          </a:p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&gt; 0.5 GeV/c </a:t>
            </a:r>
          </a:p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Polar angle range 0-300 mrad 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25</a:t>
            </a:fld>
            <a:endParaRPr lang="en-GB" dirty="0"/>
          </a:p>
        </p:txBody>
      </p:sp>
      <p:pic>
        <p:nvPicPr>
          <p:cNvPr id="20482" name="Picture 2" descr="E:\seaso\RICH-Upgrade\Rich-Upgrade-TDR\lhcc\Plots_lhcc\Plots_Compare_hpd_aerogel\RichDLLk-RichDLLpi_Long_P1.5-100_Pt0.5-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96744" cy="46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209026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PID performance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98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62399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LHCb   Event rates and yield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340768"/>
            <a:ext cx="220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Pile up  vs. luminosity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 bwMode="auto">
          <a:xfrm>
            <a:off x="5498865" y="980728"/>
            <a:ext cx="2952328" cy="32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0487" y="591505"/>
            <a:ext cx="247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Yield with LHCb upgrade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82" y="4237895"/>
            <a:ext cx="2645092" cy="241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3" y="1710100"/>
            <a:ext cx="4537671" cy="382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27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86674"/>
              </p:ext>
            </p:extLst>
          </p:nvPr>
        </p:nvGraphicFramePr>
        <p:xfrm>
          <a:off x="179512" y="409546"/>
          <a:ext cx="54006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" name="Acrobat Document" r:id="rId3" imgW="5400540" imgH="3228975" progId="AcroExch.Document.11">
                  <p:embed/>
                </p:oleObj>
              </mc:Choice>
              <mc:Fallback>
                <p:oleObj name="Acrobat Document" r:id="rId3" imgW="5400540" imgH="32289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409546"/>
                        <a:ext cx="540067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8953" y="54576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Single Event  Hit distribution: RICH1  Simulation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26876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Lumi4: RICH1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Upgrade geometry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16705"/>
              </p:ext>
            </p:extLst>
          </p:nvPr>
        </p:nvGraphicFramePr>
        <p:xfrm>
          <a:off x="2987824" y="3429000"/>
          <a:ext cx="54006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" name="Acrobat Document" r:id="rId5" imgW="5400540" imgH="3228975" progId="AcroExch.Document.11">
                  <p:embed/>
                </p:oleObj>
              </mc:Choice>
              <mc:Fallback>
                <p:oleObj name="Acrobat Document" r:id="rId5" imgW="5400540" imgH="32289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7824" y="3429000"/>
                        <a:ext cx="540067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4889229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Lumi20: RICH1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Upgrade geometry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28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742047"/>
              </p:ext>
            </p:extLst>
          </p:nvPr>
        </p:nvGraphicFramePr>
        <p:xfrm>
          <a:off x="3722386" y="423908"/>
          <a:ext cx="4522320" cy="270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" name="Acrobat Document" r:id="rId3" imgW="5400540" imgH="3228975" progId="AcroExch.Document.11">
                  <p:embed/>
                </p:oleObj>
              </mc:Choice>
              <mc:Fallback>
                <p:oleObj name="Acrobat Document" r:id="rId3" imgW="5400540" imgH="32289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2386" y="423908"/>
                        <a:ext cx="4522320" cy="2703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1282" y="54576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Single Event  Hit distribution: RICH2  Simulation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1871" y="1434810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Lumi4</a:t>
            </a:r>
          </a:p>
          <a:p>
            <a:r>
              <a:rPr lang="en-GB" dirty="0" smtClean="0"/>
              <a:t>RICH2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7270"/>
              </p:ext>
            </p:extLst>
          </p:nvPr>
        </p:nvGraphicFramePr>
        <p:xfrm>
          <a:off x="3439111" y="3331502"/>
          <a:ext cx="4798484" cy="286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" name="Acrobat Document" r:id="rId5" imgW="5400540" imgH="3228975" progId="AcroExch.Document.11">
                  <p:embed/>
                </p:oleObj>
              </mc:Choice>
              <mc:Fallback>
                <p:oleObj name="Acrobat Document" r:id="rId5" imgW="5400540" imgH="32289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39111" y="3331502"/>
                        <a:ext cx="4798484" cy="286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18679" y="4653136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Lumi20</a:t>
            </a:r>
          </a:p>
          <a:p>
            <a:r>
              <a:rPr lang="en-GB" dirty="0" smtClean="0"/>
              <a:t>RICH2</a:t>
            </a: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908"/>
            <a:ext cx="2880320" cy="59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3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2" descr="L:\documents\LHCb-Talks\gene-2008-002-LHCb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1" y="634725"/>
            <a:ext cx="7189955" cy="50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6208" y="5877272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 of  the two RICH detectors : Talk by A.Papanestis  today</a:t>
            </a:r>
          </a:p>
          <a:p>
            <a:r>
              <a:rPr lang="en-GB" sz="14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RICH performance in real data:   Talk by C.Matteuzzi  on Thursday</a:t>
            </a:r>
            <a:endParaRPr lang="en-GB" sz="14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90901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LHCb  Experiment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9" y="5694275"/>
            <a:ext cx="3143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RICH1  : aerogel+ C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RICH2  :   CF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gas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Photodetector: HPD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3666" y="616620"/>
            <a:ext cx="84497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Search for New Physics  beyond standard model (SM)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measurements so far,  it appears that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Need very high precision measurements to observe small deviations from SM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61" y="938348"/>
            <a:ext cx="79980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decays of hadrons with b and c quarks , study CP violation and rare decays.</a:t>
            </a:r>
          </a:p>
          <a:p>
            <a:endParaRPr lang="en-GB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Flavour changing processes are consistent with CKM mechanism in 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 sources of  flavour symmetry breaking are excluded at the TeV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31" y="2881766"/>
            <a:ext cx="769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 upgrade is needed to increase the  statistical precision  significantly.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9090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LHCb  upgrade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66" y="3334503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Main  bottlenecks  for going to high luminosity in LHCb: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7879" y="3861048"/>
            <a:ext cx="5222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End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ax readout rate = 1.1 MHz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discrimination power of 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Level0  hardware trigger (E</a:t>
            </a:r>
            <a:r>
              <a:rPr lang="en-GB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GB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thresholds).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Saturates yield from hadronic channels </a:t>
            </a:r>
            <a:r>
              <a:rPr lang="en-GB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9" y="3662985"/>
            <a:ext cx="3301566" cy="30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9090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LHCb  upgrade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62029"/>
            <a:ext cx="6264696" cy="210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 out  all  detectors at 40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Low level hardware trigger 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E</a:t>
            </a:r>
            <a:r>
              <a:rPr lang="en-GB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GB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thresholds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tunable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output rate 1-20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software trigger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cuts on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IP , tracking , vertex and PID 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Final output bandwidth ~20 kHz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88" y="69269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For upgrade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988" y="3933056"/>
            <a:ext cx="525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the RICH detectors this upgrade requires: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023" y="4437111"/>
            <a:ext cx="8471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Replace HPDs  since they have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readout  chip  encapsulated ,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whose maximum readout rate is 1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base line : Hamamatsu R11265 PMTs ,  read out with  CLARO chip    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6247160"/>
            <a:ext cx="5809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HPD Operation in current RICH : Talk by  S.Eisenhardt on Wednesday 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9090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LHCb  upgrade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31946"/>
              </p:ext>
            </p:extLst>
          </p:nvPr>
        </p:nvGraphicFramePr>
        <p:xfrm>
          <a:off x="235317" y="552568"/>
          <a:ext cx="8697930" cy="266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312"/>
                <a:gridCol w="1259689"/>
                <a:gridCol w="1259689"/>
                <a:gridCol w="1704285"/>
                <a:gridCol w="2075836"/>
                <a:gridCol w="1080119"/>
              </a:tblGrid>
              <a:tr h="936104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Period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in   TeV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 in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GB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cm</a:t>
                      </a:r>
                      <a:r>
                        <a:rPr lang="en-GB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GB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bunches (bunch spacing  in ns)</a:t>
                      </a:r>
                      <a:endParaRPr lang="en-GB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 in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fb</a:t>
                      </a:r>
                      <a:r>
                        <a:rPr lang="en-GB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2010-2011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 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1300        (50 )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+ </a:t>
                      </a:r>
                    </a:p>
                    <a:p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1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13 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2400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13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20 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2400 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(25)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/ year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Total=50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1" y="3426457"/>
            <a:ext cx="706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For the  RICH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en-GB" dirty="0" smtClean="0"/>
              <a:t>,  high luminosity  from 2019  onwards  implies: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95789"/>
            <a:ext cx="8321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Remove aerogel radiator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Improve  the optics  to  achieve optimal PID performance  at high  luminosity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196938"/>
            <a:ext cx="825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PID  is difficult even at current luminosity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ideas to improve PID up to 10 GeV/c : TOF detector ? </a:t>
            </a:r>
            <a:r>
              <a:rPr lang="en-GB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by M.V.Dijk Today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Current baseline:  use the gas radiator as a threshold counter at low momentum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0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843808" y="68790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Photodetectors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42" y="299622"/>
            <a:ext cx="230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R11265-103-M64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614272"/>
              </p:ext>
            </p:extLst>
          </p:nvPr>
        </p:nvGraphicFramePr>
        <p:xfrm>
          <a:off x="6084168" y="76576"/>
          <a:ext cx="2692723" cy="358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" name="Acrobat Document" r:id="rId3" imgW="5200470" imgH="6924585" progId="AcroExch.Document.7">
                  <p:embed/>
                </p:oleObj>
              </mc:Choice>
              <mc:Fallback>
                <p:oleObj name="Acrobat Document" r:id="rId3" imgW="5200470" imgH="69245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4168" y="76576"/>
                        <a:ext cx="2692723" cy="358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036" y="620688"/>
            <a:ext cx="77203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8 X 8 pixels in  23 X 23 mm</a:t>
            </a:r>
            <a:r>
              <a:rPr lang="en-GB" baseline="30000" dirty="0" smtClean="0"/>
              <a:t>2</a:t>
            </a:r>
            <a:r>
              <a:rPr lang="en-GB" dirty="0" smtClean="0"/>
              <a:t> ,  total  size 26.2 X26.2 mm</a:t>
            </a:r>
            <a:r>
              <a:rPr lang="en-GB" baseline="30000" dirty="0" smtClean="0"/>
              <a:t>2</a:t>
            </a:r>
          </a:p>
          <a:p>
            <a:r>
              <a:rPr lang="en-GB" baseline="30000" dirty="0"/>
              <a:t> </a:t>
            </a:r>
            <a:r>
              <a:rPr lang="en-GB" baseline="30000" dirty="0" smtClean="0"/>
              <a:t>         </a:t>
            </a:r>
            <a:r>
              <a:rPr lang="en-GB" dirty="0" smtClean="0"/>
              <a:t>Active area fraction = 77 %.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For R&amp;D  the  version with </a:t>
            </a:r>
          </a:p>
          <a:p>
            <a:r>
              <a:rPr lang="en-GB" dirty="0"/>
              <a:t> </a:t>
            </a:r>
            <a:r>
              <a:rPr lang="en-GB" dirty="0" smtClean="0"/>
              <a:t>      SBA photocathode, borosilicate window  used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UV glass/borosilicate  option under consideration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Compared to the S20  of  HPD,  the bialkali </a:t>
            </a:r>
            <a:r>
              <a:rPr lang="en-GB" dirty="0"/>
              <a:t>o</a:t>
            </a:r>
            <a:r>
              <a:rPr lang="en-GB" dirty="0" smtClean="0"/>
              <a:t>f PMT </a:t>
            </a:r>
          </a:p>
          <a:p>
            <a:r>
              <a:rPr lang="en-GB" dirty="0"/>
              <a:t> </a:t>
            </a:r>
            <a:r>
              <a:rPr lang="en-GB" dirty="0" smtClean="0"/>
              <a:t>       has the  QE peak at larger wavelength </a:t>
            </a:r>
            <a:r>
              <a:rPr lang="en-GB" dirty="0" smtClean="0">
                <a:sym typeface="Wingdings" panose="05000000000000000000" pitchFamily="2" charset="2"/>
              </a:rPr>
              <a:t>lower chromatic error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 Typical collection efficiency assumed = 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Approx. 4500  PMTs  for RICH1+RICH2</a:t>
            </a: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Looking into reducing this number to reduce cost: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Backup option: HPDs with external readout (SALT chip)</a:t>
            </a: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 Proof of principle already established with lab tests.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989" y="4797152"/>
            <a:ext cx="423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Lenses in the outer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H12700  PMTs  in the outer regions</a:t>
            </a:r>
          </a:p>
          <a:p>
            <a:r>
              <a:rPr lang="en-GB" dirty="0"/>
              <a:t> </a:t>
            </a:r>
            <a:r>
              <a:rPr lang="en-GB" dirty="0" smtClean="0"/>
              <a:t>     (pixel size 6 X6 mm</a:t>
            </a:r>
            <a:r>
              <a:rPr lang="en-GB" baseline="30000" dirty="0" smtClean="0"/>
              <a:t>2  </a:t>
            </a:r>
            <a:r>
              <a:rPr lang="en-GB" dirty="0" smtClean="0"/>
              <a:t> )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26498"/>
              </p:ext>
            </p:extLst>
          </p:nvPr>
        </p:nvGraphicFramePr>
        <p:xfrm>
          <a:off x="5971583" y="3429000"/>
          <a:ext cx="3062174" cy="29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9" name="Acrobat Document" r:id="rId5" imgW="5400498" imgH="5238615" progId="AcroExch.Document.11">
                  <p:embed/>
                </p:oleObj>
              </mc:Choice>
              <mc:Fallback>
                <p:oleObj name="Acrobat Document" r:id="rId5" imgW="5400498" imgH="52386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1583" y="3429000"/>
                        <a:ext cx="3062174" cy="297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8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10686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RICH upgrade : Simulation studies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60518"/>
              </p:ext>
            </p:extLst>
          </p:nvPr>
        </p:nvGraphicFramePr>
        <p:xfrm>
          <a:off x="395536" y="1437739"/>
          <a:ext cx="511256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346"/>
                <a:gridCol w="1352957"/>
                <a:gridCol w="1008112"/>
                <a:gridCol w="864096"/>
                <a:gridCol w="504058"/>
              </a:tblGrid>
              <a:tr h="579968">
                <a:tc>
                  <a:txBody>
                    <a:bodyPr/>
                    <a:lstStyle/>
                    <a:p>
                      <a:r>
                        <a:rPr lang="en-GB" dirty="0" smtClean="0"/>
                        <a:t>Luminosity</a:t>
                      </a:r>
                    </a:p>
                    <a:p>
                      <a:r>
                        <a:rPr lang="en-GB" dirty="0" smtClean="0"/>
                        <a:t>Label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Luminosity</a:t>
                      </a:r>
                    </a:p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32</a:t>
                      </a:r>
                      <a:r>
                        <a:rPr lang="en-GB" dirty="0" smtClean="0"/>
                        <a:t> cm-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dirty="0" smtClean="0"/>
                        <a:t>s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 </a:t>
                      </a:r>
                    </a:p>
                    <a:p>
                      <a:r>
                        <a:rPr lang="en-GB" dirty="0" smtClean="0"/>
                        <a:t>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Lumi4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Lumi10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Lumi20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1003" y="1566959"/>
            <a:ext cx="23500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E=Collision energy </a:t>
            </a:r>
          </a:p>
          <a:p>
            <a:r>
              <a:rPr lang="en-GB" i="1" dirty="0" smtClean="0">
                <a:latin typeface="Symbol" panose="05050102010706020507" pitchFamily="18" charset="2"/>
              </a:rPr>
              <a:t>n</a:t>
            </a:r>
            <a:r>
              <a:rPr lang="en-GB" i="1" dirty="0" smtClean="0"/>
              <a:t>=average number </a:t>
            </a:r>
          </a:p>
          <a:p>
            <a:r>
              <a:rPr lang="en-GB" i="1" dirty="0" smtClean="0"/>
              <a:t>     of pp interactions </a:t>
            </a:r>
          </a:p>
          <a:p>
            <a:r>
              <a:rPr lang="en-GB" i="1" dirty="0"/>
              <a:t> </a:t>
            </a:r>
            <a:r>
              <a:rPr lang="en-GB" i="1" dirty="0" smtClean="0"/>
              <a:t>    per  bunch crossing</a:t>
            </a:r>
          </a:p>
          <a:p>
            <a:r>
              <a:rPr lang="en-GB" i="1" dirty="0" smtClean="0"/>
              <a:t>Lumi4: 2012 conditions</a:t>
            </a:r>
            <a:endParaRPr lang="en-GB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960325"/>
              </p:ext>
            </p:extLst>
          </p:nvPr>
        </p:nvGraphicFramePr>
        <p:xfrm>
          <a:off x="426033" y="350100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727"/>
                <a:gridCol w="411027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Current  geometry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Optics used in current  RICH1 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Upgrade</a:t>
                      </a:r>
                      <a:r>
                        <a:rPr lang="en-GB" baseline="0" dirty="0" smtClean="0"/>
                        <a:t> geometry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Improved </a:t>
                      </a:r>
                      <a:r>
                        <a:rPr lang="en-GB" baseline="0" dirty="0" smtClean="0"/>
                        <a:t> RICH1  optics for upgrade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7436" y="646062"/>
            <a:ext cx="830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LHCb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ull simulations using  PYTHIA + EVTGEN + GEANT4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Studies  using signal events  in a typical upgrade physics channel:  B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ff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22161"/>
              </p:ext>
            </p:extLst>
          </p:nvPr>
        </p:nvGraphicFramePr>
        <p:xfrm>
          <a:off x="4878895" y="5693732"/>
          <a:ext cx="1944215" cy="7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1008112"/>
              </a:tblGrid>
              <a:tr h="43204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Lumi4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Lumi20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317.7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5296125"/>
            <a:ext cx="763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Average number of tracks per event, reconstructed from simulations 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7C10-EBEB-4B9F-9BC3-E9B102A1C65A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95494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RICH1:  Current  optics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904" y="5229200"/>
            <a:ext cx="65471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At Lumi20, the peak occupancy exceeds 35%.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increase in occupancy from luminosity , </a:t>
            </a:r>
          </a:p>
          <a:p>
            <a:r>
              <a:rPr lang="en-GB" dirty="0"/>
              <a:t> </a:t>
            </a:r>
            <a:r>
              <a:rPr lang="en-GB" dirty="0" smtClean="0"/>
              <a:t>     degrades PID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Solution: Increase Radius of Curvature (ROC)  of  spherical mirror</a:t>
            </a:r>
          </a:p>
          <a:p>
            <a:r>
              <a:rPr lang="en-GB" i="1" dirty="0" smtClean="0"/>
              <a:t>                      to  spread  out  hits on detector plane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5459" y="134041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Lumi4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645" y="4581547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Lumi20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438459"/>
              </p:ext>
            </p:extLst>
          </p:nvPr>
        </p:nvGraphicFramePr>
        <p:xfrm>
          <a:off x="5553555" y="317349"/>
          <a:ext cx="2741349" cy="29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" name="Acrobat Document" r:id="rId3" imgW="5400498" imgH="5838757" progId="AcroExch.Document.11">
                  <p:embed/>
                </p:oleObj>
              </mc:Choice>
              <mc:Fallback>
                <p:oleObj name="Acrobat Document" r:id="rId3" imgW="5400498" imgH="583875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3555" y="317349"/>
                        <a:ext cx="2741349" cy="29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517955"/>
              </p:ext>
            </p:extLst>
          </p:nvPr>
        </p:nvGraphicFramePr>
        <p:xfrm>
          <a:off x="5689849" y="3185920"/>
          <a:ext cx="2581796" cy="279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" name="Acrobat Document" r:id="rId5" imgW="5400498" imgH="5838757" progId="AcroExch.Document.11">
                  <p:embed/>
                </p:oleObj>
              </mc:Choice>
              <mc:Fallback>
                <p:oleObj name="Acrobat Document" r:id="rId5" imgW="5400498" imgH="583875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9849" y="3185920"/>
                        <a:ext cx="2581796" cy="2791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80803" y="220506"/>
            <a:ext cx="2576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XY coordinates of hits on detector plane</a:t>
            </a:r>
            <a:endParaRPr lang="en-GB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1422" y="692696"/>
            <a:ext cx="3968570" cy="4392488"/>
            <a:chOff x="2155" y="300"/>
            <a:chExt cx="2551" cy="3221"/>
          </a:xfrm>
        </p:grpSpPr>
        <p:pic>
          <p:nvPicPr>
            <p:cNvPr id="16" name="Picture 15" descr="RICH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300"/>
              <a:ext cx="2551" cy="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200" y="1207"/>
              <a:ext cx="817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002060"/>
                  </a:solidFill>
                  <a:latin typeface="Lucida Sans" charset="0"/>
                </a:rPr>
                <a:t>Aerogel</a:t>
              </a:r>
            </a:p>
          </p:txBody>
        </p:sp>
        <p:sp>
          <p:nvSpPr>
            <p:cNvPr id="18" name="Line 7"/>
            <p:cNvSpPr>
              <a:spLocks noChangeAspect="1" noChangeShapeType="1"/>
            </p:cNvSpPr>
            <p:nvPr/>
          </p:nvSpPr>
          <p:spPr bwMode="auto">
            <a:xfrm rot="60000">
              <a:off x="2879" y="1431"/>
              <a:ext cx="313" cy="13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1219" y="2139018"/>
            <a:ext cx="10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removed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2115</Words>
  <Application>Microsoft Office PowerPoint</Application>
  <PresentationFormat>On-screen Show (4:3)</PresentationFormat>
  <Paragraphs>516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Acrobat 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Sajan Easo</dc:creator>
  <cp:lastModifiedBy>Sajan Easo</cp:lastModifiedBy>
  <cp:revision>348</cp:revision>
  <dcterms:created xsi:type="dcterms:W3CDTF">2013-11-09T21:24:55Z</dcterms:created>
  <dcterms:modified xsi:type="dcterms:W3CDTF">2013-12-01T13:38:03Z</dcterms:modified>
</cp:coreProperties>
</file>