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7" r:id="rId3"/>
    <p:sldId id="290" r:id="rId4"/>
    <p:sldId id="291" r:id="rId5"/>
    <p:sldId id="292" r:id="rId6"/>
    <p:sldId id="293" r:id="rId7"/>
    <p:sldId id="284" r:id="rId8"/>
    <p:sldId id="280" r:id="rId9"/>
    <p:sldId id="295" r:id="rId10"/>
    <p:sldId id="294" r:id="rId11"/>
    <p:sldId id="289" r:id="rId12"/>
    <p:sldId id="285" r:id="rId13"/>
    <p:sldId id="288" r:id="rId14"/>
    <p:sldId id="278" r:id="rId15"/>
    <p:sldId id="283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565" autoAdjust="0"/>
  </p:normalViewPr>
  <p:slideViewPr>
    <p:cSldViewPr snapToGrid="0" snapToObjects="1">
      <p:cViewPr>
        <p:scale>
          <a:sx n="100" d="100"/>
          <a:sy n="100" d="100"/>
        </p:scale>
        <p:origin x="-102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2568-1E64-6341-B2AC-F5F756E27CCA}" type="datetimeFigureOut">
              <a:rPr lang="ja-JP" altLang="en-US" smtClean="0"/>
              <a:pPr/>
              <a:t>15.5.1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A55-BA8F-5D43-9244-84B0723987D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CE4D-01F2-0E44-973A-0EA5F73662E9}" type="datetimeFigureOut">
              <a:rPr lang="ja-JP" altLang="en-US" smtClean="0"/>
              <a:pPr/>
              <a:t>15.5.1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90C0-AF15-1049-853F-B5C463553D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PID upgrade meeting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9600" y="2266300"/>
            <a:ext cx="7920000" cy="1198277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/>
              <a:t>A plan for the installation practice</a:t>
            </a:r>
            <a:endParaRPr lang="ja-JP" altLang="en-US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12800" y="3886200"/>
            <a:ext cx="7518400" cy="1077218"/>
          </a:xfrm>
        </p:spPr>
        <p:txBody>
          <a:bodyPr vert="horz" wrap="square">
            <a:spAutoFit/>
          </a:bodyPr>
          <a:lstStyle/>
          <a:p>
            <a:r>
              <a:rPr lang="en-US" altLang="ja-JP" i="1" dirty="0" smtClean="0"/>
              <a:t>T. </a:t>
            </a:r>
            <a:r>
              <a:rPr lang="en-US" altLang="ja-JP" i="1" dirty="0" err="1" smtClean="0"/>
              <a:t>Kohriki</a:t>
            </a:r>
            <a:r>
              <a:rPr lang="en-US" altLang="ja-JP" i="1" dirty="0" smtClean="0"/>
              <a:t> (KEK), K. Suzuki and K. Tachibana (Nagoya Univ.)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415D-89BB-1743-A9C2-0936CCA7086F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596900" y="1460500"/>
          <a:ext cx="7874718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6"/>
                <a:gridCol w="499984"/>
                <a:gridCol w="6001378"/>
              </a:tblGrid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Apparatus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Qty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Comments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QBB</a:t>
                      </a:r>
                      <a:r>
                        <a:rPr kumimoji="1" lang="en-US" altLang="ja-JP" sz="1400" i="1" baseline="0" dirty="0" smtClean="0"/>
                        <a:t> prototype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Round-shape and square</a:t>
                      </a:r>
                      <a:r>
                        <a:rPr kumimoji="1" lang="en-US" altLang="ja-JP" sz="1400" i="1" baseline="0" dirty="0" smtClean="0"/>
                        <a:t> shape.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Dummy weight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Aluminum</a:t>
                      </a:r>
                      <a:r>
                        <a:rPr kumimoji="1" lang="en-US" altLang="ja-JP" sz="1400" i="1" baseline="0" dirty="0" smtClean="0"/>
                        <a:t> plates as dummy optics.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ECL mock-up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Leveler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To be newly integrated</a:t>
                      </a:r>
                      <a:r>
                        <a:rPr kumimoji="1" lang="en-US" altLang="ja-JP" sz="1400" i="1" baseline="0" dirty="0" smtClean="0"/>
                        <a:t> at the joint of the guide pipe end and the fwd XY-stage.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Laser transit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Being used at Tsukuba Hall.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Apparatus from Fuji Hall/company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>
          <a:xfrm>
            <a:off x="457200" y="707886"/>
            <a:ext cx="8229600" cy="523220"/>
          </a:xfrm>
        </p:spPr>
        <p:txBody>
          <a:bodyPr>
            <a:spAutoFit/>
          </a:bodyPr>
          <a:lstStyle/>
          <a:p>
            <a:endParaRPr lang="ja-JP" altLang="en-US" sz="2800" i="1" dirty="0"/>
          </a:p>
        </p:txBody>
      </p:sp>
      <p:pic>
        <p:nvPicPr>
          <p:cNvPr id="28" name="図 27" descr="RIMG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17600" y="3794254"/>
            <a:ext cx="2880000" cy="2160000"/>
          </a:xfrm>
          <a:prstGeom prst="rect">
            <a:avLst/>
          </a:prstGeom>
        </p:spPr>
      </p:pic>
      <p:pic>
        <p:nvPicPr>
          <p:cNvPr id="29" name="図 28" descr="DQonCVhp.jpg"/>
          <p:cNvPicPr>
            <a:picLocks noChangeAspect="1"/>
          </p:cNvPicPr>
          <p:nvPr/>
        </p:nvPicPr>
        <p:blipFill>
          <a:blip r:embed="rId3"/>
          <a:srcRect l="18969" t="23756" r="6947" b="9922"/>
          <a:stretch>
            <a:fillRect/>
          </a:stretch>
        </p:blipFill>
        <p:spPr>
          <a:xfrm>
            <a:off x="64979" y="3794254"/>
            <a:ext cx="3217022" cy="2160000"/>
          </a:xfrm>
          <a:prstGeom prst="rect">
            <a:avLst/>
          </a:prstGeom>
        </p:spPr>
      </p:pic>
      <p:pic>
        <p:nvPicPr>
          <p:cNvPr id="47" name="Picture 4" descr="Belle－2011_0125_101725"/>
          <p:cNvPicPr>
            <a:picLocks noChangeAspect="1" noChangeArrowheads="1"/>
          </p:cNvPicPr>
          <p:nvPr/>
        </p:nvPicPr>
        <p:blipFill>
          <a:blip r:embed="rId4"/>
          <a:srcRect l="12502"/>
          <a:stretch>
            <a:fillRect/>
          </a:stretch>
        </p:blipFill>
        <p:spPr bwMode="auto">
          <a:xfrm>
            <a:off x="6236118" y="3794254"/>
            <a:ext cx="2844382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Schedule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297" y="745986"/>
            <a:ext cx="4929805" cy="1094659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slot given is Jun. 3</a:t>
            </a:r>
            <a:r>
              <a:rPr lang="en-US" altLang="ja-JP" sz="2800" i="1" baseline="30000" dirty="0" smtClean="0">
                <a:solidFill>
                  <a:prstClr val="black"/>
                </a:solidFill>
              </a:rPr>
              <a:t>rd</a:t>
            </a:r>
            <a:r>
              <a:rPr lang="en-US" altLang="ja-JP" sz="2800" i="1" dirty="0" smtClean="0">
                <a:solidFill>
                  <a:prstClr val="black"/>
                </a:solidFill>
              </a:rPr>
              <a:t> – 7</a:t>
            </a:r>
            <a:r>
              <a:rPr lang="en-US" altLang="ja-JP" sz="2800" i="1" baseline="30000" dirty="0" smtClean="0">
                <a:solidFill>
                  <a:prstClr val="black"/>
                </a:solidFill>
              </a:rPr>
              <a:t>th</a:t>
            </a:r>
            <a:r>
              <a:rPr lang="en-US" altLang="ja-JP" sz="2800" i="1" dirty="0" smtClean="0">
                <a:solidFill>
                  <a:prstClr val="black"/>
                </a:solidFill>
              </a:rPr>
              <a:t>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With a spare slot of Jun. 10</a:t>
            </a:r>
            <a:r>
              <a:rPr lang="en-US" altLang="ja-JP" sz="2400" i="1" baseline="30000" dirty="0" smtClean="0">
                <a:solidFill>
                  <a:prstClr val="black"/>
                </a:solidFill>
              </a:rPr>
              <a:t>th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 – 14</a:t>
            </a:r>
            <a:r>
              <a:rPr lang="en-US" altLang="ja-JP" sz="2400" i="1" baseline="30000" dirty="0" smtClean="0">
                <a:solidFill>
                  <a:prstClr val="black"/>
                </a:solidFill>
              </a:rPr>
              <a:t>th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.</a:t>
            </a:r>
            <a:endParaRPr lang="en-US" altLang="ja-JP" sz="2400" i="1" dirty="0" smtClean="0"/>
          </a:p>
          <a:p>
            <a:pPr marL="533400" lvl="2" indent="-177800" defTabSz="3556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Our plan intends to finish by 7</a:t>
            </a:r>
            <a:r>
              <a:rPr lang="en-US" altLang="ja-JP" sz="2000" i="1" baseline="30000" dirty="0" smtClean="0"/>
              <a:t>th</a:t>
            </a:r>
            <a:r>
              <a:rPr lang="en-US" altLang="ja-JP" sz="2000" i="1" dirty="0" smtClean="0"/>
              <a:t>, though.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488937" y="2259200"/>
          <a:ext cx="499112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018"/>
                <a:gridCol w="713018"/>
                <a:gridCol w="713018"/>
                <a:gridCol w="713018"/>
                <a:gridCol w="713018"/>
                <a:gridCol w="713018"/>
                <a:gridCol w="7130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Sun</a:t>
                      </a:r>
                      <a:endParaRPr kumimoji="1" lang="ja-JP" alt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Mon</a:t>
                      </a:r>
                      <a:endParaRPr kumimoji="1" lang="ja-JP" alt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Tue</a:t>
                      </a:r>
                      <a:endParaRPr kumimoji="1" lang="ja-JP" alt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Wed</a:t>
                      </a:r>
                      <a:endParaRPr kumimoji="1" lang="ja-JP" alt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Thu</a:t>
                      </a:r>
                      <a:endParaRPr kumimoji="1" lang="ja-JP" alt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Fri</a:t>
                      </a:r>
                      <a:endParaRPr kumimoji="1" lang="ja-JP" alt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Sat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smtClean="0"/>
                        <a:t>13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14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15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16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17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18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kumimoji="1" lang="ja-JP" alt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20</a:t>
                      </a:r>
                    </a:p>
                    <a:p>
                      <a:pPr algn="ctr"/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21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22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23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24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25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kumimoji="1" lang="ja-JP" alt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27</a:t>
                      </a:r>
                    </a:p>
                    <a:p>
                      <a:pPr algn="ctr"/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28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29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30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31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6/1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3</a:t>
                      </a:r>
                    </a:p>
                    <a:p>
                      <a:pPr algn="ctr"/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4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5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6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7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kumimoji="1" lang="ja-JP" alt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10</a:t>
                      </a:r>
                    </a:p>
                    <a:p>
                      <a:pPr algn="ctr"/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11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12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13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14</a:t>
                      </a:r>
                      <a:endParaRPr kumimoji="1" lang="ja-JP" alt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</a:rPr>
                        <a:t>15</a:t>
                      </a:r>
                      <a:endParaRPr kumimoji="1" lang="ja-JP" alt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図形グループ 37"/>
          <p:cNvGrpSpPr/>
          <p:nvPr/>
        </p:nvGrpSpPr>
        <p:grpSpPr>
          <a:xfrm>
            <a:off x="1222184" y="2924849"/>
            <a:ext cx="3528001" cy="2940793"/>
            <a:chOff x="1120584" y="2924849"/>
            <a:chExt cx="3528001" cy="2940793"/>
          </a:xfrm>
        </p:grpSpPr>
        <p:grpSp>
          <p:nvGrpSpPr>
            <p:cNvPr id="5" name="図形グループ 46"/>
            <p:cNvGrpSpPr/>
            <p:nvPr/>
          </p:nvGrpSpPr>
          <p:grpSpPr>
            <a:xfrm>
              <a:off x="1120584" y="2924849"/>
              <a:ext cx="3528001" cy="2940793"/>
              <a:chOff x="4013199" y="2709794"/>
              <a:chExt cx="3528001" cy="2940793"/>
            </a:xfrm>
          </p:grpSpPr>
          <p:cxnSp>
            <p:nvCxnSpPr>
              <p:cNvPr id="28" name="直線矢印コネクタ 27"/>
              <p:cNvCxnSpPr/>
              <p:nvPr/>
            </p:nvCxnSpPr>
            <p:spPr>
              <a:xfrm>
                <a:off x="4013200" y="3444668"/>
                <a:ext cx="3528000" cy="1588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>
                <a:off x="4013199" y="4719835"/>
                <a:ext cx="3528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4674537" y="3377992"/>
                <a:ext cx="2275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EKLM test installation</a:t>
                </a:r>
                <a:endParaRPr kumimoji="1" lang="ja-JP" altLang="en-US" i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559299" y="4645223"/>
                <a:ext cx="2521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TOP</a:t>
                </a:r>
                <a:r>
                  <a:rPr kumimoji="1" lang="en-US" altLang="ja-JP" i="1" dirty="0" smtClean="0">
                    <a:solidFill>
                      <a:srgbClr val="FF0000"/>
                    </a:solidFill>
                  </a:rPr>
                  <a:t> installation practice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4013199" y="2792473"/>
                <a:ext cx="3528000" cy="1588"/>
              </a:xfrm>
              <a:prstGeom prst="straightConnector1">
                <a:avLst/>
              </a:prstGeom>
              <a:ln w="25400" cap="flat" cmpd="sng" algn="ctr">
                <a:solidFill>
                  <a:srgbClr val="A6A6A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5068237" y="2709794"/>
                <a:ext cx="1444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A6A6A6"/>
                    </a:solidFill>
                  </a:rPr>
                  <a:t>Belle roll-out</a:t>
                </a:r>
                <a:endParaRPr kumimoji="1" lang="ja-JP" altLang="en-US" i="1" dirty="0">
                  <a:solidFill>
                    <a:srgbClr val="A6A6A6"/>
                  </a:solidFill>
                </a:endParaRPr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>
                <a:off x="4013200" y="4081215"/>
                <a:ext cx="3528000" cy="1588"/>
              </a:xfrm>
              <a:prstGeom prst="straightConnector1">
                <a:avLst/>
              </a:prstGeom>
              <a:ln w="25400" cap="flat" cmpd="sng" algn="ctr">
                <a:solidFill>
                  <a:srgbClr val="A6A6A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テキスト ボックス 43"/>
              <p:cNvSpPr txBox="1"/>
              <p:nvPr/>
            </p:nvSpPr>
            <p:spPr>
              <a:xfrm>
                <a:off x="4293538" y="3998536"/>
                <a:ext cx="3046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A6A6A6"/>
                    </a:solidFill>
                  </a:rPr>
                  <a:t>Common platform integration</a:t>
                </a:r>
                <a:endParaRPr kumimoji="1" lang="ja-JP" altLang="en-US" i="1" dirty="0">
                  <a:solidFill>
                    <a:srgbClr val="A6A6A6"/>
                  </a:solidFill>
                </a:endParaRPr>
              </a:p>
            </p:txBody>
          </p:sp>
          <p:cxnSp>
            <p:nvCxnSpPr>
              <p:cNvPr id="45" name="直線矢印コネクタ 44"/>
              <p:cNvCxnSpPr/>
              <p:nvPr/>
            </p:nvCxnSpPr>
            <p:spPr>
              <a:xfrm>
                <a:off x="4013199" y="5355867"/>
                <a:ext cx="3528000" cy="1588"/>
              </a:xfrm>
              <a:prstGeom prst="straightConnector1">
                <a:avLst/>
              </a:prstGeom>
              <a:ln w="25400" cap="flat" cmpd="sng" algn="ctr">
                <a:solidFill>
                  <a:srgbClr val="FF0000"/>
                </a:solidFill>
                <a:prstDash val="sysDash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/>
              <p:cNvSpPr txBox="1"/>
              <p:nvPr/>
            </p:nvSpPr>
            <p:spPr>
              <a:xfrm>
                <a:off x="4470399" y="5281255"/>
                <a:ext cx="2661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(TOP</a:t>
                </a:r>
                <a:r>
                  <a:rPr kumimoji="1" lang="en-US" altLang="ja-JP" i="1" dirty="0" smtClean="0">
                    <a:solidFill>
                      <a:srgbClr val="FF0000"/>
                    </a:solidFill>
                  </a:rPr>
                  <a:t> installation practice)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円/楕円 48"/>
            <p:cNvSpPr/>
            <p:nvPr/>
          </p:nvSpPr>
          <p:spPr>
            <a:xfrm>
              <a:off x="4126942" y="3273711"/>
              <a:ext cx="360000" cy="360000"/>
            </a:xfrm>
            <a:prstGeom prst="ellipse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120585" y="3958578"/>
              <a:ext cx="3528000" cy="267713"/>
            </a:xfrm>
            <a:prstGeom prst="rect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120585" y="4582923"/>
              <a:ext cx="3528000" cy="1247517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図形グループ 40"/>
          <p:cNvGrpSpPr/>
          <p:nvPr/>
        </p:nvGrpSpPr>
        <p:grpSpPr>
          <a:xfrm>
            <a:off x="4582192" y="2614800"/>
            <a:ext cx="4384008" cy="2500242"/>
            <a:chOff x="4480592" y="2614800"/>
            <a:chExt cx="4384008" cy="2500242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5619763" y="2614800"/>
              <a:ext cx="324483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Delivery of 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our apparatus from Nagoya Univ. and Fuji Hall to Tsukuba Hall.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619763" y="3661311"/>
              <a:ext cx="3244837" cy="14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i="1" dirty="0" smtClean="0">
                  <a:solidFill>
                    <a:srgbClr val="000090"/>
                  </a:solidFill>
                </a:rPr>
                <a:t>Preparation for the practice.</a:t>
              </a:r>
            </a:p>
            <a:p>
              <a:pPr marL="177800" lvl="1" indent="-177800">
                <a:lnSpc>
                  <a:spcPct val="90000"/>
                </a:lnSpc>
                <a:buFont typeface="ヒラギノ角ゴ ProN W3"/>
                <a:buChar char="–"/>
              </a:pPr>
              <a:r>
                <a:rPr lang="en-US" altLang="ja-JP" sz="1600" i="1" dirty="0" smtClean="0">
                  <a:solidFill>
                    <a:srgbClr val="000090"/>
                  </a:solidFill>
                </a:rPr>
                <a:t>Assembly and inspections of the apparatus,</a:t>
              </a:r>
            </a:p>
            <a:p>
              <a:pPr marL="177800" lvl="1" indent="-177800">
                <a:lnSpc>
                  <a:spcPct val="90000"/>
                </a:lnSpc>
                <a:buFont typeface="ヒラギノ角ゴ ProN W3"/>
                <a:buChar char="–"/>
              </a:pPr>
              <a:r>
                <a:rPr kumimoji="1" lang="en-US" altLang="ja-JP" sz="1600" i="1" dirty="0" smtClean="0">
                  <a:solidFill>
                    <a:srgbClr val="000090"/>
                  </a:solidFill>
                </a:rPr>
                <a:t>Remaining </a:t>
              </a:r>
              <a:r>
                <a:rPr lang="en-US" altLang="ja-JP" sz="1600" i="1" dirty="0" smtClean="0">
                  <a:solidFill>
                    <a:srgbClr val="000090"/>
                  </a:solidFill>
                </a:rPr>
                <a:t>machining and tuning,</a:t>
              </a:r>
            </a:p>
            <a:p>
              <a:pPr marL="177800" lvl="1" indent="-177800">
                <a:lnSpc>
                  <a:spcPct val="90000"/>
                </a:lnSpc>
                <a:buFont typeface="ヒラギノ角ゴ ProN W3"/>
                <a:buChar char="–"/>
              </a:pPr>
              <a:r>
                <a:rPr lang="en-US" altLang="ja-JP" sz="1600" i="1" dirty="0" smtClean="0">
                  <a:solidFill>
                    <a:srgbClr val="000090"/>
                  </a:solidFill>
                </a:rPr>
                <a:t>Methodology checks of some measurements.</a:t>
              </a:r>
            </a:p>
          </p:txBody>
        </p:sp>
        <p:cxnSp>
          <p:nvCxnSpPr>
            <p:cNvPr id="24" name="直線矢印コネクタ 23"/>
            <p:cNvCxnSpPr>
              <a:endCxn id="48" idx="1"/>
            </p:cNvCxnSpPr>
            <p:nvPr/>
          </p:nvCxnSpPr>
          <p:spPr>
            <a:xfrm flipV="1">
              <a:off x="4480592" y="3037224"/>
              <a:ext cx="1139171" cy="340976"/>
            </a:xfrm>
            <a:prstGeom prst="straightConnector1">
              <a:avLst/>
            </a:prstGeom>
            <a:ln w="12700" cap="flat" cmpd="sng" algn="ctr">
              <a:solidFill>
                <a:srgbClr val="00009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V="1">
              <a:off x="4648585" y="3829050"/>
              <a:ext cx="971178" cy="129528"/>
            </a:xfrm>
            <a:prstGeom prst="straightConnector1">
              <a:avLst/>
            </a:prstGeom>
            <a:ln w="12700" cap="flat" cmpd="sng" algn="ctr">
              <a:solidFill>
                <a:srgbClr val="00009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図形グループ 29"/>
          <p:cNvGrpSpPr/>
          <p:nvPr/>
        </p:nvGrpSpPr>
        <p:grpSpPr>
          <a:xfrm>
            <a:off x="375503" y="1379160"/>
            <a:ext cx="8616097" cy="5364540"/>
            <a:chOff x="400903" y="1061660"/>
            <a:chExt cx="8616097" cy="536454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rcRect t="656"/>
            <a:stretch>
              <a:fillRect/>
            </a:stretch>
          </p:blipFill>
          <p:spPr>
            <a:xfrm>
              <a:off x="400903" y="1061660"/>
              <a:ext cx="8316377" cy="5364540"/>
            </a:xfrm>
            <a:prstGeom prst="rect">
              <a:avLst/>
            </a:prstGeom>
          </p:spPr>
        </p:pic>
        <p:cxnSp>
          <p:nvCxnSpPr>
            <p:cNvPr id="15" name="直線矢印コネクタ 14"/>
            <p:cNvCxnSpPr/>
            <p:nvPr/>
          </p:nvCxnSpPr>
          <p:spPr>
            <a:xfrm>
              <a:off x="7981700" y="4999978"/>
              <a:ext cx="8956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7735601" y="4482201"/>
              <a:ext cx="1281399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i="1" dirty="0" smtClean="0">
                  <a:solidFill>
                    <a:srgbClr val="FF0000"/>
                  </a:solidFill>
                </a:rPr>
                <a:t>I</a:t>
              </a:r>
              <a:r>
                <a:rPr kumimoji="1" lang="en-US" altLang="ja-JP" i="1" dirty="0" smtClean="0">
                  <a:solidFill>
                    <a:srgbClr val="FF0000"/>
                  </a:solidFill>
                </a:rPr>
                <a:t>nstallation practice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888001" y="5431502"/>
              <a:ext cx="540000" cy="360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435600" y="5444198"/>
              <a:ext cx="2376201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i="1" dirty="0" smtClean="0">
                  <a:solidFill>
                    <a:srgbClr val="FF0000"/>
                  </a:solidFill>
                </a:rPr>
                <a:t>Under negotiation not to delay our schedule</a:t>
              </a:r>
              <a:r>
                <a:rPr lang="en-US" altLang="ja-JP" sz="1400" i="1" dirty="0" smtClean="0">
                  <a:solidFill>
                    <a:srgbClr val="FF0000"/>
                  </a:solidFill>
                </a:rPr>
                <a:t>.</a:t>
              </a:r>
              <a:endParaRPr kumimoji="1" lang="ja-JP" altLang="en-US" sz="14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線矢印コネクタ 20"/>
            <p:cNvCxnSpPr>
              <a:endCxn id="19" idx="2"/>
            </p:cNvCxnSpPr>
            <p:nvPr/>
          </p:nvCxnSpPr>
          <p:spPr>
            <a:xfrm flipV="1">
              <a:off x="7624233" y="5611502"/>
              <a:ext cx="263768" cy="95032"/>
            </a:xfrm>
            <a:prstGeom prst="straightConnector1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2235851" y="5311515"/>
              <a:ext cx="11677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i="1" dirty="0" smtClean="0">
                  <a:solidFill>
                    <a:srgbClr val="FF0000"/>
                  </a:solidFill>
                </a:rPr>
                <a:t>TOP work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006600" y="4137989"/>
              <a:ext cx="1663700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i="1" dirty="0" smtClean="0">
                  <a:solidFill>
                    <a:srgbClr val="000090"/>
                  </a:solidFill>
                </a:rPr>
                <a:t>Common platform work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312051" y="2889913"/>
              <a:ext cx="1167750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i="1" dirty="0" smtClean="0">
                  <a:solidFill>
                    <a:srgbClr val="000090"/>
                  </a:solidFill>
                </a:rPr>
                <a:t>Belle roll-out work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Schedule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355600" y="568186"/>
            <a:ext cx="8229600" cy="818686"/>
          </a:xfrm>
        </p:spPr>
        <p:txBody>
          <a:bodyPr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Unexpected conflict with company’s schedule.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We are trying to fix it, but may have ~0.5 days delay.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IMG_1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0" y="2018110"/>
            <a:ext cx="2880000" cy="2160000"/>
          </a:xfrm>
          <a:prstGeom prst="rect">
            <a:avLst/>
          </a:prstGeom>
        </p:spPr>
      </p:pic>
      <p:pic>
        <p:nvPicPr>
          <p:cNvPr id="17" name="図 16" descr="IMG_1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0" y="4275310"/>
            <a:ext cx="2880000" cy="216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jigs and scheme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grpSp>
        <p:nvGrpSpPr>
          <p:cNvPr id="4" name="図形グループ 44"/>
          <p:cNvGrpSpPr/>
          <p:nvPr/>
        </p:nvGrpSpPr>
        <p:grpSpPr>
          <a:xfrm>
            <a:off x="5817334" y="657951"/>
            <a:ext cx="3326666" cy="1245859"/>
            <a:chOff x="5703034" y="683351"/>
            <a:chExt cx="3326666" cy="124585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/>
            <a:srcRect l="25033" t="20987" r="4362" b="37219"/>
            <a:stretch>
              <a:fillRect/>
            </a:stretch>
          </p:blipFill>
          <p:spPr bwMode="auto">
            <a:xfrm>
              <a:off x="5703034" y="697887"/>
              <a:ext cx="3326666" cy="123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703034" y="683351"/>
              <a:ext cx="8521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 smtClean="0">
                  <a:solidFill>
                    <a:srgbClr val="FF00FF"/>
                  </a:solidFill>
                </a:rPr>
                <a:t>XY-stage</a:t>
              </a:r>
              <a:endParaRPr lang="en-US" altLang="ja-JP" sz="1400" i="1" dirty="0">
                <a:solidFill>
                  <a:srgbClr val="FF00FF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7688229" y="1275448"/>
              <a:ext cx="296797" cy="2545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7129641" y="1453754"/>
              <a:ext cx="10052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>
                  <a:solidFill>
                    <a:srgbClr val="FF00FF"/>
                  </a:solidFill>
                </a:rPr>
                <a:t>Guide</a:t>
              </a:r>
              <a:r>
                <a:rPr lang="en-US" altLang="ja-JP" sz="1400" i="1" dirty="0" smtClean="0">
                  <a:solidFill>
                    <a:srgbClr val="FF00FF"/>
                  </a:solidFill>
                </a:rPr>
                <a:t> pipe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7688229" y="1608733"/>
              <a:ext cx="13414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>
                  <a:solidFill>
                    <a:srgbClr val="FF00FF"/>
                  </a:solidFill>
                </a:rPr>
                <a:t>Counter weight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8379333" y="1435672"/>
              <a:ext cx="228600" cy="277251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6956011" y="1342465"/>
              <a:ext cx="0" cy="3053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668527" y="1609671"/>
              <a:ext cx="6314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Slider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6417312" y="831118"/>
              <a:ext cx="1817224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Module + Strong back</a:t>
              </a:r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672487"/>
            <a:ext cx="6264000" cy="6137065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A set of the engineering models has been tested on the ¼-ECL-mockup.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No critical failure on the jigs and scheme.</a:t>
            </a:r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“strong back” seems working, but need further tests to finalize the design.</a:t>
            </a:r>
            <a:endParaRPr lang="en-US" altLang="ja-JP" sz="2400" i="1" dirty="0" smtClean="0"/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Reduced the sag of a dummy module from 7.5/9 mm to 0.5/2 mm.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Depending on the “up”/”down” configurations.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Need to evaluate the “assembly deformation”.</a:t>
            </a:r>
            <a:endParaRPr lang="en-US" altLang="ja-JP" sz="2000" i="1" dirty="0" smtClean="0"/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XY-stages are being upgraded.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To improve the operation.</a:t>
            </a:r>
            <a:endParaRPr lang="en-US" altLang="ja-JP" sz="2400" i="1" dirty="0" smtClean="0"/>
          </a:p>
          <a:p>
            <a:pPr marL="533400" lvl="2" indent="-177800" defTabSz="3556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Smaller resistance on the Y-translation wheel, more stable counter weight mounting, X-position meter.</a:t>
            </a:r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Further tests will be done in April.</a:t>
            </a:r>
            <a:endParaRPr lang="en-US" altLang="ja-JP" sz="2400" i="1" dirty="0" smtClean="0"/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Emulating the on-site environment.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A longer guide pipe (6m → ~8.5m), “adjacent modules”, various configurations to the mock-up.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Need to solve a space issue at Nagoya Univ.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図形グループ 133"/>
          <p:cNvGrpSpPr/>
          <p:nvPr/>
        </p:nvGrpSpPr>
        <p:grpSpPr>
          <a:xfrm>
            <a:off x="3320734" y="3286522"/>
            <a:ext cx="1850827" cy="1856918"/>
            <a:chOff x="3351848" y="4042231"/>
            <a:chExt cx="1850827" cy="1856918"/>
          </a:xfrm>
        </p:grpSpPr>
        <p:pic>
          <p:nvPicPr>
            <p:cNvPr id="131" name="図 130"/>
            <p:cNvPicPr>
              <a:picLocks noChangeAspect="1"/>
            </p:cNvPicPr>
            <p:nvPr/>
          </p:nvPicPr>
          <p:blipFill>
            <a:blip r:embed="rId2"/>
            <a:srcRect l="57525" t="54936" r="15859" b="9031"/>
            <a:stretch>
              <a:fillRect/>
            </a:stretch>
          </p:blipFill>
          <p:spPr>
            <a:xfrm>
              <a:off x="3351848" y="4042231"/>
              <a:ext cx="1850827" cy="1767303"/>
            </a:xfrm>
            <a:prstGeom prst="rect">
              <a:avLst/>
            </a:prstGeom>
          </p:spPr>
        </p:pic>
        <p:sp>
          <p:nvSpPr>
            <p:cNvPr id="132" name="正方形/長方形 131"/>
            <p:cNvSpPr/>
            <p:nvPr/>
          </p:nvSpPr>
          <p:spPr>
            <a:xfrm rot="16200000">
              <a:off x="3861150" y="4557625"/>
              <a:ext cx="832223" cy="18508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 rot="16200000">
              <a:off x="4186517" y="4368642"/>
              <a:ext cx="228601" cy="1803715"/>
            </a:xfrm>
            <a:prstGeom prst="rect">
              <a:avLst/>
            </a:prstGeom>
            <a:solidFill>
              <a:srgbClr val="000090">
                <a:alpha val="20000"/>
              </a:srgbClr>
            </a:solidFill>
            <a:ln w="381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16200000">
              <a:off x="4086619" y="5209781"/>
              <a:ext cx="411962" cy="825500"/>
            </a:xfrm>
            <a:prstGeom prst="rect">
              <a:avLst/>
            </a:prstGeom>
            <a:solidFill>
              <a:srgbClr val="000090">
                <a:alpha val="20000"/>
              </a:srgbClr>
            </a:solidFill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5" name="図形グループ 77"/>
          <p:cNvGrpSpPr>
            <a:grpSpLocks noChangeAspect="1"/>
          </p:cNvGrpSpPr>
          <p:nvPr/>
        </p:nvGrpSpPr>
        <p:grpSpPr>
          <a:xfrm>
            <a:off x="3135398" y="5258000"/>
            <a:ext cx="2160000" cy="1619999"/>
            <a:chOff x="5836100" y="3392162"/>
            <a:chExt cx="3240002" cy="2430000"/>
          </a:xfrm>
        </p:grpSpPr>
        <p:pic>
          <p:nvPicPr>
            <p:cNvPr id="136" name="図 135" descr="IMG_162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6100" y="3392162"/>
              <a:ext cx="3240000" cy="2430000"/>
            </a:xfrm>
            <a:prstGeom prst="rect">
              <a:avLst/>
            </a:prstGeom>
          </p:spPr>
        </p:pic>
        <p:sp>
          <p:nvSpPr>
            <p:cNvPr id="137" name="正方形/長方形 136"/>
            <p:cNvSpPr/>
            <p:nvPr/>
          </p:nvSpPr>
          <p:spPr>
            <a:xfrm rot="16200000">
              <a:off x="7337086" y="2737016"/>
              <a:ext cx="742606" cy="2735427"/>
            </a:xfrm>
            <a:prstGeom prst="rect">
              <a:avLst/>
            </a:prstGeom>
            <a:solidFill>
              <a:srgbClr val="000090">
                <a:alpha val="20000"/>
              </a:srgbClr>
            </a:solidFill>
            <a:ln w="381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/>
            <p:cNvSpPr/>
            <p:nvPr/>
          </p:nvSpPr>
          <p:spPr>
            <a:xfrm rot="16200000">
              <a:off x="7887317" y="4475416"/>
              <a:ext cx="1175466" cy="1202100"/>
            </a:xfrm>
            <a:prstGeom prst="rect">
              <a:avLst/>
            </a:prstGeom>
            <a:solidFill>
              <a:srgbClr val="000090">
                <a:alpha val="20000"/>
              </a:srgbClr>
            </a:solidFill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9" name="図形グループ 63"/>
          <p:cNvGrpSpPr>
            <a:grpSpLocks noChangeAspect="1"/>
          </p:cNvGrpSpPr>
          <p:nvPr/>
        </p:nvGrpSpPr>
        <p:grpSpPr>
          <a:xfrm>
            <a:off x="305972" y="3736764"/>
            <a:ext cx="2520000" cy="2769168"/>
            <a:chOff x="4688622" y="707887"/>
            <a:chExt cx="3476001" cy="3819695"/>
          </a:xfrm>
        </p:grpSpPr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4"/>
            <a:srcRect t="18091" b="17539"/>
            <a:stretch>
              <a:fillRect/>
            </a:stretch>
          </p:blipFill>
          <p:spPr>
            <a:xfrm rot="5400000">
              <a:off x="4516775" y="879734"/>
              <a:ext cx="3819695" cy="3476001"/>
            </a:xfrm>
            <a:prstGeom prst="rect">
              <a:avLst/>
            </a:prstGeom>
          </p:spPr>
        </p:pic>
        <p:sp>
          <p:nvSpPr>
            <p:cNvPr id="91" name="正方形/長方形 90"/>
            <p:cNvSpPr/>
            <p:nvPr/>
          </p:nvSpPr>
          <p:spPr>
            <a:xfrm rot="20940000">
              <a:off x="6282702" y="2582400"/>
              <a:ext cx="588150" cy="15818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 rot="19620000">
              <a:off x="6581050" y="2475909"/>
              <a:ext cx="588150" cy="1584000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 rot="18240000">
              <a:off x="6796537" y="2268739"/>
              <a:ext cx="588150" cy="158400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 rot="16920000">
              <a:off x="6945812" y="1957295"/>
              <a:ext cx="588150" cy="15840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069544" y="3417511"/>
              <a:ext cx="522000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633994" y="3737111"/>
              <a:ext cx="522000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035553" y="3104210"/>
              <a:ext cx="2772765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 rot="5400000">
              <a:off x="6243003" y="4162958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rot="17580000">
              <a:off x="5650107" y="4016510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rot="18900000">
              <a:off x="5133693" y="3698468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rot="20280000">
              <a:off x="4805213" y="3175417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図形グループ 28"/>
            <p:cNvGrpSpPr/>
            <p:nvPr/>
          </p:nvGrpSpPr>
          <p:grpSpPr>
            <a:xfrm flipH="1">
              <a:off x="7012394" y="3201719"/>
              <a:ext cx="1011185" cy="994684"/>
              <a:chOff x="4904969" y="3927756"/>
              <a:chExt cx="1011185" cy="994684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 rot="17580000">
                <a:off x="5749863" y="4756149"/>
                <a:ext cx="33099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rot="18900000">
                <a:off x="5233449" y="4438107"/>
                <a:ext cx="33099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20280000">
                <a:off x="4904969" y="3927756"/>
                <a:ext cx="330994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直線コネクタ 102"/>
            <p:cNvCxnSpPr/>
            <p:nvPr/>
          </p:nvCxnSpPr>
          <p:spPr>
            <a:xfrm rot="16200000" flipV="1">
              <a:off x="6261106" y="1018371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rot="4020000" flipV="1">
              <a:off x="5668210" y="1158469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rot="2700000" flipV="1">
              <a:off x="5170846" y="1470161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rot="1320000" flipV="1">
              <a:off x="4829666" y="1967812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rot="17580000" flipH="1" flipV="1">
              <a:off x="6865794" y="1151217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18900000" flipH="1" flipV="1">
              <a:off x="7382208" y="1475609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rot="20280000" flipH="1" flipV="1">
              <a:off x="7710688" y="2005010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H="1">
              <a:off x="7833629" y="2600461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H="1">
              <a:off x="4688622" y="2573473"/>
              <a:ext cx="33099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5035553" y="2587761"/>
              <a:ext cx="2880000" cy="0"/>
            </a:xfrm>
            <a:prstGeom prst="line">
              <a:avLst/>
            </a:prstGeom>
            <a:ln w="25400" cap="flat" cmpd="sng" algn="ctr">
              <a:solidFill>
                <a:srgbClr val="3366FF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/>
            <p:cNvSpPr txBox="1"/>
            <p:nvPr/>
          </p:nvSpPr>
          <p:spPr>
            <a:xfrm>
              <a:off x="6709947" y="2684599"/>
              <a:ext cx="555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3366FF"/>
                  </a:solidFill>
                </a:rPr>
                <a:t>4</a:t>
              </a:r>
              <a:r>
                <a:rPr kumimoji="1" lang="en-US" altLang="ja-JP" sz="1600" i="1" dirty="0" smtClean="0">
                  <a:solidFill>
                    <a:srgbClr val="3366FF"/>
                  </a:solidFill>
                </a:rPr>
                <a:t>00</a:t>
              </a:r>
              <a:endParaRPr kumimoji="1" lang="ja-JP" altLang="en-US" sz="1600" i="1" dirty="0">
                <a:solidFill>
                  <a:srgbClr val="3366FF"/>
                </a:solidFill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 rot="5400000" flipH="1" flipV="1">
              <a:off x="6466503" y="2853979"/>
              <a:ext cx="518999" cy="1588"/>
            </a:xfrm>
            <a:prstGeom prst="line">
              <a:avLst/>
            </a:prstGeom>
            <a:ln w="19050" cap="flat" cmpd="sng" algn="ctr">
              <a:solidFill>
                <a:srgbClr val="3366FF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rot="5400000" flipH="1" flipV="1">
              <a:off x="5428042" y="2056817"/>
              <a:ext cx="2113323" cy="1588"/>
            </a:xfrm>
            <a:prstGeom prst="line">
              <a:avLst/>
            </a:prstGeom>
            <a:ln w="19050" cap="flat" cmpd="sng" algn="ctr">
              <a:solidFill>
                <a:srgbClr val="3366FF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テキスト ボックス 115"/>
            <p:cNvSpPr txBox="1"/>
            <p:nvPr/>
          </p:nvSpPr>
          <p:spPr>
            <a:xfrm>
              <a:off x="6435391" y="1869683"/>
              <a:ext cx="65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3366FF"/>
                  </a:solidFill>
                </a:rPr>
                <a:t>165</a:t>
              </a:r>
              <a:r>
                <a:rPr kumimoji="1" lang="en-US" altLang="ja-JP" sz="1600" i="1" dirty="0" smtClean="0">
                  <a:solidFill>
                    <a:srgbClr val="3366FF"/>
                  </a:solidFill>
                </a:rPr>
                <a:t>0</a:t>
              </a:r>
              <a:endParaRPr kumimoji="1" lang="ja-JP" altLang="en-US" sz="1600" i="1" dirty="0">
                <a:solidFill>
                  <a:srgbClr val="3366FF"/>
                </a:solidFill>
              </a:endParaRPr>
            </a:p>
          </p:txBody>
        </p:sp>
        <p:cxnSp>
          <p:nvCxnSpPr>
            <p:cNvPr id="117" name="直線コネクタ 116"/>
            <p:cNvCxnSpPr/>
            <p:nvPr/>
          </p:nvCxnSpPr>
          <p:spPr>
            <a:xfrm rot="5400000" flipH="1" flipV="1">
              <a:off x="5101453" y="2987919"/>
              <a:ext cx="810700" cy="10384"/>
            </a:xfrm>
            <a:prstGeom prst="line">
              <a:avLst/>
            </a:prstGeom>
            <a:ln w="19050" cap="flat" cmpd="sng" algn="ctr">
              <a:solidFill>
                <a:srgbClr val="66006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テキスト ボックス 117"/>
            <p:cNvSpPr txBox="1"/>
            <p:nvPr/>
          </p:nvSpPr>
          <p:spPr>
            <a:xfrm>
              <a:off x="5867629" y="2691606"/>
              <a:ext cx="555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660066"/>
                  </a:solidFill>
                </a:rPr>
                <a:t>9</a:t>
              </a:r>
              <a:r>
                <a:rPr kumimoji="1" lang="en-US" altLang="ja-JP" sz="1600" i="1" dirty="0" smtClean="0">
                  <a:solidFill>
                    <a:srgbClr val="660066"/>
                  </a:solidFill>
                </a:rPr>
                <a:t>00</a:t>
              </a:r>
              <a:endParaRPr kumimoji="1" lang="ja-JP" altLang="en-US" sz="1600" i="1" dirty="0">
                <a:solidFill>
                  <a:srgbClr val="660066"/>
                </a:solidFill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6154994" y="3737111"/>
              <a:ext cx="522000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6677252" y="3734019"/>
              <a:ext cx="522000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5251103" y="3411161"/>
              <a:ext cx="522000" cy="72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121"/>
            <p:cNvCxnSpPr/>
            <p:nvPr/>
          </p:nvCxnSpPr>
          <p:spPr>
            <a:xfrm rot="5400000" flipH="1" flipV="1">
              <a:off x="5316095" y="3155698"/>
              <a:ext cx="1146258" cy="10384"/>
            </a:xfrm>
            <a:prstGeom prst="line">
              <a:avLst/>
            </a:prstGeom>
            <a:ln w="19050" cap="flat" cmpd="sng" algn="ctr">
              <a:solidFill>
                <a:srgbClr val="66006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テキスト ボックス 122"/>
            <p:cNvSpPr txBox="1"/>
            <p:nvPr/>
          </p:nvSpPr>
          <p:spPr>
            <a:xfrm>
              <a:off x="5022801" y="2693122"/>
              <a:ext cx="555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solidFill>
                    <a:srgbClr val="660066"/>
                  </a:solidFill>
                </a:rPr>
                <a:t>650</a:t>
              </a:r>
              <a:endParaRPr kumimoji="1" lang="ja-JP" altLang="en-US" sz="1600" i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88" name="図形グループ 87"/>
          <p:cNvGrpSpPr>
            <a:grpSpLocks noChangeAspect="1"/>
          </p:cNvGrpSpPr>
          <p:nvPr/>
        </p:nvGrpSpPr>
        <p:grpSpPr>
          <a:xfrm>
            <a:off x="5428835" y="3623757"/>
            <a:ext cx="3600000" cy="2414448"/>
            <a:chOff x="4489491" y="3757236"/>
            <a:chExt cx="4648200" cy="3117455"/>
          </a:xfrm>
        </p:grpSpPr>
        <p:sp>
          <p:nvSpPr>
            <p:cNvPr id="56" name="スライド番号プレースホルダ 7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8A6415D-89BB-1743-A9C2-0936CCA7086F}" type="slidenum"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309046" y="5710019"/>
              <a:ext cx="1654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i="1" dirty="0" smtClean="0">
                  <a:solidFill>
                    <a:srgbClr val="660066"/>
                  </a:solidFill>
                </a:rPr>
                <a:t>解体仕様書</a:t>
              </a:r>
              <a:endParaRPr lang="en-US" altLang="ja-JP" i="1" dirty="0" smtClean="0">
                <a:solidFill>
                  <a:srgbClr val="660066"/>
                </a:solidFill>
              </a:endParaRPr>
            </a:p>
            <a:p>
              <a:r>
                <a:rPr kumimoji="1" lang="ja-JP" altLang="en-US" i="1" dirty="0" smtClean="0">
                  <a:solidFill>
                    <a:srgbClr val="660066"/>
                  </a:solidFill>
                </a:rPr>
                <a:t>「添付資料</a:t>
              </a:r>
              <a:r>
                <a:rPr kumimoji="1" lang="en-US" altLang="ja-JP" i="1" dirty="0" smtClean="0">
                  <a:solidFill>
                    <a:srgbClr val="660066"/>
                  </a:solidFill>
                </a:rPr>
                <a:t>-V</a:t>
              </a:r>
              <a:r>
                <a:rPr kumimoji="1" lang="ja-JP" altLang="en-US" i="1" dirty="0" smtClean="0">
                  <a:solidFill>
                    <a:srgbClr val="660066"/>
                  </a:solidFill>
                </a:rPr>
                <a:t>」</a:t>
              </a:r>
              <a:endParaRPr kumimoji="1" lang="ja-JP" altLang="en-US" i="1" dirty="0">
                <a:solidFill>
                  <a:srgbClr val="660066"/>
                </a:solidFill>
              </a:endParaRPr>
            </a:p>
          </p:txBody>
        </p:sp>
        <p:grpSp>
          <p:nvGrpSpPr>
            <p:cNvPr id="58" name="図形グループ 70"/>
            <p:cNvGrpSpPr/>
            <p:nvPr/>
          </p:nvGrpSpPr>
          <p:grpSpPr>
            <a:xfrm>
              <a:off x="4489491" y="3757236"/>
              <a:ext cx="4648200" cy="3117455"/>
              <a:chOff x="4495800" y="3740545"/>
              <a:chExt cx="4648200" cy="3117455"/>
            </a:xfrm>
          </p:grpSpPr>
          <p:grpSp>
            <p:nvGrpSpPr>
              <p:cNvPr id="59" name="図形グループ 40"/>
              <p:cNvGrpSpPr/>
              <p:nvPr/>
            </p:nvGrpSpPr>
            <p:grpSpPr>
              <a:xfrm>
                <a:off x="4495800" y="3740545"/>
                <a:ext cx="4648200" cy="3117455"/>
                <a:chOff x="4495800" y="3740545"/>
                <a:chExt cx="4648200" cy="3117455"/>
              </a:xfrm>
            </p:grpSpPr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5"/>
                <a:srcRect l="27095" t="33966" r="35810" b="30915"/>
                <a:stretch>
                  <a:fillRect/>
                </a:stretch>
              </p:blipFill>
              <p:spPr>
                <a:xfrm>
                  <a:off x="4495800" y="3747341"/>
                  <a:ext cx="4648200" cy="3110659"/>
                </a:xfrm>
                <a:prstGeom prst="rect">
                  <a:avLst/>
                </a:prstGeom>
              </p:spPr>
            </p:pic>
            <p:sp>
              <p:nvSpPr>
                <p:cNvPr id="75" name="正方形/長方形 74"/>
                <p:cNvSpPr/>
                <p:nvPr/>
              </p:nvSpPr>
              <p:spPr>
                <a:xfrm>
                  <a:off x="4641850" y="5073650"/>
                  <a:ext cx="4489450" cy="311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>
                <a:xfrm>
                  <a:off x="8070849" y="3740991"/>
                  <a:ext cx="1063625" cy="10664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正方形/長方形 76"/>
                <p:cNvSpPr/>
                <p:nvPr/>
              </p:nvSpPr>
              <p:spPr>
                <a:xfrm>
                  <a:off x="4495800" y="3740545"/>
                  <a:ext cx="330199" cy="15617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正方形/長方形 77"/>
                <p:cNvSpPr/>
                <p:nvPr/>
              </p:nvSpPr>
              <p:spPr>
                <a:xfrm>
                  <a:off x="5708650" y="4610100"/>
                  <a:ext cx="1435100" cy="4635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正方形/長方形 78"/>
                <p:cNvSpPr/>
                <p:nvPr/>
              </p:nvSpPr>
              <p:spPr>
                <a:xfrm>
                  <a:off x="5708650" y="5365750"/>
                  <a:ext cx="1435100" cy="4635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正方形/長方形 79"/>
                <p:cNvSpPr/>
                <p:nvPr/>
              </p:nvSpPr>
              <p:spPr>
                <a:xfrm>
                  <a:off x="5353050" y="4788346"/>
                  <a:ext cx="368300" cy="165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正方形/長方形 80"/>
                <p:cNvSpPr/>
                <p:nvPr/>
              </p:nvSpPr>
              <p:spPr>
                <a:xfrm>
                  <a:off x="7150100" y="4788346"/>
                  <a:ext cx="288000" cy="144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/>
                <p:cNvSpPr/>
                <p:nvPr/>
              </p:nvSpPr>
              <p:spPr>
                <a:xfrm>
                  <a:off x="7702550" y="5391150"/>
                  <a:ext cx="1117600" cy="8314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3" name="図 82"/>
                <p:cNvPicPr>
                  <a:picLocks noChangeAspect="1"/>
                </p:cNvPicPr>
                <p:nvPr/>
              </p:nvPicPr>
              <p:blipFill>
                <a:blip r:embed="rId5"/>
                <a:srcRect l="68852" t="52390" r="28969" b="37863"/>
                <a:stretch>
                  <a:fillRect/>
                </a:stretch>
              </p:blipFill>
              <p:spPr>
                <a:xfrm>
                  <a:off x="8686800" y="5365750"/>
                  <a:ext cx="273050" cy="863205"/>
                </a:xfrm>
                <a:prstGeom prst="rect">
                  <a:avLst/>
                </a:prstGeom>
              </p:spPr>
            </p:pic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6">
                <a:alphaModFix amt="80000"/>
              </a:blip>
              <a:srcRect l="5221" t="36184" b="41931"/>
              <a:stretch>
                <a:fillRect/>
              </a:stretch>
            </p:blipFill>
            <p:spPr>
              <a:xfrm>
                <a:off x="4644000" y="5109634"/>
                <a:ext cx="4265050" cy="177800"/>
              </a:xfrm>
              <a:prstGeom prst="rect">
                <a:avLst/>
              </a:prstGeom>
              <a:noFill/>
            </p:spPr>
          </p:pic>
          <p:cxnSp>
            <p:nvCxnSpPr>
              <p:cNvPr id="61" name="直線コネクタ 60"/>
              <p:cNvCxnSpPr/>
              <p:nvPr/>
            </p:nvCxnSpPr>
            <p:spPr>
              <a:xfrm rot="5400000">
                <a:off x="7203020" y="4612221"/>
                <a:ext cx="690033" cy="406397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rot="16200000" flipH="1">
                <a:off x="7609418" y="4616896"/>
                <a:ext cx="690033" cy="406397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rot="5400000">
                <a:off x="8502634" y="5323434"/>
                <a:ext cx="720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正方形/長方形 63"/>
              <p:cNvSpPr/>
              <p:nvPr/>
            </p:nvSpPr>
            <p:spPr>
              <a:xfrm>
                <a:off x="8449557" y="5360228"/>
                <a:ext cx="180000" cy="36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 rot="16200000" flipH="1">
                <a:off x="7427237" y="4845729"/>
                <a:ext cx="648000" cy="0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/>
              <p:cNvSpPr txBox="1"/>
              <p:nvPr/>
            </p:nvSpPr>
            <p:spPr>
              <a:xfrm>
                <a:off x="7015909" y="4626176"/>
                <a:ext cx="880201" cy="39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8000"/>
                    </a:solidFill>
                  </a:rPr>
                  <a:t>~1600</a:t>
                </a:r>
              </a:p>
            </p:txBody>
          </p:sp>
          <p:cxnSp>
            <p:nvCxnSpPr>
              <p:cNvPr id="67" name="直線コネクタ 66"/>
              <p:cNvCxnSpPr/>
              <p:nvPr/>
            </p:nvCxnSpPr>
            <p:spPr>
              <a:xfrm>
                <a:off x="7755600" y="5207829"/>
                <a:ext cx="39600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/>
              <p:cNvSpPr txBox="1"/>
              <p:nvPr/>
            </p:nvSpPr>
            <p:spPr>
              <a:xfrm>
                <a:off x="7564503" y="5182763"/>
                <a:ext cx="762710" cy="39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8000"/>
                    </a:solidFill>
                  </a:rPr>
                  <a:t>~800</a:t>
                </a:r>
              </a:p>
            </p:txBody>
          </p:sp>
          <p:cxnSp>
            <p:nvCxnSpPr>
              <p:cNvPr id="69" name="直線コネクタ 68"/>
              <p:cNvCxnSpPr/>
              <p:nvPr/>
            </p:nvCxnSpPr>
            <p:spPr>
              <a:xfrm rot="10800000">
                <a:off x="4813302" y="4999385"/>
                <a:ext cx="2929598" cy="1589"/>
              </a:xfrm>
              <a:prstGeom prst="line">
                <a:avLst/>
              </a:prstGeom>
              <a:ln w="12700" cap="flat" cmpd="sng" algn="ctr">
                <a:solidFill>
                  <a:srgbClr val="00009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テキスト ボックス 69"/>
              <p:cNvSpPr txBox="1"/>
              <p:nvPr/>
            </p:nvSpPr>
            <p:spPr>
              <a:xfrm>
                <a:off x="5913986" y="4657322"/>
                <a:ext cx="880201" cy="39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0090"/>
                    </a:solidFill>
                  </a:rPr>
                  <a:t>~6300</a:t>
                </a: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75211" y="4651400"/>
                <a:ext cx="880201" cy="39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0090"/>
                    </a:solidFill>
                  </a:rPr>
                  <a:t>~1700</a:t>
                </a:r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 rot="10800000">
                <a:off x="7755600" y="5005836"/>
                <a:ext cx="931200" cy="1588"/>
              </a:xfrm>
              <a:prstGeom prst="line">
                <a:avLst/>
              </a:prstGeom>
              <a:ln w="12700" cap="flat" cmpd="sng" algn="ctr">
                <a:solidFill>
                  <a:srgbClr val="00009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テキスト ボックス 72"/>
              <p:cNvSpPr txBox="1"/>
              <p:nvPr/>
            </p:nvSpPr>
            <p:spPr>
              <a:xfrm>
                <a:off x="8065443" y="5614488"/>
                <a:ext cx="1032214" cy="39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660066"/>
                    </a:solidFill>
                  </a:rPr>
                  <a:t>~150 kg</a:t>
                </a:r>
              </a:p>
            </p:txBody>
          </p:sp>
        </p:grpSp>
        <p:sp>
          <p:nvSpPr>
            <p:cNvPr id="84" name="正方形/長方形 83"/>
            <p:cNvSpPr/>
            <p:nvPr/>
          </p:nvSpPr>
          <p:spPr>
            <a:xfrm>
              <a:off x="4609055" y="4795709"/>
              <a:ext cx="180000" cy="838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8735441" y="4747728"/>
              <a:ext cx="180000" cy="838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コネクタ 85"/>
            <p:cNvCxnSpPr/>
            <p:nvPr/>
          </p:nvCxnSpPr>
          <p:spPr>
            <a:xfrm rot="10800000">
              <a:off x="4701191" y="5545449"/>
              <a:ext cx="4112650" cy="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テキスト ボックス 86"/>
            <p:cNvSpPr txBox="1"/>
            <p:nvPr/>
          </p:nvSpPr>
          <p:spPr>
            <a:xfrm>
              <a:off x="6485527" y="5191809"/>
              <a:ext cx="764748" cy="397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FF0000"/>
                  </a:solidFill>
                </a:rPr>
                <a:t>8</a:t>
              </a:r>
              <a:r>
                <a:rPr kumimoji="1" lang="en-US" altLang="ja-JP" sz="1400" i="1" dirty="0" smtClean="0">
                  <a:solidFill>
                    <a:srgbClr val="FF0000"/>
                  </a:solidFill>
                </a:rPr>
                <a:t>300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jigs and scheme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672487"/>
            <a:ext cx="5391567" cy="3034677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1</a:t>
            </a:r>
            <a:r>
              <a:rPr lang="en-US" altLang="ja-JP" sz="2800" i="1" baseline="30000" dirty="0" smtClean="0">
                <a:solidFill>
                  <a:prstClr val="black"/>
                </a:solidFill>
              </a:rPr>
              <a:t>st</a:t>
            </a:r>
            <a:r>
              <a:rPr lang="en-US" altLang="ja-JP" sz="2800" i="1" dirty="0" smtClean="0">
                <a:solidFill>
                  <a:prstClr val="black"/>
                </a:solidFill>
              </a:rPr>
              <a:t> in-situ practice of the TOP installation is scheduled in the week of June 3</a:t>
            </a:r>
            <a:r>
              <a:rPr lang="en-US" altLang="ja-JP" sz="2800" i="1" baseline="30000" dirty="0" smtClean="0">
                <a:solidFill>
                  <a:prstClr val="black"/>
                </a:solidFill>
              </a:rPr>
              <a:t>rd</a:t>
            </a:r>
            <a:r>
              <a:rPr lang="en-US" altLang="ja-JP" sz="2800" i="1" dirty="0" smtClean="0">
                <a:solidFill>
                  <a:prstClr val="black"/>
                </a:solidFill>
              </a:rPr>
              <a:t>.</a:t>
            </a:r>
            <a:endParaRPr lang="en-US" altLang="ja-JP" sz="2400" i="1" dirty="0" smtClean="0"/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To-do list is being made.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Test items and procedure,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Set-up scheme and procedure,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Preparation of dedicated jigs,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Man power requirement.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For details, see my slides at B2GM13.</a:t>
            </a: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5380585" y="796786"/>
          <a:ext cx="3611015" cy="244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78"/>
                <a:gridCol w="511829"/>
                <a:gridCol w="522592"/>
                <a:gridCol w="511829"/>
                <a:gridCol w="511829"/>
                <a:gridCol w="511829"/>
                <a:gridCol w="511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Mon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Tue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Wed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Thu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Fri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0000FF"/>
                          </a:solidFill>
                        </a:rPr>
                        <a:t>Sat</a:t>
                      </a:r>
                      <a:endParaRPr kumimoji="1" lang="ja-JP" alt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FF0000"/>
                          </a:solidFill>
                        </a:rPr>
                        <a:t>Sun</a:t>
                      </a:r>
                      <a:endParaRPr kumimoji="1" lang="ja-JP" alt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5/20</a:t>
                      </a:r>
                    </a:p>
                    <a:p>
                      <a:pPr algn="ctr"/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21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22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23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24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0000FF"/>
                          </a:solidFill>
                        </a:rPr>
                        <a:t>25</a:t>
                      </a:r>
                      <a:endParaRPr kumimoji="1" lang="ja-JP" alt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kumimoji="1" lang="ja-JP" alt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27</a:t>
                      </a:r>
                    </a:p>
                    <a:p>
                      <a:pPr algn="ctr"/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28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29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30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31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0000FF"/>
                          </a:solidFill>
                        </a:rPr>
                        <a:t>6/1</a:t>
                      </a:r>
                      <a:endParaRPr kumimoji="1" lang="ja-JP" alt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</a:t>
                      </a:r>
                    </a:p>
                    <a:p>
                      <a:pPr algn="ctr"/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4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5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6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7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kumimoji="1" lang="ja-JP" alt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kumimoji="1" lang="ja-JP" alt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10</a:t>
                      </a:r>
                    </a:p>
                    <a:p>
                      <a:pPr algn="ctr"/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11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12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13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14</a:t>
                      </a:r>
                      <a:endParaRPr kumimoji="1" lang="ja-JP" alt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0000FF"/>
                          </a:solidFill>
                        </a:rPr>
                        <a:t>15</a:t>
                      </a:r>
                      <a:endParaRPr kumimoji="1" lang="ja-JP" alt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kumimoji="1" lang="ja-JP" alt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5" name="図形グループ 54"/>
          <p:cNvGrpSpPr/>
          <p:nvPr/>
        </p:nvGrpSpPr>
        <p:grpSpPr>
          <a:xfrm>
            <a:off x="5322518" y="1397000"/>
            <a:ext cx="3780211" cy="1857453"/>
            <a:chOff x="5474918" y="1308100"/>
            <a:chExt cx="3780211" cy="1857453"/>
          </a:xfrm>
        </p:grpSpPr>
        <p:cxnSp>
          <p:nvCxnSpPr>
            <p:cNvPr id="27" name="直線矢印コネクタ 26"/>
            <p:cNvCxnSpPr/>
            <p:nvPr/>
          </p:nvCxnSpPr>
          <p:spPr>
            <a:xfrm>
              <a:off x="5562600" y="1358900"/>
              <a:ext cx="254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5562600" y="2385743"/>
              <a:ext cx="25400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562600" y="1852612"/>
              <a:ext cx="254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6616700" y="1308100"/>
              <a:ext cx="1497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/>
                <a:t>EKLM installation</a:t>
              </a:r>
              <a:endParaRPr kumimoji="1" lang="ja-JP" altLang="en-US" sz="1400" i="1" dirty="0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8128000" y="1358900"/>
              <a:ext cx="10080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5829300" y="2349231"/>
              <a:ext cx="2001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FF0000"/>
                  </a:solidFill>
                </a:rPr>
                <a:t>TOP</a:t>
              </a:r>
              <a:r>
                <a:rPr kumimoji="1" lang="en-US" altLang="ja-JP" sz="1400" i="1" dirty="0" smtClean="0">
                  <a:solidFill>
                    <a:srgbClr val="FF0000"/>
                  </a:solidFill>
                </a:rPr>
                <a:t> installation practice</a:t>
              </a:r>
              <a:endParaRPr kumimoji="1" lang="ja-JP" altLang="en-US" sz="14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8114363" y="2387331"/>
              <a:ext cx="504000" cy="1588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5562600" y="1930400"/>
              <a:ext cx="3055763" cy="1588"/>
            </a:xfrm>
            <a:prstGeom prst="straightConnector1">
              <a:avLst/>
            </a:prstGeom>
            <a:ln w="25400" cap="flat" cmpd="sng" algn="ctr">
              <a:solidFill>
                <a:srgbClr val="660066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5474918" y="1889511"/>
              <a:ext cx="37131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i="1" dirty="0" smtClean="0">
                  <a:solidFill>
                    <a:srgbClr val="660066"/>
                  </a:solidFill>
                </a:rPr>
                <a:t>Common platform integration (Schedule is TBC.)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484045" y="2857776"/>
              <a:ext cx="3771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i="1" dirty="0" smtClean="0">
                  <a:solidFill>
                    <a:srgbClr val="660066"/>
                  </a:solidFill>
                </a:rPr>
                <a:t>Common platform segregation (Schedule is TBC.)</a:t>
              </a:r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>
              <a:off x="5586394" y="2895777"/>
              <a:ext cx="3031969" cy="1588"/>
            </a:xfrm>
            <a:prstGeom prst="straightConnector1">
              <a:avLst/>
            </a:prstGeom>
            <a:ln w="25400" cap="flat" cmpd="sng" algn="ctr">
              <a:solidFill>
                <a:srgbClr val="660066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(5)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355600" y="707886"/>
            <a:ext cx="8229600" cy="523220"/>
          </a:xfrm>
        </p:spPr>
        <p:txBody>
          <a:bodyPr>
            <a:spAutoFit/>
          </a:bodyPr>
          <a:lstStyle/>
          <a:p>
            <a:endParaRPr lang="ja-JP" altLang="en-US" sz="280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71797"/>
            <a:ext cx="8640000" cy="61862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Goals of the practice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9297" y="720586"/>
            <a:ext cx="7722703" cy="5816977"/>
          </a:xfrm>
        </p:spPr>
        <p:txBody>
          <a:bodyPr wrap="square">
            <a:sp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To examine our installation scheme and jigs in-situ and to feed back what we will learn to them.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Installation of a single module.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basic procedure without adjacent modules.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measure/correct the sag and alignment of the module in-situ. (No realistic idea has been given yet, though).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Sequential installation of three modules.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procedure with a realistic situation, i.e. having an adjacent module.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</a:t>
            </a:r>
            <a:r>
              <a:rPr lang="en-US" altLang="ja-JP" sz="2000" i="1" dirty="0" err="1" smtClean="0"/>
              <a:t>z</a:t>
            </a:r>
            <a:r>
              <a:rPr lang="en-US" altLang="ja-JP" sz="2000" i="1" dirty="0" smtClean="0"/>
              <a:t>-beam joints and removal of the strong back of the center module.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Installation of the “last” module.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procedure for the last module, i.e. having adjacent modules at both sides.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Installation at the bottom, side and top slots.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experience the slot-dependent work environment.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Useful info. to decide the first and last slots to be installed.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rcRect l="20272" t="19723" r="21402"/>
          <a:stretch>
            <a:fillRect/>
          </a:stretch>
        </p:blipFill>
        <p:spPr>
          <a:xfrm>
            <a:off x="5567680" y="3432175"/>
            <a:ext cx="3149600" cy="32512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rcRect l="6491" t="41410" r="74882" b="14647"/>
          <a:stretch>
            <a:fillRect/>
          </a:stretch>
        </p:blipFill>
        <p:spPr>
          <a:xfrm>
            <a:off x="357924" y="4089996"/>
            <a:ext cx="2532962" cy="279201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rcRect l="6491" t="34108" r="77987" b="14567"/>
          <a:stretch>
            <a:fillRect/>
          </a:stretch>
        </p:blipFill>
        <p:spPr>
          <a:xfrm>
            <a:off x="2884676" y="3877400"/>
            <a:ext cx="1928624" cy="2980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631686"/>
            <a:ext cx="8788400" cy="3293209"/>
          </a:xfrm>
        </p:spPr>
        <p:txBody>
          <a:bodyPr wrap="square">
            <a:sp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Using only the right half of the barrel (from the fwd view).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Optimize the gain-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vs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-effort for given various resources.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Man-power, time, cost to hire company people, etc.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Using the lower half of the barrel, firstly and mainly.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Would be the easiest region for the practice.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Near-bottom slots may need to put a low-density material, as like TOF, if the sag correction scheme is not established with strong backs and </a:t>
            </a:r>
            <a:r>
              <a:rPr lang="en-US" altLang="ja-JP" sz="2000" i="1" dirty="0" err="1" smtClean="0"/>
              <a:t>z</a:t>
            </a:r>
            <a:r>
              <a:rPr lang="en-US" altLang="ja-JP" sz="2000" i="1" dirty="0" smtClean="0"/>
              <a:t>-beams.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The upper half will be used after then.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Need to raise the level of the XY-stages.</a:t>
            </a:r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6574036" y="4986536"/>
            <a:ext cx="1228328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0800000">
            <a:off x="6574831" y="4978400"/>
            <a:ext cx="1228328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865343"/>
            <a:ext cx="7084882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Set up the XY-stages, scaffolds and guide pipe. 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" y="1808294"/>
            <a:ext cx="9000000" cy="4205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" y="1818789"/>
            <a:ext cx="9000000" cy="41946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(3)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865343"/>
            <a:ext cx="7084882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Practice with the lower right slots.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816453"/>
            <a:ext cx="9000000" cy="42065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(4)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865343"/>
            <a:ext cx="7084882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Practice with the upper right slots.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Strategy of the practice (5)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355600" y="707886"/>
            <a:ext cx="8229600" cy="954107"/>
          </a:xfrm>
        </p:spPr>
        <p:txBody>
          <a:bodyPr>
            <a:spAutoFit/>
          </a:bodyPr>
          <a:lstStyle/>
          <a:p>
            <a:pPr marL="177800" indent="-177800"/>
            <a:r>
              <a:rPr lang="en-US" altLang="ja-JP" sz="2800" i="1" dirty="0" smtClean="0"/>
              <a:t>Scaffolds inside the barrel, access steps, operation stages and associated structures. </a:t>
            </a:r>
            <a:endParaRPr lang="ja-JP" altLang="en-US" sz="2800" i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rcRect l="3763" t="4411" r="10394"/>
          <a:stretch>
            <a:fillRect/>
          </a:stretch>
        </p:blipFill>
        <p:spPr>
          <a:xfrm>
            <a:off x="355601" y="2198420"/>
            <a:ext cx="4572089" cy="360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rcRect l="23800" t="8625" r="14817" b="2070"/>
          <a:stretch>
            <a:fillRect/>
          </a:stretch>
        </p:blipFill>
        <p:spPr>
          <a:xfrm>
            <a:off x="5188400" y="2144902"/>
            <a:ext cx="3600000" cy="3703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Man power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74700" y="712872"/>
            <a:ext cx="7404100" cy="4093428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Need five people at least.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XY-stage operators at Oho and Nikko sides (2 people),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Monitors/directors at Oho and Nikko sides (2 people),</a:t>
            </a:r>
          </a:p>
          <a:p>
            <a:pPr marL="5334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Taking care of the module mount on the guide pipe as well.</a:t>
            </a:r>
            <a:endParaRPr lang="en-US" altLang="ja-JP" sz="2400" i="1" dirty="0" smtClean="0"/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Photographer/logger (1 person).</a:t>
            </a:r>
          </a:p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Currently available man power.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T. </a:t>
            </a:r>
            <a:r>
              <a:rPr lang="en-US" altLang="ja-JP" sz="2400" i="1" dirty="0" err="1" smtClean="0"/>
              <a:t>Kohriki</a:t>
            </a:r>
            <a:r>
              <a:rPr lang="en-US" altLang="ja-JP" sz="2400" i="1" dirty="0" smtClean="0"/>
              <a:t> (KEK),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K. Suzuki, K. Tachibana and T. Kawai (Nagoya),</a:t>
            </a:r>
          </a:p>
          <a:p>
            <a:pPr marL="5334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One more engineer might be available.</a:t>
            </a:r>
            <a:endParaRPr lang="en-US" altLang="ja-JP" i="1" dirty="0" smtClean="0"/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/>
              <a:t>Two people (Futaba)</a:t>
            </a:r>
          </a:p>
          <a:p>
            <a:pPr marL="5334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Main crane operators as well.</a:t>
            </a:r>
            <a:endParaRPr lang="en-US" altLang="ja-JP" i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IMG_1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94" y="1922526"/>
            <a:ext cx="2880000" cy="2160000"/>
          </a:xfrm>
          <a:prstGeom prst="rect">
            <a:avLst/>
          </a:prstGeom>
        </p:spPr>
      </p:pic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646982" y="4094002"/>
          <a:ext cx="7874718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6"/>
                <a:gridCol w="499984"/>
                <a:gridCol w="6001378"/>
              </a:tblGrid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Apparatus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Qty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Comments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XY-stage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Various minor upgrades have been made.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Guide pipe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4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2 </a:t>
                      </a:r>
                      <a:r>
                        <a:rPr kumimoji="1" lang="en-US" altLang="ja-JP" sz="1400" i="1" dirty="0" err="1" smtClean="0"/>
                        <a:t>m</a:t>
                      </a:r>
                      <a:r>
                        <a:rPr kumimoji="1" lang="en-US" altLang="ja-JP" sz="1400" i="1" dirty="0" smtClean="0"/>
                        <a:t> </a:t>
                      </a:r>
                      <a:r>
                        <a:rPr kumimoji="1" lang="en-US" altLang="ja-JP" sz="1400" i="1" dirty="0" err="1" smtClean="0"/>
                        <a:t>x</a:t>
                      </a:r>
                      <a:r>
                        <a:rPr kumimoji="1" lang="en-US" altLang="ja-JP" sz="1400" i="1" dirty="0" smtClean="0"/>
                        <a:t> 4  = 8 </a:t>
                      </a:r>
                      <a:r>
                        <a:rPr kumimoji="1" lang="en-US" altLang="ja-JP" sz="1400" i="1" dirty="0" err="1" smtClean="0"/>
                        <a:t>m</a:t>
                      </a:r>
                      <a:r>
                        <a:rPr kumimoji="1" lang="en-US" altLang="ja-JP" sz="1400" i="1" dirty="0" smtClean="0"/>
                        <a:t> (with 0.23 </a:t>
                      </a:r>
                      <a:r>
                        <a:rPr kumimoji="1" lang="en-US" altLang="ja-JP" sz="1400" i="1" dirty="0" err="1" smtClean="0"/>
                        <a:t>m</a:t>
                      </a:r>
                      <a:r>
                        <a:rPr kumimoji="1" lang="en-US" altLang="ja-JP" sz="1400" i="1" dirty="0" smtClean="0"/>
                        <a:t> </a:t>
                      </a:r>
                      <a:r>
                        <a:rPr kumimoji="1" lang="en-US" altLang="ja-JP" sz="1400" i="1" dirty="0" err="1" smtClean="0"/>
                        <a:t>x</a:t>
                      </a:r>
                      <a:r>
                        <a:rPr kumimoji="1" lang="en-US" altLang="ja-JP" sz="1400" i="1" dirty="0" smtClean="0"/>
                        <a:t> 2 of end joins).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Rotation</a:t>
                      </a:r>
                      <a:r>
                        <a:rPr kumimoji="1" lang="en-US" altLang="ja-JP" sz="1400" i="1" baseline="0" dirty="0" smtClean="0"/>
                        <a:t> break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To be newly integrated</a:t>
                      </a:r>
                      <a:r>
                        <a:rPr kumimoji="1" lang="en-US" altLang="ja-JP" sz="1400" i="1" baseline="0" dirty="0" smtClean="0"/>
                        <a:t> at the joint of the guide pipe end and the fwd XY-stage.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Counter weight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6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12 kg </a:t>
                      </a:r>
                      <a:r>
                        <a:rPr kumimoji="1" lang="en-US" altLang="ja-JP" sz="1400" i="1" dirty="0" err="1" smtClean="0"/>
                        <a:t>x</a:t>
                      </a:r>
                      <a:r>
                        <a:rPr kumimoji="1" lang="en-US" altLang="ja-JP" sz="1400" i="1" dirty="0" smtClean="0"/>
                        <a:t> 6 = 72 kg (discs).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Slider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Breaks have</a:t>
                      </a:r>
                      <a:r>
                        <a:rPr kumimoji="1" lang="en-US" altLang="ja-JP" sz="1400" i="1" baseline="0" dirty="0" smtClean="0"/>
                        <a:t> been</a:t>
                      </a:r>
                      <a:r>
                        <a:rPr kumimoji="1" lang="en-US" altLang="ja-JP" sz="1400" i="1" dirty="0" smtClean="0"/>
                        <a:t> implemented.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Strong back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Prototypes</a:t>
                      </a:r>
                      <a:r>
                        <a:rPr kumimoji="1" lang="en-US" altLang="ja-JP" sz="1400" i="1" baseline="0" dirty="0" smtClean="0"/>
                        <a:t> for the installation.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Dummy module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Joined</a:t>
                      </a:r>
                      <a:r>
                        <a:rPr kumimoji="1" lang="en-US" altLang="ja-JP" sz="1400" i="1" baseline="0" dirty="0" smtClean="0"/>
                        <a:t> aluminum plates having fwd/</a:t>
                      </a:r>
                      <a:r>
                        <a:rPr kumimoji="1" lang="en-US" altLang="ja-JP" sz="1400" i="1" baseline="0" dirty="0" err="1" smtClean="0"/>
                        <a:t>bwd</a:t>
                      </a:r>
                      <a:r>
                        <a:rPr kumimoji="1" lang="en-US" altLang="ja-JP" sz="1400" i="1" baseline="0" dirty="0" smtClean="0"/>
                        <a:t> end plates (</a:t>
                      </a:r>
                      <a:r>
                        <a:rPr kumimoji="1" lang="en-US" altLang="ja-JP" sz="1400" i="1" dirty="0" smtClean="0"/>
                        <a:t>L</a:t>
                      </a:r>
                      <a:r>
                        <a:rPr kumimoji="1" lang="en-US" altLang="ja-JP" sz="1400" i="1" baseline="0" dirty="0" smtClean="0"/>
                        <a:t> = QBB, W = QBB + optics).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192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Dummy QBB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1" dirty="0" smtClean="0"/>
                        <a:t>Joined aluminum angles (L = QBB).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Apparatus from Nagoya Univ.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13.05.09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PID upgrade meeting</a:t>
            </a:r>
            <a:endParaRPr lang="ja-JP" altLang="en-US" dirty="0"/>
          </a:p>
        </p:txBody>
      </p:sp>
      <p:grpSp>
        <p:nvGrpSpPr>
          <p:cNvPr id="4" name="図形グループ 44"/>
          <p:cNvGrpSpPr>
            <a:grpSpLocks noChangeAspect="1"/>
          </p:cNvGrpSpPr>
          <p:nvPr/>
        </p:nvGrpSpPr>
        <p:grpSpPr>
          <a:xfrm>
            <a:off x="659682" y="2641233"/>
            <a:ext cx="3845058" cy="1440000"/>
            <a:chOff x="5703034" y="683351"/>
            <a:chExt cx="3326666" cy="124585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/>
            <a:srcRect l="25033" t="20987" r="4362" b="37219"/>
            <a:stretch>
              <a:fillRect/>
            </a:stretch>
          </p:blipFill>
          <p:spPr bwMode="auto">
            <a:xfrm>
              <a:off x="5703034" y="697887"/>
              <a:ext cx="3326666" cy="123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703034" y="683351"/>
              <a:ext cx="8521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 smtClean="0">
                  <a:solidFill>
                    <a:srgbClr val="FF00FF"/>
                  </a:solidFill>
                </a:rPr>
                <a:t>XY-stage</a:t>
              </a:r>
              <a:endParaRPr lang="en-US" altLang="ja-JP" sz="1400" i="1" dirty="0">
                <a:solidFill>
                  <a:srgbClr val="FF00FF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7688229" y="1275448"/>
              <a:ext cx="296797" cy="2545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7129641" y="1453754"/>
              <a:ext cx="10052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>
                  <a:solidFill>
                    <a:srgbClr val="FF00FF"/>
                  </a:solidFill>
                </a:rPr>
                <a:t>Guide</a:t>
              </a:r>
              <a:r>
                <a:rPr lang="en-US" altLang="ja-JP" sz="1400" i="1" dirty="0" smtClean="0">
                  <a:solidFill>
                    <a:srgbClr val="FF00FF"/>
                  </a:solidFill>
                </a:rPr>
                <a:t> pipe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7688229" y="1608733"/>
              <a:ext cx="13414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>
                  <a:solidFill>
                    <a:srgbClr val="FF00FF"/>
                  </a:solidFill>
                </a:rPr>
                <a:t>Counter weight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8379333" y="1435672"/>
              <a:ext cx="228600" cy="277251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6956011" y="1342465"/>
              <a:ext cx="0" cy="3053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668527" y="1609671"/>
              <a:ext cx="6314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Slider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6417312" y="831118"/>
              <a:ext cx="1817224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Module + Strong back</a:t>
              </a:r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1300" y="636672"/>
            <a:ext cx="8596294" cy="2037481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Installation jigs, strong backs and dummy module/</a:t>
            </a:r>
            <a:r>
              <a:rPr lang="en-US" altLang="ja-JP" sz="2800" i="1" dirty="0" err="1" smtClean="0"/>
              <a:t>QBBs</a:t>
            </a:r>
            <a:r>
              <a:rPr lang="en-US" altLang="ja-JP" sz="2800" i="1" dirty="0" smtClean="0"/>
              <a:t>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New implementations and various upgrades are being done.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Being done by Tachibana-san.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Some assembly can be done at KEK in the week for preparation.</a:t>
            </a:r>
          </a:p>
          <a:p>
            <a:pPr marL="349250" lvl="1" indent="-177800" defTabSz="3556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To be transported to KEK on May 23</a:t>
            </a:r>
            <a:r>
              <a:rPr lang="en-US" altLang="ja-JP" sz="2400" i="1" baseline="30000" dirty="0" smtClean="0">
                <a:solidFill>
                  <a:prstClr val="black"/>
                </a:solidFill>
              </a:rPr>
              <a:t>rd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.</a:t>
            </a:r>
          </a:p>
          <a:p>
            <a:pPr marL="533400" lvl="2" indent="-177800" defTabSz="3556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To be validated with a ¼-ECL-mockup until then.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16084</TotalTime>
  <Words>1344</Words>
  <Application>Microsoft Macintosh PowerPoint</Application>
  <PresentationFormat>画面に合わせる (4:3)</PresentationFormat>
  <Paragraphs>290</Paragraphs>
  <Slides>15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A plan for the installation practice</vt:lpstr>
      <vt:lpstr>Goals of the practice</vt:lpstr>
      <vt:lpstr>Strategy of the practice (1)</vt:lpstr>
      <vt:lpstr>Strategy of the practice (2)</vt:lpstr>
      <vt:lpstr>Strategy of the practice (3)</vt:lpstr>
      <vt:lpstr>Strategy of the practice (4)</vt:lpstr>
      <vt:lpstr>Strategy of the practice (5)</vt:lpstr>
      <vt:lpstr>Man power</vt:lpstr>
      <vt:lpstr>Apparatus from Nagoya Univ.</vt:lpstr>
      <vt:lpstr>Apparatus from Fuji Hall/company</vt:lpstr>
      <vt:lpstr>Schedule (1)</vt:lpstr>
      <vt:lpstr>Schedule (2)</vt:lpstr>
      <vt:lpstr>Installation jigs and scheme (1)</vt:lpstr>
      <vt:lpstr>Installation jigs and scheme (2)</vt:lpstr>
      <vt:lpstr>Strategy of the practice (5)</vt:lpstr>
    </vt:vector>
  </TitlesOfParts>
  <Company>Nagoya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Suzuki Kazuhito</dc:creator>
  <cp:lastModifiedBy>Suzuki Kazuhito</cp:lastModifiedBy>
  <cp:revision>17</cp:revision>
  <cp:lastPrinted>2013-05-09T02:44:45Z</cp:lastPrinted>
  <dcterms:created xsi:type="dcterms:W3CDTF">2015-05-01T00:39:25Z</dcterms:created>
  <dcterms:modified xsi:type="dcterms:W3CDTF">2015-05-01T00:40:19Z</dcterms:modified>
</cp:coreProperties>
</file>