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8" r:id="rId1"/>
  </p:sldMasterIdLst>
  <p:notesMasterIdLst>
    <p:notesMasterId r:id="rId27"/>
  </p:notesMasterIdLst>
  <p:sldIdLst>
    <p:sldId id="256" r:id="rId2"/>
    <p:sldId id="344" r:id="rId3"/>
    <p:sldId id="370" r:id="rId4"/>
    <p:sldId id="361" r:id="rId5"/>
    <p:sldId id="312" r:id="rId6"/>
    <p:sldId id="363" r:id="rId7"/>
    <p:sldId id="358" r:id="rId8"/>
    <p:sldId id="366" r:id="rId9"/>
    <p:sldId id="328" r:id="rId10"/>
    <p:sldId id="305" r:id="rId11"/>
    <p:sldId id="325" r:id="rId12"/>
    <p:sldId id="306" r:id="rId13"/>
    <p:sldId id="413" r:id="rId14"/>
    <p:sldId id="414" r:id="rId15"/>
    <p:sldId id="369" r:id="rId16"/>
    <p:sldId id="307" r:id="rId17"/>
    <p:sldId id="368" r:id="rId18"/>
    <p:sldId id="407" r:id="rId19"/>
    <p:sldId id="415" r:id="rId20"/>
    <p:sldId id="408" r:id="rId21"/>
    <p:sldId id="416" r:id="rId22"/>
    <p:sldId id="403" r:id="rId23"/>
    <p:sldId id="405" r:id="rId24"/>
    <p:sldId id="341" r:id="rId25"/>
    <p:sldId id="321" r:id="rId26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ED"/>
    <a:srgbClr val="9C1091"/>
    <a:srgbClr val="0049C2"/>
    <a:srgbClr val="003CA1"/>
    <a:srgbClr val="572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78"/>
    <p:restoredTop sz="96197"/>
  </p:normalViewPr>
  <p:slideViewPr>
    <p:cSldViewPr snapToGrid="0" snapToObjects="1">
      <p:cViewPr varScale="1">
        <p:scale>
          <a:sx n="107" d="100"/>
          <a:sy n="107" d="100"/>
        </p:scale>
        <p:origin x="192" y="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31EA-3D39-3448-9EC9-22C062B4D20C}" type="datetimeFigureOut">
              <a:rPr lang="en-JP" smtClean="0"/>
              <a:t>2022/11/07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3A458-1B31-2546-A832-7E0205A0D51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6570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95355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13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19551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22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5144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24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0249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9911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3005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28115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35755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3023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6793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11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71469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A458-1B31-2546-A832-7E0205A0D517}" type="slidenum">
              <a:rPr lang="en-JP" smtClean="0"/>
              <a:t>12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025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28083-F1B3-6F4A-BDBA-617839B34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13BBE-44BB-2143-8F79-E4F19BF56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B8892-7891-4946-B1AC-1E3D9401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E0F1-E210-854F-9AED-C35602ABEA26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C18E8-8077-BF49-8579-A4FE0F7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2A1AD-EC02-DB42-BCB1-64D5803F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2CDD8-E5D2-7E47-A9D3-1AB35821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9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CAA-1A17-584F-8803-3D546E23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3" y="107103"/>
            <a:ext cx="10515600" cy="41105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93CEB-3B14-DC4F-A01D-AC413D1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678873"/>
            <a:ext cx="11421035" cy="580505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P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490214-E4DB-3B4C-93B2-6F004803EDE8}"/>
              </a:ext>
            </a:extLst>
          </p:cNvPr>
          <p:cNvCxnSpPr/>
          <p:nvPr userDrawn="1"/>
        </p:nvCxnSpPr>
        <p:spPr>
          <a:xfrm>
            <a:off x="365425" y="597590"/>
            <a:ext cx="114842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C0D09F-9B54-974A-8A78-24026D31A91F}"/>
              </a:ext>
            </a:extLst>
          </p:cNvPr>
          <p:cNvCxnSpPr/>
          <p:nvPr userDrawn="1"/>
        </p:nvCxnSpPr>
        <p:spPr>
          <a:xfrm>
            <a:off x="392319" y="6549916"/>
            <a:ext cx="114842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B35803-E560-FC43-96B2-A4CCF37420CC}"/>
              </a:ext>
            </a:extLst>
          </p:cNvPr>
          <p:cNvSpPr txBox="1"/>
          <p:nvPr userDrawn="1"/>
        </p:nvSpPr>
        <p:spPr>
          <a:xfrm>
            <a:off x="347993" y="6553204"/>
            <a:ext cx="4661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Leptonic CP and Flavor Violations in SUSY SU(5) NR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06E8D6-9E9F-A945-8146-D25B94FF3FCC}"/>
              </a:ext>
            </a:extLst>
          </p:cNvPr>
          <p:cNvSpPr txBox="1"/>
          <p:nvPr userDrawn="1"/>
        </p:nvSpPr>
        <p:spPr>
          <a:xfrm>
            <a:off x="11389893" y="6568878"/>
            <a:ext cx="770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/>
              <a:t>/ 15</a:t>
            </a:r>
          </a:p>
        </p:txBody>
      </p:sp>
    </p:spTree>
    <p:extLst>
      <p:ext uri="{BB962C8B-B14F-4D97-AF65-F5344CB8AC3E}">
        <p14:creationId xmlns:p14="http://schemas.microsoft.com/office/powerpoint/2010/main" val="75767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CAA-1A17-584F-8803-3D546E23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3" y="107103"/>
            <a:ext cx="10515600" cy="41105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93CEB-3B14-DC4F-A01D-AC413D1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678873"/>
            <a:ext cx="11421035" cy="580505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P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490214-E4DB-3B4C-93B2-6F004803EDE8}"/>
              </a:ext>
            </a:extLst>
          </p:cNvPr>
          <p:cNvCxnSpPr/>
          <p:nvPr userDrawn="1"/>
        </p:nvCxnSpPr>
        <p:spPr>
          <a:xfrm>
            <a:off x="365425" y="597590"/>
            <a:ext cx="114842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C0D09F-9B54-974A-8A78-24026D31A91F}"/>
              </a:ext>
            </a:extLst>
          </p:cNvPr>
          <p:cNvCxnSpPr/>
          <p:nvPr userDrawn="1"/>
        </p:nvCxnSpPr>
        <p:spPr>
          <a:xfrm>
            <a:off x="392319" y="6549916"/>
            <a:ext cx="114842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B35803-E560-FC43-96B2-A4CCF37420CC}"/>
              </a:ext>
            </a:extLst>
          </p:cNvPr>
          <p:cNvSpPr txBox="1"/>
          <p:nvPr userDrawn="1"/>
        </p:nvSpPr>
        <p:spPr>
          <a:xfrm>
            <a:off x="347993" y="6553204"/>
            <a:ext cx="4661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Leptonic CP and Flavor Violations in SUSY SU(5) NR</a:t>
            </a:r>
          </a:p>
        </p:txBody>
      </p:sp>
    </p:spTree>
    <p:extLst>
      <p:ext uri="{BB962C8B-B14F-4D97-AF65-F5344CB8AC3E}">
        <p14:creationId xmlns:p14="http://schemas.microsoft.com/office/powerpoint/2010/main" val="197202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E76F8-8C3D-C346-A1E8-4CD069060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EB1CA-953E-3B4F-AA65-521803C4D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825DE-D741-7946-86AC-C7D3D4581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CE0F1-E210-854F-9AED-C35602ABEA26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67368-9493-EC48-8E8D-FBD839192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3FB42-E2FC-4D46-B4C0-45D490A74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2CDD8-E5D2-7E47-A9D3-1AB35821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8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image" Target="../media/image96.emf"/><Relationship Id="rId3" Type="http://schemas.openxmlformats.org/officeDocument/2006/relationships/image" Target="../media/image88.emf"/><Relationship Id="rId7" Type="http://schemas.openxmlformats.org/officeDocument/2006/relationships/image" Target="../media/image83.emf"/><Relationship Id="rId12" Type="http://schemas.openxmlformats.org/officeDocument/2006/relationships/image" Target="../media/image9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11" Type="http://schemas.openxmlformats.org/officeDocument/2006/relationships/image" Target="../media/image94.emf"/><Relationship Id="rId5" Type="http://schemas.openxmlformats.org/officeDocument/2006/relationships/image" Target="../media/image90.emf"/><Relationship Id="rId10" Type="http://schemas.openxmlformats.org/officeDocument/2006/relationships/image" Target="../media/image3.emf"/><Relationship Id="rId4" Type="http://schemas.openxmlformats.org/officeDocument/2006/relationships/image" Target="../media/image89.emf"/><Relationship Id="rId9" Type="http://schemas.openxmlformats.org/officeDocument/2006/relationships/image" Target="../media/image93.emf"/><Relationship Id="rId14" Type="http://schemas.openxmlformats.org/officeDocument/2006/relationships/image" Target="../media/image9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82.emf"/><Relationship Id="rId3" Type="http://schemas.openxmlformats.org/officeDocument/2006/relationships/image" Target="../media/image98.emf"/><Relationship Id="rId7" Type="http://schemas.openxmlformats.org/officeDocument/2006/relationships/image" Target="../media/image95.emf"/><Relationship Id="rId12" Type="http://schemas.openxmlformats.org/officeDocument/2006/relationships/image" Target="../media/image10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84.emf"/><Relationship Id="rId5" Type="http://schemas.openxmlformats.org/officeDocument/2006/relationships/image" Target="../media/image83.emf"/><Relationship Id="rId10" Type="http://schemas.openxmlformats.org/officeDocument/2006/relationships/image" Target="../media/image100.emf"/><Relationship Id="rId4" Type="http://schemas.openxmlformats.org/officeDocument/2006/relationships/image" Target="../media/image99.emf"/><Relationship Id="rId9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2.emf"/><Relationship Id="rId7" Type="http://schemas.openxmlformats.org/officeDocument/2006/relationships/image" Target="../media/image10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11" Type="http://schemas.openxmlformats.org/officeDocument/2006/relationships/image" Target="../media/image110.emf"/><Relationship Id="rId5" Type="http://schemas.openxmlformats.org/officeDocument/2006/relationships/image" Target="../media/image104.emf"/><Relationship Id="rId10" Type="http://schemas.openxmlformats.org/officeDocument/2006/relationships/image" Target="../media/image109.emf"/><Relationship Id="rId4" Type="http://schemas.openxmlformats.org/officeDocument/2006/relationships/image" Target="../media/image103.emf"/><Relationship Id="rId9" Type="http://schemas.openxmlformats.org/officeDocument/2006/relationships/image" Target="../media/image10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image" Target="../media/image64.emf"/><Relationship Id="rId3" Type="http://schemas.openxmlformats.org/officeDocument/2006/relationships/image" Target="../media/image112.emf"/><Relationship Id="rId7" Type="http://schemas.openxmlformats.org/officeDocument/2006/relationships/image" Target="../media/image116.emf"/><Relationship Id="rId12" Type="http://schemas.openxmlformats.org/officeDocument/2006/relationships/image" Target="../media/image105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11" Type="http://schemas.openxmlformats.org/officeDocument/2006/relationships/image" Target="../media/image120.emf"/><Relationship Id="rId5" Type="http://schemas.openxmlformats.org/officeDocument/2006/relationships/image" Target="../media/image114.emf"/><Relationship Id="rId10" Type="http://schemas.openxmlformats.org/officeDocument/2006/relationships/image" Target="../media/image119.emf"/><Relationship Id="rId4" Type="http://schemas.openxmlformats.org/officeDocument/2006/relationships/image" Target="../media/image113.emf"/><Relationship Id="rId9" Type="http://schemas.openxmlformats.org/officeDocument/2006/relationships/image" Target="../media/image118.emf"/><Relationship Id="rId14" Type="http://schemas.openxmlformats.org/officeDocument/2006/relationships/image" Target="../media/image6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image" Target="../media/image122.emf"/><Relationship Id="rId7" Type="http://schemas.openxmlformats.org/officeDocument/2006/relationships/image" Target="../media/image124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image" Target="../media/image123.emf"/><Relationship Id="rId4" Type="http://schemas.openxmlformats.org/officeDocument/2006/relationships/image" Target="../media/image120.emf"/><Relationship Id="rId9" Type="http://schemas.openxmlformats.org/officeDocument/2006/relationships/image" Target="../media/image1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emf"/><Relationship Id="rId4" Type="http://schemas.openxmlformats.org/officeDocument/2006/relationships/image" Target="../media/image1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emf"/><Relationship Id="rId3" Type="http://schemas.openxmlformats.org/officeDocument/2006/relationships/image" Target="../media/image141.emf"/><Relationship Id="rId7" Type="http://schemas.openxmlformats.org/officeDocument/2006/relationships/image" Target="../media/image1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emf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g"/><Relationship Id="rId4" Type="http://schemas.openxmlformats.org/officeDocument/2006/relationships/image" Target="../media/image14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13" Type="http://schemas.openxmlformats.org/officeDocument/2006/relationships/image" Target="../media/image161.emf"/><Relationship Id="rId18" Type="http://schemas.openxmlformats.org/officeDocument/2006/relationships/image" Target="../media/image166.emf"/><Relationship Id="rId3" Type="http://schemas.openxmlformats.org/officeDocument/2006/relationships/image" Target="../media/image151.emf"/><Relationship Id="rId21" Type="http://schemas.openxmlformats.org/officeDocument/2006/relationships/image" Target="../media/image169.emf"/><Relationship Id="rId7" Type="http://schemas.openxmlformats.org/officeDocument/2006/relationships/image" Target="../media/image155.emf"/><Relationship Id="rId12" Type="http://schemas.openxmlformats.org/officeDocument/2006/relationships/image" Target="../media/image160.emf"/><Relationship Id="rId17" Type="http://schemas.openxmlformats.org/officeDocument/2006/relationships/image" Target="../media/image165.emf"/><Relationship Id="rId25" Type="http://schemas.openxmlformats.org/officeDocument/2006/relationships/image" Target="../media/image173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4.emf"/><Relationship Id="rId20" Type="http://schemas.openxmlformats.org/officeDocument/2006/relationships/image" Target="../media/image1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emf"/><Relationship Id="rId11" Type="http://schemas.openxmlformats.org/officeDocument/2006/relationships/image" Target="../media/image159.emf"/><Relationship Id="rId24" Type="http://schemas.openxmlformats.org/officeDocument/2006/relationships/image" Target="../media/image172.emf"/><Relationship Id="rId5" Type="http://schemas.openxmlformats.org/officeDocument/2006/relationships/image" Target="../media/image153.emf"/><Relationship Id="rId15" Type="http://schemas.openxmlformats.org/officeDocument/2006/relationships/image" Target="../media/image163.emf"/><Relationship Id="rId23" Type="http://schemas.openxmlformats.org/officeDocument/2006/relationships/image" Target="../media/image171.emf"/><Relationship Id="rId10" Type="http://schemas.openxmlformats.org/officeDocument/2006/relationships/image" Target="../media/image158.emf"/><Relationship Id="rId19" Type="http://schemas.openxmlformats.org/officeDocument/2006/relationships/image" Target="../media/image167.emf"/><Relationship Id="rId4" Type="http://schemas.openxmlformats.org/officeDocument/2006/relationships/image" Target="../media/image152.emf"/><Relationship Id="rId9" Type="http://schemas.openxmlformats.org/officeDocument/2006/relationships/image" Target="../media/image157.emf"/><Relationship Id="rId14" Type="http://schemas.openxmlformats.org/officeDocument/2006/relationships/image" Target="../media/image162.emf"/><Relationship Id="rId22" Type="http://schemas.openxmlformats.org/officeDocument/2006/relationships/image" Target="../media/image17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image" Target="../media/image175.emf"/><Relationship Id="rId7" Type="http://schemas.openxmlformats.org/officeDocument/2006/relationships/image" Target="../media/image179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emf"/><Relationship Id="rId11" Type="http://schemas.openxmlformats.org/officeDocument/2006/relationships/image" Target="../media/image183.emf"/><Relationship Id="rId5" Type="http://schemas.openxmlformats.org/officeDocument/2006/relationships/image" Target="../media/image177.emf"/><Relationship Id="rId10" Type="http://schemas.openxmlformats.org/officeDocument/2006/relationships/image" Target="../media/image182.emf"/><Relationship Id="rId4" Type="http://schemas.openxmlformats.org/officeDocument/2006/relationships/image" Target="../media/image176.emf"/><Relationship Id="rId9" Type="http://schemas.openxmlformats.org/officeDocument/2006/relationships/image" Target="../media/image18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emf"/><Relationship Id="rId18" Type="http://schemas.openxmlformats.org/officeDocument/2006/relationships/image" Target="../media/image58.emf"/><Relationship Id="rId3" Type="http://schemas.openxmlformats.org/officeDocument/2006/relationships/image" Target="../media/image43.emf"/><Relationship Id="rId21" Type="http://schemas.openxmlformats.org/officeDocument/2006/relationships/image" Target="../media/image61.emf"/><Relationship Id="rId7" Type="http://schemas.openxmlformats.org/officeDocument/2006/relationships/image" Target="../media/image47.emf"/><Relationship Id="rId12" Type="http://schemas.openxmlformats.org/officeDocument/2006/relationships/image" Target="../media/image52.emf"/><Relationship Id="rId17" Type="http://schemas.openxmlformats.org/officeDocument/2006/relationships/image" Target="../media/image57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emf"/><Relationship Id="rId20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image" Target="../media/image51.emf"/><Relationship Id="rId5" Type="http://schemas.openxmlformats.org/officeDocument/2006/relationships/image" Target="../media/image45.emf"/><Relationship Id="rId15" Type="http://schemas.openxmlformats.org/officeDocument/2006/relationships/image" Target="../media/image55.emf"/><Relationship Id="rId10" Type="http://schemas.openxmlformats.org/officeDocument/2006/relationships/image" Target="../media/image50.emf"/><Relationship Id="rId19" Type="http://schemas.openxmlformats.org/officeDocument/2006/relationships/image" Target="../media/image59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Relationship Id="rId14" Type="http://schemas.openxmlformats.org/officeDocument/2006/relationships/image" Target="../media/image54.emf"/><Relationship Id="rId22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69.emf"/><Relationship Id="rId3" Type="http://schemas.openxmlformats.org/officeDocument/2006/relationships/image" Target="../media/image22.emf"/><Relationship Id="rId7" Type="http://schemas.openxmlformats.org/officeDocument/2006/relationships/image" Target="../media/image65.emf"/><Relationship Id="rId12" Type="http://schemas.openxmlformats.org/officeDocument/2006/relationships/image" Target="../media/image68.emf"/><Relationship Id="rId17" Type="http://schemas.openxmlformats.org/officeDocument/2006/relationships/image" Target="../media/image73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11" Type="http://schemas.openxmlformats.org/officeDocument/2006/relationships/image" Target="../media/image42.emf"/><Relationship Id="rId5" Type="http://schemas.openxmlformats.org/officeDocument/2006/relationships/image" Target="../media/image63.emf"/><Relationship Id="rId15" Type="http://schemas.openxmlformats.org/officeDocument/2006/relationships/image" Target="../media/image71.emf"/><Relationship Id="rId10" Type="http://schemas.openxmlformats.org/officeDocument/2006/relationships/image" Target="../media/image67.emf"/><Relationship Id="rId4" Type="http://schemas.openxmlformats.org/officeDocument/2006/relationships/image" Target="../media/image62.emf"/><Relationship Id="rId9" Type="http://schemas.openxmlformats.org/officeDocument/2006/relationships/image" Target="../media/image23.emf"/><Relationship Id="rId14" Type="http://schemas.openxmlformats.org/officeDocument/2006/relationships/image" Target="../media/image7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35.emf"/><Relationship Id="rId7" Type="http://schemas.openxmlformats.org/officeDocument/2006/relationships/image" Target="../media/image77.emf"/><Relationship Id="rId12" Type="http://schemas.openxmlformats.org/officeDocument/2006/relationships/image" Target="../media/image8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11" Type="http://schemas.openxmlformats.org/officeDocument/2006/relationships/image" Target="../media/image80.emf"/><Relationship Id="rId5" Type="http://schemas.openxmlformats.org/officeDocument/2006/relationships/image" Target="../media/image75.emf"/><Relationship Id="rId10" Type="http://schemas.openxmlformats.org/officeDocument/2006/relationships/image" Target="../media/image79.emf"/><Relationship Id="rId4" Type="http://schemas.openxmlformats.org/officeDocument/2006/relationships/image" Target="../media/image74.emf"/><Relationship Id="rId9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C51B-CE9A-E148-A659-71DCC0C6E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02" y="870711"/>
            <a:ext cx="11160369" cy="2387600"/>
          </a:xfrm>
        </p:spPr>
        <p:txBody>
          <a:bodyPr>
            <a:normAutofit fontScale="90000"/>
          </a:bodyPr>
          <a:lstStyle/>
          <a:p>
            <a:r>
              <a:rPr lang="ja-JP" altLang="en-US" sz="4000"/>
              <a:t>右巻きニュートリノ</a:t>
            </a:r>
            <a:br>
              <a:rPr lang="en-US" altLang="ja-JP" sz="4000"/>
            </a:br>
            <a:r>
              <a:rPr lang="ja-JP" altLang="en-US" sz="3600"/>
              <a:t>を含む</a:t>
            </a:r>
            <a:br>
              <a:rPr lang="en-US" altLang="ja-JP" sz="4000"/>
            </a:br>
            <a:r>
              <a:rPr lang="ja-JP" altLang="en-US" sz="4000">
                <a:solidFill>
                  <a:srgbClr val="0404ED"/>
                </a:solidFill>
              </a:rPr>
              <a:t>超対称</a:t>
            </a:r>
            <a:r>
              <a:rPr lang="en-US" altLang="ja-JP" sz="4000"/>
              <a:t> </a:t>
            </a:r>
            <a:r>
              <a:rPr lang="en-US" altLang="ja-JP" sz="4000" dirty="0"/>
              <a:t>SU(5) </a:t>
            </a:r>
            <a:r>
              <a:rPr lang="ja-JP" altLang="en-US" sz="4000"/>
              <a:t>大統一理論</a:t>
            </a:r>
            <a:br>
              <a:rPr lang="en-US" altLang="ja-JP" sz="4000"/>
            </a:br>
            <a:r>
              <a:rPr lang="ja-JP" altLang="en-US" sz="3100"/>
              <a:t>での</a:t>
            </a:r>
            <a:r>
              <a:rPr lang="ja-JP" altLang="en-US" sz="3600"/>
              <a:t>、</a:t>
            </a:r>
            <a:r>
              <a:rPr lang="ja-JP" altLang="en-US" sz="3100"/>
              <a:t>レプトンセクターにおける</a:t>
            </a:r>
            <a:br>
              <a:rPr lang="en-US" altLang="ja-JP" sz="4000"/>
            </a:br>
            <a:r>
              <a:rPr lang="en-US" altLang="ja-JP" sz="4000" dirty="0">
                <a:solidFill>
                  <a:schemeClr val="accent1"/>
                </a:solidFill>
              </a:rPr>
              <a:t>CP</a:t>
            </a:r>
            <a:r>
              <a:rPr lang="ja-JP" altLang="en-US" sz="4000">
                <a:solidFill>
                  <a:schemeClr val="accent1"/>
                </a:solidFill>
              </a:rPr>
              <a:t>とフレーバーの破れ</a:t>
            </a:r>
            <a:br>
              <a:rPr lang="en-US" altLang="ja-JP" dirty="0"/>
            </a:br>
            <a:r>
              <a:rPr kumimoji="0" lang="ja-JP" alt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ＭＳ Ｐ明朝" panose="02020600040205080304" pitchFamily="18" charset="-128"/>
                <a:cs typeface="+mj-cs"/>
              </a:rPr>
              <a:t>の大きさについて</a:t>
            </a:r>
            <a:endParaRPr lang="en-US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FE253C-0D8D-F74B-A57F-67B2E17A8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377427"/>
            <a:ext cx="9144000" cy="524435"/>
          </a:xfrm>
        </p:spPr>
        <p:txBody>
          <a:bodyPr>
            <a:normAutofit/>
          </a:bodyPr>
          <a:lstStyle/>
          <a:p>
            <a:r>
              <a:rPr lang="ja-JP" altLang="en-US" sz="2000"/>
              <a:t>東京大学</a:t>
            </a:r>
            <a:r>
              <a:rPr lang="en-US" altLang="ja-JP" sz="2000"/>
              <a:t> </a:t>
            </a:r>
            <a:r>
              <a:rPr lang="ja-JP" altLang="en-US" sz="2000"/>
              <a:t>本郷</a:t>
            </a:r>
            <a:r>
              <a:rPr lang="en-US" altLang="ja-JP" sz="2000"/>
              <a:t> D3 </a:t>
            </a:r>
            <a:r>
              <a:rPr lang="ja-JP" altLang="en-US" sz="2000"/>
              <a:t>平尾魁梧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9FEFF-2532-E048-B323-6D2BC4E02E3F}"/>
              </a:ext>
            </a:extLst>
          </p:cNvPr>
          <p:cNvSpPr txBox="1"/>
          <p:nvPr/>
        </p:nvSpPr>
        <p:spPr>
          <a:xfrm>
            <a:off x="1020743" y="3599690"/>
            <a:ext cx="10751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/>
              <a:t>Leptonic CP and Flavor Violations in SUSY SU(5) GUT</a:t>
            </a:r>
            <a:r>
              <a:rPr lang="en-US" sz="2000"/>
              <a:t> </a:t>
            </a:r>
            <a:r>
              <a:rPr lang="en-JP" sz="2000"/>
              <a:t>with Right-handed Neutrinos</a:t>
            </a:r>
          </a:p>
          <a:p>
            <a:endParaRPr lang="en-JP" sz="2000"/>
          </a:p>
          <a:p>
            <a:r>
              <a:rPr lang="en-JP" sz="2400"/>
              <a:t>	               </a:t>
            </a:r>
            <a:r>
              <a:rPr lang="en-JP" sz="2000"/>
              <a:t>K. H. and T. Moroi, arXiv:hep-ph/2102.04070</a:t>
            </a:r>
          </a:p>
          <a:p>
            <a:r>
              <a:rPr lang="en-JP" sz="2000"/>
              <a:t>			               K. H., on-going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515F9-82F5-D07A-76C9-7F18BEF849BA}"/>
              </a:ext>
            </a:extLst>
          </p:cNvPr>
          <p:cNvSpPr txBox="1"/>
          <p:nvPr/>
        </p:nvSpPr>
        <p:spPr>
          <a:xfrm>
            <a:off x="4153213" y="5680373"/>
            <a:ext cx="412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・Leptogenesis→Preliminary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D26E0-9F68-2BC2-CA67-63DB80E48E1C}"/>
              </a:ext>
            </a:extLst>
          </p:cNvPr>
          <p:cNvSpPr txBox="1"/>
          <p:nvPr/>
        </p:nvSpPr>
        <p:spPr>
          <a:xfrm>
            <a:off x="4124947" y="5313945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・Mainly prescision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2732021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F236C-3B20-6240-9E77-04C667AF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488" y="1991018"/>
            <a:ext cx="5608103" cy="41105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JP"/>
              <a:t>Numerical Plots for        and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B5DDA-B788-4E45-9269-9CDB68B23368}"/>
              </a:ext>
            </a:extLst>
          </p:cNvPr>
          <p:cNvSpPr txBox="1"/>
          <p:nvPr/>
        </p:nvSpPr>
        <p:spPr>
          <a:xfrm>
            <a:off x="11149264" y="656887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00308-CA0F-7B50-FB6C-34520EF67CE0}"/>
              </a:ext>
            </a:extLst>
          </p:cNvPr>
          <p:cNvSpPr txBox="1"/>
          <p:nvPr/>
        </p:nvSpPr>
        <p:spPr>
          <a:xfrm>
            <a:off x="1178006" y="3129863"/>
            <a:ext cx="646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For simplicity, Universal Heavy Neutrino Masses assumed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8E540-42E6-B270-7F8C-CE463E02C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661" y="3675254"/>
            <a:ext cx="2347881" cy="419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7DE7E-7AF1-97E0-A28B-5D739D014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13787"/>
            <a:ext cx="1612970" cy="335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4BB39-B9E8-DDBA-70CD-52B8373D0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539" y="2017522"/>
            <a:ext cx="314325" cy="335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6A0426-2F19-310A-0EF5-A45B599E481C}"/>
              </a:ext>
            </a:extLst>
          </p:cNvPr>
          <p:cNvSpPr txBox="1"/>
          <p:nvPr/>
        </p:nvSpPr>
        <p:spPr>
          <a:xfrm>
            <a:off x="7882499" y="1944451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Dependence 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2CBD13-239A-3283-DC8C-3B780DF0E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235" y="2013787"/>
            <a:ext cx="203200" cy="215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4C390-F92E-D963-78C9-BDE4C772C536}"/>
              </a:ext>
            </a:extLst>
          </p:cNvPr>
          <p:cNvSpPr txBox="1"/>
          <p:nvPr/>
        </p:nvSpPr>
        <p:spPr>
          <a:xfrm>
            <a:off x="1332286" y="4271260"/>
            <a:ext cx="491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Normal Hierachy for Light Neutrino Masses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7EC100-04D4-B67C-1E6E-E49B85E70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661" y="4741468"/>
            <a:ext cx="2347881" cy="4259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937E7-459A-8611-3EDD-9B188790B48D}"/>
              </a:ext>
            </a:extLst>
          </p:cNvPr>
          <p:cNvSpPr txBox="1"/>
          <p:nvPr/>
        </p:nvSpPr>
        <p:spPr>
          <a:xfrm>
            <a:off x="9958996" y="5263928"/>
            <a:ext cx="1008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/>
              <a:t>rpp2021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3D3C00-3A27-3B8B-09BF-A21D30FA8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640592"/>
            <a:ext cx="5658870" cy="57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82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7AEC-0C96-0D4B-9265-789C838A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/>
              <a:t>Higgs Mass and 	               Contours on                    plane 		</a:t>
            </a:r>
            <a:endParaRPr lang="en-JP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F833E-9FC4-4A46-86E9-95EA3C7D3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819" y="140206"/>
            <a:ext cx="1428062" cy="318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800FBA-7705-BB4E-80AB-A6F3C17DC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96" y="629334"/>
            <a:ext cx="1373714" cy="4114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D0E6F2-6592-0347-A9AA-B195DCCD6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1654726"/>
            <a:ext cx="4983480" cy="50203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EF7744-5BFC-0C48-A4DF-A000549ED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340" y="1630680"/>
            <a:ext cx="4992220" cy="5029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AB0B1B-C6F7-B841-A408-6F04E2E1F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679" y="164188"/>
            <a:ext cx="1428062" cy="2968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3F1D6A-EACF-BC44-B516-55E506E8A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181" y="1508760"/>
            <a:ext cx="292919" cy="1816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D25B63-8B36-C747-A2B2-220FABB8789A}"/>
              </a:ext>
            </a:extLst>
          </p:cNvPr>
          <p:cNvSpPr txBox="1"/>
          <p:nvPr/>
        </p:nvSpPr>
        <p:spPr>
          <a:xfrm>
            <a:off x="8613458" y="202596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chemeClr val="accent2">
                    <a:lumMod val="75000"/>
                  </a:schemeClr>
                </a:solidFill>
              </a:rPr>
              <a:t>MEG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0E076F-2025-F046-A335-7838D1B21606}"/>
              </a:ext>
            </a:extLst>
          </p:cNvPr>
          <p:cNvSpPr txBox="1"/>
          <p:nvPr/>
        </p:nvSpPr>
        <p:spPr>
          <a:xfrm>
            <a:off x="1222058" y="207168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chemeClr val="accent2">
                    <a:lumMod val="75000"/>
                  </a:schemeClr>
                </a:solidFill>
              </a:rPr>
              <a:t>MEG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4FC5553-03C7-A243-94CE-784CC69739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5070" y="1528454"/>
            <a:ext cx="1101090" cy="1581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A6874D-5FAA-4E4B-860E-57C75563A3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361" y="1489812"/>
            <a:ext cx="298900" cy="1853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C0C097-FF6C-5041-A788-22909564B4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9550" y="1493520"/>
            <a:ext cx="1132115" cy="1625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AD7BE96-C2A5-964F-9DC7-DA7F3DCA4C8D}"/>
              </a:ext>
            </a:extLst>
          </p:cNvPr>
          <p:cNvSpPr txBox="1"/>
          <p:nvPr/>
        </p:nvSpPr>
        <p:spPr>
          <a:xfrm>
            <a:off x="8528504" y="860693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MEG :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F8DCB7-C45A-0941-A3F4-D75CB84D3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2415" y="905143"/>
            <a:ext cx="2411729" cy="2555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34476A-DF81-914C-B52E-F98FB3FFB3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5810" y="1114124"/>
            <a:ext cx="1325011" cy="4724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4A4D26-6012-664B-BCB3-2DA577BEFA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4480" y="722680"/>
            <a:ext cx="783359" cy="224790"/>
          </a:xfrm>
          <a:prstGeom prst="rect">
            <a:avLst/>
          </a:prstGeom>
        </p:spPr>
      </p:pic>
      <p:sp>
        <p:nvSpPr>
          <p:cNvPr id="43" name="Frame 42">
            <a:extLst>
              <a:ext uri="{FF2B5EF4-FFF2-40B4-BE49-F238E27FC236}">
                <a16:creationId xmlns:a16="http://schemas.microsoft.com/office/drawing/2014/main" id="{651B6A04-76DF-EA4A-A760-B99B67B0FD6F}"/>
              </a:ext>
            </a:extLst>
          </p:cNvPr>
          <p:cNvSpPr/>
          <p:nvPr/>
        </p:nvSpPr>
        <p:spPr>
          <a:xfrm>
            <a:off x="5843639" y="1113633"/>
            <a:ext cx="1337188" cy="471948"/>
          </a:xfrm>
          <a:prstGeom prst="frame">
            <a:avLst>
              <a:gd name="adj1" fmla="val 62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5BED50-3D77-A84D-8A29-C48D12F8D1A3}"/>
              </a:ext>
            </a:extLst>
          </p:cNvPr>
          <p:cNvSpPr txBox="1"/>
          <p:nvPr/>
        </p:nvSpPr>
        <p:spPr>
          <a:xfrm>
            <a:off x="11018635" y="6566949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9B878-8BED-D040-97DE-E05D25FCEB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978" y="1237390"/>
            <a:ext cx="840260" cy="269713"/>
          </a:xfrm>
          <a:prstGeom prst="rect">
            <a:avLst/>
          </a:prstGeom>
        </p:spPr>
      </p:pic>
      <p:sp>
        <p:nvSpPr>
          <p:cNvPr id="26" name="Frame 25">
            <a:extLst>
              <a:ext uri="{FF2B5EF4-FFF2-40B4-BE49-F238E27FC236}">
                <a16:creationId xmlns:a16="http://schemas.microsoft.com/office/drawing/2014/main" id="{656F2C39-FD14-C344-A44C-3904F982E602}"/>
              </a:ext>
            </a:extLst>
          </p:cNvPr>
          <p:cNvSpPr/>
          <p:nvPr/>
        </p:nvSpPr>
        <p:spPr>
          <a:xfrm>
            <a:off x="447856" y="1142465"/>
            <a:ext cx="1337188" cy="471948"/>
          </a:xfrm>
          <a:prstGeom prst="frame">
            <a:avLst>
              <a:gd name="adj1" fmla="val 62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1AC58F-A807-64CB-A080-61D047B617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675" y="655519"/>
            <a:ext cx="2211248" cy="2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1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1672023-29AC-834D-AF1F-C4C2988E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3" y="76623"/>
            <a:ext cx="10515600" cy="656851"/>
          </a:xfrm>
        </p:spPr>
        <p:txBody>
          <a:bodyPr/>
          <a:lstStyle/>
          <a:p>
            <a:r>
              <a:rPr lang="ja-JP" altLang="en-US"/>
              <a:t>　　　　　　　</a:t>
            </a:r>
            <a:endParaRPr lang="en-JP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FFF70E-7E15-954A-93D1-A972B4E4529D}"/>
              </a:ext>
            </a:extLst>
          </p:cNvPr>
          <p:cNvSpPr txBox="1"/>
          <p:nvPr/>
        </p:nvSpPr>
        <p:spPr>
          <a:xfrm>
            <a:off x="1866901" y="1301116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ACME 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3CCF63-1819-C346-B937-EF93B0F1A696}"/>
              </a:ext>
            </a:extLst>
          </p:cNvPr>
          <p:cNvSpPr txBox="1"/>
          <p:nvPr/>
        </p:nvSpPr>
        <p:spPr>
          <a:xfrm>
            <a:off x="7820978" y="1248728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MEG 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2A078B-B202-5548-99C0-E96C30DBE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1642109"/>
            <a:ext cx="5036820" cy="4980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B8D500-5260-1046-8A4C-726052CA5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325" y="1611629"/>
            <a:ext cx="5067301" cy="50109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4A1BF2D-FFEA-0443-B996-C5EC87587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488" y="167640"/>
            <a:ext cx="1350251" cy="28067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78E06BFD-1B31-2945-AEBC-10C690EBE9C0}"/>
              </a:ext>
            </a:extLst>
          </p:cNvPr>
          <p:cNvSpPr txBox="1">
            <a:spLocks/>
          </p:cNvSpPr>
          <p:nvPr/>
        </p:nvSpPr>
        <p:spPr>
          <a:xfrm>
            <a:off x="425823" y="107103"/>
            <a:ext cx="10515600" cy="41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JP" altLang="ja-JP"/>
              <a:t>      and         </a:t>
            </a:r>
            <a:r>
              <a:rPr lang="ja-JP" altLang="en-US"/>
              <a:t>　　</a:t>
            </a:r>
            <a:r>
              <a:rPr lang="en-US" altLang="ja-JP"/>
              <a:t>     Contours on	               plane</a:t>
            </a:r>
            <a:endParaRPr lang="en-JP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8FDB6A7-3E8E-3849-990A-241CC13BA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782" y="631818"/>
            <a:ext cx="1373714" cy="4114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6FA042-ADCE-9943-ABD8-F7A74E103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7629" y="723259"/>
            <a:ext cx="783359" cy="2247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614E2C-D611-C84C-B838-F063B10AB7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4640" y="1330795"/>
            <a:ext cx="2144037" cy="2389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976CC54-CFF6-1644-8971-709A71EB59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7271" y="1294130"/>
            <a:ext cx="2457450" cy="26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84D58F-594B-044E-B3F1-1DEB666A7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7456" y="141238"/>
            <a:ext cx="1134531" cy="31326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34F2120-9D1D-FD4A-8565-AC4EB92B8695}"/>
              </a:ext>
            </a:extLst>
          </p:cNvPr>
          <p:cNvSpPr txBox="1"/>
          <p:nvPr/>
        </p:nvSpPr>
        <p:spPr>
          <a:xfrm>
            <a:off x="3324057" y="1857672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RGE diverges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3616F1-C89E-F646-B82C-7B8ED3A540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" y="137160"/>
            <a:ext cx="314325" cy="3352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0D16F9-7B34-7840-971C-327BE89371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089" y="1248205"/>
            <a:ext cx="314325" cy="335280"/>
          </a:xfrm>
          <a:prstGeom prst="rect">
            <a:avLst/>
          </a:prstGeom>
        </p:spPr>
      </p:pic>
      <p:sp>
        <p:nvSpPr>
          <p:cNvPr id="51" name="Frame 50">
            <a:extLst>
              <a:ext uri="{FF2B5EF4-FFF2-40B4-BE49-F238E27FC236}">
                <a16:creationId xmlns:a16="http://schemas.microsoft.com/office/drawing/2014/main" id="{05855E8E-6A41-1742-A6E0-32D43C8D92A3}"/>
              </a:ext>
            </a:extLst>
          </p:cNvPr>
          <p:cNvSpPr/>
          <p:nvPr/>
        </p:nvSpPr>
        <p:spPr>
          <a:xfrm>
            <a:off x="1022553" y="1170040"/>
            <a:ext cx="4060086" cy="486695"/>
          </a:xfrm>
          <a:prstGeom prst="frame">
            <a:avLst>
              <a:gd name="adj1" fmla="val 62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A7DF8AC-7DE8-7748-815E-ADD0ACDEE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366" y="1278685"/>
            <a:ext cx="1350251" cy="280670"/>
          </a:xfrm>
          <a:prstGeom prst="rect">
            <a:avLst/>
          </a:prstGeom>
        </p:spPr>
      </p:pic>
      <p:sp>
        <p:nvSpPr>
          <p:cNvPr id="53" name="Frame 52">
            <a:extLst>
              <a:ext uri="{FF2B5EF4-FFF2-40B4-BE49-F238E27FC236}">
                <a16:creationId xmlns:a16="http://schemas.microsoft.com/office/drawing/2014/main" id="{A2BAF7F1-FC11-1B44-9A15-3EFF2D2403C5}"/>
              </a:ext>
            </a:extLst>
          </p:cNvPr>
          <p:cNvSpPr/>
          <p:nvPr/>
        </p:nvSpPr>
        <p:spPr>
          <a:xfrm>
            <a:off x="6016698" y="1170037"/>
            <a:ext cx="5152749" cy="471948"/>
          </a:xfrm>
          <a:prstGeom prst="frame">
            <a:avLst>
              <a:gd name="adj1" fmla="val 62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567A7-4FAF-D54A-9D6F-A89424952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939" y="703098"/>
            <a:ext cx="2696123" cy="2415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B45282-FF62-2346-B888-2B93A9F0822E}"/>
              </a:ext>
            </a:extLst>
          </p:cNvPr>
          <p:cNvSpPr txBox="1"/>
          <p:nvPr/>
        </p:nvSpPr>
        <p:spPr>
          <a:xfrm>
            <a:off x="8748807" y="1857672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RGE diverges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3DF9FE-A227-8946-B475-1BB599583AB9}"/>
              </a:ext>
            </a:extLst>
          </p:cNvPr>
          <p:cNvSpPr txBox="1"/>
          <p:nvPr/>
        </p:nvSpPr>
        <p:spPr>
          <a:xfrm>
            <a:off x="11117180" y="656887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9211E-D681-7FE2-3AEC-EF30F68415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2859" y="670062"/>
            <a:ext cx="1612975" cy="28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5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ECAE7-1211-0D44-ABB2-006C9B91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Thermal Leptogenesis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A6020-332A-2242-8D29-11CA1ABC1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JP"/>
          </a:p>
          <a:p>
            <a:pPr lvl="1"/>
            <a:endParaRPr lang="en-JP"/>
          </a:p>
          <a:p>
            <a:pPr lvl="1"/>
            <a:endParaRPr lang="en-JP"/>
          </a:p>
          <a:p>
            <a:pPr marL="457200" lvl="1" indent="0">
              <a:buNone/>
            </a:pPr>
            <a:endParaRPr lang="en-JP"/>
          </a:p>
          <a:p>
            <a:pPr lvl="1"/>
            <a:r>
              <a:rPr lang="en-US" altLang="ja-JP"/>
              <a:t>Baryon Asymmetry of the Universe:</a:t>
            </a:r>
          </a:p>
          <a:p>
            <a:pPr lvl="1"/>
            <a:endParaRPr lang="en-US" altLang="ja-JP"/>
          </a:p>
          <a:p>
            <a:pPr lvl="1"/>
            <a:endParaRPr lang="en-US" altLang="ja-JP"/>
          </a:p>
          <a:p>
            <a:pPr lvl="1"/>
            <a:endParaRPr lang="en-US" altLang="ja-JP"/>
          </a:p>
          <a:p>
            <a:pPr lvl="1"/>
            <a:endParaRPr lang="en-US" altLang="ja-JP"/>
          </a:p>
          <a:p>
            <a:pPr marL="457200" lvl="1" indent="0">
              <a:buNone/>
            </a:pPr>
            <a:endParaRPr lang="en-US" altLang="ja-JP"/>
          </a:p>
          <a:p>
            <a:pPr lvl="1"/>
            <a:r>
              <a:rPr lang="en-US" altLang="ja-JP"/>
              <a:t>Leptogenesis Prediction:</a:t>
            </a:r>
          </a:p>
          <a:p>
            <a:pPr lvl="1"/>
            <a:endParaRPr lang="en-JP"/>
          </a:p>
          <a:p>
            <a:pPr lvl="1"/>
            <a:endParaRPr lang="en-JP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1399E-F849-BA4D-B45E-170AC827AE92}"/>
              </a:ext>
            </a:extLst>
          </p:cNvPr>
          <p:cNvSpPr txBox="1"/>
          <p:nvPr/>
        </p:nvSpPr>
        <p:spPr>
          <a:xfrm>
            <a:off x="2995628" y="1454062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C00000"/>
                </a:solidFill>
              </a:rPr>
              <a:t>Leptogenesis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755FF-9C61-BC47-AF1A-042F50C40644}"/>
              </a:ext>
            </a:extLst>
          </p:cNvPr>
          <p:cNvSpPr txBox="1"/>
          <p:nvPr/>
        </p:nvSpPr>
        <p:spPr>
          <a:xfrm>
            <a:off x="11107696" y="656874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6E4F7-0EEB-43E7-4466-06959E94B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42" y="834947"/>
            <a:ext cx="10591800" cy="57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399C0-0A87-564A-5F78-0B711808E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80" y="869795"/>
            <a:ext cx="442155" cy="291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C7E848-BA5C-3CBE-6DF2-26FFF6F2AA84}"/>
              </a:ext>
            </a:extLst>
          </p:cNvPr>
          <p:cNvSpPr txBox="1"/>
          <p:nvPr/>
        </p:nvSpPr>
        <p:spPr>
          <a:xfrm>
            <a:off x="111512" y="1416204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Reheating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E0AB7-F207-527A-D163-07B5D4B520EA}"/>
              </a:ext>
            </a:extLst>
          </p:cNvPr>
          <p:cNvSpPr txBox="1"/>
          <p:nvPr/>
        </p:nvSpPr>
        <p:spPr>
          <a:xfrm>
            <a:off x="5828875" y="1454005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chemeClr val="accent1"/>
                </a:solidFill>
              </a:rPr>
              <a:t>Shaleron Process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03EA35-7BA1-975A-FCB6-AF88C975FC63}"/>
              </a:ext>
            </a:extLst>
          </p:cNvPr>
          <p:cNvCxnSpPr>
            <a:cxnSpLocks/>
          </p:cNvCxnSpPr>
          <p:nvPr/>
        </p:nvCxnSpPr>
        <p:spPr>
          <a:xfrm>
            <a:off x="4282068" y="1415261"/>
            <a:ext cx="491919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999638-9753-F09D-377E-5A19126FA1F9}"/>
              </a:ext>
            </a:extLst>
          </p:cNvPr>
          <p:cNvCxnSpPr>
            <a:cxnSpLocks/>
          </p:cNvCxnSpPr>
          <p:nvPr/>
        </p:nvCxnSpPr>
        <p:spPr>
          <a:xfrm>
            <a:off x="4077753" y="1303749"/>
            <a:ext cx="211874" cy="11151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BB3525-DD56-8A31-B2D6-89BB47D1C09D}"/>
              </a:ext>
            </a:extLst>
          </p:cNvPr>
          <p:cNvCxnSpPr>
            <a:cxnSpLocks/>
          </p:cNvCxnSpPr>
          <p:nvPr/>
        </p:nvCxnSpPr>
        <p:spPr>
          <a:xfrm flipH="1">
            <a:off x="9197550" y="1281447"/>
            <a:ext cx="182137" cy="1300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1ECDD5F-F907-758A-1A78-DBFD4F71CB14}"/>
              </a:ext>
            </a:extLst>
          </p:cNvPr>
          <p:cNvCxnSpPr>
            <a:cxnSpLocks/>
          </p:cNvCxnSpPr>
          <p:nvPr/>
        </p:nvCxnSpPr>
        <p:spPr>
          <a:xfrm>
            <a:off x="2481493" y="1510581"/>
            <a:ext cx="271497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A1F16E-58CF-EEEF-B364-F2010DE292C4}"/>
              </a:ext>
            </a:extLst>
          </p:cNvPr>
          <p:cNvCxnSpPr>
            <a:cxnSpLocks/>
          </p:cNvCxnSpPr>
          <p:nvPr/>
        </p:nvCxnSpPr>
        <p:spPr>
          <a:xfrm>
            <a:off x="2286000" y="1315844"/>
            <a:ext cx="216095" cy="1947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23DE3B-3632-782F-3986-C83D0A317A3C}"/>
              </a:ext>
            </a:extLst>
          </p:cNvPr>
          <p:cNvCxnSpPr>
            <a:cxnSpLocks/>
          </p:cNvCxnSpPr>
          <p:nvPr/>
        </p:nvCxnSpPr>
        <p:spPr>
          <a:xfrm flipH="1">
            <a:off x="5196468" y="1315844"/>
            <a:ext cx="189571" cy="20072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A94AE7D-9787-7D86-E3CA-F4F024C8B856}"/>
              </a:ext>
            </a:extLst>
          </p:cNvPr>
          <p:cNvSpPr txBox="1"/>
          <p:nvPr/>
        </p:nvSpPr>
        <p:spPr>
          <a:xfrm>
            <a:off x="7655401" y="5414675"/>
            <a:ext cx="305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/>
              <a:t>:Asymmetry parameter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345712-4BF3-C3ED-92E9-1CB93590A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206" y="2480885"/>
            <a:ext cx="3378401" cy="714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90504F-3285-FEBD-1366-55996BB7A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887" y="4810696"/>
            <a:ext cx="4943270" cy="381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788ACF-61ED-D125-3331-1145AD5FA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8195" y="6046672"/>
            <a:ext cx="322536" cy="2488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29C0DD-A20A-5ED0-E3D2-9735C6A55364}"/>
              </a:ext>
            </a:extLst>
          </p:cNvPr>
          <p:cNvSpPr txBox="1"/>
          <p:nvPr/>
        </p:nvSpPr>
        <p:spPr>
          <a:xfrm>
            <a:off x="7679678" y="59493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:Efficiency factor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4381C-6E38-CBC1-8FB9-453169D589A1}"/>
              </a:ext>
            </a:extLst>
          </p:cNvPr>
          <p:cNvSpPr txBox="1"/>
          <p:nvPr/>
        </p:nvSpPr>
        <p:spPr>
          <a:xfrm>
            <a:off x="1760526" y="4286944"/>
            <a:ext cx="35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Solving Boltzmann equation,：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91996E-95B3-26BB-C7C1-1A3BCB5C1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7753" y="3780651"/>
            <a:ext cx="2164021" cy="351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4007C-8898-A09D-A701-6F87A21143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6920" y="5507573"/>
            <a:ext cx="294053" cy="248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67A770-9820-F5A3-14B6-51D3C7CF05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9202" y="1533115"/>
            <a:ext cx="606828" cy="290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9C90E8-0E4B-C0C9-2E70-590A9CCAAE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5455" y="1508348"/>
            <a:ext cx="700136" cy="2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1678-9FC4-B89E-66E4-009011558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Typical r dependence</a:t>
            </a:r>
            <a:r>
              <a:rPr lang="en-US"/>
              <a:t> </a:t>
            </a:r>
            <a:endParaRPr lang="en-JP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FEB73C-B617-B881-38FD-3BE052FCE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275" y="1182322"/>
            <a:ext cx="7980217" cy="387064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8CD41D-51AA-57D7-1844-E52721D3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918" y="840350"/>
            <a:ext cx="4953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36F58-064C-A1E7-148C-462EF444B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088" y="4785525"/>
            <a:ext cx="203200" cy="215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3E995C-B47C-2D14-280F-32AE6EF5A297}"/>
              </a:ext>
            </a:extLst>
          </p:cNvPr>
          <p:cNvSpPr txBox="1"/>
          <p:nvPr/>
        </p:nvSpPr>
        <p:spPr>
          <a:xfrm>
            <a:off x="8768369" y="3124616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Observed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34BD1-008F-7F6E-6C13-81802BA37D1E}"/>
              </a:ext>
            </a:extLst>
          </p:cNvPr>
          <p:cNvSpPr txBox="1"/>
          <p:nvPr/>
        </p:nvSpPr>
        <p:spPr>
          <a:xfrm>
            <a:off x="8723141" y="2691710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Leptogenesis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2D0044-95C2-52E9-AB94-B072C4E89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815" y="5375157"/>
            <a:ext cx="1677802" cy="341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77B4E8-F379-6C89-426D-521DCADD9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519" y="5243271"/>
            <a:ext cx="14097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013E2-80D8-E33C-C9A5-61809F6FA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636" y="5717129"/>
            <a:ext cx="1036948" cy="341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014742-2148-A4E9-2887-ECFB85F07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389080">
            <a:off x="1762909" y="4896071"/>
            <a:ext cx="456194" cy="181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569FB-C8C1-0D58-914E-F0AAA586A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141" y="866027"/>
            <a:ext cx="739362" cy="239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684164-0EC3-F048-2A1F-6C1A4632EE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9436" y="648471"/>
            <a:ext cx="2273127" cy="6338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0D38F3-D59A-D791-0E6D-9DEB776C31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3437" y="786420"/>
            <a:ext cx="3593878" cy="3188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3DB53C-515A-8D61-F987-A70F3932E9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1608" y="2172920"/>
            <a:ext cx="4943270" cy="3815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CD321E-BD2E-C116-3C1E-EE73E3F136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2156" y="6108361"/>
            <a:ext cx="6811617" cy="3607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1048E5-1A56-071F-ACCC-AF29EE1217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0565" y="5685792"/>
            <a:ext cx="1204267" cy="2497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AE255AC-2CE5-EAF6-A098-9EEC4814B223}"/>
              </a:ext>
            </a:extLst>
          </p:cNvPr>
          <p:cNvSpPr txBox="1"/>
          <p:nvPr/>
        </p:nvSpPr>
        <p:spPr>
          <a:xfrm>
            <a:off x="7852894" y="5664000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stronger washout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5BFB20-9D96-11E5-B385-4FE3AE7AA3CB}"/>
              </a:ext>
            </a:extLst>
          </p:cNvPr>
          <p:cNvSpPr txBox="1"/>
          <p:nvPr/>
        </p:nvSpPr>
        <p:spPr>
          <a:xfrm>
            <a:off x="993688" y="6118248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0 asymmetry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0C7074-06E5-C017-F0EB-EFE3647F86BC}"/>
              </a:ext>
            </a:extLst>
          </p:cNvPr>
          <p:cNvSpPr txBox="1"/>
          <p:nvPr/>
        </p:nvSpPr>
        <p:spPr>
          <a:xfrm>
            <a:off x="3238680" y="4131469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+ perturbativeness constraint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D748F7-83FC-C86F-3225-26CA0531D9CB}"/>
              </a:ext>
            </a:extLst>
          </p:cNvPr>
          <p:cNvSpPr txBox="1"/>
          <p:nvPr/>
        </p:nvSpPr>
        <p:spPr>
          <a:xfrm>
            <a:off x="11098617" y="655991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87062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56D3-F445-9C52-8AB4-099486CEA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Scan Over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39B6B0-E062-5957-0CEC-BFFB516EE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12" y="2245937"/>
            <a:ext cx="6091486" cy="37676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03BE9-AADB-E147-8CA0-8CFF27EF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655" y="2304093"/>
            <a:ext cx="6152054" cy="3805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68F6C7-B91D-F771-AAB9-8985D4A99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951" y="704939"/>
            <a:ext cx="3878469" cy="344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C33B06-A145-011B-CADE-DAA8A071A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692" y="233746"/>
            <a:ext cx="811766" cy="249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2E596A-8C24-4C50-AEBE-BB067316E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69" y="735831"/>
            <a:ext cx="3150788" cy="282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CC4DAC-46E3-751F-F6C3-4691A44BF4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0380" y="107102"/>
            <a:ext cx="840486" cy="4038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9FEAF8-2592-8213-9B70-99910DF54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335" y="2030037"/>
            <a:ext cx="203200" cy="215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6494CC-2305-14A0-06FA-7A42F3F79A24}"/>
              </a:ext>
            </a:extLst>
          </p:cNvPr>
          <p:cNvSpPr txBox="1"/>
          <p:nvPr/>
        </p:nvSpPr>
        <p:spPr>
          <a:xfrm>
            <a:off x="2140363" y="1937662"/>
            <a:ext cx="27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Successful Leptogenesis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02FAFF-3942-988B-D3F4-ED3A2B615962}"/>
              </a:ext>
            </a:extLst>
          </p:cNvPr>
          <p:cNvSpPr txBox="1"/>
          <p:nvPr/>
        </p:nvSpPr>
        <p:spPr>
          <a:xfrm>
            <a:off x="7854535" y="1937662"/>
            <a:ext cx="381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maximized not for RGE to diverge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8D2E91-7058-5D3B-0995-47007D177D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6075" y="5825104"/>
            <a:ext cx="628028" cy="30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C86DC1-2A29-22D0-3F0A-E3C1923339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5552" y="5712524"/>
            <a:ext cx="628028" cy="301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B59E23-D8E2-A9F6-97EB-48CE5C1EB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93509" y="4547952"/>
            <a:ext cx="628028" cy="301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91B5FE-28FC-4969-ABDF-FDC76AD60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57317" y="4547952"/>
            <a:ext cx="628028" cy="301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AE913-B5A3-D29E-9B74-D9C6DC3AD8AB}"/>
              </a:ext>
            </a:extLst>
          </p:cNvPr>
          <p:cNvSpPr txBox="1"/>
          <p:nvPr/>
        </p:nvSpPr>
        <p:spPr>
          <a:xfrm>
            <a:off x="11107696" y="656874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56175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0F38-961B-AD44-81F7-458B783BB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  <a:p>
            <a:r>
              <a:rPr lang="en-US" sz="2000">
                <a:solidFill>
                  <a:srgbClr val="FF0000"/>
                </a:solidFill>
              </a:rPr>
              <a:t>Casas-Ibarra Matrix </a:t>
            </a:r>
            <a:r>
              <a:rPr lang="en-US" sz="2000"/>
              <a:t>inside Neutrino Yukawa Coupling can cause </a:t>
            </a:r>
          </a:p>
          <a:p>
            <a:pPr lvl="1"/>
            <a:r>
              <a:rPr lang="en-US" sz="2000"/>
              <a:t>Significant Enhancements of </a:t>
            </a:r>
            <a:r>
              <a:rPr lang="en-US" sz="2000">
                <a:solidFill>
                  <a:schemeClr val="accent1"/>
                </a:solidFill>
              </a:rPr>
              <a:t>CPV and FV observables</a:t>
            </a:r>
            <a:r>
              <a:rPr lang="en-US" sz="2000"/>
              <a:t>.</a:t>
            </a:r>
          </a:p>
          <a:p>
            <a:endParaRPr lang="en-US" sz="2000"/>
          </a:p>
          <a:p>
            <a:r>
              <a:rPr lang="en-US" sz="2000"/>
              <a:t>On-going work</a:t>
            </a:r>
          </a:p>
          <a:p>
            <a:pPr lvl="1"/>
            <a:r>
              <a:rPr lang="en-JP" sz="2000"/>
              <a:t>Combined with Baryogenesis through Leptogenesis. →</a:t>
            </a:r>
            <a:r>
              <a:rPr lang="ja-JP" altLang="en-US" sz="2000"/>
              <a:t> </a:t>
            </a:r>
            <a:r>
              <a:rPr lang="en-US" altLang="ja-JP" sz="2000"/>
              <a:t>Scan on whole seesaw parameter space.</a:t>
            </a:r>
            <a:endParaRPr lang="en-JP" sz="2000"/>
          </a:p>
          <a:p>
            <a:pPr lvl="1"/>
            <a:r>
              <a:rPr lang="en-JP" sz="2000"/>
              <a:t>Flavor effects of charged leptons should be included. → Behaviour may change.</a:t>
            </a:r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5A7C8-FCDB-7347-9BAE-C07615E1FA5D}"/>
              </a:ext>
            </a:extLst>
          </p:cNvPr>
          <p:cNvSpPr txBox="1"/>
          <p:nvPr/>
        </p:nvSpPr>
        <p:spPr>
          <a:xfrm>
            <a:off x="11887200" y="2813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P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EBD700-4C51-344B-83F8-D53857775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987EFB-3369-8640-ABF1-CE9F1268F3FB}"/>
              </a:ext>
            </a:extLst>
          </p:cNvPr>
          <p:cNvSpPr txBox="1"/>
          <p:nvPr/>
        </p:nvSpPr>
        <p:spPr>
          <a:xfrm>
            <a:off x="11117180" y="656887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34997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7FDB-28D2-729E-B266-F17B48E1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3D825-8F2B-5DB6-A621-1375B2A67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60568-1871-E8A6-7312-3AD8C1571025}"/>
              </a:ext>
            </a:extLst>
          </p:cNvPr>
          <p:cNvSpPr txBox="1"/>
          <p:nvPr/>
        </p:nvSpPr>
        <p:spPr>
          <a:xfrm>
            <a:off x="3890863" y="2149433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800"/>
              <a:t>バックアップスライド</a:t>
            </a:r>
          </a:p>
        </p:txBody>
      </p:sp>
    </p:spTree>
    <p:extLst>
      <p:ext uri="{BB962C8B-B14F-4D97-AF65-F5344CB8AC3E}">
        <p14:creationId xmlns:p14="http://schemas.microsoft.com/office/powerpoint/2010/main" val="311514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BA449-BC77-DD4D-8D60-B8B573EBF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Flavour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AA9B6-D867-443D-DFA7-EF5DF7EF8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/>
              <a:t>Flavour decomposition </a:t>
            </a:r>
          </a:p>
          <a:p>
            <a:endParaRPr lang="en-JP"/>
          </a:p>
          <a:p>
            <a:endParaRPr lang="en-JP"/>
          </a:p>
          <a:p>
            <a:endParaRPr lang="en-JP"/>
          </a:p>
          <a:p>
            <a:pPr marL="0" indent="0">
              <a:buNone/>
            </a:pPr>
            <a:endParaRPr lang="en-JP"/>
          </a:p>
          <a:p>
            <a:endParaRPr lang="en-JP"/>
          </a:p>
          <a:p>
            <a:endParaRPr lang="en-JP"/>
          </a:p>
          <a:p>
            <a:r>
              <a:rPr lang="en-JP"/>
              <a:t>Charged lepton Yukawa effects</a:t>
            </a:r>
          </a:p>
          <a:p>
            <a:pPr lvl="1"/>
            <a:r>
              <a:rPr lang="en-JP"/>
              <a:t>Coherent state is projected to</a:t>
            </a:r>
          </a:p>
          <a:p>
            <a:pPr marL="457200" lvl="1" indent="0">
              <a:buNone/>
            </a:pPr>
            <a:r>
              <a:rPr lang="en-JP"/>
              <a:t>	Flavour eigenstates</a:t>
            </a:r>
          </a:p>
          <a:p>
            <a:endParaRPr lang="en-JP"/>
          </a:p>
          <a:p>
            <a:endParaRPr lang="en-JP"/>
          </a:p>
          <a:p>
            <a:r>
              <a:rPr lang="en-JP"/>
              <a:t>When these scattering rates are far faster than inverse decay,</a:t>
            </a:r>
          </a:p>
          <a:p>
            <a:pPr marL="457200" lvl="1" indent="0">
              <a:buNone/>
            </a:pPr>
            <a:r>
              <a:rPr lang="en-JP"/>
              <a:t>	Flavour basis should be used for BE.</a:t>
            </a:r>
          </a:p>
          <a:p>
            <a:endParaRPr lang="en-JP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95D28-E132-97E7-CF22-5CFAEEF2D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291" y="1594624"/>
            <a:ext cx="5619255" cy="717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3E87D7-DE26-EE0E-853F-E018C4699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33" r="40691" b="85366"/>
          <a:stretch/>
        </p:blipFill>
        <p:spPr>
          <a:xfrm>
            <a:off x="591014" y="959004"/>
            <a:ext cx="4170555" cy="1804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19253-B099-33E5-12B6-1210FED78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3" t="1463" r="47202" b="90570"/>
          <a:stretch/>
        </p:blipFill>
        <p:spPr>
          <a:xfrm>
            <a:off x="5273783" y="3779146"/>
            <a:ext cx="5006897" cy="1135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8E49B1-8A1D-F995-115B-BE029B8E8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690" y="2378710"/>
            <a:ext cx="3465830" cy="927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895DFF-9BD6-194C-C7D9-0EA856A2C77E}"/>
              </a:ext>
            </a:extLst>
          </p:cNvPr>
          <p:cNvSpPr txBox="1"/>
          <p:nvPr/>
        </p:nvSpPr>
        <p:spPr>
          <a:xfrm>
            <a:off x="2956560" y="12192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1112.4528</a:t>
            </a:r>
          </a:p>
        </p:txBody>
      </p:sp>
    </p:spTree>
    <p:extLst>
      <p:ext uri="{BB962C8B-B14F-4D97-AF65-F5344CB8AC3E}">
        <p14:creationId xmlns:p14="http://schemas.microsoft.com/office/powerpoint/2010/main" val="2151824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5055-CC7C-A84F-9BDE-1111B3EA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Flavour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ED0E-6BAF-E726-9100-796F763DD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/>
              <a:t>BE in 3 Flavoured regime(1BE3F)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745AD-6528-0A0B-69B7-3479028B0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175" y="1224310"/>
            <a:ext cx="1740458" cy="593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68A1BA-37A0-D842-50A5-CCBB8F0F2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51" y="4565650"/>
            <a:ext cx="4552488" cy="1164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E7276A-0DB2-3FE6-237E-547530F50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150" y="3199130"/>
            <a:ext cx="4467884" cy="565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CAC41F-EF56-5B5F-583D-FD8392BABD9E}"/>
              </a:ext>
            </a:extLst>
          </p:cNvPr>
          <p:cNvSpPr txBox="1"/>
          <p:nvPr/>
        </p:nvSpPr>
        <p:spPr>
          <a:xfrm>
            <a:off x="944880" y="2941320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Projectors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F4A140-0FC9-8CD3-954A-E9CC87DBED8A}"/>
              </a:ext>
            </a:extLst>
          </p:cNvPr>
          <p:cNvSpPr txBox="1"/>
          <p:nvPr/>
        </p:nvSpPr>
        <p:spPr>
          <a:xfrm>
            <a:off x="899160" y="4069080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Flavoured CP-asymmetry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5E920C-FBC4-9116-81E0-ED8485F02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90" y="1159510"/>
            <a:ext cx="7656830" cy="1573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5A36C4-C3D6-7E35-67DC-B12681F50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891" y="3240544"/>
            <a:ext cx="4669109" cy="59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2377C-52C3-D84D-B36E-829BF95B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CP and Flavor Violating Observables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29433-D2A8-9749-B917-6DB1D6E05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Search for </a:t>
            </a:r>
            <a:r>
              <a:rPr lang="en-US">
                <a:solidFill>
                  <a:srgbClr val="0404ED"/>
                </a:solidFill>
              </a:rPr>
              <a:t>SUSY </a:t>
            </a:r>
            <a:r>
              <a:rPr lang="en-US"/>
              <a:t>GUT:</a:t>
            </a:r>
          </a:p>
          <a:p>
            <a:pPr lvl="1"/>
            <a:r>
              <a:rPr lang="en-US"/>
              <a:t>Direct detection by collider experiments</a:t>
            </a:r>
          </a:p>
          <a:p>
            <a:pPr lvl="1"/>
            <a:endParaRPr lang="en-US"/>
          </a:p>
          <a:p>
            <a:pPr lvl="1"/>
            <a:r>
              <a:rPr lang="en-US"/>
              <a:t>Indirect measurement: Corrections from </a:t>
            </a:r>
            <a:r>
              <a:rPr lang="en-US">
                <a:solidFill>
                  <a:srgbClr val="0404ED"/>
                </a:solidFill>
              </a:rPr>
              <a:t>SUSY particles</a:t>
            </a:r>
            <a:endParaRPr lang="en-US"/>
          </a:p>
          <a:p>
            <a:pPr marL="457200" lvl="1" indent="0">
              <a:buNone/>
            </a:pPr>
            <a:r>
              <a:rPr lang="en-US"/>
              <a:t>     </a:t>
            </a:r>
          </a:p>
          <a:p>
            <a:pPr marL="457200" lvl="1" indent="0">
              <a:buNone/>
            </a:pPr>
            <a:r>
              <a:rPr lang="en-US"/>
              <a:t>	→</a:t>
            </a:r>
            <a:r>
              <a:rPr lang="en-US">
                <a:solidFill>
                  <a:schemeClr val="accent1"/>
                </a:solidFill>
              </a:rPr>
              <a:t>CP and Flavor Violating </a:t>
            </a:r>
            <a:r>
              <a:rPr lang="en-US"/>
              <a:t>(</a:t>
            </a:r>
            <a:r>
              <a:rPr lang="en-US">
                <a:solidFill>
                  <a:schemeClr val="accent1"/>
                </a:solidFill>
              </a:rPr>
              <a:t>CPV, FV</a:t>
            </a:r>
            <a:r>
              <a:rPr lang="en-US"/>
              <a:t>) observables are Efficient.</a:t>
            </a:r>
          </a:p>
          <a:p>
            <a:pPr marL="457200" lvl="1" indent="0">
              <a:buNone/>
            </a:pPr>
            <a:r>
              <a:rPr lang="ja-JP" altLang="en-US"/>
              <a:t>　　　　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id="{6EA84888-EBC5-9E4B-A1C3-4718A5EC1C53}"/>
              </a:ext>
            </a:extLst>
          </p:cNvPr>
          <p:cNvSpPr/>
          <p:nvPr/>
        </p:nvSpPr>
        <p:spPr>
          <a:xfrm>
            <a:off x="285009" y="2563579"/>
            <a:ext cx="11745004" cy="3920348"/>
          </a:xfrm>
          <a:prstGeom prst="frame">
            <a:avLst>
              <a:gd name="adj1" fmla="val 48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D4A4981-DF2C-0145-BD94-0DE1895B4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990" y="2747595"/>
            <a:ext cx="897546" cy="212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D3E978-754B-114D-9F30-EE1958D5128A}"/>
              </a:ext>
            </a:extLst>
          </p:cNvPr>
          <p:cNvSpPr txBox="1"/>
          <p:nvPr/>
        </p:nvSpPr>
        <p:spPr>
          <a:xfrm>
            <a:off x="683298" y="5985754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ACME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EB3DC-F1D6-AD4E-8480-59EAC98CDB25}"/>
              </a:ext>
            </a:extLst>
          </p:cNvPr>
          <p:cNvSpPr txBox="1"/>
          <p:nvPr/>
        </p:nvSpPr>
        <p:spPr>
          <a:xfrm>
            <a:off x="5221210" y="599924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MEG (2016)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964128-E6FD-3440-BAF0-FC6B8517DF76}"/>
              </a:ext>
            </a:extLst>
          </p:cNvPr>
          <p:cNvSpPr txBox="1"/>
          <p:nvPr/>
        </p:nvSpPr>
        <p:spPr>
          <a:xfrm>
            <a:off x="11149264" y="656887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0CF25B-0FA8-2445-624D-7789BEA2E83C}"/>
              </a:ext>
            </a:extLst>
          </p:cNvPr>
          <p:cNvSpPr txBox="1"/>
          <p:nvPr/>
        </p:nvSpPr>
        <p:spPr>
          <a:xfrm>
            <a:off x="6917944" y="853952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SUSY scale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5D46F4-347D-45AF-1DF5-AC3A5CD27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843" y="6022583"/>
            <a:ext cx="2510500" cy="279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047912-382D-2415-63ED-9FBB47345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908" y="6061904"/>
            <a:ext cx="2649931" cy="280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2A9CCB-F67A-7D3A-F9E5-7B463967C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694" y="3148550"/>
            <a:ext cx="3898798" cy="702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375E67-E384-5408-C6A8-8DCD7AA85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282" y="3182378"/>
            <a:ext cx="4306951" cy="678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839ACA-48B0-1A88-8E31-69B43F38F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112" y="4357193"/>
            <a:ext cx="1996503" cy="542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D5D8E0-D8D5-F5DF-88E8-3CE2E358C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9801" y="4356834"/>
            <a:ext cx="3926311" cy="5786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DD41DD-42EA-F5C8-DB62-D9EC50890C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6771" y="4396596"/>
            <a:ext cx="1629803" cy="526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8EB6A8-4872-64ED-BD1F-95EC6B206F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7079" y="5568850"/>
            <a:ext cx="2088489" cy="3077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B723D1-5CC4-9F69-7965-12000685FE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0832" y="5568850"/>
            <a:ext cx="2842411" cy="3234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12DF6F-BA75-0052-4B1F-A8A5FF64D73C}"/>
              </a:ext>
            </a:extLst>
          </p:cNvPr>
          <p:cNvSpPr txBox="1"/>
          <p:nvPr/>
        </p:nvSpPr>
        <p:spPr>
          <a:xfrm>
            <a:off x="9895303" y="5476021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C. Smith and S. Touati</a:t>
            </a:r>
          </a:p>
          <a:p>
            <a:r>
              <a:rPr lang="en-JP" sz="1400"/>
              <a:t>  hep-ph/1707.06805 </a:t>
            </a:r>
            <a:endParaRPr lang="en-US" sz="1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8B2EB1-FA0F-8CA4-58DD-E8793CC50F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5488" y="1253393"/>
            <a:ext cx="1878728" cy="2860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7FA06A-2E85-EEA9-22CE-96BB12817B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7403" y="1682573"/>
            <a:ext cx="2049267" cy="289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5C23FC-3985-AE03-A86F-6D344FD27BE8}"/>
              </a:ext>
            </a:extLst>
          </p:cNvPr>
          <p:cNvSpPr txBox="1"/>
          <p:nvPr/>
        </p:nvSpPr>
        <p:spPr>
          <a:xfrm>
            <a:off x="-106272" y="2619433"/>
            <a:ext cx="609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>
              <a:buNone/>
            </a:pPr>
            <a:r>
              <a:rPr lang="ja-JP" altLang="en-US"/>
              <a:t>・</a:t>
            </a:r>
            <a:r>
              <a:rPr lang="en-US" altLang="ja-JP"/>
              <a:t>Leptonic CPV </a:t>
            </a:r>
            <a:r>
              <a:rPr lang="ja-JP" altLang="en-US"/>
              <a:t>：</a:t>
            </a:r>
            <a:r>
              <a:rPr lang="en-US" altLang="ja-JP"/>
              <a:t> electron  Electric Dipole Moments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266BA-FE35-EBE8-E2BC-517B5307E7C1}"/>
              </a:ext>
            </a:extLst>
          </p:cNvPr>
          <p:cNvSpPr txBox="1"/>
          <p:nvPr/>
        </p:nvSpPr>
        <p:spPr>
          <a:xfrm>
            <a:off x="3626981" y="4134006"/>
            <a:ext cx="262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c.f.) Magnetic Dipole Moment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E87E59-FDEB-F2D6-31E0-D9087F12ECCC}"/>
              </a:ext>
            </a:extLst>
          </p:cNvPr>
          <p:cNvSpPr txBox="1"/>
          <p:nvPr/>
        </p:nvSpPr>
        <p:spPr>
          <a:xfrm>
            <a:off x="961605" y="4129505"/>
            <a:ext cx="2194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effective hamiltonian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672F80-71C7-BA53-48E4-315F0D08ADC7}"/>
              </a:ext>
            </a:extLst>
          </p:cNvPr>
          <p:cNvSpPr txBox="1"/>
          <p:nvPr/>
        </p:nvSpPr>
        <p:spPr>
          <a:xfrm>
            <a:off x="6343497" y="4127198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decay width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A3D53-AB4E-094D-42F0-F6F310FCF53B}"/>
              </a:ext>
            </a:extLst>
          </p:cNvPr>
          <p:cNvSpPr txBox="1"/>
          <p:nvPr/>
        </p:nvSpPr>
        <p:spPr>
          <a:xfrm>
            <a:off x="6400587" y="2643501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・Leptonic   FV : 	</a:t>
            </a:r>
            <a:r>
              <a:rPr lang="ja-JP" altLang="en-US"/>
              <a:t>　　　</a:t>
            </a:r>
            <a:r>
              <a:rPr lang="en-US" altLang="ja-JP"/>
              <a:t> </a:t>
            </a:r>
            <a:r>
              <a:rPr lang="en-US"/>
              <a:t>decay rate</a:t>
            </a:r>
          </a:p>
        </p:txBody>
      </p:sp>
    </p:spTree>
    <p:extLst>
      <p:ext uri="{BB962C8B-B14F-4D97-AF65-F5344CB8AC3E}">
        <p14:creationId xmlns:p14="http://schemas.microsoft.com/office/powerpoint/2010/main" val="3951722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19DB-A1C2-091E-E35B-B723E8A0E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Flavour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116F9-6968-D843-4E11-527AA152E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/>
              <a:t>Transition regime</a:t>
            </a:r>
          </a:p>
          <a:p>
            <a:pPr lvl="1"/>
            <a:endParaRPr lang="en-JP"/>
          </a:p>
          <a:p>
            <a:pPr lvl="1"/>
            <a:endParaRPr lang="en-JP"/>
          </a:p>
          <a:p>
            <a:pPr lvl="1"/>
            <a:endParaRPr lang="en-JP"/>
          </a:p>
          <a:p>
            <a:pPr lvl="1"/>
            <a:endParaRPr lang="en-JP"/>
          </a:p>
          <a:p>
            <a:pPr lvl="1"/>
            <a:endParaRPr lang="en-JP"/>
          </a:p>
          <a:p>
            <a:endParaRPr lang="en-JP"/>
          </a:p>
          <a:p>
            <a:endParaRPr lang="en-JP"/>
          </a:p>
          <a:p>
            <a:endParaRPr lang="en-JP"/>
          </a:p>
          <a:p>
            <a:r>
              <a:rPr lang="en-JP"/>
              <a:t>Density Matrix Equation(DME): Eq. for 3d Matrix density </a:t>
            </a:r>
          </a:p>
          <a:p>
            <a:pPr lvl="1"/>
            <a:r>
              <a:rPr lang="en-JP"/>
              <a:t>DME can describe flavour decoherence for all region of leptogenesis scale</a:t>
            </a:r>
          </a:p>
          <a:p>
            <a:pPr lvl="1"/>
            <a:r>
              <a:rPr lang="en-JP"/>
              <a:t>The formulations to derive DME has been discussed</a:t>
            </a:r>
          </a:p>
          <a:p>
            <a:pPr lvl="1"/>
            <a:endParaRPr lang="en-JP"/>
          </a:p>
          <a:p>
            <a:endParaRPr lang="en-JP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9C96D-2EA4-5914-C484-E647F56FD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6" t="3333" r="44261" b="72889"/>
          <a:stretch/>
        </p:blipFill>
        <p:spPr>
          <a:xfrm>
            <a:off x="1341120" y="1021079"/>
            <a:ext cx="4297680" cy="2986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5700CE-754E-2895-9E9B-8EC0878F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160" y="3840480"/>
            <a:ext cx="967896" cy="494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999D01-9C36-96FE-FFB7-F824BF62EB55}"/>
              </a:ext>
            </a:extLst>
          </p:cNvPr>
          <p:cNvSpPr txBox="1"/>
          <p:nvPr/>
        </p:nvSpPr>
        <p:spPr>
          <a:xfrm>
            <a:off x="3368040" y="70104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1112.4528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F1C37-3276-1268-7C71-7ADBFAA77C1E}"/>
              </a:ext>
            </a:extLst>
          </p:cNvPr>
          <p:cNvSpPr txBox="1"/>
          <p:nvPr/>
        </p:nvSpPr>
        <p:spPr>
          <a:xfrm>
            <a:off x="5593080" y="5029200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for review, 1711.02861</a:t>
            </a:r>
          </a:p>
        </p:txBody>
      </p:sp>
    </p:spTree>
    <p:extLst>
      <p:ext uri="{BB962C8B-B14F-4D97-AF65-F5344CB8AC3E}">
        <p14:creationId xmlns:p14="http://schemas.microsoft.com/office/powerpoint/2010/main" val="3368803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154E4-450B-FB39-5CC3-C6C09B67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Flavour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A142F-89A5-E13A-EE57-5A93B51C6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/>
              <a:t>DME w/ 1 decaying neutrino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1DA75-8029-37E1-35A1-01AE681DB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90" y="4761230"/>
            <a:ext cx="3433559" cy="1090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00638-EE65-2822-FF3C-C7BC293D7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290" y="4127500"/>
            <a:ext cx="622300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9C432-2248-960E-A7DA-91F21F135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80" y="3315970"/>
            <a:ext cx="1219200" cy="62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EB6437-C2F4-8B1F-70F9-461671BF7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080" y="1214120"/>
            <a:ext cx="8630227" cy="165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F56674-8428-168C-111D-3240B2A1DFDB}"/>
              </a:ext>
            </a:extLst>
          </p:cNvPr>
          <p:cNvSpPr txBox="1"/>
          <p:nvPr/>
        </p:nvSpPr>
        <p:spPr>
          <a:xfrm>
            <a:off x="3688080" y="4251960"/>
            <a:ext cx="26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:CP-asymmetry Matrix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4B73F-1598-5D46-BA97-630B230A0125}"/>
              </a:ext>
            </a:extLst>
          </p:cNvPr>
          <p:cNvSpPr txBox="1"/>
          <p:nvPr/>
        </p:nvSpPr>
        <p:spPr>
          <a:xfrm>
            <a:off x="3627120" y="3489960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: Matirix of B-L density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5BF7E-C6AC-81F9-3734-90AE2BCE1A0A}"/>
              </a:ext>
            </a:extLst>
          </p:cNvPr>
          <p:cNvSpPr txBox="1"/>
          <p:nvPr/>
        </p:nvSpPr>
        <p:spPr>
          <a:xfrm>
            <a:off x="5273040" y="5212080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:Projection Matrix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60FBBF-0228-8068-C527-A2CE81FB7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850" y="3656330"/>
            <a:ext cx="3288030" cy="852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D40ED9-A64F-32E2-515C-74B60267E0EE}"/>
              </a:ext>
            </a:extLst>
          </p:cNvPr>
          <p:cNvSpPr txBox="1"/>
          <p:nvPr/>
        </p:nvSpPr>
        <p:spPr>
          <a:xfrm>
            <a:off x="7482840" y="3154680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B-L density is given by</a:t>
            </a:r>
          </a:p>
        </p:txBody>
      </p:sp>
    </p:spTree>
    <p:extLst>
      <p:ext uri="{BB962C8B-B14F-4D97-AF65-F5344CB8AC3E}">
        <p14:creationId xmlns:p14="http://schemas.microsoft.com/office/powerpoint/2010/main" val="314943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3FE7D-A4DD-DF42-86A9-F7A3B223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Single Flavour Leptogenesis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42454-75E4-C845-A294-8511BB146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/>
              <a:t>Single Flavour Boltzman Equation(1BE1F)</a:t>
            </a:r>
          </a:p>
          <a:p>
            <a:endParaRPr lang="en-JP"/>
          </a:p>
          <a:p>
            <a:endParaRPr lang="en-JP"/>
          </a:p>
          <a:p>
            <a:endParaRPr lang="en-JP"/>
          </a:p>
          <a:p>
            <a:endParaRPr lang="en-JP"/>
          </a:p>
          <a:p>
            <a:pPr lvl="1"/>
            <a:endParaRPr lang="en-JP"/>
          </a:p>
          <a:p>
            <a:pPr lvl="1"/>
            <a:r>
              <a:rPr lang="en-JP"/>
              <a:t>Decay term</a:t>
            </a:r>
          </a:p>
          <a:p>
            <a:pPr lvl="1"/>
            <a:endParaRPr lang="en-JP"/>
          </a:p>
          <a:p>
            <a:pPr lvl="1"/>
            <a:endParaRPr lang="en-JP"/>
          </a:p>
          <a:p>
            <a:pPr lvl="1"/>
            <a:r>
              <a:rPr lang="en-JP"/>
              <a:t>Washout term</a:t>
            </a:r>
          </a:p>
          <a:p>
            <a:endParaRPr lang="en-JP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9CEFC-54B9-F648-A503-4A61C29B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72" y="797149"/>
            <a:ext cx="1196249" cy="590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36737-92C2-96C8-A842-171D0C2D2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617" y="1545639"/>
            <a:ext cx="1190135" cy="615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E32D8-5F74-F9B7-3B42-FC356D272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87" y="1156165"/>
            <a:ext cx="6694660" cy="1274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158A2A-5A22-009A-9B97-77637A8D1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261" y="3266689"/>
            <a:ext cx="2407889" cy="753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3BF91A-ECEF-F36E-F615-82918F5CD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4273" y="4471638"/>
            <a:ext cx="3068841" cy="741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CDB90-C6CB-6EE8-5F57-A387C2409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7593" y="4262554"/>
            <a:ext cx="2702993" cy="755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EBF53A-7859-20AA-F650-50A56BDF211E}"/>
              </a:ext>
            </a:extLst>
          </p:cNvPr>
          <p:cNvSpPr txBox="1"/>
          <p:nvPr/>
        </p:nvSpPr>
        <p:spPr>
          <a:xfrm>
            <a:off x="6043961" y="379141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Decay parameter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59D7E-9E10-D71F-ACF9-3C4662A4D21E}"/>
              </a:ext>
            </a:extLst>
          </p:cNvPr>
          <p:cNvSpPr txBox="1"/>
          <p:nvPr/>
        </p:nvSpPr>
        <p:spPr>
          <a:xfrm>
            <a:off x="6096000" y="6400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0401240</a:t>
            </a:r>
          </a:p>
        </p:txBody>
      </p:sp>
    </p:spTree>
    <p:extLst>
      <p:ext uri="{BB962C8B-B14F-4D97-AF65-F5344CB8AC3E}">
        <p14:creationId xmlns:p14="http://schemas.microsoft.com/office/powerpoint/2010/main" val="301433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26140-D4D6-9941-DCE2-49BE65D85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Single Flavour Leptogenesis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4C203-CDD8-B163-3490-5F891C31B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/>
              <a:t>Formal solution can be found </a:t>
            </a:r>
          </a:p>
          <a:p>
            <a:endParaRPr lang="en-JP"/>
          </a:p>
          <a:p>
            <a:pPr marL="0" indent="0">
              <a:buNone/>
            </a:pPr>
            <a:endParaRPr lang="en-JP"/>
          </a:p>
          <a:p>
            <a:r>
              <a:rPr lang="en-JP"/>
              <a:t>Efficiency factor</a:t>
            </a:r>
          </a:p>
          <a:p>
            <a:pPr marL="457200" lvl="1" indent="0">
              <a:buNone/>
            </a:pPr>
            <a:endParaRPr lang="en-JP"/>
          </a:p>
          <a:p>
            <a:endParaRPr lang="en-JP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72953-44BD-5680-B8DC-CC4199721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456" y="1110012"/>
            <a:ext cx="4313818" cy="692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01CBC-02E3-9D7D-A736-B194CEB6B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417"/>
          <a:stretch/>
        </p:blipFill>
        <p:spPr>
          <a:xfrm>
            <a:off x="859418" y="2305366"/>
            <a:ext cx="5652893" cy="3940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1387E-9F56-BC29-2966-FA8ADEE34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723" y="6203175"/>
            <a:ext cx="340790" cy="37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6452B2-2544-75D7-085D-63E6EEE37083}"/>
              </a:ext>
            </a:extLst>
          </p:cNvPr>
          <p:cNvSpPr txBox="1"/>
          <p:nvPr/>
        </p:nvSpPr>
        <p:spPr>
          <a:xfrm>
            <a:off x="2364057" y="2263699"/>
            <a:ext cx="366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C00000"/>
                </a:solidFill>
              </a:rPr>
              <a:t>Thermal Initial Abundance(TIA)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9CC45-AA9F-ABA3-85FA-C3AA40E6D0FD}"/>
              </a:ext>
            </a:extLst>
          </p:cNvPr>
          <p:cNvSpPr txBox="1"/>
          <p:nvPr/>
        </p:nvSpPr>
        <p:spPr>
          <a:xfrm>
            <a:off x="2408664" y="5408341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C00000"/>
                </a:solidFill>
              </a:rPr>
              <a:t>Vanishing Initial Abundance(VIA)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1E76E1-7B14-4B27-DF84-E5DA48B52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410" b="82222"/>
          <a:stretch/>
        </p:blipFill>
        <p:spPr>
          <a:xfrm>
            <a:off x="7265914" y="1082039"/>
            <a:ext cx="2960126" cy="31476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B10F75-CC6B-11AC-E098-4AE6539F09D8}"/>
              </a:ext>
            </a:extLst>
          </p:cNvPr>
          <p:cNvSpPr txBox="1"/>
          <p:nvPr/>
        </p:nvSpPr>
        <p:spPr>
          <a:xfrm>
            <a:off x="6355080" y="611124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0401240</a:t>
            </a:r>
          </a:p>
        </p:txBody>
      </p:sp>
    </p:spTree>
    <p:extLst>
      <p:ext uri="{BB962C8B-B14F-4D97-AF65-F5344CB8AC3E}">
        <p14:creationId xmlns:p14="http://schemas.microsoft.com/office/powerpoint/2010/main" val="2887285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2377C-52C3-D84D-B36E-829BF95B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29433-D2A8-9749-B917-6DB1D6E05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超対称理論では</a:t>
            </a:r>
            <a:r>
              <a:rPr lang="en-US">
                <a:solidFill>
                  <a:srgbClr val="0404ED"/>
                </a:solidFill>
              </a:rPr>
              <a:t>超対称パートナー</a:t>
            </a:r>
            <a:r>
              <a:rPr lang="en-US"/>
              <a:t>がモデルに加えられる :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   に含まれる </a:t>
            </a:r>
            <a:r>
              <a:rPr lang="en-US">
                <a:solidFill>
                  <a:schemeClr val="accent1"/>
                </a:solidFill>
              </a:rPr>
              <a:t>CP やフレーバーの破れ </a:t>
            </a:r>
            <a:r>
              <a:rPr lang="en-US"/>
              <a:t>(</a:t>
            </a:r>
            <a:r>
              <a:rPr lang="en-US">
                <a:solidFill>
                  <a:schemeClr val="accent1"/>
                </a:solidFill>
              </a:rPr>
              <a:t>CPV, FV</a:t>
            </a:r>
            <a:r>
              <a:rPr lang="en-US"/>
              <a:t>) は超対称スカラーの質量項        に伝達される：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305D75-F654-764E-8A2E-6DD0FDEA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532" y="2330521"/>
            <a:ext cx="477520" cy="2387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47E37F-0D25-D64B-BC74-CE4770EDC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172" y="2341504"/>
            <a:ext cx="225552" cy="2349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85B9F33-EB72-4245-B925-5CB1A1C953F9}"/>
              </a:ext>
            </a:extLst>
          </p:cNvPr>
          <p:cNvSpPr txBox="1"/>
          <p:nvPr/>
        </p:nvSpPr>
        <p:spPr>
          <a:xfrm>
            <a:off x="579120" y="144780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湯川相互作用は</a:t>
            </a:r>
            <a:r>
              <a:rPr lang="en-JP">
                <a:solidFill>
                  <a:srgbClr val="0404ED"/>
                </a:solidFill>
              </a:rPr>
              <a:t>超対称化</a:t>
            </a:r>
            <a:r>
              <a:rPr lang="en-JP"/>
              <a:t>される 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6DA53C-C534-A343-A78F-6F507D5E1795}"/>
              </a:ext>
            </a:extLst>
          </p:cNvPr>
          <p:cNvSpPr txBox="1"/>
          <p:nvPr/>
        </p:nvSpPr>
        <p:spPr>
          <a:xfrm>
            <a:off x="8407996" y="1023839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(	</a:t>
            </a:r>
            <a:r>
              <a:rPr lang="ja-JP" altLang="en-US"/>
              <a:t>　　　　</a:t>
            </a:r>
            <a:r>
              <a:rPr lang="en-JP"/>
              <a:t>: 世代の添字 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9A7020F-C94F-D548-9DDD-DCF7BA4D1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460" y="1076961"/>
            <a:ext cx="629458" cy="2946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FF0DA53-5074-684D-9DDF-7465C003E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633" y="1875590"/>
            <a:ext cx="267658" cy="1880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C0EC698-BA50-C546-8925-4FC9E60CB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406" y="1771450"/>
            <a:ext cx="277035" cy="2545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C0D7428-1D3D-8D4B-BA23-D84BA005922F}"/>
              </a:ext>
            </a:extLst>
          </p:cNvPr>
          <p:cNvSpPr txBox="1"/>
          <p:nvPr/>
        </p:nvSpPr>
        <p:spPr>
          <a:xfrm>
            <a:off x="3383280" y="103632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フェルミオン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EC5406-A266-DC4C-BF54-2263175B73FE}"/>
              </a:ext>
            </a:extLst>
          </p:cNvPr>
          <p:cNvSpPr txBox="1"/>
          <p:nvPr/>
        </p:nvSpPr>
        <p:spPr>
          <a:xfrm>
            <a:off x="3292736" y="178666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ヒッグズ場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211F32-D591-2441-BB1F-5790DA0E39A3}"/>
              </a:ext>
            </a:extLst>
          </p:cNvPr>
          <p:cNvSpPr txBox="1"/>
          <p:nvPr/>
        </p:nvSpPr>
        <p:spPr>
          <a:xfrm>
            <a:off x="6217920" y="103632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0404ED"/>
                </a:solidFill>
              </a:rPr>
              <a:t>超対称スカラー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7055EA-905F-E64D-8143-50183A9321E1}"/>
              </a:ext>
            </a:extLst>
          </p:cNvPr>
          <p:cNvSpPr txBox="1"/>
          <p:nvPr/>
        </p:nvSpPr>
        <p:spPr>
          <a:xfrm>
            <a:off x="6238541" y="174273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0404ED"/>
                </a:solidFill>
              </a:rPr>
              <a:t>ヒッグジーノ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58D3D57-AC42-7848-B4EE-4F0BE2C6D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0609" y="2665207"/>
            <a:ext cx="1985554" cy="11582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12B2211-3FC2-BD46-847A-295FE284EB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6362" y="2281963"/>
            <a:ext cx="1207770" cy="31903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A84178B-5C22-BF46-BB9C-EE82B5012B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9878" y="2250663"/>
            <a:ext cx="1177290" cy="32579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E56D8F7-B607-394B-973B-F9214B2B16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4816" y="2725045"/>
            <a:ext cx="1994427" cy="110109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E92DAE-B1F8-D444-AE27-DC45984120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3860" y="1066800"/>
            <a:ext cx="656590" cy="33528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CFCD233-6BCF-724F-951D-3D87D50357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20" y="4144384"/>
            <a:ext cx="130175" cy="18377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EB97E61-BA74-F646-99E3-A25B20C981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4791" y="5262852"/>
            <a:ext cx="114533" cy="16169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4B82C15-9A0A-2A48-9A01-263E36ACA1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1413" y="5134986"/>
            <a:ext cx="202116" cy="27622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EBD7775-8E2C-E140-8027-63FEB7D3E9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41389" y="5175625"/>
            <a:ext cx="483870" cy="2932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99608D7-0B5C-AA4A-B954-95E0B6AC02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88120" y="4028440"/>
            <a:ext cx="368593" cy="39116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970D22F0-C2A0-9E42-9877-A35D64085B59}"/>
              </a:ext>
            </a:extLst>
          </p:cNvPr>
          <p:cNvSpPr txBox="1"/>
          <p:nvPr/>
        </p:nvSpPr>
        <p:spPr>
          <a:xfrm>
            <a:off x="7852180" y="5724862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0404ED"/>
                </a:solidFill>
              </a:rPr>
              <a:t>超対称スカラーセクター</a:t>
            </a:r>
            <a:r>
              <a:rPr lang="en-JP"/>
              <a:t>に</a:t>
            </a:r>
          </a:p>
          <a:p>
            <a:r>
              <a:rPr lang="en-JP"/>
              <a:t>大きな </a:t>
            </a:r>
            <a:r>
              <a:rPr lang="en-JP">
                <a:solidFill>
                  <a:schemeClr val="accent1"/>
                </a:solidFill>
              </a:rPr>
              <a:t>CPV, FV</a:t>
            </a:r>
            <a:r>
              <a:rPr lang="en-JP"/>
              <a:t>が生成される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0EE2688-23D0-604E-8221-14E915FA4F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77049" y="4814648"/>
            <a:ext cx="3176270" cy="83312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744638E-658F-E443-828B-292A519B95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88140" y="2317374"/>
            <a:ext cx="789431" cy="23495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6F14A029-5F8C-7341-BA3D-9EFA7D923C2C}"/>
              </a:ext>
            </a:extLst>
          </p:cNvPr>
          <p:cNvSpPr txBox="1"/>
          <p:nvPr/>
        </p:nvSpPr>
        <p:spPr>
          <a:xfrm>
            <a:off x="1033630" y="3009452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: 湯川結合定数 </a:t>
            </a:r>
          </a:p>
          <a:p>
            <a:r>
              <a:rPr lang="en-JP"/>
              <a:t>  (3×3行列)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3F2640D7-B9FD-4749-8C57-4D5688D5B3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424" y="3140007"/>
            <a:ext cx="143108" cy="20203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AC78FD3-1679-0C4B-8B3E-0C3ED6F72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4500880"/>
            <a:ext cx="477520" cy="23876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ACDC8520-604A-C747-915A-1B63F689D3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97840" y="6097794"/>
            <a:ext cx="357895" cy="21336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3C66E66-554A-CC42-BEE1-AF10C13029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03135" y="5818184"/>
            <a:ext cx="421135" cy="21402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7DFD1572-98E9-6648-809F-D351ED506331}"/>
              </a:ext>
            </a:extLst>
          </p:cNvPr>
          <p:cNvSpPr txBox="1"/>
          <p:nvPr/>
        </p:nvSpPr>
        <p:spPr>
          <a:xfrm>
            <a:off x="4993791" y="5741894"/>
            <a:ext cx="2034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/>
              <a:t>: Planck スケール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F74260A-E9B6-AB48-917A-FCA36966B941}"/>
              </a:ext>
            </a:extLst>
          </p:cNvPr>
          <p:cNvSpPr txBox="1"/>
          <p:nvPr/>
        </p:nvSpPr>
        <p:spPr>
          <a:xfrm>
            <a:off x="4993791" y="6018905"/>
            <a:ext cx="1941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/>
              <a:t>:  SUSY スケール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927CD58-9D1E-1E4F-8BA1-6AB25BC68BB7}"/>
              </a:ext>
            </a:extLst>
          </p:cNvPr>
          <p:cNvSpPr txBox="1"/>
          <p:nvPr/>
        </p:nvSpPr>
        <p:spPr>
          <a:xfrm>
            <a:off x="5218349" y="467061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RGE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9530EB50-F5DB-1247-817C-980458E6C6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47586" y="4482355"/>
            <a:ext cx="1236458" cy="34065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4051E351-6804-A44D-8848-BB33955A85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47578" y="1110129"/>
            <a:ext cx="1321173" cy="238856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1F96F95-193D-294E-B8B6-A498AC54343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21412" y="5130431"/>
            <a:ext cx="808552" cy="30218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6B634DD-4E80-A740-939C-02DFA987231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30027" y="4442759"/>
            <a:ext cx="3072280" cy="177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02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2DE6-5949-5643-9527-6B39E5B5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SU(5)NR から MSSMNR への マッチングと GUT 位相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01583-F66D-0041-A3F5-15991D4C2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JP"/>
          </a:p>
          <a:p>
            <a:r>
              <a:rPr lang="en-JP"/>
              <a:t>MSSMNRの繰り込み可能 ラグランジアン</a:t>
            </a:r>
          </a:p>
          <a:p>
            <a:endParaRPr lang="en-JP"/>
          </a:p>
          <a:p>
            <a:endParaRPr lang="en-JP"/>
          </a:p>
          <a:p>
            <a:r>
              <a:rPr lang="en-JP"/>
              <a:t>GUT スケールでのマッチング</a:t>
            </a:r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/>
              <a:t>MSSMNR </a:t>
            </a:r>
            <a:r>
              <a:rPr lang="ja-JP" altLang="en-US"/>
              <a:t>のフレーバーを再定義</a:t>
            </a:r>
            <a:r>
              <a:rPr lang="en-US" altLang="ja-JP"/>
              <a:t>(</a:t>
            </a:r>
            <a:r>
              <a:rPr lang="ja-JP" altLang="en-US"/>
              <a:t>　　　　　</a:t>
            </a:r>
            <a:r>
              <a:rPr lang="en-US" altLang="ja-JP"/>
              <a:t>)</a:t>
            </a:r>
            <a:r>
              <a:rPr lang="ja-JP" altLang="en-US"/>
              <a:t>して</a:t>
            </a:r>
            <a:r>
              <a:rPr lang="en-US" altLang="ja-JP"/>
              <a:t> SU(5)NR </a:t>
            </a:r>
            <a:r>
              <a:rPr lang="ja-JP" altLang="en-US"/>
              <a:t>の標準形と対応させる</a:t>
            </a:r>
            <a:endParaRPr lang="en-US" altLang="ja-JP"/>
          </a:p>
          <a:p>
            <a:pPr marL="0" indent="0">
              <a:buNone/>
            </a:pPr>
            <a:r>
              <a:rPr lang="ja-JP" altLang="en-US"/>
              <a:t>　</a:t>
            </a:r>
            <a:r>
              <a:rPr lang="en-US" altLang="ja-JP"/>
              <a:t>  	</a:t>
            </a:r>
            <a:r>
              <a:rPr lang="ja-JP" altLang="en-US"/>
              <a:t>　　　　　　が対角なフレーバー基底における２理論のパラメータの対応</a:t>
            </a:r>
            <a:r>
              <a:rPr lang="en-US" altLang="ja-JP"/>
              <a:t>:</a:t>
            </a:r>
          </a:p>
          <a:p>
            <a:pPr marL="0" indent="0">
              <a:buNone/>
            </a:pPr>
            <a:r>
              <a:rPr lang="en-US"/>
              <a:t>						</a:t>
            </a:r>
          </a:p>
          <a:p>
            <a:pPr marL="0" indent="0">
              <a:buNone/>
            </a:pPr>
            <a:r>
              <a:rPr lang="en-JP"/>
              <a:t>							</a:t>
            </a:r>
          </a:p>
          <a:p>
            <a:pPr marL="0" indent="0">
              <a:buNone/>
            </a:pPr>
            <a:endParaRPr lang="en-JP"/>
          </a:p>
          <a:p>
            <a:pPr marL="0" indent="0">
              <a:buNone/>
            </a:pPr>
            <a:endParaRPr lang="en-JP"/>
          </a:p>
          <a:p>
            <a:pPr marL="0" indent="0">
              <a:buNone/>
            </a:pPr>
            <a:r>
              <a:rPr lang="ja-JP" altLang="en-US"/>
              <a:t>　　</a:t>
            </a:r>
            <a:r>
              <a:rPr lang="en-US" altLang="ja-JP"/>
              <a:t> </a:t>
            </a:r>
          </a:p>
          <a:p>
            <a:pPr marL="0" indent="0">
              <a:buNone/>
            </a:pPr>
            <a:r>
              <a:rPr lang="en-US" altLang="ja-JP"/>
              <a:t>MSSMNR </a:t>
            </a:r>
            <a:r>
              <a:rPr lang="ja-JP" altLang="en-US"/>
              <a:t>の結合定数行列では決まらない</a:t>
            </a:r>
            <a:r>
              <a:rPr lang="en-US" altLang="ja-JP"/>
              <a:t>CP</a:t>
            </a:r>
            <a:r>
              <a:rPr lang="ja-JP" altLang="en-US"/>
              <a:t>位相が</a:t>
            </a:r>
            <a:r>
              <a:rPr lang="en-US" altLang="ja-JP"/>
              <a:t>5</a:t>
            </a:r>
            <a:r>
              <a:rPr lang="ja-JP" altLang="en-US"/>
              <a:t>自由度ある</a:t>
            </a:r>
            <a:r>
              <a:rPr lang="en-US" altLang="ja-JP"/>
              <a:t> (GUT </a:t>
            </a:r>
            <a:r>
              <a:rPr lang="ja-JP" altLang="en-US"/>
              <a:t>位相</a:t>
            </a:r>
            <a:r>
              <a:rPr lang="en-US" altLang="ja-JP"/>
              <a:t>)</a:t>
            </a:r>
            <a:endParaRPr lang="en-JP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2BFD0-D075-B64A-BC49-D0582F447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89" y="612364"/>
            <a:ext cx="9060871" cy="553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D0A2F-9CD7-FA49-B572-A1055890C8C7}"/>
              </a:ext>
            </a:extLst>
          </p:cNvPr>
          <p:cNvSpPr txBox="1"/>
          <p:nvPr/>
        </p:nvSpPr>
        <p:spPr>
          <a:xfrm>
            <a:off x="4368799" y="143615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湯川相互作用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B4086-077E-754F-98CB-30CE0552CFEE}"/>
              </a:ext>
            </a:extLst>
          </p:cNvPr>
          <p:cNvSpPr txBox="1"/>
          <p:nvPr/>
        </p:nvSpPr>
        <p:spPr>
          <a:xfrm>
            <a:off x="8069942" y="140712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マヨラナ質量項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36920-CE03-C64C-A42C-52A582206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1" y="1756650"/>
            <a:ext cx="9419772" cy="497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DDE29-5D3B-B541-93B7-136C04F21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351" y="2552940"/>
            <a:ext cx="690712" cy="3292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CB3EDC-45B6-7648-9729-5BCF0817F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065" y="3421022"/>
            <a:ext cx="286006" cy="2323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3B8927-A72E-2844-A946-2F3C82597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9630" y="3708435"/>
            <a:ext cx="3214007" cy="53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C2AF72-02BE-AE40-A2DA-9A289F1B4C29}"/>
              </a:ext>
            </a:extLst>
          </p:cNvPr>
          <p:cNvSpPr txBox="1"/>
          <p:nvPr/>
        </p:nvSpPr>
        <p:spPr>
          <a:xfrm>
            <a:off x="7315198" y="3384887"/>
            <a:ext cx="450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/>
              <a:t>	湯川統一のために高次元演算子</a:t>
            </a:r>
          </a:p>
          <a:p>
            <a:endParaRPr lang="en-JP"/>
          </a:p>
          <a:p>
            <a:endParaRPr lang="en-JP"/>
          </a:p>
          <a:p>
            <a:r>
              <a:rPr lang="en-JP"/>
              <a:t>を minimal に導入する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AEEF67-CADD-D249-9D72-5B90687E7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455" y="3468344"/>
            <a:ext cx="681367" cy="204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AA331A-C154-EF49-B7E8-0CE140D9E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3433" y="5477489"/>
            <a:ext cx="910167" cy="7983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B8B705-1D7C-AF4A-9159-98C2236610ED}"/>
              </a:ext>
            </a:extLst>
          </p:cNvPr>
          <p:cNvSpPr txBox="1"/>
          <p:nvPr/>
        </p:nvSpPr>
        <p:spPr>
          <a:xfrm>
            <a:off x="2353733" y="55282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対角位相行列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4E4033-4969-B141-9858-C9EAE9435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583" y="5991836"/>
            <a:ext cx="297606" cy="2815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79DD28-DE38-D644-B955-BDE4200C555B}"/>
              </a:ext>
            </a:extLst>
          </p:cNvPr>
          <p:cNvSpPr txBox="1"/>
          <p:nvPr/>
        </p:nvSpPr>
        <p:spPr>
          <a:xfrm>
            <a:off x="2692401" y="5968556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の overall 位相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7F051F-CE40-E646-8F4C-76030BD41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973" y="2957540"/>
            <a:ext cx="1379538" cy="27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94AB6E-70FD-DE42-A494-BC605ED451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344" y="3265016"/>
            <a:ext cx="2007355" cy="15832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96F151-A024-6D44-845C-60B22D842DFF}"/>
              </a:ext>
            </a:extLst>
          </p:cNvPr>
          <p:cNvSpPr txBox="1"/>
          <p:nvPr/>
        </p:nvSpPr>
        <p:spPr>
          <a:xfrm>
            <a:off x="10278534" y="18715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超対称化</a:t>
            </a:r>
          </a:p>
        </p:txBody>
      </p:sp>
    </p:spTree>
    <p:extLst>
      <p:ext uri="{BB962C8B-B14F-4D97-AF65-F5344CB8AC3E}">
        <p14:creationId xmlns:p14="http://schemas.microsoft.com/office/powerpoint/2010/main" val="395623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2377C-52C3-D84D-B36E-829BF95B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SUSY GUT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29433-D2A8-9749-B917-6DB1D6E05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70D22F0-C2A0-9E42-9877-A35D64085B59}"/>
              </a:ext>
            </a:extLst>
          </p:cNvPr>
          <p:cNvSpPr txBox="1"/>
          <p:nvPr/>
        </p:nvSpPr>
        <p:spPr>
          <a:xfrm>
            <a:off x="3754411" y="2674490"/>
            <a:ext cx="425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0404ED"/>
                </a:solidFill>
              </a:rPr>
              <a:t>SUSY corrections </a:t>
            </a:r>
            <a:r>
              <a:rPr lang="en-JP"/>
              <a:t>give </a:t>
            </a:r>
            <a:r>
              <a:rPr lang="en-JP">
                <a:solidFill>
                  <a:schemeClr val="accent1"/>
                </a:solidFill>
              </a:rPr>
              <a:t>CPV, FV </a:t>
            </a:r>
            <a:r>
              <a:rPr lang="en-JP"/>
              <a:t>to SM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B35A30-649F-2140-BC9F-5FD17DB7F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382" y="956477"/>
            <a:ext cx="516697" cy="2190092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82C7E01-1CB6-C84B-8943-8C13738C48D0}"/>
              </a:ext>
            </a:extLst>
          </p:cNvPr>
          <p:cNvCxnSpPr>
            <a:cxnSpLocks/>
          </p:cNvCxnSpPr>
          <p:nvPr/>
        </p:nvCxnSpPr>
        <p:spPr>
          <a:xfrm flipH="1">
            <a:off x="2095444" y="1237849"/>
            <a:ext cx="1710559" cy="215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4199E5F-0B10-6B4E-A18D-44880CF92F83}"/>
              </a:ext>
            </a:extLst>
          </p:cNvPr>
          <p:cNvCxnSpPr>
            <a:cxnSpLocks/>
          </p:cNvCxnSpPr>
          <p:nvPr/>
        </p:nvCxnSpPr>
        <p:spPr>
          <a:xfrm flipH="1" flipV="1">
            <a:off x="2095444" y="1468552"/>
            <a:ext cx="1700048" cy="147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9694D36-E2EC-FA44-8EDB-911B9D8D083B}"/>
              </a:ext>
            </a:extLst>
          </p:cNvPr>
          <p:cNvSpPr txBox="1"/>
          <p:nvPr/>
        </p:nvSpPr>
        <p:spPr>
          <a:xfrm>
            <a:off x="3732430" y="1237847"/>
            <a:ext cx="527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Assume No </a:t>
            </a:r>
            <a:r>
              <a:rPr lang="en-JP">
                <a:solidFill>
                  <a:schemeClr val="accent1"/>
                </a:solidFill>
              </a:rPr>
              <a:t>CPV, FV</a:t>
            </a:r>
            <a:r>
              <a:rPr lang="en-JP"/>
              <a:t> in </a:t>
            </a:r>
            <a:r>
              <a:rPr lang="en-US">
                <a:solidFill>
                  <a:srgbClr val="0404ED"/>
                </a:solidFill>
              </a:rPr>
              <a:t>Sparticle Mass Matrices</a:t>
            </a:r>
            <a:endParaRPr lang="en-JP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7525AE8-C563-C242-9341-F8EDE35CF084}"/>
              </a:ext>
            </a:extLst>
          </p:cNvPr>
          <p:cNvCxnSpPr>
            <a:cxnSpLocks/>
          </p:cNvCxnSpPr>
          <p:nvPr/>
        </p:nvCxnSpPr>
        <p:spPr>
          <a:xfrm flipH="1">
            <a:off x="3792867" y="1237849"/>
            <a:ext cx="68869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35CD3D-BDBE-A548-8DCE-EF4F3E0C10D0}"/>
              </a:ext>
            </a:extLst>
          </p:cNvPr>
          <p:cNvCxnSpPr>
            <a:cxnSpLocks/>
          </p:cNvCxnSpPr>
          <p:nvPr/>
        </p:nvCxnSpPr>
        <p:spPr>
          <a:xfrm flipH="1">
            <a:off x="3798122" y="1621476"/>
            <a:ext cx="69236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697AA75-C1AD-A44D-8272-8502CBE22437}"/>
              </a:ext>
            </a:extLst>
          </p:cNvPr>
          <p:cNvCxnSpPr>
            <a:cxnSpLocks/>
          </p:cNvCxnSpPr>
          <p:nvPr/>
        </p:nvCxnSpPr>
        <p:spPr>
          <a:xfrm flipH="1">
            <a:off x="2100700" y="2672510"/>
            <a:ext cx="1710559" cy="215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90B9BBF-21F8-6E4F-B876-510CFA4D59E9}"/>
              </a:ext>
            </a:extLst>
          </p:cNvPr>
          <p:cNvCxnSpPr>
            <a:cxnSpLocks/>
          </p:cNvCxnSpPr>
          <p:nvPr/>
        </p:nvCxnSpPr>
        <p:spPr>
          <a:xfrm flipH="1" flipV="1">
            <a:off x="2100700" y="2903213"/>
            <a:ext cx="1700048" cy="147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01B6780-D8B9-D74D-802A-1CD0A18BD49B}"/>
              </a:ext>
            </a:extLst>
          </p:cNvPr>
          <p:cNvCxnSpPr>
            <a:cxnSpLocks/>
          </p:cNvCxnSpPr>
          <p:nvPr/>
        </p:nvCxnSpPr>
        <p:spPr>
          <a:xfrm flipH="1">
            <a:off x="3808633" y="2672509"/>
            <a:ext cx="69657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4830935-3BE9-4245-84EA-96D267541080}"/>
              </a:ext>
            </a:extLst>
          </p:cNvPr>
          <p:cNvCxnSpPr>
            <a:cxnSpLocks/>
          </p:cNvCxnSpPr>
          <p:nvPr/>
        </p:nvCxnSpPr>
        <p:spPr>
          <a:xfrm flipH="1">
            <a:off x="3803377" y="3056138"/>
            <a:ext cx="70130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ight Arrow 87">
            <a:extLst>
              <a:ext uri="{FF2B5EF4-FFF2-40B4-BE49-F238E27FC236}">
                <a16:creationId xmlns:a16="http://schemas.microsoft.com/office/drawing/2014/main" id="{26A3D4BE-6453-634D-ADB3-9EC1E4F9FCED}"/>
              </a:ext>
            </a:extLst>
          </p:cNvPr>
          <p:cNvSpPr/>
          <p:nvPr/>
        </p:nvSpPr>
        <p:spPr>
          <a:xfrm rot="5400000">
            <a:off x="3828864" y="1961228"/>
            <a:ext cx="1070482" cy="401496"/>
          </a:xfrm>
          <a:prstGeom prst="rightArrow">
            <a:avLst>
              <a:gd name="adj1" fmla="val 38358"/>
              <a:gd name="adj2" fmla="val 715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accent1"/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3D733A9-D400-8348-B7CD-E32C6F246F53}"/>
              </a:ext>
            </a:extLst>
          </p:cNvPr>
          <p:cNvSpPr/>
          <p:nvPr/>
        </p:nvSpPr>
        <p:spPr>
          <a:xfrm>
            <a:off x="3438146" y="1809759"/>
            <a:ext cx="4888990" cy="491315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CA32F43-9478-A842-803C-DD5137DD0220}"/>
              </a:ext>
            </a:extLst>
          </p:cNvPr>
          <p:cNvSpPr txBox="1"/>
          <p:nvPr/>
        </p:nvSpPr>
        <p:spPr>
          <a:xfrm>
            <a:off x="3636785" y="1869521"/>
            <a:ext cx="447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 </a:t>
            </a:r>
            <a:r>
              <a:rPr lang="en-JP" altLang="ja-JP"/>
              <a:t>Yukawa interactions mediate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JP">
                <a:solidFill>
                  <a:schemeClr val="accent1"/>
                </a:solidFill>
              </a:rPr>
              <a:t>CPV, FV </a:t>
            </a:r>
            <a:endParaRPr lang="en-JP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1A5678-D193-AA40-A4A6-2D1A4F7B94E6}"/>
              </a:ext>
            </a:extLst>
          </p:cNvPr>
          <p:cNvSpPr txBox="1"/>
          <p:nvPr/>
        </p:nvSpPr>
        <p:spPr>
          <a:xfrm>
            <a:off x="377111" y="1304273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Planck scale: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5F56AF-BE6B-774F-8B6D-68C4D5D9BDA2}"/>
              </a:ext>
            </a:extLst>
          </p:cNvPr>
          <p:cNvSpPr txBox="1"/>
          <p:nvPr/>
        </p:nvSpPr>
        <p:spPr>
          <a:xfrm>
            <a:off x="467920" y="2756385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SUSY scale</a:t>
            </a:r>
            <a:r>
              <a:rPr lang="en-JP" sz="1400"/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BDA0CC-0CA8-6043-B755-F16C5D02DD7B}"/>
              </a:ext>
            </a:extLst>
          </p:cNvPr>
          <p:cNvSpPr txBox="1"/>
          <p:nvPr/>
        </p:nvSpPr>
        <p:spPr>
          <a:xfrm>
            <a:off x="4683395" y="654313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Typical Setup of Reseach </a:t>
            </a:r>
          </a:p>
        </p:txBody>
      </p:sp>
      <p:sp>
        <p:nvSpPr>
          <p:cNvPr id="98" name="Frame 97">
            <a:extLst>
              <a:ext uri="{FF2B5EF4-FFF2-40B4-BE49-F238E27FC236}">
                <a16:creationId xmlns:a16="http://schemas.microsoft.com/office/drawing/2014/main" id="{63FFB64F-93DD-044D-AEAD-99928E943688}"/>
              </a:ext>
            </a:extLst>
          </p:cNvPr>
          <p:cNvSpPr/>
          <p:nvPr/>
        </p:nvSpPr>
        <p:spPr>
          <a:xfrm>
            <a:off x="4719970" y="664473"/>
            <a:ext cx="2462707" cy="325120"/>
          </a:xfrm>
          <a:prstGeom prst="frame">
            <a:avLst>
              <a:gd name="adj1" fmla="val 76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964128-E6FD-3440-BAF0-FC6B8517DF76}"/>
              </a:ext>
            </a:extLst>
          </p:cNvPr>
          <p:cNvSpPr txBox="1"/>
          <p:nvPr/>
        </p:nvSpPr>
        <p:spPr>
          <a:xfrm>
            <a:off x="11149264" y="656887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86480-06D2-20A4-CC07-F1B5C74AB7D2}"/>
              </a:ext>
            </a:extLst>
          </p:cNvPr>
          <p:cNvSpPr txBox="1"/>
          <p:nvPr/>
        </p:nvSpPr>
        <p:spPr>
          <a:xfrm>
            <a:off x="5413518" y="5371248"/>
            <a:ext cx="2593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F. Borzumati and A. Masiero</a:t>
            </a:r>
          </a:p>
          <a:p>
            <a:r>
              <a:rPr lang="en-JP" sz="1400"/>
              <a:t>(1986)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57B05-3E70-B961-4A5C-99FDA318E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06" y="4250302"/>
            <a:ext cx="1141822" cy="23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229922-EE1C-CD76-7811-8921F4979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590" y="4733845"/>
            <a:ext cx="688580" cy="2353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7136FC-EEC2-3503-C3E5-55E761582F5B}"/>
              </a:ext>
            </a:extLst>
          </p:cNvPr>
          <p:cNvSpPr txBox="1"/>
          <p:nvPr/>
        </p:nvSpPr>
        <p:spPr>
          <a:xfrm>
            <a:off x="8326171" y="5384122"/>
            <a:ext cx="25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S. Dimopoulos and L. J. Hall</a:t>
            </a:r>
          </a:p>
          <a:p>
            <a:r>
              <a:rPr lang="en-JP" sz="1400"/>
              <a:t>(hep-ph/9411273)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589D1-1077-947A-B6DA-121EDA63C473}"/>
              </a:ext>
            </a:extLst>
          </p:cNvPr>
          <p:cNvSpPr txBox="1"/>
          <p:nvPr/>
        </p:nvSpPr>
        <p:spPr>
          <a:xfrm>
            <a:off x="3168993" y="5378047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R. Barbieri and L.J. Hall</a:t>
            </a:r>
          </a:p>
          <a:p>
            <a:r>
              <a:rPr lang="en-JP" sz="1400"/>
              <a:t>(hep-ph/9408406)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03B09-A119-8273-8130-62627A8A63A3}"/>
              </a:ext>
            </a:extLst>
          </p:cNvPr>
          <p:cNvSpPr txBox="1"/>
          <p:nvPr/>
        </p:nvSpPr>
        <p:spPr>
          <a:xfrm>
            <a:off x="1086732" y="6037660"/>
            <a:ext cx="500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/>
              <a:t>SUSY SU(5) NR is considered in This Work.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D120F7-6EE3-66C4-D35B-794465B7CF94}"/>
              </a:ext>
            </a:extLst>
          </p:cNvPr>
          <p:cNvSpPr txBox="1"/>
          <p:nvPr/>
        </p:nvSpPr>
        <p:spPr>
          <a:xfrm>
            <a:off x="5924819" y="6073436"/>
            <a:ext cx="5299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J. L. Evans, K. Kadota and T. Kuwahara (hep-ph/1807.08234)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B8FAB-8D71-22BE-E9C1-12F19CF2B927}"/>
              </a:ext>
            </a:extLst>
          </p:cNvPr>
          <p:cNvSpPr txBox="1"/>
          <p:nvPr/>
        </p:nvSpPr>
        <p:spPr>
          <a:xfrm>
            <a:off x="4782326" y="3193008"/>
            <a:ext cx="26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Well-motivated 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213C8-AF3C-820B-9CCF-389E9F369F37}"/>
              </a:ext>
            </a:extLst>
          </p:cNvPr>
          <p:cNvSpPr txBox="1"/>
          <p:nvPr/>
        </p:nvSpPr>
        <p:spPr>
          <a:xfrm>
            <a:off x="1998516" y="376865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CPV, FV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A2A3BA-7148-2120-E3D1-EF5E8D462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443" y="3725938"/>
            <a:ext cx="8347270" cy="12982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90F08F-2CBE-8CB5-3F3A-18A53D525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09" y="3911742"/>
            <a:ext cx="577219" cy="205676"/>
          </a:xfrm>
          <a:prstGeom prst="rect">
            <a:avLst/>
          </a:prstGeom>
        </p:spPr>
      </p:pic>
      <p:sp>
        <p:nvSpPr>
          <p:cNvPr id="26" name="Frame 25">
            <a:extLst>
              <a:ext uri="{FF2B5EF4-FFF2-40B4-BE49-F238E27FC236}">
                <a16:creationId xmlns:a16="http://schemas.microsoft.com/office/drawing/2014/main" id="{BE5D7921-CBE0-444A-1A34-25F6B53422E6}"/>
              </a:ext>
            </a:extLst>
          </p:cNvPr>
          <p:cNvSpPr/>
          <p:nvPr/>
        </p:nvSpPr>
        <p:spPr>
          <a:xfrm>
            <a:off x="4797262" y="3223460"/>
            <a:ext cx="2630340" cy="338879"/>
          </a:xfrm>
          <a:prstGeom prst="frame">
            <a:avLst>
              <a:gd name="adj1" fmla="val 76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E5D1C-47D9-C188-3357-C221D49D1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768" y="5378047"/>
            <a:ext cx="890568" cy="210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2504D8-148A-E0D2-8B80-594DA241A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9956" y="5360969"/>
            <a:ext cx="276215" cy="2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2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8509-2E32-8945-A881-F71D5F62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Neutrino Yukawa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ED845-338F-1C4C-926A-AC9C034DF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JP"/>
              <a:t>Type I Seesaw Mechanism</a:t>
            </a:r>
            <a:r>
              <a:rPr lang="en-US" altLang="ja-JP"/>
              <a:t>:</a:t>
            </a:r>
            <a:endParaRPr lang="en-JP"/>
          </a:p>
          <a:p>
            <a:pPr marL="0" indent="0">
              <a:buNone/>
            </a:pPr>
            <a:endParaRPr lang="en-JP" altLang="ja-JP"/>
          </a:p>
          <a:p>
            <a:pPr marL="0" indent="0">
              <a:buNone/>
            </a:pPr>
            <a:endParaRPr lang="en-JP" altLang="ja-JP"/>
          </a:p>
          <a:p>
            <a:endParaRPr lang="en-JP" altLang="ja-JP"/>
          </a:p>
          <a:p>
            <a:endParaRPr lang="en-JP" altLang="ja-JP"/>
          </a:p>
          <a:p>
            <a:endParaRPr lang="en-JP" altLang="ja-JP"/>
          </a:p>
          <a:p>
            <a:endParaRPr lang="en-JP" altLang="ja-JP"/>
          </a:p>
          <a:p>
            <a:pPr marL="0" indent="0">
              <a:buNone/>
            </a:pPr>
            <a:endParaRPr lang="en-JP" altLang="ja-JP"/>
          </a:p>
          <a:p>
            <a:pPr marL="0" indent="0">
              <a:buNone/>
            </a:pPr>
            <a:endParaRPr lang="en-JP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DC0919-4D5E-6242-AC75-1BA5788F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49" y="2615248"/>
            <a:ext cx="1446640" cy="2342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6D99152-58B5-DE4D-B673-026B2CC99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685" y="5076631"/>
            <a:ext cx="661904" cy="381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2AE90-1A90-E846-BD78-70636B7248B6}"/>
              </a:ext>
            </a:extLst>
          </p:cNvPr>
          <p:cNvSpPr txBox="1"/>
          <p:nvPr/>
        </p:nvSpPr>
        <p:spPr>
          <a:xfrm>
            <a:off x="3257326" y="2545309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:</a:t>
            </a:r>
            <a:r>
              <a:rPr lang="en-US"/>
              <a:t>Heavy neutrino mass</a:t>
            </a:r>
            <a:endParaRPr lang="en-JP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5481EA-2C27-224E-8489-A3EB1738C102}"/>
              </a:ext>
            </a:extLst>
          </p:cNvPr>
          <p:cNvSpPr txBox="1"/>
          <p:nvPr/>
        </p:nvSpPr>
        <p:spPr>
          <a:xfrm>
            <a:off x="3188841" y="3787650"/>
            <a:ext cx="589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/>
              <a:t>: </a:t>
            </a:r>
            <a:r>
              <a:rPr lang="en-JP">
                <a:solidFill>
                  <a:srgbClr val="FF0000"/>
                </a:solidFill>
              </a:rPr>
              <a:t>Casas-Ibarra (CI) Matrix</a:t>
            </a:r>
            <a:r>
              <a:rPr lang="ja-JP" altLang="en-US">
                <a:solidFill>
                  <a:srgbClr val="FF0000"/>
                </a:solidFill>
              </a:rPr>
              <a:t>　</a:t>
            </a:r>
            <a:r>
              <a:rPr lang="en-US" altLang="ja-JP">
                <a:solidFill>
                  <a:srgbClr val="FF0000"/>
                </a:solidFill>
              </a:rPr>
              <a:t>( 6 real parameters )</a:t>
            </a:r>
            <a:endParaRPr lang="en-JP">
              <a:solidFill>
                <a:srgbClr val="FF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37C99D3-8883-BE4D-BFC3-FA944DCB3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874" y="3894406"/>
            <a:ext cx="213785" cy="2137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BB58754-4988-9249-B7F9-043E8DB47B55}"/>
              </a:ext>
            </a:extLst>
          </p:cNvPr>
          <p:cNvSpPr txBox="1"/>
          <p:nvPr/>
        </p:nvSpPr>
        <p:spPr>
          <a:xfrm>
            <a:off x="3327193" y="3317887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: PMNS mixing matrix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393D1B-F380-1348-8666-4BFEE527EF7D}"/>
              </a:ext>
            </a:extLst>
          </p:cNvPr>
          <p:cNvSpPr txBox="1"/>
          <p:nvPr/>
        </p:nvSpPr>
        <p:spPr>
          <a:xfrm>
            <a:off x="2572805" y="2967367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　　　　</a:t>
            </a:r>
            <a:r>
              <a:rPr lang="en-JP"/>
              <a:t>: Light neutrino mass</a:t>
            </a:r>
          </a:p>
        </p:txBody>
      </p:sp>
      <p:sp>
        <p:nvSpPr>
          <p:cNvPr id="48" name="Donut 47">
            <a:extLst>
              <a:ext uri="{FF2B5EF4-FFF2-40B4-BE49-F238E27FC236}">
                <a16:creationId xmlns:a16="http://schemas.microsoft.com/office/drawing/2014/main" id="{8C980A4F-FB5C-9A4D-9438-FB0A79E322B3}"/>
              </a:ext>
            </a:extLst>
          </p:cNvPr>
          <p:cNvSpPr/>
          <p:nvPr/>
        </p:nvSpPr>
        <p:spPr>
          <a:xfrm>
            <a:off x="5111793" y="1873190"/>
            <a:ext cx="560504" cy="452299"/>
          </a:xfrm>
          <a:prstGeom prst="donu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B7809A-24F0-1440-9F4D-14A763440622}"/>
              </a:ext>
            </a:extLst>
          </p:cNvPr>
          <p:cNvSpPr txBox="1"/>
          <p:nvPr/>
        </p:nvSpPr>
        <p:spPr>
          <a:xfrm>
            <a:off x="1160146" y="5007364"/>
            <a:ext cx="4245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・</a:t>
            </a:r>
            <a:r>
              <a:rPr lang="en-JP">
                <a:solidFill>
                  <a:srgbClr val="FF0000"/>
                </a:solidFill>
              </a:rPr>
              <a:t>CI Matrix</a:t>
            </a:r>
            <a:r>
              <a:rPr lang="en-US">
                <a:solidFill>
                  <a:srgbClr val="FF0000"/>
                </a:solidFill>
              </a:rPr>
              <a:t> effects </a:t>
            </a:r>
            <a:r>
              <a:rPr lang="en-US"/>
              <a:t>are used partially.</a:t>
            </a:r>
            <a:endParaRPr lang="en-JP"/>
          </a:p>
          <a:p>
            <a:endParaRPr lang="en-JP"/>
          </a:p>
          <a:p>
            <a:r>
              <a:rPr lang="en-JP"/>
              <a:t>・</a:t>
            </a:r>
            <a:r>
              <a:rPr lang="en-JP">
                <a:solidFill>
                  <a:schemeClr val="accent1"/>
                </a:solidFill>
              </a:rPr>
              <a:t>CPV, FV magnitude </a:t>
            </a:r>
            <a:r>
              <a:rPr lang="ja-JP" altLang="en-US"/>
              <a:t>　　　</a:t>
            </a:r>
            <a:endParaRPr lang="en-US" altLang="ja-JP"/>
          </a:p>
          <a:p>
            <a:endParaRPr lang="en-JP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9F81BD-FEA0-A54D-9AE9-FF7B8A6A7835}"/>
              </a:ext>
            </a:extLst>
          </p:cNvPr>
          <p:cNvSpPr txBox="1"/>
          <p:nvPr/>
        </p:nvSpPr>
        <p:spPr>
          <a:xfrm>
            <a:off x="6503782" y="4947826"/>
            <a:ext cx="427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・</a:t>
            </a:r>
            <a:r>
              <a:rPr lang="en-US" altLang="ja-JP"/>
              <a:t>Studied </a:t>
            </a:r>
            <a:r>
              <a:rPr lang="en-US" altLang="ja-JP">
                <a:solidFill>
                  <a:srgbClr val="FF0000"/>
                </a:solidFill>
              </a:rPr>
              <a:t>CI Matrix effects </a:t>
            </a:r>
            <a:r>
              <a:rPr lang="en-US" altLang="ja-JP"/>
              <a:t>to </a:t>
            </a:r>
            <a:r>
              <a:rPr lang="en-JP">
                <a:solidFill>
                  <a:schemeClr val="accent1"/>
                </a:solidFill>
              </a:rPr>
              <a:t>CPV, FV</a:t>
            </a:r>
          </a:p>
        </p:txBody>
      </p:sp>
      <p:sp>
        <p:nvSpPr>
          <p:cNvPr id="107" name="Frame 106">
            <a:extLst>
              <a:ext uri="{FF2B5EF4-FFF2-40B4-BE49-F238E27FC236}">
                <a16:creationId xmlns:a16="http://schemas.microsoft.com/office/drawing/2014/main" id="{E3D5AD7C-244A-5748-96B2-FA4C8C3ADBB7}"/>
              </a:ext>
            </a:extLst>
          </p:cNvPr>
          <p:cNvSpPr/>
          <p:nvPr/>
        </p:nvSpPr>
        <p:spPr>
          <a:xfrm>
            <a:off x="1102472" y="4638253"/>
            <a:ext cx="4342503" cy="1661325"/>
          </a:xfrm>
          <a:prstGeom prst="frame">
            <a:avLst>
              <a:gd name="adj1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5867BC3-985D-EA4C-83A4-5E07F9CBDC29}"/>
              </a:ext>
            </a:extLst>
          </p:cNvPr>
          <p:cNvSpPr txBox="1"/>
          <p:nvPr/>
        </p:nvSpPr>
        <p:spPr>
          <a:xfrm>
            <a:off x="2000881" y="4383754"/>
            <a:ext cx="23456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JP"/>
              <a:t>previous researches</a:t>
            </a:r>
          </a:p>
        </p:txBody>
      </p:sp>
      <p:sp>
        <p:nvSpPr>
          <p:cNvPr id="73" name="Frame 72">
            <a:extLst>
              <a:ext uri="{FF2B5EF4-FFF2-40B4-BE49-F238E27FC236}">
                <a16:creationId xmlns:a16="http://schemas.microsoft.com/office/drawing/2014/main" id="{8E33A587-0C36-9E49-902E-E7A715986A05}"/>
              </a:ext>
            </a:extLst>
          </p:cNvPr>
          <p:cNvSpPr/>
          <p:nvPr/>
        </p:nvSpPr>
        <p:spPr>
          <a:xfrm>
            <a:off x="2014331" y="4377726"/>
            <a:ext cx="2345634" cy="434730"/>
          </a:xfrm>
          <a:prstGeom prst="frame">
            <a:avLst>
              <a:gd name="adj1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108" name="Frame 107">
            <a:extLst>
              <a:ext uri="{FF2B5EF4-FFF2-40B4-BE49-F238E27FC236}">
                <a16:creationId xmlns:a16="http://schemas.microsoft.com/office/drawing/2014/main" id="{188CB707-912B-EE4D-B719-2F5B9C62B765}"/>
              </a:ext>
            </a:extLst>
          </p:cNvPr>
          <p:cNvSpPr/>
          <p:nvPr/>
        </p:nvSpPr>
        <p:spPr>
          <a:xfrm>
            <a:off x="6436473" y="4669492"/>
            <a:ext cx="4977761" cy="1466589"/>
          </a:xfrm>
          <a:prstGeom prst="frame">
            <a:avLst>
              <a:gd name="adj1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4F98370-364D-4A4A-BD5E-07B07224E519}"/>
              </a:ext>
            </a:extLst>
          </p:cNvPr>
          <p:cNvSpPr txBox="1"/>
          <p:nvPr/>
        </p:nvSpPr>
        <p:spPr>
          <a:xfrm>
            <a:off x="8176591" y="4463383"/>
            <a:ext cx="12457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JP"/>
              <a:t>this work</a:t>
            </a:r>
          </a:p>
        </p:txBody>
      </p:sp>
      <p:sp>
        <p:nvSpPr>
          <p:cNvPr id="76" name="Frame 75">
            <a:extLst>
              <a:ext uri="{FF2B5EF4-FFF2-40B4-BE49-F238E27FC236}">
                <a16:creationId xmlns:a16="http://schemas.microsoft.com/office/drawing/2014/main" id="{4178759F-FD68-4B41-A1BB-3E49E979D0B0}"/>
              </a:ext>
            </a:extLst>
          </p:cNvPr>
          <p:cNvSpPr/>
          <p:nvPr/>
        </p:nvSpPr>
        <p:spPr>
          <a:xfrm>
            <a:off x="8176591" y="4472550"/>
            <a:ext cx="1245705" cy="369331"/>
          </a:xfrm>
          <a:prstGeom prst="frame">
            <a:avLst>
              <a:gd name="adj1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47" name="Donut 46">
            <a:extLst>
              <a:ext uri="{FF2B5EF4-FFF2-40B4-BE49-F238E27FC236}">
                <a16:creationId xmlns:a16="http://schemas.microsoft.com/office/drawing/2014/main" id="{CCCF1B34-49B8-9D4D-A10D-488AAFC14028}"/>
              </a:ext>
            </a:extLst>
          </p:cNvPr>
          <p:cNvSpPr/>
          <p:nvPr/>
        </p:nvSpPr>
        <p:spPr>
          <a:xfrm>
            <a:off x="3832076" y="1913236"/>
            <a:ext cx="472874" cy="411988"/>
          </a:xfrm>
          <a:prstGeom prst="donu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accent1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69ED368-B769-824C-934F-32E2331C0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184800" y="2576331"/>
            <a:ext cx="172353" cy="1617642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B6240F78-E32A-724A-B8EE-EA42559ED7A1}"/>
              </a:ext>
            </a:extLst>
          </p:cNvPr>
          <p:cNvSpPr/>
          <p:nvPr/>
        </p:nvSpPr>
        <p:spPr>
          <a:xfrm>
            <a:off x="3826580" y="5917157"/>
            <a:ext cx="2041460" cy="5858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8E2DFA-36ED-0945-A71F-FEFE3CBDE26F}"/>
              </a:ext>
            </a:extLst>
          </p:cNvPr>
          <p:cNvSpPr txBox="1"/>
          <p:nvPr/>
        </p:nvSpPr>
        <p:spPr>
          <a:xfrm>
            <a:off x="3739465" y="6008260"/>
            <a:ext cx="218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>
                <a:solidFill>
                  <a:srgbClr val="FF0000"/>
                </a:solidFill>
              </a:rPr>
              <a:t>   CI Matrix effects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68B9CD-110F-2B44-997E-867DFA32C0D6}"/>
              </a:ext>
            </a:extLst>
          </p:cNvPr>
          <p:cNvSpPr txBox="1"/>
          <p:nvPr/>
        </p:nvSpPr>
        <p:spPr>
          <a:xfrm>
            <a:off x="11149264" y="656887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0CB5E4-8723-3344-AAED-BC7A3F8CFCEF}"/>
              </a:ext>
            </a:extLst>
          </p:cNvPr>
          <p:cNvSpPr/>
          <p:nvPr/>
        </p:nvSpPr>
        <p:spPr>
          <a:xfrm>
            <a:off x="4871290" y="5557697"/>
            <a:ext cx="294289" cy="327600"/>
          </a:xfrm>
          <a:prstGeom prst="ellipse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B0432-1E33-B747-A91E-6DADDC034D23}"/>
              </a:ext>
            </a:extLst>
          </p:cNvPr>
          <p:cNvSpPr txBox="1"/>
          <p:nvPr/>
        </p:nvSpPr>
        <p:spPr>
          <a:xfrm>
            <a:off x="4577000" y="5547187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FF0000"/>
                </a:solidFill>
              </a:rPr>
              <a:t>•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611269-3D69-438A-5998-0743E1C2CE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710" y="1824851"/>
            <a:ext cx="4012092" cy="522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40ECFE-27D6-F90D-B419-ED6CB57A2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5019" y="3298287"/>
            <a:ext cx="1614386" cy="2972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357F5D-51B5-E6CF-EC8D-4E540C6178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4323" y="3419871"/>
            <a:ext cx="802870" cy="2393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70C02D-A914-7988-9203-9A9C3128E0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0316" y="3050556"/>
            <a:ext cx="474466" cy="2284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5AE237-3D36-4791-655E-7F452BB701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8554" y="2630678"/>
            <a:ext cx="547054" cy="28615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7B01FB9-EE7A-0EAA-9CDD-D677C036162A}"/>
              </a:ext>
            </a:extLst>
          </p:cNvPr>
          <p:cNvSpPr txBox="1"/>
          <p:nvPr/>
        </p:nvSpPr>
        <p:spPr>
          <a:xfrm>
            <a:off x="9333269" y="3703699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:majorana phase matrix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23A4DD-8C1A-99A7-C98C-13570D8A16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4591" y="3703265"/>
            <a:ext cx="361905" cy="2697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E02A3A7-0728-B881-70B4-6A46F68389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1988" y="5611095"/>
            <a:ext cx="848791" cy="27697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285D6ED-11FD-2414-F2D9-9DD653E212BA}"/>
              </a:ext>
            </a:extLst>
          </p:cNvPr>
          <p:cNvSpPr txBox="1"/>
          <p:nvPr/>
        </p:nvSpPr>
        <p:spPr>
          <a:xfrm>
            <a:off x="6448857" y="5637190"/>
            <a:ext cx="41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・Leptogenesis constraints : on-going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EC5F983-916C-D348-901D-FCD3C12526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2232" y="820225"/>
            <a:ext cx="2992412" cy="15084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FBE2C45-FA70-2C8B-E977-179F19E842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6438" y="1012879"/>
            <a:ext cx="3145926" cy="466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49D1CF-FE9B-97E5-1FA8-E1DAEFEB7C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2408" y="2681714"/>
            <a:ext cx="2833038" cy="281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F1EE6-CF4A-C8E0-D0AF-45A5938715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0002" y="3011364"/>
            <a:ext cx="2570064" cy="240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835D79-CCD0-09A6-7E04-61638989B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25602" y="1561703"/>
            <a:ext cx="432958" cy="2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1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5CB2-B00B-C044-848C-6B1CA12B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98A9F-8D09-5848-88EE-42EB81A30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Introduction</a:t>
            </a:r>
            <a:endParaRPr lang="en-JP" sz="2000"/>
          </a:p>
          <a:p>
            <a:r>
              <a:rPr lang="en-JP" sz="2000"/>
              <a:t>Model (SUSY SU(5) NR and effective theories)</a:t>
            </a:r>
          </a:p>
          <a:p>
            <a:r>
              <a:rPr lang="en-JP" sz="2000">
                <a:solidFill>
                  <a:schemeClr val="accent1"/>
                </a:solidFill>
              </a:rPr>
              <a:t>CPV, FV mediation to SM</a:t>
            </a:r>
          </a:p>
          <a:p>
            <a:r>
              <a:rPr lang="en-JP" sz="2000">
                <a:solidFill>
                  <a:srgbClr val="FF0000"/>
                </a:solidFill>
              </a:rPr>
              <a:t>Casas-Ibarra Matrix</a:t>
            </a:r>
          </a:p>
          <a:p>
            <a:r>
              <a:rPr lang="en-JP" sz="2000"/>
              <a:t>eEDM and 	</a:t>
            </a:r>
            <a:r>
              <a:rPr lang="ja-JP" altLang="en-US" sz="2000"/>
              <a:t>　　</a:t>
            </a:r>
            <a:r>
              <a:rPr lang="en-US" altLang="ja-JP" sz="2000"/>
              <a:t>      </a:t>
            </a:r>
            <a:r>
              <a:rPr lang="en-JP" sz="2000"/>
              <a:t>diagram at 1-loop</a:t>
            </a:r>
          </a:p>
          <a:p>
            <a:r>
              <a:rPr lang="en-JP" sz="2000"/>
              <a:t>Numerical Plots</a:t>
            </a:r>
          </a:p>
          <a:p>
            <a:r>
              <a:rPr lang="en-JP" sz="2000"/>
              <a:t>Leptogenesis Cosntraints (Preliminary)</a:t>
            </a:r>
          </a:p>
          <a:p>
            <a:r>
              <a:rPr lang="en-JP" sz="2000"/>
              <a:t>Conclusions</a:t>
            </a:r>
          </a:p>
          <a:p>
            <a:endParaRPr lang="en-JP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E4824-488F-F74A-BB87-6007CE74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44" y="2361316"/>
            <a:ext cx="891539" cy="211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C605BE-0C7E-3D40-8979-FB150E074BCA}"/>
              </a:ext>
            </a:extLst>
          </p:cNvPr>
          <p:cNvSpPr txBox="1"/>
          <p:nvPr/>
        </p:nvSpPr>
        <p:spPr>
          <a:xfrm>
            <a:off x="11149264" y="656887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45320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AD43-BF31-7646-B22F-F048A495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Model : Effective Theories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65760-0141-EB44-B244-A6561A628AEF}"/>
              </a:ext>
            </a:extLst>
          </p:cNvPr>
          <p:cNvSpPr txBox="1"/>
          <p:nvPr/>
        </p:nvSpPr>
        <p:spPr>
          <a:xfrm>
            <a:off x="734172" y="67453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SUGRA model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5A0C800F-38B5-8B47-9530-F09609A9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043" y="1917700"/>
            <a:ext cx="1662058" cy="26162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B4B1704-464C-AE45-A2A3-1DA512D0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063" y="3292810"/>
            <a:ext cx="3266994" cy="28605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2AFAF1E-6AD9-944C-BD7F-45BBF1AB6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553" y="4786330"/>
            <a:ext cx="2672311" cy="2860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483DCF7-1E6D-FA42-B551-59D73FA72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513" y="6076430"/>
            <a:ext cx="2672311" cy="28605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704F460F-BFFB-BE42-943E-2E527FA55341}"/>
              </a:ext>
            </a:extLst>
          </p:cNvPr>
          <p:cNvSpPr txBox="1"/>
          <p:nvPr/>
        </p:nvSpPr>
        <p:spPr>
          <a:xfrm>
            <a:off x="4598769" y="955390"/>
            <a:ext cx="166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/>
              <a:t>Matter Fields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BF070CE-416A-044A-B3EF-F90F060A2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5416" y="2006850"/>
            <a:ext cx="1189367" cy="2559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71ACCF1-0E23-DA4E-9CC6-43C24139F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836" y="3512146"/>
            <a:ext cx="1656080" cy="18066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BE2F8C2-0D04-B14D-9D8B-DA695D009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571" y="4860567"/>
            <a:ext cx="1181839" cy="180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BBAE2-FCC0-EB4C-9169-DF9E06BE868D}"/>
              </a:ext>
            </a:extLst>
          </p:cNvPr>
          <p:cNvSpPr txBox="1"/>
          <p:nvPr/>
        </p:nvSpPr>
        <p:spPr>
          <a:xfrm>
            <a:off x="8191930" y="960647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Yukawa Matrices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92286A-E4C8-9A42-A96A-EC868A0BC3A8}"/>
              </a:ext>
            </a:extLst>
          </p:cNvPr>
          <p:cNvCxnSpPr>
            <a:cxnSpLocks/>
            <a:stCxn id="106" idx="0"/>
          </p:cNvCxnSpPr>
          <p:nvPr/>
        </p:nvCxnSpPr>
        <p:spPr>
          <a:xfrm flipV="1">
            <a:off x="8466676" y="2321210"/>
            <a:ext cx="198120" cy="111252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74FF02-C32F-AF49-A225-57859CC4A33D}"/>
              </a:ext>
            </a:extLst>
          </p:cNvPr>
          <p:cNvCxnSpPr>
            <a:cxnSpLocks/>
          </p:cNvCxnSpPr>
          <p:nvPr/>
        </p:nvCxnSpPr>
        <p:spPr>
          <a:xfrm flipV="1">
            <a:off x="9152476" y="2305970"/>
            <a:ext cx="0" cy="11277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5EC5DF6-A862-C847-A208-E1124CA1C262}"/>
              </a:ext>
            </a:extLst>
          </p:cNvPr>
          <p:cNvCxnSpPr>
            <a:cxnSpLocks/>
            <a:stCxn id="95" idx="0"/>
          </p:cNvCxnSpPr>
          <p:nvPr/>
        </p:nvCxnSpPr>
        <p:spPr>
          <a:xfrm flipH="1" flipV="1">
            <a:off x="9609676" y="2290730"/>
            <a:ext cx="274320" cy="1143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nut 11">
            <a:extLst>
              <a:ext uri="{FF2B5EF4-FFF2-40B4-BE49-F238E27FC236}">
                <a16:creationId xmlns:a16="http://schemas.microsoft.com/office/drawing/2014/main" id="{DB795651-4816-0149-AE85-028E3C3AA3ED}"/>
              </a:ext>
            </a:extLst>
          </p:cNvPr>
          <p:cNvSpPr/>
          <p:nvPr/>
        </p:nvSpPr>
        <p:spPr>
          <a:xfrm>
            <a:off x="8466676" y="1970690"/>
            <a:ext cx="426720" cy="350520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rgbClr val="C00000"/>
              </a:solidFill>
            </a:endParaRPr>
          </a:p>
        </p:txBody>
      </p:sp>
      <p:sp>
        <p:nvSpPr>
          <p:cNvPr id="95" name="Donut 94">
            <a:extLst>
              <a:ext uri="{FF2B5EF4-FFF2-40B4-BE49-F238E27FC236}">
                <a16:creationId xmlns:a16="http://schemas.microsoft.com/office/drawing/2014/main" id="{0BA73DD2-9B3A-0E46-A0F5-41DEC8F9480C}"/>
              </a:ext>
            </a:extLst>
          </p:cNvPr>
          <p:cNvSpPr/>
          <p:nvPr/>
        </p:nvSpPr>
        <p:spPr>
          <a:xfrm>
            <a:off x="9670636" y="3433730"/>
            <a:ext cx="426720" cy="350520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96" name="Donut 95">
            <a:extLst>
              <a:ext uri="{FF2B5EF4-FFF2-40B4-BE49-F238E27FC236}">
                <a16:creationId xmlns:a16="http://schemas.microsoft.com/office/drawing/2014/main" id="{B2E6DC0C-21C4-9444-BA78-BBA95A6EDA10}"/>
              </a:ext>
            </a:extLst>
          </p:cNvPr>
          <p:cNvSpPr/>
          <p:nvPr/>
        </p:nvSpPr>
        <p:spPr>
          <a:xfrm>
            <a:off x="8923876" y="1955450"/>
            <a:ext cx="426720" cy="350520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106" name="Donut 105">
            <a:extLst>
              <a:ext uri="{FF2B5EF4-FFF2-40B4-BE49-F238E27FC236}">
                <a16:creationId xmlns:a16="http://schemas.microsoft.com/office/drawing/2014/main" id="{8BE27108-2863-514A-BC9F-969F8BF6F6C8}"/>
              </a:ext>
            </a:extLst>
          </p:cNvPr>
          <p:cNvSpPr/>
          <p:nvPr/>
        </p:nvSpPr>
        <p:spPr>
          <a:xfrm>
            <a:off x="8253316" y="3433730"/>
            <a:ext cx="426720" cy="350520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109" name="Donut 108">
            <a:extLst>
              <a:ext uri="{FF2B5EF4-FFF2-40B4-BE49-F238E27FC236}">
                <a16:creationId xmlns:a16="http://schemas.microsoft.com/office/drawing/2014/main" id="{B64E8599-0320-DC43-9ECA-023D5D1DE501}"/>
              </a:ext>
            </a:extLst>
          </p:cNvPr>
          <p:cNvSpPr/>
          <p:nvPr/>
        </p:nvSpPr>
        <p:spPr>
          <a:xfrm>
            <a:off x="9381076" y="1955450"/>
            <a:ext cx="426720" cy="350520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111" name="Donut 110">
            <a:extLst>
              <a:ext uri="{FF2B5EF4-FFF2-40B4-BE49-F238E27FC236}">
                <a16:creationId xmlns:a16="http://schemas.microsoft.com/office/drawing/2014/main" id="{8928C427-1893-1F4B-B4D3-D3EB219BEA5F}"/>
              </a:ext>
            </a:extLst>
          </p:cNvPr>
          <p:cNvSpPr/>
          <p:nvPr/>
        </p:nvSpPr>
        <p:spPr>
          <a:xfrm>
            <a:off x="8756236" y="3433730"/>
            <a:ext cx="822960" cy="365760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21D8B7-04CA-C249-8947-AE0BB6343E3D}"/>
              </a:ext>
            </a:extLst>
          </p:cNvPr>
          <p:cNvSpPr txBox="1"/>
          <p:nvPr/>
        </p:nvSpPr>
        <p:spPr>
          <a:xfrm>
            <a:off x="4262443" y="3642360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0404ED"/>
                </a:solidFill>
              </a:rPr>
              <a:t>＋ SUSY partners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4058BC3-50A3-FB4F-965F-F892F2D58E63}"/>
              </a:ext>
            </a:extLst>
          </p:cNvPr>
          <p:cNvSpPr txBox="1"/>
          <p:nvPr/>
        </p:nvSpPr>
        <p:spPr>
          <a:xfrm>
            <a:off x="4277683" y="5120640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0404ED"/>
                </a:solidFill>
              </a:rPr>
              <a:t>＋ SUSY partners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5B5D0E4-D084-6E4C-9057-29DB218F16EB}"/>
              </a:ext>
            </a:extLst>
          </p:cNvPr>
          <p:cNvSpPr txBox="1"/>
          <p:nvPr/>
        </p:nvSpPr>
        <p:spPr>
          <a:xfrm>
            <a:off x="4155763" y="2225040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>
                <a:solidFill>
                  <a:srgbClr val="0404ED"/>
                </a:solidFill>
              </a:rPr>
              <a:t>＋ SUSY partners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C8911A1-DBB7-184B-B910-2194C96C05E9}"/>
              </a:ext>
            </a:extLst>
          </p:cNvPr>
          <p:cNvCxnSpPr>
            <a:cxnSpLocks/>
          </p:cNvCxnSpPr>
          <p:nvPr/>
        </p:nvCxnSpPr>
        <p:spPr>
          <a:xfrm>
            <a:off x="10744200" y="893379"/>
            <a:ext cx="0" cy="56293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10397173-0F5F-044C-813F-F4385B5BB9F7}"/>
              </a:ext>
            </a:extLst>
          </p:cNvPr>
          <p:cNvSpPr txBox="1"/>
          <p:nvPr/>
        </p:nvSpPr>
        <p:spPr>
          <a:xfrm>
            <a:off x="670560" y="1584960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SUSY SU(5) NR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D840C13-731F-5C49-A38C-0C48351BBABF}"/>
              </a:ext>
            </a:extLst>
          </p:cNvPr>
          <p:cNvSpPr txBox="1"/>
          <p:nvPr/>
        </p:nvSpPr>
        <p:spPr>
          <a:xfrm>
            <a:off x="685800" y="297180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MSSMNR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18C3E86-DC8D-A840-920D-0C59A75644B9}"/>
              </a:ext>
            </a:extLst>
          </p:cNvPr>
          <p:cNvSpPr txBox="1"/>
          <p:nvPr/>
        </p:nvSpPr>
        <p:spPr>
          <a:xfrm>
            <a:off x="731520" y="452628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MSSM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567DD1-09BA-004A-8A77-875132C30D10}"/>
              </a:ext>
            </a:extLst>
          </p:cNvPr>
          <p:cNvSpPr txBox="1"/>
          <p:nvPr/>
        </p:nvSpPr>
        <p:spPr>
          <a:xfrm>
            <a:off x="762000" y="600456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SM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523473A-A709-9B43-BC84-FC7600FEABE1}"/>
              </a:ext>
            </a:extLst>
          </p:cNvPr>
          <p:cNvCxnSpPr>
            <a:cxnSpLocks/>
            <a:stCxn id="85" idx="0"/>
            <a:endCxn id="86" idx="4"/>
          </p:cNvCxnSpPr>
          <p:nvPr/>
        </p:nvCxnSpPr>
        <p:spPr>
          <a:xfrm flipH="1" flipV="1">
            <a:off x="5974578" y="2237652"/>
            <a:ext cx="857118" cy="10646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Donut 84">
            <a:extLst>
              <a:ext uri="{FF2B5EF4-FFF2-40B4-BE49-F238E27FC236}">
                <a16:creationId xmlns:a16="http://schemas.microsoft.com/office/drawing/2014/main" id="{E04C6803-E1A5-F445-ACF4-4CDA5063EDAE}"/>
              </a:ext>
            </a:extLst>
          </p:cNvPr>
          <p:cNvSpPr/>
          <p:nvPr/>
        </p:nvSpPr>
        <p:spPr>
          <a:xfrm>
            <a:off x="6618336" y="3302350"/>
            <a:ext cx="426720" cy="350520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86" name="Donut 85">
            <a:extLst>
              <a:ext uri="{FF2B5EF4-FFF2-40B4-BE49-F238E27FC236}">
                <a16:creationId xmlns:a16="http://schemas.microsoft.com/office/drawing/2014/main" id="{34BF22DC-AA2C-5845-BEF6-42802ABEDAE0}"/>
              </a:ext>
            </a:extLst>
          </p:cNvPr>
          <p:cNvSpPr/>
          <p:nvPr/>
        </p:nvSpPr>
        <p:spPr>
          <a:xfrm>
            <a:off x="5761218" y="1887132"/>
            <a:ext cx="426720" cy="350520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421FC75-A5EE-EF4C-99E8-28E93F6A713F}"/>
              </a:ext>
            </a:extLst>
          </p:cNvPr>
          <p:cNvCxnSpPr>
            <a:cxnSpLocks/>
            <a:stCxn id="88" idx="0"/>
            <a:endCxn id="89" idx="4"/>
          </p:cNvCxnSpPr>
          <p:nvPr/>
        </p:nvCxnSpPr>
        <p:spPr>
          <a:xfrm flipV="1">
            <a:off x="4187819" y="2227142"/>
            <a:ext cx="472965" cy="10100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Donut 87">
            <a:extLst>
              <a:ext uri="{FF2B5EF4-FFF2-40B4-BE49-F238E27FC236}">
                <a16:creationId xmlns:a16="http://schemas.microsoft.com/office/drawing/2014/main" id="{17BF0BB6-FF82-3D4D-B9CA-AAAB0E4DB4A1}"/>
              </a:ext>
            </a:extLst>
          </p:cNvPr>
          <p:cNvSpPr/>
          <p:nvPr/>
        </p:nvSpPr>
        <p:spPr>
          <a:xfrm>
            <a:off x="3593984" y="3237186"/>
            <a:ext cx="1187669" cy="426194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89" name="Donut 88">
            <a:extLst>
              <a:ext uri="{FF2B5EF4-FFF2-40B4-BE49-F238E27FC236}">
                <a16:creationId xmlns:a16="http://schemas.microsoft.com/office/drawing/2014/main" id="{F98231E8-9B87-E547-BFD8-22CE0A850D1A}"/>
              </a:ext>
            </a:extLst>
          </p:cNvPr>
          <p:cNvSpPr/>
          <p:nvPr/>
        </p:nvSpPr>
        <p:spPr>
          <a:xfrm>
            <a:off x="4447424" y="1876622"/>
            <a:ext cx="426720" cy="350520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CAB47C4-0386-6340-9C96-A85DFD050E4B}"/>
              </a:ext>
            </a:extLst>
          </p:cNvPr>
          <p:cNvCxnSpPr>
            <a:cxnSpLocks/>
            <a:stCxn id="91" idx="0"/>
            <a:endCxn id="94" idx="4"/>
          </p:cNvCxnSpPr>
          <p:nvPr/>
        </p:nvCxnSpPr>
        <p:spPr>
          <a:xfrm flipH="1" flipV="1">
            <a:off x="5312427" y="2258674"/>
            <a:ext cx="352096" cy="9680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Donut 90">
            <a:extLst>
              <a:ext uri="{FF2B5EF4-FFF2-40B4-BE49-F238E27FC236}">
                <a16:creationId xmlns:a16="http://schemas.microsoft.com/office/drawing/2014/main" id="{C2F56D02-424A-A94F-9AAA-E667B522CBFF}"/>
              </a:ext>
            </a:extLst>
          </p:cNvPr>
          <p:cNvSpPr/>
          <p:nvPr/>
        </p:nvSpPr>
        <p:spPr>
          <a:xfrm>
            <a:off x="4813185" y="3226675"/>
            <a:ext cx="1702676" cy="483476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94" name="Donut 93">
            <a:extLst>
              <a:ext uri="{FF2B5EF4-FFF2-40B4-BE49-F238E27FC236}">
                <a16:creationId xmlns:a16="http://schemas.microsoft.com/office/drawing/2014/main" id="{9B98016C-9749-6246-84A6-81C34FA70698}"/>
              </a:ext>
            </a:extLst>
          </p:cNvPr>
          <p:cNvSpPr/>
          <p:nvPr/>
        </p:nvSpPr>
        <p:spPr>
          <a:xfrm>
            <a:off x="5044413" y="1860332"/>
            <a:ext cx="536027" cy="398342"/>
          </a:xfrm>
          <a:prstGeom prst="donu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34AF71D-1F04-6148-89FD-DD6C6FAB2BAA}"/>
              </a:ext>
            </a:extLst>
          </p:cNvPr>
          <p:cNvCxnSpPr>
            <a:cxnSpLocks/>
          </p:cNvCxnSpPr>
          <p:nvPr/>
        </p:nvCxnSpPr>
        <p:spPr>
          <a:xfrm>
            <a:off x="640080" y="2880360"/>
            <a:ext cx="11064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2E9E49B-F945-2841-9876-E4D0442A9822}"/>
              </a:ext>
            </a:extLst>
          </p:cNvPr>
          <p:cNvCxnSpPr>
            <a:cxnSpLocks/>
          </p:cNvCxnSpPr>
          <p:nvPr/>
        </p:nvCxnSpPr>
        <p:spPr>
          <a:xfrm>
            <a:off x="634825" y="4367574"/>
            <a:ext cx="11064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524EF2A-B366-D34D-8514-B325F0FBDA91}"/>
              </a:ext>
            </a:extLst>
          </p:cNvPr>
          <p:cNvCxnSpPr>
            <a:cxnSpLocks/>
          </p:cNvCxnSpPr>
          <p:nvPr/>
        </p:nvCxnSpPr>
        <p:spPr>
          <a:xfrm>
            <a:off x="624314" y="5860043"/>
            <a:ext cx="11064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66EF086-3A3F-5D49-9376-4EA66925BCD9}"/>
              </a:ext>
            </a:extLst>
          </p:cNvPr>
          <p:cNvCxnSpPr>
            <a:cxnSpLocks/>
          </p:cNvCxnSpPr>
          <p:nvPr/>
        </p:nvCxnSpPr>
        <p:spPr>
          <a:xfrm>
            <a:off x="634825" y="1382636"/>
            <a:ext cx="11064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2994B8F-4B96-D740-962E-5353BAFB11E2}"/>
              </a:ext>
            </a:extLst>
          </p:cNvPr>
          <p:cNvCxnSpPr>
            <a:cxnSpLocks/>
          </p:cNvCxnSpPr>
          <p:nvPr/>
        </p:nvCxnSpPr>
        <p:spPr>
          <a:xfrm>
            <a:off x="7501760" y="909145"/>
            <a:ext cx="0" cy="56293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E1F6AB2-1F9F-BE4A-A727-F269C519FD74}"/>
              </a:ext>
            </a:extLst>
          </p:cNvPr>
          <p:cNvCxnSpPr>
            <a:cxnSpLocks/>
          </p:cNvCxnSpPr>
          <p:nvPr/>
        </p:nvCxnSpPr>
        <p:spPr>
          <a:xfrm>
            <a:off x="3224048" y="909145"/>
            <a:ext cx="0" cy="56293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74AD64C-43FD-2147-B939-B9B19B30D7B4}"/>
              </a:ext>
            </a:extLst>
          </p:cNvPr>
          <p:cNvSpPr txBox="1"/>
          <p:nvPr/>
        </p:nvSpPr>
        <p:spPr>
          <a:xfrm>
            <a:off x="11149264" y="656887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2F301-CA92-4B8C-DA9A-94E6C728B2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3" y="622300"/>
            <a:ext cx="672686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5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AD43-BF31-7646-B22F-F048A495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Leptonic CPV, FV Mediation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D42EEC-2984-EE42-8184-42EC5E4050DE}"/>
              </a:ext>
            </a:extLst>
          </p:cNvPr>
          <p:cNvSpPr txBox="1"/>
          <p:nvPr/>
        </p:nvSpPr>
        <p:spPr>
          <a:xfrm>
            <a:off x="670560" y="1584960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SUSY SU(5) NR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542500-1891-374D-B277-B7B2AB90C18A}"/>
              </a:ext>
            </a:extLst>
          </p:cNvPr>
          <p:cNvSpPr txBox="1"/>
          <p:nvPr/>
        </p:nvSpPr>
        <p:spPr>
          <a:xfrm>
            <a:off x="685800" y="297180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MSSMNR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ABA3376-6BB3-444A-BCDF-D2A596962614}"/>
              </a:ext>
            </a:extLst>
          </p:cNvPr>
          <p:cNvCxnSpPr>
            <a:cxnSpLocks/>
          </p:cNvCxnSpPr>
          <p:nvPr/>
        </p:nvCxnSpPr>
        <p:spPr>
          <a:xfrm>
            <a:off x="2926080" y="1158240"/>
            <a:ext cx="8778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09DF409-DCF9-654F-984B-73AB18C0B511}"/>
              </a:ext>
            </a:extLst>
          </p:cNvPr>
          <p:cNvCxnSpPr/>
          <p:nvPr/>
        </p:nvCxnSpPr>
        <p:spPr>
          <a:xfrm>
            <a:off x="2926080" y="1569720"/>
            <a:ext cx="8778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C5116C5-1230-C148-965D-E52A7D9D67B3}"/>
              </a:ext>
            </a:extLst>
          </p:cNvPr>
          <p:cNvCxnSpPr/>
          <p:nvPr/>
        </p:nvCxnSpPr>
        <p:spPr>
          <a:xfrm flipH="1">
            <a:off x="685800" y="1158240"/>
            <a:ext cx="2240280" cy="2133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F0F5B92-1936-0244-90BB-E3FFABDA4ABD}"/>
              </a:ext>
            </a:extLst>
          </p:cNvPr>
          <p:cNvCxnSpPr>
            <a:cxnSpLocks/>
          </p:cNvCxnSpPr>
          <p:nvPr/>
        </p:nvCxnSpPr>
        <p:spPr>
          <a:xfrm flipH="1" flipV="1">
            <a:off x="685800" y="1386840"/>
            <a:ext cx="2240280" cy="18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3DC3D55-0C99-D94E-81D0-F86BCDDCF445}"/>
              </a:ext>
            </a:extLst>
          </p:cNvPr>
          <p:cNvCxnSpPr>
            <a:cxnSpLocks/>
          </p:cNvCxnSpPr>
          <p:nvPr/>
        </p:nvCxnSpPr>
        <p:spPr>
          <a:xfrm>
            <a:off x="640080" y="2880360"/>
            <a:ext cx="11064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3EC21E2-3A89-8C4C-9231-8768ACD409FB}"/>
              </a:ext>
            </a:extLst>
          </p:cNvPr>
          <p:cNvCxnSpPr>
            <a:cxnSpLocks/>
          </p:cNvCxnSpPr>
          <p:nvPr/>
        </p:nvCxnSpPr>
        <p:spPr>
          <a:xfrm>
            <a:off x="4175760" y="4291146"/>
            <a:ext cx="75285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E7EAEED-4C9C-3843-8B30-EADD88DE2804}"/>
              </a:ext>
            </a:extLst>
          </p:cNvPr>
          <p:cNvCxnSpPr>
            <a:cxnSpLocks/>
          </p:cNvCxnSpPr>
          <p:nvPr/>
        </p:nvCxnSpPr>
        <p:spPr>
          <a:xfrm>
            <a:off x="4135120" y="5333429"/>
            <a:ext cx="76758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B0CA674-398A-664C-B296-611A9CD287B2}"/>
              </a:ext>
            </a:extLst>
          </p:cNvPr>
          <p:cNvCxnSpPr>
            <a:cxnSpLocks/>
          </p:cNvCxnSpPr>
          <p:nvPr/>
        </p:nvCxnSpPr>
        <p:spPr>
          <a:xfrm flipH="1">
            <a:off x="685800" y="4306385"/>
            <a:ext cx="3520440" cy="6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CC74BD9-8B8C-B54F-8AB5-96EB1C9B34F8}"/>
              </a:ext>
            </a:extLst>
          </p:cNvPr>
          <p:cNvCxnSpPr>
            <a:cxnSpLocks/>
          </p:cNvCxnSpPr>
          <p:nvPr/>
        </p:nvCxnSpPr>
        <p:spPr>
          <a:xfrm flipH="1" flipV="1">
            <a:off x="640080" y="4373880"/>
            <a:ext cx="3535680" cy="942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ight Arrow 62">
            <a:extLst>
              <a:ext uri="{FF2B5EF4-FFF2-40B4-BE49-F238E27FC236}">
                <a16:creationId xmlns:a16="http://schemas.microsoft.com/office/drawing/2014/main" id="{DCF82674-1465-6747-B4ED-1B7F0F0A0C7F}"/>
              </a:ext>
            </a:extLst>
          </p:cNvPr>
          <p:cNvSpPr/>
          <p:nvPr/>
        </p:nvSpPr>
        <p:spPr>
          <a:xfrm rot="5400000">
            <a:off x="2131060" y="2791460"/>
            <a:ext cx="2839720" cy="396240"/>
          </a:xfrm>
          <a:prstGeom prst="rightArrow">
            <a:avLst>
              <a:gd name="adj1" fmla="val 38358"/>
              <a:gd name="adj2" fmla="val 715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E4D2A7-0A93-C045-AA60-BF64B2B91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702" y="1706880"/>
            <a:ext cx="2273697" cy="108458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C3B3A6-E043-9F49-94CA-8502878E6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42" y="3017520"/>
            <a:ext cx="2273697" cy="1084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1A5C69-0F8F-2845-B218-A9BCBEFEA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408" y="1804654"/>
            <a:ext cx="399711" cy="35688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D27652C-9838-FD42-BAF9-8BCBE9578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026" y="3086998"/>
            <a:ext cx="414334" cy="3699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FCAF53-FB7E-4945-9D32-D00551059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621" y="3362960"/>
            <a:ext cx="778628" cy="317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EA1C77-16C5-DF48-A393-72B8DA746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956" y="2070090"/>
            <a:ext cx="779924" cy="3149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2140212-B109-7A41-89C5-9FFF731F2FA8}"/>
              </a:ext>
            </a:extLst>
          </p:cNvPr>
          <p:cNvSpPr txBox="1"/>
          <p:nvPr/>
        </p:nvSpPr>
        <p:spPr>
          <a:xfrm>
            <a:off x="762000" y="600456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SM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62B2E14-7397-904F-9C11-11E54FC0E4C1}"/>
              </a:ext>
            </a:extLst>
          </p:cNvPr>
          <p:cNvCxnSpPr>
            <a:cxnSpLocks/>
          </p:cNvCxnSpPr>
          <p:nvPr/>
        </p:nvCxnSpPr>
        <p:spPr>
          <a:xfrm>
            <a:off x="4226560" y="5638800"/>
            <a:ext cx="7493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D2B96FD-807A-5747-9951-7D4B17CC4FB5}"/>
              </a:ext>
            </a:extLst>
          </p:cNvPr>
          <p:cNvCxnSpPr>
            <a:cxnSpLocks/>
          </p:cNvCxnSpPr>
          <p:nvPr/>
        </p:nvCxnSpPr>
        <p:spPr>
          <a:xfrm>
            <a:off x="4206240" y="6050280"/>
            <a:ext cx="75133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4701703-B99D-844D-8600-2AF7404CFDBA}"/>
              </a:ext>
            </a:extLst>
          </p:cNvPr>
          <p:cNvCxnSpPr>
            <a:cxnSpLocks/>
          </p:cNvCxnSpPr>
          <p:nvPr/>
        </p:nvCxnSpPr>
        <p:spPr>
          <a:xfrm flipH="1">
            <a:off x="701040" y="5638800"/>
            <a:ext cx="3525520" cy="2133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680243E-F8F8-914C-A84E-3FA58279FFD9}"/>
              </a:ext>
            </a:extLst>
          </p:cNvPr>
          <p:cNvCxnSpPr>
            <a:cxnSpLocks/>
          </p:cNvCxnSpPr>
          <p:nvPr/>
        </p:nvCxnSpPr>
        <p:spPr>
          <a:xfrm flipH="1" flipV="1">
            <a:off x="701040" y="5867400"/>
            <a:ext cx="3515360" cy="17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06F8765D-7248-5E47-B5F4-EA30D1DED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782" y="1691640"/>
            <a:ext cx="2273697" cy="1084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BCBE30-F14A-0140-BF7C-3B4FCE941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400" y="1202424"/>
            <a:ext cx="1395730" cy="3288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AAD665-208B-0942-BE20-112D74E0D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1544" y="1173467"/>
            <a:ext cx="1351885" cy="365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35B533-F705-A84C-8C26-FB260C67C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1932" y="1781248"/>
            <a:ext cx="438219" cy="3180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781A5C-75BD-9947-9798-3830268631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9280" y="2036591"/>
            <a:ext cx="787399" cy="317988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C403F8AA-1182-917B-97EC-0F1D6DF34816}"/>
              </a:ext>
            </a:extLst>
          </p:cNvPr>
          <p:cNvSpPr/>
          <p:nvPr/>
        </p:nvSpPr>
        <p:spPr>
          <a:xfrm>
            <a:off x="901150" y="1024213"/>
            <a:ext cx="3135908" cy="59256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E3ECB8-566B-874A-8F8D-97C7C0240C63}"/>
              </a:ext>
            </a:extLst>
          </p:cNvPr>
          <p:cNvSpPr txBox="1"/>
          <p:nvPr/>
        </p:nvSpPr>
        <p:spPr>
          <a:xfrm>
            <a:off x="1243685" y="1059693"/>
            <a:ext cx="250535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JP"/>
              <a:t>   minimal SUGRA</a:t>
            </a:r>
          </a:p>
          <a:p>
            <a:pPr>
              <a:lnSpc>
                <a:spcPts val="1700"/>
              </a:lnSpc>
            </a:pPr>
            <a:r>
              <a:rPr lang="en-JP"/>
              <a:t> boundary conditions  </a:t>
            </a:r>
          </a:p>
        </p:txBody>
      </p:sp>
      <p:sp>
        <p:nvSpPr>
          <p:cNvPr id="92" name="Frame 91">
            <a:extLst>
              <a:ext uri="{FF2B5EF4-FFF2-40B4-BE49-F238E27FC236}">
                <a16:creationId xmlns:a16="http://schemas.microsoft.com/office/drawing/2014/main" id="{04D1DAE3-DFB8-344D-A98C-064D428557E1}"/>
              </a:ext>
            </a:extLst>
          </p:cNvPr>
          <p:cNvSpPr/>
          <p:nvPr/>
        </p:nvSpPr>
        <p:spPr>
          <a:xfrm>
            <a:off x="4206240" y="4306385"/>
            <a:ext cx="7701280" cy="1022585"/>
          </a:xfrm>
          <a:prstGeom prst="frame">
            <a:avLst>
              <a:gd name="adj1" fmla="val 222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109" name="Right Arrow 108">
            <a:extLst>
              <a:ext uri="{FF2B5EF4-FFF2-40B4-BE49-F238E27FC236}">
                <a16:creationId xmlns:a16="http://schemas.microsoft.com/office/drawing/2014/main" id="{9BCDB00D-14B4-FD4F-9F24-F3AEBE31030E}"/>
              </a:ext>
            </a:extLst>
          </p:cNvPr>
          <p:cNvSpPr/>
          <p:nvPr/>
        </p:nvSpPr>
        <p:spPr>
          <a:xfrm rot="5400000">
            <a:off x="2979420" y="5072380"/>
            <a:ext cx="1158240" cy="381000"/>
          </a:xfrm>
          <a:prstGeom prst="rightArrow">
            <a:avLst>
              <a:gd name="adj1" fmla="val 38358"/>
              <a:gd name="adj2" fmla="val 71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accent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CB29C9C-2CE0-394C-BBBA-F206E7478A2A}"/>
              </a:ext>
            </a:extLst>
          </p:cNvPr>
          <p:cNvSpPr txBox="1"/>
          <p:nvPr/>
        </p:nvSpPr>
        <p:spPr>
          <a:xfrm>
            <a:off x="5912795" y="5656819"/>
            <a:ext cx="473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altLang="ja-JP">
                <a:solidFill>
                  <a:schemeClr val="accent1"/>
                </a:solidFill>
              </a:rPr>
              <a:t>LC</a:t>
            </a:r>
            <a:r>
              <a:rPr lang="en-JP">
                <a:solidFill>
                  <a:schemeClr val="accent1"/>
                </a:solidFill>
              </a:rPr>
              <a:t>PV, LFV</a:t>
            </a:r>
            <a:r>
              <a:rPr lang="en-US" altLang="ja-JP">
                <a:solidFill>
                  <a:schemeClr val="accent1"/>
                </a:solidFill>
              </a:rPr>
              <a:t> Operators Generated at 1-loop</a:t>
            </a:r>
            <a:endParaRPr lang="en-JP">
              <a:solidFill>
                <a:schemeClr val="accent1"/>
              </a:solidFill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ED99161F-122A-EF4D-BB8A-8DECB22540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7356" y="4467388"/>
            <a:ext cx="3089783" cy="634624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49158A57-64D0-0F44-BB9E-055E0328CD6C}"/>
              </a:ext>
            </a:extLst>
          </p:cNvPr>
          <p:cNvSpPr txBox="1"/>
          <p:nvPr/>
        </p:nvSpPr>
        <p:spPr>
          <a:xfrm>
            <a:off x="731520" y="452628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MSSM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58844-F6D9-064E-9F3E-03F19E05A2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3528" y="4485199"/>
            <a:ext cx="3533960" cy="605446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5F3D78BB-0B50-5340-A26D-8032543F85B7}"/>
              </a:ext>
            </a:extLst>
          </p:cNvPr>
          <p:cNvSpPr/>
          <p:nvPr/>
        </p:nvSpPr>
        <p:spPr>
          <a:xfrm>
            <a:off x="999743" y="2179320"/>
            <a:ext cx="2986146" cy="47752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9ED2CBD-34ED-7E42-A5EF-1B2B46C5FF55}"/>
              </a:ext>
            </a:extLst>
          </p:cNvPr>
          <p:cNvSpPr txBox="1"/>
          <p:nvPr/>
        </p:nvSpPr>
        <p:spPr>
          <a:xfrm>
            <a:off x="1238092" y="2223897"/>
            <a:ext cx="294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　</a:t>
            </a:r>
            <a:r>
              <a:rPr lang="en-JP">
                <a:solidFill>
                  <a:schemeClr val="accent1"/>
                </a:solidFill>
              </a:rPr>
              <a:t>CPV, FV mediation 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E08A517-AEA0-E541-BF35-155F9E2F36BA}"/>
              </a:ext>
            </a:extLst>
          </p:cNvPr>
          <p:cNvSpPr/>
          <p:nvPr/>
        </p:nvSpPr>
        <p:spPr>
          <a:xfrm>
            <a:off x="1046653" y="4879078"/>
            <a:ext cx="2836219" cy="5470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FA9714B-5D10-7745-8FBC-7A550506A842}"/>
              </a:ext>
            </a:extLst>
          </p:cNvPr>
          <p:cNvSpPr txBox="1"/>
          <p:nvPr/>
        </p:nvSpPr>
        <p:spPr>
          <a:xfrm>
            <a:off x="1453964" y="4947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 more </a:t>
            </a:r>
            <a:r>
              <a:rPr lang="en-JP"/>
              <a:t>CPV, FV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40AA5-39BD-864A-A965-A9811C3A8C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3174" y="2673604"/>
            <a:ext cx="246126" cy="181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7A3AA-8B50-DE45-9695-D7A41FEEFC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4666" y="2653284"/>
            <a:ext cx="272034" cy="18135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02F0A3C-B117-2341-8EA5-586086F05E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3494" y="4074230"/>
            <a:ext cx="246126" cy="181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E899EE-C631-844A-A4EB-B815E326C5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4034" y="2911642"/>
            <a:ext cx="226695" cy="259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36604-BFF1-584E-AE68-6D079657A0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69596" y="1601002"/>
            <a:ext cx="226695" cy="259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0B0D0B-7C01-374A-A4C5-95BDE1F467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97164" y="1601002"/>
            <a:ext cx="259080" cy="259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DE4028-B89C-2143-812F-4B39082EB5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38212" y="2123440"/>
            <a:ext cx="188468" cy="269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8D1436-F8FC-4746-AE4B-2007965AF5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18532" y="2123440"/>
            <a:ext cx="188468" cy="269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224E25-8620-704A-968B-A738E4DF5A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6242" y="2147188"/>
            <a:ext cx="255778" cy="208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023444-BE2D-6B47-95D0-A288FE37F2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87202" y="2147188"/>
            <a:ext cx="255778" cy="20866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76F8F36-F62D-5541-8F66-231381907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8852" y="3423920"/>
            <a:ext cx="188468" cy="26924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EF069C6-8A85-3B45-81B5-3B120B7CC2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99172" y="3423920"/>
            <a:ext cx="188468" cy="26924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7B6B1422-4928-274B-AEBF-53C808DEC1B6}"/>
              </a:ext>
            </a:extLst>
          </p:cNvPr>
          <p:cNvSpPr txBox="1"/>
          <p:nvPr/>
        </p:nvSpPr>
        <p:spPr>
          <a:xfrm>
            <a:off x="11149264" y="656887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2C284-F781-6ADD-8DA5-886A856AB28D}"/>
              </a:ext>
            </a:extLst>
          </p:cNvPr>
          <p:cNvSpPr txBox="1"/>
          <p:nvPr/>
        </p:nvSpPr>
        <p:spPr>
          <a:xfrm>
            <a:off x="6853174" y="632780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Slepton Mass Matrices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FD1357E-6E36-47AE-9A3E-223DAF8313D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273" y="622300"/>
            <a:ext cx="672686" cy="591312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89C8735-1980-82E3-2015-2DD82988011F}"/>
              </a:ext>
            </a:extLst>
          </p:cNvPr>
          <p:cNvSpPr txBox="1"/>
          <p:nvPr/>
        </p:nvSpPr>
        <p:spPr>
          <a:xfrm>
            <a:off x="734172" y="67453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u="sng"/>
              <a:t>SUGRA model</a:t>
            </a:r>
          </a:p>
        </p:txBody>
      </p:sp>
    </p:spTree>
    <p:extLst>
      <p:ext uri="{BB962C8B-B14F-4D97-AF65-F5344CB8AC3E}">
        <p14:creationId xmlns:p14="http://schemas.microsoft.com/office/powerpoint/2010/main" val="358265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ame 106">
            <a:extLst>
              <a:ext uri="{FF2B5EF4-FFF2-40B4-BE49-F238E27FC236}">
                <a16:creationId xmlns:a16="http://schemas.microsoft.com/office/drawing/2014/main" id="{DF32437C-207F-E649-8BD5-6A9D42BCD853}"/>
              </a:ext>
            </a:extLst>
          </p:cNvPr>
          <p:cNvSpPr/>
          <p:nvPr/>
        </p:nvSpPr>
        <p:spPr>
          <a:xfrm>
            <a:off x="825909" y="1660422"/>
            <a:ext cx="11061291" cy="3762226"/>
          </a:xfrm>
          <a:prstGeom prst="frame">
            <a:avLst>
              <a:gd name="adj1" fmla="val 39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2C39F-F8C9-B744-83F8-38AF198FA915}"/>
              </a:ext>
            </a:extLst>
          </p:cNvPr>
          <p:cNvSpPr txBox="1"/>
          <p:nvPr/>
        </p:nvSpPr>
        <p:spPr>
          <a:xfrm>
            <a:off x="1039852" y="1519032"/>
            <a:ext cx="36096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JP" altLang="ja-JP"/>
              <a:t>    </a:t>
            </a:r>
            <a:r>
              <a:rPr lang="en-US" altLang="ja-JP"/>
              <a:t>: </a:t>
            </a:r>
            <a:r>
              <a:rPr lang="en-JP"/>
              <a:t>complex orthogonal matrix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7C983-E88B-5447-890E-010993BD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Casas-Ibarra (CI)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BDC83-195A-AE41-8D4A-211B5CAED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04" y="683048"/>
            <a:ext cx="5116042" cy="382519"/>
          </a:xfrm>
        </p:spPr>
        <p:txBody>
          <a:bodyPr>
            <a:normAutofit/>
          </a:bodyPr>
          <a:lstStyle/>
          <a:p>
            <a:r>
              <a:rPr lang="en-US"/>
              <a:t>Neutrino Yukawa Matrix:</a:t>
            </a:r>
            <a:endParaRPr lang="en-JP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FC2E0A-6FC2-9A4A-9889-90DED7F592D9}"/>
              </a:ext>
            </a:extLst>
          </p:cNvPr>
          <p:cNvSpPr txBox="1"/>
          <p:nvPr/>
        </p:nvSpPr>
        <p:spPr>
          <a:xfrm>
            <a:off x="6263338" y="2034462"/>
            <a:ext cx="409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real orthogonal (3 angle parameters)</a:t>
            </a:r>
            <a:endParaRPr lang="en-JP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FEC885-459C-F144-9050-53F75DE6DACD}"/>
              </a:ext>
            </a:extLst>
          </p:cNvPr>
          <p:cNvSpPr txBox="1"/>
          <p:nvPr/>
        </p:nvSpPr>
        <p:spPr>
          <a:xfrm>
            <a:off x="1033107" y="2055089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Polar decomposition:</a:t>
            </a:r>
          </a:p>
        </p:txBody>
      </p:sp>
      <p:sp>
        <p:nvSpPr>
          <p:cNvPr id="45" name="Donut 44">
            <a:extLst>
              <a:ext uri="{FF2B5EF4-FFF2-40B4-BE49-F238E27FC236}">
                <a16:creationId xmlns:a16="http://schemas.microsoft.com/office/drawing/2014/main" id="{3AD022C5-E18A-EE47-BF80-C166446A32E6}"/>
              </a:ext>
            </a:extLst>
          </p:cNvPr>
          <p:cNvSpPr/>
          <p:nvPr/>
        </p:nvSpPr>
        <p:spPr>
          <a:xfrm>
            <a:off x="106680" y="4191000"/>
            <a:ext cx="518160" cy="365760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accent1"/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098FD4B-CD5C-3D43-8402-691324AEC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21" y="1608667"/>
            <a:ext cx="213785" cy="213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1FDDA-DC92-F646-A9BC-390E04AEB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117" y="2129030"/>
            <a:ext cx="1151164" cy="238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C74C68-A67E-0842-967D-B1D12E5C8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793" y="2106016"/>
            <a:ext cx="404495" cy="6604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3DD7853-7C0B-AA44-9EB3-A1F8A4459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246" y="3413341"/>
            <a:ext cx="9321969" cy="4936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BB726CC-C8A5-DE47-92D0-615731777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113" y="4414425"/>
            <a:ext cx="2202003" cy="63119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585C3D5-8DBD-AD47-AB01-EFA838202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180" y="5856452"/>
            <a:ext cx="560444" cy="30734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0E30C657-1E8D-C148-9F9B-D01FA26C0713}"/>
              </a:ext>
            </a:extLst>
          </p:cNvPr>
          <p:cNvSpPr txBox="1"/>
          <p:nvPr/>
        </p:nvSpPr>
        <p:spPr>
          <a:xfrm>
            <a:off x="2819400" y="5828512"/>
            <a:ext cx="793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:					</a:t>
            </a:r>
            <a:r>
              <a:rPr lang="ja-JP" altLang="en-US"/>
              <a:t>　</a:t>
            </a:r>
            <a:r>
              <a:rPr lang="en-US" altLang="ja-JP"/>
              <a:t>  </a:t>
            </a:r>
            <a:r>
              <a:rPr lang="en-JP" altLang="ja-JP"/>
              <a:t>    </a:t>
            </a:r>
            <a:r>
              <a:rPr lang="en-JP"/>
              <a:t>each elements enhanced</a:t>
            </a:r>
          </a:p>
        </p:txBody>
      </p:sp>
      <p:sp>
        <p:nvSpPr>
          <p:cNvPr id="93" name="Frame 92">
            <a:extLst>
              <a:ext uri="{FF2B5EF4-FFF2-40B4-BE49-F238E27FC236}">
                <a16:creationId xmlns:a16="http://schemas.microsoft.com/office/drawing/2014/main" id="{1634F4CA-F6B6-3545-BD6E-91688BF1CF3A}"/>
              </a:ext>
            </a:extLst>
          </p:cNvPr>
          <p:cNvSpPr/>
          <p:nvPr/>
        </p:nvSpPr>
        <p:spPr>
          <a:xfrm>
            <a:off x="1676400" y="5561894"/>
            <a:ext cx="6118816" cy="872242"/>
          </a:xfrm>
          <a:prstGeom prst="frame">
            <a:avLst>
              <a:gd name="adj1" fmla="val 357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9E8CD0A7-65EA-0E40-8AE7-ED37006C18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958923" y="4368708"/>
            <a:ext cx="182949" cy="67691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110AAD7-FA5A-0C4F-8AA1-FD22ED930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8967" y="4365632"/>
            <a:ext cx="182949" cy="6769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D4DF880-312C-C049-9CD9-474B6F20C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5617158" y="2073872"/>
            <a:ext cx="150979" cy="753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24005E-F64D-CE4F-8B87-99101CB03E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8184" y="5638811"/>
            <a:ext cx="3932840" cy="733800"/>
          </a:xfrm>
          <a:prstGeom prst="rect">
            <a:avLst/>
          </a:prstGeom>
        </p:spPr>
      </p:pic>
      <p:sp>
        <p:nvSpPr>
          <p:cNvPr id="46" name="Frame 45">
            <a:extLst>
              <a:ext uri="{FF2B5EF4-FFF2-40B4-BE49-F238E27FC236}">
                <a16:creationId xmlns:a16="http://schemas.microsoft.com/office/drawing/2014/main" id="{DA4371B9-25FE-0646-8119-1468D61BC57C}"/>
              </a:ext>
            </a:extLst>
          </p:cNvPr>
          <p:cNvSpPr/>
          <p:nvPr/>
        </p:nvSpPr>
        <p:spPr>
          <a:xfrm>
            <a:off x="1033107" y="1525857"/>
            <a:ext cx="3616363" cy="405066"/>
          </a:xfrm>
          <a:prstGeom prst="frame">
            <a:avLst>
              <a:gd name="adj1" fmla="val 394"/>
            </a:avLst>
          </a:prstGeom>
          <a:ln w="63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5E177E-9EBC-7D40-A27A-80C78703A9EB}"/>
              </a:ext>
            </a:extLst>
          </p:cNvPr>
          <p:cNvSpPr txBox="1"/>
          <p:nvPr/>
        </p:nvSpPr>
        <p:spPr>
          <a:xfrm>
            <a:off x="11149264" y="656887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0A42A-BDB7-F680-D424-1A0952A63E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73" y="622300"/>
            <a:ext cx="672686" cy="59131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317DD1-85C2-7519-F92C-908EF5528817}"/>
              </a:ext>
            </a:extLst>
          </p:cNvPr>
          <p:cNvSpPr txBox="1"/>
          <p:nvPr/>
        </p:nvSpPr>
        <p:spPr>
          <a:xfrm>
            <a:off x="6277940" y="2471786"/>
            <a:ext cx="542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complex orthogonal (2 angle + 1 real parameters)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6772E1-DDBD-E0E9-08D7-88311A38DF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1674" y="4778122"/>
            <a:ext cx="1461340" cy="280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60453C-B7DF-8DFE-B155-7F89FBA131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1920" y="4709494"/>
            <a:ext cx="987562" cy="3693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7FEF9E-1A16-1ED4-E1F2-016C514A48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6822" y="4390205"/>
            <a:ext cx="2917164" cy="3015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269AF4-35A6-7641-56C7-99509330A4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27148" y="4799866"/>
            <a:ext cx="380394" cy="2161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D63B4E-5DEE-A615-2005-CCF301C8D6D6}"/>
              </a:ext>
            </a:extLst>
          </p:cNvPr>
          <p:cNvSpPr txBox="1"/>
          <p:nvPr/>
        </p:nvSpPr>
        <p:spPr>
          <a:xfrm>
            <a:off x="6052300" y="4735998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real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625C89-0D8B-6E12-33F3-75B37FF8A1E5}"/>
              </a:ext>
            </a:extLst>
          </p:cNvPr>
          <p:cNvSpPr txBox="1"/>
          <p:nvPr/>
        </p:nvSpPr>
        <p:spPr>
          <a:xfrm>
            <a:off x="5173986" y="4352641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:orthogonal projections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EE0CD-5B49-5723-C425-D00924F618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41786" y="643296"/>
            <a:ext cx="3908427" cy="772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267F4-504D-61FE-2517-0067B72AFB18}"/>
              </a:ext>
            </a:extLst>
          </p:cNvPr>
          <p:cNvSpPr txBox="1"/>
          <p:nvPr/>
        </p:nvSpPr>
        <p:spPr>
          <a:xfrm>
            <a:off x="6277940" y="271108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hermite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99B11-AB01-5F90-B78C-1565B7DC7C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97117" y="2557491"/>
            <a:ext cx="1368823" cy="2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7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0AC-BCB2-B945-95B4-EC33A029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/>
              <a:t>SUSY Contributions to eEDM and 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FCB40-954E-B84C-AE62-96413091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180574"/>
            <a:ext cx="1242060" cy="2941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D3AE50-EDA3-F342-A4E4-104EC4625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536" y="1057522"/>
            <a:ext cx="891539" cy="2111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15D4B86-C45D-DF44-A8C3-CB609DBFE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458" y="1036266"/>
            <a:ext cx="261938" cy="279400"/>
          </a:xfrm>
          <a:prstGeom prst="rect">
            <a:avLst/>
          </a:prstGeom>
        </p:spPr>
      </p:pic>
      <p:sp>
        <p:nvSpPr>
          <p:cNvPr id="59" name="Frame 58">
            <a:extLst>
              <a:ext uri="{FF2B5EF4-FFF2-40B4-BE49-F238E27FC236}">
                <a16:creationId xmlns:a16="http://schemas.microsoft.com/office/drawing/2014/main" id="{255954E6-2736-084B-8194-495DA4F282C5}"/>
              </a:ext>
            </a:extLst>
          </p:cNvPr>
          <p:cNvSpPr/>
          <p:nvPr/>
        </p:nvSpPr>
        <p:spPr>
          <a:xfrm>
            <a:off x="1101256" y="975306"/>
            <a:ext cx="457200" cy="396240"/>
          </a:xfrm>
          <a:prstGeom prst="frame">
            <a:avLst>
              <a:gd name="adj1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60" name="Frame 59">
            <a:extLst>
              <a:ext uri="{FF2B5EF4-FFF2-40B4-BE49-F238E27FC236}">
                <a16:creationId xmlns:a16="http://schemas.microsoft.com/office/drawing/2014/main" id="{246384E5-000D-D94E-8F6B-3A2CE6ECBB10}"/>
              </a:ext>
            </a:extLst>
          </p:cNvPr>
          <p:cNvSpPr/>
          <p:nvPr/>
        </p:nvSpPr>
        <p:spPr>
          <a:xfrm>
            <a:off x="6328576" y="960066"/>
            <a:ext cx="1021080" cy="381000"/>
          </a:xfrm>
          <a:prstGeom prst="frame">
            <a:avLst>
              <a:gd name="adj1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66" name="Donut 65">
            <a:extLst>
              <a:ext uri="{FF2B5EF4-FFF2-40B4-BE49-F238E27FC236}">
                <a16:creationId xmlns:a16="http://schemas.microsoft.com/office/drawing/2014/main" id="{989AD227-9181-8F44-BF86-6F16A180A7C1}"/>
              </a:ext>
            </a:extLst>
          </p:cNvPr>
          <p:cNvSpPr/>
          <p:nvPr/>
        </p:nvSpPr>
        <p:spPr>
          <a:xfrm>
            <a:off x="167640" y="5684520"/>
            <a:ext cx="487680" cy="365760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accent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E2C8A60-48CF-1248-9F6D-4C08551DC2C3}"/>
              </a:ext>
            </a:extLst>
          </p:cNvPr>
          <p:cNvSpPr txBox="1"/>
          <p:nvPr/>
        </p:nvSpPr>
        <p:spPr>
          <a:xfrm>
            <a:off x="1065114" y="4511096"/>
            <a:ext cx="3280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/>
              <a:t>( </a:t>
            </a:r>
            <a:r>
              <a:rPr lang="en-JP" sz="2000">
                <a:solidFill>
                  <a:schemeClr val="accent1"/>
                </a:solidFill>
              </a:rPr>
              <a:t>LCPV, LFV </a:t>
            </a:r>
            <a:r>
              <a:rPr lang="en-JP" sz="2000"/>
              <a:t>amplitudes )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1AC2416-39EC-D144-8632-184820BEC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906" y="4551082"/>
            <a:ext cx="961527" cy="32639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AB82679-8DD5-7B49-9B2B-4FA670146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7691" y="698724"/>
            <a:ext cx="1439333" cy="6477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E79F82D3-D94E-F34B-A331-2821E87DE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59" y="1265342"/>
            <a:ext cx="5551283" cy="269411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C711D09-B19D-4E4C-A644-D9BB62943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2812" y="964647"/>
            <a:ext cx="5551283" cy="29115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B79789-14C5-9B4E-BD40-08D990FAB9D0}"/>
              </a:ext>
            </a:extLst>
          </p:cNvPr>
          <p:cNvSpPr txBox="1"/>
          <p:nvPr/>
        </p:nvSpPr>
        <p:spPr>
          <a:xfrm>
            <a:off x="11149264" y="656887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F8B51-55A5-6945-1F1E-3AC47B148C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3" y="622300"/>
            <a:ext cx="672686" cy="591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6F1B3E-552C-8DC5-8400-9BB228D08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547" y="5288922"/>
            <a:ext cx="1650560" cy="539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A50F2-D947-2555-9904-2889C3CEFD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7669" y="5071132"/>
            <a:ext cx="1562351" cy="979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E47D8-88E1-CE4E-710C-BFC9AEAE0F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9407" y="5079328"/>
            <a:ext cx="6903759" cy="965704"/>
          </a:xfrm>
          <a:prstGeom prst="rect">
            <a:avLst/>
          </a:prstGeom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00C2D300-0EF6-2F1B-B447-7FEB8B475B61}"/>
              </a:ext>
            </a:extLst>
          </p:cNvPr>
          <p:cNvSpPr/>
          <p:nvPr/>
        </p:nvSpPr>
        <p:spPr>
          <a:xfrm>
            <a:off x="4970705" y="4408874"/>
            <a:ext cx="7113390" cy="1797920"/>
          </a:xfrm>
          <a:prstGeom prst="frame">
            <a:avLst>
              <a:gd name="adj1" fmla="val 21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1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43975</TotalTime>
  <Words>1026</Words>
  <Application>Microsoft Macintosh PowerPoint</Application>
  <PresentationFormat>Widescreen</PresentationFormat>
  <Paragraphs>301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Century Schoolbook</vt:lpstr>
      <vt:lpstr>Office Theme</vt:lpstr>
      <vt:lpstr>右巻きニュートリノ を含む 超対称 SU(5) 大統一理論 での、レプトンセクターにおける CPとフレーバーの破れ の大きさについて</vt:lpstr>
      <vt:lpstr>CP and Flavor Violating Observables</vt:lpstr>
      <vt:lpstr>SUSY GUT Models</vt:lpstr>
      <vt:lpstr>Neutrino Yukawa Matrix</vt:lpstr>
      <vt:lpstr>Contents</vt:lpstr>
      <vt:lpstr>Model : Effective Theories</vt:lpstr>
      <vt:lpstr>Leptonic CPV, FV Mediation</vt:lpstr>
      <vt:lpstr>Casas-Ibarra (CI) Matrix</vt:lpstr>
      <vt:lpstr>SUSY Contributions to eEDM and   </vt:lpstr>
      <vt:lpstr>Numerical Plots for        and </vt:lpstr>
      <vt:lpstr>Higgs Mass and                 Contours on                    plane   </vt:lpstr>
      <vt:lpstr>　　　　　　　</vt:lpstr>
      <vt:lpstr>Thermal Leptogenesis</vt:lpstr>
      <vt:lpstr>Typical r dependence </vt:lpstr>
      <vt:lpstr>Scan Over</vt:lpstr>
      <vt:lpstr>Conclusion</vt:lpstr>
      <vt:lpstr>PowerPoint Presentation</vt:lpstr>
      <vt:lpstr>Flavour Effects</vt:lpstr>
      <vt:lpstr>Flavour Effects</vt:lpstr>
      <vt:lpstr>Flavour Effects</vt:lpstr>
      <vt:lpstr>Flavour Effects</vt:lpstr>
      <vt:lpstr>Single Flavour Leptogenesis</vt:lpstr>
      <vt:lpstr>Single Flavour Leptogenesis</vt:lpstr>
      <vt:lpstr>RGE</vt:lpstr>
      <vt:lpstr>SU(5)NR から MSSMNR への マッチングと GUT 位相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平尾　魁梧</dc:creator>
  <cp:lastModifiedBy>平尾　魁梧</cp:lastModifiedBy>
  <cp:revision>667</cp:revision>
  <dcterms:created xsi:type="dcterms:W3CDTF">2020-01-09T04:15:05Z</dcterms:created>
  <dcterms:modified xsi:type="dcterms:W3CDTF">2022-11-08T11:13:34Z</dcterms:modified>
</cp:coreProperties>
</file>