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308" r:id="rId15"/>
    <p:sldId id="309" r:id="rId16"/>
    <p:sldId id="336" r:id="rId17"/>
    <p:sldId id="310" r:id="rId18"/>
    <p:sldId id="312" r:id="rId19"/>
    <p:sldId id="313" r:id="rId20"/>
    <p:sldId id="337" r:id="rId21"/>
    <p:sldId id="314" r:id="rId22"/>
    <p:sldId id="278" r:id="rId23"/>
    <p:sldId id="315" r:id="rId24"/>
    <p:sldId id="316" r:id="rId25"/>
    <p:sldId id="317" r:id="rId26"/>
    <p:sldId id="318" r:id="rId27"/>
    <p:sldId id="319" r:id="rId28"/>
    <p:sldId id="320" r:id="rId29"/>
    <p:sldId id="321" r:id="rId30"/>
    <p:sldId id="322" r:id="rId31"/>
    <p:sldId id="323" r:id="rId32"/>
    <p:sldId id="324" r:id="rId33"/>
    <p:sldId id="325" r:id="rId34"/>
    <p:sldId id="326" r:id="rId35"/>
    <p:sldId id="327" r:id="rId36"/>
    <p:sldId id="328" r:id="rId37"/>
    <p:sldId id="333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35" r:id="rId48"/>
  </p:sldIdLst>
  <p:sldSz cx="12192000" cy="6858000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3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138" y="7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7.wmf"/><Relationship Id="rId1" Type="http://schemas.openxmlformats.org/officeDocument/2006/relationships/image" Target="../media/image3.wmf"/><Relationship Id="rId4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9.emf"/><Relationship Id="rId1" Type="http://schemas.openxmlformats.org/officeDocument/2006/relationships/image" Target="../media/image28.emf"/><Relationship Id="rId4" Type="http://schemas.openxmlformats.org/officeDocument/2006/relationships/image" Target="../media/image3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EDC3F7-FF64-45AB-990D-E3B35BA8B10B}" type="datetimeFigureOut">
              <a:rPr kumimoji="1" lang="ja-JP" altLang="en-US" smtClean="0"/>
              <a:t>2017/7/24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AE6326-C388-419D-97B5-96927C3F7B4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2733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5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75343" indent="-298209">
              <a:defRPr kumimoji="1" sz="25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92835" indent="-238567">
              <a:defRPr kumimoji="1" sz="25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69969" indent="-238567">
              <a:defRPr kumimoji="1" sz="25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147103" indent="-238567">
              <a:defRPr kumimoji="1" sz="25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624237" indent="-238567" fontAlgn="base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3101370" indent="-238567" fontAlgn="base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578504" indent="-238567" fontAlgn="base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4055638" indent="-238567" fontAlgn="base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fld id="{437C1244-C04B-4507-AB5E-29B578871D89}" type="slidenum">
              <a:rPr lang="en-US" altLang="ja-JP" sz="1300">
                <a:solidFill>
                  <a:prstClr val="black"/>
                </a:solidFill>
              </a:rPr>
              <a:pPr/>
              <a:t>22</a:t>
            </a:fld>
            <a:endParaRPr lang="en-US" altLang="ja-JP" sz="1300">
              <a:solidFill>
                <a:prstClr val="black"/>
              </a:solidFill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450" y="782638"/>
            <a:ext cx="6958013" cy="3914775"/>
          </a:xfrm>
          <a:solidFill>
            <a:srgbClr val="FFFFFF"/>
          </a:solidFill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563" y="4955434"/>
            <a:ext cx="5167589" cy="469814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088" tIns="44044" rIns="88088" bIns="44044"/>
          <a:lstStyle/>
          <a:p>
            <a:endParaRPr lang="ja-JP" altLang="en-US" smtClean="0">
              <a:latin typeface="Arial" pitchFamily="34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9244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7347-0444-48FA-9CBA-69AAB32EDC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1243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7347-0444-48FA-9CBA-69AAB32EDC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8900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7347-0444-48FA-9CBA-69AAB32EDC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4877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7347-0444-48FA-9CBA-69AAB32EDC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8201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7347-0444-48FA-9CBA-69AAB32EDC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0683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7347-0444-48FA-9CBA-69AAB32EDC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566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7347-0444-48FA-9CBA-69AAB32EDC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8114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7347-0444-48FA-9CBA-69AAB32EDC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657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7347-0444-48FA-9CBA-69AAB32EDC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2600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7347-0444-48FA-9CBA-69AAB32EDC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8245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7347-0444-48FA-9CBA-69AAB32EDC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0254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E7347-0444-48FA-9CBA-69AAB32EDC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2499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3.wmf"/><Relationship Id="rId4" Type="http://schemas.openxmlformats.org/officeDocument/2006/relationships/oleObject" Target="../embeddings/oleObject9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www-acc.kek.jp/KEKB/pictures/KEKB_photo/KEKair2005/KEKair2004-01H.jpg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0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2.png"/><Relationship Id="rId4" Type="http://schemas.openxmlformats.org/officeDocument/2006/relationships/image" Target="../media/image20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pdg.lbl.gov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27.emf"/><Relationship Id="rId4" Type="http://schemas.openxmlformats.org/officeDocument/2006/relationships/oleObject" Target="../embeddings/oleObject13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30.emf"/><Relationship Id="rId4" Type="http://schemas.openxmlformats.org/officeDocument/2006/relationships/image" Target="../media/image28.emf"/><Relationship Id="rId9" Type="http://schemas.openxmlformats.org/officeDocument/2006/relationships/oleObject" Target="../embeddings/oleObject17.bin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ek.jp/ja/NewsRoom/Highlights/20120727150000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46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hyperlink" Target="http://jp.f35.mail.yahoo.co.jp/ym/ShowLetter/ringanimation2M.gif?box=Inbox&amp;MsgId=2406_9445966_98224_1696_384623_0_1738_499387_3403004772&amp;bodyPart=1.4&amp;filename=ringanimation2M.gif&amp;tnef=&amp;YY=43275&amp;order=down&amp;sort=date&amp;pos=0&amp;view=a&amp;head=b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8.wmf"/><Relationship Id="rId4" Type="http://schemas.openxmlformats.org/officeDocument/2006/relationships/image" Target="../media/image3.wmf"/><Relationship Id="rId9" Type="http://schemas.openxmlformats.org/officeDocument/2006/relationships/oleObject" Target="../embeddings/oleObject6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9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944062" y="2828835"/>
            <a:ext cx="830387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3600" b="1" dirty="0" smtClean="0"/>
              <a:t>高エネルギー素粒子物理学研究室</a:t>
            </a:r>
            <a:r>
              <a:rPr kumimoji="1" lang="en-US" altLang="ja-JP" sz="3600" b="1" dirty="0" smtClean="0"/>
              <a:t>(N</a:t>
            </a:r>
            <a:r>
              <a:rPr lang="ja-JP" altLang="en-US" sz="3600" b="1" dirty="0" smtClean="0"/>
              <a:t>研</a:t>
            </a:r>
            <a:r>
              <a:rPr lang="en-US" altLang="ja-JP" sz="3600" b="1" dirty="0" smtClean="0"/>
              <a:t>)</a:t>
            </a:r>
          </a:p>
          <a:p>
            <a:pPr algn="ctr"/>
            <a:endParaRPr kumimoji="1" lang="en-US" altLang="ja-JP" sz="3600" b="1" dirty="0" smtClean="0"/>
          </a:p>
          <a:p>
            <a:pPr algn="ctr"/>
            <a:r>
              <a:rPr kumimoji="1" lang="en-US" altLang="ja-JP" sz="3600" b="1" dirty="0" smtClean="0"/>
              <a:t>B-Lab</a:t>
            </a:r>
            <a:r>
              <a:rPr kumimoji="1" lang="ja-JP" altLang="en-US" sz="3600" b="1" dirty="0" smtClean="0"/>
              <a:t>を</a:t>
            </a:r>
            <a:r>
              <a:rPr lang="ja-JP" altLang="en-US" sz="3600" b="1" dirty="0"/>
              <a:t>使</a:t>
            </a:r>
            <a:r>
              <a:rPr lang="ja-JP" altLang="en-US" sz="3600" b="1" dirty="0" smtClean="0"/>
              <a:t>った</a:t>
            </a:r>
            <a:r>
              <a:rPr kumimoji="1" lang="ja-JP" altLang="en-US" sz="3600" b="1" dirty="0" smtClean="0"/>
              <a:t>未知粒子の探索</a:t>
            </a:r>
            <a:endParaRPr kumimoji="1" lang="ja-JP" altLang="en-US" sz="3600" b="1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7347-0444-48FA-9CBA-69AAB32EDCBF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416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7" y="1360644"/>
            <a:ext cx="5282227" cy="5282227"/>
          </a:xfrm>
          <a:prstGeom prst="rect">
            <a:avLst/>
          </a:prstGeom>
        </p:spPr>
      </p:pic>
      <p:graphicFrame>
        <p:nvGraphicFramePr>
          <p:cNvPr id="6" name="オブジェクト 5"/>
          <p:cNvGraphicFramePr>
            <a:graphicFrameLocks noChangeAspect="1"/>
          </p:cNvGraphicFramePr>
          <p:nvPr>
            <p:extLst/>
          </p:nvPr>
        </p:nvGraphicFramePr>
        <p:xfrm>
          <a:off x="8716465" y="2319794"/>
          <a:ext cx="641079" cy="52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3" name="数式" r:id="rId4" imgW="482400" imgH="393480" progId="Equation.3">
                  <p:embed/>
                </p:oleObj>
              </mc:Choice>
              <mc:Fallback>
                <p:oleObj name="数式" r:id="rId4" imgW="482400" imgH="393480" progId="Equation.3">
                  <p:embed/>
                  <p:pic>
                    <p:nvPicPr>
                      <p:cNvPr id="6" name="オブジェクト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16465" y="2319794"/>
                        <a:ext cx="641079" cy="523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テキスト ボックス 6"/>
          <p:cNvSpPr txBox="1"/>
          <p:nvPr/>
        </p:nvSpPr>
        <p:spPr>
          <a:xfrm>
            <a:off x="5353810" y="2139152"/>
            <a:ext cx="68788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左図</a:t>
            </a:r>
            <a:r>
              <a:rPr lang="ja-JP" altLang="en-US" dirty="0"/>
              <a:t>では紙面方向に磁場がかかっている</a:t>
            </a:r>
            <a:r>
              <a:rPr lang="ja-JP" altLang="en-US" dirty="0" smtClean="0"/>
              <a:t>。</a:t>
            </a:r>
            <a:endParaRPr lang="en-US" altLang="ja-JP" dirty="0"/>
          </a:p>
          <a:p>
            <a:r>
              <a:rPr kumimoji="1" lang="ja-JP" altLang="en-US" dirty="0" smtClean="0"/>
              <a:t>ローレンツ力の元での円運動は           と記述される。</a:t>
            </a:r>
            <a:endParaRPr kumimoji="1" lang="en-US" altLang="ja-JP" dirty="0" smtClean="0"/>
          </a:p>
          <a:p>
            <a:r>
              <a:rPr lang="en-US" altLang="ja-JP" dirty="0" smtClean="0"/>
              <a:t>(e:</a:t>
            </a:r>
            <a:r>
              <a:rPr lang="ja-JP" altLang="en-US" dirty="0" smtClean="0"/>
              <a:t>電荷</a:t>
            </a:r>
            <a:r>
              <a:rPr lang="en-US" altLang="ja-JP" dirty="0" smtClean="0"/>
              <a:t>, v:</a:t>
            </a:r>
            <a:r>
              <a:rPr lang="ja-JP" altLang="en-US" dirty="0" smtClean="0"/>
              <a:t>速度</a:t>
            </a:r>
            <a:r>
              <a:rPr lang="en-US" altLang="ja-JP" dirty="0" smtClean="0"/>
              <a:t>, r:</a:t>
            </a:r>
            <a:r>
              <a:rPr lang="ja-JP" altLang="en-US" dirty="0" smtClean="0"/>
              <a:t>回転半径</a:t>
            </a:r>
            <a:r>
              <a:rPr lang="en-US" altLang="ja-JP" dirty="0" smtClean="0"/>
              <a:t>)</a:t>
            </a:r>
          </a:p>
          <a:p>
            <a:r>
              <a:rPr lang="ja-JP" altLang="en-US" dirty="0" smtClean="0"/>
              <a:t>→</a:t>
            </a:r>
            <a:r>
              <a:rPr kumimoji="1" lang="ja-JP" altLang="en-US" dirty="0" smtClean="0"/>
              <a:t>電荷と磁場がる状況で</a:t>
            </a:r>
            <a:r>
              <a:rPr lang="ja-JP" altLang="en-US" dirty="0" smtClean="0">
                <a:solidFill>
                  <a:srgbClr val="C00000"/>
                </a:solidFill>
              </a:rPr>
              <a:t>回転半径が分かれば</a:t>
            </a:r>
            <a:r>
              <a:rPr lang="ja-JP" altLang="en-US" dirty="0" smtClean="0"/>
              <a:t>、運動量が分かる。</a:t>
            </a:r>
            <a:endParaRPr kumimoji="1" lang="en-US" altLang="ja-JP" dirty="0" smtClean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353810" y="1701910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 smtClean="0">
                <a:solidFill>
                  <a:srgbClr val="FF0000"/>
                </a:solidFill>
              </a:rPr>
              <a:t>運動量の測定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318554" y="3540093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 smtClean="0">
                <a:solidFill>
                  <a:srgbClr val="FF0000"/>
                </a:solidFill>
              </a:rPr>
              <a:t>エネルギーの測定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354276" y="3969898"/>
            <a:ext cx="6737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外側にある電磁カロリメータで電子のエネルギーを測定する。</a:t>
            </a:r>
            <a:endParaRPr lang="en-US" altLang="ja-JP" dirty="0" smtClean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64784" y="158686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000" b="1" dirty="0" smtClean="0"/>
              <a:t>粒子検出の例</a:t>
            </a:r>
            <a:endParaRPr kumimoji="1" lang="ja-JP" altLang="en-US" sz="4000" b="1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532340" y="3354584"/>
            <a:ext cx="684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 smtClean="0">
                <a:solidFill>
                  <a:srgbClr val="FF0000"/>
                </a:solidFill>
              </a:rPr>
              <a:t>e</a:t>
            </a:r>
            <a:r>
              <a:rPr lang="en-US" altLang="ja-JP" sz="3600" b="1" baseline="30000" dirty="0" smtClean="0">
                <a:solidFill>
                  <a:srgbClr val="FF0000"/>
                </a:solidFill>
              </a:rPr>
              <a:t>+</a:t>
            </a:r>
            <a:endParaRPr kumimoji="1" lang="ja-JP" altLang="en-US" sz="3600" b="1" baseline="30000" dirty="0">
              <a:solidFill>
                <a:srgbClr val="FF000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355473" y="5041764"/>
            <a:ext cx="5886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>
                <a:solidFill>
                  <a:srgbClr val="FF0000"/>
                </a:solidFill>
              </a:rPr>
              <a:t>e</a:t>
            </a:r>
            <a:r>
              <a:rPr lang="en-US" altLang="ja-JP" sz="3600" b="1" baseline="30000" dirty="0" smtClean="0">
                <a:solidFill>
                  <a:srgbClr val="FF0000"/>
                </a:solidFill>
              </a:rPr>
              <a:t>-</a:t>
            </a:r>
            <a:endParaRPr kumimoji="1" lang="ja-JP" altLang="en-US" sz="3600" b="1" baseline="30000" dirty="0">
              <a:solidFill>
                <a:srgbClr val="FF0000"/>
              </a:solidFill>
            </a:endParaRPr>
          </a:p>
        </p:txBody>
      </p:sp>
      <p:cxnSp>
        <p:nvCxnSpPr>
          <p:cNvPr id="15" name="直線矢印コネクタ 14"/>
          <p:cNvCxnSpPr/>
          <p:nvPr/>
        </p:nvCxnSpPr>
        <p:spPr>
          <a:xfrm flipH="1" flipV="1">
            <a:off x="2182143" y="5852116"/>
            <a:ext cx="346660" cy="571500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2355473" y="6406529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solidFill>
                  <a:srgbClr val="00B050"/>
                </a:solidFill>
              </a:rPr>
              <a:t>電磁カロリメータ</a:t>
            </a:r>
            <a:endParaRPr kumimoji="1" lang="ja-JP" altLang="en-US" b="1" dirty="0">
              <a:solidFill>
                <a:srgbClr val="00B05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834311" y="2040520"/>
            <a:ext cx="233910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1200" b="1" dirty="0" smtClean="0">
                <a:solidFill>
                  <a:srgbClr val="C00000"/>
                </a:solidFill>
              </a:rPr>
              <a:t>曲がる方向で電荷の</a:t>
            </a:r>
            <a:r>
              <a:rPr lang="en-US" altLang="ja-JP" sz="1200" b="1" dirty="0" smtClean="0">
                <a:solidFill>
                  <a:srgbClr val="C00000"/>
                </a:solidFill>
              </a:rPr>
              <a:t>±</a:t>
            </a:r>
            <a:r>
              <a:rPr lang="ja-JP" altLang="en-US" sz="1200" b="1" dirty="0" smtClean="0">
                <a:solidFill>
                  <a:srgbClr val="C00000"/>
                </a:solidFill>
              </a:rPr>
              <a:t>が分かる</a:t>
            </a:r>
            <a:endParaRPr kumimoji="1" lang="ja-JP" altLang="en-US" sz="1200" b="1" dirty="0">
              <a:solidFill>
                <a:srgbClr val="C000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96745" y="3351633"/>
            <a:ext cx="217206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 smtClean="0">
                <a:solidFill>
                  <a:srgbClr val="C00000"/>
                </a:solidFill>
              </a:rPr>
              <a:t>小さく曲がる→運動量大きい</a:t>
            </a:r>
            <a:endParaRPr kumimoji="1" lang="en-US" altLang="ja-JP" sz="1200" b="1" dirty="0" smtClean="0">
              <a:solidFill>
                <a:srgbClr val="C00000"/>
              </a:solidFill>
            </a:endParaRPr>
          </a:p>
          <a:p>
            <a:r>
              <a:rPr lang="ja-JP" altLang="en-US" sz="1200" b="1" dirty="0">
                <a:solidFill>
                  <a:srgbClr val="C00000"/>
                </a:solidFill>
              </a:rPr>
              <a:t>大きく</a:t>
            </a:r>
            <a:r>
              <a:rPr lang="ja-JP" altLang="en-US" sz="1200" b="1" dirty="0" smtClean="0">
                <a:solidFill>
                  <a:srgbClr val="C00000"/>
                </a:solidFill>
              </a:rPr>
              <a:t>曲がる</a:t>
            </a:r>
            <a:r>
              <a:rPr lang="ja-JP" altLang="en-US" sz="1200" b="1" dirty="0">
                <a:solidFill>
                  <a:srgbClr val="C00000"/>
                </a:solidFill>
              </a:rPr>
              <a:t>→</a:t>
            </a:r>
            <a:r>
              <a:rPr lang="ja-JP" altLang="en-US" sz="1200" b="1" dirty="0" smtClean="0">
                <a:solidFill>
                  <a:srgbClr val="C00000"/>
                </a:solidFill>
              </a:rPr>
              <a:t>運動量小さい</a:t>
            </a:r>
            <a:endParaRPr kumimoji="1" lang="ja-JP" altLang="en-US" sz="1200" b="1" dirty="0">
              <a:solidFill>
                <a:srgbClr val="C00000"/>
              </a:solidFill>
            </a:endParaRPr>
          </a:p>
        </p:txBody>
      </p:sp>
      <p:cxnSp>
        <p:nvCxnSpPr>
          <p:cNvPr id="18" name="直線矢印コネクタ 17"/>
          <p:cNvCxnSpPr/>
          <p:nvPr/>
        </p:nvCxnSpPr>
        <p:spPr>
          <a:xfrm flipH="1" flipV="1">
            <a:off x="2182143" y="2369149"/>
            <a:ext cx="173330" cy="77999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 flipH="1" flipV="1">
            <a:off x="2182143" y="2369149"/>
            <a:ext cx="717069" cy="779991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5353810" y="4632175"/>
            <a:ext cx="572464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 smtClean="0">
                <a:solidFill>
                  <a:srgbClr val="FF0000"/>
                </a:solidFill>
              </a:rPr>
              <a:t>粒子の識別</a:t>
            </a:r>
            <a:endParaRPr kumimoji="1" lang="en-US" altLang="ja-JP" sz="2400" b="1" dirty="0" smtClean="0">
              <a:solidFill>
                <a:srgbClr val="FF0000"/>
              </a:solidFill>
            </a:endParaRPr>
          </a:p>
          <a:p>
            <a:r>
              <a:rPr lang="ja-JP" altLang="en-US" dirty="0"/>
              <a:t>通</a:t>
            </a:r>
            <a:r>
              <a:rPr lang="ja-JP" altLang="en-US" dirty="0" smtClean="0"/>
              <a:t>った</a:t>
            </a:r>
            <a:r>
              <a:rPr kumimoji="1" lang="ja-JP" altLang="en-US" dirty="0" smtClean="0"/>
              <a:t>粒子が電子であることを識別する必要もある。</a:t>
            </a:r>
            <a:endParaRPr kumimoji="1" lang="en-US" altLang="ja-JP" dirty="0" smtClean="0"/>
          </a:p>
        </p:txBody>
      </p:sp>
      <p:cxnSp>
        <p:nvCxnSpPr>
          <p:cNvPr id="26" name="直線矢印コネクタ 25"/>
          <p:cNvCxnSpPr/>
          <p:nvPr/>
        </p:nvCxnSpPr>
        <p:spPr>
          <a:xfrm flipH="1">
            <a:off x="2182143" y="3468001"/>
            <a:ext cx="495298" cy="221835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 flipH="1">
            <a:off x="1911112" y="3168498"/>
            <a:ext cx="314364" cy="206218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/>
          <p:cNvSpPr txBox="1"/>
          <p:nvPr/>
        </p:nvSpPr>
        <p:spPr>
          <a:xfrm>
            <a:off x="0" y="711807"/>
            <a:ext cx="46826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Belle</a:t>
            </a:r>
            <a:r>
              <a:rPr kumimoji="1" lang="ja-JP" altLang="en-US" b="1" dirty="0" smtClean="0"/>
              <a:t>検出器で再構成された</a:t>
            </a:r>
            <a:r>
              <a:rPr kumimoji="1" lang="en-US" altLang="ja-JP" b="1" dirty="0" smtClean="0"/>
              <a:t>J/ψ</a:t>
            </a:r>
            <a:r>
              <a:rPr lang="ja-JP" altLang="en-US" b="1" dirty="0" smtClean="0"/>
              <a:t>→</a:t>
            </a:r>
            <a:r>
              <a:rPr lang="en-US" altLang="ja-JP" b="1" dirty="0" err="1" smtClean="0"/>
              <a:t>e</a:t>
            </a:r>
            <a:r>
              <a:rPr lang="en-US" altLang="ja-JP" b="1" baseline="30000" dirty="0" err="1" smtClean="0"/>
              <a:t>+</a:t>
            </a:r>
            <a:r>
              <a:rPr lang="en-US" altLang="ja-JP" b="1" dirty="0" err="1" smtClean="0"/>
              <a:t>e</a:t>
            </a:r>
            <a:r>
              <a:rPr lang="en-US" altLang="ja-JP" b="1" dirty="0" smtClean="0"/>
              <a:t>-</a:t>
            </a:r>
            <a:r>
              <a:rPr lang="ja-JP" altLang="en-US" b="1" dirty="0" smtClean="0"/>
              <a:t>の例</a:t>
            </a:r>
            <a:endParaRPr lang="en-US" altLang="ja-JP" b="1" dirty="0" smtClean="0"/>
          </a:p>
          <a:p>
            <a:r>
              <a:rPr lang="en-US" altLang="ja-JP" b="1" dirty="0" smtClean="0"/>
              <a:t>(</a:t>
            </a:r>
            <a:r>
              <a:rPr lang="ja-JP" altLang="en-US" b="1" dirty="0" smtClean="0"/>
              <a:t>それ以外の粒子もたくさん検出されてる</a:t>
            </a:r>
            <a:r>
              <a:rPr lang="en-US" altLang="ja-JP" b="1" dirty="0" smtClean="0"/>
              <a:t>)</a:t>
            </a:r>
            <a:endParaRPr lang="en-US" altLang="ja-JP" b="1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2B54-B15A-4C09-A324-033AADDE4659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  <p:sp>
        <p:nvSpPr>
          <p:cNvPr id="23" name="四角形吹き出し 22"/>
          <p:cNvSpPr/>
          <p:nvPr/>
        </p:nvSpPr>
        <p:spPr>
          <a:xfrm>
            <a:off x="5318554" y="5652575"/>
            <a:ext cx="3465042" cy="753954"/>
          </a:xfrm>
          <a:prstGeom prst="wedgeRectCallout">
            <a:avLst>
              <a:gd name="adj1" fmla="val -38166"/>
              <a:gd name="adj2" fmla="val -81830"/>
            </a:avLst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376485" y="5709633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 smtClean="0"/>
              <a:t>粒子検出</a:t>
            </a:r>
            <a:r>
              <a:rPr lang="ja-JP" altLang="en-US" b="1" dirty="0"/>
              <a:t>器</a:t>
            </a:r>
            <a:r>
              <a:rPr lang="ja-JP" altLang="en-US" b="1" dirty="0" smtClean="0"/>
              <a:t>に関する詳しい</a:t>
            </a:r>
            <a:r>
              <a:rPr lang="ja-JP" altLang="en-US" b="1" dirty="0"/>
              <a:t>話</a:t>
            </a:r>
            <a:r>
              <a:rPr lang="ja-JP" altLang="en-US" b="1" dirty="0" smtClean="0"/>
              <a:t>は</a:t>
            </a:r>
            <a:endParaRPr lang="en-US" altLang="ja-JP" b="1" dirty="0" smtClean="0"/>
          </a:p>
          <a:p>
            <a:r>
              <a:rPr lang="en-US" altLang="ja-JP" b="1" dirty="0" smtClean="0"/>
              <a:t>8/4</a:t>
            </a:r>
            <a:r>
              <a:rPr lang="ja-JP" altLang="en-US" b="1" dirty="0" smtClean="0"/>
              <a:t>に居波先生がお話します。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304378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663189" y="84665"/>
            <a:ext cx="105473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000" b="1" dirty="0" smtClean="0"/>
              <a:t>新粒子の発見例 </a:t>
            </a:r>
            <a:r>
              <a:rPr lang="en-US" altLang="ja-JP" sz="4000" b="1" dirty="0" smtClean="0"/>
              <a:t>(1)</a:t>
            </a:r>
            <a:r>
              <a:rPr lang="ja-JP" altLang="en-US" sz="4000" b="1" dirty="0" smtClean="0"/>
              <a:t> </a:t>
            </a:r>
            <a:r>
              <a:rPr lang="en-US" altLang="ja-JP" sz="4000" b="1" dirty="0" smtClean="0"/>
              <a:t>– J/</a:t>
            </a:r>
            <a:r>
              <a:rPr lang="en-US" altLang="ja-JP" sz="4000" b="1" dirty="0" err="1" smtClean="0"/>
              <a:t>ψ</a:t>
            </a:r>
            <a:r>
              <a:rPr lang="ja-JP" altLang="en-US" sz="4000" b="1" dirty="0" smtClean="0"/>
              <a:t>粒子の発見</a:t>
            </a:r>
            <a:r>
              <a:rPr lang="en-US" altLang="ja-JP" sz="4000" b="1" dirty="0" smtClean="0"/>
              <a:t> (1974) </a:t>
            </a:r>
            <a:r>
              <a:rPr lang="en-US" altLang="ja-JP" sz="4000" b="1" dirty="0"/>
              <a:t>–</a:t>
            </a:r>
            <a:endParaRPr kumimoji="1" lang="ja-JP" altLang="en-US" sz="4000" b="1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2059" y="1348402"/>
            <a:ext cx="3103403" cy="5148283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1520569" y="6496686"/>
            <a:ext cx="26356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b="1" dirty="0" smtClean="0"/>
              <a:t>Phys. Rev. Lett. 33, 1404 (1974)</a:t>
            </a:r>
            <a:endParaRPr lang="en-US" altLang="ja-JP" sz="1200" b="1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242059" y="763626"/>
            <a:ext cx="29995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 smtClean="0">
                <a:solidFill>
                  <a:srgbClr val="C00000"/>
                </a:solidFill>
              </a:rPr>
              <a:t>チャームクォーク</a:t>
            </a:r>
            <a:r>
              <a:rPr kumimoji="1" lang="en-US" altLang="ja-JP" sz="1600" b="1" dirty="0" smtClean="0">
                <a:solidFill>
                  <a:srgbClr val="C00000"/>
                </a:solidFill>
              </a:rPr>
              <a:t>(J/ψ)</a:t>
            </a:r>
            <a:r>
              <a:rPr kumimoji="1" lang="ja-JP" altLang="en-US" sz="1600" b="1" dirty="0" smtClean="0">
                <a:solidFill>
                  <a:srgbClr val="C00000"/>
                </a:solidFill>
              </a:rPr>
              <a:t>の発見</a:t>
            </a:r>
            <a:endParaRPr kumimoji="1" lang="en-US" altLang="ja-JP" sz="1600" b="1" dirty="0" smtClean="0">
              <a:solidFill>
                <a:srgbClr val="C00000"/>
              </a:solidFill>
            </a:endParaRPr>
          </a:p>
          <a:p>
            <a:r>
              <a:rPr lang="en-US" altLang="ja-JP" sz="1600" b="1" dirty="0" smtClean="0">
                <a:solidFill>
                  <a:srgbClr val="C00000"/>
                </a:solidFill>
              </a:rPr>
              <a:t>(2</a:t>
            </a:r>
            <a:r>
              <a:rPr lang="ja-JP" altLang="en-US" sz="1600" b="1" dirty="0" err="1" smtClean="0">
                <a:solidFill>
                  <a:srgbClr val="C00000"/>
                </a:solidFill>
              </a:rPr>
              <a:t>つの</a:t>
            </a:r>
            <a:r>
              <a:rPr lang="ja-JP" altLang="en-US" sz="1600" b="1" dirty="0" smtClean="0">
                <a:solidFill>
                  <a:srgbClr val="C00000"/>
                </a:solidFill>
              </a:rPr>
              <a:t>電子への崩壊</a:t>
            </a:r>
            <a:r>
              <a:rPr lang="en-US" altLang="ja-JP" sz="1600" b="1" dirty="0" smtClean="0">
                <a:solidFill>
                  <a:srgbClr val="C00000"/>
                </a:solidFill>
              </a:rPr>
              <a:t>)</a:t>
            </a:r>
            <a:endParaRPr kumimoji="1" lang="ja-JP" altLang="en-US" sz="1600" b="1" dirty="0">
              <a:solidFill>
                <a:srgbClr val="C00000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241598" y="1443841"/>
            <a:ext cx="7768473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・たくさんの事象を集めて計算された質量の</a:t>
            </a:r>
            <a:endParaRPr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”</a:t>
            </a:r>
            <a:r>
              <a:rPr lang="ja-JP" altLang="en-US" dirty="0" smtClean="0"/>
              <a:t>度数分布</a:t>
            </a:r>
            <a:r>
              <a:rPr lang="en-US" altLang="ja-JP" dirty="0" smtClean="0"/>
              <a:t>”(</a:t>
            </a:r>
            <a:r>
              <a:rPr lang="ja-JP" altLang="en-US" dirty="0" smtClean="0"/>
              <a:t>ヒストグラム</a:t>
            </a:r>
            <a:r>
              <a:rPr lang="en-US" altLang="ja-JP" dirty="0" smtClean="0"/>
              <a:t>)</a:t>
            </a:r>
            <a:r>
              <a:rPr lang="ja-JP" altLang="en-US" dirty="0" smtClean="0"/>
              <a:t>を作る。</a:t>
            </a:r>
            <a:endParaRPr lang="en-US" altLang="ja-JP" dirty="0" smtClean="0"/>
          </a:p>
          <a:p>
            <a:endParaRPr lang="en-US" altLang="ja-JP" dirty="0"/>
          </a:p>
          <a:p>
            <a:r>
              <a:rPr lang="ja-JP" altLang="en-US" dirty="0" smtClean="0"/>
              <a:t>・親粒子</a:t>
            </a:r>
            <a:r>
              <a:rPr lang="ja-JP" altLang="en-US" dirty="0"/>
              <a:t>の崩壊から来て</a:t>
            </a:r>
            <a:r>
              <a:rPr lang="ja-JP" altLang="en-US" dirty="0" smtClean="0"/>
              <a:t>ない粒子の組み合わせで</a:t>
            </a:r>
            <a:endParaRPr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</a:t>
            </a:r>
            <a:r>
              <a:rPr lang="ja-JP" altLang="en-US" dirty="0" smtClean="0"/>
              <a:t>計算された質量は滑らかな分布になる。</a:t>
            </a:r>
            <a:endParaRPr lang="en-US" altLang="ja-JP" dirty="0" smtClean="0"/>
          </a:p>
          <a:p>
            <a:endParaRPr kumimoji="1" lang="en-US" altLang="ja-JP" dirty="0"/>
          </a:p>
          <a:p>
            <a:r>
              <a:rPr lang="ja-JP" altLang="en-US" dirty="0" smtClean="0"/>
              <a:t>・新粒子が存在すれ</a:t>
            </a:r>
            <a:r>
              <a:rPr lang="ja-JP" altLang="en-US" dirty="0"/>
              <a:t>ば</a:t>
            </a:r>
            <a:r>
              <a:rPr lang="ja-JP" altLang="en-US" dirty="0" smtClean="0"/>
              <a:t>、質量の度数分布に</a:t>
            </a:r>
            <a:r>
              <a:rPr lang="en-US" altLang="ja-JP" dirty="0" smtClean="0">
                <a:solidFill>
                  <a:srgbClr val="FF0000"/>
                </a:solidFill>
              </a:rPr>
              <a:t>”</a:t>
            </a:r>
            <a:r>
              <a:rPr lang="ja-JP" altLang="en-US" dirty="0" smtClean="0">
                <a:solidFill>
                  <a:srgbClr val="FF0000"/>
                </a:solidFill>
              </a:rPr>
              <a:t>ピーク</a:t>
            </a:r>
            <a:r>
              <a:rPr lang="en-US" altLang="ja-JP" dirty="0" smtClean="0">
                <a:solidFill>
                  <a:srgbClr val="FF0000"/>
                </a:solidFill>
              </a:rPr>
              <a:t>”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  </a:t>
            </a:r>
            <a:r>
              <a:rPr lang="ja-JP" altLang="en-US" dirty="0" smtClean="0"/>
              <a:t>が現れる</a:t>
            </a:r>
            <a:r>
              <a:rPr lang="ja-JP" altLang="en-US" dirty="0"/>
              <a:t>。</a:t>
            </a:r>
            <a:r>
              <a:rPr lang="ja-JP" altLang="en-US" dirty="0" smtClean="0"/>
              <a:t>このピークの位置が、新粒子の質量。</a:t>
            </a:r>
            <a:r>
              <a:rPr lang="en-US" altLang="ja-JP" dirty="0" smtClean="0"/>
              <a:t>    </a:t>
            </a:r>
          </a:p>
          <a:p>
            <a:endParaRPr lang="en-US" altLang="ja-JP" dirty="0" smtClean="0"/>
          </a:p>
          <a:p>
            <a:r>
              <a:rPr lang="ja-JP" altLang="en-US" dirty="0" smtClean="0"/>
              <a:t>・誰も見たことのない質量にピークを見つければ大発見</a:t>
            </a:r>
            <a:r>
              <a:rPr lang="en-US" altLang="ja-JP" dirty="0" smtClean="0"/>
              <a:t>!</a:t>
            </a:r>
          </a:p>
          <a:p>
            <a:endParaRPr lang="en-US" altLang="ja-JP" dirty="0"/>
          </a:p>
          <a:p>
            <a:r>
              <a:rPr lang="ja-JP" altLang="en-US" dirty="0" smtClean="0"/>
              <a:t>・</a:t>
            </a:r>
            <a:r>
              <a:rPr lang="en-US" altLang="ja-JP" dirty="0" smtClean="0"/>
              <a:t>J/ψ</a:t>
            </a:r>
            <a:r>
              <a:rPr lang="ja-JP" altLang="en-US" dirty="0" smtClean="0"/>
              <a:t>はチャームと反チャームクォークの束縛状態で、</a:t>
            </a:r>
            <a:endParaRPr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</a:t>
            </a:r>
            <a:r>
              <a:rPr lang="ja-JP" altLang="en-US" dirty="0" smtClean="0"/>
              <a:t>初めて発見されたチャームクォークを含むハドロン→ノーベル賞受賞。</a:t>
            </a:r>
            <a:endParaRPr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b="1" dirty="0" smtClean="0">
                <a:solidFill>
                  <a:srgbClr val="FF0000"/>
                </a:solidFill>
              </a:rPr>
              <a:t>今日中に</a:t>
            </a:r>
            <a:r>
              <a:rPr lang="en-US" altLang="ja-JP" b="1" dirty="0" smtClean="0">
                <a:solidFill>
                  <a:srgbClr val="FF0000"/>
                </a:solidFill>
              </a:rPr>
              <a:t>Belle</a:t>
            </a:r>
            <a:r>
              <a:rPr lang="ja-JP" altLang="en-US" b="1" dirty="0" smtClean="0">
                <a:solidFill>
                  <a:srgbClr val="FF0000"/>
                </a:solidFill>
              </a:rPr>
              <a:t>実験のデータから</a:t>
            </a:r>
            <a:r>
              <a:rPr lang="en-US" altLang="ja-JP" b="1" dirty="0" smtClean="0">
                <a:solidFill>
                  <a:srgbClr val="FF0000"/>
                </a:solidFill>
              </a:rPr>
              <a:t>J/ψ</a:t>
            </a:r>
            <a:r>
              <a:rPr lang="ja-JP" altLang="en-US" b="1" dirty="0" smtClean="0">
                <a:solidFill>
                  <a:srgbClr val="FF0000"/>
                </a:solidFill>
              </a:rPr>
              <a:t>を見つけます！乞うご期待</a:t>
            </a:r>
            <a:r>
              <a:rPr lang="en-US" altLang="ja-JP" b="1" dirty="0" smtClean="0">
                <a:solidFill>
                  <a:srgbClr val="FF0000"/>
                </a:solidFill>
              </a:rPr>
              <a:t>!</a:t>
            </a:r>
            <a:endParaRPr lang="en-US" altLang="ja-JP" b="1" dirty="0">
              <a:solidFill>
                <a:srgbClr val="FF0000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2B54-B15A-4C09-A324-033AADDE4659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527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397094" y="128315"/>
            <a:ext cx="114998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000" b="1" dirty="0" smtClean="0"/>
              <a:t>新粒子の発見例</a:t>
            </a:r>
            <a:r>
              <a:rPr lang="en-US" altLang="ja-JP" sz="4000" b="1" dirty="0" smtClean="0"/>
              <a:t>(2) </a:t>
            </a:r>
            <a:r>
              <a:rPr lang="en-US" altLang="ja-JP" sz="4000" b="1" dirty="0"/>
              <a:t>–</a:t>
            </a:r>
            <a:r>
              <a:rPr lang="ja-JP" altLang="en-US" sz="4000" b="1" dirty="0" smtClean="0"/>
              <a:t>ヒッグス粒子の発見</a:t>
            </a:r>
            <a:r>
              <a:rPr lang="en-US" altLang="ja-JP" sz="4000" b="1" dirty="0" smtClean="0"/>
              <a:t> (2012)</a:t>
            </a:r>
            <a:r>
              <a:rPr lang="en-US" altLang="ja-JP" sz="4000" b="1" dirty="0"/>
              <a:t> –</a:t>
            </a:r>
            <a:endParaRPr lang="en-US" altLang="ja-JP" sz="4000" b="1" dirty="0" smtClean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144" y="2865821"/>
            <a:ext cx="4039809" cy="3907512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2938348" y="1982099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 smtClean="0"/>
              <a:t>ヒッグス</a:t>
            </a:r>
            <a:endParaRPr lang="en-US" altLang="ja-JP" b="1" dirty="0" smtClean="0"/>
          </a:p>
          <a:p>
            <a:r>
              <a:rPr kumimoji="1" lang="en-US" altLang="ja-JP" b="1" dirty="0" smtClean="0"/>
              <a:t>(Higgs)</a:t>
            </a:r>
            <a:endParaRPr kumimoji="1" lang="ja-JP" altLang="en-US" b="1" dirty="0"/>
          </a:p>
        </p:txBody>
      </p:sp>
      <p:sp>
        <p:nvSpPr>
          <p:cNvPr id="9" name="楕円 7"/>
          <p:cNvSpPr/>
          <p:nvPr/>
        </p:nvSpPr>
        <p:spPr>
          <a:xfrm>
            <a:off x="2842380" y="1898951"/>
            <a:ext cx="1173238" cy="79828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0" name="直線矢印コネクタ 9"/>
          <p:cNvCxnSpPr>
            <a:stCxn id="9" idx="6"/>
            <a:endCxn id="42" idx="2"/>
          </p:cNvCxnSpPr>
          <p:nvPr/>
        </p:nvCxnSpPr>
        <p:spPr>
          <a:xfrm flipV="1">
            <a:off x="4015618" y="2297247"/>
            <a:ext cx="469755" cy="8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>
            <a:stCxn id="9" idx="2"/>
            <a:endCxn id="23" idx="6"/>
          </p:cNvCxnSpPr>
          <p:nvPr/>
        </p:nvCxnSpPr>
        <p:spPr>
          <a:xfrm flipH="1">
            <a:off x="2372765" y="2298095"/>
            <a:ext cx="469615" cy="39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1703138" y="1892081"/>
            <a:ext cx="6974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400" dirty="0"/>
              <a:t> </a:t>
            </a:r>
            <a:r>
              <a:rPr lang="ja-JP" altLang="en-US" sz="2400" dirty="0" smtClean="0"/>
              <a:t>光</a:t>
            </a:r>
            <a:endParaRPr lang="en-US" altLang="ja-JP" sz="2400" dirty="0" smtClean="0"/>
          </a:p>
          <a:p>
            <a:r>
              <a:rPr lang="en-US" altLang="en-US" sz="2400" dirty="0" smtClean="0">
                <a:latin typeface="Times"/>
                <a:cs typeface="Times"/>
              </a:rPr>
              <a:t>(</a:t>
            </a:r>
            <a:r>
              <a:rPr lang="en-US" altLang="ja-JP" sz="2400" dirty="0" smtClean="0">
                <a:latin typeface="Times New Roman"/>
                <a:cs typeface="Times New Roman"/>
              </a:rPr>
              <a:t>γ1</a:t>
            </a:r>
            <a:r>
              <a:rPr lang="en-US" altLang="en-US" sz="2400" dirty="0" smtClean="0">
                <a:latin typeface="Times"/>
                <a:cs typeface="Times"/>
              </a:rPr>
              <a:t>)</a:t>
            </a:r>
            <a:endParaRPr lang="en-US" altLang="ja-JP" sz="2400" dirty="0" smtClean="0">
              <a:latin typeface="Times"/>
              <a:cs typeface="Times"/>
            </a:endParaRPr>
          </a:p>
        </p:txBody>
      </p:sp>
      <p:sp>
        <p:nvSpPr>
          <p:cNvPr id="23" name="楕円 15"/>
          <p:cNvSpPr/>
          <p:nvPr/>
        </p:nvSpPr>
        <p:spPr>
          <a:xfrm>
            <a:off x="1708301" y="1777251"/>
            <a:ext cx="664464" cy="104966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386668" y="454781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FF00"/>
                </a:solidFill>
              </a:rPr>
              <a:t>光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821544" y="288592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FF00"/>
                </a:solidFill>
              </a:rPr>
              <a:t>光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33" name="図 32"/>
          <p:cNvPicPr>
            <a:picLocks noChangeAspect="1"/>
          </p:cNvPicPr>
          <p:nvPr/>
        </p:nvPicPr>
        <p:blipFill rotWithShape="1">
          <a:blip r:embed="rId4"/>
          <a:srcRect b="5382"/>
          <a:stretch/>
        </p:blipFill>
        <p:spPr>
          <a:xfrm>
            <a:off x="5902476" y="2899901"/>
            <a:ext cx="5415870" cy="3679908"/>
          </a:xfrm>
          <a:prstGeom prst="rect">
            <a:avLst/>
          </a:prstGeom>
        </p:spPr>
      </p:pic>
      <p:sp>
        <p:nvSpPr>
          <p:cNvPr id="41" name="テキスト ボックス 40"/>
          <p:cNvSpPr txBox="1"/>
          <p:nvPr/>
        </p:nvSpPr>
        <p:spPr>
          <a:xfrm>
            <a:off x="4480210" y="1887244"/>
            <a:ext cx="6974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400" dirty="0"/>
              <a:t> </a:t>
            </a:r>
            <a:r>
              <a:rPr lang="ja-JP" altLang="en-US" sz="2400" dirty="0" smtClean="0"/>
              <a:t>光</a:t>
            </a:r>
            <a:endParaRPr lang="en-US" altLang="ja-JP" sz="2400" dirty="0" smtClean="0"/>
          </a:p>
          <a:p>
            <a:r>
              <a:rPr lang="en-US" altLang="en-US" sz="2400" dirty="0" smtClean="0">
                <a:latin typeface="Times"/>
                <a:cs typeface="Times"/>
              </a:rPr>
              <a:t>(</a:t>
            </a:r>
            <a:r>
              <a:rPr lang="en-US" altLang="ja-JP" sz="2400" dirty="0" smtClean="0">
                <a:latin typeface="Times New Roman"/>
                <a:cs typeface="Times New Roman"/>
              </a:rPr>
              <a:t>γ2</a:t>
            </a:r>
            <a:r>
              <a:rPr lang="en-US" altLang="en-US" sz="2400" dirty="0" smtClean="0">
                <a:latin typeface="Times"/>
                <a:cs typeface="Times"/>
              </a:rPr>
              <a:t>)</a:t>
            </a:r>
            <a:endParaRPr lang="en-US" altLang="ja-JP" sz="2400" dirty="0" smtClean="0">
              <a:latin typeface="Times"/>
              <a:cs typeface="Times"/>
            </a:endParaRPr>
          </a:p>
        </p:txBody>
      </p:sp>
      <p:sp>
        <p:nvSpPr>
          <p:cNvPr id="42" name="楕円 15"/>
          <p:cNvSpPr/>
          <p:nvPr/>
        </p:nvSpPr>
        <p:spPr>
          <a:xfrm>
            <a:off x="4485373" y="1772414"/>
            <a:ext cx="664464" cy="104966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9615710" y="6457890"/>
            <a:ext cx="1403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M</a:t>
            </a:r>
            <a:r>
              <a:rPr kumimoji="1" lang="en-US" altLang="ja-JP" baseline="-25000" dirty="0" err="1" smtClean="0"/>
              <a:t>higgs</a:t>
            </a:r>
            <a:r>
              <a:rPr kumimoji="1" lang="en-US" altLang="ja-JP" baseline="-25000" dirty="0" smtClean="0"/>
              <a:t> </a:t>
            </a:r>
            <a:r>
              <a:rPr kumimoji="1" lang="en-US" altLang="ja-JP" dirty="0" smtClean="0"/>
              <a:t>(</a:t>
            </a:r>
            <a:r>
              <a:rPr kumimoji="1" lang="en-US" altLang="ja-JP" dirty="0" err="1" smtClean="0"/>
              <a:t>GeV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9082507" y="2734715"/>
            <a:ext cx="18866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 smtClean="0">
                <a:effectLst/>
              </a:rPr>
              <a:t>Phys. Lett. B716 (2012)</a:t>
            </a:r>
            <a:endParaRPr lang="en-US" altLang="ja-JP" sz="1200" dirty="0">
              <a:effectLst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537430" y="843263"/>
            <a:ext cx="114297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altLang="ja-JP" dirty="0" smtClean="0">
                <a:solidFill>
                  <a:srgbClr val="FF0000"/>
                </a:solidFill>
              </a:rPr>
              <a:t>LHC</a:t>
            </a:r>
            <a:r>
              <a:rPr lang="ja-JP" altLang="en-US" dirty="0" smtClean="0">
                <a:solidFill>
                  <a:srgbClr val="FF0000"/>
                </a:solidFill>
              </a:rPr>
              <a:t>加速器</a:t>
            </a:r>
            <a:r>
              <a:rPr lang="ja-JP" altLang="en-US" dirty="0" smtClean="0"/>
              <a:t>を用いた</a:t>
            </a:r>
            <a:r>
              <a:rPr lang="en-US" altLang="ja-JP" dirty="0" smtClean="0">
                <a:solidFill>
                  <a:srgbClr val="FF0000"/>
                </a:solidFill>
              </a:rPr>
              <a:t>ATLAS</a:t>
            </a:r>
            <a:r>
              <a:rPr lang="ja-JP" altLang="en-US" dirty="0" smtClean="0">
                <a:solidFill>
                  <a:srgbClr val="FF0000"/>
                </a:solidFill>
              </a:rPr>
              <a:t>実験</a:t>
            </a:r>
            <a:r>
              <a:rPr lang="ja-JP" altLang="en-US" dirty="0" smtClean="0"/>
              <a:t>で発見された（</a:t>
            </a:r>
            <a:r>
              <a:rPr lang="en-US" altLang="ja-JP" dirty="0" smtClean="0"/>
              <a:t>ATLAS</a:t>
            </a:r>
            <a:r>
              <a:rPr lang="ja-JP" altLang="en-US" dirty="0" smtClean="0"/>
              <a:t>実験の詳細は</a:t>
            </a:r>
            <a:r>
              <a:rPr lang="en-US" altLang="ja-JP" dirty="0" smtClean="0"/>
              <a:t>7/26</a:t>
            </a:r>
            <a:r>
              <a:rPr lang="ja-JP" altLang="en-US" dirty="0" smtClean="0"/>
              <a:t>の戸本先生の授業でお話します）</a:t>
            </a:r>
            <a:endParaRPr lang="en-US" altLang="ja-JP" dirty="0" smtClean="0"/>
          </a:p>
          <a:p>
            <a:pPr marL="285750" indent="-285750">
              <a:buFont typeface="Arial"/>
              <a:buChar char="•"/>
            </a:pPr>
            <a:r>
              <a:rPr lang="en-US" altLang="ja-JP" dirty="0" smtClean="0"/>
              <a:t>2</a:t>
            </a:r>
            <a:r>
              <a:rPr lang="ja-JP" altLang="en-US" dirty="0" smtClean="0"/>
              <a:t>つの光</a:t>
            </a:r>
            <a:r>
              <a:rPr lang="en-US" altLang="ja-JP" dirty="0" smtClean="0"/>
              <a:t> (</a:t>
            </a:r>
            <a:r>
              <a:rPr lang="en-US" altLang="ja-JP" dirty="0" err="1" smtClean="0">
                <a:latin typeface="Times New Roman"/>
                <a:cs typeface="Times New Roman"/>
              </a:rPr>
              <a:t>γ</a:t>
            </a:r>
            <a:r>
              <a:rPr lang="en-US" altLang="ja-JP" dirty="0" smtClean="0"/>
              <a:t>)</a:t>
            </a:r>
            <a:r>
              <a:rPr lang="ja-JP" altLang="en-US" dirty="0" smtClean="0"/>
              <a:t>のエネルギーと運動量から測定した質量の度数分布の</a:t>
            </a:r>
            <a:r>
              <a:rPr lang="en-US" altLang="ja-JP" dirty="0" smtClean="0"/>
              <a:t>125GeV</a:t>
            </a:r>
            <a:r>
              <a:rPr lang="ja-JP" altLang="en-US" dirty="0" smtClean="0"/>
              <a:t>付近に</a:t>
            </a:r>
            <a:r>
              <a:rPr lang="ja-JP" altLang="en-US" dirty="0" smtClean="0">
                <a:solidFill>
                  <a:srgbClr val="FF0000"/>
                </a:solidFill>
              </a:rPr>
              <a:t>ピークを発見</a:t>
            </a:r>
            <a:r>
              <a:rPr lang="en-US" altLang="ja-JP" dirty="0" smtClean="0">
                <a:solidFill>
                  <a:srgbClr val="FF0000"/>
                </a:solidFill>
              </a:rPr>
              <a:t> </a:t>
            </a:r>
          </a:p>
          <a:p>
            <a:r>
              <a:rPr lang="ja-JP" altLang="en-US" dirty="0" smtClean="0">
                <a:solidFill>
                  <a:srgbClr val="FF0000"/>
                </a:solidFill>
              </a:rPr>
              <a:t>　</a:t>
            </a:r>
            <a:r>
              <a:rPr lang="en-US" altLang="ja-JP" dirty="0" smtClean="0">
                <a:solidFill>
                  <a:srgbClr val="000000"/>
                </a:solidFill>
              </a:rPr>
              <a:t>→ </a:t>
            </a:r>
            <a:r>
              <a:rPr lang="ja-JP" altLang="en-US" dirty="0" smtClean="0"/>
              <a:t>後の研究から</a:t>
            </a:r>
            <a:r>
              <a:rPr lang="ja-JP" altLang="en-US" dirty="0" smtClean="0">
                <a:solidFill>
                  <a:srgbClr val="FF0000"/>
                </a:solidFill>
              </a:rPr>
              <a:t>ヒッグス粒子</a:t>
            </a:r>
            <a:r>
              <a:rPr lang="ja-JP" altLang="en-US" dirty="0" smtClean="0">
                <a:solidFill>
                  <a:srgbClr val="000000"/>
                </a:solidFill>
              </a:rPr>
              <a:t>であることがわかった</a:t>
            </a:r>
            <a:endParaRPr lang="en-US" altLang="ja-JP" dirty="0">
              <a:solidFill>
                <a:srgbClr val="000000"/>
              </a:solidFill>
            </a:endParaRPr>
          </a:p>
        </p:txBody>
      </p:sp>
      <p:graphicFrame>
        <p:nvGraphicFramePr>
          <p:cNvPr id="32" name="オブジェクト 31"/>
          <p:cNvGraphicFramePr>
            <a:graphicFrameLocks noChangeAspect="1"/>
          </p:cNvGraphicFramePr>
          <p:nvPr>
            <p:extLst/>
          </p:nvPr>
        </p:nvGraphicFramePr>
        <p:xfrm>
          <a:off x="6844234" y="1681612"/>
          <a:ext cx="3980575" cy="13784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7" name="Equation" r:id="rId5" imgW="1612900" imgH="558800" progId="Equation.DSMT4">
                  <p:embed/>
                </p:oleObj>
              </mc:Choice>
              <mc:Fallback>
                <p:oleObj name="Equation" r:id="rId5" imgW="1612900" imgH="558800" progId="Equation.DSMT4">
                  <p:embed/>
                  <p:pic>
                    <p:nvPicPr>
                      <p:cNvPr id="32" name="オブジェクト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4234" y="1681612"/>
                        <a:ext cx="3980575" cy="137847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2B54-B15A-4C09-A324-033AADDE4659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563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4977745" y="172633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 smtClean="0"/>
              <a:t>実験課題</a:t>
            </a:r>
            <a:endParaRPr kumimoji="1" lang="ja-JP" altLang="en-US" sz="4000" b="1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900056" y="3038298"/>
            <a:ext cx="1039188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 smtClean="0">
                <a:solidFill>
                  <a:srgbClr val="FF0000"/>
                </a:solidFill>
              </a:rPr>
              <a:t>Belle</a:t>
            </a:r>
            <a:r>
              <a:rPr lang="ja-JP" altLang="en-US" sz="2800" b="1" dirty="0" smtClean="0">
                <a:solidFill>
                  <a:srgbClr val="FF0000"/>
                </a:solidFill>
              </a:rPr>
              <a:t>実験で取得されたデータの一部を使い、未知の粒子を探す</a:t>
            </a:r>
            <a:endParaRPr lang="en-US" altLang="ja-JP" sz="2800" b="1" dirty="0">
              <a:solidFill>
                <a:srgbClr val="FF0000"/>
              </a:solidFill>
            </a:endParaRPr>
          </a:p>
          <a:p>
            <a:pPr algn="ctr"/>
            <a:r>
              <a:rPr lang="en-US" altLang="ja-JP" sz="4000" b="1" dirty="0" smtClean="0">
                <a:solidFill>
                  <a:srgbClr val="FF0000"/>
                </a:solidFill>
              </a:rPr>
              <a:t>B-Lab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2B54-B15A-4C09-A324-033AADDE4659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247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2B54-B15A-4C09-A324-033AADDE4659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4200184" y="176017"/>
            <a:ext cx="3822025" cy="588961"/>
          </a:xfrm>
        </p:spPr>
        <p:txBody>
          <a:bodyPr>
            <a:normAutofit fontScale="90000"/>
          </a:bodyPr>
          <a:lstStyle/>
          <a:p>
            <a:r>
              <a:rPr lang="en-US" altLang="ja-JP" b="1" dirty="0" smtClean="0"/>
              <a:t>B-Lab</a:t>
            </a:r>
            <a:r>
              <a:rPr lang="ja-JP" altLang="en-US" b="1" dirty="0" smtClean="0"/>
              <a:t>について</a:t>
            </a:r>
            <a:endParaRPr kumimoji="1" lang="ja-JP" altLang="en-US" b="1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436764" y="1153264"/>
            <a:ext cx="9318472" cy="1819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0000" indent="-1800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ja-JP" sz="2000" dirty="0">
                <a:solidFill>
                  <a:srgbClr val="0000FF"/>
                </a:solidFill>
              </a:rPr>
              <a:t>B-Lab</a:t>
            </a:r>
            <a:r>
              <a:rPr lang="ja-JP" altLang="en-US" sz="2000" dirty="0"/>
              <a:t>は高エネルギー加速器研究機構（ＫＥＫ）で行なわれている</a:t>
            </a:r>
            <a:r>
              <a:rPr lang="en-US" altLang="ja-JP" sz="2000" dirty="0">
                <a:solidFill>
                  <a:srgbClr val="0000FF"/>
                </a:solidFill>
              </a:rPr>
              <a:t>Belle</a:t>
            </a:r>
            <a:r>
              <a:rPr lang="ja-JP" altLang="en-US" sz="2000" dirty="0">
                <a:solidFill>
                  <a:srgbClr val="0000FF"/>
                </a:solidFill>
              </a:rPr>
              <a:t>実験</a:t>
            </a:r>
            <a:r>
              <a:rPr lang="ja-JP" altLang="en-US" sz="2000" dirty="0"/>
              <a:t>で得られたデータをインターネットを通じて一般に公開し、その中に潜む新粒子の探索を行なってもらおうという試みです。</a:t>
            </a:r>
          </a:p>
          <a:p>
            <a:pPr marL="180000" indent="-1800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ja-JP" altLang="en-US" sz="2000" dirty="0"/>
              <a:t>このような試みは世界初です。</a:t>
            </a:r>
          </a:p>
          <a:p>
            <a:pPr marL="180000" indent="-1800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ja-JP" altLang="en-US" sz="2000" dirty="0"/>
              <a:t>このプログラムは高校生にも参加できるように構成されています</a:t>
            </a:r>
            <a:r>
              <a:rPr lang="ja-JP" altLang="en-US" sz="2000" dirty="0" smtClean="0"/>
              <a:t>。</a:t>
            </a:r>
            <a:endParaRPr lang="ja-JP" altLang="en-US" sz="2000" dirty="0"/>
          </a:p>
          <a:p>
            <a:pPr marL="180000" indent="-1800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altLang="ja-JP" sz="2000" b="1" dirty="0"/>
          </a:p>
        </p:txBody>
      </p:sp>
      <p:pic>
        <p:nvPicPr>
          <p:cNvPr id="8" name="Picture 10" descr="KEKair2004-01M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185" y="3562052"/>
            <a:ext cx="3910013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16"/>
          <p:cNvSpPr>
            <a:spLocks noChangeArrowheads="1"/>
          </p:cNvSpPr>
          <p:nvPr/>
        </p:nvSpPr>
        <p:spPr bwMode="auto">
          <a:xfrm>
            <a:off x="4358934" y="4990803"/>
            <a:ext cx="1862138" cy="434975"/>
          </a:xfrm>
          <a:prstGeom prst="ellipse">
            <a:avLst/>
          </a:prstGeom>
          <a:noFill/>
          <a:ln w="9525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" name="Line 17"/>
          <p:cNvSpPr>
            <a:spLocks noChangeShapeType="1"/>
          </p:cNvSpPr>
          <p:nvPr/>
        </p:nvSpPr>
        <p:spPr bwMode="auto">
          <a:xfrm flipH="1" flipV="1">
            <a:off x="4930435" y="5419428"/>
            <a:ext cx="682625" cy="433387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5573372" y="3776364"/>
            <a:ext cx="1054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2000" dirty="0">
                <a:solidFill>
                  <a:srgbClr val="FFFFFF"/>
                </a:solidFill>
              </a:rPr>
              <a:t>筑波山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4573247" y="4562177"/>
            <a:ext cx="12620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2000" dirty="0">
                <a:solidFill>
                  <a:srgbClr val="FFFFFF"/>
                </a:solidFill>
              </a:rPr>
              <a:t>ＫＥＫＢ</a:t>
            </a:r>
          </a:p>
        </p:txBody>
      </p:sp>
    </p:spTree>
    <p:extLst>
      <p:ext uri="{BB962C8B-B14F-4D97-AF65-F5344CB8AC3E}">
        <p14:creationId xmlns:p14="http://schemas.microsoft.com/office/powerpoint/2010/main" val="150292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7347-0444-48FA-9CBA-69AAB32EDCBF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1199458" y="7389"/>
            <a:ext cx="9601067" cy="5889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 smtClean="0"/>
              <a:t>B-Lab</a:t>
            </a:r>
            <a:endParaRPr lang="ja-JP" altLang="en-US" b="1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489076" y="838719"/>
            <a:ext cx="9287445" cy="1612900"/>
          </a:xfrm>
          <a:prstGeom prst="rect">
            <a:avLst/>
          </a:prstGeom>
        </p:spPr>
        <p:txBody>
          <a:bodyPr/>
          <a:lstStyle/>
          <a:p>
            <a:pPr marL="180000" indent="-1800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ja-JP" altLang="en-US" sz="2000" dirty="0">
                <a:solidFill>
                  <a:srgbClr val="003399"/>
                </a:solidFill>
                <a:latin typeface="Comic Sans MS" pitchFamily="66" charset="0"/>
                <a:ea typeface="ＭＳ ゴシック" pitchFamily="49" charset="-128"/>
              </a:rPr>
              <a:t>データ公開プログラム</a:t>
            </a:r>
            <a:r>
              <a:rPr lang="en-US" altLang="ja-JP" sz="2000" dirty="0">
                <a:solidFill>
                  <a:srgbClr val="003399"/>
                </a:solidFill>
                <a:latin typeface="+mj-ea"/>
                <a:ea typeface="+mj-ea"/>
              </a:rPr>
              <a:t>B-Lab</a:t>
            </a:r>
            <a:r>
              <a:rPr lang="ja-JP" altLang="en-US" sz="2000" dirty="0">
                <a:solidFill>
                  <a:srgbClr val="003399"/>
                </a:solidFill>
                <a:latin typeface="Comic Sans MS" pitchFamily="66" charset="0"/>
                <a:ea typeface="ＭＳ ゴシック" pitchFamily="49" charset="-128"/>
              </a:rPr>
              <a:t>では</a:t>
            </a:r>
            <a:r>
              <a:rPr lang="en-US" altLang="ja-JP" sz="2000" dirty="0">
                <a:solidFill>
                  <a:srgbClr val="FF3300"/>
                </a:solidFill>
                <a:latin typeface="+mj-ea"/>
                <a:ea typeface="+mj-ea"/>
              </a:rPr>
              <a:t>ROOT</a:t>
            </a:r>
            <a:r>
              <a:rPr lang="ja-JP" altLang="en-US" sz="2000" dirty="0">
                <a:solidFill>
                  <a:srgbClr val="FF3300"/>
                </a:solidFill>
                <a:latin typeface="Comic Sans MS" pitchFamily="66" charset="0"/>
                <a:ea typeface="ＭＳ ゴシック" pitchFamily="49" charset="-128"/>
              </a:rPr>
              <a:t>（ルート）</a:t>
            </a:r>
            <a:r>
              <a:rPr lang="ja-JP" altLang="en-US" sz="2000" dirty="0">
                <a:solidFill>
                  <a:srgbClr val="003399"/>
                </a:solidFill>
                <a:latin typeface="Comic Sans MS" pitchFamily="66" charset="0"/>
                <a:ea typeface="ＭＳ ゴシック" pitchFamily="49" charset="-128"/>
              </a:rPr>
              <a:t>と呼ばれる解析システムを使います</a:t>
            </a:r>
            <a:r>
              <a:rPr lang="ja-JP" altLang="en-US" sz="2000" dirty="0">
                <a:solidFill>
                  <a:srgbClr val="003399"/>
                </a:solidFill>
                <a:latin typeface="Comic Sans MS" pitchFamily="66" charset="0"/>
              </a:rPr>
              <a:t>。</a:t>
            </a:r>
          </a:p>
          <a:p>
            <a:pPr marL="180000" indent="-1800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ja-JP" altLang="en-US" sz="2000" dirty="0">
                <a:solidFill>
                  <a:srgbClr val="008000"/>
                </a:solidFill>
                <a:latin typeface="Comic Sans MS" pitchFamily="66" charset="0"/>
                <a:ea typeface="ＭＳ ゴシック" pitchFamily="49" charset="-128"/>
              </a:rPr>
              <a:t>この上で実行される解析コードの例が与えられています。それを自由に書き換えていろいろな新粒子探索が行えます。このコードは</a:t>
            </a:r>
            <a:r>
              <a:rPr lang="en-US" altLang="ja-JP" sz="2000" dirty="0">
                <a:solidFill>
                  <a:srgbClr val="FF3300"/>
                </a:solidFill>
                <a:latin typeface="+mn-ea"/>
              </a:rPr>
              <a:t>C++</a:t>
            </a:r>
            <a:r>
              <a:rPr lang="ja-JP" altLang="en-US" sz="2000" dirty="0">
                <a:solidFill>
                  <a:srgbClr val="008000"/>
                </a:solidFill>
                <a:latin typeface="Comic Sans MS" pitchFamily="66" charset="0"/>
                <a:ea typeface="ＭＳ ゴシック" pitchFamily="49" charset="-128"/>
              </a:rPr>
              <a:t>というコンピュータ言語で書かなければなりません。</a:t>
            </a: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2357805"/>
              </p:ext>
            </p:extLst>
          </p:nvPr>
        </p:nvGraphicFramePr>
        <p:xfrm>
          <a:off x="6701907" y="2815953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7" name="数式" r:id="rId3" imgW="114120" imgH="215640" progId="Equation.3">
                  <p:embed/>
                </p:oleObj>
              </mc:Choice>
              <mc:Fallback>
                <p:oleObj name="数式" r:id="rId3" imgW="114120" imgH="215640" progId="Equation.3">
                  <p:embed/>
                  <p:pic>
                    <p:nvPicPr>
                      <p:cNvPr id="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1907" y="2815953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879332" y="4003404"/>
            <a:ext cx="4535488" cy="720725"/>
          </a:xfrm>
          <a:prstGeom prst="rect">
            <a:avLst/>
          </a:prstGeom>
          <a:solidFill>
            <a:srgbClr val="CCFFF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879332" y="4724129"/>
            <a:ext cx="4535488" cy="720725"/>
          </a:xfrm>
          <a:prstGeom prst="rect">
            <a:avLst/>
          </a:prstGeom>
          <a:solidFill>
            <a:srgbClr val="00CC99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3890446" y="2923904"/>
            <a:ext cx="1368425" cy="785813"/>
          </a:xfrm>
          <a:prstGeom prst="ellipse">
            <a:avLst/>
          </a:prstGeom>
          <a:solidFill>
            <a:srgbClr val="FFFF99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4034908" y="3066779"/>
            <a:ext cx="115252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ja-JP" altLang="en-US" sz="1400" dirty="0"/>
              <a:t>入力データ</a:t>
            </a:r>
          </a:p>
          <a:p>
            <a:pPr eaLnBrk="1" hangingPunct="1">
              <a:lnSpc>
                <a:spcPct val="90000"/>
              </a:lnSpc>
            </a:pPr>
            <a:r>
              <a:rPr lang="ja-JP" altLang="en-US" sz="1400" dirty="0"/>
              <a:t>ＲＯＯＴ形式</a:t>
            </a: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5390632" y="2923904"/>
            <a:ext cx="1512888" cy="720725"/>
          </a:xfrm>
          <a:prstGeom prst="rect">
            <a:avLst/>
          </a:prstGeom>
          <a:solidFill>
            <a:srgbClr val="FFFF99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5463658" y="3066779"/>
            <a:ext cx="136842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ja-JP" altLang="en-US" sz="1400" dirty="0">
                <a:solidFill>
                  <a:srgbClr val="FF0000"/>
                </a:solidFill>
              </a:rPr>
              <a:t>解析プログラム</a:t>
            </a:r>
          </a:p>
          <a:p>
            <a:pPr eaLnBrk="1" hangingPunct="1">
              <a:lnSpc>
                <a:spcPct val="90000"/>
              </a:lnSpc>
            </a:pPr>
            <a:r>
              <a:rPr lang="ja-JP" altLang="en-US" sz="1400" dirty="0">
                <a:solidFill>
                  <a:srgbClr val="FF0000"/>
                </a:solidFill>
              </a:rPr>
              <a:t>Ｃ＋＋コード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5187433" y="4138341"/>
            <a:ext cx="1871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ja-JP" altLang="en-US" sz="2400" dirty="0"/>
              <a:t>ＲＯＯＴ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4615932" y="4852716"/>
            <a:ext cx="3024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2400" dirty="0"/>
              <a:t>Windows</a:t>
            </a:r>
            <a:r>
              <a:rPr lang="ja-JP" altLang="en-US" sz="2400" dirty="0"/>
              <a:t> など</a:t>
            </a:r>
            <a:endParaRPr lang="en-US" altLang="ja-JP" sz="2400" dirty="0"/>
          </a:p>
        </p:txBody>
      </p:sp>
      <p:sp>
        <p:nvSpPr>
          <p:cNvPr id="16" name="Oval 13"/>
          <p:cNvSpPr>
            <a:spLocks noChangeArrowheads="1"/>
          </p:cNvSpPr>
          <p:nvPr/>
        </p:nvSpPr>
        <p:spPr bwMode="auto">
          <a:xfrm>
            <a:off x="7119421" y="2779441"/>
            <a:ext cx="1152525" cy="215900"/>
          </a:xfrm>
          <a:prstGeom prst="ellipse">
            <a:avLst/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7" name="Oval 14"/>
          <p:cNvSpPr>
            <a:spLocks noChangeArrowheads="1"/>
          </p:cNvSpPr>
          <p:nvPr/>
        </p:nvSpPr>
        <p:spPr bwMode="auto">
          <a:xfrm>
            <a:off x="7119421" y="3427142"/>
            <a:ext cx="1152525" cy="288925"/>
          </a:xfrm>
          <a:prstGeom prst="ellipse">
            <a:avLst/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8" name="Line 15"/>
          <p:cNvSpPr>
            <a:spLocks noChangeShapeType="1"/>
          </p:cNvSpPr>
          <p:nvPr/>
        </p:nvSpPr>
        <p:spPr bwMode="auto">
          <a:xfrm>
            <a:off x="7119420" y="2923903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19" name="Line 16"/>
          <p:cNvSpPr>
            <a:spLocks noChangeShapeType="1"/>
          </p:cNvSpPr>
          <p:nvPr/>
        </p:nvSpPr>
        <p:spPr bwMode="auto">
          <a:xfrm>
            <a:off x="8271945" y="2923903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7190857" y="3068366"/>
            <a:ext cx="10810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1400"/>
              <a:t>ヒストグラム</a:t>
            </a:r>
          </a:p>
        </p:txBody>
      </p:sp>
      <p:sp>
        <p:nvSpPr>
          <p:cNvPr id="21" name="下矢印 20"/>
          <p:cNvSpPr/>
          <p:nvPr/>
        </p:nvSpPr>
        <p:spPr>
          <a:xfrm>
            <a:off x="4496871" y="3724003"/>
            <a:ext cx="142875" cy="266700"/>
          </a:xfrm>
          <a:prstGeom prst="downArrow">
            <a:avLst>
              <a:gd name="adj1" fmla="val 56666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2" name="下矢印 21"/>
          <p:cNvSpPr/>
          <p:nvPr/>
        </p:nvSpPr>
        <p:spPr>
          <a:xfrm>
            <a:off x="6106596" y="3652566"/>
            <a:ext cx="142875" cy="323850"/>
          </a:xfrm>
          <a:prstGeom prst="downArrow">
            <a:avLst>
              <a:gd name="adj1" fmla="val 56666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3" name="下矢印 22"/>
          <p:cNvSpPr/>
          <p:nvPr/>
        </p:nvSpPr>
        <p:spPr>
          <a:xfrm rot="10800000">
            <a:off x="7644883" y="3719242"/>
            <a:ext cx="142875" cy="261937"/>
          </a:xfrm>
          <a:prstGeom prst="downArrow">
            <a:avLst>
              <a:gd name="adj1" fmla="val 56666"/>
              <a:gd name="adj2" fmla="val 50000"/>
            </a:avLst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4" name="角丸四角形吹き出し 23"/>
          <p:cNvSpPr/>
          <p:nvPr/>
        </p:nvSpPr>
        <p:spPr>
          <a:xfrm>
            <a:off x="8737082" y="3003278"/>
            <a:ext cx="1428750" cy="857250"/>
          </a:xfrm>
          <a:prstGeom prst="wedgeRoundRectCallout">
            <a:avLst>
              <a:gd name="adj1" fmla="val -73313"/>
              <a:gd name="adj2" fmla="val -24699"/>
              <a:gd name="adj3" fmla="val 16667"/>
            </a:avLst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5" name="テキスト ボックス 27"/>
          <p:cNvSpPr txBox="1">
            <a:spLocks noChangeArrowheads="1"/>
          </p:cNvSpPr>
          <p:nvPr/>
        </p:nvSpPr>
        <p:spPr bwMode="auto">
          <a:xfrm>
            <a:off x="8879957" y="3074716"/>
            <a:ext cx="12065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ja-JP" altLang="en-US">
                <a:latin typeface="ＭＳ Ｐ明朝" pitchFamily="18" charset="-128"/>
                <a:ea typeface="ＭＳ Ｐ明朝" pitchFamily="18" charset="-128"/>
              </a:rPr>
              <a:t>度数分布</a:t>
            </a:r>
            <a:endParaRPr lang="en-US" altLang="ja-JP">
              <a:latin typeface="ＭＳ Ｐ明朝" pitchFamily="18" charset="-128"/>
              <a:ea typeface="ＭＳ Ｐ明朝" pitchFamily="18" charset="-128"/>
            </a:endParaRPr>
          </a:p>
          <a:p>
            <a:pPr eaLnBrk="1" hangingPunct="1"/>
            <a:r>
              <a:rPr lang="ja-JP" altLang="en-US">
                <a:latin typeface="ＭＳ Ｐ明朝" pitchFamily="18" charset="-128"/>
                <a:ea typeface="ＭＳ Ｐ明朝" pitchFamily="18" charset="-128"/>
              </a:rPr>
              <a:t>のことです</a:t>
            </a:r>
          </a:p>
        </p:txBody>
      </p:sp>
      <p:sp>
        <p:nvSpPr>
          <p:cNvPr id="26" name="角丸四角形吹き出し 25"/>
          <p:cNvSpPr/>
          <p:nvPr/>
        </p:nvSpPr>
        <p:spPr>
          <a:xfrm>
            <a:off x="2021957" y="2931841"/>
            <a:ext cx="1428750" cy="1357312"/>
          </a:xfrm>
          <a:prstGeom prst="wedgeRoundRectCallout">
            <a:avLst>
              <a:gd name="adj1" fmla="val 66846"/>
              <a:gd name="adj2" fmla="val -16166"/>
              <a:gd name="adj3" fmla="val 16667"/>
            </a:avLst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7" name="テキスト ボックス 29"/>
          <p:cNvSpPr txBox="1">
            <a:spLocks noChangeArrowheads="1"/>
          </p:cNvSpPr>
          <p:nvPr/>
        </p:nvSpPr>
        <p:spPr bwMode="auto">
          <a:xfrm>
            <a:off x="2093396" y="3003278"/>
            <a:ext cx="12858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>
                <a:latin typeface="ＭＳ Ｐ明朝" pitchFamily="18" charset="-128"/>
                <a:ea typeface="ＭＳ Ｐ明朝" pitchFamily="18" charset="-128"/>
              </a:rPr>
              <a:t>Belle</a:t>
            </a:r>
            <a:r>
              <a:rPr lang="ja-JP" altLang="en-US">
                <a:latin typeface="ＭＳ Ｐ明朝" pitchFamily="18" charset="-128"/>
                <a:ea typeface="ＭＳ Ｐ明朝" pitchFamily="18" charset="-128"/>
              </a:rPr>
              <a:t>実験で収集されたデータです。</a:t>
            </a:r>
          </a:p>
        </p:txBody>
      </p:sp>
      <p:sp>
        <p:nvSpPr>
          <p:cNvPr id="28" name="テキスト ボックス 30"/>
          <p:cNvSpPr txBox="1">
            <a:spLocks noChangeArrowheads="1"/>
          </p:cNvSpPr>
          <p:nvPr/>
        </p:nvSpPr>
        <p:spPr bwMode="auto">
          <a:xfrm>
            <a:off x="2067857" y="5674006"/>
            <a:ext cx="7747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400" dirty="0"/>
              <a:t>B-Lab</a:t>
            </a:r>
            <a:r>
              <a:rPr lang="ja-JP" altLang="en-US" sz="2400" dirty="0"/>
              <a:t>については </a:t>
            </a:r>
            <a:r>
              <a:rPr lang="en-US" altLang="ja-JP" sz="2400" dirty="0"/>
              <a:t>http://belle.kek.jp/b-lab </a:t>
            </a:r>
            <a:r>
              <a:rPr lang="ja-JP" altLang="en-US" sz="2400" dirty="0"/>
              <a:t>もご覧ください。</a:t>
            </a:r>
          </a:p>
        </p:txBody>
      </p:sp>
    </p:spTree>
    <p:extLst>
      <p:ext uri="{BB962C8B-B14F-4D97-AF65-F5344CB8AC3E}">
        <p14:creationId xmlns:p14="http://schemas.microsoft.com/office/powerpoint/2010/main" val="424929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7347-0444-48FA-9CBA-69AAB32EDCBF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208303" y="92340"/>
            <a:ext cx="37753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 smtClean="0"/>
              <a:t>データについて</a:t>
            </a:r>
            <a:endParaRPr kumimoji="1" lang="ja-JP" altLang="en-US" sz="4000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365504" y="878189"/>
            <a:ext cx="8494633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・ </a:t>
            </a:r>
            <a:r>
              <a:rPr kumimoji="1" lang="en-US" altLang="ja-JP" dirty="0" smtClean="0"/>
              <a:t>2</a:t>
            </a:r>
            <a:r>
              <a:rPr kumimoji="1" lang="ja-JP" altLang="en-US" dirty="0" err="1" smtClean="0"/>
              <a:t>つの</a:t>
            </a:r>
            <a:r>
              <a:rPr kumimoji="1" lang="en-US" altLang="ja-JP" dirty="0" smtClean="0"/>
              <a:t>root</a:t>
            </a:r>
            <a:r>
              <a:rPr kumimoji="1" lang="ja-JP" altLang="en-US" dirty="0" smtClean="0"/>
              <a:t>形式のデータ </a:t>
            </a:r>
            <a:r>
              <a:rPr kumimoji="1" lang="en-US" altLang="ja-JP" dirty="0" smtClean="0"/>
              <a:t>hadron-1.root, hadron-2.root</a:t>
            </a:r>
            <a:r>
              <a:rPr kumimoji="1" lang="ja-JP" altLang="en-US" dirty="0" smtClean="0"/>
              <a:t>があります</a:t>
            </a:r>
            <a:r>
              <a:rPr kumimoji="1" lang="ja-JP" altLang="en-US" dirty="0" smtClean="0"/>
              <a:t>。</a:t>
            </a:r>
            <a:endParaRPr kumimoji="1"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(hadron-1.root</a:t>
            </a:r>
            <a:r>
              <a:rPr lang="ja-JP" altLang="en-US" dirty="0" smtClean="0"/>
              <a:t>は</a:t>
            </a:r>
            <a:r>
              <a:rPr lang="en-US" altLang="ja-JP" dirty="0" smtClean="0"/>
              <a:t>60</a:t>
            </a:r>
            <a:r>
              <a:rPr lang="ja-JP" altLang="en-US" dirty="0" smtClean="0"/>
              <a:t>万事象、</a:t>
            </a:r>
            <a:r>
              <a:rPr lang="en-US" altLang="ja-JP" dirty="0" smtClean="0"/>
              <a:t>hadron-2.root</a:t>
            </a:r>
            <a:r>
              <a:rPr lang="ja-JP" altLang="en-US" dirty="0" smtClean="0"/>
              <a:t>は</a:t>
            </a:r>
            <a:r>
              <a:rPr lang="en-US" altLang="ja-JP" dirty="0" smtClean="0"/>
              <a:t>600</a:t>
            </a:r>
            <a:r>
              <a:rPr lang="ja-JP" altLang="en-US" dirty="0" smtClean="0"/>
              <a:t>万事象あります）</a:t>
            </a:r>
            <a:endParaRPr kumimoji="1" lang="en-US" altLang="ja-JP" dirty="0" smtClean="0"/>
          </a:p>
          <a:p>
            <a:endParaRPr lang="en-US" altLang="ja-JP" dirty="0"/>
          </a:p>
          <a:p>
            <a:r>
              <a:rPr kumimoji="1" lang="ja-JP" altLang="en-US" dirty="0" smtClean="0"/>
              <a:t>・ここには粒子の種類、運動量、エネルギー等が入っています。</a:t>
            </a:r>
            <a:endParaRPr kumimoji="1" lang="en-US" altLang="ja-JP" dirty="0" smtClean="0"/>
          </a:p>
          <a:p>
            <a:endParaRPr lang="en-US" altLang="ja-JP" dirty="0"/>
          </a:p>
          <a:p>
            <a:r>
              <a:rPr kumimoji="1" lang="ja-JP" altLang="en-US" dirty="0" smtClean="0"/>
              <a:t>・検出器から直接得られる生の情報は</a:t>
            </a:r>
            <a:endParaRPr kumimoji="1"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-</a:t>
            </a:r>
            <a:r>
              <a:rPr lang="ja-JP" altLang="en-US" dirty="0" smtClean="0"/>
              <a:t>検出器のどこに反応があった</a:t>
            </a:r>
            <a:r>
              <a:rPr lang="ja-JP" altLang="en-US" dirty="0"/>
              <a:t>か</a:t>
            </a:r>
            <a:endParaRPr lang="en-US" altLang="ja-JP" dirty="0" smtClean="0"/>
          </a:p>
          <a:p>
            <a:r>
              <a:rPr kumimoji="1" lang="en-US" altLang="ja-JP" dirty="0"/>
              <a:t> </a:t>
            </a:r>
            <a:r>
              <a:rPr kumimoji="1" lang="en-US" altLang="ja-JP" dirty="0" smtClean="0"/>
              <a:t>  -</a:t>
            </a:r>
            <a:r>
              <a:rPr kumimoji="1" lang="ja-JP" altLang="en-US" dirty="0" smtClean="0"/>
              <a:t>どれぐらいのタイミングに反応があった</a:t>
            </a:r>
            <a:endParaRPr kumimoji="1"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-</a:t>
            </a:r>
            <a:r>
              <a:rPr lang="ja-JP" altLang="en-US" dirty="0" smtClean="0"/>
              <a:t>どれぐらいの電荷を落としたか</a:t>
            </a:r>
            <a:endParaRPr lang="en-US" altLang="ja-JP" dirty="0"/>
          </a:p>
          <a:p>
            <a:r>
              <a:rPr kumimoji="1" lang="ja-JP" altLang="en-US" dirty="0" smtClean="0"/>
              <a:t>　といったもので、これらの情報から別の解析プログラムに通すことで、粒子の</a:t>
            </a:r>
            <a:endParaRPr kumimoji="1"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</a:t>
            </a:r>
            <a:r>
              <a:rPr kumimoji="1" lang="ja-JP" altLang="en-US" dirty="0" smtClean="0"/>
              <a:t>運動量やエネルギーを</a:t>
            </a:r>
            <a:r>
              <a:rPr lang="ja-JP" altLang="en-US" dirty="0" smtClean="0"/>
              <a:t>再構</a:t>
            </a:r>
            <a:r>
              <a:rPr lang="ja-JP" altLang="en-US" dirty="0" smtClean="0"/>
              <a:t>成し、</a:t>
            </a:r>
            <a:r>
              <a:rPr lang="en-US" altLang="ja-JP" dirty="0" smtClean="0"/>
              <a:t>hadron-1(2).root</a:t>
            </a:r>
            <a:r>
              <a:rPr lang="ja-JP" altLang="en-US" dirty="0" err="1" smtClean="0"/>
              <a:t>に保</a:t>
            </a:r>
            <a:r>
              <a:rPr lang="ja-JP" altLang="en-US" dirty="0" smtClean="0"/>
              <a:t>存しています。</a:t>
            </a:r>
            <a:endParaRPr kumimoji="1" lang="en-US" altLang="ja-JP" dirty="0" smtClean="0"/>
          </a:p>
        </p:txBody>
      </p:sp>
      <p:sp>
        <p:nvSpPr>
          <p:cNvPr id="7" name="正方形/長方形 6"/>
          <p:cNvSpPr/>
          <p:nvPr/>
        </p:nvSpPr>
        <p:spPr>
          <a:xfrm>
            <a:off x="56256" y="5546649"/>
            <a:ext cx="2424402" cy="12479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5207037" y="5521145"/>
            <a:ext cx="1761332" cy="12500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6255" y="5151814"/>
            <a:ext cx="2731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検出器からの生データ</a:t>
            </a:r>
            <a:endParaRPr kumimoji="1" lang="ja-JP" altLang="en-US" dirty="0"/>
          </a:p>
        </p:txBody>
      </p:sp>
      <p:cxnSp>
        <p:nvCxnSpPr>
          <p:cNvPr id="12" name="直線矢印コネクタ 11"/>
          <p:cNvCxnSpPr>
            <a:stCxn id="7" idx="3"/>
          </p:cNvCxnSpPr>
          <p:nvPr/>
        </p:nvCxnSpPr>
        <p:spPr>
          <a:xfrm flipV="1">
            <a:off x="2480658" y="6156249"/>
            <a:ext cx="2593550" cy="143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211178" y="5692953"/>
            <a:ext cx="20313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反応があった場所</a:t>
            </a:r>
            <a:endParaRPr kumimoji="1" lang="en-US" altLang="ja-JP" dirty="0" smtClean="0"/>
          </a:p>
          <a:p>
            <a:r>
              <a:rPr lang="ja-JP" altLang="en-US" dirty="0" smtClean="0"/>
              <a:t>タイミング</a:t>
            </a:r>
            <a:endParaRPr lang="en-US" altLang="ja-JP" dirty="0" smtClean="0"/>
          </a:p>
          <a:p>
            <a:r>
              <a:rPr kumimoji="1" lang="ja-JP" altLang="en-US" dirty="0" smtClean="0"/>
              <a:t>電荷</a:t>
            </a:r>
            <a:r>
              <a:rPr kumimoji="1" lang="ja-JP" altLang="en-US" dirty="0"/>
              <a:t>量</a:t>
            </a:r>
          </a:p>
        </p:txBody>
      </p:sp>
      <p:sp>
        <p:nvSpPr>
          <p:cNvPr id="16" name="楕円 15"/>
          <p:cNvSpPr/>
          <p:nvPr/>
        </p:nvSpPr>
        <p:spPr>
          <a:xfrm>
            <a:off x="2718813" y="5755278"/>
            <a:ext cx="1962611" cy="82848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074208" y="5151814"/>
            <a:ext cx="2043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h</a:t>
            </a:r>
            <a:r>
              <a:rPr lang="en-US" altLang="ja-JP" dirty="0" smtClean="0"/>
              <a:t>adron-1(2).root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844677" y="5998677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解析プログラム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426586" y="5521146"/>
            <a:ext cx="13388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運動量</a:t>
            </a:r>
            <a:endParaRPr kumimoji="1" lang="en-US" altLang="ja-JP" dirty="0" smtClean="0"/>
          </a:p>
          <a:p>
            <a:r>
              <a:rPr lang="ja-JP" altLang="en-US" dirty="0" smtClean="0"/>
              <a:t>エネルギー</a:t>
            </a:r>
            <a:endParaRPr lang="en-US" altLang="ja-JP" dirty="0" smtClean="0"/>
          </a:p>
          <a:p>
            <a:r>
              <a:rPr kumimoji="1" lang="ja-JP" altLang="en-US" dirty="0" smtClean="0"/>
              <a:t>種類</a:t>
            </a:r>
            <a:endParaRPr kumimoji="1" lang="en-US" altLang="ja-JP" dirty="0" smtClean="0"/>
          </a:p>
          <a:p>
            <a:r>
              <a:rPr kumimoji="1" lang="ja-JP" altLang="en-US" dirty="0" smtClean="0"/>
              <a:t>電荷</a:t>
            </a:r>
            <a:endParaRPr kumimoji="1" lang="en-US" altLang="ja-JP" dirty="0" smtClean="0"/>
          </a:p>
        </p:txBody>
      </p:sp>
      <p:cxnSp>
        <p:nvCxnSpPr>
          <p:cNvPr id="24" name="直線矢印コネクタ 23"/>
          <p:cNvCxnSpPr/>
          <p:nvPr/>
        </p:nvCxnSpPr>
        <p:spPr>
          <a:xfrm flipV="1">
            <a:off x="6096000" y="4862776"/>
            <a:ext cx="0" cy="324493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5352988" y="4540897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C00000"/>
                </a:solidFill>
              </a:rPr>
              <a:t>今手元にある</a:t>
            </a:r>
            <a:endParaRPr kumimoji="1" lang="ja-JP" altLang="en-US" dirty="0">
              <a:solidFill>
                <a:srgbClr val="C00000"/>
              </a:solidFill>
            </a:endParaRPr>
          </a:p>
        </p:txBody>
      </p:sp>
      <p:cxnSp>
        <p:nvCxnSpPr>
          <p:cNvPr id="26" name="直線矢印コネクタ 25"/>
          <p:cNvCxnSpPr/>
          <p:nvPr/>
        </p:nvCxnSpPr>
        <p:spPr>
          <a:xfrm flipV="1">
            <a:off x="7023704" y="6137551"/>
            <a:ext cx="2593550" cy="143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楕円 26"/>
          <p:cNvSpPr/>
          <p:nvPr/>
        </p:nvSpPr>
        <p:spPr>
          <a:xfrm>
            <a:off x="7261859" y="5736580"/>
            <a:ext cx="1962611" cy="82848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7387723" y="5979979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解析</a:t>
            </a:r>
            <a:r>
              <a:rPr kumimoji="1" lang="ja-JP" altLang="en-US" dirty="0" smtClean="0"/>
              <a:t>プログラム</a:t>
            </a:r>
            <a:endParaRPr kumimoji="1" lang="en-US" altLang="ja-JP" dirty="0" smtClean="0"/>
          </a:p>
          <a:p>
            <a:pPr algn="ctr"/>
            <a:r>
              <a:rPr lang="en-US" altLang="ja-JP" dirty="0" smtClean="0"/>
              <a:t>(</a:t>
            </a:r>
            <a:r>
              <a:rPr lang="en-US" altLang="ja-JP" dirty="0" err="1" smtClean="0"/>
              <a:t>c++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7194242" y="5080358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C00000"/>
                </a:solidFill>
              </a:rPr>
              <a:t>皆さんに作ってもらう</a:t>
            </a:r>
            <a:endParaRPr kumimoji="1" lang="ja-JP" altLang="en-US" dirty="0">
              <a:solidFill>
                <a:srgbClr val="C00000"/>
              </a:solidFill>
            </a:endParaRPr>
          </a:p>
        </p:txBody>
      </p:sp>
      <p:cxnSp>
        <p:nvCxnSpPr>
          <p:cNvPr id="31" name="直線矢印コネクタ 30"/>
          <p:cNvCxnSpPr/>
          <p:nvPr/>
        </p:nvCxnSpPr>
        <p:spPr>
          <a:xfrm flipV="1">
            <a:off x="8243164" y="5412087"/>
            <a:ext cx="0" cy="324493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正方形/長方形 31"/>
          <p:cNvSpPr/>
          <p:nvPr/>
        </p:nvSpPr>
        <p:spPr>
          <a:xfrm>
            <a:off x="9743118" y="5538393"/>
            <a:ext cx="1761332" cy="12500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0134171" y="597997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度数分布</a:t>
            </a:r>
            <a:endParaRPr kumimoji="1" lang="ja-JP" altLang="en-US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10069786" y="450004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C00000"/>
                </a:solidFill>
              </a:rPr>
              <a:t>最終成果</a:t>
            </a:r>
            <a:endParaRPr kumimoji="1" lang="ja-JP" altLang="en-US" dirty="0">
              <a:solidFill>
                <a:srgbClr val="C00000"/>
              </a:solidFill>
            </a:endParaRPr>
          </a:p>
        </p:txBody>
      </p:sp>
      <p:cxnSp>
        <p:nvCxnSpPr>
          <p:cNvPr id="36" name="直線矢印コネクタ 35"/>
          <p:cNvCxnSpPr/>
          <p:nvPr/>
        </p:nvCxnSpPr>
        <p:spPr>
          <a:xfrm flipV="1">
            <a:off x="10623784" y="4845280"/>
            <a:ext cx="0" cy="566807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639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7347-0444-48FA-9CBA-69AAB32EDCBF}" type="slidenum">
              <a:rPr kumimoji="1" lang="ja-JP" altLang="en-US" smtClean="0"/>
              <a:t>17</a:t>
            </a:fld>
            <a:endParaRPr kumimoji="1" lang="ja-JP" altLang="en-US"/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1295466" y="244057"/>
            <a:ext cx="9601067" cy="5889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 dirty="0" smtClean="0">
                <a:solidFill>
                  <a:srgbClr val="000000"/>
                </a:solidFill>
              </a:rPr>
              <a:t>データに含まれている粒子をみてみよう</a:t>
            </a:r>
            <a:endParaRPr lang="ja-JP" altLang="en-US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285967" y="1113116"/>
            <a:ext cx="9620066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2000" indent="-252000">
              <a:buBlip>
                <a:blip r:embed="rId2"/>
              </a:buBlip>
              <a:defRPr/>
            </a:pPr>
            <a:r>
              <a:rPr lang="ja-JP" altLang="en-US" dirty="0"/>
              <a:t>デスクトップにある</a:t>
            </a:r>
            <a:r>
              <a:rPr lang="ja-JP" altLang="en-US" dirty="0" smtClean="0">
                <a:solidFill>
                  <a:schemeClr val="accent3">
                    <a:lumMod val="50000"/>
                  </a:schemeClr>
                </a:solidFill>
              </a:rPr>
              <a:t>「コマンドプロンプト</a:t>
            </a:r>
            <a:r>
              <a:rPr lang="ja-JP" altLang="en-US" dirty="0">
                <a:solidFill>
                  <a:schemeClr val="accent3">
                    <a:lumMod val="50000"/>
                  </a:schemeClr>
                </a:solidFill>
              </a:rPr>
              <a:t>」</a:t>
            </a:r>
            <a:r>
              <a:rPr lang="ja-JP" altLang="en-US" dirty="0"/>
              <a:t>をダブルクリックして、コマンドプロンプトを立ち上げます。</a:t>
            </a:r>
            <a:endParaRPr lang="en-US" altLang="ja-JP" dirty="0"/>
          </a:p>
          <a:p>
            <a:pPr marL="252000" indent="-252000">
              <a:buBlip>
                <a:blip r:embed="rId2"/>
              </a:buBlip>
              <a:defRPr/>
            </a:pPr>
            <a:r>
              <a:rPr lang="ja-JP" altLang="en-US" dirty="0"/>
              <a:t>コマンドプロンプト内にコマンドを入力して、プログラムを実行することができます。例えば、今のディレクトリに存在するファイルの一覧を見るには、</a:t>
            </a:r>
            <a:endParaRPr lang="en-US" altLang="ja-JP" dirty="0"/>
          </a:p>
          <a:p>
            <a:pPr marL="709200" lvl="1" indent="-252000">
              <a:defRPr/>
            </a:pPr>
            <a:r>
              <a:rPr lang="en-US" altLang="ja-JP" dirty="0">
                <a:solidFill>
                  <a:srgbClr val="FF0000"/>
                </a:solidFill>
              </a:rPr>
              <a:t>dir</a:t>
            </a:r>
          </a:p>
          <a:p>
            <a:pPr marL="252000" indent="-252000">
              <a:defRPr/>
            </a:pPr>
            <a:r>
              <a:rPr lang="en-US" altLang="ja-JP" dirty="0"/>
              <a:t>	</a:t>
            </a:r>
            <a:r>
              <a:rPr lang="ja-JP" altLang="en-US" dirty="0"/>
              <a:t>と入力します</a:t>
            </a:r>
            <a:r>
              <a:rPr lang="ja-JP" altLang="en-US" dirty="0" smtClean="0"/>
              <a:t>。</a:t>
            </a:r>
            <a:endParaRPr lang="en-US" altLang="ja-JP" dirty="0" smtClean="0"/>
          </a:p>
          <a:p>
            <a:pPr marL="252000" indent="-252000">
              <a:defRPr/>
            </a:pPr>
            <a:r>
              <a:rPr lang="en-US" altLang="ja-JP" dirty="0" smtClean="0"/>
              <a:t>       </a:t>
            </a:r>
            <a:r>
              <a:rPr lang="en-US" altLang="ja-JP" dirty="0" smtClean="0">
                <a:solidFill>
                  <a:srgbClr val="FF0000"/>
                </a:solidFill>
              </a:rPr>
              <a:t>cd b-lab</a:t>
            </a:r>
          </a:p>
          <a:p>
            <a:pPr marL="252000" indent="-252000">
              <a:defRPr/>
            </a:pPr>
            <a:r>
              <a:rPr lang="en-US" altLang="ja-JP" dirty="0">
                <a:solidFill>
                  <a:srgbClr val="FF0000"/>
                </a:solidFill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  </a:t>
            </a:r>
            <a:r>
              <a:rPr lang="ja-JP" altLang="en-US" dirty="0" smtClean="0"/>
              <a:t>と入力して、プログラムとデータのあるディレクトリ</a:t>
            </a:r>
            <a:r>
              <a:rPr lang="en-US" altLang="ja-JP" dirty="0" smtClean="0"/>
              <a:t>(</a:t>
            </a:r>
            <a:r>
              <a:rPr lang="ja-JP" altLang="en-US" dirty="0" smtClean="0"/>
              <a:t>フォルダ</a:t>
            </a:r>
            <a:r>
              <a:rPr lang="en-US" altLang="ja-JP" dirty="0" smtClean="0"/>
              <a:t>)</a:t>
            </a:r>
            <a:r>
              <a:rPr lang="ja-JP" altLang="en-US" dirty="0" smtClean="0"/>
              <a:t>に移動します。</a:t>
            </a:r>
            <a:r>
              <a:rPr lang="en-US" altLang="ja-JP" dirty="0" smtClean="0"/>
              <a:t>   </a:t>
            </a:r>
          </a:p>
          <a:p>
            <a:pPr marL="252000" indent="-252000">
              <a:defRPr/>
            </a:pPr>
            <a:endParaRPr lang="en-US" altLang="ja-JP" dirty="0"/>
          </a:p>
          <a:p>
            <a:pPr marL="252000" indent="-252000">
              <a:buBlip>
                <a:blip r:embed="rId2"/>
              </a:buBlip>
              <a:defRPr/>
            </a:pPr>
            <a:r>
              <a:rPr lang="ja-JP" altLang="en-US" dirty="0"/>
              <a:t>まず</a:t>
            </a:r>
            <a:r>
              <a:rPr lang="en-US" altLang="ja-JP" dirty="0"/>
              <a:t>ROOT</a:t>
            </a:r>
            <a:r>
              <a:rPr lang="ja-JP" altLang="en-US" dirty="0"/>
              <a:t>を動かす環境を設定します。</a:t>
            </a:r>
            <a:endParaRPr lang="en-US" altLang="ja-JP" dirty="0"/>
          </a:p>
          <a:p>
            <a:pPr marL="709200" lvl="1" indent="-252000">
              <a:defRPr/>
            </a:pPr>
            <a:r>
              <a:rPr lang="en-US" altLang="ja-JP" dirty="0">
                <a:solidFill>
                  <a:srgbClr val="FF0000"/>
                </a:solidFill>
              </a:rPr>
              <a:t>startroot</a:t>
            </a:r>
          </a:p>
          <a:p>
            <a:pPr marL="252000" indent="-252000">
              <a:buBlip>
                <a:blip r:embed="rId2"/>
              </a:buBlip>
              <a:defRPr/>
            </a:pPr>
            <a:r>
              <a:rPr lang="ja-JP" altLang="en-US" dirty="0"/>
              <a:t>次に</a:t>
            </a:r>
            <a:r>
              <a:rPr lang="en-US" altLang="ja-JP" dirty="0"/>
              <a:t>ROOT</a:t>
            </a:r>
            <a:r>
              <a:rPr lang="ja-JP" altLang="en-US" dirty="0"/>
              <a:t>を起動します。</a:t>
            </a:r>
            <a:endParaRPr lang="en-US" altLang="ja-JP" dirty="0"/>
          </a:p>
          <a:p>
            <a:pPr marL="709200" lvl="1" indent="-252000">
              <a:defRPr/>
            </a:pPr>
            <a:r>
              <a:rPr lang="en-US" altLang="ja-JP" dirty="0">
                <a:solidFill>
                  <a:srgbClr val="FF0000"/>
                </a:solidFill>
              </a:rPr>
              <a:t>root</a:t>
            </a:r>
          </a:p>
          <a:p>
            <a:pPr marL="252000" indent="-252000">
              <a:buBlip>
                <a:blip r:embed="rId2"/>
              </a:buBlip>
              <a:defRPr/>
            </a:pPr>
            <a:r>
              <a:rPr lang="ja-JP" altLang="en-US" dirty="0"/>
              <a:t>例題（イ）の解析コードである</a:t>
            </a:r>
            <a:r>
              <a:rPr lang="en-US" altLang="ja-JP" dirty="0">
                <a:solidFill>
                  <a:schemeClr val="accent3">
                    <a:lumMod val="50000"/>
                  </a:schemeClr>
                </a:solidFill>
              </a:rPr>
              <a:t>mlist.cc</a:t>
            </a:r>
            <a:r>
              <a:rPr lang="ja-JP" altLang="en-US" dirty="0"/>
              <a:t>を読み込ませます（ここから</a:t>
            </a:r>
            <a:r>
              <a:rPr lang="en-US" altLang="ja-JP" dirty="0"/>
              <a:t>ROOT</a:t>
            </a:r>
            <a:r>
              <a:rPr lang="ja-JP" altLang="en-US" dirty="0"/>
              <a:t>の中です）。</a:t>
            </a:r>
            <a:endParaRPr lang="en-US" altLang="ja-JP" dirty="0"/>
          </a:p>
          <a:p>
            <a:pPr marL="709200" lvl="1" indent="-252000">
              <a:defRPr/>
            </a:pPr>
            <a:r>
              <a:rPr lang="en-US" altLang="ja-JP" dirty="0">
                <a:solidFill>
                  <a:srgbClr val="FF0000"/>
                </a:solidFill>
                <a:ea typeface="+mj-ea"/>
                <a:cs typeface="Arial" pitchFamily="34" charset="0"/>
              </a:rPr>
              <a:t>.L  mlist.cc</a:t>
            </a:r>
          </a:p>
          <a:p>
            <a:pPr marL="252000" indent="-252000">
              <a:buBlip>
                <a:blip r:embed="rId2"/>
              </a:buBlip>
              <a:defRPr/>
            </a:pPr>
            <a:r>
              <a:rPr lang="ja-JP" altLang="en-US" dirty="0"/>
              <a:t>次に入力データファイルと解析するイベント数を指定して解析を実行させます。</a:t>
            </a:r>
            <a:endParaRPr lang="en-US" altLang="ja-JP" dirty="0"/>
          </a:p>
          <a:p>
            <a:pPr marL="709200" lvl="1" indent="-252000">
              <a:defRPr/>
            </a:pPr>
            <a:r>
              <a:rPr lang="en-US" altLang="ja-JP" b="1" kern="0" dirty="0">
                <a:solidFill>
                  <a:srgbClr val="FF3300"/>
                </a:solidFill>
                <a:latin typeface="+mj-ea"/>
              </a:rPr>
              <a:t>analysis(“hadron-1.root”,5000)</a:t>
            </a:r>
            <a:endParaRPr lang="en-US" altLang="ja-JP" b="1" dirty="0"/>
          </a:p>
          <a:p>
            <a:pPr marL="252000" indent="-252000">
              <a:buBlip>
                <a:blip r:embed="rId2"/>
              </a:buBlip>
              <a:defRPr/>
            </a:pPr>
            <a:r>
              <a:rPr lang="ja-JP" altLang="en-US" dirty="0"/>
              <a:t>解析が終わると度数分布（ヒストグラム）が画面に出てきます。これが結果です。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45097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7347-0444-48FA-9CBA-69AAB32EDCBF}" type="slidenum">
              <a:rPr kumimoji="1" lang="ja-JP" altLang="en-US" smtClean="0"/>
              <a:t>18</a:t>
            </a:fld>
            <a:endParaRPr kumimoji="1" lang="ja-JP" altLang="en-US"/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1295466" y="267590"/>
            <a:ext cx="9601067" cy="588961"/>
          </a:xfrm>
        </p:spPr>
        <p:txBody>
          <a:bodyPr>
            <a:normAutofit fontScale="90000"/>
          </a:bodyPr>
          <a:lstStyle/>
          <a:p>
            <a:r>
              <a:rPr lang="ja-JP" altLang="en-US" b="1" dirty="0">
                <a:solidFill>
                  <a:srgbClr val="000000"/>
                </a:solidFill>
              </a:rPr>
              <a:t>データに含まれている粒子をみてみよう</a:t>
            </a:r>
            <a:endParaRPr kumimoji="1" lang="ja-JP" altLang="en-US" b="1" dirty="0"/>
          </a:p>
        </p:txBody>
      </p:sp>
      <p:sp>
        <p:nvSpPr>
          <p:cNvPr id="6" name="テキスト ボックス 7"/>
          <p:cNvSpPr txBox="1">
            <a:spLocks noChangeArrowheads="1"/>
          </p:cNvSpPr>
          <p:nvPr/>
        </p:nvSpPr>
        <p:spPr bwMode="auto">
          <a:xfrm>
            <a:off x="2262479" y="1086879"/>
            <a:ext cx="768815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ja-JP" altLang="en-US" sz="2000" b="1" dirty="0">
                <a:latin typeface="Century" pitchFamily="18" charset="0"/>
                <a:ea typeface="ＭＳ 明朝" pitchFamily="17" charset="-128"/>
              </a:rPr>
              <a:t>イベント中 に含まれる各粒子の質量を計算して、その度数分布（ヒストグラム）を作れ。</a:t>
            </a:r>
            <a:endParaRPr lang="ja-JP" altLang="en-US" sz="2000" b="1" dirty="0">
              <a:latin typeface="Calibri" pitchFamily="34" charset="0"/>
            </a:endParaRP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5477383"/>
              </p:ext>
            </p:extLst>
          </p:nvPr>
        </p:nvGraphicFramePr>
        <p:xfrm>
          <a:off x="5395410" y="3147867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0" name="数式" r:id="rId3" imgW="114120" imgH="215640" progId="Equation.3">
                  <p:embed/>
                </p:oleObj>
              </mc:Choice>
              <mc:Fallback>
                <p:oleObj name="数式" r:id="rId3" imgW="114120" imgH="215640" progId="Equation.3">
                  <p:embed/>
                  <p:pic>
                    <p:nvPicPr>
                      <p:cNvPr id="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410" y="3147867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5" descr="pic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535" y="2750992"/>
            <a:ext cx="372745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7397248" y="2608118"/>
            <a:ext cx="1681163" cy="46672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2400">
                <a:latin typeface="Calibri" pitchFamily="34" charset="0"/>
              </a:rPr>
              <a:t>パイ中間子</a:t>
            </a:r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flipH="1">
            <a:off x="4084135" y="2895455"/>
            <a:ext cx="3313112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7363910" y="4251180"/>
            <a:ext cx="1357312" cy="46672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2400">
                <a:latin typeface="Calibri" pitchFamily="34" charset="0"/>
              </a:rPr>
              <a:t>Ｋ中間子</a:t>
            </a:r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 flipH="1">
            <a:off x="5092198" y="4479780"/>
            <a:ext cx="2233613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2077536" y="4768705"/>
            <a:ext cx="854075" cy="466725"/>
          </a:xfrm>
          <a:prstGeom prst="rect">
            <a:avLst/>
          </a:prstGeom>
          <a:solidFill>
            <a:srgbClr val="66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2400">
                <a:latin typeface="Calibri" pitchFamily="34" charset="0"/>
              </a:rPr>
              <a:t>電子</a:t>
            </a:r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flipV="1">
            <a:off x="2931611" y="4192443"/>
            <a:ext cx="720725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4012698" y="5632304"/>
            <a:ext cx="2663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2400">
                <a:latin typeface="Calibri" pitchFamily="34" charset="0"/>
              </a:rPr>
              <a:t>粒子の質量（</a:t>
            </a:r>
            <a:r>
              <a:rPr lang="en-US" altLang="ja-JP" sz="2400">
                <a:latin typeface="Calibri" pitchFamily="34" charset="0"/>
              </a:rPr>
              <a:t>GeV</a:t>
            </a:r>
            <a:r>
              <a:rPr lang="ja-JP" altLang="en-US" sz="2400">
                <a:latin typeface="Calibri" pitchFamily="34" charset="0"/>
              </a:rPr>
              <a:t>）</a:t>
            </a:r>
            <a:endParaRPr lang="en-US" altLang="ja-JP" sz="2400">
              <a:latin typeface="Calibri" pitchFamily="34" charset="0"/>
            </a:endParaRP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7468685" y="5056043"/>
            <a:ext cx="823912" cy="466725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2400">
                <a:latin typeface="Calibri" pitchFamily="34" charset="0"/>
              </a:rPr>
              <a:t>陽子</a:t>
            </a:r>
          </a:p>
        </p:txBody>
      </p:sp>
      <p:sp>
        <p:nvSpPr>
          <p:cNvPr id="17" name="Line 14"/>
          <p:cNvSpPr>
            <a:spLocks noChangeShapeType="1"/>
          </p:cNvSpPr>
          <p:nvPr/>
        </p:nvSpPr>
        <p:spPr bwMode="auto">
          <a:xfrm flipH="1" flipV="1">
            <a:off x="6389185" y="5127480"/>
            <a:ext cx="107950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2077536" y="3976542"/>
            <a:ext cx="854075" cy="46196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2400">
                <a:latin typeface="Calibri" pitchFamily="34" charset="0"/>
              </a:rPr>
              <a:t>光子</a:t>
            </a:r>
          </a:p>
        </p:txBody>
      </p:sp>
      <p:sp>
        <p:nvSpPr>
          <p:cNvPr id="19" name="Line 16"/>
          <p:cNvSpPr>
            <a:spLocks noChangeShapeType="1"/>
          </p:cNvSpPr>
          <p:nvPr/>
        </p:nvSpPr>
        <p:spPr bwMode="auto">
          <a:xfrm>
            <a:off x="2931611" y="4984605"/>
            <a:ext cx="720725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7397247" y="3327255"/>
            <a:ext cx="1538288" cy="466725"/>
          </a:xfrm>
          <a:prstGeom prst="rect">
            <a:avLst/>
          </a:prstGeom>
          <a:solidFill>
            <a:srgbClr val="66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2400">
                <a:latin typeface="Calibri" pitchFamily="34" charset="0"/>
              </a:rPr>
              <a:t>ミューオン</a:t>
            </a:r>
          </a:p>
        </p:txBody>
      </p:sp>
      <p:sp>
        <p:nvSpPr>
          <p:cNvPr id="21" name="Line 18"/>
          <p:cNvSpPr>
            <a:spLocks noChangeShapeType="1"/>
          </p:cNvSpPr>
          <p:nvPr/>
        </p:nvSpPr>
        <p:spPr bwMode="auto">
          <a:xfrm flipH="1">
            <a:off x="3939673" y="3543154"/>
            <a:ext cx="3457575" cy="1657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ja-JP" altLang="en-US"/>
          </a:p>
        </p:txBody>
      </p:sp>
      <p:cxnSp>
        <p:nvCxnSpPr>
          <p:cNvPr id="22" name="直線コネクタ 21"/>
          <p:cNvCxnSpPr/>
          <p:nvPr/>
        </p:nvCxnSpPr>
        <p:spPr>
          <a:xfrm>
            <a:off x="1048041" y="1872691"/>
            <a:ext cx="8072438" cy="1588"/>
          </a:xfrm>
          <a:prstGeom prst="line">
            <a:avLst/>
          </a:prstGeom>
          <a:ln w="1270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5"/>
          <p:cNvSpPr txBox="1">
            <a:spLocks noChangeArrowheads="1"/>
          </p:cNvSpPr>
          <p:nvPr/>
        </p:nvSpPr>
        <p:spPr bwMode="auto">
          <a:xfrm>
            <a:off x="1119479" y="2015566"/>
            <a:ext cx="34099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ja-JP" altLang="en-US" sz="2000" dirty="0">
                <a:latin typeface="Calibri" pitchFamily="34" charset="0"/>
              </a:rPr>
              <a:t>答えは以下のようになります。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359651" y="6211669"/>
            <a:ext cx="54938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ここに入っているのは検出器で直接観測される粒子</a:t>
            </a:r>
            <a:endParaRPr kumimoji="1" lang="en-US" altLang="ja-JP" dirty="0" smtClean="0"/>
          </a:p>
          <a:p>
            <a:r>
              <a:rPr lang="en-US" altLang="ja-JP" dirty="0" smtClean="0"/>
              <a:t>(</a:t>
            </a:r>
            <a:r>
              <a:rPr lang="ja-JP" altLang="en-US" dirty="0" smtClean="0"/>
              <a:t>前のページの説明でいう子粒子</a:t>
            </a:r>
            <a:r>
              <a:rPr lang="en-US" altLang="ja-JP" dirty="0" smtClean="0"/>
              <a:t>)</a:t>
            </a:r>
            <a:r>
              <a:rPr lang="ja-JP" altLang="en-US" dirty="0" smtClean="0"/>
              <a:t>のみです。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9382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7347-0444-48FA-9CBA-69AAB32EDCBF}" type="slidenum">
              <a:rPr kumimoji="1" lang="ja-JP" altLang="en-US" smtClean="0"/>
              <a:t>19</a:t>
            </a:fld>
            <a:endParaRPr kumimoji="1" lang="ja-JP" altLang="en-US"/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1535362" y="79140"/>
            <a:ext cx="9121275" cy="810192"/>
          </a:xfrm>
        </p:spPr>
        <p:txBody>
          <a:bodyPr>
            <a:normAutofit fontScale="90000"/>
          </a:bodyPr>
          <a:lstStyle/>
          <a:p>
            <a:r>
              <a:rPr lang="en-US" altLang="ja-JP" b="1" dirty="0" smtClean="0"/>
              <a:t>PDG (Particle Data Group)</a:t>
            </a:r>
            <a:r>
              <a:rPr lang="ja-JP" altLang="en-US" b="1" dirty="0" smtClean="0"/>
              <a:t>を見てみよう</a:t>
            </a:r>
            <a:endParaRPr kumimoji="1" lang="ja-JP" altLang="en-US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93637" y="882292"/>
            <a:ext cx="8547533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PDG:</a:t>
            </a:r>
            <a:r>
              <a:rPr kumimoji="1" lang="ja-JP" altLang="en-US" dirty="0" smtClean="0">
                <a:solidFill>
                  <a:srgbClr val="FF0000"/>
                </a:solidFill>
              </a:rPr>
              <a:t>素粒子物理の百科事典。</a:t>
            </a:r>
            <a:r>
              <a:rPr kumimoji="1" lang="ja-JP" altLang="en-US" dirty="0" smtClean="0"/>
              <a:t>世界中の素粒子実験の結果をまとめている。</a:t>
            </a:r>
            <a:endParaRPr kumimoji="1" lang="en-US" altLang="ja-JP" dirty="0" smtClean="0"/>
          </a:p>
          <a:p>
            <a:endParaRPr lang="en-US" altLang="ja-JP" dirty="0"/>
          </a:p>
          <a:p>
            <a:r>
              <a:rPr lang="ja-JP" altLang="en-US" dirty="0" smtClean="0"/>
              <a:t>まずは、</a:t>
            </a:r>
            <a:r>
              <a:rPr lang="en-US" altLang="ja-JP" dirty="0" smtClean="0"/>
              <a:t>Belle</a:t>
            </a:r>
            <a:r>
              <a:rPr lang="ja-JP" altLang="en-US" dirty="0" smtClean="0"/>
              <a:t>検出器で直接測定できる</a:t>
            </a:r>
            <a:r>
              <a:rPr lang="en-US" altLang="ja-JP" dirty="0" smtClean="0"/>
              <a:t>(</a:t>
            </a:r>
            <a:r>
              <a:rPr lang="ja-JP" altLang="en-US" dirty="0" smtClean="0"/>
              <a:t>子</a:t>
            </a:r>
            <a:r>
              <a:rPr lang="en-US" altLang="ja-JP" dirty="0" smtClean="0"/>
              <a:t>)</a:t>
            </a:r>
            <a:r>
              <a:rPr lang="ja-JP" altLang="en-US" dirty="0" smtClean="0"/>
              <a:t>粒子の情報を</a:t>
            </a:r>
            <a:r>
              <a:rPr lang="en-US" altLang="ja-JP" dirty="0" smtClean="0"/>
              <a:t>PDG</a:t>
            </a:r>
            <a:r>
              <a:rPr lang="ja-JP" altLang="en-US" dirty="0" smtClean="0"/>
              <a:t>で確認してみよ</a:t>
            </a:r>
            <a:r>
              <a:rPr lang="ja-JP" altLang="en-US" dirty="0"/>
              <a:t>う</a:t>
            </a:r>
            <a:r>
              <a:rPr lang="ja-JP" altLang="en-US" dirty="0" smtClean="0"/>
              <a:t>。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r>
              <a:rPr lang="en-US" altLang="ja-JP" dirty="0" smtClean="0"/>
              <a:t>P29-: </a:t>
            </a:r>
            <a:r>
              <a:rPr lang="ja-JP" altLang="en-US" dirty="0" smtClean="0"/>
              <a:t>ゲージ粒子</a:t>
            </a:r>
            <a:r>
              <a:rPr lang="en-US" altLang="ja-JP" dirty="0" smtClean="0"/>
              <a:t>:</a:t>
            </a:r>
            <a:r>
              <a:rPr lang="ja-JP" altLang="en-US" dirty="0" smtClean="0"/>
              <a:t>力を媒介する粒子</a:t>
            </a:r>
            <a:endParaRPr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      </a:t>
            </a:r>
            <a:r>
              <a:rPr lang="ja-JP" altLang="en-US" dirty="0" smtClean="0">
                <a:solidFill>
                  <a:srgbClr val="FF0000"/>
                </a:solidFill>
              </a:rPr>
              <a:t>光子 </a:t>
            </a:r>
            <a:r>
              <a:rPr lang="en-US" altLang="ja-JP" dirty="0" smtClean="0">
                <a:solidFill>
                  <a:srgbClr val="FF0000"/>
                </a:solidFill>
              </a:rPr>
              <a:t>(γ)</a:t>
            </a:r>
            <a:endParaRPr lang="en-US" altLang="ja-JP" dirty="0">
              <a:solidFill>
                <a:srgbClr val="FF0000"/>
              </a:solidFill>
            </a:endParaRPr>
          </a:p>
          <a:p>
            <a:endParaRPr kumimoji="1" lang="en-US" altLang="ja-JP" dirty="0"/>
          </a:p>
          <a:p>
            <a:r>
              <a:rPr lang="en-US" altLang="ja-JP" dirty="0" smtClean="0"/>
              <a:t>P32-:  Lepton:</a:t>
            </a:r>
            <a:r>
              <a:rPr lang="ja-JP" altLang="en-US" dirty="0" smtClean="0"/>
              <a:t>素粒子の一種</a:t>
            </a:r>
            <a:endParaRPr lang="en-US" altLang="ja-JP" dirty="0" smtClean="0"/>
          </a:p>
          <a:p>
            <a:r>
              <a:rPr lang="ja-JP" altLang="en-US" dirty="0">
                <a:solidFill>
                  <a:srgbClr val="FF0000"/>
                </a:solidFill>
              </a:rPr>
              <a:t>　</a:t>
            </a:r>
            <a:r>
              <a:rPr lang="ja-JP" altLang="en-US" dirty="0" smtClean="0">
                <a:solidFill>
                  <a:srgbClr val="FF0000"/>
                </a:solidFill>
              </a:rPr>
              <a:t>　　電子</a:t>
            </a:r>
            <a:r>
              <a:rPr lang="en-US" altLang="ja-JP" dirty="0">
                <a:solidFill>
                  <a:srgbClr val="FF0000"/>
                </a:solidFill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(e) </a:t>
            </a:r>
            <a:r>
              <a:rPr lang="ja-JP" altLang="en-US" dirty="0" err="1" smtClean="0">
                <a:solidFill>
                  <a:srgbClr val="FF0000"/>
                </a:solidFill>
              </a:rPr>
              <a:t>、</a:t>
            </a:r>
            <a:r>
              <a:rPr lang="en-US" altLang="ja-JP" dirty="0" smtClean="0">
                <a:solidFill>
                  <a:srgbClr val="FF0000"/>
                </a:solidFill>
              </a:rPr>
              <a:t>μ</a:t>
            </a:r>
            <a:r>
              <a:rPr lang="ja-JP" altLang="en-US" dirty="0" smtClean="0">
                <a:solidFill>
                  <a:srgbClr val="FF0000"/>
                </a:solidFill>
              </a:rPr>
              <a:t>粒子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endParaRPr lang="en-US" altLang="ja-JP" dirty="0" smtClean="0"/>
          </a:p>
          <a:p>
            <a:r>
              <a:rPr lang="en-US" altLang="ja-JP" dirty="0" smtClean="0"/>
              <a:t>P</a:t>
            </a:r>
            <a:r>
              <a:rPr kumimoji="1" lang="en-US" altLang="ja-JP" dirty="0" smtClean="0"/>
              <a:t>36-: Quark. </a:t>
            </a:r>
            <a:r>
              <a:rPr lang="ja-JP" altLang="en-US" dirty="0"/>
              <a:t>単独</a:t>
            </a:r>
            <a:r>
              <a:rPr lang="ja-JP" altLang="en-US" dirty="0" smtClean="0"/>
              <a:t>では</a:t>
            </a:r>
            <a:r>
              <a:rPr lang="ja-JP" altLang="en-US" dirty="0"/>
              <a:t>観測</a:t>
            </a:r>
            <a:r>
              <a:rPr lang="ja-JP" altLang="en-US" dirty="0" smtClean="0"/>
              <a:t>されず、ハドロン</a:t>
            </a:r>
            <a:r>
              <a:rPr lang="en-US" altLang="ja-JP" dirty="0" smtClean="0"/>
              <a:t>(</a:t>
            </a:r>
            <a:r>
              <a:rPr lang="ja-JP" altLang="en-US" dirty="0" smtClean="0"/>
              <a:t>メソン、バリオン</a:t>
            </a:r>
            <a:r>
              <a:rPr lang="en-US" altLang="ja-JP" dirty="0" smtClean="0"/>
              <a:t>)</a:t>
            </a:r>
            <a:r>
              <a:rPr lang="ja-JP" altLang="en-US" dirty="0" smtClean="0"/>
              <a:t>として観測</a:t>
            </a:r>
            <a:endParaRPr kumimoji="1" lang="en-US" altLang="ja-JP" dirty="0" smtClean="0"/>
          </a:p>
          <a:p>
            <a:endParaRPr lang="en-US" altLang="ja-JP" dirty="0"/>
          </a:p>
          <a:p>
            <a:r>
              <a:rPr kumimoji="1" lang="en-US" altLang="ja-JP" dirty="0" smtClean="0"/>
              <a:t>P37-: Meson (</a:t>
            </a:r>
            <a:r>
              <a:rPr kumimoji="1" lang="ja-JP" altLang="en-US" dirty="0" smtClean="0"/>
              <a:t>中間子</a:t>
            </a:r>
            <a:r>
              <a:rPr kumimoji="1" lang="en-US" altLang="ja-JP" dirty="0" smtClean="0"/>
              <a:t>) </a:t>
            </a:r>
            <a:r>
              <a:rPr kumimoji="1" lang="ja-JP" altLang="en-US" dirty="0" smtClean="0"/>
              <a:t>クォークと反クォークの結合状態</a:t>
            </a:r>
            <a:endParaRPr kumimoji="1" lang="en-US" altLang="ja-JP" dirty="0" smtClean="0"/>
          </a:p>
          <a:p>
            <a:r>
              <a:rPr lang="ja-JP" altLang="en-US" dirty="0" smtClean="0">
                <a:solidFill>
                  <a:srgbClr val="FF0000"/>
                </a:solidFill>
              </a:rPr>
              <a:t>          </a:t>
            </a:r>
            <a:r>
              <a:rPr lang="en-US" altLang="ja-JP" dirty="0" smtClean="0">
                <a:solidFill>
                  <a:srgbClr val="FF0000"/>
                </a:solidFill>
              </a:rPr>
              <a:t>π</a:t>
            </a:r>
            <a:r>
              <a:rPr lang="ja-JP" altLang="en-US" dirty="0" smtClean="0">
                <a:solidFill>
                  <a:srgbClr val="FF0000"/>
                </a:solidFill>
              </a:rPr>
              <a:t>中間子、</a:t>
            </a:r>
            <a:r>
              <a:rPr lang="en-US" altLang="ja-JP" dirty="0" smtClean="0">
                <a:solidFill>
                  <a:srgbClr val="FF0000"/>
                </a:solidFill>
              </a:rPr>
              <a:t>K</a:t>
            </a:r>
            <a:r>
              <a:rPr lang="ja-JP" altLang="en-US" dirty="0" smtClean="0">
                <a:solidFill>
                  <a:srgbClr val="FF0000"/>
                </a:solidFill>
              </a:rPr>
              <a:t>中間子</a:t>
            </a:r>
            <a:endParaRPr lang="en-US" altLang="ja-JP" dirty="0">
              <a:solidFill>
                <a:srgbClr val="FF0000"/>
              </a:solidFill>
            </a:endParaRPr>
          </a:p>
          <a:p>
            <a:endParaRPr lang="en-US" altLang="ja-JP" dirty="0"/>
          </a:p>
          <a:p>
            <a:r>
              <a:rPr kumimoji="1" lang="en-US" altLang="ja-JP" dirty="0" smtClean="0"/>
              <a:t>P88-: Baryon (</a:t>
            </a:r>
            <a:r>
              <a:rPr lang="ja-JP" altLang="en-US" dirty="0" smtClean="0"/>
              <a:t>重粒子</a:t>
            </a:r>
            <a:r>
              <a:rPr lang="en-US" altLang="ja-JP" dirty="0" smtClean="0"/>
              <a:t>) </a:t>
            </a:r>
            <a:r>
              <a:rPr lang="ja-JP" altLang="en-US" dirty="0" smtClean="0"/>
              <a:t>クォーク</a:t>
            </a:r>
            <a:r>
              <a:rPr lang="en-US" altLang="ja-JP" dirty="0" smtClean="0"/>
              <a:t>3</a:t>
            </a:r>
            <a:r>
              <a:rPr lang="ja-JP" altLang="en-US" dirty="0" err="1" smtClean="0"/>
              <a:t>つの</a:t>
            </a:r>
            <a:r>
              <a:rPr lang="ja-JP" altLang="en-US" dirty="0" smtClean="0"/>
              <a:t>結合状態</a:t>
            </a:r>
            <a:endParaRPr lang="en-US" altLang="ja-JP" dirty="0" smtClean="0"/>
          </a:p>
          <a:p>
            <a:r>
              <a:rPr lang="en-US" altLang="ja-JP" dirty="0" smtClean="0">
                <a:solidFill>
                  <a:srgbClr val="FF0000"/>
                </a:solidFill>
              </a:rPr>
              <a:t>         </a:t>
            </a:r>
            <a:r>
              <a:rPr lang="ja-JP" altLang="en-US" dirty="0" smtClean="0">
                <a:solidFill>
                  <a:srgbClr val="FF0000"/>
                </a:solidFill>
              </a:rPr>
              <a:t>陽子</a:t>
            </a:r>
            <a:r>
              <a:rPr lang="en-US" altLang="ja-JP" dirty="0" smtClean="0">
                <a:solidFill>
                  <a:srgbClr val="FF0000"/>
                </a:solidFill>
              </a:rPr>
              <a:t>(p)</a:t>
            </a:r>
            <a:endParaRPr lang="en-US" altLang="ja-JP" dirty="0">
              <a:solidFill>
                <a:srgbClr val="FF0000"/>
              </a:solidFill>
            </a:endParaRPr>
          </a:p>
        </p:txBody>
      </p:sp>
      <p:pic>
        <p:nvPicPr>
          <p:cNvPr id="7" name="Picture 14" descr="hadron-b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44" y="1706563"/>
            <a:ext cx="3486018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8603356" y="3130549"/>
            <a:ext cx="1833298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Century Schoolbook L" pitchFamily="16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Century Schoolbook L" pitchFamily="16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Century Schoolbook L" pitchFamily="16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Century Schoolbook L" pitchFamily="16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Century Schoolbook L" pitchFamily="16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entury Schoolbook L" pitchFamily="16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entury Schoolbook L" pitchFamily="16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entury Schoolbook L" pitchFamily="16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entury Schoolbook L" pitchFamily="16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400" dirty="0">
                <a:solidFill>
                  <a:srgbClr val="0000FF"/>
                </a:solidFill>
                <a:latin typeface="ＭＳ Ｐ明朝" pitchFamily="18" charset="-128"/>
                <a:ea typeface="ＭＳ Ｐ明朝" pitchFamily="18" charset="-128"/>
              </a:rPr>
              <a:t>バリオン（重粒子）　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34077" y="5683606"/>
            <a:ext cx="94484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・質量は？寿命は？電荷は？</a:t>
            </a:r>
            <a:endParaRPr lang="en-US" altLang="ja-JP" dirty="0" smtClean="0"/>
          </a:p>
          <a:p>
            <a:r>
              <a:rPr kumimoji="1" lang="ja-JP" altLang="en-US" dirty="0" smtClean="0"/>
              <a:t>・後で未知の粒子を発見した時には、</a:t>
            </a:r>
            <a:r>
              <a:rPr kumimoji="1" lang="en-US" altLang="ja-JP" dirty="0" smtClean="0"/>
              <a:t>PDG</a:t>
            </a:r>
            <a:r>
              <a:rPr lang="ja-JP" altLang="en-US" dirty="0"/>
              <a:t>を</a:t>
            </a:r>
            <a:r>
              <a:rPr kumimoji="1" lang="ja-JP" altLang="en-US" dirty="0" smtClean="0"/>
              <a:t>参照して新粒子かどうか検討してください</a:t>
            </a:r>
            <a:r>
              <a:rPr kumimoji="1" lang="ja-JP" altLang="en-US" dirty="0" smtClean="0"/>
              <a:t>。</a:t>
            </a:r>
            <a:endParaRPr kumimoji="1" lang="en-US" altLang="ja-JP" dirty="0" smtClean="0"/>
          </a:p>
          <a:p>
            <a:r>
              <a:rPr lang="ja-JP" altLang="en-US" dirty="0" smtClean="0"/>
              <a:t>・</a:t>
            </a:r>
            <a:r>
              <a:rPr lang="ja-JP" altLang="en-US" dirty="0" smtClean="0">
                <a:hlinkClick r:id="rId3"/>
              </a:rPr>
              <a:t>http</a:t>
            </a:r>
            <a:r>
              <a:rPr lang="ja-JP" altLang="en-US" dirty="0">
                <a:hlinkClick r:id="rId3"/>
              </a:rPr>
              <a:t>://pdg.lbl.gov</a:t>
            </a:r>
            <a:r>
              <a:rPr lang="ja-JP" altLang="en-US" dirty="0" smtClean="0">
                <a:hlinkClick r:id="rId3"/>
              </a:rPr>
              <a:t>/</a:t>
            </a:r>
            <a:r>
              <a:rPr lang="ja-JP" altLang="en-US" dirty="0" smtClean="0"/>
              <a:t>により詳しい情報が載っています。</a:t>
            </a:r>
            <a:endParaRPr lang="ja-JP" altLang="en-US" dirty="0"/>
          </a:p>
        </p:txBody>
      </p:sp>
      <p:sp>
        <p:nvSpPr>
          <p:cNvPr id="2" name="右中かっこ 1"/>
          <p:cNvSpPr/>
          <p:nvPr/>
        </p:nvSpPr>
        <p:spPr>
          <a:xfrm>
            <a:off x="6334812" y="4110087"/>
            <a:ext cx="452487" cy="1432874"/>
          </a:xfrm>
          <a:prstGeom prst="righ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970207" y="4562368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 smtClean="0"/>
              <a:t>ハドロン</a:t>
            </a:r>
            <a:endParaRPr kumimoji="1" lang="en-US" altLang="ja-JP" sz="2800" b="1" dirty="0" smtClean="0"/>
          </a:p>
        </p:txBody>
      </p:sp>
      <p:sp>
        <p:nvSpPr>
          <p:cNvPr id="10" name="正方形/長方形 9"/>
          <p:cNvSpPr/>
          <p:nvPr/>
        </p:nvSpPr>
        <p:spPr>
          <a:xfrm>
            <a:off x="1042426" y="616958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6566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4459975" y="186985"/>
            <a:ext cx="32720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 smtClean="0"/>
              <a:t>素粒子物理学</a:t>
            </a:r>
            <a:endParaRPr kumimoji="1" lang="ja-JP" altLang="en-US" sz="4000" b="1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33164" y="997189"/>
            <a:ext cx="719940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・素粒子：物質を形づくる最も基本的な</a:t>
            </a:r>
            <a:r>
              <a:rPr kumimoji="1" lang="en-US" altLang="ja-JP" sz="2000" dirty="0" smtClean="0"/>
              <a:t>(</a:t>
            </a:r>
            <a:r>
              <a:rPr kumimoji="1" lang="ja-JP" altLang="en-US" sz="2000" dirty="0" smtClean="0"/>
              <a:t>素な</a:t>
            </a:r>
            <a:r>
              <a:rPr kumimoji="1" lang="en-US" altLang="ja-JP" sz="2000" dirty="0" smtClean="0"/>
              <a:t>)</a:t>
            </a:r>
            <a:r>
              <a:rPr kumimoji="1" lang="ja-JP" altLang="en-US" sz="2000" dirty="0" smtClean="0"/>
              <a:t>粒子。</a:t>
            </a:r>
            <a:endParaRPr kumimoji="1" lang="en-US" altLang="ja-JP" sz="2000" dirty="0" smtClean="0"/>
          </a:p>
          <a:p>
            <a:r>
              <a:rPr lang="en-US" altLang="ja-JP" sz="2000" dirty="0"/>
              <a:t> </a:t>
            </a:r>
            <a:endParaRPr lang="en-US" altLang="ja-JP" sz="2000" dirty="0" smtClean="0"/>
          </a:p>
          <a:p>
            <a:r>
              <a:rPr kumimoji="1" lang="ja-JP" altLang="en-US" sz="2000" dirty="0" smtClean="0"/>
              <a:t>・素粒子物理学とは： </a:t>
            </a:r>
            <a:endParaRPr kumimoji="1" lang="en-US" altLang="ja-JP" sz="2000" dirty="0"/>
          </a:p>
          <a:p>
            <a:r>
              <a:rPr kumimoji="1" lang="en-US" altLang="ja-JP" sz="2000" dirty="0" smtClean="0"/>
              <a:t>     - </a:t>
            </a:r>
            <a:r>
              <a:rPr kumimoji="1" lang="ja-JP" altLang="en-US" sz="2000" dirty="0" smtClean="0"/>
              <a:t>物質を分解していった時に最後に残るものは何か</a:t>
            </a:r>
            <a:r>
              <a:rPr kumimoji="1" lang="en-US" altLang="ja-JP" sz="2000" dirty="0" smtClean="0"/>
              <a:t>?</a:t>
            </a:r>
          </a:p>
          <a:p>
            <a:r>
              <a:rPr lang="ja-JP" altLang="en-US" sz="2000" dirty="0" smtClean="0"/>
              <a:t> </a:t>
            </a:r>
            <a:r>
              <a:rPr lang="ja-JP" altLang="en-US" sz="2000" dirty="0"/>
              <a:t>　</a:t>
            </a:r>
            <a:r>
              <a:rPr lang="en-US" altLang="ja-JP" sz="2000" dirty="0" smtClean="0"/>
              <a:t>- </a:t>
            </a:r>
            <a:r>
              <a:rPr lang="ja-JP" altLang="en-US" sz="2000" dirty="0" smtClean="0"/>
              <a:t>どのような種類があるのか</a:t>
            </a:r>
            <a:r>
              <a:rPr lang="en-US" altLang="ja-JP" sz="2000" dirty="0" smtClean="0"/>
              <a:t>?</a:t>
            </a:r>
          </a:p>
          <a:p>
            <a:r>
              <a:rPr kumimoji="1" lang="en-US" altLang="ja-JP" sz="2000" dirty="0"/>
              <a:t> </a:t>
            </a:r>
            <a:r>
              <a:rPr kumimoji="1" lang="en-US" altLang="ja-JP" sz="2000" dirty="0" smtClean="0"/>
              <a:t>    - </a:t>
            </a:r>
            <a:r>
              <a:rPr kumimoji="1" lang="ja-JP" altLang="en-US" sz="2000" dirty="0" smtClean="0"/>
              <a:t>どのような物理法則に支配されているか</a:t>
            </a:r>
            <a:r>
              <a:rPr kumimoji="1" lang="en-US" altLang="ja-JP" sz="2000" dirty="0" smtClean="0"/>
              <a:t>?</a:t>
            </a:r>
          </a:p>
          <a:p>
            <a:r>
              <a:rPr lang="ja-JP" altLang="en-US" sz="2000" dirty="0" smtClean="0"/>
              <a:t>    を明らかにすることを目指す。</a:t>
            </a:r>
            <a:endParaRPr lang="en-US" altLang="ja-JP" sz="2000" dirty="0" smtClean="0"/>
          </a:p>
          <a:p>
            <a:r>
              <a:rPr lang="en-US" altLang="ja-JP" sz="2000" dirty="0"/>
              <a:t> </a:t>
            </a:r>
            <a:r>
              <a:rPr lang="en-US" altLang="ja-JP" sz="2000" dirty="0" smtClean="0"/>
              <a:t> (</a:t>
            </a:r>
            <a:r>
              <a:rPr lang="ja-JP" altLang="en-US" sz="2000" dirty="0" smtClean="0"/>
              <a:t>原理的に</a:t>
            </a:r>
            <a:r>
              <a:rPr lang="en-US" altLang="ja-JP" sz="2000" dirty="0" smtClean="0"/>
              <a:t>)</a:t>
            </a:r>
            <a:r>
              <a:rPr lang="ja-JP" altLang="en-US" sz="2000" dirty="0" smtClean="0"/>
              <a:t>世の中の事象を全て説明できる究極の理論の探求</a:t>
            </a:r>
            <a:endParaRPr kumimoji="1" lang="ja-JP" altLang="en-US" sz="2000" dirty="0"/>
          </a:p>
        </p:txBody>
      </p:sp>
      <p:pic>
        <p:nvPicPr>
          <p:cNvPr id="6147" name="Picture 3" descr="C:\Users\yuji\Desktop\pic_ohta_nobuyoshi_02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517" y="3657600"/>
            <a:ext cx="7978962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2B54-B15A-4C09-A324-033AADDE4659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913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7347-0444-48FA-9CBA-69AAB32EDCBF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3484571" y="168753"/>
            <a:ext cx="5670187" cy="588961"/>
          </a:xfrm>
        </p:spPr>
        <p:txBody>
          <a:bodyPr>
            <a:normAutofit fontScale="90000"/>
          </a:bodyPr>
          <a:lstStyle/>
          <a:p>
            <a:r>
              <a:rPr kumimoji="1" lang="ja-JP" altLang="en-US" b="1" dirty="0" smtClean="0"/>
              <a:t>ログブックに記録しよう</a:t>
            </a:r>
            <a:endParaRPr kumimoji="1" lang="ja-JP" altLang="en-US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35823" y="1010502"/>
            <a:ext cx="9680855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・ログブックは研究の記録です。</a:t>
            </a:r>
            <a:endParaRPr lang="en-US" altLang="ja-JP" dirty="0" smtClean="0"/>
          </a:p>
          <a:p>
            <a:r>
              <a:rPr lang="en-US" altLang="ja-JP" dirty="0" smtClean="0"/>
              <a:t>    </a:t>
            </a:r>
            <a:r>
              <a:rPr lang="ja-JP" altLang="en-US" dirty="0" smtClean="0"/>
              <a:t>人間とは忘れる生き物なので、</a:t>
            </a:r>
            <a:r>
              <a:rPr lang="ja-JP" altLang="en-US" dirty="0"/>
              <a:t>後</a:t>
            </a:r>
            <a:r>
              <a:rPr lang="ja-JP" altLang="en-US" dirty="0" smtClean="0"/>
              <a:t>から</a:t>
            </a:r>
            <a:r>
              <a:rPr lang="ja-JP" altLang="en-US" dirty="0"/>
              <a:t>ヒストグラム</a:t>
            </a:r>
            <a:r>
              <a:rPr lang="ja-JP" altLang="en-US" dirty="0" smtClean="0"/>
              <a:t>を</a:t>
            </a:r>
            <a:r>
              <a:rPr lang="ja-JP" altLang="en-US" dirty="0"/>
              <a:t>見</a:t>
            </a:r>
            <a:r>
              <a:rPr lang="ja-JP" altLang="en-US" dirty="0" smtClean="0"/>
              <a:t>ても何なのか忘れてしまいます。</a:t>
            </a:r>
            <a:endParaRPr lang="en-US" altLang="ja-JP" dirty="0"/>
          </a:p>
          <a:p>
            <a:endParaRPr lang="en-US" altLang="ja-JP" dirty="0" smtClean="0"/>
          </a:p>
          <a:p>
            <a:r>
              <a:rPr lang="ja-JP" altLang="en-US" dirty="0" smtClean="0"/>
              <a:t>・</a:t>
            </a:r>
            <a:r>
              <a:rPr lang="en-US" altLang="ja-JP" dirty="0" smtClean="0"/>
              <a:t>φ</a:t>
            </a:r>
            <a:r>
              <a:rPr kumimoji="1" lang="ja-JP" altLang="en-US" dirty="0" smtClean="0"/>
              <a:t>中間子のプログラムを作ってヒストグラムが出来たら、</a:t>
            </a:r>
            <a:endParaRPr kumimoji="1" lang="en-US" altLang="ja-JP" dirty="0" smtClean="0"/>
          </a:p>
          <a:p>
            <a:r>
              <a:rPr kumimoji="1" lang="ja-JP" altLang="en-US" dirty="0" smtClean="0"/>
              <a:t>    </a:t>
            </a:r>
            <a:r>
              <a:rPr kumimoji="1" lang="en-US" altLang="ja-JP" dirty="0" smtClean="0"/>
              <a:t>- </a:t>
            </a:r>
            <a:r>
              <a:rPr kumimoji="1" lang="ja-JP" altLang="en-US" dirty="0" smtClean="0"/>
              <a:t>絵を保存→印刷し</a:t>
            </a:r>
            <a:r>
              <a:rPr lang="ja-JP" altLang="en-US" dirty="0" smtClean="0"/>
              <a:t>てログブックに糊付けしましょう。</a:t>
            </a:r>
            <a:endParaRPr lang="en-US" altLang="ja-JP" dirty="0" smtClean="0"/>
          </a:p>
          <a:p>
            <a:endParaRPr kumimoji="1" lang="en-US" altLang="ja-JP" dirty="0"/>
          </a:p>
          <a:p>
            <a:r>
              <a:rPr lang="ja-JP" altLang="en-US" dirty="0" smtClean="0"/>
              <a:t>・保存の仕方</a:t>
            </a:r>
            <a:endParaRPr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- </a:t>
            </a:r>
            <a:r>
              <a:rPr lang="ja-JP" altLang="en-US" dirty="0" smtClean="0"/>
              <a:t>絵の左上の</a:t>
            </a:r>
            <a:r>
              <a:rPr lang="en-US" altLang="ja-JP" dirty="0" smtClean="0"/>
              <a:t>”File”</a:t>
            </a:r>
            <a:r>
              <a:rPr lang="ja-JP" altLang="en-US" dirty="0" smtClean="0"/>
              <a:t>→</a:t>
            </a:r>
            <a:r>
              <a:rPr lang="en-US" altLang="ja-JP" dirty="0" smtClean="0"/>
              <a:t>Save As Files”</a:t>
            </a:r>
            <a:r>
              <a:rPr lang="ja-JP" altLang="en-US" dirty="0" smtClean="0"/>
              <a:t>→</a:t>
            </a:r>
            <a:r>
              <a:rPr lang="en-US" altLang="ja-JP" dirty="0" smtClean="0"/>
              <a:t> “Files of type” = PDF</a:t>
            </a:r>
            <a:r>
              <a:rPr lang="ja-JP" altLang="en-US" dirty="0" smtClean="0"/>
              <a:t>を選択。</a:t>
            </a:r>
            <a:endParaRPr lang="en-US" altLang="ja-JP" dirty="0" smtClean="0"/>
          </a:p>
          <a:p>
            <a:r>
              <a:rPr kumimoji="1" lang="ja-JP" altLang="en-US" dirty="0"/>
              <a:t>　</a:t>
            </a:r>
            <a:r>
              <a:rPr kumimoji="1" lang="ja-JP" altLang="en-US" dirty="0" smtClean="0"/>
              <a:t>   </a:t>
            </a:r>
            <a:r>
              <a:rPr lang="en-US" altLang="ja-JP" dirty="0" smtClean="0"/>
              <a:t>File Name</a:t>
            </a:r>
            <a:r>
              <a:rPr lang="ja-JP" altLang="en-US" dirty="0" smtClean="0"/>
              <a:t>に適当な名前を入力 </a:t>
            </a:r>
            <a:r>
              <a:rPr lang="en-US" altLang="ja-JP" dirty="0" smtClean="0"/>
              <a:t>(</a:t>
            </a:r>
            <a:r>
              <a:rPr lang="en-US" altLang="ja-JP" dirty="0" err="1" smtClean="0"/>
              <a:t>phi_kk</a:t>
            </a:r>
            <a:r>
              <a:rPr lang="ja-JP" altLang="en-US" dirty="0" smtClean="0"/>
              <a:t>と</a:t>
            </a:r>
            <a:r>
              <a:rPr lang="ja-JP" altLang="en-US" dirty="0"/>
              <a:t>か</a:t>
            </a:r>
            <a:r>
              <a:rPr lang="en-US" altLang="ja-JP" dirty="0" smtClean="0"/>
              <a:t>)</a:t>
            </a:r>
          </a:p>
          <a:p>
            <a:endParaRPr kumimoji="1" lang="en-US" altLang="ja-JP" dirty="0"/>
          </a:p>
          <a:p>
            <a:r>
              <a:rPr lang="ja-JP" altLang="en-US" dirty="0" smtClean="0"/>
              <a:t>・印刷の仕方</a:t>
            </a:r>
            <a:endParaRPr lang="en-US" altLang="ja-JP" dirty="0" smtClean="0"/>
          </a:p>
          <a:p>
            <a:r>
              <a:rPr kumimoji="1" lang="en-US" altLang="ja-JP" dirty="0"/>
              <a:t> </a:t>
            </a:r>
            <a:r>
              <a:rPr kumimoji="1" lang="en-US" altLang="ja-JP" dirty="0" smtClean="0"/>
              <a:t>   - </a:t>
            </a:r>
            <a:r>
              <a:rPr kumimoji="1" lang="ja-JP" altLang="en-US" dirty="0" smtClean="0"/>
              <a:t>作った</a:t>
            </a:r>
            <a:r>
              <a:rPr kumimoji="1" lang="en-US" altLang="ja-JP" dirty="0" smtClean="0"/>
              <a:t>PDF</a:t>
            </a:r>
            <a:r>
              <a:rPr kumimoji="1" lang="ja-JP" altLang="en-US" dirty="0" smtClean="0"/>
              <a:t>ファイルを開き、</a:t>
            </a:r>
            <a:r>
              <a:rPr kumimoji="1" lang="en-US" altLang="ja-JP" dirty="0" smtClean="0"/>
              <a:t>”</a:t>
            </a:r>
            <a:r>
              <a:rPr kumimoji="1" lang="ja-JP" altLang="en-US" dirty="0" smtClean="0"/>
              <a:t>ファイル</a:t>
            </a:r>
            <a:r>
              <a:rPr kumimoji="1" lang="en-US" altLang="ja-JP" dirty="0" smtClean="0"/>
              <a:t>”</a:t>
            </a:r>
            <a:r>
              <a:rPr kumimoji="1" lang="ja-JP" altLang="en-US" dirty="0" smtClean="0"/>
              <a:t>→印刷</a:t>
            </a:r>
            <a:endParaRPr kumimoji="1" lang="en-US" altLang="ja-JP" dirty="0" smtClean="0"/>
          </a:p>
          <a:p>
            <a:endParaRPr lang="en-US" altLang="ja-JP" dirty="0"/>
          </a:p>
          <a:p>
            <a:r>
              <a:rPr kumimoji="1" lang="ja-JP" altLang="en-US" dirty="0" smtClean="0"/>
              <a:t>・ログブックへの記録</a:t>
            </a:r>
            <a:r>
              <a:rPr kumimoji="1" lang="en-US" altLang="ja-JP" dirty="0" smtClean="0"/>
              <a:t>:</a:t>
            </a:r>
          </a:p>
          <a:p>
            <a:r>
              <a:rPr lang="en-US" altLang="ja-JP" dirty="0"/>
              <a:t> </a:t>
            </a:r>
            <a:r>
              <a:rPr lang="en-US" altLang="ja-JP" dirty="0" smtClean="0"/>
              <a:t>   - </a:t>
            </a:r>
            <a:r>
              <a:rPr lang="ja-JP" altLang="en-US" dirty="0" smtClean="0"/>
              <a:t>絵を作った日時</a:t>
            </a:r>
            <a:endParaRPr lang="en-US" altLang="ja-JP" dirty="0" smtClean="0"/>
          </a:p>
          <a:p>
            <a:r>
              <a:rPr lang="ja-JP" altLang="en-US" dirty="0"/>
              <a:t>　</a:t>
            </a:r>
            <a:r>
              <a:rPr lang="en-US" altLang="ja-JP" dirty="0" smtClean="0"/>
              <a:t>- </a:t>
            </a:r>
            <a:r>
              <a:rPr lang="ja-JP" altLang="en-US" dirty="0" smtClean="0"/>
              <a:t>どのような絵なのか </a:t>
            </a:r>
            <a:endParaRPr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</a:t>
            </a:r>
            <a:r>
              <a:rPr lang="en-US" altLang="ja-JP" dirty="0" smtClean="0"/>
              <a:t>- </a:t>
            </a:r>
            <a:r>
              <a:rPr lang="ja-JP" altLang="en-US" dirty="0"/>
              <a:t>ヒストグラムに対する所見</a:t>
            </a:r>
            <a:r>
              <a:rPr lang="en-US" altLang="ja-JP" dirty="0"/>
              <a:t> </a:t>
            </a:r>
            <a:endParaRPr lang="en-US" altLang="ja-JP" dirty="0" smtClean="0"/>
          </a:p>
          <a:p>
            <a:r>
              <a:rPr lang="ja-JP" altLang="en-US" dirty="0"/>
              <a:t>　</a:t>
            </a:r>
            <a:r>
              <a:rPr lang="en-US" altLang="ja-JP" dirty="0" smtClean="0"/>
              <a:t>- </a:t>
            </a:r>
            <a:r>
              <a:rPr lang="ja-JP" altLang="en-US" dirty="0" smtClean="0"/>
              <a:t>粒子を発見した場合は、該当する</a:t>
            </a:r>
            <a:r>
              <a:rPr lang="en-US" altLang="ja-JP" dirty="0" smtClean="0"/>
              <a:t>PDG</a:t>
            </a:r>
            <a:r>
              <a:rPr lang="ja-JP" altLang="en-US" dirty="0" smtClean="0"/>
              <a:t>のページのコピー等。</a:t>
            </a:r>
            <a:endParaRPr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-</a:t>
            </a:r>
            <a:r>
              <a:rPr lang="ja-JP" altLang="en-US" dirty="0" smtClean="0"/>
              <a:t> 作った絵だけでなく、研究の進め方などの方針をメモしておくのも良いです。</a:t>
            </a:r>
            <a:endParaRPr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- </a:t>
            </a:r>
            <a:r>
              <a:rPr lang="ja-JP" altLang="en-US" dirty="0" smtClean="0"/>
              <a:t>その他自由に書き込んで下さい。</a:t>
            </a: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315049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7347-0444-48FA-9CBA-69AAB32EDCBF}" type="slidenum">
              <a:rPr kumimoji="1" lang="ja-JP" altLang="en-US" smtClean="0"/>
              <a:t>21</a:t>
            </a:fld>
            <a:endParaRPr kumimoji="1" lang="ja-JP" altLang="en-US"/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2190747" y="179509"/>
            <a:ext cx="7810505" cy="810192"/>
          </a:xfrm>
          <a:prstGeom prst="rect">
            <a:avLst/>
          </a:prstGeom>
        </p:spPr>
        <p:txBody>
          <a:bodyPr vert="horz" lIns="0" tIns="0" rIns="0" bIns="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 dirty="0" smtClean="0"/>
              <a:t>データの中身を直接見てみよう</a:t>
            </a:r>
            <a:endParaRPr lang="ja-JP" altLang="en-US" b="1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60" y="989701"/>
            <a:ext cx="3362325" cy="704850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4084320" y="1558787"/>
            <a:ext cx="7985760" cy="3427741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084849" y="1192397"/>
            <a:ext cx="1301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0000"/>
                </a:solidFill>
              </a:rPr>
              <a:t>衝突事象 </a:t>
            </a:r>
            <a:r>
              <a:rPr kumimoji="1" lang="en-US" altLang="ja-JP" dirty="0" smtClean="0">
                <a:solidFill>
                  <a:srgbClr val="FF0000"/>
                </a:solidFill>
              </a:rPr>
              <a:t>1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211181" y="1558787"/>
            <a:ext cx="1779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/>
              <a:t>e</a:t>
            </a:r>
            <a:r>
              <a:rPr kumimoji="1" lang="en-US" altLang="ja-JP" dirty="0" err="1" smtClean="0"/>
              <a:t>vno</a:t>
            </a:r>
            <a:r>
              <a:rPr kumimoji="1" lang="en-US" altLang="ja-JP" dirty="0" smtClean="0"/>
              <a:t>=</a:t>
            </a:r>
            <a:r>
              <a:rPr kumimoji="1" lang="ja-JP" altLang="en-US" dirty="0" smtClean="0"/>
              <a:t>事象番号</a:t>
            </a:r>
            <a:endParaRPr kumimoji="1" lang="en-US" altLang="ja-JP" dirty="0" smtClean="0"/>
          </a:p>
          <a:p>
            <a:r>
              <a:rPr lang="en-US" altLang="ja-JP" dirty="0" err="1" smtClean="0"/>
              <a:t>nprt</a:t>
            </a:r>
            <a:r>
              <a:rPr lang="en-US" altLang="ja-JP" dirty="0" smtClean="0"/>
              <a:t>=</a:t>
            </a:r>
            <a:r>
              <a:rPr lang="ja-JP" altLang="en-US" dirty="0" smtClean="0"/>
              <a:t>粒子の数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217277" y="2190261"/>
            <a:ext cx="110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accent5"/>
                </a:solidFill>
              </a:rPr>
              <a:t>p</a:t>
            </a:r>
            <a:r>
              <a:rPr kumimoji="1" lang="en-US" altLang="ja-JP" dirty="0" smtClean="0">
                <a:solidFill>
                  <a:schemeClr val="accent5"/>
                </a:solidFill>
              </a:rPr>
              <a:t>article1</a:t>
            </a:r>
            <a:endParaRPr kumimoji="1" lang="ja-JP" altLang="en-US" dirty="0">
              <a:solidFill>
                <a:schemeClr val="accent5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4211181" y="2530461"/>
            <a:ext cx="7785747" cy="436081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194048" y="2597211"/>
            <a:ext cx="738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C00000"/>
                </a:solidFill>
              </a:rPr>
              <a:t>e</a:t>
            </a:r>
            <a:r>
              <a:rPr kumimoji="1" lang="en-US" altLang="ja-JP" dirty="0" smtClean="0">
                <a:solidFill>
                  <a:srgbClr val="C00000"/>
                </a:solidFill>
              </a:rPr>
              <a:t>:</a:t>
            </a:r>
            <a:r>
              <a:rPr kumimoji="1" lang="ja-JP" altLang="en-US" dirty="0" smtClean="0"/>
              <a:t>エネルギー</a:t>
            </a:r>
            <a:r>
              <a:rPr lang="ja-JP" altLang="en-US" dirty="0"/>
              <a:t> </a:t>
            </a:r>
            <a:r>
              <a:rPr kumimoji="1" lang="en-US" altLang="ja-JP" dirty="0" smtClean="0">
                <a:solidFill>
                  <a:srgbClr val="C00000"/>
                </a:solidFill>
              </a:rPr>
              <a:t>charge:</a:t>
            </a:r>
            <a:r>
              <a:rPr kumimoji="1" lang="ja-JP" altLang="en-US" dirty="0" smtClean="0"/>
              <a:t>電荷  </a:t>
            </a:r>
            <a:r>
              <a:rPr lang="en-US" altLang="ja-JP" dirty="0" err="1" smtClean="0">
                <a:solidFill>
                  <a:srgbClr val="C00000"/>
                </a:solidFill>
              </a:rPr>
              <a:t>pid</a:t>
            </a:r>
            <a:r>
              <a:rPr lang="en-US" altLang="ja-JP" dirty="0" smtClean="0">
                <a:solidFill>
                  <a:srgbClr val="C00000"/>
                </a:solidFill>
              </a:rPr>
              <a:t>:</a:t>
            </a:r>
            <a:r>
              <a:rPr lang="ja-JP" altLang="en-US" dirty="0" smtClean="0"/>
              <a:t>粒子の種類 </a:t>
            </a:r>
            <a:r>
              <a:rPr lang="en-US" altLang="ja-JP" dirty="0" err="1" smtClean="0">
                <a:solidFill>
                  <a:srgbClr val="C00000"/>
                </a:solidFill>
              </a:rPr>
              <a:t>p</a:t>
            </a:r>
            <a:r>
              <a:rPr kumimoji="1" lang="en-US" altLang="ja-JP" dirty="0" err="1" smtClean="0">
                <a:solidFill>
                  <a:srgbClr val="C00000"/>
                </a:solidFill>
              </a:rPr>
              <a:t>x,py,pz</a:t>
            </a:r>
            <a:r>
              <a:rPr kumimoji="1" lang="en-US" altLang="ja-JP" dirty="0" smtClean="0">
                <a:solidFill>
                  <a:srgbClr val="C00000"/>
                </a:solidFill>
              </a:rPr>
              <a:t>:</a:t>
            </a:r>
            <a:r>
              <a:rPr kumimoji="1" lang="en-US" altLang="ja-JP" dirty="0" smtClean="0"/>
              <a:t> </a:t>
            </a:r>
            <a:r>
              <a:rPr kumimoji="1" lang="ja-JP" altLang="en-US" dirty="0" smtClean="0"/>
              <a:t>運動量の</a:t>
            </a:r>
            <a:r>
              <a:rPr kumimoji="1" lang="en-US" altLang="ja-JP" dirty="0" err="1" smtClean="0"/>
              <a:t>x,y,z</a:t>
            </a:r>
            <a:r>
              <a:rPr kumimoji="1" lang="ja-JP" altLang="en-US" dirty="0" smtClean="0"/>
              <a:t>成分</a:t>
            </a:r>
            <a:endParaRPr kumimoji="1" lang="en-US" altLang="ja-JP" dirty="0" smtClean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211181" y="2903493"/>
            <a:ext cx="110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accent5"/>
                </a:solidFill>
              </a:rPr>
              <a:t>p</a:t>
            </a:r>
            <a:r>
              <a:rPr kumimoji="1" lang="en-US" altLang="ja-JP" dirty="0" smtClean="0">
                <a:solidFill>
                  <a:schemeClr val="accent5"/>
                </a:solidFill>
              </a:rPr>
              <a:t>article2</a:t>
            </a:r>
            <a:endParaRPr kumimoji="1" lang="ja-JP" altLang="en-US" dirty="0">
              <a:solidFill>
                <a:schemeClr val="accent5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4211181" y="3243693"/>
            <a:ext cx="7779651" cy="436081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187952" y="3310443"/>
            <a:ext cx="738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C00000"/>
                </a:solidFill>
              </a:rPr>
              <a:t>e</a:t>
            </a:r>
            <a:r>
              <a:rPr kumimoji="1" lang="en-US" altLang="ja-JP" dirty="0" smtClean="0">
                <a:solidFill>
                  <a:srgbClr val="C00000"/>
                </a:solidFill>
              </a:rPr>
              <a:t>:</a:t>
            </a:r>
            <a:r>
              <a:rPr kumimoji="1" lang="ja-JP" altLang="en-US" dirty="0" smtClean="0"/>
              <a:t>エネルギー</a:t>
            </a:r>
            <a:r>
              <a:rPr lang="ja-JP" altLang="en-US" dirty="0"/>
              <a:t> </a:t>
            </a:r>
            <a:r>
              <a:rPr kumimoji="1" lang="en-US" altLang="ja-JP" dirty="0" smtClean="0">
                <a:solidFill>
                  <a:srgbClr val="C00000"/>
                </a:solidFill>
              </a:rPr>
              <a:t>charge:</a:t>
            </a:r>
            <a:r>
              <a:rPr kumimoji="1" lang="ja-JP" altLang="en-US" dirty="0" smtClean="0"/>
              <a:t>電荷  </a:t>
            </a:r>
            <a:r>
              <a:rPr lang="en-US" altLang="ja-JP" dirty="0" err="1" smtClean="0">
                <a:solidFill>
                  <a:srgbClr val="C00000"/>
                </a:solidFill>
              </a:rPr>
              <a:t>pid</a:t>
            </a:r>
            <a:r>
              <a:rPr lang="en-US" altLang="ja-JP" dirty="0" smtClean="0">
                <a:solidFill>
                  <a:srgbClr val="C00000"/>
                </a:solidFill>
              </a:rPr>
              <a:t>:</a:t>
            </a:r>
            <a:r>
              <a:rPr lang="ja-JP" altLang="en-US" dirty="0" smtClean="0"/>
              <a:t>粒子の種類 </a:t>
            </a:r>
            <a:r>
              <a:rPr lang="en-US" altLang="ja-JP" dirty="0" err="1" smtClean="0">
                <a:solidFill>
                  <a:srgbClr val="C00000"/>
                </a:solidFill>
              </a:rPr>
              <a:t>p</a:t>
            </a:r>
            <a:r>
              <a:rPr kumimoji="1" lang="en-US" altLang="ja-JP" dirty="0" err="1" smtClean="0">
                <a:solidFill>
                  <a:srgbClr val="C00000"/>
                </a:solidFill>
              </a:rPr>
              <a:t>x,py,pz</a:t>
            </a:r>
            <a:r>
              <a:rPr kumimoji="1" lang="en-US" altLang="ja-JP" dirty="0" smtClean="0">
                <a:solidFill>
                  <a:srgbClr val="C00000"/>
                </a:solidFill>
              </a:rPr>
              <a:t>: </a:t>
            </a:r>
            <a:r>
              <a:rPr kumimoji="1" lang="ja-JP" altLang="en-US" dirty="0" smtClean="0"/>
              <a:t>運動量の</a:t>
            </a:r>
            <a:r>
              <a:rPr kumimoji="1" lang="en-US" altLang="ja-JP" dirty="0" err="1" smtClean="0"/>
              <a:t>x,y,z</a:t>
            </a:r>
            <a:r>
              <a:rPr kumimoji="1" lang="ja-JP" altLang="en-US" dirty="0" smtClean="0"/>
              <a:t>成分</a:t>
            </a:r>
            <a:endParaRPr kumimoji="1" lang="en-US" altLang="ja-JP" dirty="0" smtClean="0"/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59" y="3049758"/>
            <a:ext cx="3495485" cy="842346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51" y="1945711"/>
            <a:ext cx="3548993" cy="957782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4233958" y="3746524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・</a:t>
            </a:r>
            <a:endParaRPr kumimoji="1" lang="en-US" altLang="ja-JP" dirty="0" smtClean="0"/>
          </a:p>
          <a:p>
            <a:r>
              <a:rPr lang="ja-JP" altLang="en-US" dirty="0"/>
              <a:t>・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215221" y="4208189"/>
            <a:ext cx="1481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accent5"/>
                </a:solidFill>
              </a:rPr>
              <a:t>p</a:t>
            </a:r>
            <a:r>
              <a:rPr kumimoji="1" lang="en-US" altLang="ja-JP" dirty="0" smtClean="0">
                <a:solidFill>
                  <a:schemeClr val="accent5"/>
                </a:solidFill>
              </a:rPr>
              <a:t>article </a:t>
            </a:r>
            <a:r>
              <a:rPr kumimoji="1" lang="en-US" altLang="ja-JP" dirty="0" err="1" smtClean="0">
                <a:solidFill>
                  <a:schemeClr val="accent5"/>
                </a:solidFill>
              </a:rPr>
              <a:t>nprt</a:t>
            </a:r>
            <a:endParaRPr kumimoji="1" lang="ja-JP" altLang="en-US" dirty="0">
              <a:solidFill>
                <a:schemeClr val="accent5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084320" y="5901589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・</a:t>
            </a:r>
            <a:endParaRPr kumimoji="1" lang="en-US" altLang="ja-JP" dirty="0" smtClean="0"/>
          </a:p>
          <a:p>
            <a:r>
              <a:rPr lang="ja-JP" altLang="en-US" dirty="0"/>
              <a:t>・</a:t>
            </a:r>
            <a:endParaRPr kumimoji="1" lang="ja-JP" altLang="en-US" dirty="0"/>
          </a:p>
        </p:txBody>
      </p:sp>
      <p:sp>
        <p:nvSpPr>
          <p:cNvPr id="21" name="正方形/長方形 20"/>
          <p:cNvSpPr/>
          <p:nvPr/>
        </p:nvSpPr>
        <p:spPr>
          <a:xfrm>
            <a:off x="3938016" y="989701"/>
            <a:ext cx="8205216" cy="56671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0" y="4542005"/>
            <a:ext cx="4108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葉っぱマークをクリックすると</a:t>
            </a:r>
            <a:endParaRPr kumimoji="1" lang="en-US" altLang="ja-JP" dirty="0" smtClean="0"/>
          </a:p>
          <a:p>
            <a:r>
              <a:rPr kumimoji="1" lang="ja-JP" altLang="en-US" dirty="0" smtClean="0"/>
              <a:t>それぞれの変数の度数分布がでます。</a:t>
            </a:r>
            <a:endParaRPr kumimoji="1" lang="ja-JP" altLang="en-US" dirty="0"/>
          </a:p>
        </p:txBody>
      </p:sp>
      <p:sp>
        <p:nvSpPr>
          <p:cNvPr id="23" name="正方形/長方形 22"/>
          <p:cNvSpPr/>
          <p:nvPr/>
        </p:nvSpPr>
        <p:spPr>
          <a:xfrm>
            <a:off x="4084320" y="5338530"/>
            <a:ext cx="7985760" cy="54426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018821" y="4986528"/>
            <a:ext cx="1301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0000"/>
                </a:solidFill>
              </a:rPr>
              <a:t>衝突事象 </a:t>
            </a:r>
            <a:r>
              <a:rPr kumimoji="1" lang="en-US" altLang="ja-JP" dirty="0" smtClean="0">
                <a:solidFill>
                  <a:srgbClr val="FF0000"/>
                </a:solidFill>
              </a:rPr>
              <a:t>2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15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3"/>
          <p:cNvSpPr>
            <a:spLocks noGrp="1" noChangeArrowheads="1"/>
          </p:cNvSpPr>
          <p:nvPr>
            <p:ph type="title"/>
          </p:nvPr>
        </p:nvSpPr>
        <p:spPr>
          <a:xfrm>
            <a:off x="1904492" y="289561"/>
            <a:ext cx="4776724" cy="609600"/>
          </a:xfrm>
        </p:spPr>
        <p:txBody>
          <a:bodyPr>
            <a:normAutofit fontScale="90000"/>
          </a:bodyPr>
          <a:lstStyle/>
          <a:p>
            <a:r>
              <a:rPr lang="ja-JP" altLang="en-US" dirty="0" smtClean="0">
                <a:latin typeface="HGP創英角ﾎﾟｯﾌﾟ体" pitchFamily="50" charset="-128"/>
                <a:ea typeface="HGP創英角ﾎﾟｯﾌﾟ体" pitchFamily="50" charset="-128"/>
              </a:rPr>
              <a:t>粒子の運動量と成分　</a:t>
            </a:r>
          </a:p>
        </p:txBody>
      </p:sp>
      <p:sp>
        <p:nvSpPr>
          <p:cNvPr id="87042" name="Rectangle 2"/>
          <p:cNvSpPr>
            <a:spLocks noGrp="1" noChangeArrowheads="1"/>
          </p:cNvSpPr>
          <p:nvPr>
            <p:ph idx="1"/>
          </p:nvPr>
        </p:nvSpPr>
        <p:spPr>
          <a:xfrm>
            <a:off x="1564849" y="1295400"/>
            <a:ext cx="9709609" cy="5562600"/>
          </a:xfrm>
        </p:spPr>
        <p:txBody>
          <a:bodyPr/>
          <a:lstStyle/>
          <a:p>
            <a:pPr>
              <a:lnSpc>
                <a:spcPct val="120000"/>
              </a:lnSpc>
              <a:spcAft>
                <a:spcPts val="600"/>
              </a:spcAft>
              <a:buNone/>
            </a:pPr>
            <a:r>
              <a:rPr lang="ja-JP" altLang="en-US" sz="2400" dirty="0">
                <a:solidFill>
                  <a:srgbClr val="375439"/>
                </a:solidFill>
                <a:latin typeface="Comic Sans MS" pitchFamily="66" charset="0"/>
              </a:rPr>
              <a:t>運動量</a:t>
            </a:r>
            <a:r>
              <a:rPr lang="en-US" altLang="ja-JP" sz="2400" dirty="0">
                <a:solidFill>
                  <a:srgbClr val="375439"/>
                </a:solidFill>
                <a:latin typeface="Comic Sans MS" pitchFamily="66" charset="0"/>
              </a:rPr>
              <a:t>　</a:t>
            </a:r>
            <a:br>
              <a:rPr lang="en-US" altLang="ja-JP" sz="2400" dirty="0">
                <a:solidFill>
                  <a:srgbClr val="375439"/>
                </a:solidFill>
                <a:latin typeface="Comic Sans MS" pitchFamily="66" charset="0"/>
              </a:rPr>
            </a:br>
            <a:r>
              <a:rPr lang="ja-JP" altLang="en-US" sz="2400" dirty="0">
                <a:solidFill>
                  <a:srgbClr val="375439"/>
                </a:solidFill>
                <a:latin typeface="Comic Sans MS" pitchFamily="66" charset="0"/>
              </a:rPr>
              <a:t>粒子がどれくらい勢いよく動いているかをあらわす量</a:t>
            </a:r>
            <a:endParaRPr lang="en-US" altLang="ja-JP" sz="2400" dirty="0">
              <a:latin typeface="Comic Sans MS" pitchFamily="66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ja-JP" altLang="en-US" sz="2400" dirty="0">
                <a:latin typeface="Comic Sans MS" pitchFamily="66" charset="0"/>
              </a:rPr>
              <a:t>動いている方向のことを考える必要が</a:t>
            </a:r>
            <a:r>
              <a:rPr lang="en-US" altLang="ja-JP" sz="2400" dirty="0">
                <a:latin typeface="Comic Sans MS" pitchFamily="66" charset="0"/>
              </a:rPr>
              <a:t/>
            </a:r>
            <a:br>
              <a:rPr lang="en-US" altLang="ja-JP" sz="2400" dirty="0">
                <a:latin typeface="Comic Sans MS" pitchFamily="66" charset="0"/>
              </a:rPr>
            </a:br>
            <a:r>
              <a:rPr lang="ja-JP" altLang="en-US" sz="2400" dirty="0">
                <a:latin typeface="Comic Sans MS" pitchFamily="66" charset="0"/>
              </a:rPr>
              <a:t>あるので、数学の</a:t>
            </a:r>
            <a:r>
              <a:rPr lang="ja-JP" altLang="en-US" sz="2400" dirty="0">
                <a:solidFill>
                  <a:srgbClr val="FF3333"/>
                </a:solidFill>
                <a:latin typeface="Comic Sans MS" pitchFamily="66" charset="0"/>
              </a:rPr>
              <a:t>ベクトル</a:t>
            </a:r>
            <a:r>
              <a:rPr lang="ja-JP" altLang="en-US" sz="2400" dirty="0">
                <a:latin typeface="Comic Sans MS" pitchFamily="66" charset="0"/>
              </a:rPr>
              <a:t>を使って、</a:t>
            </a:r>
            <a:r>
              <a:rPr lang="en-US" altLang="ja-JP" sz="2400" dirty="0">
                <a:latin typeface="Comic Sans MS" pitchFamily="66" charset="0"/>
              </a:rPr>
              <a:t/>
            </a:r>
            <a:br>
              <a:rPr lang="en-US" altLang="ja-JP" sz="2400" dirty="0">
                <a:latin typeface="Comic Sans MS" pitchFamily="66" charset="0"/>
              </a:rPr>
            </a:br>
            <a:r>
              <a:rPr lang="ja-JP" altLang="en-US" sz="2400" dirty="0">
                <a:latin typeface="Comic Sans MS" pitchFamily="66" charset="0"/>
              </a:rPr>
              <a:t>運動量の向きと大きさを表す。</a:t>
            </a:r>
            <a:endParaRPr lang="en-US" altLang="ja-JP" sz="2400" dirty="0">
              <a:latin typeface="Comic Sans MS" pitchFamily="66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ja-JP" altLang="en-US" sz="2400" dirty="0">
                <a:latin typeface="Comic Sans MS" pitchFamily="66" charset="0"/>
              </a:rPr>
              <a:t>運動量のベクトル　（</a:t>
            </a:r>
            <a:r>
              <a:rPr lang="en-US" altLang="ja-JP" sz="2400" dirty="0" err="1">
                <a:latin typeface="Times" pitchFamily="2" charset="0"/>
              </a:rPr>
              <a:t>p</a:t>
            </a:r>
            <a:r>
              <a:rPr lang="en-US" altLang="ja-JP" sz="2400" baseline="-25000" dirty="0" err="1">
                <a:latin typeface="Times" pitchFamily="2" charset="0"/>
              </a:rPr>
              <a:t>x</a:t>
            </a:r>
            <a:r>
              <a:rPr lang="en-US" altLang="ja-JP" sz="2400" baseline="-25000" dirty="0">
                <a:latin typeface="Times" pitchFamily="2" charset="0"/>
              </a:rPr>
              <a:t>,</a:t>
            </a:r>
            <a:r>
              <a:rPr lang="en-US" altLang="ja-JP" sz="2400" dirty="0">
                <a:latin typeface="Times" pitchFamily="2" charset="0"/>
              </a:rPr>
              <a:t> </a:t>
            </a:r>
            <a:r>
              <a:rPr lang="en-US" altLang="ja-JP" sz="2400" dirty="0" err="1">
                <a:latin typeface="Times" pitchFamily="2" charset="0"/>
              </a:rPr>
              <a:t>p</a:t>
            </a:r>
            <a:r>
              <a:rPr lang="en-US" altLang="ja-JP" sz="2400" baseline="-25000" dirty="0" err="1">
                <a:latin typeface="Times" pitchFamily="2" charset="0"/>
              </a:rPr>
              <a:t>y</a:t>
            </a:r>
            <a:r>
              <a:rPr lang="en-US" altLang="ja-JP" sz="2400" baseline="-25000" dirty="0">
                <a:latin typeface="Times" pitchFamily="2" charset="0"/>
              </a:rPr>
              <a:t> , </a:t>
            </a:r>
            <a:r>
              <a:rPr lang="en-US" altLang="ja-JP" sz="2400" dirty="0" err="1">
                <a:latin typeface="Times" pitchFamily="2" charset="0"/>
              </a:rPr>
              <a:t>p</a:t>
            </a:r>
            <a:r>
              <a:rPr lang="en-US" altLang="ja-JP" sz="2400" baseline="-25000" dirty="0" err="1">
                <a:latin typeface="Times" pitchFamily="2" charset="0"/>
              </a:rPr>
              <a:t>z</a:t>
            </a:r>
            <a:r>
              <a:rPr lang="en-US" altLang="ja-JP" sz="2400" baseline="-25000" dirty="0">
                <a:latin typeface="Comic Sans MS" pitchFamily="66" charset="0"/>
              </a:rPr>
              <a:t> </a:t>
            </a:r>
            <a:r>
              <a:rPr lang="ja-JP" altLang="en-US" sz="2400" dirty="0">
                <a:latin typeface="Comic Sans MS" pitchFamily="66" charset="0"/>
              </a:rPr>
              <a:t>）の３成分は</a:t>
            </a:r>
            <a:r>
              <a:rPr lang="en-US" altLang="ja-JP" sz="2400" dirty="0">
                <a:latin typeface="Comic Sans MS" pitchFamily="66" charset="0"/>
              </a:rPr>
              <a:t/>
            </a:r>
            <a:br>
              <a:rPr lang="en-US" altLang="ja-JP" sz="2400" dirty="0">
                <a:latin typeface="Comic Sans MS" pitchFamily="66" charset="0"/>
              </a:rPr>
            </a:br>
            <a:r>
              <a:rPr lang="ja-JP" altLang="en-US" sz="2400" dirty="0">
                <a:latin typeface="Comic Sans MS" pitchFamily="66" charset="0"/>
              </a:rPr>
              <a:t>それぞれ</a:t>
            </a:r>
            <a:r>
              <a:rPr lang="ja-JP" altLang="en-US" sz="2400" dirty="0" err="1">
                <a:latin typeface="Comic Sans MS" pitchFamily="66" charset="0"/>
              </a:rPr>
              <a:t>ｘ</a:t>
            </a:r>
            <a:r>
              <a:rPr lang="ja-JP" altLang="en-US" sz="2400" dirty="0">
                <a:latin typeface="Comic Sans MS" pitchFamily="66" charset="0"/>
              </a:rPr>
              <a:t>、</a:t>
            </a:r>
            <a:r>
              <a:rPr lang="ja-JP" altLang="en-US" sz="2400" dirty="0" err="1">
                <a:latin typeface="Comic Sans MS" pitchFamily="66" charset="0"/>
              </a:rPr>
              <a:t>ｙ</a:t>
            </a:r>
            <a:r>
              <a:rPr lang="ja-JP" altLang="en-US" sz="2400" dirty="0">
                <a:latin typeface="Comic Sans MS" pitchFamily="66" charset="0"/>
              </a:rPr>
              <a:t>、</a:t>
            </a:r>
            <a:r>
              <a:rPr lang="ja-JP" altLang="en-US" sz="2400" dirty="0" err="1">
                <a:latin typeface="Comic Sans MS" pitchFamily="66" charset="0"/>
              </a:rPr>
              <a:t>ｚ</a:t>
            </a:r>
            <a:r>
              <a:rPr lang="ja-JP" altLang="en-US" sz="2400" dirty="0">
                <a:latin typeface="Comic Sans MS" pitchFamily="66" charset="0"/>
              </a:rPr>
              <a:t>方向にどれくらいの勢いで動いているかを表している。</a:t>
            </a:r>
            <a:endParaRPr lang="en-US" altLang="ja-JP" sz="2400" dirty="0">
              <a:latin typeface="Comic Sans MS" pitchFamily="66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  <a:buNone/>
            </a:pPr>
            <a:r>
              <a:rPr lang="ja-JP" altLang="en-US" sz="2400" dirty="0">
                <a:latin typeface="Comic Sans MS" pitchFamily="66" charset="0"/>
              </a:rPr>
              <a:t>　　ここではベクトルを　</a:t>
            </a:r>
            <a:r>
              <a:rPr lang="en-US" altLang="ja-JP" sz="2400" dirty="0">
                <a:latin typeface="Comic Sans MS" pitchFamily="66" charset="0"/>
              </a:rPr>
              <a:t> </a:t>
            </a:r>
            <a:r>
              <a:rPr lang="en-US" altLang="ja-JP" sz="2400" i="1" dirty="0">
                <a:solidFill>
                  <a:srgbClr val="FF3333"/>
                </a:solidFill>
                <a:latin typeface="Times" pitchFamily="2" charset="0"/>
                <a:ea typeface="Osaka" pitchFamily="2" charset="-128"/>
              </a:rPr>
              <a:t>p</a:t>
            </a:r>
            <a:r>
              <a:rPr lang="en-US" altLang="ja-JP" sz="2400" dirty="0">
                <a:solidFill>
                  <a:srgbClr val="FF3333"/>
                </a:solidFill>
                <a:latin typeface="Comic Sans MS" pitchFamily="66" charset="0"/>
              </a:rPr>
              <a:t> </a:t>
            </a:r>
            <a:r>
              <a:rPr lang="ja-JP" altLang="en-US" sz="2400" dirty="0">
                <a:latin typeface="Comic Sans MS" pitchFamily="66" charset="0"/>
              </a:rPr>
              <a:t>　のように書くことにする。</a:t>
            </a:r>
          </a:p>
        </p:txBody>
      </p:sp>
      <p:graphicFrame>
        <p:nvGraphicFramePr>
          <p:cNvPr id="87043" name="Object 2"/>
          <p:cNvGraphicFramePr>
            <a:graphicFrameLocks noChangeAspect="1"/>
          </p:cNvGraphicFramePr>
          <p:nvPr/>
        </p:nvGraphicFramePr>
        <p:xfrm>
          <a:off x="5951540" y="3092450"/>
          <a:ext cx="123825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0" name="数式" r:id="rId4" imgW="114300" imgH="215900" progId="Equation.3">
                  <p:embed/>
                </p:oleObj>
              </mc:Choice>
              <mc:Fallback>
                <p:oleObj name="数式" r:id="rId4" imgW="114300" imgH="215900" progId="Equation.3">
                  <p:embed/>
                  <p:pic>
                    <p:nvPicPr>
                      <p:cNvPr id="8704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1540" y="3092450"/>
                        <a:ext cx="123825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3749" name="Line 5"/>
          <p:cNvSpPr>
            <a:spLocks noChangeShapeType="1"/>
          </p:cNvSpPr>
          <p:nvPr/>
        </p:nvSpPr>
        <p:spPr bwMode="auto">
          <a:xfrm>
            <a:off x="5322478" y="5597636"/>
            <a:ext cx="330200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prstClr val="black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87045" name="Text Box 15"/>
          <p:cNvSpPr txBox="1">
            <a:spLocks noChangeArrowheads="1"/>
          </p:cNvSpPr>
          <p:nvPr/>
        </p:nvSpPr>
        <p:spPr bwMode="auto">
          <a:xfrm>
            <a:off x="8507151" y="2162175"/>
            <a:ext cx="78078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3200">
                <a:solidFill>
                  <a:prstClr val="black"/>
                </a:solidFill>
                <a:latin typeface="Times New Roman" pitchFamily="18" charset="0"/>
              </a:rPr>
              <a:t>y</a:t>
            </a:r>
          </a:p>
        </p:txBody>
      </p:sp>
      <p:grpSp>
        <p:nvGrpSpPr>
          <p:cNvPr id="87046" name="図形グループ 21"/>
          <p:cNvGrpSpPr>
            <a:grpSpLocks/>
          </p:cNvGrpSpPr>
          <p:nvPr/>
        </p:nvGrpSpPr>
        <p:grpSpPr bwMode="auto">
          <a:xfrm>
            <a:off x="8077200" y="2362200"/>
            <a:ext cx="2808420" cy="2090738"/>
            <a:chOff x="6365875" y="2667000"/>
            <a:chExt cx="2592388" cy="2090737"/>
          </a:xfrm>
        </p:grpSpPr>
        <p:sp>
          <p:nvSpPr>
            <p:cNvPr id="87047" name="Line 7"/>
            <p:cNvSpPr>
              <a:spLocks noChangeShapeType="1"/>
            </p:cNvSpPr>
            <p:nvPr/>
          </p:nvSpPr>
          <p:spPr bwMode="auto">
            <a:xfrm flipV="1">
              <a:off x="7086600" y="3241675"/>
              <a:ext cx="1223963" cy="86518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87048" name="Line 8"/>
            <p:cNvSpPr>
              <a:spLocks noChangeShapeType="1"/>
            </p:cNvSpPr>
            <p:nvPr/>
          </p:nvSpPr>
          <p:spPr bwMode="auto">
            <a:xfrm>
              <a:off x="7086600" y="4106862"/>
              <a:ext cx="16557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87049" name="Line 9"/>
            <p:cNvSpPr>
              <a:spLocks noChangeShapeType="1"/>
            </p:cNvSpPr>
            <p:nvPr/>
          </p:nvSpPr>
          <p:spPr bwMode="auto">
            <a:xfrm flipV="1">
              <a:off x="7086600" y="2667000"/>
              <a:ext cx="0" cy="14398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87050" name="Line 10"/>
            <p:cNvSpPr>
              <a:spLocks noChangeShapeType="1"/>
            </p:cNvSpPr>
            <p:nvPr/>
          </p:nvSpPr>
          <p:spPr bwMode="auto">
            <a:xfrm>
              <a:off x="8310563" y="3241675"/>
              <a:ext cx="0" cy="8651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87051" name="Line 11"/>
            <p:cNvSpPr>
              <a:spLocks noChangeShapeType="1"/>
            </p:cNvSpPr>
            <p:nvPr/>
          </p:nvSpPr>
          <p:spPr bwMode="auto">
            <a:xfrm flipH="1">
              <a:off x="7086600" y="3241675"/>
              <a:ext cx="12239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87052" name="Text Box 12"/>
            <p:cNvSpPr txBox="1">
              <a:spLocks noChangeArrowheads="1"/>
            </p:cNvSpPr>
            <p:nvPr/>
          </p:nvSpPr>
          <p:spPr bwMode="auto">
            <a:xfrm>
              <a:off x="6797675" y="4033837"/>
              <a:ext cx="431800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3200">
                  <a:solidFill>
                    <a:prstClr val="black"/>
                  </a:solidFill>
                  <a:latin typeface="Times New Roman" pitchFamily="18" charset="0"/>
                </a:rPr>
                <a:t>O</a:t>
              </a:r>
            </a:p>
          </p:txBody>
        </p:sp>
        <p:sp>
          <p:nvSpPr>
            <p:cNvPr id="87053" name="Text Box 13"/>
            <p:cNvSpPr txBox="1">
              <a:spLocks noChangeArrowheads="1"/>
            </p:cNvSpPr>
            <p:nvPr/>
          </p:nvSpPr>
          <p:spPr bwMode="auto">
            <a:xfrm>
              <a:off x="8237538" y="2809875"/>
              <a:ext cx="503237" cy="579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3200">
                  <a:solidFill>
                    <a:prstClr val="black"/>
                  </a:solidFill>
                  <a:latin typeface="Times New Roman" pitchFamily="18" charset="0"/>
                </a:rPr>
                <a:t>A</a:t>
              </a:r>
            </a:p>
          </p:txBody>
        </p:sp>
        <p:sp>
          <p:nvSpPr>
            <p:cNvPr id="87054" name="Text Box 14"/>
            <p:cNvSpPr txBox="1">
              <a:spLocks noChangeArrowheads="1"/>
            </p:cNvSpPr>
            <p:nvPr/>
          </p:nvSpPr>
          <p:spPr bwMode="auto">
            <a:xfrm>
              <a:off x="8453438" y="4178300"/>
              <a:ext cx="504825" cy="579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3200">
                  <a:solidFill>
                    <a:prstClr val="black"/>
                  </a:solidFill>
                  <a:latin typeface="Times New Roman" pitchFamily="18" charset="0"/>
                </a:rPr>
                <a:t>x</a:t>
              </a:r>
            </a:p>
          </p:txBody>
        </p:sp>
        <p:sp>
          <p:nvSpPr>
            <p:cNvPr id="87055" name="Text Box 16"/>
            <p:cNvSpPr txBox="1">
              <a:spLocks noChangeArrowheads="1"/>
            </p:cNvSpPr>
            <p:nvPr/>
          </p:nvSpPr>
          <p:spPr bwMode="auto">
            <a:xfrm>
              <a:off x="7445375" y="4106862"/>
              <a:ext cx="792163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3200">
                  <a:solidFill>
                    <a:srgbClr val="FF3300"/>
                  </a:solidFill>
                  <a:latin typeface="Times New Roman" pitchFamily="18" charset="0"/>
                </a:rPr>
                <a:t>p</a:t>
              </a:r>
              <a:r>
                <a:rPr lang="en-US" altLang="ja-JP" sz="3200" baseline="-25000">
                  <a:solidFill>
                    <a:srgbClr val="FF3300"/>
                  </a:solidFill>
                  <a:latin typeface="Times New Roman" pitchFamily="18" charset="0"/>
                </a:rPr>
                <a:t>x</a:t>
              </a:r>
            </a:p>
          </p:txBody>
        </p:sp>
        <p:sp>
          <p:nvSpPr>
            <p:cNvPr id="87056" name="Text Box 17"/>
            <p:cNvSpPr txBox="1">
              <a:spLocks noChangeArrowheads="1"/>
            </p:cNvSpPr>
            <p:nvPr/>
          </p:nvSpPr>
          <p:spPr bwMode="auto">
            <a:xfrm>
              <a:off x="6365875" y="3241675"/>
              <a:ext cx="720725" cy="579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3200">
                  <a:solidFill>
                    <a:srgbClr val="FF3300"/>
                  </a:solidFill>
                  <a:latin typeface="Times New Roman" pitchFamily="18" charset="0"/>
                </a:rPr>
                <a:t>p</a:t>
              </a:r>
              <a:r>
                <a:rPr lang="en-US" altLang="ja-JP" sz="3200" baseline="-25000">
                  <a:solidFill>
                    <a:srgbClr val="FF3300"/>
                  </a:solidFill>
                  <a:latin typeface="Times New Roman" pitchFamily="18" charset="0"/>
                </a:rPr>
                <a:t>y</a:t>
              </a:r>
            </a:p>
          </p:txBody>
        </p:sp>
        <p:sp>
          <p:nvSpPr>
            <p:cNvPr id="87057" name="Text Box 18"/>
            <p:cNvSpPr txBox="1">
              <a:spLocks noChangeArrowheads="1"/>
            </p:cNvSpPr>
            <p:nvPr/>
          </p:nvSpPr>
          <p:spPr bwMode="auto">
            <a:xfrm>
              <a:off x="7302500" y="3241675"/>
              <a:ext cx="576263" cy="579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3200">
                  <a:solidFill>
                    <a:srgbClr val="FF3300"/>
                  </a:solidFill>
                  <a:latin typeface="Times New Roman" pitchFamily="18" charset="0"/>
                </a:rPr>
                <a:t>p</a:t>
              </a:r>
            </a:p>
          </p:txBody>
        </p:sp>
        <p:sp>
          <p:nvSpPr>
            <p:cNvPr id="87058" name="Line 19"/>
            <p:cNvSpPr>
              <a:spLocks noChangeShapeType="1"/>
            </p:cNvSpPr>
            <p:nvPr/>
          </p:nvSpPr>
          <p:spPr bwMode="auto">
            <a:xfrm>
              <a:off x="7397750" y="3397250"/>
              <a:ext cx="215900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87059" name="Arc 20"/>
            <p:cNvSpPr>
              <a:spLocks/>
            </p:cNvSpPr>
            <p:nvPr/>
          </p:nvSpPr>
          <p:spPr bwMode="auto">
            <a:xfrm flipV="1">
              <a:off x="7086600" y="3962400"/>
              <a:ext cx="1223963" cy="287337"/>
            </a:xfrm>
            <a:custGeom>
              <a:avLst/>
              <a:gdLst>
                <a:gd name="T0" fmla="*/ 0 w 36382"/>
                <a:gd name="T1" fmla="*/ 2147483647 h 21600"/>
                <a:gd name="T2" fmla="*/ 2147483647 w 36382"/>
                <a:gd name="T3" fmla="*/ 2147483647 h 21600"/>
                <a:gd name="T4" fmla="*/ 2147483647 w 36382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36382"/>
                <a:gd name="T10" fmla="*/ 0 h 21600"/>
                <a:gd name="T11" fmla="*/ 36382 w 3638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382" h="21600" fill="none" extrusionOk="0">
                  <a:moveTo>
                    <a:pt x="-1" y="9135"/>
                  </a:moveTo>
                  <a:cubicBezTo>
                    <a:pt x="4047" y="3406"/>
                    <a:pt x="10625" y="-1"/>
                    <a:pt x="17641" y="-1"/>
                  </a:cubicBezTo>
                  <a:cubicBezTo>
                    <a:pt x="25382" y="-1"/>
                    <a:pt x="32532" y="4143"/>
                    <a:pt x="36381" y="10860"/>
                  </a:cubicBezTo>
                </a:path>
                <a:path w="36382" h="21600" stroke="0" extrusionOk="0">
                  <a:moveTo>
                    <a:pt x="-1" y="9135"/>
                  </a:moveTo>
                  <a:cubicBezTo>
                    <a:pt x="4047" y="3406"/>
                    <a:pt x="10625" y="-1"/>
                    <a:pt x="17641" y="-1"/>
                  </a:cubicBezTo>
                  <a:cubicBezTo>
                    <a:pt x="25382" y="-1"/>
                    <a:pt x="32532" y="4143"/>
                    <a:pt x="36381" y="10860"/>
                  </a:cubicBezTo>
                  <a:lnTo>
                    <a:pt x="17641" y="21600"/>
                  </a:lnTo>
                  <a:lnTo>
                    <a:pt x="-1" y="9135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87060" name="Arc 21"/>
            <p:cNvSpPr>
              <a:spLocks/>
            </p:cNvSpPr>
            <p:nvPr/>
          </p:nvSpPr>
          <p:spPr bwMode="auto">
            <a:xfrm rot="5094961" flipV="1">
              <a:off x="6912769" y="3199606"/>
              <a:ext cx="849312" cy="933450"/>
            </a:xfrm>
            <a:custGeom>
              <a:avLst/>
              <a:gdLst>
                <a:gd name="T0" fmla="*/ 0 w 25390"/>
                <a:gd name="T1" fmla="*/ 2147483647 h 21600"/>
                <a:gd name="T2" fmla="*/ 2147483647 w 25390"/>
                <a:gd name="T3" fmla="*/ 2147483647 h 21600"/>
                <a:gd name="T4" fmla="*/ 2147483647 w 2539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5390"/>
                <a:gd name="T10" fmla="*/ 0 h 21600"/>
                <a:gd name="T11" fmla="*/ 25390 w 2539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390" h="21600" fill="none" extrusionOk="0">
                  <a:moveTo>
                    <a:pt x="-1" y="4384"/>
                  </a:moveTo>
                  <a:cubicBezTo>
                    <a:pt x="3754" y="1539"/>
                    <a:pt x="8335" y="-1"/>
                    <a:pt x="13046" y="-1"/>
                  </a:cubicBezTo>
                  <a:cubicBezTo>
                    <a:pt x="17459" y="-1"/>
                    <a:pt x="21767" y="1352"/>
                    <a:pt x="25389" y="3874"/>
                  </a:cubicBezTo>
                </a:path>
                <a:path w="25390" h="21600" stroke="0" extrusionOk="0">
                  <a:moveTo>
                    <a:pt x="-1" y="4384"/>
                  </a:moveTo>
                  <a:cubicBezTo>
                    <a:pt x="3754" y="1539"/>
                    <a:pt x="8335" y="-1"/>
                    <a:pt x="13046" y="-1"/>
                  </a:cubicBezTo>
                  <a:cubicBezTo>
                    <a:pt x="17459" y="-1"/>
                    <a:pt x="21767" y="1352"/>
                    <a:pt x="25389" y="3874"/>
                  </a:cubicBezTo>
                  <a:lnTo>
                    <a:pt x="13046" y="21600"/>
                  </a:lnTo>
                  <a:lnTo>
                    <a:pt x="-1" y="4384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</p:grp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7347-0444-48FA-9CBA-69AAB32EDCBF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55203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7347-0444-48FA-9CBA-69AAB32EDCBF}" type="slidenum">
              <a:rPr kumimoji="1" lang="ja-JP" altLang="en-US" smtClean="0"/>
              <a:t>23</a:t>
            </a:fld>
            <a:endParaRPr kumimoji="1" lang="ja-JP" altLang="en-US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195513" y="260350"/>
            <a:ext cx="8255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smtClean="0">
                <a:ea typeface="HGP創英角ﾎﾟｯﾌﾟ体" pitchFamily="50" charset="-128"/>
              </a:rPr>
              <a:t>新粒子の探し方</a:t>
            </a:r>
            <a:r>
              <a:rPr lang="ja-JP" altLang="en-US" smtClean="0">
                <a:latin typeface="HGP創英角ﾎﾟｯﾌﾟ体" pitchFamily="50" charset="-128"/>
                <a:ea typeface="HGP創英角ﾎﾟｯﾌﾟ体" pitchFamily="50" charset="-128"/>
              </a:rPr>
              <a:t>　ベクトルの演算</a:t>
            </a:r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0204820"/>
              </p:ext>
            </p:extLst>
          </p:nvPr>
        </p:nvGraphicFramePr>
        <p:xfrm>
          <a:off x="2959102" y="2590800"/>
          <a:ext cx="2409429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4" name="数式" r:id="rId3" imgW="1219200" imgH="279400" progId="Equation.3">
                  <p:embed/>
                </p:oleObj>
              </mc:Choice>
              <mc:Fallback>
                <p:oleObj name="数式" r:id="rId3" imgW="1219200" imgH="279400" progId="Equation.3">
                  <p:embed/>
                  <p:pic>
                    <p:nvPicPr>
                      <p:cNvPr id="8909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9102" y="2590800"/>
                        <a:ext cx="2409429" cy="509588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4811522"/>
              </p:ext>
            </p:extLst>
          </p:nvPr>
        </p:nvGraphicFramePr>
        <p:xfrm>
          <a:off x="3158598" y="3716342"/>
          <a:ext cx="2326879" cy="2332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5" name="数式" r:id="rId5" imgW="889000" imgH="965200" progId="Equation.3">
                  <p:embed/>
                </p:oleObj>
              </mc:Choice>
              <mc:Fallback>
                <p:oleObj name="数式" r:id="rId5" imgW="889000" imgH="965200" progId="Equation.3">
                  <p:embed/>
                  <p:pic>
                    <p:nvPicPr>
                      <p:cNvPr id="8909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8598" y="3716342"/>
                        <a:ext cx="2326879" cy="2332037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5172787"/>
              </p:ext>
            </p:extLst>
          </p:nvPr>
        </p:nvGraphicFramePr>
        <p:xfrm>
          <a:off x="6034090" y="3321050"/>
          <a:ext cx="123825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6" name="数式" r:id="rId7" imgW="114300" imgH="215900" progId="Equation.3">
                  <p:embed/>
                </p:oleObj>
              </mc:Choice>
              <mc:Fallback>
                <p:oleObj name="数式" r:id="rId7" imgW="114300" imgH="215900" progId="Equation.3">
                  <p:embed/>
                  <p:pic>
                    <p:nvPicPr>
                      <p:cNvPr id="8909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4090" y="3321050"/>
                        <a:ext cx="123825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546350" y="1828800"/>
            <a:ext cx="3666596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3200">
                <a:solidFill>
                  <a:srgbClr val="B0CCB0"/>
                </a:solidFill>
                <a:latin typeface="Times New Roman" pitchFamily="18" charset="0"/>
              </a:rPr>
              <a:t>ベクトルの大きさ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585906" y="3068642"/>
            <a:ext cx="3510094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3200">
                <a:solidFill>
                  <a:srgbClr val="B0CCB0"/>
                </a:solidFill>
                <a:latin typeface="Times New Roman" pitchFamily="18" charset="0"/>
              </a:rPr>
              <a:t>ベクトルの足し算</a:t>
            </a:r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>
            <a:off x="8586258" y="49498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prstClr val="black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 flipV="1">
            <a:off x="8197588" y="5165729"/>
            <a:ext cx="1248569" cy="504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prstClr val="black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 flipV="1">
            <a:off x="8197588" y="5668967"/>
            <a:ext cx="2261527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prstClr val="black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flipV="1">
            <a:off x="8197585" y="3436942"/>
            <a:ext cx="0" cy="2232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prstClr val="black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>
            <a:off x="9446154" y="5165725"/>
            <a:ext cx="0" cy="5032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prstClr val="black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flipH="1">
            <a:off x="8197586" y="5165725"/>
            <a:ext cx="116945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prstClr val="black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7884586" y="5597525"/>
            <a:ext cx="46778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3200">
                <a:solidFill>
                  <a:prstClr val="black"/>
                </a:solidFill>
                <a:latin typeface="Times New Roman" pitchFamily="18" charset="0"/>
              </a:rPr>
              <a:t>O</a:t>
            </a: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10147831" y="5668967"/>
            <a:ext cx="546894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3200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8587979" y="5668967"/>
            <a:ext cx="856456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3200">
                <a:solidFill>
                  <a:srgbClr val="FF3300"/>
                </a:solidFill>
                <a:latin typeface="Times New Roman" pitchFamily="18" charset="0"/>
              </a:rPr>
              <a:t>p</a:t>
            </a:r>
            <a:r>
              <a:rPr lang="en-US" altLang="ja-JP" sz="3200" baseline="-25000">
                <a:solidFill>
                  <a:srgbClr val="FF3300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7416803" y="5021267"/>
            <a:ext cx="78078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3200">
                <a:solidFill>
                  <a:srgbClr val="FF3300"/>
                </a:solidFill>
                <a:latin typeface="Times New Roman" pitchFamily="18" charset="0"/>
              </a:rPr>
              <a:t>p</a:t>
            </a:r>
            <a:r>
              <a:rPr lang="en-US" altLang="ja-JP" sz="3200" baseline="-25000">
                <a:solidFill>
                  <a:srgbClr val="FF3300"/>
                </a:solidFill>
                <a:latin typeface="Times New Roman" pitchFamily="18" charset="0"/>
              </a:rPr>
              <a:t>y</a:t>
            </a: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auto">
          <a:xfrm>
            <a:off x="8899263" y="5237167"/>
            <a:ext cx="62428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3200">
                <a:solidFill>
                  <a:srgbClr val="FF3300"/>
                </a:solidFill>
                <a:latin typeface="Times New Roman" pitchFamily="18" charset="0"/>
              </a:rPr>
              <a:t>p</a:t>
            </a:r>
          </a:p>
        </p:txBody>
      </p:sp>
      <p:sp>
        <p:nvSpPr>
          <p:cNvPr id="22" name="Line 19"/>
          <p:cNvSpPr>
            <a:spLocks noChangeShapeType="1"/>
          </p:cNvSpPr>
          <p:nvPr/>
        </p:nvSpPr>
        <p:spPr bwMode="auto">
          <a:xfrm>
            <a:off x="8978371" y="5405438"/>
            <a:ext cx="233892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prstClr val="black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3" name="Arc 20"/>
          <p:cNvSpPr>
            <a:spLocks/>
          </p:cNvSpPr>
          <p:nvPr/>
        </p:nvSpPr>
        <p:spPr bwMode="auto">
          <a:xfrm flipV="1">
            <a:off x="8197587" y="5526092"/>
            <a:ext cx="1255448" cy="287337"/>
          </a:xfrm>
          <a:custGeom>
            <a:avLst/>
            <a:gdLst>
              <a:gd name="T0" fmla="*/ 0 w 34439"/>
              <a:gd name="T1" fmla="*/ 2147483647 h 21600"/>
              <a:gd name="T2" fmla="*/ 2147483647 w 34439"/>
              <a:gd name="T3" fmla="*/ 2147483647 h 21600"/>
              <a:gd name="T4" fmla="*/ 2147483647 w 34439"/>
              <a:gd name="T5" fmla="*/ 2147483647 h 21600"/>
              <a:gd name="T6" fmla="*/ 0 60000 65536"/>
              <a:gd name="T7" fmla="*/ 0 60000 65536"/>
              <a:gd name="T8" fmla="*/ 0 60000 65536"/>
              <a:gd name="T9" fmla="*/ 0 w 34439"/>
              <a:gd name="T10" fmla="*/ 0 h 21600"/>
              <a:gd name="T11" fmla="*/ 34439 w 34439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4439" h="21600" fill="none" extrusionOk="0">
                <a:moveTo>
                  <a:pt x="-1" y="9135"/>
                </a:moveTo>
                <a:cubicBezTo>
                  <a:pt x="4047" y="3406"/>
                  <a:pt x="10625" y="-1"/>
                  <a:pt x="17641" y="-1"/>
                </a:cubicBezTo>
                <a:cubicBezTo>
                  <a:pt x="24164" y="-1"/>
                  <a:pt x="30338" y="2948"/>
                  <a:pt x="34438" y="8021"/>
                </a:cubicBezTo>
              </a:path>
              <a:path w="34439" h="21600" stroke="0" extrusionOk="0">
                <a:moveTo>
                  <a:pt x="-1" y="9135"/>
                </a:moveTo>
                <a:cubicBezTo>
                  <a:pt x="4047" y="3406"/>
                  <a:pt x="10625" y="-1"/>
                  <a:pt x="17641" y="-1"/>
                </a:cubicBezTo>
                <a:cubicBezTo>
                  <a:pt x="24164" y="-1"/>
                  <a:pt x="30338" y="2948"/>
                  <a:pt x="34438" y="8021"/>
                </a:cubicBezTo>
                <a:lnTo>
                  <a:pt x="17641" y="21600"/>
                </a:lnTo>
                <a:lnTo>
                  <a:pt x="-1" y="913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prstClr val="black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4" name="Line 21"/>
          <p:cNvSpPr>
            <a:spLocks noChangeShapeType="1"/>
          </p:cNvSpPr>
          <p:nvPr/>
        </p:nvSpPr>
        <p:spPr bwMode="auto">
          <a:xfrm flipV="1">
            <a:off x="9446156" y="4229104"/>
            <a:ext cx="545175" cy="9366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prstClr val="black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5" name="Line 22"/>
          <p:cNvSpPr>
            <a:spLocks noChangeShapeType="1"/>
          </p:cNvSpPr>
          <p:nvPr/>
        </p:nvSpPr>
        <p:spPr bwMode="auto">
          <a:xfrm flipV="1">
            <a:off x="8197587" y="4300542"/>
            <a:ext cx="1716352" cy="13684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prstClr val="black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6" name="Line 23"/>
          <p:cNvSpPr>
            <a:spLocks noChangeShapeType="1"/>
          </p:cNvSpPr>
          <p:nvPr/>
        </p:nvSpPr>
        <p:spPr bwMode="auto">
          <a:xfrm>
            <a:off x="9991329" y="4229104"/>
            <a:ext cx="0" cy="14398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prstClr val="black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7" name="Line 24"/>
          <p:cNvSpPr>
            <a:spLocks noChangeShapeType="1"/>
          </p:cNvSpPr>
          <p:nvPr/>
        </p:nvSpPr>
        <p:spPr bwMode="auto">
          <a:xfrm>
            <a:off x="8197587" y="4229100"/>
            <a:ext cx="1716352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prstClr val="black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8" name="Text Box 25"/>
          <p:cNvSpPr txBox="1">
            <a:spLocks noChangeArrowheads="1"/>
          </p:cNvSpPr>
          <p:nvPr/>
        </p:nvSpPr>
        <p:spPr bwMode="auto">
          <a:xfrm>
            <a:off x="9600938" y="4589467"/>
            <a:ext cx="62428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3200">
                <a:solidFill>
                  <a:srgbClr val="FF3300"/>
                </a:solidFill>
                <a:latin typeface="Times New Roman" pitchFamily="18" charset="0"/>
              </a:rPr>
              <a:t>q</a:t>
            </a:r>
          </a:p>
        </p:txBody>
      </p: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8899263" y="4373567"/>
            <a:ext cx="62428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3200">
                <a:solidFill>
                  <a:srgbClr val="FF3300"/>
                </a:solidFill>
                <a:latin typeface="Times New Roman" pitchFamily="18" charset="0"/>
              </a:rPr>
              <a:t>r</a:t>
            </a:r>
          </a:p>
        </p:txBody>
      </p:sp>
      <p:sp>
        <p:nvSpPr>
          <p:cNvPr id="30" name="Line 27"/>
          <p:cNvSpPr>
            <a:spLocks noChangeShapeType="1"/>
          </p:cNvSpPr>
          <p:nvPr/>
        </p:nvSpPr>
        <p:spPr bwMode="auto">
          <a:xfrm>
            <a:off x="9680046" y="4805363"/>
            <a:ext cx="233892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prstClr val="black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31" name="Line 28"/>
          <p:cNvSpPr>
            <a:spLocks noChangeShapeType="1"/>
          </p:cNvSpPr>
          <p:nvPr/>
        </p:nvSpPr>
        <p:spPr bwMode="auto">
          <a:xfrm>
            <a:off x="8978371" y="4516438"/>
            <a:ext cx="233892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prstClr val="black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32" name="Arc 29"/>
          <p:cNvSpPr>
            <a:spLocks/>
          </p:cNvSpPr>
          <p:nvPr/>
        </p:nvSpPr>
        <p:spPr bwMode="auto">
          <a:xfrm flipH="1">
            <a:off x="8041085" y="5165729"/>
            <a:ext cx="233892" cy="504825"/>
          </a:xfrm>
          <a:custGeom>
            <a:avLst/>
            <a:gdLst>
              <a:gd name="T0" fmla="*/ 0 w 21600"/>
              <a:gd name="T1" fmla="*/ 0 h 42512"/>
              <a:gd name="T2" fmla="*/ 2147483647 w 21600"/>
              <a:gd name="T3" fmla="*/ 2147483647 h 42512"/>
              <a:gd name="T4" fmla="*/ 0 w 21600"/>
              <a:gd name="T5" fmla="*/ 2147483647 h 42512"/>
              <a:gd name="T6" fmla="*/ 0 60000 65536"/>
              <a:gd name="T7" fmla="*/ 0 60000 65536"/>
              <a:gd name="T8" fmla="*/ 0 60000 65536"/>
              <a:gd name="T9" fmla="*/ 0 w 21600"/>
              <a:gd name="T10" fmla="*/ 0 h 42512"/>
              <a:gd name="T11" fmla="*/ 21600 w 21600"/>
              <a:gd name="T12" fmla="*/ 42512 h 425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2512" fill="none" extrusionOk="0">
                <a:moveTo>
                  <a:pt x="0" y="-1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1446"/>
                  <a:pt x="14940" y="40047"/>
                  <a:pt x="5407" y="42512"/>
                </a:cubicBezTo>
              </a:path>
              <a:path w="21600" h="42512" stroke="0" extrusionOk="0">
                <a:moveTo>
                  <a:pt x="0" y="-1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1446"/>
                  <a:pt x="14940" y="40047"/>
                  <a:pt x="5407" y="42512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prstClr val="black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33" name="Arc 30"/>
          <p:cNvSpPr>
            <a:spLocks/>
          </p:cNvSpPr>
          <p:nvPr/>
        </p:nvSpPr>
        <p:spPr bwMode="auto">
          <a:xfrm flipH="1">
            <a:off x="7963694" y="4300538"/>
            <a:ext cx="313002" cy="842962"/>
          </a:xfrm>
          <a:custGeom>
            <a:avLst/>
            <a:gdLst>
              <a:gd name="T0" fmla="*/ 2147483647 w 21600"/>
              <a:gd name="T1" fmla="*/ 0 h 40754"/>
              <a:gd name="T2" fmla="*/ 2147483647 w 21600"/>
              <a:gd name="T3" fmla="*/ 2147483647 h 40754"/>
              <a:gd name="T4" fmla="*/ 0 w 21600"/>
              <a:gd name="T5" fmla="*/ 2147483647 h 40754"/>
              <a:gd name="T6" fmla="*/ 0 60000 65536"/>
              <a:gd name="T7" fmla="*/ 0 60000 65536"/>
              <a:gd name="T8" fmla="*/ 0 60000 65536"/>
              <a:gd name="T9" fmla="*/ 0 w 21600"/>
              <a:gd name="T10" fmla="*/ 0 h 40754"/>
              <a:gd name="T11" fmla="*/ 21600 w 21600"/>
              <a:gd name="T12" fmla="*/ 40754 h 4075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0754" fill="none" extrusionOk="0">
                <a:moveTo>
                  <a:pt x="9271" y="-1"/>
                </a:moveTo>
                <a:cubicBezTo>
                  <a:pt x="16801" y="3578"/>
                  <a:pt x="21600" y="11171"/>
                  <a:pt x="21600" y="19509"/>
                </a:cubicBezTo>
                <a:cubicBezTo>
                  <a:pt x="21600" y="29934"/>
                  <a:pt x="14153" y="38872"/>
                  <a:pt x="3899" y="40754"/>
                </a:cubicBezTo>
              </a:path>
              <a:path w="21600" h="40754" stroke="0" extrusionOk="0">
                <a:moveTo>
                  <a:pt x="9271" y="-1"/>
                </a:moveTo>
                <a:cubicBezTo>
                  <a:pt x="16801" y="3578"/>
                  <a:pt x="21600" y="11171"/>
                  <a:pt x="21600" y="19509"/>
                </a:cubicBezTo>
                <a:cubicBezTo>
                  <a:pt x="21600" y="29934"/>
                  <a:pt x="14153" y="38872"/>
                  <a:pt x="3899" y="40754"/>
                </a:cubicBezTo>
                <a:lnTo>
                  <a:pt x="0" y="19509"/>
                </a:lnTo>
                <a:lnTo>
                  <a:pt x="9271" y="-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prstClr val="black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34" name="Arc 31"/>
          <p:cNvSpPr>
            <a:spLocks/>
          </p:cNvSpPr>
          <p:nvPr/>
        </p:nvSpPr>
        <p:spPr bwMode="auto">
          <a:xfrm flipV="1">
            <a:off x="9523548" y="5668963"/>
            <a:ext cx="467783" cy="144462"/>
          </a:xfrm>
          <a:custGeom>
            <a:avLst/>
            <a:gdLst>
              <a:gd name="T0" fmla="*/ 2147483647 w 43200"/>
              <a:gd name="T1" fmla="*/ 2147483647 h 22087"/>
              <a:gd name="T2" fmla="*/ 2147483647 w 43200"/>
              <a:gd name="T3" fmla="*/ 2147483647 h 22087"/>
              <a:gd name="T4" fmla="*/ 2147483647 w 43200"/>
              <a:gd name="T5" fmla="*/ 2147483647 h 22087"/>
              <a:gd name="T6" fmla="*/ 0 60000 65536"/>
              <a:gd name="T7" fmla="*/ 0 60000 65536"/>
              <a:gd name="T8" fmla="*/ 0 60000 65536"/>
              <a:gd name="T9" fmla="*/ 0 w 43200"/>
              <a:gd name="T10" fmla="*/ 0 h 22087"/>
              <a:gd name="T11" fmla="*/ 43200 w 43200"/>
              <a:gd name="T12" fmla="*/ 22087 h 220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22087" fill="none" extrusionOk="0">
                <a:moveTo>
                  <a:pt x="5" y="22086"/>
                </a:moveTo>
                <a:cubicBezTo>
                  <a:pt x="1" y="21924"/>
                  <a:pt x="0" y="21762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199" y="9670"/>
                  <a:pt x="43199" y="21599"/>
                </a:cubicBezTo>
              </a:path>
              <a:path w="43200" h="22087" stroke="0" extrusionOk="0">
                <a:moveTo>
                  <a:pt x="5" y="22086"/>
                </a:moveTo>
                <a:cubicBezTo>
                  <a:pt x="1" y="21924"/>
                  <a:pt x="0" y="21762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199" y="9670"/>
                  <a:pt x="43199" y="21599"/>
                </a:cubicBezTo>
                <a:lnTo>
                  <a:pt x="21600" y="21600"/>
                </a:lnTo>
                <a:lnTo>
                  <a:pt x="5" y="2208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prstClr val="black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35" name="Text Box 32"/>
          <p:cNvSpPr txBox="1">
            <a:spLocks noChangeArrowheads="1"/>
          </p:cNvSpPr>
          <p:nvPr/>
        </p:nvSpPr>
        <p:spPr bwMode="auto">
          <a:xfrm>
            <a:off x="9523547" y="5668967"/>
            <a:ext cx="856456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3200">
                <a:solidFill>
                  <a:srgbClr val="FF3300"/>
                </a:solidFill>
                <a:latin typeface="Times New Roman" pitchFamily="18" charset="0"/>
              </a:rPr>
              <a:t>q</a:t>
            </a:r>
            <a:r>
              <a:rPr lang="en-US" altLang="ja-JP" sz="3200" baseline="-25000">
                <a:solidFill>
                  <a:srgbClr val="FF3300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36" name="Text Box 33"/>
          <p:cNvSpPr txBox="1">
            <a:spLocks noChangeArrowheads="1"/>
          </p:cNvSpPr>
          <p:nvPr/>
        </p:nvSpPr>
        <p:spPr bwMode="auto">
          <a:xfrm>
            <a:off x="7416803" y="4373567"/>
            <a:ext cx="78078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3200">
                <a:solidFill>
                  <a:srgbClr val="FF3300"/>
                </a:solidFill>
                <a:latin typeface="Times New Roman" pitchFamily="18" charset="0"/>
              </a:rPr>
              <a:t>q</a:t>
            </a:r>
            <a:r>
              <a:rPr lang="en-US" altLang="ja-JP" sz="3200" baseline="-25000">
                <a:solidFill>
                  <a:srgbClr val="FF3300"/>
                </a:solidFill>
                <a:latin typeface="Times New Roman" pitchFamily="18" charset="0"/>
              </a:rPr>
              <a:t>y</a:t>
            </a:r>
          </a:p>
        </p:txBody>
      </p:sp>
      <p:sp>
        <p:nvSpPr>
          <p:cNvPr id="37" name="Text Box 34"/>
          <p:cNvSpPr txBox="1">
            <a:spLocks noChangeArrowheads="1"/>
          </p:cNvSpPr>
          <p:nvPr/>
        </p:nvSpPr>
        <p:spPr bwMode="auto">
          <a:xfrm>
            <a:off x="7495913" y="3436939"/>
            <a:ext cx="78078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3200">
                <a:solidFill>
                  <a:prstClr val="black"/>
                </a:solidFill>
                <a:latin typeface="Times New Roman" pitchFamily="18" charset="0"/>
              </a:rPr>
              <a:t>Y</a:t>
            </a:r>
          </a:p>
        </p:txBody>
      </p:sp>
      <p:sp>
        <p:nvSpPr>
          <p:cNvPr id="38" name="Line 36"/>
          <p:cNvSpPr>
            <a:spLocks noChangeShapeType="1"/>
          </p:cNvSpPr>
          <p:nvPr/>
        </p:nvSpPr>
        <p:spPr bwMode="auto">
          <a:xfrm flipV="1">
            <a:off x="8515748" y="1771650"/>
            <a:ext cx="1325959" cy="8651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prstClr val="black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39" name="Line 37"/>
          <p:cNvSpPr>
            <a:spLocks noChangeShapeType="1"/>
          </p:cNvSpPr>
          <p:nvPr/>
        </p:nvSpPr>
        <p:spPr bwMode="auto">
          <a:xfrm>
            <a:off x="8515748" y="2636838"/>
            <a:ext cx="179374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prstClr val="black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40" name="Line 38"/>
          <p:cNvSpPr>
            <a:spLocks noChangeShapeType="1"/>
          </p:cNvSpPr>
          <p:nvPr/>
        </p:nvSpPr>
        <p:spPr bwMode="auto">
          <a:xfrm flipV="1">
            <a:off x="8515747" y="1196978"/>
            <a:ext cx="0" cy="1439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prstClr val="black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41" name="Line 39"/>
          <p:cNvSpPr>
            <a:spLocks noChangeShapeType="1"/>
          </p:cNvSpPr>
          <p:nvPr/>
        </p:nvSpPr>
        <p:spPr bwMode="auto">
          <a:xfrm>
            <a:off x="9841706" y="1771650"/>
            <a:ext cx="0" cy="8651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prstClr val="black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42" name="Line 40"/>
          <p:cNvSpPr>
            <a:spLocks noChangeShapeType="1"/>
          </p:cNvSpPr>
          <p:nvPr/>
        </p:nvSpPr>
        <p:spPr bwMode="auto">
          <a:xfrm flipH="1">
            <a:off x="8515748" y="1771650"/>
            <a:ext cx="1325959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prstClr val="black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43" name="Text Box 41"/>
          <p:cNvSpPr txBox="1">
            <a:spLocks noChangeArrowheads="1"/>
          </p:cNvSpPr>
          <p:nvPr/>
        </p:nvSpPr>
        <p:spPr bwMode="auto">
          <a:xfrm>
            <a:off x="8202748" y="2563817"/>
            <a:ext cx="46778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3200">
                <a:solidFill>
                  <a:prstClr val="black"/>
                </a:solidFill>
                <a:latin typeface="Times New Roman" pitchFamily="18" charset="0"/>
              </a:rPr>
              <a:t>O</a:t>
            </a:r>
          </a:p>
        </p:txBody>
      </p:sp>
      <p:sp>
        <p:nvSpPr>
          <p:cNvPr id="44" name="Text Box 42"/>
          <p:cNvSpPr txBox="1">
            <a:spLocks noChangeArrowheads="1"/>
          </p:cNvSpPr>
          <p:nvPr/>
        </p:nvSpPr>
        <p:spPr bwMode="auto">
          <a:xfrm>
            <a:off x="9762598" y="1339850"/>
            <a:ext cx="5451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3200">
                <a:solidFill>
                  <a:prstClr val="black"/>
                </a:solidFill>
                <a:latin typeface="Times New Roman" pitchFamily="18" charset="0"/>
              </a:rPr>
              <a:t>A</a:t>
            </a:r>
          </a:p>
        </p:txBody>
      </p:sp>
      <p:sp>
        <p:nvSpPr>
          <p:cNvPr id="45" name="Text Box 43"/>
          <p:cNvSpPr txBox="1">
            <a:spLocks noChangeArrowheads="1"/>
          </p:cNvSpPr>
          <p:nvPr/>
        </p:nvSpPr>
        <p:spPr bwMode="auto">
          <a:xfrm>
            <a:off x="10073879" y="2565400"/>
            <a:ext cx="546894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3200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46" name="Text Box 44"/>
          <p:cNvSpPr txBox="1">
            <a:spLocks noChangeArrowheads="1"/>
          </p:cNvSpPr>
          <p:nvPr/>
        </p:nvSpPr>
        <p:spPr bwMode="auto">
          <a:xfrm>
            <a:off x="7968856" y="981075"/>
            <a:ext cx="78078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3200">
                <a:solidFill>
                  <a:prstClr val="black"/>
                </a:solidFill>
                <a:latin typeface="Times New Roman" pitchFamily="18" charset="0"/>
              </a:rPr>
              <a:t>Y</a:t>
            </a:r>
          </a:p>
        </p:txBody>
      </p:sp>
      <p:sp>
        <p:nvSpPr>
          <p:cNvPr id="47" name="Text Box 45"/>
          <p:cNvSpPr txBox="1">
            <a:spLocks noChangeArrowheads="1"/>
          </p:cNvSpPr>
          <p:nvPr/>
        </p:nvSpPr>
        <p:spPr bwMode="auto">
          <a:xfrm>
            <a:off x="8904420" y="2636842"/>
            <a:ext cx="858176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3200">
                <a:solidFill>
                  <a:srgbClr val="FF3300"/>
                </a:solidFill>
                <a:latin typeface="Times New Roman" pitchFamily="18" charset="0"/>
              </a:rPr>
              <a:t>p</a:t>
            </a:r>
            <a:r>
              <a:rPr lang="en-US" altLang="ja-JP" sz="3200" baseline="-25000">
                <a:solidFill>
                  <a:srgbClr val="FF3300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48" name="Text Box 46"/>
          <p:cNvSpPr txBox="1">
            <a:spLocks noChangeArrowheads="1"/>
          </p:cNvSpPr>
          <p:nvPr/>
        </p:nvSpPr>
        <p:spPr bwMode="auto">
          <a:xfrm>
            <a:off x="7734965" y="1771650"/>
            <a:ext cx="78078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3200">
                <a:solidFill>
                  <a:srgbClr val="FF3300"/>
                </a:solidFill>
                <a:latin typeface="Times New Roman" pitchFamily="18" charset="0"/>
              </a:rPr>
              <a:t>p</a:t>
            </a:r>
            <a:r>
              <a:rPr lang="en-US" altLang="ja-JP" sz="3200" baseline="-25000">
                <a:solidFill>
                  <a:srgbClr val="FF3300"/>
                </a:solidFill>
                <a:latin typeface="Times New Roman" pitchFamily="18" charset="0"/>
              </a:rPr>
              <a:t>y</a:t>
            </a:r>
          </a:p>
        </p:txBody>
      </p:sp>
      <p:sp>
        <p:nvSpPr>
          <p:cNvPr id="49" name="Text Box 47"/>
          <p:cNvSpPr txBox="1">
            <a:spLocks noChangeArrowheads="1"/>
          </p:cNvSpPr>
          <p:nvPr/>
        </p:nvSpPr>
        <p:spPr bwMode="auto">
          <a:xfrm>
            <a:off x="8749639" y="1771650"/>
            <a:ext cx="624284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3200">
                <a:solidFill>
                  <a:srgbClr val="FF3300"/>
                </a:solidFill>
                <a:latin typeface="Times New Roman" pitchFamily="18" charset="0"/>
              </a:rPr>
              <a:t>p</a:t>
            </a:r>
          </a:p>
        </p:txBody>
      </p:sp>
      <p:sp>
        <p:nvSpPr>
          <p:cNvPr id="50" name="Line 48"/>
          <p:cNvSpPr>
            <a:spLocks noChangeShapeType="1"/>
          </p:cNvSpPr>
          <p:nvPr/>
        </p:nvSpPr>
        <p:spPr bwMode="auto">
          <a:xfrm>
            <a:off x="8827029" y="1905000"/>
            <a:ext cx="233892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prstClr val="black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51" name="Arc 49"/>
          <p:cNvSpPr>
            <a:spLocks/>
          </p:cNvSpPr>
          <p:nvPr/>
        </p:nvSpPr>
        <p:spPr bwMode="auto">
          <a:xfrm flipV="1">
            <a:off x="8515748" y="2492375"/>
            <a:ext cx="1325959" cy="287338"/>
          </a:xfrm>
          <a:custGeom>
            <a:avLst/>
            <a:gdLst>
              <a:gd name="T0" fmla="*/ 0 w 36382"/>
              <a:gd name="T1" fmla="*/ 2147483647 h 21600"/>
              <a:gd name="T2" fmla="*/ 2147483647 w 36382"/>
              <a:gd name="T3" fmla="*/ 2147483647 h 21600"/>
              <a:gd name="T4" fmla="*/ 2147483647 w 36382"/>
              <a:gd name="T5" fmla="*/ 2147483647 h 21600"/>
              <a:gd name="T6" fmla="*/ 0 60000 65536"/>
              <a:gd name="T7" fmla="*/ 0 60000 65536"/>
              <a:gd name="T8" fmla="*/ 0 60000 65536"/>
              <a:gd name="T9" fmla="*/ 0 w 36382"/>
              <a:gd name="T10" fmla="*/ 0 h 21600"/>
              <a:gd name="T11" fmla="*/ 36382 w 3638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382" h="21600" fill="none" extrusionOk="0">
                <a:moveTo>
                  <a:pt x="-1" y="9135"/>
                </a:moveTo>
                <a:cubicBezTo>
                  <a:pt x="4047" y="3406"/>
                  <a:pt x="10625" y="-1"/>
                  <a:pt x="17641" y="-1"/>
                </a:cubicBezTo>
                <a:cubicBezTo>
                  <a:pt x="25382" y="-1"/>
                  <a:pt x="32532" y="4143"/>
                  <a:pt x="36381" y="10860"/>
                </a:cubicBezTo>
              </a:path>
              <a:path w="36382" h="21600" stroke="0" extrusionOk="0">
                <a:moveTo>
                  <a:pt x="-1" y="9135"/>
                </a:moveTo>
                <a:cubicBezTo>
                  <a:pt x="4047" y="3406"/>
                  <a:pt x="10625" y="-1"/>
                  <a:pt x="17641" y="-1"/>
                </a:cubicBezTo>
                <a:cubicBezTo>
                  <a:pt x="25382" y="-1"/>
                  <a:pt x="32532" y="4143"/>
                  <a:pt x="36381" y="10860"/>
                </a:cubicBezTo>
                <a:lnTo>
                  <a:pt x="17641" y="21600"/>
                </a:lnTo>
                <a:lnTo>
                  <a:pt x="-1" y="913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prstClr val="black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52" name="Arc 50"/>
          <p:cNvSpPr>
            <a:spLocks/>
          </p:cNvSpPr>
          <p:nvPr/>
        </p:nvSpPr>
        <p:spPr bwMode="auto">
          <a:xfrm rot="5094961" flipV="1">
            <a:off x="8362820" y="1690688"/>
            <a:ext cx="849313" cy="1011238"/>
          </a:xfrm>
          <a:custGeom>
            <a:avLst/>
            <a:gdLst>
              <a:gd name="T0" fmla="*/ 0 w 25390"/>
              <a:gd name="T1" fmla="*/ 2147483647 h 21600"/>
              <a:gd name="T2" fmla="*/ 2147483647 w 25390"/>
              <a:gd name="T3" fmla="*/ 2147483647 h 21600"/>
              <a:gd name="T4" fmla="*/ 2147483647 w 25390"/>
              <a:gd name="T5" fmla="*/ 2147483647 h 21600"/>
              <a:gd name="T6" fmla="*/ 0 60000 65536"/>
              <a:gd name="T7" fmla="*/ 0 60000 65536"/>
              <a:gd name="T8" fmla="*/ 0 60000 65536"/>
              <a:gd name="T9" fmla="*/ 0 w 25390"/>
              <a:gd name="T10" fmla="*/ 0 h 21600"/>
              <a:gd name="T11" fmla="*/ 25390 w 2539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390" h="21600" fill="none" extrusionOk="0">
                <a:moveTo>
                  <a:pt x="-1" y="4384"/>
                </a:moveTo>
                <a:cubicBezTo>
                  <a:pt x="3754" y="1539"/>
                  <a:pt x="8335" y="-1"/>
                  <a:pt x="13046" y="-1"/>
                </a:cubicBezTo>
                <a:cubicBezTo>
                  <a:pt x="17459" y="-1"/>
                  <a:pt x="21767" y="1352"/>
                  <a:pt x="25389" y="3874"/>
                </a:cubicBezTo>
              </a:path>
              <a:path w="25390" h="21600" stroke="0" extrusionOk="0">
                <a:moveTo>
                  <a:pt x="-1" y="4384"/>
                </a:moveTo>
                <a:cubicBezTo>
                  <a:pt x="3754" y="1539"/>
                  <a:pt x="8335" y="-1"/>
                  <a:pt x="13046" y="-1"/>
                </a:cubicBezTo>
                <a:cubicBezTo>
                  <a:pt x="17459" y="-1"/>
                  <a:pt x="21767" y="1352"/>
                  <a:pt x="25389" y="3874"/>
                </a:cubicBezTo>
                <a:lnTo>
                  <a:pt x="13046" y="21600"/>
                </a:lnTo>
                <a:lnTo>
                  <a:pt x="-1" y="438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2400">
              <a:solidFill>
                <a:prstClr val="black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53" name="Text Box 54"/>
          <p:cNvSpPr txBox="1">
            <a:spLocks noChangeArrowheads="1"/>
          </p:cNvSpPr>
          <p:nvPr/>
        </p:nvSpPr>
        <p:spPr bwMode="auto">
          <a:xfrm>
            <a:off x="2463803" y="6172203"/>
            <a:ext cx="38663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>
                <a:solidFill>
                  <a:prstClr val="black"/>
                </a:solidFill>
              </a:rPr>
              <a:t>　</a:t>
            </a:r>
            <a:r>
              <a:rPr lang="en-US" altLang="ja-JP">
                <a:solidFill>
                  <a:prstClr val="black"/>
                </a:solidFill>
              </a:rPr>
              <a:t>x, y, z</a:t>
            </a:r>
            <a:r>
              <a:rPr lang="ja-JP" altLang="en-US">
                <a:solidFill>
                  <a:prstClr val="black"/>
                </a:solidFill>
              </a:rPr>
              <a:t>の成分同士の足し算</a:t>
            </a:r>
          </a:p>
        </p:txBody>
      </p:sp>
      <p:graphicFrame>
        <p:nvGraphicFramePr>
          <p:cNvPr id="5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2049997"/>
              </p:ext>
            </p:extLst>
          </p:nvPr>
        </p:nvGraphicFramePr>
        <p:xfrm>
          <a:off x="2959101" y="1066800"/>
          <a:ext cx="2435225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7" name="数式" r:id="rId9" imgW="952500" imgH="228600" progId="Equation.3">
                  <p:embed/>
                </p:oleObj>
              </mc:Choice>
              <mc:Fallback>
                <p:oleObj name="数式" r:id="rId9" imgW="952500" imgH="228600" progId="Equation.3">
                  <p:embed/>
                  <p:pic>
                    <p:nvPicPr>
                      <p:cNvPr id="89138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9101" y="1066800"/>
                        <a:ext cx="2435225" cy="539750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スライド番号プレースホルダー 1"/>
          <p:cNvSpPr txBox="1">
            <a:spLocks/>
          </p:cNvSpPr>
          <p:nvPr/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F012981-8F5C-408D-846F-2F50AE89C64E}" type="slidenum">
              <a:rPr lang="en-US" altLang="ja-JP" smtClean="0">
                <a:solidFill>
                  <a:prstClr val="white"/>
                </a:solidFill>
              </a:rPr>
              <a:pPr/>
              <a:t>23</a:t>
            </a:fld>
            <a:endParaRPr lang="en-US" altLang="ja-JP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70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7347-0444-48FA-9CBA-69AAB32EDCBF}" type="slidenum">
              <a:rPr kumimoji="1" lang="ja-JP" altLang="en-US" smtClean="0"/>
              <a:t>24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412940" y="231648"/>
            <a:ext cx="73661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 smtClean="0"/>
              <a:t>プログラムの中身を見てみよう</a:t>
            </a:r>
            <a:endParaRPr kumimoji="1" lang="ja-JP" altLang="en-US" sz="4000" b="1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01" y="1303091"/>
            <a:ext cx="7467945" cy="5042575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7304185" y="1784732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C00000"/>
                </a:solidFill>
              </a:rPr>
              <a:t>まずは、</a:t>
            </a:r>
            <a:r>
              <a:rPr kumimoji="1" lang="en-US" altLang="ja-JP" dirty="0" smtClean="0">
                <a:solidFill>
                  <a:srgbClr val="C00000"/>
                </a:solidFill>
              </a:rPr>
              <a:t>hadron-1.root</a:t>
            </a:r>
            <a:r>
              <a:rPr kumimoji="1" lang="ja-JP" altLang="en-US" dirty="0" smtClean="0">
                <a:solidFill>
                  <a:srgbClr val="C00000"/>
                </a:solidFill>
              </a:rPr>
              <a:t>から</a:t>
            </a:r>
            <a:endParaRPr kumimoji="1" lang="en-US" altLang="ja-JP" dirty="0" smtClean="0">
              <a:solidFill>
                <a:srgbClr val="C00000"/>
              </a:solidFill>
            </a:endParaRPr>
          </a:p>
          <a:p>
            <a:r>
              <a:rPr lang="ja-JP" altLang="en-US" dirty="0">
                <a:solidFill>
                  <a:srgbClr val="C00000"/>
                </a:solidFill>
              </a:rPr>
              <a:t>情報</a:t>
            </a:r>
            <a:r>
              <a:rPr lang="ja-JP" altLang="en-US" dirty="0" smtClean="0">
                <a:solidFill>
                  <a:srgbClr val="C00000"/>
                </a:solidFill>
              </a:rPr>
              <a:t>を読み出す</a:t>
            </a:r>
            <a:r>
              <a:rPr lang="ja-JP" altLang="en-US" dirty="0">
                <a:solidFill>
                  <a:srgbClr val="C00000"/>
                </a:solidFill>
              </a:rPr>
              <a:t>準備</a:t>
            </a:r>
            <a:r>
              <a:rPr lang="ja-JP" altLang="en-US" dirty="0" smtClean="0">
                <a:solidFill>
                  <a:srgbClr val="C00000"/>
                </a:solidFill>
              </a:rPr>
              <a:t>をしています</a:t>
            </a:r>
            <a:r>
              <a:rPr lang="ja-JP" altLang="en-US" dirty="0">
                <a:solidFill>
                  <a:srgbClr val="C00000"/>
                </a:solidFill>
              </a:rPr>
              <a:t>。</a:t>
            </a:r>
            <a:endParaRPr kumimoji="1" lang="ja-JP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46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7347-0444-48FA-9CBA-69AAB32EDCBF}" type="slidenum">
              <a:rPr kumimoji="1" lang="ja-JP" altLang="en-US" smtClean="0"/>
              <a:t>25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059478" y="187582"/>
            <a:ext cx="80730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 smtClean="0"/>
              <a:t>プログラムの中身を見てみよう</a:t>
            </a:r>
            <a:r>
              <a:rPr kumimoji="1" lang="en-US" altLang="ja-JP" sz="4000" b="1" dirty="0" smtClean="0"/>
              <a:t>(2)</a:t>
            </a:r>
            <a:endParaRPr kumimoji="1" lang="ja-JP" altLang="en-US" sz="4000" b="1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04" y="1455719"/>
            <a:ext cx="6561291" cy="4339954"/>
          </a:xfrm>
          <a:prstGeom prst="rect">
            <a:avLst/>
          </a:prstGeom>
        </p:spPr>
      </p:pic>
      <p:cxnSp>
        <p:nvCxnSpPr>
          <p:cNvPr id="7" name="直線矢印コネクタ 6"/>
          <p:cNvCxnSpPr/>
          <p:nvPr/>
        </p:nvCxnSpPr>
        <p:spPr>
          <a:xfrm flipV="1">
            <a:off x="5475383" y="2710149"/>
            <a:ext cx="471890" cy="8152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5475383" y="2340817"/>
            <a:ext cx="4980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ビン</a:t>
            </a:r>
            <a:r>
              <a:rPr kumimoji="1" lang="ja-JP" altLang="en-US" dirty="0" smtClean="0"/>
              <a:t>の数が</a:t>
            </a:r>
            <a:r>
              <a:rPr kumimoji="1" lang="en-US" altLang="ja-JP" dirty="0" smtClean="0"/>
              <a:t>50</a:t>
            </a:r>
            <a:r>
              <a:rPr kumimoji="1" lang="ja-JP" altLang="en-US" dirty="0" smtClean="0"/>
              <a:t>で、</a:t>
            </a:r>
            <a:r>
              <a:rPr kumimoji="1" lang="en-US" altLang="ja-JP" dirty="0" smtClean="0"/>
              <a:t>0</a:t>
            </a:r>
            <a:r>
              <a:rPr kumimoji="1" lang="ja-JP" altLang="en-US" dirty="0" smtClean="0"/>
              <a:t>から</a:t>
            </a:r>
            <a:r>
              <a:rPr kumimoji="1" lang="en-US" altLang="ja-JP" dirty="0" smtClean="0"/>
              <a:t>50</a:t>
            </a:r>
            <a:r>
              <a:rPr kumimoji="1" lang="ja-JP" altLang="en-US" dirty="0" err="1" smtClean="0"/>
              <a:t>までの</a:t>
            </a:r>
            <a:r>
              <a:rPr kumimoji="1" lang="ja-JP" altLang="en-US" dirty="0" smtClean="0"/>
              <a:t>ヒストグラム</a:t>
            </a:r>
            <a:endParaRPr kumimoji="1" lang="ja-JP" altLang="en-US" dirty="0"/>
          </a:p>
        </p:txBody>
      </p:sp>
      <p:cxnSp>
        <p:nvCxnSpPr>
          <p:cNvPr id="9" name="直線矢印コネクタ 8"/>
          <p:cNvCxnSpPr/>
          <p:nvPr/>
        </p:nvCxnSpPr>
        <p:spPr>
          <a:xfrm flipV="1">
            <a:off x="5947273" y="3868763"/>
            <a:ext cx="530645" cy="7448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6477918" y="3547192"/>
            <a:ext cx="5296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ビン</a:t>
            </a:r>
            <a:r>
              <a:rPr kumimoji="1" lang="ja-JP" altLang="en-US" dirty="0" smtClean="0"/>
              <a:t>の数が</a:t>
            </a:r>
            <a:r>
              <a:rPr kumimoji="1" lang="en-US" altLang="ja-JP" dirty="0" smtClean="0"/>
              <a:t>1000</a:t>
            </a:r>
            <a:r>
              <a:rPr kumimoji="1" lang="ja-JP" altLang="en-US" dirty="0" smtClean="0"/>
              <a:t>で、</a:t>
            </a:r>
            <a:r>
              <a:rPr kumimoji="1" lang="en-US" altLang="ja-JP" dirty="0" smtClean="0"/>
              <a:t>0</a:t>
            </a:r>
            <a:r>
              <a:rPr kumimoji="1" lang="ja-JP" altLang="en-US" dirty="0" smtClean="0"/>
              <a:t>から</a:t>
            </a:r>
            <a:r>
              <a:rPr lang="en-US" altLang="ja-JP" dirty="0" smtClean="0"/>
              <a:t>1.0</a:t>
            </a:r>
            <a:r>
              <a:rPr kumimoji="1" lang="ja-JP" altLang="en-US" dirty="0" err="1" smtClean="0"/>
              <a:t>までの</a:t>
            </a:r>
            <a:r>
              <a:rPr kumimoji="1" lang="ja-JP" altLang="en-US" dirty="0" smtClean="0"/>
              <a:t>ヒストグラム</a:t>
            </a:r>
            <a:endParaRPr kumimoji="1" lang="ja-JP" altLang="en-US" dirty="0"/>
          </a:p>
        </p:txBody>
      </p:sp>
      <p:cxnSp>
        <p:nvCxnSpPr>
          <p:cNvPr id="11" name="直線矢印コネクタ 10"/>
          <p:cNvCxnSpPr/>
          <p:nvPr/>
        </p:nvCxnSpPr>
        <p:spPr>
          <a:xfrm flipV="1">
            <a:off x="6096000" y="4613582"/>
            <a:ext cx="530645" cy="7448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6477917" y="4238095"/>
            <a:ext cx="5553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ビン</a:t>
            </a:r>
            <a:r>
              <a:rPr kumimoji="1" lang="ja-JP" altLang="en-US" dirty="0" smtClean="0"/>
              <a:t>の数が</a:t>
            </a:r>
            <a:r>
              <a:rPr kumimoji="1" lang="en-US" altLang="ja-JP" dirty="0" smtClean="0"/>
              <a:t>1000</a:t>
            </a:r>
            <a:r>
              <a:rPr kumimoji="1" lang="ja-JP" altLang="en-US" dirty="0" smtClean="0"/>
              <a:t>で、</a:t>
            </a:r>
            <a:r>
              <a:rPr kumimoji="1" lang="en-US" altLang="ja-JP" dirty="0" smtClean="0"/>
              <a:t>0</a:t>
            </a:r>
            <a:r>
              <a:rPr kumimoji="1" lang="ja-JP" altLang="en-US" dirty="0" smtClean="0"/>
              <a:t>から</a:t>
            </a:r>
            <a:r>
              <a:rPr lang="en-US" altLang="ja-JP" dirty="0" smtClean="0"/>
              <a:t>0.001</a:t>
            </a:r>
            <a:r>
              <a:rPr kumimoji="1" lang="ja-JP" altLang="en-US" dirty="0" err="1" smtClean="0"/>
              <a:t>までの</a:t>
            </a:r>
            <a:r>
              <a:rPr kumimoji="1" lang="ja-JP" altLang="en-US" dirty="0" smtClean="0"/>
              <a:t>ヒストグラム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0335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7347-0444-48FA-9CBA-69AAB32EDCBF}" type="slidenum">
              <a:rPr kumimoji="1" lang="ja-JP" altLang="en-US" smtClean="0"/>
              <a:t>26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29" y="1344153"/>
            <a:ext cx="10728954" cy="2956423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060399" y="198597"/>
            <a:ext cx="80730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 smtClean="0"/>
              <a:t>プログラムの中身を見てみよう</a:t>
            </a:r>
            <a:r>
              <a:rPr kumimoji="1" lang="en-US" altLang="ja-JP" sz="4000" b="1" dirty="0" smtClean="0"/>
              <a:t>(3)</a:t>
            </a:r>
            <a:endParaRPr kumimoji="1" lang="ja-JP" altLang="en-US" sz="4000" b="1" dirty="0"/>
          </a:p>
        </p:txBody>
      </p:sp>
      <p:sp>
        <p:nvSpPr>
          <p:cNvPr id="7" name="正方形/長方形 6"/>
          <p:cNvSpPr/>
          <p:nvPr/>
        </p:nvSpPr>
        <p:spPr>
          <a:xfrm>
            <a:off x="297455" y="4550960"/>
            <a:ext cx="110609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09200" lvl="1" indent="-252000">
              <a:defRPr/>
            </a:pPr>
            <a:r>
              <a:rPr lang="ja-JP" altLang="en-US" kern="0" dirty="0" smtClean="0">
                <a:latin typeface="+mj-ea"/>
              </a:rPr>
              <a:t>さっき</a:t>
            </a:r>
            <a:r>
              <a:rPr lang="ja-JP" altLang="en-US" kern="0" dirty="0">
                <a:latin typeface="+mj-ea"/>
              </a:rPr>
              <a:t>入力</a:t>
            </a:r>
            <a:r>
              <a:rPr lang="ja-JP" altLang="en-US" kern="0" dirty="0" smtClean="0">
                <a:latin typeface="+mj-ea"/>
              </a:rPr>
              <a:t>したコマンド</a:t>
            </a:r>
            <a:r>
              <a:rPr lang="en-US" altLang="ja-JP" kern="0" dirty="0" smtClean="0">
                <a:latin typeface="+mj-ea"/>
              </a:rPr>
              <a:t>:</a:t>
            </a:r>
          </a:p>
          <a:p>
            <a:pPr marL="709200" lvl="1" indent="-252000">
              <a:defRPr/>
            </a:pPr>
            <a:r>
              <a:rPr lang="en-US" altLang="ja-JP" b="1" kern="0" dirty="0" smtClean="0">
                <a:solidFill>
                  <a:srgbClr val="FF3300"/>
                </a:solidFill>
                <a:latin typeface="+mj-ea"/>
              </a:rPr>
              <a:t>analysis</a:t>
            </a:r>
            <a:r>
              <a:rPr lang="en-US" altLang="ja-JP" b="1" kern="0" dirty="0">
                <a:solidFill>
                  <a:srgbClr val="FF3300"/>
                </a:solidFill>
                <a:latin typeface="+mj-ea"/>
              </a:rPr>
              <a:t>(“hadron-1.root”,5000</a:t>
            </a:r>
            <a:r>
              <a:rPr lang="en-US" altLang="ja-JP" b="1" kern="0" dirty="0" smtClean="0">
                <a:solidFill>
                  <a:srgbClr val="FF3300"/>
                </a:solidFill>
                <a:latin typeface="+mj-ea"/>
              </a:rPr>
              <a:t>)</a:t>
            </a:r>
          </a:p>
          <a:p>
            <a:pPr marL="709200" lvl="1" indent="-252000">
              <a:defRPr/>
            </a:pPr>
            <a:r>
              <a:rPr lang="ja-JP" altLang="en-US" kern="0" dirty="0" smtClean="0">
                <a:latin typeface="+mj-ea"/>
              </a:rPr>
              <a:t>このコマンドの</a:t>
            </a:r>
            <a:r>
              <a:rPr lang="en-US" altLang="ja-JP" kern="0" dirty="0" smtClean="0">
                <a:latin typeface="+mj-ea"/>
              </a:rPr>
              <a:t>5000</a:t>
            </a:r>
            <a:r>
              <a:rPr lang="ja-JP" altLang="en-US" kern="0" dirty="0" smtClean="0">
                <a:latin typeface="+mj-ea"/>
              </a:rPr>
              <a:t>は解析する事象数を指定している。</a:t>
            </a:r>
            <a:endParaRPr lang="en-US" altLang="ja-JP" kern="0" dirty="0" smtClean="0">
              <a:latin typeface="+mj-ea"/>
            </a:endParaRPr>
          </a:p>
          <a:p>
            <a:pPr marL="709200" lvl="1" indent="-252000">
              <a:defRPr/>
            </a:pPr>
            <a:r>
              <a:rPr lang="ja-JP" altLang="en-US" kern="0" dirty="0" smtClean="0">
                <a:latin typeface="+mj-ea"/>
              </a:rPr>
              <a:t>もしもファイルに入っている事象数よりも大きかったら、ファイルに入っている事象数だけ解析する。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6689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7347-0444-48FA-9CBA-69AAB32EDCBF}" type="slidenum">
              <a:rPr kumimoji="1" lang="ja-JP" altLang="en-US" smtClean="0"/>
              <a:t>27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060399" y="154529"/>
            <a:ext cx="80730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 smtClean="0"/>
              <a:t>プログラムの中身を見てみよう</a:t>
            </a:r>
            <a:r>
              <a:rPr kumimoji="1" lang="en-US" altLang="ja-JP" sz="4000" b="1" dirty="0" smtClean="0"/>
              <a:t>(4)</a:t>
            </a:r>
            <a:endParaRPr kumimoji="1" lang="ja-JP" altLang="en-US" sz="4000" b="1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220" y="947258"/>
            <a:ext cx="4067061" cy="5876522"/>
          </a:xfrm>
          <a:prstGeom prst="rect">
            <a:avLst/>
          </a:prstGeom>
        </p:spPr>
      </p:pic>
      <p:cxnSp>
        <p:nvCxnSpPr>
          <p:cNvPr id="7" name="直線矢印コネクタ 6"/>
          <p:cNvCxnSpPr/>
          <p:nvPr/>
        </p:nvCxnSpPr>
        <p:spPr>
          <a:xfrm>
            <a:off x="3742444" y="1013246"/>
            <a:ext cx="1348033" cy="0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5193166" y="862415"/>
            <a:ext cx="59041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>
                <a:solidFill>
                  <a:srgbClr val="C00000"/>
                </a:solidFill>
              </a:rPr>
              <a:t>事象ループ。事象ごとに処理を繰り返す </a:t>
            </a:r>
            <a:r>
              <a:rPr kumimoji="1" lang="en-US" altLang="ja-JP" sz="1600" dirty="0" smtClean="0">
                <a:solidFill>
                  <a:srgbClr val="C00000"/>
                </a:solidFill>
              </a:rPr>
              <a:t>(</a:t>
            </a:r>
            <a:r>
              <a:rPr kumimoji="1" lang="en-US" altLang="ja-JP" sz="1600" dirty="0" err="1" smtClean="0">
                <a:solidFill>
                  <a:srgbClr val="C00000"/>
                </a:solidFill>
              </a:rPr>
              <a:t>nevent_process</a:t>
            </a:r>
            <a:r>
              <a:rPr kumimoji="1" lang="ja-JP" altLang="en-US" sz="1600" dirty="0" smtClean="0">
                <a:solidFill>
                  <a:srgbClr val="C00000"/>
                </a:solidFill>
              </a:rPr>
              <a:t>回</a:t>
            </a:r>
            <a:r>
              <a:rPr kumimoji="1" lang="en-US" altLang="ja-JP" sz="1600" dirty="0" smtClean="0">
                <a:solidFill>
                  <a:srgbClr val="C00000"/>
                </a:solidFill>
              </a:rPr>
              <a:t>)</a:t>
            </a:r>
            <a:endParaRPr kumimoji="1" lang="ja-JP" altLang="en-US" sz="1600" dirty="0">
              <a:solidFill>
                <a:srgbClr val="C00000"/>
              </a:solidFill>
            </a:endParaRPr>
          </a:p>
        </p:txBody>
      </p:sp>
      <p:cxnSp>
        <p:nvCxnSpPr>
          <p:cNvPr id="9" name="直線矢印コネクタ 8"/>
          <p:cNvCxnSpPr/>
          <p:nvPr/>
        </p:nvCxnSpPr>
        <p:spPr>
          <a:xfrm flipH="1" flipV="1">
            <a:off x="1168926" y="6542202"/>
            <a:ext cx="511212" cy="208825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59181" y="6203648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>
                <a:solidFill>
                  <a:srgbClr val="C00000"/>
                </a:solidFill>
              </a:rPr>
              <a:t>事象ループ終了</a:t>
            </a:r>
            <a:endParaRPr kumimoji="1" lang="ja-JP" altLang="en-US" sz="1400" dirty="0">
              <a:solidFill>
                <a:srgbClr val="C00000"/>
              </a:solidFill>
            </a:endParaRPr>
          </a:p>
        </p:txBody>
      </p:sp>
      <p:cxnSp>
        <p:nvCxnSpPr>
          <p:cNvPr id="11" name="直線矢印コネクタ 10"/>
          <p:cNvCxnSpPr/>
          <p:nvPr/>
        </p:nvCxnSpPr>
        <p:spPr>
          <a:xfrm flipH="1" flipV="1">
            <a:off x="1244995" y="6041892"/>
            <a:ext cx="511212" cy="208825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71514" y="5652395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>
                <a:solidFill>
                  <a:srgbClr val="C00000"/>
                </a:solidFill>
              </a:rPr>
              <a:t>粒子ループ終了</a:t>
            </a:r>
            <a:endParaRPr kumimoji="1" lang="ja-JP" altLang="en-US" sz="1400" dirty="0">
              <a:solidFill>
                <a:srgbClr val="C00000"/>
              </a:solidFill>
            </a:endParaRPr>
          </a:p>
        </p:txBody>
      </p:sp>
      <p:cxnSp>
        <p:nvCxnSpPr>
          <p:cNvPr id="13" name="直線矢印コネクタ 12"/>
          <p:cNvCxnSpPr/>
          <p:nvPr/>
        </p:nvCxnSpPr>
        <p:spPr>
          <a:xfrm>
            <a:off x="3577852" y="4542830"/>
            <a:ext cx="1348033" cy="0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4925885" y="4373553"/>
            <a:ext cx="50257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>
                <a:solidFill>
                  <a:srgbClr val="C00000"/>
                </a:solidFill>
              </a:rPr>
              <a:t>粒子ループ。</a:t>
            </a:r>
            <a:r>
              <a:rPr lang="ja-JP" altLang="en-US" sz="1600" dirty="0" smtClean="0">
                <a:solidFill>
                  <a:srgbClr val="C00000"/>
                </a:solidFill>
              </a:rPr>
              <a:t>粒子</a:t>
            </a:r>
            <a:r>
              <a:rPr lang="ja-JP" altLang="en-US" sz="1600" dirty="0">
                <a:solidFill>
                  <a:srgbClr val="C00000"/>
                </a:solidFill>
              </a:rPr>
              <a:t>毎</a:t>
            </a:r>
            <a:r>
              <a:rPr lang="ja-JP" altLang="en-US" sz="1600" dirty="0" smtClean="0">
                <a:solidFill>
                  <a:srgbClr val="C00000"/>
                </a:solidFill>
              </a:rPr>
              <a:t>に処理を繰り返す </a:t>
            </a:r>
            <a:r>
              <a:rPr lang="en-US" altLang="ja-JP" sz="1600" dirty="0" smtClean="0">
                <a:solidFill>
                  <a:srgbClr val="C00000"/>
                </a:solidFill>
              </a:rPr>
              <a:t>(</a:t>
            </a:r>
            <a:r>
              <a:rPr lang="en-US" altLang="ja-JP" sz="1600" dirty="0" err="1" smtClean="0">
                <a:solidFill>
                  <a:srgbClr val="C00000"/>
                </a:solidFill>
              </a:rPr>
              <a:t>nparticles</a:t>
            </a:r>
            <a:r>
              <a:rPr lang="ja-JP" altLang="en-US" sz="1600" dirty="0" smtClean="0">
                <a:solidFill>
                  <a:srgbClr val="C00000"/>
                </a:solidFill>
              </a:rPr>
              <a:t>回</a:t>
            </a:r>
            <a:r>
              <a:rPr lang="en-US" altLang="ja-JP" sz="1600" dirty="0" smtClean="0">
                <a:solidFill>
                  <a:srgbClr val="C00000"/>
                </a:solidFill>
              </a:rPr>
              <a:t>)</a:t>
            </a:r>
            <a:endParaRPr kumimoji="1" lang="ja-JP" altLang="en-US" sz="1600" dirty="0">
              <a:solidFill>
                <a:srgbClr val="C000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602858" y="5283063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C00000"/>
                </a:solidFill>
              </a:rPr>
              <a:t>子粒子の質量の計算</a:t>
            </a:r>
            <a:endParaRPr kumimoji="1" lang="ja-JP" altLang="en-US" dirty="0">
              <a:solidFill>
                <a:srgbClr val="C00000"/>
              </a:solidFill>
            </a:endParaRPr>
          </a:p>
        </p:txBody>
      </p:sp>
      <p:sp>
        <p:nvSpPr>
          <p:cNvPr id="16" name="右中かっこ 15"/>
          <p:cNvSpPr/>
          <p:nvPr/>
        </p:nvSpPr>
        <p:spPr>
          <a:xfrm>
            <a:off x="5193166" y="5085374"/>
            <a:ext cx="360924" cy="789454"/>
          </a:xfrm>
          <a:prstGeom prst="righ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7" name="直線矢印コネクタ 16"/>
          <p:cNvCxnSpPr/>
          <p:nvPr/>
        </p:nvCxnSpPr>
        <p:spPr>
          <a:xfrm>
            <a:off x="3845133" y="4878110"/>
            <a:ext cx="1348033" cy="0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5239516" y="4687723"/>
            <a:ext cx="4629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>
                <a:solidFill>
                  <a:srgbClr val="C00000"/>
                </a:solidFill>
              </a:rPr>
              <a:t>p</a:t>
            </a:r>
            <a:r>
              <a:rPr kumimoji="1" lang="en-US" altLang="ja-JP" dirty="0" err="1" smtClean="0">
                <a:solidFill>
                  <a:srgbClr val="C00000"/>
                </a:solidFill>
              </a:rPr>
              <a:t>list</a:t>
            </a:r>
            <a:r>
              <a:rPr kumimoji="1" lang="en-US" altLang="ja-JP" dirty="0" smtClean="0">
                <a:solidFill>
                  <a:srgbClr val="C00000"/>
                </a:solidFill>
              </a:rPr>
              <a:t>[j]</a:t>
            </a:r>
            <a:r>
              <a:rPr kumimoji="1" lang="ja-JP" altLang="en-US" dirty="0" smtClean="0">
                <a:solidFill>
                  <a:srgbClr val="C00000"/>
                </a:solidFill>
              </a:rPr>
              <a:t>に</a:t>
            </a:r>
            <a:r>
              <a:rPr kumimoji="1" lang="en-US" altLang="ja-JP" dirty="0" smtClean="0">
                <a:solidFill>
                  <a:srgbClr val="C00000"/>
                </a:solidFill>
              </a:rPr>
              <a:t>”j”</a:t>
            </a:r>
            <a:r>
              <a:rPr kumimoji="1" lang="ja-JP" altLang="en-US" dirty="0" smtClean="0">
                <a:solidFill>
                  <a:srgbClr val="C00000"/>
                </a:solidFill>
              </a:rPr>
              <a:t>番目の粒子の情報が入ってる。</a:t>
            </a:r>
            <a:endParaRPr kumimoji="1" lang="ja-JP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74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7347-0444-48FA-9CBA-69AAB32EDCBF}" type="slidenum">
              <a:rPr kumimoji="1" lang="ja-JP" altLang="en-US" smtClean="0"/>
              <a:t>28</a:t>
            </a:fld>
            <a:endParaRPr kumimoji="1" lang="ja-JP" altLang="en-US"/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977169" y="53076"/>
            <a:ext cx="6237662" cy="588961"/>
          </a:xfrm>
        </p:spPr>
        <p:txBody>
          <a:bodyPr>
            <a:normAutofit fontScale="90000"/>
          </a:bodyPr>
          <a:lstStyle/>
          <a:p>
            <a:r>
              <a:rPr lang="ja-JP" altLang="en-US" b="1" dirty="0" smtClean="0"/>
              <a:t>粒子を組み合わせてみよう</a:t>
            </a:r>
            <a:endParaRPr kumimoji="1" lang="ja-JP" altLang="en-US" b="1" dirty="0"/>
          </a:p>
        </p:txBody>
      </p:sp>
      <p:sp>
        <p:nvSpPr>
          <p:cNvPr id="6" name="テキスト ボックス 43"/>
          <p:cNvSpPr txBox="1">
            <a:spLocks noChangeArrowheads="1"/>
          </p:cNvSpPr>
          <p:nvPr/>
        </p:nvSpPr>
        <p:spPr bwMode="auto">
          <a:xfrm>
            <a:off x="2952207" y="813763"/>
            <a:ext cx="78905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ja-JP" altLang="en-US" sz="2000" b="1" dirty="0">
                <a:latin typeface="ＭＳ 明朝" pitchFamily="17" charset="-128"/>
                <a:ea typeface="ＭＳ 明朝" pitchFamily="17" charset="-128"/>
              </a:rPr>
              <a:t>中性</a:t>
            </a:r>
            <a:r>
              <a:rPr lang="en-US" altLang="ja-JP" sz="2000" b="1" dirty="0">
                <a:latin typeface="ＭＳ 明朝" pitchFamily="17" charset="-128"/>
                <a:ea typeface="ＭＳ 明朝" pitchFamily="17" charset="-128"/>
              </a:rPr>
              <a:t>π</a:t>
            </a:r>
            <a:r>
              <a:rPr lang="ja-JP" altLang="en-US" sz="2000" b="1" dirty="0">
                <a:latin typeface="ＭＳ 明朝" pitchFamily="17" charset="-128"/>
                <a:ea typeface="ＭＳ 明朝" pitchFamily="17" charset="-128"/>
              </a:rPr>
              <a:t>中間子</a:t>
            </a:r>
            <a:r>
              <a:rPr lang="en-US" altLang="ja-JP" sz="2000" b="1" dirty="0">
                <a:latin typeface="ＭＳ 明朝" pitchFamily="17" charset="-128"/>
                <a:ea typeface="ＭＳ 明朝" pitchFamily="17" charset="-128"/>
              </a:rPr>
              <a:t>(</a:t>
            </a:r>
            <a:r>
              <a:rPr lang="en-US" altLang="ja-JP" sz="2000" b="1" dirty="0">
                <a:latin typeface="Symbol" pitchFamily="18" charset="2"/>
                <a:ea typeface="ＭＳ 明朝" pitchFamily="17" charset="-128"/>
              </a:rPr>
              <a:t>p</a:t>
            </a:r>
            <a:r>
              <a:rPr lang="en-US" altLang="ja-JP" sz="2000" b="1" baseline="30000" dirty="0">
                <a:latin typeface="ＭＳ 明朝" pitchFamily="17" charset="-128"/>
                <a:ea typeface="ＭＳ 明朝" pitchFamily="17" charset="-128"/>
              </a:rPr>
              <a:t>0</a:t>
            </a:r>
            <a:r>
              <a:rPr lang="en-US" altLang="ja-JP" sz="2000" b="1" dirty="0">
                <a:latin typeface="ＭＳ 明朝" pitchFamily="17" charset="-128"/>
                <a:ea typeface="ＭＳ 明朝" pitchFamily="17" charset="-128"/>
              </a:rPr>
              <a:t>)</a:t>
            </a:r>
            <a:r>
              <a:rPr lang="ja-JP" altLang="en-US" sz="2000" b="1" dirty="0">
                <a:latin typeface="ＭＳ 明朝" pitchFamily="17" charset="-128"/>
                <a:ea typeface="ＭＳ 明朝" pitchFamily="17" charset="-128"/>
              </a:rPr>
              <a:t>は不安定な粒子であり、作られると瞬時に２個の光子</a:t>
            </a:r>
            <a:r>
              <a:rPr lang="en-US" altLang="ja-JP" sz="2000" b="1" dirty="0">
                <a:latin typeface="ＭＳ 明朝" pitchFamily="17" charset="-128"/>
                <a:ea typeface="ＭＳ 明朝" pitchFamily="17" charset="-128"/>
              </a:rPr>
              <a:t>(</a:t>
            </a:r>
            <a:r>
              <a:rPr lang="en-US" altLang="ja-JP" sz="2000" b="1" dirty="0">
                <a:latin typeface="Symbol" pitchFamily="18" charset="2"/>
                <a:ea typeface="ＭＳ 明朝" pitchFamily="17" charset="-128"/>
              </a:rPr>
              <a:t>g</a:t>
            </a:r>
            <a:r>
              <a:rPr lang="en-US" altLang="ja-JP" sz="2000" b="1" dirty="0">
                <a:latin typeface="ＭＳ 明朝" pitchFamily="17" charset="-128"/>
                <a:ea typeface="ＭＳ 明朝" pitchFamily="17" charset="-128"/>
              </a:rPr>
              <a:t>)</a:t>
            </a:r>
            <a:r>
              <a:rPr lang="ja-JP" altLang="en-US" sz="2000" b="1" dirty="0">
                <a:latin typeface="ＭＳ 明朝" pitchFamily="17" charset="-128"/>
                <a:ea typeface="ＭＳ 明朝" pitchFamily="17" charset="-128"/>
              </a:rPr>
              <a:t>に壊れる。データ中から２個の光子を組み合わせてその質量分布を作り、</a:t>
            </a:r>
            <a:r>
              <a:rPr lang="en-US" altLang="ja-JP" sz="2000" b="1" dirty="0">
                <a:latin typeface="Symbol" pitchFamily="18" charset="2"/>
                <a:ea typeface="ＭＳ 明朝" pitchFamily="17" charset="-128"/>
              </a:rPr>
              <a:t> p</a:t>
            </a:r>
            <a:r>
              <a:rPr lang="en-US" altLang="ja-JP" sz="2000" b="1" baseline="30000" dirty="0">
                <a:latin typeface="ＭＳ 明朝" pitchFamily="17" charset="-128"/>
                <a:ea typeface="ＭＳ 明朝" pitchFamily="17" charset="-128"/>
              </a:rPr>
              <a:t>0</a:t>
            </a:r>
            <a:r>
              <a:rPr lang="ja-JP" altLang="en-US" sz="2000" b="1" dirty="0">
                <a:latin typeface="ＭＳ 明朝" pitchFamily="17" charset="-128"/>
                <a:ea typeface="ＭＳ 明朝" pitchFamily="17" charset="-128"/>
              </a:rPr>
              <a:t>をみつけよ。</a:t>
            </a:r>
            <a:r>
              <a:rPr lang="en-US" altLang="ja-JP" sz="2000" b="1" dirty="0">
                <a:latin typeface="Symbol" pitchFamily="18" charset="2"/>
                <a:ea typeface="ＭＳ 明朝" pitchFamily="17" charset="-128"/>
              </a:rPr>
              <a:t> p</a:t>
            </a:r>
            <a:r>
              <a:rPr lang="en-US" altLang="ja-JP" sz="2000" b="1" baseline="30000" dirty="0">
                <a:latin typeface="ＭＳ 明朝" pitchFamily="17" charset="-128"/>
                <a:ea typeface="ＭＳ 明朝" pitchFamily="17" charset="-128"/>
              </a:rPr>
              <a:t>0</a:t>
            </a:r>
            <a:r>
              <a:rPr lang="ja-JP" altLang="en-US" sz="2000" b="1" dirty="0">
                <a:latin typeface="ＭＳ 明朝" pitchFamily="17" charset="-128"/>
                <a:ea typeface="ＭＳ 明朝" pitchFamily="17" charset="-128"/>
              </a:rPr>
              <a:t>の質量は</a:t>
            </a:r>
            <a:r>
              <a:rPr lang="en-US" altLang="ja-JP" sz="2000" b="1" dirty="0">
                <a:latin typeface="ＭＳ 明朝" pitchFamily="17" charset="-128"/>
                <a:ea typeface="ＭＳ 明朝" pitchFamily="17" charset="-128"/>
              </a:rPr>
              <a:t>0.135GeV</a:t>
            </a:r>
            <a:r>
              <a:rPr lang="ja-JP" altLang="en-US" sz="2000" b="1" dirty="0">
                <a:latin typeface="ＭＳ 明朝" pitchFamily="17" charset="-128"/>
                <a:ea typeface="ＭＳ 明朝" pitchFamily="17" charset="-128"/>
              </a:rPr>
              <a:t>である。</a:t>
            </a:r>
            <a:endParaRPr lang="en-US" altLang="ja-JP" sz="2000" b="1" dirty="0">
              <a:latin typeface="ＭＳ 明朝" pitchFamily="17" charset="-128"/>
              <a:ea typeface="ＭＳ 明朝" pitchFamily="17" charset="-128"/>
            </a:endParaRPr>
          </a:p>
        </p:txBody>
      </p:sp>
      <p:cxnSp>
        <p:nvCxnSpPr>
          <p:cNvPr id="7" name="直線コネクタ 6"/>
          <p:cNvCxnSpPr/>
          <p:nvPr/>
        </p:nvCxnSpPr>
        <p:spPr>
          <a:xfrm>
            <a:off x="1571625" y="1988840"/>
            <a:ext cx="8072438" cy="1588"/>
          </a:xfrm>
          <a:prstGeom prst="line">
            <a:avLst/>
          </a:prstGeom>
          <a:ln w="1270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1500189" y="2276873"/>
            <a:ext cx="9276331" cy="3140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2000" indent="-252000">
              <a:buBlip>
                <a:blip r:embed="rId2"/>
              </a:buBlip>
              <a:defRPr/>
            </a:pPr>
            <a:r>
              <a:rPr lang="en-US" altLang="ja-JP" dirty="0"/>
              <a:t>ROOT</a:t>
            </a:r>
            <a:r>
              <a:rPr lang="ja-JP" altLang="en-US" dirty="0"/>
              <a:t>を起動します。</a:t>
            </a:r>
            <a:endParaRPr lang="en-US" altLang="ja-JP" dirty="0"/>
          </a:p>
          <a:p>
            <a:pPr marL="709200" lvl="1" indent="-252000">
              <a:defRPr/>
            </a:pPr>
            <a:r>
              <a:rPr lang="en-US" altLang="ja-JP" dirty="0">
                <a:solidFill>
                  <a:srgbClr val="FF0000"/>
                </a:solidFill>
              </a:rPr>
              <a:t>root</a:t>
            </a:r>
          </a:p>
          <a:p>
            <a:pPr marL="252000" indent="-252000">
              <a:buBlip>
                <a:blip r:embed="rId2"/>
              </a:buBlip>
              <a:defRPr/>
            </a:pPr>
            <a:r>
              <a:rPr lang="ja-JP" altLang="en-US" dirty="0"/>
              <a:t>例題（ロ）の解析コードである</a:t>
            </a:r>
            <a:r>
              <a:rPr lang="en-US" altLang="ja-JP" dirty="0">
                <a:solidFill>
                  <a:schemeClr val="accent3">
                    <a:lumMod val="50000"/>
                  </a:schemeClr>
                </a:solidFill>
              </a:rPr>
              <a:t>pi0.cc</a:t>
            </a:r>
            <a:r>
              <a:rPr lang="ja-JP" altLang="en-US" dirty="0"/>
              <a:t>を読み込ませます。</a:t>
            </a:r>
            <a:endParaRPr lang="en-US" altLang="ja-JP" dirty="0"/>
          </a:p>
          <a:p>
            <a:pPr marL="709200" lvl="1" indent="-252000">
              <a:defRPr/>
            </a:pPr>
            <a:r>
              <a:rPr lang="en-US" altLang="ja-JP" dirty="0">
                <a:solidFill>
                  <a:srgbClr val="FF0000"/>
                </a:solidFill>
                <a:ea typeface="+mj-ea"/>
                <a:cs typeface="Arial" pitchFamily="34" charset="0"/>
              </a:rPr>
              <a:t>.L   pi0.cc</a:t>
            </a:r>
          </a:p>
          <a:p>
            <a:pPr marL="252000" indent="-252000">
              <a:buBlip>
                <a:blip r:embed="rId2"/>
              </a:buBlip>
              <a:defRPr/>
            </a:pPr>
            <a:r>
              <a:rPr lang="ja-JP" altLang="en-US" dirty="0"/>
              <a:t>解析を実行させます。今回は</a:t>
            </a:r>
            <a:r>
              <a:rPr lang="en-US" altLang="ja-JP" dirty="0"/>
              <a:t>20000</a:t>
            </a:r>
            <a:r>
              <a:rPr lang="ja-JP" altLang="en-US" dirty="0"/>
              <a:t>イベントくらい解析してみましょう。</a:t>
            </a:r>
            <a:endParaRPr lang="en-US" altLang="ja-JP" dirty="0"/>
          </a:p>
          <a:p>
            <a:pPr marL="709200" lvl="1" indent="-252000">
              <a:defRPr/>
            </a:pPr>
            <a:r>
              <a:rPr lang="en-US" altLang="ja-JP" b="1" kern="0" dirty="0">
                <a:solidFill>
                  <a:srgbClr val="FF3300"/>
                </a:solidFill>
                <a:latin typeface="+mj-ea"/>
              </a:rPr>
              <a:t>analysis(”hadron-1.root”,20000)</a:t>
            </a:r>
            <a:endParaRPr lang="en-US" altLang="ja-JP" b="1" dirty="0"/>
          </a:p>
          <a:p>
            <a:pPr marL="252000" indent="-252000">
              <a:buBlip>
                <a:blip r:embed="rId2"/>
              </a:buBlip>
              <a:defRPr/>
            </a:pPr>
            <a:r>
              <a:rPr lang="ja-JP" altLang="en-US" dirty="0"/>
              <a:t>解析が終わると</a:t>
            </a:r>
            <a:r>
              <a:rPr lang="en-US" altLang="ja-JP" dirty="0">
                <a:solidFill>
                  <a:srgbClr val="0000FF"/>
                </a:solidFill>
              </a:rPr>
              <a:t>ROOT Object Browser </a:t>
            </a:r>
            <a:r>
              <a:rPr lang="ja-JP" altLang="en-US" dirty="0"/>
              <a:t>が立ち上がりますので、</a:t>
            </a:r>
            <a:r>
              <a:rPr lang="en-US" altLang="ja-JP" dirty="0">
                <a:solidFill>
                  <a:srgbClr val="7030A0"/>
                </a:solidFill>
              </a:rPr>
              <a:t>ROOT Files </a:t>
            </a:r>
            <a:r>
              <a:rPr lang="ja-JP" altLang="en-US" dirty="0"/>
              <a:t>→</a:t>
            </a:r>
            <a:r>
              <a:rPr lang="en-US" altLang="ja-JP" dirty="0">
                <a:solidFill>
                  <a:srgbClr val="7030A0"/>
                </a:solidFill>
              </a:rPr>
              <a:t> </a:t>
            </a:r>
            <a:r>
              <a:rPr lang="en-US" altLang="ja-JP" dirty="0" err="1">
                <a:solidFill>
                  <a:srgbClr val="7030A0"/>
                </a:solidFill>
              </a:rPr>
              <a:t>histfile</a:t>
            </a:r>
            <a:r>
              <a:rPr lang="ja-JP" altLang="en-US" dirty="0">
                <a:solidFill>
                  <a:srgbClr val="7030A0"/>
                </a:solidFill>
              </a:rPr>
              <a:t> </a:t>
            </a:r>
            <a:r>
              <a:rPr lang="ja-JP" altLang="en-US" dirty="0"/>
              <a:t>→</a:t>
            </a:r>
            <a:r>
              <a:rPr lang="en-US" altLang="ja-JP" dirty="0">
                <a:solidFill>
                  <a:srgbClr val="7030A0"/>
                </a:solidFill>
              </a:rPr>
              <a:t> </a:t>
            </a:r>
            <a:r>
              <a:rPr lang="ja-JP" altLang="en-US" dirty="0">
                <a:solidFill>
                  <a:srgbClr val="7030A0"/>
                </a:solidFill>
              </a:rPr>
              <a:t>ヒストグラム名</a:t>
            </a:r>
            <a:r>
              <a:rPr lang="ja-JP" altLang="en-US" dirty="0"/>
              <a:t>の順にクリックすれば、各ヒストグラムが表示できます。</a:t>
            </a:r>
            <a:r>
              <a:rPr lang="en-US" altLang="ja-JP" dirty="0">
                <a:solidFill>
                  <a:srgbClr val="7030A0"/>
                </a:solidFill>
              </a:rPr>
              <a:t>h_pi0mass2</a:t>
            </a:r>
            <a:r>
              <a:rPr lang="ja-JP" altLang="en-US" dirty="0"/>
              <a:t>をクリックすると次ページのようなヒストグラムが現れます。 </a:t>
            </a:r>
            <a:endParaRPr lang="en-US" altLang="ja-JP" dirty="0"/>
          </a:p>
          <a:p>
            <a:pPr marL="252000" indent="-252000">
              <a:buBlip>
                <a:blip r:embed="rId2"/>
              </a:buBlip>
              <a:defRPr/>
            </a:pPr>
            <a:r>
              <a:rPr lang="ja-JP" altLang="en-US" dirty="0"/>
              <a:t>最後に</a:t>
            </a:r>
            <a:r>
              <a:rPr lang="en-US" altLang="ja-JP" dirty="0"/>
              <a:t>ROOT</a:t>
            </a:r>
            <a:r>
              <a:rPr lang="ja-JP" altLang="en-US" dirty="0"/>
              <a:t>を終了してください。</a:t>
            </a:r>
            <a:endParaRPr lang="en-US" altLang="ja-JP" dirty="0"/>
          </a:p>
          <a:p>
            <a:pPr marL="709200" lvl="1" indent="-252000">
              <a:defRPr/>
            </a:pPr>
            <a:r>
              <a:rPr lang="en-US" altLang="ja-JP" dirty="0">
                <a:solidFill>
                  <a:srgbClr val="FF0000"/>
                </a:solidFill>
              </a:rPr>
              <a:t>.q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093212" y="882795"/>
            <a:ext cx="1723549" cy="461665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wrap="none" anchor="ctr" anchorCtr="1">
            <a:spAutoFit/>
          </a:bodyPr>
          <a:lstStyle/>
          <a:p>
            <a:pPr>
              <a:defRPr/>
            </a:pPr>
            <a:r>
              <a:rPr lang="ja-JP" altLang="en-US" sz="2400" dirty="0">
                <a:solidFill>
                  <a:srgbClr val="FFFF00"/>
                </a:solidFill>
              </a:rPr>
              <a:t>例題（ロ）</a:t>
            </a:r>
          </a:p>
        </p:txBody>
      </p:sp>
    </p:spTree>
    <p:extLst>
      <p:ext uri="{BB962C8B-B14F-4D97-AF65-F5344CB8AC3E}">
        <p14:creationId xmlns:p14="http://schemas.microsoft.com/office/powerpoint/2010/main" val="96391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7347-0444-48FA-9CBA-69AAB32EDCBF}" type="slidenum">
              <a:rPr kumimoji="1" lang="ja-JP" altLang="en-US" smtClean="0"/>
              <a:t>29</a:t>
            </a:fld>
            <a:endParaRPr kumimoji="1" lang="ja-JP" altLang="en-US"/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959895" y="191449"/>
            <a:ext cx="6201086" cy="588961"/>
          </a:xfrm>
        </p:spPr>
        <p:txBody>
          <a:bodyPr>
            <a:normAutofit fontScale="90000"/>
          </a:bodyPr>
          <a:lstStyle/>
          <a:p>
            <a:r>
              <a:rPr lang="ja-JP" altLang="en-US" b="1" dirty="0" smtClean="0"/>
              <a:t>粒子を組み合わせてみよう</a:t>
            </a:r>
            <a:endParaRPr kumimoji="1" lang="ja-JP" altLang="en-US" b="1" dirty="0"/>
          </a:p>
        </p:txBody>
      </p:sp>
      <p:pic>
        <p:nvPicPr>
          <p:cNvPr id="6" name="Picture 4" descr="pic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963" y="1659315"/>
            <a:ext cx="3575050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743201" y="4469190"/>
            <a:ext cx="26654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2000">
                <a:latin typeface="Calibri" pitchFamily="34" charset="0"/>
              </a:rPr>
              <a:t>光子２個のつくる質量</a:t>
            </a: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 flipH="1">
            <a:off x="3176589" y="1659315"/>
            <a:ext cx="3311525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559552" y="2451477"/>
            <a:ext cx="2376487" cy="8318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2400">
                <a:latin typeface="Calibri" pitchFamily="34" charset="0"/>
              </a:rPr>
              <a:t>勝手な組み合わせによる分布</a:t>
            </a: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H="1">
            <a:off x="3967163" y="2811839"/>
            <a:ext cx="2592388" cy="865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6127751" y="3604003"/>
            <a:ext cx="3562194" cy="1015663"/>
          </a:xfrm>
          <a:prstGeom prst="rect">
            <a:avLst/>
          </a:prstGeom>
          <a:solidFill>
            <a:srgbClr val="FFCCFF"/>
          </a:solidFill>
          <a:ln w="76200" cmpd="tri">
            <a:solidFill>
              <a:srgbClr val="00FF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ja-JP" altLang="en-US" sz="2000">
                <a:solidFill>
                  <a:srgbClr val="000000"/>
                </a:solidFill>
                <a:latin typeface="Verdana" pitchFamily="34" charset="0"/>
              </a:rPr>
              <a:t>こんな風に、質量の度数分布で</a:t>
            </a:r>
          </a:p>
          <a:p>
            <a:pPr eaLnBrk="1" hangingPunct="1"/>
            <a:r>
              <a:rPr lang="ja-JP" altLang="en-US" sz="2000">
                <a:solidFill>
                  <a:srgbClr val="FF0000"/>
                </a:solidFill>
                <a:latin typeface="Verdana" pitchFamily="34" charset="0"/>
              </a:rPr>
              <a:t>ピーク</a:t>
            </a:r>
            <a:r>
              <a:rPr lang="ja-JP" altLang="en-US" sz="2000">
                <a:solidFill>
                  <a:srgbClr val="000000"/>
                </a:solidFill>
                <a:latin typeface="Verdana" pitchFamily="34" charset="0"/>
              </a:rPr>
              <a:t>を見つけられれば、</a:t>
            </a:r>
          </a:p>
          <a:p>
            <a:pPr eaLnBrk="1" hangingPunct="1"/>
            <a:r>
              <a:rPr lang="ja-JP" altLang="en-US" sz="2000">
                <a:solidFill>
                  <a:srgbClr val="FF0000"/>
                </a:solidFill>
                <a:latin typeface="Verdana" pitchFamily="34" charset="0"/>
              </a:rPr>
              <a:t>粒子発見</a:t>
            </a:r>
            <a:r>
              <a:rPr lang="ja-JP" altLang="en-US" sz="2000">
                <a:solidFill>
                  <a:srgbClr val="000000"/>
                </a:solidFill>
                <a:latin typeface="Verdana" pitchFamily="34" charset="0"/>
              </a:rPr>
              <a:t>！！</a:t>
            </a: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2743202" y="2235577"/>
            <a:ext cx="433387" cy="1439862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>
              <a:latin typeface="Calibri" pitchFamily="34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6488114" y="1371977"/>
            <a:ext cx="3025775" cy="400050"/>
          </a:xfrm>
          <a:prstGeom prst="rect">
            <a:avLst/>
          </a:prstGeom>
          <a:solidFill>
            <a:srgbClr val="FFFF99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ja-JP" altLang="en-US" b="1">
                <a:latin typeface="Verdana" pitchFamily="34" charset="0"/>
              </a:rPr>
              <a:t>このピークが</a:t>
            </a:r>
            <a:r>
              <a:rPr lang="ja-JP" altLang="en-US" b="1">
                <a:latin typeface="New Gulim" pitchFamily="18" charset="-127"/>
                <a:sym typeface="Symbol" pitchFamily="18" charset="2"/>
              </a:rPr>
              <a:t></a:t>
            </a:r>
            <a:r>
              <a:rPr lang="en-US" altLang="ja-JP" b="1" baseline="30000">
                <a:latin typeface="New Gulim" pitchFamily="18" charset="-127"/>
                <a:sym typeface="Symbol" pitchFamily="18" charset="2"/>
              </a:rPr>
              <a:t>0</a:t>
            </a:r>
            <a:r>
              <a:rPr lang="en-US" altLang="ja-JP" sz="2000">
                <a:latin typeface="Calibri" pitchFamily="34" charset="0"/>
              </a:rPr>
              <a:t>(0.135GeV)</a:t>
            </a:r>
          </a:p>
        </p:txBody>
      </p:sp>
      <p:sp>
        <p:nvSpPr>
          <p:cNvPr id="14" name="正方形/長方形 14"/>
          <p:cNvSpPr>
            <a:spLocks noChangeArrowheads="1"/>
          </p:cNvSpPr>
          <p:nvPr/>
        </p:nvSpPr>
        <p:spPr bwMode="auto">
          <a:xfrm>
            <a:off x="1798959" y="1015173"/>
            <a:ext cx="13292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b="1" dirty="0">
                <a:latin typeface="Symbol" pitchFamily="18" charset="2"/>
                <a:ea typeface="ＭＳ 明朝" pitchFamily="17" charset="-128"/>
              </a:rPr>
              <a:t>p</a:t>
            </a:r>
            <a:r>
              <a:rPr lang="en-US" altLang="ja-JP" sz="2400" b="1" baseline="30000" dirty="0">
                <a:latin typeface="ＭＳ 明朝" pitchFamily="17" charset="-128"/>
                <a:ea typeface="ＭＳ 明朝" pitchFamily="17" charset="-128"/>
              </a:rPr>
              <a:t>0</a:t>
            </a:r>
            <a:r>
              <a:rPr lang="en-US" altLang="ja-JP" sz="2400" dirty="0">
                <a:latin typeface="Symbol" pitchFamily="18" charset="2"/>
                <a:ea typeface="ＭＳ 明朝" pitchFamily="17" charset="-128"/>
                <a:sym typeface="Symbol" pitchFamily="18" charset="2"/>
              </a:rPr>
              <a:t> </a:t>
            </a:r>
            <a:r>
              <a:rPr lang="ja-JP" altLang="en-US" sz="2400" dirty="0"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sz="2400" b="1" dirty="0">
                <a:latin typeface="Symbol" pitchFamily="18" charset="2"/>
                <a:ea typeface="ＭＳ 明朝" pitchFamily="17" charset="-128"/>
              </a:rPr>
              <a:t>g </a:t>
            </a:r>
            <a:r>
              <a:rPr lang="en-US" altLang="ja-JP" sz="2400" b="1" dirty="0" err="1">
                <a:latin typeface="Symbol" pitchFamily="18" charset="2"/>
                <a:ea typeface="ＭＳ 明朝" pitchFamily="17" charset="-128"/>
              </a:rPr>
              <a:t>g</a:t>
            </a:r>
            <a:r>
              <a:rPr lang="en-US" altLang="ja-JP" sz="2400" b="1" dirty="0">
                <a:latin typeface="Symbol" pitchFamily="18" charset="2"/>
                <a:ea typeface="ＭＳ 明朝" pitchFamily="17" charset="-128"/>
              </a:rPr>
              <a:t> 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77577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945411" y="193222"/>
            <a:ext cx="43011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000" b="1" dirty="0" smtClean="0"/>
              <a:t>素粒子に至る歴史</a:t>
            </a:r>
            <a:endParaRPr kumimoji="1" lang="ja-JP" altLang="en-US" sz="4000" b="1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840675" y="1147316"/>
            <a:ext cx="74382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・</a:t>
            </a:r>
            <a:r>
              <a:rPr lang="en-US" altLang="ja-JP" dirty="0" smtClean="0"/>
              <a:t>1932</a:t>
            </a:r>
            <a:r>
              <a:rPr lang="ja-JP" altLang="en-US" dirty="0" smtClean="0"/>
              <a:t>年、原子核の構成要素である中性子が発見され、</a:t>
            </a:r>
            <a:endParaRPr kumimoji="1" lang="en-US" altLang="ja-JP" dirty="0" smtClean="0"/>
          </a:p>
          <a:p>
            <a:r>
              <a:rPr lang="en-US" altLang="ja-JP" dirty="0" smtClean="0"/>
              <a:t>     </a:t>
            </a:r>
            <a:r>
              <a:rPr lang="ja-JP" altLang="en-US" dirty="0" smtClean="0"/>
              <a:t>原子を形作</a:t>
            </a:r>
            <a:r>
              <a:rPr lang="ja-JP" altLang="en-US" dirty="0"/>
              <a:t>る</a:t>
            </a:r>
            <a:r>
              <a:rPr lang="ja-JP" altLang="en-US" dirty="0" smtClean="0"/>
              <a:t>電子・陽子・中性子の</a:t>
            </a:r>
            <a:r>
              <a:rPr lang="en-US" altLang="ja-JP" dirty="0" smtClean="0"/>
              <a:t>3</a:t>
            </a:r>
            <a:r>
              <a:rPr lang="ja-JP" altLang="en-US" dirty="0" smtClean="0"/>
              <a:t>つが素粒子</a:t>
            </a:r>
            <a:r>
              <a:rPr lang="ja-JP" altLang="en-US" dirty="0"/>
              <a:t>だ</a:t>
            </a:r>
            <a:r>
              <a:rPr lang="ja-JP" altLang="en-US" dirty="0" smtClean="0"/>
              <a:t>と</a:t>
            </a:r>
            <a:endParaRPr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 </a:t>
            </a:r>
            <a:r>
              <a:rPr lang="ja-JP" altLang="en-US" dirty="0" smtClean="0"/>
              <a:t>考えられていた。</a:t>
            </a:r>
            <a:endParaRPr lang="en-US" altLang="ja-JP" dirty="0" smtClean="0"/>
          </a:p>
          <a:p>
            <a:endParaRPr lang="en-US" altLang="ja-JP" dirty="0"/>
          </a:p>
          <a:p>
            <a:r>
              <a:rPr kumimoji="1" lang="ja-JP" altLang="en-US" dirty="0" smtClean="0"/>
              <a:t>・しかし</a:t>
            </a:r>
            <a:r>
              <a:rPr lang="ja-JP" altLang="en-US" dirty="0"/>
              <a:t>、</a:t>
            </a:r>
            <a:r>
              <a:rPr kumimoji="1" lang="ja-JP" altLang="en-US" dirty="0" smtClean="0"/>
              <a:t>その後陽子や中性子と似た性質を持つ</a:t>
            </a:r>
            <a:r>
              <a:rPr kumimoji="1" lang="en-US" altLang="ja-JP" dirty="0" smtClean="0"/>
              <a:t>”</a:t>
            </a:r>
            <a:r>
              <a:rPr kumimoji="1" lang="ja-JP" altLang="en-US" dirty="0" smtClean="0"/>
              <a:t>ハドロン</a:t>
            </a:r>
            <a:r>
              <a:rPr kumimoji="1" lang="en-US" altLang="ja-JP" dirty="0" smtClean="0"/>
              <a:t>”</a:t>
            </a:r>
          </a:p>
          <a:p>
            <a:r>
              <a:rPr lang="ja-JP" altLang="en-US" dirty="0" smtClean="0"/>
              <a:t>　と呼ばれる粒子が数多く見つかった。</a:t>
            </a:r>
            <a:r>
              <a:rPr lang="en-US" altLang="ja-JP" dirty="0" smtClean="0"/>
              <a:t>(</a:t>
            </a:r>
            <a:r>
              <a:rPr lang="ja-JP" altLang="en-US" dirty="0" smtClean="0"/>
              <a:t>現在</a:t>
            </a:r>
            <a:r>
              <a:rPr lang="en-US" altLang="ja-JP" dirty="0" smtClean="0"/>
              <a:t>350</a:t>
            </a:r>
            <a:r>
              <a:rPr lang="ja-JP" altLang="en-US" dirty="0" smtClean="0"/>
              <a:t>以上見つかっている</a:t>
            </a:r>
            <a:r>
              <a:rPr lang="en-US" altLang="ja-JP" dirty="0" smtClean="0"/>
              <a:t>)</a:t>
            </a:r>
            <a:endParaRPr lang="en-US" altLang="ja-JP" dirty="0"/>
          </a:p>
          <a:p>
            <a:endParaRPr kumimoji="1" lang="en-US" altLang="ja-JP" dirty="0"/>
          </a:p>
          <a:p>
            <a:r>
              <a:rPr lang="ja-JP" altLang="en-US" dirty="0" smtClean="0"/>
              <a:t>・あまりにもたくさん見つかったため、</a:t>
            </a:r>
            <a:endParaRPr lang="en-US" altLang="ja-JP" dirty="0" smtClean="0"/>
          </a:p>
          <a:p>
            <a:r>
              <a:rPr kumimoji="1" lang="en-US" altLang="ja-JP" dirty="0"/>
              <a:t> </a:t>
            </a:r>
            <a:r>
              <a:rPr kumimoji="1" lang="en-US" altLang="ja-JP" dirty="0" smtClean="0"/>
              <a:t>   </a:t>
            </a:r>
            <a:r>
              <a:rPr kumimoji="1" lang="ja-JP" altLang="en-US" dirty="0" smtClean="0"/>
              <a:t>原子の周期律表から原子が基本粒子でないことを推測したように、</a:t>
            </a:r>
            <a:endParaRPr kumimoji="1"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</a:t>
            </a:r>
            <a:r>
              <a:rPr lang="ja-JP" altLang="en-US" dirty="0" smtClean="0"/>
              <a:t>ハドロンはより基本的な粒子から出来ていると考えられる</a:t>
            </a:r>
            <a:r>
              <a:rPr lang="ja-JP" altLang="en-US" dirty="0"/>
              <a:t>よう</a:t>
            </a:r>
            <a:r>
              <a:rPr lang="ja-JP" altLang="en-US" dirty="0" smtClean="0"/>
              <a:t>に</a:t>
            </a:r>
            <a:endParaRPr lang="en-US" altLang="ja-JP" dirty="0" smtClean="0"/>
          </a:p>
          <a:p>
            <a:r>
              <a:rPr lang="en-US" altLang="ja-JP"/>
              <a:t> </a:t>
            </a:r>
            <a:r>
              <a:rPr lang="en-US" altLang="ja-JP" smtClean="0"/>
              <a:t>   </a:t>
            </a:r>
            <a:r>
              <a:rPr lang="ja-JP" altLang="en-US" dirty="0" smtClean="0"/>
              <a:t>なり、最終的に</a:t>
            </a:r>
            <a:r>
              <a:rPr lang="ja-JP" altLang="en-US" dirty="0" smtClean="0">
                <a:solidFill>
                  <a:srgbClr val="FF0000"/>
                </a:solidFill>
              </a:rPr>
              <a:t>クォークの発見</a:t>
            </a:r>
            <a:r>
              <a:rPr lang="ja-JP" altLang="en-US" dirty="0" smtClean="0"/>
              <a:t>に至った。</a:t>
            </a:r>
            <a:endParaRPr lang="en-US" altLang="ja-JP" dirty="0" smtClean="0"/>
          </a:p>
          <a:p>
            <a:endParaRPr lang="en-US" altLang="ja-JP" dirty="0"/>
          </a:p>
          <a:p>
            <a:r>
              <a:rPr lang="ja-JP" altLang="en-US" dirty="0" smtClean="0"/>
              <a:t>・今では例えば陽子、中性子はそれぞれ</a:t>
            </a:r>
            <a:r>
              <a:rPr lang="en-US" altLang="ja-JP" dirty="0" smtClean="0"/>
              <a:t>3</a:t>
            </a:r>
            <a:r>
              <a:rPr lang="ja-JP" altLang="en-US" dirty="0" err="1" smtClean="0"/>
              <a:t>つの</a:t>
            </a:r>
            <a:r>
              <a:rPr lang="ja-JP" altLang="en-US" dirty="0" smtClean="0"/>
              <a:t>クォークから</a:t>
            </a:r>
            <a:endParaRPr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</a:t>
            </a:r>
            <a:r>
              <a:rPr lang="ja-JP" altLang="en-US" dirty="0" smtClean="0"/>
              <a:t>構成されていることが分かっている。</a:t>
            </a:r>
            <a:endParaRPr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(</a:t>
            </a:r>
            <a:r>
              <a:rPr lang="ja-JP" altLang="en-US" dirty="0" smtClean="0"/>
              <a:t>陽子はアップクォーク</a:t>
            </a:r>
            <a:r>
              <a:rPr lang="en-US" altLang="ja-JP" dirty="0" smtClean="0"/>
              <a:t>2</a:t>
            </a:r>
            <a:r>
              <a:rPr lang="ja-JP" altLang="en-US" dirty="0" smtClean="0"/>
              <a:t>つとダウンクォーク</a:t>
            </a:r>
            <a:r>
              <a:rPr lang="en-US" altLang="ja-JP" dirty="0" smtClean="0"/>
              <a:t>1</a:t>
            </a:r>
            <a:r>
              <a:rPr lang="ja-JP" altLang="en-US" dirty="0" smtClean="0"/>
              <a:t>つ</a:t>
            </a:r>
            <a:endParaRPr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</a:t>
            </a:r>
            <a:r>
              <a:rPr lang="ja-JP" altLang="en-US" dirty="0" smtClean="0"/>
              <a:t>中性子はアップクォーク</a:t>
            </a:r>
            <a:r>
              <a:rPr lang="en-US" altLang="ja-JP" dirty="0" smtClean="0"/>
              <a:t>1</a:t>
            </a:r>
            <a:r>
              <a:rPr lang="ja-JP" altLang="en-US" dirty="0" smtClean="0"/>
              <a:t>つとダウンクォーク</a:t>
            </a:r>
            <a:r>
              <a:rPr lang="en-US" altLang="ja-JP" dirty="0" smtClean="0"/>
              <a:t>2</a:t>
            </a:r>
            <a:r>
              <a:rPr lang="ja-JP" altLang="en-US" dirty="0" smtClean="0"/>
              <a:t>つ</a:t>
            </a:r>
            <a:r>
              <a:rPr lang="en-US" altLang="ja-JP" dirty="0" smtClean="0"/>
              <a:t>)</a:t>
            </a:r>
          </a:p>
        </p:txBody>
      </p:sp>
      <p:sp>
        <p:nvSpPr>
          <p:cNvPr id="8193" name="テキスト ボックス 8192"/>
          <p:cNvSpPr txBox="1"/>
          <p:nvPr/>
        </p:nvSpPr>
        <p:spPr>
          <a:xfrm>
            <a:off x="0" y="4622174"/>
            <a:ext cx="4963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u:</a:t>
            </a:r>
            <a:r>
              <a:rPr kumimoji="1" lang="ja-JP" altLang="en-US" sz="1400" dirty="0" smtClean="0"/>
              <a:t>アップクォーク</a:t>
            </a:r>
            <a:r>
              <a:rPr kumimoji="1" lang="en-US" altLang="ja-JP" sz="1400" dirty="0" smtClean="0"/>
              <a:t>, d:</a:t>
            </a:r>
            <a:r>
              <a:rPr kumimoji="1" lang="ja-JP" altLang="en-US" sz="1400" dirty="0" smtClean="0"/>
              <a:t>ダウン</a:t>
            </a:r>
            <a:r>
              <a:rPr lang="ja-JP" altLang="en-US" sz="1400" dirty="0"/>
              <a:t>クォーク</a:t>
            </a:r>
            <a:r>
              <a:rPr kumimoji="1" lang="en-US" altLang="ja-JP" sz="1400" dirty="0" smtClean="0"/>
              <a:t>, s:</a:t>
            </a:r>
            <a:r>
              <a:rPr kumimoji="1" lang="ja-JP" altLang="en-US" sz="1400" dirty="0" smtClean="0"/>
              <a:t>ストレンジクォーク</a:t>
            </a:r>
            <a:endParaRPr kumimoji="1" lang="en-US" altLang="ja-JP" sz="1400" dirty="0" smtClean="0"/>
          </a:p>
          <a:p>
            <a:r>
              <a:rPr lang="ja-JP" altLang="en-US" sz="1400" dirty="0" smtClean="0"/>
              <a:t>上にバーが付いてるのは電荷が逆の反クォーク</a:t>
            </a:r>
            <a:endParaRPr kumimoji="1" lang="ja-JP" altLang="en-US" sz="1400" dirty="0"/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/>
          </p:nvPr>
        </p:nvGraphicFramePr>
        <p:xfrm>
          <a:off x="184022" y="1405890"/>
          <a:ext cx="415925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7050">
                  <a:extLst>
                    <a:ext uri="{9D8B030D-6E8A-4147-A177-3AD203B41FA5}">
                      <a16:colId xmlns:a16="http://schemas.microsoft.com/office/drawing/2014/main" val="451413897"/>
                    </a:ext>
                  </a:extLst>
                </a:gridCol>
                <a:gridCol w="771024">
                  <a:extLst>
                    <a:ext uri="{9D8B030D-6E8A-4147-A177-3AD203B41FA5}">
                      <a16:colId xmlns:a16="http://schemas.microsoft.com/office/drawing/2014/main" val="829119397"/>
                    </a:ext>
                  </a:extLst>
                </a:gridCol>
                <a:gridCol w="1591176">
                  <a:extLst>
                    <a:ext uri="{9D8B030D-6E8A-4147-A177-3AD203B41FA5}">
                      <a16:colId xmlns:a16="http://schemas.microsoft.com/office/drawing/2014/main" val="29591538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ハドロンの名前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記号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クォーク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53583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陽子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dirty="0" smtClean="0"/>
                        <a:t>p</a:t>
                      </a:r>
                      <a:endParaRPr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uud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02100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中性子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dirty="0" smtClean="0"/>
                        <a:t>n</a:t>
                      </a:r>
                      <a:endParaRPr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udd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54953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パイ中間子</a:t>
                      </a:r>
                      <a:endParaRPr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π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ud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06005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K</a:t>
                      </a:r>
                      <a:r>
                        <a:rPr kumimoji="1" lang="ja-JP" altLang="en-US" dirty="0" smtClean="0"/>
                        <a:t>中間子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K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us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6602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デルタ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Δ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uuu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3879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ラムダ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Λ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uds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90390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グザイ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Ξ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uss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128582"/>
                  </a:ext>
                </a:extLst>
              </a:tr>
            </a:tbl>
          </a:graphicData>
        </a:graphic>
      </p:graphicFrame>
      <p:cxnSp>
        <p:nvCxnSpPr>
          <p:cNvPr id="26" name="直線コネクタ 25"/>
          <p:cNvCxnSpPr/>
          <p:nvPr/>
        </p:nvCxnSpPr>
        <p:spPr>
          <a:xfrm>
            <a:off x="2953426" y="2558372"/>
            <a:ext cx="20002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線コネクタ 106"/>
          <p:cNvCxnSpPr/>
          <p:nvPr/>
        </p:nvCxnSpPr>
        <p:spPr>
          <a:xfrm>
            <a:off x="2948663" y="2958422"/>
            <a:ext cx="20002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2B54-B15A-4C09-A324-033AADDE4659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142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7347-0444-48FA-9CBA-69AAB32EDCBF}" type="slidenum">
              <a:rPr kumimoji="1" lang="ja-JP" altLang="en-US" smtClean="0"/>
              <a:t>30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70" y="755416"/>
            <a:ext cx="4174935" cy="5977554"/>
          </a:xfrm>
          <a:prstGeom prst="rect">
            <a:avLst/>
          </a:prstGeom>
        </p:spPr>
      </p:pic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2905631" y="104720"/>
            <a:ext cx="6328960" cy="730462"/>
          </a:xfrm>
        </p:spPr>
        <p:txBody>
          <a:bodyPr>
            <a:normAutofit fontScale="90000"/>
          </a:bodyPr>
          <a:lstStyle/>
          <a:p>
            <a:r>
              <a:rPr kumimoji="1" lang="ja-JP" altLang="en-US" b="1" dirty="0" smtClean="0"/>
              <a:t>プログラムを見てみよう</a:t>
            </a:r>
            <a:r>
              <a:rPr kumimoji="1" lang="en-US" altLang="ja-JP" b="1" dirty="0" smtClean="0"/>
              <a:t>(5)</a:t>
            </a:r>
            <a:endParaRPr kumimoji="1" lang="ja-JP" altLang="en-US" b="1" dirty="0"/>
          </a:p>
        </p:txBody>
      </p:sp>
      <p:cxnSp>
        <p:nvCxnSpPr>
          <p:cNvPr id="7" name="直線矢印コネクタ 6"/>
          <p:cNvCxnSpPr/>
          <p:nvPr/>
        </p:nvCxnSpPr>
        <p:spPr>
          <a:xfrm>
            <a:off x="2470037" y="1465244"/>
            <a:ext cx="1348033" cy="0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/>
          <p:cNvCxnSpPr/>
          <p:nvPr/>
        </p:nvCxnSpPr>
        <p:spPr>
          <a:xfrm>
            <a:off x="2174808" y="1334065"/>
            <a:ext cx="1348033" cy="0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3772180" y="1110594"/>
            <a:ext cx="436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C00000"/>
                </a:solidFill>
              </a:rPr>
              <a:t>2</a:t>
            </a:r>
            <a:r>
              <a:rPr kumimoji="1" lang="ja-JP" altLang="en-US" dirty="0" err="1" smtClean="0">
                <a:solidFill>
                  <a:srgbClr val="C00000"/>
                </a:solidFill>
              </a:rPr>
              <a:t>つの</a:t>
            </a:r>
            <a:r>
              <a:rPr kumimoji="1" lang="ja-JP" altLang="en-US" dirty="0" smtClean="0">
                <a:solidFill>
                  <a:srgbClr val="C00000"/>
                </a:solidFill>
              </a:rPr>
              <a:t>光子を見るので、ループが</a:t>
            </a:r>
            <a:r>
              <a:rPr kumimoji="1" lang="en-US" altLang="ja-JP" dirty="0" smtClean="0">
                <a:solidFill>
                  <a:srgbClr val="C00000"/>
                </a:solidFill>
              </a:rPr>
              <a:t>2</a:t>
            </a:r>
            <a:r>
              <a:rPr kumimoji="1" lang="ja-JP" altLang="en-US" dirty="0" smtClean="0">
                <a:solidFill>
                  <a:srgbClr val="C00000"/>
                </a:solidFill>
              </a:rPr>
              <a:t>つある</a:t>
            </a:r>
            <a:endParaRPr kumimoji="1" lang="ja-JP" altLang="en-US" dirty="0">
              <a:solidFill>
                <a:srgbClr val="C0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762220" y="2335872"/>
            <a:ext cx="713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/>
              <a:t>j</a:t>
            </a:r>
            <a:r>
              <a:rPr kumimoji="1" lang="ja-JP" altLang="en-US" dirty="0" smtClean="0"/>
              <a:t>番目</a:t>
            </a:r>
            <a:endParaRPr kumimoji="1" lang="en-US" altLang="ja-JP" dirty="0" smtClean="0"/>
          </a:p>
          <a:p>
            <a:r>
              <a:rPr lang="en-US" altLang="ja-JP" dirty="0"/>
              <a:t>0</a:t>
            </a:r>
            <a:endParaRPr kumimoji="1" lang="en-US" altLang="ja-JP" dirty="0" smtClean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677076" y="2335872"/>
            <a:ext cx="7681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k</a:t>
            </a:r>
            <a:r>
              <a:rPr kumimoji="1" lang="ja-JP" altLang="en-US" dirty="0" smtClean="0"/>
              <a:t>番目</a:t>
            </a:r>
            <a:endParaRPr kumimoji="1" lang="en-US" altLang="ja-JP" dirty="0" smtClean="0"/>
          </a:p>
          <a:p>
            <a:r>
              <a:rPr lang="en-US" altLang="ja-JP" dirty="0" smtClean="0"/>
              <a:t>1</a:t>
            </a:r>
          </a:p>
          <a:p>
            <a:r>
              <a:rPr kumimoji="1" lang="en-US" altLang="ja-JP" dirty="0" smtClean="0"/>
              <a:t>2</a:t>
            </a:r>
          </a:p>
          <a:p>
            <a:r>
              <a:rPr lang="en-US" altLang="ja-JP" dirty="0" smtClean="0"/>
              <a:t>3</a:t>
            </a:r>
          </a:p>
        </p:txBody>
      </p:sp>
      <p:cxnSp>
        <p:nvCxnSpPr>
          <p:cNvPr id="12" name="直線コネクタ 11"/>
          <p:cNvCxnSpPr/>
          <p:nvPr/>
        </p:nvCxnSpPr>
        <p:spPr>
          <a:xfrm>
            <a:off x="6115842" y="2776547"/>
            <a:ext cx="5612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>
            <a:off x="6115842" y="2776547"/>
            <a:ext cx="572580" cy="2846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6110169" y="2776546"/>
            <a:ext cx="578253" cy="4810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7492557" y="1930869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4</a:t>
            </a:r>
            <a:r>
              <a:rPr kumimoji="1" lang="ja-JP" altLang="en-US" dirty="0" smtClean="0"/>
              <a:t>粒子の場合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492557" y="2335872"/>
            <a:ext cx="713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/>
              <a:t>j</a:t>
            </a:r>
            <a:r>
              <a:rPr kumimoji="1" lang="ja-JP" altLang="en-US" dirty="0" smtClean="0"/>
              <a:t>番目</a:t>
            </a:r>
            <a:endParaRPr kumimoji="1" lang="en-US" altLang="ja-JP" dirty="0" smtClean="0"/>
          </a:p>
          <a:p>
            <a:r>
              <a:rPr lang="en-US" altLang="ja-JP" dirty="0" smtClean="0"/>
              <a:t>1</a:t>
            </a:r>
            <a:endParaRPr kumimoji="1" lang="en-US" altLang="ja-JP" dirty="0" smtClean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8407413" y="2335872"/>
            <a:ext cx="7681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k</a:t>
            </a:r>
            <a:r>
              <a:rPr kumimoji="1" lang="ja-JP" altLang="en-US" dirty="0" smtClean="0"/>
              <a:t>番目</a:t>
            </a:r>
            <a:endParaRPr kumimoji="1" lang="en-US" altLang="ja-JP" dirty="0" smtClean="0"/>
          </a:p>
          <a:p>
            <a:r>
              <a:rPr lang="en-US" altLang="ja-JP" dirty="0" smtClean="0"/>
              <a:t>2</a:t>
            </a:r>
          </a:p>
          <a:p>
            <a:r>
              <a:rPr kumimoji="1" lang="en-US" altLang="ja-JP" dirty="0" smtClean="0"/>
              <a:t>3</a:t>
            </a:r>
          </a:p>
        </p:txBody>
      </p:sp>
      <p:cxnSp>
        <p:nvCxnSpPr>
          <p:cNvPr id="18" name="直線コネクタ 17"/>
          <p:cNvCxnSpPr/>
          <p:nvPr/>
        </p:nvCxnSpPr>
        <p:spPr>
          <a:xfrm>
            <a:off x="7846179" y="2776547"/>
            <a:ext cx="5612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7846179" y="2776547"/>
            <a:ext cx="572580" cy="2846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9121070" y="2334285"/>
            <a:ext cx="713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/>
              <a:t>j</a:t>
            </a:r>
            <a:r>
              <a:rPr kumimoji="1" lang="ja-JP" altLang="en-US" dirty="0" smtClean="0"/>
              <a:t>番目</a:t>
            </a:r>
            <a:endParaRPr kumimoji="1" lang="en-US" altLang="ja-JP" dirty="0" smtClean="0"/>
          </a:p>
          <a:p>
            <a:r>
              <a:rPr lang="en-US" altLang="ja-JP" dirty="0" smtClean="0"/>
              <a:t>2</a:t>
            </a:r>
            <a:endParaRPr kumimoji="1" lang="en-US" altLang="ja-JP" dirty="0" smtClean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0035926" y="2334285"/>
            <a:ext cx="768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k</a:t>
            </a:r>
            <a:r>
              <a:rPr kumimoji="1" lang="ja-JP" altLang="en-US" dirty="0" smtClean="0"/>
              <a:t>番目</a:t>
            </a:r>
            <a:endParaRPr kumimoji="1" lang="en-US" altLang="ja-JP" dirty="0" smtClean="0"/>
          </a:p>
          <a:p>
            <a:r>
              <a:rPr lang="en-US" altLang="ja-JP" dirty="0" smtClean="0"/>
              <a:t>3</a:t>
            </a:r>
          </a:p>
        </p:txBody>
      </p:sp>
      <p:cxnSp>
        <p:nvCxnSpPr>
          <p:cNvPr id="22" name="直線コネクタ 21"/>
          <p:cNvCxnSpPr/>
          <p:nvPr/>
        </p:nvCxnSpPr>
        <p:spPr>
          <a:xfrm>
            <a:off x="9474692" y="2774960"/>
            <a:ext cx="5612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>
            <a:off x="7390733" y="2300201"/>
            <a:ext cx="0" cy="1236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>
            <a:off x="9092971" y="2343830"/>
            <a:ext cx="0" cy="1236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5762220" y="2334285"/>
            <a:ext cx="0" cy="1236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>
            <a:off x="10749583" y="2309573"/>
            <a:ext cx="0" cy="1236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188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7347-0444-48FA-9CBA-69AAB32EDCBF}" type="slidenum">
              <a:rPr kumimoji="1" lang="ja-JP" altLang="en-US" smtClean="0"/>
              <a:t>31</a:t>
            </a:fld>
            <a:endParaRPr kumimoji="1" lang="ja-JP" altLang="en-US"/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4166784" y="0"/>
            <a:ext cx="3858431" cy="962095"/>
          </a:xfrm>
        </p:spPr>
        <p:txBody>
          <a:bodyPr>
            <a:noAutofit/>
          </a:bodyPr>
          <a:lstStyle/>
          <a:p>
            <a:r>
              <a:rPr kumimoji="1" lang="ja-JP" altLang="en-US" sz="4000" b="1" dirty="0" smtClean="0"/>
              <a:t>統計量の重要性</a:t>
            </a:r>
            <a:endParaRPr kumimoji="1" lang="ja-JP" altLang="en-US" sz="4000" b="1" dirty="0"/>
          </a:p>
        </p:txBody>
      </p:sp>
      <p:sp>
        <p:nvSpPr>
          <p:cNvPr id="6" name="正方形/長方形 5"/>
          <p:cNvSpPr/>
          <p:nvPr/>
        </p:nvSpPr>
        <p:spPr>
          <a:xfrm>
            <a:off x="694521" y="1678533"/>
            <a:ext cx="11309506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09200" lvl="1" indent="-252000">
              <a:defRPr/>
            </a:pPr>
            <a:r>
              <a:rPr lang="ja-JP" altLang="en-US" b="1" kern="0" dirty="0" smtClean="0">
                <a:solidFill>
                  <a:srgbClr val="FF3300"/>
                </a:solidFill>
                <a:latin typeface="+mj-ea"/>
              </a:rPr>
              <a:t>・</a:t>
            </a:r>
            <a:r>
              <a:rPr lang="en-US" altLang="ja-JP" b="1" kern="0" dirty="0" smtClean="0">
                <a:solidFill>
                  <a:srgbClr val="FF3300"/>
                </a:solidFill>
                <a:latin typeface="+mj-ea"/>
              </a:rPr>
              <a:t>analysis</a:t>
            </a:r>
            <a:r>
              <a:rPr lang="en-US" altLang="ja-JP" b="1" kern="0" dirty="0">
                <a:solidFill>
                  <a:srgbClr val="FF3300"/>
                </a:solidFill>
                <a:latin typeface="+mj-ea"/>
              </a:rPr>
              <a:t>(”hadron-1.root</a:t>
            </a:r>
            <a:r>
              <a:rPr lang="en-US" altLang="ja-JP" b="1" kern="0" dirty="0" smtClean="0">
                <a:solidFill>
                  <a:srgbClr val="FF3300"/>
                </a:solidFill>
                <a:latin typeface="+mj-ea"/>
              </a:rPr>
              <a:t>”) </a:t>
            </a:r>
          </a:p>
          <a:p>
            <a:pPr marL="709200" lvl="1" indent="-252000">
              <a:defRPr/>
            </a:pPr>
            <a:r>
              <a:rPr lang="ja-JP" altLang="en-US" kern="0" dirty="0" smtClean="0">
                <a:latin typeface="+mj-ea"/>
              </a:rPr>
              <a:t>   と入力して、</a:t>
            </a:r>
            <a:r>
              <a:rPr lang="en-US" altLang="ja-JP" kern="0" dirty="0" smtClean="0">
                <a:latin typeface="+mj-ea"/>
              </a:rPr>
              <a:t>hadron-1.root</a:t>
            </a:r>
            <a:r>
              <a:rPr lang="ja-JP" altLang="en-US" kern="0" dirty="0" smtClean="0">
                <a:latin typeface="+mj-ea"/>
              </a:rPr>
              <a:t>の全てのデータを解析してみましょう。</a:t>
            </a:r>
            <a:endParaRPr lang="en-US" altLang="ja-JP" kern="0" dirty="0" smtClean="0">
              <a:latin typeface="+mj-ea"/>
            </a:endParaRPr>
          </a:p>
          <a:p>
            <a:pPr marL="709200" lvl="1" indent="-252000">
              <a:defRPr/>
            </a:pPr>
            <a:r>
              <a:rPr lang="en-US" altLang="ja-JP" dirty="0" smtClean="0"/>
              <a:t>    20000 </a:t>
            </a:r>
            <a:r>
              <a:rPr lang="ja-JP" altLang="en-US" dirty="0" smtClean="0"/>
              <a:t>事象の時には見えなかったものが見えるかも。</a:t>
            </a:r>
            <a:endParaRPr lang="en-US" altLang="ja-JP" dirty="0" smtClean="0"/>
          </a:p>
          <a:p>
            <a:pPr marL="709200" lvl="1" indent="-252000">
              <a:defRPr/>
            </a:pPr>
            <a:endParaRPr lang="en-US" altLang="ja-JP" dirty="0" smtClean="0"/>
          </a:p>
          <a:p>
            <a:pPr marL="709200" lvl="1" indent="-252000">
              <a:defRPr/>
            </a:pPr>
            <a:r>
              <a:rPr lang="ja-JP" altLang="en-US" dirty="0" smtClean="0"/>
              <a:t>・このように、データ量を増やすことで、少ないときに</a:t>
            </a:r>
            <a:r>
              <a:rPr lang="ja-JP" altLang="en-US" dirty="0" smtClean="0"/>
              <a:t>は統計的な揺らぎ</a:t>
            </a:r>
            <a:endParaRPr lang="en-US" altLang="ja-JP" dirty="0" smtClean="0"/>
          </a:p>
          <a:p>
            <a:pPr marL="709200" lvl="1" indent="-252000">
              <a:defRPr/>
            </a:pPr>
            <a:r>
              <a:rPr lang="ja-JP" altLang="en-US" dirty="0" smtClean="0"/>
              <a:t>    </a:t>
            </a:r>
            <a:r>
              <a:rPr lang="ja-JP" altLang="en-US" dirty="0" err="1" smtClean="0"/>
              <a:t>か</a:t>
            </a:r>
            <a:r>
              <a:rPr lang="ja-JP" altLang="en-US" dirty="0" smtClean="0"/>
              <a:t>どうかはっきりしなかったものが見えてきます。</a:t>
            </a:r>
            <a:endParaRPr lang="en-US" altLang="ja-JP" dirty="0" smtClean="0"/>
          </a:p>
          <a:p>
            <a:pPr marL="709200" lvl="1" indent="-252000">
              <a:defRPr/>
            </a:pPr>
            <a:endParaRPr lang="en-US" altLang="ja-JP" dirty="0"/>
          </a:p>
          <a:p>
            <a:pPr marL="709200" lvl="1" indent="-252000">
              <a:defRPr/>
            </a:pPr>
            <a:r>
              <a:rPr lang="ja-JP" altLang="en-US" dirty="0" smtClean="0"/>
              <a:t>・</a:t>
            </a:r>
            <a:r>
              <a:rPr lang="en-US" altLang="ja-JP" dirty="0" smtClean="0"/>
              <a:t>KEKB</a:t>
            </a:r>
            <a:r>
              <a:rPr lang="ja-JP" altLang="en-US" dirty="0" smtClean="0"/>
              <a:t>加速器は世界で一番衝突頻度が高い加速器です。</a:t>
            </a:r>
            <a:endParaRPr lang="en-US" altLang="ja-JP" dirty="0" smtClean="0"/>
          </a:p>
          <a:p>
            <a:pPr marL="709200" lvl="1" indent="-252000">
              <a:defRPr/>
            </a:pPr>
            <a:r>
              <a:rPr lang="ja-JP" altLang="en-US" dirty="0" smtClean="0"/>
              <a:t>   物凄い量のデータを集めることで、今までは見つからなかった粒子をたくさん見つけてきました。</a:t>
            </a:r>
            <a:endParaRPr lang="en-US" altLang="ja-JP" dirty="0" smtClean="0"/>
          </a:p>
          <a:p>
            <a:pPr marL="709200" lvl="1" indent="-252000">
              <a:defRPr/>
            </a:pPr>
            <a:endParaRPr lang="en-US" altLang="ja-JP" dirty="0"/>
          </a:p>
          <a:p>
            <a:pPr marL="709200" lvl="1" indent="-252000">
              <a:defRPr/>
            </a:pPr>
            <a:r>
              <a:rPr lang="ja-JP" altLang="en-US" dirty="0" smtClean="0"/>
              <a:t>・現在建設中の</a:t>
            </a:r>
            <a:r>
              <a:rPr lang="en-US" altLang="ja-JP" dirty="0" err="1" smtClean="0"/>
              <a:t>SuperKEKB</a:t>
            </a:r>
            <a:r>
              <a:rPr lang="ja-JP" altLang="en-US" dirty="0" smtClean="0"/>
              <a:t>加速器では</a:t>
            </a:r>
            <a:r>
              <a:rPr lang="en-US" altLang="ja-JP" dirty="0" smtClean="0"/>
              <a:t>KEKB</a:t>
            </a:r>
            <a:r>
              <a:rPr lang="ja-JP" altLang="en-US" dirty="0" smtClean="0"/>
              <a:t>の</a:t>
            </a:r>
            <a:r>
              <a:rPr lang="en-US" altLang="ja-JP" dirty="0" smtClean="0"/>
              <a:t>40</a:t>
            </a:r>
            <a:r>
              <a:rPr lang="ja-JP" altLang="en-US" dirty="0" smtClean="0"/>
              <a:t>倍の衝突頻度で更にレアな事象の探索を行います。</a:t>
            </a:r>
            <a:endParaRPr lang="en-US" altLang="ja-JP" dirty="0" smtClean="0"/>
          </a:p>
          <a:p>
            <a:pPr marL="709200" lvl="1" indent="-252000">
              <a:defRPr/>
            </a:pPr>
            <a:r>
              <a:rPr lang="ja-JP" altLang="en-US" dirty="0" smtClean="0"/>
              <a:t>    来年より稼動予定</a:t>
            </a:r>
            <a:r>
              <a:rPr lang="en-US" altLang="ja-JP" dirty="0" smtClean="0"/>
              <a:t>!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72569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7347-0444-48FA-9CBA-69AAB32EDCBF}" type="slidenum">
              <a:rPr kumimoji="1" lang="ja-JP" altLang="en-US" smtClean="0"/>
              <a:t>32</a:t>
            </a:fld>
            <a:endParaRPr kumimoji="1" lang="ja-JP" altLang="en-US"/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952785" y="53978"/>
            <a:ext cx="6286430" cy="588961"/>
          </a:xfrm>
        </p:spPr>
        <p:txBody>
          <a:bodyPr>
            <a:normAutofit fontScale="90000"/>
          </a:bodyPr>
          <a:lstStyle/>
          <a:p>
            <a:r>
              <a:rPr lang="ja-JP" altLang="en-US" b="1" dirty="0" smtClean="0"/>
              <a:t>粒子を組み合わせてみよう</a:t>
            </a:r>
            <a:endParaRPr kumimoji="1" lang="ja-JP" altLang="en-US" b="1" dirty="0"/>
          </a:p>
        </p:txBody>
      </p:sp>
      <p:sp>
        <p:nvSpPr>
          <p:cNvPr id="6" name="テキスト ボックス 43"/>
          <p:cNvSpPr txBox="1">
            <a:spLocks noChangeArrowheads="1"/>
          </p:cNvSpPr>
          <p:nvPr/>
        </p:nvSpPr>
        <p:spPr bwMode="auto">
          <a:xfrm>
            <a:off x="3071665" y="813763"/>
            <a:ext cx="787285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ja-JP" altLang="en-US" sz="2000" b="1" dirty="0">
                <a:latin typeface="ＭＳ 明朝" pitchFamily="17" charset="-128"/>
                <a:ea typeface="ＭＳ 明朝" pitchFamily="17" charset="-128"/>
              </a:rPr>
              <a:t>中性Ｋ中間子</a:t>
            </a:r>
            <a:r>
              <a:rPr lang="en-US" altLang="ja-JP" sz="2000" b="1" dirty="0">
                <a:latin typeface="ＭＳ 明朝" pitchFamily="17" charset="-128"/>
                <a:ea typeface="ＭＳ 明朝" pitchFamily="17" charset="-128"/>
              </a:rPr>
              <a:t>(</a:t>
            </a:r>
            <a:r>
              <a:rPr lang="en-US" altLang="ja-JP" sz="2000" b="1" dirty="0">
                <a:ea typeface="ＭＳ 明朝" pitchFamily="17" charset="-128"/>
                <a:cs typeface="Arial" pitchFamily="34" charset="0"/>
              </a:rPr>
              <a:t>K</a:t>
            </a:r>
            <a:r>
              <a:rPr lang="en-US" altLang="ja-JP" sz="2000" b="1" baseline="-25000" dirty="0">
                <a:ea typeface="ＭＳ 明朝" pitchFamily="17" charset="-128"/>
                <a:cs typeface="Arial" pitchFamily="34" charset="0"/>
              </a:rPr>
              <a:t>S</a:t>
            </a:r>
            <a:r>
              <a:rPr lang="en-US" altLang="ja-JP" sz="2000" b="1" dirty="0">
                <a:latin typeface="ＭＳ 明朝" pitchFamily="17" charset="-128"/>
                <a:ea typeface="ＭＳ 明朝" pitchFamily="17" charset="-128"/>
              </a:rPr>
              <a:t>)</a:t>
            </a:r>
            <a:r>
              <a:rPr lang="ja-JP" altLang="en-US" sz="2000" b="1" dirty="0">
                <a:latin typeface="ＭＳ 明朝" pitchFamily="17" charset="-128"/>
                <a:ea typeface="ＭＳ 明朝" pitchFamily="17" charset="-128"/>
              </a:rPr>
              <a:t>は質量が</a:t>
            </a:r>
            <a:r>
              <a:rPr lang="en-US" altLang="ja-JP" sz="2000" b="1" dirty="0">
                <a:latin typeface="ＭＳ 明朝" pitchFamily="17" charset="-128"/>
                <a:ea typeface="ＭＳ 明朝" pitchFamily="17" charset="-128"/>
              </a:rPr>
              <a:t>0.498GeV</a:t>
            </a:r>
            <a:r>
              <a:rPr lang="ja-JP" altLang="en-US" sz="2000" b="1" dirty="0">
                <a:latin typeface="ＭＳ 明朝" pitchFamily="17" charset="-128"/>
                <a:ea typeface="ＭＳ 明朝" pitchFamily="17" charset="-128"/>
              </a:rPr>
              <a:t>で、２個の荷電パイ中間子（パイプラス</a:t>
            </a:r>
            <a:r>
              <a:rPr lang="en-US" altLang="ja-JP" sz="2000" b="1" dirty="0">
                <a:latin typeface="ＭＳ 明朝" pitchFamily="17" charset="-128"/>
                <a:ea typeface="ＭＳ 明朝" pitchFamily="17" charset="-128"/>
              </a:rPr>
              <a:t>(</a:t>
            </a:r>
            <a:r>
              <a:rPr lang="en-US" altLang="ja-JP" sz="2000" b="1" dirty="0">
                <a:latin typeface="Symbol" pitchFamily="18" charset="2"/>
                <a:ea typeface="ＭＳ 明朝" pitchFamily="17" charset="-128"/>
              </a:rPr>
              <a:t>p</a:t>
            </a:r>
            <a:r>
              <a:rPr lang="en-US" altLang="ja-JP" sz="2000" b="1" baseline="30000" dirty="0">
                <a:latin typeface="ＭＳ 明朝" pitchFamily="17" charset="-128"/>
                <a:ea typeface="ＭＳ 明朝" pitchFamily="17" charset="-128"/>
              </a:rPr>
              <a:t>+</a:t>
            </a:r>
            <a:r>
              <a:rPr lang="en-US" altLang="ja-JP" sz="2000" b="1" dirty="0">
                <a:latin typeface="ＭＳ 明朝" pitchFamily="17" charset="-128"/>
                <a:ea typeface="ＭＳ 明朝" pitchFamily="17" charset="-128"/>
              </a:rPr>
              <a:t>)</a:t>
            </a:r>
            <a:r>
              <a:rPr lang="ja-JP" altLang="en-US" sz="2000" b="1" dirty="0">
                <a:latin typeface="ＭＳ 明朝" pitchFamily="17" charset="-128"/>
                <a:ea typeface="ＭＳ 明朝" pitchFamily="17" charset="-128"/>
              </a:rPr>
              <a:t>とパイマイナス</a:t>
            </a:r>
            <a:r>
              <a:rPr lang="en-US" altLang="ja-JP" sz="2000" b="1" dirty="0">
                <a:latin typeface="ＭＳ 明朝" pitchFamily="17" charset="-128"/>
                <a:ea typeface="ＭＳ 明朝" pitchFamily="17" charset="-128"/>
              </a:rPr>
              <a:t>(</a:t>
            </a:r>
            <a:r>
              <a:rPr lang="en-US" altLang="ja-JP" sz="2000" b="1" dirty="0">
                <a:latin typeface="Symbol" pitchFamily="18" charset="2"/>
                <a:ea typeface="ＭＳ 明朝" pitchFamily="17" charset="-128"/>
              </a:rPr>
              <a:t>p</a:t>
            </a:r>
            <a:r>
              <a:rPr lang="en-US" altLang="ja-JP" sz="2000" b="1" baseline="30000" dirty="0">
                <a:latin typeface="ＭＳ 明朝" pitchFamily="17" charset="-128"/>
                <a:ea typeface="ＭＳ 明朝" pitchFamily="17" charset="-128"/>
              </a:rPr>
              <a:t>-</a:t>
            </a:r>
            <a:r>
              <a:rPr lang="en-US" altLang="ja-JP" sz="2000" b="1" dirty="0">
                <a:latin typeface="ＭＳ 明朝" pitchFamily="17" charset="-128"/>
                <a:ea typeface="ＭＳ 明朝" pitchFamily="17" charset="-128"/>
              </a:rPr>
              <a:t>)</a:t>
            </a:r>
            <a:r>
              <a:rPr lang="ja-JP" altLang="en-US" sz="2000" b="1" dirty="0">
                <a:latin typeface="ＭＳ 明朝" pitchFamily="17" charset="-128"/>
                <a:ea typeface="ＭＳ 明朝" pitchFamily="17" charset="-128"/>
              </a:rPr>
              <a:t>）に壊れる。</a:t>
            </a:r>
            <a:r>
              <a:rPr lang="en-US" altLang="ja-JP" sz="2000" b="1" dirty="0">
                <a:latin typeface="Symbol" pitchFamily="18" charset="2"/>
                <a:ea typeface="ＭＳ 明朝" pitchFamily="17" charset="-128"/>
              </a:rPr>
              <a:t> p</a:t>
            </a:r>
            <a:r>
              <a:rPr lang="en-US" altLang="ja-JP" sz="2000" b="1" baseline="30000" dirty="0">
                <a:latin typeface="ＭＳ 明朝" pitchFamily="17" charset="-128"/>
                <a:ea typeface="ＭＳ 明朝" pitchFamily="17" charset="-128"/>
              </a:rPr>
              <a:t>+</a:t>
            </a:r>
            <a:r>
              <a:rPr lang="ja-JP" altLang="en-US" sz="2000" b="1" dirty="0">
                <a:latin typeface="ＭＳ 明朝" pitchFamily="17" charset="-128"/>
                <a:ea typeface="ＭＳ 明朝" pitchFamily="17" charset="-128"/>
              </a:rPr>
              <a:t>と</a:t>
            </a:r>
            <a:r>
              <a:rPr lang="en-US" altLang="ja-JP" sz="2000" b="1" dirty="0">
                <a:latin typeface="Symbol" pitchFamily="18" charset="2"/>
                <a:ea typeface="ＭＳ 明朝" pitchFamily="17" charset="-128"/>
              </a:rPr>
              <a:t>p</a:t>
            </a:r>
            <a:r>
              <a:rPr lang="en-US" altLang="ja-JP" sz="2000" b="1" baseline="30000" dirty="0">
                <a:latin typeface="ＭＳ 明朝" pitchFamily="17" charset="-128"/>
                <a:ea typeface="ＭＳ 明朝" pitchFamily="17" charset="-128"/>
              </a:rPr>
              <a:t>-</a:t>
            </a:r>
            <a:r>
              <a:rPr lang="ja-JP" altLang="en-US" sz="2000" b="1" dirty="0">
                <a:latin typeface="ＭＳ 明朝" pitchFamily="17" charset="-128"/>
                <a:ea typeface="ＭＳ 明朝" pitchFamily="17" charset="-128"/>
              </a:rPr>
              <a:t>を組み合わせてその質量分布を作り、</a:t>
            </a:r>
            <a:r>
              <a:rPr lang="en-US" altLang="ja-JP" sz="2000" b="1" dirty="0">
                <a:latin typeface="ＭＳ 明朝" pitchFamily="17" charset="-128"/>
                <a:ea typeface="ＭＳ 明朝" pitchFamily="17" charset="-128"/>
              </a:rPr>
              <a:t>0.498GeV</a:t>
            </a:r>
            <a:r>
              <a:rPr lang="ja-JP" altLang="en-US" sz="2000" b="1" dirty="0">
                <a:latin typeface="ＭＳ 明朝" pitchFamily="17" charset="-128"/>
                <a:ea typeface="ＭＳ 明朝" pitchFamily="17" charset="-128"/>
              </a:rPr>
              <a:t>付近にある山をみつけよ。</a:t>
            </a:r>
            <a:endParaRPr lang="en-US" altLang="ja-JP" sz="2000" b="1" dirty="0">
              <a:latin typeface="ＭＳ 明朝" pitchFamily="17" charset="-128"/>
              <a:ea typeface="ＭＳ 明朝" pitchFamily="17" charset="-128"/>
            </a:endParaRPr>
          </a:p>
        </p:txBody>
      </p:sp>
      <p:cxnSp>
        <p:nvCxnSpPr>
          <p:cNvPr id="7" name="直線コネクタ 6"/>
          <p:cNvCxnSpPr/>
          <p:nvPr/>
        </p:nvCxnSpPr>
        <p:spPr>
          <a:xfrm>
            <a:off x="1571625" y="2000250"/>
            <a:ext cx="8072438" cy="1588"/>
          </a:xfrm>
          <a:prstGeom prst="line">
            <a:avLst/>
          </a:prstGeom>
          <a:ln w="1270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1500189" y="2357438"/>
            <a:ext cx="8429625" cy="34163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52000" indent="-252000">
              <a:buBlip>
                <a:blip r:embed="rId2"/>
              </a:buBlip>
              <a:defRPr/>
            </a:pPr>
            <a:r>
              <a:rPr lang="en-US" altLang="ja-JP" dirty="0"/>
              <a:t>ROOT</a:t>
            </a:r>
            <a:r>
              <a:rPr lang="ja-JP" altLang="en-US" dirty="0"/>
              <a:t>を起動します。</a:t>
            </a:r>
            <a:endParaRPr lang="en-US" altLang="ja-JP" dirty="0"/>
          </a:p>
          <a:p>
            <a:pPr marL="709200" lvl="1" indent="-252000">
              <a:defRPr/>
            </a:pPr>
            <a:r>
              <a:rPr lang="en-US" altLang="ja-JP" dirty="0">
                <a:solidFill>
                  <a:srgbClr val="FF0000"/>
                </a:solidFill>
              </a:rPr>
              <a:t>root</a:t>
            </a:r>
          </a:p>
          <a:p>
            <a:pPr marL="252000" indent="-252000">
              <a:buBlip>
                <a:blip r:embed="rId2"/>
              </a:buBlip>
              <a:defRPr/>
            </a:pPr>
            <a:r>
              <a:rPr lang="ja-JP" altLang="en-US" dirty="0"/>
              <a:t>例題（ロ）の解析コードである</a:t>
            </a:r>
            <a:r>
              <a:rPr lang="en-US" altLang="ja-JP" dirty="0">
                <a:solidFill>
                  <a:schemeClr val="accent3">
                    <a:lumMod val="50000"/>
                  </a:schemeClr>
                </a:solidFill>
              </a:rPr>
              <a:t>ks.cc</a:t>
            </a:r>
            <a:r>
              <a:rPr lang="ja-JP" altLang="en-US" dirty="0"/>
              <a:t>を読み込ませます。</a:t>
            </a:r>
            <a:endParaRPr lang="en-US" altLang="ja-JP" dirty="0"/>
          </a:p>
          <a:p>
            <a:pPr marL="709200" lvl="1" indent="-252000">
              <a:defRPr/>
            </a:pPr>
            <a:r>
              <a:rPr lang="en-US" altLang="ja-JP" dirty="0">
                <a:solidFill>
                  <a:srgbClr val="FF0000"/>
                </a:solidFill>
                <a:ea typeface="+mj-ea"/>
                <a:cs typeface="Arial" pitchFamily="34" charset="0"/>
              </a:rPr>
              <a:t>.L   ks.cc</a:t>
            </a:r>
          </a:p>
          <a:p>
            <a:pPr marL="252000" indent="-252000">
              <a:buBlip>
                <a:blip r:embed="rId2"/>
              </a:buBlip>
              <a:defRPr/>
            </a:pPr>
            <a:r>
              <a:rPr lang="ja-JP" altLang="en-US" dirty="0"/>
              <a:t>解析を実行させます。今回は</a:t>
            </a:r>
            <a:r>
              <a:rPr lang="en-US" altLang="ja-JP" dirty="0"/>
              <a:t>20000</a:t>
            </a:r>
            <a:r>
              <a:rPr lang="ja-JP" altLang="en-US" dirty="0"/>
              <a:t>イベントくらい解析してみましょう。</a:t>
            </a:r>
            <a:endParaRPr lang="en-US" altLang="ja-JP" dirty="0"/>
          </a:p>
          <a:p>
            <a:pPr marL="709200" lvl="1" indent="-252000">
              <a:defRPr/>
            </a:pPr>
            <a:r>
              <a:rPr lang="en-US" altLang="ja-JP" b="1" kern="0" dirty="0">
                <a:solidFill>
                  <a:srgbClr val="FF3300"/>
                </a:solidFill>
                <a:latin typeface="+mj-ea"/>
              </a:rPr>
              <a:t>analysis(“hadron-1.root”,20000)</a:t>
            </a:r>
            <a:endParaRPr lang="en-US" altLang="ja-JP" b="1" dirty="0"/>
          </a:p>
          <a:p>
            <a:pPr marL="252000" indent="-252000">
              <a:buBlip>
                <a:blip r:embed="rId2"/>
              </a:buBlip>
              <a:defRPr/>
            </a:pPr>
            <a:r>
              <a:rPr lang="ja-JP" altLang="en-US" dirty="0"/>
              <a:t>解析が終わると</a:t>
            </a:r>
            <a:r>
              <a:rPr lang="en-US" altLang="ja-JP" dirty="0">
                <a:solidFill>
                  <a:srgbClr val="0000FF"/>
                </a:solidFill>
              </a:rPr>
              <a:t>ROOT Object Browser </a:t>
            </a:r>
            <a:r>
              <a:rPr lang="ja-JP" altLang="en-US" dirty="0"/>
              <a:t>が立ち上がりますので、</a:t>
            </a:r>
            <a:r>
              <a:rPr lang="en-US" altLang="ja-JP" dirty="0">
                <a:solidFill>
                  <a:srgbClr val="7030A0"/>
                </a:solidFill>
              </a:rPr>
              <a:t>ROOT Files </a:t>
            </a:r>
            <a:r>
              <a:rPr lang="ja-JP" altLang="en-US" dirty="0"/>
              <a:t>→</a:t>
            </a:r>
            <a:r>
              <a:rPr lang="en-US" altLang="ja-JP" dirty="0">
                <a:solidFill>
                  <a:srgbClr val="7030A0"/>
                </a:solidFill>
              </a:rPr>
              <a:t> </a:t>
            </a:r>
            <a:r>
              <a:rPr lang="en-US" altLang="ja-JP" dirty="0" err="1">
                <a:solidFill>
                  <a:srgbClr val="7030A0"/>
                </a:solidFill>
              </a:rPr>
              <a:t>histfile</a:t>
            </a:r>
            <a:r>
              <a:rPr lang="ja-JP" altLang="en-US" dirty="0">
                <a:solidFill>
                  <a:srgbClr val="7030A0"/>
                </a:solidFill>
              </a:rPr>
              <a:t> </a:t>
            </a:r>
            <a:r>
              <a:rPr lang="ja-JP" altLang="en-US" dirty="0"/>
              <a:t>→</a:t>
            </a:r>
            <a:r>
              <a:rPr lang="en-US" altLang="ja-JP" dirty="0">
                <a:solidFill>
                  <a:srgbClr val="7030A0"/>
                </a:solidFill>
              </a:rPr>
              <a:t> </a:t>
            </a:r>
            <a:r>
              <a:rPr lang="ja-JP" altLang="en-US" dirty="0">
                <a:solidFill>
                  <a:srgbClr val="7030A0"/>
                </a:solidFill>
              </a:rPr>
              <a:t>ヒストグラム名</a:t>
            </a:r>
            <a:r>
              <a:rPr lang="ja-JP" altLang="en-US" dirty="0"/>
              <a:t>の順にクリックすれば、各ヒストグラムが表示できます。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en-US" altLang="ja-JP" dirty="0" err="1">
                <a:solidFill>
                  <a:srgbClr val="7030A0"/>
                </a:solidFill>
              </a:rPr>
              <a:t>h_ksmass</a:t>
            </a:r>
            <a:r>
              <a:rPr lang="ja-JP" altLang="en-US" dirty="0"/>
              <a:t>をクリックすると次ページのようなヒストグラムが現れます。 </a:t>
            </a:r>
            <a:endParaRPr lang="en-US" altLang="ja-JP" dirty="0"/>
          </a:p>
          <a:p>
            <a:pPr marL="252000" indent="-252000">
              <a:buBlip>
                <a:blip r:embed="rId2"/>
              </a:buBlip>
              <a:defRPr/>
            </a:pPr>
            <a:r>
              <a:rPr lang="ja-JP" altLang="en-US" dirty="0"/>
              <a:t>最後に</a:t>
            </a:r>
            <a:r>
              <a:rPr lang="en-US" altLang="ja-JP" dirty="0"/>
              <a:t>ROOT</a:t>
            </a:r>
            <a:r>
              <a:rPr lang="ja-JP" altLang="en-US" dirty="0"/>
              <a:t>を終了してください。</a:t>
            </a:r>
            <a:endParaRPr lang="en-US" altLang="ja-JP" dirty="0"/>
          </a:p>
          <a:p>
            <a:pPr marL="709200" lvl="1" indent="-252000">
              <a:defRPr/>
            </a:pPr>
            <a:r>
              <a:rPr lang="en-US" altLang="ja-JP" dirty="0">
                <a:solidFill>
                  <a:srgbClr val="FF0000"/>
                </a:solidFill>
              </a:rPr>
              <a:t>.q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005077" y="888874"/>
            <a:ext cx="1723549" cy="461665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wrap="none" anchor="ctr" anchorCtr="1">
            <a:spAutoFit/>
          </a:bodyPr>
          <a:lstStyle/>
          <a:p>
            <a:pPr>
              <a:defRPr/>
            </a:pPr>
            <a:r>
              <a:rPr lang="ja-JP" altLang="en-US" sz="2400" dirty="0">
                <a:solidFill>
                  <a:srgbClr val="FFFF00"/>
                </a:solidFill>
              </a:rPr>
              <a:t>例題（ハ）</a:t>
            </a:r>
          </a:p>
        </p:txBody>
      </p:sp>
    </p:spTree>
    <p:extLst>
      <p:ext uri="{BB962C8B-B14F-4D97-AF65-F5344CB8AC3E}">
        <p14:creationId xmlns:p14="http://schemas.microsoft.com/office/powerpoint/2010/main" val="320505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7347-0444-48FA-9CBA-69AAB32EDCBF}" type="slidenum">
              <a:rPr kumimoji="1" lang="ja-JP" altLang="en-US" smtClean="0"/>
              <a:t>33</a:t>
            </a:fld>
            <a:endParaRPr kumimoji="1" lang="ja-JP" altLang="en-US"/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955166" y="242887"/>
            <a:ext cx="6281667" cy="588961"/>
          </a:xfrm>
        </p:spPr>
        <p:txBody>
          <a:bodyPr>
            <a:normAutofit fontScale="90000"/>
          </a:bodyPr>
          <a:lstStyle/>
          <a:p>
            <a:r>
              <a:rPr lang="ja-JP" altLang="en-US" b="1" dirty="0" smtClean="0"/>
              <a:t>粒子を組み合わせてみよう</a:t>
            </a:r>
            <a:endParaRPr kumimoji="1" lang="ja-JP" altLang="en-US" b="1" dirty="0"/>
          </a:p>
        </p:txBody>
      </p:sp>
      <p:pic>
        <p:nvPicPr>
          <p:cNvPr id="6" name="Picture 4" descr="pic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851" y="1537495"/>
            <a:ext cx="3575050" cy="252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911976" y="1894681"/>
            <a:ext cx="2133600" cy="831850"/>
          </a:xfrm>
          <a:prstGeom prst="rect">
            <a:avLst/>
          </a:prstGeom>
          <a:solidFill>
            <a:srgbClr val="CCFFFF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2400">
                <a:solidFill>
                  <a:srgbClr val="003399"/>
                </a:solidFill>
                <a:latin typeface="Calibri" pitchFamily="34" charset="0"/>
                <a:ea typeface="ＭＳ 明朝" pitchFamily="17" charset="-128"/>
              </a:rPr>
              <a:t>このピークが</a:t>
            </a:r>
            <a:r>
              <a:rPr lang="en-US" altLang="ja-JP" sz="2400">
                <a:solidFill>
                  <a:srgbClr val="003399"/>
                </a:solidFill>
                <a:latin typeface="Calibri" pitchFamily="34" charset="0"/>
                <a:ea typeface="ＭＳ 明朝" pitchFamily="17" charset="-128"/>
              </a:rPr>
              <a:t>Ks (0.498GeV)</a:t>
            </a: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 flipH="1" flipV="1">
            <a:off x="3706814" y="2256632"/>
            <a:ext cx="3205162" cy="138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627314" y="4129882"/>
            <a:ext cx="3384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ja-JP" sz="2000">
                <a:solidFill>
                  <a:srgbClr val="003399"/>
                </a:solidFill>
                <a:latin typeface="Symbol" pitchFamily="18" charset="2"/>
              </a:rPr>
              <a:t>p</a:t>
            </a:r>
            <a:r>
              <a:rPr lang="en-US" altLang="ja-JP" sz="2000" baseline="30000">
                <a:solidFill>
                  <a:srgbClr val="003399"/>
                </a:solidFill>
                <a:latin typeface="Calibri" pitchFamily="34" charset="0"/>
              </a:rPr>
              <a:t>+</a:t>
            </a:r>
            <a:r>
              <a:rPr lang="ja-JP" altLang="en-US" sz="2000">
                <a:solidFill>
                  <a:srgbClr val="003399"/>
                </a:solidFill>
                <a:latin typeface="Calibri" pitchFamily="34" charset="0"/>
              </a:rPr>
              <a:t>と</a:t>
            </a:r>
            <a:r>
              <a:rPr lang="en-US" altLang="ja-JP" sz="2000">
                <a:solidFill>
                  <a:srgbClr val="003399"/>
                </a:solidFill>
                <a:latin typeface="Symbol" pitchFamily="18" charset="2"/>
              </a:rPr>
              <a:t>p</a:t>
            </a:r>
            <a:r>
              <a:rPr lang="en-US" altLang="ja-JP" sz="2000" baseline="30000">
                <a:solidFill>
                  <a:srgbClr val="003399"/>
                </a:solidFill>
                <a:latin typeface="Symbol" pitchFamily="18" charset="2"/>
              </a:rPr>
              <a:t>-</a:t>
            </a:r>
            <a:r>
              <a:rPr lang="ja-JP" altLang="en-US" sz="2000">
                <a:solidFill>
                  <a:srgbClr val="003399"/>
                </a:solidFill>
                <a:latin typeface="Calibri" pitchFamily="34" charset="0"/>
              </a:rPr>
              <a:t>を組み合わせた質量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6911976" y="2966244"/>
            <a:ext cx="2376488" cy="8318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2400">
                <a:latin typeface="Calibri" pitchFamily="34" charset="0"/>
              </a:rPr>
              <a:t>勝手な組み合わせによる分布</a:t>
            </a:r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 flipH="1" flipV="1">
            <a:off x="4138614" y="3337719"/>
            <a:ext cx="2773362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3346452" y="2040732"/>
            <a:ext cx="360363" cy="57626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>
              <a:latin typeface="Calibri" pitchFamily="34" charset="0"/>
            </a:endParaRPr>
          </a:p>
        </p:txBody>
      </p:sp>
      <p:sp>
        <p:nvSpPr>
          <p:cNvPr id="13" name="テキスト ボックス 14"/>
          <p:cNvSpPr txBox="1">
            <a:spLocks noChangeArrowheads="1"/>
          </p:cNvSpPr>
          <p:nvPr/>
        </p:nvSpPr>
        <p:spPr bwMode="auto">
          <a:xfrm>
            <a:off x="1839915" y="4752182"/>
            <a:ext cx="7858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ja-JP" altLang="en-US"/>
              <a:t>補足：</a:t>
            </a:r>
            <a:r>
              <a:rPr lang="en-US" altLang="ja-JP" b="1">
                <a:latin typeface="Symbol" pitchFamily="18" charset="2"/>
                <a:ea typeface="ＭＳ 明朝" pitchFamily="17" charset="-128"/>
              </a:rPr>
              <a:t> p</a:t>
            </a:r>
            <a:r>
              <a:rPr lang="en-US" altLang="ja-JP" b="1" baseline="30000">
                <a:latin typeface="ＭＳ 明朝" pitchFamily="17" charset="-128"/>
                <a:ea typeface="ＭＳ 明朝" pitchFamily="17" charset="-128"/>
              </a:rPr>
              <a:t>0</a:t>
            </a:r>
            <a:r>
              <a:rPr lang="ja-JP" altLang="en-US"/>
              <a:t>や</a:t>
            </a:r>
            <a:r>
              <a:rPr lang="en-US" altLang="ja-JP" b="1">
                <a:ea typeface="ＭＳ 明朝" pitchFamily="17" charset="-128"/>
                <a:cs typeface="Arial" pitchFamily="34" charset="0"/>
              </a:rPr>
              <a:t>K</a:t>
            </a:r>
            <a:r>
              <a:rPr lang="en-US" altLang="ja-JP" b="1" baseline="-25000">
                <a:ea typeface="ＭＳ 明朝" pitchFamily="17" charset="-128"/>
                <a:cs typeface="Arial" pitchFamily="34" charset="0"/>
              </a:rPr>
              <a:t>S</a:t>
            </a:r>
            <a:r>
              <a:rPr lang="ja-JP" altLang="en-US"/>
              <a:t>は粒子を組み合わせる際によく使う粒子なので、例題で行ったような組み合わせの操作を行った後、データの中にすでに登録されています。</a:t>
            </a:r>
            <a:endParaRPr lang="en-US" altLang="ja-JP"/>
          </a:p>
          <a:p>
            <a:pPr eaLnBrk="1" hangingPunct="1"/>
            <a:r>
              <a:rPr lang="ja-JP" altLang="en-US"/>
              <a:t>例題（イ）でこれらの粒子が現れたのはそのためです。</a:t>
            </a:r>
          </a:p>
        </p:txBody>
      </p:sp>
      <p:sp>
        <p:nvSpPr>
          <p:cNvPr id="14" name="正方形/長方形 14"/>
          <p:cNvSpPr>
            <a:spLocks noChangeArrowheads="1"/>
          </p:cNvSpPr>
          <p:nvPr/>
        </p:nvSpPr>
        <p:spPr bwMode="auto">
          <a:xfrm>
            <a:off x="1388211" y="871508"/>
            <a:ext cx="13756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b="1" dirty="0">
                <a:ea typeface="ＭＳ 明朝" pitchFamily="17" charset="-128"/>
                <a:cs typeface="Arial" pitchFamily="34" charset="0"/>
              </a:rPr>
              <a:t>K</a:t>
            </a:r>
            <a:r>
              <a:rPr lang="en-US" altLang="ja-JP" sz="2000" b="1" baseline="-25000" dirty="0">
                <a:ea typeface="ＭＳ 明朝" pitchFamily="17" charset="-128"/>
                <a:cs typeface="Arial" pitchFamily="34" charset="0"/>
              </a:rPr>
              <a:t>S </a:t>
            </a:r>
            <a:r>
              <a:rPr lang="en-US" altLang="ja-JP" sz="2000" dirty="0">
                <a:latin typeface="Symbol" pitchFamily="18" charset="2"/>
                <a:ea typeface="ＭＳ 明朝" pitchFamily="17" charset="-128"/>
                <a:cs typeface="Arial" pitchFamily="34" charset="0"/>
                <a:sym typeface="Symbol" pitchFamily="18" charset="2"/>
              </a:rPr>
              <a:t> </a:t>
            </a:r>
            <a:r>
              <a:rPr lang="ja-JP" altLang="en-US" sz="2000" dirty="0"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sz="2000" b="1" dirty="0" err="1">
                <a:latin typeface="Symbol" pitchFamily="18" charset="2"/>
                <a:ea typeface="ＭＳ 明朝" pitchFamily="17" charset="-128"/>
                <a:cs typeface="Arial Unicode MS" pitchFamily="50" charset="-128"/>
              </a:rPr>
              <a:t>p</a:t>
            </a:r>
            <a:r>
              <a:rPr lang="en-US" altLang="ja-JP" sz="2000" b="1" baseline="30000" dirty="0" err="1">
                <a:latin typeface="ＭＳ 明朝" pitchFamily="17" charset="-128"/>
                <a:ea typeface="ＭＳ 明朝" pitchFamily="17" charset="-128"/>
                <a:cs typeface="Arial Unicode MS" pitchFamily="50" charset="-128"/>
              </a:rPr>
              <a:t>+</a:t>
            </a:r>
            <a:r>
              <a:rPr lang="en-US" altLang="ja-JP" sz="2000" b="1" dirty="0" err="1">
                <a:latin typeface="Symbol" pitchFamily="18" charset="2"/>
                <a:ea typeface="ＭＳ 明朝" pitchFamily="17" charset="-128"/>
                <a:cs typeface="Arial Unicode MS" pitchFamily="50" charset="-128"/>
              </a:rPr>
              <a:t>p</a:t>
            </a:r>
            <a:r>
              <a:rPr lang="en-US" altLang="ja-JP" sz="2000" b="1" baseline="30000" dirty="0">
                <a:latin typeface="ＭＳ 明朝" pitchFamily="17" charset="-128"/>
                <a:ea typeface="ＭＳ 明朝" pitchFamily="17" charset="-128"/>
                <a:cs typeface="Arial Unicode MS" pitchFamily="50" charset="-128"/>
              </a:rPr>
              <a:t>-</a:t>
            </a:r>
            <a:endParaRPr lang="ja-JP" altLang="en-US" sz="2000" dirty="0">
              <a:ea typeface="Arial Unicode MS" pitchFamily="50" charset="-128"/>
              <a:cs typeface="Arial Unicode MS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356143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7347-0444-48FA-9CBA-69AAB32EDCBF}" type="slidenum">
              <a:rPr kumimoji="1" lang="ja-JP" altLang="en-US" smtClean="0"/>
              <a:t>34</a:t>
            </a:fld>
            <a:endParaRPr kumimoji="1" lang="ja-JP" altLang="en-US"/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2955166" y="130440"/>
            <a:ext cx="6281667" cy="588961"/>
          </a:xfrm>
          <a:prstGeom prst="rect">
            <a:avLst/>
          </a:prstGeom>
        </p:spPr>
        <p:txBody>
          <a:bodyPr vert="horz" lIns="0" tIns="0" rIns="0" bIns="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 dirty="0" smtClean="0"/>
              <a:t>プログラムを見てみよう</a:t>
            </a:r>
            <a:endParaRPr lang="ja-JP" altLang="en-US" b="1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564" y="853502"/>
            <a:ext cx="4247688" cy="6004498"/>
          </a:xfrm>
          <a:prstGeom prst="rect">
            <a:avLst/>
          </a:prstGeom>
        </p:spPr>
      </p:pic>
      <p:cxnSp>
        <p:nvCxnSpPr>
          <p:cNvPr id="7" name="直線矢印コネクタ 6"/>
          <p:cNvCxnSpPr/>
          <p:nvPr/>
        </p:nvCxnSpPr>
        <p:spPr>
          <a:xfrm flipV="1">
            <a:off x="3271101" y="1621536"/>
            <a:ext cx="1734767" cy="47121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/>
          <p:cNvCxnSpPr/>
          <p:nvPr/>
        </p:nvCxnSpPr>
        <p:spPr>
          <a:xfrm flipV="1">
            <a:off x="3271101" y="1621536"/>
            <a:ext cx="1734767" cy="633043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5005868" y="1096393"/>
            <a:ext cx="3265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C00000"/>
                </a:solidFill>
              </a:rPr>
              <a:t>今度も</a:t>
            </a:r>
            <a:r>
              <a:rPr kumimoji="1" lang="en-US" altLang="ja-JP" dirty="0" smtClean="0">
                <a:solidFill>
                  <a:srgbClr val="C00000"/>
                </a:solidFill>
              </a:rPr>
              <a:t>2</a:t>
            </a:r>
            <a:r>
              <a:rPr kumimoji="1" lang="ja-JP" altLang="en-US" dirty="0" err="1" smtClean="0">
                <a:solidFill>
                  <a:srgbClr val="C00000"/>
                </a:solidFill>
              </a:rPr>
              <a:t>つの</a:t>
            </a:r>
            <a:r>
              <a:rPr kumimoji="1" lang="ja-JP" altLang="en-US" dirty="0" smtClean="0">
                <a:solidFill>
                  <a:srgbClr val="C00000"/>
                </a:solidFill>
              </a:rPr>
              <a:t>粒子でループ</a:t>
            </a:r>
            <a:endParaRPr kumimoji="1" lang="en-US" altLang="ja-JP" dirty="0" smtClean="0">
              <a:solidFill>
                <a:srgbClr val="C00000"/>
              </a:solidFill>
            </a:endParaRPr>
          </a:p>
          <a:p>
            <a:r>
              <a:rPr lang="ja-JP" altLang="en-US" dirty="0" smtClean="0">
                <a:solidFill>
                  <a:srgbClr val="C00000"/>
                </a:solidFill>
              </a:rPr>
              <a:t>でも</a:t>
            </a:r>
            <a:r>
              <a:rPr lang="en-US" altLang="ja-JP" dirty="0" smtClean="0">
                <a:solidFill>
                  <a:srgbClr val="C00000"/>
                </a:solidFill>
              </a:rPr>
              <a:t>, </a:t>
            </a:r>
            <a:r>
              <a:rPr lang="ja-JP" altLang="en-US" dirty="0" smtClean="0">
                <a:solidFill>
                  <a:srgbClr val="C00000"/>
                </a:solidFill>
              </a:rPr>
              <a:t>今度は</a:t>
            </a:r>
            <a:r>
              <a:rPr lang="en-US" altLang="ja-JP" dirty="0" smtClean="0">
                <a:solidFill>
                  <a:srgbClr val="C00000"/>
                </a:solidFill>
              </a:rPr>
              <a:t>k=0</a:t>
            </a:r>
            <a:r>
              <a:rPr lang="ja-JP" altLang="en-US" dirty="0" smtClean="0">
                <a:solidFill>
                  <a:srgbClr val="C00000"/>
                </a:solidFill>
              </a:rPr>
              <a:t>から回してる</a:t>
            </a:r>
            <a:endParaRPr kumimoji="1" lang="ja-JP" altLang="en-US" dirty="0">
              <a:solidFill>
                <a:srgbClr val="C00000"/>
              </a:solidFill>
            </a:endParaRPr>
          </a:p>
        </p:txBody>
      </p:sp>
      <p:cxnSp>
        <p:nvCxnSpPr>
          <p:cNvPr id="10" name="直線矢印コネクタ 9"/>
          <p:cNvCxnSpPr/>
          <p:nvPr/>
        </p:nvCxnSpPr>
        <p:spPr>
          <a:xfrm flipV="1">
            <a:off x="3271101" y="2254579"/>
            <a:ext cx="2113755" cy="2220796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5484596" y="1873501"/>
            <a:ext cx="4653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C00000"/>
                </a:solidFill>
              </a:rPr>
              <a:t>j</a:t>
            </a:r>
            <a:r>
              <a:rPr kumimoji="1" lang="ja-JP" altLang="en-US" dirty="0" smtClean="0">
                <a:solidFill>
                  <a:srgbClr val="C00000"/>
                </a:solidFill>
              </a:rPr>
              <a:t>番目は電荷</a:t>
            </a:r>
            <a:r>
              <a:rPr lang="ja-JP" altLang="en-US" dirty="0">
                <a:solidFill>
                  <a:srgbClr val="C00000"/>
                </a:solidFill>
              </a:rPr>
              <a:t>プラス</a:t>
            </a:r>
            <a:r>
              <a:rPr kumimoji="1" lang="en-US" altLang="ja-JP" dirty="0" smtClean="0">
                <a:solidFill>
                  <a:srgbClr val="C00000"/>
                </a:solidFill>
              </a:rPr>
              <a:t>, k</a:t>
            </a:r>
            <a:r>
              <a:rPr kumimoji="1" lang="ja-JP" altLang="en-US" dirty="0" smtClean="0">
                <a:solidFill>
                  <a:srgbClr val="C00000"/>
                </a:solidFill>
              </a:rPr>
              <a:t>番目は電荷マイナスを</a:t>
            </a:r>
            <a:endParaRPr kumimoji="1" lang="en-US" altLang="ja-JP" dirty="0" smtClean="0">
              <a:solidFill>
                <a:srgbClr val="C00000"/>
              </a:solidFill>
            </a:endParaRPr>
          </a:p>
          <a:p>
            <a:r>
              <a:rPr lang="ja-JP" altLang="en-US" dirty="0" smtClean="0">
                <a:solidFill>
                  <a:srgbClr val="C00000"/>
                </a:solidFill>
              </a:rPr>
              <a:t>要求しているので粒子は被らない</a:t>
            </a:r>
            <a:r>
              <a:rPr lang="ja-JP" altLang="en-US" dirty="0">
                <a:solidFill>
                  <a:srgbClr val="C00000"/>
                </a:solidFill>
              </a:rPr>
              <a:t>。</a:t>
            </a:r>
            <a:endParaRPr kumimoji="1" lang="ja-JP" altLang="en-US" dirty="0">
              <a:solidFill>
                <a:srgbClr val="C00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916058" y="2425015"/>
            <a:ext cx="3020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/>
              <a:t>1:π</a:t>
            </a:r>
            <a:r>
              <a:rPr kumimoji="1" lang="en-US" altLang="ja-JP" sz="2000" b="1" baseline="30000" dirty="0" smtClean="0"/>
              <a:t>+</a:t>
            </a:r>
            <a:r>
              <a:rPr kumimoji="1" lang="en-US" altLang="ja-JP" sz="2000" b="1" dirty="0" smtClean="0"/>
              <a:t>, 2:π</a:t>
            </a:r>
            <a:r>
              <a:rPr kumimoji="1" lang="en-US" altLang="ja-JP" sz="2000" b="1" baseline="30000" dirty="0" smtClean="0"/>
              <a:t>-</a:t>
            </a:r>
            <a:r>
              <a:rPr kumimoji="1" lang="en-US" altLang="ja-JP" sz="2000" b="1" dirty="0" smtClean="0"/>
              <a:t>, 3:π</a:t>
            </a:r>
            <a:r>
              <a:rPr kumimoji="1" lang="en-US" altLang="ja-JP" sz="2000" b="1" baseline="30000" dirty="0" smtClean="0"/>
              <a:t>+</a:t>
            </a:r>
            <a:r>
              <a:rPr kumimoji="1" lang="ja-JP" altLang="en-US" sz="2000" b="1" dirty="0" smtClean="0"/>
              <a:t>の場合</a:t>
            </a:r>
            <a:endParaRPr kumimoji="1" lang="ja-JP" altLang="en-US" sz="2000" b="1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660992" y="2817782"/>
            <a:ext cx="713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/>
              <a:t>j</a:t>
            </a:r>
            <a:r>
              <a:rPr kumimoji="1" lang="ja-JP" altLang="en-US" dirty="0" smtClean="0"/>
              <a:t>番目</a:t>
            </a:r>
            <a:endParaRPr kumimoji="1" lang="en-US" altLang="ja-JP" dirty="0" smtClean="0"/>
          </a:p>
          <a:p>
            <a:r>
              <a:rPr lang="en-US" altLang="ja-JP" dirty="0"/>
              <a:t>π</a:t>
            </a:r>
            <a:r>
              <a:rPr lang="en-US" altLang="ja-JP" dirty="0" smtClean="0"/>
              <a:t>+</a:t>
            </a:r>
            <a:endParaRPr kumimoji="1" lang="en-US" altLang="ja-JP" dirty="0" smtClean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709960" y="2817782"/>
            <a:ext cx="7681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k</a:t>
            </a:r>
            <a:r>
              <a:rPr kumimoji="1" lang="ja-JP" altLang="en-US" dirty="0" smtClean="0"/>
              <a:t>番目</a:t>
            </a:r>
            <a:endParaRPr kumimoji="1" lang="en-US" altLang="ja-JP" dirty="0" smtClean="0"/>
          </a:p>
          <a:p>
            <a:r>
              <a:rPr lang="el-GR" altLang="ja-JP" dirty="0" smtClean="0"/>
              <a:t>π</a:t>
            </a:r>
            <a:r>
              <a:rPr lang="en-US" altLang="ja-JP" dirty="0" smtClean="0"/>
              <a:t>+</a:t>
            </a:r>
          </a:p>
          <a:p>
            <a:r>
              <a:rPr lang="el-GR" altLang="ja-JP" dirty="0" smtClean="0"/>
              <a:t>π</a:t>
            </a:r>
            <a:r>
              <a:rPr lang="en-US" altLang="ja-JP" dirty="0" smtClean="0"/>
              <a:t>-</a:t>
            </a:r>
            <a:endParaRPr kumimoji="1" lang="en-US" altLang="ja-JP" dirty="0" smtClean="0"/>
          </a:p>
          <a:p>
            <a:r>
              <a:rPr lang="el-GR" altLang="ja-JP" dirty="0" smtClean="0"/>
              <a:t>π</a:t>
            </a:r>
            <a:r>
              <a:rPr lang="en-US" altLang="ja-JP" dirty="0" smtClean="0"/>
              <a:t>+</a:t>
            </a:r>
          </a:p>
        </p:txBody>
      </p:sp>
      <p:cxnSp>
        <p:nvCxnSpPr>
          <p:cNvPr id="15" name="直線コネクタ 14"/>
          <p:cNvCxnSpPr/>
          <p:nvPr/>
        </p:nvCxnSpPr>
        <p:spPr>
          <a:xfrm>
            <a:off x="6148726" y="3258457"/>
            <a:ext cx="572580" cy="2846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7525441" y="2817782"/>
            <a:ext cx="713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/>
              <a:t>j</a:t>
            </a:r>
            <a:r>
              <a:rPr kumimoji="1" lang="ja-JP" altLang="en-US" dirty="0" smtClean="0"/>
              <a:t>番目</a:t>
            </a:r>
            <a:endParaRPr kumimoji="1" lang="en-US" altLang="ja-JP" dirty="0" smtClean="0"/>
          </a:p>
          <a:p>
            <a:r>
              <a:rPr lang="el-GR" altLang="ja-JP" dirty="0" smtClean="0"/>
              <a:t>π</a:t>
            </a:r>
            <a:r>
              <a:rPr lang="en-US" altLang="ja-JP" dirty="0" smtClean="0"/>
              <a:t>-</a:t>
            </a:r>
            <a:endParaRPr kumimoji="1" lang="en-US" altLang="ja-JP" dirty="0" smtClean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9153954" y="2816195"/>
            <a:ext cx="713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/>
              <a:t>j</a:t>
            </a:r>
            <a:r>
              <a:rPr kumimoji="1" lang="ja-JP" altLang="en-US" dirty="0" smtClean="0"/>
              <a:t>番目</a:t>
            </a:r>
            <a:endParaRPr kumimoji="1" lang="en-US" altLang="ja-JP" dirty="0" smtClean="0"/>
          </a:p>
          <a:p>
            <a:r>
              <a:rPr lang="el-GR" altLang="ja-JP" dirty="0" smtClean="0"/>
              <a:t>π</a:t>
            </a:r>
            <a:r>
              <a:rPr lang="en-US" altLang="ja-JP" dirty="0" smtClean="0"/>
              <a:t>+</a:t>
            </a:r>
            <a:endParaRPr kumimoji="1" lang="en-US" altLang="ja-JP" dirty="0" smtClean="0"/>
          </a:p>
        </p:txBody>
      </p:sp>
      <p:cxnSp>
        <p:nvCxnSpPr>
          <p:cNvPr id="18" name="直線コネクタ 17"/>
          <p:cNvCxnSpPr/>
          <p:nvPr/>
        </p:nvCxnSpPr>
        <p:spPr>
          <a:xfrm>
            <a:off x="9702648" y="3256870"/>
            <a:ext cx="642862" cy="2861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7423617" y="2782111"/>
            <a:ext cx="0" cy="1236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>
            <a:off x="9125855" y="2825740"/>
            <a:ext cx="0" cy="1236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>
            <a:off x="5660992" y="2816195"/>
            <a:ext cx="0" cy="1236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>
            <a:off x="10953155" y="2791483"/>
            <a:ext cx="0" cy="1236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8426248" y="2799946"/>
            <a:ext cx="7681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k</a:t>
            </a:r>
            <a:r>
              <a:rPr kumimoji="1" lang="ja-JP" altLang="en-US" dirty="0" smtClean="0"/>
              <a:t>番目</a:t>
            </a:r>
            <a:endParaRPr kumimoji="1" lang="en-US" altLang="ja-JP" dirty="0" smtClean="0"/>
          </a:p>
          <a:p>
            <a:r>
              <a:rPr lang="el-GR" altLang="ja-JP" dirty="0" smtClean="0"/>
              <a:t>π</a:t>
            </a:r>
            <a:r>
              <a:rPr lang="en-US" altLang="ja-JP" dirty="0" smtClean="0"/>
              <a:t>+</a:t>
            </a:r>
          </a:p>
          <a:p>
            <a:r>
              <a:rPr lang="el-GR" altLang="ja-JP" dirty="0" smtClean="0"/>
              <a:t>π</a:t>
            </a:r>
            <a:r>
              <a:rPr lang="en-US" altLang="ja-JP" dirty="0" smtClean="0"/>
              <a:t>-</a:t>
            </a:r>
            <a:endParaRPr kumimoji="1" lang="en-US" altLang="ja-JP" dirty="0" smtClean="0"/>
          </a:p>
          <a:p>
            <a:r>
              <a:rPr lang="el-GR" altLang="ja-JP" dirty="0" smtClean="0"/>
              <a:t>π</a:t>
            </a:r>
            <a:r>
              <a:rPr lang="en-US" altLang="ja-JP" dirty="0" smtClean="0"/>
              <a:t>+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0251690" y="2782111"/>
            <a:ext cx="7681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k</a:t>
            </a:r>
            <a:r>
              <a:rPr kumimoji="1" lang="ja-JP" altLang="en-US" dirty="0" smtClean="0"/>
              <a:t>番目</a:t>
            </a:r>
            <a:endParaRPr kumimoji="1" lang="en-US" altLang="ja-JP" dirty="0" smtClean="0"/>
          </a:p>
          <a:p>
            <a:r>
              <a:rPr lang="el-GR" altLang="ja-JP" dirty="0" smtClean="0"/>
              <a:t>π</a:t>
            </a:r>
            <a:r>
              <a:rPr lang="en-US" altLang="ja-JP" dirty="0" smtClean="0"/>
              <a:t>+</a:t>
            </a:r>
          </a:p>
          <a:p>
            <a:r>
              <a:rPr lang="el-GR" altLang="ja-JP" dirty="0" smtClean="0"/>
              <a:t>π</a:t>
            </a:r>
            <a:r>
              <a:rPr lang="en-US" altLang="ja-JP" dirty="0" smtClean="0"/>
              <a:t>-</a:t>
            </a:r>
            <a:endParaRPr kumimoji="1" lang="en-US" altLang="ja-JP" dirty="0" smtClean="0"/>
          </a:p>
          <a:p>
            <a:r>
              <a:rPr lang="el-GR" altLang="ja-JP" dirty="0" smtClean="0"/>
              <a:t>π</a:t>
            </a:r>
            <a:r>
              <a:rPr lang="en-US" altLang="ja-JP" dirty="0" smtClean="0"/>
              <a:t>+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687387" y="4337203"/>
            <a:ext cx="33922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 smtClean="0"/>
              <a:t>もし</a:t>
            </a:r>
            <a:r>
              <a:rPr lang="en-US" altLang="ja-JP" sz="2000" b="1" dirty="0" smtClean="0"/>
              <a:t>k=j+1</a:t>
            </a:r>
            <a:r>
              <a:rPr lang="ja-JP" altLang="en-US" sz="2000" b="1" dirty="0" smtClean="0"/>
              <a:t>から始めると</a:t>
            </a:r>
            <a:r>
              <a:rPr lang="en-US" altLang="ja-JP" sz="2000" b="1" dirty="0" smtClean="0"/>
              <a:t>..</a:t>
            </a:r>
            <a:r>
              <a:rPr lang="ja-JP" altLang="en-US" sz="2000" b="1" dirty="0" smtClean="0"/>
              <a:t>？</a:t>
            </a:r>
            <a:endParaRPr kumimoji="1" lang="ja-JP" altLang="en-US" sz="2000" b="1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378553" y="4762633"/>
            <a:ext cx="707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i</a:t>
            </a:r>
            <a:r>
              <a:rPr kumimoji="1" lang="ja-JP" altLang="en-US" dirty="0" smtClean="0"/>
              <a:t>番目</a:t>
            </a:r>
            <a:endParaRPr kumimoji="1" lang="en-US" altLang="ja-JP" dirty="0" smtClean="0"/>
          </a:p>
          <a:p>
            <a:r>
              <a:rPr lang="en-US" altLang="ja-JP" dirty="0"/>
              <a:t>π</a:t>
            </a:r>
            <a:r>
              <a:rPr lang="en-US" altLang="ja-JP" dirty="0" smtClean="0"/>
              <a:t>+</a:t>
            </a:r>
            <a:endParaRPr kumimoji="1" lang="en-US" altLang="ja-JP" dirty="0" smtClean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7427521" y="4762633"/>
            <a:ext cx="7136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j</a:t>
            </a:r>
            <a:r>
              <a:rPr kumimoji="1" lang="ja-JP" altLang="en-US" dirty="0" smtClean="0"/>
              <a:t>番目</a:t>
            </a:r>
            <a:endParaRPr kumimoji="1" lang="en-US" altLang="ja-JP" dirty="0" smtClean="0"/>
          </a:p>
          <a:p>
            <a:r>
              <a:rPr lang="el-GR" altLang="ja-JP" dirty="0" smtClean="0"/>
              <a:t>π</a:t>
            </a:r>
            <a:r>
              <a:rPr lang="en-US" altLang="ja-JP" dirty="0" smtClean="0"/>
              <a:t>-</a:t>
            </a:r>
            <a:endParaRPr kumimoji="1" lang="en-US" altLang="ja-JP" dirty="0" smtClean="0"/>
          </a:p>
          <a:p>
            <a:r>
              <a:rPr lang="el-GR" altLang="ja-JP" dirty="0" smtClean="0"/>
              <a:t>π</a:t>
            </a:r>
            <a:r>
              <a:rPr lang="en-US" altLang="ja-JP" dirty="0" smtClean="0"/>
              <a:t>+</a:t>
            </a:r>
          </a:p>
        </p:txBody>
      </p:sp>
      <p:cxnSp>
        <p:nvCxnSpPr>
          <p:cNvPr id="28" name="直線コネクタ 27"/>
          <p:cNvCxnSpPr>
            <a:endCxn id="27" idx="1"/>
          </p:cNvCxnSpPr>
          <p:nvPr/>
        </p:nvCxnSpPr>
        <p:spPr>
          <a:xfrm>
            <a:off x="6927248" y="5216695"/>
            <a:ext cx="500273" cy="76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8243002" y="4762633"/>
            <a:ext cx="707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i</a:t>
            </a:r>
            <a:r>
              <a:rPr kumimoji="1" lang="ja-JP" altLang="en-US" dirty="0" smtClean="0"/>
              <a:t>番目</a:t>
            </a:r>
            <a:endParaRPr kumimoji="1" lang="en-US" altLang="ja-JP" dirty="0" smtClean="0"/>
          </a:p>
          <a:p>
            <a:r>
              <a:rPr lang="el-GR" altLang="ja-JP" dirty="0" smtClean="0"/>
              <a:t>π</a:t>
            </a:r>
            <a:r>
              <a:rPr lang="en-US" altLang="ja-JP" dirty="0" smtClean="0"/>
              <a:t>-</a:t>
            </a:r>
            <a:endParaRPr kumimoji="1" lang="en-US" altLang="ja-JP" dirty="0" smtClean="0"/>
          </a:p>
        </p:txBody>
      </p:sp>
      <p:cxnSp>
        <p:nvCxnSpPr>
          <p:cNvPr id="30" name="直線コネクタ 29"/>
          <p:cNvCxnSpPr/>
          <p:nvPr/>
        </p:nvCxnSpPr>
        <p:spPr>
          <a:xfrm>
            <a:off x="8141178" y="4726962"/>
            <a:ext cx="0" cy="1236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>
            <a:off x="9843416" y="4770591"/>
            <a:ext cx="0" cy="1236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/>
          <p:nvPr/>
        </p:nvCxnSpPr>
        <p:spPr>
          <a:xfrm>
            <a:off x="6378553" y="4761046"/>
            <a:ext cx="0" cy="1236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/>
          <p:cNvSpPr txBox="1"/>
          <p:nvPr/>
        </p:nvSpPr>
        <p:spPr>
          <a:xfrm>
            <a:off x="9095413" y="4755149"/>
            <a:ext cx="713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j</a:t>
            </a:r>
            <a:r>
              <a:rPr kumimoji="1" lang="ja-JP" altLang="en-US" dirty="0" smtClean="0"/>
              <a:t>番目</a:t>
            </a:r>
            <a:endParaRPr kumimoji="1" lang="en-US" altLang="ja-JP" dirty="0" smtClean="0"/>
          </a:p>
          <a:p>
            <a:r>
              <a:rPr lang="el-GR" altLang="ja-JP" dirty="0" smtClean="0"/>
              <a:t>π</a:t>
            </a:r>
            <a:r>
              <a:rPr lang="en-US" altLang="ja-JP" dirty="0" smtClean="0"/>
              <a:t>+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6721306" y="6181344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組み合わせが減ってしまう。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895631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7347-0444-48FA-9CBA-69AAB32EDCBF}" type="slidenum">
              <a:rPr kumimoji="1" lang="ja-JP" altLang="en-US" smtClean="0"/>
              <a:t>35</a:t>
            </a:fld>
            <a:endParaRPr kumimoji="1" lang="ja-JP" altLang="en-US"/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4104929" y="72255"/>
            <a:ext cx="3982142" cy="588961"/>
          </a:xfrm>
        </p:spPr>
        <p:txBody>
          <a:bodyPr>
            <a:normAutofit fontScale="90000"/>
          </a:bodyPr>
          <a:lstStyle/>
          <a:p>
            <a:r>
              <a:rPr lang="el-GR" altLang="ja-JP" b="1" dirty="0" smtClean="0"/>
              <a:t>ϕ</a:t>
            </a:r>
            <a:r>
              <a:rPr lang="ja-JP" altLang="en-US" b="1" dirty="0" smtClean="0"/>
              <a:t>中間子</a:t>
            </a:r>
            <a:r>
              <a:rPr lang="ja-JP" altLang="en-US" b="1" dirty="0"/>
              <a:t>の探索</a:t>
            </a:r>
            <a:endParaRPr kumimoji="1" lang="ja-JP" altLang="en-US" b="1" dirty="0"/>
          </a:p>
        </p:txBody>
      </p:sp>
      <p:sp>
        <p:nvSpPr>
          <p:cNvPr id="6" name="テキスト ボックス 43"/>
          <p:cNvSpPr txBox="1">
            <a:spLocks noChangeArrowheads="1"/>
          </p:cNvSpPr>
          <p:nvPr/>
        </p:nvSpPr>
        <p:spPr bwMode="auto">
          <a:xfrm>
            <a:off x="3345041" y="1224105"/>
            <a:ext cx="70723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ja-JP" altLang="en-US" b="1" dirty="0">
                <a:latin typeface="ＭＳ 明朝" pitchFamily="17" charset="-128"/>
                <a:ea typeface="ＭＳ 明朝" pitchFamily="17" charset="-128"/>
              </a:rPr>
              <a:t>中間子の一種であるファイ中間子</a:t>
            </a:r>
            <a:r>
              <a:rPr lang="en-US" altLang="ja-JP" b="1" dirty="0">
                <a:latin typeface="ＭＳ 明朝" pitchFamily="17" charset="-128"/>
                <a:ea typeface="ＭＳ 明朝" pitchFamily="17" charset="-128"/>
              </a:rPr>
              <a:t>(</a:t>
            </a:r>
            <a:r>
              <a:rPr lang="en-US" altLang="ja-JP" b="1" dirty="0">
                <a:latin typeface="Symbol" pitchFamily="18" charset="2"/>
                <a:ea typeface="ＭＳ 明朝" pitchFamily="17" charset="-128"/>
              </a:rPr>
              <a:t>f</a:t>
            </a:r>
            <a:r>
              <a:rPr lang="en-US" altLang="ja-JP" b="1" dirty="0">
                <a:latin typeface="ＭＳ 明朝" pitchFamily="17" charset="-128"/>
                <a:ea typeface="ＭＳ 明朝" pitchFamily="17" charset="-128"/>
              </a:rPr>
              <a:t>)</a:t>
            </a:r>
            <a:r>
              <a:rPr lang="ja-JP" altLang="en-US" b="1" dirty="0">
                <a:latin typeface="ＭＳ 明朝" pitchFamily="17" charset="-128"/>
                <a:ea typeface="ＭＳ 明朝" pitchFamily="17" charset="-128"/>
              </a:rPr>
              <a:t>は、質量が</a:t>
            </a:r>
            <a:r>
              <a:rPr lang="en-US" altLang="ja-JP" b="1" dirty="0">
                <a:latin typeface="ＭＳ 明朝" pitchFamily="17" charset="-128"/>
                <a:ea typeface="ＭＳ 明朝" pitchFamily="17" charset="-128"/>
              </a:rPr>
              <a:t>1.02GeV</a:t>
            </a:r>
            <a:r>
              <a:rPr lang="ja-JP" altLang="en-US" b="1" dirty="0">
                <a:latin typeface="ＭＳ 明朝" pitchFamily="17" charset="-128"/>
                <a:ea typeface="ＭＳ 明朝" pitchFamily="17" charset="-128"/>
              </a:rPr>
              <a:t>で、</a:t>
            </a:r>
            <a:endParaRPr lang="en-US" altLang="ja-JP" b="1" dirty="0">
              <a:latin typeface="ＭＳ 明朝" pitchFamily="17" charset="-128"/>
              <a:ea typeface="ＭＳ 明朝" pitchFamily="17" charset="-128"/>
            </a:endParaRPr>
          </a:p>
          <a:p>
            <a:pPr eaLnBrk="1" hangingPunct="1"/>
            <a:r>
              <a:rPr lang="ja-JP" altLang="en-US" b="1" dirty="0">
                <a:latin typeface="ＭＳ 明朝" pitchFamily="17" charset="-128"/>
                <a:ea typeface="ＭＳ 明朝" pitchFamily="17" charset="-128"/>
              </a:rPr>
              <a:t>２つの荷電Ｋ中間子（</a:t>
            </a:r>
            <a:r>
              <a:rPr lang="en-US" altLang="ja-JP" b="1" dirty="0">
                <a:ea typeface="ＭＳ 明朝" pitchFamily="17" charset="-128"/>
                <a:cs typeface="Arial" pitchFamily="34" charset="0"/>
              </a:rPr>
              <a:t>K</a:t>
            </a:r>
            <a:r>
              <a:rPr lang="en-US" altLang="ja-JP" b="1" baseline="30000" dirty="0">
                <a:latin typeface="ＭＳ 明朝" pitchFamily="17" charset="-128"/>
                <a:ea typeface="ＭＳ 明朝" pitchFamily="17" charset="-128"/>
              </a:rPr>
              <a:t>+</a:t>
            </a:r>
            <a:r>
              <a:rPr lang="ja-JP" altLang="en-US" b="1" dirty="0">
                <a:latin typeface="ＭＳ 明朝" pitchFamily="17" charset="-128"/>
                <a:ea typeface="ＭＳ 明朝" pitchFamily="17" charset="-128"/>
              </a:rPr>
              <a:t>と</a:t>
            </a:r>
            <a:r>
              <a:rPr lang="en-US" altLang="ja-JP" b="1" dirty="0">
                <a:ea typeface="ＭＳ 明朝" pitchFamily="17" charset="-128"/>
              </a:rPr>
              <a:t>K</a:t>
            </a:r>
            <a:r>
              <a:rPr lang="en-US" altLang="ja-JP" b="1" baseline="30000" dirty="0">
                <a:latin typeface="ＭＳ 明朝" pitchFamily="17" charset="-128"/>
                <a:ea typeface="ＭＳ 明朝" pitchFamily="17" charset="-128"/>
              </a:rPr>
              <a:t>-</a:t>
            </a:r>
            <a:r>
              <a:rPr lang="ja-JP" altLang="en-US" b="1" dirty="0">
                <a:latin typeface="ＭＳ 明朝" pitchFamily="17" charset="-128"/>
                <a:ea typeface="ＭＳ 明朝" pitchFamily="17" charset="-128"/>
              </a:rPr>
              <a:t>）に崩壊する。</a:t>
            </a:r>
            <a:r>
              <a:rPr lang="en-US" altLang="ja-JP" b="1" dirty="0">
                <a:latin typeface="Symbol" pitchFamily="18" charset="2"/>
                <a:ea typeface="ＭＳ 明朝" pitchFamily="17" charset="-128"/>
              </a:rPr>
              <a:t> f</a:t>
            </a:r>
            <a:r>
              <a:rPr lang="ja-JP" altLang="en-US" b="1" dirty="0">
                <a:latin typeface="ＭＳ 明朝" pitchFamily="17" charset="-128"/>
                <a:ea typeface="ＭＳ 明朝" pitchFamily="17" charset="-128"/>
              </a:rPr>
              <a:t>をみつけよ。</a:t>
            </a:r>
            <a:endParaRPr lang="en-US" altLang="ja-JP" b="1" dirty="0">
              <a:latin typeface="ＭＳ 明朝" pitchFamily="17" charset="-128"/>
              <a:ea typeface="ＭＳ 明朝" pitchFamily="17" charset="-128"/>
            </a:endParaRPr>
          </a:p>
        </p:txBody>
      </p:sp>
      <p:cxnSp>
        <p:nvCxnSpPr>
          <p:cNvPr id="7" name="直線コネクタ 6"/>
          <p:cNvCxnSpPr/>
          <p:nvPr/>
        </p:nvCxnSpPr>
        <p:spPr>
          <a:xfrm>
            <a:off x="1845002" y="2006731"/>
            <a:ext cx="8072438" cy="1588"/>
          </a:xfrm>
          <a:prstGeom prst="line">
            <a:avLst/>
          </a:prstGeom>
          <a:ln w="1270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1773566" y="2435356"/>
            <a:ext cx="8429625" cy="14773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52000" indent="-252000">
              <a:buBlip>
                <a:blip r:embed="rId2"/>
              </a:buBlip>
              <a:defRPr/>
            </a:pPr>
            <a:r>
              <a:rPr lang="ja-JP" altLang="en-US" dirty="0"/>
              <a:t>今回は解析コードが与えられてません。</a:t>
            </a:r>
            <a:r>
              <a:rPr lang="en-US" altLang="ja-JP" dirty="0">
                <a:solidFill>
                  <a:srgbClr val="FF0000"/>
                </a:solidFill>
                <a:latin typeface="Calibri"/>
                <a:ea typeface="ＭＳ Ｐゴシック"/>
                <a:cs typeface="Arial" pitchFamily="34" charset="0"/>
              </a:rPr>
              <a:t> ks.cc</a:t>
            </a:r>
            <a:r>
              <a:rPr lang="ja-JP" altLang="en-US" dirty="0">
                <a:latin typeface="Arial" charset="0"/>
              </a:rPr>
              <a:t>を元にして</a:t>
            </a:r>
            <a:r>
              <a:rPr lang="ja-JP" altLang="en-US" dirty="0"/>
              <a:t>自分で作る必要があります。</a:t>
            </a:r>
            <a:endParaRPr lang="en-US" altLang="ja-JP" dirty="0"/>
          </a:p>
          <a:p>
            <a:pPr marL="252000" indent="-252000">
              <a:buBlip>
                <a:blip r:embed="rId2"/>
              </a:buBlip>
              <a:defRPr/>
            </a:pPr>
            <a:r>
              <a:rPr lang="en-US" altLang="ja-JP" dirty="0">
                <a:solidFill>
                  <a:srgbClr val="FF0000"/>
                </a:solidFill>
                <a:latin typeface="Calibri"/>
                <a:ea typeface="ＭＳ Ｐゴシック"/>
                <a:cs typeface="Arial" pitchFamily="34" charset="0"/>
              </a:rPr>
              <a:t>ks.cc</a:t>
            </a:r>
            <a:r>
              <a:rPr lang="ja-JP" altLang="en-US" dirty="0">
                <a:latin typeface="Arial" charset="0"/>
              </a:rPr>
              <a:t>をコピーして、</a:t>
            </a:r>
            <a:r>
              <a:rPr lang="en-US" altLang="ja-JP" dirty="0">
                <a:solidFill>
                  <a:srgbClr val="FF0000"/>
                </a:solidFill>
                <a:latin typeface="Calibri"/>
                <a:ea typeface="ＭＳ Ｐゴシック"/>
                <a:cs typeface="Arial" pitchFamily="34" charset="0"/>
              </a:rPr>
              <a:t> phi.cc</a:t>
            </a:r>
            <a:r>
              <a:rPr lang="ja-JP" altLang="en-US" dirty="0">
                <a:latin typeface="Arial" charset="0"/>
              </a:rPr>
              <a:t>という名前のファイルを作ってください。</a:t>
            </a:r>
            <a:endParaRPr lang="en-US" altLang="ja-JP" dirty="0">
              <a:latin typeface="Arial" charset="0"/>
            </a:endParaRPr>
          </a:p>
          <a:p>
            <a:pPr marL="252000" indent="-252000">
              <a:buBlip>
                <a:blip r:embed="rId2"/>
              </a:buBlip>
              <a:defRPr/>
            </a:pPr>
            <a:r>
              <a:rPr lang="en-US" altLang="ja-JP" dirty="0">
                <a:solidFill>
                  <a:srgbClr val="FF0000"/>
                </a:solidFill>
                <a:latin typeface="Calibri"/>
                <a:ea typeface="ＭＳ Ｐゴシック"/>
                <a:cs typeface="Arial" pitchFamily="34" charset="0"/>
              </a:rPr>
              <a:t>phi.cc</a:t>
            </a:r>
            <a:r>
              <a:rPr lang="ja-JP" altLang="en-US" dirty="0">
                <a:latin typeface="Arial" charset="0"/>
              </a:rPr>
              <a:t>をダブルクリックして</a:t>
            </a:r>
            <a:r>
              <a:rPr lang="en-US" altLang="ja-JP" dirty="0" err="1">
                <a:solidFill>
                  <a:schemeClr val="accent3">
                    <a:lumMod val="50000"/>
                  </a:schemeClr>
                </a:solidFill>
                <a:latin typeface="Arial" charset="0"/>
              </a:rPr>
              <a:t>TeraPad</a:t>
            </a:r>
            <a:r>
              <a:rPr lang="en-US" altLang="ja-JP" dirty="0">
                <a:solidFill>
                  <a:schemeClr val="accent3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ja-JP" altLang="en-US" dirty="0">
                <a:latin typeface="Arial" charset="0"/>
              </a:rPr>
              <a:t>を立ち上げ、ファイルを編集します。</a:t>
            </a:r>
            <a:endParaRPr lang="en-US" altLang="ja-JP" dirty="0">
              <a:latin typeface="Arial" charset="0"/>
            </a:endParaRPr>
          </a:p>
          <a:p>
            <a:pPr marL="709200" lvl="1" indent="-252000">
              <a:buBlip>
                <a:blip r:embed="rId3"/>
              </a:buBlip>
              <a:defRPr/>
            </a:pPr>
            <a:r>
              <a:rPr lang="en-US" altLang="ja-JP" dirty="0">
                <a:solidFill>
                  <a:srgbClr val="FF0000"/>
                </a:solidFill>
                <a:latin typeface="Calibri"/>
                <a:ea typeface="ＭＳ Ｐゴシック"/>
                <a:cs typeface="Arial" pitchFamily="34" charset="0"/>
              </a:rPr>
              <a:t>ks.cc</a:t>
            </a:r>
            <a:r>
              <a:rPr lang="ja-JP" altLang="en-US" dirty="0">
                <a:latin typeface="Arial" charset="0"/>
              </a:rPr>
              <a:t>からの主な変更点は、組み合わせる粒子が</a:t>
            </a:r>
            <a:r>
              <a:rPr lang="en-US" altLang="ja-JP" b="1" dirty="0">
                <a:latin typeface="Symbol" pitchFamily="18" charset="2"/>
                <a:ea typeface="ＭＳ 明朝" pitchFamily="17" charset="-128"/>
              </a:rPr>
              <a:t>p</a:t>
            </a:r>
            <a:r>
              <a:rPr lang="ja-JP" altLang="en-US" dirty="0">
                <a:latin typeface="Arial" charset="0"/>
              </a:rPr>
              <a:t>から</a:t>
            </a:r>
            <a:r>
              <a:rPr lang="en-US" altLang="ja-JP" b="1" dirty="0">
                <a:latin typeface="ＭＳ 明朝" pitchFamily="17" charset="-128"/>
                <a:ea typeface="ＭＳ 明朝" pitchFamily="17" charset="-128"/>
              </a:rPr>
              <a:t>K</a:t>
            </a:r>
            <a:r>
              <a:rPr lang="ja-JP" altLang="en-US" dirty="0">
                <a:latin typeface="Arial" charset="0"/>
              </a:rPr>
              <a:t>に変わったこと</a:t>
            </a:r>
            <a:endParaRPr lang="en-US" altLang="ja-JP" dirty="0">
              <a:latin typeface="Arial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608157" y="1315618"/>
            <a:ext cx="1723549" cy="461665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wrap="none" anchor="ctr" anchorCtr="1">
            <a:spAutoFit/>
          </a:bodyPr>
          <a:lstStyle/>
          <a:p>
            <a:pPr>
              <a:defRPr/>
            </a:pPr>
            <a:r>
              <a:rPr lang="ja-JP" altLang="en-US" sz="2400" dirty="0">
                <a:solidFill>
                  <a:srgbClr val="FFFF00"/>
                </a:solidFill>
              </a:rPr>
              <a:t>例題（ニ）</a:t>
            </a:r>
          </a:p>
        </p:txBody>
      </p:sp>
    </p:spTree>
    <p:extLst>
      <p:ext uri="{BB962C8B-B14F-4D97-AF65-F5344CB8AC3E}">
        <p14:creationId xmlns:p14="http://schemas.microsoft.com/office/powerpoint/2010/main" val="13149343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7347-0444-48FA-9CBA-69AAB32EDCBF}" type="slidenum">
              <a:rPr kumimoji="1" lang="ja-JP" altLang="en-US" smtClean="0"/>
              <a:t>36</a:t>
            </a:fld>
            <a:endParaRPr kumimoji="1" lang="ja-JP" altLang="en-US"/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3905395" y="88838"/>
            <a:ext cx="4381210" cy="588961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J/</a:t>
            </a:r>
            <a:r>
              <a:rPr lang="el-GR" altLang="ja-JP" dirty="0" smtClean="0"/>
              <a:t>ψ</a:t>
            </a:r>
            <a:r>
              <a:rPr lang="ja-JP" altLang="en-US" dirty="0" smtClean="0"/>
              <a:t>中間子</a:t>
            </a:r>
            <a:r>
              <a:rPr lang="ja-JP" altLang="en-US" dirty="0"/>
              <a:t>の探索</a:t>
            </a:r>
            <a:endParaRPr kumimoji="1" lang="ja-JP" altLang="en-US" dirty="0"/>
          </a:p>
        </p:txBody>
      </p:sp>
      <p:sp>
        <p:nvSpPr>
          <p:cNvPr id="6" name="テキスト ボックス 43"/>
          <p:cNvSpPr txBox="1">
            <a:spLocks noChangeArrowheads="1"/>
          </p:cNvSpPr>
          <p:nvPr/>
        </p:nvSpPr>
        <p:spPr bwMode="auto">
          <a:xfrm>
            <a:off x="3215680" y="925661"/>
            <a:ext cx="70723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ja-JP" altLang="en-US" b="1" dirty="0">
                <a:latin typeface="ＭＳ 明朝" pitchFamily="17" charset="-128"/>
                <a:ea typeface="ＭＳ 明朝" pitchFamily="17" charset="-128"/>
              </a:rPr>
              <a:t>ジェイプサイ中間子</a:t>
            </a:r>
            <a:r>
              <a:rPr lang="en-US" altLang="ja-JP" b="1" dirty="0">
                <a:latin typeface="ＭＳ 明朝" pitchFamily="17" charset="-128"/>
                <a:ea typeface="ＭＳ 明朝" pitchFamily="17" charset="-128"/>
              </a:rPr>
              <a:t>(</a:t>
            </a:r>
            <a:r>
              <a:rPr lang="en-US" altLang="ja-JP" b="1" dirty="0">
                <a:ea typeface="ＭＳ 明朝" pitchFamily="17" charset="-128"/>
                <a:cs typeface="Arial" pitchFamily="34" charset="0"/>
              </a:rPr>
              <a:t>J</a:t>
            </a:r>
            <a:r>
              <a:rPr lang="en-US" altLang="ja-JP" b="1" dirty="0">
                <a:latin typeface="ＭＳ 明朝" pitchFamily="17" charset="-128"/>
                <a:ea typeface="ＭＳ 明朝" pitchFamily="17" charset="-128"/>
                <a:cs typeface="Arial" pitchFamily="34" charset="0"/>
              </a:rPr>
              <a:t>/</a:t>
            </a:r>
            <a:r>
              <a:rPr lang="en-US" altLang="ja-JP" b="1" dirty="0">
                <a:latin typeface="Symbol" pitchFamily="18" charset="2"/>
                <a:ea typeface="ＭＳ 明朝" pitchFamily="17" charset="-128"/>
                <a:cs typeface="Arial" pitchFamily="34" charset="0"/>
              </a:rPr>
              <a:t>y</a:t>
            </a:r>
            <a:r>
              <a:rPr lang="en-US" altLang="ja-JP" b="1" dirty="0">
                <a:latin typeface="ＭＳ 明朝" pitchFamily="17" charset="-128"/>
                <a:ea typeface="ＭＳ 明朝" pitchFamily="17" charset="-128"/>
                <a:cs typeface="Arial" pitchFamily="34" charset="0"/>
              </a:rPr>
              <a:t>)</a:t>
            </a:r>
            <a:r>
              <a:rPr lang="ja-JP" altLang="en-US" b="1" dirty="0">
                <a:latin typeface="ＭＳ 明朝" pitchFamily="17" charset="-128"/>
                <a:ea typeface="ＭＳ 明朝" pitchFamily="17" charset="-128"/>
                <a:cs typeface="Arial" pitchFamily="34" charset="0"/>
              </a:rPr>
              <a:t>は、質量</a:t>
            </a:r>
            <a:r>
              <a:rPr lang="ja-JP" altLang="en-US" b="1" dirty="0" smtClean="0">
                <a:latin typeface="ＭＳ 明朝" pitchFamily="17" charset="-128"/>
                <a:ea typeface="ＭＳ 明朝" pitchFamily="17" charset="-128"/>
                <a:cs typeface="Arial" pitchFamily="34" charset="0"/>
              </a:rPr>
              <a:t>が約</a:t>
            </a:r>
            <a:r>
              <a:rPr lang="en-US" altLang="ja-JP" b="1" dirty="0" smtClean="0">
                <a:latin typeface="ＭＳ 明朝" pitchFamily="17" charset="-128"/>
                <a:ea typeface="ＭＳ 明朝" pitchFamily="17" charset="-128"/>
                <a:cs typeface="Arial" pitchFamily="34" charset="0"/>
              </a:rPr>
              <a:t>3.10GeV</a:t>
            </a:r>
            <a:r>
              <a:rPr lang="ja-JP" altLang="en-US" b="1" dirty="0">
                <a:latin typeface="ＭＳ 明朝" pitchFamily="17" charset="-128"/>
                <a:ea typeface="ＭＳ 明朝" pitchFamily="17" charset="-128"/>
                <a:cs typeface="Arial" pitchFamily="34" charset="0"/>
              </a:rPr>
              <a:t>で、電子</a:t>
            </a:r>
            <a:r>
              <a:rPr lang="en-US" altLang="ja-JP" b="1" dirty="0">
                <a:latin typeface="ＭＳ 明朝" pitchFamily="17" charset="-128"/>
                <a:ea typeface="ＭＳ 明朝" pitchFamily="17" charset="-128"/>
                <a:cs typeface="Arial" pitchFamily="34" charset="0"/>
              </a:rPr>
              <a:t>(</a:t>
            </a:r>
            <a:r>
              <a:rPr lang="en-US" altLang="ja-JP" b="1" dirty="0">
                <a:ea typeface="ＭＳ 明朝" pitchFamily="17" charset="-128"/>
              </a:rPr>
              <a:t>e</a:t>
            </a:r>
            <a:r>
              <a:rPr lang="en-US" altLang="ja-JP" b="1" baseline="30000" dirty="0">
                <a:latin typeface="Courier New" pitchFamily="49" charset="0"/>
                <a:ea typeface="ＭＳ 明朝" pitchFamily="17" charset="-128"/>
              </a:rPr>
              <a:t>-</a:t>
            </a:r>
            <a:r>
              <a:rPr lang="en-US" altLang="ja-JP" b="1" dirty="0">
                <a:latin typeface="ＭＳ 明朝" pitchFamily="17" charset="-128"/>
                <a:ea typeface="ＭＳ 明朝" pitchFamily="17" charset="-128"/>
              </a:rPr>
              <a:t>)</a:t>
            </a:r>
            <a:r>
              <a:rPr lang="ja-JP" altLang="en-US" b="1" dirty="0">
                <a:latin typeface="ＭＳ 明朝" pitchFamily="17" charset="-128"/>
                <a:ea typeface="ＭＳ 明朝" pitchFamily="17" charset="-128"/>
              </a:rPr>
              <a:t>と陽電子</a:t>
            </a:r>
            <a:r>
              <a:rPr lang="en-US" altLang="ja-JP" b="1" dirty="0">
                <a:latin typeface="ＭＳ 明朝" pitchFamily="17" charset="-128"/>
                <a:ea typeface="ＭＳ 明朝" pitchFamily="17" charset="-128"/>
              </a:rPr>
              <a:t>(</a:t>
            </a:r>
            <a:r>
              <a:rPr lang="en-US" altLang="ja-JP" b="1" dirty="0">
                <a:ea typeface="ＭＳ 明朝" pitchFamily="17" charset="-128"/>
              </a:rPr>
              <a:t>e</a:t>
            </a:r>
            <a:r>
              <a:rPr lang="en-US" altLang="ja-JP" b="1" baseline="30000" dirty="0">
                <a:ea typeface="ＭＳ 明朝" pitchFamily="17" charset="-128"/>
              </a:rPr>
              <a:t>+</a:t>
            </a:r>
            <a:r>
              <a:rPr lang="en-US" altLang="ja-JP" b="1" dirty="0">
                <a:latin typeface="ＭＳ 明朝" pitchFamily="17" charset="-128"/>
                <a:ea typeface="ＭＳ 明朝" pitchFamily="17" charset="-128"/>
              </a:rPr>
              <a:t>)</a:t>
            </a:r>
            <a:r>
              <a:rPr lang="ja-JP" altLang="en-US" b="1" dirty="0" err="1">
                <a:latin typeface="ＭＳ 明朝" pitchFamily="17" charset="-128"/>
                <a:ea typeface="ＭＳ 明朝" pitchFamily="17" charset="-128"/>
              </a:rPr>
              <a:t>、</a:t>
            </a:r>
            <a:r>
              <a:rPr lang="ja-JP" altLang="en-US" b="1" dirty="0">
                <a:latin typeface="ＭＳ 明朝" pitchFamily="17" charset="-128"/>
                <a:ea typeface="ＭＳ 明朝" pitchFamily="17" charset="-128"/>
              </a:rPr>
              <a:t>正ミュー粒子</a:t>
            </a:r>
            <a:r>
              <a:rPr lang="en-US" altLang="ja-JP" b="1" dirty="0">
                <a:latin typeface="ＭＳ 明朝" pitchFamily="17" charset="-128"/>
                <a:ea typeface="ＭＳ 明朝" pitchFamily="17" charset="-128"/>
              </a:rPr>
              <a:t>(</a:t>
            </a:r>
            <a:r>
              <a:rPr lang="en-US" altLang="ja-JP" b="1" dirty="0">
                <a:latin typeface="Symbol" pitchFamily="18" charset="2"/>
                <a:ea typeface="ＭＳ 明朝" pitchFamily="17" charset="-128"/>
              </a:rPr>
              <a:t>m</a:t>
            </a:r>
            <a:r>
              <a:rPr lang="en-US" altLang="ja-JP" b="1" baseline="30000" dirty="0">
                <a:ea typeface="ＭＳ 明朝" pitchFamily="17" charset="-128"/>
              </a:rPr>
              <a:t>+</a:t>
            </a:r>
            <a:r>
              <a:rPr lang="en-US" altLang="ja-JP" b="1" dirty="0">
                <a:latin typeface="ＭＳ 明朝" pitchFamily="17" charset="-128"/>
                <a:ea typeface="ＭＳ 明朝" pitchFamily="17" charset="-128"/>
              </a:rPr>
              <a:t>)</a:t>
            </a:r>
            <a:r>
              <a:rPr lang="ja-JP" altLang="en-US" b="1" dirty="0" err="1">
                <a:latin typeface="ＭＳ 明朝" pitchFamily="17" charset="-128"/>
                <a:ea typeface="ＭＳ 明朝" pitchFamily="17" charset="-128"/>
              </a:rPr>
              <a:t>と負</a:t>
            </a:r>
            <a:r>
              <a:rPr lang="ja-JP" altLang="en-US" b="1" dirty="0">
                <a:latin typeface="ＭＳ 明朝" pitchFamily="17" charset="-128"/>
                <a:ea typeface="ＭＳ 明朝" pitchFamily="17" charset="-128"/>
              </a:rPr>
              <a:t>ミュー粒子</a:t>
            </a:r>
            <a:r>
              <a:rPr lang="en-US" altLang="ja-JP" b="1" dirty="0">
                <a:latin typeface="ＭＳ 明朝" pitchFamily="17" charset="-128"/>
                <a:ea typeface="ＭＳ 明朝" pitchFamily="17" charset="-128"/>
              </a:rPr>
              <a:t>(</a:t>
            </a:r>
            <a:r>
              <a:rPr lang="en-US" altLang="ja-JP" b="1" dirty="0">
                <a:latin typeface="Symbol" pitchFamily="18" charset="2"/>
                <a:ea typeface="ＭＳ 明朝" pitchFamily="17" charset="-128"/>
              </a:rPr>
              <a:t>m</a:t>
            </a:r>
            <a:r>
              <a:rPr lang="en-US" altLang="ja-JP" b="1" baseline="30000" dirty="0">
                <a:latin typeface="Courier New" pitchFamily="49" charset="0"/>
                <a:ea typeface="ＭＳ 明朝" pitchFamily="17" charset="-128"/>
              </a:rPr>
              <a:t>-</a:t>
            </a:r>
            <a:r>
              <a:rPr lang="en-US" altLang="ja-JP" b="1" dirty="0">
                <a:latin typeface="ＭＳ 明朝" pitchFamily="17" charset="-128"/>
                <a:ea typeface="ＭＳ 明朝" pitchFamily="17" charset="-128"/>
              </a:rPr>
              <a:t>)</a:t>
            </a:r>
            <a:r>
              <a:rPr lang="ja-JP" altLang="en-US" b="1" dirty="0">
                <a:latin typeface="ＭＳ 明朝" pitchFamily="17" charset="-128"/>
                <a:ea typeface="ＭＳ 明朝" pitchFamily="17" charset="-128"/>
              </a:rPr>
              <a:t>に崩壊する</a:t>
            </a:r>
            <a:endParaRPr lang="en-US" altLang="ja-JP" b="1" dirty="0">
              <a:latin typeface="ＭＳ 明朝" pitchFamily="17" charset="-128"/>
              <a:ea typeface="ＭＳ 明朝" pitchFamily="17" charset="-128"/>
            </a:endParaRPr>
          </a:p>
          <a:p>
            <a:pPr eaLnBrk="1" hangingPunct="1"/>
            <a:r>
              <a:rPr lang="en-US" altLang="ja-JP" b="1" dirty="0">
                <a:solidFill>
                  <a:srgbClr val="0000FF"/>
                </a:solidFill>
                <a:latin typeface="ＭＳ 明朝" pitchFamily="17" charset="-128"/>
                <a:ea typeface="ＭＳ 明朝" pitchFamily="17" charset="-128"/>
              </a:rPr>
              <a:t>(</a:t>
            </a:r>
            <a:r>
              <a:rPr lang="en-US" altLang="ja-JP" dirty="0">
                <a:solidFill>
                  <a:srgbClr val="0000FF"/>
                </a:solidFill>
                <a:ea typeface="Arial Unicode MS" pitchFamily="50" charset="-128"/>
                <a:cs typeface="Arial Unicode MS" pitchFamily="50" charset="-128"/>
              </a:rPr>
              <a:t>J</a:t>
            </a:r>
            <a:r>
              <a:rPr lang="en-US" altLang="ja-JP" dirty="0">
                <a:solidFill>
                  <a:srgbClr val="0000FF"/>
                </a:solidFill>
                <a:latin typeface="ＭＳ 明朝" pitchFamily="17" charset="-128"/>
                <a:ea typeface="ＭＳ 明朝" pitchFamily="17" charset="-128"/>
              </a:rPr>
              <a:t>/</a:t>
            </a:r>
            <a:r>
              <a:rPr lang="en-US" altLang="ja-JP" dirty="0">
                <a:solidFill>
                  <a:srgbClr val="0000FF"/>
                </a:solidFill>
                <a:latin typeface="Symbol" pitchFamily="18" charset="2"/>
                <a:ea typeface="ＭＳ 明朝" pitchFamily="17" charset="-128"/>
              </a:rPr>
              <a:t>y</a:t>
            </a:r>
            <a:r>
              <a:rPr lang="ja-JP" altLang="en-US" dirty="0">
                <a:solidFill>
                  <a:srgbClr val="0000FF"/>
                </a:solidFill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dirty="0">
                <a:solidFill>
                  <a:srgbClr val="0000FF"/>
                </a:solidFill>
                <a:latin typeface="Symbol" pitchFamily="18" charset="2"/>
                <a:ea typeface="ＭＳ 明朝" pitchFamily="17" charset="-128"/>
                <a:sym typeface="Symbol" pitchFamily="18" charset="2"/>
              </a:rPr>
              <a:t></a:t>
            </a:r>
            <a:r>
              <a:rPr lang="ja-JP" altLang="en-US" dirty="0">
                <a:solidFill>
                  <a:srgbClr val="0000FF"/>
                </a:solidFill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dirty="0" err="1">
                <a:solidFill>
                  <a:srgbClr val="0000FF"/>
                </a:solidFill>
                <a:ea typeface="ＭＳ 明朝" pitchFamily="17" charset="-128"/>
              </a:rPr>
              <a:t>e</a:t>
            </a:r>
            <a:r>
              <a:rPr lang="en-US" altLang="ja-JP" baseline="30000" dirty="0" err="1">
                <a:solidFill>
                  <a:srgbClr val="0000FF"/>
                </a:solidFill>
                <a:ea typeface="ＭＳ 明朝" pitchFamily="17" charset="-128"/>
              </a:rPr>
              <a:t>+</a:t>
            </a:r>
            <a:r>
              <a:rPr lang="en-US" altLang="ja-JP" dirty="0" err="1">
                <a:solidFill>
                  <a:srgbClr val="0000FF"/>
                </a:solidFill>
                <a:ea typeface="ＭＳ 明朝" pitchFamily="17" charset="-128"/>
              </a:rPr>
              <a:t>e</a:t>
            </a:r>
            <a:r>
              <a:rPr lang="en-US" altLang="ja-JP" baseline="30000" dirty="0">
                <a:solidFill>
                  <a:srgbClr val="0000FF"/>
                </a:solidFill>
                <a:latin typeface="Courier New" pitchFamily="49" charset="0"/>
                <a:ea typeface="ＭＳ 明朝" pitchFamily="17" charset="-128"/>
              </a:rPr>
              <a:t>-</a:t>
            </a:r>
            <a:r>
              <a:rPr lang="en-US" altLang="ja-JP" dirty="0">
                <a:solidFill>
                  <a:srgbClr val="0000FF"/>
                </a:solidFill>
                <a:latin typeface="ＭＳ 明朝" pitchFamily="17" charset="-128"/>
                <a:ea typeface="ＭＳ 明朝" pitchFamily="17" charset="-128"/>
              </a:rPr>
              <a:t>,</a:t>
            </a:r>
            <a:r>
              <a:rPr lang="en-US" altLang="ja-JP" dirty="0">
                <a:solidFill>
                  <a:srgbClr val="0000FF"/>
                </a:solidFill>
                <a:latin typeface="Symbol" pitchFamily="18" charset="2"/>
                <a:ea typeface="ＭＳ 明朝" pitchFamily="17" charset="-128"/>
              </a:rPr>
              <a:t> </a:t>
            </a:r>
            <a:r>
              <a:rPr lang="en-US" altLang="ja-JP" dirty="0" err="1">
                <a:solidFill>
                  <a:srgbClr val="0000FF"/>
                </a:solidFill>
                <a:latin typeface="Symbol" pitchFamily="18" charset="2"/>
                <a:ea typeface="ＭＳ 明朝" pitchFamily="17" charset="-128"/>
              </a:rPr>
              <a:t>m</a:t>
            </a:r>
            <a:r>
              <a:rPr lang="en-US" altLang="ja-JP" baseline="30000" dirty="0" err="1">
                <a:solidFill>
                  <a:srgbClr val="0000FF"/>
                </a:solidFill>
                <a:ea typeface="ＭＳ 明朝" pitchFamily="17" charset="-128"/>
              </a:rPr>
              <a:t>+</a:t>
            </a:r>
            <a:r>
              <a:rPr lang="en-US" altLang="ja-JP" dirty="0" err="1">
                <a:solidFill>
                  <a:srgbClr val="0000FF"/>
                </a:solidFill>
                <a:latin typeface="Symbol" pitchFamily="18" charset="2"/>
                <a:ea typeface="ＭＳ 明朝" pitchFamily="17" charset="-128"/>
              </a:rPr>
              <a:t>m</a:t>
            </a:r>
            <a:r>
              <a:rPr lang="en-US" altLang="ja-JP" baseline="30000" dirty="0">
                <a:solidFill>
                  <a:srgbClr val="0000FF"/>
                </a:solidFill>
                <a:latin typeface="Courier New" pitchFamily="49" charset="0"/>
                <a:ea typeface="ＭＳ 明朝" pitchFamily="17" charset="-128"/>
              </a:rPr>
              <a:t>-</a:t>
            </a:r>
            <a:r>
              <a:rPr lang="en-US" altLang="ja-JP" b="1" dirty="0">
                <a:solidFill>
                  <a:srgbClr val="0000FF"/>
                </a:solidFill>
                <a:latin typeface="ＭＳ 明朝" pitchFamily="17" charset="-128"/>
                <a:ea typeface="ＭＳ 明朝" pitchFamily="17" charset="-128"/>
              </a:rPr>
              <a:t>)</a:t>
            </a:r>
            <a:r>
              <a:rPr lang="ja-JP" altLang="en-US" b="1" dirty="0" err="1">
                <a:latin typeface="ＭＳ 明朝" pitchFamily="17" charset="-128"/>
                <a:ea typeface="ＭＳ 明朝" pitchFamily="17" charset="-128"/>
              </a:rPr>
              <a:t>。</a:t>
            </a:r>
            <a:r>
              <a:rPr lang="ja-JP" altLang="en-US" b="1" dirty="0">
                <a:latin typeface="ＭＳ 明朝" pitchFamily="17" charset="-128"/>
                <a:ea typeface="ＭＳ 明朝" pitchFamily="17" charset="-128"/>
              </a:rPr>
              <a:t>この崩壊を確認せよ。</a:t>
            </a:r>
            <a:r>
              <a:rPr lang="en-US" altLang="ja-JP" b="1" dirty="0">
                <a:ea typeface="ＭＳ 明朝" pitchFamily="17" charset="-128"/>
              </a:rPr>
              <a:t>J</a:t>
            </a:r>
            <a:r>
              <a:rPr lang="en-US" altLang="ja-JP" b="1" dirty="0">
                <a:latin typeface="ＭＳ 明朝" pitchFamily="17" charset="-128"/>
                <a:ea typeface="ＭＳ 明朝" pitchFamily="17" charset="-128"/>
              </a:rPr>
              <a:t>/</a:t>
            </a:r>
            <a:r>
              <a:rPr lang="en-US" altLang="ja-JP" b="1" dirty="0">
                <a:latin typeface="Symbol" pitchFamily="18" charset="2"/>
                <a:ea typeface="ＭＳ 明朝" pitchFamily="17" charset="-128"/>
              </a:rPr>
              <a:t>y</a:t>
            </a:r>
            <a:r>
              <a:rPr lang="ja-JP" altLang="en-US" b="1" dirty="0">
                <a:latin typeface="Symbol" pitchFamily="18" charset="2"/>
                <a:ea typeface="ＭＳ 明朝" pitchFamily="17" charset="-128"/>
              </a:rPr>
              <a:t>はまれにしか生成されないので、</a:t>
            </a:r>
            <a:r>
              <a:rPr lang="en-US" altLang="ja-JP" b="1" dirty="0">
                <a:latin typeface="Symbol" pitchFamily="18" charset="2"/>
                <a:ea typeface="ＭＳ 明朝" pitchFamily="17" charset="-128"/>
              </a:rPr>
              <a:t>10</a:t>
            </a:r>
            <a:r>
              <a:rPr lang="ja-JP" altLang="en-US" b="1" dirty="0">
                <a:latin typeface="Symbol" pitchFamily="18" charset="2"/>
                <a:ea typeface="ＭＳ 明朝" pitchFamily="17" charset="-128"/>
              </a:rPr>
              <a:t>万イベント以上解析する必要がある。</a:t>
            </a:r>
            <a:endParaRPr lang="en-US" altLang="ja-JP" b="1" dirty="0">
              <a:latin typeface="ＭＳ 明朝" pitchFamily="17" charset="-128"/>
              <a:ea typeface="ＭＳ 明朝" pitchFamily="17" charset="-128"/>
            </a:endParaRPr>
          </a:p>
        </p:txBody>
      </p:sp>
      <p:cxnSp>
        <p:nvCxnSpPr>
          <p:cNvPr id="7" name="直線コネクタ 6"/>
          <p:cNvCxnSpPr/>
          <p:nvPr/>
        </p:nvCxnSpPr>
        <p:spPr>
          <a:xfrm>
            <a:off x="1571625" y="2286000"/>
            <a:ext cx="8072438" cy="1588"/>
          </a:xfrm>
          <a:prstGeom prst="line">
            <a:avLst/>
          </a:prstGeom>
          <a:ln w="1270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1428751" y="2571751"/>
            <a:ext cx="8429625" cy="2031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52000" indent="-252000">
              <a:buBlip>
                <a:blip r:embed="rId2"/>
              </a:buBlip>
              <a:defRPr/>
            </a:pPr>
            <a:r>
              <a:rPr lang="ja-JP" altLang="en-US" dirty="0"/>
              <a:t>今回も解析コードが用意されてないので、</a:t>
            </a:r>
            <a:r>
              <a:rPr lang="en-US" altLang="ja-JP" dirty="0">
                <a:solidFill>
                  <a:srgbClr val="FF0000"/>
                </a:solidFill>
                <a:latin typeface="Calibri"/>
                <a:ea typeface="ＭＳ Ｐゴシック"/>
                <a:cs typeface="Arial" pitchFamily="34" charset="0"/>
              </a:rPr>
              <a:t>ks.cc</a:t>
            </a:r>
            <a:r>
              <a:rPr lang="ja-JP" altLang="en-US" dirty="0">
                <a:latin typeface="Arial" charset="0"/>
              </a:rPr>
              <a:t>を元にして</a:t>
            </a:r>
            <a:r>
              <a:rPr lang="ja-JP" altLang="en-US" dirty="0"/>
              <a:t>自分で作ってください。</a:t>
            </a:r>
            <a:endParaRPr lang="en-US" altLang="ja-JP" dirty="0"/>
          </a:p>
          <a:p>
            <a:pPr marL="709200" lvl="1" indent="-252000">
              <a:buBlip>
                <a:blip r:embed="rId3"/>
              </a:buBlip>
              <a:defRPr/>
            </a:pPr>
            <a:r>
              <a:rPr lang="ja-JP" altLang="en-US" dirty="0"/>
              <a:t>というか、今後はずっと解析コードは用意されません。</a:t>
            </a:r>
            <a:endParaRPr lang="en-US" altLang="ja-JP" dirty="0"/>
          </a:p>
          <a:p>
            <a:pPr marL="252000" indent="-252000">
              <a:buBlip>
                <a:blip r:embed="rId2"/>
              </a:buBlip>
              <a:defRPr/>
            </a:pPr>
            <a:r>
              <a:rPr lang="en-US" altLang="ja-JP" dirty="0">
                <a:solidFill>
                  <a:srgbClr val="FF0000"/>
                </a:solidFill>
                <a:latin typeface="Calibri"/>
                <a:ea typeface="ＭＳ Ｐゴシック"/>
                <a:cs typeface="Arial" pitchFamily="34" charset="0"/>
              </a:rPr>
              <a:t>ks.cc</a:t>
            </a:r>
            <a:r>
              <a:rPr lang="ja-JP" altLang="en-US" dirty="0">
                <a:latin typeface="Arial" charset="0"/>
              </a:rPr>
              <a:t>をコピーして、</a:t>
            </a:r>
            <a:r>
              <a:rPr lang="en-US" altLang="ja-JP" dirty="0">
                <a:solidFill>
                  <a:srgbClr val="FF0000"/>
                </a:solidFill>
                <a:latin typeface="Calibri"/>
                <a:ea typeface="ＭＳ Ｐゴシック"/>
                <a:cs typeface="Arial" pitchFamily="34" charset="0"/>
              </a:rPr>
              <a:t> jpsi.cc</a:t>
            </a:r>
            <a:r>
              <a:rPr lang="ja-JP" altLang="en-US" dirty="0">
                <a:latin typeface="Arial" charset="0"/>
              </a:rPr>
              <a:t>という名前のファイルを作ってください。</a:t>
            </a:r>
            <a:endParaRPr lang="en-US" altLang="ja-JP" dirty="0">
              <a:latin typeface="Arial" charset="0"/>
            </a:endParaRPr>
          </a:p>
          <a:p>
            <a:pPr marL="252000" indent="-252000">
              <a:buBlip>
                <a:blip r:embed="rId2"/>
              </a:buBlip>
              <a:defRPr/>
            </a:pPr>
            <a:r>
              <a:rPr lang="en-US" altLang="ja-JP" dirty="0">
                <a:solidFill>
                  <a:srgbClr val="FF0000"/>
                </a:solidFill>
                <a:latin typeface="Calibri"/>
                <a:ea typeface="ＭＳ Ｐゴシック"/>
                <a:cs typeface="Arial" pitchFamily="34" charset="0"/>
              </a:rPr>
              <a:t>jpsi.cc</a:t>
            </a:r>
            <a:r>
              <a:rPr lang="ja-JP" altLang="en-US" dirty="0">
                <a:latin typeface="Arial" charset="0"/>
              </a:rPr>
              <a:t>をダブルクリックして</a:t>
            </a:r>
            <a:r>
              <a:rPr lang="en-US" altLang="ja-JP" dirty="0" err="1">
                <a:solidFill>
                  <a:schemeClr val="accent3">
                    <a:lumMod val="50000"/>
                  </a:schemeClr>
                </a:solidFill>
                <a:latin typeface="Arial" charset="0"/>
              </a:rPr>
              <a:t>TeraPad</a:t>
            </a:r>
            <a:r>
              <a:rPr lang="en-US" altLang="ja-JP" dirty="0">
                <a:solidFill>
                  <a:schemeClr val="accent3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ja-JP" altLang="en-US" dirty="0">
                <a:latin typeface="Arial" charset="0"/>
              </a:rPr>
              <a:t>を立ち上げ、ファイルを編集します。</a:t>
            </a:r>
            <a:endParaRPr lang="en-US" altLang="ja-JP" dirty="0">
              <a:latin typeface="Arial" charset="0"/>
            </a:endParaRPr>
          </a:p>
          <a:p>
            <a:pPr marL="709200" lvl="1" indent="-252000">
              <a:buBlip>
                <a:blip r:embed="rId4"/>
              </a:buBlip>
              <a:defRPr/>
            </a:pPr>
            <a:r>
              <a:rPr lang="ja-JP" altLang="en-US" dirty="0">
                <a:latin typeface="Arial" charset="0"/>
              </a:rPr>
              <a:t>変更すべき点は</a:t>
            </a:r>
            <a:r>
              <a:rPr lang="en-US" altLang="ja-JP" dirty="0">
                <a:solidFill>
                  <a:srgbClr val="FF0000"/>
                </a:solidFill>
                <a:latin typeface="Calibri"/>
                <a:ea typeface="ＭＳ Ｐゴシック"/>
                <a:cs typeface="Arial" pitchFamily="34" charset="0"/>
              </a:rPr>
              <a:t>phi.cc</a:t>
            </a:r>
            <a:r>
              <a:rPr lang="ja-JP" altLang="en-US" dirty="0">
                <a:latin typeface="Arial" charset="0"/>
              </a:rPr>
              <a:t>とほとんど同じですが、</a:t>
            </a:r>
            <a:r>
              <a:rPr lang="en-US" altLang="ja-JP" dirty="0">
                <a:solidFill>
                  <a:srgbClr val="FF0000"/>
                </a:solidFill>
                <a:latin typeface="Calibri"/>
                <a:ea typeface="ＭＳ Ｐゴシック"/>
                <a:cs typeface="Arial" pitchFamily="34" charset="0"/>
              </a:rPr>
              <a:t> phi.cc</a:t>
            </a:r>
            <a:r>
              <a:rPr lang="ja-JP" altLang="en-US" dirty="0">
                <a:latin typeface="Arial" charset="0"/>
              </a:rPr>
              <a:t>の場合と違って</a:t>
            </a:r>
            <a:r>
              <a:rPr lang="en-US" altLang="ja-JP" dirty="0">
                <a:ea typeface="Arial Unicode MS" pitchFamily="50" charset="-128"/>
                <a:cs typeface="Arial" pitchFamily="34" charset="0"/>
              </a:rPr>
              <a:t>J</a:t>
            </a:r>
            <a:r>
              <a:rPr lang="en-US" altLang="ja-JP" dirty="0">
                <a:latin typeface="ＭＳ 明朝" pitchFamily="17" charset="-128"/>
                <a:ea typeface="ＭＳ 明朝" pitchFamily="17" charset="-128"/>
              </a:rPr>
              <a:t>/</a:t>
            </a:r>
            <a:r>
              <a:rPr lang="en-US" altLang="ja-JP" dirty="0">
                <a:latin typeface="Symbol" pitchFamily="18" charset="2"/>
                <a:ea typeface="ＭＳ 明朝" pitchFamily="17" charset="-128"/>
              </a:rPr>
              <a:t>y</a:t>
            </a:r>
            <a:r>
              <a:rPr lang="ja-JP" altLang="en-US" dirty="0">
                <a:latin typeface="Arial" charset="0"/>
              </a:rPr>
              <a:t>が「</a:t>
            </a:r>
            <a:r>
              <a:rPr lang="en-US" altLang="ja-JP" dirty="0" err="1">
                <a:solidFill>
                  <a:srgbClr val="0000FF"/>
                </a:solidFill>
                <a:ea typeface="ＭＳ 明朝" pitchFamily="17" charset="-128"/>
                <a:cs typeface="Arial" pitchFamily="34" charset="0"/>
              </a:rPr>
              <a:t>e</a:t>
            </a:r>
            <a:r>
              <a:rPr lang="en-US" altLang="ja-JP" baseline="30000" dirty="0" err="1">
                <a:solidFill>
                  <a:srgbClr val="0000FF"/>
                </a:solidFill>
                <a:ea typeface="ＭＳ 明朝" pitchFamily="17" charset="-128"/>
                <a:cs typeface="Arial" pitchFamily="34" charset="0"/>
              </a:rPr>
              <a:t>+</a:t>
            </a:r>
            <a:r>
              <a:rPr lang="en-US" altLang="ja-JP" dirty="0" err="1">
                <a:solidFill>
                  <a:srgbClr val="0000FF"/>
                </a:solidFill>
                <a:ea typeface="ＭＳ 明朝" pitchFamily="17" charset="-128"/>
                <a:cs typeface="Arial" pitchFamily="34" charset="0"/>
              </a:rPr>
              <a:t>e</a:t>
            </a:r>
            <a:r>
              <a:rPr lang="en-US" altLang="ja-JP" baseline="30000" dirty="0">
                <a:solidFill>
                  <a:srgbClr val="0000FF"/>
                </a:solidFill>
                <a:latin typeface="Courier New" pitchFamily="49" charset="0"/>
                <a:ea typeface="ＭＳ 明朝" pitchFamily="17" charset="-128"/>
                <a:cs typeface="Courier New" pitchFamily="49" charset="0"/>
              </a:rPr>
              <a:t>-</a:t>
            </a:r>
            <a:r>
              <a:rPr lang="ja-JP" altLang="en-US" b="1" u="sng" dirty="0">
                <a:solidFill>
                  <a:srgbClr val="0000FF"/>
                </a:solidFill>
                <a:latin typeface="Arial" charset="0"/>
              </a:rPr>
              <a:t>または</a:t>
            </a:r>
            <a:r>
              <a:rPr lang="en-US" altLang="ja-JP" dirty="0" err="1">
                <a:solidFill>
                  <a:srgbClr val="0000FF"/>
                </a:solidFill>
                <a:latin typeface="Symbol" pitchFamily="18" charset="2"/>
                <a:ea typeface="ＭＳ 明朝" pitchFamily="17" charset="-128"/>
              </a:rPr>
              <a:t>m</a:t>
            </a:r>
            <a:r>
              <a:rPr lang="en-US" altLang="ja-JP" baseline="30000" dirty="0" err="1">
                <a:solidFill>
                  <a:srgbClr val="0000FF"/>
                </a:solidFill>
                <a:ea typeface="ＭＳ 明朝" pitchFamily="17" charset="-128"/>
                <a:cs typeface="Arial" pitchFamily="34" charset="0"/>
              </a:rPr>
              <a:t>+</a:t>
            </a:r>
            <a:r>
              <a:rPr lang="en-US" altLang="ja-JP" dirty="0" err="1">
                <a:solidFill>
                  <a:srgbClr val="0000FF"/>
                </a:solidFill>
                <a:latin typeface="Symbol" pitchFamily="18" charset="2"/>
                <a:ea typeface="ＭＳ 明朝" pitchFamily="17" charset="-128"/>
              </a:rPr>
              <a:t>m</a:t>
            </a:r>
            <a:r>
              <a:rPr lang="en-US" altLang="ja-JP" baseline="30000" dirty="0">
                <a:solidFill>
                  <a:srgbClr val="0000FF"/>
                </a:solidFill>
                <a:latin typeface="Courier New" pitchFamily="49" charset="0"/>
                <a:ea typeface="ＭＳ 明朝" pitchFamily="17" charset="-128"/>
                <a:cs typeface="Courier New" pitchFamily="49" charset="0"/>
              </a:rPr>
              <a:t>- </a:t>
            </a:r>
            <a:r>
              <a:rPr lang="ja-JP" altLang="en-US" dirty="0">
                <a:latin typeface="Arial" charset="0"/>
              </a:rPr>
              <a:t>」に崩壊するというところが曲者です</a:t>
            </a:r>
            <a:r>
              <a:rPr lang="ja-JP" altLang="en-US" dirty="0" smtClean="0">
                <a:latin typeface="Arial" charset="0"/>
              </a:rPr>
              <a:t>。</a:t>
            </a:r>
            <a:endParaRPr lang="en-US" altLang="ja-JP" dirty="0">
              <a:latin typeface="Arial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511853" y="925662"/>
            <a:ext cx="1723549" cy="461665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wrap="none" anchor="ctr" anchorCtr="1">
            <a:spAutoFit/>
          </a:bodyPr>
          <a:lstStyle/>
          <a:p>
            <a:pPr>
              <a:defRPr/>
            </a:pPr>
            <a:r>
              <a:rPr lang="ja-JP" altLang="en-US" sz="2400" dirty="0">
                <a:solidFill>
                  <a:srgbClr val="FFFF00"/>
                </a:solidFill>
              </a:rPr>
              <a:t>例題（ホ）</a:t>
            </a:r>
          </a:p>
        </p:txBody>
      </p:sp>
    </p:spTree>
    <p:extLst>
      <p:ext uri="{BB962C8B-B14F-4D97-AF65-F5344CB8AC3E}">
        <p14:creationId xmlns:p14="http://schemas.microsoft.com/office/powerpoint/2010/main" val="26703212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E7347-0444-48FA-9CBA-69AAB32EDCBF}" type="slidenum">
              <a:rPr kumimoji="1" lang="ja-JP" altLang="en-US" smtClean="0"/>
              <a:t>37</a:t>
            </a:fld>
            <a:endParaRPr kumimoji="1" lang="ja-JP" altLang="en-US"/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4466480" y="15289"/>
            <a:ext cx="3259039" cy="5889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b="1" dirty="0" smtClean="0"/>
              <a:t>それでは本番</a:t>
            </a:r>
            <a:endParaRPr lang="ja-JP" altLang="en-US" b="1" dirty="0"/>
          </a:p>
        </p:txBody>
      </p:sp>
      <p:sp>
        <p:nvSpPr>
          <p:cNvPr id="6" name="テキスト ボックス 43"/>
          <p:cNvSpPr txBox="1">
            <a:spLocks noChangeArrowheads="1"/>
          </p:cNvSpPr>
          <p:nvPr/>
        </p:nvSpPr>
        <p:spPr bwMode="auto">
          <a:xfrm>
            <a:off x="2324047" y="543943"/>
            <a:ext cx="75478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ja-JP" altLang="en-US" b="1" dirty="0">
                <a:latin typeface="ＭＳ 明朝" pitchFamily="17" charset="-128"/>
                <a:ea typeface="ＭＳ 明朝" pitchFamily="17" charset="-128"/>
              </a:rPr>
              <a:t>適当な２種類の粒子を組み合わせて、別の粒子を探してみてください。</a:t>
            </a:r>
            <a:endParaRPr lang="en-US" altLang="ja-JP" b="1" dirty="0"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489211" y="940121"/>
            <a:ext cx="9213576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ja-JP" altLang="en-US" sz="2000" dirty="0"/>
              <a:t>電荷が２以上（－２以下）の粒子は世の中にほとんど存在しません。</a:t>
            </a:r>
            <a:endParaRPr lang="en-US" altLang="ja-JP" sz="2000" dirty="0"/>
          </a:p>
          <a:p>
            <a:pPr marL="800100" lvl="1" indent="-342900">
              <a:buFontTx/>
              <a:buChar char="-"/>
              <a:defRPr/>
            </a:pPr>
            <a:r>
              <a:rPr lang="ja-JP" altLang="en-US" sz="2000" dirty="0" smtClean="0"/>
              <a:t>＋</a:t>
            </a:r>
            <a:r>
              <a:rPr lang="ja-JP" altLang="en-US" sz="2000" dirty="0"/>
              <a:t>の電荷のもの同士を組み合わせてもダメ</a:t>
            </a:r>
            <a:r>
              <a:rPr lang="ja-JP" altLang="en-US" sz="2000" dirty="0" smtClean="0"/>
              <a:t>。</a:t>
            </a:r>
            <a:endParaRPr lang="en-US" altLang="ja-JP" sz="2000" dirty="0" smtClean="0"/>
          </a:p>
          <a:p>
            <a:pPr marL="800100" lvl="1" indent="-342900">
              <a:buFontTx/>
              <a:buChar char="-"/>
              <a:defRPr/>
            </a:pPr>
            <a:endParaRPr lang="en-US" altLang="ja-JP" sz="20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ja-JP" altLang="en-US" sz="2000" dirty="0">
                <a:latin typeface="Arial" charset="0"/>
              </a:rPr>
              <a:t>レプトン（</a:t>
            </a:r>
            <a:r>
              <a:rPr lang="en-US" altLang="ja-JP" sz="2000" dirty="0" err="1">
                <a:latin typeface="Arial" charset="0"/>
              </a:rPr>
              <a:t>e,</a:t>
            </a:r>
            <a:r>
              <a:rPr lang="en-US" altLang="ja-JP" sz="2000" dirty="0" err="1">
                <a:latin typeface="Symbol" pitchFamily="18" charset="2"/>
                <a:ea typeface="ＭＳ 明朝" pitchFamily="17" charset="-128"/>
              </a:rPr>
              <a:t>m</a:t>
            </a:r>
            <a:r>
              <a:rPr lang="ja-JP" altLang="en-US" sz="2000" dirty="0">
                <a:latin typeface="Arial" charset="0"/>
              </a:rPr>
              <a:t>）を含む２体崩壊は</a:t>
            </a:r>
            <a:r>
              <a:rPr lang="en-US" altLang="ja-JP" sz="2000" dirty="0" err="1">
                <a:ea typeface="ＭＳ 明朝" pitchFamily="17" charset="-128"/>
                <a:cs typeface="Arial" pitchFamily="34" charset="0"/>
              </a:rPr>
              <a:t>e</a:t>
            </a:r>
            <a:r>
              <a:rPr lang="en-US" altLang="ja-JP" sz="2000" baseline="30000" dirty="0" err="1">
                <a:ea typeface="ＭＳ 明朝" pitchFamily="17" charset="-128"/>
                <a:cs typeface="Arial" pitchFamily="34" charset="0"/>
              </a:rPr>
              <a:t>+</a:t>
            </a:r>
            <a:r>
              <a:rPr lang="en-US" altLang="ja-JP" sz="2000" dirty="0" err="1">
                <a:ea typeface="ＭＳ 明朝" pitchFamily="17" charset="-128"/>
                <a:cs typeface="Arial" pitchFamily="34" charset="0"/>
              </a:rPr>
              <a:t>e</a:t>
            </a:r>
            <a:r>
              <a:rPr lang="en-US" altLang="ja-JP" sz="2000" baseline="30000" dirty="0">
                <a:latin typeface="Courier New" pitchFamily="49" charset="0"/>
                <a:ea typeface="ＭＳ 明朝" pitchFamily="17" charset="-128"/>
                <a:cs typeface="Courier New" pitchFamily="49" charset="0"/>
              </a:rPr>
              <a:t>-</a:t>
            </a:r>
            <a:r>
              <a:rPr lang="ja-JP" altLang="en-US" sz="2000" dirty="0">
                <a:latin typeface="Arial" charset="0"/>
              </a:rPr>
              <a:t>または</a:t>
            </a:r>
            <a:r>
              <a:rPr lang="en-US" altLang="ja-JP" sz="2000" dirty="0" err="1">
                <a:latin typeface="Symbol" pitchFamily="18" charset="2"/>
                <a:ea typeface="ＭＳ 明朝" pitchFamily="17" charset="-128"/>
              </a:rPr>
              <a:t>m</a:t>
            </a:r>
            <a:r>
              <a:rPr lang="en-US" altLang="ja-JP" sz="2000" baseline="30000" dirty="0" err="1">
                <a:ea typeface="ＭＳ 明朝" pitchFamily="17" charset="-128"/>
                <a:cs typeface="Arial" pitchFamily="34" charset="0"/>
              </a:rPr>
              <a:t>+</a:t>
            </a:r>
            <a:r>
              <a:rPr lang="en-US" altLang="ja-JP" sz="2000" dirty="0" err="1">
                <a:latin typeface="Symbol" pitchFamily="18" charset="2"/>
                <a:ea typeface="ＭＳ 明朝" pitchFamily="17" charset="-128"/>
              </a:rPr>
              <a:t>m</a:t>
            </a:r>
            <a:r>
              <a:rPr lang="en-US" altLang="ja-JP" sz="2000" baseline="30000" dirty="0">
                <a:latin typeface="Courier New" pitchFamily="49" charset="0"/>
                <a:ea typeface="ＭＳ 明朝" pitchFamily="17" charset="-128"/>
                <a:cs typeface="Courier New" pitchFamily="49" charset="0"/>
              </a:rPr>
              <a:t>-</a:t>
            </a:r>
            <a:r>
              <a:rPr lang="ja-JP" altLang="en-US" sz="2000" dirty="0">
                <a:latin typeface="Arial" charset="0"/>
              </a:rPr>
              <a:t>以外にはないはずです。</a:t>
            </a:r>
            <a:endParaRPr lang="en-US" altLang="ja-JP" sz="2000" dirty="0">
              <a:latin typeface="Arial" charset="0"/>
            </a:endParaRPr>
          </a:p>
          <a:p>
            <a:pPr lvl="1">
              <a:defRPr/>
            </a:pPr>
            <a:r>
              <a:rPr lang="en-US" altLang="ja-JP" sz="2000" dirty="0" smtClean="0">
                <a:latin typeface="Arial" charset="0"/>
              </a:rPr>
              <a:t>-</a:t>
            </a:r>
            <a:r>
              <a:rPr lang="ja-JP" altLang="en-US" sz="2000" dirty="0" smtClean="0">
                <a:latin typeface="Arial" charset="0"/>
              </a:rPr>
              <a:t>（</a:t>
            </a:r>
            <a:r>
              <a:rPr lang="ja-JP" altLang="en-US" sz="2000" dirty="0">
                <a:latin typeface="Arial" charset="0"/>
              </a:rPr>
              <a:t>検出不能なニュートリノとかを考えれば別ですが</a:t>
            </a:r>
            <a:r>
              <a:rPr lang="ja-JP" altLang="en-US" sz="2000" dirty="0" smtClean="0">
                <a:latin typeface="Arial" charset="0"/>
              </a:rPr>
              <a:t>）</a:t>
            </a:r>
            <a:endParaRPr lang="en-US" altLang="ja-JP" sz="2000" dirty="0">
              <a:latin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altLang="ja-JP" sz="2000" dirty="0" smtClean="0">
              <a:latin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ja-JP" altLang="en-US" sz="2000" dirty="0" smtClean="0">
                <a:latin typeface="Arial" charset="0"/>
              </a:rPr>
              <a:t>探す</a:t>
            </a:r>
            <a:r>
              <a:rPr lang="ja-JP" altLang="en-US" sz="2000" dirty="0">
                <a:latin typeface="Arial" charset="0"/>
              </a:rPr>
              <a:t>粒子の質量の範囲（ヒストグラムの上下限）は広めにとりましょう。</a:t>
            </a:r>
            <a:endParaRPr lang="en-US" altLang="ja-JP" sz="2000" dirty="0">
              <a:latin typeface="Arial" charset="0"/>
            </a:endParaRPr>
          </a:p>
          <a:p>
            <a:pPr lvl="1">
              <a:defRPr/>
            </a:pPr>
            <a:r>
              <a:rPr lang="en-US" altLang="ja-JP" sz="2000" dirty="0" smtClean="0">
                <a:latin typeface="Arial" charset="0"/>
              </a:rPr>
              <a:t>-</a:t>
            </a:r>
            <a:r>
              <a:rPr lang="ja-JP" altLang="en-US" sz="2000" dirty="0" smtClean="0">
                <a:latin typeface="Arial" charset="0"/>
              </a:rPr>
              <a:t>ただし</a:t>
            </a:r>
            <a:r>
              <a:rPr lang="ja-JP" altLang="en-US" sz="2000" dirty="0">
                <a:latin typeface="Arial" charset="0"/>
              </a:rPr>
              <a:t>、この実験でできる粒子は</a:t>
            </a:r>
            <a:r>
              <a:rPr lang="en-US" altLang="ja-JP" sz="2000" dirty="0">
                <a:latin typeface="Arial" charset="0"/>
              </a:rPr>
              <a:t>5GeV</a:t>
            </a:r>
            <a:r>
              <a:rPr lang="ja-JP" altLang="en-US" sz="2000" dirty="0">
                <a:latin typeface="Arial" charset="0"/>
              </a:rPr>
              <a:t>程度が限界です。</a:t>
            </a:r>
            <a:endParaRPr lang="en-US" altLang="ja-JP" sz="2000" dirty="0">
              <a:latin typeface="Arial" charset="0"/>
            </a:endParaRPr>
          </a:p>
          <a:p>
            <a:pPr lvl="1">
              <a:defRPr/>
            </a:pPr>
            <a:r>
              <a:rPr lang="en-US" altLang="ja-JP" sz="2000" dirty="0">
                <a:latin typeface="Arial" charset="0"/>
              </a:rPr>
              <a:t>-</a:t>
            </a:r>
            <a:r>
              <a:rPr lang="ja-JP" altLang="en-US" sz="2000" dirty="0" smtClean="0">
                <a:latin typeface="Arial" charset="0"/>
              </a:rPr>
              <a:t>ビン</a:t>
            </a:r>
            <a:r>
              <a:rPr lang="ja-JP" altLang="en-US" sz="2000" dirty="0">
                <a:latin typeface="Arial" charset="0"/>
              </a:rPr>
              <a:t>の数は細かい方がよいかも</a:t>
            </a:r>
            <a:r>
              <a:rPr lang="ja-JP" altLang="en-US" sz="2000" dirty="0" smtClean="0">
                <a:latin typeface="Arial" charset="0"/>
              </a:rPr>
              <a:t>。</a:t>
            </a:r>
            <a:endParaRPr lang="en-US" altLang="ja-JP" sz="2000" dirty="0" smtClean="0">
              <a:latin typeface="Arial" charset="0"/>
            </a:endParaRPr>
          </a:p>
          <a:p>
            <a:pPr lvl="1">
              <a:defRPr/>
            </a:pPr>
            <a:r>
              <a:rPr lang="en-US" altLang="ja-JP" sz="2000" dirty="0" smtClean="0">
                <a:latin typeface="Arial" charset="0"/>
              </a:rPr>
              <a:t>-</a:t>
            </a:r>
            <a:r>
              <a:rPr lang="ja-JP" altLang="en-US" sz="2000" dirty="0" smtClean="0">
                <a:latin typeface="Arial" charset="0"/>
              </a:rPr>
              <a:t>ヒストグラムを作ったらズームもしながら何か見えないか探して下さい。</a:t>
            </a:r>
            <a:endParaRPr lang="en-US" altLang="ja-JP" sz="2000" dirty="0">
              <a:latin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altLang="ja-JP" sz="2000" dirty="0" smtClean="0">
              <a:latin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ja-JP" altLang="en-US" sz="2000" dirty="0" smtClean="0">
                <a:latin typeface="Arial" charset="0"/>
              </a:rPr>
              <a:t>手分け</a:t>
            </a:r>
            <a:r>
              <a:rPr lang="ja-JP" altLang="en-US" sz="2000" dirty="0">
                <a:latin typeface="Arial" charset="0"/>
              </a:rPr>
              <a:t>して、いろいろな組み合わせを探してみてください。</a:t>
            </a:r>
            <a:endParaRPr lang="en-US" altLang="ja-JP" sz="2000" dirty="0">
              <a:latin typeface="Arial" charset="0"/>
            </a:endParaRPr>
          </a:p>
          <a:p>
            <a:pPr>
              <a:defRPr/>
            </a:pPr>
            <a:endParaRPr lang="en-US" altLang="ja-JP" sz="2000" dirty="0" smtClean="0">
              <a:latin typeface="Arial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ja-JP" altLang="en-US" sz="2000" dirty="0">
                <a:latin typeface="Arial" charset="0"/>
              </a:rPr>
              <a:t>最初は</a:t>
            </a:r>
            <a:r>
              <a:rPr lang="en-US" altLang="ja-JP" sz="2000" dirty="0">
                <a:latin typeface="Arial" charset="0"/>
              </a:rPr>
              <a:t>hadron-1.root</a:t>
            </a:r>
            <a:r>
              <a:rPr lang="ja-JP" altLang="en-US" sz="2000" dirty="0">
                <a:latin typeface="Arial" charset="0"/>
              </a:rPr>
              <a:t>でプロットを作って変な間違いがないか確認して、</a:t>
            </a:r>
            <a:endParaRPr lang="en-US" altLang="ja-JP" sz="2000" dirty="0">
              <a:latin typeface="Arial" charset="0"/>
            </a:endParaRPr>
          </a:p>
          <a:p>
            <a:pPr>
              <a:defRPr/>
            </a:pPr>
            <a:r>
              <a:rPr lang="en-US" altLang="ja-JP" sz="2000" dirty="0">
                <a:latin typeface="Arial" charset="0"/>
              </a:rPr>
              <a:t>     </a:t>
            </a:r>
            <a:r>
              <a:rPr lang="ja-JP" altLang="en-US" sz="2000" dirty="0">
                <a:latin typeface="Arial" charset="0"/>
              </a:rPr>
              <a:t>その後で統計量の多い</a:t>
            </a:r>
            <a:r>
              <a:rPr lang="en-US" altLang="ja-JP" sz="2000" dirty="0">
                <a:latin typeface="Arial" charset="0"/>
              </a:rPr>
              <a:t>hadron-2.root</a:t>
            </a:r>
            <a:r>
              <a:rPr lang="ja-JP" altLang="en-US" sz="2000" dirty="0">
                <a:latin typeface="Arial" charset="0"/>
              </a:rPr>
              <a:t>を解析してみましょう。</a:t>
            </a:r>
            <a:endParaRPr lang="en-US" altLang="ja-JP" sz="2000" dirty="0">
              <a:latin typeface="Arial" charset="0"/>
            </a:endParaRPr>
          </a:p>
          <a:p>
            <a:pPr>
              <a:defRPr/>
            </a:pPr>
            <a:endParaRPr lang="en-US" altLang="ja-JP" sz="2000" dirty="0" smtClean="0">
              <a:latin typeface="Arial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ja-JP" altLang="en-US" sz="2000" dirty="0" smtClean="0">
                <a:latin typeface="Arial" charset="0"/>
              </a:rPr>
              <a:t>何か見つかっても見つからなくても、ログブックに記録を付けましょう。</a:t>
            </a:r>
            <a:endParaRPr lang="en-US" altLang="ja-JP" sz="2000" dirty="0" smtClean="0">
              <a:latin typeface="Arial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altLang="ja-JP" sz="2000" dirty="0" smtClean="0">
              <a:latin typeface="Arial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ja-JP" altLang="en-US" sz="2000" dirty="0" smtClean="0">
                <a:latin typeface="Arial" charset="0"/>
              </a:rPr>
              <a:t>見つかった</a:t>
            </a:r>
            <a:r>
              <a:rPr lang="ja-JP" altLang="en-US" sz="2000" dirty="0">
                <a:latin typeface="Arial" charset="0"/>
              </a:rPr>
              <a:t>場合</a:t>
            </a:r>
            <a:r>
              <a:rPr lang="ja-JP" altLang="en-US" sz="2000" dirty="0" smtClean="0">
                <a:latin typeface="Arial" charset="0"/>
              </a:rPr>
              <a:t>には</a:t>
            </a:r>
            <a:r>
              <a:rPr lang="en-US" altLang="ja-JP" sz="2000" dirty="0" smtClean="0">
                <a:latin typeface="Arial" charset="0"/>
              </a:rPr>
              <a:t>PDG</a:t>
            </a:r>
            <a:r>
              <a:rPr lang="ja-JP" altLang="en-US" sz="2000" dirty="0" smtClean="0">
                <a:latin typeface="Arial" charset="0"/>
              </a:rPr>
              <a:t>を参照して、新粒子かどうか検討しましょう。</a:t>
            </a:r>
            <a:endParaRPr lang="en-US" altLang="ja-JP" sz="2000" dirty="0" smtClean="0">
              <a:latin typeface="Arial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523828" y="435060"/>
            <a:ext cx="800219" cy="461665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wrap="none" anchor="ctr" anchorCtr="1">
            <a:spAutoFit/>
          </a:bodyPr>
          <a:lstStyle/>
          <a:p>
            <a:pPr>
              <a:defRPr/>
            </a:pPr>
            <a:r>
              <a:rPr lang="ja-JP" altLang="en-US" sz="2400" dirty="0">
                <a:solidFill>
                  <a:srgbClr val="FFFF00"/>
                </a:solidFill>
              </a:rPr>
              <a:t>課題</a:t>
            </a:r>
          </a:p>
        </p:txBody>
      </p:sp>
    </p:spTree>
    <p:extLst>
      <p:ext uri="{BB962C8B-B14F-4D97-AF65-F5344CB8AC3E}">
        <p14:creationId xmlns:p14="http://schemas.microsoft.com/office/powerpoint/2010/main" val="39556098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4809074" y="2648025"/>
            <a:ext cx="26468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9600" b="1" dirty="0" smtClean="0"/>
              <a:t>付録</a:t>
            </a:r>
            <a:endParaRPr kumimoji="1" lang="ja-JP" altLang="en-US" sz="9600" b="1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2B54-B15A-4C09-A324-033AADDE4659}" type="slidenum">
              <a:rPr kumimoji="1" lang="ja-JP" altLang="en-US" smtClean="0"/>
              <a:pPr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2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988458" y="206830"/>
            <a:ext cx="82445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b="1" dirty="0" smtClean="0"/>
              <a:t>付録：</a:t>
            </a:r>
            <a:r>
              <a:rPr lang="en-US" altLang="ja-JP" sz="3600" b="1" dirty="0" smtClean="0"/>
              <a:t>Belle</a:t>
            </a:r>
            <a:r>
              <a:rPr lang="ja-JP" altLang="en-US" sz="3600" b="1" dirty="0" smtClean="0"/>
              <a:t>検出器と粒子の種類の識別</a:t>
            </a:r>
            <a:endParaRPr kumimoji="1" lang="ja-JP" altLang="en-US" sz="3600" b="1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926600" y="798731"/>
            <a:ext cx="104118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・</a:t>
            </a:r>
            <a:r>
              <a:rPr kumimoji="1" lang="en-US" altLang="ja-JP" sz="2000" dirty="0" smtClean="0"/>
              <a:t>Belle</a:t>
            </a:r>
            <a:r>
              <a:rPr kumimoji="1" lang="ja-JP" altLang="en-US" sz="2000" dirty="0" smtClean="0"/>
              <a:t>検出器は様々なサブ検出器が層状に連なり、</a:t>
            </a:r>
            <a:r>
              <a:rPr kumimoji="1" lang="en-US" altLang="ja-JP" sz="2000" dirty="0" smtClean="0"/>
              <a:t>1</a:t>
            </a:r>
            <a:r>
              <a:rPr kumimoji="1" lang="ja-JP" altLang="en-US" sz="2000" dirty="0" err="1" smtClean="0"/>
              <a:t>つの</a:t>
            </a:r>
            <a:r>
              <a:rPr kumimoji="1" lang="ja-JP" altLang="en-US" sz="2000" dirty="0" smtClean="0"/>
              <a:t>大きなシステムを為している。</a:t>
            </a:r>
            <a:endParaRPr kumimoji="1" lang="en-US" altLang="ja-JP" sz="2000" dirty="0" smtClean="0"/>
          </a:p>
          <a:p>
            <a:r>
              <a:rPr kumimoji="1" lang="ja-JP" altLang="en-US" sz="2000" dirty="0" smtClean="0"/>
              <a:t>・役割は大雑把に言うと運動量の測定、エネルギーの測定、粒子の識別。</a:t>
            </a:r>
            <a:endParaRPr kumimoji="1" lang="ja-JP" altLang="en-US" sz="2000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79253" y="1699866"/>
            <a:ext cx="8506520" cy="5158134"/>
          </a:xfrm>
          <a:prstGeom prst="rect">
            <a:avLst/>
          </a:prstGeom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2B54-B15A-4C09-A324-033AADDE4659}" type="slidenum">
              <a:rPr kumimoji="1" lang="ja-JP" altLang="en-US" smtClean="0"/>
              <a:pPr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923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342" y="894871"/>
            <a:ext cx="6893315" cy="4113449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2929664" y="4985262"/>
            <a:ext cx="63541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dirty="0" smtClean="0">
                <a:hlinkClick r:id="rId3"/>
              </a:rPr>
              <a:t>https://www.kek.jp/ja/NewsRoom/Highlights/20120727150000/</a:t>
            </a:r>
            <a:r>
              <a:rPr lang="ja-JP" altLang="en-US" sz="1400" dirty="0" smtClean="0"/>
              <a:t>より引用</a:t>
            </a:r>
            <a:endParaRPr lang="ja-JP" altLang="en-US" sz="14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951822" y="186985"/>
            <a:ext cx="42883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 smtClean="0"/>
              <a:t>素粒子の標準模型</a:t>
            </a:r>
            <a:endParaRPr kumimoji="1" lang="ja-JP" altLang="en-US" sz="4000" b="1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22054" y="5345300"/>
            <a:ext cx="1057533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・素粒子の世界の現象を非常に良く説明する理論。</a:t>
            </a:r>
            <a:endParaRPr lang="en-US" altLang="ja-JP" dirty="0" smtClean="0"/>
          </a:p>
          <a:p>
            <a:r>
              <a:rPr lang="ja-JP" altLang="en-US" dirty="0" smtClean="0"/>
              <a:t>・それぞれ</a:t>
            </a:r>
            <a:r>
              <a:rPr lang="en-US" altLang="ja-JP" dirty="0" smtClean="0"/>
              <a:t>6</a:t>
            </a:r>
            <a:r>
              <a:rPr lang="ja-JP" altLang="en-US" dirty="0" smtClean="0"/>
              <a:t>種類のクォークとレプトン、力を伝える</a:t>
            </a:r>
            <a:r>
              <a:rPr lang="en-US" altLang="ja-JP" dirty="0" smtClean="0"/>
              <a:t>4</a:t>
            </a:r>
            <a:r>
              <a:rPr lang="ja-JP" altLang="en-US" dirty="0"/>
              <a:t>種</a:t>
            </a:r>
            <a:r>
              <a:rPr lang="ja-JP" altLang="en-US" dirty="0" smtClean="0"/>
              <a:t>の粒子、そしてヒッグス粒子が登場人物。</a:t>
            </a:r>
            <a:endParaRPr lang="en-US" altLang="ja-JP" dirty="0" smtClean="0"/>
          </a:p>
          <a:p>
            <a:r>
              <a:rPr kumimoji="1" lang="ja-JP" altLang="en-US" dirty="0" smtClean="0"/>
              <a:t>・新たな粒子を</a:t>
            </a:r>
            <a:r>
              <a:rPr kumimoji="1" lang="ja-JP" altLang="en-US" b="1" dirty="0" smtClean="0">
                <a:solidFill>
                  <a:srgbClr val="FF0000"/>
                </a:solidFill>
              </a:rPr>
              <a:t>実験的に観測し</a:t>
            </a:r>
            <a:r>
              <a:rPr kumimoji="1" lang="ja-JP" altLang="en-US" dirty="0" smtClean="0"/>
              <a:t>、素粒子物理は発展してきた</a:t>
            </a:r>
            <a:endParaRPr kumimoji="1"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(</a:t>
            </a:r>
            <a:r>
              <a:rPr lang="ja-JP" altLang="en-US" dirty="0" smtClean="0"/>
              <a:t>クォークは直接観測されておらず、前ページの</a:t>
            </a:r>
            <a:r>
              <a:rPr lang="en-US" altLang="ja-JP" dirty="0" smtClean="0"/>
              <a:t>”</a:t>
            </a:r>
            <a:r>
              <a:rPr lang="ja-JP" altLang="en-US" dirty="0" smtClean="0"/>
              <a:t>ハドロン</a:t>
            </a:r>
            <a:r>
              <a:rPr lang="en-US" altLang="ja-JP" dirty="0" smtClean="0"/>
              <a:t>”</a:t>
            </a:r>
            <a:r>
              <a:rPr lang="ja-JP" altLang="en-US" dirty="0" smtClean="0"/>
              <a:t>という形で発見されてきた</a:t>
            </a:r>
            <a:r>
              <a:rPr lang="en-US" altLang="ja-JP" dirty="0" smtClean="0"/>
              <a:t>)</a:t>
            </a:r>
            <a:r>
              <a:rPr lang="ja-JP" altLang="en-US" dirty="0" err="1" smtClean="0"/>
              <a:t>。</a:t>
            </a:r>
            <a:endParaRPr kumimoji="1" lang="en-US" altLang="ja-JP" dirty="0" smtClean="0"/>
          </a:p>
          <a:p>
            <a:r>
              <a:rPr lang="ja-JP" altLang="en-US" dirty="0" smtClean="0"/>
              <a:t>・それぞれの粒子を特徴づけるものの</a:t>
            </a:r>
            <a:r>
              <a:rPr lang="en-US" altLang="ja-JP" dirty="0" smtClean="0"/>
              <a:t>1</a:t>
            </a:r>
            <a:r>
              <a:rPr lang="ja-JP" altLang="en-US" dirty="0" smtClean="0"/>
              <a:t>つが</a:t>
            </a:r>
            <a:r>
              <a:rPr lang="ja-JP" altLang="en-US" b="1" dirty="0" smtClean="0">
                <a:solidFill>
                  <a:srgbClr val="FF0000"/>
                </a:solidFill>
              </a:rPr>
              <a:t>質量</a:t>
            </a:r>
            <a:r>
              <a:rPr lang="ja-JP" altLang="en-US" dirty="0" smtClean="0"/>
              <a:t>。</a:t>
            </a:r>
            <a:endParaRPr lang="en-US" altLang="ja-JP" dirty="0" smtClean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2B54-B15A-4C09-A324-033AADDE4659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671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802175" y="211953"/>
            <a:ext cx="86389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 smtClean="0"/>
              <a:t>Belle</a:t>
            </a:r>
            <a:r>
              <a:rPr lang="ja-JP" altLang="en-US" sz="3600" b="1" dirty="0" smtClean="0"/>
              <a:t>検出器</a:t>
            </a:r>
            <a:r>
              <a:rPr lang="en-US" altLang="ja-JP" sz="3600" b="1" dirty="0" smtClean="0"/>
              <a:t>: SVD, CDC (</a:t>
            </a:r>
            <a:r>
              <a:rPr lang="ja-JP" altLang="en-US" sz="3600" b="1" dirty="0" smtClean="0"/>
              <a:t>飛跡の再構成</a:t>
            </a:r>
            <a:r>
              <a:rPr lang="en-US" altLang="ja-JP" sz="3600" b="1" dirty="0" smtClean="0"/>
              <a:t>) </a:t>
            </a:r>
            <a:endParaRPr kumimoji="1" lang="ja-JP" altLang="en-US" sz="3600" b="1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641" y="1247887"/>
            <a:ext cx="2202386" cy="1761909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4506324" y="1204963"/>
            <a:ext cx="7486345" cy="53553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 smtClean="0"/>
              <a:t>・</a:t>
            </a:r>
            <a:r>
              <a:rPr lang="en-US" altLang="ja-JP" b="1" dirty="0" smtClean="0">
                <a:solidFill>
                  <a:srgbClr val="C00000"/>
                </a:solidFill>
              </a:rPr>
              <a:t>SVD</a:t>
            </a:r>
            <a:r>
              <a:rPr lang="en-US" altLang="ja-JP" dirty="0" smtClean="0"/>
              <a:t>=Silicon Vertex Detector = </a:t>
            </a:r>
            <a:r>
              <a:rPr lang="ja-JP" altLang="en-US" dirty="0" smtClean="0"/>
              <a:t>崩壊点検出器</a:t>
            </a:r>
            <a:endParaRPr lang="en-US" altLang="ja-JP" dirty="0" smtClean="0"/>
          </a:p>
          <a:p>
            <a:r>
              <a:rPr lang="ja-JP" altLang="en-US" dirty="0" smtClean="0"/>
              <a:t>   半導体検出器</a:t>
            </a:r>
            <a:r>
              <a:rPr lang="ja-JP" altLang="en-US" dirty="0"/>
              <a:t>。</a:t>
            </a:r>
            <a:r>
              <a:rPr lang="ja-JP" altLang="en-US" dirty="0" smtClean="0"/>
              <a:t>一番内層に設置され、荷電粒子が生成</a:t>
            </a:r>
            <a:endParaRPr lang="en-US" altLang="ja-JP" dirty="0" smtClean="0"/>
          </a:p>
          <a:p>
            <a:r>
              <a:rPr lang="ja-JP" altLang="en-US" dirty="0" smtClean="0"/>
              <a:t>   された点を精度よく測定する役割を担う。</a:t>
            </a:r>
            <a:endParaRPr lang="en-US" altLang="ja-JP" dirty="0" smtClean="0"/>
          </a:p>
          <a:p>
            <a:endParaRPr lang="en-US" altLang="ja-JP" b="1" dirty="0"/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/>
          </a:p>
          <a:p>
            <a:r>
              <a:rPr lang="ja-JP" altLang="en-US" dirty="0" smtClean="0"/>
              <a:t>・</a:t>
            </a:r>
            <a:r>
              <a:rPr lang="en-US" altLang="ja-JP" b="1" dirty="0" smtClean="0">
                <a:solidFill>
                  <a:srgbClr val="C00000"/>
                </a:solidFill>
              </a:rPr>
              <a:t>CDC</a:t>
            </a:r>
            <a:r>
              <a:rPr lang="en-US" altLang="ja-JP" dirty="0" smtClean="0"/>
              <a:t>=</a:t>
            </a:r>
            <a:r>
              <a:rPr lang="en-US" altLang="ja-JP" dirty="0" err="1" smtClean="0"/>
              <a:t>Cilindorical</a:t>
            </a:r>
            <a:r>
              <a:rPr lang="en-US" altLang="ja-JP" dirty="0" smtClean="0"/>
              <a:t> Drift Chamber=</a:t>
            </a:r>
            <a:r>
              <a:rPr lang="ja-JP" altLang="en-US" dirty="0" smtClean="0"/>
              <a:t>中央飛跡検出器</a:t>
            </a:r>
            <a:endParaRPr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</a:t>
            </a:r>
            <a:r>
              <a:rPr lang="ja-JP" altLang="en-US" dirty="0" smtClean="0"/>
              <a:t>中にガスが詰められた箱</a:t>
            </a:r>
            <a:r>
              <a:rPr lang="en-US" altLang="ja-JP" dirty="0" smtClean="0"/>
              <a:t>(</a:t>
            </a:r>
            <a:r>
              <a:rPr lang="ja-JP" altLang="en-US" dirty="0" smtClean="0"/>
              <a:t>チェンバー</a:t>
            </a:r>
            <a:r>
              <a:rPr lang="en-US" altLang="ja-JP" dirty="0" smtClean="0"/>
              <a:t>)</a:t>
            </a:r>
            <a:r>
              <a:rPr lang="ja-JP" altLang="en-US" dirty="0" smtClean="0"/>
              <a:t>内にワイヤーが張られている。</a:t>
            </a:r>
            <a:endParaRPr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</a:t>
            </a:r>
            <a:r>
              <a:rPr lang="ja-JP" altLang="en-US" dirty="0" smtClean="0"/>
              <a:t>荷電粒子が通るとガスをイオンと電子に電離し、電子を高電圧が</a:t>
            </a:r>
            <a:endParaRPr lang="en-US" altLang="ja-JP" dirty="0" smtClean="0"/>
          </a:p>
          <a:p>
            <a:r>
              <a:rPr lang="ja-JP" altLang="en-US" dirty="0" smtClean="0"/>
              <a:t>   かけられたワイヤーで読み取る。</a:t>
            </a:r>
            <a:endParaRPr lang="en-US" altLang="ja-JP" dirty="0" smtClean="0"/>
          </a:p>
          <a:p>
            <a:endParaRPr lang="en-US" altLang="ja-JP" b="1" dirty="0" smtClean="0"/>
          </a:p>
          <a:p>
            <a:endParaRPr lang="en-US" altLang="ja-JP" b="1" dirty="0"/>
          </a:p>
          <a:p>
            <a:endParaRPr lang="en-US" altLang="ja-JP" dirty="0" smtClean="0"/>
          </a:p>
          <a:p>
            <a:r>
              <a:rPr lang="en-US" altLang="ja-JP" dirty="0" smtClean="0"/>
              <a:t>SVD, CDC </a:t>
            </a:r>
            <a:r>
              <a:rPr lang="ja-JP" altLang="en-US" dirty="0" smtClean="0"/>
              <a:t>の情報を組み合わせ、磁場中での電荷を持った粒子の</a:t>
            </a:r>
            <a:endParaRPr lang="en-US" altLang="ja-JP" dirty="0" smtClean="0"/>
          </a:p>
          <a:p>
            <a:r>
              <a:rPr lang="ja-JP" altLang="en-US" dirty="0" smtClean="0"/>
              <a:t>飛跡を再構成し、</a:t>
            </a:r>
            <a:r>
              <a:rPr lang="ja-JP" altLang="en-US" dirty="0" smtClean="0">
                <a:solidFill>
                  <a:srgbClr val="C00000"/>
                </a:solidFill>
              </a:rPr>
              <a:t>運動量と電荷の測定</a:t>
            </a:r>
            <a:r>
              <a:rPr lang="ja-JP" altLang="en-US" dirty="0" smtClean="0"/>
              <a:t>を行う。</a:t>
            </a:r>
            <a:endParaRPr lang="en-US" altLang="ja-JP" dirty="0" smtClean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9707"/>
            <a:ext cx="2301072" cy="153701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099" y="4009707"/>
            <a:ext cx="2129198" cy="1524180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1845187" y="3486487"/>
            <a:ext cx="97815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solidFill>
                  <a:srgbClr val="C00000"/>
                </a:solidFill>
              </a:rPr>
              <a:t>CDC</a:t>
            </a:r>
            <a:endParaRPr kumimoji="1" lang="ja-JP" altLang="en-US" sz="2800" b="1" dirty="0">
              <a:solidFill>
                <a:srgbClr val="C00000"/>
              </a:solidFill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7887"/>
            <a:ext cx="2301072" cy="1761909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845187" y="943353"/>
            <a:ext cx="94609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solidFill>
                  <a:srgbClr val="C00000"/>
                </a:solidFill>
              </a:rPr>
              <a:t>SVD</a:t>
            </a:r>
            <a:endParaRPr kumimoji="1" lang="ja-JP" altLang="en-US" sz="2800" b="1" dirty="0">
              <a:solidFill>
                <a:srgbClr val="C00000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2B54-B15A-4C09-A324-033AADDE4659}" type="slidenum">
              <a:rPr kumimoji="1" lang="ja-JP" altLang="en-US" smtClean="0"/>
              <a:pPr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271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501023" y="211699"/>
            <a:ext cx="5262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b="1" dirty="0" smtClean="0"/>
              <a:t>荷電ハドロンの識別方法</a:t>
            </a:r>
            <a:endParaRPr kumimoji="1" lang="ja-JP" altLang="en-US" sz="3600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80403" y="1529379"/>
            <a:ext cx="1140087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-  </a:t>
            </a:r>
            <a:r>
              <a:rPr kumimoji="1" lang="ja-JP" altLang="en-US" sz="2400" dirty="0" smtClean="0"/>
              <a:t>検出器に入る荷電ハドロンは</a:t>
            </a:r>
            <a:r>
              <a:rPr kumimoji="1" lang="en-US" altLang="ja-JP" sz="2400" dirty="0" smtClean="0"/>
              <a:t>3</a:t>
            </a:r>
            <a:r>
              <a:rPr kumimoji="1" lang="ja-JP" altLang="en-US" sz="2400" dirty="0" smtClean="0"/>
              <a:t>種類。</a:t>
            </a:r>
            <a:endParaRPr kumimoji="1" lang="en-US" altLang="ja-JP" sz="2400" dirty="0" smtClean="0"/>
          </a:p>
          <a:p>
            <a:r>
              <a:rPr lang="en-US" altLang="ja-JP" sz="2400" dirty="0" smtClean="0"/>
              <a:t>   </a:t>
            </a:r>
            <a:r>
              <a:rPr lang="el-GR" altLang="ja-JP" sz="2400" dirty="0" smtClean="0"/>
              <a:t>π</a:t>
            </a:r>
            <a:r>
              <a:rPr lang="ja-JP" altLang="en-US" sz="2400" dirty="0" smtClean="0"/>
              <a:t>中間子、</a:t>
            </a:r>
            <a:r>
              <a:rPr lang="en-US" altLang="ja-JP" sz="2400" dirty="0" smtClean="0"/>
              <a:t>K</a:t>
            </a:r>
            <a:r>
              <a:rPr lang="ja-JP" altLang="en-US" sz="2400" dirty="0" smtClean="0"/>
              <a:t>中間子、陽子。これらを識別する必要がある。</a:t>
            </a:r>
            <a:endParaRPr lang="en-US" altLang="ja-JP" sz="2400" dirty="0" smtClean="0"/>
          </a:p>
          <a:p>
            <a:endParaRPr lang="en-US" altLang="ja-JP" sz="2400" dirty="0"/>
          </a:p>
          <a:p>
            <a:r>
              <a:rPr lang="en-US" altLang="ja-JP" sz="2400" dirty="0" smtClean="0"/>
              <a:t>-  </a:t>
            </a:r>
            <a:r>
              <a:rPr lang="ja-JP" altLang="en-US" sz="2400" dirty="0" smtClean="0"/>
              <a:t>これらは異なる質量を持つので、</a:t>
            </a:r>
            <a:r>
              <a:rPr lang="ja-JP" altLang="en-US" sz="2400" dirty="0" smtClean="0">
                <a:solidFill>
                  <a:srgbClr val="C00000"/>
                </a:solidFill>
              </a:rPr>
              <a:t>質量を測定すれば</a:t>
            </a:r>
            <a:r>
              <a:rPr lang="ja-JP" altLang="en-US" sz="2400" dirty="0" smtClean="0"/>
              <a:t>良い。</a:t>
            </a:r>
            <a:endParaRPr lang="en-US" altLang="ja-JP" sz="2400" dirty="0" smtClean="0"/>
          </a:p>
          <a:p>
            <a:endParaRPr lang="en-US" altLang="ja-JP" sz="2400" dirty="0"/>
          </a:p>
          <a:p>
            <a:pPr marL="342900" indent="-342900">
              <a:buFontTx/>
              <a:buChar char="-"/>
            </a:pPr>
            <a:r>
              <a:rPr lang="ja-JP" altLang="en-US" sz="2400" dirty="0" smtClean="0"/>
              <a:t>相対性理論のもとで、質量</a:t>
            </a:r>
            <a:r>
              <a:rPr lang="en-US" altLang="ja-JP" sz="2400" dirty="0" smtClean="0"/>
              <a:t>m</a:t>
            </a:r>
            <a:r>
              <a:rPr lang="en-US" altLang="ja-JP" sz="2400" dirty="0"/>
              <a:t>,</a:t>
            </a:r>
            <a:r>
              <a:rPr lang="ja-JP" altLang="en-US" sz="2400" dirty="0" smtClean="0"/>
              <a:t>運動量</a:t>
            </a:r>
            <a:r>
              <a:rPr lang="en-US" altLang="ja-JP" sz="2400" dirty="0" smtClean="0"/>
              <a:t>p</a:t>
            </a:r>
            <a:r>
              <a:rPr lang="en-US" altLang="ja-JP" sz="2400" dirty="0"/>
              <a:t>,</a:t>
            </a:r>
            <a:r>
              <a:rPr lang="ja-JP" altLang="en-US" sz="2400" dirty="0" smtClean="0"/>
              <a:t>速度</a:t>
            </a:r>
            <a:r>
              <a:rPr lang="en-US" altLang="ja-JP" sz="2400" dirty="0" smtClean="0"/>
              <a:t>v</a:t>
            </a:r>
            <a:r>
              <a:rPr lang="ja-JP" altLang="en-US" sz="2400" dirty="0" smtClean="0"/>
              <a:t>は</a:t>
            </a:r>
            <a:endParaRPr lang="en-US" altLang="ja-JP" sz="2400" dirty="0" smtClean="0"/>
          </a:p>
          <a:p>
            <a:r>
              <a:rPr lang="en-US" altLang="ja-JP" sz="2400" dirty="0" smtClean="0"/>
              <a:t>                     </a:t>
            </a:r>
            <a:r>
              <a:rPr lang="ja-JP" altLang="en-US" sz="2400" dirty="0" smtClean="0"/>
              <a:t>の関係を持つ</a:t>
            </a:r>
            <a:r>
              <a:rPr lang="en-US" altLang="ja-JP" sz="2400" dirty="0" smtClean="0"/>
              <a:t>(v</a:t>
            </a:r>
            <a:r>
              <a:rPr lang="ja-JP" altLang="en-US" sz="2400" dirty="0" smtClean="0"/>
              <a:t>が</a:t>
            </a:r>
            <a:r>
              <a:rPr lang="en-US" altLang="ja-JP" sz="2400" dirty="0" smtClean="0"/>
              <a:t>c</a:t>
            </a:r>
            <a:r>
              <a:rPr lang="ja-JP" altLang="en-US" sz="2400" dirty="0" smtClean="0"/>
              <a:t>より小さい極限では、高校で習う</a:t>
            </a:r>
            <a:r>
              <a:rPr lang="en-US" altLang="ja-JP" sz="2400" dirty="0" smtClean="0"/>
              <a:t>p=mv</a:t>
            </a:r>
            <a:r>
              <a:rPr lang="ja-JP" altLang="en-US" sz="2400" dirty="0" smtClean="0"/>
              <a:t>になる</a:t>
            </a:r>
            <a:r>
              <a:rPr lang="en-US" altLang="ja-JP" sz="2400" dirty="0" smtClean="0"/>
              <a:t>)</a:t>
            </a:r>
          </a:p>
          <a:p>
            <a:endParaRPr lang="en-US" altLang="ja-JP" sz="2400" dirty="0"/>
          </a:p>
          <a:p>
            <a:r>
              <a:rPr lang="en-US" altLang="ja-JP" sz="2400" dirty="0" smtClean="0"/>
              <a:t>    </a:t>
            </a:r>
            <a:r>
              <a:rPr lang="ja-JP" altLang="en-US" sz="2400" dirty="0" smtClean="0"/>
              <a:t>運動量は磁場中の回転半径から測定されているので、</a:t>
            </a:r>
            <a:endParaRPr lang="en-US" altLang="ja-JP" sz="2400" dirty="0" smtClean="0"/>
          </a:p>
          <a:p>
            <a:r>
              <a:rPr lang="ja-JP" altLang="en-US" sz="2400" dirty="0">
                <a:solidFill>
                  <a:srgbClr val="C00000"/>
                </a:solidFill>
              </a:rPr>
              <a:t>　</a:t>
            </a:r>
            <a:r>
              <a:rPr lang="ja-JP" altLang="en-US" sz="2400" dirty="0" smtClean="0">
                <a:solidFill>
                  <a:srgbClr val="C00000"/>
                </a:solidFill>
              </a:rPr>
              <a:t>速度を測定できれば質量も分かる。</a:t>
            </a:r>
            <a:r>
              <a:rPr lang="ja-JP" altLang="en-US" sz="2400" dirty="0" smtClean="0"/>
              <a:t>→次ページ</a:t>
            </a:r>
            <a:endParaRPr lang="en-US" altLang="ja-JP" sz="2400" dirty="0" smtClean="0"/>
          </a:p>
        </p:txBody>
      </p:sp>
      <p:graphicFrame>
        <p:nvGraphicFramePr>
          <p:cNvPr id="7" name="オブジェクト 6"/>
          <p:cNvGraphicFramePr>
            <a:graphicFrameLocks noChangeAspect="1"/>
          </p:cNvGraphicFramePr>
          <p:nvPr>
            <p:extLst/>
          </p:nvPr>
        </p:nvGraphicFramePr>
        <p:xfrm>
          <a:off x="1324872" y="3635932"/>
          <a:ext cx="1526701" cy="697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5" name="数式" r:id="rId3" imgW="1028520" imgH="469800" progId="Equation.3">
                  <p:embed/>
                </p:oleObj>
              </mc:Choice>
              <mc:Fallback>
                <p:oleObj name="数式" r:id="rId3" imgW="1028520" imgH="469800" progId="Equation.3">
                  <p:embed/>
                  <p:pic>
                    <p:nvPicPr>
                      <p:cNvPr id="7" name="オブジェクト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4872" y="3635932"/>
                        <a:ext cx="1526701" cy="69738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2B54-B15A-4C09-A324-033AADDE4659}" type="slidenum">
              <a:rPr kumimoji="1" lang="ja-JP" altLang="en-US" smtClean="0"/>
              <a:pPr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315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502880" y="220487"/>
            <a:ext cx="92592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 smtClean="0"/>
              <a:t>Belle</a:t>
            </a:r>
            <a:r>
              <a:rPr lang="ja-JP" altLang="en-US" sz="3600" b="1" dirty="0" smtClean="0"/>
              <a:t>検出器</a:t>
            </a:r>
            <a:r>
              <a:rPr lang="en-US" altLang="ja-JP" sz="3600" b="1" dirty="0" smtClean="0"/>
              <a:t>: CDC, ACC, TOF (</a:t>
            </a:r>
            <a:r>
              <a:rPr lang="ja-JP" altLang="en-US" sz="3600" b="1" dirty="0" smtClean="0"/>
              <a:t>速度の測定</a:t>
            </a:r>
            <a:r>
              <a:rPr lang="en-US" altLang="ja-JP" sz="3600" b="1" dirty="0" smtClean="0"/>
              <a:t>)</a:t>
            </a:r>
            <a:endParaRPr kumimoji="1" lang="ja-JP" altLang="en-US" sz="3600" b="1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329368" y="1350246"/>
            <a:ext cx="795315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・速度の測定は</a:t>
            </a:r>
            <a:r>
              <a:rPr lang="en-US" altLang="ja-JP" dirty="0" smtClean="0"/>
              <a:t>3</a:t>
            </a:r>
            <a:r>
              <a:rPr lang="ja-JP" altLang="en-US" dirty="0" smtClean="0"/>
              <a:t>つの検出器で行う。</a:t>
            </a:r>
            <a:endParaRPr lang="en-US" altLang="ja-JP" dirty="0" smtClean="0"/>
          </a:p>
          <a:p>
            <a:r>
              <a:rPr lang="en-US" altLang="ja-JP" dirty="0" smtClean="0"/>
              <a:t>   3</a:t>
            </a:r>
            <a:r>
              <a:rPr lang="ja-JP" altLang="en-US" dirty="0" err="1" smtClean="0"/>
              <a:t>つの</a:t>
            </a:r>
            <a:r>
              <a:rPr lang="ja-JP" altLang="en-US" dirty="0" smtClean="0"/>
              <a:t>情報を組み合わせることで精度良く速度を測定する。</a:t>
            </a:r>
            <a:endParaRPr lang="en-US" altLang="ja-JP" dirty="0"/>
          </a:p>
          <a:p>
            <a:endParaRPr kumimoji="1" lang="en-US" altLang="ja-JP" dirty="0" smtClean="0"/>
          </a:p>
          <a:p>
            <a:r>
              <a:rPr kumimoji="1" lang="ja-JP" altLang="en-US" dirty="0" smtClean="0"/>
              <a:t>・</a:t>
            </a:r>
            <a:r>
              <a:rPr lang="ja-JP" altLang="en-US" dirty="0"/>
              <a:t>荷電粒子の</a:t>
            </a:r>
            <a:r>
              <a:rPr lang="ja-JP" altLang="en-US" dirty="0" smtClean="0"/>
              <a:t>速度によって</a:t>
            </a:r>
            <a:r>
              <a:rPr lang="ja-JP" altLang="en-US" dirty="0"/>
              <a:t>、</a:t>
            </a:r>
            <a:r>
              <a:rPr kumimoji="1" lang="en-US" altLang="ja-JP" b="1" dirty="0" smtClean="0">
                <a:solidFill>
                  <a:srgbClr val="C00000"/>
                </a:solidFill>
              </a:rPr>
              <a:t>CDC</a:t>
            </a:r>
            <a:r>
              <a:rPr kumimoji="1" lang="ja-JP" altLang="en-US" dirty="0" smtClean="0"/>
              <a:t>内</a:t>
            </a:r>
            <a:r>
              <a:rPr lang="ja-JP" altLang="en-US" dirty="0" smtClean="0"/>
              <a:t>のガスが電離する量が変わる。</a:t>
            </a:r>
            <a:endParaRPr lang="en-US" altLang="ja-JP" dirty="0" smtClean="0"/>
          </a:p>
          <a:p>
            <a:r>
              <a:rPr lang="en-US" altLang="ja-JP" dirty="0" smtClean="0"/>
              <a:t>    CDC</a:t>
            </a:r>
            <a:r>
              <a:rPr lang="ja-JP" altLang="en-US" dirty="0" smtClean="0"/>
              <a:t>の信号の大きさを測定することで、速度が測定できる。</a:t>
            </a:r>
            <a:endParaRPr lang="en-US" altLang="ja-JP" dirty="0" smtClean="0"/>
          </a:p>
          <a:p>
            <a:endParaRPr lang="en-US" altLang="ja-JP" dirty="0"/>
          </a:p>
          <a:p>
            <a:r>
              <a:rPr kumimoji="1" lang="ja-JP" altLang="en-US" dirty="0" smtClean="0"/>
              <a:t>・</a:t>
            </a:r>
            <a:r>
              <a:rPr kumimoji="1" lang="en-US" altLang="ja-JP" b="1" dirty="0" smtClean="0">
                <a:solidFill>
                  <a:srgbClr val="C00000"/>
                </a:solidFill>
              </a:rPr>
              <a:t>ACC</a:t>
            </a:r>
            <a:r>
              <a:rPr kumimoji="1" lang="en-US" altLang="ja-JP" dirty="0" smtClean="0">
                <a:solidFill>
                  <a:srgbClr val="C00000"/>
                </a:solidFill>
              </a:rPr>
              <a:t> </a:t>
            </a:r>
            <a:r>
              <a:rPr kumimoji="1" lang="en-US" altLang="ja-JP" dirty="0" smtClean="0"/>
              <a:t>= Aerogel Cherenkov Counter = </a:t>
            </a:r>
            <a:r>
              <a:rPr kumimoji="1" lang="ja-JP" altLang="en-US" dirty="0" smtClean="0"/>
              <a:t>エアロゲルチェレンコフ検出器</a:t>
            </a:r>
            <a:endParaRPr kumimoji="1"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</a:t>
            </a:r>
            <a:r>
              <a:rPr lang="ja-JP" altLang="en-US" dirty="0" smtClean="0"/>
              <a:t>エアロゲルという非常に軽い物質で作られている。</a:t>
            </a:r>
            <a:endParaRPr lang="en-US" altLang="ja-JP" dirty="0" smtClean="0"/>
          </a:p>
          <a:p>
            <a:r>
              <a:rPr lang="en-US" altLang="ja-JP" dirty="0" smtClean="0"/>
              <a:t>   </a:t>
            </a:r>
            <a:r>
              <a:rPr lang="ja-JP" altLang="en-US" dirty="0" smtClean="0"/>
              <a:t>荷電粒子の速度が</a:t>
            </a:r>
            <a:r>
              <a:rPr lang="en-US" altLang="ja-JP" dirty="0" err="1" smtClean="0"/>
              <a:t>c/n</a:t>
            </a:r>
            <a:r>
              <a:rPr lang="en-US" altLang="ja-JP" dirty="0" smtClean="0"/>
              <a:t> (n</a:t>
            </a:r>
            <a:r>
              <a:rPr lang="ja-JP" altLang="en-US" dirty="0" smtClean="0"/>
              <a:t>は屈折率</a:t>
            </a:r>
            <a:r>
              <a:rPr lang="en-US" altLang="ja-JP" dirty="0" smtClean="0"/>
              <a:t>)</a:t>
            </a:r>
            <a:r>
              <a:rPr lang="ja-JP" altLang="en-US" dirty="0" smtClean="0"/>
              <a:t>を超えるとチェレンコフ光を放出する。</a:t>
            </a:r>
            <a:endParaRPr lang="en-US" altLang="ja-JP" dirty="0" smtClean="0"/>
          </a:p>
          <a:p>
            <a:r>
              <a:rPr kumimoji="1" lang="en-US" altLang="ja-JP" dirty="0"/>
              <a:t> </a:t>
            </a:r>
            <a:r>
              <a:rPr kumimoji="1" lang="en-US" altLang="ja-JP" dirty="0" smtClean="0"/>
              <a:t>  ACC</a:t>
            </a:r>
            <a:r>
              <a:rPr kumimoji="1" lang="ja-JP" altLang="en-US" dirty="0" smtClean="0"/>
              <a:t>からの信号があるかどうかで、ある速度を超えているかどうかが</a:t>
            </a:r>
            <a:endParaRPr kumimoji="1"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</a:t>
            </a:r>
            <a:r>
              <a:rPr lang="ja-JP" altLang="en-US" dirty="0" smtClean="0"/>
              <a:t>分かる。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/>
              <a:t>・</a:t>
            </a:r>
            <a:r>
              <a:rPr lang="en-US" altLang="ja-JP" b="1" dirty="0">
                <a:solidFill>
                  <a:srgbClr val="C00000"/>
                </a:solidFill>
              </a:rPr>
              <a:t>TOF</a:t>
            </a:r>
            <a:r>
              <a:rPr lang="en-US" altLang="ja-JP" dirty="0"/>
              <a:t> = Time Of Flight = </a:t>
            </a:r>
            <a:r>
              <a:rPr lang="ja-JP" altLang="en-US" dirty="0"/>
              <a:t>飛行時間検出器</a:t>
            </a:r>
            <a:endParaRPr lang="en-US" altLang="ja-JP" dirty="0"/>
          </a:p>
          <a:p>
            <a:r>
              <a:rPr lang="ja-JP" altLang="en-US" dirty="0"/>
              <a:t>   プラスチックシンチレーターで出来ている。電荷を通った</a:t>
            </a:r>
            <a:endParaRPr lang="en-US" altLang="ja-JP" dirty="0"/>
          </a:p>
          <a:p>
            <a:r>
              <a:rPr lang="en-US" altLang="ja-JP" dirty="0"/>
              <a:t>   </a:t>
            </a:r>
            <a:r>
              <a:rPr lang="ja-JP" altLang="en-US" dirty="0"/>
              <a:t>粒子が通ると、シンチレーション光と呼ばれる光を放出する。</a:t>
            </a:r>
            <a:endParaRPr lang="en-US" altLang="ja-JP" dirty="0"/>
          </a:p>
          <a:p>
            <a:r>
              <a:rPr lang="ja-JP" altLang="en-US" dirty="0"/>
              <a:t>   ストップウォッチの原理で崩壊点からの到達時間を測定</a:t>
            </a:r>
            <a:endParaRPr lang="en-US" altLang="ja-JP" dirty="0"/>
          </a:p>
          <a:p>
            <a:r>
              <a:rPr lang="en-US" altLang="ja-JP" dirty="0"/>
              <a:t>   </a:t>
            </a:r>
            <a:r>
              <a:rPr lang="ja-JP" altLang="en-US" dirty="0"/>
              <a:t>することで、直接速度を測定</a:t>
            </a:r>
            <a:r>
              <a:rPr lang="ja-JP" altLang="en-US" dirty="0" smtClean="0"/>
              <a:t>する。</a:t>
            </a:r>
            <a:endParaRPr kumimoji="1" lang="en-US" altLang="ja-JP" dirty="0" smtClean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02" y="1328009"/>
            <a:ext cx="3216246" cy="241823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742290" y="925787"/>
            <a:ext cx="94769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solidFill>
                  <a:srgbClr val="C00000"/>
                </a:solidFill>
              </a:rPr>
              <a:t>ACC</a:t>
            </a:r>
            <a:endParaRPr kumimoji="1" lang="ja-JP" altLang="en-US" sz="2800" b="1" dirty="0">
              <a:solidFill>
                <a:srgbClr val="C00000"/>
              </a:solidFill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7" y="4501157"/>
            <a:ext cx="2017674" cy="1614139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557" y="4479642"/>
            <a:ext cx="2089898" cy="1671918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1653230" y="4093490"/>
            <a:ext cx="92204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solidFill>
                  <a:srgbClr val="C00000"/>
                </a:solidFill>
              </a:rPr>
              <a:t>TOF</a:t>
            </a:r>
            <a:endParaRPr kumimoji="1" lang="ja-JP" altLang="en-US" sz="2800" b="1" dirty="0">
              <a:solidFill>
                <a:srgbClr val="C00000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2B54-B15A-4C09-A324-033AADDE4659}" type="slidenum">
              <a:rPr kumimoji="1" lang="ja-JP" altLang="en-US" smtClean="0"/>
              <a:pPr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338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7262" y="1799132"/>
            <a:ext cx="5911035" cy="4104168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3720970" y="208841"/>
            <a:ext cx="4801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b="1" dirty="0" smtClean="0"/>
              <a:t>荷電ハドロンの識別例</a:t>
            </a:r>
            <a:endParaRPr kumimoji="1" lang="ja-JP" altLang="en-US" sz="3600" b="1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152936" y="1063532"/>
            <a:ext cx="56396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SVD, CDC</a:t>
            </a:r>
            <a:r>
              <a:rPr lang="ja-JP" altLang="en-US" dirty="0" smtClean="0"/>
              <a:t>から測定した運動量と、</a:t>
            </a:r>
            <a:r>
              <a:rPr lang="en-US" altLang="ja-JP" dirty="0" smtClean="0"/>
              <a:t>TOF</a:t>
            </a:r>
            <a:r>
              <a:rPr lang="ja-JP" altLang="en-US" dirty="0" smtClean="0"/>
              <a:t>から測定した</a:t>
            </a:r>
            <a:endParaRPr lang="en-US" altLang="ja-JP" dirty="0" smtClean="0"/>
          </a:p>
          <a:p>
            <a:r>
              <a:rPr kumimoji="1" lang="ja-JP" altLang="en-US" dirty="0"/>
              <a:t>速度</a:t>
            </a:r>
            <a:r>
              <a:rPr kumimoji="1" lang="ja-JP" altLang="en-US" dirty="0" smtClean="0"/>
              <a:t>を組み合わせて測定した質量</a:t>
            </a:r>
            <a:r>
              <a:rPr lang="ja-JP" altLang="en-US" dirty="0" smtClean="0"/>
              <a:t>分</a:t>
            </a:r>
            <a:r>
              <a:rPr lang="ja-JP" altLang="en-US" dirty="0"/>
              <a:t>布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035118" y="2139904"/>
            <a:ext cx="11079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l-GR" altLang="ja-JP" dirty="0" smtClean="0"/>
              <a:t>π</a:t>
            </a:r>
            <a:r>
              <a:rPr kumimoji="1" lang="ja-JP" altLang="en-US" dirty="0" smtClean="0"/>
              <a:t>中間子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829497" y="3790445"/>
            <a:ext cx="103746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K</a:t>
            </a:r>
            <a:r>
              <a:rPr kumimoji="1" lang="ja-JP" altLang="en-US" dirty="0" smtClean="0"/>
              <a:t>中間子</a:t>
            </a:r>
            <a:endParaRPr kumimoji="1" lang="ja-JP" altLang="en-US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4791" y="1774593"/>
            <a:ext cx="4483218" cy="4287606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1172953" y="1063532"/>
            <a:ext cx="35266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 smtClean="0"/>
              <a:t>運動量と</a:t>
            </a:r>
            <a:r>
              <a:rPr lang="en-US" altLang="ja-JP" dirty="0" smtClean="0"/>
              <a:t>CDC</a:t>
            </a:r>
            <a:r>
              <a:rPr lang="ja-JP" altLang="en-US" dirty="0" smtClean="0"/>
              <a:t>の信号量の関係</a:t>
            </a:r>
            <a:endParaRPr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423102" y="1473804"/>
            <a:ext cx="6463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陽子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81748" y="1477097"/>
            <a:ext cx="11079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l-GR" altLang="ja-JP" dirty="0" smtClean="0"/>
              <a:t>π</a:t>
            </a:r>
            <a:r>
              <a:rPr kumimoji="1" lang="ja-JP" altLang="en-US" dirty="0" smtClean="0"/>
              <a:t>中間子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449192" y="1466464"/>
            <a:ext cx="103746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K</a:t>
            </a:r>
            <a:r>
              <a:rPr kumimoji="1" lang="ja-JP" altLang="en-US" dirty="0" smtClean="0"/>
              <a:t>中間子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0411698" y="4582055"/>
            <a:ext cx="6463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陽子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897483" y="3851216"/>
            <a:ext cx="6463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電子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132513" y="6479665"/>
            <a:ext cx="5142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*</a:t>
            </a:r>
            <a:r>
              <a:rPr kumimoji="1" lang="ja-JP" altLang="en-US" dirty="0" smtClean="0"/>
              <a:t>実際には全ての検出器の情報を組み合わせる。</a:t>
            </a:r>
            <a:endParaRPr kumimoji="1" lang="ja-JP" altLang="en-US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2B54-B15A-4C09-A324-033AADDE4659}" type="slidenum">
              <a:rPr kumimoji="1" lang="ja-JP" altLang="en-US" smtClean="0"/>
              <a:pPr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978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919194" y="56667"/>
            <a:ext cx="84048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600" b="1" dirty="0" smtClean="0"/>
              <a:t>Belle</a:t>
            </a:r>
            <a:r>
              <a:rPr lang="ja-JP" altLang="en-US" sz="3600" b="1" dirty="0" smtClean="0"/>
              <a:t>検出器</a:t>
            </a:r>
            <a:r>
              <a:rPr lang="en-US" altLang="ja-JP" sz="3600" b="1" dirty="0" smtClean="0"/>
              <a:t>: ECL</a:t>
            </a:r>
          </a:p>
          <a:p>
            <a:r>
              <a:rPr lang="en-US" altLang="ja-JP" sz="3600" b="1" dirty="0" smtClean="0"/>
              <a:t>(</a:t>
            </a:r>
            <a:r>
              <a:rPr lang="ja-JP" altLang="en-US" sz="3600" b="1" dirty="0" smtClean="0"/>
              <a:t>エネルギーの測定、電子と光子の識別</a:t>
            </a:r>
            <a:r>
              <a:rPr lang="en-US" altLang="ja-JP" sz="3600" b="1" dirty="0" smtClean="0"/>
              <a:t>)</a:t>
            </a:r>
            <a:endParaRPr kumimoji="1" lang="ja-JP" altLang="en-US" sz="3600" b="1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8641" y="1562100"/>
            <a:ext cx="2741489" cy="4610099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3341509" y="1354970"/>
            <a:ext cx="789190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 smtClean="0"/>
              <a:t>・ </a:t>
            </a:r>
            <a:r>
              <a:rPr lang="en-US" altLang="ja-JP" sz="2000" b="1" dirty="0" smtClean="0">
                <a:solidFill>
                  <a:srgbClr val="C00000"/>
                </a:solidFill>
              </a:rPr>
              <a:t>ECL</a:t>
            </a:r>
            <a:r>
              <a:rPr lang="en-US" altLang="ja-JP" sz="2000" dirty="0" smtClean="0"/>
              <a:t>=Electro Magnetic Calorimeter =</a:t>
            </a:r>
            <a:r>
              <a:rPr lang="ja-JP" altLang="en-US" sz="2000" dirty="0" smtClean="0"/>
              <a:t>電磁カロリメータ</a:t>
            </a:r>
            <a:endParaRPr lang="en-US" altLang="ja-JP" sz="2000" dirty="0" smtClean="0"/>
          </a:p>
          <a:p>
            <a:r>
              <a:rPr lang="en-US" altLang="ja-JP" sz="2000" dirty="0"/>
              <a:t> </a:t>
            </a:r>
            <a:r>
              <a:rPr lang="en-US" altLang="ja-JP" sz="2000" dirty="0" smtClean="0"/>
              <a:t>    </a:t>
            </a:r>
            <a:r>
              <a:rPr lang="en-US" altLang="ja-JP" sz="2000" dirty="0" err="1" smtClean="0"/>
              <a:t>CsI</a:t>
            </a:r>
            <a:r>
              <a:rPr lang="ja-JP" altLang="en-US" sz="2000" dirty="0" smtClean="0"/>
              <a:t>という結晶で出来ていて、光子や電子が通ると検出器中で</a:t>
            </a:r>
            <a:endParaRPr lang="en-US" altLang="ja-JP" sz="2000" dirty="0" smtClean="0"/>
          </a:p>
          <a:p>
            <a:r>
              <a:rPr lang="en-US" altLang="ja-JP" sz="2000" dirty="0"/>
              <a:t> </a:t>
            </a:r>
            <a:r>
              <a:rPr lang="en-US" altLang="ja-JP" sz="2000" dirty="0" smtClean="0"/>
              <a:t>   </a:t>
            </a:r>
            <a:r>
              <a:rPr lang="ja-JP" altLang="en-US" sz="2000" dirty="0" smtClean="0"/>
              <a:t>ほとんど全てのエネルギーを失う。</a:t>
            </a:r>
            <a:endParaRPr lang="en-US" altLang="ja-JP" sz="2000" dirty="0" smtClean="0"/>
          </a:p>
          <a:p>
            <a:r>
              <a:rPr lang="en-US" altLang="ja-JP" sz="2000" dirty="0"/>
              <a:t> </a:t>
            </a:r>
            <a:r>
              <a:rPr lang="en-US" altLang="ja-JP" sz="2000" dirty="0" smtClean="0"/>
              <a:t>   </a:t>
            </a:r>
            <a:r>
              <a:rPr lang="ja-JP" altLang="en-US" sz="2000" dirty="0" smtClean="0"/>
              <a:t>→エネルギーの測定に用いる。</a:t>
            </a:r>
            <a:endParaRPr lang="en-US" altLang="ja-JP" sz="2000" dirty="0" smtClean="0"/>
          </a:p>
          <a:p>
            <a:endParaRPr lang="en-US" altLang="ja-JP" sz="2000" dirty="0"/>
          </a:p>
          <a:p>
            <a:r>
              <a:rPr lang="ja-JP" altLang="en-US" sz="2000" dirty="0" smtClean="0"/>
              <a:t>・ 電子は荷電ハドロンに比べてエネルギーを多く落とす。</a:t>
            </a:r>
            <a:endParaRPr lang="en-US" altLang="ja-JP" sz="2000" dirty="0" smtClean="0"/>
          </a:p>
          <a:p>
            <a:r>
              <a:rPr lang="en-US" altLang="ja-JP" sz="2000" dirty="0"/>
              <a:t> </a:t>
            </a:r>
            <a:r>
              <a:rPr lang="en-US" altLang="ja-JP" sz="2000" dirty="0" smtClean="0"/>
              <a:t>   </a:t>
            </a:r>
            <a:r>
              <a:rPr lang="ja-JP" altLang="en-US" sz="2000" dirty="0" smtClean="0"/>
              <a:t>→</a:t>
            </a:r>
            <a:r>
              <a:rPr lang="en-US" altLang="ja-JP" sz="2000" dirty="0" smtClean="0"/>
              <a:t>ECL</a:t>
            </a:r>
            <a:r>
              <a:rPr lang="ja-JP" altLang="en-US" sz="2000" dirty="0" smtClean="0"/>
              <a:t>に落としたエネルギーを見ることで電子の識別が出来る。</a:t>
            </a:r>
            <a:endParaRPr lang="en-US" altLang="ja-JP" sz="2000" dirty="0" smtClean="0"/>
          </a:p>
          <a:p>
            <a:endParaRPr lang="en-US" altLang="ja-JP" sz="2000" dirty="0"/>
          </a:p>
          <a:p>
            <a:r>
              <a:rPr lang="ja-JP" altLang="en-US" sz="2000" dirty="0" smtClean="0"/>
              <a:t>・ 光子は</a:t>
            </a:r>
            <a:r>
              <a:rPr lang="en-US" altLang="ja-JP" sz="2000" dirty="0" smtClean="0"/>
              <a:t>SVD, CDC</a:t>
            </a:r>
            <a:r>
              <a:rPr lang="ja-JP" altLang="en-US" sz="2000" dirty="0" smtClean="0"/>
              <a:t>に飛跡を残さず、</a:t>
            </a:r>
            <a:r>
              <a:rPr lang="en-US" altLang="ja-JP" sz="2000" dirty="0" smtClean="0"/>
              <a:t>ECL</a:t>
            </a:r>
            <a:r>
              <a:rPr lang="ja-JP" altLang="en-US" sz="2000" dirty="0" smtClean="0"/>
              <a:t>のみに信号を残す。</a:t>
            </a:r>
            <a:r>
              <a:rPr lang="en-US" altLang="ja-JP" sz="2000" dirty="0" smtClean="0"/>
              <a:t> 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460" y="4173748"/>
            <a:ext cx="2590800" cy="259080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6341615" y="4110037"/>
            <a:ext cx="95410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>
                <a:solidFill>
                  <a:srgbClr val="FF0000"/>
                </a:solidFill>
              </a:rPr>
              <a:t>光子の信号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cxnSp>
        <p:nvCxnSpPr>
          <p:cNvPr id="11" name="直線矢印コネクタ 10"/>
          <p:cNvCxnSpPr/>
          <p:nvPr/>
        </p:nvCxnSpPr>
        <p:spPr>
          <a:xfrm flipV="1">
            <a:off x="6341615" y="4324350"/>
            <a:ext cx="224920" cy="28098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6306437" y="6529767"/>
            <a:ext cx="95410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>
                <a:solidFill>
                  <a:srgbClr val="FF0000"/>
                </a:solidFill>
              </a:rPr>
              <a:t>電子の信号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cxnSp>
        <p:nvCxnSpPr>
          <p:cNvPr id="13" name="直線矢印コネクタ 12"/>
          <p:cNvCxnSpPr/>
          <p:nvPr/>
        </p:nvCxnSpPr>
        <p:spPr>
          <a:xfrm>
            <a:off x="6271260" y="6332958"/>
            <a:ext cx="147638" cy="25358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7492300" y="5235577"/>
            <a:ext cx="110799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>
                <a:solidFill>
                  <a:srgbClr val="FF0000"/>
                </a:solidFill>
              </a:rPr>
              <a:t>陽電子の信号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cxnSp>
        <p:nvCxnSpPr>
          <p:cNvPr id="18" name="直線矢印コネクタ 17"/>
          <p:cNvCxnSpPr/>
          <p:nvPr/>
        </p:nvCxnSpPr>
        <p:spPr>
          <a:xfrm>
            <a:off x="7457123" y="5038768"/>
            <a:ext cx="147638" cy="25358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2B54-B15A-4C09-A324-033AADDE4659}" type="slidenum">
              <a:rPr kumimoji="1" lang="ja-JP" altLang="en-US" smtClean="0"/>
              <a:pPr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979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2467424" y="198185"/>
            <a:ext cx="7308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600" b="1" dirty="0" smtClean="0"/>
              <a:t>Belle</a:t>
            </a:r>
            <a:r>
              <a:rPr lang="ja-JP" altLang="en-US" sz="3600" b="1" dirty="0" smtClean="0"/>
              <a:t>検出器</a:t>
            </a:r>
            <a:r>
              <a:rPr lang="en-US" altLang="ja-JP" sz="3600" b="1" dirty="0" smtClean="0"/>
              <a:t>: KLM (μ</a:t>
            </a:r>
            <a:r>
              <a:rPr lang="ja-JP" altLang="en-US" sz="3600" b="1" dirty="0" smtClean="0"/>
              <a:t>粒子の識別</a:t>
            </a:r>
            <a:r>
              <a:rPr lang="en-US" altLang="ja-JP" sz="3600" b="1" dirty="0" smtClean="0"/>
              <a:t>)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42" y="1532964"/>
            <a:ext cx="3409950" cy="2286000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4087592" y="4379383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C00000"/>
                </a:solidFill>
              </a:rPr>
              <a:t>KLM</a:t>
            </a:r>
            <a:endParaRPr kumimoji="1" lang="ja-JP" altLang="en-US" sz="2400" b="1" dirty="0">
              <a:solidFill>
                <a:srgbClr val="C00000"/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4330614" y="1049402"/>
            <a:ext cx="7744428" cy="193899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ja-JP" altLang="en-US" sz="2000" b="1" dirty="0" smtClean="0"/>
              <a:t>・</a:t>
            </a:r>
            <a:r>
              <a:rPr lang="en-US" altLang="ja-JP" sz="2000" b="1" dirty="0" smtClean="0">
                <a:solidFill>
                  <a:srgbClr val="C00000"/>
                </a:solidFill>
              </a:rPr>
              <a:t>KLM </a:t>
            </a:r>
            <a:r>
              <a:rPr lang="en-US" altLang="ja-JP" sz="2000" b="1" dirty="0" smtClean="0"/>
              <a:t>=</a:t>
            </a:r>
            <a:r>
              <a:rPr lang="ja-JP" altLang="en-US" sz="2000" dirty="0"/>
              <a:t>ミュー粒子・中性</a:t>
            </a:r>
            <a:r>
              <a:rPr lang="en-US" altLang="ja-JP" sz="2000" dirty="0"/>
              <a:t>K</a:t>
            </a:r>
            <a:r>
              <a:rPr lang="ja-JP" altLang="en-US" sz="2000" dirty="0"/>
              <a:t>中間子</a:t>
            </a:r>
            <a:r>
              <a:rPr lang="en-US" altLang="ja-JP" sz="2000" dirty="0"/>
              <a:t>(KLM)</a:t>
            </a:r>
            <a:r>
              <a:rPr lang="ja-JP" altLang="en-US" sz="2000" dirty="0" smtClean="0"/>
              <a:t>検出器</a:t>
            </a:r>
            <a:endParaRPr lang="en-US" altLang="ja-JP" sz="2000" dirty="0"/>
          </a:p>
          <a:p>
            <a:endParaRPr lang="en-US" altLang="ja-JP" sz="2000" dirty="0" smtClean="0"/>
          </a:p>
          <a:p>
            <a:r>
              <a:rPr lang="ja-JP" altLang="en-US" sz="2000" dirty="0" smtClean="0"/>
              <a:t>  </a:t>
            </a:r>
            <a:r>
              <a:rPr lang="en-US" altLang="ja-JP" sz="2000" dirty="0" smtClean="0"/>
              <a:t>Belle</a:t>
            </a:r>
            <a:r>
              <a:rPr lang="ja-JP" altLang="en-US" sz="2000" dirty="0" smtClean="0"/>
              <a:t>検出器の最外層に設置され</a:t>
            </a:r>
            <a:r>
              <a:rPr lang="ja-JP" altLang="en-US" sz="2000" dirty="0"/>
              <a:t>た</a:t>
            </a:r>
            <a:r>
              <a:rPr lang="ja-JP" altLang="en-US" sz="2000" dirty="0" smtClean="0"/>
              <a:t>荷電粒子検出器。</a:t>
            </a:r>
            <a:endParaRPr lang="en-US" altLang="ja-JP" sz="2000" dirty="0" smtClean="0"/>
          </a:p>
          <a:p>
            <a:r>
              <a:rPr lang="en-US" altLang="ja-JP" sz="2000" dirty="0" smtClean="0"/>
              <a:t>  </a:t>
            </a:r>
            <a:r>
              <a:rPr lang="ja-JP" altLang="en-US" sz="2000" dirty="0" smtClean="0"/>
              <a:t>電子と同じレプトンである</a:t>
            </a:r>
            <a:r>
              <a:rPr lang="en-US" altLang="ja-JP" sz="2000" dirty="0" smtClean="0">
                <a:solidFill>
                  <a:srgbClr val="C00000"/>
                </a:solidFill>
              </a:rPr>
              <a:t>μ(</a:t>
            </a:r>
            <a:r>
              <a:rPr lang="ja-JP" altLang="en-US" sz="2000" dirty="0" smtClean="0">
                <a:solidFill>
                  <a:srgbClr val="C00000"/>
                </a:solidFill>
              </a:rPr>
              <a:t>ミュー</a:t>
            </a:r>
            <a:r>
              <a:rPr lang="en-US" altLang="ja-JP" sz="2000" dirty="0" smtClean="0">
                <a:solidFill>
                  <a:srgbClr val="C00000"/>
                </a:solidFill>
              </a:rPr>
              <a:t>)</a:t>
            </a:r>
            <a:r>
              <a:rPr lang="ja-JP" altLang="en-US" sz="2000" dirty="0" smtClean="0">
                <a:solidFill>
                  <a:srgbClr val="C00000"/>
                </a:solidFill>
              </a:rPr>
              <a:t>粒子</a:t>
            </a:r>
            <a:r>
              <a:rPr lang="ja-JP" altLang="en-US" sz="2000" dirty="0" smtClean="0"/>
              <a:t>は物質を突き抜ける</a:t>
            </a:r>
            <a:endParaRPr lang="en-US" altLang="ja-JP" sz="2000" dirty="0" smtClean="0"/>
          </a:p>
          <a:p>
            <a:r>
              <a:rPr lang="en-US" altLang="ja-JP" sz="2000" dirty="0"/>
              <a:t> </a:t>
            </a:r>
            <a:r>
              <a:rPr lang="en-US" altLang="ja-JP" sz="2000" dirty="0" smtClean="0"/>
              <a:t> </a:t>
            </a:r>
            <a:r>
              <a:rPr lang="ja-JP" altLang="en-US" sz="2000" dirty="0" smtClean="0"/>
              <a:t>性質を持っており、</a:t>
            </a:r>
            <a:r>
              <a:rPr lang="en-US" altLang="ja-JP" sz="2000" dirty="0" smtClean="0"/>
              <a:t>ECL</a:t>
            </a:r>
            <a:r>
              <a:rPr lang="ja-JP" altLang="en-US" sz="2000" dirty="0" smtClean="0"/>
              <a:t>や磁場をかけるためのソレノイド電磁石</a:t>
            </a:r>
            <a:endParaRPr lang="en-US" altLang="ja-JP" sz="2000" dirty="0" smtClean="0"/>
          </a:p>
          <a:p>
            <a:r>
              <a:rPr lang="en-US" altLang="ja-JP" sz="2000" dirty="0"/>
              <a:t> </a:t>
            </a:r>
            <a:r>
              <a:rPr lang="en-US" altLang="ja-JP" sz="2000" dirty="0" smtClean="0"/>
              <a:t> </a:t>
            </a:r>
            <a:r>
              <a:rPr lang="ja-JP" altLang="en-US" sz="2000" dirty="0" smtClean="0"/>
              <a:t>を付きぬけ、</a:t>
            </a:r>
            <a:r>
              <a:rPr lang="en-US" altLang="ja-JP" sz="2000" dirty="0" smtClean="0"/>
              <a:t>KLM</a:t>
            </a:r>
            <a:r>
              <a:rPr lang="ja-JP" altLang="en-US" sz="2000" dirty="0" smtClean="0"/>
              <a:t>に届く。</a:t>
            </a:r>
            <a:endParaRPr lang="ja-JP" altLang="en-US" sz="2000" dirty="0"/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42" y="4401879"/>
            <a:ext cx="3409950" cy="2286000"/>
          </a:xfrm>
          <a:prstGeom prst="rect">
            <a:avLst/>
          </a:prstGeom>
        </p:spPr>
      </p:pic>
      <p:cxnSp>
        <p:nvCxnSpPr>
          <p:cNvPr id="8" name="直線矢印コネクタ 7"/>
          <p:cNvCxnSpPr>
            <a:stCxn id="12" idx="1"/>
          </p:cNvCxnSpPr>
          <p:nvPr/>
        </p:nvCxnSpPr>
        <p:spPr>
          <a:xfrm flipH="1">
            <a:off x="2317898" y="4610216"/>
            <a:ext cx="1769694" cy="695431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>
            <a:stCxn id="12" idx="1"/>
          </p:cNvCxnSpPr>
          <p:nvPr/>
        </p:nvCxnSpPr>
        <p:spPr>
          <a:xfrm flipH="1" flipV="1">
            <a:off x="1477927" y="2675966"/>
            <a:ext cx="2609665" cy="193425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図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513" y="3280368"/>
            <a:ext cx="3424987" cy="3424987"/>
          </a:xfrm>
          <a:prstGeom prst="rect">
            <a:avLst/>
          </a:prstGeom>
        </p:spPr>
      </p:pic>
      <p:cxnSp>
        <p:nvCxnSpPr>
          <p:cNvPr id="28" name="直線矢印コネクタ 27"/>
          <p:cNvCxnSpPr/>
          <p:nvPr/>
        </p:nvCxnSpPr>
        <p:spPr>
          <a:xfrm flipH="1">
            <a:off x="9029700" y="4686522"/>
            <a:ext cx="628650" cy="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/>
          <p:cNvSpPr txBox="1"/>
          <p:nvPr/>
        </p:nvSpPr>
        <p:spPr>
          <a:xfrm>
            <a:off x="9658350" y="4501856"/>
            <a:ext cx="694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KLM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31" name="直線矢印コネクタ 30"/>
          <p:cNvCxnSpPr/>
          <p:nvPr/>
        </p:nvCxnSpPr>
        <p:spPr>
          <a:xfrm flipH="1" flipV="1">
            <a:off x="8878736" y="4191223"/>
            <a:ext cx="907985" cy="930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/>
          <p:cNvSpPr txBox="1"/>
          <p:nvPr/>
        </p:nvSpPr>
        <p:spPr>
          <a:xfrm>
            <a:off x="9785817" y="4006557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l-GR" altLang="ja-JP" dirty="0" smtClean="0">
                <a:solidFill>
                  <a:srgbClr val="FF0000"/>
                </a:solidFill>
              </a:rPr>
              <a:t>μ</a:t>
            </a:r>
            <a:r>
              <a:rPr kumimoji="1" lang="ja-JP" altLang="en-US" dirty="0" smtClean="0">
                <a:solidFill>
                  <a:srgbClr val="FF0000"/>
                </a:solidFill>
              </a:rPr>
              <a:t>粒子の信号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2B54-B15A-4C09-A324-033AADDE4659}" type="slidenum">
              <a:rPr kumimoji="1" lang="ja-JP" altLang="en-US" smtClean="0"/>
              <a:pPr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860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214248" y="106821"/>
            <a:ext cx="58695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600" b="1" dirty="0" smtClean="0"/>
              <a:t>LHC</a:t>
            </a:r>
            <a:r>
              <a:rPr lang="ja-JP" altLang="en-US" sz="3600" b="1" dirty="0" smtClean="0"/>
              <a:t>加速器と</a:t>
            </a:r>
            <a:r>
              <a:rPr lang="en-US" altLang="ja-JP" sz="3600" b="1" dirty="0" smtClean="0"/>
              <a:t>ATLAS</a:t>
            </a:r>
            <a:r>
              <a:rPr lang="ja-JP" altLang="en-US" sz="3600" b="1" dirty="0" smtClean="0"/>
              <a:t>検出器</a:t>
            </a:r>
            <a:endParaRPr lang="en-US" altLang="ja-JP" sz="3600" b="1" dirty="0" smtClean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900" y="2401600"/>
            <a:ext cx="4909457" cy="4379660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82233" y="963955"/>
            <a:ext cx="549125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LHC</a:t>
            </a:r>
            <a:r>
              <a:rPr lang="ja-JP" altLang="en-US" dirty="0" smtClean="0">
                <a:solidFill>
                  <a:srgbClr val="FF0000"/>
                </a:solidFill>
              </a:rPr>
              <a:t>加速器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r>
              <a:rPr lang="ja-JP" altLang="en-US" dirty="0" smtClean="0"/>
              <a:t>スイス ジュネーブ近郊にある大型加速器。光速の</a:t>
            </a:r>
            <a:r>
              <a:rPr lang="en-US" altLang="ja-JP" dirty="0" smtClean="0"/>
              <a:t>99.9999991%</a:t>
            </a:r>
            <a:r>
              <a:rPr lang="ja-JP" altLang="en-US" dirty="0" smtClean="0"/>
              <a:t>まで加速させた陽子の衝突によって宇宙誕生直後</a:t>
            </a:r>
            <a:r>
              <a:rPr lang="en-US" altLang="ja-JP" dirty="0" smtClean="0"/>
              <a:t> (10</a:t>
            </a:r>
            <a:r>
              <a:rPr lang="en-US" altLang="ja-JP" baseline="30000" dirty="0" smtClean="0"/>
              <a:t>-12</a:t>
            </a:r>
            <a:r>
              <a:rPr lang="ja-JP" altLang="en-US" dirty="0" smtClean="0"/>
              <a:t>秒後</a:t>
            </a:r>
            <a:r>
              <a:rPr lang="en-US" altLang="ja-JP" dirty="0" smtClean="0"/>
              <a:t>)</a:t>
            </a:r>
            <a:r>
              <a:rPr lang="ja-JP" altLang="en-US" dirty="0" smtClean="0"/>
              <a:t>の世界を再現。トップクォークやヒッグス粒子，未知の素粒子を作る。</a:t>
            </a:r>
            <a:endParaRPr lang="en-US" altLang="ja-JP" dirty="0" smtClean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3128" y="2676293"/>
            <a:ext cx="6148982" cy="4126884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5832745" y="915356"/>
            <a:ext cx="6359255" cy="147732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ATLAS</a:t>
            </a:r>
            <a:r>
              <a:rPr lang="ja-JP" altLang="en-US" dirty="0" smtClean="0">
                <a:solidFill>
                  <a:srgbClr val="FF0000"/>
                </a:solidFill>
              </a:rPr>
              <a:t>検出器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r>
              <a:rPr lang="en-US" altLang="ja-JP" dirty="0" smtClean="0"/>
              <a:t>LHC</a:t>
            </a:r>
            <a:r>
              <a:rPr lang="ja-JP" altLang="en-US" dirty="0" smtClean="0"/>
              <a:t>加速器によって作られた素粒子現象を測定する検出器。直径</a:t>
            </a:r>
            <a:r>
              <a:rPr lang="en-US" altLang="ja-JP" dirty="0" smtClean="0"/>
              <a:t>22m</a:t>
            </a:r>
            <a:r>
              <a:rPr lang="ja-JP" altLang="en-US" dirty="0" smtClean="0"/>
              <a:t>，長さ</a:t>
            </a:r>
            <a:r>
              <a:rPr lang="en-US" altLang="ja-JP" dirty="0" smtClean="0"/>
              <a:t>43m</a:t>
            </a:r>
            <a:r>
              <a:rPr lang="ja-JP" altLang="en-US" dirty="0" smtClean="0"/>
              <a:t>，重量</a:t>
            </a:r>
            <a:r>
              <a:rPr lang="en-US" altLang="ja-JP" dirty="0" smtClean="0"/>
              <a:t>7</a:t>
            </a:r>
            <a:r>
              <a:rPr lang="ja-JP" altLang="en-US" dirty="0" smtClean="0"/>
              <a:t>千トンの円筒形検出器。</a:t>
            </a:r>
            <a:r>
              <a:rPr lang="en-US" altLang="ja-JP" dirty="0" smtClean="0"/>
              <a:t>Belle</a:t>
            </a:r>
            <a:r>
              <a:rPr lang="ja-JP" altLang="en-US" dirty="0" smtClean="0"/>
              <a:t>検出器同様，様々な検出器から構成される。これらの検出器を用いて，粒子の識別とエネルギー，運動量を測定する。</a:t>
            </a:r>
            <a:endParaRPr lang="en-US" altLang="ja-JP" dirty="0" smtClean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160387" y="6413745"/>
            <a:ext cx="3878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rgbClr val="FFFF00"/>
                </a:solidFill>
              </a:rPr>
              <a:t>周長</a:t>
            </a:r>
            <a:r>
              <a:rPr lang="en-US" altLang="ja-JP" dirty="0" smtClean="0">
                <a:solidFill>
                  <a:srgbClr val="FFFF00"/>
                </a:solidFill>
              </a:rPr>
              <a:t>27km</a:t>
            </a:r>
            <a:r>
              <a:rPr lang="ja-JP" altLang="en-US" dirty="0" smtClean="0">
                <a:solidFill>
                  <a:srgbClr val="FFFF00"/>
                </a:solidFill>
              </a:rPr>
              <a:t>（地下鉄名城線と同じ</a:t>
            </a:r>
            <a:r>
              <a:rPr lang="en-US" altLang="en-US" dirty="0" smtClean="0">
                <a:solidFill>
                  <a:srgbClr val="FFFF00"/>
                </a:solidFill>
              </a:rPr>
              <a:t>!!</a:t>
            </a:r>
            <a:r>
              <a:rPr lang="ja-JP" altLang="en-US" dirty="0" smtClean="0">
                <a:solidFill>
                  <a:srgbClr val="FFFF00"/>
                </a:solidFill>
              </a:rPr>
              <a:t>）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2B54-B15A-4C09-A324-033AADDE4659}" type="slidenum">
              <a:rPr kumimoji="1" lang="ja-JP" altLang="en-US" smtClean="0"/>
              <a:pPr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21049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正方形/長方形 20"/>
          <p:cNvSpPr/>
          <p:nvPr/>
        </p:nvSpPr>
        <p:spPr>
          <a:xfrm>
            <a:off x="1143000" y="0"/>
            <a:ext cx="9906000" cy="6858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36" tIns="41469" rIns="82936" bIns="41469" anchor="ctr"/>
          <a:lstStyle/>
          <a:p>
            <a:pPr algn="ctr" defTabSz="407484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00">
              <a:solidFill>
                <a:prstClr val="white"/>
              </a:solidFill>
            </a:endParaRPr>
          </a:p>
        </p:txBody>
      </p:sp>
      <p:sp>
        <p:nvSpPr>
          <p:cNvPr id="20483" name="AutoShape 2"/>
          <p:cNvSpPr>
            <a:spLocks noChangeArrowheads="1"/>
          </p:cNvSpPr>
          <p:nvPr/>
        </p:nvSpPr>
        <p:spPr bwMode="auto">
          <a:xfrm rot="-5400000">
            <a:off x="5699962" y="-1312297"/>
            <a:ext cx="792083" cy="9906000"/>
          </a:xfrm>
          <a:prstGeom prst="can">
            <a:avLst>
              <a:gd name="adj" fmla="val 42654"/>
            </a:avLst>
          </a:prstGeom>
          <a:solidFill>
            <a:schemeClr val="accent1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20" tIns="45711" rIns="91420" bIns="45711" anchor="ctr"/>
          <a:lstStyle/>
          <a:p>
            <a:pPr defTabSz="407484" fontAlgn="base">
              <a:spcBef>
                <a:spcPct val="0"/>
              </a:spcBef>
              <a:spcAft>
                <a:spcPct val="0"/>
              </a:spcAft>
            </a:pPr>
            <a:endParaRPr lang="ja-JP" altLang="en-US" sz="2200">
              <a:solidFill>
                <a:prstClr val="black"/>
              </a:solidFill>
              <a:latin typeface="Century Schoolbook L" pitchFamily="16" charset="0"/>
            </a:endParaRPr>
          </a:p>
        </p:txBody>
      </p:sp>
      <p:pic>
        <p:nvPicPr>
          <p:cNvPr id="1246211" name="Picture 3" descr="r1011_f4_e2820_vtx_x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40" t="13628" r="3474" b="39378"/>
          <a:stretch>
            <a:fillRect/>
          </a:stretch>
        </p:blipFill>
        <p:spPr bwMode="auto">
          <a:xfrm>
            <a:off x="6018001" y="692715"/>
            <a:ext cx="4681560" cy="5345841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6212" name="Oval 4"/>
          <p:cNvSpPr>
            <a:spLocks noChangeArrowheads="1"/>
          </p:cNvSpPr>
          <p:nvPr/>
        </p:nvSpPr>
        <p:spPr bwMode="auto">
          <a:xfrm>
            <a:off x="1338001" y="3573019"/>
            <a:ext cx="700440" cy="216023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00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0" tIns="45711" rIns="91420" bIns="45711" anchor="ctr"/>
          <a:lstStyle/>
          <a:p>
            <a:pPr algn="ctr" defTabSz="407484" fontAlgn="base">
              <a:spcBef>
                <a:spcPct val="0"/>
              </a:spcBef>
              <a:spcAft>
                <a:spcPct val="0"/>
              </a:spcAft>
            </a:pPr>
            <a:endParaRPr lang="ja-JP" altLang="ja-JP" sz="4000">
              <a:solidFill>
                <a:srgbClr val="1F497D"/>
              </a:solidFill>
              <a:latin typeface="Century Schoolbook L" pitchFamily="16" charset="0"/>
            </a:endParaRPr>
          </a:p>
        </p:txBody>
      </p:sp>
      <p:sp>
        <p:nvSpPr>
          <p:cNvPr id="20486" name="Line 5"/>
          <p:cNvSpPr>
            <a:spLocks noChangeShapeType="1"/>
          </p:cNvSpPr>
          <p:nvPr/>
        </p:nvSpPr>
        <p:spPr bwMode="auto">
          <a:xfrm>
            <a:off x="1650000" y="3645023"/>
            <a:ext cx="904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0" tIns="45711" rIns="91420" bIns="45711"/>
          <a:lstStyle/>
          <a:p>
            <a:pPr defTabSz="407484" fontAlgn="base">
              <a:spcBef>
                <a:spcPct val="0"/>
              </a:spcBef>
              <a:spcAft>
                <a:spcPct val="0"/>
              </a:spcAft>
            </a:pPr>
            <a:endParaRPr lang="ja-JP" altLang="en-US" sz="2200">
              <a:solidFill>
                <a:prstClr val="black"/>
              </a:solidFill>
              <a:latin typeface="Century Schoolbook L" pitchFamily="16" charset="0"/>
            </a:endParaRPr>
          </a:p>
        </p:txBody>
      </p:sp>
      <p:sp>
        <p:nvSpPr>
          <p:cNvPr id="1246214" name="Oval 6"/>
          <p:cNvSpPr>
            <a:spLocks noChangeArrowheads="1"/>
          </p:cNvSpPr>
          <p:nvPr/>
        </p:nvSpPr>
        <p:spPr bwMode="auto">
          <a:xfrm>
            <a:off x="10253400" y="3585979"/>
            <a:ext cx="700440" cy="216023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0" tIns="45711" rIns="91420" bIns="45711" anchor="ctr"/>
          <a:lstStyle/>
          <a:p>
            <a:pPr defTabSz="407484" fontAlgn="base">
              <a:spcBef>
                <a:spcPct val="0"/>
              </a:spcBef>
              <a:spcAft>
                <a:spcPct val="0"/>
              </a:spcAft>
            </a:pPr>
            <a:endParaRPr lang="ja-JP" altLang="en-US" sz="2200">
              <a:solidFill>
                <a:prstClr val="black"/>
              </a:solidFill>
              <a:latin typeface="Century Schoolbook L" pitchFamily="16" charset="0"/>
            </a:endParaRPr>
          </a:p>
        </p:txBody>
      </p:sp>
      <p:sp>
        <p:nvSpPr>
          <p:cNvPr id="1246215" name="Oval 7"/>
          <p:cNvSpPr>
            <a:spLocks noChangeArrowheads="1"/>
          </p:cNvSpPr>
          <p:nvPr/>
        </p:nvSpPr>
        <p:spPr bwMode="auto">
          <a:xfrm>
            <a:off x="5784000" y="3573019"/>
            <a:ext cx="391560" cy="35859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20" tIns="45711" rIns="91420" bIns="45711" anchor="ctr"/>
          <a:lstStyle/>
          <a:p>
            <a:pPr algn="ctr" defTabSz="407484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00" dirty="0">
                <a:solidFill>
                  <a:srgbClr val="1F497D"/>
                </a:solidFill>
                <a:latin typeface="Century Schoolbook L" pitchFamily="16" charset="0"/>
              </a:rPr>
              <a:t>B</a:t>
            </a:r>
          </a:p>
        </p:txBody>
      </p:sp>
      <p:sp>
        <p:nvSpPr>
          <p:cNvPr id="1246216" name="Oval 8"/>
          <p:cNvSpPr>
            <a:spLocks noChangeArrowheads="1"/>
          </p:cNvSpPr>
          <p:nvPr/>
        </p:nvSpPr>
        <p:spPr bwMode="auto">
          <a:xfrm>
            <a:off x="5784000" y="3501012"/>
            <a:ext cx="391560" cy="358597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20" tIns="45711" rIns="91420" bIns="45711" anchor="ctr"/>
          <a:lstStyle/>
          <a:p>
            <a:pPr algn="ctr" defTabSz="407484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00">
                <a:solidFill>
                  <a:srgbClr val="1F497D"/>
                </a:solidFill>
                <a:latin typeface="Century Schoolbook L" pitchFamily="16" charset="0"/>
              </a:rPr>
              <a:t>B</a:t>
            </a:r>
          </a:p>
        </p:txBody>
      </p:sp>
      <p:sp>
        <p:nvSpPr>
          <p:cNvPr id="1246217" name="Oval 9"/>
          <p:cNvSpPr>
            <a:spLocks noChangeArrowheads="1"/>
          </p:cNvSpPr>
          <p:nvPr/>
        </p:nvSpPr>
        <p:spPr bwMode="auto">
          <a:xfrm>
            <a:off x="6564002" y="3573019"/>
            <a:ext cx="234000" cy="216023"/>
          </a:xfrm>
          <a:prstGeom prst="ellipse">
            <a:avLst/>
          </a:prstGeom>
          <a:gradFill rotWithShape="1">
            <a:gsLst>
              <a:gs pos="0">
                <a:srgbClr val="66FF66"/>
              </a:gs>
              <a:gs pos="100000">
                <a:schemeClr val="tx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20" tIns="45711" rIns="91420" bIns="45711" anchor="ctr"/>
          <a:lstStyle/>
          <a:p>
            <a:pPr defTabSz="407484" fontAlgn="base">
              <a:spcBef>
                <a:spcPct val="0"/>
              </a:spcBef>
              <a:spcAft>
                <a:spcPct val="0"/>
              </a:spcAft>
            </a:pPr>
            <a:endParaRPr lang="ja-JP" altLang="en-US" sz="2200">
              <a:solidFill>
                <a:prstClr val="black"/>
              </a:solidFill>
              <a:latin typeface="Century Schoolbook L" pitchFamily="16" charset="0"/>
            </a:endParaRPr>
          </a:p>
        </p:txBody>
      </p:sp>
      <p:sp>
        <p:nvSpPr>
          <p:cNvPr id="1246218" name="Oval 10"/>
          <p:cNvSpPr>
            <a:spLocks noChangeArrowheads="1"/>
          </p:cNvSpPr>
          <p:nvPr/>
        </p:nvSpPr>
        <p:spPr bwMode="auto">
          <a:xfrm>
            <a:off x="6564002" y="3573019"/>
            <a:ext cx="234000" cy="216023"/>
          </a:xfrm>
          <a:prstGeom prst="ellipse">
            <a:avLst/>
          </a:prstGeom>
          <a:gradFill rotWithShape="1">
            <a:gsLst>
              <a:gs pos="0">
                <a:srgbClr val="66FF66"/>
              </a:gs>
              <a:gs pos="100000">
                <a:schemeClr val="tx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20" tIns="45711" rIns="91420" bIns="45711" anchor="ctr"/>
          <a:lstStyle/>
          <a:p>
            <a:pPr defTabSz="407484" fontAlgn="base">
              <a:spcBef>
                <a:spcPct val="0"/>
              </a:spcBef>
              <a:spcAft>
                <a:spcPct val="0"/>
              </a:spcAft>
            </a:pPr>
            <a:endParaRPr lang="ja-JP" altLang="en-US" sz="2200">
              <a:solidFill>
                <a:prstClr val="black"/>
              </a:solidFill>
              <a:latin typeface="Century Schoolbook L" pitchFamily="16" charset="0"/>
            </a:endParaRPr>
          </a:p>
        </p:txBody>
      </p:sp>
      <p:sp>
        <p:nvSpPr>
          <p:cNvPr id="1246219" name="Oval 11"/>
          <p:cNvSpPr>
            <a:spLocks noChangeArrowheads="1"/>
          </p:cNvSpPr>
          <p:nvPr/>
        </p:nvSpPr>
        <p:spPr bwMode="auto">
          <a:xfrm>
            <a:off x="6486002" y="3645025"/>
            <a:ext cx="234000" cy="216023"/>
          </a:xfrm>
          <a:prstGeom prst="ellipse">
            <a:avLst/>
          </a:prstGeom>
          <a:gradFill rotWithShape="1">
            <a:gsLst>
              <a:gs pos="0">
                <a:srgbClr val="66FF66"/>
              </a:gs>
              <a:gs pos="100000">
                <a:schemeClr val="tx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20" tIns="45711" rIns="91420" bIns="45711" anchor="ctr"/>
          <a:lstStyle/>
          <a:p>
            <a:pPr defTabSz="407484" fontAlgn="base">
              <a:spcBef>
                <a:spcPct val="0"/>
              </a:spcBef>
              <a:spcAft>
                <a:spcPct val="0"/>
              </a:spcAft>
            </a:pPr>
            <a:endParaRPr lang="ja-JP" altLang="en-US" sz="2200">
              <a:solidFill>
                <a:prstClr val="black"/>
              </a:solidFill>
              <a:latin typeface="Century Schoolbook L" pitchFamily="16" charset="0"/>
            </a:endParaRPr>
          </a:p>
        </p:txBody>
      </p:sp>
      <p:sp>
        <p:nvSpPr>
          <p:cNvPr id="1246220" name="Oval 12"/>
          <p:cNvSpPr>
            <a:spLocks noChangeArrowheads="1"/>
          </p:cNvSpPr>
          <p:nvPr/>
        </p:nvSpPr>
        <p:spPr bwMode="auto">
          <a:xfrm>
            <a:off x="6564002" y="3645025"/>
            <a:ext cx="234000" cy="216023"/>
          </a:xfrm>
          <a:prstGeom prst="ellipse">
            <a:avLst/>
          </a:prstGeom>
          <a:gradFill rotWithShape="1">
            <a:gsLst>
              <a:gs pos="0">
                <a:srgbClr val="66FF66"/>
              </a:gs>
              <a:gs pos="100000">
                <a:schemeClr val="tx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20" tIns="45711" rIns="91420" bIns="45711" anchor="ctr"/>
          <a:lstStyle/>
          <a:p>
            <a:pPr defTabSz="407484" fontAlgn="base">
              <a:spcBef>
                <a:spcPct val="0"/>
              </a:spcBef>
              <a:spcAft>
                <a:spcPct val="0"/>
              </a:spcAft>
            </a:pPr>
            <a:endParaRPr lang="ja-JP" altLang="en-US" sz="2200">
              <a:solidFill>
                <a:prstClr val="black"/>
              </a:solidFill>
              <a:latin typeface="Century Schoolbook L" pitchFamily="16" charset="0"/>
            </a:endParaRPr>
          </a:p>
        </p:txBody>
      </p:sp>
      <p:sp>
        <p:nvSpPr>
          <p:cNvPr id="1246221" name="Oval 13"/>
          <p:cNvSpPr>
            <a:spLocks noChangeArrowheads="1"/>
          </p:cNvSpPr>
          <p:nvPr/>
        </p:nvSpPr>
        <p:spPr bwMode="auto">
          <a:xfrm>
            <a:off x="7500002" y="3573019"/>
            <a:ext cx="234000" cy="216023"/>
          </a:xfrm>
          <a:prstGeom prst="ellipse">
            <a:avLst/>
          </a:prstGeom>
          <a:gradFill rotWithShape="1">
            <a:gsLst>
              <a:gs pos="0">
                <a:srgbClr val="FFFF66"/>
              </a:gs>
              <a:gs pos="100000">
                <a:schemeClr val="tx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20" tIns="45711" rIns="91420" bIns="45711" anchor="ctr"/>
          <a:lstStyle/>
          <a:p>
            <a:pPr defTabSz="407484" fontAlgn="base">
              <a:spcBef>
                <a:spcPct val="0"/>
              </a:spcBef>
              <a:spcAft>
                <a:spcPct val="0"/>
              </a:spcAft>
            </a:pPr>
            <a:endParaRPr lang="ja-JP" altLang="en-US" sz="2200">
              <a:solidFill>
                <a:prstClr val="black"/>
              </a:solidFill>
              <a:latin typeface="Century Schoolbook L" pitchFamily="16" charset="0"/>
            </a:endParaRPr>
          </a:p>
        </p:txBody>
      </p:sp>
      <p:sp>
        <p:nvSpPr>
          <p:cNvPr id="1246222" name="Oval 14"/>
          <p:cNvSpPr>
            <a:spLocks noChangeArrowheads="1"/>
          </p:cNvSpPr>
          <p:nvPr/>
        </p:nvSpPr>
        <p:spPr bwMode="auto">
          <a:xfrm>
            <a:off x="8593560" y="4293094"/>
            <a:ext cx="234000" cy="216023"/>
          </a:xfrm>
          <a:prstGeom prst="ellipse">
            <a:avLst/>
          </a:prstGeom>
          <a:gradFill rotWithShape="1">
            <a:gsLst>
              <a:gs pos="0">
                <a:srgbClr val="FFFF66"/>
              </a:gs>
              <a:gs pos="100000">
                <a:schemeClr val="tx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20" tIns="45711" rIns="91420" bIns="45711" anchor="ctr"/>
          <a:lstStyle/>
          <a:p>
            <a:pPr defTabSz="407484" fontAlgn="base">
              <a:spcBef>
                <a:spcPct val="0"/>
              </a:spcBef>
              <a:spcAft>
                <a:spcPct val="0"/>
              </a:spcAft>
            </a:pPr>
            <a:endParaRPr lang="ja-JP" altLang="en-US" sz="2200">
              <a:solidFill>
                <a:prstClr val="black"/>
              </a:solidFill>
              <a:latin typeface="Century Schoolbook L" pitchFamily="16" charset="0"/>
            </a:endParaRPr>
          </a:p>
        </p:txBody>
      </p:sp>
      <p:sp>
        <p:nvSpPr>
          <p:cNvPr id="1246223" name="Oval 15"/>
          <p:cNvSpPr>
            <a:spLocks noChangeArrowheads="1"/>
          </p:cNvSpPr>
          <p:nvPr/>
        </p:nvSpPr>
        <p:spPr bwMode="auto">
          <a:xfrm>
            <a:off x="8514002" y="4365102"/>
            <a:ext cx="234000" cy="216023"/>
          </a:xfrm>
          <a:prstGeom prst="ellipse">
            <a:avLst/>
          </a:prstGeom>
          <a:gradFill rotWithShape="1">
            <a:gsLst>
              <a:gs pos="0">
                <a:srgbClr val="FFFF66"/>
              </a:gs>
              <a:gs pos="100000">
                <a:schemeClr val="tx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20" tIns="45711" rIns="91420" bIns="45711" anchor="ctr"/>
          <a:lstStyle/>
          <a:p>
            <a:pPr defTabSz="407484" fontAlgn="base">
              <a:spcBef>
                <a:spcPct val="0"/>
              </a:spcBef>
              <a:spcAft>
                <a:spcPct val="0"/>
              </a:spcAft>
            </a:pPr>
            <a:endParaRPr lang="ja-JP" altLang="en-US" sz="2200">
              <a:solidFill>
                <a:prstClr val="black"/>
              </a:solidFill>
              <a:latin typeface="Century Schoolbook L" pitchFamily="16" charset="0"/>
            </a:endParaRPr>
          </a:p>
        </p:txBody>
      </p:sp>
      <p:sp>
        <p:nvSpPr>
          <p:cNvPr id="20497" name="Text Box 16"/>
          <p:cNvSpPr txBox="1">
            <a:spLocks noChangeArrowheads="1"/>
          </p:cNvSpPr>
          <p:nvPr/>
        </p:nvSpPr>
        <p:spPr bwMode="auto">
          <a:xfrm>
            <a:off x="1338002" y="260670"/>
            <a:ext cx="3765734" cy="707868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Century Schoolbook L" pitchFamily="16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Century Schoolbook L" pitchFamily="16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Century Schoolbook L" pitchFamily="16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Century Schoolbook L" pitchFamily="16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Century Schoolbook L" pitchFamily="16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entury Schoolbook L" pitchFamily="16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entury Schoolbook L" pitchFamily="16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entury Schoolbook L" pitchFamily="16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entury Schoolbook L" pitchFamily="16" charset="0"/>
                <a:ea typeface="ＭＳ Ｐゴシック" charset="-128"/>
              </a:defRPr>
            </a:lvl9pPr>
          </a:lstStyle>
          <a:p>
            <a:pPr defTabSz="40748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4000">
                <a:solidFill>
                  <a:srgbClr val="1F497D"/>
                </a:solidFill>
              </a:rPr>
              <a:t>スローモーション</a:t>
            </a:r>
          </a:p>
        </p:txBody>
      </p:sp>
      <p:sp>
        <p:nvSpPr>
          <p:cNvPr id="20498" name="Text Box 17"/>
          <p:cNvSpPr txBox="1">
            <a:spLocks noChangeArrowheads="1"/>
          </p:cNvSpPr>
          <p:nvPr/>
        </p:nvSpPr>
        <p:spPr bwMode="auto">
          <a:xfrm>
            <a:off x="1572002" y="2276881"/>
            <a:ext cx="1210547" cy="707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Century Schoolbook L" pitchFamily="16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Century Schoolbook L" pitchFamily="16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Century Schoolbook L" pitchFamily="16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Century Schoolbook L" pitchFamily="16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Century Schoolbook L" pitchFamily="16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entury Schoolbook L" pitchFamily="16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entury Schoolbook L" pitchFamily="16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entury Schoolbook L" pitchFamily="16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entury Schoolbook L" pitchFamily="16" charset="0"/>
                <a:ea typeface="ＭＳ Ｐゴシック" charset="-128"/>
              </a:defRPr>
            </a:lvl9pPr>
          </a:lstStyle>
          <a:p>
            <a:pPr defTabSz="40748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4000">
                <a:solidFill>
                  <a:prstClr val="white"/>
                </a:solidFill>
              </a:rPr>
              <a:t>電子</a:t>
            </a:r>
          </a:p>
        </p:txBody>
      </p:sp>
      <p:sp>
        <p:nvSpPr>
          <p:cNvPr id="20499" name="Line 18"/>
          <p:cNvSpPr>
            <a:spLocks noChangeShapeType="1"/>
          </p:cNvSpPr>
          <p:nvPr/>
        </p:nvSpPr>
        <p:spPr bwMode="auto">
          <a:xfrm>
            <a:off x="1650000" y="3068963"/>
            <a:ext cx="1872000" cy="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0" tIns="45711" rIns="91420" bIns="45711"/>
          <a:lstStyle/>
          <a:p>
            <a:pPr defTabSz="407484" fontAlgn="base">
              <a:spcBef>
                <a:spcPct val="0"/>
              </a:spcBef>
              <a:spcAft>
                <a:spcPct val="0"/>
              </a:spcAft>
            </a:pPr>
            <a:endParaRPr lang="ja-JP" altLang="en-US" sz="2200">
              <a:solidFill>
                <a:prstClr val="black"/>
              </a:solidFill>
              <a:latin typeface="Century Schoolbook L" pitchFamily="16" charset="0"/>
            </a:endParaRPr>
          </a:p>
        </p:txBody>
      </p:sp>
      <p:sp>
        <p:nvSpPr>
          <p:cNvPr id="20500" name="Text Box 19"/>
          <p:cNvSpPr txBox="1">
            <a:spLocks noChangeArrowheads="1"/>
          </p:cNvSpPr>
          <p:nvPr/>
        </p:nvSpPr>
        <p:spPr bwMode="auto">
          <a:xfrm>
            <a:off x="8904002" y="2276881"/>
            <a:ext cx="1723508" cy="707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Century Schoolbook L" pitchFamily="16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Century Schoolbook L" pitchFamily="16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Century Schoolbook L" pitchFamily="16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Century Schoolbook L" pitchFamily="16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Century Schoolbook L" pitchFamily="16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entury Schoolbook L" pitchFamily="16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entury Schoolbook L" pitchFamily="16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entury Schoolbook L" pitchFamily="16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entury Schoolbook L" pitchFamily="16" charset="0"/>
                <a:ea typeface="ＭＳ Ｐゴシック" charset="-128"/>
              </a:defRPr>
            </a:lvl9pPr>
          </a:lstStyle>
          <a:p>
            <a:pPr defTabSz="407484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4000">
                <a:solidFill>
                  <a:prstClr val="white"/>
                </a:solidFill>
              </a:rPr>
              <a:t>陽電子</a:t>
            </a:r>
          </a:p>
        </p:txBody>
      </p:sp>
      <p:sp>
        <p:nvSpPr>
          <p:cNvPr id="20501" name="Line 20"/>
          <p:cNvSpPr>
            <a:spLocks noChangeShapeType="1"/>
          </p:cNvSpPr>
          <p:nvPr/>
        </p:nvSpPr>
        <p:spPr bwMode="auto">
          <a:xfrm flipH="1">
            <a:off x="8670000" y="3068963"/>
            <a:ext cx="1872000" cy="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0" tIns="45711" rIns="91420" bIns="45711"/>
          <a:lstStyle/>
          <a:p>
            <a:pPr defTabSz="407484" fontAlgn="base">
              <a:spcBef>
                <a:spcPct val="0"/>
              </a:spcBef>
              <a:spcAft>
                <a:spcPct val="0"/>
              </a:spcAft>
            </a:pPr>
            <a:endParaRPr lang="ja-JP" altLang="en-US" sz="2200">
              <a:solidFill>
                <a:prstClr val="black"/>
              </a:solidFill>
              <a:latin typeface="Century Schoolbook L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2556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L 0.44097 0.0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246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94798E-6 L -0.46458 2.94798E-6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246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2462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2462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2462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2462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3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246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246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2462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246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0.00023 L 0.07483 0.00556 " pathEditMode="relative" rAng="0" ptsTypes="AA">
                                      <p:cBhvr>
                                        <p:cTn id="26" dur="1200" fill="hold"/>
                                        <p:tgtEl>
                                          <p:spTgt spid="1246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1" y="25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L 0.16545 0.0 " pathEditMode="relative" ptsTypes="AA">
                                      <p:cBhvr>
                                        <p:cTn id="28" dur="2500" fill="hold"/>
                                        <p:tgtEl>
                                          <p:spTgt spid="12462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246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2948E-6 L 0.10226 -0.54127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246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0.01041 L 0.16146 -0.53618 " pathEditMode="fixed" rAng="0" ptsTypes="AA">
                                      <p:cBhvr>
                                        <p:cTn id="59" dur="3000" fill="hold"/>
                                        <p:tgtEl>
                                          <p:spTgt spid="1246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27329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6.35838E-7 L 0.22447 0.3304 " pathEditMode="fixed" rAng="0" ptsTypes="AA">
                                      <p:cBhvr>
                                        <p:cTn id="61" dur="3000" fill="hold"/>
                                        <p:tgtEl>
                                          <p:spTgt spid="1246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16509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04624E-7 L 0.44097 0.24647 " pathEditMode="fixed" rAng="0" ptsTypes="AA">
                                      <p:cBhvr>
                                        <p:cTn id="63" dur="3000" fill="hold"/>
                                        <p:tgtEl>
                                          <p:spTgt spid="1246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49" y="12324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0.00023 L 0.21667 -0.53618 " pathEditMode="fixed" rAng="0" ptsTypes="AA">
                                      <p:cBhvr>
                                        <p:cTn id="65" dur="3000" fill="hold"/>
                                        <p:tgtEl>
                                          <p:spTgt spid="1246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-26798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9 -0.00532 L 0.23611 0.22566 " pathEditMode="fixed" rAng="0" ptsTypes="AA">
                                      <p:cBhvr>
                                        <p:cTn id="67" dur="3000" fill="hold"/>
                                        <p:tgtEl>
                                          <p:spTgt spid="1246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97" y="11538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9 -0.01595 L -0.25191 -0.66751 " pathEditMode="fixed" rAng="0" ptsTypes="AA">
                                      <p:cBhvr>
                                        <p:cTn id="69" dur="3000" fill="hold"/>
                                        <p:tgtEl>
                                          <p:spTgt spid="1246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95" y="-325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7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6212" grpId="0" animBg="1"/>
      <p:bldP spid="1246214" grpId="0" animBg="1"/>
      <p:bldP spid="1246215" grpId="0" animBg="1"/>
      <p:bldP spid="1246215" grpId="1" animBg="1"/>
      <p:bldP spid="1246215" grpId="2" animBg="1"/>
      <p:bldP spid="1246215" grpId="3" animBg="1"/>
      <p:bldP spid="1246216" grpId="0" animBg="1"/>
      <p:bldP spid="1246216" grpId="1" animBg="1"/>
      <p:bldP spid="1246216" grpId="2" animBg="1"/>
      <p:bldP spid="1246216" grpId="3" animBg="1"/>
      <p:bldP spid="1246217" grpId="0" animBg="1"/>
      <p:bldP spid="1246217" grpId="1" animBg="1"/>
      <p:bldP spid="1246217" grpId="2" animBg="1"/>
      <p:bldP spid="1246218" grpId="0" animBg="1"/>
      <p:bldP spid="1246218" grpId="1" animBg="1"/>
      <p:bldP spid="1246218" grpId="2" animBg="1"/>
      <p:bldP spid="1246219" grpId="0" animBg="1"/>
      <p:bldP spid="1246219" grpId="1" animBg="1"/>
      <p:bldP spid="1246219" grpId="2" animBg="1"/>
      <p:bldP spid="1246220" grpId="0" animBg="1"/>
      <p:bldP spid="1246220" grpId="1" animBg="1"/>
      <p:bldP spid="1246220" grpId="2" animBg="1"/>
      <p:bldP spid="1246221" grpId="0" animBg="1"/>
      <p:bldP spid="1246221" grpId="1" animBg="1"/>
      <p:bldP spid="1246221" grpId="2" animBg="1"/>
      <p:bldP spid="1246222" grpId="0" animBg="1"/>
      <p:bldP spid="1246222" grpId="1" animBg="1"/>
      <p:bldP spid="1246222" grpId="2" animBg="1"/>
      <p:bldP spid="1246223" grpId="0" animBg="1"/>
      <p:bldP spid="1246223" grpId="1" animBg="1"/>
      <p:bldP spid="1246223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792222" y="181733"/>
            <a:ext cx="86805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 smtClean="0"/>
              <a:t>相対性理論に基づく質量</a:t>
            </a:r>
            <a:r>
              <a:rPr kumimoji="1" lang="en-US" altLang="ja-JP" sz="4000" b="1" dirty="0" smtClean="0"/>
              <a:t>,</a:t>
            </a:r>
            <a:r>
              <a:rPr lang="ja-JP" altLang="en-US" sz="4000" b="1" dirty="0" smtClean="0"/>
              <a:t> </a:t>
            </a:r>
            <a:r>
              <a:rPr kumimoji="1" lang="ja-JP" altLang="en-US" sz="4000" b="1" dirty="0" smtClean="0"/>
              <a:t>エネルギー</a:t>
            </a:r>
            <a:endParaRPr kumimoji="1" lang="ja-JP" altLang="en-US" sz="4000" b="1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38653" y="920465"/>
            <a:ext cx="1198421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/>
              <a:t>・高校で運動エネルギー                  と習ったが</a:t>
            </a:r>
            <a:r>
              <a:rPr lang="ja-JP" altLang="en-US" sz="2400" dirty="0"/>
              <a:t>、これは</a:t>
            </a:r>
            <a:r>
              <a:rPr lang="en-US" altLang="ja-JP" sz="2400" dirty="0"/>
              <a:t>v</a:t>
            </a:r>
            <a:r>
              <a:rPr lang="ja-JP" altLang="en-US" sz="2400" dirty="0"/>
              <a:t>が光速</a:t>
            </a:r>
            <a:r>
              <a:rPr lang="en-US" altLang="ja-JP" sz="2400" dirty="0"/>
              <a:t>c</a:t>
            </a:r>
            <a:r>
              <a:rPr lang="ja-JP" altLang="en-US" sz="2400" dirty="0"/>
              <a:t>より</a:t>
            </a:r>
            <a:r>
              <a:rPr lang="ja-JP" altLang="en-US" sz="2400" dirty="0" smtClean="0"/>
              <a:t>ずっと小さい</a:t>
            </a:r>
            <a:endParaRPr lang="en-US" altLang="ja-JP" sz="2400" dirty="0"/>
          </a:p>
          <a:p>
            <a:r>
              <a:rPr lang="en-US" altLang="ja-JP" sz="2400" dirty="0"/>
              <a:t>   </a:t>
            </a:r>
            <a:r>
              <a:rPr lang="ja-JP" altLang="en-US" sz="2400" dirty="0"/>
              <a:t>場合のみ成り立つ。                     </a:t>
            </a:r>
            <a:endParaRPr lang="en-US" altLang="ja-JP" sz="2400" dirty="0"/>
          </a:p>
          <a:p>
            <a:endParaRPr lang="en-US" altLang="ja-JP" sz="2400" dirty="0"/>
          </a:p>
          <a:p>
            <a:r>
              <a:rPr kumimoji="1" lang="ja-JP" altLang="en-US" sz="2400" dirty="0" smtClean="0"/>
              <a:t>・</a:t>
            </a:r>
            <a:r>
              <a:rPr lang="ja-JP" altLang="en-US" sz="2400" dirty="0" smtClean="0"/>
              <a:t>相対性</a:t>
            </a:r>
            <a:r>
              <a:rPr lang="ja-JP" altLang="en-US" sz="2400" dirty="0"/>
              <a:t>理論</a:t>
            </a:r>
            <a:r>
              <a:rPr lang="ja-JP" altLang="en-US" sz="2400" dirty="0" smtClean="0"/>
              <a:t>によれば、</a:t>
            </a:r>
            <a:r>
              <a:rPr lang="ja-JP" altLang="en-US" sz="2400" dirty="0"/>
              <a:t>止</a:t>
            </a:r>
            <a:r>
              <a:rPr lang="ja-JP" altLang="en-US" sz="2400" dirty="0" smtClean="0"/>
              <a:t>まっている物質も</a:t>
            </a:r>
            <a:endParaRPr kumimoji="1" lang="en-US" altLang="ja-JP" sz="2400" dirty="0" smtClean="0"/>
          </a:p>
          <a:p>
            <a:r>
              <a:rPr kumimoji="1" lang="en-US" altLang="ja-JP" sz="2400" dirty="0" smtClean="0"/>
              <a:t>                   </a:t>
            </a:r>
            <a:r>
              <a:rPr kumimoji="1" lang="ja-JP" altLang="en-US" sz="2400" dirty="0" smtClean="0"/>
              <a:t>で表されるエネルギーを持っている</a:t>
            </a:r>
            <a:r>
              <a:rPr lang="ja-JP" altLang="en-US" sz="2400" dirty="0"/>
              <a:t>。</a:t>
            </a:r>
            <a:r>
              <a:rPr kumimoji="1" lang="en-US" altLang="ja-JP" sz="2400" dirty="0" smtClean="0"/>
              <a:t>(</a:t>
            </a:r>
            <a:r>
              <a:rPr kumimoji="1" lang="ja-JP" altLang="en-US" sz="2400" dirty="0" smtClean="0"/>
              <a:t>静止エネルギー</a:t>
            </a:r>
            <a:r>
              <a:rPr kumimoji="1" lang="en-US" altLang="ja-JP" sz="2400" dirty="0" smtClean="0"/>
              <a:t>)</a:t>
            </a:r>
          </a:p>
          <a:p>
            <a:r>
              <a:rPr lang="en-US" altLang="ja-JP" sz="2400" dirty="0" smtClean="0"/>
              <a:t>   </a:t>
            </a:r>
            <a:r>
              <a:rPr lang="ja-JP" altLang="en-US" sz="2400" dirty="0" smtClean="0"/>
              <a:t>→</a:t>
            </a:r>
            <a:r>
              <a:rPr kumimoji="1" lang="ja-JP" altLang="en-US" sz="2400" dirty="0" smtClean="0"/>
              <a:t>未知の重い粒子を作るには</a:t>
            </a:r>
            <a:r>
              <a:rPr kumimoji="1" lang="ja-JP" altLang="en-US" sz="2400" dirty="0" smtClean="0">
                <a:solidFill>
                  <a:srgbClr val="C00000"/>
                </a:solidFill>
              </a:rPr>
              <a:t>エネルギーが必要。</a:t>
            </a:r>
            <a:endParaRPr kumimoji="1" lang="en-US" altLang="ja-JP" sz="2400" dirty="0" smtClean="0">
              <a:solidFill>
                <a:srgbClr val="C00000"/>
              </a:solidFill>
            </a:endParaRPr>
          </a:p>
          <a:p>
            <a:endParaRPr lang="en-US" altLang="ja-JP" sz="2400" dirty="0" smtClean="0">
              <a:solidFill>
                <a:srgbClr val="C00000"/>
              </a:solidFill>
            </a:endParaRPr>
          </a:p>
          <a:p>
            <a:r>
              <a:rPr lang="ja-JP" altLang="en-US" sz="2400" dirty="0" smtClean="0"/>
              <a:t>・</a:t>
            </a:r>
            <a:r>
              <a:rPr lang="ja-JP" altLang="en-US" sz="2400" dirty="0"/>
              <a:t>例えば、電子</a:t>
            </a:r>
            <a:r>
              <a:rPr lang="en-US" altLang="ja-JP" sz="2400" dirty="0"/>
              <a:t>(e</a:t>
            </a:r>
            <a:r>
              <a:rPr lang="en-US" altLang="ja-JP" sz="2400" baseline="30000" dirty="0"/>
              <a:t>-</a:t>
            </a:r>
            <a:r>
              <a:rPr lang="en-US" altLang="ja-JP" sz="2400" dirty="0"/>
              <a:t>)</a:t>
            </a:r>
            <a:r>
              <a:rPr lang="ja-JP" altLang="en-US" sz="2400" dirty="0"/>
              <a:t>とその反粒子である陽電子</a:t>
            </a:r>
            <a:r>
              <a:rPr lang="en-US" altLang="ja-JP" sz="2400" dirty="0"/>
              <a:t>(e</a:t>
            </a:r>
            <a:r>
              <a:rPr lang="en-US" altLang="ja-JP" sz="2400" baseline="30000" dirty="0"/>
              <a:t>+</a:t>
            </a:r>
            <a:r>
              <a:rPr lang="en-US" altLang="ja-JP" sz="2400" dirty="0"/>
              <a:t>)</a:t>
            </a:r>
            <a:r>
              <a:rPr lang="ja-JP" altLang="en-US" sz="2400" dirty="0"/>
              <a:t>にエネルギーを</a:t>
            </a:r>
            <a:r>
              <a:rPr lang="ja-JP" altLang="en-US" sz="2400" dirty="0" smtClean="0"/>
              <a:t>与えて</a:t>
            </a:r>
            <a:endParaRPr lang="en-US" altLang="ja-JP" sz="2400" dirty="0" smtClean="0"/>
          </a:p>
          <a:p>
            <a:r>
              <a:rPr lang="en-US" altLang="ja-JP" sz="2400" dirty="0"/>
              <a:t> </a:t>
            </a:r>
            <a:r>
              <a:rPr lang="en-US" altLang="ja-JP" sz="2400" dirty="0" smtClean="0"/>
              <a:t>  </a:t>
            </a:r>
            <a:r>
              <a:rPr lang="ja-JP" altLang="en-US" sz="2400" dirty="0" smtClean="0"/>
              <a:t>衝突</a:t>
            </a:r>
            <a:r>
              <a:rPr lang="ja-JP" altLang="en-US" sz="2400" dirty="0"/>
              <a:t>させると</a:t>
            </a:r>
            <a:r>
              <a:rPr lang="ja-JP" altLang="en-US" sz="2400" dirty="0" smtClean="0"/>
              <a:t>、</a:t>
            </a:r>
            <a:r>
              <a:rPr lang="en-US" altLang="ja-JP" sz="2400" dirty="0" smtClean="0"/>
              <a:t>2</a:t>
            </a:r>
            <a:r>
              <a:rPr lang="ja-JP" altLang="en-US" sz="2400" dirty="0"/>
              <a:t>つの粒子</a:t>
            </a:r>
            <a:r>
              <a:rPr lang="ja-JP" altLang="en-US" sz="2400" dirty="0" smtClean="0"/>
              <a:t>は</a:t>
            </a:r>
            <a:r>
              <a:rPr lang="en-US" altLang="ja-JP" sz="2400" dirty="0" smtClean="0"/>
              <a:t>”</a:t>
            </a:r>
            <a:r>
              <a:rPr lang="ja-JP" altLang="en-US" sz="2400" dirty="0" smtClean="0"/>
              <a:t>対消滅</a:t>
            </a:r>
            <a:r>
              <a:rPr lang="en-US" altLang="ja-JP" sz="2400" dirty="0" smtClean="0"/>
              <a:t>”</a:t>
            </a:r>
            <a:r>
              <a:rPr lang="ja-JP" altLang="en-US" sz="2400" dirty="0" smtClean="0"/>
              <a:t>し、エネルギーが残る。</a:t>
            </a:r>
            <a:endParaRPr lang="ja-JP" altLang="en-US" sz="2400" dirty="0"/>
          </a:p>
          <a:p>
            <a:r>
              <a:rPr lang="en-US" altLang="ja-JP" sz="2400" dirty="0" smtClean="0">
                <a:solidFill>
                  <a:srgbClr val="C00000"/>
                </a:solidFill>
              </a:rPr>
              <a:t>   </a:t>
            </a:r>
            <a:r>
              <a:rPr lang="ja-JP" altLang="en-US" sz="2400" dirty="0" smtClean="0"/>
              <a:t>そのエネルギーから、新たな粒子が生まれる。</a:t>
            </a:r>
            <a:endParaRPr lang="en-US" altLang="ja-JP" sz="2400" dirty="0"/>
          </a:p>
          <a:p>
            <a:r>
              <a:rPr kumimoji="1" lang="en-US" altLang="ja-JP" sz="2400" dirty="0" smtClean="0">
                <a:solidFill>
                  <a:srgbClr val="C00000"/>
                </a:solidFill>
              </a:rPr>
              <a:t>   </a:t>
            </a:r>
            <a:r>
              <a:rPr kumimoji="1" lang="ja-JP" altLang="en-US" sz="2400" dirty="0" smtClean="0"/>
              <a:t>粒子をエネルギーを与えて</a:t>
            </a:r>
            <a:r>
              <a:rPr kumimoji="1" lang="en-US" altLang="ja-JP" sz="2400" dirty="0" smtClean="0"/>
              <a:t>(</a:t>
            </a:r>
            <a:r>
              <a:rPr kumimoji="1" lang="ja-JP" altLang="en-US" sz="2400" dirty="0" smtClean="0"/>
              <a:t>加速させて</a:t>
            </a:r>
            <a:r>
              <a:rPr kumimoji="1" lang="en-US" altLang="ja-JP" sz="2400" dirty="0" smtClean="0"/>
              <a:t>)</a:t>
            </a:r>
            <a:r>
              <a:rPr kumimoji="1" lang="ja-JP" altLang="en-US" sz="2400" dirty="0" smtClean="0"/>
              <a:t>衝突させる装置 </a:t>
            </a:r>
            <a:r>
              <a:rPr kumimoji="1" lang="en-US" altLang="ja-JP" sz="2400" dirty="0" smtClean="0"/>
              <a:t>= </a:t>
            </a:r>
            <a:r>
              <a:rPr kumimoji="1" lang="ja-JP" altLang="en-US" sz="2400" b="1" dirty="0" smtClean="0">
                <a:solidFill>
                  <a:srgbClr val="FF0000"/>
                </a:solidFill>
              </a:rPr>
              <a:t>加速器</a:t>
            </a:r>
            <a:r>
              <a:rPr kumimoji="1" lang="en-US" altLang="ja-JP" sz="2400" dirty="0" smtClean="0"/>
              <a:t> </a:t>
            </a:r>
            <a:r>
              <a:rPr lang="en-US" altLang="ja-JP" sz="2400" dirty="0" smtClean="0"/>
              <a:t>(</a:t>
            </a:r>
            <a:r>
              <a:rPr lang="ja-JP" altLang="en-US" sz="2400" dirty="0" smtClean="0"/>
              <a:t>次ページ</a:t>
            </a:r>
            <a:r>
              <a:rPr lang="en-US" altLang="ja-JP" sz="2400" dirty="0" smtClean="0"/>
              <a:t>)</a:t>
            </a:r>
            <a:endParaRPr kumimoji="1" lang="en-US" altLang="ja-JP" sz="2400" dirty="0" smtClean="0"/>
          </a:p>
          <a:p>
            <a:r>
              <a:rPr lang="en-US" altLang="ja-JP" sz="2400" dirty="0" smtClean="0">
                <a:solidFill>
                  <a:srgbClr val="C00000"/>
                </a:solidFill>
              </a:rPr>
              <a:t>   </a:t>
            </a:r>
            <a:endParaRPr lang="en-US" altLang="ja-JP" sz="2400" dirty="0">
              <a:solidFill>
                <a:srgbClr val="C00000"/>
              </a:solidFill>
            </a:endParaRPr>
          </a:p>
          <a:p>
            <a:endParaRPr kumimoji="1" lang="en-US" altLang="ja-JP" sz="2400" dirty="0" smtClean="0">
              <a:solidFill>
                <a:srgbClr val="C00000"/>
              </a:solidFill>
            </a:endParaRPr>
          </a:p>
          <a:p>
            <a:endParaRPr lang="en-US" altLang="ja-JP" sz="2400" dirty="0">
              <a:solidFill>
                <a:srgbClr val="C00000"/>
              </a:solidFill>
            </a:endParaRPr>
          </a:p>
          <a:p>
            <a:endParaRPr kumimoji="1" lang="en-US" altLang="ja-JP" sz="2400" dirty="0" smtClean="0">
              <a:solidFill>
                <a:srgbClr val="C00000"/>
              </a:solidFill>
            </a:endParaRPr>
          </a:p>
        </p:txBody>
      </p:sp>
      <p:graphicFrame>
        <p:nvGraphicFramePr>
          <p:cNvPr id="3" name="オブジェクト 2"/>
          <p:cNvGraphicFramePr>
            <a:graphicFrameLocks noChangeAspect="1"/>
          </p:cNvGraphicFramePr>
          <p:nvPr>
            <p:extLst/>
          </p:nvPr>
        </p:nvGraphicFramePr>
        <p:xfrm>
          <a:off x="498356" y="2304347"/>
          <a:ext cx="1322433" cy="5107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8" name="数式" r:id="rId3" imgW="545760" imgH="203040" progId="Equation.3">
                  <p:embed/>
                </p:oleObj>
              </mc:Choice>
              <mc:Fallback>
                <p:oleObj name="数式" r:id="rId3" imgW="545760" imgH="203040" progId="Equation.3">
                  <p:embed/>
                  <p:pic>
                    <p:nvPicPr>
                      <p:cNvPr id="3" name="オブジェクト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356" y="2304347"/>
                        <a:ext cx="1322433" cy="51077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オブジェクト 5"/>
          <p:cNvGraphicFramePr>
            <a:graphicFrameLocks noChangeAspect="1"/>
          </p:cNvGraphicFramePr>
          <p:nvPr>
            <p:extLst/>
          </p:nvPr>
        </p:nvGraphicFramePr>
        <p:xfrm>
          <a:off x="3622279" y="755675"/>
          <a:ext cx="1434091" cy="8880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9" name="数式" r:id="rId5" imgW="660240" imgH="393480" progId="Equation.3">
                  <p:embed/>
                </p:oleObj>
              </mc:Choice>
              <mc:Fallback>
                <p:oleObj name="数式" r:id="rId5" imgW="660240" imgH="393480" progId="Equation.3">
                  <p:embed/>
                  <p:pic>
                    <p:nvPicPr>
                      <p:cNvPr id="6" name="オブジェクト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22279" y="755675"/>
                        <a:ext cx="1434091" cy="88806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右矢印 7"/>
          <p:cNvSpPr/>
          <p:nvPr/>
        </p:nvSpPr>
        <p:spPr>
          <a:xfrm>
            <a:off x="2406280" y="5792611"/>
            <a:ext cx="2519082" cy="412377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爆発 2 8"/>
          <p:cNvSpPr/>
          <p:nvPr/>
        </p:nvSpPr>
        <p:spPr>
          <a:xfrm>
            <a:off x="5072635" y="5205422"/>
            <a:ext cx="2067729" cy="1586753"/>
          </a:xfrm>
          <a:prstGeom prst="irregularSeal2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右矢印 9"/>
          <p:cNvSpPr/>
          <p:nvPr/>
        </p:nvSpPr>
        <p:spPr>
          <a:xfrm rot="10800000">
            <a:off x="7287637" y="5792609"/>
            <a:ext cx="2519082" cy="412377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274438" y="6115779"/>
            <a:ext cx="577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/>
              <a:t>e</a:t>
            </a:r>
            <a:r>
              <a:rPr lang="en-US" altLang="ja-JP" sz="3600" baseline="30000" dirty="0" smtClean="0"/>
              <a:t>-</a:t>
            </a:r>
            <a:endParaRPr lang="ja-JP" altLang="en-US" sz="3600" baseline="300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394892" y="6093477"/>
            <a:ext cx="665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/>
              <a:t>e</a:t>
            </a:r>
            <a:r>
              <a:rPr lang="en-US" altLang="ja-JP" sz="3600" baseline="30000" dirty="0" smtClean="0"/>
              <a:t>+</a:t>
            </a:r>
            <a:endParaRPr lang="ja-JP" altLang="en-US" sz="3600" baseline="300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35981" y="-9738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2B54-B15A-4C09-A324-033AADDE4659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924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1565380" y="76947"/>
            <a:ext cx="90043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b="1" dirty="0" smtClean="0"/>
              <a:t>Belle</a:t>
            </a:r>
            <a:r>
              <a:rPr lang="ja-JP" altLang="en-US" sz="4000" b="1" dirty="0" smtClean="0"/>
              <a:t>実験</a:t>
            </a:r>
            <a:r>
              <a:rPr lang="en-US" altLang="ja-JP" sz="4000" b="1" dirty="0" smtClean="0"/>
              <a:t>=</a:t>
            </a:r>
            <a:r>
              <a:rPr lang="en-US" altLang="ja-JP" sz="4000" dirty="0" smtClean="0">
                <a:solidFill>
                  <a:srgbClr val="FF0000"/>
                </a:solidFill>
              </a:rPr>
              <a:t>KEKB</a:t>
            </a:r>
            <a:r>
              <a:rPr lang="ja-JP" altLang="en-US" sz="4000" dirty="0">
                <a:solidFill>
                  <a:srgbClr val="FF0000"/>
                </a:solidFill>
              </a:rPr>
              <a:t>加速器</a:t>
            </a:r>
            <a:r>
              <a:rPr lang="en-US" altLang="ja-JP" sz="4000" dirty="0">
                <a:solidFill>
                  <a:srgbClr val="FF0000"/>
                </a:solidFill>
              </a:rPr>
              <a:t>+Belle</a:t>
            </a:r>
            <a:r>
              <a:rPr lang="ja-JP" altLang="en-US" sz="4000" dirty="0" smtClean="0">
                <a:solidFill>
                  <a:srgbClr val="FF0000"/>
                </a:solidFill>
              </a:rPr>
              <a:t>検出器</a:t>
            </a:r>
            <a:endParaRPr lang="en-US" altLang="ja-JP" sz="4000" dirty="0"/>
          </a:p>
        </p:txBody>
      </p:sp>
      <p:grpSp>
        <p:nvGrpSpPr>
          <p:cNvPr id="26" name="Group 9"/>
          <p:cNvGrpSpPr>
            <a:grpSpLocks/>
          </p:cNvGrpSpPr>
          <p:nvPr/>
        </p:nvGrpSpPr>
        <p:grpSpPr bwMode="auto">
          <a:xfrm>
            <a:off x="809510" y="2846648"/>
            <a:ext cx="3228302" cy="2799253"/>
            <a:chOff x="1429" y="275"/>
            <a:chExt cx="4309" cy="3580"/>
          </a:xfrm>
        </p:grpSpPr>
        <p:pic>
          <p:nvPicPr>
            <p:cNvPr id="27" name="Picture 5">
              <a:hlinkClick r:id="rId2"/>
            </p:cNvPr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9" y="618"/>
              <a:ext cx="2705" cy="32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 Box 6"/>
            <p:cNvSpPr txBox="1">
              <a:spLocks noChangeArrowheads="1"/>
            </p:cNvSpPr>
            <p:nvPr/>
          </p:nvSpPr>
          <p:spPr bwMode="auto">
            <a:xfrm>
              <a:off x="3366" y="2973"/>
              <a:ext cx="790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9pPr>
            </a:lstStyle>
            <a:p>
              <a:r>
                <a:rPr lang="en-US" altLang="ja-JP" sz="2000"/>
                <a:t>e</a:t>
              </a:r>
              <a:r>
                <a:rPr lang="en-US" altLang="ja-JP" sz="2000" baseline="30000"/>
                <a:t>+</a:t>
              </a:r>
              <a:r>
                <a:rPr lang="en-US" altLang="ja-JP" sz="2000"/>
                <a:t> source</a:t>
              </a:r>
            </a:p>
          </p:txBody>
        </p:sp>
        <p:sp>
          <p:nvSpPr>
            <p:cNvPr id="29" name="Text Box 7"/>
            <p:cNvSpPr txBox="1">
              <a:spLocks noChangeArrowheads="1"/>
            </p:cNvSpPr>
            <p:nvPr/>
          </p:nvSpPr>
          <p:spPr bwMode="auto">
            <a:xfrm>
              <a:off x="3394" y="2371"/>
              <a:ext cx="525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9pPr>
            </a:lstStyle>
            <a:p>
              <a:r>
                <a:rPr lang="en-US" altLang="ja-JP" sz="2000"/>
                <a:t>cavity</a:t>
              </a:r>
            </a:p>
          </p:txBody>
        </p:sp>
        <p:sp>
          <p:nvSpPr>
            <p:cNvPr id="30" name="Text Box 8"/>
            <p:cNvSpPr txBox="1">
              <a:spLocks noChangeArrowheads="1"/>
            </p:cNvSpPr>
            <p:nvPr/>
          </p:nvSpPr>
          <p:spPr bwMode="auto">
            <a:xfrm>
              <a:off x="3609" y="275"/>
              <a:ext cx="2129" cy="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ja-JP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defRPr>
              </a:lvl9pPr>
            </a:lstStyle>
            <a:p>
              <a:pPr>
                <a:lnSpc>
                  <a:spcPct val="70000"/>
                </a:lnSpc>
              </a:pPr>
              <a:r>
                <a:rPr lang="en-US" altLang="ja-JP" dirty="0"/>
                <a:t>Belle detector</a:t>
              </a:r>
            </a:p>
          </p:txBody>
        </p:sp>
      </p:grpSp>
      <p:sp>
        <p:nvSpPr>
          <p:cNvPr id="31" name="テキスト ボックス 30"/>
          <p:cNvSpPr txBox="1"/>
          <p:nvPr/>
        </p:nvSpPr>
        <p:spPr>
          <a:xfrm>
            <a:off x="1717249" y="762160"/>
            <a:ext cx="89648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rgbClr val="C00000"/>
                </a:solidFill>
              </a:rPr>
              <a:t>KEKB</a:t>
            </a:r>
            <a:r>
              <a:rPr lang="ja-JP" altLang="en-US" b="1" dirty="0" smtClean="0">
                <a:solidFill>
                  <a:srgbClr val="C00000"/>
                </a:solidFill>
              </a:rPr>
              <a:t>加速器</a:t>
            </a:r>
            <a:r>
              <a:rPr lang="en-US" altLang="ja-JP" b="1" dirty="0" smtClean="0">
                <a:solidFill>
                  <a:srgbClr val="C00000"/>
                </a:solidFill>
              </a:rPr>
              <a:t>:</a:t>
            </a:r>
          </a:p>
          <a:p>
            <a:r>
              <a:rPr kumimoji="1" lang="ja-JP" altLang="en-US" dirty="0" smtClean="0"/>
              <a:t>茨城県つくば市にある高エネルギー加速器研究機構</a:t>
            </a:r>
            <a:r>
              <a:rPr kumimoji="1" lang="en-US" altLang="ja-JP" dirty="0" smtClean="0"/>
              <a:t>(KEK)</a:t>
            </a:r>
            <a:r>
              <a:rPr kumimoji="1" lang="ja-JP" altLang="en-US" dirty="0" smtClean="0"/>
              <a:t>に作られた加速器。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電子</a:t>
            </a:r>
            <a:r>
              <a:rPr kumimoji="1" lang="en-US" altLang="ja-JP" dirty="0" smtClean="0"/>
              <a:t>(e</a:t>
            </a:r>
            <a:r>
              <a:rPr kumimoji="1" lang="en-US" altLang="ja-JP" baseline="30000" dirty="0" smtClean="0"/>
              <a:t>-</a:t>
            </a:r>
            <a:r>
              <a:rPr kumimoji="1" lang="en-US" altLang="ja-JP" dirty="0" smtClean="0"/>
              <a:t>)</a:t>
            </a:r>
            <a:r>
              <a:rPr kumimoji="1" lang="ja-JP" altLang="en-US" dirty="0" smtClean="0"/>
              <a:t>と反粒子である陽電子</a:t>
            </a:r>
            <a:r>
              <a:rPr kumimoji="1" lang="en-US" altLang="ja-JP" dirty="0" smtClean="0"/>
              <a:t>(e</a:t>
            </a:r>
            <a:r>
              <a:rPr kumimoji="1" lang="en-US" altLang="ja-JP" baseline="30000" dirty="0" smtClean="0"/>
              <a:t>+</a:t>
            </a:r>
            <a:r>
              <a:rPr kumimoji="1" lang="en-US" altLang="ja-JP" dirty="0" smtClean="0"/>
              <a:t>)</a:t>
            </a:r>
            <a:r>
              <a:rPr kumimoji="1" lang="ja-JP" altLang="en-US" dirty="0" smtClean="0"/>
              <a:t>を電場で</a:t>
            </a:r>
            <a:r>
              <a:rPr lang="ja-JP" altLang="en-US" dirty="0" smtClean="0"/>
              <a:t>加速して、約</a:t>
            </a:r>
            <a:r>
              <a:rPr lang="en-US" altLang="ja-JP" dirty="0" smtClean="0"/>
              <a:t>10.58 GeV</a:t>
            </a:r>
            <a:r>
              <a:rPr lang="ja-JP" altLang="en-US" dirty="0" smtClean="0"/>
              <a:t>というエネルギー</a:t>
            </a:r>
            <a:endParaRPr lang="en-US" altLang="ja-JP" dirty="0" smtClean="0"/>
          </a:p>
          <a:p>
            <a:r>
              <a:rPr lang="ja-JP" altLang="en-US" dirty="0" smtClean="0"/>
              <a:t>で正面衝突させる。</a:t>
            </a:r>
            <a:r>
              <a:rPr kumimoji="1" lang="en-US" altLang="ja-JP" dirty="0" smtClean="0"/>
              <a:t>(GeV:10</a:t>
            </a:r>
            <a:r>
              <a:rPr kumimoji="1" lang="en-US" altLang="ja-JP" baseline="30000" dirty="0" smtClean="0"/>
              <a:t>9</a:t>
            </a:r>
            <a:r>
              <a:rPr kumimoji="1" lang="ja-JP" altLang="en-US" dirty="0" smtClean="0"/>
              <a:t>ボルトで電子を加速した場合のエネルギー</a:t>
            </a:r>
            <a:r>
              <a:rPr kumimoji="1" lang="en-US" altLang="ja-JP" dirty="0" smtClean="0"/>
              <a:t>)</a:t>
            </a:r>
          </a:p>
          <a:p>
            <a:r>
              <a:rPr kumimoji="1" lang="en-US" altLang="ja-JP" b="1" dirty="0" smtClean="0">
                <a:solidFill>
                  <a:srgbClr val="C00000"/>
                </a:solidFill>
              </a:rPr>
              <a:t>Belle</a:t>
            </a:r>
            <a:r>
              <a:rPr kumimoji="1" lang="ja-JP" altLang="en-US" b="1" dirty="0" smtClean="0">
                <a:solidFill>
                  <a:srgbClr val="C00000"/>
                </a:solidFill>
              </a:rPr>
              <a:t>検出器</a:t>
            </a:r>
            <a:r>
              <a:rPr kumimoji="1" lang="en-US" altLang="ja-JP" b="1" dirty="0" smtClean="0">
                <a:solidFill>
                  <a:srgbClr val="C00000"/>
                </a:solidFill>
              </a:rPr>
              <a:t>:</a:t>
            </a:r>
          </a:p>
          <a:p>
            <a:r>
              <a:rPr lang="ja-JP" altLang="en-US" dirty="0" smtClean="0"/>
              <a:t>電子と陽電子の衝突点に置かれた検出器 </a:t>
            </a:r>
            <a:r>
              <a:rPr lang="en-US" altLang="ja-JP" dirty="0" smtClean="0"/>
              <a:t>(</a:t>
            </a:r>
            <a:r>
              <a:rPr lang="ja-JP" altLang="en-US" dirty="0" smtClean="0"/>
              <a:t>詳細はまた後で</a:t>
            </a:r>
            <a:r>
              <a:rPr lang="en-US" altLang="ja-JP" dirty="0" smtClean="0"/>
              <a:t>)</a:t>
            </a:r>
            <a:r>
              <a:rPr lang="ja-JP" altLang="en-US" dirty="0" err="1" smtClean="0"/>
              <a:t>。</a:t>
            </a:r>
            <a:endParaRPr lang="en-US" altLang="ja-JP" dirty="0" smtClean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315665" y="268652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 smtClean="0">
                <a:solidFill>
                  <a:srgbClr val="00B050"/>
                </a:solidFill>
              </a:rPr>
              <a:t>概略</a:t>
            </a:r>
            <a:r>
              <a:rPr lang="ja-JP" altLang="en-US" sz="2400" b="1" dirty="0">
                <a:solidFill>
                  <a:srgbClr val="00B050"/>
                </a:solidFill>
              </a:rPr>
              <a:t>図</a:t>
            </a:r>
            <a:endParaRPr kumimoji="1" lang="ja-JP" altLang="en-US" sz="2400" b="1" dirty="0">
              <a:solidFill>
                <a:srgbClr val="00B050"/>
              </a:solidFill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5941740" y="2686520"/>
            <a:ext cx="47404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 smtClean="0">
                <a:solidFill>
                  <a:srgbClr val="00B050"/>
                </a:solidFill>
              </a:rPr>
              <a:t>鳥瞰図</a:t>
            </a:r>
            <a:r>
              <a:rPr lang="en-US" altLang="ja-JP" sz="2400" b="1" dirty="0" smtClean="0">
                <a:solidFill>
                  <a:srgbClr val="00B050"/>
                </a:solidFill>
              </a:rPr>
              <a:t>(</a:t>
            </a:r>
            <a:r>
              <a:rPr lang="ja-JP" altLang="en-US" sz="2400" b="1" dirty="0" smtClean="0">
                <a:solidFill>
                  <a:srgbClr val="00B050"/>
                </a:solidFill>
              </a:rPr>
              <a:t>加速器自体は地下にある</a:t>
            </a:r>
            <a:r>
              <a:rPr lang="en-US" altLang="ja-JP" sz="2400" b="1" dirty="0" smtClean="0">
                <a:solidFill>
                  <a:srgbClr val="00B050"/>
                </a:solidFill>
              </a:rPr>
              <a:t>)</a:t>
            </a:r>
            <a:endParaRPr kumimoji="1" lang="ja-JP" altLang="en-US" sz="2400" b="1" dirty="0">
              <a:solidFill>
                <a:srgbClr val="00B050"/>
              </a:solidFill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7417244" y="4094565"/>
            <a:ext cx="19896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b="1" dirty="0" smtClean="0">
                <a:solidFill>
                  <a:schemeClr val="bg1"/>
                </a:solidFill>
              </a:rPr>
              <a:t>衝突点に置かれた</a:t>
            </a:r>
            <a:endParaRPr lang="en-US" altLang="ja-JP" sz="1600" b="1" dirty="0" smtClean="0">
              <a:solidFill>
                <a:schemeClr val="bg1"/>
              </a:solidFill>
            </a:endParaRPr>
          </a:p>
          <a:p>
            <a:r>
              <a:rPr kumimoji="1" lang="ja-JP" altLang="en-US" sz="1600" b="1" dirty="0" smtClean="0">
                <a:solidFill>
                  <a:schemeClr val="bg1"/>
                </a:solidFill>
              </a:rPr>
              <a:t>検出器</a:t>
            </a:r>
            <a:r>
              <a:rPr kumimoji="1" lang="en-US" altLang="ja-JP" sz="1600" b="1" dirty="0" smtClean="0">
                <a:solidFill>
                  <a:schemeClr val="bg1"/>
                </a:solidFill>
              </a:rPr>
              <a:t>(</a:t>
            </a:r>
            <a:r>
              <a:rPr kumimoji="1" lang="ja-JP" altLang="en-US" sz="1600" b="1" dirty="0" smtClean="0">
                <a:solidFill>
                  <a:schemeClr val="bg1"/>
                </a:solidFill>
              </a:rPr>
              <a:t>次々ページ</a:t>
            </a:r>
            <a:r>
              <a:rPr kumimoji="1" lang="en-US" altLang="ja-JP" sz="1600" b="1" dirty="0" smtClean="0">
                <a:solidFill>
                  <a:schemeClr val="bg1"/>
                </a:solidFill>
              </a:rPr>
              <a:t>)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127752"/>
            <a:ext cx="4376358" cy="2596899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2B54-B15A-4C09-A324-033AADDE4659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  <p:sp>
        <p:nvSpPr>
          <p:cNvPr id="4" name="四角形吹き出し 3"/>
          <p:cNvSpPr/>
          <p:nvPr/>
        </p:nvSpPr>
        <p:spPr>
          <a:xfrm>
            <a:off x="2555933" y="5645900"/>
            <a:ext cx="3465042" cy="1212099"/>
          </a:xfrm>
          <a:prstGeom prst="wedgeRectCallout">
            <a:avLst>
              <a:gd name="adj1" fmla="val -38166"/>
              <a:gd name="adj2" fmla="val -81830"/>
            </a:avLst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695710" y="5681421"/>
            <a:ext cx="31935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Belle</a:t>
            </a:r>
            <a:r>
              <a:rPr kumimoji="1" lang="ja-JP" altLang="en-US" b="1" dirty="0" smtClean="0"/>
              <a:t>実験で具体的に</a:t>
            </a:r>
            <a:endParaRPr kumimoji="1" lang="en-US" altLang="ja-JP" b="1" dirty="0" smtClean="0"/>
          </a:p>
          <a:p>
            <a:r>
              <a:rPr lang="ja-JP" altLang="en-US" b="1" dirty="0" smtClean="0"/>
              <a:t>どのような成果があったかは</a:t>
            </a:r>
            <a:endParaRPr lang="en-US" altLang="ja-JP" b="1" dirty="0" smtClean="0"/>
          </a:p>
          <a:p>
            <a:r>
              <a:rPr kumimoji="1" lang="en-US" altLang="ja-JP" b="1" dirty="0" smtClean="0"/>
              <a:t>7/28(</a:t>
            </a:r>
            <a:r>
              <a:rPr kumimoji="1" lang="ja-JP" altLang="en-US" b="1" dirty="0" smtClean="0"/>
              <a:t>金</a:t>
            </a:r>
            <a:r>
              <a:rPr kumimoji="1" lang="en-US" altLang="ja-JP" b="1" dirty="0" smtClean="0"/>
              <a:t>)</a:t>
            </a:r>
            <a:r>
              <a:rPr lang="ja-JP" altLang="en-US" b="1" dirty="0" smtClean="0"/>
              <a:t>の飯嶋先生の授業で</a:t>
            </a:r>
            <a:endParaRPr lang="en-US" altLang="ja-JP" b="1" dirty="0" smtClean="0"/>
          </a:p>
          <a:p>
            <a:r>
              <a:rPr kumimoji="1" lang="ja-JP" altLang="en-US" b="1" dirty="0" smtClean="0"/>
              <a:t>お話があります。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209361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878510" y="184748"/>
            <a:ext cx="105080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 smtClean="0"/>
              <a:t>相対性理論に基づく質量</a:t>
            </a:r>
            <a:r>
              <a:rPr kumimoji="1" lang="en-US" altLang="ja-JP" sz="4000" b="1" dirty="0" smtClean="0"/>
              <a:t>,</a:t>
            </a:r>
            <a:r>
              <a:rPr lang="ja-JP" altLang="en-US" sz="4000" b="1" dirty="0" smtClean="0"/>
              <a:t> </a:t>
            </a:r>
            <a:r>
              <a:rPr kumimoji="1" lang="ja-JP" altLang="en-US" sz="4000" b="1" dirty="0" smtClean="0"/>
              <a:t>エネルギー</a:t>
            </a:r>
            <a:r>
              <a:rPr kumimoji="1" lang="en-US" altLang="ja-JP" sz="4000" b="1" dirty="0" smtClean="0"/>
              <a:t>, </a:t>
            </a:r>
            <a:r>
              <a:rPr kumimoji="1" lang="ja-JP" altLang="en-US" sz="4000" b="1" dirty="0" smtClean="0">
                <a:solidFill>
                  <a:srgbClr val="FF0000"/>
                </a:solidFill>
              </a:rPr>
              <a:t>運動量</a:t>
            </a:r>
            <a:endParaRPr kumimoji="1" lang="ja-JP" altLang="en-US" sz="4000" b="1" dirty="0">
              <a:solidFill>
                <a:srgbClr val="FF0000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38653" y="1250888"/>
            <a:ext cx="11984218" cy="55399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 smtClean="0"/>
              <a:t>・高校で運動エネルギー                     と習ったが、これは</a:t>
            </a:r>
            <a:r>
              <a:rPr lang="en-US" altLang="ja-JP" sz="2400" dirty="0" smtClean="0"/>
              <a:t>v</a:t>
            </a:r>
            <a:r>
              <a:rPr lang="ja-JP" altLang="en-US" sz="2400" dirty="0" smtClean="0"/>
              <a:t>が光速</a:t>
            </a:r>
            <a:r>
              <a:rPr lang="en-US" altLang="ja-JP" sz="2400" dirty="0" smtClean="0"/>
              <a:t>c</a:t>
            </a:r>
            <a:r>
              <a:rPr lang="ja-JP" altLang="en-US" sz="2400" dirty="0" smtClean="0"/>
              <a:t>よりずっと小さい</a:t>
            </a:r>
            <a:endParaRPr lang="en-US" altLang="ja-JP" sz="2400" dirty="0" smtClean="0"/>
          </a:p>
          <a:p>
            <a:r>
              <a:rPr lang="en-US" altLang="ja-JP" sz="2400" dirty="0"/>
              <a:t> </a:t>
            </a:r>
            <a:r>
              <a:rPr lang="en-US" altLang="ja-JP" sz="2400" dirty="0" smtClean="0"/>
              <a:t>  </a:t>
            </a:r>
            <a:r>
              <a:rPr lang="ja-JP" altLang="en-US" sz="2400" dirty="0" smtClean="0"/>
              <a:t>場合のみ成り立つ。                     </a:t>
            </a:r>
            <a:endParaRPr kumimoji="1" lang="en-US" altLang="ja-JP" sz="2400" dirty="0" smtClean="0"/>
          </a:p>
          <a:p>
            <a:endParaRPr lang="en-US" altLang="ja-JP" sz="2400" dirty="0"/>
          </a:p>
          <a:p>
            <a:r>
              <a:rPr kumimoji="1" lang="ja-JP" altLang="en-US" sz="2400" dirty="0" smtClean="0"/>
              <a:t>・</a:t>
            </a:r>
            <a:r>
              <a:rPr lang="ja-JP" altLang="en-US" sz="2400" dirty="0" smtClean="0"/>
              <a:t>相対性</a:t>
            </a:r>
            <a:r>
              <a:rPr lang="ja-JP" altLang="en-US" sz="2400" dirty="0"/>
              <a:t>理論</a:t>
            </a:r>
            <a:r>
              <a:rPr lang="ja-JP" altLang="en-US" sz="2400" dirty="0" smtClean="0"/>
              <a:t>によれば、</a:t>
            </a:r>
            <a:r>
              <a:rPr lang="ja-JP" altLang="en-US" sz="2400" dirty="0"/>
              <a:t>止</a:t>
            </a:r>
            <a:r>
              <a:rPr lang="ja-JP" altLang="en-US" sz="2400" dirty="0" smtClean="0"/>
              <a:t>まっている物質も</a:t>
            </a:r>
            <a:endParaRPr kumimoji="1" lang="en-US" altLang="ja-JP" sz="2400" dirty="0" smtClean="0"/>
          </a:p>
          <a:p>
            <a:r>
              <a:rPr kumimoji="1" lang="en-US" altLang="ja-JP" sz="2400" dirty="0" smtClean="0"/>
              <a:t>                     </a:t>
            </a:r>
            <a:r>
              <a:rPr kumimoji="1" lang="ja-JP" altLang="en-US" sz="2400" dirty="0" smtClean="0"/>
              <a:t>で表されるエネルギーを持っている </a:t>
            </a:r>
            <a:r>
              <a:rPr kumimoji="1" lang="en-US" altLang="ja-JP" sz="2400" dirty="0" smtClean="0"/>
              <a:t>(</a:t>
            </a:r>
            <a:r>
              <a:rPr kumimoji="1" lang="ja-JP" altLang="en-US" sz="2400" dirty="0" smtClean="0"/>
              <a:t>静止エネルギー</a:t>
            </a:r>
            <a:r>
              <a:rPr kumimoji="1" lang="en-US" altLang="ja-JP" sz="2400" dirty="0" smtClean="0"/>
              <a:t>)</a:t>
            </a:r>
            <a:r>
              <a:rPr kumimoji="1" lang="ja-JP" altLang="en-US" sz="2400" dirty="0" err="1" smtClean="0"/>
              <a:t>。</a:t>
            </a:r>
            <a:endParaRPr kumimoji="1" lang="en-US" altLang="ja-JP" sz="2400" dirty="0" smtClean="0"/>
          </a:p>
          <a:p>
            <a:endParaRPr lang="en-US" altLang="ja-JP" sz="2400" dirty="0" smtClean="0"/>
          </a:p>
          <a:p>
            <a:r>
              <a:rPr lang="ja-JP" altLang="en-US" sz="2400" dirty="0" smtClean="0"/>
              <a:t>・次に、</a:t>
            </a:r>
            <a:r>
              <a:rPr lang="ja-JP" altLang="en-US" sz="2400" dirty="0" smtClean="0">
                <a:solidFill>
                  <a:srgbClr val="C00000"/>
                </a:solidFill>
              </a:rPr>
              <a:t>粒子が運動している場合</a:t>
            </a:r>
            <a:r>
              <a:rPr lang="ja-JP" altLang="en-US" sz="2400" dirty="0" smtClean="0"/>
              <a:t>を考える。</a:t>
            </a:r>
            <a:endParaRPr lang="en-US" altLang="ja-JP" sz="2400" dirty="0" smtClean="0"/>
          </a:p>
          <a:p>
            <a:endParaRPr lang="en-US" altLang="ja-JP" sz="2400" dirty="0"/>
          </a:p>
          <a:p>
            <a:endParaRPr lang="en-US" altLang="ja-JP" sz="2400" dirty="0" smtClean="0"/>
          </a:p>
          <a:p>
            <a:r>
              <a:rPr lang="ja-JP" altLang="en-US" sz="2400" dirty="0" smtClean="0"/>
              <a:t>・</a:t>
            </a:r>
            <a:r>
              <a:rPr lang="ja-JP" altLang="en-US" sz="2400" dirty="0" smtClean="0">
                <a:solidFill>
                  <a:srgbClr val="C00000"/>
                </a:solidFill>
              </a:rPr>
              <a:t>運動量</a:t>
            </a:r>
            <a:r>
              <a:rPr lang="en-US" altLang="ja-JP" sz="2400" dirty="0" smtClean="0">
                <a:solidFill>
                  <a:srgbClr val="C00000"/>
                </a:solidFill>
              </a:rPr>
              <a:t>p</a:t>
            </a:r>
            <a:r>
              <a:rPr lang="ja-JP" altLang="en-US" sz="2400" dirty="0" smtClean="0"/>
              <a:t>で運動している場合のエネルギーは</a:t>
            </a:r>
            <a:endParaRPr lang="en-US" altLang="ja-JP" sz="2400" dirty="0" smtClean="0"/>
          </a:p>
          <a:p>
            <a:endParaRPr lang="en-US" altLang="ja-JP" dirty="0"/>
          </a:p>
          <a:p>
            <a:r>
              <a:rPr lang="en-US" altLang="ja-JP" dirty="0" smtClean="0"/>
              <a:t>                                        </a:t>
            </a:r>
            <a:r>
              <a:rPr lang="ja-JP" altLang="en-US" sz="2400" dirty="0" smtClean="0"/>
              <a:t>で表される。これと静止エネルギーの差が運動エネルギー。</a:t>
            </a:r>
            <a:endParaRPr lang="en-US" altLang="ja-JP" sz="2400" dirty="0" smtClean="0"/>
          </a:p>
          <a:p>
            <a:endParaRPr lang="en-US" altLang="ja-JP" sz="2400" dirty="0"/>
          </a:p>
          <a:p>
            <a:r>
              <a:rPr lang="ja-JP" altLang="en-US" sz="2400" dirty="0" smtClean="0"/>
              <a:t>・逆に、粒子のエネルギーと運動量が分かれば、質量は                            </a:t>
            </a:r>
            <a:endParaRPr lang="en-US" altLang="ja-JP" sz="2400" dirty="0" smtClean="0"/>
          </a:p>
          <a:p>
            <a:r>
              <a:rPr lang="en-US" altLang="ja-JP" sz="2400" dirty="0"/>
              <a:t> </a:t>
            </a:r>
            <a:r>
              <a:rPr lang="en-US" altLang="ja-JP" sz="2400" dirty="0" smtClean="0"/>
              <a:t>   </a:t>
            </a:r>
            <a:r>
              <a:rPr lang="ja-JP" altLang="en-US" sz="2400" dirty="0" smtClean="0"/>
              <a:t>と与えられる。</a:t>
            </a:r>
            <a:endParaRPr lang="en-US" altLang="ja-JP" sz="2400" dirty="0"/>
          </a:p>
        </p:txBody>
      </p:sp>
      <p:graphicFrame>
        <p:nvGraphicFramePr>
          <p:cNvPr id="3" name="オブジェクト 2"/>
          <p:cNvGraphicFramePr>
            <a:graphicFrameLocks noChangeAspect="1"/>
          </p:cNvGraphicFramePr>
          <p:nvPr>
            <p:extLst/>
          </p:nvPr>
        </p:nvGraphicFramePr>
        <p:xfrm>
          <a:off x="624263" y="2621533"/>
          <a:ext cx="1322433" cy="5107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4" name="数式" r:id="rId3" imgW="545760" imgH="203040" progId="Equation.3">
                  <p:embed/>
                </p:oleObj>
              </mc:Choice>
              <mc:Fallback>
                <p:oleObj name="数式" r:id="rId3" imgW="545760" imgH="203040" progId="Equation.3">
                  <p:embed/>
                  <p:pic>
                    <p:nvPicPr>
                      <p:cNvPr id="3" name="オブジェクト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263" y="2621533"/>
                        <a:ext cx="1322433" cy="51077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オブジェクト 4"/>
          <p:cNvGraphicFramePr>
            <a:graphicFrameLocks noChangeAspect="1"/>
          </p:cNvGraphicFramePr>
          <p:nvPr>
            <p:extLst/>
          </p:nvPr>
        </p:nvGraphicFramePr>
        <p:xfrm>
          <a:off x="588278" y="5076165"/>
          <a:ext cx="2281238" cy="573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5" name="数式" r:id="rId5" imgW="1155600" imgH="279360" progId="Equation.3">
                  <p:embed/>
                </p:oleObj>
              </mc:Choice>
              <mc:Fallback>
                <p:oleObj name="数式" r:id="rId5" imgW="1155600" imgH="279360" progId="Equation.3">
                  <p:embed/>
                  <p:pic>
                    <p:nvPicPr>
                      <p:cNvPr id="5" name="オブジェクト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278" y="5076165"/>
                        <a:ext cx="2281238" cy="5730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オブジェクト 5"/>
          <p:cNvGraphicFramePr>
            <a:graphicFrameLocks noChangeAspect="1"/>
          </p:cNvGraphicFramePr>
          <p:nvPr>
            <p:extLst/>
          </p:nvPr>
        </p:nvGraphicFramePr>
        <p:xfrm>
          <a:off x="3698479" y="988127"/>
          <a:ext cx="1520196" cy="941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6" name="数式" r:id="rId7" imgW="660240" imgH="393480" progId="Equation.3">
                  <p:embed/>
                </p:oleObj>
              </mc:Choice>
              <mc:Fallback>
                <p:oleObj name="数式" r:id="rId7" imgW="660240" imgH="393480" progId="Equation.3">
                  <p:embed/>
                  <p:pic>
                    <p:nvPicPr>
                      <p:cNvPr id="6" name="オブジェクト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8479" y="988127"/>
                        <a:ext cx="1520196" cy="941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オブジェクト 6"/>
          <p:cNvGraphicFramePr>
            <a:graphicFrameLocks noChangeAspect="1"/>
          </p:cNvGraphicFramePr>
          <p:nvPr>
            <p:extLst/>
          </p:nvPr>
        </p:nvGraphicFramePr>
        <p:xfrm>
          <a:off x="7881617" y="5823296"/>
          <a:ext cx="2395537" cy="57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7" name="数式" r:id="rId9" imgW="1168200" imgH="279360" progId="Equation.3">
                  <p:embed/>
                </p:oleObj>
              </mc:Choice>
              <mc:Fallback>
                <p:oleObj name="数式" r:id="rId9" imgW="1168200" imgH="279360" progId="Equation.3">
                  <p:embed/>
                  <p:pic>
                    <p:nvPicPr>
                      <p:cNvPr id="7" name="オブジェクト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1617" y="5823296"/>
                        <a:ext cx="2395537" cy="573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直線コネクタ 8"/>
          <p:cNvCxnSpPr/>
          <p:nvPr/>
        </p:nvCxnSpPr>
        <p:spPr>
          <a:xfrm>
            <a:off x="9601195" y="2632419"/>
            <a:ext cx="0" cy="548965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9758082" y="2911191"/>
            <a:ext cx="2521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>
                <a:solidFill>
                  <a:srgbClr val="0070C0"/>
                </a:solidFill>
              </a:rPr>
              <a:t>前にもした説明。</a:t>
            </a:r>
            <a:endParaRPr kumimoji="1" lang="ja-JP" altLang="en-US" sz="2400" b="1" dirty="0">
              <a:solidFill>
                <a:srgbClr val="0070C0"/>
              </a:solidFill>
            </a:endParaRPr>
          </a:p>
        </p:txBody>
      </p:sp>
      <p:cxnSp>
        <p:nvCxnSpPr>
          <p:cNvPr id="16" name="直線コネクタ 15"/>
          <p:cNvCxnSpPr/>
          <p:nvPr/>
        </p:nvCxnSpPr>
        <p:spPr>
          <a:xfrm flipH="1">
            <a:off x="9079385" y="3181384"/>
            <a:ext cx="521810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2B54-B15A-4C09-A324-033AADDE4659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561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4476724" y="40322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000" b="1" dirty="0" smtClean="0"/>
              <a:t>粒子の再構成</a:t>
            </a:r>
            <a:endParaRPr kumimoji="1" lang="ja-JP" altLang="en-US" sz="4000" b="1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222629" y="734403"/>
            <a:ext cx="9770623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・</a:t>
            </a:r>
            <a:r>
              <a:rPr lang="ja-JP" altLang="en-US" dirty="0" smtClean="0"/>
              <a:t>衝突によって生まれた</a:t>
            </a:r>
            <a:r>
              <a:rPr kumimoji="1" lang="ja-JP" altLang="en-US" dirty="0" smtClean="0"/>
              <a:t>新しい粒子の</a:t>
            </a:r>
            <a:r>
              <a:rPr kumimoji="1" lang="en-US" altLang="ja-JP" dirty="0" smtClean="0"/>
              <a:t>”</a:t>
            </a:r>
            <a:r>
              <a:rPr kumimoji="1" lang="ja-JP" altLang="en-US" dirty="0" smtClean="0"/>
              <a:t>質量</a:t>
            </a:r>
            <a:r>
              <a:rPr kumimoji="1" lang="en-US" altLang="ja-JP" dirty="0" smtClean="0"/>
              <a:t>”</a:t>
            </a:r>
            <a:r>
              <a:rPr kumimoji="1" lang="ja-JP" altLang="en-US" dirty="0" smtClean="0"/>
              <a:t>を測定したい。                               なので、</a:t>
            </a:r>
            <a:endParaRPr kumimoji="1" lang="en-US" altLang="ja-JP" dirty="0" smtClean="0"/>
          </a:p>
          <a:p>
            <a:r>
              <a:rPr lang="en-US" altLang="ja-JP" dirty="0">
                <a:solidFill>
                  <a:srgbClr val="FF0000"/>
                </a:solidFill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  </a:t>
            </a:r>
            <a:r>
              <a:rPr kumimoji="1" lang="ja-JP" altLang="en-US" dirty="0" smtClean="0">
                <a:solidFill>
                  <a:srgbClr val="FF0000"/>
                </a:solidFill>
              </a:rPr>
              <a:t>運動量とエネルギー</a:t>
            </a:r>
            <a:r>
              <a:rPr kumimoji="1" lang="ja-JP" altLang="en-US" dirty="0" smtClean="0"/>
              <a:t>が分かれば良い。</a:t>
            </a:r>
            <a:endParaRPr kumimoji="1" lang="en-US" altLang="ja-JP" dirty="0" smtClean="0"/>
          </a:p>
          <a:p>
            <a:endParaRPr lang="en-US" altLang="ja-JP" dirty="0"/>
          </a:p>
          <a:p>
            <a:r>
              <a:rPr kumimoji="1" lang="ja-JP" altLang="en-US" dirty="0" smtClean="0"/>
              <a:t>・大抵の粒子には</a:t>
            </a:r>
            <a:r>
              <a:rPr kumimoji="1" lang="ja-JP" altLang="en-US" dirty="0" smtClean="0">
                <a:solidFill>
                  <a:srgbClr val="FF0000"/>
                </a:solidFill>
              </a:rPr>
              <a:t>寿命</a:t>
            </a:r>
            <a:r>
              <a:rPr kumimoji="1" lang="ja-JP" altLang="en-US" dirty="0" smtClean="0"/>
              <a:t>がある。</a:t>
            </a:r>
            <a:endParaRPr kumimoji="1"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-</a:t>
            </a:r>
            <a:r>
              <a:rPr lang="ja-JP" altLang="en-US" dirty="0" smtClean="0"/>
              <a:t>生成されてすぐ質量が軽い粒子へ</a:t>
            </a:r>
            <a:r>
              <a:rPr lang="en-US" altLang="ja-JP" dirty="0" smtClean="0"/>
              <a:t>”</a:t>
            </a:r>
            <a:r>
              <a:rPr lang="ja-JP" altLang="en-US" dirty="0" smtClean="0"/>
              <a:t>崩壊</a:t>
            </a:r>
            <a:r>
              <a:rPr lang="en-US" altLang="ja-JP" dirty="0" smtClean="0"/>
              <a:t>”</a:t>
            </a:r>
            <a:r>
              <a:rPr lang="ja-JP" altLang="en-US" dirty="0" smtClean="0"/>
              <a:t>するため、</a:t>
            </a:r>
            <a:r>
              <a:rPr lang="ja-JP" altLang="en-US" dirty="0" smtClean="0">
                <a:solidFill>
                  <a:srgbClr val="FF0000"/>
                </a:solidFill>
              </a:rPr>
              <a:t>直接検出器に</a:t>
            </a:r>
            <a:r>
              <a:rPr lang="ja-JP" altLang="en-US" dirty="0">
                <a:solidFill>
                  <a:srgbClr val="FF0000"/>
                </a:solidFill>
              </a:rPr>
              <a:t>は</a:t>
            </a:r>
            <a:r>
              <a:rPr lang="ja-JP" altLang="en-US" dirty="0" smtClean="0">
                <a:solidFill>
                  <a:srgbClr val="FF0000"/>
                </a:solidFill>
              </a:rPr>
              <a:t>入らない</a:t>
            </a:r>
            <a:r>
              <a:rPr lang="ja-JP" altLang="en-US" dirty="0" smtClean="0"/>
              <a:t>。</a:t>
            </a:r>
            <a:endParaRPr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-</a:t>
            </a:r>
            <a:r>
              <a:rPr lang="ja-JP" altLang="en-US" dirty="0" smtClean="0"/>
              <a:t>検出器に入るのは寿命が</a:t>
            </a:r>
            <a:r>
              <a:rPr lang="ja-JP" altLang="en-US" dirty="0"/>
              <a:t>長い限られた</a:t>
            </a:r>
            <a:r>
              <a:rPr lang="ja-JP" altLang="en-US" dirty="0" smtClean="0"/>
              <a:t>粒子のみ</a:t>
            </a:r>
            <a:r>
              <a:rPr lang="en-US" altLang="ja-JP" dirty="0" smtClean="0"/>
              <a:t>:</a:t>
            </a:r>
          </a:p>
          <a:p>
            <a:r>
              <a:rPr lang="en-US" altLang="ja-JP" dirty="0"/>
              <a:t> </a:t>
            </a:r>
            <a:r>
              <a:rPr lang="en-US" altLang="ja-JP" dirty="0" smtClean="0"/>
              <a:t>     </a:t>
            </a:r>
            <a:r>
              <a:rPr lang="ja-JP" altLang="en-US" dirty="0" smtClean="0"/>
              <a:t>電子、ミュー粒子、</a:t>
            </a:r>
            <a:r>
              <a:rPr lang="en-US" altLang="ja-JP" dirty="0" smtClean="0"/>
              <a:t>π</a:t>
            </a:r>
            <a:r>
              <a:rPr lang="ja-JP" altLang="en-US" dirty="0" smtClean="0"/>
              <a:t>中間子、</a:t>
            </a:r>
            <a:r>
              <a:rPr lang="en-US" altLang="ja-JP" dirty="0" smtClean="0"/>
              <a:t>K</a:t>
            </a:r>
            <a:r>
              <a:rPr lang="ja-JP" altLang="en-US" dirty="0" smtClean="0"/>
              <a:t>中間子、陽子、光子、これらの反粒子</a:t>
            </a:r>
            <a:r>
              <a:rPr lang="ja-JP" altLang="en-US" dirty="0"/>
              <a:t>。</a:t>
            </a:r>
            <a:endParaRPr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-</a:t>
            </a:r>
            <a:r>
              <a:rPr lang="ja-JP" altLang="en-US" dirty="0" smtClean="0"/>
              <a:t>検出器はこれらの粒子の識別、運動量とエネルギーの測定を行う。</a:t>
            </a:r>
            <a:endParaRPr lang="en-US" altLang="ja-JP" dirty="0"/>
          </a:p>
          <a:p>
            <a:endParaRPr lang="en-US" altLang="ja-JP" dirty="0" smtClean="0"/>
          </a:p>
          <a:p>
            <a:r>
              <a:rPr lang="ja-JP" altLang="en-US" dirty="0" smtClean="0"/>
              <a:t>・運動量とエネルギーは崩壊前後で</a:t>
            </a:r>
            <a:r>
              <a:rPr lang="ja-JP" altLang="en-US" dirty="0" smtClean="0">
                <a:solidFill>
                  <a:srgbClr val="FF0000"/>
                </a:solidFill>
              </a:rPr>
              <a:t>保存する</a:t>
            </a:r>
            <a:r>
              <a:rPr lang="ja-JP" altLang="en-US" dirty="0" smtClean="0"/>
              <a:t>ので、</a:t>
            </a:r>
            <a:endParaRPr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</a:t>
            </a:r>
            <a:r>
              <a:rPr lang="en-US" altLang="ja-JP" dirty="0"/>
              <a:t> </a:t>
            </a:r>
            <a:r>
              <a:rPr lang="ja-JP" altLang="en-US" dirty="0" smtClean="0"/>
              <a:t>崩壊によって生まれた</a:t>
            </a:r>
            <a:r>
              <a:rPr lang="ja-JP" altLang="en-US" dirty="0" smtClean="0">
                <a:solidFill>
                  <a:srgbClr val="FF0000"/>
                </a:solidFill>
              </a:rPr>
              <a:t>子粒子を全て測定</a:t>
            </a:r>
            <a:r>
              <a:rPr lang="ja-JP" altLang="en-US" dirty="0" smtClean="0"/>
              <a:t>すれば、親粒子の運動量とエネルギーも分かる。</a:t>
            </a:r>
            <a:endParaRPr lang="en-US" altLang="ja-JP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321490" y="4872861"/>
            <a:ext cx="9749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 smtClean="0"/>
              <a:t>J/</a:t>
            </a:r>
            <a:r>
              <a:rPr kumimoji="1" lang="en-US" altLang="ja-JP" sz="3200" b="1" dirty="0" err="1" smtClean="0"/>
              <a:t>ψ</a:t>
            </a:r>
            <a:endParaRPr kumimoji="1" lang="ja-JP" altLang="en-US" sz="3200" b="1" dirty="0"/>
          </a:p>
        </p:txBody>
      </p:sp>
      <p:sp>
        <p:nvSpPr>
          <p:cNvPr id="8" name="楕円 7"/>
          <p:cNvSpPr/>
          <p:nvPr/>
        </p:nvSpPr>
        <p:spPr>
          <a:xfrm>
            <a:off x="2199570" y="4706745"/>
            <a:ext cx="1146048" cy="85191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0" name="直線矢印コネクタ 9"/>
          <p:cNvCxnSpPr>
            <a:stCxn id="8" idx="6"/>
          </p:cNvCxnSpPr>
          <p:nvPr/>
        </p:nvCxnSpPr>
        <p:spPr>
          <a:xfrm flipV="1">
            <a:off x="3345618" y="4690389"/>
            <a:ext cx="1516954" cy="4423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>
            <a:stCxn id="8" idx="6"/>
          </p:cNvCxnSpPr>
          <p:nvPr/>
        </p:nvCxnSpPr>
        <p:spPr>
          <a:xfrm>
            <a:off x="3345618" y="5132703"/>
            <a:ext cx="1506319" cy="4840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5009985" y="4291778"/>
            <a:ext cx="4363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/>
              <a:t>e</a:t>
            </a:r>
            <a:r>
              <a:rPr lang="en-US" altLang="ja-JP" sz="2800" baseline="30000" dirty="0"/>
              <a:t>-</a:t>
            </a:r>
            <a:endParaRPr kumimoji="1" lang="ja-JP" altLang="en-US" sz="2800" baseline="300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048685" y="5367785"/>
            <a:ext cx="4812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/>
              <a:t>e</a:t>
            </a:r>
            <a:r>
              <a:rPr lang="en-US" altLang="ja-JP" sz="2800" baseline="30000" dirty="0" smtClean="0"/>
              <a:t>+</a:t>
            </a:r>
            <a:endParaRPr kumimoji="1" lang="ja-JP" altLang="en-US" sz="2800" baseline="30000" dirty="0"/>
          </a:p>
        </p:txBody>
      </p:sp>
      <p:sp>
        <p:nvSpPr>
          <p:cNvPr id="16" name="楕円 15"/>
          <p:cNvSpPr/>
          <p:nvPr/>
        </p:nvSpPr>
        <p:spPr>
          <a:xfrm>
            <a:off x="4918386" y="4222678"/>
            <a:ext cx="664464" cy="67736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楕円 18"/>
          <p:cNvSpPr/>
          <p:nvPr/>
        </p:nvSpPr>
        <p:spPr>
          <a:xfrm>
            <a:off x="4963753" y="5325945"/>
            <a:ext cx="584803" cy="60555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477575" y="4207113"/>
            <a:ext cx="3175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例：</a:t>
            </a:r>
            <a:r>
              <a:rPr lang="en-US" altLang="ja-JP" dirty="0" smtClean="0"/>
              <a:t>J/ψ</a:t>
            </a:r>
            <a:r>
              <a:rPr lang="ja-JP" altLang="en-US" dirty="0" smtClean="0"/>
              <a:t>粒子</a:t>
            </a:r>
            <a:r>
              <a:rPr lang="en-US" altLang="ja-JP" dirty="0" smtClean="0"/>
              <a:t>(</a:t>
            </a:r>
            <a:r>
              <a:rPr lang="ja-JP" altLang="en-US" dirty="0" smtClean="0"/>
              <a:t>ハドロン</a:t>
            </a:r>
            <a:r>
              <a:rPr lang="en-US" altLang="ja-JP" dirty="0" smtClean="0"/>
              <a:t>)</a:t>
            </a:r>
            <a:r>
              <a:rPr lang="ja-JP" altLang="en-US" dirty="0" smtClean="0"/>
              <a:t>の崩壊</a:t>
            </a:r>
            <a:endParaRPr kumimoji="1" lang="ja-JP" altLang="en-US" dirty="0"/>
          </a:p>
        </p:txBody>
      </p:sp>
      <p:graphicFrame>
        <p:nvGraphicFramePr>
          <p:cNvPr id="21" name="オブジェクト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4379674"/>
              </p:ext>
            </p:extLst>
          </p:nvPr>
        </p:nvGraphicFramePr>
        <p:xfrm>
          <a:off x="7381292" y="699614"/>
          <a:ext cx="2031060" cy="406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6" name="数式" r:id="rId3" imgW="1396800" imgH="279360" progId="Equation.3">
                  <p:embed/>
                </p:oleObj>
              </mc:Choice>
              <mc:Fallback>
                <p:oleObj name="数式" r:id="rId3" imgW="1396800" imgH="279360" progId="Equation.3">
                  <p:embed/>
                  <p:pic>
                    <p:nvPicPr>
                      <p:cNvPr id="21" name="オブジェクト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1292" y="699614"/>
                        <a:ext cx="2031060" cy="406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オブジェクト 21"/>
          <p:cNvGraphicFramePr>
            <a:graphicFrameLocks noChangeAspect="1"/>
          </p:cNvGraphicFramePr>
          <p:nvPr>
            <p:extLst/>
          </p:nvPr>
        </p:nvGraphicFramePr>
        <p:xfrm>
          <a:off x="5794375" y="4157663"/>
          <a:ext cx="3905250" cy="163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7" name="数式" r:id="rId5" imgW="1904760" imgH="799920" progId="Equation.3">
                  <p:embed/>
                </p:oleObj>
              </mc:Choice>
              <mc:Fallback>
                <p:oleObj name="数式" r:id="rId5" imgW="1904760" imgH="799920" progId="Equation.3">
                  <p:embed/>
                  <p:pic>
                    <p:nvPicPr>
                      <p:cNvPr id="22" name="オブジェクト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4375" y="4157663"/>
                        <a:ext cx="3905250" cy="1638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テキスト ボックス 22"/>
          <p:cNvSpPr txBox="1"/>
          <p:nvPr/>
        </p:nvSpPr>
        <p:spPr>
          <a:xfrm>
            <a:off x="1210673" y="5962365"/>
            <a:ext cx="86998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・ただし、電子と陽電子は</a:t>
            </a:r>
            <a:r>
              <a:rPr kumimoji="1" lang="en-US" altLang="ja-JP" dirty="0" smtClean="0"/>
              <a:t>J/ψ</a:t>
            </a:r>
            <a:r>
              <a:rPr kumimoji="1" lang="ja-JP" altLang="en-US" dirty="0" smtClean="0"/>
              <a:t>粒子の崩壊以外での様々な過程からも</a:t>
            </a:r>
            <a:r>
              <a:rPr lang="ja-JP" altLang="en-US" dirty="0" smtClean="0"/>
              <a:t>生成</a:t>
            </a:r>
            <a:r>
              <a:rPr lang="ja-JP" altLang="en-US" dirty="0" smtClean="0"/>
              <a:t>される。</a:t>
            </a:r>
            <a:endParaRPr lang="en-US" altLang="ja-JP" dirty="0" smtClean="0"/>
          </a:p>
          <a:p>
            <a:r>
              <a:rPr lang="ja-JP" altLang="en-US" dirty="0"/>
              <a:t>　</a:t>
            </a:r>
            <a:r>
              <a:rPr lang="en-US" altLang="ja-JP" dirty="0" smtClean="0"/>
              <a:t>(</a:t>
            </a:r>
            <a:r>
              <a:rPr lang="ja-JP" altLang="en-US" dirty="0" smtClean="0"/>
              <a:t>例えば、粒子</a:t>
            </a:r>
            <a:r>
              <a:rPr lang="en-US" altLang="ja-JP" dirty="0" smtClean="0"/>
              <a:t>A</a:t>
            </a:r>
            <a:r>
              <a:rPr lang="ja-JP" altLang="en-US" dirty="0" smtClean="0"/>
              <a:t>が電子と何かに崩壊、粒子</a:t>
            </a:r>
            <a:r>
              <a:rPr lang="en-US" altLang="ja-JP" dirty="0" smtClean="0"/>
              <a:t>B</a:t>
            </a:r>
            <a:r>
              <a:rPr lang="ja-JP" altLang="en-US" dirty="0" smtClean="0"/>
              <a:t>が陽電子と何かに崩壊</a:t>
            </a:r>
            <a:r>
              <a:rPr lang="en-US" altLang="ja-JP" dirty="0" smtClean="0"/>
              <a:t>)</a:t>
            </a:r>
            <a:endParaRPr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</a:t>
            </a:r>
            <a:r>
              <a:rPr lang="ja-JP" altLang="en-US" dirty="0" smtClean="0"/>
              <a:t>その場合、計算された質量はランダムな量になる。</a:t>
            </a:r>
            <a:endParaRPr lang="en-US" altLang="ja-JP" dirty="0" smtClean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2B54-B15A-4C09-A324-033AADDE4659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664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5027483" y="143411"/>
            <a:ext cx="22012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b="1" dirty="0" smtClean="0"/>
              <a:t>–</a:t>
            </a:r>
            <a:r>
              <a:rPr lang="ja-JP" altLang="en-US" sz="4000" b="1" dirty="0" smtClean="0"/>
              <a:t>検出器</a:t>
            </a:r>
            <a:r>
              <a:rPr lang="en-US" altLang="ja-JP" sz="4000" b="1" dirty="0" smtClean="0"/>
              <a:t>-</a:t>
            </a:r>
            <a:endParaRPr kumimoji="1" lang="ja-JP" altLang="en-US" sz="4000" b="1" dirty="0"/>
          </a:p>
        </p:txBody>
      </p:sp>
      <p:pic>
        <p:nvPicPr>
          <p:cNvPr id="6" name="Picture 2" descr="C:\Users\nuhepl\Desktop\図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756" y="3075672"/>
            <a:ext cx="5966079" cy="3200341"/>
          </a:xfrm>
          <a:prstGeom prst="rect">
            <a:avLst/>
          </a:prstGeom>
          <a:noFill/>
        </p:spPr>
      </p:pic>
      <p:sp>
        <p:nvSpPr>
          <p:cNvPr id="7" name="テキスト ボックス 6"/>
          <p:cNvSpPr txBox="1"/>
          <p:nvPr/>
        </p:nvSpPr>
        <p:spPr>
          <a:xfrm>
            <a:off x="4976559" y="2275573"/>
            <a:ext cx="21483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solidFill>
                  <a:srgbClr val="FF0000"/>
                </a:solidFill>
              </a:rPr>
              <a:t>Belle</a:t>
            </a:r>
            <a:r>
              <a:rPr kumimoji="1" lang="ja-JP" altLang="en-US" sz="2800" b="1" dirty="0" smtClean="0">
                <a:solidFill>
                  <a:srgbClr val="FF0000"/>
                </a:solidFill>
              </a:rPr>
              <a:t>検出器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803845" y="897270"/>
            <a:ext cx="864852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・加速器された粒子の衝突によって</a:t>
            </a:r>
            <a:r>
              <a:rPr lang="ja-JP" altLang="en-US" sz="2000" dirty="0"/>
              <a:t>生成</a:t>
            </a:r>
            <a:r>
              <a:rPr lang="ja-JP" altLang="en-US" sz="2000" dirty="0" smtClean="0"/>
              <a:t>された長寿命の</a:t>
            </a:r>
            <a:r>
              <a:rPr kumimoji="1" lang="ja-JP" altLang="en-US" sz="2000" dirty="0" smtClean="0"/>
              <a:t>粒子を検出する</a:t>
            </a:r>
            <a:r>
              <a:rPr lang="ja-JP" altLang="en-US" sz="2000" dirty="0" smtClean="0"/>
              <a:t>。</a:t>
            </a:r>
            <a:endParaRPr lang="en-US" altLang="ja-JP" sz="2000" dirty="0" smtClean="0"/>
          </a:p>
          <a:p>
            <a:r>
              <a:rPr kumimoji="1" lang="ja-JP" altLang="en-US" sz="2000" dirty="0" smtClean="0"/>
              <a:t>・役割に応じて様々なサブ検出器によって構成されている。</a:t>
            </a:r>
            <a:endParaRPr kumimoji="1" lang="en-US" altLang="ja-JP" sz="2000" dirty="0" smtClean="0"/>
          </a:p>
          <a:p>
            <a:r>
              <a:rPr lang="ja-JP" altLang="en-US" sz="2000" dirty="0" smtClean="0"/>
              <a:t>・</a:t>
            </a:r>
            <a:r>
              <a:rPr lang="en-US" altLang="ja-JP" sz="2000" dirty="0" smtClean="0"/>
              <a:t>Belle</a:t>
            </a:r>
            <a:r>
              <a:rPr lang="ja-JP" altLang="en-US" sz="2000" dirty="0" smtClean="0"/>
              <a:t>検出器の場合、大きさは</a:t>
            </a:r>
            <a:r>
              <a:rPr lang="en-US" altLang="ja-JP" sz="2000" dirty="0"/>
              <a:t>8m x 8m x </a:t>
            </a:r>
            <a:r>
              <a:rPr lang="en-US" altLang="ja-JP" sz="2000" dirty="0" smtClean="0"/>
              <a:t>8m</a:t>
            </a:r>
            <a:r>
              <a:rPr lang="ja-JP" altLang="en-US" sz="2000" dirty="0" err="1"/>
              <a:t>、</a:t>
            </a:r>
            <a:r>
              <a:rPr lang="ja-JP" altLang="en-US" sz="2000" dirty="0" smtClean="0"/>
              <a:t>重量</a:t>
            </a:r>
            <a:r>
              <a:rPr lang="ja-JP" altLang="en-US" sz="2000" dirty="0"/>
              <a:t>は</a:t>
            </a:r>
            <a:r>
              <a:rPr lang="en-US" altLang="ja-JP" sz="2000" dirty="0"/>
              <a:t>1,500</a:t>
            </a:r>
            <a:r>
              <a:rPr lang="ja-JP" altLang="en-US" sz="2000" dirty="0" smtClean="0"/>
              <a:t>トン！</a:t>
            </a:r>
            <a:endParaRPr lang="en-US" altLang="ja-JP" sz="2000" dirty="0" smtClean="0"/>
          </a:p>
          <a:p>
            <a:r>
              <a:rPr kumimoji="1" lang="ja-JP" altLang="en-US" sz="2000" dirty="0" smtClean="0"/>
              <a:t>・より詳細はまた後ほど</a:t>
            </a:r>
            <a:endParaRPr kumimoji="1" lang="en-US" altLang="ja-JP" sz="2000" dirty="0" smtClean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55893" y="2195503"/>
            <a:ext cx="3461995" cy="4852469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2B54-B15A-4C09-A324-033AADDE4659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776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1200</TotalTime>
  <Words>4314</Words>
  <Application>Microsoft Office PowerPoint</Application>
  <PresentationFormat>ワイド画面</PresentationFormat>
  <Paragraphs>678</Paragraphs>
  <Slides>47</Slides>
  <Notes>1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20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47</vt:i4>
      </vt:variant>
    </vt:vector>
  </HeadingPairs>
  <TitlesOfParts>
    <vt:vector size="70" baseType="lpstr">
      <vt:lpstr>Arial Unicode MS</vt:lpstr>
      <vt:lpstr>Century Schoolbook L</vt:lpstr>
      <vt:lpstr>HGP創英角ﾎﾟｯﾌﾟ体</vt:lpstr>
      <vt:lpstr>ＭＳ Ｐゴシック</vt:lpstr>
      <vt:lpstr>ＭＳ Ｐ明朝</vt:lpstr>
      <vt:lpstr>ＭＳ ゴシック</vt:lpstr>
      <vt:lpstr>ＭＳ 明朝</vt:lpstr>
      <vt:lpstr>New Gulim</vt:lpstr>
      <vt:lpstr>Osaka</vt:lpstr>
      <vt:lpstr>游ゴシック</vt:lpstr>
      <vt:lpstr>游ゴシック Light</vt:lpstr>
      <vt:lpstr>Arial</vt:lpstr>
      <vt:lpstr>Calibri</vt:lpstr>
      <vt:lpstr>Century</vt:lpstr>
      <vt:lpstr>Comic Sans MS</vt:lpstr>
      <vt:lpstr>Courier New</vt:lpstr>
      <vt:lpstr>Symbol</vt:lpstr>
      <vt:lpstr>Times</vt:lpstr>
      <vt:lpstr>Times New Roman</vt:lpstr>
      <vt:lpstr>Verdana</vt:lpstr>
      <vt:lpstr>Office テーマ</vt:lpstr>
      <vt:lpstr>数式</vt:lpstr>
      <vt:lpstr>Equation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B-Labについて</vt:lpstr>
      <vt:lpstr>PowerPoint プレゼンテーション</vt:lpstr>
      <vt:lpstr>PowerPoint プレゼンテーション</vt:lpstr>
      <vt:lpstr>PowerPoint プレゼンテーション</vt:lpstr>
      <vt:lpstr>データに含まれている粒子をみてみよう</vt:lpstr>
      <vt:lpstr>PDG (Particle Data Group)を見てみよう</vt:lpstr>
      <vt:lpstr>ログブックに記録しよう</vt:lpstr>
      <vt:lpstr>PowerPoint プレゼンテーション</vt:lpstr>
      <vt:lpstr>粒子の運動量と成分　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粒子を組み合わせてみよう</vt:lpstr>
      <vt:lpstr>粒子を組み合わせてみよう</vt:lpstr>
      <vt:lpstr>プログラムを見てみよう(5)</vt:lpstr>
      <vt:lpstr>統計量の重要性</vt:lpstr>
      <vt:lpstr>粒子を組み合わせてみよう</vt:lpstr>
      <vt:lpstr>粒子を組み合わせてみよう</vt:lpstr>
      <vt:lpstr>PowerPoint プレゼンテーション</vt:lpstr>
      <vt:lpstr>ϕ中間子の探索</vt:lpstr>
      <vt:lpstr>J/ψ中間子の探索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nuhepl</dc:creator>
  <cp:lastModifiedBy>nuhepl</cp:lastModifiedBy>
  <cp:revision>38</cp:revision>
  <cp:lastPrinted>2017-07-24T09:44:26Z</cp:lastPrinted>
  <dcterms:created xsi:type="dcterms:W3CDTF">2017-07-20T23:05:09Z</dcterms:created>
  <dcterms:modified xsi:type="dcterms:W3CDTF">2017-07-24T22:45:31Z</dcterms:modified>
</cp:coreProperties>
</file>