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1"/>
  </p:sldMasterIdLst>
  <p:notesMasterIdLst>
    <p:notesMasterId r:id="rId42"/>
  </p:notesMasterIdLst>
  <p:sldIdLst>
    <p:sldId id="256" r:id="rId2"/>
    <p:sldId id="314" r:id="rId3"/>
    <p:sldId id="257" r:id="rId4"/>
    <p:sldId id="264" r:id="rId5"/>
    <p:sldId id="263" r:id="rId6"/>
    <p:sldId id="306" r:id="rId7"/>
    <p:sldId id="270" r:id="rId8"/>
    <p:sldId id="271" r:id="rId9"/>
    <p:sldId id="266" r:id="rId10"/>
    <p:sldId id="265" r:id="rId11"/>
    <p:sldId id="273" r:id="rId12"/>
    <p:sldId id="274" r:id="rId13"/>
    <p:sldId id="278" r:id="rId14"/>
    <p:sldId id="275" r:id="rId15"/>
    <p:sldId id="276" r:id="rId16"/>
    <p:sldId id="280" r:id="rId17"/>
    <p:sldId id="281" r:id="rId18"/>
    <p:sldId id="283" r:id="rId19"/>
    <p:sldId id="285" r:id="rId20"/>
    <p:sldId id="292" r:id="rId21"/>
    <p:sldId id="309" r:id="rId22"/>
    <p:sldId id="293" r:id="rId23"/>
    <p:sldId id="291" r:id="rId24"/>
    <p:sldId id="313" r:id="rId25"/>
    <p:sldId id="294" r:id="rId26"/>
    <p:sldId id="295" r:id="rId27"/>
    <p:sldId id="310" r:id="rId28"/>
    <p:sldId id="296" r:id="rId29"/>
    <p:sldId id="297" r:id="rId30"/>
    <p:sldId id="298" r:id="rId31"/>
    <p:sldId id="299" r:id="rId32"/>
    <p:sldId id="300" r:id="rId33"/>
    <p:sldId id="303" r:id="rId34"/>
    <p:sldId id="286" r:id="rId35"/>
    <p:sldId id="287" r:id="rId36"/>
    <p:sldId id="288" r:id="rId37"/>
    <p:sldId id="289" r:id="rId38"/>
    <p:sldId id="305" r:id="rId39"/>
    <p:sldId id="302" r:id="rId40"/>
    <p:sldId id="318"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_local\Ucomplete\slides\slides\THGEM\GDmeeting_030309\Gabriele&amp;Ro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415016643002025"/>
          <c:y val="7.4456831101722867E-2"/>
          <c:w val="0.71541501976284549"/>
          <c:h val="0.77972161092113379"/>
        </c:manualLayout>
      </c:layout>
      <c:scatterChart>
        <c:scatterStyle val="smoothMarker"/>
        <c:varyColors val="0"/>
        <c:ser>
          <c:idx val="0"/>
          <c:order val="0"/>
          <c:tx>
            <c:v>diameter = 0.2 mm</c:v>
          </c:tx>
          <c:spPr>
            <a:ln w="25400">
              <a:solidFill>
                <a:srgbClr val="000080"/>
              </a:solidFill>
              <a:prstDash val="solid"/>
            </a:ln>
          </c:spPr>
          <c:marker>
            <c:symbol val="diamond"/>
            <c:size val="7"/>
            <c:spPr>
              <a:solidFill>
                <a:srgbClr val="000080"/>
              </a:solidFill>
              <a:ln>
                <a:solidFill>
                  <a:srgbClr val="000080"/>
                </a:solidFill>
                <a:prstDash val="solid"/>
              </a:ln>
            </c:spPr>
          </c:marker>
          <c:xVal>
            <c:numRef>
              <c:f>summary!$E$3:$F$3</c:f>
              <c:numCache>
                <c:formatCode>General</c:formatCode>
                <c:ptCount val="2"/>
                <c:pt idx="0">
                  <c:v>0.70000000000000062</c:v>
                </c:pt>
                <c:pt idx="1">
                  <c:v>0.8</c:v>
                </c:pt>
              </c:numCache>
            </c:numRef>
          </c:xVal>
          <c:yVal>
            <c:numRef>
              <c:f>summary!$E$12:$F$12</c:f>
              <c:numCache>
                <c:formatCode>General</c:formatCode>
                <c:ptCount val="2"/>
                <c:pt idx="0">
                  <c:v>80</c:v>
                </c:pt>
                <c:pt idx="1">
                  <c:v>50</c:v>
                </c:pt>
              </c:numCache>
            </c:numRef>
          </c:yVal>
          <c:smooth val="1"/>
        </c:ser>
        <c:ser>
          <c:idx val="1"/>
          <c:order val="1"/>
          <c:tx>
            <c:v>0.3</c:v>
          </c:tx>
          <c:spPr>
            <a:ln w="25400">
              <a:solidFill>
                <a:srgbClr val="FF0000"/>
              </a:solidFill>
              <a:prstDash val="solid"/>
            </a:ln>
          </c:spPr>
          <c:marker>
            <c:symbol val="square"/>
            <c:size val="7"/>
            <c:spPr>
              <a:solidFill>
                <a:srgbClr val="FF0000"/>
              </a:solidFill>
              <a:ln>
                <a:solidFill>
                  <a:srgbClr val="FF0000"/>
                </a:solidFill>
                <a:prstDash val="solid"/>
              </a:ln>
            </c:spPr>
          </c:marker>
          <c:xVal>
            <c:numRef>
              <c:f>summary!$E$3:$H$3</c:f>
              <c:numCache>
                <c:formatCode>General</c:formatCode>
                <c:ptCount val="4"/>
                <c:pt idx="0">
                  <c:v>0.70000000000000062</c:v>
                </c:pt>
                <c:pt idx="1">
                  <c:v>0.8</c:v>
                </c:pt>
                <c:pt idx="2">
                  <c:v>0.9</c:v>
                </c:pt>
                <c:pt idx="3">
                  <c:v>1</c:v>
                </c:pt>
              </c:numCache>
            </c:numRef>
          </c:xVal>
          <c:yVal>
            <c:numRef>
              <c:f>summary!$E$13:$H$13</c:f>
              <c:numCache>
                <c:formatCode>General</c:formatCode>
                <c:ptCount val="4"/>
                <c:pt idx="0">
                  <c:v>370</c:v>
                </c:pt>
                <c:pt idx="1">
                  <c:v>240</c:v>
                </c:pt>
                <c:pt idx="2">
                  <c:v>170</c:v>
                </c:pt>
                <c:pt idx="3">
                  <c:v>100</c:v>
                </c:pt>
              </c:numCache>
            </c:numRef>
          </c:yVal>
          <c:smooth val="1"/>
        </c:ser>
        <c:ser>
          <c:idx val="2"/>
          <c:order val="2"/>
          <c:tx>
            <c:v>0.4</c:v>
          </c:tx>
          <c:spPr>
            <a:ln w="25400">
              <a:solidFill>
                <a:srgbClr val="FFCC00"/>
              </a:solidFill>
              <a:prstDash val="solid"/>
            </a:ln>
          </c:spPr>
          <c:marker>
            <c:symbol val="triangle"/>
            <c:size val="7"/>
            <c:spPr>
              <a:solidFill>
                <a:srgbClr val="FFFF00"/>
              </a:solidFill>
              <a:ln>
                <a:solidFill>
                  <a:srgbClr val="FFFF00"/>
                </a:solidFill>
                <a:prstDash val="solid"/>
              </a:ln>
            </c:spPr>
          </c:marker>
          <c:xVal>
            <c:numRef>
              <c:f>summary!$E$3:$I$3</c:f>
              <c:numCache>
                <c:formatCode>General</c:formatCode>
                <c:ptCount val="5"/>
                <c:pt idx="0">
                  <c:v>0.70000000000000062</c:v>
                </c:pt>
                <c:pt idx="1">
                  <c:v>0.8</c:v>
                </c:pt>
                <c:pt idx="2">
                  <c:v>0.9</c:v>
                </c:pt>
                <c:pt idx="3">
                  <c:v>1</c:v>
                </c:pt>
                <c:pt idx="4">
                  <c:v>1.2</c:v>
                </c:pt>
              </c:numCache>
            </c:numRef>
          </c:xVal>
          <c:yVal>
            <c:numRef>
              <c:f>summary!$E$14:$I$14</c:f>
              <c:numCache>
                <c:formatCode>General</c:formatCode>
                <c:ptCount val="5"/>
                <c:pt idx="0">
                  <c:v>1070</c:v>
                </c:pt>
                <c:pt idx="1">
                  <c:v>680</c:v>
                </c:pt>
                <c:pt idx="2">
                  <c:v>450</c:v>
                </c:pt>
                <c:pt idx="3">
                  <c:v>320</c:v>
                </c:pt>
                <c:pt idx="4">
                  <c:v>170</c:v>
                </c:pt>
              </c:numCache>
            </c:numRef>
          </c:yVal>
          <c:smooth val="1"/>
        </c:ser>
        <c:ser>
          <c:idx val="3"/>
          <c:order val="3"/>
          <c:tx>
            <c:v>0.5</c:v>
          </c:tx>
          <c:spPr>
            <a:ln w="25400">
              <a:solidFill>
                <a:srgbClr val="00FF00"/>
              </a:solidFill>
              <a:prstDash val="solid"/>
            </a:ln>
          </c:spPr>
          <c:marker>
            <c:symbol val="x"/>
            <c:size val="4"/>
            <c:spPr>
              <a:solidFill>
                <a:srgbClr val="00FF00"/>
              </a:solidFill>
              <a:ln>
                <a:solidFill>
                  <a:srgbClr val="00FF00"/>
                </a:solidFill>
                <a:prstDash val="solid"/>
              </a:ln>
            </c:spPr>
          </c:marker>
          <c:xVal>
            <c:numRef>
              <c:f>summary!$E$3:$I$3</c:f>
              <c:numCache>
                <c:formatCode>General</c:formatCode>
                <c:ptCount val="5"/>
                <c:pt idx="0">
                  <c:v>0.70000000000000062</c:v>
                </c:pt>
                <c:pt idx="1">
                  <c:v>0.8</c:v>
                </c:pt>
                <c:pt idx="2">
                  <c:v>0.9</c:v>
                </c:pt>
                <c:pt idx="3">
                  <c:v>1</c:v>
                </c:pt>
                <c:pt idx="4">
                  <c:v>1.2</c:v>
                </c:pt>
              </c:numCache>
            </c:numRef>
          </c:xVal>
          <c:yVal>
            <c:numRef>
              <c:f>summary!$E$15:$I$15</c:f>
              <c:numCache>
                <c:formatCode>General</c:formatCode>
                <c:ptCount val="5"/>
                <c:pt idx="0">
                  <c:v>2600</c:v>
                </c:pt>
                <c:pt idx="1">
                  <c:v>1550</c:v>
                </c:pt>
                <c:pt idx="2">
                  <c:v>1050</c:v>
                </c:pt>
                <c:pt idx="3">
                  <c:v>700</c:v>
                </c:pt>
                <c:pt idx="4">
                  <c:v>380</c:v>
                </c:pt>
              </c:numCache>
            </c:numRef>
          </c:yVal>
          <c:smooth val="1"/>
        </c:ser>
        <c:ser>
          <c:idx val="4"/>
          <c:order val="4"/>
          <c:tx>
            <c:v>0.6</c:v>
          </c:tx>
          <c:spPr>
            <a:ln w="25400">
              <a:solidFill>
                <a:srgbClr val="800080"/>
              </a:solidFill>
              <a:prstDash val="solid"/>
            </a:ln>
          </c:spPr>
          <c:marker>
            <c:symbol val="diamond"/>
            <c:size val="10"/>
            <c:spPr>
              <a:solidFill>
                <a:srgbClr val="800080"/>
              </a:solidFill>
              <a:ln>
                <a:solidFill>
                  <a:srgbClr val="800080"/>
                </a:solidFill>
                <a:prstDash val="solid"/>
              </a:ln>
            </c:spPr>
          </c:marker>
          <c:xVal>
            <c:numRef>
              <c:f>summary!$G$3:$I$3</c:f>
              <c:numCache>
                <c:formatCode>General</c:formatCode>
                <c:ptCount val="3"/>
                <c:pt idx="0">
                  <c:v>0.9</c:v>
                </c:pt>
                <c:pt idx="1">
                  <c:v>1</c:v>
                </c:pt>
                <c:pt idx="2">
                  <c:v>1.2</c:v>
                </c:pt>
              </c:numCache>
            </c:numRef>
          </c:xVal>
          <c:yVal>
            <c:numRef>
              <c:f>summary!$G$16:$I$16</c:f>
              <c:numCache>
                <c:formatCode>General</c:formatCode>
                <c:ptCount val="3"/>
                <c:pt idx="0">
                  <c:v>2000</c:v>
                </c:pt>
                <c:pt idx="1">
                  <c:v>1400</c:v>
                </c:pt>
                <c:pt idx="2">
                  <c:v>740</c:v>
                </c:pt>
              </c:numCache>
            </c:numRef>
          </c:yVal>
          <c:smooth val="1"/>
        </c:ser>
        <c:dLbls>
          <c:showLegendKey val="0"/>
          <c:showVal val="0"/>
          <c:showCatName val="0"/>
          <c:showSerName val="0"/>
          <c:showPercent val="0"/>
          <c:showBubbleSize val="0"/>
        </c:dLbls>
        <c:axId val="85431424"/>
        <c:axId val="85433344"/>
      </c:scatterChart>
      <c:scatterChart>
        <c:scatterStyle val="lineMarker"/>
        <c:varyColors val="0"/>
        <c:ser>
          <c:idx val="5"/>
          <c:order val="5"/>
          <c:spPr>
            <a:ln w="25400">
              <a:solidFill>
                <a:srgbClr val="000080"/>
              </a:solidFill>
              <a:prstDash val="solid"/>
            </a:ln>
          </c:spPr>
          <c:marker>
            <c:symbol val="none"/>
          </c:marker>
          <c:xVal>
            <c:numRef>
              <c:f>summary!$D$3:$I$3</c:f>
              <c:numCache>
                <c:formatCode>General</c:formatCode>
                <c:ptCount val="6"/>
                <c:pt idx="0">
                  <c:v>0.60000000000000064</c:v>
                </c:pt>
                <c:pt idx="1">
                  <c:v>0.70000000000000062</c:v>
                </c:pt>
                <c:pt idx="2">
                  <c:v>0.8</c:v>
                </c:pt>
                <c:pt idx="3">
                  <c:v>0.9</c:v>
                </c:pt>
                <c:pt idx="4">
                  <c:v>1</c:v>
                </c:pt>
                <c:pt idx="5">
                  <c:v>1.2</c:v>
                </c:pt>
              </c:numCache>
            </c:numRef>
          </c:xVal>
          <c:yVal>
            <c:numRef>
              <c:f>summary!$K$5:$P$5</c:f>
              <c:numCache>
                <c:formatCode>General</c:formatCode>
                <c:ptCount val="6"/>
                <c:pt idx="0">
                  <c:v>0.89923336865365366</c:v>
                </c:pt>
                <c:pt idx="1">
                  <c:v>0.92596737288839925</c:v>
                </c:pt>
                <c:pt idx="2">
                  <c:v>0.94331876986767937</c:v>
                </c:pt>
                <c:pt idx="3">
                  <c:v>0.9552148305127357</c:v>
                </c:pt>
                <c:pt idx="4">
                  <c:v>0.96372401271531671</c:v>
                </c:pt>
                <c:pt idx="5">
                  <c:v>0.97480834216341472</c:v>
                </c:pt>
              </c:numCache>
            </c:numRef>
          </c:yVal>
          <c:smooth val="0"/>
        </c:ser>
        <c:ser>
          <c:idx val="6"/>
          <c:order val="6"/>
          <c:spPr>
            <a:ln w="25400">
              <a:solidFill>
                <a:srgbClr val="FF0000"/>
              </a:solidFill>
              <a:prstDash val="solid"/>
            </a:ln>
          </c:spPr>
          <c:marker>
            <c:symbol val="none"/>
          </c:marker>
          <c:xVal>
            <c:numRef>
              <c:f>summary!$D$3:$I$3</c:f>
              <c:numCache>
                <c:formatCode>General</c:formatCode>
                <c:ptCount val="6"/>
                <c:pt idx="0">
                  <c:v>0.60000000000000064</c:v>
                </c:pt>
                <c:pt idx="1">
                  <c:v>0.70000000000000062</c:v>
                </c:pt>
                <c:pt idx="2">
                  <c:v>0.8</c:v>
                </c:pt>
                <c:pt idx="3">
                  <c:v>0.9</c:v>
                </c:pt>
                <c:pt idx="4">
                  <c:v>1</c:v>
                </c:pt>
                <c:pt idx="5">
                  <c:v>1.2</c:v>
                </c:pt>
              </c:numCache>
            </c:numRef>
          </c:xVal>
          <c:yVal>
            <c:numRef>
              <c:f>summary!$K$6:$P$6</c:f>
              <c:numCache>
                <c:formatCode>General</c:formatCode>
                <c:ptCount val="6"/>
                <c:pt idx="0">
                  <c:v>0.77327507947072383</c:v>
                </c:pt>
                <c:pt idx="1">
                  <c:v>0.83342658899889832</c:v>
                </c:pt>
                <c:pt idx="2">
                  <c:v>0.87246723220228162</c:v>
                </c:pt>
                <c:pt idx="3">
                  <c:v>0.89923336865365366</c:v>
                </c:pt>
                <c:pt idx="4">
                  <c:v>0.91837902860946063</c:v>
                </c:pt>
                <c:pt idx="5">
                  <c:v>0.94331876986767937</c:v>
                </c:pt>
              </c:numCache>
            </c:numRef>
          </c:yVal>
          <c:smooth val="0"/>
        </c:ser>
        <c:ser>
          <c:idx val="7"/>
          <c:order val="7"/>
          <c:spPr>
            <a:ln w="25400">
              <a:solidFill>
                <a:srgbClr val="FFCC00"/>
              </a:solidFill>
              <a:prstDash val="solid"/>
            </a:ln>
          </c:spPr>
          <c:marker>
            <c:symbol val="none"/>
          </c:marker>
          <c:xVal>
            <c:numRef>
              <c:f>summary!$D$3:$I$3</c:f>
              <c:numCache>
                <c:formatCode>General</c:formatCode>
                <c:ptCount val="6"/>
                <c:pt idx="0">
                  <c:v>0.60000000000000064</c:v>
                </c:pt>
                <c:pt idx="1">
                  <c:v>0.70000000000000062</c:v>
                </c:pt>
                <c:pt idx="2">
                  <c:v>0.8</c:v>
                </c:pt>
                <c:pt idx="3">
                  <c:v>0.9</c:v>
                </c:pt>
                <c:pt idx="4">
                  <c:v>1</c:v>
                </c:pt>
                <c:pt idx="5">
                  <c:v>1.2</c:v>
                </c:pt>
              </c:numCache>
            </c:numRef>
          </c:xVal>
          <c:yVal>
            <c:numRef>
              <c:f>summary!$K$7:$P$7</c:f>
              <c:numCache>
                <c:formatCode>General</c:formatCode>
                <c:ptCount val="6"/>
                <c:pt idx="0">
                  <c:v>0.59693347461461821</c:v>
                </c:pt>
                <c:pt idx="1">
                  <c:v>0.70386949155359901</c:v>
                </c:pt>
                <c:pt idx="2">
                  <c:v>0.77327507947072394</c:v>
                </c:pt>
                <c:pt idx="3">
                  <c:v>0.8208593220509417</c:v>
                </c:pt>
                <c:pt idx="4">
                  <c:v>0.85489605086126252</c:v>
                </c:pt>
                <c:pt idx="5">
                  <c:v>0.89923336865365366</c:v>
                </c:pt>
              </c:numCache>
            </c:numRef>
          </c:yVal>
          <c:smooth val="0"/>
        </c:ser>
        <c:ser>
          <c:idx val="8"/>
          <c:order val="8"/>
          <c:spPr>
            <a:ln w="25400">
              <a:solidFill>
                <a:srgbClr val="00FF00"/>
              </a:solidFill>
              <a:prstDash val="solid"/>
            </a:ln>
          </c:spPr>
          <c:marker>
            <c:symbol val="none"/>
          </c:marker>
          <c:xVal>
            <c:numRef>
              <c:f>summary!$D$3:$I$3</c:f>
              <c:numCache>
                <c:formatCode>General</c:formatCode>
                <c:ptCount val="6"/>
                <c:pt idx="0">
                  <c:v>0.60000000000000064</c:v>
                </c:pt>
                <c:pt idx="1">
                  <c:v>0.70000000000000062</c:v>
                </c:pt>
                <c:pt idx="2">
                  <c:v>0.8</c:v>
                </c:pt>
                <c:pt idx="3">
                  <c:v>0.9</c:v>
                </c:pt>
                <c:pt idx="4">
                  <c:v>1</c:v>
                </c:pt>
                <c:pt idx="5">
                  <c:v>1.2</c:v>
                </c:pt>
              </c:numCache>
            </c:numRef>
          </c:xVal>
          <c:yVal>
            <c:numRef>
              <c:f>summary!$K$8:$P$8</c:f>
              <c:numCache>
                <c:formatCode>General</c:formatCode>
                <c:ptCount val="6"/>
                <c:pt idx="0">
                  <c:v>0.37020855408534092</c:v>
                </c:pt>
                <c:pt idx="1">
                  <c:v>0.53729608055249534</c:v>
                </c:pt>
                <c:pt idx="2">
                  <c:v>0.64574231167300611</c:v>
                </c:pt>
                <c:pt idx="3">
                  <c:v>0.72009269070459714</c:v>
                </c:pt>
                <c:pt idx="4">
                  <c:v>0.77327507947072394</c:v>
                </c:pt>
                <c:pt idx="5">
                  <c:v>0.84255213852133526</c:v>
                </c:pt>
              </c:numCache>
            </c:numRef>
          </c:yVal>
          <c:smooth val="0"/>
        </c:ser>
        <c:ser>
          <c:idx val="9"/>
          <c:order val="9"/>
          <c:spPr>
            <a:ln w="25400">
              <a:solidFill>
                <a:srgbClr val="800080"/>
              </a:solidFill>
              <a:prstDash val="solid"/>
            </a:ln>
          </c:spPr>
          <c:marker>
            <c:symbol val="none"/>
          </c:marker>
          <c:xVal>
            <c:numRef>
              <c:f>summary!$D$3:$I$3</c:f>
              <c:numCache>
                <c:formatCode>General</c:formatCode>
                <c:ptCount val="6"/>
                <c:pt idx="0">
                  <c:v>0.60000000000000064</c:v>
                </c:pt>
                <c:pt idx="1">
                  <c:v>0.70000000000000062</c:v>
                </c:pt>
                <c:pt idx="2">
                  <c:v>0.8</c:v>
                </c:pt>
                <c:pt idx="3">
                  <c:v>0.9</c:v>
                </c:pt>
                <c:pt idx="4">
                  <c:v>1</c:v>
                </c:pt>
                <c:pt idx="5">
                  <c:v>1.2</c:v>
                </c:pt>
              </c:numCache>
            </c:numRef>
          </c:xVal>
          <c:yVal>
            <c:numRef>
              <c:f>summary!$K$9:$P$9</c:f>
              <c:numCache>
                <c:formatCode>General</c:formatCode>
                <c:ptCount val="6"/>
                <c:pt idx="0">
                  <c:v>9.3100317882891026E-2</c:v>
                </c:pt>
                <c:pt idx="1">
                  <c:v>0.33370635599559373</c:v>
                </c:pt>
                <c:pt idx="2">
                  <c:v>0.48986892880912691</c:v>
                </c:pt>
                <c:pt idx="3">
                  <c:v>0.59693347461461821</c:v>
                </c:pt>
                <c:pt idx="4">
                  <c:v>0.67351611443784076</c:v>
                </c:pt>
                <c:pt idx="5">
                  <c:v>0.77327507947072383</c:v>
                </c:pt>
              </c:numCache>
            </c:numRef>
          </c:yVal>
          <c:smooth val="0"/>
        </c:ser>
        <c:dLbls>
          <c:showLegendKey val="0"/>
          <c:showVal val="0"/>
          <c:showCatName val="0"/>
          <c:showSerName val="0"/>
          <c:showPercent val="0"/>
          <c:showBubbleSize val="0"/>
        </c:dLbls>
        <c:axId val="85435520"/>
        <c:axId val="85437056"/>
      </c:scatterChart>
      <c:valAx>
        <c:axId val="85431424"/>
        <c:scaling>
          <c:orientation val="minMax"/>
        </c:scaling>
        <c:delete val="0"/>
        <c:axPos val="b"/>
        <c:title>
          <c:tx>
            <c:rich>
              <a:bodyPr/>
              <a:lstStyle/>
              <a:p>
                <a:pPr>
                  <a:defRPr/>
                </a:pPr>
                <a:r>
                  <a:rPr lang="en-US"/>
                  <a:t>pitch</a:t>
                </a:r>
              </a:p>
            </c:rich>
          </c:tx>
          <c:layout>
            <c:manualLayout>
              <c:xMode val="edge"/>
              <c:yMode val="edge"/>
              <c:x val="0.47826086956521885"/>
              <c:y val="0.9055959516976335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85433344"/>
        <c:crosses val="autoZero"/>
        <c:crossBetween val="midCat"/>
      </c:valAx>
      <c:valAx>
        <c:axId val="85433344"/>
        <c:scaling>
          <c:orientation val="minMax"/>
        </c:scaling>
        <c:delete val="0"/>
        <c:axPos val="l"/>
        <c:majorGridlines>
          <c:spPr>
            <a:ln w="3175">
              <a:solidFill>
                <a:srgbClr val="000000"/>
              </a:solidFill>
              <a:prstDash val="solid"/>
            </a:ln>
          </c:spPr>
        </c:majorGridlines>
        <c:title>
          <c:tx>
            <c:rich>
              <a:bodyPr/>
              <a:lstStyle/>
              <a:p>
                <a:pPr>
                  <a:defRPr/>
                </a:pPr>
                <a:r>
                  <a:rPr lang="en-US"/>
                  <a:t>Ez on TOP surface</a:t>
                </a:r>
              </a:p>
            </c:rich>
          </c:tx>
          <c:layout>
            <c:manualLayout>
              <c:xMode val="edge"/>
              <c:yMode val="edge"/>
              <c:x val="2.9644268774703719E-2"/>
              <c:y val="0.2692312288830790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a:pPr>
            <a:endParaRPr lang="en-US"/>
          </a:p>
        </c:txPr>
        <c:crossAx val="85431424"/>
        <c:crosses val="autoZero"/>
        <c:crossBetween val="midCat"/>
      </c:valAx>
      <c:valAx>
        <c:axId val="85435520"/>
        <c:scaling>
          <c:orientation val="minMax"/>
        </c:scaling>
        <c:delete val="1"/>
        <c:axPos val="b"/>
        <c:numFmt formatCode="General" sourceLinked="1"/>
        <c:majorTickMark val="out"/>
        <c:minorTickMark val="none"/>
        <c:tickLblPos val="none"/>
        <c:crossAx val="85437056"/>
        <c:crosses val="autoZero"/>
        <c:crossBetween val="midCat"/>
      </c:valAx>
      <c:valAx>
        <c:axId val="85437056"/>
        <c:scaling>
          <c:orientation val="minMax"/>
          <c:max val="1"/>
          <c:min val="0.5"/>
        </c:scaling>
        <c:delete val="0"/>
        <c:axPos val="r"/>
        <c:title>
          <c:tx>
            <c:rich>
              <a:bodyPr/>
              <a:lstStyle/>
              <a:p>
                <a:pPr>
                  <a:defRPr/>
                </a:pPr>
                <a:r>
                  <a:rPr lang="en-US"/>
                  <a:t>active area</a:t>
                </a:r>
              </a:p>
            </c:rich>
          </c:tx>
          <c:layout>
            <c:manualLayout>
              <c:xMode val="edge"/>
              <c:yMode val="edge"/>
              <c:x val="0.92885375494071143"/>
              <c:y val="0.36363698446546028"/>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a:pPr>
            <a:endParaRPr lang="en-US"/>
          </a:p>
        </c:txPr>
        <c:crossAx val="85435520"/>
        <c:crosses val="max"/>
        <c:crossBetween val="midCat"/>
        <c:majorUnit val="0.1"/>
      </c:valAx>
      <c:spPr>
        <a:noFill/>
        <a:ln w="12700">
          <a:solidFill>
            <a:srgbClr val="808080"/>
          </a:solidFill>
          <a:prstDash val="solid"/>
        </a:ln>
      </c:spPr>
    </c:plotArea>
    <c:legend>
      <c:legendPos val="r"/>
      <c:legendEntry>
        <c:idx val="5"/>
        <c:delete val="1"/>
      </c:legendEntry>
      <c:legendEntry>
        <c:idx val="6"/>
        <c:delete val="1"/>
      </c:legendEntry>
      <c:legendEntry>
        <c:idx val="7"/>
        <c:delete val="1"/>
      </c:legendEntry>
      <c:legendEntry>
        <c:idx val="8"/>
        <c:delete val="1"/>
      </c:legendEntry>
      <c:legendEntry>
        <c:idx val="9"/>
        <c:delete val="1"/>
      </c:legendEntry>
      <c:layout>
        <c:manualLayout>
          <c:xMode val="edge"/>
          <c:yMode val="edge"/>
          <c:x val="0.15019762845849804"/>
          <c:y val="3.8461604126154382E-2"/>
          <c:w val="0.29644268774703725"/>
          <c:h val="0.37063000339748892"/>
        </c:manualLayout>
      </c:layout>
      <c:overlay val="0"/>
      <c:spPr>
        <a:solidFill>
          <a:srgbClr val="FFFFFF"/>
        </a:solidFill>
        <a:ln w="3175">
          <a:solidFill>
            <a:srgbClr val="000000"/>
          </a:solidFill>
          <a:prstDash val="solid"/>
        </a:ln>
      </c:sp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mn-lt"/>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820B7E-BD72-43CE-B739-5F2205C2EF4D}" type="datetimeFigureOut">
              <a:rPr lang="en-GB" smtClean="0"/>
              <a:t>02/12/2013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F40A8E-2A40-485A-8A0D-5C0E548E011A}" type="slidenum">
              <a:rPr lang="en-GB" smtClean="0"/>
              <a:t>‹#›</a:t>
            </a:fld>
            <a:endParaRPr lang="en-GB"/>
          </a:p>
        </p:txBody>
      </p:sp>
    </p:spTree>
    <p:extLst>
      <p:ext uri="{BB962C8B-B14F-4D97-AF65-F5344CB8AC3E}">
        <p14:creationId xmlns:p14="http://schemas.microsoft.com/office/powerpoint/2010/main" val="3690469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I’d like to start with a sentence </a:t>
            </a:r>
            <a:r>
              <a:rPr lang="en-GB" baseline="0" dirty="0" smtClean="0"/>
              <a:t>Jerry wrote i</a:t>
            </a:r>
            <a:r>
              <a:rPr lang="en-GB" dirty="0" smtClean="0"/>
              <a:t>n the conclusions</a:t>
            </a:r>
            <a:r>
              <a:rPr lang="en-GB" baseline="0" dirty="0" smtClean="0"/>
              <a:t> of a review paper on photon detectors in 1996….    </a:t>
            </a:r>
            <a:endParaRPr lang="en-GB" dirty="0"/>
          </a:p>
        </p:txBody>
      </p:sp>
      <p:sp>
        <p:nvSpPr>
          <p:cNvPr id="4" name="Slide Number Placeholder 3"/>
          <p:cNvSpPr>
            <a:spLocks noGrp="1"/>
          </p:cNvSpPr>
          <p:nvPr>
            <p:ph type="sldNum" sz="quarter" idx="10"/>
          </p:nvPr>
        </p:nvSpPr>
        <p:spPr/>
        <p:txBody>
          <a:bodyPr/>
          <a:lstStyle/>
          <a:p>
            <a:fld id="{36F40A8E-2A40-485A-8A0D-5C0E548E011A}" type="slidenum">
              <a:rPr lang="en-GB" smtClean="0"/>
              <a:t>2</a:t>
            </a:fld>
            <a:endParaRPr lang="en-GB"/>
          </a:p>
        </p:txBody>
      </p:sp>
    </p:spTree>
    <p:extLst>
      <p:ext uri="{BB962C8B-B14F-4D97-AF65-F5344CB8AC3E}">
        <p14:creationId xmlns:p14="http://schemas.microsoft.com/office/powerpoint/2010/main" val="30543604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40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 Di Mauro</a:t>
            </a:r>
            <a:endParaRPr lang="en-GB"/>
          </a:p>
        </p:txBody>
      </p:sp>
      <p:sp>
        <p:nvSpPr>
          <p:cNvPr id="6" name="Slide Number Placeholder 5"/>
          <p:cNvSpPr>
            <a:spLocks noGrp="1"/>
          </p:cNvSpPr>
          <p:nvPr>
            <p:ph type="sldNum" sz="quarter" idx="12"/>
          </p:nvPr>
        </p:nvSpPr>
        <p:spPr/>
        <p:txBody>
          <a:bodyPr/>
          <a:lstStyle/>
          <a:p>
            <a:fld id="{FDC5A26E-BF9B-40A5-8DF3-EB8091D0EA09}" type="slidenum">
              <a:rPr lang="en-GB" smtClean="0"/>
              <a:t>‹#›</a:t>
            </a:fld>
            <a:endParaRPr lang="en-GB"/>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 Di Mauro</a:t>
            </a:r>
            <a:endParaRPr lang="en-GB"/>
          </a:p>
        </p:txBody>
      </p:sp>
      <p:sp>
        <p:nvSpPr>
          <p:cNvPr id="6" name="Slide Number Placeholder 5"/>
          <p:cNvSpPr>
            <a:spLocks noGrp="1"/>
          </p:cNvSpPr>
          <p:nvPr>
            <p:ph type="sldNum" sz="quarter" idx="12"/>
          </p:nvPr>
        </p:nvSpPr>
        <p:spPr/>
        <p:txBody>
          <a:bodyPr/>
          <a:lstStyle/>
          <a:p>
            <a:fld id="{FDC5A26E-BF9B-40A5-8DF3-EB8091D0EA09}"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 Di Mauro</a:t>
            </a:r>
            <a:endParaRPr lang="en-GB"/>
          </a:p>
        </p:txBody>
      </p:sp>
      <p:sp>
        <p:nvSpPr>
          <p:cNvPr id="6" name="Slide Number Placeholder 5"/>
          <p:cNvSpPr>
            <a:spLocks noGrp="1"/>
          </p:cNvSpPr>
          <p:nvPr>
            <p:ph type="sldNum" sz="quarter" idx="12"/>
          </p:nvPr>
        </p:nvSpPr>
        <p:spPr/>
        <p:txBody>
          <a:bodyPr/>
          <a:lstStyle/>
          <a:p>
            <a:fld id="{FDC5A26E-BF9B-40A5-8DF3-EB8091D0EA09}"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r>
              <a:rPr lang="en-GB" smtClean="0"/>
              <a:t>03/12/2013</a:t>
            </a:r>
            <a:endParaRPr lang="en-GB"/>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defRPr>
            </a:lvl1pPr>
          </a:lstStyle>
          <a:p>
            <a:r>
              <a:rPr lang="en-GB" dirty="0" smtClean="0"/>
              <a:t>Status and perspectives of GPD </a:t>
            </a:r>
          </a:p>
          <a:p>
            <a:r>
              <a:rPr lang="en-GB" dirty="0" smtClean="0"/>
              <a:t>A. Di Mauro</a:t>
            </a:r>
            <a:endParaRPr lang="en-GB" dirty="0"/>
          </a:p>
        </p:txBody>
      </p:sp>
      <p:sp>
        <p:nvSpPr>
          <p:cNvPr id="6" name="Slide Number Placeholder 5"/>
          <p:cNvSpPr>
            <a:spLocks noGrp="1"/>
          </p:cNvSpPr>
          <p:nvPr>
            <p:ph type="sldNum" sz="quarter" idx="12"/>
          </p:nvPr>
        </p:nvSpPr>
        <p:spPr/>
        <p:txBody>
          <a:bodyPr/>
          <a:lstStyle>
            <a:lvl1pPr algn="r">
              <a:defRPr b="0">
                <a:effectLst>
                  <a:outerShdw blurRad="38100" dist="38100" dir="2700000" algn="tl">
                    <a:srgbClr val="000000">
                      <a:alpha val="43137"/>
                    </a:srgbClr>
                  </a:outerShdw>
                </a:effectLst>
              </a:defRPr>
            </a:lvl1pPr>
          </a:lstStyle>
          <a:p>
            <a:fld id="{FDC5A26E-BF9B-40A5-8DF3-EB8091D0EA09}" type="slidenum">
              <a:rPr lang="en-GB" smtClean="0"/>
              <a:pPr/>
              <a:t>‹#›</a:t>
            </a:fld>
            <a:r>
              <a:rPr lang="en-GB" dirty="0" smtClean="0"/>
              <a:t>/40</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 Di Mauro</a:t>
            </a:r>
            <a:endParaRPr lang="en-GB"/>
          </a:p>
        </p:txBody>
      </p:sp>
      <p:sp>
        <p:nvSpPr>
          <p:cNvPr id="6" name="Slide Number Placeholder 5"/>
          <p:cNvSpPr>
            <a:spLocks noGrp="1"/>
          </p:cNvSpPr>
          <p:nvPr>
            <p:ph type="sldNum" sz="quarter" idx="12"/>
          </p:nvPr>
        </p:nvSpPr>
        <p:spPr/>
        <p:txBody>
          <a:bodyPr/>
          <a:lstStyle/>
          <a:p>
            <a:fld id="{FDC5A26E-BF9B-40A5-8DF3-EB8091D0EA09}" type="slidenum">
              <a:rPr lang="en-GB" smtClean="0"/>
              <a:t>‹#›</a:t>
            </a:fld>
            <a:endParaRPr lang="en-GB"/>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GB" smtClean="0"/>
              <a:t>03/12/2013</a:t>
            </a:r>
            <a:endParaRPr lang="en-GB"/>
          </a:p>
        </p:txBody>
      </p:sp>
      <p:sp>
        <p:nvSpPr>
          <p:cNvPr id="6" name="Footer Placeholder 5"/>
          <p:cNvSpPr>
            <a:spLocks noGrp="1"/>
          </p:cNvSpPr>
          <p:nvPr>
            <p:ph type="ftr" sz="quarter" idx="11"/>
          </p:nvPr>
        </p:nvSpPr>
        <p:spPr/>
        <p:txBody>
          <a:bodyPr/>
          <a:lstStyle/>
          <a:p>
            <a:r>
              <a:rPr lang="en-GB" smtClean="0"/>
              <a:t>Status and perspectives of GPD A. Di Mauro</a:t>
            </a:r>
            <a:endParaRPr lang="en-GB"/>
          </a:p>
        </p:txBody>
      </p:sp>
      <p:sp>
        <p:nvSpPr>
          <p:cNvPr id="7" name="Slide Number Placeholder 6"/>
          <p:cNvSpPr>
            <a:spLocks noGrp="1"/>
          </p:cNvSpPr>
          <p:nvPr>
            <p:ph type="sldNum" sz="quarter" idx="12"/>
          </p:nvPr>
        </p:nvSpPr>
        <p:spPr/>
        <p:txBody>
          <a:bodyPr/>
          <a:lstStyle/>
          <a:p>
            <a:fld id="{FDC5A26E-BF9B-40A5-8DF3-EB8091D0EA09}"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GB" smtClean="0"/>
              <a:t>03/12/2013</a:t>
            </a:r>
            <a:endParaRPr lang="en-GB"/>
          </a:p>
        </p:txBody>
      </p:sp>
      <p:sp>
        <p:nvSpPr>
          <p:cNvPr id="8" name="Footer Placeholder 7"/>
          <p:cNvSpPr>
            <a:spLocks noGrp="1"/>
          </p:cNvSpPr>
          <p:nvPr>
            <p:ph type="ftr" sz="quarter" idx="11"/>
          </p:nvPr>
        </p:nvSpPr>
        <p:spPr/>
        <p:txBody>
          <a:bodyPr/>
          <a:lstStyle/>
          <a:p>
            <a:r>
              <a:rPr lang="en-GB" smtClean="0"/>
              <a:t>Status and perspectives of GPD A. Di Mauro</a:t>
            </a:r>
            <a:endParaRPr lang="en-GB"/>
          </a:p>
        </p:txBody>
      </p:sp>
      <p:sp>
        <p:nvSpPr>
          <p:cNvPr id="9" name="Slide Number Placeholder 8"/>
          <p:cNvSpPr>
            <a:spLocks noGrp="1"/>
          </p:cNvSpPr>
          <p:nvPr>
            <p:ph type="sldNum" sz="quarter" idx="12"/>
          </p:nvPr>
        </p:nvSpPr>
        <p:spPr/>
        <p:txBody>
          <a:bodyPr/>
          <a:lstStyle/>
          <a:p>
            <a:fld id="{FDC5A26E-BF9B-40A5-8DF3-EB8091D0EA09}" type="slidenum">
              <a:rPr lang="en-GB" smtClean="0"/>
              <a:t>‹#›</a:t>
            </a:fld>
            <a:endParaRPr lang="en-GB"/>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GB" smtClean="0"/>
              <a:t>03/12/2013</a:t>
            </a:r>
            <a:endParaRPr lang="en-GB"/>
          </a:p>
        </p:txBody>
      </p:sp>
      <p:sp>
        <p:nvSpPr>
          <p:cNvPr id="4" name="Footer Placeholder 3"/>
          <p:cNvSpPr>
            <a:spLocks noGrp="1"/>
          </p:cNvSpPr>
          <p:nvPr>
            <p:ph type="ftr" sz="quarter" idx="11"/>
          </p:nvPr>
        </p:nvSpPr>
        <p:spPr/>
        <p:txBody>
          <a:bodyPr/>
          <a:lstStyle/>
          <a:p>
            <a:r>
              <a:rPr lang="en-GB" smtClean="0"/>
              <a:t>Status and perspectives of GPD A. Di Mauro</a:t>
            </a:r>
            <a:endParaRPr lang="en-GB"/>
          </a:p>
        </p:txBody>
      </p:sp>
      <p:sp>
        <p:nvSpPr>
          <p:cNvPr id="5" name="Slide Number Placeholder 4"/>
          <p:cNvSpPr>
            <a:spLocks noGrp="1"/>
          </p:cNvSpPr>
          <p:nvPr>
            <p:ph type="sldNum" sz="quarter" idx="12"/>
          </p:nvPr>
        </p:nvSpPr>
        <p:spPr/>
        <p:txBody>
          <a:bodyPr/>
          <a:lstStyle/>
          <a:p>
            <a:fld id="{FDC5A26E-BF9B-40A5-8DF3-EB8091D0EA09}"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03/12/2013</a:t>
            </a:r>
            <a:endParaRPr lang="en-GB"/>
          </a:p>
        </p:txBody>
      </p:sp>
      <p:sp>
        <p:nvSpPr>
          <p:cNvPr id="3" name="Footer Placeholder 2"/>
          <p:cNvSpPr>
            <a:spLocks noGrp="1"/>
          </p:cNvSpPr>
          <p:nvPr>
            <p:ph type="ftr" sz="quarter" idx="11"/>
          </p:nvPr>
        </p:nvSpPr>
        <p:spPr/>
        <p:txBody>
          <a:bodyPr/>
          <a:lstStyle/>
          <a:p>
            <a:r>
              <a:rPr lang="en-GB" smtClean="0"/>
              <a:t>Status and perspectives of GPD A. Di Mauro</a:t>
            </a:r>
            <a:endParaRPr lang="en-GB"/>
          </a:p>
        </p:txBody>
      </p:sp>
      <p:sp>
        <p:nvSpPr>
          <p:cNvPr id="4" name="Slide Number Placeholder 3"/>
          <p:cNvSpPr>
            <a:spLocks noGrp="1"/>
          </p:cNvSpPr>
          <p:nvPr>
            <p:ph type="sldNum" sz="quarter" idx="12"/>
          </p:nvPr>
        </p:nvSpPr>
        <p:spPr/>
        <p:txBody>
          <a:bodyPr/>
          <a:lstStyle/>
          <a:p>
            <a:fld id="{FDC5A26E-BF9B-40A5-8DF3-EB8091D0EA09}"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03/12/2013</a:t>
            </a:r>
            <a:endParaRPr lang="en-GB"/>
          </a:p>
        </p:txBody>
      </p:sp>
      <p:sp>
        <p:nvSpPr>
          <p:cNvPr id="6" name="Footer Placeholder 5"/>
          <p:cNvSpPr>
            <a:spLocks noGrp="1"/>
          </p:cNvSpPr>
          <p:nvPr>
            <p:ph type="ftr" sz="quarter" idx="11"/>
          </p:nvPr>
        </p:nvSpPr>
        <p:spPr/>
        <p:txBody>
          <a:bodyPr/>
          <a:lstStyle/>
          <a:p>
            <a:r>
              <a:rPr lang="en-GB" smtClean="0"/>
              <a:t>Status and perspectives of GPD A. Di Mauro</a:t>
            </a:r>
            <a:endParaRPr lang="en-GB"/>
          </a:p>
        </p:txBody>
      </p:sp>
      <p:sp>
        <p:nvSpPr>
          <p:cNvPr id="7" name="Slide Number Placeholder 6"/>
          <p:cNvSpPr>
            <a:spLocks noGrp="1"/>
          </p:cNvSpPr>
          <p:nvPr>
            <p:ph type="sldNum" sz="quarter" idx="12"/>
          </p:nvPr>
        </p:nvSpPr>
        <p:spPr/>
        <p:txBody>
          <a:bodyPr/>
          <a:lstStyle/>
          <a:p>
            <a:fld id="{FDC5A26E-BF9B-40A5-8DF3-EB8091D0EA09}" type="slidenum">
              <a:rPr lang="en-GB" smtClean="0"/>
              <a:t>‹#›</a:t>
            </a:fld>
            <a:endParaRPr lang="en-GB"/>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03/12/2013</a:t>
            </a:r>
            <a:endParaRPr lang="en-GB"/>
          </a:p>
        </p:txBody>
      </p:sp>
      <p:sp>
        <p:nvSpPr>
          <p:cNvPr id="6" name="Footer Placeholder 5"/>
          <p:cNvSpPr>
            <a:spLocks noGrp="1"/>
          </p:cNvSpPr>
          <p:nvPr>
            <p:ph type="ftr" sz="quarter" idx="11"/>
          </p:nvPr>
        </p:nvSpPr>
        <p:spPr/>
        <p:txBody>
          <a:bodyPr/>
          <a:lstStyle/>
          <a:p>
            <a:r>
              <a:rPr lang="en-GB" smtClean="0"/>
              <a:t>Status and perspectives of GPD A. Di Mauro</a:t>
            </a:r>
            <a:endParaRPr lang="en-GB"/>
          </a:p>
        </p:txBody>
      </p:sp>
      <p:sp>
        <p:nvSpPr>
          <p:cNvPr id="7" name="Slide Number Placeholder 6"/>
          <p:cNvSpPr>
            <a:spLocks noGrp="1"/>
          </p:cNvSpPr>
          <p:nvPr>
            <p:ph type="sldNum" sz="quarter" idx="12"/>
          </p:nvPr>
        </p:nvSpPr>
        <p:spPr/>
        <p:txBody>
          <a:bodyPr/>
          <a:lstStyle/>
          <a:p>
            <a:fld id="{FDC5A26E-BF9B-40A5-8DF3-EB8091D0EA09}"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3420"/>
            <a:ext cx="9144000" cy="15533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6519624"/>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6525344"/>
            <a:ext cx="2895600" cy="329184"/>
          </a:xfrm>
          <a:prstGeom prst="rect">
            <a:avLst/>
          </a:prstGeom>
        </p:spPr>
        <p:txBody>
          <a:bodyPr vert="horz" lIns="91440" tIns="45720" rIns="91440" bIns="45720" rtlCol="0" anchor="ctr"/>
          <a:lstStyle>
            <a:lvl1pPr algn="l">
              <a:defRPr sz="1200">
                <a:solidFill>
                  <a:schemeClr val="bg1"/>
                </a:solidFill>
              </a:defRPr>
            </a:lvl1pPr>
          </a:lstStyle>
          <a:p>
            <a:r>
              <a:rPr lang="en-GB" smtClean="0"/>
              <a:t>03/12/2013</a:t>
            </a:r>
            <a:endParaRPr lang="en-GB"/>
          </a:p>
        </p:txBody>
      </p:sp>
      <p:sp>
        <p:nvSpPr>
          <p:cNvPr id="5" name="Footer Placeholder 4"/>
          <p:cNvSpPr>
            <a:spLocks noGrp="1"/>
          </p:cNvSpPr>
          <p:nvPr>
            <p:ph type="ftr" sz="quarter" idx="3"/>
          </p:nvPr>
        </p:nvSpPr>
        <p:spPr>
          <a:xfrm>
            <a:off x="3429000" y="6525344"/>
            <a:ext cx="4114800" cy="329184"/>
          </a:xfrm>
          <a:prstGeom prst="rect">
            <a:avLst/>
          </a:prstGeom>
        </p:spPr>
        <p:txBody>
          <a:bodyPr vert="horz" lIns="91440" tIns="45720" rIns="91440" bIns="45720" rtlCol="0" anchor="ctr"/>
          <a:lstStyle>
            <a:lvl1pPr algn="ctr">
              <a:defRPr sz="1200">
                <a:solidFill>
                  <a:schemeClr val="bg1"/>
                </a:solidFill>
              </a:defRPr>
            </a:lvl1pPr>
          </a:lstStyle>
          <a:p>
            <a:r>
              <a:rPr lang="en-GB" smtClean="0"/>
              <a:t>Status and perspectives of GPD A. Di Mauro</a:t>
            </a:r>
            <a:endParaRPr lang="en-GB" dirty="0"/>
          </a:p>
        </p:txBody>
      </p:sp>
      <p:sp>
        <p:nvSpPr>
          <p:cNvPr id="6" name="Slide Number Placeholder 5"/>
          <p:cNvSpPr>
            <a:spLocks noGrp="1"/>
          </p:cNvSpPr>
          <p:nvPr>
            <p:ph type="sldNum" sz="quarter" idx="4"/>
          </p:nvPr>
        </p:nvSpPr>
        <p:spPr>
          <a:xfrm>
            <a:off x="7620000" y="6525344"/>
            <a:ext cx="1066800" cy="329184"/>
          </a:xfrm>
          <a:prstGeom prst="rect">
            <a:avLst/>
          </a:prstGeom>
        </p:spPr>
        <p:txBody>
          <a:bodyPr vert="horz" lIns="91440" tIns="45720" rIns="91440" bIns="45720" rtlCol="0" anchor="ctr"/>
          <a:lstStyle>
            <a:lvl1pPr algn="l">
              <a:defRPr sz="1400" b="1">
                <a:solidFill>
                  <a:schemeClr val="bg1"/>
                </a:solidFill>
              </a:defRPr>
            </a:lvl1pPr>
          </a:lstStyle>
          <a:p>
            <a:fld id="{FDC5A26E-BF9B-40A5-8DF3-EB8091D0EA09}" type="slidenum">
              <a:rPr lang="en-GB" smtClean="0"/>
              <a:pPr/>
              <a:t>‹#›</a:t>
            </a:fld>
            <a:endParaRPr lang="en-GB" dirty="0"/>
          </a:p>
        </p:txBody>
      </p:sp>
      <p:pic>
        <p:nvPicPr>
          <p:cNvPr id="9"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5537" y="404664"/>
            <a:ext cx="1095479" cy="746737"/>
          </a:xfrm>
          <a:prstGeom prst="rect">
            <a:avLst/>
          </a:prstGeom>
          <a:noFill/>
          <a:ln w="9525">
            <a:noFill/>
            <a:miter lim="800000"/>
            <a:headEnd/>
            <a:tailEnd/>
          </a:ln>
        </p:spPr>
      </p:pic>
      <p:sp>
        <p:nvSpPr>
          <p:cNvPr id="11" name="Rectangle 10"/>
          <p:cNvSpPr/>
          <p:nvPr/>
        </p:nvSpPr>
        <p:spPr>
          <a:xfrm rot="1930224">
            <a:off x="610140" y="695114"/>
            <a:ext cx="1096032" cy="261610"/>
          </a:xfrm>
          <a:prstGeom prst="rect">
            <a:avLst/>
          </a:prstGeom>
          <a:noFill/>
          <a:ln>
            <a:noFill/>
          </a:ln>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100" b="0" cap="all" spc="0" dirty="0" smtClean="0">
                <a:ln w="0"/>
                <a:solidFill>
                  <a:schemeClr val="accent2">
                    <a:lumMod val="75000"/>
                  </a:schemeClr>
                </a:solidFill>
                <a:effectLst>
                  <a:reflection blurRad="12700" stA="50000" endPos="50000" dist="5000" dir="5400000" sy="-100000" rotWithShape="0"/>
                </a:effectLst>
              </a:rPr>
              <a:t>RICH2013</a:t>
            </a:r>
            <a:endParaRPr lang="en-US" sz="1100" b="0" cap="all" spc="0" dirty="0">
              <a:ln w="0"/>
              <a:solidFill>
                <a:schemeClr val="accent2">
                  <a:lumMod val="75000"/>
                </a:schemeClr>
              </a:solidFill>
              <a:effectLst>
                <a:reflection blurRad="12700" stA="50000" endPos="50000" dist="5000" dir="5400000" sy="-100000" rotWithShape="0"/>
              </a:effectLst>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p:txStyles>
    <p:titleStyle>
      <a:lvl1pPr algn="l" defTabSz="914400" rtl="0" eaLnBrk="1" latinLnBrk="0" hangingPunct="1">
        <a:spcBef>
          <a:spcPct val="0"/>
        </a:spcBef>
        <a:buNone/>
        <a:defRPr sz="32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496" y="1371601"/>
            <a:ext cx="9108504" cy="1697360"/>
          </a:xfrm>
        </p:spPr>
        <p:txBody>
          <a:bodyPr/>
          <a:lstStyle/>
          <a:p>
            <a:r>
              <a:rPr lang="en-GB" dirty="0" smtClean="0">
                <a:latin typeface="Century Gothic" panose="020B0502020202020204" pitchFamily="34" charset="0"/>
              </a:rPr>
              <a:t>Status and perspectives of gaseous photon detectors</a:t>
            </a:r>
            <a:endParaRPr lang="en-GB" dirty="0">
              <a:latin typeface="Century Gothic" panose="020B0502020202020204" pitchFamily="34" charset="0"/>
            </a:endParaRPr>
          </a:p>
        </p:txBody>
      </p:sp>
      <p:sp>
        <p:nvSpPr>
          <p:cNvPr id="3" name="Subtitle 2"/>
          <p:cNvSpPr>
            <a:spLocks noGrp="1"/>
          </p:cNvSpPr>
          <p:nvPr>
            <p:ph type="subTitle" idx="1"/>
          </p:nvPr>
        </p:nvSpPr>
        <p:spPr/>
        <p:txBody>
          <a:bodyPr>
            <a:normAutofit/>
          </a:bodyPr>
          <a:lstStyle/>
          <a:p>
            <a:r>
              <a:rPr lang="en-GB" sz="1800" dirty="0" smtClean="0">
                <a:latin typeface="Century Gothic" panose="020B0502020202020204" pitchFamily="34" charset="0"/>
              </a:rPr>
              <a:t>Antonello Di Mauro (CERN, Switzerland)</a:t>
            </a:r>
          </a:p>
          <a:p>
            <a:r>
              <a:rPr lang="en-GB" sz="1800" dirty="0" err="1" smtClean="0">
                <a:latin typeface="Century Gothic" panose="020B0502020202020204" pitchFamily="34" charset="0"/>
              </a:rPr>
              <a:t>Shonan</a:t>
            </a:r>
            <a:r>
              <a:rPr lang="en-GB" sz="1800" dirty="0" smtClean="0">
                <a:latin typeface="Century Gothic" panose="020B0502020202020204" pitchFamily="34" charset="0"/>
              </a:rPr>
              <a:t>, 03/12/2013</a:t>
            </a:r>
            <a:endParaRPr lang="en-GB" sz="1800" dirty="0">
              <a:latin typeface="Century Gothic" panose="020B0502020202020204" pitchFamily="34" charset="0"/>
            </a:endParaRPr>
          </a:p>
        </p:txBody>
      </p:sp>
      <p:sp>
        <p:nvSpPr>
          <p:cNvPr id="4" name="TextBox 3"/>
          <p:cNvSpPr txBox="1"/>
          <p:nvPr/>
        </p:nvSpPr>
        <p:spPr>
          <a:xfrm>
            <a:off x="251520" y="5385990"/>
            <a:ext cx="8640960" cy="923330"/>
          </a:xfrm>
          <a:prstGeom prst="rect">
            <a:avLst/>
          </a:prstGeom>
          <a:solidFill>
            <a:srgbClr val="0070C0"/>
          </a:solidFill>
        </p:spPr>
        <p:txBody>
          <a:bodyPr wrap="square" rtlCol="0">
            <a:spAutoFit/>
          </a:bodyPr>
          <a:lstStyle/>
          <a:p>
            <a:r>
              <a:rPr lang="en-GB" i="1" dirty="0" smtClean="0">
                <a:solidFill>
                  <a:schemeClr val="bg1"/>
                </a:solidFill>
                <a:effectLst>
                  <a:outerShdw blurRad="38100" dist="38100" dir="2700000" algn="tl">
                    <a:srgbClr val="000000">
                      <a:alpha val="43137"/>
                    </a:srgbClr>
                  </a:outerShdw>
                </a:effectLst>
              </a:rPr>
              <a:t>Disclaimer:</a:t>
            </a:r>
          </a:p>
          <a:p>
            <a:r>
              <a:rPr lang="en-GB" i="1" dirty="0">
                <a:solidFill>
                  <a:schemeClr val="bg1"/>
                </a:solidFill>
                <a:effectLst>
                  <a:outerShdw blurRad="38100" dist="38100" dir="2700000" algn="tl">
                    <a:srgbClr val="000000">
                      <a:alpha val="43137"/>
                    </a:srgbClr>
                  </a:outerShdw>
                </a:effectLst>
              </a:rPr>
              <a:t>T</a:t>
            </a:r>
            <a:r>
              <a:rPr lang="en-GB" i="1" dirty="0" smtClean="0">
                <a:solidFill>
                  <a:schemeClr val="bg1"/>
                </a:solidFill>
                <a:effectLst>
                  <a:outerShdw blurRad="38100" dist="38100" dir="2700000" algn="tl">
                    <a:srgbClr val="000000">
                      <a:alpha val="43137"/>
                    </a:srgbClr>
                  </a:outerShdw>
                </a:effectLst>
              </a:rPr>
              <a:t>he talk reflects mainly the speaker’s experience and taste and does not pretend to be an exhaustive overview …</a:t>
            </a:r>
            <a:endParaRPr lang="en-GB"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82328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8020" y="1605767"/>
            <a:ext cx="2785980" cy="218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26458"/>
            <a:ext cx="2522512" cy="252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smtClean="0"/>
              <a:t>Status of HADES RICH</a:t>
            </a:r>
            <a:endParaRPr lang="en-GB" dirty="0"/>
          </a:p>
        </p:txBody>
      </p:sp>
      <p:sp>
        <p:nvSpPr>
          <p:cNvPr id="3" name="Content Placeholder 2"/>
          <p:cNvSpPr>
            <a:spLocks noGrp="1"/>
          </p:cNvSpPr>
          <p:nvPr>
            <p:ph idx="1"/>
          </p:nvPr>
        </p:nvSpPr>
        <p:spPr>
          <a:xfrm>
            <a:off x="179512" y="1628800"/>
            <a:ext cx="2522512" cy="648072"/>
          </a:xfrm>
          <a:solidFill>
            <a:srgbClr val="0070C0">
              <a:alpha val="38824"/>
            </a:srgbClr>
          </a:solidFill>
        </p:spPr>
        <p:txBody>
          <a:bodyPr>
            <a:normAutofit fontScale="47500" lnSpcReduction="20000"/>
          </a:bodyPr>
          <a:lstStyle/>
          <a:p>
            <a:r>
              <a:rPr lang="en-GB" b="1" dirty="0">
                <a:solidFill>
                  <a:schemeClr val="bg1"/>
                </a:solidFill>
                <a:effectLst>
                  <a:outerShdw blurRad="38100" dist="38100" dir="2700000" algn="tl">
                    <a:srgbClr val="000000">
                      <a:alpha val="43137"/>
                    </a:srgbClr>
                  </a:outerShdw>
                </a:effectLst>
              </a:rPr>
              <a:t>e+/e- </a:t>
            </a:r>
            <a:r>
              <a:rPr lang="en-GB" b="1" dirty="0" smtClean="0">
                <a:solidFill>
                  <a:schemeClr val="bg1"/>
                </a:solidFill>
                <a:effectLst>
                  <a:outerShdw blurRad="38100" dist="38100" dir="2700000" algn="tl">
                    <a:srgbClr val="000000">
                      <a:alpha val="43137"/>
                    </a:srgbClr>
                  </a:outerShdw>
                </a:effectLst>
              </a:rPr>
              <a:t>identification (+ trigger)</a:t>
            </a:r>
            <a:endParaRPr lang="en-GB" b="1" dirty="0">
              <a:solidFill>
                <a:schemeClr val="bg1"/>
              </a:solidFill>
              <a:effectLst>
                <a:outerShdw blurRad="38100" dist="38100" dir="2700000" algn="tl">
                  <a:srgbClr val="000000">
                    <a:alpha val="43137"/>
                  </a:srgbClr>
                </a:outerShdw>
              </a:effectLst>
            </a:endParaRPr>
          </a:p>
          <a:p>
            <a:r>
              <a:rPr lang="en-GB" b="1" dirty="0" smtClean="0">
                <a:solidFill>
                  <a:schemeClr val="bg1"/>
                </a:solidFill>
                <a:effectLst>
                  <a:outerShdw blurRad="38100" dist="38100" dir="2700000" algn="tl">
                    <a:srgbClr val="000000">
                      <a:alpha val="43137"/>
                    </a:srgbClr>
                  </a:outerShdw>
                </a:effectLst>
              </a:rPr>
              <a:t>hadron blind</a:t>
            </a:r>
            <a:endParaRPr lang="en-GB" b="1" dirty="0">
              <a:solidFill>
                <a:schemeClr val="bg1"/>
              </a:solidFill>
              <a:effectLst>
                <a:outerShdw blurRad="38100" dist="38100" dir="2700000" algn="tl">
                  <a:srgbClr val="000000">
                    <a:alpha val="43137"/>
                  </a:srgbClr>
                </a:outerShdw>
              </a:effectLst>
            </a:endParaRPr>
          </a:p>
          <a:p>
            <a:r>
              <a:rPr lang="en-GB" b="1" dirty="0" smtClean="0">
                <a:solidFill>
                  <a:schemeClr val="bg1"/>
                </a:solidFill>
                <a:effectLst>
                  <a:outerShdw blurRad="38100" dist="38100" dir="2700000" algn="tl">
                    <a:srgbClr val="000000">
                      <a:alpha val="43137"/>
                    </a:srgbClr>
                  </a:outerShdw>
                </a:effectLst>
              </a:rPr>
              <a:t>low material budget (X/X</a:t>
            </a:r>
            <a:r>
              <a:rPr lang="en-GB" b="1" baseline="-25000" dirty="0" smtClean="0">
                <a:solidFill>
                  <a:schemeClr val="bg1"/>
                </a:solidFill>
                <a:effectLst>
                  <a:outerShdw blurRad="38100" dist="38100" dir="2700000" algn="tl">
                    <a:srgbClr val="000000">
                      <a:alpha val="43137"/>
                    </a:srgbClr>
                  </a:outerShdw>
                </a:effectLst>
              </a:rPr>
              <a:t>o</a:t>
            </a:r>
            <a:r>
              <a:rPr lang="en-GB" b="1" dirty="0" smtClean="0">
                <a:solidFill>
                  <a:schemeClr val="bg1"/>
                </a:solidFill>
                <a:effectLst>
                  <a:outerShdw blurRad="38100" dist="38100" dir="2700000" algn="tl">
                    <a:srgbClr val="000000">
                      <a:alpha val="43137"/>
                    </a:srgbClr>
                  </a:outerShdw>
                </a:effectLst>
              </a:rPr>
              <a:t>~3</a:t>
            </a:r>
            <a:r>
              <a:rPr lang="en-GB" b="1" dirty="0">
                <a:solidFill>
                  <a:schemeClr val="bg1"/>
                </a:solidFill>
                <a:effectLst>
                  <a:outerShdw blurRad="38100" dist="38100" dir="2700000" algn="tl">
                    <a:srgbClr val="000000">
                      <a:alpha val="43137"/>
                    </a:srgbClr>
                  </a:outerShdw>
                </a:effectLst>
              </a:rPr>
              <a:t>%)</a:t>
            </a: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10</a:t>
            </a:fld>
            <a:r>
              <a:rPr lang="en-GB" smtClean="0"/>
              <a:t>/40</a:t>
            </a:r>
            <a:endParaRPr lang="en-GB"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212952"/>
            <a:ext cx="1516623" cy="2312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358020" y="3510753"/>
            <a:ext cx="2807179" cy="276999"/>
          </a:xfrm>
          <a:prstGeom prst="rect">
            <a:avLst/>
          </a:prstGeom>
          <a:solidFill>
            <a:schemeClr val="bg1"/>
          </a:solidFill>
        </p:spPr>
        <p:txBody>
          <a:bodyPr wrap="none">
            <a:spAutoFit/>
          </a:bodyPr>
          <a:lstStyle/>
          <a:p>
            <a:r>
              <a:rPr lang="en-GB" sz="1200" b="1" dirty="0" smtClean="0"/>
              <a:t>J. </a:t>
            </a:r>
            <a:r>
              <a:rPr lang="en-GB" sz="1200" b="1" dirty="0" err="1" smtClean="0"/>
              <a:t>Friese</a:t>
            </a:r>
            <a:r>
              <a:rPr lang="en-GB" sz="1200" b="1" dirty="0" smtClean="0"/>
              <a:t> </a:t>
            </a:r>
            <a:r>
              <a:rPr lang="en-GB" sz="1200" b="1" dirty="0"/>
              <a:t>et al., NIM-A </a:t>
            </a:r>
            <a:r>
              <a:rPr lang="en-GB" sz="1200" b="1" dirty="0" smtClean="0"/>
              <a:t>438 (1999), 86</a:t>
            </a:r>
            <a:endParaRPr lang="en-GB" sz="1200" b="1" dirty="0"/>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1610846"/>
            <a:ext cx="2883024" cy="1868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228184" y="3789040"/>
            <a:ext cx="2920992" cy="276999"/>
          </a:xfrm>
          <a:prstGeom prst="rect">
            <a:avLst/>
          </a:prstGeom>
          <a:noFill/>
          <a:ln>
            <a:solidFill>
              <a:srgbClr val="0070C0"/>
            </a:solidFill>
          </a:ln>
          <a:effectLst>
            <a:outerShdw blurRad="50800" dist="38100" dir="8100000" algn="tr" rotWithShape="0">
              <a:prstClr val="black">
                <a:alpha val="40000"/>
              </a:prstClr>
            </a:outerShdw>
          </a:effectLst>
        </p:spPr>
        <p:txBody>
          <a:bodyPr wrap="none" rtlCol="0">
            <a:spAutoFit/>
          </a:bodyPr>
          <a:lstStyle/>
          <a:p>
            <a:r>
              <a:rPr lang="en-GB" sz="1200" dirty="0" smtClean="0">
                <a:solidFill>
                  <a:srgbClr val="0070C0"/>
                </a:solidFill>
              </a:rPr>
              <a:t>PC substrate: SS+ RSG graphite spray</a:t>
            </a:r>
            <a:endParaRPr lang="en-GB" sz="1200" dirty="0">
              <a:solidFill>
                <a:srgbClr val="0070C0"/>
              </a:solidFill>
            </a:endParaRPr>
          </a:p>
        </p:txBody>
      </p:sp>
      <p:sp>
        <p:nvSpPr>
          <p:cNvPr id="12" name="TextBox 11"/>
          <p:cNvSpPr txBox="1"/>
          <p:nvPr/>
        </p:nvSpPr>
        <p:spPr>
          <a:xfrm>
            <a:off x="1688975" y="4149080"/>
            <a:ext cx="4395193" cy="2123658"/>
          </a:xfrm>
          <a:prstGeom prst="rect">
            <a:avLst/>
          </a:prstGeom>
          <a:noFill/>
          <a:ln>
            <a:solidFill>
              <a:srgbClr val="0070C0"/>
            </a:solidFill>
          </a:ln>
        </p:spPr>
        <p:txBody>
          <a:bodyPr wrap="square" rtlCol="0">
            <a:spAutoFit/>
          </a:bodyPr>
          <a:lstStyle/>
          <a:p>
            <a:pPr marL="285750" indent="-285750">
              <a:buFont typeface="Arial" panose="020B0604020202020204" pitchFamily="34" charset="0"/>
              <a:buChar char="•"/>
            </a:pPr>
            <a:r>
              <a:rPr lang="en-GB" sz="1200" dirty="0" smtClean="0"/>
              <a:t>Running since 1999: pp, p-</a:t>
            </a:r>
            <a:r>
              <a:rPr lang="en-GB" sz="1200" dirty="0" err="1" smtClean="0"/>
              <a:t>Nb</a:t>
            </a:r>
            <a:r>
              <a:rPr lang="en-GB" sz="1200" dirty="0" smtClean="0"/>
              <a:t>, </a:t>
            </a:r>
            <a:r>
              <a:rPr lang="en-GB" sz="1200" dirty="0" err="1" smtClean="0"/>
              <a:t>Ar-KCl</a:t>
            </a:r>
            <a:r>
              <a:rPr lang="en-GB" sz="1200" dirty="0" smtClean="0"/>
              <a:t>, Au-Au (in 2012)</a:t>
            </a:r>
          </a:p>
          <a:p>
            <a:pPr marL="285750" indent="-285750">
              <a:buFont typeface="Arial" panose="020B0604020202020204" pitchFamily="34" charset="0"/>
              <a:buChar char="•"/>
            </a:pPr>
            <a:r>
              <a:rPr lang="en-GB" sz="1200" dirty="0" smtClean="0"/>
              <a:t>FEE upgrade from GASSIPLEX to APV25-S1 in 2008: peaking time reduction to 0.2 </a:t>
            </a:r>
            <a:r>
              <a:rPr lang="en-GB" sz="1200" dirty="0" err="1" smtClean="0">
                <a:latin typeface="Symbol" panose="05050102010706020507" pitchFamily="18" charset="2"/>
              </a:rPr>
              <a:t>m</a:t>
            </a:r>
            <a:r>
              <a:rPr lang="en-GB" sz="1200" dirty="0" err="1" smtClean="0"/>
              <a:t>s</a:t>
            </a:r>
            <a:r>
              <a:rPr lang="en-GB" sz="1200" dirty="0" smtClean="0"/>
              <a:t> to increase trigger rate capability</a:t>
            </a:r>
          </a:p>
          <a:p>
            <a:pPr marL="285750" indent="-285750">
              <a:buFont typeface="Arial" panose="020B0604020202020204" pitchFamily="34" charset="0"/>
              <a:buChar char="•"/>
            </a:pPr>
            <a:r>
              <a:rPr lang="en-GB" sz="1200" dirty="0" smtClean="0"/>
              <a:t>No estimate of accumulated charge available, QE drop of ~ 20% after the first year, then rather stable performance, but Au-Au data analysis in progress</a:t>
            </a:r>
          </a:p>
          <a:p>
            <a:pPr marL="285750" indent="-285750">
              <a:buFont typeface="Arial" panose="020B0604020202020204" pitchFamily="34" charset="0"/>
              <a:buChar char="•"/>
            </a:pPr>
            <a:r>
              <a:rPr lang="en-GB" sz="1200" dirty="0" smtClean="0"/>
              <a:t>Possible upgrade for FAIR: not hadron blind, change radiator gas, replace MWPC with MAPMT</a:t>
            </a:r>
          </a:p>
          <a:p>
            <a:endParaRPr lang="en-GB" sz="1200" dirty="0"/>
          </a:p>
          <a:p>
            <a:r>
              <a:rPr lang="en-GB" sz="1200" dirty="0"/>
              <a:t>(J. </a:t>
            </a:r>
            <a:r>
              <a:rPr lang="en-GB" sz="1200" dirty="0" err="1"/>
              <a:t>Friese</a:t>
            </a:r>
            <a:r>
              <a:rPr lang="en-GB" sz="1200" dirty="0"/>
              <a:t>, private communication)</a:t>
            </a:r>
          </a:p>
        </p:txBody>
      </p:sp>
      <p:pic>
        <p:nvPicPr>
          <p:cNvPr id="410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106077" y="4148970"/>
            <a:ext cx="3037923" cy="215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3194727" y="3512041"/>
            <a:ext cx="3177473" cy="276999"/>
          </a:xfrm>
          <a:prstGeom prst="rect">
            <a:avLst/>
          </a:prstGeom>
          <a:solidFill>
            <a:schemeClr val="bg1"/>
          </a:solidFill>
        </p:spPr>
        <p:txBody>
          <a:bodyPr wrap="none">
            <a:spAutoFit/>
          </a:bodyPr>
          <a:lstStyle/>
          <a:p>
            <a:r>
              <a:rPr lang="en-GB" sz="1200" b="1" dirty="0" smtClean="0"/>
              <a:t>K. </a:t>
            </a:r>
            <a:r>
              <a:rPr lang="en-GB" sz="1200" b="1" dirty="0" err="1" smtClean="0"/>
              <a:t>Zeitelach</a:t>
            </a:r>
            <a:r>
              <a:rPr lang="en-GB" sz="1200" b="1" dirty="0" smtClean="0"/>
              <a:t> </a:t>
            </a:r>
            <a:r>
              <a:rPr lang="en-GB" sz="1200" b="1" dirty="0"/>
              <a:t>et al., NIM-A </a:t>
            </a:r>
            <a:r>
              <a:rPr lang="en-GB" sz="1200" b="1" dirty="0" smtClean="0"/>
              <a:t>433 (1999), 201</a:t>
            </a:r>
            <a:endParaRPr lang="en-GB" sz="1200" b="1" dirty="0"/>
          </a:p>
        </p:txBody>
      </p:sp>
      <p:sp>
        <p:nvSpPr>
          <p:cNvPr id="22" name="Rectangle 21"/>
          <p:cNvSpPr/>
          <p:nvPr/>
        </p:nvSpPr>
        <p:spPr>
          <a:xfrm>
            <a:off x="5882941" y="6279123"/>
            <a:ext cx="3225563" cy="246221"/>
          </a:xfrm>
          <a:prstGeom prst="rect">
            <a:avLst/>
          </a:prstGeom>
          <a:solidFill>
            <a:schemeClr val="bg1"/>
          </a:solidFill>
        </p:spPr>
        <p:txBody>
          <a:bodyPr wrap="none">
            <a:spAutoFit/>
          </a:bodyPr>
          <a:lstStyle/>
          <a:p>
            <a:r>
              <a:rPr lang="en-GB" sz="1000" b="1" dirty="0"/>
              <a:t>M</a:t>
            </a:r>
            <a:r>
              <a:rPr lang="en-GB" sz="1000" b="1" dirty="0" smtClean="0"/>
              <a:t>. </a:t>
            </a:r>
            <a:r>
              <a:rPr lang="en-GB" sz="1000" b="1" dirty="0" err="1" smtClean="0"/>
              <a:t>Bohmer</a:t>
            </a:r>
            <a:r>
              <a:rPr lang="en-GB" sz="1000" b="1" dirty="0" smtClean="0"/>
              <a:t> </a:t>
            </a:r>
            <a:r>
              <a:rPr lang="en-GB" sz="1000" b="1" dirty="0"/>
              <a:t>et al., </a:t>
            </a:r>
            <a:r>
              <a:rPr lang="en-GB" sz="1000" b="1" dirty="0" smtClean="0"/>
              <a:t>MLL TUM Annual Report 2008, 89</a:t>
            </a:r>
            <a:endParaRPr lang="en-GB" sz="1000" b="1" dirty="0"/>
          </a:p>
        </p:txBody>
      </p:sp>
    </p:spTree>
    <p:extLst>
      <p:ext uri="{BB962C8B-B14F-4D97-AF65-F5344CB8AC3E}">
        <p14:creationId xmlns:p14="http://schemas.microsoft.com/office/powerpoint/2010/main" val="171162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Status of COMPASS RICH</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11</a:t>
            </a:fld>
            <a:r>
              <a:rPr lang="en-GB" smtClean="0"/>
              <a:t>/40</a:t>
            </a:r>
            <a:endParaRPr lang="en-GB" dirty="0"/>
          </a:p>
        </p:txBody>
      </p:sp>
      <p:grpSp>
        <p:nvGrpSpPr>
          <p:cNvPr id="76" name="Group 75"/>
          <p:cNvGrpSpPr/>
          <p:nvPr/>
        </p:nvGrpSpPr>
        <p:grpSpPr>
          <a:xfrm>
            <a:off x="5786846" y="1700808"/>
            <a:ext cx="3143947" cy="3410723"/>
            <a:chOff x="4468830" y="1772816"/>
            <a:chExt cx="4590477" cy="4968552"/>
          </a:xfrm>
        </p:grpSpPr>
        <p:grpSp>
          <p:nvGrpSpPr>
            <p:cNvPr id="24" name="Group 5"/>
            <p:cNvGrpSpPr>
              <a:grpSpLocks/>
            </p:cNvGrpSpPr>
            <p:nvPr/>
          </p:nvGrpSpPr>
          <p:grpSpPr bwMode="auto">
            <a:xfrm>
              <a:off x="4468830" y="1772816"/>
              <a:ext cx="4590477" cy="4968552"/>
              <a:chOff x="3041" y="1016"/>
              <a:chExt cx="2426" cy="2816"/>
            </a:xfrm>
          </p:grpSpPr>
          <p:pic>
            <p:nvPicPr>
              <p:cNvPr id="25" name="Picture 6" descr="rich1_artistic_tra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8" y="1174"/>
                <a:ext cx="2265" cy="2658"/>
              </a:xfrm>
              <a:prstGeom prst="rect">
                <a:avLst/>
              </a:prstGeom>
              <a:noFill/>
            </p:spPr>
          </p:pic>
          <p:sp>
            <p:nvSpPr>
              <p:cNvPr id="26" name="Line 7"/>
              <p:cNvSpPr>
                <a:spLocks noChangeShapeType="1"/>
              </p:cNvSpPr>
              <p:nvPr/>
            </p:nvSpPr>
            <p:spPr bwMode="auto">
              <a:xfrm flipV="1">
                <a:off x="3041" y="1053"/>
                <a:ext cx="598" cy="375"/>
              </a:xfrm>
              <a:prstGeom prst="line">
                <a:avLst/>
              </a:prstGeom>
              <a:noFill/>
              <a:ln w="57150">
                <a:solidFill>
                  <a:schemeClr val="tx1"/>
                </a:solidFill>
                <a:round/>
                <a:headEnd type="triangle" w="med" len="med"/>
                <a:tailEnd type="triangle" w="med" len="med"/>
              </a:ln>
              <a:effectLst/>
            </p:spPr>
            <p:txBody>
              <a:bodyPr lIns="92075" tIns="46038" rIns="92075" bIns="46038" anchor="ctr"/>
              <a:lstStyle/>
              <a:p>
                <a:endParaRPr lang="en-US" sz="900"/>
              </a:p>
            </p:txBody>
          </p:sp>
          <p:sp>
            <p:nvSpPr>
              <p:cNvPr id="27" name="Line 8"/>
              <p:cNvSpPr>
                <a:spLocks noChangeShapeType="1"/>
              </p:cNvSpPr>
              <p:nvPr/>
            </p:nvSpPr>
            <p:spPr bwMode="auto">
              <a:xfrm>
                <a:off x="3648" y="1016"/>
                <a:ext cx="1600" cy="912"/>
              </a:xfrm>
              <a:prstGeom prst="line">
                <a:avLst/>
              </a:prstGeom>
              <a:noFill/>
              <a:ln w="57150">
                <a:solidFill>
                  <a:schemeClr val="tx1"/>
                </a:solidFill>
                <a:round/>
                <a:headEnd type="triangle" w="med" len="med"/>
                <a:tailEnd type="triangle" w="med" len="med"/>
              </a:ln>
              <a:effectLst/>
            </p:spPr>
            <p:txBody>
              <a:bodyPr lIns="92075" tIns="46038" rIns="92075" bIns="46038" anchor="ctr"/>
              <a:lstStyle/>
              <a:p>
                <a:endParaRPr lang="en-US" sz="900"/>
              </a:p>
            </p:txBody>
          </p:sp>
          <p:sp>
            <p:nvSpPr>
              <p:cNvPr id="28" name="Line 9"/>
              <p:cNvSpPr>
                <a:spLocks noChangeShapeType="1"/>
              </p:cNvSpPr>
              <p:nvPr/>
            </p:nvSpPr>
            <p:spPr bwMode="auto">
              <a:xfrm>
                <a:off x="5232" y="2000"/>
                <a:ext cx="8" cy="1520"/>
              </a:xfrm>
              <a:prstGeom prst="line">
                <a:avLst/>
              </a:prstGeom>
              <a:noFill/>
              <a:ln w="57150">
                <a:solidFill>
                  <a:schemeClr val="tx1"/>
                </a:solidFill>
                <a:round/>
                <a:headEnd type="triangle" w="med" len="med"/>
                <a:tailEnd type="triangle" w="med" len="med"/>
              </a:ln>
              <a:effectLst/>
            </p:spPr>
            <p:txBody>
              <a:bodyPr lIns="92075" tIns="46038" rIns="92075" bIns="46038" anchor="ctr"/>
              <a:lstStyle/>
              <a:p>
                <a:endParaRPr lang="en-US" sz="900"/>
              </a:p>
            </p:txBody>
          </p:sp>
          <p:sp>
            <p:nvSpPr>
              <p:cNvPr id="29" name="Text Box 10"/>
              <p:cNvSpPr txBox="1">
                <a:spLocks noChangeArrowheads="1"/>
              </p:cNvSpPr>
              <p:nvPr/>
            </p:nvSpPr>
            <p:spPr bwMode="auto">
              <a:xfrm rot="5400000">
                <a:off x="5216" y="2601"/>
                <a:ext cx="323" cy="179"/>
              </a:xfrm>
              <a:prstGeom prst="rect">
                <a:avLst/>
              </a:prstGeom>
              <a:noFill/>
              <a:ln w="9525">
                <a:noFill/>
                <a:miter lim="800000"/>
                <a:headEnd/>
                <a:tailEnd/>
              </a:ln>
              <a:effectLst/>
            </p:spPr>
            <p:txBody>
              <a:bodyPr wrap="none" lIns="92075" tIns="46038" rIns="92075" bIns="46038">
                <a:spAutoFit/>
              </a:bodyPr>
              <a:lstStyle/>
              <a:p>
                <a:r>
                  <a:rPr lang="en-US" sz="900" i="0" u="none">
                    <a:solidFill>
                      <a:srgbClr val="CC3300"/>
                    </a:solidFill>
                    <a:effectLst>
                      <a:outerShdw blurRad="38100" dist="38100" dir="2700000" algn="tl">
                        <a:srgbClr val="C0C0C0"/>
                      </a:outerShdw>
                    </a:effectLst>
                  </a:rPr>
                  <a:t>5 m</a:t>
                </a:r>
              </a:p>
            </p:txBody>
          </p:sp>
          <p:sp>
            <p:nvSpPr>
              <p:cNvPr id="30" name="Text Box 11"/>
              <p:cNvSpPr txBox="1">
                <a:spLocks noChangeArrowheads="1"/>
              </p:cNvSpPr>
              <p:nvPr/>
            </p:nvSpPr>
            <p:spPr bwMode="auto">
              <a:xfrm rot="1749544">
                <a:off x="4371" y="1235"/>
                <a:ext cx="302" cy="191"/>
              </a:xfrm>
              <a:prstGeom prst="rect">
                <a:avLst/>
              </a:prstGeom>
              <a:noFill/>
              <a:ln w="9525">
                <a:noFill/>
                <a:miter lim="800000"/>
                <a:headEnd/>
                <a:tailEnd/>
              </a:ln>
              <a:effectLst/>
            </p:spPr>
            <p:txBody>
              <a:bodyPr wrap="none" lIns="92075" tIns="46038" rIns="92075" bIns="46038">
                <a:spAutoFit/>
              </a:bodyPr>
              <a:lstStyle/>
              <a:p>
                <a:r>
                  <a:rPr lang="en-US" sz="900" i="0" u="none">
                    <a:solidFill>
                      <a:srgbClr val="CC3300"/>
                    </a:solidFill>
                    <a:effectLst>
                      <a:outerShdw blurRad="38100" dist="38100" dir="2700000" algn="tl">
                        <a:srgbClr val="C0C0C0"/>
                      </a:outerShdw>
                    </a:effectLst>
                  </a:rPr>
                  <a:t>6 m</a:t>
                </a:r>
              </a:p>
            </p:txBody>
          </p:sp>
          <p:sp>
            <p:nvSpPr>
              <p:cNvPr id="31" name="Text Box 12"/>
              <p:cNvSpPr txBox="1">
                <a:spLocks noChangeArrowheads="1"/>
              </p:cNvSpPr>
              <p:nvPr/>
            </p:nvSpPr>
            <p:spPr bwMode="auto">
              <a:xfrm rot="19712904">
                <a:off x="3126" y="1090"/>
                <a:ext cx="302" cy="191"/>
              </a:xfrm>
              <a:prstGeom prst="rect">
                <a:avLst/>
              </a:prstGeom>
              <a:noFill/>
              <a:ln w="9525">
                <a:noFill/>
                <a:miter lim="800000"/>
                <a:headEnd/>
                <a:tailEnd/>
              </a:ln>
              <a:effectLst/>
            </p:spPr>
            <p:txBody>
              <a:bodyPr wrap="none" lIns="92075" tIns="46038" rIns="92075" bIns="46038">
                <a:spAutoFit/>
              </a:bodyPr>
              <a:lstStyle/>
              <a:p>
                <a:r>
                  <a:rPr lang="en-US" sz="900" i="0" u="none" dirty="0">
                    <a:solidFill>
                      <a:srgbClr val="CC3300"/>
                    </a:solidFill>
                    <a:effectLst>
                      <a:outerShdw blurRad="38100" dist="38100" dir="2700000" algn="tl">
                        <a:srgbClr val="C0C0C0"/>
                      </a:outerShdw>
                    </a:effectLst>
                  </a:rPr>
                  <a:t>3 m</a:t>
                </a:r>
              </a:p>
            </p:txBody>
          </p:sp>
          <p:sp>
            <p:nvSpPr>
              <p:cNvPr id="32" name="Text Box 13"/>
              <p:cNvSpPr txBox="1">
                <a:spLocks noChangeArrowheads="1"/>
              </p:cNvSpPr>
              <p:nvPr/>
            </p:nvSpPr>
            <p:spPr bwMode="auto">
              <a:xfrm>
                <a:off x="3367" y="1700"/>
                <a:ext cx="866" cy="191"/>
              </a:xfrm>
              <a:prstGeom prst="rect">
                <a:avLst/>
              </a:prstGeom>
              <a:solidFill>
                <a:srgbClr val="66FFFF"/>
              </a:solidFill>
              <a:ln w="9525">
                <a:solidFill>
                  <a:srgbClr val="0000CC"/>
                </a:solidFill>
                <a:miter lim="800000"/>
                <a:headEnd/>
                <a:tailEnd/>
              </a:ln>
              <a:effectLst/>
            </p:spPr>
            <p:txBody>
              <a:bodyPr wrap="square" lIns="92075" tIns="46038" rIns="92075" bIns="46038">
                <a:spAutoFit/>
              </a:bodyPr>
              <a:lstStyle/>
              <a:p>
                <a:r>
                  <a:rPr lang="en-US" sz="900" i="0" u="none" dirty="0" smtClean="0">
                    <a:solidFill>
                      <a:srgbClr val="0000CC"/>
                    </a:solidFill>
                  </a:rPr>
                  <a:t>MWPC’s + </a:t>
                </a:r>
                <a:r>
                  <a:rPr lang="en-US" sz="900" i="0" u="none" dirty="0" err="1" smtClean="0">
                    <a:solidFill>
                      <a:srgbClr val="0000CC"/>
                    </a:solidFill>
                  </a:rPr>
                  <a:t>CsI</a:t>
                </a:r>
                <a:endParaRPr lang="en-US" sz="900" i="0" u="none" dirty="0">
                  <a:solidFill>
                    <a:srgbClr val="0000CC"/>
                  </a:solidFill>
                </a:endParaRPr>
              </a:p>
            </p:txBody>
          </p:sp>
          <p:sp>
            <p:nvSpPr>
              <p:cNvPr id="33" name="Text Box 14"/>
              <p:cNvSpPr txBox="1">
                <a:spLocks noChangeArrowheads="1"/>
              </p:cNvSpPr>
              <p:nvPr/>
            </p:nvSpPr>
            <p:spPr bwMode="auto">
              <a:xfrm>
                <a:off x="4342" y="1917"/>
                <a:ext cx="647" cy="305"/>
              </a:xfrm>
              <a:prstGeom prst="rect">
                <a:avLst/>
              </a:prstGeom>
              <a:solidFill>
                <a:srgbClr val="66FFFF"/>
              </a:solidFill>
              <a:ln w="9525">
                <a:solidFill>
                  <a:srgbClr val="0000CC"/>
                </a:solidFill>
                <a:miter lim="800000"/>
                <a:headEnd/>
                <a:tailEnd/>
              </a:ln>
              <a:effectLst/>
            </p:spPr>
            <p:txBody>
              <a:bodyPr wrap="square" lIns="92075" tIns="46038" rIns="92075" bIns="46038">
                <a:spAutoFit/>
              </a:bodyPr>
              <a:lstStyle/>
              <a:p>
                <a:r>
                  <a:rPr lang="en-US" sz="900" i="0" u="none" dirty="0" smtClean="0">
                    <a:solidFill>
                      <a:srgbClr val="0000CC"/>
                    </a:solidFill>
                  </a:rPr>
                  <a:t>UV mirror</a:t>
                </a:r>
                <a:endParaRPr lang="en-US" sz="900" i="0" u="none" dirty="0">
                  <a:solidFill>
                    <a:srgbClr val="0000CC"/>
                  </a:solidFill>
                </a:endParaRPr>
              </a:p>
              <a:p>
                <a:r>
                  <a:rPr lang="en-US" sz="900" i="0" u="none" dirty="0">
                    <a:solidFill>
                      <a:srgbClr val="0000CC"/>
                    </a:solidFill>
                  </a:rPr>
                  <a:t>wall</a:t>
                </a:r>
              </a:p>
            </p:txBody>
          </p:sp>
          <p:sp>
            <p:nvSpPr>
              <p:cNvPr id="34" name="Line 15"/>
              <p:cNvSpPr>
                <a:spLocks noChangeShapeType="1"/>
              </p:cNvSpPr>
              <p:nvPr/>
            </p:nvSpPr>
            <p:spPr bwMode="auto">
              <a:xfrm flipH="1">
                <a:off x="3297" y="1864"/>
                <a:ext cx="112" cy="178"/>
              </a:xfrm>
              <a:prstGeom prst="line">
                <a:avLst/>
              </a:prstGeom>
              <a:noFill/>
              <a:ln w="28575">
                <a:solidFill>
                  <a:schemeClr val="tx1"/>
                </a:solidFill>
                <a:round/>
                <a:headEnd/>
                <a:tailEnd type="triangle" w="med" len="med"/>
              </a:ln>
              <a:effectLst/>
            </p:spPr>
            <p:txBody>
              <a:bodyPr lIns="92075" tIns="46038" rIns="92075" bIns="46038" anchor="ctr"/>
              <a:lstStyle/>
              <a:p>
                <a:endParaRPr lang="en-US" sz="900"/>
              </a:p>
            </p:txBody>
          </p:sp>
          <p:sp>
            <p:nvSpPr>
              <p:cNvPr id="35" name="Line 16"/>
              <p:cNvSpPr>
                <a:spLocks noChangeShapeType="1"/>
              </p:cNvSpPr>
              <p:nvPr/>
            </p:nvSpPr>
            <p:spPr bwMode="auto">
              <a:xfrm flipH="1">
                <a:off x="3764" y="1864"/>
                <a:ext cx="47" cy="506"/>
              </a:xfrm>
              <a:prstGeom prst="line">
                <a:avLst/>
              </a:prstGeom>
              <a:noFill/>
              <a:ln w="28575">
                <a:solidFill>
                  <a:schemeClr val="tx1"/>
                </a:solidFill>
                <a:round/>
                <a:headEnd/>
                <a:tailEnd type="triangle" w="med" len="med"/>
              </a:ln>
              <a:effectLst/>
            </p:spPr>
            <p:txBody>
              <a:bodyPr lIns="92075" tIns="46038" rIns="92075" bIns="46038" anchor="ctr"/>
              <a:lstStyle/>
              <a:p>
                <a:endParaRPr lang="en-US" sz="900"/>
              </a:p>
            </p:txBody>
          </p:sp>
          <p:sp>
            <p:nvSpPr>
              <p:cNvPr id="36" name="Text Box 17"/>
              <p:cNvSpPr txBox="1">
                <a:spLocks noChangeArrowheads="1"/>
              </p:cNvSpPr>
              <p:nvPr/>
            </p:nvSpPr>
            <p:spPr bwMode="auto">
              <a:xfrm>
                <a:off x="3361" y="1429"/>
                <a:ext cx="578" cy="191"/>
              </a:xfrm>
              <a:prstGeom prst="rect">
                <a:avLst/>
              </a:prstGeom>
              <a:solidFill>
                <a:srgbClr val="66FFFF"/>
              </a:solidFill>
              <a:ln w="9525">
                <a:solidFill>
                  <a:srgbClr val="0000CC"/>
                </a:solidFill>
                <a:miter lim="800000"/>
                <a:headEnd/>
                <a:tailEnd/>
              </a:ln>
              <a:effectLst/>
            </p:spPr>
            <p:txBody>
              <a:bodyPr wrap="square" lIns="92075" tIns="46038" rIns="92075" bIns="46038">
                <a:spAutoFit/>
              </a:bodyPr>
              <a:lstStyle/>
              <a:p>
                <a:r>
                  <a:rPr lang="en-US" sz="900" i="0" u="none" dirty="0" smtClean="0">
                    <a:solidFill>
                      <a:srgbClr val="0000CC"/>
                    </a:solidFill>
                  </a:rPr>
                  <a:t>Al vessel</a:t>
                </a:r>
                <a:endParaRPr lang="en-US" sz="900" i="0" u="none" dirty="0">
                  <a:solidFill>
                    <a:srgbClr val="0000CC"/>
                  </a:solidFill>
                </a:endParaRPr>
              </a:p>
            </p:txBody>
          </p:sp>
          <p:sp>
            <p:nvSpPr>
              <p:cNvPr id="37" name="Text Box 18"/>
              <p:cNvSpPr txBox="1">
                <a:spLocks noChangeArrowheads="1"/>
              </p:cNvSpPr>
              <p:nvPr/>
            </p:nvSpPr>
            <p:spPr bwMode="auto">
              <a:xfrm>
                <a:off x="4298" y="3183"/>
                <a:ext cx="779" cy="305"/>
              </a:xfrm>
              <a:prstGeom prst="rect">
                <a:avLst/>
              </a:prstGeom>
              <a:solidFill>
                <a:srgbClr val="66FFFF"/>
              </a:solidFill>
              <a:ln w="9525">
                <a:solidFill>
                  <a:srgbClr val="0033CC"/>
                </a:solidFill>
                <a:miter lim="800000"/>
                <a:headEnd/>
                <a:tailEnd/>
              </a:ln>
              <a:effectLst/>
            </p:spPr>
            <p:txBody>
              <a:bodyPr wrap="square" lIns="92075" tIns="46038" rIns="92075" bIns="46038">
                <a:spAutoFit/>
              </a:bodyPr>
              <a:lstStyle/>
              <a:p>
                <a:r>
                  <a:rPr lang="en-US" sz="900" i="0" u="none" dirty="0" smtClean="0">
                    <a:solidFill>
                      <a:srgbClr val="0033CC"/>
                    </a:solidFill>
                  </a:rPr>
                  <a:t>radiator gas: C</a:t>
                </a:r>
                <a:r>
                  <a:rPr lang="en-US" sz="900" i="0" u="none" baseline="-25000" dirty="0" smtClean="0">
                    <a:solidFill>
                      <a:srgbClr val="0033CC"/>
                    </a:solidFill>
                  </a:rPr>
                  <a:t>4</a:t>
                </a:r>
                <a:r>
                  <a:rPr lang="en-US" sz="900" i="0" u="none" dirty="0" smtClean="0">
                    <a:solidFill>
                      <a:srgbClr val="0033CC"/>
                    </a:solidFill>
                  </a:rPr>
                  <a:t>F</a:t>
                </a:r>
                <a:r>
                  <a:rPr lang="en-US" sz="900" i="0" u="none" baseline="-25000" dirty="0" smtClean="0">
                    <a:solidFill>
                      <a:srgbClr val="0033CC"/>
                    </a:solidFill>
                  </a:rPr>
                  <a:t>10</a:t>
                </a:r>
                <a:endParaRPr lang="en-US" sz="900" i="0" u="none" baseline="-25000" dirty="0">
                  <a:solidFill>
                    <a:srgbClr val="0033CC"/>
                  </a:solidFill>
                </a:endParaRPr>
              </a:p>
            </p:txBody>
          </p:sp>
        </p:grpSp>
        <p:grpSp>
          <p:nvGrpSpPr>
            <p:cNvPr id="38" name="Gruppo 19"/>
            <p:cNvGrpSpPr/>
            <p:nvPr/>
          </p:nvGrpSpPr>
          <p:grpSpPr>
            <a:xfrm>
              <a:off x="4976073" y="3717032"/>
              <a:ext cx="892071" cy="2544397"/>
              <a:chOff x="5337279" y="3195641"/>
              <a:chExt cx="892071" cy="2544397"/>
            </a:xfrm>
          </p:grpSpPr>
          <p:sp>
            <p:nvSpPr>
              <p:cNvPr id="39" name="Text Box 13"/>
              <p:cNvSpPr txBox="1">
                <a:spLocks noChangeArrowheads="1"/>
              </p:cNvSpPr>
              <p:nvPr/>
            </p:nvSpPr>
            <p:spPr bwMode="auto">
              <a:xfrm>
                <a:off x="5410199" y="4276862"/>
                <a:ext cx="819151" cy="337200"/>
              </a:xfrm>
              <a:prstGeom prst="rect">
                <a:avLst/>
              </a:prstGeom>
              <a:solidFill>
                <a:srgbClr val="66FFFF"/>
              </a:solidFill>
              <a:ln w="9525">
                <a:solidFill>
                  <a:srgbClr val="0000CC"/>
                </a:solidFill>
                <a:miter lim="800000"/>
                <a:headEnd/>
                <a:tailEnd/>
              </a:ln>
              <a:effectLst/>
            </p:spPr>
            <p:txBody>
              <a:bodyPr wrap="square" lIns="92075" tIns="46038" rIns="92075" bIns="46038">
                <a:spAutoFit/>
              </a:bodyPr>
              <a:lstStyle/>
              <a:p>
                <a:r>
                  <a:rPr lang="en-US" sz="900" i="0" u="none" dirty="0" smtClean="0">
                    <a:solidFill>
                      <a:srgbClr val="0000CC"/>
                    </a:solidFill>
                  </a:rPr>
                  <a:t>PMT’s</a:t>
                </a:r>
                <a:endParaRPr lang="en-US" sz="900" i="0" u="none" dirty="0">
                  <a:solidFill>
                    <a:srgbClr val="0000CC"/>
                  </a:solidFill>
                </a:endParaRPr>
              </a:p>
            </p:txBody>
          </p:sp>
          <p:cxnSp>
            <p:nvCxnSpPr>
              <p:cNvPr id="40" name="Straight Connector 40"/>
              <p:cNvCxnSpPr>
                <a:stCxn id="64" idx="4"/>
                <a:endCxn id="64" idx="3"/>
              </p:cNvCxnSpPr>
              <p:nvPr/>
            </p:nvCxnSpPr>
            <p:spPr bwMode="auto">
              <a:xfrm flipH="1">
                <a:off x="5686014" y="3500914"/>
                <a:ext cx="8469" cy="55988"/>
              </a:xfrm>
              <a:prstGeom prst="line">
                <a:avLst/>
              </a:prstGeom>
              <a:gradFill rotWithShape="0">
                <a:gsLst>
                  <a:gs pos="0">
                    <a:srgbClr val="D1FFFF"/>
                  </a:gs>
                  <a:gs pos="50000">
                    <a:srgbClr val="D1FFFF">
                      <a:gamma/>
                      <a:shade val="46275"/>
                      <a:invGamma/>
                    </a:srgbClr>
                  </a:gs>
                  <a:gs pos="100000">
                    <a:srgbClr val="D1FFFF"/>
                  </a:gs>
                </a:gsLst>
                <a:lin ang="0" scaled="1"/>
              </a:gradFill>
              <a:ln w="9525" cap="flat" cmpd="sng" algn="ctr">
                <a:noFill/>
                <a:prstDash val="solid"/>
                <a:round/>
                <a:headEnd type="none" w="med" len="med"/>
                <a:tailEnd type="none" w="med" len="med"/>
              </a:ln>
              <a:effectLst/>
            </p:spPr>
          </p:cxnSp>
          <p:grpSp>
            <p:nvGrpSpPr>
              <p:cNvPr id="41" name="Group 75"/>
              <p:cNvGrpSpPr/>
              <p:nvPr/>
            </p:nvGrpSpPr>
            <p:grpSpPr>
              <a:xfrm>
                <a:off x="5364958" y="3195641"/>
                <a:ext cx="809624" cy="711993"/>
                <a:chOff x="5386388" y="3285889"/>
                <a:chExt cx="787623" cy="676512"/>
              </a:xfrm>
            </p:grpSpPr>
            <p:sp>
              <p:nvSpPr>
                <p:cNvPr id="61" name="Parallelogram 36"/>
                <p:cNvSpPr/>
                <p:nvPr/>
              </p:nvSpPr>
              <p:spPr bwMode="auto">
                <a:xfrm rot="16716101">
                  <a:off x="5643734" y="3565092"/>
                  <a:ext cx="433817" cy="305677"/>
                </a:xfrm>
                <a:prstGeom prst="parallelogram">
                  <a:avLst>
                    <a:gd name="adj" fmla="val 36042"/>
                  </a:avLst>
                </a:prstGeom>
                <a:solidFill>
                  <a:srgbClr val="C00000"/>
                </a:solid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900" b="1" i="1" u="sng" strike="noStrike" cap="none" normalizeH="0" baseline="0" smtClean="0">
                    <a:ln>
                      <a:noFill/>
                    </a:ln>
                    <a:solidFill>
                      <a:srgbClr val="FFFF00"/>
                    </a:solidFill>
                    <a:effectLst/>
                    <a:latin typeface="Helvetica" pitchFamily="34" charset="0"/>
                  </a:endParaRPr>
                </a:p>
              </p:txBody>
            </p:sp>
            <p:sp>
              <p:nvSpPr>
                <p:cNvPr id="62" name="Parallelogram 37"/>
                <p:cNvSpPr/>
                <p:nvPr/>
              </p:nvSpPr>
              <p:spPr bwMode="auto">
                <a:xfrm rot="20269823">
                  <a:off x="5915679" y="3643235"/>
                  <a:ext cx="258332" cy="282517"/>
                </a:xfrm>
                <a:prstGeom prst="parallelogram">
                  <a:avLst>
                    <a:gd name="adj" fmla="val 65357"/>
                  </a:avLst>
                </a:prstGeom>
                <a:solidFill>
                  <a:srgbClr val="FF0000"/>
                </a:solid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900" b="1" i="1" u="sng" strike="noStrike" cap="none" normalizeH="0" baseline="0" smtClean="0">
                    <a:ln>
                      <a:noFill/>
                    </a:ln>
                    <a:solidFill>
                      <a:srgbClr val="FFFF00"/>
                    </a:solidFill>
                    <a:effectLst/>
                    <a:latin typeface="Helvetica" pitchFamily="34" charset="0"/>
                  </a:endParaRPr>
                </a:p>
              </p:txBody>
            </p:sp>
            <p:grpSp>
              <p:nvGrpSpPr>
                <p:cNvPr id="63" name="Group 73"/>
                <p:cNvGrpSpPr/>
                <p:nvPr/>
              </p:nvGrpSpPr>
              <p:grpSpPr>
                <a:xfrm>
                  <a:off x="5386388" y="3285889"/>
                  <a:ext cx="758536" cy="676512"/>
                  <a:chOff x="5386388" y="3285889"/>
                  <a:chExt cx="758536" cy="676512"/>
                </a:xfrm>
              </p:grpSpPr>
              <p:sp>
                <p:nvSpPr>
                  <p:cNvPr id="64" name="Parallelogram 35"/>
                  <p:cNvSpPr/>
                  <p:nvPr/>
                </p:nvSpPr>
                <p:spPr bwMode="auto">
                  <a:xfrm rot="16716101">
                    <a:off x="5338931" y="3400785"/>
                    <a:ext cx="433817" cy="305677"/>
                  </a:xfrm>
                  <a:prstGeom prst="parallelogram">
                    <a:avLst>
                      <a:gd name="adj" fmla="val 36042"/>
                    </a:avLst>
                  </a:prstGeom>
                  <a:solidFill>
                    <a:srgbClr val="C00000"/>
                  </a:solid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900" b="1" i="1" u="sng" strike="noStrike" cap="none" normalizeH="0" baseline="0" smtClean="0">
                      <a:ln>
                        <a:noFill/>
                      </a:ln>
                      <a:solidFill>
                        <a:srgbClr val="FFFF00"/>
                      </a:solidFill>
                      <a:effectLst/>
                      <a:latin typeface="Helvetica" pitchFamily="34" charset="0"/>
                    </a:endParaRPr>
                  </a:p>
                </p:txBody>
              </p:sp>
              <p:sp>
                <p:nvSpPr>
                  <p:cNvPr id="65" name="Parallelogram 38"/>
                  <p:cNvSpPr/>
                  <p:nvPr/>
                </p:nvSpPr>
                <p:spPr bwMode="auto">
                  <a:xfrm rot="1704537">
                    <a:off x="5410265" y="3427577"/>
                    <a:ext cx="734659" cy="72783"/>
                  </a:xfrm>
                  <a:prstGeom prst="parallelogram">
                    <a:avLst>
                      <a:gd name="adj" fmla="val 85566"/>
                    </a:avLst>
                  </a:prstGeom>
                  <a:solidFill>
                    <a:srgbClr val="FF0000"/>
                  </a:solid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900" b="1" i="1" u="sng" strike="noStrike" cap="none" normalizeH="0" baseline="0" smtClean="0">
                      <a:ln>
                        <a:noFill/>
                      </a:ln>
                      <a:solidFill>
                        <a:srgbClr val="FFFF00"/>
                      </a:solidFill>
                      <a:effectLst/>
                      <a:latin typeface="Helvetica" pitchFamily="34" charset="0"/>
                    </a:endParaRPr>
                  </a:p>
                </p:txBody>
              </p:sp>
              <p:cxnSp>
                <p:nvCxnSpPr>
                  <p:cNvPr id="66" name="Straight Connector 43"/>
                  <p:cNvCxnSpPr/>
                  <p:nvPr/>
                </p:nvCxnSpPr>
                <p:spPr bwMode="auto">
                  <a:xfrm rot="5400000" flipH="1" flipV="1">
                    <a:off x="5547124" y="3613549"/>
                    <a:ext cx="321469" cy="47622"/>
                  </a:xfrm>
                  <a:prstGeom prst="line">
                    <a:avLst/>
                  </a:prstGeom>
                  <a:ln w="28575">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bwMode="auto">
                  <a:xfrm rot="5400000" flipH="1" flipV="1">
                    <a:off x="5842400" y="3775474"/>
                    <a:ext cx="321469" cy="47622"/>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bwMode="auto">
                  <a:xfrm rot="10800000">
                    <a:off x="5428085" y="3317564"/>
                    <a:ext cx="601244" cy="323369"/>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56"/>
                  <p:cNvCxnSpPr/>
                  <p:nvPr/>
                </p:nvCxnSpPr>
                <p:spPr bwMode="auto">
                  <a:xfrm rot="10800000" flipV="1">
                    <a:off x="6031711" y="3598068"/>
                    <a:ext cx="80958" cy="38101"/>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1"/>
                  <p:cNvCxnSpPr/>
                  <p:nvPr/>
                </p:nvCxnSpPr>
                <p:spPr bwMode="auto">
                  <a:xfrm rot="10800000" flipV="1">
                    <a:off x="5722341" y="3433522"/>
                    <a:ext cx="80958" cy="38101"/>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62"/>
                  <p:cNvCxnSpPr/>
                  <p:nvPr/>
                </p:nvCxnSpPr>
                <p:spPr bwMode="auto">
                  <a:xfrm rot="10800000" flipV="1">
                    <a:off x="5731802" y="3442930"/>
                    <a:ext cx="80958" cy="38101"/>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63"/>
                  <p:cNvCxnSpPr/>
                  <p:nvPr/>
                </p:nvCxnSpPr>
                <p:spPr bwMode="auto">
                  <a:xfrm rot="10800000">
                    <a:off x="5386388" y="3636172"/>
                    <a:ext cx="597694" cy="326229"/>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3" name="Straight Connector 64"/>
                  <p:cNvCxnSpPr/>
                  <p:nvPr/>
                </p:nvCxnSpPr>
                <p:spPr bwMode="auto">
                  <a:xfrm rot="10800000" flipV="1">
                    <a:off x="5984086" y="3924300"/>
                    <a:ext cx="80958" cy="38101"/>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65"/>
                  <p:cNvCxnSpPr/>
                  <p:nvPr/>
                </p:nvCxnSpPr>
                <p:spPr bwMode="auto">
                  <a:xfrm rot="10800000" flipV="1">
                    <a:off x="5436659" y="3285889"/>
                    <a:ext cx="80957" cy="33338"/>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69"/>
                  <p:cNvCxnSpPr/>
                  <p:nvPr/>
                </p:nvCxnSpPr>
                <p:spPr bwMode="auto">
                  <a:xfrm rot="5400000" flipH="1" flipV="1">
                    <a:off x="5251851" y="3456386"/>
                    <a:ext cx="321469" cy="47622"/>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grpSp>
            <p:nvGrpSpPr>
              <p:cNvPr id="42" name="Group 77"/>
              <p:cNvGrpSpPr/>
              <p:nvPr/>
            </p:nvGrpSpPr>
            <p:grpSpPr>
              <a:xfrm>
                <a:off x="5337279" y="4985678"/>
                <a:ext cx="853351" cy="754360"/>
                <a:chOff x="5405796" y="3271685"/>
                <a:chExt cx="830162" cy="716768"/>
              </a:xfrm>
            </p:grpSpPr>
            <p:sp>
              <p:nvSpPr>
                <p:cNvPr id="53" name="Parallelogram 78"/>
                <p:cNvSpPr/>
                <p:nvPr/>
              </p:nvSpPr>
              <p:spPr bwMode="auto">
                <a:xfrm rot="15727919">
                  <a:off x="5385083" y="3346018"/>
                  <a:ext cx="716768" cy="568102"/>
                </a:xfrm>
                <a:prstGeom prst="parallelogram">
                  <a:avLst>
                    <a:gd name="adj" fmla="val 75381"/>
                  </a:avLst>
                </a:prstGeom>
                <a:solidFill>
                  <a:srgbClr val="C00000"/>
                </a:solid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900" b="1" i="1" u="sng" strike="noStrike" cap="none" normalizeH="0" baseline="0" smtClean="0">
                    <a:ln>
                      <a:noFill/>
                    </a:ln>
                    <a:solidFill>
                      <a:srgbClr val="FFFF00"/>
                    </a:solidFill>
                    <a:effectLst/>
                    <a:latin typeface="Helvetica" pitchFamily="34" charset="0"/>
                  </a:endParaRPr>
                </a:p>
              </p:txBody>
            </p:sp>
            <p:sp>
              <p:nvSpPr>
                <p:cNvPr id="54" name="Parallelogram 79"/>
                <p:cNvSpPr/>
                <p:nvPr/>
              </p:nvSpPr>
              <p:spPr bwMode="auto">
                <a:xfrm rot="19490982">
                  <a:off x="5981458" y="3617141"/>
                  <a:ext cx="254500" cy="269423"/>
                </a:xfrm>
                <a:prstGeom prst="parallelogram">
                  <a:avLst>
                    <a:gd name="adj" fmla="val 52642"/>
                  </a:avLst>
                </a:prstGeom>
                <a:solidFill>
                  <a:srgbClr val="FF0000"/>
                </a:solid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900" b="1" i="1" u="sng" strike="noStrike" cap="none" normalizeH="0" baseline="0" smtClean="0">
                    <a:ln>
                      <a:noFill/>
                    </a:ln>
                    <a:solidFill>
                      <a:srgbClr val="FFFF00"/>
                    </a:solidFill>
                    <a:effectLst/>
                    <a:latin typeface="Helvetica" pitchFamily="34" charset="0"/>
                  </a:endParaRPr>
                </a:p>
              </p:txBody>
            </p:sp>
            <p:grpSp>
              <p:nvGrpSpPr>
                <p:cNvPr id="55" name="Group 73"/>
                <p:cNvGrpSpPr/>
                <p:nvPr/>
              </p:nvGrpSpPr>
              <p:grpSpPr>
                <a:xfrm>
                  <a:off x="5405796" y="3296484"/>
                  <a:ext cx="826949" cy="643291"/>
                  <a:chOff x="5405796" y="3296484"/>
                  <a:chExt cx="826949" cy="643291"/>
                </a:xfrm>
              </p:grpSpPr>
              <p:sp>
                <p:nvSpPr>
                  <p:cNvPr id="56" name="Parallelogram 82"/>
                  <p:cNvSpPr/>
                  <p:nvPr/>
                </p:nvSpPr>
                <p:spPr bwMode="auto">
                  <a:xfrm rot="1713590">
                    <a:off x="5405796" y="3296484"/>
                    <a:ext cx="826949" cy="214071"/>
                  </a:xfrm>
                  <a:prstGeom prst="parallelogram">
                    <a:avLst>
                      <a:gd name="adj" fmla="val 49212"/>
                    </a:avLst>
                  </a:prstGeom>
                  <a:solidFill>
                    <a:srgbClr val="FF0000"/>
                  </a:solid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900" b="1" i="1" u="sng" strike="noStrike" cap="none" normalizeH="0" baseline="0" smtClean="0">
                      <a:ln>
                        <a:noFill/>
                      </a:ln>
                      <a:solidFill>
                        <a:srgbClr val="FFFF00"/>
                      </a:solidFill>
                      <a:effectLst/>
                      <a:latin typeface="Helvetica" pitchFamily="34" charset="0"/>
                    </a:endParaRPr>
                  </a:p>
                </p:txBody>
              </p:sp>
              <p:cxnSp>
                <p:nvCxnSpPr>
                  <p:cNvPr id="57" name="Straight Connector 83"/>
                  <p:cNvCxnSpPr>
                    <a:stCxn id="53" idx="5"/>
                  </p:cNvCxnSpPr>
                  <p:nvPr/>
                </p:nvCxnSpPr>
                <p:spPr bwMode="auto">
                  <a:xfrm rot="5400000" flipH="1">
                    <a:off x="5597388" y="3610912"/>
                    <a:ext cx="301288" cy="32716"/>
                  </a:xfrm>
                  <a:prstGeom prst="line">
                    <a:avLst/>
                  </a:prstGeom>
                  <a:ln w="28575">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8" name="Straight Connector 84"/>
                  <p:cNvCxnSpPr/>
                  <p:nvPr/>
                </p:nvCxnSpPr>
                <p:spPr bwMode="auto">
                  <a:xfrm rot="16200000" flipV="1">
                    <a:off x="5901214" y="3764277"/>
                    <a:ext cx="301222" cy="49769"/>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9" name="Straight Connector 85"/>
                  <p:cNvCxnSpPr/>
                  <p:nvPr/>
                </p:nvCxnSpPr>
                <p:spPr bwMode="auto">
                  <a:xfrm rot="10800000">
                    <a:off x="5409545" y="3310776"/>
                    <a:ext cx="624416" cy="334688"/>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0" name="Straight Connector 90"/>
                  <p:cNvCxnSpPr/>
                  <p:nvPr/>
                </p:nvCxnSpPr>
                <p:spPr bwMode="auto">
                  <a:xfrm rot="10800000" flipV="1">
                    <a:off x="6076744" y="3885470"/>
                    <a:ext cx="90308" cy="54305"/>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cxnSp>
            <p:nvCxnSpPr>
              <p:cNvPr id="43" name="Straight Connector 95"/>
              <p:cNvCxnSpPr/>
              <p:nvPr/>
            </p:nvCxnSpPr>
            <p:spPr bwMode="auto">
              <a:xfrm rot="10800000" flipV="1">
                <a:off x="5981745" y="5226844"/>
                <a:ext cx="207125" cy="152398"/>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100"/>
              <p:cNvCxnSpPr/>
              <p:nvPr/>
            </p:nvCxnSpPr>
            <p:spPr bwMode="auto">
              <a:xfrm rot="10800000">
                <a:off x="5386387" y="5341144"/>
                <a:ext cx="641859" cy="352241"/>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 name="Straight Connector 102"/>
              <p:cNvCxnSpPr/>
              <p:nvPr/>
            </p:nvCxnSpPr>
            <p:spPr bwMode="auto">
              <a:xfrm rot="16200000" flipV="1">
                <a:off x="5207062" y="5161815"/>
                <a:ext cx="317020" cy="51159"/>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 name="Straight Connector 103"/>
              <p:cNvCxnSpPr/>
              <p:nvPr/>
            </p:nvCxnSpPr>
            <p:spPr bwMode="auto">
              <a:xfrm rot="10800000" flipV="1">
                <a:off x="5662660" y="5041106"/>
                <a:ext cx="204741" cy="161924"/>
              </a:xfrm>
              <a:prstGeom prst="line">
                <a:avLst/>
              </a:prstGeom>
              <a:ln w="28575">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7" name="Line 15"/>
              <p:cNvSpPr>
                <a:spLocks noChangeShapeType="1"/>
              </p:cNvSpPr>
              <p:nvPr/>
            </p:nvSpPr>
            <p:spPr bwMode="auto">
              <a:xfrm flipH="1">
                <a:off x="5505448" y="4579143"/>
                <a:ext cx="233364" cy="669131"/>
              </a:xfrm>
              <a:prstGeom prst="line">
                <a:avLst/>
              </a:prstGeom>
              <a:noFill/>
              <a:ln w="28575">
                <a:solidFill>
                  <a:schemeClr val="tx1"/>
                </a:solidFill>
                <a:round/>
                <a:headEnd/>
                <a:tailEnd type="triangle" w="med" len="med"/>
              </a:ln>
              <a:effectLst/>
            </p:spPr>
            <p:txBody>
              <a:bodyPr lIns="92075" tIns="46038" rIns="92075" bIns="46038" anchor="ctr"/>
              <a:lstStyle/>
              <a:p>
                <a:endParaRPr lang="en-US" sz="900"/>
              </a:p>
            </p:txBody>
          </p:sp>
          <p:sp>
            <p:nvSpPr>
              <p:cNvPr id="48" name="Line 15"/>
              <p:cNvSpPr>
                <a:spLocks noChangeShapeType="1"/>
              </p:cNvSpPr>
              <p:nvPr/>
            </p:nvSpPr>
            <p:spPr bwMode="auto">
              <a:xfrm>
                <a:off x="5753101" y="4581525"/>
                <a:ext cx="104774" cy="669131"/>
              </a:xfrm>
              <a:prstGeom prst="line">
                <a:avLst/>
              </a:prstGeom>
              <a:noFill/>
              <a:ln w="28575">
                <a:solidFill>
                  <a:schemeClr val="tx1"/>
                </a:solidFill>
                <a:round/>
                <a:headEnd/>
                <a:tailEnd type="triangle" w="med" len="med"/>
              </a:ln>
              <a:effectLst/>
            </p:spPr>
            <p:txBody>
              <a:bodyPr lIns="92075" tIns="46038" rIns="92075" bIns="46038" anchor="ctr"/>
              <a:lstStyle/>
              <a:p>
                <a:endParaRPr lang="en-US" sz="900"/>
              </a:p>
            </p:txBody>
          </p:sp>
          <p:cxnSp>
            <p:nvCxnSpPr>
              <p:cNvPr id="49" name="Straight Connector 108"/>
              <p:cNvCxnSpPr/>
              <p:nvPr/>
            </p:nvCxnSpPr>
            <p:spPr bwMode="auto">
              <a:xfrm rot="10800000" flipV="1">
                <a:off x="5350712" y="4872038"/>
                <a:ext cx="197600" cy="140493"/>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0" name="Line 15"/>
              <p:cNvSpPr>
                <a:spLocks noChangeShapeType="1"/>
              </p:cNvSpPr>
              <p:nvPr/>
            </p:nvSpPr>
            <p:spPr bwMode="auto">
              <a:xfrm flipH="1" flipV="1">
                <a:off x="5514974" y="3562350"/>
                <a:ext cx="204787" cy="716756"/>
              </a:xfrm>
              <a:prstGeom prst="line">
                <a:avLst/>
              </a:prstGeom>
              <a:noFill/>
              <a:ln w="28575">
                <a:solidFill>
                  <a:schemeClr val="tx1"/>
                </a:solidFill>
                <a:round/>
                <a:headEnd/>
                <a:tailEnd type="triangle" w="med" len="med"/>
              </a:ln>
              <a:effectLst/>
            </p:spPr>
            <p:txBody>
              <a:bodyPr lIns="92075" tIns="46038" rIns="92075" bIns="46038" anchor="ctr"/>
              <a:lstStyle/>
              <a:p>
                <a:endParaRPr lang="en-US" sz="900"/>
              </a:p>
            </p:txBody>
          </p:sp>
          <p:sp>
            <p:nvSpPr>
              <p:cNvPr id="51" name="Line 15"/>
              <p:cNvSpPr>
                <a:spLocks noChangeShapeType="1"/>
              </p:cNvSpPr>
              <p:nvPr/>
            </p:nvSpPr>
            <p:spPr bwMode="auto">
              <a:xfrm flipV="1">
                <a:off x="5719761" y="3695700"/>
                <a:ext cx="119064" cy="583406"/>
              </a:xfrm>
              <a:prstGeom prst="line">
                <a:avLst/>
              </a:prstGeom>
              <a:noFill/>
              <a:ln w="28575">
                <a:solidFill>
                  <a:schemeClr val="tx1"/>
                </a:solidFill>
                <a:round/>
                <a:headEnd/>
                <a:tailEnd type="triangle" w="med" len="med"/>
              </a:ln>
              <a:effectLst/>
            </p:spPr>
            <p:txBody>
              <a:bodyPr lIns="92075" tIns="46038" rIns="92075" bIns="46038" anchor="ctr"/>
              <a:lstStyle/>
              <a:p>
                <a:endParaRPr lang="en-US" sz="900"/>
              </a:p>
            </p:txBody>
          </p:sp>
          <p:cxnSp>
            <p:nvCxnSpPr>
              <p:cNvPr id="52" name="Straight Connector 117"/>
              <p:cNvCxnSpPr/>
              <p:nvPr/>
            </p:nvCxnSpPr>
            <p:spPr bwMode="auto">
              <a:xfrm rot="10800000">
                <a:off x="5443537" y="4948237"/>
                <a:ext cx="641859" cy="352241"/>
              </a:xfrm>
              <a:prstGeom prst="line">
                <a:avLst/>
              </a:prstGeom>
              <a:ln w="12700">
                <a:solidFill>
                  <a:schemeClr val="accent6">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77" name="Rectangle 3"/>
          <p:cNvSpPr txBox="1">
            <a:spLocks noChangeArrowheads="1"/>
          </p:cNvSpPr>
          <p:nvPr/>
        </p:nvSpPr>
        <p:spPr>
          <a:xfrm>
            <a:off x="35496" y="1584165"/>
            <a:ext cx="5400600" cy="3212987"/>
          </a:xfrm>
          <a:prstGeom prst="rect">
            <a:avLst/>
          </a:prstGeom>
          <a:noFill/>
          <a:ln/>
          <a:effectLst/>
        </p:spPr>
        <p:txBody>
          <a:bodyPr/>
          <a:lstStyle/>
          <a:p>
            <a:pPr marL="342900" marR="0" lvl="0" indent="-342900" algn="l" defTabSz="914400" rtl="0" eaLnBrk="0" fontAlgn="base" latinLnBrk="0" hangingPunct="0">
              <a:lnSpc>
                <a:spcPct val="80000"/>
              </a:lnSpc>
              <a:spcBef>
                <a:spcPct val="20000"/>
              </a:spcBef>
              <a:spcAft>
                <a:spcPct val="0"/>
              </a:spcAft>
              <a:buClrTx/>
              <a:buSzTx/>
              <a:buFont typeface="Arial" pitchFamily="34" charset="0"/>
              <a:buChar char="•"/>
              <a:tabLst/>
              <a:defRPr/>
            </a:pPr>
            <a:r>
              <a:rPr kumimoji="0" lang="en-US" sz="1400" b="0" i="0" u="none" strike="noStrike" kern="0" cap="none" spc="0" normalizeH="0" baseline="0" noProof="0" dirty="0" smtClean="0">
                <a:ln>
                  <a:noFill/>
                </a:ln>
                <a:effectLst/>
                <a:uLnTx/>
                <a:uFillTx/>
              </a:rPr>
              <a:t>RICH  in operation since 2002,</a:t>
            </a:r>
            <a:r>
              <a:rPr kumimoji="0" lang="en-US" sz="1400" b="0" i="0" u="none" strike="noStrike" kern="0" cap="none" spc="0" normalizeH="0" noProof="0" dirty="0" smtClean="0">
                <a:ln>
                  <a:noFill/>
                </a:ln>
                <a:effectLst/>
                <a:uLnTx/>
                <a:uFillTx/>
              </a:rPr>
              <a:t> </a:t>
            </a:r>
            <a:r>
              <a:rPr kumimoji="0" lang="en-US" sz="1400" b="0" i="0" u="none" strike="noStrike" kern="0" cap="none" spc="0" normalizeH="0" baseline="0" noProof="0" dirty="0" smtClean="0">
                <a:ln>
                  <a:noFill/>
                </a:ln>
                <a:effectLst/>
                <a:uLnTx/>
                <a:uFillTx/>
              </a:rPr>
              <a:t>upgraded in 2006 with: </a:t>
            </a:r>
          </a:p>
          <a:p>
            <a:pPr marL="800100" lvl="1" indent="-342900" eaLnBrk="0" fontAlgn="base" hangingPunct="0">
              <a:lnSpc>
                <a:spcPct val="80000"/>
              </a:lnSpc>
              <a:spcBef>
                <a:spcPct val="20000"/>
              </a:spcBef>
              <a:spcAft>
                <a:spcPct val="0"/>
              </a:spcAft>
              <a:buFont typeface="Arial" pitchFamily="34" charset="0"/>
              <a:buChar char="•"/>
              <a:defRPr/>
            </a:pPr>
            <a:r>
              <a:rPr kumimoji="0" lang="en-US" sz="1400" b="0" i="0" u="none" strike="noStrike" kern="0" cap="none" spc="0" normalizeH="0" baseline="0" noProof="0" dirty="0" smtClean="0">
                <a:ln>
                  <a:noFill/>
                </a:ln>
                <a:effectLst/>
                <a:uLnTx/>
                <a:uFillTx/>
              </a:rPr>
              <a:t>Hamamatsu R7600-03-M16 </a:t>
            </a:r>
            <a:r>
              <a:rPr kumimoji="0" lang="en-US" sz="1400" b="0" i="0" u="none" strike="noStrike" kern="0" cap="none" spc="0" normalizeH="0" baseline="0" noProof="0" dirty="0" err="1" smtClean="0">
                <a:ln>
                  <a:noFill/>
                </a:ln>
                <a:effectLst/>
                <a:uLnTx/>
                <a:uFillTx/>
              </a:rPr>
              <a:t>MaPMTs</a:t>
            </a:r>
            <a:r>
              <a:rPr kumimoji="0" lang="en-US" sz="1400" b="0" i="0" u="none" strike="noStrike" kern="0" cap="none" spc="0" normalizeH="0" baseline="0" noProof="0" dirty="0" smtClean="0">
                <a:ln>
                  <a:noFill/>
                </a:ln>
                <a:effectLst/>
                <a:uLnTx/>
                <a:uFillTx/>
              </a:rPr>
              <a:t>   in the central region ( 25% of active area) to cope with large uncorrelated</a:t>
            </a:r>
            <a:r>
              <a:rPr kumimoji="0" lang="en-US" sz="1400" b="0" i="0" u="none" strike="noStrike" kern="0" cap="none" spc="0" normalizeH="0" noProof="0" dirty="0" smtClean="0">
                <a:ln>
                  <a:noFill/>
                </a:ln>
                <a:effectLst/>
                <a:uLnTx/>
                <a:uFillTx/>
              </a:rPr>
              <a:t> background ~ 1 MHz/channel</a:t>
            </a:r>
          </a:p>
          <a:p>
            <a:pPr marL="800100" lvl="1" indent="-342900" eaLnBrk="0" fontAlgn="base" hangingPunct="0">
              <a:lnSpc>
                <a:spcPct val="80000"/>
              </a:lnSpc>
              <a:spcBef>
                <a:spcPct val="20000"/>
              </a:spcBef>
              <a:spcAft>
                <a:spcPct val="0"/>
              </a:spcAft>
              <a:buFont typeface="Arial" pitchFamily="34" charset="0"/>
              <a:buChar char="•"/>
              <a:defRPr/>
            </a:pPr>
            <a:r>
              <a:rPr lang="en-US" sz="1400" kern="0" baseline="0" dirty="0" smtClean="0"/>
              <a:t>Replacement of FEE GASSIPLEX</a:t>
            </a:r>
            <a:r>
              <a:rPr lang="en-US" sz="1400" kern="0" dirty="0" smtClean="0"/>
              <a:t> with APV25-S1, to improve time</a:t>
            </a:r>
            <a:r>
              <a:rPr kumimoji="0" lang="en-US" sz="1400" b="0" i="0" u="none" strike="noStrike" kern="0" cap="none" spc="0" normalizeH="0" baseline="0" noProof="0" dirty="0" smtClean="0">
                <a:ln>
                  <a:noFill/>
                </a:ln>
                <a:effectLst/>
                <a:uLnTx/>
                <a:uFillTx/>
              </a:rPr>
              <a:t> resolution (peaking time reduction from 0.6 to 0.4 </a:t>
            </a:r>
            <a:r>
              <a:rPr kumimoji="0" lang="en-US" sz="1400" b="0" i="0" u="none" strike="noStrike" kern="0" cap="none" spc="0" normalizeH="0" baseline="0" noProof="0" dirty="0" err="1" smtClean="0">
                <a:ln>
                  <a:noFill/>
                </a:ln>
                <a:effectLst/>
                <a:uLnTx/>
                <a:uFillTx/>
                <a:latin typeface="Symbol" panose="05050102010706020507" pitchFamily="18" charset="2"/>
              </a:rPr>
              <a:t>m</a:t>
            </a:r>
            <a:r>
              <a:rPr kumimoji="0" lang="en-US" sz="1400" b="0" i="0" u="none" strike="noStrike" kern="0" cap="none" spc="0" normalizeH="0" baseline="0" noProof="0" dirty="0" err="1" smtClean="0">
                <a:ln>
                  <a:noFill/>
                </a:ln>
                <a:effectLst/>
                <a:uLnTx/>
                <a:uFillTx/>
              </a:rPr>
              <a:t>s</a:t>
            </a:r>
            <a:r>
              <a:rPr kumimoji="0" lang="en-US" sz="1400" b="0" i="0" u="none" strike="noStrike" kern="0" cap="none" spc="0" normalizeH="0" baseline="0" noProof="0" dirty="0" smtClean="0">
                <a:ln>
                  <a:noFill/>
                </a:ln>
                <a:effectLst/>
                <a:uLnTx/>
                <a:uFillTx/>
              </a:rPr>
              <a:t>) and reduce </a:t>
            </a:r>
            <a:r>
              <a:rPr kumimoji="0" lang="en-US" sz="1400" b="0" i="0" u="none" strike="noStrike" kern="0" cap="none" spc="0" normalizeH="0" baseline="0" noProof="0" dirty="0" err="1" smtClean="0">
                <a:ln>
                  <a:noFill/>
                </a:ln>
                <a:effectLst/>
                <a:uLnTx/>
                <a:uFillTx/>
              </a:rPr>
              <a:t>deadtime</a:t>
            </a:r>
            <a:r>
              <a:rPr kumimoji="0" lang="en-US" sz="1400" b="0" i="0" u="none" strike="noStrike" kern="0" cap="none" spc="0" normalizeH="0" baseline="0" noProof="0" dirty="0" smtClean="0">
                <a:ln>
                  <a:noFill/>
                </a:ln>
                <a:effectLst/>
                <a:uLnTx/>
                <a:uFillTx/>
              </a:rPr>
              <a:t> from 3 </a:t>
            </a:r>
            <a:r>
              <a:rPr lang="en-US" sz="1400" kern="0" dirty="0" err="1" smtClean="0">
                <a:latin typeface="Symbol" panose="05050102010706020507" pitchFamily="18" charset="2"/>
              </a:rPr>
              <a:t>m</a:t>
            </a:r>
            <a:r>
              <a:rPr lang="en-US" sz="1400" kern="0" dirty="0" err="1" smtClean="0"/>
              <a:t>s</a:t>
            </a:r>
            <a:r>
              <a:rPr lang="en-US" sz="1400" kern="0" dirty="0" smtClean="0"/>
              <a:t> (baseline recovery) to ~ 0 at 40 kHz and 15% at 80 kHz R/O rate                               </a:t>
            </a:r>
            <a:endParaRPr kumimoji="0" lang="en-US" sz="1400" b="0" i="0" u="none" strike="noStrike" kern="0" cap="none" spc="0" normalizeH="0" baseline="0" noProof="0" dirty="0" smtClean="0">
              <a:ln>
                <a:noFill/>
              </a:ln>
              <a:effectLst/>
              <a:uLnTx/>
              <a:uFillTx/>
            </a:endParaRPr>
          </a:p>
          <a:p>
            <a:pPr marL="342900" marR="0" lvl="0" indent="-342900" algn="l" defTabSz="914400" rtl="0" eaLnBrk="0" fontAlgn="base" latinLnBrk="0" hangingPunct="0">
              <a:lnSpc>
                <a:spcPct val="80000"/>
              </a:lnSpc>
              <a:spcBef>
                <a:spcPct val="20000"/>
              </a:spcBef>
              <a:spcAft>
                <a:spcPct val="0"/>
              </a:spcAft>
              <a:buClrTx/>
              <a:buSzTx/>
              <a:buFont typeface="Wingdings" pitchFamily="2" charset="2"/>
              <a:buNone/>
              <a:tabLst/>
              <a:defRPr/>
            </a:pPr>
            <a:r>
              <a:rPr kumimoji="0" lang="en-US" sz="1400" b="0" i="0" u="none" strike="noStrike" kern="0" cap="none" spc="0" normalizeH="0" baseline="0" noProof="0" dirty="0" smtClean="0">
                <a:ln>
                  <a:noFill/>
                </a:ln>
                <a:effectLst/>
                <a:uLnTx/>
                <a:uFillTx/>
              </a:rPr>
              <a:t>	</a:t>
            </a:r>
            <a:endParaRPr kumimoji="0" lang="en-US" sz="1400" b="0" i="0" u="none" strike="noStrike" kern="0" cap="none" spc="0" normalizeH="0" baseline="0" noProof="0" dirty="0">
              <a:ln>
                <a:noFill/>
              </a:ln>
              <a:effectLst/>
              <a:uLnTx/>
              <a:uFillTx/>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526221"/>
            <a:ext cx="3168352" cy="265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Rectangle 77"/>
          <p:cNvSpPr/>
          <p:nvPr/>
        </p:nvSpPr>
        <p:spPr>
          <a:xfrm>
            <a:off x="251520" y="6176337"/>
            <a:ext cx="6311343" cy="276999"/>
          </a:xfrm>
          <a:prstGeom prst="rect">
            <a:avLst/>
          </a:prstGeom>
          <a:solidFill>
            <a:schemeClr val="bg1"/>
          </a:solidFill>
        </p:spPr>
        <p:txBody>
          <a:bodyPr wrap="none">
            <a:spAutoFit/>
          </a:bodyPr>
          <a:lstStyle/>
          <a:p>
            <a:r>
              <a:rPr lang="en-GB" sz="1200" b="1" dirty="0"/>
              <a:t>P. </a:t>
            </a:r>
            <a:r>
              <a:rPr lang="en-GB" sz="1200" b="1" dirty="0" err="1"/>
              <a:t>Abbon</a:t>
            </a:r>
            <a:r>
              <a:rPr lang="en-GB" sz="1200" b="1" dirty="0"/>
              <a:t> et al., NIM A 567 (2006), </a:t>
            </a:r>
            <a:r>
              <a:rPr lang="en-GB" sz="1200" b="1" dirty="0" smtClean="0"/>
              <a:t>104,  </a:t>
            </a:r>
            <a:r>
              <a:rPr lang="en-GB" sz="1200" b="1" dirty="0"/>
              <a:t>NIM A </a:t>
            </a:r>
            <a:r>
              <a:rPr lang="en-GB" sz="1200" b="1" dirty="0" smtClean="0"/>
              <a:t>623 </a:t>
            </a:r>
            <a:r>
              <a:rPr lang="en-GB" sz="1200" b="1" dirty="0"/>
              <a:t>(</a:t>
            </a:r>
            <a:r>
              <a:rPr lang="en-GB" sz="1200" b="1" dirty="0" smtClean="0"/>
              <a:t>2010), 330, NIM </a:t>
            </a:r>
            <a:r>
              <a:rPr lang="en-GB" sz="1200" b="1" dirty="0"/>
              <a:t>A </a:t>
            </a:r>
            <a:r>
              <a:rPr lang="en-GB" sz="1200" b="1" dirty="0" smtClean="0"/>
              <a:t>639 </a:t>
            </a:r>
            <a:r>
              <a:rPr lang="en-GB" sz="1200" b="1" dirty="0"/>
              <a:t>(</a:t>
            </a:r>
            <a:r>
              <a:rPr lang="en-GB" sz="1200" b="1" dirty="0" smtClean="0"/>
              <a:t>2011), 15</a:t>
            </a:r>
            <a:endParaRPr lang="en-GB" sz="1200" b="1" dirty="0"/>
          </a:p>
        </p:txBody>
      </p:sp>
      <p:sp>
        <p:nvSpPr>
          <p:cNvPr id="3" name="TextBox 2"/>
          <p:cNvSpPr txBox="1"/>
          <p:nvPr/>
        </p:nvSpPr>
        <p:spPr>
          <a:xfrm>
            <a:off x="4645024" y="5139189"/>
            <a:ext cx="4391472" cy="954107"/>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t>No ageing </a:t>
            </a:r>
            <a:r>
              <a:rPr lang="en-GB" sz="1400" dirty="0"/>
              <a:t>o</a:t>
            </a:r>
            <a:r>
              <a:rPr lang="en-GB" sz="1400" dirty="0" smtClean="0"/>
              <a:t>bserved on </a:t>
            </a:r>
            <a:r>
              <a:rPr lang="en-GB" sz="1400" dirty="0" err="1" smtClean="0"/>
              <a:t>CsI</a:t>
            </a:r>
            <a:r>
              <a:rPr lang="en-GB" sz="1400" dirty="0" smtClean="0"/>
              <a:t>-MWPC operated at &lt; 5 x 10</a:t>
            </a:r>
            <a:r>
              <a:rPr lang="en-GB" sz="1400" baseline="30000" dirty="0" smtClean="0"/>
              <a:t>4</a:t>
            </a:r>
            <a:r>
              <a:rPr lang="en-GB" sz="1400" dirty="0" smtClean="0"/>
              <a:t>(see details in S. </a:t>
            </a:r>
            <a:r>
              <a:rPr lang="en-GB" sz="1400" dirty="0" err="1" smtClean="0"/>
              <a:t>Dalla</a:t>
            </a:r>
            <a:r>
              <a:rPr lang="en-GB" sz="1400" dirty="0" smtClean="0"/>
              <a:t> Torre’s talk)</a:t>
            </a:r>
          </a:p>
          <a:p>
            <a:pPr marL="285750" indent="-285750">
              <a:buFont typeface="Arial" panose="020B0604020202020204" pitchFamily="34" charset="0"/>
              <a:buChar char="•"/>
            </a:pPr>
            <a:r>
              <a:rPr lang="en-GB" sz="1400" dirty="0" smtClean="0"/>
              <a:t>R&amp;D </a:t>
            </a:r>
            <a:r>
              <a:rPr lang="en-GB" sz="1400" dirty="0" smtClean="0"/>
              <a:t>for upgrade based on THGEM or hybrid THGEM </a:t>
            </a:r>
            <a:r>
              <a:rPr lang="en-GB" sz="1400" dirty="0"/>
              <a:t>(see details in S. </a:t>
            </a:r>
            <a:r>
              <a:rPr lang="en-GB" sz="1400" dirty="0" err="1" smtClean="0"/>
              <a:t>Levorato’s</a:t>
            </a:r>
            <a:r>
              <a:rPr lang="en-GB" sz="1400" dirty="0" smtClean="0"/>
              <a:t> </a:t>
            </a:r>
            <a:r>
              <a:rPr lang="en-GB" sz="1400" dirty="0"/>
              <a:t>talk)</a:t>
            </a:r>
          </a:p>
        </p:txBody>
      </p:sp>
    </p:spTree>
    <p:extLst>
      <p:ext uri="{BB962C8B-B14F-4D97-AF65-F5344CB8AC3E}">
        <p14:creationId xmlns:p14="http://schemas.microsoft.com/office/powerpoint/2010/main" val="415978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Status of ALICE HMPID RICH</a:t>
            </a:r>
            <a:endParaRPr lang="en-GB" dirty="0"/>
          </a:p>
        </p:txBody>
      </p:sp>
      <p:sp>
        <p:nvSpPr>
          <p:cNvPr id="3" name="Content Placeholder 2"/>
          <p:cNvSpPr>
            <a:spLocks noGrp="1"/>
          </p:cNvSpPr>
          <p:nvPr>
            <p:ph idx="1"/>
          </p:nvPr>
        </p:nvSpPr>
        <p:spPr>
          <a:xfrm>
            <a:off x="457200" y="1600200"/>
            <a:ext cx="4690864" cy="388640"/>
          </a:xfrm>
        </p:spPr>
        <p:txBody>
          <a:bodyPr>
            <a:normAutofit/>
          </a:bodyPr>
          <a:lstStyle/>
          <a:p>
            <a:r>
              <a:rPr lang="en-GB" sz="1400" dirty="0" smtClean="0"/>
              <a:t>Installed in 2006, in operation since 2009</a:t>
            </a:r>
            <a:endParaRPr lang="en-GB" sz="1400"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12</a:t>
            </a:fld>
            <a:r>
              <a:rPr lang="en-GB" smtClean="0"/>
              <a:t>/40</a:t>
            </a:r>
            <a:endParaRPr lang="en-GB"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436096" y="1628800"/>
            <a:ext cx="3672408" cy="31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t="62508"/>
          <a:stretch>
            <a:fillRect/>
          </a:stretch>
        </p:blipFill>
        <p:spPr bwMode="auto">
          <a:xfrm>
            <a:off x="531313" y="4113076"/>
            <a:ext cx="4544743" cy="2412268"/>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5209728" y="4725144"/>
            <a:ext cx="3898776" cy="892696"/>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GB" sz="1400" dirty="0" smtClean="0"/>
              <a:t>Largest </a:t>
            </a:r>
            <a:r>
              <a:rPr lang="en-GB" sz="1400" dirty="0" err="1" smtClean="0"/>
              <a:t>CsI</a:t>
            </a:r>
            <a:r>
              <a:rPr lang="en-GB" sz="1400" dirty="0" smtClean="0"/>
              <a:t>-MWPC based RICH, 42 </a:t>
            </a:r>
            <a:r>
              <a:rPr lang="en-GB" sz="1400" dirty="0" err="1" smtClean="0"/>
              <a:t>CsI</a:t>
            </a:r>
            <a:r>
              <a:rPr lang="en-GB" sz="1400" dirty="0" smtClean="0"/>
              <a:t> PC for a total active area of 10.5 m</a:t>
            </a:r>
            <a:r>
              <a:rPr lang="en-GB" sz="1400" baseline="30000" dirty="0" smtClean="0"/>
              <a:t>2</a:t>
            </a:r>
          </a:p>
          <a:p>
            <a:r>
              <a:rPr lang="en-GB" sz="1400" dirty="0" smtClean="0"/>
              <a:t>Stable operation with CH</a:t>
            </a:r>
            <a:r>
              <a:rPr lang="en-GB" sz="1400" baseline="-25000" dirty="0" smtClean="0"/>
              <a:t>4</a:t>
            </a:r>
            <a:r>
              <a:rPr lang="en-GB" sz="1400" dirty="0" smtClean="0"/>
              <a:t> at a gain of   ~ 4 x 10</a:t>
            </a:r>
            <a:r>
              <a:rPr lang="en-GB" sz="1400" baseline="30000" dirty="0" smtClean="0"/>
              <a:t>4</a:t>
            </a:r>
            <a:r>
              <a:rPr lang="en-GB" sz="1400" dirty="0" smtClean="0"/>
              <a:t> up to 500 </a:t>
            </a:r>
            <a:r>
              <a:rPr lang="en-GB" sz="1400" dirty="0" err="1" smtClean="0"/>
              <a:t>Khz</a:t>
            </a:r>
            <a:r>
              <a:rPr lang="en-GB" sz="1400" dirty="0" smtClean="0"/>
              <a:t> pp collision rate</a:t>
            </a:r>
          </a:p>
          <a:p>
            <a:r>
              <a:rPr lang="en-GB" sz="1400" dirty="0" smtClean="0"/>
              <a:t>No </a:t>
            </a:r>
            <a:r>
              <a:rPr lang="en-GB" sz="1400" dirty="0" err="1" smtClean="0"/>
              <a:t>CsI</a:t>
            </a:r>
            <a:r>
              <a:rPr lang="en-GB" sz="1400" dirty="0" smtClean="0"/>
              <a:t> QE degradation observed  (low accumulated charge ~ 0.02 </a:t>
            </a:r>
            <a:r>
              <a:rPr lang="en-GB" sz="1400" dirty="0" err="1" smtClean="0"/>
              <a:t>mC</a:t>
            </a:r>
            <a:r>
              <a:rPr lang="en-GB" sz="1400" dirty="0" smtClean="0"/>
              <a:t>/cm</a:t>
            </a:r>
            <a:r>
              <a:rPr lang="en-GB" sz="1400" baseline="30000" dirty="0" smtClean="0"/>
              <a:t>2</a:t>
            </a:r>
            <a:r>
              <a:rPr lang="en-GB" sz="1400" dirty="0" smtClean="0"/>
              <a:t>)</a:t>
            </a:r>
            <a:endParaRPr lang="en-GB" sz="14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1916832"/>
            <a:ext cx="3247374" cy="2196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707904" y="4221088"/>
            <a:ext cx="72008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5508104" y="6237312"/>
            <a:ext cx="1463862" cy="246221"/>
          </a:xfrm>
          <a:prstGeom prst="rect">
            <a:avLst/>
          </a:prstGeom>
          <a:solidFill>
            <a:schemeClr val="bg1"/>
          </a:solidFill>
        </p:spPr>
        <p:txBody>
          <a:bodyPr wrap="none">
            <a:spAutoFit/>
          </a:bodyPr>
          <a:lstStyle/>
          <a:p>
            <a:r>
              <a:rPr lang="en-GB" sz="1000" b="1" dirty="0" smtClean="0"/>
              <a:t>G. De </a:t>
            </a:r>
            <a:r>
              <a:rPr lang="en-GB" sz="1000" b="1" dirty="0" err="1" smtClean="0"/>
              <a:t>Cataldo’s</a:t>
            </a:r>
            <a:r>
              <a:rPr lang="en-GB" sz="1000" b="1" dirty="0" smtClean="0"/>
              <a:t>  talk</a:t>
            </a:r>
            <a:endParaRPr lang="en-GB" sz="1000" b="1" dirty="0"/>
          </a:p>
        </p:txBody>
      </p:sp>
    </p:spTree>
    <p:extLst>
      <p:ext uri="{BB962C8B-B14F-4D97-AF65-F5344CB8AC3E}">
        <p14:creationId xmlns:p14="http://schemas.microsoft.com/office/powerpoint/2010/main" val="221029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CsI</a:t>
            </a:r>
            <a:r>
              <a:rPr lang="en-GB" dirty="0" smtClean="0"/>
              <a:t> ageing studies</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13</a:t>
            </a:fld>
            <a:r>
              <a:rPr lang="en-GB" smtClean="0"/>
              <a:t>/40</a:t>
            </a:r>
            <a:endParaRPr lang="en-GB"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1580321"/>
            <a:ext cx="2832836" cy="215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9512" y="4343471"/>
            <a:ext cx="1509970" cy="1461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3866119"/>
            <a:ext cx="4104456" cy="265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843808" y="1580321"/>
            <a:ext cx="6336704" cy="193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156176" y="4141529"/>
            <a:ext cx="2952328" cy="1384995"/>
          </a:xfrm>
          <a:prstGeom prst="rect">
            <a:avLst/>
          </a:prstGeom>
        </p:spPr>
        <p:txBody>
          <a:bodyPr wrap="square">
            <a:spAutoFit/>
          </a:bodyPr>
          <a:lstStyle/>
          <a:p>
            <a:pPr marL="171450" indent="-171450">
              <a:buFont typeface="Arial" panose="020B0604020202020204" pitchFamily="34" charset="0"/>
              <a:buChar char="•"/>
            </a:pPr>
            <a:r>
              <a:rPr lang="en-GB" sz="1200" dirty="0" smtClean="0"/>
              <a:t>Irradiation using </a:t>
            </a:r>
            <a:r>
              <a:rPr lang="en-GB" sz="1200" dirty="0" err="1" smtClean="0"/>
              <a:t>Sr</a:t>
            </a:r>
            <a:r>
              <a:rPr lang="en-GB" sz="1200" dirty="0" smtClean="0"/>
              <a:t> source on </a:t>
            </a:r>
            <a:r>
              <a:rPr lang="en-GB" sz="1200" dirty="0" err="1" smtClean="0"/>
              <a:t>CsI</a:t>
            </a:r>
            <a:r>
              <a:rPr lang="en-GB" sz="1200" dirty="0" smtClean="0"/>
              <a:t> PC in MWPC operated with CH</a:t>
            </a:r>
            <a:r>
              <a:rPr lang="en-GB" sz="1200" baseline="-25000" dirty="0" smtClean="0"/>
              <a:t>4</a:t>
            </a:r>
          </a:p>
          <a:p>
            <a:pPr marL="171450" indent="-171450">
              <a:buFont typeface="Arial" panose="020B0604020202020204" pitchFamily="34" charset="0"/>
              <a:buChar char="•"/>
            </a:pPr>
            <a:r>
              <a:rPr lang="en-GB" sz="1200" dirty="0" smtClean="0"/>
              <a:t>large </a:t>
            </a:r>
            <a:r>
              <a:rPr lang="en-GB" sz="1200" dirty="0"/>
              <a:t>concentrations of C and O on </a:t>
            </a:r>
            <a:r>
              <a:rPr lang="en-GB" sz="1200" dirty="0" smtClean="0"/>
              <a:t>the irradiated sample: deposits </a:t>
            </a:r>
            <a:r>
              <a:rPr lang="en-GB" sz="1200" dirty="0"/>
              <a:t>of </a:t>
            </a:r>
            <a:r>
              <a:rPr lang="en-GB" sz="1200" dirty="0" smtClean="0"/>
              <a:t>hydrocarbons</a:t>
            </a:r>
            <a:r>
              <a:rPr lang="en-GB" sz="1200" dirty="0"/>
              <a:t> </a:t>
            </a:r>
            <a:r>
              <a:rPr lang="en-GB" sz="1200" dirty="0" smtClean="0"/>
              <a:t>(polymers) </a:t>
            </a:r>
          </a:p>
          <a:p>
            <a:pPr marL="171450" indent="-171450">
              <a:buFont typeface="Arial" panose="020B0604020202020204" pitchFamily="34" charset="0"/>
              <a:buChar char="•"/>
            </a:pPr>
            <a:r>
              <a:rPr lang="en-GB" sz="1200" dirty="0" smtClean="0"/>
              <a:t>ratio </a:t>
            </a:r>
            <a:r>
              <a:rPr lang="en-GB" sz="1200" dirty="0"/>
              <a:t>Cs/I </a:t>
            </a:r>
            <a:r>
              <a:rPr lang="en-GB" sz="1200" dirty="0" smtClean="0"/>
              <a:t>systematically higher </a:t>
            </a:r>
            <a:r>
              <a:rPr lang="en-GB" sz="1200" dirty="0"/>
              <a:t>on the irradiated sample</a:t>
            </a:r>
          </a:p>
        </p:txBody>
      </p:sp>
      <p:sp>
        <p:nvSpPr>
          <p:cNvPr id="12" name="TextBox 11"/>
          <p:cNvSpPr txBox="1"/>
          <p:nvPr/>
        </p:nvSpPr>
        <p:spPr>
          <a:xfrm>
            <a:off x="6156176" y="5991671"/>
            <a:ext cx="2987824" cy="461665"/>
          </a:xfrm>
          <a:prstGeom prst="rect">
            <a:avLst/>
          </a:prstGeom>
          <a:noFill/>
        </p:spPr>
        <p:txBody>
          <a:bodyPr wrap="square" rtlCol="0">
            <a:spAutoFit/>
          </a:bodyPr>
          <a:lstStyle/>
          <a:p>
            <a:r>
              <a:rPr lang="en-GB" sz="1200" b="1" dirty="0"/>
              <a:t>H</a:t>
            </a:r>
            <a:r>
              <a:rPr lang="en-GB" sz="1200" b="1" dirty="0" smtClean="0"/>
              <a:t>. </a:t>
            </a:r>
            <a:r>
              <a:rPr lang="en-GB" sz="1200" b="1" dirty="0" err="1" smtClean="0"/>
              <a:t>Hoedlmoser</a:t>
            </a:r>
            <a:r>
              <a:rPr lang="en-GB" sz="1200" b="1" dirty="0" smtClean="0"/>
              <a:t> et al.: NIM A 566 (2006), </a:t>
            </a:r>
            <a:r>
              <a:rPr lang="en-GB" sz="1200" b="1" dirty="0"/>
              <a:t>338; NIM A </a:t>
            </a:r>
            <a:r>
              <a:rPr lang="en-GB" sz="1200" b="1" dirty="0" smtClean="0"/>
              <a:t>574 </a:t>
            </a:r>
            <a:r>
              <a:rPr lang="en-GB" sz="1200" b="1" dirty="0"/>
              <a:t>(</a:t>
            </a:r>
            <a:r>
              <a:rPr lang="en-GB" sz="1200" b="1" dirty="0" smtClean="0"/>
              <a:t>2007), 28</a:t>
            </a:r>
            <a:r>
              <a:rPr lang="en-GB" sz="1200" b="1" dirty="0"/>
              <a:t>;</a:t>
            </a:r>
          </a:p>
        </p:txBody>
      </p:sp>
      <p:cxnSp>
        <p:nvCxnSpPr>
          <p:cNvPr id="9" name="Straight Arrow Connector 8"/>
          <p:cNvCxnSpPr/>
          <p:nvPr/>
        </p:nvCxnSpPr>
        <p:spPr>
          <a:xfrm>
            <a:off x="827584" y="3429000"/>
            <a:ext cx="432048" cy="9144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63888" y="3625279"/>
            <a:ext cx="1245854" cy="307777"/>
          </a:xfrm>
          <a:prstGeom prst="rect">
            <a:avLst/>
          </a:prstGeom>
          <a:noFill/>
        </p:spPr>
        <p:txBody>
          <a:bodyPr wrap="none" rtlCol="0">
            <a:spAutoFit/>
          </a:bodyPr>
          <a:lstStyle/>
          <a:p>
            <a:r>
              <a:rPr lang="en-GB" sz="1400" dirty="0" smtClean="0"/>
              <a:t>SEM analysis</a:t>
            </a:r>
            <a:endParaRPr lang="en-GB" sz="1400" dirty="0"/>
          </a:p>
        </p:txBody>
      </p:sp>
      <p:sp>
        <p:nvSpPr>
          <p:cNvPr id="11" name="TextBox 10"/>
          <p:cNvSpPr txBox="1"/>
          <p:nvPr/>
        </p:nvSpPr>
        <p:spPr>
          <a:xfrm>
            <a:off x="8348105" y="3429000"/>
            <a:ext cx="904415" cy="307777"/>
          </a:xfrm>
          <a:prstGeom prst="rect">
            <a:avLst/>
          </a:prstGeom>
          <a:noFill/>
        </p:spPr>
        <p:txBody>
          <a:bodyPr wrap="none" rtlCol="0">
            <a:spAutoFit/>
          </a:bodyPr>
          <a:lstStyle/>
          <a:p>
            <a:r>
              <a:rPr lang="en-GB" sz="1400" dirty="0" smtClean="0">
                <a:solidFill>
                  <a:srgbClr val="FF0000"/>
                </a:solidFill>
              </a:rPr>
              <a:t>QE drop</a:t>
            </a:r>
            <a:endParaRPr lang="en-GB" sz="1400" dirty="0">
              <a:solidFill>
                <a:srgbClr val="FF0000"/>
              </a:solidFill>
            </a:endParaRPr>
          </a:p>
        </p:txBody>
      </p:sp>
      <p:sp>
        <p:nvSpPr>
          <p:cNvPr id="13" name="TextBox 12"/>
          <p:cNvSpPr txBox="1"/>
          <p:nvPr/>
        </p:nvSpPr>
        <p:spPr>
          <a:xfrm>
            <a:off x="8532440" y="2154922"/>
            <a:ext cx="612668" cy="1277273"/>
          </a:xfrm>
          <a:prstGeom prst="rect">
            <a:avLst/>
          </a:prstGeom>
          <a:noFill/>
        </p:spPr>
        <p:txBody>
          <a:bodyPr wrap="none" rtlCol="0">
            <a:spAutoFit/>
          </a:bodyPr>
          <a:lstStyle/>
          <a:p>
            <a:r>
              <a:rPr lang="en-GB" sz="1100" dirty="0" smtClean="0">
                <a:solidFill>
                  <a:srgbClr val="FF0000"/>
                </a:solidFill>
              </a:rPr>
              <a:t>~ 70 %</a:t>
            </a:r>
          </a:p>
          <a:p>
            <a:r>
              <a:rPr lang="en-GB" sz="1100" dirty="0" smtClean="0">
                <a:solidFill>
                  <a:srgbClr val="FF0000"/>
                </a:solidFill>
              </a:rPr>
              <a:t>~ 70%</a:t>
            </a:r>
          </a:p>
          <a:p>
            <a:r>
              <a:rPr lang="en-GB" sz="1100" dirty="0" smtClean="0">
                <a:solidFill>
                  <a:srgbClr val="FF0000"/>
                </a:solidFill>
              </a:rPr>
              <a:t>~ 30%</a:t>
            </a:r>
          </a:p>
          <a:p>
            <a:r>
              <a:rPr lang="en-GB" sz="1100" dirty="0" smtClean="0">
                <a:solidFill>
                  <a:srgbClr val="FF0000"/>
                </a:solidFill>
              </a:rPr>
              <a:t>~ 20 %</a:t>
            </a:r>
          </a:p>
          <a:p>
            <a:r>
              <a:rPr lang="en-GB" sz="1100" dirty="0">
                <a:solidFill>
                  <a:srgbClr val="FF0000"/>
                </a:solidFill>
              </a:rPr>
              <a:t> </a:t>
            </a:r>
            <a:r>
              <a:rPr lang="en-GB" sz="1100" dirty="0" smtClean="0">
                <a:solidFill>
                  <a:srgbClr val="FF0000"/>
                </a:solidFill>
              </a:rPr>
              <a:t>    0%</a:t>
            </a:r>
          </a:p>
          <a:p>
            <a:r>
              <a:rPr lang="en-GB" sz="1100" dirty="0" smtClean="0">
                <a:solidFill>
                  <a:srgbClr val="FF0000"/>
                </a:solidFill>
              </a:rPr>
              <a:t>~ 50%</a:t>
            </a:r>
          </a:p>
          <a:p>
            <a:r>
              <a:rPr lang="en-GB" sz="1100" dirty="0" smtClean="0">
                <a:solidFill>
                  <a:srgbClr val="FF0000"/>
                </a:solidFill>
              </a:rPr>
              <a:t>     0%</a:t>
            </a:r>
            <a:endParaRPr lang="en-GB" sz="1100" dirty="0">
              <a:solidFill>
                <a:srgbClr val="FF0000"/>
              </a:solidFill>
            </a:endParaRPr>
          </a:p>
        </p:txBody>
      </p:sp>
    </p:spTree>
    <p:extLst>
      <p:ext uri="{BB962C8B-B14F-4D97-AF65-F5344CB8AC3E}">
        <p14:creationId xmlns:p14="http://schemas.microsoft.com/office/powerpoint/2010/main" val="250789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Status of Hall A – JLAB RICH</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14</a:t>
            </a:fld>
            <a:r>
              <a:rPr lang="en-GB" smtClean="0"/>
              <a:t>/40</a:t>
            </a:r>
            <a:endParaRPr lang="en-GB" dirty="0"/>
          </a:p>
        </p:txBody>
      </p:sp>
      <p:pic>
        <p:nvPicPr>
          <p:cNvPr id="11"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12" y="3429000"/>
            <a:ext cx="4044647" cy="2010357"/>
          </a:xfrm>
          <a:prstGeom prst="rect">
            <a:avLst/>
          </a:prstGeom>
          <a:noFill/>
          <a:ln>
            <a:noFill/>
          </a:ln>
          <a:effectLst/>
          <a:extLst>
            <a:ext uri="{909E8E84-426E-40DD-AFC4-6F175D3DCCD1}">
              <a14:hiddenFill xmlns:a14="http://schemas.microsoft.com/office/drawing/2010/main">
                <a:blipFill dpi="0" rotWithShape="0">
                  <a:blip/>
                  <a:srcRect l="6578" t="16595" r="12866" b="3003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772816"/>
            <a:ext cx="4044647" cy="146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0" y="1772816"/>
            <a:ext cx="4392488" cy="3046988"/>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Operated in 2004 and 2005</a:t>
            </a:r>
          </a:p>
          <a:p>
            <a:pPr marL="285750" indent="-285750">
              <a:buFont typeface="Arial" panose="020B0604020202020204" pitchFamily="34" charset="0"/>
              <a:buChar char="•"/>
            </a:pPr>
            <a:r>
              <a:rPr lang="en-GB" sz="1600" dirty="0" smtClean="0"/>
              <a:t>Upgraded in 2007: increase of photon detector size (from 3 to 5 </a:t>
            </a:r>
            <a:r>
              <a:rPr lang="en-GB" sz="1600" dirty="0" err="1" smtClean="0"/>
              <a:t>CsI</a:t>
            </a:r>
            <a:r>
              <a:rPr lang="en-GB" sz="1600" dirty="0" smtClean="0"/>
              <a:t> PCs) to increase proximity gap and angular resolution</a:t>
            </a:r>
          </a:p>
          <a:p>
            <a:pPr marL="285750" indent="-285750">
              <a:buFont typeface="Arial" panose="020B0604020202020204" pitchFamily="34" charset="0"/>
              <a:buChar char="•"/>
            </a:pPr>
            <a:r>
              <a:rPr lang="en-GB" sz="1600" dirty="0" smtClean="0"/>
              <a:t>Long breaks without gas flushing between running periods: </a:t>
            </a:r>
            <a:r>
              <a:rPr lang="en-GB" sz="1600" dirty="0" err="1" smtClean="0"/>
              <a:t>CsI</a:t>
            </a:r>
            <a:r>
              <a:rPr lang="en-GB" sz="1600" dirty="0" smtClean="0"/>
              <a:t> PC are re-coated before each run </a:t>
            </a:r>
          </a:p>
          <a:p>
            <a:pPr marL="285750" indent="-285750">
              <a:buFont typeface="Arial" panose="020B0604020202020204" pitchFamily="34" charset="0"/>
              <a:buChar char="•"/>
            </a:pPr>
            <a:r>
              <a:rPr lang="en-GB" sz="1600" dirty="0" smtClean="0"/>
              <a:t>Advantage of </a:t>
            </a:r>
            <a:r>
              <a:rPr lang="en-GB" sz="1600" dirty="0" err="1" smtClean="0"/>
              <a:t>CsI</a:t>
            </a:r>
            <a:r>
              <a:rPr lang="en-GB" sz="1600" dirty="0" smtClean="0"/>
              <a:t>-based GPD in case of ageing: refreshing of </a:t>
            </a:r>
            <a:r>
              <a:rPr lang="en-GB" sz="1600" dirty="0" err="1" smtClean="0"/>
              <a:t>CsI</a:t>
            </a:r>
            <a:r>
              <a:rPr lang="en-GB" sz="1600" dirty="0" smtClean="0"/>
              <a:t> PC quite simple depending on detector modularity and accessibility </a:t>
            </a:r>
            <a:endParaRPr lang="en-GB" sz="1600" dirty="0"/>
          </a:p>
        </p:txBody>
      </p:sp>
      <p:sp>
        <p:nvSpPr>
          <p:cNvPr id="10" name="Rectangle 9"/>
          <p:cNvSpPr/>
          <p:nvPr/>
        </p:nvSpPr>
        <p:spPr>
          <a:xfrm>
            <a:off x="233912" y="5589240"/>
            <a:ext cx="2946640" cy="276999"/>
          </a:xfrm>
          <a:prstGeom prst="rect">
            <a:avLst/>
          </a:prstGeom>
          <a:solidFill>
            <a:schemeClr val="bg1"/>
          </a:solidFill>
        </p:spPr>
        <p:txBody>
          <a:bodyPr wrap="none">
            <a:spAutoFit/>
          </a:bodyPr>
          <a:lstStyle/>
          <a:p>
            <a:r>
              <a:rPr lang="en-GB" sz="1200" b="1" dirty="0" smtClean="0"/>
              <a:t>E. </a:t>
            </a:r>
            <a:r>
              <a:rPr lang="en-GB" sz="1200" b="1" dirty="0" err="1" smtClean="0"/>
              <a:t>Cisbani</a:t>
            </a:r>
            <a:r>
              <a:rPr lang="en-GB" sz="1200" b="1" dirty="0" smtClean="0"/>
              <a:t> </a:t>
            </a:r>
            <a:r>
              <a:rPr lang="en-GB" sz="1200" b="1" dirty="0"/>
              <a:t>et al., NIM-A </a:t>
            </a:r>
            <a:r>
              <a:rPr lang="en-GB" sz="1200" b="1" dirty="0" smtClean="0"/>
              <a:t>595 (2008), 44</a:t>
            </a:r>
            <a:endParaRPr lang="en-GB" sz="1200" b="1" dirty="0"/>
          </a:p>
        </p:txBody>
      </p:sp>
    </p:spTree>
    <p:extLst>
      <p:ext uri="{BB962C8B-B14F-4D97-AF65-F5344CB8AC3E}">
        <p14:creationId xmlns:p14="http://schemas.microsoft.com/office/powerpoint/2010/main" val="122825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Status of PHENIX HBD</a:t>
            </a:r>
            <a:endParaRPr lang="en-GB" dirty="0"/>
          </a:p>
        </p:txBody>
      </p:sp>
      <p:sp>
        <p:nvSpPr>
          <p:cNvPr id="3" name="Content Placeholder 2"/>
          <p:cNvSpPr>
            <a:spLocks noGrp="1"/>
          </p:cNvSpPr>
          <p:nvPr>
            <p:ph idx="1"/>
          </p:nvPr>
        </p:nvSpPr>
        <p:spPr>
          <a:xfrm>
            <a:off x="219470" y="4539157"/>
            <a:ext cx="4694635" cy="2058195"/>
          </a:xfrm>
        </p:spPr>
        <p:txBody>
          <a:bodyPr>
            <a:normAutofit fontScale="77500" lnSpcReduction="20000"/>
          </a:bodyPr>
          <a:lstStyle/>
          <a:p>
            <a:r>
              <a:rPr lang="en-GB" sz="1600" dirty="0" smtClean="0"/>
              <a:t>First example of </a:t>
            </a:r>
            <a:r>
              <a:rPr lang="en-GB" sz="1600" dirty="0" err="1" smtClean="0"/>
              <a:t>CsI</a:t>
            </a:r>
            <a:r>
              <a:rPr lang="en-GB" sz="1600" dirty="0" smtClean="0"/>
              <a:t>-GEM based photon detector in HEP  </a:t>
            </a:r>
            <a:endParaRPr lang="en-GB" sz="1600" dirty="0"/>
          </a:p>
          <a:p>
            <a:r>
              <a:rPr lang="en-US" sz="1600" dirty="0" smtClean="0"/>
              <a:t>Hadron </a:t>
            </a:r>
            <a:r>
              <a:rPr lang="en-US" sz="1600" dirty="0"/>
              <a:t>Blind Detector, 50 cm CF</a:t>
            </a:r>
            <a:r>
              <a:rPr lang="en-US" sz="1600" baseline="-25000" dirty="0"/>
              <a:t>4</a:t>
            </a:r>
            <a:r>
              <a:rPr lang="en-US" sz="1600" dirty="0"/>
              <a:t> gas radiator, proximity focusing, photon blobs imaging by </a:t>
            </a:r>
            <a:r>
              <a:rPr lang="en-US" sz="1600" dirty="0" err="1"/>
              <a:t>CsI</a:t>
            </a:r>
            <a:r>
              <a:rPr lang="en-US" sz="1600" dirty="0"/>
              <a:t>/3-GEM operated with same CF</a:t>
            </a:r>
            <a:r>
              <a:rPr lang="en-US" sz="1600" baseline="-25000" dirty="0"/>
              <a:t>4</a:t>
            </a:r>
            <a:r>
              <a:rPr lang="en-US" sz="1600" dirty="0"/>
              <a:t> (windowless detector, record N</a:t>
            </a:r>
            <a:r>
              <a:rPr lang="en-US" sz="1600" baseline="-25000" dirty="0"/>
              <a:t>0</a:t>
            </a:r>
            <a:r>
              <a:rPr lang="en-US" sz="1600" dirty="0"/>
              <a:t> ~ </a:t>
            </a:r>
            <a:r>
              <a:rPr lang="en-US" sz="1600" dirty="0" smtClean="0"/>
              <a:t>800 </a:t>
            </a:r>
            <a:r>
              <a:rPr lang="en-US" sz="1600" dirty="0"/>
              <a:t>cm</a:t>
            </a:r>
            <a:r>
              <a:rPr lang="en-US" sz="1600" baseline="30000" dirty="0"/>
              <a:t>-1</a:t>
            </a:r>
            <a:r>
              <a:rPr lang="en-US" sz="1600" dirty="0"/>
              <a:t>) </a:t>
            </a:r>
            <a:endParaRPr lang="en-US" sz="1600" dirty="0" smtClean="0"/>
          </a:p>
          <a:p>
            <a:r>
              <a:rPr lang="en-US" sz="1600" dirty="0" smtClean="0"/>
              <a:t>Reverse </a:t>
            </a:r>
            <a:r>
              <a:rPr lang="en-US" sz="1600" dirty="0"/>
              <a:t>bias in drift region for “hadron blindness”, detect only e+/</a:t>
            </a:r>
            <a:r>
              <a:rPr lang="en-US" sz="1600" dirty="0" smtClean="0"/>
              <a:t>e-</a:t>
            </a:r>
          </a:p>
          <a:p>
            <a:r>
              <a:rPr lang="en-GB" sz="1600" dirty="0" smtClean="0"/>
              <a:t>Operated at a gain of 5000, not a real single photon application</a:t>
            </a:r>
          </a:p>
          <a:p>
            <a:r>
              <a:rPr lang="en-GB" sz="1600" dirty="0" smtClean="0"/>
              <a:t>Some ageing observed in a few modules, probably related to different </a:t>
            </a:r>
            <a:r>
              <a:rPr lang="en-GB" sz="1600" dirty="0" err="1" smtClean="0"/>
              <a:t>CsI</a:t>
            </a:r>
            <a:r>
              <a:rPr lang="en-GB" sz="1600" dirty="0" smtClean="0"/>
              <a:t> processing (I. </a:t>
            </a:r>
            <a:r>
              <a:rPr lang="en-GB" sz="1600" dirty="0" err="1" smtClean="0"/>
              <a:t>Tserruya</a:t>
            </a:r>
            <a:r>
              <a:rPr lang="en-GB" sz="1600" dirty="0" smtClean="0"/>
              <a:t>, private communication)</a:t>
            </a:r>
            <a:endParaRPr lang="en-GB" sz="1600" dirty="0"/>
          </a:p>
          <a:p>
            <a:endParaRPr lang="en-GB" sz="1600" dirty="0" smtClean="0"/>
          </a:p>
          <a:p>
            <a:pPr marL="0" indent="0">
              <a:buNone/>
            </a:pPr>
            <a:endParaRPr lang="en-GB" sz="1600" dirty="0" smtClean="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15</a:t>
            </a:fld>
            <a:r>
              <a:rPr lang="en-GB" smtClean="0"/>
              <a:t>/40</a:t>
            </a:r>
            <a:endParaRPr lang="en-GB" dirty="0"/>
          </a:p>
        </p:txBody>
      </p:sp>
      <p:grpSp>
        <p:nvGrpSpPr>
          <p:cNvPr id="112" name="Group 111"/>
          <p:cNvGrpSpPr/>
          <p:nvPr/>
        </p:nvGrpSpPr>
        <p:grpSpPr>
          <a:xfrm>
            <a:off x="3797599" y="1621850"/>
            <a:ext cx="2791480" cy="2341404"/>
            <a:chOff x="5741815" y="1484784"/>
            <a:chExt cx="3040226" cy="2481551"/>
          </a:xfrm>
        </p:grpSpPr>
        <p:grpSp>
          <p:nvGrpSpPr>
            <p:cNvPr id="29" name="Group 28"/>
            <p:cNvGrpSpPr/>
            <p:nvPr/>
          </p:nvGrpSpPr>
          <p:grpSpPr>
            <a:xfrm>
              <a:off x="5741815" y="1484784"/>
              <a:ext cx="3040226" cy="2481551"/>
              <a:chOff x="440432" y="1384920"/>
              <a:chExt cx="4044095" cy="3204661"/>
            </a:xfrm>
          </p:grpSpPr>
          <p:grpSp>
            <p:nvGrpSpPr>
              <p:cNvPr id="30" name="Group 2138"/>
              <p:cNvGrpSpPr>
                <a:grpSpLocks/>
              </p:cNvGrpSpPr>
              <p:nvPr/>
            </p:nvGrpSpPr>
            <p:grpSpPr bwMode="auto">
              <a:xfrm>
                <a:off x="473770" y="4356720"/>
                <a:ext cx="3435350" cy="0"/>
                <a:chOff x="192" y="2592"/>
                <a:chExt cx="2640" cy="0"/>
              </a:xfrm>
            </p:grpSpPr>
            <p:sp>
              <p:nvSpPr>
                <p:cNvPr id="108" name="Line 2113"/>
                <p:cNvSpPr>
                  <a:spLocks noChangeShapeType="1"/>
                </p:cNvSpPr>
                <p:nvPr/>
              </p:nvSpPr>
              <p:spPr bwMode="auto">
                <a:xfrm>
                  <a:off x="192" y="2592"/>
                  <a:ext cx="816"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GB" sz="1000"/>
                </a:p>
              </p:txBody>
            </p:sp>
            <p:sp>
              <p:nvSpPr>
                <p:cNvPr id="109" name="Line 2114"/>
                <p:cNvSpPr>
                  <a:spLocks noChangeShapeType="1"/>
                </p:cNvSpPr>
                <p:nvPr/>
              </p:nvSpPr>
              <p:spPr bwMode="auto">
                <a:xfrm>
                  <a:off x="2016" y="2592"/>
                  <a:ext cx="816"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GB" sz="1000"/>
                </a:p>
              </p:txBody>
            </p:sp>
            <p:sp>
              <p:nvSpPr>
                <p:cNvPr id="110" name="Line 2115"/>
                <p:cNvSpPr>
                  <a:spLocks noChangeShapeType="1"/>
                </p:cNvSpPr>
                <p:nvPr/>
              </p:nvSpPr>
              <p:spPr bwMode="auto">
                <a:xfrm>
                  <a:off x="1104" y="2592"/>
                  <a:ext cx="816" cy="0"/>
                </a:xfrm>
                <a:prstGeom prst="line">
                  <a:avLst/>
                </a:prstGeom>
                <a:noFill/>
                <a:ln w="38100">
                  <a:solidFill>
                    <a:srgbClr val="C00000"/>
                  </a:solidFill>
                  <a:round/>
                  <a:headEnd/>
                  <a:tailEnd/>
                </a:ln>
                <a:extLst>
                  <a:ext uri="{909E8E84-426E-40DD-AFC4-6F175D3DCCD1}">
                    <a14:hiddenFill xmlns:a14="http://schemas.microsoft.com/office/drawing/2010/main">
                      <a:noFill/>
                    </a14:hiddenFill>
                  </a:ext>
                </a:extLst>
              </p:spPr>
              <p:txBody>
                <a:bodyPr wrap="none" anchor="ctr"/>
                <a:lstStyle/>
                <a:p>
                  <a:endParaRPr lang="en-GB" sz="1000"/>
                </a:p>
              </p:txBody>
            </p:sp>
          </p:grpSp>
          <p:sp>
            <p:nvSpPr>
              <p:cNvPr id="31" name="Oval 2052"/>
              <p:cNvSpPr>
                <a:spLocks noChangeArrowheads="1"/>
              </p:cNvSpPr>
              <p:nvPr/>
            </p:nvSpPr>
            <p:spPr bwMode="auto">
              <a:xfrm>
                <a:off x="1659632" y="2604120"/>
                <a:ext cx="152400" cy="152400"/>
              </a:xfrm>
              <a:prstGeom prst="ellipse">
                <a:avLst/>
              </a:prstGeom>
              <a:gradFill rotWithShape="1">
                <a:gsLst>
                  <a:gs pos="0">
                    <a:srgbClr val="FFFF00"/>
                  </a:gs>
                  <a:gs pos="50000">
                    <a:srgbClr val="1D1D00"/>
                  </a:gs>
                  <a:gs pos="100000">
                    <a:srgbClr val="FF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grpSp>
            <p:nvGrpSpPr>
              <p:cNvPr id="32" name="Group 2053"/>
              <p:cNvGrpSpPr>
                <a:grpSpLocks/>
              </p:cNvGrpSpPr>
              <p:nvPr/>
            </p:nvGrpSpPr>
            <p:grpSpPr bwMode="auto">
              <a:xfrm>
                <a:off x="442020" y="2764458"/>
                <a:ext cx="3470275" cy="158750"/>
                <a:chOff x="206" y="1214"/>
                <a:chExt cx="2668" cy="207"/>
              </a:xfrm>
            </p:grpSpPr>
            <p:sp>
              <p:nvSpPr>
                <p:cNvPr id="96" name="AutoShape 2054"/>
                <p:cNvSpPr>
                  <a:spLocks noChangeArrowheads="1"/>
                </p:cNvSpPr>
                <p:nvPr/>
              </p:nvSpPr>
              <p:spPr bwMode="auto">
                <a:xfrm>
                  <a:off x="206" y="1243"/>
                  <a:ext cx="570" cy="155"/>
                </a:xfrm>
                <a:prstGeom prst="hexagon">
                  <a:avLst>
                    <a:gd name="adj" fmla="val 91935"/>
                    <a:gd name="vf" fmla="val 115470"/>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97" name="AutoShape 2055"/>
                <p:cNvSpPr>
                  <a:spLocks noChangeArrowheads="1"/>
                </p:cNvSpPr>
                <p:nvPr/>
              </p:nvSpPr>
              <p:spPr bwMode="auto">
                <a:xfrm>
                  <a:off x="893" y="1242"/>
                  <a:ext cx="570" cy="155"/>
                </a:xfrm>
                <a:prstGeom prst="hexagon">
                  <a:avLst>
                    <a:gd name="adj" fmla="val 91935"/>
                    <a:gd name="vf" fmla="val 115470"/>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98" name="AutoShape 2056"/>
                <p:cNvSpPr>
                  <a:spLocks noChangeArrowheads="1"/>
                </p:cNvSpPr>
                <p:nvPr/>
              </p:nvSpPr>
              <p:spPr bwMode="auto">
                <a:xfrm>
                  <a:off x="1617" y="1245"/>
                  <a:ext cx="570" cy="155"/>
                </a:xfrm>
                <a:prstGeom prst="hexagon">
                  <a:avLst>
                    <a:gd name="adj" fmla="val 91935"/>
                    <a:gd name="vf" fmla="val 115470"/>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99" name="AutoShape 2057"/>
                <p:cNvSpPr>
                  <a:spLocks noChangeArrowheads="1"/>
                </p:cNvSpPr>
                <p:nvPr/>
              </p:nvSpPr>
              <p:spPr bwMode="auto">
                <a:xfrm>
                  <a:off x="2304" y="1243"/>
                  <a:ext cx="570" cy="155"/>
                </a:xfrm>
                <a:prstGeom prst="hexagon">
                  <a:avLst>
                    <a:gd name="adj" fmla="val 91935"/>
                    <a:gd name="vf" fmla="val 115470"/>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100" name="Rectangle 2058"/>
                <p:cNvSpPr>
                  <a:spLocks noChangeArrowheads="1"/>
                </p:cNvSpPr>
                <p:nvPr/>
              </p:nvSpPr>
              <p:spPr bwMode="auto">
                <a:xfrm>
                  <a:off x="351" y="1218"/>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101" name="Rectangle 2059"/>
                <p:cNvSpPr>
                  <a:spLocks noChangeArrowheads="1"/>
                </p:cNvSpPr>
                <p:nvPr/>
              </p:nvSpPr>
              <p:spPr bwMode="auto">
                <a:xfrm>
                  <a:off x="1039" y="1214"/>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102" name="Rectangle 2060"/>
                <p:cNvSpPr>
                  <a:spLocks noChangeArrowheads="1"/>
                </p:cNvSpPr>
                <p:nvPr/>
              </p:nvSpPr>
              <p:spPr bwMode="auto">
                <a:xfrm>
                  <a:off x="1762" y="1217"/>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103" name="Rectangle 2061"/>
                <p:cNvSpPr>
                  <a:spLocks noChangeArrowheads="1"/>
                </p:cNvSpPr>
                <p:nvPr/>
              </p:nvSpPr>
              <p:spPr bwMode="auto">
                <a:xfrm>
                  <a:off x="2447" y="1216"/>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104" name="Rectangle 2062"/>
                <p:cNvSpPr>
                  <a:spLocks noChangeArrowheads="1"/>
                </p:cNvSpPr>
                <p:nvPr/>
              </p:nvSpPr>
              <p:spPr bwMode="auto">
                <a:xfrm>
                  <a:off x="347" y="1382"/>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105" name="Rectangle 2063"/>
                <p:cNvSpPr>
                  <a:spLocks noChangeArrowheads="1"/>
                </p:cNvSpPr>
                <p:nvPr/>
              </p:nvSpPr>
              <p:spPr bwMode="auto">
                <a:xfrm>
                  <a:off x="1035" y="1378"/>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106" name="Rectangle 2064"/>
                <p:cNvSpPr>
                  <a:spLocks noChangeArrowheads="1"/>
                </p:cNvSpPr>
                <p:nvPr/>
              </p:nvSpPr>
              <p:spPr bwMode="auto">
                <a:xfrm>
                  <a:off x="1758" y="1381"/>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107" name="Rectangle 2065"/>
                <p:cNvSpPr>
                  <a:spLocks noChangeArrowheads="1"/>
                </p:cNvSpPr>
                <p:nvPr/>
              </p:nvSpPr>
              <p:spPr bwMode="auto">
                <a:xfrm>
                  <a:off x="2443" y="1380"/>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grpSp>
          <p:grpSp>
            <p:nvGrpSpPr>
              <p:cNvPr id="33" name="Group 2066"/>
              <p:cNvGrpSpPr>
                <a:grpSpLocks/>
              </p:cNvGrpSpPr>
              <p:nvPr/>
            </p:nvGrpSpPr>
            <p:grpSpPr bwMode="auto">
              <a:xfrm>
                <a:off x="457895" y="3259758"/>
                <a:ext cx="3470275" cy="160337"/>
                <a:chOff x="206" y="1214"/>
                <a:chExt cx="2668" cy="207"/>
              </a:xfrm>
            </p:grpSpPr>
            <p:sp>
              <p:nvSpPr>
                <p:cNvPr id="84" name="AutoShape 2067"/>
                <p:cNvSpPr>
                  <a:spLocks noChangeArrowheads="1"/>
                </p:cNvSpPr>
                <p:nvPr/>
              </p:nvSpPr>
              <p:spPr bwMode="auto">
                <a:xfrm>
                  <a:off x="206" y="1243"/>
                  <a:ext cx="570" cy="155"/>
                </a:xfrm>
                <a:prstGeom prst="hexagon">
                  <a:avLst>
                    <a:gd name="adj" fmla="val 91935"/>
                    <a:gd name="vf" fmla="val 115470"/>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85" name="AutoShape 2068"/>
                <p:cNvSpPr>
                  <a:spLocks noChangeArrowheads="1"/>
                </p:cNvSpPr>
                <p:nvPr/>
              </p:nvSpPr>
              <p:spPr bwMode="auto">
                <a:xfrm>
                  <a:off x="893" y="1242"/>
                  <a:ext cx="570" cy="155"/>
                </a:xfrm>
                <a:prstGeom prst="hexagon">
                  <a:avLst>
                    <a:gd name="adj" fmla="val 91935"/>
                    <a:gd name="vf" fmla="val 115470"/>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86" name="AutoShape 2069"/>
                <p:cNvSpPr>
                  <a:spLocks noChangeArrowheads="1"/>
                </p:cNvSpPr>
                <p:nvPr/>
              </p:nvSpPr>
              <p:spPr bwMode="auto">
                <a:xfrm>
                  <a:off x="1617" y="1245"/>
                  <a:ext cx="570" cy="155"/>
                </a:xfrm>
                <a:prstGeom prst="hexagon">
                  <a:avLst>
                    <a:gd name="adj" fmla="val 91935"/>
                    <a:gd name="vf" fmla="val 115470"/>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87" name="AutoShape 2070"/>
                <p:cNvSpPr>
                  <a:spLocks noChangeArrowheads="1"/>
                </p:cNvSpPr>
                <p:nvPr/>
              </p:nvSpPr>
              <p:spPr bwMode="auto">
                <a:xfrm>
                  <a:off x="2304" y="1243"/>
                  <a:ext cx="570" cy="155"/>
                </a:xfrm>
                <a:prstGeom prst="hexagon">
                  <a:avLst>
                    <a:gd name="adj" fmla="val 91935"/>
                    <a:gd name="vf" fmla="val 115470"/>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88" name="Rectangle 2071"/>
                <p:cNvSpPr>
                  <a:spLocks noChangeArrowheads="1"/>
                </p:cNvSpPr>
                <p:nvPr/>
              </p:nvSpPr>
              <p:spPr bwMode="auto">
                <a:xfrm>
                  <a:off x="351" y="1218"/>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89" name="Rectangle 2072"/>
                <p:cNvSpPr>
                  <a:spLocks noChangeArrowheads="1"/>
                </p:cNvSpPr>
                <p:nvPr/>
              </p:nvSpPr>
              <p:spPr bwMode="auto">
                <a:xfrm>
                  <a:off x="1039" y="1214"/>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90" name="Rectangle 2073"/>
                <p:cNvSpPr>
                  <a:spLocks noChangeArrowheads="1"/>
                </p:cNvSpPr>
                <p:nvPr/>
              </p:nvSpPr>
              <p:spPr bwMode="auto">
                <a:xfrm>
                  <a:off x="1762" y="1217"/>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91" name="Rectangle 2074"/>
                <p:cNvSpPr>
                  <a:spLocks noChangeArrowheads="1"/>
                </p:cNvSpPr>
                <p:nvPr/>
              </p:nvSpPr>
              <p:spPr bwMode="auto">
                <a:xfrm>
                  <a:off x="2447" y="1216"/>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92" name="Rectangle 2075"/>
                <p:cNvSpPr>
                  <a:spLocks noChangeArrowheads="1"/>
                </p:cNvSpPr>
                <p:nvPr/>
              </p:nvSpPr>
              <p:spPr bwMode="auto">
                <a:xfrm>
                  <a:off x="347" y="1382"/>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93" name="Rectangle 2076"/>
                <p:cNvSpPr>
                  <a:spLocks noChangeArrowheads="1"/>
                </p:cNvSpPr>
                <p:nvPr/>
              </p:nvSpPr>
              <p:spPr bwMode="auto">
                <a:xfrm>
                  <a:off x="1035" y="1378"/>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94" name="Rectangle 2077"/>
                <p:cNvSpPr>
                  <a:spLocks noChangeArrowheads="1"/>
                </p:cNvSpPr>
                <p:nvPr/>
              </p:nvSpPr>
              <p:spPr bwMode="auto">
                <a:xfrm>
                  <a:off x="1758" y="1381"/>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95" name="Rectangle 2078"/>
                <p:cNvSpPr>
                  <a:spLocks noChangeArrowheads="1"/>
                </p:cNvSpPr>
                <p:nvPr/>
              </p:nvSpPr>
              <p:spPr bwMode="auto">
                <a:xfrm>
                  <a:off x="2443" y="1380"/>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grpSp>
          <p:grpSp>
            <p:nvGrpSpPr>
              <p:cNvPr id="34" name="Group 2079"/>
              <p:cNvGrpSpPr>
                <a:grpSpLocks/>
              </p:cNvGrpSpPr>
              <p:nvPr/>
            </p:nvGrpSpPr>
            <p:grpSpPr bwMode="auto">
              <a:xfrm>
                <a:off x="475357" y="3729658"/>
                <a:ext cx="3470275" cy="160337"/>
                <a:chOff x="206" y="1214"/>
                <a:chExt cx="2668" cy="207"/>
              </a:xfrm>
            </p:grpSpPr>
            <p:sp>
              <p:nvSpPr>
                <p:cNvPr id="72" name="AutoShape 2080"/>
                <p:cNvSpPr>
                  <a:spLocks noChangeArrowheads="1"/>
                </p:cNvSpPr>
                <p:nvPr/>
              </p:nvSpPr>
              <p:spPr bwMode="auto">
                <a:xfrm>
                  <a:off x="206" y="1243"/>
                  <a:ext cx="570" cy="155"/>
                </a:xfrm>
                <a:prstGeom prst="hexagon">
                  <a:avLst>
                    <a:gd name="adj" fmla="val 91935"/>
                    <a:gd name="vf" fmla="val 115470"/>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73" name="AutoShape 2081"/>
                <p:cNvSpPr>
                  <a:spLocks noChangeArrowheads="1"/>
                </p:cNvSpPr>
                <p:nvPr/>
              </p:nvSpPr>
              <p:spPr bwMode="auto">
                <a:xfrm>
                  <a:off x="893" y="1242"/>
                  <a:ext cx="570" cy="155"/>
                </a:xfrm>
                <a:prstGeom prst="hexagon">
                  <a:avLst>
                    <a:gd name="adj" fmla="val 91935"/>
                    <a:gd name="vf" fmla="val 115470"/>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74" name="AutoShape 2082"/>
                <p:cNvSpPr>
                  <a:spLocks noChangeArrowheads="1"/>
                </p:cNvSpPr>
                <p:nvPr/>
              </p:nvSpPr>
              <p:spPr bwMode="auto">
                <a:xfrm>
                  <a:off x="1617" y="1245"/>
                  <a:ext cx="570" cy="155"/>
                </a:xfrm>
                <a:prstGeom prst="hexagon">
                  <a:avLst>
                    <a:gd name="adj" fmla="val 91935"/>
                    <a:gd name="vf" fmla="val 115470"/>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75" name="AutoShape 2083"/>
                <p:cNvSpPr>
                  <a:spLocks noChangeArrowheads="1"/>
                </p:cNvSpPr>
                <p:nvPr/>
              </p:nvSpPr>
              <p:spPr bwMode="auto">
                <a:xfrm>
                  <a:off x="2304" y="1243"/>
                  <a:ext cx="570" cy="155"/>
                </a:xfrm>
                <a:prstGeom prst="hexagon">
                  <a:avLst>
                    <a:gd name="adj" fmla="val 91935"/>
                    <a:gd name="vf" fmla="val 115470"/>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76" name="Rectangle 2084"/>
                <p:cNvSpPr>
                  <a:spLocks noChangeArrowheads="1"/>
                </p:cNvSpPr>
                <p:nvPr/>
              </p:nvSpPr>
              <p:spPr bwMode="auto">
                <a:xfrm>
                  <a:off x="351" y="1218"/>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77" name="Rectangle 2085"/>
                <p:cNvSpPr>
                  <a:spLocks noChangeArrowheads="1"/>
                </p:cNvSpPr>
                <p:nvPr/>
              </p:nvSpPr>
              <p:spPr bwMode="auto">
                <a:xfrm>
                  <a:off x="1039" y="1214"/>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78" name="Rectangle 2086"/>
                <p:cNvSpPr>
                  <a:spLocks noChangeArrowheads="1"/>
                </p:cNvSpPr>
                <p:nvPr/>
              </p:nvSpPr>
              <p:spPr bwMode="auto">
                <a:xfrm>
                  <a:off x="1762" y="1217"/>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79" name="Rectangle 2087"/>
                <p:cNvSpPr>
                  <a:spLocks noChangeArrowheads="1"/>
                </p:cNvSpPr>
                <p:nvPr/>
              </p:nvSpPr>
              <p:spPr bwMode="auto">
                <a:xfrm>
                  <a:off x="2447" y="1216"/>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80" name="Rectangle 2088"/>
                <p:cNvSpPr>
                  <a:spLocks noChangeArrowheads="1"/>
                </p:cNvSpPr>
                <p:nvPr/>
              </p:nvSpPr>
              <p:spPr bwMode="auto">
                <a:xfrm>
                  <a:off x="347" y="1382"/>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81" name="Rectangle 2089"/>
                <p:cNvSpPr>
                  <a:spLocks noChangeArrowheads="1"/>
                </p:cNvSpPr>
                <p:nvPr/>
              </p:nvSpPr>
              <p:spPr bwMode="auto">
                <a:xfrm>
                  <a:off x="1035" y="1378"/>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82" name="Rectangle 2090"/>
                <p:cNvSpPr>
                  <a:spLocks noChangeArrowheads="1"/>
                </p:cNvSpPr>
                <p:nvPr/>
              </p:nvSpPr>
              <p:spPr bwMode="auto">
                <a:xfrm>
                  <a:off x="1758" y="1381"/>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83" name="Rectangle 2091"/>
                <p:cNvSpPr>
                  <a:spLocks noChangeArrowheads="1"/>
                </p:cNvSpPr>
                <p:nvPr/>
              </p:nvSpPr>
              <p:spPr bwMode="auto">
                <a:xfrm>
                  <a:off x="2443" y="1380"/>
                  <a:ext cx="280" cy="39"/>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grpSp>
          <p:grpSp>
            <p:nvGrpSpPr>
              <p:cNvPr id="35" name="Group 2092"/>
              <p:cNvGrpSpPr>
                <a:grpSpLocks/>
              </p:cNvGrpSpPr>
              <p:nvPr/>
            </p:nvGrpSpPr>
            <p:grpSpPr bwMode="auto">
              <a:xfrm>
                <a:off x="632520" y="2758108"/>
                <a:ext cx="3082925" cy="203816"/>
                <a:chOff x="366" y="1786"/>
                <a:chExt cx="2370" cy="253"/>
              </a:xfrm>
            </p:grpSpPr>
            <p:sp>
              <p:nvSpPr>
                <p:cNvPr id="67" name="Rectangle 2093"/>
                <p:cNvSpPr>
                  <a:spLocks noChangeArrowheads="1"/>
                </p:cNvSpPr>
                <p:nvPr/>
              </p:nvSpPr>
              <p:spPr bwMode="auto">
                <a:xfrm>
                  <a:off x="366" y="1789"/>
                  <a:ext cx="277" cy="64"/>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68" name="Rectangle 2094"/>
                <p:cNvSpPr>
                  <a:spLocks noChangeArrowheads="1"/>
                </p:cNvSpPr>
                <p:nvPr/>
              </p:nvSpPr>
              <p:spPr bwMode="auto">
                <a:xfrm>
                  <a:off x="1053" y="1786"/>
                  <a:ext cx="277" cy="64"/>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69" name="Rectangle 2095"/>
                <p:cNvSpPr>
                  <a:spLocks noChangeArrowheads="1"/>
                </p:cNvSpPr>
                <p:nvPr/>
              </p:nvSpPr>
              <p:spPr bwMode="auto">
                <a:xfrm>
                  <a:off x="2459" y="1786"/>
                  <a:ext cx="277" cy="64"/>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70" name="Rectangle 2096"/>
                <p:cNvSpPr>
                  <a:spLocks noChangeArrowheads="1"/>
                </p:cNvSpPr>
                <p:nvPr/>
              </p:nvSpPr>
              <p:spPr bwMode="auto">
                <a:xfrm>
                  <a:off x="1775" y="1786"/>
                  <a:ext cx="277" cy="64"/>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sp>
              <p:nvSpPr>
                <p:cNvPr id="71" name="Rectangle 2096"/>
                <p:cNvSpPr>
                  <a:spLocks noChangeArrowheads="1"/>
                </p:cNvSpPr>
                <p:nvPr/>
              </p:nvSpPr>
              <p:spPr bwMode="auto">
                <a:xfrm>
                  <a:off x="1892" y="1975"/>
                  <a:ext cx="277" cy="64"/>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000"/>
                </a:p>
              </p:txBody>
            </p:sp>
          </p:grpSp>
          <p:sp>
            <p:nvSpPr>
              <p:cNvPr id="36" name="Freeform 2097"/>
              <p:cNvSpPr>
                <a:spLocks/>
              </p:cNvSpPr>
              <p:nvPr/>
            </p:nvSpPr>
            <p:spPr bwMode="auto">
              <a:xfrm rot="10800000">
                <a:off x="2040632" y="2832720"/>
                <a:ext cx="306388" cy="180975"/>
              </a:xfrm>
              <a:custGeom>
                <a:avLst/>
                <a:gdLst>
                  <a:gd name="T0" fmla="*/ 0 w 651"/>
                  <a:gd name="T1" fmla="*/ 0 h 1969"/>
                  <a:gd name="T2" fmla="*/ 0 w 651"/>
                  <a:gd name="T3" fmla="*/ 0 h 1969"/>
                  <a:gd name="T4" fmla="*/ 0 w 651"/>
                  <a:gd name="T5" fmla="*/ 0 h 1969"/>
                  <a:gd name="T6" fmla="*/ 0 w 651"/>
                  <a:gd name="T7" fmla="*/ 0 h 1969"/>
                  <a:gd name="T8" fmla="*/ 0 w 651"/>
                  <a:gd name="T9" fmla="*/ 0 h 1969"/>
                  <a:gd name="T10" fmla="*/ 0 w 651"/>
                  <a:gd name="T11" fmla="*/ 0 h 1969"/>
                  <a:gd name="T12" fmla="*/ 0 w 651"/>
                  <a:gd name="T13" fmla="*/ 0 h 1969"/>
                  <a:gd name="T14" fmla="*/ 0 w 651"/>
                  <a:gd name="T15" fmla="*/ 0 h 1969"/>
                  <a:gd name="T16" fmla="*/ 0 w 651"/>
                  <a:gd name="T17" fmla="*/ 0 h 1969"/>
                  <a:gd name="T18" fmla="*/ 0 w 651"/>
                  <a:gd name="T19" fmla="*/ 0 h 1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1"/>
                  <a:gd name="T31" fmla="*/ 0 h 1969"/>
                  <a:gd name="T32" fmla="*/ 651 w 651"/>
                  <a:gd name="T33" fmla="*/ 1969 h 1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1" h="1969">
                    <a:moveTo>
                      <a:pt x="336" y="1964"/>
                    </a:moveTo>
                    <a:cubicBezTo>
                      <a:pt x="300" y="1833"/>
                      <a:pt x="262" y="1701"/>
                      <a:pt x="225" y="1543"/>
                    </a:cubicBezTo>
                    <a:cubicBezTo>
                      <a:pt x="188" y="1385"/>
                      <a:pt x="151" y="1228"/>
                      <a:pt x="114" y="1017"/>
                    </a:cubicBezTo>
                    <a:cubicBezTo>
                      <a:pt x="77" y="806"/>
                      <a:pt x="0" y="436"/>
                      <a:pt x="3" y="275"/>
                    </a:cubicBezTo>
                    <a:cubicBezTo>
                      <a:pt x="6" y="114"/>
                      <a:pt x="43" y="87"/>
                      <a:pt x="131" y="48"/>
                    </a:cubicBezTo>
                    <a:cubicBezTo>
                      <a:pt x="219" y="9"/>
                      <a:pt x="449" y="0"/>
                      <a:pt x="535" y="42"/>
                    </a:cubicBezTo>
                    <a:cubicBezTo>
                      <a:pt x="621" y="84"/>
                      <a:pt x="641" y="139"/>
                      <a:pt x="646" y="297"/>
                    </a:cubicBezTo>
                    <a:cubicBezTo>
                      <a:pt x="651" y="455"/>
                      <a:pt x="593" y="780"/>
                      <a:pt x="563" y="989"/>
                    </a:cubicBezTo>
                    <a:cubicBezTo>
                      <a:pt x="533" y="1198"/>
                      <a:pt x="495" y="1391"/>
                      <a:pt x="468" y="1554"/>
                    </a:cubicBezTo>
                    <a:cubicBezTo>
                      <a:pt x="441" y="1717"/>
                      <a:pt x="413" y="1900"/>
                      <a:pt x="402" y="1969"/>
                    </a:cubicBezTo>
                  </a:path>
                </a:pathLst>
              </a:custGeom>
              <a:gradFill rotWithShape="1">
                <a:gsLst>
                  <a:gs pos="0">
                    <a:srgbClr val="FF0000"/>
                  </a:gs>
                  <a:gs pos="100000">
                    <a:srgbClr val="FFFF00"/>
                  </a:gs>
                </a:gsLst>
                <a:lin ang="5400000" scaled="1"/>
              </a:gradFill>
              <a:ln w="9525">
                <a:solidFill>
                  <a:srgbClr val="FFFF00"/>
                </a:solidFill>
                <a:miter lim="800000"/>
                <a:headEnd/>
                <a:tailEnd/>
              </a:ln>
            </p:spPr>
            <p:txBody>
              <a:bodyPr rot="10800000" wrap="none"/>
              <a:lstStyle/>
              <a:p>
                <a:endParaRPr lang="en-GB" sz="1000"/>
              </a:p>
            </p:txBody>
          </p:sp>
          <p:grpSp>
            <p:nvGrpSpPr>
              <p:cNvPr id="37" name="Group 2098"/>
              <p:cNvGrpSpPr>
                <a:grpSpLocks/>
              </p:cNvGrpSpPr>
              <p:nvPr/>
            </p:nvGrpSpPr>
            <p:grpSpPr bwMode="auto">
              <a:xfrm>
                <a:off x="1151632" y="3351833"/>
                <a:ext cx="1231900" cy="180975"/>
                <a:chOff x="764" y="2609"/>
                <a:chExt cx="945" cy="235"/>
              </a:xfrm>
            </p:grpSpPr>
            <p:sp>
              <p:nvSpPr>
                <p:cNvPr id="65" name="Freeform 2099"/>
                <p:cNvSpPr>
                  <a:spLocks/>
                </p:cNvSpPr>
                <p:nvPr/>
              </p:nvSpPr>
              <p:spPr bwMode="auto">
                <a:xfrm rot="10800000">
                  <a:off x="1474" y="2609"/>
                  <a:ext cx="235" cy="234"/>
                </a:xfrm>
                <a:custGeom>
                  <a:avLst/>
                  <a:gdLst>
                    <a:gd name="T0" fmla="*/ 0 w 651"/>
                    <a:gd name="T1" fmla="*/ 0 h 1969"/>
                    <a:gd name="T2" fmla="*/ 0 w 651"/>
                    <a:gd name="T3" fmla="*/ 0 h 1969"/>
                    <a:gd name="T4" fmla="*/ 0 w 651"/>
                    <a:gd name="T5" fmla="*/ 0 h 1969"/>
                    <a:gd name="T6" fmla="*/ 0 w 651"/>
                    <a:gd name="T7" fmla="*/ 0 h 1969"/>
                    <a:gd name="T8" fmla="*/ 0 w 651"/>
                    <a:gd name="T9" fmla="*/ 0 h 1969"/>
                    <a:gd name="T10" fmla="*/ 0 w 651"/>
                    <a:gd name="T11" fmla="*/ 0 h 1969"/>
                    <a:gd name="T12" fmla="*/ 0 w 651"/>
                    <a:gd name="T13" fmla="*/ 0 h 1969"/>
                    <a:gd name="T14" fmla="*/ 0 w 651"/>
                    <a:gd name="T15" fmla="*/ 0 h 1969"/>
                    <a:gd name="T16" fmla="*/ 0 w 651"/>
                    <a:gd name="T17" fmla="*/ 0 h 1969"/>
                    <a:gd name="T18" fmla="*/ 0 w 651"/>
                    <a:gd name="T19" fmla="*/ 0 h 1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1"/>
                    <a:gd name="T31" fmla="*/ 0 h 1969"/>
                    <a:gd name="T32" fmla="*/ 651 w 651"/>
                    <a:gd name="T33" fmla="*/ 1969 h 1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1" h="1969">
                      <a:moveTo>
                        <a:pt x="336" y="1964"/>
                      </a:moveTo>
                      <a:cubicBezTo>
                        <a:pt x="300" y="1833"/>
                        <a:pt x="262" y="1701"/>
                        <a:pt x="225" y="1543"/>
                      </a:cubicBezTo>
                      <a:cubicBezTo>
                        <a:pt x="188" y="1385"/>
                        <a:pt x="151" y="1228"/>
                        <a:pt x="114" y="1017"/>
                      </a:cubicBezTo>
                      <a:cubicBezTo>
                        <a:pt x="77" y="806"/>
                        <a:pt x="0" y="436"/>
                        <a:pt x="3" y="275"/>
                      </a:cubicBezTo>
                      <a:cubicBezTo>
                        <a:pt x="6" y="114"/>
                        <a:pt x="43" y="87"/>
                        <a:pt x="131" y="48"/>
                      </a:cubicBezTo>
                      <a:cubicBezTo>
                        <a:pt x="219" y="9"/>
                        <a:pt x="449" y="0"/>
                        <a:pt x="535" y="42"/>
                      </a:cubicBezTo>
                      <a:cubicBezTo>
                        <a:pt x="621" y="84"/>
                        <a:pt x="641" y="139"/>
                        <a:pt x="646" y="297"/>
                      </a:cubicBezTo>
                      <a:cubicBezTo>
                        <a:pt x="651" y="455"/>
                        <a:pt x="593" y="780"/>
                        <a:pt x="563" y="989"/>
                      </a:cubicBezTo>
                      <a:cubicBezTo>
                        <a:pt x="533" y="1198"/>
                        <a:pt x="495" y="1391"/>
                        <a:pt x="468" y="1554"/>
                      </a:cubicBezTo>
                      <a:cubicBezTo>
                        <a:pt x="441" y="1717"/>
                        <a:pt x="413" y="1900"/>
                        <a:pt x="402" y="1969"/>
                      </a:cubicBezTo>
                    </a:path>
                  </a:pathLst>
                </a:custGeom>
                <a:gradFill rotWithShape="1">
                  <a:gsLst>
                    <a:gs pos="0">
                      <a:srgbClr val="FF0000"/>
                    </a:gs>
                    <a:gs pos="100000">
                      <a:srgbClr val="FFFF00"/>
                    </a:gs>
                  </a:gsLst>
                  <a:lin ang="5400000" scaled="1"/>
                </a:gradFill>
                <a:ln w="9525">
                  <a:solidFill>
                    <a:srgbClr val="FFFF00"/>
                  </a:solidFill>
                  <a:miter lim="800000"/>
                  <a:headEnd/>
                  <a:tailEnd/>
                </a:ln>
              </p:spPr>
              <p:txBody>
                <a:bodyPr rot="10800000" wrap="none"/>
                <a:lstStyle/>
                <a:p>
                  <a:endParaRPr lang="en-GB" sz="1000"/>
                </a:p>
              </p:txBody>
            </p:sp>
            <p:sp>
              <p:nvSpPr>
                <p:cNvPr id="66" name="Freeform 2100"/>
                <p:cNvSpPr>
                  <a:spLocks/>
                </p:cNvSpPr>
                <p:nvPr/>
              </p:nvSpPr>
              <p:spPr bwMode="auto">
                <a:xfrm rot="10800000">
                  <a:off x="764" y="2610"/>
                  <a:ext cx="235" cy="234"/>
                </a:xfrm>
                <a:custGeom>
                  <a:avLst/>
                  <a:gdLst>
                    <a:gd name="T0" fmla="*/ 0 w 651"/>
                    <a:gd name="T1" fmla="*/ 0 h 1969"/>
                    <a:gd name="T2" fmla="*/ 0 w 651"/>
                    <a:gd name="T3" fmla="*/ 0 h 1969"/>
                    <a:gd name="T4" fmla="*/ 0 w 651"/>
                    <a:gd name="T5" fmla="*/ 0 h 1969"/>
                    <a:gd name="T6" fmla="*/ 0 w 651"/>
                    <a:gd name="T7" fmla="*/ 0 h 1969"/>
                    <a:gd name="T8" fmla="*/ 0 w 651"/>
                    <a:gd name="T9" fmla="*/ 0 h 1969"/>
                    <a:gd name="T10" fmla="*/ 0 w 651"/>
                    <a:gd name="T11" fmla="*/ 0 h 1969"/>
                    <a:gd name="T12" fmla="*/ 0 w 651"/>
                    <a:gd name="T13" fmla="*/ 0 h 1969"/>
                    <a:gd name="T14" fmla="*/ 0 w 651"/>
                    <a:gd name="T15" fmla="*/ 0 h 1969"/>
                    <a:gd name="T16" fmla="*/ 0 w 651"/>
                    <a:gd name="T17" fmla="*/ 0 h 1969"/>
                    <a:gd name="T18" fmla="*/ 0 w 651"/>
                    <a:gd name="T19" fmla="*/ 0 h 1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1"/>
                    <a:gd name="T31" fmla="*/ 0 h 1969"/>
                    <a:gd name="T32" fmla="*/ 651 w 651"/>
                    <a:gd name="T33" fmla="*/ 1969 h 1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1" h="1969">
                      <a:moveTo>
                        <a:pt x="336" y="1964"/>
                      </a:moveTo>
                      <a:cubicBezTo>
                        <a:pt x="300" y="1833"/>
                        <a:pt x="262" y="1701"/>
                        <a:pt x="225" y="1543"/>
                      </a:cubicBezTo>
                      <a:cubicBezTo>
                        <a:pt x="188" y="1385"/>
                        <a:pt x="151" y="1228"/>
                        <a:pt x="114" y="1017"/>
                      </a:cubicBezTo>
                      <a:cubicBezTo>
                        <a:pt x="77" y="806"/>
                        <a:pt x="0" y="436"/>
                        <a:pt x="3" y="275"/>
                      </a:cubicBezTo>
                      <a:cubicBezTo>
                        <a:pt x="6" y="114"/>
                        <a:pt x="43" y="87"/>
                        <a:pt x="131" y="48"/>
                      </a:cubicBezTo>
                      <a:cubicBezTo>
                        <a:pt x="219" y="9"/>
                        <a:pt x="449" y="0"/>
                        <a:pt x="535" y="42"/>
                      </a:cubicBezTo>
                      <a:cubicBezTo>
                        <a:pt x="621" y="84"/>
                        <a:pt x="641" y="139"/>
                        <a:pt x="646" y="297"/>
                      </a:cubicBezTo>
                      <a:cubicBezTo>
                        <a:pt x="651" y="455"/>
                        <a:pt x="593" y="780"/>
                        <a:pt x="563" y="989"/>
                      </a:cubicBezTo>
                      <a:cubicBezTo>
                        <a:pt x="533" y="1198"/>
                        <a:pt x="495" y="1391"/>
                        <a:pt x="468" y="1554"/>
                      </a:cubicBezTo>
                      <a:cubicBezTo>
                        <a:pt x="441" y="1717"/>
                        <a:pt x="413" y="1900"/>
                        <a:pt x="402" y="1969"/>
                      </a:cubicBezTo>
                    </a:path>
                  </a:pathLst>
                </a:custGeom>
                <a:gradFill rotWithShape="1">
                  <a:gsLst>
                    <a:gs pos="0">
                      <a:srgbClr val="FF0000"/>
                    </a:gs>
                    <a:gs pos="100000">
                      <a:srgbClr val="FFFF00"/>
                    </a:gs>
                  </a:gsLst>
                  <a:lin ang="5400000" scaled="1"/>
                </a:gradFill>
                <a:ln w="9525">
                  <a:solidFill>
                    <a:srgbClr val="FFFF00"/>
                  </a:solidFill>
                  <a:miter lim="800000"/>
                  <a:headEnd/>
                  <a:tailEnd/>
                </a:ln>
              </p:spPr>
              <p:txBody>
                <a:bodyPr rot="10800000" wrap="none"/>
                <a:lstStyle/>
                <a:p>
                  <a:endParaRPr lang="en-GB" sz="1000"/>
                </a:p>
              </p:txBody>
            </p:sp>
          </p:grpSp>
          <p:grpSp>
            <p:nvGrpSpPr>
              <p:cNvPr id="38" name="Group 2101"/>
              <p:cNvGrpSpPr>
                <a:grpSpLocks/>
              </p:cNvGrpSpPr>
              <p:nvPr/>
            </p:nvGrpSpPr>
            <p:grpSpPr bwMode="auto">
              <a:xfrm>
                <a:off x="1154807" y="3848720"/>
                <a:ext cx="2151063" cy="179388"/>
                <a:chOff x="764" y="2609"/>
                <a:chExt cx="1650" cy="236"/>
              </a:xfrm>
            </p:grpSpPr>
            <p:sp>
              <p:nvSpPr>
                <p:cNvPr id="62" name="Freeform 2102"/>
                <p:cNvSpPr>
                  <a:spLocks/>
                </p:cNvSpPr>
                <p:nvPr/>
              </p:nvSpPr>
              <p:spPr bwMode="auto">
                <a:xfrm rot="10800000">
                  <a:off x="1474" y="2609"/>
                  <a:ext cx="235" cy="234"/>
                </a:xfrm>
                <a:custGeom>
                  <a:avLst/>
                  <a:gdLst>
                    <a:gd name="T0" fmla="*/ 0 w 651"/>
                    <a:gd name="T1" fmla="*/ 0 h 1969"/>
                    <a:gd name="T2" fmla="*/ 0 w 651"/>
                    <a:gd name="T3" fmla="*/ 0 h 1969"/>
                    <a:gd name="T4" fmla="*/ 0 w 651"/>
                    <a:gd name="T5" fmla="*/ 0 h 1969"/>
                    <a:gd name="T6" fmla="*/ 0 w 651"/>
                    <a:gd name="T7" fmla="*/ 0 h 1969"/>
                    <a:gd name="T8" fmla="*/ 0 w 651"/>
                    <a:gd name="T9" fmla="*/ 0 h 1969"/>
                    <a:gd name="T10" fmla="*/ 0 w 651"/>
                    <a:gd name="T11" fmla="*/ 0 h 1969"/>
                    <a:gd name="T12" fmla="*/ 0 w 651"/>
                    <a:gd name="T13" fmla="*/ 0 h 1969"/>
                    <a:gd name="T14" fmla="*/ 0 w 651"/>
                    <a:gd name="T15" fmla="*/ 0 h 1969"/>
                    <a:gd name="T16" fmla="*/ 0 w 651"/>
                    <a:gd name="T17" fmla="*/ 0 h 1969"/>
                    <a:gd name="T18" fmla="*/ 0 w 651"/>
                    <a:gd name="T19" fmla="*/ 0 h 1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1"/>
                    <a:gd name="T31" fmla="*/ 0 h 1969"/>
                    <a:gd name="T32" fmla="*/ 651 w 651"/>
                    <a:gd name="T33" fmla="*/ 1969 h 1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1" h="1969">
                      <a:moveTo>
                        <a:pt x="336" y="1964"/>
                      </a:moveTo>
                      <a:cubicBezTo>
                        <a:pt x="300" y="1833"/>
                        <a:pt x="262" y="1701"/>
                        <a:pt x="225" y="1543"/>
                      </a:cubicBezTo>
                      <a:cubicBezTo>
                        <a:pt x="188" y="1385"/>
                        <a:pt x="151" y="1228"/>
                        <a:pt x="114" y="1017"/>
                      </a:cubicBezTo>
                      <a:cubicBezTo>
                        <a:pt x="77" y="806"/>
                        <a:pt x="0" y="436"/>
                        <a:pt x="3" y="275"/>
                      </a:cubicBezTo>
                      <a:cubicBezTo>
                        <a:pt x="6" y="114"/>
                        <a:pt x="43" y="87"/>
                        <a:pt x="131" y="48"/>
                      </a:cubicBezTo>
                      <a:cubicBezTo>
                        <a:pt x="219" y="9"/>
                        <a:pt x="449" y="0"/>
                        <a:pt x="535" y="42"/>
                      </a:cubicBezTo>
                      <a:cubicBezTo>
                        <a:pt x="621" y="84"/>
                        <a:pt x="641" y="139"/>
                        <a:pt x="646" y="297"/>
                      </a:cubicBezTo>
                      <a:cubicBezTo>
                        <a:pt x="651" y="455"/>
                        <a:pt x="593" y="780"/>
                        <a:pt x="563" y="989"/>
                      </a:cubicBezTo>
                      <a:cubicBezTo>
                        <a:pt x="533" y="1198"/>
                        <a:pt x="495" y="1391"/>
                        <a:pt x="468" y="1554"/>
                      </a:cubicBezTo>
                      <a:cubicBezTo>
                        <a:pt x="441" y="1717"/>
                        <a:pt x="413" y="1900"/>
                        <a:pt x="402" y="1969"/>
                      </a:cubicBezTo>
                    </a:path>
                  </a:pathLst>
                </a:custGeom>
                <a:gradFill rotWithShape="1">
                  <a:gsLst>
                    <a:gs pos="0">
                      <a:srgbClr val="FF0000"/>
                    </a:gs>
                    <a:gs pos="100000">
                      <a:srgbClr val="FFFF00"/>
                    </a:gs>
                  </a:gsLst>
                  <a:lin ang="5400000" scaled="1"/>
                </a:gradFill>
                <a:ln w="9525">
                  <a:solidFill>
                    <a:srgbClr val="FFFF00"/>
                  </a:solidFill>
                  <a:miter lim="800000"/>
                  <a:headEnd/>
                  <a:tailEnd/>
                </a:ln>
              </p:spPr>
              <p:txBody>
                <a:bodyPr rot="10800000" wrap="none"/>
                <a:lstStyle/>
                <a:p>
                  <a:endParaRPr lang="en-GB" sz="1000"/>
                </a:p>
              </p:txBody>
            </p:sp>
            <p:sp>
              <p:nvSpPr>
                <p:cNvPr id="63" name="Freeform 2103"/>
                <p:cNvSpPr>
                  <a:spLocks/>
                </p:cNvSpPr>
                <p:nvPr/>
              </p:nvSpPr>
              <p:spPr bwMode="auto">
                <a:xfrm rot="10800000">
                  <a:off x="764" y="2610"/>
                  <a:ext cx="235" cy="234"/>
                </a:xfrm>
                <a:custGeom>
                  <a:avLst/>
                  <a:gdLst>
                    <a:gd name="T0" fmla="*/ 0 w 651"/>
                    <a:gd name="T1" fmla="*/ 0 h 1969"/>
                    <a:gd name="T2" fmla="*/ 0 w 651"/>
                    <a:gd name="T3" fmla="*/ 0 h 1969"/>
                    <a:gd name="T4" fmla="*/ 0 w 651"/>
                    <a:gd name="T5" fmla="*/ 0 h 1969"/>
                    <a:gd name="T6" fmla="*/ 0 w 651"/>
                    <a:gd name="T7" fmla="*/ 0 h 1969"/>
                    <a:gd name="T8" fmla="*/ 0 w 651"/>
                    <a:gd name="T9" fmla="*/ 0 h 1969"/>
                    <a:gd name="T10" fmla="*/ 0 w 651"/>
                    <a:gd name="T11" fmla="*/ 0 h 1969"/>
                    <a:gd name="T12" fmla="*/ 0 w 651"/>
                    <a:gd name="T13" fmla="*/ 0 h 1969"/>
                    <a:gd name="T14" fmla="*/ 0 w 651"/>
                    <a:gd name="T15" fmla="*/ 0 h 1969"/>
                    <a:gd name="T16" fmla="*/ 0 w 651"/>
                    <a:gd name="T17" fmla="*/ 0 h 1969"/>
                    <a:gd name="T18" fmla="*/ 0 w 651"/>
                    <a:gd name="T19" fmla="*/ 0 h 1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1"/>
                    <a:gd name="T31" fmla="*/ 0 h 1969"/>
                    <a:gd name="T32" fmla="*/ 651 w 651"/>
                    <a:gd name="T33" fmla="*/ 1969 h 1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1" h="1969">
                      <a:moveTo>
                        <a:pt x="336" y="1964"/>
                      </a:moveTo>
                      <a:cubicBezTo>
                        <a:pt x="300" y="1833"/>
                        <a:pt x="262" y="1701"/>
                        <a:pt x="225" y="1543"/>
                      </a:cubicBezTo>
                      <a:cubicBezTo>
                        <a:pt x="188" y="1385"/>
                        <a:pt x="151" y="1228"/>
                        <a:pt x="114" y="1017"/>
                      </a:cubicBezTo>
                      <a:cubicBezTo>
                        <a:pt x="77" y="806"/>
                        <a:pt x="0" y="436"/>
                        <a:pt x="3" y="275"/>
                      </a:cubicBezTo>
                      <a:cubicBezTo>
                        <a:pt x="6" y="114"/>
                        <a:pt x="43" y="87"/>
                        <a:pt x="131" y="48"/>
                      </a:cubicBezTo>
                      <a:cubicBezTo>
                        <a:pt x="219" y="9"/>
                        <a:pt x="449" y="0"/>
                        <a:pt x="535" y="42"/>
                      </a:cubicBezTo>
                      <a:cubicBezTo>
                        <a:pt x="621" y="84"/>
                        <a:pt x="641" y="139"/>
                        <a:pt x="646" y="297"/>
                      </a:cubicBezTo>
                      <a:cubicBezTo>
                        <a:pt x="651" y="455"/>
                        <a:pt x="593" y="780"/>
                        <a:pt x="563" y="989"/>
                      </a:cubicBezTo>
                      <a:cubicBezTo>
                        <a:pt x="533" y="1198"/>
                        <a:pt x="495" y="1391"/>
                        <a:pt x="468" y="1554"/>
                      </a:cubicBezTo>
                      <a:cubicBezTo>
                        <a:pt x="441" y="1717"/>
                        <a:pt x="413" y="1900"/>
                        <a:pt x="402" y="1969"/>
                      </a:cubicBezTo>
                    </a:path>
                  </a:pathLst>
                </a:custGeom>
                <a:gradFill rotWithShape="1">
                  <a:gsLst>
                    <a:gs pos="0">
                      <a:srgbClr val="FF0000"/>
                    </a:gs>
                    <a:gs pos="100000">
                      <a:srgbClr val="FFFF00"/>
                    </a:gs>
                  </a:gsLst>
                  <a:lin ang="5400000" scaled="1"/>
                </a:gradFill>
                <a:ln w="9525">
                  <a:solidFill>
                    <a:srgbClr val="FFFF00"/>
                  </a:solidFill>
                  <a:miter lim="800000"/>
                  <a:headEnd/>
                  <a:tailEnd/>
                </a:ln>
              </p:spPr>
              <p:txBody>
                <a:bodyPr rot="10800000" wrap="none"/>
                <a:lstStyle/>
                <a:p>
                  <a:endParaRPr lang="en-GB" sz="1000"/>
                </a:p>
              </p:txBody>
            </p:sp>
            <p:sp>
              <p:nvSpPr>
                <p:cNvPr id="64" name="Freeform 2104"/>
                <p:cNvSpPr>
                  <a:spLocks/>
                </p:cNvSpPr>
                <p:nvPr/>
              </p:nvSpPr>
              <p:spPr bwMode="auto">
                <a:xfrm rot="10800000">
                  <a:off x="2179" y="2611"/>
                  <a:ext cx="235" cy="234"/>
                </a:xfrm>
                <a:custGeom>
                  <a:avLst/>
                  <a:gdLst>
                    <a:gd name="T0" fmla="*/ 0 w 651"/>
                    <a:gd name="T1" fmla="*/ 0 h 1969"/>
                    <a:gd name="T2" fmla="*/ 0 w 651"/>
                    <a:gd name="T3" fmla="*/ 0 h 1969"/>
                    <a:gd name="T4" fmla="*/ 0 w 651"/>
                    <a:gd name="T5" fmla="*/ 0 h 1969"/>
                    <a:gd name="T6" fmla="*/ 0 w 651"/>
                    <a:gd name="T7" fmla="*/ 0 h 1969"/>
                    <a:gd name="T8" fmla="*/ 0 w 651"/>
                    <a:gd name="T9" fmla="*/ 0 h 1969"/>
                    <a:gd name="T10" fmla="*/ 0 w 651"/>
                    <a:gd name="T11" fmla="*/ 0 h 1969"/>
                    <a:gd name="T12" fmla="*/ 0 w 651"/>
                    <a:gd name="T13" fmla="*/ 0 h 1969"/>
                    <a:gd name="T14" fmla="*/ 0 w 651"/>
                    <a:gd name="T15" fmla="*/ 0 h 1969"/>
                    <a:gd name="T16" fmla="*/ 0 w 651"/>
                    <a:gd name="T17" fmla="*/ 0 h 1969"/>
                    <a:gd name="T18" fmla="*/ 0 w 651"/>
                    <a:gd name="T19" fmla="*/ 0 h 1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1"/>
                    <a:gd name="T31" fmla="*/ 0 h 1969"/>
                    <a:gd name="T32" fmla="*/ 651 w 651"/>
                    <a:gd name="T33" fmla="*/ 1969 h 1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1" h="1969">
                      <a:moveTo>
                        <a:pt x="336" y="1964"/>
                      </a:moveTo>
                      <a:cubicBezTo>
                        <a:pt x="300" y="1833"/>
                        <a:pt x="262" y="1701"/>
                        <a:pt x="225" y="1543"/>
                      </a:cubicBezTo>
                      <a:cubicBezTo>
                        <a:pt x="188" y="1385"/>
                        <a:pt x="151" y="1228"/>
                        <a:pt x="114" y="1017"/>
                      </a:cubicBezTo>
                      <a:cubicBezTo>
                        <a:pt x="77" y="806"/>
                        <a:pt x="0" y="436"/>
                        <a:pt x="3" y="275"/>
                      </a:cubicBezTo>
                      <a:cubicBezTo>
                        <a:pt x="6" y="114"/>
                        <a:pt x="43" y="87"/>
                        <a:pt x="131" y="48"/>
                      </a:cubicBezTo>
                      <a:cubicBezTo>
                        <a:pt x="219" y="9"/>
                        <a:pt x="449" y="0"/>
                        <a:pt x="535" y="42"/>
                      </a:cubicBezTo>
                      <a:cubicBezTo>
                        <a:pt x="621" y="84"/>
                        <a:pt x="641" y="139"/>
                        <a:pt x="646" y="297"/>
                      </a:cubicBezTo>
                      <a:cubicBezTo>
                        <a:pt x="651" y="455"/>
                        <a:pt x="593" y="780"/>
                        <a:pt x="563" y="989"/>
                      </a:cubicBezTo>
                      <a:cubicBezTo>
                        <a:pt x="533" y="1198"/>
                        <a:pt x="495" y="1391"/>
                        <a:pt x="468" y="1554"/>
                      </a:cubicBezTo>
                      <a:cubicBezTo>
                        <a:pt x="441" y="1717"/>
                        <a:pt x="413" y="1900"/>
                        <a:pt x="402" y="1969"/>
                      </a:cubicBezTo>
                    </a:path>
                  </a:pathLst>
                </a:custGeom>
                <a:gradFill rotWithShape="1">
                  <a:gsLst>
                    <a:gs pos="0">
                      <a:srgbClr val="FF0000"/>
                    </a:gs>
                    <a:gs pos="100000">
                      <a:srgbClr val="FFFF00"/>
                    </a:gs>
                  </a:gsLst>
                  <a:lin ang="5400000" scaled="1"/>
                </a:gradFill>
                <a:ln w="9525">
                  <a:solidFill>
                    <a:srgbClr val="FFFF00"/>
                  </a:solidFill>
                  <a:miter lim="800000"/>
                  <a:headEnd/>
                  <a:tailEnd/>
                </a:ln>
              </p:spPr>
              <p:txBody>
                <a:bodyPr rot="10800000" wrap="none"/>
                <a:lstStyle/>
                <a:p>
                  <a:endParaRPr lang="en-GB" sz="1000"/>
                </a:p>
              </p:txBody>
            </p:sp>
          </p:grpSp>
          <p:sp>
            <p:nvSpPr>
              <p:cNvPr id="39" name="Line 2105"/>
              <p:cNvSpPr>
                <a:spLocks noChangeShapeType="1"/>
              </p:cNvSpPr>
              <p:nvPr/>
            </p:nvSpPr>
            <p:spPr bwMode="auto">
              <a:xfrm>
                <a:off x="440432" y="1777033"/>
                <a:ext cx="3313113" cy="0"/>
              </a:xfrm>
              <a:prstGeom prst="line">
                <a:avLst/>
              </a:prstGeom>
              <a:noFill/>
              <a:ln w="76200" cap="rnd">
                <a:solidFill>
                  <a:srgbClr val="FF0000"/>
                </a:solidFill>
                <a:prstDash val="sysDot"/>
                <a:miter lim="800000"/>
                <a:headEnd/>
                <a:tailEnd/>
              </a:ln>
              <a:extLst>
                <a:ext uri="{909E8E84-426E-40DD-AFC4-6F175D3DCCD1}">
                  <a14:hiddenFill xmlns:a14="http://schemas.microsoft.com/office/drawing/2010/main">
                    <a:noFill/>
                  </a14:hiddenFill>
                </a:ext>
              </a:extLst>
            </p:spPr>
            <p:txBody>
              <a:bodyPr wrap="none"/>
              <a:lstStyle/>
              <a:p>
                <a:endParaRPr lang="en-GB" sz="1000"/>
              </a:p>
            </p:txBody>
          </p:sp>
          <p:grpSp>
            <p:nvGrpSpPr>
              <p:cNvPr id="40" name="Group 90"/>
              <p:cNvGrpSpPr>
                <a:grpSpLocks/>
              </p:cNvGrpSpPr>
              <p:nvPr/>
            </p:nvGrpSpPr>
            <p:grpSpPr bwMode="auto">
              <a:xfrm>
                <a:off x="2658170" y="1777033"/>
                <a:ext cx="249237" cy="762000"/>
                <a:chOff x="7018338" y="2373313"/>
                <a:chExt cx="249237" cy="762000"/>
              </a:xfrm>
            </p:grpSpPr>
            <p:sp>
              <p:nvSpPr>
                <p:cNvPr id="59" name="Line 2120"/>
                <p:cNvSpPr>
                  <a:spLocks noChangeShapeType="1"/>
                </p:cNvSpPr>
                <p:nvPr/>
              </p:nvSpPr>
              <p:spPr bwMode="auto">
                <a:xfrm flipV="1">
                  <a:off x="7018338" y="2373313"/>
                  <a:ext cx="0" cy="304800"/>
                </a:xfrm>
                <a:prstGeom prst="line">
                  <a:avLst/>
                </a:prstGeom>
                <a:noFill/>
                <a:ln w="9525">
                  <a:solidFill>
                    <a:srgbClr val="1200F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1000"/>
                </a:p>
              </p:txBody>
            </p:sp>
            <p:sp>
              <p:nvSpPr>
                <p:cNvPr id="60" name="Line 2121"/>
                <p:cNvSpPr>
                  <a:spLocks noChangeShapeType="1"/>
                </p:cNvSpPr>
                <p:nvPr/>
              </p:nvSpPr>
              <p:spPr bwMode="auto">
                <a:xfrm flipV="1">
                  <a:off x="7143750" y="2525713"/>
                  <a:ext cx="0" cy="381000"/>
                </a:xfrm>
                <a:prstGeom prst="line">
                  <a:avLst/>
                </a:prstGeom>
                <a:noFill/>
                <a:ln w="9525">
                  <a:solidFill>
                    <a:srgbClr val="1200F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1000"/>
                </a:p>
              </p:txBody>
            </p:sp>
            <p:sp>
              <p:nvSpPr>
                <p:cNvPr id="61" name="Line 2122"/>
                <p:cNvSpPr>
                  <a:spLocks noChangeShapeType="1"/>
                </p:cNvSpPr>
                <p:nvPr/>
              </p:nvSpPr>
              <p:spPr bwMode="auto">
                <a:xfrm flipV="1">
                  <a:off x="7267575" y="2754313"/>
                  <a:ext cx="0" cy="381000"/>
                </a:xfrm>
                <a:prstGeom prst="line">
                  <a:avLst/>
                </a:prstGeom>
                <a:noFill/>
                <a:ln w="9525">
                  <a:solidFill>
                    <a:srgbClr val="1200F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sz="1000"/>
                </a:p>
              </p:txBody>
            </p:sp>
          </p:grpSp>
          <p:sp>
            <p:nvSpPr>
              <p:cNvPr id="41" name="Text Box 2124"/>
              <p:cNvSpPr txBox="1">
                <a:spLocks noChangeArrowheads="1"/>
              </p:cNvSpPr>
              <p:nvPr/>
            </p:nvSpPr>
            <p:spPr bwMode="auto">
              <a:xfrm>
                <a:off x="2878833" y="1938958"/>
                <a:ext cx="1600201" cy="715430"/>
              </a:xfrm>
              <a:prstGeom prst="rect">
                <a:avLst/>
              </a:prstGeom>
              <a:noFill/>
              <a:ln w="9525">
                <a:noFill/>
                <a:miter lim="800000"/>
                <a:headEnd/>
                <a:tailEnd/>
              </a:ln>
            </p:spPr>
            <p:txBody>
              <a:bodyPr>
                <a:spAutoFit/>
              </a:bodyPr>
              <a:lstStyle/>
              <a:p>
                <a:pPr>
                  <a:defRPr/>
                </a:pPr>
                <a:r>
                  <a:rPr lang="en-US" sz="1000" dirty="0">
                    <a:solidFill>
                      <a:schemeClr val="accent2"/>
                    </a:solidFill>
                    <a:latin typeface="+mn-lt"/>
                    <a:cs typeface="Arial" charset="0"/>
                  </a:rPr>
                  <a:t>primary ionization from </a:t>
                </a:r>
                <a:r>
                  <a:rPr lang="en-US" sz="1000" dirty="0" err="1">
                    <a:solidFill>
                      <a:schemeClr val="accent2"/>
                    </a:solidFill>
                    <a:latin typeface="+mn-lt"/>
                    <a:cs typeface="Arial" charset="0"/>
                  </a:rPr>
                  <a:t>dE</a:t>
                </a:r>
                <a:r>
                  <a:rPr lang="en-US" sz="1000" dirty="0">
                    <a:solidFill>
                      <a:schemeClr val="accent2"/>
                    </a:solidFill>
                    <a:latin typeface="+mn-lt"/>
                    <a:cs typeface="Arial" charset="0"/>
                  </a:rPr>
                  <a:t>/</a:t>
                </a:r>
                <a:r>
                  <a:rPr lang="en-US" sz="1000" dirty="0" err="1">
                    <a:solidFill>
                      <a:schemeClr val="accent2"/>
                    </a:solidFill>
                    <a:latin typeface="+mn-lt"/>
                    <a:cs typeface="Arial" charset="0"/>
                  </a:rPr>
                  <a:t>dx</a:t>
                </a:r>
                <a:endParaRPr lang="en-US" sz="1000" dirty="0">
                  <a:solidFill>
                    <a:schemeClr val="accent2"/>
                  </a:solidFill>
                  <a:latin typeface="+mn-lt"/>
                  <a:cs typeface="Arial" charset="0"/>
                </a:endParaRPr>
              </a:p>
            </p:txBody>
          </p:sp>
          <p:grpSp>
            <p:nvGrpSpPr>
              <p:cNvPr id="42" name="Group 91"/>
              <p:cNvGrpSpPr>
                <a:grpSpLocks/>
              </p:cNvGrpSpPr>
              <p:nvPr/>
            </p:nvGrpSpPr>
            <p:grpSpPr bwMode="auto">
              <a:xfrm>
                <a:off x="507113" y="1994520"/>
                <a:ext cx="539900" cy="457200"/>
                <a:chOff x="4867549" y="2590799"/>
                <a:chExt cx="539739" cy="457201"/>
              </a:xfrm>
            </p:grpSpPr>
            <p:sp>
              <p:nvSpPr>
                <p:cNvPr id="57" name="Line 2136"/>
                <p:cNvSpPr>
                  <a:spLocks noChangeShapeType="1"/>
                </p:cNvSpPr>
                <p:nvPr/>
              </p:nvSpPr>
              <p:spPr bwMode="auto">
                <a:xfrm flipV="1">
                  <a:off x="4876800" y="2590799"/>
                  <a:ext cx="1" cy="457201"/>
                </a:xfrm>
                <a:prstGeom prst="line">
                  <a:avLst/>
                </a:prstGeom>
                <a:noFill/>
                <a:ln w="9525">
                  <a:solidFill>
                    <a:srgbClr val="FF0000"/>
                  </a:solidFill>
                  <a:round/>
                  <a:headEnd type="arrow" w="med" len="lg"/>
                  <a:tailEnd/>
                </a:ln>
                <a:extLst>
                  <a:ext uri="{909E8E84-426E-40DD-AFC4-6F175D3DCCD1}">
                    <a14:hiddenFill xmlns:a14="http://schemas.microsoft.com/office/drawing/2010/main">
                      <a:noFill/>
                    </a14:hiddenFill>
                  </a:ext>
                </a:extLst>
              </p:spPr>
              <p:txBody>
                <a:bodyPr wrap="none" anchor="ctr"/>
                <a:lstStyle/>
                <a:p>
                  <a:endParaRPr lang="en-GB" sz="1000"/>
                </a:p>
              </p:txBody>
            </p:sp>
            <p:sp>
              <p:nvSpPr>
                <p:cNvPr id="58" name="Text Box 2137"/>
                <p:cNvSpPr txBox="1">
                  <a:spLocks noChangeArrowheads="1"/>
                </p:cNvSpPr>
                <p:nvPr/>
              </p:nvSpPr>
              <p:spPr bwMode="auto">
                <a:xfrm>
                  <a:off x="4867549" y="2601911"/>
                  <a:ext cx="539739" cy="317969"/>
                </a:xfrm>
                <a:prstGeom prst="rect">
                  <a:avLst/>
                </a:prstGeom>
                <a:noFill/>
                <a:ln w="9525">
                  <a:noFill/>
                  <a:miter lim="800000"/>
                  <a:headEnd/>
                  <a:tailEnd/>
                </a:ln>
              </p:spPr>
              <p:txBody>
                <a:bodyPr wrap="none">
                  <a:spAutoFit/>
                </a:bodyPr>
                <a:lstStyle/>
                <a:p>
                  <a:pPr>
                    <a:defRPr/>
                  </a:pPr>
                  <a:r>
                    <a:rPr lang="en-US" sz="1000" b="1" dirty="0" err="1" smtClean="0">
                      <a:solidFill>
                        <a:srgbClr val="FF0000"/>
                      </a:solidFill>
                      <a:latin typeface="+mn-lt"/>
                      <a:cs typeface="Arial" charset="0"/>
                    </a:rPr>
                    <a:t>E</a:t>
                  </a:r>
                  <a:r>
                    <a:rPr lang="en-US" sz="1000" b="1" baseline="-25000" dirty="0" err="1" smtClean="0">
                      <a:solidFill>
                        <a:srgbClr val="FF0000"/>
                      </a:solidFill>
                      <a:latin typeface="+mn-lt"/>
                      <a:cs typeface="Arial" charset="0"/>
                    </a:rPr>
                    <a:t>drift</a:t>
                  </a:r>
                  <a:endParaRPr lang="en-US" sz="1000" b="1" baseline="-25000" dirty="0">
                    <a:solidFill>
                      <a:srgbClr val="FF0000"/>
                    </a:solidFill>
                    <a:latin typeface="+mn-lt"/>
                    <a:cs typeface="Arial" charset="0"/>
                  </a:endParaRPr>
                </a:p>
              </p:txBody>
            </p:sp>
          </p:grpSp>
          <p:sp>
            <p:nvSpPr>
              <p:cNvPr id="43" name="Text Box 2124"/>
              <p:cNvSpPr txBox="1">
                <a:spLocks noChangeArrowheads="1"/>
              </p:cNvSpPr>
              <p:nvPr/>
            </p:nvSpPr>
            <p:spPr bwMode="auto">
              <a:xfrm>
                <a:off x="1583432" y="2081833"/>
                <a:ext cx="936509" cy="516700"/>
              </a:xfrm>
              <a:prstGeom prst="rect">
                <a:avLst/>
              </a:prstGeom>
              <a:noFill/>
              <a:ln w="9525">
                <a:noFill/>
                <a:miter lim="800000"/>
                <a:headEnd/>
                <a:tailEnd/>
              </a:ln>
            </p:spPr>
            <p:txBody>
              <a:bodyPr wrap="none">
                <a:spAutoFit/>
              </a:bodyPr>
              <a:lstStyle/>
              <a:p>
                <a:pPr>
                  <a:defRPr/>
                </a:pPr>
                <a:r>
                  <a:rPr lang="en-US" sz="1000" dirty="0">
                    <a:solidFill>
                      <a:schemeClr val="accent2"/>
                    </a:solidFill>
                    <a:latin typeface="+mn-lt"/>
                    <a:cs typeface="Arial" charset="0"/>
                  </a:rPr>
                  <a:t>photo</a:t>
                </a:r>
              </a:p>
              <a:p>
                <a:pPr>
                  <a:defRPr/>
                </a:pPr>
                <a:r>
                  <a:rPr lang="en-US" sz="1000" dirty="0">
                    <a:solidFill>
                      <a:schemeClr val="accent2"/>
                    </a:solidFill>
                    <a:latin typeface="+mn-lt"/>
                    <a:cs typeface="Arial" charset="0"/>
                  </a:rPr>
                  <a:t>electron</a:t>
                </a:r>
              </a:p>
            </p:txBody>
          </p:sp>
          <p:sp>
            <p:nvSpPr>
              <p:cNvPr id="44" name="Line 148"/>
              <p:cNvSpPr>
                <a:spLocks noChangeShapeType="1"/>
              </p:cNvSpPr>
              <p:nvPr/>
            </p:nvSpPr>
            <p:spPr bwMode="auto">
              <a:xfrm flipH="1">
                <a:off x="3640832" y="2615233"/>
                <a:ext cx="381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000"/>
              </a:p>
            </p:txBody>
          </p:sp>
          <p:sp>
            <p:nvSpPr>
              <p:cNvPr id="45" name="Line 2119"/>
              <p:cNvSpPr>
                <a:spLocks noChangeShapeType="1"/>
              </p:cNvSpPr>
              <p:nvPr/>
            </p:nvSpPr>
            <p:spPr bwMode="auto">
              <a:xfrm>
                <a:off x="2308920" y="1384920"/>
                <a:ext cx="1560512" cy="3048000"/>
              </a:xfrm>
              <a:prstGeom prst="line">
                <a:avLst/>
              </a:prstGeom>
              <a:noFill/>
              <a:ln w="28575">
                <a:solidFill>
                  <a:srgbClr val="3709B7"/>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GB" sz="1000"/>
              </a:p>
            </p:txBody>
          </p:sp>
          <p:grpSp>
            <p:nvGrpSpPr>
              <p:cNvPr id="46" name="Group 2133"/>
              <p:cNvGrpSpPr>
                <a:grpSpLocks/>
              </p:cNvGrpSpPr>
              <p:nvPr/>
            </p:nvGrpSpPr>
            <p:grpSpPr bwMode="auto">
              <a:xfrm>
                <a:off x="1035745" y="1613520"/>
                <a:ext cx="623887" cy="1143000"/>
                <a:chOff x="432" y="576"/>
                <a:chExt cx="480" cy="720"/>
              </a:xfrm>
            </p:grpSpPr>
            <p:cxnSp>
              <p:nvCxnSpPr>
                <p:cNvPr id="52" name="AutoShape 2127"/>
                <p:cNvCxnSpPr>
                  <a:cxnSpLocks noChangeShapeType="1"/>
                </p:cNvCxnSpPr>
                <p:nvPr/>
              </p:nvCxnSpPr>
              <p:spPr bwMode="auto">
                <a:xfrm rot="16200000" flipH="1">
                  <a:off x="696" y="1032"/>
                  <a:ext cx="144" cy="96"/>
                </a:xfrm>
                <a:prstGeom prst="curvedConnector3">
                  <a:avLst>
                    <a:gd name="adj1" fmla="val 50000"/>
                  </a:avLst>
                </a:prstGeom>
                <a:noFill/>
                <a:ln w="9525">
                  <a:solidFill>
                    <a:srgbClr val="9900FF"/>
                  </a:solidFill>
                  <a:round/>
                  <a:headEnd/>
                  <a:tailEnd/>
                </a:ln>
                <a:extLst>
                  <a:ext uri="{909E8E84-426E-40DD-AFC4-6F175D3DCCD1}">
                    <a14:hiddenFill xmlns:a14="http://schemas.microsoft.com/office/drawing/2010/main">
                      <a:noFill/>
                    </a14:hiddenFill>
                  </a:ext>
                </a:extLst>
              </p:spPr>
            </p:cxnSp>
            <p:cxnSp>
              <p:nvCxnSpPr>
                <p:cNvPr id="53" name="AutoShape 2129"/>
                <p:cNvCxnSpPr>
                  <a:cxnSpLocks noChangeShapeType="1"/>
                </p:cNvCxnSpPr>
                <p:nvPr/>
              </p:nvCxnSpPr>
              <p:spPr bwMode="auto">
                <a:xfrm rot="16200000" flipH="1">
                  <a:off x="792" y="1176"/>
                  <a:ext cx="144" cy="96"/>
                </a:xfrm>
                <a:prstGeom prst="curvedConnector3">
                  <a:avLst>
                    <a:gd name="adj1" fmla="val 49301"/>
                  </a:avLst>
                </a:prstGeom>
                <a:noFill/>
                <a:ln w="9525">
                  <a:solidFill>
                    <a:srgbClr val="9900FF"/>
                  </a:solidFill>
                  <a:round/>
                  <a:headEnd/>
                  <a:tailEnd type="triangle" w="med" len="med"/>
                </a:ln>
                <a:extLst>
                  <a:ext uri="{909E8E84-426E-40DD-AFC4-6F175D3DCCD1}">
                    <a14:hiddenFill xmlns:a14="http://schemas.microsoft.com/office/drawing/2010/main">
                      <a:noFill/>
                    </a14:hiddenFill>
                  </a:ext>
                </a:extLst>
              </p:spPr>
            </p:cxnSp>
            <p:cxnSp>
              <p:nvCxnSpPr>
                <p:cNvPr id="54" name="AutoShape 2130"/>
                <p:cNvCxnSpPr>
                  <a:cxnSpLocks noChangeShapeType="1"/>
                </p:cNvCxnSpPr>
                <p:nvPr/>
              </p:nvCxnSpPr>
              <p:spPr bwMode="auto">
                <a:xfrm rot="16200000" flipH="1">
                  <a:off x="600" y="888"/>
                  <a:ext cx="144" cy="96"/>
                </a:xfrm>
                <a:prstGeom prst="curvedConnector3">
                  <a:avLst>
                    <a:gd name="adj1" fmla="val 50000"/>
                  </a:avLst>
                </a:prstGeom>
                <a:noFill/>
                <a:ln w="9525">
                  <a:solidFill>
                    <a:srgbClr val="9900FF"/>
                  </a:solidFill>
                  <a:round/>
                  <a:headEnd/>
                  <a:tailEnd/>
                </a:ln>
                <a:extLst>
                  <a:ext uri="{909E8E84-426E-40DD-AFC4-6F175D3DCCD1}">
                    <a14:hiddenFill xmlns:a14="http://schemas.microsoft.com/office/drawing/2010/main">
                      <a:noFill/>
                    </a14:hiddenFill>
                  </a:ext>
                </a:extLst>
              </p:spPr>
            </p:cxnSp>
            <p:cxnSp>
              <p:nvCxnSpPr>
                <p:cNvPr id="55" name="AutoShape 2131"/>
                <p:cNvCxnSpPr>
                  <a:cxnSpLocks noChangeShapeType="1"/>
                </p:cNvCxnSpPr>
                <p:nvPr/>
              </p:nvCxnSpPr>
              <p:spPr bwMode="auto">
                <a:xfrm rot="16200000" flipH="1">
                  <a:off x="504" y="744"/>
                  <a:ext cx="144" cy="96"/>
                </a:xfrm>
                <a:prstGeom prst="curvedConnector3">
                  <a:avLst>
                    <a:gd name="adj1" fmla="val 50000"/>
                  </a:avLst>
                </a:prstGeom>
                <a:noFill/>
                <a:ln w="9525">
                  <a:solidFill>
                    <a:srgbClr val="9900FF"/>
                  </a:solidFill>
                  <a:round/>
                  <a:headEnd/>
                  <a:tailEnd/>
                </a:ln>
                <a:extLst>
                  <a:ext uri="{909E8E84-426E-40DD-AFC4-6F175D3DCCD1}">
                    <a14:hiddenFill xmlns:a14="http://schemas.microsoft.com/office/drawing/2010/main">
                      <a:noFill/>
                    </a14:hiddenFill>
                  </a:ext>
                </a:extLst>
              </p:spPr>
            </p:cxnSp>
            <p:cxnSp>
              <p:nvCxnSpPr>
                <p:cNvPr id="56" name="AutoShape 2132"/>
                <p:cNvCxnSpPr>
                  <a:cxnSpLocks noChangeShapeType="1"/>
                </p:cNvCxnSpPr>
                <p:nvPr/>
              </p:nvCxnSpPr>
              <p:spPr bwMode="auto">
                <a:xfrm rot="16200000" flipH="1">
                  <a:off x="408" y="600"/>
                  <a:ext cx="144" cy="96"/>
                </a:xfrm>
                <a:prstGeom prst="curvedConnector3">
                  <a:avLst>
                    <a:gd name="adj1" fmla="val 50000"/>
                  </a:avLst>
                </a:prstGeom>
                <a:noFill/>
                <a:ln w="9525">
                  <a:solidFill>
                    <a:srgbClr val="9900FF"/>
                  </a:solidFill>
                  <a:round/>
                  <a:headEnd/>
                  <a:tailEnd/>
                </a:ln>
                <a:extLst>
                  <a:ext uri="{909E8E84-426E-40DD-AFC4-6F175D3DCCD1}">
                    <a14:hiddenFill xmlns:a14="http://schemas.microsoft.com/office/drawing/2010/main">
                      <a:noFill/>
                    </a14:hiddenFill>
                  </a:ext>
                </a:extLst>
              </p:spPr>
            </p:cxnSp>
          </p:grpSp>
          <p:sp>
            <p:nvSpPr>
              <p:cNvPr id="47" name="Text Box 2137"/>
              <p:cNvSpPr txBox="1">
                <a:spLocks noChangeArrowheads="1"/>
              </p:cNvSpPr>
              <p:nvPr/>
            </p:nvSpPr>
            <p:spPr bwMode="auto">
              <a:xfrm>
                <a:off x="3793232" y="1551608"/>
                <a:ext cx="691295" cy="317968"/>
              </a:xfrm>
              <a:prstGeom prst="rect">
                <a:avLst/>
              </a:prstGeom>
              <a:noFill/>
              <a:ln w="9525">
                <a:noFill/>
                <a:miter lim="800000"/>
                <a:headEnd/>
                <a:tailEnd/>
              </a:ln>
            </p:spPr>
            <p:txBody>
              <a:bodyPr wrap="none">
                <a:spAutoFit/>
              </a:bodyPr>
              <a:lstStyle/>
              <a:p>
                <a:pPr>
                  <a:defRPr/>
                </a:pPr>
                <a:r>
                  <a:rPr lang="en-US" sz="1000" b="1" dirty="0">
                    <a:solidFill>
                      <a:srgbClr val="FF0000"/>
                    </a:solidFill>
                    <a:latin typeface="+mn-lt"/>
                    <a:cs typeface="Arial" charset="0"/>
                  </a:rPr>
                  <a:t>mesh</a:t>
                </a:r>
              </a:p>
            </p:txBody>
          </p:sp>
          <p:cxnSp>
            <p:nvCxnSpPr>
              <p:cNvPr id="48" name="Straight Arrow Connector 47"/>
              <p:cNvCxnSpPr/>
              <p:nvPr/>
            </p:nvCxnSpPr>
            <p:spPr>
              <a:xfrm rot="16200000" flipV="1">
                <a:off x="3782914" y="2974801"/>
                <a:ext cx="520700" cy="261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a:off x="3928170" y="3342308"/>
                <a:ext cx="246062" cy="23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a:off x="3836888" y="3474864"/>
                <a:ext cx="446088"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Text Box 78"/>
              <p:cNvSpPr txBox="1">
                <a:spLocks noChangeArrowheads="1"/>
              </p:cNvSpPr>
              <p:nvPr/>
            </p:nvSpPr>
            <p:spPr bwMode="auto">
              <a:xfrm>
                <a:off x="1979608" y="4252580"/>
                <a:ext cx="850616" cy="337001"/>
              </a:xfrm>
              <a:prstGeom prst="rect">
                <a:avLst/>
              </a:prstGeom>
              <a:noFill/>
              <a:ln w="9525">
                <a:noFill/>
                <a:miter lim="800000"/>
                <a:headEnd/>
                <a:tailEnd/>
              </a:ln>
            </p:spPr>
            <p:txBody>
              <a:bodyPr wrap="square">
                <a:spAutoFit/>
              </a:bodyPr>
              <a:lstStyle/>
              <a:p>
                <a:pPr>
                  <a:spcBef>
                    <a:spcPct val="50000"/>
                  </a:spcBef>
                  <a:defRPr/>
                </a:pPr>
                <a:r>
                  <a:rPr lang="de-CH" sz="1000" dirty="0">
                    <a:latin typeface="+mn-lt"/>
                    <a:cs typeface="Arial" charset="0"/>
                  </a:rPr>
                  <a:t>pads</a:t>
                </a:r>
                <a:endParaRPr lang="en-US" sz="1000" dirty="0">
                  <a:latin typeface="+mn-lt"/>
                  <a:cs typeface="Arial" charset="0"/>
                </a:endParaRPr>
              </a:p>
            </p:txBody>
          </p:sp>
        </p:grpSp>
        <p:sp>
          <p:nvSpPr>
            <p:cNvPr id="111" name="Arc 110"/>
            <p:cNvSpPr/>
            <p:nvPr/>
          </p:nvSpPr>
          <p:spPr>
            <a:xfrm rot="20588732">
              <a:off x="6523759" y="2495544"/>
              <a:ext cx="513842" cy="453296"/>
            </a:xfrm>
            <a:prstGeom prst="arc">
              <a:avLst/>
            </a:prstGeom>
            <a:ln>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716" y="3978901"/>
            <a:ext cx="3781011" cy="2531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TextBox 112"/>
          <p:cNvSpPr txBox="1"/>
          <p:nvPr/>
        </p:nvSpPr>
        <p:spPr>
          <a:xfrm>
            <a:off x="165327" y="4114727"/>
            <a:ext cx="1093569" cy="307777"/>
          </a:xfrm>
          <a:prstGeom prst="rect">
            <a:avLst/>
          </a:prstGeom>
          <a:noFill/>
        </p:spPr>
        <p:txBody>
          <a:bodyPr wrap="none" rtlCol="0">
            <a:spAutoFit/>
          </a:bodyPr>
          <a:lstStyle/>
          <a:p>
            <a:r>
              <a:rPr lang="en-GB" sz="1400" dirty="0" smtClean="0"/>
              <a:t>X/X</a:t>
            </a:r>
            <a:r>
              <a:rPr lang="en-GB" sz="1400" baseline="-25000" dirty="0" smtClean="0"/>
              <a:t>0</a:t>
            </a:r>
            <a:r>
              <a:rPr lang="en-GB" sz="1400" dirty="0" smtClean="0"/>
              <a:t>=2.4 %</a:t>
            </a:r>
            <a:endParaRPr lang="en-GB" sz="1400" dirty="0"/>
          </a:p>
        </p:txBody>
      </p:sp>
      <p:sp>
        <p:nvSpPr>
          <p:cNvPr id="114" name="TextBox 113"/>
          <p:cNvSpPr txBox="1"/>
          <p:nvPr/>
        </p:nvSpPr>
        <p:spPr>
          <a:xfrm>
            <a:off x="284077" y="6309320"/>
            <a:ext cx="3135795" cy="276999"/>
          </a:xfrm>
          <a:prstGeom prst="rect">
            <a:avLst/>
          </a:prstGeom>
          <a:noFill/>
        </p:spPr>
        <p:txBody>
          <a:bodyPr wrap="none" rtlCol="0">
            <a:spAutoFit/>
          </a:bodyPr>
          <a:lstStyle/>
          <a:p>
            <a:r>
              <a:rPr lang="en-GB" sz="1200" b="1" dirty="0" smtClean="0"/>
              <a:t>W. Anderson et al., NIM A 646 (2011), 35</a:t>
            </a:r>
            <a:endParaRPr lang="en-GB" sz="1200" b="1" dirty="0"/>
          </a:p>
        </p:txBody>
      </p:sp>
      <p:grpSp>
        <p:nvGrpSpPr>
          <p:cNvPr id="115" name="Group 31"/>
          <p:cNvGrpSpPr>
            <a:grpSpLocks/>
          </p:cNvGrpSpPr>
          <p:nvPr/>
        </p:nvGrpSpPr>
        <p:grpSpPr bwMode="auto">
          <a:xfrm>
            <a:off x="107504" y="1484784"/>
            <a:ext cx="3480970" cy="3118980"/>
            <a:chOff x="4767640" y="1006716"/>
            <a:chExt cx="4360862" cy="4208463"/>
          </a:xfrm>
        </p:grpSpPr>
        <p:grpSp>
          <p:nvGrpSpPr>
            <p:cNvPr id="116" name="Group 30"/>
            <p:cNvGrpSpPr>
              <a:grpSpLocks/>
            </p:cNvGrpSpPr>
            <p:nvPr/>
          </p:nvGrpSpPr>
          <p:grpSpPr bwMode="auto">
            <a:xfrm>
              <a:off x="4767640" y="1006716"/>
              <a:ext cx="4360862" cy="4208463"/>
              <a:chOff x="4783138" y="1006716"/>
              <a:chExt cx="4360862" cy="4208463"/>
            </a:xfrm>
          </p:grpSpPr>
          <p:sp>
            <p:nvSpPr>
              <p:cNvPr id="118" name="TextBox 23"/>
              <p:cNvSpPr txBox="1">
                <a:spLocks noChangeArrowheads="1"/>
              </p:cNvSpPr>
              <p:nvPr/>
            </p:nvSpPr>
            <p:spPr bwMode="auto">
              <a:xfrm rot="-1273075">
                <a:off x="6446838" y="1006716"/>
                <a:ext cx="992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CH"/>
                  <a:t>0.65 m</a:t>
                </a:r>
                <a:endParaRPr lang="en-US"/>
              </a:p>
            </p:txBody>
          </p:sp>
          <p:grpSp>
            <p:nvGrpSpPr>
              <p:cNvPr id="119" name="Group 25"/>
              <p:cNvGrpSpPr>
                <a:grpSpLocks/>
              </p:cNvGrpSpPr>
              <p:nvPr/>
            </p:nvGrpSpPr>
            <p:grpSpPr bwMode="auto">
              <a:xfrm>
                <a:off x="4783138" y="1502017"/>
                <a:ext cx="4144963" cy="3713162"/>
                <a:chOff x="4770438" y="1011237"/>
                <a:chExt cx="4144963" cy="3713163"/>
              </a:xfrm>
            </p:grpSpPr>
            <p:pic>
              <p:nvPicPr>
                <p:cNvPr id="121" name="Picture 2" descr="hbd-3"/>
                <p:cNvPicPr>
                  <a:picLocks noChangeAspect="1" noChangeArrowheads="1"/>
                </p:cNvPicPr>
                <p:nvPr/>
              </p:nvPicPr>
              <p:blipFill>
                <a:blip r:embed="rId3">
                  <a:clrChange>
                    <a:clrFrom>
                      <a:srgbClr val="FFFFFF"/>
                    </a:clrFrom>
                    <a:clrTo>
                      <a:srgbClr val="FFFFFF">
                        <a:alpha val="0"/>
                      </a:srgbClr>
                    </a:clrTo>
                  </a:clrChange>
                  <a:lum bright="24000"/>
                  <a:extLst>
                    <a:ext uri="{28A0092B-C50C-407E-A947-70E740481C1C}">
                      <a14:useLocalDpi xmlns:a14="http://schemas.microsoft.com/office/drawing/2010/main" val="0"/>
                    </a:ext>
                  </a:extLst>
                </a:blip>
                <a:srcRect/>
                <a:stretch>
                  <a:fillRect/>
                </a:stretch>
              </p:blipFill>
              <p:spPr bwMode="auto">
                <a:xfrm>
                  <a:off x="4800600" y="1011237"/>
                  <a:ext cx="3990975"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2" name="Straight Arrow Connector 121"/>
                <p:cNvCxnSpPr/>
                <p:nvPr/>
              </p:nvCxnSpPr>
              <p:spPr>
                <a:xfrm rot="5400000">
                  <a:off x="7277100" y="3086100"/>
                  <a:ext cx="3048001" cy="2286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nvGrpSpPr>
                <p:cNvPr id="123" name="Group 29"/>
                <p:cNvGrpSpPr>
                  <a:grpSpLocks/>
                </p:cNvGrpSpPr>
                <p:nvPr/>
              </p:nvGrpSpPr>
              <p:grpSpPr bwMode="auto">
                <a:xfrm>
                  <a:off x="4770438" y="1730377"/>
                  <a:ext cx="3306762" cy="2003427"/>
                  <a:chOff x="2979" y="947"/>
                  <a:chExt cx="2083" cy="1262"/>
                </a:xfrm>
              </p:grpSpPr>
              <p:sp>
                <p:nvSpPr>
                  <p:cNvPr id="124" name="Freeform 11"/>
                  <p:cNvSpPr>
                    <a:spLocks/>
                  </p:cNvSpPr>
                  <p:nvPr/>
                </p:nvSpPr>
                <p:spPr bwMode="auto">
                  <a:xfrm flipH="1">
                    <a:off x="3072" y="1187"/>
                    <a:ext cx="200" cy="124"/>
                  </a:xfrm>
                  <a:custGeom>
                    <a:avLst/>
                    <a:gdLst>
                      <a:gd name="T0" fmla="*/ 0 w 402"/>
                      <a:gd name="T1" fmla="*/ 2147483647 h 47"/>
                      <a:gd name="T2" fmla="*/ 0 w 402"/>
                      <a:gd name="T3" fmla="*/ 2147483647 h 47"/>
                      <a:gd name="T4" fmla="*/ 0 w 402"/>
                      <a:gd name="T5" fmla="*/ 0 h 47"/>
                      <a:gd name="T6" fmla="*/ 0 60000 65536"/>
                      <a:gd name="T7" fmla="*/ 0 60000 65536"/>
                      <a:gd name="T8" fmla="*/ 0 60000 65536"/>
                      <a:gd name="T9" fmla="*/ 0 w 402"/>
                      <a:gd name="T10" fmla="*/ 0 h 47"/>
                      <a:gd name="T11" fmla="*/ 402 w 402"/>
                      <a:gd name="T12" fmla="*/ 47 h 47"/>
                    </a:gdLst>
                    <a:ahLst/>
                    <a:cxnLst>
                      <a:cxn ang="T6">
                        <a:pos x="T0" y="T1"/>
                      </a:cxn>
                      <a:cxn ang="T7">
                        <a:pos x="T2" y="T3"/>
                      </a:cxn>
                      <a:cxn ang="T8">
                        <a:pos x="T4" y="T5"/>
                      </a:cxn>
                    </a:cxnLst>
                    <a:rect l="T9" t="T10" r="T11" b="T12"/>
                    <a:pathLst>
                      <a:path w="402" h="47">
                        <a:moveTo>
                          <a:pt x="3" y="47"/>
                        </a:moveTo>
                        <a:cubicBezTo>
                          <a:pt x="14" y="44"/>
                          <a:pt x="0" y="45"/>
                          <a:pt x="67" y="37"/>
                        </a:cubicBezTo>
                        <a:cubicBezTo>
                          <a:pt x="134" y="29"/>
                          <a:pt x="332" y="8"/>
                          <a:pt x="402" y="0"/>
                        </a:cubicBezTo>
                      </a:path>
                    </a:pathLst>
                  </a:custGeom>
                  <a:noFill/>
                  <a:ln w="19050" cap="flat" cmpd="sng">
                    <a:solidFill>
                      <a:srgbClr val="3399FF"/>
                    </a:solidFill>
                    <a:prstDash val="sys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GB"/>
                  </a:p>
                </p:txBody>
              </p:sp>
              <p:sp>
                <p:nvSpPr>
                  <p:cNvPr id="125" name="Text Box 13"/>
                  <p:cNvSpPr txBox="1">
                    <a:spLocks noChangeArrowheads="1"/>
                  </p:cNvSpPr>
                  <p:nvPr/>
                </p:nvSpPr>
                <p:spPr bwMode="auto">
                  <a:xfrm>
                    <a:off x="3344" y="1181"/>
                    <a:ext cx="47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altLang="ja-JP" sz="1000">
                        <a:solidFill>
                          <a:srgbClr val="FFFF66"/>
                        </a:solidFill>
                        <a:latin typeface="Arial Narrow" pitchFamily="34" charset="0"/>
                      </a:rPr>
                      <a:t>Cherenkov </a:t>
                    </a:r>
                  </a:p>
                  <a:p>
                    <a:r>
                      <a:rPr lang="en-US" altLang="ja-JP" sz="1000">
                        <a:solidFill>
                          <a:srgbClr val="FFFF66"/>
                        </a:solidFill>
                        <a:latin typeface="Arial Narrow" pitchFamily="34" charset="0"/>
                      </a:rPr>
                      <a:t>      blobs </a:t>
                    </a:r>
                  </a:p>
                </p:txBody>
              </p:sp>
              <p:sp>
                <p:nvSpPr>
                  <p:cNvPr id="126" name="Freeform 125"/>
                  <p:cNvSpPr>
                    <a:spLocks/>
                  </p:cNvSpPr>
                  <p:nvPr/>
                </p:nvSpPr>
                <p:spPr bwMode="auto">
                  <a:xfrm>
                    <a:off x="2979" y="1435"/>
                    <a:ext cx="283" cy="129"/>
                  </a:xfrm>
                  <a:custGeom>
                    <a:avLst/>
                    <a:gdLst>
                      <a:gd name="T0" fmla="*/ 49 w 302"/>
                      <a:gd name="T1" fmla="*/ 5 h 142"/>
                      <a:gd name="T2" fmla="*/ 33 w 302"/>
                      <a:gd name="T3" fmla="*/ 3 h 142"/>
                      <a:gd name="T4" fmla="*/ 17 w 302"/>
                      <a:gd name="T5" fmla="*/ 5 h 142"/>
                      <a:gd name="T6" fmla="*/ 0 w 302"/>
                      <a:gd name="T7" fmla="*/ 10 h 142"/>
                      <a:gd name="T8" fmla="*/ 0 60000 65536"/>
                      <a:gd name="T9" fmla="*/ 0 60000 65536"/>
                      <a:gd name="T10" fmla="*/ 0 60000 65536"/>
                      <a:gd name="T11" fmla="*/ 0 60000 65536"/>
                      <a:gd name="T12" fmla="*/ 0 w 302"/>
                      <a:gd name="T13" fmla="*/ 0 h 142"/>
                      <a:gd name="T14" fmla="*/ 302 w 302"/>
                      <a:gd name="T15" fmla="*/ 142 h 142"/>
                    </a:gdLst>
                    <a:ahLst/>
                    <a:cxnLst>
                      <a:cxn ang="T8">
                        <a:pos x="T0" y="T1"/>
                      </a:cxn>
                      <a:cxn ang="T9">
                        <a:pos x="T2" y="T3"/>
                      </a:cxn>
                      <a:cxn ang="T10">
                        <a:pos x="T4" y="T5"/>
                      </a:cxn>
                      <a:cxn ang="T11">
                        <a:pos x="T6" y="T7"/>
                      </a:cxn>
                    </a:cxnLst>
                    <a:rect l="T12" t="T13" r="T14" b="T15"/>
                    <a:pathLst>
                      <a:path w="302" h="142">
                        <a:moveTo>
                          <a:pt x="302" y="23"/>
                        </a:moveTo>
                        <a:cubicBezTo>
                          <a:pt x="285" y="20"/>
                          <a:pt x="240" y="0"/>
                          <a:pt x="206" y="3"/>
                        </a:cubicBezTo>
                        <a:cubicBezTo>
                          <a:pt x="172" y="6"/>
                          <a:pt x="131" y="16"/>
                          <a:pt x="97" y="39"/>
                        </a:cubicBezTo>
                        <a:cubicBezTo>
                          <a:pt x="63" y="62"/>
                          <a:pt x="16" y="125"/>
                          <a:pt x="0" y="142"/>
                        </a:cubicBezTo>
                      </a:path>
                    </a:pathLst>
                  </a:custGeom>
                  <a:noFill/>
                  <a:ln w="19050" cap="flat" cmpd="sng">
                    <a:solidFill>
                      <a:srgbClr val="FF0066"/>
                    </a:solidFill>
                    <a:prstDash val="sys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GB"/>
                  </a:p>
                </p:txBody>
              </p:sp>
              <p:sp>
                <p:nvSpPr>
                  <p:cNvPr id="127" name="Text Box 16"/>
                  <p:cNvSpPr txBox="1">
                    <a:spLocks noChangeArrowheads="1"/>
                  </p:cNvSpPr>
                  <p:nvPr/>
                </p:nvSpPr>
                <p:spPr bwMode="auto">
                  <a:xfrm>
                    <a:off x="3696" y="1585"/>
                    <a:ext cx="2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a:solidFill>
                          <a:srgbClr val="FF0000"/>
                        </a:solidFill>
                        <a:latin typeface="Times New Roman" pitchFamily="18" charset="0"/>
                      </a:rPr>
                      <a:t>e</a:t>
                    </a:r>
                    <a:r>
                      <a:rPr lang="en-US" altLang="ja-JP" baseline="30000">
                        <a:solidFill>
                          <a:srgbClr val="FF0000"/>
                        </a:solidFill>
                        <a:latin typeface="Times New Roman" pitchFamily="18" charset="0"/>
                      </a:rPr>
                      <a:t>+</a:t>
                    </a:r>
                  </a:p>
                </p:txBody>
              </p:sp>
              <p:sp>
                <p:nvSpPr>
                  <p:cNvPr id="128" name="Text Box 17"/>
                  <p:cNvSpPr txBox="1">
                    <a:spLocks noChangeArrowheads="1"/>
                  </p:cNvSpPr>
                  <p:nvPr/>
                </p:nvSpPr>
                <p:spPr bwMode="auto">
                  <a:xfrm>
                    <a:off x="3769" y="1401"/>
                    <a:ext cx="22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ja-JP">
                        <a:solidFill>
                          <a:schemeClr val="accent2"/>
                        </a:solidFill>
                        <a:latin typeface="Times New Roman" pitchFamily="18" charset="0"/>
                      </a:rPr>
                      <a:t>e</a:t>
                    </a:r>
                    <a:r>
                      <a:rPr lang="en-US" altLang="ja-JP" baseline="30000">
                        <a:solidFill>
                          <a:schemeClr val="accent2"/>
                        </a:solidFill>
                        <a:latin typeface="Times New Roman" pitchFamily="18" charset="0"/>
                      </a:rPr>
                      <a:t>-</a:t>
                    </a:r>
                  </a:p>
                </p:txBody>
              </p:sp>
              <p:sp>
                <p:nvSpPr>
                  <p:cNvPr id="129" name="Line 18"/>
                  <p:cNvSpPr>
                    <a:spLocks noChangeShapeType="1"/>
                  </p:cNvSpPr>
                  <p:nvPr/>
                </p:nvSpPr>
                <p:spPr bwMode="auto">
                  <a:xfrm flipV="1">
                    <a:off x="3909" y="1690"/>
                    <a:ext cx="49" cy="126"/>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GB"/>
                  </a:p>
                </p:txBody>
              </p:sp>
              <p:sp>
                <p:nvSpPr>
                  <p:cNvPr id="130" name="Text Box 19"/>
                  <p:cNvSpPr txBox="1">
                    <a:spLocks noChangeArrowheads="1"/>
                  </p:cNvSpPr>
                  <p:nvPr/>
                </p:nvSpPr>
                <p:spPr bwMode="auto">
                  <a:xfrm>
                    <a:off x="4135" y="947"/>
                    <a:ext cx="498"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ja-JP" sz="1000" dirty="0" err="1">
                        <a:solidFill>
                          <a:srgbClr val="FF0000"/>
                        </a:solidFill>
                        <a:latin typeface="Symbol" pitchFamily="18" charset="2"/>
                      </a:rPr>
                      <a:t>q</a:t>
                    </a:r>
                    <a:r>
                      <a:rPr lang="en-US" altLang="ja-JP" sz="1000" baseline="-25000" dirty="0" err="1">
                        <a:solidFill>
                          <a:srgbClr val="FF0000"/>
                        </a:solidFill>
                        <a:latin typeface="Times New Roman" pitchFamily="18" charset="0"/>
                      </a:rPr>
                      <a:t>pair</a:t>
                    </a:r>
                    <a:r>
                      <a:rPr lang="en-US" altLang="ja-JP" sz="1000" dirty="0">
                        <a:solidFill>
                          <a:srgbClr val="FF0000"/>
                        </a:solidFill>
                        <a:latin typeface="Times New Roman" pitchFamily="18" charset="0"/>
                      </a:rPr>
                      <a:t> </a:t>
                    </a:r>
                  </a:p>
                  <a:p>
                    <a:pPr algn="ctr" eaLnBrk="1" hangingPunct="1"/>
                    <a:r>
                      <a:rPr lang="en-US" altLang="ja-JP" sz="1000" dirty="0">
                        <a:solidFill>
                          <a:srgbClr val="FF0000"/>
                        </a:solidFill>
                        <a:latin typeface="Times New Roman" pitchFamily="18" charset="0"/>
                      </a:rPr>
                      <a:t>opening angle</a:t>
                    </a:r>
                  </a:p>
                </p:txBody>
              </p:sp>
              <p:sp>
                <p:nvSpPr>
                  <p:cNvPr id="131" name="Oval 130"/>
                  <p:cNvSpPr>
                    <a:spLocks noChangeArrowheads="1"/>
                  </p:cNvSpPr>
                  <p:nvPr/>
                </p:nvSpPr>
                <p:spPr bwMode="auto">
                  <a:xfrm rot="1920000">
                    <a:off x="3420" y="1373"/>
                    <a:ext cx="37" cy="67"/>
                  </a:xfrm>
                  <a:prstGeom prst="ellipse">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en-US"/>
                  </a:p>
                </p:txBody>
              </p:sp>
              <p:sp>
                <p:nvSpPr>
                  <p:cNvPr id="132" name="Oval 131"/>
                  <p:cNvSpPr>
                    <a:spLocks noChangeArrowheads="1"/>
                  </p:cNvSpPr>
                  <p:nvPr/>
                </p:nvSpPr>
                <p:spPr bwMode="auto">
                  <a:xfrm rot="1920000">
                    <a:off x="3363" y="1449"/>
                    <a:ext cx="37" cy="67"/>
                  </a:xfrm>
                  <a:prstGeom prst="ellipse">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en-US"/>
                  </a:p>
                </p:txBody>
              </p:sp>
              <p:sp>
                <p:nvSpPr>
                  <p:cNvPr id="133" name="Line 22"/>
                  <p:cNvSpPr>
                    <a:spLocks noChangeShapeType="1"/>
                  </p:cNvSpPr>
                  <p:nvPr/>
                </p:nvSpPr>
                <p:spPr bwMode="auto">
                  <a:xfrm flipH="1" flipV="1">
                    <a:off x="3392" y="1489"/>
                    <a:ext cx="742" cy="275"/>
                  </a:xfrm>
                  <a:prstGeom prst="line">
                    <a:avLst/>
                  </a:prstGeom>
                  <a:noFill/>
                  <a:ln w="19050">
                    <a:solidFill>
                      <a:srgbClr val="FF0066"/>
                    </a:solidFill>
                    <a:prstDash val="sysDot"/>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34" name="Line 23"/>
                  <p:cNvSpPr>
                    <a:spLocks noChangeShapeType="1"/>
                  </p:cNvSpPr>
                  <p:nvPr/>
                </p:nvSpPr>
                <p:spPr bwMode="auto">
                  <a:xfrm flipH="1" flipV="1">
                    <a:off x="3447" y="1405"/>
                    <a:ext cx="698" cy="352"/>
                  </a:xfrm>
                  <a:prstGeom prst="line">
                    <a:avLst/>
                  </a:prstGeom>
                  <a:noFill/>
                  <a:ln w="19050">
                    <a:solidFill>
                      <a:srgbClr val="3399FF"/>
                    </a:solidFill>
                    <a:prstDash val="sysDot"/>
                    <a:round/>
                    <a:headEnd/>
                    <a:tailEnd/>
                  </a:ln>
                  <a:extLst>
                    <a:ext uri="{909E8E84-426E-40DD-AFC4-6F175D3DCCD1}">
                      <a14:hiddenFill xmlns:a14="http://schemas.microsoft.com/office/drawing/2010/main">
                        <a:noFill/>
                      </a14:hiddenFill>
                    </a:ext>
                  </a:extLst>
                </p:spPr>
                <p:txBody>
                  <a:bodyPr wrap="none"/>
                  <a:lstStyle/>
                  <a:p>
                    <a:endParaRPr lang="en-GB"/>
                  </a:p>
                </p:txBody>
              </p:sp>
              <p:sp>
                <p:nvSpPr>
                  <p:cNvPr id="135" name="Freeform 134"/>
                  <p:cNvSpPr>
                    <a:spLocks/>
                  </p:cNvSpPr>
                  <p:nvPr/>
                </p:nvSpPr>
                <p:spPr bwMode="auto">
                  <a:xfrm>
                    <a:off x="3971" y="1363"/>
                    <a:ext cx="695" cy="295"/>
                  </a:xfrm>
                  <a:custGeom>
                    <a:avLst/>
                    <a:gdLst>
                      <a:gd name="T0" fmla="*/ 0 w 695"/>
                      <a:gd name="T1" fmla="*/ 295 h 295"/>
                      <a:gd name="T2" fmla="*/ 61 w 695"/>
                      <a:gd name="T3" fmla="*/ 193 h 295"/>
                      <a:gd name="T4" fmla="*/ 109 w 695"/>
                      <a:gd name="T5" fmla="*/ 139 h 295"/>
                      <a:gd name="T6" fmla="*/ 167 w 695"/>
                      <a:gd name="T7" fmla="*/ 94 h 295"/>
                      <a:gd name="T8" fmla="*/ 250 w 695"/>
                      <a:gd name="T9" fmla="*/ 52 h 295"/>
                      <a:gd name="T10" fmla="*/ 387 w 695"/>
                      <a:gd name="T11" fmla="*/ 14 h 295"/>
                      <a:gd name="T12" fmla="*/ 563 w 695"/>
                      <a:gd name="T13" fmla="*/ 1 h 295"/>
                      <a:gd name="T14" fmla="*/ 695 w 695"/>
                      <a:gd name="T15" fmla="*/ 7 h 295"/>
                      <a:gd name="T16" fmla="*/ 0 60000 65536"/>
                      <a:gd name="T17" fmla="*/ 0 60000 65536"/>
                      <a:gd name="T18" fmla="*/ 0 60000 65536"/>
                      <a:gd name="T19" fmla="*/ 0 60000 65536"/>
                      <a:gd name="T20" fmla="*/ 0 60000 65536"/>
                      <a:gd name="T21" fmla="*/ 0 60000 65536"/>
                      <a:gd name="T22" fmla="*/ 0 60000 65536"/>
                      <a:gd name="T23" fmla="*/ 0 60000 65536"/>
                      <a:gd name="T24" fmla="*/ 0 w 695"/>
                      <a:gd name="T25" fmla="*/ 0 h 295"/>
                      <a:gd name="T26" fmla="*/ 695 w 695"/>
                      <a:gd name="T27" fmla="*/ 295 h 2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5" h="295">
                        <a:moveTo>
                          <a:pt x="0" y="295"/>
                        </a:moveTo>
                        <a:cubicBezTo>
                          <a:pt x="10" y="278"/>
                          <a:pt x="43" y="219"/>
                          <a:pt x="61" y="193"/>
                        </a:cubicBezTo>
                        <a:cubicBezTo>
                          <a:pt x="79" y="167"/>
                          <a:pt x="91" y="155"/>
                          <a:pt x="109" y="139"/>
                        </a:cubicBezTo>
                        <a:cubicBezTo>
                          <a:pt x="127" y="123"/>
                          <a:pt x="144" y="108"/>
                          <a:pt x="167" y="94"/>
                        </a:cubicBezTo>
                        <a:cubicBezTo>
                          <a:pt x="190" y="80"/>
                          <a:pt x="213" y="65"/>
                          <a:pt x="250" y="52"/>
                        </a:cubicBezTo>
                        <a:cubicBezTo>
                          <a:pt x="287" y="39"/>
                          <a:pt x="335" y="22"/>
                          <a:pt x="387" y="14"/>
                        </a:cubicBezTo>
                        <a:cubicBezTo>
                          <a:pt x="439" y="6"/>
                          <a:pt x="512" y="2"/>
                          <a:pt x="563" y="1"/>
                        </a:cubicBezTo>
                        <a:cubicBezTo>
                          <a:pt x="614" y="0"/>
                          <a:pt x="668" y="6"/>
                          <a:pt x="695" y="7"/>
                        </a:cubicBezTo>
                      </a:path>
                    </a:pathLst>
                  </a:custGeom>
                  <a:noFill/>
                  <a:ln w="28575" cap="flat" cmpd="sng">
                    <a:solidFill>
                      <a:srgbClr val="FF66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en-GB"/>
                  </a:p>
                </p:txBody>
              </p:sp>
              <p:sp>
                <p:nvSpPr>
                  <p:cNvPr id="136" name="Text Box 28"/>
                  <p:cNvSpPr txBox="1">
                    <a:spLocks noChangeArrowheads="1"/>
                  </p:cNvSpPr>
                  <p:nvPr/>
                </p:nvSpPr>
                <p:spPr bwMode="auto">
                  <a:xfrm>
                    <a:off x="4564" y="1921"/>
                    <a:ext cx="4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dirty="0">
                        <a:solidFill>
                          <a:srgbClr val="FF0000"/>
                        </a:solidFill>
                      </a:rPr>
                      <a:t>B≈0</a:t>
                    </a:r>
                  </a:p>
                </p:txBody>
              </p:sp>
            </p:grpSp>
          </p:grpSp>
          <p:sp>
            <p:nvSpPr>
              <p:cNvPr id="120" name="TextBox 23"/>
              <p:cNvSpPr txBox="1">
                <a:spLocks noChangeArrowheads="1"/>
              </p:cNvSpPr>
              <p:nvPr/>
            </p:nvSpPr>
            <p:spPr bwMode="auto">
              <a:xfrm rot="-5185302">
                <a:off x="8414544" y="3469723"/>
                <a:ext cx="1089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de-CH"/>
                  <a:t>1.21 m</a:t>
                </a:r>
                <a:endParaRPr lang="en-US"/>
              </a:p>
            </p:txBody>
          </p:sp>
        </p:grpSp>
        <p:cxnSp>
          <p:nvCxnSpPr>
            <p:cNvPr id="117" name="Straight Arrow Connector 116"/>
            <p:cNvCxnSpPr/>
            <p:nvPr/>
          </p:nvCxnSpPr>
          <p:spPr>
            <a:xfrm flipV="1">
              <a:off x="6553578" y="1295641"/>
              <a:ext cx="685800" cy="3048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138" name="Picture 10" descr="hbd_fb_rb_comparison_charge_e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6857" y="1555728"/>
            <a:ext cx="2613655" cy="30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 Box 15"/>
          <p:cNvSpPr txBox="1">
            <a:spLocks noChangeArrowheads="1"/>
          </p:cNvSpPr>
          <p:nvPr/>
        </p:nvSpPr>
        <p:spPr bwMode="auto">
          <a:xfrm>
            <a:off x="7850970" y="4437112"/>
            <a:ext cx="1329542" cy="184666"/>
          </a:xfrm>
          <a:prstGeom prst="rect">
            <a:avLst/>
          </a:prstGeom>
          <a:solidFill>
            <a:schemeClr val="bg1"/>
          </a:solidFill>
          <a:ln>
            <a:noFill/>
          </a:ln>
        </p:spPr>
        <p:txBody>
          <a:bodyPr lIns="0" tIns="0" rIns="0" bIns="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charset="0"/>
                <a:cs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charset="0"/>
                <a:cs typeface="Arial"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charset="0"/>
                <a:cs typeface="Arial"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charset="0"/>
                <a:cs typeface="Arial"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charset="0"/>
                <a:cs typeface="Arial" charset="0"/>
              </a:defRPr>
            </a:lvl5pPr>
            <a:lvl6pPr marL="2514600" indent="-228600" eaLnBrk="0" fontAlgn="base" hangingPunct="0">
              <a:spcBef>
                <a:spcPct val="0"/>
              </a:spcBef>
              <a:spcAft>
                <a:spcPts val="1050"/>
              </a:spcAft>
              <a:buClr>
                <a:srgbClr val="000000"/>
              </a:buClr>
              <a:buSzPct val="45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charset="0"/>
                <a:cs typeface="Arial" charset="0"/>
              </a:defRPr>
            </a:lvl6pPr>
            <a:lvl7pPr marL="2971800" indent="-228600" eaLnBrk="0" fontAlgn="base" hangingPunct="0">
              <a:spcBef>
                <a:spcPct val="0"/>
              </a:spcBef>
              <a:spcAft>
                <a:spcPts val="1050"/>
              </a:spcAft>
              <a:buClr>
                <a:srgbClr val="000000"/>
              </a:buClr>
              <a:buSzPct val="45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charset="0"/>
                <a:cs typeface="Arial" charset="0"/>
              </a:defRPr>
            </a:lvl7pPr>
            <a:lvl8pPr marL="3429000" indent="-228600" eaLnBrk="0" fontAlgn="base" hangingPunct="0">
              <a:spcBef>
                <a:spcPct val="0"/>
              </a:spcBef>
              <a:spcAft>
                <a:spcPts val="1050"/>
              </a:spcAft>
              <a:buClr>
                <a:srgbClr val="000000"/>
              </a:buClr>
              <a:buSzPct val="45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charset="0"/>
                <a:cs typeface="Arial" charset="0"/>
              </a:defRPr>
            </a:lvl8pPr>
            <a:lvl9pPr marL="3886200" indent="-228600" eaLnBrk="0" fontAlgn="base" hangingPunct="0">
              <a:spcBef>
                <a:spcPct val="0"/>
              </a:spcBef>
              <a:spcAft>
                <a:spcPts val="1050"/>
              </a:spcAft>
              <a:buClr>
                <a:srgbClr val="000000"/>
              </a:buClr>
              <a:buSzPct val="45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tx1"/>
                </a:solidFill>
                <a:latin typeface="Arial" charset="0"/>
                <a:cs typeface="Arial" charset="0"/>
              </a:defRPr>
            </a:lvl9pPr>
          </a:lstStyle>
          <a:p>
            <a:r>
              <a:rPr lang="en-CA" altLang="en-US" sz="1200" dirty="0"/>
              <a:t>Pulse height</a:t>
            </a:r>
            <a:endParaRPr lang="en-US" altLang="en-US" sz="1200" dirty="0"/>
          </a:p>
        </p:txBody>
      </p:sp>
    </p:spTree>
    <p:extLst>
      <p:ext uri="{BB962C8B-B14F-4D97-AF65-F5344CB8AC3E}">
        <p14:creationId xmlns:p14="http://schemas.microsoft.com/office/powerpoint/2010/main" val="123081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mn-lt"/>
              </a:rPr>
              <a:t>From MWPC to </a:t>
            </a:r>
            <a:r>
              <a:rPr lang="en-GB" dirty="0" smtClean="0">
                <a:latin typeface="Symbol" panose="05050102010706020507" pitchFamily="18" charset="2"/>
              </a:rPr>
              <a:t>m</a:t>
            </a:r>
            <a:r>
              <a:rPr lang="en-GB" dirty="0" smtClean="0"/>
              <a:t>-pattern GPDs</a:t>
            </a:r>
            <a:endParaRPr lang="en-GB" dirty="0"/>
          </a:p>
        </p:txBody>
      </p:sp>
      <p:sp>
        <p:nvSpPr>
          <p:cNvPr id="3" name="Content Placeholder 2"/>
          <p:cNvSpPr>
            <a:spLocks noGrp="1"/>
          </p:cNvSpPr>
          <p:nvPr>
            <p:ph idx="1"/>
          </p:nvPr>
        </p:nvSpPr>
        <p:spPr/>
        <p:txBody>
          <a:bodyPr>
            <a:normAutofit fontScale="92500" lnSpcReduction="20000"/>
          </a:bodyPr>
          <a:lstStyle/>
          <a:p>
            <a:r>
              <a:rPr lang="en-GB" dirty="0" err="1" smtClean="0"/>
              <a:t>CsI</a:t>
            </a:r>
            <a:r>
              <a:rPr lang="en-GB" dirty="0" smtClean="0"/>
              <a:t>-MWPC photon detectors employed in HEP RICHs are doing their job: stable operation and good performance over many years; however, as demonstrated by COMPASS, when operated in harsh environment or high rate capability is required, they show their limits:</a:t>
            </a:r>
          </a:p>
          <a:p>
            <a:pPr lvl="1"/>
            <a:r>
              <a:rPr lang="en-GB" dirty="0" smtClean="0"/>
              <a:t>Even </a:t>
            </a:r>
            <a:r>
              <a:rPr lang="en-GB" dirty="0" smtClean="0"/>
              <a:t>using</a:t>
            </a:r>
            <a:r>
              <a:rPr lang="en-GB" dirty="0" smtClean="0"/>
              <a:t> </a:t>
            </a:r>
            <a:r>
              <a:rPr lang="en-GB" dirty="0" smtClean="0"/>
              <a:t>a fast and low-noise FEE (e.g. APV25-S) there is an intrinsic limit in the rate capability related to:</a:t>
            </a:r>
          </a:p>
          <a:p>
            <a:pPr lvl="2"/>
            <a:r>
              <a:rPr lang="en-GB" dirty="0" smtClean="0"/>
              <a:t>the slow motion of ions on which the signal R/O is based (detector “memory”)</a:t>
            </a:r>
          </a:p>
          <a:p>
            <a:pPr lvl="2"/>
            <a:r>
              <a:rPr lang="en-GB" dirty="0"/>
              <a:t>t</a:t>
            </a:r>
            <a:r>
              <a:rPr lang="en-GB" dirty="0" smtClean="0"/>
              <a:t>he </a:t>
            </a:r>
            <a:r>
              <a:rPr lang="en-GB" dirty="0" err="1" smtClean="0"/>
              <a:t>CsI</a:t>
            </a:r>
            <a:r>
              <a:rPr lang="en-GB" dirty="0" smtClean="0"/>
              <a:t> ageing induced by ion bombardment</a:t>
            </a:r>
          </a:p>
          <a:p>
            <a:pPr lvl="2"/>
            <a:r>
              <a:rPr lang="en-GB" dirty="0"/>
              <a:t>i</a:t>
            </a:r>
            <a:r>
              <a:rPr lang="en-GB" dirty="0" smtClean="0"/>
              <a:t>nstabilities due to </a:t>
            </a:r>
            <a:r>
              <a:rPr lang="en-GB" dirty="0" smtClean="0"/>
              <a:t>secondary effects </a:t>
            </a:r>
            <a:r>
              <a:rPr lang="en-GB" dirty="0" smtClean="0"/>
              <a:t>in “open” geometry   </a:t>
            </a:r>
          </a:p>
          <a:p>
            <a:r>
              <a:rPr lang="en-GB" dirty="0" smtClean="0"/>
              <a:t>Moving to MPGD, a necessary step forward:</a:t>
            </a:r>
          </a:p>
          <a:p>
            <a:pPr lvl="1"/>
            <a:r>
              <a:rPr lang="en-GB" dirty="0" smtClean="0"/>
              <a:t>Increased rate capability</a:t>
            </a:r>
          </a:p>
          <a:p>
            <a:pPr lvl="1"/>
            <a:r>
              <a:rPr lang="en-GB" dirty="0" smtClean="0"/>
              <a:t>Absence of photon feedback and reduced ion bombardment: larger gain (hence larger </a:t>
            </a:r>
            <a:r>
              <a:rPr lang="en-GB" dirty="0" err="1">
                <a:latin typeface="Symbol" panose="05050102010706020507" pitchFamily="18" charset="2"/>
              </a:rPr>
              <a:t>e</a:t>
            </a:r>
            <a:r>
              <a:rPr lang="en-GB" baseline="-25000" dirty="0" err="1"/>
              <a:t>det</a:t>
            </a:r>
            <a:r>
              <a:rPr lang="en-GB" dirty="0" smtClean="0"/>
              <a:t>), stable operation and improved </a:t>
            </a:r>
            <a:r>
              <a:rPr lang="en-GB" dirty="0" err="1" smtClean="0"/>
              <a:t>CsI</a:t>
            </a:r>
            <a:r>
              <a:rPr lang="en-GB" dirty="0" smtClean="0"/>
              <a:t> lifetime</a:t>
            </a:r>
          </a:p>
          <a:p>
            <a:pPr lvl="1"/>
            <a:r>
              <a:rPr lang="en-GB" dirty="0" smtClean="0"/>
              <a:t>Better timing properties due to exploitation of electrons motion for signal formation </a:t>
            </a:r>
          </a:p>
          <a:p>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16</a:t>
            </a:fld>
            <a:r>
              <a:rPr lang="en-GB" smtClean="0"/>
              <a:t>/40</a:t>
            </a:r>
            <a:endParaRPr lang="en-GB" dirty="0"/>
          </a:p>
        </p:txBody>
      </p:sp>
    </p:spTree>
    <p:extLst>
      <p:ext uri="{BB962C8B-B14F-4D97-AF65-F5344CB8AC3E}">
        <p14:creationId xmlns:p14="http://schemas.microsoft.com/office/powerpoint/2010/main" val="413627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CsI</a:t>
            </a:r>
            <a:r>
              <a:rPr lang="en-GB" dirty="0" smtClean="0"/>
              <a:t> + GEMs</a:t>
            </a:r>
            <a:endParaRPr lang="en-GB" dirty="0"/>
          </a:p>
        </p:txBody>
      </p:sp>
      <p:sp>
        <p:nvSpPr>
          <p:cNvPr id="3" name="Content Placeholder 2"/>
          <p:cNvSpPr>
            <a:spLocks noGrp="1"/>
          </p:cNvSpPr>
          <p:nvPr>
            <p:ph idx="1"/>
          </p:nvPr>
        </p:nvSpPr>
        <p:spPr>
          <a:xfrm>
            <a:off x="33359" y="4509120"/>
            <a:ext cx="3746553" cy="1728192"/>
          </a:xfrm>
        </p:spPr>
        <p:txBody>
          <a:bodyPr>
            <a:noAutofit/>
          </a:bodyPr>
          <a:lstStyle/>
          <a:p>
            <a:r>
              <a:rPr lang="en-GB" sz="1400" dirty="0" smtClean="0"/>
              <a:t>Single photon time resolution of ~ 2 ns, spatial resolution of 100 </a:t>
            </a:r>
            <a:r>
              <a:rPr lang="en-GB" sz="1400" dirty="0" smtClean="0">
                <a:latin typeface="Symbol" panose="05050102010706020507" pitchFamily="18" charset="2"/>
              </a:rPr>
              <a:t>m</a:t>
            </a:r>
            <a:r>
              <a:rPr lang="en-GB" sz="1400" dirty="0" smtClean="0"/>
              <a:t>m , </a:t>
            </a:r>
            <a:r>
              <a:rPr lang="en-GB" sz="1400" dirty="0"/>
              <a:t>g</a:t>
            </a:r>
            <a:r>
              <a:rPr lang="en-GB" sz="1400" dirty="0" smtClean="0"/>
              <a:t>ain </a:t>
            </a:r>
            <a:r>
              <a:rPr lang="en-GB" sz="1400" dirty="0"/>
              <a:t>up to 10</a:t>
            </a:r>
            <a:r>
              <a:rPr lang="en-GB" sz="1400" baseline="30000" dirty="0"/>
              <a:t>6 </a:t>
            </a:r>
            <a:r>
              <a:rPr lang="en-GB" sz="1400" dirty="0" smtClean="0"/>
              <a:t>, ~ MHz/mm</a:t>
            </a:r>
            <a:r>
              <a:rPr lang="en-GB" sz="1400" baseline="30000" dirty="0" smtClean="0"/>
              <a:t>2</a:t>
            </a:r>
            <a:r>
              <a:rPr lang="en-GB" sz="1400" dirty="0" smtClean="0"/>
              <a:t> photon fluxes</a:t>
            </a:r>
          </a:p>
          <a:p>
            <a:r>
              <a:rPr lang="en-GB" sz="1400" dirty="0"/>
              <a:t>M</a:t>
            </a:r>
            <a:r>
              <a:rPr lang="en-GB" sz="1400" dirty="0" smtClean="0"/>
              <a:t>anufacturing up to 140x50 cm</a:t>
            </a:r>
            <a:r>
              <a:rPr lang="en-GB" sz="1400" baseline="30000" dirty="0" smtClean="0"/>
              <a:t>2</a:t>
            </a:r>
          </a:p>
          <a:p>
            <a:r>
              <a:rPr lang="en-GB" sz="1400" dirty="0" smtClean="0"/>
              <a:t>No photon feedback, ion backflow (IBF) 10% with reflective PC, 2% with </a:t>
            </a:r>
            <a:r>
              <a:rPr lang="en-GB" sz="1400" dirty="0" smtClean="0"/>
              <a:t>semi-transparent </a:t>
            </a:r>
            <a:r>
              <a:rPr lang="en-GB" sz="1400" dirty="0" smtClean="0"/>
              <a:t>PC</a:t>
            </a: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17</a:t>
            </a:fld>
            <a:r>
              <a:rPr lang="en-GB" smtClean="0"/>
              <a:t>/40</a:t>
            </a:r>
            <a:endParaRPr lang="en-GB" dirty="0"/>
          </a:p>
        </p:txBody>
      </p:sp>
      <p:pic>
        <p:nvPicPr>
          <p:cNvPr id="8" name="Picture 3" descr="O:\Dirk\Talks\200201ViennaConference2001\principle_3GEM.jpg"/>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1700808"/>
            <a:ext cx="1874982" cy="2179126"/>
          </a:xfrm>
          <a:prstGeom prst="rect">
            <a:avLst/>
          </a:prstGeom>
          <a:noFill/>
          <a:ln w="9525">
            <a:noFill/>
            <a:miter lim="800000"/>
            <a:headEnd/>
            <a:tailEnd/>
          </a:ln>
        </p:spPr>
      </p:pic>
      <p:grpSp>
        <p:nvGrpSpPr>
          <p:cNvPr id="12" name="Group 11"/>
          <p:cNvGrpSpPr/>
          <p:nvPr/>
        </p:nvGrpSpPr>
        <p:grpSpPr>
          <a:xfrm>
            <a:off x="6454126" y="1556792"/>
            <a:ext cx="2779247" cy="2350624"/>
            <a:chOff x="2725438" y="1788964"/>
            <a:chExt cx="3616002" cy="3224212"/>
          </a:xfrm>
        </p:grpSpPr>
        <p:pic>
          <p:nvPicPr>
            <p:cNvPr id="7" name="Picture 5" descr="O:\Dirk\Talks\200201ViennaConference2001\principle_3GEM_semitransp.jpg"/>
            <p:cNvPicPr preferRelativeResize="0">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25438" y="1788964"/>
              <a:ext cx="2065908" cy="3224212"/>
            </a:xfrm>
            <a:prstGeom prst="rect">
              <a:avLst/>
            </a:prstGeom>
            <a:noFill/>
            <a:ln w="9525">
              <a:noFill/>
              <a:miter lim="800000"/>
              <a:headEnd/>
              <a:tailEnd/>
            </a:ln>
          </p:spPr>
        </p:pic>
        <p:sp>
          <p:nvSpPr>
            <p:cNvPr id="9" name="TextBox 8"/>
            <p:cNvSpPr txBox="1"/>
            <p:nvPr/>
          </p:nvSpPr>
          <p:spPr>
            <a:xfrm>
              <a:off x="4817013" y="2568941"/>
              <a:ext cx="1524427" cy="633239"/>
            </a:xfrm>
            <a:prstGeom prst="rect">
              <a:avLst/>
            </a:prstGeom>
            <a:noFill/>
          </p:spPr>
          <p:txBody>
            <a:bodyPr wrap="none" rtlCol="0">
              <a:spAutoFit/>
            </a:bodyPr>
            <a:lstStyle/>
            <a:p>
              <a:r>
                <a:rPr lang="en-GB" sz="1200" dirty="0" smtClean="0">
                  <a:latin typeface="Times" pitchFamily="18" charset="0"/>
                  <a:cs typeface="Times" pitchFamily="18" charset="0"/>
                </a:rPr>
                <a:t>semi-transparent</a:t>
              </a:r>
            </a:p>
            <a:p>
              <a:r>
                <a:rPr lang="en-US" sz="1200" dirty="0" smtClean="0">
                  <a:latin typeface="Times" pitchFamily="18" charset="0"/>
                  <a:cs typeface="Times" pitchFamily="18" charset="0"/>
                </a:rPr>
                <a:t>photocathode</a:t>
              </a:r>
              <a:endParaRPr lang="en-GB" sz="1200" dirty="0">
                <a:latin typeface="Times" pitchFamily="18" charset="0"/>
                <a:cs typeface="Times" pitchFamily="18" charset="0"/>
              </a:endParaRPr>
            </a:p>
          </p:txBody>
        </p:sp>
        <p:cxnSp>
          <p:nvCxnSpPr>
            <p:cNvPr id="10" name="Straight Arrow Connector 9"/>
            <p:cNvCxnSpPr/>
            <p:nvPr/>
          </p:nvCxnSpPr>
          <p:spPr>
            <a:xfrm flipH="1" flipV="1">
              <a:off x="4399558" y="2348880"/>
              <a:ext cx="532482" cy="31883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39552" y="1505588"/>
            <a:ext cx="3096344" cy="2879260"/>
            <a:chOff x="2270125" y="2819400"/>
            <a:chExt cx="3902075" cy="3581400"/>
          </a:xfrm>
        </p:grpSpPr>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r="32203"/>
            <a:stretch>
              <a:fillRect/>
            </a:stretch>
          </p:blipFill>
          <p:spPr bwMode="auto">
            <a:xfrm>
              <a:off x="3124200" y="3284774"/>
              <a:ext cx="3048000" cy="3116026"/>
            </a:xfrm>
            <a:prstGeom prst="rect">
              <a:avLst/>
            </a:prstGeom>
            <a:noFill/>
          </p:spPr>
        </p:pic>
        <p:sp>
          <p:nvSpPr>
            <p:cNvPr id="16" name="Line 5"/>
            <p:cNvSpPr>
              <a:spLocks noChangeShapeType="1"/>
            </p:cNvSpPr>
            <p:nvPr/>
          </p:nvSpPr>
          <p:spPr bwMode="auto">
            <a:xfrm flipV="1">
              <a:off x="4114800" y="3124200"/>
              <a:ext cx="0" cy="1143000"/>
            </a:xfrm>
            <a:prstGeom prst="line">
              <a:avLst/>
            </a:prstGeom>
            <a:noFill/>
            <a:ln w="19050">
              <a:solidFill>
                <a:srgbClr val="FF3307"/>
              </a:solidFill>
              <a:prstDash val="dash"/>
              <a:round/>
              <a:headEnd/>
              <a:tailEnd/>
            </a:ln>
            <a:effectLst/>
          </p:spPr>
          <p:txBody>
            <a:bodyPr wrap="none" anchor="ctr"/>
            <a:lstStyle/>
            <a:p>
              <a:endParaRPr lang="en-GB" sz="1400"/>
            </a:p>
          </p:txBody>
        </p:sp>
        <p:sp>
          <p:nvSpPr>
            <p:cNvPr id="17" name="Text Box 8"/>
            <p:cNvSpPr txBox="1">
              <a:spLocks noChangeArrowheads="1"/>
            </p:cNvSpPr>
            <p:nvPr/>
          </p:nvSpPr>
          <p:spPr bwMode="auto">
            <a:xfrm>
              <a:off x="4038600" y="2819400"/>
              <a:ext cx="705642" cy="307777"/>
            </a:xfrm>
            <a:prstGeom prst="rect">
              <a:avLst/>
            </a:prstGeom>
            <a:noFill/>
            <a:ln w="9525">
              <a:noFill/>
              <a:miter lim="800000"/>
              <a:headEnd/>
              <a:tailEnd/>
            </a:ln>
            <a:effectLst/>
          </p:spPr>
          <p:txBody>
            <a:bodyPr wrap="none">
              <a:spAutoFit/>
            </a:bodyPr>
            <a:lstStyle/>
            <a:p>
              <a:pPr eaLnBrk="0" hangingPunct="0"/>
              <a:r>
                <a:rPr lang="en-US" sz="1400" i="1" dirty="0">
                  <a:solidFill>
                    <a:srgbClr val="FF3307"/>
                  </a:solidFill>
                </a:rPr>
                <a:t>70 µm</a:t>
              </a:r>
            </a:p>
          </p:txBody>
        </p:sp>
        <p:sp>
          <p:nvSpPr>
            <p:cNvPr id="18" name="Text Box 9"/>
            <p:cNvSpPr txBox="1">
              <a:spLocks noChangeArrowheads="1"/>
            </p:cNvSpPr>
            <p:nvPr/>
          </p:nvSpPr>
          <p:spPr bwMode="auto">
            <a:xfrm>
              <a:off x="4800600" y="2819400"/>
              <a:ext cx="805029" cy="307777"/>
            </a:xfrm>
            <a:prstGeom prst="rect">
              <a:avLst/>
            </a:prstGeom>
            <a:noFill/>
            <a:ln w="9525">
              <a:noFill/>
              <a:miter lim="800000"/>
              <a:headEnd/>
              <a:tailEnd/>
            </a:ln>
            <a:effectLst/>
          </p:spPr>
          <p:txBody>
            <a:bodyPr wrap="none">
              <a:spAutoFit/>
            </a:bodyPr>
            <a:lstStyle/>
            <a:p>
              <a:pPr eaLnBrk="0" hangingPunct="0"/>
              <a:r>
                <a:rPr lang="en-US" sz="1400" i="1" dirty="0">
                  <a:solidFill>
                    <a:srgbClr val="FF3307"/>
                  </a:solidFill>
                </a:rPr>
                <a:t>140 µm</a:t>
              </a:r>
            </a:p>
          </p:txBody>
        </p:sp>
        <p:sp>
          <p:nvSpPr>
            <p:cNvPr id="19" name="Line 10"/>
            <p:cNvSpPr>
              <a:spLocks noChangeShapeType="1"/>
            </p:cNvSpPr>
            <p:nvPr/>
          </p:nvSpPr>
          <p:spPr bwMode="auto">
            <a:xfrm>
              <a:off x="4114800" y="3200400"/>
              <a:ext cx="533400" cy="0"/>
            </a:xfrm>
            <a:prstGeom prst="line">
              <a:avLst/>
            </a:prstGeom>
            <a:noFill/>
            <a:ln w="9525">
              <a:solidFill>
                <a:schemeClr val="tx1"/>
              </a:solidFill>
              <a:round/>
              <a:headEnd type="triangle" w="med" len="med"/>
              <a:tailEnd type="triangle" w="med" len="med"/>
            </a:ln>
            <a:effectLst/>
          </p:spPr>
          <p:txBody>
            <a:bodyPr wrap="none" anchor="ctr"/>
            <a:lstStyle/>
            <a:p>
              <a:endParaRPr lang="en-GB" sz="1400"/>
            </a:p>
          </p:txBody>
        </p:sp>
        <p:sp>
          <p:nvSpPr>
            <p:cNvPr id="20" name="Line 11"/>
            <p:cNvSpPr>
              <a:spLocks noChangeShapeType="1"/>
            </p:cNvSpPr>
            <p:nvPr/>
          </p:nvSpPr>
          <p:spPr bwMode="auto">
            <a:xfrm>
              <a:off x="4648200" y="3200400"/>
              <a:ext cx="1143000" cy="0"/>
            </a:xfrm>
            <a:prstGeom prst="line">
              <a:avLst/>
            </a:prstGeom>
            <a:noFill/>
            <a:ln w="9525">
              <a:solidFill>
                <a:schemeClr val="tx1"/>
              </a:solidFill>
              <a:round/>
              <a:headEnd type="triangle" w="med" len="med"/>
              <a:tailEnd type="triangle" w="med" len="med"/>
            </a:ln>
            <a:effectLst/>
          </p:spPr>
          <p:txBody>
            <a:bodyPr wrap="none" anchor="ctr"/>
            <a:lstStyle/>
            <a:p>
              <a:endParaRPr lang="en-GB" sz="1400"/>
            </a:p>
          </p:txBody>
        </p:sp>
        <p:sp>
          <p:nvSpPr>
            <p:cNvPr id="21" name="Line 13"/>
            <p:cNvSpPr>
              <a:spLocks noChangeShapeType="1"/>
            </p:cNvSpPr>
            <p:nvPr/>
          </p:nvSpPr>
          <p:spPr bwMode="auto">
            <a:xfrm>
              <a:off x="3048000" y="5715000"/>
              <a:ext cx="609600" cy="0"/>
            </a:xfrm>
            <a:prstGeom prst="line">
              <a:avLst/>
            </a:prstGeom>
            <a:noFill/>
            <a:ln w="9525">
              <a:solidFill>
                <a:srgbClr val="FA2A1A"/>
              </a:solidFill>
              <a:prstDash val="lgDash"/>
              <a:round/>
              <a:headEnd/>
              <a:tailEnd/>
            </a:ln>
            <a:effectLst/>
          </p:spPr>
          <p:txBody>
            <a:bodyPr/>
            <a:lstStyle/>
            <a:p>
              <a:endParaRPr lang="en-GB" sz="1400"/>
            </a:p>
          </p:txBody>
        </p:sp>
        <p:sp>
          <p:nvSpPr>
            <p:cNvPr id="22" name="Line 14"/>
            <p:cNvSpPr>
              <a:spLocks noChangeShapeType="1"/>
            </p:cNvSpPr>
            <p:nvPr/>
          </p:nvSpPr>
          <p:spPr bwMode="auto">
            <a:xfrm>
              <a:off x="3048000" y="5943600"/>
              <a:ext cx="609600" cy="0"/>
            </a:xfrm>
            <a:prstGeom prst="line">
              <a:avLst/>
            </a:prstGeom>
            <a:noFill/>
            <a:ln w="9525">
              <a:solidFill>
                <a:srgbClr val="FA2A1A"/>
              </a:solidFill>
              <a:prstDash val="lgDash"/>
              <a:round/>
              <a:headEnd/>
              <a:tailEnd/>
            </a:ln>
            <a:effectLst/>
          </p:spPr>
          <p:txBody>
            <a:bodyPr/>
            <a:lstStyle/>
            <a:p>
              <a:endParaRPr lang="en-GB" sz="1400"/>
            </a:p>
          </p:txBody>
        </p:sp>
        <p:sp>
          <p:nvSpPr>
            <p:cNvPr id="23" name="Text Box 15"/>
            <p:cNvSpPr txBox="1">
              <a:spLocks noChangeArrowheads="1"/>
            </p:cNvSpPr>
            <p:nvPr/>
          </p:nvSpPr>
          <p:spPr bwMode="auto">
            <a:xfrm>
              <a:off x="2270125" y="5599113"/>
              <a:ext cx="705642" cy="307777"/>
            </a:xfrm>
            <a:prstGeom prst="rect">
              <a:avLst/>
            </a:prstGeom>
            <a:noFill/>
            <a:ln w="9525">
              <a:noFill/>
              <a:miter lim="800000"/>
              <a:headEnd/>
              <a:tailEnd/>
            </a:ln>
            <a:effectLst/>
          </p:spPr>
          <p:txBody>
            <a:bodyPr wrap="none">
              <a:spAutoFit/>
            </a:bodyPr>
            <a:lstStyle/>
            <a:p>
              <a:r>
                <a:rPr lang="en-US" sz="1400" i="1" dirty="0">
                  <a:solidFill>
                    <a:srgbClr val="FF3307"/>
                  </a:solidFill>
                </a:rPr>
                <a:t>50 µm</a:t>
              </a:r>
            </a:p>
          </p:txBody>
        </p:sp>
        <p:sp>
          <p:nvSpPr>
            <p:cNvPr id="24" name="Line 16"/>
            <p:cNvSpPr>
              <a:spLocks noChangeShapeType="1"/>
            </p:cNvSpPr>
            <p:nvPr/>
          </p:nvSpPr>
          <p:spPr bwMode="auto">
            <a:xfrm>
              <a:off x="3048000" y="5257800"/>
              <a:ext cx="0" cy="381000"/>
            </a:xfrm>
            <a:prstGeom prst="line">
              <a:avLst/>
            </a:prstGeom>
            <a:noFill/>
            <a:ln w="9525">
              <a:solidFill>
                <a:schemeClr val="tx1"/>
              </a:solidFill>
              <a:round/>
              <a:headEnd/>
              <a:tailEnd type="triangle" w="med" len="med"/>
            </a:ln>
            <a:effectLst/>
          </p:spPr>
          <p:txBody>
            <a:bodyPr/>
            <a:lstStyle/>
            <a:p>
              <a:endParaRPr lang="en-GB" sz="1400"/>
            </a:p>
          </p:txBody>
        </p:sp>
        <p:sp>
          <p:nvSpPr>
            <p:cNvPr id="25" name="Line 17"/>
            <p:cNvSpPr>
              <a:spLocks noChangeShapeType="1"/>
            </p:cNvSpPr>
            <p:nvPr/>
          </p:nvSpPr>
          <p:spPr bwMode="auto">
            <a:xfrm flipV="1">
              <a:off x="3048000" y="5943600"/>
              <a:ext cx="0" cy="381000"/>
            </a:xfrm>
            <a:prstGeom prst="line">
              <a:avLst/>
            </a:prstGeom>
            <a:noFill/>
            <a:ln w="9525">
              <a:solidFill>
                <a:schemeClr val="tx1"/>
              </a:solidFill>
              <a:round/>
              <a:headEnd/>
              <a:tailEnd type="triangle" w="med" len="med"/>
            </a:ln>
            <a:effectLst/>
          </p:spPr>
          <p:txBody>
            <a:bodyPr/>
            <a:lstStyle/>
            <a:p>
              <a:endParaRPr lang="en-GB" sz="1400"/>
            </a:p>
          </p:txBody>
        </p:sp>
        <p:sp>
          <p:nvSpPr>
            <p:cNvPr id="26" name="Line 5"/>
            <p:cNvSpPr>
              <a:spLocks noChangeShapeType="1"/>
            </p:cNvSpPr>
            <p:nvPr/>
          </p:nvSpPr>
          <p:spPr bwMode="auto">
            <a:xfrm flipV="1">
              <a:off x="4648200" y="3124200"/>
              <a:ext cx="0" cy="1143000"/>
            </a:xfrm>
            <a:prstGeom prst="line">
              <a:avLst/>
            </a:prstGeom>
            <a:noFill/>
            <a:ln w="19050">
              <a:solidFill>
                <a:srgbClr val="FF3307"/>
              </a:solidFill>
              <a:prstDash val="dash"/>
              <a:round/>
              <a:headEnd/>
              <a:tailEnd/>
            </a:ln>
            <a:effectLst/>
          </p:spPr>
          <p:txBody>
            <a:bodyPr wrap="none" anchor="ctr"/>
            <a:lstStyle/>
            <a:p>
              <a:endParaRPr lang="en-GB" sz="1400"/>
            </a:p>
          </p:txBody>
        </p:sp>
        <p:sp>
          <p:nvSpPr>
            <p:cNvPr id="27" name="Line 5"/>
            <p:cNvSpPr>
              <a:spLocks noChangeShapeType="1"/>
            </p:cNvSpPr>
            <p:nvPr/>
          </p:nvSpPr>
          <p:spPr bwMode="auto">
            <a:xfrm flipV="1">
              <a:off x="5791200" y="3124200"/>
              <a:ext cx="0" cy="1143000"/>
            </a:xfrm>
            <a:prstGeom prst="line">
              <a:avLst/>
            </a:prstGeom>
            <a:noFill/>
            <a:ln w="19050">
              <a:solidFill>
                <a:srgbClr val="FF3307"/>
              </a:solidFill>
              <a:prstDash val="dash"/>
              <a:round/>
              <a:headEnd/>
              <a:tailEnd/>
            </a:ln>
            <a:effectLst/>
          </p:spPr>
          <p:txBody>
            <a:bodyPr wrap="none" anchor="ctr"/>
            <a:lstStyle/>
            <a:p>
              <a:endParaRPr lang="en-GB" sz="1400"/>
            </a:p>
          </p:txBody>
        </p:sp>
      </p:grpSp>
      <p:sp>
        <p:nvSpPr>
          <p:cNvPr id="29" name="TextBox 28"/>
          <p:cNvSpPr txBox="1"/>
          <p:nvPr/>
        </p:nvSpPr>
        <p:spPr>
          <a:xfrm>
            <a:off x="35496" y="1844824"/>
            <a:ext cx="1236437" cy="553998"/>
          </a:xfrm>
          <a:prstGeom prst="rect">
            <a:avLst/>
          </a:prstGeom>
          <a:noFill/>
        </p:spPr>
        <p:txBody>
          <a:bodyPr wrap="square" rtlCol="0">
            <a:spAutoFit/>
          </a:bodyPr>
          <a:lstStyle/>
          <a:p>
            <a:r>
              <a:rPr lang="en-GB" sz="1000" dirty="0" smtClean="0"/>
              <a:t>Chemically etched </a:t>
            </a:r>
            <a:r>
              <a:rPr lang="en-GB" sz="1000" dirty="0" err="1" smtClean="0"/>
              <a:t>kapton</a:t>
            </a:r>
            <a:r>
              <a:rPr lang="en-GB" sz="1000" dirty="0" smtClean="0"/>
              <a:t> foil with 5 </a:t>
            </a:r>
            <a:r>
              <a:rPr lang="en-GB" sz="1000" dirty="0" smtClean="0">
                <a:latin typeface="Symbol" panose="05050102010706020507" pitchFamily="18" charset="2"/>
              </a:rPr>
              <a:t>m</a:t>
            </a:r>
            <a:r>
              <a:rPr lang="en-GB" sz="1000" dirty="0" smtClean="0"/>
              <a:t>m Cu</a:t>
            </a:r>
            <a:endParaRPr lang="en-GB" sz="1000" dirty="0"/>
          </a:p>
        </p:txBody>
      </p:sp>
      <p:pic>
        <p:nvPicPr>
          <p:cNvPr id="33" name="Picture 15" descr="4gem_gain_ref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4101" y="3861048"/>
            <a:ext cx="2626091"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284077" y="6237312"/>
            <a:ext cx="6638356" cy="276999"/>
          </a:xfrm>
          <a:prstGeom prst="rect">
            <a:avLst/>
          </a:prstGeom>
          <a:noFill/>
        </p:spPr>
        <p:txBody>
          <a:bodyPr wrap="none" rtlCol="0">
            <a:spAutoFit/>
          </a:bodyPr>
          <a:lstStyle/>
          <a:p>
            <a:r>
              <a:rPr lang="en-GB" sz="1200" b="1" dirty="0" smtClean="0"/>
              <a:t>R. </a:t>
            </a:r>
            <a:r>
              <a:rPr lang="en-GB" sz="1200" b="1" dirty="0" err="1" smtClean="0"/>
              <a:t>Chechik</a:t>
            </a:r>
            <a:r>
              <a:rPr lang="en-GB" sz="1200" b="1" dirty="0" smtClean="0"/>
              <a:t>, A. </a:t>
            </a:r>
            <a:r>
              <a:rPr lang="en-GB" sz="1200" b="1" dirty="0" err="1" smtClean="0"/>
              <a:t>Breskin</a:t>
            </a:r>
            <a:r>
              <a:rPr lang="en-GB" sz="1200" b="1" dirty="0" smtClean="0"/>
              <a:t>, NIM A 595 (2008), </a:t>
            </a:r>
            <a:r>
              <a:rPr lang="en-GB" sz="1200" b="1" dirty="0" smtClean="0"/>
              <a:t>116 ; D. </a:t>
            </a:r>
            <a:r>
              <a:rPr lang="en-GB" sz="1200" b="1" dirty="0" err="1" smtClean="0"/>
              <a:t>Mormann</a:t>
            </a:r>
            <a:r>
              <a:rPr lang="en-GB" sz="1200" b="1" dirty="0" smtClean="0"/>
              <a:t> et al., NIM A 516 (2004), 315</a:t>
            </a:r>
            <a:endParaRPr lang="en-GB" sz="1200" b="1" dirty="0"/>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3" y="3872054"/>
            <a:ext cx="2777614" cy="2175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0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Ion backflow reduction</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18</a:t>
            </a:fld>
            <a:r>
              <a:rPr lang="en-GB" smtClean="0"/>
              <a:t>/40</a:t>
            </a:r>
            <a:endParaRPr lang="en-GB" dirty="0"/>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75856" y="3916002"/>
            <a:ext cx="2880319" cy="2490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690444" y="3857600"/>
            <a:ext cx="3453556" cy="266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619543"/>
            <a:ext cx="2538983" cy="231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0444" y="1556792"/>
            <a:ext cx="3321743" cy="2473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10" y="2264477"/>
            <a:ext cx="3171850" cy="1308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8255" y="1628800"/>
            <a:ext cx="3078087" cy="646331"/>
          </a:xfrm>
          <a:prstGeom prst="rect">
            <a:avLst/>
          </a:prstGeom>
          <a:noFill/>
        </p:spPr>
        <p:txBody>
          <a:bodyPr wrap="none" rtlCol="0">
            <a:spAutoFit/>
          </a:bodyPr>
          <a:lstStyle/>
          <a:p>
            <a:r>
              <a:rPr lang="en-GB" dirty="0" smtClean="0"/>
              <a:t>Flipped-Reversed bias</a:t>
            </a:r>
          </a:p>
          <a:p>
            <a:r>
              <a:rPr lang="en-GB" dirty="0" smtClean="0"/>
              <a:t>Micro-Hole and Strip Plate</a:t>
            </a:r>
            <a:endParaRPr lang="en-GB" dirty="0"/>
          </a:p>
        </p:txBody>
      </p:sp>
      <p:sp>
        <p:nvSpPr>
          <p:cNvPr id="8" name="TextBox 7"/>
          <p:cNvSpPr txBox="1"/>
          <p:nvPr/>
        </p:nvSpPr>
        <p:spPr>
          <a:xfrm>
            <a:off x="251520" y="3933056"/>
            <a:ext cx="1016625" cy="369332"/>
          </a:xfrm>
          <a:prstGeom prst="rect">
            <a:avLst/>
          </a:prstGeom>
          <a:noFill/>
        </p:spPr>
        <p:txBody>
          <a:bodyPr wrap="none" rtlCol="0">
            <a:spAutoFit/>
          </a:bodyPr>
          <a:lstStyle/>
          <a:p>
            <a:r>
              <a:rPr lang="en-GB" dirty="0" smtClean="0"/>
              <a:t>COBRA</a:t>
            </a:r>
            <a:endParaRPr lang="en-GB" dirty="0"/>
          </a:p>
        </p:txBody>
      </p:sp>
      <p:sp>
        <p:nvSpPr>
          <p:cNvPr id="15" name="TextBox 16"/>
          <p:cNvSpPr txBox="1"/>
          <p:nvPr/>
        </p:nvSpPr>
        <p:spPr>
          <a:xfrm>
            <a:off x="35496" y="5978780"/>
            <a:ext cx="3443951" cy="258532"/>
          </a:xfrm>
          <a:prstGeom prst="rect">
            <a:avLst/>
          </a:prstGeom>
          <a:noFill/>
          <a:ln>
            <a:noFill/>
          </a:ln>
        </p:spPr>
        <p:txBody>
          <a:bodyPr wrap="square" rtlCol="0">
            <a:spAutoFit/>
          </a:bodyPr>
          <a:lstStyle>
            <a:defPPr>
              <a:defRPr lang="en-US"/>
            </a:defPPr>
            <a:lvl1pPr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1pPr>
            <a:lvl2pPr marL="4572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2pPr>
            <a:lvl3pPr marL="9144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3pPr>
            <a:lvl4pPr marL="13716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4pPr>
            <a:lvl5pPr marL="18288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5pPr>
            <a:lvl6pPr marL="22860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6pPr>
            <a:lvl7pPr marL="27432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7pPr>
            <a:lvl8pPr marL="32004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8pPr>
            <a:lvl9pPr marL="36576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9pPr>
          </a:lstStyle>
          <a:p>
            <a:r>
              <a:rPr lang="en-US" dirty="0" smtClean="0">
                <a:solidFill>
                  <a:schemeClr val="tx1"/>
                </a:solidFill>
                <a:effectLst/>
                <a:latin typeface="+mn-lt"/>
                <a:cs typeface="Arial" pitchFamily="34" charset="0"/>
              </a:rPr>
              <a:t>A.V. </a:t>
            </a:r>
            <a:r>
              <a:rPr lang="en-US" dirty="0" err="1" smtClean="0">
                <a:solidFill>
                  <a:schemeClr val="tx1"/>
                </a:solidFill>
                <a:effectLst/>
                <a:latin typeface="+mn-lt"/>
                <a:cs typeface="Arial" pitchFamily="34" charset="0"/>
              </a:rPr>
              <a:t>Lyashenko</a:t>
            </a:r>
            <a:r>
              <a:rPr lang="en-US" dirty="0" smtClean="0">
                <a:solidFill>
                  <a:schemeClr val="tx1"/>
                </a:solidFill>
                <a:effectLst/>
                <a:latin typeface="+mn-lt"/>
                <a:cs typeface="Arial" pitchFamily="34" charset="0"/>
              </a:rPr>
              <a:t> et al., JINST 2 (2007) P08004</a:t>
            </a:r>
            <a:endParaRPr lang="en-US" dirty="0">
              <a:solidFill>
                <a:schemeClr val="tx1"/>
              </a:solidFill>
              <a:effectLst/>
              <a:latin typeface="+mn-lt"/>
              <a:cs typeface="Arial" pitchFamily="34" charset="0"/>
            </a:endParaRPr>
          </a:p>
        </p:txBody>
      </p:sp>
      <p:sp>
        <p:nvSpPr>
          <p:cNvPr id="16" name="TextBox 26"/>
          <p:cNvSpPr txBox="1"/>
          <p:nvPr/>
        </p:nvSpPr>
        <p:spPr>
          <a:xfrm>
            <a:off x="35496" y="6237312"/>
            <a:ext cx="3528393" cy="258532"/>
          </a:xfrm>
          <a:prstGeom prst="rect">
            <a:avLst/>
          </a:prstGeom>
          <a:noFill/>
          <a:ln>
            <a:noFill/>
          </a:ln>
        </p:spPr>
        <p:txBody>
          <a:bodyPr wrap="square" rtlCol="0">
            <a:spAutoFit/>
          </a:bodyPr>
          <a:lstStyle>
            <a:defPPr>
              <a:defRPr lang="en-US"/>
            </a:defPPr>
            <a:lvl1pPr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1pPr>
            <a:lvl2pPr marL="4572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2pPr>
            <a:lvl3pPr marL="9144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3pPr>
            <a:lvl4pPr marL="13716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4pPr>
            <a:lvl5pPr marL="18288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5pPr>
            <a:lvl6pPr marL="22860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6pPr>
            <a:lvl7pPr marL="27432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7pPr>
            <a:lvl8pPr marL="32004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8pPr>
            <a:lvl9pPr marL="36576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9pPr>
          </a:lstStyle>
          <a:p>
            <a:r>
              <a:rPr lang="en-US" dirty="0" smtClean="0">
                <a:solidFill>
                  <a:schemeClr val="tx1"/>
                </a:solidFill>
                <a:effectLst/>
                <a:latin typeface="+mn-lt"/>
                <a:cs typeface="Arial" pitchFamily="34" charset="0"/>
              </a:rPr>
              <a:t>A.V. </a:t>
            </a:r>
            <a:r>
              <a:rPr lang="en-US" dirty="0" err="1" smtClean="0">
                <a:solidFill>
                  <a:schemeClr val="tx1"/>
                </a:solidFill>
                <a:effectLst/>
                <a:latin typeface="+mn-lt"/>
                <a:cs typeface="Arial" pitchFamily="34" charset="0"/>
              </a:rPr>
              <a:t>Lyashenko</a:t>
            </a:r>
            <a:r>
              <a:rPr lang="en-US" dirty="0" smtClean="0">
                <a:solidFill>
                  <a:schemeClr val="tx1"/>
                </a:solidFill>
                <a:effectLst/>
                <a:latin typeface="+mn-lt"/>
                <a:cs typeface="Arial" pitchFamily="34" charset="0"/>
              </a:rPr>
              <a:t> et al.,  NIMA 598 (2009) 116 </a:t>
            </a:r>
          </a:p>
        </p:txBody>
      </p:sp>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4302388"/>
            <a:ext cx="27813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20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latin typeface="+mn-lt"/>
              </a:rPr>
              <a:t>CsI</a:t>
            </a:r>
            <a:r>
              <a:rPr lang="en-GB" dirty="0" smtClean="0">
                <a:latin typeface="+mn-lt"/>
              </a:rPr>
              <a:t> + THGEM</a:t>
            </a:r>
            <a:endParaRPr lang="en-GB" dirty="0">
              <a:latin typeface="+mn-lt"/>
            </a:endParaRPr>
          </a:p>
        </p:txBody>
      </p:sp>
      <p:sp>
        <p:nvSpPr>
          <p:cNvPr id="3" name="Content Placeholder 2"/>
          <p:cNvSpPr>
            <a:spLocks noGrp="1"/>
          </p:cNvSpPr>
          <p:nvPr>
            <p:ph idx="1"/>
          </p:nvPr>
        </p:nvSpPr>
        <p:spPr>
          <a:xfrm>
            <a:off x="-36512" y="1556792"/>
            <a:ext cx="3513858" cy="3960440"/>
          </a:xfrm>
        </p:spPr>
        <p:txBody>
          <a:bodyPr>
            <a:noAutofit/>
          </a:bodyPr>
          <a:lstStyle/>
          <a:p>
            <a:r>
              <a:rPr lang="en-GB" sz="1400" dirty="0" smtClean="0"/>
              <a:t>GEMs operated in HEP experiments as tracking devices at gain ≤ </a:t>
            </a:r>
            <a:r>
              <a:rPr lang="en-GB" sz="1400" dirty="0" smtClean="0"/>
              <a:t>10</a:t>
            </a:r>
            <a:r>
              <a:rPr lang="en-GB" sz="1400" baseline="30000" dirty="0" smtClean="0"/>
              <a:t>4 </a:t>
            </a:r>
            <a:r>
              <a:rPr lang="en-GB" sz="1400" dirty="0" smtClean="0"/>
              <a:t>(not enough for single photon)</a:t>
            </a:r>
            <a:endParaRPr lang="en-GB" sz="1400" dirty="0" smtClean="0"/>
          </a:p>
          <a:p>
            <a:r>
              <a:rPr lang="en-GB" sz="1400" dirty="0" smtClean="0"/>
              <a:t>Thick-GEMs → </a:t>
            </a:r>
          </a:p>
          <a:p>
            <a:pPr lvl="1"/>
            <a:r>
              <a:rPr lang="en-GB" sz="1200" dirty="0"/>
              <a:t>simple manufacturing  (mech. drill. of PCB) and assembly </a:t>
            </a:r>
          </a:p>
          <a:p>
            <a:pPr lvl="1"/>
            <a:r>
              <a:rPr lang="en-US" sz="1200" dirty="0" smtClean="0"/>
              <a:t>Hole </a:t>
            </a:r>
            <a:r>
              <a:rPr lang="en-US" sz="1200" dirty="0"/>
              <a:t>diameter : 	0.2 – 1 mm</a:t>
            </a:r>
          </a:p>
          <a:p>
            <a:pPr lvl="1"/>
            <a:r>
              <a:rPr lang="en-US" sz="1200" dirty="0"/>
              <a:t>Pitch :            	0.5 – 5 mm</a:t>
            </a:r>
          </a:p>
          <a:p>
            <a:pPr lvl="1"/>
            <a:r>
              <a:rPr lang="en-US" sz="1200" dirty="0"/>
              <a:t>Thickness :        	0.4 – 3 mm</a:t>
            </a:r>
            <a:endParaRPr lang="en-US" sz="1200" dirty="0">
              <a:latin typeface="Arial" pitchFamily="34" charset="0"/>
              <a:cs typeface="Arial" pitchFamily="34" charset="0"/>
            </a:endParaRPr>
          </a:p>
          <a:p>
            <a:pPr lvl="1"/>
            <a:r>
              <a:rPr lang="en-GB" sz="1200" dirty="0" smtClean="0"/>
              <a:t>Rim:		0 – 0.1 mm</a:t>
            </a:r>
          </a:p>
          <a:p>
            <a:pPr lvl="1"/>
            <a:r>
              <a:rPr lang="en-GB" sz="1200" dirty="0" smtClean="0"/>
              <a:t>mechanical robustness  (also against sparks)</a:t>
            </a:r>
          </a:p>
          <a:p>
            <a:pPr lvl="1"/>
            <a:r>
              <a:rPr lang="en-GB" sz="1200" dirty="0" smtClean="0"/>
              <a:t>optimal </a:t>
            </a:r>
            <a:r>
              <a:rPr lang="en-GB" sz="1200" dirty="0" smtClean="0"/>
              <a:t>alternative  for single photon detection ( spatial resolution ≤ 1 mm)</a:t>
            </a:r>
          </a:p>
          <a:p>
            <a:pPr lvl="1"/>
            <a:r>
              <a:rPr lang="en-GB" sz="1200" dirty="0" smtClean="0"/>
              <a:t>large gain (~ 10</a:t>
            </a:r>
            <a:r>
              <a:rPr lang="en-GB" sz="1200" baseline="30000" dirty="0" smtClean="0"/>
              <a:t>4</a:t>
            </a:r>
            <a:r>
              <a:rPr lang="en-GB" sz="1200" dirty="0" smtClean="0"/>
              <a:t> /stage), 7-8 ns time resolution</a:t>
            </a:r>
          </a:p>
          <a:p>
            <a:r>
              <a:rPr lang="en-GB" sz="1400" dirty="0" smtClean="0"/>
              <a:t>Extensive characterization by WIS, COMPASS, ALICE</a:t>
            </a:r>
            <a:endParaRPr lang="en-GB" sz="1400"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19</a:t>
            </a:fld>
            <a:r>
              <a:rPr lang="en-GB" smtClean="0"/>
              <a:t>/40</a:t>
            </a:r>
            <a:endParaRPr lang="en-GB" dirty="0"/>
          </a:p>
        </p:txBody>
      </p:sp>
      <p:grpSp>
        <p:nvGrpSpPr>
          <p:cNvPr id="14" name="Group 13"/>
          <p:cNvGrpSpPr/>
          <p:nvPr/>
        </p:nvGrpSpPr>
        <p:grpSpPr>
          <a:xfrm>
            <a:off x="3396977" y="1628800"/>
            <a:ext cx="2615183" cy="1958939"/>
            <a:chOff x="467544" y="3429000"/>
            <a:chExt cx="2615183" cy="1958939"/>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429000"/>
              <a:ext cx="2615183" cy="1958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05098" y="3828532"/>
              <a:ext cx="405880" cy="276999"/>
            </a:xfrm>
            <a:prstGeom prst="rect">
              <a:avLst/>
            </a:prstGeom>
            <a:noFill/>
          </p:spPr>
          <p:txBody>
            <a:bodyPr wrap="none" rtlCol="0">
              <a:spAutoFit/>
            </a:bodyPr>
            <a:lstStyle/>
            <a:p>
              <a:r>
                <a:rPr lang="en-GB" sz="1200" dirty="0" smtClean="0">
                  <a:solidFill>
                    <a:schemeClr val="bg1"/>
                  </a:solidFill>
                </a:rPr>
                <a:t>rim</a:t>
              </a:r>
              <a:endParaRPr lang="en-GB" sz="1200" dirty="0">
                <a:solidFill>
                  <a:schemeClr val="bg1"/>
                </a:solidFill>
              </a:endParaRPr>
            </a:p>
          </p:txBody>
        </p:sp>
        <p:cxnSp>
          <p:nvCxnSpPr>
            <p:cNvPr id="9" name="Straight Arrow Connector 8"/>
            <p:cNvCxnSpPr/>
            <p:nvPr/>
          </p:nvCxnSpPr>
          <p:spPr>
            <a:xfrm>
              <a:off x="1907704" y="3786281"/>
              <a:ext cx="0" cy="14125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907704" y="4005064"/>
              <a:ext cx="0" cy="16426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58405" y="3828531"/>
              <a:ext cx="729687" cy="276999"/>
            </a:xfrm>
            <a:prstGeom prst="rect">
              <a:avLst/>
            </a:prstGeom>
            <a:noFill/>
          </p:spPr>
          <p:txBody>
            <a:bodyPr wrap="none" rtlCol="0">
              <a:spAutoFit/>
            </a:bodyPr>
            <a:lstStyle/>
            <a:p>
              <a:r>
                <a:rPr lang="en-GB" sz="1200" dirty="0" smtClean="0">
                  <a:solidFill>
                    <a:schemeClr val="bg1"/>
                  </a:solidFill>
                </a:rPr>
                <a:t>0.1 mm</a:t>
              </a:r>
              <a:endParaRPr lang="en-GB" sz="1200" dirty="0">
                <a:solidFill>
                  <a:schemeClr val="bg1"/>
                </a:solidFill>
              </a:endParaRPr>
            </a:p>
          </p:txBody>
        </p:sp>
      </p:grpSp>
      <p:sp>
        <p:nvSpPr>
          <p:cNvPr id="17" name="Rectangle 12"/>
          <p:cNvSpPr>
            <a:spLocks noChangeArrowheads="1"/>
          </p:cNvSpPr>
          <p:nvPr/>
        </p:nvSpPr>
        <p:spPr bwMode="auto">
          <a:xfrm>
            <a:off x="179388" y="5733256"/>
            <a:ext cx="48606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altLang="en-US" sz="1200" b="1" dirty="0"/>
              <a:t>R. </a:t>
            </a:r>
            <a:r>
              <a:rPr lang="en-US" altLang="en-US" sz="1200" b="1" dirty="0" err="1"/>
              <a:t>Chechik</a:t>
            </a:r>
            <a:r>
              <a:rPr lang="en-US" altLang="en-US" sz="1200" b="1" dirty="0"/>
              <a:t> et al</a:t>
            </a:r>
            <a:r>
              <a:rPr lang="en-US" altLang="en-US" sz="1200" b="1" dirty="0" smtClean="0"/>
              <a:t>., </a:t>
            </a:r>
            <a:r>
              <a:rPr lang="en-US" altLang="en-US" sz="1200" b="1" dirty="0"/>
              <a:t>NIM A535 (2004) 303</a:t>
            </a:r>
          </a:p>
          <a:p>
            <a:pPr eaLnBrk="1" hangingPunct="1"/>
            <a:r>
              <a:rPr lang="en-US" altLang="en-US" sz="1200" b="1" dirty="0"/>
              <a:t>C. </a:t>
            </a:r>
            <a:r>
              <a:rPr lang="en-US" altLang="en-US" sz="1200" b="1" dirty="0" err="1"/>
              <a:t>Shalem</a:t>
            </a:r>
            <a:r>
              <a:rPr lang="en-US" altLang="en-US" sz="1200" b="1" dirty="0"/>
              <a:t> et al</a:t>
            </a:r>
            <a:r>
              <a:rPr lang="en-US" altLang="en-US" sz="1200" b="1" dirty="0" smtClean="0"/>
              <a:t>.: </a:t>
            </a:r>
            <a:r>
              <a:rPr lang="en-US" altLang="en-US" sz="1200" b="1" dirty="0"/>
              <a:t>NIM A558 (2006) </a:t>
            </a:r>
            <a:r>
              <a:rPr lang="en-US" altLang="en-US" sz="1200" b="1" dirty="0" smtClean="0"/>
              <a:t>475 and NIM </a:t>
            </a:r>
            <a:r>
              <a:rPr lang="en-US" altLang="en-US" sz="1200" b="1" dirty="0"/>
              <a:t>A558 (2006) </a:t>
            </a:r>
            <a:r>
              <a:rPr lang="en-US" altLang="en-US" sz="1200" b="1" dirty="0" smtClean="0"/>
              <a:t>468</a:t>
            </a:r>
          </a:p>
          <a:p>
            <a:r>
              <a:rPr lang="en-US" altLang="en-US" sz="1200" b="1" dirty="0" smtClean="0"/>
              <a:t>A. Breskin et al. ,NIM A598 </a:t>
            </a:r>
            <a:r>
              <a:rPr lang="en-US" altLang="en-US" sz="1200" b="1" dirty="0"/>
              <a:t>(</a:t>
            </a:r>
            <a:r>
              <a:rPr lang="en-US" altLang="en-US" sz="1200" b="1" dirty="0" smtClean="0"/>
              <a:t>2009) 107 </a:t>
            </a:r>
          </a:p>
          <a:p>
            <a:r>
              <a:rPr lang="en-US" altLang="en-US" sz="1200" b="1" dirty="0" smtClean="0"/>
              <a:t>V. Peskov et al., JINST 5 (2010) P11004</a:t>
            </a:r>
          </a:p>
        </p:txBody>
      </p: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65837" y="1556792"/>
            <a:ext cx="3114675" cy="249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3483" y="4221088"/>
            <a:ext cx="2143013" cy="1926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7129364" y="4149080"/>
            <a:ext cx="1475084" cy="276999"/>
          </a:xfrm>
          <a:prstGeom prst="rect">
            <a:avLst/>
          </a:prstGeom>
          <a:noFill/>
        </p:spPr>
        <p:txBody>
          <a:bodyPr wrap="none" rtlCol="0">
            <a:spAutoFit/>
          </a:bodyPr>
          <a:lstStyle/>
          <a:p>
            <a:r>
              <a:rPr lang="en-GB" sz="1200" dirty="0" smtClean="0"/>
              <a:t>4-THGEM , UV-led</a:t>
            </a:r>
            <a:endParaRPr lang="en-GB" sz="1200" dirty="0"/>
          </a:p>
        </p:txBody>
      </p:sp>
      <p:sp>
        <p:nvSpPr>
          <p:cNvPr id="23" name="Rectangle 22"/>
          <p:cNvSpPr/>
          <p:nvPr/>
        </p:nvSpPr>
        <p:spPr>
          <a:xfrm>
            <a:off x="6089601" y="6165304"/>
            <a:ext cx="3090911" cy="276999"/>
          </a:xfrm>
          <a:prstGeom prst="rect">
            <a:avLst/>
          </a:prstGeom>
        </p:spPr>
        <p:txBody>
          <a:bodyPr wrap="none">
            <a:spAutoFit/>
          </a:bodyPr>
          <a:lstStyle/>
          <a:p>
            <a:r>
              <a:rPr lang="en-US" altLang="en-US" sz="1200" b="1" dirty="0"/>
              <a:t>M. </a:t>
            </a:r>
            <a:r>
              <a:rPr lang="en-US" altLang="en-US" sz="1200" b="1" dirty="0" err="1"/>
              <a:t>Alexeev</a:t>
            </a:r>
            <a:r>
              <a:rPr lang="en-US" altLang="en-US" sz="1200" b="1" dirty="0"/>
              <a:t> at al., NIM A 617 (2010) 396</a:t>
            </a:r>
          </a:p>
        </p:txBody>
      </p:sp>
      <p:pic>
        <p:nvPicPr>
          <p:cNvPr id="2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347864" y="3789040"/>
            <a:ext cx="3384376" cy="21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740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endParaRPr lang="en-GB" dirty="0"/>
          </a:p>
          <a:p>
            <a:pPr marL="0" indent="0">
              <a:buNone/>
            </a:pPr>
            <a:r>
              <a:rPr lang="en-GB" dirty="0" smtClean="0"/>
              <a:t>J</a:t>
            </a:r>
            <a:r>
              <a:rPr lang="en-GB" dirty="0"/>
              <a:t>. </a:t>
            </a:r>
            <a:r>
              <a:rPr lang="en-GB" dirty="0" err="1" smtClean="0"/>
              <a:t>Va’vra</a:t>
            </a:r>
            <a:r>
              <a:rPr lang="en-GB" dirty="0" smtClean="0"/>
              <a:t>, </a:t>
            </a:r>
            <a:r>
              <a:rPr lang="en-GB" dirty="0"/>
              <a:t>NIMA 371(1996), </a:t>
            </a:r>
            <a:r>
              <a:rPr lang="en-GB" dirty="0" smtClean="0"/>
              <a:t>33:</a:t>
            </a:r>
          </a:p>
          <a:p>
            <a:pPr marL="0" indent="0">
              <a:buNone/>
            </a:pPr>
            <a:r>
              <a:rPr lang="en-GB" dirty="0" smtClean="0"/>
              <a:t>” </a:t>
            </a:r>
            <a:r>
              <a:rPr lang="en-GB" dirty="0"/>
              <a:t>Recently, many non-gaseous devices have appeared on the market. It remains to be seen how successful they will be in replacing gaseous detectors. If they do work they will remove the great fun some of us have had doing it on our knees at home</a:t>
            </a:r>
            <a:r>
              <a:rPr lang="en-GB" dirty="0" smtClean="0"/>
              <a:t>.”</a:t>
            </a:r>
          </a:p>
          <a:p>
            <a:pPr marL="0" indent="0">
              <a:buNone/>
            </a:pPr>
            <a:endParaRPr lang="en-GB" dirty="0"/>
          </a:p>
          <a:p>
            <a:pPr marL="0" indent="0" algn="ctr">
              <a:buNone/>
            </a:pPr>
            <a:r>
              <a:rPr lang="en-GB" dirty="0" smtClean="0"/>
              <a:t>Can we still have fun?</a:t>
            </a:r>
            <a:endParaRPr lang="en-GB" dirty="0"/>
          </a:p>
          <a:p>
            <a:pPr marL="0" indent="0">
              <a:buNone/>
            </a:pP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2</a:t>
            </a:fld>
            <a:r>
              <a:rPr lang="en-GB" smtClean="0"/>
              <a:t>/40</a:t>
            </a:r>
            <a:endParaRPr lang="en-GB" dirty="0"/>
          </a:p>
        </p:txBody>
      </p:sp>
    </p:spTree>
    <p:extLst>
      <p:ext uri="{BB962C8B-B14F-4D97-AF65-F5344CB8AC3E}">
        <p14:creationId xmlns:p14="http://schemas.microsoft.com/office/powerpoint/2010/main" val="350588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CsI</a:t>
            </a:r>
            <a:r>
              <a:rPr lang="en-GB" dirty="0" smtClean="0"/>
              <a:t>/THGEM: photoelectron extraction </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20</a:t>
            </a:fld>
            <a:r>
              <a:rPr lang="en-GB" smtClean="0"/>
              <a:t>/40</a:t>
            </a:r>
            <a:endParaRPr lang="en-GB" dirty="0"/>
          </a:p>
        </p:txBody>
      </p:sp>
      <p:sp>
        <p:nvSpPr>
          <p:cNvPr id="7" name="TextBox 6"/>
          <p:cNvSpPr txBox="1"/>
          <p:nvPr/>
        </p:nvSpPr>
        <p:spPr>
          <a:xfrm>
            <a:off x="341784" y="2204864"/>
            <a:ext cx="2430016" cy="646331"/>
          </a:xfrm>
          <a:prstGeom prst="rect">
            <a:avLst/>
          </a:prstGeom>
          <a:noFill/>
        </p:spPr>
        <p:txBody>
          <a:bodyPr wrap="square" rtlCol="0">
            <a:spAutoFit/>
          </a:bodyPr>
          <a:lstStyle/>
          <a:p>
            <a:r>
              <a:rPr lang="en-GB" dirty="0" smtClean="0"/>
              <a:t>Ne </a:t>
            </a:r>
            <a:r>
              <a:rPr lang="en-GB" dirty="0"/>
              <a:t>larger </a:t>
            </a:r>
            <a:r>
              <a:rPr lang="en-GB" dirty="0" smtClean="0"/>
              <a:t>Townsend coefficient → </a:t>
            </a:r>
            <a:endParaRPr lang="en-GB" dirty="0"/>
          </a:p>
        </p:txBody>
      </p:sp>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556792"/>
            <a:ext cx="3240360" cy="2438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0" y="5951021"/>
            <a:ext cx="4572000" cy="646331"/>
          </a:xfrm>
          <a:prstGeom prst="rect">
            <a:avLst/>
          </a:prstGeom>
        </p:spPr>
        <p:txBody>
          <a:bodyPr>
            <a:spAutoFit/>
          </a:bodyPr>
          <a:lstStyle/>
          <a:p>
            <a:r>
              <a:rPr lang="en-US" altLang="en-US" sz="1200" b="1" dirty="0"/>
              <a:t>A. Breskin et al. NIM A598 (2009) 107 </a:t>
            </a:r>
          </a:p>
          <a:p>
            <a:r>
              <a:rPr lang="en-US" altLang="en-US" sz="1200" b="1" dirty="0" smtClean="0"/>
              <a:t>C.D.R. </a:t>
            </a:r>
            <a:r>
              <a:rPr lang="en-US" altLang="en-US" sz="1200" b="1" dirty="0" err="1" smtClean="0"/>
              <a:t>Azevedo</a:t>
            </a:r>
            <a:r>
              <a:rPr lang="en-US" altLang="en-US" sz="1200" b="1" dirty="0" smtClean="0"/>
              <a:t> et al., </a:t>
            </a:r>
            <a:r>
              <a:rPr lang="en-US" altLang="en-US" sz="1200" b="1" dirty="0"/>
              <a:t>JINST 5 (2010) </a:t>
            </a:r>
            <a:r>
              <a:rPr lang="en-US" altLang="en-US" sz="1200" b="1" dirty="0" smtClean="0"/>
              <a:t>P01002</a:t>
            </a:r>
          </a:p>
          <a:p>
            <a:r>
              <a:rPr lang="en-US" altLang="en-US" sz="1200" b="1" dirty="0" smtClean="0"/>
              <a:t>J. </a:t>
            </a:r>
            <a:r>
              <a:rPr lang="en-US" altLang="en-US" sz="1200" b="1" dirty="0" err="1" smtClean="0"/>
              <a:t>Escada</a:t>
            </a:r>
            <a:r>
              <a:rPr lang="en-US" altLang="en-US" sz="1200" b="1" dirty="0" smtClean="0"/>
              <a:t> et al., JINST 4 (2009) P11025</a:t>
            </a:r>
          </a:p>
        </p:txBody>
      </p:sp>
      <p:sp>
        <p:nvSpPr>
          <p:cNvPr id="3" name="TextBox 2"/>
          <p:cNvSpPr txBox="1"/>
          <p:nvPr/>
        </p:nvSpPr>
        <p:spPr>
          <a:xfrm>
            <a:off x="3222104" y="1484784"/>
            <a:ext cx="1717137" cy="276999"/>
          </a:xfrm>
          <a:prstGeom prst="rect">
            <a:avLst/>
          </a:prstGeom>
          <a:noFill/>
        </p:spPr>
        <p:txBody>
          <a:bodyPr wrap="none" rtlCol="0">
            <a:spAutoFit/>
          </a:bodyPr>
          <a:lstStyle/>
          <a:p>
            <a:r>
              <a:rPr lang="en-GB" sz="1200" dirty="0" smtClean="0"/>
              <a:t>Single THGEM, X-rays</a:t>
            </a:r>
            <a:endParaRPr lang="en-GB" sz="1200" dirty="0"/>
          </a:p>
        </p:txBody>
      </p:sp>
      <p:sp>
        <p:nvSpPr>
          <p:cNvPr id="8" name="Rectangle 7"/>
          <p:cNvSpPr/>
          <p:nvPr/>
        </p:nvSpPr>
        <p:spPr>
          <a:xfrm>
            <a:off x="107504" y="3861048"/>
            <a:ext cx="2016224" cy="1754326"/>
          </a:xfrm>
          <a:prstGeom prst="rect">
            <a:avLst/>
          </a:prstGeom>
        </p:spPr>
        <p:txBody>
          <a:bodyPr wrap="square">
            <a:spAutoFit/>
          </a:bodyPr>
          <a:lstStyle/>
          <a:p>
            <a:r>
              <a:rPr lang="en-GB" dirty="0"/>
              <a:t>mixtures with CF</a:t>
            </a:r>
            <a:r>
              <a:rPr lang="en-GB" baseline="-25000" dirty="0"/>
              <a:t>4</a:t>
            </a:r>
            <a:r>
              <a:rPr lang="en-GB" dirty="0"/>
              <a:t> and CH</a:t>
            </a:r>
            <a:r>
              <a:rPr lang="en-GB" baseline="-25000" dirty="0"/>
              <a:t>4</a:t>
            </a:r>
            <a:r>
              <a:rPr lang="en-GB" dirty="0"/>
              <a:t> : large gain and reduced photoelectron </a:t>
            </a:r>
            <a:r>
              <a:rPr lang="en-GB" dirty="0" smtClean="0"/>
              <a:t>backscattering</a:t>
            </a:r>
            <a:endParaRPr lang="en-GB"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064" y="1742546"/>
            <a:ext cx="2502024" cy="2118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770147" y="6165304"/>
            <a:ext cx="881973" cy="246221"/>
          </a:xfrm>
          <a:prstGeom prst="rect">
            <a:avLst/>
          </a:prstGeom>
          <a:noFill/>
        </p:spPr>
        <p:txBody>
          <a:bodyPr wrap="none" rtlCol="0">
            <a:spAutoFit/>
          </a:bodyPr>
          <a:lstStyle/>
          <a:p>
            <a:r>
              <a:rPr lang="en-GB" sz="1000" dirty="0" smtClean="0"/>
              <a:t>(with</a:t>
            </a:r>
            <a:r>
              <a:rPr lang="en-GB" sz="1000" dirty="0" smtClean="0">
                <a:latin typeface="Symbol" panose="05050102010706020507" pitchFamily="18" charset="2"/>
              </a:rPr>
              <a:t> D</a:t>
            </a:r>
            <a:r>
              <a:rPr lang="en-GB" sz="1000" dirty="0" smtClean="0"/>
              <a:t>V=0)</a:t>
            </a:r>
            <a:endParaRPr lang="en-GB" sz="1000" dirty="0"/>
          </a:p>
        </p:txBody>
      </p:sp>
      <p:grpSp>
        <p:nvGrpSpPr>
          <p:cNvPr id="15" name="Group 14"/>
          <p:cNvGrpSpPr/>
          <p:nvPr/>
        </p:nvGrpSpPr>
        <p:grpSpPr>
          <a:xfrm>
            <a:off x="5713383" y="3933056"/>
            <a:ext cx="3467129" cy="2110073"/>
            <a:chOff x="340243" y="3797796"/>
            <a:chExt cx="4061637" cy="2436151"/>
          </a:xfrm>
        </p:grpSpPr>
        <p:pic>
          <p:nvPicPr>
            <p:cNvPr id="16" name="Picture 3"/>
            <p:cNvPicPr>
              <a:picLocks noChangeAspect="1" noChangeArrowheads="1"/>
            </p:cNvPicPr>
            <p:nvPr/>
          </p:nvPicPr>
          <p:blipFill>
            <a:blip r:embed="rId4" cstate="print"/>
            <a:srcRect/>
            <a:stretch>
              <a:fillRect/>
            </a:stretch>
          </p:blipFill>
          <p:spPr bwMode="auto">
            <a:xfrm>
              <a:off x="340243" y="3797796"/>
              <a:ext cx="4061637" cy="2436151"/>
            </a:xfrm>
            <a:prstGeom prst="rect">
              <a:avLst/>
            </a:prstGeom>
            <a:noFill/>
            <a:ln w="9525">
              <a:noFill/>
              <a:miter lim="800000"/>
              <a:headEnd/>
              <a:tailEnd/>
            </a:ln>
          </p:spPr>
        </p:pic>
        <p:sp>
          <p:nvSpPr>
            <p:cNvPr id="17" name="Rectangle 16"/>
            <p:cNvSpPr/>
            <p:nvPr/>
          </p:nvSpPr>
          <p:spPr bwMode="auto">
            <a:xfrm>
              <a:off x="2827154" y="5332892"/>
              <a:ext cx="606056" cy="180754"/>
            </a:xfrm>
            <a:prstGeom prst="rect">
              <a:avLst/>
            </a:prstGeom>
            <a:solidFill>
              <a:srgbClr val="FF9900">
                <a:alpha val="30196"/>
              </a:srgbClr>
            </a:solid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200" b="1" i="0" u="none" strike="noStrike" cap="none" normalizeH="0" baseline="0" smtClean="0">
                <a:ln>
                  <a:noFill/>
                </a:ln>
                <a:solidFill>
                  <a:srgbClr val="FFFF00"/>
                </a:solidFill>
                <a:effectLst>
                  <a:outerShdw blurRad="38100" dist="38100" dir="2700000" algn="tl">
                    <a:srgbClr val="000000">
                      <a:alpha val="43137"/>
                    </a:srgbClr>
                  </a:outerShdw>
                </a:effectLst>
                <a:latin typeface="Helvetica" pitchFamily="34" charset="0"/>
              </a:endParaRPr>
            </a:p>
          </p:txBody>
        </p:sp>
        <p:sp>
          <p:nvSpPr>
            <p:cNvPr id="18" name="Rectangle 17"/>
            <p:cNvSpPr/>
            <p:nvPr/>
          </p:nvSpPr>
          <p:spPr bwMode="auto">
            <a:xfrm>
              <a:off x="2830697" y="4527253"/>
              <a:ext cx="1187301" cy="219740"/>
            </a:xfrm>
            <a:prstGeom prst="rect">
              <a:avLst/>
            </a:prstGeom>
            <a:solidFill>
              <a:srgbClr val="FF9900">
                <a:alpha val="30196"/>
              </a:srgbClr>
            </a:solidFill>
            <a:ln w="9525" cap="flat" cmpd="sng" algn="ctr">
              <a:noFill/>
              <a:prstDash val="solid"/>
              <a:round/>
              <a:headEnd type="none" w="med" len="med"/>
              <a:tailEnd type="none" w="med" len="med"/>
            </a:ln>
            <a:effectLst/>
          </p:spPr>
          <p:txBody>
            <a:bodyPr vert="horz" wrap="square" lIns="92075" tIns="46038" rIns="92075" bIns="46038" numCol="1" rtlCol="0" anchor="ctr" anchorCtr="0" compatLnSpc="1">
              <a:prstTxWarp prst="textNoShape">
                <a:avLst/>
              </a:prstTxWarp>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200" b="1" i="0" u="none" strike="noStrike" cap="none" normalizeH="0" baseline="0" smtClean="0">
                <a:ln>
                  <a:noFill/>
                </a:ln>
                <a:solidFill>
                  <a:srgbClr val="FFFF00"/>
                </a:solidFill>
                <a:effectLst>
                  <a:outerShdw blurRad="38100" dist="38100" dir="2700000" algn="tl">
                    <a:srgbClr val="000000">
                      <a:alpha val="43137"/>
                    </a:srgbClr>
                  </a:outerShdw>
                </a:effectLst>
                <a:latin typeface="Helvetica" pitchFamily="34" charset="0"/>
              </a:endParaRPr>
            </a:p>
          </p:txBody>
        </p:sp>
      </p:grpSp>
      <p:sp>
        <p:nvSpPr>
          <p:cNvPr id="10" name="Rectangle 9"/>
          <p:cNvSpPr/>
          <p:nvPr/>
        </p:nvSpPr>
        <p:spPr>
          <a:xfrm>
            <a:off x="6012160" y="6176337"/>
            <a:ext cx="3087705" cy="276999"/>
          </a:xfrm>
          <a:prstGeom prst="rect">
            <a:avLst/>
          </a:prstGeom>
        </p:spPr>
        <p:txBody>
          <a:bodyPr wrap="none">
            <a:spAutoFit/>
          </a:bodyPr>
          <a:lstStyle/>
          <a:p>
            <a:r>
              <a:rPr lang="en-US" altLang="en-US" sz="1200" b="1" dirty="0"/>
              <a:t>M. </a:t>
            </a:r>
            <a:r>
              <a:rPr lang="en-US" altLang="en-US" sz="1200" b="1" dirty="0" err="1"/>
              <a:t>Alexeev</a:t>
            </a:r>
            <a:r>
              <a:rPr lang="en-US" altLang="en-US" sz="1200" b="1" dirty="0"/>
              <a:t> et al. NIM A </a:t>
            </a:r>
            <a:r>
              <a:rPr lang="en-US" altLang="en-US" sz="1200" b="1" dirty="0" smtClean="0"/>
              <a:t>623</a:t>
            </a:r>
            <a:r>
              <a:rPr lang="en-US" altLang="en-US" sz="1200" b="1" dirty="0" smtClean="0"/>
              <a:t> </a:t>
            </a:r>
            <a:r>
              <a:rPr lang="en-US" altLang="en-US" sz="1200" b="1" dirty="0"/>
              <a:t>(2010), 129</a:t>
            </a:r>
          </a:p>
        </p:txBody>
      </p:sp>
      <p:grpSp>
        <p:nvGrpSpPr>
          <p:cNvPr id="13" name="Group 12"/>
          <p:cNvGrpSpPr/>
          <p:nvPr/>
        </p:nvGrpSpPr>
        <p:grpSpPr>
          <a:xfrm>
            <a:off x="2267744" y="3801685"/>
            <a:ext cx="3672408" cy="2660136"/>
            <a:chOff x="2267744" y="3801685"/>
            <a:chExt cx="3672408" cy="2660136"/>
          </a:xfrm>
        </p:grpSpPr>
        <p:pic>
          <p:nvPicPr>
            <p:cNvPr id="3079"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267744" y="3801685"/>
              <a:ext cx="3672408" cy="265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rot="18254011">
              <a:off x="3931207" y="6284639"/>
              <a:ext cx="216024" cy="9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rot="18254011">
              <a:off x="3988657" y="6305464"/>
              <a:ext cx="216024" cy="966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2514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CsI</a:t>
            </a:r>
            <a:r>
              <a:rPr lang="en-GB" dirty="0"/>
              <a:t>/THGEM: photoelectron </a:t>
            </a:r>
            <a:r>
              <a:rPr lang="en-GB" dirty="0" smtClean="0"/>
              <a:t>transfer</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21</a:t>
            </a:fld>
            <a:r>
              <a:rPr lang="en-GB" smtClean="0"/>
              <a:t>/40</a:t>
            </a:r>
            <a:endParaRPr lang="en-GB"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916832"/>
            <a:ext cx="3744416" cy="278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79512" y="1556792"/>
            <a:ext cx="3445174" cy="369332"/>
          </a:xfrm>
          <a:prstGeom prst="rect">
            <a:avLst/>
          </a:prstGeom>
          <a:noFill/>
        </p:spPr>
        <p:txBody>
          <a:bodyPr wrap="none" rtlCol="0">
            <a:spAutoFit/>
          </a:bodyPr>
          <a:lstStyle/>
          <a:p>
            <a:r>
              <a:rPr lang="en-GB" dirty="0" err="1" smtClean="0"/>
              <a:t>Refl</a:t>
            </a:r>
            <a:r>
              <a:rPr lang="en-GB" dirty="0" smtClean="0"/>
              <a:t> PC, dependence on </a:t>
            </a:r>
            <a:r>
              <a:rPr lang="en-GB" dirty="0" err="1" smtClean="0"/>
              <a:t>E</a:t>
            </a:r>
            <a:r>
              <a:rPr lang="en-GB" baseline="-25000" dirty="0" err="1" smtClean="0"/>
              <a:t>drift</a:t>
            </a:r>
            <a:endParaRPr lang="en-GB" baseline="-25000" dirty="0"/>
          </a:p>
        </p:txBody>
      </p:sp>
      <p:sp>
        <p:nvSpPr>
          <p:cNvPr id="14" name="TextBox 13"/>
          <p:cNvSpPr txBox="1"/>
          <p:nvPr/>
        </p:nvSpPr>
        <p:spPr>
          <a:xfrm>
            <a:off x="4070335" y="1556792"/>
            <a:ext cx="4894153" cy="2585323"/>
          </a:xfrm>
          <a:prstGeom prst="rect">
            <a:avLst/>
          </a:prstGeom>
          <a:noFill/>
        </p:spPr>
        <p:txBody>
          <a:bodyPr wrap="square" rtlCol="0">
            <a:spAutoFit/>
          </a:bodyPr>
          <a:lstStyle/>
          <a:p>
            <a:r>
              <a:rPr lang="en-GB" dirty="0" err="1" smtClean="0"/>
              <a:t>E</a:t>
            </a:r>
            <a:r>
              <a:rPr lang="en-GB" baseline="-25000" dirty="0" err="1" smtClean="0"/>
              <a:t>drift</a:t>
            </a:r>
            <a:r>
              <a:rPr lang="en-GB" dirty="0" smtClean="0"/>
              <a:t>~ 0 , E on PC surface </a:t>
            </a:r>
            <a:r>
              <a:rPr lang="en-GB" dirty="0" smtClean="0"/>
              <a:t>proportional to </a:t>
            </a:r>
            <a:r>
              <a:rPr lang="en-GB" dirty="0" smtClean="0">
                <a:latin typeface="Symbol" panose="05050102010706020507" pitchFamily="18" charset="2"/>
              </a:rPr>
              <a:t>D</a:t>
            </a:r>
            <a:r>
              <a:rPr lang="en-GB" dirty="0" smtClean="0"/>
              <a:t>V and </a:t>
            </a:r>
            <a:r>
              <a:rPr lang="en-GB" dirty="0" err="1" smtClean="0"/>
              <a:t>diam</a:t>
            </a:r>
            <a:r>
              <a:rPr lang="en-GB" dirty="0" smtClean="0"/>
              <a:t>/pitch</a:t>
            </a:r>
          </a:p>
          <a:p>
            <a:r>
              <a:rPr lang="en-GB" dirty="0" smtClean="0"/>
              <a:t>Compromise:</a:t>
            </a:r>
          </a:p>
          <a:p>
            <a:pPr marL="285750" indent="-285750">
              <a:buFontTx/>
              <a:buChar char="-"/>
            </a:pPr>
            <a:r>
              <a:rPr lang="en-GB" dirty="0" smtClean="0"/>
              <a:t>Maximize </a:t>
            </a:r>
            <a:r>
              <a:rPr lang="en-GB" dirty="0" smtClean="0"/>
              <a:t>active area to increase QE</a:t>
            </a:r>
          </a:p>
          <a:p>
            <a:pPr marL="285750" indent="-285750">
              <a:buFontTx/>
              <a:buChar char="-"/>
            </a:pPr>
            <a:r>
              <a:rPr lang="en-GB" dirty="0" smtClean="0"/>
              <a:t>Reduce </a:t>
            </a:r>
            <a:r>
              <a:rPr lang="en-GB" dirty="0"/>
              <a:t>active area </a:t>
            </a:r>
            <a:r>
              <a:rPr lang="en-GB" dirty="0" smtClean="0"/>
              <a:t>to </a:t>
            </a:r>
            <a:r>
              <a:rPr lang="en-GB" dirty="0" smtClean="0"/>
              <a:t>increase </a:t>
            </a:r>
            <a:r>
              <a:rPr lang="en-GB" dirty="0" err="1" smtClean="0"/>
              <a:t>Ez</a:t>
            </a:r>
            <a:r>
              <a:rPr lang="en-GB" dirty="0" smtClean="0"/>
              <a:t> (</a:t>
            </a:r>
            <a:r>
              <a:rPr lang="en-GB" dirty="0" smtClean="0"/>
              <a:t>lower </a:t>
            </a:r>
            <a:r>
              <a:rPr lang="en-GB" dirty="0" smtClean="0"/>
              <a:t>backscattering</a:t>
            </a:r>
            <a:r>
              <a:rPr lang="en-GB" dirty="0" smtClean="0"/>
              <a:t>)</a:t>
            </a:r>
            <a:endParaRPr lang="en-GB" dirty="0" smtClean="0"/>
          </a:p>
          <a:p>
            <a:r>
              <a:rPr lang="en-GB" dirty="0" smtClean="0"/>
              <a:t>For example: d</a:t>
            </a:r>
            <a:r>
              <a:rPr lang="en-GB" dirty="0" smtClean="0"/>
              <a:t>=0.4</a:t>
            </a:r>
            <a:r>
              <a:rPr lang="en-GB" dirty="0" smtClean="0"/>
              <a:t>, p=0.8 → </a:t>
            </a:r>
            <a:r>
              <a:rPr lang="en-GB" dirty="0" err="1" smtClean="0"/>
              <a:t>Ez</a:t>
            </a:r>
            <a:r>
              <a:rPr lang="en-GB" dirty="0" smtClean="0"/>
              <a:t>~ 700 V/cm, </a:t>
            </a:r>
            <a:r>
              <a:rPr lang="en-GB" dirty="0" smtClean="0"/>
              <a:t>active </a:t>
            </a:r>
            <a:r>
              <a:rPr lang="en-GB" dirty="0" smtClean="0"/>
              <a:t>area 78%</a:t>
            </a:r>
            <a:endParaRPr lang="en-GB" dirty="0"/>
          </a:p>
          <a:p>
            <a:endParaRPr lang="en-GB" dirty="0" smtClean="0"/>
          </a:p>
        </p:txBody>
      </p:sp>
      <p:graphicFrame>
        <p:nvGraphicFramePr>
          <p:cNvPr id="15" name="Content Placeholder 6"/>
          <p:cNvGraphicFramePr>
            <a:graphicFrameLocks noGrp="1"/>
          </p:cNvGraphicFramePr>
          <p:nvPr>
            <p:ph idx="1"/>
            <p:extLst>
              <p:ext uri="{D42A27DB-BD31-4B8C-83A1-F6EECF244321}">
                <p14:modId xmlns:p14="http://schemas.microsoft.com/office/powerpoint/2010/main" val="3711315036"/>
              </p:ext>
            </p:extLst>
          </p:nvPr>
        </p:nvGraphicFramePr>
        <p:xfrm>
          <a:off x="3717721" y="3861048"/>
          <a:ext cx="5426279" cy="261595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6248144" y="3789040"/>
            <a:ext cx="1204176" cy="307777"/>
          </a:xfrm>
          <a:prstGeom prst="rect">
            <a:avLst/>
          </a:prstGeom>
          <a:noFill/>
        </p:spPr>
        <p:txBody>
          <a:bodyPr wrap="none" rtlCol="0">
            <a:spAutoFit/>
          </a:bodyPr>
          <a:lstStyle/>
          <a:p>
            <a:r>
              <a:rPr lang="en-GB" sz="1400" dirty="0">
                <a:latin typeface="Symbol" panose="05050102010706020507" pitchFamily="18" charset="2"/>
              </a:rPr>
              <a:t>D</a:t>
            </a:r>
            <a:r>
              <a:rPr lang="en-GB" sz="1400" dirty="0"/>
              <a:t>V </a:t>
            </a:r>
            <a:r>
              <a:rPr lang="en-GB" sz="1400" dirty="0" smtClean="0"/>
              <a:t>= 1500 V</a:t>
            </a:r>
            <a:endParaRPr lang="en-GB" sz="1400" dirty="0"/>
          </a:p>
        </p:txBody>
      </p:sp>
      <p:cxnSp>
        <p:nvCxnSpPr>
          <p:cNvPr id="18" name="Straight Arrow Connector 17"/>
          <p:cNvCxnSpPr/>
          <p:nvPr/>
        </p:nvCxnSpPr>
        <p:spPr>
          <a:xfrm flipH="1">
            <a:off x="4716016" y="5589240"/>
            <a:ext cx="1944216" cy="0"/>
          </a:xfrm>
          <a:prstGeom prst="straightConnector1">
            <a:avLst/>
          </a:prstGeom>
          <a:ln w="1905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850232" y="4941168"/>
            <a:ext cx="1394176" cy="0"/>
          </a:xfrm>
          <a:prstGeom prst="straightConnector1">
            <a:avLst/>
          </a:prstGeom>
          <a:ln w="1905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660232" y="4869160"/>
            <a:ext cx="216024" cy="216024"/>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6660232" y="5517232"/>
            <a:ext cx="216024" cy="216024"/>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07504" y="5858108"/>
            <a:ext cx="3424335" cy="523220"/>
          </a:xfrm>
          <a:prstGeom prst="rect">
            <a:avLst/>
          </a:prstGeom>
        </p:spPr>
        <p:txBody>
          <a:bodyPr wrap="none">
            <a:spAutoFit/>
          </a:bodyPr>
          <a:lstStyle/>
          <a:p>
            <a:r>
              <a:rPr lang="en-US" altLang="en-US" sz="1400" b="1" dirty="0"/>
              <a:t>C. </a:t>
            </a:r>
            <a:r>
              <a:rPr lang="en-US" altLang="en-US" sz="1400" b="1" dirty="0" err="1"/>
              <a:t>Shalem</a:t>
            </a:r>
            <a:r>
              <a:rPr lang="en-US" altLang="en-US" sz="1400" b="1" dirty="0"/>
              <a:t> et al.: NIM A558 (2006) </a:t>
            </a:r>
            <a:r>
              <a:rPr lang="en-US" altLang="en-US" sz="1400" b="1" dirty="0" smtClean="0"/>
              <a:t>475</a:t>
            </a:r>
          </a:p>
          <a:p>
            <a:r>
              <a:rPr lang="en-US" sz="1400" b="1" dirty="0" smtClean="0"/>
              <a:t>S. </a:t>
            </a:r>
            <a:r>
              <a:rPr lang="en-US" sz="1400" b="1" dirty="0" err="1" smtClean="0"/>
              <a:t>Dalla</a:t>
            </a:r>
            <a:r>
              <a:rPr lang="en-US" sz="1400" b="1" dirty="0" smtClean="0"/>
              <a:t> Torre, talk @ RICH2010</a:t>
            </a:r>
            <a:endParaRPr lang="en-GB" sz="1400" dirty="0"/>
          </a:p>
        </p:txBody>
      </p:sp>
    </p:spTree>
    <p:extLst>
      <p:ext uri="{BB962C8B-B14F-4D97-AF65-F5344CB8AC3E}">
        <p14:creationId xmlns:p14="http://schemas.microsoft.com/office/powerpoint/2010/main" val="9087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356992"/>
            <a:ext cx="8140885" cy="2974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err="1" smtClean="0"/>
              <a:t>CsI</a:t>
            </a:r>
            <a:r>
              <a:rPr lang="en-GB" dirty="0" smtClean="0"/>
              <a:t>/THGEM: the role of rim</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22</a:t>
            </a:fld>
            <a:r>
              <a:rPr lang="en-GB" smtClean="0"/>
              <a:t>/40</a:t>
            </a:r>
            <a:endParaRPr lang="en-GB"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667167"/>
            <a:ext cx="2088231" cy="1698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83768" y="1868631"/>
            <a:ext cx="6048672" cy="120032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Larger rim allows larger gain, but above 10 </a:t>
            </a:r>
            <a:r>
              <a:rPr lang="en-GB" dirty="0" smtClean="0">
                <a:latin typeface="Symbol" panose="05050102010706020507" pitchFamily="18" charset="2"/>
              </a:rPr>
              <a:t>m</a:t>
            </a:r>
            <a:r>
              <a:rPr lang="en-GB" dirty="0" smtClean="0"/>
              <a:t>m large gain instabilities have been observed</a:t>
            </a:r>
          </a:p>
          <a:p>
            <a:pPr marL="285750" indent="-285750">
              <a:buFont typeface="Arial" panose="020B0604020202020204" pitchFamily="34" charset="0"/>
              <a:buChar char="•"/>
            </a:pPr>
            <a:r>
              <a:rPr lang="en-GB" dirty="0" smtClean="0"/>
              <a:t>Increase of thickness: larger and stable gain (but also larger HV needed)</a:t>
            </a:r>
          </a:p>
        </p:txBody>
      </p:sp>
      <p:sp>
        <p:nvSpPr>
          <p:cNvPr id="16" name="Rectangle 15"/>
          <p:cNvSpPr/>
          <p:nvPr/>
        </p:nvSpPr>
        <p:spPr>
          <a:xfrm>
            <a:off x="107504" y="6248345"/>
            <a:ext cx="8849398" cy="276999"/>
          </a:xfrm>
          <a:prstGeom prst="rect">
            <a:avLst/>
          </a:prstGeom>
        </p:spPr>
        <p:txBody>
          <a:bodyPr wrap="square">
            <a:spAutoFit/>
          </a:bodyPr>
          <a:lstStyle/>
          <a:p>
            <a:r>
              <a:rPr lang="en-US" altLang="en-US" sz="1200" b="1" dirty="0" smtClean="0"/>
              <a:t>C. </a:t>
            </a:r>
            <a:r>
              <a:rPr lang="en-US" altLang="en-US" sz="1200" b="1" dirty="0" err="1" smtClean="0"/>
              <a:t>Shalem</a:t>
            </a:r>
            <a:r>
              <a:rPr lang="en-US" altLang="en-US" sz="1200" b="1" dirty="0" smtClean="0"/>
              <a:t> </a:t>
            </a:r>
            <a:r>
              <a:rPr lang="en-US" altLang="en-US" sz="1200" b="1" dirty="0"/>
              <a:t>et al. NIM </a:t>
            </a:r>
            <a:r>
              <a:rPr lang="en-US" altLang="en-US" sz="1200" b="1" dirty="0" smtClean="0"/>
              <a:t>A558 </a:t>
            </a:r>
            <a:r>
              <a:rPr lang="en-US" altLang="en-US" sz="1200" b="1" dirty="0"/>
              <a:t>(</a:t>
            </a:r>
            <a:r>
              <a:rPr lang="en-US" altLang="en-US" sz="1200" b="1" dirty="0" smtClean="0"/>
              <a:t>2006) 475 ;</a:t>
            </a:r>
            <a:r>
              <a:rPr lang="en-US" altLang="en-US" sz="1200" b="1" dirty="0"/>
              <a:t> </a:t>
            </a:r>
            <a:r>
              <a:rPr lang="en-US" altLang="en-US" sz="1200" b="1" dirty="0" smtClean="0"/>
              <a:t>M. </a:t>
            </a:r>
            <a:r>
              <a:rPr lang="en-US" altLang="en-US" sz="1200" b="1" dirty="0" err="1" smtClean="0"/>
              <a:t>Alexeev</a:t>
            </a:r>
            <a:r>
              <a:rPr lang="en-US" altLang="en-US" sz="1200" b="1" dirty="0" smtClean="0"/>
              <a:t> </a:t>
            </a:r>
            <a:r>
              <a:rPr lang="en-US" altLang="en-US" sz="1200" b="1" dirty="0"/>
              <a:t>et al</a:t>
            </a:r>
            <a:r>
              <a:rPr lang="en-US" altLang="en-US" sz="1200" b="1" dirty="0" smtClean="0"/>
              <a:t>. NIM A639  </a:t>
            </a:r>
            <a:r>
              <a:rPr lang="en-US" altLang="en-US" sz="1200" b="1" dirty="0"/>
              <a:t>(</a:t>
            </a:r>
            <a:r>
              <a:rPr lang="en-US" altLang="en-US" sz="1200" b="1" dirty="0" smtClean="0"/>
              <a:t>2011) 130; M. </a:t>
            </a:r>
            <a:r>
              <a:rPr lang="en-US" altLang="en-US" sz="1200" b="1" dirty="0" err="1" smtClean="0"/>
              <a:t>Alexeev</a:t>
            </a:r>
            <a:r>
              <a:rPr lang="en-US" altLang="en-US" sz="1200" b="1" dirty="0" smtClean="0"/>
              <a:t> et al. NIM A695 (2012) 159</a:t>
            </a:r>
            <a:endParaRPr lang="en-US" altLang="en-US" sz="1200" b="1" dirty="0"/>
          </a:p>
        </p:txBody>
      </p:sp>
    </p:spTree>
    <p:extLst>
      <p:ext uri="{BB962C8B-B14F-4D97-AF65-F5344CB8AC3E}">
        <p14:creationId xmlns:p14="http://schemas.microsoft.com/office/powerpoint/2010/main" val="330324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984658"/>
            <a:ext cx="3024336" cy="246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err="1" smtClean="0"/>
              <a:t>CsI</a:t>
            </a:r>
            <a:r>
              <a:rPr lang="en-GB" dirty="0" smtClean="0"/>
              <a:t>/THGEM: rate capability</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23</a:t>
            </a:fld>
            <a:r>
              <a:rPr lang="en-GB" smtClean="0"/>
              <a:t>/40</a:t>
            </a:r>
            <a:endParaRPr lang="en-GB" dirty="0"/>
          </a:p>
        </p:txBody>
      </p:sp>
      <p:sp>
        <p:nvSpPr>
          <p:cNvPr id="7" name="TextBox 6"/>
          <p:cNvSpPr txBox="1"/>
          <p:nvPr/>
        </p:nvSpPr>
        <p:spPr>
          <a:xfrm>
            <a:off x="539552" y="2276872"/>
            <a:ext cx="2448272" cy="738664"/>
          </a:xfrm>
          <a:prstGeom prst="rect">
            <a:avLst/>
          </a:prstGeom>
          <a:noFill/>
        </p:spPr>
        <p:txBody>
          <a:bodyPr wrap="square" rtlCol="0">
            <a:spAutoFit/>
          </a:bodyPr>
          <a:lstStyle/>
          <a:p>
            <a:r>
              <a:rPr lang="en-GB" sz="1400" dirty="0" smtClean="0"/>
              <a:t>Simultaneous irradiation with UV and X-rays (Mo), normal drift field</a:t>
            </a:r>
            <a:endParaRPr lang="en-GB" sz="1400" dirty="0"/>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19872" y="3094028"/>
            <a:ext cx="5585445" cy="213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679852" y="3326795"/>
            <a:ext cx="957313" cy="246221"/>
          </a:xfrm>
          <a:prstGeom prst="rect">
            <a:avLst/>
          </a:prstGeom>
          <a:noFill/>
        </p:spPr>
        <p:txBody>
          <a:bodyPr wrap="none" rtlCol="0">
            <a:spAutoFit/>
          </a:bodyPr>
          <a:lstStyle/>
          <a:p>
            <a:r>
              <a:rPr lang="en-GB" sz="1000" dirty="0" smtClean="0"/>
              <a:t>Ne/10% CH4</a:t>
            </a:r>
            <a:endParaRPr lang="en-GB" sz="1000" dirty="0"/>
          </a:p>
        </p:txBody>
      </p:sp>
      <p:sp>
        <p:nvSpPr>
          <p:cNvPr id="12" name="TextBox 11"/>
          <p:cNvSpPr txBox="1"/>
          <p:nvPr/>
        </p:nvSpPr>
        <p:spPr>
          <a:xfrm>
            <a:off x="3892749" y="3326795"/>
            <a:ext cx="957313" cy="246221"/>
          </a:xfrm>
          <a:prstGeom prst="rect">
            <a:avLst/>
          </a:prstGeom>
          <a:noFill/>
        </p:spPr>
        <p:txBody>
          <a:bodyPr wrap="none" rtlCol="0">
            <a:spAutoFit/>
          </a:bodyPr>
          <a:lstStyle/>
          <a:p>
            <a:r>
              <a:rPr lang="en-GB" sz="1000" dirty="0" smtClean="0"/>
              <a:t>Ne/10% CH4</a:t>
            </a:r>
            <a:endParaRPr lang="en-GB" sz="1000" dirty="0"/>
          </a:p>
        </p:txBody>
      </p:sp>
      <p:sp>
        <p:nvSpPr>
          <p:cNvPr id="9" name="TextBox 8"/>
          <p:cNvSpPr txBox="1"/>
          <p:nvPr/>
        </p:nvSpPr>
        <p:spPr>
          <a:xfrm>
            <a:off x="4124522" y="2461538"/>
            <a:ext cx="4176143" cy="369332"/>
          </a:xfrm>
          <a:prstGeom prst="rect">
            <a:avLst/>
          </a:prstGeom>
          <a:noFill/>
        </p:spPr>
        <p:txBody>
          <a:bodyPr wrap="none" rtlCol="0">
            <a:spAutoFit/>
          </a:bodyPr>
          <a:lstStyle/>
          <a:p>
            <a:r>
              <a:rPr lang="en-GB" dirty="0" smtClean="0"/>
              <a:t>Breakdown rate in </a:t>
            </a:r>
            <a:r>
              <a:rPr lang="en-GB" dirty="0" err="1" smtClean="0"/>
              <a:t>CsI</a:t>
            </a:r>
            <a:r>
              <a:rPr lang="en-GB" dirty="0" smtClean="0"/>
              <a:t>-triple-THGEM </a:t>
            </a:r>
            <a:endParaRPr lang="en-GB" dirty="0"/>
          </a:p>
        </p:txBody>
      </p:sp>
      <p:sp>
        <p:nvSpPr>
          <p:cNvPr id="10" name="Rectangle 9"/>
          <p:cNvSpPr/>
          <p:nvPr/>
        </p:nvSpPr>
        <p:spPr>
          <a:xfrm>
            <a:off x="179512" y="5919663"/>
            <a:ext cx="4572000" cy="461665"/>
          </a:xfrm>
          <a:prstGeom prst="rect">
            <a:avLst/>
          </a:prstGeom>
        </p:spPr>
        <p:txBody>
          <a:bodyPr>
            <a:spAutoFit/>
          </a:bodyPr>
          <a:lstStyle/>
          <a:p>
            <a:r>
              <a:rPr lang="en-US" altLang="en-US" sz="1200" b="1" dirty="0"/>
              <a:t>A. Breskin et al. NIM A598 (2009) 107 </a:t>
            </a:r>
          </a:p>
          <a:p>
            <a:r>
              <a:rPr lang="en-US" altLang="en-US" sz="1200" b="1" dirty="0"/>
              <a:t>V. Peskov et al., JINST 5 (2010) P11004</a:t>
            </a:r>
          </a:p>
        </p:txBody>
      </p:sp>
      <p:sp>
        <p:nvSpPr>
          <p:cNvPr id="3" name="TextBox 2"/>
          <p:cNvSpPr txBox="1"/>
          <p:nvPr/>
        </p:nvSpPr>
        <p:spPr>
          <a:xfrm rot="1128103">
            <a:off x="1634191" y="3272622"/>
            <a:ext cx="1314784" cy="307777"/>
          </a:xfrm>
          <a:prstGeom prst="rect">
            <a:avLst/>
          </a:prstGeom>
          <a:noFill/>
        </p:spPr>
        <p:txBody>
          <a:bodyPr wrap="none" rtlCol="0">
            <a:spAutoFit/>
          </a:bodyPr>
          <a:lstStyle/>
          <a:p>
            <a:r>
              <a:rPr lang="en-GB" sz="1400" dirty="0"/>
              <a:t>s</a:t>
            </a:r>
            <a:r>
              <a:rPr lang="en-GB" sz="1400" dirty="0" smtClean="0"/>
              <a:t>parks region</a:t>
            </a:r>
            <a:endParaRPr lang="en-GB" sz="1400" dirty="0"/>
          </a:p>
        </p:txBody>
      </p:sp>
    </p:spTree>
    <p:extLst>
      <p:ext uri="{BB962C8B-B14F-4D97-AF65-F5344CB8AC3E}">
        <p14:creationId xmlns:p14="http://schemas.microsoft.com/office/powerpoint/2010/main" val="60860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CsI</a:t>
            </a:r>
            <a:r>
              <a:rPr lang="en-GB" dirty="0" smtClean="0"/>
              <a:t>/THGEM: IBF</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24</a:t>
            </a:fld>
            <a:r>
              <a:rPr lang="en-GB" smtClean="0"/>
              <a:t>/40</a:t>
            </a:r>
            <a:endParaRPr lang="en-GB"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1640" y="1649863"/>
            <a:ext cx="5992688" cy="4148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6856" y="1877923"/>
            <a:ext cx="1314784" cy="830997"/>
          </a:xfrm>
          <a:prstGeom prst="rect">
            <a:avLst/>
          </a:prstGeom>
          <a:solidFill>
            <a:schemeClr val="bg1"/>
          </a:solidFill>
          <a:ln>
            <a:solidFill>
              <a:srgbClr val="0000CC"/>
            </a:solidFill>
          </a:ln>
        </p:spPr>
        <p:txBody>
          <a:bodyPr wrap="none" rtlCol="0">
            <a:spAutoFit/>
          </a:bodyPr>
          <a:lstStyle/>
          <a:p>
            <a:r>
              <a:rPr lang="en-US" sz="1200" b="0" dirty="0" smtClean="0">
                <a:solidFill>
                  <a:schemeClr val="tx1"/>
                </a:solidFill>
                <a:cs typeface="Arial" pitchFamily="34" charset="0"/>
              </a:rPr>
              <a:t>THGEMs</a:t>
            </a:r>
          </a:p>
          <a:p>
            <a:r>
              <a:rPr lang="en-US" sz="1200" b="0" dirty="0" smtClean="0">
                <a:solidFill>
                  <a:schemeClr val="tx1"/>
                </a:solidFill>
                <a:effectLst/>
                <a:cs typeface="Arial" pitchFamily="34" charset="0"/>
              </a:rPr>
              <a:t>Dim:     0.4 mm</a:t>
            </a:r>
          </a:p>
          <a:p>
            <a:r>
              <a:rPr lang="en-US" sz="1200" b="0" dirty="0" smtClean="0">
                <a:solidFill>
                  <a:schemeClr val="tx1"/>
                </a:solidFill>
                <a:effectLst/>
                <a:cs typeface="Arial" pitchFamily="34" charset="0"/>
              </a:rPr>
              <a:t>Pitch:    0.8 mm</a:t>
            </a:r>
          </a:p>
          <a:p>
            <a:r>
              <a:rPr lang="en-US" sz="1200" b="0" dirty="0" err="1" smtClean="0">
                <a:solidFill>
                  <a:schemeClr val="tx1"/>
                </a:solidFill>
                <a:effectLst/>
                <a:cs typeface="Arial" pitchFamily="34" charset="0"/>
              </a:rPr>
              <a:t>Thickn</a:t>
            </a:r>
            <a:r>
              <a:rPr lang="en-US" sz="1200" b="0" dirty="0" smtClean="0">
                <a:solidFill>
                  <a:schemeClr val="tx1"/>
                </a:solidFill>
                <a:effectLst/>
                <a:cs typeface="Arial" pitchFamily="34" charset="0"/>
              </a:rPr>
              <a:t>.: 0.4mm</a:t>
            </a:r>
          </a:p>
        </p:txBody>
      </p:sp>
      <p:sp>
        <p:nvSpPr>
          <p:cNvPr id="9" name="Rectangle 8"/>
          <p:cNvSpPr/>
          <p:nvPr/>
        </p:nvSpPr>
        <p:spPr>
          <a:xfrm>
            <a:off x="179512" y="6237312"/>
            <a:ext cx="4834718" cy="276999"/>
          </a:xfrm>
          <a:prstGeom prst="rect">
            <a:avLst/>
          </a:prstGeom>
        </p:spPr>
        <p:txBody>
          <a:bodyPr wrap="square">
            <a:spAutoFit/>
          </a:bodyPr>
          <a:lstStyle/>
          <a:p>
            <a:r>
              <a:rPr lang="en-US" altLang="en-US" sz="1200" b="1" dirty="0"/>
              <a:t>F</a:t>
            </a:r>
            <a:r>
              <a:rPr lang="en-US" altLang="en-US" sz="1200" b="1" dirty="0" smtClean="0"/>
              <a:t>. </a:t>
            </a:r>
            <a:r>
              <a:rPr lang="en-US" altLang="en-US" sz="1200" b="1" dirty="0" err="1" smtClean="0"/>
              <a:t>Tessarotto</a:t>
            </a:r>
            <a:r>
              <a:rPr lang="en-US" altLang="en-US" sz="1200" b="1" dirty="0" smtClean="0"/>
              <a:t>, talk at MPGD 2013 – Zaragoza 02/07/2013</a:t>
            </a:r>
            <a:endParaRPr lang="en-US" altLang="en-US" sz="1200" b="1" dirty="0"/>
          </a:p>
        </p:txBody>
      </p:sp>
      <p:sp>
        <p:nvSpPr>
          <p:cNvPr id="10" name="TextBox 9"/>
          <p:cNvSpPr txBox="1"/>
          <p:nvPr/>
        </p:nvSpPr>
        <p:spPr>
          <a:xfrm>
            <a:off x="1733960" y="5661248"/>
            <a:ext cx="5790368" cy="584775"/>
          </a:xfrm>
          <a:prstGeom prst="rect">
            <a:avLst/>
          </a:prstGeom>
          <a:noFill/>
        </p:spPr>
        <p:txBody>
          <a:bodyPr wrap="none" rtlCol="0">
            <a:spAutoFit/>
          </a:bodyPr>
          <a:lstStyle/>
          <a:p>
            <a:r>
              <a:rPr lang="en-GB" sz="1600" dirty="0" smtClean="0"/>
              <a:t>Max improvement by field value optimization ~ factor 2 .</a:t>
            </a:r>
          </a:p>
          <a:p>
            <a:r>
              <a:rPr lang="en-GB" sz="1600" dirty="0" smtClean="0"/>
              <a:t>New structures needed for factor 10 improvement</a:t>
            </a:r>
            <a:endParaRPr lang="en-GB" sz="1600" dirty="0"/>
          </a:p>
        </p:txBody>
      </p:sp>
    </p:spTree>
    <p:extLst>
      <p:ext uri="{BB962C8B-B14F-4D97-AF65-F5344CB8AC3E}">
        <p14:creationId xmlns:p14="http://schemas.microsoft.com/office/powerpoint/2010/main" val="390710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CsI</a:t>
            </a:r>
            <a:r>
              <a:rPr lang="en-GB" dirty="0" smtClean="0"/>
              <a:t>/THGEM: IBF</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25</a:t>
            </a:fld>
            <a:r>
              <a:rPr lang="en-GB" smtClean="0"/>
              <a:t>/40</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04" y="1636121"/>
            <a:ext cx="2039382" cy="163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75" y="1851028"/>
            <a:ext cx="3672771" cy="172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3272" y="1628575"/>
            <a:ext cx="3120727" cy="2448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028384" y="2205007"/>
            <a:ext cx="854721" cy="369332"/>
          </a:xfrm>
          <a:prstGeom prst="rect">
            <a:avLst/>
          </a:prstGeom>
          <a:noFill/>
        </p:spPr>
        <p:txBody>
          <a:bodyPr wrap="none" rtlCol="0">
            <a:spAutoFit/>
          </a:bodyPr>
          <a:lstStyle/>
          <a:p>
            <a:r>
              <a:rPr lang="en-GB" dirty="0" smtClean="0"/>
              <a:t>IBF 5%</a:t>
            </a:r>
            <a:endParaRPr lang="en-GB" dirty="0"/>
          </a:p>
        </p:txBody>
      </p:sp>
      <p:sp>
        <p:nvSpPr>
          <p:cNvPr id="8" name="TextBox 7"/>
          <p:cNvSpPr txBox="1"/>
          <p:nvPr/>
        </p:nvSpPr>
        <p:spPr>
          <a:xfrm>
            <a:off x="6516216" y="2843668"/>
            <a:ext cx="1512168" cy="646331"/>
          </a:xfrm>
          <a:prstGeom prst="rect">
            <a:avLst/>
          </a:prstGeom>
          <a:noFill/>
        </p:spPr>
        <p:txBody>
          <a:bodyPr wrap="square" rtlCol="0">
            <a:spAutoFit/>
          </a:bodyPr>
          <a:lstStyle/>
          <a:p>
            <a:r>
              <a:rPr lang="en-GB" sz="1200" dirty="0" smtClean="0"/>
              <a:t>Max V</a:t>
            </a:r>
            <a:r>
              <a:rPr lang="en-GB" sz="1200" baseline="-25000" dirty="0" smtClean="0"/>
              <a:t>AC</a:t>
            </a:r>
            <a:r>
              <a:rPr lang="en-GB" sz="1200" dirty="0" smtClean="0"/>
              <a:t> before</a:t>
            </a:r>
          </a:p>
          <a:p>
            <a:r>
              <a:rPr lang="en-GB" sz="1200" dirty="0" err="1" smtClean="0"/>
              <a:t>p.e.</a:t>
            </a:r>
            <a:r>
              <a:rPr lang="en-GB" sz="1200" dirty="0" smtClean="0"/>
              <a:t> collection degradation</a:t>
            </a:r>
            <a:endParaRPr lang="en-GB" sz="1200" dirty="0"/>
          </a:p>
        </p:txBody>
      </p:sp>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5717"/>
          <a:stretch/>
        </p:blipFill>
        <p:spPr bwMode="auto">
          <a:xfrm>
            <a:off x="0" y="3421768"/>
            <a:ext cx="2977183" cy="2994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4077072"/>
            <a:ext cx="2658616" cy="1863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a:off x="7596336" y="3272511"/>
            <a:ext cx="360040" cy="3725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879837" y="3573016"/>
            <a:ext cx="2952328" cy="276999"/>
          </a:xfrm>
          <a:prstGeom prst="rect">
            <a:avLst/>
          </a:prstGeom>
        </p:spPr>
        <p:txBody>
          <a:bodyPr wrap="square">
            <a:spAutoFit/>
          </a:bodyPr>
          <a:lstStyle/>
          <a:p>
            <a:r>
              <a:rPr lang="en-US" altLang="en-US" sz="1200" b="1" dirty="0" smtClean="0"/>
              <a:t>J. </a:t>
            </a:r>
            <a:r>
              <a:rPr lang="en-US" altLang="en-US" sz="1200" b="1" dirty="0" err="1" smtClean="0"/>
              <a:t>Veloso</a:t>
            </a:r>
            <a:r>
              <a:rPr lang="en-US" altLang="en-US" sz="1200" b="1" dirty="0" smtClean="0"/>
              <a:t> </a:t>
            </a:r>
            <a:r>
              <a:rPr lang="en-US" altLang="en-US" sz="1200" b="1" dirty="0"/>
              <a:t>et al. NIM </a:t>
            </a:r>
            <a:r>
              <a:rPr lang="en-US" altLang="en-US" sz="1200" b="1" dirty="0" smtClean="0"/>
              <a:t>A639 </a:t>
            </a:r>
            <a:r>
              <a:rPr lang="en-US" altLang="en-US" sz="1200" b="1" dirty="0"/>
              <a:t>(</a:t>
            </a:r>
            <a:r>
              <a:rPr lang="en-US" altLang="en-US" sz="1200" b="1" dirty="0" smtClean="0"/>
              <a:t>2011) 134 </a:t>
            </a:r>
            <a:endParaRPr lang="en-US" altLang="en-US" sz="1200" b="1" dirty="0"/>
          </a:p>
        </p:txBody>
      </p:sp>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5090" y="3833733"/>
            <a:ext cx="3563094" cy="2043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6664920" y="5877272"/>
            <a:ext cx="2155552" cy="646331"/>
          </a:xfrm>
          <a:prstGeom prst="rect">
            <a:avLst/>
          </a:prstGeom>
          <a:noFill/>
        </p:spPr>
        <p:txBody>
          <a:bodyPr wrap="square" rtlCol="0">
            <a:spAutoFit/>
          </a:bodyPr>
          <a:lstStyle/>
          <a:p>
            <a:r>
              <a:rPr lang="en-GB" sz="1200" dirty="0" smtClean="0"/>
              <a:t>Best IBF limited to 20% but spatial resolution of 300 </a:t>
            </a:r>
            <a:r>
              <a:rPr lang="en-GB" sz="1200" dirty="0" smtClean="0">
                <a:latin typeface="Symbol" panose="05050102010706020507" pitchFamily="18" charset="2"/>
              </a:rPr>
              <a:t>m</a:t>
            </a:r>
            <a:r>
              <a:rPr lang="en-GB" sz="1200" dirty="0" smtClean="0"/>
              <a:t>m !</a:t>
            </a:r>
          </a:p>
        </p:txBody>
      </p:sp>
      <p:sp>
        <p:nvSpPr>
          <p:cNvPr id="19" name="Rectangle 18"/>
          <p:cNvSpPr/>
          <p:nvPr/>
        </p:nvSpPr>
        <p:spPr>
          <a:xfrm>
            <a:off x="2915816" y="5960313"/>
            <a:ext cx="2952328" cy="276999"/>
          </a:xfrm>
          <a:prstGeom prst="rect">
            <a:avLst/>
          </a:prstGeom>
        </p:spPr>
        <p:txBody>
          <a:bodyPr wrap="square">
            <a:spAutoFit/>
          </a:bodyPr>
          <a:lstStyle/>
          <a:p>
            <a:r>
              <a:rPr lang="en-US" altLang="en-US" sz="1200" b="1" dirty="0" smtClean="0"/>
              <a:t>T. Lopes et al., JINST 8 (2013) P09002 </a:t>
            </a:r>
            <a:endParaRPr lang="en-US" altLang="en-US" sz="1200" b="1" dirty="0"/>
          </a:p>
        </p:txBody>
      </p:sp>
      <p:sp>
        <p:nvSpPr>
          <p:cNvPr id="11" name="Rectangle 10"/>
          <p:cNvSpPr/>
          <p:nvPr/>
        </p:nvSpPr>
        <p:spPr>
          <a:xfrm>
            <a:off x="2136663" y="1556792"/>
            <a:ext cx="4739593" cy="246221"/>
          </a:xfrm>
          <a:prstGeom prst="rect">
            <a:avLst/>
          </a:prstGeom>
        </p:spPr>
        <p:txBody>
          <a:bodyPr wrap="square">
            <a:spAutoFit/>
          </a:bodyPr>
          <a:lstStyle/>
          <a:p>
            <a:r>
              <a:rPr lang="en-GB" sz="1000" dirty="0"/>
              <a:t>1mm pitch, </a:t>
            </a:r>
            <a:r>
              <a:rPr lang="en-GB" sz="1000" dirty="0" smtClean="0"/>
              <a:t>0.3 mm </a:t>
            </a:r>
            <a:r>
              <a:rPr lang="en-GB" sz="1000" dirty="0"/>
              <a:t>hole diameter, </a:t>
            </a:r>
            <a:r>
              <a:rPr lang="en-GB" sz="1000" dirty="0" smtClean="0"/>
              <a:t>0.4 mm thick and </a:t>
            </a:r>
            <a:r>
              <a:rPr lang="en-GB" sz="1000" dirty="0"/>
              <a:t>0.1mm rim </a:t>
            </a:r>
          </a:p>
        </p:txBody>
      </p:sp>
    </p:spTree>
    <p:extLst>
      <p:ext uri="{BB962C8B-B14F-4D97-AF65-F5344CB8AC3E}">
        <p14:creationId xmlns:p14="http://schemas.microsoft.com/office/powerpoint/2010/main" val="256804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CsI</a:t>
            </a:r>
            <a:r>
              <a:rPr lang="en-GB" dirty="0"/>
              <a:t>/THGEM: IBF</a:t>
            </a: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26</a:t>
            </a:fld>
            <a:r>
              <a:rPr lang="en-GB" smtClean="0"/>
              <a:t>/40</a:t>
            </a:r>
            <a:endParaRPr lang="en-GB"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10" y="4451970"/>
            <a:ext cx="1842190" cy="1860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042" y="1556792"/>
            <a:ext cx="6021794" cy="2307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801397"/>
            <a:ext cx="5978996" cy="2219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5496" y="6248345"/>
            <a:ext cx="3095178" cy="276999"/>
          </a:xfrm>
          <a:prstGeom prst="rect">
            <a:avLst/>
          </a:prstGeom>
        </p:spPr>
        <p:txBody>
          <a:bodyPr wrap="square">
            <a:spAutoFit/>
          </a:bodyPr>
          <a:lstStyle/>
          <a:p>
            <a:r>
              <a:rPr lang="en-US" altLang="en-US" sz="1200" b="1" dirty="0" smtClean="0"/>
              <a:t>M. </a:t>
            </a:r>
            <a:r>
              <a:rPr lang="en-US" altLang="en-US" sz="1200" b="1" dirty="0" err="1" smtClean="0"/>
              <a:t>Alexeev</a:t>
            </a:r>
            <a:r>
              <a:rPr lang="en-US" altLang="en-US" sz="1200" b="1" dirty="0" smtClean="0"/>
              <a:t> et al., JINST 8 (2013) P01021</a:t>
            </a:r>
            <a:endParaRPr lang="en-US" altLang="en-US" sz="1200" b="1" dirty="0"/>
          </a:p>
        </p:txBody>
      </p:sp>
      <p:sp>
        <p:nvSpPr>
          <p:cNvPr id="3" name="TextBox 2"/>
          <p:cNvSpPr txBox="1"/>
          <p:nvPr/>
        </p:nvSpPr>
        <p:spPr>
          <a:xfrm>
            <a:off x="263851" y="1628800"/>
            <a:ext cx="3228029" cy="1323439"/>
          </a:xfrm>
          <a:prstGeom prst="rect">
            <a:avLst/>
          </a:prstGeom>
          <a:noFill/>
        </p:spPr>
        <p:txBody>
          <a:bodyPr wrap="square" rtlCol="0">
            <a:spAutoFit/>
          </a:bodyPr>
          <a:lstStyle/>
          <a:p>
            <a:r>
              <a:rPr lang="en-GB" sz="1600" dirty="0" smtClean="0"/>
              <a:t>COBRA-like structure not compatible with optimised COMPASS geometry due to constraints in width/pitch for lines etching</a:t>
            </a:r>
            <a:endParaRPr lang="en-GB" sz="1600" dirty="0"/>
          </a:p>
        </p:txBody>
      </p:sp>
      <p:sp>
        <p:nvSpPr>
          <p:cNvPr id="7" name="Down Arrow 6"/>
          <p:cNvSpPr/>
          <p:nvPr/>
        </p:nvSpPr>
        <p:spPr>
          <a:xfrm>
            <a:off x="1763688" y="3024247"/>
            <a:ext cx="201015" cy="476761"/>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51520" y="3752228"/>
            <a:ext cx="3240360" cy="584775"/>
          </a:xfrm>
          <a:prstGeom prst="rect">
            <a:avLst/>
          </a:prstGeom>
          <a:noFill/>
        </p:spPr>
        <p:txBody>
          <a:bodyPr wrap="square" rtlCol="0">
            <a:spAutoFit/>
          </a:bodyPr>
          <a:lstStyle/>
          <a:p>
            <a:r>
              <a:rPr lang="en-GB" sz="1600" dirty="0" smtClean="0"/>
              <a:t>Staggering of </a:t>
            </a:r>
            <a:r>
              <a:rPr lang="en-GB" sz="1600" dirty="0" smtClean="0">
                <a:solidFill>
                  <a:srgbClr val="FF0000"/>
                </a:solidFill>
              </a:rPr>
              <a:t>THGEM2</a:t>
            </a:r>
            <a:r>
              <a:rPr lang="en-GB" sz="1600" dirty="0" smtClean="0"/>
              <a:t> </a:t>
            </a:r>
            <a:r>
              <a:rPr lang="en-GB" sz="1600" dirty="0" err="1" smtClean="0"/>
              <a:t>wrt</a:t>
            </a:r>
            <a:r>
              <a:rPr lang="en-GB" sz="1600" dirty="0" smtClean="0"/>
              <a:t> </a:t>
            </a:r>
            <a:r>
              <a:rPr lang="en-GB" sz="1600" dirty="0" smtClean="0">
                <a:solidFill>
                  <a:srgbClr val="0070C0"/>
                </a:solidFill>
              </a:rPr>
              <a:t>THGEM1/3</a:t>
            </a:r>
            <a:endParaRPr lang="en-GB" sz="1600" dirty="0">
              <a:solidFill>
                <a:srgbClr val="0070C0"/>
              </a:solidFill>
            </a:endParaRPr>
          </a:p>
        </p:txBody>
      </p:sp>
      <p:sp>
        <p:nvSpPr>
          <p:cNvPr id="9" name="TextBox 8"/>
          <p:cNvSpPr txBox="1"/>
          <p:nvPr/>
        </p:nvSpPr>
        <p:spPr>
          <a:xfrm>
            <a:off x="3241066" y="5949280"/>
            <a:ext cx="5939446" cy="584775"/>
          </a:xfrm>
          <a:prstGeom prst="rect">
            <a:avLst/>
          </a:prstGeom>
          <a:noFill/>
        </p:spPr>
        <p:txBody>
          <a:bodyPr wrap="none" rtlCol="0">
            <a:spAutoFit/>
          </a:bodyPr>
          <a:lstStyle/>
          <a:p>
            <a:r>
              <a:rPr lang="en-GB" sz="1600" dirty="0" smtClean="0"/>
              <a:t>Impact on gain reduction (- 50%), recovered by larger </a:t>
            </a:r>
            <a:r>
              <a:rPr lang="en-GB" sz="1600" dirty="0" smtClean="0">
                <a:latin typeface="Symbol" panose="05050102010706020507" pitchFamily="18" charset="2"/>
              </a:rPr>
              <a:t>D</a:t>
            </a:r>
            <a:r>
              <a:rPr lang="en-GB" sz="1600" dirty="0" smtClean="0"/>
              <a:t>V:</a:t>
            </a:r>
          </a:p>
          <a:p>
            <a:r>
              <a:rPr lang="en-GB" sz="1600" dirty="0" smtClean="0"/>
              <a:t>obtained </a:t>
            </a:r>
            <a:r>
              <a:rPr lang="en-GB" sz="1600" dirty="0"/>
              <a:t>IBF </a:t>
            </a:r>
            <a:r>
              <a:rPr lang="en-GB" sz="1600" dirty="0" smtClean="0"/>
              <a:t>~3% with </a:t>
            </a:r>
            <a:r>
              <a:rPr lang="en-GB" sz="1600" dirty="0"/>
              <a:t>gain </a:t>
            </a:r>
            <a:r>
              <a:rPr lang="en-GB" sz="1600" dirty="0" smtClean="0"/>
              <a:t> ~ 2 x10</a:t>
            </a:r>
            <a:r>
              <a:rPr lang="en-GB" sz="1600" baseline="30000" dirty="0" smtClean="0"/>
              <a:t>5</a:t>
            </a:r>
            <a:endParaRPr lang="en-GB" sz="1600" baseline="30000" dirty="0"/>
          </a:p>
        </p:txBody>
      </p:sp>
    </p:spTree>
    <p:extLst>
      <p:ext uri="{BB962C8B-B14F-4D97-AF65-F5344CB8AC3E}">
        <p14:creationId xmlns:p14="http://schemas.microsoft.com/office/powerpoint/2010/main" val="113752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R&amp;D for COMPASS </a:t>
            </a:r>
            <a:r>
              <a:rPr lang="en-GB" dirty="0"/>
              <a:t>RICH-1 upgrade</a:t>
            </a:r>
          </a:p>
        </p:txBody>
      </p:sp>
      <p:sp>
        <p:nvSpPr>
          <p:cNvPr id="3" name="Content Placeholder 2"/>
          <p:cNvSpPr>
            <a:spLocks noGrp="1"/>
          </p:cNvSpPr>
          <p:nvPr>
            <p:ph idx="1"/>
          </p:nvPr>
        </p:nvSpPr>
        <p:spPr/>
        <p:txBody>
          <a:bodyPr/>
          <a:lstStyle/>
          <a:p>
            <a:pPr marL="0" indent="0">
              <a:buNone/>
            </a:pPr>
            <a:r>
              <a:rPr lang="en-GB" sz="1800" dirty="0" smtClean="0"/>
              <a:t>RICH-1 upgrade approved, MWPCs will be replaced by THGEMs </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a:p>
            <a:pPr marL="0" indent="0">
              <a:buNone/>
            </a:pPr>
            <a:r>
              <a:rPr lang="en-GB" dirty="0" smtClean="0"/>
              <a:t> </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27</a:t>
            </a:fld>
            <a:r>
              <a:rPr lang="en-GB" smtClean="0"/>
              <a:t>/40</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88840"/>
            <a:ext cx="5833467" cy="237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5868144" y="2852936"/>
            <a:ext cx="720080" cy="3235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868144" y="3356992"/>
            <a:ext cx="720080" cy="3235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95536" y="4636293"/>
            <a:ext cx="8424936" cy="1384995"/>
          </a:xfrm>
          <a:prstGeom prst="rect">
            <a:avLst/>
          </a:prstGeom>
          <a:noFill/>
        </p:spPr>
        <p:txBody>
          <a:bodyPr wrap="square" rtlCol="0">
            <a:spAutoFit/>
          </a:bodyPr>
          <a:lstStyle/>
          <a:p>
            <a:pPr algn="ctr"/>
            <a:r>
              <a:rPr lang="en-GB" sz="1400" b="1" dirty="0" smtClean="0"/>
              <a:t>Optimised detector layout</a:t>
            </a:r>
          </a:p>
          <a:p>
            <a:pPr marL="285750" indent="-285750">
              <a:buFontTx/>
              <a:buChar char="-"/>
            </a:pPr>
            <a:r>
              <a:rPr lang="en-GB" sz="1400" dirty="0" smtClean="0"/>
              <a:t>THGEM_1 </a:t>
            </a:r>
            <a:r>
              <a:rPr lang="en-GB" sz="1400" dirty="0"/>
              <a:t>(with </a:t>
            </a:r>
            <a:r>
              <a:rPr lang="en-GB" sz="1400" dirty="0" err="1"/>
              <a:t>CsI</a:t>
            </a:r>
            <a:r>
              <a:rPr lang="en-GB" sz="1400" dirty="0"/>
              <a:t>): </a:t>
            </a:r>
            <a:r>
              <a:rPr lang="en-GB" sz="1400" dirty="0" err="1"/>
              <a:t>thickn</a:t>
            </a:r>
            <a:r>
              <a:rPr lang="en-GB" sz="1400" dirty="0"/>
              <a:t>. = 0.4 mm, hole diam. = 0.4 mm, pitch = 0.8 </a:t>
            </a:r>
            <a:r>
              <a:rPr lang="en-GB" sz="1400" dirty="0" smtClean="0"/>
              <a:t>mm</a:t>
            </a:r>
          </a:p>
          <a:p>
            <a:pPr marL="285750" indent="-285750">
              <a:buFontTx/>
              <a:buChar char="-"/>
            </a:pPr>
            <a:r>
              <a:rPr lang="en-GB" sz="1400" dirty="0" smtClean="0"/>
              <a:t>THGEM_2 </a:t>
            </a:r>
            <a:r>
              <a:rPr lang="en-GB" sz="1400" dirty="0"/>
              <a:t>and THGEM_3: </a:t>
            </a:r>
            <a:r>
              <a:rPr lang="en-GB" sz="1400" dirty="0" err="1"/>
              <a:t>thickn</a:t>
            </a:r>
            <a:r>
              <a:rPr lang="en-GB" sz="1400" dirty="0"/>
              <a:t>. = 0.8 mm, hole diam. = 0.4 mm, pitch = 0.8 mm</a:t>
            </a:r>
          </a:p>
          <a:p>
            <a:pPr marL="285750" indent="-285750">
              <a:buFontTx/>
              <a:buChar char="-"/>
            </a:pPr>
            <a:r>
              <a:rPr lang="en-GB" sz="1400" dirty="0" smtClean="0"/>
              <a:t>Rim </a:t>
            </a:r>
            <a:r>
              <a:rPr lang="en-GB" sz="1400" dirty="0"/>
              <a:t>size &lt; 10 </a:t>
            </a:r>
            <a:r>
              <a:rPr lang="en-GB" sz="1400" dirty="0" err="1" smtClean="0"/>
              <a:t>μm</a:t>
            </a:r>
            <a:r>
              <a:rPr lang="en-GB" sz="1400" dirty="0" smtClean="0"/>
              <a:t>, </a:t>
            </a:r>
          </a:p>
          <a:p>
            <a:pPr marL="285750" indent="-285750">
              <a:buFontTx/>
              <a:buChar char="-"/>
            </a:pPr>
            <a:r>
              <a:rPr lang="en-GB" sz="1400" dirty="0" smtClean="0"/>
              <a:t>thickness of THGEM1 is halved to achieve large E on PC surface keeping active area at 80%</a:t>
            </a:r>
          </a:p>
          <a:p>
            <a:pPr marL="285750" indent="-285750">
              <a:buFontTx/>
              <a:buChar char="-"/>
            </a:pPr>
            <a:r>
              <a:rPr lang="en-GB" sz="1400" dirty="0"/>
              <a:t>methane-rich gas mixture to reduce backscattering ( &gt; 30% CH</a:t>
            </a:r>
            <a:r>
              <a:rPr lang="en-GB" sz="1400" baseline="-25000" dirty="0"/>
              <a:t>4</a:t>
            </a:r>
            <a:r>
              <a:rPr lang="en-GB" sz="1400" dirty="0" smtClean="0"/>
              <a:t>)</a:t>
            </a:r>
            <a:endParaRPr lang="en-GB" sz="1400" dirty="0"/>
          </a:p>
        </p:txBody>
      </p:sp>
    </p:spTree>
    <p:extLst>
      <p:ext uri="{BB962C8B-B14F-4D97-AF65-F5344CB8AC3E}">
        <p14:creationId xmlns:p14="http://schemas.microsoft.com/office/powerpoint/2010/main" val="7062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R&amp;D for COMPASS RICH-1 upgrade</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28</a:t>
            </a:fld>
            <a:r>
              <a:rPr lang="en-GB" smtClean="0"/>
              <a:t>/40</a:t>
            </a:r>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7530" y="1622766"/>
            <a:ext cx="4367583" cy="2466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27389"/>
            <a:ext cx="3312368" cy="225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11560" y="1700808"/>
            <a:ext cx="2741456" cy="369332"/>
          </a:xfrm>
          <a:prstGeom prst="rect">
            <a:avLst/>
          </a:prstGeom>
          <a:noFill/>
        </p:spPr>
        <p:txBody>
          <a:bodyPr wrap="none" rtlCol="0">
            <a:spAutoFit/>
          </a:bodyPr>
          <a:lstStyle/>
          <a:p>
            <a:r>
              <a:rPr lang="en-GB" dirty="0" smtClean="0">
                <a:solidFill>
                  <a:srgbClr val="FFFF00"/>
                </a:solidFill>
              </a:rPr>
              <a:t>300x300 mm prototype</a:t>
            </a:r>
            <a:endParaRPr lang="en-GB" dirty="0">
              <a:solidFill>
                <a:srgbClr val="FFFF00"/>
              </a:solidFill>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90" y="4214075"/>
            <a:ext cx="2450885" cy="184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548" y="4214075"/>
            <a:ext cx="2438921" cy="1802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615075" y="4234811"/>
            <a:ext cx="3887473" cy="1600438"/>
          </a:xfrm>
          <a:prstGeom prst="rect">
            <a:avLst/>
          </a:prstGeom>
        </p:spPr>
        <p:txBody>
          <a:bodyPr wrap="square">
            <a:spAutoFit/>
          </a:bodyPr>
          <a:lstStyle/>
          <a:p>
            <a:pPr marL="342900" indent="-342900">
              <a:buAutoNum type="arabicParenR"/>
            </a:pPr>
            <a:r>
              <a:rPr lang="en-GB" sz="1400" dirty="0" smtClean="0"/>
              <a:t>polishing </a:t>
            </a:r>
            <a:r>
              <a:rPr lang="en-GB" sz="1400" dirty="0"/>
              <a:t>(</a:t>
            </a:r>
            <a:r>
              <a:rPr lang="en-GB" sz="1400" dirty="0" err="1"/>
              <a:t>Hinrichs</a:t>
            </a:r>
            <a:r>
              <a:rPr lang="en-GB" sz="1400" dirty="0"/>
              <a:t> Pumice </a:t>
            </a:r>
            <a:r>
              <a:rPr lang="en-GB" sz="1400" dirty="0" smtClean="0"/>
              <a:t>Powder)</a:t>
            </a:r>
          </a:p>
          <a:p>
            <a:pPr marL="342900" indent="-342900">
              <a:buAutoNum type="arabicParenR"/>
            </a:pPr>
            <a:r>
              <a:rPr lang="en-GB" sz="1400" dirty="0" smtClean="0"/>
              <a:t>cleaning </a:t>
            </a:r>
            <a:r>
              <a:rPr lang="en-GB" sz="1400" dirty="0"/>
              <a:t>with high pressure water </a:t>
            </a:r>
            <a:r>
              <a:rPr lang="en-GB" sz="1400" dirty="0" smtClean="0"/>
              <a:t>to remove </a:t>
            </a:r>
            <a:r>
              <a:rPr lang="en-GB" sz="1400" dirty="0"/>
              <a:t>all pumice </a:t>
            </a:r>
            <a:r>
              <a:rPr lang="en-GB" sz="1400" dirty="0" smtClean="0"/>
              <a:t>residuals</a:t>
            </a:r>
          </a:p>
          <a:p>
            <a:pPr marL="342900" indent="-342900">
              <a:buAutoNum type="arabicParenR"/>
            </a:pPr>
            <a:r>
              <a:rPr lang="en-GB" sz="1400" dirty="0" smtClean="0"/>
              <a:t>ultrasonic </a:t>
            </a:r>
            <a:r>
              <a:rPr lang="en-GB" sz="1400" dirty="0"/>
              <a:t>bath (~1 h) @ 50-60 </a:t>
            </a:r>
            <a:r>
              <a:rPr lang="en-GB" sz="1400" baseline="30000" dirty="0" err="1"/>
              <a:t>o</a:t>
            </a:r>
            <a:r>
              <a:rPr lang="en-GB" sz="1400" dirty="0" err="1"/>
              <a:t>C</a:t>
            </a:r>
            <a:r>
              <a:rPr lang="en-GB" sz="1400" dirty="0"/>
              <a:t> </a:t>
            </a:r>
            <a:r>
              <a:rPr lang="en-GB" sz="1400" dirty="0" smtClean="0"/>
              <a:t>in Sonica </a:t>
            </a:r>
            <a:r>
              <a:rPr lang="en-GB" sz="1400" dirty="0"/>
              <a:t>PCB solution (</a:t>
            </a:r>
            <a:r>
              <a:rPr lang="en-GB" sz="1400" dirty="0" smtClean="0"/>
              <a:t>pH11)</a:t>
            </a:r>
          </a:p>
          <a:p>
            <a:pPr marL="342900" indent="-342900">
              <a:buAutoNum type="arabicParenR"/>
            </a:pPr>
            <a:r>
              <a:rPr lang="en-GB" sz="1400" dirty="0" smtClean="0"/>
              <a:t>washing </a:t>
            </a:r>
            <a:r>
              <a:rPr lang="en-GB" sz="1400" dirty="0"/>
              <a:t>with demineralized water </a:t>
            </a:r>
            <a:r>
              <a:rPr lang="en-GB" sz="1400" dirty="0" smtClean="0"/>
              <a:t>plus</a:t>
            </a:r>
          </a:p>
          <a:p>
            <a:pPr marL="342900" indent="-342900">
              <a:buAutoNum type="arabicParenR"/>
            </a:pPr>
            <a:r>
              <a:rPr lang="en-GB" sz="1400" dirty="0" smtClean="0"/>
              <a:t>oven </a:t>
            </a:r>
            <a:r>
              <a:rPr lang="en-GB" sz="1400" dirty="0"/>
              <a:t>at 180 </a:t>
            </a:r>
            <a:r>
              <a:rPr lang="en-GB" sz="1400" baseline="30000" dirty="0" err="1"/>
              <a:t>o</a:t>
            </a:r>
            <a:r>
              <a:rPr lang="en-GB" sz="1400" dirty="0" err="1"/>
              <a:t>C</a:t>
            </a:r>
            <a:r>
              <a:rPr lang="en-GB" sz="1400" dirty="0"/>
              <a:t> for 24 h</a:t>
            </a:r>
          </a:p>
        </p:txBody>
      </p:sp>
      <p:sp>
        <p:nvSpPr>
          <p:cNvPr id="14" name="Rectangle 13"/>
          <p:cNvSpPr/>
          <p:nvPr/>
        </p:nvSpPr>
        <p:spPr>
          <a:xfrm>
            <a:off x="241338" y="6104616"/>
            <a:ext cx="4834718" cy="276999"/>
          </a:xfrm>
          <a:prstGeom prst="rect">
            <a:avLst/>
          </a:prstGeom>
        </p:spPr>
        <p:txBody>
          <a:bodyPr wrap="square">
            <a:spAutoFit/>
          </a:bodyPr>
          <a:lstStyle/>
          <a:p>
            <a:r>
              <a:rPr lang="en-US" altLang="en-US" sz="1200" b="1" dirty="0"/>
              <a:t>F</a:t>
            </a:r>
            <a:r>
              <a:rPr lang="en-US" altLang="en-US" sz="1200" b="1" dirty="0" smtClean="0"/>
              <a:t>. </a:t>
            </a:r>
            <a:r>
              <a:rPr lang="en-US" altLang="en-US" sz="1200" b="1" dirty="0" err="1" smtClean="0"/>
              <a:t>Tessarotto</a:t>
            </a:r>
            <a:r>
              <a:rPr lang="en-US" altLang="en-US" sz="1200" b="1" dirty="0" smtClean="0"/>
              <a:t>, talk at MPGD 2013 – Zaragoza 02/07/2013</a:t>
            </a:r>
            <a:endParaRPr lang="en-US" altLang="en-US" sz="1200" b="1" dirty="0"/>
          </a:p>
        </p:txBody>
      </p:sp>
      <p:cxnSp>
        <p:nvCxnSpPr>
          <p:cNvPr id="9" name="Straight Arrow Connector 8"/>
          <p:cNvCxnSpPr/>
          <p:nvPr/>
        </p:nvCxnSpPr>
        <p:spPr>
          <a:xfrm>
            <a:off x="3635896" y="5949280"/>
            <a:ext cx="187220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09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R&amp;D for COMPASS RICH-1 upgrade</a:t>
            </a: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29</a:t>
            </a:fld>
            <a:r>
              <a:rPr lang="en-GB" smtClean="0"/>
              <a:t>/40</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26054"/>
            <a:ext cx="7443317" cy="424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51520" y="6093296"/>
            <a:ext cx="7738016" cy="369332"/>
          </a:xfrm>
          <a:prstGeom prst="rect">
            <a:avLst/>
          </a:prstGeom>
          <a:noFill/>
        </p:spPr>
        <p:txBody>
          <a:bodyPr wrap="none" rtlCol="0">
            <a:spAutoFit/>
          </a:bodyPr>
          <a:lstStyle/>
          <a:p>
            <a:r>
              <a:rPr lang="en-GB" dirty="0" smtClean="0"/>
              <a:t>Issue with PCB material selection, test with </a:t>
            </a:r>
            <a:r>
              <a:rPr lang="en-GB" dirty="0" err="1" smtClean="0"/>
              <a:t>machineable</a:t>
            </a:r>
            <a:r>
              <a:rPr lang="en-GB" dirty="0" smtClean="0"/>
              <a:t> </a:t>
            </a:r>
            <a:r>
              <a:rPr lang="en-GB" dirty="0" err="1" smtClean="0"/>
              <a:t>Permaglas</a:t>
            </a:r>
            <a:r>
              <a:rPr lang="en-GB" dirty="0" smtClean="0"/>
              <a:t> </a:t>
            </a:r>
            <a:endParaRPr lang="en-GB" dirty="0"/>
          </a:p>
        </p:txBody>
      </p:sp>
    </p:spTree>
    <p:extLst>
      <p:ext uri="{BB962C8B-B14F-4D97-AF65-F5344CB8AC3E}">
        <p14:creationId xmlns:p14="http://schemas.microsoft.com/office/powerpoint/2010/main" val="130296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alpha val="43137"/>
                    </a:srgbClr>
                  </a:outerShdw>
                </a:effectLst>
              </a:rPr>
              <a:t>Introduction</a:t>
            </a:r>
            <a:endParaRPr lang="en-GB"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85000" lnSpcReduction="20000"/>
          </a:bodyPr>
          <a:lstStyle/>
          <a:p>
            <a:r>
              <a:rPr lang="en-GB" dirty="0" smtClean="0"/>
              <a:t>The photon detector plays a crucial role in the design of a RICH counter since it affects the overall performance </a:t>
            </a:r>
            <a:r>
              <a:rPr lang="en-GB" dirty="0"/>
              <a:t>(</a:t>
            </a:r>
            <a:r>
              <a:rPr lang="en-GB" dirty="0" smtClean="0"/>
              <a:t>Cherenkov angle resolution)</a:t>
            </a:r>
          </a:p>
          <a:p>
            <a:pPr marL="0" indent="0">
              <a:buNone/>
            </a:pPr>
            <a:endParaRPr lang="en-GB" dirty="0" smtClean="0"/>
          </a:p>
          <a:p>
            <a:r>
              <a:rPr lang="en-GB" dirty="0" smtClean="0"/>
              <a:t>Basic requirements:</a:t>
            </a:r>
          </a:p>
          <a:p>
            <a:pPr lvl="1"/>
            <a:r>
              <a:rPr lang="en-GB" dirty="0" smtClean="0"/>
              <a:t>Single photon sensitivity</a:t>
            </a:r>
          </a:p>
          <a:p>
            <a:pPr lvl="1"/>
            <a:r>
              <a:rPr lang="en-GB" dirty="0" smtClean="0"/>
              <a:t>High </a:t>
            </a:r>
            <a:r>
              <a:rPr lang="en-GB" dirty="0" err="1" smtClean="0"/>
              <a:t>photoconverter</a:t>
            </a:r>
            <a:r>
              <a:rPr lang="en-GB" dirty="0" smtClean="0"/>
              <a:t> quantum efficiency (QE)</a:t>
            </a:r>
          </a:p>
          <a:p>
            <a:pPr lvl="1"/>
            <a:r>
              <a:rPr lang="en-GB" dirty="0"/>
              <a:t>L</a:t>
            </a:r>
            <a:r>
              <a:rPr lang="en-GB" dirty="0" smtClean="0"/>
              <a:t>ow FEE noise</a:t>
            </a:r>
          </a:p>
          <a:p>
            <a:pPr lvl="1"/>
            <a:r>
              <a:rPr lang="en-GB" dirty="0" smtClean="0"/>
              <a:t>Large packing factor </a:t>
            </a:r>
          </a:p>
          <a:p>
            <a:pPr lvl="1"/>
            <a:r>
              <a:rPr lang="en-GB" dirty="0"/>
              <a:t>High </a:t>
            </a:r>
            <a:r>
              <a:rPr lang="en-GB" dirty="0" smtClean="0"/>
              <a:t>spatial resolution</a:t>
            </a:r>
          </a:p>
          <a:p>
            <a:pPr lvl="1"/>
            <a:r>
              <a:rPr lang="en-GB" dirty="0" smtClean="0"/>
              <a:t>Depending on application and experimental conditions</a:t>
            </a:r>
            <a:r>
              <a:rPr lang="en-GB" dirty="0"/>
              <a:t>:</a:t>
            </a:r>
            <a:r>
              <a:rPr lang="en-GB" dirty="0" smtClean="0">
                <a:solidFill>
                  <a:srgbClr val="0070C0"/>
                </a:solidFill>
                <a:effectLst>
                  <a:outerShdw blurRad="38100" dist="38100" dir="2700000" algn="tl">
                    <a:srgbClr val="000000">
                      <a:alpha val="43137"/>
                    </a:srgbClr>
                  </a:outerShdw>
                </a:effectLst>
              </a:rPr>
              <a:t> high rate capability (+ no ageing)</a:t>
            </a:r>
          </a:p>
          <a:p>
            <a:pPr marL="274320" lvl="1" indent="0">
              <a:buNone/>
            </a:pPr>
            <a:endParaRPr lang="en-GB" dirty="0" smtClean="0">
              <a:solidFill>
                <a:srgbClr val="0070C0"/>
              </a:solidFill>
              <a:effectLst>
                <a:outerShdw blurRad="38100" dist="38100" dir="2700000" algn="tl">
                  <a:srgbClr val="000000">
                    <a:alpha val="43137"/>
                  </a:srgbClr>
                </a:outerShdw>
              </a:effectLst>
            </a:endParaRPr>
          </a:p>
          <a:p>
            <a:r>
              <a:rPr lang="en-GB" dirty="0" smtClean="0"/>
              <a:t> Gaseous photon detectors (GPDs) advantages:</a:t>
            </a:r>
          </a:p>
          <a:p>
            <a:pPr lvl="1"/>
            <a:r>
              <a:rPr lang="en-GB" dirty="0" smtClean="0"/>
              <a:t>Best cost-effectiveness for large </a:t>
            </a:r>
            <a:r>
              <a:rPr lang="en-GB" dirty="0"/>
              <a:t>area coverage</a:t>
            </a:r>
          </a:p>
          <a:p>
            <a:pPr lvl="1"/>
            <a:r>
              <a:rPr lang="en-GB" dirty="0" smtClean="0"/>
              <a:t>Insensitivity </a:t>
            </a:r>
            <a:r>
              <a:rPr lang="en-GB" dirty="0"/>
              <a:t>to B</a:t>
            </a:r>
          </a:p>
          <a:p>
            <a:pPr lvl="1"/>
            <a:r>
              <a:rPr lang="en-GB" dirty="0" smtClean="0"/>
              <a:t>Low material </a:t>
            </a:r>
            <a:r>
              <a:rPr lang="en-GB" dirty="0"/>
              <a:t>budget</a:t>
            </a:r>
          </a:p>
          <a:p>
            <a:endParaRPr lang="en-GB" dirty="0"/>
          </a:p>
        </p:txBody>
      </p:sp>
      <p:sp>
        <p:nvSpPr>
          <p:cNvPr id="4" name="Footer Placeholder 3"/>
          <p:cNvSpPr>
            <a:spLocks noGrp="1"/>
          </p:cNvSpPr>
          <p:nvPr>
            <p:ph type="ftr" sz="quarter" idx="11"/>
          </p:nvPr>
        </p:nvSpPr>
        <p:spPr/>
        <p:txBody>
          <a:bodyPr/>
          <a:lstStyle/>
          <a:p>
            <a:r>
              <a:rPr lang="en-GB" dirty="0" smtClean="0"/>
              <a:t>Status and perspectives of GPD</a:t>
            </a:r>
          </a:p>
          <a:p>
            <a:r>
              <a:rPr lang="en-GB" dirty="0" smtClean="0"/>
              <a:t>A. Di Mauro</a:t>
            </a:r>
            <a:endParaRPr lang="en-GB" dirty="0"/>
          </a:p>
        </p:txBody>
      </p:sp>
      <p:sp>
        <p:nvSpPr>
          <p:cNvPr id="5" name="Slide Number Placeholder 4"/>
          <p:cNvSpPr>
            <a:spLocks noGrp="1"/>
          </p:cNvSpPr>
          <p:nvPr>
            <p:ph type="sldNum" sz="quarter" idx="12"/>
          </p:nvPr>
        </p:nvSpPr>
        <p:spPr/>
        <p:txBody>
          <a:bodyPr/>
          <a:lstStyle/>
          <a:p>
            <a:fld id="{FDC5A26E-BF9B-40A5-8DF3-EB8091D0EA09}" type="slidenum">
              <a:rPr lang="en-GB" b="0" smtClean="0">
                <a:effectLst>
                  <a:outerShdw blurRad="38100" dist="38100" dir="2700000" algn="tl">
                    <a:srgbClr val="000000">
                      <a:alpha val="43137"/>
                    </a:srgbClr>
                  </a:outerShdw>
                </a:effectLst>
              </a:rPr>
              <a:t>3</a:t>
            </a:fld>
            <a:r>
              <a:rPr lang="en-GB" b="0" dirty="0" smtClean="0">
                <a:effectLst>
                  <a:outerShdw blurRad="38100" dist="38100" dir="2700000" algn="tl">
                    <a:srgbClr val="000000">
                      <a:alpha val="43137"/>
                    </a:srgbClr>
                  </a:outerShdw>
                </a:effectLst>
              </a:rPr>
              <a:t>/40</a:t>
            </a:r>
            <a:endParaRPr lang="en-GB" b="0" dirty="0">
              <a:effectLst>
                <a:outerShdw blurRad="38100" dist="38100" dir="2700000" algn="tl">
                  <a:srgbClr val="000000">
                    <a:alpha val="43137"/>
                  </a:srgbClr>
                </a:outerShdw>
              </a:effectLst>
            </a:endParaRPr>
          </a:p>
        </p:txBody>
      </p:sp>
      <p:sp>
        <p:nvSpPr>
          <p:cNvPr id="6" name="Date Placeholder 5"/>
          <p:cNvSpPr>
            <a:spLocks noGrp="1"/>
          </p:cNvSpPr>
          <p:nvPr>
            <p:ph type="dt" sz="half" idx="10"/>
          </p:nvPr>
        </p:nvSpPr>
        <p:spPr/>
        <p:txBody>
          <a:bodyPr/>
          <a:lstStyle/>
          <a:p>
            <a:r>
              <a:rPr lang="en-GB" smtClean="0"/>
              <a:t>03/12/2013</a:t>
            </a:r>
            <a:endParaRPr lang="en-GB"/>
          </a:p>
        </p:txBody>
      </p:sp>
    </p:spTree>
    <p:extLst>
      <p:ext uri="{BB962C8B-B14F-4D97-AF65-F5344CB8AC3E}">
        <p14:creationId xmlns:p14="http://schemas.microsoft.com/office/powerpoint/2010/main" val="355070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R&amp;D for COMPASS RICH-1 upgrade</a:t>
            </a:r>
            <a:endParaRPr lang="en-GB" dirty="0"/>
          </a:p>
        </p:txBody>
      </p:sp>
      <p:sp>
        <p:nvSpPr>
          <p:cNvPr id="3" name="Content Placeholder 2"/>
          <p:cNvSpPr>
            <a:spLocks noGrp="1"/>
          </p:cNvSpPr>
          <p:nvPr>
            <p:ph idx="1"/>
          </p:nvPr>
        </p:nvSpPr>
        <p:spPr/>
        <p:txBody>
          <a:bodyPr/>
          <a:lstStyle/>
          <a:p>
            <a:pPr marL="0" indent="0">
              <a:buNone/>
            </a:pPr>
            <a:r>
              <a:rPr lang="en-GB" dirty="0" smtClean="0"/>
              <a:t>Hybrid THGEM/MM </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30</a:t>
            </a:fld>
            <a:r>
              <a:rPr lang="en-GB" smtClean="0"/>
              <a:t>/40</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1252"/>
            <a:ext cx="3786559" cy="251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988840"/>
            <a:ext cx="5040560" cy="2373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812360" y="3984971"/>
            <a:ext cx="1058303" cy="369332"/>
          </a:xfrm>
          <a:prstGeom prst="rect">
            <a:avLst/>
          </a:prstGeom>
          <a:noFill/>
        </p:spPr>
        <p:txBody>
          <a:bodyPr wrap="none" rtlCol="0">
            <a:spAutoFit/>
          </a:bodyPr>
          <a:lstStyle/>
          <a:p>
            <a:r>
              <a:rPr lang="en-GB" dirty="0" smtClean="0"/>
              <a:t>IBF ~ 4%</a:t>
            </a:r>
            <a:endParaRPr lang="en-GB" dirty="0"/>
          </a:p>
        </p:txBody>
      </p:sp>
      <p:sp>
        <p:nvSpPr>
          <p:cNvPr id="8" name="TextBox 7"/>
          <p:cNvSpPr txBox="1"/>
          <p:nvPr/>
        </p:nvSpPr>
        <p:spPr>
          <a:xfrm>
            <a:off x="107504" y="4638035"/>
            <a:ext cx="8136904" cy="1384995"/>
          </a:xfrm>
          <a:prstGeom prst="rect">
            <a:avLst/>
          </a:prstGeom>
          <a:noFill/>
        </p:spPr>
        <p:txBody>
          <a:bodyPr wrap="square" rtlCol="0">
            <a:spAutoFit/>
          </a:bodyPr>
          <a:lstStyle/>
          <a:p>
            <a:pPr marL="285750" indent="-285750">
              <a:buFont typeface="Arial" panose="020B0604020202020204" pitchFamily="34" charset="0"/>
              <a:buChar char="•"/>
            </a:pPr>
            <a:r>
              <a:rPr lang="en-GB" sz="1400" dirty="0" smtClean="0"/>
              <a:t>Positive experience with large area </a:t>
            </a:r>
            <a:r>
              <a:rPr lang="en-GB" sz="1400" dirty="0" err="1" smtClean="0"/>
              <a:t>MicroMegas</a:t>
            </a:r>
            <a:endParaRPr lang="en-GB" sz="1400" dirty="0" smtClean="0"/>
          </a:p>
          <a:p>
            <a:pPr marL="285750" indent="-285750">
              <a:buFont typeface="Arial" panose="020B0604020202020204" pitchFamily="34" charset="0"/>
              <a:buChar char="•"/>
            </a:pPr>
            <a:r>
              <a:rPr lang="en-GB" sz="1400" dirty="0" smtClean="0"/>
              <a:t>Large suppression of IBF ( ~ </a:t>
            </a:r>
            <a:r>
              <a:rPr lang="en-GB" sz="1400" dirty="0" err="1" smtClean="0"/>
              <a:t>E</a:t>
            </a:r>
            <a:r>
              <a:rPr lang="en-GB" sz="1400" baseline="-25000" dirty="0" err="1" smtClean="0"/>
              <a:t>mult</a:t>
            </a:r>
            <a:r>
              <a:rPr lang="en-GB" sz="1400" dirty="0" smtClean="0"/>
              <a:t>/</a:t>
            </a:r>
            <a:r>
              <a:rPr lang="en-GB" sz="1400" dirty="0" err="1" smtClean="0"/>
              <a:t>E</a:t>
            </a:r>
            <a:r>
              <a:rPr lang="en-GB" sz="1400" baseline="-25000" dirty="0" err="1" smtClean="0"/>
              <a:t>drift</a:t>
            </a:r>
            <a:r>
              <a:rPr lang="en-GB" sz="1400" dirty="0" smtClean="0"/>
              <a:t> )</a:t>
            </a:r>
          </a:p>
          <a:p>
            <a:pPr marL="285750" indent="-285750">
              <a:buFont typeface="Arial" panose="020B0604020202020204" pitchFamily="34" charset="0"/>
              <a:buChar char="•"/>
            </a:pPr>
            <a:r>
              <a:rPr lang="en-GB" sz="1400" dirty="0" smtClean="0"/>
              <a:t>Spread of avalanche from THGEM pre-amplification → sharing of final amplification in various cells of MM, spark-free operation</a:t>
            </a:r>
          </a:p>
          <a:p>
            <a:pPr marL="285750" indent="-285750">
              <a:buFont typeface="Arial" panose="020B0604020202020204" pitchFamily="34" charset="0"/>
              <a:buChar char="•"/>
            </a:pPr>
            <a:r>
              <a:rPr lang="en-GB" sz="1400" dirty="0" smtClean="0"/>
              <a:t>In </a:t>
            </a:r>
            <a:r>
              <a:rPr lang="en-GB" sz="1400" dirty="0" err="1" smtClean="0"/>
              <a:t>Ar</a:t>
            </a:r>
            <a:r>
              <a:rPr lang="en-GB" sz="1400" dirty="0" smtClean="0"/>
              <a:t>/CH4 total </a:t>
            </a:r>
            <a:r>
              <a:rPr lang="en-GB" sz="1400" dirty="0" smtClean="0">
                <a:latin typeface="Symbol" panose="05050102010706020507" pitchFamily="18" charset="2"/>
              </a:rPr>
              <a:t>D</a:t>
            </a:r>
            <a:r>
              <a:rPr lang="en-GB" sz="1400" dirty="0" smtClean="0"/>
              <a:t>V ~ 4 kV instead of 8 kV with triple THGEM + smaller </a:t>
            </a:r>
            <a:r>
              <a:rPr lang="en-GB" sz="1400" dirty="0" smtClean="0"/>
              <a:t>no. </a:t>
            </a:r>
            <a:r>
              <a:rPr lang="en-GB" sz="1400" dirty="0" smtClean="0"/>
              <a:t>of electrodes</a:t>
            </a:r>
          </a:p>
          <a:p>
            <a:pPr marL="285750" indent="-285750">
              <a:buFont typeface="Arial" panose="020B0604020202020204" pitchFamily="34" charset="0"/>
              <a:buChar char="•"/>
            </a:pPr>
            <a:endParaRPr lang="en-GB" sz="1400" dirty="0"/>
          </a:p>
        </p:txBody>
      </p:sp>
      <p:sp>
        <p:nvSpPr>
          <p:cNvPr id="11" name="Rectangle 10"/>
          <p:cNvSpPr/>
          <p:nvPr/>
        </p:nvSpPr>
        <p:spPr>
          <a:xfrm>
            <a:off x="241338" y="6104616"/>
            <a:ext cx="4978734" cy="461665"/>
          </a:xfrm>
          <a:prstGeom prst="rect">
            <a:avLst/>
          </a:prstGeom>
        </p:spPr>
        <p:txBody>
          <a:bodyPr wrap="square">
            <a:spAutoFit/>
          </a:bodyPr>
          <a:lstStyle/>
          <a:p>
            <a:r>
              <a:rPr lang="en-US" altLang="en-US" sz="1200" b="1" dirty="0"/>
              <a:t>F</a:t>
            </a:r>
            <a:r>
              <a:rPr lang="en-US" altLang="en-US" sz="1200" b="1" dirty="0" smtClean="0"/>
              <a:t>. </a:t>
            </a:r>
            <a:r>
              <a:rPr lang="en-US" altLang="en-US" sz="1200" b="1" dirty="0" err="1" smtClean="0"/>
              <a:t>Tessarotto</a:t>
            </a:r>
            <a:r>
              <a:rPr lang="en-US" altLang="en-US" sz="1200" b="1" dirty="0" smtClean="0"/>
              <a:t>, talk at MPGD 2013 – Zaragoza 02/07/2013</a:t>
            </a:r>
          </a:p>
          <a:p>
            <a:r>
              <a:rPr lang="en-US" altLang="en-US" sz="1200" b="1" dirty="0" smtClean="0"/>
              <a:t>S. </a:t>
            </a:r>
            <a:r>
              <a:rPr lang="en-US" altLang="en-US" sz="1200" b="1" dirty="0" err="1" smtClean="0"/>
              <a:t>Levorato</a:t>
            </a:r>
            <a:r>
              <a:rPr lang="en-US" altLang="en-US" sz="1200" b="1" dirty="0" smtClean="0"/>
              <a:t>, proceedings IEEE 2013</a:t>
            </a:r>
            <a:endParaRPr lang="en-US" altLang="en-US" sz="1200" b="1" dirty="0"/>
          </a:p>
        </p:txBody>
      </p:sp>
    </p:spTree>
    <p:extLst>
      <p:ext uri="{BB962C8B-B14F-4D97-AF65-F5344CB8AC3E}">
        <p14:creationId xmlns:p14="http://schemas.microsoft.com/office/powerpoint/2010/main" val="2829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R&amp;D for ALICE VHMPID upgrade</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31</a:t>
            </a:fld>
            <a:r>
              <a:rPr lang="en-GB" smtClean="0"/>
              <a:t>/40</a:t>
            </a:r>
            <a:endParaRPr lang="en-GB" dirty="0"/>
          </a:p>
        </p:txBody>
      </p:sp>
      <p:pic>
        <p:nvPicPr>
          <p:cNvPr id="7" name="Picture 4" descr="allRing2"/>
          <p:cNvPicPr>
            <a:picLocks noGrp="1" noChangeAspect="1" noChangeArrowheads="1"/>
          </p:cNvPicPr>
          <p:nvPr>
            <p:ph idx="1"/>
          </p:nvPr>
        </p:nvPicPr>
        <p:blipFill>
          <a:blip r:embed="rId2" cstate="print"/>
          <a:srcRect/>
          <a:stretch>
            <a:fillRect/>
          </a:stretch>
        </p:blipFill>
        <p:spPr bwMode="auto">
          <a:xfrm>
            <a:off x="3524164" y="1628800"/>
            <a:ext cx="2498585" cy="1730948"/>
          </a:xfrm>
          <a:prstGeom prst="rect">
            <a:avLst/>
          </a:prstGeom>
          <a:noFill/>
        </p:spPr>
      </p:pic>
      <p:pic>
        <p:nvPicPr>
          <p:cNvPr id="8" name="Picture 3" descr="J:\photos\DSC_0147.JPG"/>
          <p:cNvPicPr>
            <a:picLocks noChangeAspect="1" noChangeArrowheads="1"/>
          </p:cNvPicPr>
          <p:nvPr/>
        </p:nvPicPr>
        <p:blipFill>
          <a:blip r:embed="rId3" cstate="print"/>
          <a:srcRect/>
          <a:stretch>
            <a:fillRect/>
          </a:stretch>
        </p:blipFill>
        <p:spPr>
          <a:xfrm>
            <a:off x="179511" y="1873976"/>
            <a:ext cx="2880321" cy="1915064"/>
          </a:xfrm>
          <a:prstGeom prst="rect">
            <a:avLst/>
          </a:prstGeom>
          <a:noFill/>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547500"/>
            <a:ext cx="2208898" cy="1953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292471" y="2370365"/>
            <a:ext cx="1000595" cy="307777"/>
          </a:xfrm>
          <a:prstGeom prst="rect">
            <a:avLst/>
          </a:prstGeom>
          <a:noFill/>
        </p:spPr>
        <p:txBody>
          <a:bodyPr wrap="none" rtlCol="0">
            <a:spAutoFit/>
          </a:bodyPr>
          <a:lstStyle/>
          <a:p>
            <a:r>
              <a:rPr lang="en-GB" sz="1400" dirty="0" smtClean="0"/>
              <a:t>G ~ 7x10</a:t>
            </a:r>
            <a:r>
              <a:rPr lang="en-GB" sz="1400" baseline="30000" dirty="0" smtClean="0"/>
              <a:t>4</a:t>
            </a:r>
            <a:endParaRPr lang="en-GB" sz="1400" baseline="30000" dirty="0"/>
          </a:p>
        </p:txBody>
      </p:sp>
      <p:sp>
        <p:nvSpPr>
          <p:cNvPr id="11" name="TextBox 10"/>
          <p:cNvSpPr txBox="1"/>
          <p:nvPr/>
        </p:nvSpPr>
        <p:spPr>
          <a:xfrm>
            <a:off x="142731" y="1547500"/>
            <a:ext cx="3161443" cy="307777"/>
          </a:xfrm>
          <a:prstGeom prst="rect">
            <a:avLst/>
          </a:prstGeom>
          <a:noFill/>
        </p:spPr>
        <p:txBody>
          <a:bodyPr wrap="none" rtlCol="0">
            <a:spAutoFit/>
          </a:bodyPr>
          <a:lstStyle/>
          <a:p>
            <a:r>
              <a:rPr lang="en-GB" sz="1400" dirty="0" smtClean="0"/>
              <a:t>Triple-THGEM (t=0.45, d=0.4, p=0.8)</a:t>
            </a:r>
            <a:endParaRPr lang="en-GB" sz="1400" dirty="0"/>
          </a:p>
        </p:txBody>
      </p:sp>
      <p:sp>
        <p:nvSpPr>
          <p:cNvPr id="13" name="Rectangle 12"/>
          <p:cNvSpPr/>
          <p:nvPr/>
        </p:nvSpPr>
        <p:spPr>
          <a:xfrm>
            <a:off x="32874" y="6252120"/>
            <a:ext cx="8260191" cy="276999"/>
          </a:xfrm>
          <a:prstGeom prst="rect">
            <a:avLst/>
          </a:prstGeom>
        </p:spPr>
        <p:txBody>
          <a:bodyPr wrap="square">
            <a:spAutoFit/>
          </a:bodyPr>
          <a:lstStyle/>
          <a:p>
            <a:r>
              <a:rPr lang="en-US" altLang="en-US" sz="1200" b="1" dirty="0" smtClean="0"/>
              <a:t>V. Peskov </a:t>
            </a:r>
            <a:r>
              <a:rPr lang="en-US" altLang="en-US" sz="1200" b="1" dirty="0"/>
              <a:t>et al. NIM </a:t>
            </a:r>
            <a:r>
              <a:rPr lang="en-US" altLang="en-US" sz="1200" b="1" dirty="0" smtClean="0"/>
              <a:t>A695 </a:t>
            </a:r>
            <a:r>
              <a:rPr lang="en-US" altLang="en-US" sz="1200" b="1" dirty="0"/>
              <a:t>(</a:t>
            </a:r>
            <a:r>
              <a:rPr lang="en-US" altLang="en-US" sz="1200" b="1" dirty="0" smtClean="0"/>
              <a:t>2012) 154, A. </a:t>
            </a:r>
            <a:r>
              <a:rPr lang="en-US" altLang="en-US" sz="1200" b="1" dirty="0" err="1" smtClean="0"/>
              <a:t>Agocs</a:t>
            </a:r>
            <a:r>
              <a:rPr lang="en-US" altLang="en-US" sz="1200" b="1" dirty="0" smtClean="0"/>
              <a:t> et al. NIM A732 (2013) 361, M. Weber’s talk</a:t>
            </a:r>
            <a:endParaRPr lang="en-US" altLang="en-US" sz="1200" b="1" dirty="0"/>
          </a:p>
        </p:txBody>
      </p:sp>
      <p:sp>
        <p:nvSpPr>
          <p:cNvPr id="12" name="TextBox 11"/>
          <p:cNvSpPr txBox="1"/>
          <p:nvPr/>
        </p:nvSpPr>
        <p:spPr>
          <a:xfrm>
            <a:off x="3059832" y="3406179"/>
            <a:ext cx="6084168" cy="430887"/>
          </a:xfrm>
          <a:prstGeom prst="rect">
            <a:avLst/>
          </a:prstGeom>
          <a:noFill/>
        </p:spPr>
        <p:txBody>
          <a:bodyPr wrap="square" rtlCol="0">
            <a:spAutoFit/>
          </a:bodyPr>
          <a:lstStyle/>
          <a:p>
            <a:r>
              <a:rPr lang="en-GB" sz="1100" dirty="0" smtClean="0"/>
              <a:t>RICH prototype with C</a:t>
            </a:r>
            <a:r>
              <a:rPr lang="en-GB" sz="1100" baseline="-25000" dirty="0" smtClean="0"/>
              <a:t>6</a:t>
            </a:r>
            <a:r>
              <a:rPr lang="en-GB" sz="1100" dirty="0" smtClean="0"/>
              <a:t>F</a:t>
            </a:r>
            <a:r>
              <a:rPr lang="en-GB" sz="1100" baseline="-25000" dirty="0" smtClean="0"/>
              <a:t>14</a:t>
            </a:r>
            <a:r>
              <a:rPr lang="en-GB" sz="1100" dirty="0" smtClean="0"/>
              <a:t> radiator, stable operation in </a:t>
            </a:r>
            <a:r>
              <a:rPr lang="en-GB" sz="1100" dirty="0" err="1" smtClean="0"/>
              <a:t>testbeam</a:t>
            </a:r>
            <a:r>
              <a:rPr lang="en-GB" sz="1100" dirty="0" smtClean="0"/>
              <a:t>, performance ~ </a:t>
            </a:r>
            <a:r>
              <a:rPr lang="en-GB" sz="1100" dirty="0" smtClean="0"/>
              <a:t>60</a:t>
            </a:r>
            <a:r>
              <a:rPr lang="en-GB" sz="1100" dirty="0" smtClean="0"/>
              <a:t>% of HMPID with </a:t>
            </a:r>
            <a:r>
              <a:rPr lang="en-GB" sz="1100" dirty="0" err="1" smtClean="0"/>
              <a:t>CsI</a:t>
            </a:r>
            <a:r>
              <a:rPr lang="en-GB" sz="1100" dirty="0" smtClean="0"/>
              <a:t>-MWPC, not optimal layout </a:t>
            </a:r>
            <a:r>
              <a:rPr lang="en-GB" sz="1100" dirty="0" smtClean="0"/>
              <a:t> for </a:t>
            </a:r>
            <a:r>
              <a:rPr lang="en-GB" sz="1100" dirty="0" smtClean="0"/>
              <a:t>max </a:t>
            </a:r>
            <a:r>
              <a:rPr lang="en-GB" sz="1100" dirty="0" err="1" smtClean="0"/>
              <a:t>p.e.</a:t>
            </a:r>
            <a:r>
              <a:rPr lang="en-GB" sz="1100" dirty="0" smtClean="0"/>
              <a:t> collection </a:t>
            </a:r>
            <a:r>
              <a:rPr lang="en-GB" sz="1100" dirty="0" smtClean="0"/>
              <a:t>efficiency + FEE </a:t>
            </a:r>
            <a:endParaRPr lang="en-GB" sz="1100" dirty="0"/>
          </a:p>
        </p:txBody>
      </p:sp>
      <p:grpSp>
        <p:nvGrpSpPr>
          <p:cNvPr id="14" name="Group 13"/>
          <p:cNvGrpSpPr/>
          <p:nvPr/>
        </p:nvGrpSpPr>
        <p:grpSpPr>
          <a:xfrm>
            <a:off x="142731" y="4424868"/>
            <a:ext cx="2532856" cy="1596420"/>
            <a:chOff x="4343400" y="3338817"/>
            <a:chExt cx="4495800" cy="3120374"/>
          </a:xfrm>
        </p:grpSpPr>
        <p:pic>
          <p:nvPicPr>
            <p:cNvPr id="1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43400" y="3338817"/>
              <a:ext cx="4495800" cy="2986016"/>
            </a:xfrm>
            <a:prstGeom prst="rect">
              <a:avLst/>
            </a:prstGeom>
            <a:noFill/>
            <a:ln w="9525">
              <a:noFill/>
              <a:miter lim="800000"/>
              <a:headEnd/>
              <a:tailEnd/>
            </a:ln>
            <a:effectLst/>
          </p:spPr>
        </p:pic>
        <p:sp>
          <p:nvSpPr>
            <p:cNvPr id="17" name="TextBox 16"/>
            <p:cNvSpPr txBox="1"/>
            <p:nvPr/>
          </p:nvSpPr>
          <p:spPr>
            <a:xfrm>
              <a:off x="4450610" y="5677133"/>
              <a:ext cx="3929956" cy="782058"/>
            </a:xfrm>
            <a:prstGeom prst="rect">
              <a:avLst/>
            </a:prstGeom>
            <a:noFill/>
          </p:spPr>
          <p:txBody>
            <a:bodyPr wrap="none" rtlCol="0">
              <a:spAutoFit/>
            </a:bodyPr>
            <a:lstStyle/>
            <a:p>
              <a:pPr algn="ctr"/>
              <a:r>
                <a:rPr lang="en-GB" sz="1000" dirty="0" smtClean="0">
                  <a:solidFill>
                    <a:srgbClr val="FFFF00"/>
                  </a:solidFill>
                  <a:latin typeface="+mn-lt"/>
                </a:rPr>
                <a:t>Pad cathode before </a:t>
              </a:r>
              <a:r>
                <a:rPr lang="en-GB" sz="1000" dirty="0" err="1" smtClean="0">
                  <a:solidFill>
                    <a:srgbClr val="FFFF00"/>
                  </a:solidFill>
                  <a:latin typeface="+mn-lt"/>
                </a:rPr>
                <a:t>CsI</a:t>
              </a:r>
              <a:r>
                <a:rPr lang="en-GB" sz="1000" dirty="0" smtClean="0">
                  <a:solidFill>
                    <a:srgbClr val="FFFF00"/>
                  </a:solidFill>
                  <a:latin typeface="+mn-lt"/>
                </a:rPr>
                <a:t> coating</a:t>
              </a:r>
            </a:p>
            <a:p>
              <a:pPr algn="ctr"/>
              <a:r>
                <a:rPr lang="en-US" sz="1000" dirty="0" smtClean="0">
                  <a:solidFill>
                    <a:srgbClr val="FFFF00"/>
                  </a:solidFill>
                  <a:latin typeface="+mn-lt"/>
                </a:rPr>
                <a:t>60x16 pads, 4x8 mm</a:t>
              </a:r>
              <a:r>
                <a:rPr lang="en-US" sz="1000" baseline="30000" dirty="0" smtClean="0">
                  <a:solidFill>
                    <a:srgbClr val="FFFF00"/>
                  </a:solidFill>
                  <a:latin typeface="+mn-lt"/>
                </a:rPr>
                <a:t>2</a:t>
              </a:r>
              <a:endParaRPr lang="en-GB" sz="1000" baseline="30000" dirty="0">
                <a:solidFill>
                  <a:srgbClr val="FFFF00"/>
                </a:solidFill>
                <a:latin typeface="+mn-lt"/>
              </a:endParaRPr>
            </a:p>
          </p:txBody>
        </p:sp>
      </p:gr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4732" y="4509120"/>
            <a:ext cx="2695740" cy="1794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120334" y="3975447"/>
            <a:ext cx="5747810" cy="461665"/>
          </a:xfrm>
          <a:prstGeom prst="rect">
            <a:avLst/>
          </a:prstGeom>
          <a:noFill/>
        </p:spPr>
        <p:txBody>
          <a:bodyPr wrap="square" rtlCol="0">
            <a:spAutoFit/>
          </a:bodyPr>
          <a:lstStyle/>
          <a:p>
            <a:r>
              <a:rPr lang="en-GB" sz="1200" dirty="0" smtClean="0"/>
              <a:t>MWPC with variable gap (0.8-2 mm), layout studies to optimize performance for smaller ring imaging </a:t>
            </a:r>
            <a:r>
              <a:rPr lang="en-GB" sz="1200" dirty="0" err="1" smtClean="0"/>
              <a:t>wrt</a:t>
            </a:r>
            <a:r>
              <a:rPr lang="en-GB" sz="1200" dirty="0" smtClean="0"/>
              <a:t> HMPID RICH</a:t>
            </a:r>
            <a:endParaRPr lang="en-GB" sz="1200" dirty="0"/>
          </a:p>
        </p:txBody>
      </p:sp>
      <p:grpSp>
        <p:nvGrpSpPr>
          <p:cNvPr id="22" name="Group 21"/>
          <p:cNvGrpSpPr/>
          <p:nvPr/>
        </p:nvGrpSpPr>
        <p:grpSpPr>
          <a:xfrm>
            <a:off x="2987824" y="4365104"/>
            <a:ext cx="2880320" cy="1872208"/>
            <a:chOff x="3131840" y="4437112"/>
            <a:chExt cx="2616617" cy="1712228"/>
          </a:xfrm>
        </p:grpSpPr>
        <p:pic>
          <p:nvPicPr>
            <p:cNvPr id="2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4437112"/>
              <a:ext cx="2616617" cy="171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3180749" y="4956750"/>
              <a:ext cx="146726" cy="55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4036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CsI+InGrid</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32</a:t>
            </a:fld>
            <a:r>
              <a:rPr lang="en-GB" smtClean="0"/>
              <a:t>/40</a:t>
            </a:r>
            <a:endParaRPr lang="en-GB"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177" y="1780009"/>
            <a:ext cx="4529311" cy="4529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7504" y="1700808"/>
            <a:ext cx="4323428" cy="4031873"/>
          </a:xfrm>
          <a:prstGeom prst="rect">
            <a:avLst/>
          </a:prstGeom>
          <a:noFill/>
        </p:spPr>
        <p:txBody>
          <a:bodyPr wrap="square" rtlCol="0">
            <a:spAutoFit/>
          </a:bodyPr>
          <a:lstStyle/>
          <a:p>
            <a:r>
              <a:rPr lang="en-GB" sz="1600" dirty="0" err="1" smtClean="0"/>
              <a:t>InGrid</a:t>
            </a:r>
            <a:r>
              <a:rPr lang="en-GB" sz="1600" dirty="0" smtClean="0"/>
              <a:t> technology: application of techniques </a:t>
            </a:r>
            <a:r>
              <a:rPr lang="en-GB" sz="1600" dirty="0" smtClean="0"/>
              <a:t>us</a:t>
            </a:r>
            <a:r>
              <a:rPr lang="en-GB" sz="1600" dirty="0" smtClean="0"/>
              <a:t>ed </a:t>
            </a:r>
            <a:r>
              <a:rPr lang="en-GB" sz="1600" dirty="0"/>
              <a:t>in Integrated Circuit </a:t>
            </a:r>
            <a:r>
              <a:rPr lang="en-GB" sz="1600" dirty="0" smtClean="0"/>
              <a:t>and MEMS manufacturing </a:t>
            </a:r>
            <a:r>
              <a:rPr lang="en-GB" sz="1600" dirty="0"/>
              <a:t>(wafer post-processing) </a:t>
            </a:r>
            <a:r>
              <a:rPr lang="en-GB" sz="1600" dirty="0" smtClean="0"/>
              <a:t>to produce </a:t>
            </a:r>
            <a:r>
              <a:rPr lang="en-GB" sz="1600" dirty="0" smtClean="0"/>
              <a:t>an Al micro-grid </a:t>
            </a:r>
            <a:r>
              <a:rPr lang="en-GB" sz="1600" dirty="0" smtClean="0"/>
              <a:t>directly integrated onto a CMOS </a:t>
            </a:r>
            <a:r>
              <a:rPr lang="en-GB" sz="1600" dirty="0" smtClean="0"/>
              <a:t>pixel chip</a:t>
            </a:r>
            <a:endParaRPr lang="en-GB" sz="1600" dirty="0" smtClean="0"/>
          </a:p>
          <a:p>
            <a:endParaRPr lang="en-GB" sz="1600" dirty="0"/>
          </a:p>
          <a:p>
            <a:pPr marL="285750" indent="-285750">
              <a:buFont typeface="Arial" panose="020B0604020202020204" pitchFamily="34" charset="0"/>
              <a:buChar char="•"/>
            </a:pPr>
            <a:r>
              <a:rPr lang="en-GB" sz="1600" dirty="0" smtClean="0"/>
              <a:t>High precision of grid geometry and alignment of holes and </a:t>
            </a:r>
            <a:r>
              <a:rPr lang="en-GB" sz="1600" dirty="0" smtClean="0"/>
              <a:t>pixels which act as readout of the avalanche charge</a:t>
            </a:r>
            <a:endParaRPr lang="en-GB" sz="1600" dirty="0"/>
          </a:p>
          <a:p>
            <a:pPr marL="285750" indent="-285750">
              <a:buFont typeface="Arial" panose="020B0604020202020204" pitchFamily="34" charset="0"/>
              <a:buChar char="•"/>
            </a:pPr>
            <a:r>
              <a:rPr lang="en-GB" sz="1600" dirty="0" smtClean="0"/>
              <a:t>The </a:t>
            </a:r>
            <a:r>
              <a:rPr lang="en-GB" sz="1600" dirty="0" smtClean="0"/>
              <a:t>Al grid </a:t>
            </a:r>
            <a:r>
              <a:rPr lang="en-GB" sz="1600" dirty="0" smtClean="0"/>
              <a:t>with the CMOS </a:t>
            </a:r>
            <a:r>
              <a:rPr lang="en-GB" sz="1600" dirty="0"/>
              <a:t>pixel chip constitutes an integrated device </a:t>
            </a:r>
            <a:r>
              <a:rPr lang="en-GB" sz="1600" dirty="0" smtClean="0"/>
              <a:t>that forms </a:t>
            </a:r>
            <a:r>
              <a:rPr lang="en-GB" sz="1600" dirty="0"/>
              <a:t>the complete readout system of a gas-filled </a:t>
            </a:r>
            <a:r>
              <a:rPr lang="en-GB" sz="1600" dirty="0" smtClean="0"/>
              <a:t>detector with pixel-like spatial resolution</a:t>
            </a:r>
            <a:endParaRPr lang="en-GB" sz="1600" dirty="0"/>
          </a:p>
        </p:txBody>
      </p:sp>
      <p:sp>
        <p:nvSpPr>
          <p:cNvPr id="11" name="Rectangle 10"/>
          <p:cNvSpPr/>
          <p:nvPr/>
        </p:nvSpPr>
        <p:spPr>
          <a:xfrm>
            <a:off x="300230" y="5631631"/>
            <a:ext cx="5063858" cy="461665"/>
          </a:xfrm>
          <a:prstGeom prst="rect">
            <a:avLst/>
          </a:prstGeom>
        </p:spPr>
        <p:txBody>
          <a:bodyPr wrap="square">
            <a:spAutoFit/>
          </a:bodyPr>
          <a:lstStyle/>
          <a:p>
            <a:r>
              <a:rPr lang="en-US" altLang="en-US" sz="1200" b="1" dirty="0" smtClean="0"/>
              <a:t>M. </a:t>
            </a:r>
            <a:r>
              <a:rPr lang="en-US" altLang="en-US" sz="1200" b="1" dirty="0" err="1" smtClean="0"/>
              <a:t>Chefdeville</a:t>
            </a:r>
            <a:r>
              <a:rPr lang="en-US" altLang="en-US" sz="1200" b="1" dirty="0" smtClean="0"/>
              <a:t> </a:t>
            </a:r>
            <a:r>
              <a:rPr lang="en-US" altLang="en-US" sz="1200" b="1" dirty="0"/>
              <a:t>et al. NIM </a:t>
            </a:r>
            <a:r>
              <a:rPr lang="en-US" altLang="en-US" sz="1200" b="1" dirty="0" smtClean="0"/>
              <a:t>A556 </a:t>
            </a:r>
            <a:r>
              <a:rPr lang="en-US" altLang="en-US" sz="1200" b="1" dirty="0"/>
              <a:t>(</a:t>
            </a:r>
            <a:r>
              <a:rPr lang="en-US" altLang="en-US" sz="1200" b="1" dirty="0" smtClean="0"/>
              <a:t>2006) 490 </a:t>
            </a:r>
            <a:endParaRPr lang="en-US" altLang="en-US" sz="1200" b="1" dirty="0"/>
          </a:p>
          <a:p>
            <a:r>
              <a:rPr lang="en-US" altLang="en-US" sz="1200" b="1" dirty="0"/>
              <a:t>V. </a:t>
            </a:r>
            <a:r>
              <a:rPr lang="en-US" altLang="en-US" sz="1200" b="1" dirty="0" smtClean="0"/>
              <a:t>M. Blanco </a:t>
            </a:r>
            <a:r>
              <a:rPr lang="en-US" altLang="en-US" sz="1200" b="1" dirty="0" err="1" smtClean="0"/>
              <a:t>Carballo</a:t>
            </a:r>
            <a:r>
              <a:rPr lang="en-US" altLang="en-US" sz="1200" b="1" dirty="0" smtClean="0"/>
              <a:t> et al., IEEE </a:t>
            </a:r>
            <a:r>
              <a:rPr lang="en-US" altLang="en-US" sz="1200" b="1" dirty="0" err="1" smtClean="0"/>
              <a:t>Electr</a:t>
            </a:r>
            <a:r>
              <a:rPr lang="en-US" altLang="en-US" sz="1200" b="1" dirty="0" smtClean="0"/>
              <a:t>. Dev. Letter 29 (2008) 585</a:t>
            </a:r>
            <a:endParaRPr lang="en-US" altLang="en-US" sz="1200" b="1" dirty="0"/>
          </a:p>
        </p:txBody>
      </p:sp>
    </p:spTree>
    <p:extLst>
      <p:ext uri="{BB962C8B-B14F-4D97-AF65-F5344CB8AC3E}">
        <p14:creationId xmlns:p14="http://schemas.microsoft.com/office/powerpoint/2010/main" val="429392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CsI+InGrid</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33</a:t>
            </a:fld>
            <a:r>
              <a:rPr lang="en-GB" smtClean="0"/>
              <a:t>/40</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0" y="3861048"/>
            <a:ext cx="3529955" cy="2273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1628800"/>
            <a:ext cx="2808312" cy="2104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844824"/>
            <a:ext cx="2618439" cy="2034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07504" y="6248345"/>
            <a:ext cx="5063858" cy="276999"/>
          </a:xfrm>
          <a:prstGeom prst="rect">
            <a:avLst/>
          </a:prstGeom>
        </p:spPr>
        <p:txBody>
          <a:bodyPr wrap="square">
            <a:spAutoFit/>
          </a:bodyPr>
          <a:lstStyle/>
          <a:p>
            <a:r>
              <a:rPr lang="en-US" altLang="en-US" sz="1200" b="1" dirty="0"/>
              <a:t>J</a:t>
            </a:r>
            <a:r>
              <a:rPr lang="en-US" altLang="en-US" sz="1200" b="1" dirty="0" smtClean="0"/>
              <a:t>. </a:t>
            </a:r>
            <a:r>
              <a:rPr lang="en-US" altLang="en-US" sz="1200" b="1" dirty="0" err="1" smtClean="0"/>
              <a:t>Melai</a:t>
            </a:r>
            <a:r>
              <a:rPr lang="en-US" altLang="en-US" sz="1200" b="1" dirty="0" smtClean="0"/>
              <a:t> </a:t>
            </a:r>
            <a:r>
              <a:rPr lang="en-US" altLang="en-US" sz="1200" b="1" dirty="0"/>
              <a:t>et al</a:t>
            </a:r>
            <a:r>
              <a:rPr lang="en-US" altLang="en-US" sz="1200" b="1" dirty="0" smtClean="0"/>
              <a:t>.: </a:t>
            </a:r>
            <a:r>
              <a:rPr lang="en-US" altLang="en-US" sz="1200" b="1" dirty="0"/>
              <a:t>NIM </a:t>
            </a:r>
            <a:r>
              <a:rPr lang="en-US" altLang="en-US" sz="1200" b="1" dirty="0" smtClean="0"/>
              <a:t>A628 </a:t>
            </a:r>
            <a:r>
              <a:rPr lang="en-US" altLang="en-US" sz="1200" b="1" dirty="0"/>
              <a:t>(</a:t>
            </a:r>
            <a:r>
              <a:rPr lang="en-US" altLang="en-US" sz="1200" b="1" dirty="0" smtClean="0"/>
              <a:t>2011) </a:t>
            </a:r>
            <a:r>
              <a:rPr lang="en-US" altLang="en-US" sz="1200" b="1" dirty="0"/>
              <a:t>133, NIM </a:t>
            </a:r>
            <a:r>
              <a:rPr lang="en-US" altLang="en-US" sz="1200" b="1" dirty="0" smtClean="0"/>
              <a:t>A633 </a:t>
            </a:r>
            <a:r>
              <a:rPr lang="en-US" altLang="en-US" sz="1200" b="1" dirty="0"/>
              <a:t>(2011) </a:t>
            </a:r>
            <a:r>
              <a:rPr lang="en-US" altLang="en-US" sz="1200" b="1" dirty="0" smtClean="0"/>
              <a:t>S194  </a:t>
            </a:r>
            <a:endParaRPr lang="en-US" altLang="en-US" sz="1200" b="1" dirty="0"/>
          </a:p>
        </p:txBody>
      </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3861048"/>
            <a:ext cx="2186391" cy="213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0860" y="3881231"/>
            <a:ext cx="2207284" cy="214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3122110" y="1772816"/>
            <a:ext cx="2611748" cy="2347571"/>
            <a:chOff x="3122110" y="1628799"/>
            <a:chExt cx="2611748" cy="2347571"/>
          </a:xfrm>
        </p:grpSpPr>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a:stretch/>
          </p:blipFill>
          <p:spPr bwMode="auto">
            <a:xfrm>
              <a:off x="3122110" y="1628799"/>
              <a:ext cx="2611748" cy="234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122110" y="1628800"/>
              <a:ext cx="22575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p:cNvSpPr txBox="1"/>
          <p:nvPr/>
        </p:nvSpPr>
        <p:spPr>
          <a:xfrm>
            <a:off x="2987824" y="1547500"/>
            <a:ext cx="6426759" cy="369332"/>
          </a:xfrm>
          <a:prstGeom prst="rect">
            <a:avLst/>
          </a:prstGeom>
          <a:noFill/>
        </p:spPr>
        <p:txBody>
          <a:bodyPr wrap="none" rtlCol="0">
            <a:spAutoFit/>
          </a:bodyPr>
          <a:lstStyle/>
          <a:p>
            <a:r>
              <a:rPr lang="en-GB" dirty="0" smtClean="0"/>
              <a:t>Best gain in He/i-C</a:t>
            </a:r>
            <a:r>
              <a:rPr lang="en-GB" baseline="-25000" dirty="0" smtClean="0"/>
              <a:t>4</a:t>
            </a:r>
            <a:r>
              <a:rPr lang="en-GB" dirty="0" smtClean="0"/>
              <a:t>H</a:t>
            </a:r>
            <a:r>
              <a:rPr lang="en-GB" baseline="-25000" dirty="0" smtClean="0"/>
              <a:t>10 </a:t>
            </a:r>
            <a:r>
              <a:rPr lang="en-GB" dirty="0" smtClean="0"/>
              <a:t>, not optimal for </a:t>
            </a:r>
            <a:r>
              <a:rPr lang="en-GB" dirty="0" smtClean="0"/>
              <a:t>extraction ~50%  </a:t>
            </a:r>
            <a:endParaRPr lang="en-GB" dirty="0"/>
          </a:p>
        </p:txBody>
      </p:sp>
      <p:sp>
        <p:nvSpPr>
          <p:cNvPr id="16" name="TextBox 15"/>
          <p:cNvSpPr txBox="1"/>
          <p:nvPr/>
        </p:nvSpPr>
        <p:spPr>
          <a:xfrm>
            <a:off x="4956239" y="6002124"/>
            <a:ext cx="4152265" cy="523220"/>
          </a:xfrm>
          <a:prstGeom prst="rect">
            <a:avLst/>
          </a:prstGeom>
          <a:noFill/>
        </p:spPr>
        <p:txBody>
          <a:bodyPr wrap="square" rtlCol="0">
            <a:spAutoFit/>
          </a:bodyPr>
          <a:lstStyle/>
          <a:p>
            <a:r>
              <a:rPr lang="en-GB" sz="1400" dirty="0" smtClean="0"/>
              <a:t>R&amp;D ongoing on gas mixture and IBF, possible application in visible GPD (UHV materials)  </a:t>
            </a:r>
            <a:endParaRPr lang="en-GB" sz="1400" dirty="0"/>
          </a:p>
        </p:txBody>
      </p:sp>
      <p:sp>
        <p:nvSpPr>
          <p:cNvPr id="10" name="TextBox 9"/>
          <p:cNvSpPr txBox="1"/>
          <p:nvPr/>
        </p:nvSpPr>
        <p:spPr>
          <a:xfrm>
            <a:off x="4151438" y="2627620"/>
            <a:ext cx="564578" cy="369332"/>
          </a:xfrm>
          <a:prstGeom prst="rect">
            <a:avLst/>
          </a:prstGeom>
          <a:noFill/>
        </p:spPr>
        <p:txBody>
          <a:bodyPr wrap="none" rtlCol="0">
            <a:spAutoFit/>
          </a:bodyPr>
          <a:lstStyle/>
          <a:p>
            <a:r>
              <a:rPr lang="en-GB" dirty="0" smtClean="0"/>
              <a:t>6E4</a:t>
            </a:r>
            <a:endParaRPr lang="en-GB" dirty="0"/>
          </a:p>
        </p:txBody>
      </p:sp>
    </p:spTree>
    <p:extLst>
      <p:ext uri="{BB962C8B-B14F-4D97-AF65-F5344CB8AC3E}">
        <p14:creationId xmlns:p14="http://schemas.microsoft.com/office/powerpoint/2010/main" val="106557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GPDs for visible light</a:t>
            </a:r>
            <a:endParaRPr lang="en-GB" dirty="0"/>
          </a:p>
        </p:txBody>
      </p:sp>
      <p:sp>
        <p:nvSpPr>
          <p:cNvPr id="3" name="Content Placeholder 2"/>
          <p:cNvSpPr>
            <a:spLocks noGrp="1"/>
          </p:cNvSpPr>
          <p:nvPr>
            <p:ph idx="1"/>
          </p:nvPr>
        </p:nvSpPr>
        <p:spPr>
          <a:xfrm>
            <a:off x="457200" y="1600200"/>
            <a:ext cx="8229600" cy="1036712"/>
          </a:xfrm>
        </p:spPr>
        <p:txBody>
          <a:bodyPr>
            <a:normAutofit/>
          </a:bodyPr>
          <a:lstStyle/>
          <a:p>
            <a:pPr marL="0" indent="0">
              <a:buNone/>
            </a:pPr>
            <a:r>
              <a:rPr lang="en-GB" sz="1800" dirty="0" smtClean="0"/>
              <a:t>Operation </a:t>
            </a:r>
            <a:r>
              <a:rPr lang="en-GB" sz="1800" dirty="0"/>
              <a:t>in GPD </a:t>
            </a:r>
            <a:r>
              <a:rPr lang="en-GB" sz="1800" dirty="0" smtClean="0"/>
              <a:t>of </a:t>
            </a:r>
            <a:r>
              <a:rPr lang="en-GB" sz="1800" dirty="0" err="1" smtClean="0"/>
              <a:t>photoconverters</a:t>
            </a:r>
            <a:r>
              <a:rPr lang="en-GB" sz="1800" dirty="0" smtClean="0"/>
              <a:t> sensitive in the visible range (e.g. alkali-antimony: Cs-</a:t>
            </a:r>
            <a:r>
              <a:rPr lang="en-GB" sz="1800" dirty="0" err="1" smtClean="0"/>
              <a:t>Sb</a:t>
            </a:r>
            <a:r>
              <a:rPr lang="en-GB" sz="1800" dirty="0" smtClean="0"/>
              <a:t>; bi-alkali: K-Cs-</a:t>
            </a:r>
            <a:r>
              <a:rPr lang="en-GB" sz="1800" dirty="0" err="1" smtClean="0"/>
              <a:t>Sb</a:t>
            </a:r>
            <a:r>
              <a:rPr lang="en-GB" sz="1800" dirty="0" smtClean="0"/>
              <a:t>, Na-K-</a:t>
            </a:r>
            <a:r>
              <a:rPr lang="en-GB" sz="1800" dirty="0" err="1" smtClean="0"/>
              <a:t>Sb</a:t>
            </a:r>
            <a:r>
              <a:rPr lang="en-GB" sz="1800" dirty="0" smtClean="0"/>
              <a:t>) is affected by:</a:t>
            </a: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34</a:t>
            </a:fld>
            <a:r>
              <a:rPr lang="en-GB" smtClean="0"/>
              <a:t>/40</a:t>
            </a:r>
            <a:endParaRPr lang="en-GB" dirty="0"/>
          </a:p>
        </p:txBody>
      </p:sp>
      <p:sp>
        <p:nvSpPr>
          <p:cNvPr id="7" name="Rectangle 6"/>
          <p:cNvSpPr/>
          <p:nvPr/>
        </p:nvSpPr>
        <p:spPr>
          <a:xfrm>
            <a:off x="29114" y="2465601"/>
            <a:ext cx="4572000" cy="584775"/>
          </a:xfrm>
          <a:prstGeom prst="rect">
            <a:avLst/>
          </a:prstGeom>
        </p:spPr>
        <p:txBody>
          <a:bodyPr>
            <a:spAutoFit/>
          </a:bodyPr>
          <a:lstStyle/>
          <a:p>
            <a:pPr marL="742950" lvl="1" indent="-285750">
              <a:buFont typeface="Wingdings" panose="05000000000000000000" pitchFamily="2" charset="2"/>
              <a:buChar char="Ø"/>
            </a:pPr>
            <a:r>
              <a:rPr lang="en-GB" sz="1600" dirty="0">
                <a:solidFill>
                  <a:srgbClr val="0070C0"/>
                </a:solidFill>
                <a:effectLst>
                  <a:outerShdw blurRad="38100" dist="38100" dir="2700000" algn="tl">
                    <a:srgbClr val="000000">
                      <a:alpha val="43137"/>
                    </a:srgbClr>
                  </a:outerShdw>
                </a:effectLst>
              </a:rPr>
              <a:t>very high reactivity with O</a:t>
            </a:r>
            <a:r>
              <a:rPr lang="en-GB" sz="1600" baseline="-25000" dirty="0">
                <a:solidFill>
                  <a:srgbClr val="0070C0"/>
                </a:solidFill>
                <a:effectLst>
                  <a:outerShdw blurRad="38100" dist="38100" dir="2700000" algn="tl">
                    <a:srgbClr val="000000">
                      <a:alpha val="43137"/>
                    </a:srgbClr>
                  </a:outerShdw>
                </a:effectLst>
              </a:rPr>
              <a:t>2</a:t>
            </a:r>
            <a:r>
              <a:rPr lang="en-GB" sz="1600" dirty="0">
                <a:solidFill>
                  <a:srgbClr val="0070C0"/>
                </a:solidFill>
                <a:effectLst>
                  <a:outerShdw blurRad="38100" dist="38100" dir="2700000" algn="tl">
                    <a:srgbClr val="000000">
                      <a:alpha val="43137"/>
                    </a:srgbClr>
                  </a:outerShdw>
                </a:effectLst>
              </a:rPr>
              <a:t> and H</a:t>
            </a:r>
            <a:r>
              <a:rPr lang="en-GB" sz="1600" baseline="-25000" dirty="0">
                <a:solidFill>
                  <a:srgbClr val="0070C0"/>
                </a:solidFill>
                <a:effectLst>
                  <a:outerShdw blurRad="38100" dist="38100" dir="2700000" algn="tl">
                    <a:srgbClr val="000000">
                      <a:alpha val="43137"/>
                    </a:srgbClr>
                  </a:outerShdw>
                </a:effectLst>
              </a:rPr>
              <a:t>2</a:t>
            </a:r>
            <a:r>
              <a:rPr lang="en-GB" sz="1600" dirty="0">
                <a:solidFill>
                  <a:srgbClr val="0070C0"/>
                </a:solidFill>
                <a:effectLst>
                  <a:outerShdw blurRad="38100" dist="38100" dir="2700000" algn="tl">
                    <a:srgbClr val="000000">
                      <a:alpha val="43137"/>
                    </a:srgbClr>
                  </a:outerShdw>
                </a:effectLst>
              </a:rPr>
              <a:t>O (QE degradation) </a:t>
            </a:r>
          </a:p>
        </p:txBody>
      </p:sp>
      <p:sp>
        <p:nvSpPr>
          <p:cNvPr id="8" name="Rectangle 7"/>
          <p:cNvSpPr/>
          <p:nvPr/>
        </p:nvSpPr>
        <p:spPr>
          <a:xfrm>
            <a:off x="4680520" y="2465601"/>
            <a:ext cx="4572000" cy="584775"/>
          </a:xfrm>
          <a:prstGeom prst="rect">
            <a:avLst/>
          </a:prstGeom>
        </p:spPr>
        <p:txBody>
          <a:bodyPr>
            <a:spAutoFit/>
          </a:bodyPr>
          <a:lstStyle/>
          <a:p>
            <a:pPr marL="285750" indent="-285750">
              <a:buFont typeface="Wingdings" panose="05000000000000000000" pitchFamily="2" charset="2"/>
              <a:buChar char="Ø"/>
            </a:pPr>
            <a:r>
              <a:rPr lang="en-GB" sz="1600" dirty="0">
                <a:solidFill>
                  <a:srgbClr val="0070C0"/>
                </a:solidFill>
                <a:effectLst>
                  <a:outerShdw blurRad="38100" dist="38100" dir="2700000" algn="tl">
                    <a:srgbClr val="000000">
                      <a:alpha val="43137"/>
                    </a:srgbClr>
                  </a:outerShdw>
                </a:effectLst>
              </a:rPr>
              <a:t>large probability of ion-induced </a:t>
            </a:r>
            <a:r>
              <a:rPr lang="en-GB" sz="1600" dirty="0" smtClean="0">
                <a:solidFill>
                  <a:srgbClr val="0070C0"/>
                </a:solidFill>
                <a:effectLst>
                  <a:outerShdw blurRad="38100" dist="38100" dir="2700000" algn="tl">
                    <a:srgbClr val="000000">
                      <a:alpha val="43137"/>
                    </a:srgbClr>
                  </a:outerShdw>
                </a:effectLst>
              </a:rPr>
              <a:t>secondary electron </a:t>
            </a:r>
            <a:r>
              <a:rPr lang="en-GB" sz="1600" dirty="0" smtClean="0">
                <a:solidFill>
                  <a:srgbClr val="0070C0"/>
                </a:solidFill>
                <a:effectLst>
                  <a:outerShdw blurRad="38100" dist="38100" dir="2700000" algn="tl">
                    <a:srgbClr val="000000">
                      <a:alpha val="43137"/>
                    </a:srgbClr>
                  </a:outerShdw>
                </a:effectLst>
              </a:rPr>
              <a:t>emission: </a:t>
            </a:r>
            <a:r>
              <a:rPr lang="en-GB" sz="1600" dirty="0">
                <a:solidFill>
                  <a:srgbClr val="0070C0"/>
                </a:solidFill>
                <a:effectLst>
                  <a:outerShdw blurRad="38100" dist="38100" dir="2700000" algn="tl">
                    <a:srgbClr val="000000">
                      <a:alpha val="43137"/>
                    </a:srgbClr>
                  </a:outerShdw>
                </a:effectLst>
                <a:latin typeface="Symbol" panose="05050102010706020507" pitchFamily="18" charset="2"/>
              </a:rPr>
              <a:t>g</a:t>
            </a:r>
            <a:r>
              <a:rPr lang="en-GB" sz="1600" baseline="30000" dirty="0" smtClean="0">
                <a:solidFill>
                  <a:srgbClr val="0070C0"/>
                </a:solidFill>
                <a:effectLst>
                  <a:outerShdw blurRad="38100" dist="38100" dir="2700000" algn="tl">
                    <a:srgbClr val="000000">
                      <a:alpha val="43137"/>
                    </a:srgbClr>
                  </a:outerShdw>
                </a:effectLst>
              </a:rPr>
              <a:t>+ </a:t>
            </a:r>
            <a:r>
              <a:rPr lang="en-GB" sz="1600" dirty="0">
                <a:solidFill>
                  <a:srgbClr val="0070C0"/>
                </a:solidFill>
                <a:effectLst>
                  <a:outerShdw blurRad="38100" dist="38100" dir="2700000" algn="tl">
                    <a:srgbClr val="000000">
                      <a:alpha val="43137"/>
                    </a:srgbClr>
                  </a:outerShdw>
                </a:effectLst>
              </a:rPr>
              <a:t>~ 10</a:t>
            </a:r>
            <a:r>
              <a:rPr lang="en-GB" sz="1600" baseline="30000" dirty="0">
                <a:solidFill>
                  <a:srgbClr val="0070C0"/>
                </a:solidFill>
                <a:effectLst>
                  <a:outerShdw blurRad="38100" dist="38100" dir="2700000" algn="tl">
                    <a:srgbClr val="000000">
                      <a:alpha val="43137"/>
                    </a:srgbClr>
                  </a:outerShdw>
                </a:effectLst>
              </a:rPr>
              <a:t>-2</a:t>
            </a:r>
            <a:r>
              <a:rPr lang="en-GB" sz="1600" dirty="0">
                <a:solidFill>
                  <a:srgbClr val="0070C0"/>
                </a:solidFill>
                <a:effectLst>
                  <a:outerShdw blurRad="38100" dist="38100" dir="2700000" algn="tl">
                    <a:srgbClr val="000000">
                      <a:alpha val="43137"/>
                    </a:srgbClr>
                  </a:outerShdw>
                </a:effectLst>
              </a:rPr>
              <a:t> </a:t>
            </a:r>
            <a:endParaRPr lang="en-GB" sz="1600" dirty="0">
              <a:solidFill>
                <a:srgbClr val="0070C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78" y="3773014"/>
            <a:ext cx="3339510" cy="239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16"/>
          <p:cNvSpPr txBox="1"/>
          <p:nvPr/>
        </p:nvSpPr>
        <p:spPr>
          <a:xfrm>
            <a:off x="263953" y="6237312"/>
            <a:ext cx="5748207" cy="258532"/>
          </a:xfrm>
          <a:prstGeom prst="rect">
            <a:avLst/>
          </a:prstGeom>
          <a:noFill/>
          <a:ln>
            <a:noFill/>
          </a:ln>
        </p:spPr>
        <p:txBody>
          <a:bodyPr wrap="square" rtlCol="0">
            <a:spAutoFit/>
          </a:bodyPr>
          <a:lstStyle>
            <a:defPPr>
              <a:defRPr lang="en-US"/>
            </a:defPPr>
            <a:lvl1pPr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1pPr>
            <a:lvl2pPr marL="4572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2pPr>
            <a:lvl3pPr marL="9144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3pPr>
            <a:lvl4pPr marL="13716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4pPr>
            <a:lvl5pPr marL="18288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5pPr>
            <a:lvl6pPr marL="22860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6pPr>
            <a:lvl7pPr marL="27432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7pPr>
            <a:lvl8pPr marL="32004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8pPr>
            <a:lvl9pPr marL="36576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9pPr>
          </a:lstStyle>
          <a:p>
            <a:r>
              <a:rPr lang="en-US" dirty="0" smtClean="0">
                <a:solidFill>
                  <a:schemeClr val="tx1"/>
                </a:solidFill>
                <a:effectLst/>
                <a:latin typeface="+mn-lt"/>
                <a:cs typeface="Arial" pitchFamily="34" charset="0"/>
              </a:rPr>
              <a:t>E. </a:t>
            </a:r>
            <a:r>
              <a:rPr lang="en-US" dirty="0" err="1" smtClean="0">
                <a:solidFill>
                  <a:schemeClr val="tx1"/>
                </a:solidFill>
                <a:effectLst/>
                <a:latin typeface="+mn-lt"/>
                <a:cs typeface="Arial" pitchFamily="34" charset="0"/>
              </a:rPr>
              <a:t>Shefer</a:t>
            </a:r>
            <a:r>
              <a:rPr lang="en-US" dirty="0" smtClean="0">
                <a:solidFill>
                  <a:schemeClr val="tx1"/>
                </a:solidFill>
                <a:effectLst/>
                <a:latin typeface="+mn-lt"/>
                <a:cs typeface="Arial" pitchFamily="34" charset="0"/>
              </a:rPr>
              <a:t> et al.: NIM 433 (1999), 502;  J. Appl. </a:t>
            </a:r>
            <a:r>
              <a:rPr lang="en-US" dirty="0" err="1" smtClean="0">
                <a:solidFill>
                  <a:schemeClr val="tx1"/>
                </a:solidFill>
                <a:effectLst/>
                <a:latin typeface="+mn-lt"/>
                <a:cs typeface="Arial" pitchFamily="34" charset="0"/>
              </a:rPr>
              <a:t>Phys</a:t>
            </a:r>
            <a:r>
              <a:rPr lang="en-US" dirty="0" smtClean="0">
                <a:solidFill>
                  <a:schemeClr val="tx1"/>
                </a:solidFill>
                <a:effectLst/>
                <a:latin typeface="+mn-lt"/>
                <a:cs typeface="Arial" pitchFamily="34" charset="0"/>
              </a:rPr>
              <a:t> 92 (2002), 4758</a:t>
            </a:r>
            <a:endParaRPr lang="en-US" dirty="0">
              <a:solidFill>
                <a:schemeClr val="tx1"/>
              </a:solidFill>
              <a:effectLst/>
              <a:latin typeface="+mn-lt"/>
              <a:cs typeface="Arial" pitchFamily="34" charset="0"/>
            </a:endParaRPr>
          </a:p>
        </p:txBody>
      </p:sp>
      <p:sp>
        <p:nvSpPr>
          <p:cNvPr id="9" name="TextBox 8"/>
          <p:cNvSpPr txBox="1"/>
          <p:nvPr/>
        </p:nvSpPr>
        <p:spPr>
          <a:xfrm>
            <a:off x="3385490" y="4437112"/>
            <a:ext cx="1258518" cy="523220"/>
          </a:xfrm>
          <a:prstGeom prst="rect">
            <a:avLst/>
          </a:prstGeom>
          <a:noFill/>
          <a:ln>
            <a:solidFill>
              <a:schemeClr val="tx1"/>
            </a:solidFill>
          </a:ln>
        </p:spPr>
        <p:txBody>
          <a:bodyPr wrap="square" rtlCol="0">
            <a:spAutoFit/>
          </a:bodyPr>
          <a:lstStyle/>
          <a:p>
            <a:r>
              <a:rPr lang="en-GB" sz="1400" dirty="0" smtClean="0"/>
              <a:t>Low QE, works for O</a:t>
            </a:r>
            <a:r>
              <a:rPr lang="en-GB" sz="1400" baseline="-25000" dirty="0" smtClean="0"/>
              <a:t>2</a:t>
            </a:r>
            <a:endParaRPr lang="en-GB" sz="1400" baseline="-25000" dirty="0"/>
          </a:p>
        </p:txBody>
      </p:sp>
      <p:sp>
        <p:nvSpPr>
          <p:cNvPr id="11" name="Rectangle 10"/>
          <p:cNvSpPr/>
          <p:nvPr/>
        </p:nvSpPr>
        <p:spPr>
          <a:xfrm>
            <a:off x="35496" y="2996952"/>
            <a:ext cx="4572000" cy="830997"/>
          </a:xfrm>
          <a:prstGeom prst="rect">
            <a:avLst/>
          </a:prstGeom>
        </p:spPr>
        <p:txBody>
          <a:bodyPr>
            <a:spAutoFit/>
          </a:bodyPr>
          <a:lstStyle/>
          <a:p>
            <a:pPr lvl="1"/>
            <a:r>
              <a:rPr lang="en-GB" sz="1600" dirty="0"/>
              <a:t>Usage of very high purity gas systems, UHV material selection, operation in sealed mode, protective “</a:t>
            </a:r>
            <a:r>
              <a:rPr lang="en-GB" sz="1600" dirty="0" err="1"/>
              <a:t>nanofilms</a:t>
            </a:r>
            <a:r>
              <a:rPr lang="en-GB" sz="1600" dirty="0"/>
              <a:t>”</a:t>
            </a:r>
          </a:p>
        </p:txBody>
      </p:sp>
      <p:sp>
        <p:nvSpPr>
          <p:cNvPr id="12" name="Rectangle 11"/>
          <p:cNvSpPr/>
          <p:nvPr/>
        </p:nvSpPr>
        <p:spPr>
          <a:xfrm>
            <a:off x="4680520" y="3076505"/>
            <a:ext cx="4427984" cy="2800767"/>
          </a:xfrm>
          <a:prstGeom prst="rect">
            <a:avLst/>
          </a:prstGeom>
        </p:spPr>
        <p:txBody>
          <a:bodyPr wrap="square">
            <a:spAutoFit/>
          </a:bodyPr>
          <a:lstStyle/>
          <a:p>
            <a:pPr marL="285750" indent="-285750">
              <a:buFont typeface="Arial" panose="020B0604020202020204" pitchFamily="34" charset="0"/>
              <a:buChar char="•"/>
            </a:pPr>
            <a:r>
              <a:rPr lang="en-GB" sz="1600" dirty="0"/>
              <a:t>Gas gain in “open geometry” detectors (MWPC) </a:t>
            </a:r>
            <a:r>
              <a:rPr lang="en-GB" sz="1600" dirty="0" smtClean="0"/>
              <a:t>limited </a:t>
            </a:r>
            <a:r>
              <a:rPr lang="en-GB" sz="1600" dirty="0"/>
              <a:t>to </a:t>
            </a:r>
            <a:r>
              <a:rPr lang="en-GB" sz="1600" dirty="0" smtClean="0"/>
              <a:t>~10</a:t>
            </a:r>
            <a:r>
              <a:rPr lang="en-GB" sz="1600" baseline="30000" dirty="0" smtClean="0"/>
              <a:t>2</a:t>
            </a:r>
            <a:r>
              <a:rPr lang="en-GB" sz="1600" dirty="0" smtClean="0"/>
              <a:t> </a:t>
            </a:r>
            <a:r>
              <a:rPr lang="en-GB" sz="1600" dirty="0"/>
              <a:t>for stable </a:t>
            </a:r>
            <a:r>
              <a:rPr lang="en-GB" sz="1600" dirty="0" smtClean="0"/>
              <a:t>operation:</a:t>
            </a:r>
          </a:p>
          <a:p>
            <a:endParaRPr lang="en-GB" sz="1600" dirty="0"/>
          </a:p>
          <a:p>
            <a:r>
              <a:rPr lang="en-GB" sz="1600" dirty="0" smtClean="0"/>
              <a:t>      </a:t>
            </a:r>
            <a:r>
              <a:rPr lang="en-GB" sz="1600" dirty="0" smtClean="0">
                <a:latin typeface="Symbol" panose="05050102010706020507" pitchFamily="18" charset="2"/>
              </a:rPr>
              <a:t>g</a:t>
            </a:r>
            <a:r>
              <a:rPr lang="en-GB" sz="1600" baseline="30000" dirty="0" smtClean="0"/>
              <a:t>+</a:t>
            </a:r>
            <a:r>
              <a:rPr lang="en-GB" sz="1600" dirty="0" smtClean="0"/>
              <a:t> G &lt; </a:t>
            </a:r>
            <a:r>
              <a:rPr lang="en-GB" sz="1600" dirty="0" smtClean="0"/>
              <a:t>1</a:t>
            </a:r>
            <a:endParaRPr lang="en-GB" sz="1600" dirty="0" smtClean="0"/>
          </a:p>
          <a:p>
            <a:endParaRPr lang="en-GB" sz="1600" dirty="0" smtClean="0"/>
          </a:p>
          <a:p>
            <a:pPr marL="285750" indent="-285750">
              <a:buFont typeface="Arial" panose="020B0604020202020204" pitchFamily="34" charset="0"/>
              <a:buChar char="•"/>
            </a:pPr>
            <a:r>
              <a:rPr lang="en-GB" sz="1600" dirty="0" smtClean="0"/>
              <a:t>In  </a:t>
            </a:r>
            <a:r>
              <a:rPr lang="en-GB" sz="1600" dirty="0"/>
              <a:t>“close geometry” of </a:t>
            </a:r>
            <a:r>
              <a:rPr lang="en-GB" sz="1600" dirty="0" smtClean="0"/>
              <a:t>hole-type MPGD with reduced IBF:</a:t>
            </a:r>
            <a:endParaRPr lang="en-GB" sz="1600" dirty="0" smtClean="0"/>
          </a:p>
          <a:p>
            <a:pPr marL="285750" indent="-285750">
              <a:buFont typeface="Arial" panose="020B0604020202020204" pitchFamily="34" charset="0"/>
              <a:buChar char="•"/>
            </a:pPr>
            <a:endParaRPr lang="en-GB" sz="1600" dirty="0" smtClean="0"/>
          </a:p>
          <a:p>
            <a:r>
              <a:rPr lang="en-GB" sz="1600" dirty="0">
                <a:latin typeface="Symbol" panose="05050102010706020507" pitchFamily="18" charset="2"/>
              </a:rPr>
              <a:t> </a:t>
            </a:r>
            <a:r>
              <a:rPr lang="en-GB" sz="1600" dirty="0" smtClean="0">
                <a:latin typeface="Symbol" panose="05050102010706020507" pitchFamily="18" charset="2"/>
              </a:rPr>
              <a:t>     g</a:t>
            </a:r>
            <a:r>
              <a:rPr lang="en-GB" sz="1600" baseline="30000" dirty="0"/>
              <a:t>+</a:t>
            </a:r>
            <a:r>
              <a:rPr lang="en-GB" sz="1600" dirty="0"/>
              <a:t> </a:t>
            </a:r>
            <a:r>
              <a:rPr lang="en-GB" sz="1600" dirty="0" smtClean="0"/>
              <a:t>IBF G </a:t>
            </a:r>
            <a:r>
              <a:rPr lang="en-GB" sz="1600" dirty="0"/>
              <a:t>&lt; </a:t>
            </a:r>
            <a:r>
              <a:rPr lang="en-GB" sz="1600" dirty="0" smtClean="0"/>
              <a:t>1 →  G ~ 10</a:t>
            </a:r>
            <a:r>
              <a:rPr lang="en-GB" sz="1600" baseline="30000" dirty="0" smtClean="0"/>
              <a:t>5</a:t>
            </a:r>
            <a:r>
              <a:rPr lang="en-GB" sz="1600" dirty="0" smtClean="0"/>
              <a:t> requires IBF ~ 10</a:t>
            </a:r>
            <a:r>
              <a:rPr lang="en-GB" sz="1600" baseline="30000" dirty="0" smtClean="0"/>
              <a:t>-4</a:t>
            </a:r>
            <a:r>
              <a:rPr lang="en-GB" sz="1600" dirty="0" smtClean="0"/>
              <a:t> </a:t>
            </a:r>
            <a:endParaRPr lang="en-GB" sz="1600" dirty="0"/>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156053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013795"/>
            <a:ext cx="30956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latin typeface="Symbol" panose="05050102010706020507" pitchFamily="18" charset="2"/>
              </a:rPr>
              <a:t>m</a:t>
            </a:r>
            <a:r>
              <a:rPr lang="en-GB" dirty="0"/>
              <a:t>-pattern GPDs for visible light</a:t>
            </a: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35</a:t>
            </a:fld>
            <a:r>
              <a:rPr lang="en-GB" smtClean="0"/>
              <a:t>/40</a:t>
            </a:r>
            <a:endParaRPr lang="en-GB" dirty="0"/>
          </a:p>
        </p:txBody>
      </p:sp>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60442" y="4095207"/>
            <a:ext cx="3241288" cy="2344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5375" y="1628800"/>
            <a:ext cx="1728192"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6"/>
          <p:cNvSpPr txBox="1"/>
          <p:nvPr/>
        </p:nvSpPr>
        <p:spPr>
          <a:xfrm>
            <a:off x="51976" y="6228020"/>
            <a:ext cx="5528136" cy="369332"/>
          </a:xfrm>
          <a:prstGeom prst="rect">
            <a:avLst/>
          </a:prstGeom>
          <a:noFill/>
          <a:ln>
            <a:noFill/>
          </a:ln>
        </p:spPr>
        <p:txBody>
          <a:bodyPr wrap="square" rtlCol="0">
            <a:spAutoFit/>
          </a:bodyPr>
          <a:lstStyle>
            <a:defPPr>
              <a:defRPr lang="en-US"/>
            </a:defPPr>
            <a:lvl1pPr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1pPr>
            <a:lvl2pPr marL="4572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2pPr>
            <a:lvl3pPr marL="9144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3pPr>
            <a:lvl4pPr marL="13716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4pPr>
            <a:lvl5pPr marL="1828800" algn="l" rtl="0" eaLnBrk="0" fontAlgn="base" hangingPunct="0">
              <a:lnSpc>
                <a:spcPct val="90000"/>
              </a:lnSpc>
              <a:spcBef>
                <a:spcPct val="0"/>
              </a:spcBef>
              <a:spcAft>
                <a:spcPct val="0"/>
              </a:spcAft>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5pPr>
            <a:lvl6pPr marL="22860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6pPr>
            <a:lvl7pPr marL="27432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7pPr>
            <a:lvl8pPr marL="32004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8pPr>
            <a:lvl9pPr marL="3657600" algn="l" defTabSz="914400" rtl="0" eaLnBrk="1" latinLnBrk="0" hangingPunct="1">
              <a:defRPr sz="1200" b="1" kern="1200">
                <a:solidFill>
                  <a:srgbClr val="FFFF00"/>
                </a:solidFill>
                <a:effectLst>
                  <a:outerShdw blurRad="38100" dist="38100" dir="2700000" algn="tl">
                    <a:srgbClr val="000000">
                      <a:alpha val="43137"/>
                    </a:srgbClr>
                  </a:outerShdw>
                </a:effectLst>
                <a:latin typeface="Helvetica" pitchFamily="34" charset="0"/>
                <a:ea typeface="+mn-ea"/>
                <a:cs typeface="+mn-cs"/>
              </a:defRPr>
            </a:lvl9pPr>
          </a:lstStyle>
          <a:p>
            <a:r>
              <a:rPr lang="en-US" sz="1000" dirty="0" smtClean="0">
                <a:solidFill>
                  <a:schemeClr val="tx1"/>
                </a:solidFill>
                <a:effectLst/>
                <a:latin typeface="+mn-lt"/>
                <a:cs typeface="Arial" pitchFamily="34" charset="0"/>
              </a:rPr>
              <a:t>A.V. </a:t>
            </a:r>
            <a:r>
              <a:rPr lang="en-US" sz="1000" dirty="0" err="1" smtClean="0">
                <a:solidFill>
                  <a:schemeClr val="tx1"/>
                </a:solidFill>
                <a:effectLst/>
                <a:latin typeface="+mn-lt"/>
                <a:cs typeface="Arial" pitchFamily="34" charset="0"/>
              </a:rPr>
              <a:t>Lyashenko</a:t>
            </a:r>
            <a:r>
              <a:rPr lang="en-US" sz="1000" dirty="0" smtClean="0">
                <a:solidFill>
                  <a:schemeClr val="tx1"/>
                </a:solidFill>
                <a:effectLst/>
                <a:latin typeface="+mn-lt"/>
                <a:cs typeface="Arial" pitchFamily="34" charset="0"/>
              </a:rPr>
              <a:t> et al.: JINST 2 (2007) P08004; </a:t>
            </a:r>
            <a:r>
              <a:rPr lang="en-US" sz="1000" dirty="0">
                <a:solidFill>
                  <a:schemeClr val="tx1"/>
                </a:solidFill>
                <a:effectLst/>
                <a:cs typeface="Arial" pitchFamily="34" charset="0"/>
              </a:rPr>
              <a:t>NIMA 598 (2009) 116 </a:t>
            </a:r>
            <a:r>
              <a:rPr lang="en-US" sz="1000" dirty="0" smtClean="0">
                <a:solidFill>
                  <a:schemeClr val="tx1"/>
                </a:solidFill>
                <a:effectLst/>
                <a:cs typeface="Arial" pitchFamily="34" charset="0"/>
              </a:rPr>
              <a:t>; NIM A 610 (2009) 161; A. Breskin et al, NIM A 623 (2010) 318</a:t>
            </a:r>
            <a:endParaRPr lang="en-US" sz="1000" dirty="0">
              <a:solidFill>
                <a:schemeClr val="tx1"/>
              </a:solidFill>
              <a:effectLst/>
              <a:cs typeface="Arial"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15" y="1628800"/>
            <a:ext cx="217885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3035" y="1604256"/>
            <a:ext cx="3363422" cy="2400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12" y="4201181"/>
            <a:ext cx="2720504" cy="189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115616" y="1537047"/>
            <a:ext cx="1600118" cy="307777"/>
          </a:xfrm>
          <a:prstGeom prst="rect">
            <a:avLst/>
          </a:prstGeom>
          <a:noFill/>
        </p:spPr>
        <p:txBody>
          <a:bodyPr wrap="none" rtlCol="0">
            <a:spAutoFit/>
          </a:bodyPr>
          <a:lstStyle/>
          <a:p>
            <a:r>
              <a:rPr lang="en-GB" sz="1400" dirty="0"/>
              <a:t>F</a:t>
            </a:r>
            <a:r>
              <a:rPr lang="en-GB" sz="1400" dirty="0" smtClean="0"/>
              <a:t>lushed with gas</a:t>
            </a:r>
            <a:endParaRPr lang="en-GB" sz="1400" dirty="0"/>
          </a:p>
        </p:txBody>
      </p:sp>
      <p:sp>
        <p:nvSpPr>
          <p:cNvPr id="3" name="TextBox 2"/>
          <p:cNvSpPr txBox="1"/>
          <p:nvPr/>
        </p:nvSpPr>
        <p:spPr>
          <a:xfrm>
            <a:off x="251520" y="3861048"/>
            <a:ext cx="2503800" cy="461665"/>
          </a:xfrm>
          <a:prstGeom prst="rect">
            <a:avLst/>
          </a:prstGeom>
          <a:noFill/>
        </p:spPr>
        <p:txBody>
          <a:bodyPr wrap="square" rtlCol="0">
            <a:spAutoFit/>
          </a:bodyPr>
          <a:lstStyle/>
          <a:p>
            <a:r>
              <a:rPr lang="en-GB" sz="1200" dirty="0" smtClean="0"/>
              <a:t>QE reduction </a:t>
            </a:r>
            <a:r>
              <a:rPr lang="en-GB" sz="1200" dirty="0" err="1" smtClean="0"/>
              <a:t>wrt</a:t>
            </a:r>
            <a:r>
              <a:rPr lang="en-GB" sz="1200" dirty="0" smtClean="0"/>
              <a:t> vacuum due to backscattering in gas</a:t>
            </a:r>
            <a:endParaRPr lang="en-GB" sz="1200" dirty="0"/>
          </a:p>
        </p:txBody>
      </p:sp>
    </p:spTree>
    <p:extLst>
      <p:ext uri="{BB962C8B-B14F-4D97-AF65-F5344CB8AC3E}">
        <p14:creationId xmlns:p14="http://schemas.microsoft.com/office/powerpoint/2010/main" val="142258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Symbol" panose="05050102010706020507" pitchFamily="18" charset="2"/>
              </a:rPr>
              <a:t>m</a:t>
            </a:r>
            <a:r>
              <a:rPr lang="en-GB" dirty="0"/>
              <a:t>-pattern GPDs for visible light</a:t>
            </a: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36</a:t>
            </a:fld>
            <a:r>
              <a:rPr lang="en-GB" smtClean="0"/>
              <a:t>/40</a:t>
            </a:r>
            <a:endParaRPr lang="en-GB"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7851"/>
          <a:stretch/>
        </p:blipFill>
        <p:spPr bwMode="auto">
          <a:xfrm>
            <a:off x="0" y="1997580"/>
            <a:ext cx="3168352" cy="1763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032953" y="6164373"/>
            <a:ext cx="1212191" cy="307777"/>
          </a:xfrm>
          <a:prstGeom prst="rect">
            <a:avLst/>
          </a:prstGeom>
          <a:noFill/>
        </p:spPr>
        <p:txBody>
          <a:bodyPr wrap="none" rtlCol="0">
            <a:spAutoFit/>
          </a:bodyPr>
          <a:lstStyle/>
          <a:p>
            <a:r>
              <a:rPr lang="en-GB" sz="1400" dirty="0" smtClean="0"/>
              <a:t>IBF ~ 3 x 10</a:t>
            </a:r>
            <a:r>
              <a:rPr lang="en-GB" sz="1400" baseline="30000" dirty="0" smtClean="0"/>
              <a:t>-3</a:t>
            </a:r>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2123589"/>
            <a:ext cx="2836515" cy="195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956904" y="1662961"/>
            <a:ext cx="3563796" cy="369332"/>
          </a:xfrm>
          <a:prstGeom prst="rect">
            <a:avLst/>
          </a:prstGeom>
          <a:noFill/>
        </p:spPr>
        <p:txBody>
          <a:bodyPr wrap="none" rtlCol="0">
            <a:spAutoFit/>
          </a:bodyPr>
          <a:lstStyle/>
          <a:p>
            <a:r>
              <a:rPr lang="en-GB" dirty="0" smtClean="0"/>
              <a:t>Double </a:t>
            </a:r>
            <a:r>
              <a:rPr lang="en-GB" dirty="0" smtClean="0"/>
              <a:t>MICROMEGAS, sealed</a:t>
            </a:r>
            <a:endParaRPr lang="en-GB" dirty="0"/>
          </a:p>
        </p:txBody>
      </p:sp>
      <p:sp>
        <p:nvSpPr>
          <p:cNvPr id="18" name="TextBox 17"/>
          <p:cNvSpPr txBox="1"/>
          <p:nvPr/>
        </p:nvSpPr>
        <p:spPr>
          <a:xfrm>
            <a:off x="2002037" y="2259991"/>
            <a:ext cx="769763" cy="461665"/>
          </a:xfrm>
          <a:prstGeom prst="rect">
            <a:avLst/>
          </a:prstGeom>
          <a:noFill/>
        </p:spPr>
        <p:txBody>
          <a:bodyPr wrap="none" rtlCol="0">
            <a:spAutoFit/>
          </a:bodyPr>
          <a:lstStyle/>
          <a:p>
            <a:r>
              <a:rPr lang="en-GB" sz="1200" dirty="0" smtClean="0">
                <a:solidFill>
                  <a:srgbClr val="FFFF00"/>
                </a:solidFill>
              </a:rPr>
              <a:t>K-Cs-</a:t>
            </a:r>
            <a:r>
              <a:rPr lang="en-GB" sz="1200" dirty="0" err="1" smtClean="0">
                <a:solidFill>
                  <a:srgbClr val="FFFF00"/>
                </a:solidFill>
              </a:rPr>
              <a:t>Sb</a:t>
            </a:r>
            <a:endParaRPr lang="en-GB" sz="1200" dirty="0" smtClean="0">
              <a:solidFill>
                <a:srgbClr val="FFFF00"/>
              </a:solidFill>
            </a:endParaRPr>
          </a:p>
          <a:p>
            <a:r>
              <a:rPr lang="en-GB" sz="1200" dirty="0" smtClean="0">
                <a:solidFill>
                  <a:srgbClr val="FFFF00"/>
                </a:solidFill>
              </a:rPr>
              <a:t>Ni mesh</a:t>
            </a:r>
            <a:endParaRPr lang="en-GB" sz="1200" dirty="0">
              <a:solidFill>
                <a:srgbClr val="FFFF00"/>
              </a:solidFill>
            </a:endParaRPr>
          </a:p>
        </p:txBody>
      </p:sp>
      <p:sp>
        <p:nvSpPr>
          <p:cNvPr id="19" name="Rectangle 18"/>
          <p:cNvSpPr/>
          <p:nvPr/>
        </p:nvSpPr>
        <p:spPr>
          <a:xfrm>
            <a:off x="6388600" y="5990985"/>
            <a:ext cx="2478564" cy="246221"/>
          </a:xfrm>
          <a:prstGeom prst="rect">
            <a:avLst/>
          </a:prstGeom>
        </p:spPr>
        <p:txBody>
          <a:bodyPr wrap="none">
            <a:spAutoFit/>
          </a:bodyPr>
          <a:lstStyle/>
          <a:p>
            <a:r>
              <a:rPr lang="en-US" sz="1000" b="1" dirty="0" smtClean="0">
                <a:cs typeface="Arial" pitchFamily="34" charset="0"/>
              </a:rPr>
              <a:t>F. </a:t>
            </a:r>
            <a:r>
              <a:rPr lang="en-US" sz="1000" b="1" dirty="0" err="1" smtClean="0">
                <a:cs typeface="Arial" pitchFamily="34" charset="0"/>
              </a:rPr>
              <a:t>Tokanai</a:t>
            </a:r>
            <a:r>
              <a:rPr lang="en-US" sz="1000" b="1" dirty="0" smtClean="0">
                <a:cs typeface="Arial" pitchFamily="34" charset="0"/>
              </a:rPr>
              <a:t> </a:t>
            </a:r>
            <a:r>
              <a:rPr lang="en-US" sz="1000" b="1" dirty="0">
                <a:cs typeface="Arial" pitchFamily="34" charset="0"/>
              </a:rPr>
              <a:t>et al, NIM A </a:t>
            </a:r>
            <a:r>
              <a:rPr lang="en-US" sz="1000" b="1" dirty="0" smtClean="0">
                <a:cs typeface="Arial" pitchFamily="34" charset="0"/>
              </a:rPr>
              <a:t>610 </a:t>
            </a:r>
            <a:r>
              <a:rPr lang="en-US" sz="1000" b="1" dirty="0">
                <a:cs typeface="Arial" pitchFamily="34" charset="0"/>
              </a:rPr>
              <a:t>(</a:t>
            </a:r>
            <a:r>
              <a:rPr lang="en-US" sz="1000" b="1" dirty="0" smtClean="0">
                <a:cs typeface="Arial" pitchFamily="34" charset="0"/>
              </a:rPr>
              <a:t>2009) 164</a:t>
            </a:r>
            <a:endParaRPr lang="en-US" sz="1000" b="1" dirty="0">
              <a:cs typeface="Arial" pitchFamily="34" charset="0"/>
            </a:endParaRPr>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924" y="1916832"/>
            <a:ext cx="2999916" cy="266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31"/>
          <p:cNvSpPr/>
          <p:nvPr/>
        </p:nvSpPr>
        <p:spPr>
          <a:xfrm>
            <a:off x="107504" y="6026725"/>
            <a:ext cx="3017173" cy="553998"/>
          </a:xfrm>
          <a:prstGeom prst="rect">
            <a:avLst/>
          </a:prstGeom>
        </p:spPr>
        <p:txBody>
          <a:bodyPr wrap="none">
            <a:spAutoFit/>
          </a:bodyPr>
          <a:lstStyle/>
          <a:p>
            <a:r>
              <a:rPr lang="en-US" sz="1000" b="1" dirty="0">
                <a:cs typeface="Arial" pitchFamily="34" charset="0"/>
              </a:rPr>
              <a:t>F. </a:t>
            </a:r>
            <a:r>
              <a:rPr lang="en-US" sz="1000" b="1" dirty="0" err="1">
                <a:cs typeface="Arial" pitchFamily="34" charset="0"/>
              </a:rPr>
              <a:t>Tokanai</a:t>
            </a:r>
            <a:r>
              <a:rPr lang="en-US" sz="1000" b="1" dirty="0">
                <a:cs typeface="Arial" pitchFamily="34" charset="0"/>
              </a:rPr>
              <a:t> et al, NIM A </a:t>
            </a:r>
            <a:r>
              <a:rPr lang="en-US" sz="1000" b="1" dirty="0" smtClean="0">
                <a:cs typeface="Arial" pitchFamily="34" charset="0"/>
              </a:rPr>
              <a:t>639 </a:t>
            </a:r>
            <a:r>
              <a:rPr lang="en-US" sz="1000" b="1" dirty="0">
                <a:cs typeface="Arial" pitchFamily="34" charset="0"/>
              </a:rPr>
              <a:t>(</a:t>
            </a:r>
            <a:r>
              <a:rPr lang="en-US" sz="1000" b="1" dirty="0" smtClean="0">
                <a:cs typeface="Arial" pitchFamily="34" charset="0"/>
              </a:rPr>
              <a:t>2011) 121</a:t>
            </a:r>
          </a:p>
          <a:p>
            <a:r>
              <a:rPr lang="en-US" sz="1000" b="1" dirty="0" smtClean="0">
                <a:cs typeface="Arial" pitchFamily="34" charset="0"/>
              </a:rPr>
              <a:t>T. Moriya </a:t>
            </a:r>
            <a:r>
              <a:rPr lang="en-US" sz="1000" b="1" dirty="0">
                <a:cs typeface="Arial" pitchFamily="34" charset="0"/>
              </a:rPr>
              <a:t>et al, NIM A </a:t>
            </a:r>
            <a:r>
              <a:rPr lang="en-US" sz="1000" b="1" dirty="0" smtClean="0">
                <a:cs typeface="Arial" pitchFamily="34" charset="0"/>
              </a:rPr>
              <a:t>732 </a:t>
            </a:r>
            <a:r>
              <a:rPr lang="en-US" sz="1000" b="1" dirty="0">
                <a:cs typeface="Arial" pitchFamily="34" charset="0"/>
              </a:rPr>
              <a:t>(</a:t>
            </a:r>
            <a:r>
              <a:rPr lang="en-US" sz="1000" b="1" dirty="0" smtClean="0">
                <a:cs typeface="Arial" pitchFamily="34" charset="0"/>
              </a:rPr>
              <a:t>2013) 269</a:t>
            </a:r>
          </a:p>
          <a:p>
            <a:r>
              <a:rPr lang="en-US" sz="1000" b="1" dirty="0" smtClean="0">
                <a:cs typeface="Arial" pitchFamily="34" charset="0"/>
              </a:rPr>
              <a:t>F. </a:t>
            </a:r>
            <a:r>
              <a:rPr lang="en-US" sz="1000" b="1" dirty="0" err="1" smtClean="0">
                <a:cs typeface="Arial" pitchFamily="34" charset="0"/>
              </a:rPr>
              <a:t>Tokanai</a:t>
            </a:r>
            <a:r>
              <a:rPr lang="en-US" sz="1000" b="1" dirty="0" smtClean="0">
                <a:cs typeface="Arial" pitchFamily="34" charset="0"/>
              </a:rPr>
              <a:t>, poster session on Photon Detectors</a:t>
            </a:r>
            <a:endParaRPr lang="en-US" sz="1000" b="1" dirty="0">
              <a:cs typeface="Arial" pitchFamily="34" charset="0"/>
            </a:endParaRPr>
          </a:p>
        </p:txBody>
      </p:sp>
      <p:sp>
        <p:nvSpPr>
          <p:cNvPr id="33" name="TextBox 32"/>
          <p:cNvSpPr txBox="1"/>
          <p:nvPr/>
        </p:nvSpPr>
        <p:spPr>
          <a:xfrm>
            <a:off x="6439750" y="4634640"/>
            <a:ext cx="2376264" cy="553998"/>
          </a:xfrm>
          <a:prstGeom prst="rect">
            <a:avLst/>
          </a:prstGeom>
          <a:noFill/>
        </p:spPr>
        <p:txBody>
          <a:bodyPr wrap="square" rtlCol="0">
            <a:spAutoFit/>
          </a:bodyPr>
          <a:lstStyle/>
          <a:p>
            <a:r>
              <a:rPr lang="en-GB" sz="1000" dirty="0" smtClean="0"/>
              <a:t>~ 30 % QE drop after 182 h, accumulated dose on PC ~ 0.4 </a:t>
            </a:r>
            <a:r>
              <a:rPr lang="en-GB" sz="1000" dirty="0" err="1" smtClean="0">
                <a:latin typeface="Symbol" panose="05050102010706020507" pitchFamily="18" charset="2"/>
              </a:rPr>
              <a:t>m</a:t>
            </a:r>
            <a:r>
              <a:rPr lang="en-GB" sz="1000" dirty="0" err="1" smtClean="0"/>
              <a:t>C</a:t>
            </a:r>
            <a:r>
              <a:rPr lang="en-GB" sz="1000" dirty="0" smtClean="0"/>
              <a:t>/mm</a:t>
            </a:r>
            <a:r>
              <a:rPr lang="en-GB" sz="1000" baseline="30000" dirty="0" smtClean="0"/>
              <a:t>2</a:t>
            </a:r>
            <a:r>
              <a:rPr lang="en-GB" sz="1000" dirty="0" smtClean="0"/>
              <a:t> </a:t>
            </a:r>
            <a:endParaRPr lang="en-GB" sz="1000" dirty="0"/>
          </a:p>
        </p:txBody>
      </p:sp>
      <p:pic>
        <p:nvPicPr>
          <p:cNvPr id="20" name="Picture 2" descr="C:\Users\tokanai\Desktop\GEM-megas-setu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352" y="3912195"/>
            <a:ext cx="2461648" cy="17206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824" y="4076531"/>
            <a:ext cx="3181759" cy="2076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68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Symbol" panose="05050102010706020507" pitchFamily="18" charset="2"/>
              </a:rPr>
              <a:t>m</a:t>
            </a:r>
            <a:r>
              <a:rPr lang="en-GB" dirty="0"/>
              <a:t>-pattern GPDs for visible light</a:t>
            </a: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37</a:t>
            </a:fld>
            <a:r>
              <a:rPr lang="en-GB" smtClean="0"/>
              <a:t>/40</a:t>
            </a:r>
            <a:endParaRPr lang="en-GB" dirty="0"/>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72816"/>
            <a:ext cx="3432087" cy="2153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67544" y="1484784"/>
            <a:ext cx="2730235" cy="338554"/>
          </a:xfrm>
          <a:prstGeom prst="rect">
            <a:avLst/>
          </a:prstGeom>
          <a:noFill/>
        </p:spPr>
        <p:txBody>
          <a:bodyPr wrap="none" rtlCol="0">
            <a:spAutoFit/>
          </a:bodyPr>
          <a:lstStyle/>
          <a:p>
            <a:r>
              <a:rPr lang="en-GB" sz="1600" dirty="0" smtClean="0"/>
              <a:t>Pyrex glass capillary plate</a:t>
            </a:r>
            <a:endParaRPr lang="en-GB" sz="1600" dirty="0"/>
          </a:p>
        </p:txBody>
      </p:sp>
      <p:sp>
        <p:nvSpPr>
          <p:cNvPr id="9" name="TextBox 8"/>
          <p:cNvSpPr txBox="1"/>
          <p:nvPr/>
        </p:nvSpPr>
        <p:spPr>
          <a:xfrm>
            <a:off x="2532212" y="1861628"/>
            <a:ext cx="805029" cy="307777"/>
          </a:xfrm>
          <a:prstGeom prst="rect">
            <a:avLst/>
          </a:prstGeom>
          <a:noFill/>
        </p:spPr>
        <p:txBody>
          <a:bodyPr wrap="none" rtlCol="0">
            <a:spAutoFit/>
          </a:bodyPr>
          <a:lstStyle/>
          <a:p>
            <a:r>
              <a:rPr lang="en-GB" sz="1400" dirty="0" smtClean="0">
                <a:solidFill>
                  <a:srgbClr val="FFFF00"/>
                </a:solidFill>
              </a:rPr>
              <a:t>230 </a:t>
            </a:r>
            <a:r>
              <a:rPr lang="en-GB" sz="1400" dirty="0" smtClean="0">
                <a:solidFill>
                  <a:srgbClr val="FFFF00"/>
                </a:solidFill>
                <a:latin typeface="Symbol" panose="05050102010706020507" pitchFamily="18" charset="2"/>
              </a:rPr>
              <a:t>m</a:t>
            </a:r>
            <a:r>
              <a:rPr lang="en-GB" sz="1400" dirty="0" smtClean="0">
                <a:solidFill>
                  <a:srgbClr val="FFFF00"/>
                </a:solidFill>
              </a:rPr>
              <a:t>m</a:t>
            </a:r>
            <a:endParaRPr lang="en-GB" sz="1400" dirty="0">
              <a:solidFill>
                <a:srgbClr val="FFFF00"/>
              </a:solidFill>
            </a:endParaRPr>
          </a:p>
        </p:txBody>
      </p:sp>
      <p:sp>
        <p:nvSpPr>
          <p:cNvPr id="10" name="TextBox 9"/>
          <p:cNvSpPr txBox="1"/>
          <p:nvPr/>
        </p:nvSpPr>
        <p:spPr>
          <a:xfrm>
            <a:off x="2930254" y="3618892"/>
            <a:ext cx="705642" cy="307777"/>
          </a:xfrm>
          <a:prstGeom prst="rect">
            <a:avLst/>
          </a:prstGeom>
          <a:noFill/>
        </p:spPr>
        <p:txBody>
          <a:bodyPr wrap="none" rtlCol="0">
            <a:spAutoFit/>
          </a:bodyPr>
          <a:lstStyle/>
          <a:p>
            <a:r>
              <a:rPr lang="en-GB" sz="1400" dirty="0">
                <a:solidFill>
                  <a:srgbClr val="FFFF00"/>
                </a:solidFill>
              </a:rPr>
              <a:t>8</a:t>
            </a:r>
            <a:r>
              <a:rPr lang="en-GB" sz="1400" dirty="0" smtClean="0">
                <a:solidFill>
                  <a:srgbClr val="FFFF00"/>
                </a:solidFill>
              </a:rPr>
              <a:t>0 </a:t>
            </a:r>
            <a:r>
              <a:rPr lang="en-GB" sz="1400" dirty="0" smtClean="0">
                <a:solidFill>
                  <a:srgbClr val="FFFF00"/>
                </a:solidFill>
                <a:latin typeface="Symbol" panose="05050102010706020507" pitchFamily="18" charset="2"/>
              </a:rPr>
              <a:t>m</a:t>
            </a:r>
            <a:r>
              <a:rPr lang="en-GB" sz="1400" dirty="0" smtClean="0">
                <a:solidFill>
                  <a:srgbClr val="FFFF00"/>
                </a:solidFill>
              </a:rPr>
              <a:t>m</a:t>
            </a:r>
            <a:endParaRPr lang="en-GB" sz="1400" dirty="0">
              <a:solidFill>
                <a:srgbClr val="FFFF00"/>
              </a:solidFill>
            </a:endParaRPr>
          </a:p>
        </p:txBody>
      </p:sp>
      <p:sp>
        <p:nvSpPr>
          <p:cNvPr id="11" name="TextBox 10"/>
          <p:cNvSpPr txBox="1"/>
          <p:nvPr/>
        </p:nvSpPr>
        <p:spPr>
          <a:xfrm>
            <a:off x="2424335" y="2843644"/>
            <a:ext cx="805029" cy="307777"/>
          </a:xfrm>
          <a:prstGeom prst="rect">
            <a:avLst/>
          </a:prstGeom>
          <a:noFill/>
        </p:spPr>
        <p:txBody>
          <a:bodyPr wrap="none" rtlCol="0">
            <a:spAutoFit/>
          </a:bodyPr>
          <a:lstStyle/>
          <a:p>
            <a:r>
              <a:rPr lang="en-GB" sz="1400" dirty="0" smtClean="0">
                <a:solidFill>
                  <a:srgbClr val="FFFF00"/>
                </a:solidFill>
              </a:rPr>
              <a:t>126 </a:t>
            </a:r>
            <a:r>
              <a:rPr lang="en-GB" sz="1400" dirty="0" smtClean="0">
                <a:solidFill>
                  <a:srgbClr val="FFFF00"/>
                </a:solidFill>
                <a:latin typeface="Symbol" panose="05050102010706020507" pitchFamily="18" charset="2"/>
              </a:rPr>
              <a:t>m</a:t>
            </a:r>
            <a:r>
              <a:rPr lang="en-GB" sz="1400" dirty="0" smtClean="0">
                <a:solidFill>
                  <a:srgbClr val="FFFF00"/>
                </a:solidFill>
              </a:rPr>
              <a:t>m</a:t>
            </a:r>
            <a:endParaRPr lang="en-GB" sz="1400" dirty="0">
              <a:solidFill>
                <a:srgbClr val="FFFF00"/>
              </a:solidFill>
            </a:endParaRPr>
          </a:p>
        </p:txBody>
      </p:sp>
      <p:cxnSp>
        <p:nvCxnSpPr>
          <p:cNvPr id="12" name="Straight Arrow Connector 11"/>
          <p:cNvCxnSpPr/>
          <p:nvPr/>
        </p:nvCxnSpPr>
        <p:spPr>
          <a:xfrm>
            <a:off x="2662065" y="2420888"/>
            <a:ext cx="253751" cy="0"/>
          </a:xfrm>
          <a:prstGeom prst="straightConnector1">
            <a:avLst/>
          </a:prstGeom>
          <a:ln>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83768" y="3140968"/>
            <a:ext cx="253751" cy="0"/>
          </a:xfrm>
          <a:prstGeom prst="straightConnector1">
            <a:avLst/>
          </a:prstGeom>
          <a:ln>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59832" y="3429000"/>
            <a:ext cx="188962" cy="0"/>
          </a:xfrm>
          <a:prstGeom prst="straightConnector1">
            <a:avLst/>
          </a:prstGeom>
          <a:ln>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62715" y="3337247"/>
            <a:ext cx="805029" cy="307777"/>
          </a:xfrm>
          <a:prstGeom prst="rect">
            <a:avLst/>
          </a:prstGeom>
          <a:noFill/>
        </p:spPr>
        <p:txBody>
          <a:bodyPr wrap="none" rtlCol="0">
            <a:spAutoFit/>
          </a:bodyPr>
          <a:lstStyle/>
          <a:p>
            <a:r>
              <a:rPr lang="en-GB" sz="1400" dirty="0" smtClean="0">
                <a:solidFill>
                  <a:srgbClr val="FFFF00"/>
                </a:solidFill>
              </a:rPr>
              <a:t>300 </a:t>
            </a:r>
            <a:r>
              <a:rPr lang="en-GB" sz="1400" dirty="0" smtClean="0">
                <a:solidFill>
                  <a:srgbClr val="FFFF00"/>
                </a:solidFill>
                <a:latin typeface="Symbol" panose="05050102010706020507" pitchFamily="18" charset="2"/>
              </a:rPr>
              <a:t>m</a:t>
            </a:r>
            <a:r>
              <a:rPr lang="en-GB" sz="1400" dirty="0" smtClean="0">
                <a:solidFill>
                  <a:srgbClr val="FFFF00"/>
                </a:solidFill>
              </a:rPr>
              <a:t>m</a:t>
            </a:r>
            <a:endParaRPr lang="en-GB" sz="1400" dirty="0">
              <a:solidFill>
                <a:srgbClr val="FFFF00"/>
              </a:solidFill>
            </a:endParaRPr>
          </a:p>
        </p:txBody>
      </p:sp>
      <p:cxnSp>
        <p:nvCxnSpPr>
          <p:cNvPr id="16" name="Straight Arrow Connector 15"/>
          <p:cNvCxnSpPr/>
          <p:nvPr/>
        </p:nvCxnSpPr>
        <p:spPr>
          <a:xfrm flipV="1">
            <a:off x="2267744" y="3159574"/>
            <a:ext cx="0" cy="485450"/>
          </a:xfrm>
          <a:prstGeom prst="straightConnector1">
            <a:avLst/>
          </a:prstGeom>
          <a:ln>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4360" y="3926669"/>
            <a:ext cx="3241593" cy="307777"/>
          </a:xfrm>
          <a:prstGeom prst="rect">
            <a:avLst/>
          </a:prstGeom>
          <a:noFill/>
        </p:spPr>
        <p:txBody>
          <a:bodyPr wrap="none" rtlCol="0">
            <a:spAutoFit/>
          </a:bodyPr>
          <a:lstStyle/>
          <a:p>
            <a:r>
              <a:rPr lang="en-GB" sz="1400" dirty="0" smtClean="0"/>
              <a:t>Better compatibility than lead glass</a:t>
            </a:r>
            <a:endParaRPr lang="en-GB" sz="14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8" y="4293096"/>
            <a:ext cx="2882453" cy="172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1105" y="4293097"/>
            <a:ext cx="2677798"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251520" y="6195501"/>
            <a:ext cx="2478564" cy="246221"/>
          </a:xfrm>
          <a:prstGeom prst="rect">
            <a:avLst/>
          </a:prstGeom>
        </p:spPr>
        <p:txBody>
          <a:bodyPr wrap="none">
            <a:spAutoFit/>
          </a:bodyPr>
          <a:lstStyle/>
          <a:p>
            <a:r>
              <a:rPr lang="en-US" sz="1000" b="1" dirty="0" smtClean="0">
                <a:cs typeface="Arial" pitchFamily="34" charset="0"/>
              </a:rPr>
              <a:t>F. </a:t>
            </a:r>
            <a:r>
              <a:rPr lang="en-US" sz="1000" b="1" dirty="0" err="1" smtClean="0">
                <a:cs typeface="Arial" pitchFamily="34" charset="0"/>
              </a:rPr>
              <a:t>Tokanai</a:t>
            </a:r>
            <a:r>
              <a:rPr lang="en-US" sz="1000" b="1" dirty="0" smtClean="0">
                <a:cs typeface="Arial" pitchFamily="34" charset="0"/>
              </a:rPr>
              <a:t> et al, NIM A 639 (2011) 121</a:t>
            </a:r>
            <a:endParaRPr lang="en-US" sz="1000" b="1" dirty="0">
              <a:cs typeface="Arial" pitchFamily="34" charset="0"/>
            </a:endParaRPr>
          </a:p>
        </p:txBody>
      </p:sp>
      <p:sp>
        <p:nvSpPr>
          <p:cNvPr id="24" name="TextBox 23"/>
          <p:cNvSpPr txBox="1"/>
          <p:nvPr/>
        </p:nvSpPr>
        <p:spPr>
          <a:xfrm>
            <a:off x="3136533" y="6195501"/>
            <a:ext cx="1063112" cy="307777"/>
          </a:xfrm>
          <a:prstGeom prst="rect">
            <a:avLst/>
          </a:prstGeom>
          <a:noFill/>
        </p:spPr>
        <p:txBody>
          <a:bodyPr wrap="none" rtlCol="0">
            <a:spAutoFit/>
          </a:bodyPr>
          <a:lstStyle/>
          <a:p>
            <a:r>
              <a:rPr lang="en-GB" sz="1400" dirty="0" smtClean="0"/>
              <a:t>IBF ~ 20% !</a:t>
            </a:r>
            <a:endParaRPr lang="en-GB" sz="1400" baseline="30000" dirty="0" smtClean="0"/>
          </a:p>
        </p:txBody>
      </p:sp>
      <p:cxnSp>
        <p:nvCxnSpPr>
          <p:cNvPr id="19" name="Elbow Connector 18"/>
          <p:cNvCxnSpPr/>
          <p:nvPr/>
        </p:nvCxnSpPr>
        <p:spPr>
          <a:xfrm rot="16200000" flipH="1">
            <a:off x="2303748" y="2960947"/>
            <a:ext cx="4968554" cy="2160244"/>
          </a:xfrm>
          <a:prstGeom prst="bentConnector3">
            <a:avLst>
              <a:gd name="adj1" fmla="val 52132"/>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9" name="Picture 2" descr="C:\Users\tokanai\Desktop\RICH2013\準備\Fig_setup_TO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4" y="1751863"/>
            <a:ext cx="1543035" cy="20988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6673" r="4871"/>
          <a:stretch/>
        </p:blipFill>
        <p:spPr bwMode="auto">
          <a:xfrm>
            <a:off x="5977784" y="1996153"/>
            <a:ext cx="3082924" cy="205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023" r="6311"/>
          <a:stretch/>
        </p:blipFill>
        <p:spPr bwMode="auto">
          <a:xfrm>
            <a:off x="5977783" y="4041068"/>
            <a:ext cx="3082924" cy="208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5124771" y="1484784"/>
            <a:ext cx="3680816" cy="338554"/>
          </a:xfrm>
          <a:prstGeom prst="rect">
            <a:avLst/>
          </a:prstGeom>
          <a:noFill/>
        </p:spPr>
        <p:txBody>
          <a:bodyPr wrap="none" rtlCol="0">
            <a:spAutoFit/>
          </a:bodyPr>
          <a:lstStyle/>
          <a:p>
            <a:r>
              <a:rPr lang="en-GB" sz="1600" dirty="0" smtClean="0"/>
              <a:t>Photoelectron collection efficiency</a:t>
            </a:r>
            <a:endParaRPr lang="en-GB" sz="1600" dirty="0"/>
          </a:p>
        </p:txBody>
      </p:sp>
      <p:sp>
        <p:nvSpPr>
          <p:cNvPr id="20" name="Rectangle 19"/>
          <p:cNvSpPr/>
          <p:nvPr/>
        </p:nvSpPr>
        <p:spPr>
          <a:xfrm>
            <a:off x="5881099" y="6195501"/>
            <a:ext cx="3294112" cy="246221"/>
          </a:xfrm>
          <a:prstGeom prst="rect">
            <a:avLst/>
          </a:prstGeom>
        </p:spPr>
        <p:txBody>
          <a:bodyPr wrap="square">
            <a:spAutoFit/>
          </a:bodyPr>
          <a:lstStyle/>
          <a:p>
            <a:r>
              <a:rPr lang="en-US" sz="1000" b="1" dirty="0">
                <a:cs typeface="Arial" pitchFamily="34" charset="0"/>
              </a:rPr>
              <a:t>F. </a:t>
            </a:r>
            <a:r>
              <a:rPr lang="en-US" sz="1000" b="1" dirty="0" err="1">
                <a:cs typeface="Arial" pitchFamily="34" charset="0"/>
              </a:rPr>
              <a:t>Tokanai</a:t>
            </a:r>
            <a:r>
              <a:rPr lang="en-US" sz="1000" b="1" dirty="0">
                <a:cs typeface="Arial" pitchFamily="34" charset="0"/>
              </a:rPr>
              <a:t>, poster session on Photon Detectors</a:t>
            </a:r>
          </a:p>
        </p:txBody>
      </p:sp>
    </p:spTree>
    <p:extLst>
      <p:ext uri="{BB962C8B-B14F-4D97-AF65-F5344CB8AC3E}">
        <p14:creationId xmlns:p14="http://schemas.microsoft.com/office/powerpoint/2010/main" val="171940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89"/>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025" r="2723"/>
          <a:stretch/>
        </p:blipFill>
        <p:spPr bwMode="auto">
          <a:xfrm>
            <a:off x="6508129" y="4797152"/>
            <a:ext cx="2629878" cy="1670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latin typeface="Symbol" panose="05050102010706020507" pitchFamily="18" charset="2"/>
              </a:rPr>
              <a:t>m</a:t>
            </a:r>
            <a:r>
              <a:rPr lang="en-GB" dirty="0"/>
              <a:t>-pattern GPDs for visible light</a:t>
            </a: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38</a:t>
            </a:fld>
            <a:r>
              <a:rPr lang="en-GB" smtClean="0"/>
              <a:t>/40</a:t>
            </a:r>
            <a:endParaRPr lang="en-GB" dirty="0"/>
          </a:p>
        </p:txBody>
      </p:sp>
      <p:grpSp>
        <p:nvGrpSpPr>
          <p:cNvPr id="27" name="Group 26"/>
          <p:cNvGrpSpPr/>
          <p:nvPr/>
        </p:nvGrpSpPr>
        <p:grpSpPr>
          <a:xfrm>
            <a:off x="35496" y="1863740"/>
            <a:ext cx="4870858" cy="4373572"/>
            <a:chOff x="117366" y="1824662"/>
            <a:chExt cx="4870858" cy="4373572"/>
          </a:xfrm>
        </p:grpSpPr>
        <p:sp>
          <p:nvSpPr>
            <p:cNvPr id="8" name="AutoShape 66"/>
            <p:cNvSpPr>
              <a:spLocks noChangeAspect="1" noChangeArrowheads="1" noTextEdit="1"/>
            </p:cNvSpPr>
            <p:nvPr/>
          </p:nvSpPr>
          <p:spPr bwMode="auto">
            <a:xfrm>
              <a:off x="117366" y="1824662"/>
              <a:ext cx="4870858" cy="43735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sz="1000">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9" name="Picture 2" descr="Dme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888" y="1879484"/>
              <a:ext cx="1913165" cy="17590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291" y="3756846"/>
              <a:ext cx="2179032" cy="2225364"/>
            </a:xfrm>
            <a:prstGeom prst="rect">
              <a:avLst/>
            </a:prstGeom>
            <a:noFill/>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366" y="2129905"/>
              <a:ext cx="1372635" cy="1382054"/>
            </a:xfrm>
            <a:prstGeom prst="rect">
              <a:avLst/>
            </a:prstGeom>
            <a:noFill/>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2121" y="2156301"/>
              <a:ext cx="1336103" cy="1355658"/>
            </a:xfrm>
            <a:prstGeom prst="rect">
              <a:avLst/>
            </a:prstGeom>
            <a:noFill/>
            <a:effectLst/>
            <a:extLst>
              <a:ext uri="{909E8E84-426E-40DD-AFC4-6F175D3DCCD1}">
                <a14:hiddenFill xmlns:a14="http://schemas.microsoft.com/office/drawing/2010/main">
                  <a:solidFill>
                    <a:srgbClr val="4F81BD"/>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3" name="AutoShape 61"/>
            <p:cNvSpPr>
              <a:spLocks noChangeShapeType="1"/>
            </p:cNvSpPr>
            <p:nvPr/>
          </p:nvSpPr>
          <p:spPr bwMode="auto">
            <a:xfrm flipH="1">
              <a:off x="1331698" y="2826347"/>
              <a:ext cx="367344" cy="135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000">
                <a:latin typeface="Arial Unicode MS" panose="020B0604020202020204" pitchFamily="50" charset="-128"/>
                <a:ea typeface="Arial Unicode MS" panose="020B0604020202020204" pitchFamily="50" charset="-128"/>
                <a:cs typeface="Arial Unicode MS" panose="020B0604020202020204" pitchFamily="50" charset="-128"/>
              </a:endParaRPr>
            </a:p>
          </p:txBody>
        </p:sp>
        <p:sp>
          <p:nvSpPr>
            <p:cNvPr id="14" name="AutoShape 60"/>
            <p:cNvSpPr>
              <a:spLocks noChangeShapeType="1"/>
            </p:cNvSpPr>
            <p:nvPr/>
          </p:nvSpPr>
          <p:spPr bwMode="auto">
            <a:xfrm>
              <a:off x="3167741" y="2972539"/>
              <a:ext cx="550678" cy="67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sz="1000">
                <a:latin typeface="Arial Unicode MS" panose="020B0604020202020204" pitchFamily="50" charset="-128"/>
                <a:ea typeface="Arial Unicode MS" panose="020B0604020202020204" pitchFamily="50" charset="-128"/>
                <a:cs typeface="Arial Unicode MS" panose="020B0604020202020204" pitchFamily="50" charset="-128"/>
              </a:endParaRPr>
            </a:p>
          </p:txBody>
        </p:sp>
        <p:pic>
          <p:nvPicPr>
            <p:cNvPr id="15" name="Picture 5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8650" y="3795924"/>
              <a:ext cx="2162120" cy="222536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2"/>
            <p:cNvSpPr txBox="1">
              <a:spLocks noChangeArrowheads="1"/>
            </p:cNvSpPr>
            <p:nvPr/>
          </p:nvSpPr>
          <p:spPr bwMode="auto">
            <a:xfrm>
              <a:off x="543566" y="3861195"/>
              <a:ext cx="849694" cy="4033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Mesh1</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100 </a:t>
              </a:r>
              <a:r>
                <a:rPr kumimoji="1" lang="en-US" altLang="ja-JP" sz="1000" b="0" i="0" u="none" strike="noStrike" cap="none" normalizeH="0" baseline="0" dirty="0" err="1" smtClean="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mm</a:t>
              </a:r>
              <a:r>
                <a:rPr kumimoji="1" lang="en-US" altLang="ja-JP" sz="1000" b="0" i="0" u="none" strike="noStrike" cap="none" normalizeH="0" baseline="0" dirty="0" err="1" smtClean="0">
                  <a:ln>
                    <a:noFill/>
                  </a:ln>
                  <a:solidFill>
                    <a:schemeClr val="tx1"/>
                  </a:solidFill>
                  <a:effectLst/>
                  <a:latin typeface="Symbol" panose="05050102010706020507" pitchFamily="18" charset="2"/>
                  <a:ea typeface="Arial Unicode MS" panose="020B0604020202020204" pitchFamily="50" charset="-128"/>
                  <a:cs typeface="Arial Unicode MS" panose="020B0604020202020204" pitchFamily="50" charset="-128"/>
                </a:rPr>
                <a:t>f</a:t>
              </a:r>
              <a:endParaRPr kumimoji="1" lang="en-US" altLang="ja-JP" sz="1000" b="0" i="0" u="none" strike="noStrike" cap="none" normalizeH="0" baseline="0" dirty="0" smtClean="0">
                <a:ln>
                  <a:noFill/>
                </a:ln>
                <a:solidFill>
                  <a:schemeClr val="tx1"/>
                </a:solidFill>
                <a:effectLst/>
                <a:latin typeface="Symbol" panose="05050102010706020507" pitchFamily="18" charset="2"/>
                <a:ea typeface="Arial Unicode MS" panose="020B0604020202020204" pitchFamily="50" charset="-128"/>
                <a:cs typeface="Arial Unicode MS" panose="020B0604020202020204" pitchFamily="50" charset="-128"/>
              </a:endParaRPr>
            </a:p>
          </p:txBody>
        </p:sp>
        <p:sp>
          <p:nvSpPr>
            <p:cNvPr id="17" name="テキスト ボックス 2"/>
            <p:cNvSpPr txBox="1">
              <a:spLocks noChangeArrowheads="1"/>
            </p:cNvSpPr>
            <p:nvPr/>
          </p:nvSpPr>
          <p:spPr bwMode="auto">
            <a:xfrm>
              <a:off x="543566" y="5317699"/>
              <a:ext cx="909903" cy="4033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Mesh2</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190 </a:t>
              </a:r>
              <a:r>
                <a:rPr kumimoji="1" lang="en-US" altLang="ja-JP" sz="1000" b="0" i="0" u="none" strike="noStrike" cap="none" normalizeH="0" baseline="0" dirty="0" err="1" smtClean="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mm</a:t>
              </a:r>
              <a:r>
                <a:rPr kumimoji="1" lang="en-US" altLang="ja-JP" sz="1000" b="0" i="0" u="none" strike="noStrike" cap="none" normalizeH="0" baseline="0" dirty="0" err="1" smtClean="0">
                  <a:ln>
                    <a:noFill/>
                  </a:ln>
                  <a:solidFill>
                    <a:schemeClr val="tx1"/>
                  </a:solidFill>
                  <a:effectLst/>
                  <a:latin typeface="Symbol" panose="05050102010706020507" pitchFamily="18" charset="2"/>
                  <a:ea typeface="Arial Unicode MS" panose="020B0604020202020204" pitchFamily="50" charset="-128"/>
                  <a:cs typeface="Arial Unicode MS" panose="020B0604020202020204" pitchFamily="50" charset="-128"/>
                </a:rPr>
                <a:t>f</a:t>
              </a:r>
              <a:endParaRPr kumimoji="1" lang="en-US" altLang="ja-JP" sz="1000" b="0" i="0" u="none" strike="noStrike" cap="none" normalizeH="0" baseline="0" dirty="0" smtClean="0">
                <a:ln>
                  <a:noFill/>
                </a:ln>
                <a:solidFill>
                  <a:schemeClr val="tx1"/>
                </a:solidFill>
                <a:effectLst/>
                <a:latin typeface="Symbol" panose="05050102010706020507" pitchFamily="18" charset="2"/>
                <a:ea typeface="Arial Unicode MS" panose="020B0604020202020204" pitchFamily="50" charset="-128"/>
                <a:cs typeface="Arial Unicode MS" panose="020B0604020202020204" pitchFamily="50" charset="-128"/>
              </a:endParaRPr>
            </a:p>
          </p:txBody>
        </p:sp>
        <p:sp>
          <p:nvSpPr>
            <p:cNvPr id="18" name="テキスト ボックス 2"/>
            <p:cNvSpPr txBox="1">
              <a:spLocks noChangeArrowheads="1"/>
            </p:cNvSpPr>
            <p:nvPr/>
          </p:nvSpPr>
          <p:spPr bwMode="auto">
            <a:xfrm>
              <a:off x="463062" y="4533272"/>
              <a:ext cx="782043" cy="3255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Electron</a:t>
              </a:r>
            </a:p>
          </p:txBody>
        </p:sp>
        <p:sp>
          <p:nvSpPr>
            <p:cNvPr id="19" name="テキスト ボックス 2"/>
            <p:cNvSpPr txBox="1">
              <a:spLocks noChangeArrowheads="1"/>
            </p:cNvSpPr>
            <p:nvPr/>
          </p:nvSpPr>
          <p:spPr bwMode="auto">
            <a:xfrm>
              <a:off x="2701627" y="4431073"/>
              <a:ext cx="784749" cy="6497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Electron + Ion</a:t>
              </a:r>
            </a:p>
          </p:txBody>
        </p:sp>
        <p:sp>
          <p:nvSpPr>
            <p:cNvPr id="20" name="テキスト ボックス 2"/>
            <p:cNvSpPr txBox="1">
              <a:spLocks noChangeArrowheads="1"/>
            </p:cNvSpPr>
            <p:nvPr/>
          </p:nvSpPr>
          <p:spPr bwMode="auto">
            <a:xfrm>
              <a:off x="994120" y="1879484"/>
              <a:ext cx="1277924" cy="30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Photocathode</a:t>
              </a:r>
            </a:p>
          </p:txBody>
        </p:sp>
        <p:sp>
          <p:nvSpPr>
            <p:cNvPr id="21" name="テキスト ボックス 2"/>
            <p:cNvSpPr txBox="1">
              <a:spLocks noChangeArrowheads="1"/>
            </p:cNvSpPr>
            <p:nvPr/>
          </p:nvSpPr>
          <p:spPr bwMode="auto">
            <a:xfrm>
              <a:off x="1389878" y="2459514"/>
              <a:ext cx="610887" cy="29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Mesh1</a:t>
              </a:r>
            </a:p>
          </p:txBody>
        </p:sp>
        <p:sp>
          <p:nvSpPr>
            <p:cNvPr id="22" name="テキスト ボックス 2"/>
            <p:cNvSpPr txBox="1">
              <a:spLocks noChangeArrowheads="1"/>
            </p:cNvSpPr>
            <p:nvPr/>
          </p:nvSpPr>
          <p:spPr bwMode="auto">
            <a:xfrm>
              <a:off x="3167741" y="2973215"/>
              <a:ext cx="637271" cy="297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Mesh2</a:t>
              </a:r>
            </a:p>
          </p:txBody>
        </p:sp>
        <p:sp>
          <p:nvSpPr>
            <p:cNvPr id="23" name="テキスト ボックス 2"/>
            <p:cNvSpPr txBox="1">
              <a:spLocks noChangeArrowheads="1"/>
            </p:cNvSpPr>
            <p:nvPr/>
          </p:nvSpPr>
          <p:spPr bwMode="auto">
            <a:xfrm>
              <a:off x="2604886" y="3338695"/>
              <a:ext cx="882167" cy="29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Anode</a:t>
              </a:r>
            </a:p>
          </p:txBody>
        </p:sp>
      </p:grpSp>
      <p:pic>
        <p:nvPicPr>
          <p:cNvPr id="24" name="Picture 8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4338" r="2720"/>
          <a:stretch/>
        </p:blipFill>
        <p:spPr bwMode="auto">
          <a:xfrm>
            <a:off x="4745919" y="3212976"/>
            <a:ext cx="2602538" cy="1654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図 27" descr="C:\Users\FT\Desktop\ケミカルエンジニアリング\FIG\図8.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414" b="11182"/>
          <a:stretch/>
        </p:blipFill>
        <p:spPr bwMode="auto">
          <a:xfrm>
            <a:off x="6300192" y="1649072"/>
            <a:ext cx="1794493" cy="141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251520" y="1556792"/>
            <a:ext cx="4955203" cy="338554"/>
          </a:xfrm>
          <a:prstGeom prst="rect">
            <a:avLst/>
          </a:prstGeom>
          <a:noFill/>
        </p:spPr>
        <p:txBody>
          <a:bodyPr wrap="none" rtlCol="0">
            <a:spAutoFit/>
          </a:bodyPr>
          <a:lstStyle/>
          <a:p>
            <a:r>
              <a:rPr lang="en-GB" sz="1600" dirty="0" smtClean="0"/>
              <a:t>Staggered </a:t>
            </a:r>
            <a:r>
              <a:rPr lang="en-GB" sz="1600" dirty="0" err="1" smtClean="0"/>
              <a:t>micromeshes</a:t>
            </a:r>
            <a:r>
              <a:rPr lang="en-GB" sz="1600" dirty="0"/>
              <a:t>,</a:t>
            </a:r>
            <a:r>
              <a:rPr lang="en-GB" sz="1600" dirty="0" smtClean="0"/>
              <a:t> </a:t>
            </a:r>
            <a:r>
              <a:rPr lang="en-GB" sz="1600" dirty="0"/>
              <a:t>f</a:t>
            </a:r>
            <a:r>
              <a:rPr lang="en-GB" sz="1600" dirty="0" smtClean="0"/>
              <a:t>lat panel visible GPMT</a:t>
            </a:r>
            <a:endParaRPr lang="en-GB" sz="1600" dirty="0"/>
          </a:p>
        </p:txBody>
      </p:sp>
      <p:sp>
        <p:nvSpPr>
          <p:cNvPr id="29" name="Rectangle 28"/>
          <p:cNvSpPr/>
          <p:nvPr/>
        </p:nvSpPr>
        <p:spPr>
          <a:xfrm>
            <a:off x="220780" y="6060366"/>
            <a:ext cx="4572000" cy="400110"/>
          </a:xfrm>
          <a:prstGeom prst="rect">
            <a:avLst/>
          </a:prstGeom>
        </p:spPr>
        <p:txBody>
          <a:bodyPr>
            <a:spAutoFit/>
          </a:bodyPr>
          <a:lstStyle/>
          <a:p>
            <a:r>
              <a:rPr lang="en-US" sz="1000" b="1" dirty="0" smtClean="0">
                <a:cs typeface="Arial" pitchFamily="34" charset="0"/>
              </a:rPr>
              <a:t>K. Matsumoto </a:t>
            </a:r>
            <a:r>
              <a:rPr lang="en-US" sz="1000" b="1" dirty="0">
                <a:cs typeface="Arial" pitchFamily="34" charset="0"/>
              </a:rPr>
              <a:t>et al, </a:t>
            </a:r>
            <a:r>
              <a:rPr lang="en-US" sz="1000" b="1" dirty="0" smtClean="0">
                <a:cs typeface="Arial" pitchFamily="34" charset="0"/>
              </a:rPr>
              <a:t>Phys. </a:t>
            </a:r>
            <a:r>
              <a:rPr lang="en-US" sz="1000" b="1" dirty="0" err="1">
                <a:cs typeface="Arial" pitchFamily="34" charset="0"/>
              </a:rPr>
              <a:t>P</a:t>
            </a:r>
            <a:r>
              <a:rPr lang="en-US" sz="1000" b="1" dirty="0" err="1" smtClean="0">
                <a:cs typeface="Arial" pitchFamily="34" charset="0"/>
              </a:rPr>
              <a:t>rocedia</a:t>
            </a:r>
            <a:r>
              <a:rPr lang="en-US" sz="1000" b="1" dirty="0" smtClean="0">
                <a:cs typeface="Arial" pitchFamily="34" charset="0"/>
              </a:rPr>
              <a:t> 37 (2012) 499</a:t>
            </a:r>
            <a:endParaRPr lang="en-US" sz="1000" b="1" dirty="0">
              <a:cs typeface="Arial" pitchFamily="34" charset="0"/>
            </a:endParaRPr>
          </a:p>
          <a:p>
            <a:r>
              <a:rPr lang="en-US" sz="1000" b="1" dirty="0">
                <a:cs typeface="Arial" pitchFamily="34" charset="0"/>
              </a:rPr>
              <a:t>F. </a:t>
            </a:r>
            <a:r>
              <a:rPr lang="en-US" sz="1000" b="1" dirty="0" err="1">
                <a:cs typeface="Arial" pitchFamily="34" charset="0"/>
              </a:rPr>
              <a:t>Tokanai</a:t>
            </a:r>
            <a:r>
              <a:rPr lang="en-US" sz="1000" b="1" dirty="0">
                <a:cs typeface="Arial" pitchFamily="34" charset="0"/>
              </a:rPr>
              <a:t>, poster session on Photon Detectors</a:t>
            </a:r>
          </a:p>
        </p:txBody>
      </p:sp>
      <p:sp>
        <p:nvSpPr>
          <p:cNvPr id="30" name="TextBox 29"/>
          <p:cNvSpPr txBox="1"/>
          <p:nvPr/>
        </p:nvSpPr>
        <p:spPr>
          <a:xfrm>
            <a:off x="3347864" y="3573016"/>
            <a:ext cx="1277914" cy="276999"/>
          </a:xfrm>
          <a:prstGeom prst="rect">
            <a:avLst/>
          </a:prstGeom>
          <a:noFill/>
        </p:spPr>
        <p:txBody>
          <a:bodyPr wrap="none" rtlCol="0">
            <a:spAutoFit/>
          </a:bodyPr>
          <a:lstStyle/>
          <a:p>
            <a:r>
              <a:rPr lang="en-GB" sz="1200" dirty="0" smtClean="0"/>
              <a:t>Ne/10% i-C</a:t>
            </a:r>
            <a:r>
              <a:rPr lang="en-GB" sz="1200" baseline="-25000" dirty="0" smtClean="0"/>
              <a:t>4</a:t>
            </a:r>
            <a:r>
              <a:rPr lang="en-GB" sz="1200" dirty="0" smtClean="0"/>
              <a:t>H</a:t>
            </a:r>
            <a:r>
              <a:rPr lang="en-GB" sz="1200" baseline="-25000" dirty="0" smtClean="0"/>
              <a:t>10</a:t>
            </a:r>
            <a:endParaRPr lang="en-GB" sz="1200" baseline="-25000" dirty="0"/>
          </a:p>
        </p:txBody>
      </p:sp>
      <p:sp>
        <p:nvSpPr>
          <p:cNvPr id="3" name="TextBox 2"/>
          <p:cNvSpPr txBox="1"/>
          <p:nvPr/>
        </p:nvSpPr>
        <p:spPr>
          <a:xfrm>
            <a:off x="7452320" y="3527687"/>
            <a:ext cx="995785" cy="369332"/>
          </a:xfrm>
          <a:prstGeom prst="rect">
            <a:avLst/>
          </a:prstGeom>
          <a:noFill/>
        </p:spPr>
        <p:txBody>
          <a:bodyPr wrap="none" rtlCol="0">
            <a:spAutoFit/>
          </a:bodyPr>
          <a:lstStyle/>
          <a:p>
            <a:r>
              <a:rPr lang="en-GB" dirty="0" smtClean="0"/>
              <a:t>G ~ 10</a:t>
            </a:r>
            <a:r>
              <a:rPr lang="en-GB" baseline="30000" dirty="0" smtClean="0"/>
              <a:t>4</a:t>
            </a:r>
            <a:endParaRPr lang="en-GB" baseline="30000" dirty="0"/>
          </a:p>
        </p:txBody>
      </p:sp>
      <p:sp>
        <p:nvSpPr>
          <p:cNvPr id="7" name="TextBox 6"/>
          <p:cNvSpPr txBox="1"/>
          <p:nvPr/>
        </p:nvSpPr>
        <p:spPr>
          <a:xfrm>
            <a:off x="5157770" y="5579948"/>
            <a:ext cx="1574470" cy="369332"/>
          </a:xfrm>
          <a:prstGeom prst="rect">
            <a:avLst/>
          </a:prstGeom>
          <a:noFill/>
        </p:spPr>
        <p:txBody>
          <a:bodyPr wrap="none" rtlCol="0">
            <a:spAutoFit/>
          </a:bodyPr>
          <a:lstStyle/>
          <a:p>
            <a:r>
              <a:rPr lang="en-GB" dirty="0" smtClean="0"/>
              <a:t>IBF ~ 5 x 10</a:t>
            </a:r>
            <a:r>
              <a:rPr lang="en-GB" baseline="30000" dirty="0" smtClean="0"/>
              <a:t>-4</a:t>
            </a:r>
            <a:r>
              <a:rPr lang="en-GB" dirty="0" smtClean="0"/>
              <a:t> </a:t>
            </a:r>
            <a:endParaRPr lang="en-GB" dirty="0"/>
          </a:p>
        </p:txBody>
      </p:sp>
    </p:spTree>
    <p:extLst>
      <p:ext uri="{BB962C8B-B14F-4D97-AF65-F5344CB8AC3E}">
        <p14:creationId xmlns:p14="http://schemas.microsoft.com/office/powerpoint/2010/main" val="291501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and perspectives</a:t>
            </a:r>
            <a:endParaRPr lang="en-GB" dirty="0"/>
          </a:p>
        </p:txBody>
      </p:sp>
      <p:sp>
        <p:nvSpPr>
          <p:cNvPr id="3" name="Content Placeholder 2"/>
          <p:cNvSpPr>
            <a:spLocks noGrp="1"/>
          </p:cNvSpPr>
          <p:nvPr>
            <p:ph idx="1"/>
          </p:nvPr>
        </p:nvSpPr>
        <p:spPr>
          <a:xfrm>
            <a:off x="107504" y="1600200"/>
            <a:ext cx="8964488" cy="4876800"/>
          </a:xfrm>
        </p:spPr>
        <p:txBody>
          <a:bodyPr>
            <a:normAutofit fontScale="77500" lnSpcReduction="20000"/>
          </a:bodyPr>
          <a:lstStyle/>
          <a:p>
            <a:r>
              <a:rPr lang="en-GB" dirty="0" smtClean="0"/>
              <a:t>Single photon imaging in large RICH systems has been (and is being) successfully performed by </a:t>
            </a:r>
            <a:r>
              <a:rPr lang="en-GB" dirty="0" err="1" smtClean="0"/>
              <a:t>CsI</a:t>
            </a:r>
            <a:r>
              <a:rPr lang="en-GB" dirty="0" smtClean="0"/>
              <a:t>-GPDs which represent the most cost effective solution to instrument large surfaces </a:t>
            </a:r>
          </a:p>
          <a:p>
            <a:endParaRPr lang="en-GB" dirty="0" smtClean="0"/>
          </a:p>
          <a:p>
            <a:r>
              <a:rPr lang="en-GB" dirty="0" smtClean="0"/>
              <a:t>New requirements in terms of improved rate capability and ageing properties are driving a large R&amp;D effort on Micro-pattern GPDs (key role of RD51 in the progress of the various technologies)  </a:t>
            </a:r>
          </a:p>
          <a:p>
            <a:pPr marL="0" indent="0">
              <a:buNone/>
            </a:pPr>
            <a:endParaRPr lang="en-GB" dirty="0" smtClean="0"/>
          </a:p>
          <a:p>
            <a:r>
              <a:rPr lang="en-GB" dirty="0" smtClean="0"/>
              <a:t>After </a:t>
            </a:r>
            <a:r>
              <a:rPr lang="en-GB" dirty="0"/>
              <a:t>many years of characterization studies </a:t>
            </a:r>
            <a:r>
              <a:rPr lang="en-GB" dirty="0" smtClean="0"/>
              <a:t>of </a:t>
            </a:r>
            <a:r>
              <a:rPr lang="en-GB" dirty="0" err="1" smtClean="0"/>
              <a:t>CsI</a:t>
            </a:r>
            <a:r>
              <a:rPr lang="en-GB" dirty="0" smtClean="0"/>
              <a:t>-THGEMs, recipes to build detectors have been worked out, some “manufacturing” issues encountered moving from small scale to large scale prototypes</a:t>
            </a:r>
          </a:p>
          <a:p>
            <a:pPr marL="0" indent="0">
              <a:buNone/>
            </a:pPr>
            <a:r>
              <a:rPr lang="en-GB" dirty="0" smtClean="0"/>
              <a:t>  </a:t>
            </a:r>
          </a:p>
          <a:p>
            <a:r>
              <a:rPr lang="en-GB" dirty="0" smtClean="0"/>
              <a:t>New developments of hybrid layouts, combining best features of different technologies, are very promising</a:t>
            </a:r>
          </a:p>
          <a:p>
            <a:endParaRPr lang="en-GB" dirty="0"/>
          </a:p>
          <a:p>
            <a:r>
              <a:rPr lang="en-GB" dirty="0" smtClean="0"/>
              <a:t>Despite </a:t>
            </a:r>
            <a:r>
              <a:rPr lang="en-GB" dirty="0"/>
              <a:t>the effort in solving fundamental issues related to the operation of visible photocathodes in GPD there </a:t>
            </a:r>
            <a:r>
              <a:rPr lang="en-GB" dirty="0" smtClean="0"/>
              <a:t>are </a:t>
            </a:r>
            <a:r>
              <a:rPr lang="en-GB" dirty="0"/>
              <a:t>limitations in performance and large area </a:t>
            </a:r>
            <a:r>
              <a:rPr lang="en-GB" dirty="0" smtClean="0"/>
              <a:t>coverage</a:t>
            </a:r>
            <a:endParaRPr lang="en-GB" dirty="0">
              <a:solidFill>
                <a:srgbClr val="FF0000"/>
              </a:solidFill>
            </a:endParaRP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39</a:t>
            </a:fld>
            <a:r>
              <a:rPr lang="en-GB" smtClean="0"/>
              <a:t>/40</a:t>
            </a:r>
            <a:endParaRPr lang="en-GB" dirty="0"/>
          </a:p>
        </p:txBody>
      </p:sp>
    </p:spTree>
    <p:extLst>
      <p:ext uri="{BB962C8B-B14F-4D97-AF65-F5344CB8AC3E}">
        <p14:creationId xmlns:p14="http://schemas.microsoft.com/office/powerpoint/2010/main" val="38953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r>
              <a:rPr lang="en-GB" dirty="0" smtClean="0"/>
              <a:t>Status and perspectives of GPD</a:t>
            </a:r>
          </a:p>
          <a:p>
            <a:r>
              <a:rPr lang="en-GB" dirty="0" smtClean="0"/>
              <a:t>A. Di Mauro</a:t>
            </a:r>
            <a:endParaRPr lang="en-GB" dirty="0"/>
          </a:p>
        </p:txBody>
      </p:sp>
      <p:sp>
        <p:nvSpPr>
          <p:cNvPr id="5" name="Slide Number Placeholder 4"/>
          <p:cNvSpPr>
            <a:spLocks noGrp="1"/>
          </p:cNvSpPr>
          <p:nvPr>
            <p:ph type="sldNum" sz="quarter" idx="12"/>
          </p:nvPr>
        </p:nvSpPr>
        <p:spPr/>
        <p:txBody>
          <a:bodyPr/>
          <a:lstStyle/>
          <a:p>
            <a:fld id="{FDC5A26E-BF9B-40A5-8DF3-EB8091D0EA09}" type="slidenum">
              <a:rPr lang="en-GB" b="0" smtClean="0">
                <a:effectLst>
                  <a:outerShdw blurRad="38100" dist="38100" dir="2700000" algn="tl">
                    <a:srgbClr val="000000">
                      <a:alpha val="43137"/>
                    </a:srgbClr>
                  </a:outerShdw>
                </a:effectLst>
              </a:rPr>
              <a:t>4</a:t>
            </a:fld>
            <a:r>
              <a:rPr lang="en-GB" b="0" dirty="0" smtClean="0">
                <a:effectLst>
                  <a:outerShdw blurRad="38100" dist="38100" dir="2700000" algn="tl">
                    <a:srgbClr val="000000">
                      <a:alpha val="43137"/>
                    </a:srgbClr>
                  </a:outerShdw>
                </a:effectLst>
              </a:rPr>
              <a:t>/40</a:t>
            </a:r>
            <a:endParaRPr lang="en-GB" b="0" dirty="0">
              <a:effectLst>
                <a:outerShdw blurRad="38100" dist="38100" dir="2700000" algn="tl">
                  <a:srgbClr val="000000">
                    <a:alpha val="43137"/>
                  </a:srgbClr>
                </a:outerShdw>
              </a:effectLst>
            </a:endParaRPr>
          </a:p>
        </p:txBody>
      </p:sp>
      <p:sp>
        <p:nvSpPr>
          <p:cNvPr id="6" name="Date Placeholder 5"/>
          <p:cNvSpPr>
            <a:spLocks noGrp="1"/>
          </p:cNvSpPr>
          <p:nvPr>
            <p:ph type="dt" sz="half" idx="10"/>
          </p:nvPr>
        </p:nvSpPr>
        <p:spPr/>
        <p:txBody>
          <a:bodyPr/>
          <a:lstStyle/>
          <a:p>
            <a:r>
              <a:rPr lang="en-GB" smtClean="0"/>
              <a:t>03/12/2013</a:t>
            </a:r>
            <a:endParaRPr lang="en-GB"/>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10562707"/>
              </p:ext>
            </p:extLst>
          </p:nvPr>
        </p:nvGraphicFramePr>
        <p:xfrm>
          <a:off x="0" y="1556792"/>
          <a:ext cx="9144000" cy="5329728"/>
        </p:xfrm>
        <a:graphic>
          <a:graphicData uri="http://schemas.openxmlformats.org/drawingml/2006/table">
            <a:tbl>
              <a:tblPr firstRow="1" firstCol="1" bandRow="1" bandCol="1">
                <a:tableStyleId>{912C8C85-51F0-491E-9774-3900AFEF0FD7}</a:tableStyleId>
              </a:tblPr>
              <a:tblGrid>
                <a:gridCol w="1115616"/>
                <a:gridCol w="3600400"/>
                <a:gridCol w="3096344"/>
                <a:gridCol w="1331640"/>
              </a:tblGrid>
              <a:tr h="642297">
                <a:tc>
                  <a:txBody>
                    <a:bodyPr/>
                    <a:lstStyle/>
                    <a:p>
                      <a:r>
                        <a:rPr lang="en-GB" sz="1200" dirty="0" smtClean="0"/>
                        <a:t>Conference</a:t>
                      </a:r>
                    </a:p>
                    <a:p>
                      <a:r>
                        <a:rPr lang="en-GB" sz="1200" dirty="0" smtClean="0"/>
                        <a:t>Year</a:t>
                      </a:r>
                      <a:endParaRPr lang="en-GB" sz="1200" dirty="0">
                        <a:latin typeface="+mn-lt"/>
                      </a:endParaRPr>
                    </a:p>
                  </a:txBody>
                  <a:tcPr>
                    <a:solidFill>
                      <a:srgbClr val="0070C0"/>
                    </a:solidFill>
                  </a:tcPr>
                </a:tc>
                <a:tc>
                  <a:txBody>
                    <a:bodyPr/>
                    <a:lstStyle/>
                    <a:p>
                      <a:r>
                        <a:rPr lang="en-GB" sz="1200" dirty="0" smtClean="0"/>
                        <a:t>Main R&amp;D topics/novelties on photon</a:t>
                      </a:r>
                      <a:r>
                        <a:rPr lang="en-GB" sz="1200" baseline="0" dirty="0" smtClean="0"/>
                        <a:t> detectors and RICH systems</a:t>
                      </a:r>
                      <a:endParaRPr lang="en-GB" sz="1200" dirty="0">
                        <a:latin typeface="+mn-lt"/>
                      </a:endParaRPr>
                    </a:p>
                  </a:txBody>
                  <a:tcPr>
                    <a:solidFill>
                      <a:srgbClr val="0070C0"/>
                    </a:solidFill>
                  </a:tcPr>
                </a:tc>
                <a:tc>
                  <a:txBody>
                    <a:bodyPr/>
                    <a:lstStyle/>
                    <a:p>
                      <a:r>
                        <a:rPr lang="en-GB" sz="1200" dirty="0" smtClean="0"/>
                        <a:t>RICH in operation in H.E.P.</a:t>
                      </a:r>
                      <a:r>
                        <a:rPr lang="en-GB" sz="1200" baseline="0" dirty="0" smtClean="0"/>
                        <a:t> experiments/ photo detector type</a:t>
                      </a:r>
                      <a:endParaRPr lang="en-GB" sz="1200" dirty="0">
                        <a:latin typeface="+mn-lt"/>
                      </a:endParaRPr>
                    </a:p>
                  </a:txBody>
                  <a:tcPr>
                    <a:solidFill>
                      <a:srgbClr val="0070C0"/>
                    </a:solidFill>
                  </a:tcPr>
                </a:tc>
                <a:tc>
                  <a:txBody>
                    <a:bodyPr/>
                    <a:lstStyle/>
                    <a:p>
                      <a:pPr algn="ctr"/>
                      <a:r>
                        <a:rPr lang="en-GB" sz="1200" dirty="0" smtClean="0"/>
                        <a:t>% of talks on GPD-based RICH</a:t>
                      </a:r>
                      <a:endParaRPr lang="en-GB" sz="1200" dirty="0">
                        <a:latin typeface="+mn-lt"/>
                      </a:endParaRPr>
                    </a:p>
                  </a:txBody>
                  <a:tcPr>
                    <a:solidFill>
                      <a:srgbClr val="002060"/>
                    </a:solidFill>
                  </a:tcPr>
                </a:tc>
              </a:tr>
              <a:tr h="486744">
                <a:tc>
                  <a:txBody>
                    <a:bodyPr/>
                    <a:lstStyle/>
                    <a:p>
                      <a:r>
                        <a:rPr lang="en-GB" sz="1200" dirty="0" smtClean="0"/>
                        <a:t>Bari</a:t>
                      </a:r>
                      <a:r>
                        <a:rPr lang="en-GB" sz="1200" baseline="0" dirty="0" smtClean="0"/>
                        <a:t> </a:t>
                      </a:r>
                    </a:p>
                    <a:p>
                      <a:r>
                        <a:rPr lang="en-GB" sz="1200" dirty="0" smtClean="0"/>
                        <a:t>1993</a:t>
                      </a:r>
                      <a:endParaRPr lang="en-GB" sz="1200" dirty="0">
                        <a:latin typeface="+mn-lt"/>
                      </a:endParaRPr>
                    </a:p>
                  </a:txBody>
                  <a:tcPr>
                    <a:solidFill>
                      <a:schemeClr val="bg1"/>
                    </a:solidFill>
                  </a:tcPr>
                </a:tc>
                <a:tc>
                  <a:txBody>
                    <a:bodyPr/>
                    <a:lstStyle/>
                    <a:p>
                      <a:r>
                        <a:rPr lang="en-GB" sz="1200" dirty="0" err="1" smtClean="0"/>
                        <a:t>CsI</a:t>
                      </a:r>
                      <a:r>
                        <a:rPr lang="en-GB" sz="1200" dirty="0" smtClean="0"/>
                        <a:t>-MWPC (PPAC); </a:t>
                      </a:r>
                      <a:r>
                        <a:rPr lang="en-GB" sz="1200" dirty="0" err="1" smtClean="0"/>
                        <a:t>CsI</a:t>
                      </a:r>
                      <a:r>
                        <a:rPr lang="en-GB" sz="1200" dirty="0" smtClean="0"/>
                        <a:t> characterization; DIRC</a:t>
                      </a:r>
                      <a:endParaRPr lang="en-GB" sz="1200" dirty="0">
                        <a:latin typeface="+mn-lt"/>
                      </a:endParaRPr>
                    </a:p>
                  </a:txBody>
                  <a:tcPr>
                    <a:solidFill>
                      <a:schemeClr val="bg1"/>
                    </a:solidFill>
                  </a:tcPr>
                </a:tc>
                <a:tc>
                  <a:txBody>
                    <a:bodyPr/>
                    <a:lstStyle/>
                    <a:p>
                      <a:r>
                        <a:rPr lang="en-GB" sz="1200" dirty="0" smtClean="0">
                          <a:effectLst>
                            <a:outerShdw blurRad="38100" dist="38100" dir="2700000" algn="tl">
                              <a:srgbClr val="000000">
                                <a:alpha val="43137"/>
                              </a:srgbClr>
                            </a:outerShdw>
                          </a:effectLst>
                        </a:rPr>
                        <a:t>OMEGA, DELPHI, SLD, CERES</a:t>
                      </a:r>
                      <a:r>
                        <a:rPr lang="en-GB" sz="1200" dirty="0" smtClean="0"/>
                        <a:t>:</a:t>
                      </a:r>
                      <a:r>
                        <a:rPr lang="en-GB" sz="1200" baseline="0" dirty="0" smtClean="0"/>
                        <a:t> </a:t>
                      </a:r>
                      <a:r>
                        <a:rPr lang="en-GB" sz="1200" dirty="0" smtClean="0"/>
                        <a:t>TMAE-GPD</a:t>
                      </a:r>
                      <a:endParaRPr lang="en-GB" sz="1200" dirty="0">
                        <a:latin typeface="+mn-lt"/>
                      </a:endParaRPr>
                    </a:p>
                  </a:txBody>
                  <a:tcPr>
                    <a:solidFill>
                      <a:schemeClr val="bg1"/>
                    </a:solidFill>
                  </a:tcPr>
                </a:tc>
                <a:tc>
                  <a:txBody>
                    <a:bodyPr/>
                    <a:lstStyle/>
                    <a:p>
                      <a:pPr algn="ctr"/>
                      <a:r>
                        <a:rPr lang="en-GB" sz="1200" dirty="0" smtClean="0"/>
                        <a:t>91%</a:t>
                      </a:r>
                    </a:p>
                    <a:p>
                      <a:pPr algn="ctr"/>
                      <a:r>
                        <a:rPr lang="en-GB" sz="800" dirty="0" smtClean="0"/>
                        <a:t>no </a:t>
                      </a:r>
                      <a:r>
                        <a:rPr lang="en-GB" sz="800" dirty="0" err="1" smtClean="0"/>
                        <a:t>astroph</a:t>
                      </a:r>
                      <a:r>
                        <a:rPr lang="en-GB" sz="800" dirty="0" smtClean="0"/>
                        <a:t>.</a:t>
                      </a:r>
                      <a:r>
                        <a:rPr lang="en-GB" sz="800" baseline="0" dirty="0" smtClean="0"/>
                        <a:t> talks</a:t>
                      </a:r>
                      <a:endParaRPr lang="en-GB" sz="800" dirty="0">
                        <a:latin typeface="+mn-lt"/>
                      </a:endParaRPr>
                    </a:p>
                  </a:txBody>
                  <a:tcPr>
                    <a:solidFill>
                      <a:schemeClr val="accent3">
                        <a:lumMod val="20000"/>
                        <a:lumOff val="80000"/>
                      </a:schemeClr>
                    </a:solidFill>
                  </a:tcPr>
                </a:tc>
              </a:tr>
              <a:tr h="486744">
                <a:tc>
                  <a:txBody>
                    <a:bodyPr/>
                    <a:lstStyle/>
                    <a:p>
                      <a:r>
                        <a:rPr lang="en-GB" sz="1200" dirty="0" smtClean="0"/>
                        <a:t>Uppsala</a:t>
                      </a:r>
                      <a:endParaRPr lang="en-GB" sz="1200" baseline="0" dirty="0" smtClean="0"/>
                    </a:p>
                    <a:p>
                      <a:r>
                        <a:rPr lang="en-GB" sz="1200" dirty="0" smtClean="0"/>
                        <a:t>1995</a:t>
                      </a:r>
                      <a:endParaRPr lang="en-GB" sz="1200" dirty="0">
                        <a:latin typeface="+mn-lt"/>
                      </a:endParaRPr>
                    </a:p>
                  </a:txBody>
                  <a:tcPr>
                    <a:solidFill>
                      <a:schemeClr val="bg1"/>
                    </a:solidFill>
                  </a:tcPr>
                </a:tc>
                <a:tc>
                  <a:txBody>
                    <a:bodyPr/>
                    <a:lstStyle/>
                    <a:p>
                      <a:r>
                        <a:rPr lang="en-GB" sz="1200" baseline="0" dirty="0" smtClean="0"/>
                        <a:t>TMAE/TEA –MWPC (</a:t>
                      </a:r>
                      <a:r>
                        <a:rPr lang="en-GB" sz="1200" baseline="0" dirty="0" smtClean="0">
                          <a:effectLst>
                            <a:outerShdw blurRad="38100" dist="38100" dir="2700000" algn="tl">
                              <a:srgbClr val="000000">
                                <a:alpha val="43137"/>
                              </a:srgbClr>
                            </a:outerShdw>
                          </a:effectLst>
                        </a:rPr>
                        <a:t>HERA-B, CLEOIII</a:t>
                      </a:r>
                      <a:r>
                        <a:rPr lang="en-GB" sz="1200" baseline="0" dirty="0" smtClean="0"/>
                        <a:t>); </a:t>
                      </a:r>
                      <a:r>
                        <a:rPr lang="en-GB" sz="1200" dirty="0" err="1" smtClean="0"/>
                        <a:t>CsI</a:t>
                      </a:r>
                      <a:r>
                        <a:rPr lang="en-GB" sz="1200" dirty="0" smtClean="0"/>
                        <a:t>-MWPC</a:t>
                      </a:r>
                      <a:r>
                        <a:rPr lang="en-GB" sz="1200" baseline="0" dirty="0" smtClean="0"/>
                        <a:t> (</a:t>
                      </a:r>
                      <a:r>
                        <a:rPr lang="en-GB" sz="1200" baseline="0" dirty="0" smtClean="0">
                          <a:effectLst>
                            <a:outerShdw blurRad="38100" dist="38100" dir="2700000" algn="tl">
                              <a:srgbClr val="000000">
                                <a:alpha val="43137"/>
                              </a:srgbClr>
                            </a:outerShdw>
                          </a:effectLst>
                        </a:rPr>
                        <a:t>ALICE, HADES</a:t>
                      </a:r>
                      <a:r>
                        <a:rPr lang="en-GB" sz="1200" baseline="0" dirty="0" smtClean="0"/>
                        <a:t>); DIRC-PMT (</a:t>
                      </a:r>
                      <a:r>
                        <a:rPr lang="en-GB" sz="1200" baseline="0" dirty="0" smtClean="0">
                          <a:effectLst>
                            <a:outerShdw blurRad="38100" dist="38100" dir="2700000" algn="tl">
                              <a:srgbClr val="000000">
                                <a:alpha val="43137"/>
                              </a:srgbClr>
                            </a:outerShdw>
                          </a:effectLst>
                        </a:rPr>
                        <a:t>BELLE</a:t>
                      </a:r>
                      <a:r>
                        <a:rPr lang="en-GB" sz="1200" baseline="0" dirty="0" smtClean="0"/>
                        <a:t>)</a:t>
                      </a:r>
                      <a:endParaRPr lang="en-GB" sz="1200" dirty="0">
                        <a:latin typeface="+mn-lt"/>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outerShdw blurRad="38100" dist="38100" dir="2700000" algn="tl">
                              <a:srgbClr val="000000">
                                <a:alpha val="43137"/>
                              </a:srgbClr>
                            </a:outerShdw>
                          </a:effectLst>
                        </a:rPr>
                        <a:t>OMEGA, DELPHI, SLD, CERES</a:t>
                      </a:r>
                      <a:r>
                        <a:rPr lang="en-GB" sz="1200" dirty="0" smtClean="0"/>
                        <a:t>:</a:t>
                      </a:r>
                      <a:r>
                        <a:rPr lang="en-GB" sz="1200" baseline="0" dirty="0" smtClean="0"/>
                        <a:t> </a:t>
                      </a:r>
                      <a:r>
                        <a:rPr lang="en-GB" sz="1200" dirty="0" smtClean="0"/>
                        <a:t>TMAE-GPD; </a:t>
                      </a:r>
                      <a:r>
                        <a:rPr lang="en-GB" sz="1200" dirty="0" smtClean="0">
                          <a:effectLst>
                            <a:outerShdw blurRad="38100" dist="38100" dir="2700000" algn="tl">
                              <a:srgbClr val="000000">
                                <a:alpha val="43137"/>
                              </a:srgbClr>
                            </a:outerShdw>
                          </a:effectLst>
                        </a:rPr>
                        <a:t>NA44</a:t>
                      </a:r>
                      <a:r>
                        <a:rPr lang="en-GB" sz="1200" dirty="0" smtClean="0"/>
                        <a:t> (TIC): </a:t>
                      </a:r>
                      <a:r>
                        <a:rPr lang="en-GB" sz="1200" dirty="0" err="1" smtClean="0"/>
                        <a:t>CsI</a:t>
                      </a:r>
                      <a:r>
                        <a:rPr lang="en-GB" sz="1200" dirty="0" smtClean="0"/>
                        <a:t>-MWPC</a:t>
                      </a:r>
                      <a:endParaRPr lang="en-GB" sz="1200" dirty="0" smtClean="0">
                        <a:latin typeface="+mn-lt"/>
                      </a:endParaRPr>
                    </a:p>
                  </a:txBody>
                  <a:tcPr>
                    <a:solidFill>
                      <a:schemeClr val="bg1"/>
                    </a:solidFill>
                  </a:tcPr>
                </a:tc>
                <a:tc>
                  <a:txBody>
                    <a:bodyPr/>
                    <a:lstStyle/>
                    <a:p>
                      <a:pPr algn="ctr"/>
                      <a:r>
                        <a:rPr lang="en-GB" sz="1200" dirty="0" smtClean="0"/>
                        <a:t>84%</a:t>
                      </a:r>
                    </a:p>
                    <a:p>
                      <a:pPr marL="0" marR="0" indent="0" algn="ctr" defTabSz="914400" rtl="0" eaLnBrk="1" fontAlgn="auto" latinLnBrk="0" hangingPunct="1">
                        <a:lnSpc>
                          <a:spcPct val="100000"/>
                        </a:lnSpc>
                        <a:spcBef>
                          <a:spcPts val="0"/>
                        </a:spcBef>
                        <a:spcAft>
                          <a:spcPts val="0"/>
                        </a:spcAft>
                        <a:buClrTx/>
                        <a:buSzTx/>
                        <a:buFontTx/>
                        <a:buNone/>
                        <a:tabLst/>
                        <a:defRPr/>
                      </a:pPr>
                      <a:r>
                        <a:rPr lang="en-GB" sz="800" dirty="0" smtClean="0"/>
                        <a:t>few </a:t>
                      </a:r>
                      <a:r>
                        <a:rPr lang="en-GB" sz="800" dirty="0" err="1" smtClean="0"/>
                        <a:t>astroph</a:t>
                      </a:r>
                      <a:r>
                        <a:rPr lang="en-GB" sz="800" dirty="0" smtClean="0"/>
                        <a:t>.</a:t>
                      </a:r>
                      <a:r>
                        <a:rPr lang="en-GB" sz="800" baseline="0" dirty="0" smtClean="0"/>
                        <a:t> talks</a:t>
                      </a:r>
                      <a:endParaRPr lang="en-GB" sz="800" dirty="0" smtClean="0">
                        <a:latin typeface="+mn-lt"/>
                      </a:endParaRPr>
                    </a:p>
                  </a:txBody>
                  <a:tcPr>
                    <a:solidFill>
                      <a:schemeClr val="accent3">
                        <a:lumMod val="20000"/>
                        <a:lumOff val="80000"/>
                      </a:schemeClr>
                    </a:solidFill>
                  </a:tcPr>
                </a:tc>
              </a:tr>
              <a:tr h="513543">
                <a:tc>
                  <a:txBody>
                    <a:bodyPr/>
                    <a:lstStyle/>
                    <a:p>
                      <a:r>
                        <a:rPr lang="en-GB" sz="1200" dirty="0" err="1" smtClean="0"/>
                        <a:t>Ein-Gedi</a:t>
                      </a:r>
                      <a:endParaRPr lang="en-GB" sz="1200" dirty="0" smtClean="0"/>
                    </a:p>
                    <a:p>
                      <a:r>
                        <a:rPr lang="en-GB" sz="1200" dirty="0" smtClean="0"/>
                        <a:t>1998</a:t>
                      </a:r>
                      <a:endParaRPr lang="en-GB" sz="1200" dirty="0">
                        <a:latin typeface="+mn-lt"/>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smtClean="0"/>
                        <a:t>CsI</a:t>
                      </a:r>
                      <a:r>
                        <a:rPr lang="en-GB" sz="1200" dirty="0" smtClean="0"/>
                        <a:t>-MWPC (</a:t>
                      </a:r>
                      <a:r>
                        <a:rPr lang="en-GB" sz="1200" dirty="0" smtClean="0">
                          <a:effectLst>
                            <a:outerShdw blurRad="38100" dist="38100" dir="2700000" algn="tl">
                              <a:srgbClr val="000000">
                                <a:alpha val="43137"/>
                              </a:srgbClr>
                            </a:outerShdw>
                          </a:effectLst>
                        </a:rPr>
                        <a:t>COMPASS</a:t>
                      </a:r>
                      <a:r>
                        <a:rPr lang="en-GB" sz="1200" dirty="0" smtClean="0"/>
                        <a:t>); </a:t>
                      </a:r>
                      <a:r>
                        <a:rPr lang="en-GB" sz="1200" dirty="0" err="1" smtClean="0"/>
                        <a:t>CsI</a:t>
                      </a:r>
                      <a:r>
                        <a:rPr lang="en-GB" sz="1200" dirty="0" smtClean="0"/>
                        <a:t>-GEM (</a:t>
                      </a:r>
                      <a:r>
                        <a:rPr lang="en-GB" sz="1200" dirty="0" smtClean="0">
                          <a:effectLst>
                            <a:outerShdw blurRad="38100" dist="38100" dir="2700000" algn="tl">
                              <a:srgbClr val="000000">
                                <a:alpha val="43137"/>
                              </a:srgbClr>
                            </a:outerShdw>
                          </a:effectLst>
                        </a:rPr>
                        <a:t>PHENIX</a:t>
                      </a:r>
                      <a:r>
                        <a:rPr lang="en-GB" sz="1200" dirty="0" smtClean="0">
                          <a:sym typeface="Wingdings" panose="05000000000000000000" pitchFamily="2" charset="2"/>
                        </a:rPr>
                        <a:t>);</a:t>
                      </a:r>
                      <a:r>
                        <a:rPr lang="en-GB" sz="1200" baseline="0" dirty="0" smtClean="0"/>
                        <a:t> DIRC-PMT (</a:t>
                      </a:r>
                      <a:r>
                        <a:rPr lang="en-GB" sz="1200" baseline="0" dirty="0" smtClean="0">
                          <a:effectLst>
                            <a:outerShdw blurRad="38100" dist="38100" dir="2700000" algn="tl">
                              <a:srgbClr val="000000">
                                <a:alpha val="43137"/>
                              </a:srgbClr>
                            </a:outerShdw>
                          </a:effectLst>
                        </a:rPr>
                        <a:t>BABAR</a:t>
                      </a:r>
                      <a:r>
                        <a:rPr lang="en-GB" sz="1200" baseline="0" dirty="0" smtClean="0"/>
                        <a:t>); HPD (</a:t>
                      </a:r>
                      <a:r>
                        <a:rPr lang="en-GB" sz="1200" baseline="0" dirty="0" err="1" smtClean="0">
                          <a:effectLst>
                            <a:outerShdw blurRad="38100" dist="38100" dir="2700000" algn="tl">
                              <a:srgbClr val="000000">
                                <a:alpha val="43137"/>
                              </a:srgbClr>
                            </a:outerShdw>
                          </a:effectLst>
                        </a:rPr>
                        <a:t>LHCb</a:t>
                      </a:r>
                      <a:r>
                        <a:rPr lang="en-GB" sz="1200" baseline="0" dirty="0" smtClean="0"/>
                        <a:t>); APD; aerogel </a:t>
                      </a:r>
                      <a:endParaRPr lang="en-GB" sz="1200" dirty="0">
                        <a:latin typeface="+mn-lt"/>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outerShdw blurRad="38100" dist="38100" dir="2700000" algn="tl">
                              <a:srgbClr val="000000">
                                <a:alpha val="43137"/>
                              </a:srgbClr>
                            </a:outerShdw>
                          </a:effectLst>
                        </a:rPr>
                        <a:t>DELPHI, SLD</a:t>
                      </a:r>
                      <a:r>
                        <a:rPr lang="en-GB" sz="1200" dirty="0" smtClean="0"/>
                        <a:t>: TMAE-GPD; </a:t>
                      </a:r>
                      <a:r>
                        <a:rPr lang="en-GB" sz="1200" dirty="0" smtClean="0">
                          <a:effectLst>
                            <a:outerShdw blurRad="38100" dist="38100" dir="2700000" algn="tl">
                              <a:srgbClr val="000000">
                                <a:alpha val="43137"/>
                              </a:srgbClr>
                            </a:outerShdw>
                          </a:effectLst>
                        </a:rPr>
                        <a:t>HERMES, SELEX</a:t>
                      </a:r>
                      <a:r>
                        <a:rPr lang="en-GB" sz="1200" dirty="0" smtClean="0"/>
                        <a:t>: PMT</a:t>
                      </a:r>
                      <a:endParaRPr lang="en-GB" sz="1200" dirty="0" smtClean="0">
                        <a:latin typeface="+mn-lt"/>
                      </a:endParaRPr>
                    </a:p>
                  </a:txBody>
                  <a:tcPr>
                    <a:solidFill>
                      <a:schemeClr val="bg1"/>
                    </a:solidFill>
                  </a:tcPr>
                </a:tc>
                <a:tc>
                  <a:txBody>
                    <a:bodyPr/>
                    <a:lstStyle/>
                    <a:p>
                      <a:pPr algn="ctr"/>
                      <a:r>
                        <a:rPr lang="en-GB" sz="1200" dirty="0" smtClean="0"/>
                        <a:t>41%</a:t>
                      </a:r>
                    </a:p>
                    <a:p>
                      <a:pPr marL="0" marR="0" indent="0" algn="ctr" defTabSz="914400" rtl="0" eaLnBrk="1" fontAlgn="auto" latinLnBrk="0" hangingPunct="1">
                        <a:lnSpc>
                          <a:spcPct val="100000"/>
                        </a:lnSpc>
                        <a:spcBef>
                          <a:spcPts val="0"/>
                        </a:spcBef>
                        <a:spcAft>
                          <a:spcPts val="0"/>
                        </a:spcAft>
                        <a:buClrTx/>
                        <a:buSzTx/>
                        <a:buFontTx/>
                        <a:buNone/>
                        <a:tabLst/>
                        <a:defRPr/>
                      </a:pPr>
                      <a:r>
                        <a:rPr lang="en-GB" sz="800" dirty="0" smtClean="0"/>
                        <a:t>few </a:t>
                      </a:r>
                      <a:r>
                        <a:rPr lang="en-GB" sz="800" dirty="0" err="1" smtClean="0"/>
                        <a:t>astroph</a:t>
                      </a:r>
                      <a:r>
                        <a:rPr lang="en-GB" sz="800" dirty="0" smtClean="0"/>
                        <a:t>.</a:t>
                      </a:r>
                      <a:r>
                        <a:rPr lang="en-GB" sz="800" baseline="0" dirty="0" smtClean="0"/>
                        <a:t> talks</a:t>
                      </a:r>
                      <a:endParaRPr lang="en-GB" sz="800" dirty="0" smtClean="0"/>
                    </a:p>
                  </a:txBody>
                  <a:tcPr>
                    <a:solidFill>
                      <a:schemeClr val="accent3">
                        <a:lumMod val="20000"/>
                        <a:lumOff val="80000"/>
                      </a:schemeClr>
                    </a:solidFill>
                  </a:tcPr>
                </a:tc>
              </a:tr>
              <a:tr h="634376">
                <a:tc>
                  <a:txBody>
                    <a:bodyPr/>
                    <a:lstStyle/>
                    <a:p>
                      <a:r>
                        <a:rPr lang="en-GB" sz="1200" dirty="0" err="1" smtClean="0"/>
                        <a:t>Pylos</a:t>
                      </a:r>
                      <a:endParaRPr lang="en-GB" sz="1200" dirty="0" smtClean="0"/>
                    </a:p>
                    <a:p>
                      <a:r>
                        <a:rPr lang="en-GB" sz="1200" dirty="0" smtClean="0"/>
                        <a:t>2002</a:t>
                      </a:r>
                      <a:endParaRPr lang="en-GB" sz="1200" dirty="0">
                        <a:latin typeface="+mn-lt"/>
                      </a:endParaRPr>
                    </a:p>
                  </a:txBody>
                  <a:tcPr>
                    <a:solidFill>
                      <a:schemeClr val="bg1"/>
                    </a:solidFill>
                  </a:tcPr>
                </a:tc>
                <a:tc>
                  <a:txBody>
                    <a:bodyPr/>
                    <a:lstStyle/>
                    <a:p>
                      <a:r>
                        <a:rPr lang="en-GB" sz="1200" dirty="0" err="1" smtClean="0"/>
                        <a:t>CsI</a:t>
                      </a:r>
                      <a:r>
                        <a:rPr lang="en-GB" sz="1200" dirty="0" smtClean="0"/>
                        <a:t>-MWPC; </a:t>
                      </a:r>
                      <a:r>
                        <a:rPr lang="en-GB" sz="1200" dirty="0" err="1" smtClean="0"/>
                        <a:t>CsI</a:t>
                      </a:r>
                      <a:r>
                        <a:rPr lang="en-GB" sz="1200" dirty="0" smtClean="0"/>
                        <a:t>-GEM; HPD; MAPMT;MCP;</a:t>
                      </a:r>
                      <a:r>
                        <a:rPr lang="en-GB" sz="1200" baseline="0" dirty="0" smtClean="0"/>
                        <a:t> APD; </a:t>
                      </a:r>
                      <a:r>
                        <a:rPr lang="en-GB" sz="1200" baseline="0" dirty="0" err="1" smtClean="0"/>
                        <a:t>SiPM</a:t>
                      </a:r>
                      <a:r>
                        <a:rPr lang="en-GB" sz="1200" dirty="0" smtClean="0"/>
                        <a:t>; aerogel</a:t>
                      </a:r>
                      <a:endParaRPr lang="en-GB" sz="1200" dirty="0">
                        <a:latin typeface="+mn-lt"/>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effectLst>
                            <a:outerShdw blurRad="38100" dist="38100" dir="2700000" algn="tl">
                              <a:srgbClr val="000000">
                                <a:alpha val="43137"/>
                              </a:srgbClr>
                            </a:outerShdw>
                          </a:effectLst>
                        </a:rPr>
                        <a:t>CLEOIII</a:t>
                      </a:r>
                      <a:r>
                        <a:rPr lang="en-GB" sz="1200" baseline="0" dirty="0" smtClean="0"/>
                        <a:t>:TEA-MWPC; </a:t>
                      </a:r>
                      <a:r>
                        <a:rPr lang="en-GB" sz="1200" baseline="0" dirty="0" smtClean="0">
                          <a:effectLst>
                            <a:outerShdw blurRad="38100" dist="38100" dir="2700000" algn="tl">
                              <a:srgbClr val="000000">
                                <a:alpha val="43137"/>
                              </a:srgbClr>
                            </a:outerShdw>
                          </a:effectLst>
                        </a:rPr>
                        <a:t>HADES, STAR</a:t>
                      </a:r>
                      <a:r>
                        <a:rPr lang="en-GB" sz="1200" baseline="0" dirty="0" smtClean="0"/>
                        <a:t>: </a:t>
                      </a:r>
                      <a:r>
                        <a:rPr lang="en-GB" sz="1200" baseline="0" dirty="0" err="1" smtClean="0"/>
                        <a:t>CsI</a:t>
                      </a:r>
                      <a:r>
                        <a:rPr lang="en-GB" sz="1200" baseline="0" dirty="0" smtClean="0"/>
                        <a:t>-MWPC; </a:t>
                      </a:r>
                      <a:r>
                        <a:rPr lang="en-GB" sz="1200" dirty="0" smtClean="0">
                          <a:effectLst>
                            <a:outerShdw blurRad="38100" dist="38100" dir="2700000" algn="tl">
                              <a:srgbClr val="000000">
                                <a:alpha val="43137"/>
                              </a:srgbClr>
                            </a:outerShdw>
                          </a:effectLst>
                        </a:rPr>
                        <a:t>HERMES, SELEX, BABAR</a:t>
                      </a:r>
                      <a:r>
                        <a:rPr lang="en-GB" sz="1200" dirty="0" smtClean="0"/>
                        <a:t>: PMT; </a:t>
                      </a:r>
                      <a:r>
                        <a:rPr lang="en-GB" sz="1200" dirty="0" smtClean="0">
                          <a:effectLst>
                            <a:outerShdw blurRad="38100" dist="38100" dir="2700000" algn="tl">
                              <a:srgbClr val="000000">
                                <a:alpha val="43137"/>
                              </a:srgbClr>
                            </a:outerShdw>
                          </a:effectLst>
                        </a:rPr>
                        <a:t>HERA-B</a:t>
                      </a:r>
                      <a:r>
                        <a:rPr lang="en-GB" sz="1200" dirty="0" smtClean="0"/>
                        <a:t>: MAPMT;</a:t>
                      </a:r>
                      <a:endParaRPr lang="en-GB" sz="1200" dirty="0" smtClean="0">
                        <a:latin typeface="+mn-lt"/>
                      </a:endParaRPr>
                    </a:p>
                  </a:txBody>
                  <a:tcPr>
                    <a:solidFill>
                      <a:schemeClr val="bg1"/>
                    </a:solidFill>
                  </a:tcPr>
                </a:tc>
                <a:tc>
                  <a:txBody>
                    <a:bodyPr/>
                    <a:lstStyle/>
                    <a:p>
                      <a:pPr algn="ctr"/>
                      <a:r>
                        <a:rPr lang="en-GB" sz="1200" dirty="0" smtClean="0"/>
                        <a:t>42%</a:t>
                      </a:r>
                    </a:p>
                    <a:p>
                      <a:pPr algn="ctr"/>
                      <a:r>
                        <a:rPr lang="en-GB" sz="800" dirty="0" smtClean="0"/>
                        <a:t>from here: </a:t>
                      </a:r>
                      <a:r>
                        <a:rPr lang="en-GB" sz="800" dirty="0" err="1" smtClean="0"/>
                        <a:t>astoph</a:t>
                      </a:r>
                      <a:r>
                        <a:rPr lang="en-GB" sz="800" dirty="0" smtClean="0"/>
                        <a:t>. session</a:t>
                      </a:r>
                      <a:endParaRPr lang="en-GB" sz="800" dirty="0">
                        <a:latin typeface="+mn-lt"/>
                      </a:endParaRPr>
                    </a:p>
                  </a:txBody>
                  <a:tcPr>
                    <a:solidFill>
                      <a:schemeClr val="accent3">
                        <a:lumMod val="20000"/>
                        <a:lumOff val="80000"/>
                      </a:schemeClr>
                    </a:solidFill>
                  </a:tcPr>
                </a:tc>
              </a:tr>
              <a:tr h="634376">
                <a:tc>
                  <a:txBody>
                    <a:bodyPr/>
                    <a:lstStyle/>
                    <a:p>
                      <a:r>
                        <a:rPr lang="en-GB" sz="1200" dirty="0" smtClean="0"/>
                        <a:t>Playa del Carmen 2004</a:t>
                      </a:r>
                      <a:endParaRPr lang="en-GB" sz="1200" dirty="0">
                        <a:latin typeface="+mn-lt"/>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smtClean="0"/>
                        <a:t>CsI</a:t>
                      </a:r>
                      <a:r>
                        <a:rPr lang="en-GB" sz="1200" dirty="0" smtClean="0"/>
                        <a:t>-MWPC;</a:t>
                      </a:r>
                      <a:r>
                        <a:rPr lang="en-GB" sz="1200" baseline="0" dirty="0" smtClean="0"/>
                        <a:t> </a:t>
                      </a:r>
                      <a:r>
                        <a:rPr lang="en-GB" sz="1200" dirty="0" err="1" smtClean="0"/>
                        <a:t>CsI</a:t>
                      </a:r>
                      <a:r>
                        <a:rPr lang="en-GB" sz="1200" dirty="0" smtClean="0"/>
                        <a:t>-GEM;</a:t>
                      </a:r>
                      <a:r>
                        <a:rPr lang="en-GB" sz="1200" baseline="0" dirty="0" smtClean="0"/>
                        <a:t> </a:t>
                      </a:r>
                      <a:r>
                        <a:rPr lang="en-GB" sz="1200" baseline="0" dirty="0" err="1" smtClean="0"/>
                        <a:t>CsI</a:t>
                      </a:r>
                      <a:r>
                        <a:rPr lang="en-GB" sz="1200" baseline="0" dirty="0" smtClean="0"/>
                        <a:t>-THGEM; </a:t>
                      </a:r>
                      <a:r>
                        <a:rPr lang="en-GB" sz="1200" dirty="0" smtClean="0"/>
                        <a:t>HPD; MAPMT; MCP;</a:t>
                      </a:r>
                      <a:r>
                        <a:rPr lang="en-GB" sz="1200" baseline="0" dirty="0" smtClean="0"/>
                        <a:t> APD; </a:t>
                      </a:r>
                      <a:r>
                        <a:rPr lang="en-GB" sz="1200" baseline="0" dirty="0" err="1" smtClean="0"/>
                        <a:t>SiPM</a:t>
                      </a:r>
                      <a:r>
                        <a:rPr lang="en-GB" sz="1200" dirty="0" smtClean="0"/>
                        <a:t>; aerogel</a:t>
                      </a:r>
                      <a:endParaRPr lang="en-GB" sz="1200" dirty="0" smtClean="0">
                        <a:latin typeface="+mn-lt"/>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effectLst>
                            <a:outerShdw blurRad="38100" dist="38100" dir="2700000" algn="tl">
                              <a:srgbClr val="000000">
                                <a:alpha val="43137"/>
                              </a:srgbClr>
                            </a:outerShdw>
                          </a:effectLst>
                        </a:rPr>
                        <a:t>CLEOIII</a:t>
                      </a:r>
                      <a:r>
                        <a:rPr lang="en-GB" sz="1200" baseline="0" dirty="0" smtClean="0"/>
                        <a:t>:TEA-MWPC; </a:t>
                      </a:r>
                      <a:r>
                        <a:rPr lang="en-GB" sz="1200" baseline="0" dirty="0" smtClean="0">
                          <a:effectLst>
                            <a:outerShdw blurRad="38100" dist="38100" dir="2700000" algn="tl">
                              <a:srgbClr val="000000">
                                <a:alpha val="43137"/>
                              </a:srgbClr>
                            </a:outerShdw>
                          </a:effectLst>
                        </a:rPr>
                        <a:t>COMPASS, HADES, J-LAB</a:t>
                      </a:r>
                      <a:r>
                        <a:rPr lang="en-GB" sz="1200" baseline="0" dirty="0" smtClean="0"/>
                        <a:t>: </a:t>
                      </a:r>
                      <a:r>
                        <a:rPr lang="en-GB" sz="1200" baseline="0" dirty="0" err="1" smtClean="0"/>
                        <a:t>CsI</a:t>
                      </a:r>
                      <a:r>
                        <a:rPr lang="en-GB" sz="1200" baseline="0" dirty="0" smtClean="0"/>
                        <a:t>-MWPC; </a:t>
                      </a:r>
                      <a:r>
                        <a:rPr lang="en-GB" sz="1200" dirty="0" smtClean="0">
                          <a:effectLst>
                            <a:outerShdw blurRad="38100" dist="38100" dir="2700000" algn="tl">
                              <a:srgbClr val="000000">
                                <a:alpha val="43137"/>
                              </a:srgbClr>
                            </a:outerShdw>
                          </a:effectLst>
                        </a:rPr>
                        <a:t>HERMES, SELEX, BABAR(DIRC)</a:t>
                      </a:r>
                      <a:r>
                        <a:rPr lang="en-GB" sz="1200" dirty="0" smtClean="0"/>
                        <a:t>: PMT; </a:t>
                      </a:r>
                      <a:r>
                        <a:rPr lang="en-GB" sz="1200" dirty="0" smtClean="0">
                          <a:effectLst>
                            <a:outerShdw blurRad="38100" dist="38100" dir="2700000" algn="tl">
                              <a:srgbClr val="000000">
                                <a:alpha val="43137"/>
                              </a:srgbClr>
                            </a:outerShdw>
                          </a:effectLst>
                        </a:rPr>
                        <a:t>HERA-B</a:t>
                      </a:r>
                      <a:r>
                        <a:rPr lang="en-GB" sz="1200" dirty="0" smtClean="0"/>
                        <a:t>: MAPMT;</a:t>
                      </a:r>
                      <a:endParaRPr lang="en-GB" sz="1200" dirty="0" smtClean="0">
                        <a:latin typeface="+mn-lt"/>
                      </a:endParaRPr>
                    </a:p>
                  </a:txBody>
                  <a:tcPr>
                    <a:solidFill>
                      <a:schemeClr val="bg1"/>
                    </a:solidFill>
                  </a:tcPr>
                </a:tc>
                <a:tc>
                  <a:txBody>
                    <a:bodyPr/>
                    <a:lstStyle/>
                    <a:p>
                      <a:pPr algn="ctr"/>
                      <a:r>
                        <a:rPr lang="en-GB" sz="1200" dirty="0" smtClean="0"/>
                        <a:t>23%</a:t>
                      </a:r>
                      <a:endParaRPr lang="en-GB" sz="1200" dirty="0">
                        <a:latin typeface="+mn-lt"/>
                      </a:endParaRPr>
                    </a:p>
                  </a:txBody>
                  <a:tcPr>
                    <a:solidFill>
                      <a:schemeClr val="accent3">
                        <a:lumMod val="20000"/>
                        <a:lumOff val="80000"/>
                      </a:schemeClr>
                    </a:solidFill>
                  </a:tcPr>
                </a:tc>
              </a:tr>
              <a:tr h="634376">
                <a:tc>
                  <a:txBody>
                    <a:bodyPr/>
                    <a:lstStyle/>
                    <a:p>
                      <a:r>
                        <a:rPr lang="en-GB" sz="1200" dirty="0" smtClean="0"/>
                        <a:t>Trieste</a:t>
                      </a:r>
                    </a:p>
                    <a:p>
                      <a:r>
                        <a:rPr lang="en-GB" sz="1200" dirty="0" smtClean="0"/>
                        <a:t>2007</a:t>
                      </a:r>
                      <a:endParaRPr lang="en-GB" sz="1200" dirty="0">
                        <a:latin typeface="+mn-lt"/>
                      </a:endParaRPr>
                    </a:p>
                  </a:txBody>
                  <a:tcPr>
                    <a:solidFill>
                      <a:schemeClr val="bg1"/>
                    </a:solidFill>
                  </a:tcPr>
                </a:tc>
                <a:tc>
                  <a:txBody>
                    <a:bodyPr/>
                    <a:lstStyle/>
                    <a:p>
                      <a:r>
                        <a:rPr lang="en-GB" sz="1200" dirty="0" err="1" smtClean="0"/>
                        <a:t>CsI</a:t>
                      </a:r>
                      <a:r>
                        <a:rPr lang="en-GB" sz="1200" dirty="0" smtClean="0"/>
                        <a:t> and </a:t>
                      </a:r>
                      <a:r>
                        <a:rPr lang="en-GB" sz="1200" dirty="0" err="1" smtClean="0"/>
                        <a:t>Bialk</a:t>
                      </a:r>
                      <a:r>
                        <a:rPr lang="en-GB" sz="1200" dirty="0" smtClean="0"/>
                        <a:t> -GEM/THGEM/</a:t>
                      </a:r>
                      <a:r>
                        <a:rPr lang="en-GB" sz="1200" dirty="0" err="1" smtClean="0">
                          <a:latin typeface="Symbol" panose="05050102010706020507" pitchFamily="18" charset="2"/>
                        </a:rPr>
                        <a:t>m</a:t>
                      </a:r>
                      <a:r>
                        <a:rPr lang="en-GB" sz="1200" dirty="0" err="1" smtClean="0"/>
                        <a:t>MEGAS</a:t>
                      </a:r>
                      <a:r>
                        <a:rPr lang="en-GB" sz="1200" dirty="0" smtClean="0"/>
                        <a:t>; DIRC (</a:t>
                      </a:r>
                      <a:r>
                        <a:rPr lang="en-GB" sz="1200" dirty="0" smtClean="0">
                          <a:effectLst>
                            <a:outerShdw blurRad="38100" dist="38100" dir="2700000" algn="tl">
                              <a:srgbClr val="000000">
                                <a:alpha val="43137"/>
                              </a:srgbClr>
                            </a:outerShdw>
                          </a:effectLst>
                        </a:rPr>
                        <a:t>PANDA</a:t>
                      </a:r>
                      <a:r>
                        <a:rPr lang="en-GB" sz="1200" dirty="0" smtClean="0"/>
                        <a:t>);</a:t>
                      </a:r>
                      <a:r>
                        <a:rPr lang="en-GB" sz="1200" baseline="0" dirty="0" smtClean="0"/>
                        <a:t> </a:t>
                      </a:r>
                      <a:r>
                        <a:rPr lang="en-GB" sz="1200" dirty="0" smtClean="0"/>
                        <a:t>FDIRC (</a:t>
                      </a:r>
                      <a:r>
                        <a:rPr lang="en-GB" sz="1200" dirty="0" smtClean="0">
                          <a:effectLst>
                            <a:outerShdw blurRad="38100" dist="38100" dir="2700000" algn="tl">
                              <a:srgbClr val="000000">
                                <a:alpha val="43137"/>
                              </a:srgbClr>
                            </a:outerShdw>
                          </a:effectLst>
                        </a:rPr>
                        <a:t>BABAR</a:t>
                      </a:r>
                      <a:r>
                        <a:rPr lang="en-GB" sz="1200" dirty="0" smtClean="0"/>
                        <a:t>); TOP</a:t>
                      </a:r>
                      <a:r>
                        <a:rPr lang="en-GB" sz="1200" baseline="0" dirty="0" smtClean="0"/>
                        <a:t> (</a:t>
                      </a:r>
                      <a:r>
                        <a:rPr lang="en-GB" sz="1200" dirty="0" smtClean="0">
                          <a:effectLst>
                            <a:outerShdw blurRad="38100" dist="38100" dir="2700000" algn="tl">
                              <a:srgbClr val="000000">
                                <a:alpha val="43137"/>
                              </a:srgbClr>
                            </a:outerShdw>
                          </a:effectLst>
                        </a:rPr>
                        <a:t>BELLEII</a:t>
                      </a:r>
                      <a:r>
                        <a:rPr lang="en-GB" sz="1200" dirty="0" smtClean="0"/>
                        <a:t>); MCP;</a:t>
                      </a:r>
                      <a:r>
                        <a:rPr lang="en-GB" sz="1200" baseline="0" dirty="0" smtClean="0"/>
                        <a:t> MAPMT; </a:t>
                      </a:r>
                      <a:r>
                        <a:rPr lang="en-GB" sz="1200" dirty="0" smtClean="0"/>
                        <a:t>HAPD; </a:t>
                      </a:r>
                      <a:r>
                        <a:rPr lang="en-GB" sz="1200" dirty="0" err="1" smtClean="0"/>
                        <a:t>SiPM</a:t>
                      </a:r>
                      <a:r>
                        <a:rPr lang="en-GB" sz="1200" dirty="0" smtClean="0"/>
                        <a:t>; F-aerogel; </a:t>
                      </a:r>
                      <a:r>
                        <a:rPr lang="en-GB" sz="1200" dirty="0" smtClean="0">
                          <a:effectLst>
                            <a:outerShdw blurRad="38100" dist="38100" dir="2700000" algn="tl">
                              <a:srgbClr val="000000">
                                <a:alpha val="43137"/>
                              </a:srgbClr>
                            </a:outerShdw>
                          </a:effectLst>
                        </a:rPr>
                        <a:t>NA62</a:t>
                      </a:r>
                      <a:r>
                        <a:rPr lang="en-GB" sz="1200" baseline="0" dirty="0" smtClean="0"/>
                        <a:t> (PMT)</a:t>
                      </a:r>
                      <a:endParaRPr lang="en-GB" sz="1200" dirty="0">
                        <a:latin typeface="+mn-lt"/>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effectLst>
                            <a:outerShdw blurRad="38100" dist="38100" dir="2700000" algn="tl">
                              <a:srgbClr val="000000">
                                <a:alpha val="43137"/>
                              </a:srgbClr>
                            </a:outerShdw>
                          </a:effectLst>
                        </a:rPr>
                        <a:t>CLEOIII</a:t>
                      </a:r>
                      <a:r>
                        <a:rPr lang="en-GB" sz="1200" baseline="0" dirty="0" smtClean="0"/>
                        <a:t>:TEA-MWPC; </a:t>
                      </a:r>
                      <a:r>
                        <a:rPr lang="en-GB" sz="1200" baseline="0" dirty="0" smtClean="0">
                          <a:effectLst>
                            <a:outerShdw blurRad="38100" dist="38100" dir="2700000" algn="tl">
                              <a:srgbClr val="000000">
                                <a:alpha val="43137"/>
                              </a:srgbClr>
                            </a:outerShdw>
                          </a:effectLst>
                        </a:rPr>
                        <a:t>COMPASS, HADES, J-LAB</a:t>
                      </a:r>
                      <a:r>
                        <a:rPr lang="en-GB" sz="1200" baseline="0" dirty="0" smtClean="0"/>
                        <a:t>: </a:t>
                      </a:r>
                      <a:r>
                        <a:rPr lang="en-GB" sz="1200" baseline="0" dirty="0" err="1" smtClean="0"/>
                        <a:t>CsI</a:t>
                      </a:r>
                      <a:r>
                        <a:rPr lang="en-GB" sz="1200" baseline="0" dirty="0" smtClean="0"/>
                        <a:t>-MWPC;</a:t>
                      </a:r>
                      <a:r>
                        <a:rPr lang="en-GB" sz="1200" dirty="0" smtClean="0"/>
                        <a:t> </a:t>
                      </a:r>
                      <a:r>
                        <a:rPr lang="en-GB" sz="1200" dirty="0" smtClean="0">
                          <a:effectLst>
                            <a:outerShdw blurRad="38100" dist="38100" dir="2700000" algn="tl">
                              <a:srgbClr val="000000">
                                <a:alpha val="43137"/>
                              </a:srgbClr>
                            </a:outerShdw>
                          </a:effectLst>
                        </a:rPr>
                        <a:t>BABAR(DIRC)</a:t>
                      </a:r>
                      <a:r>
                        <a:rPr lang="en-GB" sz="1200" dirty="0" smtClean="0"/>
                        <a:t>: PMT; </a:t>
                      </a:r>
                      <a:r>
                        <a:rPr lang="en-GB" sz="1200" dirty="0" smtClean="0">
                          <a:effectLst>
                            <a:outerShdw blurRad="38100" dist="38100" dir="2700000" algn="tl">
                              <a:srgbClr val="000000">
                                <a:alpha val="43137"/>
                              </a:srgbClr>
                            </a:outerShdw>
                          </a:effectLst>
                        </a:rPr>
                        <a:t>COMPASS, HERA-B</a:t>
                      </a:r>
                      <a:r>
                        <a:rPr lang="en-GB" sz="1200" dirty="0" smtClean="0"/>
                        <a:t>: MAPMT;</a:t>
                      </a:r>
                      <a:endParaRPr lang="en-GB" sz="1200" dirty="0" smtClean="0">
                        <a:latin typeface="+mn-lt"/>
                      </a:endParaRPr>
                    </a:p>
                  </a:txBody>
                  <a:tcPr>
                    <a:solidFill>
                      <a:schemeClr val="bg1"/>
                    </a:solidFill>
                  </a:tcPr>
                </a:tc>
                <a:tc>
                  <a:txBody>
                    <a:bodyPr/>
                    <a:lstStyle/>
                    <a:p>
                      <a:pPr algn="ctr"/>
                      <a:r>
                        <a:rPr lang="en-GB" sz="1200" dirty="0" smtClean="0"/>
                        <a:t>13%</a:t>
                      </a:r>
                      <a:endParaRPr lang="en-GB" sz="1200" dirty="0">
                        <a:latin typeface="+mn-lt"/>
                      </a:endParaRPr>
                    </a:p>
                  </a:txBody>
                  <a:tcPr>
                    <a:solidFill>
                      <a:schemeClr val="accent3">
                        <a:lumMod val="20000"/>
                        <a:lumOff val="80000"/>
                      </a:schemeClr>
                    </a:solidFill>
                  </a:tcPr>
                </a:tc>
              </a:tr>
              <a:tr h="634376">
                <a:tc>
                  <a:txBody>
                    <a:bodyPr/>
                    <a:lstStyle/>
                    <a:p>
                      <a:r>
                        <a:rPr lang="en-GB" sz="1200" dirty="0" smtClean="0"/>
                        <a:t>Cassis</a:t>
                      </a:r>
                    </a:p>
                    <a:p>
                      <a:r>
                        <a:rPr lang="en-GB" sz="1200" dirty="0" smtClean="0"/>
                        <a:t>2010</a:t>
                      </a:r>
                      <a:endParaRPr lang="en-GB" sz="1200" dirty="0">
                        <a:latin typeface="+mn-lt"/>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smtClean="0"/>
                        <a:t>CsI</a:t>
                      </a:r>
                      <a:r>
                        <a:rPr lang="en-GB" sz="1200" dirty="0" smtClean="0"/>
                        <a:t>-GEM/THGEM/</a:t>
                      </a:r>
                      <a:r>
                        <a:rPr lang="en-GB" sz="1200" dirty="0" err="1" smtClean="0">
                          <a:latin typeface="Symbol" panose="05050102010706020507" pitchFamily="18" charset="2"/>
                        </a:rPr>
                        <a:t>m</a:t>
                      </a:r>
                      <a:r>
                        <a:rPr lang="en-GB" sz="1200" dirty="0" err="1" smtClean="0"/>
                        <a:t>MEGAS</a:t>
                      </a:r>
                      <a:r>
                        <a:rPr lang="en-GB" sz="1200" dirty="0" smtClean="0"/>
                        <a:t>; </a:t>
                      </a:r>
                      <a:r>
                        <a:rPr lang="en-GB" sz="1200" dirty="0" err="1" smtClean="0"/>
                        <a:t>Bialk</a:t>
                      </a:r>
                      <a:r>
                        <a:rPr lang="en-GB" sz="1200" dirty="0" smtClean="0"/>
                        <a:t>-MPGD; FDIRC;</a:t>
                      </a:r>
                      <a:r>
                        <a:rPr lang="en-GB" sz="1200" baseline="0" dirty="0" smtClean="0"/>
                        <a:t> </a:t>
                      </a:r>
                      <a:r>
                        <a:rPr lang="en-GB" sz="1200" dirty="0" smtClean="0"/>
                        <a:t>MCP,</a:t>
                      </a:r>
                      <a:r>
                        <a:rPr lang="en-GB" sz="1200" baseline="0" dirty="0" smtClean="0"/>
                        <a:t> MAPMT;</a:t>
                      </a:r>
                      <a:r>
                        <a:rPr lang="en-GB" sz="1200" dirty="0" smtClean="0"/>
                        <a:t> HAPD; </a:t>
                      </a:r>
                      <a:r>
                        <a:rPr lang="en-GB" sz="1200" dirty="0" err="1" smtClean="0"/>
                        <a:t>SiPM</a:t>
                      </a:r>
                      <a:r>
                        <a:rPr lang="en-GB" sz="1200" dirty="0" smtClean="0"/>
                        <a:t>; F-aerogel; TORCH (</a:t>
                      </a:r>
                      <a:r>
                        <a:rPr lang="en-GB" sz="1200" dirty="0" err="1" smtClean="0">
                          <a:effectLst>
                            <a:outerShdw blurRad="38100" dist="38100" dir="2700000" algn="tl">
                              <a:srgbClr val="000000">
                                <a:alpha val="43137"/>
                              </a:srgbClr>
                            </a:outerShdw>
                          </a:effectLst>
                        </a:rPr>
                        <a:t>LHCb</a:t>
                      </a:r>
                      <a:r>
                        <a:rPr lang="en-GB" sz="1200" dirty="0" smtClean="0"/>
                        <a:t>); </a:t>
                      </a:r>
                      <a:r>
                        <a:rPr lang="en-GB" sz="1200" dirty="0" smtClean="0">
                          <a:effectLst>
                            <a:outerShdw blurRad="38100" dist="38100" dir="2700000" algn="tl">
                              <a:srgbClr val="000000">
                                <a:alpha val="43137"/>
                              </a:srgbClr>
                            </a:outerShdw>
                          </a:effectLst>
                        </a:rPr>
                        <a:t>CBM</a:t>
                      </a:r>
                      <a:r>
                        <a:rPr lang="en-GB" sz="1200" dirty="0" smtClean="0"/>
                        <a:t> (PMT); </a:t>
                      </a:r>
                      <a:r>
                        <a:rPr lang="en-GB" sz="1200" dirty="0" smtClean="0">
                          <a:effectLst>
                            <a:outerShdw blurRad="38100" dist="38100" dir="2700000" algn="tl">
                              <a:srgbClr val="000000">
                                <a:alpha val="43137"/>
                              </a:srgbClr>
                            </a:outerShdw>
                          </a:effectLst>
                        </a:rPr>
                        <a:t>CLAS12</a:t>
                      </a:r>
                      <a:r>
                        <a:rPr lang="en-GB" sz="1200" dirty="0" smtClean="0"/>
                        <a:t>(MAPMT)</a:t>
                      </a:r>
                      <a:endParaRPr lang="en-GB" sz="1200" dirty="0" smtClean="0">
                        <a:latin typeface="+mn-lt"/>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outerShdw blurRad="38100" dist="38100" dir="2700000" algn="tl">
                              <a:srgbClr val="000000">
                                <a:alpha val="43137"/>
                              </a:srgbClr>
                            </a:outerShdw>
                          </a:effectLst>
                        </a:rPr>
                        <a:t>ALICE, COMPASS, HADES</a:t>
                      </a:r>
                      <a:r>
                        <a:rPr lang="en-GB" sz="1200" dirty="0" smtClean="0"/>
                        <a:t>: </a:t>
                      </a:r>
                      <a:r>
                        <a:rPr lang="en-GB" sz="1200" baseline="0" dirty="0" err="1" smtClean="0"/>
                        <a:t>CsI</a:t>
                      </a:r>
                      <a:r>
                        <a:rPr lang="en-GB" sz="1200" baseline="0" dirty="0" smtClean="0"/>
                        <a:t>-MWPC;</a:t>
                      </a:r>
                      <a:r>
                        <a:rPr lang="en-GB" sz="1200" dirty="0" smtClean="0"/>
                        <a:t> </a:t>
                      </a:r>
                      <a:r>
                        <a:rPr lang="en-GB" sz="1200" dirty="0" smtClean="0">
                          <a:effectLst>
                            <a:outerShdw blurRad="38100" dist="38100" dir="2700000" algn="tl">
                              <a:srgbClr val="000000">
                                <a:alpha val="43137"/>
                              </a:srgbClr>
                            </a:outerShdw>
                          </a:effectLst>
                        </a:rPr>
                        <a:t>PHENIX</a:t>
                      </a:r>
                      <a:r>
                        <a:rPr lang="en-GB" sz="1200" dirty="0" smtClean="0"/>
                        <a:t>: </a:t>
                      </a:r>
                      <a:r>
                        <a:rPr lang="en-GB" sz="1200" dirty="0" err="1" smtClean="0"/>
                        <a:t>CsI</a:t>
                      </a:r>
                      <a:r>
                        <a:rPr lang="en-GB" sz="1200" dirty="0" smtClean="0"/>
                        <a:t>-GEM; </a:t>
                      </a:r>
                      <a:r>
                        <a:rPr lang="en-GB" sz="1200" dirty="0" smtClean="0">
                          <a:effectLst>
                            <a:outerShdw blurRad="38100" dist="38100" dir="2700000" algn="tl">
                              <a:srgbClr val="000000">
                                <a:alpha val="43137"/>
                              </a:srgbClr>
                            </a:outerShdw>
                          </a:effectLst>
                        </a:rPr>
                        <a:t>BABAR(DIRC)</a:t>
                      </a:r>
                      <a:r>
                        <a:rPr lang="en-GB" sz="1200" dirty="0" smtClean="0"/>
                        <a:t>: PMT; </a:t>
                      </a:r>
                      <a:r>
                        <a:rPr lang="en-GB" sz="1200" dirty="0" smtClean="0">
                          <a:effectLst>
                            <a:outerShdw blurRad="38100" dist="38100" dir="2700000" algn="tl">
                              <a:srgbClr val="000000">
                                <a:alpha val="43137"/>
                              </a:srgbClr>
                            </a:outerShdw>
                          </a:effectLst>
                        </a:rPr>
                        <a:t>COMPASS, HERA-B</a:t>
                      </a:r>
                      <a:r>
                        <a:rPr lang="en-GB" sz="1200" dirty="0" smtClean="0"/>
                        <a:t>: MAPMT; </a:t>
                      </a:r>
                      <a:r>
                        <a:rPr lang="en-GB" sz="1200" dirty="0" err="1" smtClean="0">
                          <a:effectLst>
                            <a:outerShdw blurRad="38100" dist="38100" dir="2700000" algn="tl">
                              <a:srgbClr val="000000">
                                <a:alpha val="43137"/>
                              </a:srgbClr>
                            </a:outerShdw>
                          </a:effectLst>
                        </a:rPr>
                        <a:t>LHCb</a:t>
                      </a:r>
                      <a:r>
                        <a:rPr lang="en-GB" sz="1200" dirty="0" smtClean="0"/>
                        <a:t>: HPD</a:t>
                      </a:r>
                      <a:endParaRPr lang="en-GB" sz="1200" dirty="0">
                        <a:latin typeface="+mn-lt"/>
                      </a:endParaRPr>
                    </a:p>
                  </a:txBody>
                  <a:tcPr>
                    <a:solidFill>
                      <a:schemeClr val="bg1"/>
                    </a:solidFill>
                  </a:tcPr>
                </a:tc>
                <a:tc>
                  <a:txBody>
                    <a:bodyPr/>
                    <a:lstStyle/>
                    <a:p>
                      <a:pPr algn="ctr"/>
                      <a:r>
                        <a:rPr lang="en-GB" sz="1200" dirty="0" smtClean="0"/>
                        <a:t>15%</a:t>
                      </a:r>
                      <a:endParaRPr lang="en-GB" sz="1200" dirty="0">
                        <a:latin typeface="+mn-lt"/>
                      </a:endParaRPr>
                    </a:p>
                  </a:txBody>
                  <a:tcPr>
                    <a:solidFill>
                      <a:schemeClr val="accent3">
                        <a:lumMod val="20000"/>
                        <a:lumOff val="80000"/>
                      </a:schemeClr>
                    </a:solidFill>
                  </a:tcPr>
                </a:tc>
              </a:tr>
              <a:tr h="634376">
                <a:tc>
                  <a:txBody>
                    <a:bodyPr/>
                    <a:lstStyle/>
                    <a:p>
                      <a:r>
                        <a:rPr lang="en-GB" sz="1200" dirty="0" err="1" smtClean="0"/>
                        <a:t>Shonan</a:t>
                      </a:r>
                      <a:endParaRPr lang="en-GB" sz="1200" dirty="0" smtClean="0"/>
                    </a:p>
                    <a:p>
                      <a:r>
                        <a:rPr lang="en-GB" sz="1200" dirty="0" smtClean="0"/>
                        <a:t>2013</a:t>
                      </a:r>
                      <a:endParaRPr lang="en-GB" sz="1200" dirty="0">
                        <a:latin typeface="+mn-lt"/>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smtClean="0"/>
                        <a:t>CsI</a:t>
                      </a:r>
                      <a:r>
                        <a:rPr lang="en-GB" sz="1200" dirty="0" smtClean="0"/>
                        <a:t>-HMPGD; </a:t>
                      </a:r>
                      <a:r>
                        <a:rPr lang="en-GB" sz="1200" dirty="0" err="1" smtClean="0"/>
                        <a:t>Bialk</a:t>
                      </a:r>
                      <a:r>
                        <a:rPr lang="en-GB" sz="1200" dirty="0" smtClean="0"/>
                        <a:t>-MGPD; FDIRC;</a:t>
                      </a:r>
                      <a:r>
                        <a:rPr lang="en-GB" sz="1200" baseline="0" dirty="0" smtClean="0"/>
                        <a:t> </a:t>
                      </a:r>
                      <a:r>
                        <a:rPr lang="en-GB" sz="1200" dirty="0" smtClean="0"/>
                        <a:t>MCP;</a:t>
                      </a:r>
                      <a:r>
                        <a:rPr lang="en-GB" sz="1200" baseline="0" dirty="0" smtClean="0"/>
                        <a:t> MAPMT;</a:t>
                      </a:r>
                      <a:r>
                        <a:rPr lang="en-GB" sz="1200" dirty="0" smtClean="0"/>
                        <a:t> HAPD; </a:t>
                      </a:r>
                      <a:r>
                        <a:rPr lang="en-GB" sz="1200" dirty="0" err="1" smtClean="0"/>
                        <a:t>SiPM</a:t>
                      </a:r>
                      <a:r>
                        <a:rPr lang="en-GB" sz="1200" dirty="0" smtClean="0"/>
                        <a:t>; F-aerogel; TOP; TORCH (</a:t>
                      </a:r>
                      <a:r>
                        <a:rPr lang="en-GB" sz="1200" dirty="0" err="1" smtClean="0">
                          <a:effectLst>
                            <a:outerShdw blurRad="38100" dist="38100" dir="2700000" algn="tl">
                              <a:srgbClr val="000000">
                                <a:alpha val="43137"/>
                              </a:srgbClr>
                            </a:outerShdw>
                          </a:effectLst>
                        </a:rPr>
                        <a:t>LHCb</a:t>
                      </a:r>
                      <a:r>
                        <a:rPr lang="en-GB" sz="1200" dirty="0" smtClean="0"/>
                        <a:t>); </a:t>
                      </a:r>
                      <a:r>
                        <a:rPr lang="en-GB" sz="1200" dirty="0" smtClean="0">
                          <a:effectLst>
                            <a:outerShdw blurRad="38100" dist="38100" dir="2700000" algn="tl">
                              <a:srgbClr val="000000">
                                <a:alpha val="43137"/>
                              </a:srgbClr>
                            </a:outerShdw>
                          </a:effectLst>
                        </a:rPr>
                        <a:t>CBM</a:t>
                      </a:r>
                      <a:r>
                        <a:rPr lang="en-GB" sz="1200" dirty="0" smtClean="0"/>
                        <a:t> (PMT); </a:t>
                      </a:r>
                      <a:r>
                        <a:rPr lang="en-GB" sz="1200" dirty="0" smtClean="0">
                          <a:effectLst>
                            <a:outerShdw blurRad="38100" dist="38100" dir="2700000" algn="tl">
                              <a:srgbClr val="000000">
                                <a:alpha val="43137"/>
                              </a:srgbClr>
                            </a:outerShdw>
                          </a:effectLst>
                        </a:rPr>
                        <a:t>CLAS12</a:t>
                      </a:r>
                      <a:r>
                        <a:rPr lang="en-GB" sz="1200" dirty="0" smtClean="0"/>
                        <a:t>(MAPMT)</a:t>
                      </a:r>
                      <a:endParaRPr lang="en-GB" sz="1200" dirty="0" smtClean="0">
                        <a:latin typeface="+mn-lt"/>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outerShdw blurRad="38100" dist="38100" dir="2700000" algn="tl">
                              <a:srgbClr val="000000">
                                <a:alpha val="43137"/>
                              </a:srgbClr>
                            </a:outerShdw>
                          </a:effectLst>
                        </a:rPr>
                        <a:t>ALICE, COMPASS, HADES</a:t>
                      </a:r>
                      <a:r>
                        <a:rPr lang="en-GB" sz="1200" dirty="0" smtClean="0"/>
                        <a:t>: </a:t>
                      </a:r>
                      <a:r>
                        <a:rPr lang="en-GB" sz="1200" baseline="0" dirty="0" err="1" smtClean="0"/>
                        <a:t>CsI</a:t>
                      </a:r>
                      <a:r>
                        <a:rPr lang="en-GB" sz="1200" baseline="0" dirty="0" smtClean="0"/>
                        <a:t>-MWPC;</a:t>
                      </a:r>
                      <a:r>
                        <a:rPr lang="en-GB" sz="1200" dirty="0" smtClean="0"/>
                        <a:t> </a:t>
                      </a:r>
                      <a:r>
                        <a:rPr lang="en-GB" sz="1200" dirty="0" smtClean="0">
                          <a:effectLst>
                            <a:outerShdw blurRad="38100" dist="38100" dir="2700000" algn="tl">
                              <a:srgbClr val="000000">
                                <a:alpha val="43137"/>
                              </a:srgbClr>
                            </a:outerShdw>
                          </a:effectLst>
                        </a:rPr>
                        <a:t>PHENIX</a:t>
                      </a:r>
                      <a:r>
                        <a:rPr lang="en-GB" sz="1200" dirty="0" smtClean="0"/>
                        <a:t>: </a:t>
                      </a:r>
                      <a:r>
                        <a:rPr lang="en-GB" sz="1200" dirty="0" err="1" smtClean="0"/>
                        <a:t>CsI</a:t>
                      </a:r>
                      <a:r>
                        <a:rPr lang="en-GB" sz="1200" dirty="0" smtClean="0"/>
                        <a:t>-GEM; </a:t>
                      </a:r>
                      <a:r>
                        <a:rPr lang="en-GB" sz="1200" dirty="0" smtClean="0">
                          <a:effectLst>
                            <a:outerShdw blurRad="38100" dist="38100" dir="2700000" algn="tl">
                              <a:srgbClr val="000000">
                                <a:alpha val="43137"/>
                              </a:srgbClr>
                            </a:outerShdw>
                          </a:effectLst>
                        </a:rPr>
                        <a:t>COMPASS:</a:t>
                      </a:r>
                      <a:r>
                        <a:rPr lang="en-GB" sz="1200" dirty="0" smtClean="0"/>
                        <a:t> MAPMT; </a:t>
                      </a:r>
                      <a:r>
                        <a:rPr lang="en-GB" sz="1200" dirty="0" err="1" smtClean="0">
                          <a:effectLst>
                            <a:outerShdw blurRad="38100" dist="38100" dir="2700000" algn="tl">
                              <a:srgbClr val="000000">
                                <a:alpha val="43137"/>
                              </a:srgbClr>
                            </a:outerShdw>
                          </a:effectLst>
                        </a:rPr>
                        <a:t>LHCb</a:t>
                      </a:r>
                      <a:r>
                        <a:rPr lang="en-GB" sz="1200" dirty="0" smtClean="0"/>
                        <a:t>: HPD</a:t>
                      </a:r>
                      <a:endParaRPr lang="en-GB" sz="1200" dirty="0" smtClean="0">
                        <a:latin typeface="+mn-lt"/>
                      </a:endParaRPr>
                    </a:p>
                  </a:txBody>
                  <a:tcPr>
                    <a:solidFill>
                      <a:schemeClr val="bg1"/>
                    </a:solidFill>
                  </a:tcPr>
                </a:tc>
                <a:tc>
                  <a:txBody>
                    <a:bodyPr/>
                    <a:lstStyle/>
                    <a:p>
                      <a:pPr algn="ctr"/>
                      <a:r>
                        <a:rPr lang="en-GB" sz="1200" dirty="0" smtClean="0"/>
                        <a:t>14%</a:t>
                      </a:r>
                      <a:endParaRPr lang="en-GB" sz="1200" dirty="0">
                        <a:latin typeface="+mn-lt"/>
                      </a:endParaRPr>
                    </a:p>
                  </a:txBody>
                  <a:tcPr>
                    <a:solidFill>
                      <a:schemeClr val="accent3">
                        <a:lumMod val="20000"/>
                        <a:lumOff val="80000"/>
                      </a:schemeClr>
                    </a:solidFill>
                  </a:tcPr>
                </a:tc>
              </a:tr>
            </a:tbl>
          </a:graphicData>
        </a:graphic>
      </p:graphicFrame>
    </p:spTree>
    <p:extLst>
      <p:ext uri="{BB962C8B-B14F-4D97-AF65-F5344CB8AC3E}">
        <p14:creationId xmlns:p14="http://schemas.microsoft.com/office/powerpoint/2010/main" val="381436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and perspectives</a:t>
            </a:r>
            <a:endParaRPr lang="en-GB" dirty="0"/>
          </a:p>
        </p:txBody>
      </p:sp>
      <p:sp>
        <p:nvSpPr>
          <p:cNvPr id="3" name="Content Placeholder 2"/>
          <p:cNvSpPr>
            <a:spLocks noGrp="1"/>
          </p:cNvSpPr>
          <p:nvPr>
            <p:ph idx="1"/>
          </p:nvPr>
        </p:nvSpPr>
        <p:spPr/>
        <p:txBody>
          <a:bodyPr/>
          <a:lstStyle/>
          <a:p>
            <a:pPr marL="0" indent="0">
              <a:buNone/>
            </a:pPr>
            <a:endParaRPr lang="en-GB" dirty="0"/>
          </a:p>
          <a:p>
            <a:pPr marL="0" indent="0">
              <a:buNone/>
            </a:pPr>
            <a:r>
              <a:rPr lang="en-GB" sz="2000" dirty="0" smtClean="0"/>
              <a:t>About the fun…</a:t>
            </a:r>
          </a:p>
          <a:p>
            <a:pPr marL="0" indent="0">
              <a:buNone/>
            </a:pPr>
            <a:endParaRPr lang="en-GB" sz="2000" dirty="0"/>
          </a:p>
          <a:p>
            <a:pPr marL="0" indent="0">
              <a:buNone/>
            </a:pPr>
            <a:endParaRPr lang="en-GB" sz="2000" dirty="0" smtClean="0"/>
          </a:p>
          <a:p>
            <a:pPr marL="0" indent="0">
              <a:buNone/>
            </a:pPr>
            <a:endParaRPr lang="en-GB" sz="2000" dirty="0"/>
          </a:p>
          <a:p>
            <a:pPr marL="0" indent="0">
              <a:buNone/>
            </a:pPr>
            <a:r>
              <a:rPr lang="en-GB" sz="2000" dirty="0" smtClean="0"/>
              <a:t>Gaseous photon detectors are clearly alive and needed !</a:t>
            </a:r>
          </a:p>
          <a:p>
            <a:pPr marL="0" indent="0">
              <a:buNone/>
            </a:pPr>
            <a:r>
              <a:rPr lang="en-GB" dirty="0" smtClean="0"/>
              <a:t> </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40</a:t>
            </a:fld>
            <a:r>
              <a:rPr lang="en-GB" smtClean="0"/>
              <a:t>/40</a:t>
            </a:r>
            <a:endParaRPr lang="en-GB" dirty="0"/>
          </a:p>
        </p:txBody>
      </p:sp>
    </p:spTree>
    <p:extLst>
      <p:ext uri="{BB962C8B-B14F-4D97-AF65-F5344CB8AC3E}">
        <p14:creationId xmlns:p14="http://schemas.microsoft.com/office/powerpoint/2010/main" val="2838565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3" name="Content Placeholder 2"/>
          <p:cNvSpPr>
            <a:spLocks noGrp="1"/>
          </p:cNvSpPr>
          <p:nvPr>
            <p:ph idx="1"/>
          </p:nvPr>
        </p:nvSpPr>
        <p:spPr>
          <a:xfrm>
            <a:off x="457200" y="1600200"/>
            <a:ext cx="8229600" cy="4781128"/>
          </a:xfrm>
        </p:spPr>
        <p:txBody>
          <a:bodyPr>
            <a:normAutofit fontScale="55000" lnSpcReduction="20000"/>
          </a:bodyPr>
          <a:lstStyle/>
          <a:p>
            <a:pPr marL="0" indent="0">
              <a:buNone/>
            </a:pPr>
            <a:r>
              <a:rPr lang="en-GB" sz="2500" dirty="0"/>
              <a:t>The choice of a particular </a:t>
            </a:r>
            <a:r>
              <a:rPr lang="en-GB" sz="2500" dirty="0" smtClean="0"/>
              <a:t>photon detector </a:t>
            </a:r>
            <a:r>
              <a:rPr lang="en-GB" sz="2500" dirty="0"/>
              <a:t>is naturally </a:t>
            </a:r>
            <a:r>
              <a:rPr lang="en-GB" sz="2500" dirty="0" smtClean="0"/>
              <a:t>driven </a:t>
            </a:r>
            <a:r>
              <a:rPr lang="en-GB" sz="2500" dirty="0"/>
              <a:t>by the experiment's </a:t>
            </a:r>
            <a:r>
              <a:rPr lang="en-GB" sz="2500" dirty="0" smtClean="0"/>
              <a:t>requests. </a:t>
            </a:r>
          </a:p>
          <a:p>
            <a:pPr marL="0" indent="0">
              <a:buNone/>
            </a:pPr>
            <a:endParaRPr lang="en-GB" sz="2500" dirty="0"/>
          </a:p>
          <a:p>
            <a:pPr marL="0" indent="0">
              <a:buNone/>
            </a:pPr>
            <a:r>
              <a:rPr lang="en-GB" sz="2500" dirty="0" smtClean="0"/>
              <a:t>In the last two decades →</a:t>
            </a:r>
          </a:p>
          <a:p>
            <a:endParaRPr lang="en-GB" sz="2500" dirty="0" smtClean="0"/>
          </a:p>
          <a:p>
            <a:r>
              <a:rPr lang="en-GB" sz="2500" dirty="0" smtClean="0"/>
              <a:t>Gaseous photon detectors operating in the UV allowed the construction of first large systems used in HEP or NP experiments, bringing to maturity the RICH technique</a:t>
            </a:r>
          </a:p>
          <a:p>
            <a:endParaRPr lang="en-GB" sz="2500" dirty="0" smtClean="0"/>
          </a:p>
          <a:p>
            <a:r>
              <a:rPr lang="en-GB" sz="2500" dirty="0" smtClean="0"/>
              <a:t>The development of large area </a:t>
            </a:r>
            <a:r>
              <a:rPr lang="en-GB" sz="2500" dirty="0" err="1" smtClean="0"/>
              <a:t>CsI</a:t>
            </a:r>
            <a:r>
              <a:rPr lang="en-GB" sz="2500" dirty="0" smtClean="0"/>
              <a:t> photocathodes (PC) by the CERN/RD26 project in the 1990’s represented a breakthrough in Cherenkov </a:t>
            </a:r>
            <a:r>
              <a:rPr lang="en-GB" sz="2500" dirty="0" err="1" smtClean="0"/>
              <a:t>photodetection</a:t>
            </a:r>
            <a:r>
              <a:rPr lang="en-GB" sz="2500" dirty="0"/>
              <a:t> </a:t>
            </a:r>
            <a:r>
              <a:rPr lang="en-GB" sz="2500" dirty="0" smtClean="0"/>
              <a:t>allowing the transition from “slow” gas photoionization to “fast” photoelectron extraction from solid PC in MWPC </a:t>
            </a:r>
          </a:p>
          <a:p>
            <a:pPr marL="0" indent="0">
              <a:buNone/>
            </a:pPr>
            <a:endParaRPr lang="en-GB" sz="2500" dirty="0" smtClean="0"/>
          </a:p>
          <a:p>
            <a:r>
              <a:rPr lang="en-GB" sz="2500" dirty="0" smtClean="0"/>
              <a:t>There </a:t>
            </a:r>
            <a:r>
              <a:rPr lang="en-GB" sz="2500" dirty="0"/>
              <a:t>has been a </a:t>
            </a:r>
            <a:r>
              <a:rPr lang="en-GB" sz="2500" dirty="0" smtClean="0"/>
              <a:t>strong </a:t>
            </a:r>
            <a:r>
              <a:rPr lang="en-GB" sz="2500" dirty="0"/>
              <a:t>effort to push the RICH detectors to work in the visible wavelength region to limit the chromatic error </a:t>
            </a:r>
            <a:r>
              <a:rPr lang="en-GB" sz="2500" dirty="0" smtClean="0"/>
              <a:t>contribution; </a:t>
            </a:r>
          </a:p>
          <a:p>
            <a:endParaRPr lang="en-GB" sz="2500" dirty="0" smtClean="0"/>
          </a:p>
          <a:p>
            <a:r>
              <a:rPr lang="en-GB" sz="2500" dirty="0" smtClean="0"/>
              <a:t>The majority of new systems or upgrades </a:t>
            </a:r>
            <a:r>
              <a:rPr lang="en-GB" sz="2500" dirty="0"/>
              <a:t>(e.g. in </a:t>
            </a:r>
            <a:r>
              <a:rPr lang="en-GB" sz="2500" dirty="0" smtClean="0"/>
              <a:t>B-factories, HL-LHC,…) have to satisfy constraints in terms of high rate capability, integration into limited space, etc…. The DIRC-like approach, with all various flavours (F-DIRK, TOP, TORCH,…) is the winning solution, clearly shifting the interest towards </a:t>
            </a:r>
            <a:r>
              <a:rPr lang="en-GB" sz="2500" b="1" u="sng" dirty="0" smtClean="0"/>
              <a:t>non-gaseous</a:t>
            </a:r>
            <a:r>
              <a:rPr lang="en-GB" sz="2500" dirty="0" smtClean="0"/>
              <a:t> photon detectors with time resolution &lt; 100 </a:t>
            </a:r>
            <a:r>
              <a:rPr lang="en-GB" sz="2500" dirty="0" err="1" smtClean="0"/>
              <a:t>ps</a:t>
            </a:r>
            <a:endParaRPr lang="en-GB" dirty="0">
              <a:solidFill>
                <a:srgbClr val="0070C0"/>
              </a:solidFill>
              <a:effectLst>
                <a:outerShdw blurRad="38100" dist="38100" dir="2700000" algn="tl">
                  <a:srgbClr val="000000">
                    <a:alpha val="43137"/>
                  </a:srgbClr>
                </a:outerShdw>
              </a:effectLst>
            </a:endParaRPr>
          </a:p>
          <a:p>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5</a:t>
            </a:fld>
            <a:r>
              <a:rPr lang="en-GB" smtClean="0"/>
              <a:t>/40</a:t>
            </a:r>
            <a:endParaRPr lang="en-GB" dirty="0"/>
          </a:p>
        </p:txBody>
      </p:sp>
    </p:spTree>
    <p:extLst>
      <p:ext uri="{BB962C8B-B14F-4D97-AF65-F5344CB8AC3E}">
        <p14:creationId xmlns:p14="http://schemas.microsoft.com/office/powerpoint/2010/main" val="177583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rate issue</a:t>
            </a:r>
            <a:endParaRPr lang="en-GB" dirty="0"/>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6</a:t>
            </a:fld>
            <a:r>
              <a:rPr lang="en-GB" smtClean="0"/>
              <a:t>/40</a:t>
            </a:r>
            <a:endParaRPr lang="en-GB" dirty="0"/>
          </a:p>
        </p:txBody>
      </p:sp>
      <p:sp>
        <p:nvSpPr>
          <p:cNvPr id="7" name="TextBox 6"/>
          <p:cNvSpPr txBox="1"/>
          <p:nvPr/>
        </p:nvSpPr>
        <p:spPr>
          <a:xfrm>
            <a:off x="3509550" y="1975287"/>
            <a:ext cx="1984839" cy="369332"/>
          </a:xfrm>
          <a:prstGeom prst="rect">
            <a:avLst/>
          </a:prstGeom>
          <a:noFill/>
        </p:spPr>
        <p:txBody>
          <a:bodyPr wrap="none" rtlCol="0">
            <a:spAutoFit/>
          </a:bodyPr>
          <a:lstStyle/>
          <a:p>
            <a:r>
              <a:rPr lang="en-GB" dirty="0" smtClean="0"/>
              <a:t>SINGLE PHOTON</a:t>
            </a:r>
            <a:endParaRPr lang="en-GB" dirty="0"/>
          </a:p>
        </p:txBody>
      </p:sp>
      <p:sp>
        <p:nvSpPr>
          <p:cNvPr id="8" name="TextBox 7"/>
          <p:cNvSpPr txBox="1"/>
          <p:nvPr/>
        </p:nvSpPr>
        <p:spPr>
          <a:xfrm>
            <a:off x="3059832" y="2915652"/>
            <a:ext cx="2964273" cy="369332"/>
          </a:xfrm>
          <a:prstGeom prst="rect">
            <a:avLst/>
          </a:prstGeom>
          <a:noFill/>
        </p:spPr>
        <p:txBody>
          <a:bodyPr wrap="none" rtlCol="0">
            <a:spAutoFit/>
          </a:bodyPr>
          <a:lstStyle/>
          <a:p>
            <a:r>
              <a:rPr lang="en-GB" dirty="0" smtClean="0"/>
              <a:t>SINGLE PHOTOELECTRON</a:t>
            </a:r>
            <a:endParaRPr lang="en-GB" dirty="0"/>
          </a:p>
        </p:txBody>
      </p:sp>
      <p:sp>
        <p:nvSpPr>
          <p:cNvPr id="9" name="TextBox 8"/>
          <p:cNvSpPr txBox="1"/>
          <p:nvPr/>
        </p:nvSpPr>
        <p:spPr>
          <a:xfrm>
            <a:off x="3059832" y="3933056"/>
            <a:ext cx="2945037" cy="369332"/>
          </a:xfrm>
          <a:prstGeom prst="rect">
            <a:avLst/>
          </a:prstGeom>
          <a:noFill/>
        </p:spPr>
        <p:txBody>
          <a:bodyPr wrap="none" rtlCol="0">
            <a:spAutoFit/>
          </a:bodyPr>
          <a:lstStyle/>
          <a:p>
            <a:r>
              <a:rPr lang="en-GB" dirty="0" smtClean="0"/>
              <a:t>TOWNSEND AVALANCHE</a:t>
            </a:r>
            <a:endParaRPr lang="en-GB" dirty="0"/>
          </a:p>
        </p:txBody>
      </p:sp>
      <p:sp>
        <p:nvSpPr>
          <p:cNvPr id="10" name="TextBox 9"/>
          <p:cNvSpPr txBox="1"/>
          <p:nvPr/>
        </p:nvSpPr>
        <p:spPr>
          <a:xfrm>
            <a:off x="2771800" y="5013176"/>
            <a:ext cx="4382931" cy="369332"/>
          </a:xfrm>
          <a:prstGeom prst="rect">
            <a:avLst/>
          </a:prstGeom>
          <a:noFill/>
        </p:spPr>
        <p:txBody>
          <a:bodyPr wrap="none" rtlCol="0">
            <a:spAutoFit/>
          </a:bodyPr>
          <a:lstStyle/>
          <a:p>
            <a:r>
              <a:rPr lang="en-GB" dirty="0" smtClean="0"/>
              <a:t>FRONT-END ELECTRONICS (ions signal)</a:t>
            </a:r>
            <a:endParaRPr lang="en-GB" dirty="0"/>
          </a:p>
        </p:txBody>
      </p:sp>
      <p:sp>
        <p:nvSpPr>
          <p:cNvPr id="11" name="Down Arrow 10"/>
          <p:cNvSpPr/>
          <p:nvPr/>
        </p:nvSpPr>
        <p:spPr>
          <a:xfrm>
            <a:off x="4430950" y="2420888"/>
            <a:ext cx="142039" cy="49476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a:off x="4427984" y="3366284"/>
            <a:ext cx="142039" cy="49476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own Arrow 12"/>
          <p:cNvSpPr/>
          <p:nvPr/>
        </p:nvSpPr>
        <p:spPr>
          <a:xfrm>
            <a:off x="4427984" y="4365104"/>
            <a:ext cx="142039" cy="49476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788024" y="2503929"/>
            <a:ext cx="923651" cy="276999"/>
          </a:xfrm>
          <a:prstGeom prst="rect">
            <a:avLst/>
          </a:prstGeom>
          <a:solidFill>
            <a:schemeClr val="accent1">
              <a:lumMod val="20000"/>
              <a:lumOff val="80000"/>
            </a:schemeClr>
          </a:solidFill>
          <a:ln>
            <a:solidFill>
              <a:srgbClr val="0070C0"/>
            </a:solidFill>
          </a:ln>
        </p:spPr>
        <p:txBody>
          <a:bodyPr wrap="none" rtlCol="0">
            <a:spAutoFit/>
          </a:bodyPr>
          <a:lstStyle/>
          <a:p>
            <a:r>
              <a:rPr lang="en-GB" sz="1200" dirty="0" err="1" smtClean="0"/>
              <a:t>CsI</a:t>
            </a:r>
            <a:r>
              <a:rPr lang="en-GB" sz="1200" dirty="0" smtClean="0"/>
              <a:t> PC QE</a:t>
            </a:r>
            <a:endParaRPr lang="en-GB" sz="1200" dirty="0" smtClean="0"/>
          </a:p>
        </p:txBody>
      </p:sp>
      <p:sp>
        <p:nvSpPr>
          <p:cNvPr id="15" name="TextBox 14"/>
          <p:cNvSpPr txBox="1"/>
          <p:nvPr/>
        </p:nvSpPr>
        <p:spPr>
          <a:xfrm>
            <a:off x="4788024" y="3440033"/>
            <a:ext cx="3264035" cy="276999"/>
          </a:xfrm>
          <a:prstGeom prst="rect">
            <a:avLst/>
          </a:prstGeom>
          <a:solidFill>
            <a:schemeClr val="accent1">
              <a:lumMod val="20000"/>
              <a:lumOff val="80000"/>
            </a:schemeClr>
          </a:solidFill>
          <a:ln>
            <a:solidFill>
              <a:srgbClr val="0070C0"/>
            </a:solidFill>
          </a:ln>
        </p:spPr>
        <p:txBody>
          <a:bodyPr wrap="none" rtlCol="0">
            <a:spAutoFit/>
          </a:bodyPr>
          <a:lstStyle/>
          <a:p>
            <a:r>
              <a:rPr lang="en-GB" sz="1200" dirty="0"/>
              <a:t>p</a:t>
            </a:r>
            <a:r>
              <a:rPr lang="en-GB" sz="1200" dirty="0" smtClean="0"/>
              <a:t>hotoelectron backscattering (GAS, E, P)</a:t>
            </a:r>
            <a:endParaRPr lang="en-GB" sz="1200" dirty="0"/>
          </a:p>
        </p:txBody>
      </p:sp>
      <p:sp>
        <p:nvSpPr>
          <p:cNvPr id="16" name="TextBox 15"/>
          <p:cNvSpPr txBox="1"/>
          <p:nvPr/>
        </p:nvSpPr>
        <p:spPr>
          <a:xfrm>
            <a:off x="4788024" y="4448145"/>
            <a:ext cx="1688283" cy="276999"/>
          </a:xfrm>
          <a:prstGeom prst="rect">
            <a:avLst/>
          </a:prstGeom>
          <a:solidFill>
            <a:schemeClr val="accent1">
              <a:lumMod val="20000"/>
              <a:lumOff val="80000"/>
            </a:schemeClr>
          </a:solidFill>
          <a:ln>
            <a:solidFill>
              <a:srgbClr val="0070C0"/>
            </a:solidFill>
          </a:ln>
        </p:spPr>
        <p:txBody>
          <a:bodyPr wrap="none" rtlCol="0">
            <a:spAutoFit/>
          </a:bodyPr>
          <a:lstStyle/>
          <a:p>
            <a:r>
              <a:rPr lang="en-GB" sz="1200" dirty="0"/>
              <a:t>g</a:t>
            </a:r>
            <a:r>
              <a:rPr lang="en-GB" sz="1200" dirty="0" smtClean="0"/>
              <a:t>as gain</a:t>
            </a:r>
            <a:r>
              <a:rPr lang="en-GB" sz="1200" baseline="-25000" dirty="0" smtClean="0"/>
              <a:t> </a:t>
            </a:r>
            <a:r>
              <a:rPr lang="en-GB" sz="1200" dirty="0" smtClean="0"/>
              <a:t>(GAS, E, P)</a:t>
            </a:r>
            <a:endParaRPr lang="en-GB" sz="1200" dirty="0"/>
          </a:p>
        </p:txBody>
      </p:sp>
      <p:sp>
        <p:nvSpPr>
          <p:cNvPr id="17" name="Down Arrow 16"/>
          <p:cNvSpPr/>
          <p:nvPr/>
        </p:nvSpPr>
        <p:spPr>
          <a:xfrm>
            <a:off x="4427984" y="5454516"/>
            <a:ext cx="142039" cy="49476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3303272" y="6084004"/>
            <a:ext cx="2420856" cy="369332"/>
          </a:xfrm>
          <a:prstGeom prst="rect">
            <a:avLst/>
          </a:prstGeom>
          <a:noFill/>
        </p:spPr>
        <p:txBody>
          <a:bodyPr wrap="none" rtlCol="0">
            <a:spAutoFit/>
          </a:bodyPr>
          <a:lstStyle/>
          <a:p>
            <a:r>
              <a:rPr lang="en-GB" dirty="0" smtClean="0"/>
              <a:t>SINGLE PHOTON HIT</a:t>
            </a:r>
            <a:endParaRPr lang="en-GB" dirty="0"/>
          </a:p>
        </p:txBody>
      </p:sp>
      <p:sp>
        <p:nvSpPr>
          <p:cNvPr id="19" name="TextBox 18"/>
          <p:cNvSpPr txBox="1"/>
          <p:nvPr/>
        </p:nvSpPr>
        <p:spPr>
          <a:xfrm>
            <a:off x="4788024" y="5445224"/>
            <a:ext cx="4196983" cy="461665"/>
          </a:xfrm>
          <a:prstGeom prst="rect">
            <a:avLst/>
          </a:prstGeom>
          <a:solidFill>
            <a:schemeClr val="accent1">
              <a:lumMod val="20000"/>
              <a:lumOff val="80000"/>
            </a:schemeClr>
          </a:solidFill>
          <a:ln>
            <a:solidFill>
              <a:srgbClr val="0070C0"/>
            </a:solidFill>
          </a:ln>
        </p:spPr>
        <p:txBody>
          <a:bodyPr wrap="none" rtlCol="0">
            <a:spAutoFit/>
          </a:bodyPr>
          <a:lstStyle/>
          <a:p>
            <a:pPr marL="171450" indent="-171450">
              <a:buFont typeface="Arial" panose="020B0604020202020204" pitchFamily="34" charset="0"/>
              <a:buChar char="•"/>
            </a:pPr>
            <a:r>
              <a:rPr lang="en-GB" sz="1200" dirty="0"/>
              <a:t>i</a:t>
            </a:r>
            <a:r>
              <a:rPr lang="en-GB" sz="1200" dirty="0" smtClean="0"/>
              <a:t>ntegration time → visible gain A</a:t>
            </a:r>
            <a:r>
              <a:rPr lang="en-GB" sz="1200" baseline="-25000" dirty="0" smtClean="0"/>
              <a:t>0</a:t>
            </a:r>
            <a:r>
              <a:rPr lang="en-GB" sz="1200" dirty="0" smtClean="0"/>
              <a:t>   </a:t>
            </a:r>
          </a:p>
          <a:p>
            <a:pPr marL="171450" indent="-171450">
              <a:buFont typeface="Arial" panose="020B0604020202020204" pitchFamily="34" charset="0"/>
              <a:buChar char="•"/>
            </a:pPr>
            <a:r>
              <a:rPr lang="en-GB" sz="1200" dirty="0"/>
              <a:t>n</a:t>
            </a:r>
            <a:r>
              <a:rPr lang="en-GB" sz="1200" dirty="0" smtClean="0"/>
              <a:t>oise → zero suppression thresh. </a:t>
            </a:r>
            <a:r>
              <a:rPr lang="en-GB" sz="1200" dirty="0" err="1" smtClean="0"/>
              <a:t>A</a:t>
            </a:r>
            <a:r>
              <a:rPr lang="en-GB" sz="1200" baseline="-25000" dirty="0" err="1" smtClean="0"/>
              <a:t>th</a:t>
            </a:r>
            <a:r>
              <a:rPr lang="en-GB" sz="1200" dirty="0" smtClean="0"/>
              <a:t>                           </a:t>
            </a:r>
            <a:endParaRPr lang="en-GB" sz="1200" dirty="0"/>
          </a:p>
        </p:txBody>
      </p:sp>
      <p:pic>
        <p:nvPicPr>
          <p:cNvPr id="21"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229"/>
          <a:stretch/>
        </p:blipFill>
        <p:spPr bwMode="auto">
          <a:xfrm>
            <a:off x="35496" y="1686041"/>
            <a:ext cx="2028302" cy="2102999"/>
          </a:xfrm>
          <a:prstGeom prst="rect">
            <a:avLst/>
          </a:prstGeom>
          <a:noFill/>
          <a:ln w="9525">
            <a:solidFill>
              <a:schemeClr val="bg1"/>
            </a:solidFill>
            <a:miter lim="800000"/>
            <a:headEnd/>
            <a:tailEnd/>
          </a:ln>
          <a:effectLst/>
        </p:spPr>
      </p:pic>
      <p:sp>
        <p:nvSpPr>
          <p:cNvPr id="24" name="Right Brace 23"/>
          <p:cNvSpPr/>
          <p:nvPr/>
        </p:nvSpPr>
        <p:spPr>
          <a:xfrm>
            <a:off x="7740352" y="5487615"/>
            <a:ext cx="72008" cy="38965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p:cNvSpPr txBox="1"/>
              <p:nvPr/>
            </p:nvSpPr>
            <p:spPr>
              <a:xfrm>
                <a:off x="7740352" y="5373216"/>
                <a:ext cx="1338059" cy="528414"/>
              </a:xfrm>
              <a:prstGeom prst="rect">
                <a:avLst/>
              </a:prstGeom>
              <a:noFill/>
            </p:spPr>
            <p:txBody>
              <a:bodyPr wrap="none" rtlCol="0">
                <a:spAutoFit/>
              </a:bodyPr>
              <a:lstStyle/>
              <a:p>
                <a14:m>
                  <m:oMath xmlns:m="http://schemas.openxmlformats.org/officeDocument/2006/math">
                    <m:sSub>
                      <m:sSubPr>
                        <m:ctrlPr>
                          <a:rPr lang="en-GB" i="1" smtClean="0">
                            <a:latin typeface="Cambria Math"/>
                          </a:rPr>
                        </m:ctrlPr>
                      </m:sSubPr>
                      <m:e>
                        <m:r>
                          <a:rPr lang="en-GB" i="1" smtClean="0">
                            <a:latin typeface="Cambria Math"/>
                            <a:ea typeface="Cambria Math"/>
                          </a:rPr>
                          <m:t>𝜀</m:t>
                        </m:r>
                      </m:e>
                      <m:sub>
                        <m:r>
                          <a:rPr lang="en-GB" b="0" i="1" smtClean="0">
                            <a:latin typeface="Cambria Math"/>
                          </a:rPr>
                          <m:t>𝑑𝑒𝑡</m:t>
                        </m:r>
                      </m:sub>
                    </m:sSub>
                  </m:oMath>
                </a14:m>
                <a:r>
                  <a:rPr lang="en-GB" dirty="0" smtClean="0"/>
                  <a:t>= </a:t>
                </a:r>
                <a14:m>
                  <m:oMath xmlns:m="http://schemas.openxmlformats.org/officeDocument/2006/math">
                    <m:sSup>
                      <m:sSupPr>
                        <m:ctrlPr>
                          <a:rPr lang="en-GB" i="1" dirty="0" smtClean="0">
                            <a:latin typeface="Cambria Math"/>
                          </a:rPr>
                        </m:ctrlPr>
                      </m:sSupPr>
                      <m:e>
                        <m:r>
                          <a:rPr lang="en-GB" i="1" dirty="0" smtClean="0">
                            <a:latin typeface="Cambria Math"/>
                          </a:rPr>
                          <m:t>𝑒</m:t>
                        </m:r>
                      </m:e>
                      <m:sup>
                        <m:r>
                          <a:rPr lang="en-GB" i="1" dirty="0" smtClean="0">
                            <a:latin typeface="Cambria Math"/>
                          </a:rPr>
                          <m:t>−</m:t>
                        </m:r>
                        <m:r>
                          <a:rPr lang="en-GB" b="0" i="1" dirty="0" smtClean="0">
                            <a:latin typeface="Cambria Math"/>
                          </a:rPr>
                          <m:t> </m:t>
                        </m:r>
                        <m:f>
                          <m:fPr>
                            <m:ctrlPr>
                              <a:rPr lang="en-GB" i="1" dirty="0" smtClean="0">
                                <a:latin typeface="Cambria Math"/>
                              </a:rPr>
                            </m:ctrlPr>
                          </m:fPr>
                          <m:num>
                            <m:sSub>
                              <m:sSubPr>
                                <m:ctrlPr>
                                  <a:rPr lang="en-GB" i="1" dirty="0" smtClean="0">
                                    <a:latin typeface="Cambria Math"/>
                                  </a:rPr>
                                </m:ctrlPr>
                              </m:sSubPr>
                              <m:e>
                                <m:r>
                                  <a:rPr lang="en-GB" b="0" i="1" dirty="0" smtClean="0">
                                    <a:latin typeface="Cambria Math"/>
                                  </a:rPr>
                                  <m:t>𝐴</m:t>
                                </m:r>
                              </m:e>
                              <m:sub>
                                <m:r>
                                  <a:rPr lang="en-GB" b="0" i="1" dirty="0" smtClean="0">
                                    <a:latin typeface="Cambria Math"/>
                                  </a:rPr>
                                  <m:t>𝑡h</m:t>
                                </m:r>
                              </m:sub>
                            </m:sSub>
                          </m:num>
                          <m:den>
                            <m:sSub>
                              <m:sSubPr>
                                <m:ctrlPr>
                                  <a:rPr lang="en-GB" i="1" dirty="0" smtClean="0">
                                    <a:latin typeface="Cambria Math"/>
                                  </a:rPr>
                                </m:ctrlPr>
                              </m:sSubPr>
                              <m:e>
                                <m:r>
                                  <a:rPr lang="en-GB" b="0" i="1" dirty="0" smtClean="0">
                                    <a:latin typeface="Cambria Math"/>
                                  </a:rPr>
                                  <m:t>𝐴</m:t>
                                </m:r>
                              </m:e>
                              <m:sub>
                                <m:r>
                                  <a:rPr lang="en-GB" b="0" i="1" dirty="0" smtClean="0">
                                    <a:latin typeface="Cambria Math"/>
                                  </a:rPr>
                                  <m:t>0</m:t>
                                </m:r>
                              </m:sub>
                            </m:sSub>
                          </m:den>
                        </m:f>
                      </m:sup>
                    </m:sSup>
                  </m:oMath>
                </a14:m>
                <a:endParaRPr lang="en-GB" dirty="0"/>
              </a:p>
            </p:txBody>
          </p:sp>
        </mc:Choice>
        <mc:Fallback xmlns="">
          <p:sp>
            <p:nvSpPr>
              <p:cNvPr id="26" name="TextBox 25"/>
              <p:cNvSpPr txBox="1">
                <a:spLocks noRot="1" noChangeAspect="1" noMove="1" noResize="1" noEditPoints="1" noAdjustHandles="1" noChangeArrowheads="1" noChangeShapeType="1" noTextEdit="1"/>
              </p:cNvSpPr>
              <p:nvPr/>
            </p:nvSpPr>
            <p:spPr>
              <a:xfrm>
                <a:off x="7740352" y="5373216"/>
                <a:ext cx="1338059" cy="528414"/>
              </a:xfrm>
              <a:prstGeom prst="rect">
                <a:avLst/>
              </a:prstGeom>
              <a:blipFill rotWithShape="1">
                <a:blip r:embed="rId4"/>
                <a:stretch>
                  <a:fillRect b="-17241"/>
                </a:stretch>
              </a:blipFill>
            </p:spPr>
            <p:txBody>
              <a:bodyPr/>
              <a:lstStyle/>
              <a:p>
                <a:r>
                  <a:rPr lang="en-GB">
                    <a:noFill/>
                  </a:rPr>
                  <a:t> </a:t>
                </a:r>
              </a:p>
            </p:txBody>
          </p:sp>
        </mc:Fallback>
      </mc:AlternateContent>
      <p:sp>
        <p:nvSpPr>
          <p:cNvPr id="27" name="TextBox 26"/>
          <p:cNvSpPr txBox="1"/>
          <p:nvPr/>
        </p:nvSpPr>
        <p:spPr>
          <a:xfrm>
            <a:off x="7092280" y="4335487"/>
            <a:ext cx="1532792" cy="276999"/>
          </a:xfrm>
          <a:prstGeom prst="rect">
            <a:avLst/>
          </a:prstGeom>
          <a:solidFill>
            <a:srgbClr val="00B0F0"/>
          </a:solidFill>
          <a:ln>
            <a:noFill/>
          </a:ln>
        </p:spPr>
        <p:txBody>
          <a:bodyPr wrap="none" rtlCol="0">
            <a:spAutoFit/>
          </a:bodyPr>
          <a:lstStyle/>
          <a:p>
            <a:r>
              <a:rPr lang="en-GB" sz="1200" b="1" dirty="0" smtClean="0">
                <a:solidFill>
                  <a:schemeClr val="bg1"/>
                </a:solidFill>
              </a:rPr>
              <a:t>ion bombardment</a:t>
            </a:r>
          </a:p>
        </p:txBody>
      </p:sp>
      <p:sp>
        <p:nvSpPr>
          <p:cNvPr id="28" name="TextBox 27"/>
          <p:cNvSpPr txBox="1"/>
          <p:nvPr/>
        </p:nvSpPr>
        <p:spPr>
          <a:xfrm>
            <a:off x="611560" y="5795972"/>
            <a:ext cx="2164375" cy="369332"/>
          </a:xfrm>
          <a:prstGeom prst="rect">
            <a:avLst/>
          </a:prstGeom>
          <a:noFill/>
        </p:spPr>
        <p:txBody>
          <a:bodyPr wrap="none" rtlCol="0">
            <a:spAutoFit/>
          </a:bodyPr>
          <a:lstStyle/>
          <a:p>
            <a:r>
              <a:rPr lang="en-GB" dirty="0">
                <a:solidFill>
                  <a:srgbClr val="FF0000"/>
                </a:solidFill>
              </a:rPr>
              <a:t>r</a:t>
            </a:r>
            <a:r>
              <a:rPr lang="en-GB" dirty="0" smtClean="0">
                <a:solidFill>
                  <a:srgbClr val="FF0000"/>
                </a:solidFill>
              </a:rPr>
              <a:t>ate requirements</a:t>
            </a:r>
            <a:endParaRPr lang="en-GB" dirty="0">
              <a:solidFill>
                <a:srgbClr val="FF0000"/>
              </a:solidFill>
            </a:endParaRPr>
          </a:p>
        </p:txBody>
      </p:sp>
      <p:cxnSp>
        <p:nvCxnSpPr>
          <p:cNvPr id="30" name="Straight Arrow Connector 29"/>
          <p:cNvCxnSpPr>
            <a:endCxn id="28" idx="3"/>
          </p:cNvCxnSpPr>
          <p:nvPr/>
        </p:nvCxnSpPr>
        <p:spPr>
          <a:xfrm flipH="1">
            <a:off x="2775935" y="5637423"/>
            <a:ext cx="2084097" cy="343215"/>
          </a:xfrm>
          <a:prstGeom prst="straightConnector1">
            <a:avLst/>
          </a:pr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6577965" y="4571835"/>
            <a:ext cx="442307" cy="813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c 32"/>
          <p:cNvSpPr/>
          <p:nvPr/>
        </p:nvSpPr>
        <p:spPr>
          <a:xfrm>
            <a:off x="4398771" y="2503929"/>
            <a:ext cx="4586236" cy="2555413"/>
          </a:xfrm>
          <a:prstGeom prst="arc">
            <a:avLst>
              <a:gd name="adj1" fmla="val 13733573"/>
              <a:gd name="adj2" fmla="val 1076422"/>
            </a:avLst>
          </a:pr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TextBox 33"/>
          <p:cNvSpPr txBox="1"/>
          <p:nvPr/>
        </p:nvSpPr>
        <p:spPr>
          <a:xfrm rot="981254">
            <a:off x="7241899" y="2746163"/>
            <a:ext cx="798665" cy="276999"/>
          </a:xfrm>
          <a:prstGeom prst="rect">
            <a:avLst/>
          </a:prstGeom>
          <a:noFill/>
        </p:spPr>
        <p:txBody>
          <a:bodyPr wrap="square" rtlCol="0">
            <a:spAutoFit/>
          </a:bodyPr>
          <a:lstStyle/>
          <a:p>
            <a:r>
              <a:rPr lang="en-GB" sz="1200" dirty="0" smtClean="0">
                <a:solidFill>
                  <a:srgbClr val="FF0000"/>
                </a:solidFill>
              </a:rPr>
              <a:t>ageing</a:t>
            </a:r>
            <a:endParaRPr lang="en-GB" sz="1200" dirty="0">
              <a:solidFill>
                <a:srgbClr val="FF0000"/>
              </a:solidFill>
            </a:endParaRPr>
          </a:p>
        </p:txBody>
      </p:sp>
      <p:sp>
        <p:nvSpPr>
          <p:cNvPr id="35" name="TextBox 34"/>
          <p:cNvSpPr txBox="1"/>
          <p:nvPr/>
        </p:nvSpPr>
        <p:spPr>
          <a:xfrm>
            <a:off x="7115524" y="4680233"/>
            <a:ext cx="1486304" cy="276999"/>
          </a:xfrm>
          <a:prstGeom prst="rect">
            <a:avLst/>
          </a:prstGeom>
          <a:solidFill>
            <a:srgbClr val="7030A0"/>
          </a:solidFill>
          <a:ln>
            <a:noFill/>
          </a:ln>
        </p:spPr>
        <p:txBody>
          <a:bodyPr wrap="none" rtlCol="0">
            <a:spAutoFit/>
          </a:bodyPr>
          <a:lstStyle/>
          <a:p>
            <a:r>
              <a:rPr lang="en-GB" sz="1200" b="1" dirty="0">
                <a:solidFill>
                  <a:schemeClr val="bg1"/>
                </a:solidFill>
              </a:rPr>
              <a:t>p</a:t>
            </a:r>
            <a:r>
              <a:rPr lang="en-GB" sz="1200" b="1" dirty="0" smtClean="0">
                <a:solidFill>
                  <a:schemeClr val="bg1"/>
                </a:solidFill>
              </a:rPr>
              <a:t>hoton feedback</a:t>
            </a:r>
          </a:p>
        </p:txBody>
      </p:sp>
      <p:sp>
        <p:nvSpPr>
          <p:cNvPr id="36" name="Arc 35"/>
          <p:cNvSpPr/>
          <p:nvPr/>
        </p:nvSpPr>
        <p:spPr>
          <a:xfrm>
            <a:off x="2696814" y="2143019"/>
            <a:ext cx="6381597" cy="3558879"/>
          </a:xfrm>
          <a:prstGeom prst="arc">
            <a:avLst>
              <a:gd name="adj1" fmla="val 15390525"/>
              <a:gd name="adj2" fmla="val 1076422"/>
            </a:avLst>
          </a:pr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TextBox 36"/>
          <p:cNvSpPr txBox="1"/>
          <p:nvPr/>
        </p:nvSpPr>
        <p:spPr>
          <a:xfrm rot="981254">
            <a:off x="6671448" y="2088515"/>
            <a:ext cx="1633414" cy="276999"/>
          </a:xfrm>
          <a:prstGeom prst="rect">
            <a:avLst/>
          </a:prstGeom>
          <a:noFill/>
        </p:spPr>
        <p:txBody>
          <a:bodyPr wrap="square" rtlCol="0">
            <a:spAutoFit/>
          </a:bodyPr>
          <a:lstStyle/>
          <a:p>
            <a:r>
              <a:rPr lang="en-GB" sz="1200" dirty="0">
                <a:solidFill>
                  <a:srgbClr val="FF0000"/>
                </a:solidFill>
              </a:rPr>
              <a:t>d</a:t>
            </a:r>
            <a:r>
              <a:rPr lang="en-GB" sz="1200" dirty="0" smtClean="0">
                <a:solidFill>
                  <a:srgbClr val="FF0000"/>
                </a:solidFill>
              </a:rPr>
              <a:t>etector instability</a:t>
            </a:r>
            <a:endParaRPr lang="en-GB" sz="1200" dirty="0">
              <a:solidFill>
                <a:srgbClr val="FF0000"/>
              </a:solidFill>
            </a:endParaRPr>
          </a:p>
        </p:txBody>
      </p:sp>
      <p:sp>
        <p:nvSpPr>
          <p:cNvPr id="40" name="Arc 39"/>
          <p:cNvSpPr/>
          <p:nvPr/>
        </p:nvSpPr>
        <p:spPr>
          <a:xfrm rot="5400000">
            <a:off x="4698111" y="2670060"/>
            <a:ext cx="3119459" cy="4303079"/>
          </a:xfrm>
          <a:prstGeom prst="arc">
            <a:avLst>
              <a:gd name="adj1" fmla="val 16512875"/>
              <a:gd name="adj2" fmla="val 1324903"/>
            </a:avLst>
          </a:prstGeom>
          <a:ln>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TextBox 40"/>
          <p:cNvSpPr txBox="1"/>
          <p:nvPr/>
        </p:nvSpPr>
        <p:spPr>
          <a:xfrm rot="20794785">
            <a:off x="6515724" y="6020462"/>
            <a:ext cx="2616833" cy="276999"/>
          </a:xfrm>
          <a:prstGeom prst="rect">
            <a:avLst/>
          </a:prstGeom>
          <a:noFill/>
        </p:spPr>
        <p:txBody>
          <a:bodyPr wrap="square" rtlCol="0">
            <a:spAutoFit/>
          </a:bodyPr>
          <a:lstStyle/>
          <a:p>
            <a:r>
              <a:rPr lang="en-GB" sz="1200" dirty="0" smtClean="0">
                <a:solidFill>
                  <a:srgbClr val="FF0000"/>
                </a:solidFill>
              </a:rPr>
              <a:t>spatial resolution worsening</a:t>
            </a:r>
            <a:endParaRPr lang="en-GB" sz="1200" dirty="0">
              <a:solidFill>
                <a:srgbClr val="FF0000"/>
              </a:solidFill>
            </a:endParaRPr>
          </a:p>
        </p:txBody>
      </p:sp>
      <p:cxnSp>
        <p:nvCxnSpPr>
          <p:cNvPr id="43" name="Straight Arrow Connector 42"/>
          <p:cNvCxnSpPr>
            <a:stCxn id="16" idx="2"/>
          </p:cNvCxnSpPr>
          <p:nvPr/>
        </p:nvCxnSpPr>
        <p:spPr>
          <a:xfrm>
            <a:off x="5632166" y="4725144"/>
            <a:ext cx="2419893" cy="720080"/>
          </a:xfrm>
          <a:prstGeom prst="straightConnector1">
            <a:avLst/>
          </a:pr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971599" y="4606194"/>
            <a:ext cx="288033" cy="623006"/>
            <a:chOff x="2699791" y="4174146"/>
            <a:chExt cx="288033" cy="623006"/>
          </a:xfrm>
        </p:grpSpPr>
        <p:grpSp>
          <p:nvGrpSpPr>
            <p:cNvPr id="39" name="Group 38"/>
            <p:cNvGrpSpPr/>
            <p:nvPr/>
          </p:nvGrpSpPr>
          <p:grpSpPr>
            <a:xfrm>
              <a:off x="2820948" y="4174146"/>
              <a:ext cx="45719" cy="144016"/>
              <a:chOff x="3635896" y="2780928"/>
              <a:chExt cx="72008" cy="144016"/>
            </a:xfrm>
            <a:scene3d>
              <a:camera prst="orthographicFront">
                <a:rot lat="2400000" lon="1800000" rev="7200000"/>
              </a:camera>
              <a:lightRig rig="threePt" dir="t"/>
            </a:scene3d>
          </p:grpSpPr>
          <p:sp>
            <p:nvSpPr>
              <p:cNvPr id="44" name="Isosceles Triangle 43"/>
              <p:cNvSpPr/>
              <p:nvPr/>
            </p:nvSpPr>
            <p:spPr>
              <a:xfrm>
                <a:off x="3635896" y="2780928"/>
                <a:ext cx="72008" cy="7200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3635896" y="2852936"/>
                <a:ext cx="72008" cy="7200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Arc 41"/>
            <p:cNvSpPr/>
            <p:nvPr/>
          </p:nvSpPr>
          <p:spPr>
            <a:xfrm rot="16200000">
              <a:off x="2578635" y="4387963"/>
              <a:ext cx="530345" cy="288033"/>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6" name="Group 45"/>
          <p:cNvGrpSpPr/>
          <p:nvPr/>
        </p:nvGrpSpPr>
        <p:grpSpPr>
          <a:xfrm>
            <a:off x="179512" y="4365104"/>
            <a:ext cx="2448272" cy="864096"/>
            <a:chOff x="1907704" y="3933056"/>
            <a:chExt cx="2448272" cy="864096"/>
          </a:xfrm>
        </p:grpSpPr>
        <p:sp>
          <p:nvSpPr>
            <p:cNvPr id="47" name="Rectangle 46"/>
            <p:cNvSpPr/>
            <p:nvPr/>
          </p:nvSpPr>
          <p:spPr>
            <a:xfrm>
              <a:off x="1979712" y="4653136"/>
              <a:ext cx="2376264" cy="14401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1979712" y="4509120"/>
              <a:ext cx="1152128" cy="14401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3203848" y="4509120"/>
              <a:ext cx="1152128" cy="144016"/>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2267744" y="4221088"/>
              <a:ext cx="45719" cy="45719"/>
            </a:xfrm>
            <a:prstGeom prst="ellipse">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843808" y="4221088"/>
              <a:ext cx="45719" cy="45719"/>
            </a:xfrm>
            <a:prstGeom prst="ellipse">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3446161" y="4221088"/>
              <a:ext cx="45719" cy="45719"/>
            </a:xfrm>
            <a:prstGeom prst="ellipse">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4022225" y="4221088"/>
              <a:ext cx="45719" cy="45719"/>
            </a:xfrm>
            <a:prstGeom prst="ellipse">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lowchart: Connector 53"/>
            <p:cNvSpPr/>
            <p:nvPr/>
          </p:nvSpPr>
          <p:spPr>
            <a:xfrm>
              <a:off x="2267744" y="3933056"/>
              <a:ext cx="72008" cy="72008"/>
            </a:xfrm>
            <a:prstGeom prst="flowChartConnector">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lowchart: Connector 54"/>
            <p:cNvSpPr/>
            <p:nvPr/>
          </p:nvSpPr>
          <p:spPr>
            <a:xfrm>
              <a:off x="2555776" y="3933056"/>
              <a:ext cx="72008" cy="72008"/>
            </a:xfrm>
            <a:prstGeom prst="flowChartConnector">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lowchart: Connector 55"/>
            <p:cNvSpPr/>
            <p:nvPr/>
          </p:nvSpPr>
          <p:spPr>
            <a:xfrm>
              <a:off x="2843808" y="3933056"/>
              <a:ext cx="72008" cy="72008"/>
            </a:xfrm>
            <a:prstGeom prst="flowChartConnector">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lowchart: Connector 56"/>
            <p:cNvSpPr/>
            <p:nvPr/>
          </p:nvSpPr>
          <p:spPr>
            <a:xfrm>
              <a:off x="3131840" y="3933056"/>
              <a:ext cx="72008" cy="72008"/>
            </a:xfrm>
            <a:prstGeom prst="flowChartConnector">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lowchart: Connector 57"/>
            <p:cNvSpPr/>
            <p:nvPr/>
          </p:nvSpPr>
          <p:spPr>
            <a:xfrm>
              <a:off x="3419872" y="3933056"/>
              <a:ext cx="72008" cy="72008"/>
            </a:xfrm>
            <a:prstGeom prst="flowChartConnector">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lowchart: Connector 58"/>
            <p:cNvSpPr/>
            <p:nvPr/>
          </p:nvSpPr>
          <p:spPr>
            <a:xfrm>
              <a:off x="3707904" y="3933056"/>
              <a:ext cx="72008" cy="72008"/>
            </a:xfrm>
            <a:prstGeom prst="flowChartConnector">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lowchart: Connector 59"/>
            <p:cNvSpPr/>
            <p:nvPr/>
          </p:nvSpPr>
          <p:spPr>
            <a:xfrm>
              <a:off x="3995936" y="3933056"/>
              <a:ext cx="72008" cy="72008"/>
            </a:xfrm>
            <a:prstGeom prst="flowChartConnector">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lowchart: Connector 60"/>
            <p:cNvSpPr/>
            <p:nvPr/>
          </p:nvSpPr>
          <p:spPr>
            <a:xfrm>
              <a:off x="4283968" y="3933056"/>
              <a:ext cx="72008" cy="72008"/>
            </a:xfrm>
            <a:prstGeom prst="flowChartConnector">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Flowchart: Connector 61"/>
            <p:cNvSpPr/>
            <p:nvPr/>
          </p:nvSpPr>
          <p:spPr>
            <a:xfrm>
              <a:off x="1907704" y="3933056"/>
              <a:ext cx="72008" cy="72008"/>
            </a:xfrm>
            <a:prstGeom prst="flowChartConnector">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4" name="Arc 63"/>
          <p:cNvSpPr/>
          <p:nvPr/>
        </p:nvSpPr>
        <p:spPr>
          <a:xfrm>
            <a:off x="1043608" y="4698855"/>
            <a:ext cx="252028" cy="458337"/>
          </a:xfrm>
          <a:prstGeom prst="arc">
            <a:avLst>
              <a:gd name="adj1" fmla="val 16200000"/>
              <a:gd name="adj2" fmla="val 676463"/>
            </a:avLst>
          </a:prstGeom>
          <a:ln>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65" name="Straight Connector 64"/>
          <p:cNvCxnSpPr>
            <a:stCxn id="51" idx="4"/>
          </p:cNvCxnSpPr>
          <p:nvPr/>
        </p:nvCxnSpPr>
        <p:spPr>
          <a:xfrm>
            <a:off x="1138476" y="4698855"/>
            <a:ext cx="13144" cy="234855"/>
          </a:xfrm>
          <a:prstGeom prst="line">
            <a:avLst/>
          </a:prstGeom>
          <a:ln>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1183574" y="4656459"/>
            <a:ext cx="868146" cy="271564"/>
          </a:xfrm>
          <a:custGeom>
            <a:avLst/>
            <a:gdLst>
              <a:gd name="connsiteX0" fmla="*/ 10361 w 502730"/>
              <a:gd name="connsiteY0" fmla="*/ 0 h 944546"/>
              <a:gd name="connsiteX1" fmla="*/ 312 w 502730"/>
              <a:gd name="connsiteY1" fmla="*/ 25121 h 944546"/>
              <a:gd name="connsiteX2" fmla="*/ 5336 w 502730"/>
              <a:gd name="connsiteY2" fmla="*/ 140677 h 944546"/>
              <a:gd name="connsiteX3" fmla="*/ 20409 w 502730"/>
              <a:gd name="connsiteY3" fmla="*/ 170822 h 944546"/>
              <a:gd name="connsiteX4" fmla="*/ 146013 w 502730"/>
              <a:gd name="connsiteY4" fmla="*/ 175847 h 944546"/>
              <a:gd name="connsiteX5" fmla="*/ 156062 w 502730"/>
              <a:gd name="connsiteY5" fmla="*/ 185895 h 944546"/>
              <a:gd name="connsiteX6" fmla="*/ 161086 w 502730"/>
              <a:gd name="connsiteY6" fmla="*/ 200968 h 944546"/>
              <a:gd name="connsiteX7" fmla="*/ 176158 w 502730"/>
              <a:gd name="connsiteY7" fmla="*/ 211016 h 944546"/>
              <a:gd name="connsiteX8" fmla="*/ 181183 w 502730"/>
              <a:gd name="connsiteY8" fmla="*/ 226088 h 944546"/>
              <a:gd name="connsiteX9" fmla="*/ 161086 w 502730"/>
              <a:gd name="connsiteY9" fmla="*/ 251209 h 944546"/>
              <a:gd name="connsiteX10" fmla="*/ 151038 w 502730"/>
              <a:gd name="connsiteY10" fmla="*/ 266282 h 944546"/>
              <a:gd name="connsiteX11" fmla="*/ 115868 w 502730"/>
              <a:gd name="connsiteY11" fmla="*/ 296427 h 944546"/>
              <a:gd name="connsiteX12" fmla="*/ 110844 w 502730"/>
              <a:gd name="connsiteY12" fmla="*/ 316524 h 944546"/>
              <a:gd name="connsiteX13" fmla="*/ 100796 w 502730"/>
              <a:gd name="connsiteY13" fmla="*/ 346669 h 944546"/>
              <a:gd name="connsiteX14" fmla="*/ 241473 w 502730"/>
              <a:gd name="connsiteY14" fmla="*/ 371789 h 944546"/>
              <a:gd name="connsiteX15" fmla="*/ 251521 w 502730"/>
              <a:gd name="connsiteY15" fmla="*/ 386862 h 944546"/>
              <a:gd name="connsiteX16" fmla="*/ 266594 w 502730"/>
              <a:gd name="connsiteY16" fmla="*/ 401935 h 944546"/>
              <a:gd name="connsiteX17" fmla="*/ 271618 w 502730"/>
              <a:gd name="connsiteY17" fmla="*/ 492370 h 944546"/>
              <a:gd name="connsiteX18" fmla="*/ 256545 w 502730"/>
              <a:gd name="connsiteY18" fmla="*/ 497394 h 944546"/>
              <a:gd name="connsiteX19" fmla="*/ 241473 w 502730"/>
              <a:gd name="connsiteY19" fmla="*/ 507442 h 944546"/>
              <a:gd name="connsiteX20" fmla="*/ 226400 w 502730"/>
              <a:gd name="connsiteY20" fmla="*/ 512466 h 944546"/>
              <a:gd name="connsiteX21" fmla="*/ 206303 w 502730"/>
              <a:gd name="connsiteY21" fmla="*/ 532563 h 944546"/>
              <a:gd name="connsiteX22" fmla="*/ 191231 w 502730"/>
              <a:gd name="connsiteY22" fmla="*/ 542611 h 944546"/>
              <a:gd name="connsiteX23" fmla="*/ 191231 w 502730"/>
              <a:gd name="connsiteY23" fmla="*/ 612950 h 944546"/>
              <a:gd name="connsiteX24" fmla="*/ 236449 w 502730"/>
              <a:gd name="connsiteY24" fmla="*/ 638071 h 944546"/>
              <a:gd name="connsiteX25" fmla="*/ 387174 w 502730"/>
              <a:gd name="connsiteY25" fmla="*/ 638071 h 944546"/>
              <a:gd name="connsiteX26" fmla="*/ 402246 w 502730"/>
              <a:gd name="connsiteY26" fmla="*/ 643095 h 944546"/>
              <a:gd name="connsiteX27" fmla="*/ 412295 w 502730"/>
              <a:gd name="connsiteY27" fmla="*/ 673240 h 944546"/>
              <a:gd name="connsiteX28" fmla="*/ 392198 w 502730"/>
              <a:gd name="connsiteY28" fmla="*/ 693337 h 944546"/>
              <a:gd name="connsiteX29" fmla="*/ 387174 w 502730"/>
              <a:gd name="connsiteY29" fmla="*/ 708409 h 944546"/>
              <a:gd name="connsiteX30" fmla="*/ 357029 w 502730"/>
              <a:gd name="connsiteY30" fmla="*/ 723482 h 944546"/>
              <a:gd name="connsiteX31" fmla="*/ 352005 w 502730"/>
              <a:gd name="connsiteY31" fmla="*/ 738554 h 944546"/>
              <a:gd name="connsiteX32" fmla="*/ 321860 w 502730"/>
              <a:gd name="connsiteY32" fmla="*/ 753627 h 944546"/>
              <a:gd name="connsiteX33" fmla="*/ 306787 w 502730"/>
              <a:gd name="connsiteY33" fmla="*/ 763675 h 944546"/>
              <a:gd name="connsiteX34" fmla="*/ 306787 w 502730"/>
              <a:gd name="connsiteY34" fmla="*/ 813917 h 944546"/>
              <a:gd name="connsiteX35" fmla="*/ 321860 w 502730"/>
              <a:gd name="connsiteY35" fmla="*/ 823965 h 944546"/>
              <a:gd name="connsiteX36" fmla="*/ 331908 w 502730"/>
              <a:gd name="connsiteY36" fmla="*/ 834014 h 944546"/>
              <a:gd name="connsiteX37" fmla="*/ 367077 w 502730"/>
              <a:gd name="connsiteY37" fmla="*/ 844062 h 944546"/>
              <a:gd name="connsiteX38" fmla="*/ 382150 w 502730"/>
              <a:gd name="connsiteY38" fmla="*/ 849086 h 944546"/>
              <a:gd name="connsiteX39" fmla="*/ 457512 w 502730"/>
              <a:gd name="connsiteY39" fmla="*/ 859135 h 944546"/>
              <a:gd name="connsiteX40" fmla="*/ 482633 w 502730"/>
              <a:gd name="connsiteY40" fmla="*/ 894304 h 944546"/>
              <a:gd name="connsiteX41" fmla="*/ 492682 w 502730"/>
              <a:gd name="connsiteY41" fmla="*/ 904352 h 944546"/>
              <a:gd name="connsiteX42" fmla="*/ 502730 w 502730"/>
              <a:gd name="connsiteY42" fmla="*/ 944546 h 94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02730" h="944546">
                <a:moveTo>
                  <a:pt x="10361" y="0"/>
                </a:moveTo>
                <a:cubicBezTo>
                  <a:pt x="7011" y="8374"/>
                  <a:pt x="634" y="16108"/>
                  <a:pt x="312" y="25121"/>
                </a:cubicBezTo>
                <a:cubicBezTo>
                  <a:pt x="-1064" y="63651"/>
                  <a:pt x="2379" y="102236"/>
                  <a:pt x="5336" y="140677"/>
                </a:cubicBezTo>
                <a:cubicBezTo>
                  <a:pt x="5677" y="145103"/>
                  <a:pt x="14941" y="170012"/>
                  <a:pt x="20409" y="170822"/>
                </a:cubicBezTo>
                <a:cubicBezTo>
                  <a:pt x="61858" y="176963"/>
                  <a:pt x="104145" y="174172"/>
                  <a:pt x="146013" y="175847"/>
                </a:cubicBezTo>
                <a:cubicBezTo>
                  <a:pt x="149363" y="179196"/>
                  <a:pt x="153625" y="181833"/>
                  <a:pt x="156062" y="185895"/>
                </a:cubicBezTo>
                <a:cubicBezTo>
                  <a:pt x="158787" y="190436"/>
                  <a:pt x="157778" y="196832"/>
                  <a:pt x="161086" y="200968"/>
                </a:cubicBezTo>
                <a:cubicBezTo>
                  <a:pt x="164858" y="205683"/>
                  <a:pt x="171134" y="207667"/>
                  <a:pt x="176158" y="211016"/>
                </a:cubicBezTo>
                <a:cubicBezTo>
                  <a:pt x="177833" y="216040"/>
                  <a:pt x="181183" y="220792"/>
                  <a:pt x="181183" y="226088"/>
                </a:cubicBezTo>
                <a:cubicBezTo>
                  <a:pt x="181183" y="242266"/>
                  <a:pt x="172659" y="243494"/>
                  <a:pt x="161086" y="251209"/>
                </a:cubicBezTo>
                <a:cubicBezTo>
                  <a:pt x="157737" y="256233"/>
                  <a:pt x="154968" y="261697"/>
                  <a:pt x="151038" y="266282"/>
                </a:cubicBezTo>
                <a:cubicBezTo>
                  <a:pt x="134794" y="285234"/>
                  <a:pt x="133647" y="284575"/>
                  <a:pt x="115868" y="296427"/>
                </a:cubicBezTo>
                <a:cubicBezTo>
                  <a:pt x="114193" y="303126"/>
                  <a:pt x="112828" y="309910"/>
                  <a:pt x="110844" y="316524"/>
                </a:cubicBezTo>
                <a:cubicBezTo>
                  <a:pt x="107801" y="326669"/>
                  <a:pt x="100796" y="346669"/>
                  <a:pt x="100796" y="346669"/>
                </a:cubicBezTo>
                <a:cubicBezTo>
                  <a:pt x="117363" y="412936"/>
                  <a:pt x="95196" y="351613"/>
                  <a:pt x="241473" y="371789"/>
                </a:cubicBezTo>
                <a:cubicBezTo>
                  <a:pt x="247455" y="372614"/>
                  <a:pt x="247655" y="382223"/>
                  <a:pt x="251521" y="386862"/>
                </a:cubicBezTo>
                <a:cubicBezTo>
                  <a:pt x="256070" y="392321"/>
                  <a:pt x="261570" y="396911"/>
                  <a:pt x="266594" y="401935"/>
                </a:cubicBezTo>
                <a:cubicBezTo>
                  <a:pt x="278678" y="438188"/>
                  <a:pt x="285787" y="446322"/>
                  <a:pt x="271618" y="492370"/>
                </a:cubicBezTo>
                <a:cubicBezTo>
                  <a:pt x="270060" y="497432"/>
                  <a:pt x="261569" y="495719"/>
                  <a:pt x="256545" y="497394"/>
                </a:cubicBezTo>
                <a:cubicBezTo>
                  <a:pt x="251521" y="500743"/>
                  <a:pt x="246874" y="504742"/>
                  <a:pt x="241473" y="507442"/>
                </a:cubicBezTo>
                <a:cubicBezTo>
                  <a:pt x="236736" y="509810"/>
                  <a:pt x="230710" y="509388"/>
                  <a:pt x="226400" y="512466"/>
                </a:cubicBezTo>
                <a:cubicBezTo>
                  <a:pt x="218691" y="517972"/>
                  <a:pt x="214186" y="527308"/>
                  <a:pt x="206303" y="532563"/>
                </a:cubicBezTo>
                <a:lnTo>
                  <a:pt x="191231" y="542611"/>
                </a:lnTo>
                <a:cubicBezTo>
                  <a:pt x="183071" y="567091"/>
                  <a:pt x="176249" y="580846"/>
                  <a:pt x="191231" y="612950"/>
                </a:cubicBezTo>
                <a:cubicBezTo>
                  <a:pt x="197596" y="626590"/>
                  <a:pt x="222280" y="633348"/>
                  <a:pt x="236449" y="638071"/>
                </a:cubicBezTo>
                <a:cubicBezTo>
                  <a:pt x="308028" y="634818"/>
                  <a:pt x="329581" y="627600"/>
                  <a:pt x="387174" y="638071"/>
                </a:cubicBezTo>
                <a:cubicBezTo>
                  <a:pt x="392384" y="639018"/>
                  <a:pt x="397222" y="641420"/>
                  <a:pt x="402246" y="643095"/>
                </a:cubicBezTo>
                <a:lnTo>
                  <a:pt x="412295" y="673240"/>
                </a:lnTo>
                <a:cubicBezTo>
                  <a:pt x="415291" y="682228"/>
                  <a:pt x="392198" y="693337"/>
                  <a:pt x="392198" y="693337"/>
                </a:cubicBezTo>
                <a:cubicBezTo>
                  <a:pt x="390523" y="698361"/>
                  <a:pt x="389899" y="703868"/>
                  <a:pt x="387174" y="708409"/>
                </a:cubicBezTo>
                <a:cubicBezTo>
                  <a:pt x="379269" y="721584"/>
                  <a:pt x="371479" y="719869"/>
                  <a:pt x="357029" y="723482"/>
                </a:cubicBezTo>
                <a:cubicBezTo>
                  <a:pt x="355354" y="728506"/>
                  <a:pt x="355313" y="734419"/>
                  <a:pt x="352005" y="738554"/>
                </a:cubicBezTo>
                <a:cubicBezTo>
                  <a:pt x="342405" y="750554"/>
                  <a:pt x="333997" y="747559"/>
                  <a:pt x="321860" y="753627"/>
                </a:cubicBezTo>
                <a:cubicBezTo>
                  <a:pt x="316459" y="756327"/>
                  <a:pt x="311811" y="760326"/>
                  <a:pt x="306787" y="763675"/>
                </a:cubicBezTo>
                <a:cubicBezTo>
                  <a:pt x="300354" y="782974"/>
                  <a:pt x="295791" y="789176"/>
                  <a:pt x="306787" y="813917"/>
                </a:cubicBezTo>
                <a:cubicBezTo>
                  <a:pt x="309239" y="819435"/>
                  <a:pt x="317145" y="820193"/>
                  <a:pt x="321860" y="823965"/>
                </a:cubicBezTo>
                <a:cubicBezTo>
                  <a:pt x="325559" y="826924"/>
                  <a:pt x="327846" y="831577"/>
                  <a:pt x="331908" y="834014"/>
                </a:cubicBezTo>
                <a:cubicBezTo>
                  <a:pt x="337383" y="837299"/>
                  <a:pt x="362897" y="842868"/>
                  <a:pt x="367077" y="844062"/>
                </a:cubicBezTo>
                <a:cubicBezTo>
                  <a:pt x="372169" y="845517"/>
                  <a:pt x="377012" y="847802"/>
                  <a:pt x="382150" y="849086"/>
                </a:cubicBezTo>
                <a:cubicBezTo>
                  <a:pt x="409898" y="856023"/>
                  <a:pt x="426123" y="855996"/>
                  <a:pt x="457512" y="859135"/>
                </a:cubicBezTo>
                <a:cubicBezTo>
                  <a:pt x="465532" y="883194"/>
                  <a:pt x="458792" y="870464"/>
                  <a:pt x="482633" y="894304"/>
                </a:cubicBezTo>
                <a:lnTo>
                  <a:pt x="492682" y="904352"/>
                </a:lnTo>
                <a:cubicBezTo>
                  <a:pt x="498041" y="941866"/>
                  <a:pt x="489333" y="931147"/>
                  <a:pt x="502730" y="944546"/>
                </a:cubicBezTo>
              </a:path>
            </a:pathLst>
          </a:custGeom>
          <a:noFill/>
          <a:ln w="9525">
            <a:solidFill>
              <a:srgbClr val="7030A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0" y="2780928"/>
            <a:ext cx="215516" cy="659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p:cNvCxnSpPr/>
          <p:nvPr/>
        </p:nvCxnSpPr>
        <p:spPr>
          <a:xfrm>
            <a:off x="611560" y="3501008"/>
            <a:ext cx="72008" cy="288032"/>
          </a:xfrm>
          <a:prstGeom prst="line">
            <a:avLst/>
          </a:prstGeom>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36513" y="3645024"/>
            <a:ext cx="3028293" cy="1992399"/>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395536" y="3861048"/>
            <a:ext cx="576064" cy="1072662"/>
            <a:chOff x="395536" y="3861048"/>
            <a:chExt cx="576064" cy="1072662"/>
          </a:xfrm>
        </p:grpSpPr>
        <p:sp>
          <p:nvSpPr>
            <p:cNvPr id="63" name="Freeform 62"/>
            <p:cNvSpPr/>
            <p:nvPr/>
          </p:nvSpPr>
          <p:spPr>
            <a:xfrm>
              <a:off x="395536" y="4005064"/>
              <a:ext cx="576064" cy="928646"/>
            </a:xfrm>
            <a:custGeom>
              <a:avLst/>
              <a:gdLst>
                <a:gd name="connsiteX0" fmla="*/ 10361 w 502730"/>
                <a:gd name="connsiteY0" fmla="*/ 0 h 944546"/>
                <a:gd name="connsiteX1" fmla="*/ 312 w 502730"/>
                <a:gd name="connsiteY1" fmla="*/ 25121 h 944546"/>
                <a:gd name="connsiteX2" fmla="*/ 5336 w 502730"/>
                <a:gd name="connsiteY2" fmla="*/ 140677 h 944546"/>
                <a:gd name="connsiteX3" fmla="*/ 20409 w 502730"/>
                <a:gd name="connsiteY3" fmla="*/ 170822 h 944546"/>
                <a:gd name="connsiteX4" fmla="*/ 146013 w 502730"/>
                <a:gd name="connsiteY4" fmla="*/ 175847 h 944546"/>
                <a:gd name="connsiteX5" fmla="*/ 156062 w 502730"/>
                <a:gd name="connsiteY5" fmla="*/ 185895 h 944546"/>
                <a:gd name="connsiteX6" fmla="*/ 161086 w 502730"/>
                <a:gd name="connsiteY6" fmla="*/ 200968 h 944546"/>
                <a:gd name="connsiteX7" fmla="*/ 176158 w 502730"/>
                <a:gd name="connsiteY7" fmla="*/ 211016 h 944546"/>
                <a:gd name="connsiteX8" fmla="*/ 181183 w 502730"/>
                <a:gd name="connsiteY8" fmla="*/ 226088 h 944546"/>
                <a:gd name="connsiteX9" fmla="*/ 161086 w 502730"/>
                <a:gd name="connsiteY9" fmla="*/ 251209 h 944546"/>
                <a:gd name="connsiteX10" fmla="*/ 151038 w 502730"/>
                <a:gd name="connsiteY10" fmla="*/ 266282 h 944546"/>
                <a:gd name="connsiteX11" fmla="*/ 115868 w 502730"/>
                <a:gd name="connsiteY11" fmla="*/ 296427 h 944546"/>
                <a:gd name="connsiteX12" fmla="*/ 110844 w 502730"/>
                <a:gd name="connsiteY12" fmla="*/ 316524 h 944546"/>
                <a:gd name="connsiteX13" fmla="*/ 100796 w 502730"/>
                <a:gd name="connsiteY13" fmla="*/ 346669 h 944546"/>
                <a:gd name="connsiteX14" fmla="*/ 241473 w 502730"/>
                <a:gd name="connsiteY14" fmla="*/ 371789 h 944546"/>
                <a:gd name="connsiteX15" fmla="*/ 251521 w 502730"/>
                <a:gd name="connsiteY15" fmla="*/ 386862 h 944546"/>
                <a:gd name="connsiteX16" fmla="*/ 266594 w 502730"/>
                <a:gd name="connsiteY16" fmla="*/ 401935 h 944546"/>
                <a:gd name="connsiteX17" fmla="*/ 271618 w 502730"/>
                <a:gd name="connsiteY17" fmla="*/ 492370 h 944546"/>
                <a:gd name="connsiteX18" fmla="*/ 256545 w 502730"/>
                <a:gd name="connsiteY18" fmla="*/ 497394 h 944546"/>
                <a:gd name="connsiteX19" fmla="*/ 241473 w 502730"/>
                <a:gd name="connsiteY19" fmla="*/ 507442 h 944546"/>
                <a:gd name="connsiteX20" fmla="*/ 226400 w 502730"/>
                <a:gd name="connsiteY20" fmla="*/ 512466 h 944546"/>
                <a:gd name="connsiteX21" fmla="*/ 206303 w 502730"/>
                <a:gd name="connsiteY21" fmla="*/ 532563 h 944546"/>
                <a:gd name="connsiteX22" fmla="*/ 191231 w 502730"/>
                <a:gd name="connsiteY22" fmla="*/ 542611 h 944546"/>
                <a:gd name="connsiteX23" fmla="*/ 191231 w 502730"/>
                <a:gd name="connsiteY23" fmla="*/ 612950 h 944546"/>
                <a:gd name="connsiteX24" fmla="*/ 236449 w 502730"/>
                <a:gd name="connsiteY24" fmla="*/ 638071 h 944546"/>
                <a:gd name="connsiteX25" fmla="*/ 387174 w 502730"/>
                <a:gd name="connsiteY25" fmla="*/ 638071 h 944546"/>
                <a:gd name="connsiteX26" fmla="*/ 402246 w 502730"/>
                <a:gd name="connsiteY26" fmla="*/ 643095 h 944546"/>
                <a:gd name="connsiteX27" fmla="*/ 412295 w 502730"/>
                <a:gd name="connsiteY27" fmla="*/ 673240 h 944546"/>
                <a:gd name="connsiteX28" fmla="*/ 392198 w 502730"/>
                <a:gd name="connsiteY28" fmla="*/ 693337 h 944546"/>
                <a:gd name="connsiteX29" fmla="*/ 387174 w 502730"/>
                <a:gd name="connsiteY29" fmla="*/ 708409 h 944546"/>
                <a:gd name="connsiteX30" fmla="*/ 357029 w 502730"/>
                <a:gd name="connsiteY30" fmla="*/ 723482 h 944546"/>
                <a:gd name="connsiteX31" fmla="*/ 352005 w 502730"/>
                <a:gd name="connsiteY31" fmla="*/ 738554 h 944546"/>
                <a:gd name="connsiteX32" fmla="*/ 321860 w 502730"/>
                <a:gd name="connsiteY32" fmla="*/ 753627 h 944546"/>
                <a:gd name="connsiteX33" fmla="*/ 306787 w 502730"/>
                <a:gd name="connsiteY33" fmla="*/ 763675 h 944546"/>
                <a:gd name="connsiteX34" fmla="*/ 306787 w 502730"/>
                <a:gd name="connsiteY34" fmla="*/ 813917 h 944546"/>
                <a:gd name="connsiteX35" fmla="*/ 321860 w 502730"/>
                <a:gd name="connsiteY35" fmla="*/ 823965 h 944546"/>
                <a:gd name="connsiteX36" fmla="*/ 331908 w 502730"/>
                <a:gd name="connsiteY36" fmla="*/ 834014 h 944546"/>
                <a:gd name="connsiteX37" fmla="*/ 367077 w 502730"/>
                <a:gd name="connsiteY37" fmla="*/ 844062 h 944546"/>
                <a:gd name="connsiteX38" fmla="*/ 382150 w 502730"/>
                <a:gd name="connsiteY38" fmla="*/ 849086 h 944546"/>
                <a:gd name="connsiteX39" fmla="*/ 457512 w 502730"/>
                <a:gd name="connsiteY39" fmla="*/ 859135 h 944546"/>
                <a:gd name="connsiteX40" fmla="*/ 482633 w 502730"/>
                <a:gd name="connsiteY40" fmla="*/ 894304 h 944546"/>
                <a:gd name="connsiteX41" fmla="*/ 492682 w 502730"/>
                <a:gd name="connsiteY41" fmla="*/ 904352 h 944546"/>
                <a:gd name="connsiteX42" fmla="*/ 502730 w 502730"/>
                <a:gd name="connsiteY42" fmla="*/ 944546 h 94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02730" h="944546">
                  <a:moveTo>
                    <a:pt x="10361" y="0"/>
                  </a:moveTo>
                  <a:cubicBezTo>
                    <a:pt x="7011" y="8374"/>
                    <a:pt x="634" y="16108"/>
                    <a:pt x="312" y="25121"/>
                  </a:cubicBezTo>
                  <a:cubicBezTo>
                    <a:pt x="-1064" y="63651"/>
                    <a:pt x="2379" y="102236"/>
                    <a:pt x="5336" y="140677"/>
                  </a:cubicBezTo>
                  <a:cubicBezTo>
                    <a:pt x="5677" y="145103"/>
                    <a:pt x="14941" y="170012"/>
                    <a:pt x="20409" y="170822"/>
                  </a:cubicBezTo>
                  <a:cubicBezTo>
                    <a:pt x="61858" y="176963"/>
                    <a:pt x="104145" y="174172"/>
                    <a:pt x="146013" y="175847"/>
                  </a:cubicBezTo>
                  <a:cubicBezTo>
                    <a:pt x="149363" y="179196"/>
                    <a:pt x="153625" y="181833"/>
                    <a:pt x="156062" y="185895"/>
                  </a:cubicBezTo>
                  <a:cubicBezTo>
                    <a:pt x="158787" y="190436"/>
                    <a:pt x="157778" y="196832"/>
                    <a:pt x="161086" y="200968"/>
                  </a:cubicBezTo>
                  <a:cubicBezTo>
                    <a:pt x="164858" y="205683"/>
                    <a:pt x="171134" y="207667"/>
                    <a:pt x="176158" y="211016"/>
                  </a:cubicBezTo>
                  <a:cubicBezTo>
                    <a:pt x="177833" y="216040"/>
                    <a:pt x="181183" y="220792"/>
                    <a:pt x="181183" y="226088"/>
                  </a:cubicBezTo>
                  <a:cubicBezTo>
                    <a:pt x="181183" y="242266"/>
                    <a:pt x="172659" y="243494"/>
                    <a:pt x="161086" y="251209"/>
                  </a:cubicBezTo>
                  <a:cubicBezTo>
                    <a:pt x="157737" y="256233"/>
                    <a:pt x="154968" y="261697"/>
                    <a:pt x="151038" y="266282"/>
                  </a:cubicBezTo>
                  <a:cubicBezTo>
                    <a:pt x="134794" y="285234"/>
                    <a:pt x="133647" y="284575"/>
                    <a:pt x="115868" y="296427"/>
                  </a:cubicBezTo>
                  <a:cubicBezTo>
                    <a:pt x="114193" y="303126"/>
                    <a:pt x="112828" y="309910"/>
                    <a:pt x="110844" y="316524"/>
                  </a:cubicBezTo>
                  <a:cubicBezTo>
                    <a:pt x="107801" y="326669"/>
                    <a:pt x="100796" y="346669"/>
                    <a:pt x="100796" y="346669"/>
                  </a:cubicBezTo>
                  <a:cubicBezTo>
                    <a:pt x="117363" y="412936"/>
                    <a:pt x="95196" y="351613"/>
                    <a:pt x="241473" y="371789"/>
                  </a:cubicBezTo>
                  <a:cubicBezTo>
                    <a:pt x="247455" y="372614"/>
                    <a:pt x="247655" y="382223"/>
                    <a:pt x="251521" y="386862"/>
                  </a:cubicBezTo>
                  <a:cubicBezTo>
                    <a:pt x="256070" y="392321"/>
                    <a:pt x="261570" y="396911"/>
                    <a:pt x="266594" y="401935"/>
                  </a:cubicBezTo>
                  <a:cubicBezTo>
                    <a:pt x="278678" y="438188"/>
                    <a:pt x="285787" y="446322"/>
                    <a:pt x="271618" y="492370"/>
                  </a:cubicBezTo>
                  <a:cubicBezTo>
                    <a:pt x="270060" y="497432"/>
                    <a:pt x="261569" y="495719"/>
                    <a:pt x="256545" y="497394"/>
                  </a:cubicBezTo>
                  <a:cubicBezTo>
                    <a:pt x="251521" y="500743"/>
                    <a:pt x="246874" y="504742"/>
                    <a:pt x="241473" y="507442"/>
                  </a:cubicBezTo>
                  <a:cubicBezTo>
                    <a:pt x="236736" y="509810"/>
                    <a:pt x="230710" y="509388"/>
                    <a:pt x="226400" y="512466"/>
                  </a:cubicBezTo>
                  <a:cubicBezTo>
                    <a:pt x="218691" y="517972"/>
                    <a:pt x="214186" y="527308"/>
                    <a:pt x="206303" y="532563"/>
                  </a:cubicBezTo>
                  <a:lnTo>
                    <a:pt x="191231" y="542611"/>
                  </a:lnTo>
                  <a:cubicBezTo>
                    <a:pt x="183071" y="567091"/>
                    <a:pt x="176249" y="580846"/>
                    <a:pt x="191231" y="612950"/>
                  </a:cubicBezTo>
                  <a:cubicBezTo>
                    <a:pt x="197596" y="626590"/>
                    <a:pt x="222280" y="633348"/>
                    <a:pt x="236449" y="638071"/>
                  </a:cubicBezTo>
                  <a:cubicBezTo>
                    <a:pt x="308028" y="634818"/>
                    <a:pt x="329581" y="627600"/>
                    <a:pt x="387174" y="638071"/>
                  </a:cubicBezTo>
                  <a:cubicBezTo>
                    <a:pt x="392384" y="639018"/>
                    <a:pt x="397222" y="641420"/>
                    <a:pt x="402246" y="643095"/>
                  </a:cubicBezTo>
                  <a:lnTo>
                    <a:pt x="412295" y="673240"/>
                  </a:lnTo>
                  <a:cubicBezTo>
                    <a:pt x="415291" y="682228"/>
                    <a:pt x="392198" y="693337"/>
                    <a:pt x="392198" y="693337"/>
                  </a:cubicBezTo>
                  <a:cubicBezTo>
                    <a:pt x="390523" y="698361"/>
                    <a:pt x="389899" y="703868"/>
                    <a:pt x="387174" y="708409"/>
                  </a:cubicBezTo>
                  <a:cubicBezTo>
                    <a:pt x="379269" y="721584"/>
                    <a:pt x="371479" y="719869"/>
                    <a:pt x="357029" y="723482"/>
                  </a:cubicBezTo>
                  <a:cubicBezTo>
                    <a:pt x="355354" y="728506"/>
                    <a:pt x="355313" y="734419"/>
                    <a:pt x="352005" y="738554"/>
                  </a:cubicBezTo>
                  <a:cubicBezTo>
                    <a:pt x="342405" y="750554"/>
                    <a:pt x="333997" y="747559"/>
                    <a:pt x="321860" y="753627"/>
                  </a:cubicBezTo>
                  <a:cubicBezTo>
                    <a:pt x="316459" y="756327"/>
                    <a:pt x="311811" y="760326"/>
                    <a:pt x="306787" y="763675"/>
                  </a:cubicBezTo>
                  <a:cubicBezTo>
                    <a:pt x="300354" y="782974"/>
                    <a:pt x="295791" y="789176"/>
                    <a:pt x="306787" y="813917"/>
                  </a:cubicBezTo>
                  <a:cubicBezTo>
                    <a:pt x="309239" y="819435"/>
                    <a:pt x="317145" y="820193"/>
                    <a:pt x="321860" y="823965"/>
                  </a:cubicBezTo>
                  <a:cubicBezTo>
                    <a:pt x="325559" y="826924"/>
                    <a:pt x="327846" y="831577"/>
                    <a:pt x="331908" y="834014"/>
                  </a:cubicBezTo>
                  <a:cubicBezTo>
                    <a:pt x="337383" y="837299"/>
                    <a:pt x="362897" y="842868"/>
                    <a:pt x="367077" y="844062"/>
                  </a:cubicBezTo>
                  <a:cubicBezTo>
                    <a:pt x="372169" y="845517"/>
                    <a:pt x="377012" y="847802"/>
                    <a:pt x="382150" y="849086"/>
                  </a:cubicBezTo>
                  <a:cubicBezTo>
                    <a:pt x="409898" y="856023"/>
                    <a:pt x="426123" y="855996"/>
                    <a:pt x="457512" y="859135"/>
                  </a:cubicBezTo>
                  <a:cubicBezTo>
                    <a:pt x="465532" y="883194"/>
                    <a:pt x="458792" y="870464"/>
                    <a:pt x="482633" y="894304"/>
                  </a:cubicBezTo>
                  <a:lnTo>
                    <a:pt x="492682" y="904352"/>
                  </a:lnTo>
                  <a:cubicBezTo>
                    <a:pt x="498041" y="941866"/>
                    <a:pt x="489333" y="931147"/>
                    <a:pt x="502730" y="944546"/>
                  </a:cubicBezTo>
                </a:path>
              </a:pathLst>
            </a:custGeom>
            <a:noFill/>
            <a:ln w="9525">
              <a:solidFill>
                <a:srgbClr val="7030A0"/>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p:cNvSpPr txBox="1"/>
            <p:nvPr/>
          </p:nvSpPr>
          <p:spPr>
            <a:xfrm>
              <a:off x="395536" y="3861048"/>
              <a:ext cx="386644" cy="307777"/>
            </a:xfrm>
            <a:prstGeom prst="rect">
              <a:avLst/>
            </a:prstGeom>
            <a:noFill/>
          </p:spPr>
          <p:txBody>
            <a:bodyPr wrap="none" rtlCol="0">
              <a:spAutoFit/>
            </a:bodyPr>
            <a:lstStyle/>
            <a:p>
              <a:r>
                <a:rPr lang="en-GB" sz="1400" dirty="0" err="1" smtClean="0"/>
                <a:t>h</a:t>
              </a:r>
              <a:r>
                <a:rPr lang="en-GB" sz="1400" dirty="0" err="1" smtClean="0">
                  <a:latin typeface="Symbol" panose="05050102010706020507" pitchFamily="18" charset="2"/>
                </a:rPr>
                <a:t>n</a:t>
              </a:r>
              <a:endParaRPr lang="en-GB" sz="1400" dirty="0">
                <a:latin typeface="Symbol" panose="05050102010706020507" pitchFamily="18" charset="2"/>
              </a:endParaRPr>
            </a:p>
          </p:txBody>
        </p:sp>
      </p:grpSp>
      <p:sp>
        <p:nvSpPr>
          <p:cNvPr id="25" name="TextBox 24"/>
          <p:cNvSpPr txBox="1"/>
          <p:nvPr/>
        </p:nvSpPr>
        <p:spPr>
          <a:xfrm>
            <a:off x="183442" y="1556792"/>
            <a:ext cx="1220206" cy="307777"/>
          </a:xfrm>
          <a:prstGeom prst="rect">
            <a:avLst/>
          </a:prstGeom>
          <a:solidFill>
            <a:schemeClr val="bg1"/>
          </a:solidFill>
        </p:spPr>
        <p:txBody>
          <a:bodyPr wrap="none" rtlCol="0">
            <a:spAutoFit/>
          </a:bodyPr>
          <a:lstStyle/>
          <a:p>
            <a:r>
              <a:rPr lang="en-GB" sz="1400" dirty="0" smtClean="0"/>
              <a:t>HMPID RICH</a:t>
            </a:r>
            <a:endParaRPr lang="en-GB" sz="1400" dirty="0"/>
          </a:p>
        </p:txBody>
      </p:sp>
      <p:sp>
        <p:nvSpPr>
          <p:cNvPr id="22" name="Rectangle 21"/>
          <p:cNvSpPr/>
          <p:nvPr/>
        </p:nvSpPr>
        <p:spPr>
          <a:xfrm>
            <a:off x="2386145" y="1547500"/>
            <a:ext cx="3902030" cy="338554"/>
          </a:xfrm>
          <a:prstGeom prst="rect">
            <a:avLst/>
          </a:prstGeom>
        </p:spPr>
        <p:txBody>
          <a:bodyPr wrap="none">
            <a:spAutoFit/>
          </a:bodyPr>
          <a:lstStyle/>
          <a:p>
            <a:r>
              <a:rPr lang="en-GB" sz="1600" dirty="0"/>
              <a:t>Single photon detection in </a:t>
            </a:r>
            <a:r>
              <a:rPr lang="en-GB" sz="1600" dirty="0" err="1"/>
              <a:t>CsI</a:t>
            </a:r>
            <a:r>
              <a:rPr lang="en-GB" sz="1600" dirty="0"/>
              <a:t>-MWPC</a:t>
            </a:r>
          </a:p>
        </p:txBody>
      </p:sp>
      <p:sp>
        <p:nvSpPr>
          <p:cNvPr id="31" name="TextBox 30"/>
          <p:cNvSpPr txBox="1"/>
          <p:nvPr/>
        </p:nvSpPr>
        <p:spPr>
          <a:xfrm rot="21012256">
            <a:off x="3198364" y="5553716"/>
            <a:ext cx="987771" cy="276999"/>
          </a:xfrm>
          <a:prstGeom prst="rect">
            <a:avLst/>
          </a:prstGeom>
          <a:noFill/>
        </p:spPr>
        <p:txBody>
          <a:bodyPr wrap="none" rtlCol="0">
            <a:spAutoFit/>
          </a:bodyPr>
          <a:lstStyle/>
          <a:p>
            <a:r>
              <a:rPr lang="en-GB" sz="1200" dirty="0" smtClean="0">
                <a:solidFill>
                  <a:srgbClr val="FF0000"/>
                </a:solidFill>
              </a:rPr>
              <a:t>Reduce i.t.</a:t>
            </a:r>
            <a:endParaRPr lang="en-GB" sz="1200" dirty="0">
              <a:solidFill>
                <a:srgbClr val="FF0000"/>
              </a:solidFill>
            </a:endParaRPr>
          </a:p>
        </p:txBody>
      </p:sp>
      <p:sp>
        <p:nvSpPr>
          <p:cNvPr id="70" name="TextBox 69"/>
          <p:cNvSpPr txBox="1"/>
          <p:nvPr/>
        </p:nvSpPr>
        <p:spPr>
          <a:xfrm rot="957020">
            <a:off x="6450219" y="4948580"/>
            <a:ext cx="1664949" cy="276999"/>
          </a:xfrm>
          <a:prstGeom prst="rect">
            <a:avLst/>
          </a:prstGeom>
          <a:noFill/>
        </p:spPr>
        <p:txBody>
          <a:bodyPr wrap="square" rtlCol="0">
            <a:spAutoFit/>
          </a:bodyPr>
          <a:lstStyle/>
          <a:p>
            <a:r>
              <a:rPr lang="en-GB" sz="1200" dirty="0">
                <a:solidFill>
                  <a:srgbClr val="FF0000"/>
                </a:solidFill>
              </a:rPr>
              <a:t> </a:t>
            </a:r>
            <a:r>
              <a:rPr lang="en-GB" sz="1200" dirty="0" smtClean="0">
                <a:solidFill>
                  <a:srgbClr val="FF0000"/>
                </a:solidFill>
              </a:rPr>
              <a:t>increase gain</a:t>
            </a:r>
            <a:endParaRPr lang="en-GB" sz="1200" dirty="0">
              <a:solidFill>
                <a:srgbClr val="FF0000"/>
              </a:solidFill>
            </a:endParaRPr>
          </a:p>
        </p:txBody>
      </p:sp>
    </p:spTree>
    <p:extLst>
      <p:ext uri="{BB962C8B-B14F-4D97-AF65-F5344CB8AC3E}">
        <p14:creationId xmlns:p14="http://schemas.microsoft.com/office/powerpoint/2010/main" val="142496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up)">
                                      <p:cBhvr>
                                        <p:cTn id="11" dur="500"/>
                                        <p:tgtEl>
                                          <p:spTgt spid="6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up)">
                                      <p:cBhvr>
                                        <p:cTn id="14" dur="500"/>
                                        <p:tgtEl>
                                          <p:spTgt spid="6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up)">
                                      <p:cBhvr>
                                        <p:cTn id="51" dur="500"/>
                                        <p:tgtEl>
                                          <p:spTgt spid="6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32" grpId="0" animBg="1"/>
      <p:bldP spid="33" grpId="0" animBg="1"/>
      <p:bldP spid="34" grpId="0"/>
      <p:bldP spid="35" grpId="0" animBg="1"/>
      <p:bldP spid="36" grpId="0" animBg="1"/>
      <p:bldP spid="37" grpId="0"/>
      <p:bldP spid="40" grpId="0" animBg="1"/>
      <p:bldP spid="41" grpId="0"/>
      <p:bldP spid="64" grpId="0" animBg="1"/>
      <p:bldP spid="66" grpId="0" animBg="1"/>
      <p:bldP spid="31" grpId="0"/>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“fast” RICH dream</a:t>
            </a:r>
            <a:endParaRPr lang="en-GB" dirty="0"/>
          </a:p>
        </p:txBody>
      </p:sp>
      <p:sp>
        <p:nvSpPr>
          <p:cNvPr id="3" name="Content Placeholder 2"/>
          <p:cNvSpPr>
            <a:spLocks noGrp="1"/>
          </p:cNvSpPr>
          <p:nvPr>
            <p:ph idx="1"/>
          </p:nvPr>
        </p:nvSpPr>
        <p:spPr>
          <a:xfrm>
            <a:off x="457200" y="1600200"/>
            <a:ext cx="8363272" cy="3484984"/>
          </a:xfrm>
        </p:spPr>
        <p:txBody>
          <a:bodyPr>
            <a:normAutofit fontScale="85000" lnSpcReduction="10000"/>
          </a:bodyPr>
          <a:lstStyle/>
          <a:p>
            <a:pPr marL="274320" lvl="1" indent="0">
              <a:buNone/>
            </a:pPr>
            <a:endParaRPr lang="en-GB" dirty="0" smtClean="0"/>
          </a:p>
          <a:p>
            <a:r>
              <a:rPr lang="en-GB" dirty="0" smtClean="0"/>
              <a:t>Fast-RICH proposal (J. Seguinot et al., NIM A 371 (1996), 64):</a:t>
            </a:r>
          </a:p>
          <a:p>
            <a:pPr lvl="1"/>
            <a:r>
              <a:rPr lang="en-GB" dirty="0" err="1"/>
              <a:t>CsI</a:t>
            </a:r>
            <a:r>
              <a:rPr lang="en-GB" dirty="0"/>
              <a:t>-MWPC with thin gap (0.5 mm) to minimize ion collection time </a:t>
            </a:r>
            <a:endParaRPr lang="en-GB" dirty="0" smtClean="0"/>
          </a:p>
          <a:p>
            <a:pPr lvl="1"/>
            <a:r>
              <a:rPr lang="en-GB" dirty="0" smtClean="0"/>
              <a:t>very </a:t>
            </a:r>
            <a:r>
              <a:rPr lang="en-GB" dirty="0"/>
              <a:t>fast front-end electronics with ~ 20 ns integration </a:t>
            </a:r>
            <a:r>
              <a:rPr lang="en-GB" dirty="0" smtClean="0"/>
              <a:t>time</a:t>
            </a:r>
            <a:endParaRPr lang="en-GB" baseline="30000" dirty="0" smtClean="0"/>
          </a:p>
          <a:p>
            <a:pPr lvl="1"/>
            <a:r>
              <a:rPr lang="en-GB" dirty="0"/>
              <a:t>s</a:t>
            </a:r>
            <a:r>
              <a:rPr lang="en-GB" dirty="0" smtClean="0"/>
              <a:t>table operation not possible at the needed 10</a:t>
            </a:r>
            <a:r>
              <a:rPr lang="en-GB" baseline="30000" dirty="0" smtClean="0"/>
              <a:t>5</a:t>
            </a:r>
            <a:r>
              <a:rPr lang="en-GB" dirty="0" smtClean="0"/>
              <a:t> gain (photon feedback, space charge, sparks)</a:t>
            </a:r>
          </a:p>
          <a:p>
            <a:pPr marL="0" indent="0">
              <a:buNone/>
            </a:pPr>
            <a:endParaRPr lang="en-GB" dirty="0" smtClean="0"/>
          </a:p>
          <a:p>
            <a:r>
              <a:rPr lang="en-GB" dirty="0" smtClean="0"/>
              <a:t>In parallel the RD26 project launched at CERN in 1992 to develop large area </a:t>
            </a:r>
            <a:r>
              <a:rPr lang="en-GB" dirty="0" err="1" smtClean="0"/>
              <a:t>CsI</a:t>
            </a:r>
            <a:r>
              <a:rPr lang="en-GB" dirty="0" smtClean="0"/>
              <a:t> photocathodes for Cherenkov ring imaging, focused on “not so fast” devices (gain ~ 5x10</a:t>
            </a:r>
            <a:r>
              <a:rPr lang="en-GB" baseline="30000" dirty="0" smtClean="0"/>
              <a:t>4</a:t>
            </a:r>
            <a:r>
              <a:rPr lang="en-GB" dirty="0" smtClean="0"/>
              <a:t>, </a:t>
            </a:r>
            <a:r>
              <a:rPr lang="en-GB" dirty="0" err="1" smtClean="0"/>
              <a:t>Gassiplex</a:t>
            </a:r>
            <a:r>
              <a:rPr lang="en-GB" dirty="0" smtClean="0"/>
              <a:t> FEE peaking time 0.7-1.1 </a:t>
            </a:r>
            <a:r>
              <a:rPr lang="en-GB" dirty="0" err="1" smtClean="0">
                <a:latin typeface="Symbol" panose="05050102010706020507" pitchFamily="18" charset="2"/>
              </a:rPr>
              <a:t>m</a:t>
            </a:r>
            <a:r>
              <a:rPr lang="en-GB" dirty="0" err="1" smtClean="0"/>
              <a:t>s</a:t>
            </a:r>
            <a:r>
              <a:rPr lang="en-GB" dirty="0"/>
              <a:t>, 1000 e</a:t>
            </a:r>
            <a:r>
              <a:rPr lang="en-GB" baseline="30000" dirty="0"/>
              <a:t>-</a:t>
            </a:r>
            <a:r>
              <a:rPr lang="en-GB" dirty="0"/>
              <a:t> noise on detector )</a:t>
            </a: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7</a:t>
            </a:fld>
            <a:r>
              <a:rPr lang="en-GB" smtClean="0"/>
              <a:t>/40</a:t>
            </a:r>
            <a:endParaRPr lang="en-GB" dirty="0"/>
          </a:p>
        </p:txBody>
      </p:sp>
    </p:spTree>
    <p:extLst>
      <p:ext uri="{BB962C8B-B14F-4D97-AF65-F5344CB8AC3E}">
        <p14:creationId xmlns:p14="http://schemas.microsoft.com/office/powerpoint/2010/main" val="421606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RD26 in one slide</a:t>
            </a:r>
            <a:endParaRPr lang="en-GB" dirty="0"/>
          </a:p>
        </p:txBody>
      </p:sp>
      <p:sp>
        <p:nvSpPr>
          <p:cNvPr id="3" name="Content Placeholder 2"/>
          <p:cNvSpPr>
            <a:spLocks noGrp="1"/>
          </p:cNvSpPr>
          <p:nvPr>
            <p:ph idx="1"/>
          </p:nvPr>
        </p:nvSpPr>
        <p:spPr>
          <a:xfrm>
            <a:off x="25152" y="1556792"/>
            <a:ext cx="6491064" cy="2435475"/>
          </a:xfrm>
        </p:spPr>
        <p:txBody>
          <a:bodyPr>
            <a:normAutofit fontScale="70000" lnSpcReduction="20000"/>
          </a:bodyPr>
          <a:lstStyle/>
          <a:p>
            <a:pPr marL="0" indent="0" eaLnBrk="0" hangingPunct="0">
              <a:buNone/>
            </a:pPr>
            <a:r>
              <a:rPr lang="en-GB" dirty="0" err="1" smtClean="0"/>
              <a:t>CsI</a:t>
            </a:r>
            <a:r>
              <a:rPr lang="en-GB" dirty="0" smtClean="0"/>
              <a:t> </a:t>
            </a:r>
            <a:r>
              <a:rPr lang="en-GB" dirty="0" smtClean="0"/>
              <a:t>processing for reproducible high QE over large area </a:t>
            </a:r>
            <a:r>
              <a:rPr lang="en-GB" dirty="0" smtClean="0"/>
              <a:t>    (~ </a:t>
            </a:r>
            <a:r>
              <a:rPr lang="en-GB" dirty="0" smtClean="0"/>
              <a:t>0.3 m</a:t>
            </a:r>
            <a:r>
              <a:rPr lang="en-GB" baseline="30000" dirty="0" smtClean="0"/>
              <a:t>2</a:t>
            </a:r>
            <a:r>
              <a:rPr lang="en-GB" dirty="0" smtClean="0"/>
              <a:t>):</a:t>
            </a:r>
          </a:p>
          <a:p>
            <a:pPr lvl="1" eaLnBrk="0" hangingPunct="0"/>
            <a:r>
              <a:rPr lang="en-GB" u="sng" dirty="0" smtClean="0"/>
              <a:t>Substrate preparation</a:t>
            </a:r>
            <a:r>
              <a:rPr lang="en-GB" dirty="0" smtClean="0"/>
              <a:t>: double layer Cu clad PCB with metalized holes coated by Ni (7 </a:t>
            </a:r>
            <a:r>
              <a:rPr lang="en-GB" dirty="0" smtClean="0">
                <a:latin typeface="Symbol" panose="05050102010706020507" pitchFamily="18" charset="2"/>
              </a:rPr>
              <a:t>m</a:t>
            </a:r>
            <a:r>
              <a:rPr lang="en-GB" dirty="0" smtClean="0"/>
              <a:t>m) and Au(0.5 </a:t>
            </a:r>
            <a:r>
              <a:rPr lang="en-GB" dirty="0" smtClean="0">
                <a:latin typeface="Symbol" panose="05050102010706020507" pitchFamily="18" charset="2"/>
              </a:rPr>
              <a:t>m</a:t>
            </a:r>
            <a:r>
              <a:rPr lang="en-GB" dirty="0" smtClean="0"/>
              <a:t>m), surface polishing + various cleanings in ultrasonic baths, outgassing at 60 </a:t>
            </a:r>
            <a:r>
              <a:rPr lang="en-GB" baseline="30000" dirty="0" err="1" smtClean="0"/>
              <a:t>o</a:t>
            </a:r>
            <a:r>
              <a:rPr lang="en-GB" dirty="0" err="1" smtClean="0"/>
              <a:t>C</a:t>
            </a:r>
            <a:r>
              <a:rPr lang="en-GB" dirty="0" smtClean="0"/>
              <a:t> for 1 day</a:t>
            </a:r>
          </a:p>
          <a:p>
            <a:pPr lvl="1" eaLnBrk="0" hangingPunct="0"/>
            <a:r>
              <a:rPr lang="en-US" u="sng" dirty="0">
                <a:sym typeface="Symbol" pitchFamily="18" charset="2"/>
              </a:rPr>
              <a:t>S</a:t>
            </a:r>
            <a:r>
              <a:rPr lang="en-US" u="sng" dirty="0" smtClean="0">
                <a:sym typeface="Symbol" pitchFamily="18" charset="2"/>
              </a:rPr>
              <a:t>low </a:t>
            </a:r>
            <a:r>
              <a:rPr lang="en-US" u="sng" dirty="0">
                <a:sym typeface="Symbol" pitchFamily="18" charset="2"/>
              </a:rPr>
              <a:t>deposition rate </a:t>
            </a:r>
            <a:r>
              <a:rPr lang="en-US" dirty="0" smtClean="0">
                <a:sym typeface="Symbol" pitchFamily="18" charset="2"/>
              </a:rPr>
              <a:t>of 300 nm </a:t>
            </a:r>
            <a:r>
              <a:rPr lang="en-US" dirty="0" err="1" smtClean="0">
                <a:sym typeface="Symbol" pitchFamily="18" charset="2"/>
              </a:rPr>
              <a:t>CsI</a:t>
            </a:r>
            <a:r>
              <a:rPr lang="en-US" dirty="0" smtClean="0">
                <a:sym typeface="Symbol" pitchFamily="18" charset="2"/>
              </a:rPr>
              <a:t> film at 1 nm/s (by thermal evaporation or e</a:t>
            </a:r>
            <a:r>
              <a:rPr lang="en-US" baseline="30000" dirty="0" smtClean="0">
                <a:sym typeface="Symbol" pitchFamily="18" charset="2"/>
              </a:rPr>
              <a:t>-</a:t>
            </a:r>
            <a:r>
              <a:rPr lang="en-US" dirty="0" smtClean="0">
                <a:sym typeface="Symbol" pitchFamily="18" charset="2"/>
              </a:rPr>
              <a:t>-gun), at a </a:t>
            </a:r>
            <a:r>
              <a:rPr lang="en-US" u="sng" dirty="0" smtClean="0">
                <a:sym typeface="Symbol" pitchFamily="18" charset="2"/>
              </a:rPr>
              <a:t>vacuum of ~ 10</a:t>
            </a:r>
            <a:r>
              <a:rPr lang="en-US" u="sng" baseline="30000" dirty="0" smtClean="0">
                <a:sym typeface="Symbol" pitchFamily="18" charset="2"/>
              </a:rPr>
              <a:t>-7</a:t>
            </a:r>
            <a:r>
              <a:rPr lang="en-US" u="sng" dirty="0" smtClean="0">
                <a:sym typeface="Symbol" pitchFamily="18" charset="2"/>
              </a:rPr>
              <a:t> mbar</a:t>
            </a:r>
            <a:r>
              <a:rPr lang="en-US" dirty="0" smtClean="0">
                <a:sym typeface="Symbol" pitchFamily="18" charset="2"/>
              </a:rPr>
              <a:t>, systematic monitoring of residual gas composition by RGA system</a:t>
            </a:r>
          </a:p>
          <a:p>
            <a:pPr lvl="1" eaLnBrk="0" hangingPunct="0"/>
            <a:r>
              <a:rPr lang="en-US" u="sng" dirty="0" smtClean="0">
                <a:sym typeface="Symbol" pitchFamily="18" charset="2"/>
              </a:rPr>
              <a:t>Heat enhancement</a:t>
            </a:r>
            <a:r>
              <a:rPr lang="en-US" dirty="0" smtClean="0">
                <a:sym typeface="Symbol" pitchFamily="18" charset="2"/>
              </a:rPr>
              <a:t>:  </a:t>
            </a:r>
            <a:r>
              <a:rPr lang="en-US" dirty="0">
                <a:sym typeface="Symbol" pitchFamily="18" charset="2"/>
              </a:rPr>
              <a:t>thermal treatment at 60 </a:t>
            </a:r>
            <a:r>
              <a:rPr lang="en-US" baseline="30000" dirty="0" err="1">
                <a:sym typeface="Symbol" pitchFamily="18" charset="2"/>
              </a:rPr>
              <a:t>o</a:t>
            </a:r>
            <a:r>
              <a:rPr lang="en-US" dirty="0" err="1">
                <a:sym typeface="Symbol" pitchFamily="18" charset="2"/>
              </a:rPr>
              <a:t>C</a:t>
            </a:r>
            <a:r>
              <a:rPr lang="en-US" dirty="0">
                <a:sym typeface="Symbol" pitchFamily="18" charset="2"/>
              </a:rPr>
              <a:t> for 8  </a:t>
            </a:r>
            <a:r>
              <a:rPr lang="en-US" dirty="0" smtClean="0">
                <a:sym typeface="Symbol" pitchFamily="18" charset="2"/>
              </a:rPr>
              <a:t>h</a:t>
            </a:r>
          </a:p>
          <a:p>
            <a:pPr lvl="1" eaLnBrk="0" hangingPunct="0"/>
            <a:r>
              <a:rPr lang="en-US" u="sng" dirty="0" smtClean="0">
                <a:sym typeface="Symbol" pitchFamily="18" charset="2"/>
              </a:rPr>
              <a:t>Handling</a:t>
            </a:r>
            <a:r>
              <a:rPr lang="en-US" dirty="0" smtClean="0">
                <a:sym typeface="Symbol" pitchFamily="18" charset="2"/>
              </a:rPr>
              <a:t>: </a:t>
            </a:r>
            <a:r>
              <a:rPr lang="en-US" dirty="0">
                <a:sym typeface="Symbol" pitchFamily="18" charset="2"/>
              </a:rPr>
              <a:t>in situ measurement of PC response </a:t>
            </a:r>
            <a:r>
              <a:rPr lang="en-US" dirty="0" smtClean="0">
                <a:sym typeface="Symbol" pitchFamily="18" charset="2"/>
              </a:rPr>
              <a:t>and encapsulation under </a:t>
            </a:r>
            <a:r>
              <a:rPr lang="en-US" dirty="0">
                <a:sym typeface="Symbol" pitchFamily="18" charset="2"/>
              </a:rPr>
              <a:t>dry </a:t>
            </a:r>
            <a:r>
              <a:rPr lang="en-US" dirty="0" err="1">
                <a:sym typeface="Symbol" pitchFamily="18" charset="2"/>
              </a:rPr>
              <a:t>Ar</a:t>
            </a:r>
            <a:r>
              <a:rPr lang="en-US" dirty="0" smtClean="0">
                <a:sym typeface="Symbol" pitchFamily="18" charset="2"/>
              </a:rPr>
              <a:t>, </a:t>
            </a:r>
            <a:r>
              <a:rPr lang="en-US" dirty="0">
                <a:sym typeface="Symbol" pitchFamily="18" charset="2"/>
              </a:rPr>
              <a:t>mounting </a:t>
            </a:r>
            <a:r>
              <a:rPr lang="en-US" dirty="0" smtClean="0">
                <a:sym typeface="Symbol" pitchFamily="18" charset="2"/>
              </a:rPr>
              <a:t>by glove-box</a:t>
            </a:r>
            <a:endParaRPr lang="en-US" dirty="0">
              <a:sym typeface="Symbol" pitchFamily="18" charset="2"/>
            </a:endParaRPr>
          </a:p>
          <a:p>
            <a:endParaRPr lang="en-GB" dirty="0"/>
          </a:p>
        </p:txBody>
      </p:sp>
      <p:sp>
        <p:nvSpPr>
          <p:cNvPr id="4" name="Date Placeholder 3"/>
          <p:cNvSpPr>
            <a:spLocks noGrp="1"/>
          </p:cNvSpPr>
          <p:nvPr>
            <p:ph type="dt" sz="half" idx="10"/>
          </p:nvPr>
        </p:nvSpPr>
        <p:spPr/>
        <p:txBody>
          <a:bodyPr/>
          <a:lstStyle/>
          <a:p>
            <a:r>
              <a:rPr lang="en-GB" dirty="0" smtClean="0"/>
              <a:t>03/12/2013</a:t>
            </a:r>
            <a:endParaRPr lang="en-GB" dirty="0"/>
          </a:p>
        </p:txBody>
      </p:sp>
      <p:sp>
        <p:nvSpPr>
          <p:cNvPr id="5" name="Footer Placeholder 4"/>
          <p:cNvSpPr>
            <a:spLocks noGrp="1"/>
          </p:cNvSpPr>
          <p:nvPr>
            <p:ph type="ftr" sz="quarter" idx="11"/>
          </p:nvPr>
        </p:nvSpPr>
        <p:spPr/>
        <p:txBody>
          <a:bodyPr/>
          <a:lstStyle/>
          <a:p>
            <a:r>
              <a:rPr lang="en-GB" dirty="0" smtClean="0"/>
              <a:t>Status and perspectives of GPD </a:t>
            </a:r>
          </a:p>
          <a:p>
            <a:r>
              <a:rPr lang="en-GB" dirty="0"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8</a:t>
            </a:fld>
            <a:r>
              <a:rPr lang="en-GB" smtClean="0"/>
              <a:t>/40</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128" y="3886267"/>
            <a:ext cx="3043653" cy="2423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107504" y="3628126"/>
            <a:ext cx="2571500" cy="842916"/>
            <a:chOff x="-30382" y="4219984"/>
            <a:chExt cx="4378723" cy="2451418"/>
          </a:xfrm>
        </p:grpSpPr>
        <p:sp>
          <p:nvSpPr>
            <p:cNvPr id="9" name="Text Box 33"/>
            <p:cNvSpPr txBox="1">
              <a:spLocks noChangeArrowheads="1"/>
            </p:cNvSpPr>
            <p:nvPr/>
          </p:nvSpPr>
          <p:spPr bwMode="auto">
            <a:xfrm>
              <a:off x="3012382" y="4970725"/>
              <a:ext cx="1335959" cy="1700677"/>
            </a:xfrm>
            <a:prstGeom prst="rect">
              <a:avLst/>
            </a:prstGeom>
            <a:noFill/>
            <a:ln w="12700">
              <a:noFill/>
              <a:miter lim="800000"/>
              <a:headEnd type="none" w="sm" len="sm"/>
              <a:tailEnd type="none" w="sm" len="sm"/>
            </a:ln>
          </p:spPr>
          <p:txBody>
            <a:bodyPr wrap="square">
              <a:spAutoFit/>
            </a:bodyPr>
            <a:lstStyle/>
            <a:p>
              <a:pPr eaLnBrk="0" hangingPunct="0">
                <a:spcBef>
                  <a:spcPct val="50000"/>
                </a:spcBef>
              </a:pPr>
              <a:r>
                <a:rPr lang="en-US" sz="800" dirty="0">
                  <a:solidFill>
                    <a:srgbClr val="000000"/>
                  </a:solidFill>
                </a:rPr>
                <a:t>multilayer </a:t>
              </a:r>
              <a:r>
                <a:rPr lang="en-US" sz="800" dirty="0" err="1">
                  <a:solidFill>
                    <a:srgbClr val="000000"/>
                  </a:solidFill>
                </a:rPr>
                <a:t>pcb</a:t>
              </a:r>
              <a:r>
                <a:rPr lang="en-US" sz="800" dirty="0">
                  <a:solidFill>
                    <a:srgbClr val="000000"/>
                  </a:solidFill>
                </a:rPr>
                <a:t> with metalized holes</a:t>
              </a:r>
            </a:p>
          </p:txBody>
        </p:sp>
        <p:grpSp>
          <p:nvGrpSpPr>
            <p:cNvPr id="10" name="Group 9"/>
            <p:cNvGrpSpPr/>
            <p:nvPr/>
          </p:nvGrpSpPr>
          <p:grpSpPr>
            <a:xfrm>
              <a:off x="-30382" y="4219984"/>
              <a:ext cx="3614376" cy="2377368"/>
              <a:chOff x="-30382" y="4364000"/>
              <a:chExt cx="3614376" cy="2377368"/>
            </a:xfrm>
          </p:grpSpPr>
          <p:grpSp>
            <p:nvGrpSpPr>
              <p:cNvPr id="11" name="Group 9"/>
              <p:cNvGrpSpPr>
                <a:grpSpLocks noChangeAspect="1"/>
              </p:cNvGrpSpPr>
              <p:nvPr/>
            </p:nvGrpSpPr>
            <p:grpSpPr bwMode="auto">
              <a:xfrm>
                <a:off x="426607" y="5879355"/>
                <a:ext cx="2208213" cy="862013"/>
                <a:chOff x="1824" y="1200"/>
                <a:chExt cx="1200" cy="432"/>
              </a:xfrm>
            </p:grpSpPr>
            <p:sp>
              <p:nvSpPr>
                <p:cNvPr id="17" name="Rectangle 10"/>
                <p:cNvSpPr>
                  <a:spLocks noChangeAspect="1" noChangeArrowheads="1"/>
                </p:cNvSpPr>
                <p:nvPr/>
              </p:nvSpPr>
              <p:spPr bwMode="auto">
                <a:xfrm>
                  <a:off x="1824" y="1488"/>
                  <a:ext cx="1200" cy="115"/>
                </a:xfrm>
                <a:prstGeom prst="rect">
                  <a:avLst/>
                </a:prstGeom>
                <a:solidFill>
                  <a:srgbClr val="CC9900"/>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18" name="Rectangle 11"/>
                <p:cNvSpPr>
                  <a:spLocks noChangeAspect="1" noChangeArrowheads="1"/>
                </p:cNvSpPr>
                <p:nvPr/>
              </p:nvSpPr>
              <p:spPr bwMode="auto">
                <a:xfrm>
                  <a:off x="1824" y="1301"/>
                  <a:ext cx="1200" cy="158"/>
                </a:xfrm>
                <a:prstGeom prst="rect">
                  <a:avLst/>
                </a:prstGeom>
                <a:solidFill>
                  <a:srgbClr val="CC9900"/>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19" name="Rectangle 12"/>
                <p:cNvSpPr>
                  <a:spLocks noChangeAspect="1" noChangeArrowheads="1"/>
                </p:cNvSpPr>
                <p:nvPr/>
              </p:nvSpPr>
              <p:spPr bwMode="auto">
                <a:xfrm>
                  <a:off x="2211" y="1603"/>
                  <a:ext cx="155" cy="29"/>
                </a:xfrm>
                <a:prstGeom prst="rect">
                  <a:avLst/>
                </a:prstGeom>
                <a:solidFill>
                  <a:srgbClr val="FF9966"/>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20" name="Rectangle 13"/>
                <p:cNvSpPr>
                  <a:spLocks noChangeAspect="1" noChangeArrowheads="1"/>
                </p:cNvSpPr>
                <p:nvPr/>
              </p:nvSpPr>
              <p:spPr bwMode="auto">
                <a:xfrm>
                  <a:off x="2095" y="1459"/>
                  <a:ext cx="252" cy="29"/>
                </a:xfrm>
                <a:prstGeom prst="rect">
                  <a:avLst/>
                </a:prstGeom>
                <a:solidFill>
                  <a:srgbClr val="FF9966"/>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21" name="Rectangle 14"/>
                <p:cNvSpPr>
                  <a:spLocks noChangeAspect="1" noChangeArrowheads="1"/>
                </p:cNvSpPr>
                <p:nvPr/>
              </p:nvSpPr>
              <p:spPr bwMode="auto">
                <a:xfrm>
                  <a:off x="1959" y="1243"/>
                  <a:ext cx="388" cy="58"/>
                </a:xfrm>
                <a:prstGeom prst="rect">
                  <a:avLst/>
                </a:prstGeom>
                <a:solidFill>
                  <a:srgbClr val="FF9966"/>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22" name="Freeform 15"/>
                <p:cNvSpPr>
                  <a:spLocks noChangeAspect="1"/>
                </p:cNvSpPr>
                <p:nvPr/>
              </p:nvSpPr>
              <p:spPr bwMode="auto">
                <a:xfrm>
                  <a:off x="1921" y="1214"/>
                  <a:ext cx="464" cy="87"/>
                </a:xfrm>
                <a:custGeom>
                  <a:avLst/>
                  <a:gdLst>
                    <a:gd name="T0" fmla="*/ 0 w 1152"/>
                    <a:gd name="T1" fmla="*/ 0 h 288"/>
                    <a:gd name="T2" fmla="*/ 0 w 1152"/>
                    <a:gd name="T3" fmla="*/ 0 h 288"/>
                    <a:gd name="T4" fmla="*/ 0 w 1152"/>
                    <a:gd name="T5" fmla="*/ 0 h 288"/>
                    <a:gd name="T6" fmla="*/ 0 w 1152"/>
                    <a:gd name="T7" fmla="*/ 0 h 288"/>
                    <a:gd name="T8" fmla="*/ 0 w 1152"/>
                    <a:gd name="T9" fmla="*/ 0 h 288"/>
                    <a:gd name="T10" fmla="*/ 0 w 1152"/>
                    <a:gd name="T11" fmla="*/ 0 h 288"/>
                    <a:gd name="T12" fmla="*/ 0 w 1152"/>
                    <a:gd name="T13" fmla="*/ 0 h 288"/>
                    <a:gd name="T14" fmla="*/ 0 w 1152"/>
                    <a:gd name="T15" fmla="*/ 0 h 288"/>
                    <a:gd name="T16" fmla="*/ 0 w 1152"/>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2"/>
                    <a:gd name="T28" fmla="*/ 0 h 288"/>
                    <a:gd name="T29" fmla="*/ 1152 w 1152"/>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2" h="288">
                      <a:moveTo>
                        <a:pt x="96" y="288"/>
                      </a:moveTo>
                      <a:lnTo>
                        <a:pt x="0" y="288"/>
                      </a:lnTo>
                      <a:lnTo>
                        <a:pt x="0" y="0"/>
                      </a:lnTo>
                      <a:lnTo>
                        <a:pt x="1152" y="0"/>
                      </a:lnTo>
                      <a:lnTo>
                        <a:pt x="1152" y="288"/>
                      </a:lnTo>
                      <a:lnTo>
                        <a:pt x="1056" y="288"/>
                      </a:lnTo>
                      <a:lnTo>
                        <a:pt x="1056" y="96"/>
                      </a:lnTo>
                      <a:lnTo>
                        <a:pt x="96" y="96"/>
                      </a:lnTo>
                      <a:lnTo>
                        <a:pt x="96" y="288"/>
                      </a:lnTo>
                      <a:close/>
                    </a:path>
                  </a:pathLst>
                </a:custGeom>
                <a:solidFill>
                  <a:schemeClr val="folHlink"/>
                </a:solidFill>
                <a:ln w="12700" cap="flat" cmpd="sng">
                  <a:solidFill>
                    <a:schemeClr val="tx1"/>
                  </a:solidFill>
                  <a:prstDash val="solid"/>
                  <a:round/>
                  <a:headEnd type="none" w="med" len="med"/>
                  <a:tailEnd type="none" w="med" len="med"/>
                </a:ln>
              </p:spPr>
              <p:txBody>
                <a:bodyPr wrap="none" anchor="ctr"/>
                <a:lstStyle/>
                <a:p>
                  <a:endParaRPr lang="it-IT" sz="800"/>
                </a:p>
              </p:txBody>
            </p:sp>
            <p:sp>
              <p:nvSpPr>
                <p:cNvPr id="23" name="Freeform 16"/>
                <p:cNvSpPr>
                  <a:spLocks noChangeAspect="1"/>
                </p:cNvSpPr>
                <p:nvPr/>
              </p:nvSpPr>
              <p:spPr bwMode="auto">
                <a:xfrm>
                  <a:off x="1901" y="1200"/>
                  <a:ext cx="504" cy="101"/>
                </a:xfrm>
                <a:custGeom>
                  <a:avLst/>
                  <a:gdLst>
                    <a:gd name="T0" fmla="*/ 0 w 1248"/>
                    <a:gd name="T1" fmla="*/ 0 h 336"/>
                    <a:gd name="T2" fmla="*/ 0 w 1248"/>
                    <a:gd name="T3" fmla="*/ 0 h 336"/>
                    <a:gd name="T4" fmla="*/ 0 w 1248"/>
                    <a:gd name="T5" fmla="*/ 0 h 336"/>
                    <a:gd name="T6" fmla="*/ 0 w 1248"/>
                    <a:gd name="T7" fmla="*/ 0 h 336"/>
                    <a:gd name="T8" fmla="*/ 0 w 1248"/>
                    <a:gd name="T9" fmla="*/ 0 h 336"/>
                    <a:gd name="T10" fmla="*/ 0 w 1248"/>
                    <a:gd name="T11" fmla="*/ 0 h 336"/>
                    <a:gd name="T12" fmla="*/ 0 w 1248"/>
                    <a:gd name="T13" fmla="*/ 0 h 336"/>
                    <a:gd name="T14" fmla="*/ 0 w 1248"/>
                    <a:gd name="T15" fmla="*/ 0 h 336"/>
                    <a:gd name="T16" fmla="*/ 0 w 1248"/>
                    <a:gd name="T17" fmla="*/ 0 h 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336"/>
                    <a:gd name="T29" fmla="*/ 1248 w 1248"/>
                    <a:gd name="T30" fmla="*/ 336 h 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336">
                      <a:moveTo>
                        <a:pt x="48" y="336"/>
                      </a:moveTo>
                      <a:lnTo>
                        <a:pt x="0" y="336"/>
                      </a:lnTo>
                      <a:lnTo>
                        <a:pt x="0" y="0"/>
                      </a:lnTo>
                      <a:lnTo>
                        <a:pt x="1248" y="0"/>
                      </a:lnTo>
                      <a:lnTo>
                        <a:pt x="1248" y="336"/>
                      </a:lnTo>
                      <a:lnTo>
                        <a:pt x="1200" y="336"/>
                      </a:lnTo>
                      <a:lnTo>
                        <a:pt x="1200" y="48"/>
                      </a:lnTo>
                      <a:lnTo>
                        <a:pt x="48" y="48"/>
                      </a:lnTo>
                      <a:lnTo>
                        <a:pt x="48" y="336"/>
                      </a:lnTo>
                      <a:close/>
                    </a:path>
                  </a:pathLst>
                </a:custGeom>
                <a:solidFill>
                  <a:srgbClr val="FFFF00"/>
                </a:solidFill>
                <a:ln w="12700" cap="flat" cmpd="sng">
                  <a:solidFill>
                    <a:schemeClr val="tx1"/>
                  </a:solidFill>
                  <a:prstDash val="solid"/>
                  <a:round/>
                  <a:headEnd type="none" w="med" len="med"/>
                  <a:tailEnd type="none" w="med" len="med"/>
                </a:ln>
              </p:spPr>
              <p:txBody>
                <a:bodyPr wrap="none" anchor="ctr"/>
                <a:lstStyle/>
                <a:p>
                  <a:endParaRPr lang="it-IT" sz="800"/>
                </a:p>
              </p:txBody>
            </p:sp>
            <p:sp>
              <p:nvSpPr>
                <p:cNvPr id="24" name="Rectangle 17"/>
                <p:cNvSpPr>
                  <a:spLocks noChangeAspect="1" noChangeArrowheads="1"/>
                </p:cNvSpPr>
                <p:nvPr/>
              </p:nvSpPr>
              <p:spPr bwMode="auto">
                <a:xfrm>
                  <a:off x="2134" y="1246"/>
                  <a:ext cx="38" cy="242"/>
                </a:xfrm>
                <a:prstGeom prst="rect">
                  <a:avLst/>
                </a:prstGeom>
                <a:solidFill>
                  <a:srgbClr val="FF9966"/>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25" name="Rectangle 18"/>
                <p:cNvSpPr>
                  <a:spLocks noChangeAspect="1" noChangeArrowheads="1"/>
                </p:cNvSpPr>
                <p:nvPr/>
              </p:nvSpPr>
              <p:spPr bwMode="auto">
                <a:xfrm>
                  <a:off x="2269" y="1445"/>
                  <a:ext cx="39" cy="187"/>
                </a:xfrm>
                <a:prstGeom prst="rect">
                  <a:avLst/>
                </a:prstGeom>
                <a:solidFill>
                  <a:srgbClr val="FF9966"/>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26" name="Rectangle 19"/>
                <p:cNvSpPr>
                  <a:spLocks noChangeAspect="1" noChangeArrowheads="1"/>
                </p:cNvSpPr>
                <p:nvPr/>
              </p:nvSpPr>
              <p:spPr bwMode="auto">
                <a:xfrm>
                  <a:off x="2753" y="1603"/>
                  <a:ext cx="155" cy="29"/>
                </a:xfrm>
                <a:prstGeom prst="rect">
                  <a:avLst/>
                </a:prstGeom>
                <a:solidFill>
                  <a:srgbClr val="FF9966"/>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27" name="Rectangle 20"/>
                <p:cNvSpPr>
                  <a:spLocks noChangeAspect="1" noChangeArrowheads="1"/>
                </p:cNvSpPr>
                <p:nvPr/>
              </p:nvSpPr>
              <p:spPr bwMode="auto">
                <a:xfrm>
                  <a:off x="2637" y="1459"/>
                  <a:ext cx="252" cy="29"/>
                </a:xfrm>
                <a:prstGeom prst="rect">
                  <a:avLst/>
                </a:prstGeom>
                <a:solidFill>
                  <a:srgbClr val="FF9966"/>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28" name="Rectangle 21"/>
                <p:cNvSpPr>
                  <a:spLocks noChangeAspect="1" noChangeArrowheads="1"/>
                </p:cNvSpPr>
                <p:nvPr/>
              </p:nvSpPr>
              <p:spPr bwMode="auto">
                <a:xfrm>
                  <a:off x="2501" y="1243"/>
                  <a:ext cx="388" cy="58"/>
                </a:xfrm>
                <a:prstGeom prst="rect">
                  <a:avLst/>
                </a:prstGeom>
                <a:solidFill>
                  <a:srgbClr val="FF9966"/>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29" name="Freeform 22"/>
                <p:cNvSpPr>
                  <a:spLocks noChangeAspect="1"/>
                </p:cNvSpPr>
                <p:nvPr/>
              </p:nvSpPr>
              <p:spPr bwMode="auto">
                <a:xfrm>
                  <a:off x="2463" y="1214"/>
                  <a:ext cx="464" cy="87"/>
                </a:xfrm>
                <a:custGeom>
                  <a:avLst/>
                  <a:gdLst>
                    <a:gd name="T0" fmla="*/ 0 w 1152"/>
                    <a:gd name="T1" fmla="*/ 0 h 288"/>
                    <a:gd name="T2" fmla="*/ 0 w 1152"/>
                    <a:gd name="T3" fmla="*/ 0 h 288"/>
                    <a:gd name="T4" fmla="*/ 0 w 1152"/>
                    <a:gd name="T5" fmla="*/ 0 h 288"/>
                    <a:gd name="T6" fmla="*/ 0 w 1152"/>
                    <a:gd name="T7" fmla="*/ 0 h 288"/>
                    <a:gd name="T8" fmla="*/ 0 w 1152"/>
                    <a:gd name="T9" fmla="*/ 0 h 288"/>
                    <a:gd name="T10" fmla="*/ 0 w 1152"/>
                    <a:gd name="T11" fmla="*/ 0 h 288"/>
                    <a:gd name="T12" fmla="*/ 0 w 1152"/>
                    <a:gd name="T13" fmla="*/ 0 h 288"/>
                    <a:gd name="T14" fmla="*/ 0 w 1152"/>
                    <a:gd name="T15" fmla="*/ 0 h 288"/>
                    <a:gd name="T16" fmla="*/ 0 w 1152"/>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2"/>
                    <a:gd name="T28" fmla="*/ 0 h 288"/>
                    <a:gd name="T29" fmla="*/ 1152 w 1152"/>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2" h="288">
                      <a:moveTo>
                        <a:pt x="96" y="288"/>
                      </a:moveTo>
                      <a:lnTo>
                        <a:pt x="0" y="288"/>
                      </a:lnTo>
                      <a:lnTo>
                        <a:pt x="0" y="0"/>
                      </a:lnTo>
                      <a:lnTo>
                        <a:pt x="1152" y="0"/>
                      </a:lnTo>
                      <a:lnTo>
                        <a:pt x="1152" y="288"/>
                      </a:lnTo>
                      <a:lnTo>
                        <a:pt x="1056" y="288"/>
                      </a:lnTo>
                      <a:lnTo>
                        <a:pt x="1056" y="96"/>
                      </a:lnTo>
                      <a:lnTo>
                        <a:pt x="96" y="96"/>
                      </a:lnTo>
                      <a:lnTo>
                        <a:pt x="96" y="288"/>
                      </a:lnTo>
                      <a:close/>
                    </a:path>
                  </a:pathLst>
                </a:custGeom>
                <a:solidFill>
                  <a:schemeClr val="folHlink"/>
                </a:solidFill>
                <a:ln w="12700" cap="flat" cmpd="sng">
                  <a:solidFill>
                    <a:schemeClr val="tx1"/>
                  </a:solidFill>
                  <a:prstDash val="solid"/>
                  <a:round/>
                  <a:headEnd type="none" w="med" len="med"/>
                  <a:tailEnd type="none" w="med" len="med"/>
                </a:ln>
              </p:spPr>
              <p:txBody>
                <a:bodyPr wrap="none" anchor="ctr"/>
                <a:lstStyle/>
                <a:p>
                  <a:endParaRPr lang="it-IT" sz="800"/>
                </a:p>
              </p:txBody>
            </p:sp>
            <p:sp>
              <p:nvSpPr>
                <p:cNvPr id="30" name="Freeform 23"/>
                <p:cNvSpPr>
                  <a:spLocks noChangeAspect="1"/>
                </p:cNvSpPr>
                <p:nvPr/>
              </p:nvSpPr>
              <p:spPr bwMode="auto">
                <a:xfrm>
                  <a:off x="2443" y="1200"/>
                  <a:ext cx="504" cy="101"/>
                </a:xfrm>
                <a:custGeom>
                  <a:avLst/>
                  <a:gdLst>
                    <a:gd name="T0" fmla="*/ 0 w 1248"/>
                    <a:gd name="T1" fmla="*/ 0 h 336"/>
                    <a:gd name="T2" fmla="*/ 0 w 1248"/>
                    <a:gd name="T3" fmla="*/ 0 h 336"/>
                    <a:gd name="T4" fmla="*/ 0 w 1248"/>
                    <a:gd name="T5" fmla="*/ 0 h 336"/>
                    <a:gd name="T6" fmla="*/ 0 w 1248"/>
                    <a:gd name="T7" fmla="*/ 0 h 336"/>
                    <a:gd name="T8" fmla="*/ 0 w 1248"/>
                    <a:gd name="T9" fmla="*/ 0 h 336"/>
                    <a:gd name="T10" fmla="*/ 0 w 1248"/>
                    <a:gd name="T11" fmla="*/ 0 h 336"/>
                    <a:gd name="T12" fmla="*/ 0 w 1248"/>
                    <a:gd name="T13" fmla="*/ 0 h 336"/>
                    <a:gd name="T14" fmla="*/ 0 w 1248"/>
                    <a:gd name="T15" fmla="*/ 0 h 336"/>
                    <a:gd name="T16" fmla="*/ 0 w 1248"/>
                    <a:gd name="T17" fmla="*/ 0 h 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8"/>
                    <a:gd name="T28" fmla="*/ 0 h 336"/>
                    <a:gd name="T29" fmla="*/ 1248 w 1248"/>
                    <a:gd name="T30" fmla="*/ 336 h 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8" h="336">
                      <a:moveTo>
                        <a:pt x="48" y="336"/>
                      </a:moveTo>
                      <a:lnTo>
                        <a:pt x="0" y="336"/>
                      </a:lnTo>
                      <a:lnTo>
                        <a:pt x="0" y="0"/>
                      </a:lnTo>
                      <a:lnTo>
                        <a:pt x="1248" y="0"/>
                      </a:lnTo>
                      <a:lnTo>
                        <a:pt x="1248" y="336"/>
                      </a:lnTo>
                      <a:lnTo>
                        <a:pt x="1200" y="336"/>
                      </a:lnTo>
                      <a:lnTo>
                        <a:pt x="1200" y="48"/>
                      </a:lnTo>
                      <a:lnTo>
                        <a:pt x="48" y="48"/>
                      </a:lnTo>
                      <a:lnTo>
                        <a:pt x="48" y="336"/>
                      </a:lnTo>
                      <a:close/>
                    </a:path>
                  </a:pathLst>
                </a:custGeom>
                <a:solidFill>
                  <a:srgbClr val="FFFF00"/>
                </a:solidFill>
                <a:ln w="12700" cap="flat" cmpd="sng">
                  <a:solidFill>
                    <a:schemeClr val="tx1"/>
                  </a:solidFill>
                  <a:prstDash val="solid"/>
                  <a:round/>
                  <a:headEnd type="none" w="med" len="med"/>
                  <a:tailEnd type="none" w="med" len="med"/>
                </a:ln>
              </p:spPr>
              <p:txBody>
                <a:bodyPr wrap="none" anchor="ctr"/>
                <a:lstStyle/>
                <a:p>
                  <a:endParaRPr lang="it-IT" sz="800"/>
                </a:p>
              </p:txBody>
            </p:sp>
            <p:sp>
              <p:nvSpPr>
                <p:cNvPr id="31" name="Rectangle 24"/>
                <p:cNvSpPr>
                  <a:spLocks noChangeAspect="1" noChangeArrowheads="1"/>
                </p:cNvSpPr>
                <p:nvPr/>
              </p:nvSpPr>
              <p:spPr bwMode="auto">
                <a:xfrm>
                  <a:off x="2676" y="1246"/>
                  <a:ext cx="38" cy="242"/>
                </a:xfrm>
                <a:prstGeom prst="rect">
                  <a:avLst/>
                </a:prstGeom>
                <a:solidFill>
                  <a:srgbClr val="FF9966"/>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32" name="Rectangle 25"/>
                <p:cNvSpPr>
                  <a:spLocks noChangeAspect="1" noChangeArrowheads="1"/>
                </p:cNvSpPr>
                <p:nvPr/>
              </p:nvSpPr>
              <p:spPr bwMode="auto">
                <a:xfrm>
                  <a:off x="2811" y="1445"/>
                  <a:ext cx="39" cy="187"/>
                </a:xfrm>
                <a:prstGeom prst="rect">
                  <a:avLst/>
                </a:prstGeom>
                <a:solidFill>
                  <a:srgbClr val="FF9966"/>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33" name="Rectangle 26"/>
                <p:cNvSpPr>
                  <a:spLocks noChangeAspect="1" noChangeArrowheads="1"/>
                </p:cNvSpPr>
                <p:nvPr/>
              </p:nvSpPr>
              <p:spPr bwMode="auto">
                <a:xfrm>
                  <a:off x="2347" y="1459"/>
                  <a:ext cx="290" cy="29"/>
                </a:xfrm>
                <a:prstGeom prst="rect">
                  <a:avLst/>
                </a:prstGeom>
                <a:solidFill>
                  <a:srgbClr val="00FFFF"/>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34" name="Rectangle 27"/>
                <p:cNvSpPr>
                  <a:spLocks noChangeAspect="1" noChangeArrowheads="1"/>
                </p:cNvSpPr>
                <p:nvPr/>
              </p:nvSpPr>
              <p:spPr bwMode="auto">
                <a:xfrm>
                  <a:off x="1824" y="1459"/>
                  <a:ext cx="271" cy="29"/>
                </a:xfrm>
                <a:prstGeom prst="rect">
                  <a:avLst/>
                </a:prstGeom>
                <a:solidFill>
                  <a:srgbClr val="00FFFF"/>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sp>
              <p:nvSpPr>
                <p:cNvPr id="35" name="Rectangle 28"/>
                <p:cNvSpPr>
                  <a:spLocks noChangeAspect="1" noChangeArrowheads="1"/>
                </p:cNvSpPr>
                <p:nvPr/>
              </p:nvSpPr>
              <p:spPr bwMode="auto">
                <a:xfrm>
                  <a:off x="2889" y="1459"/>
                  <a:ext cx="135" cy="29"/>
                </a:xfrm>
                <a:prstGeom prst="rect">
                  <a:avLst/>
                </a:prstGeom>
                <a:solidFill>
                  <a:srgbClr val="00FFFF"/>
                </a:solidFill>
                <a:ln w="12700">
                  <a:solidFill>
                    <a:schemeClr val="tx1"/>
                  </a:solidFill>
                  <a:miter lim="800000"/>
                  <a:headEnd/>
                  <a:tailEnd/>
                </a:ln>
              </p:spPr>
              <p:txBody>
                <a:bodyPr wrap="none" anchor="ctr"/>
                <a:lstStyle/>
                <a:p>
                  <a:pPr eaLnBrk="0" hangingPunct="0">
                    <a:lnSpc>
                      <a:spcPct val="180000"/>
                    </a:lnSpc>
                  </a:pPr>
                  <a:endParaRPr lang="it-IT" sz="800" baseline="30000">
                    <a:solidFill>
                      <a:srgbClr val="3333CC"/>
                    </a:solidFill>
                  </a:endParaRPr>
                </a:p>
              </p:txBody>
            </p:sp>
          </p:grpSp>
          <p:sp>
            <p:nvSpPr>
              <p:cNvPr id="12" name="Text Box 29"/>
              <p:cNvSpPr txBox="1">
                <a:spLocks noChangeArrowheads="1"/>
              </p:cNvSpPr>
              <p:nvPr/>
            </p:nvSpPr>
            <p:spPr bwMode="auto">
              <a:xfrm>
                <a:off x="-30382" y="4775690"/>
                <a:ext cx="1953054" cy="984603"/>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800" dirty="0">
                    <a:solidFill>
                      <a:srgbClr val="000000"/>
                    </a:solidFill>
                  </a:rPr>
                  <a:t>gold front surface (</a:t>
                </a:r>
                <a:r>
                  <a:rPr lang="en-US" sz="800" dirty="0" smtClean="0">
                    <a:solidFill>
                      <a:srgbClr val="000000"/>
                    </a:solidFill>
                  </a:rPr>
                  <a:t>0.5 </a:t>
                </a:r>
                <a:r>
                  <a:rPr lang="en-US" sz="800" dirty="0">
                    <a:solidFill>
                      <a:srgbClr val="000000"/>
                    </a:solidFill>
                    <a:latin typeface="Symbol" panose="05050102010706020507" pitchFamily="18" charset="2"/>
                  </a:rPr>
                  <a:t>m</a:t>
                </a:r>
                <a:r>
                  <a:rPr lang="en-US" sz="800" dirty="0">
                    <a:solidFill>
                      <a:srgbClr val="000000"/>
                    </a:solidFill>
                  </a:rPr>
                  <a:t>m)</a:t>
                </a:r>
              </a:p>
            </p:txBody>
          </p:sp>
          <p:sp>
            <p:nvSpPr>
              <p:cNvPr id="13" name="Line 31"/>
              <p:cNvSpPr>
                <a:spLocks noChangeShapeType="1"/>
              </p:cNvSpPr>
              <p:nvPr/>
            </p:nvSpPr>
            <p:spPr bwMode="auto">
              <a:xfrm>
                <a:off x="1317253" y="5184650"/>
                <a:ext cx="474603" cy="582789"/>
              </a:xfrm>
              <a:prstGeom prst="line">
                <a:avLst/>
              </a:prstGeom>
              <a:noFill/>
              <a:ln w="6350">
                <a:solidFill>
                  <a:schemeClr val="tx1"/>
                </a:solidFill>
                <a:round/>
                <a:headEnd type="none" w="med" len="med"/>
                <a:tailEnd type="arrow" w="med" len="med"/>
              </a:ln>
            </p:spPr>
            <p:txBody>
              <a:bodyPr/>
              <a:lstStyle/>
              <a:p>
                <a:endParaRPr lang="it-IT" sz="800"/>
              </a:p>
            </p:txBody>
          </p:sp>
          <p:sp>
            <p:nvSpPr>
              <p:cNvPr id="14" name="Line 32"/>
              <p:cNvSpPr>
                <a:spLocks noChangeShapeType="1"/>
              </p:cNvSpPr>
              <p:nvPr/>
            </p:nvSpPr>
            <p:spPr bwMode="auto">
              <a:xfrm>
                <a:off x="2242862" y="4856301"/>
                <a:ext cx="164946" cy="1108780"/>
              </a:xfrm>
              <a:prstGeom prst="line">
                <a:avLst/>
              </a:prstGeom>
              <a:noFill/>
              <a:ln w="6350">
                <a:solidFill>
                  <a:schemeClr val="tx1"/>
                </a:solidFill>
                <a:round/>
                <a:headEnd type="none" w="med" len="med"/>
                <a:tailEnd type="arrow" w="med" len="med"/>
              </a:ln>
            </p:spPr>
            <p:txBody>
              <a:bodyPr/>
              <a:lstStyle/>
              <a:p>
                <a:endParaRPr lang="it-IT" sz="800"/>
              </a:p>
            </p:txBody>
          </p:sp>
          <p:sp>
            <p:nvSpPr>
              <p:cNvPr id="15" name="Line 34"/>
              <p:cNvSpPr>
                <a:spLocks noChangeShapeType="1"/>
              </p:cNvSpPr>
              <p:nvPr/>
            </p:nvSpPr>
            <p:spPr bwMode="auto">
              <a:xfrm flipH="1">
                <a:off x="2320493" y="5704952"/>
                <a:ext cx="729753" cy="593503"/>
              </a:xfrm>
              <a:prstGeom prst="line">
                <a:avLst/>
              </a:prstGeom>
              <a:noFill/>
              <a:ln w="6350">
                <a:solidFill>
                  <a:schemeClr val="tx1"/>
                </a:solidFill>
                <a:round/>
                <a:headEnd type="none" w="med" len="med"/>
                <a:tailEnd type="arrow" w="med" len="med"/>
              </a:ln>
            </p:spPr>
            <p:txBody>
              <a:bodyPr/>
              <a:lstStyle/>
              <a:p>
                <a:endParaRPr lang="it-IT" sz="800"/>
              </a:p>
            </p:txBody>
          </p:sp>
          <p:sp>
            <p:nvSpPr>
              <p:cNvPr id="16" name="Text Box 30"/>
              <p:cNvSpPr txBox="1">
                <a:spLocks noChangeArrowheads="1"/>
              </p:cNvSpPr>
              <p:nvPr/>
            </p:nvSpPr>
            <p:spPr bwMode="auto">
              <a:xfrm>
                <a:off x="1616279" y="4364000"/>
                <a:ext cx="1967715" cy="984603"/>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800" dirty="0">
                    <a:solidFill>
                      <a:srgbClr val="000000"/>
                    </a:solidFill>
                  </a:rPr>
                  <a:t>nickel barrier layer (7</a:t>
                </a:r>
                <a:r>
                  <a:rPr lang="en-US" sz="800" dirty="0">
                    <a:solidFill>
                      <a:srgbClr val="000000"/>
                    </a:solidFill>
                    <a:latin typeface="Symbol" panose="05050102010706020507" pitchFamily="18" charset="2"/>
                  </a:rPr>
                  <a:t>m</a:t>
                </a:r>
                <a:r>
                  <a:rPr lang="en-US" sz="800" dirty="0">
                    <a:solidFill>
                      <a:srgbClr val="000000"/>
                    </a:solidFill>
                  </a:rPr>
                  <a:t>m)</a:t>
                </a:r>
              </a:p>
            </p:txBody>
          </p:sp>
        </p:grpSp>
      </p:grpSp>
      <p:grpSp>
        <p:nvGrpSpPr>
          <p:cNvPr id="36" name="Group 35"/>
          <p:cNvGrpSpPr/>
          <p:nvPr/>
        </p:nvGrpSpPr>
        <p:grpSpPr>
          <a:xfrm>
            <a:off x="141913" y="4590482"/>
            <a:ext cx="2477127" cy="1864526"/>
            <a:chOff x="4788024" y="3483006"/>
            <a:chExt cx="3960440" cy="2970330"/>
          </a:xfrm>
        </p:grpSpPr>
        <p:pic>
          <p:nvPicPr>
            <p:cNvPr id="37" name="Picture 2" descr="\\cern.ch\dfs\Users\a\adima\Documents\HMPID varia\PA1101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483006"/>
              <a:ext cx="3960440" cy="2970330"/>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9"/>
            <p:cNvSpPr txBox="1">
              <a:spLocks noChangeArrowheads="1"/>
            </p:cNvSpPr>
            <p:nvPr/>
          </p:nvSpPr>
          <p:spPr bwMode="auto">
            <a:xfrm rot="16059644">
              <a:off x="4712827" y="4676783"/>
              <a:ext cx="795873" cy="546091"/>
            </a:xfrm>
            <a:prstGeom prst="rect">
              <a:avLst/>
            </a:prstGeom>
            <a:noFill/>
            <a:ln w="9525">
              <a:noFill/>
              <a:miter lim="800000"/>
              <a:headEnd/>
              <a:tailEnd/>
            </a:ln>
          </p:spPr>
          <p:txBody>
            <a:bodyPr wrap="none">
              <a:spAutoFit/>
            </a:bodyPr>
            <a:lstStyle/>
            <a:p>
              <a:pPr eaLnBrk="0" hangingPunct="0">
                <a:lnSpc>
                  <a:spcPct val="180000"/>
                </a:lnSpc>
              </a:pPr>
              <a:r>
                <a:rPr lang="it-IT" baseline="30000" dirty="0">
                  <a:solidFill>
                    <a:srgbClr val="FF0000"/>
                  </a:solidFill>
                </a:rPr>
                <a:t>40 cm</a:t>
              </a:r>
            </a:p>
          </p:txBody>
        </p:sp>
        <p:sp>
          <p:nvSpPr>
            <p:cNvPr id="39" name="Text Box 30"/>
            <p:cNvSpPr txBox="1">
              <a:spLocks noChangeArrowheads="1"/>
            </p:cNvSpPr>
            <p:nvPr/>
          </p:nvSpPr>
          <p:spPr bwMode="auto">
            <a:xfrm>
              <a:off x="6440916" y="5699922"/>
              <a:ext cx="824824" cy="526923"/>
            </a:xfrm>
            <a:prstGeom prst="rect">
              <a:avLst/>
            </a:prstGeom>
            <a:noFill/>
            <a:ln w="9525">
              <a:noFill/>
              <a:miter lim="800000"/>
              <a:headEnd/>
              <a:tailEnd/>
            </a:ln>
          </p:spPr>
          <p:txBody>
            <a:bodyPr wrap="none">
              <a:spAutoFit/>
            </a:bodyPr>
            <a:lstStyle/>
            <a:p>
              <a:pPr eaLnBrk="0" hangingPunct="0">
                <a:lnSpc>
                  <a:spcPct val="180000"/>
                </a:lnSpc>
              </a:pPr>
              <a:r>
                <a:rPr lang="it-IT" baseline="30000" dirty="0">
                  <a:solidFill>
                    <a:srgbClr val="FF0000"/>
                  </a:solidFill>
                </a:rPr>
                <a:t>60 cm</a:t>
              </a:r>
            </a:p>
          </p:txBody>
        </p:sp>
        <p:sp>
          <p:nvSpPr>
            <p:cNvPr id="40" name="Line 31"/>
            <p:cNvSpPr>
              <a:spLocks noChangeShapeType="1"/>
            </p:cNvSpPr>
            <p:nvPr/>
          </p:nvSpPr>
          <p:spPr bwMode="auto">
            <a:xfrm>
              <a:off x="4805733" y="3791634"/>
              <a:ext cx="74612" cy="2347912"/>
            </a:xfrm>
            <a:prstGeom prst="line">
              <a:avLst/>
            </a:prstGeom>
            <a:noFill/>
            <a:ln w="28575">
              <a:solidFill>
                <a:srgbClr val="FF0000"/>
              </a:solidFill>
              <a:round/>
              <a:headEnd type="triangle" w="med" len="med"/>
              <a:tailEnd type="triangle" w="med" len="med"/>
            </a:ln>
          </p:spPr>
          <p:txBody>
            <a:bodyPr>
              <a:spAutoFit/>
            </a:bodyPr>
            <a:lstStyle/>
            <a:p>
              <a:endParaRPr lang="it-IT"/>
            </a:p>
          </p:txBody>
        </p:sp>
        <p:sp>
          <p:nvSpPr>
            <p:cNvPr id="41" name="Line 32"/>
            <p:cNvSpPr>
              <a:spLocks noChangeShapeType="1"/>
            </p:cNvSpPr>
            <p:nvPr/>
          </p:nvSpPr>
          <p:spPr bwMode="auto">
            <a:xfrm flipV="1">
              <a:off x="5006163" y="6139546"/>
              <a:ext cx="3522985" cy="0"/>
            </a:xfrm>
            <a:prstGeom prst="line">
              <a:avLst/>
            </a:prstGeom>
            <a:noFill/>
            <a:ln w="28575">
              <a:solidFill>
                <a:srgbClr val="FF0000"/>
              </a:solidFill>
              <a:round/>
              <a:headEnd type="triangle" w="med" len="med"/>
              <a:tailEnd type="triangle" w="med" len="med"/>
            </a:ln>
          </p:spPr>
          <p:txBody>
            <a:bodyPr wrap="square">
              <a:spAutoFit/>
            </a:bodyPr>
            <a:lstStyle/>
            <a:p>
              <a:endParaRPr lang="it-IT"/>
            </a:p>
          </p:txBody>
        </p:sp>
      </p:grpSp>
      <p:pic>
        <p:nvPicPr>
          <p:cNvPr id="42"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1792" y="4218477"/>
            <a:ext cx="2308546" cy="203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tangle 42"/>
          <p:cNvSpPr/>
          <p:nvPr/>
        </p:nvSpPr>
        <p:spPr>
          <a:xfrm>
            <a:off x="4708551" y="6266570"/>
            <a:ext cx="3993401" cy="276999"/>
          </a:xfrm>
          <a:prstGeom prst="rect">
            <a:avLst/>
          </a:prstGeom>
        </p:spPr>
        <p:txBody>
          <a:bodyPr wrap="none">
            <a:spAutoFit/>
          </a:bodyPr>
          <a:lstStyle/>
          <a:p>
            <a:r>
              <a:rPr lang="en-GB" sz="1200" b="1" dirty="0" smtClean="0"/>
              <a:t>H. </a:t>
            </a:r>
            <a:r>
              <a:rPr lang="en-GB" sz="1200" b="1" dirty="0" err="1" smtClean="0"/>
              <a:t>Hoedlmoser</a:t>
            </a:r>
            <a:r>
              <a:rPr lang="en-GB" sz="1200" b="1" dirty="0" smtClean="0"/>
              <a:t> </a:t>
            </a:r>
            <a:r>
              <a:rPr lang="en-GB" sz="1200" b="1" dirty="0"/>
              <a:t>et al., NIM-A </a:t>
            </a:r>
            <a:r>
              <a:rPr lang="en-GB" sz="1200" b="1" dirty="0" smtClean="0"/>
              <a:t>566(2006), 338 and 351</a:t>
            </a:r>
            <a:endParaRPr lang="en-GB" sz="1200" b="1"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1700808"/>
            <a:ext cx="2699792" cy="251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44"/>
          <p:cNvSpPr/>
          <p:nvPr/>
        </p:nvSpPr>
        <p:spPr>
          <a:xfrm>
            <a:off x="6372200" y="1556792"/>
            <a:ext cx="2820003" cy="246221"/>
          </a:xfrm>
          <a:prstGeom prst="rect">
            <a:avLst/>
          </a:prstGeom>
        </p:spPr>
        <p:txBody>
          <a:bodyPr wrap="none">
            <a:spAutoFit/>
          </a:bodyPr>
          <a:lstStyle/>
          <a:p>
            <a:r>
              <a:rPr lang="en-GB" sz="1000" b="1" dirty="0" smtClean="0"/>
              <a:t>A. Di Mauro </a:t>
            </a:r>
            <a:r>
              <a:rPr lang="en-GB" sz="1000" b="1" dirty="0"/>
              <a:t>et al., </a:t>
            </a:r>
            <a:r>
              <a:rPr lang="en-GB" sz="1000" b="1" dirty="0" smtClean="0"/>
              <a:t>IEEE TNS NS52(2005), 972</a:t>
            </a:r>
            <a:endParaRPr lang="en-GB" sz="1000" b="1" dirty="0"/>
          </a:p>
        </p:txBody>
      </p:sp>
    </p:spTree>
    <p:extLst>
      <p:ext uri="{BB962C8B-B14F-4D97-AF65-F5344CB8AC3E}">
        <p14:creationId xmlns:p14="http://schemas.microsoft.com/office/powerpoint/2010/main" val="35513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p:cTn id="26" dur="500" fill="hold"/>
                                        <p:tgtEl>
                                          <p:spTgt spid="42"/>
                                        </p:tgtEl>
                                        <p:attrNameLst>
                                          <p:attrName>ppt_w</p:attrName>
                                        </p:attrNameLst>
                                      </p:cBhvr>
                                      <p:tavLst>
                                        <p:tav tm="0">
                                          <p:val>
                                            <p:fltVal val="0"/>
                                          </p:val>
                                        </p:tav>
                                        <p:tav tm="100000">
                                          <p:val>
                                            <p:strVal val="#ppt_w"/>
                                          </p:val>
                                        </p:tav>
                                      </p:tavLst>
                                    </p:anim>
                                    <p:anim calcmode="lin" valueType="num">
                                      <p:cBhvr>
                                        <p:cTn id="27" dur="500" fill="hold"/>
                                        <p:tgtEl>
                                          <p:spTgt spid="42"/>
                                        </p:tgtEl>
                                        <p:attrNameLst>
                                          <p:attrName>ppt_h</p:attrName>
                                        </p:attrNameLst>
                                      </p:cBhvr>
                                      <p:tavLst>
                                        <p:tav tm="0">
                                          <p:val>
                                            <p:fltVal val="0"/>
                                          </p:val>
                                        </p:tav>
                                        <p:tav tm="100000">
                                          <p:val>
                                            <p:strVal val="#ppt_h"/>
                                          </p:val>
                                        </p:tav>
                                      </p:tavLst>
                                    </p:anim>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27"/>
                                        </p:tgtEl>
                                        <p:attrNameLst>
                                          <p:attrName>style.visibility</p:attrName>
                                        </p:attrNameLst>
                                      </p:cBhvr>
                                      <p:to>
                                        <p:strVal val="visible"/>
                                      </p:to>
                                    </p:set>
                                    <p:anim calcmode="lin" valueType="num">
                                      <p:cBhvr>
                                        <p:cTn id="33" dur="500" fill="hold"/>
                                        <p:tgtEl>
                                          <p:spTgt spid="1027"/>
                                        </p:tgtEl>
                                        <p:attrNameLst>
                                          <p:attrName>ppt_w</p:attrName>
                                        </p:attrNameLst>
                                      </p:cBhvr>
                                      <p:tavLst>
                                        <p:tav tm="0">
                                          <p:val>
                                            <p:fltVal val="0"/>
                                          </p:val>
                                        </p:tav>
                                        <p:tav tm="100000">
                                          <p:val>
                                            <p:strVal val="#ppt_w"/>
                                          </p:val>
                                        </p:tav>
                                      </p:tavLst>
                                    </p:anim>
                                    <p:anim calcmode="lin" valueType="num">
                                      <p:cBhvr>
                                        <p:cTn id="34" dur="500" fill="hold"/>
                                        <p:tgtEl>
                                          <p:spTgt spid="1027"/>
                                        </p:tgtEl>
                                        <p:attrNameLst>
                                          <p:attrName>ppt_h</p:attrName>
                                        </p:attrNameLst>
                                      </p:cBhvr>
                                      <p:tavLst>
                                        <p:tav tm="0">
                                          <p:val>
                                            <p:fltVal val="0"/>
                                          </p:val>
                                        </p:tav>
                                        <p:tav tm="100000">
                                          <p:val>
                                            <p:strVal val="#ppt_h"/>
                                          </p:val>
                                        </p:tav>
                                      </p:tavLst>
                                    </p:anim>
                                    <p:animEffect transition="in" filter="fade">
                                      <p:cBhvr>
                                        <p:cTn id="35" dur="500"/>
                                        <p:tgtEl>
                                          <p:spTgt spid="102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p:cTn id="38" dur="500" fill="hold"/>
                                        <p:tgtEl>
                                          <p:spTgt spid="45"/>
                                        </p:tgtEl>
                                        <p:attrNameLst>
                                          <p:attrName>ppt_w</p:attrName>
                                        </p:attrNameLst>
                                      </p:cBhvr>
                                      <p:tavLst>
                                        <p:tav tm="0">
                                          <p:val>
                                            <p:fltVal val="0"/>
                                          </p:val>
                                        </p:tav>
                                        <p:tav tm="100000">
                                          <p:val>
                                            <p:strVal val="#ppt_w"/>
                                          </p:val>
                                        </p:tav>
                                      </p:tavLst>
                                    </p:anim>
                                    <p:anim calcmode="lin" valueType="num">
                                      <p:cBhvr>
                                        <p:cTn id="39" dur="500" fill="hold"/>
                                        <p:tgtEl>
                                          <p:spTgt spid="45"/>
                                        </p:tgtEl>
                                        <p:attrNameLst>
                                          <p:attrName>ppt_h</p:attrName>
                                        </p:attrNameLst>
                                      </p:cBhvr>
                                      <p:tavLst>
                                        <p:tav tm="0">
                                          <p:val>
                                            <p:fltVal val="0"/>
                                          </p:val>
                                        </p:tav>
                                        <p:tav tm="100000">
                                          <p:val>
                                            <p:strVal val="#ppt_h"/>
                                          </p:val>
                                        </p:tav>
                                      </p:tavLst>
                                    </p:anim>
                                    <p:animEffect transition="in" filter="fade">
                                      <p:cBhvr>
                                        <p:cTn id="4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CsI</a:t>
            </a:r>
            <a:r>
              <a:rPr lang="en-GB" dirty="0"/>
              <a:t>-based </a:t>
            </a:r>
            <a:r>
              <a:rPr lang="en-GB" dirty="0" smtClean="0"/>
              <a:t>RICH </a:t>
            </a:r>
            <a:r>
              <a:rPr lang="en-GB" dirty="0"/>
              <a:t>in operation</a:t>
            </a:r>
          </a:p>
        </p:txBody>
      </p:sp>
      <p:sp>
        <p:nvSpPr>
          <p:cNvPr id="4" name="Date Placeholder 3"/>
          <p:cNvSpPr>
            <a:spLocks noGrp="1"/>
          </p:cNvSpPr>
          <p:nvPr>
            <p:ph type="dt" sz="half" idx="10"/>
          </p:nvPr>
        </p:nvSpPr>
        <p:spPr/>
        <p:txBody>
          <a:bodyPr/>
          <a:lstStyle/>
          <a:p>
            <a:r>
              <a:rPr lang="en-GB" smtClean="0"/>
              <a:t>03/12/2013</a:t>
            </a:r>
            <a:endParaRPr lang="en-GB"/>
          </a:p>
        </p:txBody>
      </p:sp>
      <p:sp>
        <p:nvSpPr>
          <p:cNvPr id="5" name="Footer Placeholder 4"/>
          <p:cNvSpPr>
            <a:spLocks noGrp="1"/>
          </p:cNvSpPr>
          <p:nvPr>
            <p:ph type="ftr" sz="quarter" idx="11"/>
          </p:nvPr>
        </p:nvSpPr>
        <p:spPr/>
        <p:txBody>
          <a:bodyPr/>
          <a:lstStyle/>
          <a:p>
            <a:r>
              <a:rPr lang="en-GB" smtClean="0"/>
              <a:t>Status and perspectives of GPD </a:t>
            </a:r>
          </a:p>
          <a:p>
            <a:r>
              <a:rPr lang="en-GB" smtClean="0"/>
              <a:t>A. Di Mauro</a:t>
            </a:r>
            <a:endParaRPr lang="en-GB" dirty="0"/>
          </a:p>
        </p:txBody>
      </p:sp>
      <p:sp>
        <p:nvSpPr>
          <p:cNvPr id="6" name="Slide Number Placeholder 5"/>
          <p:cNvSpPr>
            <a:spLocks noGrp="1"/>
          </p:cNvSpPr>
          <p:nvPr>
            <p:ph type="sldNum" sz="quarter" idx="12"/>
          </p:nvPr>
        </p:nvSpPr>
        <p:spPr/>
        <p:txBody>
          <a:bodyPr/>
          <a:lstStyle/>
          <a:p>
            <a:fld id="{FDC5A26E-BF9B-40A5-8DF3-EB8091D0EA09}" type="slidenum">
              <a:rPr lang="en-GB" smtClean="0"/>
              <a:pPr/>
              <a:t>9</a:t>
            </a:fld>
            <a:r>
              <a:rPr lang="en-GB" smtClean="0"/>
              <a:t>/40</a:t>
            </a:r>
            <a:endParaRPr lang="en-GB" dirty="0"/>
          </a:p>
        </p:txBody>
      </p:sp>
      <p:graphicFrame>
        <p:nvGraphicFramePr>
          <p:cNvPr id="7" name="Content Placeholder 6"/>
          <p:cNvGraphicFramePr>
            <a:graphicFrameLocks/>
          </p:cNvGraphicFramePr>
          <p:nvPr>
            <p:extLst>
              <p:ext uri="{D42A27DB-BD31-4B8C-83A1-F6EECF244321}">
                <p14:modId xmlns:p14="http://schemas.microsoft.com/office/powerpoint/2010/main" val="2185221375"/>
              </p:ext>
            </p:extLst>
          </p:nvPr>
        </p:nvGraphicFramePr>
        <p:xfrm>
          <a:off x="395536" y="1772816"/>
          <a:ext cx="8244408" cy="2959615"/>
        </p:xfrm>
        <a:graphic>
          <a:graphicData uri="http://schemas.openxmlformats.org/drawingml/2006/table">
            <a:tbl>
              <a:tblPr firstRow="1" firstCol="1" bandRow="1" bandCol="1">
                <a:tableStyleId>{912C8C85-51F0-491E-9774-3900AFEF0FD7}</a:tableStyleId>
              </a:tblPr>
              <a:tblGrid>
                <a:gridCol w="1187624"/>
                <a:gridCol w="1656184"/>
                <a:gridCol w="1800200"/>
                <a:gridCol w="1728192"/>
                <a:gridCol w="1872208"/>
              </a:tblGrid>
              <a:tr h="598504">
                <a:tc>
                  <a:txBody>
                    <a:bodyPr/>
                    <a:lstStyle/>
                    <a:p>
                      <a:pPr algn="ctr"/>
                      <a:r>
                        <a:rPr lang="en-GB" sz="1200" dirty="0" smtClean="0"/>
                        <a:t>Experiment</a:t>
                      </a:r>
                    </a:p>
                  </a:txBody>
                  <a:tcPr>
                    <a:solidFill>
                      <a:srgbClr val="0070C0"/>
                    </a:solidFill>
                  </a:tcPr>
                </a:tc>
                <a:tc>
                  <a:txBody>
                    <a:bodyPr/>
                    <a:lstStyle/>
                    <a:p>
                      <a:pPr algn="ctr"/>
                      <a:r>
                        <a:rPr lang="en-GB" sz="1200" dirty="0" smtClean="0"/>
                        <a:t>RICH</a:t>
                      </a:r>
                      <a:r>
                        <a:rPr lang="en-GB" sz="1200" baseline="0" dirty="0" smtClean="0"/>
                        <a:t> configuration/ Cherenkov radiator</a:t>
                      </a:r>
                      <a:endParaRPr lang="en-GB" sz="1200" dirty="0">
                        <a:latin typeface="+mn-lt"/>
                      </a:endParaRPr>
                    </a:p>
                  </a:txBody>
                  <a:tcPr>
                    <a:solidFill>
                      <a:srgbClr val="0070C0"/>
                    </a:solidFill>
                  </a:tcPr>
                </a:tc>
                <a:tc>
                  <a:txBody>
                    <a:bodyPr/>
                    <a:lstStyle/>
                    <a:p>
                      <a:pPr algn="ctr"/>
                      <a:r>
                        <a:rPr lang="en-GB" sz="1200" dirty="0" smtClean="0">
                          <a:latin typeface="+mn-lt"/>
                        </a:rPr>
                        <a:t>PID</a:t>
                      </a:r>
                      <a:endParaRPr lang="en-GB" sz="1200" dirty="0">
                        <a:latin typeface="+mn-lt"/>
                      </a:endParaRPr>
                    </a:p>
                  </a:txBody>
                  <a:tcPr>
                    <a:solidFill>
                      <a:srgbClr val="0070C0"/>
                    </a:solidFill>
                  </a:tcPr>
                </a:tc>
                <a:tc>
                  <a:txBody>
                    <a:bodyPr/>
                    <a:lstStyle/>
                    <a:p>
                      <a:pPr algn="ctr"/>
                      <a:r>
                        <a:rPr lang="en-GB" sz="1200" baseline="0" dirty="0" smtClean="0">
                          <a:latin typeface="+mn-lt"/>
                        </a:rPr>
                        <a:t>Trigger rates</a:t>
                      </a:r>
                      <a:endParaRPr lang="en-GB" sz="1200" dirty="0">
                        <a:latin typeface="+mn-lt"/>
                      </a:endParaRPr>
                    </a:p>
                  </a:txBody>
                  <a:tcPr>
                    <a:solidFill>
                      <a:srgbClr val="0070C0"/>
                    </a:solidFill>
                  </a:tcPr>
                </a:tc>
                <a:tc>
                  <a:txBody>
                    <a:bodyPr/>
                    <a:lstStyle/>
                    <a:p>
                      <a:pPr algn="ctr"/>
                      <a:r>
                        <a:rPr lang="en-GB" sz="1200" dirty="0" err="1" smtClean="0"/>
                        <a:t>Photodetector</a:t>
                      </a:r>
                      <a:r>
                        <a:rPr lang="en-GB" sz="1200" dirty="0" smtClean="0"/>
                        <a:t> type/ area</a:t>
                      </a:r>
                      <a:endParaRPr lang="en-GB" sz="1200" dirty="0">
                        <a:latin typeface="+mn-lt"/>
                      </a:endParaRPr>
                    </a:p>
                  </a:txBody>
                  <a:tcPr>
                    <a:solidFill>
                      <a:srgbClr val="0070C0"/>
                    </a:solidFill>
                  </a:tcPr>
                </a:tc>
              </a:tr>
              <a:tr h="453557">
                <a:tc>
                  <a:txBody>
                    <a:bodyPr/>
                    <a:lstStyle/>
                    <a:p>
                      <a:pPr algn="ctr"/>
                      <a:r>
                        <a:rPr lang="en-GB" sz="1200" dirty="0" smtClean="0"/>
                        <a:t>HADES @ GSI</a:t>
                      </a:r>
                      <a:endParaRPr lang="en-GB" sz="1200" dirty="0">
                        <a:latin typeface="+mn-lt"/>
                      </a:endParaRPr>
                    </a:p>
                  </a:txBody>
                  <a:tcPr>
                    <a:solidFill>
                      <a:schemeClr val="bg1"/>
                    </a:solidFill>
                  </a:tcPr>
                </a:tc>
                <a:tc>
                  <a:txBody>
                    <a:bodyPr/>
                    <a:lstStyle/>
                    <a:p>
                      <a:pPr algn="ctr"/>
                      <a:r>
                        <a:rPr lang="en-GB" sz="1200" dirty="0" smtClean="0">
                          <a:latin typeface="+mn-lt"/>
                        </a:rPr>
                        <a:t>Mirror focusing</a:t>
                      </a:r>
                      <a:r>
                        <a:rPr lang="en-GB" sz="1200" smtClean="0">
                          <a:latin typeface="+mn-lt"/>
                        </a:rPr>
                        <a:t>/   </a:t>
                      </a:r>
                      <a:r>
                        <a:rPr kumimoji="0" lang="it-IT" sz="1200" b="0" i="0" u="none" strike="noStrike" cap="none" normalizeH="0" baseline="0" smtClean="0">
                          <a:ln>
                            <a:noFill/>
                          </a:ln>
                          <a:solidFill>
                            <a:schemeClr val="tx1"/>
                          </a:solidFill>
                          <a:effectLst/>
                          <a:latin typeface="+mn-lt"/>
                        </a:rPr>
                        <a:t>C</a:t>
                      </a:r>
                      <a:r>
                        <a:rPr kumimoji="0" lang="it-IT" sz="1200" b="0" i="0" u="none" strike="noStrike" cap="none" normalizeH="0" baseline="-25000" smtClean="0">
                          <a:ln>
                            <a:noFill/>
                          </a:ln>
                          <a:solidFill>
                            <a:schemeClr val="tx1"/>
                          </a:solidFill>
                          <a:effectLst/>
                          <a:latin typeface="+mn-lt"/>
                        </a:rPr>
                        <a:t>4</a:t>
                      </a:r>
                      <a:r>
                        <a:rPr kumimoji="0" lang="it-IT" sz="1200" b="0" i="0" u="none" strike="noStrike" cap="none" normalizeH="0" baseline="0" smtClean="0">
                          <a:ln>
                            <a:noFill/>
                          </a:ln>
                          <a:solidFill>
                            <a:schemeClr val="tx1"/>
                          </a:solidFill>
                          <a:effectLst/>
                          <a:latin typeface="+mn-lt"/>
                        </a:rPr>
                        <a:t>F</a:t>
                      </a:r>
                      <a:r>
                        <a:rPr kumimoji="0" lang="it-IT" sz="1200" b="0" i="0" u="none" strike="noStrike" cap="none" normalizeH="0" baseline="-25000" smtClean="0">
                          <a:ln>
                            <a:noFill/>
                          </a:ln>
                          <a:solidFill>
                            <a:schemeClr val="tx1"/>
                          </a:solidFill>
                          <a:effectLst/>
                          <a:latin typeface="+mn-lt"/>
                        </a:rPr>
                        <a:t>10 </a:t>
                      </a:r>
                      <a:r>
                        <a:rPr kumimoji="0" lang="it-IT" sz="1200" b="0" i="0" u="none" strike="noStrike" cap="none" normalizeH="0" baseline="0" dirty="0" smtClean="0">
                          <a:ln>
                            <a:noFill/>
                          </a:ln>
                          <a:solidFill>
                            <a:schemeClr val="tx1"/>
                          </a:solidFill>
                          <a:effectLst/>
                          <a:latin typeface="+mn-lt"/>
                        </a:rPr>
                        <a:t>gas</a:t>
                      </a:r>
                      <a:endParaRPr lang="en-GB" sz="1200" baseline="0" dirty="0">
                        <a:latin typeface="+mn-lt"/>
                      </a:endParaRPr>
                    </a:p>
                  </a:txBody>
                  <a:tcPr>
                    <a:solidFill>
                      <a:schemeClr val="bg1"/>
                    </a:solidFill>
                  </a:tcPr>
                </a:tc>
                <a:tc>
                  <a:txBody>
                    <a:bodyPr/>
                    <a:lstStyle/>
                    <a:p>
                      <a:pPr algn="ctr"/>
                      <a:r>
                        <a:rPr lang="en-GB" sz="1200" baseline="0" dirty="0" smtClean="0">
                          <a:latin typeface="+mn-lt"/>
                        </a:rPr>
                        <a:t>e+/e- 0.1-1.5 </a:t>
                      </a:r>
                      <a:r>
                        <a:rPr lang="en-GB" sz="1200" baseline="0" dirty="0" err="1" smtClean="0">
                          <a:latin typeface="+mn-lt"/>
                        </a:rPr>
                        <a:t>GeV</a:t>
                      </a:r>
                      <a:r>
                        <a:rPr lang="en-GB" sz="1200" baseline="0" dirty="0" smtClean="0">
                          <a:latin typeface="+mn-lt"/>
                        </a:rPr>
                        <a:t>/c</a:t>
                      </a:r>
                      <a:endParaRPr lang="en-GB" sz="1200" baseline="0" dirty="0">
                        <a:latin typeface="+mn-lt"/>
                      </a:endParaRPr>
                    </a:p>
                  </a:txBody>
                  <a:tcPr>
                    <a:solidFill>
                      <a:schemeClr val="bg1"/>
                    </a:solidFill>
                  </a:tcPr>
                </a:tc>
                <a:tc>
                  <a:txBody>
                    <a:bodyPr/>
                    <a:lstStyle/>
                    <a:p>
                      <a:pPr algn="ctr"/>
                      <a:r>
                        <a:rPr lang="en-GB" sz="1200" dirty="0" smtClean="0">
                          <a:latin typeface="+mn-lt"/>
                        </a:rPr>
                        <a:t>~ 10</a:t>
                      </a:r>
                      <a:r>
                        <a:rPr lang="en-GB" sz="1200" baseline="30000" dirty="0" smtClean="0">
                          <a:latin typeface="+mn-lt"/>
                        </a:rPr>
                        <a:t>5</a:t>
                      </a:r>
                      <a:r>
                        <a:rPr lang="en-GB" sz="1200" baseline="0" dirty="0" smtClean="0">
                          <a:latin typeface="+mn-lt"/>
                        </a:rPr>
                        <a:t> Hz</a:t>
                      </a:r>
                      <a:endParaRPr lang="en-GB" sz="1200" dirty="0">
                        <a:latin typeface="+mn-lt"/>
                      </a:endParaRPr>
                    </a:p>
                  </a:txBody>
                  <a:tcPr>
                    <a:solidFill>
                      <a:schemeClr val="bg1"/>
                    </a:solidFill>
                  </a:tcPr>
                </a:tc>
                <a:tc>
                  <a:txBody>
                    <a:bodyPr/>
                    <a:lstStyle/>
                    <a:p>
                      <a:pPr algn="ctr"/>
                      <a:r>
                        <a:rPr lang="en-GB" sz="1200" dirty="0" smtClean="0">
                          <a:latin typeface="+mn-lt"/>
                        </a:rPr>
                        <a:t>MWPC/</a:t>
                      </a:r>
                    </a:p>
                    <a:p>
                      <a:pPr algn="ctr"/>
                      <a:r>
                        <a:rPr lang="en-GB" sz="1200" dirty="0" smtClean="0">
                          <a:latin typeface="+mn-lt"/>
                        </a:rPr>
                        <a:t>1.5 m</a:t>
                      </a:r>
                      <a:r>
                        <a:rPr lang="en-GB" sz="1200" baseline="30000" dirty="0" smtClean="0">
                          <a:latin typeface="+mn-lt"/>
                        </a:rPr>
                        <a:t>2</a:t>
                      </a:r>
                      <a:endParaRPr lang="en-GB" sz="1200" baseline="30000" dirty="0">
                        <a:latin typeface="+mn-lt"/>
                      </a:endParaRPr>
                    </a:p>
                  </a:txBody>
                  <a:tcPr>
                    <a:solidFill>
                      <a:schemeClr val="bg1"/>
                    </a:solidFill>
                  </a:tcPr>
                </a:tc>
              </a:tr>
              <a:tr h="453557">
                <a:tc>
                  <a:txBody>
                    <a:bodyPr/>
                    <a:lstStyle/>
                    <a:p>
                      <a:pPr algn="ctr"/>
                      <a:r>
                        <a:rPr lang="en-GB" sz="1200" dirty="0" smtClean="0"/>
                        <a:t>COMPASS</a:t>
                      </a:r>
                      <a:r>
                        <a:rPr lang="en-GB" sz="1200" baseline="0" dirty="0" smtClean="0"/>
                        <a:t> @ CERN/SPS</a:t>
                      </a:r>
                      <a:endParaRPr lang="en-GB" sz="1200" dirty="0">
                        <a:latin typeface="+mn-lt"/>
                      </a:endParaRPr>
                    </a:p>
                  </a:txBody>
                  <a:tcPr>
                    <a:solidFill>
                      <a:schemeClr val="bg1"/>
                    </a:solidFill>
                  </a:tcPr>
                </a:tc>
                <a:tc>
                  <a:txBody>
                    <a:bodyPr/>
                    <a:lstStyle/>
                    <a:p>
                      <a:pPr algn="ctr"/>
                      <a:r>
                        <a:rPr lang="en-GB" sz="1200" dirty="0" smtClean="0">
                          <a:latin typeface="+mn-lt"/>
                        </a:rPr>
                        <a:t>Mirror focusing/</a:t>
                      </a:r>
                      <a:r>
                        <a:rPr lang="en-GB" sz="1200" baseline="0" dirty="0" smtClean="0">
                          <a:latin typeface="+mn-lt"/>
                        </a:rPr>
                        <a:t> </a:t>
                      </a:r>
                    </a:p>
                    <a:p>
                      <a:pPr algn="ctr"/>
                      <a:r>
                        <a:rPr kumimoji="0" lang="it-IT" sz="1200" b="0" i="0" u="none" strike="noStrike" cap="none" normalizeH="0" baseline="0" dirty="0" smtClean="0">
                          <a:ln>
                            <a:noFill/>
                          </a:ln>
                          <a:solidFill>
                            <a:schemeClr val="tx1"/>
                          </a:solidFill>
                          <a:effectLst/>
                          <a:latin typeface="+mn-lt"/>
                        </a:rPr>
                        <a:t>C</a:t>
                      </a:r>
                      <a:r>
                        <a:rPr kumimoji="0" lang="it-IT" sz="1200" b="0" i="0" u="none" strike="noStrike" cap="none" normalizeH="0" baseline="-25000" dirty="0" smtClean="0">
                          <a:ln>
                            <a:noFill/>
                          </a:ln>
                          <a:solidFill>
                            <a:schemeClr val="tx1"/>
                          </a:solidFill>
                          <a:effectLst/>
                          <a:latin typeface="+mn-lt"/>
                        </a:rPr>
                        <a:t>4</a:t>
                      </a:r>
                      <a:r>
                        <a:rPr kumimoji="0" lang="it-IT" sz="1200" b="0" i="0" u="none" strike="noStrike" cap="none" normalizeH="0" baseline="0" dirty="0" smtClean="0">
                          <a:ln>
                            <a:noFill/>
                          </a:ln>
                          <a:solidFill>
                            <a:schemeClr val="tx1"/>
                          </a:solidFill>
                          <a:effectLst/>
                          <a:latin typeface="+mn-lt"/>
                        </a:rPr>
                        <a:t>F</a:t>
                      </a:r>
                      <a:r>
                        <a:rPr kumimoji="0" lang="it-IT" sz="1200" b="0" i="0" u="none" strike="noStrike" cap="none" normalizeH="0" baseline="-25000" dirty="0" smtClean="0">
                          <a:ln>
                            <a:noFill/>
                          </a:ln>
                          <a:solidFill>
                            <a:schemeClr val="tx1"/>
                          </a:solidFill>
                          <a:effectLst/>
                          <a:latin typeface="+mn-lt"/>
                        </a:rPr>
                        <a:t>10 </a:t>
                      </a:r>
                      <a:r>
                        <a:rPr kumimoji="0" lang="it-IT" sz="1200" b="0" i="0" u="none" strike="noStrike" cap="none" normalizeH="0" baseline="0" dirty="0" smtClean="0">
                          <a:ln>
                            <a:noFill/>
                          </a:ln>
                          <a:solidFill>
                            <a:schemeClr val="tx1"/>
                          </a:solidFill>
                          <a:effectLst/>
                          <a:latin typeface="+mn-lt"/>
                        </a:rPr>
                        <a:t>gas</a:t>
                      </a:r>
                      <a:endParaRPr lang="en-GB" sz="1200" dirty="0" smtClean="0">
                        <a:latin typeface="+mn-lt"/>
                      </a:endParaRPr>
                    </a:p>
                  </a:txBody>
                  <a:tcPr>
                    <a:solidFill>
                      <a:schemeClr val="bg1"/>
                    </a:solidFill>
                  </a:tcPr>
                </a:tc>
                <a:tc>
                  <a:txBody>
                    <a:bodyPr/>
                    <a:lstStyle/>
                    <a:p>
                      <a:pPr algn="ctr"/>
                      <a:r>
                        <a:rPr lang="en-GB" sz="1200" dirty="0" smtClean="0">
                          <a:latin typeface="Symbol" panose="05050102010706020507" pitchFamily="18" charset="2"/>
                        </a:rPr>
                        <a:t>p</a:t>
                      </a:r>
                      <a:r>
                        <a:rPr lang="en-GB" sz="1200" dirty="0" smtClean="0">
                          <a:latin typeface="+mn-lt"/>
                        </a:rPr>
                        <a:t>/K 3-55 </a:t>
                      </a:r>
                      <a:r>
                        <a:rPr lang="en-GB" sz="1200" dirty="0" err="1" smtClean="0">
                          <a:latin typeface="+mn-lt"/>
                        </a:rPr>
                        <a:t>GeV</a:t>
                      </a:r>
                      <a:r>
                        <a:rPr lang="en-GB" sz="1200" dirty="0" smtClean="0">
                          <a:latin typeface="+mn-lt"/>
                        </a:rPr>
                        <a:t>/c</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mn-lt"/>
                        </a:rPr>
                        <a:t>~ 5x10</a:t>
                      </a:r>
                      <a:r>
                        <a:rPr lang="en-GB" sz="1200" baseline="30000" dirty="0" smtClean="0">
                          <a:latin typeface="+mn-lt"/>
                        </a:rPr>
                        <a:t>4</a:t>
                      </a:r>
                      <a:r>
                        <a:rPr lang="en-GB" sz="1200" baseline="0" dirty="0" smtClean="0">
                          <a:latin typeface="+mn-lt"/>
                        </a:rPr>
                        <a:t> Hz</a:t>
                      </a:r>
                      <a:endParaRPr lang="en-GB" sz="1200" dirty="0" smtClean="0">
                        <a:latin typeface="+mn-lt"/>
                      </a:endParaRPr>
                    </a:p>
                    <a:p>
                      <a:pPr algn="ctr"/>
                      <a:r>
                        <a:rPr lang="en-GB" sz="1200" dirty="0" smtClean="0">
                          <a:latin typeface="+mn-lt"/>
                        </a:rPr>
                        <a:t>(beam rate 40 MHz)</a:t>
                      </a:r>
                      <a:endParaRPr lang="en-GB" sz="1200" dirty="0">
                        <a:latin typeface="+mn-lt"/>
                      </a:endParaRPr>
                    </a:p>
                  </a:txBody>
                  <a:tcPr>
                    <a:solidFill>
                      <a:schemeClr val="bg1"/>
                    </a:solidFill>
                  </a:tcPr>
                </a:tc>
                <a:tc>
                  <a:txBody>
                    <a:bodyPr/>
                    <a:lstStyle/>
                    <a:p>
                      <a:pPr algn="ctr"/>
                      <a:r>
                        <a:rPr lang="en-GB" sz="1200" dirty="0" smtClean="0">
                          <a:latin typeface="+mn-lt"/>
                        </a:rPr>
                        <a:t>MWPC/</a:t>
                      </a:r>
                    </a:p>
                    <a:p>
                      <a:pPr algn="ctr"/>
                      <a:r>
                        <a:rPr lang="en-GB" sz="1200" dirty="0" smtClean="0">
                          <a:latin typeface="+mn-lt"/>
                        </a:rPr>
                        <a:t>5.5</a:t>
                      </a:r>
                      <a:r>
                        <a:rPr lang="en-GB" sz="1200" baseline="0" dirty="0" smtClean="0">
                          <a:latin typeface="+mn-lt"/>
                        </a:rPr>
                        <a:t> </a:t>
                      </a:r>
                      <a:r>
                        <a:rPr lang="en-GB" sz="1200" dirty="0" smtClean="0">
                          <a:latin typeface="+mn-lt"/>
                        </a:rPr>
                        <a:t>m</a:t>
                      </a:r>
                      <a:r>
                        <a:rPr lang="en-GB" sz="1200" baseline="30000" dirty="0" smtClean="0">
                          <a:latin typeface="+mn-lt"/>
                        </a:rPr>
                        <a:t>2</a:t>
                      </a:r>
                    </a:p>
                  </a:txBody>
                  <a:tcPr>
                    <a:solidFill>
                      <a:schemeClr val="bg1"/>
                    </a:solidFill>
                  </a:tcPr>
                </a:tc>
              </a:tr>
              <a:tr h="478529">
                <a:tc>
                  <a:txBody>
                    <a:bodyPr/>
                    <a:lstStyle/>
                    <a:p>
                      <a:pPr algn="ctr"/>
                      <a:r>
                        <a:rPr lang="en-GB" sz="1200" dirty="0" smtClean="0"/>
                        <a:t>HALL-A</a:t>
                      </a:r>
                      <a:r>
                        <a:rPr lang="en-GB" sz="1200" baseline="0" dirty="0" smtClean="0"/>
                        <a:t> @ </a:t>
                      </a:r>
                      <a:r>
                        <a:rPr lang="en-GB" sz="1200" dirty="0" smtClean="0"/>
                        <a:t>JLAB</a:t>
                      </a:r>
                      <a:endParaRPr lang="en-GB" sz="1200" dirty="0">
                        <a:latin typeface="+mn-lt"/>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mn-lt"/>
                        </a:rPr>
                        <a:t>Proximity focusing/ </a:t>
                      </a:r>
                      <a:r>
                        <a:rPr kumimoji="0" lang="it-IT" sz="1200" b="0" i="0" u="none" strike="noStrike" cap="none" normalizeH="0" baseline="0" dirty="0" smtClean="0">
                          <a:ln>
                            <a:noFill/>
                          </a:ln>
                          <a:solidFill>
                            <a:schemeClr val="tx1"/>
                          </a:solidFill>
                          <a:effectLst/>
                          <a:latin typeface="+mn-lt"/>
                        </a:rPr>
                        <a:t>C</a:t>
                      </a:r>
                      <a:r>
                        <a:rPr kumimoji="0" lang="it-IT" sz="1200" b="0" i="0" u="none" strike="noStrike" cap="none" normalizeH="0" baseline="-25000" dirty="0" smtClean="0">
                          <a:ln>
                            <a:noFill/>
                          </a:ln>
                          <a:solidFill>
                            <a:schemeClr val="tx1"/>
                          </a:solidFill>
                          <a:effectLst/>
                          <a:latin typeface="+mn-lt"/>
                        </a:rPr>
                        <a:t>6</a:t>
                      </a:r>
                      <a:r>
                        <a:rPr kumimoji="0" lang="it-IT" sz="1200" b="0" i="0" u="none" strike="noStrike" cap="none" normalizeH="0" baseline="0" dirty="0" smtClean="0">
                          <a:ln>
                            <a:noFill/>
                          </a:ln>
                          <a:solidFill>
                            <a:schemeClr val="tx1"/>
                          </a:solidFill>
                          <a:effectLst/>
                          <a:latin typeface="+mn-lt"/>
                        </a:rPr>
                        <a:t>F</a:t>
                      </a:r>
                      <a:r>
                        <a:rPr kumimoji="0" lang="it-IT" sz="1200" b="0" i="0" u="none" strike="noStrike" cap="none" normalizeH="0" baseline="-25000" dirty="0" smtClean="0">
                          <a:ln>
                            <a:noFill/>
                          </a:ln>
                          <a:solidFill>
                            <a:schemeClr val="tx1"/>
                          </a:solidFill>
                          <a:effectLst/>
                          <a:latin typeface="+mn-lt"/>
                        </a:rPr>
                        <a:t>14 </a:t>
                      </a:r>
                      <a:r>
                        <a:rPr kumimoji="0" lang="it-IT" sz="1200" b="0" i="0" u="none" strike="noStrike" cap="none" normalizeH="0" baseline="0" dirty="0" smtClean="0">
                          <a:ln>
                            <a:noFill/>
                          </a:ln>
                          <a:solidFill>
                            <a:schemeClr val="tx1"/>
                          </a:solidFill>
                          <a:effectLst/>
                          <a:latin typeface="+mn-lt"/>
                        </a:rPr>
                        <a:t>liquid</a:t>
                      </a:r>
                      <a:endParaRPr lang="en-GB" sz="1200" dirty="0" smtClean="0">
                        <a:latin typeface="+mn-lt"/>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Symbol" panose="05050102010706020507" pitchFamily="18" charset="2"/>
                        </a:rPr>
                        <a:t>p</a:t>
                      </a:r>
                      <a:r>
                        <a:rPr lang="en-GB" sz="1200" dirty="0" smtClean="0">
                          <a:latin typeface="+mn-lt"/>
                        </a:rPr>
                        <a:t>/K 0.8-2.4 </a:t>
                      </a:r>
                      <a:r>
                        <a:rPr lang="en-GB" sz="1200" dirty="0" err="1" smtClean="0">
                          <a:latin typeface="+mn-lt"/>
                        </a:rPr>
                        <a:t>GeV</a:t>
                      </a:r>
                      <a:r>
                        <a:rPr lang="en-GB" sz="1200" dirty="0" smtClean="0">
                          <a:latin typeface="+mn-lt"/>
                        </a:rPr>
                        <a:t>/c</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1200" dirty="0" smtClean="0">
                        <a:latin typeface="+mn-lt"/>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mn-lt"/>
                        </a:rPr>
                        <a:t>10</a:t>
                      </a:r>
                      <a:r>
                        <a:rPr lang="en-GB" sz="1200" baseline="30000" dirty="0" smtClean="0">
                          <a:latin typeface="+mn-lt"/>
                        </a:rPr>
                        <a:t>5</a:t>
                      </a:r>
                      <a:r>
                        <a:rPr lang="en-GB" sz="1200" baseline="0" dirty="0" smtClean="0">
                          <a:latin typeface="+mn-lt"/>
                        </a:rPr>
                        <a:t> Hz</a:t>
                      </a:r>
                      <a:endParaRPr lang="en-GB" sz="120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GB" sz="1200" dirty="0">
                        <a:latin typeface="+mn-lt"/>
                      </a:endParaRPr>
                    </a:p>
                  </a:txBody>
                  <a:tcPr>
                    <a:solidFill>
                      <a:schemeClr val="bg1"/>
                    </a:solidFill>
                  </a:tcPr>
                </a:tc>
                <a:tc>
                  <a:txBody>
                    <a:bodyPr/>
                    <a:lstStyle/>
                    <a:p>
                      <a:pPr algn="ctr"/>
                      <a:r>
                        <a:rPr lang="en-GB" sz="1200" dirty="0" smtClean="0">
                          <a:latin typeface="+mn-lt"/>
                        </a:rPr>
                        <a:t>MWPC/</a:t>
                      </a:r>
                    </a:p>
                    <a:p>
                      <a:pPr algn="ctr"/>
                      <a:r>
                        <a:rPr lang="en-GB" sz="1200" dirty="0" smtClean="0">
                          <a:latin typeface="+mn-lt"/>
                        </a:rPr>
                        <a:t>1.2 m</a:t>
                      </a:r>
                      <a:r>
                        <a:rPr lang="en-GB" sz="1200" baseline="30000" dirty="0" smtClean="0">
                          <a:latin typeface="+mn-lt"/>
                        </a:rPr>
                        <a:t>2</a:t>
                      </a:r>
                    </a:p>
                  </a:txBody>
                  <a:tcPr>
                    <a:solidFill>
                      <a:schemeClr val="bg1"/>
                    </a:solidFill>
                  </a:tcPr>
                </a:tc>
              </a:tr>
              <a:tr h="498493">
                <a:tc>
                  <a:txBody>
                    <a:bodyPr/>
                    <a:lstStyle/>
                    <a:p>
                      <a:pPr algn="ctr"/>
                      <a:r>
                        <a:rPr lang="en-GB" sz="1200" dirty="0" smtClean="0"/>
                        <a:t>ALICE @ LHC</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mn-lt"/>
                        </a:rPr>
                        <a:t>Proximity focusing/</a:t>
                      </a:r>
                      <a:r>
                        <a:rPr lang="en-GB" sz="1200" baseline="0" dirty="0" smtClean="0">
                          <a:latin typeface="+mn-lt"/>
                        </a:rPr>
                        <a:t> </a:t>
                      </a:r>
                      <a:r>
                        <a:rPr kumimoji="0" lang="it-IT" sz="1200" b="0" i="0" u="none" strike="noStrike" cap="none" normalizeH="0" baseline="0" dirty="0" smtClean="0">
                          <a:ln>
                            <a:noFill/>
                          </a:ln>
                          <a:solidFill>
                            <a:schemeClr val="tx1"/>
                          </a:solidFill>
                          <a:effectLst/>
                          <a:latin typeface="+mn-lt"/>
                        </a:rPr>
                        <a:t>C</a:t>
                      </a:r>
                      <a:r>
                        <a:rPr kumimoji="0" lang="it-IT" sz="1200" b="0" i="0" u="none" strike="noStrike" cap="none" normalizeH="0" baseline="-25000" dirty="0" smtClean="0">
                          <a:ln>
                            <a:noFill/>
                          </a:ln>
                          <a:solidFill>
                            <a:schemeClr val="tx1"/>
                          </a:solidFill>
                          <a:effectLst/>
                          <a:latin typeface="+mn-lt"/>
                        </a:rPr>
                        <a:t>6</a:t>
                      </a:r>
                      <a:r>
                        <a:rPr kumimoji="0" lang="it-IT" sz="1200" b="0" i="0" u="none" strike="noStrike" cap="none" normalizeH="0" baseline="0" dirty="0" smtClean="0">
                          <a:ln>
                            <a:noFill/>
                          </a:ln>
                          <a:solidFill>
                            <a:schemeClr val="tx1"/>
                          </a:solidFill>
                          <a:effectLst/>
                          <a:latin typeface="+mn-lt"/>
                        </a:rPr>
                        <a:t>F</a:t>
                      </a:r>
                      <a:r>
                        <a:rPr kumimoji="0" lang="it-IT" sz="1200" b="0" i="0" u="none" strike="noStrike" cap="none" normalizeH="0" baseline="-25000" dirty="0" smtClean="0">
                          <a:ln>
                            <a:noFill/>
                          </a:ln>
                          <a:solidFill>
                            <a:schemeClr val="tx1"/>
                          </a:solidFill>
                          <a:effectLst/>
                          <a:latin typeface="+mn-lt"/>
                        </a:rPr>
                        <a:t>14 </a:t>
                      </a:r>
                      <a:r>
                        <a:rPr kumimoji="0" lang="it-IT" sz="1200" b="0" i="0" u="none" strike="noStrike" cap="none" normalizeH="0" baseline="0" dirty="0" smtClean="0">
                          <a:ln>
                            <a:noFill/>
                          </a:ln>
                          <a:solidFill>
                            <a:schemeClr val="tx1"/>
                          </a:solidFill>
                          <a:effectLst/>
                          <a:latin typeface="+mn-lt"/>
                        </a:rPr>
                        <a:t>liquid</a:t>
                      </a:r>
                      <a:endParaRPr kumimoji="0" lang="it-IT" sz="1200" b="0" i="0" u="none" strike="noStrike" cap="none" normalizeH="0" baseline="-25000" dirty="0" smtClean="0">
                        <a:ln>
                          <a:noFill/>
                        </a:ln>
                        <a:solidFill>
                          <a:schemeClr val="tx1"/>
                        </a:solidFill>
                        <a:effectLst/>
                        <a:latin typeface="+mn-lt"/>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Symbol" panose="05050102010706020507" pitchFamily="18" charset="2"/>
                        </a:rPr>
                        <a:t>p</a:t>
                      </a:r>
                      <a:r>
                        <a:rPr lang="en-GB" sz="1200" dirty="0" smtClean="0">
                          <a:latin typeface="+mn-lt"/>
                        </a:rPr>
                        <a:t>/K 1.5-3 </a:t>
                      </a:r>
                      <a:r>
                        <a:rPr lang="en-GB" sz="1200" dirty="0" err="1" smtClean="0">
                          <a:latin typeface="+mn-lt"/>
                        </a:rPr>
                        <a:t>GeV</a:t>
                      </a:r>
                      <a:r>
                        <a:rPr lang="en-GB" sz="1200" dirty="0" smtClean="0">
                          <a:latin typeface="+mn-lt"/>
                        </a:rPr>
                        <a:t>/c</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mn-lt"/>
                        </a:rPr>
                        <a:t>K/p 2-5 </a:t>
                      </a:r>
                      <a:r>
                        <a:rPr lang="en-GB" sz="1200" dirty="0" err="1" smtClean="0">
                          <a:latin typeface="+mn-lt"/>
                        </a:rPr>
                        <a:t>GeV</a:t>
                      </a:r>
                      <a:r>
                        <a:rPr lang="en-GB" sz="1200" dirty="0" smtClean="0">
                          <a:latin typeface="+mn-lt"/>
                        </a:rPr>
                        <a:t>/c</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mn-lt"/>
                        </a:rPr>
                        <a:t>10</a:t>
                      </a:r>
                      <a:r>
                        <a:rPr lang="en-GB" sz="1200" baseline="30000" dirty="0" smtClean="0">
                          <a:latin typeface="+mn-lt"/>
                        </a:rPr>
                        <a:t>4</a:t>
                      </a:r>
                      <a:r>
                        <a:rPr lang="en-GB" sz="1200" baseline="0" dirty="0" smtClean="0">
                          <a:latin typeface="+mn-lt"/>
                        </a:rPr>
                        <a:t> Hz</a:t>
                      </a:r>
                      <a:endParaRPr lang="en-GB" sz="1200" dirty="0" smtClean="0">
                        <a:latin typeface="+mn-lt"/>
                      </a:endParaRPr>
                    </a:p>
                    <a:p>
                      <a:pPr algn="ctr"/>
                      <a:endParaRPr lang="en-GB" sz="1200" dirty="0">
                        <a:latin typeface="+mn-lt"/>
                      </a:endParaRPr>
                    </a:p>
                  </a:txBody>
                  <a:tcPr>
                    <a:solidFill>
                      <a:schemeClr val="bg1"/>
                    </a:solidFill>
                  </a:tcPr>
                </a:tc>
                <a:tc>
                  <a:txBody>
                    <a:bodyPr/>
                    <a:lstStyle/>
                    <a:p>
                      <a:pPr algn="ctr"/>
                      <a:r>
                        <a:rPr lang="en-GB" sz="1200" dirty="0" smtClean="0">
                          <a:latin typeface="+mn-lt"/>
                        </a:rPr>
                        <a:t>MWPC/</a:t>
                      </a:r>
                    </a:p>
                    <a:p>
                      <a:pPr algn="ctr"/>
                      <a:r>
                        <a:rPr lang="en-GB" sz="1200" dirty="0" smtClean="0">
                          <a:latin typeface="+mn-lt"/>
                        </a:rPr>
                        <a:t>10.5 m</a:t>
                      </a:r>
                      <a:r>
                        <a:rPr lang="en-GB" sz="1200" baseline="30000" dirty="0" smtClean="0">
                          <a:latin typeface="+mn-lt"/>
                        </a:rPr>
                        <a:t>2</a:t>
                      </a:r>
                    </a:p>
                  </a:txBody>
                  <a:tcPr>
                    <a:solidFill>
                      <a:schemeClr val="bg1"/>
                    </a:solidFill>
                  </a:tcPr>
                </a:tc>
              </a:tr>
              <a:tr h="469689">
                <a:tc>
                  <a:txBody>
                    <a:bodyPr/>
                    <a:lstStyle/>
                    <a:p>
                      <a:pPr algn="ctr"/>
                      <a:r>
                        <a:rPr lang="en-GB" sz="1200" dirty="0" smtClean="0"/>
                        <a:t>PHENIX @ RHIC</a:t>
                      </a:r>
                      <a:endParaRPr lang="en-GB" sz="1200" dirty="0">
                        <a:latin typeface="+mn-lt"/>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mn-lt"/>
                        </a:rPr>
                        <a:t>Proximity focusing/ </a:t>
                      </a:r>
                      <a:r>
                        <a:rPr kumimoji="0" lang="it-IT" sz="1200" b="0" i="0" u="none" strike="noStrike" cap="none" normalizeH="0" baseline="0" dirty="0" smtClean="0">
                          <a:ln>
                            <a:noFill/>
                          </a:ln>
                          <a:solidFill>
                            <a:schemeClr val="tx1"/>
                          </a:solidFill>
                          <a:effectLst/>
                          <a:latin typeface="+mn-lt"/>
                        </a:rPr>
                        <a:t>CF</a:t>
                      </a:r>
                      <a:r>
                        <a:rPr kumimoji="0" lang="it-IT" sz="1200" b="0" i="0" u="none" strike="noStrike" cap="none" normalizeH="0" baseline="-25000" dirty="0" smtClean="0">
                          <a:ln>
                            <a:noFill/>
                          </a:ln>
                          <a:solidFill>
                            <a:schemeClr val="tx1"/>
                          </a:solidFill>
                          <a:effectLst/>
                          <a:latin typeface="+mn-lt"/>
                        </a:rPr>
                        <a:t>4 </a:t>
                      </a:r>
                      <a:r>
                        <a:rPr kumimoji="0" lang="it-IT" sz="1200" b="0" i="0" u="none" strike="noStrike" cap="none" normalizeH="0" baseline="0" dirty="0" smtClean="0">
                          <a:ln>
                            <a:noFill/>
                          </a:ln>
                          <a:solidFill>
                            <a:schemeClr val="tx1"/>
                          </a:solidFill>
                          <a:effectLst/>
                          <a:latin typeface="+mn-lt"/>
                        </a:rPr>
                        <a:t>gas</a:t>
                      </a:r>
                      <a:endParaRPr lang="en-GB" sz="1200" baseline="0" dirty="0" smtClean="0">
                        <a:latin typeface="+mn-lt"/>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aseline="0" dirty="0" smtClean="0">
                          <a:latin typeface="+mn-lt"/>
                        </a:rPr>
                        <a:t>e+/e- 0.1-1.5 </a:t>
                      </a:r>
                      <a:r>
                        <a:rPr lang="en-GB" sz="1200" baseline="0" dirty="0" err="1" smtClean="0">
                          <a:latin typeface="+mn-lt"/>
                        </a:rPr>
                        <a:t>GeV</a:t>
                      </a:r>
                      <a:r>
                        <a:rPr lang="en-GB" sz="1200" baseline="0" dirty="0" smtClean="0">
                          <a:latin typeface="+mn-lt"/>
                        </a:rPr>
                        <a:t>/c</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1200" baseline="0" dirty="0" smtClean="0">
                        <a:latin typeface="+mn-lt"/>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mn-lt"/>
                        </a:rPr>
                        <a:t>10</a:t>
                      </a:r>
                      <a:r>
                        <a:rPr lang="en-GB" sz="1200" baseline="30000" dirty="0" smtClean="0">
                          <a:latin typeface="+mn-lt"/>
                        </a:rPr>
                        <a:t>4</a:t>
                      </a:r>
                      <a:r>
                        <a:rPr lang="en-GB" sz="1200" baseline="0" dirty="0" smtClean="0">
                          <a:latin typeface="+mn-lt"/>
                        </a:rPr>
                        <a:t> Hz</a:t>
                      </a:r>
                      <a:endParaRPr lang="en-GB" sz="120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GB" sz="1200" dirty="0" smtClean="0">
                        <a:latin typeface="+mn-lt"/>
                      </a:endParaRPr>
                    </a:p>
                  </a:txBody>
                  <a:tcPr>
                    <a:solidFill>
                      <a:schemeClr val="bg1"/>
                    </a:solidFill>
                  </a:tcPr>
                </a:tc>
                <a:tc>
                  <a:txBody>
                    <a:bodyPr/>
                    <a:lstStyle/>
                    <a:p>
                      <a:pPr algn="ctr"/>
                      <a:r>
                        <a:rPr lang="en-GB" sz="1200" dirty="0" smtClean="0">
                          <a:latin typeface="+mn-lt"/>
                        </a:rPr>
                        <a:t>GEM/</a:t>
                      </a:r>
                    </a:p>
                    <a:p>
                      <a:pPr algn="ctr"/>
                      <a:r>
                        <a:rPr lang="en-GB" sz="1200" dirty="0" smtClean="0">
                          <a:latin typeface="+mn-lt"/>
                        </a:rPr>
                        <a:t>1.5 m</a:t>
                      </a:r>
                      <a:r>
                        <a:rPr lang="en-GB" sz="1200" baseline="30000" dirty="0" smtClean="0">
                          <a:latin typeface="+mn-lt"/>
                        </a:rPr>
                        <a:t>2</a:t>
                      </a:r>
                    </a:p>
                  </a:txBody>
                  <a:tcPr>
                    <a:solidFill>
                      <a:schemeClr val="bg1"/>
                    </a:solidFill>
                  </a:tcPr>
                </a:tc>
              </a:tr>
            </a:tbl>
          </a:graphicData>
        </a:graphic>
      </p:graphicFrame>
    </p:spTree>
    <p:extLst>
      <p:ext uri="{BB962C8B-B14F-4D97-AF65-F5344CB8AC3E}">
        <p14:creationId xmlns:p14="http://schemas.microsoft.com/office/powerpoint/2010/main" val="256848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18425</TotalTime>
  <Words>4336</Words>
  <Application>Microsoft Office PowerPoint</Application>
  <PresentationFormat>On-screen Show (4:3)</PresentationFormat>
  <Paragraphs>642</Paragraphs>
  <Slides>40</Slides>
  <Notes>1</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Clarity</vt:lpstr>
      <vt:lpstr>Status and perspectives of gaseous photon detectors</vt:lpstr>
      <vt:lpstr>Introduction</vt:lpstr>
      <vt:lpstr>Introduction</vt:lpstr>
      <vt:lpstr>Introduction</vt:lpstr>
      <vt:lpstr>Introduction</vt:lpstr>
      <vt:lpstr>The rate issue</vt:lpstr>
      <vt:lpstr>The “fast” RICH dream</vt:lpstr>
      <vt:lpstr>RD26 in one slide</vt:lpstr>
      <vt:lpstr>CsI-based RICH in operation</vt:lpstr>
      <vt:lpstr>Status of HADES RICH</vt:lpstr>
      <vt:lpstr>Status of COMPASS RICH</vt:lpstr>
      <vt:lpstr>Status of ALICE HMPID RICH</vt:lpstr>
      <vt:lpstr>CsI ageing studies</vt:lpstr>
      <vt:lpstr>Status of Hall A – JLAB RICH</vt:lpstr>
      <vt:lpstr>Status of PHENIX HBD</vt:lpstr>
      <vt:lpstr>From MWPC to m-pattern GPDs</vt:lpstr>
      <vt:lpstr>CsI + GEMs</vt:lpstr>
      <vt:lpstr>Ion backflow reduction</vt:lpstr>
      <vt:lpstr>CsI + THGEM</vt:lpstr>
      <vt:lpstr>CsI/THGEM: photoelectron extraction </vt:lpstr>
      <vt:lpstr>CsI/THGEM: photoelectron transfer</vt:lpstr>
      <vt:lpstr>CsI/THGEM: the role of rim</vt:lpstr>
      <vt:lpstr>CsI/THGEM: rate capability</vt:lpstr>
      <vt:lpstr>CsI/THGEM: IBF</vt:lpstr>
      <vt:lpstr>CsI/THGEM: IBF</vt:lpstr>
      <vt:lpstr>CsI/THGEM: IBF</vt:lpstr>
      <vt:lpstr>R&amp;D for COMPASS RICH-1 upgrade</vt:lpstr>
      <vt:lpstr>R&amp;D for COMPASS RICH-1 upgrade</vt:lpstr>
      <vt:lpstr>R&amp;D for COMPASS RICH-1 upgrade</vt:lpstr>
      <vt:lpstr>R&amp;D for COMPASS RICH-1 upgrade</vt:lpstr>
      <vt:lpstr>R&amp;D for ALICE VHMPID upgrade</vt:lpstr>
      <vt:lpstr>CsI+InGrid</vt:lpstr>
      <vt:lpstr>CsI+InGrid</vt:lpstr>
      <vt:lpstr>GPDs for visible light</vt:lpstr>
      <vt:lpstr>m-pattern GPDs for visible light</vt:lpstr>
      <vt:lpstr>m-pattern GPDs for visible light</vt:lpstr>
      <vt:lpstr>m-pattern GPDs for visible light</vt:lpstr>
      <vt:lpstr>m-pattern GPDs for visible light</vt:lpstr>
      <vt:lpstr>Summary and perspectives</vt:lpstr>
      <vt:lpstr>Summary and perspectives</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and perspectives of gaseous photon detectors</dc:title>
  <dc:creator>dimauro</dc:creator>
  <cp:lastModifiedBy>Antonello Di Mauro</cp:lastModifiedBy>
  <cp:revision>522</cp:revision>
  <dcterms:created xsi:type="dcterms:W3CDTF">2013-10-01T14:33:28Z</dcterms:created>
  <dcterms:modified xsi:type="dcterms:W3CDTF">2013-12-02T17:06:38Z</dcterms:modified>
</cp:coreProperties>
</file>