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81"/>
  </p:notesMasterIdLst>
  <p:handoutMasterIdLst>
    <p:handoutMasterId r:id="rId82"/>
  </p:handoutMasterIdLst>
  <p:sldIdLst>
    <p:sldId id="256" r:id="rId2"/>
    <p:sldId id="622" r:id="rId3"/>
    <p:sldId id="594" r:id="rId4"/>
    <p:sldId id="257" r:id="rId5"/>
    <p:sldId id="560" r:id="rId6"/>
    <p:sldId id="558" r:id="rId7"/>
    <p:sldId id="561" r:id="rId8"/>
    <p:sldId id="564" r:id="rId9"/>
    <p:sldId id="565" r:id="rId10"/>
    <p:sldId id="562" r:id="rId11"/>
    <p:sldId id="567" r:id="rId12"/>
    <p:sldId id="568" r:id="rId13"/>
    <p:sldId id="280" r:id="rId14"/>
    <p:sldId id="490" r:id="rId15"/>
    <p:sldId id="406" r:id="rId16"/>
    <p:sldId id="407" r:id="rId17"/>
    <p:sldId id="617" r:id="rId18"/>
    <p:sldId id="462" r:id="rId19"/>
    <p:sldId id="535" r:id="rId20"/>
    <p:sldId id="625" r:id="rId21"/>
    <p:sldId id="523" r:id="rId22"/>
    <p:sldId id="551" r:id="rId23"/>
    <p:sldId id="538" r:id="rId24"/>
    <p:sldId id="579" r:id="rId25"/>
    <p:sldId id="580" r:id="rId26"/>
    <p:sldId id="539" r:id="rId27"/>
    <p:sldId id="581" r:id="rId28"/>
    <p:sldId id="614" r:id="rId29"/>
    <p:sldId id="543" r:id="rId30"/>
    <p:sldId id="584" r:id="rId31"/>
    <p:sldId id="603" r:id="rId32"/>
    <p:sldId id="585" r:id="rId33"/>
    <p:sldId id="587" r:id="rId34"/>
    <p:sldId id="286" r:id="rId35"/>
    <p:sldId id="621" r:id="rId36"/>
    <p:sldId id="262" r:id="rId37"/>
    <p:sldId id="608" r:id="rId38"/>
    <p:sldId id="620" r:id="rId39"/>
    <p:sldId id="609" r:id="rId40"/>
    <p:sldId id="577" r:id="rId41"/>
    <p:sldId id="578" r:id="rId42"/>
    <p:sldId id="616" r:id="rId43"/>
    <p:sldId id="589" r:id="rId44"/>
    <p:sldId id="613" r:id="rId45"/>
    <p:sldId id="612" r:id="rId46"/>
    <p:sldId id="582" r:id="rId47"/>
    <p:sldId id="615" r:id="rId48"/>
    <p:sldId id="598" r:id="rId49"/>
    <p:sldId id="590" r:id="rId50"/>
    <p:sldId id="599" r:id="rId51"/>
    <p:sldId id="618" r:id="rId52"/>
    <p:sldId id="619" r:id="rId53"/>
    <p:sldId id="606" r:id="rId54"/>
    <p:sldId id="605" r:id="rId55"/>
    <p:sldId id="600" r:id="rId56"/>
    <p:sldId id="469" r:id="rId57"/>
    <p:sldId id="458" r:id="rId58"/>
    <p:sldId id="592" r:id="rId59"/>
    <p:sldId id="514" r:id="rId60"/>
    <p:sldId id="591" r:id="rId61"/>
    <p:sldId id="515" r:id="rId62"/>
    <p:sldId id="459" r:id="rId63"/>
    <p:sldId id="519" r:id="rId64"/>
    <p:sldId id="593" r:id="rId65"/>
    <p:sldId id="522" r:id="rId66"/>
    <p:sldId id="420" r:id="rId67"/>
    <p:sldId id="421" r:id="rId68"/>
    <p:sldId id="521" r:id="rId69"/>
    <p:sldId id="555" r:id="rId70"/>
    <p:sldId id="557" r:id="rId71"/>
    <p:sldId id="623" r:id="rId72"/>
    <p:sldId id="607" r:id="rId73"/>
    <p:sldId id="443" r:id="rId74"/>
    <p:sldId id="596" r:id="rId75"/>
    <p:sldId id="597" r:id="rId76"/>
    <p:sldId id="573" r:id="rId77"/>
    <p:sldId id="574" r:id="rId78"/>
    <p:sldId id="575" r:id="rId79"/>
    <p:sldId id="576" r:id="rId8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3A55B97-7214-CB45-B134-4239FD9A9C1A}">
          <p14:sldIdLst>
            <p14:sldId id="256"/>
            <p14:sldId id="622"/>
            <p14:sldId id="594"/>
            <p14:sldId id="257"/>
            <p14:sldId id="560"/>
            <p14:sldId id="558"/>
            <p14:sldId id="561"/>
            <p14:sldId id="564"/>
            <p14:sldId id="565"/>
            <p14:sldId id="562"/>
            <p14:sldId id="567"/>
            <p14:sldId id="568"/>
            <p14:sldId id="280"/>
            <p14:sldId id="490"/>
            <p14:sldId id="406"/>
            <p14:sldId id="407"/>
            <p14:sldId id="617"/>
            <p14:sldId id="462"/>
            <p14:sldId id="535"/>
            <p14:sldId id="625"/>
            <p14:sldId id="523"/>
            <p14:sldId id="551"/>
            <p14:sldId id="538"/>
            <p14:sldId id="579"/>
            <p14:sldId id="580"/>
            <p14:sldId id="539"/>
            <p14:sldId id="581"/>
            <p14:sldId id="614"/>
            <p14:sldId id="543"/>
            <p14:sldId id="584"/>
            <p14:sldId id="603"/>
            <p14:sldId id="585"/>
            <p14:sldId id="587"/>
            <p14:sldId id="286"/>
            <p14:sldId id="621"/>
            <p14:sldId id="262"/>
            <p14:sldId id="608"/>
            <p14:sldId id="620"/>
            <p14:sldId id="609"/>
            <p14:sldId id="577"/>
            <p14:sldId id="578"/>
            <p14:sldId id="616"/>
            <p14:sldId id="589"/>
            <p14:sldId id="613"/>
            <p14:sldId id="612"/>
            <p14:sldId id="582"/>
            <p14:sldId id="615"/>
            <p14:sldId id="598"/>
            <p14:sldId id="590"/>
            <p14:sldId id="599"/>
            <p14:sldId id="618"/>
            <p14:sldId id="619"/>
            <p14:sldId id="606"/>
            <p14:sldId id="605"/>
            <p14:sldId id="600"/>
            <p14:sldId id="469"/>
            <p14:sldId id="458"/>
            <p14:sldId id="592"/>
            <p14:sldId id="514"/>
            <p14:sldId id="591"/>
            <p14:sldId id="515"/>
            <p14:sldId id="459"/>
            <p14:sldId id="519"/>
            <p14:sldId id="593"/>
            <p14:sldId id="522"/>
            <p14:sldId id="420"/>
            <p14:sldId id="421"/>
            <p14:sldId id="521"/>
            <p14:sldId id="555"/>
            <p14:sldId id="557"/>
            <p14:sldId id="623"/>
            <p14:sldId id="607"/>
            <p14:sldId id="443"/>
            <p14:sldId id="596"/>
            <p14:sldId id="597"/>
            <p14:sldId id="573"/>
            <p14:sldId id="574"/>
            <p14:sldId id="575"/>
            <p14:sldId id="57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E994"/>
    <a:srgbClr val="31ECFF"/>
    <a:srgbClr val="B5FF10"/>
    <a:srgbClr val="FF35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14" autoAdjust="0"/>
    <p:restoredTop sz="99823" autoAdjust="0"/>
  </p:normalViewPr>
  <p:slideViewPr>
    <p:cSldViewPr snapToGrid="0" snapToObjects="1">
      <p:cViewPr varScale="1">
        <p:scale>
          <a:sx n="104" d="100"/>
          <a:sy n="104" d="100"/>
        </p:scale>
        <p:origin x="-12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notesMaster" Target="notesMasters/notesMaster1.xml"/><Relationship Id="rId82" Type="http://schemas.openxmlformats.org/officeDocument/2006/relationships/handoutMaster" Target="handoutMasters/handoutMaster1.xml"/><Relationship Id="rId83" Type="http://schemas.openxmlformats.org/officeDocument/2006/relationships/printerSettings" Target="printerSettings/printerSettings1.bin"/><Relationship Id="rId84" Type="http://schemas.openxmlformats.org/officeDocument/2006/relationships/presProps" Target="presProps.xml"/><Relationship Id="rId85" Type="http://schemas.openxmlformats.org/officeDocument/2006/relationships/viewProps" Target="viewProps.xml"/><Relationship Id="rId86" Type="http://schemas.openxmlformats.org/officeDocument/2006/relationships/theme" Target="theme/theme1.xml"/><Relationship Id="rId8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Relationship Id="rId2" Type="http://schemas.openxmlformats.org/officeDocument/2006/relationships/image" Target="../media/image3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Relationship Id="rId2" Type="http://schemas.openxmlformats.org/officeDocument/2006/relationships/image" Target="../media/image6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86ED88-6F0C-3F4D-9049-5C7365ED9943}" type="datetimeFigureOut">
              <a:rPr lang="en-US" smtClean="0"/>
              <a:t>2013/05/24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5283DF-10E2-094B-B884-CE7C0905C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3388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7C4554-A45F-9945-B2A8-245B8CF41838}" type="datetimeFigureOut">
              <a:rPr lang="en-US" smtClean="0"/>
              <a:t>2013/05/24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40C73D-1CD6-674A-B99F-4EC142846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5126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50C6129A-7E2F-9143-819A-DBA2E60A3262}" type="slidenum">
              <a:rPr lang="en-US" sz="1200"/>
              <a:pPr eaLnBrk="1" hangingPunct="1"/>
              <a:t>5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F335A37F-3476-DF47-AF8D-8E472979FEF9}" type="slidenum">
              <a:rPr lang="en-US" sz="1200"/>
              <a:pPr eaLnBrk="1" hangingPunct="1"/>
              <a:t>75</a:t>
            </a:fld>
            <a:endParaRPr 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095598DE-EC30-124D-B9A8-DF5CE3311AA9}" type="slidenum">
              <a:rPr lang="en-US" sz="1200"/>
              <a:pPr eaLnBrk="1" hangingPunct="1"/>
              <a:t>78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68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66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344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884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9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546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536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736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860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022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880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057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ja-JP" smtClean="0"/>
              <a:t>2013/05/24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332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ja-JP" altLang="en-US" dirty="0" smtClean="0"/>
              <a:t>先端加速器</a:t>
            </a:r>
            <a:r>
              <a:rPr lang="en-US" altLang="ja-JP" dirty="0" smtClean="0"/>
              <a:t>LHC</a:t>
            </a:r>
            <a:r>
              <a:rPr lang="ja-JP" altLang="en-US" dirty="0" smtClean="0"/>
              <a:t>が切り拓くテラスケールの素粒子物理学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814EE-A21C-034F-844A-E6C8E637B2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462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31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32.wmf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9.png"/><Relationship Id="rId12" Type="http://schemas.openxmlformats.org/officeDocument/2006/relationships/image" Target="../media/image50.png"/><Relationship Id="rId13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22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47.png"/><Relationship Id="rId10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67.emf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oleObject" Target="../embeddings/oleObject4.bin"/><Relationship Id="rId8" Type="http://schemas.openxmlformats.org/officeDocument/2006/relationships/image" Target="../media/image68.emf"/><Relationship Id="rId9" Type="http://schemas.openxmlformats.org/officeDocument/2006/relationships/image" Target="../media/image71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hyperlink" Target="http://prd.aps.org/abstract/PRD/v16/i7/p2219_1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6" Type="http://schemas.openxmlformats.org/officeDocument/2006/relationships/oleObject" Target="../embeddings/oleObject5.bin"/><Relationship Id="rId7" Type="http://schemas.openxmlformats.org/officeDocument/2006/relationships/image" Target="../media/image87.emf"/><Relationship Id="rId8" Type="http://schemas.openxmlformats.org/officeDocument/2006/relationships/hyperlink" Target="http://prd.aps.org/abstract/PRD/v81/i7/e075022" TargetMode="External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oleObject" Target="../embeddings/oleObject6.bin"/><Relationship Id="rId5" Type="http://schemas.openxmlformats.org/officeDocument/2006/relationships/image" Target="../media/image91.emf"/><Relationship Id="rId6" Type="http://schemas.openxmlformats.org/officeDocument/2006/relationships/image" Target="../media/image93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Relationship Id="rId3" Type="http://schemas.openxmlformats.org/officeDocument/2006/relationships/image" Target="../media/image9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Relationship Id="rId3" Type="http://schemas.openxmlformats.org/officeDocument/2006/relationships/image" Target="../media/image9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5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56.png"/><Relationship Id="rId5" Type="http://schemas.openxmlformats.org/officeDocument/2006/relationships/image" Target="../media/image110.png"/><Relationship Id="rId6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png"/><Relationship Id="rId3" Type="http://schemas.openxmlformats.org/officeDocument/2006/relationships/image" Target="../media/image11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png"/><Relationship Id="rId3" Type="http://schemas.openxmlformats.org/officeDocument/2006/relationships/image" Target="../media/image11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png"/><Relationship Id="rId3" Type="http://schemas.openxmlformats.org/officeDocument/2006/relationships/image" Target="../media/image12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png"/><Relationship Id="rId3" Type="http://schemas.openxmlformats.org/officeDocument/2006/relationships/image" Target="../media/image12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123.png"/><Relationship Id="rId5" Type="http://schemas.openxmlformats.org/officeDocument/2006/relationships/image" Target="../media/image79.png"/><Relationship Id="rId6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png"/><Relationship Id="rId3" Type="http://schemas.openxmlformats.org/officeDocument/2006/relationships/image" Target="../media/image13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4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4" Type="http://schemas.openxmlformats.org/officeDocument/2006/relationships/image" Target="../media/image126.png"/><Relationship Id="rId5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4" Type="http://schemas.openxmlformats.org/officeDocument/2006/relationships/image" Target="../media/image138.png"/><Relationship Id="rId5" Type="http://schemas.openxmlformats.org/officeDocument/2006/relationships/image" Target="../media/image139.png"/><Relationship Id="rId6" Type="http://schemas.openxmlformats.org/officeDocument/2006/relationships/image" Target="../media/image140.png"/><Relationship Id="rId7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twiki.cern.ch/twiki/bin/view/AtlasPublic/HiggsPublicResults" TargetMode="External"/><Relationship Id="rId3" Type="http://schemas.openxmlformats.org/officeDocument/2006/relationships/hyperlink" Target="https://twiki.cern.ch/twiki/bin/view/CMSPublic/PhysicsResultsHIG" TargetMode="Externa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4" Type="http://schemas.openxmlformats.org/officeDocument/2006/relationships/image" Target="../media/image149.png"/><Relationship Id="rId5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4" Type="http://schemas.openxmlformats.org/officeDocument/2006/relationships/image" Target="../media/image153.png"/><Relationship Id="rId5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4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4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4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1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4.png"/><Relationship Id="rId3" Type="http://schemas.openxmlformats.org/officeDocument/2006/relationships/image" Target="../media/image16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4" Type="http://schemas.openxmlformats.org/officeDocument/2006/relationships/image" Target="../media/image168.png"/><Relationship Id="rId5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6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4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174.png"/><Relationship Id="rId5" Type="http://schemas.openxmlformats.org/officeDocument/2006/relationships/image" Target="../media/image175.png"/><Relationship Id="rId6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3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7.png"/><Relationship Id="rId3" Type="http://schemas.openxmlformats.org/officeDocument/2006/relationships/image" Target="../media/image178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9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4" Type="http://schemas.openxmlformats.org/officeDocument/2006/relationships/image" Target="../media/image182.png"/><Relationship Id="rId5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4" Type="http://schemas.openxmlformats.org/officeDocument/2006/relationships/image" Target="../media/image186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4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4" Type="http://schemas.openxmlformats.org/officeDocument/2006/relationships/image" Target="../media/image190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3085" y="4759252"/>
            <a:ext cx="1630915" cy="20987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8985"/>
            <a:ext cx="7772400" cy="1470025"/>
          </a:xfrm>
        </p:spPr>
        <p:txBody>
          <a:bodyPr>
            <a:normAutofit/>
          </a:bodyPr>
          <a:lstStyle/>
          <a:p>
            <a:r>
              <a:rPr lang="ja-JP" altLang="en-US" b="1" smtClean="0"/>
              <a:t>ヒッグス粒子研究のまとめ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3344" y="1730506"/>
            <a:ext cx="7465914" cy="3335795"/>
          </a:xfrm>
        </p:spPr>
        <p:txBody>
          <a:bodyPr>
            <a:normAutofit/>
          </a:bodyPr>
          <a:lstStyle/>
          <a:p>
            <a:endParaRPr lang="en-US" altLang="ja-JP" sz="2800" b="1" dirty="0" smtClean="0"/>
          </a:p>
          <a:p>
            <a:r>
              <a:rPr lang="ja-JP" altLang="en-US" sz="2800" b="1" dirty="0" smtClean="0"/>
              <a:t>増渕　達也</a:t>
            </a:r>
            <a:endParaRPr lang="en-US" altLang="ja-JP" sz="2800" b="1" dirty="0" smtClean="0"/>
          </a:p>
          <a:p>
            <a:r>
              <a:rPr lang="ja-JP" altLang="en-US" sz="2800" b="1" dirty="0" smtClean="0"/>
              <a:t>東京大学素粒子物理国際研究センター</a:t>
            </a:r>
            <a:endParaRPr lang="en-US" altLang="ja-JP" sz="2800" b="1" dirty="0" smtClean="0"/>
          </a:p>
          <a:p>
            <a:r>
              <a:rPr lang="en-US" sz="2800" b="1" dirty="0" smtClean="0"/>
              <a:t>(ICEPP)</a:t>
            </a:r>
            <a:endParaRPr lang="ja-JP" altLang="en-US" sz="2000" b="1" dirty="0"/>
          </a:p>
          <a:p>
            <a:endParaRPr lang="en-US" sz="2000" b="1" dirty="0"/>
          </a:p>
          <a:p>
            <a:r>
              <a:rPr lang="ja-JP" altLang="en-US" sz="2400" dirty="0"/>
              <a:t>先端加速器</a:t>
            </a:r>
            <a:r>
              <a:rPr lang="en-US" altLang="ja-JP" sz="2400" dirty="0"/>
              <a:t>LHC</a:t>
            </a:r>
            <a:r>
              <a:rPr lang="ja-JP" altLang="en-US" sz="2400" dirty="0"/>
              <a:t>が切り拓くテラスケールの素粒子物</a:t>
            </a:r>
            <a:r>
              <a:rPr lang="ja-JP" altLang="en-US" sz="2400" dirty="0" smtClean="0"/>
              <a:t>理学</a:t>
            </a:r>
            <a:endParaRPr lang="en-US" altLang="ja-JP" sz="2400" dirty="0" smtClean="0"/>
          </a:p>
          <a:p>
            <a:r>
              <a:rPr lang="ja-JP" altLang="en-US" sz="2400" b="1" dirty="0" smtClean="0"/>
              <a:t>研究会</a:t>
            </a:r>
            <a:r>
              <a:rPr lang="en-US" sz="2400" b="1" dirty="0" smtClean="0"/>
              <a:t>@</a:t>
            </a:r>
            <a:r>
              <a:rPr lang="ja-JP" altLang="en-US" sz="2400" b="1" dirty="0" smtClean="0"/>
              <a:t>名古屋大学　東山キャンパス</a:t>
            </a:r>
            <a:endParaRPr lang="en-US" sz="2400" b="1" dirty="0"/>
          </a:p>
          <a:p>
            <a:endParaRPr lang="en-US" b="1" dirty="0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850" y="5066302"/>
            <a:ext cx="1555137" cy="1555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913" y="5293723"/>
            <a:ext cx="2370137" cy="141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6455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53345" y="289386"/>
            <a:ext cx="49835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u="sng" dirty="0" smtClean="0"/>
              <a:t>H</a:t>
            </a:r>
            <a:r>
              <a:rPr lang="en-US" sz="6000" b="1" u="sng" dirty="0" smtClean="0">
                <a:sym typeface="Wingdings"/>
              </a:rPr>
              <a:t>ZZ</a:t>
            </a:r>
            <a:r>
              <a:rPr lang="en-US" sz="6000" b="1" u="sng" baseline="30000" dirty="0" smtClean="0">
                <a:sym typeface="Wingdings"/>
              </a:rPr>
              <a:t>(*)</a:t>
            </a:r>
            <a:r>
              <a:rPr lang="en-US" sz="6000" b="1" u="sng" dirty="0" smtClean="0">
                <a:sym typeface="Wingdings"/>
              </a:rPr>
              <a:t>4l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523788" y="2010910"/>
            <a:ext cx="21338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VBF 2e</a:t>
            </a:r>
            <a:r>
              <a:rPr lang="en-US" sz="3600" b="1" dirty="0">
                <a:solidFill>
                  <a:srgbClr val="FF0000"/>
                </a:solidFill>
              </a:rPr>
              <a:t>2</a:t>
            </a:r>
            <a:r>
              <a:rPr lang="en-US" altLang="ja-JP" sz="3600" b="1" dirty="0" smtClean="0">
                <a:solidFill>
                  <a:srgbClr val="FF0000"/>
                </a:solidFill>
              </a:rPr>
              <a:t>μ </a:t>
            </a:r>
          </a:p>
          <a:p>
            <a:r>
              <a:rPr lang="en-US" sz="3600" b="1" dirty="0" smtClean="0">
                <a:solidFill>
                  <a:srgbClr val="FF0000"/>
                </a:solidFill>
              </a:rPr>
              <a:t>Candidate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33" y="1417638"/>
            <a:ext cx="6300055" cy="4627253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331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u="sng" dirty="0" smtClean="0"/>
              <a:t>H</a:t>
            </a:r>
            <a:r>
              <a:rPr lang="en-US" b="1" u="sng" dirty="0" smtClean="0">
                <a:sym typeface="Wingdings"/>
              </a:rPr>
              <a:t>ZZ</a:t>
            </a:r>
            <a:r>
              <a:rPr lang="en-US" b="1" u="sng" baseline="30000" dirty="0" smtClean="0">
                <a:sym typeface="Wingdings"/>
              </a:rPr>
              <a:t>(*)</a:t>
            </a:r>
            <a:r>
              <a:rPr lang="en-US" b="1" u="sng" dirty="0" smtClean="0">
                <a:sym typeface="Wingdings"/>
              </a:rPr>
              <a:t>4l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814561"/>
            <a:ext cx="9144000" cy="5691213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sz="2800" dirty="0" smtClean="0"/>
              <a:t>Golden-channel</a:t>
            </a:r>
          </a:p>
          <a:p>
            <a:pPr lvl="1"/>
            <a:r>
              <a:rPr lang="ja-JP" altLang="en-US" sz="2400" dirty="0" smtClean="0"/>
              <a:t>終状態に</a:t>
            </a:r>
            <a:r>
              <a:rPr lang="en-US" altLang="ja-JP" sz="2400" dirty="0" smtClean="0"/>
              <a:t>4</a:t>
            </a:r>
            <a:r>
              <a:rPr lang="ja-JP" altLang="en-US" sz="2400" dirty="0" smtClean="0"/>
              <a:t>レプトン</a:t>
            </a:r>
            <a:r>
              <a:rPr lang="en-US" altLang="ja-JP" sz="2400" dirty="0" smtClean="0"/>
              <a:t>(4e,4μ,2e2μ) </a:t>
            </a:r>
            <a:r>
              <a:rPr lang="ja-JP" altLang="en-US" sz="2400" dirty="0" smtClean="0"/>
              <a:t>を含む</a:t>
            </a:r>
            <a:r>
              <a:rPr lang="en-US" altLang="ja-JP" sz="2400" dirty="0" smtClean="0"/>
              <a:t> (Good S/B </a:t>
            </a:r>
            <a:r>
              <a:rPr lang="en-US" altLang="ja-JP" sz="2400" dirty="0"/>
              <a:t>=</a:t>
            </a:r>
            <a:r>
              <a:rPr lang="en-US" altLang="ja-JP" sz="2400" dirty="0" smtClean="0"/>
              <a:t> ~0.6-1.7)</a:t>
            </a:r>
          </a:p>
          <a:p>
            <a:pPr lvl="1"/>
            <a:r>
              <a:rPr lang="en-US" altLang="ja-JP" sz="2400" dirty="0" smtClean="0"/>
              <a:t>Narrow signal mass peak (Δm</a:t>
            </a:r>
            <a:r>
              <a:rPr lang="en-US" altLang="ja-JP" sz="2400" baseline="-25000" dirty="0" smtClean="0"/>
              <a:t>4l</a:t>
            </a:r>
            <a:r>
              <a:rPr lang="en-US" altLang="ja-JP" sz="2400" dirty="0" smtClean="0"/>
              <a:t> ~1.6-2.4 </a:t>
            </a:r>
            <a:r>
              <a:rPr lang="en-US" altLang="ja-JP" sz="2400" dirty="0" err="1" smtClean="0"/>
              <a:t>GeV</a:t>
            </a:r>
            <a:r>
              <a:rPr lang="en-US" altLang="ja-JP" sz="2400" dirty="0" smtClean="0"/>
              <a:t> @ </a:t>
            </a:r>
            <a:r>
              <a:rPr lang="en-US" altLang="ja-JP" sz="2400" dirty="0" err="1" smtClean="0"/>
              <a:t>m</a:t>
            </a:r>
            <a:r>
              <a:rPr lang="en-US" altLang="ja-JP" sz="2400" baseline="-25000" dirty="0" err="1" smtClean="0"/>
              <a:t>H</a:t>
            </a:r>
            <a:r>
              <a:rPr lang="en-US" altLang="ja-JP" sz="2400" dirty="0" smtClean="0"/>
              <a:t>=125 </a:t>
            </a:r>
            <a:r>
              <a:rPr lang="en-US" altLang="ja-JP" sz="2400" dirty="0" err="1" smtClean="0"/>
              <a:t>GeV</a:t>
            </a:r>
            <a:r>
              <a:rPr lang="en-US" altLang="ja-JP" sz="2400" dirty="0" smtClean="0"/>
              <a:t>)</a:t>
            </a:r>
          </a:p>
          <a:p>
            <a:r>
              <a:rPr lang="ja-JP" altLang="en-US" sz="2800" dirty="0" smtClean="0"/>
              <a:t>事象選択</a:t>
            </a:r>
            <a:endParaRPr lang="en-US" altLang="ja-JP" sz="2800" dirty="0" smtClean="0"/>
          </a:p>
          <a:p>
            <a:pPr lvl="1"/>
            <a:r>
              <a:rPr lang="en-US" sz="2400" dirty="0" smtClean="0"/>
              <a:t>4 isolated lepton (</a:t>
            </a:r>
            <a:r>
              <a:rPr lang="en-US" sz="2400" dirty="0" err="1" smtClean="0"/>
              <a:t>p</a:t>
            </a:r>
            <a:r>
              <a:rPr lang="en-US" sz="2400" baseline="-25000" dirty="0" err="1" smtClean="0"/>
              <a:t>T</a:t>
            </a:r>
            <a:r>
              <a:rPr lang="en-US" sz="2400" dirty="0" smtClean="0"/>
              <a:t> &gt; 20 </a:t>
            </a:r>
            <a:r>
              <a:rPr lang="en-US" sz="2400" dirty="0" err="1" smtClean="0"/>
              <a:t>GeV</a:t>
            </a:r>
            <a:r>
              <a:rPr lang="en-US" sz="2400" dirty="0" smtClean="0"/>
              <a:t>, 15 </a:t>
            </a:r>
            <a:r>
              <a:rPr lang="en-US" sz="2400" dirty="0" err="1" smtClean="0"/>
              <a:t>GeV</a:t>
            </a:r>
            <a:r>
              <a:rPr lang="en-US" sz="2400" dirty="0" smtClean="0"/>
              <a:t>, 10 </a:t>
            </a:r>
            <a:r>
              <a:rPr lang="en-US" sz="2400" dirty="0" err="1" smtClean="0"/>
              <a:t>GeV</a:t>
            </a:r>
            <a:r>
              <a:rPr lang="en-US" sz="2400" dirty="0" smtClean="0"/>
              <a:t>, 7(e) or 6(</a:t>
            </a:r>
            <a:r>
              <a:rPr lang="en-US" altLang="ja-JP" sz="2400" dirty="0" smtClean="0"/>
              <a:t>μ)</a:t>
            </a:r>
            <a:r>
              <a:rPr lang="en-US" sz="2400" dirty="0" smtClean="0"/>
              <a:t> </a:t>
            </a:r>
            <a:r>
              <a:rPr lang="en-US" sz="2400" dirty="0" err="1" smtClean="0"/>
              <a:t>GeV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smtClean="0"/>
              <a:t>2 same-flavor and opposite-sign lepton pairs                                                 50 &lt; m</a:t>
            </a:r>
            <a:r>
              <a:rPr lang="en-US" sz="2400" baseline="-25000" dirty="0" smtClean="0"/>
              <a:t>12</a:t>
            </a:r>
            <a:r>
              <a:rPr lang="en-US" sz="2400" dirty="0" smtClean="0"/>
              <a:t> &lt; 106 </a:t>
            </a:r>
            <a:r>
              <a:rPr lang="en-US" sz="2400" dirty="0" err="1" smtClean="0"/>
              <a:t>GeV</a:t>
            </a:r>
            <a:r>
              <a:rPr lang="en-US" sz="2400" dirty="0" smtClean="0"/>
              <a:t>, </a:t>
            </a:r>
            <a:r>
              <a:rPr lang="en-US" sz="2400" dirty="0" err="1" smtClean="0"/>
              <a:t>m</a:t>
            </a:r>
            <a:r>
              <a:rPr lang="en-US" sz="2400" baseline="-25000" dirty="0" err="1" smtClean="0"/>
              <a:t>min</a:t>
            </a:r>
            <a:r>
              <a:rPr lang="en-US" sz="2400" dirty="0" smtClean="0"/>
              <a:t> &lt; m</a:t>
            </a:r>
            <a:r>
              <a:rPr lang="en-US" sz="2400" baseline="-25000" dirty="0" smtClean="0"/>
              <a:t>34</a:t>
            </a:r>
            <a:r>
              <a:rPr lang="en-US" sz="2400" dirty="0" smtClean="0"/>
              <a:t> &lt; 115 </a:t>
            </a:r>
            <a:r>
              <a:rPr lang="en-US" sz="2400" dirty="0" err="1" smtClean="0"/>
              <a:t>GeV</a:t>
            </a:r>
            <a:r>
              <a:rPr lang="en-US" sz="2400" dirty="0" smtClean="0"/>
              <a:t> (</a:t>
            </a:r>
            <a:r>
              <a:rPr lang="en-US" sz="2400" dirty="0" err="1" smtClean="0"/>
              <a:t>m</a:t>
            </a:r>
            <a:r>
              <a:rPr lang="en-US" sz="2400" baseline="-25000" dirty="0" err="1" smtClean="0"/>
              <a:t>min</a:t>
            </a:r>
            <a:r>
              <a:rPr lang="ja-JP" altLang="en-US" sz="2400" dirty="0" smtClean="0"/>
              <a:t>は</a:t>
            </a:r>
            <a:r>
              <a:rPr lang="en-US" sz="2400" dirty="0" smtClean="0"/>
              <a:t>m</a:t>
            </a:r>
            <a:r>
              <a:rPr lang="en-US" sz="2400" baseline="-25000" dirty="0" smtClean="0"/>
              <a:t>4l</a:t>
            </a:r>
            <a:r>
              <a:rPr lang="ja-JP" altLang="en-US" sz="2400" dirty="0" smtClean="0"/>
              <a:t>に依存して最適化</a:t>
            </a:r>
            <a:r>
              <a:rPr lang="en-US" altLang="ja-JP" sz="2400" dirty="0"/>
              <a:t> </a:t>
            </a:r>
            <a:r>
              <a:rPr lang="en-US" altLang="ja-JP" sz="2400" dirty="0" smtClean="0"/>
              <a:t>e.g. </a:t>
            </a:r>
            <a:r>
              <a:rPr lang="en-US" altLang="ja-JP" sz="2400" dirty="0" err="1" smtClean="0"/>
              <a:t>m</a:t>
            </a:r>
            <a:r>
              <a:rPr lang="en-US" altLang="ja-JP" sz="2400" baseline="-25000" dirty="0" err="1" smtClean="0"/>
              <a:t>min</a:t>
            </a:r>
            <a:r>
              <a:rPr lang="en-US" altLang="ja-JP" sz="2400" dirty="0" smtClean="0"/>
              <a:t>=12 </a:t>
            </a:r>
            <a:r>
              <a:rPr lang="en-US" altLang="ja-JP" sz="2400" dirty="0" err="1" smtClean="0"/>
              <a:t>GeV</a:t>
            </a:r>
            <a:r>
              <a:rPr lang="en-US" altLang="ja-JP" sz="2400" dirty="0" smtClean="0"/>
              <a:t> at m</a:t>
            </a:r>
            <a:r>
              <a:rPr lang="en-US" altLang="ja-JP" sz="2400" baseline="-25000" dirty="0" smtClean="0"/>
              <a:t>4l</a:t>
            </a:r>
            <a:r>
              <a:rPr lang="en-US" altLang="ja-JP" sz="2400" dirty="0" smtClean="0"/>
              <a:t>=125 </a:t>
            </a:r>
            <a:r>
              <a:rPr lang="en-US" altLang="ja-JP" sz="2400" dirty="0" err="1" smtClean="0"/>
              <a:t>GeV</a:t>
            </a:r>
            <a:r>
              <a:rPr lang="en-US" altLang="ja-JP" sz="2400" dirty="0" smtClean="0"/>
              <a:t>)</a:t>
            </a:r>
          </a:p>
          <a:p>
            <a:pPr lvl="1"/>
            <a:r>
              <a:rPr lang="en-US" altLang="ja-JP" sz="2400" dirty="0" smtClean="0">
                <a:solidFill>
                  <a:srgbClr val="FF6600"/>
                </a:solidFill>
              </a:rPr>
              <a:t>selection efficiency (</a:t>
            </a:r>
            <a:r>
              <a:rPr lang="en-US" altLang="ja-JP" sz="2400" dirty="0" err="1" smtClean="0">
                <a:solidFill>
                  <a:srgbClr val="FF6600"/>
                </a:solidFill>
              </a:rPr>
              <a:t>m</a:t>
            </a:r>
            <a:r>
              <a:rPr lang="en-US" altLang="ja-JP" sz="2400" baseline="-25000" dirty="0" err="1" smtClean="0">
                <a:solidFill>
                  <a:srgbClr val="FF6600"/>
                </a:solidFill>
              </a:rPr>
              <a:t>H</a:t>
            </a:r>
            <a:r>
              <a:rPr lang="en-US" altLang="ja-JP" sz="2400" dirty="0">
                <a:solidFill>
                  <a:srgbClr val="FF6600"/>
                </a:solidFill>
              </a:rPr>
              <a:t>=</a:t>
            </a:r>
            <a:r>
              <a:rPr lang="en-US" altLang="ja-JP" sz="2400" dirty="0" smtClean="0">
                <a:solidFill>
                  <a:srgbClr val="FF6600"/>
                </a:solidFill>
              </a:rPr>
              <a:t>125 </a:t>
            </a:r>
            <a:r>
              <a:rPr lang="en-US" altLang="ja-JP" sz="2400" dirty="0" err="1" smtClean="0">
                <a:solidFill>
                  <a:srgbClr val="FF6600"/>
                </a:solidFill>
              </a:rPr>
              <a:t>GeV</a:t>
            </a:r>
            <a:r>
              <a:rPr lang="en-US" altLang="ja-JP" sz="2400" dirty="0" smtClean="0">
                <a:solidFill>
                  <a:srgbClr val="FF6600"/>
                </a:solidFill>
              </a:rPr>
              <a:t>) : </a:t>
            </a:r>
            <a:r>
              <a:rPr lang="en-US" altLang="ja-JP" sz="2400" dirty="0" smtClean="0">
                <a:solidFill>
                  <a:srgbClr val="008000"/>
                </a:solidFill>
              </a:rPr>
              <a:t>39% for 4μ, </a:t>
            </a:r>
            <a:r>
              <a:rPr lang="en-US" altLang="ja-JP" sz="2400" dirty="0" smtClean="0">
                <a:solidFill>
                  <a:srgbClr val="3366FF"/>
                </a:solidFill>
              </a:rPr>
              <a:t>26% for 2e2μ/2μ2e, </a:t>
            </a:r>
            <a:r>
              <a:rPr lang="en-US" altLang="ja-JP" sz="2400" dirty="0" smtClean="0">
                <a:solidFill>
                  <a:srgbClr val="008000"/>
                </a:solidFill>
              </a:rPr>
              <a:t>19% for 4e</a:t>
            </a:r>
          </a:p>
          <a:p>
            <a:pPr lvl="1"/>
            <a:r>
              <a:rPr lang="en-US" altLang="ja-JP" sz="2400" dirty="0" smtClean="0">
                <a:solidFill>
                  <a:srgbClr val="000000"/>
                </a:solidFill>
              </a:rPr>
              <a:t>Categorization : </a:t>
            </a:r>
            <a:r>
              <a:rPr lang="en-US" altLang="ja-JP" sz="2400" dirty="0" err="1" smtClean="0">
                <a:solidFill>
                  <a:srgbClr val="660066"/>
                </a:solidFill>
              </a:rPr>
              <a:t>Δη</a:t>
            </a:r>
            <a:r>
              <a:rPr lang="en-US" altLang="ja-JP" sz="2400" baseline="-25000" dirty="0" err="1" smtClean="0">
                <a:solidFill>
                  <a:srgbClr val="660066"/>
                </a:solidFill>
              </a:rPr>
              <a:t>jj</a:t>
            </a:r>
            <a:r>
              <a:rPr lang="en-US" altLang="ja-JP" sz="2400" dirty="0" smtClean="0">
                <a:solidFill>
                  <a:srgbClr val="660066"/>
                </a:solidFill>
              </a:rPr>
              <a:t>&gt;3.0, </a:t>
            </a:r>
            <a:r>
              <a:rPr lang="en-US" altLang="ja-JP" sz="2400" dirty="0" err="1" smtClean="0">
                <a:solidFill>
                  <a:srgbClr val="660066"/>
                </a:solidFill>
              </a:rPr>
              <a:t>M</a:t>
            </a:r>
            <a:r>
              <a:rPr lang="en-US" altLang="ja-JP" sz="2400" baseline="-25000" dirty="0" err="1" smtClean="0">
                <a:solidFill>
                  <a:srgbClr val="660066"/>
                </a:solidFill>
              </a:rPr>
              <a:t>jj</a:t>
            </a:r>
            <a:r>
              <a:rPr lang="en-US" altLang="ja-JP" sz="2400" dirty="0" smtClean="0">
                <a:solidFill>
                  <a:srgbClr val="660066"/>
                </a:solidFill>
              </a:rPr>
              <a:t>&gt;350 (VBF category)</a:t>
            </a:r>
            <a:r>
              <a:rPr lang="en-US" altLang="ja-JP" sz="2400" dirty="0" smtClean="0">
                <a:solidFill>
                  <a:srgbClr val="000000"/>
                </a:solidFill>
              </a:rPr>
              <a:t>                                        </a:t>
            </a:r>
          </a:p>
          <a:p>
            <a:pPr marL="457200" lvl="1" indent="0">
              <a:buNone/>
            </a:pPr>
            <a:r>
              <a:rPr lang="en-US" altLang="ja-JP" sz="2400" dirty="0" smtClean="0">
                <a:solidFill>
                  <a:srgbClr val="000000"/>
                </a:solidFill>
              </a:rPr>
              <a:t>                                 </a:t>
            </a:r>
            <a:r>
              <a:rPr lang="en-US" altLang="ja-JP" sz="2400" dirty="0" smtClean="0">
                <a:solidFill>
                  <a:schemeClr val="accent6">
                    <a:lumMod val="75000"/>
                  </a:schemeClr>
                </a:solidFill>
              </a:rPr>
              <a:t>Additional 1 lepton with </a:t>
            </a:r>
            <a:r>
              <a:rPr lang="en-US" altLang="ja-JP" sz="2400" dirty="0" err="1" smtClean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US" altLang="ja-JP" sz="2400" baseline="-25000" dirty="0" err="1" smtClean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en-US" altLang="ja-JP" sz="2400" dirty="0" smtClean="0">
                <a:solidFill>
                  <a:schemeClr val="accent6">
                    <a:lumMod val="75000"/>
                  </a:schemeClr>
                </a:solidFill>
              </a:rPr>
              <a:t> &gt; 8 </a:t>
            </a:r>
            <a:r>
              <a:rPr lang="en-US" altLang="ja-JP" sz="2400" dirty="0" err="1" smtClean="0">
                <a:solidFill>
                  <a:schemeClr val="accent6">
                    <a:lumMod val="75000"/>
                  </a:schemeClr>
                </a:solidFill>
              </a:rPr>
              <a:t>GeV</a:t>
            </a:r>
            <a:r>
              <a:rPr lang="en-US" altLang="ja-JP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ja-JP" sz="2400" dirty="0" smtClean="0">
                <a:solidFill>
                  <a:schemeClr val="accent6">
                    <a:lumMod val="75000"/>
                  </a:schemeClr>
                </a:solidFill>
              </a:rPr>
              <a:t>(VH category)</a:t>
            </a:r>
            <a:endParaRPr lang="en-US" altLang="ja-JP" sz="2400" baseline="-25000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ja-JP" altLang="en-US" sz="2800" dirty="0" smtClean="0"/>
              <a:t>背景事象</a:t>
            </a:r>
            <a:endParaRPr lang="en-US" altLang="ja-JP" sz="2800" dirty="0" smtClean="0"/>
          </a:p>
          <a:p>
            <a:pPr lvl="1"/>
            <a:r>
              <a:rPr lang="en-US" sz="2400" dirty="0" smtClean="0"/>
              <a:t>continuum ZZ (MC</a:t>
            </a:r>
            <a:r>
              <a:rPr lang="ja-JP" altLang="en-US" sz="2400" dirty="0" smtClean="0"/>
              <a:t>から評価</a:t>
            </a:r>
            <a:r>
              <a:rPr lang="en-US" altLang="ja-JP" sz="2400" dirty="0" smtClean="0"/>
              <a:t>)</a:t>
            </a:r>
            <a:endParaRPr lang="en-US" sz="2400" dirty="0" smtClean="0"/>
          </a:p>
          <a:p>
            <a:pPr lvl="1"/>
            <a:r>
              <a:rPr lang="en-US" sz="2400" dirty="0" err="1" smtClean="0"/>
              <a:t>Z+jets</a:t>
            </a:r>
            <a:r>
              <a:rPr lang="en-US" sz="2400" dirty="0" smtClean="0"/>
              <a:t>, </a:t>
            </a:r>
            <a:r>
              <a:rPr lang="en-US" sz="2400" dirty="0" err="1" smtClean="0"/>
              <a:t>ttbar</a:t>
            </a:r>
            <a:r>
              <a:rPr lang="en-US" sz="2400" dirty="0" smtClean="0"/>
              <a:t> (MC</a:t>
            </a:r>
            <a:r>
              <a:rPr lang="ja-JP" altLang="en-US" sz="2400" dirty="0" smtClean="0"/>
              <a:t>と</a:t>
            </a:r>
            <a:r>
              <a:rPr lang="en-US" altLang="ja-JP" sz="2400" dirty="0" smtClean="0"/>
              <a:t>data</a:t>
            </a:r>
            <a:r>
              <a:rPr lang="ja-JP" altLang="en-US" sz="2400" dirty="0" smtClean="0"/>
              <a:t>を用いて評価</a:t>
            </a:r>
            <a:r>
              <a:rPr lang="en-US" altLang="ja-JP" sz="2400" dirty="0" smtClean="0"/>
              <a:t>)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227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9052" y="974089"/>
            <a:ext cx="4424948" cy="3960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u="sng" dirty="0" smtClean="0"/>
              <a:t>H</a:t>
            </a:r>
            <a:r>
              <a:rPr lang="en-US" b="1" u="sng" dirty="0" smtClean="0">
                <a:sym typeface="Wingdings"/>
              </a:rPr>
              <a:t>ZZ</a:t>
            </a:r>
            <a:r>
              <a:rPr lang="en-US" b="1" u="sng" baseline="30000" dirty="0" smtClean="0">
                <a:sym typeface="Wingdings"/>
              </a:rPr>
              <a:t>(*)</a:t>
            </a:r>
            <a:r>
              <a:rPr lang="en-US" b="1" u="sng" dirty="0" smtClean="0">
                <a:sym typeface="Wingdings"/>
              </a:rPr>
              <a:t>4l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595" y="879276"/>
            <a:ext cx="4897718" cy="4395869"/>
          </a:xfrm>
        </p:spPr>
        <p:txBody>
          <a:bodyPr/>
          <a:lstStyle/>
          <a:p>
            <a:r>
              <a:rPr lang="en-US" sz="2800" dirty="0"/>
              <a:t>m</a:t>
            </a:r>
            <a:r>
              <a:rPr lang="en-US" sz="2800" baseline="-25000" dirty="0" smtClean="0"/>
              <a:t>4l</a:t>
            </a:r>
            <a:r>
              <a:rPr lang="ja-JP" altLang="en-US" sz="2800" dirty="0" smtClean="0"/>
              <a:t>分布</a:t>
            </a:r>
            <a:r>
              <a:rPr lang="en-US" altLang="ja-JP" sz="2800" dirty="0" smtClean="0"/>
              <a:t> (7TeV+8TeV)</a:t>
            </a:r>
          </a:p>
          <a:p>
            <a:pPr lvl="1"/>
            <a:r>
              <a:rPr lang="en-US" altLang="ja-JP" sz="2400" dirty="0" smtClean="0"/>
              <a:t>125GeV</a:t>
            </a:r>
            <a:r>
              <a:rPr lang="ja-JP" altLang="en-US" sz="2400" dirty="0" smtClean="0"/>
              <a:t>付近にデータの超過を観測</a:t>
            </a:r>
            <a:endParaRPr lang="en-US" altLang="ja-JP" sz="2400" dirty="0" smtClean="0"/>
          </a:p>
          <a:p>
            <a:pPr lvl="1"/>
            <a:r>
              <a:rPr lang="ja-JP" altLang="en-US" sz="2400" dirty="0" smtClean="0"/>
              <a:t>高い質量領域は</a:t>
            </a:r>
            <a:r>
              <a:rPr lang="en-US" altLang="ja-JP" sz="2400" dirty="0" smtClean="0"/>
              <a:t>SM ZZ</a:t>
            </a:r>
            <a:r>
              <a:rPr lang="ja-JP" altLang="en-US" sz="2400" dirty="0" smtClean="0"/>
              <a:t>背景事象と良い一致</a:t>
            </a:r>
            <a:endParaRPr lang="en-US" altLang="ja-JP" dirty="0" smtClean="0"/>
          </a:p>
          <a:p>
            <a:pPr lvl="1"/>
            <a:r>
              <a:rPr lang="en-US" altLang="ja-JP" sz="2400" dirty="0"/>
              <a:t>Local p</a:t>
            </a:r>
            <a:r>
              <a:rPr lang="en-US" altLang="ja-JP" sz="2400" baseline="-25000" dirty="0"/>
              <a:t>0  </a:t>
            </a:r>
            <a:r>
              <a:rPr lang="en-US" altLang="ja-JP" sz="2400" dirty="0"/>
              <a:t>at 124.3 </a:t>
            </a:r>
            <a:r>
              <a:rPr lang="en-US" altLang="ja-JP" sz="2400" dirty="0" err="1"/>
              <a:t>GeV</a:t>
            </a:r>
            <a:endParaRPr lang="en-US" altLang="ja-JP" sz="2400" dirty="0"/>
          </a:p>
          <a:p>
            <a:pPr marL="457200" lvl="1" indent="0">
              <a:buNone/>
            </a:pPr>
            <a:r>
              <a:rPr lang="en-US" altLang="ja-JP" sz="2400" dirty="0"/>
              <a:t>7+8 </a:t>
            </a:r>
            <a:r>
              <a:rPr lang="en-US" altLang="ja-JP" sz="2400" dirty="0" err="1"/>
              <a:t>TeV</a:t>
            </a:r>
            <a:r>
              <a:rPr lang="en-US" altLang="ja-JP" sz="2400" dirty="0"/>
              <a:t> : </a:t>
            </a:r>
            <a:r>
              <a:rPr lang="en-US" altLang="ja-JP" sz="2400" b="1" dirty="0">
                <a:solidFill>
                  <a:srgbClr val="FF0000"/>
                </a:solidFill>
              </a:rPr>
              <a:t>6.6σ</a:t>
            </a:r>
            <a:r>
              <a:rPr lang="en-US" altLang="ja-JP" sz="2400" dirty="0"/>
              <a:t> (exp. 4.4σ)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7549510"/>
              </p:ext>
            </p:extLst>
          </p:nvPr>
        </p:nvGraphicFramePr>
        <p:xfrm>
          <a:off x="558623" y="4921706"/>
          <a:ext cx="7886460" cy="185420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859280"/>
                <a:gridCol w="1736422"/>
                <a:gridCol w="875601"/>
                <a:gridCol w="1109980"/>
                <a:gridCol w="1211580"/>
                <a:gridCol w="109359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120&lt;m</a:t>
                      </a:r>
                      <a:r>
                        <a:rPr lang="en-US" baseline="-25000" dirty="0" smtClean="0"/>
                        <a:t>4l</a:t>
                      </a:r>
                      <a:r>
                        <a:rPr lang="en-US" dirty="0" smtClean="0"/>
                        <a:t>&lt;130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GeV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Signal (125 </a:t>
                      </a:r>
                      <a:r>
                        <a:rPr lang="en-US" dirty="0" err="1" smtClean="0"/>
                        <a:t>GeV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ZZ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Z+jets,tt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Signal+Bkg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Observed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r>
                        <a:rPr lang="en-US" altLang="ja-JP" dirty="0" smtClean="0"/>
                        <a:t>μ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dirty="0" smtClean="0"/>
                        <a:t>6.3±0.8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dirty="0" smtClean="0"/>
                        <a:t>2.8±0.1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0.55</a:t>
                      </a:r>
                      <a:r>
                        <a:rPr lang="en-US" altLang="ja-JP" dirty="0" smtClean="0"/>
                        <a:t>±0.15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9.6</a:t>
                      </a:r>
                      <a:r>
                        <a:rPr lang="en-US" altLang="ja-JP" dirty="0" smtClean="0"/>
                        <a:t>±1.0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r>
                        <a:rPr lang="en-US" altLang="ja-JP" dirty="0" smtClean="0"/>
                        <a:t>μ</a:t>
                      </a:r>
                      <a:r>
                        <a:rPr lang="en-US" dirty="0" smtClean="0"/>
                        <a:t>2e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dirty="0" smtClean="0"/>
                        <a:t>3.0±0.4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dirty="0" smtClean="0"/>
                        <a:t>1.4±0.1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1.56</a:t>
                      </a:r>
                      <a:r>
                        <a:rPr lang="en-US" altLang="ja-JP" dirty="0" smtClean="0"/>
                        <a:t>±0.33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6.0</a:t>
                      </a:r>
                      <a:r>
                        <a:rPr lang="en-US" altLang="ja-JP" dirty="0" smtClean="0"/>
                        <a:t>±0.8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2e</a:t>
                      </a:r>
                      <a:r>
                        <a:rPr lang="en-US" altLang="ja-JP" dirty="0" smtClean="0"/>
                        <a:t>2μ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dirty="0" smtClean="0"/>
                        <a:t>4.0±0.5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dirty="0" smtClean="0"/>
                        <a:t>2.1±0.1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1.55</a:t>
                      </a:r>
                      <a:r>
                        <a:rPr lang="en-US" altLang="ja-JP" dirty="0" smtClean="0"/>
                        <a:t>±0.17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6.6</a:t>
                      </a:r>
                      <a:r>
                        <a:rPr lang="en-US" altLang="ja-JP" dirty="0" smtClean="0"/>
                        <a:t>±0.8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dirty="0" smtClean="0"/>
                        <a:t>2.6±0.4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dirty="0" smtClean="0"/>
                        <a:t>1.2±0.1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1.11</a:t>
                      </a:r>
                      <a:r>
                        <a:rPr lang="en-US" altLang="ja-JP" dirty="0" smtClean="0"/>
                        <a:t>±0.28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4.9</a:t>
                      </a:r>
                      <a:r>
                        <a:rPr lang="en-US" altLang="ja-JP" dirty="0" smtClean="0"/>
                        <a:t>±0.8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Oval 8"/>
          <p:cNvSpPr/>
          <p:nvPr/>
        </p:nvSpPr>
        <p:spPr>
          <a:xfrm>
            <a:off x="5892159" y="3161205"/>
            <a:ext cx="586110" cy="1549199"/>
          </a:xfrm>
          <a:prstGeom prst="ellipse">
            <a:avLst/>
          </a:prstGeom>
          <a:noFill/>
          <a:ln w="47625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122905" y="3233083"/>
            <a:ext cx="744352" cy="1415061"/>
          </a:xfrm>
          <a:prstGeom prst="ellipse">
            <a:avLst/>
          </a:prstGeom>
          <a:noFill/>
          <a:ln w="412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0289" y="1968396"/>
            <a:ext cx="1496234" cy="811516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5607733" y="2410471"/>
            <a:ext cx="1722555" cy="959584"/>
          </a:xfrm>
          <a:prstGeom prst="straightConnector1">
            <a:avLst/>
          </a:prstGeom>
          <a:ln w="50800">
            <a:solidFill>
              <a:schemeClr val="accent5">
                <a:lumMod val="75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12</a:t>
            </a:fld>
            <a:endParaRPr lang="en-US"/>
          </a:p>
        </p:txBody>
      </p:sp>
      <p:sp>
        <p:nvSpPr>
          <p:cNvPr id="14" name="Content Placeholder 6"/>
          <p:cNvSpPr txBox="1">
            <a:spLocks/>
          </p:cNvSpPr>
          <p:nvPr/>
        </p:nvSpPr>
        <p:spPr>
          <a:xfrm>
            <a:off x="646990" y="3842226"/>
            <a:ext cx="3887619" cy="10713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altLang="ja-JP" sz="2800" b="1" u="sng" dirty="0" smtClean="0"/>
              <a:t>signal strength</a:t>
            </a:r>
          </a:p>
          <a:p>
            <a:pPr marL="0" indent="0">
              <a:buFont typeface="Arial"/>
              <a:buNone/>
            </a:pPr>
            <a:r>
              <a:rPr lang="en-US" altLang="ja-JP" sz="2400" b="1" dirty="0" smtClean="0">
                <a:solidFill>
                  <a:srgbClr val="FF0000"/>
                </a:solidFill>
              </a:rPr>
              <a:t>μ=1.7</a:t>
            </a:r>
            <a:r>
              <a:rPr lang="en-US" altLang="ja-JP" sz="2400" b="1" baseline="30000" dirty="0" smtClean="0">
                <a:solidFill>
                  <a:srgbClr val="FF0000"/>
                </a:solidFill>
              </a:rPr>
              <a:t>+0.5</a:t>
            </a:r>
            <a:r>
              <a:rPr lang="en-US" altLang="ja-JP" sz="2400" b="1" baseline="-25000" dirty="0" smtClean="0">
                <a:solidFill>
                  <a:srgbClr val="FF0000"/>
                </a:solidFill>
              </a:rPr>
              <a:t>-0.4</a:t>
            </a:r>
            <a:r>
              <a:rPr lang="en-US" sz="2400" b="1" dirty="0" smtClean="0">
                <a:solidFill>
                  <a:srgbClr val="FF0000"/>
                </a:solidFill>
              </a:rPr>
              <a:t>@124.3 </a:t>
            </a:r>
            <a:r>
              <a:rPr lang="en-US" sz="2400" b="1" dirty="0" err="1" smtClean="0">
                <a:solidFill>
                  <a:srgbClr val="FF0000"/>
                </a:solidFill>
              </a:rPr>
              <a:t>GeV</a:t>
            </a:r>
            <a:r>
              <a:rPr lang="en-US" sz="2400" dirty="0" smtClean="0"/>
              <a:t> </a:t>
            </a:r>
            <a:endParaRPr lang="en-US" altLang="ja-JP" sz="2400" dirty="0" smtClean="0"/>
          </a:p>
        </p:txBody>
      </p:sp>
    </p:spTree>
    <p:extLst>
      <p:ext uri="{BB962C8B-B14F-4D97-AF65-F5344CB8AC3E}">
        <p14:creationId xmlns:p14="http://schemas.microsoft.com/office/powerpoint/2010/main" val="1851482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0197" y="268216"/>
            <a:ext cx="56068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u="sng" dirty="0" smtClean="0"/>
              <a:t>H</a:t>
            </a:r>
            <a:r>
              <a:rPr lang="en-US" sz="6000" b="1" u="sng" dirty="0" smtClean="0">
                <a:sym typeface="Wingdings"/>
              </a:rPr>
              <a:t>WW</a:t>
            </a:r>
            <a:r>
              <a:rPr lang="en-US" sz="6000" b="1" u="sng" baseline="30000" dirty="0" smtClean="0">
                <a:sym typeface="Wingdings"/>
              </a:rPr>
              <a:t>(*)</a:t>
            </a:r>
            <a:r>
              <a:rPr lang="en-US" sz="6000" b="1" u="sng" dirty="0" smtClean="0">
                <a:sym typeface="Wingdings"/>
              </a:rPr>
              <a:t></a:t>
            </a:r>
            <a:r>
              <a:rPr lang="en-US" sz="6000" b="1" u="sng" dirty="0" err="1" smtClean="0">
                <a:sym typeface="Wingdings"/>
              </a:rPr>
              <a:t>lvlv</a:t>
            </a:r>
            <a:endParaRPr lang="en-US" sz="6000" b="1" u="sng" dirty="0" smtClean="0">
              <a:sym typeface="Wingding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85" y="1149686"/>
            <a:ext cx="7192333" cy="482732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13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96887" y="5815138"/>
            <a:ext cx="7794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VBF Candidate (</a:t>
            </a:r>
            <a:r>
              <a:rPr lang="en-US" sz="3600" b="1" dirty="0" err="1" smtClean="0">
                <a:solidFill>
                  <a:srgbClr val="FF0000"/>
                </a:solidFill>
              </a:rPr>
              <a:t>e</a:t>
            </a:r>
            <a:r>
              <a:rPr lang="en-US" altLang="ja-JP" sz="3600" b="1" dirty="0" err="1" smtClean="0">
                <a:solidFill>
                  <a:srgbClr val="FF0000"/>
                </a:solidFill>
              </a:rPr>
              <a:t>μ+MET</a:t>
            </a:r>
            <a:r>
              <a:rPr lang="en-US" altLang="ja-JP" sz="3600" b="1" dirty="0" smtClean="0">
                <a:solidFill>
                  <a:srgbClr val="FF0000"/>
                </a:solidFill>
              </a:rPr>
              <a:t>+ forward jets)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105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1356"/>
          </a:xfrm>
        </p:spPr>
        <p:txBody>
          <a:bodyPr/>
          <a:lstStyle/>
          <a:p>
            <a:r>
              <a:rPr lang="en-US" b="1" u="sng" dirty="0" smtClean="0"/>
              <a:t>H</a:t>
            </a:r>
            <a:r>
              <a:rPr lang="en-US" b="1" u="sng" dirty="0" smtClean="0">
                <a:sym typeface="Wingdings"/>
              </a:rPr>
              <a:t>WW</a:t>
            </a:r>
            <a:r>
              <a:rPr lang="en-US" b="1" u="sng" baseline="30000" dirty="0" smtClean="0">
                <a:sym typeface="Wingdings"/>
              </a:rPr>
              <a:t>(*)</a:t>
            </a:r>
            <a:r>
              <a:rPr lang="en-US" b="1" u="sng" dirty="0" smtClean="0">
                <a:sym typeface="Wingdings"/>
              </a:rPr>
              <a:t></a:t>
            </a:r>
            <a:r>
              <a:rPr lang="en-US" b="1" u="sng" dirty="0" err="1" smtClean="0">
                <a:sym typeface="Wingdings"/>
              </a:rPr>
              <a:t>lvlv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759316"/>
            <a:ext cx="9144000" cy="6098684"/>
          </a:xfrm>
        </p:spPr>
        <p:txBody>
          <a:bodyPr>
            <a:normAutofit/>
          </a:bodyPr>
          <a:lstStyle/>
          <a:p>
            <a:r>
              <a:rPr lang="en-US" altLang="ja-JP" sz="2400" dirty="0" smtClean="0"/>
              <a:t>2 </a:t>
            </a:r>
            <a:r>
              <a:rPr lang="en-US" altLang="ja-JP" sz="2400" dirty="0" err="1" smtClean="0"/>
              <a:t>leptons+high</a:t>
            </a:r>
            <a:r>
              <a:rPr lang="en-US" altLang="ja-JP" sz="2400" dirty="0" smtClean="0"/>
              <a:t> </a:t>
            </a:r>
            <a:r>
              <a:rPr lang="en-US" altLang="ja-JP" sz="2400" dirty="0" err="1" smtClean="0"/>
              <a:t>MET+jets</a:t>
            </a:r>
            <a:r>
              <a:rPr lang="en-US" altLang="ja-JP" sz="2400" dirty="0" smtClean="0"/>
              <a:t>(</a:t>
            </a:r>
            <a:r>
              <a:rPr lang="en-US" altLang="ja-JP" sz="2400" dirty="0" err="1" smtClean="0"/>
              <a:t>ggF</a:t>
            </a:r>
            <a:r>
              <a:rPr lang="en-US" altLang="ja-JP" sz="2400" dirty="0" smtClean="0"/>
              <a:t> for 0/1j, VBF for 2j)</a:t>
            </a:r>
          </a:p>
          <a:p>
            <a:pPr lvl="1"/>
            <a:r>
              <a:rPr lang="ja-JP" altLang="en-US" sz="2000" dirty="0" smtClean="0">
                <a:solidFill>
                  <a:srgbClr val="0000FF"/>
                </a:solidFill>
                <a:sym typeface="Wingdings"/>
              </a:rPr>
              <a:t>終状態に２つのニュートリノを含むため質量再構成が困難</a:t>
            </a:r>
            <a:r>
              <a:rPr lang="en-US" altLang="ja-JP" sz="2000" dirty="0" smtClean="0">
                <a:solidFill>
                  <a:srgbClr val="0000FF"/>
                </a:solidFill>
                <a:sym typeface="Wingdings"/>
              </a:rPr>
              <a:t>                                  </a:t>
            </a:r>
            <a:r>
              <a:rPr lang="en-US" altLang="ja-JP" sz="2000" dirty="0" err="1" smtClean="0">
                <a:sym typeface="Wingdings"/>
              </a:rPr>
              <a:t>Δm</a:t>
            </a:r>
            <a:r>
              <a:rPr lang="en-US" altLang="ja-JP" sz="2000" dirty="0" smtClean="0">
                <a:sym typeface="Wingdings"/>
              </a:rPr>
              <a:t>(</a:t>
            </a:r>
            <a:r>
              <a:rPr lang="en-US" altLang="ja-JP" sz="2000" dirty="0" err="1" smtClean="0">
                <a:sym typeface="Wingdings"/>
              </a:rPr>
              <a:t>γγ</a:t>
            </a:r>
            <a:r>
              <a:rPr lang="en-US" altLang="ja-JP" sz="2000" dirty="0" smtClean="0">
                <a:sym typeface="Wingdings"/>
              </a:rPr>
              <a:t>, ZZ4l) ~1-2 </a:t>
            </a:r>
            <a:r>
              <a:rPr lang="en-US" altLang="ja-JP" sz="2000" dirty="0" err="1" smtClean="0">
                <a:sym typeface="Wingdings"/>
              </a:rPr>
              <a:t>GeV</a:t>
            </a:r>
            <a:r>
              <a:rPr lang="en-US" altLang="ja-JP" sz="2000" dirty="0" smtClean="0">
                <a:sym typeface="Wingdings"/>
              </a:rPr>
              <a:t>, </a:t>
            </a:r>
            <a:r>
              <a:rPr lang="en-US" altLang="ja-JP" sz="2000" dirty="0" err="1" smtClean="0">
                <a:sym typeface="Wingdings"/>
              </a:rPr>
              <a:t>Δm</a:t>
            </a:r>
            <a:r>
              <a:rPr lang="en-US" altLang="ja-JP" sz="2000" dirty="0" smtClean="0">
                <a:sym typeface="Wingdings"/>
              </a:rPr>
              <a:t>(WW)~20GeV</a:t>
            </a:r>
            <a:r>
              <a:rPr lang="ja-JP" altLang="en-US" sz="2000" dirty="0" smtClean="0">
                <a:solidFill>
                  <a:srgbClr val="0000FF"/>
                </a:solidFill>
                <a:sym typeface="Wingdings"/>
              </a:rPr>
              <a:t>　</a:t>
            </a:r>
            <a:r>
              <a:rPr lang="en-US" altLang="ja-JP" sz="2000" dirty="0" smtClean="0">
                <a:solidFill>
                  <a:srgbClr val="0000FF"/>
                </a:solidFill>
                <a:sym typeface="Wingdings"/>
              </a:rPr>
              <a:t>                                                                                                                        </a:t>
            </a:r>
            <a:r>
              <a:rPr lang="ja-JP" altLang="en-US" sz="2000" dirty="0" smtClean="0">
                <a:solidFill>
                  <a:srgbClr val="0000FF"/>
                </a:solidFill>
                <a:sym typeface="Wingdings"/>
              </a:rPr>
              <a:t>背景事象と区別がつきにくい</a:t>
            </a:r>
            <a:endParaRPr lang="en-US" altLang="ja-JP" sz="2000" dirty="0" smtClean="0">
              <a:solidFill>
                <a:srgbClr val="0000FF"/>
              </a:solidFill>
              <a:sym typeface="Wingdings"/>
            </a:endParaRPr>
          </a:p>
          <a:p>
            <a:pPr lvl="1"/>
            <a:r>
              <a:rPr lang="ja-JP" altLang="en-US" sz="2000" dirty="0"/>
              <a:t>それぞれのカテゴリーで最適な事象選択　　　　　　　　　　　　　　　　　　　　　　　　　　を行っている</a:t>
            </a:r>
            <a:endParaRPr lang="en-US" altLang="ja-JP" sz="2000" dirty="0"/>
          </a:p>
          <a:p>
            <a:pPr lvl="1">
              <a:buFontTx/>
              <a:buChar char="•"/>
            </a:pPr>
            <a:r>
              <a:rPr lang="ja-JP" altLang="en-US" sz="2000" dirty="0"/>
              <a:t>主な背景事象</a:t>
            </a:r>
            <a:r>
              <a:rPr lang="en-US" altLang="ja-JP" sz="2000" dirty="0"/>
              <a:t>  </a:t>
            </a:r>
            <a:r>
              <a:rPr lang="en-US" altLang="ja-JP" sz="2000" dirty="0" smtClean="0"/>
              <a:t>                                                                                                                          </a:t>
            </a:r>
            <a:r>
              <a:rPr lang="en-US" altLang="ja-JP" sz="2000" b="1" dirty="0" smtClean="0">
                <a:solidFill>
                  <a:srgbClr val="0000FF"/>
                </a:solidFill>
              </a:rPr>
              <a:t>WW</a:t>
            </a:r>
            <a:r>
              <a:rPr lang="en-US" altLang="ja-JP" sz="2000" b="1" dirty="0"/>
              <a:t>, </a:t>
            </a:r>
            <a:r>
              <a:rPr lang="en-US" altLang="ja-JP" sz="2000" b="1" dirty="0" err="1">
                <a:solidFill>
                  <a:schemeClr val="accent5">
                    <a:lumMod val="75000"/>
                  </a:schemeClr>
                </a:solidFill>
              </a:rPr>
              <a:t>W+jets</a:t>
            </a:r>
            <a:r>
              <a:rPr lang="en-US" altLang="ja-JP" sz="2000" b="1" dirty="0"/>
              <a:t>, </a:t>
            </a:r>
            <a:r>
              <a:rPr lang="en-US" altLang="ja-JP" sz="2000" b="1" dirty="0" err="1">
                <a:solidFill>
                  <a:srgbClr val="008000"/>
                </a:solidFill>
              </a:rPr>
              <a:t>Z+jets</a:t>
            </a:r>
            <a:r>
              <a:rPr lang="en-US" altLang="ja-JP" sz="2000" b="1" dirty="0"/>
              <a:t>,</a:t>
            </a:r>
            <a:r>
              <a:rPr lang="en-US" altLang="ja-JP" sz="2000" b="1" dirty="0">
                <a:solidFill>
                  <a:srgbClr val="000000"/>
                </a:solidFill>
              </a:rPr>
              <a:t> </a:t>
            </a:r>
            <a:r>
              <a:rPr lang="en-US" altLang="ja-JP" sz="2000" b="1" dirty="0">
                <a:solidFill>
                  <a:schemeClr val="accent6">
                    <a:lumMod val="75000"/>
                  </a:schemeClr>
                </a:solidFill>
              </a:rPr>
              <a:t>top</a:t>
            </a:r>
            <a:r>
              <a:rPr lang="en-US" altLang="ja-JP" sz="2000" b="1" dirty="0"/>
              <a:t>, </a:t>
            </a:r>
            <a:r>
              <a:rPr lang="en-US" altLang="ja-JP" sz="2000" b="1" dirty="0">
                <a:solidFill>
                  <a:srgbClr val="FF35A8"/>
                </a:solidFill>
              </a:rPr>
              <a:t>non-WW </a:t>
            </a:r>
            <a:r>
              <a:rPr lang="en-US" altLang="ja-JP" sz="2000" b="1" dirty="0" err="1">
                <a:solidFill>
                  <a:srgbClr val="FF35A8"/>
                </a:solidFill>
              </a:rPr>
              <a:t>diboson</a:t>
            </a:r>
            <a:r>
              <a:rPr lang="en-US" altLang="ja-JP" sz="2000" b="1" dirty="0"/>
              <a:t> </a:t>
            </a:r>
            <a:endParaRPr lang="en-US" altLang="ja-JP" sz="2000" b="1" dirty="0" smtClean="0"/>
          </a:p>
          <a:p>
            <a:pPr lvl="1">
              <a:buFontTx/>
              <a:buChar char="•"/>
            </a:pPr>
            <a:r>
              <a:rPr lang="en-US" altLang="ja-JP" sz="2000" dirty="0" err="1" smtClean="0"/>
              <a:t>Z</a:t>
            </a:r>
            <a:r>
              <a:rPr lang="en-US" altLang="ja-JP" sz="2000" dirty="0" err="1"/>
              <a:t>+jets</a:t>
            </a:r>
            <a:r>
              <a:rPr lang="en-US" altLang="ja-JP" sz="2000" dirty="0"/>
              <a:t> </a:t>
            </a:r>
            <a:r>
              <a:rPr lang="en-US" altLang="ja-JP" sz="2000" dirty="0" smtClean="0"/>
              <a:t>rejection, </a:t>
            </a:r>
            <a:r>
              <a:rPr lang="en-US" altLang="ja-JP" sz="2000" dirty="0"/>
              <a:t>top rejection (1,2jets</a:t>
            </a:r>
            <a:r>
              <a:rPr lang="en-US" altLang="ja-JP" sz="2000" dirty="0" smtClean="0"/>
              <a:t>), WW rejection </a:t>
            </a:r>
          </a:p>
          <a:p>
            <a:pPr lvl="1"/>
            <a:endParaRPr lang="en-US" altLang="ja-JP" sz="2000" dirty="0" smtClean="0">
              <a:solidFill>
                <a:srgbClr val="0000FF"/>
              </a:solidFill>
              <a:sym typeface="Wingding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1599634"/>
              </p:ext>
            </p:extLst>
          </p:nvPr>
        </p:nvGraphicFramePr>
        <p:xfrm>
          <a:off x="5961726" y="1649465"/>
          <a:ext cx="2978787" cy="14782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005527"/>
                <a:gridCol w="551453"/>
                <a:gridCol w="551453"/>
                <a:gridCol w="870354"/>
              </a:tblGrid>
              <a:tr h="1184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0jet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1jet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&gt;=2jets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ee-ch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b="1" dirty="0" smtClean="0"/>
                        <a:t>○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b="1" dirty="0" smtClean="0"/>
                        <a:t>○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b="1" dirty="0" smtClean="0"/>
                        <a:t>○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ja-JP" dirty="0" err="1" smtClean="0"/>
                        <a:t>μμ-ch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b="1" dirty="0" smtClean="0"/>
                        <a:t>○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b="1" dirty="0" smtClean="0"/>
                        <a:t>○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b="1" dirty="0" smtClean="0"/>
                        <a:t>○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</a:t>
                      </a:r>
                      <a:r>
                        <a:rPr lang="en-US" altLang="ja-JP" dirty="0" err="1" smtClean="0"/>
                        <a:t>μ,μe-ch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b="1" dirty="0" smtClean="0"/>
                        <a:t>○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b="1" dirty="0" smtClean="0"/>
                        <a:t>○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b="1" dirty="0" smtClean="0"/>
                        <a:t>○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3903790"/>
            <a:ext cx="3070726" cy="28338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1" y="3903790"/>
            <a:ext cx="3125532" cy="26917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7360" y="3953462"/>
            <a:ext cx="3011905" cy="2784221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V="1">
            <a:off x="922424" y="4665579"/>
            <a:ext cx="0" cy="1630948"/>
          </a:xfrm>
          <a:prstGeom prst="line">
            <a:avLst/>
          </a:prstGeom>
          <a:ln w="50800">
            <a:solidFill>
              <a:srgbClr val="FF0000"/>
            </a:solidFill>
            <a:prstDash val="sys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3868824" y="4638843"/>
            <a:ext cx="0" cy="1630948"/>
          </a:xfrm>
          <a:prstGeom prst="line">
            <a:avLst/>
          </a:prstGeom>
          <a:ln w="50800">
            <a:solidFill>
              <a:srgbClr val="FF0000"/>
            </a:solidFill>
            <a:prstDash val="sys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7777750" y="4550610"/>
            <a:ext cx="0" cy="1630948"/>
          </a:xfrm>
          <a:prstGeom prst="line">
            <a:avLst/>
          </a:prstGeom>
          <a:ln w="50800">
            <a:solidFill>
              <a:srgbClr val="FF0000"/>
            </a:solidFill>
            <a:prstDash val="sys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363592" y="4959693"/>
            <a:ext cx="556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SR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285974" y="4612107"/>
            <a:ext cx="556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SR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046620" y="5208851"/>
            <a:ext cx="556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SR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14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773319" y="5517876"/>
            <a:ext cx="1201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800000"/>
                </a:solidFill>
              </a:rPr>
              <a:t>0jets </a:t>
            </a:r>
            <a:r>
              <a:rPr lang="en-US" sz="2400" b="1" dirty="0" err="1" smtClean="0">
                <a:solidFill>
                  <a:srgbClr val="800000"/>
                </a:solidFill>
              </a:rPr>
              <a:t>e</a:t>
            </a:r>
            <a:r>
              <a:rPr lang="en-US" altLang="ja-JP" sz="2400" b="1" dirty="0" err="1" smtClean="0">
                <a:solidFill>
                  <a:srgbClr val="800000"/>
                </a:solidFill>
              </a:rPr>
              <a:t>μ</a:t>
            </a:r>
            <a:endParaRPr lang="en-US" sz="2400" b="1" dirty="0" smtClean="0">
              <a:solidFill>
                <a:srgbClr val="8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18179" y="5087672"/>
            <a:ext cx="1201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800000"/>
                </a:solidFill>
              </a:rPr>
              <a:t>0jets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 smtClean="0">
                <a:solidFill>
                  <a:srgbClr val="800000"/>
                </a:solidFill>
              </a:rPr>
              <a:t>e</a:t>
            </a:r>
            <a:r>
              <a:rPr lang="en-US" altLang="ja-JP" sz="2400" b="1" dirty="0" err="1" smtClean="0">
                <a:solidFill>
                  <a:srgbClr val="800000"/>
                </a:solidFill>
              </a:rPr>
              <a:t>μ</a:t>
            </a:r>
            <a:endParaRPr lang="en-US" sz="2400" b="1" dirty="0" smtClean="0">
              <a:solidFill>
                <a:srgbClr val="8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26680" y="4673662"/>
            <a:ext cx="1201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800000"/>
                </a:solidFill>
              </a:rPr>
              <a:t>2jets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 smtClean="0">
                <a:solidFill>
                  <a:srgbClr val="800000"/>
                </a:solidFill>
              </a:rPr>
              <a:t>e</a:t>
            </a:r>
            <a:r>
              <a:rPr lang="en-US" altLang="ja-JP" sz="2400" b="1" dirty="0" err="1" smtClean="0">
                <a:solidFill>
                  <a:srgbClr val="800000"/>
                </a:solidFill>
              </a:rPr>
              <a:t>μ</a:t>
            </a:r>
            <a:endParaRPr lang="en-US" sz="2400" b="1" dirty="0" smtClean="0">
              <a:solidFill>
                <a:srgbClr val="8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615" y="3198188"/>
            <a:ext cx="1770787" cy="76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436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80" y="619864"/>
            <a:ext cx="4329008" cy="31074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7621"/>
          </a:xfrm>
        </p:spPr>
        <p:txBody>
          <a:bodyPr/>
          <a:lstStyle/>
          <a:p>
            <a:r>
              <a:rPr lang="en-US" b="1" u="sng" dirty="0" err="1" smtClean="0"/>
              <a:t>H</a:t>
            </a:r>
            <a:r>
              <a:rPr lang="en-US" b="1" u="sng" dirty="0" err="1" smtClean="0">
                <a:sym typeface="Wingdings"/>
              </a:rPr>
              <a:t>WWlvlv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2588" y="1260674"/>
            <a:ext cx="4706471" cy="1535549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m</a:t>
            </a:r>
            <a:r>
              <a:rPr lang="en-US" sz="2400" baseline="-25000" dirty="0" err="1" smtClean="0"/>
              <a:t>T</a:t>
            </a:r>
            <a:r>
              <a:rPr lang="ja-JP" altLang="en-US" sz="2400" dirty="0" smtClean="0"/>
              <a:t>分布</a:t>
            </a:r>
            <a:r>
              <a:rPr lang="en-US" altLang="ja-JP" sz="2400" dirty="0" smtClean="0"/>
              <a:t>fit</a:t>
            </a:r>
            <a:r>
              <a:rPr lang="ja-JP" altLang="en-US" sz="2400" dirty="0" smtClean="0"/>
              <a:t>から最終結果を計算</a:t>
            </a:r>
            <a:endParaRPr lang="en-US" altLang="ja-JP" sz="2400" dirty="0" smtClean="0"/>
          </a:p>
          <a:p>
            <a:r>
              <a:rPr lang="ja-JP" altLang="en-US" sz="2400" dirty="0" smtClean="0"/>
              <a:t>信号領域で超過が観測</a:t>
            </a:r>
            <a:endParaRPr lang="en-US" altLang="ja-JP" sz="24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481035" y="1791013"/>
            <a:ext cx="16273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0jet </a:t>
            </a:r>
            <a:r>
              <a:rPr lang="en-US" sz="2000" b="1" dirty="0" err="1" smtClean="0">
                <a:solidFill>
                  <a:srgbClr val="FF0000"/>
                </a:solidFill>
              </a:rPr>
              <a:t>e</a:t>
            </a:r>
            <a:r>
              <a:rPr lang="en-US" altLang="ja-JP" sz="2000" b="1" dirty="0" err="1" smtClean="0">
                <a:solidFill>
                  <a:srgbClr val="FF0000"/>
                </a:solidFill>
              </a:rPr>
              <a:t>μ</a:t>
            </a:r>
            <a:r>
              <a:rPr lang="en-US" sz="2000" b="1" dirty="0" smtClean="0">
                <a:solidFill>
                  <a:srgbClr val="FF0000"/>
                </a:solidFill>
              </a:rPr>
              <a:t>(8TeV)</a:t>
            </a:r>
            <a:endParaRPr lang="en-US" sz="2000" b="1" dirty="0">
              <a:solidFill>
                <a:srgbClr val="FF0000"/>
              </a:solidFill>
            </a:endParaRPr>
          </a:p>
        </p:txBody>
      </p:sp>
      <p:graphicFrame>
        <p:nvGraphicFramePr>
          <p:cNvPr id="22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9821049"/>
              </p:ext>
            </p:extLst>
          </p:nvPr>
        </p:nvGraphicFramePr>
        <p:xfrm>
          <a:off x="4796153" y="838667"/>
          <a:ext cx="3885191" cy="444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703" name="Equation" r:id="rId4" imgW="2108200" imgH="279400" progId="Equation.3">
                  <p:embed/>
                </p:oleObj>
              </mc:Choice>
              <mc:Fallback>
                <p:oleObj name="Equation" r:id="rId4" imgW="21082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6153" y="838667"/>
                        <a:ext cx="3885191" cy="4444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3793072"/>
              </p:ext>
            </p:extLst>
          </p:nvPr>
        </p:nvGraphicFramePr>
        <p:xfrm>
          <a:off x="7010400" y="365125"/>
          <a:ext cx="1820863" cy="481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704" name="数式" r:id="rId6" imgW="1167893" imgH="291973" progId="Equation.3">
                  <p:embed/>
                </p:oleObj>
              </mc:Choice>
              <mc:Fallback>
                <p:oleObj name="数式" r:id="rId6" imgW="1167893" imgH="29197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0400" y="365125"/>
                        <a:ext cx="1820863" cy="4817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1796" y="3782367"/>
            <a:ext cx="4305004" cy="30885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737" y="3629936"/>
            <a:ext cx="4422587" cy="317459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565898" y="4850237"/>
            <a:ext cx="16273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1</a:t>
            </a:r>
            <a:r>
              <a:rPr lang="en-US" sz="2000" b="1" dirty="0" smtClean="0">
                <a:solidFill>
                  <a:srgbClr val="FF0000"/>
                </a:solidFill>
              </a:rPr>
              <a:t>jet </a:t>
            </a:r>
            <a:r>
              <a:rPr lang="en-US" sz="2000" b="1" dirty="0" err="1" smtClean="0">
                <a:solidFill>
                  <a:srgbClr val="FF0000"/>
                </a:solidFill>
              </a:rPr>
              <a:t>e</a:t>
            </a:r>
            <a:r>
              <a:rPr lang="en-US" altLang="ja-JP" sz="2000" b="1" dirty="0" err="1" smtClean="0">
                <a:solidFill>
                  <a:srgbClr val="FF0000"/>
                </a:solidFill>
              </a:rPr>
              <a:t>μ</a:t>
            </a:r>
            <a:r>
              <a:rPr lang="en-US" sz="2000" b="1" dirty="0" smtClean="0">
                <a:solidFill>
                  <a:srgbClr val="FF0000"/>
                </a:solidFill>
              </a:rPr>
              <a:t>(8TeV)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89967" y="4119054"/>
            <a:ext cx="1685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2jet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e</a:t>
            </a:r>
            <a:r>
              <a:rPr lang="en-US" altLang="ja-JP" sz="2000" b="1" dirty="0" err="1" smtClean="0">
                <a:solidFill>
                  <a:srgbClr val="FF0000"/>
                </a:solidFill>
              </a:rPr>
              <a:t>μ</a:t>
            </a:r>
            <a:r>
              <a:rPr lang="en-US" sz="2000" b="1" dirty="0" smtClean="0">
                <a:solidFill>
                  <a:srgbClr val="FF0000"/>
                </a:solidFill>
              </a:rPr>
              <a:t> (8TeV)</a:t>
            </a:r>
            <a:endParaRPr lang="en-US" sz="2000" b="1" dirty="0">
              <a:solidFill>
                <a:srgbClr val="FF0000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9207427"/>
              </p:ext>
            </p:extLst>
          </p:nvPr>
        </p:nvGraphicFramePr>
        <p:xfrm>
          <a:off x="4638818" y="2235592"/>
          <a:ext cx="4229924" cy="148336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687979"/>
                <a:gridCol w="670218"/>
                <a:gridCol w="876047"/>
                <a:gridCol w="99568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Njet</a:t>
                      </a:r>
                      <a:r>
                        <a:rPr lang="en-US" dirty="0" smtClean="0"/>
                        <a:t>(</a:t>
                      </a:r>
                      <a:r>
                        <a:rPr lang="en-US" dirty="0" err="1" smtClean="0"/>
                        <a:t>ee+</a:t>
                      </a:r>
                      <a:r>
                        <a:rPr lang="en-US" altLang="ja-JP" dirty="0" err="1" smtClean="0"/>
                        <a:t>μμ+eμ</a:t>
                      </a:r>
                      <a:r>
                        <a:rPr lang="en-US" altLang="ja-JP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Nobs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Nbkg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Nsig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0jet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831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739</a:t>
                      </a:r>
                      <a:r>
                        <a:rPr lang="en-US" altLang="ja-JP" dirty="0" smtClean="0"/>
                        <a:t>±39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97</a:t>
                      </a:r>
                      <a:r>
                        <a:rPr lang="en-US" altLang="ja-JP" dirty="0" smtClean="0"/>
                        <a:t>±20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1jet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261</a:t>
                      </a:r>
                      <a:r>
                        <a:rPr lang="en-US" altLang="ja-JP" dirty="0" smtClean="0"/>
                        <a:t>±28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</a:t>
                      </a:r>
                      <a:r>
                        <a:rPr lang="en-US" altLang="ja-JP" dirty="0" smtClean="0"/>
                        <a:t>±13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&gt;=2jets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36</a:t>
                      </a:r>
                      <a:r>
                        <a:rPr lang="en-US" altLang="ja-JP" dirty="0" smtClean="0"/>
                        <a:t>±4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10.6</a:t>
                      </a:r>
                      <a:r>
                        <a:rPr lang="en-US" altLang="ja-JP" dirty="0" smtClean="0"/>
                        <a:t>±1.4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2" name="Straight Connector 11"/>
          <p:cNvCxnSpPr/>
          <p:nvPr/>
        </p:nvCxnSpPr>
        <p:spPr>
          <a:xfrm flipV="1">
            <a:off x="1938420" y="1550737"/>
            <a:ext cx="0" cy="1657684"/>
          </a:xfrm>
          <a:prstGeom prst="line">
            <a:avLst/>
          </a:prstGeom>
          <a:ln w="31750">
            <a:solidFill>
              <a:srgbClr val="FF6600"/>
            </a:solidFill>
            <a:prstDash val="sys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1457022" y="1569457"/>
            <a:ext cx="0" cy="1657684"/>
          </a:xfrm>
          <a:prstGeom prst="line">
            <a:avLst/>
          </a:prstGeom>
          <a:ln w="31750">
            <a:solidFill>
              <a:srgbClr val="FF6600"/>
            </a:solidFill>
            <a:prstDash val="sys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448089" y="4635165"/>
            <a:ext cx="0" cy="1657684"/>
          </a:xfrm>
          <a:prstGeom prst="line">
            <a:avLst/>
          </a:prstGeom>
          <a:ln w="31750">
            <a:solidFill>
              <a:srgbClr val="FF6600"/>
            </a:solidFill>
            <a:prstDash val="sys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1890293" y="4637769"/>
            <a:ext cx="0" cy="1657684"/>
          </a:xfrm>
          <a:prstGeom prst="line">
            <a:avLst/>
          </a:prstGeom>
          <a:ln w="31750">
            <a:solidFill>
              <a:srgbClr val="FF6600"/>
            </a:solidFill>
            <a:prstDash val="sys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6507229" y="4694905"/>
            <a:ext cx="0" cy="1657684"/>
          </a:xfrm>
          <a:prstGeom prst="line">
            <a:avLst/>
          </a:prstGeom>
          <a:ln w="31750">
            <a:solidFill>
              <a:srgbClr val="FF6600"/>
            </a:solidFill>
            <a:prstDash val="sys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388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81" y="3630233"/>
            <a:ext cx="4617038" cy="32150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474" y="3355056"/>
            <a:ext cx="4518526" cy="31876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18226"/>
            <a:ext cx="4437684" cy="30531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594"/>
            <a:ext cx="8229600" cy="961407"/>
          </a:xfrm>
        </p:spPr>
        <p:txBody>
          <a:bodyPr/>
          <a:lstStyle/>
          <a:p>
            <a:r>
              <a:rPr lang="en-US" b="1" u="sng" dirty="0" err="1" smtClean="0"/>
              <a:t>H</a:t>
            </a:r>
            <a:r>
              <a:rPr lang="en-US" b="1" u="sng" dirty="0" err="1" smtClean="0">
                <a:sym typeface="Wingdings"/>
              </a:rPr>
              <a:t>WWlvlv</a:t>
            </a:r>
            <a:endParaRPr lang="en-US" b="1" u="sng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304937" y="989116"/>
            <a:ext cx="43818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ja-JP" altLang="en-US" sz="2400" dirty="0" smtClean="0"/>
              <a:t>データから背景事象を差し引いた</a:t>
            </a:r>
            <a:r>
              <a:rPr lang="en-US" altLang="ja-JP" sz="2400" dirty="0" err="1" smtClean="0"/>
              <a:t>m</a:t>
            </a:r>
            <a:r>
              <a:rPr lang="en-US" altLang="ja-JP" sz="2400" baseline="-25000" dirty="0" err="1" smtClean="0"/>
              <a:t>T</a:t>
            </a:r>
            <a:r>
              <a:rPr lang="ja-JP" altLang="en-US" sz="2400" dirty="0" smtClean="0"/>
              <a:t>分布</a:t>
            </a:r>
            <a:endParaRPr lang="en-US" altLang="ja-JP" sz="2400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5064745" y="2280711"/>
            <a:ext cx="372324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Local p</a:t>
            </a:r>
            <a:r>
              <a:rPr lang="en-US" sz="2400" baseline="-25000" dirty="0" smtClean="0"/>
              <a:t>0 </a:t>
            </a:r>
            <a:r>
              <a:rPr lang="en-US" sz="2400" dirty="0" smtClean="0"/>
              <a:t>@ 125 </a:t>
            </a:r>
            <a:r>
              <a:rPr lang="en-US" sz="2400" dirty="0" err="1" smtClean="0"/>
              <a:t>GeV</a:t>
            </a:r>
            <a:endParaRPr lang="en-US" sz="2400" dirty="0" smtClean="0"/>
          </a:p>
          <a:p>
            <a:pPr lvl="1"/>
            <a:r>
              <a:rPr lang="en-US" sz="2400" b="1" dirty="0" smtClean="0">
                <a:solidFill>
                  <a:srgbClr val="FF0000"/>
                </a:solidFill>
              </a:rPr>
              <a:t>Observed : 3.8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σ </a:t>
            </a:r>
          </a:p>
          <a:p>
            <a:pPr lvl="1"/>
            <a:r>
              <a:rPr lang="en-US" altLang="ja-JP" sz="2400" b="1" dirty="0" smtClean="0">
                <a:solidFill>
                  <a:srgbClr val="000000"/>
                </a:solidFill>
              </a:rPr>
              <a:t>Expected : 3.7σ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53632" y="1839380"/>
            <a:ext cx="10783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0+1jet </a:t>
            </a:r>
          </a:p>
          <a:p>
            <a:r>
              <a:rPr lang="en-US" sz="2000" b="1" dirty="0" smtClean="0">
                <a:solidFill>
                  <a:srgbClr val="0000FF"/>
                </a:solidFill>
              </a:rPr>
              <a:t>(7,8TeV)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27855" y="5180252"/>
            <a:ext cx="10484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0,1,2 jet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7,8TeV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5740385" y="4192037"/>
            <a:ext cx="12451" cy="1842913"/>
          </a:xfrm>
          <a:prstGeom prst="line">
            <a:avLst/>
          </a:prstGeom>
          <a:ln w="28575">
            <a:solidFill>
              <a:srgbClr val="FF0000"/>
            </a:solidFill>
            <a:prstDash val="sys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499210" y="4828893"/>
            <a:ext cx="3360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rgbClr val="FF0000"/>
                </a:solidFill>
              </a:rPr>
              <a:t>μ=1.01±0.31</a:t>
            </a:r>
            <a:r>
              <a:rPr lang="en-US" altLang="ja-JP" sz="2400" b="1" dirty="0">
                <a:solidFill>
                  <a:srgbClr val="FF0000"/>
                </a:solidFill>
              </a:rPr>
              <a:t>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@</a:t>
            </a:r>
            <a:r>
              <a:rPr lang="en-US" altLang="ja-JP" sz="2400" b="1" dirty="0">
                <a:solidFill>
                  <a:srgbClr val="FF0000"/>
                </a:solidFill>
              </a:rPr>
              <a:t>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125 </a:t>
            </a:r>
            <a:r>
              <a:rPr lang="en-US" altLang="ja-JP" sz="2400" b="1" dirty="0" err="1" smtClean="0">
                <a:solidFill>
                  <a:srgbClr val="FF0000"/>
                </a:solidFill>
              </a:rPr>
              <a:t>GeV</a:t>
            </a:r>
            <a:endParaRPr lang="en-US" altLang="ja-JP" sz="2400" b="1" dirty="0" smtClean="0">
              <a:solidFill>
                <a:srgbClr val="FF0000"/>
              </a:solidFill>
            </a:endParaRPr>
          </a:p>
          <a:p>
            <a:r>
              <a:rPr lang="en-US" sz="2400" b="1" dirty="0" smtClean="0">
                <a:solidFill>
                  <a:srgbClr val="FF0000"/>
                </a:solidFill>
              </a:rPr>
              <a:t>SM</a:t>
            </a:r>
            <a:r>
              <a:rPr lang="ja-JP" altLang="en-US" sz="2400" b="1" dirty="0" smtClean="0">
                <a:solidFill>
                  <a:srgbClr val="FF0000"/>
                </a:solidFill>
              </a:rPr>
              <a:t>と無矛盾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648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66"/>
            <a:ext cx="8229600" cy="869672"/>
          </a:xfrm>
        </p:spPr>
        <p:txBody>
          <a:bodyPr>
            <a:normAutofit/>
          </a:bodyPr>
          <a:lstStyle/>
          <a:p>
            <a:r>
              <a:rPr lang="en-US" b="1" u="sng" dirty="0" err="1" smtClean="0"/>
              <a:t>H</a:t>
            </a:r>
            <a:r>
              <a:rPr lang="en-US" b="1" u="sng" dirty="0" err="1" smtClean="0">
                <a:sym typeface="Wingdings"/>
              </a:rPr>
              <a:t>bb</a:t>
            </a:r>
            <a:r>
              <a:rPr lang="en-US" b="1" u="sng" dirty="0" smtClean="0">
                <a:sym typeface="Wingdings"/>
              </a:rPr>
              <a:t>, </a:t>
            </a:r>
            <a:r>
              <a:rPr lang="en-US" b="1" u="sng" dirty="0" err="1" smtClean="0">
                <a:sym typeface="Wingdings"/>
              </a:rPr>
              <a:t>H</a:t>
            </a:r>
            <a:r>
              <a:rPr lang="en-US" altLang="ja-JP" b="1" u="sng" dirty="0" err="1" smtClean="0">
                <a:sym typeface="Wingdings"/>
              </a:rPr>
              <a:t>ττ</a:t>
            </a:r>
            <a:r>
              <a:rPr lang="en-US" altLang="ja-JP" b="1" u="sng" dirty="0" smtClean="0">
                <a:sym typeface="Wingdings"/>
              </a:rPr>
              <a:t>(CMS)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29340"/>
            <a:ext cx="8229600" cy="5396823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H</a:t>
            </a:r>
            <a:r>
              <a:rPr lang="en-US" sz="2800" dirty="0" err="1" smtClean="0">
                <a:sym typeface="Wingdings"/>
              </a:rPr>
              <a:t>bb</a:t>
            </a:r>
            <a:r>
              <a:rPr lang="en-US" sz="2800" dirty="0" smtClean="0">
                <a:sym typeface="Wingdings"/>
              </a:rPr>
              <a:t>, </a:t>
            </a:r>
            <a:r>
              <a:rPr lang="en-US" sz="2800" dirty="0" err="1" smtClean="0">
                <a:sym typeface="Wingdings"/>
              </a:rPr>
              <a:t>H</a:t>
            </a:r>
            <a:r>
              <a:rPr lang="en-US" altLang="ja-JP" sz="2800" dirty="0" err="1" smtClean="0">
                <a:sym typeface="Wingdings"/>
              </a:rPr>
              <a:t>ττ</a:t>
            </a:r>
            <a:r>
              <a:rPr lang="ja-JP" altLang="en-US" sz="2800" dirty="0" smtClean="0">
                <a:sym typeface="Wingdings"/>
              </a:rPr>
              <a:t>も見え始めている。。。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65" y="1441859"/>
            <a:ext cx="4684304" cy="4531187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024316" y="2728739"/>
            <a:ext cx="980725" cy="1307783"/>
          </a:xfrm>
          <a:prstGeom prst="ellipse">
            <a:avLst/>
          </a:prstGeom>
          <a:noFill/>
          <a:ln w="444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87038" y="1166818"/>
            <a:ext cx="38763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u="sng" dirty="0" err="1" smtClean="0">
                <a:solidFill>
                  <a:srgbClr val="FF0000"/>
                </a:solidFill>
              </a:rPr>
              <a:t>VH</a:t>
            </a:r>
            <a:r>
              <a:rPr lang="en-US" altLang="ja-JP" sz="2400" b="1" u="sng" dirty="0" err="1" smtClean="0">
                <a:solidFill>
                  <a:srgbClr val="FF0000"/>
                </a:solidFill>
                <a:sym typeface="Wingdings"/>
              </a:rPr>
              <a:t>bb</a:t>
            </a:r>
            <a:r>
              <a:rPr lang="en-US" altLang="ja-JP" sz="2400" b="1" u="sng" dirty="0" smtClean="0">
                <a:solidFill>
                  <a:srgbClr val="FF0000"/>
                </a:solidFill>
                <a:sym typeface="Wingdings"/>
              </a:rPr>
              <a:t> combine</a:t>
            </a:r>
            <a:r>
              <a:rPr lang="en-US" altLang="ja-JP" sz="2400" b="1" u="sng" dirty="0">
                <a:solidFill>
                  <a:srgbClr val="FF0000"/>
                </a:solidFill>
                <a:sym typeface="Wingdings"/>
              </a:rPr>
              <a:t> </a:t>
            </a:r>
            <a:r>
              <a:rPr lang="en-US" altLang="ja-JP" sz="2400" b="1" u="sng" dirty="0" smtClean="0">
                <a:solidFill>
                  <a:srgbClr val="FF0000"/>
                </a:solidFill>
                <a:sym typeface="Wingdings"/>
              </a:rPr>
              <a:t>(Weighted)</a:t>
            </a:r>
            <a:endParaRPr lang="en-US" sz="2400" b="1" u="sng" dirty="0" smtClean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7038" y="5891197"/>
            <a:ext cx="269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実際の解析は</a:t>
            </a:r>
            <a:r>
              <a:rPr lang="en-US" altLang="ja-JP" dirty="0" smtClean="0"/>
              <a:t>MVA</a:t>
            </a:r>
            <a:r>
              <a:rPr lang="ja-JP" altLang="en-US" dirty="0" smtClean="0"/>
              <a:t>で。。。</a:t>
            </a:r>
            <a:endParaRPr lang="en-US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581" y="1579643"/>
            <a:ext cx="4368102" cy="419220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83946" y="1268918"/>
            <a:ext cx="3605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u="sng" dirty="0" err="1" smtClean="0">
                <a:solidFill>
                  <a:srgbClr val="FF0000"/>
                </a:solidFill>
              </a:rPr>
              <a:t>H</a:t>
            </a:r>
            <a:r>
              <a:rPr lang="en-US" altLang="ja-JP" sz="2400" b="1" u="sng" dirty="0" err="1" smtClean="0">
                <a:solidFill>
                  <a:srgbClr val="FF0000"/>
                </a:solidFill>
                <a:sym typeface="Wingdings"/>
              </a:rPr>
              <a:t>ττ</a:t>
            </a:r>
            <a:r>
              <a:rPr lang="en-US" altLang="ja-JP" sz="2400" b="1" u="sng" dirty="0" smtClean="0">
                <a:solidFill>
                  <a:srgbClr val="FF0000"/>
                </a:solidFill>
                <a:sym typeface="Wingdings"/>
              </a:rPr>
              <a:t> combine</a:t>
            </a:r>
            <a:r>
              <a:rPr lang="en-US" altLang="ja-JP" sz="2400" b="1" u="sng" dirty="0">
                <a:solidFill>
                  <a:srgbClr val="FF0000"/>
                </a:solidFill>
                <a:sym typeface="Wingdings"/>
              </a:rPr>
              <a:t> </a:t>
            </a:r>
            <a:r>
              <a:rPr lang="en-US" altLang="ja-JP" sz="2400" b="1" u="sng" dirty="0" smtClean="0">
                <a:solidFill>
                  <a:srgbClr val="FF0000"/>
                </a:solidFill>
                <a:sym typeface="Wingdings"/>
              </a:rPr>
              <a:t>(Weighted)</a:t>
            </a:r>
            <a:endParaRPr lang="en-US" sz="2400" b="1" u="sng" dirty="0" smtClean="0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311843" y="3508379"/>
            <a:ext cx="698557" cy="1182034"/>
          </a:xfrm>
          <a:prstGeom prst="ellipse">
            <a:avLst/>
          </a:prstGeom>
          <a:noFill/>
          <a:ln w="444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348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45846"/>
            <a:ext cx="2833101" cy="27181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540" y="2423138"/>
            <a:ext cx="3381460" cy="24272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5519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u="sng" dirty="0" smtClean="0"/>
              <a:t>Combination</a:t>
            </a:r>
            <a:endParaRPr lang="en-US" sz="60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2208"/>
            <a:ext cx="2833101" cy="20336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3101" y="161064"/>
            <a:ext cx="2653134" cy="24249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8698" y="212208"/>
            <a:ext cx="3095302" cy="22109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28256" y="0"/>
            <a:ext cx="25707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35A8"/>
                </a:solidFill>
              </a:rPr>
              <a:t>Thanks, Nature! </a:t>
            </a:r>
          </a:p>
          <a:p>
            <a:r>
              <a:rPr lang="en-US" sz="2800" b="1" dirty="0" smtClean="0">
                <a:solidFill>
                  <a:srgbClr val="FF35A8"/>
                </a:solidFill>
              </a:rPr>
              <a:t>by </a:t>
            </a:r>
            <a:r>
              <a:rPr lang="en-US" sz="2800" b="1" dirty="0" err="1" smtClean="0">
                <a:solidFill>
                  <a:srgbClr val="FF35A8"/>
                </a:solidFill>
              </a:rPr>
              <a:t>Fabiola</a:t>
            </a:r>
            <a:endParaRPr lang="en-US" sz="2800" b="1" dirty="0" smtClean="0">
              <a:solidFill>
                <a:srgbClr val="FF35A8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8525" y="4201400"/>
            <a:ext cx="2825475" cy="27108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8201" y="4636067"/>
            <a:ext cx="3046578" cy="2186874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18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1920" y="954107"/>
            <a:ext cx="2058630" cy="197573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76131" y="624283"/>
            <a:ext cx="2225491" cy="22254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79001" y="3758659"/>
            <a:ext cx="2108200" cy="20345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697" y="4815335"/>
            <a:ext cx="2486103" cy="20076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68201" y="3726989"/>
            <a:ext cx="2232463" cy="176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80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07" y="1"/>
            <a:ext cx="5517436" cy="405405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716420" y="49809"/>
            <a:ext cx="452512" cy="3931076"/>
          </a:xfrm>
          <a:prstGeom prst="roundRect">
            <a:avLst/>
          </a:prstGeom>
          <a:noFill/>
          <a:ln w="4445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-2346" y="12453"/>
            <a:ext cx="881635" cy="3943528"/>
          </a:xfrm>
          <a:prstGeom prst="roundRect">
            <a:avLst/>
          </a:prstGeom>
          <a:noFill/>
          <a:ln w="4445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689512" y="1441808"/>
            <a:ext cx="2890738" cy="7967447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181433" y="4054051"/>
            <a:ext cx="881635" cy="2679453"/>
          </a:xfrm>
          <a:prstGeom prst="roundRect">
            <a:avLst/>
          </a:prstGeom>
          <a:noFill/>
          <a:ln w="4445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7805165" y="4054050"/>
            <a:ext cx="881635" cy="2655032"/>
          </a:xfrm>
          <a:prstGeom prst="roundRect">
            <a:avLst/>
          </a:prstGeom>
          <a:noFill/>
          <a:ln w="4445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538408" y="178468"/>
            <a:ext cx="348652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/>
              <a:t>ATLAS </a:t>
            </a:r>
          </a:p>
          <a:p>
            <a:r>
              <a:rPr lang="en-US" sz="2000" dirty="0" err="1" smtClean="0">
                <a:solidFill>
                  <a:srgbClr val="FF0000"/>
                </a:solidFill>
              </a:rPr>
              <a:t>H</a:t>
            </a:r>
            <a:r>
              <a:rPr lang="en-US" sz="2000" dirty="0" err="1" smtClean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altLang="ja-JP" sz="2000" dirty="0" err="1" smtClean="0">
                <a:solidFill>
                  <a:srgbClr val="FF0000"/>
                </a:solidFill>
                <a:sym typeface="Wingdings"/>
              </a:rPr>
              <a:t>γγ</a:t>
            </a:r>
            <a:r>
              <a:rPr lang="en-US" altLang="ja-JP" sz="2000" dirty="0" smtClean="0">
                <a:solidFill>
                  <a:srgbClr val="FF0000"/>
                </a:solidFill>
                <a:sym typeface="Wingdings"/>
              </a:rPr>
              <a:t>, ZZ4l, </a:t>
            </a:r>
            <a:r>
              <a:rPr lang="en-US" altLang="ja-JP" sz="2000" dirty="0" err="1" smtClean="0">
                <a:solidFill>
                  <a:srgbClr val="FF0000"/>
                </a:solidFill>
                <a:sym typeface="Wingdings"/>
              </a:rPr>
              <a:t>WWlvlv</a:t>
            </a:r>
            <a:endParaRPr lang="en-US" altLang="ja-JP" sz="2000" dirty="0" smtClean="0">
              <a:solidFill>
                <a:srgbClr val="FF0000"/>
              </a:solidFill>
              <a:sym typeface="Wingdings"/>
            </a:endParaRPr>
          </a:p>
          <a:p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full-data</a:t>
            </a:r>
          </a:p>
          <a:p>
            <a:r>
              <a:rPr lang="en-US" sz="2000" dirty="0" err="1" smtClean="0">
                <a:solidFill>
                  <a:srgbClr val="0000FF"/>
                </a:solidFill>
                <a:sym typeface="Wingdings"/>
              </a:rPr>
              <a:t>Hbb,</a:t>
            </a:r>
            <a:r>
              <a:rPr lang="en-US" altLang="ja-JP" sz="2000" dirty="0" err="1" smtClean="0">
                <a:solidFill>
                  <a:srgbClr val="0000FF"/>
                </a:solidFill>
                <a:sym typeface="Wingdings"/>
              </a:rPr>
              <a:t>ττ</a:t>
            </a:r>
            <a:endParaRPr lang="en-US" altLang="ja-JP" sz="2000" dirty="0" smtClean="0">
              <a:solidFill>
                <a:srgbClr val="0000FF"/>
              </a:solidFill>
              <a:sym typeface="Wingdings"/>
            </a:endParaRPr>
          </a:p>
          <a:p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HCP data(13fb</a:t>
            </a:r>
            <a:r>
              <a:rPr lang="en-US" sz="2000" baseline="30000" dirty="0" smtClean="0">
                <a:solidFill>
                  <a:srgbClr val="0000FF"/>
                </a:solidFill>
                <a:sym typeface="Wingdings"/>
              </a:rPr>
              <a:t>-1</a:t>
            </a: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)</a:t>
            </a:r>
            <a:endParaRPr lang="en-US" sz="2000" dirty="0" smtClean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52443" y="2263210"/>
            <a:ext cx="360559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/>
              <a:t>CMS </a:t>
            </a:r>
          </a:p>
          <a:p>
            <a:r>
              <a:rPr lang="en-US" sz="2000" dirty="0" err="1" smtClean="0">
                <a:solidFill>
                  <a:srgbClr val="FF0000"/>
                </a:solidFill>
              </a:rPr>
              <a:t>H</a:t>
            </a:r>
            <a:r>
              <a:rPr lang="en-US" sz="2000" dirty="0" err="1" smtClean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altLang="ja-JP" sz="2000" dirty="0" err="1" smtClean="0">
                <a:solidFill>
                  <a:srgbClr val="FF0000"/>
                </a:solidFill>
                <a:sym typeface="Wingdings"/>
              </a:rPr>
              <a:t>γγ</a:t>
            </a:r>
            <a:r>
              <a:rPr lang="en-US" altLang="ja-JP" sz="2000" dirty="0" smtClean="0">
                <a:solidFill>
                  <a:srgbClr val="FF0000"/>
                </a:solidFill>
                <a:sym typeface="Wingdings"/>
              </a:rPr>
              <a:t>, ZZ4l, </a:t>
            </a:r>
            <a:r>
              <a:rPr lang="en-US" altLang="ja-JP" sz="2000" dirty="0" err="1" smtClean="0">
                <a:solidFill>
                  <a:srgbClr val="FF0000"/>
                </a:solidFill>
                <a:sym typeface="Wingdings"/>
              </a:rPr>
              <a:t>WWlvlv</a:t>
            </a:r>
            <a:r>
              <a:rPr lang="en-US" altLang="ja-JP" sz="2000" dirty="0" smtClean="0">
                <a:solidFill>
                  <a:srgbClr val="FF0000"/>
                </a:solidFill>
                <a:sym typeface="Wingdings"/>
              </a:rPr>
              <a:t>, </a:t>
            </a:r>
            <a:r>
              <a:rPr lang="en-US" altLang="ja-JP" sz="2000" dirty="0" err="1" smtClean="0">
                <a:solidFill>
                  <a:srgbClr val="FF0000"/>
                </a:solidFill>
                <a:sym typeface="Wingdings"/>
              </a:rPr>
              <a:t>Hττ</a:t>
            </a:r>
            <a:endParaRPr lang="en-US" altLang="ja-JP" sz="2000" dirty="0" smtClean="0">
              <a:solidFill>
                <a:srgbClr val="FF0000"/>
              </a:solidFill>
              <a:sym typeface="Wingdings"/>
            </a:endParaRPr>
          </a:p>
          <a:p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full-data</a:t>
            </a:r>
          </a:p>
          <a:p>
            <a:r>
              <a:rPr lang="en-US" sz="2000" dirty="0" err="1" smtClean="0">
                <a:solidFill>
                  <a:srgbClr val="0000FF"/>
                </a:solidFill>
                <a:sym typeface="Wingdings"/>
              </a:rPr>
              <a:t>Hbb</a:t>
            </a:r>
            <a:endParaRPr lang="en-US" altLang="ja-JP" sz="2000" dirty="0" smtClean="0">
              <a:solidFill>
                <a:srgbClr val="0000FF"/>
              </a:solidFill>
              <a:sym typeface="Wingdings"/>
            </a:endParaRPr>
          </a:p>
          <a:p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HCP data(12fb</a:t>
            </a:r>
            <a:r>
              <a:rPr lang="en-US" sz="2000" baseline="30000" dirty="0" smtClean="0">
                <a:solidFill>
                  <a:srgbClr val="0000FF"/>
                </a:solidFill>
                <a:sym typeface="Wingdings"/>
              </a:rPr>
              <a:t>-1</a:t>
            </a: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)</a:t>
            </a:r>
            <a:endParaRPr lang="en-US" sz="2000" dirty="0" smtClean="0">
              <a:solidFill>
                <a:srgbClr val="0000FF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975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199" y="3615052"/>
            <a:ext cx="4809203" cy="30302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8036"/>
            <a:ext cx="4498929" cy="39880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746"/>
            <a:ext cx="8229600" cy="898850"/>
          </a:xfrm>
        </p:spPr>
        <p:txBody>
          <a:bodyPr/>
          <a:lstStyle/>
          <a:p>
            <a:r>
              <a:rPr lang="en-US" altLang="ja-JP" b="1" u="sng" dirty="0" smtClean="0"/>
              <a:t>2012</a:t>
            </a:r>
            <a:r>
              <a:rPr lang="ja-JP" altLang="en-US" b="1" u="sng" dirty="0" smtClean="0"/>
              <a:t>年</a:t>
            </a:r>
            <a:r>
              <a:rPr lang="en-US" altLang="ja-JP" b="1" u="sng" dirty="0" smtClean="0"/>
              <a:t>7</a:t>
            </a:r>
            <a:r>
              <a:rPr lang="ja-JP" altLang="en-US" b="1" u="sng" dirty="0" smtClean="0"/>
              <a:t>月</a:t>
            </a:r>
            <a:r>
              <a:rPr lang="en-US" altLang="ja-JP" b="1" u="sng" dirty="0"/>
              <a:t>4</a:t>
            </a:r>
            <a:r>
              <a:rPr lang="ja-JP" altLang="en-US" b="1" u="sng" dirty="0" smtClean="0"/>
              <a:t>日</a:t>
            </a:r>
            <a:endParaRPr lang="en-US" b="1" u="sng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26686"/>
            <a:ext cx="2876294" cy="22325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2023" y="3447833"/>
            <a:ext cx="1091977" cy="28313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5351" y="838990"/>
            <a:ext cx="3678649" cy="24750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6294" y="5439757"/>
            <a:ext cx="3724051" cy="12055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/>
          <a:srcRect l="66886"/>
          <a:stretch/>
        </p:blipFill>
        <p:spPr>
          <a:xfrm>
            <a:off x="4470511" y="838990"/>
            <a:ext cx="994840" cy="307096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76294" y="3924381"/>
            <a:ext cx="2654959" cy="152980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28695" y="1123759"/>
            <a:ext cx="6504708" cy="54690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65163" y="1227112"/>
            <a:ext cx="4396873" cy="32995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712345" y="4526686"/>
            <a:ext cx="1074533" cy="1752488"/>
          </a:xfrm>
          <a:prstGeom prst="rect">
            <a:avLst/>
          </a:prstGeom>
          <a:noFill/>
          <a:ln w="444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786878" y="5723881"/>
            <a:ext cx="6299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!?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2</a:t>
            </a:fld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-983661" y="270210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1573499" y="5271988"/>
            <a:ext cx="45345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A Higgs-”like” boson</a:t>
            </a:r>
          </a:p>
        </p:txBody>
      </p:sp>
    </p:spTree>
    <p:extLst>
      <p:ext uri="{BB962C8B-B14F-4D97-AF65-F5344CB8AC3E}">
        <p14:creationId xmlns:p14="http://schemas.microsoft.com/office/powerpoint/2010/main" val="3136868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07" y="1"/>
            <a:ext cx="5517436" cy="405405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716420" y="49809"/>
            <a:ext cx="452512" cy="3931076"/>
          </a:xfrm>
          <a:prstGeom prst="roundRect">
            <a:avLst/>
          </a:prstGeom>
          <a:noFill/>
          <a:ln w="4445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-2346" y="12453"/>
            <a:ext cx="881635" cy="3943528"/>
          </a:xfrm>
          <a:prstGeom prst="roundRect">
            <a:avLst/>
          </a:prstGeom>
          <a:noFill/>
          <a:ln w="4445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689512" y="1441808"/>
            <a:ext cx="2890738" cy="7967447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181433" y="4054051"/>
            <a:ext cx="881635" cy="2679453"/>
          </a:xfrm>
          <a:prstGeom prst="roundRect">
            <a:avLst/>
          </a:prstGeom>
          <a:noFill/>
          <a:ln w="4445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7805165" y="4054050"/>
            <a:ext cx="881635" cy="2655032"/>
          </a:xfrm>
          <a:prstGeom prst="roundRect">
            <a:avLst/>
          </a:prstGeom>
          <a:noFill/>
          <a:ln w="4445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538408" y="178468"/>
            <a:ext cx="348652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/>
              <a:t>ATLAS </a:t>
            </a:r>
          </a:p>
          <a:p>
            <a:r>
              <a:rPr lang="en-US" sz="2000" dirty="0" err="1" smtClean="0">
                <a:solidFill>
                  <a:srgbClr val="FF0000"/>
                </a:solidFill>
              </a:rPr>
              <a:t>H</a:t>
            </a:r>
            <a:r>
              <a:rPr lang="en-US" sz="2000" dirty="0" err="1" smtClean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altLang="ja-JP" sz="2000" dirty="0" err="1" smtClean="0">
                <a:solidFill>
                  <a:srgbClr val="FF0000"/>
                </a:solidFill>
                <a:sym typeface="Wingdings"/>
              </a:rPr>
              <a:t>γγ</a:t>
            </a:r>
            <a:r>
              <a:rPr lang="en-US" altLang="ja-JP" sz="2000" dirty="0" smtClean="0">
                <a:solidFill>
                  <a:srgbClr val="FF0000"/>
                </a:solidFill>
                <a:sym typeface="Wingdings"/>
              </a:rPr>
              <a:t>, ZZ4l, </a:t>
            </a:r>
            <a:r>
              <a:rPr lang="en-US" altLang="ja-JP" sz="2000" dirty="0" err="1" smtClean="0">
                <a:solidFill>
                  <a:srgbClr val="FF0000"/>
                </a:solidFill>
                <a:sym typeface="Wingdings"/>
              </a:rPr>
              <a:t>WWlvlv</a:t>
            </a:r>
            <a:endParaRPr lang="en-US" altLang="ja-JP" sz="2000" dirty="0" smtClean="0">
              <a:solidFill>
                <a:srgbClr val="FF0000"/>
              </a:solidFill>
              <a:sym typeface="Wingdings"/>
            </a:endParaRPr>
          </a:p>
          <a:p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full-data</a:t>
            </a:r>
          </a:p>
          <a:p>
            <a:r>
              <a:rPr lang="en-US" sz="2000" dirty="0" err="1" smtClean="0">
                <a:solidFill>
                  <a:srgbClr val="0000FF"/>
                </a:solidFill>
                <a:sym typeface="Wingdings"/>
              </a:rPr>
              <a:t>Hbb,</a:t>
            </a:r>
            <a:r>
              <a:rPr lang="en-US" altLang="ja-JP" sz="2000" dirty="0" err="1" smtClean="0">
                <a:solidFill>
                  <a:srgbClr val="0000FF"/>
                </a:solidFill>
                <a:sym typeface="Wingdings"/>
              </a:rPr>
              <a:t>ττ</a:t>
            </a:r>
            <a:endParaRPr lang="en-US" altLang="ja-JP" sz="2000" dirty="0" smtClean="0">
              <a:solidFill>
                <a:srgbClr val="0000FF"/>
              </a:solidFill>
              <a:sym typeface="Wingdings"/>
            </a:endParaRPr>
          </a:p>
          <a:p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HCP data(13fb</a:t>
            </a:r>
            <a:r>
              <a:rPr lang="en-US" sz="2000" baseline="30000" dirty="0" smtClean="0">
                <a:solidFill>
                  <a:srgbClr val="0000FF"/>
                </a:solidFill>
                <a:sym typeface="Wingdings"/>
              </a:rPr>
              <a:t>-1</a:t>
            </a: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)</a:t>
            </a:r>
            <a:endParaRPr lang="en-US" sz="2000" dirty="0" smtClean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52443" y="2263210"/>
            <a:ext cx="360559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/>
              <a:t>CMS </a:t>
            </a:r>
          </a:p>
          <a:p>
            <a:r>
              <a:rPr lang="en-US" sz="2000" dirty="0" err="1" smtClean="0">
                <a:solidFill>
                  <a:srgbClr val="FF0000"/>
                </a:solidFill>
              </a:rPr>
              <a:t>H</a:t>
            </a:r>
            <a:r>
              <a:rPr lang="en-US" sz="2000" dirty="0" err="1" smtClean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altLang="ja-JP" sz="2000" dirty="0" err="1" smtClean="0">
                <a:solidFill>
                  <a:srgbClr val="FF0000"/>
                </a:solidFill>
                <a:sym typeface="Wingdings"/>
              </a:rPr>
              <a:t>γγ</a:t>
            </a:r>
            <a:r>
              <a:rPr lang="en-US" altLang="ja-JP" sz="2000" dirty="0" smtClean="0">
                <a:solidFill>
                  <a:srgbClr val="FF0000"/>
                </a:solidFill>
                <a:sym typeface="Wingdings"/>
              </a:rPr>
              <a:t>, ZZ4l, </a:t>
            </a:r>
            <a:r>
              <a:rPr lang="en-US" altLang="ja-JP" sz="2000" dirty="0" err="1" smtClean="0">
                <a:solidFill>
                  <a:srgbClr val="FF0000"/>
                </a:solidFill>
                <a:sym typeface="Wingdings"/>
              </a:rPr>
              <a:t>WWlvlv</a:t>
            </a:r>
            <a:r>
              <a:rPr lang="en-US" altLang="ja-JP" sz="2000" dirty="0" smtClean="0">
                <a:solidFill>
                  <a:srgbClr val="FF0000"/>
                </a:solidFill>
                <a:sym typeface="Wingdings"/>
              </a:rPr>
              <a:t>, </a:t>
            </a:r>
            <a:r>
              <a:rPr lang="en-US" altLang="ja-JP" sz="2000" dirty="0" err="1" smtClean="0">
                <a:solidFill>
                  <a:srgbClr val="FF0000"/>
                </a:solidFill>
                <a:sym typeface="Wingdings"/>
              </a:rPr>
              <a:t>Hττ</a:t>
            </a:r>
            <a:endParaRPr lang="en-US" altLang="ja-JP" sz="2000" dirty="0" smtClean="0">
              <a:solidFill>
                <a:srgbClr val="FF0000"/>
              </a:solidFill>
              <a:sym typeface="Wingdings"/>
            </a:endParaRPr>
          </a:p>
          <a:p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full-data</a:t>
            </a:r>
          </a:p>
          <a:p>
            <a:r>
              <a:rPr lang="en-US" sz="2000" dirty="0" err="1" smtClean="0">
                <a:solidFill>
                  <a:srgbClr val="0000FF"/>
                </a:solidFill>
                <a:sym typeface="Wingdings"/>
              </a:rPr>
              <a:t>Hbb</a:t>
            </a:r>
            <a:endParaRPr lang="en-US" altLang="ja-JP" sz="2000" dirty="0" smtClean="0">
              <a:solidFill>
                <a:srgbClr val="0000FF"/>
              </a:solidFill>
              <a:sym typeface="Wingdings"/>
            </a:endParaRPr>
          </a:p>
          <a:p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HCP data(12fb</a:t>
            </a:r>
            <a:r>
              <a:rPr lang="en-US" sz="2000" baseline="30000" dirty="0" smtClean="0">
                <a:solidFill>
                  <a:srgbClr val="0000FF"/>
                </a:solidFill>
                <a:sym typeface="Wingdings"/>
              </a:rPr>
              <a:t>-1</a:t>
            </a: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)</a:t>
            </a:r>
            <a:endParaRPr lang="en-US" sz="2000" dirty="0" smtClean="0">
              <a:solidFill>
                <a:srgbClr val="0000FF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20</a:t>
            </a:fld>
            <a:endParaRPr lang="en-US"/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7101564"/>
              </p:ext>
            </p:extLst>
          </p:nvPr>
        </p:nvGraphicFramePr>
        <p:xfrm>
          <a:off x="717543" y="802212"/>
          <a:ext cx="4217402" cy="25958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436831"/>
                <a:gridCol w="1368408"/>
                <a:gridCol w="1412163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/>
                        <a:t>m</a:t>
                      </a:r>
                      <a:r>
                        <a:rPr lang="en-US" sz="1800" b="1" baseline="-25000" dirty="0" err="1" smtClean="0"/>
                        <a:t>H</a:t>
                      </a:r>
                      <a:r>
                        <a:rPr lang="en-US" sz="1800" b="1" dirty="0" smtClean="0"/>
                        <a:t>=125.5 </a:t>
                      </a:r>
                      <a:r>
                        <a:rPr lang="en-US" sz="1800" b="1" dirty="0" err="1" smtClean="0"/>
                        <a:t>GeV</a:t>
                      </a:r>
                      <a:endParaRPr lang="en-US" sz="18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Decay mode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Expected (</a:t>
                      </a:r>
                      <a:r>
                        <a:rPr lang="en-US" altLang="ja-JP" sz="1800" b="1" dirty="0" err="1" smtClean="0"/>
                        <a:t>σ</a:t>
                      </a:r>
                      <a:r>
                        <a:rPr lang="en-US" altLang="ja-JP" sz="1800" b="1" dirty="0" smtClean="0"/>
                        <a:t>)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Observed (</a:t>
                      </a:r>
                      <a:r>
                        <a:rPr lang="en-US" altLang="ja-JP" sz="1800" b="1" dirty="0" err="1" smtClean="0"/>
                        <a:t>σ</a:t>
                      </a:r>
                      <a:r>
                        <a:rPr lang="en-US" altLang="ja-JP" sz="1800" b="1" dirty="0" smtClean="0"/>
                        <a:t>)</a:t>
                      </a:r>
                      <a:endParaRPr lang="en-US" sz="1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ZZ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4.4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6.6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ja-JP" sz="1800" b="1" dirty="0" err="1" smtClean="0">
                          <a:solidFill>
                            <a:srgbClr val="FF0000"/>
                          </a:solidFill>
                        </a:rPr>
                        <a:t>γγ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4.1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7.4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WW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3.7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3.8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bb(HCP</a:t>
                      </a:r>
                      <a:r>
                        <a:rPr lang="en-US" sz="1800" b="1" baseline="0" dirty="0" smtClean="0"/>
                        <a:t> data)</a:t>
                      </a:r>
                      <a:endParaRPr lang="en-US" sz="18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~1</a:t>
                      </a:r>
                      <a:r>
                        <a:rPr lang="en-US" altLang="ja-JP" sz="1800" b="1" dirty="0" smtClean="0"/>
                        <a:t>σ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&lt; 1</a:t>
                      </a:r>
                      <a:r>
                        <a:rPr lang="en-US" altLang="ja-JP" sz="1800" b="1" dirty="0" smtClean="0"/>
                        <a:t>σ</a:t>
                      </a:r>
                      <a:endParaRPr lang="en-US" sz="1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ja-JP" sz="1800" b="1" dirty="0" err="1" smtClean="0"/>
                        <a:t>ττ</a:t>
                      </a:r>
                      <a:r>
                        <a:rPr lang="en-US" altLang="ja-JP" sz="1800" b="1" dirty="0" smtClean="0"/>
                        <a:t>(HCP</a:t>
                      </a:r>
                      <a:r>
                        <a:rPr lang="en-US" altLang="ja-JP" sz="1800" b="1" baseline="0" dirty="0" smtClean="0"/>
                        <a:t> data)</a:t>
                      </a:r>
                      <a:endParaRPr lang="en-US" sz="18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1.7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1.1</a:t>
                      </a:r>
                      <a:endParaRPr lang="en-US" sz="1800" b="1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9644420"/>
              </p:ext>
            </p:extLst>
          </p:nvPr>
        </p:nvGraphicFramePr>
        <p:xfrm>
          <a:off x="2993796" y="4066261"/>
          <a:ext cx="4217402" cy="25958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436831"/>
                <a:gridCol w="1368408"/>
                <a:gridCol w="1412163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/>
                        <a:t>m</a:t>
                      </a:r>
                      <a:r>
                        <a:rPr lang="en-US" sz="1800" b="1" baseline="-25000" dirty="0" err="1" smtClean="0"/>
                        <a:t>H</a:t>
                      </a:r>
                      <a:r>
                        <a:rPr lang="en-US" sz="1800" b="1" dirty="0" smtClean="0"/>
                        <a:t>=125.7 </a:t>
                      </a:r>
                      <a:r>
                        <a:rPr lang="en-US" sz="1800" b="1" dirty="0" err="1" smtClean="0"/>
                        <a:t>GeV</a:t>
                      </a:r>
                      <a:endParaRPr lang="en-US" sz="18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Decay mode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Expected (</a:t>
                      </a:r>
                      <a:r>
                        <a:rPr lang="en-US" altLang="ja-JP" sz="1800" b="1" dirty="0" err="1" smtClean="0"/>
                        <a:t>σ</a:t>
                      </a:r>
                      <a:r>
                        <a:rPr lang="en-US" altLang="ja-JP" sz="1800" b="1" dirty="0" smtClean="0"/>
                        <a:t>)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Observed (</a:t>
                      </a:r>
                      <a:r>
                        <a:rPr lang="en-US" altLang="ja-JP" sz="1800" b="1" dirty="0" err="1" smtClean="0"/>
                        <a:t>σ</a:t>
                      </a:r>
                      <a:r>
                        <a:rPr lang="en-US" altLang="ja-JP" sz="1800" b="1" dirty="0" smtClean="0"/>
                        <a:t>)</a:t>
                      </a:r>
                      <a:endParaRPr lang="en-US" sz="1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ZZ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7.1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6.7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ja-JP" sz="1800" b="1" dirty="0" err="1" smtClean="0">
                          <a:solidFill>
                            <a:srgbClr val="FF0000"/>
                          </a:solidFill>
                        </a:rPr>
                        <a:t>γγ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3.9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3.2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WW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5.3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3.9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bb(HCP data)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2.2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2.0</a:t>
                      </a:r>
                      <a:endParaRPr lang="en-US" sz="1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ja-JP" sz="1800" b="1" dirty="0" err="1" smtClean="0"/>
                        <a:t>ττ</a:t>
                      </a:r>
                      <a:endParaRPr lang="en-US" sz="18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2.6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2.8</a:t>
                      </a:r>
                      <a:endParaRPr lang="en-US" sz="18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7185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80" y="2588731"/>
            <a:ext cx="4324106" cy="37180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29"/>
            <a:ext cx="8229600" cy="895413"/>
          </a:xfrm>
        </p:spPr>
        <p:txBody>
          <a:bodyPr/>
          <a:lstStyle/>
          <a:p>
            <a:r>
              <a:rPr lang="ja-JP" altLang="en-US" b="1" u="sng" dirty="0" smtClean="0"/>
              <a:t>質量測定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80" y="764621"/>
            <a:ext cx="8994583" cy="1921798"/>
          </a:xfrm>
        </p:spPr>
        <p:txBody>
          <a:bodyPr>
            <a:normAutofit/>
          </a:bodyPr>
          <a:lstStyle/>
          <a:p>
            <a:r>
              <a:rPr lang="ja-JP" altLang="en-US" sz="2800" dirty="0" smtClean="0"/>
              <a:t>２つの質量解像度が良いチャンネル</a:t>
            </a:r>
            <a:r>
              <a:rPr lang="en-US" sz="2800" dirty="0" err="1" smtClean="0"/>
              <a:t>H</a:t>
            </a:r>
            <a:r>
              <a:rPr lang="en-US" sz="2800" dirty="0" err="1" smtClean="0">
                <a:sym typeface="Wingdings"/>
              </a:rPr>
              <a:t></a:t>
            </a:r>
            <a:r>
              <a:rPr lang="en-US" altLang="ja-JP" sz="2800" dirty="0" err="1" smtClean="0">
                <a:sym typeface="Wingdings"/>
              </a:rPr>
              <a:t>γγ</a:t>
            </a:r>
            <a:r>
              <a:rPr lang="en-US" altLang="ja-JP" sz="2800" dirty="0" smtClean="0">
                <a:sym typeface="Wingdings"/>
              </a:rPr>
              <a:t> </a:t>
            </a:r>
            <a:r>
              <a:rPr lang="en-US" altLang="ja-JP" sz="2800" dirty="0" err="1" smtClean="0">
                <a:sym typeface="Wingdings"/>
              </a:rPr>
              <a:t>vs</a:t>
            </a:r>
            <a:r>
              <a:rPr lang="en-US" altLang="ja-JP" sz="2800" dirty="0" smtClean="0">
                <a:sym typeface="Wingdings"/>
              </a:rPr>
              <a:t> HZZ4l</a:t>
            </a:r>
          </a:p>
          <a:p>
            <a:pPr lvl="1"/>
            <a:r>
              <a:rPr lang="en-US" altLang="ja-JP" sz="2400" dirty="0" err="1" smtClean="0">
                <a:sym typeface="Wingdings"/>
              </a:rPr>
              <a:t>Hγγ</a:t>
            </a:r>
            <a:r>
              <a:rPr lang="ja-JP" altLang="en-US" sz="2400" dirty="0" smtClean="0">
                <a:sym typeface="Wingdings"/>
              </a:rPr>
              <a:t>の系統誤差</a:t>
            </a:r>
            <a:r>
              <a:rPr lang="en-US" altLang="ja-JP" sz="2400" dirty="0" smtClean="0">
                <a:sym typeface="Wingdings"/>
              </a:rPr>
              <a:t> : </a:t>
            </a:r>
            <a:r>
              <a:rPr lang="en-US" altLang="ja-JP" sz="2400" dirty="0" err="1" smtClean="0">
                <a:sym typeface="Wingdings"/>
              </a:rPr>
              <a:t>γ</a:t>
            </a:r>
            <a:r>
              <a:rPr lang="en-US" altLang="ja-JP" sz="2400" dirty="0">
                <a:sym typeface="Wingdings"/>
              </a:rPr>
              <a:t> </a:t>
            </a:r>
            <a:r>
              <a:rPr lang="en-US" altLang="ja-JP" sz="2400" dirty="0" smtClean="0">
                <a:sym typeface="Wingdings"/>
              </a:rPr>
              <a:t>energy scale/resolution</a:t>
            </a:r>
          </a:p>
          <a:p>
            <a:pPr lvl="1"/>
            <a:r>
              <a:rPr lang="en-US" sz="2400" dirty="0" smtClean="0">
                <a:sym typeface="Wingdings"/>
              </a:rPr>
              <a:t>HZZ4l</a:t>
            </a:r>
            <a:r>
              <a:rPr lang="ja-JP" altLang="en-US" sz="2400" dirty="0" smtClean="0">
                <a:sym typeface="Wingdings"/>
              </a:rPr>
              <a:t>の主な系統誤差</a:t>
            </a:r>
            <a:r>
              <a:rPr lang="en-US" altLang="ja-JP" sz="2400" dirty="0" smtClean="0">
                <a:sym typeface="Wingdings"/>
              </a:rPr>
              <a:t> : μ momentum scale/resolution</a:t>
            </a:r>
          </a:p>
          <a:p>
            <a:pPr marL="457200" lvl="1" indent="0">
              <a:buNone/>
            </a:pPr>
            <a:r>
              <a:rPr lang="en-US" altLang="ja-JP" sz="2400" dirty="0" smtClean="0">
                <a:sym typeface="Wingdings"/>
              </a:rPr>
              <a:t></a:t>
            </a:r>
            <a:r>
              <a:rPr lang="ja-JP" altLang="en-US" sz="2400" dirty="0" smtClean="0">
                <a:sym typeface="Wingdings"/>
              </a:rPr>
              <a:t>２つの測定の相関は少ない</a:t>
            </a:r>
            <a:endParaRPr lang="en-US" altLang="ja-JP" sz="2400" dirty="0" smtClean="0">
              <a:sym typeface="Wingding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757" y="5274667"/>
            <a:ext cx="213902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H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ZZ4l</a:t>
            </a:r>
            <a:endParaRPr lang="en-US" b="1" dirty="0" smtClean="0">
              <a:solidFill>
                <a:srgbClr val="0000FF"/>
              </a:solidFill>
            </a:endParaRPr>
          </a:p>
          <a:p>
            <a:r>
              <a:rPr lang="en-US" sz="1400" b="1" dirty="0" smtClean="0">
                <a:solidFill>
                  <a:srgbClr val="0000FF"/>
                </a:solidFill>
              </a:rPr>
              <a:t>124.3</a:t>
            </a:r>
            <a:r>
              <a:rPr lang="en-US" sz="1400" b="1" baseline="30000" dirty="0">
                <a:solidFill>
                  <a:srgbClr val="0000FF"/>
                </a:solidFill>
              </a:rPr>
              <a:t>+</a:t>
            </a:r>
            <a:r>
              <a:rPr lang="en-US" altLang="ja-JP" sz="1400" b="1" baseline="30000" dirty="0" smtClean="0">
                <a:solidFill>
                  <a:srgbClr val="0000FF"/>
                </a:solidFill>
              </a:rPr>
              <a:t>0.6</a:t>
            </a:r>
            <a:r>
              <a:rPr lang="en-US" altLang="ja-JP" sz="1400" b="1" baseline="-25000" dirty="0" smtClean="0">
                <a:solidFill>
                  <a:srgbClr val="0000FF"/>
                </a:solidFill>
              </a:rPr>
              <a:t>-0.5</a:t>
            </a:r>
            <a:r>
              <a:rPr lang="en-US" altLang="ja-JP" sz="1400" b="1" dirty="0" smtClean="0">
                <a:solidFill>
                  <a:srgbClr val="0000FF"/>
                </a:solidFill>
              </a:rPr>
              <a:t>(stat)</a:t>
            </a:r>
            <a:r>
              <a:rPr lang="en-US" altLang="ja-JP" sz="1400" b="1" baseline="30000" dirty="0">
                <a:solidFill>
                  <a:srgbClr val="0000FF"/>
                </a:solidFill>
              </a:rPr>
              <a:t>+</a:t>
            </a:r>
            <a:r>
              <a:rPr lang="en-US" altLang="ja-JP" sz="1400" b="1" baseline="30000" dirty="0" smtClean="0">
                <a:solidFill>
                  <a:srgbClr val="0000FF"/>
                </a:solidFill>
              </a:rPr>
              <a:t>0.5</a:t>
            </a:r>
            <a:r>
              <a:rPr lang="en-US" altLang="ja-JP" sz="1400" b="1" baseline="-25000" dirty="0" smtClean="0">
                <a:solidFill>
                  <a:srgbClr val="0000FF"/>
                </a:solidFill>
              </a:rPr>
              <a:t>-0.3</a:t>
            </a:r>
            <a:r>
              <a:rPr lang="en-US" altLang="ja-JP" sz="1400" b="1" dirty="0" smtClean="0">
                <a:solidFill>
                  <a:srgbClr val="0000FF"/>
                </a:solidFill>
              </a:rPr>
              <a:t>(sys)</a:t>
            </a:r>
            <a:endParaRPr lang="en-US" sz="1400" b="1" dirty="0" smtClean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84343" y="3458900"/>
            <a:ext cx="28573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Combined</a:t>
            </a:r>
          </a:p>
          <a:p>
            <a:r>
              <a:rPr lang="en-US" sz="2000" b="1" dirty="0" smtClean="0"/>
              <a:t>125.5</a:t>
            </a:r>
            <a:r>
              <a:rPr lang="en-US" altLang="ja-JP" sz="2000" b="1" dirty="0" smtClean="0"/>
              <a:t>±0.2(stat)</a:t>
            </a:r>
            <a:r>
              <a:rPr lang="en-US" altLang="ja-JP" sz="2000" b="1" baseline="30000" dirty="0"/>
              <a:t>+</a:t>
            </a:r>
            <a:r>
              <a:rPr lang="en-US" altLang="ja-JP" sz="2000" b="1" baseline="30000" dirty="0" smtClean="0"/>
              <a:t>0.5</a:t>
            </a:r>
            <a:r>
              <a:rPr lang="en-US" altLang="ja-JP" sz="2000" b="1" baseline="-25000" dirty="0" smtClean="0"/>
              <a:t>-0.6</a:t>
            </a:r>
            <a:r>
              <a:rPr lang="en-US" altLang="ja-JP" sz="2000" b="1" dirty="0" smtClean="0"/>
              <a:t>(sys)</a:t>
            </a:r>
            <a:endParaRPr lang="en-US" sz="2000" b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6594870" y="2036742"/>
            <a:ext cx="2553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 electron energy scale/resolution</a:t>
            </a:r>
            <a:r>
              <a:rPr lang="ja-JP" altLang="en-US" dirty="0" smtClean="0"/>
              <a:t>は</a:t>
            </a:r>
            <a:r>
              <a:rPr lang="en-US" altLang="ja-JP" dirty="0" err="1" smtClean="0"/>
              <a:t>γ</a:t>
            </a:r>
            <a:r>
              <a:rPr lang="ja-JP" altLang="en-US" dirty="0" smtClean="0"/>
              <a:t>と相関あり</a:t>
            </a:r>
            <a:endParaRPr lang="en-US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1384343" y="6060257"/>
            <a:ext cx="2069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err="1" smtClean="0">
                <a:solidFill>
                  <a:srgbClr val="FF35A8"/>
                </a:solidFill>
              </a:rPr>
              <a:t>Δm</a:t>
            </a:r>
            <a:r>
              <a:rPr lang="en-US" altLang="ja-JP" b="1" baseline="-25000" dirty="0" err="1" smtClean="0">
                <a:solidFill>
                  <a:srgbClr val="FF35A8"/>
                </a:solidFill>
              </a:rPr>
              <a:t>H</a:t>
            </a:r>
            <a:r>
              <a:rPr lang="en-US" altLang="ja-JP" b="1" dirty="0" smtClean="0">
                <a:solidFill>
                  <a:srgbClr val="FF35A8"/>
                </a:solidFill>
              </a:rPr>
              <a:t>=2.5 </a:t>
            </a:r>
            <a:r>
              <a:rPr lang="en-US" altLang="ja-JP" b="1" dirty="0" err="1" smtClean="0">
                <a:solidFill>
                  <a:srgbClr val="FF35A8"/>
                </a:solidFill>
              </a:rPr>
              <a:t>GeV</a:t>
            </a:r>
            <a:r>
              <a:rPr lang="en-US" altLang="ja-JP" b="1" dirty="0" smtClean="0">
                <a:solidFill>
                  <a:srgbClr val="FF35A8"/>
                </a:solidFill>
              </a:rPr>
              <a:t> </a:t>
            </a:r>
          </a:p>
          <a:p>
            <a:r>
              <a:rPr lang="en-US" b="1" dirty="0" smtClean="0">
                <a:solidFill>
                  <a:srgbClr val="FF35A8"/>
                </a:solidFill>
              </a:rPr>
              <a:t>Compatibility ~2.5</a:t>
            </a:r>
            <a:r>
              <a:rPr lang="en-US" altLang="ja-JP" b="1" dirty="0" smtClean="0">
                <a:solidFill>
                  <a:srgbClr val="FF35A8"/>
                </a:solidFill>
              </a:rPr>
              <a:t>σ</a:t>
            </a:r>
            <a:endParaRPr lang="en-US" b="1" dirty="0" smtClean="0">
              <a:solidFill>
                <a:srgbClr val="FF35A8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637" y="2686420"/>
            <a:ext cx="4362826" cy="41858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75948" y="5294112"/>
            <a:ext cx="197205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H</a:t>
            </a:r>
            <a:r>
              <a:rPr lang="en-US" b="1" dirty="0" err="1" smtClean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altLang="ja-JP" b="1" dirty="0" err="1" smtClean="0">
                <a:solidFill>
                  <a:srgbClr val="FF0000"/>
                </a:solidFill>
                <a:sym typeface="Wingdings"/>
              </a:rPr>
              <a:t>γγ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sz="1400" b="1" dirty="0" smtClean="0">
                <a:solidFill>
                  <a:srgbClr val="FF0000"/>
                </a:solidFill>
              </a:rPr>
              <a:t>126.8</a:t>
            </a:r>
            <a:r>
              <a:rPr lang="en-US" altLang="ja-JP" sz="1400" b="1" dirty="0" smtClean="0">
                <a:solidFill>
                  <a:srgbClr val="FF0000"/>
                </a:solidFill>
              </a:rPr>
              <a:t>±0.2(stat)±0.7(sys)</a:t>
            </a:r>
            <a:endParaRPr lang="en-US" sz="1400" b="1" dirty="0" smtClean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35217" y="3632216"/>
            <a:ext cx="27380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Combined</a:t>
            </a:r>
          </a:p>
          <a:p>
            <a:r>
              <a:rPr lang="en-US" sz="2000" b="1" dirty="0" smtClean="0"/>
              <a:t>125.7</a:t>
            </a:r>
            <a:r>
              <a:rPr lang="en-US" altLang="ja-JP" sz="2000" b="1" dirty="0" smtClean="0"/>
              <a:t>±0.3(stat)±0.3(sys)</a:t>
            </a:r>
            <a:endParaRPr lang="en-US" sz="2000" b="1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4667637" y="4757429"/>
            <a:ext cx="197205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8000"/>
                </a:solidFill>
              </a:rPr>
              <a:t>H</a:t>
            </a:r>
            <a:r>
              <a:rPr lang="en-US" b="1" dirty="0" err="1" smtClean="0">
                <a:solidFill>
                  <a:srgbClr val="008000"/>
                </a:solidFill>
                <a:sym typeface="Wingdings"/>
              </a:rPr>
              <a:t></a:t>
            </a:r>
            <a:r>
              <a:rPr lang="en-US" altLang="ja-JP" b="1" dirty="0" err="1" smtClean="0">
                <a:solidFill>
                  <a:srgbClr val="008000"/>
                </a:solidFill>
                <a:sym typeface="Wingdings"/>
              </a:rPr>
              <a:t>γγ</a:t>
            </a:r>
            <a:endParaRPr lang="en-US" b="1" dirty="0" smtClean="0">
              <a:solidFill>
                <a:srgbClr val="008000"/>
              </a:solidFill>
            </a:endParaRPr>
          </a:p>
          <a:p>
            <a:r>
              <a:rPr lang="en-US" sz="1400" b="1" dirty="0" smtClean="0">
                <a:solidFill>
                  <a:srgbClr val="008000"/>
                </a:solidFill>
              </a:rPr>
              <a:t>125.4</a:t>
            </a:r>
            <a:r>
              <a:rPr lang="en-US" altLang="ja-JP" sz="1400" b="1" dirty="0" smtClean="0">
                <a:solidFill>
                  <a:srgbClr val="008000"/>
                </a:solidFill>
              </a:rPr>
              <a:t>±0.5(stat)±0.6(sys)</a:t>
            </a:r>
            <a:endParaRPr lang="en-US" sz="1400" b="1" dirty="0" smtClean="0">
              <a:solidFill>
                <a:srgbClr val="008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54836" y="5152965"/>
            <a:ext cx="197205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ZZ4l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sz="1400" b="1" dirty="0" smtClean="0">
                <a:solidFill>
                  <a:srgbClr val="FF0000"/>
                </a:solidFill>
              </a:rPr>
              <a:t>125.8</a:t>
            </a:r>
            <a:r>
              <a:rPr lang="en-US" altLang="ja-JP" sz="1400" b="1" dirty="0" smtClean="0">
                <a:solidFill>
                  <a:srgbClr val="FF0000"/>
                </a:solidFill>
              </a:rPr>
              <a:t>±0.5(stat)±0.2(sys)</a:t>
            </a:r>
            <a:endParaRPr lang="en-US" sz="1400" b="1" dirty="0" smtClean="0">
              <a:solidFill>
                <a:srgbClr val="FF000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352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4104"/>
            <a:ext cx="4369198" cy="41534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79276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Combined Signal Strength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263" y="713446"/>
            <a:ext cx="8604621" cy="541271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Combined signal strength (SM</a:t>
            </a:r>
            <a:r>
              <a:rPr lang="ja-JP" altLang="en-US" sz="2800" dirty="0" smtClean="0"/>
              <a:t>に規格したときの観測された信号の量</a:t>
            </a:r>
            <a:r>
              <a:rPr lang="en-US" altLang="ja-JP" sz="2800" dirty="0" smtClean="0"/>
              <a:t>)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036356" y="5476577"/>
            <a:ext cx="68902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/>
              <a:t>ATLAS : </a:t>
            </a:r>
            <a:r>
              <a:rPr lang="en-US" altLang="ja-JP" sz="2000" b="1" dirty="0" err="1" smtClean="0"/>
              <a:t>γγ,ZZ</a:t>
            </a:r>
            <a:r>
              <a:rPr lang="ja-JP" altLang="en-US" sz="2000" b="1" dirty="0" smtClean="0"/>
              <a:t>は高め</a:t>
            </a:r>
            <a:r>
              <a:rPr lang="en-US" altLang="ja-JP" sz="2000" b="1" dirty="0"/>
              <a:t> </a:t>
            </a:r>
            <a:r>
              <a:rPr lang="en-US" altLang="ja-JP" sz="2000" b="1" dirty="0" smtClean="0"/>
              <a:t>                                  CMS : </a:t>
            </a:r>
            <a:r>
              <a:rPr lang="en-US" altLang="ja-JP" sz="2000" b="1" dirty="0" err="1" smtClean="0"/>
              <a:t>γγ,WW,ZZ</a:t>
            </a:r>
            <a:r>
              <a:rPr lang="ja-JP" altLang="en-US" sz="2000" b="1" dirty="0" smtClean="0"/>
              <a:t>は低め</a:t>
            </a:r>
            <a:endParaRPr lang="en-US" altLang="ja-JP" sz="2000" b="1" dirty="0"/>
          </a:p>
          <a:p>
            <a:pPr algn="ctr"/>
            <a:r>
              <a:rPr lang="ja-JP" altLang="en-US" sz="2000" b="1" dirty="0" smtClean="0">
                <a:solidFill>
                  <a:srgbClr val="0000FF"/>
                </a:solidFill>
              </a:rPr>
              <a:t>それぞれの実験は</a:t>
            </a:r>
            <a:r>
              <a:rPr lang="en-US" altLang="ja-JP" sz="2000" b="1" dirty="0" smtClean="0">
                <a:solidFill>
                  <a:srgbClr val="0000FF"/>
                </a:solidFill>
              </a:rPr>
              <a:t>SM</a:t>
            </a:r>
            <a:r>
              <a:rPr lang="ja-JP" altLang="en-US" sz="2000" b="1" dirty="0" smtClean="0">
                <a:solidFill>
                  <a:srgbClr val="0000FF"/>
                </a:solidFill>
              </a:rPr>
              <a:t>と無矛盾</a:t>
            </a:r>
            <a:r>
              <a:rPr lang="en-US" altLang="ja-JP" sz="2000" b="1" dirty="0" smtClean="0">
                <a:solidFill>
                  <a:srgbClr val="0000FF"/>
                </a:solidFill>
              </a:rPr>
              <a:t> (&lt;2σ)</a:t>
            </a:r>
          </a:p>
          <a:p>
            <a:pPr algn="ctr"/>
            <a:r>
              <a:rPr lang="en-US" altLang="ja-JP" sz="2000" b="1" dirty="0" err="1" smtClean="0"/>
              <a:t>ττ,bb</a:t>
            </a:r>
            <a:r>
              <a:rPr lang="ja-JP" altLang="en-US" sz="2000" b="1" dirty="0" smtClean="0"/>
              <a:t>はまだ感度低い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128219" y="4756499"/>
            <a:ext cx="495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8316"/>
          <a:stretch/>
        </p:blipFill>
        <p:spPr>
          <a:xfrm>
            <a:off x="4726181" y="1258858"/>
            <a:ext cx="4417819" cy="42982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40792" y="2141678"/>
            <a:ext cx="954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-0.4</a:t>
            </a:r>
            <a:r>
              <a:rPr lang="en-US" altLang="ja-JP" b="1" dirty="0" smtClean="0">
                <a:solidFill>
                  <a:srgbClr val="FF0000"/>
                </a:solidFill>
              </a:rPr>
              <a:t>±1.0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93776" y="2571430"/>
            <a:ext cx="890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0.8</a:t>
            </a:r>
            <a:r>
              <a:rPr lang="en-US" altLang="ja-JP" b="1" dirty="0" smtClean="0">
                <a:solidFill>
                  <a:srgbClr val="FF0000"/>
                </a:solidFill>
              </a:rPr>
              <a:t>±0.7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81203" y="3017712"/>
            <a:ext cx="890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</a:rPr>
              <a:t>1.0±0.3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89705" y="3508553"/>
            <a:ext cx="890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</a:rPr>
              <a:t>1.6±0.3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77132" y="3934523"/>
            <a:ext cx="890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</a:rPr>
              <a:t>1.5±0.4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22223" y="4454915"/>
            <a:ext cx="1093885" cy="1886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963570" y="4333220"/>
            <a:ext cx="1926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</a:rPr>
              <a:t>1.3±0.20(</a:t>
            </a:r>
            <a:r>
              <a:rPr lang="en-US" altLang="ja-JP" b="1" dirty="0" err="1" smtClean="0">
                <a:solidFill>
                  <a:srgbClr val="FF0000"/>
                </a:solidFill>
              </a:rPr>
              <a:t>stat+sys</a:t>
            </a:r>
            <a:r>
              <a:rPr lang="en-US" altLang="ja-JP" b="1" dirty="0" smtClean="0">
                <a:solidFill>
                  <a:srgbClr val="FF0000"/>
                </a:solidFill>
              </a:rPr>
              <a:t>)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H="1" flipV="1">
            <a:off x="7154261" y="1697603"/>
            <a:ext cx="25146" cy="3244307"/>
          </a:xfrm>
          <a:prstGeom prst="line">
            <a:avLst/>
          </a:prstGeom>
          <a:ln w="22225">
            <a:solidFill>
              <a:srgbClr val="0000FF"/>
            </a:solidFill>
            <a:prstDash val="sys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179407" y="4640114"/>
            <a:ext cx="495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40594" y="3888356"/>
            <a:ext cx="14894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solidFill>
                  <a:srgbClr val="FF35A8"/>
                </a:solidFill>
              </a:rPr>
              <a:t>Combined</a:t>
            </a:r>
          </a:p>
          <a:p>
            <a:r>
              <a:rPr lang="en-US" altLang="ja-JP" sz="2400" b="1" dirty="0" smtClean="0">
                <a:solidFill>
                  <a:srgbClr val="FF35A8"/>
                </a:solidFill>
              </a:rPr>
              <a:t>0.80±0.14</a:t>
            </a:r>
            <a:endParaRPr lang="en-US" sz="2400" b="1" dirty="0" smtClean="0">
              <a:solidFill>
                <a:srgbClr val="FF35A8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22</a:t>
            </a:fld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140792" y="1602588"/>
            <a:ext cx="1131325" cy="449842"/>
          </a:xfrm>
          <a:prstGeom prst="ellipse">
            <a:avLst/>
          </a:prstGeom>
          <a:noFill/>
          <a:ln w="28575">
            <a:solidFill>
              <a:srgbClr val="008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62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416"/>
            <a:ext cx="8229600" cy="911687"/>
          </a:xfrm>
        </p:spPr>
        <p:txBody>
          <a:bodyPr/>
          <a:lstStyle/>
          <a:p>
            <a:r>
              <a:rPr lang="ja-JP" altLang="en-US" b="1" u="sng" dirty="0" smtClean="0"/>
              <a:t>カップリングの測定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35104"/>
            <a:ext cx="8229600" cy="5191060"/>
          </a:xfrm>
        </p:spPr>
        <p:txBody>
          <a:bodyPr/>
          <a:lstStyle/>
          <a:p>
            <a:r>
              <a:rPr lang="ja-JP" altLang="en-US" dirty="0" smtClean="0"/>
              <a:t>生成過程でのヒッグスとの結合</a:t>
            </a:r>
            <a:endParaRPr lang="en-US" altLang="ja-JP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ja-JP" altLang="en-US" dirty="0" smtClean="0"/>
              <a:t>崩壊過程でのヒッグスとの結合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50"/>
          <a:stretch/>
        </p:blipFill>
        <p:spPr bwMode="auto">
          <a:xfrm>
            <a:off x="139714" y="1458765"/>
            <a:ext cx="2077294" cy="144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22"/>
          <a:stretch/>
        </p:blipFill>
        <p:spPr bwMode="auto">
          <a:xfrm>
            <a:off x="7215624" y="1712822"/>
            <a:ext cx="1800346" cy="1158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0" r="51589"/>
          <a:stretch/>
        </p:blipFill>
        <p:spPr bwMode="auto">
          <a:xfrm>
            <a:off x="2310193" y="1516486"/>
            <a:ext cx="2177926" cy="1405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60" r="24672"/>
          <a:stretch/>
        </p:blipFill>
        <p:spPr bwMode="auto">
          <a:xfrm>
            <a:off x="4650209" y="1458765"/>
            <a:ext cx="2360191" cy="1484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3001700" y="3984220"/>
            <a:ext cx="2670257" cy="1512845"/>
            <a:chOff x="6005995" y="3049941"/>
            <a:chExt cx="3117625" cy="156858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51820" y="3107221"/>
              <a:ext cx="2971800" cy="15113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05995" y="3049941"/>
              <a:ext cx="1968500" cy="393700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139714" y="3949045"/>
            <a:ext cx="2861986" cy="1548020"/>
            <a:chOff x="6096000" y="1516485"/>
            <a:chExt cx="3048000" cy="16129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96000" y="1516485"/>
              <a:ext cx="3048000" cy="16129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98095" y="1553134"/>
              <a:ext cx="1676400" cy="381000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413945" y="5183046"/>
            <a:ext cx="19828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f=b, </a:t>
            </a:r>
            <a:r>
              <a:rPr lang="en-US" altLang="ja-JP" sz="2800" b="1" dirty="0" err="1" smtClean="0"/>
              <a:t>τ</a:t>
            </a:r>
            <a:r>
              <a:rPr lang="en-US" altLang="ja-JP" sz="2800" b="1" dirty="0" smtClean="0"/>
              <a:t>, t, </a:t>
            </a:r>
            <a:r>
              <a:rPr lang="en-US" altLang="ja-JP" sz="2800" b="1" dirty="0" smtClean="0">
                <a:solidFill>
                  <a:schemeClr val="bg1">
                    <a:lumMod val="65000"/>
                  </a:schemeClr>
                </a:solidFill>
              </a:rPr>
              <a:t>μ, c</a:t>
            </a:r>
            <a:endParaRPr lang="en-US" sz="2800" b="1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164110" y="4041244"/>
            <a:ext cx="1840857" cy="1320213"/>
            <a:chOff x="6019800" y="3892694"/>
            <a:chExt cx="1840857" cy="132021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7"/>
            <a:srcRect r="60697" b="52400"/>
            <a:stretch/>
          </p:blipFill>
          <p:spPr>
            <a:xfrm>
              <a:off x="6019800" y="3949045"/>
              <a:ext cx="1840857" cy="1263862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6019800" y="3892694"/>
              <a:ext cx="430968" cy="3209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148555" y="5318167"/>
            <a:ext cx="1803062" cy="1315354"/>
            <a:chOff x="6090831" y="5248141"/>
            <a:chExt cx="1839138" cy="133088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7"/>
            <a:srcRect l="32653" t="56972" r="27203" b="-3238"/>
            <a:stretch/>
          </p:blipFill>
          <p:spPr>
            <a:xfrm>
              <a:off x="6090831" y="5377395"/>
              <a:ext cx="1839138" cy="1201628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6206421" y="5248141"/>
              <a:ext cx="430968" cy="3209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430134" y="5233711"/>
            <a:ext cx="1246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V=W, Z</a:t>
            </a:r>
            <a:endParaRPr lang="en-US" sz="2800" b="1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1467426" y="2279987"/>
            <a:ext cx="148874" cy="158733"/>
          </a:xfrm>
          <a:prstGeom prst="ellips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712357" y="2308847"/>
            <a:ext cx="148874" cy="158733"/>
          </a:xfrm>
          <a:prstGeom prst="ellips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057547" y="2279987"/>
            <a:ext cx="148874" cy="158733"/>
          </a:xfrm>
          <a:prstGeom prst="ellips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8374597" y="2302517"/>
            <a:ext cx="148874" cy="158733"/>
          </a:xfrm>
          <a:prstGeom prst="ellips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030866" y="4683467"/>
            <a:ext cx="148874" cy="158733"/>
          </a:xfrm>
          <a:prstGeom prst="ellips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1224911" y="4619417"/>
            <a:ext cx="148874" cy="158733"/>
          </a:xfrm>
          <a:prstGeom prst="ellips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684392" y="3451657"/>
            <a:ext cx="2438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err="1" smtClean="0"/>
              <a:t>H</a:t>
            </a:r>
            <a:r>
              <a:rPr lang="en-US" sz="2000" b="1" u="sng" dirty="0" err="1" smtClean="0">
                <a:sym typeface="Wingdings"/>
              </a:rPr>
              <a:t></a:t>
            </a:r>
            <a:r>
              <a:rPr lang="en-US" altLang="ja-JP" sz="2000" b="1" u="sng" dirty="0" err="1" smtClean="0">
                <a:sym typeface="Wingdings"/>
              </a:rPr>
              <a:t>γγ</a:t>
            </a:r>
            <a:r>
              <a:rPr lang="ja-JP" altLang="en-US" sz="2000" b="1" u="sng" dirty="0" smtClean="0">
                <a:sym typeface="Wingdings"/>
              </a:rPr>
              <a:t>は両方の</a:t>
            </a:r>
            <a:endParaRPr lang="en-US" altLang="ja-JP" sz="2000" b="1" u="sng" dirty="0" smtClean="0">
              <a:sym typeface="Wingdings"/>
            </a:endParaRPr>
          </a:p>
          <a:p>
            <a:r>
              <a:rPr lang="ja-JP" altLang="en-US" sz="2000" b="1" u="sng" dirty="0" smtClean="0">
                <a:sym typeface="Wingdings"/>
              </a:rPr>
              <a:t>カップリングが寄与</a:t>
            </a:r>
            <a:endParaRPr lang="en-US" altLang="ja-JP" sz="2000" b="1" u="sng" dirty="0" smtClean="0">
              <a:sym typeface="Wingding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6658719" y="4647897"/>
            <a:ext cx="148874" cy="158733"/>
          </a:xfrm>
          <a:prstGeom prst="ellips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674207" y="5902587"/>
            <a:ext cx="148874" cy="158733"/>
          </a:xfrm>
          <a:prstGeom prst="ellips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204268" y="4691267"/>
            <a:ext cx="82636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~</a:t>
            </a:r>
            <a:r>
              <a:rPr lang="en-US" sz="2400" b="1" dirty="0">
                <a:solidFill>
                  <a:srgbClr val="000000"/>
                </a:solidFill>
              </a:rPr>
              <a:t>1</a:t>
            </a:r>
            <a:endParaRPr lang="en-US" sz="2400" b="1" dirty="0" smtClean="0">
              <a:solidFill>
                <a:srgbClr val="000000"/>
              </a:solidFill>
            </a:endParaRPr>
          </a:p>
          <a:p>
            <a:r>
              <a:rPr lang="en-US" sz="2400" b="1" dirty="0" smtClean="0">
                <a:solidFill>
                  <a:srgbClr val="000000"/>
                </a:solidFill>
              </a:rPr>
              <a:t>:</a:t>
            </a:r>
          </a:p>
          <a:p>
            <a:r>
              <a:rPr lang="en-US" sz="2400" b="1" dirty="0" smtClean="0">
                <a:solidFill>
                  <a:srgbClr val="000000"/>
                </a:solidFill>
              </a:rPr>
              <a:t>~-0.2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825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21112" y="1374936"/>
            <a:ext cx="5109419" cy="3452258"/>
            <a:chOff x="133685" y="1396147"/>
            <a:chExt cx="6421872" cy="4609704"/>
          </a:xfrm>
        </p:grpSpPr>
        <p:grpSp>
          <p:nvGrpSpPr>
            <p:cNvPr id="17" name="Group 16"/>
            <p:cNvGrpSpPr/>
            <p:nvPr/>
          </p:nvGrpSpPr>
          <p:grpSpPr>
            <a:xfrm>
              <a:off x="133685" y="1396147"/>
              <a:ext cx="6421872" cy="4609704"/>
              <a:chOff x="133685" y="1529827"/>
              <a:chExt cx="6421872" cy="4609704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3685" y="1529827"/>
                <a:ext cx="6421872" cy="4609704"/>
              </a:xfrm>
              <a:prstGeom prst="rect">
                <a:avLst/>
              </a:prstGeom>
            </p:spPr>
          </p:pic>
          <p:cxnSp>
            <p:nvCxnSpPr>
              <p:cNvPr id="11" name="Straight Connector 10"/>
              <p:cNvCxnSpPr/>
              <p:nvPr/>
            </p:nvCxnSpPr>
            <p:spPr>
              <a:xfrm>
                <a:off x="1219202" y="4122821"/>
                <a:ext cx="5010482" cy="0"/>
              </a:xfrm>
              <a:prstGeom prst="line">
                <a:avLst/>
              </a:prstGeom>
              <a:ln w="12700">
                <a:solidFill>
                  <a:srgbClr val="660066"/>
                </a:solidFill>
                <a:prstDash val="dash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V="1">
                <a:off x="2679033" y="1804738"/>
                <a:ext cx="0" cy="3569367"/>
              </a:xfrm>
              <a:prstGeom prst="line">
                <a:avLst/>
              </a:prstGeom>
              <a:ln w="12700">
                <a:solidFill>
                  <a:srgbClr val="660066"/>
                </a:solidFill>
                <a:prstDash val="dash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17"/>
            <p:cNvSpPr txBox="1"/>
            <p:nvPr/>
          </p:nvSpPr>
          <p:spPr>
            <a:xfrm>
              <a:off x="5718566" y="3619809"/>
              <a:ext cx="4955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660066"/>
                  </a:solidFill>
                </a:rPr>
                <a:t>SM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659424" y="4857725"/>
              <a:ext cx="4955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660066"/>
                  </a:solidFill>
                </a:rPr>
                <a:t>SM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270"/>
            <a:ext cx="8229600" cy="821572"/>
          </a:xfrm>
        </p:spPr>
        <p:txBody>
          <a:bodyPr/>
          <a:lstStyle/>
          <a:p>
            <a:r>
              <a:rPr lang="en-US" b="1" u="sng" dirty="0" err="1" smtClean="0"/>
              <a:t>ggF</a:t>
            </a:r>
            <a:r>
              <a:rPr lang="en-US" b="1" u="sng" dirty="0" smtClean="0"/>
              <a:t> vs. VBF</a:t>
            </a:r>
            <a:r>
              <a:rPr lang="en-US" b="1" u="sng" dirty="0"/>
              <a:t> </a:t>
            </a:r>
            <a:r>
              <a:rPr lang="en-US" b="1" u="sng" dirty="0" smtClean="0"/>
              <a:t>Production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685" y="721896"/>
            <a:ext cx="8903368" cy="1717622"/>
          </a:xfrm>
        </p:spPr>
        <p:txBody>
          <a:bodyPr>
            <a:normAutofit/>
          </a:bodyPr>
          <a:lstStyle/>
          <a:p>
            <a:r>
              <a:rPr lang="ja-JP" altLang="en-US" sz="2400" dirty="0" smtClean="0"/>
              <a:t>同じ崩壊チャンネルを見る事での崩壊からの不定性はキャンセル（生成過程に対する</a:t>
            </a:r>
            <a:r>
              <a:rPr lang="en-US" altLang="ja-JP" sz="2400" dirty="0" smtClean="0"/>
              <a:t>μ</a:t>
            </a:r>
            <a:r>
              <a:rPr lang="ja-JP" altLang="en-US" sz="2400" dirty="0" smtClean="0"/>
              <a:t>のズレを見る事が可能</a:t>
            </a:r>
            <a:r>
              <a:rPr lang="en-US" altLang="ja-JP" sz="2400" dirty="0" smtClean="0"/>
              <a:t>)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5682" y="5549542"/>
            <a:ext cx="2981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 </a:t>
            </a:r>
            <a:r>
              <a:rPr lang="en-US" dirty="0" err="1" smtClean="0"/>
              <a:t>H</a:t>
            </a:r>
            <a:r>
              <a:rPr lang="en-US" dirty="0" err="1" smtClean="0">
                <a:sym typeface="Wingdings"/>
              </a:rPr>
              <a:t></a:t>
            </a:r>
            <a:r>
              <a:rPr lang="en-US" altLang="ja-JP" dirty="0" err="1" smtClean="0">
                <a:sym typeface="Wingdings"/>
              </a:rPr>
              <a:t>ττ</a:t>
            </a:r>
            <a:r>
              <a:rPr lang="en-US" altLang="ja-JP" dirty="0" smtClean="0">
                <a:sym typeface="Wingdings"/>
              </a:rPr>
              <a:t> : </a:t>
            </a:r>
            <a:r>
              <a:rPr lang="en-US" altLang="ja-JP" dirty="0" err="1" smtClean="0">
                <a:sym typeface="Wingdings"/>
              </a:rPr>
              <a:t>ggF</a:t>
            </a:r>
            <a:r>
              <a:rPr lang="ja-JP" altLang="en-US" dirty="0" smtClean="0">
                <a:sym typeface="Wingdings"/>
              </a:rPr>
              <a:t>の感度なし</a:t>
            </a:r>
            <a:endParaRPr lang="en-US" altLang="ja-JP" dirty="0" smtClean="0">
              <a:sym typeface="Wingdings"/>
            </a:endParaRPr>
          </a:p>
          <a:p>
            <a:r>
              <a:rPr lang="en-US" dirty="0" smtClean="0"/>
              <a:t>* H</a:t>
            </a:r>
            <a:r>
              <a:rPr lang="en-US" dirty="0" smtClean="0">
                <a:sym typeface="Wingdings"/>
              </a:rPr>
              <a:t>ZZ4l : VBF</a:t>
            </a:r>
            <a:r>
              <a:rPr lang="ja-JP" altLang="en-US" dirty="0" smtClean="0">
                <a:sym typeface="Wingdings"/>
              </a:rPr>
              <a:t>の感度なし</a:t>
            </a:r>
            <a:endParaRPr lang="en-US" dirty="0" smtClean="0"/>
          </a:p>
        </p:txBody>
      </p:sp>
      <p:sp>
        <p:nvSpPr>
          <p:cNvPr id="21" name="TextBox 20"/>
          <p:cNvSpPr txBox="1"/>
          <p:nvPr/>
        </p:nvSpPr>
        <p:spPr>
          <a:xfrm>
            <a:off x="457200" y="4744927"/>
            <a:ext cx="44258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H</a:t>
            </a:r>
            <a:r>
              <a:rPr lang="en-US" b="1" dirty="0" err="1" smtClean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altLang="ja-JP" b="1" dirty="0" err="1" smtClean="0">
                <a:solidFill>
                  <a:srgbClr val="FF0000"/>
                </a:solidFill>
                <a:sym typeface="Wingdings"/>
              </a:rPr>
              <a:t>γγ</a:t>
            </a:r>
            <a:r>
              <a:rPr lang="ja-JP" altLang="en-US" b="1" dirty="0" smtClean="0">
                <a:solidFill>
                  <a:srgbClr val="FF0000"/>
                </a:solidFill>
                <a:sym typeface="Wingdings"/>
              </a:rPr>
              <a:t>は</a:t>
            </a:r>
            <a:r>
              <a:rPr lang="en-US" altLang="ja-JP" b="1" dirty="0" err="1" smtClean="0">
                <a:solidFill>
                  <a:srgbClr val="FF0000"/>
                </a:solidFill>
                <a:sym typeface="Wingdings"/>
              </a:rPr>
              <a:t>ggF</a:t>
            </a:r>
            <a:r>
              <a:rPr lang="en-US" altLang="ja-JP" b="1" dirty="0" smtClean="0">
                <a:solidFill>
                  <a:srgbClr val="FF0000"/>
                </a:solidFill>
                <a:sym typeface="Wingdings"/>
              </a:rPr>
              <a:t>/VBF</a:t>
            </a:r>
            <a:r>
              <a:rPr lang="ja-JP" altLang="en-US" b="1" dirty="0" smtClean="0">
                <a:solidFill>
                  <a:srgbClr val="FF0000"/>
                </a:solidFill>
                <a:sym typeface="Wingdings"/>
              </a:rPr>
              <a:t>共に高めに出ている</a:t>
            </a:r>
            <a:r>
              <a:rPr lang="en-US" altLang="ja-JP" b="1" dirty="0" smtClean="0">
                <a:solidFill>
                  <a:srgbClr val="FF0000"/>
                </a:solidFill>
                <a:sym typeface="Wingdings"/>
              </a:rPr>
              <a:t>(</a:t>
            </a:r>
            <a:r>
              <a:rPr lang="en-US" altLang="ja-JP" b="1" dirty="0">
                <a:solidFill>
                  <a:srgbClr val="FF0000"/>
                </a:solidFill>
                <a:sym typeface="Wingdings"/>
              </a:rPr>
              <a:t>&lt;</a:t>
            </a:r>
            <a:r>
              <a:rPr lang="en-US" altLang="ja-JP" b="1" dirty="0" smtClean="0">
                <a:solidFill>
                  <a:srgbClr val="FF0000"/>
                </a:solidFill>
                <a:sym typeface="Wingdings"/>
              </a:rPr>
              <a:t>2σ)</a:t>
            </a:r>
          </a:p>
          <a:p>
            <a:r>
              <a:rPr lang="ja-JP" altLang="en-US" b="1" dirty="0" smtClean="0">
                <a:sym typeface="Wingdings"/>
              </a:rPr>
              <a:t>他のチャンネルも大きく</a:t>
            </a:r>
            <a:r>
              <a:rPr lang="en-US" altLang="ja-JP" b="1" dirty="0" smtClean="0">
                <a:sym typeface="Wingdings"/>
              </a:rPr>
              <a:t>SM</a:t>
            </a:r>
            <a:r>
              <a:rPr lang="ja-JP" altLang="en-US" b="1" dirty="0" smtClean="0">
                <a:sym typeface="Wingdings"/>
              </a:rPr>
              <a:t>とずれているものはない</a:t>
            </a:r>
            <a:endParaRPr lang="en-US" b="1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8934" y="2800890"/>
            <a:ext cx="4115066" cy="3948141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5723073" y="5155937"/>
            <a:ext cx="3153742" cy="0"/>
          </a:xfrm>
          <a:prstGeom prst="line">
            <a:avLst/>
          </a:prstGeom>
          <a:ln w="12700">
            <a:solidFill>
              <a:srgbClr val="660066"/>
            </a:solidFill>
            <a:prstDash val="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7323526" y="3043110"/>
            <a:ext cx="0" cy="3158596"/>
          </a:xfrm>
          <a:prstGeom prst="line">
            <a:avLst/>
          </a:prstGeom>
          <a:ln w="12700">
            <a:solidFill>
              <a:srgbClr val="660066"/>
            </a:solidFill>
            <a:prstDash val="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512811" y="4827194"/>
            <a:ext cx="364004" cy="253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</a:rPr>
              <a:t>SM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257946" y="5897858"/>
            <a:ext cx="364004" cy="253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</a:rPr>
              <a:t>SM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893223" y="2128927"/>
            <a:ext cx="30615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H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WW</a:t>
            </a:r>
            <a:r>
              <a:rPr lang="ja-JP" altLang="en-US" b="1" dirty="0" smtClean="0">
                <a:solidFill>
                  <a:srgbClr val="0000FF"/>
                </a:solidFill>
                <a:sym typeface="Wingdings"/>
              </a:rPr>
              <a:t>は</a:t>
            </a:r>
            <a:r>
              <a:rPr lang="en-US" altLang="ja-JP" b="1" dirty="0" err="1" smtClean="0">
                <a:solidFill>
                  <a:srgbClr val="0000FF"/>
                </a:solidFill>
                <a:sym typeface="Wingdings"/>
              </a:rPr>
              <a:t>ggF</a:t>
            </a:r>
            <a:r>
              <a:rPr lang="ja-JP" altLang="en-US" b="1" dirty="0" smtClean="0">
                <a:solidFill>
                  <a:srgbClr val="0000FF"/>
                </a:solidFill>
                <a:sym typeface="Wingdings"/>
              </a:rPr>
              <a:t>低めに</a:t>
            </a:r>
            <a:r>
              <a:rPr lang="ja-JP" altLang="en-US" b="1" dirty="0">
                <a:solidFill>
                  <a:srgbClr val="0000FF"/>
                </a:solidFill>
                <a:sym typeface="Wingdings"/>
              </a:rPr>
              <a:t>出て</a:t>
            </a:r>
            <a:r>
              <a:rPr lang="ja-JP" altLang="en-US" b="1" dirty="0" smtClean="0">
                <a:solidFill>
                  <a:srgbClr val="0000FF"/>
                </a:solidFill>
                <a:sym typeface="Wingdings"/>
              </a:rPr>
              <a:t>いる</a:t>
            </a:r>
            <a:endParaRPr lang="en-US" altLang="ja-JP" b="1" dirty="0" smtClean="0">
              <a:solidFill>
                <a:srgbClr val="0000FF"/>
              </a:solidFill>
              <a:sym typeface="Wingdings"/>
            </a:endParaRPr>
          </a:p>
          <a:p>
            <a:r>
              <a:rPr lang="en-US" altLang="ja-JP" b="1" dirty="0" err="1" smtClean="0">
                <a:solidFill>
                  <a:srgbClr val="0000FF"/>
                </a:solidFill>
                <a:sym typeface="Wingdings"/>
              </a:rPr>
              <a:t>Hγγ</a:t>
            </a:r>
            <a:r>
              <a:rPr lang="ja-JP" altLang="en-US" b="1" dirty="0" smtClean="0">
                <a:solidFill>
                  <a:srgbClr val="0000FF"/>
                </a:solidFill>
                <a:sym typeface="Wingdings"/>
              </a:rPr>
              <a:t>は</a:t>
            </a:r>
            <a:r>
              <a:rPr lang="en-US" altLang="ja-JP" b="1" dirty="0" err="1" smtClean="0">
                <a:solidFill>
                  <a:srgbClr val="0000FF"/>
                </a:solidFill>
                <a:sym typeface="Wingdings"/>
              </a:rPr>
              <a:t>ggF</a:t>
            </a:r>
            <a:r>
              <a:rPr lang="ja-JP" altLang="en-US" b="1" dirty="0" smtClean="0">
                <a:solidFill>
                  <a:srgbClr val="0000FF"/>
                </a:solidFill>
                <a:sym typeface="Wingdings"/>
              </a:rPr>
              <a:t>低め、</a:t>
            </a:r>
            <a:r>
              <a:rPr lang="en-US" altLang="ja-JP" b="1" dirty="0" smtClean="0">
                <a:solidFill>
                  <a:srgbClr val="0000FF"/>
                </a:solidFill>
                <a:sym typeface="Wingdings"/>
              </a:rPr>
              <a:t>VBF</a:t>
            </a:r>
            <a:r>
              <a:rPr lang="ja-JP" altLang="en-US" b="1" dirty="0" smtClean="0">
                <a:solidFill>
                  <a:srgbClr val="0000FF"/>
                </a:solidFill>
                <a:sym typeface="Wingdings"/>
              </a:rPr>
              <a:t>高め</a:t>
            </a:r>
            <a:endParaRPr lang="en-US" altLang="ja-JP" b="1" dirty="0" smtClean="0">
              <a:solidFill>
                <a:srgbClr val="0000FF"/>
              </a:solidFill>
              <a:sym typeface="Wingdings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382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517" y="1767050"/>
            <a:ext cx="4021681" cy="38585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271"/>
            <a:ext cx="8229600" cy="884132"/>
          </a:xfrm>
        </p:spPr>
        <p:txBody>
          <a:bodyPr>
            <a:normAutofit/>
          </a:bodyPr>
          <a:lstStyle/>
          <a:p>
            <a:r>
              <a:rPr lang="en-US" b="1" u="sng" dirty="0" err="1" smtClean="0"/>
              <a:t>ggF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vs</a:t>
            </a:r>
            <a:r>
              <a:rPr lang="en-US" b="1" u="sng" dirty="0" smtClean="0"/>
              <a:t> VBF Production</a:t>
            </a:r>
            <a:endParaRPr lang="en-US" b="1" u="sng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105" y="769293"/>
            <a:ext cx="8392695" cy="5320239"/>
          </a:xfrm>
        </p:spPr>
        <p:txBody>
          <a:bodyPr>
            <a:normAutofit/>
          </a:bodyPr>
          <a:lstStyle/>
          <a:p>
            <a:r>
              <a:rPr lang="ja-JP" altLang="en-US" sz="2800" dirty="0" smtClean="0"/>
              <a:t>比</a:t>
            </a:r>
            <a:r>
              <a:rPr lang="en-US" altLang="ja-JP" sz="2800" dirty="0" smtClean="0"/>
              <a:t>(</a:t>
            </a:r>
            <a:r>
              <a:rPr lang="en-US" altLang="ja-JP" sz="2800" dirty="0" err="1" smtClean="0"/>
              <a:t>μ</a:t>
            </a:r>
            <a:r>
              <a:rPr lang="en-US" altLang="ja-JP" sz="2800" baseline="-25000" dirty="0" err="1" smtClean="0"/>
              <a:t>VBF</a:t>
            </a:r>
            <a:r>
              <a:rPr lang="en-US" altLang="ja-JP" sz="2800" baseline="-25000" dirty="0" err="1"/>
              <a:t>+VH</a:t>
            </a:r>
            <a:r>
              <a:rPr lang="en-US" altLang="ja-JP" sz="2800" dirty="0"/>
              <a:t>/</a:t>
            </a:r>
            <a:r>
              <a:rPr lang="en-US" altLang="ja-JP" sz="2800" dirty="0" err="1"/>
              <a:t>μ</a:t>
            </a:r>
            <a:r>
              <a:rPr lang="en-US" altLang="ja-JP" sz="2800" baseline="-25000" dirty="0" err="1"/>
              <a:t>ggF+</a:t>
            </a:r>
            <a:r>
              <a:rPr lang="en-US" altLang="ja-JP" sz="2800" baseline="-25000" dirty="0" err="1" smtClean="0"/>
              <a:t>ttH</a:t>
            </a:r>
            <a:r>
              <a:rPr lang="en-US" altLang="ja-JP" sz="2800" dirty="0" smtClean="0"/>
              <a:t>)</a:t>
            </a:r>
            <a:r>
              <a:rPr lang="ja-JP" altLang="en-US" sz="2800" dirty="0" smtClean="0"/>
              <a:t>をとることでそれぞれの崩壊モードを同じ変数として比較可能</a:t>
            </a:r>
            <a:r>
              <a:rPr lang="en-US" altLang="ja-JP" sz="2800" dirty="0" smtClean="0"/>
              <a:t>(</a:t>
            </a:r>
            <a:r>
              <a:rPr lang="ja-JP" altLang="en-US" sz="2800" dirty="0" smtClean="0"/>
              <a:t>コンバインも可能</a:t>
            </a:r>
            <a:r>
              <a:rPr lang="en-US" altLang="ja-JP" sz="2800" dirty="0" smtClean="0"/>
              <a:t>)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072" r="2793"/>
          <a:stretch/>
        </p:blipFill>
        <p:spPr>
          <a:xfrm>
            <a:off x="53474" y="1898621"/>
            <a:ext cx="4721556" cy="36003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3186" y="5431395"/>
            <a:ext cx="45918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err="1"/>
              <a:t>μ</a:t>
            </a:r>
            <a:r>
              <a:rPr lang="en-US" altLang="ja-JP" sz="2000" b="1" baseline="-25000" dirty="0" err="1"/>
              <a:t>VBF+</a:t>
            </a:r>
            <a:r>
              <a:rPr lang="en-US" altLang="ja-JP" sz="2000" b="1" baseline="-25000" dirty="0" err="1" smtClean="0"/>
              <a:t>VH</a:t>
            </a:r>
            <a:r>
              <a:rPr lang="en-US" altLang="ja-JP" sz="2000" b="1" dirty="0" smtClean="0"/>
              <a:t>/</a:t>
            </a:r>
            <a:r>
              <a:rPr lang="en-US" altLang="ja-JP" sz="2000" b="1" dirty="0" err="1" smtClean="0"/>
              <a:t>μ</a:t>
            </a:r>
            <a:r>
              <a:rPr lang="en-US" altLang="ja-JP" sz="2000" b="1" baseline="-25000" dirty="0" err="1" smtClean="0"/>
              <a:t>ggF+ttH</a:t>
            </a:r>
            <a:r>
              <a:rPr lang="en-US" altLang="ja-JP" sz="2000" b="1" dirty="0" smtClean="0"/>
              <a:t>=1.2</a:t>
            </a:r>
            <a:r>
              <a:rPr lang="en-US" altLang="ja-JP" sz="2000" b="1" baseline="30000" dirty="0" smtClean="0"/>
              <a:t>+0.7</a:t>
            </a:r>
            <a:r>
              <a:rPr lang="en-US" altLang="ja-JP" sz="2000" b="1" baseline="-25000" dirty="0" smtClean="0"/>
              <a:t>-0.5 </a:t>
            </a:r>
            <a:r>
              <a:rPr lang="en-US" altLang="ja-JP" sz="2000" b="1" dirty="0" smtClean="0"/>
              <a:t>(SM</a:t>
            </a:r>
            <a:r>
              <a:rPr lang="ja-JP" altLang="en-US" sz="2000" b="1" dirty="0" smtClean="0"/>
              <a:t>と無矛盾</a:t>
            </a:r>
            <a:r>
              <a:rPr lang="en-US" altLang="ja-JP" sz="2000" b="1" dirty="0" smtClean="0"/>
              <a:t>)</a:t>
            </a:r>
            <a:endParaRPr lang="en-US" altLang="ja-JP" sz="2000" b="1" baseline="-25000" dirty="0" smtClean="0"/>
          </a:p>
          <a:p>
            <a:r>
              <a:rPr lang="en-US" altLang="ja-JP" sz="2000" b="1" dirty="0" err="1" smtClean="0">
                <a:solidFill>
                  <a:srgbClr val="FF0000"/>
                </a:solidFill>
              </a:rPr>
              <a:t>μ</a:t>
            </a:r>
            <a:r>
              <a:rPr lang="en-US" altLang="ja-JP" sz="2000" b="1" baseline="-25000" dirty="0" err="1" smtClean="0">
                <a:solidFill>
                  <a:srgbClr val="FF0000"/>
                </a:solidFill>
              </a:rPr>
              <a:t>VBF+VH</a:t>
            </a:r>
            <a:r>
              <a:rPr lang="en-US" altLang="ja-JP" sz="2000" b="1" dirty="0">
                <a:solidFill>
                  <a:srgbClr val="FF0000"/>
                </a:solidFill>
              </a:rPr>
              <a:t>=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0</a:t>
            </a:r>
            <a:r>
              <a:rPr lang="ja-JP" altLang="en-US" sz="2000" b="1" dirty="0" smtClean="0">
                <a:solidFill>
                  <a:srgbClr val="FF0000"/>
                </a:solidFill>
              </a:rPr>
              <a:t>を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3.3σ</a:t>
            </a:r>
            <a:r>
              <a:rPr lang="ja-JP" altLang="en-US" sz="2000" b="1" dirty="0" smtClean="0">
                <a:solidFill>
                  <a:srgbClr val="FF0000"/>
                </a:solidFill>
              </a:rPr>
              <a:t>で棄却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                                   </a:t>
            </a:r>
            <a:r>
              <a:rPr lang="en-US" altLang="ja-JP" sz="2000" b="1" dirty="0" smtClean="0">
                <a:solidFill>
                  <a:srgbClr val="FF0000"/>
                </a:solidFill>
                <a:sym typeface="Wingdings"/>
              </a:rPr>
              <a:t> </a:t>
            </a:r>
            <a:r>
              <a:rPr lang="ja-JP" altLang="en-US" sz="2000" b="1" dirty="0" smtClean="0">
                <a:solidFill>
                  <a:srgbClr val="FF0000"/>
                </a:solidFill>
                <a:sym typeface="Wingdings"/>
              </a:rPr>
              <a:t>有意に</a:t>
            </a:r>
            <a:r>
              <a:rPr lang="en-US" altLang="ja-JP" sz="2000" b="1" dirty="0" smtClean="0">
                <a:solidFill>
                  <a:srgbClr val="FF0000"/>
                </a:solidFill>
                <a:sym typeface="Wingdings"/>
              </a:rPr>
              <a:t>VBF production</a:t>
            </a:r>
            <a:r>
              <a:rPr lang="ja-JP" altLang="en-US" sz="2000" b="1" dirty="0" smtClean="0">
                <a:solidFill>
                  <a:srgbClr val="FF0000"/>
                </a:solidFill>
                <a:sym typeface="Wingdings"/>
              </a:rPr>
              <a:t>が見えている</a:t>
            </a:r>
            <a:endParaRPr lang="en-US" sz="2000" b="1" baseline="-25000" dirty="0" smtClean="0">
              <a:solidFill>
                <a:srgbClr val="FF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690823" y="3173654"/>
            <a:ext cx="3974296" cy="0"/>
          </a:xfrm>
          <a:prstGeom prst="line">
            <a:avLst/>
          </a:prstGeom>
          <a:ln w="50800">
            <a:solidFill>
              <a:srgbClr val="FF0000"/>
            </a:solidFill>
            <a:prstDash val="sys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952832" y="2698573"/>
            <a:ext cx="508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3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σ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68190" y="5637806"/>
            <a:ext cx="3457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err="1" smtClean="0">
                <a:solidFill>
                  <a:srgbClr val="FF0000"/>
                </a:solidFill>
              </a:rPr>
              <a:t>μ</a:t>
            </a:r>
            <a:r>
              <a:rPr lang="en-US" altLang="ja-JP" sz="2400" b="1" baseline="-25000" dirty="0" err="1" smtClean="0">
                <a:solidFill>
                  <a:srgbClr val="FF0000"/>
                </a:solidFill>
              </a:rPr>
              <a:t>VBF+VH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 &gt;0</a:t>
            </a:r>
            <a:r>
              <a:rPr lang="ja-JP" altLang="en-US" sz="2400" b="1" dirty="0" smtClean="0">
                <a:solidFill>
                  <a:srgbClr val="FF0000"/>
                </a:solidFill>
              </a:rPr>
              <a:t>を強く示唆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(&gt;3σ)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25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5508343" y="2288119"/>
            <a:ext cx="1599247" cy="0"/>
          </a:xfrm>
          <a:prstGeom prst="line">
            <a:avLst/>
          </a:prstGeom>
          <a:ln w="50800">
            <a:solidFill>
              <a:srgbClr val="FF0000"/>
            </a:solidFill>
            <a:prstDash val="sys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624298" y="2239275"/>
            <a:ext cx="508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3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σ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865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908"/>
            <a:ext cx="8229600" cy="843356"/>
          </a:xfrm>
        </p:spPr>
        <p:txBody>
          <a:bodyPr/>
          <a:lstStyle/>
          <a:p>
            <a:r>
              <a:rPr lang="ja-JP" altLang="en-US" b="1" u="sng" dirty="0" smtClean="0"/>
              <a:t>カップリングの測定</a:t>
            </a:r>
            <a:endParaRPr lang="en-US" b="1" u="sng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graphicFrame>
        <p:nvGraphicFramePr>
          <p:cNvPr id="7" name="Content Placeholder 6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4118510"/>
              </p:ext>
            </p:extLst>
          </p:nvPr>
        </p:nvGraphicFramePr>
        <p:xfrm>
          <a:off x="339161" y="1719408"/>
          <a:ext cx="3673824" cy="846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968" name="Equation" r:id="rId3" imgW="1930400" imgH="444500" progId="Equation.3">
                  <p:embed/>
                </p:oleObj>
              </mc:Choice>
              <mc:Fallback>
                <p:oleObj name="Equation" r:id="rId3" imgW="19304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9161" y="1719408"/>
                        <a:ext cx="3673824" cy="8468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0976" y="780791"/>
            <a:ext cx="58400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 smtClean="0"/>
              <a:t>125.5 </a:t>
            </a:r>
            <a:r>
              <a:rPr lang="en-US" sz="2800" dirty="0" err="1" smtClean="0"/>
              <a:t>GeV</a:t>
            </a:r>
            <a:r>
              <a:rPr lang="ja-JP" altLang="en-US" sz="2800" dirty="0" smtClean="0"/>
              <a:t>の</a:t>
            </a:r>
            <a:r>
              <a:rPr lang="en-US" altLang="ja-JP" sz="2800" dirty="0" smtClean="0"/>
              <a:t>SM Higgs boson</a:t>
            </a:r>
            <a:r>
              <a:rPr lang="en-US" altLang="ja-JP" sz="2800" dirty="0"/>
              <a:t> </a:t>
            </a:r>
            <a:r>
              <a:rPr lang="en-US" altLang="ja-JP" sz="2800" dirty="0" smtClean="0"/>
              <a:t>(spin 0 CP-even scalar)</a:t>
            </a:r>
            <a:r>
              <a:rPr lang="ja-JP" altLang="en-US" sz="2800" dirty="0" smtClean="0"/>
              <a:t>を仮定</a:t>
            </a:r>
            <a:endParaRPr lang="en-US" altLang="ja-JP" sz="2800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2674740"/>
            <a:ext cx="3430404" cy="39754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b="16088"/>
          <a:stretch/>
        </p:blipFill>
        <p:spPr>
          <a:xfrm>
            <a:off x="4497176" y="2759759"/>
            <a:ext cx="3398575" cy="381033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" y="2648714"/>
            <a:ext cx="3136123" cy="3844608"/>
          </a:xfrm>
          <a:prstGeom prst="rect">
            <a:avLst/>
          </a:prstGeom>
          <a:noFill/>
          <a:ln w="44450">
            <a:solidFill>
              <a:srgbClr val="FF66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414212" y="2648714"/>
            <a:ext cx="4272588" cy="3952361"/>
          </a:xfrm>
          <a:prstGeom prst="rect">
            <a:avLst/>
          </a:prstGeom>
          <a:noFill/>
          <a:ln w="44450">
            <a:solidFill>
              <a:srgbClr val="FF66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6085500" y="925871"/>
            <a:ext cx="2952006" cy="1691662"/>
            <a:chOff x="6147452" y="832931"/>
            <a:chExt cx="2952006" cy="1691662"/>
          </a:xfrm>
        </p:grpSpPr>
        <p:graphicFrame>
          <p:nvGraphicFramePr>
            <p:cNvPr id="14" name="Content Placeholder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65399434"/>
                </p:ext>
              </p:extLst>
            </p:nvPr>
          </p:nvGraphicFramePr>
          <p:xfrm>
            <a:off x="6147452" y="832931"/>
            <a:ext cx="2682875" cy="1308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7969" name="Equation" r:id="rId7" imgW="1409700" imgH="685800" progId="Equation.3">
                    <p:embed/>
                  </p:oleObj>
                </mc:Choice>
                <mc:Fallback>
                  <p:oleObj name="Equation" r:id="rId7" imgW="1409700" imgH="6858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6147452" y="832931"/>
                          <a:ext cx="2682875" cy="1308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Rectangle 9"/>
            <p:cNvSpPr/>
            <p:nvPr/>
          </p:nvSpPr>
          <p:spPr>
            <a:xfrm>
              <a:off x="7635810" y="1301123"/>
              <a:ext cx="867354" cy="83990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178428" y="2155261"/>
              <a:ext cx="29210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Coupling scale factor (</a:t>
              </a:r>
              <a:r>
                <a:rPr lang="en-US" altLang="ja-JP" b="1" dirty="0" err="1" smtClean="0">
                  <a:solidFill>
                    <a:srgbClr val="FF0000"/>
                  </a:solidFill>
                </a:rPr>
                <a:t>κ</a:t>
              </a:r>
              <a:r>
                <a:rPr lang="en-US" b="1" baseline="30000" dirty="0" err="1" smtClean="0">
                  <a:solidFill>
                    <a:srgbClr val="FF0000"/>
                  </a:solidFill>
                </a:rPr>
                <a:t>SM</a:t>
              </a:r>
              <a:r>
                <a:rPr lang="en-US" b="1" dirty="0" smtClean="0">
                  <a:solidFill>
                    <a:srgbClr val="FF0000"/>
                  </a:solidFill>
                </a:rPr>
                <a:t>=1)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264088" y="55762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u="sng" dirty="0" smtClean="0"/>
              <a:t>一例</a:t>
            </a:r>
            <a:endParaRPr lang="en-US" b="1" u="sng" dirty="0" smtClean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/>
          <a:srcRect r="17635"/>
          <a:stretch/>
        </p:blipFill>
        <p:spPr>
          <a:xfrm>
            <a:off x="6388784" y="4996355"/>
            <a:ext cx="2207312" cy="89865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577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r="6605"/>
          <a:stretch/>
        </p:blipFill>
        <p:spPr>
          <a:xfrm>
            <a:off x="4890456" y="1584432"/>
            <a:ext cx="4249639" cy="44137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21"/>
            <a:ext cx="8229600" cy="891578"/>
          </a:xfrm>
        </p:spPr>
        <p:txBody>
          <a:bodyPr/>
          <a:lstStyle/>
          <a:p>
            <a:r>
              <a:rPr lang="ja-JP" altLang="en-US" b="1" u="sng" dirty="0" smtClean="0"/>
              <a:t>カップリング測定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982" y="818253"/>
            <a:ext cx="5952436" cy="940130"/>
          </a:xfrm>
        </p:spPr>
        <p:txBody>
          <a:bodyPr>
            <a:noAutofit/>
          </a:bodyPr>
          <a:lstStyle/>
          <a:p>
            <a:pPr marL="342900" lvl="1" indent="-342900">
              <a:buFont typeface="Arial"/>
              <a:buChar char="•"/>
            </a:pPr>
            <a:r>
              <a:rPr lang="ja-JP" altLang="en-US" sz="2400" dirty="0" smtClean="0"/>
              <a:t>フェルミオン</a:t>
            </a:r>
            <a:r>
              <a:rPr lang="en-US" altLang="ja-JP" sz="2400" dirty="0" smtClean="0"/>
              <a:t>(</a:t>
            </a:r>
            <a:r>
              <a:rPr lang="en-US" altLang="ja-JP" sz="2400" dirty="0" err="1" smtClean="0"/>
              <a:t>κ</a:t>
            </a:r>
            <a:r>
              <a:rPr lang="en-US" altLang="ja-JP" sz="2400" baseline="-25000" dirty="0" err="1" smtClean="0"/>
              <a:t>t</a:t>
            </a:r>
            <a:r>
              <a:rPr lang="en-US" altLang="ja-JP" sz="2400" dirty="0" err="1" smtClean="0"/>
              <a:t>,κ</a:t>
            </a:r>
            <a:r>
              <a:rPr lang="en-US" altLang="ja-JP" sz="2400" baseline="-25000" dirty="0" err="1" smtClean="0"/>
              <a:t>b</a:t>
            </a:r>
            <a:r>
              <a:rPr lang="en-US" altLang="ja-JP" sz="2400" dirty="0" err="1"/>
              <a:t>,</a:t>
            </a:r>
            <a:r>
              <a:rPr lang="en-US" altLang="ja-JP" sz="2400" dirty="0" err="1" smtClean="0"/>
              <a:t>κ</a:t>
            </a:r>
            <a:r>
              <a:rPr lang="en-US" altLang="ja-JP" sz="2400" baseline="-25000" dirty="0" err="1" smtClean="0"/>
              <a:t>τ</a:t>
            </a:r>
            <a:r>
              <a:rPr lang="en-US" altLang="ja-JP" sz="2400" dirty="0" err="1"/>
              <a:t>,</a:t>
            </a:r>
            <a:r>
              <a:rPr lang="en-US" altLang="ja-JP" sz="2400" dirty="0" err="1" smtClean="0"/>
              <a:t>κ</a:t>
            </a:r>
            <a:r>
              <a:rPr lang="en-US" altLang="ja-JP" sz="2400" baseline="-25000" dirty="0" err="1" smtClean="0"/>
              <a:t>g</a:t>
            </a:r>
            <a:r>
              <a:rPr lang="en-US" altLang="ja-JP" sz="2400" dirty="0" smtClean="0"/>
              <a:t>)</a:t>
            </a:r>
            <a:r>
              <a:rPr lang="ja-JP" altLang="en-US" sz="2400" dirty="0" smtClean="0"/>
              <a:t>とボソン</a:t>
            </a:r>
            <a:r>
              <a:rPr lang="en-US" altLang="ja-JP" sz="2400" dirty="0" smtClean="0"/>
              <a:t>(</a:t>
            </a:r>
            <a:r>
              <a:rPr lang="en-US" altLang="ja-JP" sz="2400" dirty="0" err="1" smtClean="0"/>
              <a:t>κ</a:t>
            </a:r>
            <a:r>
              <a:rPr lang="en-US" altLang="ja-JP" sz="2400" baseline="-25000" dirty="0" err="1" smtClean="0"/>
              <a:t>W</a:t>
            </a:r>
            <a:r>
              <a:rPr lang="en-US" altLang="ja-JP" sz="2400" dirty="0" err="1" smtClean="0"/>
              <a:t>,κ</a:t>
            </a:r>
            <a:r>
              <a:rPr lang="en-US" altLang="ja-JP" sz="2400" baseline="-25000" dirty="0" err="1" smtClean="0"/>
              <a:t>Z</a:t>
            </a:r>
            <a:r>
              <a:rPr lang="en-US" altLang="ja-JP" sz="2400" dirty="0" smtClean="0"/>
              <a:t>)</a:t>
            </a:r>
            <a:r>
              <a:rPr lang="ja-JP" altLang="en-US" sz="2400" dirty="0" smtClean="0"/>
              <a:t>のカップリングをパラメータとしてフィット</a:t>
            </a:r>
            <a:endParaRPr lang="en-US" sz="2400" dirty="0" smtClean="0"/>
          </a:p>
          <a:p>
            <a:pPr marL="400050" lvl="1" indent="0">
              <a:buNone/>
            </a:pPr>
            <a:r>
              <a:rPr lang="en-US" altLang="ja-JP" sz="2400" dirty="0" smtClean="0"/>
              <a:t>	  				</a:t>
            </a:r>
            <a:endParaRPr lang="en-US" sz="2400" baseline="-25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5921470" y="867097"/>
            <a:ext cx="2989816" cy="844060"/>
            <a:chOff x="5921470" y="867097"/>
            <a:chExt cx="2989816" cy="844060"/>
          </a:xfrm>
        </p:grpSpPr>
        <p:sp>
          <p:nvSpPr>
            <p:cNvPr id="8" name="Rounded Rectangle 7"/>
            <p:cNvSpPr/>
            <p:nvPr/>
          </p:nvSpPr>
          <p:spPr>
            <a:xfrm>
              <a:off x="6238663" y="928061"/>
              <a:ext cx="2637767" cy="783096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921470" y="867097"/>
              <a:ext cx="298981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00050" lvl="1" indent="0">
                <a:buNone/>
              </a:pPr>
              <a:r>
                <a:rPr lang="en-US" altLang="ja-JP" sz="2400" dirty="0" err="1" smtClean="0"/>
                <a:t>κ</a:t>
              </a:r>
              <a:r>
                <a:rPr lang="en-US" altLang="ja-JP" sz="2400" baseline="-25000" dirty="0" err="1" smtClean="0"/>
                <a:t>V</a:t>
              </a:r>
              <a:r>
                <a:rPr lang="en-US" altLang="ja-JP" sz="2400" dirty="0"/>
                <a:t>=</a:t>
              </a:r>
              <a:r>
                <a:rPr lang="en-US" altLang="ja-JP" sz="2400" dirty="0" err="1"/>
                <a:t>κ</a:t>
              </a:r>
              <a:r>
                <a:rPr lang="en-US" altLang="ja-JP" sz="2400" baseline="-25000" dirty="0" err="1"/>
                <a:t>W</a:t>
              </a:r>
              <a:r>
                <a:rPr lang="en-US" altLang="ja-JP" sz="2400" dirty="0"/>
                <a:t>=</a:t>
              </a:r>
              <a:r>
                <a:rPr lang="en-US" altLang="ja-JP" sz="2400" dirty="0" err="1" smtClean="0"/>
                <a:t>κ</a:t>
              </a:r>
              <a:r>
                <a:rPr lang="en-US" altLang="ja-JP" sz="2400" baseline="-25000" dirty="0" err="1" smtClean="0"/>
                <a:t>Z</a:t>
              </a:r>
              <a:endParaRPr lang="en-US" altLang="ja-JP" sz="2400" baseline="-25000" dirty="0" smtClean="0"/>
            </a:p>
            <a:p>
              <a:pPr marL="400050" lvl="1" indent="0">
                <a:buNone/>
              </a:pPr>
              <a:r>
                <a:rPr lang="en-US" altLang="ja-JP" sz="2400" dirty="0" err="1" smtClean="0"/>
                <a:t>κ</a:t>
              </a:r>
              <a:r>
                <a:rPr lang="en-US" altLang="ja-JP" sz="2400" baseline="-25000" dirty="0" err="1" smtClean="0"/>
                <a:t>F</a:t>
              </a:r>
              <a:r>
                <a:rPr lang="en-US" altLang="ja-JP" sz="2400" dirty="0" smtClean="0"/>
                <a:t> </a:t>
              </a:r>
              <a:r>
                <a:rPr lang="en-US" altLang="ja-JP" sz="2400" dirty="0"/>
                <a:t>= </a:t>
              </a:r>
              <a:r>
                <a:rPr lang="en-US" altLang="ja-JP" sz="2400" dirty="0" err="1"/>
                <a:t>κ</a:t>
              </a:r>
              <a:r>
                <a:rPr lang="en-US" altLang="ja-JP" sz="2400" baseline="-25000" dirty="0" err="1"/>
                <a:t>t</a:t>
              </a:r>
              <a:r>
                <a:rPr lang="en-US" altLang="ja-JP" sz="2400" dirty="0"/>
                <a:t> = </a:t>
              </a:r>
              <a:r>
                <a:rPr lang="en-US" altLang="ja-JP" sz="2400" dirty="0" err="1"/>
                <a:t>κ</a:t>
              </a:r>
              <a:r>
                <a:rPr lang="en-US" altLang="ja-JP" sz="2400" baseline="-25000" dirty="0" err="1"/>
                <a:t>b</a:t>
              </a:r>
              <a:r>
                <a:rPr lang="en-US" altLang="ja-JP" sz="2400" dirty="0"/>
                <a:t> = </a:t>
              </a:r>
              <a:r>
                <a:rPr lang="en-US" altLang="ja-JP" sz="2400" dirty="0" err="1"/>
                <a:t>κ</a:t>
              </a:r>
              <a:r>
                <a:rPr lang="en-US" altLang="ja-JP" sz="2400" baseline="-25000" dirty="0" err="1"/>
                <a:t>τ</a:t>
              </a:r>
              <a:r>
                <a:rPr lang="en-US" altLang="ja-JP" sz="2400" dirty="0"/>
                <a:t> = </a:t>
              </a:r>
              <a:r>
                <a:rPr lang="en-US" altLang="ja-JP" sz="2400" dirty="0" err="1" smtClean="0"/>
                <a:t>κ</a:t>
              </a:r>
              <a:r>
                <a:rPr lang="en-US" altLang="ja-JP" sz="2400" baseline="-25000" dirty="0" err="1" smtClean="0"/>
                <a:t>g</a:t>
              </a:r>
              <a:endParaRPr lang="en-US" sz="2400" baseline="-250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0" y="2159313"/>
            <a:ext cx="4789868" cy="3374289"/>
            <a:chOff x="0" y="2449472"/>
            <a:chExt cx="4789868" cy="337428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l="2879" t="1653" r="2574"/>
            <a:stretch/>
          </p:blipFill>
          <p:spPr>
            <a:xfrm>
              <a:off x="0" y="2449472"/>
              <a:ext cx="4789868" cy="337428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809739" y="3846458"/>
              <a:ext cx="4955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</a:rPr>
                <a:t>SM</a:t>
              </a:r>
            </a:p>
          </p:txBody>
        </p:sp>
      </p:grp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27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624738" y="3641776"/>
            <a:ext cx="3994370" cy="0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256414" y="2989768"/>
            <a:ext cx="0" cy="2016740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59500" y="5327062"/>
            <a:ext cx="4503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SM</a:t>
            </a:r>
            <a:r>
              <a:rPr lang="ja-JP" altLang="en-US" sz="2000" dirty="0"/>
              <a:t>との整合性</a:t>
            </a:r>
            <a:r>
              <a:rPr lang="en-US" altLang="ja-JP" sz="2000" dirty="0"/>
              <a:t> ~8% (&lt;2σ</a:t>
            </a:r>
            <a:r>
              <a:rPr lang="en-US" altLang="ja-JP" sz="2000" dirty="0" smtClean="0"/>
              <a:t>)</a:t>
            </a:r>
          </a:p>
          <a:p>
            <a:r>
              <a:rPr lang="en-US" altLang="ja-JP" sz="2000" dirty="0" err="1" smtClean="0"/>
              <a:t>κ</a:t>
            </a:r>
            <a:r>
              <a:rPr lang="en-US" altLang="ja-JP" sz="2000" baseline="-25000" dirty="0" err="1" smtClean="0"/>
              <a:t>V</a:t>
            </a:r>
            <a:r>
              <a:rPr lang="en-US" altLang="ja-JP" sz="2000" dirty="0" smtClean="0"/>
              <a:t>&gt;0</a:t>
            </a:r>
            <a:r>
              <a:rPr lang="ja-JP" altLang="en-US" sz="2000" dirty="0" smtClean="0"/>
              <a:t>のみ</a:t>
            </a:r>
            <a:r>
              <a:rPr lang="en-US" altLang="ja-JP" sz="2000" dirty="0" smtClean="0"/>
              <a:t> : </a:t>
            </a:r>
            <a:r>
              <a:rPr lang="ja-JP" altLang="en-US" sz="2000" dirty="0" smtClean="0"/>
              <a:t>非対称性は</a:t>
            </a:r>
            <a:r>
              <a:rPr lang="en-US" altLang="ja-JP" sz="2000" dirty="0" err="1" smtClean="0"/>
              <a:t>H</a:t>
            </a:r>
            <a:r>
              <a:rPr lang="en-US" altLang="ja-JP" sz="2000" dirty="0" err="1" smtClean="0">
                <a:sym typeface="Wingdings"/>
              </a:rPr>
              <a:t>γγ</a:t>
            </a:r>
            <a:r>
              <a:rPr lang="ja-JP" altLang="en-US" sz="2000" dirty="0" smtClean="0">
                <a:sym typeface="Wingdings"/>
              </a:rPr>
              <a:t>の</a:t>
            </a:r>
            <a:r>
              <a:rPr lang="en-US" altLang="ja-JP" sz="2000" dirty="0" smtClean="0">
                <a:sym typeface="Wingdings"/>
              </a:rPr>
              <a:t>loop</a:t>
            </a:r>
            <a:r>
              <a:rPr lang="ja-JP" altLang="en-US" sz="2000" dirty="0" smtClean="0">
                <a:sym typeface="Wingdings"/>
              </a:rPr>
              <a:t>から</a:t>
            </a:r>
            <a:endParaRPr lang="en-US" sz="2000" baseline="-25000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506048" y="1584432"/>
            <a:ext cx="35143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* </a:t>
            </a:r>
            <a:r>
              <a:rPr lang="en-US" altLang="ja-JP" sz="2000" dirty="0" smtClean="0"/>
              <a:t>κ</a:t>
            </a:r>
            <a:r>
              <a:rPr lang="en-US" altLang="ja-JP" sz="2000" baseline="-25000" dirty="0" smtClean="0"/>
              <a:t>γ</a:t>
            </a:r>
            <a:r>
              <a:rPr lang="en-US" altLang="ja-JP" sz="2000" baseline="30000" dirty="0" smtClean="0"/>
              <a:t>2</a:t>
            </a:r>
            <a:r>
              <a:rPr lang="en-US" altLang="ja-JP" sz="2000" dirty="0" smtClean="0"/>
              <a:t>(</a:t>
            </a:r>
            <a:r>
              <a:rPr lang="en-US" altLang="ja-JP" sz="2000" dirty="0" err="1" smtClean="0"/>
              <a:t>κ</a:t>
            </a:r>
            <a:r>
              <a:rPr lang="en-US" altLang="ja-JP" sz="2000" baseline="-25000" dirty="0" err="1" smtClean="0"/>
              <a:t>F</a:t>
            </a:r>
            <a:r>
              <a:rPr lang="en-US" altLang="ja-JP" sz="2000" dirty="0" err="1" smtClean="0"/>
              <a:t>,κ</a:t>
            </a:r>
            <a:r>
              <a:rPr lang="en-US" altLang="ja-JP" sz="2000" baseline="-25000" dirty="0" err="1" smtClean="0"/>
              <a:t>V</a:t>
            </a:r>
            <a:r>
              <a:rPr lang="en-US" altLang="ja-JP" sz="2000" dirty="0" smtClean="0"/>
              <a:t>)∝|1.261κ</a:t>
            </a:r>
            <a:r>
              <a:rPr lang="en-US" altLang="ja-JP" sz="2000" baseline="-25000" dirty="0" smtClean="0"/>
              <a:t>V</a:t>
            </a:r>
            <a:r>
              <a:rPr lang="en-US" altLang="ja-JP" sz="2000" dirty="0" smtClean="0"/>
              <a:t>-0.265κ</a:t>
            </a:r>
            <a:r>
              <a:rPr lang="en-US" altLang="ja-JP" sz="2000" baseline="-25000" dirty="0" smtClean="0"/>
              <a:t>F</a:t>
            </a:r>
            <a:r>
              <a:rPr lang="en-US" altLang="ja-JP" sz="2000" dirty="0" smtClean="0"/>
              <a:t>|</a:t>
            </a:r>
            <a:r>
              <a:rPr lang="en-US" altLang="ja-JP" sz="2000" baseline="30000" dirty="0" smtClean="0"/>
              <a:t>2</a:t>
            </a:r>
            <a:endParaRPr lang="en-US" sz="2000" baseline="-25000" dirty="0" smtClean="0"/>
          </a:p>
        </p:txBody>
      </p:sp>
      <p:sp>
        <p:nvSpPr>
          <p:cNvPr id="21" name="TextBox 20"/>
          <p:cNvSpPr txBox="1"/>
          <p:nvPr/>
        </p:nvSpPr>
        <p:spPr>
          <a:xfrm>
            <a:off x="5654321" y="5833405"/>
            <a:ext cx="3256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SM</a:t>
            </a:r>
            <a:r>
              <a:rPr lang="ja-JP" altLang="en-US" sz="2000" dirty="0"/>
              <a:t>との整合性</a:t>
            </a:r>
            <a:r>
              <a:rPr lang="en-US" altLang="ja-JP" sz="2000" dirty="0"/>
              <a:t> (</a:t>
            </a:r>
            <a:r>
              <a:rPr lang="en-US" altLang="ja-JP" sz="2000" dirty="0" smtClean="0"/>
              <a:t>&lt;1σ)</a:t>
            </a:r>
          </a:p>
        </p:txBody>
      </p:sp>
    </p:spTree>
    <p:extLst>
      <p:ext uri="{BB962C8B-B14F-4D97-AF65-F5344CB8AC3E}">
        <p14:creationId xmlns:p14="http://schemas.microsoft.com/office/powerpoint/2010/main" val="1070221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141"/>
            <a:ext cx="8229600" cy="769074"/>
          </a:xfrm>
        </p:spPr>
        <p:txBody>
          <a:bodyPr/>
          <a:lstStyle/>
          <a:p>
            <a:r>
              <a:rPr lang="ja-JP" altLang="en-US" b="1" u="sng" dirty="0" smtClean="0"/>
              <a:t>カップリング測定</a:t>
            </a:r>
            <a:r>
              <a:rPr lang="en-US" altLang="ja-JP" b="1" u="sng" dirty="0" smtClean="0"/>
              <a:t>(CMS)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894" y="704190"/>
            <a:ext cx="8447906" cy="520820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down type</a:t>
            </a:r>
            <a:r>
              <a:rPr lang="ja-JP" altLang="en-US" sz="2800" dirty="0" smtClean="0"/>
              <a:t>と</a:t>
            </a:r>
            <a:r>
              <a:rPr lang="en-US" altLang="ja-JP" sz="2800" dirty="0" smtClean="0"/>
              <a:t>up type</a:t>
            </a:r>
            <a:r>
              <a:rPr lang="ja-JP" altLang="en-US" sz="2800" dirty="0" smtClean="0"/>
              <a:t>のカップリング比</a:t>
            </a:r>
            <a:r>
              <a:rPr lang="en-US" altLang="ja-JP" sz="2800" dirty="0" smtClean="0"/>
              <a:t>(</a:t>
            </a:r>
            <a:r>
              <a:rPr lang="en-US" altLang="ja-JP" sz="2800" dirty="0" err="1" smtClean="0"/>
              <a:t>λ</a:t>
            </a:r>
            <a:r>
              <a:rPr lang="en-US" altLang="ja-JP" sz="2800" baseline="-25000" dirty="0" err="1" smtClean="0"/>
              <a:t>du</a:t>
            </a:r>
            <a:r>
              <a:rPr lang="en-US" altLang="ja-JP" sz="2800" dirty="0" smtClean="0"/>
              <a:t>=</a:t>
            </a:r>
            <a:r>
              <a:rPr lang="en-US" altLang="ja-JP" sz="2800" dirty="0" err="1" smtClean="0"/>
              <a:t>κ</a:t>
            </a:r>
            <a:r>
              <a:rPr lang="en-US" altLang="ja-JP" sz="2800" baseline="-25000" dirty="0" err="1" smtClean="0"/>
              <a:t>d</a:t>
            </a:r>
            <a:r>
              <a:rPr lang="en-US" altLang="ja-JP" sz="2800" dirty="0" smtClean="0"/>
              <a:t>/</a:t>
            </a:r>
            <a:r>
              <a:rPr lang="en-US" altLang="ja-JP" sz="2800" dirty="0" err="1" smtClean="0"/>
              <a:t>κ</a:t>
            </a:r>
            <a:r>
              <a:rPr lang="en-US" altLang="ja-JP" sz="2800" baseline="-25000" dirty="0" err="1" smtClean="0"/>
              <a:t>u</a:t>
            </a:r>
            <a:r>
              <a:rPr lang="en-US" altLang="ja-JP" sz="2800" dirty="0" smtClean="0"/>
              <a:t>)</a:t>
            </a:r>
            <a:r>
              <a:rPr lang="ja-JP" altLang="en-US" sz="2800" dirty="0" smtClean="0"/>
              <a:t>測定</a:t>
            </a:r>
            <a:r>
              <a:rPr lang="en-US" altLang="ja-JP" sz="2800" dirty="0" smtClean="0"/>
              <a:t> </a:t>
            </a:r>
            <a:r>
              <a:rPr lang="ja-JP" altLang="en-US" sz="2800" dirty="0" smtClean="0"/>
              <a:t>　　　　　　　　　　　　　　　　　</a:t>
            </a:r>
            <a:r>
              <a:rPr lang="en-US" altLang="ja-JP" sz="2400" dirty="0" smtClean="0">
                <a:sym typeface="Wingdings"/>
              </a:rPr>
              <a:t> MSSM</a:t>
            </a:r>
            <a:r>
              <a:rPr lang="ja-JP" altLang="en-US" sz="2400" dirty="0" smtClean="0">
                <a:sym typeface="Wingdings"/>
              </a:rPr>
              <a:t>などでは</a:t>
            </a:r>
            <a:r>
              <a:rPr lang="en-US" altLang="ja-JP" sz="2400" dirty="0" smtClean="0">
                <a:sym typeface="Wingdings"/>
              </a:rPr>
              <a:t>down type</a:t>
            </a:r>
            <a:r>
              <a:rPr lang="ja-JP" altLang="en-US" sz="2400" dirty="0" smtClean="0">
                <a:sym typeface="Wingdings"/>
              </a:rPr>
              <a:t>が</a:t>
            </a:r>
            <a:r>
              <a:rPr lang="en-US" altLang="ja-JP" sz="2400" dirty="0" smtClean="0">
                <a:sym typeface="Wingdings"/>
              </a:rPr>
              <a:t>enhance</a:t>
            </a:r>
            <a:r>
              <a:rPr lang="ja-JP" altLang="en-US" sz="2400" dirty="0" smtClean="0">
                <a:sym typeface="Wingdings"/>
              </a:rPr>
              <a:t>される可能性</a:t>
            </a:r>
            <a:endParaRPr lang="en-US" altLang="ja-JP" sz="2400" dirty="0" smtClean="0">
              <a:sym typeface="Wingdings"/>
            </a:endParaRPr>
          </a:p>
          <a:p>
            <a:r>
              <a:rPr lang="en-US" sz="2800" dirty="0" smtClean="0">
                <a:sym typeface="Wingdings"/>
              </a:rPr>
              <a:t>lepton</a:t>
            </a:r>
            <a:r>
              <a:rPr lang="ja-JP" altLang="en-US" sz="2800" dirty="0" smtClean="0">
                <a:sym typeface="Wingdings"/>
              </a:rPr>
              <a:t>と</a:t>
            </a:r>
            <a:r>
              <a:rPr lang="en-US" altLang="ja-JP" sz="2800" dirty="0" smtClean="0">
                <a:sym typeface="Wingdings"/>
              </a:rPr>
              <a:t>quark</a:t>
            </a:r>
            <a:r>
              <a:rPr lang="ja-JP" altLang="en-US" sz="2800" dirty="0" smtClean="0">
                <a:sym typeface="Wingdings"/>
              </a:rPr>
              <a:t>のカップリング比</a:t>
            </a:r>
            <a:r>
              <a:rPr lang="en-US" altLang="ja-JP" sz="2800" dirty="0" smtClean="0">
                <a:sym typeface="Wingdings"/>
              </a:rPr>
              <a:t>(</a:t>
            </a:r>
            <a:r>
              <a:rPr lang="en-US" altLang="ja-JP" sz="2800" dirty="0" err="1" smtClean="0">
                <a:sym typeface="Wingdings"/>
              </a:rPr>
              <a:t>λ</a:t>
            </a:r>
            <a:r>
              <a:rPr lang="en-US" altLang="ja-JP" sz="2800" baseline="-25000" dirty="0" err="1" smtClean="0">
                <a:sym typeface="Wingdings"/>
              </a:rPr>
              <a:t>lq</a:t>
            </a:r>
            <a:r>
              <a:rPr lang="en-US" altLang="ja-JP" sz="2800" dirty="0" smtClean="0">
                <a:sym typeface="Wingdings"/>
              </a:rPr>
              <a:t>=</a:t>
            </a:r>
            <a:r>
              <a:rPr lang="en-US" altLang="ja-JP" sz="2800" dirty="0" err="1" smtClean="0">
                <a:sym typeface="Wingdings"/>
              </a:rPr>
              <a:t>κ</a:t>
            </a:r>
            <a:r>
              <a:rPr lang="en-US" altLang="ja-JP" sz="2800" baseline="-25000" dirty="0" err="1" smtClean="0">
                <a:sym typeface="Wingdings"/>
              </a:rPr>
              <a:t>l</a:t>
            </a:r>
            <a:r>
              <a:rPr lang="en-US" altLang="ja-JP" sz="2800" dirty="0" smtClean="0">
                <a:sym typeface="Wingdings"/>
              </a:rPr>
              <a:t>/</a:t>
            </a:r>
            <a:r>
              <a:rPr lang="en-US" altLang="ja-JP" sz="2800" dirty="0" err="1" smtClean="0">
                <a:sym typeface="Wingdings"/>
              </a:rPr>
              <a:t>κ</a:t>
            </a:r>
            <a:r>
              <a:rPr lang="en-US" altLang="ja-JP" sz="2800" baseline="-25000" dirty="0" err="1" smtClean="0">
                <a:sym typeface="Wingdings"/>
              </a:rPr>
              <a:t>q</a:t>
            </a:r>
            <a:r>
              <a:rPr lang="en-US" altLang="ja-JP" sz="2800" dirty="0" smtClean="0">
                <a:sym typeface="Wingdings"/>
              </a:rPr>
              <a:t>)</a:t>
            </a:r>
            <a:r>
              <a:rPr lang="ja-JP" altLang="en-US" sz="2800" dirty="0" smtClean="0">
                <a:sym typeface="Wingdings"/>
              </a:rPr>
              <a:t>測定</a:t>
            </a:r>
            <a:r>
              <a:rPr lang="en-US" altLang="ja-JP" sz="2800" dirty="0" smtClean="0">
                <a:sym typeface="Wingdings"/>
              </a:rPr>
              <a:t>                            </a:t>
            </a:r>
            <a:r>
              <a:rPr lang="en-US" altLang="ja-JP" sz="2400" dirty="0" smtClean="0">
                <a:sym typeface="Wingdings"/>
              </a:rPr>
              <a:t> 2HDM</a:t>
            </a:r>
            <a:r>
              <a:rPr lang="ja-JP" altLang="en-US" sz="2400" dirty="0" smtClean="0">
                <a:sym typeface="Wingdings"/>
              </a:rPr>
              <a:t>では</a:t>
            </a:r>
            <a:r>
              <a:rPr lang="en-US" altLang="ja-JP" sz="2400" dirty="0" smtClean="0">
                <a:sym typeface="Wingdings"/>
              </a:rPr>
              <a:t>lepton</a:t>
            </a:r>
            <a:r>
              <a:rPr lang="ja-JP" altLang="en-US" sz="2400" dirty="0" smtClean="0">
                <a:sym typeface="Wingdings"/>
              </a:rPr>
              <a:t>とカップルしないシナリオも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28</a:t>
            </a:fld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457200" y="2414378"/>
            <a:ext cx="3792555" cy="3638712"/>
            <a:chOff x="457200" y="2841928"/>
            <a:chExt cx="3792555" cy="363871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2841928"/>
              <a:ext cx="3792555" cy="3638712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 flipV="1">
              <a:off x="2553081" y="3797600"/>
              <a:ext cx="0" cy="2165091"/>
            </a:xfrm>
            <a:prstGeom prst="line">
              <a:avLst/>
            </a:prstGeom>
            <a:ln w="38100">
              <a:solidFill>
                <a:srgbClr val="3366FF"/>
              </a:solidFill>
              <a:prstDash val="sysDash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2553081" y="5043017"/>
              <a:ext cx="5300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00FF"/>
                  </a:solidFill>
                </a:rPr>
                <a:t>SM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84101" y="4995362"/>
              <a:ext cx="4542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1</a:t>
              </a:r>
              <a:r>
                <a:rPr lang="en-US" altLang="ja-JP" sz="2000" b="1" dirty="0" smtClean="0">
                  <a:solidFill>
                    <a:srgbClr val="FF0000"/>
                  </a:solidFill>
                </a:rPr>
                <a:t>σ</a:t>
              </a:r>
              <a:endParaRPr lang="en-US" sz="2000" b="1" dirty="0" smtClean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162811" y="3362136"/>
              <a:ext cx="4542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b="1" dirty="0">
                  <a:solidFill>
                    <a:srgbClr val="FF0000"/>
                  </a:solidFill>
                </a:rPr>
                <a:t>2</a:t>
              </a:r>
              <a:r>
                <a:rPr lang="en-US" altLang="ja-JP" sz="2000" b="1" dirty="0" smtClean="0">
                  <a:solidFill>
                    <a:srgbClr val="FF0000"/>
                  </a:solidFill>
                </a:rPr>
                <a:t>σ</a:t>
              </a:r>
              <a:endParaRPr lang="en-US" sz="2000" b="1" dirty="0" smtClean="0">
                <a:solidFill>
                  <a:srgbClr val="FF0000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840452" y="2452103"/>
            <a:ext cx="3805773" cy="3651394"/>
            <a:chOff x="4840452" y="2841928"/>
            <a:chExt cx="3805773" cy="365139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0452" y="2841928"/>
              <a:ext cx="3805773" cy="3651394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519068" y="3363638"/>
              <a:ext cx="4542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b="1" dirty="0">
                  <a:solidFill>
                    <a:srgbClr val="FF0000"/>
                  </a:solidFill>
                </a:rPr>
                <a:t>2</a:t>
              </a:r>
              <a:r>
                <a:rPr lang="en-US" altLang="ja-JP" sz="2000" b="1" dirty="0" smtClean="0">
                  <a:solidFill>
                    <a:srgbClr val="FF0000"/>
                  </a:solidFill>
                </a:rPr>
                <a:t>σ</a:t>
              </a:r>
              <a:endParaRPr lang="en-US" sz="2000" b="1" dirty="0" smtClean="0">
                <a:solidFill>
                  <a:srgbClr val="FF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519068" y="5046890"/>
              <a:ext cx="4542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b="1" dirty="0" smtClean="0">
                  <a:solidFill>
                    <a:srgbClr val="FF0000"/>
                  </a:solidFill>
                </a:rPr>
                <a:t>1σ</a:t>
              </a:r>
              <a:endParaRPr lang="en-US" sz="2000" b="1" dirty="0" smtClean="0">
                <a:solidFill>
                  <a:srgbClr val="FF0000"/>
                </a:solidFill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flipV="1">
              <a:off x="6464927" y="3875091"/>
              <a:ext cx="0" cy="2165091"/>
            </a:xfrm>
            <a:prstGeom prst="line">
              <a:avLst/>
            </a:prstGeom>
            <a:ln w="38100">
              <a:solidFill>
                <a:srgbClr val="3366FF"/>
              </a:solidFill>
              <a:prstDash val="sysDash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6480337" y="4846835"/>
              <a:ext cx="5300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00FF"/>
                  </a:solidFill>
                </a:rPr>
                <a:t>SM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212916" y="6000416"/>
            <a:ext cx="463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SM</a:t>
            </a:r>
            <a:r>
              <a:rPr lang="ja-JP" altLang="en-US" sz="2400" b="1" dirty="0" smtClean="0">
                <a:solidFill>
                  <a:srgbClr val="0000FF"/>
                </a:solidFill>
              </a:rPr>
              <a:t>からの大きなズレは観測されず</a:t>
            </a:r>
            <a:endParaRPr lang="en-US" sz="2400" b="1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282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908"/>
            <a:ext cx="8229600" cy="843356"/>
          </a:xfrm>
        </p:spPr>
        <p:txBody>
          <a:bodyPr/>
          <a:lstStyle/>
          <a:p>
            <a:r>
              <a:rPr lang="ja-JP" altLang="en-US" b="1" u="sng" dirty="0" smtClean="0"/>
              <a:t>カップリング測定</a:t>
            </a:r>
            <a:endParaRPr lang="en-US" b="1" u="sng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6443790" y="630646"/>
            <a:ext cx="2607761" cy="1420801"/>
            <a:chOff x="6198598" y="963016"/>
            <a:chExt cx="2760498" cy="1645545"/>
          </a:xfrm>
        </p:grpSpPr>
        <p:grpSp>
          <p:nvGrpSpPr>
            <p:cNvPr id="15" name="Group 14"/>
            <p:cNvGrpSpPr/>
            <p:nvPr/>
          </p:nvGrpSpPr>
          <p:grpSpPr>
            <a:xfrm>
              <a:off x="6198598" y="963016"/>
              <a:ext cx="2760498" cy="1645545"/>
              <a:chOff x="4384451" y="1452854"/>
              <a:chExt cx="4778974" cy="3810000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"/>
              <a:srcRect r="59131"/>
              <a:stretch/>
            </p:blipFill>
            <p:spPr>
              <a:xfrm>
                <a:off x="4384451" y="1514014"/>
                <a:ext cx="2678197" cy="3619500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3"/>
              <a:srcRect l="13824" r="58877"/>
              <a:stretch/>
            </p:blipFill>
            <p:spPr>
              <a:xfrm>
                <a:off x="7010400" y="1452854"/>
                <a:ext cx="2153025" cy="3810000"/>
              </a:xfrm>
              <a:prstGeom prst="rect">
                <a:avLst/>
              </a:prstGeom>
            </p:spPr>
          </p:pic>
        </p:grpSp>
        <p:sp>
          <p:nvSpPr>
            <p:cNvPr id="16" name="TextBox 15"/>
            <p:cNvSpPr txBox="1"/>
            <p:nvPr/>
          </p:nvSpPr>
          <p:spPr>
            <a:xfrm>
              <a:off x="6655207" y="1481955"/>
              <a:ext cx="3272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189150" y="1495912"/>
              <a:ext cx="3272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649" y="912405"/>
            <a:ext cx="9054351" cy="4553434"/>
          </a:xfrm>
        </p:spPr>
        <p:txBody>
          <a:bodyPr>
            <a:noAutofit/>
          </a:bodyPr>
          <a:lstStyle/>
          <a:p>
            <a:r>
              <a:rPr lang="en-US" sz="2400" dirty="0" err="1" smtClean="0"/>
              <a:t>gg</a:t>
            </a:r>
            <a:r>
              <a:rPr lang="en-US" sz="2400" dirty="0" err="1" smtClean="0">
                <a:sym typeface="Wingdings"/>
              </a:rPr>
              <a:t>H</a:t>
            </a:r>
            <a:r>
              <a:rPr lang="en-US" sz="2400" dirty="0" smtClean="0">
                <a:sym typeface="Wingdings"/>
              </a:rPr>
              <a:t>, </a:t>
            </a:r>
            <a:r>
              <a:rPr lang="en-US" sz="2400" dirty="0" err="1" smtClean="0">
                <a:sym typeface="Wingdings"/>
              </a:rPr>
              <a:t>H</a:t>
            </a:r>
            <a:r>
              <a:rPr lang="en-US" altLang="ja-JP" sz="2400" dirty="0" err="1" smtClean="0">
                <a:sym typeface="Wingdings"/>
              </a:rPr>
              <a:t>γγ</a:t>
            </a:r>
            <a:r>
              <a:rPr lang="ja-JP" altLang="en-US" sz="2400" dirty="0" smtClean="0">
                <a:sym typeface="Wingdings"/>
              </a:rPr>
              <a:t>の</a:t>
            </a:r>
            <a:r>
              <a:rPr lang="en-US" altLang="ja-JP" sz="2400" dirty="0" smtClean="0">
                <a:sym typeface="Wingdings"/>
              </a:rPr>
              <a:t>loop</a:t>
            </a:r>
            <a:r>
              <a:rPr lang="ja-JP" altLang="en-US" sz="2400" dirty="0" smtClean="0">
                <a:sym typeface="Wingdings"/>
              </a:rPr>
              <a:t>に</a:t>
            </a:r>
            <a:r>
              <a:rPr lang="en-US" altLang="ja-JP" sz="2400" dirty="0" smtClean="0">
                <a:sym typeface="Wingdings"/>
              </a:rPr>
              <a:t>non-SM</a:t>
            </a:r>
            <a:r>
              <a:rPr lang="ja-JP" altLang="en-US" sz="2400" dirty="0" smtClean="0">
                <a:sym typeface="Wingdings"/>
              </a:rPr>
              <a:t>粒子の　　　　　　　　　　　　　　　　　　　　寄与がある場合</a:t>
            </a:r>
            <a:r>
              <a:rPr lang="en-US" altLang="ja-JP" sz="2400" dirty="0" err="1" smtClean="0">
                <a:sym typeface="Wingdings"/>
              </a:rPr>
              <a:t>κ</a:t>
            </a:r>
            <a:r>
              <a:rPr lang="en-US" altLang="ja-JP" sz="2400" baseline="-25000" dirty="0" err="1" smtClean="0">
                <a:sym typeface="Wingdings"/>
              </a:rPr>
              <a:t>g</a:t>
            </a:r>
            <a:r>
              <a:rPr lang="en-US" altLang="ja-JP" sz="2400" dirty="0" smtClean="0">
                <a:sym typeface="Wingdings"/>
              </a:rPr>
              <a:t>, </a:t>
            </a:r>
            <a:r>
              <a:rPr lang="en-US" altLang="ja-JP" sz="2400" dirty="0" err="1" smtClean="0">
                <a:sym typeface="Wingdings"/>
              </a:rPr>
              <a:t>κ</a:t>
            </a:r>
            <a:r>
              <a:rPr lang="en-US" altLang="ja-JP" sz="2400" baseline="-25000" dirty="0" err="1" smtClean="0">
                <a:sym typeface="Wingdings"/>
              </a:rPr>
              <a:t>γ</a:t>
            </a:r>
            <a:r>
              <a:rPr lang="ja-JP" altLang="en-US" sz="2400" dirty="0" smtClean="0">
                <a:sym typeface="Wingdings"/>
              </a:rPr>
              <a:t>のズレが見える可能性</a:t>
            </a:r>
            <a:endParaRPr lang="en-US" altLang="ja-JP" sz="2400" dirty="0" smtClean="0">
              <a:sym typeface="Wingdings"/>
            </a:endParaRPr>
          </a:p>
          <a:p>
            <a:pPr lvl="1"/>
            <a:r>
              <a:rPr lang="ja-JP" altLang="en-US" sz="2400" dirty="0" smtClean="0">
                <a:sym typeface="Wingdings"/>
              </a:rPr>
              <a:t>全崩壊幅は</a:t>
            </a:r>
            <a:r>
              <a:rPr lang="en-US" altLang="ja-JP" sz="2400" dirty="0" smtClean="0">
                <a:sym typeface="Wingdings"/>
              </a:rPr>
              <a:t>SM</a:t>
            </a:r>
            <a:r>
              <a:rPr lang="ja-JP" altLang="en-US" sz="2400" dirty="0" smtClean="0">
                <a:sym typeface="Wingdings"/>
              </a:rPr>
              <a:t>と同じと仮定</a:t>
            </a:r>
            <a:r>
              <a:rPr lang="en-US" altLang="ja-JP" sz="2400" dirty="0" smtClean="0">
                <a:sym typeface="Wingdings"/>
              </a:rPr>
              <a:t> (</a:t>
            </a:r>
            <a:r>
              <a:rPr lang="en-US" altLang="ja-JP" sz="2400" dirty="0" err="1">
                <a:sym typeface="Wingdings"/>
              </a:rPr>
              <a:t>κ</a:t>
            </a:r>
            <a:r>
              <a:rPr lang="en-US" altLang="ja-JP" sz="2400" baseline="-25000" dirty="0" err="1">
                <a:sym typeface="Wingdings"/>
              </a:rPr>
              <a:t>g</a:t>
            </a:r>
            <a:r>
              <a:rPr lang="en-US" altLang="ja-JP" sz="2400" dirty="0">
                <a:sym typeface="Wingdings"/>
              </a:rPr>
              <a:t>, </a:t>
            </a:r>
            <a:r>
              <a:rPr lang="en-US" altLang="ja-JP" sz="2400" dirty="0" err="1" smtClean="0">
                <a:sym typeface="Wingdings"/>
              </a:rPr>
              <a:t>κ</a:t>
            </a:r>
            <a:r>
              <a:rPr lang="en-US" altLang="ja-JP" sz="2400" baseline="-25000" dirty="0" err="1" smtClean="0">
                <a:sym typeface="Wingdings"/>
              </a:rPr>
              <a:t>γ</a:t>
            </a:r>
            <a:r>
              <a:rPr lang="ja-JP" altLang="en-US" sz="2400" dirty="0" smtClean="0">
                <a:sym typeface="Wingdings"/>
              </a:rPr>
              <a:t>がパラメータ</a:t>
            </a:r>
            <a:r>
              <a:rPr lang="en-US" altLang="ja-JP" sz="2400" dirty="0" smtClean="0">
                <a:sym typeface="Wingdings"/>
              </a:rPr>
              <a:t>)</a:t>
            </a:r>
          </a:p>
          <a:p>
            <a:pPr lvl="1"/>
            <a:endParaRPr lang="en-US" altLang="ja-JP" sz="2400" dirty="0">
              <a:sym typeface="Wingdings"/>
            </a:endParaRPr>
          </a:p>
          <a:p>
            <a:pPr lvl="1"/>
            <a:endParaRPr lang="en-US" altLang="ja-JP" sz="2400" dirty="0" smtClean="0">
              <a:sym typeface="Wingdings"/>
            </a:endParaRPr>
          </a:p>
          <a:p>
            <a:pPr lvl="1"/>
            <a:endParaRPr lang="en-US" altLang="ja-JP" sz="2400" dirty="0">
              <a:sym typeface="Wingdings"/>
            </a:endParaRPr>
          </a:p>
          <a:p>
            <a:pPr lvl="1"/>
            <a:endParaRPr lang="en-US" altLang="ja-JP" sz="2400" dirty="0" smtClean="0">
              <a:sym typeface="Wingdings"/>
            </a:endParaRPr>
          </a:p>
          <a:p>
            <a:pPr lvl="1"/>
            <a:endParaRPr lang="en-US" altLang="ja-JP" sz="2400" dirty="0">
              <a:sym typeface="Wingdings"/>
            </a:endParaRPr>
          </a:p>
          <a:p>
            <a:pPr lvl="1"/>
            <a:endParaRPr lang="en-US" altLang="ja-JP" sz="2400" dirty="0" smtClean="0">
              <a:sym typeface="Wingdings"/>
            </a:endParaRPr>
          </a:p>
          <a:p>
            <a:pPr lvl="1"/>
            <a:endParaRPr lang="en-US" altLang="ja-JP" sz="2400" dirty="0">
              <a:sym typeface="Wingdings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23985" y="2101432"/>
            <a:ext cx="4343436" cy="3163338"/>
            <a:chOff x="38877" y="3378806"/>
            <a:chExt cx="4565398" cy="32229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877" y="3378806"/>
              <a:ext cx="4565398" cy="309190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042403" y="5234771"/>
              <a:ext cx="4955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SM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85913" y="6191306"/>
              <a:ext cx="3267545" cy="41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SM</a:t>
              </a:r>
              <a:r>
                <a:rPr lang="ja-JP" altLang="en-US" sz="2400" b="1" dirty="0" smtClean="0"/>
                <a:t>との整合性は</a:t>
              </a:r>
              <a:r>
                <a:rPr lang="en-US" altLang="ja-JP" sz="2400" b="1" dirty="0" smtClean="0"/>
                <a:t>5%(~2σ)</a:t>
              </a:r>
              <a:endParaRPr lang="en-US" sz="2400" b="1" dirty="0" smtClean="0"/>
            </a:p>
          </p:txBody>
        </p:sp>
      </p:grp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29</a:t>
            </a:fld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5035490" y="2224496"/>
            <a:ext cx="3700519" cy="3357760"/>
            <a:chOff x="4998854" y="2674471"/>
            <a:chExt cx="3894956" cy="371079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74754" y="4369960"/>
              <a:ext cx="2205788" cy="52482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98854" y="2674471"/>
              <a:ext cx="3700519" cy="355041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6997985" y="3798814"/>
              <a:ext cx="519042" cy="4154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SM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254418" y="4757662"/>
              <a:ext cx="424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3</a:t>
              </a:r>
              <a:r>
                <a:rPr lang="en-US" altLang="ja-JP" b="1" dirty="0" smtClean="0">
                  <a:solidFill>
                    <a:srgbClr val="FF0000"/>
                  </a:solidFill>
                </a:rPr>
                <a:t>σ</a:t>
              </a:r>
              <a:endParaRPr lang="en-US" b="1" dirty="0" smtClean="0">
                <a:solidFill>
                  <a:srgbClr val="FF00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052830" y="4292474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>
                  <a:solidFill>
                    <a:srgbClr val="FF0000"/>
                  </a:solidFill>
                </a:rPr>
                <a:t>2</a:t>
              </a:r>
              <a:r>
                <a:rPr lang="en-US" altLang="ja-JP" b="1" dirty="0" smtClean="0">
                  <a:solidFill>
                    <a:srgbClr val="FF0000"/>
                  </a:solidFill>
                </a:rPr>
                <a:t>σ</a:t>
              </a:r>
              <a:endParaRPr lang="en-US" b="1" dirty="0" smtClean="0">
                <a:solidFill>
                  <a:srgbClr val="FF000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151570" y="4477140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>
                  <a:solidFill>
                    <a:srgbClr val="FF0000"/>
                  </a:solidFill>
                </a:rPr>
                <a:t>1</a:t>
              </a:r>
              <a:r>
                <a:rPr lang="en-US" altLang="ja-JP" b="1" dirty="0" smtClean="0">
                  <a:solidFill>
                    <a:srgbClr val="FF0000"/>
                  </a:solidFill>
                </a:rPr>
                <a:t>σ</a:t>
              </a:r>
              <a:endParaRPr lang="en-US" b="1" dirty="0" smtClean="0">
                <a:solidFill>
                  <a:srgbClr val="FF0000"/>
                </a:solidFill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H="1">
              <a:off x="7151570" y="4214218"/>
              <a:ext cx="619685" cy="262922"/>
            </a:xfrm>
            <a:prstGeom prst="straightConnector1">
              <a:avLst/>
            </a:prstGeom>
            <a:ln w="50800">
              <a:solidFill>
                <a:srgbClr val="FF0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7680542" y="3863512"/>
              <a:ext cx="12132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(0.97,0.83)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828069" y="5923600"/>
              <a:ext cx="24267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SM</a:t>
              </a:r>
              <a:r>
                <a:rPr lang="ja-JP" altLang="en-US" sz="2400" b="1" dirty="0" smtClean="0"/>
                <a:t>と無矛盾</a:t>
              </a:r>
              <a:r>
                <a:rPr lang="en-US" altLang="ja-JP" sz="2400" b="1" dirty="0" smtClean="0"/>
                <a:t>(~1σ)</a:t>
              </a:r>
              <a:endParaRPr lang="en-US" sz="2400" b="1" dirty="0" smtClean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627268" y="2881151"/>
              <a:ext cx="6177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CMS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0" y="5413133"/>
            <a:ext cx="56298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non-SM</a:t>
            </a:r>
            <a:r>
              <a:rPr lang="ja-JP" altLang="en-US" sz="2000" dirty="0" smtClean="0"/>
              <a:t>粒子が全崩壊幅に寄与する場合</a:t>
            </a:r>
            <a:r>
              <a:rPr lang="en-US" altLang="ja-JP" sz="2000" dirty="0" smtClean="0"/>
              <a:t>(non-SM</a:t>
            </a:r>
            <a:r>
              <a:rPr lang="ja-JP" altLang="en-US" sz="2000" dirty="0" smtClean="0"/>
              <a:t>粒子は観測されない</a:t>
            </a:r>
            <a:r>
              <a:rPr lang="en-US" altLang="ja-JP" sz="2000" dirty="0" smtClean="0"/>
              <a:t>)</a:t>
            </a:r>
            <a:endParaRPr lang="en-US" altLang="ja-JP" sz="2000" dirty="0"/>
          </a:p>
          <a:p>
            <a:pPr algn="ctr"/>
            <a:r>
              <a:rPr lang="en-US" altLang="ja-JP" sz="2000" b="1" dirty="0" smtClean="0"/>
              <a:t>BR(invisible) &lt; 0.6(0.52) @95% CL in ATLAS(CMS)</a:t>
            </a:r>
          </a:p>
        </p:txBody>
      </p:sp>
    </p:spTree>
    <p:extLst>
      <p:ext uri="{BB962C8B-B14F-4D97-AF65-F5344CB8AC3E}">
        <p14:creationId xmlns:p14="http://schemas.microsoft.com/office/powerpoint/2010/main" val="2411017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8790"/>
          </a:xfrm>
        </p:spPr>
        <p:txBody>
          <a:bodyPr/>
          <a:lstStyle/>
          <a:p>
            <a:r>
              <a:rPr lang="en-US" b="1" u="sng" dirty="0" smtClean="0"/>
              <a:t>A Higgs Boson (not Higgs-”like”)</a:t>
            </a:r>
            <a:endParaRPr lang="en-US" b="1" u="sng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47579" y="1229895"/>
            <a:ext cx="8529054" cy="501315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2400" b="1" dirty="0"/>
              <a:t>New results indicate that particle discovered at CERN </a:t>
            </a:r>
            <a:r>
              <a:rPr lang="en-US" sz="2400" b="1" dirty="0" smtClean="0"/>
              <a:t>is                              </a:t>
            </a:r>
            <a:r>
              <a:rPr lang="en-US" sz="2400" b="1" dirty="0">
                <a:solidFill>
                  <a:srgbClr val="FF0000"/>
                </a:solidFill>
              </a:rPr>
              <a:t>a Higgs boson </a:t>
            </a:r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b="1" dirty="0"/>
              <a:t> </a:t>
            </a:r>
            <a:endParaRPr lang="en-US" sz="2400" dirty="0"/>
          </a:p>
          <a:p>
            <a:r>
              <a:rPr lang="en-US" sz="2400" dirty="0">
                <a:solidFill>
                  <a:srgbClr val="FF6600"/>
                </a:solidFill>
              </a:rPr>
              <a:t>Geneva, 14 March 2013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 </a:t>
            </a:r>
            <a:r>
              <a:rPr lang="en-US" sz="2400" dirty="0"/>
              <a:t>At the </a:t>
            </a:r>
            <a:r>
              <a:rPr lang="en-US" sz="2400" dirty="0" err="1"/>
              <a:t>Moriond</a:t>
            </a:r>
            <a:r>
              <a:rPr lang="en-US" sz="2400" dirty="0"/>
              <a:t> Conference today, the ATLAS and CMS collaborations at CERN’s Large Hadron Collider (LHC) presented preliminary new results that further elucidate the particle discovered last year.  </a:t>
            </a:r>
          </a:p>
          <a:p>
            <a:pPr algn="ctr"/>
            <a:r>
              <a:rPr lang="en-US" sz="2400" dirty="0" smtClean="0"/>
              <a:t>Having </a:t>
            </a:r>
            <a:r>
              <a:rPr lang="en-US" sz="2400" dirty="0" err="1"/>
              <a:t>analysed</a:t>
            </a:r>
            <a:r>
              <a:rPr lang="en-US" sz="2400" dirty="0"/>
              <a:t> two and a half times more data than was available for the discovery announcement in July, they find that </a:t>
            </a:r>
            <a:r>
              <a:rPr lang="en-US" sz="2400" b="1" dirty="0">
                <a:solidFill>
                  <a:srgbClr val="FF0000"/>
                </a:solidFill>
              </a:rPr>
              <a:t>the new particle is looking more and more like a Higgs boson</a:t>
            </a:r>
            <a:r>
              <a:rPr lang="en-US" sz="2400" dirty="0"/>
              <a:t>, the particle linked to the mechanism that gives mass to elementary </a:t>
            </a:r>
            <a:r>
              <a:rPr lang="en-US" sz="2400" dirty="0" smtClean="0"/>
              <a:t>particles…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186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21"/>
            <a:ext cx="8229600" cy="805623"/>
          </a:xfrm>
        </p:spPr>
        <p:txBody>
          <a:bodyPr>
            <a:normAutofit/>
          </a:bodyPr>
          <a:lstStyle/>
          <a:p>
            <a:r>
              <a:rPr lang="ja-JP" altLang="en-US" b="1" u="sng" dirty="0" smtClean="0"/>
              <a:t>スピン・パリティ測定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62026"/>
            <a:ext cx="9144000" cy="5348686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H</a:t>
            </a:r>
            <a:r>
              <a:rPr lang="en-US" sz="2800" dirty="0" err="1" smtClean="0">
                <a:sym typeface="Wingdings"/>
              </a:rPr>
              <a:t></a:t>
            </a:r>
            <a:r>
              <a:rPr lang="en-US" altLang="ja-JP" sz="2800" dirty="0" err="1" smtClean="0">
                <a:sym typeface="Wingdings"/>
              </a:rPr>
              <a:t>γγ</a:t>
            </a:r>
            <a:r>
              <a:rPr lang="en-US" altLang="ja-JP" sz="2800" dirty="0" smtClean="0">
                <a:sym typeface="Wingdings"/>
              </a:rPr>
              <a:t>, </a:t>
            </a:r>
            <a:r>
              <a:rPr lang="en-US" altLang="ja-JP" sz="2800" dirty="0" err="1" smtClean="0">
                <a:sym typeface="Wingdings"/>
              </a:rPr>
              <a:t>HWWlvlv</a:t>
            </a:r>
            <a:r>
              <a:rPr lang="en-US" altLang="ja-JP" sz="2800" dirty="0" smtClean="0">
                <a:sym typeface="Wingdings"/>
              </a:rPr>
              <a:t>, HZZ4l</a:t>
            </a:r>
            <a:r>
              <a:rPr lang="ja-JP" altLang="en-US" sz="2800" dirty="0" smtClean="0">
                <a:sym typeface="Wingdings"/>
              </a:rPr>
              <a:t>チャンネルでスピン測定</a:t>
            </a:r>
            <a:endParaRPr lang="en-US" altLang="ja-JP" sz="2800" dirty="0" smtClean="0">
              <a:sym typeface="Wingdings"/>
            </a:endParaRPr>
          </a:p>
          <a:p>
            <a:pPr lvl="1"/>
            <a:r>
              <a:rPr lang="en-US" altLang="ja-JP" sz="2400" dirty="0" smtClean="0">
                <a:sym typeface="Wingdings"/>
              </a:rPr>
              <a:t>Spin 0</a:t>
            </a:r>
            <a:r>
              <a:rPr lang="en-US" altLang="ja-JP" sz="2400" baseline="30000" dirty="0" smtClean="0">
                <a:sym typeface="Wingdings"/>
              </a:rPr>
              <a:t>+ </a:t>
            </a:r>
            <a:r>
              <a:rPr lang="en-US" altLang="ja-JP" sz="2400" dirty="0" err="1" smtClean="0">
                <a:sym typeface="Wingdings"/>
              </a:rPr>
              <a:t>vs</a:t>
            </a:r>
            <a:r>
              <a:rPr lang="en-US" altLang="ja-JP" sz="2400" dirty="0" smtClean="0">
                <a:sym typeface="Wingdings"/>
              </a:rPr>
              <a:t> 2</a:t>
            </a:r>
            <a:r>
              <a:rPr lang="en-US" altLang="ja-JP" sz="2400" baseline="30000" dirty="0" smtClean="0">
                <a:sym typeface="Wingdings"/>
              </a:rPr>
              <a:t>+ </a:t>
            </a:r>
            <a:r>
              <a:rPr lang="en-US" altLang="ja-JP" sz="2400" dirty="0" smtClean="0">
                <a:sym typeface="Wingdings"/>
              </a:rPr>
              <a:t>: </a:t>
            </a:r>
            <a:r>
              <a:rPr lang="ja-JP" altLang="en-US" sz="2400" dirty="0" smtClean="0">
                <a:sym typeface="Wingdings"/>
              </a:rPr>
              <a:t>最もシンプルな</a:t>
            </a:r>
            <a:r>
              <a:rPr lang="en-US" altLang="ja-JP" sz="2400" dirty="0" err="1" smtClean="0">
                <a:sym typeface="Wingdings"/>
              </a:rPr>
              <a:t>gravition</a:t>
            </a:r>
            <a:r>
              <a:rPr lang="en-US" altLang="ja-JP" sz="2400" dirty="0" smtClean="0">
                <a:sym typeface="Wingdings"/>
              </a:rPr>
              <a:t>-like</a:t>
            </a:r>
            <a:r>
              <a:rPr lang="ja-JP" altLang="en-US" sz="2400" dirty="0" smtClean="0">
                <a:sym typeface="Wingdings"/>
              </a:rPr>
              <a:t>モデルを</a:t>
            </a:r>
            <a:r>
              <a:rPr lang="en-US" altLang="ja-JP" sz="2400" dirty="0" smtClean="0">
                <a:sym typeface="Wingdings"/>
              </a:rPr>
              <a:t>spin2</a:t>
            </a:r>
            <a:r>
              <a:rPr lang="en-US" altLang="ja-JP" sz="2400" baseline="30000" dirty="0" smtClean="0">
                <a:sym typeface="Wingdings"/>
              </a:rPr>
              <a:t>+</a:t>
            </a:r>
            <a:r>
              <a:rPr lang="ja-JP" altLang="en-US" sz="2400" dirty="0" smtClean="0">
                <a:sym typeface="Wingdings"/>
              </a:rPr>
              <a:t>のベンチマークとして使用</a:t>
            </a:r>
            <a:r>
              <a:rPr lang="en-US" altLang="ja-JP" sz="2400" dirty="0" smtClean="0">
                <a:sym typeface="Wingdings"/>
              </a:rPr>
              <a:t> </a:t>
            </a:r>
            <a:r>
              <a:rPr lang="en-US" altLang="ja-JP" sz="1800" dirty="0" smtClean="0">
                <a:sym typeface="Wingdings"/>
              </a:rPr>
              <a:t>(Spin 1</a:t>
            </a:r>
            <a:r>
              <a:rPr lang="en-US" altLang="ja-JP" sz="1800" baseline="30000" dirty="0" smtClean="0">
                <a:sym typeface="Wingdings"/>
              </a:rPr>
              <a:t>+/-</a:t>
            </a:r>
            <a:r>
              <a:rPr lang="ja-JP" altLang="en-US" sz="1800" dirty="0" smtClean="0">
                <a:sym typeface="Wingdings"/>
              </a:rPr>
              <a:t>は</a:t>
            </a:r>
            <a:r>
              <a:rPr lang="en-US" altLang="ja-JP" sz="1800" dirty="0" smtClean="0">
                <a:sym typeface="Wingdings"/>
              </a:rPr>
              <a:t>Landau-Yang</a:t>
            </a:r>
            <a:r>
              <a:rPr lang="ja-JP" altLang="en-US" sz="1800" dirty="0" smtClean="0">
                <a:sym typeface="Wingdings"/>
              </a:rPr>
              <a:t>定理で禁止されている</a:t>
            </a:r>
            <a:r>
              <a:rPr lang="en-US" altLang="ja-JP" sz="1800" dirty="0" smtClean="0">
                <a:sym typeface="Wingdings"/>
              </a:rPr>
              <a:t>)</a:t>
            </a:r>
            <a:endParaRPr lang="en-US" altLang="ja-JP" sz="1800" baseline="30000" dirty="0" smtClean="0">
              <a:sym typeface="Wingdings"/>
            </a:endParaRPr>
          </a:p>
          <a:p>
            <a:pPr lvl="1"/>
            <a:r>
              <a:rPr lang="en-US" altLang="ja-JP" sz="2400" dirty="0" smtClean="0">
                <a:sym typeface="Wingdings"/>
              </a:rPr>
              <a:t>ZZ4l</a:t>
            </a:r>
            <a:r>
              <a:rPr lang="ja-JP" altLang="en-US" sz="2400" dirty="0" smtClean="0">
                <a:sym typeface="Wingdings"/>
              </a:rPr>
              <a:t>は</a:t>
            </a:r>
            <a:r>
              <a:rPr lang="en-US" altLang="ja-JP" sz="2400" dirty="0" smtClean="0">
                <a:sym typeface="Wingdings"/>
              </a:rPr>
              <a:t>0</a:t>
            </a:r>
            <a:r>
              <a:rPr lang="en-US" altLang="ja-JP" sz="2400" baseline="30000" dirty="0" smtClean="0">
                <a:sym typeface="Wingdings"/>
              </a:rPr>
              <a:t>-</a:t>
            </a:r>
            <a:r>
              <a:rPr lang="en-US" altLang="ja-JP" sz="2400" dirty="0" smtClean="0">
                <a:sym typeface="Wingdings"/>
              </a:rPr>
              <a:t>,1</a:t>
            </a:r>
            <a:r>
              <a:rPr lang="en-US" altLang="ja-JP" sz="2400" baseline="30000" dirty="0" smtClean="0">
                <a:sym typeface="Wingdings"/>
              </a:rPr>
              <a:t>+</a:t>
            </a:r>
            <a:r>
              <a:rPr lang="en-US" altLang="ja-JP" sz="2400" dirty="0" smtClean="0">
                <a:sym typeface="Wingdings"/>
              </a:rPr>
              <a:t>,1</a:t>
            </a:r>
            <a:r>
              <a:rPr lang="en-US" altLang="ja-JP" sz="2400" baseline="30000" dirty="0" smtClean="0">
                <a:sym typeface="Wingdings"/>
              </a:rPr>
              <a:t>-</a:t>
            </a:r>
            <a:r>
              <a:rPr lang="en-US" altLang="ja-JP" sz="2400" dirty="0" smtClean="0">
                <a:sym typeface="Wingdings"/>
              </a:rPr>
              <a:t>,2</a:t>
            </a:r>
            <a:r>
              <a:rPr lang="en-US" altLang="ja-JP" sz="2400" baseline="30000" dirty="0" smtClean="0">
                <a:sym typeface="Wingdings"/>
              </a:rPr>
              <a:t>-</a:t>
            </a:r>
            <a:r>
              <a:rPr lang="ja-JP" altLang="en-US" sz="2400" dirty="0" smtClean="0">
                <a:sym typeface="Wingdings"/>
              </a:rPr>
              <a:t>との識別にも感度がある</a:t>
            </a:r>
            <a:endParaRPr lang="en-US" altLang="ja-JP" sz="2400" dirty="0" smtClean="0">
              <a:sym typeface="Wingdings"/>
            </a:endParaRPr>
          </a:p>
          <a:p>
            <a:pPr marL="457200" lvl="1" indent="0">
              <a:buNone/>
            </a:pPr>
            <a:endParaRPr lang="en-US" altLang="ja-JP" sz="2400" baseline="30000" dirty="0" smtClean="0">
              <a:sym typeface="Wingdings"/>
            </a:endParaRPr>
          </a:p>
          <a:p>
            <a:pPr lvl="1">
              <a:buFont typeface="Wingdings" charset="2"/>
              <a:buChar char="v"/>
            </a:pPr>
            <a:r>
              <a:rPr lang="en-US" altLang="ja-JP" sz="2400" dirty="0" smtClean="0">
                <a:sym typeface="Wingdings"/>
              </a:rPr>
              <a:t> </a:t>
            </a:r>
            <a:r>
              <a:rPr lang="en-US" altLang="ja-JP" sz="2400" dirty="0" err="1" smtClean="0">
                <a:sym typeface="Wingdings"/>
              </a:rPr>
              <a:t>Hγγ</a:t>
            </a:r>
            <a:r>
              <a:rPr lang="en-US" altLang="ja-JP" sz="2400" dirty="0">
                <a:sym typeface="Wingdings"/>
              </a:rPr>
              <a:t> </a:t>
            </a:r>
            <a:r>
              <a:rPr lang="en-US" altLang="ja-JP" sz="2400" dirty="0" smtClean="0">
                <a:sym typeface="Wingdings"/>
              </a:rPr>
              <a:t>: Z-</a:t>
            </a:r>
            <a:r>
              <a:rPr lang="ja-JP" altLang="en-US" sz="2400" dirty="0" smtClean="0">
                <a:sym typeface="Wingdings"/>
              </a:rPr>
              <a:t>軸と光子の放出角度</a:t>
            </a:r>
            <a:r>
              <a:rPr lang="en-US" altLang="ja-JP" sz="2400" dirty="0" smtClean="0">
                <a:sym typeface="Wingdings"/>
              </a:rPr>
              <a:t>|</a:t>
            </a:r>
            <a:r>
              <a:rPr lang="en-US" altLang="ja-JP" sz="2400" dirty="0" err="1" smtClean="0">
                <a:sym typeface="Wingdings"/>
              </a:rPr>
              <a:t>cosθ</a:t>
            </a:r>
            <a:r>
              <a:rPr lang="en-US" altLang="ja-JP" sz="2400" dirty="0" smtClean="0">
                <a:sym typeface="Wingdings"/>
              </a:rPr>
              <a:t>*|</a:t>
            </a:r>
            <a:r>
              <a:rPr lang="ja-JP" altLang="en-US" sz="2400" dirty="0" smtClean="0">
                <a:sym typeface="Wingdings"/>
              </a:rPr>
              <a:t>のみをもちいてスピンを測定</a:t>
            </a:r>
            <a:r>
              <a:rPr lang="en-US" altLang="ja-JP" sz="2400" dirty="0" smtClean="0">
                <a:sym typeface="Wingdings"/>
              </a:rPr>
              <a:t> </a:t>
            </a:r>
            <a:endParaRPr lang="en-US" altLang="ja-JP" sz="2400" dirty="0">
              <a:sym typeface="Wingdings"/>
            </a:endParaRPr>
          </a:p>
          <a:p>
            <a:pPr lvl="1"/>
            <a:r>
              <a:rPr lang="en-US" altLang="ja-JP" sz="2400" dirty="0" smtClean="0">
                <a:sym typeface="Wingdings"/>
              </a:rPr>
              <a:t>|</a:t>
            </a:r>
            <a:r>
              <a:rPr lang="en-US" altLang="ja-JP" sz="2400" dirty="0" err="1">
                <a:sym typeface="Wingdings"/>
              </a:rPr>
              <a:t>cosθ</a:t>
            </a:r>
            <a:r>
              <a:rPr lang="en-US" altLang="ja-JP" sz="2400" dirty="0">
                <a:sym typeface="Wingdings"/>
              </a:rPr>
              <a:t>*</a:t>
            </a:r>
            <a:r>
              <a:rPr lang="en-US" altLang="ja-JP" sz="2400" dirty="0" smtClean="0">
                <a:sym typeface="Wingdings"/>
              </a:rPr>
              <a:t>|</a:t>
            </a:r>
            <a:r>
              <a:rPr lang="ja-JP" altLang="en-US" sz="2400" dirty="0" smtClean="0">
                <a:sym typeface="Wingdings"/>
              </a:rPr>
              <a:t>と</a:t>
            </a:r>
            <a:r>
              <a:rPr lang="en-US" altLang="ja-JP" sz="2400" dirty="0" err="1" smtClean="0">
                <a:sym typeface="Wingdings"/>
              </a:rPr>
              <a:t>m</a:t>
            </a:r>
            <a:r>
              <a:rPr lang="en-US" altLang="ja-JP" sz="2400" baseline="-25000" dirty="0" err="1" smtClean="0">
                <a:sym typeface="Wingdings"/>
              </a:rPr>
              <a:t>γγ</a:t>
            </a:r>
            <a:r>
              <a:rPr lang="en-US" altLang="ja-JP" sz="2400" baseline="-25000" dirty="0" smtClean="0">
                <a:sym typeface="Wingdings"/>
              </a:rPr>
              <a:t> </a:t>
            </a:r>
            <a:r>
              <a:rPr lang="en-US" altLang="ja-JP" sz="2400" dirty="0" smtClean="0">
                <a:sym typeface="Wingdings"/>
              </a:rPr>
              <a:t>(</a:t>
            </a:r>
            <a:r>
              <a:rPr lang="en-US" altLang="ja-JP" sz="2400" dirty="0" err="1" smtClean="0">
                <a:sym typeface="Wingdings"/>
              </a:rPr>
              <a:t>bkg</a:t>
            </a:r>
            <a:r>
              <a:rPr lang="en-US" altLang="ja-JP" sz="2400" dirty="0" smtClean="0">
                <a:sym typeface="Wingdings"/>
              </a:rPr>
              <a:t> normalization</a:t>
            </a:r>
            <a:r>
              <a:rPr lang="en-US" altLang="ja-JP" sz="2400" dirty="0">
                <a:sym typeface="Wingdings"/>
              </a:rPr>
              <a:t> </a:t>
            </a:r>
            <a:r>
              <a:rPr lang="en-US" altLang="ja-JP" sz="2400" dirty="0" smtClean="0">
                <a:sym typeface="Wingdings"/>
              </a:rPr>
              <a:t>in side band)</a:t>
            </a:r>
            <a:r>
              <a:rPr lang="ja-JP" altLang="en-US" sz="2400" dirty="0" smtClean="0">
                <a:sym typeface="Wingdings"/>
              </a:rPr>
              <a:t>をフィットする</a:t>
            </a:r>
            <a:endParaRPr lang="en-US" altLang="ja-JP" sz="2400" baseline="-25000" dirty="0" smtClean="0">
              <a:sym typeface="Wingding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59" y="4044167"/>
            <a:ext cx="4173846" cy="28267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406" y="4044167"/>
            <a:ext cx="4172423" cy="281383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30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683329" y="2383274"/>
            <a:ext cx="3460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linkClick r:id="rId4"/>
              </a:rPr>
              <a:t>Phys. Rev. D 16, 2219–2225 (1977) 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630024" y="3846594"/>
            <a:ext cx="3602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99.3%</a:t>
            </a:r>
            <a:r>
              <a:rPr lang="ja-JP" altLang="en-US" b="1" dirty="0" smtClean="0">
                <a:solidFill>
                  <a:srgbClr val="FF0000"/>
                </a:solidFill>
              </a:rPr>
              <a:t>の信頼度</a:t>
            </a:r>
            <a:r>
              <a:rPr lang="en-US" altLang="ja-JP" b="1" dirty="0" smtClean="0">
                <a:solidFill>
                  <a:srgbClr val="FF0000"/>
                </a:solidFill>
              </a:rPr>
              <a:t>(CL</a:t>
            </a:r>
            <a:r>
              <a:rPr lang="en-US" altLang="ja-JP" b="1" baseline="-25000" dirty="0" smtClean="0">
                <a:solidFill>
                  <a:srgbClr val="FF0000"/>
                </a:solidFill>
              </a:rPr>
              <a:t>s</a:t>
            </a:r>
            <a:r>
              <a:rPr lang="en-US" altLang="ja-JP" b="1" dirty="0" smtClean="0">
                <a:solidFill>
                  <a:srgbClr val="FF0000"/>
                </a:solidFill>
              </a:rPr>
              <a:t>)</a:t>
            </a:r>
            <a:r>
              <a:rPr lang="ja-JP" altLang="en-US" b="1" dirty="0" smtClean="0">
                <a:solidFill>
                  <a:srgbClr val="FF0000"/>
                </a:solidFill>
              </a:rPr>
              <a:t>で</a:t>
            </a:r>
            <a:r>
              <a:rPr lang="en-US" altLang="ja-JP" b="1" dirty="0" smtClean="0">
                <a:solidFill>
                  <a:srgbClr val="FF0000"/>
                </a:solidFill>
              </a:rPr>
              <a:t>spin2</a:t>
            </a:r>
            <a:r>
              <a:rPr lang="en-US" altLang="ja-JP" b="1" baseline="30000" dirty="0" smtClean="0">
                <a:solidFill>
                  <a:srgbClr val="FF0000"/>
                </a:solidFill>
              </a:rPr>
              <a:t>+</a:t>
            </a:r>
            <a:r>
              <a:rPr lang="ja-JP" altLang="en-US" b="1" dirty="0" smtClean="0">
                <a:solidFill>
                  <a:srgbClr val="FF0000"/>
                </a:solidFill>
              </a:rPr>
              <a:t>を棄却</a:t>
            </a:r>
            <a:endParaRPr lang="en-US" altLang="ja-JP" b="1" dirty="0" smtClean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40312" y="4600060"/>
            <a:ext cx="2090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6600"/>
                </a:solidFill>
              </a:rPr>
              <a:t>122 &lt; </a:t>
            </a:r>
            <a:r>
              <a:rPr lang="en-US" b="1" dirty="0" err="1" smtClean="0">
                <a:solidFill>
                  <a:srgbClr val="FF6600"/>
                </a:solidFill>
              </a:rPr>
              <a:t>m</a:t>
            </a:r>
            <a:r>
              <a:rPr lang="en-US" altLang="ja-JP" b="1" baseline="-25000" dirty="0" err="1" smtClean="0">
                <a:solidFill>
                  <a:srgbClr val="FF6600"/>
                </a:solidFill>
              </a:rPr>
              <a:t>γγ</a:t>
            </a:r>
            <a:r>
              <a:rPr lang="en-US" altLang="ja-JP" b="1" dirty="0">
                <a:solidFill>
                  <a:srgbClr val="FF6600"/>
                </a:solidFill>
              </a:rPr>
              <a:t> </a:t>
            </a:r>
            <a:r>
              <a:rPr lang="en-US" altLang="ja-JP" b="1" dirty="0" smtClean="0">
                <a:solidFill>
                  <a:srgbClr val="FF6600"/>
                </a:solidFill>
              </a:rPr>
              <a:t>&lt; 130 </a:t>
            </a:r>
            <a:r>
              <a:rPr lang="en-US" altLang="ja-JP" b="1" dirty="0" err="1" smtClean="0">
                <a:solidFill>
                  <a:srgbClr val="FF6600"/>
                </a:solidFill>
              </a:rPr>
              <a:t>GeV</a:t>
            </a:r>
            <a:endParaRPr lang="en-US" b="1" baseline="-25000" dirty="0" smtClean="0">
              <a:solidFill>
                <a:srgbClr val="FF66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7171513" y="4892424"/>
            <a:ext cx="12829" cy="152393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261319" y="5066930"/>
            <a:ext cx="107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observed</a:t>
            </a:r>
          </a:p>
        </p:txBody>
      </p:sp>
    </p:spTree>
    <p:extLst>
      <p:ext uri="{BB962C8B-B14F-4D97-AF65-F5344CB8AC3E}">
        <p14:creationId xmlns:p14="http://schemas.microsoft.com/office/powerpoint/2010/main" val="20428384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21"/>
            <a:ext cx="8229600" cy="917494"/>
          </a:xfrm>
        </p:spPr>
        <p:txBody>
          <a:bodyPr/>
          <a:lstStyle/>
          <a:p>
            <a:r>
              <a:rPr lang="ja-JP" altLang="en-US" b="1" u="sng" dirty="0" smtClean="0"/>
              <a:t>スピン・パリティ測定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98940"/>
            <a:ext cx="5559293" cy="2685042"/>
          </a:xfrm>
        </p:spPr>
        <p:txBody>
          <a:bodyPr>
            <a:normAutofit/>
          </a:bodyPr>
          <a:lstStyle/>
          <a:p>
            <a:pPr lvl="1">
              <a:buFont typeface="Wingdings" charset="2"/>
              <a:buChar char="v"/>
            </a:pPr>
            <a:r>
              <a:rPr lang="ja-JP" altLang="en-US" sz="2400" dirty="0" smtClean="0">
                <a:sym typeface="Wingdings"/>
              </a:rPr>
              <a:t>　</a:t>
            </a:r>
            <a:r>
              <a:rPr lang="en-US" altLang="ja-JP" sz="2400" dirty="0" err="1" smtClean="0">
                <a:sym typeface="Wingdings"/>
              </a:rPr>
              <a:t>HWWlvlv</a:t>
            </a:r>
            <a:r>
              <a:rPr lang="en-US" altLang="ja-JP" sz="2400" dirty="0" smtClean="0">
                <a:sym typeface="Wingdings"/>
              </a:rPr>
              <a:t> :</a:t>
            </a:r>
            <a:r>
              <a:rPr lang="en-US" altLang="ja-JP" sz="2400" dirty="0" err="1" smtClean="0">
                <a:sym typeface="Wingdings"/>
              </a:rPr>
              <a:t>Δφ</a:t>
            </a:r>
            <a:r>
              <a:rPr lang="en-US" altLang="ja-JP" sz="2400" baseline="-25000" dirty="0" err="1" smtClean="0">
                <a:sym typeface="Wingdings"/>
              </a:rPr>
              <a:t>ll</a:t>
            </a:r>
            <a:r>
              <a:rPr lang="en-US" altLang="ja-JP" sz="2400" baseline="-25000" dirty="0" smtClean="0">
                <a:sym typeface="Wingdings"/>
              </a:rPr>
              <a:t>, </a:t>
            </a:r>
            <a:r>
              <a:rPr lang="en-US" altLang="ja-JP" sz="2400" dirty="0" err="1" smtClean="0">
                <a:sym typeface="Wingdings"/>
              </a:rPr>
              <a:t>p</a:t>
            </a:r>
            <a:r>
              <a:rPr lang="en-US" altLang="ja-JP" sz="2400" baseline="-25000" dirty="0" err="1" smtClean="0">
                <a:sym typeface="Wingdings"/>
              </a:rPr>
              <a:t>T</a:t>
            </a:r>
            <a:r>
              <a:rPr lang="en-US" altLang="ja-JP" sz="2400" baseline="30000" dirty="0" err="1" smtClean="0">
                <a:sym typeface="Wingdings"/>
              </a:rPr>
              <a:t>ll</a:t>
            </a:r>
            <a:r>
              <a:rPr lang="ja-JP" altLang="en-US" sz="2400" dirty="0" smtClean="0">
                <a:sym typeface="Wingdings"/>
              </a:rPr>
              <a:t>等のスピンに感度がある変数を</a:t>
            </a:r>
            <a:r>
              <a:rPr lang="en-US" altLang="ja-JP" sz="2400" dirty="0" smtClean="0">
                <a:sym typeface="Wingdings"/>
              </a:rPr>
              <a:t>MVA</a:t>
            </a:r>
            <a:r>
              <a:rPr lang="ja-JP" altLang="en-US" sz="2400" dirty="0" smtClean="0">
                <a:sym typeface="Wingdings"/>
              </a:rPr>
              <a:t>で解析</a:t>
            </a:r>
            <a:endParaRPr lang="en-US" altLang="ja-JP" sz="2400" dirty="0" smtClean="0">
              <a:sym typeface="Wingdings"/>
            </a:endParaRPr>
          </a:p>
          <a:p>
            <a:pPr lvl="1"/>
            <a:r>
              <a:rPr lang="en-US" altLang="ja-JP" sz="2400" dirty="0" smtClean="0">
                <a:sym typeface="Wingdings"/>
              </a:rPr>
              <a:t>μ</a:t>
            </a:r>
            <a:r>
              <a:rPr lang="ja-JP" altLang="en-US" sz="2400" dirty="0" smtClean="0">
                <a:sym typeface="Wingdings"/>
              </a:rPr>
              <a:t>測定よりセレクションを緩くして</a:t>
            </a:r>
            <a:r>
              <a:rPr lang="en-US" altLang="ja-JP" sz="2400" dirty="0" smtClean="0">
                <a:sym typeface="Wingdings"/>
              </a:rPr>
              <a:t>spin 0</a:t>
            </a:r>
            <a:r>
              <a:rPr lang="en-US" altLang="ja-JP" sz="2400" baseline="30000" dirty="0" smtClean="0">
                <a:sym typeface="Wingdings"/>
              </a:rPr>
              <a:t>+</a:t>
            </a:r>
            <a:r>
              <a:rPr lang="en-US" altLang="ja-JP" sz="2400" dirty="0" smtClean="0">
                <a:sym typeface="Wingdings"/>
              </a:rPr>
              <a:t>,2</a:t>
            </a:r>
            <a:r>
              <a:rPr lang="en-US" altLang="ja-JP" sz="2400" baseline="30000" dirty="0" smtClean="0">
                <a:sym typeface="Wingdings"/>
              </a:rPr>
              <a:t>+</a:t>
            </a:r>
            <a:r>
              <a:rPr lang="ja-JP" altLang="en-US" sz="2400" dirty="0" smtClean="0">
                <a:sym typeface="Wingdings"/>
              </a:rPr>
              <a:t>を選択</a:t>
            </a:r>
            <a:endParaRPr lang="en-US" altLang="ja-JP" sz="2400" dirty="0" smtClean="0">
              <a:sym typeface="Wingdings"/>
            </a:endParaRPr>
          </a:p>
          <a:p>
            <a:pPr lvl="1"/>
            <a:r>
              <a:rPr lang="ja-JP" altLang="en-US" sz="2400" dirty="0" smtClean="0">
                <a:sym typeface="Wingdings"/>
              </a:rPr>
              <a:t>２つの</a:t>
            </a:r>
            <a:r>
              <a:rPr lang="en-US" altLang="ja-JP" sz="2400" dirty="0" smtClean="0">
                <a:sym typeface="Wingdings"/>
              </a:rPr>
              <a:t>BDT</a:t>
            </a:r>
            <a:r>
              <a:rPr lang="en-US" altLang="ja-JP" sz="2400" baseline="-25000" dirty="0" smtClean="0">
                <a:sym typeface="Wingdings"/>
              </a:rPr>
              <a:t>0</a:t>
            </a:r>
            <a:r>
              <a:rPr lang="en-US" altLang="ja-JP" sz="2400" dirty="0" smtClean="0">
                <a:sym typeface="Wingdings"/>
              </a:rPr>
              <a:t>(spin0</a:t>
            </a:r>
            <a:r>
              <a:rPr lang="en-US" altLang="ja-JP" sz="2400" baseline="30000" dirty="0" smtClean="0">
                <a:sym typeface="Wingdings"/>
              </a:rPr>
              <a:t>+</a:t>
            </a:r>
            <a:r>
              <a:rPr lang="en-US" altLang="ja-JP" sz="2400" dirty="0" smtClean="0">
                <a:sym typeface="Wingdings"/>
              </a:rPr>
              <a:t> </a:t>
            </a:r>
            <a:r>
              <a:rPr lang="en-US" altLang="ja-JP" sz="2400" dirty="0" err="1" smtClean="0">
                <a:sym typeface="Wingdings"/>
              </a:rPr>
              <a:t>vs</a:t>
            </a:r>
            <a:r>
              <a:rPr lang="en-US" altLang="ja-JP" sz="2400" dirty="0" smtClean="0">
                <a:sym typeface="Wingdings"/>
              </a:rPr>
              <a:t> </a:t>
            </a:r>
            <a:r>
              <a:rPr lang="en-US" altLang="ja-JP" sz="2400" dirty="0" err="1" smtClean="0">
                <a:sym typeface="Wingdings"/>
              </a:rPr>
              <a:t>bkg</a:t>
            </a:r>
            <a:r>
              <a:rPr lang="en-US" altLang="ja-JP" sz="2400" dirty="0" smtClean="0">
                <a:sym typeface="Wingdings"/>
              </a:rPr>
              <a:t>), BDT</a:t>
            </a:r>
            <a:r>
              <a:rPr lang="en-US" altLang="ja-JP" sz="2400" baseline="-25000" dirty="0" smtClean="0">
                <a:sym typeface="Wingdings"/>
              </a:rPr>
              <a:t>2</a:t>
            </a:r>
            <a:r>
              <a:rPr lang="en-US" altLang="ja-JP" sz="2400" dirty="0" smtClean="0">
                <a:sym typeface="Wingdings"/>
              </a:rPr>
              <a:t>(spin2</a:t>
            </a:r>
            <a:r>
              <a:rPr lang="en-US" altLang="ja-JP" sz="2400" baseline="30000" dirty="0" smtClean="0">
                <a:sym typeface="Wingdings"/>
              </a:rPr>
              <a:t>+</a:t>
            </a:r>
            <a:r>
              <a:rPr lang="en-US" altLang="ja-JP" sz="2400" dirty="0" smtClean="0">
                <a:sym typeface="Wingdings"/>
              </a:rPr>
              <a:t> </a:t>
            </a:r>
            <a:r>
              <a:rPr lang="en-US" altLang="ja-JP" sz="2400" dirty="0" err="1" smtClean="0">
                <a:sym typeface="Wingdings"/>
              </a:rPr>
              <a:t>vs</a:t>
            </a:r>
            <a:r>
              <a:rPr lang="en-US" altLang="ja-JP" sz="2400" dirty="0" smtClean="0">
                <a:sym typeface="Wingdings"/>
              </a:rPr>
              <a:t> </a:t>
            </a:r>
            <a:r>
              <a:rPr lang="en-US" altLang="ja-JP" sz="2400" dirty="0" err="1" smtClean="0">
                <a:sym typeface="Wingdings"/>
              </a:rPr>
              <a:t>bkg</a:t>
            </a:r>
            <a:r>
              <a:rPr lang="en-US" altLang="ja-JP" sz="2400" dirty="0" smtClean="0">
                <a:sym typeface="Wingdings"/>
              </a:rPr>
              <a:t>)</a:t>
            </a:r>
            <a:r>
              <a:rPr lang="ja-JP" altLang="en-US" sz="2400" dirty="0" smtClean="0">
                <a:sym typeface="Wingdings"/>
              </a:rPr>
              <a:t>を</a:t>
            </a:r>
            <a:r>
              <a:rPr lang="en-US" altLang="ja-JP" sz="2400" dirty="0" smtClean="0">
                <a:sym typeface="Wingdings"/>
              </a:rPr>
              <a:t>2D</a:t>
            </a:r>
            <a:r>
              <a:rPr lang="ja-JP" altLang="en-US" sz="2400" dirty="0" smtClean="0">
                <a:sym typeface="Wingdings"/>
              </a:rPr>
              <a:t>フィット</a:t>
            </a:r>
            <a:endParaRPr lang="en-US" altLang="ja-JP" sz="2400" baseline="30000" dirty="0" smtClean="0">
              <a:sym typeface="Wingding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9833" y="920015"/>
            <a:ext cx="3754167" cy="25425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6149" y="3583982"/>
            <a:ext cx="2888649" cy="29217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83982"/>
            <a:ext cx="2736177" cy="29217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7226" y="3583982"/>
            <a:ext cx="3306773" cy="302238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47936" y="4463102"/>
            <a:ext cx="1043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 smtClean="0"/>
              <a:t>スピン</a:t>
            </a:r>
            <a:r>
              <a:rPr lang="en-US" altLang="ja-JP" b="1" dirty="0" smtClean="0"/>
              <a:t> 0</a:t>
            </a:r>
            <a:r>
              <a:rPr lang="en-US" altLang="ja-JP" b="1" baseline="30000" dirty="0" smtClean="0"/>
              <a:t>+</a:t>
            </a:r>
          </a:p>
          <a:p>
            <a:r>
              <a:rPr lang="en-US" b="1" dirty="0" smtClean="0"/>
              <a:t>best fit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65617" y="4463102"/>
            <a:ext cx="1056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 smtClean="0"/>
              <a:t>スピン</a:t>
            </a:r>
            <a:r>
              <a:rPr lang="en-US" altLang="ja-JP" b="1" dirty="0" smtClean="0"/>
              <a:t> 2</a:t>
            </a:r>
            <a:r>
              <a:rPr lang="en-US" altLang="ja-JP" b="1" baseline="30000" dirty="0" smtClean="0"/>
              <a:t>+</a:t>
            </a:r>
            <a:endParaRPr lang="en-US" altLang="ja-JP" b="1" dirty="0"/>
          </a:p>
          <a:p>
            <a:r>
              <a:rPr lang="en-US" altLang="ja-JP" b="1" dirty="0" smtClean="0"/>
              <a:t>best fit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31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985503" y="2465518"/>
            <a:ext cx="1372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spin 0</a:t>
            </a:r>
            <a:r>
              <a:rPr lang="en-US" b="1" baseline="30000" dirty="0" smtClean="0">
                <a:solidFill>
                  <a:srgbClr val="FF0000"/>
                </a:solidFill>
              </a:rPr>
              <a:t>+</a:t>
            </a:r>
            <a:r>
              <a:rPr lang="en-US" b="1" dirty="0" smtClean="0">
                <a:solidFill>
                  <a:srgbClr val="FF0000"/>
                </a:solidFill>
              </a:rPr>
              <a:t> (SM)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037454" y="1659105"/>
            <a:ext cx="82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spin 2</a:t>
            </a:r>
            <a:r>
              <a:rPr lang="en-US" b="1" baseline="30000" dirty="0" smtClean="0">
                <a:solidFill>
                  <a:srgbClr val="0000FF"/>
                </a:solidFill>
              </a:rPr>
              <a:t>+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06260" y="4751817"/>
            <a:ext cx="13494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6600"/>
                </a:solidFill>
              </a:rPr>
              <a:t>99%</a:t>
            </a:r>
            <a:r>
              <a:rPr lang="ja-JP" altLang="en-US" b="1" dirty="0" smtClean="0">
                <a:solidFill>
                  <a:srgbClr val="FF6600"/>
                </a:solidFill>
              </a:rPr>
              <a:t>の信頼度</a:t>
            </a:r>
            <a:r>
              <a:rPr lang="en-US" altLang="ja-JP" b="1" dirty="0" smtClean="0">
                <a:solidFill>
                  <a:srgbClr val="FF6600"/>
                </a:solidFill>
              </a:rPr>
              <a:t>(CLs)</a:t>
            </a:r>
            <a:r>
              <a:rPr lang="ja-JP" altLang="en-US" b="1" dirty="0" smtClean="0">
                <a:solidFill>
                  <a:srgbClr val="FF6600"/>
                </a:solidFill>
              </a:rPr>
              <a:t>で</a:t>
            </a:r>
            <a:r>
              <a:rPr lang="en-US" altLang="ja-JP" b="1" dirty="0" smtClean="0">
                <a:solidFill>
                  <a:srgbClr val="FF6600"/>
                </a:solidFill>
              </a:rPr>
              <a:t>2</a:t>
            </a:r>
            <a:r>
              <a:rPr lang="en-US" altLang="ja-JP" b="1" baseline="30000" dirty="0" smtClean="0">
                <a:solidFill>
                  <a:srgbClr val="FF6600"/>
                </a:solidFill>
              </a:rPr>
              <a:t>+</a:t>
            </a:r>
            <a:r>
              <a:rPr lang="ja-JP" altLang="en-US" b="1" dirty="0" smtClean="0">
                <a:solidFill>
                  <a:srgbClr val="FF6600"/>
                </a:solidFill>
              </a:rPr>
              <a:t>を棄却</a:t>
            </a:r>
            <a:endParaRPr lang="en-US" b="1" dirty="0" smtClean="0">
              <a:solidFill>
                <a:srgbClr val="FF66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295359"/>
            <a:ext cx="2959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>
                <a:solidFill>
                  <a:srgbClr val="0000FF"/>
                </a:solidFill>
                <a:sym typeface="Wingdings"/>
              </a:rPr>
              <a:t>BDT</a:t>
            </a:r>
            <a:r>
              <a:rPr lang="en-US" altLang="ja-JP" b="1" baseline="-25000" dirty="0" smtClean="0">
                <a:solidFill>
                  <a:srgbClr val="0000FF"/>
                </a:solidFill>
                <a:sym typeface="Wingdings"/>
              </a:rPr>
              <a:t>0</a:t>
            </a:r>
            <a:r>
              <a:rPr lang="ja-JP" altLang="en-US" b="1" dirty="0" smtClean="0">
                <a:solidFill>
                  <a:srgbClr val="0000FF"/>
                </a:solidFill>
                <a:sym typeface="Wingdings"/>
              </a:rPr>
              <a:t>アウトプット</a:t>
            </a:r>
            <a:r>
              <a:rPr lang="en-US" altLang="ja-JP" b="1" dirty="0" smtClean="0">
                <a:solidFill>
                  <a:srgbClr val="0000FF"/>
                </a:solidFill>
                <a:sym typeface="Wingdings"/>
              </a:rPr>
              <a:t>(0</a:t>
            </a:r>
            <a:r>
              <a:rPr lang="en-US" altLang="ja-JP" b="1" baseline="30000" dirty="0" smtClean="0">
                <a:solidFill>
                  <a:srgbClr val="0000FF"/>
                </a:solidFill>
                <a:sym typeface="Wingdings"/>
              </a:rPr>
              <a:t>+</a:t>
            </a:r>
            <a:r>
              <a:rPr lang="ja-JP" altLang="en-US" b="1" dirty="0" smtClean="0">
                <a:solidFill>
                  <a:srgbClr val="0000FF"/>
                </a:solidFill>
                <a:sym typeface="Wingdings"/>
              </a:rPr>
              <a:t>シグナル</a:t>
            </a:r>
            <a:r>
              <a:rPr lang="en-US" altLang="ja-JP" b="1" dirty="0" smtClean="0">
                <a:solidFill>
                  <a:srgbClr val="0000FF"/>
                </a:solidFill>
                <a:sym typeface="Wingdings"/>
              </a:rPr>
              <a:t>)</a:t>
            </a:r>
            <a:endParaRPr lang="en-US" b="1" baseline="30000" dirty="0">
              <a:solidFill>
                <a:srgbClr val="0000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24745" y="3287248"/>
            <a:ext cx="2959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>
                <a:solidFill>
                  <a:srgbClr val="FF6600"/>
                </a:solidFill>
                <a:sym typeface="Wingdings"/>
              </a:rPr>
              <a:t>BDT</a:t>
            </a:r>
            <a:r>
              <a:rPr lang="en-US" altLang="ja-JP" b="1" baseline="-25000" dirty="0" smtClean="0">
                <a:solidFill>
                  <a:srgbClr val="FF6600"/>
                </a:solidFill>
                <a:sym typeface="Wingdings"/>
              </a:rPr>
              <a:t>0</a:t>
            </a:r>
            <a:r>
              <a:rPr lang="ja-JP" altLang="en-US" b="1" dirty="0" smtClean="0">
                <a:solidFill>
                  <a:srgbClr val="FF6600"/>
                </a:solidFill>
                <a:sym typeface="Wingdings"/>
              </a:rPr>
              <a:t>アウトプット</a:t>
            </a:r>
            <a:r>
              <a:rPr lang="en-US" altLang="ja-JP" b="1" dirty="0" smtClean="0">
                <a:solidFill>
                  <a:srgbClr val="FF6600"/>
                </a:solidFill>
                <a:sym typeface="Wingdings"/>
              </a:rPr>
              <a:t>(2</a:t>
            </a:r>
            <a:r>
              <a:rPr lang="en-US" altLang="ja-JP" b="1" baseline="30000" dirty="0" smtClean="0">
                <a:solidFill>
                  <a:srgbClr val="FF6600"/>
                </a:solidFill>
                <a:sym typeface="Wingdings"/>
              </a:rPr>
              <a:t>+</a:t>
            </a:r>
            <a:r>
              <a:rPr lang="ja-JP" altLang="en-US" b="1" dirty="0" smtClean="0">
                <a:solidFill>
                  <a:srgbClr val="FF6600"/>
                </a:solidFill>
                <a:sym typeface="Wingdings"/>
              </a:rPr>
              <a:t>シグナル</a:t>
            </a:r>
            <a:r>
              <a:rPr lang="en-US" altLang="ja-JP" b="1" dirty="0" smtClean="0">
                <a:solidFill>
                  <a:srgbClr val="FF6600"/>
                </a:solidFill>
                <a:sym typeface="Wingdings"/>
              </a:rPr>
              <a:t>)</a:t>
            </a:r>
            <a:endParaRPr lang="en-US" b="1" baseline="300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7389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818467" y="791524"/>
            <a:ext cx="3325533" cy="2549420"/>
            <a:chOff x="267360" y="1542869"/>
            <a:chExt cx="5193034" cy="458948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7360" y="1542869"/>
              <a:ext cx="5193034" cy="4589485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3382227" y="3096952"/>
              <a:ext cx="596101" cy="531277"/>
            </a:xfrm>
            <a:prstGeom prst="ellipse">
              <a:avLst/>
            </a:prstGeom>
            <a:noFill/>
            <a:ln w="31750">
              <a:solidFill>
                <a:srgbClr val="008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4597242" y="3780629"/>
              <a:ext cx="596101" cy="531277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2826149" y="3514990"/>
              <a:ext cx="596101" cy="531277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1553090" y="4457539"/>
              <a:ext cx="701728" cy="687060"/>
            </a:xfrm>
            <a:prstGeom prst="ellipse">
              <a:avLst/>
            </a:prstGeom>
            <a:noFill/>
            <a:ln w="31750">
              <a:solidFill>
                <a:srgbClr val="008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2407218" y="4801069"/>
              <a:ext cx="701728" cy="687060"/>
            </a:xfrm>
            <a:prstGeom prst="ellipse">
              <a:avLst/>
            </a:prstGeom>
            <a:noFill/>
            <a:ln w="31750">
              <a:solidFill>
                <a:srgbClr val="008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21"/>
            <a:ext cx="8229600" cy="917494"/>
          </a:xfrm>
        </p:spPr>
        <p:txBody>
          <a:bodyPr/>
          <a:lstStyle/>
          <a:p>
            <a:r>
              <a:rPr lang="ja-JP" altLang="en-US" b="1" u="sng" dirty="0" smtClean="0"/>
              <a:t>スピン・パリティ測定</a:t>
            </a:r>
            <a:endParaRPr lang="en-US" b="1" u="sng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412407"/>
            <a:ext cx="3923896" cy="33160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8512" y="3414278"/>
            <a:ext cx="4263421" cy="344372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72" y="777478"/>
            <a:ext cx="6038764" cy="5348686"/>
          </a:xfrm>
        </p:spPr>
        <p:txBody>
          <a:bodyPr>
            <a:normAutofit/>
          </a:bodyPr>
          <a:lstStyle/>
          <a:p>
            <a:pPr lvl="1">
              <a:buFont typeface="Wingdings" charset="2"/>
              <a:buChar char="v"/>
            </a:pPr>
            <a:r>
              <a:rPr lang="en-US" altLang="ja-JP" sz="2400" dirty="0" smtClean="0">
                <a:sym typeface="Wingdings"/>
              </a:rPr>
              <a:t>HZZ4l  : MELA (Matrix Element Likelihood Analysis)</a:t>
            </a:r>
            <a:endParaRPr lang="en-US" altLang="ja-JP" sz="2400" dirty="0">
              <a:sym typeface="Wingdings"/>
            </a:endParaRPr>
          </a:p>
          <a:p>
            <a:pPr lvl="1"/>
            <a:r>
              <a:rPr lang="en-US" altLang="ja-JP" sz="2400" dirty="0" smtClean="0">
                <a:sym typeface="Wingdings"/>
              </a:rPr>
              <a:t>4-lepton</a:t>
            </a:r>
            <a:r>
              <a:rPr lang="ja-JP" altLang="en-US" sz="2400" dirty="0" smtClean="0">
                <a:sym typeface="Wingdings"/>
              </a:rPr>
              <a:t>を用いた角度変数と</a:t>
            </a:r>
            <a:r>
              <a:rPr lang="en-US" altLang="ja-JP" sz="2400" dirty="0" smtClean="0">
                <a:sym typeface="Wingdings"/>
              </a:rPr>
              <a:t>m</a:t>
            </a:r>
            <a:r>
              <a:rPr lang="en-US" altLang="ja-JP" sz="2400" baseline="-25000" dirty="0" smtClean="0">
                <a:sym typeface="Wingdings"/>
              </a:rPr>
              <a:t>12</a:t>
            </a:r>
            <a:r>
              <a:rPr lang="en-US" altLang="ja-JP" sz="2400" dirty="0" smtClean="0">
                <a:sym typeface="Wingdings"/>
              </a:rPr>
              <a:t>,m</a:t>
            </a:r>
            <a:r>
              <a:rPr lang="en-US" altLang="ja-JP" sz="2400" baseline="-25000" dirty="0" smtClean="0">
                <a:sym typeface="Wingdings"/>
              </a:rPr>
              <a:t>34</a:t>
            </a:r>
            <a:r>
              <a:rPr lang="ja-JP" altLang="en-US" sz="2400" dirty="0" smtClean="0">
                <a:sym typeface="Wingdings"/>
              </a:rPr>
              <a:t>を</a:t>
            </a:r>
            <a:r>
              <a:rPr lang="en-US" altLang="ja-JP" sz="2400" dirty="0" smtClean="0">
                <a:sym typeface="Wingdings"/>
              </a:rPr>
              <a:t>likelihood</a:t>
            </a:r>
            <a:r>
              <a:rPr lang="ja-JP" altLang="en-US" sz="2400" dirty="0" smtClean="0">
                <a:sym typeface="Wingdings"/>
              </a:rPr>
              <a:t>にいれて</a:t>
            </a:r>
            <a:r>
              <a:rPr lang="en-US" altLang="ja-JP" sz="2400" dirty="0" smtClean="0">
                <a:sym typeface="Wingdings"/>
              </a:rPr>
              <a:t>MELA discriminant</a:t>
            </a:r>
            <a:r>
              <a:rPr lang="ja-JP" altLang="en-US" sz="2400" dirty="0" smtClean="0">
                <a:sym typeface="Wingdings"/>
              </a:rPr>
              <a:t>で評価</a:t>
            </a:r>
            <a:endParaRPr lang="en-US" altLang="ja-JP" sz="2400" dirty="0" smtClean="0">
              <a:sym typeface="Wingdings"/>
            </a:endParaRPr>
          </a:p>
          <a:p>
            <a:pPr lvl="1"/>
            <a:r>
              <a:rPr lang="en-US" altLang="ja-JP" sz="2400" dirty="0" smtClean="0">
                <a:sym typeface="Wingdings"/>
              </a:rPr>
              <a:t>0</a:t>
            </a:r>
            <a:r>
              <a:rPr lang="en-US" altLang="ja-JP" sz="2400" baseline="30000" dirty="0" smtClean="0">
                <a:sym typeface="Wingdings"/>
              </a:rPr>
              <a:t>+</a:t>
            </a:r>
            <a:r>
              <a:rPr lang="en-US" altLang="ja-JP" sz="2400" dirty="0" smtClean="0">
                <a:sym typeface="Wingdings"/>
              </a:rPr>
              <a:t> </a:t>
            </a:r>
            <a:r>
              <a:rPr lang="en-US" altLang="ja-JP" sz="2400" dirty="0" err="1" smtClean="0">
                <a:sym typeface="Wingdings"/>
              </a:rPr>
              <a:t>vs</a:t>
            </a:r>
            <a:r>
              <a:rPr lang="en-US" altLang="ja-JP" sz="2400" dirty="0" smtClean="0">
                <a:sym typeface="Wingdings"/>
              </a:rPr>
              <a:t> 0</a:t>
            </a:r>
            <a:r>
              <a:rPr lang="en-US" altLang="ja-JP" sz="2400" baseline="30000" dirty="0" smtClean="0">
                <a:sym typeface="Wingdings"/>
              </a:rPr>
              <a:t>-</a:t>
            </a:r>
            <a:r>
              <a:rPr lang="en-US" altLang="ja-JP" sz="2400" dirty="0" smtClean="0">
                <a:sym typeface="Wingdings"/>
              </a:rPr>
              <a:t>, 1</a:t>
            </a:r>
            <a:r>
              <a:rPr lang="en-US" altLang="ja-JP" sz="2400" baseline="30000" dirty="0" smtClean="0">
                <a:sym typeface="Wingdings"/>
              </a:rPr>
              <a:t>+</a:t>
            </a:r>
            <a:r>
              <a:rPr lang="en-US" altLang="ja-JP" sz="2400" dirty="0" smtClean="0">
                <a:sym typeface="Wingdings"/>
              </a:rPr>
              <a:t>, 1</a:t>
            </a:r>
            <a:r>
              <a:rPr lang="en-US" altLang="ja-JP" sz="2400" baseline="30000" dirty="0" smtClean="0">
                <a:sym typeface="Wingdings"/>
              </a:rPr>
              <a:t>-</a:t>
            </a:r>
            <a:r>
              <a:rPr lang="en-US" altLang="ja-JP" sz="2400" dirty="0" smtClean="0">
                <a:sym typeface="Wingdings"/>
              </a:rPr>
              <a:t>, 2</a:t>
            </a:r>
            <a:r>
              <a:rPr lang="en-US" altLang="ja-JP" sz="2400" baseline="30000" dirty="0" smtClean="0">
                <a:sym typeface="Wingdings"/>
              </a:rPr>
              <a:t>+</a:t>
            </a:r>
            <a:r>
              <a:rPr lang="en-US" altLang="ja-JP" sz="2400" dirty="0" smtClean="0">
                <a:sym typeface="Wingdings"/>
              </a:rPr>
              <a:t>, 2</a:t>
            </a:r>
            <a:r>
              <a:rPr lang="en-US" altLang="ja-JP" sz="2400" baseline="30000" dirty="0" smtClean="0">
                <a:sym typeface="Wingdings"/>
              </a:rPr>
              <a:t>- </a:t>
            </a:r>
            <a:r>
              <a:rPr lang="en-US" altLang="ja-JP" sz="2400" dirty="0" smtClean="0">
                <a:sym typeface="Wingdings"/>
              </a:rPr>
              <a:t> 0</a:t>
            </a:r>
            <a:r>
              <a:rPr lang="en-US" altLang="ja-JP" sz="2400" baseline="30000" dirty="0" smtClean="0">
                <a:sym typeface="Wingdings"/>
              </a:rPr>
              <a:t>-</a:t>
            </a:r>
            <a:r>
              <a:rPr lang="en-US" altLang="ja-JP" sz="2400" dirty="0" smtClean="0">
                <a:sym typeface="Wingdings"/>
              </a:rPr>
              <a:t>,1</a:t>
            </a:r>
            <a:r>
              <a:rPr lang="en-US" altLang="ja-JP" sz="2400" baseline="30000" dirty="0" smtClean="0">
                <a:sym typeface="Wingdings"/>
              </a:rPr>
              <a:t>+</a:t>
            </a:r>
            <a:r>
              <a:rPr lang="en-US" altLang="ja-JP" sz="2400" dirty="0" smtClean="0">
                <a:sym typeface="Wingdings"/>
              </a:rPr>
              <a:t>,1</a:t>
            </a:r>
            <a:r>
              <a:rPr lang="en-US" altLang="ja-JP" sz="2400" baseline="30000" dirty="0" smtClean="0">
                <a:sym typeface="Wingdings"/>
              </a:rPr>
              <a:t>-</a:t>
            </a:r>
            <a:r>
              <a:rPr lang="ja-JP" altLang="en-US" sz="2400" dirty="0" smtClean="0">
                <a:sym typeface="Wingdings"/>
              </a:rPr>
              <a:t>は</a:t>
            </a:r>
            <a:r>
              <a:rPr lang="en-US" altLang="ja-JP" sz="2400" dirty="0" smtClean="0">
                <a:sym typeface="Wingdings"/>
              </a:rPr>
              <a:t>97-99%%</a:t>
            </a:r>
            <a:r>
              <a:rPr lang="ja-JP" altLang="en-US" sz="2400" dirty="0" smtClean="0">
                <a:sym typeface="Wingdings"/>
              </a:rPr>
              <a:t>の信頼度</a:t>
            </a:r>
            <a:r>
              <a:rPr lang="en-US" altLang="ja-JP" sz="2400" dirty="0" smtClean="0">
                <a:sym typeface="Wingdings"/>
              </a:rPr>
              <a:t>(</a:t>
            </a:r>
            <a:r>
              <a:rPr lang="en-US" altLang="ja-JP" sz="2400" dirty="0">
                <a:sym typeface="Wingdings"/>
              </a:rPr>
              <a:t>CL</a:t>
            </a:r>
            <a:r>
              <a:rPr lang="en-US" altLang="ja-JP" sz="2400" baseline="-25000" dirty="0">
                <a:sym typeface="Wingdings"/>
              </a:rPr>
              <a:t>S</a:t>
            </a:r>
            <a:r>
              <a:rPr lang="en-US" altLang="ja-JP" sz="2400" dirty="0">
                <a:sym typeface="Wingdings"/>
              </a:rPr>
              <a:t>)</a:t>
            </a:r>
            <a:r>
              <a:rPr lang="ja-JP" altLang="en-US" sz="2400" dirty="0" smtClean="0">
                <a:sym typeface="Wingdings"/>
              </a:rPr>
              <a:t>で棄却</a:t>
            </a:r>
            <a:r>
              <a:rPr lang="en-US" altLang="ja-JP" sz="2400" dirty="0" smtClean="0">
                <a:sym typeface="Wingdings"/>
              </a:rPr>
              <a:t> (2</a:t>
            </a:r>
            <a:r>
              <a:rPr lang="en-US" altLang="ja-JP" sz="2400" baseline="30000" dirty="0" smtClean="0">
                <a:sym typeface="Wingdings"/>
              </a:rPr>
              <a:t>-</a:t>
            </a:r>
            <a:r>
              <a:rPr lang="ja-JP" altLang="en-US" sz="2400" dirty="0" smtClean="0">
                <a:sym typeface="Wingdings"/>
              </a:rPr>
              <a:t>は</a:t>
            </a:r>
            <a:r>
              <a:rPr lang="en-US" altLang="ja-JP" sz="2400" dirty="0" smtClean="0">
                <a:sym typeface="Wingdings"/>
              </a:rPr>
              <a:t>~90%)</a:t>
            </a:r>
            <a:endParaRPr lang="en-US" altLang="ja-JP" sz="2400" baseline="30000" dirty="0" smtClean="0">
              <a:sym typeface="Wingdings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32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057055" y="4831179"/>
            <a:ext cx="115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J</a:t>
            </a:r>
            <a:r>
              <a:rPr lang="en-US" b="1" baseline="30000" dirty="0" smtClean="0"/>
              <a:t>P</a:t>
            </a:r>
            <a:r>
              <a:rPr lang="en-US" b="1" dirty="0" smtClean="0"/>
              <a:t>=0</a:t>
            </a:r>
            <a:r>
              <a:rPr lang="en-US" b="1" baseline="30000" dirty="0" smtClean="0"/>
              <a:t>+</a:t>
            </a:r>
            <a:r>
              <a:rPr lang="en-US" b="1" dirty="0" smtClean="0"/>
              <a:t> (SM)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93106" y="4817231"/>
            <a:ext cx="1128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J</a:t>
            </a:r>
            <a:r>
              <a:rPr lang="en-US" b="1" baseline="30000" dirty="0" smtClean="0"/>
              <a:t>P</a:t>
            </a:r>
            <a:r>
              <a:rPr lang="en-US" b="1" dirty="0" smtClean="0"/>
              <a:t>=0</a:t>
            </a:r>
            <a:r>
              <a:rPr lang="en-US" b="1" baseline="30000" dirty="0"/>
              <a:t>-</a:t>
            </a:r>
            <a:r>
              <a:rPr lang="en-US" b="1" dirty="0" smtClean="0"/>
              <a:t> (SM)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207786" y="5186563"/>
            <a:ext cx="2664601" cy="13948"/>
          </a:xfrm>
          <a:prstGeom prst="straightConnector1">
            <a:avLst/>
          </a:prstGeom>
          <a:ln w="31750">
            <a:solidFill>
              <a:srgbClr val="FF0000"/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4319585"/>
              </p:ext>
            </p:extLst>
          </p:nvPr>
        </p:nvGraphicFramePr>
        <p:xfrm>
          <a:off x="6333813" y="3183776"/>
          <a:ext cx="2676525" cy="5070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9" name="Equation" r:id="rId6" imgW="2349500" imgH="444500" progId="Equation.3">
                  <p:embed/>
                </p:oleObj>
              </mc:Choice>
              <mc:Fallback>
                <p:oleObj name="Equation" r:id="rId6" imgW="23495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333813" y="3183776"/>
                        <a:ext cx="2676525" cy="5070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/>
          <p:cNvSpPr/>
          <p:nvPr/>
        </p:nvSpPr>
        <p:spPr>
          <a:xfrm>
            <a:off x="6058600" y="735349"/>
            <a:ext cx="30854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8"/>
              </a:rPr>
              <a:t>Phys. Rev. D 81, 075022 (2010)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916542" y="5059681"/>
            <a:ext cx="13494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6600"/>
                </a:solidFill>
              </a:rPr>
              <a:t>&gt;99%</a:t>
            </a:r>
            <a:r>
              <a:rPr lang="ja-JP" altLang="en-US" b="1" dirty="0" smtClean="0">
                <a:solidFill>
                  <a:srgbClr val="FF6600"/>
                </a:solidFill>
              </a:rPr>
              <a:t>の信頼度</a:t>
            </a:r>
            <a:r>
              <a:rPr lang="en-US" altLang="ja-JP" b="1" dirty="0" smtClean="0">
                <a:solidFill>
                  <a:srgbClr val="FF6600"/>
                </a:solidFill>
              </a:rPr>
              <a:t>(CLs)</a:t>
            </a:r>
            <a:r>
              <a:rPr lang="ja-JP" altLang="en-US" b="1" dirty="0" smtClean="0">
                <a:solidFill>
                  <a:srgbClr val="FF6600"/>
                </a:solidFill>
              </a:rPr>
              <a:t>で</a:t>
            </a:r>
            <a:r>
              <a:rPr lang="en-US" altLang="ja-JP" b="1" dirty="0" smtClean="0">
                <a:solidFill>
                  <a:srgbClr val="FF6600"/>
                </a:solidFill>
              </a:rPr>
              <a:t>0</a:t>
            </a:r>
            <a:r>
              <a:rPr lang="en-US" altLang="ja-JP" b="1" baseline="30000" dirty="0" smtClean="0">
                <a:solidFill>
                  <a:srgbClr val="FF6600"/>
                </a:solidFill>
              </a:rPr>
              <a:t>-</a:t>
            </a:r>
            <a:r>
              <a:rPr lang="ja-JP" altLang="en-US" b="1" dirty="0" smtClean="0">
                <a:solidFill>
                  <a:srgbClr val="FF6600"/>
                </a:solidFill>
              </a:rPr>
              <a:t>を棄却</a:t>
            </a:r>
            <a:endParaRPr lang="en-US" b="1" dirty="0" smtClean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0050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81" y="-10459"/>
            <a:ext cx="8229600" cy="852704"/>
          </a:xfrm>
        </p:spPr>
        <p:txBody>
          <a:bodyPr>
            <a:normAutofit fontScale="90000"/>
          </a:bodyPr>
          <a:lstStyle/>
          <a:p>
            <a:r>
              <a:rPr lang="ja-JP" altLang="en-US" b="1" u="sng" dirty="0" smtClean="0"/>
              <a:t>スピン測定コンビネーション</a:t>
            </a:r>
            <a:r>
              <a:rPr lang="en-US" altLang="ja-JP" b="1" u="sng" dirty="0" smtClean="0"/>
              <a:t>(0</a:t>
            </a:r>
            <a:r>
              <a:rPr lang="en-US" altLang="ja-JP" b="1" u="sng" baseline="30000" dirty="0" smtClean="0"/>
              <a:t>+</a:t>
            </a:r>
            <a:r>
              <a:rPr lang="en-US" altLang="ja-JP" b="1" u="sng" dirty="0" smtClean="0"/>
              <a:t> </a:t>
            </a:r>
            <a:r>
              <a:rPr lang="en-US" altLang="ja-JP" b="1" u="sng" dirty="0" err="1" smtClean="0"/>
              <a:t>vs</a:t>
            </a:r>
            <a:r>
              <a:rPr lang="en-US" altLang="ja-JP" b="1" u="sng" dirty="0" smtClean="0"/>
              <a:t> 2</a:t>
            </a:r>
            <a:r>
              <a:rPr lang="en-US" altLang="ja-JP" b="1" u="sng" baseline="30000" dirty="0" smtClean="0"/>
              <a:t>+</a:t>
            </a:r>
            <a:r>
              <a:rPr lang="en-US" altLang="ja-JP" b="1" u="sng" dirty="0" smtClean="0"/>
              <a:t>)</a:t>
            </a:r>
            <a:endParaRPr lang="en-US" b="1" u="sng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4585" y="852126"/>
            <a:ext cx="4639415" cy="5473546"/>
          </a:xfrm>
          <a:prstGeom prst="rect">
            <a:avLst/>
          </a:prstGeom>
        </p:spPr>
      </p:pic>
      <p:graphicFrame>
        <p:nvGraphicFramePr>
          <p:cNvPr id="7" name="Content Placeholder 6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8649450"/>
              </p:ext>
            </p:extLst>
          </p:nvPr>
        </p:nvGraphicFramePr>
        <p:xfrm>
          <a:off x="6571616" y="639965"/>
          <a:ext cx="2572384" cy="6041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794" name="Equation" r:id="rId4" imgW="1892300" imgH="444500" progId="Equation.3">
                  <p:embed/>
                </p:oleObj>
              </mc:Choice>
              <mc:Fallback>
                <p:oleObj name="Equation" r:id="rId4" imgW="18923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71616" y="639965"/>
                        <a:ext cx="2572384" cy="6041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387" y="2993287"/>
            <a:ext cx="4179704" cy="3450057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3511814" y="3885059"/>
            <a:ext cx="3498586" cy="1051924"/>
          </a:xfrm>
          <a:prstGeom prst="straightConnector1">
            <a:avLst/>
          </a:prstGeom>
          <a:ln w="50800"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59281" y="2766494"/>
            <a:ext cx="4369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f</a:t>
            </a:r>
            <a:r>
              <a:rPr lang="en-US" b="1" baseline="-25000" dirty="0" err="1" smtClean="0"/>
              <a:t>qq</a:t>
            </a:r>
            <a:r>
              <a:rPr lang="ja-JP" altLang="en-US" b="1" dirty="0" smtClean="0"/>
              <a:t>（</a:t>
            </a:r>
            <a:r>
              <a:rPr lang="en-US" altLang="ja-JP" b="1" dirty="0" smtClean="0"/>
              <a:t>Spin2</a:t>
            </a:r>
            <a:r>
              <a:rPr lang="en-US" altLang="ja-JP" b="1" baseline="30000" dirty="0" smtClean="0"/>
              <a:t>+</a:t>
            </a:r>
            <a:r>
              <a:rPr lang="en-US" altLang="ja-JP" b="1" dirty="0" smtClean="0"/>
              <a:t>)</a:t>
            </a:r>
            <a:r>
              <a:rPr lang="en-US" b="1" baseline="-25000" dirty="0" smtClean="0"/>
              <a:t> </a:t>
            </a:r>
            <a:r>
              <a:rPr lang="en-US" b="1" dirty="0" smtClean="0"/>
              <a:t>= 50% : </a:t>
            </a:r>
            <a:r>
              <a:rPr lang="ja-JP" altLang="en-US" b="1" dirty="0" smtClean="0"/>
              <a:t>最も区別が難しいケース</a:t>
            </a:r>
            <a:endParaRPr lang="en-US" b="1" baseline="-250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414788" y="883157"/>
            <a:ext cx="395230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H</a:t>
            </a:r>
            <a:r>
              <a:rPr lang="en-US" sz="2400" dirty="0" err="1" smtClean="0">
                <a:sym typeface="Wingdings"/>
              </a:rPr>
              <a:t>WW,</a:t>
            </a:r>
            <a:r>
              <a:rPr lang="en-US" altLang="ja-JP" sz="2400" dirty="0" err="1" smtClean="0">
                <a:sym typeface="Wingdings"/>
              </a:rPr>
              <a:t>γγ,ZZ</a:t>
            </a:r>
            <a:r>
              <a:rPr lang="en-US" altLang="ja-JP" sz="2400" dirty="0" smtClean="0">
                <a:sym typeface="Wingdings"/>
              </a:rPr>
              <a:t> </a:t>
            </a:r>
            <a:r>
              <a:rPr lang="ja-JP" altLang="en-US" sz="2400" dirty="0" smtClean="0">
                <a:sym typeface="Wingdings"/>
              </a:rPr>
              <a:t>コンバイン</a:t>
            </a:r>
            <a:endParaRPr lang="en-US" altLang="ja-JP" sz="2400" dirty="0" smtClean="0">
              <a:sym typeface="Wingdings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Spin 2</a:t>
            </a:r>
            <a:r>
              <a:rPr lang="en-US" sz="2000" baseline="30000" dirty="0" smtClean="0"/>
              <a:t>+</a:t>
            </a:r>
            <a:r>
              <a:rPr lang="en-US" sz="2000" dirty="0" smtClean="0"/>
              <a:t> </a:t>
            </a:r>
            <a:r>
              <a:rPr lang="ja-JP" altLang="en-US" sz="2000" dirty="0" smtClean="0"/>
              <a:t>で</a:t>
            </a:r>
            <a:r>
              <a:rPr lang="en-US" sz="2000" dirty="0" err="1" smtClean="0"/>
              <a:t>f</a:t>
            </a:r>
            <a:r>
              <a:rPr lang="en-US" sz="2000" baseline="-25000" dirty="0" err="1" smtClean="0"/>
              <a:t>qq</a:t>
            </a:r>
            <a:r>
              <a:rPr lang="ja-JP" altLang="en-US" sz="2000" dirty="0" smtClean="0"/>
              <a:t>を</a:t>
            </a:r>
            <a:r>
              <a:rPr lang="en-US" altLang="ja-JP" sz="2000" dirty="0" smtClean="0"/>
              <a:t>0%-100%</a:t>
            </a:r>
            <a:r>
              <a:rPr lang="ja-JP" altLang="en-US" sz="2000" dirty="0" smtClean="0"/>
              <a:t>まで変化させてチェック</a:t>
            </a:r>
            <a:r>
              <a:rPr lang="en-US" altLang="ja-JP" sz="2000" dirty="0" smtClean="0"/>
              <a:t>      </a:t>
            </a:r>
            <a:r>
              <a:rPr lang="ja-JP" altLang="en-US" sz="2000" dirty="0" smtClean="0"/>
              <a:t>　　　　　　　　　　　　　　　　　</a:t>
            </a:r>
            <a:r>
              <a:rPr lang="ja-JP" altLang="en-US" sz="2000" dirty="0" smtClean="0">
                <a:sym typeface="Wingdings"/>
              </a:rPr>
              <a:t></a:t>
            </a:r>
            <a:r>
              <a:rPr lang="en-US" altLang="ja-JP" sz="2000" dirty="0" smtClean="0">
                <a:sym typeface="Wingdings"/>
              </a:rPr>
              <a:t> </a:t>
            </a:r>
            <a:r>
              <a:rPr lang="ja-JP" altLang="en-US" sz="2000" dirty="0" smtClean="0">
                <a:sym typeface="Wingdings"/>
              </a:rPr>
              <a:t>全てのケースで</a:t>
            </a:r>
            <a:r>
              <a:rPr lang="en-US" altLang="ja-JP" sz="2000" dirty="0" smtClean="0">
                <a:sym typeface="Wingdings"/>
              </a:rPr>
              <a:t>99%</a:t>
            </a:r>
            <a:r>
              <a:rPr lang="ja-JP" altLang="en-US" sz="2000" dirty="0" smtClean="0">
                <a:sym typeface="Wingdings"/>
              </a:rPr>
              <a:t>以上の信頼度で</a:t>
            </a:r>
            <a:r>
              <a:rPr lang="en-US" altLang="ja-JP" sz="2000" dirty="0" smtClean="0">
                <a:sym typeface="Wingdings"/>
              </a:rPr>
              <a:t>Spin 2</a:t>
            </a:r>
            <a:r>
              <a:rPr lang="en-US" altLang="ja-JP" sz="2000" baseline="30000" dirty="0" smtClean="0">
                <a:sym typeface="Wingdings"/>
              </a:rPr>
              <a:t>+</a:t>
            </a:r>
            <a:r>
              <a:rPr lang="ja-JP" altLang="en-US" sz="2000" dirty="0" smtClean="0">
                <a:sym typeface="Wingdings"/>
              </a:rPr>
              <a:t>のモデルを排除</a:t>
            </a:r>
            <a:endParaRPr lang="en-US" sz="2000" baseline="30000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33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034765" y="5820834"/>
            <a:ext cx="3265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CMS</a:t>
            </a:r>
            <a:r>
              <a:rPr lang="ja-JP" altLang="en-US" b="1" u="sng" dirty="0" smtClean="0"/>
              <a:t>も</a:t>
            </a:r>
            <a:r>
              <a:rPr lang="en-US" altLang="ja-JP" b="1" u="sng" dirty="0" smtClean="0"/>
              <a:t>WW,ZZ</a:t>
            </a:r>
            <a:r>
              <a:rPr lang="ja-JP" altLang="en-US" b="1" u="sng" dirty="0" smtClean="0"/>
              <a:t>でほぼ同様の結果を得ている</a:t>
            </a:r>
            <a:endParaRPr lang="en-US" b="1" u="sng" dirty="0" smtClean="0"/>
          </a:p>
        </p:txBody>
      </p:sp>
    </p:spTree>
    <p:extLst>
      <p:ext uri="{BB962C8B-B14F-4D97-AF65-F5344CB8AC3E}">
        <p14:creationId xmlns:p14="http://schemas.microsoft.com/office/powerpoint/2010/main" val="23108670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718"/>
            <a:ext cx="8229600" cy="847736"/>
          </a:xfrm>
        </p:spPr>
        <p:txBody>
          <a:bodyPr>
            <a:normAutofit/>
          </a:bodyPr>
          <a:lstStyle/>
          <a:p>
            <a:r>
              <a:rPr lang="ja-JP" altLang="en-US" b="1" u="sng" dirty="0" smtClean="0"/>
              <a:t>まとめ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38929"/>
            <a:ext cx="9144000" cy="1000979"/>
          </a:xfrm>
        </p:spPr>
        <p:txBody>
          <a:bodyPr>
            <a:normAutofit/>
          </a:bodyPr>
          <a:lstStyle/>
          <a:p>
            <a:r>
              <a:rPr lang="ja-JP" altLang="en-US" sz="2400" dirty="0" smtClean="0"/>
              <a:t>ヒッグス</a:t>
            </a:r>
            <a:r>
              <a:rPr lang="en-US" altLang="ja-JP" sz="2400" dirty="0" smtClean="0"/>
              <a:t>(like)</a:t>
            </a:r>
            <a:r>
              <a:rPr lang="ja-JP" altLang="en-US" sz="2400" dirty="0" smtClean="0"/>
              <a:t>粒子の発見以来</a:t>
            </a:r>
            <a:r>
              <a:rPr lang="en-US" altLang="ja-JP" sz="2400" dirty="0" smtClean="0"/>
              <a:t>, </a:t>
            </a:r>
            <a:r>
              <a:rPr lang="ja-JP" altLang="en-US" sz="2400" dirty="0" smtClean="0"/>
              <a:t>順調にデータ取得</a:t>
            </a:r>
            <a:r>
              <a:rPr lang="en-US" altLang="ja-JP" sz="2400" dirty="0" smtClean="0"/>
              <a:t>&amp;</a:t>
            </a:r>
            <a:r>
              <a:rPr lang="ja-JP" altLang="en-US" sz="2400" dirty="0" smtClean="0"/>
              <a:t>解析が進行中</a:t>
            </a:r>
            <a:endParaRPr lang="en-US" altLang="ja-JP" sz="24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" y="1123242"/>
            <a:ext cx="9105244" cy="558034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400" u="sng" dirty="0" smtClean="0"/>
              <a:t>質量測定</a:t>
            </a:r>
            <a:endParaRPr lang="en-US" altLang="ja-JP" sz="2400" u="sng" dirty="0" smtClean="0"/>
          </a:p>
          <a:p>
            <a:pPr marL="457200" lvl="1" indent="0"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ATLAS : 125.5</a:t>
            </a:r>
            <a:r>
              <a:rPr lang="en-US" altLang="ja-JP" sz="2400" b="1" dirty="0">
                <a:solidFill>
                  <a:srgbClr val="FF0000"/>
                </a:solidFill>
              </a:rPr>
              <a:t>±0.2(stat)</a:t>
            </a:r>
            <a:r>
              <a:rPr lang="en-US" altLang="ja-JP" sz="2400" b="1" baseline="30000" dirty="0">
                <a:solidFill>
                  <a:srgbClr val="FF0000"/>
                </a:solidFill>
              </a:rPr>
              <a:t>+0.5</a:t>
            </a:r>
            <a:r>
              <a:rPr lang="en-US" altLang="ja-JP" sz="2400" b="1" baseline="-25000" dirty="0">
                <a:solidFill>
                  <a:srgbClr val="FF0000"/>
                </a:solidFill>
              </a:rPr>
              <a:t>-0.6</a:t>
            </a:r>
            <a:r>
              <a:rPr lang="en-US" altLang="ja-JP" sz="2400" b="1" dirty="0">
                <a:solidFill>
                  <a:srgbClr val="FF0000"/>
                </a:solidFill>
              </a:rPr>
              <a:t>(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sys)</a:t>
            </a:r>
          </a:p>
          <a:p>
            <a:pPr marL="457200" lvl="1" indent="0">
              <a:buNone/>
            </a:pPr>
            <a:r>
              <a:rPr lang="en-US" altLang="ja-JP" sz="2400" b="1" dirty="0" smtClean="0">
                <a:solidFill>
                  <a:srgbClr val="0000FF"/>
                </a:solidFill>
              </a:rPr>
              <a:t>CMS : </a:t>
            </a:r>
            <a:r>
              <a:rPr lang="en-US" sz="2400" b="1" dirty="0">
                <a:solidFill>
                  <a:srgbClr val="0000FF"/>
                </a:solidFill>
              </a:rPr>
              <a:t>125.7</a:t>
            </a:r>
            <a:r>
              <a:rPr lang="en-US" altLang="ja-JP" sz="2400" b="1" dirty="0">
                <a:solidFill>
                  <a:srgbClr val="0000FF"/>
                </a:solidFill>
              </a:rPr>
              <a:t>±0.3(stat)±0.3(sys</a:t>
            </a:r>
            <a:r>
              <a:rPr lang="en-US" altLang="ja-JP" sz="2400" b="1" dirty="0" smtClean="0">
                <a:solidFill>
                  <a:srgbClr val="0000FF"/>
                </a:solidFill>
              </a:rPr>
              <a:t>)</a:t>
            </a:r>
            <a:endParaRPr lang="en-US" altLang="ja-JP" sz="2400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ja-JP" altLang="en-US" sz="2400" u="sng" dirty="0" smtClean="0"/>
              <a:t>スピン</a:t>
            </a:r>
            <a:r>
              <a:rPr lang="en-US" altLang="ja-JP" sz="2400" u="sng" dirty="0" smtClean="0"/>
              <a:t>/</a:t>
            </a:r>
            <a:r>
              <a:rPr lang="ja-JP" altLang="en-US" sz="2400" u="sng" dirty="0" smtClean="0"/>
              <a:t>パリティ測定</a:t>
            </a:r>
            <a:endParaRPr lang="en-US" altLang="ja-JP" sz="2400" u="sng" dirty="0" smtClean="0"/>
          </a:p>
          <a:p>
            <a:pPr lvl="1"/>
            <a:r>
              <a:rPr lang="en-US" altLang="ja-JP" sz="2400" b="1" dirty="0" smtClean="0"/>
              <a:t>0</a:t>
            </a:r>
            <a:r>
              <a:rPr lang="en-US" altLang="ja-JP" sz="2400" b="1" baseline="30000" dirty="0" smtClean="0"/>
              <a:t>+</a:t>
            </a:r>
            <a:r>
              <a:rPr lang="en-US" altLang="ja-JP" sz="2400" b="1" dirty="0" smtClean="0"/>
              <a:t> </a:t>
            </a:r>
            <a:r>
              <a:rPr lang="en-US" altLang="ja-JP" sz="2400" b="1" dirty="0" err="1" smtClean="0"/>
              <a:t>vs</a:t>
            </a:r>
            <a:r>
              <a:rPr lang="en-US" altLang="ja-JP" sz="2400" b="1" dirty="0" smtClean="0"/>
              <a:t> 2</a:t>
            </a:r>
            <a:r>
              <a:rPr lang="en-US" altLang="ja-JP" sz="2400" b="1" baseline="30000" dirty="0" smtClean="0"/>
              <a:t>+ </a:t>
            </a:r>
            <a:r>
              <a:rPr lang="en-US" altLang="ja-JP" sz="2400" b="1" dirty="0" smtClean="0">
                <a:sym typeface="Wingdings"/>
              </a:rPr>
              <a:t> </a:t>
            </a:r>
            <a:r>
              <a:rPr lang="en-US" altLang="ja-JP" sz="2400" b="1" dirty="0" smtClean="0">
                <a:solidFill>
                  <a:srgbClr val="FF0000"/>
                </a:solidFill>
                <a:sym typeface="Wingdings"/>
              </a:rPr>
              <a:t>0</a:t>
            </a:r>
            <a:r>
              <a:rPr lang="en-US" altLang="ja-JP" sz="2400" b="1" baseline="30000" dirty="0" smtClean="0">
                <a:solidFill>
                  <a:srgbClr val="FF0000"/>
                </a:solidFill>
                <a:sym typeface="Wingdings"/>
              </a:rPr>
              <a:t>+</a:t>
            </a:r>
            <a:r>
              <a:rPr lang="ja-JP" altLang="en-US" sz="2400" b="1" dirty="0" smtClean="0">
                <a:solidFill>
                  <a:srgbClr val="FF0000"/>
                </a:solidFill>
                <a:sym typeface="Wingdings"/>
              </a:rPr>
              <a:t>を強く示唆</a:t>
            </a:r>
            <a:r>
              <a:rPr lang="en-US" altLang="ja-JP" sz="2400" b="1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en-US" altLang="ja-JP" sz="2400" b="1" dirty="0" smtClean="0">
                <a:sym typeface="Wingdings"/>
              </a:rPr>
              <a:t>(99%</a:t>
            </a:r>
            <a:r>
              <a:rPr lang="ja-JP" altLang="en-US" sz="2400" b="1" dirty="0" smtClean="0">
                <a:sym typeface="Wingdings"/>
              </a:rPr>
              <a:t>以上の信頼度で</a:t>
            </a:r>
            <a:r>
              <a:rPr lang="en-US" altLang="ja-JP" sz="2400" b="1" dirty="0" smtClean="0">
                <a:sym typeface="Wingdings"/>
              </a:rPr>
              <a:t>2</a:t>
            </a:r>
            <a:r>
              <a:rPr lang="en-US" altLang="ja-JP" sz="2400" b="1" baseline="30000" dirty="0" smtClean="0">
                <a:sym typeface="Wingdings"/>
              </a:rPr>
              <a:t>+</a:t>
            </a:r>
            <a:r>
              <a:rPr lang="ja-JP" altLang="en-US" sz="2400" b="1" dirty="0" smtClean="0">
                <a:sym typeface="Wingdings"/>
              </a:rPr>
              <a:t>を棄却</a:t>
            </a:r>
            <a:r>
              <a:rPr lang="en-US" altLang="ja-JP" sz="2400" b="1" dirty="0" smtClean="0">
                <a:sym typeface="Wingdings"/>
              </a:rPr>
              <a:t>)</a:t>
            </a:r>
            <a:endParaRPr lang="en-US" altLang="ja-JP" sz="2400" b="1" baseline="30000" dirty="0" smtClean="0">
              <a:sym typeface="Wingdings"/>
            </a:endParaRPr>
          </a:p>
          <a:p>
            <a:pPr lvl="1"/>
            <a:r>
              <a:rPr lang="en-US" altLang="ja-JP" sz="2400" b="1" dirty="0" smtClean="0">
                <a:sym typeface="Wingdings"/>
              </a:rPr>
              <a:t>0</a:t>
            </a:r>
            <a:r>
              <a:rPr lang="en-US" altLang="ja-JP" sz="2400" b="1" baseline="30000" dirty="0" smtClean="0">
                <a:sym typeface="Wingdings"/>
              </a:rPr>
              <a:t>+</a:t>
            </a:r>
            <a:r>
              <a:rPr lang="en-US" altLang="ja-JP" sz="2400" b="1" dirty="0" smtClean="0">
                <a:sym typeface="Wingdings"/>
              </a:rPr>
              <a:t> </a:t>
            </a:r>
            <a:r>
              <a:rPr lang="en-US" altLang="ja-JP" sz="2400" b="1" dirty="0" err="1" smtClean="0">
                <a:sym typeface="Wingdings"/>
              </a:rPr>
              <a:t>vs</a:t>
            </a:r>
            <a:r>
              <a:rPr lang="en-US" altLang="ja-JP" sz="2400" b="1" dirty="0" smtClean="0">
                <a:sym typeface="Wingdings"/>
              </a:rPr>
              <a:t> 0</a:t>
            </a:r>
            <a:r>
              <a:rPr lang="en-US" altLang="ja-JP" sz="2400" b="1" baseline="30000" dirty="0" smtClean="0">
                <a:sym typeface="Wingdings"/>
              </a:rPr>
              <a:t>-</a:t>
            </a:r>
            <a:r>
              <a:rPr lang="en-US" altLang="ja-JP" sz="2400" b="1" dirty="0" smtClean="0">
                <a:sym typeface="Wingdings"/>
              </a:rPr>
              <a:t>,1</a:t>
            </a:r>
            <a:r>
              <a:rPr lang="en-US" altLang="ja-JP" sz="2400" b="1" baseline="30000" dirty="0" smtClean="0">
                <a:sym typeface="Wingdings"/>
              </a:rPr>
              <a:t>+</a:t>
            </a:r>
            <a:r>
              <a:rPr lang="en-US" altLang="ja-JP" sz="2400" b="1" dirty="0" smtClean="0">
                <a:sym typeface="Wingdings"/>
              </a:rPr>
              <a:t>,1</a:t>
            </a:r>
            <a:r>
              <a:rPr lang="en-US" altLang="ja-JP" sz="2400" b="1" baseline="30000" dirty="0" smtClean="0">
                <a:sym typeface="Wingdings"/>
              </a:rPr>
              <a:t>-</a:t>
            </a:r>
            <a:r>
              <a:rPr lang="en-US" altLang="ja-JP" sz="2400" b="1" dirty="0" smtClean="0">
                <a:sym typeface="Wingdings"/>
              </a:rPr>
              <a:t> </a:t>
            </a:r>
            <a:r>
              <a:rPr lang="en-US" altLang="ja-JP" sz="2400" b="1" dirty="0" smtClean="0">
                <a:solidFill>
                  <a:srgbClr val="FF0000"/>
                </a:solidFill>
                <a:sym typeface="Wingdings"/>
              </a:rPr>
              <a:t> 0</a:t>
            </a:r>
            <a:r>
              <a:rPr lang="en-US" altLang="ja-JP" sz="2400" b="1" baseline="30000" dirty="0" smtClean="0">
                <a:solidFill>
                  <a:srgbClr val="FF0000"/>
                </a:solidFill>
                <a:sym typeface="Wingdings"/>
              </a:rPr>
              <a:t>+</a:t>
            </a:r>
            <a:r>
              <a:rPr lang="ja-JP" altLang="en-US" sz="2400" b="1" dirty="0" smtClean="0">
                <a:solidFill>
                  <a:srgbClr val="FF0000"/>
                </a:solidFill>
                <a:sym typeface="Wingdings"/>
              </a:rPr>
              <a:t>を強く示唆</a:t>
            </a:r>
            <a:r>
              <a:rPr lang="en-US" altLang="ja-JP" sz="2400" b="1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en-US" altLang="ja-JP" sz="2400" b="1" dirty="0" smtClean="0">
                <a:sym typeface="Wingdings"/>
              </a:rPr>
              <a:t>(~99%</a:t>
            </a:r>
            <a:r>
              <a:rPr lang="ja-JP" altLang="en-US" sz="2400" b="1" dirty="0" smtClean="0">
                <a:sym typeface="Wingdings"/>
              </a:rPr>
              <a:t>の信頼度</a:t>
            </a:r>
            <a:r>
              <a:rPr lang="ja-JP" altLang="en-US" sz="2400" b="1" dirty="0" smtClean="0">
                <a:sym typeface="Wingdings"/>
              </a:rPr>
              <a:t>で</a:t>
            </a:r>
            <a:r>
              <a:rPr lang="en-US" altLang="ja-JP" sz="2400" b="1" dirty="0" smtClean="0">
                <a:sym typeface="Wingdings"/>
              </a:rPr>
              <a:t>0</a:t>
            </a:r>
            <a:r>
              <a:rPr lang="en-US" altLang="ja-JP" sz="2400" b="1" baseline="30000" dirty="0" smtClean="0">
                <a:sym typeface="Wingdings"/>
              </a:rPr>
              <a:t>-</a:t>
            </a:r>
            <a:r>
              <a:rPr lang="en-US" altLang="ja-JP" sz="2400" b="1" dirty="0" smtClean="0">
                <a:sym typeface="Wingdings"/>
              </a:rPr>
              <a:t>,1</a:t>
            </a:r>
            <a:r>
              <a:rPr lang="en-US" altLang="ja-JP" sz="2400" b="1" baseline="30000" dirty="0" smtClean="0">
                <a:sym typeface="Wingdings"/>
              </a:rPr>
              <a:t>+</a:t>
            </a:r>
            <a:r>
              <a:rPr lang="en-US" altLang="ja-JP" sz="2400" b="1" dirty="0" smtClean="0">
                <a:sym typeface="Wingdings"/>
              </a:rPr>
              <a:t>,1</a:t>
            </a:r>
            <a:r>
              <a:rPr lang="en-US" altLang="ja-JP" sz="2400" b="1" baseline="30000" dirty="0" smtClean="0">
                <a:sym typeface="Wingdings"/>
              </a:rPr>
              <a:t>-</a:t>
            </a:r>
            <a:r>
              <a:rPr lang="ja-JP" altLang="en-US" sz="2400" b="1" dirty="0" smtClean="0">
                <a:sym typeface="Wingdings"/>
              </a:rPr>
              <a:t>を</a:t>
            </a:r>
            <a:r>
              <a:rPr lang="ja-JP" altLang="en-US" sz="2400" b="1" dirty="0">
                <a:sym typeface="Wingdings"/>
              </a:rPr>
              <a:t>棄却</a:t>
            </a:r>
            <a:r>
              <a:rPr lang="en-US" altLang="ja-JP" sz="2400" b="1" dirty="0" smtClean="0">
                <a:sym typeface="Wingdings"/>
              </a:rPr>
              <a:t>)</a:t>
            </a:r>
            <a:endParaRPr lang="en-US" altLang="ja-JP" sz="2400" b="1" dirty="0" smtClean="0"/>
          </a:p>
          <a:p>
            <a:pPr marL="0" indent="0">
              <a:buNone/>
            </a:pPr>
            <a:r>
              <a:rPr lang="ja-JP" altLang="en-US" sz="2400" b="1" u="sng" dirty="0" smtClean="0"/>
              <a:t>カップリング測定</a:t>
            </a:r>
            <a:endParaRPr lang="en-US" altLang="ja-JP" sz="2400" b="1" u="sng" dirty="0" smtClean="0"/>
          </a:p>
          <a:p>
            <a:pPr lvl="1"/>
            <a:r>
              <a:rPr lang="en-US" altLang="ja-JP" sz="2400" dirty="0" smtClean="0"/>
              <a:t>SM</a:t>
            </a:r>
            <a:r>
              <a:rPr lang="ja-JP" altLang="en-US" sz="2400" dirty="0" smtClean="0"/>
              <a:t>との大きなズレは観測されていない</a:t>
            </a:r>
            <a:endParaRPr lang="en-US" altLang="ja-JP" sz="2400" dirty="0" smtClean="0"/>
          </a:p>
          <a:p>
            <a:pPr lvl="1"/>
            <a:r>
              <a:rPr lang="ja-JP" altLang="en-US" sz="2400" dirty="0" smtClean="0"/>
              <a:t>フェルミオンとのカップリングは</a:t>
            </a:r>
            <a:r>
              <a:rPr lang="en-US" altLang="ja-JP" sz="2400" dirty="0" err="1" smtClean="0"/>
              <a:t>H</a:t>
            </a:r>
            <a:r>
              <a:rPr lang="en-US" altLang="ja-JP" sz="2400" dirty="0" err="1" smtClean="0">
                <a:sym typeface="Wingdings"/>
              </a:rPr>
              <a:t>ττ</a:t>
            </a:r>
            <a:r>
              <a:rPr lang="en-US" altLang="ja-JP" sz="2400" dirty="0" smtClean="0">
                <a:sym typeface="Wingdings"/>
              </a:rPr>
              <a:t>, </a:t>
            </a:r>
            <a:r>
              <a:rPr lang="en-US" altLang="ja-JP" sz="2400" dirty="0" err="1" smtClean="0">
                <a:sym typeface="Wingdings"/>
              </a:rPr>
              <a:t>Hbb</a:t>
            </a:r>
            <a:r>
              <a:rPr lang="ja-JP" altLang="en-US" sz="2400" dirty="0" smtClean="0">
                <a:sym typeface="Wingdings"/>
              </a:rPr>
              <a:t>の解析のアップデートに期待</a:t>
            </a:r>
            <a:r>
              <a:rPr lang="en-US" altLang="ja-JP" sz="2400" dirty="0" smtClean="0">
                <a:sym typeface="Wingdings"/>
              </a:rPr>
              <a:t> </a:t>
            </a:r>
            <a:r>
              <a:rPr lang="ja-JP" altLang="en-US" sz="2400" dirty="0" smtClean="0">
                <a:sym typeface="Wingdings"/>
              </a:rPr>
              <a:t></a:t>
            </a:r>
            <a:r>
              <a:rPr lang="en-US" altLang="ja-JP" sz="2400" dirty="0" smtClean="0">
                <a:sym typeface="Wingdings"/>
              </a:rPr>
              <a:t> </a:t>
            </a:r>
            <a:r>
              <a:rPr lang="ja-JP" altLang="en-US" sz="2400" b="1" dirty="0" smtClean="0">
                <a:solidFill>
                  <a:srgbClr val="000090"/>
                </a:solidFill>
                <a:sym typeface="Wingdings"/>
              </a:rPr>
              <a:t>近日公開</a:t>
            </a:r>
            <a:r>
              <a:rPr lang="en-US" altLang="ja-JP" sz="2400" b="1" dirty="0" smtClean="0">
                <a:solidFill>
                  <a:srgbClr val="000090"/>
                </a:solidFill>
                <a:sym typeface="Wingdings"/>
              </a:rPr>
              <a:t>(ATLAS)</a:t>
            </a:r>
          </a:p>
          <a:p>
            <a:pPr marL="457200" lvl="1" indent="0" algn="ctr">
              <a:buNone/>
            </a:pPr>
            <a:r>
              <a:rPr lang="en-US" altLang="ja-JP" b="1" u="sng" dirty="0" smtClean="0">
                <a:solidFill>
                  <a:srgbClr val="FF0000"/>
                </a:solidFill>
                <a:sym typeface="Wingdings"/>
              </a:rPr>
              <a:t>“A Higgs boson”</a:t>
            </a:r>
            <a:r>
              <a:rPr lang="ja-JP" altLang="en-US" b="1" u="sng" dirty="0" smtClean="0">
                <a:solidFill>
                  <a:srgbClr val="FF0000"/>
                </a:solidFill>
                <a:sym typeface="Wingdings"/>
              </a:rPr>
              <a:t>を発見</a:t>
            </a:r>
            <a:endParaRPr lang="en-US" altLang="ja-JP" b="1" dirty="0" smtClean="0">
              <a:solidFill>
                <a:srgbClr val="FF0000"/>
              </a:solidFill>
              <a:sym typeface="Wingdings"/>
            </a:endParaRPr>
          </a:p>
          <a:p>
            <a:endParaRPr lang="en-US" altLang="ja-JP" sz="1200" b="1" dirty="0" smtClean="0">
              <a:solidFill>
                <a:srgbClr val="000000"/>
              </a:solidFill>
            </a:endParaRPr>
          </a:p>
          <a:p>
            <a:r>
              <a:rPr lang="ja-JP" altLang="en-US" sz="2400" b="1" dirty="0" smtClean="0">
                <a:solidFill>
                  <a:srgbClr val="000000"/>
                </a:solidFill>
              </a:rPr>
              <a:t>今後</a:t>
            </a:r>
            <a:r>
              <a:rPr lang="en-US" altLang="ja-JP" sz="2400" b="1" dirty="0" smtClean="0">
                <a:solidFill>
                  <a:srgbClr val="000000"/>
                </a:solidFill>
              </a:rPr>
              <a:t>, </a:t>
            </a:r>
            <a:r>
              <a:rPr lang="ja-JP" altLang="en-US" sz="2400" b="1" dirty="0" smtClean="0">
                <a:solidFill>
                  <a:srgbClr val="000000"/>
                </a:solidFill>
              </a:rPr>
              <a:t>より低い生成断面積のプロセス</a:t>
            </a:r>
            <a:r>
              <a:rPr lang="en-US" altLang="ja-JP" sz="2400" b="1" dirty="0" smtClean="0">
                <a:solidFill>
                  <a:srgbClr val="000000"/>
                </a:solidFill>
              </a:rPr>
              <a:t>(</a:t>
            </a:r>
            <a:r>
              <a:rPr lang="en-US" altLang="ja-JP" sz="2400" b="1" dirty="0" err="1" smtClean="0">
                <a:solidFill>
                  <a:srgbClr val="000000"/>
                </a:solidFill>
              </a:rPr>
              <a:t>ttH</a:t>
            </a:r>
            <a:r>
              <a:rPr lang="en-US" altLang="ja-JP" sz="2400" b="1" dirty="0" smtClean="0">
                <a:solidFill>
                  <a:srgbClr val="000000"/>
                </a:solidFill>
              </a:rPr>
              <a:t>, VBF, VH), </a:t>
            </a:r>
            <a:r>
              <a:rPr lang="ja-JP" altLang="en-US" sz="2400" b="1" dirty="0" smtClean="0">
                <a:solidFill>
                  <a:srgbClr val="000000"/>
                </a:solidFill>
              </a:rPr>
              <a:t>崩壊モード</a:t>
            </a:r>
            <a:r>
              <a:rPr lang="en-US" altLang="ja-JP" sz="2400" b="1" dirty="0" smtClean="0">
                <a:solidFill>
                  <a:srgbClr val="000000"/>
                </a:solidFill>
              </a:rPr>
              <a:t>(</a:t>
            </a:r>
            <a:r>
              <a:rPr lang="en-US" altLang="ja-JP" sz="2400" b="1" dirty="0" err="1" smtClean="0">
                <a:solidFill>
                  <a:srgbClr val="000000"/>
                </a:solidFill>
              </a:rPr>
              <a:t>H</a:t>
            </a:r>
            <a:r>
              <a:rPr lang="en-US" altLang="ja-JP" sz="2400" b="1" dirty="0" err="1" smtClean="0">
                <a:solidFill>
                  <a:srgbClr val="000000"/>
                </a:solidFill>
                <a:sym typeface="Wingdings"/>
              </a:rPr>
              <a:t>μμ,HZγ</a:t>
            </a:r>
            <a:r>
              <a:rPr lang="en-US" altLang="ja-JP" sz="2400" b="1" dirty="0" smtClean="0">
                <a:solidFill>
                  <a:srgbClr val="000000"/>
                </a:solidFill>
                <a:sym typeface="Wingdings"/>
              </a:rPr>
              <a:t>)</a:t>
            </a:r>
            <a:r>
              <a:rPr lang="ja-JP" altLang="en-US" sz="2400" b="1" dirty="0" smtClean="0">
                <a:solidFill>
                  <a:srgbClr val="000000"/>
                </a:solidFill>
                <a:sym typeface="Wingdings"/>
              </a:rPr>
              <a:t>の研究でヒッグス粒子の性質の精密測定が可能に</a:t>
            </a:r>
            <a:endParaRPr lang="en-US" altLang="ja-JP" sz="2400" b="1" dirty="0" smtClean="0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34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03814" y="4886055"/>
            <a:ext cx="230143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 smtClean="0"/>
              <a:t>他のヒッグスがある</a:t>
            </a:r>
            <a:endParaRPr lang="en-US" altLang="ja-JP" sz="1600" dirty="0" smtClean="0"/>
          </a:p>
          <a:p>
            <a:r>
              <a:rPr lang="ja-JP" altLang="en-US" sz="1600" dirty="0" smtClean="0"/>
              <a:t>可能性は明日のトークで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238399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126482" y="1123242"/>
            <a:ext cx="8712613" cy="558034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400" u="sng" dirty="0" smtClean="0"/>
              <a:t>質量測定</a:t>
            </a:r>
            <a:endParaRPr lang="en-US" altLang="ja-JP" sz="2400" u="sng" dirty="0" smtClean="0"/>
          </a:p>
          <a:p>
            <a:pPr marL="457200" lvl="1" indent="0"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ATLAS : 125.5</a:t>
            </a:r>
            <a:r>
              <a:rPr lang="en-US" altLang="ja-JP" sz="2400" b="1" dirty="0">
                <a:solidFill>
                  <a:srgbClr val="FF0000"/>
                </a:solidFill>
              </a:rPr>
              <a:t>±0.2(stat)</a:t>
            </a:r>
            <a:r>
              <a:rPr lang="en-US" altLang="ja-JP" sz="2400" b="1" baseline="30000" dirty="0">
                <a:solidFill>
                  <a:srgbClr val="FF0000"/>
                </a:solidFill>
              </a:rPr>
              <a:t>+0.5</a:t>
            </a:r>
            <a:r>
              <a:rPr lang="en-US" altLang="ja-JP" sz="2400" b="1" baseline="-25000" dirty="0">
                <a:solidFill>
                  <a:srgbClr val="FF0000"/>
                </a:solidFill>
              </a:rPr>
              <a:t>-0.6</a:t>
            </a:r>
            <a:r>
              <a:rPr lang="en-US" altLang="ja-JP" sz="2400" b="1" dirty="0">
                <a:solidFill>
                  <a:srgbClr val="FF0000"/>
                </a:solidFill>
              </a:rPr>
              <a:t>(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sys)</a:t>
            </a:r>
          </a:p>
          <a:p>
            <a:pPr marL="457200" lvl="1" indent="0">
              <a:buNone/>
            </a:pPr>
            <a:r>
              <a:rPr lang="en-US" altLang="ja-JP" sz="2400" b="1" dirty="0" smtClean="0">
                <a:solidFill>
                  <a:srgbClr val="0000FF"/>
                </a:solidFill>
              </a:rPr>
              <a:t>CMS : </a:t>
            </a:r>
            <a:r>
              <a:rPr lang="en-US" sz="2400" b="1" dirty="0">
                <a:solidFill>
                  <a:srgbClr val="0000FF"/>
                </a:solidFill>
              </a:rPr>
              <a:t>125.7</a:t>
            </a:r>
            <a:r>
              <a:rPr lang="en-US" altLang="ja-JP" sz="2400" b="1" dirty="0">
                <a:solidFill>
                  <a:srgbClr val="0000FF"/>
                </a:solidFill>
              </a:rPr>
              <a:t>±0.3(stat)±0.3(sys</a:t>
            </a:r>
            <a:r>
              <a:rPr lang="en-US" altLang="ja-JP" sz="2400" b="1" dirty="0" smtClean="0">
                <a:solidFill>
                  <a:srgbClr val="0000FF"/>
                </a:solidFill>
              </a:rPr>
              <a:t>)</a:t>
            </a:r>
            <a:endParaRPr lang="en-US" altLang="ja-JP" sz="2400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ja-JP" altLang="en-US" sz="2400" u="sng" dirty="0" smtClean="0"/>
              <a:t>スピン</a:t>
            </a:r>
            <a:r>
              <a:rPr lang="en-US" altLang="ja-JP" sz="2400" u="sng" dirty="0" smtClean="0"/>
              <a:t>/</a:t>
            </a:r>
            <a:r>
              <a:rPr lang="ja-JP" altLang="en-US" sz="2400" u="sng" dirty="0" smtClean="0"/>
              <a:t>パリティ測定</a:t>
            </a:r>
            <a:endParaRPr lang="en-US" altLang="ja-JP" sz="2400" u="sng" dirty="0" smtClean="0"/>
          </a:p>
          <a:p>
            <a:pPr lvl="1"/>
            <a:r>
              <a:rPr lang="en-US" altLang="ja-JP" sz="2400" b="1" dirty="0" smtClean="0"/>
              <a:t>0</a:t>
            </a:r>
            <a:r>
              <a:rPr lang="en-US" altLang="ja-JP" sz="2400" b="1" baseline="30000" dirty="0" smtClean="0"/>
              <a:t>+</a:t>
            </a:r>
            <a:r>
              <a:rPr lang="en-US" altLang="ja-JP" sz="2400" b="1" dirty="0" smtClean="0"/>
              <a:t> </a:t>
            </a:r>
            <a:r>
              <a:rPr lang="en-US" altLang="ja-JP" sz="2400" b="1" dirty="0" err="1" smtClean="0"/>
              <a:t>vs</a:t>
            </a:r>
            <a:r>
              <a:rPr lang="en-US" altLang="ja-JP" sz="2400" b="1" dirty="0" smtClean="0"/>
              <a:t> 2</a:t>
            </a:r>
            <a:r>
              <a:rPr lang="en-US" altLang="ja-JP" sz="2400" b="1" baseline="30000" dirty="0" smtClean="0"/>
              <a:t>+ </a:t>
            </a:r>
            <a:r>
              <a:rPr lang="en-US" altLang="ja-JP" sz="2400" b="1" dirty="0" smtClean="0">
                <a:sym typeface="Wingdings"/>
              </a:rPr>
              <a:t> </a:t>
            </a:r>
            <a:r>
              <a:rPr lang="en-US" altLang="ja-JP" sz="2400" b="1" dirty="0" smtClean="0">
                <a:solidFill>
                  <a:srgbClr val="FF0000"/>
                </a:solidFill>
                <a:sym typeface="Wingdings"/>
              </a:rPr>
              <a:t>0</a:t>
            </a:r>
            <a:r>
              <a:rPr lang="en-US" altLang="ja-JP" sz="2400" b="1" baseline="30000" dirty="0" smtClean="0">
                <a:solidFill>
                  <a:srgbClr val="FF0000"/>
                </a:solidFill>
                <a:sym typeface="Wingdings"/>
              </a:rPr>
              <a:t>+</a:t>
            </a:r>
            <a:r>
              <a:rPr lang="ja-JP" altLang="en-US" sz="2400" b="1" dirty="0" smtClean="0">
                <a:solidFill>
                  <a:srgbClr val="FF0000"/>
                </a:solidFill>
                <a:sym typeface="Wingdings"/>
              </a:rPr>
              <a:t>を強く示唆</a:t>
            </a:r>
            <a:r>
              <a:rPr lang="en-US" altLang="ja-JP" sz="2400" b="1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en-US" altLang="ja-JP" sz="2400" b="1" dirty="0" smtClean="0">
                <a:sym typeface="Wingdings"/>
              </a:rPr>
              <a:t>(99%</a:t>
            </a:r>
            <a:r>
              <a:rPr lang="ja-JP" altLang="en-US" sz="2400" b="1" dirty="0" smtClean="0">
                <a:sym typeface="Wingdings"/>
              </a:rPr>
              <a:t>以上の信頼度で</a:t>
            </a:r>
            <a:r>
              <a:rPr lang="en-US" altLang="ja-JP" sz="2400" b="1" dirty="0" smtClean="0">
                <a:sym typeface="Wingdings"/>
              </a:rPr>
              <a:t>2</a:t>
            </a:r>
            <a:r>
              <a:rPr lang="en-US" altLang="ja-JP" sz="2400" b="1" baseline="30000" dirty="0" smtClean="0">
                <a:sym typeface="Wingdings"/>
              </a:rPr>
              <a:t>+</a:t>
            </a:r>
            <a:r>
              <a:rPr lang="ja-JP" altLang="en-US" sz="2400" b="1" dirty="0" smtClean="0">
                <a:sym typeface="Wingdings"/>
              </a:rPr>
              <a:t>を棄却</a:t>
            </a:r>
            <a:r>
              <a:rPr lang="en-US" altLang="ja-JP" sz="2400" b="1" dirty="0" smtClean="0">
                <a:sym typeface="Wingdings"/>
              </a:rPr>
              <a:t>)</a:t>
            </a:r>
            <a:endParaRPr lang="en-US" altLang="ja-JP" sz="2400" b="1" baseline="30000" dirty="0" smtClean="0">
              <a:sym typeface="Wingdings"/>
            </a:endParaRPr>
          </a:p>
          <a:p>
            <a:pPr lvl="1"/>
            <a:r>
              <a:rPr lang="en-US" altLang="ja-JP" sz="2400" b="1" dirty="0" smtClean="0">
                <a:sym typeface="Wingdings"/>
              </a:rPr>
              <a:t>0</a:t>
            </a:r>
            <a:r>
              <a:rPr lang="en-US" altLang="ja-JP" sz="2400" b="1" baseline="30000" dirty="0" smtClean="0">
                <a:sym typeface="Wingdings"/>
              </a:rPr>
              <a:t>+</a:t>
            </a:r>
            <a:r>
              <a:rPr lang="en-US" altLang="ja-JP" sz="2400" b="1" dirty="0" smtClean="0">
                <a:sym typeface="Wingdings"/>
              </a:rPr>
              <a:t> </a:t>
            </a:r>
            <a:r>
              <a:rPr lang="en-US" altLang="ja-JP" sz="2400" b="1" dirty="0" err="1" smtClean="0">
                <a:sym typeface="Wingdings"/>
              </a:rPr>
              <a:t>vs</a:t>
            </a:r>
            <a:r>
              <a:rPr lang="en-US" altLang="ja-JP" sz="2400" b="1" dirty="0" smtClean="0">
                <a:sym typeface="Wingdings"/>
              </a:rPr>
              <a:t> 0</a:t>
            </a:r>
            <a:r>
              <a:rPr lang="en-US" altLang="ja-JP" sz="2400" b="1" baseline="30000" dirty="0" smtClean="0">
                <a:sym typeface="Wingdings"/>
              </a:rPr>
              <a:t>-</a:t>
            </a:r>
            <a:r>
              <a:rPr lang="en-US" altLang="ja-JP" sz="2400" b="1" dirty="0" smtClean="0">
                <a:sym typeface="Wingdings"/>
              </a:rPr>
              <a:t>,1</a:t>
            </a:r>
            <a:r>
              <a:rPr lang="en-US" altLang="ja-JP" sz="2400" b="1" baseline="30000" dirty="0" smtClean="0">
                <a:sym typeface="Wingdings"/>
              </a:rPr>
              <a:t>+</a:t>
            </a:r>
            <a:r>
              <a:rPr lang="en-US" altLang="ja-JP" sz="2400" b="1" dirty="0" smtClean="0">
                <a:sym typeface="Wingdings"/>
              </a:rPr>
              <a:t>,1</a:t>
            </a:r>
            <a:r>
              <a:rPr lang="en-US" altLang="ja-JP" sz="2400" b="1" baseline="30000" dirty="0" smtClean="0">
                <a:sym typeface="Wingdings"/>
              </a:rPr>
              <a:t>-</a:t>
            </a:r>
            <a:r>
              <a:rPr lang="en-US" altLang="ja-JP" sz="2400" b="1" dirty="0" smtClean="0">
                <a:sym typeface="Wingdings"/>
              </a:rPr>
              <a:t> </a:t>
            </a:r>
            <a:r>
              <a:rPr lang="en-US" altLang="ja-JP" sz="2400" b="1" dirty="0" smtClean="0">
                <a:solidFill>
                  <a:srgbClr val="FF0000"/>
                </a:solidFill>
                <a:sym typeface="Wingdings"/>
              </a:rPr>
              <a:t> 0</a:t>
            </a:r>
            <a:r>
              <a:rPr lang="en-US" altLang="ja-JP" sz="2400" b="1" baseline="30000" dirty="0" smtClean="0">
                <a:solidFill>
                  <a:srgbClr val="FF0000"/>
                </a:solidFill>
                <a:sym typeface="Wingdings"/>
              </a:rPr>
              <a:t>+</a:t>
            </a:r>
            <a:r>
              <a:rPr lang="ja-JP" altLang="en-US" sz="2400" b="1" dirty="0" smtClean="0">
                <a:solidFill>
                  <a:srgbClr val="FF0000"/>
                </a:solidFill>
                <a:sym typeface="Wingdings"/>
              </a:rPr>
              <a:t>を強く示唆</a:t>
            </a:r>
            <a:r>
              <a:rPr lang="en-US" altLang="ja-JP" sz="2400" b="1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en-US" altLang="ja-JP" sz="2400" b="1" dirty="0" smtClean="0">
                <a:sym typeface="Wingdings"/>
              </a:rPr>
              <a:t>(~99%</a:t>
            </a:r>
            <a:r>
              <a:rPr lang="ja-JP" altLang="en-US" sz="2400" b="1" dirty="0" smtClean="0">
                <a:sym typeface="Wingdings"/>
              </a:rPr>
              <a:t>の信頼度で</a:t>
            </a:r>
            <a:r>
              <a:rPr lang="en-US" altLang="ja-JP" sz="2400" b="1" dirty="0">
                <a:sym typeface="Wingdings"/>
              </a:rPr>
              <a:t>2</a:t>
            </a:r>
            <a:r>
              <a:rPr lang="en-US" altLang="ja-JP" sz="2400" b="1" baseline="30000" dirty="0">
                <a:sym typeface="Wingdings"/>
              </a:rPr>
              <a:t>+</a:t>
            </a:r>
            <a:r>
              <a:rPr lang="ja-JP" altLang="en-US" sz="2400" b="1" dirty="0">
                <a:sym typeface="Wingdings"/>
              </a:rPr>
              <a:t>を棄却</a:t>
            </a:r>
            <a:r>
              <a:rPr lang="en-US" altLang="ja-JP" sz="2400" b="1" dirty="0" smtClean="0">
                <a:sym typeface="Wingdings"/>
              </a:rPr>
              <a:t>)</a:t>
            </a:r>
            <a:endParaRPr lang="en-US" altLang="ja-JP" sz="2400" b="1" dirty="0" smtClean="0"/>
          </a:p>
          <a:p>
            <a:pPr marL="0" indent="0">
              <a:buNone/>
            </a:pPr>
            <a:r>
              <a:rPr lang="ja-JP" altLang="en-US" sz="2400" b="1" u="sng" dirty="0" smtClean="0"/>
              <a:t>カップリング測定</a:t>
            </a:r>
            <a:endParaRPr lang="en-US" altLang="ja-JP" sz="2400" b="1" u="sng" dirty="0" smtClean="0"/>
          </a:p>
          <a:p>
            <a:pPr lvl="1"/>
            <a:r>
              <a:rPr lang="en-US" altLang="ja-JP" sz="2400" dirty="0" smtClean="0"/>
              <a:t>SM</a:t>
            </a:r>
            <a:r>
              <a:rPr lang="ja-JP" altLang="en-US" sz="2400" dirty="0" smtClean="0"/>
              <a:t>との大きなズレは観測されていない</a:t>
            </a:r>
            <a:endParaRPr lang="en-US" altLang="ja-JP" sz="2400" dirty="0" smtClean="0"/>
          </a:p>
          <a:p>
            <a:pPr lvl="1"/>
            <a:r>
              <a:rPr lang="ja-JP" altLang="en-US" sz="2400" dirty="0" smtClean="0"/>
              <a:t>フェルミオンとのカップリングは</a:t>
            </a:r>
            <a:r>
              <a:rPr lang="en-US" altLang="ja-JP" sz="2400" dirty="0" err="1" smtClean="0"/>
              <a:t>H</a:t>
            </a:r>
            <a:r>
              <a:rPr lang="en-US" altLang="ja-JP" sz="2400" dirty="0" err="1" smtClean="0">
                <a:sym typeface="Wingdings"/>
              </a:rPr>
              <a:t>ττ</a:t>
            </a:r>
            <a:r>
              <a:rPr lang="en-US" altLang="ja-JP" sz="2400" dirty="0" smtClean="0">
                <a:sym typeface="Wingdings"/>
              </a:rPr>
              <a:t>, </a:t>
            </a:r>
            <a:r>
              <a:rPr lang="en-US" altLang="ja-JP" sz="2400" dirty="0" err="1" smtClean="0">
                <a:sym typeface="Wingdings"/>
              </a:rPr>
              <a:t>Hbb</a:t>
            </a:r>
            <a:r>
              <a:rPr lang="ja-JP" altLang="en-US" sz="2400" dirty="0" smtClean="0">
                <a:sym typeface="Wingdings"/>
              </a:rPr>
              <a:t>の解析のアップデートに期待</a:t>
            </a:r>
            <a:r>
              <a:rPr lang="en-US" altLang="ja-JP" sz="2400" dirty="0" smtClean="0">
                <a:sym typeface="Wingdings"/>
              </a:rPr>
              <a:t> </a:t>
            </a:r>
            <a:r>
              <a:rPr lang="ja-JP" altLang="en-US" sz="2400" dirty="0" smtClean="0">
                <a:sym typeface="Wingdings"/>
              </a:rPr>
              <a:t></a:t>
            </a:r>
            <a:r>
              <a:rPr lang="en-US" altLang="ja-JP" sz="2400" dirty="0" smtClean="0">
                <a:sym typeface="Wingdings"/>
              </a:rPr>
              <a:t> </a:t>
            </a:r>
            <a:r>
              <a:rPr lang="ja-JP" altLang="en-US" sz="2400" b="1" dirty="0" smtClean="0">
                <a:solidFill>
                  <a:srgbClr val="000090"/>
                </a:solidFill>
                <a:sym typeface="Wingdings"/>
              </a:rPr>
              <a:t>近日公開</a:t>
            </a:r>
            <a:endParaRPr lang="en-US" altLang="ja-JP" sz="2400" b="1" dirty="0" smtClean="0">
              <a:solidFill>
                <a:srgbClr val="000090"/>
              </a:solidFill>
              <a:sym typeface="Wingdings"/>
            </a:endParaRPr>
          </a:p>
          <a:p>
            <a:pPr marL="457200" lvl="1" indent="0" algn="ctr">
              <a:buNone/>
            </a:pPr>
            <a:r>
              <a:rPr lang="en-US" altLang="ja-JP" b="1" u="sng" dirty="0" smtClean="0">
                <a:solidFill>
                  <a:srgbClr val="FF0000"/>
                </a:solidFill>
                <a:sym typeface="Wingdings"/>
              </a:rPr>
              <a:t>“A Higgs boson”</a:t>
            </a:r>
            <a:r>
              <a:rPr lang="ja-JP" altLang="en-US" b="1" u="sng" dirty="0" smtClean="0">
                <a:solidFill>
                  <a:srgbClr val="FF0000"/>
                </a:solidFill>
                <a:sym typeface="Wingdings"/>
              </a:rPr>
              <a:t>を発見</a:t>
            </a:r>
            <a:endParaRPr lang="en-US" altLang="ja-JP" b="1" dirty="0" smtClean="0">
              <a:solidFill>
                <a:srgbClr val="FF0000"/>
              </a:solidFill>
              <a:sym typeface="Wingdings"/>
            </a:endParaRPr>
          </a:p>
          <a:p>
            <a:r>
              <a:rPr lang="ja-JP" altLang="en-US" sz="2400" b="1" dirty="0" smtClean="0">
                <a:solidFill>
                  <a:srgbClr val="000000"/>
                </a:solidFill>
              </a:rPr>
              <a:t>今後</a:t>
            </a:r>
            <a:r>
              <a:rPr lang="en-US" altLang="ja-JP" sz="2400" b="1" dirty="0" smtClean="0">
                <a:solidFill>
                  <a:srgbClr val="000000"/>
                </a:solidFill>
              </a:rPr>
              <a:t>, </a:t>
            </a:r>
            <a:r>
              <a:rPr lang="ja-JP" altLang="en-US" sz="2400" b="1" dirty="0" smtClean="0">
                <a:solidFill>
                  <a:srgbClr val="000000"/>
                </a:solidFill>
              </a:rPr>
              <a:t>より低い生成断面積のプロセス</a:t>
            </a:r>
            <a:r>
              <a:rPr lang="en-US" altLang="ja-JP" sz="2400" b="1" dirty="0" smtClean="0">
                <a:solidFill>
                  <a:srgbClr val="000000"/>
                </a:solidFill>
              </a:rPr>
              <a:t>(</a:t>
            </a:r>
            <a:r>
              <a:rPr lang="en-US" altLang="ja-JP" sz="2400" b="1" dirty="0" err="1" smtClean="0">
                <a:solidFill>
                  <a:srgbClr val="000000"/>
                </a:solidFill>
              </a:rPr>
              <a:t>ttH</a:t>
            </a:r>
            <a:r>
              <a:rPr lang="en-US" altLang="ja-JP" sz="2400" b="1" dirty="0" smtClean="0">
                <a:solidFill>
                  <a:srgbClr val="000000"/>
                </a:solidFill>
              </a:rPr>
              <a:t>, VBF, VH), </a:t>
            </a:r>
            <a:r>
              <a:rPr lang="ja-JP" altLang="en-US" sz="2400" b="1" dirty="0" smtClean="0">
                <a:solidFill>
                  <a:srgbClr val="000000"/>
                </a:solidFill>
              </a:rPr>
              <a:t>崩壊モード</a:t>
            </a:r>
            <a:r>
              <a:rPr lang="en-US" altLang="ja-JP" sz="2400" b="1" dirty="0" smtClean="0">
                <a:solidFill>
                  <a:srgbClr val="000000"/>
                </a:solidFill>
              </a:rPr>
              <a:t>(</a:t>
            </a:r>
            <a:r>
              <a:rPr lang="en-US" altLang="ja-JP" sz="2400" b="1" dirty="0" err="1" smtClean="0">
                <a:solidFill>
                  <a:srgbClr val="000000"/>
                </a:solidFill>
              </a:rPr>
              <a:t>H</a:t>
            </a:r>
            <a:r>
              <a:rPr lang="en-US" altLang="ja-JP" sz="2400" b="1" dirty="0" err="1" smtClean="0">
                <a:solidFill>
                  <a:srgbClr val="000000"/>
                </a:solidFill>
                <a:sym typeface="Wingdings"/>
              </a:rPr>
              <a:t>μμ</a:t>
            </a:r>
            <a:r>
              <a:rPr lang="en-US" altLang="ja-JP" sz="2400" b="1" dirty="0" smtClean="0">
                <a:solidFill>
                  <a:srgbClr val="000000"/>
                </a:solidFill>
                <a:sym typeface="Wingdings"/>
              </a:rPr>
              <a:t>, </a:t>
            </a:r>
            <a:r>
              <a:rPr lang="en-US" altLang="ja-JP" sz="2400" b="1" dirty="0" err="1" smtClean="0">
                <a:solidFill>
                  <a:srgbClr val="000000"/>
                </a:solidFill>
                <a:sym typeface="Wingdings"/>
              </a:rPr>
              <a:t>HZγ</a:t>
            </a:r>
            <a:r>
              <a:rPr lang="en-US" altLang="ja-JP" sz="2400" b="1" dirty="0" smtClean="0">
                <a:solidFill>
                  <a:srgbClr val="000000"/>
                </a:solidFill>
                <a:sym typeface="Wingdings"/>
              </a:rPr>
              <a:t>)</a:t>
            </a:r>
            <a:r>
              <a:rPr lang="ja-JP" altLang="en-US" sz="2400" b="1" dirty="0" smtClean="0">
                <a:solidFill>
                  <a:srgbClr val="000000"/>
                </a:solidFill>
                <a:sym typeface="Wingdings"/>
              </a:rPr>
              <a:t>の研究で性質の精密測定が可能に</a:t>
            </a:r>
            <a:endParaRPr lang="en-US" altLang="ja-JP" sz="2400" b="1" dirty="0" smtClean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38929"/>
            <a:ext cx="9144000" cy="1000979"/>
          </a:xfrm>
        </p:spPr>
        <p:txBody>
          <a:bodyPr>
            <a:normAutofit/>
          </a:bodyPr>
          <a:lstStyle/>
          <a:p>
            <a:r>
              <a:rPr lang="ja-JP" altLang="en-US" sz="2400" dirty="0" smtClean="0"/>
              <a:t>ヒッグス</a:t>
            </a:r>
            <a:r>
              <a:rPr lang="en-US" altLang="ja-JP" sz="2400" dirty="0" smtClean="0"/>
              <a:t>(like)</a:t>
            </a:r>
            <a:r>
              <a:rPr lang="ja-JP" altLang="en-US" sz="2400" dirty="0" smtClean="0"/>
              <a:t>粒子の発見以来</a:t>
            </a:r>
            <a:r>
              <a:rPr lang="en-US" altLang="ja-JP" sz="2400" dirty="0" smtClean="0"/>
              <a:t>, </a:t>
            </a:r>
            <a:r>
              <a:rPr lang="ja-JP" altLang="en-US" sz="2400" dirty="0" smtClean="0"/>
              <a:t>順調にデータ取得</a:t>
            </a:r>
            <a:r>
              <a:rPr lang="en-US" altLang="ja-JP" sz="2400" dirty="0" smtClean="0"/>
              <a:t>&amp;</a:t>
            </a:r>
            <a:r>
              <a:rPr lang="ja-JP" altLang="en-US" sz="2400" dirty="0" smtClean="0"/>
              <a:t>解析が進行中</a:t>
            </a:r>
            <a:endParaRPr lang="en-US" altLang="ja-JP" sz="2400" dirty="0" smtClean="0"/>
          </a:p>
        </p:txBody>
      </p:sp>
      <p:sp>
        <p:nvSpPr>
          <p:cNvPr id="12" name="Rounded Rectangle 11"/>
          <p:cNvSpPr/>
          <p:nvPr/>
        </p:nvSpPr>
        <p:spPr>
          <a:xfrm>
            <a:off x="126482" y="1319924"/>
            <a:ext cx="8875884" cy="442049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373"/>
            <a:ext cx="8229600" cy="840553"/>
          </a:xfrm>
        </p:spPr>
        <p:txBody>
          <a:bodyPr/>
          <a:lstStyle/>
          <a:p>
            <a:r>
              <a:rPr lang="ja-JP" altLang="en-US" b="1" u="sng" dirty="0" smtClean="0"/>
              <a:t>まとめ</a:t>
            </a:r>
            <a:endParaRPr lang="en-US" b="1" u="sng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35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03814" y="4886055"/>
            <a:ext cx="230143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 smtClean="0"/>
              <a:t>他のヒッグスがある</a:t>
            </a:r>
            <a:endParaRPr lang="en-US" altLang="ja-JP" sz="1600" dirty="0" smtClean="0"/>
          </a:p>
          <a:p>
            <a:r>
              <a:rPr lang="ja-JP" altLang="en-US" sz="1600" dirty="0" smtClean="0"/>
              <a:t>可能性は明日のトークで</a:t>
            </a:r>
            <a:endParaRPr lang="en-US" sz="1600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2698" y="1539392"/>
            <a:ext cx="4146320" cy="39781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551844"/>
            <a:ext cx="3552152" cy="39816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54871" y="3760538"/>
            <a:ext cx="17748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 smtClean="0">
                <a:solidFill>
                  <a:srgbClr val="FF6600"/>
                </a:solidFill>
              </a:rPr>
              <a:t>実験前の</a:t>
            </a:r>
            <a:endParaRPr lang="en-US" altLang="ja-JP" sz="2400" b="1" dirty="0" smtClean="0">
              <a:solidFill>
                <a:srgbClr val="FF6600"/>
              </a:solidFill>
            </a:endParaRPr>
          </a:p>
          <a:p>
            <a:r>
              <a:rPr lang="ja-JP" altLang="en-US" sz="2400" b="1" dirty="0" smtClean="0">
                <a:solidFill>
                  <a:srgbClr val="FF6600"/>
                </a:solidFill>
              </a:rPr>
              <a:t>宣伝プロット</a:t>
            </a:r>
            <a:endParaRPr lang="en-US" sz="2400" b="1" dirty="0" smtClean="0">
              <a:solidFill>
                <a:srgbClr val="FF66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78102" y="3885058"/>
            <a:ext cx="18278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 smtClean="0">
                <a:solidFill>
                  <a:srgbClr val="FF6600"/>
                </a:solidFill>
              </a:rPr>
              <a:t>観測データ</a:t>
            </a:r>
            <a:r>
              <a:rPr lang="en-US" altLang="ja-JP" sz="2400" b="1" dirty="0" smtClean="0">
                <a:solidFill>
                  <a:srgbClr val="FF6600"/>
                </a:solidFill>
              </a:rPr>
              <a:t>!!</a:t>
            </a:r>
          </a:p>
          <a:p>
            <a:r>
              <a:rPr lang="en-US" altLang="ja-JP" sz="2400" b="1" dirty="0" smtClean="0">
                <a:solidFill>
                  <a:srgbClr val="FF6600"/>
                </a:solidFill>
              </a:rPr>
              <a:t>(CMS)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3710516" y="3137932"/>
            <a:ext cx="1083272" cy="73467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421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9948"/>
            <a:ext cx="8229600" cy="1143000"/>
          </a:xfrm>
        </p:spPr>
        <p:txBody>
          <a:bodyPr/>
          <a:lstStyle/>
          <a:p>
            <a:r>
              <a:rPr lang="ja-JP" altLang="en-US" b="1" u="sng" dirty="0" smtClean="0"/>
              <a:t>バックアップ</a:t>
            </a:r>
            <a:endParaRPr lang="en-US" b="1" u="sng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747" y="2132948"/>
            <a:ext cx="3772568" cy="375747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325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479"/>
            <a:ext cx="8229600" cy="787914"/>
          </a:xfrm>
        </p:spPr>
        <p:txBody>
          <a:bodyPr/>
          <a:lstStyle/>
          <a:p>
            <a:r>
              <a:rPr lang="en-US" b="1" u="sng" dirty="0" smtClean="0"/>
              <a:t>Rare-Production mode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3393"/>
            <a:ext cx="8229600" cy="5322771"/>
          </a:xfrm>
        </p:spPr>
        <p:txBody>
          <a:bodyPr/>
          <a:lstStyle/>
          <a:p>
            <a:r>
              <a:rPr lang="en-US" dirty="0" err="1" smtClean="0"/>
              <a:t>ttH</a:t>
            </a:r>
            <a:r>
              <a:rPr lang="en-US" dirty="0" err="1" smtClean="0">
                <a:sym typeface="Wingdings"/>
              </a:rPr>
              <a:t>bb</a:t>
            </a:r>
            <a:r>
              <a:rPr lang="en-US" dirty="0" smtClean="0">
                <a:sym typeface="Wingdings"/>
              </a:rPr>
              <a:t> (direct </a:t>
            </a:r>
            <a:r>
              <a:rPr lang="en-US" dirty="0" err="1" smtClean="0">
                <a:sym typeface="Wingdings"/>
              </a:rPr>
              <a:t>Y</a:t>
            </a:r>
            <a:r>
              <a:rPr lang="en-US" baseline="-25000" dirty="0" err="1" smtClean="0">
                <a:sym typeface="Wingdings"/>
              </a:rPr>
              <a:t>top</a:t>
            </a:r>
            <a:r>
              <a:rPr lang="en-US" dirty="0" smtClean="0">
                <a:sym typeface="Wingdings"/>
              </a:rPr>
              <a:t> Search)</a:t>
            </a:r>
            <a:endParaRPr lang="en-US" baseline="-25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347627"/>
            <a:ext cx="4444843" cy="51268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088" y="1513285"/>
            <a:ext cx="4699158" cy="31824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81769" y="4695784"/>
            <a:ext cx="41597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7TeV 4.7fb</a:t>
            </a:r>
            <a:r>
              <a:rPr lang="en-US" sz="2400" baseline="30000" dirty="0" smtClean="0">
                <a:solidFill>
                  <a:srgbClr val="FF0000"/>
                </a:solidFill>
              </a:rPr>
              <a:t>-1</a:t>
            </a:r>
            <a:r>
              <a:rPr lang="ja-JP" altLang="en-US" sz="2400" dirty="0" smtClean="0">
                <a:solidFill>
                  <a:srgbClr val="FF0000"/>
                </a:solidFill>
              </a:rPr>
              <a:t>のみ</a:t>
            </a:r>
            <a:endParaRPr lang="en-US" altLang="ja-JP" sz="2400" dirty="0" smtClean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Observed : SM</a:t>
            </a:r>
            <a:r>
              <a:rPr lang="en-US" altLang="ja-JP" sz="2400" dirty="0" smtClean="0">
                <a:solidFill>
                  <a:srgbClr val="FF0000"/>
                </a:solidFill>
              </a:rPr>
              <a:t>×13.1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Expected : SM</a:t>
            </a:r>
            <a:r>
              <a:rPr lang="en-US" altLang="ja-JP" sz="2400" dirty="0" smtClean="0">
                <a:solidFill>
                  <a:srgbClr val="FF0000"/>
                </a:solidFill>
              </a:rPr>
              <a:t>×10.5</a:t>
            </a:r>
          </a:p>
          <a:p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+8TeV</a:t>
            </a:r>
            <a:r>
              <a:rPr lang="ja-JP" altLang="en-US" sz="2400" dirty="0" smtClean="0">
                <a:solidFill>
                  <a:srgbClr val="FF0000"/>
                </a:solidFill>
                <a:sym typeface="Wingdings"/>
              </a:rPr>
              <a:t>で</a:t>
            </a:r>
            <a:r>
              <a:rPr lang="en-US" altLang="ja-JP" sz="2400" dirty="0" smtClean="0">
                <a:solidFill>
                  <a:srgbClr val="FF0000"/>
                </a:solidFill>
                <a:sym typeface="Wingdings"/>
              </a:rPr>
              <a:t>~SM×4</a:t>
            </a:r>
            <a:r>
              <a:rPr lang="ja-JP" altLang="en-US" sz="2400" dirty="0" smtClean="0">
                <a:solidFill>
                  <a:srgbClr val="FF0000"/>
                </a:solidFill>
                <a:sym typeface="Wingdings"/>
              </a:rPr>
              <a:t>は到達可能</a:t>
            </a:r>
            <a:endParaRPr lang="en-US" sz="2400" dirty="0" smtClean="0">
              <a:solidFill>
                <a:srgbClr val="FF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808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500"/>
            <a:ext cx="8229600" cy="895860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Rare-Production Mode</a:t>
            </a:r>
            <a:r>
              <a:rPr lang="ja-JP" altLang="en-US" b="1" u="sng" dirty="0" smtClean="0"/>
              <a:t>（</a:t>
            </a:r>
            <a:r>
              <a:rPr lang="en-US" altLang="ja-JP" b="1" u="sng" dirty="0" smtClean="0"/>
              <a:t>CMS</a:t>
            </a:r>
            <a:r>
              <a:rPr lang="ja-JP" altLang="en-US" b="1" u="sng" dirty="0" smtClean="0"/>
              <a:t>）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1529"/>
            <a:ext cx="8229600" cy="5179803"/>
          </a:xfrm>
        </p:spPr>
        <p:txBody>
          <a:bodyPr/>
          <a:lstStyle/>
          <a:p>
            <a:r>
              <a:rPr lang="en-US" dirty="0" err="1" smtClean="0"/>
              <a:t>ttH</a:t>
            </a:r>
            <a:r>
              <a:rPr lang="en-US" dirty="0" err="1" smtClean="0">
                <a:sym typeface="Wingdings"/>
              </a:rPr>
              <a:t>bb</a:t>
            </a:r>
            <a:endParaRPr lang="en-US" dirty="0" smtClean="0">
              <a:sym typeface="Wingdings"/>
            </a:endParaRPr>
          </a:p>
          <a:p>
            <a:endParaRPr lang="en-US" dirty="0">
              <a:sym typeface="Wingdings"/>
            </a:endParaRPr>
          </a:p>
          <a:p>
            <a:endParaRPr lang="en-US" dirty="0" smtClean="0">
              <a:sym typeface="Wingdings"/>
            </a:endParaRPr>
          </a:p>
          <a:p>
            <a:endParaRPr lang="en-US" dirty="0">
              <a:sym typeface="Wingdings"/>
            </a:endParaRPr>
          </a:p>
          <a:p>
            <a:endParaRPr lang="en-US" dirty="0" smtClean="0">
              <a:sym typeface="Wingdings"/>
            </a:endParaRPr>
          </a:p>
          <a:p>
            <a:r>
              <a:rPr lang="en-US" dirty="0" err="1" smtClean="0">
                <a:sym typeface="Wingdings"/>
              </a:rPr>
              <a:t>ttH</a:t>
            </a:r>
            <a:r>
              <a:rPr lang="en-US" altLang="ja-JP" dirty="0" err="1" smtClean="0">
                <a:sym typeface="Wingdings"/>
              </a:rPr>
              <a:t>γγ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38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407" y="1161514"/>
            <a:ext cx="3486393" cy="24304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8348" y="901529"/>
            <a:ext cx="2498452" cy="29814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6617" y="3882961"/>
            <a:ext cx="3693183" cy="30352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9314" y="3895414"/>
            <a:ext cx="3054686" cy="296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8214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496" y="1083769"/>
            <a:ext cx="4211873" cy="29068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03393"/>
          </a:xfrm>
        </p:spPr>
        <p:txBody>
          <a:bodyPr/>
          <a:lstStyle/>
          <a:p>
            <a:r>
              <a:rPr lang="en-US" b="1" u="sng" dirty="0" smtClean="0"/>
              <a:t>Rare-decay mode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216" y="686772"/>
            <a:ext cx="3732112" cy="5439392"/>
          </a:xfrm>
        </p:spPr>
        <p:txBody>
          <a:bodyPr/>
          <a:lstStyle/>
          <a:p>
            <a:r>
              <a:rPr lang="en-US" dirty="0" err="1" smtClean="0"/>
              <a:t>H</a:t>
            </a:r>
            <a:r>
              <a:rPr lang="en-US" dirty="0" err="1" smtClean="0">
                <a:sym typeface="Wingdings"/>
              </a:rPr>
              <a:t></a:t>
            </a:r>
            <a:r>
              <a:rPr lang="en-US" altLang="ja-JP" dirty="0" err="1" smtClean="0">
                <a:sym typeface="Wingdings"/>
              </a:rPr>
              <a:t>μμ</a:t>
            </a:r>
            <a:r>
              <a:rPr lang="en-US" altLang="ja-JP" dirty="0" smtClean="0">
                <a:sym typeface="Wingdings"/>
              </a:rPr>
              <a:t> (</a:t>
            </a:r>
            <a:r>
              <a:rPr lang="en-US" altLang="ja-JP" dirty="0" err="1" smtClean="0">
                <a:sym typeface="Wingdings"/>
              </a:rPr>
              <a:t>Y</a:t>
            </a:r>
            <a:r>
              <a:rPr lang="en-US" altLang="ja-JP" baseline="-25000" dirty="0" err="1" smtClean="0">
                <a:sym typeface="Wingdings"/>
              </a:rPr>
              <a:t>μ</a:t>
            </a:r>
            <a:r>
              <a:rPr lang="ja-JP" altLang="en-US" dirty="0" smtClean="0">
                <a:sym typeface="Wingdings"/>
              </a:rPr>
              <a:t>）</a:t>
            </a:r>
            <a:r>
              <a:rPr lang="en-US" altLang="ja-JP" dirty="0" smtClean="0">
                <a:sym typeface="Wingdings"/>
              </a:rPr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273" y="4196111"/>
            <a:ext cx="3621463" cy="26747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273" y="1279176"/>
            <a:ext cx="3715509" cy="29135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50204" y="2381010"/>
            <a:ext cx="111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 smtClean="0">
                <a:solidFill>
                  <a:srgbClr val="FF0000"/>
                </a:solidFill>
              </a:rPr>
              <a:t>信号</a:t>
            </a:r>
            <a:r>
              <a:rPr lang="en-US" altLang="ja-JP" b="1" dirty="0" smtClean="0">
                <a:solidFill>
                  <a:srgbClr val="FF0000"/>
                </a:solidFill>
              </a:rPr>
              <a:t>×150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33875" y="5280498"/>
            <a:ext cx="14220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</a:rPr>
              <a:t>SM×9.8(</a:t>
            </a:r>
            <a:r>
              <a:rPr lang="en-US" altLang="ja-JP" b="1" dirty="0" err="1" smtClean="0">
                <a:solidFill>
                  <a:srgbClr val="FF0000"/>
                </a:solidFill>
              </a:rPr>
              <a:t>Obs</a:t>
            </a:r>
            <a:r>
              <a:rPr lang="en-US" altLang="ja-JP" b="1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SM</a:t>
            </a:r>
            <a:r>
              <a:rPr lang="en-US" altLang="ja-JP" b="1" dirty="0" smtClean="0">
                <a:solidFill>
                  <a:srgbClr val="FF0000"/>
                </a:solidFill>
              </a:rPr>
              <a:t>×8.2(</a:t>
            </a:r>
            <a:r>
              <a:rPr lang="en-US" altLang="ja-JP" b="1" dirty="0" err="1" smtClean="0">
                <a:solidFill>
                  <a:srgbClr val="FF0000"/>
                </a:solidFill>
              </a:rPr>
              <a:t>Exp</a:t>
            </a:r>
            <a:r>
              <a:rPr lang="en-US" altLang="ja-JP" b="1" dirty="0" smtClean="0">
                <a:solidFill>
                  <a:srgbClr val="FF0000"/>
                </a:solidFill>
              </a:rPr>
              <a:t>)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195527" y="686772"/>
            <a:ext cx="3732112" cy="54393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H</a:t>
            </a:r>
            <a:r>
              <a:rPr lang="en-US" dirty="0" err="1" smtClean="0">
                <a:sym typeface="Wingdings"/>
              </a:rPr>
              <a:t>Z</a:t>
            </a:r>
            <a:r>
              <a:rPr lang="en-US" altLang="ja-JP" dirty="0" err="1" smtClean="0">
                <a:sym typeface="Wingdings"/>
              </a:rPr>
              <a:t>γ</a:t>
            </a:r>
            <a:r>
              <a:rPr lang="en-US" altLang="ja-JP" dirty="0" smtClean="0">
                <a:sym typeface="Wingdings"/>
              </a:rPr>
              <a:t> 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9495" y="3990657"/>
            <a:ext cx="4211874" cy="286734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843378" y="5035080"/>
            <a:ext cx="15390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</a:rPr>
              <a:t>SM×18.2(</a:t>
            </a:r>
            <a:r>
              <a:rPr lang="en-US" altLang="ja-JP" b="1" dirty="0" err="1" smtClean="0">
                <a:solidFill>
                  <a:srgbClr val="FF0000"/>
                </a:solidFill>
              </a:rPr>
              <a:t>Obs</a:t>
            </a:r>
            <a:r>
              <a:rPr lang="en-US" altLang="ja-JP" b="1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SM</a:t>
            </a:r>
            <a:r>
              <a:rPr lang="en-US" altLang="ja-JP" b="1" dirty="0" smtClean="0">
                <a:solidFill>
                  <a:srgbClr val="FF0000"/>
                </a:solidFill>
              </a:rPr>
              <a:t>×13.5(</a:t>
            </a:r>
            <a:r>
              <a:rPr lang="en-US" altLang="ja-JP" b="1" dirty="0" err="1" smtClean="0">
                <a:solidFill>
                  <a:srgbClr val="FF0000"/>
                </a:solidFill>
              </a:rPr>
              <a:t>Exp</a:t>
            </a:r>
            <a:r>
              <a:rPr lang="en-US" altLang="ja-JP" b="1" dirty="0" smtClean="0">
                <a:solidFill>
                  <a:srgbClr val="FF0000"/>
                </a:solidFill>
              </a:rPr>
              <a:t>)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304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8790"/>
          </a:xfrm>
        </p:spPr>
        <p:txBody>
          <a:bodyPr/>
          <a:lstStyle/>
          <a:p>
            <a:r>
              <a:rPr lang="ja-JP" altLang="en-US" b="1" u="sng" dirty="0" smtClean="0"/>
              <a:t>アウトライン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973" y="819163"/>
            <a:ext cx="8973027" cy="5774773"/>
          </a:xfrm>
        </p:spPr>
        <p:txBody>
          <a:bodyPr>
            <a:normAutofit/>
          </a:bodyPr>
          <a:lstStyle/>
          <a:p>
            <a:r>
              <a:rPr lang="ja-JP" altLang="en-US" b="1" dirty="0" smtClean="0">
                <a:sym typeface="Wingdings"/>
              </a:rPr>
              <a:t>イントロダクション</a:t>
            </a:r>
            <a:endParaRPr lang="en-US" altLang="ja-JP" b="1" dirty="0" smtClean="0">
              <a:sym typeface="Wingdings"/>
            </a:endParaRPr>
          </a:p>
          <a:p>
            <a:r>
              <a:rPr lang="ja-JP" altLang="en-US" sz="2800" b="1" dirty="0" smtClean="0">
                <a:sym typeface="Wingdings"/>
              </a:rPr>
              <a:t>簡単に各論</a:t>
            </a:r>
            <a:r>
              <a:rPr lang="en-US" altLang="ja-JP" sz="2800" b="1" dirty="0" smtClean="0">
                <a:sym typeface="Wingdings"/>
              </a:rPr>
              <a:t>(ATLAS</a:t>
            </a:r>
            <a:r>
              <a:rPr lang="en-US" altLang="ja-JP" sz="2800" b="1" dirty="0">
                <a:sym typeface="Wingdings"/>
              </a:rPr>
              <a:t> </a:t>
            </a:r>
            <a:r>
              <a:rPr lang="en-US" altLang="ja-JP" sz="2800" b="1" dirty="0" smtClean="0">
                <a:sym typeface="Wingdings"/>
              </a:rPr>
              <a:t>&amp; CMS)</a:t>
            </a:r>
          </a:p>
          <a:p>
            <a:pPr lvl="1"/>
            <a:r>
              <a:rPr lang="en-US" altLang="ja-JP" sz="2400" b="1" dirty="0" err="1" smtClean="0">
                <a:sym typeface="Wingdings"/>
              </a:rPr>
              <a:t>Hγγ</a:t>
            </a:r>
            <a:r>
              <a:rPr lang="en-US" altLang="ja-JP" sz="2400" b="1" dirty="0" smtClean="0">
                <a:sym typeface="Wingdings"/>
              </a:rPr>
              <a:t>, ZZ4l, </a:t>
            </a:r>
            <a:r>
              <a:rPr lang="en-US" altLang="ja-JP" sz="2400" b="1" dirty="0" err="1" smtClean="0">
                <a:sym typeface="Wingdings"/>
              </a:rPr>
              <a:t>HWWlvlv</a:t>
            </a:r>
            <a:endParaRPr lang="en-US" altLang="ja-JP" sz="2400" b="1" dirty="0" smtClean="0">
              <a:sym typeface="Wingdings"/>
            </a:endParaRPr>
          </a:p>
          <a:p>
            <a:pPr lvl="1"/>
            <a:r>
              <a:rPr lang="en-US" altLang="ja-JP" sz="2400" b="1" dirty="0" err="1" smtClean="0">
                <a:sym typeface="Wingdings"/>
              </a:rPr>
              <a:t>Hbb</a:t>
            </a:r>
            <a:r>
              <a:rPr lang="en-US" altLang="ja-JP" sz="2400" b="1" dirty="0" smtClean="0">
                <a:sym typeface="Wingdings"/>
              </a:rPr>
              <a:t>, </a:t>
            </a:r>
            <a:r>
              <a:rPr lang="en-US" altLang="ja-JP" sz="2400" b="1" dirty="0" err="1" smtClean="0">
                <a:sym typeface="Wingdings"/>
              </a:rPr>
              <a:t>Hττ</a:t>
            </a:r>
            <a:endParaRPr lang="en-US" altLang="ja-JP" sz="2400" b="1" dirty="0" smtClean="0">
              <a:sym typeface="Wingdings"/>
            </a:endParaRPr>
          </a:p>
          <a:p>
            <a:r>
              <a:rPr lang="ja-JP" altLang="en-US" sz="3600" b="1" dirty="0" smtClean="0">
                <a:sym typeface="Wingdings"/>
              </a:rPr>
              <a:t>ヒッグス粒子の性質測定と全体像</a:t>
            </a:r>
            <a:r>
              <a:rPr lang="en-US" altLang="ja-JP" sz="3600" b="1" dirty="0" smtClean="0">
                <a:sym typeface="Wingdings"/>
              </a:rPr>
              <a:t>(ATLAS &amp; CMS)</a:t>
            </a:r>
          </a:p>
          <a:p>
            <a:pPr lvl="1"/>
            <a:r>
              <a:rPr lang="ja-JP" altLang="en-US" b="1" dirty="0" smtClean="0">
                <a:sym typeface="Wingdings"/>
              </a:rPr>
              <a:t>質量測定</a:t>
            </a:r>
            <a:endParaRPr lang="en-US" altLang="ja-JP" b="1" dirty="0" smtClean="0">
              <a:sym typeface="Wingdings"/>
            </a:endParaRPr>
          </a:p>
          <a:p>
            <a:pPr lvl="1"/>
            <a:r>
              <a:rPr lang="ja-JP" altLang="en-US" b="1" dirty="0" smtClean="0">
                <a:sym typeface="Wingdings"/>
              </a:rPr>
              <a:t>カップリング測定</a:t>
            </a:r>
            <a:endParaRPr lang="en-US" altLang="ja-JP" b="1" dirty="0" smtClean="0">
              <a:sym typeface="Wingdings"/>
            </a:endParaRPr>
          </a:p>
          <a:p>
            <a:pPr lvl="1"/>
            <a:r>
              <a:rPr lang="ja-JP" altLang="en-US" b="1" dirty="0" smtClean="0">
                <a:sym typeface="Wingdings"/>
              </a:rPr>
              <a:t>スピン</a:t>
            </a:r>
            <a:r>
              <a:rPr lang="en-US" altLang="ja-JP" b="1" dirty="0" smtClean="0">
                <a:sym typeface="Wingdings"/>
              </a:rPr>
              <a:t>/</a:t>
            </a:r>
            <a:r>
              <a:rPr lang="ja-JP" altLang="en-US" b="1" dirty="0" smtClean="0">
                <a:sym typeface="Wingdings"/>
              </a:rPr>
              <a:t>パリティ測定</a:t>
            </a:r>
            <a:endParaRPr lang="en-US" altLang="ja-JP" b="1" dirty="0" smtClean="0">
              <a:sym typeface="Wingdings"/>
            </a:endParaRPr>
          </a:p>
          <a:p>
            <a:r>
              <a:rPr lang="ja-JP" altLang="en-US" b="1" dirty="0" smtClean="0">
                <a:sym typeface="Wingdings"/>
              </a:rPr>
              <a:t>まとめ</a:t>
            </a:r>
            <a:endParaRPr lang="en-US" altLang="ja-JP" b="1" dirty="0" smtClean="0">
              <a:sym typeface="Wingding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433582" y="4455786"/>
            <a:ext cx="3913535" cy="99031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ja-JP" altLang="en-US" sz="2400" b="1" dirty="0" smtClean="0">
                <a:solidFill>
                  <a:srgbClr val="FF0000"/>
                </a:solidFill>
              </a:rPr>
              <a:t>何がどこまで測れているか？</a:t>
            </a:r>
            <a:endParaRPr lang="en-US" altLang="ja-JP" sz="2400" b="1" dirty="0" smtClean="0">
              <a:solidFill>
                <a:srgbClr val="FF0000"/>
              </a:solidFill>
            </a:endParaRPr>
          </a:p>
          <a:p>
            <a:pPr algn="ctr"/>
            <a:r>
              <a:rPr lang="en-US" altLang="ja-JP" sz="2400" b="1" dirty="0" smtClean="0">
                <a:solidFill>
                  <a:srgbClr val="FF0000"/>
                </a:solidFill>
              </a:rPr>
              <a:t>SM</a:t>
            </a:r>
            <a:r>
              <a:rPr lang="ja-JP" altLang="en-US" sz="2400" b="1" dirty="0" smtClean="0">
                <a:solidFill>
                  <a:srgbClr val="FF0000"/>
                </a:solidFill>
              </a:rPr>
              <a:t>とのズレは？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630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26" y="1072248"/>
            <a:ext cx="8493533" cy="57305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1356"/>
          </a:xfrm>
        </p:spPr>
        <p:txBody>
          <a:bodyPr/>
          <a:lstStyle/>
          <a:p>
            <a:r>
              <a:rPr lang="en-US" b="1" u="sng" dirty="0" smtClean="0"/>
              <a:t>SM</a:t>
            </a:r>
            <a:r>
              <a:rPr lang="ja-JP" altLang="en-US" b="1" u="sng" dirty="0" smtClean="0"/>
              <a:t>背景事象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267" y="717898"/>
            <a:ext cx="8950733" cy="6140102"/>
          </a:xfrm>
        </p:spPr>
        <p:txBody>
          <a:bodyPr>
            <a:normAutofit/>
          </a:bodyPr>
          <a:lstStyle/>
          <a:p>
            <a:r>
              <a:rPr lang="ja-JP" altLang="en-US" sz="2800" dirty="0" smtClean="0"/>
              <a:t>背景事象の見積もりと事象選択が重要</a:t>
            </a:r>
            <a:endParaRPr lang="en-US" altLang="ja-JP" sz="2800" dirty="0"/>
          </a:p>
          <a:p>
            <a:pPr marL="0" indent="0">
              <a:buNone/>
            </a:pPr>
            <a:endParaRPr lang="en-US" altLang="ja-JP" sz="24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021560" y="5784603"/>
            <a:ext cx="7164727" cy="33686"/>
          </a:xfrm>
          <a:prstGeom prst="line">
            <a:avLst/>
          </a:prstGeom>
          <a:ln w="50800">
            <a:solidFill>
              <a:srgbClr val="FF0000"/>
            </a:solidFill>
            <a:prstDash val="sys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157579" y="5818289"/>
            <a:ext cx="4986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err="1" smtClean="0">
                <a:solidFill>
                  <a:srgbClr val="FF6600"/>
                </a:solidFill>
              </a:rPr>
              <a:t>σ</a:t>
            </a:r>
            <a:r>
              <a:rPr lang="en-US" altLang="ja-JP" sz="2000" b="1" dirty="0" smtClean="0">
                <a:solidFill>
                  <a:srgbClr val="FF6600"/>
                </a:solidFill>
              </a:rPr>
              <a:t>(</a:t>
            </a:r>
            <a:r>
              <a:rPr lang="en-US" altLang="ja-JP" sz="2000" b="1" dirty="0" err="1" smtClean="0">
                <a:solidFill>
                  <a:srgbClr val="FF6600"/>
                </a:solidFill>
              </a:rPr>
              <a:t>pp</a:t>
            </a:r>
            <a:r>
              <a:rPr lang="en-US" altLang="ja-JP" sz="2000" b="1" dirty="0" err="1" smtClean="0">
                <a:solidFill>
                  <a:srgbClr val="FF6600"/>
                </a:solidFill>
                <a:sym typeface="Wingdings"/>
              </a:rPr>
              <a:t>H</a:t>
            </a:r>
            <a:r>
              <a:rPr lang="en-US" altLang="ja-JP" sz="2000" b="1" dirty="0" smtClean="0">
                <a:solidFill>
                  <a:srgbClr val="FF6600"/>
                </a:solidFill>
                <a:sym typeface="Wingdings"/>
              </a:rPr>
              <a:t>(125 </a:t>
            </a:r>
            <a:r>
              <a:rPr lang="en-US" altLang="ja-JP" sz="2000" b="1" dirty="0" err="1" smtClean="0">
                <a:solidFill>
                  <a:srgbClr val="FF6600"/>
                </a:solidFill>
                <a:sym typeface="Wingdings"/>
              </a:rPr>
              <a:t>GeV</a:t>
            </a:r>
            <a:r>
              <a:rPr lang="en-US" altLang="ja-JP" sz="2000" b="1" dirty="0" smtClean="0">
                <a:solidFill>
                  <a:srgbClr val="FF6600"/>
                </a:solidFill>
                <a:sym typeface="Wingdings"/>
              </a:rPr>
              <a:t>)×BR(HWW) = 4.19pb</a:t>
            </a:r>
            <a:endParaRPr lang="en-US" sz="2000" b="1" dirty="0" smtClean="0">
              <a:solidFill>
                <a:srgbClr val="FF66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725609" y="1753329"/>
            <a:ext cx="0" cy="4031274"/>
          </a:xfrm>
          <a:prstGeom prst="straightConnector1">
            <a:avLst/>
          </a:prstGeom>
          <a:ln w="50800">
            <a:solidFill>
              <a:srgbClr val="0000FF"/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851683" y="5066706"/>
            <a:ext cx="7274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 smtClean="0">
                <a:solidFill>
                  <a:srgbClr val="0000FF"/>
                </a:solidFill>
              </a:rPr>
              <a:t>×10</a:t>
            </a:r>
            <a:endParaRPr lang="en-US" sz="2800" b="1" dirty="0" smtClean="0">
              <a:solidFill>
                <a:srgbClr val="0000FF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4721812" y="4776785"/>
            <a:ext cx="0" cy="1090653"/>
          </a:xfrm>
          <a:prstGeom prst="straightConnector1">
            <a:avLst/>
          </a:prstGeom>
          <a:ln w="50800">
            <a:solidFill>
              <a:srgbClr val="0000FF"/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93267" y="3672002"/>
            <a:ext cx="1444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 smtClean="0">
                <a:solidFill>
                  <a:srgbClr val="0000FF"/>
                </a:solidFill>
              </a:rPr>
              <a:t>×10</a:t>
            </a:r>
            <a:r>
              <a:rPr lang="en-US" altLang="ja-JP" sz="2800" b="1" baseline="30000" dirty="0" smtClean="0">
                <a:solidFill>
                  <a:srgbClr val="0000FF"/>
                </a:solidFill>
              </a:rPr>
              <a:t>4</a:t>
            </a:r>
            <a:r>
              <a:rPr lang="en-US" altLang="ja-JP" sz="2800" b="1" dirty="0" smtClean="0">
                <a:solidFill>
                  <a:srgbClr val="0000FF"/>
                </a:solidFill>
              </a:rPr>
              <a:t>-10</a:t>
            </a:r>
            <a:r>
              <a:rPr lang="en-US" altLang="ja-JP" sz="2800" b="1" baseline="30000" dirty="0" smtClean="0">
                <a:solidFill>
                  <a:srgbClr val="0000FF"/>
                </a:solidFill>
              </a:rPr>
              <a:t>5</a:t>
            </a:r>
            <a:endParaRPr lang="en-US" sz="2800" b="1" baseline="30000" dirty="0" smtClean="0">
              <a:solidFill>
                <a:srgbClr val="0000FF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2590800" y="2167501"/>
            <a:ext cx="547" cy="3650788"/>
          </a:xfrm>
          <a:prstGeom prst="straightConnector1">
            <a:avLst/>
          </a:prstGeom>
          <a:ln w="50800">
            <a:solidFill>
              <a:srgbClr val="0000FF"/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590800" y="2761361"/>
            <a:ext cx="1444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 smtClean="0">
                <a:solidFill>
                  <a:srgbClr val="0000FF"/>
                </a:solidFill>
              </a:rPr>
              <a:t>×10</a:t>
            </a:r>
            <a:r>
              <a:rPr lang="en-US" altLang="ja-JP" sz="2800" b="1" baseline="30000" dirty="0">
                <a:solidFill>
                  <a:srgbClr val="0000FF"/>
                </a:solidFill>
              </a:rPr>
              <a:t>3</a:t>
            </a:r>
            <a:r>
              <a:rPr lang="en-US" altLang="ja-JP" sz="2800" b="1" dirty="0" smtClean="0">
                <a:solidFill>
                  <a:srgbClr val="0000FF"/>
                </a:solidFill>
              </a:rPr>
              <a:t>-10</a:t>
            </a:r>
            <a:r>
              <a:rPr lang="en-US" altLang="ja-JP" sz="2800" b="1" baseline="30000" dirty="0">
                <a:solidFill>
                  <a:srgbClr val="0000FF"/>
                </a:solidFill>
              </a:rPr>
              <a:t>4</a:t>
            </a:r>
            <a:endParaRPr lang="en-US" sz="2800" b="1" baseline="30000" dirty="0" smtClean="0">
              <a:solidFill>
                <a:srgbClr val="0000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2592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75368"/>
          </a:xfrm>
        </p:spPr>
        <p:txBody>
          <a:bodyPr/>
          <a:lstStyle/>
          <a:p>
            <a:r>
              <a:rPr lang="en-US" b="1" u="sng" dirty="0" smtClean="0"/>
              <a:t>Signal Strength</a:t>
            </a:r>
            <a:r>
              <a:rPr lang="ja-JP" altLang="en-US" b="1" u="sng" dirty="0" smtClean="0"/>
              <a:t>の質量依存性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775368"/>
            <a:ext cx="3084097" cy="29317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3781" y="775368"/>
            <a:ext cx="3084098" cy="29317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1" y="775368"/>
            <a:ext cx="3124200" cy="29699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0158" y="3707165"/>
            <a:ext cx="3328084" cy="31637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2244" y="3707165"/>
            <a:ext cx="3314515" cy="31508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49684" y="2098843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124.5GeV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22820" y="2251243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125.0GeV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49431" y="2256955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125.5GeV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97746" y="5010485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126.0GeV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47879" y="5195151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126.5GeV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8480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141"/>
            <a:ext cx="8229600" cy="907397"/>
          </a:xfrm>
        </p:spPr>
        <p:txBody>
          <a:bodyPr/>
          <a:lstStyle/>
          <a:p>
            <a:r>
              <a:rPr lang="ja-JP" altLang="en-US" b="1" u="sng" dirty="0" smtClean="0"/>
              <a:t>質量測定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30538"/>
            <a:ext cx="8229600" cy="5195625"/>
          </a:xfrm>
        </p:spPr>
        <p:txBody>
          <a:bodyPr/>
          <a:lstStyle/>
          <a:p>
            <a:r>
              <a:rPr lang="en-US" altLang="ja-JP" dirty="0" err="1" smtClean="0"/>
              <a:t>γγ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vs</a:t>
            </a:r>
            <a:r>
              <a:rPr lang="en-US" altLang="ja-JP" dirty="0" smtClean="0"/>
              <a:t> ZZ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42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342352" y="1538723"/>
            <a:ext cx="4523298" cy="4476606"/>
            <a:chOff x="4492535" y="2246939"/>
            <a:chExt cx="4523298" cy="447660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92535" y="2583664"/>
              <a:ext cx="4265079" cy="4139881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>
            <a:xfrm>
              <a:off x="6604001" y="2583664"/>
              <a:ext cx="0" cy="3471439"/>
            </a:xfrm>
            <a:prstGeom prst="straightConnector1">
              <a:avLst/>
            </a:prstGeom>
            <a:ln w="50800">
              <a:solidFill>
                <a:srgbClr val="FF0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8419440" y="3315361"/>
              <a:ext cx="5140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0000FF"/>
                  </a:solidFill>
                </a:rPr>
                <a:t>4</a:t>
              </a:r>
              <a:r>
                <a:rPr lang="en-US" altLang="ja-JP" sz="2400" b="1" dirty="0" smtClean="0">
                  <a:solidFill>
                    <a:srgbClr val="0000FF"/>
                  </a:solidFill>
                </a:rPr>
                <a:t>μ</a:t>
              </a:r>
              <a:endParaRPr lang="en-US" sz="2400" b="1" dirty="0" smtClean="0">
                <a:solidFill>
                  <a:srgbClr val="0000FF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090592" y="4136161"/>
              <a:ext cx="8250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b="1" dirty="0" smtClean="0">
                  <a:solidFill>
                    <a:srgbClr val="FF0000"/>
                  </a:solidFill>
                </a:rPr>
                <a:t>2e2μ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190818" y="5023830"/>
              <a:ext cx="8250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b="1" dirty="0" smtClean="0">
                  <a:solidFill>
                    <a:srgbClr val="FF6600"/>
                  </a:solidFill>
                </a:rPr>
                <a:t>2μ2e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384697" y="5656699"/>
              <a:ext cx="4955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b="1" dirty="0">
                  <a:solidFill>
                    <a:srgbClr val="008000"/>
                  </a:solidFill>
                </a:rPr>
                <a:t>4</a:t>
              </a:r>
              <a:r>
                <a:rPr lang="en-US" altLang="ja-JP" sz="2400" b="1" dirty="0" smtClean="0">
                  <a:solidFill>
                    <a:srgbClr val="008000"/>
                  </a:solidFill>
                </a:rPr>
                <a:t>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493407" y="2246939"/>
              <a:ext cx="26974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124.3</a:t>
              </a:r>
              <a:r>
                <a:rPr lang="en-US" b="1" baseline="30000" dirty="0">
                  <a:solidFill>
                    <a:srgbClr val="FF0000"/>
                  </a:solidFill>
                </a:rPr>
                <a:t>+0.6</a:t>
              </a:r>
              <a:r>
                <a:rPr lang="en-US" b="1" baseline="-25000" dirty="0">
                  <a:solidFill>
                    <a:srgbClr val="FF0000"/>
                  </a:solidFill>
                </a:rPr>
                <a:t>-0.5</a:t>
              </a:r>
              <a:r>
                <a:rPr lang="en-US" b="1" dirty="0">
                  <a:solidFill>
                    <a:srgbClr val="FF0000"/>
                  </a:solidFill>
                </a:rPr>
                <a:t>(stat)</a:t>
              </a:r>
              <a:r>
                <a:rPr lang="en-US" b="1" baseline="30000" dirty="0">
                  <a:solidFill>
                    <a:srgbClr val="FF0000"/>
                  </a:solidFill>
                </a:rPr>
                <a:t>+0.5</a:t>
              </a:r>
              <a:r>
                <a:rPr lang="en-US" b="1" baseline="-25000" dirty="0">
                  <a:solidFill>
                    <a:srgbClr val="FF0000"/>
                  </a:solidFill>
                </a:rPr>
                <a:t>-0.3</a:t>
              </a:r>
              <a:r>
                <a:rPr lang="en-US" b="1" dirty="0">
                  <a:solidFill>
                    <a:srgbClr val="FF0000"/>
                  </a:solidFill>
                </a:rPr>
                <a:t>(sys</a:t>
              </a:r>
              <a:r>
                <a:rPr lang="en-US" b="1" dirty="0" smtClean="0">
                  <a:solidFill>
                    <a:srgbClr val="FF0000"/>
                  </a:solidFill>
                </a:rPr>
                <a:t>)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26123"/>
            <a:ext cx="4633082" cy="313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088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7968"/>
            <a:ext cx="4152200" cy="34190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3715"/>
          </a:xfrm>
        </p:spPr>
        <p:txBody>
          <a:bodyPr/>
          <a:lstStyle/>
          <a:p>
            <a:r>
              <a:rPr lang="ja-JP" altLang="en-US" b="1" u="sng" dirty="0" smtClean="0"/>
              <a:t>質量測定</a:t>
            </a:r>
            <a:endParaRPr lang="en-US" b="1" u="sng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76159"/>
            <a:ext cx="4152200" cy="27127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2087" y="1392054"/>
            <a:ext cx="4751913" cy="4559155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0715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908"/>
            <a:ext cx="8229600" cy="843356"/>
          </a:xfrm>
        </p:spPr>
        <p:txBody>
          <a:bodyPr/>
          <a:lstStyle/>
          <a:p>
            <a:r>
              <a:rPr lang="ja-JP" altLang="en-US" b="1" u="sng" dirty="0" smtClean="0"/>
              <a:t>カップリング測定</a:t>
            </a:r>
            <a:endParaRPr lang="en-US" b="1" u="sng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4280" y="715017"/>
            <a:ext cx="868902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+mj-lt"/>
              <a:buAutoNum type="romanLcPeriod"/>
            </a:pPr>
            <a:r>
              <a:rPr lang="en-US" sz="2800" dirty="0" smtClean="0"/>
              <a:t>W,Z coupling</a:t>
            </a:r>
            <a:r>
              <a:rPr lang="ja-JP" altLang="en-US" sz="2800" dirty="0" smtClean="0"/>
              <a:t>の比</a:t>
            </a:r>
            <a:r>
              <a:rPr lang="en-US" altLang="ja-JP" sz="2800" dirty="0" smtClean="0"/>
              <a:t>(</a:t>
            </a:r>
            <a:r>
              <a:rPr lang="en-US" altLang="ja-JP" sz="2800" b="1" dirty="0" err="1" smtClean="0"/>
              <a:t>λ</a:t>
            </a:r>
            <a:r>
              <a:rPr lang="en-US" altLang="ja-JP" sz="2800" b="1" baseline="-25000" dirty="0" err="1" smtClean="0"/>
              <a:t>WZ</a:t>
            </a:r>
            <a:r>
              <a:rPr lang="en-US" altLang="ja-JP" sz="2800" b="1" dirty="0" smtClean="0"/>
              <a:t>=</a:t>
            </a:r>
            <a:r>
              <a:rPr lang="en-US" altLang="ja-JP" sz="2800" b="1" dirty="0" err="1" smtClean="0"/>
              <a:t>κ</a:t>
            </a:r>
            <a:r>
              <a:rPr lang="en-US" altLang="ja-JP" sz="2800" b="1" baseline="-25000" dirty="0" err="1" smtClean="0"/>
              <a:t>W</a:t>
            </a:r>
            <a:r>
              <a:rPr lang="en-US" altLang="ja-JP" sz="2800" b="1" dirty="0" smtClean="0"/>
              <a:t>/</a:t>
            </a:r>
            <a:r>
              <a:rPr lang="en-US" altLang="ja-JP" sz="2800" b="1" dirty="0" err="1" smtClean="0"/>
              <a:t>κ</a:t>
            </a:r>
            <a:r>
              <a:rPr lang="en-US" altLang="ja-JP" sz="2800" b="1" baseline="-25000" dirty="0" err="1" smtClean="0"/>
              <a:t>Z</a:t>
            </a:r>
            <a:r>
              <a:rPr lang="en-US" altLang="ja-JP" sz="2800" dirty="0" smtClean="0"/>
              <a:t>)</a:t>
            </a:r>
            <a:r>
              <a:rPr lang="ja-JP" altLang="en-US" sz="2800" dirty="0" smtClean="0"/>
              <a:t>を直接測定</a:t>
            </a:r>
            <a:r>
              <a:rPr lang="en-US" altLang="ja-JP" sz="2800" dirty="0" smtClean="0"/>
              <a:t> : SU(2)</a:t>
            </a:r>
            <a:r>
              <a:rPr lang="en-US" altLang="ja-JP" sz="2800" baseline="-25000" dirty="0" smtClean="0"/>
              <a:t>V </a:t>
            </a:r>
            <a:r>
              <a:rPr lang="en-US" altLang="ja-JP" sz="2800" dirty="0" smtClean="0"/>
              <a:t>custodial symmetry</a:t>
            </a:r>
            <a:r>
              <a:rPr lang="ja-JP" altLang="en-US" sz="2800" dirty="0" smtClean="0"/>
              <a:t>と</a:t>
            </a:r>
            <a:r>
              <a:rPr lang="en-US" altLang="ja-JP" sz="2800" dirty="0" err="1" smtClean="0"/>
              <a:t>ρ</a:t>
            </a:r>
            <a:r>
              <a:rPr lang="ja-JP" altLang="en-US" sz="2800" dirty="0" smtClean="0"/>
              <a:t>パラメータの測定から</a:t>
            </a:r>
            <a:r>
              <a:rPr lang="en-US" altLang="ja-JP" sz="2800" dirty="0"/>
              <a:t> </a:t>
            </a:r>
            <a:r>
              <a:rPr lang="en-US" altLang="ja-JP" sz="2800" b="1" dirty="0" smtClean="0"/>
              <a:t>λ</a:t>
            </a:r>
            <a:r>
              <a:rPr lang="en-US" altLang="ja-JP" sz="2800" b="1" baseline="-25000" dirty="0" smtClean="0"/>
              <a:t>WZ</a:t>
            </a:r>
            <a:r>
              <a:rPr lang="en-US" altLang="ja-JP" sz="2800" b="1" dirty="0"/>
              <a:t>~</a:t>
            </a:r>
            <a:r>
              <a:rPr lang="en-US" altLang="ja-JP" sz="2800" b="1" dirty="0" smtClean="0"/>
              <a:t>1 </a:t>
            </a:r>
            <a:endParaRPr lang="en-US" altLang="ja-JP" sz="2800" baseline="-25000" dirty="0" smtClean="0"/>
          </a:p>
          <a:p>
            <a:pPr marL="742950" lvl="1" indent="-285750">
              <a:buFont typeface="Arial"/>
              <a:buChar char="•"/>
            </a:pPr>
            <a:r>
              <a:rPr lang="en-US" sz="2800" dirty="0" smtClean="0">
                <a:sym typeface="Wingdings"/>
              </a:rPr>
              <a:t>HZZ4l : </a:t>
            </a:r>
            <a:r>
              <a:rPr lang="en-US" altLang="ja-JP" sz="2800" dirty="0" err="1" smtClean="0">
                <a:sym typeface="Wingdings"/>
              </a:rPr>
              <a:t>κ</a:t>
            </a:r>
            <a:r>
              <a:rPr lang="en-US" altLang="ja-JP" sz="2800" baseline="-25000" dirty="0" err="1" smtClean="0">
                <a:sym typeface="Wingdings"/>
              </a:rPr>
              <a:t>Z</a:t>
            </a:r>
            <a:endParaRPr lang="en-US" sz="2800" dirty="0" smtClean="0">
              <a:sym typeface="Wingdings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800" dirty="0" err="1" smtClean="0">
                <a:sym typeface="Wingdings"/>
              </a:rPr>
              <a:t>H</a:t>
            </a:r>
            <a:r>
              <a:rPr lang="en-US" altLang="ja-JP" sz="2800" dirty="0" err="1" smtClean="0">
                <a:sym typeface="Wingdings"/>
              </a:rPr>
              <a:t>γγ,HWWlvlv</a:t>
            </a:r>
            <a:r>
              <a:rPr lang="en-US" altLang="ja-JP" sz="2800" dirty="0" smtClean="0">
                <a:sym typeface="Wingdings"/>
              </a:rPr>
              <a:t> :</a:t>
            </a:r>
            <a:r>
              <a:rPr lang="en-US" altLang="ja-JP" sz="2800" dirty="0" err="1" smtClean="0">
                <a:sym typeface="Wingdings"/>
              </a:rPr>
              <a:t>κ</a:t>
            </a:r>
            <a:r>
              <a:rPr lang="en-US" altLang="ja-JP" sz="2800" baseline="-25000" dirty="0" err="1" smtClean="0">
                <a:sym typeface="Wingdings"/>
              </a:rPr>
              <a:t>W</a:t>
            </a:r>
            <a:endParaRPr lang="en-US" altLang="ja-JP" sz="2800" baseline="-25000" dirty="0" smtClean="0">
              <a:sym typeface="Wingding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30899"/>
            <a:ext cx="5066861" cy="34315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6861" y="2634561"/>
            <a:ext cx="4077139" cy="27612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72251" y="5468258"/>
            <a:ext cx="3374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μ</a:t>
            </a:r>
            <a:r>
              <a:rPr lang="en-US" altLang="ja-JP" baseline="-25000" dirty="0" smtClean="0"/>
              <a:t>H</a:t>
            </a:r>
            <a:r>
              <a:rPr lang="en-US" altLang="ja-JP" baseline="-25000" dirty="0" smtClean="0">
                <a:sym typeface="Wingdings"/>
              </a:rPr>
              <a:t>ZZ4l</a:t>
            </a:r>
            <a:r>
              <a:rPr lang="en-US" altLang="ja-JP" dirty="0" smtClean="0">
                <a:sym typeface="Wingdings"/>
              </a:rPr>
              <a:t> (~1.5) &gt; </a:t>
            </a:r>
            <a:r>
              <a:rPr lang="en-US" altLang="ja-JP" dirty="0" err="1" smtClean="0">
                <a:sym typeface="Wingdings"/>
              </a:rPr>
              <a:t>μ</a:t>
            </a:r>
            <a:r>
              <a:rPr lang="en-US" altLang="ja-JP" baseline="-25000" dirty="0" err="1" smtClean="0">
                <a:sym typeface="Wingdings"/>
              </a:rPr>
              <a:t>HWWlvlv</a:t>
            </a:r>
            <a:r>
              <a:rPr lang="en-US" altLang="ja-JP" baseline="-25000" dirty="0" smtClean="0">
                <a:sym typeface="Wingdings"/>
              </a:rPr>
              <a:t> </a:t>
            </a:r>
            <a:r>
              <a:rPr lang="en-US" altLang="ja-JP" dirty="0" smtClean="0">
                <a:sym typeface="Wingdings"/>
              </a:rPr>
              <a:t>(~1.0)</a:t>
            </a:r>
            <a:r>
              <a:rPr lang="ja-JP" altLang="en-US" dirty="0" smtClean="0">
                <a:sym typeface="Wingdings"/>
              </a:rPr>
              <a:t>を反映</a:t>
            </a:r>
            <a:endParaRPr lang="en-US" baseline="-25000" dirty="0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669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04789"/>
          </a:xfrm>
        </p:spPr>
        <p:txBody>
          <a:bodyPr/>
          <a:lstStyle/>
          <a:p>
            <a:r>
              <a:rPr lang="en-US" altLang="ja-JP" b="1" u="sng" dirty="0" smtClean="0"/>
              <a:t>CMS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8562"/>
            <a:ext cx="8229600" cy="5107601"/>
          </a:xfrm>
        </p:spPr>
        <p:txBody>
          <a:bodyPr/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23" y="804789"/>
            <a:ext cx="4508633" cy="43257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743" y="2497722"/>
            <a:ext cx="4177510" cy="400805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989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9309"/>
          </a:xfrm>
        </p:spPr>
        <p:txBody>
          <a:bodyPr/>
          <a:lstStyle/>
          <a:p>
            <a:r>
              <a:rPr lang="ja-JP" altLang="en-US" b="1" u="sng" dirty="0" smtClean="0"/>
              <a:t>カップリング測定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310"/>
            <a:ext cx="8229600" cy="5296854"/>
          </a:xfrm>
        </p:spPr>
        <p:txBody>
          <a:bodyPr/>
          <a:lstStyle/>
          <a:p>
            <a:r>
              <a:rPr lang="en-US" altLang="ja-JP" dirty="0" err="1" smtClean="0"/>
              <a:t>κ</a:t>
            </a:r>
            <a:r>
              <a:rPr lang="en-US" altLang="ja-JP" baseline="-25000" dirty="0" err="1" smtClean="0"/>
              <a:t>V</a:t>
            </a:r>
            <a:r>
              <a:rPr lang="en-US" altLang="ja-JP" dirty="0" smtClean="0"/>
              <a:t>, </a:t>
            </a:r>
            <a:r>
              <a:rPr lang="en-US" altLang="ja-JP" dirty="0" err="1" smtClean="0"/>
              <a:t>κ</a:t>
            </a:r>
            <a:r>
              <a:rPr lang="en-US" altLang="ja-JP" baseline="-25000" dirty="0" err="1" smtClean="0"/>
              <a:t>F</a:t>
            </a:r>
            <a:r>
              <a:rPr lang="en-US" altLang="ja-JP" dirty="0" smtClean="0"/>
              <a:t> 1D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1291"/>
            <a:ext cx="4446451" cy="30113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7502" y="3200042"/>
            <a:ext cx="4906497" cy="332291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5940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908"/>
            <a:ext cx="8229600" cy="843356"/>
          </a:xfrm>
        </p:spPr>
        <p:txBody>
          <a:bodyPr/>
          <a:lstStyle/>
          <a:p>
            <a:r>
              <a:rPr lang="ja-JP" altLang="en-US" b="1" u="sng" dirty="0" smtClean="0"/>
              <a:t>カップリング測定</a:t>
            </a:r>
            <a:endParaRPr lang="en-US" b="1" u="sng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6254418" y="691701"/>
            <a:ext cx="2760498" cy="1645545"/>
            <a:chOff x="6198598" y="963016"/>
            <a:chExt cx="2760498" cy="1645545"/>
          </a:xfrm>
        </p:grpSpPr>
        <p:grpSp>
          <p:nvGrpSpPr>
            <p:cNvPr id="15" name="Group 14"/>
            <p:cNvGrpSpPr/>
            <p:nvPr/>
          </p:nvGrpSpPr>
          <p:grpSpPr>
            <a:xfrm>
              <a:off x="6198598" y="963016"/>
              <a:ext cx="2760498" cy="1645545"/>
              <a:chOff x="4384451" y="1452854"/>
              <a:chExt cx="4778974" cy="3810000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"/>
              <a:srcRect r="59131"/>
              <a:stretch/>
            </p:blipFill>
            <p:spPr>
              <a:xfrm>
                <a:off x="4384451" y="1514014"/>
                <a:ext cx="2678197" cy="3619500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3"/>
              <a:srcRect l="13824" r="58877"/>
              <a:stretch/>
            </p:blipFill>
            <p:spPr>
              <a:xfrm>
                <a:off x="7010400" y="1452854"/>
                <a:ext cx="2153025" cy="3810000"/>
              </a:xfrm>
              <a:prstGeom prst="rect">
                <a:avLst/>
              </a:prstGeom>
            </p:spPr>
          </p:pic>
        </p:grpSp>
        <p:sp>
          <p:nvSpPr>
            <p:cNvPr id="16" name="TextBox 15"/>
            <p:cNvSpPr txBox="1"/>
            <p:nvPr/>
          </p:nvSpPr>
          <p:spPr>
            <a:xfrm>
              <a:off x="6655207" y="1481955"/>
              <a:ext cx="3272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189150" y="1495912"/>
              <a:ext cx="3272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649" y="887983"/>
            <a:ext cx="9054351" cy="2499144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gg</a:t>
            </a:r>
            <a:r>
              <a:rPr lang="en-US" sz="2400" dirty="0" err="1" smtClean="0">
                <a:sym typeface="Wingdings"/>
              </a:rPr>
              <a:t>H</a:t>
            </a:r>
            <a:r>
              <a:rPr lang="en-US" sz="2400" dirty="0" smtClean="0">
                <a:sym typeface="Wingdings"/>
              </a:rPr>
              <a:t>, </a:t>
            </a:r>
            <a:r>
              <a:rPr lang="en-US" sz="2400" dirty="0" err="1" smtClean="0">
                <a:sym typeface="Wingdings"/>
              </a:rPr>
              <a:t>H</a:t>
            </a:r>
            <a:r>
              <a:rPr lang="en-US" altLang="ja-JP" sz="2400" dirty="0" err="1" smtClean="0">
                <a:sym typeface="Wingdings"/>
              </a:rPr>
              <a:t>γγ</a:t>
            </a:r>
            <a:r>
              <a:rPr lang="ja-JP" altLang="en-US" sz="2400" dirty="0" smtClean="0">
                <a:sym typeface="Wingdings"/>
              </a:rPr>
              <a:t>の</a:t>
            </a:r>
            <a:r>
              <a:rPr lang="en-US" altLang="ja-JP" sz="2400" dirty="0" smtClean="0">
                <a:sym typeface="Wingdings"/>
              </a:rPr>
              <a:t>loop</a:t>
            </a:r>
            <a:r>
              <a:rPr lang="ja-JP" altLang="en-US" sz="2400" dirty="0" smtClean="0">
                <a:sym typeface="Wingdings"/>
              </a:rPr>
              <a:t>に</a:t>
            </a:r>
            <a:r>
              <a:rPr lang="en-US" altLang="ja-JP" sz="2400" dirty="0" smtClean="0">
                <a:sym typeface="Wingdings"/>
              </a:rPr>
              <a:t>non-SM</a:t>
            </a:r>
            <a:r>
              <a:rPr lang="ja-JP" altLang="en-US" sz="2400" dirty="0" smtClean="0">
                <a:sym typeface="Wingdings"/>
              </a:rPr>
              <a:t>粒子の　　　　　　　　　　　　　　　　　　　　寄与がある場合</a:t>
            </a:r>
            <a:r>
              <a:rPr lang="en-US" altLang="ja-JP" sz="2400" dirty="0" err="1" smtClean="0">
                <a:sym typeface="Wingdings"/>
              </a:rPr>
              <a:t>κ</a:t>
            </a:r>
            <a:r>
              <a:rPr lang="en-US" altLang="ja-JP" sz="2400" baseline="-25000" dirty="0" err="1" smtClean="0">
                <a:sym typeface="Wingdings"/>
              </a:rPr>
              <a:t>g</a:t>
            </a:r>
            <a:r>
              <a:rPr lang="en-US" altLang="ja-JP" sz="2400" dirty="0" smtClean="0">
                <a:sym typeface="Wingdings"/>
              </a:rPr>
              <a:t>, </a:t>
            </a:r>
            <a:r>
              <a:rPr lang="en-US" altLang="ja-JP" sz="2400" dirty="0" err="1" smtClean="0">
                <a:sym typeface="Wingdings"/>
              </a:rPr>
              <a:t>κ</a:t>
            </a:r>
            <a:r>
              <a:rPr lang="en-US" altLang="ja-JP" sz="2400" baseline="-25000" dirty="0" err="1" smtClean="0">
                <a:sym typeface="Wingdings"/>
              </a:rPr>
              <a:t>γ</a:t>
            </a:r>
            <a:r>
              <a:rPr lang="ja-JP" altLang="en-US" sz="2400" dirty="0" smtClean="0">
                <a:sym typeface="Wingdings"/>
              </a:rPr>
              <a:t>のズレが見え　　　　　　　　　　　　　　　　　　る可能性</a:t>
            </a:r>
            <a:endParaRPr lang="en-US" altLang="ja-JP" sz="2400" dirty="0" smtClean="0">
              <a:sym typeface="Wingdings"/>
            </a:endParaRPr>
          </a:p>
          <a:p>
            <a:pPr lvl="1"/>
            <a:r>
              <a:rPr lang="ja-JP" altLang="en-US" sz="2400" dirty="0" smtClean="0">
                <a:sym typeface="Wingdings"/>
              </a:rPr>
              <a:t>全崩壊幅もパラメータ</a:t>
            </a:r>
            <a:r>
              <a:rPr lang="en-US" altLang="ja-JP" sz="2400" dirty="0" smtClean="0">
                <a:sym typeface="Wingdings"/>
              </a:rPr>
              <a:t> (invisible, undetectable)</a:t>
            </a:r>
            <a:r>
              <a:rPr lang="ja-JP" altLang="en-US" sz="2400" dirty="0" smtClean="0">
                <a:sym typeface="Wingdings"/>
              </a:rPr>
              <a:t>の寄与に制限</a:t>
            </a:r>
            <a:r>
              <a:rPr lang="en-US" altLang="ja-JP" sz="2400" dirty="0" smtClean="0">
                <a:sym typeface="Wingdings"/>
              </a:rPr>
              <a:t> </a:t>
            </a:r>
            <a:endParaRPr lang="en-US" altLang="ja-JP" sz="2400" dirty="0">
              <a:sym typeface="Wingding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13157" y="2693950"/>
            <a:ext cx="4727596" cy="3404845"/>
            <a:chOff x="4604275" y="3448440"/>
            <a:chExt cx="4539724" cy="307742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04275" y="3448440"/>
              <a:ext cx="4539724" cy="307452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670480" y="6064204"/>
              <a:ext cx="33022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 smtClean="0"/>
                <a:t>BR</a:t>
              </a:r>
              <a:r>
                <a:rPr lang="en-US" sz="2400" b="1" baseline="-25000" dirty="0" err="1" smtClean="0"/>
                <a:t>inv</a:t>
              </a:r>
              <a:r>
                <a:rPr lang="en-US" sz="2400" b="1" baseline="-25000" dirty="0" smtClean="0"/>
                <a:t>.,</a:t>
              </a:r>
              <a:r>
                <a:rPr lang="en-US" sz="2400" b="1" baseline="-25000" dirty="0" err="1" smtClean="0"/>
                <a:t>undet</a:t>
              </a:r>
              <a:r>
                <a:rPr lang="en-US" sz="2400" b="1" baseline="-25000" dirty="0" smtClean="0"/>
                <a:t>.</a:t>
              </a:r>
              <a:r>
                <a:rPr lang="en-US" sz="2400" b="1" dirty="0" smtClean="0"/>
                <a:t> &lt; 0.6</a:t>
              </a:r>
              <a:r>
                <a:rPr lang="en-US" sz="2400" b="1" dirty="0"/>
                <a:t> </a:t>
              </a:r>
              <a:r>
                <a:rPr lang="en-US" sz="2400" b="1" dirty="0" smtClean="0"/>
                <a:t>(95% CL)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74754" y="4369960"/>
              <a:ext cx="2205788" cy="52482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</p:pic>
        <p:cxnSp>
          <p:nvCxnSpPr>
            <p:cNvPr id="22" name="Straight Connector 21"/>
            <p:cNvCxnSpPr/>
            <p:nvPr/>
          </p:nvCxnSpPr>
          <p:spPr>
            <a:xfrm>
              <a:off x="5358751" y="5050232"/>
              <a:ext cx="3569999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47</a:t>
            </a:fld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0560" y="2611664"/>
            <a:ext cx="3963074" cy="380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244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21"/>
            <a:ext cx="8229600" cy="1143000"/>
          </a:xfrm>
        </p:spPr>
        <p:txBody>
          <a:bodyPr/>
          <a:lstStyle/>
          <a:p>
            <a:r>
              <a:rPr lang="ja-JP" altLang="en-US" b="1" u="sng" dirty="0" smtClean="0"/>
              <a:t>スピン２モデル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6638"/>
            <a:ext cx="8229600" cy="5089526"/>
          </a:xfrm>
        </p:spPr>
        <p:txBody>
          <a:bodyPr/>
          <a:lstStyle/>
          <a:p>
            <a:r>
              <a:rPr lang="en-US" dirty="0" err="1" smtClean="0"/>
              <a:t>gravition</a:t>
            </a:r>
            <a:r>
              <a:rPr lang="en-US" dirty="0" smtClean="0"/>
              <a:t>-like tensor(pseudo-tensor)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330" y="1733055"/>
            <a:ext cx="7353300" cy="3505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66284" y="5289258"/>
            <a:ext cx="662948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/>
              <a:t>パラメータ</a:t>
            </a:r>
            <a:r>
              <a:rPr lang="en-US" altLang="ja-JP" sz="2400" dirty="0" smtClean="0"/>
              <a:t> g</a:t>
            </a:r>
            <a:r>
              <a:rPr lang="en-US" altLang="ja-JP" sz="2400" baseline="-25000" dirty="0" smtClean="0"/>
              <a:t>1</a:t>
            </a:r>
            <a:r>
              <a:rPr lang="en-US" altLang="ja-JP" sz="2400" dirty="0" smtClean="0"/>
              <a:t>-g</a:t>
            </a:r>
            <a:r>
              <a:rPr lang="en-US" altLang="ja-JP" sz="2400" baseline="-25000" dirty="0" smtClean="0"/>
              <a:t>10</a:t>
            </a:r>
            <a:r>
              <a:rPr lang="ja-JP" altLang="en-US" sz="2400" dirty="0" smtClean="0"/>
              <a:t>を変えて</a:t>
            </a:r>
            <a:r>
              <a:rPr lang="en-US" altLang="ja-JP" sz="2400" dirty="0" smtClean="0"/>
              <a:t>spin 2</a:t>
            </a:r>
            <a:r>
              <a:rPr lang="en-US" altLang="ja-JP" sz="2400" baseline="30000" dirty="0" smtClean="0"/>
              <a:t>-</a:t>
            </a:r>
            <a:r>
              <a:rPr lang="en-US" altLang="ja-JP" sz="2400" dirty="0" smtClean="0"/>
              <a:t>, 2</a:t>
            </a:r>
            <a:r>
              <a:rPr lang="en-US" altLang="ja-JP" sz="2400" baseline="30000" dirty="0" smtClean="0"/>
              <a:t>+</a:t>
            </a:r>
            <a:r>
              <a:rPr lang="ja-JP" altLang="en-US" sz="2400" dirty="0" smtClean="0"/>
              <a:t>をモデルする</a:t>
            </a:r>
            <a:endParaRPr lang="en-US" altLang="ja-JP" sz="2400" dirty="0" smtClean="0"/>
          </a:p>
          <a:p>
            <a:r>
              <a:rPr lang="en-US" sz="2400" dirty="0" smtClean="0"/>
              <a:t>gluon-gluon fusion</a:t>
            </a:r>
            <a:r>
              <a:rPr lang="ja-JP" altLang="en-US" sz="2400" dirty="0" smtClean="0"/>
              <a:t>と</a:t>
            </a:r>
            <a:r>
              <a:rPr lang="en-US" altLang="ja-JP" sz="2400" dirty="0" err="1" smtClean="0"/>
              <a:t>qqbar</a:t>
            </a:r>
            <a:r>
              <a:rPr lang="en-US" altLang="ja-JP" sz="2400" dirty="0" smtClean="0"/>
              <a:t> </a:t>
            </a:r>
            <a:r>
              <a:rPr lang="en-US" altLang="ja-JP" sz="2400" dirty="0" err="1" smtClean="0"/>
              <a:t>annihiration</a:t>
            </a:r>
            <a:r>
              <a:rPr lang="ja-JP" altLang="en-US" sz="2400" dirty="0" smtClean="0"/>
              <a:t>が混在可能</a:t>
            </a:r>
            <a:endParaRPr lang="en-US" altLang="ja-JP" sz="2400" dirty="0" smtClean="0"/>
          </a:p>
          <a:p>
            <a:r>
              <a:rPr lang="en-US" sz="2400" dirty="0" smtClean="0"/>
              <a:t>production</a:t>
            </a:r>
            <a:r>
              <a:rPr lang="ja-JP" altLang="en-US" sz="2400" dirty="0" smtClean="0"/>
              <a:t>の割合</a:t>
            </a:r>
            <a:r>
              <a:rPr lang="en-US" sz="2400" dirty="0"/>
              <a:t>(</a:t>
            </a:r>
            <a:r>
              <a:rPr lang="en-US" sz="2400" dirty="0" err="1"/>
              <a:t>qq</a:t>
            </a:r>
            <a:r>
              <a:rPr lang="en-US" sz="2400" dirty="0"/>
              <a:t>/</a:t>
            </a:r>
            <a:r>
              <a:rPr lang="en-US" sz="2400" dirty="0" err="1"/>
              <a:t>qqbar</a:t>
            </a:r>
            <a:r>
              <a:rPr lang="en-US" sz="2400" dirty="0"/>
              <a:t>)</a:t>
            </a:r>
            <a:r>
              <a:rPr lang="ja-JP" altLang="en-US" sz="2400" dirty="0" smtClean="0"/>
              <a:t>はスキャンする</a:t>
            </a:r>
            <a:endParaRPr lang="en-US" sz="2400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5737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437"/>
            <a:ext cx="8229600" cy="1143000"/>
          </a:xfrm>
        </p:spPr>
        <p:txBody>
          <a:bodyPr/>
          <a:lstStyle/>
          <a:p>
            <a:r>
              <a:rPr lang="ja-JP" altLang="en-US" b="1" u="sng" dirty="0" smtClean="0"/>
              <a:t>スピン測定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14460"/>
            <a:ext cx="3325533" cy="31906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8467" y="914460"/>
            <a:ext cx="3325533" cy="31906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399" y="3836779"/>
            <a:ext cx="3162401" cy="303412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095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242888" y="0"/>
            <a:ext cx="8562975" cy="884238"/>
          </a:xfrm>
        </p:spPr>
        <p:txBody>
          <a:bodyPr/>
          <a:lstStyle/>
          <a:p>
            <a:r>
              <a:rPr lang="en-US" b="1" u="sng">
                <a:latin typeface="Calibri" charset="0"/>
              </a:rPr>
              <a:t>Higgs Production and Decay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2013/05/24</a:t>
            </a:r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41993" y="816103"/>
            <a:ext cx="8718062" cy="2091956"/>
            <a:chOff x="100013" y="816103"/>
            <a:chExt cx="8718062" cy="2091956"/>
          </a:xfrm>
        </p:grpSpPr>
        <p:pic>
          <p:nvPicPr>
            <p:cNvPr id="18435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425" y="816103"/>
              <a:ext cx="8502650" cy="1377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36" name="TextBox 10"/>
            <p:cNvSpPr txBox="1">
              <a:spLocks noChangeArrowheads="1"/>
            </p:cNvSpPr>
            <p:nvPr/>
          </p:nvSpPr>
          <p:spPr bwMode="auto">
            <a:xfrm>
              <a:off x="100013" y="2200034"/>
              <a:ext cx="1992312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dirty="0">
                  <a:solidFill>
                    <a:srgbClr val="3366FF"/>
                  </a:solidFill>
                </a:rPr>
                <a:t>NNLO+NNLL QCD</a:t>
              </a:r>
            </a:p>
            <a:p>
              <a:pPr eaLnBrk="1" hangingPunct="1"/>
              <a:r>
                <a:rPr lang="en-US" sz="2000" dirty="0">
                  <a:solidFill>
                    <a:srgbClr val="3366FF"/>
                  </a:solidFill>
                </a:rPr>
                <a:t>+NLO EW</a:t>
              </a:r>
            </a:p>
          </p:txBody>
        </p:sp>
        <p:sp>
          <p:nvSpPr>
            <p:cNvPr id="18437" name="TextBox 37"/>
            <p:cNvSpPr txBox="1">
              <a:spLocks noChangeArrowheads="1"/>
            </p:cNvSpPr>
            <p:nvPr/>
          </p:nvSpPr>
          <p:spPr bwMode="auto">
            <a:xfrm>
              <a:off x="2398713" y="2194053"/>
              <a:ext cx="1317625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dirty="0">
                  <a:solidFill>
                    <a:srgbClr val="FF0000"/>
                  </a:solidFill>
                </a:rPr>
                <a:t>NNLO QCD</a:t>
              </a:r>
            </a:p>
            <a:p>
              <a:pPr eaLnBrk="1" hangingPunct="1"/>
              <a:r>
                <a:rPr lang="en-US" sz="2000" dirty="0">
                  <a:solidFill>
                    <a:srgbClr val="FF0000"/>
                  </a:solidFill>
                </a:rPr>
                <a:t>+NLO EW</a:t>
              </a:r>
            </a:p>
          </p:txBody>
        </p:sp>
        <p:sp>
          <p:nvSpPr>
            <p:cNvPr id="18438" name="TextBox 38"/>
            <p:cNvSpPr txBox="1">
              <a:spLocks noChangeArrowheads="1"/>
            </p:cNvSpPr>
            <p:nvPr/>
          </p:nvSpPr>
          <p:spPr bwMode="auto">
            <a:xfrm>
              <a:off x="4891088" y="2194053"/>
              <a:ext cx="1319212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dirty="0">
                  <a:solidFill>
                    <a:srgbClr val="008000"/>
                  </a:solidFill>
                </a:rPr>
                <a:t>NNLO QCD</a:t>
              </a:r>
            </a:p>
            <a:p>
              <a:pPr eaLnBrk="1" hangingPunct="1"/>
              <a:r>
                <a:rPr lang="en-US" sz="2000" dirty="0">
                  <a:solidFill>
                    <a:srgbClr val="008000"/>
                  </a:solidFill>
                </a:rPr>
                <a:t>+NLO EW</a:t>
              </a:r>
            </a:p>
          </p:txBody>
        </p:sp>
        <p:sp>
          <p:nvSpPr>
            <p:cNvPr id="18439" name="TextBox 39"/>
            <p:cNvSpPr txBox="1">
              <a:spLocks noChangeArrowheads="1"/>
            </p:cNvSpPr>
            <p:nvPr/>
          </p:nvSpPr>
          <p:spPr bwMode="auto">
            <a:xfrm>
              <a:off x="7207250" y="2200034"/>
              <a:ext cx="1171575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dirty="0">
                  <a:solidFill>
                    <a:srgbClr val="660066"/>
                  </a:solidFill>
                </a:rPr>
                <a:t>NLO QCD</a:t>
              </a:r>
            </a:p>
            <a:p>
              <a:pPr eaLnBrk="1" hangingPunct="1"/>
              <a:endParaRPr lang="en-US" sz="2000" dirty="0">
                <a:solidFill>
                  <a:srgbClr val="660066"/>
                </a:solidFill>
              </a:endParaRPr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0228" y="2974262"/>
            <a:ext cx="4383564" cy="366984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00014" y="2998788"/>
            <a:ext cx="4305952" cy="3570153"/>
            <a:chOff x="100014" y="2998788"/>
            <a:chExt cx="4305952" cy="357015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014" y="2998788"/>
              <a:ext cx="4305952" cy="3570153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 flipV="1">
              <a:off x="1969726" y="3161742"/>
              <a:ext cx="0" cy="2967373"/>
            </a:xfrm>
            <a:prstGeom prst="line">
              <a:avLst/>
            </a:prstGeom>
            <a:ln w="50800">
              <a:solidFill>
                <a:srgbClr val="FF0000"/>
              </a:solidFill>
              <a:prstDash val="sysDash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2993465" y="3096952"/>
              <a:ext cx="544267" cy="349865"/>
            </a:xfrm>
            <a:prstGeom prst="ellipse">
              <a:avLst/>
            </a:prstGeom>
            <a:noFill/>
            <a:ln w="31750">
              <a:solidFill>
                <a:srgbClr val="0000FF"/>
              </a:solidFill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Oval 38"/>
            <p:cNvSpPr/>
            <p:nvPr/>
          </p:nvSpPr>
          <p:spPr>
            <a:xfrm>
              <a:off x="3560553" y="3638092"/>
              <a:ext cx="544267" cy="349865"/>
            </a:xfrm>
            <a:prstGeom prst="ellipse">
              <a:avLst/>
            </a:prstGeom>
            <a:noFill/>
            <a:ln w="31750">
              <a:solidFill>
                <a:srgbClr val="0000FF"/>
              </a:solidFill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Oval 39"/>
            <p:cNvSpPr/>
            <p:nvPr/>
          </p:nvSpPr>
          <p:spPr>
            <a:xfrm>
              <a:off x="1485783" y="4888390"/>
              <a:ext cx="544267" cy="349865"/>
            </a:xfrm>
            <a:prstGeom prst="ellipse">
              <a:avLst/>
            </a:prstGeom>
            <a:noFill/>
            <a:ln w="31750">
              <a:solidFill>
                <a:srgbClr val="0000FF"/>
              </a:solidFill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Oval 40"/>
            <p:cNvSpPr/>
            <p:nvPr/>
          </p:nvSpPr>
          <p:spPr>
            <a:xfrm>
              <a:off x="729159" y="3677254"/>
              <a:ext cx="544267" cy="349865"/>
            </a:xfrm>
            <a:prstGeom prst="ellipse">
              <a:avLst/>
            </a:prstGeom>
            <a:noFill/>
            <a:ln w="31750">
              <a:solidFill>
                <a:srgbClr val="FF6600"/>
              </a:solidFill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Oval 41"/>
            <p:cNvSpPr/>
            <p:nvPr/>
          </p:nvSpPr>
          <p:spPr>
            <a:xfrm>
              <a:off x="1456383" y="3228094"/>
              <a:ext cx="544267" cy="349865"/>
            </a:xfrm>
            <a:prstGeom prst="ellipse">
              <a:avLst/>
            </a:prstGeom>
            <a:noFill/>
            <a:ln w="31750">
              <a:solidFill>
                <a:srgbClr val="FF6600"/>
              </a:solidFill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Oval 42"/>
            <p:cNvSpPr/>
            <p:nvPr/>
          </p:nvSpPr>
          <p:spPr>
            <a:xfrm>
              <a:off x="2153315" y="4834917"/>
              <a:ext cx="544267" cy="349865"/>
            </a:xfrm>
            <a:prstGeom prst="ellipse">
              <a:avLst/>
            </a:prstGeom>
            <a:noFill/>
            <a:ln w="31750">
              <a:solidFill>
                <a:srgbClr val="660066"/>
              </a:solidFill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Oval 43"/>
            <p:cNvSpPr/>
            <p:nvPr/>
          </p:nvSpPr>
          <p:spPr>
            <a:xfrm>
              <a:off x="869173" y="5715592"/>
              <a:ext cx="544267" cy="349865"/>
            </a:xfrm>
            <a:prstGeom prst="ellipse">
              <a:avLst/>
            </a:prstGeom>
            <a:noFill/>
            <a:ln w="31750">
              <a:solidFill>
                <a:srgbClr val="660066"/>
              </a:solidFill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Multiply 3"/>
          <p:cNvSpPr/>
          <p:nvPr/>
        </p:nvSpPr>
        <p:spPr>
          <a:xfrm>
            <a:off x="4194630" y="4469224"/>
            <a:ext cx="500707" cy="512862"/>
          </a:xfrm>
          <a:prstGeom prst="mathMultiply">
            <a:avLst>
              <a:gd name="adj1" fmla="val 21949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183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395"/>
            <a:ext cx="8229600" cy="852704"/>
          </a:xfrm>
        </p:spPr>
        <p:txBody>
          <a:bodyPr/>
          <a:lstStyle/>
          <a:p>
            <a:r>
              <a:rPr lang="ja-JP" altLang="en-US" b="1" u="sng" dirty="0" smtClean="0"/>
              <a:t>スピン測定</a:t>
            </a:r>
            <a:r>
              <a:rPr lang="en-US" altLang="ja-JP" b="1" u="sng" dirty="0" smtClean="0"/>
              <a:t>(ZZ</a:t>
            </a:r>
            <a:r>
              <a:rPr lang="en-US" altLang="ja-JP" b="1" u="sng" dirty="0" smtClean="0">
                <a:sym typeface="Wingdings"/>
              </a:rPr>
              <a:t>4l)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94100"/>
            <a:ext cx="8229600" cy="5232064"/>
          </a:xfrm>
        </p:spPr>
        <p:txBody>
          <a:bodyPr>
            <a:normAutofit/>
          </a:bodyPr>
          <a:lstStyle/>
          <a:p>
            <a:r>
              <a:rPr lang="ja-JP" altLang="en-US" sz="2800" dirty="0" smtClean="0"/>
              <a:t>終状態が全て測定可能な</a:t>
            </a:r>
            <a:r>
              <a:rPr lang="en-US" altLang="ja-JP" sz="2800" dirty="0" smtClean="0"/>
              <a:t>ZZ</a:t>
            </a:r>
            <a:r>
              <a:rPr lang="en-US" altLang="ja-JP" sz="2800" dirty="0" smtClean="0">
                <a:sym typeface="Wingdings"/>
              </a:rPr>
              <a:t>4l</a:t>
            </a:r>
            <a:r>
              <a:rPr lang="ja-JP" altLang="en-US" sz="2800" dirty="0" smtClean="0">
                <a:sym typeface="Wingdings"/>
              </a:rPr>
              <a:t>は強力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267360" y="1542869"/>
            <a:ext cx="5193034" cy="4589485"/>
            <a:chOff x="267360" y="1542869"/>
            <a:chExt cx="5193034" cy="458948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7360" y="1542869"/>
              <a:ext cx="5193034" cy="4589485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3382227" y="3096952"/>
              <a:ext cx="596101" cy="531277"/>
            </a:xfrm>
            <a:prstGeom prst="ellipse">
              <a:avLst/>
            </a:prstGeom>
            <a:noFill/>
            <a:ln w="31750">
              <a:solidFill>
                <a:srgbClr val="008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4597242" y="3780629"/>
              <a:ext cx="596101" cy="531277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2826149" y="3514990"/>
              <a:ext cx="596101" cy="531277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1553090" y="4457539"/>
              <a:ext cx="701728" cy="687060"/>
            </a:xfrm>
            <a:prstGeom prst="ellipse">
              <a:avLst/>
            </a:prstGeom>
            <a:noFill/>
            <a:ln w="31750">
              <a:solidFill>
                <a:srgbClr val="008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2407218" y="4801069"/>
              <a:ext cx="701728" cy="687060"/>
            </a:xfrm>
            <a:prstGeom prst="ellipse">
              <a:avLst/>
            </a:prstGeom>
            <a:noFill/>
            <a:ln w="31750">
              <a:solidFill>
                <a:srgbClr val="008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460394" y="2441801"/>
            <a:ext cx="34163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altLang="ja-JP" sz="2400" dirty="0" smtClean="0"/>
              <a:t>θ</a:t>
            </a:r>
            <a:r>
              <a:rPr lang="en-US" altLang="ja-JP" sz="2400" baseline="-25000" dirty="0" smtClean="0"/>
              <a:t>1</a:t>
            </a:r>
            <a:r>
              <a:rPr lang="en-US" altLang="ja-JP" sz="2400" dirty="0" smtClean="0"/>
              <a:t>,θ</a:t>
            </a:r>
            <a:r>
              <a:rPr lang="en-US" altLang="ja-JP" sz="2400" baseline="-25000" dirty="0" smtClean="0"/>
              <a:t>2</a:t>
            </a:r>
            <a:r>
              <a:rPr lang="en-US" altLang="ja-JP" sz="2400" dirty="0" smtClean="0"/>
              <a:t>, </a:t>
            </a:r>
            <a:r>
              <a:rPr lang="en-US" altLang="ja-JP" sz="2400" dirty="0" err="1" smtClean="0"/>
              <a:t>Φ</a:t>
            </a:r>
            <a:r>
              <a:rPr lang="ja-JP" altLang="en-US" sz="2400" dirty="0" smtClean="0"/>
              <a:t>はパリティをを区別するときに有用</a:t>
            </a:r>
            <a:endParaRPr lang="en-US" altLang="ja-JP" sz="2400" dirty="0" smtClean="0"/>
          </a:p>
          <a:p>
            <a:pPr marL="342900" indent="-342900">
              <a:buFont typeface="Arial"/>
              <a:buChar char="•"/>
            </a:pPr>
            <a:r>
              <a:rPr lang="ja-JP" altLang="en-US" sz="2400" dirty="0" smtClean="0"/>
              <a:t>これらの角度変数の他に</a:t>
            </a:r>
            <a:r>
              <a:rPr lang="en-US" altLang="ja-JP" sz="2400" dirty="0" smtClean="0"/>
              <a:t>m</a:t>
            </a:r>
            <a:r>
              <a:rPr lang="en-US" altLang="ja-JP" sz="2400" baseline="-25000" dirty="0" smtClean="0"/>
              <a:t>12</a:t>
            </a:r>
            <a:r>
              <a:rPr lang="en-US" altLang="ja-JP" sz="2400" dirty="0" smtClean="0"/>
              <a:t>, m</a:t>
            </a:r>
            <a:r>
              <a:rPr lang="en-US" altLang="ja-JP" sz="2400" baseline="-25000" dirty="0" smtClean="0"/>
              <a:t>34</a:t>
            </a:r>
            <a:r>
              <a:rPr lang="ja-JP" altLang="en-US" sz="2400" dirty="0" smtClean="0"/>
              <a:t>も用いる</a:t>
            </a:r>
            <a:endParaRPr lang="en-US" altLang="ja-JP" sz="2400" dirty="0" smtClean="0"/>
          </a:p>
          <a:p>
            <a:pPr marL="342900" indent="-342900">
              <a:buFont typeface="Arial"/>
              <a:buChar char="•"/>
            </a:pPr>
            <a:r>
              <a:rPr lang="ja-JP" altLang="en-US" sz="2400" dirty="0" smtClean="0"/>
              <a:t>一つ一つの変数は非力だが</a:t>
            </a:r>
            <a:r>
              <a:rPr lang="en-US" altLang="ja-JP" sz="2400" dirty="0" smtClean="0"/>
              <a:t>MVA</a:t>
            </a:r>
            <a:r>
              <a:rPr lang="ja-JP" altLang="en-US" sz="2400" dirty="0" smtClean="0"/>
              <a:t>で識別可能</a:t>
            </a:r>
            <a:endParaRPr lang="en-US" sz="2400" dirty="0" smtClean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426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97"/>
            <a:ext cx="8229600" cy="801127"/>
          </a:xfrm>
        </p:spPr>
        <p:txBody>
          <a:bodyPr/>
          <a:lstStyle/>
          <a:p>
            <a:r>
              <a:rPr lang="en-US" b="1" u="sng" dirty="0" smtClean="0"/>
              <a:t>H</a:t>
            </a:r>
            <a:r>
              <a:rPr lang="en-US" b="1" u="sng" dirty="0" smtClean="0">
                <a:sym typeface="Wingdings"/>
              </a:rPr>
              <a:t>ZZ4l (CMS)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6824"/>
            <a:ext cx="8229600" cy="5319339"/>
          </a:xfrm>
        </p:spPr>
        <p:txBody>
          <a:bodyPr/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36" y="813824"/>
            <a:ext cx="8186084" cy="5664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063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596"/>
            <a:ext cx="8229600" cy="783791"/>
          </a:xfrm>
        </p:spPr>
        <p:txBody>
          <a:bodyPr/>
          <a:lstStyle/>
          <a:p>
            <a:r>
              <a:rPr lang="en-US" b="1" u="sng" dirty="0" smtClean="0"/>
              <a:t>H</a:t>
            </a:r>
            <a:r>
              <a:rPr lang="en-US" b="1" u="sng" dirty="0" smtClean="0">
                <a:sym typeface="Wingdings"/>
              </a:rPr>
              <a:t>ZZ4l </a:t>
            </a:r>
            <a:r>
              <a:rPr lang="ja-JP" altLang="en-US" b="1" u="sng" dirty="0" smtClean="0">
                <a:sym typeface="Wingdings"/>
              </a:rPr>
              <a:t>スピン</a:t>
            </a:r>
            <a:r>
              <a:rPr lang="en-US" altLang="ja-JP" b="1" u="sng" dirty="0" smtClean="0">
                <a:sym typeface="Wingdings"/>
              </a:rPr>
              <a:t>/</a:t>
            </a:r>
            <a:r>
              <a:rPr lang="ja-JP" altLang="en-US" b="1" u="sng" dirty="0" smtClean="0">
                <a:sym typeface="Wingdings"/>
              </a:rPr>
              <a:t>パリティ測定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33908"/>
            <a:ext cx="8229600" cy="5192255"/>
          </a:xfrm>
        </p:spPr>
        <p:txBody>
          <a:bodyPr/>
          <a:lstStyle/>
          <a:p>
            <a:r>
              <a:rPr lang="en-US" dirty="0"/>
              <a:t>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52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4500" y="809387"/>
            <a:ext cx="4889500" cy="78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909004"/>
            <a:ext cx="859790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7912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9309"/>
          </a:xfrm>
        </p:spPr>
        <p:txBody>
          <a:bodyPr/>
          <a:lstStyle/>
          <a:p>
            <a:r>
              <a:rPr lang="ja-JP" altLang="en-US" b="1" u="sng" dirty="0" smtClean="0"/>
              <a:t>スピン測定</a:t>
            </a:r>
            <a:r>
              <a:rPr lang="en-US" altLang="ja-JP" b="1" u="sng" dirty="0" smtClean="0"/>
              <a:t>(0</a:t>
            </a:r>
            <a:r>
              <a:rPr lang="en-US" altLang="ja-JP" b="1" u="sng" baseline="30000" dirty="0" smtClean="0"/>
              <a:t>+</a:t>
            </a:r>
            <a:r>
              <a:rPr lang="en-US" altLang="ja-JP" b="1" u="sng" dirty="0" smtClean="0"/>
              <a:t> </a:t>
            </a:r>
            <a:r>
              <a:rPr lang="en-US" altLang="ja-JP" b="1" u="sng" dirty="0" err="1" smtClean="0"/>
              <a:t>vs</a:t>
            </a:r>
            <a:r>
              <a:rPr lang="en-US" altLang="ja-JP" b="1" u="sng" dirty="0" smtClean="0"/>
              <a:t> 2</a:t>
            </a:r>
            <a:r>
              <a:rPr lang="en-US" altLang="ja-JP" b="1" u="sng" baseline="30000" dirty="0" smtClean="0"/>
              <a:t>+</a:t>
            </a:r>
            <a:r>
              <a:rPr lang="en-US" altLang="ja-JP" b="1" u="sng" dirty="0" smtClean="0"/>
              <a:t>) 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73814"/>
            <a:ext cx="8229600" cy="5452350"/>
          </a:xfrm>
        </p:spPr>
        <p:txBody>
          <a:bodyPr>
            <a:normAutofit/>
          </a:bodyPr>
          <a:lstStyle/>
          <a:p>
            <a:r>
              <a:rPr lang="ja-JP" altLang="en-US" sz="2800" dirty="0" smtClean="0"/>
              <a:t>個々のチャンネル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00346"/>
            <a:ext cx="4121347" cy="29705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102540"/>
            <a:ext cx="4121347" cy="27978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2592" y="1006327"/>
            <a:ext cx="4025305" cy="28940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22592" y="4172463"/>
            <a:ext cx="41206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</a:t>
            </a:r>
            <a:r>
              <a:rPr lang="en-US" dirty="0" err="1" smtClean="0">
                <a:sym typeface="Wingdings"/>
              </a:rPr>
              <a:t></a:t>
            </a:r>
            <a:r>
              <a:rPr lang="en-US" altLang="ja-JP" dirty="0" err="1" smtClean="0">
                <a:sym typeface="Wingdings"/>
              </a:rPr>
              <a:t>γγ</a:t>
            </a:r>
            <a:r>
              <a:rPr lang="en-US" altLang="ja-JP" dirty="0">
                <a:sym typeface="Wingdings"/>
              </a:rPr>
              <a:t> </a:t>
            </a:r>
            <a:r>
              <a:rPr lang="en-US" altLang="ja-JP" dirty="0" smtClean="0">
                <a:sym typeface="Wingdings"/>
              </a:rPr>
              <a:t>: </a:t>
            </a:r>
            <a:r>
              <a:rPr lang="en-US" altLang="ja-JP" dirty="0" err="1" smtClean="0">
                <a:sym typeface="Wingdings"/>
              </a:rPr>
              <a:t>qq</a:t>
            </a:r>
            <a:r>
              <a:rPr lang="ja-JP" altLang="en-US" dirty="0" smtClean="0">
                <a:sym typeface="Wingdings"/>
              </a:rPr>
              <a:t>の割合が少ないときに分離能力が高い</a:t>
            </a:r>
            <a:endParaRPr lang="en-US" altLang="ja-JP" dirty="0" smtClean="0">
              <a:sym typeface="Wingdings"/>
            </a:endParaRPr>
          </a:p>
          <a:p>
            <a:r>
              <a:rPr lang="en-US" altLang="ja-JP" dirty="0" err="1" smtClean="0">
                <a:sym typeface="Wingdings"/>
              </a:rPr>
              <a:t>HWWlvlv</a:t>
            </a:r>
            <a:r>
              <a:rPr lang="en-US" altLang="ja-JP" dirty="0" smtClean="0">
                <a:sym typeface="Wingdings"/>
              </a:rPr>
              <a:t> : </a:t>
            </a:r>
            <a:r>
              <a:rPr lang="en-US" altLang="ja-JP" dirty="0" err="1" smtClean="0">
                <a:sym typeface="Wingdings"/>
              </a:rPr>
              <a:t>qq</a:t>
            </a:r>
            <a:r>
              <a:rPr lang="ja-JP" altLang="en-US" dirty="0" smtClean="0">
                <a:sym typeface="Wingdings"/>
              </a:rPr>
              <a:t>の割合が多いときに分離揚力が高い</a:t>
            </a:r>
            <a:endParaRPr lang="en-US" altLang="ja-JP" dirty="0" smtClean="0">
              <a:sym typeface="Wingdings"/>
            </a:endParaRPr>
          </a:p>
          <a:p>
            <a:r>
              <a:rPr lang="en-US" altLang="ja-JP" dirty="0" smtClean="0">
                <a:sym typeface="Wingdings"/>
              </a:rPr>
              <a:t>HZZ4l : </a:t>
            </a:r>
            <a:r>
              <a:rPr lang="en-US" altLang="ja-JP" dirty="0" err="1" smtClean="0">
                <a:sym typeface="Wingdings"/>
              </a:rPr>
              <a:t>qq</a:t>
            </a:r>
            <a:r>
              <a:rPr lang="ja-JP" altLang="en-US" dirty="0" smtClean="0">
                <a:sym typeface="Wingdings"/>
              </a:rPr>
              <a:t>の割合によらない</a:t>
            </a:r>
            <a:r>
              <a:rPr lang="en-US" altLang="ja-JP" dirty="0" smtClean="0">
                <a:sym typeface="Wingdings"/>
              </a:rPr>
              <a:t> 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4859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21"/>
            <a:ext cx="8229600" cy="1143000"/>
          </a:xfrm>
        </p:spPr>
        <p:txBody>
          <a:bodyPr/>
          <a:lstStyle/>
          <a:p>
            <a:r>
              <a:rPr lang="ja-JP" altLang="en-US" b="1" u="sng" dirty="0" smtClean="0"/>
              <a:t>スピン測定</a:t>
            </a:r>
            <a:r>
              <a:rPr lang="en-US" altLang="ja-JP" b="1" u="sng" dirty="0" smtClean="0"/>
              <a:t>(0</a:t>
            </a:r>
            <a:r>
              <a:rPr lang="en-US" altLang="ja-JP" b="1" u="sng" baseline="30000" dirty="0" smtClean="0"/>
              <a:t>+</a:t>
            </a:r>
            <a:r>
              <a:rPr lang="en-US" altLang="ja-JP" b="1" u="sng" dirty="0" smtClean="0"/>
              <a:t> </a:t>
            </a:r>
            <a:r>
              <a:rPr lang="en-US" altLang="ja-JP" b="1" u="sng" dirty="0" err="1" smtClean="0"/>
              <a:t>vs</a:t>
            </a:r>
            <a:r>
              <a:rPr lang="en-US" altLang="ja-JP" b="1" u="sng" dirty="0" smtClean="0"/>
              <a:t> 2</a:t>
            </a:r>
            <a:r>
              <a:rPr lang="en-US" altLang="ja-JP" b="1" u="sng" baseline="30000" dirty="0" smtClean="0"/>
              <a:t>+</a:t>
            </a:r>
            <a:r>
              <a:rPr lang="en-US" altLang="ja-JP" b="1" u="sng" dirty="0" smtClean="0"/>
              <a:t>)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5931"/>
            <a:ext cx="8229600" cy="5180233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H</a:t>
            </a:r>
            <a:r>
              <a:rPr lang="en-US" sz="2800" dirty="0" err="1" smtClean="0">
                <a:sym typeface="Wingdings"/>
              </a:rPr>
              <a:t></a:t>
            </a:r>
            <a:r>
              <a:rPr lang="en-US" altLang="ja-JP" sz="2800" dirty="0" err="1" smtClean="0">
                <a:sym typeface="Wingdings"/>
              </a:rPr>
              <a:t>γγ</a:t>
            </a:r>
            <a:r>
              <a:rPr lang="en-US" altLang="ja-JP" sz="2800" dirty="0" smtClean="0">
                <a:sym typeface="Wingdings"/>
              </a:rPr>
              <a:t>, </a:t>
            </a:r>
            <a:r>
              <a:rPr lang="en-US" altLang="ja-JP" sz="2800" dirty="0" err="1" smtClean="0">
                <a:sym typeface="Wingdings"/>
              </a:rPr>
              <a:t>HWWlvlv</a:t>
            </a:r>
            <a:r>
              <a:rPr lang="en-US" altLang="ja-JP" sz="2800" dirty="0" smtClean="0">
                <a:sym typeface="Wingdings"/>
              </a:rPr>
              <a:t>, HZZ4l </a:t>
            </a:r>
            <a:r>
              <a:rPr lang="ja-JP" altLang="en-US" sz="2800" dirty="0" smtClean="0">
                <a:sym typeface="Wingdings"/>
              </a:rPr>
              <a:t>コンビネーション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9401" y="4084937"/>
            <a:ext cx="4294850" cy="27859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05" y="1357636"/>
            <a:ext cx="3965369" cy="27241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1643" y="1357637"/>
            <a:ext cx="4202607" cy="28193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69" y="4081758"/>
            <a:ext cx="3990452" cy="277624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1734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395"/>
            <a:ext cx="8229600" cy="852704"/>
          </a:xfrm>
        </p:spPr>
        <p:txBody>
          <a:bodyPr/>
          <a:lstStyle/>
          <a:p>
            <a:r>
              <a:rPr lang="ja-JP" altLang="en-US" b="1" u="sng" dirty="0" smtClean="0"/>
              <a:t>スピン測定</a:t>
            </a:r>
            <a:r>
              <a:rPr lang="en-US" altLang="ja-JP" b="1" u="sng" dirty="0" smtClean="0"/>
              <a:t>(ZZ</a:t>
            </a:r>
            <a:r>
              <a:rPr lang="en-US" altLang="ja-JP" b="1" u="sng" dirty="0" smtClean="0">
                <a:sym typeface="Wingdings"/>
              </a:rPr>
              <a:t>4l)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94100"/>
            <a:ext cx="8229600" cy="5232064"/>
          </a:xfrm>
        </p:spPr>
        <p:txBody>
          <a:bodyPr>
            <a:normAutofit/>
          </a:bodyPr>
          <a:lstStyle/>
          <a:p>
            <a:r>
              <a:rPr lang="ja-JP" altLang="en-US" sz="2800" dirty="0" smtClean="0"/>
              <a:t>終状態が全て測定可能な</a:t>
            </a:r>
            <a:r>
              <a:rPr lang="en-US" altLang="ja-JP" sz="2800" dirty="0" smtClean="0"/>
              <a:t>ZZ</a:t>
            </a:r>
            <a:r>
              <a:rPr lang="en-US" altLang="ja-JP" sz="2800" dirty="0" smtClean="0">
                <a:sym typeface="Wingdings"/>
              </a:rPr>
              <a:t>4l</a:t>
            </a:r>
            <a:r>
              <a:rPr lang="ja-JP" altLang="en-US" sz="2800" dirty="0" smtClean="0">
                <a:sym typeface="Wingdings"/>
              </a:rPr>
              <a:t>は強力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339490"/>
            <a:ext cx="3033487" cy="25860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611" y="1339490"/>
            <a:ext cx="3005276" cy="25860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8764" y="1339490"/>
            <a:ext cx="3105236" cy="27020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809" y="4002695"/>
            <a:ext cx="3092174" cy="26854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1030" y="4041569"/>
            <a:ext cx="3018855" cy="264660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8764" y="4015653"/>
            <a:ext cx="3057728" cy="282933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1829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8790"/>
          </a:xfrm>
        </p:spPr>
        <p:txBody>
          <a:bodyPr/>
          <a:lstStyle/>
          <a:p>
            <a:r>
              <a:rPr lang="ja-JP" altLang="en-US" b="1" u="sng" dirty="0" smtClean="0"/>
              <a:t>ヒッグス</a:t>
            </a:r>
            <a:r>
              <a:rPr lang="en-US" altLang="ja-JP" b="1" u="sng" dirty="0" smtClean="0"/>
              <a:t>!?</a:t>
            </a:r>
            <a:r>
              <a:rPr lang="ja-JP" altLang="en-US" b="1" u="sng" dirty="0" smtClean="0"/>
              <a:t>を見つけた</a:t>
            </a:r>
            <a:endParaRPr lang="en-US" b="1" u="sng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8846" y="938790"/>
            <a:ext cx="4781349" cy="56465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080899"/>
            <a:ext cx="460189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/>
              <a:t>ATLAS</a:t>
            </a:r>
            <a:r>
              <a:rPr lang="ja-JP" altLang="en-US" sz="2400" b="1" u="sng" dirty="0" smtClean="0"/>
              <a:t>実験</a:t>
            </a:r>
            <a:endParaRPr lang="en-US" sz="2400" b="1" u="sng" dirty="0" smtClean="0"/>
          </a:p>
          <a:p>
            <a:r>
              <a:rPr lang="en-US" sz="2400" b="1" dirty="0" smtClean="0"/>
              <a:t>“</a:t>
            </a:r>
            <a:r>
              <a:rPr lang="en-US" sz="2400" b="1" i="1" dirty="0" smtClean="0"/>
              <a:t>Observation of a new particle in </a:t>
            </a:r>
          </a:p>
          <a:p>
            <a:r>
              <a:rPr lang="en-US" sz="2400" b="1" i="1" dirty="0" smtClean="0"/>
              <a:t>the search for the Standard Model Higgs boson with the ATLAS detector at the LHC</a:t>
            </a:r>
            <a:r>
              <a:rPr lang="en-US" sz="2400" b="1" dirty="0" smtClean="0"/>
              <a:t>”</a:t>
            </a:r>
          </a:p>
          <a:p>
            <a:r>
              <a:rPr lang="en-US" sz="2400" b="1" dirty="0" smtClean="0"/>
              <a:t>Physics Letters B716 (2012) 1-29</a:t>
            </a:r>
          </a:p>
          <a:p>
            <a:endParaRPr lang="en-US" sz="2400" b="1" u="sng" dirty="0" smtClean="0"/>
          </a:p>
          <a:p>
            <a:r>
              <a:rPr lang="en-US" sz="2400" b="1" u="sng" dirty="0" smtClean="0"/>
              <a:t>CMS</a:t>
            </a:r>
            <a:r>
              <a:rPr lang="ja-JP" altLang="en-US" sz="2400" b="1" u="sng" dirty="0" smtClean="0"/>
              <a:t>実験</a:t>
            </a:r>
            <a:endParaRPr lang="en-US" altLang="ja-JP" sz="2400" b="1" u="sng" dirty="0" smtClean="0"/>
          </a:p>
          <a:p>
            <a:r>
              <a:rPr lang="en-US" sz="2400" b="1" i="1" dirty="0" smtClean="0"/>
              <a:t>“Observation of a new boson at a mass of 125 </a:t>
            </a:r>
            <a:r>
              <a:rPr lang="en-US" sz="2400" b="1" i="1" dirty="0" err="1" smtClean="0"/>
              <a:t>GeV</a:t>
            </a:r>
            <a:r>
              <a:rPr lang="en-US" sz="2400" b="1" i="1" dirty="0" smtClean="0"/>
              <a:t> with the CMS experiment at the LHC”</a:t>
            </a:r>
            <a:endParaRPr lang="en-US" sz="2400" b="1" i="1" dirty="0"/>
          </a:p>
          <a:p>
            <a:r>
              <a:rPr lang="en-US" sz="2400" b="1" dirty="0" smtClean="0"/>
              <a:t>Physics Letters B716 (2012) 30-61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10438" y="5782305"/>
            <a:ext cx="4238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/>
              <a:t>“Search for the Standard Model Higgs boson in the </a:t>
            </a:r>
            <a:r>
              <a:rPr lang="en-US" sz="1200" b="1" i="1" dirty="0" err="1" smtClean="0">
                <a:solidFill>
                  <a:srgbClr val="FF0000"/>
                </a:solidFill>
              </a:rPr>
              <a:t>H</a:t>
            </a:r>
            <a:r>
              <a:rPr lang="en-US" sz="1200" b="1" i="1" dirty="0" err="1" smtClean="0">
                <a:solidFill>
                  <a:srgbClr val="FF0000"/>
                </a:solidFill>
                <a:sym typeface="Wingdings"/>
              </a:rPr>
              <a:t>WWlvlv</a:t>
            </a:r>
            <a:r>
              <a:rPr lang="en-US" sz="1200" b="1" i="1" dirty="0" smtClean="0">
                <a:sym typeface="Wingdings"/>
              </a:rPr>
              <a:t> decay mode with 4.7fb</a:t>
            </a:r>
            <a:r>
              <a:rPr lang="en-US" sz="1200" b="1" i="1" baseline="30000" dirty="0" smtClean="0">
                <a:sym typeface="Wingdings"/>
              </a:rPr>
              <a:t>-1</a:t>
            </a:r>
            <a:r>
              <a:rPr lang="en-US" sz="1200" b="1" i="1" dirty="0" smtClean="0">
                <a:sym typeface="Wingdings"/>
              </a:rPr>
              <a:t> ATLAS data at </a:t>
            </a:r>
            <a:r>
              <a:rPr lang="en-US" altLang="ja-JP" sz="1200" b="1" i="1" dirty="0" smtClean="0">
                <a:solidFill>
                  <a:srgbClr val="FF0000"/>
                </a:solidFill>
                <a:sym typeface="Wingdings"/>
              </a:rPr>
              <a:t>√s=7TeV</a:t>
            </a:r>
            <a:r>
              <a:rPr lang="en-US" altLang="ja-JP" sz="1200" b="1" i="1" dirty="0" smtClean="0">
                <a:sym typeface="Wingdings"/>
              </a:rPr>
              <a:t>”</a:t>
            </a:r>
          </a:p>
          <a:p>
            <a:r>
              <a:rPr lang="en-US" sz="1200" b="1" i="1" dirty="0" smtClean="0">
                <a:sym typeface="Wingdings"/>
              </a:rPr>
              <a:t>Physics Letters B716 (2012) 62-81</a:t>
            </a:r>
            <a:endParaRPr lang="en-US" sz="1200" b="1" i="1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39059" y="1822823"/>
            <a:ext cx="1524000" cy="14941"/>
          </a:xfrm>
          <a:prstGeom prst="line">
            <a:avLst/>
          </a:prstGeom>
          <a:ln w="50800">
            <a:solidFill>
              <a:srgbClr val="FF0000"/>
            </a:solidFill>
            <a:prstDash val="sys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29967" y="4410635"/>
            <a:ext cx="1524000" cy="14941"/>
          </a:xfrm>
          <a:prstGeom prst="line">
            <a:avLst/>
          </a:prstGeom>
          <a:ln w="50800">
            <a:solidFill>
              <a:srgbClr val="FF0000"/>
            </a:solidFill>
            <a:prstDash val="sys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889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086" y="294606"/>
            <a:ext cx="7369870" cy="63690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6353"/>
          </a:xfrm>
        </p:spPr>
        <p:txBody>
          <a:bodyPr/>
          <a:lstStyle/>
          <a:p>
            <a:r>
              <a:rPr lang="ja-JP" altLang="en-US" b="1" u="sng" dirty="0" smtClean="0"/>
              <a:t>ヒッグス探索の歴史</a:t>
            </a:r>
            <a:endParaRPr lang="en-US" b="1" u="sng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2985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23"/>
            <a:ext cx="8229600" cy="908466"/>
          </a:xfrm>
        </p:spPr>
        <p:txBody>
          <a:bodyPr/>
          <a:lstStyle/>
          <a:p>
            <a:r>
              <a:rPr lang="en-US" b="1" u="sng" dirty="0" err="1" smtClean="0"/>
              <a:t>ggF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vs</a:t>
            </a:r>
            <a:r>
              <a:rPr lang="en-US" b="1" u="sng" dirty="0" smtClean="0"/>
              <a:t> VBF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35790"/>
            <a:ext cx="8229600" cy="5190374"/>
          </a:xfrm>
        </p:spPr>
        <p:txBody>
          <a:bodyPr/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16" y="865226"/>
            <a:ext cx="8114632" cy="5824789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0823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29"/>
            <a:ext cx="8229600" cy="892155"/>
          </a:xfrm>
        </p:spPr>
        <p:txBody>
          <a:bodyPr/>
          <a:lstStyle/>
          <a:p>
            <a:r>
              <a:rPr lang="en-US" b="1" u="sng" dirty="0" err="1" smtClean="0"/>
              <a:t>H</a:t>
            </a:r>
            <a:r>
              <a:rPr lang="en-US" b="1" u="sng" dirty="0" err="1" smtClean="0">
                <a:sym typeface="Wingdings"/>
              </a:rPr>
              <a:t></a:t>
            </a:r>
            <a:r>
              <a:rPr lang="en-US" altLang="ja-JP" b="1" u="sng" dirty="0" err="1" smtClean="0">
                <a:sym typeface="Wingdings"/>
              </a:rPr>
              <a:t>γγ</a:t>
            </a:r>
            <a:r>
              <a:rPr lang="en-US" altLang="ja-JP" b="1" u="sng" dirty="0" smtClean="0">
                <a:sym typeface="Wingdings"/>
              </a:rPr>
              <a:t>(</a:t>
            </a:r>
            <a:r>
              <a:rPr lang="ja-JP" altLang="en-US" b="1" u="sng" dirty="0" smtClean="0">
                <a:sym typeface="Wingdings"/>
              </a:rPr>
              <a:t>カテゴリー別</a:t>
            </a:r>
            <a:r>
              <a:rPr lang="en-US" altLang="ja-JP" b="1" u="sng" dirty="0" smtClean="0">
                <a:sym typeface="Wingdings"/>
              </a:rPr>
              <a:t>)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88737"/>
            <a:ext cx="8229600" cy="5337427"/>
          </a:xfrm>
        </p:spPr>
        <p:txBody>
          <a:bodyPr/>
          <a:lstStyle/>
          <a:p>
            <a:r>
              <a:rPr lang="ja-JP" altLang="en-US" dirty="0" smtClean="0"/>
              <a:t>カテゴリー別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6859"/>
          <a:stretch/>
        </p:blipFill>
        <p:spPr>
          <a:xfrm>
            <a:off x="300548" y="828840"/>
            <a:ext cx="8795057" cy="554789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203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753"/>
            <a:ext cx="8229600" cy="807635"/>
          </a:xfrm>
        </p:spPr>
        <p:txBody>
          <a:bodyPr/>
          <a:lstStyle/>
          <a:p>
            <a:r>
              <a:rPr lang="ja-JP" altLang="en-US" b="1" u="sng" dirty="0" smtClean="0"/>
              <a:t>簡単に各論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31072"/>
            <a:ext cx="8229600" cy="5274775"/>
          </a:xfrm>
        </p:spPr>
        <p:txBody>
          <a:bodyPr/>
          <a:lstStyle/>
          <a:p>
            <a:r>
              <a:rPr lang="ja-JP" altLang="en-US" b="1" dirty="0" smtClean="0"/>
              <a:t>現在の解析状況</a:t>
            </a:r>
            <a:r>
              <a:rPr lang="en-US" altLang="ja-JP" b="1" dirty="0" smtClean="0"/>
              <a:t>(ATLAS)</a:t>
            </a:r>
          </a:p>
          <a:p>
            <a:endParaRPr lang="en-US" altLang="ja-JP" b="1" dirty="0" smtClean="0"/>
          </a:p>
          <a:p>
            <a:endParaRPr lang="en-US" b="1" dirty="0"/>
          </a:p>
          <a:p>
            <a:endParaRPr lang="en-US" sz="2800" b="1" dirty="0" smtClean="0"/>
          </a:p>
          <a:p>
            <a:endParaRPr lang="en-US" sz="2800" b="1" dirty="0"/>
          </a:p>
          <a:p>
            <a:endParaRPr lang="en-US" sz="2400" b="1" dirty="0" smtClean="0"/>
          </a:p>
          <a:p>
            <a:pPr marL="457200" lvl="1" indent="0">
              <a:buNone/>
            </a:pP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0629354"/>
              </p:ext>
            </p:extLst>
          </p:nvPr>
        </p:nvGraphicFramePr>
        <p:xfrm>
          <a:off x="388770" y="1382289"/>
          <a:ext cx="5094905" cy="222504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529080"/>
                <a:gridCol w="1880525"/>
                <a:gridCol w="1685300"/>
              </a:tblGrid>
              <a:tr h="370840">
                <a:tc>
                  <a:txBody>
                    <a:bodyPr/>
                    <a:lstStyle/>
                    <a:p>
                      <a:r>
                        <a:rPr lang="ja-JP" altLang="en-US" b="1" dirty="0" smtClean="0"/>
                        <a:t>チャンネル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7 TeV (4.7-4.9fb</a:t>
                      </a:r>
                      <a:r>
                        <a:rPr lang="en-US" baseline="30000" dirty="0" smtClean="0">
                          <a:solidFill>
                            <a:schemeClr val="tx1"/>
                          </a:solidFill>
                        </a:rPr>
                        <a:t>-1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8 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TeV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(21.0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fb</a:t>
                      </a:r>
                      <a:r>
                        <a:rPr lang="en-US" baseline="30000" dirty="0" smtClean="0">
                          <a:solidFill>
                            <a:schemeClr val="tx1"/>
                          </a:solidFill>
                        </a:rPr>
                        <a:t>-1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H</a:t>
                      </a:r>
                      <a:r>
                        <a:rPr lang="en-US" b="1" dirty="0" err="1" smtClean="0">
                          <a:sym typeface="Wingdings"/>
                        </a:rPr>
                        <a:t></a:t>
                      </a:r>
                      <a:r>
                        <a:rPr lang="en-US" altLang="ja-JP" b="1" dirty="0" err="1" smtClean="0">
                          <a:sym typeface="Wingdings"/>
                        </a:rPr>
                        <a:t>γγ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baseline="0" dirty="0" smtClean="0">
                          <a:solidFill>
                            <a:srgbClr val="FF6600"/>
                          </a:solidFill>
                        </a:rPr>
                        <a:t>4.9fb</a:t>
                      </a:r>
                      <a:r>
                        <a:rPr lang="en-US" b="1" baseline="30000" dirty="0" smtClean="0">
                          <a:solidFill>
                            <a:srgbClr val="FF6600"/>
                          </a:solidFill>
                        </a:rPr>
                        <a:t>-1</a:t>
                      </a:r>
                      <a:endParaRPr lang="en-US" b="1" baseline="0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baseline="0" dirty="0" smtClean="0">
                          <a:solidFill>
                            <a:srgbClr val="FF6600"/>
                          </a:solidFill>
                        </a:rPr>
                        <a:t>21fb</a:t>
                      </a:r>
                      <a:r>
                        <a:rPr lang="en-US" b="1" baseline="30000" dirty="0" smtClean="0">
                          <a:solidFill>
                            <a:srgbClr val="FF6600"/>
                          </a:solidFill>
                        </a:rPr>
                        <a:t>-1</a:t>
                      </a:r>
                      <a:endParaRPr lang="en-US" b="1" baseline="0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H</a:t>
                      </a:r>
                      <a:r>
                        <a:rPr lang="en-US" b="1" dirty="0" smtClean="0">
                          <a:sym typeface="Wingdings"/>
                        </a:rPr>
                        <a:t>ZZ4l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baseline="0" dirty="0" smtClean="0">
                          <a:solidFill>
                            <a:srgbClr val="FF6600"/>
                          </a:solidFill>
                        </a:rPr>
                        <a:t>4.8fb</a:t>
                      </a:r>
                      <a:r>
                        <a:rPr lang="en-US" b="1" baseline="30000" dirty="0" smtClean="0">
                          <a:solidFill>
                            <a:srgbClr val="FF6600"/>
                          </a:solidFill>
                        </a:rPr>
                        <a:t>-1</a:t>
                      </a:r>
                      <a:endParaRPr lang="en-US" b="1" baseline="30000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baseline="0" dirty="0" smtClean="0">
                          <a:solidFill>
                            <a:srgbClr val="FF6600"/>
                          </a:solidFill>
                        </a:rPr>
                        <a:t>21fb</a:t>
                      </a:r>
                      <a:r>
                        <a:rPr lang="en-US" b="1" baseline="30000" dirty="0" smtClean="0">
                          <a:solidFill>
                            <a:srgbClr val="FF6600"/>
                          </a:solidFill>
                        </a:rPr>
                        <a:t>-1</a:t>
                      </a:r>
                      <a:endParaRPr lang="en-US" b="1" baseline="0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H</a:t>
                      </a:r>
                      <a:r>
                        <a:rPr lang="en-US" b="1" dirty="0" err="1" smtClean="0">
                          <a:sym typeface="Wingdings"/>
                        </a:rPr>
                        <a:t>WWlvlv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baseline="0" dirty="0" smtClean="0">
                          <a:solidFill>
                            <a:srgbClr val="FF6600"/>
                          </a:solidFill>
                        </a:rPr>
                        <a:t>4.7fb</a:t>
                      </a:r>
                      <a:r>
                        <a:rPr lang="en-US" sz="1800" b="1" baseline="30000" dirty="0" smtClean="0">
                          <a:solidFill>
                            <a:srgbClr val="FF6600"/>
                          </a:solidFill>
                        </a:rPr>
                        <a:t>-1</a:t>
                      </a:r>
                      <a:endParaRPr lang="en-US" sz="1800" b="1" baseline="30000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baseline="0" dirty="0" smtClean="0">
                          <a:solidFill>
                            <a:srgbClr val="FF6600"/>
                          </a:solidFill>
                        </a:rPr>
                        <a:t>21fb</a:t>
                      </a:r>
                      <a:r>
                        <a:rPr lang="en-US" sz="1800" b="1" baseline="30000" dirty="0" smtClean="0">
                          <a:solidFill>
                            <a:srgbClr val="FF6600"/>
                          </a:solidFill>
                        </a:rPr>
                        <a:t>-1</a:t>
                      </a:r>
                      <a:endParaRPr lang="en-US" sz="1800" b="1" baseline="0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H</a:t>
                      </a:r>
                      <a:r>
                        <a:rPr lang="en-US" b="1" dirty="0" err="1" smtClean="0">
                          <a:sym typeface="Wingdings"/>
                        </a:rPr>
                        <a:t></a:t>
                      </a:r>
                      <a:r>
                        <a:rPr lang="en-US" altLang="ja-JP" b="1" dirty="0" err="1" smtClean="0">
                          <a:sym typeface="Wingdings"/>
                        </a:rPr>
                        <a:t>ττ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baseline="0" dirty="0" smtClean="0">
                          <a:solidFill>
                            <a:srgbClr val="FF6600"/>
                          </a:solidFill>
                        </a:rPr>
                        <a:t>4.7fb</a:t>
                      </a:r>
                      <a:r>
                        <a:rPr lang="en-US" b="1" baseline="30000" dirty="0" smtClean="0">
                          <a:solidFill>
                            <a:srgbClr val="FF6600"/>
                          </a:solidFill>
                        </a:rPr>
                        <a:t>-1</a:t>
                      </a:r>
                      <a:endParaRPr lang="en-US" b="1" baseline="0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0" dirty="0" smtClean="0">
                          <a:solidFill>
                            <a:srgbClr val="000000"/>
                          </a:solidFill>
                        </a:rPr>
                        <a:t>13.0fb</a:t>
                      </a:r>
                      <a:r>
                        <a:rPr lang="en-US" b="1" baseline="30000" dirty="0" smtClean="0">
                          <a:solidFill>
                            <a:srgbClr val="000000"/>
                          </a:solidFill>
                        </a:rPr>
                        <a:t>-1</a:t>
                      </a:r>
                      <a:endParaRPr lang="en-US" b="1" baseline="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H</a:t>
                      </a:r>
                      <a:r>
                        <a:rPr lang="en-US" b="1" dirty="0" err="1" smtClean="0">
                          <a:sym typeface="Wingdings"/>
                        </a:rPr>
                        <a:t>bb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baseline="0" dirty="0" smtClean="0">
                          <a:solidFill>
                            <a:srgbClr val="FF6600"/>
                          </a:solidFill>
                          <a:sym typeface="Wingdings"/>
                        </a:rPr>
                        <a:t>4.7fb</a:t>
                      </a:r>
                      <a:r>
                        <a:rPr lang="en-US" b="1" baseline="30000" dirty="0" smtClean="0">
                          <a:solidFill>
                            <a:srgbClr val="FF6600"/>
                          </a:solidFill>
                        </a:rPr>
                        <a:t>-1</a:t>
                      </a:r>
                      <a:endParaRPr lang="en-US" b="1" baseline="0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0" dirty="0" smtClean="0">
                          <a:solidFill>
                            <a:srgbClr val="000000"/>
                          </a:solidFill>
                        </a:rPr>
                        <a:t>13.0fb</a:t>
                      </a:r>
                      <a:r>
                        <a:rPr lang="en-US" b="1" baseline="30000" dirty="0" smtClean="0">
                          <a:solidFill>
                            <a:srgbClr val="000000"/>
                          </a:solidFill>
                        </a:rPr>
                        <a:t>-1</a:t>
                      </a:r>
                      <a:endParaRPr lang="en-US" b="1" baseline="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402138" y="5772220"/>
            <a:ext cx="84829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linkClick r:id="rId2"/>
              </a:rPr>
              <a:t>https://twiki.cern.ch/twiki/bin/view/AtlasPublic/</a:t>
            </a:r>
            <a:r>
              <a:rPr lang="en-US" sz="2000" dirty="0" smtClean="0">
                <a:hlinkClick r:id="rId2"/>
              </a:rPr>
              <a:t>HiggsPublicResults</a:t>
            </a:r>
            <a:endParaRPr lang="en-US" sz="2000" dirty="0" smtClean="0"/>
          </a:p>
          <a:p>
            <a:r>
              <a:rPr lang="en-US" sz="2000" dirty="0">
                <a:hlinkClick r:id="rId3"/>
              </a:rPr>
              <a:t>https://twiki.cern.ch/twiki/bin/view/CMSPublic/</a:t>
            </a:r>
            <a:r>
              <a:rPr lang="en-US" sz="2000" dirty="0" smtClean="0">
                <a:hlinkClick r:id="rId3"/>
              </a:rPr>
              <a:t>PhysicsResultsHIG</a:t>
            </a:r>
            <a:endParaRPr lang="en-US" sz="2000" dirty="0" smtClean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3361421"/>
              </p:ext>
            </p:extLst>
          </p:nvPr>
        </p:nvGraphicFramePr>
        <p:xfrm>
          <a:off x="388770" y="3847410"/>
          <a:ext cx="5213261" cy="185420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338580"/>
                <a:gridCol w="1880525"/>
                <a:gridCol w="1994156"/>
              </a:tblGrid>
              <a:tr h="370840">
                <a:tc>
                  <a:txBody>
                    <a:bodyPr/>
                    <a:lstStyle/>
                    <a:p>
                      <a:r>
                        <a:rPr lang="ja-JP" altLang="en-US" b="1" dirty="0" smtClean="0"/>
                        <a:t>チャンネル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7 TeV (4.7-4.9fb</a:t>
                      </a:r>
                      <a:r>
                        <a:rPr lang="en-US" baseline="30000" dirty="0" smtClean="0">
                          <a:solidFill>
                            <a:schemeClr val="tx1"/>
                          </a:solidFill>
                        </a:rPr>
                        <a:t>-1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8 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TeV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(21.0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fb</a:t>
                      </a:r>
                      <a:r>
                        <a:rPr lang="en-US" baseline="30000" dirty="0" smtClean="0">
                          <a:solidFill>
                            <a:schemeClr val="tx1"/>
                          </a:solidFill>
                        </a:rPr>
                        <a:t>-1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H</a:t>
                      </a:r>
                      <a:r>
                        <a:rPr lang="en-US" b="1" dirty="0" err="1" smtClean="0">
                          <a:sym typeface="Wingdings"/>
                        </a:rPr>
                        <a:t>Zgam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baseline="0" dirty="0" smtClean="0">
                          <a:solidFill>
                            <a:srgbClr val="FF6600"/>
                          </a:solidFill>
                        </a:rPr>
                        <a:t>4.9fb</a:t>
                      </a:r>
                      <a:r>
                        <a:rPr lang="en-US" b="1" baseline="30000" dirty="0" smtClean="0">
                          <a:solidFill>
                            <a:srgbClr val="FF6600"/>
                          </a:solidFill>
                        </a:rPr>
                        <a:t>-1</a:t>
                      </a:r>
                      <a:endParaRPr lang="en-US" b="1" baseline="0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baseline="0" dirty="0" smtClean="0">
                          <a:solidFill>
                            <a:srgbClr val="FF6600"/>
                          </a:solidFill>
                        </a:rPr>
                        <a:t>21fb</a:t>
                      </a:r>
                      <a:r>
                        <a:rPr lang="en-US" b="1" baseline="30000" dirty="0" smtClean="0">
                          <a:solidFill>
                            <a:srgbClr val="FF6600"/>
                          </a:solidFill>
                        </a:rPr>
                        <a:t>-1</a:t>
                      </a:r>
                      <a:endParaRPr lang="en-US" b="1" baseline="0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H</a:t>
                      </a:r>
                      <a:r>
                        <a:rPr lang="en-US" b="1" dirty="0" err="1" smtClean="0">
                          <a:sym typeface="Wingdings"/>
                        </a:rPr>
                        <a:t></a:t>
                      </a:r>
                      <a:r>
                        <a:rPr lang="en-US" altLang="ja-JP" b="1" baseline="0" dirty="0" err="1" smtClean="0">
                          <a:sym typeface="Wingdings"/>
                        </a:rPr>
                        <a:t>μμ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0" dirty="0" smtClean="0">
                          <a:solidFill>
                            <a:srgbClr val="FF6600"/>
                          </a:solidFill>
                        </a:rPr>
                        <a:t>21fb</a:t>
                      </a:r>
                      <a:r>
                        <a:rPr lang="en-US" b="1" baseline="30000" dirty="0" smtClean="0">
                          <a:solidFill>
                            <a:srgbClr val="FF6600"/>
                          </a:solidFill>
                        </a:rPr>
                        <a:t>-1</a:t>
                      </a:r>
                      <a:endParaRPr lang="en-US" b="1" baseline="0" dirty="0" smtClean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ttH</a:t>
                      </a:r>
                      <a:r>
                        <a:rPr lang="en-US" b="1" dirty="0" err="1" smtClean="0">
                          <a:sym typeface="Wingdings"/>
                        </a:rPr>
                        <a:t>bb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0" dirty="0" smtClean="0">
                          <a:solidFill>
                            <a:srgbClr val="FF6600"/>
                          </a:solidFill>
                          <a:sym typeface="Wingdings"/>
                        </a:rPr>
                        <a:t>4.7fb</a:t>
                      </a:r>
                      <a:r>
                        <a:rPr lang="en-US" b="1" baseline="30000" dirty="0" smtClean="0">
                          <a:solidFill>
                            <a:srgbClr val="FF6600"/>
                          </a:solidFill>
                        </a:rPr>
                        <a:t>-1</a:t>
                      </a:r>
                      <a:endParaRPr lang="en-US" b="1" baseline="0" dirty="0" smtClean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baseline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H</a:t>
                      </a:r>
                      <a:r>
                        <a:rPr lang="en-US" b="1" dirty="0" err="1" smtClean="0">
                          <a:sym typeface="Wingdings"/>
                        </a:rPr>
                        <a:t>invisible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baseline="0" dirty="0" smtClean="0">
                          <a:solidFill>
                            <a:srgbClr val="FF6600"/>
                          </a:solidFill>
                          <a:sym typeface="Wingdings"/>
                        </a:rPr>
                        <a:t>4.7fb</a:t>
                      </a:r>
                      <a:r>
                        <a:rPr lang="en-US" b="1" baseline="30000" dirty="0" smtClean="0">
                          <a:solidFill>
                            <a:srgbClr val="FF6600"/>
                          </a:solidFill>
                        </a:rPr>
                        <a:t>-1</a:t>
                      </a:r>
                      <a:endParaRPr lang="en-US" b="1" baseline="0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0" dirty="0" smtClean="0">
                          <a:solidFill>
                            <a:srgbClr val="000000"/>
                          </a:solidFill>
                        </a:rPr>
                        <a:t>13.0fb</a:t>
                      </a:r>
                      <a:r>
                        <a:rPr lang="en-US" b="1" baseline="30000" dirty="0" smtClean="0">
                          <a:solidFill>
                            <a:srgbClr val="000000"/>
                          </a:solidFill>
                        </a:rPr>
                        <a:t>-1</a:t>
                      </a:r>
                      <a:endParaRPr lang="en-US" b="1" baseline="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ight Brace 5"/>
          <p:cNvSpPr/>
          <p:nvPr/>
        </p:nvSpPr>
        <p:spPr>
          <a:xfrm>
            <a:off x="5472704" y="1764631"/>
            <a:ext cx="391970" cy="1096210"/>
          </a:xfrm>
          <a:prstGeom prst="rightBrace">
            <a:avLst/>
          </a:prstGeom>
          <a:ln w="50800">
            <a:solidFill>
              <a:srgbClr val="FF0000"/>
            </a:solidFill>
            <a:prstDash val="sys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967954" y="2058738"/>
            <a:ext cx="2769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LHC Run I Full data!!</a:t>
            </a:r>
          </a:p>
        </p:txBody>
      </p:sp>
      <p:sp>
        <p:nvSpPr>
          <p:cNvPr id="11" name="Right Brace 10"/>
          <p:cNvSpPr/>
          <p:nvPr/>
        </p:nvSpPr>
        <p:spPr>
          <a:xfrm>
            <a:off x="5478056" y="2867971"/>
            <a:ext cx="391970" cy="739358"/>
          </a:xfrm>
          <a:prstGeom prst="rightBrace">
            <a:avLst/>
          </a:prstGeom>
          <a:ln w="50800">
            <a:solidFill>
              <a:srgbClr val="0000FF"/>
            </a:solidFill>
            <a:prstDash val="sys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20222" y="2713793"/>
            <a:ext cx="35105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HCP</a:t>
            </a:r>
            <a:r>
              <a:rPr lang="ja-JP" altLang="en-US" sz="2000" b="1" dirty="0" smtClean="0">
                <a:solidFill>
                  <a:srgbClr val="0000FF"/>
                </a:solidFill>
              </a:rPr>
              <a:t>までのデータを解析</a:t>
            </a:r>
            <a:endParaRPr lang="en-US" altLang="ja-JP" sz="2000" b="1" dirty="0" smtClean="0">
              <a:solidFill>
                <a:srgbClr val="0000FF"/>
              </a:solidFill>
            </a:endParaRPr>
          </a:p>
          <a:p>
            <a:r>
              <a:rPr lang="en-US" altLang="ja-JP" sz="2000" b="1" dirty="0" smtClean="0">
                <a:solidFill>
                  <a:srgbClr val="0000FF"/>
                </a:solidFill>
              </a:rPr>
              <a:t>Full data</a:t>
            </a:r>
            <a:r>
              <a:rPr lang="ja-JP" altLang="en-US" sz="2000" b="1" dirty="0" smtClean="0">
                <a:solidFill>
                  <a:srgbClr val="0000FF"/>
                </a:solidFill>
              </a:rPr>
              <a:t>は</a:t>
            </a:r>
            <a:r>
              <a:rPr lang="en-US" altLang="ja-JP" sz="2000" b="1" dirty="0" smtClean="0">
                <a:solidFill>
                  <a:srgbClr val="0000FF"/>
                </a:solidFill>
              </a:rPr>
              <a:t>L&amp;P</a:t>
            </a:r>
            <a:r>
              <a:rPr lang="ja-JP" altLang="en-US" sz="2000" b="1" dirty="0" smtClean="0">
                <a:solidFill>
                  <a:srgbClr val="0000FF"/>
                </a:solidFill>
              </a:rPr>
              <a:t>に向けて鋭意アップデート中</a:t>
            </a:r>
            <a:endParaRPr lang="en-US" altLang="ja-JP" sz="2000" b="1" dirty="0" smtClean="0">
              <a:solidFill>
                <a:srgbClr val="0000FF"/>
              </a:solidFill>
            </a:endParaRPr>
          </a:p>
        </p:txBody>
      </p:sp>
      <p:sp>
        <p:nvSpPr>
          <p:cNvPr id="14" name="Right Brace 13"/>
          <p:cNvSpPr/>
          <p:nvPr/>
        </p:nvSpPr>
        <p:spPr>
          <a:xfrm>
            <a:off x="5589872" y="4223528"/>
            <a:ext cx="391970" cy="1478082"/>
          </a:xfrm>
          <a:prstGeom prst="rightBrace">
            <a:avLst/>
          </a:prstGeom>
          <a:ln w="50800">
            <a:solidFill>
              <a:srgbClr val="008000"/>
            </a:solidFill>
            <a:prstDash val="sys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81842" y="4497141"/>
            <a:ext cx="29032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dirty="0" smtClean="0">
                <a:solidFill>
                  <a:srgbClr val="008000"/>
                </a:solidFill>
              </a:rPr>
              <a:t>比較的新しい</a:t>
            </a:r>
            <a:r>
              <a:rPr lang="en-US" altLang="ja-JP" sz="2000" b="1" dirty="0" smtClean="0">
                <a:solidFill>
                  <a:srgbClr val="008000"/>
                </a:solidFill>
              </a:rPr>
              <a:t>Decay mode, production mode</a:t>
            </a:r>
            <a:r>
              <a:rPr lang="ja-JP" altLang="en-US" sz="2000" b="1" dirty="0" smtClean="0">
                <a:solidFill>
                  <a:srgbClr val="008000"/>
                </a:solidFill>
              </a:rPr>
              <a:t>を解析し始めている</a:t>
            </a:r>
            <a:endParaRPr lang="en-US" altLang="ja-JP" sz="2000" b="1" dirty="0" smtClean="0">
              <a:solidFill>
                <a:srgbClr val="00800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562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29"/>
            <a:ext cx="8229600" cy="892155"/>
          </a:xfrm>
        </p:spPr>
        <p:txBody>
          <a:bodyPr/>
          <a:lstStyle/>
          <a:p>
            <a:r>
              <a:rPr lang="en-US" b="1" u="sng" dirty="0" err="1" smtClean="0"/>
              <a:t>H</a:t>
            </a:r>
            <a:r>
              <a:rPr lang="en-US" b="1" u="sng" dirty="0" err="1" smtClean="0">
                <a:sym typeface="Wingdings"/>
              </a:rPr>
              <a:t></a:t>
            </a:r>
            <a:r>
              <a:rPr lang="en-US" altLang="ja-JP" b="1" u="sng" dirty="0" err="1" smtClean="0">
                <a:sym typeface="Wingdings"/>
              </a:rPr>
              <a:t>γγ</a:t>
            </a:r>
            <a:r>
              <a:rPr lang="en-US" altLang="ja-JP" b="1" u="sng" dirty="0" smtClean="0">
                <a:sym typeface="Wingdings"/>
              </a:rPr>
              <a:t>(</a:t>
            </a:r>
            <a:r>
              <a:rPr lang="ja-JP" altLang="en-US" b="1" u="sng" dirty="0" smtClean="0">
                <a:sym typeface="Wingdings"/>
              </a:rPr>
              <a:t>カテゴリー別</a:t>
            </a:r>
            <a:r>
              <a:rPr lang="en-US" altLang="ja-JP" b="1" u="sng" dirty="0" smtClean="0">
                <a:sym typeface="Wingdings"/>
              </a:rPr>
              <a:t>)</a:t>
            </a:r>
            <a:endParaRPr lang="en-US" b="1" u="sng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851" y="815476"/>
            <a:ext cx="6666826" cy="5632116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977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371" y="23414"/>
            <a:ext cx="8229600" cy="861259"/>
          </a:xfrm>
        </p:spPr>
        <p:txBody>
          <a:bodyPr/>
          <a:lstStyle/>
          <a:p>
            <a:r>
              <a:rPr lang="en-US" b="1" u="sng" dirty="0" err="1" smtClean="0"/>
              <a:t>H</a:t>
            </a:r>
            <a:r>
              <a:rPr lang="en-US" b="1" u="sng" dirty="0" err="1" smtClean="0">
                <a:sym typeface="Wingdings"/>
              </a:rPr>
              <a:t></a:t>
            </a:r>
            <a:r>
              <a:rPr lang="en-US" altLang="ja-JP" b="1" u="sng" dirty="0" err="1" smtClean="0">
                <a:sym typeface="Wingdings"/>
              </a:rPr>
              <a:t>γγ</a:t>
            </a:r>
            <a:r>
              <a:rPr lang="en-US" altLang="ja-JP" b="1" u="sng" dirty="0" smtClean="0">
                <a:sym typeface="Wingdings"/>
              </a:rPr>
              <a:t>(</a:t>
            </a:r>
            <a:r>
              <a:rPr lang="en-US" altLang="ja-JP" b="1" u="sng" dirty="0" err="1" smtClean="0">
                <a:sym typeface="Wingdings"/>
              </a:rPr>
              <a:t>ggF</a:t>
            </a:r>
            <a:r>
              <a:rPr lang="ja-JP" altLang="en-US" b="1" u="sng" dirty="0" smtClean="0">
                <a:sym typeface="Wingdings"/>
              </a:rPr>
              <a:t>カテゴリー</a:t>
            </a:r>
            <a:r>
              <a:rPr lang="en-US" altLang="ja-JP" b="1" u="sng" dirty="0" smtClean="0">
                <a:sym typeface="Wingdings"/>
              </a:rPr>
              <a:t>)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7362"/>
            <a:ext cx="8229600" cy="5098801"/>
          </a:xfrm>
        </p:spPr>
        <p:txBody>
          <a:bodyPr/>
          <a:lstStyle/>
          <a:p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1385"/>
            <a:ext cx="4144211" cy="29747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1159" y="781386"/>
            <a:ext cx="4386840" cy="30239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28614"/>
            <a:ext cx="4144211" cy="29747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1159" y="3805383"/>
            <a:ext cx="4386840" cy="28980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6500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805"/>
            <a:ext cx="8229600" cy="949037"/>
          </a:xfrm>
        </p:spPr>
        <p:txBody>
          <a:bodyPr/>
          <a:lstStyle/>
          <a:p>
            <a:r>
              <a:rPr lang="en-US" b="1" u="sng" dirty="0" err="1" smtClean="0"/>
              <a:t>H</a:t>
            </a:r>
            <a:r>
              <a:rPr lang="en-US" b="1" u="sng" dirty="0" err="1" smtClean="0">
                <a:sym typeface="Wingdings"/>
              </a:rPr>
              <a:t></a:t>
            </a:r>
            <a:r>
              <a:rPr lang="en-US" altLang="ja-JP" b="1" u="sng" dirty="0" err="1" smtClean="0">
                <a:sym typeface="Wingdings"/>
              </a:rPr>
              <a:t>γγ</a:t>
            </a:r>
            <a:r>
              <a:rPr lang="en-US" altLang="ja-JP" b="1" u="sng" dirty="0" smtClean="0">
                <a:sym typeface="Wingdings"/>
              </a:rPr>
              <a:t>(</a:t>
            </a:r>
            <a:r>
              <a:rPr lang="en-US" altLang="ja-JP" b="1" u="sng" dirty="0" err="1" smtClean="0">
                <a:sym typeface="Wingdings"/>
              </a:rPr>
              <a:t>ggF</a:t>
            </a:r>
            <a:r>
              <a:rPr lang="ja-JP" altLang="en-US" b="1" u="sng" dirty="0" smtClean="0">
                <a:sym typeface="Wingdings"/>
              </a:rPr>
              <a:t>カテゴリー</a:t>
            </a:r>
            <a:r>
              <a:rPr lang="en-US" altLang="ja-JP" b="1" u="sng" dirty="0" smtClean="0">
                <a:sym typeface="Wingdings"/>
              </a:rPr>
              <a:t>)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11" y="842163"/>
            <a:ext cx="4056743" cy="29119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4632" y="868898"/>
            <a:ext cx="4090878" cy="29364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04" y="3805383"/>
            <a:ext cx="4037263" cy="289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4632" y="3860806"/>
            <a:ext cx="4090878" cy="2936486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7118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1866"/>
          </a:xfrm>
        </p:spPr>
        <p:txBody>
          <a:bodyPr/>
          <a:lstStyle/>
          <a:p>
            <a:r>
              <a:rPr lang="en-US" b="1" u="sng" dirty="0" err="1" smtClean="0"/>
              <a:t>H</a:t>
            </a:r>
            <a:r>
              <a:rPr lang="en-US" b="1" u="sng" dirty="0" err="1" smtClean="0">
                <a:sym typeface="Wingdings"/>
              </a:rPr>
              <a:t></a:t>
            </a:r>
            <a:r>
              <a:rPr lang="en-US" altLang="ja-JP" b="1" u="sng" dirty="0" err="1" smtClean="0">
                <a:sym typeface="Wingdings"/>
              </a:rPr>
              <a:t>γγ</a:t>
            </a:r>
            <a:r>
              <a:rPr lang="en-US" altLang="ja-JP" b="1" u="sng" dirty="0" smtClean="0">
                <a:sym typeface="Wingdings"/>
              </a:rPr>
              <a:t>(VH</a:t>
            </a:r>
            <a:r>
              <a:rPr lang="ja-JP" altLang="en-US" b="1" u="sng" dirty="0" smtClean="0">
                <a:sym typeface="Wingdings"/>
              </a:rPr>
              <a:t>カテゴリー</a:t>
            </a:r>
            <a:r>
              <a:rPr lang="en-US" altLang="ja-JP" b="1" u="sng" dirty="0" smtClean="0">
                <a:sym typeface="Wingdings"/>
              </a:rPr>
              <a:t>)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41866"/>
            <a:ext cx="8229600" cy="5284297"/>
          </a:xfrm>
        </p:spPr>
        <p:txBody>
          <a:bodyPr/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5531"/>
            <a:ext cx="4077368" cy="29267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5584" y="795531"/>
            <a:ext cx="3938916" cy="282740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51216" y="889125"/>
            <a:ext cx="2079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V(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b="1" dirty="0" err="1" smtClean="0">
                <a:solidFill>
                  <a:srgbClr val="FF0000"/>
                </a:solidFill>
                <a:sym typeface="Wingdings"/>
              </a:rPr>
              <a:t>qq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)</a:t>
            </a:r>
            <a:r>
              <a:rPr lang="en-US" b="1" dirty="0" smtClean="0">
                <a:solidFill>
                  <a:srgbClr val="FF0000"/>
                </a:solidFill>
              </a:rPr>
              <a:t>H</a:t>
            </a:r>
            <a:r>
              <a:rPr lang="ja-JP" altLang="en-US" b="1" dirty="0" smtClean="0">
                <a:solidFill>
                  <a:srgbClr val="FF0000"/>
                </a:solidFill>
              </a:rPr>
              <a:t>カテゴリー</a:t>
            </a:r>
            <a:r>
              <a:rPr lang="en-US" altLang="ja-JP" b="1" dirty="0" smtClean="0">
                <a:solidFill>
                  <a:srgbClr val="FF0000"/>
                </a:solidFill>
              </a:rPr>
              <a:t> 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95210" y="877489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V(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MET)</a:t>
            </a:r>
            <a:r>
              <a:rPr lang="en-US" b="1" dirty="0" smtClean="0">
                <a:solidFill>
                  <a:srgbClr val="FF0000"/>
                </a:solidFill>
              </a:rPr>
              <a:t>H</a:t>
            </a:r>
            <a:r>
              <a:rPr lang="ja-JP" altLang="en-US" b="1" dirty="0" smtClean="0">
                <a:solidFill>
                  <a:srgbClr val="FF0000"/>
                </a:solidFill>
              </a:rPr>
              <a:t>カテゴリー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6692" y="3775791"/>
            <a:ext cx="4077367" cy="292678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162879" y="3875630"/>
            <a:ext cx="2456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V(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lepton)</a:t>
            </a:r>
            <a:r>
              <a:rPr lang="en-US" b="1" dirty="0" smtClean="0">
                <a:solidFill>
                  <a:srgbClr val="FF0000"/>
                </a:solidFill>
              </a:rPr>
              <a:t>H</a:t>
            </a:r>
            <a:r>
              <a:rPr lang="ja-JP" altLang="en-US" b="1" dirty="0" smtClean="0">
                <a:solidFill>
                  <a:srgbClr val="FF0000"/>
                </a:solidFill>
              </a:rPr>
              <a:t>カテゴリー</a:t>
            </a:r>
            <a:r>
              <a:rPr lang="en-US" altLang="ja-JP" b="1" dirty="0" smtClean="0">
                <a:solidFill>
                  <a:srgbClr val="FF0000"/>
                </a:solidFill>
              </a:rPr>
              <a:t> 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2351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794" r="4207"/>
          <a:stretch/>
        </p:blipFill>
        <p:spPr>
          <a:xfrm>
            <a:off x="4" y="801763"/>
            <a:ext cx="4451684" cy="34360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1866"/>
          </a:xfrm>
        </p:spPr>
        <p:txBody>
          <a:bodyPr/>
          <a:lstStyle/>
          <a:p>
            <a:r>
              <a:rPr lang="en-US" b="1" u="sng" dirty="0" err="1" smtClean="0"/>
              <a:t>H</a:t>
            </a:r>
            <a:r>
              <a:rPr lang="en-US" b="1" u="sng" dirty="0" err="1" smtClean="0">
                <a:sym typeface="Wingdings"/>
              </a:rPr>
              <a:t></a:t>
            </a:r>
            <a:r>
              <a:rPr lang="en-US" altLang="ja-JP" b="1" u="sng" dirty="0" err="1" smtClean="0">
                <a:sym typeface="Wingdings"/>
              </a:rPr>
              <a:t>γγ</a:t>
            </a:r>
            <a:r>
              <a:rPr lang="en-US" altLang="ja-JP" b="1" u="sng" dirty="0" smtClean="0">
                <a:sym typeface="Wingdings"/>
              </a:rPr>
              <a:t>(VBF</a:t>
            </a:r>
            <a:r>
              <a:rPr lang="ja-JP" altLang="en-US" b="1" u="sng" dirty="0" smtClean="0">
                <a:sym typeface="Wingdings"/>
              </a:rPr>
              <a:t>カテゴリー</a:t>
            </a:r>
            <a:r>
              <a:rPr lang="en-US" altLang="ja-JP" b="1" u="sng" dirty="0" smtClean="0">
                <a:sym typeface="Wingdings"/>
              </a:rPr>
              <a:t>)</a:t>
            </a:r>
            <a:endParaRPr lang="en-US" b="1" u="sng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720" r="4443"/>
          <a:stretch/>
        </p:blipFill>
        <p:spPr>
          <a:xfrm>
            <a:off x="4818422" y="3636210"/>
            <a:ext cx="4166845" cy="32217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64584" y="908707"/>
            <a:ext cx="1711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VBF</a:t>
            </a:r>
            <a:r>
              <a:rPr lang="ja-JP" altLang="en-US" b="1" dirty="0" smtClean="0">
                <a:solidFill>
                  <a:srgbClr val="FF0000"/>
                </a:solidFill>
              </a:rPr>
              <a:t>カテゴリー</a:t>
            </a:r>
            <a:r>
              <a:rPr lang="en-US" altLang="ja-JP" b="1" dirty="0" smtClean="0">
                <a:solidFill>
                  <a:srgbClr val="FF0000"/>
                </a:solidFill>
              </a:rPr>
              <a:t> 1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69195" y="3868457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VBF</a:t>
            </a:r>
            <a:r>
              <a:rPr lang="ja-JP" altLang="en-US" b="1" dirty="0" smtClean="0">
                <a:solidFill>
                  <a:srgbClr val="FF0000"/>
                </a:solidFill>
              </a:rPr>
              <a:t>カテゴリー</a:t>
            </a:r>
            <a:r>
              <a:rPr lang="en-US" altLang="ja-JP" b="1" dirty="0" smtClean="0">
                <a:solidFill>
                  <a:srgbClr val="FF0000"/>
                </a:solidFill>
              </a:rPr>
              <a:t> 2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5173579"/>
            <a:ext cx="8229600" cy="952584"/>
          </a:xfrm>
        </p:spPr>
        <p:txBody>
          <a:bodyPr/>
          <a:lstStyle/>
          <a:p>
            <a:r>
              <a:rPr lang="en-US" dirty="0" smtClean="0"/>
              <a:t>a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5792" y="841866"/>
            <a:ext cx="4558632" cy="269101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18149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/>
          <a:srcRect l="-25109" r="-25109"/>
          <a:stretch>
            <a:fillRect/>
          </a:stretch>
        </p:blipFill>
        <p:spPr>
          <a:xfrm>
            <a:off x="4378125" y="750092"/>
            <a:ext cx="5565308" cy="355454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29"/>
            <a:ext cx="8229600" cy="866875"/>
          </a:xfrm>
        </p:spPr>
        <p:txBody>
          <a:bodyPr/>
          <a:lstStyle/>
          <a:p>
            <a:r>
              <a:rPr lang="en-US" b="1" u="sng" dirty="0" smtClean="0"/>
              <a:t>H</a:t>
            </a:r>
            <a:r>
              <a:rPr lang="en-US" b="1" u="sng" dirty="0" smtClean="0">
                <a:sym typeface="Wingdings"/>
              </a:rPr>
              <a:t>ZZ4l Signal </a:t>
            </a:r>
            <a:r>
              <a:rPr lang="en-US" b="1" u="sng" dirty="0">
                <a:sym typeface="Wingdings"/>
              </a:rPr>
              <a:t>M</a:t>
            </a:r>
            <a:r>
              <a:rPr lang="en-US" b="1" u="sng" dirty="0" smtClean="0">
                <a:sym typeface="Wingdings"/>
              </a:rPr>
              <a:t>ass Shape</a:t>
            </a:r>
            <a:endParaRPr lang="en-US" b="1" u="sng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750092"/>
            <a:ext cx="3458675" cy="31344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3544" y="3725926"/>
            <a:ext cx="3483667" cy="313207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07258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957"/>
            <a:ext cx="8229600" cy="939600"/>
          </a:xfrm>
        </p:spPr>
        <p:txBody>
          <a:bodyPr/>
          <a:lstStyle/>
          <a:p>
            <a:r>
              <a:rPr lang="en-US" b="1" u="sng" dirty="0" smtClean="0"/>
              <a:t>H</a:t>
            </a:r>
            <a:r>
              <a:rPr lang="en-US" b="1" u="sng" dirty="0" smtClean="0">
                <a:sym typeface="Wingdings"/>
              </a:rPr>
              <a:t>ZZ material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9492"/>
            <a:ext cx="8229600" cy="5316672"/>
          </a:xfrm>
        </p:spPr>
        <p:txBody>
          <a:bodyPr/>
          <a:lstStyle/>
          <a:p>
            <a:r>
              <a:rPr lang="en-US" dirty="0" smtClean="0"/>
              <a:t>m</a:t>
            </a:r>
            <a:r>
              <a:rPr lang="en-US" baseline="-25000" dirty="0" smtClean="0"/>
              <a:t>4l </a:t>
            </a:r>
            <a:r>
              <a:rPr lang="en-US" dirty="0" smtClean="0"/>
              <a:t>(7TeV and 8 TeV)</a:t>
            </a:r>
            <a:endParaRPr lang="en-US" baseline="-25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2646"/>
            <a:ext cx="4408169" cy="42293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2177" y="1701218"/>
            <a:ext cx="4371399" cy="4194076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2264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957"/>
            <a:ext cx="8229600" cy="939600"/>
          </a:xfrm>
        </p:spPr>
        <p:txBody>
          <a:bodyPr/>
          <a:lstStyle/>
          <a:p>
            <a:r>
              <a:rPr lang="en-US" b="1" u="sng" dirty="0" smtClean="0"/>
              <a:t>H</a:t>
            </a:r>
            <a:r>
              <a:rPr lang="en-US" b="1" u="sng" dirty="0" smtClean="0">
                <a:sym typeface="Wingdings"/>
              </a:rPr>
              <a:t>ZZ material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11794"/>
            <a:ext cx="8229600" cy="5414370"/>
          </a:xfrm>
        </p:spPr>
        <p:txBody>
          <a:bodyPr/>
          <a:lstStyle/>
          <a:p>
            <a:r>
              <a:rPr lang="en-US" dirty="0" smtClean="0"/>
              <a:t>m</a:t>
            </a:r>
            <a:r>
              <a:rPr lang="en-US" baseline="-25000" dirty="0" smtClean="0"/>
              <a:t>4l </a:t>
            </a:r>
            <a:r>
              <a:rPr lang="en-US" dirty="0" smtClean="0"/>
              <a:t>(4e,4</a:t>
            </a:r>
            <a:r>
              <a:rPr lang="en-US" altLang="ja-JP" dirty="0" smtClean="0"/>
              <a:t>μ, 2e2μ)</a:t>
            </a:r>
            <a:endParaRPr lang="en-US" baseline="-25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63" y="1208849"/>
            <a:ext cx="4035926" cy="29487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864" y="4137649"/>
            <a:ext cx="4035926" cy="27332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3599" y="1208850"/>
            <a:ext cx="4243137" cy="2928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0230" y="4144211"/>
            <a:ext cx="4243137" cy="270042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22646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29"/>
            <a:ext cx="8229600" cy="838337"/>
          </a:xfrm>
        </p:spPr>
        <p:txBody>
          <a:bodyPr/>
          <a:lstStyle/>
          <a:p>
            <a:r>
              <a:rPr lang="en-US" b="1" u="sng" dirty="0" smtClean="0"/>
              <a:t>H</a:t>
            </a:r>
            <a:r>
              <a:rPr lang="en-US" b="1" u="sng" dirty="0" smtClean="0">
                <a:sym typeface="Wingdings"/>
              </a:rPr>
              <a:t>ZZ4l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41866"/>
            <a:ext cx="8229600" cy="5284297"/>
          </a:xfrm>
        </p:spPr>
        <p:txBody>
          <a:bodyPr/>
          <a:lstStyle/>
          <a:p>
            <a:r>
              <a:rPr lang="en-US" dirty="0" smtClean="0"/>
              <a:t>Exclusion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345562"/>
            <a:ext cx="7147952" cy="5200316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96429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395"/>
            <a:ext cx="8229600" cy="1143000"/>
          </a:xfrm>
        </p:spPr>
        <p:txBody>
          <a:bodyPr/>
          <a:lstStyle/>
          <a:p>
            <a:r>
              <a:rPr lang="ja-JP" altLang="en-US" u="sng" dirty="0" smtClean="0"/>
              <a:t>質量測定の系統誤差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525" y="949158"/>
            <a:ext cx="8729579" cy="555661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photon </a:t>
            </a:r>
          </a:p>
          <a:p>
            <a:pPr lvl="1"/>
            <a:r>
              <a:rPr lang="en-US" sz="1800" dirty="0" smtClean="0"/>
              <a:t>absolute energy scale calibration factor : </a:t>
            </a:r>
            <a:r>
              <a:rPr lang="en-US" altLang="ja-JP" sz="1800" dirty="0" smtClean="0"/>
              <a:t>±0.3%</a:t>
            </a:r>
          </a:p>
          <a:p>
            <a:pPr lvl="1"/>
            <a:r>
              <a:rPr lang="en-US" sz="1800" dirty="0" smtClean="0"/>
              <a:t>imperfect material before calorimeter : </a:t>
            </a:r>
            <a:r>
              <a:rPr lang="en-US" altLang="ja-JP" sz="1800" dirty="0" smtClean="0"/>
              <a:t>± 0.3%</a:t>
            </a:r>
          </a:p>
          <a:p>
            <a:pPr lvl="1"/>
            <a:r>
              <a:rPr lang="ja-JP" altLang="en-US" sz="1800" dirty="0" smtClean="0"/>
              <a:t>各</a:t>
            </a:r>
            <a:r>
              <a:rPr lang="en-US" altLang="ja-JP" sz="1800" dirty="0" smtClean="0"/>
              <a:t>EM calorimeter layer</a:t>
            </a:r>
            <a:r>
              <a:rPr lang="ja-JP" altLang="en-US" sz="1800" dirty="0" smtClean="0"/>
              <a:t>の</a:t>
            </a:r>
            <a:r>
              <a:rPr lang="en-US" altLang="ja-JP" sz="1800" dirty="0" smtClean="0"/>
              <a:t>relative calibration : ±0.1%, ±0.2%</a:t>
            </a:r>
          </a:p>
          <a:p>
            <a:pPr lvl="1"/>
            <a:r>
              <a:rPr lang="en-US" sz="1800" dirty="0" smtClean="0"/>
              <a:t>e</a:t>
            </a:r>
            <a:r>
              <a:rPr lang="ja-JP" altLang="en-US" sz="1800" dirty="0" smtClean="0"/>
              <a:t>と</a:t>
            </a:r>
            <a:r>
              <a:rPr lang="en-US" altLang="ja-JP" sz="1800" dirty="0" err="1" smtClean="0"/>
              <a:t>γ</a:t>
            </a:r>
            <a:r>
              <a:rPr lang="ja-JP" altLang="en-US" sz="1800" dirty="0" smtClean="0"/>
              <a:t>の</a:t>
            </a:r>
            <a:r>
              <a:rPr lang="en-US" altLang="ja-JP" sz="1800" dirty="0" smtClean="0"/>
              <a:t>shower</a:t>
            </a:r>
            <a:r>
              <a:rPr lang="ja-JP" altLang="en-US" sz="1800" dirty="0" smtClean="0"/>
              <a:t>発展の違い</a:t>
            </a:r>
            <a:r>
              <a:rPr lang="en-US" altLang="ja-JP" sz="1800" dirty="0" smtClean="0"/>
              <a:t> : ±0.1%</a:t>
            </a:r>
          </a:p>
          <a:p>
            <a:pPr lvl="1"/>
            <a:r>
              <a:rPr lang="en-US" sz="1800" dirty="0" err="1" smtClean="0"/>
              <a:t>H</a:t>
            </a:r>
            <a:r>
              <a:rPr lang="en-US" sz="1800" dirty="0" err="1" smtClean="0">
                <a:sym typeface="Wingdings"/>
              </a:rPr>
              <a:t></a:t>
            </a:r>
            <a:r>
              <a:rPr lang="en-US" altLang="ja-JP" sz="1800" dirty="0" err="1" smtClean="0">
                <a:sym typeface="Wingdings"/>
              </a:rPr>
              <a:t>γγ</a:t>
            </a:r>
            <a:r>
              <a:rPr lang="en-US" altLang="ja-JP" sz="1800" dirty="0" smtClean="0">
                <a:sym typeface="Wingdings"/>
              </a:rPr>
              <a:t> photon</a:t>
            </a:r>
            <a:r>
              <a:rPr lang="ja-JP" altLang="en-US" sz="1800" dirty="0" smtClean="0">
                <a:sym typeface="Wingdings"/>
              </a:rPr>
              <a:t>と</a:t>
            </a:r>
            <a:r>
              <a:rPr lang="en-US" altLang="ja-JP" sz="1800" dirty="0" err="1" smtClean="0">
                <a:sym typeface="Wingdings"/>
              </a:rPr>
              <a:t>Zee</a:t>
            </a:r>
            <a:r>
              <a:rPr lang="en-US" altLang="ja-JP" sz="1800" dirty="0" smtClean="0">
                <a:sym typeface="Wingdings"/>
              </a:rPr>
              <a:t> electron</a:t>
            </a:r>
            <a:r>
              <a:rPr lang="ja-JP" altLang="en-US" sz="1800" dirty="0" smtClean="0">
                <a:sym typeface="Wingdings"/>
              </a:rPr>
              <a:t>の違い</a:t>
            </a:r>
            <a:r>
              <a:rPr lang="en-US" altLang="ja-JP" sz="1800" dirty="0" smtClean="0">
                <a:sym typeface="Wingdings"/>
              </a:rPr>
              <a:t> : ±0.15%</a:t>
            </a:r>
          </a:p>
          <a:p>
            <a:pPr lvl="1"/>
            <a:r>
              <a:rPr lang="en-US" sz="1800" dirty="0" smtClean="0">
                <a:sym typeface="Wingdings"/>
              </a:rPr>
              <a:t>pile up impact &lt; </a:t>
            </a:r>
            <a:r>
              <a:rPr lang="en-US" altLang="ja-JP" sz="1800" dirty="0" smtClean="0">
                <a:sym typeface="Wingdings"/>
              </a:rPr>
              <a:t>±0.1%</a:t>
            </a:r>
          </a:p>
          <a:p>
            <a:pPr lvl="1"/>
            <a:r>
              <a:rPr lang="en-US" altLang="ja-JP" sz="1800" dirty="0" smtClean="0">
                <a:sym typeface="Wingdings"/>
              </a:rPr>
              <a:t>conversion photon</a:t>
            </a:r>
            <a:r>
              <a:rPr lang="ja-JP" altLang="en-US" sz="1800" dirty="0" smtClean="0">
                <a:sym typeface="Wingdings"/>
              </a:rPr>
              <a:t>の</a:t>
            </a:r>
            <a:r>
              <a:rPr lang="en-US" altLang="ja-JP" sz="1800" dirty="0" smtClean="0">
                <a:sym typeface="Wingdings"/>
              </a:rPr>
              <a:t>performance</a:t>
            </a:r>
            <a:r>
              <a:rPr lang="ja-JP" altLang="en-US" sz="1800" dirty="0" smtClean="0">
                <a:sym typeface="Wingdings"/>
              </a:rPr>
              <a:t>の</a:t>
            </a:r>
            <a:r>
              <a:rPr lang="en-US" altLang="ja-JP" sz="1800" dirty="0" smtClean="0">
                <a:sym typeface="Wingdings"/>
              </a:rPr>
              <a:t>data</a:t>
            </a:r>
            <a:r>
              <a:rPr lang="ja-JP" altLang="en-US" sz="1800" dirty="0" smtClean="0">
                <a:sym typeface="Wingdings"/>
              </a:rPr>
              <a:t>と</a:t>
            </a:r>
            <a:r>
              <a:rPr lang="en-US" altLang="ja-JP" sz="1800" dirty="0" smtClean="0">
                <a:sym typeface="Wingdings"/>
              </a:rPr>
              <a:t>MC</a:t>
            </a:r>
            <a:r>
              <a:rPr lang="ja-JP" altLang="en-US" sz="1800" dirty="0" smtClean="0">
                <a:sym typeface="Wingdings"/>
              </a:rPr>
              <a:t>の違い</a:t>
            </a:r>
            <a:r>
              <a:rPr lang="en-US" altLang="ja-JP" sz="1800" dirty="0" smtClean="0">
                <a:sym typeface="Wingdings"/>
              </a:rPr>
              <a:t> : ±0.13%</a:t>
            </a:r>
          </a:p>
          <a:p>
            <a:pPr lvl="1"/>
            <a:r>
              <a:rPr lang="en-US" altLang="ja-JP" sz="1800" dirty="0" smtClean="0">
                <a:sym typeface="Wingdings"/>
              </a:rPr>
              <a:t>background model</a:t>
            </a:r>
            <a:r>
              <a:rPr lang="ja-JP" altLang="en-US" sz="1800" dirty="0" smtClean="0">
                <a:sym typeface="Wingdings"/>
              </a:rPr>
              <a:t>の違い</a:t>
            </a:r>
            <a:r>
              <a:rPr lang="en-US" altLang="ja-JP" sz="1800" dirty="0" smtClean="0">
                <a:sym typeface="Wingdings"/>
              </a:rPr>
              <a:t> : ±0.1%</a:t>
            </a:r>
          </a:p>
          <a:p>
            <a:pPr lvl="1"/>
            <a:r>
              <a:rPr lang="en-US" altLang="ja-JP" sz="1800" dirty="0" smtClean="0">
                <a:sym typeface="Wingdings"/>
              </a:rPr>
              <a:t>mass resolution</a:t>
            </a:r>
            <a:r>
              <a:rPr lang="ja-JP" altLang="en-US" sz="1800" dirty="0" smtClean="0">
                <a:sym typeface="Wingdings"/>
              </a:rPr>
              <a:t>の</a:t>
            </a:r>
            <a:r>
              <a:rPr lang="en-US" altLang="ja-JP" sz="1800" dirty="0" smtClean="0">
                <a:sym typeface="Wingdings"/>
              </a:rPr>
              <a:t>stability : ±0.15%</a:t>
            </a:r>
          </a:p>
          <a:p>
            <a:pPr lvl="1"/>
            <a:r>
              <a:rPr lang="en-US" altLang="ja-JP" sz="1800" dirty="0" smtClean="0">
                <a:sym typeface="Wingdings"/>
              </a:rPr>
              <a:t>photon</a:t>
            </a:r>
            <a:r>
              <a:rPr lang="ja-JP" altLang="en-US" sz="1800" dirty="0" smtClean="0">
                <a:sym typeface="Wingdings"/>
              </a:rPr>
              <a:t>の</a:t>
            </a:r>
            <a:r>
              <a:rPr lang="en-US" altLang="ja-JP" sz="1800" dirty="0" smtClean="0">
                <a:sym typeface="Wingdings"/>
              </a:rPr>
              <a:t>angle</a:t>
            </a:r>
            <a:r>
              <a:rPr lang="ja-JP" altLang="en-US" sz="1800" dirty="0" smtClean="0">
                <a:sym typeface="Wingdings"/>
              </a:rPr>
              <a:t>から起因する</a:t>
            </a:r>
            <a:r>
              <a:rPr lang="en-US" altLang="ja-JP" sz="1800" dirty="0" smtClean="0">
                <a:sym typeface="Wingdings"/>
              </a:rPr>
              <a:t>bias : ±0.03%</a:t>
            </a:r>
          </a:p>
          <a:p>
            <a:pPr lvl="1">
              <a:buFont typeface="Wingdings" charset="0"/>
              <a:buChar char="è"/>
            </a:pPr>
            <a:r>
              <a:rPr lang="en-US" altLang="ja-JP" sz="2000" dirty="0" smtClean="0">
                <a:sym typeface="Wingdings"/>
              </a:rPr>
              <a:t>Total systematic uncertainty ±0.7 </a:t>
            </a:r>
            <a:r>
              <a:rPr lang="en-US" altLang="ja-JP" sz="2000" dirty="0" err="1" smtClean="0">
                <a:sym typeface="Wingdings"/>
              </a:rPr>
              <a:t>GeV</a:t>
            </a:r>
            <a:r>
              <a:rPr lang="en-US" altLang="ja-JP" sz="2000" dirty="0" smtClean="0">
                <a:sym typeface="Wingdings"/>
              </a:rPr>
              <a:t> for </a:t>
            </a:r>
            <a:r>
              <a:rPr lang="en-US" altLang="ja-JP" sz="2000" dirty="0" err="1" smtClean="0">
                <a:sym typeface="Wingdings"/>
              </a:rPr>
              <a:t>Hγγ</a:t>
            </a:r>
            <a:endParaRPr lang="en-US" altLang="ja-JP" sz="2000" dirty="0">
              <a:sym typeface="Wingdings"/>
            </a:endParaRPr>
          </a:p>
          <a:p>
            <a:pPr lvl="1">
              <a:buFont typeface="Wingdings" charset="0"/>
              <a:buChar char="è"/>
            </a:pPr>
            <a:r>
              <a:rPr lang="en-US" altLang="ja-JP" sz="2000" dirty="0" err="1" smtClean="0">
                <a:sym typeface="Wingdings"/>
              </a:rPr>
              <a:t>Zllγ</a:t>
            </a:r>
            <a:r>
              <a:rPr lang="ja-JP" altLang="en-US" sz="2000" dirty="0" smtClean="0">
                <a:sym typeface="Wingdings"/>
              </a:rPr>
              <a:t>を用いて</a:t>
            </a:r>
            <a:r>
              <a:rPr lang="en-US" altLang="ja-JP" sz="2000" dirty="0" smtClean="0">
                <a:sym typeface="Wingdings"/>
              </a:rPr>
              <a:t>cross check</a:t>
            </a:r>
            <a:endParaRPr lang="en-US" altLang="ja-JP" sz="2000" dirty="0">
              <a:sym typeface="Wingdings"/>
            </a:endParaRPr>
          </a:p>
          <a:p>
            <a:endParaRPr lang="en-US" altLang="ja-JP" sz="2400" dirty="0" smtClean="0">
              <a:sym typeface="Wingdings"/>
            </a:endParaRPr>
          </a:p>
          <a:p>
            <a:pPr lvl="1"/>
            <a:endParaRPr lang="en-US" altLang="ja-JP" sz="2000" dirty="0" smtClean="0">
              <a:sym typeface="Wingdings"/>
            </a:endParaRPr>
          </a:p>
          <a:p>
            <a:pPr lvl="1"/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556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60292" y="274638"/>
            <a:ext cx="49835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u="sng" dirty="0" err="1" smtClean="0"/>
              <a:t>H</a:t>
            </a:r>
            <a:r>
              <a:rPr lang="en-US" sz="6000" b="1" u="sng" dirty="0" err="1" smtClean="0">
                <a:sym typeface="Wingdings"/>
              </a:rPr>
              <a:t></a:t>
            </a:r>
            <a:r>
              <a:rPr lang="en-US" altLang="ja-JP" sz="6000" b="1" u="sng" dirty="0" err="1" smtClean="0">
                <a:sym typeface="Wingdings"/>
              </a:rPr>
              <a:t>γγ</a:t>
            </a:r>
            <a:endParaRPr lang="en-US" sz="6000" b="1" u="sng" dirty="0" smtClean="0">
              <a:sym typeface="Wingding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316" y="1417638"/>
            <a:ext cx="7575884" cy="44448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04168" y="5835713"/>
            <a:ext cx="33553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VBF </a:t>
            </a:r>
            <a:r>
              <a:rPr lang="en-US" sz="2800" b="1" dirty="0" err="1" smtClean="0">
                <a:solidFill>
                  <a:srgbClr val="FF0000"/>
                </a:solidFill>
              </a:rPr>
              <a:t>H</a:t>
            </a:r>
            <a:r>
              <a:rPr lang="en-US" sz="2800" b="1" dirty="0" err="1" smtClean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altLang="ja-JP" sz="2800" b="1" dirty="0" err="1" smtClean="0">
                <a:solidFill>
                  <a:srgbClr val="FF0000"/>
                </a:solidFill>
                <a:sym typeface="Wingdings"/>
              </a:rPr>
              <a:t>γγ</a:t>
            </a:r>
            <a:r>
              <a:rPr lang="en-US" altLang="ja-JP" sz="2800" b="1" dirty="0">
                <a:solidFill>
                  <a:srgbClr val="FF0000"/>
                </a:solidFill>
                <a:sym typeface="Wingdings"/>
              </a:rPr>
              <a:t> </a:t>
            </a:r>
            <a:r>
              <a:rPr lang="en-US" altLang="ja-JP" sz="2800" b="1" dirty="0" smtClean="0">
                <a:solidFill>
                  <a:srgbClr val="FF0000"/>
                </a:solidFill>
                <a:sym typeface="Wingdings"/>
              </a:rPr>
              <a:t>Candidate</a:t>
            </a:r>
            <a:endParaRPr lang="en-US" sz="2800" b="1" dirty="0" smtClean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608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395"/>
            <a:ext cx="8229600" cy="1143000"/>
          </a:xfrm>
        </p:spPr>
        <p:txBody>
          <a:bodyPr/>
          <a:lstStyle/>
          <a:p>
            <a:r>
              <a:rPr lang="ja-JP" altLang="en-US" u="sng" dirty="0" smtClean="0"/>
              <a:t>質量測定の系統誤差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525" y="949158"/>
            <a:ext cx="8729579" cy="5556616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muon</a:t>
            </a:r>
            <a:r>
              <a:rPr lang="en-US" sz="2400" dirty="0" smtClean="0"/>
              <a:t> </a:t>
            </a:r>
          </a:p>
          <a:p>
            <a:pPr lvl="1"/>
            <a:r>
              <a:rPr lang="en-US" altLang="ja-JP" sz="1800" dirty="0" err="1" smtClean="0"/>
              <a:t>muon</a:t>
            </a:r>
            <a:r>
              <a:rPr lang="en-US" altLang="ja-JP" sz="1800" dirty="0" smtClean="0"/>
              <a:t> momentum scale/resolution with J/</a:t>
            </a:r>
            <a:r>
              <a:rPr lang="en-US" altLang="ja-JP" sz="1800" dirty="0" err="1" smtClean="0"/>
              <a:t>ψ</a:t>
            </a:r>
            <a:r>
              <a:rPr lang="en-US" altLang="ja-JP" sz="1800" dirty="0" err="1" smtClean="0">
                <a:sym typeface="Wingdings"/>
              </a:rPr>
              <a:t>μμ</a:t>
            </a:r>
            <a:r>
              <a:rPr lang="en-US" altLang="ja-JP" sz="1800" dirty="0" smtClean="0"/>
              <a:t>, </a:t>
            </a:r>
            <a:r>
              <a:rPr lang="en-US" altLang="ja-JP" sz="1800" dirty="0" err="1" smtClean="0"/>
              <a:t>Z</a:t>
            </a:r>
            <a:r>
              <a:rPr lang="en-US" altLang="ja-JP" sz="1800" dirty="0" err="1" smtClean="0">
                <a:sym typeface="Wingdings"/>
              </a:rPr>
              <a:t>μμ</a:t>
            </a:r>
            <a:r>
              <a:rPr lang="en-US" altLang="ja-JP" sz="1800" dirty="0" smtClean="0">
                <a:sym typeface="Wingdings"/>
              </a:rPr>
              <a:t> </a:t>
            </a:r>
            <a:r>
              <a:rPr lang="en-US" altLang="ja-JP" sz="1800" dirty="0" smtClean="0"/>
              <a:t>&lt; ±0.1%</a:t>
            </a:r>
          </a:p>
          <a:p>
            <a:pPr lvl="1"/>
            <a:r>
              <a:rPr lang="en-US" altLang="ja-JP" sz="1800" dirty="0" smtClean="0"/>
              <a:t>charge-symmetric scale biases and local charge-asymmetric scale biases…</a:t>
            </a:r>
          </a:p>
          <a:p>
            <a:pPr marL="457200" lvl="1" indent="0">
              <a:buNone/>
            </a:pPr>
            <a:r>
              <a:rPr lang="en-US" altLang="ja-JP" sz="1800" dirty="0" smtClean="0">
                <a:sym typeface="Wingdings"/>
              </a:rPr>
              <a:t> total uncertainty ±0.2% for 4μ</a:t>
            </a:r>
            <a:endParaRPr lang="en-US" altLang="ja-JP" sz="1800" dirty="0" smtClean="0"/>
          </a:p>
          <a:p>
            <a:r>
              <a:rPr lang="en-US" altLang="ja-JP" sz="2400" dirty="0" smtClean="0">
                <a:sym typeface="Wingdings"/>
              </a:rPr>
              <a:t>electron</a:t>
            </a:r>
          </a:p>
          <a:p>
            <a:pPr lvl="1"/>
            <a:r>
              <a:rPr lang="en-US" altLang="ja-JP" sz="1800" dirty="0" smtClean="0">
                <a:sym typeface="Wingdings"/>
              </a:rPr>
              <a:t>Source</a:t>
            </a:r>
            <a:r>
              <a:rPr lang="ja-JP" altLang="en-US" sz="1800" dirty="0" smtClean="0">
                <a:sym typeface="Wingdings"/>
              </a:rPr>
              <a:t>は</a:t>
            </a:r>
            <a:r>
              <a:rPr lang="en-US" altLang="ja-JP" sz="1800" dirty="0" smtClean="0">
                <a:sym typeface="Wingdings"/>
              </a:rPr>
              <a:t>photon</a:t>
            </a:r>
            <a:r>
              <a:rPr lang="ja-JP" altLang="en-US" sz="1800" dirty="0" smtClean="0">
                <a:sym typeface="Wingdings"/>
              </a:rPr>
              <a:t>と同じ</a:t>
            </a:r>
            <a:endParaRPr lang="en-US" altLang="ja-JP" sz="1800" dirty="0" smtClean="0">
              <a:sym typeface="Wingdings"/>
            </a:endParaRPr>
          </a:p>
          <a:p>
            <a:pPr lvl="1"/>
            <a:r>
              <a:rPr lang="en-US" altLang="ja-JP" sz="1800" dirty="0" smtClean="0">
                <a:sym typeface="Wingdings"/>
              </a:rPr>
              <a:t>electron energy scale/resolution ±0.4%</a:t>
            </a:r>
          </a:p>
          <a:p>
            <a:pPr lvl="1"/>
            <a:r>
              <a:rPr lang="en-US" altLang="ja-JP" sz="1800" dirty="0" smtClean="0">
                <a:sym typeface="Wingdings"/>
              </a:rPr>
              <a:t>final-state QED radiation modeling &lt; ±0.1%</a:t>
            </a:r>
          </a:p>
          <a:p>
            <a:r>
              <a:rPr lang="en-US" altLang="ja-JP" sz="2400" dirty="0" smtClean="0">
                <a:sym typeface="Wingdings"/>
              </a:rPr>
              <a:t>Total systematic uncertainty ±0.3 </a:t>
            </a:r>
            <a:r>
              <a:rPr lang="en-US" altLang="ja-JP" sz="2400" dirty="0" err="1" smtClean="0">
                <a:sym typeface="Wingdings"/>
              </a:rPr>
              <a:t>GeV</a:t>
            </a:r>
            <a:r>
              <a:rPr lang="en-US" altLang="ja-JP" sz="2400" dirty="0" smtClean="0">
                <a:sym typeface="Wingdings"/>
              </a:rPr>
              <a:t> for HZZ4l</a:t>
            </a:r>
            <a:endParaRPr lang="en-US" altLang="ja-JP" sz="2400" dirty="0">
              <a:sym typeface="Wingdings"/>
            </a:endParaRPr>
          </a:p>
          <a:p>
            <a:r>
              <a:rPr lang="en-US" altLang="ja-JP" sz="2400" dirty="0" smtClean="0">
                <a:sym typeface="Wingdings"/>
              </a:rPr>
              <a:t>Stat ±0.9 </a:t>
            </a:r>
            <a:r>
              <a:rPr lang="en-US" altLang="ja-JP" sz="2400" dirty="0" err="1" smtClean="0">
                <a:sym typeface="Wingdings"/>
              </a:rPr>
              <a:t>GeV</a:t>
            </a:r>
            <a:endParaRPr lang="en-US" altLang="ja-JP" sz="2400" dirty="0" smtClean="0">
              <a:sym typeface="Wingding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90438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6935"/>
          </a:xfrm>
        </p:spPr>
        <p:txBody>
          <a:bodyPr/>
          <a:lstStyle/>
          <a:p>
            <a:r>
              <a:rPr lang="en-US" b="1" u="sng" dirty="0" err="1" smtClean="0"/>
              <a:t>H</a:t>
            </a:r>
            <a:r>
              <a:rPr lang="en-US" b="1" u="sng" dirty="0" err="1" smtClean="0">
                <a:sym typeface="Wingdings"/>
              </a:rPr>
              <a:t>WWlvlv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96936"/>
            <a:ext cx="8229600" cy="5329228"/>
          </a:xfrm>
        </p:spPr>
        <p:txBody>
          <a:bodyPr/>
          <a:lstStyle/>
          <a:p>
            <a:r>
              <a:rPr lang="en-US" dirty="0" err="1" smtClean="0"/>
              <a:t>ee+</a:t>
            </a:r>
            <a:r>
              <a:rPr lang="en-US" altLang="ja-JP" dirty="0" err="1" smtClean="0"/>
              <a:t>μμ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71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9541"/>
            <a:ext cx="3856876" cy="27685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283" y="825055"/>
            <a:ext cx="4171220" cy="29941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283" y="3784358"/>
            <a:ext cx="4171220" cy="29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2805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2711" y="3515894"/>
            <a:ext cx="4451288" cy="32265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6" y="3319098"/>
            <a:ext cx="4841036" cy="35518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06824"/>
          </a:xfrm>
        </p:spPr>
        <p:txBody>
          <a:bodyPr/>
          <a:lstStyle/>
          <a:p>
            <a:r>
              <a:rPr lang="en-US" b="1" u="sng" dirty="0" err="1" smtClean="0"/>
              <a:t>H</a:t>
            </a:r>
            <a:r>
              <a:rPr lang="en-US" b="1" u="sng" dirty="0" err="1" smtClean="0">
                <a:sym typeface="Wingdings"/>
              </a:rPr>
              <a:t>WWlvlv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320" y="657412"/>
            <a:ext cx="8513479" cy="549863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Signal Strength</a:t>
            </a:r>
            <a:r>
              <a:rPr lang="en-US" sz="2800" dirty="0"/>
              <a:t> </a:t>
            </a:r>
            <a:r>
              <a:rPr lang="en-US" sz="2800" dirty="0" smtClean="0"/>
              <a:t>(</a:t>
            </a:r>
            <a:r>
              <a:rPr lang="en-US" altLang="ja-JP" sz="2800" dirty="0" smtClean="0"/>
              <a:t>μ)</a:t>
            </a:r>
          </a:p>
          <a:p>
            <a:endParaRPr lang="en-US" sz="2800" dirty="0"/>
          </a:p>
          <a:p>
            <a:r>
              <a:rPr lang="en-US" altLang="ja-JP" sz="2800" dirty="0" err="1" smtClean="0"/>
              <a:t>σ</a:t>
            </a:r>
            <a:r>
              <a:rPr lang="en-US" altLang="ja-JP" sz="2800" dirty="0" smtClean="0"/>
              <a:t>(</a:t>
            </a:r>
            <a:r>
              <a:rPr lang="en-US" altLang="ja-JP" sz="2800" dirty="0" err="1" smtClean="0"/>
              <a:t>pp</a:t>
            </a:r>
            <a:r>
              <a:rPr lang="en-US" altLang="ja-JP" sz="2800" dirty="0" err="1" smtClean="0">
                <a:sym typeface="Wingdings"/>
              </a:rPr>
              <a:t>H</a:t>
            </a:r>
            <a:r>
              <a:rPr lang="en-US" altLang="ja-JP" sz="2800" dirty="0" smtClean="0">
                <a:sym typeface="Wingdings"/>
              </a:rPr>
              <a:t>)</a:t>
            </a:r>
            <a:r>
              <a:rPr lang="en-US" altLang="ja-JP" sz="2800" dirty="0" smtClean="0"/>
              <a:t>*BR(H</a:t>
            </a:r>
            <a:r>
              <a:rPr lang="en-US" altLang="ja-JP" sz="2800" dirty="0" smtClean="0">
                <a:sym typeface="Wingdings"/>
              </a:rPr>
              <a:t>WW) @8TeV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14849" y="4754638"/>
            <a:ext cx="29150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 smtClean="0">
                <a:solidFill>
                  <a:srgbClr val="FF0000"/>
                </a:solidFill>
              </a:rPr>
              <a:t>μ=1.01±0.31 </a:t>
            </a:r>
          </a:p>
          <a:p>
            <a:r>
              <a:rPr lang="en-US" altLang="ja-JP" sz="2800" b="1" dirty="0">
                <a:solidFill>
                  <a:srgbClr val="FF0000"/>
                </a:solidFill>
              </a:rPr>
              <a:t>@</a:t>
            </a:r>
            <a:r>
              <a:rPr lang="en-US" altLang="ja-JP" sz="2800" b="1" dirty="0" err="1" smtClean="0">
                <a:solidFill>
                  <a:srgbClr val="FF0000"/>
                </a:solidFill>
              </a:rPr>
              <a:t>m</a:t>
            </a:r>
            <a:r>
              <a:rPr lang="en-US" altLang="ja-JP" sz="2800" b="1" baseline="-25000" dirty="0" err="1" smtClean="0">
                <a:solidFill>
                  <a:srgbClr val="FF0000"/>
                </a:solidFill>
              </a:rPr>
              <a:t>H</a:t>
            </a:r>
            <a:r>
              <a:rPr lang="en-US" altLang="ja-JP" sz="2800" b="1" dirty="0" smtClean="0">
                <a:solidFill>
                  <a:srgbClr val="FF0000"/>
                </a:solidFill>
              </a:rPr>
              <a:t>=125 </a:t>
            </a:r>
            <a:r>
              <a:rPr lang="en-US" altLang="ja-JP" sz="2800" b="1" dirty="0" err="1" smtClean="0">
                <a:solidFill>
                  <a:srgbClr val="FF0000"/>
                </a:solidFill>
              </a:rPr>
              <a:t>GeV</a:t>
            </a:r>
            <a:endParaRPr lang="en-US" sz="2800" b="1" dirty="0" smtClean="0">
              <a:solidFill>
                <a:srgbClr val="FF0000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1840058" y="4393702"/>
            <a:ext cx="0" cy="1858078"/>
          </a:xfrm>
          <a:prstGeom prst="line">
            <a:avLst/>
          </a:prstGeom>
          <a:ln w="25400">
            <a:solidFill>
              <a:srgbClr val="008000"/>
            </a:solidFill>
            <a:prstDash val="sys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329873" y="3001028"/>
            <a:ext cx="32601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 smtClean="0"/>
              <a:t>質量分解能はほぼない。。</a:t>
            </a:r>
            <a:endParaRPr lang="en-US" altLang="ja-JP" sz="2000" dirty="0" smtClean="0"/>
          </a:p>
          <a:p>
            <a:r>
              <a:rPr lang="en-US" sz="2000" dirty="0" err="1" smtClean="0"/>
              <a:t>H</a:t>
            </a:r>
            <a:r>
              <a:rPr lang="en-US" sz="2000" dirty="0" err="1" smtClean="0">
                <a:sym typeface="Wingdings"/>
              </a:rPr>
              <a:t></a:t>
            </a:r>
            <a:r>
              <a:rPr lang="en-US" altLang="ja-JP" sz="2000" dirty="0" err="1" smtClean="0">
                <a:sym typeface="Wingdings"/>
              </a:rPr>
              <a:t>γγ</a:t>
            </a:r>
            <a:r>
              <a:rPr lang="en-US" altLang="ja-JP" sz="2000" dirty="0" smtClean="0">
                <a:sym typeface="Wingdings"/>
              </a:rPr>
              <a:t>, HZZ4l</a:t>
            </a:r>
            <a:r>
              <a:rPr lang="ja-JP" altLang="en-US" sz="2000" dirty="0" smtClean="0">
                <a:sym typeface="Wingdings"/>
              </a:rPr>
              <a:t>とは無矛盾</a:t>
            </a:r>
            <a:endParaRPr lang="en-US" sz="2000" dirty="0" smtClean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0509" y="2610887"/>
            <a:ext cx="4991099" cy="43081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7295" y="1176420"/>
            <a:ext cx="8129504" cy="46557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121536" y="2158786"/>
            <a:ext cx="6964707" cy="42719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136651" y="2648243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理論値</a:t>
            </a:r>
            <a:endParaRPr lang="en-US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4939" y="2240821"/>
            <a:ext cx="6921305" cy="2520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295" y="1245056"/>
            <a:ext cx="8129504" cy="356833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86311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81529"/>
          </a:xfrm>
        </p:spPr>
        <p:txBody>
          <a:bodyPr/>
          <a:lstStyle/>
          <a:p>
            <a:r>
              <a:rPr lang="en-US" b="1" u="sng" dirty="0" smtClean="0"/>
              <a:t>H</a:t>
            </a:r>
            <a:r>
              <a:rPr lang="en-US" b="1" u="sng" dirty="0" smtClean="0">
                <a:sym typeface="Wingdings"/>
              </a:rPr>
              <a:t>ZZ4l (CMS)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72353"/>
            <a:ext cx="8229600" cy="5453811"/>
          </a:xfrm>
        </p:spPr>
        <p:txBody>
          <a:bodyPr/>
          <a:lstStyle/>
          <a:p>
            <a:r>
              <a:rPr lang="en-US" b="1" dirty="0" smtClean="0"/>
              <a:t>K</a:t>
            </a:r>
            <a:r>
              <a:rPr lang="en-US" b="1" baseline="-25000" dirty="0" smtClean="0"/>
              <a:t>D</a:t>
            </a:r>
            <a:r>
              <a:rPr lang="en-US" b="1" dirty="0" smtClean="0"/>
              <a:t>=</a:t>
            </a:r>
            <a:r>
              <a:rPr lang="en-US" b="1" i="1" dirty="0" smtClean="0"/>
              <a:t>P</a:t>
            </a:r>
            <a:r>
              <a:rPr lang="en-US" b="1" baseline="-25000" dirty="0" smtClean="0"/>
              <a:t>sig</a:t>
            </a:r>
            <a:r>
              <a:rPr lang="en-US" b="1" dirty="0" smtClean="0"/>
              <a:t>/(</a:t>
            </a:r>
            <a:r>
              <a:rPr lang="en-US" b="1" i="1" dirty="0" err="1" smtClean="0"/>
              <a:t>P</a:t>
            </a:r>
            <a:r>
              <a:rPr lang="en-US" b="1" baseline="-25000" dirty="0" err="1" smtClean="0"/>
              <a:t>sig</a:t>
            </a:r>
            <a:r>
              <a:rPr lang="en-US" b="1" dirty="0" err="1" smtClean="0"/>
              <a:t>+</a:t>
            </a:r>
            <a:r>
              <a:rPr lang="en-US" b="1" i="1" dirty="0" err="1" smtClean="0"/>
              <a:t>P</a:t>
            </a:r>
            <a:r>
              <a:rPr lang="en-US" b="1" baseline="-25000" dirty="0" err="1" smtClean="0"/>
              <a:t>bkg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5921" r="3395"/>
          <a:stretch/>
        </p:blipFill>
        <p:spPr>
          <a:xfrm>
            <a:off x="4467411" y="881529"/>
            <a:ext cx="4676589" cy="33236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442" r="2776"/>
          <a:stretch/>
        </p:blipFill>
        <p:spPr>
          <a:xfrm>
            <a:off x="119530" y="3102144"/>
            <a:ext cx="4542118" cy="339117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9430" y="1476660"/>
            <a:ext cx="384221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Background distribution</a:t>
            </a:r>
          </a:p>
          <a:p>
            <a:endParaRPr lang="en-US" sz="2400" b="1" dirty="0"/>
          </a:p>
          <a:p>
            <a:r>
              <a:rPr lang="en-US" sz="2400" b="1" dirty="0" smtClean="0"/>
              <a:t>Signal (125 </a:t>
            </a:r>
            <a:r>
              <a:rPr lang="en-US" sz="2400" b="1" dirty="0" err="1" smtClean="0"/>
              <a:t>GeV</a:t>
            </a:r>
            <a:r>
              <a:rPr lang="en-US" sz="2400" b="1" dirty="0" smtClean="0"/>
              <a:t>) distribution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108824" y="1792941"/>
            <a:ext cx="1374588" cy="448235"/>
          </a:xfrm>
          <a:prstGeom prst="straightConnector1">
            <a:avLst/>
          </a:prstGeom>
          <a:ln w="50800"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1733176" y="2592373"/>
            <a:ext cx="494554" cy="801792"/>
          </a:xfrm>
          <a:prstGeom prst="straightConnector1">
            <a:avLst/>
          </a:prstGeom>
          <a:ln w="50800"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851648" y="3346823"/>
            <a:ext cx="1419412" cy="10458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2227730" y="4037106"/>
            <a:ext cx="2986741" cy="534894"/>
          </a:xfrm>
          <a:prstGeom prst="straightConnector1">
            <a:avLst/>
          </a:prstGeom>
          <a:ln w="50800"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661648" y="4615312"/>
            <a:ext cx="4504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 smtClean="0">
                <a:solidFill>
                  <a:srgbClr val="FF0000"/>
                </a:solidFill>
              </a:rPr>
              <a:t>信号領域にデータが集まっている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9298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err="1" smtClean="0"/>
              <a:t>H</a:t>
            </a:r>
            <a:r>
              <a:rPr lang="en-US" b="1" u="sng" dirty="0" err="1" smtClean="0">
                <a:sym typeface="Wingdings"/>
              </a:rPr>
              <a:t></a:t>
            </a:r>
            <a:r>
              <a:rPr lang="en-US" altLang="ja-JP" b="1" u="sng" dirty="0" err="1" smtClean="0">
                <a:sym typeface="Wingdings"/>
              </a:rPr>
              <a:t>ττ</a:t>
            </a:r>
            <a:endParaRPr lang="en-US" b="1" u="sng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363" y="1600200"/>
            <a:ext cx="6329906" cy="4359723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32279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57200" y="31750"/>
            <a:ext cx="8229600" cy="709613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latin typeface="Calibri" charset="0"/>
              </a:rPr>
              <a:t>H</a:t>
            </a:r>
            <a:r>
              <a:rPr lang="en-US" b="1" dirty="0" err="1">
                <a:latin typeface="Calibri" charset="0"/>
                <a:sym typeface="Wingdings" charset="0"/>
              </a:rPr>
              <a:t></a:t>
            </a:r>
            <a:r>
              <a:rPr lang="en-US" altLang="ja-JP" b="1" dirty="0" err="1">
                <a:latin typeface="Calibri" charset="0"/>
                <a:sym typeface="Wingdings" charset="0"/>
              </a:rPr>
              <a:t>ττ</a:t>
            </a:r>
            <a:r>
              <a:rPr lang="en-US" altLang="ja-JP" b="1" dirty="0">
                <a:latin typeface="Calibri" charset="0"/>
                <a:sym typeface="Wingdings" charset="0"/>
              </a:rPr>
              <a:t> (</a:t>
            </a:r>
            <a:r>
              <a:rPr lang="en-US" altLang="ja-JP" b="1" dirty="0" err="1">
                <a:latin typeface="Calibri" charset="0"/>
                <a:sym typeface="Wingdings" charset="0"/>
              </a:rPr>
              <a:t>τ</a:t>
            </a:r>
            <a:r>
              <a:rPr lang="en-US" altLang="ja-JP" b="1" baseline="-25000" dirty="0" err="1">
                <a:latin typeface="Calibri" charset="0"/>
                <a:sym typeface="Wingdings" charset="0"/>
              </a:rPr>
              <a:t>lep</a:t>
            </a:r>
            <a:r>
              <a:rPr lang="en-US" altLang="ja-JP" b="1" dirty="0" err="1">
                <a:latin typeface="Calibri" charset="0"/>
                <a:sym typeface="Wingdings" charset="0"/>
              </a:rPr>
              <a:t>τ</a:t>
            </a:r>
            <a:r>
              <a:rPr lang="en-US" altLang="ja-JP" b="1" baseline="-25000" dirty="0" err="1">
                <a:latin typeface="Calibri" charset="0"/>
                <a:sym typeface="Wingdings" charset="0"/>
              </a:rPr>
              <a:t>lep</a:t>
            </a:r>
            <a:r>
              <a:rPr lang="en-US" altLang="ja-JP" b="1" dirty="0">
                <a:latin typeface="Calibri" charset="0"/>
                <a:sym typeface="Wingdings" charset="0"/>
              </a:rPr>
              <a:t>, </a:t>
            </a:r>
            <a:r>
              <a:rPr lang="en-US" altLang="ja-JP" b="1" dirty="0" err="1">
                <a:latin typeface="Calibri" charset="0"/>
                <a:sym typeface="Wingdings" charset="0"/>
              </a:rPr>
              <a:t>τ</a:t>
            </a:r>
            <a:r>
              <a:rPr lang="en-US" altLang="ja-JP" b="1" baseline="-25000" dirty="0" err="1">
                <a:latin typeface="Calibri" charset="0"/>
                <a:sym typeface="Wingdings" charset="0"/>
              </a:rPr>
              <a:t>lep</a:t>
            </a:r>
            <a:r>
              <a:rPr lang="en-US" altLang="ja-JP" b="1" dirty="0" err="1">
                <a:latin typeface="Calibri" charset="0"/>
                <a:sym typeface="Wingdings" charset="0"/>
              </a:rPr>
              <a:t>τ</a:t>
            </a:r>
            <a:r>
              <a:rPr lang="en-US" altLang="ja-JP" b="1" baseline="-25000" dirty="0" err="1">
                <a:latin typeface="Calibri" charset="0"/>
                <a:sym typeface="Wingdings" charset="0"/>
              </a:rPr>
              <a:t>had</a:t>
            </a:r>
            <a:r>
              <a:rPr lang="en-US" altLang="ja-JP" b="1" dirty="0" err="1">
                <a:latin typeface="Calibri" charset="0"/>
                <a:sym typeface="Wingdings" charset="0"/>
              </a:rPr>
              <a:t>,τ</a:t>
            </a:r>
            <a:r>
              <a:rPr lang="en-US" altLang="ja-JP" b="1" baseline="-25000" dirty="0" err="1">
                <a:latin typeface="Calibri" charset="0"/>
                <a:sym typeface="Wingdings" charset="0"/>
              </a:rPr>
              <a:t>had</a:t>
            </a:r>
            <a:r>
              <a:rPr lang="en-US" altLang="ja-JP" b="1" dirty="0" err="1">
                <a:latin typeface="Calibri" charset="0"/>
                <a:sym typeface="Wingdings" charset="0"/>
              </a:rPr>
              <a:t>τ</a:t>
            </a:r>
            <a:r>
              <a:rPr lang="en-US" altLang="ja-JP" b="1" baseline="-25000" dirty="0" err="1">
                <a:latin typeface="Calibri" charset="0"/>
                <a:sym typeface="Wingdings" charset="0"/>
              </a:rPr>
              <a:t>had</a:t>
            </a:r>
            <a:r>
              <a:rPr lang="en-US" altLang="ja-JP" b="1" dirty="0" smtClean="0">
                <a:latin typeface="Calibri" charset="0"/>
                <a:sym typeface="Wingdings" charset="0"/>
              </a:rPr>
              <a:t>)</a:t>
            </a:r>
            <a:endParaRPr lang="en-US" b="1" dirty="0">
              <a:latin typeface="Calibri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2013/05/24</a:t>
            </a:r>
            <a:endParaRPr lang="en-US" dirty="0"/>
          </a:p>
        </p:txBody>
      </p:sp>
      <p:sp>
        <p:nvSpPr>
          <p:cNvPr id="36870" name="Picture 2"/>
          <p:cNvSpPr>
            <a:spLocks noChangeAspect="1"/>
          </p:cNvSpPr>
          <p:nvPr/>
        </p:nvSpPr>
        <p:spPr bwMode="auto">
          <a:xfrm>
            <a:off x="2987675" y="884238"/>
            <a:ext cx="29718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9075" y="825067"/>
            <a:ext cx="88000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3</a:t>
            </a:r>
            <a:r>
              <a:rPr lang="ja-JP" altLang="en-US" sz="2400" dirty="0" smtClean="0"/>
              <a:t>つのチャンネル</a:t>
            </a:r>
            <a:r>
              <a:rPr lang="en-US" altLang="ja-JP" sz="2400" dirty="0" smtClean="0"/>
              <a:t>(</a:t>
            </a:r>
            <a:r>
              <a:rPr lang="en-US" altLang="ja-JP" sz="2400" b="1" dirty="0" err="1" smtClean="0">
                <a:latin typeface="Calibri" charset="0"/>
                <a:sym typeface="Wingdings" charset="0"/>
              </a:rPr>
              <a:t>τ</a:t>
            </a:r>
            <a:r>
              <a:rPr lang="en-US" altLang="ja-JP" sz="2400" b="1" baseline="-25000" dirty="0" err="1" smtClean="0">
                <a:latin typeface="Calibri" charset="0"/>
                <a:sym typeface="Wingdings" charset="0"/>
              </a:rPr>
              <a:t>lep</a:t>
            </a:r>
            <a:r>
              <a:rPr lang="en-US" altLang="ja-JP" sz="2400" b="1" dirty="0" err="1" smtClean="0">
                <a:latin typeface="Calibri" charset="0"/>
                <a:sym typeface="Wingdings" charset="0"/>
              </a:rPr>
              <a:t>τ</a:t>
            </a:r>
            <a:r>
              <a:rPr lang="en-US" altLang="ja-JP" sz="2400" b="1" baseline="-25000" dirty="0" err="1" smtClean="0">
                <a:latin typeface="Calibri" charset="0"/>
                <a:sym typeface="Wingdings" charset="0"/>
              </a:rPr>
              <a:t>lep</a:t>
            </a:r>
            <a:r>
              <a:rPr lang="en-US" altLang="ja-JP" sz="2400" b="1" dirty="0" smtClean="0">
                <a:latin typeface="Calibri" charset="0"/>
                <a:sym typeface="Wingdings" charset="0"/>
              </a:rPr>
              <a:t>(2leps), </a:t>
            </a:r>
            <a:r>
              <a:rPr lang="en-US" altLang="ja-JP" sz="2400" b="1" dirty="0" err="1" smtClean="0">
                <a:latin typeface="Calibri" charset="0"/>
                <a:sym typeface="Wingdings" charset="0"/>
              </a:rPr>
              <a:t>τ</a:t>
            </a:r>
            <a:r>
              <a:rPr lang="en-US" altLang="ja-JP" sz="2400" b="1" baseline="-25000" dirty="0" err="1" smtClean="0">
                <a:latin typeface="Calibri" charset="0"/>
                <a:sym typeface="Wingdings" charset="0"/>
              </a:rPr>
              <a:t>lep</a:t>
            </a:r>
            <a:r>
              <a:rPr lang="en-US" altLang="ja-JP" sz="2400" b="1" dirty="0" err="1" smtClean="0">
                <a:latin typeface="Calibri" charset="0"/>
                <a:sym typeface="Wingdings" charset="0"/>
              </a:rPr>
              <a:t>τ</a:t>
            </a:r>
            <a:r>
              <a:rPr lang="en-US" altLang="ja-JP" sz="2400" b="1" baseline="-25000" dirty="0" err="1" smtClean="0">
                <a:latin typeface="Calibri" charset="0"/>
                <a:sym typeface="Wingdings" charset="0"/>
              </a:rPr>
              <a:t>had</a:t>
            </a:r>
            <a:r>
              <a:rPr lang="en-US" altLang="ja-JP" sz="2400" b="1" dirty="0" smtClean="0">
                <a:latin typeface="Calibri" charset="0"/>
                <a:sym typeface="Wingdings" charset="0"/>
              </a:rPr>
              <a:t>(1lep),</a:t>
            </a:r>
            <a:r>
              <a:rPr lang="en-US" altLang="ja-JP" sz="2400" b="1" dirty="0" err="1" smtClean="0">
                <a:latin typeface="Calibri" charset="0"/>
                <a:sym typeface="Wingdings" charset="0"/>
              </a:rPr>
              <a:t>τ</a:t>
            </a:r>
            <a:r>
              <a:rPr lang="en-US" altLang="ja-JP" sz="2400" b="1" baseline="-25000" dirty="0" err="1" smtClean="0">
                <a:latin typeface="Calibri" charset="0"/>
                <a:sym typeface="Wingdings" charset="0"/>
              </a:rPr>
              <a:t>had</a:t>
            </a:r>
            <a:r>
              <a:rPr lang="en-US" altLang="ja-JP" sz="2400" b="1" dirty="0" err="1" smtClean="0">
                <a:latin typeface="Calibri" charset="0"/>
                <a:sym typeface="Wingdings" charset="0"/>
              </a:rPr>
              <a:t>τ</a:t>
            </a:r>
            <a:r>
              <a:rPr lang="en-US" altLang="ja-JP" sz="2400" b="1" baseline="-25000" dirty="0" err="1" smtClean="0">
                <a:latin typeface="Calibri" charset="0"/>
                <a:sym typeface="Wingdings" charset="0"/>
              </a:rPr>
              <a:t>had</a:t>
            </a:r>
            <a:r>
              <a:rPr lang="en-US" altLang="ja-JP" sz="2400" b="1" dirty="0" smtClean="0">
                <a:latin typeface="Calibri" charset="0"/>
                <a:sym typeface="Wingdings" charset="0"/>
              </a:rPr>
              <a:t>(0lep))</a:t>
            </a:r>
            <a:r>
              <a:rPr lang="ja-JP" altLang="en-US" sz="2400" b="1" dirty="0" smtClean="0">
                <a:latin typeface="Calibri" charset="0"/>
                <a:sym typeface="Wingdings" charset="0"/>
              </a:rPr>
              <a:t>を解析</a:t>
            </a:r>
            <a:endParaRPr lang="en-US" altLang="ja-JP" sz="2400" dirty="0">
              <a:sym typeface="Wingdings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altLang="ja-JP" sz="2400" b="1" dirty="0" smtClean="0">
                <a:latin typeface="Calibri" charset="0"/>
                <a:sym typeface="Wingdings" charset="0"/>
              </a:rPr>
              <a:t>e/μ</a:t>
            </a:r>
            <a:r>
              <a:rPr lang="ja-JP" altLang="en-US" sz="2400" b="1" dirty="0" smtClean="0">
                <a:latin typeface="Calibri" charset="0"/>
                <a:sym typeface="Wingdings" charset="0"/>
              </a:rPr>
              <a:t>の数で</a:t>
            </a:r>
            <a:r>
              <a:rPr lang="en-US" altLang="ja-JP" sz="2400" b="1" dirty="0" smtClean="0">
                <a:latin typeface="Calibri" charset="0"/>
                <a:sym typeface="Wingdings" charset="0"/>
              </a:rPr>
              <a:t>exclusive</a:t>
            </a:r>
            <a:r>
              <a:rPr lang="ja-JP" altLang="en-US" sz="2400" b="1" dirty="0" smtClean="0">
                <a:latin typeface="Calibri" charset="0"/>
                <a:sym typeface="Wingdings" charset="0"/>
              </a:rPr>
              <a:t>に解析を分けている</a:t>
            </a:r>
            <a:endParaRPr lang="en-US" altLang="ja-JP" sz="2400" b="1" dirty="0" smtClean="0">
              <a:latin typeface="Calibri" charset="0"/>
              <a:sym typeface="Wingdings" charset="0"/>
            </a:endParaRPr>
          </a:p>
          <a:p>
            <a:pPr marL="285750" indent="-285750">
              <a:buFont typeface="Arial"/>
              <a:buChar char="•"/>
            </a:pPr>
            <a:r>
              <a:rPr lang="ja-JP" altLang="en-US" sz="2400" b="1" dirty="0" smtClean="0">
                <a:latin typeface="Calibri" charset="0"/>
                <a:sym typeface="Wingdings" charset="0"/>
              </a:rPr>
              <a:t>それぞれのチャンネルはさらにカテゴリーを分けて解析を最適化</a:t>
            </a:r>
            <a:endParaRPr lang="en-US" altLang="ja-JP" sz="2400" b="1" dirty="0" smtClean="0">
              <a:latin typeface="Calibri" charset="0"/>
              <a:sym typeface="Wingdings" charset="0"/>
            </a:endParaRPr>
          </a:p>
          <a:p>
            <a:pPr marL="285750" indent="-285750">
              <a:buFont typeface="Arial"/>
              <a:buChar char="•"/>
            </a:pPr>
            <a:endParaRPr lang="en-US" altLang="ja-JP" sz="2400" b="1" dirty="0" smtClean="0">
              <a:latin typeface="Calibri" charset="0"/>
              <a:sym typeface="Wingdings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3926327"/>
              </p:ext>
            </p:extLst>
          </p:nvPr>
        </p:nvGraphicFramePr>
        <p:xfrm>
          <a:off x="347514" y="2116418"/>
          <a:ext cx="8319232" cy="138176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751826"/>
                <a:gridCol w="1442561"/>
                <a:gridCol w="2165271"/>
                <a:gridCol w="1452161"/>
                <a:gridCol w="150741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category(</a:t>
                      </a:r>
                      <a:r>
                        <a:rPr lang="en-US" altLang="ja-JP" b="1" dirty="0" err="1" smtClean="0">
                          <a:latin typeface="Calibri" charset="0"/>
                          <a:sym typeface="Wingdings" charset="0"/>
                        </a:rPr>
                        <a:t>τ</a:t>
                      </a:r>
                      <a:r>
                        <a:rPr lang="en-US" altLang="ja-JP" b="1" baseline="-25000" dirty="0" err="1" smtClean="0">
                          <a:latin typeface="Calibri" charset="0"/>
                          <a:sym typeface="Wingdings" charset="0"/>
                        </a:rPr>
                        <a:t>lep</a:t>
                      </a:r>
                      <a:r>
                        <a:rPr lang="en-US" altLang="ja-JP" b="1" dirty="0" err="1" smtClean="0">
                          <a:latin typeface="Calibri" charset="0"/>
                          <a:sym typeface="Wingdings" charset="0"/>
                        </a:rPr>
                        <a:t>τ</a:t>
                      </a:r>
                      <a:r>
                        <a:rPr lang="en-US" altLang="ja-JP" b="1" baseline="-25000" dirty="0" err="1" smtClean="0">
                          <a:latin typeface="Calibri" charset="0"/>
                          <a:sym typeface="Wingdings" charset="0"/>
                        </a:rPr>
                        <a:t>lep</a:t>
                      </a:r>
                      <a:r>
                        <a:rPr lang="en-US" altLang="ja-JP" b="1" baseline="0" dirty="0" smtClean="0">
                          <a:latin typeface="Calibri" charset="0"/>
                          <a:sym typeface="Wingdings" charset="0"/>
                        </a:rPr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 jet VBF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Boosted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2-jet</a:t>
                      </a:r>
                      <a:r>
                        <a:rPr lang="en-US" baseline="0" dirty="0" smtClean="0"/>
                        <a:t> VH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r>
                        <a:rPr lang="en-US" baseline="0" dirty="0" smtClean="0"/>
                        <a:t> jet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主なセレクション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</a:t>
                      </a:r>
                      <a:r>
                        <a:rPr lang="en-US" baseline="-25000" dirty="0" err="1" smtClean="0"/>
                        <a:t>jj</a:t>
                      </a:r>
                      <a:r>
                        <a:rPr lang="en-US" dirty="0" smtClean="0"/>
                        <a:t> &gt; 400 </a:t>
                      </a:r>
                      <a:r>
                        <a:rPr lang="en-US" dirty="0" err="1" smtClean="0"/>
                        <a:t>GeV</a:t>
                      </a:r>
                      <a:endParaRPr lang="en-US" dirty="0" smtClean="0"/>
                    </a:p>
                    <a:p>
                      <a:r>
                        <a:rPr lang="en-US" altLang="ja-JP" dirty="0" err="1" smtClean="0"/>
                        <a:t>Δη</a:t>
                      </a:r>
                      <a:r>
                        <a:rPr lang="en-US" altLang="ja-JP" baseline="-25000" dirty="0" err="1" smtClean="0"/>
                        <a:t>jj</a:t>
                      </a:r>
                      <a:r>
                        <a:rPr lang="en-US" altLang="ja-JP" dirty="0" smtClean="0"/>
                        <a:t> &gt; 3.0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</a:t>
                      </a:r>
                      <a:r>
                        <a:rPr lang="en-US" baseline="-25000" dirty="0" err="1" smtClean="0"/>
                        <a:t>T</a:t>
                      </a:r>
                      <a:r>
                        <a:rPr lang="en-US" altLang="ja-JP" baseline="30000" dirty="0" err="1" smtClean="0"/>
                        <a:t>ττ</a:t>
                      </a:r>
                      <a:r>
                        <a:rPr lang="en-US" baseline="0" dirty="0" smtClean="0"/>
                        <a:t>=|p</a:t>
                      </a:r>
                      <a:r>
                        <a:rPr lang="en-US" baseline="-25000" dirty="0" smtClean="0"/>
                        <a:t>T</a:t>
                      </a:r>
                      <a:r>
                        <a:rPr lang="en-US" baseline="30000" dirty="0" smtClean="0"/>
                        <a:t>l1</a:t>
                      </a:r>
                      <a:r>
                        <a:rPr lang="en-US" baseline="0" dirty="0" smtClean="0"/>
                        <a:t>+p</a:t>
                      </a:r>
                      <a:r>
                        <a:rPr lang="en-US" baseline="-25000" dirty="0" smtClean="0"/>
                        <a:t>T </a:t>
                      </a:r>
                      <a:r>
                        <a:rPr lang="en-US" baseline="30000" dirty="0" smtClean="0"/>
                        <a:t>l2</a:t>
                      </a:r>
                      <a:r>
                        <a:rPr lang="en-US" baseline="0" dirty="0" smtClean="0"/>
                        <a:t>+p</a:t>
                      </a:r>
                      <a:r>
                        <a:rPr lang="en-US" baseline="-25000" dirty="0" smtClean="0"/>
                        <a:t>T</a:t>
                      </a:r>
                      <a:r>
                        <a:rPr lang="en-US" baseline="30000" dirty="0" smtClean="0"/>
                        <a:t>miss</a:t>
                      </a:r>
                      <a:r>
                        <a:rPr lang="en-US" baseline="0" dirty="0" smtClean="0"/>
                        <a:t>|</a:t>
                      </a:r>
                    </a:p>
                    <a:p>
                      <a:r>
                        <a:rPr lang="en-US" altLang="ja-JP" baseline="0" dirty="0" smtClean="0"/>
                        <a:t>&gt;100 </a:t>
                      </a:r>
                      <a:r>
                        <a:rPr lang="en-US" altLang="ja-JP" baseline="0" dirty="0" err="1" smtClean="0"/>
                        <a:t>GeV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 &lt; </a:t>
                      </a:r>
                      <a:r>
                        <a:rPr lang="en-US" dirty="0" err="1" smtClean="0"/>
                        <a:t>m</a:t>
                      </a:r>
                      <a:r>
                        <a:rPr lang="en-US" baseline="-25000" dirty="0" err="1" smtClean="0"/>
                        <a:t>jj</a:t>
                      </a:r>
                      <a:r>
                        <a:rPr lang="en-US" dirty="0" smtClean="0"/>
                        <a:t> &lt; 100</a:t>
                      </a:r>
                    </a:p>
                    <a:p>
                      <a:r>
                        <a:rPr lang="en-US" altLang="ja-JP" dirty="0" err="1" smtClean="0"/>
                        <a:t>Δη</a:t>
                      </a:r>
                      <a:r>
                        <a:rPr lang="en-US" altLang="ja-JP" baseline="-25000" dirty="0" err="1" smtClean="0"/>
                        <a:t>jj</a:t>
                      </a:r>
                      <a:r>
                        <a:rPr lang="en-US" altLang="ja-JP" dirty="0" smtClean="0"/>
                        <a:t> &lt; 2.0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</a:t>
                      </a:r>
                      <a:r>
                        <a:rPr lang="en-US" altLang="ja-JP" baseline="-25000" dirty="0" err="1" smtClean="0"/>
                        <a:t>ττj</a:t>
                      </a:r>
                      <a:r>
                        <a:rPr lang="en-US" altLang="ja-JP" baseline="-25000" dirty="0" smtClean="0"/>
                        <a:t> .&gt;</a:t>
                      </a:r>
                      <a:r>
                        <a:rPr lang="en-US" altLang="ja-JP" baseline="0" dirty="0" smtClean="0"/>
                        <a:t> 225 </a:t>
                      </a:r>
                      <a:r>
                        <a:rPr lang="en-US" altLang="ja-JP" baseline="0" dirty="0" err="1" smtClean="0"/>
                        <a:t>GeV</a:t>
                      </a:r>
                      <a:endParaRPr lang="en-US" baseline="-25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主な信号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dirty="0" smtClean="0"/>
                        <a:t>VBF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ggF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ggF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0427407"/>
              </p:ext>
            </p:extLst>
          </p:nvPr>
        </p:nvGraphicFramePr>
        <p:xfrm>
          <a:off x="343032" y="3681584"/>
          <a:ext cx="8549767" cy="138176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763174"/>
                <a:gridCol w="1442561"/>
                <a:gridCol w="2244894"/>
                <a:gridCol w="1549569"/>
                <a:gridCol w="154956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category(</a:t>
                      </a:r>
                      <a:r>
                        <a:rPr lang="en-US" altLang="ja-JP" b="1" dirty="0" err="1" smtClean="0">
                          <a:latin typeface="Calibri" charset="0"/>
                          <a:sym typeface="Wingdings" charset="0"/>
                        </a:rPr>
                        <a:t>τ</a:t>
                      </a:r>
                      <a:r>
                        <a:rPr lang="en-US" altLang="ja-JP" b="1" baseline="-25000" dirty="0" err="1" smtClean="0">
                          <a:latin typeface="Calibri" charset="0"/>
                          <a:sym typeface="Wingdings" charset="0"/>
                        </a:rPr>
                        <a:t>lep</a:t>
                      </a:r>
                      <a:r>
                        <a:rPr lang="en-US" altLang="ja-JP" b="1" dirty="0" err="1" smtClean="0">
                          <a:latin typeface="Calibri" charset="0"/>
                          <a:sym typeface="Wingdings" charset="0"/>
                        </a:rPr>
                        <a:t>τ</a:t>
                      </a:r>
                      <a:r>
                        <a:rPr lang="en-US" altLang="ja-JP" b="1" baseline="-25000" dirty="0" err="1" smtClean="0">
                          <a:latin typeface="Calibri" charset="0"/>
                          <a:sym typeface="Wingdings" charset="0"/>
                        </a:rPr>
                        <a:t>had</a:t>
                      </a:r>
                      <a:r>
                        <a:rPr lang="en-US" altLang="ja-JP" b="1" baseline="0" dirty="0" smtClean="0">
                          <a:latin typeface="Calibri" charset="0"/>
                          <a:sym typeface="Wingdings" charset="0"/>
                        </a:rPr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 jet VBF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Boosted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r>
                        <a:rPr lang="en-US" baseline="0" dirty="0" smtClean="0"/>
                        <a:t> jet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0 jet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主なセレクション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</a:t>
                      </a:r>
                      <a:r>
                        <a:rPr lang="en-US" baseline="-25000" dirty="0" err="1" smtClean="0"/>
                        <a:t>jj</a:t>
                      </a:r>
                      <a:r>
                        <a:rPr lang="en-US" dirty="0" smtClean="0"/>
                        <a:t> &gt; 500 </a:t>
                      </a:r>
                      <a:r>
                        <a:rPr lang="en-US" dirty="0" err="1" smtClean="0"/>
                        <a:t>GeV</a:t>
                      </a:r>
                      <a:endParaRPr lang="en-US" dirty="0" smtClean="0"/>
                    </a:p>
                    <a:p>
                      <a:r>
                        <a:rPr lang="en-US" altLang="ja-JP" dirty="0" err="1" smtClean="0"/>
                        <a:t>Δη</a:t>
                      </a:r>
                      <a:r>
                        <a:rPr lang="en-US" altLang="ja-JP" baseline="-25000" dirty="0" err="1" smtClean="0"/>
                        <a:t>jj</a:t>
                      </a:r>
                      <a:r>
                        <a:rPr lang="en-US" altLang="ja-JP" dirty="0" smtClean="0"/>
                        <a:t> &gt; 3.0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</a:t>
                      </a:r>
                      <a:r>
                        <a:rPr lang="en-US" baseline="-25000" dirty="0" err="1" smtClean="0"/>
                        <a:t>T</a:t>
                      </a:r>
                      <a:r>
                        <a:rPr lang="en-US" baseline="30000" dirty="0" err="1" smtClean="0"/>
                        <a:t>H</a:t>
                      </a:r>
                      <a:r>
                        <a:rPr lang="en-US" baseline="0" dirty="0" smtClean="0"/>
                        <a:t>=|</a:t>
                      </a:r>
                      <a:r>
                        <a:rPr lang="en-US" baseline="0" dirty="0" err="1" smtClean="0"/>
                        <a:t>p</a:t>
                      </a:r>
                      <a:r>
                        <a:rPr lang="en-US" baseline="-25000" dirty="0" err="1" smtClean="0"/>
                        <a:t>T</a:t>
                      </a:r>
                      <a:r>
                        <a:rPr lang="en-US" baseline="30000" dirty="0" err="1" smtClean="0"/>
                        <a:t>l</a:t>
                      </a:r>
                      <a:r>
                        <a:rPr lang="en-US" baseline="0" dirty="0" err="1" smtClean="0"/>
                        <a:t>+p</a:t>
                      </a:r>
                      <a:r>
                        <a:rPr lang="en-US" baseline="-25000" dirty="0" err="1" smtClean="0"/>
                        <a:t>T</a:t>
                      </a:r>
                      <a:r>
                        <a:rPr lang="en-US" baseline="-25000" dirty="0" smtClean="0"/>
                        <a:t> </a:t>
                      </a:r>
                      <a:r>
                        <a:rPr lang="en-US" altLang="ja-JP" baseline="30000" dirty="0" err="1" smtClean="0"/>
                        <a:t>τ</a:t>
                      </a:r>
                      <a:r>
                        <a:rPr lang="en-US" baseline="30000" dirty="0" err="1" smtClean="0"/>
                        <a:t>had</a:t>
                      </a:r>
                      <a:r>
                        <a:rPr lang="en-US" baseline="0" dirty="0" err="1" smtClean="0"/>
                        <a:t>+E</a:t>
                      </a:r>
                      <a:r>
                        <a:rPr lang="en-US" baseline="-25000" dirty="0" err="1" smtClean="0"/>
                        <a:t>T</a:t>
                      </a:r>
                      <a:r>
                        <a:rPr lang="en-US" baseline="30000" dirty="0" err="1" smtClean="0"/>
                        <a:t>miss</a:t>
                      </a:r>
                      <a:r>
                        <a:rPr lang="en-US" baseline="0" dirty="0" smtClean="0"/>
                        <a:t>|</a:t>
                      </a:r>
                    </a:p>
                    <a:p>
                      <a:r>
                        <a:rPr lang="en-US" altLang="ja-JP" baseline="0" dirty="0" smtClean="0"/>
                        <a:t>&gt;100 </a:t>
                      </a:r>
                      <a:r>
                        <a:rPr lang="en-US" altLang="ja-JP" baseline="0" dirty="0" err="1" smtClean="0"/>
                        <a:t>GeV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err="1" smtClean="0"/>
                        <a:t>E</a:t>
                      </a:r>
                      <a:r>
                        <a:rPr lang="en-US" baseline="-25000" dirty="0" err="1" smtClean="0"/>
                        <a:t>t</a:t>
                      </a:r>
                      <a:r>
                        <a:rPr lang="en-US" baseline="30000" dirty="0" err="1" smtClean="0"/>
                        <a:t>miss</a:t>
                      </a:r>
                      <a:r>
                        <a:rPr lang="en-US" baseline="30000" dirty="0" smtClean="0"/>
                        <a:t> </a:t>
                      </a:r>
                      <a:r>
                        <a:rPr lang="en-US" baseline="0" dirty="0" smtClean="0"/>
                        <a:t>&gt; 20 </a:t>
                      </a:r>
                      <a:r>
                        <a:rPr lang="en-US" baseline="0" dirty="0" err="1" smtClean="0"/>
                        <a:t>GeV</a:t>
                      </a:r>
                      <a:r>
                        <a:rPr lang="en-US" baseline="0" dirty="0" smtClean="0"/>
                        <a:t>,</a:t>
                      </a:r>
                    </a:p>
                    <a:p>
                      <a:r>
                        <a:rPr lang="en-US" baseline="0" dirty="0" smtClean="0"/>
                        <a:t>at least 1 jet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err="1" smtClean="0"/>
                        <a:t>E</a:t>
                      </a:r>
                      <a:r>
                        <a:rPr lang="en-US" baseline="-25000" dirty="0" err="1" smtClean="0"/>
                        <a:t>t</a:t>
                      </a:r>
                      <a:r>
                        <a:rPr lang="en-US" baseline="30000" dirty="0" err="1" smtClean="0"/>
                        <a:t>miss</a:t>
                      </a:r>
                      <a:r>
                        <a:rPr lang="en-US" baseline="30000" dirty="0" smtClean="0"/>
                        <a:t> </a:t>
                      </a:r>
                      <a:r>
                        <a:rPr lang="en-US" baseline="0" dirty="0" smtClean="0"/>
                        <a:t>&gt; 20 </a:t>
                      </a:r>
                      <a:r>
                        <a:rPr lang="en-US" baseline="0" dirty="0" err="1" smtClean="0"/>
                        <a:t>GeV</a:t>
                      </a:r>
                      <a:r>
                        <a:rPr lang="en-US" baseline="0" dirty="0" smtClean="0"/>
                        <a:t>,</a:t>
                      </a:r>
                    </a:p>
                    <a:p>
                      <a:r>
                        <a:rPr lang="en-US" baseline="0" dirty="0" smtClean="0"/>
                        <a:t>0jet</a:t>
                      </a:r>
                      <a:endParaRPr lang="en-US" baseline="-25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主な信号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dirty="0" smtClean="0"/>
                        <a:t>VBF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ggF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ggF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ggF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2282732"/>
              </p:ext>
            </p:extLst>
          </p:nvPr>
        </p:nvGraphicFramePr>
        <p:xfrm>
          <a:off x="347514" y="5238309"/>
          <a:ext cx="8504694" cy="138176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806037"/>
                <a:gridCol w="1442561"/>
                <a:gridCol w="525609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category(</a:t>
                      </a:r>
                      <a:r>
                        <a:rPr lang="en-US" altLang="ja-JP" b="1" dirty="0" err="1" smtClean="0">
                          <a:latin typeface="Calibri" charset="0"/>
                          <a:sym typeface="Wingdings" charset="0"/>
                        </a:rPr>
                        <a:t>τ</a:t>
                      </a:r>
                      <a:r>
                        <a:rPr lang="en-US" altLang="ja-JP" b="1" baseline="-25000" dirty="0" err="1" smtClean="0">
                          <a:latin typeface="Calibri" charset="0"/>
                          <a:sym typeface="Wingdings" charset="0"/>
                        </a:rPr>
                        <a:t>had</a:t>
                      </a:r>
                      <a:r>
                        <a:rPr lang="en-US" altLang="ja-JP" b="1" dirty="0" err="1" smtClean="0">
                          <a:latin typeface="Calibri" charset="0"/>
                          <a:sym typeface="Wingdings" charset="0"/>
                        </a:rPr>
                        <a:t>τ</a:t>
                      </a:r>
                      <a:r>
                        <a:rPr lang="en-US" altLang="ja-JP" b="1" baseline="-25000" dirty="0" err="1" smtClean="0">
                          <a:latin typeface="Calibri" charset="0"/>
                          <a:sym typeface="Wingdings" charset="0"/>
                        </a:rPr>
                        <a:t>had</a:t>
                      </a:r>
                      <a:r>
                        <a:rPr lang="en-US" altLang="ja-JP" b="1" baseline="0" dirty="0" smtClean="0">
                          <a:latin typeface="Calibri" charset="0"/>
                          <a:sym typeface="Wingdings" charset="0"/>
                        </a:rPr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 jet VBF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Boosted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主なセレクション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</a:t>
                      </a:r>
                      <a:r>
                        <a:rPr lang="en-US" baseline="-25000" dirty="0" err="1" smtClean="0"/>
                        <a:t>jj</a:t>
                      </a:r>
                      <a:r>
                        <a:rPr lang="en-US" dirty="0" smtClean="0"/>
                        <a:t> &gt; 350 </a:t>
                      </a:r>
                      <a:r>
                        <a:rPr lang="en-US" dirty="0" err="1" smtClean="0"/>
                        <a:t>GeV</a:t>
                      </a:r>
                      <a:endParaRPr lang="en-US" dirty="0" smtClean="0"/>
                    </a:p>
                    <a:p>
                      <a:r>
                        <a:rPr lang="en-US" altLang="ja-JP" dirty="0" err="1" smtClean="0"/>
                        <a:t>Δη</a:t>
                      </a:r>
                      <a:r>
                        <a:rPr lang="en-US" altLang="ja-JP" baseline="-25000" dirty="0" err="1" smtClean="0"/>
                        <a:t>jj</a:t>
                      </a:r>
                      <a:r>
                        <a:rPr lang="en-US" altLang="ja-JP" dirty="0" smtClean="0"/>
                        <a:t> &gt; 2.6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1jet </a:t>
                      </a:r>
                      <a:r>
                        <a:rPr lang="en-US" baseline="0" dirty="0" err="1" smtClean="0"/>
                        <a:t>p</a:t>
                      </a:r>
                      <a:r>
                        <a:rPr lang="en-US" baseline="-25000" dirty="0" err="1" smtClean="0"/>
                        <a:t>T</a:t>
                      </a:r>
                      <a:r>
                        <a:rPr lang="en-US" baseline="0" dirty="0" smtClean="0"/>
                        <a:t>&gt;70 </a:t>
                      </a:r>
                      <a:r>
                        <a:rPr lang="en-US" baseline="0" dirty="0" err="1" smtClean="0"/>
                        <a:t>GeV</a:t>
                      </a:r>
                      <a:endParaRPr lang="en-US" baseline="0" dirty="0" smtClean="0"/>
                    </a:p>
                    <a:p>
                      <a:r>
                        <a:rPr lang="en-US" altLang="ja-JP" baseline="0" dirty="0" smtClean="0"/>
                        <a:t>ΔR(</a:t>
                      </a:r>
                      <a:r>
                        <a:rPr lang="en-US" altLang="ja-JP" baseline="0" dirty="0" err="1" smtClean="0"/>
                        <a:t>τ</a:t>
                      </a:r>
                      <a:r>
                        <a:rPr lang="ja-JP" altLang="en-US" baseline="-25000" dirty="0" smtClean="0"/>
                        <a:t>１</a:t>
                      </a:r>
                      <a:r>
                        <a:rPr lang="en-US" altLang="ja-JP" baseline="0" dirty="0" smtClean="0"/>
                        <a:t>,</a:t>
                      </a:r>
                      <a:r>
                        <a:rPr lang="en-US" altLang="ja-JP" baseline="0" dirty="0" err="1" smtClean="0"/>
                        <a:t>τ</a:t>
                      </a:r>
                      <a:r>
                        <a:rPr lang="ja-JP" altLang="en-US" baseline="-25000" dirty="0" smtClean="0"/>
                        <a:t>２</a:t>
                      </a:r>
                      <a:r>
                        <a:rPr lang="en-US" altLang="ja-JP" baseline="0" dirty="0" smtClean="0"/>
                        <a:t>) &lt; 1.9, min{</a:t>
                      </a:r>
                      <a:r>
                        <a:rPr lang="en-US" altLang="ja-JP" baseline="0" dirty="0" err="1" smtClean="0"/>
                        <a:t>Δφ</a:t>
                      </a:r>
                      <a:r>
                        <a:rPr lang="en-US" altLang="ja-JP" baseline="0" dirty="0" smtClean="0"/>
                        <a:t>(</a:t>
                      </a:r>
                      <a:r>
                        <a:rPr lang="en-US" altLang="ja-JP" baseline="0" dirty="0" err="1" smtClean="0"/>
                        <a:t>E</a:t>
                      </a:r>
                      <a:r>
                        <a:rPr lang="en-US" altLang="ja-JP" baseline="-25000" dirty="0" err="1" smtClean="0"/>
                        <a:t>T</a:t>
                      </a:r>
                      <a:r>
                        <a:rPr lang="en-US" altLang="ja-JP" baseline="30000" dirty="0" err="1" smtClean="0"/>
                        <a:t>miss</a:t>
                      </a:r>
                      <a:r>
                        <a:rPr lang="en-US" altLang="ja-JP" baseline="0" dirty="0" smtClean="0"/>
                        <a:t>, τ</a:t>
                      </a:r>
                      <a:r>
                        <a:rPr lang="en-US" altLang="ja-JP" baseline="-25000" dirty="0" smtClean="0"/>
                        <a:t>1</a:t>
                      </a:r>
                      <a:r>
                        <a:rPr lang="en-US" altLang="ja-JP" baseline="0" dirty="0" smtClean="0"/>
                        <a:t>), </a:t>
                      </a:r>
                      <a:r>
                        <a:rPr lang="en-US" altLang="ja-JP" baseline="0" dirty="0" err="1" smtClean="0"/>
                        <a:t>Δφ</a:t>
                      </a:r>
                      <a:r>
                        <a:rPr lang="en-US" altLang="ja-JP" baseline="0" dirty="0" smtClean="0"/>
                        <a:t>(</a:t>
                      </a:r>
                      <a:r>
                        <a:rPr lang="en-US" altLang="ja-JP" baseline="0" dirty="0" err="1" smtClean="0"/>
                        <a:t>E</a:t>
                      </a:r>
                      <a:r>
                        <a:rPr lang="en-US" altLang="ja-JP" baseline="-25000" dirty="0" err="1" smtClean="0"/>
                        <a:t>T</a:t>
                      </a:r>
                      <a:r>
                        <a:rPr lang="en-US" altLang="ja-JP" baseline="30000" dirty="0" err="1" smtClean="0"/>
                        <a:t>miss</a:t>
                      </a:r>
                      <a:r>
                        <a:rPr lang="en-US" altLang="ja-JP" baseline="0" dirty="0" smtClean="0"/>
                        <a:t>, τ</a:t>
                      </a:r>
                      <a:r>
                        <a:rPr lang="en-US" altLang="ja-JP" baseline="-25000" dirty="0" smtClean="0"/>
                        <a:t>2</a:t>
                      </a:r>
                      <a:r>
                        <a:rPr lang="en-US" altLang="ja-JP" baseline="0" dirty="0" smtClean="0"/>
                        <a:t>)} &lt; 0.1π </a:t>
                      </a:r>
                      <a:endParaRPr lang="en-US" baseline="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主な信号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dirty="0" smtClean="0"/>
                        <a:t>VBF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ggF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042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29"/>
            <a:ext cx="8229600" cy="909682"/>
          </a:xfrm>
        </p:spPr>
        <p:txBody>
          <a:bodyPr/>
          <a:lstStyle/>
          <a:p>
            <a:r>
              <a:rPr lang="en-US" b="1" dirty="0" err="1">
                <a:latin typeface="Calibri" charset="0"/>
              </a:rPr>
              <a:t>H</a:t>
            </a:r>
            <a:r>
              <a:rPr lang="en-US" b="1" dirty="0" err="1">
                <a:latin typeface="Calibri" charset="0"/>
                <a:sym typeface="Wingdings" charset="0"/>
              </a:rPr>
              <a:t></a:t>
            </a:r>
            <a:r>
              <a:rPr lang="en-US" altLang="ja-JP" b="1" dirty="0" err="1">
                <a:latin typeface="Calibri" charset="0"/>
                <a:sym typeface="Wingdings" charset="0"/>
              </a:rPr>
              <a:t>ττ</a:t>
            </a:r>
            <a:r>
              <a:rPr lang="en-US" altLang="ja-JP" b="1" dirty="0">
                <a:latin typeface="Calibri" charset="0"/>
                <a:sym typeface="Wingdings" charset="0"/>
              </a:rPr>
              <a:t> (</a:t>
            </a:r>
            <a:r>
              <a:rPr lang="en-US" altLang="ja-JP" b="1" dirty="0" err="1">
                <a:latin typeface="Calibri" charset="0"/>
                <a:sym typeface="Wingdings" charset="0"/>
              </a:rPr>
              <a:t>τ</a:t>
            </a:r>
            <a:r>
              <a:rPr lang="en-US" altLang="ja-JP" b="1" baseline="-25000" dirty="0" err="1">
                <a:latin typeface="Calibri" charset="0"/>
                <a:sym typeface="Wingdings" charset="0"/>
              </a:rPr>
              <a:t>lep</a:t>
            </a:r>
            <a:r>
              <a:rPr lang="en-US" altLang="ja-JP" b="1" dirty="0" err="1">
                <a:latin typeface="Calibri" charset="0"/>
                <a:sym typeface="Wingdings" charset="0"/>
              </a:rPr>
              <a:t>τ</a:t>
            </a:r>
            <a:r>
              <a:rPr lang="en-US" altLang="ja-JP" b="1" baseline="-25000" dirty="0" err="1">
                <a:latin typeface="Calibri" charset="0"/>
                <a:sym typeface="Wingdings" charset="0"/>
              </a:rPr>
              <a:t>lep</a:t>
            </a:r>
            <a:r>
              <a:rPr lang="en-US" altLang="ja-JP" b="1" dirty="0">
                <a:latin typeface="Calibri" charset="0"/>
                <a:sym typeface="Wingdings" charset="0"/>
              </a:rPr>
              <a:t>, </a:t>
            </a:r>
            <a:r>
              <a:rPr lang="en-US" altLang="ja-JP" b="1" dirty="0" err="1">
                <a:latin typeface="Calibri" charset="0"/>
                <a:sym typeface="Wingdings" charset="0"/>
              </a:rPr>
              <a:t>τ</a:t>
            </a:r>
            <a:r>
              <a:rPr lang="en-US" altLang="ja-JP" b="1" baseline="-25000" dirty="0" err="1">
                <a:latin typeface="Calibri" charset="0"/>
                <a:sym typeface="Wingdings" charset="0"/>
              </a:rPr>
              <a:t>lep</a:t>
            </a:r>
            <a:r>
              <a:rPr lang="en-US" altLang="ja-JP" b="1" dirty="0" err="1">
                <a:latin typeface="Calibri" charset="0"/>
                <a:sym typeface="Wingdings" charset="0"/>
              </a:rPr>
              <a:t>τ</a:t>
            </a:r>
            <a:r>
              <a:rPr lang="en-US" altLang="ja-JP" b="1" baseline="-25000" dirty="0" err="1">
                <a:latin typeface="Calibri" charset="0"/>
                <a:sym typeface="Wingdings" charset="0"/>
              </a:rPr>
              <a:t>had</a:t>
            </a:r>
            <a:r>
              <a:rPr lang="en-US" altLang="ja-JP" b="1" dirty="0" err="1">
                <a:latin typeface="Calibri" charset="0"/>
                <a:sym typeface="Wingdings" charset="0"/>
              </a:rPr>
              <a:t>,τ</a:t>
            </a:r>
            <a:r>
              <a:rPr lang="en-US" altLang="ja-JP" b="1" baseline="-25000" dirty="0" err="1">
                <a:latin typeface="Calibri" charset="0"/>
                <a:sym typeface="Wingdings" charset="0"/>
              </a:rPr>
              <a:t>had</a:t>
            </a:r>
            <a:r>
              <a:rPr lang="en-US" altLang="ja-JP" b="1" dirty="0" err="1">
                <a:latin typeface="Calibri" charset="0"/>
                <a:sym typeface="Wingdings" charset="0"/>
              </a:rPr>
              <a:t>τ</a:t>
            </a:r>
            <a:r>
              <a:rPr lang="en-US" altLang="ja-JP" b="1" baseline="-25000" dirty="0" err="1">
                <a:latin typeface="Calibri" charset="0"/>
                <a:sym typeface="Wingdings" charset="0"/>
              </a:rPr>
              <a:t>had</a:t>
            </a:r>
            <a:r>
              <a:rPr lang="en-US" altLang="ja-JP" b="1" dirty="0">
                <a:latin typeface="Calibri" charset="0"/>
                <a:sym typeface="Wingdings" charset="0"/>
              </a:rPr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3212"/>
            <a:ext cx="8229600" cy="5212952"/>
          </a:xfrm>
        </p:spPr>
        <p:txBody>
          <a:bodyPr/>
          <a:lstStyle/>
          <a:p>
            <a:r>
              <a:rPr lang="ja-JP" altLang="en-US" dirty="0" smtClean="0"/>
              <a:t>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08" y="913211"/>
            <a:ext cx="4238420" cy="27437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08" y="3752727"/>
            <a:ext cx="4238420" cy="28965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4285" y="3752727"/>
            <a:ext cx="4222515" cy="29625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4285" y="913211"/>
            <a:ext cx="4222515" cy="274374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70413" y="671470"/>
            <a:ext cx="1312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err="1" smtClean="0">
                <a:solidFill>
                  <a:srgbClr val="FF0000"/>
                </a:solidFill>
                <a:latin typeface="Calibri" charset="0"/>
                <a:sym typeface="Wingdings" charset="0"/>
              </a:rPr>
              <a:t>τ</a:t>
            </a:r>
            <a:r>
              <a:rPr lang="en-US" altLang="ja-JP" b="1" baseline="-25000" dirty="0" err="1" smtClean="0">
                <a:solidFill>
                  <a:srgbClr val="FF0000"/>
                </a:solidFill>
                <a:latin typeface="Calibri" charset="0"/>
                <a:sym typeface="Wingdings" charset="0"/>
              </a:rPr>
              <a:t>lep</a:t>
            </a:r>
            <a:r>
              <a:rPr lang="en-US" altLang="ja-JP" b="1" dirty="0" err="1" smtClean="0">
                <a:solidFill>
                  <a:srgbClr val="FF0000"/>
                </a:solidFill>
                <a:latin typeface="Calibri" charset="0"/>
                <a:sym typeface="Wingdings" charset="0"/>
              </a:rPr>
              <a:t>τ</a:t>
            </a:r>
            <a:r>
              <a:rPr lang="en-US" altLang="ja-JP" b="1" baseline="-25000" dirty="0" err="1" smtClean="0">
                <a:solidFill>
                  <a:srgbClr val="FF0000"/>
                </a:solidFill>
                <a:latin typeface="Calibri" charset="0"/>
                <a:sym typeface="Wingdings" charset="0"/>
              </a:rPr>
              <a:t>lep</a:t>
            </a:r>
            <a:r>
              <a:rPr lang="en-US" altLang="ja-JP" b="1" baseline="-25000" dirty="0" smtClean="0">
                <a:solidFill>
                  <a:srgbClr val="FF0000"/>
                </a:solidFill>
                <a:latin typeface="Calibri" charset="0"/>
                <a:sym typeface="Wingdings" charset="0"/>
              </a:rPr>
              <a:t> </a:t>
            </a:r>
            <a:r>
              <a:rPr lang="en-US" altLang="ja-JP" b="1" dirty="0" smtClean="0">
                <a:solidFill>
                  <a:srgbClr val="FF0000"/>
                </a:solidFill>
                <a:latin typeface="Calibri" charset="0"/>
                <a:sym typeface="Wingdings" charset="0"/>
              </a:rPr>
              <a:t>(VBF)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1669" y="3656960"/>
            <a:ext cx="1320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err="1" smtClean="0">
                <a:solidFill>
                  <a:srgbClr val="FF0000"/>
                </a:solidFill>
                <a:latin typeface="Calibri" charset="0"/>
                <a:sym typeface="Wingdings" charset="0"/>
              </a:rPr>
              <a:t>τ</a:t>
            </a:r>
            <a:r>
              <a:rPr lang="en-US" altLang="ja-JP" b="1" baseline="-25000" dirty="0" err="1" smtClean="0">
                <a:solidFill>
                  <a:srgbClr val="FF0000"/>
                </a:solidFill>
                <a:latin typeface="Calibri" charset="0"/>
                <a:sym typeface="Wingdings" charset="0"/>
              </a:rPr>
              <a:t>lep</a:t>
            </a:r>
            <a:r>
              <a:rPr lang="en-US" altLang="ja-JP" b="1" dirty="0" err="1" smtClean="0">
                <a:solidFill>
                  <a:srgbClr val="FF0000"/>
                </a:solidFill>
                <a:latin typeface="Calibri" charset="0"/>
                <a:sym typeface="Wingdings" charset="0"/>
              </a:rPr>
              <a:t>τ</a:t>
            </a:r>
            <a:r>
              <a:rPr lang="en-US" altLang="ja-JP" b="1" baseline="-25000" dirty="0" err="1" smtClean="0">
                <a:solidFill>
                  <a:srgbClr val="FF0000"/>
                </a:solidFill>
                <a:latin typeface="Calibri" charset="0"/>
                <a:sym typeface="Wingdings" charset="0"/>
              </a:rPr>
              <a:t>had</a:t>
            </a:r>
            <a:r>
              <a:rPr lang="en-US" altLang="ja-JP" b="1" dirty="0" smtClean="0">
                <a:solidFill>
                  <a:srgbClr val="FF0000"/>
                </a:solidFill>
                <a:latin typeface="Calibri" charset="0"/>
                <a:sym typeface="Wingdings" charset="0"/>
              </a:rPr>
              <a:t>(VBF)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71136" y="856136"/>
            <a:ext cx="1738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err="1" smtClean="0">
                <a:solidFill>
                  <a:srgbClr val="FF0000"/>
                </a:solidFill>
                <a:latin typeface="Calibri" charset="0"/>
                <a:sym typeface="Wingdings" charset="0"/>
              </a:rPr>
              <a:t>τ</a:t>
            </a:r>
            <a:r>
              <a:rPr lang="en-US" altLang="ja-JP" b="1" baseline="-25000" dirty="0" err="1" smtClean="0">
                <a:solidFill>
                  <a:srgbClr val="FF0000"/>
                </a:solidFill>
                <a:latin typeface="Calibri" charset="0"/>
                <a:sym typeface="Wingdings" charset="0"/>
              </a:rPr>
              <a:t>lep</a:t>
            </a:r>
            <a:r>
              <a:rPr lang="en-US" altLang="ja-JP" b="1" dirty="0" err="1" smtClean="0">
                <a:solidFill>
                  <a:srgbClr val="FF0000"/>
                </a:solidFill>
                <a:latin typeface="Calibri" charset="0"/>
                <a:sym typeface="Wingdings" charset="0"/>
              </a:rPr>
              <a:t>τ</a:t>
            </a:r>
            <a:r>
              <a:rPr lang="en-US" altLang="ja-JP" b="1" baseline="-25000" dirty="0" err="1" smtClean="0">
                <a:solidFill>
                  <a:srgbClr val="FF0000"/>
                </a:solidFill>
                <a:latin typeface="Calibri" charset="0"/>
                <a:sym typeface="Wingdings" charset="0"/>
              </a:rPr>
              <a:t>had</a:t>
            </a:r>
            <a:r>
              <a:rPr lang="en-US" altLang="ja-JP" b="1" dirty="0" smtClean="0">
                <a:solidFill>
                  <a:srgbClr val="FF0000"/>
                </a:solidFill>
                <a:latin typeface="Calibri" charset="0"/>
                <a:sym typeface="Wingdings" charset="0"/>
              </a:rPr>
              <a:t>(Boosted)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52268" y="3655301"/>
            <a:ext cx="1363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err="1" smtClean="0">
                <a:solidFill>
                  <a:srgbClr val="FF0000"/>
                </a:solidFill>
                <a:latin typeface="Calibri" charset="0"/>
                <a:sym typeface="Wingdings" charset="0"/>
              </a:rPr>
              <a:t>τ</a:t>
            </a:r>
            <a:r>
              <a:rPr lang="en-US" altLang="ja-JP" b="1" baseline="-25000" dirty="0" err="1" smtClean="0">
                <a:solidFill>
                  <a:srgbClr val="FF0000"/>
                </a:solidFill>
                <a:latin typeface="Calibri" charset="0"/>
                <a:sym typeface="Wingdings" charset="0"/>
              </a:rPr>
              <a:t>had</a:t>
            </a:r>
            <a:r>
              <a:rPr lang="en-US" altLang="ja-JP" b="1" dirty="0" err="1" smtClean="0">
                <a:solidFill>
                  <a:srgbClr val="FF0000"/>
                </a:solidFill>
                <a:latin typeface="Calibri" charset="0"/>
                <a:sym typeface="Wingdings" charset="0"/>
              </a:rPr>
              <a:t>τ</a:t>
            </a:r>
            <a:r>
              <a:rPr lang="en-US" altLang="ja-JP" b="1" baseline="-25000" dirty="0" err="1" smtClean="0">
                <a:solidFill>
                  <a:srgbClr val="FF0000"/>
                </a:solidFill>
                <a:latin typeface="Calibri" charset="0"/>
                <a:sym typeface="Wingdings" charset="0"/>
              </a:rPr>
              <a:t>had</a:t>
            </a:r>
            <a:r>
              <a:rPr lang="en-US" altLang="ja-JP" b="1" dirty="0" smtClean="0">
                <a:solidFill>
                  <a:srgbClr val="FF0000"/>
                </a:solidFill>
                <a:latin typeface="Calibri" charset="0"/>
                <a:sym typeface="Wingdings" charset="0"/>
              </a:rPr>
              <a:t>(VBF)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282453" y="1225468"/>
            <a:ext cx="970187" cy="510899"/>
          </a:xfrm>
          <a:prstGeom prst="ellipse">
            <a:avLst/>
          </a:prstGeom>
          <a:noFill/>
          <a:ln w="38100">
            <a:solidFill>
              <a:srgbClr val="008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616080" y="1274205"/>
            <a:ext cx="970187" cy="510899"/>
          </a:xfrm>
          <a:prstGeom prst="ellipse">
            <a:avLst/>
          </a:prstGeom>
          <a:noFill/>
          <a:ln w="38100">
            <a:solidFill>
              <a:srgbClr val="008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590800" y="4091082"/>
            <a:ext cx="970187" cy="510899"/>
          </a:xfrm>
          <a:prstGeom prst="ellipse">
            <a:avLst/>
          </a:prstGeom>
          <a:noFill/>
          <a:ln w="38100">
            <a:solidFill>
              <a:srgbClr val="008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909600" y="4075275"/>
            <a:ext cx="970187" cy="510899"/>
          </a:xfrm>
          <a:prstGeom prst="ellipse">
            <a:avLst/>
          </a:prstGeom>
          <a:noFill/>
          <a:ln w="38100">
            <a:solidFill>
              <a:srgbClr val="008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05455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752" y="1013094"/>
            <a:ext cx="2719922" cy="26095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1750"/>
          </a:xfrm>
        </p:spPr>
        <p:txBody>
          <a:bodyPr>
            <a:normAutofit/>
          </a:bodyPr>
          <a:lstStyle/>
          <a:p>
            <a:r>
              <a:rPr lang="en-US" b="1" dirty="0" err="1">
                <a:latin typeface="Calibri" charset="0"/>
              </a:rPr>
              <a:t>H</a:t>
            </a:r>
            <a:r>
              <a:rPr lang="en-US" b="1" dirty="0" err="1">
                <a:latin typeface="Calibri" charset="0"/>
                <a:sym typeface="Wingdings" charset="0"/>
              </a:rPr>
              <a:t></a:t>
            </a:r>
            <a:r>
              <a:rPr lang="en-US" altLang="ja-JP" b="1" dirty="0" err="1">
                <a:latin typeface="Calibri" charset="0"/>
                <a:sym typeface="Wingdings" charset="0"/>
              </a:rPr>
              <a:t>ττ</a:t>
            </a:r>
            <a:r>
              <a:rPr lang="en-US" altLang="ja-JP" b="1" dirty="0">
                <a:latin typeface="Calibri" charset="0"/>
                <a:sym typeface="Wingdings" charset="0"/>
              </a:rPr>
              <a:t> (</a:t>
            </a:r>
            <a:r>
              <a:rPr lang="en-US" altLang="ja-JP" b="1" dirty="0" err="1">
                <a:latin typeface="Calibri" charset="0"/>
                <a:sym typeface="Wingdings" charset="0"/>
              </a:rPr>
              <a:t>τ</a:t>
            </a:r>
            <a:r>
              <a:rPr lang="en-US" altLang="ja-JP" b="1" baseline="-25000" dirty="0" err="1">
                <a:latin typeface="Calibri" charset="0"/>
                <a:sym typeface="Wingdings" charset="0"/>
              </a:rPr>
              <a:t>lep</a:t>
            </a:r>
            <a:r>
              <a:rPr lang="en-US" altLang="ja-JP" b="1" dirty="0" err="1">
                <a:latin typeface="Calibri" charset="0"/>
                <a:sym typeface="Wingdings" charset="0"/>
              </a:rPr>
              <a:t>τ</a:t>
            </a:r>
            <a:r>
              <a:rPr lang="en-US" altLang="ja-JP" b="1" baseline="-25000" dirty="0" err="1">
                <a:latin typeface="Calibri" charset="0"/>
                <a:sym typeface="Wingdings" charset="0"/>
              </a:rPr>
              <a:t>lep</a:t>
            </a:r>
            <a:r>
              <a:rPr lang="en-US" altLang="ja-JP" b="1" dirty="0">
                <a:latin typeface="Calibri" charset="0"/>
                <a:sym typeface="Wingdings" charset="0"/>
              </a:rPr>
              <a:t>, </a:t>
            </a:r>
            <a:r>
              <a:rPr lang="en-US" altLang="ja-JP" b="1" dirty="0" err="1">
                <a:latin typeface="Calibri" charset="0"/>
                <a:sym typeface="Wingdings" charset="0"/>
              </a:rPr>
              <a:t>τ</a:t>
            </a:r>
            <a:r>
              <a:rPr lang="en-US" altLang="ja-JP" b="1" baseline="-25000" dirty="0" err="1">
                <a:latin typeface="Calibri" charset="0"/>
                <a:sym typeface="Wingdings" charset="0"/>
              </a:rPr>
              <a:t>lep</a:t>
            </a:r>
            <a:r>
              <a:rPr lang="en-US" altLang="ja-JP" b="1" dirty="0" err="1">
                <a:latin typeface="Calibri" charset="0"/>
                <a:sym typeface="Wingdings" charset="0"/>
              </a:rPr>
              <a:t>τ</a:t>
            </a:r>
            <a:r>
              <a:rPr lang="en-US" altLang="ja-JP" b="1" baseline="-25000" dirty="0" err="1">
                <a:latin typeface="Calibri" charset="0"/>
                <a:sym typeface="Wingdings" charset="0"/>
              </a:rPr>
              <a:t>had</a:t>
            </a:r>
            <a:r>
              <a:rPr lang="en-US" altLang="ja-JP" b="1" dirty="0" err="1">
                <a:latin typeface="Calibri" charset="0"/>
                <a:sym typeface="Wingdings" charset="0"/>
              </a:rPr>
              <a:t>,τ</a:t>
            </a:r>
            <a:r>
              <a:rPr lang="en-US" altLang="ja-JP" b="1" baseline="-25000" dirty="0" err="1">
                <a:latin typeface="Calibri" charset="0"/>
                <a:sym typeface="Wingdings" charset="0"/>
              </a:rPr>
              <a:t>had</a:t>
            </a:r>
            <a:r>
              <a:rPr lang="en-US" altLang="ja-JP" b="1" dirty="0" err="1">
                <a:latin typeface="Calibri" charset="0"/>
                <a:sym typeface="Wingdings" charset="0"/>
              </a:rPr>
              <a:t>τ</a:t>
            </a:r>
            <a:r>
              <a:rPr lang="en-US" altLang="ja-JP" b="1" baseline="-25000" dirty="0" err="1">
                <a:latin typeface="Calibri" charset="0"/>
                <a:sym typeface="Wingdings" charset="0"/>
              </a:rPr>
              <a:t>had</a:t>
            </a:r>
            <a:r>
              <a:rPr lang="en-US" altLang="ja-JP" b="1" dirty="0">
                <a:latin typeface="Calibri" charset="0"/>
                <a:sym typeface="Wingdings" charset="0"/>
              </a:rPr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434" y="986639"/>
            <a:ext cx="3558239" cy="2138256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m</a:t>
            </a:r>
            <a:r>
              <a:rPr lang="en-US" altLang="ja-JP" sz="2400" baseline="-25000" dirty="0" err="1" smtClean="0"/>
              <a:t>ττ</a:t>
            </a:r>
            <a:r>
              <a:rPr lang="ja-JP" altLang="en-US" sz="2400" dirty="0" smtClean="0"/>
              <a:t>分布でヒッグス粒子の兆候を探索</a:t>
            </a:r>
            <a:endParaRPr lang="en-US" sz="2400" baseline="-25000" dirty="0" smtClean="0"/>
          </a:p>
          <a:p>
            <a:r>
              <a:rPr lang="en-US" sz="2400" dirty="0" err="1" smtClean="0"/>
              <a:t>H</a:t>
            </a:r>
            <a:r>
              <a:rPr lang="en-US" sz="2400" dirty="0" err="1" smtClean="0">
                <a:sym typeface="Wingdings"/>
              </a:rPr>
              <a:t></a:t>
            </a:r>
            <a:r>
              <a:rPr lang="en-US" altLang="ja-JP" sz="2400" dirty="0" err="1" smtClean="0">
                <a:sym typeface="Wingdings"/>
              </a:rPr>
              <a:t>ττ</a:t>
            </a:r>
            <a:r>
              <a:rPr lang="en-US" altLang="ja-JP" sz="2400" dirty="0" smtClean="0">
                <a:sym typeface="Wingdings"/>
              </a:rPr>
              <a:t> channel</a:t>
            </a:r>
            <a:r>
              <a:rPr lang="ja-JP" altLang="en-US" sz="2400" dirty="0" smtClean="0">
                <a:sym typeface="Wingdings"/>
              </a:rPr>
              <a:t>は</a:t>
            </a:r>
            <a:r>
              <a:rPr lang="en-US" altLang="ja-JP" sz="2400" dirty="0" smtClean="0">
                <a:sym typeface="Wingdings"/>
              </a:rPr>
              <a:t>VBF</a:t>
            </a:r>
            <a:r>
              <a:rPr lang="ja-JP" altLang="en-US" sz="2400" dirty="0" smtClean="0">
                <a:sym typeface="Wingdings"/>
              </a:rPr>
              <a:t>カテゴリーも感度があるまだ発見には至らず</a:t>
            </a:r>
            <a:endParaRPr lang="en-US" altLang="ja-JP" sz="2400" dirty="0" smtClean="0">
              <a:sym typeface="Wingdings"/>
            </a:endParaRPr>
          </a:p>
          <a:p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403" y="1031091"/>
            <a:ext cx="2716036" cy="26058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1234" y="3636954"/>
            <a:ext cx="4405566" cy="32210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42" y="3494264"/>
            <a:ext cx="4281234" cy="32482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98535" y="4523248"/>
            <a:ext cx="18779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All combined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Expected 1.2*SM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Observed 1.9*SM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39363" y="2086834"/>
            <a:ext cx="700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VBF-</a:t>
            </a:r>
            <a:r>
              <a:rPr lang="en-US" sz="1400" b="1" dirty="0" err="1" smtClean="0">
                <a:solidFill>
                  <a:srgbClr val="FF0000"/>
                </a:solidFill>
              </a:rPr>
              <a:t>ch</a:t>
            </a:r>
            <a:endParaRPr lang="en-US" sz="1400" b="1" dirty="0" smtClean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63928" y="5266102"/>
            <a:ext cx="17240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err="1" smtClean="0">
                <a:solidFill>
                  <a:srgbClr val="3366FF"/>
                </a:solidFill>
              </a:rPr>
              <a:t>μ</a:t>
            </a:r>
            <a:r>
              <a:rPr lang="en-US" altLang="ja-JP" b="1" baseline="-25000" dirty="0" err="1" smtClean="0">
                <a:solidFill>
                  <a:srgbClr val="3366FF"/>
                </a:solidFill>
              </a:rPr>
              <a:t>ggF</a:t>
            </a:r>
            <a:r>
              <a:rPr lang="en-US" altLang="ja-JP" b="1" dirty="0" smtClean="0">
                <a:solidFill>
                  <a:srgbClr val="3366FF"/>
                </a:solidFill>
              </a:rPr>
              <a:t>*B/B</a:t>
            </a:r>
            <a:r>
              <a:rPr lang="en-US" altLang="ja-JP" b="1" baseline="-25000" dirty="0" smtClean="0">
                <a:solidFill>
                  <a:srgbClr val="3366FF"/>
                </a:solidFill>
              </a:rPr>
              <a:t>SM</a:t>
            </a:r>
            <a:r>
              <a:rPr lang="en-US" altLang="ja-JP" b="1" dirty="0" smtClean="0">
                <a:solidFill>
                  <a:srgbClr val="3366FF"/>
                </a:solidFill>
              </a:rPr>
              <a:t>=2.4</a:t>
            </a:r>
          </a:p>
          <a:p>
            <a:r>
              <a:rPr lang="en-US" altLang="ja-JP" b="1" dirty="0" err="1" smtClean="0">
                <a:solidFill>
                  <a:srgbClr val="3366FF"/>
                </a:solidFill>
              </a:rPr>
              <a:t>μ</a:t>
            </a:r>
            <a:r>
              <a:rPr lang="en-US" altLang="ja-JP" b="1" baseline="-25000" dirty="0" err="1" smtClean="0">
                <a:solidFill>
                  <a:srgbClr val="3366FF"/>
                </a:solidFill>
              </a:rPr>
              <a:t>VBF</a:t>
            </a:r>
            <a:r>
              <a:rPr lang="en-US" altLang="ja-JP" b="1" dirty="0" smtClean="0">
                <a:solidFill>
                  <a:srgbClr val="3366FF"/>
                </a:solidFill>
              </a:rPr>
              <a:t>*</a:t>
            </a:r>
            <a:r>
              <a:rPr lang="en-US" altLang="ja-JP" b="1" dirty="0">
                <a:solidFill>
                  <a:srgbClr val="3366FF"/>
                </a:solidFill>
              </a:rPr>
              <a:t>B/B</a:t>
            </a:r>
            <a:r>
              <a:rPr lang="en-US" altLang="ja-JP" b="1" baseline="-25000" dirty="0">
                <a:solidFill>
                  <a:srgbClr val="3366FF"/>
                </a:solidFill>
              </a:rPr>
              <a:t>SM</a:t>
            </a:r>
            <a:r>
              <a:rPr lang="en-US" altLang="ja-JP" b="1" dirty="0" smtClean="0">
                <a:solidFill>
                  <a:srgbClr val="3366FF"/>
                </a:solidFill>
              </a:rPr>
              <a:t>=-0.4</a:t>
            </a:r>
            <a:endParaRPr lang="en-US" altLang="ja-JP" b="1" dirty="0">
              <a:solidFill>
                <a:srgbClr val="3366FF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4951952" y="5066336"/>
            <a:ext cx="2511657" cy="1"/>
          </a:xfrm>
          <a:prstGeom prst="line">
            <a:avLst/>
          </a:prstGeom>
          <a:ln w="12700">
            <a:solidFill>
              <a:srgbClr val="0000FF"/>
            </a:solidFill>
            <a:prstDash val="sys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6254048" y="4009567"/>
            <a:ext cx="14271" cy="2325834"/>
          </a:xfrm>
          <a:prstGeom prst="line">
            <a:avLst/>
          </a:prstGeom>
          <a:ln w="12700">
            <a:solidFill>
              <a:srgbClr val="0000FF"/>
            </a:solidFill>
            <a:prstDash val="sys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163928" y="1932945"/>
            <a:ext cx="10301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non VBF-</a:t>
            </a:r>
            <a:r>
              <a:rPr lang="en-US" sz="1400" b="1" dirty="0" err="1" smtClean="0">
                <a:solidFill>
                  <a:srgbClr val="FF0000"/>
                </a:solidFill>
              </a:rPr>
              <a:t>ch</a:t>
            </a:r>
            <a:endParaRPr lang="en-US" sz="1400" b="1" dirty="0" smtClean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08199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738187"/>
          </a:xfrm>
        </p:spPr>
        <p:txBody>
          <a:bodyPr>
            <a:normAutofit fontScale="90000"/>
          </a:bodyPr>
          <a:lstStyle/>
          <a:p>
            <a:r>
              <a:rPr lang="en-US" b="1" u="sng">
                <a:latin typeface="Calibri" charset="0"/>
              </a:rPr>
              <a:t>W/ZH(</a:t>
            </a:r>
            <a:r>
              <a:rPr lang="en-US" b="1" u="sng">
                <a:latin typeface="Calibri" charset="0"/>
                <a:sym typeface="Wingdings" charset="0"/>
              </a:rPr>
              <a:t>bbar)</a:t>
            </a:r>
            <a:endParaRPr lang="en-US" b="1" u="sng">
              <a:latin typeface="Calibri" charset="0"/>
            </a:endParaRPr>
          </a:p>
        </p:txBody>
      </p:sp>
      <p:sp>
        <p:nvSpPr>
          <p:cNvPr id="38916" name="Content Placeholder 2"/>
          <p:cNvSpPr>
            <a:spLocks noGrp="1"/>
          </p:cNvSpPr>
          <p:nvPr>
            <p:ph idx="1"/>
          </p:nvPr>
        </p:nvSpPr>
        <p:spPr>
          <a:xfrm>
            <a:off x="-4763" y="784225"/>
            <a:ext cx="5427658" cy="2988870"/>
          </a:xfrm>
        </p:spPr>
        <p:txBody>
          <a:bodyPr>
            <a:normAutofit/>
          </a:bodyPr>
          <a:lstStyle/>
          <a:p>
            <a:r>
              <a:rPr lang="en-US" sz="2400" dirty="0" err="1" smtClean="0">
                <a:latin typeface="Calibri" charset="0"/>
                <a:sym typeface="Wingdings" charset="0"/>
              </a:rPr>
              <a:t>H</a:t>
            </a:r>
            <a:r>
              <a:rPr lang="en-US" sz="2400" dirty="0" err="1" smtClean="0">
                <a:latin typeface="Calibri" charset="0"/>
                <a:sym typeface="Wingdings"/>
              </a:rPr>
              <a:t>bb</a:t>
            </a:r>
            <a:r>
              <a:rPr lang="ja-JP" altLang="en-US" sz="2400" dirty="0" smtClean="0">
                <a:latin typeface="Calibri" charset="0"/>
                <a:sym typeface="Wingdings"/>
              </a:rPr>
              <a:t>探索で有望チャンネル</a:t>
            </a:r>
            <a:endParaRPr lang="en-US" sz="2400" dirty="0">
              <a:latin typeface="Calibri" charset="0"/>
              <a:sym typeface="Wingdings" charset="0"/>
            </a:endParaRPr>
          </a:p>
          <a:p>
            <a:pPr lvl="1"/>
            <a:r>
              <a:rPr lang="en-US" sz="2400" dirty="0" smtClean="0">
                <a:latin typeface="Calibri" charset="0"/>
                <a:sym typeface="Wingdings" charset="0"/>
              </a:rPr>
              <a:t>WH,ZH : </a:t>
            </a:r>
            <a:r>
              <a:rPr lang="ja-JP" altLang="en-US" sz="2400" dirty="0" smtClean="0">
                <a:latin typeface="Calibri" charset="0"/>
                <a:sym typeface="Wingdings" charset="0"/>
              </a:rPr>
              <a:t>終状態にレプトン</a:t>
            </a:r>
            <a:r>
              <a:rPr lang="en-US" altLang="ja-JP" sz="2400" dirty="0" err="1" smtClean="0">
                <a:latin typeface="Calibri" charset="0"/>
                <a:sym typeface="Wingdings" charset="0"/>
              </a:rPr>
              <a:t>orMET</a:t>
            </a:r>
            <a:r>
              <a:rPr lang="ja-JP" altLang="en-US" sz="2400" dirty="0" smtClean="0">
                <a:latin typeface="Calibri" charset="0"/>
                <a:sym typeface="Wingdings" charset="0"/>
              </a:rPr>
              <a:t>を含む</a:t>
            </a:r>
            <a:r>
              <a:rPr lang="en-US" altLang="ja-JP" sz="2400" dirty="0" smtClean="0">
                <a:latin typeface="Calibri" charset="0"/>
                <a:sym typeface="Wingdings" charset="0"/>
              </a:rPr>
              <a:t>(lepton or MET trigger)</a:t>
            </a:r>
          </a:p>
          <a:p>
            <a:pPr lvl="1"/>
            <a:r>
              <a:rPr lang="en-US" sz="2400" dirty="0" err="1" smtClean="0">
                <a:latin typeface="Calibri" charset="0"/>
                <a:sym typeface="Wingdings" charset="0"/>
              </a:rPr>
              <a:t>pT</a:t>
            </a:r>
            <a:r>
              <a:rPr lang="en-US" sz="2400" dirty="0" smtClean="0">
                <a:latin typeface="Calibri" charset="0"/>
                <a:sym typeface="Wingdings" charset="0"/>
              </a:rPr>
              <a:t>(W/Z)</a:t>
            </a:r>
            <a:r>
              <a:rPr lang="ja-JP" altLang="en-US" sz="2400" dirty="0" smtClean="0">
                <a:latin typeface="Calibri" charset="0"/>
                <a:sym typeface="Wingdings" charset="0"/>
              </a:rPr>
              <a:t>でカテゴリー分け</a:t>
            </a:r>
            <a:endParaRPr lang="en-US" altLang="ja-JP" sz="2400" dirty="0" smtClean="0">
              <a:latin typeface="Calibri" charset="0"/>
              <a:sym typeface="Wingdings" charset="0"/>
            </a:endParaRPr>
          </a:p>
          <a:p>
            <a:pPr lvl="1"/>
            <a:r>
              <a:rPr lang="ja-JP" altLang="en-US" sz="2400" dirty="0" smtClean="0">
                <a:latin typeface="Calibri" charset="0"/>
                <a:sym typeface="Wingdings" charset="0"/>
              </a:rPr>
              <a:t>主な背景事象は</a:t>
            </a:r>
            <a:r>
              <a:rPr lang="en-US" altLang="ja-JP" sz="2400" dirty="0" smtClean="0">
                <a:latin typeface="Calibri" charset="0"/>
                <a:sym typeface="Wingdings" charset="0"/>
              </a:rPr>
              <a:t>W/</a:t>
            </a:r>
            <a:r>
              <a:rPr lang="en-US" altLang="ja-JP" sz="2400" dirty="0" err="1" smtClean="0">
                <a:latin typeface="Calibri" charset="0"/>
                <a:sym typeface="Wingdings" charset="0"/>
              </a:rPr>
              <a:t>Z+jets</a:t>
            </a:r>
            <a:r>
              <a:rPr lang="en-US" altLang="ja-JP" sz="2400" dirty="0" smtClean="0">
                <a:latin typeface="Calibri" charset="0"/>
                <a:sym typeface="Wingdings" charset="0"/>
              </a:rPr>
              <a:t>, </a:t>
            </a:r>
            <a:r>
              <a:rPr lang="en-US" altLang="ja-JP" sz="2400" dirty="0" err="1" smtClean="0">
                <a:latin typeface="Calibri" charset="0"/>
                <a:sym typeface="Wingdings" charset="0"/>
              </a:rPr>
              <a:t>ttbar</a:t>
            </a:r>
            <a:r>
              <a:rPr lang="en-US" altLang="ja-JP" sz="2400" dirty="0" smtClean="0">
                <a:latin typeface="Calibri" charset="0"/>
                <a:sym typeface="Wingdings" charset="0"/>
              </a:rPr>
              <a:t>, QCD, </a:t>
            </a:r>
            <a:r>
              <a:rPr lang="en-US" altLang="ja-JP" sz="2400" dirty="0" err="1" smtClean="0">
                <a:latin typeface="Calibri" charset="0"/>
                <a:sym typeface="Wingdings" charset="0"/>
              </a:rPr>
              <a:t>Diboson</a:t>
            </a:r>
            <a:r>
              <a:rPr lang="en-US" altLang="ja-JP" sz="2400" dirty="0" smtClean="0">
                <a:latin typeface="Calibri" charset="0"/>
                <a:sym typeface="Wingdings" charset="0"/>
              </a:rPr>
              <a:t> (WZ,ZZ)</a:t>
            </a:r>
          </a:p>
          <a:p>
            <a:pPr lvl="1"/>
            <a:endParaRPr lang="en-US" sz="2400" dirty="0">
              <a:latin typeface="Calibri" charset="0"/>
              <a:sym typeface="Wingdings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2013/05/24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1240202"/>
              </p:ext>
            </p:extLst>
          </p:nvPr>
        </p:nvGraphicFramePr>
        <p:xfrm>
          <a:off x="-11408" y="3773095"/>
          <a:ext cx="9155408" cy="275844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341632"/>
                <a:gridCol w="2333149"/>
                <a:gridCol w="4480627"/>
              </a:tblGrid>
              <a:tr h="0">
                <a:tc>
                  <a:txBody>
                    <a:bodyPr/>
                    <a:lstStyle/>
                    <a:p>
                      <a:r>
                        <a:rPr lang="en-US" b="0" dirty="0" err="1" smtClean="0"/>
                        <a:t>WH</a:t>
                      </a:r>
                      <a:r>
                        <a:rPr lang="en-US" b="0" dirty="0" err="1" smtClean="0">
                          <a:sym typeface="Wingdings"/>
                        </a:rPr>
                        <a:t>lvbb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err="1" smtClean="0"/>
                        <a:t>ZH</a:t>
                      </a:r>
                      <a:r>
                        <a:rPr lang="en-US" b="0" dirty="0" err="1" smtClean="0">
                          <a:sym typeface="Wingdings"/>
                        </a:rPr>
                        <a:t>llbb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err="1" smtClean="0"/>
                        <a:t>ZH</a:t>
                      </a:r>
                      <a:r>
                        <a:rPr lang="en-US" b="0" dirty="0" err="1" smtClean="0">
                          <a:sym typeface="Wingdings"/>
                        </a:rPr>
                        <a:t>vvbb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one lepton (</a:t>
                      </a:r>
                      <a:r>
                        <a:rPr lang="en-US" b="0" dirty="0" err="1" smtClean="0"/>
                        <a:t>e,</a:t>
                      </a:r>
                      <a:r>
                        <a:rPr lang="en-US" altLang="ja-JP" b="0" dirty="0" err="1" smtClean="0"/>
                        <a:t>μ</a:t>
                      </a:r>
                      <a:r>
                        <a:rPr lang="en-US" altLang="ja-JP" b="0" dirty="0" smtClean="0"/>
                        <a:t>)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two leptons (</a:t>
                      </a:r>
                      <a:r>
                        <a:rPr lang="en-US" b="0" dirty="0" err="1" smtClean="0"/>
                        <a:t>ee</a:t>
                      </a:r>
                      <a:r>
                        <a:rPr lang="en-US" b="0" dirty="0" smtClean="0"/>
                        <a:t>,</a:t>
                      </a:r>
                      <a:r>
                        <a:rPr lang="en-US" b="0" baseline="0" dirty="0" smtClean="0"/>
                        <a:t> </a:t>
                      </a:r>
                      <a:r>
                        <a:rPr lang="en-US" altLang="ja-JP" b="0" baseline="0" dirty="0" err="1" smtClean="0"/>
                        <a:t>μμ</a:t>
                      </a:r>
                      <a:r>
                        <a:rPr lang="en-US" altLang="ja-JP" b="0" baseline="0" dirty="0" smtClean="0"/>
                        <a:t>)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latin typeface="Calibri" charset="0"/>
                        </a:rPr>
                        <a:t>E</a:t>
                      </a:r>
                      <a:r>
                        <a:rPr lang="en-US" sz="1800" baseline="-25000" dirty="0" err="1" smtClean="0">
                          <a:latin typeface="Calibri" charset="0"/>
                        </a:rPr>
                        <a:t>T</a:t>
                      </a:r>
                      <a:r>
                        <a:rPr lang="en-US" sz="1800" baseline="30000" dirty="0" err="1" smtClean="0">
                          <a:latin typeface="Calibri" charset="0"/>
                        </a:rPr>
                        <a:t>miss</a:t>
                      </a:r>
                      <a:r>
                        <a:rPr lang="en-US" b="0" dirty="0" smtClean="0"/>
                        <a:t> &gt; 120 </a:t>
                      </a:r>
                      <a:r>
                        <a:rPr lang="en-US" b="0" dirty="0" err="1" smtClean="0"/>
                        <a:t>GeV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latin typeface="Calibri" charset="0"/>
                        </a:rPr>
                        <a:t>E</a:t>
                      </a:r>
                      <a:r>
                        <a:rPr lang="en-US" sz="1800" baseline="-25000" dirty="0" err="1" smtClean="0">
                          <a:latin typeface="Calibri" charset="0"/>
                        </a:rPr>
                        <a:t>T</a:t>
                      </a:r>
                      <a:r>
                        <a:rPr lang="en-US" sz="1800" baseline="30000" dirty="0" err="1" smtClean="0">
                          <a:latin typeface="Calibri" charset="0"/>
                        </a:rPr>
                        <a:t>miss</a:t>
                      </a:r>
                      <a:r>
                        <a:rPr lang="en-US" b="0" dirty="0" smtClean="0"/>
                        <a:t> &gt; 25(50), </a:t>
                      </a:r>
                      <a:r>
                        <a:rPr lang="en-US" b="0" dirty="0" err="1" smtClean="0"/>
                        <a:t>GeV</a:t>
                      </a:r>
                      <a:r>
                        <a:rPr lang="en-US" b="0" dirty="0" smtClean="0"/>
                        <a:t>, </a:t>
                      </a:r>
                    </a:p>
                    <a:p>
                      <a:r>
                        <a:rPr lang="en-US" b="0" dirty="0" smtClean="0"/>
                        <a:t>(40 &lt;) </a:t>
                      </a:r>
                      <a:r>
                        <a:rPr lang="en-US" b="0" dirty="0" err="1" smtClean="0"/>
                        <a:t>m</a:t>
                      </a:r>
                      <a:r>
                        <a:rPr lang="en-US" b="0" baseline="-25000" dirty="0" err="1" smtClean="0"/>
                        <a:t>T</a:t>
                      </a:r>
                      <a:r>
                        <a:rPr lang="en-US" b="0" dirty="0" smtClean="0"/>
                        <a:t> &lt; 120 </a:t>
                      </a:r>
                      <a:r>
                        <a:rPr lang="en-US" b="0" dirty="0" err="1" smtClean="0"/>
                        <a:t>GeV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83 </a:t>
                      </a:r>
                      <a:r>
                        <a:rPr lang="en-US" b="0" dirty="0" err="1" smtClean="0"/>
                        <a:t>GeV</a:t>
                      </a:r>
                      <a:r>
                        <a:rPr lang="en-US" b="0" dirty="0" smtClean="0"/>
                        <a:t> &lt; </a:t>
                      </a:r>
                      <a:r>
                        <a:rPr lang="en-US" b="0" dirty="0" err="1" smtClean="0"/>
                        <a:t>m</a:t>
                      </a:r>
                      <a:r>
                        <a:rPr lang="en-US" b="0" baseline="-25000" dirty="0" err="1" smtClean="0"/>
                        <a:t>ll</a:t>
                      </a:r>
                      <a:r>
                        <a:rPr lang="en-US" b="0" dirty="0" smtClean="0"/>
                        <a:t> &lt; 99 </a:t>
                      </a:r>
                      <a:r>
                        <a:rPr lang="en-US" b="0" dirty="0" err="1" smtClean="0"/>
                        <a:t>GeV</a:t>
                      </a:r>
                      <a:r>
                        <a:rPr lang="en-US" b="0" dirty="0" smtClean="0"/>
                        <a:t>, </a:t>
                      </a:r>
                    </a:p>
                    <a:p>
                      <a:r>
                        <a:rPr lang="en-US" sz="1800" baseline="0" dirty="0" err="1" smtClean="0">
                          <a:latin typeface="Calibri" charset="0"/>
                        </a:rPr>
                        <a:t>E</a:t>
                      </a:r>
                      <a:r>
                        <a:rPr lang="en-US" sz="1800" baseline="-25000" dirty="0" err="1" smtClean="0">
                          <a:latin typeface="Calibri" charset="0"/>
                        </a:rPr>
                        <a:t>T</a:t>
                      </a:r>
                      <a:r>
                        <a:rPr lang="en-US" sz="1800" baseline="30000" dirty="0" err="1" smtClean="0">
                          <a:latin typeface="Calibri" charset="0"/>
                        </a:rPr>
                        <a:t>miss</a:t>
                      </a:r>
                      <a:r>
                        <a:rPr lang="en-US" b="0" dirty="0" smtClean="0"/>
                        <a:t> &lt; 60 </a:t>
                      </a:r>
                      <a:r>
                        <a:rPr lang="en-US" b="0" dirty="0" err="1" smtClean="0"/>
                        <a:t>GeV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aseline="0" dirty="0" err="1" smtClean="0">
                          <a:latin typeface="Calibri" charset="0"/>
                        </a:rPr>
                        <a:t>p</a:t>
                      </a:r>
                      <a:r>
                        <a:rPr lang="en-US" sz="1800" baseline="-25000" dirty="0" err="1" smtClean="0">
                          <a:latin typeface="Calibri" charset="0"/>
                        </a:rPr>
                        <a:t>T</a:t>
                      </a:r>
                      <a:r>
                        <a:rPr lang="en-US" sz="1800" baseline="30000" dirty="0" err="1" smtClean="0">
                          <a:latin typeface="Calibri" charset="0"/>
                        </a:rPr>
                        <a:t>miss</a:t>
                      </a:r>
                      <a:r>
                        <a:rPr lang="en-US" b="0" dirty="0" smtClean="0"/>
                        <a:t> &gt; 30 </a:t>
                      </a:r>
                      <a:r>
                        <a:rPr lang="en-US" b="0" dirty="0" err="1" smtClean="0"/>
                        <a:t>GeV</a:t>
                      </a:r>
                      <a:r>
                        <a:rPr lang="en-US" b="0" dirty="0" smtClean="0"/>
                        <a:t>,</a:t>
                      </a:r>
                      <a:r>
                        <a:rPr lang="en-US" b="0" baseline="0" dirty="0" smtClean="0"/>
                        <a:t> </a:t>
                      </a:r>
                      <a:r>
                        <a:rPr lang="en-US" b="0" dirty="0" smtClean="0"/>
                        <a:t>|</a:t>
                      </a:r>
                      <a:r>
                        <a:rPr lang="en-US" altLang="ja-JP" b="0" dirty="0" err="1" smtClean="0"/>
                        <a:t>Δφ</a:t>
                      </a:r>
                      <a:r>
                        <a:rPr lang="en-US" altLang="ja-JP" b="0" dirty="0" smtClean="0"/>
                        <a:t>(</a:t>
                      </a:r>
                      <a:r>
                        <a:rPr lang="en-US" sz="1800" dirty="0" err="1" smtClean="0">
                          <a:latin typeface="Calibri" charset="0"/>
                        </a:rPr>
                        <a:t>E</a:t>
                      </a:r>
                      <a:r>
                        <a:rPr lang="en-US" sz="1800" baseline="-25000" dirty="0" err="1" smtClean="0">
                          <a:latin typeface="Calibri" charset="0"/>
                        </a:rPr>
                        <a:t>T</a:t>
                      </a:r>
                      <a:r>
                        <a:rPr lang="en-US" sz="1800" baseline="30000" dirty="0" err="1" smtClean="0">
                          <a:latin typeface="Calibri" charset="0"/>
                        </a:rPr>
                        <a:t>miss</a:t>
                      </a:r>
                      <a:r>
                        <a:rPr lang="en-US" sz="1800" baseline="0" dirty="0" smtClean="0">
                          <a:latin typeface="Calibri" charset="0"/>
                        </a:rPr>
                        <a:t>, </a:t>
                      </a:r>
                      <a:r>
                        <a:rPr lang="en-US" sz="1800" baseline="0" dirty="0" err="1" smtClean="0">
                          <a:latin typeface="Calibri" charset="0"/>
                        </a:rPr>
                        <a:t>p</a:t>
                      </a:r>
                      <a:r>
                        <a:rPr lang="en-US" sz="1800" baseline="-25000" dirty="0" err="1" smtClean="0">
                          <a:latin typeface="Calibri" charset="0"/>
                        </a:rPr>
                        <a:t>T</a:t>
                      </a:r>
                      <a:r>
                        <a:rPr lang="en-US" sz="1800" baseline="30000" dirty="0" err="1" smtClean="0">
                          <a:latin typeface="Calibri" charset="0"/>
                        </a:rPr>
                        <a:t>miss</a:t>
                      </a:r>
                      <a:r>
                        <a:rPr lang="en-US" altLang="ja-JP" b="0" dirty="0" smtClean="0"/>
                        <a:t>)|</a:t>
                      </a:r>
                      <a:r>
                        <a:rPr lang="en-US" altLang="ja-JP" b="0" baseline="0" dirty="0" smtClean="0"/>
                        <a:t> &lt; π/2, </a:t>
                      </a:r>
                    </a:p>
                    <a:p>
                      <a:r>
                        <a:rPr lang="en-US" altLang="ja-JP" b="0" baseline="0" dirty="0" smtClean="0"/>
                        <a:t>|</a:t>
                      </a:r>
                      <a:r>
                        <a:rPr lang="en-US" altLang="ja-JP" b="0" baseline="0" dirty="0" err="1" smtClean="0"/>
                        <a:t>Δφ</a:t>
                      </a:r>
                      <a:r>
                        <a:rPr lang="en-US" altLang="ja-JP" b="0" baseline="0" dirty="0" smtClean="0"/>
                        <a:t>(</a:t>
                      </a:r>
                      <a:r>
                        <a:rPr lang="en-US" altLang="ja-JP" sz="1800" b="0" baseline="0" dirty="0" err="1" smtClean="0">
                          <a:latin typeface="Calibri" charset="0"/>
                        </a:rPr>
                        <a:t>E</a:t>
                      </a:r>
                      <a:r>
                        <a:rPr lang="en-US" sz="1800" baseline="-25000" dirty="0" err="1" smtClean="0">
                          <a:latin typeface="Calibri" charset="0"/>
                        </a:rPr>
                        <a:t>t</a:t>
                      </a:r>
                      <a:r>
                        <a:rPr lang="en-US" sz="1800" baseline="30000" dirty="0" err="1" smtClean="0">
                          <a:latin typeface="Calibri" charset="0"/>
                        </a:rPr>
                        <a:t>miss</a:t>
                      </a:r>
                      <a:r>
                        <a:rPr lang="en-US" altLang="ja-JP" b="0" baseline="0" dirty="0" err="1" smtClean="0"/>
                        <a:t>,jet</a:t>
                      </a:r>
                      <a:r>
                        <a:rPr lang="en-US" altLang="ja-JP" b="0" baseline="0" dirty="0" smtClean="0"/>
                        <a:t>)|&gt;1.5, |</a:t>
                      </a:r>
                      <a:r>
                        <a:rPr lang="en-US" altLang="ja-JP" b="0" baseline="0" dirty="0" err="1" smtClean="0"/>
                        <a:t>Δφ</a:t>
                      </a:r>
                      <a:r>
                        <a:rPr lang="en-US" altLang="ja-JP" b="0" baseline="0" dirty="0" smtClean="0"/>
                        <a:t>(</a:t>
                      </a:r>
                      <a:r>
                        <a:rPr lang="en-US" altLang="ja-JP" sz="1800" b="0" baseline="0" dirty="0" err="1" smtClean="0">
                          <a:latin typeface="Calibri" charset="0"/>
                        </a:rPr>
                        <a:t>E</a:t>
                      </a:r>
                      <a:r>
                        <a:rPr lang="en-US" sz="1800" baseline="-25000" dirty="0" err="1" smtClean="0">
                          <a:latin typeface="Calibri" charset="0"/>
                        </a:rPr>
                        <a:t>t</a:t>
                      </a:r>
                      <a:r>
                        <a:rPr lang="en-US" sz="1800" baseline="30000" dirty="0" err="1" smtClean="0">
                          <a:latin typeface="Calibri" charset="0"/>
                        </a:rPr>
                        <a:t>miss</a:t>
                      </a:r>
                      <a:r>
                        <a:rPr lang="en-US" altLang="ja-JP" b="0" baseline="0" dirty="0" err="1" smtClean="0"/>
                        <a:t>,bb</a:t>
                      </a:r>
                      <a:r>
                        <a:rPr lang="en-US" altLang="ja-JP" b="0" baseline="0" dirty="0" smtClean="0"/>
                        <a:t>)|&gt;2.8</a:t>
                      </a:r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Two b-jets (45,25 </a:t>
                      </a:r>
                      <a:r>
                        <a:rPr lang="en-US" b="0" dirty="0" err="1" smtClean="0"/>
                        <a:t>GeV</a:t>
                      </a:r>
                      <a:r>
                        <a:rPr lang="en-US" b="0" dirty="0" smtClean="0"/>
                        <a:t>) b-tag</a:t>
                      </a:r>
                      <a:r>
                        <a:rPr lang="en-US" b="0" baseline="0" dirty="0" smtClean="0"/>
                        <a:t> efficiency 70% (c </a:t>
                      </a:r>
                      <a:r>
                        <a:rPr lang="en-US" b="0" baseline="0" dirty="0" err="1" smtClean="0"/>
                        <a:t>mistag</a:t>
                      </a:r>
                      <a:r>
                        <a:rPr lang="en-US" b="0" baseline="0" dirty="0" smtClean="0"/>
                        <a:t> 20%, light </a:t>
                      </a:r>
                      <a:r>
                        <a:rPr lang="en-US" b="0" baseline="0" dirty="0" err="1" smtClean="0"/>
                        <a:t>mistag</a:t>
                      </a:r>
                      <a:r>
                        <a:rPr lang="en-US" b="0" baseline="0" dirty="0" smtClean="0"/>
                        <a:t> 0.07%)</a:t>
                      </a:r>
                      <a:endParaRPr lang="en-US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b="0" dirty="0"/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FF6600"/>
                          </a:solidFill>
                        </a:rPr>
                        <a:t>Categorize events depending on vector boson </a:t>
                      </a:r>
                      <a:r>
                        <a:rPr lang="en-US" b="0" dirty="0" err="1" smtClean="0">
                          <a:solidFill>
                            <a:srgbClr val="FF6600"/>
                          </a:solidFill>
                        </a:rPr>
                        <a:t>p</a:t>
                      </a:r>
                      <a:r>
                        <a:rPr lang="en-US" b="0" baseline="-25000" dirty="0" err="1" smtClean="0">
                          <a:solidFill>
                            <a:srgbClr val="FF6600"/>
                          </a:solidFill>
                        </a:rPr>
                        <a:t>T</a:t>
                      </a:r>
                      <a:r>
                        <a:rPr lang="en-US" b="0" dirty="0" smtClean="0">
                          <a:solidFill>
                            <a:srgbClr val="FF6600"/>
                          </a:solidFill>
                        </a:rPr>
                        <a:t> (</a:t>
                      </a:r>
                      <a:r>
                        <a:rPr lang="en-US" b="0" dirty="0" err="1" smtClean="0">
                          <a:solidFill>
                            <a:srgbClr val="FF6600"/>
                          </a:solidFill>
                        </a:rPr>
                        <a:t>p</a:t>
                      </a:r>
                      <a:r>
                        <a:rPr lang="en-US" b="0" baseline="-25000" dirty="0" err="1" smtClean="0">
                          <a:solidFill>
                            <a:srgbClr val="FF6600"/>
                          </a:solidFill>
                        </a:rPr>
                        <a:t>TV</a:t>
                      </a:r>
                      <a:r>
                        <a:rPr lang="en-US" b="0" dirty="0" smtClean="0">
                          <a:solidFill>
                            <a:srgbClr val="FF6600"/>
                          </a:solidFill>
                        </a:rPr>
                        <a:t>) or</a:t>
                      </a:r>
                      <a:r>
                        <a:rPr lang="en-US" b="0" baseline="0" dirty="0" smtClean="0">
                          <a:solidFill>
                            <a:srgbClr val="FF6600"/>
                          </a:solidFill>
                        </a:rPr>
                        <a:t> MET (Boost VH Events)</a:t>
                      </a:r>
                      <a:endParaRPr lang="en-US" b="0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US" sz="1800" b="0" dirty="0" err="1" smtClean="0">
                          <a:latin typeface="Calibri" charset="0"/>
                          <a:sym typeface="Wingdings" charset="0"/>
                        </a:rPr>
                        <a:t>p</a:t>
                      </a:r>
                      <a:r>
                        <a:rPr lang="en-US" sz="1800" b="0" baseline="-25000" dirty="0" err="1" smtClean="0">
                          <a:latin typeface="Calibri" charset="0"/>
                          <a:sym typeface="Wingdings" charset="0"/>
                        </a:rPr>
                        <a:t>TV</a:t>
                      </a:r>
                      <a:r>
                        <a:rPr lang="en-US" sz="1800" b="0" dirty="0" smtClean="0">
                          <a:latin typeface="Calibri" charset="0"/>
                          <a:sym typeface="Wingdings" charset="0"/>
                        </a:rPr>
                        <a:t>&lt;50,50&lt;</a:t>
                      </a:r>
                      <a:r>
                        <a:rPr lang="en-US" sz="1800" b="0" dirty="0" err="1" smtClean="0">
                          <a:latin typeface="Calibri" charset="0"/>
                          <a:sym typeface="Wingdings" charset="0"/>
                        </a:rPr>
                        <a:t>p</a:t>
                      </a:r>
                      <a:r>
                        <a:rPr lang="en-US" sz="1800" b="0" baseline="-25000" dirty="0" err="1" smtClean="0">
                          <a:latin typeface="Calibri" charset="0"/>
                          <a:sym typeface="Wingdings" charset="0"/>
                        </a:rPr>
                        <a:t>TV</a:t>
                      </a:r>
                      <a:r>
                        <a:rPr lang="en-US" sz="1800" b="0" dirty="0" smtClean="0">
                          <a:latin typeface="Calibri" charset="0"/>
                          <a:sym typeface="Wingdings" charset="0"/>
                        </a:rPr>
                        <a:t>&lt;100,100&lt;</a:t>
                      </a:r>
                      <a:r>
                        <a:rPr lang="en-US" sz="1800" b="0" dirty="0" err="1" smtClean="0">
                          <a:latin typeface="Calibri" charset="0"/>
                          <a:sym typeface="Wingdings" charset="0"/>
                        </a:rPr>
                        <a:t>p</a:t>
                      </a:r>
                      <a:r>
                        <a:rPr lang="en-US" sz="1800" b="0" baseline="-25000" dirty="0" err="1" smtClean="0">
                          <a:latin typeface="Calibri" charset="0"/>
                          <a:sym typeface="Wingdings" charset="0"/>
                        </a:rPr>
                        <a:t>TV</a:t>
                      </a:r>
                      <a:r>
                        <a:rPr lang="en-US" sz="1800" b="0" dirty="0" smtClean="0">
                          <a:latin typeface="Calibri" charset="0"/>
                          <a:sym typeface="Wingdings" charset="0"/>
                        </a:rPr>
                        <a:t>&lt;150, 150&lt;</a:t>
                      </a:r>
                      <a:r>
                        <a:rPr lang="en-US" sz="1800" b="0" dirty="0" err="1" smtClean="0">
                          <a:latin typeface="Calibri" charset="0"/>
                          <a:sym typeface="Wingdings" charset="0"/>
                        </a:rPr>
                        <a:t>p</a:t>
                      </a:r>
                      <a:r>
                        <a:rPr lang="en-US" sz="1800" b="0" baseline="-25000" dirty="0" err="1" smtClean="0">
                          <a:latin typeface="Calibri" charset="0"/>
                          <a:sym typeface="Wingdings" charset="0"/>
                        </a:rPr>
                        <a:t>TV</a:t>
                      </a:r>
                      <a:r>
                        <a:rPr lang="en-US" sz="1800" b="0" dirty="0" smtClean="0">
                          <a:latin typeface="Calibri" charset="0"/>
                          <a:sym typeface="Wingdings" charset="0"/>
                        </a:rPr>
                        <a:t>&lt;200, </a:t>
                      </a:r>
                    </a:p>
                    <a:p>
                      <a:r>
                        <a:rPr lang="en-US" sz="1800" b="0" dirty="0" err="1" smtClean="0">
                          <a:latin typeface="Calibri" charset="0"/>
                          <a:sym typeface="Wingdings" charset="0"/>
                        </a:rPr>
                        <a:t>p</a:t>
                      </a:r>
                      <a:r>
                        <a:rPr lang="en-US" sz="1800" b="0" baseline="-25000" dirty="0" err="1" smtClean="0">
                          <a:latin typeface="Calibri" charset="0"/>
                          <a:sym typeface="Wingdings" charset="0"/>
                        </a:rPr>
                        <a:t>TV</a:t>
                      </a:r>
                      <a:r>
                        <a:rPr lang="en-US" sz="1800" b="0" dirty="0" smtClean="0">
                          <a:latin typeface="Calibri" charset="0"/>
                          <a:sym typeface="Wingdings" charset="0"/>
                        </a:rPr>
                        <a:t>&gt;200 </a:t>
                      </a:r>
                      <a:r>
                        <a:rPr lang="en-US" sz="1800" b="0" dirty="0" err="1" smtClean="0">
                          <a:latin typeface="Calibri" charset="0"/>
                          <a:sym typeface="Wingdings" charset="0"/>
                        </a:rPr>
                        <a:t>GeV</a:t>
                      </a:r>
                      <a:r>
                        <a:rPr lang="en-US" sz="1800" b="0" dirty="0" smtClean="0">
                          <a:latin typeface="Calibri" charset="0"/>
                          <a:sym typeface="Wingdings" charset="0"/>
                        </a:rPr>
                        <a:t> </a:t>
                      </a:r>
                      <a:endParaRPr lang="en-US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latin typeface="Calibri" charset="0"/>
                          <a:sym typeface="Wingdings" charset="0"/>
                        </a:rPr>
                        <a:t>120&lt;</a:t>
                      </a:r>
                      <a:r>
                        <a:rPr lang="en-US" sz="1800" baseline="0" dirty="0" err="1" smtClean="0">
                          <a:latin typeface="Calibri" charset="0"/>
                        </a:rPr>
                        <a:t>E</a:t>
                      </a:r>
                      <a:r>
                        <a:rPr lang="en-US" sz="1800" baseline="-25000" dirty="0" err="1" smtClean="0">
                          <a:latin typeface="Calibri" charset="0"/>
                        </a:rPr>
                        <a:t>T</a:t>
                      </a:r>
                      <a:r>
                        <a:rPr lang="en-US" sz="1800" baseline="30000" dirty="0" err="1" smtClean="0">
                          <a:latin typeface="Calibri" charset="0"/>
                        </a:rPr>
                        <a:t>miss</a:t>
                      </a:r>
                      <a:r>
                        <a:rPr lang="en-US" sz="1800" b="0" dirty="0" smtClean="0">
                          <a:latin typeface="Calibri" charset="0"/>
                          <a:sym typeface="Wingdings" charset="0"/>
                        </a:rPr>
                        <a:t>&lt;160,160&lt;</a:t>
                      </a:r>
                      <a:r>
                        <a:rPr lang="en-US" sz="1800" baseline="0" dirty="0" err="1" smtClean="0">
                          <a:latin typeface="Calibri" charset="0"/>
                        </a:rPr>
                        <a:t>E</a:t>
                      </a:r>
                      <a:r>
                        <a:rPr lang="en-US" sz="1800" baseline="-25000" dirty="0" err="1" smtClean="0">
                          <a:latin typeface="Calibri" charset="0"/>
                        </a:rPr>
                        <a:t>T</a:t>
                      </a:r>
                      <a:r>
                        <a:rPr lang="en-US" sz="1800" baseline="30000" dirty="0" err="1" smtClean="0">
                          <a:latin typeface="Calibri" charset="0"/>
                        </a:rPr>
                        <a:t>miss</a:t>
                      </a:r>
                      <a:r>
                        <a:rPr lang="en-US" sz="1800" b="0" dirty="0" smtClean="0">
                          <a:latin typeface="Calibri" charset="0"/>
                          <a:sym typeface="Wingdings" charset="0"/>
                        </a:rPr>
                        <a:t>&lt;200, </a:t>
                      </a:r>
                      <a:r>
                        <a:rPr lang="en-US" sz="1800" baseline="0" dirty="0" err="1" smtClean="0">
                          <a:latin typeface="Calibri" charset="0"/>
                        </a:rPr>
                        <a:t>E</a:t>
                      </a:r>
                      <a:r>
                        <a:rPr lang="en-US" sz="1800" baseline="-25000" dirty="0" err="1" smtClean="0">
                          <a:latin typeface="Calibri" charset="0"/>
                        </a:rPr>
                        <a:t>T</a:t>
                      </a:r>
                      <a:r>
                        <a:rPr lang="en-US" sz="1800" baseline="30000" dirty="0" err="1" smtClean="0">
                          <a:latin typeface="Calibri" charset="0"/>
                        </a:rPr>
                        <a:t>miss</a:t>
                      </a:r>
                      <a:r>
                        <a:rPr lang="en-US" sz="1800" b="0" dirty="0" smtClean="0">
                          <a:latin typeface="Calibri" charset="0"/>
                          <a:sym typeface="Wingdings" charset="0"/>
                        </a:rPr>
                        <a:t>&gt;200 </a:t>
                      </a:r>
                      <a:r>
                        <a:rPr lang="en-US" sz="1800" b="0" dirty="0" err="1" smtClean="0">
                          <a:latin typeface="Calibri" charset="0"/>
                          <a:sym typeface="Wingdings" charset="0"/>
                        </a:rPr>
                        <a:t>GeV</a:t>
                      </a:r>
                      <a:r>
                        <a:rPr lang="en-US" sz="1800" b="0" dirty="0" smtClean="0">
                          <a:latin typeface="Calibri" charset="0"/>
                          <a:sym typeface="Wingdings" charset="0"/>
                        </a:rPr>
                        <a:t> </a:t>
                      </a:r>
                      <a:endParaRPr lang="en-US" b="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9436" y="784225"/>
            <a:ext cx="3738943" cy="23565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53221" y="3026670"/>
            <a:ext cx="33166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err="1" smtClean="0">
                <a:solidFill>
                  <a:srgbClr val="FF0000"/>
                </a:solidFill>
              </a:rPr>
              <a:t>μ</a:t>
            </a:r>
            <a:r>
              <a:rPr lang="en-US" altLang="ja-JP" sz="2000" b="1" baseline="-25000" dirty="0" err="1" smtClean="0">
                <a:solidFill>
                  <a:srgbClr val="FF0000"/>
                </a:solidFill>
              </a:rPr>
              <a:t>D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=1.09±0.22(stat.)±0.22(sys)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significance 4.0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σ</a:t>
            </a:r>
            <a:endParaRPr lang="en-US" sz="2000" b="1" dirty="0" smtClean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35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30"/>
            <a:ext cx="8229600" cy="795530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W/ZH(</a:t>
            </a:r>
            <a:r>
              <a:rPr lang="en-US" b="1" u="sng" dirty="0" smtClean="0">
                <a:sym typeface="Wingdings"/>
              </a:rPr>
              <a:t></a:t>
            </a:r>
            <a:r>
              <a:rPr lang="en-US" b="1" u="sng" dirty="0" err="1" smtClean="0">
                <a:sym typeface="Wingdings"/>
              </a:rPr>
              <a:t>bbar</a:t>
            </a:r>
            <a:r>
              <a:rPr lang="en-US" b="1" u="sng" dirty="0" smtClean="0">
                <a:sym typeface="Wingdings"/>
              </a:rPr>
              <a:t>)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70639"/>
            <a:ext cx="8229600" cy="5327103"/>
          </a:xfrm>
        </p:spPr>
        <p:txBody>
          <a:bodyPr>
            <a:normAutofit/>
          </a:bodyPr>
          <a:lstStyle/>
          <a:p>
            <a:r>
              <a:rPr lang="ja-JP" altLang="en-US" sz="2800" dirty="0" smtClean="0"/>
              <a:t>単純な</a:t>
            </a:r>
            <a:r>
              <a:rPr lang="en-US" sz="2800" dirty="0" err="1" smtClean="0"/>
              <a:t>m</a:t>
            </a:r>
            <a:r>
              <a:rPr lang="en-US" sz="2800" baseline="-25000" dirty="0" err="1" smtClean="0"/>
              <a:t>bb</a:t>
            </a:r>
            <a:r>
              <a:rPr lang="ja-JP" altLang="en-US" sz="2800" dirty="0" smtClean="0"/>
              <a:t>の</a:t>
            </a:r>
            <a:r>
              <a:rPr lang="en-US" altLang="ja-JP" sz="2800" dirty="0" smtClean="0"/>
              <a:t>fitting</a:t>
            </a:r>
            <a:r>
              <a:rPr lang="ja-JP" altLang="en-US" sz="2800" dirty="0" smtClean="0"/>
              <a:t>でヒッグス粒子探索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57336"/>
            <a:ext cx="4463186" cy="27738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905879"/>
            <a:ext cx="4463186" cy="27434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3635" y="1157336"/>
            <a:ext cx="4466810" cy="27485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3187" y="3890121"/>
            <a:ext cx="4437258" cy="2980778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4433635" y="3552961"/>
            <a:ext cx="489783" cy="378191"/>
          </a:xfrm>
          <a:prstGeom prst="straightConnector1">
            <a:avLst/>
          </a:prstGeom>
          <a:ln w="50800"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341143" y="5517514"/>
            <a:ext cx="782066" cy="0"/>
          </a:xfrm>
          <a:prstGeom prst="straightConnector1">
            <a:avLst/>
          </a:prstGeom>
          <a:ln w="50800"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778619" y="3681382"/>
            <a:ext cx="42812" cy="556487"/>
          </a:xfrm>
          <a:prstGeom prst="straightConnector1">
            <a:avLst/>
          </a:prstGeom>
          <a:ln w="50800"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250600" y="4742762"/>
            <a:ext cx="22258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SM*1.8 (Observed)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SM*1.9 (expected)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45745" y="1854959"/>
            <a:ext cx="1689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ZH</a:t>
            </a:r>
            <a:r>
              <a:rPr lang="en-US" b="1" dirty="0" err="1" smtClean="0">
                <a:solidFill>
                  <a:srgbClr val="FF0000"/>
                </a:solidFill>
                <a:sym typeface="Wingdings"/>
              </a:rPr>
              <a:t>vvbb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 S/B ~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19800" y="1854959"/>
            <a:ext cx="1584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ZH</a:t>
            </a:r>
            <a:r>
              <a:rPr lang="en-US" b="1" dirty="0" err="1" smtClean="0">
                <a:solidFill>
                  <a:srgbClr val="FF0000"/>
                </a:solidFill>
                <a:sym typeface="Wingdings"/>
              </a:rPr>
              <a:t>llbb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 S/B ~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56013" y="4229910"/>
            <a:ext cx="11787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W</a:t>
            </a:r>
            <a:r>
              <a:rPr lang="en-US" b="1" dirty="0" err="1" smtClean="0">
                <a:solidFill>
                  <a:srgbClr val="FF0000"/>
                </a:solidFill>
              </a:rPr>
              <a:t>H</a:t>
            </a:r>
            <a:r>
              <a:rPr lang="en-US" b="1" dirty="0" err="1" smtClean="0">
                <a:solidFill>
                  <a:srgbClr val="FF0000"/>
                </a:solidFill>
                <a:sym typeface="Wingdings"/>
              </a:rPr>
              <a:t>l</a:t>
            </a:r>
            <a:r>
              <a:rPr lang="en-US" altLang="ja-JP" b="1" dirty="0" err="1" smtClean="0">
                <a:solidFill>
                  <a:srgbClr val="FF0000"/>
                </a:solidFill>
                <a:sym typeface="Wingdings"/>
              </a:rPr>
              <a:t>ν</a:t>
            </a:r>
            <a:r>
              <a:rPr lang="en-US" b="1" dirty="0" err="1" smtClean="0">
                <a:solidFill>
                  <a:srgbClr val="FF0000"/>
                </a:solidFill>
                <a:sym typeface="Wingdings"/>
              </a:rPr>
              <a:t>bb</a:t>
            </a:r>
            <a:endParaRPr lang="en-US" b="1" dirty="0" smtClean="0">
              <a:solidFill>
                <a:srgbClr val="FF0000"/>
              </a:solidFill>
              <a:sym typeface="Wingdings"/>
            </a:endParaRPr>
          </a:p>
          <a:p>
            <a:r>
              <a:rPr lang="en-US" b="1" dirty="0" smtClean="0">
                <a:solidFill>
                  <a:srgbClr val="FF0000"/>
                </a:solidFill>
                <a:sym typeface="Wingdings"/>
              </a:rPr>
              <a:t> S/B ~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331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6628" y="5618645"/>
            <a:ext cx="3548514" cy="8871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3232"/>
          </a:xfrm>
        </p:spPr>
        <p:txBody>
          <a:bodyPr/>
          <a:lstStyle/>
          <a:p>
            <a:r>
              <a:rPr lang="en-US" b="1" u="sng" dirty="0" err="1" smtClean="0"/>
              <a:t>H</a:t>
            </a:r>
            <a:r>
              <a:rPr lang="en-US" b="1" u="sng" dirty="0" err="1" smtClean="0">
                <a:sym typeface="Wingdings"/>
              </a:rPr>
              <a:t></a:t>
            </a:r>
            <a:r>
              <a:rPr lang="en-US" altLang="ja-JP" b="1" u="sng" dirty="0" err="1" smtClean="0">
                <a:sym typeface="Wingdings"/>
              </a:rPr>
              <a:t>γγ</a:t>
            </a:r>
            <a:endParaRPr lang="en-US" b="1" u="sng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5101"/>
          <a:stretch/>
        </p:blipFill>
        <p:spPr>
          <a:xfrm>
            <a:off x="5442442" y="4034106"/>
            <a:ext cx="3701558" cy="14486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9901" b="5258"/>
          <a:stretch/>
        </p:blipFill>
        <p:spPr>
          <a:xfrm>
            <a:off x="4970429" y="2524867"/>
            <a:ext cx="4173572" cy="4272078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8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100" y="767621"/>
            <a:ext cx="8666042" cy="5958201"/>
          </a:xfrm>
        </p:spPr>
        <p:txBody>
          <a:bodyPr>
            <a:normAutofit lnSpcReduction="10000"/>
          </a:bodyPr>
          <a:lstStyle/>
          <a:p>
            <a:r>
              <a:rPr lang="ja-JP" altLang="en-US" sz="2800" dirty="0" smtClean="0"/>
              <a:t>事象選択</a:t>
            </a:r>
            <a:endParaRPr lang="en-US" altLang="ja-JP" sz="2800" dirty="0" smtClean="0"/>
          </a:p>
          <a:p>
            <a:pPr lvl="1"/>
            <a:r>
              <a:rPr lang="en-US" sz="2400" dirty="0" smtClean="0"/>
              <a:t>di-photon trigger (99% efficiency</a:t>
            </a:r>
            <a:r>
              <a:rPr lang="en-US" sz="2400" dirty="0"/>
              <a:t> </a:t>
            </a:r>
            <a:r>
              <a:rPr lang="en-US" sz="2400" dirty="0" err="1" smtClean="0"/>
              <a:t>w.r.t</a:t>
            </a:r>
            <a:r>
              <a:rPr lang="en-US" sz="2400" dirty="0" smtClean="0"/>
              <a:t>. offline photons)</a:t>
            </a:r>
          </a:p>
          <a:p>
            <a:pPr lvl="1"/>
            <a:r>
              <a:rPr lang="en-US" sz="2400" dirty="0" smtClean="0"/>
              <a:t>E</a:t>
            </a:r>
            <a:r>
              <a:rPr lang="en-US" sz="2400" baseline="-25000" dirty="0" smtClean="0"/>
              <a:t>T</a:t>
            </a:r>
            <a:r>
              <a:rPr lang="en-US" sz="2400" dirty="0" smtClean="0"/>
              <a:t>(</a:t>
            </a:r>
            <a:r>
              <a:rPr lang="en-US" altLang="ja-JP" sz="2400" dirty="0" smtClean="0"/>
              <a:t>γ1) &gt; 40 </a:t>
            </a:r>
            <a:r>
              <a:rPr lang="en-US" altLang="ja-JP" sz="2400" dirty="0" err="1" smtClean="0"/>
              <a:t>GeV</a:t>
            </a:r>
            <a:r>
              <a:rPr lang="en-US" altLang="ja-JP" sz="2400" dirty="0" smtClean="0"/>
              <a:t>, E</a:t>
            </a:r>
            <a:r>
              <a:rPr lang="en-US" altLang="ja-JP" sz="2400" baseline="-25000" dirty="0" smtClean="0"/>
              <a:t>T</a:t>
            </a:r>
            <a:r>
              <a:rPr lang="en-US" altLang="ja-JP" sz="2400" dirty="0" smtClean="0"/>
              <a:t>(γ2) &gt; 30 </a:t>
            </a:r>
            <a:r>
              <a:rPr lang="en-US" altLang="ja-JP" sz="2400" dirty="0" err="1" smtClean="0"/>
              <a:t>GeV</a:t>
            </a:r>
            <a:r>
              <a:rPr lang="en-US" altLang="ja-JP" sz="2400" dirty="0" smtClean="0"/>
              <a:t> (|</a:t>
            </a:r>
            <a:r>
              <a:rPr lang="en-US" altLang="ja-JP" sz="2400" dirty="0" err="1" smtClean="0"/>
              <a:t>η</a:t>
            </a:r>
            <a:r>
              <a:rPr lang="en-US" altLang="ja-JP" sz="2400" baseline="-25000" dirty="0" err="1" smtClean="0"/>
              <a:t>γ</a:t>
            </a:r>
            <a:r>
              <a:rPr lang="en-US" altLang="ja-JP" sz="2400" dirty="0" smtClean="0"/>
              <a:t>| &lt; 2.37)</a:t>
            </a:r>
          </a:p>
          <a:p>
            <a:pPr lvl="1"/>
            <a:r>
              <a:rPr lang="en-US" sz="2400" dirty="0" smtClean="0"/>
              <a:t>Photon ID based on shower shape (NN particle ID in 7 TeV)</a:t>
            </a:r>
            <a:endParaRPr lang="en-US" sz="2400" dirty="0"/>
          </a:p>
          <a:p>
            <a:r>
              <a:rPr lang="ja-JP" altLang="en-US" sz="2800" dirty="0" smtClean="0"/>
              <a:t>カテゴリー分け</a:t>
            </a:r>
            <a:r>
              <a:rPr lang="en-US" sz="2800" dirty="0" smtClean="0"/>
              <a:t>(9+2+</a:t>
            </a:r>
            <a:r>
              <a:rPr lang="en-US" sz="2800" dirty="0"/>
              <a:t>3</a:t>
            </a:r>
            <a:r>
              <a:rPr lang="en-US" sz="2800" dirty="0" smtClean="0"/>
              <a:t>)</a:t>
            </a:r>
          </a:p>
          <a:p>
            <a:pPr marL="0" indent="0">
              <a:buNone/>
            </a:pPr>
            <a:r>
              <a:rPr lang="en-US" sz="2400" u="sng" dirty="0" smtClean="0"/>
              <a:t>lepton category(VH)</a:t>
            </a:r>
          </a:p>
          <a:p>
            <a:pPr lvl="1"/>
            <a:r>
              <a:rPr lang="en-US" sz="2000" dirty="0"/>
              <a:t> </a:t>
            </a:r>
            <a:r>
              <a:rPr lang="en-US" sz="2000" dirty="0" smtClean="0"/>
              <a:t>Require 1 lepton or 60 &lt; </a:t>
            </a:r>
            <a:r>
              <a:rPr lang="en-US" sz="2000" dirty="0" err="1" smtClean="0"/>
              <a:t>M</a:t>
            </a:r>
            <a:r>
              <a:rPr lang="en-US" sz="2000" baseline="-25000" dirty="0" err="1" smtClean="0"/>
              <a:t>jj</a:t>
            </a:r>
            <a:r>
              <a:rPr lang="en-US" sz="2000" dirty="0" smtClean="0"/>
              <a:t> &lt; 110 </a:t>
            </a:r>
            <a:r>
              <a:rPr lang="en-US" sz="2000" dirty="0" err="1" smtClean="0"/>
              <a:t>GeV</a:t>
            </a:r>
            <a:endParaRPr lang="en-US" sz="2000" dirty="0" smtClean="0"/>
          </a:p>
          <a:p>
            <a:pPr lvl="1"/>
            <a:r>
              <a:rPr lang="en-US" altLang="ja-JP" sz="2000" dirty="0"/>
              <a:t> </a:t>
            </a:r>
            <a:r>
              <a:rPr lang="en-US" altLang="ja-JP" sz="2000" dirty="0" smtClean="0"/>
              <a:t>High MET significance</a:t>
            </a:r>
            <a:endParaRPr lang="en-US" sz="2000" dirty="0" smtClean="0"/>
          </a:p>
          <a:p>
            <a:pPr marL="0" indent="0">
              <a:buNone/>
            </a:pPr>
            <a:r>
              <a:rPr lang="en-US" sz="2400" u="sng" dirty="0" smtClean="0"/>
              <a:t>VBF Category(VBF)</a:t>
            </a:r>
            <a:r>
              <a:rPr lang="en-US" sz="2400" dirty="0" smtClean="0"/>
              <a:t>                                                                                         </a:t>
            </a:r>
          </a:p>
          <a:p>
            <a:pPr lvl="1"/>
            <a:r>
              <a:rPr lang="en-US" altLang="ja-JP" sz="2000" dirty="0" smtClean="0"/>
              <a:t>≧</a:t>
            </a:r>
            <a:r>
              <a:rPr lang="en-US" sz="2000" dirty="0" smtClean="0"/>
              <a:t> 2 jets high </a:t>
            </a:r>
            <a:r>
              <a:rPr lang="en-US" sz="2000" dirty="0" err="1" smtClean="0"/>
              <a:t>M</a:t>
            </a:r>
            <a:r>
              <a:rPr lang="en-US" sz="2000" baseline="-25000" dirty="0" err="1" smtClean="0"/>
              <a:t>jj</a:t>
            </a:r>
            <a:r>
              <a:rPr lang="en-US" sz="2000" dirty="0" smtClean="0"/>
              <a:t> with MVA analysis</a:t>
            </a:r>
            <a:r>
              <a:rPr lang="en-US" altLang="ja-JP" sz="2000" dirty="0" smtClean="0"/>
              <a:t>    </a:t>
            </a:r>
            <a:endParaRPr lang="en-US" altLang="ja-JP" sz="2000" dirty="0"/>
          </a:p>
          <a:p>
            <a:pPr lvl="1"/>
            <a:r>
              <a:rPr lang="en-US" altLang="ja-JP" sz="2000" dirty="0" smtClean="0"/>
              <a:t>High BDT score, low BDT score</a:t>
            </a:r>
          </a:p>
          <a:p>
            <a:pPr marL="0" indent="0">
              <a:buNone/>
            </a:pPr>
            <a:r>
              <a:rPr lang="en-US" sz="2400" u="sng" dirty="0" smtClean="0"/>
              <a:t>Other 9 categories(</a:t>
            </a:r>
            <a:r>
              <a:rPr lang="en-US" sz="2400" u="sng" dirty="0" err="1" smtClean="0"/>
              <a:t>ggF</a:t>
            </a:r>
            <a:r>
              <a:rPr lang="en-US" sz="2400" u="sng" dirty="0" smtClean="0"/>
              <a:t>)</a:t>
            </a:r>
            <a:endParaRPr lang="en-US" sz="2400" b="1" dirty="0" smtClean="0"/>
          </a:p>
          <a:p>
            <a:pPr marL="914400" lvl="1" indent="-514350">
              <a:buFont typeface="+mj-lt"/>
              <a:buAutoNum type="romanLcPeriod"/>
            </a:pPr>
            <a:r>
              <a:rPr lang="en-US" sz="2000" dirty="0" smtClean="0">
                <a:solidFill>
                  <a:srgbClr val="008000"/>
                </a:solidFill>
              </a:rPr>
              <a:t>conversion or </a:t>
            </a:r>
            <a:r>
              <a:rPr lang="en-US" sz="2000" dirty="0" err="1" smtClean="0">
                <a:solidFill>
                  <a:srgbClr val="008000"/>
                </a:solidFill>
              </a:rPr>
              <a:t>unconversion</a:t>
            </a:r>
            <a:r>
              <a:rPr lang="en-US" sz="2000" dirty="0" smtClean="0">
                <a:solidFill>
                  <a:srgbClr val="008000"/>
                </a:solidFill>
              </a:rPr>
              <a:t> </a:t>
            </a:r>
          </a:p>
          <a:p>
            <a:pPr marL="914400" lvl="1" indent="-514350">
              <a:buFont typeface="+mj-lt"/>
              <a:buAutoNum type="romanLcPeriod"/>
            </a:pPr>
            <a:r>
              <a:rPr lang="en-US" sz="2000" dirty="0" smtClean="0">
                <a:solidFill>
                  <a:srgbClr val="008000"/>
                </a:solidFill>
              </a:rPr>
              <a:t>Photon </a:t>
            </a:r>
            <a:r>
              <a:rPr lang="en-US" altLang="ja-JP" sz="2000" dirty="0" err="1" smtClean="0">
                <a:solidFill>
                  <a:srgbClr val="008000"/>
                </a:solidFill>
              </a:rPr>
              <a:t>η</a:t>
            </a:r>
            <a:r>
              <a:rPr lang="en-US" altLang="ja-JP" sz="2000" dirty="0" smtClean="0">
                <a:solidFill>
                  <a:srgbClr val="008000"/>
                </a:solidFill>
              </a:rPr>
              <a:t> </a:t>
            </a:r>
          </a:p>
          <a:p>
            <a:pPr marL="914400" lvl="1" indent="-514350">
              <a:buFont typeface="+mj-lt"/>
              <a:buAutoNum type="romanLcPeriod"/>
            </a:pPr>
            <a:r>
              <a:rPr lang="en-US" altLang="ja-JP" sz="2000" dirty="0" err="1" smtClean="0">
                <a:solidFill>
                  <a:srgbClr val="3366FF"/>
                </a:solidFill>
              </a:rPr>
              <a:t>p</a:t>
            </a:r>
            <a:r>
              <a:rPr lang="en-US" altLang="ja-JP" sz="2000" baseline="-25000" dirty="0" err="1" smtClean="0">
                <a:solidFill>
                  <a:srgbClr val="3366FF"/>
                </a:solidFill>
              </a:rPr>
              <a:t>Tt</a:t>
            </a:r>
            <a:r>
              <a:rPr lang="en-US" altLang="ja-JP" sz="2000" baseline="-25000" dirty="0" smtClean="0">
                <a:solidFill>
                  <a:srgbClr val="3366FF"/>
                </a:solidFill>
              </a:rPr>
              <a:t>  </a:t>
            </a:r>
            <a:r>
              <a:rPr lang="en-US" altLang="ja-JP" sz="2000" dirty="0" smtClean="0">
                <a:solidFill>
                  <a:srgbClr val="3366FF"/>
                </a:solidFill>
              </a:rPr>
              <a:t>(&gt;60 or &lt;60 </a:t>
            </a:r>
            <a:r>
              <a:rPr lang="en-US" altLang="ja-JP" sz="2000" dirty="0" err="1" smtClean="0">
                <a:solidFill>
                  <a:srgbClr val="3366FF"/>
                </a:solidFill>
              </a:rPr>
              <a:t>GeV</a:t>
            </a:r>
            <a:r>
              <a:rPr lang="en-US" altLang="ja-JP" sz="2000" dirty="0" smtClean="0">
                <a:solidFill>
                  <a:srgbClr val="3366FF"/>
                </a:solidFill>
              </a:rPr>
              <a:t>)</a:t>
            </a:r>
            <a:endParaRPr lang="en-US" sz="2000" baseline="-25000" dirty="0" smtClean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683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2245"/>
          </a:xfrm>
        </p:spPr>
        <p:txBody>
          <a:bodyPr/>
          <a:lstStyle/>
          <a:p>
            <a:r>
              <a:rPr lang="en-US" b="1" u="sng" dirty="0" err="1" smtClean="0"/>
              <a:t>H</a:t>
            </a:r>
            <a:r>
              <a:rPr lang="en-US" b="1" u="sng" dirty="0" err="1" smtClean="0">
                <a:sym typeface="Wingdings"/>
              </a:rPr>
              <a:t></a:t>
            </a:r>
            <a:r>
              <a:rPr lang="en-US" altLang="ja-JP" b="1" u="sng" dirty="0" err="1" smtClean="0">
                <a:sym typeface="Wingdings"/>
              </a:rPr>
              <a:t>γγ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325" y="706795"/>
            <a:ext cx="8638132" cy="5711077"/>
          </a:xfrm>
        </p:spPr>
        <p:txBody>
          <a:bodyPr/>
          <a:lstStyle/>
          <a:p>
            <a:r>
              <a:rPr lang="en-US" sz="2800" dirty="0" err="1" smtClean="0"/>
              <a:t>m</a:t>
            </a:r>
            <a:r>
              <a:rPr lang="en-US" altLang="ja-JP" sz="2800" baseline="-25000" dirty="0" err="1" smtClean="0"/>
              <a:t>γγ</a:t>
            </a:r>
            <a:r>
              <a:rPr lang="en-US" altLang="ja-JP" sz="2800" dirty="0"/>
              <a:t> </a:t>
            </a:r>
            <a:r>
              <a:rPr lang="en-US" altLang="ja-JP" sz="2800" dirty="0" smtClean="0"/>
              <a:t>mass distribution (inclusive)</a:t>
            </a:r>
          </a:p>
          <a:p>
            <a:pPr lvl="1"/>
            <a:r>
              <a:rPr lang="en-US" altLang="ja-JP" sz="2400" dirty="0" smtClean="0"/>
              <a:t> 23788 events (7 TeV), 118893 (8 TeV)</a:t>
            </a:r>
            <a:endParaRPr lang="en-US" altLang="ja-JP" sz="2400" baseline="-25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2013/05/24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先端加速器</a:t>
            </a:r>
            <a:r>
              <a:rPr lang="en-US" altLang="ja-JP" smtClean="0"/>
              <a:t>LHC</a:t>
            </a:r>
            <a:r>
              <a:rPr lang="ja-JP" altLang="en-US" smtClean="0"/>
              <a:t>が切り拓くテラスケールの素粒子物理学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7412"/>
            <a:ext cx="4897783" cy="3515693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4EE-A21C-034F-844A-E6C8E637B265}" type="slidenum">
              <a:rPr lang="en-US" smtClean="0"/>
              <a:t>9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09325" y="528563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Local p</a:t>
            </a:r>
            <a:r>
              <a:rPr lang="en-US" baseline="-25000" dirty="0"/>
              <a:t>0  </a:t>
            </a:r>
            <a:r>
              <a:rPr lang="en-US" dirty="0"/>
              <a:t>(</a:t>
            </a:r>
            <a:r>
              <a:rPr lang="ja-JP" altLang="en-US" dirty="0"/>
              <a:t>背景事象のふらつきでデータが説明できる確率</a:t>
            </a:r>
            <a:r>
              <a:rPr lang="en-US" altLang="ja-JP" dirty="0"/>
              <a:t>) @ 126.5 </a:t>
            </a:r>
            <a:r>
              <a:rPr lang="en-US" altLang="ja-JP" dirty="0" err="1"/>
              <a:t>GeV</a:t>
            </a:r>
            <a:endParaRPr lang="en-US" baseline="-25000" dirty="0"/>
          </a:p>
          <a:p>
            <a:r>
              <a:rPr lang="en-US" b="1" u="sng" dirty="0" smtClean="0">
                <a:solidFill>
                  <a:srgbClr val="FF0000"/>
                </a:solidFill>
              </a:rPr>
              <a:t>Exclusive analysis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7.4</a:t>
            </a:r>
            <a:r>
              <a:rPr lang="en-US" altLang="ja-JP" b="1" dirty="0" smtClean="0">
                <a:solidFill>
                  <a:srgbClr val="FF0000"/>
                </a:solidFill>
              </a:rPr>
              <a:t>σ</a:t>
            </a:r>
            <a:r>
              <a:rPr lang="en-US" altLang="ja-JP" b="1" dirty="0">
                <a:solidFill>
                  <a:srgbClr val="FF0000"/>
                </a:solidFill>
              </a:rPr>
              <a:t>(Observed</a:t>
            </a:r>
            <a:r>
              <a:rPr lang="en-US" altLang="ja-JP" b="1" dirty="0" smtClean="0">
                <a:solidFill>
                  <a:srgbClr val="FF0000"/>
                </a:solidFill>
              </a:rPr>
              <a:t>), </a:t>
            </a:r>
            <a:r>
              <a:rPr lang="en-US" b="1" dirty="0" smtClean="0">
                <a:solidFill>
                  <a:srgbClr val="FF0000"/>
                </a:solidFill>
              </a:rPr>
              <a:t>4.1</a:t>
            </a:r>
            <a:r>
              <a:rPr lang="en-US" altLang="ja-JP" b="1" dirty="0" smtClean="0">
                <a:solidFill>
                  <a:srgbClr val="FF0000"/>
                </a:solidFill>
              </a:rPr>
              <a:t>σ</a:t>
            </a:r>
            <a:r>
              <a:rPr lang="en-US" altLang="ja-JP" b="1" dirty="0">
                <a:solidFill>
                  <a:srgbClr val="FF0000"/>
                </a:solidFill>
              </a:rPr>
              <a:t>(Expected)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320" y="1639987"/>
            <a:ext cx="4518680" cy="324356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37893" y="4719723"/>
            <a:ext cx="455429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 smtClean="0"/>
              <a:t>Signal strength (SM : </a:t>
            </a:r>
            <a:r>
              <a:rPr lang="en-US" altLang="ja-JP" sz="2400" u="sng" dirty="0" smtClean="0"/>
              <a:t>μ=1)</a:t>
            </a:r>
          </a:p>
          <a:p>
            <a:pPr marL="285750" indent="-285750">
              <a:buFont typeface="Arial"/>
              <a:buChar char="•"/>
            </a:pPr>
            <a:r>
              <a:rPr lang="en-US" altLang="ja-JP" sz="2000" dirty="0" err="1" smtClean="0">
                <a:solidFill>
                  <a:srgbClr val="0000FF"/>
                </a:solidFill>
              </a:rPr>
              <a:t>μ</a:t>
            </a:r>
            <a:r>
              <a:rPr lang="en-US" altLang="ja-JP" sz="2000" baseline="-25000" dirty="0" err="1" smtClean="0">
                <a:solidFill>
                  <a:srgbClr val="0000FF"/>
                </a:solidFill>
              </a:rPr>
              <a:t>global</a:t>
            </a:r>
            <a:r>
              <a:rPr lang="en-US" altLang="ja-JP" sz="2000" baseline="-25000" dirty="0">
                <a:solidFill>
                  <a:srgbClr val="0000FF"/>
                </a:solidFill>
              </a:rPr>
              <a:t>  </a:t>
            </a:r>
            <a:r>
              <a:rPr lang="en-US" altLang="ja-JP" sz="2000" baseline="-25000" dirty="0" smtClean="0">
                <a:solidFill>
                  <a:srgbClr val="0000FF"/>
                </a:solidFill>
              </a:rPr>
              <a:t>:</a:t>
            </a:r>
            <a:r>
              <a:rPr lang="en-US" altLang="ja-JP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1.65</a:t>
            </a:r>
            <a:r>
              <a:rPr lang="en-US" sz="2000" baseline="30000" dirty="0" smtClean="0">
                <a:solidFill>
                  <a:srgbClr val="0000FF"/>
                </a:solidFill>
              </a:rPr>
              <a:t>+0.34</a:t>
            </a:r>
            <a:r>
              <a:rPr lang="en-US" sz="2000" baseline="-25000" dirty="0" smtClean="0">
                <a:solidFill>
                  <a:srgbClr val="0000FF"/>
                </a:solidFill>
              </a:rPr>
              <a:t>-0.30 </a:t>
            </a:r>
            <a:r>
              <a:rPr lang="en-US" sz="2000" dirty="0" smtClean="0">
                <a:solidFill>
                  <a:srgbClr val="0000FF"/>
                </a:solidFill>
              </a:rPr>
              <a:t>(SM</a:t>
            </a:r>
            <a:r>
              <a:rPr lang="ja-JP" altLang="en-US" sz="2000" dirty="0" smtClean="0">
                <a:solidFill>
                  <a:srgbClr val="0000FF"/>
                </a:solidFill>
              </a:rPr>
              <a:t>から</a:t>
            </a:r>
            <a:r>
              <a:rPr lang="en-US" sz="2000" dirty="0" smtClean="0">
                <a:solidFill>
                  <a:srgbClr val="0000FF"/>
                </a:solidFill>
              </a:rPr>
              <a:t>2.3</a:t>
            </a:r>
            <a:r>
              <a:rPr lang="en-US" altLang="ja-JP" sz="2000" dirty="0" smtClean="0">
                <a:solidFill>
                  <a:srgbClr val="0000FF"/>
                </a:solidFill>
              </a:rPr>
              <a:t>σ</a:t>
            </a:r>
            <a:r>
              <a:rPr lang="ja-JP" altLang="en-US" sz="2000" dirty="0" smtClean="0">
                <a:solidFill>
                  <a:srgbClr val="0000FF"/>
                </a:solidFill>
              </a:rPr>
              <a:t>のズレ</a:t>
            </a:r>
            <a:r>
              <a:rPr lang="en-US" altLang="ja-JP" sz="2000" dirty="0" smtClean="0">
                <a:solidFill>
                  <a:srgbClr val="0000FF"/>
                </a:solidFill>
              </a:rPr>
              <a:t>)</a:t>
            </a:r>
            <a:endParaRPr lang="en-US" sz="2000" baseline="-25000" dirty="0" smtClean="0">
              <a:solidFill>
                <a:srgbClr val="0000FF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altLang="ja-JP" sz="2000" dirty="0" err="1" smtClean="0">
                <a:solidFill>
                  <a:srgbClr val="FF6600"/>
                </a:solidFill>
              </a:rPr>
              <a:t>μ</a:t>
            </a:r>
            <a:r>
              <a:rPr lang="en-US" altLang="ja-JP" sz="2000" baseline="-25000" dirty="0" err="1" smtClean="0">
                <a:solidFill>
                  <a:srgbClr val="FF6600"/>
                </a:solidFill>
              </a:rPr>
              <a:t>ggF+ttH</a:t>
            </a:r>
            <a:r>
              <a:rPr lang="en-US" sz="2000" dirty="0" smtClean="0">
                <a:solidFill>
                  <a:srgbClr val="FF6600"/>
                </a:solidFill>
              </a:rPr>
              <a:t>*B/B</a:t>
            </a:r>
            <a:r>
              <a:rPr lang="en-US" sz="2000" baseline="-25000" dirty="0" smtClean="0">
                <a:solidFill>
                  <a:srgbClr val="FF6600"/>
                </a:solidFill>
              </a:rPr>
              <a:t>SM </a:t>
            </a:r>
            <a:r>
              <a:rPr lang="en-US" sz="2000" dirty="0" smtClean="0">
                <a:solidFill>
                  <a:srgbClr val="FF6600"/>
                </a:solidFill>
              </a:rPr>
              <a:t>: 1.6</a:t>
            </a:r>
            <a:r>
              <a:rPr lang="en-US" altLang="ja-JP" sz="2000" dirty="0" smtClean="0">
                <a:solidFill>
                  <a:srgbClr val="FF6600"/>
                </a:solidFill>
              </a:rPr>
              <a:t>±0.3(stat.)</a:t>
            </a:r>
            <a:r>
              <a:rPr lang="en-US" altLang="ja-JP" sz="2000" baseline="30000" dirty="0" smtClean="0">
                <a:solidFill>
                  <a:srgbClr val="FF6600"/>
                </a:solidFill>
              </a:rPr>
              <a:t>+0.3</a:t>
            </a:r>
            <a:r>
              <a:rPr lang="en-US" altLang="ja-JP" sz="2000" baseline="-25000" dirty="0" smtClean="0">
                <a:solidFill>
                  <a:srgbClr val="FF6600"/>
                </a:solidFill>
              </a:rPr>
              <a:t>-0.2</a:t>
            </a:r>
            <a:r>
              <a:rPr lang="en-US" altLang="ja-JP" sz="2000" dirty="0" smtClean="0">
                <a:solidFill>
                  <a:srgbClr val="FF6600"/>
                </a:solidFill>
              </a:rPr>
              <a:t>(sys)</a:t>
            </a:r>
          </a:p>
          <a:p>
            <a:pPr marL="342900" indent="-342900">
              <a:buFont typeface="Arial"/>
              <a:buChar char="•"/>
            </a:pPr>
            <a:r>
              <a:rPr lang="en-US" altLang="ja-JP" sz="2000" dirty="0" err="1" smtClean="0">
                <a:solidFill>
                  <a:srgbClr val="FF6600"/>
                </a:solidFill>
              </a:rPr>
              <a:t>μ</a:t>
            </a:r>
            <a:r>
              <a:rPr lang="en-US" altLang="ja-JP" sz="2000" baseline="-25000" dirty="0" err="1" smtClean="0">
                <a:solidFill>
                  <a:srgbClr val="FF6600"/>
                </a:solidFill>
              </a:rPr>
              <a:t>VBF</a:t>
            </a:r>
            <a:r>
              <a:rPr lang="en-US" sz="2000" dirty="0" smtClean="0">
                <a:solidFill>
                  <a:srgbClr val="FF6600"/>
                </a:solidFill>
              </a:rPr>
              <a:t>*</a:t>
            </a:r>
            <a:r>
              <a:rPr lang="en-US" sz="2000" dirty="0">
                <a:solidFill>
                  <a:srgbClr val="FF6600"/>
                </a:solidFill>
              </a:rPr>
              <a:t>B/B</a:t>
            </a:r>
            <a:r>
              <a:rPr lang="en-US" sz="2000" baseline="-25000" dirty="0">
                <a:solidFill>
                  <a:srgbClr val="FF6600"/>
                </a:solidFill>
              </a:rPr>
              <a:t>SM </a:t>
            </a:r>
            <a:r>
              <a:rPr lang="en-US" sz="2000" dirty="0">
                <a:solidFill>
                  <a:srgbClr val="FF6600"/>
                </a:solidFill>
              </a:rPr>
              <a:t>: </a:t>
            </a:r>
            <a:r>
              <a:rPr lang="en-US" sz="2000" dirty="0" smtClean="0">
                <a:solidFill>
                  <a:srgbClr val="FF6600"/>
                </a:solidFill>
              </a:rPr>
              <a:t>1.7</a:t>
            </a:r>
            <a:r>
              <a:rPr lang="en-US" altLang="ja-JP" sz="2000" dirty="0" smtClean="0">
                <a:solidFill>
                  <a:srgbClr val="FF6600"/>
                </a:solidFill>
              </a:rPr>
              <a:t>±0.8(</a:t>
            </a:r>
            <a:r>
              <a:rPr lang="en-US" altLang="ja-JP" sz="2000" dirty="0">
                <a:solidFill>
                  <a:srgbClr val="FF6600"/>
                </a:solidFill>
              </a:rPr>
              <a:t>stat.</a:t>
            </a:r>
            <a:r>
              <a:rPr lang="en-US" altLang="ja-JP" sz="2000" dirty="0" smtClean="0">
                <a:solidFill>
                  <a:srgbClr val="FF6600"/>
                </a:solidFill>
              </a:rPr>
              <a:t>)</a:t>
            </a:r>
            <a:r>
              <a:rPr lang="en-US" altLang="ja-JP" sz="2000" baseline="30000" dirty="0" smtClean="0">
                <a:solidFill>
                  <a:srgbClr val="FF6600"/>
                </a:solidFill>
              </a:rPr>
              <a:t>+0.5</a:t>
            </a:r>
            <a:r>
              <a:rPr lang="en-US" altLang="ja-JP" sz="2000" baseline="-25000" dirty="0" smtClean="0">
                <a:solidFill>
                  <a:srgbClr val="FF6600"/>
                </a:solidFill>
              </a:rPr>
              <a:t>-0.4</a:t>
            </a:r>
            <a:r>
              <a:rPr lang="en-US" altLang="ja-JP" sz="2000" dirty="0" smtClean="0">
                <a:solidFill>
                  <a:srgbClr val="FF6600"/>
                </a:solidFill>
              </a:rPr>
              <a:t>(</a:t>
            </a:r>
            <a:r>
              <a:rPr lang="en-US" altLang="ja-JP" sz="2000" dirty="0">
                <a:solidFill>
                  <a:srgbClr val="FF6600"/>
                </a:solidFill>
              </a:rPr>
              <a:t>sys</a:t>
            </a:r>
            <a:r>
              <a:rPr lang="en-US" altLang="ja-JP" sz="2000" dirty="0" smtClean="0">
                <a:solidFill>
                  <a:srgbClr val="FF6600"/>
                </a:solidFill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altLang="ja-JP" sz="2000" dirty="0" err="1" smtClean="0">
                <a:solidFill>
                  <a:srgbClr val="FF6600"/>
                </a:solidFill>
              </a:rPr>
              <a:t>μ</a:t>
            </a:r>
            <a:r>
              <a:rPr lang="en-US" altLang="ja-JP" sz="2000" baseline="-25000" dirty="0" err="1" smtClean="0">
                <a:solidFill>
                  <a:srgbClr val="FF6600"/>
                </a:solidFill>
              </a:rPr>
              <a:t>VH</a:t>
            </a:r>
            <a:r>
              <a:rPr lang="en-US" sz="2000" dirty="0" smtClean="0">
                <a:solidFill>
                  <a:srgbClr val="FF6600"/>
                </a:solidFill>
              </a:rPr>
              <a:t>*</a:t>
            </a:r>
            <a:r>
              <a:rPr lang="en-US" sz="2000" dirty="0">
                <a:solidFill>
                  <a:srgbClr val="FF6600"/>
                </a:solidFill>
              </a:rPr>
              <a:t>B/B</a:t>
            </a:r>
            <a:r>
              <a:rPr lang="en-US" sz="2000" baseline="-25000" dirty="0">
                <a:solidFill>
                  <a:srgbClr val="FF6600"/>
                </a:solidFill>
              </a:rPr>
              <a:t>SM </a:t>
            </a:r>
            <a:r>
              <a:rPr lang="en-US" sz="2000" dirty="0">
                <a:solidFill>
                  <a:srgbClr val="FF6600"/>
                </a:solidFill>
              </a:rPr>
              <a:t>: </a:t>
            </a:r>
            <a:r>
              <a:rPr lang="en-US" sz="2000" dirty="0" smtClean="0">
                <a:solidFill>
                  <a:srgbClr val="FF6600"/>
                </a:solidFill>
              </a:rPr>
              <a:t>1.8</a:t>
            </a:r>
            <a:r>
              <a:rPr lang="en-US" sz="2000" baseline="30000" dirty="0" smtClean="0">
                <a:solidFill>
                  <a:srgbClr val="FF6600"/>
                </a:solidFill>
              </a:rPr>
              <a:t>+1.5</a:t>
            </a:r>
            <a:r>
              <a:rPr lang="en-US" sz="2000" baseline="-25000" dirty="0" smtClean="0">
                <a:solidFill>
                  <a:srgbClr val="FF6600"/>
                </a:solidFill>
              </a:rPr>
              <a:t>-1.3</a:t>
            </a:r>
            <a:r>
              <a:rPr lang="en-US" altLang="ja-JP" sz="2000" dirty="0" smtClean="0">
                <a:solidFill>
                  <a:srgbClr val="FF6600"/>
                </a:solidFill>
              </a:rPr>
              <a:t>(</a:t>
            </a:r>
            <a:r>
              <a:rPr lang="en-US" altLang="ja-JP" sz="2000" dirty="0">
                <a:solidFill>
                  <a:srgbClr val="FF6600"/>
                </a:solidFill>
              </a:rPr>
              <a:t>stat.</a:t>
            </a:r>
            <a:r>
              <a:rPr lang="en-US" altLang="ja-JP" sz="2000" dirty="0" smtClean="0">
                <a:solidFill>
                  <a:srgbClr val="FF6600"/>
                </a:solidFill>
              </a:rPr>
              <a:t>)±0.3(</a:t>
            </a:r>
            <a:r>
              <a:rPr lang="en-US" altLang="ja-JP" sz="2000" dirty="0">
                <a:solidFill>
                  <a:srgbClr val="FF6600"/>
                </a:solidFill>
              </a:rPr>
              <a:t>sys</a:t>
            </a:r>
            <a:r>
              <a:rPr lang="en-US" altLang="ja-JP" sz="2000" dirty="0" smtClean="0">
                <a:solidFill>
                  <a:srgbClr val="FF6600"/>
                </a:solidFill>
              </a:rPr>
              <a:t>)</a:t>
            </a:r>
            <a:endParaRPr lang="en-US" altLang="ja-JP" sz="2000" dirty="0">
              <a:solidFill>
                <a:srgbClr val="FF66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38405" y="4022032"/>
            <a:ext cx="48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SM</a:t>
            </a:r>
          </a:p>
        </p:txBody>
      </p:sp>
    </p:spTree>
    <p:extLst>
      <p:ext uri="{BB962C8B-B14F-4D97-AF65-F5344CB8AC3E}">
        <p14:creationId xmlns:p14="http://schemas.microsoft.com/office/powerpoint/2010/main" val="911411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50800">
          <a:solidFill>
            <a:srgbClr val="FF0000"/>
          </a:solidFill>
          <a:prstDash val="sysDash"/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37104</TotalTime>
  <Words>5741</Words>
  <Application>Microsoft Macintosh PowerPoint</Application>
  <PresentationFormat>On-screen Show (4:3)</PresentationFormat>
  <Paragraphs>979</Paragraphs>
  <Slides>79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79</vt:i4>
      </vt:variant>
    </vt:vector>
  </HeadingPairs>
  <TitlesOfParts>
    <vt:vector size="82" baseType="lpstr">
      <vt:lpstr>Office Theme</vt:lpstr>
      <vt:lpstr>Equation</vt:lpstr>
      <vt:lpstr>数式</vt:lpstr>
      <vt:lpstr>ヒッグス粒子研究のまとめ</vt:lpstr>
      <vt:lpstr>2012年7月4日</vt:lpstr>
      <vt:lpstr>A Higgs Boson (not Higgs-”like”)</vt:lpstr>
      <vt:lpstr>アウトライン</vt:lpstr>
      <vt:lpstr>Higgs Production and Decay</vt:lpstr>
      <vt:lpstr>簡単に各論</vt:lpstr>
      <vt:lpstr>PowerPoint Presentation</vt:lpstr>
      <vt:lpstr>Hγγ</vt:lpstr>
      <vt:lpstr>Hγγ</vt:lpstr>
      <vt:lpstr>PowerPoint Presentation</vt:lpstr>
      <vt:lpstr>HZZ(*)4l</vt:lpstr>
      <vt:lpstr>HZZ(*)4l</vt:lpstr>
      <vt:lpstr>PowerPoint Presentation</vt:lpstr>
      <vt:lpstr>HWW(*)lvlv</vt:lpstr>
      <vt:lpstr>HWWlvlv</vt:lpstr>
      <vt:lpstr>HWWlvlv</vt:lpstr>
      <vt:lpstr>Hbb, Hττ(CMS)</vt:lpstr>
      <vt:lpstr>Combination</vt:lpstr>
      <vt:lpstr>PowerPoint Presentation</vt:lpstr>
      <vt:lpstr>PowerPoint Presentation</vt:lpstr>
      <vt:lpstr>質量測定</vt:lpstr>
      <vt:lpstr>Combined Signal Strength</vt:lpstr>
      <vt:lpstr>カップリングの測定</vt:lpstr>
      <vt:lpstr>ggF vs. VBF Production</vt:lpstr>
      <vt:lpstr>ggF vs VBF Production</vt:lpstr>
      <vt:lpstr>カップリングの測定</vt:lpstr>
      <vt:lpstr>カップリング測定</vt:lpstr>
      <vt:lpstr>カップリング測定(CMS)</vt:lpstr>
      <vt:lpstr>カップリング測定</vt:lpstr>
      <vt:lpstr>スピン・パリティ測定</vt:lpstr>
      <vt:lpstr>スピン・パリティ測定</vt:lpstr>
      <vt:lpstr>スピン・パリティ測定</vt:lpstr>
      <vt:lpstr>スピン測定コンビネーション(0+ vs 2+)</vt:lpstr>
      <vt:lpstr>まとめ</vt:lpstr>
      <vt:lpstr>まとめ</vt:lpstr>
      <vt:lpstr>バックアップ</vt:lpstr>
      <vt:lpstr>Rare-Production mode</vt:lpstr>
      <vt:lpstr>Rare-Production Mode（CMS）</vt:lpstr>
      <vt:lpstr>Rare-decay mode</vt:lpstr>
      <vt:lpstr>SM背景事象</vt:lpstr>
      <vt:lpstr>Signal Strengthの質量依存性</vt:lpstr>
      <vt:lpstr>質量測定</vt:lpstr>
      <vt:lpstr>質量測定</vt:lpstr>
      <vt:lpstr>カップリング測定</vt:lpstr>
      <vt:lpstr>CMS</vt:lpstr>
      <vt:lpstr>カップリング測定</vt:lpstr>
      <vt:lpstr>カップリング測定</vt:lpstr>
      <vt:lpstr>スピン２モデル</vt:lpstr>
      <vt:lpstr>スピン測定</vt:lpstr>
      <vt:lpstr>スピン測定(ZZ4l)</vt:lpstr>
      <vt:lpstr>HZZ4l (CMS)</vt:lpstr>
      <vt:lpstr>HZZ4l スピン/パリティ測定</vt:lpstr>
      <vt:lpstr>スピン測定(0+ vs 2+) </vt:lpstr>
      <vt:lpstr>スピン測定(0+ vs 2+)</vt:lpstr>
      <vt:lpstr>スピン測定(ZZ4l)</vt:lpstr>
      <vt:lpstr>ヒッグス!?を見つけた</vt:lpstr>
      <vt:lpstr>ヒッグス探索の歴史</vt:lpstr>
      <vt:lpstr>ggF vs VBF</vt:lpstr>
      <vt:lpstr>Hγγ(カテゴリー別)</vt:lpstr>
      <vt:lpstr>Hγγ(カテゴリー別)</vt:lpstr>
      <vt:lpstr>Hγγ(ggFカテゴリー)</vt:lpstr>
      <vt:lpstr>Hγγ(ggFカテゴリー)</vt:lpstr>
      <vt:lpstr>Hγγ(VHカテゴリー)</vt:lpstr>
      <vt:lpstr>Hγγ(VBFカテゴリー)</vt:lpstr>
      <vt:lpstr>HZZ4l Signal Mass Shape</vt:lpstr>
      <vt:lpstr>HZZ material</vt:lpstr>
      <vt:lpstr>HZZ material</vt:lpstr>
      <vt:lpstr>HZZ4l</vt:lpstr>
      <vt:lpstr>質量測定の系統誤差</vt:lpstr>
      <vt:lpstr>質量測定の系統誤差</vt:lpstr>
      <vt:lpstr>HWWlvlv</vt:lpstr>
      <vt:lpstr>HWWlvlv</vt:lpstr>
      <vt:lpstr>HZZ4l (CMS)</vt:lpstr>
      <vt:lpstr>Hττ</vt:lpstr>
      <vt:lpstr>Hττ (τlepτlep, τlepτhad,τhadτhad)</vt:lpstr>
      <vt:lpstr>Hττ (τlepτlep, τlepτhad,τhadτhad)</vt:lpstr>
      <vt:lpstr>Hττ (τlepτlep, τlepτhad,τhadτhad)</vt:lpstr>
      <vt:lpstr>W/ZH(bbar)</vt:lpstr>
      <vt:lpstr>W/ZH(bbar)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ヒッグス探索@LHC</dc:title>
  <dc:creator>T M</dc:creator>
  <cp:lastModifiedBy>T M</cp:lastModifiedBy>
  <cp:revision>6492</cp:revision>
  <dcterms:created xsi:type="dcterms:W3CDTF">2011-08-06T12:16:54Z</dcterms:created>
  <dcterms:modified xsi:type="dcterms:W3CDTF">2013-05-24T05:05:22Z</dcterms:modified>
</cp:coreProperties>
</file>