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8" r:id="rId2"/>
    <p:sldId id="290" r:id="rId3"/>
    <p:sldId id="288" r:id="rId4"/>
    <p:sldId id="262" r:id="rId5"/>
    <p:sldId id="284" r:id="rId6"/>
    <p:sldId id="292" r:id="rId7"/>
    <p:sldId id="279" r:id="rId8"/>
    <p:sldId id="286" r:id="rId9"/>
    <p:sldId id="264" r:id="rId10"/>
    <p:sldId id="280" r:id="rId11"/>
    <p:sldId id="261" r:id="rId12"/>
    <p:sldId id="271" r:id="rId13"/>
    <p:sldId id="266" r:id="rId14"/>
    <p:sldId id="258" r:id="rId15"/>
    <p:sldId id="259" r:id="rId16"/>
    <p:sldId id="281" r:id="rId17"/>
    <p:sldId id="275" r:id="rId18"/>
    <p:sldId id="267" r:id="rId19"/>
    <p:sldId id="291" r:id="rId20"/>
    <p:sldId id="272" r:id="rId21"/>
    <p:sldId id="276" r:id="rId22"/>
    <p:sldId id="277" r:id="rId23"/>
    <p:sldId id="282" r:id="rId24"/>
    <p:sldId id="285" r:id="rId25"/>
    <p:sldId id="283" r:id="rId26"/>
    <p:sldId id="287" r:id="rId27"/>
    <p:sldId id="269" r:id="rId28"/>
    <p:sldId id="260" r:id="rId29"/>
    <p:sldId id="289" r:id="rId30"/>
    <p:sldId id="273" r:id="rId31"/>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67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FC17D90E-B47C-44C4-953C-120DC17F545A}" type="datetimeFigureOut">
              <a:rPr kumimoji="1" lang="ja-JP" altLang="en-US" smtClean="0"/>
              <a:t>2013/5/22</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90B1D42C-240F-4880-AD68-7D6DD09F2A16}" type="slidenum">
              <a:rPr kumimoji="1" lang="ja-JP" altLang="en-US" smtClean="0"/>
              <a:t>‹#›</a:t>
            </a:fld>
            <a:endParaRPr kumimoji="1" lang="ja-JP" altLang="en-US"/>
          </a:p>
        </p:txBody>
      </p:sp>
    </p:spTree>
    <p:extLst>
      <p:ext uri="{BB962C8B-B14F-4D97-AF65-F5344CB8AC3E}">
        <p14:creationId xmlns:p14="http://schemas.microsoft.com/office/powerpoint/2010/main" val="35362941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12D152AB-0279-4F27-B745-9AE7AB92DAAB}"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D7096533-FEB1-474F-AEEA-779C3CC58BCA}" type="slidenum">
              <a:rPr lang="ja-JP" altLang="en-US" smtClean="0"/>
              <a:pPr>
                <a:defRPr/>
              </a:pPr>
              <a:t>6</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0B1D42C-240F-4880-AD68-7D6DD09F2A16}" type="slidenum">
              <a:rPr kumimoji="1" lang="ja-JP" altLang="en-US" smtClean="0"/>
              <a:t>17</a:t>
            </a:fld>
            <a:endParaRPr kumimoji="1" lang="ja-JP" altLang="en-US"/>
          </a:p>
        </p:txBody>
      </p:sp>
    </p:spTree>
    <p:extLst>
      <p:ext uri="{BB962C8B-B14F-4D97-AF65-F5344CB8AC3E}">
        <p14:creationId xmlns:p14="http://schemas.microsoft.com/office/powerpoint/2010/main" val="125926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1617753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314535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138992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7010400" y="1"/>
            <a:ext cx="2133600" cy="260648"/>
          </a:xfrm>
        </p:spPr>
        <p:txBody>
          <a:bodyPr/>
          <a:lstStyle>
            <a:lvl1pPr>
              <a:defRPr>
                <a:solidFill>
                  <a:schemeClr val="tx1"/>
                </a:solidFill>
                <a:latin typeface="Constantia" pitchFamily="18" charset="0"/>
              </a:defRPr>
            </a:lvl1pPr>
          </a:lstStyle>
          <a:p>
            <a:fld id="{80312B61-8FBB-43B8-A6DD-B3B75C37806A}" type="slidenum">
              <a:rPr lang="en-US" smtClean="0"/>
              <a:pPr/>
              <a:t>‹#›</a:t>
            </a:fld>
            <a:endParaRPr lang="en-US" dirty="0"/>
          </a:p>
        </p:txBody>
      </p:sp>
      <p:sp>
        <p:nvSpPr>
          <p:cNvPr id="17" name="TextBox 16"/>
          <p:cNvSpPr txBox="1"/>
          <p:nvPr userDrawn="1"/>
        </p:nvSpPr>
        <p:spPr>
          <a:xfrm>
            <a:off x="35496" y="6505599"/>
            <a:ext cx="446449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tantia" pitchFamily="18" charset="0"/>
              </a:rPr>
              <a:t>H. Damerau, Chamonix 2012, 09/02/2012</a:t>
            </a:r>
          </a:p>
        </p:txBody>
      </p:sp>
      <p:sp>
        <p:nvSpPr>
          <p:cNvPr id="9" name="Text Placeholder 5"/>
          <p:cNvSpPr>
            <a:spLocks noGrp="1"/>
          </p:cNvSpPr>
          <p:nvPr>
            <p:ph type="body" sz="quarter" idx="10"/>
          </p:nvPr>
        </p:nvSpPr>
        <p:spPr>
          <a:xfrm>
            <a:off x="203200" y="1255059"/>
            <a:ext cx="8763034" cy="4745691"/>
          </a:xfrm>
        </p:spPr>
        <p:txBody>
          <a:bodyPr/>
          <a:lstStyle/>
          <a:p>
            <a:pPr lvl="0"/>
            <a:r>
              <a:rPr lang="en-US" smtClean="0"/>
              <a:t>Click to edit Master text styles</a:t>
            </a:r>
          </a:p>
          <a:p>
            <a:pPr lvl="1"/>
            <a:r>
              <a:rPr lang="en-US" smtClean="0"/>
              <a:t>Second level</a:t>
            </a:r>
          </a:p>
          <a:p>
            <a:pPr lvl="2"/>
            <a:r>
              <a:rPr lang="en-US" smtClean="0"/>
              <a:t>Third level</a:t>
            </a:r>
          </a:p>
        </p:txBody>
      </p:sp>
      <p:pic>
        <p:nvPicPr>
          <p:cNvPr id="10" name="Picture 9" descr="logo-presentation-small.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pic>
        <p:nvPicPr>
          <p:cNvPr id="11" name="Picture 10" descr="liu_ppt-0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667" y="274638"/>
            <a:ext cx="552909" cy="667721"/>
          </a:xfrm>
          <a:prstGeom prst="rect">
            <a:avLst/>
          </a:prstGeom>
        </p:spPr>
      </p:pic>
    </p:spTree>
    <p:extLst>
      <p:ext uri="{BB962C8B-B14F-4D97-AF65-F5344CB8AC3E}">
        <p14:creationId xmlns:p14="http://schemas.microsoft.com/office/powerpoint/2010/main" val="30091078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173305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21337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189835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264979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39918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968035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2797146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7FDF997-4A0B-4E6A-964F-FA9A124C2816}" type="datetimeFigureOut">
              <a:rPr kumimoji="1" lang="ja-JP" altLang="en-US" smtClean="0"/>
              <a:t>2013/5/22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408639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DF997-4A0B-4E6A-964F-FA9A124C2816}" type="datetimeFigureOut">
              <a:rPr kumimoji="1" lang="ja-JP" altLang="en-US" smtClean="0"/>
              <a:t>2013/5/22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76744-4EF2-4EF8-AA76-75B5515AAF93}" type="slidenum">
              <a:rPr kumimoji="1" lang="ja-JP" altLang="en-US" smtClean="0"/>
              <a:t>‹#›</a:t>
            </a:fld>
            <a:endParaRPr kumimoji="1" lang="ja-JP" altLang="en-US"/>
          </a:p>
        </p:txBody>
      </p:sp>
    </p:spTree>
    <p:extLst>
      <p:ext uri="{BB962C8B-B14F-4D97-AF65-F5344CB8AC3E}">
        <p14:creationId xmlns:p14="http://schemas.microsoft.com/office/powerpoint/2010/main" val="3232833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0.png"/><Relationship Id="rId10" Type="http://schemas.openxmlformats.org/officeDocument/2006/relationships/image" Target="../media/image3.png"/><Relationship Id="rId4" Type="http://schemas.openxmlformats.org/officeDocument/2006/relationships/image" Target="../media/image120.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412776"/>
            <a:ext cx="7772400" cy="1470025"/>
          </a:xfrm>
        </p:spPr>
        <p:txBody>
          <a:bodyPr/>
          <a:lstStyle/>
          <a:p>
            <a:pPr algn="l"/>
            <a:r>
              <a:rPr lang="en-US" altLang="ja-JP" dirty="0" smtClean="0">
                <a:solidFill>
                  <a:srgbClr val="FF0000"/>
                </a:solidFill>
              </a:rPr>
              <a:t>KEK-CERN Collaboration</a:t>
            </a:r>
            <a:br>
              <a:rPr lang="en-US" altLang="ja-JP" dirty="0" smtClean="0">
                <a:solidFill>
                  <a:srgbClr val="FF0000"/>
                </a:solidFill>
              </a:rPr>
            </a:br>
            <a:r>
              <a:rPr lang="en-US" altLang="ja-JP" dirty="0" smtClean="0">
                <a:solidFill>
                  <a:srgbClr val="FF0000"/>
                </a:solidFill>
              </a:rPr>
              <a:t>~LHC </a:t>
            </a:r>
            <a:r>
              <a:rPr lang="en-US" altLang="ja-JP" dirty="0">
                <a:solidFill>
                  <a:srgbClr val="FF0000"/>
                </a:solidFill>
              </a:rPr>
              <a:t>Injector Upgrade~</a:t>
            </a:r>
            <a:endParaRPr kumimoji="1" lang="ja-JP" altLang="en-US" dirty="0">
              <a:solidFill>
                <a:srgbClr val="FF0000"/>
              </a:solidFill>
            </a:endParaRPr>
          </a:p>
        </p:txBody>
      </p:sp>
      <p:sp>
        <p:nvSpPr>
          <p:cNvPr id="3" name="サブタイトル 2"/>
          <p:cNvSpPr>
            <a:spLocks noGrp="1"/>
          </p:cNvSpPr>
          <p:nvPr>
            <p:ph type="subTitle" idx="1"/>
          </p:nvPr>
        </p:nvSpPr>
        <p:spPr>
          <a:xfrm>
            <a:off x="899592" y="4349987"/>
            <a:ext cx="7560840" cy="1464568"/>
          </a:xfrm>
        </p:spPr>
        <p:txBody>
          <a:bodyPr>
            <a:normAutofit/>
          </a:bodyPr>
          <a:lstStyle/>
          <a:p>
            <a:pPr algn="r"/>
            <a:r>
              <a:rPr kumimoji="1" lang="ja-JP" altLang="en-US" sz="1800" dirty="0" smtClean="0"/>
              <a:t>大森　千広、長谷川　豪志、吉井正人　</a:t>
            </a:r>
            <a:endParaRPr kumimoji="1" lang="en-US" altLang="ja-JP" sz="1800" dirty="0" smtClean="0"/>
          </a:p>
          <a:p>
            <a:pPr algn="r"/>
            <a:r>
              <a:rPr kumimoji="1" lang="ja-JP" altLang="en-US" sz="1800" dirty="0" smtClean="0"/>
              <a:t>白形　政司、</a:t>
            </a:r>
            <a:r>
              <a:rPr kumimoji="1" lang="en-US" altLang="ja-JP" sz="1800" dirty="0" smtClean="0"/>
              <a:t>A. </a:t>
            </a:r>
            <a:r>
              <a:rPr kumimoji="1" lang="en-US" altLang="ja-JP" sz="1800" dirty="0" err="1" smtClean="0"/>
              <a:t>Schnase</a:t>
            </a:r>
            <a:r>
              <a:rPr kumimoji="1" lang="ja-JP" altLang="en-US" sz="1800" dirty="0" err="1" smtClean="0"/>
              <a:t>、</a:t>
            </a:r>
            <a:r>
              <a:rPr kumimoji="1" lang="ja-JP" altLang="en-US" sz="1800" dirty="0" smtClean="0"/>
              <a:t>田村　文彦</a:t>
            </a:r>
            <a:r>
              <a:rPr lang="ja-JP" altLang="en-US" sz="1800" dirty="0"/>
              <a:t>　</a:t>
            </a:r>
            <a:r>
              <a:rPr lang="en-US" altLang="ja-JP" sz="1800" dirty="0" smtClean="0"/>
              <a:t>J-PARC</a:t>
            </a:r>
          </a:p>
          <a:p>
            <a:pPr algn="r"/>
            <a:r>
              <a:rPr kumimoji="1" lang="en-US" altLang="ja-JP" sz="1800" dirty="0" smtClean="0"/>
              <a:t>M. </a:t>
            </a:r>
            <a:r>
              <a:rPr kumimoji="1" lang="en-US" altLang="ja-JP" sz="1800" dirty="0" err="1" smtClean="0"/>
              <a:t>Paoluzzi</a:t>
            </a:r>
            <a:r>
              <a:rPr kumimoji="1" lang="en-US" altLang="ja-JP" sz="1800" dirty="0" smtClean="0"/>
              <a:t>, M. </a:t>
            </a:r>
            <a:r>
              <a:rPr kumimoji="1" lang="en-US" altLang="ja-JP" sz="1800" dirty="0" err="1" smtClean="0"/>
              <a:t>Brugger</a:t>
            </a:r>
            <a:r>
              <a:rPr kumimoji="1" lang="en-US" altLang="ja-JP" sz="1800" dirty="0" smtClean="0"/>
              <a:t>, G. </a:t>
            </a:r>
            <a:r>
              <a:rPr kumimoji="1" lang="en-US" altLang="ja-JP" sz="1800" dirty="0" err="1" smtClean="0"/>
              <a:t>Spiezia</a:t>
            </a:r>
            <a:r>
              <a:rPr kumimoji="1" lang="en-US" altLang="ja-JP" sz="1800" dirty="0" smtClean="0"/>
              <a:t>, </a:t>
            </a:r>
          </a:p>
          <a:p>
            <a:pPr algn="r"/>
            <a:r>
              <a:rPr kumimoji="1" lang="en-US" altLang="ja-JP" sz="1800" dirty="0" smtClean="0"/>
              <a:t>L. </a:t>
            </a:r>
            <a:r>
              <a:rPr kumimoji="1" lang="en-US" altLang="ja-JP" sz="1800" dirty="0" err="1" smtClean="0"/>
              <a:t>Arnaudon</a:t>
            </a:r>
            <a:r>
              <a:rPr kumimoji="1" lang="en-US" altLang="ja-JP" sz="1800" dirty="0" smtClean="0"/>
              <a:t>, M. </a:t>
            </a:r>
            <a:r>
              <a:rPr kumimoji="1" lang="en-US" altLang="ja-JP" sz="1800" dirty="0" err="1" smtClean="0"/>
              <a:t>Hasse</a:t>
            </a:r>
            <a:r>
              <a:rPr kumimoji="1" lang="en-US" altLang="ja-JP" sz="1800" dirty="0" smtClean="0"/>
              <a:t>, A. Jones, CERN </a:t>
            </a:r>
          </a:p>
        </p:txBody>
      </p:sp>
      <p:sp>
        <p:nvSpPr>
          <p:cNvPr id="7" name="正方形/長方形 6"/>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1543635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1143000"/>
          </a:xfrm>
        </p:spPr>
        <p:txBody>
          <a:bodyPr>
            <a:normAutofit fontScale="90000"/>
          </a:bodyPr>
          <a:lstStyle/>
          <a:p>
            <a:pPr algn="l"/>
            <a:r>
              <a:rPr kumimoji="1" lang="ja-JP" altLang="en-US" dirty="0" smtClean="0">
                <a:solidFill>
                  <a:srgbClr val="FF0000"/>
                </a:solidFill>
              </a:rPr>
              <a:t>昨年</a:t>
            </a:r>
            <a:r>
              <a:rPr kumimoji="1" lang="en-US" altLang="ja-JP" dirty="0" smtClean="0">
                <a:solidFill>
                  <a:srgbClr val="FF0000"/>
                </a:solidFill>
              </a:rPr>
              <a:t>6</a:t>
            </a:r>
            <a:r>
              <a:rPr kumimoji="1" lang="ja-JP" altLang="en-US" dirty="0" smtClean="0">
                <a:solidFill>
                  <a:srgbClr val="FF0000"/>
                </a:solidFill>
              </a:rPr>
              <a:t>月の</a:t>
            </a:r>
            <a:r>
              <a:rPr lang="ja-JP" altLang="en-US" dirty="0" smtClean="0">
                <a:solidFill>
                  <a:srgbClr val="FF0000"/>
                </a:solidFill>
              </a:rPr>
              <a:t>ビーム</a:t>
            </a:r>
            <a:r>
              <a:rPr lang="ja-JP" altLang="en-US" dirty="0">
                <a:solidFill>
                  <a:srgbClr val="FF0000"/>
                </a:solidFill>
              </a:rPr>
              <a:t>試験</a:t>
            </a:r>
            <a:r>
              <a:rPr kumimoji="1" lang="en-US" altLang="ja-JP" dirty="0" smtClean="0">
                <a:solidFill>
                  <a:srgbClr val="FF0000"/>
                </a:solidFill>
              </a:rPr>
              <a:t>@CERN</a:t>
            </a:r>
            <a:r>
              <a:rPr kumimoji="1" lang="ja-JP" altLang="en-US" dirty="0" smtClean="0">
                <a:solidFill>
                  <a:srgbClr val="FF0000"/>
                </a:solidFill>
              </a:rPr>
              <a:t>　</a:t>
            </a:r>
            <a:r>
              <a:rPr kumimoji="1" lang="en-US" altLang="ja-JP" dirty="0" smtClean="0">
                <a:solidFill>
                  <a:srgbClr val="FF0000"/>
                </a:solidFill>
              </a:rPr>
              <a:t>PSB</a:t>
            </a:r>
            <a:r>
              <a:rPr kumimoji="1" lang="ja-JP" altLang="en-US" dirty="0" smtClean="0">
                <a:solidFill>
                  <a:srgbClr val="FF0000"/>
                </a:solidFill>
              </a:rPr>
              <a:t>　</a:t>
            </a:r>
            <a:endParaRPr kumimoji="1" lang="ja-JP" altLang="en-US" dirty="0">
              <a:solidFill>
                <a:srgbClr val="FF0000"/>
              </a:solidFill>
            </a:endParaRPr>
          </a:p>
        </p:txBody>
      </p:sp>
      <p:sp>
        <p:nvSpPr>
          <p:cNvPr id="4" name="コンテンツ プレースホルダー 3"/>
          <p:cNvSpPr>
            <a:spLocks noGrp="1"/>
          </p:cNvSpPr>
          <p:nvPr>
            <p:ph sz="half" idx="2"/>
          </p:nvPr>
        </p:nvSpPr>
        <p:spPr>
          <a:xfrm>
            <a:off x="683568" y="1340768"/>
            <a:ext cx="8136904" cy="1872208"/>
          </a:xfrm>
          <a:solidFill>
            <a:schemeClr val="accent2">
              <a:lumMod val="20000"/>
              <a:lumOff val="80000"/>
            </a:schemeClr>
          </a:solidFill>
          <a:effectLst>
            <a:softEdge rad="127000"/>
          </a:effectLst>
        </p:spPr>
        <p:txBody>
          <a:bodyPr>
            <a:normAutofit/>
          </a:bodyPr>
          <a:lstStyle/>
          <a:p>
            <a:pPr marL="0" indent="0">
              <a:buNone/>
            </a:pPr>
            <a:r>
              <a:rPr kumimoji="1" lang="ja-JP" altLang="en-US" sz="2400" dirty="0" smtClean="0">
                <a:latin typeface="+mj-lt"/>
              </a:rPr>
              <a:t>加速に必要な電圧は</a:t>
            </a:r>
            <a:r>
              <a:rPr kumimoji="1" lang="en-US" altLang="ja-JP" sz="2400" dirty="0" smtClean="0">
                <a:latin typeface="+mj-lt"/>
              </a:rPr>
              <a:t>8kV</a:t>
            </a:r>
            <a:r>
              <a:rPr kumimoji="1" lang="ja-JP" altLang="en-US" sz="2400" dirty="0" smtClean="0">
                <a:latin typeface="+mj-lt"/>
              </a:rPr>
              <a:t>なのだが、</a:t>
            </a:r>
            <a:r>
              <a:rPr kumimoji="1" lang="en-US" altLang="ja-JP" sz="2400" dirty="0" smtClean="0">
                <a:latin typeface="+mj-lt"/>
              </a:rPr>
              <a:t>5</a:t>
            </a:r>
            <a:r>
              <a:rPr kumimoji="1" lang="ja-JP" altLang="en-US" sz="2400" dirty="0" smtClean="0">
                <a:latin typeface="+mj-lt"/>
              </a:rPr>
              <a:t>ギャップの</a:t>
            </a:r>
            <a:r>
              <a:rPr kumimoji="1" lang="en-US" altLang="ja-JP" sz="2400" dirty="0" smtClean="0">
                <a:latin typeface="+mj-lt"/>
              </a:rPr>
              <a:t>FT3L</a:t>
            </a:r>
            <a:r>
              <a:rPr kumimoji="1" lang="ja-JP" altLang="en-US" sz="2400" dirty="0" smtClean="0">
                <a:latin typeface="+mj-lt"/>
              </a:rPr>
              <a:t>空洞では</a:t>
            </a:r>
            <a:r>
              <a:rPr kumimoji="1" lang="en-US" altLang="ja-JP" sz="2400" dirty="0" smtClean="0">
                <a:latin typeface="+mj-lt"/>
              </a:rPr>
              <a:t>2kV</a:t>
            </a:r>
            <a:r>
              <a:rPr kumimoji="1" lang="ja-JP" altLang="en-US" sz="2400" dirty="0" smtClean="0">
                <a:latin typeface="+mj-lt"/>
              </a:rPr>
              <a:t>ま</a:t>
            </a:r>
            <a:r>
              <a:rPr kumimoji="1" lang="ja-JP" altLang="en-US" sz="2400" dirty="0" err="1" smtClean="0">
                <a:latin typeface="+mj-lt"/>
              </a:rPr>
              <a:t>でなので</a:t>
            </a:r>
            <a:r>
              <a:rPr kumimoji="1" lang="ja-JP" altLang="en-US" sz="2400" dirty="0" smtClean="0">
                <a:latin typeface="+mj-lt"/>
              </a:rPr>
              <a:t>、</a:t>
            </a:r>
            <a:r>
              <a:rPr kumimoji="1" lang="ja-JP" altLang="en-US" sz="2400" dirty="0" smtClean="0">
                <a:latin typeface="+mj-lt"/>
              </a:rPr>
              <a:t>現フェライト空洞</a:t>
            </a:r>
            <a:r>
              <a:rPr kumimoji="1" lang="ja-JP" altLang="en-US" sz="2400" dirty="0" smtClean="0">
                <a:latin typeface="+mj-lt"/>
              </a:rPr>
              <a:t>である程度まで加速し</a:t>
            </a:r>
            <a:r>
              <a:rPr kumimoji="1" lang="en-US" altLang="ja-JP" sz="2400" dirty="0" smtClean="0">
                <a:latin typeface="+mj-lt"/>
              </a:rPr>
              <a:t>RF</a:t>
            </a:r>
            <a:r>
              <a:rPr kumimoji="1" lang="ja-JP" altLang="en-US" sz="2400" dirty="0" smtClean="0">
                <a:latin typeface="+mj-lt"/>
              </a:rPr>
              <a:t>バケツに余裕ができた後</a:t>
            </a:r>
            <a:r>
              <a:rPr kumimoji="1" lang="ja-JP" altLang="en-US" sz="2400" dirty="0" smtClean="0">
                <a:latin typeface="+mj-lt"/>
              </a:rPr>
              <a:t>、フェライト空洞の電圧を下げ</a:t>
            </a:r>
            <a:r>
              <a:rPr kumimoji="1" lang="en-US" altLang="ja-JP" sz="2400" dirty="0" smtClean="0">
                <a:latin typeface="+mj-lt"/>
              </a:rPr>
              <a:t>FT3L</a:t>
            </a:r>
            <a:r>
              <a:rPr kumimoji="1" lang="ja-JP" altLang="en-US" sz="2400" dirty="0" smtClean="0">
                <a:latin typeface="+mj-lt"/>
              </a:rPr>
              <a:t>空洞も使って加速</a:t>
            </a:r>
            <a:r>
              <a:rPr kumimoji="1" lang="ja-JP" altLang="en-US" sz="2400" dirty="0" smtClean="0">
                <a:latin typeface="+mj-lt"/>
              </a:rPr>
              <a:t>する試験。→</a:t>
            </a:r>
            <a:r>
              <a:rPr kumimoji="1" lang="en-US" altLang="ja-JP" sz="2400" dirty="0" smtClean="0">
                <a:latin typeface="+mj-lt"/>
              </a:rPr>
              <a:t>4.6E12</a:t>
            </a:r>
            <a:r>
              <a:rPr lang="ja-JP" altLang="en-US" sz="2400" dirty="0" smtClean="0">
                <a:latin typeface="+mj-lt"/>
              </a:rPr>
              <a:t>個まで加速（</a:t>
            </a:r>
            <a:r>
              <a:rPr lang="en-US" altLang="ja-JP" sz="2400" dirty="0" smtClean="0">
                <a:latin typeface="+mj-lt"/>
              </a:rPr>
              <a:t>6</a:t>
            </a:r>
            <a:r>
              <a:rPr lang="ja-JP" altLang="en-US" sz="2400" dirty="0" smtClean="0">
                <a:latin typeface="+mj-lt"/>
              </a:rPr>
              <a:t>割達成）</a:t>
            </a:r>
            <a:endParaRPr kumimoji="1" lang="ja-JP" altLang="en-US" sz="2400" dirty="0">
              <a:latin typeface="+mj-lt"/>
            </a:endParaRPr>
          </a:p>
        </p:txBody>
      </p:sp>
      <p:pic>
        <p:nvPicPr>
          <p:cNvPr id="9" name="Picture 16" descr="http://elogbook.cern.ch/eLogbook/attach_reader?attach_id=1261620"/>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3058035"/>
            <a:ext cx="4752528" cy="2901117"/>
          </a:xfrm>
          <a:prstGeom prst="rect">
            <a:avLst/>
          </a:prstGeom>
          <a:noFill/>
          <a:ln>
            <a:noFill/>
          </a:ln>
        </p:spPr>
      </p:pic>
      <p:sp>
        <p:nvSpPr>
          <p:cNvPr id="10" name="テキスト ボックス 9"/>
          <p:cNvSpPr txBox="1"/>
          <p:nvPr/>
        </p:nvSpPr>
        <p:spPr>
          <a:xfrm>
            <a:off x="5004048" y="2993008"/>
            <a:ext cx="4139952" cy="3477875"/>
          </a:xfrm>
          <a:prstGeom prst="rect">
            <a:avLst/>
          </a:prstGeom>
          <a:solidFill>
            <a:schemeClr val="accent1">
              <a:lumMod val="20000"/>
              <a:lumOff val="80000"/>
            </a:schemeClr>
          </a:solidFill>
          <a:effectLst>
            <a:softEdge rad="63500"/>
          </a:effectLst>
        </p:spPr>
        <p:txBody>
          <a:bodyPr wrap="square" rtlCol="0">
            <a:spAutoFit/>
          </a:bodyPr>
          <a:lstStyle/>
          <a:p>
            <a:r>
              <a:rPr kumimoji="1" lang="ja-JP" altLang="en-US" sz="2000" dirty="0" smtClean="0"/>
              <a:t>改良すべき点</a:t>
            </a:r>
            <a:endParaRPr kumimoji="1" lang="en-US" altLang="ja-JP" sz="2000" dirty="0" smtClean="0"/>
          </a:p>
          <a:p>
            <a:endParaRPr lang="en-US" altLang="ja-JP" sz="2000" dirty="0"/>
          </a:p>
          <a:p>
            <a:r>
              <a:rPr kumimoji="1" lang="ja-JP" altLang="en-US" sz="2000" dirty="0" smtClean="0"/>
              <a:t>空洞台数を増やす　</a:t>
            </a:r>
            <a:r>
              <a:rPr lang="en-US" altLang="ja-JP" sz="2000" dirty="0" smtClean="0"/>
              <a:t>8kV</a:t>
            </a:r>
            <a:endParaRPr lang="en-US" altLang="ja-JP" sz="2000" dirty="0" smtClean="0"/>
          </a:p>
          <a:p>
            <a:r>
              <a:rPr kumimoji="1" lang="ja-JP" altLang="en-US" sz="2000" dirty="0" smtClean="0"/>
              <a:t>　（</a:t>
            </a:r>
            <a:r>
              <a:rPr kumimoji="1" lang="en-US" altLang="ja-JP" sz="2000" dirty="0" smtClean="0"/>
              <a:t>LS</a:t>
            </a:r>
            <a:r>
              <a:rPr kumimoji="1" lang="ja-JP" altLang="en-US" sz="2000" dirty="0" smtClean="0"/>
              <a:t>１に進行中）</a:t>
            </a:r>
            <a:endParaRPr kumimoji="1" lang="en-US" altLang="ja-JP" sz="2000" dirty="0" smtClean="0"/>
          </a:p>
          <a:p>
            <a:endParaRPr lang="en-US" altLang="ja-JP" sz="2000" dirty="0"/>
          </a:p>
          <a:p>
            <a:r>
              <a:rPr kumimoji="1" lang="ja-JP" altLang="en-US" sz="2000" dirty="0" smtClean="0"/>
              <a:t>ビーム負荷の補償方法</a:t>
            </a:r>
            <a:endParaRPr kumimoji="1" lang="en-US" altLang="ja-JP" sz="2000" dirty="0" smtClean="0"/>
          </a:p>
          <a:p>
            <a:r>
              <a:rPr lang="ja-JP" altLang="en-US" sz="2000" dirty="0" smtClean="0"/>
              <a:t>セルン流（</a:t>
            </a:r>
            <a:r>
              <a:rPr lang="en-US" altLang="ja-JP" sz="2000" dirty="0" smtClean="0"/>
              <a:t>FB</a:t>
            </a:r>
            <a:r>
              <a:rPr lang="ja-JP" altLang="en-US" sz="2000" dirty="0" smtClean="0"/>
              <a:t>）＋</a:t>
            </a:r>
            <a:r>
              <a:rPr lang="en-US" altLang="ja-JP" sz="2000" dirty="0" smtClean="0"/>
              <a:t>J-PARC</a:t>
            </a:r>
            <a:r>
              <a:rPr lang="ja-JP" altLang="en-US" sz="2000" dirty="0" smtClean="0"/>
              <a:t>（</a:t>
            </a:r>
            <a:r>
              <a:rPr lang="en-US" altLang="ja-JP" sz="2000" dirty="0" smtClean="0"/>
              <a:t>FF</a:t>
            </a:r>
            <a:r>
              <a:rPr lang="ja-JP" altLang="en-US" sz="2000" dirty="0" smtClean="0"/>
              <a:t>）</a:t>
            </a:r>
            <a:endParaRPr lang="en-US" altLang="ja-JP" sz="2000" dirty="0" smtClean="0"/>
          </a:p>
          <a:p>
            <a:r>
              <a:rPr lang="ja-JP" altLang="en-US" sz="2000" dirty="0"/>
              <a:t>　</a:t>
            </a:r>
            <a:r>
              <a:rPr lang="ja-JP" altLang="en-US" sz="2000" dirty="0" smtClean="0"/>
              <a:t>（</a:t>
            </a:r>
            <a:r>
              <a:rPr lang="en-US" altLang="ja-JP" sz="2000" dirty="0" smtClean="0"/>
              <a:t>LS1</a:t>
            </a:r>
            <a:r>
              <a:rPr lang="ja-JP" altLang="en-US" sz="2000" dirty="0" smtClean="0"/>
              <a:t>中に</a:t>
            </a:r>
            <a:r>
              <a:rPr lang="en-US" altLang="ja-JP" sz="2000" dirty="0" smtClean="0"/>
              <a:t>J-PARC</a:t>
            </a:r>
            <a:r>
              <a:rPr lang="ja-JP" altLang="en-US" sz="2000" dirty="0" smtClean="0"/>
              <a:t>で試験）</a:t>
            </a:r>
            <a:endParaRPr lang="en-US" altLang="ja-JP" sz="2000" dirty="0" smtClean="0"/>
          </a:p>
          <a:p>
            <a:endParaRPr kumimoji="1" lang="en-US" altLang="ja-JP" sz="2000" dirty="0"/>
          </a:p>
          <a:p>
            <a:r>
              <a:rPr lang="en-US" altLang="ja-JP" sz="2000" dirty="0" smtClean="0"/>
              <a:t>FB</a:t>
            </a:r>
            <a:r>
              <a:rPr lang="ja-JP" altLang="en-US" sz="2000" dirty="0" smtClean="0"/>
              <a:t>：フィードバック（電圧→電圧）</a:t>
            </a:r>
            <a:endParaRPr lang="en-US" altLang="ja-JP" sz="2000" dirty="0" smtClean="0"/>
          </a:p>
          <a:p>
            <a:r>
              <a:rPr kumimoji="1" lang="en-US" altLang="ja-JP" sz="2000" dirty="0" smtClean="0"/>
              <a:t>FF</a:t>
            </a:r>
            <a:r>
              <a:rPr kumimoji="1" lang="ja-JP" altLang="en-US" sz="2000" dirty="0" smtClean="0"/>
              <a:t>：フィードフォワード（ビーム→電圧）</a:t>
            </a:r>
            <a:endParaRPr kumimoji="1" lang="en-US" altLang="ja-JP" sz="2000" dirty="0" smtClean="0"/>
          </a:p>
        </p:txBody>
      </p:sp>
      <p:sp>
        <p:nvSpPr>
          <p:cNvPr id="3" name="テキスト ボックス 2"/>
          <p:cNvSpPr txBox="1"/>
          <p:nvPr/>
        </p:nvSpPr>
        <p:spPr>
          <a:xfrm>
            <a:off x="3350326" y="5957668"/>
            <a:ext cx="1653722" cy="369332"/>
          </a:xfrm>
          <a:prstGeom prst="rect">
            <a:avLst/>
          </a:prstGeom>
          <a:noFill/>
        </p:spPr>
        <p:txBody>
          <a:bodyPr wrap="none" rtlCol="0">
            <a:spAutoFit/>
          </a:bodyPr>
          <a:lstStyle/>
          <a:p>
            <a:r>
              <a:rPr lang="en-US" altLang="ja-JP" b="1" dirty="0" smtClean="0"/>
              <a:t>Mauro </a:t>
            </a:r>
            <a:r>
              <a:rPr lang="en-US" altLang="ja-JP" b="1" dirty="0" err="1"/>
              <a:t>P</a:t>
            </a:r>
            <a:r>
              <a:rPr lang="en-US" altLang="ja-JP" b="1" dirty="0" err="1" smtClean="0"/>
              <a:t>aoluzzi</a:t>
            </a:r>
            <a:endParaRPr kumimoji="1" lang="ja-JP" altLang="en-US" dirty="0"/>
          </a:p>
        </p:txBody>
      </p:sp>
      <p:sp>
        <p:nvSpPr>
          <p:cNvPr id="7" name="正方形/長方形 6"/>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87367" y="3933056"/>
            <a:ext cx="822661" cy="307777"/>
          </a:xfrm>
          <a:prstGeom prst="rect">
            <a:avLst/>
          </a:prstGeom>
          <a:noFill/>
        </p:spPr>
        <p:txBody>
          <a:bodyPr wrap="none" rtlCol="0">
            <a:spAutoFit/>
          </a:bodyPr>
          <a:lstStyle/>
          <a:p>
            <a:r>
              <a:rPr kumimoji="1" lang="en-US" altLang="ja-JP" sz="1400" dirty="0" smtClean="0">
                <a:solidFill>
                  <a:srgbClr val="FFFF00"/>
                </a:solidFill>
              </a:rPr>
              <a:t>C02</a:t>
            </a:r>
            <a:r>
              <a:rPr kumimoji="1" lang="ja-JP" altLang="en-US" sz="1400" dirty="0" smtClean="0">
                <a:solidFill>
                  <a:srgbClr val="FFFF00"/>
                </a:solidFill>
              </a:rPr>
              <a:t>電圧</a:t>
            </a:r>
            <a:endParaRPr kumimoji="1" lang="ja-JP" altLang="en-US" sz="1400" dirty="0">
              <a:solidFill>
                <a:srgbClr val="FFFF00"/>
              </a:solidFill>
            </a:endParaRPr>
          </a:p>
        </p:txBody>
      </p:sp>
      <p:sp>
        <p:nvSpPr>
          <p:cNvPr id="11" name="テキスト ボックス 10"/>
          <p:cNvSpPr txBox="1"/>
          <p:nvPr/>
        </p:nvSpPr>
        <p:spPr>
          <a:xfrm>
            <a:off x="311113" y="4239344"/>
            <a:ext cx="880369" cy="307777"/>
          </a:xfrm>
          <a:prstGeom prst="rect">
            <a:avLst/>
          </a:prstGeom>
          <a:noFill/>
        </p:spPr>
        <p:txBody>
          <a:bodyPr wrap="none" rtlCol="0">
            <a:spAutoFit/>
          </a:bodyPr>
          <a:lstStyle/>
          <a:p>
            <a:r>
              <a:rPr lang="en-US" altLang="ja-JP" sz="1400" dirty="0">
                <a:solidFill>
                  <a:srgbClr val="FF66CC"/>
                </a:solidFill>
              </a:rPr>
              <a:t>FT3L</a:t>
            </a:r>
            <a:r>
              <a:rPr kumimoji="1" lang="ja-JP" altLang="en-US" sz="1400" dirty="0" smtClean="0">
                <a:solidFill>
                  <a:srgbClr val="FF66CC"/>
                </a:solidFill>
              </a:rPr>
              <a:t>電圧</a:t>
            </a:r>
            <a:endParaRPr kumimoji="1" lang="ja-JP" altLang="en-US" sz="1400" dirty="0">
              <a:solidFill>
                <a:srgbClr val="FF66CC"/>
              </a:solidFill>
            </a:endParaRPr>
          </a:p>
        </p:txBody>
      </p:sp>
      <p:sp>
        <p:nvSpPr>
          <p:cNvPr id="12" name="テキスト ボックス 11"/>
          <p:cNvSpPr txBox="1"/>
          <p:nvPr/>
        </p:nvSpPr>
        <p:spPr>
          <a:xfrm>
            <a:off x="439767" y="5301208"/>
            <a:ext cx="1047082" cy="307777"/>
          </a:xfrm>
          <a:prstGeom prst="rect">
            <a:avLst/>
          </a:prstGeom>
          <a:noFill/>
        </p:spPr>
        <p:txBody>
          <a:bodyPr wrap="none" rtlCol="0">
            <a:spAutoFit/>
          </a:bodyPr>
          <a:lstStyle/>
          <a:p>
            <a:r>
              <a:rPr kumimoji="1" lang="ja-JP" altLang="en-US" sz="1400" dirty="0" smtClean="0">
                <a:solidFill>
                  <a:schemeClr val="tx2">
                    <a:lumMod val="40000"/>
                    <a:lumOff val="60000"/>
                  </a:schemeClr>
                </a:solidFill>
              </a:rPr>
              <a:t>ビーム電流</a:t>
            </a:r>
            <a:endParaRPr kumimoji="1" lang="ja-JP" altLang="en-US" sz="1400" dirty="0">
              <a:solidFill>
                <a:schemeClr val="tx2">
                  <a:lumMod val="40000"/>
                  <a:lumOff val="60000"/>
                </a:schemeClr>
              </a:solidFill>
            </a:endParaRPr>
          </a:p>
        </p:txBody>
      </p:sp>
      <p:sp>
        <p:nvSpPr>
          <p:cNvPr id="13" name="テキスト ボックス 12"/>
          <p:cNvSpPr txBox="1"/>
          <p:nvPr/>
        </p:nvSpPr>
        <p:spPr>
          <a:xfrm>
            <a:off x="179512" y="4735066"/>
            <a:ext cx="1047082" cy="307777"/>
          </a:xfrm>
          <a:prstGeom prst="rect">
            <a:avLst/>
          </a:prstGeom>
          <a:solidFill>
            <a:schemeClr val="bg1"/>
          </a:solidFill>
        </p:spPr>
        <p:txBody>
          <a:bodyPr wrap="none" rtlCol="0">
            <a:spAutoFit/>
          </a:bodyPr>
          <a:lstStyle/>
          <a:p>
            <a:r>
              <a:rPr kumimoji="1" lang="ja-JP" altLang="en-US" sz="1400" dirty="0" smtClean="0">
                <a:solidFill>
                  <a:srgbClr val="00B050"/>
                </a:solidFill>
              </a:rPr>
              <a:t>ビーム位相</a:t>
            </a:r>
            <a:endParaRPr kumimoji="1" lang="ja-JP" altLang="en-US" sz="1400" dirty="0">
              <a:solidFill>
                <a:srgbClr val="00B050"/>
              </a:solidFill>
            </a:endParaRPr>
          </a:p>
        </p:txBody>
      </p:sp>
      <p:sp>
        <p:nvSpPr>
          <p:cNvPr id="14" name="テキスト ボックス 13"/>
          <p:cNvSpPr txBox="1"/>
          <p:nvPr/>
        </p:nvSpPr>
        <p:spPr>
          <a:xfrm>
            <a:off x="1091068" y="5962490"/>
            <a:ext cx="543739" cy="523220"/>
          </a:xfrm>
          <a:prstGeom prst="rect">
            <a:avLst/>
          </a:prstGeom>
          <a:noFill/>
        </p:spPr>
        <p:txBody>
          <a:bodyPr wrap="none" rtlCol="0">
            <a:spAutoFit/>
          </a:bodyPr>
          <a:lstStyle/>
          <a:p>
            <a:r>
              <a:rPr kumimoji="1" lang="ja-JP" altLang="en-US" sz="1400" dirty="0" smtClean="0"/>
              <a:t>↑</a:t>
            </a:r>
            <a:endParaRPr kumimoji="1" lang="en-US" altLang="ja-JP" sz="1400" dirty="0" smtClean="0"/>
          </a:p>
          <a:p>
            <a:r>
              <a:rPr lang="ja-JP" altLang="en-US" sz="1400" dirty="0"/>
              <a:t>入射</a:t>
            </a:r>
            <a:endParaRPr kumimoji="1" lang="ja-JP" altLang="en-US" sz="1400" dirty="0"/>
          </a:p>
        </p:txBody>
      </p:sp>
      <p:sp>
        <p:nvSpPr>
          <p:cNvPr id="15" name="テキスト ボックス 14"/>
          <p:cNvSpPr txBox="1"/>
          <p:nvPr/>
        </p:nvSpPr>
        <p:spPr>
          <a:xfrm>
            <a:off x="2678544" y="5999212"/>
            <a:ext cx="681597" cy="523220"/>
          </a:xfrm>
          <a:prstGeom prst="rect">
            <a:avLst/>
          </a:prstGeom>
          <a:noFill/>
        </p:spPr>
        <p:txBody>
          <a:bodyPr wrap="none" rtlCol="0">
            <a:spAutoFit/>
          </a:bodyPr>
          <a:lstStyle/>
          <a:p>
            <a:r>
              <a:rPr kumimoji="1" lang="ja-JP" altLang="en-US" sz="1400" dirty="0" smtClean="0"/>
              <a:t>↑</a:t>
            </a:r>
            <a:endParaRPr kumimoji="1" lang="en-US" altLang="ja-JP" sz="1400" dirty="0" smtClean="0"/>
          </a:p>
          <a:p>
            <a:r>
              <a:rPr kumimoji="1" lang="ja-JP" altLang="en-US" sz="1400" dirty="0" smtClean="0"/>
              <a:t>取出し</a:t>
            </a:r>
            <a:endParaRPr kumimoji="1" lang="ja-JP" altLang="en-US" sz="1400" dirty="0"/>
          </a:p>
        </p:txBody>
      </p:sp>
    </p:spTree>
    <p:extLst>
      <p:ext uri="{BB962C8B-B14F-4D97-AF65-F5344CB8AC3E}">
        <p14:creationId xmlns:p14="http://schemas.microsoft.com/office/powerpoint/2010/main" val="265479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347274" y="2824138"/>
            <a:ext cx="5376854" cy="3269158"/>
          </a:xfrm>
          <a:prstGeom prst="roundRect">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323528" y="1268760"/>
            <a:ext cx="5256584" cy="1368152"/>
          </a:xfrm>
          <a:prstGeom prst="roundRect">
            <a:avLst/>
          </a:prstGeom>
          <a:solidFill>
            <a:schemeClr val="tx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47274" y="364758"/>
            <a:ext cx="5404998" cy="1143000"/>
          </a:xfrm>
        </p:spPr>
        <p:txBody>
          <a:bodyPr>
            <a:normAutofit fontScale="90000"/>
          </a:bodyPr>
          <a:lstStyle/>
          <a:p>
            <a:pPr algn="l"/>
            <a:r>
              <a:rPr lang="en-US" altLang="ja-JP" dirty="0" smtClean="0">
                <a:solidFill>
                  <a:srgbClr val="FF0000"/>
                </a:solidFill>
              </a:rPr>
              <a:t>J-PARC</a:t>
            </a:r>
            <a:r>
              <a:rPr kumimoji="1" lang="ja-JP" altLang="en-US" dirty="0" err="1" smtClean="0">
                <a:solidFill>
                  <a:srgbClr val="FF0000"/>
                </a:solidFill>
              </a:rPr>
              <a:t>での</a:t>
            </a:r>
            <a:r>
              <a:rPr kumimoji="1" lang="en-US" altLang="ja-JP" dirty="0" smtClean="0">
                <a:solidFill>
                  <a:srgbClr val="FF0000"/>
                </a:solidFill>
              </a:rPr>
              <a:t>PSB</a:t>
            </a:r>
            <a:r>
              <a:rPr kumimoji="1" lang="ja-JP" altLang="en-US" dirty="0" smtClean="0">
                <a:solidFill>
                  <a:srgbClr val="FF0000"/>
                </a:solidFill>
              </a:rPr>
              <a:t>空洞試験</a:t>
            </a:r>
            <a:endParaRPr kumimoji="1" lang="ja-JP" altLang="en-US" dirty="0">
              <a:solidFill>
                <a:srgbClr val="FF0000"/>
              </a:solidFill>
            </a:endParaRPr>
          </a:p>
        </p:txBody>
      </p:sp>
      <p:sp>
        <p:nvSpPr>
          <p:cNvPr id="3" name="コンテンツ プレースホルダー 2"/>
          <p:cNvSpPr>
            <a:spLocks noGrp="1"/>
          </p:cNvSpPr>
          <p:nvPr>
            <p:ph idx="1"/>
          </p:nvPr>
        </p:nvSpPr>
        <p:spPr>
          <a:xfrm>
            <a:off x="369965" y="1484784"/>
            <a:ext cx="5393353" cy="5040560"/>
          </a:xfrm>
        </p:spPr>
        <p:txBody>
          <a:bodyPr>
            <a:normAutofit/>
          </a:bodyPr>
          <a:lstStyle/>
          <a:p>
            <a:pPr marL="0" indent="0">
              <a:buNone/>
            </a:pPr>
            <a:r>
              <a:rPr kumimoji="1" lang="en-US" altLang="ja-JP" sz="2000" dirty="0" smtClean="0"/>
              <a:t>1</a:t>
            </a:r>
            <a:r>
              <a:rPr kumimoji="1" lang="ja-JP" altLang="en-US" sz="2000" dirty="0" smtClean="0"/>
              <a:t>台を</a:t>
            </a:r>
            <a:r>
              <a:rPr kumimoji="1" lang="en-US" altLang="ja-JP" sz="2000" dirty="0" smtClean="0"/>
              <a:t>J-PARC MR</a:t>
            </a:r>
            <a:r>
              <a:rPr kumimoji="1" lang="ja-JP" altLang="en-US" sz="2000" dirty="0" smtClean="0"/>
              <a:t>に設置</a:t>
            </a:r>
            <a:endParaRPr kumimoji="1" lang="en-US" altLang="ja-JP" sz="2000" dirty="0" smtClean="0"/>
          </a:p>
          <a:p>
            <a:r>
              <a:rPr kumimoji="1" lang="ja-JP" altLang="en-US" sz="2000" dirty="0" smtClean="0"/>
              <a:t>ファインメットコア</a:t>
            </a:r>
            <a:r>
              <a:rPr kumimoji="1" lang="en-US" altLang="ja-JP" sz="2000" dirty="0" smtClean="0"/>
              <a:t>2</a:t>
            </a:r>
            <a:r>
              <a:rPr kumimoji="1" lang="ja-JP" altLang="en-US" sz="2000" dirty="0" smtClean="0"/>
              <a:t>個</a:t>
            </a:r>
            <a:r>
              <a:rPr kumimoji="1" lang="en-US" altLang="ja-JP" sz="2000" dirty="0" smtClean="0"/>
              <a:t>/</a:t>
            </a:r>
            <a:r>
              <a:rPr kumimoji="1" lang="ja-JP" altLang="en-US" sz="2000" dirty="0" smtClean="0"/>
              <a:t>ギャップ</a:t>
            </a:r>
            <a:endParaRPr kumimoji="1" lang="en-US" altLang="ja-JP" sz="2000" dirty="0" smtClean="0"/>
          </a:p>
          <a:p>
            <a:r>
              <a:rPr lang="ja-JP" altLang="en-US" sz="2000" dirty="0" smtClean="0"/>
              <a:t>間接冷却（冷却銅板</a:t>
            </a:r>
            <a:r>
              <a:rPr lang="en-US" altLang="ja-JP" sz="2000" dirty="0" smtClean="0"/>
              <a:t>+</a:t>
            </a:r>
            <a:r>
              <a:rPr lang="ja-JP" altLang="en-US" sz="2000" dirty="0" smtClean="0"/>
              <a:t>カプトン）</a:t>
            </a:r>
            <a:endParaRPr lang="en-US" altLang="ja-JP" sz="2000" dirty="0" smtClean="0"/>
          </a:p>
          <a:p>
            <a:pPr marL="0" indent="0">
              <a:buNone/>
            </a:pPr>
            <a:endParaRPr lang="en-US" altLang="ja-JP" sz="2000" dirty="0" smtClean="0"/>
          </a:p>
          <a:p>
            <a:pPr marL="0" indent="0">
              <a:buNone/>
            </a:pPr>
            <a:r>
              <a:rPr lang="ja-JP" altLang="en-US" sz="2000" dirty="0" smtClean="0"/>
              <a:t>直接（短距離、高速）</a:t>
            </a:r>
            <a:r>
              <a:rPr lang="en-US" altLang="ja-JP" sz="2000" dirty="0" smtClean="0"/>
              <a:t>FB</a:t>
            </a:r>
            <a:r>
              <a:rPr lang="ja-JP" altLang="en-US" sz="2000" dirty="0" smtClean="0"/>
              <a:t>によるビーム負荷対策</a:t>
            </a:r>
            <a:endParaRPr lang="en-US" altLang="ja-JP" sz="2000" dirty="0" smtClean="0"/>
          </a:p>
          <a:p>
            <a:pPr marL="0" indent="0">
              <a:buNone/>
            </a:pPr>
            <a:r>
              <a:rPr lang="ja-JP" altLang="en-US" sz="2000" dirty="0" smtClean="0"/>
              <a:t>＋わが社の</a:t>
            </a:r>
            <a:r>
              <a:rPr lang="en-US" altLang="ja-JP" sz="2000" dirty="0" smtClean="0"/>
              <a:t>FF</a:t>
            </a:r>
            <a:r>
              <a:rPr lang="ja-JP" altLang="en-US" sz="2000" dirty="0" smtClean="0"/>
              <a:t>（フィードフォワード技術）</a:t>
            </a:r>
            <a:endParaRPr lang="en-US" altLang="ja-JP" sz="2000" dirty="0" smtClean="0"/>
          </a:p>
          <a:p>
            <a:pPr lvl="1"/>
            <a:r>
              <a:rPr lang="ja-JP" altLang="en-US" sz="2000" dirty="0" smtClean="0"/>
              <a:t>電磁石からのノイズ対策のため遅延（</a:t>
            </a:r>
            <a:r>
              <a:rPr lang="en-US" altLang="ja-JP" sz="2000" dirty="0" smtClean="0"/>
              <a:t>6</a:t>
            </a:r>
            <a:r>
              <a:rPr lang="ja-JP" altLang="en-US" sz="2000" dirty="0" smtClean="0"/>
              <a:t>月中旬に再開）</a:t>
            </a:r>
            <a:endParaRPr lang="en-US" altLang="ja-JP" sz="2000" dirty="0" smtClean="0"/>
          </a:p>
          <a:p>
            <a:pPr lvl="2"/>
            <a:r>
              <a:rPr lang="ja-JP" altLang="en-US" sz="2000" dirty="0" smtClean="0"/>
              <a:t>空洞のアースが電磁石の中のビームパイプと共通だったため</a:t>
            </a:r>
            <a:endParaRPr lang="en-US" altLang="ja-JP" sz="2000" dirty="0" smtClean="0"/>
          </a:p>
          <a:p>
            <a:pPr lvl="2"/>
            <a:r>
              <a:rPr lang="ja-JP" altLang="en-US" sz="2000" dirty="0"/>
              <a:t>寄生</a:t>
            </a:r>
            <a:r>
              <a:rPr lang="ja-JP" altLang="en-US" sz="2000" dirty="0" smtClean="0"/>
              <a:t>共振のダンパーが高強度ビームでダメージ</a:t>
            </a:r>
            <a:endParaRPr lang="en-US" altLang="ja-JP" sz="2000" dirty="0"/>
          </a:p>
          <a:p>
            <a:pPr marL="457200" lvl="1" indent="0">
              <a:buNone/>
            </a:pPr>
            <a:r>
              <a:rPr lang="ja-JP" altLang="en-US" sz="2000" dirty="0" smtClean="0">
                <a:solidFill>
                  <a:srgbClr val="FF0000"/>
                </a:solidFill>
              </a:rPr>
              <a:t>一般公開</a:t>
            </a:r>
            <a:r>
              <a:rPr lang="en-US" altLang="ja-JP" sz="2000" dirty="0" smtClean="0">
                <a:solidFill>
                  <a:srgbClr val="FF0000"/>
                </a:solidFill>
              </a:rPr>
              <a:t>(9</a:t>
            </a:r>
            <a:r>
              <a:rPr lang="ja-JP" altLang="en-US" sz="2000" dirty="0" smtClean="0">
                <a:solidFill>
                  <a:srgbClr val="FF0000"/>
                </a:solidFill>
              </a:rPr>
              <a:t>月</a:t>
            </a:r>
            <a:r>
              <a:rPr lang="en-US" altLang="ja-JP" sz="2000" dirty="0" smtClean="0">
                <a:solidFill>
                  <a:srgbClr val="FF0000"/>
                </a:solidFill>
              </a:rPr>
              <a:t>)</a:t>
            </a:r>
            <a:r>
              <a:rPr lang="ja-JP" altLang="en-US" sz="2000" dirty="0" smtClean="0">
                <a:solidFill>
                  <a:srgbClr val="FF0000"/>
                </a:solidFill>
              </a:rPr>
              <a:t>コースに</a:t>
            </a:r>
            <a:r>
              <a:rPr lang="ja-JP" altLang="en-US" sz="2000" dirty="0" smtClean="0">
                <a:solidFill>
                  <a:srgbClr val="FF0000"/>
                </a:solidFill>
              </a:rPr>
              <a:t>設置</a:t>
            </a:r>
            <a:endParaRPr lang="en-US" altLang="ja-JP" sz="2000" dirty="0" smtClean="0">
              <a:solidFill>
                <a:srgbClr val="FF0000"/>
              </a:solidFill>
            </a:endParaRPr>
          </a:p>
          <a:p>
            <a:pPr marL="0" indent="0">
              <a:buNone/>
            </a:pPr>
            <a:endParaRPr lang="en-US" altLang="ja-JP" sz="2000" dirty="0"/>
          </a:p>
          <a:p>
            <a:pPr marL="0" indent="0">
              <a:buNone/>
            </a:pPr>
            <a:endParaRPr kumimoji="1" lang="ja-JP" altLang="en-US" sz="2000" dirty="0"/>
          </a:p>
        </p:txBody>
      </p:sp>
      <p:sp>
        <p:nvSpPr>
          <p:cNvPr id="4" name="日付プレースホルダー 3"/>
          <p:cNvSpPr>
            <a:spLocks noGrp="1"/>
          </p:cNvSpPr>
          <p:nvPr>
            <p:ph type="dt" sz="half" idx="10"/>
          </p:nvPr>
        </p:nvSpPr>
        <p:spPr/>
        <p:txBody>
          <a:bodyPr/>
          <a:lstStyle/>
          <a:p>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C3B93DC-5ED0-4A51-9C01-4FF4F06C8972}" type="slidenum">
              <a:rPr kumimoji="1" lang="ja-JP" altLang="en-US" smtClean="0"/>
              <a:t>11</a:t>
            </a:fld>
            <a:endParaRPr kumimoji="1" lang="ja-JP" altLang="en-US" dirty="0"/>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198" y="1416689"/>
            <a:ext cx="3054086" cy="2290564"/>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553" y="3933056"/>
            <a:ext cx="3035829" cy="2276872"/>
          </a:xfrm>
          <a:prstGeom prst="rect">
            <a:avLst/>
          </a:prstGeom>
        </p:spPr>
      </p:pic>
      <p:sp>
        <p:nvSpPr>
          <p:cNvPr id="13" name="正方形/長方形 12"/>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2673470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573465"/>
            <a:ext cx="4320480" cy="1143000"/>
          </a:xfrm>
        </p:spPr>
        <p:txBody>
          <a:bodyPr>
            <a:normAutofit fontScale="90000"/>
          </a:bodyPr>
          <a:lstStyle/>
          <a:p>
            <a:pPr algn="l"/>
            <a:r>
              <a:rPr kumimoji="1" lang="ja-JP" altLang="en-US" sz="4000" dirty="0" smtClean="0">
                <a:solidFill>
                  <a:srgbClr val="FF0000"/>
                </a:solidFill>
              </a:rPr>
              <a:t>２．</a:t>
            </a:r>
            <a:r>
              <a:rPr kumimoji="1" lang="en-US" altLang="ja-JP" sz="4000" dirty="0" smtClean="0">
                <a:solidFill>
                  <a:srgbClr val="FF0000"/>
                </a:solidFill>
              </a:rPr>
              <a:t>FET</a:t>
            </a:r>
            <a:r>
              <a:rPr kumimoji="1" lang="ja-JP" altLang="en-US" sz="4000" dirty="0" smtClean="0">
                <a:solidFill>
                  <a:srgbClr val="FF0000"/>
                </a:solidFill>
              </a:rPr>
              <a:t>耐放射線試験</a:t>
            </a:r>
            <a:endParaRPr kumimoji="1" lang="ja-JP" altLang="en-US" sz="4000" dirty="0">
              <a:solidFill>
                <a:srgbClr val="FF0000"/>
              </a:solidFill>
            </a:endParaRPr>
          </a:p>
        </p:txBody>
      </p:sp>
      <p:sp>
        <p:nvSpPr>
          <p:cNvPr id="3" name="コンテンツ プレースホルダー 2"/>
          <p:cNvSpPr>
            <a:spLocks noGrp="1"/>
          </p:cNvSpPr>
          <p:nvPr>
            <p:ph sz="half" idx="1"/>
          </p:nvPr>
        </p:nvSpPr>
        <p:spPr>
          <a:xfrm>
            <a:off x="467544" y="1700808"/>
            <a:ext cx="3970784" cy="4137323"/>
          </a:xfrm>
          <a:solidFill>
            <a:schemeClr val="accent1">
              <a:lumMod val="20000"/>
              <a:lumOff val="80000"/>
            </a:schemeClr>
          </a:solidFill>
          <a:effectLst>
            <a:softEdge rad="127000"/>
          </a:effectLst>
        </p:spPr>
        <p:txBody>
          <a:bodyPr>
            <a:normAutofit/>
          </a:bodyPr>
          <a:lstStyle/>
          <a:p>
            <a:r>
              <a:rPr kumimoji="1" lang="en-US" altLang="ja-JP" sz="2000" dirty="0" smtClean="0"/>
              <a:t>FET</a:t>
            </a:r>
            <a:r>
              <a:rPr kumimoji="1" lang="ja-JP" altLang="en-US" sz="2000" dirty="0" smtClean="0"/>
              <a:t>アンプで</a:t>
            </a:r>
            <a:r>
              <a:rPr kumimoji="1" lang="en-US" altLang="ja-JP" sz="2000" dirty="0" smtClean="0"/>
              <a:t>PSB</a:t>
            </a:r>
            <a:r>
              <a:rPr kumimoji="1" lang="ja-JP" altLang="en-US" sz="2000" dirty="0" smtClean="0"/>
              <a:t>空洞を直接駆動できるか？</a:t>
            </a:r>
            <a:r>
              <a:rPr lang="ja-JP" altLang="en-US" sz="2000" dirty="0" smtClean="0"/>
              <a:t>放</a:t>
            </a:r>
            <a:r>
              <a:rPr lang="ja-JP" altLang="en-US" sz="2000" dirty="0"/>
              <a:t>射線でダメージを受け、動作点が変動しない</a:t>
            </a:r>
            <a:r>
              <a:rPr lang="ja-JP" altLang="en-US" sz="2000" dirty="0" smtClean="0"/>
              <a:t>か？</a:t>
            </a:r>
            <a:endParaRPr lang="en-US" altLang="ja-JP" sz="2000" dirty="0"/>
          </a:p>
          <a:p>
            <a:endParaRPr kumimoji="1" lang="en-US" altLang="ja-JP" sz="2000" dirty="0" smtClean="0"/>
          </a:p>
          <a:p>
            <a:pPr lvl="1"/>
            <a:r>
              <a:rPr lang="ja-JP" altLang="en-US" sz="2000" dirty="0" smtClean="0"/>
              <a:t>通常</a:t>
            </a:r>
            <a:r>
              <a:rPr lang="ja-JP" altLang="en-US" sz="2000" dirty="0"/>
              <a:t>は</a:t>
            </a:r>
            <a:r>
              <a:rPr lang="ja-JP" altLang="en-US" sz="2000" dirty="0" smtClean="0"/>
              <a:t>真空管を使用するが、</a:t>
            </a:r>
            <a:r>
              <a:rPr lang="en-US" altLang="ja-JP" sz="2000" dirty="0" smtClean="0"/>
              <a:t>CERN-PSB</a:t>
            </a:r>
            <a:r>
              <a:rPr lang="ja-JP" altLang="en-US" sz="2000" dirty="0" smtClean="0"/>
              <a:t>では</a:t>
            </a:r>
            <a:r>
              <a:rPr lang="en-US" altLang="ja-JP" sz="2000" dirty="0" smtClean="0"/>
              <a:t>FET</a:t>
            </a:r>
            <a:r>
              <a:rPr lang="ja-JP" altLang="en-US" sz="2000" dirty="0" smtClean="0"/>
              <a:t>の実績あり。</a:t>
            </a:r>
            <a:endParaRPr kumimoji="1" lang="en-US" altLang="ja-JP" sz="2000" dirty="0" smtClean="0"/>
          </a:p>
          <a:p>
            <a:pPr lvl="1"/>
            <a:r>
              <a:rPr lang="en-US" altLang="ja-JP" sz="2000" dirty="0" smtClean="0"/>
              <a:t>FET</a:t>
            </a:r>
            <a:r>
              <a:rPr lang="ja-JP" altLang="en-US" sz="2000" dirty="0"/>
              <a:t>の</a:t>
            </a:r>
            <a:r>
              <a:rPr kumimoji="1" lang="en-US" altLang="ja-JP" sz="2000" dirty="0" smtClean="0"/>
              <a:t>ID</a:t>
            </a:r>
            <a:r>
              <a:rPr kumimoji="1" lang="ja-JP" altLang="en-US" sz="2000" dirty="0" smtClean="0"/>
              <a:t>　</a:t>
            </a:r>
            <a:r>
              <a:rPr kumimoji="1" lang="en-US" altLang="ja-JP" sz="2000" dirty="0" err="1" smtClean="0"/>
              <a:t>vs</a:t>
            </a:r>
            <a:r>
              <a:rPr kumimoji="1" lang="ja-JP" altLang="en-US" sz="2000" dirty="0" err="1" smtClean="0"/>
              <a:t>．</a:t>
            </a:r>
            <a:r>
              <a:rPr kumimoji="1" lang="en-US" altLang="ja-JP" sz="2000" dirty="0" smtClean="0"/>
              <a:t>VG</a:t>
            </a:r>
            <a:r>
              <a:rPr kumimoji="1" lang="ja-JP" altLang="en-US" sz="2000" dirty="0" smtClean="0"/>
              <a:t>特性を</a:t>
            </a:r>
            <a:r>
              <a:rPr lang="en-US" altLang="ja-JP" sz="2000" dirty="0" smtClean="0"/>
              <a:t>1</a:t>
            </a:r>
            <a:r>
              <a:rPr lang="ja-JP" altLang="en-US" sz="2000" dirty="0" smtClean="0"/>
              <a:t>時間に一回測定</a:t>
            </a:r>
            <a:endParaRPr lang="en-US" altLang="ja-JP" sz="2000" dirty="0" smtClean="0"/>
          </a:p>
          <a:p>
            <a:pPr lvl="1"/>
            <a:r>
              <a:rPr kumimoji="1" lang="ja-JP" altLang="en-US" sz="2000" dirty="0" smtClean="0"/>
              <a:t>ゲイン変動はビーム負荷が大きい場合、深刻な問題となる。</a:t>
            </a:r>
            <a:endParaRPr kumimoji="1" lang="ja-JP" altLang="en-US" sz="2000" dirty="0"/>
          </a:p>
        </p:txBody>
      </p:sp>
      <p:pic>
        <p:nvPicPr>
          <p:cNvPr id="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576696"/>
            <a:ext cx="4038600" cy="553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5231881" y="1916833"/>
            <a:ext cx="1470699" cy="2880320"/>
            <a:chOff x="5231881" y="1916833"/>
            <a:chExt cx="1470699" cy="2880320"/>
          </a:xfrm>
        </p:grpSpPr>
        <p:sp>
          <p:nvSpPr>
            <p:cNvPr id="4" name="左カーブ矢印 3"/>
            <p:cNvSpPr/>
            <p:nvPr/>
          </p:nvSpPr>
          <p:spPr>
            <a:xfrm rot="10800000">
              <a:off x="5231881" y="1916833"/>
              <a:ext cx="576064" cy="28803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p:cNvSpPr txBox="1"/>
            <p:nvPr/>
          </p:nvSpPr>
          <p:spPr>
            <a:xfrm>
              <a:off x="5410239" y="3172327"/>
              <a:ext cx="1292341" cy="646331"/>
            </a:xfrm>
            <a:prstGeom prst="rect">
              <a:avLst/>
            </a:prstGeom>
            <a:noFill/>
          </p:spPr>
          <p:txBody>
            <a:bodyPr wrap="none" rtlCol="0">
              <a:spAutoFit/>
            </a:bodyPr>
            <a:lstStyle/>
            <a:p>
              <a:r>
                <a:rPr kumimoji="1" lang="ja-JP" altLang="en-US" dirty="0" smtClean="0"/>
                <a:t>ビーム負荷</a:t>
              </a:r>
              <a:endParaRPr kumimoji="1" lang="en-US" altLang="ja-JP" dirty="0" smtClean="0"/>
            </a:p>
            <a:p>
              <a:r>
                <a:rPr lang="ja-JP" altLang="en-US" dirty="0"/>
                <a:t>補償</a:t>
              </a:r>
              <a:endParaRPr kumimoji="1" lang="ja-JP" altLang="en-US" dirty="0"/>
            </a:p>
          </p:txBody>
        </p:sp>
      </p:grpSp>
      <p:grpSp>
        <p:nvGrpSpPr>
          <p:cNvPr id="11" name="グループ化 10"/>
          <p:cNvGrpSpPr/>
          <p:nvPr/>
        </p:nvGrpSpPr>
        <p:grpSpPr>
          <a:xfrm>
            <a:off x="7668344" y="1844824"/>
            <a:ext cx="1523174" cy="3096344"/>
            <a:chOff x="7668344" y="1844824"/>
            <a:chExt cx="1523174" cy="3096344"/>
          </a:xfrm>
        </p:grpSpPr>
        <p:sp>
          <p:nvSpPr>
            <p:cNvPr id="9" name="左カーブ矢印 8"/>
            <p:cNvSpPr/>
            <p:nvPr/>
          </p:nvSpPr>
          <p:spPr>
            <a:xfrm>
              <a:off x="8028384" y="1844824"/>
              <a:ext cx="648072" cy="30963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7668344" y="3140968"/>
              <a:ext cx="1523174" cy="646331"/>
            </a:xfrm>
            <a:prstGeom prst="rect">
              <a:avLst/>
            </a:prstGeom>
            <a:noFill/>
          </p:spPr>
          <p:txBody>
            <a:bodyPr wrap="none" rtlCol="0">
              <a:spAutoFit/>
            </a:bodyPr>
            <a:lstStyle/>
            <a:p>
              <a:r>
                <a:rPr kumimoji="1" lang="ja-JP" altLang="en-US" dirty="0" smtClean="0"/>
                <a:t>ビームの影響</a:t>
              </a:r>
              <a:endParaRPr kumimoji="1" lang="en-US" altLang="ja-JP" dirty="0" smtClean="0"/>
            </a:p>
            <a:p>
              <a:r>
                <a:rPr lang="ja-JP" altLang="en-US" dirty="0" err="1" smtClean="0"/>
                <a:t>を検</a:t>
              </a:r>
              <a:r>
                <a:rPr lang="ja-JP" altLang="en-US" dirty="0" smtClean="0"/>
                <a:t>出</a:t>
              </a:r>
              <a:endParaRPr kumimoji="1" lang="ja-JP" altLang="en-US" dirty="0"/>
            </a:p>
          </p:txBody>
        </p:sp>
      </p:grpSp>
      <p:grpSp>
        <p:nvGrpSpPr>
          <p:cNvPr id="14" name="グループ化 13"/>
          <p:cNvGrpSpPr/>
          <p:nvPr/>
        </p:nvGrpSpPr>
        <p:grpSpPr>
          <a:xfrm>
            <a:off x="5156292" y="960299"/>
            <a:ext cx="2787943" cy="3900420"/>
            <a:chOff x="6307372" y="928092"/>
            <a:chExt cx="2787943" cy="3900420"/>
          </a:xfrm>
        </p:grpSpPr>
        <p:sp>
          <p:nvSpPr>
            <p:cNvPr id="12" name="左カーブ矢印 11"/>
            <p:cNvSpPr/>
            <p:nvPr/>
          </p:nvSpPr>
          <p:spPr>
            <a:xfrm rot="10800000">
              <a:off x="6372200" y="1516142"/>
              <a:ext cx="720080" cy="331237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6307372" y="928092"/>
              <a:ext cx="2787943" cy="369332"/>
            </a:xfrm>
            <a:prstGeom prst="rect">
              <a:avLst/>
            </a:prstGeom>
            <a:solidFill>
              <a:srgbClr val="FF0000"/>
            </a:solidFill>
          </p:spPr>
          <p:txBody>
            <a:bodyPr wrap="none" rtlCol="0">
              <a:spAutoFit/>
            </a:bodyPr>
            <a:lstStyle/>
            <a:p>
              <a:r>
                <a:rPr kumimoji="1" lang="ja-JP" altLang="en-US" dirty="0" smtClean="0"/>
                <a:t>ゲイン変動→間違った電圧</a:t>
              </a:r>
              <a:endParaRPr kumimoji="1" lang="ja-JP" altLang="en-US" dirty="0"/>
            </a:p>
          </p:txBody>
        </p:sp>
      </p:gr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6158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1199890" y="3766459"/>
            <a:ext cx="2467281" cy="3160850"/>
          </a:xfrm>
        </p:spPr>
      </p:pic>
      <p:pic>
        <p:nvPicPr>
          <p:cNvPr id="7" name="Picture 2" descr="C:\Users\Letsohmori\Pictures\201210CERN\RIMG18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6345" y="742768"/>
            <a:ext cx="3657613" cy="2881334"/>
          </a:xfrm>
          <a:prstGeom prst="rect">
            <a:avLst/>
          </a:prstGeom>
          <a:noFill/>
          <a:extLst>
            <a:ext uri="{909E8E84-426E-40DD-AFC4-6F175D3DCCD1}">
              <a14:hiddenFill xmlns:a14="http://schemas.microsoft.com/office/drawing/2010/main">
                <a:solidFill>
                  <a:srgbClr val="FFFFFF"/>
                </a:solidFill>
              </a14:hiddenFill>
            </a:ext>
          </a:extLst>
        </p:spPr>
      </p:pic>
      <p:pic>
        <p:nvPicPr>
          <p:cNvPr id="8" name="コンテンツ プレースホルダー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054433" y="1514224"/>
            <a:ext cx="2659397" cy="2446269"/>
          </a:xfr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345" y="3717032"/>
            <a:ext cx="3657614" cy="2743211"/>
          </a:xfrm>
          <a:prstGeom prst="rect">
            <a:avLst/>
          </a:prstGeom>
        </p:spPr>
      </p:pic>
      <p:sp>
        <p:nvSpPr>
          <p:cNvPr id="3" name="テキスト ボックス 2"/>
          <p:cNvSpPr txBox="1"/>
          <p:nvPr/>
        </p:nvSpPr>
        <p:spPr>
          <a:xfrm>
            <a:off x="2433531" y="1342022"/>
            <a:ext cx="2130711" cy="646331"/>
          </a:xfrm>
          <a:prstGeom prst="rect">
            <a:avLst/>
          </a:prstGeom>
          <a:solidFill>
            <a:schemeClr val="bg1"/>
          </a:solidFill>
        </p:spPr>
        <p:txBody>
          <a:bodyPr wrap="none" rtlCol="0">
            <a:spAutoFit/>
          </a:bodyPr>
          <a:lstStyle/>
          <a:p>
            <a:r>
              <a:rPr kumimoji="1" lang="en-US" altLang="ja-JP" dirty="0" smtClean="0"/>
              <a:t>PIN Diode</a:t>
            </a:r>
          </a:p>
          <a:p>
            <a:r>
              <a:rPr lang="en-US" altLang="ja-JP" dirty="0"/>
              <a:t>1MeV</a:t>
            </a:r>
            <a:r>
              <a:rPr lang="ja-JP" altLang="en-US" dirty="0" smtClean="0"/>
              <a:t>以上の中性子</a:t>
            </a:r>
            <a:endParaRPr kumimoji="1" lang="ja-JP" altLang="en-US" dirty="0"/>
          </a:p>
        </p:txBody>
      </p:sp>
      <p:sp>
        <p:nvSpPr>
          <p:cNvPr id="4" name="下矢印 3"/>
          <p:cNvSpPr/>
          <p:nvPr/>
        </p:nvSpPr>
        <p:spPr>
          <a:xfrm>
            <a:off x="2549343" y="2005637"/>
            <a:ext cx="305289" cy="3033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394957" y="3255324"/>
            <a:ext cx="1207382" cy="646331"/>
          </a:xfrm>
          <a:prstGeom prst="rect">
            <a:avLst/>
          </a:prstGeom>
          <a:solidFill>
            <a:schemeClr val="bg1"/>
          </a:solidFill>
        </p:spPr>
        <p:txBody>
          <a:bodyPr wrap="none" rtlCol="0">
            <a:spAutoFit/>
          </a:bodyPr>
          <a:lstStyle/>
          <a:p>
            <a:r>
              <a:rPr kumimoji="1" lang="ja-JP" altLang="en-US" dirty="0" smtClean="0"/>
              <a:t>低感度</a:t>
            </a:r>
            <a:r>
              <a:rPr kumimoji="1" lang="en-US" altLang="ja-JP" dirty="0" smtClean="0"/>
              <a:t>FET</a:t>
            </a:r>
          </a:p>
          <a:p>
            <a:r>
              <a:rPr lang="en-US" altLang="ja-JP" dirty="0" smtClean="0"/>
              <a:t>100 nm</a:t>
            </a:r>
            <a:endParaRPr kumimoji="1" lang="ja-JP" altLang="en-US" dirty="0"/>
          </a:p>
        </p:txBody>
      </p:sp>
      <p:sp>
        <p:nvSpPr>
          <p:cNvPr id="6" name="下矢印 5"/>
          <p:cNvSpPr/>
          <p:nvPr/>
        </p:nvSpPr>
        <p:spPr>
          <a:xfrm rot="10800000">
            <a:off x="2722694" y="2810139"/>
            <a:ext cx="288032" cy="36004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369264" y="4563510"/>
            <a:ext cx="1811778" cy="923330"/>
          </a:xfrm>
          <a:prstGeom prst="rect">
            <a:avLst/>
          </a:prstGeom>
          <a:solidFill>
            <a:schemeClr val="bg1"/>
          </a:solidFill>
        </p:spPr>
        <p:txBody>
          <a:bodyPr wrap="none" rtlCol="0">
            <a:spAutoFit/>
          </a:bodyPr>
          <a:lstStyle/>
          <a:p>
            <a:r>
              <a:rPr lang="ja-JP" altLang="en-US" dirty="0" smtClean="0"/>
              <a:t>東芝</a:t>
            </a:r>
            <a:endParaRPr lang="en-US" altLang="ja-JP" dirty="0" smtClean="0"/>
          </a:p>
          <a:p>
            <a:r>
              <a:rPr lang="en-US" altLang="ja-JP" dirty="0" smtClean="0"/>
              <a:t>0.4μm</a:t>
            </a:r>
            <a:r>
              <a:rPr lang="ja-JP" altLang="en-US" dirty="0" err="1" smtClean="0"/>
              <a:t>、</a:t>
            </a:r>
            <a:r>
              <a:rPr lang="en-US" altLang="ja-JP" dirty="0" smtClean="0"/>
              <a:t>SRAM</a:t>
            </a:r>
          </a:p>
          <a:p>
            <a:r>
              <a:rPr lang="en-US" altLang="ja-JP" dirty="0"/>
              <a:t>TC554001AF-70L </a:t>
            </a:r>
            <a:endParaRPr kumimoji="1" lang="ja-JP" altLang="en-US" dirty="0"/>
          </a:p>
        </p:txBody>
      </p:sp>
      <p:sp>
        <p:nvSpPr>
          <p:cNvPr id="12" name="下矢印 11"/>
          <p:cNvSpPr/>
          <p:nvPr/>
        </p:nvSpPr>
        <p:spPr>
          <a:xfrm rot="5400000">
            <a:off x="3147864" y="4564472"/>
            <a:ext cx="305289" cy="3033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66473" y="5731467"/>
            <a:ext cx="1207382" cy="646331"/>
          </a:xfrm>
          <a:prstGeom prst="rect">
            <a:avLst/>
          </a:prstGeom>
          <a:solidFill>
            <a:schemeClr val="bg1"/>
          </a:solidFill>
        </p:spPr>
        <p:txBody>
          <a:bodyPr wrap="none" rtlCol="0">
            <a:spAutoFit/>
          </a:bodyPr>
          <a:lstStyle/>
          <a:p>
            <a:r>
              <a:rPr lang="ja-JP" altLang="en-US" dirty="0"/>
              <a:t>高</a:t>
            </a:r>
            <a:r>
              <a:rPr kumimoji="1" lang="ja-JP" altLang="en-US" dirty="0" smtClean="0"/>
              <a:t>感度</a:t>
            </a:r>
            <a:r>
              <a:rPr kumimoji="1" lang="en-US" altLang="ja-JP" dirty="0" smtClean="0"/>
              <a:t>FET</a:t>
            </a:r>
          </a:p>
          <a:p>
            <a:r>
              <a:rPr lang="en-US" altLang="ja-JP" dirty="0" smtClean="0"/>
              <a:t>400 nm</a:t>
            </a:r>
            <a:endParaRPr kumimoji="1" lang="ja-JP" altLang="en-US" dirty="0"/>
          </a:p>
        </p:txBody>
      </p:sp>
      <p:sp>
        <p:nvSpPr>
          <p:cNvPr id="14" name="下矢印 13"/>
          <p:cNvSpPr/>
          <p:nvPr/>
        </p:nvSpPr>
        <p:spPr>
          <a:xfrm rot="16200000">
            <a:off x="2109495" y="5789311"/>
            <a:ext cx="288032" cy="36004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8057172">
            <a:off x="5928977" y="4170483"/>
            <a:ext cx="305289" cy="3033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572000" y="3939536"/>
            <a:ext cx="1242648" cy="461665"/>
          </a:xfrm>
          <a:prstGeom prst="rect">
            <a:avLst/>
          </a:prstGeom>
          <a:solidFill>
            <a:schemeClr val="bg1"/>
          </a:solidFill>
        </p:spPr>
        <p:txBody>
          <a:bodyPr wrap="none" rtlCol="0">
            <a:spAutoFit/>
          </a:bodyPr>
          <a:lstStyle/>
          <a:p>
            <a:r>
              <a:rPr lang="en-US" altLang="ja-JP" sz="2400" dirty="0" smtClean="0">
                <a:solidFill>
                  <a:srgbClr val="FF0000"/>
                </a:solidFill>
              </a:rPr>
              <a:t>RF</a:t>
            </a:r>
            <a:r>
              <a:rPr lang="ja-JP" altLang="en-US" sz="2400" dirty="0" smtClean="0">
                <a:solidFill>
                  <a:srgbClr val="FF0000"/>
                </a:solidFill>
              </a:rPr>
              <a:t>用</a:t>
            </a:r>
            <a:r>
              <a:rPr kumimoji="1" lang="en-US" altLang="ja-JP" sz="2400" dirty="0" smtClean="0">
                <a:solidFill>
                  <a:srgbClr val="FF0000"/>
                </a:solidFill>
              </a:rPr>
              <a:t>FET</a:t>
            </a:r>
            <a:endParaRPr kumimoji="1" lang="ja-JP" altLang="en-US" sz="2400" dirty="0">
              <a:solidFill>
                <a:srgbClr val="FF0000"/>
              </a:solidFill>
            </a:endParaRPr>
          </a:p>
        </p:txBody>
      </p:sp>
      <p:sp>
        <p:nvSpPr>
          <p:cNvPr id="19" name="下矢印 18"/>
          <p:cNvSpPr/>
          <p:nvPr/>
        </p:nvSpPr>
        <p:spPr>
          <a:xfrm rot="18749654">
            <a:off x="5387040" y="4364731"/>
            <a:ext cx="288032" cy="4966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612487" y="774476"/>
            <a:ext cx="939681" cy="369332"/>
          </a:xfrm>
          <a:prstGeom prst="rect">
            <a:avLst/>
          </a:prstGeom>
          <a:solidFill>
            <a:schemeClr val="bg1"/>
          </a:solidFill>
        </p:spPr>
        <p:txBody>
          <a:bodyPr wrap="none" rtlCol="0">
            <a:spAutoFit/>
          </a:bodyPr>
          <a:lstStyle/>
          <a:p>
            <a:r>
              <a:rPr kumimoji="1" lang="ja-JP" altLang="en-US" dirty="0" smtClean="0"/>
              <a:t>ラドモン</a:t>
            </a:r>
            <a:endParaRPr kumimoji="1" lang="ja-JP" altLang="en-US" dirty="0"/>
          </a:p>
        </p:txBody>
      </p:sp>
      <p:sp>
        <p:nvSpPr>
          <p:cNvPr id="21" name="下矢印 20"/>
          <p:cNvSpPr/>
          <p:nvPr/>
        </p:nvSpPr>
        <p:spPr>
          <a:xfrm rot="2940729">
            <a:off x="7259981" y="789710"/>
            <a:ext cx="288032" cy="49662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7443155" y="2996952"/>
            <a:ext cx="1401346" cy="369332"/>
          </a:xfrm>
          <a:prstGeom prst="rect">
            <a:avLst/>
          </a:prstGeom>
          <a:solidFill>
            <a:schemeClr val="bg1"/>
          </a:solidFill>
        </p:spPr>
        <p:txBody>
          <a:bodyPr wrap="none" rtlCol="0">
            <a:spAutoFit/>
          </a:bodyPr>
          <a:lstStyle/>
          <a:p>
            <a:r>
              <a:rPr kumimoji="1" lang="ja-JP" altLang="en-US" dirty="0" smtClean="0"/>
              <a:t>ラドモン子機</a:t>
            </a:r>
            <a:endParaRPr kumimoji="1" lang="ja-JP" altLang="en-US" dirty="0"/>
          </a:p>
        </p:txBody>
      </p:sp>
      <p:sp>
        <p:nvSpPr>
          <p:cNvPr id="23" name="下矢印 22"/>
          <p:cNvSpPr/>
          <p:nvPr/>
        </p:nvSpPr>
        <p:spPr>
          <a:xfrm rot="8381059">
            <a:off x="7308799" y="2572804"/>
            <a:ext cx="288032" cy="49662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7486484" y="1595602"/>
            <a:ext cx="976549" cy="369332"/>
          </a:xfrm>
          <a:prstGeom prst="rect">
            <a:avLst/>
          </a:prstGeom>
          <a:solidFill>
            <a:schemeClr val="bg1"/>
          </a:solidFill>
        </p:spPr>
        <p:txBody>
          <a:bodyPr wrap="none" rtlCol="0">
            <a:spAutoFit/>
          </a:bodyPr>
          <a:lstStyle/>
          <a:p>
            <a:r>
              <a:rPr lang="en-US" altLang="ja-JP" dirty="0" smtClean="0"/>
              <a:t>RF</a:t>
            </a:r>
            <a:r>
              <a:rPr lang="ja-JP" altLang="en-US" dirty="0" smtClean="0"/>
              <a:t>用</a:t>
            </a:r>
            <a:r>
              <a:rPr lang="en-US" altLang="ja-JP" dirty="0" smtClean="0"/>
              <a:t>FET</a:t>
            </a:r>
            <a:endParaRPr kumimoji="1" lang="ja-JP" altLang="en-US" dirty="0"/>
          </a:p>
        </p:txBody>
      </p:sp>
      <p:sp>
        <p:nvSpPr>
          <p:cNvPr id="25" name="下矢印 24"/>
          <p:cNvSpPr/>
          <p:nvPr/>
        </p:nvSpPr>
        <p:spPr>
          <a:xfrm rot="2940729">
            <a:off x="7210594" y="1663540"/>
            <a:ext cx="288032" cy="49662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タイトル 1"/>
          <p:cNvSpPr txBox="1">
            <a:spLocks/>
          </p:cNvSpPr>
          <p:nvPr/>
        </p:nvSpPr>
        <p:spPr>
          <a:xfrm>
            <a:off x="323527" y="547783"/>
            <a:ext cx="4056613" cy="1417151"/>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solidFill>
                  <a:srgbClr val="FF0000"/>
                </a:solidFill>
              </a:rPr>
              <a:t>FET</a:t>
            </a:r>
            <a:r>
              <a:rPr lang="ja-JP" altLang="en-US" dirty="0" smtClean="0">
                <a:solidFill>
                  <a:srgbClr val="FF0000"/>
                </a:solidFill>
              </a:rPr>
              <a:t>耐放射線試験</a:t>
            </a:r>
            <a:r>
              <a:rPr lang="en-US" altLang="ja-JP" dirty="0" smtClean="0">
                <a:solidFill>
                  <a:srgbClr val="FF0000"/>
                </a:solidFill>
              </a:rPr>
              <a:t/>
            </a:r>
            <a:br>
              <a:rPr lang="en-US" altLang="ja-JP" dirty="0" smtClean="0">
                <a:solidFill>
                  <a:srgbClr val="FF0000"/>
                </a:solidFill>
              </a:rPr>
            </a:br>
            <a:endParaRPr lang="ja-JP" altLang="en-US" dirty="0">
              <a:solidFill>
                <a:srgbClr val="FF0000"/>
              </a:solidFill>
            </a:endParaRPr>
          </a:p>
        </p:txBody>
      </p:sp>
      <p:sp>
        <p:nvSpPr>
          <p:cNvPr id="28" name="正方形/長方形 27"/>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1978788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2197" y="363193"/>
            <a:ext cx="8229600" cy="1143000"/>
          </a:xfrm>
        </p:spPr>
        <p:txBody>
          <a:bodyPr>
            <a:normAutofit/>
          </a:bodyPr>
          <a:lstStyle/>
          <a:p>
            <a:pPr algn="l"/>
            <a:r>
              <a:rPr lang="ja-JP" altLang="en-US" sz="4000" dirty="0" smtClean="0">
                <a:solidFill>
                  <a:srgbClr val="FF0000"/>
                </a:solidFill>
              </a:rPr>
              <a:t>試験セットアップ</a:t>
            </a:r>
            <a:r>
              <a:rPr kumimoji="1" lang="ja-JP" altLang="en-US" sz="4000" dirty="0" smtClean="0">
                <a:solidFill>
                  <a:srgbClr val="FF0000"/>
                </a:solidFill>
              </a:rPr>
              <a:t>の概要</a:t>
            </a:r>
            <a:endParaRPr kumimoji="1" lang="ja-JP" altLang="en-US" sz="4000" dirty="0">
              <a:solidFill>
                <a:srgbClr val="FF0000"/>
              </a:solidFill>
            </a:endParaRPr>
          </a:p>
        </p:txBody>
      </p:sp>
      <p:sp>
        <p:nvSpPr>
          <p:cNvPr id="4" name="正方形/長方形 3"/>
          <p:cNvSpPr/>
          <p:nvPr/>
        </p:nvSpPr>
        <p:spPr>
          <a:xfrm>
            <a:off x="323528" y="1506193"/>
            <a:ext cx="2664296" cy="381642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コリメーター３</a:t>
            </a: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ja-JP" altLang="en-US" dirty="0"/>
          </a:p>
        </p:txBody>
      </p:sp>
      <p:sp>
        <p:nvSpPr>
          <p:cNvPr id="6" name="正方形/長方形 5"/>
          <p:cNvSpPr/>
          <p:nvPr/>
        </p:nvSpPr>
        <p:spPr>
          <a:xfrm>
            <a:off x="863588" y="2160302"/>
            <a:ext cx="1584176"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モジュール１</a:t>
            </a:r>
            <a:endParaRPr kumimoji="1" lang="ja-JP" altLang="en-US" dirty="0"/>
          </a:p>
        </p:txBody>
      </p:sp>
      <p:sp>
        <p:nvSpPr>
          <p:cNvPr id="7" name="正方形/長方形 6"/>
          <p:cNvSpPr/>
          <p:nvPr/>
        </p:nvSpPr>
        <p:spPr>
          <a:xfrm>
            <a:off x="844137" y="3621137"/>
            <a:ext cx="1584176" cy="64807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モジュール２</a:t>
            </a:r>
            <a:endParaRPr kumimoji="1" lang="ja-JP" altLang="en-US" dirty="0"/>
          </a:p>
        </p:txBody>
      </p:sp>
      <p:sp>
        <p:nvSpPr>
          <p:cNvPr id="8" name="正方形/長方形 7"/>
          <p:cNvSpPr/>
          <p:nvPr/>
        </p:nvSpPr>
        <p:spPr>
          <a:xfrm>
            <a:off x="874330" y="2899868"/>
            <a:ext cx="1584176" cy="648072"/>
          </a:xfrm>
          <a:prstGeom prst="rect">
            <a:avLst/>
          </a:prstGeom>
          <a:solidFill>
            <a:schemeClr val="tx2">
              <a:lumMod val="60000"/>
              <a:lumOff val="4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FET</a:t>
            </a:r>
            <a:r>
              <a:rPr lang="ja-JP" altLang="en-US" dirty="0" smtClean="0"/>
              <a:t>試験基板</a:t>
            </a:r>
            <a:endParaRPr lang="en-US" altLang="ja-JP" dirty="0" smtClean="0"/>
          </a:p>
          <a:p>
            <a:pPr algn="ctr"/>
            <a:r>
              <a:rPr lang="en-US" altLang="ja-JP" dirty="0" smtClean="0"/>
              <a:t>FET</a:t>
            </a:r>
            <a:r>
              <a:rPr lang="ja-JP" altLang="en-US" dirty="0" smtClean="0"/>
              <a:t>　</a:t>
            </a:r>
            <a:r>
              <a:rPr lang="en-US" altLang="ja-JP" dirty="0" smtClean="0"/>
              <a:t>14</a:t>
            </a:r>
            <a:r>
              <a:rPr lang="ja-JP" altLang="en-US" dirty="0" smtClean="0"/>
              <a:t>個</a:t>
            </a:r>
            <a:endParaRPr kumimoji="1" lang="ja-JP" altLang="en-US" dirty="0"/>
          </a:p>
        </p:txBody>
      </p:sp>
      <p:sp>
        <p:nvSpPr>
          <p:cNvPr id="9" name="正方形/長方形 8"/>
          <p:cNvSpPr/>
          <p:nvPr/>
        </p:nvSpPr>
        <p:spPr>
          <a:xfrm>
            <a:off x="2987824" y="1506193"/>
            <a:ext cx="2664296" cy="295332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サブトンネル</a:t>
            </a:r>
            <a:endParaRPr lang="en-US" altLang="ja-JP" dirty="0" smtClean="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ja-JP" altLang="en-US" dirty="0"/>
          </a:p>
        </p:txBody>
      </p:sp>
      <p:sp>
        <p:nvSpPr>
          <p:cNvPr id="10" name="正方形/長方形 9"/>
          <p:cNvSpPr/>
          <p:nvPr/>
        </p:nvSpPr>
        <p:spPr>
          <a:xfrm>
            <a:off x="3527884" y="2160302"/>
            <a:ext cx="1584176"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RADMON</a:t>
            </a:r>
            <a:r>
              <a:rPr kumimoji="1" lang="ja-JP" altLang="en-US" dirty="0" smtClean="0"/>
              <a:t>１</a:t>
            </a:r>
            <a:endParaRPr kumimoji="1" lang="ja-JP" altLang="en-US" dirty="0"/>
          </a:p>
        </p:txBody>
      </p:sp>
      <p:sp>
        <p:nvSpPr>
          <p:cNvPr id="11" name="正方形/長方形 10"/>
          <p:cNvSpPr/>
          <p:nvPr/>
        </p:nvSpPr>
        <p:spPr>
          <a:xfrm>
            <a:off x="3527884" y="2838341"/>
            <a:ext cx="1584176"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RADMON</a:t>
            </a:r>
            <a:r>
              <a:rPr lang="ja-JP" altLang="en-US" dirty="0" smtClean="0"/>
              <a:t>２</a:t>
            </a:r>
            <a:endParaRPr kumimoji="1" lang="ja-JP" altLang="en-US" dirty="0"/>
          </a:p>
        </p:txBody>
      </p:sp>
      <p:sp>
        <p:nvSpPr>
          <p:cNvPr id="12" name="正方形/長方形 11"/>
          <p:cNvSpPr/>
          <p:nvPr/>
        </p:nvSpPr>
        <p:spPr>
          <a:xfrm>
            <a:off x="5652120" y="1506193"/>
            <a:ext cx="2568003" cy="453650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地上部</a:t>
            </a: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kumimoji="1" lang="ja-JP" altLang="en-US" dirty="0"/>
          </a:p>
        </p:txBody>
      </p:sp>
      <p:sp>
        <p:nvSpPr>
          <p:cNvPr id="13" name="正方形/長方形 12"/>
          <p:cNvSpPr/>
          <p:nvPr/>
        </p:nvSpPr>
        <p:spPr>
          <a:xfrm>
            <a:off x="6074672" y="2262277"/>
            <a:ext cx="1692188"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USB</a:t>
            </a:r>
            <a:r>
              <a:rPr lang="ja-JP" altLang="en-US" dirty="0" smtClean="0"/>
              <a:t>モジュール</a:t>
            </a:r>
            <a:endParaRPr kumimoji="1" lang="ja-JP" altLang="en-US" dirty="0"/>
          </a:p>
        </p:txBody>
      </p:sp>
      <p:sp>
        <p:nvSpPr>
          <p:cNvPr id="14" name="正方形/長方形 13"/>
          <p:cNvSpPr/>
          <p:nvPr/>
        </p:nvSpPr>
        <p:spPr>
          <a:xfrm>
            <a:off x="6091685" y="3090369"/>
            <a:ext cx="1692188"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PC</a:t>
            </a:r>
            <a:endParaRPr kumimoji="1" lang="ja-JP" altLang="en-US" dirty="0"/>
          </a:p>
        </p:txBody>
      </p:sp>
      <p:sp>
        <p:nvSpPr>
          <p:cNvPr id="17" name="テキスト ボックス 16"/>
          <p:cNvSpPr txBox="1"/>
          <p:nvPr/>
        </p:nvSpPr>
        <p:spPr>
          <a:xfrm>
            <a:off x="3923928" y="4738259"/>
            <a:ext cx="921984" cy="369332"/>
          </a:xfrm>
          <a:prstGeom prst="rect">
            <a:avLst/>
          </a:prstGeom>
          <a:noFill/>
        </p:spPr>
        <p:txBody>
          <a:bodyPr wrap="none" rtlCol="0">
            <a:spAutoFit/>
          </a:bodyPr>
          <a:lstStyle/>
          <a:p>
            <a:r>
              <a:rPr kumimoji="1" lang="en-US" altLang="ja-JP" dirty="0" smtClean="0"/>
              <a:t>AC220V</a:t>
            </a:r>
            <a:endParaRPr kumimoji="1" lang="ja-JP" altLang="en-US" dirty="0"/>
          </a:p>
        </p:txBody>
      </p:sp>
      <p:cxnSp>
        <p:nvCxnSpPr>
          <p:cNvPr id="19" name="直線コネクタ 18"/>
          <p:cNvCxnSpPr/>
          <p:nvPr/>
        </p:nvCxnSpPr>
        <p:spPr>
          <a:xfrm>
            <a:off x="2458506" y="2484338"/>
            <a:ext cx="106937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7" idx="3"/>
          </p:cNvCxnSpPr>
          <p:nvPr/>
        </p:nvCxnSpPr>
        <p:spPr>
          <a:xfrm>
            <a:off x="2428313" y="3945173"/>
            <a:ext cx="323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2771800" y="3162377"/>
            <a:ext cx="0" cy="7827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771800" y="3162377"/>
            <a:ext cx="75608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8" idx="3"/>
          </p:cNvCxnSpPr>
          <p:nvPr/>
        </p:nvCxnSpPr>
        <p:spPr>
          <a:xfrm>
            <a:off x="2458506" y="3223904"/>
            <a:ext cx="15160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590001" y="3223904"/>
            <a:ext cx="20110" cy="19546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2610111" y="5178601"/>
            <a:ext cx="321253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6091685" y="4008471"/>
            <a:ext cx="1692188"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PXI</a:t>
            </a:r>
            <a:endParaRPr kumimoji="1" lang="ja-JP" altLang="en-US" dirty="0"/>
          </a:p>
        </p:txBody>
      </p:sp>
      <p:sp>
        <p:nvSpPr>
          <p:cNvPr id="35" name="正方形/長方形 34"/>
          <p:cNvSpPr/>
          <p:nvPr/>
        </p:nvSpPr>
        <p:spPr>
          <a:xfrm>
            <a:off x="6074672" y="4910567"/>
            <a:ext cx="1692188"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PC</a:t>
            </a:r>
            <a:endParaRPr kumimoji="1" lang="ja-JP" altLang="en-US" dirty="0"/>
          </a:p>
        </p:txBody>
      </p:sp>
      <p:cxnSp>
        <p:nvCxnSpPr>
          <p:cNvPr id="38" name="直線コネクタ 37"/>
          <p:cNvCxnSpPr/>
          <p:nvPr/>
        </p:nvCxnSpPr>
        <p:spPr>
          <a:xfrm flipV="1">
            <a:off x="5824704" y="4360508"/>
            <a:ext cx="0" cy="8460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直線コネクタ 39"/>
          <p:cNvCxnSpPr>
            <a:endCxn id="34" idx="1"/>
          </p:cNvCxnSpPr>
          <p:nvPr/>
        </p:nvCxnSpPr>
        <p:spPr>
          <a:xfrm>
            <a:off x="5822644" y="4332507"/>
            <a:ext cx="26904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11" idx="3"/>
          </p:cNvCxnSpPr>
          <p:nvPr/>
        </p:nvCxnSpPr>
        <p:spPr>
          <a:xfrm>
            <a:off x="5112060" y="3162377"/>
            <a:ext cx="2520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5364088" y="2484339"/>
            <a:ext cx="0" cy="17169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5112060" y="2484338"/>
            <a:ext cx="10801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6920766" y="2910349"/>
            <a:ext cx="0" cy="180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2"/>
          </p:cNvCxnSpPr>
          <p:nvPr/>
        </p:nvCxnSpPr>
        <p:spPr>
          <a:xfrm>
            <a:off x="6937779" y="4656543"/>
            <a:ext cx="0" cy="254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stCxn id="14" idx="3"/>
          </p:cNvCxnSpPr>
          <p:nvPr/>
        </p:nvCxnSpPr>
        <p:spPr>
          <a:xfrm>
            <a:off x="7783873" y="3414405"/>
            <a:ext cx="387537"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8151624" y="2910349"/>
            <a:ext cx="814647" cy="646331"/>
          </a:xfrm>
          <a:prstGeom prst="rect">
            <a:avLst/>
          </a:prstGeom>
          <a:noFill/>
        </p:spPr>
        <p:txBody>
          <a:bodyPr wrap="none" rtlCol="0">
            <a:spAutoFit/>
          </a:bodyPr>
          <a:lstStyle/>
          <a:p>
            <a:r>
              <a:rPr kumimoji="1" lang="en-US" altLang="ja-JP" dirty="0" smtClean="0"/>
              <a:t>CERN</a:t>
            </a:r>
          </a:p>
          <a:p>
            <a:r>
              <a:rPr lang="ja-JP" altLang="en-US" dirty="0"/>
              <a:t>（</a:t>
            </a:r>
            <a:r>
              <a:rPr lang="en-US" altLang="ja-JP" dirty="0" smtClean="0"/>
              <a:t>VPN</a:t>
            </a:r>
            <a:r>
              <a:rPr lang="ja-JP" altLang="en-US" dirty="0" smtClean="0"/>
              <a:t>）</a:t>
            </a:r>
            <a:endParaRPr kumimoji="1" lang="ja-JP" altLang="en-US" dirty="0"/>
          </a:p>
        </p:txBody>
      </p:sp>
      <p:cxnSp>
        <p:nvCxnSpPr>
          <p:cNvPr id="58" name="直線矢印コネクタ 57"/>
          <p:cNvCxnSpPr/>
          <p:nvPr/>
        </p:nvCxnSpPr>
        <p:spPr>
          <a:xfrm flipV="1">
            <a:off x="7783872" y="5234603"/>
            <a:ext cx="436251" cy="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8224711" y="4883436"/>
            <a:ext cx="814647" cy="646331"/>
          </a:xfrm>
          <a:prstGeom prst="rect">
            <a:avLst/>
          </a:prstGeom>
          <a:noFill/>
        </p:spPr>
        <p:txBody>
          <a:bodyPr wrap="none" rtlCol="0">
            <a:spAutoFit/>
          </a:bodyPr>
          <a:lstStyle/>
          <a:p>
            <a:r>
              <a:rPr kumimoji="1" lang="en-US" altLang="ja-JP" dirty="0" smtClean="0"/>
              <a:t>CERN</a:t>
            </a:r>
          </a:p>
          <a:p>
            <a:r>
              <a:rPr lang="ja-JP" altLang="en-US" dirty="0"/>
              <a:t>（</a:t>
            </a:r>
            <a:r>
              <a:rPr lang="en-US" altLang="ja-JP" dirty="0" smtClean="0"/>
              <a:t>VPN</a:t>
            </a:r>
            <a:r>
              <a:rPr lang="ja-JP" altLang="en-US" dirty="0" smtClean="0"/>
              <a:t>）</a:t>
            </a:r>
            <a:endParaRPr kumimoji="1" lang="ja-JP" altLang="en-US" dirty="0"/>
          </a:p>
        </p:txBody>
      </p:sp>
      <p:sp>
        <p:nvSpPr>
          <p:cNvPr id="65" name="正方形/長方形 64"/>
          <p:cNvSpPr/>
          <p:nvPr/>
        </p:nvSpPr>
        <p:spPr>
          <a:xfrm>
            <a:off x="863588" y="4459519"/>
            <a:ext cx="1584176" cy="64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RADMON</a:t>
            </a:r>
            <a:r>
              <a:rPr lang="ja-JP" altLang="en-US" dirty="0"/>
              <a:t>３</a:t>
            </a:r>
            <a:endParaRPr kumimoji="1" lang="ja-JP" altLang="en-US" dirty="0"/>
          </a:p>
        </p:txBody>
      </p:sp>
      <p:cxnSp>
        <p:nvCxnSpPr>
          <p:cNvPr id="68" name="直線コネクタ 67"/>
          <p:cNvCxnSpPr/>
          <p:nvPr/>
        </p:nvCxnSpPr>
        <p:spPr>
          <a:xfrm>
            <a:off x="2771800" y="4166901"/>
            <a:ext cx="25922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2787547" y="4129512"/>
            <a:ext cx="0" cy="7827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2438367" y="4909865"/>
            <a:ext cx="323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2438367" y="4656543"/>
            <a:ext cx="1836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275131" y="3547940"/>
            <a:ext cx="1" cy="1235615"/>
          </a:xfrm>
          <a:prstGeom prst="line">
            <a:avLst/>
          </a:prstGeom>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555286" y="1790970"/>
            <a:ext cx="1412566" cy="369332"/>
          </a:xfrm>
          <a:prstGeom prst="rect">
            <a:avLst/>
          </a:prstGeom>
          <a:noFill/>
        </p:spPr>
        <p:txBody>
          <a:bodyPr wrap="none" rtlCol="0">
            <a:spAutoFit/>
          </a:bodyPr>
          <a:lstStyle/>
          <a:p>
            <a:r>
              <a:rPr kumimoji="1" lang="ja-JP" altLang="en-US" dirty="0" smtClean="0">
                <a:solidFill>
                  <a:schemeClr val="bg1"/>
                </a:solidFill>
              </a:rPr>
              <a:t>サブトンネル</a:t>
            </a:r>
            <a:endParaRPr kumimoji="1" lang="ja-JP" altLang="en-US" dirty="0">
              <a:solidFill>
                <a:schemeClr val="bg1"/>
              </a:solidFill>
            </a:endParaRPr>
          </a:p>
        </p:txBody>
      </p:sp>
      <p:sp>
        <p:nvSpPr>
          <p:cNvPr id="5" name="テキスト ボックス 4"/>
          <p:cNvSpPr txBox="1"/>
          <p:nvPr/>
        </p:nvSpPr>
        <p:spPr>
          <a:xfrm>
            <a:off x="469106" y="5954154"/>
            <a:ext cx="5048177" cy="369332"/>
          </a:xfrm>
          <a:prstGeom prst="rect">
            <a:avLst/>
          </a:prstGeom>
          <a:noFill/>
        </p:spPr>
        <p:txBody>
          <a:bodyPr wrap="none" rtlCol="0">
            <a:spAutoFit/>
          </a:bodyPr>
          <a:lstStyle/>
          <a:p>
            <a:r>
              <a:rPr kumimoji="1" lang="en-US" altLang="ja-JP" dirty="0" err="1" smtClean="0"/>
              <a:t>RadMon</a:t>
            </a:r>
            <a:r>
              <a:rPr kumimoji="1" lang="en-US" altLang="ja-JP" dirty="0" smtClean="0"/>
              <a:t> : CERN LHC </a:t>
            </a:r>
            <a:r>
              <a:rPr lang="ja-JP" altLang="en-US" dirty="0"/>
              <a:t>用</a:t>
            </a:r>
            <a:r>
              <a:rPr lang="ja-JP" altLang="en-US" dirty="0" smtClean="0"/>
              <a:t>に開発された放射線測定器</a:t>
            </a:r>
            <a:endParaRPr kumimoji="1" lang="ja-JP" altLang="en-US" dirty="0"/>
          </a:p>
        </p:txBody>
      </p:sp>
      <p:sp>
        <p:nvSpPr>
          <p:cNvPr id="45" name="正方形/長方形 44"/>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1706865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533851" y="3446409"/>
            <a:ext cx="8214611" cy="2880320"/>
          </a:xfrm>
          <a:prstGeom prst="roundRect">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39551" y="1718218"/>
            <a:ext cx="8208912" cy="1584176"/>
          </a:xfrm>
          <a:prstGeom prst="roundRect">
            <a:avLst/>
          </a:prstGeom>
          <a:solidFill>
            <a:schemeClr val="tx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668636" y="575218"/>
            <a:ext cx="7018163" cy="1143000"/>
          </a:xfrm>
        </p:spPr>
        <p:txBody>
          <a:bodyPr>
            <a:normAutofit/>
          </a:bodyPr>
          <a:lstStyle/>
          <a:p>
            <a:pPr algn="l"/>
            <a:r>
              <a:rPr kumimoji="1" lang="en-US" altLang="ja-JP" sz="4000" dirty="0" err="1" smtClean="0">
                <a:solidFill>
                  <a:srgbClr val="FF0000"/>
                </a:solidFill>
              </a:rPr>
              <a:t>Radmon</a:t>
            </a:r>
            <a:r>
              <a:rPr kumimoji="1" lang="ja-JP" altLang="en-US" sz="4000" dirty="0" smtClean="0">
                <a:solidFill>
                  <a:srgbClr val="FF0000"/>
                </a:solidFill>
              </a:rPr>
              <a:t>とは</a:t>
            </a:r>
            <a:endParaRPr kumimoji="1" lang="ja-JP" altLang="en-US" sz="4000" dirty="0">
              <a:solidFill>
                <a:srgbClr val="FF0000"/>
              </a:solidFill>
            </a:endParaRPr>
          </a:p>
        </p:txBody>
      </p:sp>
      <p:sp>
        <p:nvSpPr>
          <p:cNvPr id="3" name="コンテンツ プレースホルダー 2"/>
          <p:cNvSpPr>
            <a:spLocks noGrp="1"/>
          </p:cNvSpPr>
          <p:nvPr>
            <p:ph idx="1"/>
          </p:nvPr>
        </p:nvSpPr>
        <p:spPr>
          <a:xfrm>
            <a:off x="438953" y="1916832"/>
            <a:ext cx="8309509" cy="4769937"/>
          </a:xfrm>
        </p:spPr>
        <p:txBody>
          <a:bodyPr>
            <a:normAutofit fontScale="77500" lnSpcReduction="20000"/>
          </a:bodyPr>
          <a:lstStyle/>
          <a:p>
            <a:r>
              <a:rPr kumimoji="1" lang="en-US" altLang="ja-JP" dirty="0" err="1" smtClean="0"/>
              <a:t>Radmon</a:t>
            </a:r>
            <a:r>
              <a:rPr kumimoji="1" lang="ja-JP" altLang="en-US" dirty="0" smtClean="0"/>
              <a:t>（</a:t>
            </a:r>
            <a:r>
              <a:rPr kumimoji="1" lang="en-US" altLang="ja-JP" dirty="0" smtClean="0"/>
              <a:t>Deported</a:t>
            </a:r>
            <a:r>
              <a:rPr kumimoji="1" lang="ja-JP" altLang="en-US" dirty="0" smtClean="0"/>
              <a:t>モジュール）は</a:t>
            </a:r>
            <a:endParaRPr kumimoji="1" lang="en-US" altLang="ja-JP" dirty="0" smtClean="0"/>
          </a:p>
          <a:p>
            <a:pPr lvl="1"/>
            <a:r>
              <a:rPr lang="ja-JP" altLang="en-US" dirty="0"/>
              <a:t>放射線ダメージの懸念</a:t>
            </a:r>
            <a:r>
              <a:rPr lang="ja-JP" altLang="en-US" dirty="0" smtClean="0"/>
              <a:t>から、</a:t>
            </a:r>
            <a:r>
              <a:rPr lang="en-US" altLang="ja-JP" dirty="0" smtClean="0"/>
              <a:t>LHC</a:t>
            </a:r>
            <a:r>
              <a:rPr lang="ja-JP" altLang="en-US" dirty="0" smtClean="0"/>
              <a:t>トンネル内や近くのシールドされたエリアに置かれた電子機器に対する効果を測るために設計された。</a:t>
            </a:r>
            <a:endParaRPr lang="en-US" altLang="ja-JP" dirty="0"/>
          </a:p>
          <a:p>
            <a:pPr marL="457200" lvl="1" indent="0">
              <a:buNone/>
            </a:pPr>
            <a:endParaRPr lang="en-US" altLang="ja-JP" dirty="0"/>
          </a:p>
          <a:p>
            <a:pPr lvl="1"/>
            <a:r>
              <a:rPr lang="en-US" altLang="ja-JP" dirty="0" smtClean="0"/>
              <a:t>FET</a:t>
            </a:r>
            <a:r>
              <a:rPr lang="ja-JP" altLang="en-US" dirty="0" smtClean="0"/>
              <a:t>中の</a:t>
            </a:r>
            <a:r>
              <a:rPr lang="en-US" altLang="ja-JP" dirty="0" smtClean="0"/>
              <a:t>SIO2</a:t>
            </a:r>
            <a:r>
              <a:rPr lang="ja-JP" altLang="en-US" dirty="0" smtClean="0"/>
              <a:t>絶縁層を利用して</a:t>
            </a:r>
            <a:r>
              <a:rPr lang="en-US" altLang="ja-JP" dirty="0" smtClean="0"/>
              <a:t>Total Ionization Dose (TID)</a:t>
            </a:r>
          </a:p>
          <a:p>
            <a:pPr lvl="1"/>
            <a:r>
              <a:rPr lang="en-US" altLang="ja-JP" dirty="0" smtClean="0"/>
              <a:t>PIN</a:t>
            </a:r>
            <a:r>
              <a:rPr lang="ja-JP" altLang="en-US" dirty="0" smtClean="0"/>
              <a:t>ダイオードのシリコンを利用して</a:t>
            </a:r>
            <a:r>
              <a:rPr lang="en-US" altLang="ja-JP" dirty="0" smtClean="0"/>
              <a:t>Displacement Damage (DD)</a:t>
            </a:r>
          </a:p>
          <a:p>
            <a:pPr lvl="1"/>
            <a:r>
              <a:rPr lang="en-US" altLang="ja-JP" dirty="0" smtClean="0"/>
              <a:t>SRAM</a:t>
            </a:r>
            <a:r>
              <a:rPr lang="ja-JP" altLang="en-US" dirty="0" smtClean="0"/>
              <a:t>メモリーの</a:t>
            </a:r>
            <a:r>
              <a:rPr lang="en-US" altLang="ja-JP" dirty="0" smtClean="0"/>
              <a:t>Single Event Upset (</a:t>
            </a:r>
            <a:r>
              <a:rPr lang="ja-JP" altLang="en-US" dirty="0" smtClean="0"/>
              <a:t>メモリーの誤動作）数を数えることで高エネルギー粒子とサーマル中性子線量を測る</a:t>
            </a:r>
            <a:endParaRPr lang="en-US" altLang="ja-JP" dirty="0" smtClean="0"/>
          </a:p>
          <a:p>
            <a:pPr lvl="1"/>
            <a:endParaRPr lang="en-US" altLang="ja-JP" dirty="0"/>
          </a:p>
          <a:p>
            <a:pPr lvl="1"/>
            <a:r>
              <a:rPr lang="en-US" altLang="ja-JP" dirty="0" err="1" smtClean="0"/>
              <a:t>Radmon</a:t>
            </a:r>
            <a:r>
              <a:rPr lang="ja-JP" altLang="en-US" dirty="0" smtClean="0"/>
              <a:t>（親機）に高感度</a:t>
            </a:r>
            <a:r>
              <a:rPr lang="en-US" altLang="ja-JP" dirty="0" err="1" smtClean="0"/>
              <a:t>RadFET</a:t>
            </a:r>
            <a:r>
              <a:rPr lang="ja-JP" altLang="en-US" dirty="0" smtClean="0"/>
              <a:t>（</a:t>
            </a:r>
            <a:r>
              <a:rPr lang="en-US" altLang="ja-JP" dirty="0" smtClean="0"/>
              <a:t>SIO</a:t>
            </a:r>
            <a:r>
              <a:rPr lang="en-US" altLang="ja-JP" sz="2300" dirty="0" smtClean="0"/>
              <a:t>2</a:t>
            </a:r>
            <a:r>
              <a:rPr lang="ja-JP" altLang="en-US" dirty="0" smtClean="0"/>
              <a:t>が厚い）と</a:t>
            </a:r>
            <a:r>
              <a:rPr lang="en-US" altLang="ja-JP" dirty="0" smtClean="0"/>
              <a:t>SRAM</a:t>
            </a:r>
            <a:r>
              <a:rPr lang="ja-JP" altLang="en-US" dirty="0" err="1" smtClean="0"/>
              <a:t>、</a:t>
            </a:r>
            <a:r>
              <a:rPr lang="ja-JP" altLang="en-US" dirty="0" smtClean="0"/>
              <a:t>制御部を搭載</a:t>
            </a:r>
            <a:endParaRPr lang="en-US" altLang="ja-JP" dirty="0" smtClean="0"/>
          </a:p>
          <a:p>
            <a:pPr lvl="1"/>
            <a:r>
              <a:rPr lang="en-US" altLang="ja-JP" dirty="0" smtClean="0"/>
              <a:t>Deported</a:t>
            </a:r>
            <a:r>
              <a:rPr lang="ja-JP" altLang="en-US" dirty="0" smtClean="0"/>
              <a:t>モジュール（子機）に低感度</a:t>
            </a:r>
            <a:r>
              <a:rPr lang="en-US" altLang="ja-JP" dirty="0" err="1" smtClean="0"/>
              <a:t>RadFET</a:t>
            </a:r>
            <a:r>
              <a:rPr lang="ja-JP" altLang="en-US" dirty="0"/>
              <a:t> （</a:t>
            </a:r>
            <a:r>
              <a:rPr lang="en-US" altLang="ja-JP" dirty="0"/>
              <a:t>SIO</a:t>
            </a:r>
            <a:r>
              <a:rPr lang="en-US" altLang="ja-JP" sz="2000" dirty="0"/>
              <a:t>2</a:t>
            </a:r>
            <a:r>
              <a:rPr lang="ja-JP" altLang="en-US" dirty="0" smtClean="0"/>
              <a:t>が</a:t>
            </a:r>
            <a:r>
              <a:rPr lang="ja-JP" altLang="en-US" dirty="0"/>
              <a:t>薄い</a:t>
            </a:r>
            <a:r>
              <a:rPr lang="ja-JP" altLang="en-US" dirty="0" smtClean="0"/>
              <a:t>）</a:t>
            </a:r>
            <a:r>
              <a:rPr lang="ja-JP" altLang="en-US" dirty="0"/>
              <a:t>と</a:t>
            </a:r>
            <a:r>
              <a:rPr lang="en-US" altLang="ja-JP" dirty="0" smtClean="0"/>
              <a:t>PIN</a:t>
            </a:r>
            <a:r>
              <a:rPr lang="ja-JP" altLang="en-US" dirty="0" smtClean="0"/>
              <a:t>ダイオードを搭載</a:t>
            </a:r>
            <a:endParaRPr lang="en-US" altLang="ja-JP" dirty="0" smtClean="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3915"/>
            <a:ext cx="1668637" cy="1241546"/>
          </a:xfrm>
          <a:prstGeom prst="rect">
            <a:avLst/>
          </a:prstGeom>
        </p:spPr>
      </p:pic>
      <p:sp>
        <p:nvSpPr>
          <p:cNvPr id="9" name="正方形/長方形 8"/>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2760567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8229600" cy="792088"/>
          </a:xfrm>
        </p:spPr>
        <p:txBody>
          <a:bodyPr>
            <a:normAutofit/>
          </a:bodyPr>
          <a:lstStyle/>
          <a:p>
            <a:pPr algn="l"/>
            <a:r>
              <a:rPr kumimoji="1" lang="en-US" altLang="ja-JP" sz="4000" dirty="0" smtClean="0">
                <a:solidFill>
                  <a:srgbClr val="FF0000"/>
                </a:solidFill>
              </a:rPr>
              <a:t>LHC</a:t>
            </a:r>
            <a:r>
              <a:rPr kumimoji="1" lang="ja-JP" altLang="en-US" sz="4000" dirty="0" err="1" smtClean="0">
                <a:solidFill>
                  <a:srgbClr val="FF0000"/>
                </a:solidFill>
              </a:rPr>
              <a:t>での</a:t>
            </a:r>
            <a:r>
              <a:rPr kumimoji="1" lang="en-US" altLang="ja-JP" sz="4000" dirty="0" err="1" smtClean="0">
                <a:solidFill>
                  <a:srgbClr val="FF0000"/>
                </a:solidFill>
              </a:rPr>
              <a:t>RadMon</a:t>
            </a:r>
            <a:r>
              <a:rPr kumimoji="1" lang="ja-JP" altLang="en-US" sz="4000" dirty="0" smtClean="0">
                <a:solidFill>
                  <a:srgbClr val="FF0000"/>
                </a:solidFill>
              </a:rPr>
              <a:t>システム</a:t>
            </a:r>
            <a:endParaRPr kumimoji="1" lang="ja-JP" altLang="en-US" sz="4000" dirty="0">
              <a:solidFill>
                <a:srgbClr val="FF0000"/>
              </a:solidFill>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2180" y="1412775"/>
            <a:ext cx="5364116" cy="430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67545" y="5559494"/>
            <a:ext cx="8424935" cy="954107"/>
          </a:xfrm>
          <a:prstGeom prst="rect">
            <a:avLst/>
          </a:prstGeom>
          <a:noFill/>
        </p:spPr>
        <p:txBody>
          <a:bodyPr wrap="square" rtlCol="0">
            <a:spAutoFit/>
          </a:bodyPr>
          <a:lstStyle/>
          <a:p>
            <a:endParaRPr lang="ja-JP" altLang="en-US" sz="1400" dirty="0"/>
          </a:p>
          <a:p>
            <a:r>
              <a:rPr lang="en-US" altLang="ja-JP" sz="1400" dirty="0"/>
              <a:t> </a:t>
            </a:r>
            <a:r>
              <a:rPr lang="en-US" altLang="ja-JP" sz="1400" b="1" dirty="0"/>
              <a:t>The LHC Radiation Monitoring System - </a:t>
            </a:r>
            <a:r>
              <a:rPr lang="en-US" altLang="ja-JP" sz="1400" b="1" dirty="0" err="1"/>
              <a:t>RadMon</a:t>
            </a:r>
            <a:r>
              <a:rPr lang="en-US" altLang="ja-JP" sz="1400" b="1" dirty="0"/>
              <a:t> </a:t>
            </a:r>
            <a:r>
              <a:rPr lang="en-US" altLang="ja-JP" sz="1400" dirty="0" smtClean="0"/>
              <a:t>, </a:t>
            </a:r>
            <a:r>
              <a:rPr lang="en-US" altLang="ja-JP" sz="1400" b="1" dirty="0" smtClean="0"/>
              <a:t>Giovanni </a:t>
            </a:r>
            <a:r>
              <a:rPr lang="en-US" altLang="ja-JP" sz="1400" b="1" dirty="0" err="1"/>
              <a:t>Spiezia</a:t>
            </a:r>
            <a:r>
              <a:rPr lang="en-US" altLang="ja-JP" sz="1400" b="1" dirty="0"/>
              <a:t> </a:t>
            </a:r>
            <a:r>
              <a:rPr lang="ja-JP" altLang="en-US" sz="1400" b="1" dirty="0" smtClean="0"/>
              <a:t>　</a:t>
            </a:r>
            <a:r>
              <a:rPr lang="en-US" altLang="ja-JP" sz="1400" b="1" dirty="0" smtClean="0"/>
              <a:t>Proceedings of Science, </a:t>
            </a:r>
            <a:endParaRPr lang="ja-JP" altLang="en-US" sz="1400" dirty="0"/>
          </a:p>
          <a:p>
            <a:r>
              <a:rPr lang="en-US" altLang="ja-JP" sz="1400" dirty="0"/>
              <a:t> </a:t>
            </a:r>
            <a:r>
              <a:rPr lang="en-US" altLang="ja-JP" sz="1400" i="1" dirty="0"/>
              <a:t>10th International Conference on Large Scale Applications and Radiation Hardness of Semiconductor Detectors </a:t>
            </a:r>
            <a:endParaRPr lang="en-US" altLang="ja-JP" sz="1400" dirty="0"/>
          </a:p>
          <a:p>
            <a:r>
              <a:rPr lang="en-US" altLang="ja-JP" sz="1400" i="1" dirty="0"/>
              <a:t>Firenze, Italy </a:t>
            </a:r>
            <a:r>
              <a:rPr lang="en-US" altLang="ja-JP" sz="1400" i="1" dirty="0" smtClean="0"/>
              <a:t>,</a:t>
            </a:r>
            <a:r>
              <a:rPr lang="en-US" altLang="ja-JP" sz="1400" dirty="0" smtClean="0"/>
              <a:t> </a:t>
            </a:r>
            <a:r>
              <a:rPr lang="en-US" altLang="ja-JP" sz="1400" i="1" dirty="0" smtClean="0"/>
              <a:t>July </a:t>
            </a:r>
            <a:r>
              <a:rPr lang="en-US" altLang="ja-JP" sz="1400" i="1" dirty="0"/>
              <a:t>6-8, 2011 </a:t>
            </a:r>
            <a:endParaRPr lang="en-US" altLang="ja-JP" sz="1400" dirty="0"/>
          </a:p>
        </p:txBody>
      </p:sp>
      <p:sp>
        <p:nvSpPr>
          <p:cNvPr id="6" name="正方形/長方形 5"/>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123164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639013" y="3645024"/>
            <a:ext cx="4320480" cy="2808312"/>
          </a:xfrm>
          <a:prstGeom prst="roundRect">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23528" y="3647069"/>
            <a:ext cx="4285023" cy="2458624"/>
          </a:xfrm>
          <a:prstGeom prst="roundRect">
            <a:avLst/>
          </a:prstGeom>
          <a:solidFill>
            <a:schemeClr val="tx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547663" y="583631"/>
            <a:ext cx="7114023" cy="850106"/>
          </a:xfrm>
        </p:spPr>
        <p:txBody>
          <a:bodyPr/>
          <a:lstStyle/>
          <a:p>
            <a:pPr algn="l"/>
            <a:r>
              <a:rPr kumimoji="1" lang="en-US" altLang="ja-JP" dirty="0" err="1" smtClean="0">
                <a:solidFill>
                  <a:srgbClr val="FF0000"/>
                </a:solidFill>
              </a:rPr>
              <a:t>RadMon</a:t>
            </a:r>
            <a:r>
              <a:rPr kumimoji="1" lang="ja-JP" altLang="en-US" sz="4000" dirty="0" smtClean="0">
                <a:solidFill>
                  <a:srgbClr val="FF0000"/>
                </a:solidFill>
              </a:rPr>
              <a:t>測定原理</a:t>
            </a:r>
            <a:endParaRPr kumimoji="1" lang="ja-JP" altLang="en-US" sz="4000" dirty="0">
              <a:solidFill>
                <a:srgbClr val="FF0000"/>
              </a:solidFill>
            </a:endParaRPr>
          </a:p>
        </p:txBody>
      </p:sp>
      <p:pic>
        <p:nvPicPr>
          <p:cNvPr id="512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92901" y="1414220"/>
            <a:ext cx="3285157" cy="212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32087" y="3885044"/>
            <a:ext cx="4176464" cy="1631216"/>
          </a:xfrm>
          <a:prstGeom prst="rect">
            <a:avLst/>
          </a:prstGeom>
          <a:noFill/>
        </p:spPr>
        <p:txBody>
          <a:bodyPr wrap="square" rtlCol="0">
            <a:spAutoFit/>
          </a:bodyPr>
          <a:lstStyle/>
          <a:p>
            <a:r>
              <a:rPr lang="ja-JP" altLang="en-US" sz="2000" dirty="0" smtClean="0"/>
              <a:t>絶縁層の中に電荷が蓄積することで、</a:t>
            </a:r>
            <a:r>
              <a:rPr lang="en-US" altLang="ja-JP" sz="2000" dirty="0" smtClean="0"/>
              <a:t>p-channel </a:t>
            </a:r>
            <a:r>
              <a:rPr lang="en-US" altLang="ja-JP" sz="2000" dirty="0" err="1" smtClean="0"/>
              <a:t>MosFET</a:t>
            </a:r>
            <a:r>
              <a:rPr lang="ja-JP" altLang="en-US" sz="2000" dirty="0" smtClean="0"/>
              <a:t>の</a:t>
            </a:r>
            <a:r>
              <a:rPr lang="en-US" altLang="ja-JP" sz="2000" dirty="0" err="1" smtClean="0"/>
              <a:t>Vth</a:t>
            </a:r>
            <a:r>
              <a:rPr lang="ja-JP" altLang="en-US" sz="2000" dirty="0" smtClean="0"/>
              <a:t>が変化する特性を利用。絶縁層の厚みで感度が異なる。赤：</a:t>
            </a:r>
            <a:r>
              <a:rPr lang="en-US" altLang="ja-JP" sz="2000" dirty="0" smtClean="0"/>
              <a:t>1000 </a:t>
            </a:r>
            <a:r>
              <a:rPr lang="en-US" altLang="ja-JP" sz="2000" dirty="0"/>
              <a:t>nm, </a:t>
            </a:r>
            <a:r>
              <a:rPr lang="ja-JP" altLang="en-US" sz="2000" dirty="0" smtClean="0"/>
              <a:t>青：</a:t>
            </a:r>
            <a:r>
              <a:rPr lang="en-US" altLang="ja-JP" sz="2000" dirty="0" smtClean="0"/>
              <a:t>400nm </a:t>
            </a:r>
            <a:r>
              <a:rPr lang="ja-JP" altLang="en-US" sz="2000" dirty="0" err="1" smtClean="0"/>
              <a:t>、</a:t>
            </a:r>
            <a:r>
              <a:rPr lang="ja-JP" altLang="en-US" sz="2000" dirty="0" smtClean="0"/>
              <a:t>緑：</a:t>
            </a:r>
            <a:r>
              <a:rPr lang="en-US" altLang="ja-JP" sz="2000" dirty="0" smtClean="0"/>
              <a:t>100 </a:t>
            </a:r>
            <a:r>
              <a:rPr lang="ja-JP" altLang="en-US" sz="2000" dirty="0" smtClean="0"/>
              <a:t>（</a:t>
            </a:r>
            <a:r>
              <a:rPr lang="en-US" altLang="ja-JP" sz="2000" dirty="0" smtClean="0"/>
              <a:t>Co-60 </a:t>
            </a:r>
            <a:r>
              <a:rPr lang="ja-JP" altLang="en-US" sz="2000" dirty="0" smtClean="0"/>
              <a:t>）</a:t>
            </a:r>
            <a:r>
              <a:rPr lang="en-US" altLang="ja-JP" sz="2000" dirty="0" smtClean="0"/>
              <a:t>. </a:t>
            </a:r>
            <a:endParaRPr kumimoji="1" lang="ja-JP" altLang="en-US" sz="2000" dirty="0"/>
          </a:p>
        </p:txBody>
      </p:sp>
      <mc:AlternateContent xmlns:mc="http://schemas.openxmlformats.org/markup-compatibility/2006" xmlns:a14="http://schemas.microsoft.com/office/drawing/2010/main">
        <mc:Choice Requires="a14">
          <p:sp>
            <p:nvSpPr>
              <p:cNvPr id="6" name="テキスト ボックス 5"/>
              <p:cNvSpPr txBox="1"/>
              <p:nvPr/>
            </p:nvSpPr>
            <p:spPr>
              <a:xfrm>
                <a:off x="1270927" y="5400862"/>
                <a:ext cx="1925014" cy="419410"/>
              </a:xfrm>
              <a:prstGeom prst="rect">
                <a:avLst/>
              </a:prstGeom>
              <a:noFill/>
            </p:spPr>
            <p:txBody>
              <a:bodyPr wrap="none" rtlCol="0">
                <a:spAutoFit/>
              </a:bodyPr>
              <a:lstStyle/>
              <a:p>
                <a:r>
                  <a:rPr kumimoji="1" lang="en-US" altLang="ja-JP" dirty="0" smtClean="0"/>
                  <a:t>D</a:t>
                </a:r>
                <a14:m>
                  <m:oMath xmlns:m="http://schemas.openxmlformats.org/officeDocument/2006/math">
                    <m:r>
                      <a:rPr kumimoji="1" lang="en-US" altLang="ja-JP" i="1" smtClean="0">
                        <a:latin typeface="Cambria Math"/>
                      </a:rPr>
                      <m:t>=</m:t>
                    </m:r>
                    <m:r>
                      <a:rPr kumimoji="1" lang="en-US" altLang="ja-JP" b="0" i="1" smtClean="0">
                        <a:latin typeface="Cambria Math"/>
                      </a:rPr>
                      <m:t>𝑎</m:t>
                    </m:r>
                    <m:r>
                      <a:rPr kumimoji="1" lang="en-US" altLang="ja-JP" b="0" i="1" smtClean="0">
                        <a:latin typeface="Cambria Math"/>
                      </a:rPr>
                      <m:t> </m:t>
                    </m:r>
                    <m:sSub>
                      <m:sSubPr>
                        <m:ctrlPr>
                          <a:rPr kumimoji="1" lang="en-US" altLang="ja-JP" b="0" i="1" smtClean="0">
                            <a:latin typeface="Cambria Math"/>
                          </a:rPr>
                        </m:ctrlPr>
                      </m:sSubPr>
                      <m:e>
                        <m:r>
                          <a:rPr kumimoji="1" lang="en-US" altLang="ja-JP" b="0" i="1" smtClean="0">
                            <a:latin typeface="Cambria Math"/>
                          </a:rPr>
                          <m:t>𝑉</m:t>
                        </m:r>
                      </m:e>
                      <m:sub>
                        <m:r>
                          <a:rPr kumimoji="1" lang="en-US" altLang="ja-JP" b="0" i="1" smtClean="0">
                            <a:latin typeface="Cambria Math"/>
                          </a:rPr>
                          <m:t>𝑡h</m:t>
                        </m:r>
                      </m:sub>
                    </m:sSub>
                    <m:r>
                      <a:rPr kumimoji="1" lang="en-US" altLang="ja-JP" b="0" i="1" smtClean="0">
                        <a:latin typeface="Cambria Math"/>
                      </a:rPr>
                      <m:t>+</m:t>
                    </m:r>
                    <m:r>
                      <a:rPr kumimoji="1" lang="en-US" altLang="ja-JP" b="0" i="1" smtClean="0">
                        <a:latin typeface="Cambria Math"/>
                      </a:rPr>
                      <m:t>𝑏</m:t>
                    </m:r>
                    <m:r>
                      <a:rPr kumimoji="1" lang="en-US" altLang="ja-JP" b="0" i="1" smtClean="0">
                        <a:latin typeface="Cambria Math"/>
                      </a:rPr>
                      <m:t> </m:t>
                    </m:r>
                    <m:sSubSup>
                      <m:sSubSupPr>
                        <m:ctrlPr>
                          <a:rPr kumimoji="1" lang="en-US" altLang="ja-JP" b="0" i="1" smtClean="0">
                            <a:latin typeface="Cambria Math"/>
                          </a:rPr>
                        </m:ctrlPr>
                      </m:sSubSupPr>
                      <m:e>
                        <m:sSub>
                          <m:sSubPr>
                            <m:ctrlPr>
                              <a:rPr kumimoji="1" lang="en-US" altLang="ja-JP" b="0" i="1" smtClean="0">
                                <a:latin typeface="Cambria Math"/>
                              </a:rPr>
                            </m:ctrlPr>
                          </m:sSubPr>
                          <m:e>
                            <m:r>
                              <a:rPr kumimoji="1" lang="en-US" altLang="ja-JP" b="0" i="1" smtClean="0">
                                <a:latin typeface="Cambria Math"/>
                              </a:rPr>
                              <m:t>𝑉</m:t>
                            </m:r>
                          </m:e>
                          <m:sub>
                            <m:r>
                              <a:rPr kumimoji="1" lang="en-US" altLang="ja-JP" b="0" i="1" smtClean="0">
                                <a:latin typeface="Cambria Math"/>
                              </a:rPr>
                              <m:t>𝑡h</m:t>
                            </m:r>
                          </m:sub>
                        </m:sSub>
                      </m:e>
                      <m:sub/>
                      <m:sup>
                        <m:r>
                          <a:rPr kumimoji="1" lang="en-US" altLang="ja-JP" b="0" i="1" smtClean="0">
                            <a:latin typeface="Cambria Math"/>
                          </a:rPr>
                          <m:t>2</m:t>
                        </m:r>
                      </m:sup>
                    </m:sSubSup>
                  </m:oMath>
                </a14:m>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270927" y="5400862"/>
                <a:ext cx="1925014" cy="419410"/>
              </a:xfrm>
              <a:prstGeom prst="rect">
                <a:avLst/>
              </a:prstGeom>
              <a:blipFill rotWithShape="1">
                <a:blip r:embed="rId4"/>
                <a:stretch>
                  <a:fillRect l="-2532" t="-1449" b="-15942"/>
                </a:stretch>
              </a:blipFill>
            </p:spPr>
            <p:txBody>
              <a:bodyPr/>
              <a:lstStyle/>
              <a:p>
                <a:r>
                  <a:rPr lang="ja-JP" altLang="en-US">
                    <a:noFill/>
                  </a:rPr>
                  <a:t> </a:t>
                </a:r>
              </a:p>
            </p:txBody>
          </p:sp>
        </mc:Fallback>
      </mc:AlternateContent>
      <p:pic>
        <p:nvPicPr>
          <p:cNvPr id="10" name="Picture 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24128" y="1369937"/>
            <a:ext cx="3024336" cy="227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4639013" y="3682897"/>
            <a:ext cx="4320480" cy="2246769"/>
          </a:xfrm>
          <a:prstGeom prst="rect">
            <a:avLst/>
          </a:prstGeom>
          <a:noFill/>
        </p:spPr>
        <p:txBody>
          <a:bodyPr wrap="square" rtlCol="0">
            <a:spAutoFit/>
          </a:bodyPr>
          <a:lstStyle/>
          <a:p>
            <a:r>
              <a:rPr lang="ja-JP" altLang="en-US" sz="2000" dirty="0" smtClean="0"/>
              <a:t>シリコンの格子欠陥が発生するとキャリア寿命の減少と導電性の低下により抵抗値が上がる。図は</a:t>
            </a:r>
            <a:r>
              <a:rPr lang="en-US" altLang="ja-JP" sz="2000" dirty="0" smtClean="0"/>
              <a:t>3</a:t>
            </a:r>
            <a:r>
              <a:rPr lang="ja-JP" altLang="en-US" sz="2000" dirty="0" err="1" smtClean="0"/>
              <a:t>つの</a:t>
            </a:r>
            <a:r>
              <a:rPr lang="en-US" altLang="ja-JP" sz="2000" dirty="0" smtClean="0"/>
              <a:t>PIN</a:t>
            </a:r>
            <a:r>
              <a:rPr lang="ja-JP" altLang="en-US" sz="2000" dirty="0" smtClean="0"/>
              <a:t>ダイオードを直列にして中性子線量と順方向電圧の変化の層間を見た。なお、直線性を出すためあらかじめ</a:t>
            </a:r>
            <a:r>
              <a:rPr lang="en-US" altLang="ja-JP" sz="2000" dirty="0" smtClean="0"/>
              <a:t>4×1012 </a:t>
            </a:r>
            <a:r>
              <a:rPr lang="en-US" altLang="ja-JP" sz="2000" dirty="0" err="1" smtClean="0"/>
              <a:t>neq</a:t>
            </a:r>
            <a:r>
              <a:rPr lang="en-US" altLang="ja-JP" sz="2000" dirty="0" smtClean="0"/>
              <a:t>/cm2</a:t>
            </a:r>
            <a:r>
              <a:rPr lang="ja-JP" altLang="en-US" sz="2000" dirty="0" smtClean="0"/>
              <a:t>を予備照射している</a:t>
            </a:r>
            <a:r>
              <a:rPr lang="en-US" altLang="ja-JP" sz="2000" dirty="0" smtClean="0"/>
              <a:t>.  </a:t>
            </a:r>
            <a:endParaRPr kumimoji="1" lang="ja-JP" altLang="en-US" sz="2000" dirty="0"/>
          </a:p>
        </p:txBody>
      </p:sp>
      <mc:AlternateContent xmlns:mc="http://schemas.openxmlformats.org/markup-compatibility/2006" xmlns:a14="http://schemas.microsoft.com/office/drawing/2010/main">
        <mc:Choice Requires="a14">
          <p:sp>
            <p:nvSpPr>
              <p:cNvPr id="8" name="テキスト ボックス 7"/>
              <p:cNvSpPr txBox="1"/>
              <p:nvPr/>
            </p:nvSpPr>
            <p:spPr>
              <a:xfrm>
                <a:off x="5030082" y="6051873"/>
                <a:ext cx="3538341" cy="391582"/>
              </a:xfrm>
              <a:prstGeom prst="rect">
                <a:avLst/>
              </a:prstGeom>
              <a:noFill/>
            </p:spPr>
            <p:txBody>
              <a:bodyPr wrap="none" rtlCol="0">
                <a:spAutoFit/>
              </a:bodyPr>
              <a:lstStyle/>
              <a:p>
                <a14:m>
                  <m:oMath xmlns:m="http://schemas.openxmlformats.org/officeDocument/2006/math">
                    <m:sSub>
                      <m:sSubPr>
                        <m:ctrlPr>
                          <a:rPr kumimoji="1" lang="en-US" altLang="ja-JP" i="1" smtClean="0">
                            <a:latin typeface="Cambria Math"/>
                            <a:ea typeface="Cambria Math"/>
                          </a:rPr>
                        </m:ctrlPr>
                      </m:sSubPr>
                      <m:e>
                        <m:r>
                          <a:rPr kumimoji="1" lang="en-US" altLang="ja-JP" i="1" smtClean="0">
                            <a:latin typeface="Cambria Math"/>
                            <a:ea typeface="Cambria Math"/>
                          </a:rPr>
                          <m:t>∅</m:t>
                        </m:r>
                      </m:e>
                      <m:sub>
                        <m:r>
                          <a:rPr kumimoji="1" lang="en-US" altLang="ja-JP" b="0" i="1" smtClean="0">
                            <a:latin typeface="Cambria Math"/>
                            <a:ea typeface="Cambria Math"/>
                          </a:rPr>
                          <m:t>𝑒𝑞</m:t>
                        </m:r>
                      </m:sub>
                    </m:sSub>
                    <m:r>
                      <a:rPr kumimoji="1" lang="en-US" altLang="ja-JP" i="1" smtClean="0">
                        <a:latin typeface="Cambria Math"/>
                      </a:rPr>
                      <m:t>=</m:t>
                    </m:r>
                    <m:r>
                      <a:rPr kumimoji="1" lang="en-US" altLang="ja-JP" b="0" i="1" smtClean="0">
                        <a:latin typeface="Cambria Math"/>
                      </a:rPr>
                      <m:t>𝑘</m:t>
                    </m:r>
                    <m:r>
                      <a:rPr kumimoji="1" lang="en-US" altLang="ja-JP" b="0" i="1" smtClean="0">
                        <a:latin typeface="Cambria Math"/>
                      </a:rPr>
                      <m:t> </m:t>
                    </m:r>
                  </m:oMath>
                </a14:m>
                <a:r>
                  <a:rPr kumimoji="1" lang="ja-JP" altLang="en-US" dirty="0" smtClean="0"/>
                  <a:t>∆</a:t>
                </a:r>
                <a14:m>
                  <m:oMath xmlns:m="http://schemas.openxmlformats.org/officeDocument/2006/math">
                    <m:sSub>
                      <m:sSubPr>
                        <m:ctrlPr>
                          <a:rPr kumimoji="1" lang="en-US" altLang="ja-JP" i="1" smtClean="0">
                            <a:latin typeface="Cambria Math"/>
                          </a:rPr>
                        </m:ctrlPr>
                      </m:sSubPr>
                      <m:e>
                        <m:r>
                          <a:rPr kumimoji="1" lang="en-US" altLang="ja-JP" b="0" i="1" smtClean="0">
                            <a:latin typeface="Cambria Math"/>
                          </a:rPr>
                          <m:t>𝑉</m:t>
                        </m:r>
                      </m:e>
                      <m:sub>
                        <m:r>
                          <a:rPr kumimoji="1" lang="en-US" altLang="ja-JP" b="0" i="1" smtClean="0">
                            <a:latin typeface="Cambria Math"/>
                          </a:rPr>
                          <m:t>𝑓</m:t>
                        </m:r>
                      </m:sub>
                    </m:sSub>
                    <m:r>
                      <a:rPr kumimoji="1" lang="en-US" altLang="ja-JP" i="1" smtClean="0">
                        <a:latin typeface="Cambria Math"/>
                      </a:rPr>
                      <m:t>=</m:t>
                    </m:r>
                    <m:r>
                      <a:rPr kumimoji="1" lang="en-US" altLang="ja-JP" b="0" i="1" smtClean="0">
                        <a:latin typeface="Cambria Math"/>
                      </a:rPr>
                      <m:t>𝑘</m:t>
                    </m:r>
                    <m:r>
                      <a:rPr kumimoji="1" lang="en-US" altLang="ja-JP" b="0" i="1" smtClean="0">
                        <a:latin typeface="Cambria Math"/>
                      </a:rPr>
                      <m:t> (</m:t>
                    </m:r>
                    <m:sSub>
                      <m:sSubPr>
                        <m:ctrlPr>
                          <a:rPr kumimoji="1" lang="en-US" altLang="ja-JP" b="0" i="1" smtClean="0">
                            <a:latin typeface="Cambria Math"/>
                          </a:rPr>
                        </m:ctrlPr>
                      </m:sSubPr>
                      <m:e>
                        <m:r>
                          <a:rPr kumimoji="1" lang="en-US" altLang="ja-JP" b="0" i="1" smtClean="0">
                            <a:latin typeface="Cambria Math"/>
                          </a:rPr>
                          <m:t>𝑉</m:t>
                        </m:r>
                      </m:e>
                      <m:sub>
                        <m:r>
                          <a:rPr kumimoji="1" lang="en-US" altLang="ja-JP" b="0" i="1" smtClean="0">
                            <a:latin typeface="Cambria Math"/>
                          </a:rPr>
                          <m:t>𝑓</m:t>
                        </m:r>
                      </m:sub>
                    </m:sSub>
                    <m:r>
                      <a:rPr kumimoji="1" lang="en-US" altLang="ja-JP" b="0" i="1" smtClean="0">
                        <a:latin typeface="Cambria Math"/>
                      </a:rPr>
                      <m:t>−</m:t>
                    </m:r>
                    <m:sSub>
                      <m:sSubPr>
                        <m:ctrlPr>
                          <a:rPr kumimoji="1" lang="en-US" altLang="ja-JP" b="0" i="1" smtClean="0">
                            <a:latin typeface="Cambria Math"/>
                          </a:rPr>
                        </m:ctrlPr>
                      </m:sSubPr>
                      <m:e>
                        <m:r>
                          <a:rPr kumimoji="1" lang="en-US" altLang="ja-JP" b="0" i="1" smtClean="0">
                            <a:latin typeface="Cambria Math"/>
                          </a:rPr>
                          <m:t>𝑉</m:t>
                        </m:r>
                      </m:e>
                      <m:sub>
                        <m:r>
                          <a:rPr kumimoji="1" lang="en-US" altLang="ja-JP" b="0" i="1" smtClean="0">
                            <a:latin typeface="Cambria Math"/>
                          </a:rPr>
                          <m:t>𝑓</m:t>
                        </m:r>
                        <m:r>
                          <a:rPr kumimoji="1" lang="en-US" altLang="ja-JP" b="0" i="1" smtClean="0">
                            <a:latin typeface="Cambria Math"/>
                          </a:rPr>
                          <m:t>−</m:t>
                        </m:r>
                        <m:r>
                          <a:rPr kumimoji="1" lang="en-US" altLang="ja-JP" b="0" i="1" smtClean="0">
                            <a:latin typeface="Cambria Math"/>
                          </a:rPr>
                          <m:t>𝑝𝑟𝑒</m:t>
                        </m:r>
                        <m:r>
                          <a:rPr kumimoji="1" lang="en-US" altLang="ja-JP" b="0" i="1" smtClean="0">
                            <a:latin typeface="Cambria Math"/>
                          </a:rPr>
                          <m:t>−</m:t>
                        </m:r>
                        <m:r>
                          <a:rPr kumimoji="1" lang="en-US" altLang="ja-JP" b="0" i="1" smtClean="0">
                            <a:latin typeface="Cambria Math"/>
                          </a:rPr>
                          <m:t>𝑖𝑟𝑟</m:t>
                        </m:r>
                      </m:sub>
                    </m:sSub>
                    <m:r>
                      <a:rPr kumimoji="1" lang="en-US" altLang="ja-JP" b="0" i="1" smtClean="0">
                        <a:latin typeface="Cambria Math"/>
                      </a:rPr>
                      <m:t>)</m:t>
                    </m:r>
                  </m:oMath>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030082" y="6051873"/>
                <a:ext cx="3538341" cy="391582"/>
              </a:xfrm>
              <a:prstGeom prst="rect">
                <a:avLst/>
              </a:prstGeom>
              <a:blipFill rotWithShape="1">
                <a:blip r:embed="rId8"/>
                <a:stretch>
                  <a:fillRect t="-6250" b="-20313"/>
                </a:stretch>
              </a:blipFill>
            </p:spPr>
            <p:txBody>
              <a:bodyPr/>
              <a:lstStyle/>
              <a:p>
                <a:r>
                  <a:rPr lang="ja-JP" altLang="en-US">
                    <a:noFill/>
                  </a:rPr>
                  <a:t> </a:t>
                </a:r>
              </a:p>
            </p:txBody>
          </p:sp>
        </mc:Fallback>
      </mc:AlternateContent>
      <p:sp>
        <p:nvSpPr>
          <p:cNvPr id="9" name="テキスト ボックス 8"/>
          <p:cNvSpPr txBox="1"/>
          <p:nvPr/>
        </p:nvSpPr>
        <p:spPr>
          <a:xfrm>
            <a:off x="432087" y="1598886"/>
            <a:ext cx="748410" cy="369332"/>
          </a:xfrm>
          <a:prstGeom prst="rect">
            <a:avLst/>
          </a:prstGeom>
          <a:noFill/>
        </p:spPr>
        <p:txBody>
          <a:bodyPr wrap="none" rtlCol="0">
            <a:spAutoFit/>
          </a:bodyPr>
          <a:lstStyle/>
          <a:p>
            <a:r>
              <a:rPr kumimoji="1" lang="en-US" altLang="ja-JP" dirty="0" err="1" smtClean="0"/>
              <a:t>radfet</a:t>
            </a:r>
            <a:endParaRPr kumimoji="1" lang="ja-JP" altLang="en-US" dirty="0"/>
          </a:p>
        </p:txBody>
      </p:sp>
      <p:sp>
        <p:nvSpPr>
          <p:cNvPr id="11" name="テキスト ボックス 10"/>
          <p:cNvSpPr txBox="1"/>
          <p:nvPr/>
        </p:nvSpPr>
        <p:spPr>
          <a:xfrm>
            <a:off x="4788024" y="1598886"/>
            <a:ext cx="1064715" cy="369332"/>
          </a:xfrm>
          <a:prstGeom prst="rect">
            <a:avLst/>
          </a:prstGeom>
          <a:noFill/>
        </p:spPr>
        <p:txBody>
          <a:bodyPr wrap="none" rtlCol="0">
            <a:spAutoFit/>
          </a:bodyPr>
          <a:lstStyle/>
          <a:p>
            <a:r>
              <a:rPr kumimoji="1" lang="en-US" altLang="ja-JP" dirty="0" smtClean="0"/>
              <a:t>Pin diode</a:t>
            </a:r>
            <a:endParaRPr kumimoji="1" lang="ja-JP" altLang="en-US" dirty="0"/>
          </a:p>
        </p:txBody>
      </p:sp>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42161"/>
            <a:ext cx="1475080" cy="1097530"/>
          </a:xfrm>
          <a:prstGeom prst="rect">
            <a:avLst/>
          </a:prstGeom>
        </p:spPr>
      </p:pic>
      <p:sp>
        <p:nvSpPr>
          <p:cNvPr id="15" name="正方形/長方形 14"/>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792" y="-27384"/>
            <a:ext cx="1332207" cy="548679"/>
          </a:xfrm>
          <a:prstGeom prst="rect">
            <a:avLst/>
          </a:prstGeom>
        </p:spPr>
      </p:pic>
    </p:spTree>
    <p:extLst>
      <p:ext uri="{BB962C8B-B14F-4D97-AF65-F5344CB8AC3E}">
        <p14:creationId xmlns:p14="http://schemas.microsoft.com/office/powerpoint/2010/main" val="336511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851341"/>
            <a:ext cx="5544615" cy="468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 y="5517232"/>
            <a:ext cx="4860032" cy="923330"/>
          </a:xfrm>
          <a:prstGeom prst="rect">
            <a:avLst/>
          </a:prstGeom>
          <a:solidFill>
            <a:schemeClr val="bg2"/>
          </a:solidFill>
        </p:spPr>
        <p:txBody>
          <a:bodyPr wrap="square" rtlCol="0">
            <a:spAutoFit/>
          </a:bodyPr>
          <a:lstStyle/>
          <a:p>
            <a:r>
              <a:rPr lang="en-US" altLang="ja-JP" dirty="0" err="1" smtClean="0"/>
              <a:t>Radmon</a:t>
            </a:r>
            <a:r>
              <a:rPr lang="ja-JP" altLang="en-US" dirty="0" smtClean="0"/>
              <a:t>（</a:t>
            </a:r>
            <a:r>
              <a:rPr lang="en-US" altLang="ja-JP" dirty="0" smtClean="0"/>
              <a:t>100 nm</a:t>
            </a:r>
            <a:r>
              <a:rPr lang="ja-JP" altLang="en-US" dirty="0" smtClean="0"/>
              <a:t>）</a:t>
            </a:r>
            <a:endParaRPr lang="en-US" altLang="ja-JP" dirty="0"/>
          </a:p>
          <a:p>
            <a:r>
              <a:rPr lang="ja-JP" altLang="en-US" dirty="0" smtClean="0"/>
              <a:t>約</a:t>
            </a:r>
            <a:r>
              <a:rPr lang="en-US" altLang="ja-JP" dirty="0" smtClean="0"/>
              <a:t>5000Gy</a:t>
            </a:r>
            <a:r>
              <a:rPr lang="ja-JP" altLang="en-US" dirty="0" err="1" smtClean="0"/>
              <a:t>まで</a:t>
            </a:r>
            <a:r>
              <a:rPr lang="ja-JP" altLang="en-US" dirty="0" smtClean="0"/>
              <a:t>測定可能 　→　今回の試験</a:t>
            </a:r>
            <a:r>
              <a:rPr lang="ja-JP" altLang="en-US" dirty="0"/>
              <a:t>データ</a:t>
            </a:r>
            <a:r>
              <a:rPr lang="ja-JP" altLang="en-US" dirty="0" smtClean="0"/>
              <a:t>から</a:t>
            </a:r>
            <a:r>
              <a:rPr lang="en-US" altLang="ja-JP" dirty="0" smtClean="0"/>
              <a:t>10kGy</a:t>
            </a:r>
            <a:r>
              <a:rPr lang="ja-JP" altLang="en-US" dirty="0" smtClean="0"/>
              <a:t>くらいまで測定可能になるかも</a:t>
            </a:r>
            <a:endParaRPr kumimoji="1" lang="ja-JP" altLang="en-US" dirty="0"/>
          </a:p>
        </p:txBody>
      </p:sp>
      <p:grpSp>
        <p:nvGrpSpPr>
          <p:cNvPr id="3" name="グループ化 2"/>
          <p:cNvGrpSpPr/>
          <p:nvPr/>
        </p:nvGrpSpPr>
        <p:grpSpPr>
          <a:xfrm>
            <a:off x="4608005" y="3819267"/>
            <a:ext cx="4552000" cy="3038733"/>
            <a:chOff x="4608005" y="3819267"/>
            <a:chExt cx="4552000" cy="3038733"/>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819267"/>
              <a:ext cx="4155957" cy="303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右矢印 1"/>
            <p:cNvSpPr/>
            <p:nvPr/>
          </p:nvSpPr>
          <p:spPr>
            <a:xfrm>
              <a:off x="4608005" y="6100046"/>
              <a:ext cx="50405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正方形/長方形 3"/>
          <p:cNvSpPr/>
          <p:nvPr/>
        </p:nvSpPr>
        <p:spPr>
          <a:xfrm>
            <a:off x="6053325" y="1484784"/>
            <a:ext cx="2604038" cy="2031325"/>
          </a:xfrm>
          <a:prstGeom prst="rect">
            <a:avLst/>
          </a:prstGeom>
        </p:spPr>
        <p:txBody>
          <a:bodyPr wrap="square">
            <a:spAutoFit/>
          </a:bodyPr>
          <a:lstStyle/>
          <a:p>
            <a:r>
              <a:rPr lang="ja-JP" altLang="en-US" b="1" dirty="0"/>
              <a:t>照射場性能</a:t>
            </a:r>
            <a:r>
              <a:rPr lang="ja-JP" altLang="en-US" dirty="0" smtClean="0"/>
              <a:t>：</a:t>
            </a:r>
            <a:endParaRPr lang="en-US" altLang="ja-JP" dirty="0" smtClean="0"/>
          </a:p>
          <a:p>
            <a:r>
              <a:rPr lang="en-US" altLang="ja-JP" dirty="0" smtClean="0"/>
              <a:t>100kGy</a:t>
            </a:r>
            <a:r>
              <a:rPr lang="en-US" altLang="ja-JP" dirty="0"/>
              <a:t>/</a:t>
            </a:r>
            <a:r>
              <a:rPr lang="ja-JP" altLang="en-US" dirty="0"/>
              <a:t>年</a:t>
            </a:r>
            <a:endParaRPr lang="en-US" altLang="ja-JP" dirty="0"/>
          </a:p>
          <a:p>
            <a:r>
              <a:rPr lang="en-US" altLang="ja-JP" dirty="0" smtClean="0"/>
              <a:t>5E14</a:t>
            </a:r>
            <a:r>
              <a:rPr lang="ja-JP" altLang="en-US" dirty="0"/>
              <a:t>中性子</a:t>
            </a:r>
            <a:r>
              <a:rPr lang="en-US" altLang="ja-JP" dirty="0"/>
              <a:t>/</a:t>
            </a:r>
            <a:r>
              <a:rPr lang="ja-JP" altLang="en-US" dirty="0"/>
              <a:t>㎝</a:t>
            </a:r>
            <a:r>
              <a:rPr lang="en-US" altLang="ja-JP" dirty="0"/>
              <a:t>2/</a:t>
            </a:r>
            <a:r>
              <a:rPr lang="ja-JP" altLang="en-US" dirty="0" smtClean="0"/>
              <a:t>年</a:t>
            </a:r>
            <a:endParaRPr lang="en-US" altLang="ja-JP" dirty="0" smtClean="0"/>
          </a:p>
          <a:p>
            <a:endParaRPr lang="en-US" altLang="ja-JP" dirty="0"/>
          </a:p>
          <a:p>
            <a:r>
              <a:rPr lang="en-US" altLang="ja-JP" dirty="0" smtClean="0"/>
              <a:t>1</a:t>
            </a:r>
            <a:r>
              <a:rPr lang="ja-JP" altLang="en-US" dirty="0" smtClean="0"/>
              <a:t>月</a:t>
            </a:r>
            <a:r>
              <a:rPr lang="en-US" altLang="ja-JP" dirty="0" smtClean="0"/>
              <a:t>-3</a:t>
            </a:r>
            <a:r>
              <a:rPr lang="ja-JP" altLang="en-US" dirty="0" smtClean="0"/>
              <a:t>月</a:t>
            </a:r>
            <a:r>
              <a:rPr lang="en-US" altLang="ja-JP" dirty="0" smtClean="0"/>
              <a:t>6</a:t>
            </a:r>
            <a:r>
              <a:rPr lang="ja-JP" altLang="en-US" dirty="0" smtClean="0"/>
              <a:t>日で</a:t>
            </a:r>
            <a:r>
              <a:rPr lang="en-US" altLang="ja-JP" dirty="0" smtClean="0"/>
              <a:t>16kGy</a:t>
            </a:r>
            <a:r>
              <a:rPr lang="ja-JP" altLang="en-US" dirty="0" smtClean="0"/>
              <a:t>到達</a:t>
            </a:r>
            <a:endParaRPr lang="en-US" altLang="ja-JP" dirty="0" smtClean="0"/>
          </a:p>
          <a:p>
            <a:r>
              <a:rPr lang="ja-JP" altLang="en-US" dirty="0" smtClean="0"/>
              <a:t>→　終了</a:t>
            </a:r>
            <a:endParaRPr lang="en-US" altLang="ja-JP" dirty="0" smtClean="0"/>
          </a:p>
          <a:p>
            <a:endParaRPr lang="ja-JP" altLang="en-US" dirty="0"/>
          </a:p>
        </p:txBody>
      </p:sp>
      <p:sp>
        <p:nvSpPr>
          <p:cNvPr id="8" name="正方形/長方形 7"/>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724128" y="640654"/>
            <a:ext cx="3262432" cy="707886"/>
          </a:xfrm>
          <a:prstGeom prst="rect">
            <a:avLst/>
          </a:prstGeom>
          <a:noFill/>
        </p:spPr>
        <p:txBody>
          <a:bodyPr wrap="none" rtlCol="0">
            <a:spAutoFit/>
          </a:bodyPr>
          <a:lstStyle/>
          <a:p>
            <a:r>
              <a:rPr lang="ja-JP" altLang="en-US" sz="4000" dirty="0" smtClean="0">
                <a:solidFill>
                  <a:srgbClr val="FF0000"/>
                </a:solidFill>
              </a:rPr>
              <a:t>線量測定結果</a:t>
            </a:r>
            <a:endParaRPr kumimoji="1" lang="ja-JP" altLang="en-US" sz="4000" dirty="0">
              <a:solidFill>
                <a:srgbClr val="FF0000"/>
              </a:solidFill>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8016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0653" y="278446"/>
            <a:ext cx="8229600" cy="1143000"/>
          </a:xfrm>
        </p:spPr>
        <p:txBody>
          <a:bodyPr/>
          <a:lstStyle/>
          <a:p>
            <a:pPr algn="l"/>
            <a:r>
              <a:rPr kumimoji="1" lang="en-US" altLang="ja-JP" dirty="0" smtClean="0">
                <a:solidFill>
                  <a:srgbClr val="FF0000"/>
                </a:solidFill>
              </a:rPr>
              <a:t>FET</a:t>
            </a:r>
            <a:r>
              <a:rPr kumimoji="1" lang="ja-JP" altLang="en-US" sz="4000" dirty="0" smtClean="0">
                <a:solidFill>
                  <a:srgbClr val="FF0000"/>
                </a:solidFill>
              </a:rPr>
              <a:t>試験結果</a:t>
            </a:r>
            <a:r>
              <a:rPr kumimoji="1" lang="ja-JP" altLang="en-US" dirty="0" smtClean="0">
                <a:solidFill>
                  <a:srgbClr val="FF0000"/>
                </a:solidFill>
              </a:rPr>
              <a:t>（</a:t>
            </a:r>
            <a:r>
              <a:rPr kumimoji="1" lang="en-US" altLang="ja-JP" dirty="0" smtClean="0">
                <a:solidFill>
                  <a:srgbClr val="FF0000"/>
                </a:solidFill>
              </a:rPr>
              <a:t>I</a:t>
            </a:r>
            <a:r>
              <a:rPr kumimoji="1" lang="en-US" altLang="ja-JP" sz="2800" dirty="0" smtClean="0">
                <a:solidFill>
                  <a:srgbClr val="FF0000"/>
                </a:solidFill>
              </a:rPr>
              <a:t>D</a:t>
            </a:r>
            <a:r>
              <a:rPr kumimoji="1" lang="en-US" altLang="ja-JP" dirty="0" smtClean="0">
                <a:solidFill>
                  <a:srgbClr val="FF0000"/>
                </a:solidFill>
              </a:rPr>
              <a:t>=1A</a:t>
            </a:r>
            <a:r>
              <a:rPr lang="ja-JP" altLang="en-US" sz="4000" dirty="0" smtClean="0">
                <a:solidFill>
                  <a:srgbClr val="FF0000"/>
                </a:solidFill>
              </a:rPr>
              <a:t>時の</a:t>
            </a:r>
            <a:r>
              <a:rPr lang="en-US" altLang="ja-JP" dirty="0" smtClean="0">
                <a:solidFill>
                  <a:srgbClr val="FF0000"/>
                </a:solidFill>
              </a:rPr>
              <a:t>V</a:t>
            </a:r>
            <a:r>
              <a:rPr lang="en-US" altLang="ja-JP" sz="2800" dirty="0" smtClean="0">
                <a:solidFill>
                  <a:srgbClr val="FF0000"/>
                </a:solidFill>
              </a:rPr>
              <a:t>GS</a:t>
            </a:r>
            <a:r>
              <a:rPr lang="ja-JP" altLang="en-US" dirty="0" smtClean="0">
                <a:solidFill>
                  <a:srgbClr val="FF0000"/>
                </a:solidFill>
              </a:rPr>
              <a:t>）</a:t>
            </a:r>
            <a:endParaRPr kumimoji="1" lang="ja-JP" altLang="en-US" dirty="0">
              <a:solidFill>
                <a:srgbClr val="FF0000"/>
              </a:solidFill>
            </a:endParaRPr>
          </a:p>
        </p:txBody>
      </p:sp>
      <p:sp>
        <p:nvSpPr>
          <p:cNvPr id="3" name="テキスト ボックス 2"/>
          <p:cNvSpPr txBox="1"/>
          <p:nvPr/>
        </p:nvSpPr>
        <p:spPr>
          <a:xfrm>
            <a:off x="1106536" y="6436103"/>
            <a:ext cx="3055452" cy="369332"/>
          </a:xfrm>
          <a:prstGeom prst="rect">
            <a:avLst/>
          </a:prstGeom>
          <a:noFill/>
        </p:spPr>
        <p:txBody>
          <a:bodyPr wrap="none" rtlCol="0">
            <a:spAutoFit/>
          </a:bodyPr>
          <a:lstStyle/>
          <a:p>
            <a:r>
              <a:rPr kumimoji="1" lang="en-US" altLang="ja-JP" dirty="0" smtClean="0"/>
              <a:t>10kGy</a:t>
            </a:r>
            <a:r>
              <a:rPr kumimoji="1" lang="ja-JP" altLang="en-US" dirty="0" smtClean="0"/>
              <a:t>時の中性子量</a:t>
            </a:r>
            <a:r>
              <a:rPr kumimoji="1" lang="en-US" altLang="ja-JP" dirty="0" smtClean="0"/>
              <a:t>5E13/</a:t>
            </a:r>
            <a:r>
              <a:rPr kumimoji="1" lang="ja-JP" altLang="en-US" dirty="0" smtClean="0"/>
              <a:t>㎝</a:t>
            </a:r>
            <a:r>
              <a:rPr kumimoji="1" lang="en-US" altLang="ja-JP" dirty="0" smtClean="0"/>
              <a:t>2</a:t>
            </a:r>
            <a:endParaRPr kumimoji="1" lang="ja-JP" altLang="en-US" dirty="0"/>
          </a:p>
        </p:txBody>
      </p:sp>
      <p:sp>
        <p:nvSpPr>
          <p:cNvPr id="11" name="正方形/長方形 10"/>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80" y="1124744"/>
            <a:ext cx="6952530" cy="5214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5076056" y="2708920"/>
            <a:ext cx="880369" cy="369332"/>
          </a:xfrm>
          <a:prstGeom prst="rect">
            <a:avLst/>
          </a:prstGeom>
          <a:noFill/>
        </p:spPr>
        <p:txBody>
          <a:bodyPr wrap="none" rtlCol="0">
            <a:spAutoFit/>
          </a:bodyPr>
          <a:lstStyle/>
          <a:p>
            <a:r>
              <a:rPr kumimoji="1" lang="en-US" altLang="ja-JP" dirty="0" smtClean="0"/>
              <a:t>LDMOS</a:t>
            </a:r>
            <a:endParaRPr kumimoji="1" lang="ja-JP" altLang="en-US" dirty="0"/>
          </a:p>
        </p:txBody>
      </p:sp>
      <p:sp>
        <p:nvSpPr>
          <p:cNvPr id="15" name="テキスト ボックス 14"/>
          <p:cNvSpPr txBox="1"/>
          <p:nvPr/>
        </p:nvSpPr>
        <p:spPr>
          <a:xfrm>
            <a:off x="3370007" y="4509120"/>
            <a:ext cx="782587" cy="369332"/>
          </a:xfrm>
          <a:prstGeom prst="rect">
            <a:avLst/>
          </a:prstGeom>
          <a:noFill/>
        </p:spPr>
        <p:txBody>
          <a:bodyPr wrap="none" rtlCol="0">
            <a:spAutoFit/>
          </a:bodyPr>
          <a:lstStyle/>
          <a:p>
            <a:r>
              <a:rPr kumimoji="1" lang="en-US" altLang="ja-JP" dirty="0" smtClean="0"/>
              <a:t>DMOS</a:t>
            </a:r>
            <a:endParaRPr kumimoji="1" lang="ja-JP" altLang="en-US" dirty="0"/>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2393381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724942"/>
          </a:xfrm>
        </p:spPr>
        <p:txBody>
          <a:bodyPr>
            <a:normAutofit/>
          </a:bodyPr>
          <a:lstStyle/>
          <a:p>
            <a:pPr algn="l"/>
            <a:r>
              <a:rPr kumimoji="1" lang="ja-JP" altLang="en-US" sz="4000" dirty="0" smtClean="0">
                <a:solidFill>
                  <a:srgbClr val="FF0000"/>
                </a:solidFill>
              </a:rPr>
              <a:t>目次</a:t>
            </a:r>
            <a:endParaRPr kumimoji="1" lang="ja-JP" altLang="en-US" sz="4000" dirty="0">
              <a:solidFill>
                <a:srgbClr val="FF0000"/>
              </a:solidFill>
            </a:endParaRPr>
          </a:p>
        </p:txBody>
      </p:sp>
      <p:sp>
        <p:nvSpPr>
          <p:cNvPr id="3" name="コンテンツ プレースホルダー 2"/>
          <p:cNvSpPr>
            <a:spLocks noGrp="1"/>
          </p:cNvSpPr>
          <p:nvPr>
            <p:ph idx="1"/>
          </p:nvPr>
        </p:nvSpPr>
        <p:spPr/>
        <p:txBody>
          <a:bodyPr>
            <a:normAutofit/>
          </a:bodyPr>
          <a:lstStyle/>
          <a:p>
            <a:r>
              <a:rPr kumimoji="1" lang="en-US" altLang="ja-JP" dirty="0" smtClean="0"/>
              <a:t>LHC</a:t>
            </a:r>
            <a:r>
              <a:rPr kumimoji="1" lang="ja-JP" altLang="en-US" dirty="0" smtClean="0"/>
              <a:t>入射器とは</a:t>
            </a:r>
            <a:endParaRPr kumimoji="1" lang="en-US" altLang="ja-JP" dirty="0" smtClean="0"/>
          </a:p>
          <a:p>
            <a:r>
              <a:rPr lang="ja-JP" altLang="en-US" dirty="0" smtClean="0"/>
              <a:t>スケジュールと共同研究の内容</a:t>
            </a:r>
            <a:endParaRPr lang="en-US" altLang="ja-JP" dirty="0" smtClean="0"/>
          </a:p>
          <a:p>
            <a:pPr marL="0" indent="0">
              <a:buNone/>
            </a:pPr>
            <a:r>
              <a:rPr lang="ja-JP" altLang="en-US" dirty="0" smtClean="0"/>
              <a:t>　１．</a:t>
            </a:r>
            <a:r>
              <a:rPr lang="en-US" altLang="ja-JP" dirty="0" smtClean="0"/>
              <a:t>PSB</a:t>
            </a:r>
            <a:r>
              <a:rPr lang="ja-JP" altLang="en-US" dirty="0" smtClean="0"/>
              <a:t>空洞試験</a:t>
            </a:r>
            <a:endParaRPr lang="en-US" altLang="ja-JP" dirty="0" smtClean="0"/>
          </a:p>
          <a:p>
            <a:pPr marL="0" indent="0">
              <a:buNone/>
            </a:pPr>
            <a:r>
              <a:rPr lang="ja-JP" altLang="en-US" dirty="0" smtClean="0"/>
              <a:t>　２．放射</a:t>
            </a:r>
            <a:r>
              <a:rPr lang="ja-JP" altLang="en-US" dirty="0"/>
              <a:t>線</a:t>
            </a:r>
            <a:r>
              <a:rPr lang="ja-JP" altLang="en-US" dirty="0" smtClean="0"/>
              <a:t>試験</a:t>
            </a:r>
            <a:endParaRPr lang="en-US" altLang="ja-JP" dirty="0" smtClean="0"/>
          </a:p>
          <a:p>
            <a:pPr marL="0" indent="0">
              <a:buNone/>
            </a:pPr>
            <a:r>
              <a:rPr lang="ja-JP" altLang="en-US" dirty="0" smtClean="0"/>
              <a:t>　３．</a:t>
            </a:r>
            <a:r>
              <a:rPr lang="en-US" altLang="ja-JP" dirty="0" smtClean="0"/>
              <a:t>PS</a:t>
            </a:r>
            <a:r>
              <a:rPr lang="ja-JP" altLang="en-US" dirty="0" smtClean="0"/>
              <a:t>ダンパー</a:t>
            </a:r>
            <a:endParaRPr lang="en-US" altLang="ja-JP" dirty="0" smtClean="0"/>
          </a:p>
          <a:p>
            <a:r>
              <a:rPr lang="ja-JP" altLang="en-US" dirty="0"/>
              <a:t>まとめ</a:t>
            </a:r>
            <a:endParaRPr lang="en-US" altLang="ja-JP" dirty="0" smtClean="0"/>
          </a:p>
          <a:p>
            <a:pPr marL="0" indent="0">
              <a:buNone/>
            </a:pPr>
            <a:endParaRPr kumimoji="1" lang="en-US" altLang="ja-JP" dirty="0" smtClean="0"/>
          </a:p>
          <a:p>
            <a:pPr marL="0" indent="0">
              <a:buNone/>
            </a:pPr>
            <a:r>
              <a:rPr lang="ja-JP" altLang="en-US" sz="2000" dirty="0" smtClean="0"/>
              <a:t>ダンパー：加速器でビームが不安定になった時に抑え込むための装置</a:t>
            </a:r>
            <a:endParaRPr kumimoji="1" lang="ja-JP" altLang="en-US" sz="2000" dirty="0"/>
          </a:p>
        </p:txBody>
      </p:sp>
      <p:sp>
        <p:nvSpPr>
          <p:cNvPr id="4" name="正方形/長方形 3"/>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350395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76056" y="4581128"/>
            <a:ext cx="3960440" cy="2146467"/>
          </a:xfrm>
          <a:prstGeom prst="rect">
            <a:avLst/>
          </a:prstGeom>
          <a:solidFill>
            <a:schemeClr val="accent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67544" y="4695674"/>
            <a:ext cx="3456384" cy="2045694"/>
          </a:xfrm>
          <a:prstGeom prst="rect">
            <a:avLst/>
          </a:prstGeom>
          <a:solidFill>
            <a:schemeClr val="accent2"/>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765591"/>
            <a:ext cx="5112568" cy="3815537"/>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4695674"/>
            <a:ext cx="3705054" cy="1865016"/>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799348"/>
            <a:ext cx="3096344" cy="1838346"/>
          </a:xfrm>
          <a:prstGeom prst="rect">
            <a:avLst/>
          </a:prstGeom>
        </p:spPr>
      </p:pic>
      <p:sp>
        <p:nvSpPr>
          <p:cNvPr id="9" name="円/楕円 8"/>
          <p:cNvSpPr/>
          <p:nvPr/>
        </p:nvSpPr>
        <p:spPr>
          <a:xfrm>
            <a:off x="3942866" y="1443536"/>
            <a:ext cx="504056" cy="79208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4229962" y="1204741"/>
            <a:ext cx="684076" cy="50405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779912" y="5285029"/>
            <a:ext cx="1334020" cy="646331"/>
          </a:xfrm>
          <a:prstGeom prst="rect">
            <a:avLst/>
          </a:prstGeom>
          <a:noFill/>
        </p:spPr>
        <p:txBody>
          <a:bodyPr wrap="none" rtlCol="0">
            <a:spAutoFit/>
          </a:bodyPr>
          <a:lstStyle/>
          <a:p>
            <a:r>
              <a:rPr kumimoji="1" lang="ja-JP" altLang="en-US" b="1" dirty="0" smtClean="0"/>
              <a:t>構造の違い</a:t>
            </a:r>
            <a:endParaRPr kumimoji="1" lang="en-US" altLang="ja-JP" b="1" dirty="0" smtClean="0"/>
          </a:p>
          <a:p>
            <a:r>
              <a:rPr lang="ja-JP" altLang="en-US" b="1" dirty="0"/>
              <a:t>　</a:t>
            </a:r>
            <a:r>
              <a:rPr lang="ja-JP" altLang="en-US" b="1" dirty="0" smtClean="0"/>
              <a:t>　　</a:t>
            </a:r>
            <a:r>
              <a:rPr lang="ja-JP" altLang="en-US" b="1" dirty="0" smtClean="0">
                <a:sym typeface="Wingdings" pitchFamily="2" charset="2"/>
              </a:rPr>
              <a:t></a:t>
            </a:r>
            <a:endParaRPr kumimoji="1" lang="ja-JP" altLang="en-US" b="1" dirty="0"/>
          </a:p>
        </p:txBody>
      </p:sp>
      <p:sp>
        <p:nvSpPr>
          <p:cNvPr id="3" name="テキスト ボックス 2"/>
          <p:cNvSpPr txBox="1"/>
          <p:nvPr/>
        </p:nvSpPr>
        <p:spPr>
          <a:xfrm>
            <a:off x="5940152" y="2059089"/>
            <a:ext cx="2984974" cy="2277547"/>
          </a:xfrm>
          <a:prstGeom prst="rect">
            <a:avLst/>
          </a:prstGeom>
          <a:solidFill>
            <a:schemeClr val="accent3">
              <a:lumMod val="20000"/>
              <a:lumOff val="80000"/>
            </a:schemeClr>
          </a:solidFill>
          <a:effectLst>
            <a:softEdge rad="63500"/>
          </a:effectLst>
        </p:spPr>
        <p:txBody>
          <a:bodyPr wrap="square" rtlCol="0">
            <a:spAutoFit/>
          </a:bodyPr>
          <a:lstStyle/>
          <a:p>
            <a:pPr marL="0" lvl="1"/>
            <a:r>
              <a:rPr lang="en-US" altLang="ja-JP" dirty="0" smtClean="0"/>
              <a:t>LDMOS</a:t>
            </a:r>
            <a:r>
              <a:rPr lang="ja-JP" altLang="en-US" dirty="0" smtClean="0"/>
              <a:t>で良い結果</a:t>
            </a:r>
            <a:endParaRPr lang="en-US" altLang="ja-JP" dirty="0" smtClean="0"/>
          </a:p>
          <a:p>
            <a:pPr marL="0" lvl="1"/>
            <a:r>
              <a:rPr lang="ja-JP" altLang="en-US" sz="1600" dirty="0" smtClean="0"/>
              <a:t>～もう少しサンプル数が欲しい</a:t>
            </a:r>
            <a:endParaRPr lang="en-US" altLang="ja-JP" sz="1600" dirty="0" smtClean="0"/>
          </a:p>
          <a:p>
            <a:pPr marL="0" lvl="1"/>
            <a:endParaRPr lang="en-US" altLang="ja-JP" dirty="0" smtClean="0"/>
          </a:p>
          <a:p>
            <a:pPr marL="0" lvl="1"/>
            <a:r>
              <a:rPr lang="en-US" altLang="ja-JP" dirty="0" smtClean="0"/>
              <a:t>PSB</a:t>
            </a:r>
            <a:r>
              <a:rPr lang="ja-JP" altLang="en-US" dirty="0" err="1"/>
              <a:t>での</a:t>
            </a:r>
            <a:r>
              <a:rPr lang="ja-JP" altLang="en-US" dirty="0"/>
              <a:t>線量は予定設置場所（</a:t>
            </a:r>
            <a:r>
              <a:rPr lang="en-US" altLang="ja-JP" dirty="0"/>
              <a:t>C02,C04,C16)</a:t>
            </a:r>
            <a:r>
              <a:rPr lang="ja-JP" altLang="en-US" dirty="0"/>
              <a:t>で</a:t>
            </a:r>
            <a:r>
              <a:rPr lang="en-US" altLang="ja-JP" dirty="0"/>
              <a:t>2</a:t>
            </a:r>
            <a:r>
              <a:rPr lang="ja-JP" altLang="en-US" dirty="0"/>
              <a:t>か月で最大</a:t>
            </a:r>
            <a:r>
              <a:rPr lang="en-US" altLang="ja-JP" dirty="0"/>
              <a:t>16Gy</a:t>
            </a:r>
            <a:r>
              <a:rPr lang="ja-JP" altLang="en-US" dirty="0"/>
              <a:t>とそれほど高く</a:t>
            </a:r>
            <a:r>
              <a:rPr lang="ja-JP" altLang="en-US" dirty="0" smtClean="0"/>
              <a:t>ないため、</a:t>
            </a:r>
            <a:r>
              <a:rPr lang="en-US" altLang="ja-JP" dirty="0" smtClean="0"/>
              <a:t>DMOS</a:t>
            </a:r>
            <a:r>
              <a:rPr lang="ja-JP" altLang="en-US" dirty="0" smtClean="0"/>
              <a:t>が使用できた。</a:t>
            </a:r>
            <a:endParaRPr lang="en-US" altLang="ja-JP" dirty="0"/>
          </a:p>
          <a:p>
            <a:pPr marL="0" lvl="1"/>
            <a:endParaRPr lang="en-US" altLang="ja-JP" dirty="0"/>
          </a:p>
        </p:txBody>
      </p:sp>
      <p:sp>
        <p:nvSpPr>
          <p:cNvPr id="11" name="正方形/長方形 10"/>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581704" y="735650"/>
            <a:ext cx="3454792" cy="1323439"/>
          </a:xfrm>
          <a:prstGeom prst="rect">
            <a:avLst/>
          </a:prstGeom>
          <a:noFill/>
        </p:spPr>
        <p:txBody>
          <a:bodyPr wrap="none" rtlCol="0">
            <a:spAutoFit/>
          </a:bodyPr>
          <a:lstStyle/>
          <a:p>
            <a:r>
              <a:rPr kumimoji="1" lang="en-US" altLang="ja-JP" sz="4000" dirty="0" smtClean="0">
                <a:solidFill>
                  <a:srgbClr val="FF0000"/>
                </a:solidFill>
              </a:rPr>
              <a:t>FET</a:t>
            </a:r>
            <a:r>
              <a:rPr kumimoji="1" lang="ja-JP" altLang="en-US" sz="4000" dirty="0" smtClean="0">
                <a:solidFill>
                  <a:srgbClr val="FF0000"/>
                </a:solidFill>
              </a:rPr>
              <a:t>の比較</a:t>
            </a:r>
            <a:endParaRPr kumimoji="1" lang="en-US" altLang="ja-JP" sz="4000" dirty="0" smtClean="0">
              <a:solidFill>
                <a:srgbClr val="FF0000"/>
              </a:solidFill>
            </a:endParaRPr>
          </a:p>
          <a:p>
            <a:r>
              <a:rPr kumimoji="1" lang="en-US" altLang="ja-JP" sz="4000" dirty="0" smtClean="0">
                <a:solidFill>
                  <a:srgbClr val="FF0000"/>
                </a:solidFill>
              </a:rPr>
              <a:t>LDMOS</a:t>
            </a:r>
            <a:r>
              <a:rPr kumimoji="1" lang="ja-JP" altLang="en-US" sz="4000" dirty="0" smtClean="0">
                <a:solidFill>
                  <a:srgbClr val="FF0000"/>
                </a:solidFill>
              </a:rPr>
              <a:t>と</a:t>
            </a:r>
            <a:r>
              <a:rPr kumimoji="1" lang="en-US" altLang="ja-JP" sz="4000" dirty="0" smtClean="0">
                <a:solidFill>
                  <a:srgbClr val="FF0000"/>
                </a:solidFill>
              </a:rPr>
              <a:t>DMOS</a:t>
            </a:r>
            <a:endParaRPr kumimoji="1" lang="ja-JP" altLang="en-US" sz="4000" dirty="0">
              <a:solidFill>
                <a:srgbClr val="FF0000"/>
              </a:solidFill>
            </a:endParaRP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1211053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76672"/>
            <a:ext cx="8229600" cy="1143000"/>
          </a:xfrm>
        </p:spPr>
        <p:txBody>
          <a:bodyPr>
            <a:normAutofit/>
          </a:bodyPr>
          <a:lstStyle/>
          <a:p>
            <a:pPr algn="l"/>
            <a:r>
              <a:rPr kumimoji="1" lang="en-US" altLang="ja-JP" sz="4000" dirty="0" smtClean="0">
                <a:solidFill>
                  <a:srgbClr val="FF0000"/>
                </a:solidFill>
              </a:rPr>
              <a:t>LDMOS</a:t>
            </a:r>
            <a:endParaRPr kumimoji="1" lang="ja-JP" altLang="en-US" sz="4000" dirty="0">
              <a:solidFill>
                <a:srgbClr val="FF0000"/>
              </a:solidFill>
            </a:endParaRPr>
          </a:p>
        </p:txBody>
      </p:sp>
      <p:sp>
        <p:nvSpPr>
          <p:cNvPr id="3" name="コンテンツ プレースホルダー 2"/>
          <p:cNvSpPr>
            <a:spLocks noGrp="1"/>
          </p:cNvSpPr>
          <p:nvPr>
            <p:ph sz="half" idx="1"/>
          </p:nvPr>
        </p:nvSpPr>
        <p:spPr>
          <a:xfrm>
            <a:off x="539552" y="1268760"/>
            <a:ext cx="7931224" cy="2880319"/>
          </a:xfrm>
          <a:solidFill>
            <a:schemeClr val="accent2">
              <a:lumMod val="20000"/>
              <a:lumOff val="80000"/>
            </a:schemeClr>
          </a:solidFill>
          <a:effectLst>
            <a:softEdge rad="127000"/>
          </a:effectLst>
        </p:spPr>
        <p:txBody>
          <a:bodyPr>
            <a:normAutofit fontScale="77500" lnSpcReduction="20000"/>
          </a:bodyPr>
          <a:lstStyle/>
          <a:p>
            <a:pPr marL="0" indent="0">
              <a:buNone/>
            </a:pPr>
            <a:endParaRPr lang="en-US" altLang="ja-JP" i="1" dirty="0" smtClean="0"/>
          </a:p>
          <a:p>
            <a:pPr marL="0" indent="0">
              <a:buNone/>
            </a:pPr>
            <a:r>
              <a:rPr lang="ja-JP" altLang="en-US" i="1" dirty="0" smtClean="0"/>
              <a:t>高エネルギー実験の検出器関係や宇宙での使用でも</a:t>
            </a:r>
            <a:r>
              <a:rPr lang="en-US" altLang="ja-JP" i="1" dirty="0" smtClean="0"/>
              <a:t>2009</a:t>
            </a:r>
            <a:r>
              <a:rPr lang="ja-JP" altLang="en-US" i="1" dirty="0" smtClean="0"/>
              <a:t>年頃から注目されているようだ</a:t>
            </a:r>
            <a:endParaRPr kumimoji="1" lang="en-US" altLang="ja-JP" dirty="0" smtClean="0"/>
          </a:p>
          <a:p>
            <a:r>
              <a:rPr kumimoji="1" lang="en-US" altLang="ja-JP" dirty="0" smtClean="0"/>
              <a:t>TWEPP</a:t>
            </a:r>
            <a:r>
              <a:rPr kumimoji="1" lang="ja-JP" altLang="en-US" dirty="0" smtClean="0"/>
              <a:t>（</a:t>
            </a:r>
            <a:r>
              <a:rPr kumimoji="1" lang="en-US" altLang="ja-JP" dirty="0" smtClean="0"/>
              <a:t>Topical Workshop on Electronics for Particle Physics)</a:t>
            </a:r>
            <a:r>
              <a:rPr kumimoji="1" lang="ja-JP" altLang="en-US" dirty="0" smtClean="0"/>
              <a:t>とか</a:t>
            </a:r>
            <a:endParaRPr kumimoji="1" lang="en-US" altLang="ja-JP" dirty="0" smtClean="0"/>
          </a:p>
          <a:p>
            <a:r>
              <a:rPr kumimoji="1" lang="en-US" altLang="ja-JP" dirty="0" smtClean="0"/>
              <a:t>S.K. </a:t>
            </a:r>
            <a:r>
              <a:rPr kumimoji="1" lang="en-US" altLang="ja-JP" dirty="0" err="1" smtClean="0"/>
              <a:t>Dhawan</a:t>
            </a:r>
            <a:r>
              <a:rPr kumimoji="1" lang="en-US" altLang="ja-JP" dirty="0" smtClean="0"/>
              <a:t>, </a:t>
            </a:r>
            <a:r>
              <a:rPr kumimoji="1" lang="en-US" altLang="ja-JP" dirty="0" err="1" smtClean="0"/>
              <a:t>Yale@KEK</a:t>
            </a:r>
            <a:r>
              <a:rPr kumimoji="1" lang="en-US" altLang="ja-JP" dirty="0" smtClean="0"/>
              <a:t> Seminar, June 14, 2010</a:t>
            </a:r>
          </a:p>
          <a:p>
            <a:pPr lvl="1"/>
            <a:r>
              <a:rPr lang="ja-JP" altLang="en-US" dirty="0" smtClean="0"/>
              <a:t>高エネルギー実験検出器のための高線量下</a:t>
            </a:r>
            <a:r>
              <a:rPr lang="ja-JP" altLang="en-US" dirty="0"/>
              <a:t>で</a:t>
            </a:r>
            <a:r>
              <a:rPr lang="ja-JP" altLang="en-US" dirty="0" smtClean="0"/>
              <a:t>の電源</a:t>
            </a:r>
            <a:endParaRPr lang="en-US" altLang="ja-JP" dirty="0" smtClean="0"/>
          </a:p>
          <a:p>
            <a:pPr lvl="1"/>
            <a:r>
              <a:rPr lang="en-US" altLang="ja-JP" dirty="0"/>
              <a:t>Target technologies for the switches are radiation hard </a:t>
            </a:r>
            <a:r>
              <a:rPr lang="en-US" altLang="ja-JP" dirty="0" err="1"/>
              <a:t>GaN</a:t>
            </a:r>
            <a:r>
              <a:rPr lang="en-US" altLang="ja-JP" dirty="0"/>
              <a:t> and 0.25 </a:t>
            </a:r>
            <a:r>
              <a:rPr lang="en-US" altLang="ja-JP" dirty="0">
                <a:latin typeface="Symbol" pitchFamily="18" charset="2"/>
              </a:rPr>
              <a:t>m</a:t>
            </a:r>
            <a:r>
              <a:rPr lang="en-US" altLang="ja-JP" dirty="0"/>
              <a:t>m LDMOS. </a:t>
            </a:r>
          </a:p>
          <a:p>
            <a:endParaRPr kumimoji="1" lang="ja-JP" altLang="en-US" dirty="0"/>
          </a:p>
        </p:txBody>
      </p:sp>
      <p:sp>
        <p:nvSpPr>
          <p:cNvPr id="5" name="コンテンツ プレースホルダー 4"/>
          <p:cNvSpPr>
            <a:spLocks noGrp="1"/>
          </p:cNvSpPr>
          <p:nvPr>
            <p:ph sz="half" idx="2"/>
          </p:nvPr>
        </p:nvSpPr>
        <p:spPr>
          <a:xfrm>
            <a:off x="611560" y="4077072"/>
            <a:ext cx="7927032" cy="2232248"/>
          </a:xfrm>
          <a:solidFill>
            <a:schemeClr val="bg2"/>
          </a:solidFill>
          <a:effectLst>
            <a:softEdge rad="127000"/>
          </a:effectLst>
        </p:spPr>
        <p:txBody>
          <a:bodyPr>
            <a:normAutofit fontScale="77500" lnSpcReduction="20000"/>
          </a:bodyPr>
          <a:lstStyle/>
          <a:p>
            <a:r>
              <a:rPr kumimoji="1" lang="en-US" altLang="ja-JP" dirty="0" smtClean="0"/>
              <a:t>DC-DC</a:t>
            </a:r>
            <a:r>
              <a:rPr kumimoji="1" lang="ja-JP" altLang="en-US" dirty="0" smtClean="0"/>
              <a:t>コンバータ　用　</a:t>
            </a:r>
            <a:endParaRPr kumimoji="1" lang="en-US" altLang="ja-JP" dirty="0" smtClean="0"/>
          </a:p>
          <a:p>
            <a:r>
              <a:rPr kumimoji="1" lang="ja-JP" altLang="en-US" dirty="0" smtClean="0"/>
              <a:t>原子炉実験での１</a:t>
            </a:r>
            <a:r>
              <a:rPr kumimoji="1" lang="en-US" altLang="ja-JP" dirty="0" smtClean="0"/>
              <a:t>MeV</a:t>
            </a:r>
            <a:r>
              <a:rPr kumimoji="1" lang="ja-JP" altLang="en-US" dirty="0" smtClean="0"/>
              <a:t>中性子で１</a:t>
            </a:r>
            <a:r>
              <a:rPr kumimoji="1" lang="en-US" altLang="ja-JP" dirty="0" smtClean="0"/>
              <a:t>E15/</a:t>
            </a:r>
            <a:r>
              <a:rPr kumimoji="1" lang="ja-JP" altLang="en-US" dirty="0" smtClean="0"/>
              <a:t>㎝</a:t>
            </a:r>
            <a:r>
              <a:rPr kumimoji="1" lang="en-US" altLang="ja-JP" dirty="0" smtClean="0"/>
              <a:t>2</a:t>
            </a:r>
            <a:r>
              <a:rPr kumimoji="1" lang="ja-JP" altLang="en-US" dirty="0" err="1" smtClean="0"/>
              <a:t>まで</a:t>
            </a:r>
            <a:r>
              <a:rPr kumimoji="1" lang="ja-JP" altLang="en-US" dirty="0" smtClean="0"/>
              <a:t>安定</a:t>
            </a:r>
            <a:endParaRPr kumimoji="1" lang="en-US" altLang="ja-JP" dirty="0" smtClean="0"/>
          </a:p>
          <a:p>
            <a:r>
              <a:rPr lang="ja-JP" altLang="en-US" dirty="0"/>
              <a:t>ガンマ</a:t>
            </a:r>
            <a:r>
              <a:rPr lang="ja-JP" altLang="en-US" dirty="0" smtClean="0"/>
              <a:t>線　</a:t>
            </a:r>
            <a:r>
              <a:rPr lang="en-US" altLang="ja-JP" dirty="0" err="1" smtClean="0"/>
              <a:t>Mrad</a:t>
            </a:r>
            <a:endParaRPr kumimoji="1" lang="en-US" altLang="ja-JP" dirty="0" smtClean="0"/>
          </a:p>
          <a:p>
            <a:r>
              <a:rPr lang="ja-JP" altLang="en-US" dirty="0" smtClean="0"/>
              <a:t>アニーリングによる特性の回復</a:t>
            </a:r>
            <a:endParaRPr lang="en-US" altLang="ja-JP" dirty="0" smtClean="0"/>
          </a:p>
          <a:p>
            <a:r>
              <a:rPr lang="ja-JP" altLang="en-US" dirty="0" smtClean="0"/>
              <a:t>ただし、今回試験した</a:t>
            </a:r>
            <a:r>
              <a:rPr kumimoji="1" lang="en-US" altLang="ja-JP" dirty="0" err="1" smtClean="0"/>
              <a:t>Freescale</a:t>
            </a:r>
            <a:r>
              <a:rPr lang="ja-JP" altLang="en-US" dirty="0" smtClean="0"/>
              <a:t>社のものは</a:t>
            </a:r>
            <a:r>
              <a:rPr kumimoji="1" lang="ja-JP" altLang="en-US" dirty="0" smtClean="0"/>
              <a:t>ゲインが高いのでビームによる誤作動がないか要確認</a:t>
            </a:r>
            <a:endParaRPr kumimoji="1" lang="en-US" altLang="ja-JP" dirty="0" smtClean="0"/>
          </a:p>
          <a:p>
            <a:endParaRPr kumimoji="1" lang="ja-JP" altLang="en-US" dirty="0"/>
          </a:p>
        </p:txBody>
      </p:sp>
      <p:sp>
        <p:nvSpPr>
          <p:cNvPr id="6" name="正方形/長方形 5"/>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1745542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48680"/>
            <a:ext cx="8208912" cy="1296144"/>
          </a:xfrm>
        </p:spPr>
        <p:txBody>
          <a:bodyPr>
            <a:normAutofit/>
          </a:bodyPr>
          <a:lstStyle/>
          <a:p>
            <a:pPr algn="l"/>
            <a:r>
              <a:rPr kumimoji="1" lang="ja-JP" altLang="en-US" sz="4000" dirty="0" smtClean="0">
                <a:solidFill>
                  <a:srgbClr val="FF0000"/>
                </a:solidFill>
              </a:rPr>
              <a:t>次回試験</a:t>
            </a:r>
            <a:r>
              <a:rPr lang="ja-JP" altLang="en-US" sz="4000" dirty="0">
                <a:solidFill>
                  <a:srgbClr val="FF0000"/>
                </a:solidFill>
              </a:rPr>
              <a:t>：</a:t>
            </a:r>
            <a:r>
              <a:rPr lang="ja-JP" altLang="en-US" sz="4000" b="1" dirty="0" smtClean="0">
                <a:solidFill>
                  <a:srgbClr val="FF0000"/>
                </a:solidFill>
              </a:rPr>
              <a:t>シングルイベント</a:t>
            </a:r>
            <a:endParaRPr kumimoji="1" lang="ja-JP" altLang="en-US" sz="4000" dirty="0">
              <a:solidFill>
                <a:srgbClr val="FF0000"/>
              </a:solidFill>
            </a:endParaRPr>
          </a:p>
        </p:txBody>
      </p:sp>
      <p:sp>
        <p:nvSpPr>
          <p:cNvPr id="4" name="コンテンツ プレースホルダー 3"/>
          <p:cNvSpPr>
            <a:spLocks noGrp="1"/>
          </p:cNvSpPr>
          <p:nvPr>
            <p:ph sz="half" idx="2"/>
          </p:nvPr>
        </p:nvSpPr>
        <p:spPr>
          <a:xfrm>
            <a:off x="827584" y="4496346"/>
            <a:ext cx="7715200" cy="1956990"/>
          </a:xfrm>
        </p:spPr>
        <p:txBody>
          <a:bodyPr>
            <a:normAutofit fontScale="47500" lnSpcReduction="20000"/>
          </a:bodyPr>
          <a:lstStyle/>
          <a:p>
            <a:r>
              <a:rPr lang="ja-JP" altLang="en-US" b="1" dirty="0"/>
              <a:t>シングルイベントアップセット </a:t>
            </a:r>
            <a:r>
              <a:rPr lang="en-US" altLang="ja-JP" b="1" dirty="0"/>
              <a:t>(SEU</a:t>
            </a:r>
            <a:r>
              <a:rPr lang="ja-JP" altLang="en-US" b="1" dirty="0"/>
              <a:t>：</a:t>
            </a:r>
            <a:r>
              <a:rPr lang="en-US" altLang="ja-JP" b="1" dirty="0"/>
              <a:t>Single Event Upset</a:t>
            </a:r>
            <a:r>
              <a:rPr lang="en-US" altLang="ja-JP" b="1" dirty="0" smtClean="0"/>
              <a:t>)</a:t>
            </a:r>
          </a:p>
          <a:p>
            <a:pPr lvl="1"/>
            <a:r>
              <a:rPr lang="ja-JP" altLang="en-US" dirty="0" smtClean="0"/>
              <a:t>メモリ</a:t>
            </a:r>
            <a:r>
              <a:rPr lang="ja-JP" altLang="en-US" dirty="0"/>
              <a:t>やフリップフロップなどに入射した単発の荷電粒子によって、記憶されていた情報が反転する現象。</a:t>
            </a:r>
          </a:p>
          <a:p>
            <a:r>
              <a:rPr lang="ja-JP" altLang="en-US" b="1" dirty="0"/>
              <a:t>シングルイベントラッチアップ </a:t>
            </a:r>
            <a:r>
              <a:rPr lang="en-US" altLang="ja-JP" b="1" dirty="0"/>
              <a:t>(SEL</a:t>
            </a:r>
            <a:r>
              <a:rPr lang="ja-JP" altLang="en-US" b="1" dirty="0"/>
              <a:t>：</a:t>
            </a:r>
            <a:r>
              <a:rPr lang="en-US" altLang="ja-JP" b="1" dirty="0"/>
              <a:t>Single Event </a:t>
            </a:r>
            <a:r>
              <a:rPr lang="en-US" altLang="ja-JP" b="1" dirty="0" err="1"/>
              <a:t>Latchup</a:t>
            </a:r>
            <a:r>
              <a:rPr lang="en-US" altLang="ja-JP" b="1" dirty="0"/>
              <a:t>)</a:t>
            </a:r>
          </a:p>
          <a:p>
            <a:pPr lvl="1"/>
            <a:r>
              <a:rPr lang="ja-JP" altLang="en-US" dirty="0"/>
              <a:t>トランジスタなどで、入射した単発の荷電粒子によって本来意図しない経路で電流が流れる現象。</a:t>
            </a:r>
            <a:br>
              <a:rPr lang="ja-JP" altLang="en-US" dirty="0"/>
            </a:br>
            <a:r>
              <a:rPr lang="ja-JP" altLang="en-US" dirty="0"/>
              <a:t>流れる電流の増加などで発見できる。</a:t>
            </a:r>
          </a:p>
          <a:p>
            <a:r>
              <a:rPr lang="ja-JP" altLang="en-US" b="1" dirty="0">
                <a:solidFill>
                  <a:srgbClr val="FF0000"/>
                </a:solidFill>
              </a:rPr>
              <a:t>シングルイベントバーンアウト </a:t>
            </a:r>
            <a:r>
              <a:rPr lang="en-US" altLang="ja-JP" b="1" dirty="0">
                <a:solidFill>
                  <a:srgbClr val="FF0000"/>
                </a:solidFill>
              </a:rPr>
              <a:t>(SEB</a:t>
            </a:r>
            <a:r>
              <a:rPr lang="ja-JP" altLang="en-US" b="1" dirty="0">
                <a:solidFill>
                  <a:srgbClr val="FF0000"/>
                </a:solidFill>
              </a:rPr>
              <a:t>：</a:t>
            </a:r>
            <a:r>
              <a:rPr lang="en-US" altLang="ja-JP" b="1" dirty="0">
                <a:solidFill>
                  <a:srgbClr val="FF0000"/>
                </a:solidFill>
              </a:rPr>
              <a:t>Single Event Burnout)</a:t>
            </a:r>
          </a:p>
          <a:p>
            <a:pPr lvl="1"/>
            <a:r>
              <a:rPr lang="ja-JP" altLang="en-US" dirty="0"/>
              <a:t>荷電粒子の入射によりトランジスタや</a:t>
            </a:r>
            <a:r>
              <a:rPr lang="en-US" altLang="ja-JP" dirty="0"/>
              <a:t>FET</a:t>
            </a:r>
            <a:r>
              <a:rPr lang="ja-JP" altLang="en-US" dirty="0"/>
              <a:t>に大電流が流れ、焼損すること。</a:t>
            </a:r>
          </a:p>
          <a:p>
            <a:r>
              <a:rPr lang="ja-JP" altLang="en-US" b="1" dirty="0">
                <a:solidFill>
                  <a:srgbClr val="FF0000"/>
                </a:solidFill>
              </a:rPr>
              <a:t>シングルイベントゲートラプチャー </a:t>
            </a:r>
            <a:r>
              <a:rPr lang="en-US" altLang="ja-JP" b="1" dirty="0">
                <a:solidFill>
                  <a:srgbClr val="FF0000"/>
                </a:solidFill>
              </a:rPr>
              <a:t>(SEGR</a:t>
            </a:r>
            <a:r>
              <a:rPr lang="ja-JP" altLang="en-US" b="1" dirty="0">
                <a:solidFill>
                  <a:srgbClr val="FF0000"/>
                </a:solidFill>
              </a:rPr>
              <a:t>：</a:t>
            </a:r>
            <a:r>
              <a:rPr lang="en-US" altLang="ja-JP" b="1" dirty="0">
                <a:solidFill>
                  <a:srgbClr val="FF0000"/>
                </a:solidFill>
              </a:rPr>
              <a:t>Single Event Gate Rupture)</a:t>
            </a:r>
          </a:p>
          <a:p>
            <a:pPr lvl="1"/>
            <a:r>
              <a:rPr lang="ja-JP" altLang="en-US" dirty="0"/>
              <a:t>荷電粒子の入射により</a:t>
            </a:r>
            <a:r>
              <a:rPr lang="en-US" altLang="ja-JP" dirty="0"/>
              <a:t>FET</a:t>
            </a:r>
            <a:r>
              <a:rPr lang="ja-JP" altLang="en-US" dirty="0"/>
              <a:t>のゲートに電流が流れ焼損すること</a:t>
            </a:r>
          </a:p>
          <a:p>
            <a:endParaRPr kumimoji="1" lang="ja-JP" altLang="en-US" dirty="0"/>
          </a:p>
        </p:txBody>
      </p:sp>
      <p:sp>
        <p:nvSpPr>
          <p:cNvPr id="5" name="コンテンツ プレースホルダー 3"/>
          <p:cNvSpPr>
            <a:spLocks noGrp="1"/>
          </p:cNvSpPr>
          <p:nvPr>
            <p:ph sz="half" idx="1"/>
          </p:nvPr>
        </p:nvSpPr>
        <p:spPr>
          <a:xfrm>
            <a:off x="395536" y="1772816"/>
            <a:ext cx="8352928" cy="1728191"/>
          </a:xfrm>
        </p:spPr>
        <p:txBody>
          <a:bodyPr>
            <a:noAutofit/>
          </a:bodyPr>
          <a:lstStyle/>
          <a:p>
            <a:pPr marL="0" indent="0">
              <a:buNone/>
            </a:pPr>
            <a:r>
              <a:rPr lang="ja-JP" altLang="en-US" sz="2400" dirty="0" smtClean="0"/>
              <a:t>総線量の効果は確認できたため、</a:t>
            </a:r>
            <a:r>
              <a:rPr lang="ja-JP" altLang="en-US" sz="2000" dirty="0" smtClean="0"/>
              <a:t>シングルイベント効果の試験に移行。</a:t>
            </a:r>
            <a:endParaRPr lang="en-US" altLang="ja-JP" sz="2000" dirty="0" smtClean="0"/>
          </a:p>
          <a:p>
            <a:r>
              <a:rPr lang="ja-JP" altLang="en-US" sz="2000" dirty="0" smtClean="0"/>
              <a:t>シングルイベント：入射</a:t>
            </a:r>
            <a:r>
              <a:rPr lang="ja-JP" altLang="en-US" sz="2000" dirty="0"/>
              <a:t>した単発の荷電粒子によって起こるエラー。</a:t>
            </a:r>
            <a:br>
              <a:rPr lang="ja-JP" altLang="en-US" sz="2000" dirty="0"/>
            </a:br>
            <a:r>
              <a:rPr lang="ja-JP" altLang="en-US" sz="1600" dirty="0" smtClean="0"/>
              <a:t>放</a:t>
            </a:r>
            <a:r>
              <a:rPr lang="ja-JP" altLang="en-US" sz="1600" dirty="0"/>
              <a:t>射線がたとえ</a:t>
            </a:r>
            <a:r>
              <a:rPr lang="en-US" altLang="ja-JP" sz="1600" dirty="0"/>
              <a:t>1</a:t>
            </a:r>
            <a:r>
              <a:rPr lang="ja-JP" altLang="en-US" sz="1600" dirty="0"/>
              <a:t>個でも集積回路内を通過すると、その時に生じる電荷量が集積回路で働く電荷量と同程度になり、集積回路に損傷を</a:t>
            </a:r>
            <a:r>
              <a:rPr lang="ja-JP" altLang="en-US" sz="1600" dirty="0" smtClean="0"/>
              <a:t>引き起こす。</a:t>
            </a:r>
            <a:endParaRPr lang="en-US" altLang="ja-JP" sz="1600" dirty="0" smtClean="0"/>
          </a:p>
          <a:p>
            <a:r>
              <a:rPr lang="en-US" altLang="ja-JP" sz="2000" b="1" dirty="0" smtClean="0">
                <a:solidFill>
                  <a:srgbClr val="FF0000"/>
                </a:solidFill>
              </a:rPr>
              <a:t>PSB</a:t>
            </a:r>
            <a:r>
              <a:rPr lang="ja-JP" altLang="en-US" sz="2000" b="1" dirty="0" err="1" smtClean="0">
                <a:solidFill>
                  <a:srgbClr val="FF0000"/>
                </a:solidFill>
              </a:rPr>
              <a:t>での</a:t>
            </a:r>
            <a:r>
              <a:rPr lang="en-US" altLang="ja-JP" sz="2000" b="1" dirty="0">
                <a:solidFill>
                  <a:srgbClr val="FF0000"/>
                </a:solidFill>
              </a:rPr>
              <a:t>1975</a:t>
            </a:r>
            <a:r>
              <a:rPr lang="ja-JP" altLang="en-US" sz="2000" b="1" dirty="0" smtClean="0">
                <a:solidFill>
                  <a:srgbClr val="FF0000"/>
                </a:solidFill>
              </a:rPr>
              <a:t>年からの使用では観測されていない</a:t>
            </a:r>
            <a:endParaRPr lang="ja-JP" altLang="en-US" sz="2000" b="1" dirty="0">
              <a:solidFill>
                <a:srgbClr val="FF0000"/>
              </a:solidFill>
            </a:endParaRPr>
          </a:p>
          <a:p>
            <a:endParaRPr kumimoji="1" lang="ja-JP" altLang="en-US" sz="2000" dirty="0"/>
          </a:p>
        </p:txBody>
      </p:sp>
      <p:sp>
        <p:nvSpPr>
          <p:cNvPr id="6" name="正方形/長方形 5"/>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83568" y="3573016"/>
            <a:ext cx="5002395" cy="923330"/>
          </a:xfrm>
          <a:prstGeom prst="rect">
            <a:avLst/>
          </a:prstGeom>
          <a:noFill/>
        </p:spPr>
        <p:txBody>
          <a:bodyPr wrap="none" rtlCol="0">
            <a:spAutoFit/>
          </a:bodyPr>
          <a:lstStyle/>
          <a:p>
            <a:r>
              <a:rPr kumimoji="1" lang="ja-JP" altLang="en-US" dirty="0" smtClean="0"/>
              <a:t>来週</a:t>
            </a:r>
            <a:r>
              <a:rPr kumimoji="1" lang="en-US" altLang="ja-JP" dirty="0" smtClean="0"/>
              <a:t>CERN</a:t>
            </a:r>
            <a:r>
              <a:rPr kumimoji="1" lang="ja-JP" altLang="en-US" dirty="0" smtClean="0"/>
              <a:t>で打ち合わせ</a:t>
            </a:r>
            <a:endParaRPr kumimoji="1" lang="en-US" altLang="ja-JP" dirty="0" smtClean="0"/>
          </a:p>
          <a:p>
            <a:r>
              <a:rPr lang="en-US" altLang="ja-JP" dirty="0"/>
              <a:t>6</a:t>
            </a:r>
            <a:r>
              <a:rPr lang="ja-JP" altLang="en-US" dirty="0" smtClean="0"/>
              <a:t>月</a:t>
            </a:r>
            <a:r>
              <a:rPr lang="en-US" altLang="ja-JP" dirty="0" smtClean="0"/>
              <a:t>11</a:t>
            </a:r>
            <a:r>
              <a:rPr lang="ja-JP" altLang="en-US" dirty="0" smtClean="0"/>
              <a:t>日</a:t>
            </a:r>
            <a:r>
              <a:rPr lang="en-US" altLang="ja-JP" dirty="0" smtClean="0"/>
              <a:t>~14</a:t>
            </a:r>
            <a:r>
              <a:rPr lang="ja-JP" altLang="en-US" dirty="0" smtClean="0"/>
              <a:t>日で</a:t>
            </a:r>
            <a:r>
              <a:rPr lang="en-US" altLang="ja-JP" dirty="0" smtClean="0"/>
              <a:t>J-PARC</a:t>
            </a:r>
            <a:r>
              <a:rPr lang="ja-JP" altLang="en-US" dirty="0" smtClean="0"/>
              <a:t>に設置</a:t>
            </a:r>
            <a:endParaRPr lang="en-US" altLang="ja-JP" dirty="0" smtClean="0"/>
          </a:p>
          <a:p>
            <a:r>
              <a:rPr kumimoji="1" lang="en-US" altLang="ja-JP" dirty="0" smtClean="0"/>
              <a:t>FX</a:t>
            </a:r>
            <a:r>
              <a:rPr kumimoji="1" lang="ja-JP" altLang="en-US" dirty="0" smtClean="0"/>
              <a:t>（ニュートリノ実験）開始後本格的にデータ取得</a:t>
            </a:r>
            <a:endParaRPr kumimoji="1"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654695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3970784" cy="864096"/>
          </a:xfrm>
        </p:spPr>
        <p:txBody>
          <a:bodyPr>
            <a:normAutofit fontScale="90000"/>
          </a:bodyPr>
          <a:lstStyle/>
          <a:p>
            <a:pPr algn="l"/>
            <a:r>
              <a:rPr kumimoji="1" lang="ja-JP" altLang="en-US" sz="4000" dirty="0" smtClean="0"/>
              <a:t>３．</a:t>
            </a:r>
            <a:r>
              <a:rPr kumimoji="1" lang="en-US" altLang="ja-JP" sz="4000" dirty="0" smtClean="0"/>
              <a:t>PS</a:t>
            </a:r>
            <a:r>
              <a:rPr kumimoji="1" lang="ja-JP" altLang="en-US" sz="4000" dirty="0" smtClean="0">
                <a:solidFill>
                  <a:srgbClr val="FF0000"/>
                </a:solidFill>
              </a:rPr>
              <a:t>ダンパー空洞</a:t>
            </a:r>
            <a:endParaRPr kumimoji="1" lang="ja-JP" altLang="en-US" sz="4000" dirty="0">
              <a:solidFill>
                <a:srgbClr val="FF0000"/>
              </a:solidFill>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4" y="3140968"/>
            <a:ext cx="4248472" cy="3171913"/>
          </a:xfrm>
          <a:prstGeom prst="rect">
            <a:avLst/>
          </a:prstGeom>
        </p:spPr>
      </p:pic>
      <p:sp>
        <p:nvSpPr>
          <p:cNvPr id="8" name="正方形/長方形 7"/>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コンテンツ プレースホルダー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56135" y="764704"/>
            <a:ext cx="4038600" cy="3022725"/>
          </a:xfrm>
          <a:prstGeom prst="rect">
            <a:avLst/>
          </a:prstGeom>
        </p:spPr>
      </p:pic>
      <p:sp>
        <p:nvSpPr>
          <p:cNvPr id="5" name="コンテンツ プレースホルダー 4"/>
          <p:cNvSpPr>
            <a:spLocks noGrp="1"/>
          </p:cNvSpPr>
          <p:nvPr>
            <p:ph sz="half" idx="1"/>
          </p:nvPr>
        </p:nvSpPr>
        <p:spPr>
          <a:xfrm>
            <a:off x="4644008" y="3789040"/>
            <a:ext cx="4104456" cy="2664296"/>
          </a:xfrm>
          <a:solidFill>
            <a:schemeClr val="accent2">
              <a:lumMod val="20000"/>
              <a:lumOff val="80000"/>
            </a:schemeClr>
          </a:solidFill>
          <a:effectLst>
            <a:softEdge rad="127000"/>
          </a:effectLst>
        </p:spPr>
        <p:txBody>
          <a:bodyPr>
            <a:noAutofit/>
          </a:bodyPr>
          <a:lstStyle/>
          <a:p>
            <a:pPr marL="0" indent="0">
              <a:buNone/>
            </a:pPr>
            <a:r>
              <a:rPr kumimoji="1" lang="en-US" altLang="ja-JP" sz="2000" dirty="0" err="1" smtClean="0"/>
              <a:t>γT</a:t>
            </a:r>
            <a:r>
              <a:rPr kumimoji="1" lang="ja-JP" altLang="en-US" sz="2000" dirty="0" smtClean="0"/>
              <a:t>（全ての粒子の速度が同じになる瞬間）通過後に発生</a:t>
            </a:r>
            <a:endParaRPr kumimoji="1" lang="en-US" altLang="ja-JP" sz="2000" dirty="0" smtClean="0"/>
          </a:p>
          <a:p>
            <a:pPr marL="0" indent="0">
              <a:buNone/>
            </a:pPr>
            <a:r>
              <a:rPr kumimoji="1" lang="en-US" altLang="ja-JP" sz="2000" dirty="0" smtClean="0"/>
              <a:t>LHC</a:t>
            </a:r>
            <a:r>
              <a:rPr kumimoji="1" lang="ja-JP" altLang="en-US" sz="2000" dirty="0" smtClean="0"/>
              <a:t>に必要なバンチ数の変更（</a:t>
            </a:r>
            <a:r>
              <a:rPr kumimoji="1" lang="en-US" altLang="ja-JP" sz="2000" dirty="0" smtClean="0"/>
              <a:t>7→21</a:t>
            </a:r>
            <a:r>
              <a:rPr kumimoji="1" lang="ja-JP" altLang="en-US" sz="2000" dirty="0" smtClean="0"/>
              <a:t>→</a:t>
            </a:r>
            <a:r>
              <a:rPr kumimoji="1" lang="en-US" altLang="ja-JP" sz="2000" dirty="0" smtClean="0"/>
              <a:t>84</a:t>
            </a:r>
            <a:r>
              <a:rPr kumimoji="1" lang="ja-JP" altLang="en-US" sz="2000" dirty="0" smtClean="0"/>
              <a:t>）により発生。</a:t>
            </a:r>
            <a:endParaRPr kumimoji="1" lang="en-US" altLang="ja-JP" sz="2000" dirty="0" smtClean="0"/>
          </a:p>
          <a:p>
            <a:pPr marL="0" indent="0">
              <a:buNone/>
            </a:pPr>
            <a:r>
              <a:rPr lang="ja-JP" altLang="en-US" sz="2000" dirty="0" smtClean="0"/>
              <a:t>バンチ長が長くなる</a:t>
            </a:r>
            <a:endParaRPr lang="en-US" altLang="ja-JP" sz="2000" dirty="0" smtClean="0"/>
          </a:p>
          <a:p>
            <a:pPr marL="0" indent="0">
              <a:buNone/>
            </a:pPr>
            <a:endParaRPr lang="en-US" altLang="ja-JP" sz="2000" dirty="0" smtClean="0"/>
          </a:p>
          <a:p>
            <a:pPr marL="0" indent="0">
              <a:buNone/>
            </a:pPr>
            <a:r>
              <a:rPr kumimoji="1" lang="ja-JP" altLang="en-US" sz="2000" dirty="0" smtClean="0"/>
              <a:t>←フェライト空洞を使ってダンプ試験</a:t>
            </a:r>
            <a:endParaRPr kumimoji="1" lang="ja-JP" altLang="en-US" sz="2000" dirty="0"/>
          </a:p>
        </p:txBody>
      </p:sp>
      <p:sp>
        <p:nvSpPr>
          <p:cNvPr id="11" name="コンテンツ プレースホルダー 2"/>
          <p:cNvSpPr txBox="1">
            <a:spLocks/>
          </p:cNvSpPr>
          <p:nvPr/>
        </p:nvSpPr>
        <p:spPr>
          <a:xfrm>
            <a:off x="251520" y="1340768"/>
            <a:ext cx="4392488" cy="2736304"/>
          </a:xfrm>
          <a:prstGeom prst="rect">
            <a:avLst/>
          </a:prstGeom>
          <a:solidFill>
            <a:schemeClr val="accent1">
              <a:lumMod val="20000"/>
              <a:lumOff val="80000"/>
            </a:schemeClr>
          </a:solidFill>
          <a:effectLst>
            <a:softEdge rad="127000"/>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9pPr>
          </a:lstStyle>
          <a:p>
            <a:endParaRPr lang="en-US" altLang="ja-JP" sz="2000" dirty="0" smtClean="0"/>
          </a:p>
          <a:p>
            <a:r>
              <a:rPr lang="ja-JP" altLang="en-US" sz="2000" dirty="0" smtClean="0"/>
              <a:t>結合バンチ不安定性</a:t>
            </a:r>
            <a:r>
              <a:rPr lang="en-US" altLang="ja-JP" sz="2000" dirty="0" smtClean="0"/>
              <a:t>(Longitudinal Coupled Bunch Instability)</a:t>
            </a:r>
            <a:r>
              <a:rPr lang="ja-JP" altLang="en-US" sz="2000" dirty="0" smtClean="0"/>
              <a:t>により縦方向のエミッタンスが増大</a:t>
            </a:r>
            <a:endParaRPr lang="en-US" altLang="ja-JP" sz="2000" dirty="0" smtClean="0"/>
          </a:p>
          <a:p>
            <a:r>
              <a:rPr lang="ja-JP" altLang="en-US" sz="2000" dirty="0" smtClean="0"/>
              <a:t>不安定性の源：</a:t>
            </a:r>
            <a:r>
              <a:rPr lang="en-US" altLang="ja-JP" sz="2000" dirty="0" smtClean="0"/>
              <a:t>PS</a:t>
            </a:r>
            <a:r>
              <a:rPr lang="ja-JP" altLang="en-US" sz="2000" dirty="0" smtClean="0"/>
              <a:t>リングの中にある様々な機器が誘起する電圧。周波数は周回周波数の整数倍</a:t>
            </a:r>
            <a:endParaRPr lang="en-US" altLang="ja-JP" sz="2000" dirty="0" smtClean="0"/>
          </a:p>
          <a:p>
            <a:endParaRPr lang="ja-JP" altLang="en-US" sz="2000" dirty="0"/>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2509470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8229600" cy="868958"/>
          </a:xfrm>
        </p:spPr>
        <p:txBody>
          <a:bodyPr>
            <a:normAutofit/>
          </a:bodyPr>
          <a:lstStyle/>
          <a:p>
            <a:pPr algn="l"/>
            <a:r>
              <a:rPr kumimoji="1" lang="en-US" altLang="ja-JP" sz="4000" dirty="0" smtClean="0">
                <a:solidFill>
                  <a:srgbClr val="FF0000"/>
                </a:solidFill>
              </a:rPr>
              <a:t>PS</a:t>
            </a:r>
            <a:r>
              <a:rPr kumimoji="1" lang="ja-JP" altLang="en-US" sz="4000" dirty="0" smtClean="0">
                <a:solidFill>
                  <a:srgbClr val="FF0000"/>
                </a:solidFill>
              </a:rPr>
              <a:t>ダンパー空洞</a:t>
            </a:r>
            <a:endParaRPr kumimoji="1" lang="ja-JP" altLang="en-US" sz="4000" dirty="0">
              <a:solidFill>
                <a:srgbClr val="FF0000"/>
              </a:solidFill>
            </a:endParaRPr>
          </a:p>
        </p:txBody>
      </p:sp>
      <p:sp>
        <p:nvSpPr>
          <p:cNvPr id="3" name="コンテンツ プレースホルダー 2"/>
          <p:cNvSpPr>
            <a:spLocks noGrp="1"/>
          </p:cNvSpPr>
          <p:nvPr>
            <p:ph sz="half" idx="1"/>
          </p:nvPr>
        </p:nvSpPr>
        <p:spPr>
          <a:xfrm>
            <a:off x="457200" y="4813406"/>
            <a:ext cx="4438788" cy="1639930"/>
          </a:xfrm>
          <a:solidFill>
            <a:schemeClr val="accent1">
              <a:lumMod val="20000"/>
              <a:lumOff val="80000"/>
            </a:schemeClr>
          </a:solidFill>
          <a:effectLst>
            <a:softEdge rad="127000"/>
          </a:effectLst>
        </p:spPr>
        <p:txBody>
          <a:bodyPr>
            <a:normAutofit fontScale="70000" lnSpcReduction="20000"/>
          </a:bodyPr>
          <a:lstStyle/>
          <a:p>
            <a:endParaRPr lang="en-US" altLang="ja-JP" dirty="0" smtClean="0"/>
          </a:p>
          <a:p>
            <a:r>
              <a:rPr lang="ja-JP" altLang="en-US" dirty="0" smtClean="0"/>
              <a:t>フェライト空洞では帯域が狭いため、</a:t>
            </a:r>
            <a:r>
              <a:rPr lang="en-US" altLang="ja-JP" dirty="0" smtClean="0"/>
              <a:t>2</a:t>
            </a:r>
            <a:r>
              <a:rPr lang="ja-JP" altLang="en-US" dirty="0" err="1" smtClean="0"/>
              <a:t>、</a:t>
            </a:r>
            <a:r>
              <a:rPr lang="en-US" altLang="ja-JP" dirty="0" smtClean="0"/>
              <a:t>3</a:t>
            </a:r>
            <a:r>
              <a:rPr lang="ja-JP" altLang="en-US" dirty="0" smtClean="0"/>
              <a:t>個のモードしかダンプできない</a:t>
            </a:r>
            <a:endParaRPr lang="en-US" altLang="ja-JP" dirty="0" smtClean="0"/>
          </a:p>
          <a:p>
            <a:r>
              <a:rPr lang="ja-JP" altLang="en-US" dirty="0" smtClean="0"/>
              <a:t>では広帯域空洞で同じ周波数を出力し、打ち消すことができるのでは？</a:t>
            </a:r>
            <a:endParaRPr kumimoji="1" lang="en-US" altLang="ja-JP" dirty="0" smtClean="0"/>
          </a:p>
          <a:p>
            <a:endParaRPr kumimoji="1" lang="ja-JP" altLang="en-US" dirty="0"/>
          </a:p>
        </p:txBody>
      </p:sp>
      <p:sp>
        <p:nvSpPr>
          <p:cNvPr id="4" name="コンテンツ プレースホルダー 3"/>
          <p:cNvSpPr>
            <a:spLocks noGrp="1"/>
          </p:cNvSpPr>
          <p:nvPr>
            <p:ph sz="half" idx="2"/>
          </p:nvPr>
        </p:nvSpPr>
        <p:spPr>
          <a:xfrm>
            <a:off x="4895988" y="1600200"/>
            <a:ext cx="3790812" cy="4525963"/>
          </a:xfrm>
          <a:solidFill>
            <a:schemeClr val="accent2">
              <a:lumMod val="20000"/>
              <a:lumOff val="80000"/>
            </a:schemeClr>
          </a:solidFill>
          <a:ln>
            <a:solidFill>
              <a:schemeClr val="accent2">
                <a:lumMod val="20000"/>
                <a:lumOff val="80000"/>
              </a:schemeClr>
            </a:solidFill>
          </a:ln>
          <a:effectLst>
            <a:softEdge rad="127000"/>
          </a:effectLst>
        </p:spPr>
        <p:txBody>
          <a:bodyPr>
            <a:normAutofit fontScale="70000" lnSpcReduction="20000"/>
          </a:bodyPr>
          <a:lstStyle/>
          <a:p>
            <a:pPr marL="0" indent="0">
              <a:buNone/>
            </a:pPr>
            <a:endParaRPr lang="en-US" altLang="ja-JP" dirty="0" smtClean="0"/>
          </a:p>
          <a:p>
            <a:pPr marL="0" indent="0">
              <a:buNone/>
            </a:pPr>
            <a:r>
              <a:rPr lang="ja-JP" altLang="en-US" dirty="0" smtClean="0"/>
              <a:t>この一年間の検討結果</a:t>
            </a:r>
            <a:endParaRPr lang="en-US" altLang="ja-JP" dirty="0" smtClean="0"/>
          </a:p>
          <a:p>
            <a:pPr marL="0" indent="0">
              <a:buNone/>
            </a:pPr>
            <a:endParaRPr lang="en-US" altLang="ja-JP" dirty="0" smtClean="0"/>
          </a:p>
          <a:p>
            <a:pPr marL="0" indent="0">
              <a:buNone/>
            </a:pPr>
            <a:endParaRPr lang="en-US" altLang="ja-JP" dirty="0" smtClean="0"/>
          </a:p>
          <a:p>
            <a:r>
              <a:rPr kumimoji="1" lang="ja-JP" altLang="en-US" dirty="0" smtClean="0"/>
              <a:t>ダンパースペック</a:t>
            </a:r>
            <a:endParaRPr kumimoji="1" lang="en-US" altLang="ja-JP" dirty="0" smtClean="0"/>
          </a:p>
          <a:p>
            <a:pPr lvl="1"/>
            <a:r>
              <a:rPr kumimoji="1" lang="ja-JP" altLang="en-US" dirty="0" smtClean="0"/>
              <a:t>周波数：</a:t>
            </a:r>
            <a:r>
              <a:rPr kumimoji="1" lang="en-US" altLang="ja-JP" dirty="0" smtClean="0"/>
              <a:t>0.4</a:t>
            </a:r>
            <a:r>
              <a:rPr kumimoji="1" lang="ja-JP" altLang="en-US" dirty="0" smtClean="0"/>
              <a:t>～</a:t>
            </a:r>
            <a:r>
              <a:rPr kumimoji="1" lang="en-US" altLang="ja-JP" dirty="0" smtClean="0"/>
              <a:t>10MH</a:t>
            </a:r>
            <a:r>
              <a:rPr kumimoji="1" lang="ja-JP" altLang="en-US" dirty="0" err="1" smtClean="0"/>
              <a:t>ｚ</a:t>
            </a:r>
            <a:endParaRPr kumimoji="1" lang="en-US" altLang="ja-JP" dirty="0" smtClean="0"/>
          </a:p>
          <a:p>
            <a:pPr lvl="1"/>
            <a:r>
              <a:rPr lang="ja-JP" altLang="en-US" dirty="0" smtClean="0"/>
              <a:t>電圧：約</a:t>
            </a:r>
            <a:r>
              <a:rPr lang="en-US" altLang="ja-JP" dirty="0" smtClean="0"/>
              <a:t>1kV</a:t>
            </a:r>
            <a:r>
              <a:rPr lang="ja-JP" altLang="en-US" dirty="0" smtClean="0"/>
              <a:t>（各周波数）</a:t>
            </a:r>
            <a:endParaRPr lang="en-US" altLang="ja-JP" dirty="0" smtClean="0"/>
          </a:p>
          <a:p>
            <a:r>
              <a:rPr kumimoji="1" lang="ja-JP" altLang="en-US" dirty="0"/>
              <a:t>放射</a:t>
            </a:r>
            <a:r>
              <a:rPr kumimoji="1" lang="ja-JP" altLang="en-US" dirty="0" smtClean="0"/>
              <a:t>線量：</a:t>
            </a:r>
            <a:r>
              <a:rPr kumimoji="1" lang="en-US" altLang="ja-JP" dirty="0" smtClean="0"/>
              <a:t>2</a:t>
            </a:r>
            <a:r>
              <a:rPr kumimoji="1" lang="ja-JP" altLang="en-US" dirty="0" smtClean="0"/>
              <a:t>か月で</a:t>
            </a:r>
            <a:r>
              <a:rPr kumimoji="1" lang="en-US" altLang="ja-JP" dirty="0" smtClean="0"/>
              <a:t>290Gy</a:t>
            </a:r>
            <a:r>
              <a:rPr kumimoji="1" lang="ja-JP" altLang="en-US" dirty="0" smtClean="0"/>
              <a:t>→年間</a:t>
            </a:r>
            <a:r>
              <a:rPr kumimoji="1" lang="en-US" altLang="ja-JP" dirty="0" smtClean="0"/>
              <a:t>1kGy</a:t>
            </a:r>
            <a:r>
              <a:rPr kumimoji="1" lang="ja-JP" altLang="en-US" dirty="0" smtClean="0"/>
              <a:t>以上　</a:t>
            </a:r>
            <a:endParaRPr kumimoji="1" lang="en-US" altLang="ja-JP" dirty="0" smtClean="0"/>
          </a:p>
          <a:p>
            <a:endParaRPr lang="en-US" altLang="ja-JP" dirty="0"/>
          </a:p>
          <a:p>
            <a:pPr marL="0" indent="0">
              <a:buNone/>
            </a:pPr>
            <a:r>
              <a:rPr kumimoji="1" lang="en-US" altLang="ja-JP" dirty="0" smtClean="0"/>
              <a:t>PSB</a:t>
            </a:r>
            <a:r>
              <a:rPr kumimoji="1" lang="ja-JP" altLang="en-US" dirty="0" smtClean="0"/>
              <a:t>空洞と同じ空洞を使用し、</a:t>
            </a:r>
            <a:r>
              <a:rPr kumimoji="1" lang="ja-JP" altLang="en-US" dirty="0" smtClean="0">
                <a:solidFill>
                  <a:srgbClr val="FF0000"/>
                </a:solidFill>
              </a:rPr>
              <a:t>半導体アンプを少し遠ざけて放射線から保護する。</a:t>
            </a:r>
            <a:endParaRPr kumimoji="1" lang="en-US" altLang="ja-JP" dirty="0" smtClean="0">
              <a:solidFill>
                <a:srgbClr val="FF0000"/>
              </a:solidFill>
            </a:endParaRPr>
          </a:p>
          <a:p>
            <a:r>
              <a:rPr lang="ja-JP" altLang="en-US" dirty="0" smtClean="0"/>
              <a:t>真空管アンプの場合</a:t>
            </a:r>
            <a:r>
              <a:rPr lang="ja-JP" altLang="en-US" dirty="0" smtClean="0"/>
              <a:t>より</a:t>
            </a:r>
            <a:r>
              <a:rPr lang="ja-JP" altLang="en-US" dirty="0"/>
              <a:t>広い</a:t>
            </a:r>
            <a:r>
              <a:rPr lang="ja-JP" altLang="en-US" dirty="0" smtClean="0"/>
              <a:t>帯域</a:t>
            </a:r>
            <a:r>
              <a:rPr lang="ja-JP" altLang="en-US" dirty="0" smtClean="0"/>
              <a:t>を得ることが容易。</a:t>
            </a:r>
            <a:endParaRPr kumimoji="1" lang="ja-JP" altLang="en-US" dirty="0"/>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484784"/>
            <a:ext cx="4716477" cy="3544646"/>
          </a:xfrm>
          <a:prstGeom prst="rect">
            <a:avLst/>
          </a:prstGeom>
        </p:spPr>
      </p:pic>
      <p:sp>
        <p:nvSpPr>
          <p:cNvPr id="6" name="正方形/長方形 5"/>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弧 4"/>
          <p:cNvSpPr/>
          <p:nvPr/>
        </p:nvSpPr>
        <p:spPr>
          <a:xfrm rot="19060746">
            <a:off x="272816" y="2732426"/>
            <a:ext cx="2893470" cy="2680577"/>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213940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2113"/>
            <a:ext cx="8229600" cy="1143000"/>
          </a:xfrm>
        </p:spPr>
        <p:txBody>
          <a:bodyPr>
            <a:normAutofit/>
          </a:bodyPr>
          <a:lstStyle/>
          <a:p>
            <a:pPr algn="l"/>
            <a:r>
              <a:rPr kumimoji="1" lang="ja-JP" altLang="en-US" sz="4000" dirty="0" smtClean="0">
                <a:solidFill>
                  <a:srgbClr val="FF0000"/>
                </a:solidFill>
              </a:rPr>
              <a:t>まとめ</a:t>
            </a:r>
            <a:endParaRPr kumimoji="1" lang="ja-JP" altLang="en-US" sz="4000" dirty="0">
              <a:solidFill>
                <a:srgbClr val="FF0000"/>
              </a:solidFill>
            </a:endParaRPr>
          </a:p>
        </p:txBody>
      </p:sp>
      <p:sp>
        <p:nvSpPr>
          <p:cNvPr id="3" name="コンテンツ プレースホルダー 2"/>
          <p:cNvSpPr>
            <a:spLocks noGrp="1"/>
          </p:cNvSpPr>
          <p:nvPr>
            <p:ph idx="1"/>
          </p:nvPr>
        </p:nvSpPr>
        <p:spPr>
          <a:xfrm>
            <a:off x="457200" y="1556792"/>
            <a:ext cx="8229600" cy="4464496"/>
          </a:xfrm>
        </p:spPr>
        <p:txBody>
          <a:bodyPr>
            <a:normAutofit fontScale="70000" lnSpcReduction="20000"/>
          </a:bodyPr>
          <a:lstStyle/>
          <a:p>
            <a:r>
              <a:rPr kumimoji="1" lang="ja-JP" altLang="en-US" dirty="0" smtClean="0"/>
              <a:t>アトラス実験のルミノシティ向上を目指し、</a:t>
            </a:r>
            <a:r>
              <a:rPr kumimoji="1" lang="en-US" altLang="ja-JP" dirty="0" smtClean="0"/>
              <a:t>CERN</a:t>
            </a:r>
            <a:r>
              <a:rPr kumimoji="1" lang="ja-JP" altLang="en-US" dirty="0" smtClean="0"/>
              <a:t>の</a:t>
            </a:r>
            <a:r>
              <a:rPr kumimoji="1" lang="en-US" altLang="ja-JP" dirty="0" smtClean="0"/>
              <a:t>LHC</a:t>
            </a:r>
            <a:r>
              <a:rPr lang="ja-JP" altLang="en-US" dirty="0" smtClean="0"/>
              <a:t>入射器アップグレード計画に参加している。</a:t>
            </a:r>
            <a:endParaRPr lang="en-US" altLang="ja-JP" dirty="0" smtClean="0"/>
          </a:p>
          <a:p>
            <a:pPr lvl="1"/>
            <a:r>
              <a:rPr lang="en-US" altLang="ja-JP" dirty="0" smtClean="0"/>
              <a:t>KEK+JAEA</a:t>
            </a:r>
            <a:r>
              <a:rPr lang="ja-JP" altLang="en-US" dirty="0" smtClean="0"/>
              <a:t>（</a:t>
            </a:r>
            <a:r>
              <a:rPr lang="en-US" altLang="ja-JP" dirty="0" smtClean="0"/>
              <a:t>J-PARC</a:t>
            </a:r>
            <a:r>
              <a:rPr lang="ja-JP" altLang="en-US" dirty="0" smtClean="0"/>
              <a:t>）から</a:t>
            </a:r>
            <a:endParaRPr lang="en-US" altLang="ja-JP" dirty="0" smtClean="0"/>
          </a:p>
          <a:p>
            <a:r>
              <a:rPr kumimoji="1" lang="en-US" altLang="ja-JP" dirty="0" smtClean="0"/>
              <a:t>PSB</a:t>
            </a:r>
            <a:r>
              <a:rPr kumimoji="1" lang="ja-JP" altLang="en-US" dirty="0" smtClean="0"/>
              <a:t>用に</a:t>
            </a:r>
            <a:r>
              <a:rPr kumimoji="1" lang="en-US" altLang="ja-JP" dirty="0" smtClean="0"/>
              <a:t>FT3L</a:t>
            </a:r>
            <a:r>
              <a:rPr kumimoji="1" lang="ja-JP" altLang="en-US" dirty="0" smtClean="0"/>
              <a:t>を使った</a:t>
            </a:r>
            <a:r>
              <a:rPr kumimoji="1" lang="en-US" altLang="ja-JP" dirty="0" smtClean="0"/>
              <a:t>MA</a:t>
            </a:r>
            <a:r>
              <a:rPr kumimoji="1" lang="ja-JP" altLang="en-US" dirty="0" smtClean="0"/>
              <a:t>（ファインメット）空洞＋半導体アンプのシナリオを検討中</a:t>
            </a:r>
            <a:endParaRPr kumimoji="1" lang="en-US" altLang="ja-JP" dirty="0" smtClean="0"/>
          </a:p>
          <a:p>
            <a:pPr lvl="1"/>
            <a:r>
              <a:rPr lang="ja-JP" altLang="en-US" dirty="0" smtClean="0"/>
              <a:t>昨年</a:t>
            </a:r>
            <a:r>
              <a:rPr lang="en-US" altLang="ja-JP" dirty="0"/>
              <a:t>6</a:t>
            </a:r>
            <a:r>
              <a:rPr lang="ja-JP" altLang="en-US" dirty="0" smtClean="0"/>
              <a:t>月に</a:t>
            </a:r>
            <a:r>
              <a:rPr lang="en-US" altLang="ja-JP" dirty="0" smtClean="0"/>
              <a:t>CERN</a:t>
            </a:r>
            <a:r>
              <a:rPr lang="ja-JP" altLang="en-US" dirty="0" err="1" smtClean="0"/>
              <a:t>での</a:t>
            </a:r>
            <a:r>
              <a:rPr lang="ja-JP" altLang="en-US" dirty="0" smtClean="0"/>
              <a:t>ビーム試験で</a:t>
            </a:r>
            <a:r>
              <a:rPr lang="en-US" altLang="ja-JP" dirty="0" smtClean="0"/>
              <a:t>6</a:t>
            </a:r>
            <a:r>
              <a:rPr lang="ja-JP" altLang="en-US" dirty="0" smtClean="0"/>
              <a:t>割の強度を加速</a:t>
            </a:r>
            <a:endParaRPr lang="en-US" altLang="ja-JP" dirty="0" smtClean="0"/>
          </a:p>
          <a:p>
            <a:pPr lvl="2"/>
            <a:r>
              <a:rPr lang="en-US" altLang="ja-JP" dirty="0" smtClean="0"/>
              <a:t>LS1</a:t>
            </a:r>
            <a:r>
              <a:rPr lang="ja-JP" altLang="en-US" dirty="0" smtClean="0"/>
              <a:t>に空洞を追加。この方向を推進。</a:t>
            </a:r>
            <a:endParaRPr lang="en-US" altLang="ja-JP" dirty="0" smtClean="0"/>
          </a:p>
          <a:p>
            <a:pPr lvl="1"/>
            <a:r>
              <a:rPr kumimoji="1" lang="ja-JP" altLang="en-US" dirty="0" smtClean="0"/>
              <a:t>半導体の放射線ダメージを測定：照射場を整備、</a:t>
            </a:r>
            <a:r>
              <a:rPr kumimoji="1" lang="en-US" altLang="ja-JP" dirty="0" err="1" smtClean="0"/>
              <a:t>RadMon</a:t>
            </a:r>
            <a:endParaRPr kumimoji="1" lang="en-US" altLang="ja-JP" dirty="0" smtClean="0"/>
          </a:p>
          <a:p>
            <a:pPr lvl="2"/>
            <a:r>
              <a:rPr kumimoji="1" lang="en-US" altLang="ja-JP" dirty="0" smtClean="0"/>
              <a:t>PSB</a:t>
            </a:r>
            <a:r>
              <a:rPr lang="ja-JP" altLang="en-US" dirty="0" smtClean="0"/>
              <a:t>では使用可能、シングルイベント試験を次に予定</a:t>
            </a:r>
            <a:endParaRPr lang="en-US" altLang="ja-JP" dirty="0" smtClean="0"/>
          </a:p>
          <a:p>
            <a:pPr lvl="1"/>
            <a:r>
              <a:rPr kumimoji="1" lang="ja-JP" altLang="en-US" dirty="0" smtClean="0"/>
              <a:t>この後、</a:t>
            </a:r>
            <a:r>
              <a:rPr kumimoji="1" lang="en-US" altLang="ja-JP" dirty="0" smtClean="0"/>
              <a:t>J-PARC</a:t>
            </a:r>
            <a:r>
              <a:rPr kumimoji="1" lang="ja-JP" altLang="en-US" dirty="0" smtClean="0"/>
              <a:t>で</a:t>
            </a:r>
            <a:r>
              <a:rPr kumimoji="1" lang="en-US" altLang="ja-JP" dirty="0" smtClean="0"/>
              <a:t>CERN-PSB</a:t>
            </a:r>
            <a:r>
              <a:rPr kumimoji="1" lang="ja-JP" altLang="en-US" dirty="0" smtClean="0"/>
              <a:t>空洞を</a:t>
            </a:r>
            <a:r>
              <a:rPr kumimoji="1" lang="en-US" altLang="ja-JP" dirty="0" smtClean="0"/>
              <a:t>FB+FF</a:t>
            </a:r>
            <a:r>
              <a:rPr kumimoji="1" lang="ja-JP" altLang="en-US" dirty="0" smtClean="0"/>
              <a:t>試験</a:t>
            </a:r>
            <a:endParaRPr kumimoji="1" lang="en-US" altLang="ja-JP" dirty="0" smtClean="0"/>
          </a:p>
          <a:p>
            <a:pPr lvl="1"/>
            <a:r>
              <a:rPr lang="ja-JP" altLang="en-US" dirty="0" smtClean="0"/>
              <a:t>日本からの貢献としてのアンプ</a:t>
            </a:r>
            <a:r>
              <a:rPr lang="ja-JP" altLang="en-US" dirty="0" smtClean="0"/>
              <a:t>量産に向け、アンプ試作を計画中</a:t>
            </a:r>
            <a:endParaRPr kumimoji="1" lang="en-US" altLang="ja-JP" dirty="0" smtClean="0"/>
          </a:p>
          <a:p>
            <a:r>
              <a:rPr lang="en-US" altLang="ja-JP" dirty="0" smtClean="0"/>
              <a:t>PS</a:t>
            </a:r>
            <a:r>
              <a:rPr lang="ja-JP" altLang="en-US" dirty="0" smtClean="0"/>
              <a:t>ダンパーにも</a:t>
            </a:r>
            <a:r>
              <a:rPr lang="en-US" altLang="ja-JP" dirty="0" smtClean="0"/>
              <a:t>PSB</a:t>
            </a:r>
            <a:r>
              <a:rPr lang="ja-JP" altLang="en-US" dirty="0" smtClean="0"/>
              <a:t>と同じ組み合わせが応用できそうである。</a:t>
            </a:r>
            <a:endParaRPr lang="en-US" altLang="ja-JP" dirty="0" smtClean="0"/>
          </a:p>
          <a:p>
            <a:pPr lvl="1"/>
            <a:r>
              <a:rPr lang="ja-JP" altLang="en-US" dirty="0" smtClean="0"/>
              <a:t>帯域、電圧は</a:t>
            </a:r>
            <a:r>
              <a:rPr lang="en-US" altLang="ja-JP" dirty="0" smtClean="0"/>
              <a:t>OK</a:t>
            </a:r>
            <a:r>
              <a:rPr lang="ja-JP" altLang="en-US" dirty="0" err="1" smtClean="0"/>
              <a:t>。</a:t>
            </a:r>
            <a:r>
              <a:rPr lang="ja-JP" altLang="en-US" dirty="0" smtClean="0"/>
              <a:t>ただし、放射線対策が必要。</a:t>
            </a:r>
            <a:endParaRPr lang="en-US" altLang="ja-JP" dirty="0" smtClean="0"/>
          </a:p>
          <a:p>
            <a:pPr marL="0" indent="0">
              <a:buNone/>
            </a:pPr>
            <a:endParaRPr kumimoji="1" lang="ja-JP" altLang="en-US" dirty="0"/>
          </a:p>
        </p:txBody>
      </p:sp>
      <p:sp>
        <p:nvSpPr>
          <p:cNvPr id="4" name="正方形/長方形 3"/>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763688" y="5482098"/>
            <a:ext cx="7253909" cy="1200329"/>
          </a:xfrm>
          <a:prstGeom prst="rect">
            <a:avLst/>
          </a:prstGeom>
          <a:noFill/>
        </p:spPr>
        <p:txBody>
          <a:bodyPr wrap="none" rtlCol="0">
            <a:spAutoFit/>
          </a:bodyPr>
          <a:lstStyle/>
          <a:p>
            <a:r>
              <a:rPr kumimoji="1" lang="ja-JP" altLang="en-US" sz="2400" b="1" dirty="0" smtClean="0">
                <a:solidFill>
                  <a:srgbClr val="FF0000"/>
                </a:solidFill>
              </a:rPr>
              <a:t>引き続き</a:t>
            </a:r>
            <a:r>
              <a:rPr lang="ja-JP" altLang="en-US" sz="2400" b="1" dirty="0">
                <a:solidFill>
                  <a:srgbClr val="FF0000"/>
                </a:solidFill>
              </a:rPr>
              <a:t>、ご支援</a:t>
            </a:r>
            <a:r>
              <a:rPr kumimoji="1" lang="ja-JP" altLang="en-US" sz="2400" b="1" dirty="0" smtClean="0">
                <a:solidFill>
                  <a:srgbClr val="FF0000"/>
                </a:solidFill>
              </a:rPr>
              <a:t>、ご協力をよろしくお願いします。</a:t>
            </a:r>
            <a:endParaRPr kumimoji="1" lang="en-US" altLang="ja-JP" sz="2400" b="1" dirty="0" smtClean="0">
              <a:solidFill>
                <a:srgbClr val="FF0000"/>
              </a:solidFill>
            </a:endParaRPr>
          </a:p>
          <a:p>
            <a:r>
              <a:rPr lang="ja-JP" altLang="en-US" sz="2400" b="1" dirty="0" smtClean="0">
                <a:solidFill>
                  <a:srgbClr val="FF0000"/>
                </a:solidFill>
              </a:rPr>
              <a:t>また、加速器、</a:t>
            </a:r>
            <a:r>
              <a:rPr lang="en-US" altLang="ja-JP" sz="2400" b="1" dirty="0" smtClean="0">
                <a:solidFill>
                  <a:srgbClr val="FF0000"/>
                </a:solidFill>
              </a:rPr>
              <a:t>FET</a:t>
            </a:r>
            <a:r>
              <a:rPr lang="ja-JP" altLang="en-US" sz="2400" b="1" dirty="0" smtClean="0">
                <a:solidFill>
                  <a:srgbClr val="FF0000"/>
                </a:solidFill>
              </a:rPr>
              <a:t>試験に興味のある方は大歓迎です</a:t>
            </a:r>
            <a:r>
              <a:rPr lang="ja-JP" altLang="en-US" sz="2400" b="1" dirty="0" smtClean="0">
                <a:solidFill>
                  <a:srgbClr val="FF0000"/>
                </a:solidFill>
              </a:rPr>
              <a:t>。</a:t>
            </a:r>
            <a:endParaRPr lang="en-US" altLang="ja-JP" sz="2400" b="1" dirty="0" smtClean="0">
              <a:solidFill>
                <a:srgbClr val="FF0000"/>
              </a:solidFill>
            </a:endParaRPr>
          </a:p>
          <a:p>
            <a:r>
              <a:rPr kumimoji="1" lang="ja-JP" altLang="en-US" sz="2400" b="1" dirty="0">
                <a:solidFill>
                  <a:srgbClr val="FF0000"/>
                </a:solidFill>
              </a:rPr>
              <a:t>来週</a:t>
            </a:r>
            <a:r>
              <a:rPr kumimoji="1" lang="ja-JP" altLang="en-US" sz="2400" b="1" dirty="0" smtClean="0">
                <a:solidFill>
                  <a:srgbClr val="FF0000"/>
                </a:solidFill>
              </a:rPr>
              <a:t>火曜日に</a:t>
            </a:r>
            <a:r>
              <a:rPr kumimoji="1" lang="en-US" altLang="ja-JP" sz="2400" b="1" dirty="0" smtClean="0">
                <a:solidFill>
                  <a:srgbClr val="FF0000"/>
                </a:solidFill>
              </a:rPr>
              <a:t>CERN</a:t>
            </a:r>
            <a:r>
              <a:rPr kumimoji="1" lang="ja-JP" altLang="en-US" sz="2400" b="1" dirty="0" smtClean="0">
                <a:solidFill>
                  <a:srgbClr val="FF0000"/>
                </a:solidFill>
              </a:rPr>
              <a:t>で</a:t>
            </a:r>
            <a:r>
              <a:rPr kumimoji="1" lang="en-US" altLang="ja-JP" sz="2400" b="1" dirty="0" smtClean="0">
                <a:solidFill>
                  <a:srgbClr val="FF0000"/>
                </a:solidFill>
              </a:rPr>
              <a:t>FT3L</a:t>
            </a:r>
            <a:r>
              <a:rPr kumimoji="1" lang="ja-JP" altLang="en-US" sz="2400" b="1" dirty="0" smtClean="0">
                <a:solidFill>
                  <a:srgbClr val="FF0000"/>
                </a:solidFill>
              </a:rPr>
              <a:t>空洞の話をします。</a:t>
            </a:r>
            <a:endParaRPr kumimoji="1" lang="ja-JP" altLang="en-US" sz="2400" b="1" dirty="0">
              <a:solidFill>
                <a:srgbClr val="FF0000"/>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138294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a:t>
            </a:r>
            <a:r>
              <a:rPr kumimoji="1" lang="ja-JP" altLang="en-US" dirty="0" smtClean="0"/>
              <a:t>　</a:t>
            </a:r>
            <a:r>
              <a:rPr kumimoji="1" lang="en-US" altLang="ja-JP" dirty="0" smtClean="0"/>
              <a:t>Up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041818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MOSFETs</a:t>
            </a:r>
            <a:r>
              <a:rPr kumimoji="1" lang="ja-JP" altLang="en-US" dirty="0" smtClean="0"/>
              <a:t>　</a:t>
            </a:r>
            <a:r>
              <a:rPr kumimoji="1" lang="en-US" altLang="ja-JP" dirty="0" smtClean="0"/>
              <a:t>Types</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792308060"/>
              </p:ext>
            </p:extLst>
          </p:nvPr>
        </p:nvGraphicFramePr>
        <p:xfrm>
          <a:off x="457200" y="1600200"/>
          <a:ext cx="8229600" cy="3505200"/>
        </p:xfrm>
        <a:graphic>
          <a:graphicData uri="http://schemas.openxmlformats.org/drawingml/2006/table">
            <a:tbl>
              <a:tblPr firstRow="1" bandRow="1">
                <a:tableStyleId>{5C22544A-7EE6-4342-B048-85BDC9FD1C3A}</a:tableStyleId>
              </a:tblPr>
              <a:tblGrid>
                <a:gridCol w="802432"/>
                <a:gridCol w="1656184"/>
                <a:gridCol w="1080120"/>
                <a:gridCol w="2016224"/>
                <a:gridCol w="2674640"/>
              </a:tblGrid>
              <a:tr h="370840">
                <a:tc>
                  <a:txBody>
                    <a:bodyPr/>
                    <a:lstStyle/>
                    <a:p>
                      <a:r>
                        <a:rPr kumimoji="1" lang="en-US" altLang="ja-JP" dirty="0" smtClean="0"/>
                        <a:t>Ref</a:t>
                      </a:r>
                      <a:endParaRPr kumimoji="1" lang="ja-JP" altLang="en-US" dirty="0"/>
                    </a:p>
                  </a:txBody>
                  <a:tcPr/>
                </a:tc>
                <a:tc>
                  <a:txBody>
                    <a:bodyPr/>
                    <a:lstStyle/>
                    <a:p>
                      <a:r>
                        <a:rPr kumimoji="1" lang="en-US" altLang="ja-JP" dirty="0" smtClean="0"/>
                        <a:t>Type</a:t>
                      </a:r>
                      <a:endParaRPr kumimoji="1" lang="ja-JP" altLang="en-US" dirty="0"/>
                    </a:p>
                  </a:txBody>
                  <a:tcPr/>
                </a:tc>
                <a:tc>
                  <a:txBody>
                    <a:bodyPr/>
                    <a:lstStyle/>
                    <a:p>
                      <a:r>
                        <a:rPr kumimoji="1" lang="en-US" altLang="ja-JP" dirty="0" smtClean="0"/>
                        <a:t>Geometry</a:t>
                      </a:r>
                      <a:endParaRPr kumimoji="1" lang="ja-JP" altLang="en-US" dirty="0"/>
                    </a:p>
                  </a:txBody>
                  <a:tcPr/>
                </a:tc>
                <a:tc>
                  <a:txBody>
                    <a:bodyPr/>
                    <a:lstStyle/>
                    <a:p>
                      <a:r>
                        <a:rPr kumimoji="1" lang="en-US" altLang="ja-JP" dirty="0" smtClean="0"/>
                        <a:t>Manufacture</a:t>
                      </a:r>
                      <a:endParaRPr kumimoji="1" lang="ja-JP" altLang="en-US" dirty="0"/>
                    </a:p>
                  </a:txBody>
                  <a:tcPr/>
                </a:tc>
                <a:tc>
                  <a:txBody>
                    <a:bodyPr/>
                    <a:lstStyle/>
                    <a:p>
                      <a:r>
                        <a:rPr kumimoji="1" lang="en-US" altLang="ja-JP" dirty="0" smtClean="0"/>
                        <a:t>Note</a:t>
                      </a:r>
                      <a:endParaRPr kumimoji="1" lang="ja-JP" altLang="en-US" dirty="0"/>
                    </a:p>
                  </a:txBody>
                  <a:tcPr/>
                </a:tc>
              </a:tr>
              <a:tr h="370840">
                <a:tc>
                  <a:txBody>
                    <a:bodyPr/>
                    <a:lstStyle/>
                    <a:p>
                      <a:r>
                        <a:rPr kumimoji="1" lang="en-US" altLang="ja-JP" dirty="0" smtClean="0"/>
                        <a:t>0-1</a:t>
                      </a:r>
                      <a:endParaRPr kumimoji="1" lang="ja-JP" altLang="en-US" dirty="0"/>
                    </a:p>
                  </a:txBody>
                  <a:tcPr/>
                </a:tc>
                <a:tc>
                  <a:txBody>
                    <a:bodyPr/>
                    <a:lstStyle/>
                    <a:p>
                      <a:r>
                        <a:rPr kumimoji="1" lang="en-US" altLang="ja-JP" dirty="0" smtClean="0"/>
                        <a:t>MRF151</a:t>
                      </a:r>
                      <a:endParaRPr kumimoji="1" lang="ja-JP" altLang="en-US" dirty="0"/>
                    </a:p>
                  </a:txBody>
                  <a:tcPr/>
                </a:tc>
                <a:tc>
                  <a:txBody>
                    <a:bodyPr/>
                    <a:lstStyle/>
                    <a:p>
                      <a:r>
                        <a:rPr kumimoji="1" lang="en-US" altLang="ja-JP" dirty="0" smtClean="0"/>
                        <a:t>V-Type</a:t>
                      </a:r>
                      <a:endParaRPr kumimoji="1" lang="ja-JP" altLang="en-US" dirty="0"/>
                    </a:p>
                  </a:txBody>
                  <a:tcPr/>
                </a:tc>
                <a:tc>
                  <a:txBody>
                    <a:bodyPr/>
                    <a:lstStyle/>
                    <a:p>
                      <a:r>
                        <a:rPr kumimoji="1" lang="en-US" altLang="ja-JP" dirty="0" smtClean="0"/>
                        <a:t>M/A Com</a:t>
                      </a:r>
                      <a:endParaRPr kumimoji="1" lang="ja-JP" altLang="en-US" dirty="0"/>
                    </a:p>
                  </a:txBody>
                  <a:tcPr/>
                </a:tc>
                <a:tc>
                  <a:txBody>
                    <a:bodyPr/>
                    <a:lstStyle/>
                    <a:p>
                      <a:r>
                        <a:rPr kumimoji="1" lang="en-US" altLang="ja-JP" dirty="0" smtClean="0"/>
                        <a:t>Reference device</a:t>
                      </a:r>
                      <a:endParaRPr kumimoji="1" lang="ja-JP" altLang="en-US" dirty="0"/>
                    </a:p>
                  </a:txBody>
                  <a:tcPr/>
                </a:tc>
              </a:tr>
              <a:tr h="370840">
                <a:tc>
                  <a:txBody>
                    <a:bodyPr/>
                    <a:lstStyle/>
                    <a:p>
                      <a:r>
                        <a:rPr kumimoji="1" lang="en-US" altLang="ja-JP" dirty="0" smtClean="0"/>
                        <a:t>2-3</a:t>
                      </a:r>
                      <a:endParaRPr kumimoji="1" lang="ja-JP" altLang="en-US" dirty="0"/>
                    </a:p>
                  </a:txBody>
                  <a:tcPr/>
                </a:tc>
                <a:tc>
                  <a:txBody>
                    <a:bodyPr/>
                    <a:lstStyle/>
                    <a:p>
                      <a:r>
                        <a:rPr kumimoji="1" lang="en-US" altLang="ja-JP" dirty="0" smtClean="0"/>
                        <a:t>SD2942</a:t>
                      </a:r>
                      <a:endParaRPr kumimoji="1" lang="ja-JP" altLang="en-US" dirty="0"/>
                    </a:p>
                  </a:txBody>
                  <a:tcPr/>
                </a:tc>
                <a:tc>
                  <a:txBody>
                    <a:bodyPr/>
                    <a:lstStyle/>
                    <a:p>
                      <a:r>
                        <a:rPr kumimoji="1" lang="en-US" altLang="ja-JP" dirty="0" smtClean="0"/>
                        <a:t>V-Type</a:t>
                      </a:r>
                      <a:endParaRPr kumimoji="1" lang="ja-JP" altLang="en-US" dirty="0"/>
                    </a:p>
                  </a:txBody>
                  <a:tcPr/>
                </a:tc>
                <a:tc>
                  <a:txBody>
                    <a:bodyPr/>
                    <a:lstStyle/>
                    <a:p>
                      <a:r>
                        <a:rPr kumimoji="1" lang="en-US" altLang="ja-JP" dirty="0" smtClean="0"/>
                        <a:t>ST Microelectronics</a:t>
                      </a:r>
                      <a:endParaRPr kumimoji="1" lang="ja-JP" altLang="en-US" dirty="0"/>
                    </a:p>
                  </a:txBody>
                  <a:tcPr/>
                </a:tc>
                <a:tc>
                  <a:txBody>
                    <a:bodyPr/>
                    <a:lstStyle/>
                    <a:p>
                      <a:r>
                        <a:rPr kumimoji="1" lang="en-US" altLang="ja-JP" dirty="0" smtClean="0"/>
                        <a:t>Equivalent</a:t>
                      </a:r>
                      <a:endParaRPr kumimoji="1" lang="ja-JP" altLang="en-US" dirty="0"/>
                    </a:p>
                  </a:txBody>
                  <a:tcPr/>
                </a:tc>
              </a:tr>
              <a:tr h="370840">
                <a:tc>
                  <a:txBody>
                    <a:bodyPr/>
                    <a:lstStyle/>
                    <a:p>
                      <a:r>
                        <a:rPr kumimoji="1" lang="en-US" altLang="ja-JP" dirty="0" smtClean="0"/>
                        <a:t>4-5</a:t>
                      </a:r>
                      <a:endParaRPr kumimoji="1" lang="ja-JP" altLang="en-US" dirty="0"/>
                    </a:p>
                  </a:txBody>
                  <a:tcPr/>
                </a:tc>
                <a:tc>
                  <a:txBody>
                    <a:bodyPr/>
                    <a:lstStyle/>
                    <a:p>
                      <a:r>
                        <a:rPr kumimoji="1" lang="en-US" altLang="ja-JP" dirty="0" smtClean="0"/>
                        <a:t>MRF151</a:t>
                      </a:r>
                      <a:endParaRPr kumimoji="1" lang="ja-JP" altLang="en-US" dirty="0"/>
                    </a:p>
                  </a:txBody>
                  <a:tcPr/>
                </a:tc>
                <a:tc>
                  <a:txBody>
                    <a:bodyPr/>
                    <a:lstStyle/>
                    <a:p>
                      <a:r>
                        <a:rPr kumimoji="1" lang="en-US" altLang="ja-JP" dirty="0" smtClean="0"/>
                        <a:t>V-Type</a:t>
                      </a:r>
                      <a:endParaRPr kumimoji="1" lang="ja-JP" altLang="en-US" dirty="0"/>
                    </a:p>
                  </a:txBody>
                  <a:tcPr/>
                </a:tc>
                <a:tc>
                  <a:txBody>
                    <a:bodyPr/>
                    <a:lstStyle/>
                    <a:p>
                      <a:r>
                        <a:rPr kumimoji="1" lang="en-US" altLang="ja-JP" dirty="0" smtClean="0"/>
                        <a:t>Motorola</a:t>
                      </a:r>
                      <a:endParaRPr kumimoji="1" lang="ja-JP" altLang="en-US" dirty="0"/>
                    </a:p>
                  </a:txBody>
                  <a:tcPr/>
                </a:tc>
                <a:tc>
                  <a:txBody>
                    <a:bodyPr/>
                    <a:lstStyle/>
                    <a:p>
                      <a:r>
                        <a:rPr kumimoji="1" lang="en-US" altLang="ja-JP" dirty="0" smtClean="0"/>
                        <a:t>Old device from ‘90</a:t>
                      </a:r>
                      <a:r>
                        <a:rPr kumimoji="1" lang="en-US" altLang="ja-JP" baseline="30000" dirty="0" smtClean="0"/>
                        <a:t>th</a:t>
                      </a:r>
                      <a:endParaRPr kumimoji="1" lang="ja-JP" altLang="en-US" dirty="0"/>
                    </a:p>
                  </a:txBody>
                  <a:tcPr/>
                </a:tc>
              </a:tr>
              <a:tr h="370840">
                <a:tc>
                  <a:txBody>
                    <a:bodyPr/>
                    <a:lstStyle/>
                    <a:p>
                      <a:r>
                        <a:rPr kumimoji="1" lang="en-US" altLang="ja-JP" dirty="0" smtClean="0"/>
                        <a:t>6-7</a:t>
                      </a:r>
                      <a:endParaRPr kumimoji="1" lang="ja-JP" altLang="en-US" dirty="0"/>
                    </a:p>
                  </a:txBody>
                  <a:tcPr/>
                </a:tc>
                <a:tc>
                  <a:txBody>
                    <a:bodyPr/>
                    <a:lstStyle/>
                    <a:p>
                      <a:r>
                        <a:rPr kumimoji="1" lang="en-US" altLang="ja-JP" dirty="0" smtClean="0"/>
                        <a:t>MRF151</a:t>
                      </a:r>
                      <a:endParaRPr kumimoji="1" lang="ja-JP" altLang="en-US" dirty="0"/>
                    </a:p>
                  </a:txBody>
                  <a:tcPr/>
                </a:tc>
                <a:tc>
                  <a:txBody>
                    <a:bodyPr/>
                    <a:lstStyle/>
                    <a:p>
                      <a:r>
                        <a:rPr kumimoji="1" lang="en-US" altLang="ja-JP" dirty="0" smtClean="0"/>
                        <a:t>V-Type</a:t>
                      </a:r>
                      <a:endParaRPr kumimoji="1" lang="ja-JP" altLang="en-US" dirty="0"/>
                    </a:p>
                  </a:txBody>
                  <a:tcPr/>
                </a:tc>
                <a:tc>
                  <a:txBody>
                    <a:bodyPr/>
                    <a:lstStyle/>
                    <a:p>
                      <a:r>
                        <a:rPr kumimoji="1" lang="en-US" altLang="ja-JP" dirty="0" smtClean="0"/>
                        <a:t>M/A Com</a:t>
                      </a:r>
                      <a:endParaRPr kumimoji="1" lang="ja-JP" altLang="en-US" dirty="0"/>
                    </a:p>
                  </a:txBody>
                  <a:tcPr/>
                </a:tc>
                <a:tc>
                  <a:txBody>
                    <a:bodyPr/>
                    <a:lstStyle/>
                    <a:p>
                      <a:r>
                        <a:rPr kumimoji="1" lang="en-US" altLang="ja-JP" dirty="0" smtClean="0"/>
                        <a:t>Reference device</a:t>
                      </a:r>
                      <a:endParaRPr kumimoji="1" lang="ja-JP" altLang="en-US" dirty="0"/>
                    </a:p>
                  </a:txBody>
                  <a:tcPr/>
                </a:tc>
              </a:tr>
              <a:tr h="370840">
                <a:tc>
                  <a:txBody>
                    <a:bodyPr/>
                    <a:lstStyle/>
                    <a:p>
                      <a:r>
                        <a:rPr kumimoji="1" lang="en-US" altLang="ja-JP" dirty="0" smtClean="0"/>
                        <a:t>8-9</a:t>
                      </a:r>
                      <a:endParaRPr kumimoji="1" lang="ja-JP" altLang="en-US" dirty="0"/>
                    </a:p>
                  </a:txBody>
                  <a:tcPr/>
                </a:tc>
                <a:tc>
                  <a:txBody>
                    <a:bodyPr/>
                    <a:lstStyle/>
                    <a:p>
                      <a:r>
                        <a:rPr kumimoji="1" lang="en-US" altLang="ja-JP" dirty="0" smtClean="0"/>
                        <a:t>VRF151</a:t>
                      </a:r>
                      <a:endParaRPr kumimoji="1" lang="ja-JP" altLang="en-US" dirty="0"/>
                    </a:p>
                  </a:txBody>
                  <a:tcPr/>
                </a:tc>
                <a:tc>
                  <a:txBody>
                    <a:bodyPr/>
                    <a:lstStyle/>
                    <a:p>
                      <a:r>
                        <a:rPr kumimoji="1" lang="en-US" altLang="ja-JP" dirty="0" smtClean="0"/>
                        <a:t>V-Type</a:t>
                      </a:r>
                      <a:endParaRPr kumimoji="1" lang="ja-JP" altLang="en-US" dirty="0"/>
                    </a:p>
                  </a:txBody>
                  <a:tcPr/>
                </a:tc>
                <a:tc>
                  <a:txBody>
                    <a:bodyPr/>
                    <a:lstStyle/>
                    <a:p>
                      <a:r>
                        <a:rPr kumimoji="1" lang="en-US" altLang="ja-JP" dirty="0" err="1" smtClean="0"/>
                        <a:t>Microsemi</a:t>
                      </a:r>
                      <a:endParaRPr kumimoji="1" lang="ja-JP" altLang="en-US" dirty="0"/>
                    </a:p>
                  </a:txBody>
                  <a:tcPr/>
                </a:tc>
                <a:tc>
                  <a:txBody>
                    <a:bodyPr/>
                    <a:lstStyle/>
                    <a:p>
                      <a:r>
                        <a:rPr kumimoji="1" lang="en-US" altLang="ja-JP" dirty="0" smtClean="0"/>
                        <a:t>Increased VDD</a:t>
                      </a:r>
                      <a:endParaRPr kumimoji="1" lang="ja-JP" altLang="en-US" dirty="0"/>
                    </a:p>
                  </a:txBody>
                  <a:tcPr/>
                </a:tc>
              </a:tr>
              <a:tr h="370840">
                <a:tc>
                  <a:txBody>
                    <a:bodyPr/>
                    <a:lstStyle/>
                    <a:p>
                      <a:r>
                        <a:rPr kumimoji="1" lang="en-US" altLang="ja-JP" dirty="0" smtClean="0"/>
                        <a:t>10-11</a:t>
                      </a:r>
                      <a:endParaRPr kumimoji="1" lang="ja-JP" altLang="en-US" dirty="0"/>
                    </a:p>
                  </a:txBody>
                  <a:tcPr/>
                </a:tc>
                <a:tc>
                  <a:txBody>
                    <a:bodyPr/>
                    <a:lstStyle/>
                    <a:p>
                      <a:r>
                        <a:rPr kumimoji="1" lang="en-US" altLang="ja-JP" dirty="0" smtClean="0"/>
                        <a:t>VRF151</a:t>
                      </a:r>
                      <a:endParaRPr kumimoji="1" lang="ja-JP" altLang="en-US" dirty="0"/>
                    </a:p>
                  </a:txBody>
                  <a:tcPr/>
                </a:tc>
                <a:tc>
                  <a:txBody>
                    <a:bodyPr/>
                    <a:lstStyle/>
                    <a:p>
                      <a:r>
                        <a:rPr kumimoji="1" lang="en-US" altLang="ja-JP" dirty="0" smtClean="0"/>
                        <a:t>V-Type</a:t>
                      </a:r>
                      <a:endParaRPr kumimoji="1" lang="ja-JP" altLang="en-US" dirty="0"/>
                    </a:p>
                  </a:txBody>
                  <a:tcPr/>
                </a:tc>
                <a:tc>
                  <a:txBody>
                    <a:bodyPr/>
                    <a:lstStyle/>
                    <a:p>
                      <a:r>
                        <a:rPr kumimoji="1" lang="en-US" altLang="ja-JP" dirty="0" err="1" smtClean="0"/>
                        <a:t>Microsemi</a:t>
                      </a:r>
                      <a:endParaRPr kumimoji="1" lang="ja-JP" altLang="en-US" dirty="0"/>
                    </a:p>
                  </a:txBody>
                  <a:tcPr/>
                </a:tc>
                <a:tc>
                  <a:txBody>
                    <a:bodyPr/>
                    <a:lstStyle/>
                    <a:p>
                      <a:r>
                        <a:rPr kumimoji="1" lang="en-US" altLang="ja-JP" dirty="0" smtClean="0"/>
                        <a:t>Increased VDD</a:t>
                      </a:r>
                      <a:endParaRPr kumimoji="1" lang="ja-JP" altLang="en-US" dirty="0"/>
                    </a:p>
                  </a:txBody>
                  <a:tcPr/>
                </a:tc>
              </a:tr>
              <a:tr h="370840">
                <a:tc>
                  <a:txBody>
                    <a:bodyPr/>
                    <a:lstStyle/>
                    <a:p>
                      <a:r>
                        <a:rPr kumimoji="1" lang="en-US" altLang="ja-JP" dirty="0" smtClean="0"/>
                        <a:t>12-13</a:t>
                      </a:r>
                      <a:endParaRPr kumimoji="1" lang="ja-JP" altLang="en-US" dirty="0"/>
                    </a:p>
                  </a:txBody>
                  <a:tcPr/>
                </a:tc>
                <a:tc>
                  <a:txBody>
                    <a:bodyPr/>
                    <a:lstStyle/>
                    <a:p>
                      <a:r>
                        <a:rPr kumimoji="1" lang="en-US" altLang="ja-JP" dirty="0" smtClean="0"/>
                        <a:t>MRFE6VP6300</a:t>
                      </a:r>
                      <a:endParaRPr kumimoji="1" lang="ja-JP" altLang="en-US" dirty="0"/>
                    </a:p>
                  </a:txBody>
                  <a:tcPr/>
                </a:tc>
                <a:tc>
                  <a:txBody>
                    <a:bodyPr/>
                    <a:lstStyle/>
                    <a:p>
                      <a:r>
                        <a:rPr kumimoji="1" lang="en-US" altLang="ja-JP" dirty="0" smtClean="0"/>
                        <a:t>L-Type</a:t>
                      </a:r>
                      <a:endParaRPr kumimoji="1" lang="ja-JP" altLang="en-US" dirty="0"/>
                    </a:p>
                  </a:txBody>
                  <a:tcPr/>
                </a:tc>
                <a:tc>
                  <a:txBody>
                    <a:bodyPr/>
                    <a:lstStyle/>
                    <a:p>
                      <a:r>
                        <a:rPr kumimoji="1" lang="en-US" altLang="ja-JP" dirty="0" err="1" smtClean="0"/>
                        <a:t>Freescale</a:t>
                      </a:r>
                      <a:endParaRPr kumimoji="1" lang="ja-JP" altLang="en-US" dirty="0"/>
                    </a:p>
                  </a:txBody>
                  <a:tcPr/>
                </a:tc>
                <a:tc>
                  <a:txBody>
                    <a:bodyPr/>
                    <a:lstStyle/>
                    <a:p>
                      <a:r>
                        <a:rPr kumimoji="1" lang="en-US" altLang="ja-JP" dirty="0" smtClean="0"/>
                        <a:t>Modern, improved performance/ruggedness</a:t>
                      </a:r>
                      <a:endParaRPr kumimoji="1" lang="ja-JP" altLang="en-US" dirty="0"/>
                    </a:p>
                  </a:txBody>
                  <a:tcPr/>
                </a:tc>
              </a:tr>
            </a:tbl>
          </a:graphicData>
        </a:graphic>
      </p:graphicFrame>
    </p:spTree>
    <p:extLst>
      <p:ext uri="{BB962C8B-B14F-4D97-AF65-F5344CB8AC3E}">
        <p14:creationId xmlns:p14="http://schemas.microsoft.com/office/powerpoint/2010/main" val="2628711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FT3L</a:t>
            </a:r>
            <a:r>
              <a:rPr kumimoji="1" lang="ja-JP" altLang="en-US" dirty="0" smtClean="0"/>
              <a:t>空洞</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208135"/>
            <a:ext cx="4211960" cy="5615947"/>
          </a:xfrm>
          <a:prstGeom prst="rect">
            <a:avLst/>
          </a:prstGeom>
        </p:spPr>
      </p:pic>
      <p:pic>
        <p:nvPicPr>
          <p:cNvPr id="8" name="コンテンツ プレースホルダー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86" y="1124745"/>
            <a:ext cx="4512501" cy="3384376"/>
          </a:xfrm>
        </p:spPr>
      </p:pic>
      <p:pic>
        <p:nvPicPr>
          <p:cNvPr id="7"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10518"/>
            <a:ext cx="4492006" cy="3369005"/>
          </a:xfrm>
          <a:prstGeom prst="rect">
            <a:avLst/>
          </a:prstGeom>
        </p:spPr>
      </p:pic>
      <p:sp>
        <p:nvSpPr>
          <p:cNvPr id="9" name="角丸四角形 8"/>
          <p:cNvSpPr/>
          <p:nvPr/>
        </p:nvSpPr>
        <p:spPr>
          <a:xfrm>
            <a:off x="1979712" y="4437112"/>
            <a:ext cx="1512168" cy="172819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611560" y="4437112"/>
            <a:ext cx="1368152" cy="172819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2012/8/31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J-PARC</a:t>
            </a:r>
            <a:r>
              <a:rPr kumimoji="1" lang="ja-JP" altLang="en-US" smtClean="0"/>
              <a:t>担当者打ち合わせ</a:t>
            </a:r>
            <a:endParaRPr kumimoji="1" lang="ja-JP" altLang="en-US"/>
          </a:p>
        </p:txBody>
      </p:sp>
      <p:sp>
        <p:nvSpPr>
          <p:cNvPr id="6" name="スライド番号プレースホルダー 5"/>
          <p:cNvSpPr>
            <a:spLocks noGrp="1"/>
          </p:cNvSpPr>
          <p:nvPr>
            <p:ph type="sldNum" sz="quarter" idx="12"/>
          </p:nvPr>
        </p:nvSpPr>
        <p:spPr/>
        <p:txBody>
          <a:bodyPr/>
          <a:lstStyle/>
          <a:p>
            <a:fld id="{AC3B93DC-5ED0-4A51-9C01-4FF4F06C8972}" type="slidenum">
              <a:rPr kumimoji="1" lang="ja-JP" altLang="en-US" smtClean="0"/>
              <a:t>28</a:t>
            </a:fld>
            <a:endParaRPr kumimoji="1" lang="ja-JP" altLang="en-US"/>
          </a:p>
        </p:txBody>
      </p:sp>
    </p:spTree>
    <p:extLst>
      <p:ext uri="{BB962C8B-B14F-4D97-AF65-F5344CB8AC3E}">
        <p14:creationId xmlns:p14="http://schemas.microsoft.com/office/powerpoint/2010/main" val="4017451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コンテンツ プレースホルダ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8923285" cy="6692463"/>
          </a:xfrm>
          <a:prstGeom prst="rect">
            <a:avLst/>
          </a:prstGeom>
        </p:spPr>
      </p:pic>
    </p:spTree>
    <p:extLst>
      <p:ext uri="{BB962C8B-B14F-4D97-AF65-F5344CB8AC3E}">
        <p14:creationId xmlns:p14="http://schemas.microsoft.com/office/powerpoint/2010/main" val="2885382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5373216"/>
            <a:ext cx="8229600" cy="1143000"/>
          </a:xfrm>
        </p:spPr>
        <p:txBody>
          <a:bodyPr>
            <a:normAutofit/>
          </a:bodyPr>
          <a:lstStyle/>
          <a:p>
            <a:r>
              <a:rPr kumimoji="1" lang="en-US" altLang="ja-JP" sz="2400" dirty="0" smtClean="0"/>
              <a:t>LHC</a:t>
            </a:r>
            <a:r>
              <a:rPr kumimoji="1" lang="ja-JP" altLang="en-US" sz="2400" dirty="0" smtClean="0"/>
              <a:t>入射器：</a:t>
            </a:r>
            <a:r>
              <a:rPr lang="en-US" altLang="ja-JP" sz="2400" dirty="0" err="1" smtClean="0"/>
              <a:t>Linac</a:t>
            </a:r>
            <a:r>
              <a:rPr lang="en-US" altLang="ja-JP" sz="2400" dirty="0" smtClean="0"/>
              <a:t>-PSB-PS-SPS</a:t>
            </a:r>
            <a:endParaRPr kumimoji="1" lang="ja-JP" altLang="en-US" sz="24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57105"/>
            <a:ext cx="7213122" cy="5099636"/>
          </a:xfrm>
        </p:spPr>
      </p:pic>
      <p:sp>
        <p:nvSpPr>
          <p:cNvPr id="5" name="正方形/長方形 4"/>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grpSp>
        <p:nvGrpSpPr>
          <p:cNvPr id="13" name="グループ化 12"/>
          <p:cNvGrpSpPr/>
          <p:nvPr/>
        </p:nvGrpSpPr>
        <p:grpSpPr>
          <a:xfrm>
            <a:off x="4355976" y="2148668"/>
            <a:ext cx="4716539" cy="2862322"/>
            <a:chOff x="4355976" y="2148668"/>
            <a:chExt cx="4716539" cy="2862322"/>
          </a:xfrm>
        </p:grpSpPr>
        <p:sp>
          <p:nvSpPr>
            <p:cNvPr id="3" name="テキスト ボックス 2"/>
            <p:cNvSpPr txBox="1"/>
            <p:nvPr/>
          </p:nvSpPr>
          <p:spPr>
            <a:xfrm>
              <a:off x="6948472" y="2148668"/>
              <a:ext cx="2124043" cy="2862322"/>
            </a:xfrm>
            <a:prstGeom prst="rect">
              <a:avLst/>
            </a:prstGeom>
            <a:solidFill>
              <a:schemeClr val="accent1">
                <a:lumMod val="20000"/>
                <a:lumOff val="80000"/>
              </a:schemeClr>
            </a:solidFill>
            <a:effectLst>
              <a:softEdge rad="63500"/>
            </a:effectLst>
          </p:spPr>
          <p:txBody>
            <a:bodyPr wrap="none" rtlCol="0">
              <a:spAutoFit/>
            </a:bodyPr>
            <a:lstStyle/>
            <a:p>
              <a:r>
                <a:rPr kumimoji="1" lang="en-US" altLang="ja-JP" dirty="0" smtClean="0"/>
                <a:t>Booster</a:t>
              </a:r>
              <a:r>
                <a:rPr kumimoji="1" lang="ja-JP" altLang="en-US" dirty="0" smtClean="0"/>
                <a:t>：</a:t>
              </a:r>
              <a:r>
                <a:rPr kumimoji="1" lang="en-US" altLang="ja-JP" dirty="0" smtClean="0"/>
                <a:t>1.4GeV</a:t>
              </a:r>
            </a:p>
            <a:p>
              <a:r>
                <a:rPr lang="en-US" altLang="ja-JP" dirty="0"/>
                <a:t>4</a:t>
              </a:r>
              <a:r>
                <a:rPr lang="ja-JP" altLang="en-US" dirty="0" smtClean="0"/>
                <a:t>階建て、同時加速</a:t>
              </a:r>
              <a:endParaRPr lang="en-US" altLang="ja-JP" dirty="0"/>
            </a:p>
            <a:p>
              <a:endParaRPr lang="en-US" altLang="ja-JP" dirty="0" smtClean="0"/>
            </a:p>
            <a:p>
              <a:r>
                <a:rPr lang="en-US" altLang="ja-JP" dirty="0" smtClean="0"/>
                <a:t>PS</a:t>
              </a:r>
              <a:r>
                <a:rPr lang="ja-JP" altLang="en-US" dirty="0" smtClean="0"/>
                <a:t>：</a:t>
              </a:r>
              <a:r>
                <a:rPr lang="en-US" altLang="ja-JP" dirty="0" smtClean="0"/>
                <a:t>25GeV</a:t>
              </a:r>
            </a:p>
            <a:p>
              <a:r>
                <a:rPr lang="ja-JP" altLang="en-US" dirty="0"/>
                <a:t>私</a:t>
              </a:r>
              <a:r>
                <a:rPr lang="ja-JP" altLang="en-US" dirty="0" smtClean="0"/>
                <a:t>より古い</a:t>
              </a:r>
              <a:endParaRPr lang="en-US" altLang="ja-JP" dirty="0" smtClean="0"/>
            </a:p>
            <a:p>
              <a:r>
                <a:rPr lang="en-US" altLang="ja-JP" dirty="0" smtClean="0"/>
                <a:t>Booster</a:t>
              </a:r>
              <a:r>
                <a:rPr lang="ja-JP" altLang="en-US" dirty="0" smtClean="0"/>
                <a:t>から６バンチ</a:t>
              </a:r>
              <a:endParaRPr lang="en-US" altLang="ja-JP" dirty="0" smtClean="0"/>
            </a:p>
            <a:p>
              <a:r>
                <a:rPr lang="ja-JP" altLang="en-US" dirty="0" smtClean="0"/>
                <a:t>バンチ分割</a:t>
              </a:r>
              <a:endParaRPr lang="en-US" altLang="ja-JP" dirty="0" smtClean="0"/>
            </a:p>
            <a:p>
              <a:r>
                <a:rPr lang="ja-JP" altLang="en-US" dirty="0"/>
                <a:t>バンチ操作</a:t>
              </a:r>
              <a:endParaRPr lang="en-US" altLang="ja-JP" dirty="0" smtClean="0"/>
            </a:p>
            <a:p>
              <a:endParaRPr lang="en-US" altLang="ja-JP" dirty="0"/>
            </a:p>
            <a:p>
              <a:r>
                <a:rPr lang="ja-JP" altLang="en-US" dirty="0" smtClean="0"/>
                <a:t>周波数可変空洞</a:t>
              </a:r>
              <a:endParaRPr lang="en-US" altLang="ja-JP" dirty="0" smtClean="0"/>
            </a:p>
          </p:txBody>
        </p:sp>
        <p:cxnSp>
          <p:nvCxnSpPr>
            <p:cNvPr id="9" name="直線矢印コネクタ 8"/>
            <p:cNvCxnSpPr/>
            <p:nvPr/>
          </p:nvCxnSpPr>
          <p:spPr>
            <a:xfrm flipH="1">
              <a:off x="4355976" y="2276872"/>
              <a:ext cx="259249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5220072" y="3212976"/>
              <a:ext cx="172840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4572000" y="1052736"/>
            <a:ext cx="4548253" cy="1224136"/>
            <a:chOff x="4572000" y="1052736"/>
            <a:chExt cx="4548253" cy="1224136"/>
          </a:xfrm>
        </p:grpSpPr>
        <p:sp>
          <p:nvSpPr>
            <p:cNvPr id="7" name="テキスト ボックス 6"/>
            <p:cNvSpPr txBox="1"/>
            <p:nvPr/>
          </p:nvSpPr>
          <p:spPr>
            <a:xfrm>
              <a:off x="7011984" y="1052736"/>
              <a:ext cx="2108269" cy="923330"/>
            </a:xfrm>
            <a:prstGeom prst="rect">
              <a:avLst/>
            </a:prstGeom>
            <a:solidFill>
              <a:schemeClr val="accent2">
                <a:lumMod val="20000"/>
                <a:lumOff val="80000"/>
              </a:schemeClr>
            </a:solidFill>
            <a:effectLst>
              <a:softEdge rad="63500"/>
            </a:effectLst>
          </p:spPr>
          <p:txBody>
            <a:bodyPr wrap="none" rtlCol="0">
              <a:spAutoFit/>
            </a:bodyPr>
            <a:lstStyle/>
            <a:p>
              <a:r>
                <a:rPr kumimoji="1" lang="en-US" altLang="ja-JP" dirty="0" smtClean="0"/>
                <a:t>SPS</a:t>
              </a:r>
              <a:r>
                <a:rPr kumimoji="1" lang="ja-JP" altLang="en-US" dirty="0" smtClean="0"/>
                <a:t>：</a:t>
              </a:r>
              <a:r>
                <a:rPr kumimoji="1" lang="en-US" altLang="ja-JP" dirty="0" smtClean="0"/>
                <a:t>450GeV</a:t>
              </a:r>
            </a:p>
            <a:p>
              <a:endParaRPr lang="en-US" altLang="ja-JP" dirty="0"/>
            </a:p>
            <a:p>
              <a:r>
                <a:rPr lang="ja-JP" altLang="en-US" dirty="0" smtClean="0"/>
                <a:t>周波数固定空洞　　</a:t>
              </a:r>
              <a:endParaRPr lang="en-US" altLang="ja-JP" dirty="0" smtClean="0"/>
            </a:p>
          </p:txBody>
        </p:sp>
        <p:cxnSp>
          <p:nvCxnSpPr>
            <p:cNvPr id="14" name="直線矢印コネクタ 13"/>
            <p:cNvCxnSpPr/>
            <p:nvPr/>
          </p:nvCxnSpPr>
          <p:spPr>
            <a:xfrm flipH="1">
              <a:off x="4572000" y="1465888"/>
              <a:ext cx="2508154" cy="810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3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0653" y="278446"/>
            <a:ext cx="8229600" cy="1143000"/>
          </a:xfrm>
        </p:spPr>
        <p:txBody>
          <a:bodyPr/>
          <a:lstStyle/>
          <a:p>
            <a:pPr algn="l"/>
            <a:r>
              <a:rPr kumimoji="1" lang="en-US" altLang="ja-JP" dirty="0" smtClean="0">
                <a:solidFill>
                  <a:srgbClr val="FF0000"/>
                </a:solidFill>
              </a:rPr>
              <a:t>FET</a:t>
            </a:r>
            <a:r>
              <a:rPr kumimoji="1" lang="ja-JP" altLang="en-US" sz="4000" dirty="0" smtClean="0">
                <a:solidFill>
                  <a:srgbClr val="FF0000"/>
                </a:solidFill>
              </a:rPr>
              <a:t>試験結果</a:t>
            </a:r>
            <a:r>
              <a:rPr kumimoji="1" lang="ja-JP" altLang="en-US" dirty="0" smtClean="0">
                <a:solidFill>
                  <a:srgbClr val="FF0000"/>
                </a:solidFill>
              </a:rPr>
              <a:t>（</a:t>
            </a:r>
            <a:r>
              <a:rPr kumimoji="1" lang="en-US" altLang="ja-JP" dirty="0" smtClean="0">
                <a:solidFill>
                  <a:srgbClr val="FF0000"/>
                </a:solidFill>
              </a:rPr>
              <a:t>I</a:t>
            </a:r>
            <a:r>
              <a:rPr kumimoji="1" lang="en-US" altLang="ja-JP" sz="2800" dirty="0" smtClean="0">
                <a:solidFill>
                  <a:srgbClr val="FF0000"/>
                </a:solidFill>
              </a:rPr>
              <a:t>D</a:t>
            </a:r>
            <a:r>
              <a:rPr kumimoji="1" lang="en-US" altLang="ja-JP" dirty="0" smtClean="0">
                <a:solidFill>
                  <a:srgbClr val="FF0000"/>
                </a:solidFill>
              </a:rPr>
              <a:t>=1A</a:t>
            </a:r>
            <a:r>
              <a:rPr lang="ja-JP" altLang="en-US" sz="4000" dirty="0" smtClean="0">
                <a:solidFill>
                  <a:srgbClr val="FF0000"/>
                </a:solidFill>
              </a:rPr>
              <a:t>時の</a:t>
            </a:r>
            <a:r>
              <a:rPr lang="en-US" altLang="ja-JP" dirty="0" smtClean="0">
                <a:solidFill>
                  <a:srgbClr val="FF0000"/>
                </a:solidFill>
              </a:rPr>
              <a:t>V</a:t>
            </a:r>
            <a:r>
              <a:rPr lang="en-US" altLang="ja-JP" sz="2800" dirty="0" smtClean="0">
                <a:solidFill>
                  <a:srgbClr val="FF0000"/>
                </a:solidFill>
              </a:rPr>
              <a:t>GS</a:t>
            </a:r>
            <a:r>
              <a:rPr lang="ja-JP" altLang="en-US" dirty="0" smtClean="0">
                <a:solidFill>
                  <a:srgbClr val="FF0000"/>
                </a:solidFill>
              </a:rPr>
              <a:t>）</a:t>
            </a:r>
            <a:endParaRPr kumimoji="1" lang="ja-JP" altLang="en-US"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53" y="1233501"/>
            <a:ext cx="3600000" cy="259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89" y="3868153"/>
            <a:ext cx="3600000" cy="258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252128"/>
            <a:ext cx="36000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956501"/>
            <a:ext cx="3600000" cy="268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線コネクタ 3"/>
          <p:cNvCxnSpPr/>
          <p:nvPr/>
        </p:nvCxnSpPr>
        <p:spPr>
          <a:xfrm>
            <a:off x="6732240" y="5296647"/>
            <a:ext cx="216024" cy="1012673"/>
          </a:xfrm>
          <a:prstGeom prst="line">
            <a:avLst/>
          </a:prstGeom>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106536" y="6436103"/>
            <a:ext cx="3055452" cy="369332"/>
          </a:xfrm>
          <a:prstGeom prst="rect">
            <a:avLst/>
          </a:prstGeom>
          <a:noFill/>
        </p:spPr>
        <p:txBody>
          <a:bodyPr wrap="none" rtlCol="0">
            <a:spAutoFit/>
          </a:bodyPr>
          <a:lstStyle/>
          <a:p>
            <a:r>
              <a:rPr kumimoji="1" lang="en-US" altLang="ja-JP" dirty="0" smtClean="0"/>
              <a:t>10kGy</a:t>
            </a:r>
            <a:r>
              <a:rPr kumimoji="1" lang="ja-JP" altLang="en-US" dirty="0" smtClean="0"/>
              <a:t>時の中性子量</a:t>
            </a:r>
            <a:r>
              <a:rPr kumimoji="1" lang="en-US" altLang="ja-JP" dirty="0" smtClean="0"/>
              <a:t>5E13/</a:t>
            </a:r>
            <a:r>
              <a:rPr kumimoji="1" lang="ja-JP" altLang="en-US" dirty="0" smtClean="0"/>
              <a:t>㎝</a:t>
            </a:r>
            <a:r>
              <a:rPr kumimoji="1" lang="en-US" altLang="ja-JP" dirty="0" smtClean="0"/>
              <a:t>2</a:t>
            </a:r>
            <a:endParaRPr kumimoji="1" lang="ja-JP" altLang="en-US" dirty="0"/>
          </a:p>
        </p:txBody>
      </p:sp>
      <p:sp>
        <p:nvSpPr>
          <p:cNvPr id="5" name="テキスト ボックス 4"/>
          <p:cNvSpPr txBox="1"/>
          <p:nvPr/>
        </p:nvSpPr>
        <p:spPr>
          <a:xfrm>
            <a:off x="5364088" y="5802983"/>
            <a:ext cx="880369" cy="369332"/>
          </a:xfrm>
          <a:prstGeom prst="rect">
            <a:avLst/>
          </a:prstGeom>
          <a:noFill/>
        </p:spPr>
        <p:txBody>
          <a:bodyPr wrap="none" rtlCol="0">
            <a:spAutoFit/>
          </a:bodyPr>
          <a:lstStyle/>
          <a:p>
            <a:r>
              <a:rPr kumimoji="1" lang="en-US" altLang="ja-JP" dirty="0" smtClean="0"/>
              <a:t>LDMOS</a:t>
            </a:r>
            <a:endParaRPr kumimoji="1" lang="ja-JP" altLang="en-US" dirty="0"/>
          </a:p>
        </p:txBody>
      </p:sp>
      <p:sp>
        <p:nvSpPr>
          <p:cNvPr id="6" name="テキスト ボックス 5"/>
          <p:cNvSpPr txBox="1"/>
          <p:nvPr/>
        </p:nvSpPr>
        <p:spPr>
          <a:xfrm>
            <a:off x="3131840" y="1695479"/>
            <a:ext cx="782587" cy="369332"/>
          </a:xfrm>
          <a:prstGeom prst="rect">
            <a:avLst/>
          </a:prstGeom>
          <a:noFill/>
        </p:spPr>
        <p:txBody>
          <a:bodyPr wrap="none" rtlCol="0">
            <a:spAutoFit/>
          </a:bodyPr>
          <a:lstStyle/>
          <a:p>
            <a:r>
              <a:rPr kumimoji="1" lang="en-US" altLang="ja-JP" dirty="0" smtClean="0"/>
              <a:t>DMOS</a:t>
            </a:r>
            <a:endParaRPr kumimoji="1" lang="ja-JP" altLang="en-US" dirty="0"/>
          </a:p>
        </p:txBody>
      </p:sp>
      <p:sp>
        <p:nvSpPr>
          <p:cNvPr id="11" name="正方形/長方形 10"/>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25494934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7565513" y="2937167"/>
            <a:ext cx="1296144"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524952" y="2937167"/>
            <a:ext cx="4032448"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32444" y="2937167"/>
            <a:ext cx="1184396"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p:cNvSpPr>
            <a:spLocks noChangeArrowheads="1"/>
          </p:cNvSpPr>
          <p:nvPr/>
        </p:nvSpPr>
        <p:spPr bwMode="auto">
          <a:xfrm>
            <a:off x="0" y="0"/>
            <a:ext cx="9144000" cy="609600"/>
          </a:xfrm>
          <a:prstGeom prst="rect">
            <a:avLst/>
          </a:prstGeom>
          <a:noFill/>
          <a:ln w="9525">
            <a:noFill/>
            <a:miter lim="800000"/>
            <a:headEnd/>
            <a:tailEnd/>
          </a:ln>
          <a:effectLst/>
        </p:spPr>
        <p:txBody>
          <a:bodyPr anchor="ctr"/>
          <a:lstStyle/>
          <a:p>
            <a:pPr algn="ctr">
              <a:spcBef>
                <a:spcPct val="0"/>
              </a:spcBef>
            </a:pPr>
            <a:r>
              <a:rPr lang="en-GB" sz="3200" b="1" dirty="0" smtClean="0">
                <a:solidFill>
                  <a:schemeClr val="tx2"/>
                </a:solidFill>
                <a:latin typeface="Constantia" pitchFamily="18" charset="0"/>
              </a:rPr>
              <a:t>Timeline (present baseline)</a:t>
            </a:r>
            <a:endParaRPr lang="en-GB" sz="3200" dirty="0">
              <a:solidFill>
                <a:schemeClr val="tx2"/>
              </a:solidFill>
              <a:latin typeface="Constantia" pitchFamily="18" charset="0"/>
            </a:endParaRPr>
          </a:p>
        </p:txBody>
      </p:sp>
      <p:cxnSp>
        <p:nvCxnSpPr>
          <p:cNvPr id="5" name="Straight Connector 4"/>
          <p:cNvCxnSpPr/>
          <p:nvPr/>
        </p:nvCxnSpPr>
        <p:spPr>
          <a:xfrm flipH="1">
            <a:off x="509050" y="2289095"/>
            <a:ext cx="638"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33064" y="2289095"/>
            <a:ext cx="0"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41176" y="2289095"/>
            <a:ext cx="0"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73624" y="2289095"/>
            <a:ext cx="125"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49288" y="2289095"/>
            <a:ext cx="0"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 Box 9"/>
          <p:cNvSpPr txBox="1">
            <a:spLocks noChangeArrowheads="1"/>
          </p:cNvSpPr>
          <p:nvPr/>
        </p:nvSpPr>
        <p:spPr bwMode="auto">
          <a:xfrm>
            <a:off x="652744"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2012</a:t>
            </a:r>
            <a:endParaRPr lang="de-DE" b="1" dirty="0">
              <a:solidFill>
                <a:schemeClr val="bg1"/>
              </a:solidFill>
              <a:latin typeface="Constantia" pitchFamily="18" charset="0"/>
            </a:endParaRPr>
          </a:p>
        </p:txBody>
      </p:sp>
      <p:sp>
        <p:nvSpPr>
          <p:cNvPr id="57" name="Slide Number Placeholder 56"/>
          <p:cNvSpPr>
            <a:spLocks noGrp="1"/>
          </p:cNvSpPr>
          <p:nvPr>
            <p:ph type="sldNum" sz="quarter" idx="12"/>
          </p:nvPr>
        </p:nvSpPr>
        <p:spPr/>
        <p:txBody>
          <a:bodyPr/>
          <a:lstStyle/>
          <a:p>
            <a:fld id="{80312B61-8FBB-43B8-A6DD-B3B75C37806A}" type="slidenum">
              <a:rPr lang="en-US" smtClean="0"/>
              <a:pPr/>
              <a:t>4</a:t>
            </a:fld>
            <a:endParaRPr lang="en-US" dirty="0"/>
          </a:p>
        </p:txBody>
      </p:sp>
      <p:sp>
        <p:nvSpPr>
          <p:cNvPr id="59" name="Text Box 9"/>
          <p:cNvSpPr txBox="1">
            <a:spLocks noChangeArrowheads="1"/>
          </p:cNvSpPr>
          <p:nvPr/>
        </p:nvSpPr>
        <p:spPr bwMode="auto">
          <a:xfrm>
            <a:off x="2668968"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2014</a:t>
            </a:r>
            <a:endParaRPr lang="de-DE" b="1" dirty="0">
              <a:solidFill>
                <a:schemeClr val="bg1"/>
              </a:solidFill>
              <a:latin typeface="Constantia" pitchFamily="18" charset="0"/>
            </a:endParaRPr>
          </a:p>
        </p:txBody>
      </p:sp>
      <p:sp>
        <p:nvSpPr>
          <p:cNvPr id="60" name="Text Box 9"/>
          <p:cNvSpPr txBox="1">
            <a:spLocks noChangeArrowheads="1"/>
          </p:cNvSpPr>
          <p:nvPr/>
        </p:nvSpPr>
        <p:spPr bwMode="auto">
          <a:xfrm>
            <a:off x="3677080"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2015</a:t>
            </a:r>
            <a:endParaRPr lang="de-DE" b="1" dirty="0">
              <a:solidFill>
                <a:schemeClr val="bg1"/>
              </a:solidFill>
              <a:latin typeface="Constantia" pitchFamily="18" charset="0"/>
            </a:endParaRPr>
          </a:p>
        </p:txBody>
      </p:sp>
      <p:sp>
        <p:nvSpPr>
          <p:cNvPr id="61" name="Text Box 9"/>
          <p:cNvSpPr txBox="1">
            <a:spLocks noChangeArrowheads="1"/>
          </p:cNvSpPr>
          <p:nvPr/>
        </p:nvSpPr>
        <p:spPr bwMode="auto">
          <a:xfrm>
            <a:off x="4685192"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2016</a:t>
            </a:r>
            <a:endParaRPr lang="de-DE" b="1" dirty="0">
              <a:solidFill>
                <a:schemeClr val="bg1"/>
              </a:solidFill>
              <a:latin typeface="Constantia" pitchFamily="18" charset="0"/>
            </a:endParaRPr>
          </a:p>
        </p:txBody>
      </p:sp>
      <p:sp>
        <p:nvSpPr>
          <p:cNvPr id="62" name="Text Box 9"/>
          <p:cNvSpPr txBox="1">
            <a:spLocks noChangeArrowheads="1"/>
          </p:cNvSpPr>
          <p:nvPr/>
        </p:nvSpPr>
        <p:spPr bwMode="auto">
          <a:xfrm>
            <a:off x="5693304"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2017</a:t>
            </a:r>
            <a:endParaRPr lang="de-DE" b="1" dirty="0">
              <a:solidFill>
                <a:schemeClr val="bg1"/>
              </a:solidFill>
              <a:latin typeface="Constantia" pitchFamily="18" charset="0"/>
            </a:endParaRPr>
          </a:p>
        </p:txBody>
      </p:sp>
      <p:sp>
        <p:nvSpPr>
          <p:cNvPr id="90" name="TextBox 89"/>
          <p:cNvSpPr txBox="1"/>
          <p:nvPr/>
        </p:nvSpPr>
        <p:spPr>
          <a:xfrm rot="18900000">
            <a:off x="2863491" y="4165741"/>
            <a:ext cx="2296083" cy="646331"/>
          </a:xfrm>
          <a:prstGeom prst="rect">
            <a:avLst/>
          </a:prstGeom>
          <a:noFill/>
        </p:spPr>
        <p:txBody>
          <a:bodyPr wrap="square" rtlCol="0">
            <a:spAutoFit/>
          </a:bodyPr>
          <a:lstStyle/>
          <a:p>
            <a:r>
              <a:rPr lang="en-GB" b="1" dirty="0" smtClean="0">
                <a:latin typeface="Constantia" pitchFamily="18" charset="0"/>
              </a:rPr>
              <a:t>New coupled-bunch feedback PS</a:t>
            </a:r>
            <a:endParaRPr lang="en-US" b="1" dirty="0">
              <a:latin typeface="Constantia" pitchFamily="18" charset="0"/>
            </a:endParaRPr>
          </a:p>
        </p:txBody>
      </p:sp>
      <p:cxnSp>
        <p:nvCxnSpPr>
          <p:cNvPr id="94" name="Straight Arrow Connector 93"/>
          <p:cNvCxnSpPr/>
          <p:nvPr/>
        </p:nvCxnSpPr>
        <p:spPr>
          <a:xfrm>
            <a:off x="4541176" y="2217087"/>
            <a:ext cx="1" cy="719832"/>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rot="18900000">
            <a:off x="7396073" y="1141499"/>
            <a:ext cx="1944464" cy="646331"/>
          </a:xfrm>
          <a:prstGeom prst="rect">
            <a:avLst/>
          </a:prstGeom>
          <a:noFill/>
        </p:spPr>
        <p:txBody>
          <a:bodyPr wrap="square" rtlCol="0">
            <a:spAutoFit/>
          </a:bodyPr>
          <a:lstStyle/>
          <a:p>
            <a:r>
              <a:rPr lang="en-US" b="1" dirty="0" smtClean="0">
                <a:latin typeface="Constantia" pitchFamily="18" charset="0"/>
              </a:rPr>
              <a:t>PSB-PS transfer 1.4 </a:t>
            </a:r>
            <a:r>
              <a:rPr lang="en-US" b="1" dirty="0" err="1" smtClean="0">
                <a:latin typeface="Constantia" pitchFamily="18" charset="0"/>
              </a:rPr>
              <a:t>GeV</a:t>
            </a:r>
            <a:r>
              <a:rPr lang="en-US" b="1" dirty="0" smtClean="0">
                <a:latin typeface="Constantia" pitchFamily="18" charset="0"/>
              </a:rPr>
              <a:t> </a:t>
            </a:r>
            <a:r>
              <a:rPr lang="en-US" b="1" dirty="0" smtClean="0">
                <a:latin typeface="Constantia" pitchFamily="18" charset="0"/>
                <a:sym typeface="Symbol"/>
              </a:rPr>
              <a:t> 2 </a:t>
            </a:r>
            <a:r>
              <a:rPr lang="en-US" b="1" dirty="0" err="1" smtClean="0">
                <a:latin typeface="Constantia" pitchFamily="18" charset="0"/>
                <a:sym typeface="Symbol"/>
              </a:rPr>
              <a:t>GeV</a:t>
            </a:r>
            <a:endParaRPr lang="en-US" b="1" dirty="0">
              <a:latin typeface="Constantia" pitchFamily="18" charset="0"/>
            </a:endParaRPr>
          </a:p>
        </p:txBody>
      </p:sp>
      <p:cxnSp>
        <p:nvCxnSpPr>
          <p:cNvPr id="96" name="Straight Arrow Connector 95"/>
          <p:cNvCxnSpPr/>
          <p:nvPr/>
        </p:nvCxnSpPr>
        <p:spPr>
          <a:xfrm>
            <a:off x="7812360" y="2217087"/>
            <a:ext cx="1" cy="719832"/>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352346" y="3296959"/>
            <a:ext cx="0" cy="72008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8900000">
            <a:off x="4281804" y="1149521"/>
            <a:ext cx="2476796" cy="646331"/>
          </a:xfrm>
          <a:prstGeom prst="rect">
            <a:avLst/>
          </a:prstGeom>
          <a:noFill/>
        </p:spPr>
        <p:txBody>
          <a:bodyPr wrap="square" rtlCol="0">
            <a:spAutoFit/>
          </a:bodyPr>
          <a:lstStyle/>
          <a:p>
            <a:r>
              <a:rPr lang="en-US" b="1" dirty="0" smtClean="0">
                <a:latin typeface="Constantia" pitchFamily="18" charset="0"/>
              </a:rPr>
              <a:t>PSB H</a:t>
            </a:r>
            <a:r>
              <a:rPr lang="en-US" b="1" baseline="30000" dirty="0" smtClean="0">
                <a:latin typeface="Constantia" pitchFamily="18" charset="0"/>
              </a:rPr>
              <a:t>-</a:t>
            </a:r>
            <a:r>
              <a:rPr lang="en-US" b="1" dirty="0" smtClean="0">
                <a:latin typeface="Constantia" pitchFamily="18" charset="0"/>
              </a:rPr>
              <a:t> injection ready for installation</a:t>
            </a:r>
            <a:endParaRPr lang="en-US" b="1" dirty="0">
              <a:latin typeface="Constantia" pitchFamily="18" charset="0"/>
            </a:endParaRPr>
          </a:p>
        </p:txBody>
      </p:sp>
      <p:sp>
        <p:nvSpPr>
          <p:cNvPr id="68" name="Rectangle 67"/>
          <p:cNvSpPr/>
          <p:nvPr/>
        </p:nvSpPr>
        <p:spPr>
          <a:xfrm>
            <a:off x="1434400" y="2937167"/>
            <a:ext cx="1342800" cy="360040"/>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Box 9"/>
          <p:cNvSpPr txBox="1">
            <a:spLocks noChangeArrowheads="1"/>
          </p:cNvSpPr>
          <p:nvPr/>
        </p:nvSpPr>
        <p:spPr bwMode="auto">
          <a:xfrm>
            <a:off x="1660856"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2013</a:t>
            </a:r>
            <a:endParaRPr lang="de-DE" b="1" dirty="0">
              <a:solidFill>
                <a:schemeClr val="bg1"/>
              </a:solidFill>
              <a:latin typeface="Constantia" pitchFamily="18" charset="0"/>
            </a:endParaRPr>
          </a:p>
        </p:txBody>
      </p:sp>
      <p:sp>
        <p:nvSpPr>
          <p:cNvPr id="37" name="Rectangle 36"/>
          <p:cNvSpPr/>
          <p:nvPr/>
        </p:nvSpPr>
        <p:spPr>
          <a:xfrm>
            <a:off x="6474400" y="2938767"/>
            <a:ext cx="1342800" cy="360040"/>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9"/>
          <p:cNvSpPr txBox="1">
            <a:spLocks noChangeArrowheads="1"/>
          </p:cNvSpPr>
          <p:nvPr/>
        </p:nvSpPr>
        <p:spPr bwMode="auto">
          <a:xfrm>
            <a:off x="6701416"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2018</a:t>
            </a:r>
            <a:endParaRPr lang="de-DE" b="1" dirty="0">
              <a:solidFill>
                <a:schemeClr val="bg1"/>
              </a:solidFill>
              <a:latin typeface="Constantia" pitchFamily="18" charset="0"/>
            </a:endParaRPr>
          </a:p>
        </p:txBody>
      </p:sp>
      <p:grpSp>
        <p:nvGrpSpPr>
          <p:cNvPr id="2" name="Group 42"/>
          <p:cNvGrpSpPr/>
          <p:nvPr/>
        </p:nvGrpSpPr>
        <p:grpSpPr>
          <a:xfrm>
            <a:off x="8703512" y="2735628"/>
            <a:ext cx="374846" cy="778246"/>
            <a:chOff x="8587762" y="2795661"/>
            <a:chExt cx="374846" cy="778246"/>
          </a:xfrm>
        </p:grpSpPr>
        <p:sp>
          <p:nvSpPr>
            <p:cNvPr id="39" name="Rectangle 38"/>
            <p:cNvSpPr/>
            <p:nvPr/>
          </p:nvSpPr>
          <p:spPr>
            <a:xfrm rot="2700000">
              <a:off x="8603556" y="2794713"/>
              <a:ext cx="358103"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700000">
              <a:off x="8588710" y="3214856"/>
              <a:ext cx="358103"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rot="2700000">
            <a:off x="204400" y="2988532"/>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rot="18900000">
            <a:off x="185882" y="1348427"/>
            <a:ext cx="1831557" cy="369332"/>
          </a:xfrm>
          <a:prstGeom prst="rect">
            <a:avLst/>
          </a:prstGeom>
          <a:noFill/>
        </p:spPr>
        <p:txBody>
          <a:bodyPr wrap="square" rtlCol="0">
            <a:spAutoFit/>
          </a:bodyPr>
          <a:lstStyle/>
          <a:p>
            <a:r>
              <a:rPr lang="en-US" b="1" dirty="0" smtClean="0">
                <a:latin typeface="Constantia" pitchFamily="18" charset="0"/>
              </a:rPr>
              <a:t>Chamonix 2012</a:t>
            </a:r>
            <a:endParaRPr lang="en-US" b="1" dirty="0">
              <a:latin typeface="Constantia" pitchFamily="18" charset="0"/>
            </a:endParaRPr>
          </a:p>
        </p:txBody>
      </p:sp>
      <p:cxnSp>
        <p:nvCxnSpPr>
          <p:cNvPr id="50" name="Straight Arrow Connector 49"/>
          <p:cNvCxnSpPr/>
          <p:nvPr/>
        </p:nvCxnSpPr>
        <p:spPr>
          <a:xfrm>
            <a:off x="594000" y="2217087"/>
            <a:ext cx="1" cy="719832"/>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8900000">
            <a:off x="6416106" y="4099250"/>
            <a:ext cx="2296083" cy="923330"/>
          </a:xfrm>
          <a:prstGeom prst="rect">
            <a:avLst/>
          </a:prstGeom>
          <a:noFill/>
        </p:spPr>
        <p:txBody>
          <a:bodyPr wrap="square" rtlCol="0">
            <a:spAutoFit/>
          </a:bodyPr>
          <a:lstStyle/>
          <a:p>
            <a:r>
              <a:rPr lang="en-GB" b="1" dirty="0" smtClean="0">
                <a:latin typeface="Constantia" pitchFamily="18" charset="0"/>
              </a:rPr>
              <a:t>Linac4 deliver-      </a:t>
            </a:r>
            <a:r>
              <a:rPr lang="en-GB" b="1" dirty="0" err="1" smtClean="0">
                <a:latin typeface="Constantia" pitchFamily="18" charset="0"/>
              </a:rPr>
              <a:t>ing</a:t>
            </a:r>
            <a:r>
              <a:rPr lang="en-GB" b="1" dirty="0" smtClean="0">
                <a:latin typeface="Constantia" pitchFamily="18" charset="0"/>
              </a:rPr>
              <a:t> H</a:t>
            </a:r>
            <a:r>
              <a:rPr lang="en-GB" b="1" baseline="30000" dirty="0" smtClean="0">
                <a:latin typeface="Constantia" pitchFamily="18" charset="0"/>
              </a:rPr>
              <a:t>-</a:t>
            </a:r>
            <a:r>
              <a:rPr lang="en-GB" b="1" dirty="0" smtClean="0">
                <a:latin typeface="Constantia" pitchFamily="18" charset="0"/>
              </a:rPr>
              <a:t> into PSB if connected in LS2</a:t>
            </a:r>
            <a:endParaRPr lang="en-US" b="1" dirty="0">
              <a:latin typeface="Constantia" pitchFamily="18" charset="0"/>
            </a:endParaRPr>
          </a:p>
        </p:txBody>
      </p:sp>
      <p:cxnSp>
        <p:nvCxnSpPr>
          <p:cNvPr id="42" name="Straight Arrow Connector 41"/>
          <p:cNvCxnSpPr/>
          <p:nvPr/>
        </p:nvCxnSpPr>
        <p:spPr>
          <a:xfrm flipV="1">
            <a:off x="7814048" y="3296959"/>
            <a:ext cx="0" cy="72008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367915" y="2249358"/>
            <a:ext cx="1331877" cy="615553"/>
          </a:xfrm>
          <a:prstGeom prst="rect">
            <a:avLst/>
          </a:prstGeom>
          <a:noFill/>
        </p:spPr>
        <p:txBody>
          <a:bodyPr wrap="square" rtlCol="0">
            <a:spAutoFit/>
          </a:bodyPr>
          <a:lstStyle/>
          <a:p>
            <a:pPr algn="ctr"/>
            <a:r>
              <a:rPr lang="en-GB" sz="1700" b="1" dirty="0" smtClean="0">
                <a:solidFill>
                  <a:srgbClr val="C0504D"/>
                </a:solidFill>
                <a:latin typeface="Constantia" pitchFamily="18" charset="0"/>
              </a:rPr>
              <a:t>LS1 for injectors</a:t>
            </a:r>
            <a:endParaRPr lang="en-US" sz="1700" b="1" dirty="0">
              <a:solidFill>
                <a:srgbClr val="C0504D"/>
              </a:solidFill>
              <a:latin typeface="Constantia" pitchFamily="18" charset="0"/>
            </a:endParaRPr>
          </a:p>
        </p:txBody>
      </p:sp>
      <p:sp>
        <p:nvSpPr>
          <p:cNvPr id="48" name="TextBox 47"/>
          <p:cNvSpPr txBox="1"/>
          <p:nvPr/>
        </p:nvSpPr>
        <p:spPr>
          <a:xfrm>
            <a:off x="6408475" y="2249358"/>
            <a:ext cx="1331877" cy="615553"/>
          </a:xfrm>
          <a:prstGeom prst="rect">
            <a:avLst/>
          </a:prstGeom>
          <a:noFill/>
        </p:spPr>
        <p:txBody>
          <a:bodyPr wrap="square" rtlCol="0">
            <a:spAutoFit/>
          </a:bodyPr>
          <a:lstStyle/>
          <a:p>
            <a:pPr algn="ctr"/>
            <a:r>
              <a:rPr lang="en-GB" sz="1700" b="1" dirty="0" smtClean="0">
                <a:solidFill>
                  <a:srgbClr val="C0504D"/>
                </a:solidFill>
                <a:latin typeface="Constantia" pitchFamily="18" charset="0"/>
              </a:rPr>
              <a:t>LS2 for injectors</a:t>
            </a:r>
            <a:endParaRPr lang="en-US" sz="1700" b="1" dirty="0">
              <a:solidFill>
                <a:srgbClr val="C0504D"/>
              </a:solidFill>
              <a:latin typeface="Constantia" pitchFamily="18" charset="0"/>
            </a:endParaRPr>
          </a:p>
        </p:txBody>
      </p:sp>
      <p:sp>
        <p:nvSpPr>
          <p:cNvPr id="51" name="TextBox 50"/>
          <p:cNvSpPr txBox="1"/>
          <p:nvPr/>
        </p:nvSpPr>
        <p:spPr>
          <a:xfrm>
            <a:off x="6408475" y="3356992"/>
            <a:ext cx="1331877" cy="615553"/>
          </a:xfrm>
          <a:prstGeom prst="rect">
            <a:avLst/>
          </a:prstGeom>
          <a:noFill/>
        </p:spPr>
        <p:txBody>
          <a:bodyPr wrap="square" rtlCol="0">
            <a:spAutoFit/>
          </a:bodyPr>
          <a:lstStyle/>
          <a:p>
            <a:pPr algn="ctr"/>
            <a:r>
              <a:rPr lang="en-GB" sz="1700" b="1" dirty="0" smtClean="0">
                <a:solidFill>
                  <a:srgbClr val="C0504D"/>
                </a:solidFill>
                <a:latin typeface="Constantia" pitchFamily="18" charset="0"/>
              </a:rPr>
              <a:t>1.4 </a:t>
            </a:r>
            <a:r>
              <a:rPr lang="en-GB" sz="1700" b="1" dirty="0" err="1" smtClean="0">
                <a:solidFill>
                  <a:srgbClr val="C0504D"/>
                </a:solidFill>
                <a:latin typeface="Constantia" pitchFamily="18" charset="0"/>
              </a:rPr>
              <a:t>GeV</a:t>
            </a:r>
            <a:r>
              <a:rPr lang="en-GB" sz="1700" b="1" dirty="0" smtClean="0">
                <a:solidFill>
                  <a:srgbClr val="C0504D"/>
                </a:solidFill>
                <a:latin typeface="Constantia" pitchFamily="18" charset="0"/>
              </a:rPr>
              <a:t>      </a:t>
            </a:r>
            <a:r>
              <a:rPr lang="en-GB" sz="1700" b="1" dirty="0" smtClean="0">
                <a:solidFill>
                  <a:srgbClr val="C0504D"/>
                </a:solidFill>
                <a:latin typeface="Constantia" pitchFamily="18" charset="0"/>
                <a:sym typeface="Symbol"/>
              </a:rPr>
              <a:t> 2GeV</a:t>
            </a:r>
            <a:endParaRPr lang="en-US" sz="1700" b="1" dirty="0">
              <a:solidFill>
                <a:srgbClr val="C0504D"/>
              </a:solidFill>
              <a:latin typeface="Constantia" pitchFamily="18" charset="0"/>
            </a:endParaRPr>
          </a:p>
        </p:txBody>
      </p:sp>
      <p:sp>
        <p:nvSpPr>
          <p:cNvPr id="52" name="Rectangle 2"/>
          <p:cNvSpPr>
            <a:spLocks noChangeArrowheads="1"/>
          </p:cNvSpPr>
          <p:nvPr/>
        </p:nvSpPr>
        <p:spPr bwMode="auto">
          <a:xfrm>
            <a:off x="395288" y="5733256"/>
            <a:ext cx="8353424" cy="792088"/>
          </a:xfrm>
          <a:prstGeom prst="rect">
            <a:avLst/>
          </a:prstGeom>
          <a:noFill/>
          <a:ln w="9525">
            <a:noFill/>
            <a:miter lim="800000"/>
            <a:headEnd/>
            <a:tailEnd/>
          </a:ln>
          <a:effectLst/>
        </p:spPr>
        <p:txBody>
          <a:bodyPr/>
          <a:lstStyle/>
          <a:p>
            <a:pPr marL="355600" lvl="1" indent="-355600">
              <a:spcBef>
                <a:spcPct val="20000"/>
              </a:spcBef>
              <a:buFont typeface="Arial" pitchFamily="34" charset="0"/>
              <a:buChar char="•"/>
            </a:pPr>
            <a:r>
              <a:rPr lang="en-US" b="1" dirty="0" smtClean="0">
                <a:solidFill>
                  <a:srgbClr val="C0504D"/>
                </a:solidFill>
                <a:latin typeface="Constantia" pitchFamily="18" charset="0"/>
              </a:rPr>
              <a:t>2 </a:t>
            </a:r>
            <a:r>
              <a:rPr lang="en-US" b="1" dirty="0" err="1" smtClean="0">
                <a:solidFill>
                  <a:srgbClr val="C0504D"/>
                </a:solidFill>
                <a:latin typeface="Constantia" pitchFamily="18" charset="0"/>
              </a:rPr>
              <a:t>GeV</a:t>
            </a:r>
            <a:r>
              <a:rPr lang="en-US" b="1" dirty="0" smtClean="0">
                <a:solidFill>
                  <a:srgbClr val="C0504D"/>
                </a:solidFill>
                <a:latin typeface="Constantia" pitchFamily="18" charset="0"/>
              </a:rPr>
              <a:t> upgrade of PSB + increase of PS injection energy excluded for LS1</a:t>
            </a:r>
            <a:endParaRPr lang="en-GB" b="1" dirty="0" smtClean="0">
              <a:solidFill>
                <a:srgbClr val="4F81BD"/>
              </a:solidFill>
              <a:latin typeface="Constantia" pitchFamily="18" charset="0"/>
            </a:endParaRPr>
          </a:p>
          <a:p>
            <a:pPr marL="355600" lvl="1" indent="-355600">
              <a:spcBef>
                <a:spcPct val="20000"/>
              </a:spcBef>
              <a:buFontTx/>
              <a:buChar char="•"/>
            </a:pPr>
            <a:endParaRPr lang="en-GB" dirty="0" smtClean="0">
              <a:latin typeface="Constantia" pitchFamily="18" charset="0"/>
            </a:endParaRPr>
          </a:p>
        </p:txBody>
      </p:sp>
      <p:cxnSp>
        <p:nvCxnSpPr>
          <p:cNvPr id="53" name="Straight Arrow Connector 52"/>
          <p:cNvCxnSpPr/>
          <p:nvPr/>
        </p:nvCxnSpPr>
        <p:spPr>
          <a:xfrm flipH="1" flipV="1">
            <a:off x="5551055" y="3278910"/>
            <a:ext cx="262948" cy="870170"/>
          </a:xfrm>
          <a:prstGeom prst="straightConnector1">
            <a:avLst/>
          </a:prstGeom>
          <a:ln w="38100">
            <a:solidFill>
              <a:srgbClr val="385D8A"/>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70" idx="2"/>
          </p:cNvCxnSpPr>
          <p:nvPr/>
        </p:nvCxnSpPr>
        <p:spPr>
          <a:xfrm flipH="1" flipV="1">
            <a:off x="4541176" y="3297207"/>
            <a:ext cx="1272827" cy="851873"/>
          </a:xfrm>
          <a:prstGeom prst="straightConnector1">
            <a:avLst/>
          </a:prstGeom>
          <a:ln w="38100">
            <a:solidFill>
              <a:srgbClr val="385D8A"/>
            </a:solidFill>
            <a:tailEnd type="triangle" w="med"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436096" y="4077072"/>
            <a:ext cx="1331877" cy="353943"/>
          </a:xfrm>
          <a:prstGeom prst="rect">
            <a:avLst/>
          </a:prstGeom>
          <a:noFill/>
        </p:spPr>
        <p:txBody>
          <a:bodyPr wrap="square" rtlCol="0">
            <a:spAutoFit/>
          </a:bodyPr>
          <a:lstStyle/>
          <a:p>
            <a:pPr algn="ctr"/>
            <a:r>
              <a:rPr lang="en-GB" sz="1700" b="1" dirty="0" smtClean="0">
                <a:solidFill>
                  <a:srgbClr val="385D8A"/>
                </a:solidFill>
                <a:latin typeface="Constantia" pitchFamily="18" charset="0"/>
              </a:rPr>
              <a:t>LS1.5?</a:t>
            </a:r>
            <a:endParaRPr lang="en-US" sz="1700" b="1" dirty="0">
              <a:solidFill>
                <a:srgbClr val="385D8A"/>
              </a:solidFill>
              <a:latin typeface="Constantia" pitchFamily="18" charset="0"/>
            </a:endParaRPr>
          </a:p>
        </p:txBody>
      </p:sp>
      <p:sp>
        <p:nvSpPr>
          <p:cNvPr id="54" name="TextBox 53"/>
          <p:cNvSpPr txBox="1"/>
          <p:nvPr/>
        </p:nvSpPr>
        <p:spPr>
          <a:xfrm rot="18900000">
            <a:off x="3253337" y="1273980"/>
            <a:ext cx="1991430" cy="646331"/>
          </a:xfrm>
          <a:prstGeom prst="rect">
            <a:avLst/>
          </a:prstGeom>
          <a:noFill/>
        </p:spPr>
        <p:txBody>
          <a:bodyPr wrap="square" rtlCol="0">
            <a:spAutoFit/>
          </a:bodyPr>
          <a:lstStyle/>
          <a:p>
            <a:r>
              <a:rPr lang="en-US" b="1" dirty="0" smtClean="0">
                <a:latin typeface="Constantia" pitchFamily="18" charset="0"/>
              </a:rPr>
              <a:t>Linac4 ready,    p+ from Linac4</a:t>
            </a:r>
            <a:endParaRPr lang="en-US" b="1" dirty="0">
              <a:latin typeface="Constantia" pitchFamily="18" charset="0"/>
            </a:endParaRPr>
          </a:p>
        </p:txBody>
      </p:sp>
      <p:cxnSp>
        <p:nvCxnSpPr>
          <p:cNvPr id="56" name="Straight Arrow Connector 55"/>
          <p:cNvCxnSpPr/>
          <p:nvPr/>
        </p:nvCxnSpPr>
        <p:spPr>
          <a:xfrm>
            <a:off x="3526943" y="2226830"/>
            <a:ext cx="1" cy="719832"/>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64" name="Text Box 9"/>
          <p:cNvSpPr txBox="1">
            <a:spLocks noChangeArrowheads="1"/>
          </p:cNvSpPr>
          <p:nvPr/>
        </p:nvSpPr>
        <p:spPr bwMode="auto">
          <a:xfrm>
            <a:off x="7709528" y="2937167"/>
            <a:ext cx="720000" cy="369332"/>
          </a:xfrm>
          <a:prstGeom prst="rect">
            <a:avLst/>
          </a:prstGeom>
          <a:noFill/>
          <a:ln w="19050">
            <a:noFill/>
            <a:miter lim="800000"/>
            <a:headEnd/>
            <a:tailEnd type="none" w="med" len="lg"/>
          </a:ln>
          <a:effectLst/>
        </p:spPr>
        <p:txBody>
          <a:bodyPr wrap="square">
            <a:spAutoFit/>
          </a:bodyPr>
          <a:lstStyle/>
          <a:p>
            <a:pPr algn="ctr"/>
            <a:r>
              <a:rPr lang="en-US" b="1" dirty="0" smtClean="0">
                <a:solidFill>
                  <a:schemeClr val="bg1"/>
                </a:solidFill>
                <a:latin typeface="Constantia" pitchFamily="18" charset="0"/>
              </a:rPr>
              <a:t>2019</a:t>
            </a:r>
            <a:endParaRPr lang="de-DE" b="1" dirty="0">
              <a:solidFill>
                <a:schemeClr val="bg1"/>
              </a:solidFill>
              <a:latin typeface="Constantia" pitchFamily="18" charset="0"/>
            </a:endParaRPr>
          </a:p>
        </p:txBody>
      </p:sp>
      <p:cxnSp>
        <p:nvCxnSpPr>
          <p:cNvPr id="6" name="Straight Connector 5"/>
          <p:cNvCxnSpPr/>
          <p:nvPr/>
        </p:nvCxnSpPr>
        <p:spPr>
          <a:xfrm>
            <a:off x="2524952" y="2289095"/>
            <a:ext cx="0"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516840" y="2289095"/>
            <a:ext cx="0"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7400" y="2289095"/>
            <a:ext cx="0"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65512" y="2289095"/>
            <a:ext cx="0" cy="172794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1" name="グループ化 70"/>
          <p:cNvGrpSpPr/>
          <p:nvPr/>
        </p:nvGrpSpPr>
        <p:grpSpPr>
          <a:xfrm>
            <a:off x="7178973" y="692696"/>
            <a:ext cx="2222729" cy="1286617"/>
            <a:chOff x="7178973" y="714269"/>
            <a:chExt cx="2222729" cy="1286617"/>
          </a:xfrm>
        </p:grpSpPr>
        <p:sp>
          <p:nvSpPr>
            <p:cNvPr id="66" name="円/楕円 65"/>
            <p:cNvSpPr/>
            <p:nvPr/>
          </p:nvSpPr>
          <p:spPr>
            <a:xfrm rot="19199398">
              <a:off x="7178973" y="920766"/>
              <a:ext cx="2222729"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9" name="テキスト ボックス 68"/>
            <p:cNvSpPr txBox="1"/>
            <p:nvPr/>
          </p:nvSpPr>
          <p:spPr>
            <a:xfrm rot="19021769">
              <a:off x="7501837" y="714269"/>
              <a:ext cx="646331" cy="369332"/>
            </a:xfrm>
            <a:prstGeom prst="rect">
              <a:avLst/>
            </a:prstGeom>
            <a:noFill/>
          </p:spPr>
          <p:txBody>
            <a:bodyPr wrap="none" rtlCol="0">
              <a:spAutoFit/>
            </a:bodyPr>
            <a:lstStyle/>
            <a:p>
              <a:r>
                <a:rPr lang="ja-JP" altLang="en-US" dirty="0"/>
                <a:t>空洞</a:t>
              </a:r>
              <a:endParaRPr kumimoji="1" lang="ja-JP" altLang="en-US" dirty="0"/>
            </a:p>
          </p:txBody>
        </p:sp>
      </p:grpSp>
      <p:grpSp>
        <p:nvGrpSpPr>
          <p:cNvPr id="74" name="グループ化 73"/>
          <p:cNvGrpSpPr/>
          <p:nvPr/>
        </p:nvGrpSpPr>
        <p:grpSpPr>
          <a:xfrm>
            <a:off x="2369308" y="3940078"/>
            <a:ext cx="2880320" cy="1243666"/>
            <a:chOff x="2369308" y="3940078"/>
            <a:chExt cx="2880320" cy="1243666"/>
          </a:xfrm>
        </p:grpSpPr>
        <p:sp>
          <p:nvSpPr>
            <p:cNvPr id="65" name="円/楕円 64"/>
            <p:cNvSpPr/>
            <p:nvPr/>
          </p:nvSpPr>
          <p:spPr>
            <a:xfrm rot="19199398">
              <a:off x="2369308" y="3940078"/>
              <a:ext cx="2880320" cy="1243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rot="18953687">
              <a:off x="2793994" y="4177215"/>
              <a:ext cx="1265090" cy="369332"/>
            </a:xfrm>
            <a:prstGeom prst="rect">
              <a:avLst/>
            </a:prstGeom>
            <a:noFill/>
          </p:spPr>
          <p:txBody>
            <a:bodyPr wrap="square" rtlCol="0">
              <a:spAutoFit/>
            </a:bodyPr>
            <a:lstStyle/>
            <a:p>
              <a:r>
                <a:rPr lang="ja-JP" altLang="en-US" dirty="0" smtClean="0"/>
                <a:t>ダンパー</a:t>
              </a:r>
              <a:endParaRPr kumimoji="1" lang="ja-JP" altLang="en-US" dirty="0"/>
            </a:p>
          </p:txBody>
        </p:sp>
      </p:grpSp>
    </p:spTree>
    <p:extLst>
      <p:ext uri="{BB962C8B-B14F-4D97-AF65-F5344CB8AC3E}">
        <p14:creationId xmlns:p14="http://schemas.microsoft.com/office/powerpoint/2010/main" val="175155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229600" cy="1143000"/>
          </a:xfrm>
        </p:spPr>
        <p:txBody>
          <a:bodyPr/>
          <a:lstStyle/>
          <a:p>
            <a:pPr algn="l"/>
            <a:r>
              <a:rPr kumimoji="1" lang="en-US" altLang="ja-JP" sz="4000" dirty="0" smtClean="0">
                <a:solidFill>
                  <a:srgbClr val="FF0000"/>
                </a:solidFill>
              </a:rPr>
              <a:t>LIU</a:t>
            </a:r>
            <a:r>
              <a:rPr kumimoji="1" lang="ja-JP" altLang="en-US" sz="4000" dirty="0" smtClean="0">
                <a:solidFill>
                  <a:srgbClr val="FF0000"/>
                </a:solidFill>
              </a:rPr>
              <a:t>コラボレーションの経緯</a:t>
            </a:r>
            <a:endParaRPr kumimoji="1" lang="ja-JP" altLang="en-US" sz="4000" dirty="0">
              <a:solidFill>
                <a:srgbClr val="FF0000"/>
              </a:solidFill>
            </a:endParaRPr>
          </a:p>
        </p:txBody>
      </p:sp>
      <p:sp>
        <p:nvSpPr>
          <p:cNvPr id="3" name="コンテンツ プレースホルダー 2"/>
          <p:cNvSpPr>
            <a:spLocks noGrp="1"/>
          </p:cNvSpPr>
          <p:nvPr>
            <p:ph sz="half" idx="1"/>
          </p:nvPr>
        </p:nvSpPr>
        <p:spPr>
          <a:xfrm>
            <a:off x="457200" y="1268760"/>
            <a:ext cx="3178696" cy="5351319"/>
          </a:xfrm>
          <a:solidFill>
            <a:schemeClr val="tx2">
              <a:lumMod val="20000"/>
              <a:lumOff val="80000"/>
            </a:schemeClr>
          </a:solidFill>
          <a:effectLst>
            <a:softEdge rad="127000"/>
          </a:effectLst>
        </p:spPr>
        <p:txBody>
          <a:bodyPr>
            <a:normAutofit fontScale="70000" lnSpcReduction="20000"/>
          </a:bodyPr>
          <a:lstStyle/>
          <a:p>
            <a:pPr marL="0" indent="0">
              <a:buNone/>
            </a:pPr>
            <a:r>
              <a:rPr lang="ja-JP" altLang="en-US" dirty="0" smtClean="0"/>
              <a:t>コラボレーションの経緯</a:t>
            </a:r>
            <a:endParaRPr lang="en-US" altLang="ja-JP" dirty="0" smtClean="0"/>
          </a:p>
          <a:p>
            <a:pPr marL="0" indent="0">
              <a:buNone/>
            </a:pPr>
            <a:endParaRPr kumimoji="1" lang="en-US" altLang="ja-JP" dirty="0" smtClean="0"/>
          </a:p>
          <a:p>
            <a:r>
              <a:rPr lang="en-US" altLang="ja-JP" dirty="0" smtClean="0"/>
              <a:t>LHC</a:t>
            </a:r>
            <a:r>
              <a:rPr lang="ja-JP" altLang="en-US" dirty="0" err="1" smtClean="0"/>
              <a:t>での</a:t>
            </a:r>
            <a:r>
              <a:rPr lang="ja-JP" altLang="en-US" dirty="0" smtClean="0"/>
              <a:t>重イオン衝突実験に向け</a:t>
            </a:r>
            <a:r>
              <a:rPr lang="en-US" altLang="ja-JP" dirty="0" smtClean="0"/>
              <a:t>2002</a:t>
            </a:r>
            <a:r>
              <a:rPr lang="ja-JP" altLang="en-US" dirty="0" smtClean="0"/>
              <a:t>年に高勾配広帯域の</a:t>
            </a:r>
            <a:r>
              <a:rPr lang="en-US" altLang="ja-JP" dirty="0" smtClean="0"/>
              <a:t>LEIR</a:t>
            </a:r>
            <a:r>
              <a:rPr lang="ja-JP" altLang="en-US" dirty="0" smtClean="0"/>
              <a:t>用空洞を製造し、提供</a:t>
            </a:r>
            <a:endParaRPr lang="en-US" altLang="ja-JP" dirty="0" smtClean="0"/>
          </a:p>
          <a:p>
            <a:pPr lvl="1"/>
            <a:r>
              <a:rPr lang="ja-JP" altLang="en-US" dirty="0"/>
              <a:t>定期的</a:t>
            </a:r>
            <a:r>
              <a:rPr lang="ja-JP" altLang="en-US" dirty="0" smtClean="0"/>
              <a:t>に空洞の状況につい</a:t>
            </a:r>
            <a:r>
              <a:rPr lang="ja-JP" altLang="en-US" dirty="0" smtClean="0"/>
              <a:t>て、意見交換</a:t>
            </a:r>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r>
              <a:rPr lang="en-US" altLang="ja-JP" dirty="0" smtClean="0"/>
              <a:t>2009</a:t>
            </a:r>
            <a:r>
              <a:rPr lang="ja-JP" altLang="en-US" dirty="0" smtClean="0"/>
              <a:t>年</a:t>
            </a:r>
            <a:r>
              <a:rPr lang="en-US" altLang="ja-JP" dirty="0" smtClean="0"/>
              <a:t>PSB</a:t>
            </a:r>
            <a:r>
              <a:rPr lang="ja-JP" altLang="en-US" dirty="0" smtClean="0"/>
              <a:t>の空洞の入れ替え案について相談→</a:t>
            </a:r>
            <a:r>
              <a:rPr lang="en-US" altLang="ja-JP" dirty="0" smtClean="0"/>
              <a:t>FT3L</a:t>
            </a:r>
          </a:p>
          <a:p>
            <a:pPr marL="0" indent="0">
              <a:buNone/>
            </a:pPr>
            <a:endParaRPr lang="en-US" altLang="ja-JP" dirty="0"/>
          </a:p>
          <a:p>
            <a:r>
              <a:rPr lang="en-US" altLang="ja-JP" dirty="0" smtClean="0"/>
              <a:t>2012</a:t>
            </a:r>
            <a:r>
              <a:rPr lang="ja-JP" altLang="en-US" dirty="0" smtClean="0"/>
              <a:t>年コラボレーション開始</a:t>
            </a:r>
            <a:endParaRPr lang="ja-JP" altLang="en-US" dirty="0"/>
          </a:p>
        </p:txBody>
      </p:sp>
      <p:sp>
        <p:nvSpPr>
          <p:cNvPr id="4" name="コンテンツ プレースホルダー 3"/>
          <p:cNvSpPr>
            <a:spLocks noGrp="1"/>
          </p:cNvSpPr>
          <p:nvPr>
            <p:ph sz="half" idx="2"/>
          </p:nvPr>
        </p:nvSpPr>
        <p:spPr>
          <a:xfrm>
            <a:off x="3923928" y="1196752"/>
            <a:ext cx="4629336" cy="5472608"/>
          </a:xfrm>
          <a:solidFill>
            <a:schemeClr val="accent2">
              <a:lumMod val="20000"/>
              <a:lumOff val="80000"/>
            </a:schemeClr>
          </a:solidFill>
          <a:effectLst>
            <a:softEdge rad="127000"/>
          </a:effectLst>
        </p:spPr>
        <p:txBody>
          <a:bodyPr>
            <a:normAutofit fontScale="70000" lnSpcReduction="20000"/>
          </a:bodyPr>
          <a:lstStyle/>
          <a:p>
            <a:pPr marL="0" indent="0">
              <a:buNone/>
            </a:pPr>
            <a:r>
              <a:rPr lang="ja-JP" altLang="en-US" dirty="0"/>
              <a:t>空洞</a:t>
            </a:r>
            <a:r>
              <a:rPr lang="ja-JP" altLang="en-US" dirty="0" smtClean="0"/>
              <a:t>の開発</a:t>
            </a:r>
            <a:endParaRPr kumimoji="1" lang="en-US" altLang="ja-JP" dirty="0" smtClean="0"/>
          </a:p>
          <a:p>
            <a:r>
              <a:rPr kumimoji="1" lang="ja-JP" altLang="en-US" dirty="0" smtClean="0"/>
              <a:t>大強度陽子加速器（</a:t>
            </a:r>
            <a:r>
              <a:rPr kumimoji="1" lang="en-US" altLang="ja-JP" dirty="0" smtClean="0"/>
              <a:t>J-PARC)</a:t>
            </a:r>
            <a:r>
              <a:rPr lang="ja-JP" altLang="en-US" dirty="0" smtClean="0"/>
              <a:t>のために、</a:t>
            </a:r>
            <a:r>
              <a:rPr lang="ja-JP" altLang="en-US" dirty="0">
                <a:solidFill>
                  <a:srgbClr val="FF0000"/>
                </a:solidFill>
              </a:rPr>
              <a:t>金属磁性体</a:t>
            </a:r>
            <a:r>
              <a:rPr kumimoji="1" lang="ja-JP" altLang="en-US" dirty="0" smtClean="0"/>
              <a:t>を使った空洞開発</a:t>
            </a:r>
            <a:r>
              <a:rPr kumimoji="1" lang="en-US" altLang="ja-JP" dirty="0" smtClean="0"/>
              <a:t>(1995</a:t>
            </a:r>
            <a:r>
              <a:rPr kumimoji="1" lang="ja-JP" altLang="en-US" dirty="0" smtClean="0"/>
              <a:t>～）</a:t>
            </a:r>
            <a:endParaRPr kumimoji="1" lang="en-US" altLang="ja-JP" dirty="0" smtClean="0"/>
          </a:p>
          <a:p>
            <a:r>
              <a:rPr kumimoji="1" lang="ja-JP" altLang="en-US" dirty="0" smtClean="0"/>
              <a:t>イオン加速</a:t>
            </a:r>
            <a:r>
              <a:rPr kumimoji="1" lang="en-US" altLang="ja-JP" dirty="0" smtClean="0"/>
              <a:t>(’98</a:t>
            </a:r>
            <a:r>
              <a:rPr kumimoji="1" lang="ja-JP" altLang="en-US" dirty="0" smtClean="0"/>
              <a:t>）</a:t>
            </a:r>
            <a:endParaRPr kumimoji="1" lang="en-US" altLang="ja-JP" dirty="0" smtClean="0"/>
          </a:p>
          <a:p>
            <a:endParaRPr kumimoji="1" lang="en-US" altLang="ja-JP" dirty="0" smtClean="0"/>
          </a:p>
          <a:p>
            <a:pPr marL="0" indent="0">
              <a:buNone/>
            </a:pPr>
            <a:endParaRPr kumimoji="1" lang="en-US" altLang="ja-JP" dirty="0" smtClean="0"/>
          </a:p>
          <a:p>
            <a:r>
              <a:rPr kumimoji="1" lang="en-US" altLang="ja-JP" dirty="0" smtClean="0"/>
              <a:t>J-PAR</a:t>
            </a:r>
            <a:r>
              <a:rPr lang="en-US" altLang="ja-JP" dirty="0" smtClean="0"/>
              <a:t>C</a:t>
            </a:r>
          </a:p>
          <a:p>
            <a:endParaRPr lang="en-US" altLang="ja-JP" dirty="0" smtClean="0"/>
          </a:p>
          <a:p>
            <a:endParaRPr kumimoji="1" lang="en-US" altLang="ja-JP" dirty="0" smtClean="0"/>
          </a:p>
          <a:p>
            <a:endParaRPr kumimoji="1" lang="en-US" altLang="ja-JP" dirty="0" smtClean="0"/>
          </a:p>
          <a:p>
            <a:r>
              <a:rPr kumimoji="1" lang="ja-JP" altLang="en-US" dirty="0" smtClean="0"/>
              <a:t>更に勾配の高い</a:t>
            </a:r>
            <a:r>
              <a:rPr kumimoji="1" lang="en-US" altLang="ja-JP" dirty="0" smtClean="0"/>
              <a:t>FT3L</a:t>
            </a:r>
            <a:r>
              <a:rPr kumimoji="1" lang="ja-JP" altLang="en-US" dirty="0" smtClean="0"/>
              <a:t>空洞開発（</a:t>
            </a:r>
            <a:r>
              <a:rPr kumimoji="1" lang="en-US" altLang="ja-JP" dirty="0" smtClean="0"/>
              <a:t>2005</a:t>
            </a:r>
            <a:r>
              <a:rPr kumimoji="1" lang="ja-JP" altLang="en-US" dirty="0" smtClean="0"/>
              <a:t>年～）</a:t>
            </a:r>
            <a:endParaRPr lang="en-US" altLang="ja-JP" dirty="0" smtClean="0"/>
          </a:p>
          <a:p>
            <a:pPr lvl="1"/>
            <a:r>
              <a:rPr kumimoji="1" lang="en-US" altLang="ja-JP" dirty="0" smtClean="0"/>
              <a:t>2011</a:t>
            </a:r>
            <a:r>
              <a:rPr kumimoji="1" lang="ja-JP" altLang="en-US" dirty="0" smtClean="0"/>
              <a:t>年</a:t>
            </a:r>
            <a:r>
              <a:rPr kumimoji="1" lang="en-US" altLang="ja-JP" dirty="0" smtClean="0"/>
              <a:t>J-PARC</a:t>
            </a:r>
            <a:r>
              <a:rPr kumimoji="1" lang="ja-JP" altLang="en-US" dirty="0" smtClean="0"/>
              <a:t>で大型コア製造に成功</a:t>
            </a:r>
            <a:endParaRPr lang="en-US" altLang="ja-JP" dirty="0" smtClean="0"/>
          </a:p>
          <a:p>
            <a:pPr lvl="1"/>
            <a:r>
              <a:rPr kumimoji="1" lang="en-US" altLang="ja-JP" dirty="0"/>
              <a:t>2013</a:t>
            </a:r>
            <a:r>
              <a:rPr kumimoji="1" lang="ja-JP" altLang="en-US" dirty="0" smtClean="0"/>
              <a:t>年</a:t>
            </a:r>
            <a:r>
              <a:rPr kumimoji="1" lang="en-US" altLang="ja-JP" dirty="0" smtClean="0"/>
              <a:t>MR</a:t>
            </a:r>
            <a:r>
              <a:rPr kumimoji="1" lang="ja-JP" altLang="en-US" dirty="0" smtClean="0"/>
              <a:t>空洞の置き換え計画開始</a:t>
            </a:r>
            <a:endParaRPr kumimoji="1" lang="en-US" altLang="ja-JP" dirty="0" smtClean="0"/>
          </a:p>
        </p:txBody>
      </p:sp>
      <p:sp>
        <p:nvSpPr>
          <p:cNvPr id="9" name="正方形/長方形 8"/>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
        <p:nvSpPr>
          <p:cNvPr id="13" name="右矢印 12"/>
          <p:cNvSpPr/>
          <p:nvPr/>
        </p:nvSpPr>
        <p:spPr>
          <a:xfrm rot="10476104">
            <a:off x="3556048" y="2379865"/>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右矢印 14"/>
          <p:cNvSpPr/>
          <p:nvPr/>
        </p:nvSpPr>
        <p:spPr>
          <a:xfrm>
            <a:off x="3543617" y="4890617"/>
            <a:ext cx="50405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2065018"/>
            <a:ext cx="1569269" cy="1075949"/>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399574"/>
            <a:ext cx="1920213" cy="1440160"/>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3212272"/>
            <a:ext cx="1152128" cy="1163398"/>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5330" y="3212272"/>
            <a:ext cx="1557363" cy="1168023"/>
          </a:xfrm>
          <a:prstGeom prst="rect">
            <a:avLst/>
          </a:prstGeom>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0312" y="5521024"/>
            <a:ext cx="1627125" cy="1220344"/>
          </a:xfrm>
          <a:prstGeom prst="rect">
            <a:avLst/>
          </a:prstGeom>
        </p:spPr>
      </p:pic>
    </p:spTree>
    <p:extLst>
      <p:ext uri="{BB962C8B-B14F-4D97-AF65-F5344CB8AC3E}">
        <p14:creationId xmlns:p14="http://schemas.microsoft.com/office/powerpoint/2010/main" val="2436220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5" descr="image005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51" y="2544929"/>
            <a:ext cx="7344817" cy="32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51520" y="404664"/>
            <a:ext cx="8435280" cy="1143000"/>
          </a:xfrm>
        </p:spPr>
        <p:txBody>
          <a:bodyPr rtlCol="0">
            <a:noAutofit/>
          </a:bodyPr>
          <a:lstStyle/>
          <a:p>
            <a:pPr algn="l" eaLnBrk="1" fontAlgn="auto" hangingPunct="1">
              <a:spcAft>
                <a:spcPts val="0"/>
              </a:spcAft>
              <a:defRPr/>
            </a:pPr>
            <a:r>
              <a:rPr lang="ja-JP" altLang="en-US" sz="4000" dirty="0" smtClean="0">
                <a:solidFill>
                  <a:srgbClr val="FF0000"/>
                </a:solidFill>
              </a:rPr>
              <a:t>高勾配空洞</a:t>
            </a:r>
            <a:r>
              <a:rPr lang="ja-JP" altLang="en-US" sz="4000" dirty="0" smtClean="0">
                <a:solidFill>
                  <a:srgbClr val="FF0000"/>
                </a:solidFill>
              </a:rPr>
              <a:t>の</a:t>
            </a:r>
            <a:r>
              <a:rPr lang="ja-JP" altLang="en-US" sz="4000" dirty="0">
                <a:solidFill>
                  <a:srgbClr val="FF0000"/>
                </a:solidFill>
              </a:rPr>
              <a:t>加速器</a:t>
            </a:r>
            <a:r>
              <a:rPr lang="ja-JP" altLang="en-US" sz="4000" dirty="0" smtClean="0">
                <a:solidFill>
                  <a:srgbClr val="FF0000"/>
                </a:solidFill>
              </a:rPr>
              <a:t>設計</a:t>
            </a:r>
            <a:r>
              <a:rPr lang="ja-JP" altLang="en-US" sz="4000" dirty="0" smtClean="0">
                <a:solidFill>
                  <a:srgbClr val="FF0000"/>
                </a:solidFill>
              </a:rPr>
              <a:t>への影響</a:t>
            </a:r>
            <a:endParaRPr lang="ja-JP" altLang="en-US" sz="4000" dirty="0">
              <a:solidFill>
                <a:srgbClr val="FF0000"/>
              </a:solidFill>
            </a:endParaRPr>
          </a:p>
        </p:txBody>
      </p:sp>
      <p:sp>
        <p:nvSpPr>
          <p:cNvPr id="3" name="コンテンツ プレースホルダ 2"/>
          <p:cNvSpPr>
            <a:spLocks noGrp="1"/>
          </p:cNvSpPr>
          <p:nvPr>
            <p:ph idx="1"/>
          </p:nvPr>
        </p:nvSpPr>
        <p:spPr>
          <a:xfrm>
            <a:off x="485993" y="1340768"/>
            <a:ext cx="8334479" cy="1034129"/>
          </a:xfrm>
        </p:spPr>
        <p:txBody>
          <a:bodyPr>
            <a:normAutofit/>
          </a:bodyPr>
          <a:lstStyle/>
          <a:p>
            <a:pPr>
              <a:lnSpc>
                <a:spcPct val="80000"/>
              </a:lnSpc>
              <a:buNone/>
            </a:pPr>
            <a:r>
              <a:rPr lang="en-US" altLang="ja-JP" sz="2400" dirty="0" smtClean="0"/>
              <a:t>	</a:t>
            </a:r>
            <a:r>
              <a:rPr lang="ja-JP" altLang="en-US" sz="2400" dirty="0" smtClean="0"/>
              <a:t>金属磁性体空洞は加速</a:t>
            </a:r>
            <a:r>
              <a:rPr lang="ja-JP" altLang="en-US" sz="2400" dirty="0"/>
              <a:t>勾配が高いこと、</a:t>
            </a:r>
            <a:r>
              <a:rPr lang="en-US" altLang="ja-JP" sz="2400" dirty="0"/>
              <a:t>2</a:t>
            </a:r>
            <a:r>
              <a:rPr lang="ja-JP" altLang="en-US" sz="2400" dirty="0"/>
              <a:t>次高調波を混合できることから、</a:t>
            </a:r>
            <a:r>
              <a:rPr lang="ja-JP" altLang="en-US" sz="2400" dirty="0" smtClean="0"/>
              <a:t>ＲＦ</a:t>
            </a:r>
            <a:r>
              <a:rPr lang="ja-JP" altLang="en-US" sz="2400" dirty="0"/>
              <a:t>の</a:t>
            </a:r>
            <a:r>
              <a:rPr lang="ja-JP" altLang="en-US" sz="2400" dirty="0" smtClean="0"/>
              <a:t>スペースを大幅に減らすことで、リングの小型化に貢献</a:t>
            </a:r>
            <a:endParaRPr lang="ja-JP" altLang="en-US" sz="2400" dirty="0"/>
          </a:p>
          <a:p>
            <a:pPr eaLnBrk="1" hangingPunct="1">
              <a:lnSpc>
                <a:spcPct val="80000"/>
              </a:lnSpc>
              <a:buFont typeface="Arial" charset="0"/>
              <a:buNone/>
            </a:pPr>
            <a:endParaRPr lang="en-US" altLang="ja-JP" sz="2400" dirty="0" smtClean="0"/>
          </a:p>
          <a:p>
            <a:pPr eaLnBrk="1" hangingPunct="1">
              <a:lnSpc>
                <a:spcPct val="80000"/>
              </a:lnSpc>
              <a:buFont typeface="Arial" charset="0"/>
              <a:buNone/>
            </a:pPr>
            <a:endParaRPr lang="en-US" altLang="ja-JP" sz="2400" dirty="0" smtClean="0"/>
          </a:p>
          <a:p>
            <a:pPr eaLnBrk="1" hangingPunct="1">
              <a:lnSpc>
                <a:spcPct val="80000"/>
              </a:lnSpc>
              <a:buFont typeface="Arial" charset="0"/>
              <a:buNone/>
            </a:pPr>
            <a:endParaRPr lang="en-US" altLang="ja-JP" sz="2400" dirty="0" smtClean="0"/>
          </a:p>
          <a:p>
            <a:pPr eaLnBrk="1" hangingPunct="1">
              <a:lnSpc>
                <a:spcPct val="80000"/>
              </a:lnSpc>
            </a:pPr>
            <a:endParaRPr lang="en-US" altLang="ja-JP" sz="2400" dirty="0" smtClean="0"/>
          </a:p>
        </p:txBody>
      </p:sp>
      <p:sp>
        <p:nvSpPr>
          <p:cNvPr id="8" name="日付プレースホルダ 7"/>
          <p:cNvSpPr>
            <a:spLocks noGrp="1"/>
          </p:cNvSpPr>
          <p:nvPr>
            <p:ph type="dt" sz="half" idx="10"/>
          </p:nvPr>
        </p:nvSpPr>
        <p:spPr/>
        <p:txBody>
          <a:bodyPr/>
          <a:lstStyle/>
          <a:p>
            <a:pPr>
              <a:defRPr/>
            </a:pPr>
            <a:r>
              <a:rPr lang="en-US" altLang="ja-JP" smtClean="0"/>
              <a:t>2013/5/22</a:t>
            </a:r>
            <a:endParaRPr lang="ja-JP" altLang="en-US" dirty="0"/>
          </a:p>
        </p:txBody>
      </p:sp>
      <p:sp>
        <p:nvSpPr>
          <p:cNvPr id="15" name="スライド番号プレースホルダー 14"/>
          <p:cNvSpPr>
            <a:spLocks noGrp="1"/>
          </p:cNvSpPr>
          <p:nvPr>
            <p:ph type="sldNum" sz="quarter" idx="12"/>
          </p:nvPr>
        </p:nvSpPr>
        <p:spPr/>
        <p:txBody>
          <a:bodyPr/>
          <a:lstStyle/>
          <a:p>
            <a:fld id="{11BD7198-1E57-4E02-A1EC-ADA176239D3B}" type="slidenum">
              <a:rPr kumimoji="1" lang="ja-JP" altLang="en-US" smtClean="0"/>
              <a:t>6</a:t>
            </a:fld>
            <a:endParaRPr kumimoji="1" lang="ja-JP" altLang="en-US"/>
          </a:p>
        </p:txBody>
      </p:sp>
      <p:grpSp>
        <p:nvGrpSpPr>
          <p:cNvPr id="12" name="グループ化 11"/>
          <p:cNvGrpSpPr/>
          <p:nvPr/>
        </p:nvGrpSpPr>
        <p:grpSpPr>
          <a:xfrm>
            <a:off x="2411760" y="4751161"/>
            <a:ext cx="3829907" cy="997078"/>
            <a:chOff x="2411760" y="4581129"/>
            <a:chExt cx="3829907" cy="997078"/>
          </a:xfrm>
        </p:grpSpPr>
        <p:sp>
          <p:nvSpPr>
            <p:cNvPr id="4" name="左カーブ矢印 3"/>
            <p:cNvSpPr/>
            <p:nvPr/>
          </p:nvSpPr>
          <p:spPr>
            <a:xfrm rot="5400000">
              <a:off x="3078506" y="3914383"/>
              <a:ext cx="504056" cy="183754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p:cNvSpPr txBox="1"/>
            <p:nvPr/>
          </p:nvSpPr>
          <p:spPr>
            <a:xfrm>
              <a:off x="2785272" y="5116542"/>
              <a:ext cx="3456395" cy="461665"/>
            </a:xfrm>
            <a:prstGeom prst="rect">
              <a:avLst/>
            </a:prstGeom>
            <a:noFill/>
          </p:spPr>
          <p:txBody>
            <a:bodyPr wrap="none" rtlCol="0">
              <a:spAutoFit/>
            </a:bodyPr>
            <a:lstStyle/>
            <a:p>
              <a:r>
                <a:rPr kumimoji="1" lang="en-US" altLang="ja-JP" sz="2400" b="1" dirty="0" smtClean="0">
                  <a:solidFill>
                    <a:srgbClr val="FF0000"/>
                  </a:solidFill>
                </a:rPr>
                <a:t>2.5 times Higher Gradient</a:t>
              </a:r>
              <a:endParaRPr kumimoji="1" lang="ja-JP" altLang="en-US" sz="2400" b="1" dirty="0">
                <a:solidFill>
                  <a:srgbClr val="FF0000"/>
                </a:solidFill>
              </a:endParaRPr>
            </a:p>
          </p:txBody>
        </p:sp>
      </p:grpSp>
      <p:grpSp>
        <p:nvGrpSpPr>
          <p:cNvPr id="14" name="グループ化 13"/>
          <p:cNvGrpSpPr/>
          <p:nvPr/>
        </p:nvGrpSpPr>
        <p:grpSpPr>
          <a:xfrm>
            <a:off x="2260351" y="2230880"/>
            <a:ext cx="6720176" cy="1246825"/>
            <a:chOff x="2260351" y="2060848"/>
            <a:chExt cx="6720176" cy="1246825"/>
          </a:xfrm>
        </p:grpSpPr>
        <p:sp>
          <p:nvSpPr>
            <p:cNvPr id="6" name="左カーブ矢印 5"/>
            <p:cNvSpPr/>
            <p:nvPr/>
          </p:nvSpPr>
          <p:spPr>
            <a:xfrm rot="5400000" flipH="1">
              <a:off x="4168564" y="596912"/>
              <a:ext cx="802548" cy="461897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5004048" y="2060848"/>
              <a:ext cx="3976479" cy="461665"/>
            </a:xfrm>
            <a:prstGeom prst="rect">
              <a:avLst/>
            </a:prstGeom>
            <a:noFill/>
          </p:spPr>
          <p:txBody>
            <a:bodyPr wrap="square" rtlCol="0">
              <a:spAutoFit/>
            </a:bodyPr>
            <a:lstStyle/>
            <a:p>
              <a:r>
                <a:rPr kumimoji="1" lang="en-US" altLang="ja-JP" sz="2400" b="1" dirty="0" smtClean="0">
                  <a:solidFill>
                    <a:srgbClr val="FF0000"/>
                  </a:solidFill>
                </a:rPr>
                <a:t>Wideband for dual </a:t>
              </a:r>
              <a:r>
                <a:rPr kumimoji="1" lang="en-US" altLang="ja-JP" sz="2400" b="1" dirty="0" err="1" smtClean="0">
                  <a:solidFill>
                    <a:srgbClr val="FF0000"/>
                  </a:solidFill>
                </a:rPr>
                <a:t>Harmoncs</a:t>
              </a:r>
              <a:endParaRPr kumimoji="1" lang="ja-JP" altLang="en-US" sz="2400" b="1" dirty="0">
                <a:solidFill>
                  <a:srgbClr val="FF0000"/>
                </a:solidFill>
              </a:endParaRPr>
            </a:p>
          </p:txBody>
        </p:sp>
      </p:grpSp>
      <p:sp>
        <p:nvSpPr>
          <p:cNvPr id="16" name="正方形/長方形 15"/>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44351" y="5975777"/>
            <a:ext cx="7715574" cy="369332"/>
          </a:xfrm>
          <a:prstGeom prst="rect">
            <a:avLst/>
          </a:prstGeom>
          <a:noFill/>
        </p:spPr>
        <p:txBody>
          <a:bodyPr wrap="none" rtlCol="0">
            <a:spAutoFit/>
          </a:bodyPr>
          <a:lstStyle/>
          <a:p>
            <a:r>
              <a:rPr kumimoji="1" lang="en-US" altLang="ja-JP" dirty="0" smtClean="0"/>
              <a:t>CSNS</a:t>
            </a:r>
            <a:r>
              <a:rPr kumimoji="1" lang="ja-JP" altLang="en-US" dirty="0" smtClean="0"/>
              <a:t>ではフェライト空洞を採用したため基本波のみ（</a:t>
            </a:r>
            <a:r>
              <a:rPr kumimoji="1" lang="en-US" altLang="ja-JP" dirty="0" smtClean="0"/>
              <a:t>2</a:t>
            </a:r>
            <a:r>
              <a:rPr kumimoji="1" lang="ja-JP" altLang="en-US" dirty="0" smtClean="0"/>
              <a:t>次高調波の場所がない）</a:t>
            </a:r>
            <a:endParaRPr kumimoji="1" lang="ja-JP" altLang="en-US" dirty="0"/>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265066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flipV="1">
            <a:off x="503548" y="5172124"/>
            <a:ext cx="8136904" cy="1440160"/>
          </a:xfrm>
          <a:prstGeom prst="roundRect">
            <a:avLst/>
          </a:prstGeom>
          <a:solidFill>
            <a:schemeClr val="accent3">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467544" y="1052736"/>
            <a:ext cx="8208912" cy="3096344"/>
          </a:xfrm>
          <a:prstGeom prst="roundRect">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67544" y="404664"/>
            <a:ext cx="8136904" cy="864096"/>
          </a:xfrm>
        </p:spPr>
        <p:txBody>
          <a:bodyPr>
            <a:normAutofit/>
          </a:bodyPr>
          <a:lstStyle/>
          <a:p>
            <a:pPr algn="l"/>
            <a:r>
              <a:rPr kumimoji="1" lang="en-US" altLang="ja-JP" dirty="0" smtClean="0">
                <a:solidFill>
                  <a:srgbClr val="FF0000"/>
                </a:solidFill>
              </a:rPr>
              <a:t>Collaboration </a:t>
            </a:r>
            <a:r>
              <a:rPr kumimoji="1" lang="ja-JP" altLang="en-US" sz="4000" dirty="0" smtClean="0">
                <a:solidFill>
                  <a:srgbClr val="FF0000"/>
                </a:solidFill>
              </a:rPr>
              <a:t>の骨子</a:t>
            </a:r>
            <a:endParaRPr kumimoji="1" lang="ja-JP" altLang="en-US" sz="4000" dirty="0">
              <a:solidFill>
                <a:srgbClr val="FF0000"/>
              </a:solidFill>
            </a:endParaRPr>
          </a:p>
        </p:txBody>
      </p:sp>
      <p:sp>
        <p:nvSpPr>
          <p:cNvPr id="6" name="角丸四角形 5"/>
          <p:cNvSpPr/>
          <p:nvPr/>
        </p:nvSpPr>
        <p:spPr>
          <a:xfrm flipV="1">
            <a:off x="467544" y="3933056"/>
            <a:ext cx="8136904" cy="1440160"/>
          </a:xfrm>
          <a:prstGeom prst="roundRect">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 2"/>
          <p:cNvSpPr>
            <a:spLocks noGrp="1"/>
          </p:cNvSpPr>
          <p:nvPr>
            <p:ph idx="1"/>
          </p:nvPr>
        </p:nvSpPr>
        <p:spPr>
          <a:xfrm>
            <a:off x="431540" y="1196752"/>
            <a:ext cx="8208912" cy="5472608"/>
          </a:xfrm>
          <a:ln>
            <a:noFill/>
          </a:ln>
          <a:effectLst>
            <a:softEdge rad="127000"/>
          </a:effectLst>
        </p:spPr>
        <p:txBody>
          <a:bodyPr>
            <a:normAutofit fontScale="70000" lnSpcReduction="20000"/>
          </a:bodyPr>
          <a:lstStyle/>
          <a:p>
            <a:r>
              <a:rPr kumimoji="1" lang="en-US" altLang="ja-JP" dirty="0" smtClean="0"/>
              <a:t>PSB</a:t>
            </a:r>
            <a:r>
              <a:rPr kumimoji="1" lang="ja-JP" altLang="en-US" dirty="0" smtClean="0"/>
              <a:t>空洞の</a:t>
            </a:r>
            <a:r>
              <a:rPr kumimoji="1" lang="en-US" altLang="ja-JP" dirty="0" smtClean="0"/>
              <a:t>FT3L</a:t>
            </a:r>
            <a:r>
              <a:rPr kumimoji="1" lang="ja-JP" altLang="en-US" dirty="0" smtClean="0"/>
              <a:t>空洞への置き換え</a:t>
            </a:r>
            <a:endParaRPr kumimoji="1" lang="en-US" altLang="ja-JP" dirty="0" smtClean="0"/>
          </a:p>
          <a:p>
            <a:pPr marL="457200" lvl="1" indent="0">
              <a:buNone/>
            </a:pPr>
            <a:r>
              <a:rPr lang="en-US" altLang="ja-JP" dirty="0" smtClean="0">
                <a:solidFill>
                  <a:srgbClr val="FF0000"/>
                </a:solidFill>
              </a:rPr>
              <a:t>FT3L</a:t>
            </a:r>
            <a:r>
              <a:rPr lang="ja-JP" altLang="en-US" dirty="0" smtClean="0">
                <a:solidFill>
                  <a:srgbClr val="FF0000"/>
                </a:solidFill>
              </a:rPr>
              <a:t>空洞</a:t>
            </a:r>
            <a:r>
              <a:rPr lang="ja-JP" altLang="en-US" dirty="0" smtClean="0"/>
              <a:t>：日本で開発</a:t>
            </a:r>
            <a:r>
              <a:rPr lang="ja-JP" altLang="en-US" dirty="0" smtClean="0"/>
              <a:t>した</a:t>
            </a:r>
            <a:r>
              <a:rPr lang="ja-JP" altLang="en-US" dirty="0"/>
              <a:t>金属磁性体</a:t>
            </a:r>
            <a:r>
              <a:rPr lang="ja-JP" altLang="en-US" dirty="0" smtClean="0"/>
              <a:t>空洞</a:t>
            </a:r>
            <a:r>
              <a:rPr lang="ja-JP" altLang="en-US" dirty="0" smtClean="0"/>
              <a:t>技術</a:t>
            </a:r>
            <a:endParaRPr lang="en-US" altLang="ja-JP" dirty="0" smtClean="0"/>
          </a:p>
          <a:p>
            <a:pPr lvl="1"/>
            <a:r>
              <a:rPr lang="en-US" altLang="ja-JP" dirty="0" smtClean="0"/>
              <a:t>PSB</a:t>
            </a:r>
            <a:r>
              <a:rPr lang="ja-JP" altLang="en-US" dirty="0" err="1" smtClean="0"/>
              <a:t>での</a:t>
            </a:r>
            <a:r>
              <a:rPr lang="ja-JP" altLang="en-US" dirty="0" smtClean="0"/>
              <a:t>ビーム試験</a:t>
            </a:r>
            <a:endParaRPr lang="en-US" altLang="ja-JP" dirty="0" smtClean="0"/>
          </a:p>
          <a:p>
            <a:pPr lvl="1"/>
            <a:r>
              <a:rPr lang="en-US" altLang="ja-JP" dirty="0" smtClean="0"/>
              <a:t>LS1</a:t>
            </a:r>
            <a:r>
              <a:rPr lang="ja-JP" altLang="en-US" dirty="0" smtClean="0"/>
              <a:t>中に</a:t>
            </a:r>
            <a:r>
              <a:rPr lang="en-US" altLang="ja-JP" dirty="0" smtClean="0"/>
              <a:t>J-PARC</a:t>
            </a:r>
            <a:r>
              <a:rPr lang="ja-JP" altLang="en-US" dirty="0" smtClean="0"/>
              <a:t>ビームを使ってビーム負荷試験</a:t>
            </a:r>
            <a:endParaRPr lang="en-US" altLang="ja-JP" dirty="0" smtClean="0"/>
          </a:p>
          <a:p>
            <a:pPr lvl="2"/>
            <a:r>
              <a:rPr kumimoji="1" lang="en-US" altLang="ja-JP" dirty="0" smtClean="0"/>
              <a:t>CERN</a:t>
            </a:r>
            <a:r>
              <a:rPr kumimoji="1" lang="ja-JP" altLang="en-US" dirty="0" smtClean="0"/>
              <a:t>流フィードバック＋</a:t>
            </a:r>
            <a:r>
              <a:rPr kumimoji="1" lang="en-US" altLang="ja-JP" dirty="0" smtClean="0"/>
              <a:t>J-PARC</a:t>
            </a:r>
            <a:r>
              <a:rPr kumimoji="1" lang="ja-JP" altLang="en-US" dirty="0" smtClean="0"/>
              <a:t>流ビームフィードフォワード</a:t>
            </a:r>
            <a:endParaRPr kumimoji="1" lang="en-US" altLang="ja-JP" dirty="0" smtClean="0"/>
          </a:p>
          <a:p>
            <a:pPr marL="457200" lvl="1" indent="0">
              <a:buNone/>
            </a:pPr>
            <a:r>
              <a:rPr kumimoji="1" lang="ja-JP" altLang="en-US" dirty="0" smtClean="0"/>
              <a:t>空洞を駆動する</a:t>
            </a:r>
            <a:r>
              <a:rPr kumimoji="1" lang="ja-JP" altLang="en-US" dirty="0" smtClean="0">
                <a:solidFill>
                  <a:srgbClr val="FF0000"/>
                </a:solidFill>
              </a:rPr>
              <a:t>半導体アンプの放射線試験</a:t>
            </a:r>
            <a:endParaRPr kumimoji="1" lang="en-US" altLang="ja-JP" dirty="0" smtClean="0">
              <a:solidFill>
                <a:srgbClr val="FF0000"/>
              </a:solidFill>
            </a:endParaRPr>
          </a:p>
          <a:p>
            <a:pPr lvl="1"/>
            <a:r>
              <a:rPr kumimoji="1" lang="ja-JP" altLang="en-US" dirty="0" smtClean="0"/>
              <a:t>半導体（</a:t>
            </a:r>
            <a:r>
              <a:rPr kumimoji="1" lang="en-US" altLang="ja-JP" dirty="0" smtClean="0"/>
              <a:t>MOSFET)</a:t>
            </a:r>
            <a:r>
              <a:rPr kumimoji="1" lang="ja-JP" altLang="en-US" dirty="0" smtClean="0"/>
              <a:t>が</a:t>
            </a:r>
            <a:r>
              <a:rPr kumimoji="1" lang="en-US" altLang="ja-JP" dirty="0" smtClean="0"/>
              <a:t>PSB</a:t>
            </a:r>
            <a:r>
              <a:rPr kumimoji="1" lang="ja-JP" altLang="en-US" dirty="0" smtClean="0"/>
              <a:t>の放射線に長期に耐えるかを</a:t>
            </a:r>
            <a:r>
              <a:rPr kumimoji="1" lang="en-US" altLang="ja-JP" dirty="0" smtClean="0"/>
              <a:t>J-PARC</a:t>
            </a:r>
            <a:r>
              <a:rPr kumimoji="1" lang="ja-JP" altLang="en-US" dirty="0" smtClean="0"/>
              <a:t>で検証（照射試験）</a:t>
            </a:r>
            <a:endParaRPr kumimoji="1" lang="en-US" altLang="ja-JP" dirty="0" smtClean="0"/>
          </a:p>
          <a:p>
            <a:pPr marL="457200" lvl="1" indent="0">
              <a:buNone/>
            </a:pPr>
            <a:r>
              <a:rPr lang="en-US" altLang="ja-JP" dirty="0" smtClean="0"/>
              <a:t>LHC/ATLAS</a:t>
            </a:r>
            <a:r>
              <a:rPr lang="ja-JP" altLang="en-US" dirty="0" smtClean="0"/>
              <a:t>アップグレードの加速器パートのとして半導体アンプの半数（２０</a:t>
            </a:r>
            <a:r>
              <a:rPr lang="en-US" altLang="ja-JP" dirty="0" smtClean="0"/>
              <a:t>AMPs</a:t>
            </a:r>
            <a:r>
              <a:rPr lang="ja-JP" altLang="en-US" dirty="0" smtClean="0"/>
              <a:t>　</a:t>
            </a:r>
            <a:r>
              <a:rPr lang="en-US" altLang="ja-JP" dirty="0" smtClean="0"/>
              <a:t>X</a:t>
            </a:r>
            <a:r>
              <a:rPr lang="ja-JP" altLang="en-US" dirty="0" smtClean="0"/>
              <a:t>　２）を制作</a:t>
            </a:r>
            <a:endParaRPr kumimoji="1" lang="en-US" altLang="ja-JP" dirty="0" smtClean="0"/>
          </a:p>
          <a:p>
            <a:r>
              <a:rPr lang="en-US" altLang="ja-JP" dirty="0" smtClean="0"/>
              <a:t>PS</a:t>
            </a:r>
            <a:r>
              <a:rPr lang="ja-JP" altLang="en-US" dirty="0" smtClean="0"/>
              <a:t>で起きている</a:t>
            </a:r>
            <a:r>
              <a:rPr lang="en-US" altLang="ja-JP" dirty="0" smtClean="0"/>
              <a:t>Longitudinal Coupled Bunch Instability</a:t>
            </a:r>
            <a:r>
              <a:rPr lang="ja-JP" altLang="en-US" dirty="0" smtClean="0"/>
              <a:t>対策のための広帯域空洞の設置</a:t>
            </a:r>
            <a:endParaRPr lang="en-US" altLang="ja-JP" dirty="0" smtClean="0"/>
          </a:p>
          <a:p>
            <a:pPr lvl="1"/>
            <a:r>
              <a:rPr lang="en-US" altLang="ja-JP" dirty="0" smtClean="0"/>
              <a:t>γ</a:t>
            </a:r>
            <a:r>
              <a:rPr lang="ja-JP" altLang="en-US" dirty="0" smtClean="0"/>
              <a:t>トランジションを越えた後エミッタンスが増加</a:t>
            </a:r>
            <a:endParaRPr lang="en-US" altLang="ja-JP" dirty="0" smtClean="0"/>
          </a:p>
          <a:p>
            <a:pPr lvl="1"/>
            <a:r>
              <a:rPr lang="en-US" altLang="ja-JP" dirty="0" smtClean="0">
                <a:solidFill>
                  <a:srgbClr val="FF0000"/>
                </a:solidFill>
              </a:rPr>
              <a:t>Damper</a:t>
            </a:r>
            <a:r>
              <a:rPr lang="ja-JP" altLang="en-US" dirty="0" smtClean="0">
                <a:solidFill>
                  <a:srgbClr val="FF0000"/>
                </a:solidFill>
              </a:rPr>
              <a:t>空洞</a:t>
            </a:r>
            <a:r>
              <a:rPr lang="ja-JP" altLang="en-US" dirty="0" smtClean="0"/>
              <a:t>により</a:t>
            </a:r>
            <a:r>
              <a:rPr lang="en-US" altLang="ja-JP" dirty="0" smtClean="0"/>
              <a:t>Instability</a:t>
            </a:r>
            <a:r>
              <a:rPr lang="ja-JP" altLang="en-US" dirty="0" smtClean="0"/>
              <a:t>を抑え込む</a:t>
            </a:r>
            <a:endParaRPr lang="en-US" altLang="ja-JP" dirty="0" smtClean="0"/>
          </a:p>
          <a:p>
            <a:r>
              <a:rPr kumimoji="1" lang="en-US" altLang="ja-JP" dirty="0" smtClean="0"/>
              <a:t>PSB</a:t>
            </a:r>
            <a:r>
              <a:rPr kumimoji="1" lang="ja-JP" altLang="en-US" dirty="0" smtClean="0"/>
              <a:t>の</a:t>
            </a:r>
            <a:r>
              <a:rPr kumimoji="1" lang="en-US" altLang="ja-JP" dirty="0" smtClean="0"/>
              <a:t>FT3L</a:t>
            </a:r>
            <a:r>
              <a:rPr kumimoji="1" lang="ja-JP" altLang="en-US" dirty="0" smtClean="0"/>
              <a:t>空洞、</a:t>
            </a:r>
            <a:r>
              <a:rPr kumimoji="1" lang="en-US" altLang="ja-JP" dirty="0" smtClean="0"/>
              <a:t>PS</a:t>
            </a:r>
            <a:r>
              <a:rPr kumimoji="1" lang="ja-JP" altLang="en-US" dirty="0" smtClean="0"/>
              <a:t>のダンパー空洞に共通の</a:t>
            </a:r>
            <a:r>
              <a:rPr kumimoji="1" lang="en-US" altLang="ja-JP" dirty="0" smtClean="0"/>
              <a:t>LLRF(Low Level RF)</a:t>
            </a:r>
            <a:r>
              <a:rPr kumimoji="1" lang="ja-JP" altLang="en-US" dirty="0" err="1" smtClean="0"/>
              <a:t>での</a:t>
            </a:r>
            <a:r>
              <a:rPr kumimoji="1" lang="ja-JP" altLang="en-US" dirty="0" smtClean="0"/>
              <a:t>技術協力</a:t>
            </a:r>
            <a:endParaRPr kumimoji="1" lang="en-US" altLang="ja-JP" dirty="0" smtClean="0"/>
          </a:p>
          <a:p>
            <a:pPr lvl="1"/>
            <a:r>
              <a:rPr lang="ja-JP" altLang="en-US" dirty="0" smtClean="0"/>
              <a:t>広帯域空洞での大強度ビームの取り扱い：</a:t>
            </a:r>
            <a:r>
              <a:rPr lang="en-US" altLang="ja-JP" dirty="0" smtClean="0"/>
              <a:t>J-PARC</a:t>
            </a:r>
            <a:r>
              <a:rPr lang="ja-JP" altLang="en-US" dirty="0" smtClean="0"/>
              <a:t> </a:t>
            </a:r>
            <a:r>
              <a:rPr lang="en-US" altLang="ja-JP" dirty="0" smtClean="0"/>
              <a:t>RCS</a:t>
            </a:r>
            <a:r>
              <a:rPr lang="ja-JP" altLang="en-US" dirty="0" smtClean="0"/>
              <a:t>で</a:t>
            </a:r>
            <a:r>
              <a:rPr lang="en-US" altLang="ja-JP" dirty="0" smtClean="0"/>
              <a:t>1E13</a:t>
            </a:r>
            <a:r>
              <a:rPr lang="ja-JP" altLang="en-US" dirty="0" smtClean="0"/>
              <a:t>以上</a:t>
            </a:r>
            <a:endParaRPr kumimoji="1" lang="ja-JP" altLang="en-US" dirty="0"/>
          </a:p>
        </p:txBody>
      </p:sp>
      <p:sp>
        <p:nvSpPr>
          <p:cNvPr id="8" name="正方形/長方形 7"/>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92" y="1"/>
            <a:ext cx="1332207" cy="548679"/>
          </a:xfrm>
          <a:prstGeom prst="rect">
            <a:avLst/>
          </a:prstGeom>
        </p:spPr>
      </p:pic>
    </p:spTree>
    <p:extLst>
      <p:ext uri="{BB962C8B-B14F-4D97-AF65-F5344CB8AC3E}">
        <p14:creationId xmlns:p14="http://schemas.microsoft.com/office/powerpoint/2010/main" val="7969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6" end="6"/>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3">
                                            <p:txEl>
                                              <p:pRg st="7" end="7"/>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567598"/>
            <a:ext cx="7776864" cy="738336"/>
          </a:xfrm>
        </p:spPr>
        <p:txBody>
          <a:bodyPr>
            <a:normAutofit fontScale="90000"/>
          </a:bodyPr>
          <a:lstStyle/>
          <a:p>
            <a:pPr algn="l"/>
            <a:r>
              <a:rPr kumimoji="1" lang="ja-JP" altLang="en-US" dirty="0" smtClean="0">
                <a:solidFill>
                  <a:srgbClr val="FF0000"/>
                </a:solidFill>
              </a:rPr>
              <a:t>１．</a:t>
            </a:r>
            <a:r>
              <a:rPr kumimoji="1" lang="en-US" altLang="ja-JP" dirty="0" smtClean="0">
                <a:solidFill>
                  <a:srgbClr val="FF0000"/>
                </a:solidFill>
              </a:rPr>
              <a:t>PSB </a:t>
            </a:r>
            <a:r>
              <a:rPr kumimoji="1" lang="ja-JP" altLang="en-US" dirty="0" smtClean="0">
                <a:solidFill>
                  <a:srgbClr val="FF0000"/>
                </a:solidFill>
              </a:rPr>
              <a:t>フェライト空洞⇒</a:t>
            </a:r>
            <a:r>
              <a:rPr kumimoji="1" lang="en-US" altLang="ja-JP" dirty="0" smtClean="0">
                <a:solidFill>
                  <a:srgbClr val="FF0000"/>
                </a:solidFill>
              </a:rPr>
              <a:t>FT3L cavies</a:t>
            </a:r>
            <a:endParaRPr kumimoji="1" lang="ja-JP" altLang="en-US" dirty="0">
              <a:solidFill>
                <a:srgbClr val="FF0000"/>
              </a:solidFill>
            </a:endParaRPr>
          </a:p>
        </p:txBody>
      </p:sp>
      <p:pic>
        <p:nvPicPr>
          <p:cNvPr id="4" name="コンテンツ プレースホルダ 3" descr="IMG_0177a.JPG"/>
          <p:cNvPicPr>
            <a:picLocks noGrp="1" noChangeAspect="1"/>
          </p:cNvPicPr>
          <p:nvPr>
            <p:ph idx="1"/>
          </p:nvPr>
        </p:nvPicPr>
        <p:blipFill>
          <a:blip r:embed="rId2" cstate="print"/>
          <a:stretch>
            <a:fillRect/>
          </a:stretch>
        </p:blipFill>
        <p:spPr>
          <a:xfrm>
            <a:off x="1817694" y="1340768"/>
            <a:ext cx="2754306" cy="3672408"/>
          </a:xfrm>
        </p:spPr>
      </p:pic>
      <p:pic>
        <p:nvPicPr>
          <p:cNvPr id="5" name="図 4" descr="IMG_0180a.JPG"/>
          <p:cNvPicPr>
            <a:picLocks noChangeAspect="1"/>
          </p:cNvPicPr>
          <p:nvPr/>
        </p:nvPicPr>
        <p:blipFill>
          <a:blip r:embed="rId3" cstate="print"/>
          <a:stretch>
            <a:fillRect/>
          </a:stretch>
        </p:blipFill>
        <p:spPr>
          <a:xfrm>
            <a:off x="5422748" y="1286132"/>
            <a:ext cx="3721251" cy="2790939"/>
          </a:xfrm>
          <a:prstGeom prst="rect">
            <a:avLst/>
          </a:prstGeom>
        </p:spPr>
      </p:pic>
      <p:pic>
        <p:nvPicPr>
          <p:cNvPr id="10" name="図 9" descr="IMG_0202a.JPG"/>
          <p:cNvPicPr>
            <a:picLocks noChangeAspect="1"/>
          </p:cNvPicPr>
          <p:nvPr/>
        </p:nvPicPr>
        <p:blipFill>
          <a:blip r:embed="rId4" cstate="print"/>
          <a:stretch>
            <a:fillRect/>
          </a:stretch>
        </p:blipFill>
        <p:spPr>
          <a:xfrm>
            <a:off x="-1" y="4671137"/>
            <a:ext cx="2915817" cy="2186863"/>
          </a:xfrm>
          <a:prstGeom prst="rect">
            <a:avLst/>
          </a:prstGeom>
        </p:spPr>
      </p:pic>
      <p:sp>
        <p:nvSpPr>
          <p:cNvPr id="11" name="右矢印 10"/>
          <p:cNvSpPr/>
          <p:nvPr/>
        </p:nvSpPr>
        <p:spPr>
          <a:xfrm rot="20791364">
            <a:off x="4698013" y="2402785"/>
            <a:ext cx="598722"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IMG_0183.jpg"/>
          <p:cNvPicPr>
            <a:picLocks noChangeAspect="1"/>
          </p:cNvPicPr>
          <p:nvPr/>
        </p:nvPicPr>
        <p:blipFill>
          <a:blip r:embed="rId5" cstate="print"/>
          <a:stretch>
            <a:fillRect/>
          </a:stretch>
        </p:blipFill>
        <p:spPr>
          <a:xfrm>
            <a:off x="6204182" y="4653136"/>
            <a:ext cx="2939818" cy="2204864"/>
          </a:xfrm>
          <a:prstGeom prst="rect">
            <a:avLst/>
          </a:prstGeom>
        </p:spPr>
      </p:pic>
      <p:pic>
        <p:nvPicPr>
          <p:cNvPr id="8" name="図 7" descr="IMG_0200.jpg"/>
          <p:cNvPicPr>
            <a:picLocks noChangeAspect="1"/>
          </p:cNvPicPr>
          <p:nvPr/>
        </p:nvPicPr>
        <p:blipFill>
          <a:blip r:embed="rId6" cstate="print"/>
          <a:stretch>
            <a:fillRect/>
          </a:stretch>
        </p:blipFill>
        <p:spPr>
          <a:xfrm>
            <a:off x="3131840" y="4653136"/>
            <a:ext cx="2939818" cy="2204864"/>
          </a:xfrm>
          <a:prstGeom prst="rect">
            <a:avLst/>
          </a:prstGeom>
        </p:spPr>
      </p:pic>
      <p:grpSp>
        <p:nvGrpSpPr>
          <p:cNvPr id="13" name="グループ化 12"/>
          <p:cNvGrpSpPr/>
          <p:nvPr/>
        </p:nvGrpSpPr>
        <p:grpSpPr>
          <a:xfrm>
            <a:off x="179512" y="4221088"/>
            <a:ext cx="1935145" cy="1296144"/>
            <a:chOff x="179512" y="4221088"/>
            <a:chExt cx="1935145" cy="1296144"/>
          </a:xfrm>
        </p:grpSpPr>
        <p:sp>
          <p:nvSpPr>
            <p:cNvPr id="9" name="テキスト ボックス 8"/>
            <p:cNvSpPr txBox="1"/>
            <p:nvPr/>
          </p:nvSpPr>
          <p:spPr>
            <a:xfrm>
              <a:off x="179512" y="4221088"/>
              <a:ext cx="1935145" cy="369332"/>
            </a:xfrm>
            <a:prstGeom prst="rect">
              <a:avLst/>
            </a:prstGeom>
            <a:solidFill>
              <a:schemeClr val="bg2"/>
            </a:solidFill>
          </p:spPr>
          <p:txBody>
            <a:bodyPr wrap="none" rtlCol="0">
              <a:spAutoFit/>
            </a:bodyPr>
            <a:lstStyle/>
            <a:p>
              <a:r>
                <a:rPr kumimoji="1" lang="ja-JP" altLang="en-US" dirty="0" smtClean="0"/>
                <a:t>裏に半導体アンプ</a:t>
              </a:r>
              <a:endParaRPr kumimoji="1" lang="ja-JP" altLang="en-US" dirty="0"/>
            </a:p>
          </p:txBody>
        </p:sp>
        <p:sp>
          <p:nvSpPr>
            <p:cNvPr id="12" name="下矢印 11"/>
            <p:cNvSpPr/>
            <p:nvPr/>
          </p:nvSpPr>
          <p:spPr>
            <a:xfrm rot="20862696">
              <a:off x="1115616" y="4581128"/>
              <a:ext cx="36004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descr="IMG_0243.jpg"/>
          <p:cNvPicPr>
            <a:picLocks noChangeAspect="1"/>
          </p:cNvPicPr>
          <p:nvPr/>
        </p:nvPicPr>
        <p:blipFill>
          <a:blip r:embed="rId7" cstate="print"/>
          <a:stretch>
            <a:fillRect/>
          </a:stretch>
        </p:blipFill>
        <p:spPr>
          <a:xfrm rot="5400000">
            <a:off x="19058" y="2005278"/>
            <a:ext cx="1859697" cy="1394773"/>
          </a:xfrm>
          <a:prstGeom prst="rect">
            <a:avLst/>
          </a:prstGeom>
        </p:spPr>
      </p:pic>
      <p:sp>
        <p:nvSpPr>
          <p:cNvPr id="15" name="正方形/長方形 14"/>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940152" y="4195233"/>
            <a:ext cx="3049233" cy="369332"/>
          </a:xfrm>
          <a:prstGeom prst="rect">
            <a:avLst/>
          </a:prstGeom>
          <a:noFill/>
        </p:spPr>
        <p:txBody>
          <a:bodyPr wrap="none" rtlCol="0">
            <a:spAutoFit/>
          </a:bodyPr>
          <a:lstStyle/>
          <a:p>
            <a:r>
              <a:rPr kumimoji="1" lang="ja-JP" altLang="en-US" dirty="0" smtClean="0"/>
              <a:t>世界唯一の</a:t>
            </a:r>
            <a:r>
              <a:rPr kumimoji="1" lang="en-US" altLang="ja-JP" dirty="0" smtClean="0"/>
              <a:t>4</a:t>
            </a:r>
            <a:r>
              <a:rPr kumimoji="1" lang="ja-JP" altLang="en-US" dirty="0" smtClean="0"/>
              <a:t>階建ての加速器</a:t>
            </a:r>
            <a:endParaRPr kumimoji="1" lang="ja-JP" altLang="en-US" dirty="0"/>
          </a:p>
        </p:txBody>
      </p:sp>
    </p:spTree>
    <p:extLst>
      <p:ext uri="{BB962C8B-B14F-4D97-AF65-F5344CB8AC3E}">
        <p14:creationId xmlns:p14="http://schemas.microsoft.com/office/powerpoint/2010/main" val="8101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 3" descr="WS000278.JPG"/>
          <p:cNvPicPr>
            <a:picLocks noGrp="1" noChangeAspect="1"/>
          </p:cNvPicPr>
          <p:nvPr>
            <p:ph idx="1"/>
          </p:nvPr>
        </p:nvPicPr>
        <p:blipFill>
          <a:blip r:embed="rId2" cstate="print"/>
          <a:stretch>
            <a:fillRect/>
          </a:stretch>
        </p:blipFill>
        <p:spPr>
          <a:xfrm>
            <a:off x="683568" y="582482"/>
            <a:ext cx="7848872" cy="5903330"/>
          </a:xfrm>
        </p:spPr>
      </p:pic>
      <p:grpSp>
        <p:nvGrpSpPr>
          <p:cNvPr id="5" name="Group 9"/>
          <p:cNvGrpSpPr/>
          <p:nvPr/>
        </p:nvGrpSpPr>
        <p:grpSpPr>
          <a:xfrm>
            <a:off x="539552" y="4077072"/>
            <a:ext cx="3101645" cy="2326234"/>
            <a:chOff x="5740643" y="3936455"/>
            <a:chExt cx="3101645" cy="2326234"/>
          </a:xfrm>
        </p:grpSpPr>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0643" y="3936455"/>
              <a:ext cx="3101645" cy="2326234"/>
            </a:xfrm>
            <a:prstGeom prst="rect">
              <a:avLst/>
            </a:prstGeom>
            <a:ln>
              <a:noFill/>
            </a:ln>
            <a:effectLst>
              <a:softEdge rad="112500"/>
            </a:effectLst>
          </p:spPr>
        </p:pic>
        <p:sp>
          <p:nvSpPr>
            <p:cNvPr id="7" name="TextBox 6"/>
            <p:cNvSpPr txBox="1"/>
            <p:nvPr/>
          </p:nvSpPr>
          <p:spPr>
            <a:xfrm>
              <a:off x="6934200" y="5602069"/>
              <a:ext cx="1641796" cy="646331"/>
            </a:xfrm>
            <a:prstGeom prst="rect">
              <a:avLst/>
            </a:prstGeom>
            <a:noFill/>
          </p:spPr>
          <p:txBody>
            <a:bodyPr wrap="none" rtlCol="0">
              <a:spAutoFit/>
            </a:bodyPr>
            <a:lstStyle/>
            <a:p>
              <a:r>
                <a:rPr lang="en-GB" dirty="0" smtClean="0">
                  <a:solidFill>
                    <a:schemeClr val="bg1"/>
                  </a:solidFill>
                </a:rPr>
                <a:t>PSB 6L1</a:t>
              </a:r>
              <a:br>
                <a:rPr lang="en-GB" dirty="0" smtClean="0">
                  <a:solidFill>
                    <a:schemeClr val="bg1"/>
                  </a:solidFill>
                </a:rPr>
              </a:br>
              <a:r>
                <a:rPr lang="en-GB" dirty="0" smtClean="0">
                  <a:solidFill>
                    <a:schemeClr val="bg1"/>
                  </a:solidFill>
                </a:rPr>
                <a:t>Status today:</a:t>
              </a:r>
              <a:endParaRPr lang="en-GB" dirty="0">
                <a:solidFill>
                  <a:schemeClr val="bg1"/>
                </a:solidFill>
              </a:endParaRPr>
            </a:p>
          </p:txBody>
        </p:sp>
      </p:grpSp>
      <p:sp>
        <p:nvSpPr>
          <p:cNvPr id="3" name="テキスト ボックス 2"/>
          <p:cNvSpPr txBox="1"/>
          <p:nvPr/>
        </p:nvSpPr>
        <p:spPr>
          <a:xfrm>
            <a:off x="405181" y="6240311"/>
            <a:ext cx="1327928" cy="369332"/>
          </a:xfrm>
          <a:prstGeom prst="rect">
            <a:avLst/>
          </a:prstGeom>
          <a:noFill/>
        </p:spPr>
        <p:txBody>
          <a:bodyPr wrap="none" rtlCol="0">
            <a:spAutoFit/>
          </a:bodyPr>
          <a:lstStyle/>
          <a:p>
            <a:r>
              <a:rPr lang="en-US" altLang="ja-JP" b="1" dirty="0" smtClean="0"/>
              <a:t> M. </a:t>
            </a:r>
            <a:r>
              <a:rPr lang="en-US" altLang="ja-JP" b="1" dirty="0" err="1" smtClean="0"/>
              <a:t>Paoluzzi</a:t>
            </a:r>
            <a:endParaRPr kumimoji="1" lang="ja-JP" altLang="en-US" dirty="0"/>
          </a:p>
        </p:txBody>
      </p:sp>
      <p:sp>
        <p:nvSpPr>
          <p:cNvPr id="8" name="正方形/長方形 7"/>
          <p:cNvSpPr/>
          <p:nvPr/>
        </p:nvSpPr>
        <p:spPr>
          <a:xfrm>
            <a:off x="0" y="0"/>
            <a:ext cx="9144000" cy="54868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523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11335</TotalTime>
  <Words>1743</Words>
  <Application>Microsoft Office PowerPoint</Application>
  <PresentationFormat>画面に合わせる (4:3)</PresentationFormat>
  <Paragraphs>370</Paragraphs>
  <Slides>30</Slides>
  <Notes>3</Notes>
  <HiddenSlides>0</HiddenSlides>
  <MMClips>0</MMClips>
  <ScaleCrop>false</ScaleCrop>
  <HeadingPairs>
    <vt:vector size="4" baseType="variant">
      <vt:variant>
        <vt:lpstr>テーマ</vt:lpstr>
      </vt:variant>
      <vt:variant>
        <vt:i4>1</vt:i4>
      </vt:variant>
      <vt:variant>
        <vt:lpstr>スライド タイトル</vt:lpstr>
      </vt:variant>
      <vt:variant>
        <vt:i4>30</vt:i4>
      </vt:variant>
    </vt:vector>
  </HeadingPairs>
  <TitlesOfParts>
    <vt:vector size="31" baseType="lpstr">
      <vt:lpstr>Office ​​テーマ</vt:lpstr>
      <vt:lpstr>KEK-CERN Collaboration ~LHC Injector Upgrade~</vt:lpstr>
      <vt:lpstr>目次</vt:lpstr>
      <vt:lpstr>LHC入射器：Linac-PSB-PS-SPS</vt:lpstr>
      <vt:lpstr>PowerPoint プレゼンテーション</vt:lpstr>
      <vt:lpstr>LIUコラボレーションの経緯</vt:lpstr>
      <vt:lpstr>高勾配空洞の加速器設計への影響</vt:lpstr>
      <vt:lpstr>Collaboration の骨子</vt:lpstr>
      <vt:lpstr>１．PSB フェライト空洞⇒FT3L cavies</vt:lpstr>
      <vt:lpstr>PowerPoint プレゼンテーション</vt:lpstr>
      <vt:lpstr>昨年6月のビーム試験@CERN　PSB　</vt:lpstr>
      <vt:lpstr>J-PARCでのPSB空洞試験</vt:lpstr>
      <vt:lpstr>２．FET耐放射線試験</vt:lpstr>
      <vt:lpstr>PowerPoint プレゼンテーション</vt:lpstr>
      <vt:lpstr>試験セットアップの概要</vt:lpstr>
      <vt:lpstr>Radmonとは</vt:lpstr>
      <vt:lpstr>LHCでのRadMonシステム</vt:lpstr>
      <vt:lpstr>RadMon測定原理</vt:lpstr>
      <vt:lpstr>PowerPoint プレゼンテーション</vt:lpstr>
      <vt:lpstr>FET試験結果（ID=1A時のVGS）</vt:lpstr>
      <vt:lpstr>PowerPoint プレゼンテーション</vt:lpstr>
      <vt:lpstr>LDMOS</vt:lpstr>
      <vt:lpstr>次回試験：シングルイベント</vt:lpstr>
      <vt:lpstr>３．PSダンパー空洞</vt:lpstr>
      <vt:lpstr>PSダンパー空洞</vt:lpstr>
      <vt:lpstr>まとめ</vt:lpstr>
      <vt:lpstr>Back　Up</vt:lpstr>
      <vt:lpstr>MOSFETs　Types</vt:lpstr>
      <vt:lpstr>FT3L空洞</vt:lpstr>
      <vt:lpstr>PowerPoint プレゼンテーション</vt:lpstr>
      <vt:lpstr>FET試験結果（ID=1A時のVGS）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Radmonを使ったFET耐放射線試験</dc:title>
  <dc:creator>Letsohmori</dc:creator>
  <cp:lastModifiedBy>Letsohmori</cp:lastModifiedBy>
  <cp:revision>96</cp:revision>
  <cp:lastPrinted>2013-04-11T09:22:50Z</cp:lastPrinted>
  <dcterms:created xsi:type="dcterms:W3CDTF">2013-04-09T04:33:14Z</dcterms:created>
  <dcterms:modified xsi:type="dcterms:W3CDTF">2013-05-24T01:09:02Z</dcterms:modified>
</cp:coreProperties>
</file>