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36" r:id="rId3"/>
    <p:sldId id="567" r:id="rId4"/>
    <p:sldId id="577" r:id="rId5"/>
    <p:sldId id="566" r:id="rId6"/>
    <p:sldId id="531" r:id="rId7"/>
    <p:sldId id="533" r:id="rId8"/>
    <p:sldId id="578" r:id="rId9"/>
    <p:sldId id="579" r:id="rId10"/>
    <p:sldId id="580" r:id="rId11"/>
    <p:sldId id="581" r:id="rId12"/>
    <p:sldId id="444" r:id="rId13"/>
    <p:sldId id="573" r:id="rId14"/>
    <p:sldId id="543" r:id="rId15"/>
    <p:sldId id="585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5" r:id="rId26"/>
    <p:sldId id="606" r:id="rId27"/>
    <p:sldId id="607" r:id="rId28"/>
    <p:sldId id="608" r:id="rId29"/>
    <p:sldId id="609" r:id="rId30"/>
    <p:sldId id="610" r:id="rId31"/>
    <p:sldId id="611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GP創英角ﾎﾟｯﾌﾟ体" panose="040B0A00000000000000" pitchFamily="50" charset="-128"/>
      <p:regular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03B"/>
    <a:srgbClr val="FF7F2A"/>
    <a:srgbClr val="FF6600"/>
    <a:srgbClr val="996633"/>
    <a:srgbClr val="DB691B"/>
    <a:srgbClr val="808080"/>
    <a:srgbClr val="E4D2AE"/>
    <a:srgbClr val="2AD4FF"/>
    <a:srgbClr val="F9E7C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 autoAdjust="0"/>
    <p:restoredTop sz="95268" autoAdjust="0"/>
  </p:normalViewPr>
  <p:slideViewPr>
    <p:cSldViewPr snapToGrid="0" showGuides="1"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12FA-D1BD-4678-99D8-164C78C60331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49C0-F964-4DF5-A7CD-F8DB4D948F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5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7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112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83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32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2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45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5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442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6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26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1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98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83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46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773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18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8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34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17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03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49C0-F964-4DF5-A7CD-F8DB4D948FBE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9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83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7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249C0-F964-4DF5-A7CD-F8DB4D948FBE}" type="slidenum">
              <a: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925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56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22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3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47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06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41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36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4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38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54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0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006E-94A9-47F4-8EF1-9E9E70AF0A63}" type="datetimeFigureOut">
              <a:rPr kumimoji="1" lang="ja-JP" altLang="en-US" smtClean="0"/>
              <a:pPr/>
              <a:t>2017/1/7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2C9D-E5A9-4724-B8A9-5CBBF62177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50167" y="561428"/>
            <a:ext cx="8049320" cy="11717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3620" y="627362"/>
            <a:ext cx="7267321" cy="1049823"/>
          </a:xfrm>
          <a:noFill/>
        </p:spPr>
        <p:txBody>
          <a:bodyPr>
            <a:noAutofit/>
          </a:bodyPr>
          <a:lstStyle/>
          <a:p>
            <a:r>
              <a:rPr lang="en-US" altLang="ja-JP" sz="42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Unexplored regions of WIMP</a:t>
            </a:r>
            <a:endParaRPr kumimoji="1" lang="ja-JP" altLang="en-US" sz="42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09225" y="1998182"/>
            <a:ext cx="632621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Shigeki Matsumoto (Kavli IPMU)</a:t>
            </a:r>
            <a:br>
              <a:rPr lang="en-US" altLang="ja-JP" sz="3200" kern="0" dirty="0">
                <a:solidFill>
                  <a:schemeClr val="accent3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1100" kern="0" dirty="0">
              <a:solidFill>
                <a:schemeClr val="accent3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 algn="ctr"/>
            <a:r>
              <a:rPr lang="en-US" altLang="ja-JP" sz="2200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Collaborators:</a:t>
            </a:r>
            <a:r>
              <a:rPr lang="en-US" altLang="ja-JP" sz="2200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Members in IPMU WIMP PROJECT</a:t>
            </a:r>
            <a:endParaRPr lang="en-US" altLang="ja-JP" sz="2000" kern="0" dirty="0">
              <a:solidFill>
                <a:srgbClr val="EEECE1">
                  <a:lumMod val="2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4370" y="5150514"/>
            <a:ext cx="784007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kern="0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Purpose of these studies is</a:t>
            </a:r>
            <a:br>
              <a:rPr lang="en-US" altLang="ja-JP" sz="2400" kern="0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500" kern="0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1100" kern="0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en-US" altLang="ja-JP" sz="2000" i="1" dirty="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to figure out regions of thermal WIMP which are not explored</a:t>
            </a:r>
            <a:br>
              <a:rPr lang="en-US" altLang="ja-JP" sz="2000" i="1" dirty="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2000" i="1" dirty="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efficiently so far, by analyzing all WIMP-related data.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3726" y="3447056"/>
            <a:ext cx="7837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kern="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S. M., S. Mukhopadhyay, Y. L. Sming Tsai, [JHEP 1410 (2014) 155]</a:t>
            </a:r>
          </a:p>
          <a:p>
            <a:pPr lvl="0"/>
            <a:r>
              <a:rPr lang="en-US" altLang="ja-JP" kern="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S. Banerjee, S. M., K. Mukaida, Y. L. Sming Tsai, [JHEP 1611 (2016) 070]</a:t>
            </a:r>
          </a:p>
          <a:p>
            <a:pPr lvl="0"/>
            <a:r>
              <a:rPr lang="en-US" altLang="ja-JP" kern="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S. M., S. Mukhopadhyay, Y. L. Sming Tsai, [PRD94 (2016) 065034 ]</a:t>
            </a:r>
          </a:p>
        </p:txBody>
      </p:sp>
    </p:spTree>
    <p:extLst>
      <p:ext uri="{BB962C8B-B14F-4D97-AF65-F5344CB8AC3E}">
        <p14:creationId xmlns:p14="http://schemas.microsoft.com/office/powerpoint/2010/main" val="94783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55" y="826148"/>
            <a:ext cx="3882410" cy="3306911"/>
          </a:xfrm>
          <a:prstGeom prst="rect">
            <a:avLst/>
          </a:prstGeom>
        </p:spPr>
      </p:pic>
      <p:sp>
        <p:nvSpPr>
          <p:cNvPr id="3" name="矢印: 右 2"/>
          <p:cNvSpPr/>
          <p:nvPr/>
        </p:nvSpPr>
        <p:spPr>
          <a:xfrm>
            <a:off x="4329405" y="2033191"/>
            <a:ext cx="485192" cy="92317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5748" y="4282538"/>
            <a:ext cx="86443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Direct detection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is powerful to explore the H- &amp; Z-resonance regions.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The four </a:t>
            </a:r>
            <a:r>
              <a:rPr kumimoji="0" lang="en-US" altLang="ja-JP" sz="2000" kern="0" noProof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Fermi interactions governs 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the other region with </a:t>
            </a:r>
            <a:r>
              <a:rPr kumimoji="0" lang="en-US" altLang="ja-JP" sz="2000" b="1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</a:rPr>
              <a:t>L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&lt; 10m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,</a:t>
            </a:r>
            <a:b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[This region is not so much searched for at DD and LHC exps in near future!]</a:t>
            </a:r>
            <a:b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kern="0" dirty="0">
                <a:solidFill>
                  <a:srgbClr val="7030A0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LHC results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The four Fermi region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←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DD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(LZ, PICO250) 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noProof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</a:t>
            </a:r>
            <a:r>
              <a:rPr kumimoji="0" lang="ja-JP" altLang="en-US" sz="2000" kern="0" noProof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r>
              <a:rPr kumimoji="0" lang="en-US" altLang="ja-JP" sz="2000" kern="0" noProof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</a:t>
            </a:r>
            <a:endParaRPr kumimoji="0" lang="en-US" altLang="ja-JP" sz="2000" kern="0" noProof="0" dirty="0">
              <a:solidFill>
                <a:srgbClr val="7030A0"/>
              </a:solidFill>
              <a:highlight>
                <a:srgbClr val="00FF00"/>
              </a:highlight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                             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DB691B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Leptophilic WIMP!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noProof="0" dirty="0">
                <a:ln>
                  <a:noFill/>
                </a:ln>
                <a:solidFill>
                  <a:srgbClr val="DB691B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              </a:t>
            </a:r>
            <a:r>
              <a:rPr kumimoji="0" lang="en-US" altLang="ja-JP" b="1" i="0" u="none" strike="noStrike" kern="0" cap="none" spc="0" normalizeH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[It is governed mainly by the interactions with leptons.]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027277" y="1154040"/>
            <a:ext cx="145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Near future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73"/>
          <p:cNvSpPr txBox="1">
            <a:spLocks noChangeArrowheads="1"/>
          </p:cNvSpPr>
          <p:nvPr/>
        </p:nvSpPr>
        <p:spPr bwMode="auto">
          <a:xfrm>
            <a:off x="3015702" y="126255"/>
            <a:ext cx="3114509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Singlet-like WIMP 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48" y="826148"/>
            <a:ext cx="3886074" cy="330691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666068" y="1161398"/>
            <a:ext cx="1085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Present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38503" y="3393490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Light mediator region 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88637" y="3013786"/>
            <a:ext cx="1212979" cy="279919"/>
          </a:xfrm>
          <a:prstGeom prst="rect">
            <a:avLst/>
          </a:prstGeom>
          <a:solidFill>
            <a:srgbClr val="80808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19258" y="2967131"/>
            <a:ext cx="1250302" cy="279919"/>
          </a:xfrm>
          <a:prstGeom prst="rect">
            <a:avLst/>
          </a:prstGeom>
          <a:solidFill>
            <a:srgbClr val="808080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88928" y="985569"/>
            <a:ext cx="333988" cy="1391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122663" y="982097"/>
            <a:ext cx="333988" cy="1391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577868" y="3393490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Light mediator region 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87585" y="1161398"/>
            <a:ext cx="1489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After </a:t>
            </a:r>
          </a:p>
          <a:p>
            <a:r>
              <a:rPr lang="en-US" altLang="ja-JP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  LZ/PICO250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3527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62149" y="754162"/>
            <a:ext cx="80313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chemeClr val="bg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We discussed (fermionic) WIMPs w/o relying on specific BSMs.</a:t>
            </a:r>
            <a:br>
              <a:rPr lang="en-US" altLang="ja-JP" sz="2000" dirty="0">
                <a:solidFill>
                  <a:schemeClr val="bg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600" dirty="0">
                <a:solidFill>
                  <a:schemeClr val="bg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Well-tempered WIMP:</a:t>
            </a:r>
            <a:b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Direct detection searches are (and will be) playing a very  </a:t>
            </a:r>
            <a:b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important role to explore the WIMP. What we should do is</a:t>
            </a:r>
            <a:b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to wait for their results in the near future.</a:t>
            </a:r>
            <a:br>
              <a:rPr lang="en-US" altLang="ja-JP" sz="20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6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Electroweakly charged WIMP (EWIMP):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It seems to be the most motivated WIMP from the particle 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physics viewpoint. Indirect detection searches will be the 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only way to explore the WIMP in near future, requiring a 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precision determination of WIMP distribution near by us.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6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Singlet-like WIMP with heavy Mediator: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Because of LHC and direct detection searches, leptophilic   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region will remain unexplored. Experiments sensitive to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WIMP-lepton interactions will be very welcome.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6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600" dirty="0">
              <a:solidFill>
                <a:schemeClr val="bg2">
                  <a:lumMod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Singlet-like WIMP with light Mediator:</a:t>
            </a:r>
            <a:b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Studies are now on-going by many DM people in the world,</a:t>
            </a:r>
            <a:b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via simplified models. Among those, interesting regions are </a:t>
            </a:r>
            <a:b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now being reported; Light WIMP </a:t>
            </a:r>
            <a:r>
              <a:rPr lang="en-US" altLang="ja-JP" sz="200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in a dark sector, 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etc.</a:t>
            </a:r>
          </a:p>
        </p:txBody>
      </p:sp>
      <p:sp>
        <p:nvSpPr>
          <p:cNvPr id="5" name="Text Box 273"/>
          <p:cNvSpPr txBox="1">
            <a:spLocks noChangeArrowheads="1"/>
          </p:cNvSpPr>
          <p:nvPr/>
        </p:nvSpPr>
        <p:spPr bwMode="auto">
          <a:xfrm>
            <a:off x="3636320" y="126255"/>
            <a:ext cx="187865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3200" kern="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rPr>
              <a:t>Summary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213937" y="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10/10</a:t>
            </a:r>
            <a:endParaRPr lang="ja-JP" altLang="en-US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7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3"/>
          <p:cNvSpPr txBox="1">
            <a:spLocks noChangeArrowheads="1"/>
          </p:cNvSpPr>
          <p:nvPr/>
        </p:nvSpPr>
        <p:spPr bwMode="auto">
          <a:xfrm>
            <a:off x="1731952" y="126255"/>
            <a:ext cx="5676557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Studying WIMP without prejudice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1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803438" y="2860475"/>
            <a:ext cx="3523968" cy="3893402"/>
            <a:chOff x="3527348" y="1483556"/>
            <a:chExt cx="3523968" cy="3893402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527348" y="1483556"/>
              <a:ext cx="3523968" cy="3890887"/>
              <a:chOff x="2832577" y="1286687"/>
              <a:chExt cx="3889805" cy="4294816"/>
            </a:xfrm>
          </p:grpSpPr>
          <p:sp>
            <p:nvSpPr>
              <p:cNvPr id="73" name="円/楕円 55"/>
              <p:cNvSpPr/>
              <p:nvPr/>
            </p:nvSpPr>
            <p:spPr>
              <a:xfrm>
                <a:off x="3031961" y="1879882"/>
                <a:ext cx="3089152" cy="308915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フリーフォーム 56"/>
              <p:cNvSpPr/>
              <p:nvPr/>
            </p:nvSpPr>
            <p:spPr>
              <a:xfrm>
                <a:off x="2832577" y="1677546"/>
                <a:ext cx="3513221" cy="3492595"/>
              </a:xfrm>
              <a:custGeom>
                <a:avLst/>
                <a:gdLst>
                  <a:gd name="connsiteX0" fmla="*/ 82503 w 3513221"/>
                  <a:gd name="connsiteY0" fmla="*/ 1643170 h 3492595"/>
                  <a:gd name="connsiteX1" fmla="*/ 316259 w 3513221"/>
                  <a:gd name="connsiteY1" fmla="*/ 1643170 h 3492595"/>
                  <a:gd name="connsiteX2" fmla="*/ 350635 w 3513221"/>
                  <a:gd name="connsiteY2" fmla="*/ 1595043 h 3492595"/>
                  <a:gd name="connsiteX3" fmla="*/ 673769 w 3513221"/>
                  <a:gd name="connsiteY3" fmla="*/ 969401 h 3492595"/>
                  <a:gd name="connsiteX4" fmla="*/ 1354412 w 3513221"/>
                  <a:gd name="connsiteY4" fmla="*/ 556890 h 3492595"/>
                  <a:gd name="connsiteX5" fmla="*/ 2227561 w 3513221"/>
                  <a:gd name="connsiteY5" fmla="*/ 556890 h 3492595"/>
                  <a:gd name="connsiteX6" fmla="*/ 2798202 w 3513221"/>
                  <a:gd name="connsiteY6" fmla="*/ 907525 h 3492595"/>
                  <a:gd name="connsiteX7" fmla="*/ 2976957 w 3513221"/>
                  <a:gd name="connsiteY7" fmla="*/ 1457540 h 3492595"/>
                  <a:gd name="connsiteX8" fmla="*/ 2935706 w 3513221"/>
                  <a:gd name="connsiteY8" fmla="*/ 2255062 h 3492595"/>
                  <a:gd name="connsiteX9" fmla="*/ 2736325 w 3513221"/>
                  <a:gd name="connsiteY9" fmla="*/ 2708824 h 3492595"/>
                  <a:gd name="connsiteX10" fmla="*/ 1828800 w 3513221"/>
                  <a:gd name="connsiteY10" fmla="*/ 2921955 h 3492595"/>
                  <a:gd name="connsiteX11" fmla="*/ 1141282 w 3513221"/>
                  <a:gd name="connsiteY11" fmla="*/ 2915080 h 3492595"/>
                  <a:gd name="connsiteX12" fmla="*/ 701270 w 3513221"/>
                  <a:gd name="connsiteY12" fmla="*/ 2743200 h 3492595"/>
                  <a:gd name="connsiteX13" fmla="*/ 598142 w 3513221"/>
                  <a:gd name="connsiteY13" fmla="*/ 2605696 h 3492595"/>
                  <a:gd name="connsiteX14" fmla="*/ 508764 w 3513221"/>
                  <a:gd name="connsiteY14" fmla="*/ 2777576 h 3492595"/>
                  <a:gd name="connsiteX15" fmla="*/ 790647 w 3513221"/>
                  <a:gd name="connsiteY15" fmla="*/ 3114460 h 3492595"/>
                  <a:gd name="connsiteX16" fmla="*/ 1210034 w 3513221"/>
                  <a:gd name="connsiteY16" fmla="*/ 3382592 h 3492595"/>
                  <a:gd name="connsiteX17" fmla="*/ 1918178 w 3513221"/>
                  <a:gd name="connsiteY17" fmla="*/ 3492595 h 3492595"/>
                  <a:gd name="connsiteX18" fmla="*/ 2646948 w 3513221"/>
                  <a:gd name="connsiteY18" fmla="*/ 3313840 h 3492595"/>
                  <a:gd name="connsiteX19" fmla="*/ 3086960 w 3513221"/>
                  <a:gd name="connsiteY19" fmla="*/ 2901329 h 3492595"/>
                  <a:gd name="connsiteX20" fmla="*/ 3513221 w 3513221"/>
                  <a:gd name="connsiteY20" fmla="*/ 2131308 h 3492595"/>
                  <a:gd name="connsiteX21" fmla="*/ 3410094 w 3513221"/>
                  <a:gd name="connsiteY21" fmla="*/ 914400 h 3492595"/>
                  <a:gd name="connsiteX22" fmla="*/ 2633197 w 3513221"/>
                  <a:gd name="connsiteY22" fmla="*/ 192505 h 3492595"/>
                  <a:gd name="connsiteX23" fmla="*/ 1313161 w 3513221"/>
                  <a:gd name="connsiteY23" fmla="*/ 0 h 3492595"/>
                  <a:gd name="connsiteX24" fmla="*/ 446888 w 3513221"/>
                  <a:gd name="connsiteY24" fmla="*/ 474388 h 3492595"/>
                  <a:gd name="connsiteX25" fmla="*/ 0 w 3513221"/>
                  <a:gd name="connsiteY25" fmla="*/ 1320036 h 3492595"/>
                  <a:gd name="connsiteX26" fmla="*/ 82503 w 3513221"/>
                  <a:gd name="connsiteY26" fmla="*/ 1643170 h 349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13221" h="3492595">
                    <a:moveTo>
                      <a:pt x="82503" y="1643170"/>
                    </a:moveTo>
                    <a:lnTo>
                      <a:pt x="316259" y="1643170"/>
                    </a:lnTo>
                    <a:lnTo>
                      <a:pt x="350635" y="1595043"/>
                    </a:lnTo>
                    <a:lnTo>
                      <a:pt x="673769" y="969401"/>
                    </a:lnTo>
                    <a:lnTo>
                      <a:pt x="1354412" y="556890"/>
                    </a:lnTo>
                    <a:lnTo>
                      <a:pt x="2227561" y="556890"/>
                    </a:lnTo>
                    <a:lnTo>
                      <a:pt x="2798202" y="907525"/>
                    </a:lnTo>
                    <a:lnTo>
                      <a:pt x="2976957" y="1457540"/>
                    </a:lnTo>
                    <a:lnTo>
                      <a:pt x="2935706" y="2255062"/>
                    </a:lnTo>
                    <a:lnTo>
                      <a:pt x="2736325" y="2708824"/>
                    </a:lnTo>
                    <a:lnTo>
                      <a:pt x="1828800" y="2921955"/>
                    </a:lnTo>
                    <a:lnTo>
                      <a:pt x="1141282" y="2915080"/>
                    </a:lnTo>
                    <a:lnTo>
                      <a:pt x="701270" y="2743200"/>
                    </a:lnTo>
                    <a:lnTo>
                      <a:pt x="598142" y="2605696"/>
                    </a:lnTo>
                    <a:lnTo>
                      <a:pt x="508764" y="2777576"/>
                    </a:lnTo>
                    <a:lnTo>
                      <a:pt x="790647" y="3114460"/>
                    </a:lnTo>
                    <a:lnTo>
                      <a:pt x="1210034" y="3382592"/>
                    </a:lnTo>
                    <a:lnTo>
                      <a:pt x="1918178" y="3492595"/>
                    </a:lnTo>
                    <a:lnTo>
                      <a:pt x="2646948" y="3313840"/>
                    </a:lnTo>
                    <a:lnTo>
                      <a:pt x="3086960" y="2901329"/>
                    </a:lnTo>
                    <a:lnTo>
                      <a:pt x="3513221" y="2131308"/>
                    </a:lnTo>
                    <a:lnTo>
                      <a:pt x="3410094" y="914400"/>
                    </a:lnTo>
                    <a:lnTo>
                      <a:pt x="2633197" y="192505"/>
                    </a:lnTo>
                    <a:lnTo>
                      <a:pt x="1313161" y="0"/>
                    </a:lnTo>
                    <a:lnTo>
                      <a:pt x="446888" y="474388"/>
                    </a:lnTo>
                    <a:lnTo>
                      <a:pt x="0" y="1320036"/>
                    </a:lnTo>
                    <a:lnTo>
                      <a:pt x="82503" y="164317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円/楕円 57"/>
              <p:cNvSpPr/>
              <p:nvPr/>
            </p:nvSpPr>
            <p:spPr>
              <a:xfrm>
                <a:off x="3972517" y="1286687"/>
                <a:ext cx="1212715" cy="2795080"/>
              </a:xfrm>
              <a:prstGeom prst="ellipse">
                <a:avLst/>
              </a:prstGeom>
              <a:solidFill>
                <a:srgbClr val="666633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円/楕円 58"/>
              <p:cNvSpPr/>
              <p:nvPr/>
            </p:nvSpPr>
            <p:spPr>
              <a:xfrm rot="1800000">
                <a:off x="4351798" y="1390449"/>
                <a:ext cx="1212715" cy="2795080"/>
              </a:xfrm>
              <a:prstGeom prst="ellipse">
                <a:avLst/>
              </a:prstGeom>
              <a:solidFill>
                <a:srgbClr val="003300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円/楕円 59"/>
              <p:cNvSpPr/>
              <p:nvPr/>
            </p:nvSpPr>
            <p:spPr>
              <a:xfrm rot="3600000">
                <a:off x="4617551" y="1665306"/>
                <a:ext cx="1212715" cy="2795080"/>
              </a:xfrm>
              <a:prstGeom prst="ellipse">
                <a:avLst/>
              </a:prstGeom>
              <a:solidFill>
                <a:srgbClr val="339966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円/楕円 60"/>
              <p:cNvSpPr/>
              <p:nvPr/>
            </p:nvSpPr>
            <p:spPr>
              <a:xfrm rot="5400000">
                <a:off x="4718484" y="2031670"/>
                <a:ext cx="1212715" cy="2795080"/>
              </a:xfrm>
              <a:prstGeom prst="ellipse">
                <a:avLst/>
              </a:prstGeom>
              <a:solidFill>
                <a:srgbClr val="003366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円/楕円 61"/>
              <p:cNvSpPr/>
              <p:nvPr/>
            </p:nvSpPr>
            <p:spPr>
              <a:xfrm rot="7200000">
                <a:off x="4617937" y="2406591"/>
                <a:ext cx="1212715" cy="2795080"/>
              </a:xfrm>
              <a:prstGeom prst="ellipse">
                <a:avLst/>
              </a:prstGeom>
              <a:solidFill>
                <a:srgbClr val="003399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円/楕円 62"/>
              <p:cNvSpPr/>
              <p:nvPr/>
            </p:nvSpPr>
            <p:spPr>
              <a:xfrm rot="9000000">
                <a:off x="4347114" y="2675785"/>
                <a:ext cx="1212715" cy="2795080"/>
              </a:xfrm>
              <a:prstGeom prst="ellipse">
                <a:avLst/>
              </a:prstGeom>
              <a:solidFill>
                <a:srgbClr val="000066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円/楕円 63"/>
              <p:cNvSpPr/>
              <p:nvPr/>
            </p:nvSpPr>
            <p:spPr>
              <a:xfrm rot="10800000">
                <a:off x="3986286" y="2786423"/>
                <a:ext cx="1212715" cy="2795080"/>
              </a:xfrm>
              <a:prstGeom prst="ellipse">
                <a:avLst/>
              </a:prstGeom>
              <a:solidFill>
                <a:srgbClr val="6600CC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円/楕円 64"/>
              <p:cNvSpPr/>
              <p:nvPr/>
            </p:nvSpPr>
            <p:spPr>
              <a:xfrm rot="12600000">
                <a:off x="3605937" y="2683255"/>
                <a:ext cx="1212715" cy="2795080"/>
              </a:xfrm>
              <a:prstGeom prst="ellipse">
                <a:avLst/>
              </a:prstGeom>
              <a:solidFill>
                <a:srgbClr val="993366">
                  <a:alpha val="49804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3" name="直線矢印コネクタ 82"/>
              <p:cNvCxnSpPr/>
              <p:nvPr/>
            </p:nvCxnSpPr>
            <p:spPr>
              <a:xfrm flipV="1">
                <a:off x="3031961" y="3298374"/>
                <a:ext cx="0" cy="19250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正方形/長方形 39"/>
            <p:cNvSpPr/>
            <p:nvPr/>
          </p:nvSpPr>
          <p:spPr>
            <a:xfrm>
              <a:off x="4897137" y="1515893"/>
              <a:ext cx="4716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  <a:r>
                <a:rPr kumimoji="0" lang="en-US" altLang="ja-JP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</a:t>
              </a:r>
              <a:endParaRPr kumimoji="0" lang="ja-JP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 rot="1800000">
              <a:off x="5689312" y="1730417"/>
              <a:ext cx="5255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  <a:r>
                <a:rPr kumimoji="0" lang="en-US" altLang="ja-JP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½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 rot="3600000">
              <a:off x="6259336" y="236053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0,1</a:t>
              </a:r>
              <a:endParaRPr kumimoji="0" lang="ja-JP" altLang="en-US" sz="24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 rot="7200000">
              <a:off x="6252828" y="4040651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5</a:t>
              </a:r>
              <a:r>
                <a:rPr kumimoji="0" lang="en-US" altLang="ja-JP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...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 rot="9000000">
              <a:off x="5652770" y="4624758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6</a:t>
              </a:r>
              <a:r>
                <a:rPr kumimoji="0" lang="en-US" altLang="ja-JP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…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 rot="10800000">
              <a:off x="4792937" y="4853738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7</a:t>
              </a:r>
              <a:r>
                <a:rPr kumimoji="0" lang="en-US" altLang="ja-JP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…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 rot="12600000">
              <a:off x="3912354" y="4568733"/>
              <a:ext cx="532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8</a:t>
              </a:r>
              <a:r>
                <a:rPr kumimoji="0" lang="en-US" altLang="ja-JP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…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 rot="5400000">
              <a:off x="6414119" y="3191655"/>
              <a:ext cx="729601" cy="527763"/>
              <a:chOff x="973918" y="4151799"/>
              <a:chExt cx="729601" cy="527763"/>
            </a:xfrm>
          </p:grpSpPr>
          <p:sp>
            <p:nvSpPr>
              <p:cNvPr id="69" name="正方形/長方形 68"/>
              <p:cNvSpPr/>
              <p:nvPr/>
            </p:nvSpPr>
            <p:spPr>
              <a:xfrm>
                <a:off x="973918" y="4151799"/>
                <a:ext cx="5870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4</a:t>
                </a:r>
                <a:r>
                  <a:rPr kumimoji="0" lang="en-US" altLang="ja-JP" sz="2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½,</a:t>
                </a:r>
                <a:endParaRPr kumimoji="0" lang="ja-JP" altLang="en-US" sz="2800" b="0" i="0" u="none" strike="noStrike" kern="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363665" y="4282089"/>
                <a:ext cx="247184" cy="315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5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3</a:t>
                </a:r>
                <a:endParaRPr kumimoji="0" lang="ja-JP" altLang="en-US" sz="14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1453129" y="4356397"/>
                <a:ext cx="25039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5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2</a:t>
                </a:r>
                <a:endParaRPr kumimoji="0" lang="ja-JP" altLang="en-US" sz="14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 flipH="1">
                <a:off x="1475445" y="4466765"/>
                <a:ext cx="105206" cy="15092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正方形/長方形 83"/>
          <p:cNvSpPr/>
          <p:nvPr/>
        </p:nvSpPr>
        <p:spPr>
          <a:xfrm>
            <a:off x="232344" y="1737599"/>
            <a:ext cx="8641820" cy="10336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97" y="1896222"/>
            <a:ext cx="7209453" cy="744647"/>
          </a:xfrm>
          <a:prstGeom prst="rect">
            <a:avLst/>
          </a:prstGeom>
        </p:spPr>
      </p:pic>
      <p:grpSp>
        <p:nvGrpSpPr>
          <p:cNvPr id="87" name="グループ化 86"/>
          <p:cNvGrpSpPr/>
          <p:nvPr/>
        </p:nvGrpSpPr>
        <p:grpSpPr>
          <a:xfrm>
            <a:off x="260183" y="2871777"/>
            <a:ext cx="4430737" cy="1356475"/>
            <a:chOff x="260183" y="2871777"/>
            <a:chExt cx="4430737" cy="1356475"/>
          </a:xfrm>
        </p:grpSpPr>
        <p:sp>
          <p:nvSpPr>
            <p:cNvPr id="88" name="円/楕円 67"/>
            <p:cNvSpPr/>
            <p:nvPr/>
          </p:nvSpPr>
          <p:spPr>
            <a:xfrm>
              <a:off x="4074315" y="2890647"/>
              <a:ext cx="616605" cy="61660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角丸四角形吹き出し 68"/>
            <p:cNvSpPr/>
            <p:nvPr/>
          </p:nvSpPr>
          <p:spPr>
            <a:xfrm>
              <a:off x="264424" y="2871777"/>
              <a:ext cx="2524790" cy="1356475"/>
            </a:xfrm>
            <a:prstGeom prst="wedgeRoundRectCallout">
              <a:avLst>
                <a:gd name="adj1" fmla="val 97484"/>
                <a:gd name="adj2" fmla="val -26223"/>
                <a:gd name="adj3" fmla="val 1666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260183" y="2881756"/>
              <a:ext cx="253183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Singlet-like Patch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ED466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Bino-like in SUSY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KK photon in UED</a:t>
              </a:r>
              <a:endPara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232344" y="3499785"/>
            <a:ext cx="4604662" cy="1997533"/>
            <a:chOff x="232344" y="3499785"/>
            <a:chExt cx="4604662" cy="1997533"/>
          </a:xfrm>
        </p:grpSpPr>
        <p:sp>
          <p:nvSpPr>
            <p:cNvPr id="92" name="円/楕円 71"/>
            <p:cNvSpPr/>
            <p:nvPr/>
          </p:nvSpPr>
          <p:spPr>
            <a:xfrm rot="1240858">
              <a:off x="4475664" y="3499785"/>
              <a:ext cx="361342" cy="58372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角丸四角形吹き出し 72"/>
            <p:cNvSpPr/>
            <p:nvPr/>
          </p:nvSpPr>
          <p:spPr>
            <a:xfrm>
              <a:off x="275281" y="4474754"/>
              <a:ext cx="2517883" cy="1019456"/>
            </a:xfrm>
            <a:prstGeom prst="wedgeRoundRectCallout">
              <a:avLst>
                <a:gd name="adj1" fmla="val 112101"/>
                <a:gd name="adj2" fmla="val -101664"/>
                <a:gd name="adj3" fmla="val 1666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32344" y="4481655"/>
              <a:ext cx="25734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S-D Mixed Patch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Bino-Higgsino WIMP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4891198" y="2871789"/>
            <a:ext cx="4015849" cy="1359862"/>
            <a:chOff x="4891198" y="2871789"/>
            <a:chExt cx="4015849" cy="1359862"/>
          </a:xfrm>
        </p:grpSpPr>
        <p:sp>
          <p:nvSpPr>
            <p:cNvPr id="96" name="円/楕円 79"/>
            <p:cNvSpPr/>
            <p:nvPr/>
          </p:nvSpPr>
          <p:spPr>
            <a:xfrm>
              <a:off x="4891198" y="3113801"/>
              <a:ext cx="616605" cy="61660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角丸四角形吹き出し 80"/>
            <p:cNvSpPr/>
            <p:nvPr/>
          </p:nvSpPr>
          <p:spPr>
            <a:xfrm>
              <a:off x="6394539" y="2871789"/>
              <a:ext cx="2512508" cy="1359862"/>
            </a:xfrm>
            <a:prstGeom prst="wedgeRoundRectCallout">
              <a:avLst>
                <a:gd name="adj1" fmla="val -81668"/>
                <a:gd name="adj2" fmla="val -15887"/>
                <a:gd name="adj3" fmla="val 1666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394189" y="2888900"/>
              <a:ext cx="2510214" cy="1292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Doublet-like Patch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ED466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endParaRPr kumimoji="0" lang="en-US" altLang="ja-JP" sz="2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Higgsino-like in SUSY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Inert Higgs in 2HDM</a:t>
              </a:r>
              <a:endPara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5482910" y="3687811"/>
            <a:ext cx="3423333" cy="1811779"/>
            <a:chOff x="5482910" y="3687811"/>
            <a:chExt cx="3423333" cy="1811779"/>
          </a:xfrm>
        </p:grpSpPr>
        <p:sp>
          <p:nvSpPr>
            <p:cNvPr id="100" name="円/楕円 83"/>
            <p:cNvSpPr/>
            <p:nvPr/>
          </p:nvSpPr>
          <p:spPr>
            <a:xfrm>
              <a:off x="5482910" y="3687811"/>
              <a:ext cx="616605" cy="61660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角丸四角形吹き出し 84"/>
            <p:cNvSpPr/>
            <p:nvPr/>
          </p:nvSpPr>
          <p:spPr>
            <a:xfrm>
              <a:off x="6403329" y="4470396"/>
              <a:ext cx="2502914" cy="1014277"/>
            </a:xfrm>
            <a:prstGeom prst="wedgeRoundRectCallout">
              <a:avLst>
                <a:gd name="adj1" fmla="val -66023"/>
                <a:gd name="adj2" fmla="val -65837"/>
                <a:gd name="adj3" fmla="val 1666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6401347" y="4483927"/>
              <a:ext cx="25030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Triplet-like Patch 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Wino-like in SUSY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243851" y="3890101"/>
            <a:ext cx="5175643" cy="2901940"/>
            <a:chOff x="243851" y="3890101"/>
            <a:chExt cx="5175643" cy="2901940"/>
          </a:xfrm>
        </p:grpSpPr>
        <p:sp>
          <p:nvSpPr>
            <p:cNvPr id="104" name="角丸四角形吹き出し 76"/>
            <p:cNvSpPr/>
            <p:nvPr/>
          </p:nvSpPr>
          <p:spPr>
            <a:xfrm>
              <a:off x="284526" y="4383278"/>
              <a:ext cx="4544476" cy="2377178"/>
            </a:xfrm>
            <a:custGeom>
              <a:avLst/>
              <a:gdLst>
                <a:gd name="connsiteX0" fmla="*/ 0 w 2501014"/>
                <a:gd name="connsiteY0" fmla="*/ 164374 h 986226"/>
                <a:gd name="connsiteX1" fmla="*/ 164374 w 2501014"/>
                <a:gd name="connsiteY1" fmla="*/ 0 h 986226"/>
                <a:gd name="connsiteX2" fmla="*/ 1458925 w 2501014"/>
                <a:gd name="connsiteY2" fmla="*/ 0 h 986226"/>
                <a:gd name="connsiteX3" fmla="*/ 1458925 w 2501014"/>
                <a:gd name="connsiteY3" fmla="*/ 0 h 986226"/>
                <a:gd name="connsiteX4" fmla="*/ 2084178 w 2501014"/>
                <a:gd name="connsiteY4" fmla="*/ 0 h 986226"/>
                <a:gd name="connsiteX5" fmla="*/ 2336640 w 2501014"/>
                <a:gd name="connsiteY5" fmla="*/ 0 h 986226"/>
                <a:gd name="connsiteX6" fmla="*/ 2501014 w 2501014"/>
                <a:gd name="connsiteY6" fmla="*/ 164374 h 986226"/>
                <a:gd name="connsiteX7" fmla="*/ 2501014 w 2501014"/>
                <a:gd name="connsiteY7" fmla="*/ 164371 h 986226"/>
                <a:gd name="connsiteX8" fmla="*/ 4472113 w 2501014"/>
                <a:gd name="connsiteY8" fmla="*/ -766002 h 986226"/>
                <a:gd name="connsiteX9" fmla="*/ 2501014 w 2501014"/>
                <a:gd name="connsiteY9" fmla="*/ 410928 h 986226"/>
                <a:gd name="connsiteX10" fmla="*/ 2501014 w 2501014"/>
                <a:gd name="connsiteY10" fmla="*/ 821852 h 986226"/>
                <a:gd name="connsiteX11" fmla="*/ 2336640 w 2501014"/>
                <a:gd name="connsiteY11" fmla="*/ 986226 h 986226"/>
                <a:gd name="connsiteX12" fmla="*/ 2084178 w 2501014"/>
                <a:gd name="connsiteY12" fmla="*/ 986226 h 986226"/>
                <a:gd name="connsiteX13" fmla="*/ 1458925 w 2501014"/>
                <a:gd name="connsiteY13" fmla="*/ 986226 h 986226"/>
                <a:gd name="connsiteX14" fmla="*/ 1458925 w 2501014"/>
                <a:gd name="connsiteY14" fmla="*/ 986226 h 986226"/>
                <a:gd name="connsiteX15" fmla="*/ 164374 w 2501014"/>
                <a:gd name="connsiteY15" fmla="*/ 986226 h 986226"/>
                <a:gd name="connsiteX16" fmla="*/ 0 w 2501014"/>
                <a:gd name="connsiteY16" fmla="*/ 821852 h 986226"/>
                <a:gd name="connsiteX17" fmla="*/ 0 w 2501014"/>
                <a:gd name="connsiteY17" fmla="*/ 410928 h 986226"/>
                <a:gd name="connsiteX18" fmla="*/ 0 w 2501014"/>
                <a:gd name="connsiteY18" fmla="*/ 164371 h 986226"/>
                <a:gd name="connsiteX19" fmla="*/ 0 w 2501014"/>
                <a:gd name="connsiteY19" fmla="*/ 164371 h 986226"/>
                <a:gd name="connsiteX20" fmla="*/ 0 w 2501014"/>
                <a:gd name="connsiteY20" fmla="*/ 164374 h 986226"/>
                <a:gd name="connsiteX0" fmla="*/ 0 w 4544476"/>
                <a:gd name="connsiteY0" fmla="*/ 1555326 h 2377178"/>
                <a:gd name="connsiteX1" fmla="*/ 164374 w 4544476"/>
                <a:gd name="connsiteY1" fmla="*/ 1390952 h 2377178"/>
                <a:gd name="connsiteX2" fmla="*/ 1458925 w 4544476"/>
                <a:gd name="connsiteY2" fmla="*/ 1390952 h 2377178"/>
                <a:gd name="connsiteX3" fmla="*/ 1458925 w 4544476"/>
                <a:gd name="connsiteY3" fmla="*/ 1390952 h 2377178"/>
                <a:gd name="connsiteX4" fmla="*/ 2084178 w 4544476"/>
                <a:gd name="connsiteY4" fmla="*/ 1390952 h 2377178"/>
                <a:gd name="connsiteX5" fmla="*/ 2336640 w 4544476"/>
                <a:gd name="connsiteY5" fmla="*/ 1390952 h 2377178"/>
                <a:gd name="connsiteX6" fmla="*/ 2501014 w 4544476"/>
                <a:gd name="connsiteY6" fmla="*/ 1555326 h 2377178"/>
                <a:gd name="connsiteX7" fmla="*/ 2501014 w 4544476"/>
                <a:gd name="connsiteY7" fmla="*/ 1555323 h 2377178"/>
                <a:gd name="connsiteX8" fmla="*/ 4544476 w 4544476"/>
                <a:gd name="connsiteY8" fmla="*/ 0 h 2377178"/>
                <a:gd name="connsiteX9" fmla="*/ 2501014 w 4544476"/>
                <a:gd name="connsiteY9" fmla="*/ 1801880 h 2377178"/>
                <a:gd name="connsiteX10" fmla="*/ 2501014 w 4544476"/>
                <a:gd name="connsiteY10" fmla="*/ 2212804 h 2377178"/>
                <a:gd name="connsiteX11" fmla="*/ 2336640 w 4544476"/>
                <a:gd name="connsiteY11" fmla="*/ 2377178 h 2377178"/>
                <a:gd name="connsiteX12" fmla="*/ 2084178 w 4544476"/>
                <a:gd name="connsiteY12" fmla="*/ 2377178 h 2377178"/>
                <a:gd name="connsiteX13" fmla="*/ 1458925 w 4544476"/>
                <a:gd name="connsiteY13" fmla="*/ 2377178 h 2377178"/>
                <a:gd name="connsiteX14" fmla="*/ 1458925 w 4544476"/>
                <a:gd name="connsiteY14" fmla="*/ 2377178 h 2377178"/>
                <a:gd name="connsiteX15" fmla="*/ 164374 w 4544476"/>
                <a:gd name="connsiteY15" fmla="*/ 2377178 h 2377178"/>
                <a:gd name="connsiteX16" fmla="*/ 0 w 4544476"/>
                <a:gd name="connsiteY16" fmla="*/ 2212804 h 2377178"/>
                <a:gd name="connsiteX17" fmla="*/ 0 w 4544476"/>
                <a:gd name="connsiteY17" fmla="*/ 1801880 h 2377178"/>
                <a:gd name="connsiteX18" fmla="*/ 0 w 4544476"/>
                <a:gd name="connsiteY18" fmla="*/ 1555323 h 2377178"/>
                <a:gd name="connsiteX19" fmla="*/ 0 w 4544476"/>
                <a:gd name="connsiteY19" fmla="*/ 1555323 h 2377178"/>
                <a:gd name="connsiteX20" fmla="*/ 0 w 4544476"/>
                <a:gd name="connsiteY20" fmla="*/ 1555326 h 237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44476" h="2377178">
                  <a:moveTo>
                    <a:pt x="0" y="1555326"/>
                  </a:moveTo>
                  <a:cubicBezTo>
                    <a:pt x="0" y="1464545"/>
                    <a:pt x="73593" y="1390952"/>
                    <a:pt x="164374" y="1390952"/>
                  </a:cubicBezTo>
                  <a:lnTo>
                    <a:pt x="1458925" y="1390952"/>
                  </a:lnTo>
                  <a:lnTo>
                    <a:pt x="1458925" y="1390952"/>
                  </a:lnTo>
                  <a:lnTo>
                    <a:pt x="2084178" y="1390952"/>
                  </a:lnTo>
                  <a:lnTo>
                    <a:pt x="2336640" y="1390952"/>
                  </a:lnTo>
                  <a:cubicBezTo>
                    <a:pt x="2427421" y="1390952"/>
                    <a:pt x="2501014" y="1464545"/>
                    <a:pt x="2501014" y="1555326"/>
                  </a:cubicBezTo>
                  <a:lnTo>
                    <a:pt x="2501014" y="1555323"/>
                  </a:lnTo>
                  <a:lnTo>
                    <a:pt x="4544476" y="0"/>
                  </a:lnTo>
                  <a:lnTo>
                    <a:pt x="2501014" y="1801880"/>
                  </a:lnTo>
                  <a:lnTo>
                    <a:pt x="2501014" y="2212804"/>
                  </a:lnTo>
                  <a:cubicBezTo>
                    <a:pt x="2501014" y="2303585"/>
                    <a:pt x="2427421" y="2377178"/>
                    <a:pt x="2336640" y="2377178"/>
                  </a:cubicBezTo>
                  <a:lnTo>
                    <a:pt x="2084178" y="2377178"/>
                  </a:lnTo>
                  <a:lnTo>
                    <a:pt x="1458925" y="2377178"/>
                  </a:lnTo>
                  <a:lnTo>
                    <a:pt x="1458925" y="2377178"/>
                  </a:lnTo>
                  <a:lnTo>
                    <a:pt x="164374" y="2377178"/>
                  </a:lnTo>
                  <a:cubicBezTo>
                    <a:pt x="73593" y="2377178"/>
                    <a:pt x="0" y="2303585"/>
                    <a:pt x="0" y="2212804"/>
                  </a:cubicBezTo>
                  <a:lnTo>
                    <a:pt x="0" y="1801880"/>
                  </a:lnTo>
                  <a:lnTo>
                    <a:pt x="0" y="1555323"/>
                  </a:lnTo>
                  <a:lnTo>
                    <a:pt x="0" y="1555323"/>
                  </a:lnTo>
                  <a:lnTo>
                    <a:pt x="0" y="155532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円/楕円 88"/>
            <p:cNvSpPr/>
            <p:nvPr/>
          </p:nvSpPr>
          <p:spPr>
            <a:xfrm rot="2722898">
              <a:off x="4946963" y="3778911"/>
              <a:ext cx="361342" cy="58372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43851" y="5776378"/>
              <a:ext cx="2596289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D-T mixed Patch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ED466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Higgsino-wino WIMP</a:t>
              </a:r>
              <a:endPara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5456959" y="5286375"/>
            <a:ext cx="3492597" cy="1464988"/>
            <a:chOff x="5456959" y="5286375"/>
            <a:chExt cx="3492597" cy="1464988"/>
          </a:xfrm>
        </p:grpSpPr>
        <p:sp>
          <p:nvSpPr>
            <p:cNvPr id="108" name="円/楕円 75"/>
            <p:cNvSpPr/>
            <p:nvPr/>
          </p:nvSpPr>
          <p:spPr>
            <a:xfrm>
              <a:off x="5456959" y="5286375"/>
              <a:ext cx="616605" cy="61660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6362192" y="5732824"/>
              <a:ext cx="2587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Quintet-like Patch </a:t>
              </a:r>
              <a:b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</a:b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           </a:t>
              </a: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e.g.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4AAA3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sym typeface="Wingdings" panose="05000000000000000000" pitchFamily="2" charset="2"/>
                </a:rPr>
                <a:t>Minimal dark matter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角丸四角形吹き出し 90"/>
            <p:cNvSpPr/>
            <p:nvPr/>
          </p:nvSpPr>
          <p:spPr>
            <a:xfrm>
              <a:off x="6401489" y="5737086"/>
              <a:ext cx="2502914" cy="1014277"/>
            </a:xfrm>
            <a:prstGeom prst="wedgeRoundRectCallout">
              <a:avLst>
                <a:gd name="adj1" fmla="val -62343"/>
                <a:gd name="adj2" fmla="val -45082"/>
                <a:gd name="adj3" fmla="val 1666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242111" y="745619"/>
            <a:ext cx="867328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Is there a framework to study WIMP w/o relying on any specific BSM?</a:t>
            </a:r>
            <a:b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After fixing its spin, the WIMP field is written by a linear combination of colorless rep. of SU(2)</a:t>
            </a:r>
            <a:r>
              <a:rPr kumimoji="0" lang="en-US" altLang="ja-JP" sz="2000" b="0" i="1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L</a:t>
            </a:r>
            <a: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×U(1)</a:t>
            </a:r>
            <a:r>
              <a:rPr kumimoji="0" lang="en-US" altLang="ja-JP" sz="2000" b="0" i="1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Y</a:t>
            </a:r>
            <a: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involving a EM neutral component:</a:t>
            </a:r>
          </a:p>
        </p:txBody>
      </p:sp>
    </p:spTree>
    <p:extLst>
      <p:ext uri="{BB962C8B-B14F-4D97-AF65-F5344CB8AC3E}">
        <p14:creationId xmlns:p14="http://schemas.microsoft.com/office/powerpoint/2010/main" val="24406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2" y="846761"/>
            <a:ext cx="4211741" cy="419955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209724" y="1652126"/>
            <a:ext cx="2854172" cy="2947457"/>
            <a:chOff x="927024" y="1645548"/>
            <a:chExt cx="2854172" cy="2947457"/>
          </a:xfrm>
        </p:grpSpPr>
        <p:sp>
          <p:nvSpPr>
            <p:cNvPr id="10" name="円/楕円 9"/>
            <p:cNvSpPr/>
            <p:nvPr/>
          </p:nvSpPr>
          <p:spPr>
            <a:xfrm>
              <a:off x="1305339" y="2014331"/>
              <a:ext cx="649357" cy="9144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05338" y="2902227"/>
              <a:ext cx="649357" cy="9144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1900041" y="1645548"/>
              <a:ext cx="1612950" cy="1275509"/>
            </a:xfrm>
            <a:custGeom>
              <a:avLst/>
              <a:gdLst>
                <a:gd name="connsiteX0" fmla="*/ 249956 w 1612950"/>
                <a:gd name="connsiteY0" fmla="*/ 999267 h 1275509"/>
                <a:gd name="connsiteX1" fmla="*/ 85017 w 1612950"/>
                <a:gd name="connsiteY1" fmla="*/ 1048460 h 1275509"/>
                <a:gd name="connsiteX2" fmla="*/ 9782 w 1612950"/>
                <a:gd name="connsiteY2" fmla="*/ 1146844 h 1275509"/>
                <a:gd name="connsiteX3" fmla="*/ 6888 w 1612950"/>
                <a:gd name="connsiteY3" fmla="*/ 1230761 h 1275509"/>
                <a:gd name="connsiteX4" fmla="*/ 64762 w 1612950"/>
                <a:gd name="connsiteY4" fmla="*/ 1262591 h 1275509"/>
                <a:gd name="connsiteX5" fmla="*/ 206551 w 1612950"/>
                <a:gd name="connsiteY5" fmla="*/ 1274166 h 1275509"/>
                <a:gd name="connsiteX6" fmla="*/ 400427 w 1612950"/>
                <a:gd name="connsiteY6" fmla="*/ 1233655 h 1275509"/>
                <a:gd name="connsiteX7" fmla="*/ 710050 w 1612950"/>
                <a:gd name="connsiteY7" fmla="*/ 1146844 h 1275509"/>
                <a:gd name="connsiteX8" fmla="*/ 1025460 w 1612950"/>
                <a:gd name="connsiteY8" fmla="*/ 952968 h 1275509"/>
                <a:gd name="connsiteX9" fmla="*/ 1288784 w 1612950"/>
                <a:gd name="connsiteY9" fmla="*/ 695432 h 1275509"/>
                <a:gd name="connsiteX10" fmla="*/ 1511597 w 1612950"/>
                <a:gd name="connsiteY10" fmla="*/ 353979 h 1275509"/>
                <a:gd name="connsiteX11" fmla="*/ 1609982 w 1612950"/>
                <a:gd name="connsiteY11" fmla="*/ 157209 h 1275509"/>
                <a:gd name="connsiteX12" fmla="*/ 1575258 w 1612950"/>
                <a:gd name="connsiteY12" fmla="*/ 38568 h 1275509"/>
                <a:gd name="connsiteX13" fmla="*/ 1453724 w 1612950"/>
                <a:gd name="connsiteY13" fmla="*/ 3844 h 1275509"/>
                <a:gd name="connsiteX14" fmla="*/ 1369807 w 1612950"/>
                <a:gd name="connsiteY14" fmla="*/ 116698 h 1275509"/>
                <a:gd name="connsiteX15" fmla="*/ 1132526 w 1612950"/>
                <a:gd name="connsiteY15" fmla="*/ 472619 h 1275509"/>
                <a:gd name="connsiteX16" fmla="*/ 831584 w 1612950"/>
                <a:gd name="connsiteY16" fmla="*/ 735943 h 1275509"/>
                <a:gd name="connsiteX17" fmla="*/ 585622 w 1612950"/>
                <a:gd name="connsiteY17" fmla="*/ 883520 h 1275509"/>
                <a:gd name="connsiteX18" fmla="*/ 394640 w 1612950"/>
                <a:gd name="connsiteY18" fmla="*/ 952968 h 1275509"/>
                <a:gd name="connsiteX19" fmla="*/ 249956 w 1612950"/>
                <a:gd name="connsiteY19" fmla="*/ 999267 h 127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2950" h="1275509">
                  <a:moveTo>
                    <a:pt x="249956" y="999267"/>
                  </a:moveTo>
                  <a:cubicBezTo>
                    <a:pt x="198352" y="1015182"/>
                    <a:pt x="125046" y="1023864"/>
                    <a:pt x="85017" y="1048460"/>
                  </a:cubicBezTo>
                  <a:cubicBezTo>
                    <a:pt x="44988" y="1073056"/>
                    <a:pt x="22804" y="1116460"/>
                    <a:pt x="9782" y="1146844"/>
                  </a:cubicBezTo>
                  <a:cubicBezTo>
                    <a:pt x="-3240" y="1177228"/>
                    <a:pt x="-2275" y="1211470"/>
                    <a:pt x="6888" y="1230761"/>
                  </a:cubicBezTo>
                  <a:cubicBezTo>
                    <a:pt x="16051" y="1250052"/>
                    <a:pt x="31485" y="1255357"/>
                    <a:pt x="64762" y="1262591"/>
                  </a:cubicBezTo>
                  <a:cubicBezTo>
                    <a:pt x="98039" y="1269825"/>
                    <a:pt x="150607" y="1278989"/>
                    <a:pt x="206551" y="1274166"/>
                  </a:cubicBezTo>
                  <a:cubicBezTo>
                    <a:pt x="262495" y="1269343"/>
                    <a:pt x="316511" y="1254875"/>
                    <a:pt x="400427" y="1233655"/>
                  </a:cubicBezTo>
                  <a:cubicBezTo>
                    <a:pt x="484343" y="1212435"/>
                    <a:pt x="605878" y="1193625"/>
                    <a:pt x="710050" y="1146844"/>
                  </a:cubicBezTo>
                  <a:cubicBezTo>
                    <a:pt x="814222" y="1100063"/>
                    <a:pt x="929004" y="1028203"/>
                    <a:pt x="1025460" y="952968"/>
                  </a:cubicBezTo>
                  <a:cubicBezTo>
                    <a:pt x="1121916" y="877733"/>
                    <a:pt x="1207761" y="795263"/>
                    <a:pt x="1288784" y="695432"/>
                  </a:cubicBezTo>
                  <a:cubicBezTo>
                    <a:pt x="1369807" y="595601"/>
                    <a:pt x="1458064" y="443683"/>
                    <a:pt x="1511597" y="353979"/>
                  </a:cubicBezTo>
                  <a:cubicBezTo>
                    <a:pt x="1565130" y="264275"/>
                    <a:pt x="1599372" y="209778"/>
                    <a:pt x="1609982" y="157209"/>
                  </a:cubicBezTo>
                  <a:cubicBezTo>
                    <a:pt x="1620592" y="104640"/>
                    <a:pt x="1601301" y="64129"/>
                    <a:pt x="1575258" y="38568"/>
                  </a:cubicBezTo>
                  <a:cubicBezTo>
                    <a:pt x="1549215" y="13007"/>
                    <a:pt x="1487966" y="-9178"/>
                    <a:pt x="1453724" y="3844"/>
                  </a:cubicBezTo>
                  <a:cubicBezTo>
                    <a:pt x="1419482" y="16866"/>
                    <a:pt x="1423340" y="38569"/>
                    <a:pt x="1369807" y="116698"/>
                  </a:cubicBezTo>
                  <a:cubicBezTo>
                    <a:pt x="1316274" y="194827"/>
                    <a:pt x="1222230" y="369412"/>
                    <a:pt x="1132526" y="472619"/>
                  </a:cubicBezTo>
                  <a:cubicBezTo>
                    <a:pt x="1042822" y="575826"/>
                    <a:pt x="922735" y="667460"/>
                    <a:pt x="831584" y="735943"/>
                  </a:cubicBezTo>
                  <a:cubicBezTo>
                    <a:pt x="740433" y="804426"/>
                    <a:pt x="658446" y="847349"/>
                    <a:pt x="585622" y="883520"/>
                  </a:cubicBezTo>
                  <a:cubicBezTo>
                    <a:pt x="512798" y="919691"/>
                    <a:pt x="450102" y="936088"/>
                    <a:pt x="394640" y="952968"/>
                  </a:cubicBezTo>
                  <a:cubicBezTo>
                    <a:pt x="339178" y="969848"/>
                    <a:pt x="301560" y="983352"/>
                    <a:pt x="249956" y="999267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884400" y="2933846"/>
              <a:ext cx="1803084" cy="1659159"/>
            </a:xfrm>
            <a:custGeom>
              <a:avLst/>
              <a:gdLst>
                <a:gd name="connsiteX0" fmla="*/ 22529 w 1803084"/>
                <a:gd name="connsiteY0" fmla="*/ 9017 h 1659159"/>
                <a:gd name="connsiteX1" fmla="*/ 285853 w 1803084"/>
                <a:gd name="connsiteY1" fmla="*/ 20592 h 1659159"/>
                <a:gd name="connsiteX2" fmla="*/ 537603 w 1803084"/>
                <a:gd name="connsiteY2" fmla="*/ 63997 h 1659159"/>
                <a:gd name="connsiteX3" fmla="*/ 890630 w 1803084"/>
                <a:gd name="connsiteY3" fmla="*/ 228936 h 1659159"/>
                <a:gd name="connsiteX4" fmla="*/ 1122124 w 1803084"/>
                <a:gd name="connsiteY4" fmla="*/ 393876 h 1659159"/>
                <a:gd name="connsiteX5" fmla="*/ 1333362 w 1803084"/>
                <a:gd name="connsiteY5" fmla="*/ 639838 h 1659159"/>
                <a:gd name="connsiteX6" fmla="*/ 1489620 w 1803084"/>
                <a:gd name="connsiteY6" fmla="*/ 877119 h 1659159"/>
                <a:gd name="connsiteX7" fmla="*/ 1654559 w 1803084"/>
                <a:gd name="connsiteY7" fmla="*/ 1152017 h 1659159"/>
                <a:gd name="connsiteX8" fmla="*/ 1715327 w 1803084"/>
                <a:gd name="connsiteY8" fmla="*/ 1340106 h 1659159"/>
                <a:gd name="connsiteX9" fmla="*/ 1793456 w 1803084"/>
                <a:gd name="connsiteY9" fmla="*/ 1531088 h 1659159"/>
                <a:gd name="connsiteX10" fmla="*/ 1781881 w 1803084"/>
                <a:gd name="connsiteY10" fmla="*/ 1632367 h 1659159"/>
                <a:gd name="connsiteX11" fmla="*/ 1614048 w 1803084"/>
                <a:gd name="connsiteY11" fmla="*/ 1646835 h 1659159"/>
                <a:gd name="connsiteX12" fmla="*/ 1504089 w 1803084"/>
                <a:gd name="connsiteY12" fmla="*/ 1473215 h 1659159"/>
                <a:gd name="connsiteX13" fmla="*/ 1397023 w 1803084"/>
                <a:gd name="connsiteY13" fmla="*/ 1233040 h 1659159"/>
                <a:gd name="connsiteX14" fmla="*/ 1191572 w 1803084"/>
                <a:gd name="connsiteY14" fmla="*/ 859757 h 1659159"/>
                <a:gd name="connsiteX15" fmla="*/ 942716 w 1803084"/>
                <a:gd name="connsiteY15" fmla="*/ 602220 h 1659159"/>
                <a:gd name="connsiteX16" fmla="*/ 647562 w 1803084"/>
                <a:gd name="connsiteY16" fmla="*/ 396769 h 1659159"/>
                <a:gd name="connsiteX17" fmla="*/ 407387 w 1803084"/>
                <a:gd name="connsiteY17" fmla="*/ 307065 h 1659159"/>
                <a:gd name="connsiteX18" fmla="*/ 132489 w 1803084"/>
                <a:gd name="connsiteY18" fmla="*/ 211574 h 1659159"/>
                <a:gd name="connsiteX19" fmla="*/ 31210 w 1803084"/>
                <a:gd name="connsiteY19" fmla="*/ 153701 h 1659159"/>
                <a:gd name="connsiteX20" fmla="*/ 22529 w 1803084"/>
                <a:gd name="connsiteY20" fmla="*/ 9017 h 165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3084" h="1659159">
                  <a:moveTo>
                    <a:pt x="22529" y="9017"/>
                  </a:moveTo>
                  <a:cubicBezTo>
                    <a:pt x="64970" y="-13168"/>
                    <a:pt x="200007" y="11429"/>
                    <a:pt x="285853" y="20592"/>
                  </a:cubicBezTo>
                  <a:cubicBezTo>
                    <a:pt x="371699" y="29755"/>
                    <a:pt x="436807" y="29273"/>
                    <a:pt x="537603" y="63997"/>
                  </a:cubicBezTo>
                  <a:cubicBezTo>
                    <a:pt x="638399" y="98721"/>
                    <a:pt x="793210" y="173956"/>
                    <a:pt x="890630" y="228936"/>
                  </a:cubicBezTo>
                  <a:cubicBezTo>
                    <a:pt x="988050" y="283916"/>
                    <a:pt x="1048335" y="325392"/>
                    <a:pt x="1122124" y="393876"/>
                  </a:cubicBezTo>
                  <a:cubicBezTo>
                    <a:pt x="1195913" y="462360"/>
                    <a:pt x="1272113" y="559298"/>
                    <a:pt x="1333362" y="639838"/>
                  </a:cubicBezTo>
                  <a:cubicBezTo>
                    <a:pt x="1394611" y="720378"/>
                    <a:pt x="1436087" y="791756"/>
                    <a:pt x="1489620" y="877119"/>
                  </a:cubicBezTo>
                  <a:cubicBezTo>
                    <a:pt x="1543153" y="962482"/>
                    <a:pt x="1616941" y="1074853"/>
                    <a:pt x="1654559" y="1152017"/>
                  </a:cubicBezTo>
                  <a:cubicBezTo>
                    <a:pt x="1692177" y="1229181"/>
                    <a:pt x="1692178" y="1276928"/>
                    <a:pt x="1715327" y="1340106"/>
                  </a:cubicBezTo>
                  <a:cubicBezTo>
                    <a:pt x="1738476" y="1403284"/>
                    <a:pt x="1782364" y="1482378"/>
                    <a:pt x="1793456" y="1531088"/>
                  </a:cubicBezTo>
                  <a:cubicBezTo>
                    <a:pt x="1804548" y="1579798"/>
                    <a:pt x="1811782" y="1613076"/>
                    <a:pt x="1781881" y="1632367"/>
                  </a:cubicBezTo>
                  <a:cubicBezTo>
                    <a:pt x="1751980" y="1651658"/>
                    <a:pt x="1660347" y="1673360"/>
                    <a:pt x="1614048" y="1646835"/>
                  </a:cubicBezTo>
                  <a:cubicBezTo>
                    <a:pt x="1567749" y="1620310"/>
                    <a:pt x="1540260" y="1542181"/>
                    <a:pt x="1504089" y="1473215"/>
                  </a:cubicBezTo>
                  <a:cubicBezTo>
                    <a:pt x="1467918" y="1404249"/>
                    <a:pt x="1449109" y="1335283"/>
                    <a:pt x="1397023" y="1233040"/>
                  </a:cubicBezTo>
                  <a:cubicBezTo>
                    <a:pt x="1344937" y="1130797"/>
                    <a:pt x="1267290" y="964894"/>
                    <a:pt x="1191572" y="859757"/>
                  </a:cubicBezTo>
                  <a:cubicBezTo>
                    <a:pt x="1115854" y="754620"/>
                    <a:pt x="1033384" y="679385"/>
                    <a:pt x="942716" y="602220"/>
                  </a:cubicBezTo>
                  <a:cubicBezTo>
                    <a:pt x="852048" y="525055"/>
                    <a:pt x="736783" y="445961"/>
                    <a:pt x="647562" y="396769"/>
                  </a:cubicBezTo>
                  <a:cubicBezTo>
                    <a:pt x="558341" y="347577"/>
                    <a:pt x="493232" y="337931"/>
                    <a:pt x="407387" y="307065"/>
                  </a:cubicBezTo>
                  <a:cubicBezTo>
                    <a:pt x="321542" y="276199"/>
                    <a:pt x="195185" y="237135"/>
                    <a:pt x="132489" y="211574"/>
                  </a:cubicBezTo>
                  <a:cubicBezTo>
                    <a:pt x="69793" y="186013"/>
                    <a:pt x="56288" y="184567"/>
                    <a:pt x="31210" y="153701"/>
                  </a:cubicBezTo>
                  <a:cubicBezTo>
                    <a:pt x="6132" y="122835"/>
                    <a:pt x="-19912" y="31202"/>
                    <a:pt x="22529" y="9017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 rot="18801526">
              <a:off x="2486932" y="3141226"/>
              <a:ext cx="390650" cy="1226481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 rot="16200000">
              <a:off x="105138" y="2729626"/>
              <a:ext cx="19823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chemeClr val="accent2">
                      <a:lumMod val="75000"/>
                    </a:schemeClr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Resonance regions</a:t>
              </a:r>
              <a:endParaRPr lang="ja-JP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16200000">
              <a:off x="2492862" y="2724251"/>
              <a:ext cx="22381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Coannihilation region</a:t>
              </a:r>
              <a:endParaRPr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199148" y="4196056"/>
              <a:ext cx="20986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3399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H-blind spot region</a:t>
              </a:r>
              <a:endParaRPr lang="ja-JP" altLang="en-US" sz="1600" dirty="0">
                <a:solidFill>
                  <a:srgbClr val="FF3399"/>
                </a:solidFill>
              </a:endParaRP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Present status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(The likelihood function is now projected onto the (M</a:t>
            </a:r>
            <a:r>
              <a:rPr lang="en-US" altLang="ja-JP" sz="2000" baseline="-2500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DM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, M</a:t>
            </a:r>
            <a:r>
              <a:rPr lang="en-US" altLang="ja-JP" sz="2000" baseline="-2500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D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)-plane.)</a:t>
            </a:r>
            <a:endParaRPr lang="ja-JP" altLang="en-US" sz="2000" dirty="0"/>
          </a:p>
        </p:txBody>
      </p:sp>
      <p:sp>
        <p:nvSpPr>
          <p:cNvPr id="21" name="Text Box 273"/>
          <p:cNvSpPr txBox="1">
            <a:spLocks noChangeArrowheads="1"/>
          </p:cNvSpPr>
          <p:nvPr/>
        </p:nvSpPr>
        <p:spPr bwMode="auto">
          <a:xfrm>
            <a:off x="2157289" y="126255"/>
            <a:ext cx="4812681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Singlet-Doublet mixed WIMP 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958572" y="1524766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958572" y="2033285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711070" y="1524766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711070" y="2033285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197984" y="2033285"/>
            <a:ext cx="51308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58572" y="3288731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958572" y="3797250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1711070" y="3288731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711070" y="3797250"/>
            <a:ext cx="239412" cy="508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197984" y="3797250"/>
            <a:ext cx="51308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1233837" y="273003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Or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71632" y="1353708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271631" y="231337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69974" y="3147829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69973" y="4145451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952872" y="1353708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903065" y="2311266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1955329" y="3147829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1947455" y="4139916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1286412" y="17329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h</a:t>
            </a:r>
            <a:endParaRPr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1293385" y="34920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Z</a:t>
            </a:r>
            <a:endParaRPr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186717" y="2900106"/>
            <a:ext cx="105679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214942" y="1193373"/>
            <a:ext cx="8236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7214946" y="1249513"/>
            <a:ext cx="8236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222121" y="1303556"/>
            <a:ext cx="8236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222121" y="1361507"/>
            <a:ext cx="82364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926860" y="819518"/>
            <a:ext cx="141417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Degenerate</a:t>
            </a:r>
            <a:endParaRPr lang="ja-JP" altLang="en-US" dirty="0">
              <a:solidFill>
                <a:srgbClr val="4AAA3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 rot="16200000">
            <a:off x="7419017" y="14344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⊂</a:t>
            </a:r>
            <a:endParaRPr lang="ja-JP" altLang="en-US" b="1" dirty="0">
              <a:solidFill>
                <a:srgbClr val="4AAA30"/>
              </a:solidFill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7166388" y="1745397"/>
            <a:ext cx="239412" cy="508519"/>
          </a:xfrm>
          <a:prstGeom prst="line">
            <a:avLst/>
          </a:prstGeom>
          <a:ln w="28575">
            <a:solidFill>
              <a:srgbClr val="4CA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7166388" y="2253916"/>
            <a:ext cx="239412" cy="508519"/>
          </a:xfrm>
          <a:prstGeom prst="line">
            <a:avLst/>
          </a:prstGeom>
          <a:ln w="28575">
            <a:solidFill>
              <a:srgbClr val="4CA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7918886" y="1745397"/>
            <a:ext cx="239412" cy="508519"/>
          </a:xfrm>
          <a:prstGeom prst="line">
            <a:avLst/>
          </a:prstGeom>
          <a:ln w="28575">
            <a:solidFill>
              <a:srgbClr val="4CA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918886" y="2253916"/>
            <a:ext cx="239412" cy="508519"/>
          </a:xfrm>
          <a:prstGeom prst="line">
            <a:avLst/>
          </a:prstGeom>
          <a:ln w="28575">
            <a:solidFill>
              <a:srgbClr val="4CA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405800" y="2253916"/>
            <a:ext cx="513086" cy="0"/>
          </a:xfrm>
          <a:prstGeom prst="line">
            <a:avLst/>
          </a:prstGeom>
          <a:ln w="28575">
            <a:solidFill>
              <a:srgbClr val="4CA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6889998" y="1574339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D</a:t>
            </a:r>
            <a:endParaRPr lang="ja-JP" altLang="en-US" dirty="0">
              <a:solidFill>
                <a:srgbClr val="4AAA3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889997" y="253400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D</a:t>
            </a:r>
            <a:endParaRPr lang="ja-JP" altLang="en-US" dirty="0">
              <a:solidFill>
                <a:srgbClr val="4AAA3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8160688" y="1574339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4AAA3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8110881" y="2531897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SM</a:t>
            </a:r>
            <a:endParaRPr lang="ja-JP" altLang="en-US" dirty="0">
              <a:solidFill>
                <a:srgbClr val="4AAA30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7316947" y="191628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4AAA30"/>
                </a:solidFill>
                <a:latin typeface="HGP創英角ﾎﾟｯﾌﾟ体" pitchFamily="50" charset="-128"/>
                <a:ea typeface="HGP創英角ﾎﾟｯﾌﾟ体" pitchFamily="50" charset="-128"/>
              </a:rPr>
              <a:t>γ, Z</a:t>
            </a:r>
            <a:endParaRPr lang="ja-JP" altLang="en-US" dirty="0">
              <a:solidFill>
                <a:srgbClr val="4AAA30"/>
              </a:solidFill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>
            <a:off x="6063896" y="2186054"/>
            <a:ext cx="906074" cy="0"/>
          </a:xfrm>
          <a:prstGeom prst="line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7614341" y="3839742"/>
            <a:ext cx="239412" cy="50851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>
            <a:off x="7614341" y="4348261"/>
            <a:ext cx="239412" cy="50851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7853753" y="4348261"/>
            <a:ext cx="513086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8386307" y="41704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h</a:t>
            </a:r>
            <a:endParaRPr lang="ja-JP" altLang="en-US" dirty="0">
              <a:solidFill>
                <a:srgbClr val="FF3399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923731" y="371671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>
              <a:solidFill>
                <a:srgbClr val="FF3399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6923730" y="4676376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endParaRPr lang="ja-JP" altLang="en-US" dirty="0">
              <a:solidFill>
                <a:srgbClr val="FF3399"/>
              </a:solidFill>
            </a:endParaRPr>
          </a:p>
        </p:txBody>
      </p:sp>
      <p:pic>
        <p:nvPicPr>
          <p:cNvPr id="78" name="図 77" descr="File:Japan road sign 302.svg - Wikimedi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06" y="4021823"/>
            <a:ext cx="678687" cy="678687"/>
          </a:xfrm>
          <a:prstGeom prst="rect">
            <a:avLst/>
          </a:prstGeom>
        </p:spPr>
      </p:pic>
      <p:cxnSp>
        <p:nvCxnSpPr>
          <p:cNvPr id="80" name="直線コネクタ 79"/>
          <p:cNvCxnSpPr/>
          <p:nvPr/>
        </p:nvCxnSpPr>
        <p:spPr>
          <a:xfrm flipH="1">
            <a:off x="5526267" y="4369928"/>
            <a:ext cx="1425041" cy="0"/>
          </a:xfrm>
          <a:prstGeom prst="line">
            <a:avLst/>
          </a:prstGeom>
          <a:ln w="28575"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2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3"/>
          <p:cNvSpPr txBox="1">
            <a:spLocks noChangeArrowheads="1"/>
          </p:cNvSpPr>
          <p:nvPr/>
        </p:nvSpPr>
        <p:spPr bwMode="auto">
          <a:xfrm>
            <a:off x="3093068" y="126255"/>
            <a:ext cx="2959067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hypothesis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04270" y="1701062"/>
            <a:ext cx="7779129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948028" y="1639787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2028288" y="1637540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3117480" y="1637540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4193253" y="1637542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5275981" y="1639787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6356239" y="1637535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7438716" y="1637535"/>
            <a:ext cx="0" cy="12255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235121" y="151414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GeV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55443" y="1789996"/>
            <a:ext cx="795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10</a:t>
            </a:r>
            <a:r>
              <a:rPr kumimoji="1" lang="ja-JP" alt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　</a:t>
            </a:r>
            <a:r>
              <a:rPr kumimoji="1" lang="en-US" altLang="ja-JP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–28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074543" y="1764569"/>
            <a:ext cx="718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10</a:t>
            </a:r>
            <a:r>
              <a:rPr kumimoji="1" lang="ja-JP" altLang="en-U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　</a:t>
            </a:r>
            <a:r>
              <a:rPr kumimoji="1" lang="en-US" altLang="ja-JP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20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32589" y="992164"/>
            <a:ext cx="2682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Particle dark matter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04268" y="1522537"/>
            <a:ext cx="8388405" cy="5065862"/>
            <a:chOff x="504268" y="1522537"/>
            <a:chExt cx="8388405" cy="5065862"/>
          </a:xfrm>
        </p:grpSpPr>
        <p:sp>
          <p:nvSpPr>
            <p:cNvPr id="13" name="円/楕円 12"/>
            <p:cNvSpPr/>
            <p:nvPr/>
          </p:nvSpPr>
          <p:spPr>
            <a:xfrm>
              <a:off x="4321722" y="1522537"/>
              <a:ext cx="1054430" cy="393734"/>
            </a:xfrm>
            <a:prstGeom prst="ellipse">
              <a:avLst/>
            </a:prstGeom>
            <a:solidFill>
              <a:srgbClr val="E46C0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>
              <a:off x="504268" y="5556665"/>
              <a:ext cx="7779129" cy="0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V="1">
              <a:off x="945781" y="5483427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flipV="1">
              <a:off x="1777269" y="5487904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V="1">
              <a:off x="2590803" y="5487904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V="1">
              <a:off x="4217902" y="5494630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flipV="1">
              <a:off x="5018246" y="5483427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V="1">
              <a:off x="5836287" y="5487899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flipV="1">
              <a:off x="7436469" y="5481175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正方形/長方形 78"/>
            <p:cNvSpPr/>
            <p:nvPr/>
          </p:nvSpPr>
          <p:spPr>
            <a:xfrm>
              <a:off x="553196" y="5633636"/>
              <a:ext cx="7959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10</a:t>
              </a:r>
              <a:r>
                <a:rPr kumimoji="1" lang="ja-JP" altLang="en-US" sz="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　</a:t>
              </a:r>
              <a:r>
                <a:rPr kumimoji="1" lang="en-US" altLang="ja-JP" sz="1800" b="0" i="1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–3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7072296" y="5608209"/>
              <a:ext cx="71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10</a:t>
              </a:r>
              <a:r>
                <a:rPr kumimoji="1" lang="ja-JP" altLang="en-US" sz="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　</a:t>
              </a:r>
              <a:r>
                <a:rPr kumimoji="1" lang="en-US" altLang="ja-JP" sz="1800" b="0" i="1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5</a:t>
              </a: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8235121" y="5357784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GeV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83" name="直線コネクタ 82"/>
            <p:cNvCxnSpPr/>
            <p:nvPr/>
          </p:nvCxnSpPr>
          <p:spPr>
            <a:xfrm flipV="1">
              <a:off x="3395391" y="5492381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6640882" y="5492379"/>
              <a:ext cx="0" cy="12255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>
              <a:off x="925599" y="5303226"/>
              <a:ext cx="6568888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正方形/長方形 85"/>
            <p:cNvSpPr/>
            <p:nvPr/>
          </p:nvSpPr>
          <p:spPr>
            <a:xfrm>
              <a:off x="3198498" y="4916896"/>
              <a:ext cx="2350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WIMP dark matter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4" name="直線コネクタ 3"/>
            <p:cNvCxnSpPr>
              <a:stCxn id="13" idx="2"/>
            </p:cNvCxnSpPr>
            <p:nvPr/>
          </p:nvCxnSpPr>
          <p:spPr>
            <a:xfrm flipH="1">
              <a:off x="945781" y="1719404"/>
              <a:ext cx="3375941" cy="3506852"/>
            </a:xfrm>
            <a:prstGeom prst="line">
              <a:avLst/>
            </a:prstGeom>
            <a:ln w="28575">
              <a:solidFill>
                <a:srgbClr val="E46C0A">
                  <a:alpha val="8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13" idx="6"/>
            </p:cNvCxnSpPr>
            <p:nvPr/>
          </p:nvCxnSpPr>
          <p:spPr>
            <a:xfrm>
              <a:off x="5376152" y="1719404"/>
              <a:ext cx="2051550" cy="3467930"/>
            </a:xfrm>
            <a:prstGeom prst="line">
              <a:avLst/>
            </a:prstGeom>
            <a:ln w="28575">
              <a:solidFill>
                <a:srgbClr val="E46C0A">
                  <a:alpha val="8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987053" y="5804854"/>
              <a:ext cx="2065082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正方形/長方形 87"/>
            <p:cNvSpPr/>
            <p:nvPr/>
          </p:nvSpPr>
          <p:spPr>
            <a:xfrm>
              <a:off x="3535725" y="5880513"/>
              <a:ext cx="29546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Well-motivated region!</a:t>
              </a:r>
              <a:b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</a:b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(close to EWSB scale)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28778" y="3005183"/>
            <a:ext cx="8476488" cy="1164902"/>
            <a:chOff x="328778" y="3005183"/>
            <a:chExt cx="8476488" cy="1164902"/>
          </a:xfrm>
        </p:grpSpPr>
        <p:sp>
          <p:nvSpPr>
            <p:cNvPr id="38" name="正方形/長方形 37"/>
            <p:cNvSpPr/>
            <p:nvPr/>
          </p:nvSpPr>
          <p:spPr>
            <a:xfrm>
              <a:off x="328778" y="3005183"/>
              <a:ext cx="8476488" cy="110799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                                    </a:t>
              </a: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WIMP hypothesis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  Dark matter is a electromagnetically neutral and stable particle with the</a:t>
              </a:r>
              <a:b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</a:b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   mass of roughly 100GeV, and it has a usual </a:t>
              </a:r>
              <a:r>
                <a: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coupling to SM particles.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85956" y="3014152"/>
              <a:ext cx="8180669" cy="1155933"/>
            </a:xfrm>
            <a:prstGeom prst="round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44" name="直線矢印コネクタ 43"/>
          <p:cNvCxnSpPr/>
          <p:nvPr/>
        </p:nvCxnSpPr>
        <p:spPr>
          <a:xfrm>
            <a:off x="927846" y="1378917"/>
            <a:ext cx="6415346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3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5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" y="801410"/>
            <a:ext cx="2300675" cy="256674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38120" y="5614687"/>
            <a:ext cx="8641820" cy="877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951633" y="1909957"/>
            <a:ext cx="6068106" cy="119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2082641" y="126255"/>
            <a:ext cx="4989158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in the S-D mixed patch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002605" y="859868"/>
            <a:ext cx="59835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Minimal contents: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2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½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2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–½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(Anomaly cancel.)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Patch coverage: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|z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|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&lt; 0.95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&amp;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|z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|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&lt; 0.95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✔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Effective lagrangian for the contents is</a:t>
            </a:r>
          </a:p>
        </p:txBody>
      </p:sp>
      <p:sp>
        <p:nvSpPr>
          <p:cNvPr id="7" name="円/楕円 6"/>
          <p:cNvSpPr/>
          <p:nvPr/>
        </p:nvSpPr>
        <p:spPr>
          <a:xfrm rot="774492">
            <a:off x="1491160" y="1233864"/>
            <a:ext cx="263190" cy="356568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>
            <a:endCxn id="7" idx="6"/>
          </p:cNvCxnSpPr>
          <p:nvPr/>
        </p:nvCxnSpPr>
        <p:spPr>
          <a:xfrm flipH="1">
            <a:off x="1751024" y="1111753"/>
            <a:ext cx="1251581" cy="329792"/>
          </a:xfrm>
          <a:prstGeom prst="straightConnector1">
            <a:avLst/>
          </a:prstGeom>
          <a:ln w="28575">
            <a:solidFill>
              <a:srgbClr val="FF66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69" y="2101628"/>
            <a:ext cx="5567784" cy="82382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38854" y="3435042"/>
            <a:ext cx="86683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✔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Model parameters are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(3 neutral Majorana + 1 charged Dirac)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: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Singlet mass parameter  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(Corresponding to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in MSSM)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b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: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Doublet mass parameter </a:t>
            </a: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          〃         to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in   〃   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y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=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y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cos</a:t>
            </a:r>
            <a:r>
              <a:rPr kumimoji="1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q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: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U-type Yukawa coupling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          〃         to y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cos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b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in   〃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ymbol" panose="05050102010706020507" pitchFamily="18" charset="2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y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=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y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sin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q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: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D-type Yukawa coupling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　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〃         to y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sin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b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in   〃   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                                                       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with y being y = g’/2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½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2" y="5884557"/>
            <a:ext cx="8264948" cy="38055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48224" y="2960379"/>
            <a:ext cx="5874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symmetry is assumed to make WIMP stable.)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8586" y="6336592"/>
            <a:ext cx="8628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CP invariance is assumed. y 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≦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1 is also assumed in our analysis! </a:t>
            </a:r>
          </a:p>
        </p:txBody>
      </p:sp>
      <p:sp>
        <p:nvSpPr>
          <p:cNvPr id="10" name="下矢印 9"/>
          <p:cNvSpPr/>
          <p:nvPr/>
        </p:nvSpPr>
        <p:spPr>
          <a:xfrm>
            <a:off x="3916912" y="5334368"/>
            <a:ext cx="1312208" cy="33818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7812" y="5365291"/>
            <a:ext cx="358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✔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Model parameter space is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</a:p>
        </p:txBody>
      </p:sp>
    </p:spTree>
    <p:extLst>
      <p:ext uri="{BB962C8B-B14F-4D97-AF65-F5344CB8AC3E}">
        <p14:creationId xmlns:p14="http://schemas.microsoft.com/office/powerpoint/2010/main" val="13108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2" y="846761"/>
            <a:ext cx="4211741" cy="4199558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241817" y="126255"/>
            <a:ext cx="6672023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Present status in the S-D mixed patch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4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2" y="846761"/>
            <a:ext cx="4211741" cy="4199558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241817" y="126255"/>
            <a:ext cx="6672023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Present status in the S-D mixed patch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209724" y="1652126"/>
            <a:ext cx="2854172" cy="2947457"/>
            <a:chOff x="927024" y="1645548"/>
            <a:chExt cx="2854172" cy="2947457"/>
          </a:xfrm>
        </p:grpSpPr>
        <p:sp>
          <p:nvSpPr>
            <p:cNvPr id="10" name="円/楕円 9"/>
            <p:cNvSpPr/>
            <p:nvPr/>
          </p:nvSpPr>
          <p:spPr>
            <a:xfrm>
              <a:off x="1305339" y="2014331"/>
              <a:ext cx="649357" cy="9144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05338" y="2902227"/>
              <a:ext cx="649357" cy="9144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1900041" y="1645548"/>
              <a:ext cx="1612950" cy="1275509"/>
            </a:xfrm>
            <a:custGeom>
              <a:avLst/>
              <a:gdLst>
                <a:gd name="connsiteX0" fmla="*/ 249956 w 1612950"/>
                <a:gd name="connsiteY0" fmla="*/ 999267 h 1275509"/>
                <a:gd name="connsiteX1" fmla="*/ 85017 w 1612950"/>
                <a:gd name="connsiteY1" fmla="*/ 1048460 h 1275509"/>
                <a:gd name="connsiteX2" fmla="*/ 9782 w 1612950"/>
                <a:gd name="connsiteY2" fmla="*/ 1146844 h 1275509"/>
                <a:gd name="connsiteX3" fmla="*/ 6888 w 1612950"/>
                <a:gd name="connsiteY3" fmla="*/ 1230761 h 1275509"/>
                <a:gd name="connsiteX4" fmla="*/ 64762 w 1612950"/>
                <a:gd name="connsiteY4" fmla="*/ 1262591 h 1275509"/>
                <a:gd name="connsiteX5" fmla="*/ 206551 w 1612950"/>
                <a:gd name="connsiteY5" fmla="*/ 1274166 h 1275509"/>
                <a:gd name="connsiteX6" fmla="*/ 400427 w 1612950"/>
                <a:gd name="connsiteY6" fmla="*/ 1233655 h 1275509"/>
                <a:gd name="connsiteX7" fmla="*/ 710050 w 1612950"/>
                <a:gd name="connsiteY7" fmla="*/ 1146844 h 1275509"/>
                <a:gd name="connsiteX8" fmla="*/ 1025460 w 1612950"/>
                <a:gd name="connsiteY8" fmla="*/ 952968 h 1275509"/>
                <a:gd name="connsiteX9" fmla="*/ 1288784 w 1612950"/>
                <a:gd name="connsiteY9" fmla="*/ 695432 h 1275509"/>
                <a:gd name="connsiteX10" fmla="*/ 1511597 w 1612950"/>
                <a:gd name="connsiteY10" fmla="*/ 353979 h 1275509"/>
                <a:gd name="connsiteX11" fmla="*/ 1609982 w 1612950"/>
                <a:gd name="connsiteY11" fmla="*/ 157209 h 1275509"/>
                <a:gd name="connsiteX12" fmla="*/ 1575258 w 1612950"/>
                <a:gd name="connsiteY12" fmla="*/ 38568 h 1275509"/>
                <a:gd name="connsiteX13" fmla="*/ 1453724 w 1612950"/>
                <a:gd name="connsiteY13" fmla="*/ 3844 h 1275509"/>
                <a:gd name="connsiteX14" fmla="*/ 1369807 w 1612950"/>
                <a:gd name="connsiteY14" fmla="*/ 116698 h 1275509"/>
                <a:gd name="connsiteX15" fmla="*/ 1132526 w 1612950"/>
                <a:gd name="connsiteY15" fmla="*/ 472619 h 1275509"/>
                <a:gd name="connsiteX16" fmla="*/ 831584 w 1612950"/>
                <a:gd name="connsiteY16" fmla="*/ 735943 h 1275509"/>
                <a:gd name="connsiteX17" fmla="*/ 585622 w 1612950"/>
                <a:gd name="connsiteY17" fmla="*/ 883520 h 1275509"/>
                <a:gd name="connsiteX18" fmla="*/ 394640 w 1612950"/>
                <a:gd name="connsiteY18" fmla="*/ 952968 h 1275509"/>
                <a:gd name="connsiteX19" fmla="*/ 249956 w 1612950"/>
                <a:gd name="connsiteY19" fmla="*/ 999267 h 127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2950" h="1275509">
                  <a:moveTo>
                    <a:pt x="249956" y="999267"/>
                  </a:moveTo>
                  <a:cubicBezTo>
                    <a:pt x="198352" y="1015182"/>
                    <a:pt x="125046" y="1023864"/>
                    <a:pt x="85017" y="1048460"/>
                  </a:cubicBezTo>
                  <a:cubicBezTo>
                    <a:pt x="44988" y="1073056"/>
                    <a:pt x="22804" y="1116460"/>
                    <a:pt x="9782" y="1146844"/>
                  </a:cubicBezTo>
                  <a:cubicBezTo>
                    <a:pt x="-3240" y="1177228"/>
                    <a:pt x="-2275" y="1211470"/>
                    <a:pt x="6888" y="1230761"/>
                  </a:cubicBezTo>
                  <a:cubicBezTo>
                    <a:pt x="16051" y="1250052"/>
                    <a:pt x="31485" y="1255357"/>
                    <a:pt x="64762" y="1262591"/>
                  </a:cubicBezTo>
                  <a:cubicBezTo>
                    <a:pt x="98039" y="1269825"/>
                    <a:pt x="150607" y="1278989"/>
                    <a:pt x="206551" y="1274166"/>
                  </a:cubicBezTo>
                  <a:cubicBezTo>
                    <a:pt x="262495" y="1269343"/>
                    <a:pt x="316511" y="1254875"/>
                    <a:pt x="400427" y="1233655"/>
                  </a:cubicBezTo>
                  <a:cubicBezTo>
                    <a:pt x="484343" y="1212435"/>
                    <a:pt x="605878" y="1193625"/>
                    <a:pt x="710050" y="1146844"/>
                  </a:cubicBezTo>
                  <a:cubicBezTo>
                    <a:pt x="814222" y="1100063"/>
                    <a:pt x="929004" y="1028203"/>
                    <a:pt x="1025460" y="952968"/>
                  </a:cubicBezTo>
                  <a:cubicBezTo>
                    <a:pt x="1121916" y="877733"/>
                    <a:pt x="1207761" y="795263"/>
                    <a:pt x="1288784" y="695432"/>
                  </a:cubicBezTo>
                  <a:cubicBezTo>
                    <a:pt x="1369807" y="595601"/>
                    <a:pt x="1458064" y="443683"/>
                    <a:pt x="1511597" y="353979"/>
                  </a:cubicBezTo>
                  <a:cubicBezTo>
                    <a:pt x="1565130" y="264275"/>
                    <a:pt x="1599372" y="209778"/>
                    <a:pt x="1609982" y="157209"/>
                  </a:cubicBezTo>
                  <a:cubicBezTo>
                    <a:pt x="1620592" y="104640"/>
                    <a:pt x="1601301" y="64129"/>
                    <a:pt x="1575258" y="38568"/>
                  </a:cubicBezTo>
                  <a:cubicBezTo>
                    <a:pt x="1549215" y="13007"/>
                    <a:pt x="1487966" y="-9178"/>
                    <a:pt x="1453724" y="3844"/>
                  </a:cubicBezTo>
                  <a:cubicBezTo>
                    <a:pt x="1419482" y="16866"/>
                    <a:pt x="1423340" y="38569"/>
                    <a:pt x="1369807" y="116698"/>
                  </a:cubicBezTo>
                  <a:cubicBezTo>
                    <a:pt x="1316274" y="194827"/>
                    <a:pt x="1222230" y="369412"/>
                    <a:pt x="1132526" y="472619"/>
                  </a:cubicBezTo>
                  <a:cubicBezTo>
                    <a:pt x="1042822" y="575826"/>
                    <a:pt x="922735" y="667460"/>
                    <a:pt x="831584" y="735943"/>
                  </a:cubicBezTo>
                  <a:cubicBezTo>
                    <a:pt x="740433" y="804426"/>
                    <a:pt x="658446" y="847349"/>
                    <a:pt x="585622" y="883520"/>
                  </a:cubicBezTo>
                  <a:cubicBezTo>
                    <a:pt x="512798" y="919691"/>
                    <a:pt x="450102" y="936088"/>
                    <a:pt x="394640" y="952968"/>
                  </a:cubicBezTo>
                  <a:cubicBezTo>
                    <a:pt x="339178" y="969848"/>
                    <a:pt x="301560" y="983352"/>
                    <a:pt x="249956" y="999267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884400" y="2933846"/>
              <a:ext cx="1803084" cy="1659159"/>
            </a:xfrm>
            <a:custGeom>
              <a:avLst/>
              <a:gdLst>
                <a:gd name="connsiteX0" fmla="*/ 22529 w 1803084"/>
                <a:gd name="connsiteY0" fmla="*/ 9017 h 1659159"/>
                <a:gd name="connsiteX1" fmla="*/ 285853 w 1803084"/>
                <a:gd name="connsiteY1" fmla="*/ 20592 h 1659159"/>
                <a:gd name="connsiteX2" fmla="*/ 537603 w 1803084"/>
                <a:gd name="connsiteY2" fmla="*/ 63997 h 1659159"/>
                <a:gd name="connsiteX3" fmla="*/ 890630 w 1803084"/>
                <a:gd name="connsiteY3" fmla="*/ 228936 h 1659159"/>
                <a:gd name="connsiteX4" fmla="*/ 1122124 w 1803084"/>
                <a:gd name="connsiteY4" fmla="*/ 393876 h 1659159"/>
                <a:gd name="connsiteX5" fmla="*/ 1333362 w 1803084"/>
                <a:gd name="connsiteY5" fmla="*/ 639838 h 1659159"/>
                <a:gd name="connsiteX6" fmla="*/ 1489620 w 1803084"/>
                <a:gd name="connsiteY6" fmla="*/ 877119 h 1659159"/>
                <a:gd name="connsiteX7" fmla="*/ 1654559 w 1803084"/>
                <a:gd name="connsiteY7" fmla="*/ 1152017 h 1659159"/>
                <a:gd name="connsiteX8" fmla="*/ 1715327 w 1803084"/>
                <a:gd name="connsiteY8" fmla="*/ 1340106 h 1659159"/>
                <a:gd name="connsiteX9" fmla="*/ 1793456 w 1803084"/>
                <a:gd name="connsiteY9" fmla="*/ 1531088 h 1659159"/>
                <a:gd name="connsiteX10" fmla="*/ 1781881 w 1803084"/>
                <a:gd name="connsiteY10" fmla="*/ 1632367 h 1659159"/>
                <a:gd name="connsiteX11" fmla="*/ 1614048 w 1803084"/>
                <a:gd name="connsiteY11" fmla="*/ 1646835 h 1659159"/>
                <a:gd name="connsiteX12" fmla="*/ 1504089 w 1803084"/>
                <a:gd name="connsiteY12" fmla="*/ 1473215 h 1659159"/>
                <a:gd name="connsiteX13" fmla="*/ 1397023 w 1803084"/>
                <a:gd name="connsiteY13" fmla="*/ 1233040 h 1659159"/>
                <a:gd name="connsiteX14" fmla="*/ 1191572 w 1803084"/>
                <a:gd name="connsiteY14" fmla="*/ 859757 h 1659159"/>
                <a:gd name="connsiteX15" fmla="*/ 942716 w 1803084"/>
                <a:gd name="connsiteY15" fmla="*/ 602220 h 1659159"/>
                <a:gd name="connsiteX16" fmla="*/ 647562 w 1803084"/>
                <a:gd name="connsiteY16" fmla="*/ 396769 h 1659159"/>
                <a:gd name="connsiteX17" fmla="*/ 407387 w 1803084"/>
                <a:gd name="connsiteY17" fmla="*/ 307065 h 1659159"/>
                <a:gd name="connsiteX18" fmla="*/ 132489 w 1803084"/>
                <a:gd name="connsiteY18" fmla="*/ 211574 h 1659159"/>
                <a:gd name="connsiteX19" fmla="*/ 31210 w 1803084"/>
                <a:gd name="connsiteY19" fmla="*/ 153701 h 1659159"/>
                <a:gd name="connsiteX20" fmla="*/ 22529 w 1803084"/>
                <a:gd name="connsiteY20" fmla="*/ 9017 h 165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3084" h="1659159">
                  <a:moveTo>
                    <a:pt x="22529" y="9017"/>
                  </a:moveTo>
                  <a:cubicBezTo>
                    <a:pt x="64970" y="-13168"/>
                    <a:pt x="200007" y="11429"/>
                    <a:pt x="285853" y="20592"/>
                  </a:cubicBezTo>
                  <a:cubicBezTo>
                    <a:pt x="371699" y="29755"/>
                    <a:pt x="436807" y="29273"/>
                    <a:pt x="537603" y="63997"/>
                  </a:cubicBezTo>
                  <a:cubicBezTo>
                    <a:pt x="638399" y="98721"/>
                    <a:pt x="793210" y="173956"/>
                    <a:pt x="890630" y="228936"/>
                  </a:cubicBezTo>
                  <a:cubicBezTo>
                    <a:pt x="988050" y="283916"/>
                    <a:pt x="1048335" y="325392"/>
                    <a:pt x="1122124" y="393876"/>
                  </a:cubicBezTo>
                  <a:cubicBezTo>
                    <a:pt x="1195913" y="462360"/>
                    <a:pt x="1272113" y="559298"/>
                    <a:pt x="1333362" y="639838"/>
                  </a:cubicBezTo>
                  <a:cubicBezTo>
                    <a:pt x="1394611" y="720378"/>
                    <a:pt x="1436087" y="791756"/>
                    <a:pt x="1489620" y="877119"/>
                  </a:cubicBezTo>
                  <a:cubicBezTo>
                    <a:pt x="1543153" y="962482"/>
                    <a:pt x="1616941" y="1074853"/>
                    <a:pt x="1654559" y="1152017"/>
                  </a:cubicBezTo>
                  <a:cubicBezTo>
                    <a:pt x="1692177" y="1229181"/>
                    <a:pt x="1692178" y="1276928"/>
                    <a:pt x="1715327" y="1340106"/>
                  </a:cubicBezTo>
                  <a:cubicBezTo>
                    <a:pt x="1738476" y="1403284"/>
                    <a:pt x="1782364" y="1482378"/>
                    <a:pt x="1793456" y="1531088"/>
                  </a:cubicBezTo>
                  <a:cubicBezTo>
                    <a:pt x="1804548" y="1579798"/>
                    <a:pt x="1811782" y="1613076"/>
                    <a:pt x="1781881" y="1632367"/>
                  </a:cubicBezTo>
                  <a:cubicBezTo>
                    <a:pt x="1751980" y="1651658"/>
                    <a:pt x="1660347" y="1673360"/>
                    <a:pt x="1614048" y="1646835"/>
                  </a:cubicBezTo>
                  <a:cubicBezTo>
                    <a:pt x="1567749" y="1620310"/>
                    <a:pt x="1540260" y="1542181"/>
                    <a:pt x="1504089" y="1473215"/>
                  </a:cubicBezTo>
                  <a:cubicBezTo>
                    <a:pt x="1467918" y="1404249"/>
                    <a:pt x="1449109" y="1335283"/>
                    <a:pt x="1397023" y="1233040"/>
                  </a:cubicBezTo>
                  <a:cubicBezTo>
                    <a:pt x="1344937" y="1130797"/>
                    <a:pt x="1267290" y="964894"/>
                    <a:pt x="1191572" y="859757"/>
                  </a:cubicBezTo>
                  <a:cubicBezTo>
                    <a:pt x="1115854" y="754620"/>
                    <a:pt x="1033384" y="679385"/>
                    <a:pt x="942716" y="602220"/>
                  </a:cubicBezTo>
                  <a:cubicBezTo>
                    <a:pt x="852048" y="525055"/>
                    <a:pt x="736783" y="445961"/>
                    <a:pt x="647562" y="396769"/>
                  </a:cubicBezTo>
                  <a:cubicBezTo>
                    <a:pt x="558341" y="347577"/>
                    <a:pt x="493232" y="337931"/>
                    <a:pt x="407387" y="307065"/>
                  </a:cubicBezTo>
                  <a:cubicBezTo>
                    <a:pt x="321542" y="276199"/>
                    <a:pt x="195185" y="237135"/>
                    <a:pt x="132489" y="211574"/>
                  </a:cubicBezTo>
                  <a:cubicBezTo>
                    <a:pt x="69793" y="186013"/>
                    <a:pt x="56288" y="184567"/>
                    <a:pt x="31210" y="153701"/>
                  </a:cubicBezTo>
                  <a:cubicBezTo>
                    <a:pt x="6132" y="122835"/>
                    <a:pt x="-19912" y="31202"/>
                    <a:pt x="22529" y="9017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 rot="18801526">
              <a:off x="2486932" y="3141226"/>
              <a:ext cx="390650" cy="1226481"/>
            </a:xfrm>
            <a:prstGeom prst="ellipse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 rot="16200000">
              <a:off x="105138" y="2729626"/>
              <a:ext cx="19823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93366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Resonance regions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16200000">
              <a:off x="2492862" y="2724251"/>
              <a:ext cx="22381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Coannihilation region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199148" y="4196056"/>
              <a:ext cx="20986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H-blind spot region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6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2" y="846761"/>
            <a:ext cx="4211741" cy="419955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273"/>
          <p:cNvSpPr txBox="1">
            <a:spLocks noChangeArrowheads="1"/>
          </p:cNvSpPr>
          <p:nvPr/>
        </p:nvSpPr>
        <p:spPr bwMode="auto">
          <a:xfrm>
            <a:off x="1037891" y="126255"/>
            <a:ext cx="7073302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S-D mixed patch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0" y="846762"/>
            <a:ext cx="4211741" cy="4199558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037891" y="126255"/>
            <a:ext cx="7073302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S-D mixed patch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After XENON1T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6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3"/>
          <p:cNvSpPr txBox="1">
            <a:spLocks noChangeArrowheads="1"/>
          </p:cNvSpPr>
          <p:nvPr/>
        </p:nvSpPr>
        <p:spPr bwMode="auto">
          <a:xfrm>
            <a:off x="3093068" y="126255"/>
            <a:ext cx="2959067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hypothesis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1/10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85956" y="1073735"/>
            <a:ext cx="81806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</a:t>
            </a: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hypothesis</a:t>
            </a:r>
          </a:p>
          <a:p>
            <a:endParaRPr lang="en-US" altLang="ja-JP" sz="8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Dark matter is an electromagnetically neutral and stable particle, whose</a:t>
            </a:r>
            <a:b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abundance at the present universe is from the freeze-out mechanism.</a:t>
            </a:r>
            <a:endParaRPr lang="en-US" altLang="ja-JP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85956" y="1036049"/>
            <a:ext cx="8180669" cy="1155933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88" y="2690189"/>
            <a:ext cx="3402337" cy="2177661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85956" y="2621082"/>
            <a:ext cx="4660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Solving </a:t>
            </a:r>
            <a:r>
              <a:rPr lang="en-US" altLang="ja-JP" sz="2000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Boltzmann equation </a:t>
            </a: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gives  </a:t>
            </a:r>
            <a:b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following behavior of n</a:t>
            </a:r>
            <a:r>
              <a:rPr lang="en-US" altLang="ja-JP" sz="2000" i="1" baseline="-25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</a:t>
            </a:r>
            <a:r>
              <a:rPr lang="en-US" altLang="ja-JP" sz="2000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/s </a:t>
            </a:r>
            <a:r>
              <a:rPr lang="ja-JP" altLang="en-US" sz="2000" b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→</a:t>
            </a:r>
            <a:br>
              <a:rPr lang="en-US" altLang="ja-JP" sz="2000" b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</a:br>
            <a:r>
              <a:rPr lang="ja-JP" altLang="en-US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  <a:sym typeface="Wingdings" panose="05000000000000000000" pitchFamily="2" charset="2"/>
              </a:rPr>
              <a:t> </a:t>
            </a:r>
            <a:endParaRPr lang="en-US" altLang="ja-JP" sz="800" b="1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lvl="0"/>
            <a:r>
              <a:rPr lang="en-US" altLang="ja-JP" sz="2000" b="1" i="1" dirty="0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                 W</a:t>
            </a:r>
            <a:r>
              <a:rPr lang="en-US" altLang="ja-JP" sz="2000" b="1" i="1" baseline="-25000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TH</a:t>
            </a:r>
            <a:r>
              <a:rPr lang="en-US" altLang="ja-JP" sz="11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="1" i="1" baseline="30000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2 </a:t>
            </a:r>
            <a:r>
              <a:rPr lang="ja-JP" altLang="en-US" sz="20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～ </a:t>
            </a:r>
            <a:r>
              <a:rPr lang="en-US" altLang="ja-JP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0.1 (1pb/&lt;</a:t>
            </a:r>
            <a:r>
              <a:rPr lang="en-US" altLang="ja-JP" b="1" i="1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b="1" i="1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v&gt;)</a:t>
            </a:r>
            <a:endParaRPr lang="en-US" altLang="ja-JP" b="1" i="1" dirty="0">
              <a:solidFill>
                <a:srgbClr val="FF3399"/>
              </a:solidFill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lvl="0"/>
            <a:r>
              <a:rPr lang="en-US" altLang="ja-JP" sz="4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altLang="ja-JP" sz="2000" b="1" i="1" dirty="0">
                <a:solidFill>
                  <a:srgbClr val="FF3399"/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                 W</a:t>
            </a:r>
            <a:r>
              <a:rPr lang="en-US" altLang="ja-JP" sz="2000" b="1" i="1" baseline="-25000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OB</a:t>
            </a:r>
            <a:r>
              <a:rPr lang="en-US" altLang="ja-JP" sz="11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="1" i="1" baseline="30000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2 </a:t>
            </a:r>
            <a:r>
              <a:rPr lang="ja-JP" altLang="en-US" sz="2000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～ </a:t>
            </a:r>
            <a:r>
              <a:rPr lang="en-US" altLang="ja-JP" b="1" i="1" dirty="0">
                <a:solidFill>
                  <a:srgbClr val="FF3399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0.12 ±  0.0015</a:t>
            </a:r>
            <a:endParaRPr lang="en-US" altLang="ja-JP" sz="800" b="1" i="1" dirty="0">
              <a:solidFill>
                <a:srgbClr val="FF3399"/>
              </a:solidFill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lvl="0"/>
            <a:r>
              <a:rPr lang="en-US" altLang="ja-JP" sz="8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Freeze-out (reaction vs. expansion)  </a:t>
            </a:r>
            <a:b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often plays an important role in U.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2017" y="5312139"/>
            <a:ext cx="86306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Particle Physicists:</a:t>
            </a:r>
            <a:r>
              <a:rPr lang="en-US" altLang="ja-JP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mass of WIMP may have the same origin of the EWSB!</a:t>
            </a:r>
            <a:br>
              <a:rPr lang="en-US" altLang="ja-JP" i="1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i="1" dirty="0">
                <a:solidFill>
                  <a:srgbClr val="8064A2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</a:t>
            </a:r>
            <a:r>
              <a:rPr lang="en-US" altLang="ja-JP" i="1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Experimenters: </a:t>
            </a:r>
            <a:r>
              <a:rPr lang="en-US" altLang="ja-JP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i="1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must have some interactions with SM particles, so  </a:t>
            </a:r>
            <a:br>
              <a:rPr lang="en-US" altLang="ja-JP" i="1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i="1" dirty="0">
                <a:solidFill>
                  <a:srgbClr val="00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that there exists a lot of opportunities to detect WIMP!</a:t>
            </a:r>
          </a:p>
          <a:p>
            <a:pPr lvl="0"/>
            <a:r>
              <a:rPr lang="en-US" altLang="ja-JP" i="1" dirty="0">
                <a:solidFill>
                  <a:srgbClr val="8064A2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</a:t>
            </a:r>
            <a:r>
              <a:rPr lang="en-US" altLang="ja-JP" b="1" i="1" u="sng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Which SM particle(s) does the WIMP interact with?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640882" y="2758956"/>
            <a:ext cx="19014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7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Boltzmann eq. tells</a:t>
            </a:r>
            <a:endParaRPr lang="ja-JP" alt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49" y="846761"/>
            <a:ext cx="4211741" cy="4199558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037891" y="126255"/>
            <a:ext cx="7073302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S-D mixed patch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After LZ/PICO250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3908" y="6418422"/>
            <a:ext cx="8242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0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94" y="846761"/>
            <a:ext cx="4224948" cy="4212727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037891" y="126255"/>
            <a:ext cx="7073302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S-D mixed patch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8417" y="5236772"/>
            <a:ext cx="86404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Only coannihilation regions survives after O(1)ton level experiments.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Indirect DM detections will be very important for R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&lt;&lt; 1 region.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e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e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–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colliders will be very important for R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～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 region.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Direct detection are very powerful to study mixed WIMPs in general!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01" y="846761"/>
            <a:ext cx="4211741" cy="4199558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6317137" y="2980026"/>
            <a:ext cx="2090078" cy="1789327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317136" y="1045970"/>
            <a:ext cx="2085358" cy="2356718"/>
          </a:xfrm>
          <a:prstGeom prst="ellipse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4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9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7" y="3739391"/>
            <a:ext cx="4309123" cy="296296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7" y="3739391"/>
            <a:ext cx="4309123" cy="29629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" y="801410"/>
            <a:ext cx="2300675" cy="2566740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896029" y="126255"/>
            <a:ext cx="5363188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in the Triplet -like patch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58583" y="1052859"/>
            <a:ext cx="496011" cy="332054"/>
          </a:xfrm>
          <a:prstGeom prst="straightConnector1">
            <a:avLst/>
          </a:prstGeom>
          <a:ln w="28575">
            <a:solidFill>
              <a:srgbClr val="FF66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6"/>
          <p:cNvSpPr/>
          <p:nvPr/>
        </p:nvSpPr>
        <p:spPr>
          <a:xfrm>
            <a:off x="2151527" y="1354796"/>
            <a:ext cx="307053" cy="308128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91112" y="846493"/>
            <a:ext cx="61012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Minimal content: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3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(1 Majorana + 1 Dirac)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Patch coverage: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 – O(v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  &lt;  |z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|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≦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(Small mixing effects from high-dim operators.)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✔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Effective lagrangian for the content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(Z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symmetry is assumed to make WIMP stable.)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✔ There is only one model parameter M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.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038" y="2246876"/>
            <a:ext cx="5168026" cy="655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正方形/長方形 22"/>
          <p:cNvSpPr/>
          <p:nvPr/>
        </p:nvSpPr>
        <p:spPr>
          <a:xfrm>
            <a:off x="4572000" y="3690751"/>
            <a:ext cx="4449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Relic abundance limit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～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3TeV</a:t>
            </a:r>
            <a:b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</a:b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[Hisano, Matsumoto, Nagai, Saito, Senami, 2007]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Direct detection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ja-JP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s</a:t>
            </a:r>
            <a:r>
              <a:rPr kumimoji="0" lang="en-US" altLang="ja-JP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SI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～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0" lang="en-US" altLang="ja-JP" sz="20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–11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pb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                [LUX; Hisano, Ishiwata, Nagata, 2015]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Collider (LHC) limit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&gt;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270GeV</a:t>
            </a:r>
            <a:b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</a:b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[ATLAS; CMS; Ibe, Matsumoto and Sato, 2013]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Indirect detection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ja-JP" sz="2000" b="0" i="0" u="none" strike="noStrike" kern="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T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&gt;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410GeV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Wino annihilation is highly boosted!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    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[Hisano, Matsumoto, Nojiri, Saito, 2004]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2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Using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-ray from dSphs in future!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5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1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" y="693829"/>
            <a:ext cx="2300675" cy="2566740"/>
          </a:xfrm>
          <a:prstGeom prst="rect">
            <a:avLst/>
          </a:prstGeom>
        </p:spPr>
      </p:pic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951074" y="126255"/>
            <a:ext cx="5245715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in the Singlet-like patch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891112" y="846493"/>
            <a:ext cx="6101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Minimal content: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(One Majorana fermion)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Singlet WIMP cannot interact with SM particles by alone because of the 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symmetry making the WIMP stable, so that some other new particle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）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must be introduced. Assuming those are heavy enough, we introduce higher dim. operators.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Patch coverage: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 – O(v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  &lt;  |z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|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≦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Small mixing effects are automatically involved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because of the higher-dimensional operators.</a:t>
            </a:r>
          </a:p>
        </p:txBody>
      </p:sp>
      <p:sp>
        <p:nvSpPr>
          <p:cNvPr id="7" name="円/楕円 6"/>
          <p:cNvSpPr/>
          <p:nvPr/>
        </p:nvSpPr>
        <p:spPr>
          <a:xfrm>
            <a:off x="1249765" y="769379"/>
            <a:ext cx="355324" cy="356568"/>
          </a:xfrm>
          <a:prstGeom prst="ellipse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1653989" y="947663"/>
            <a:ext cx="1237123" cy="91554"/>
          </a:xfrm>
          <a:prstGeom prst="straightConnector1">
            <a:avLst/>
          </a:prstGeom>
          <a:ln w="28575">
            <a:solidFill>
              <a:srgbClr val="FF66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56830" y="5210546"/>
            <a:ext cx="8668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✔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Many model parameters, so that we impose simplifying assumptions: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・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Common suppression scale (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L</a:t>
            </a:r>
            <a:r>
              <a:rPr kumimoji="1" lang="en-US" altLang="ja-JP" sz="2200" b="0" i="0" u="none" strike="noStrike" kern="120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=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L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 with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Symbol" panose="05050102010706020507" pitchFamily="18" charset="2"/>
                <a:ea typeface="HGP創英角ﾎﾟｯﾌﾟ体" pitchFamily="50" charset="-128"/>
                <a:cs typeface="+mn-cs"/>
              </a:rPr>
              <a:t>L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&gt;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[3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</a:t>
            </a:r>
            <a:r>
              <a:rPr kumimoji="1" lang="en-US" altLang="ja-JP" sz="2200" b="0" i="0" u="none" strike="noStrike" kern="120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300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GeV].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200" b="0" i="0" u="none" strike="noStrike" kern="1200" cap="none" spc="0" normalizeH="0" baseline="0" noProof="0" dirty="0">
              <a:ln>
                <a:noFill/>
              </a:ln>
              <a:solidFill>
                <a:srgbClr val="4AAA3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・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All coupling constants c</a:t>
            </a:r>
            <a:r>
              <a:rPr kumimoji="1" lang="en-US" altLang="ja-JP" sz="2200" b="0" i="0" u="none" strike="noStrike" kern="120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are smaller than one.</a:t>
            </a:r>
            <a:b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200" b="0" i="0" u="none" strike="noStrike" kern="1200" cap="none" spc="0" normalizeH="0" baseline="0" noProof="0" dirty="0">
              <a:ln>
                <a:noFill/>
              </a:ln>
              <a:solidFill>
                <a:srgbClr val="4AAA3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  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・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Flavor blindness ([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</a:t>
            </a:r>
            <a:r>
              <a:rPr kumimoji="1" lang="en-US" altLang="ja-JP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]</a:t>
            </a:r>
            <a:r>
              <a:rPr kumimoji="1" lang="en-US" altLang="ja-JP" sz="2200" b="0" i="0" u="none" strike="noStrike" kern="120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ij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= </a:t>
            </a: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c</a:t>
            </a:r>
            <a:r>
              <a:rPr kumimoji="1" lang="en-US" altLang="ja-JP" sz="2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) and CP invariance (c</a:t>
            </a:r>
            <a:r>
              <a:rPr kumimoji="1" lang="en-US" altLang="ja-JP" sz="2200" b="0" i="0" u="none" strike="noStrike" kern="1200" cap="none" spc="0" normalizeH="0" baseline="-2500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AAA3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= 0).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" y="4262004"/>
            <a:ext cx="8957451" cy="7588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正方形/長方形 25"/>
          <p:cNvSpPr/>
          <p:nvPr/>
        </p:nvSpPr>
        <p:spPr>
          <a:xfrm>
            <a:off x="256838" y="3872262"/>
            <a:ext cx="5251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✔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  <a:sym typeface="Wingdings" panose="05000000000000000000" pitchFamily="2" charset="2"/>
              </a:rPr>
              <a:t>Effective lagrangian for the content is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4279983" y="4788852"/>
            <a:ext cx="199041" cy="199041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8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249294" y="3388418"/>
            <a:ext cx="1808629" cy="3328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190884" y="3390164"/>
            <a:ext cx="1808629" cy="3328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33268" y="3384562"/>
            <a:ext cx="1808629" cy="3328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080815" y="3388256"/>
            <a:ext cx="1808629" cy="3328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216307" y="3482945"/>
            <a:ext cx="8712906" cy="1611100"/>
            <a:chOff x="216307" y="3471409"/>
            <a:chExt cx="8712906" cy="1611100"/>
          </a:xfrm>
        </p:grpSpPr>
        <p:sp>
          <p:nvSpPr>
            <p:cNvPr id="111" name="正方形/長方形 110"/>
            <p:cNvSpPr/>
            <p:nvPr/>
          </p:nvSpPr>
          <p:spPr>
            <a:xfrm>
              <a:off x="216307" y="3471409"/>
              <a:ext cx="8712906" cy="161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12" name="図 111"/>
            <p:cNvPicPr>
              <a:picLocks noChangeAspect="1"/>
            </p:cNvPicPr>
            <p:nvPr/>
          </p:nvPicPr>
          <p:blipFill rotWithShape="1">
            <a:blip r:embed="rId2"/>
            <a:srcRect b="47694"/>
            <a:stretch/>
          </p:blipFill>
          <p:spPr>
            <a:xfrm>
              <a:off x="302684" y="4084806"/>
              <a:ext cx="1063992" cy="384752"/>
            </a:xfrm>
            <a:prstGeom prst="rect">
              <a:avLst/>
            </a:prstGeom>
          </p:spPr>
        </p:pic>
        <p:sp>
          <p:nvSpPr>
            <p:cNvPr id="113" name="正方形/長方形 112"/>
            <p:cNvSpPr/>
            <p:nvPr/>
          </p:nvSpPr>
          <p:spPr>
            <a:xfrm>
              <a:off x="2983242" y="4076904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4887833" y="4082601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857628" y="4085843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210083" y="5122201"/>
            <a:ext cx="8712906" cy="1611100"/>
            <a:chOff x="210083" y="5110665"/>
            <a:chExt cx="8712906" cy="1611100"/>
          </a:xfrm>
        </p:grpSpPr>
        <p:sp>
          <p:nvSpPr>
            <p:cNvPr id="117" name="正方形/長方形 116"/>
            <p:cNvSpPr/>
            <p:nvPr/>
          </p:nvSpPr>
          <p:spPr>
            <a:xfrm>
              <a:off x="210083" y="5110665"/>
              <a:ext cx="8712906" cy="161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18" name="図 117"/>
            <p:cNvPicPr>
              <a:picLocks noChangeAspect="1"/>
            </p:cNvPicPr>
            <p:nvPr/>
          </p:nvPicPr>
          <p:blipFill rotWithShape="1">
            <a:blip r:embed="rId2"/>
            <a:srcRect t="44244"/>
            <a:stretch/>
          </p:blipFill>
          <p:spPr>
            <a:xfrm>
              <a:off x="293657" y="5711148"/>
              <a:ext cx="1063992" cy="410133"/>
            </a:xfrm>
            <a:prstGeom prst="rect">
              <a:avLst/>
            </a:prstGeom>
          </p:spPr>
        </p:pic>
        <p:sp>
          <p:nvSpPr>
            <p:cNvPr id="119" name="正方形/長方形 118"/>
            <p:cNvSpPr/>
            <p:nvPr/>
          </p:nvSpPr>
          <p:spPr>
            <a:xfrm>
              <a:off x="2986758" y="5695385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4920858" y="5695385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6857628" y="5703852"/>
              <a:ext cx="3452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951074" y="126255"/>
            <a:ext cx="5245715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WIMP in the Singlet-like patch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" y="1781003"/>
            <a:ext cx="8957451" cy="7588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正方形/長方形 12"/>
          <p:cNvSpPr/>
          <p:nvPr/>
        </p:nvSpPr>
        <p:spPr>
          <a:xfrm>
            <a:off x="261369" y="696454"/>
            <a:ext cx="8631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The EFT description is of limited applicability to discuss WIMP signals at energetic colliders, so that we consider a general simplified model which reproduces the EFT at large intermediate particle mass limits. </a:t>
            </a:r>
          </a:p>
        </p:txBody>
      </p:sp>
      <p:grpSp>
        <p:nvGrpSpPr>
          <p:cNvPr id="59" name="グループ化 58"/>
          <p:cNvGrpSpPr/>
          <p:nvPr/>
        </p:nvGrpSpPr>
        <p:grpSpPr>
          <a:xfrm>
            <a:off x="1315698" y="4996670"/>
            <a:ext cx="7535810" cy="1674477"/>
            <a:chOff x="1315698" y="5031180"/>
            <a:chExt cx="7535810" cy="1674477"/>
          </a:xfrm>
        </p:grpSpPr>
        <p:sp>
          <p:nvSpPr>
            <p:cNvPr id="60" name="正方形/長方形 59"/>
            <p:cNvSpPr/>
            <p:nvPr/>
          </p:nvSpPr>
          <p:spPr>
            <a:xfrm>
              <a:off x="1324950" y="503503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3266540" y="503678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208924" y="503118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156471" y="5034874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4" name="直線コネクタ 63"/>
            <p:cNvCxnSpPr/>
            <p:nvPr/>
          </p:nvCxnSpPr>
          <p:spPr>
            <a:xfrm>
              <a:off x="2155917" y="5290151"/>
              <a:ext cx="0" cy="122424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1641430" y="5290151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1641430" y="6516854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1315698" y="626048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636549" y="5103396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2631990" y="6303801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 rot="16200000">
              <a:off x="1322272" y="5720916"/>
              <a:ext cx="12682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Fermion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S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71" name="直線コネクタ 70"/>
            <p:cNvCxnSpPr/>
            <p:nvPr/>
          </p:nvCxnSpPr>
          <p:spPr>
            <a:xfrm>
              <a:off x="4097507" y="5291897"/>
              <a:ext cx="0" cy="122424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583020" y="5291897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3583020" y="6518600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正方形/長方形 73"/>
            <p:cNvSpPr/>
            <p:nvPr/>
          </p:nvSpPr>
          <p:spPr>
            <a:xfrm>
              <a:off x="3257288" y="6262228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4578139" y="5105142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4573580" y="6305547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 rot="16200000">
              <a:off x="3263862" y="5722662"/>
              <a:ext cx="12682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Fermion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P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78" name="直線コネクタ 77"/>
            <p:cNvCxnSpPr/>
            <p:nvPr/>
          </p:nvCxnSpPr>
          <p:spPr>
            <a:xfrm>
              <a:off x="6039891" y="5286295"/>
              <a:ext cx="0" cy="122424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5525404" y="5286295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5525404" y="6512998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正方形/長方形 80"/>
            <p:cNvSpPr/>
            <p:nvPr/>
          </p:nvSpPr>
          <p:spPr>
            <a:xfrm>
              <a:off x="5199672" y="625662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6520523" y="5099540"/>
              <a:ext cx="2696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515964" y="6299945"/>
              <a:ext cx="2696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 rot="16200000">
              <a:off x="5344906" y="5717060"/>
              <a:ext cx="990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Scaler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 rot="16200000">
              <a:off x="5653068" y="5713749"/>
              <a:ext cx="1059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Vector V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線コネクタ 85"/>
            <p:cNvCxnSpPr/>
            <p:nvPr/>
          </p:nvCxnSpPr>
          <p:spPr>
            <a:xfrm>
              <a:off x="7987438" y="5289989"/>
              <a:ext cx="0" cy="122424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7472951" y="5289989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7472951" y="6516692"/>
              <a:ext cx="102436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正方形/長方形 88"/>
            <p:cNvSpPr/>
            <p:nvPr/>
          </p:nvSpPr>
          <p:spPr>
            <a:xfrm>
              <a:off x="7147219" y="626032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468070" y="5103234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8463511" y="6303639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 rot="16200000">
              <a:off x="7140970" y="5720754"/>
              <a:ext cx="1293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Fermion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y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315698" y="3371114"/>
            <a:ext cx="7535810" cy="1672244"/>
            <a:chOff x="1315698" y="3371114"/>
            <a:chExt cx="7535810" cy="1672244"/>
          </a:xfrm>
        </p:grpSpPr>
        <p:sp>
          <p:nvSpPr>
            <p:cNvPr id="30" name="正方形/長方形 29"/>
            <p:cNvSpPr/>
            <p:nvPr/>
          </p:nvSpPr>
          <p:spPr>
            <a:xfrm>
              <a:off x="1315698" y="3374970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327053" y="4621311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639115" y="3414795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2636549" y="4641502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646798" y="3859202"/>
              <a:ext cx="1024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Scalar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S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257288" y="3376716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258829" y="4598717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586965" y="3419009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578139" y="4643248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587663" y="3860126"/>
              <a:ext cx="1024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Scalar 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P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199672" y="3371114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200258" y="461530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505125" y="3424130"/>
              <a:ext cx="2696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507075" y="4637646"/>
              <a:ext cx="2696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510180" y="3862165"/>
              <a:ext cx="1059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Vector V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f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7147219" y="3374808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7152464" y="461530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ea typeface="HGP創英角ﾎﾟｯﾌﾟ体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8463511" y="342427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8468070" y="46413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7429411" y="3860501"/>
              <a:ext cx="11183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Vector V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GP創英角ﾎﾟｯﾌﾟ体" pitchFamily="50" charset="-128"/>
                  <a:cs typeface="Times New Roman" panose="02020603050405020304" pitchFamily="18" charset="0"/>
                </a:rPr>
                <a:t>H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3" name="直線コネクタ 92"/>
            <p:cNvCxnSpPr/>
            <p:nvPr/>
          </p:nvCxnSpPr>
          <p:spPr>
            <a:xfrm flipV="1">
              <a:off x="1650680" y="3613286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663120" y="3621521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V="1">
              <a:off x="3592270" y="3613286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V="1">
              <a:off x="4607378" y="3610823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5525402" y="3618888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V="1">
              <a:off x="6546502" y="3610823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V="1">
              <a:off x="7472949" y="3618888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8497309" y="3618888"/>
              <a:ext cx="0" cy="12312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660310" y="4229960"/>
              <a:ext cx="997688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3602522" y="4229960"/>
              <a:ext cx="997688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5539671" y="4229960"/>
              <a:ext cx="997688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7477305" y="4229960"/>
              <a:ext cx="997688" cy="0"/>
            </a:xfrm>
            <a:prstGeom prst="line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直線矢印コネクタ 105"/>
          <p:cNvCxnSpPr/>
          <p:nvPr/>
        </p:nvCxnSpPr>
        <p:spPr>
          <a:xfrm flipH="1">
            <a:off x="7985130" y="2382755"/>
            <a:ext cx="1728" cy="1005501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>
            <a:off x="5561025" y="2402014"/>
            <a:ext cx="476558" cy="982548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/>
          <p:nvPr/>
        </p:nvCxnSpPr>
        <p:spPr>
          <a:xfrm>
            <a:off x="3500808" y="2444529"/>
            <a:ext cx="594391" cy="945635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>
            <a:off x="1677051" y="2397444"/>
            <a:ext cx="476558" cy="990974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85447" y="2705264"/>
            <a:ext cx="8774356" cy="4001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Using these simplified models to take collider constraints into account!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8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110253" y="126255"/>
            <a:ext cx="6935156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Present status in the Singlet-like patch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3642" y="6418422"/>
            <a:ext cx="820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Λ)-plane.)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12" y="846761"/>
            <a:ext cx="4211740" cy="41995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286" y="846761"/>
            <a:ext cx="4211740" cy="419955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3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1110253" y="126255"/>
            <a:ext cx="6935156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Present status in the Singlet-like patch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3642" y="6418422"/>
            <a:ext cx="820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Λ)-plane.)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12" y="846761"/>
            <a:ext cx="4211740" cy="41995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286" y="846761"/>
            <a:ext cx="4211740" cy="419955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67813" y="1254895"/>
            <a:ext cx="7296056" cy="2770919"/>
            <a:chOff x="1067813" y="1254895"/>
            <a:chExt cx="7296056" cy="2770919"/>
          </a:xfrm>
        </p:grpSpPr>
        <p:sp>
          <p:nvSpPr>
            <p:cNvPr id="12" name="円/楕円 11"/>
            <p:cNvSpPr/>
            <p:nvPr/>
          </p:nvSpPr>
          <p:spPr>
            <a:xfrm>
              <a:off x="1638029" y="1284122"/>
              <a:ext cx="207549" cy="214980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453830" y="2748382"/>
              <a:ext cx="239880" cy="914400"/>
            </a:xfrm>
            <a:prstGeom prst="ellipse">
              <a:avLst/>
            </a:prstGeom>
            <a:noFill/>
            <a:ln w="28575">
              <a:solidFill>
                <a:srgbClr val="4CA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 rot="18982780">
              <a:off x="1562239" y="3043028"/>
              <a:ext cx="1883772" cy="63544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 rot="16200000">
              <a:off x="893362" y="2167286"/>
              <a:ext cx="2163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H resonance regions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253081" y="2343242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4-Fermi region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078682" y="1276215"/>
              <a:ext cx="171699" cy="214980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877131" y="2748382"/>
              <a:ext cx="239880" cy="914400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 rot="18982780">
              <a:off x="5989774" y="3047986"/>
              <a:ext cx="1883772" cy="63544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 rot="16200000">
              <a:off x="144550" y="2763997"/>
              <a:ext cx="2185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CAD31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Z resonance regions</a:t>
              </a:r>
            </a:p>
          </p:txBody>
        </p:sp>
        <p:sp>
          <p:nvSpPr>
            <p:cNvPr id="24" name="正方形/長方形 23"/>
            <p:cNvSpPr/>
            <p:nvPr/>
          </p:nvSpPr>
          <p:spPr>
            <a:xfrm rot="16200000">
              <a:off x="4597130" y="2763997"/>
              <a:ext cx="2185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CAD31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Z resonance regions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 rot="16200000">
              <a:off x="5288223" y="2168686"/>
              <a:ext cx="2163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H resonance regions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685204" y="2343140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HGP創英角ﾎﾟｯﾌﾟ体" pitchFamily="50" charset="-128"/>
                  <a:ea typeface="HGP創英角ﾎﾟｯﾌﾟ体" pitchFamily="50" charset="-128"/>
                  <a:cs typeface="+mn-cs"/>
                </a:rPr>
                <a:t>4-Fermi region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Present status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3642" y="6418422"/>
            <a:ext cx="820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Λ)-plane.)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2" y="846761"/>
            <a:ext cx="4211740" cy="41995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86" y="846761"/>
            <a:ext cx="4211740" cy="4199557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Text Box 273"/>
          <p:cNvSpPr txBox="1">
            <a:spLocks noChangeArrowheads="1"/>
          </p:cNvSpPr>
          <p:nvPr/>
        </p:nvSpPr>
        <p:spPr bwMode="auto">
          <a:xfrm>
            <a:off x="912904" y="126255"/>
            <a:ext cx="7329856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Singlet-like patch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3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86" y="846761"/>
            <a:ext cx="4211740" cy="419955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12" y="846762"/>
            <a:ext cx="4211740" cy="419955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After XENON1T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3" name="Text Box 273"/>
          <p:cNvSpPr txBox="1">
            <a:spLocks noChangeArrowheads="1"/>
          </p:cNvSpPr>
          <p:nvPr/>
        </p:nvSpPr>
        <p:spPr bwMode="auto">
          <a:xfrm>
            <a:off x="912904" y="126255"/>
            <a:ext cx="7329856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Singlet-like patch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73642" y="6418422"/>
            <a:ext cx="820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Λ)-plane.)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7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86" y="846762"/>
            <a:ext cx="4211739" cy="41995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12" y="846761"/>
            <a:ext cx="4211740" cy="419955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009706" y="5335106"/>
            <a:ext cx="512458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After LZ/PICO250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7" name="Text Box 273"/>
          <p:cNvSpPr txBox="1">
            <a:spLocks noChangeArrowheads="1"/>
          </p:cNvSpPr>
          <p:nvPr/>
        </p:nvSpPr>
        <p:spPr bwMode="auto">
          <a:xfrm>
            <a:off x="912904" y="126255"/>
            <a:ext cx="7329856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Singlet-like patch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73642" y="6418422"/>
            <a:ext cx="8209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(The likelihood function is now projected onto the (M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, Λ)-plane.)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3"/>
          <p:cNvSpPr txBox="1">
            <a:spLocks noChangeArrowheads="1"/>
          </p:cNvSpPr>
          <p:nvPr/>
        </p:nvSpPr>
        <p:spPr bwMode="auto">
          <a:xfrm>
            <a:off x="1731952" y="126255"/>
            <a:ext cx="5676557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Studying WIMP without prejudice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/10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60653" y="985490"/>
            <a:ext cx="50673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Which interaction exists</a:t>
            </a:r>
            <a:br>
              <a:rPr kumimoji="0" lang="en-US" altLang="ja-JP" sz="2000" kern="0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kern="0" dirty="0">
                <a:solidFill>
                  <a:schemeClr val="accent2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between WIMP and SM?</a:t>
            </a:r>
            <a:b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>
              <a:defRPr/>
            </a:pPr>
            <a:r>
              <a:rPr kumimoji="0" lang="en-US" altLang="ja-JP" sz="20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Discussing WIMP candidates w/o relying on any specific new physics models!</a:t>
            </a:r>
            <a:b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                          </a:t>
            </a:r>
            <a:r>
              <a:rPr kumimoji="0" lang="ja-JP" altLang="en-US" sz="2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endParaRPr kumimoji="0" lang="en-US" altLang="ja-JP" sz="2000" b="1" i="0" u="none" strike="noStrike" kern="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Classifying WIMPs based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on its quantum number is more useful for our purpose.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noProof="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Weak charge plays an important role!!!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4" y="985490"/>
            <a:ext cx="3571875" cy="2686050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3311302" y="1019852"/>
            <a:ext cx="660037" cy="638610"/>
            <a:chOff x="5559632" y="4089400"/>
            <a:chExt cx="660037" cy="638610"/>
          </a:xfrm>
        </p:grpSpPr>
        <p:sp>
          <p:nvSpPr>
            <p:cNvPr id="35" name="四角形: 角を丸くする 34"/>
            <p:cNvSpPr/>
            <p:nvPr/>
          </p:nvSpPr>
          <p:spPr>
            <a:xfrm>
              <a:off x="5621086" y="4116946"/>
              <a:ext cx="598583" cy="611064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楕円 35"/>
            <p:cNvSpPr/>
            <p:nvPr/>
          </p:nvSpPr>
          <p:spPr>
            <a:xfrm>
              <a:off x="5836020" y="4231722"/>
              <a:ext cx="261068" cy="2610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762141" y="4223135"/>
              <a:ext cx="40427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DM</a:t>
              </a:r>
              <a:endPara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738752" y="4532328"/>
              <a:ext cx="39305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WIMP</a:t>
              </a:r>
              <a:endParaRPr kumimoji="0" lang="ja-JP" altLang="en-US" sz="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567289" y="4089400"/>
              <a:ext cx="482824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=? GeV/c</a:t>
              </a:r>
              <a:r>
                <a:rPr kumimoji="0" lang="en-US" altLang="ja-JP" sz="500" b="1" i="0" u="none" strike="noStrike" kern="0" cap="none" spc="0" normalizeH="0" baseline="300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2</a:t>
              </a:r>
              <a:endParaRPr kumimoji="0" lang="ja-JP" altLang="en-US" sz="5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5564111" y="4223135"/>
              <a:ext cx="219932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0</a:t>
              </a:r>
              <a:endParaRPr kumimoji="0" lang="ja-JP" altLang="en-US" sz="5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5559632" y="4347311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ea typeface="HGP創英角ﾎﾟｯﾌﾟ体" pitchFamily="50" charset="-128"/>
                  <a:cs typeface="Helvetica" panose="020B0604020202020204" pitchFamily="34" charset="0"/>
                </a:rPr>
                <a:t>?</a:t>
              </a:r>
              <a:endParaRPr kumimoji="0" lang="ja-JP" altLang="en-US" sz="500" b="1" i="0" u="none" strike="noStrike" kern="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42" name="直線矢印コネクタ 41"/>
          <p:cNvCxnSpPr/>
          <p:nvPr/>
        </p:nvCxnSpPr>
        <p:spPr>
          <a:xfrm>
            <a:off x="4079286" y="1331516"/>
            <a:ext cx="1210588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4083819" y="956498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kern="0" dirty="0">
                <a:solidFill>
                  <a:srgbClr val="FF9933"/>
                </a:solidFill>
                <a:latin typeface="+mn-ea"/>
              </a:rPr>
              <a:t>Interaction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1991" y="3959301"/>
            <a:ext cx="867328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WIMPs can be classified into the following three</a:t>
            </a:r>
            <a:r>
              <a:rPr kumimoji="0" lang="en-US" altLang="ja-JP" sz="2000" b="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i="1" kern="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categories.</a:t>
            </a:r>
            <a:b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8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kumimoji="0" lang="en-US" altLang="ja-JP" sz="2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000" i="1" kern="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has a weak charge of (almost) zero. … Singlet(-like) WIMP</a:t>
            </a:r>
            <a:br>
              <a:rPr kumimoji="0" lang="en-US" altLang="ja-JP" sz="20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kumimoji="0" lang="en-US" altLang="ja-JP" sz="2000" i="1" kern="0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000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has a weak charge close of (half) integer. … EWIMP</a:t>
            </a:r>
            <a:br>
              <a:rPr kumimoji="0" lang="en-US" altLang="ja-JP" sz="20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kumimoji="0" lang="en-US" altLang="ja-JP" sz="2000" i="1" kern="0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ja-JP" sz="20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has a mixed weak charge due to EWSB. … Well-tempered WIMP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800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         </a:t>
            </a:r>
            <a:r>
              <a:rPr kumimoji="0" lang="ja-JP" altLang="en-US" sz="2000" b="1" kern="0" dirty="0">
                <a:solidFill>
                  <a:srgbClr val="FF660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endParaRPr kumimoji="0" lang="en-US" altLang="ja-JP" sz="2000" b="1" kern="0" dirty="0">
              <a:solidFill>
                <a:srgbClr val="FF66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i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Let us discuss each WIMP using the simplest example to see what kind of strategy is (expected to be) taken to detect it at present (future)!</a:t>
            </a:r>
            <a:endParaRPr kumimoji="0" lang="en-US" altLang="ja-JP" sz="2000" b="0" i="1" u="none" strike="noStrike" kern="0" cap="none" spc="0" normalizeH="0" baseline="0" noProof="0" dirty="0">
              <a:ln>
                <a:noFill/>
              </a:ln>
              <a:solidFill>
                <a:srgbClr val="FF7F2A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6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86" y="846762"/>
            <a:ext cx="4211739" cy="419955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12" y="846761"/>
            <a:ext cx="4211740" cy="4199557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3631285" y="1045969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057514" y="1045968"/>
            <a:ext cx="434176" cy="269715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8948" y="5246103"/>
            <a:ext cx="8707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O(10)ton level direct detection cover the H resonance region entirely.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The Z resonance region will be widely covered by SD direct detections.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</a:b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The 4-Fermi region has already been restricted to be below Λ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&lt;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10</a:t>
            </a: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DM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.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Remaining parameter region is composed mainly of Leptophilic WIMP!</a:t>
            </a:r>
          </a:p>
        </p:txBody>
      </p:sp>
      <p:sp>
        <p:nvSpPr>
          <p:cNvPr id="10" name="Text Box 273"/>
          <p:cNvSpPr txBox="1">
            <a:spLocks noChangeArrowheads="1"/>
          </p:cNvSpPr>
          <p:nvPr/>
        </p:nvSpPr>
        <p:spPr bwMode="auto">
          <a:xfrm>
            <a:off x="912904" y="126255"/>
            <a:ext cx="7329856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Future prospects in the Singlet-like patch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1453830" y="2748382"/>
            <a:ext cx="239880" cy="914400"/>
          </a:xfrm>
          <a:prstGeom prst="ellipse">
            <a:avLst/>
          </a:prstGeom>
          <a:noFill/>
          <a:ln w="28575">
            <a:solidFill>
              <a:srgbClr val="4CA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 rot="18982780">
            <a:off x="1562239" y="3043028"/>
            <a:ext cx="1883772" cy="6354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877131" y="2748382"/>
            <a:ext cx="239880" cy="914400"/>
          </a:xfrm>
          <a:prstGeom prst="ellipse">
            <a:avLst/>
          </a:prstGeom>
          <a:noFill/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 rot="18982780">
            <a:off x="5989774" y="3047986"/>
            <a:ext cx="1883772" cy="6354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303705" y="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App 6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9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3"/>
          <p:cNvSpPr txBox="1">
            <a:spLocks noChangeArrowheads="1"/>
          </p:cNvSpPr>
          <p:nvPr/>
        </p:nvSpPr>
        <p:spPr bwMode="auto">
          <a:xfrm>
            <a:off x="3248711" y="126255"/>
            <a:ext cx="2655979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searches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3/10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13" y="2792517"/>
            <a:ext cx="3378805" cy="196020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772848" y="823110"/>
            <a:ext cx="512226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@ Colliders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is expected to be directly produced at colliders, if its energy is high enough.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Hadron Collider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Interaction with quarks.</a:t>
            </a:r>
          </a:p>
          <a:p>
            <a:pPr lvl="0"/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Lepton Collider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Interaction with leptons. 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5" y="811233"/>
            <a:ext cx="3378805" cy="197428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4714622"/>
            <a:ext cx="3434455" cy="1993282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253327" y="2833900"/>
            <a:ext cx="53473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@ Direct detection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can be detected by observing release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energy by the scattering off a nucleus.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SI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scattering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Int. with quarks &amp; Higgs.</a:t>
            </a:r>
          </a:p>
          <a:p>
            <a:pPr lvl="0"/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SD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scattering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Int. with quarks &amp; Z boson.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623180" y="4772544"/>
            <a:ext cx="527018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FF66FF"/>
                </a:solidFill>
                <a:latin typeface="HGP創英角ﾎﾟｯﾌﾟ体" pitchFamily="50" charset="-128"/>
                <a:ea typeface="HGP創英角ﾎﾟｯﾌﾟ体" pitchFamily="50" charset="-128"/>
              </a:rPr>
              <a:t>@ Indirect detection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lvl="0"/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could be searched for by observing</a:t>
            </a:r>
            <a:b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annihilation products produced at DM halo.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8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Gamma ray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Int. with all the SM particles</a:t>
            </a:r>
          </a:p>
          <a:p>
            <a:pPr lvl="0"/>
            <a:r>
              <a:rPr lang="en-US" altLang="ja-JP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Cosmic ray</a:t>
            </a:r>
            <a:r>
              <a:rPr lang="ja-JP" altLang="en-US" sz="2000" dirty="0">
                <a:solidFill>
                  <a:srgbClr val="FF9933"/>
                </a:solidFill>
                <a:latin typeface="HGP創英角ﾎﾟｯﾌﾟ体" pitchFamily="50" charset="-128"/>
                <a:ea typeface="HGP創英角ﾎﾟｯﾌﾟ体" pitchFamily="50" charset="-128"/>
              </a:rPr>
              <a:t>： </a:t>
            </a:r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Int. with all the SM particles</a:t>
            </a:r>
          </a:p>
        </p:txBody>
      </p:sp>
    </p:spTree>
    <p:extLst>
      <p:ext uri="{BB962C8B-B14F-4D97-AF65-F5344CB8AC3E}">
        <p14:creationId xmlns:p14="http://schemas.microsoft.com/office/powerpoint/2010/main" val="35381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2773108" y="126255"/>
            <a:ext cx="3599697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Well-tempered WIMP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4/10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01506" y="949094"/>
            <a:ext cx="81479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ja-JP" sz="2000" b="1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simplest example = Fermionic singlet-doublet WIMP model.</a:t>
            </a:r>
            <a:br>
              <a:rPr lang="en-US" altLang="ja-JP" sz="2000" b="1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Such a WIMP is predicted by some natural SUSY scenarios.</a:t>
            </a:r>
            <a:br>
              <a:rPr lang="en-US" altLang="ja-JP" sz="2000" b="1" i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003366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Minimal contents are 1</a:t>
            </a:r>
            <a:r>
              <a:rPr lang="en-US" altLang="ja-JP" sz="2000" b="1" i="1" baseline="-2500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, 2</a:t>
            </a:r>
            <a:r>
              <a:rPr lang="en-US" altLang="ja-JP" sz="2000" b="1" i="1" baseline="-2500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½</a:t>
            </a:r>
            <a: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, 2</a:t>
            </a:r>
            <a:r>
              <a:rPr lang="en-US" altLang="ja-JP" sz="2000" b="1" i="1" baseline="-2500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–½</a:t>
            </a:r>
            <a: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 due to anomaly cancelation.</a:t>
            </a:r>
            <a:b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</a:t>
            </a:r>
            <a:r>
              <a:rPr lang="ja-JP" altLang="en-US" sz="2000" b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br>
              <a:rPr lang="en-US" altLang="ja-JP" sz="2000" b="1" i="1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C5903B"/>
                </a:solidFill>
                <a:latin typeface="HGP創英角ﾎﾟｯﾌﾟ体" pitchFamily="50" charset="-128"/>
                <a:ea typeface="HGP創英角ﾎﾟｯﾌﾟ体" pitchFamily="50" charset="-128"/>
              </a:rPr>
              <a:t>3 neutral Majorana and 1 charged Dirac fermion introduced.</a:t>
            </a: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lang="en-US" altLang="ja-JP" sz="2000" b="1" i="1" dirty="0">
              <a:solidFill>
                <a:srgbClr val="C5903B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ja-JP" sz="2000" b="1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Lagrangian assuming Z</a:t>
            </a:r>
            <a:r>
              <a:rPr lang="en-US" altLang="ja-JP" sz="2000" b="1" i="1" baseline="-2500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lang="en-US" altLang="ja-JP" sz="2000" b="1" i="1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symmetry making the WIMP stable is</a:t>
            </a: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lang="en-US" altLang="ja-JP" sz="2000" b="1" i="1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lang="en-US" altLang="ja-JP" sz="2000" b="1" i="1" dirty="0">
              <a:solidFill>
                <a:srgbClr val="EEECE1">
                  <a:lumMod val="25000"/>
                </a:srgb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Parameter space are defined by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[M</a:t>
            </a:r>
            <a:r>
              <a:rPr lang="en-US" altLang="ja-JP" sz="20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M</a:t>
            </a:r>
            <a:r>
              <a:rPr lang="en-US" altLang="ja-JP" sz="20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y</a:t>
            </a:r>
            <a:r>
              <a:rPr lang="en-US" altLang="ja-JP" sz="20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1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= </a:t>
            </a:r>
            <a:r>
              <a:rPr lang="en-US" altLang="ja-JP" sz="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cos</a:t>
            </a:r>
            <a:r>
              <a:rPr lang="en-US" altLang="ja-JP" sz="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, y</a:t>
            </a:r>
            <a:r>
              <a:rPr lang="en-US" altLang="ja-JP" sz="2000" b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= </a:t>
            </a:r>
            <a:r>
              <a:rPr lang="en-US" altLang="ja-JP" sz="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sin</a:t>
            </a:r>
            <a:r>
              <a:rPr lang="en-US" altLang="ja-JP" sz="1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  <a:ea typeface="HGP創英角ﾎﾟｯﾌﾟ体" pitchFamily="50" charset="-128"/>
                <a:cs typeface="Times New Roman" panose="02020603050405020304" pitchFamily="18" charset="0"/>
              </a:rPr>
              <a:t>q</a:t>
            </a:r>
            <a:r>
              <a:rPr lang="en-US" altLang="ja-JP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].</a:t>
            </a:r>
            <a:b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[DM interactions are assumed to preserve the CP symmetry.]</a:t>
            </a:r>
            <a:br>
              <a:rPr lang="en-US" altLang="ja-JP" sz="2000" b="1" i="1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</a:t>
            </a:r>
            <a:r>
              <a:rPr lang="ja-JP" altLang="en-US" sz="2000" b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br>
              <a:rPr lang="en-US" altLang="ja-JP" sz="2000" b="1" i="1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en-US" altLang="ja-JP" sz="2000" b="1" i="1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Scanning parameter space by Likelihood analysis to clarify the current status &amp; future prospects, assuming </a:t>
            </a:r>
            <a: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|y</a:t>
            </a:r>
            <a:r>
              <a:rPr kumimoji="0" lang="en-US" altLang="ja-JP" sz="2000" b="1" i="1" kern="0" baseline="-25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i </a:t>
            </a:r>
            <a: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| ≦ 1.</a:t>
            </a:r>
            <a:endParaRPr lang="en-US" altLang="ja-JP" sz="2000" b="1" i="1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35909" y="3550529"/>
            <a:ext cx="6068106" cy="119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745" y="3742200"/>
            <a:ext cx="5567784" cy="8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7" y="846762"/>
            <a:ext cx="3893625" cy="329603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5/10</a:t>
            </a:r>
          </a:p>
        </p:txBody>
      </p:sp>
      <p:sp>
        <p:nvSpPr>
          <p:cNvPr id="9" name="Text Box 273"/>
          <p:cNvSpPr txBox="1">
            <a:spLocks noChangeArrowheads="1"/>
          </p:cNvSpPr>
          <p:nvPr/>
        </p:nvSpPr>
        <p:spPr bwMode="auto">
          <a:xfrm>
            <a:off x="2773108" y="126255"/>
            <a:ext cx="3599697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Well-tempered WIMP </a:t>
            </a:r>
          </a:p>
        </p:txBody>
      </p:sp>
      <p:sp>
        <p:nvSpPr>
          <p:cNvPr id="3" name="矢印: 右 2"/>
          <p:cNvSpPr/>
          <p:nvPr/>
        </p:nvSpPr>
        <p:spPr>
          <a:xfrm>
            <a:off x="4329405" y="2033191"/>
            <a:ext cx="485192" cy="92317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880" y="818390"/>
            <a:ext cx="3893624" cy="332440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64411" y="4329197"/>
            <a:ext cx="86210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Direct detection is very powerful to explore the well-tempered WIMP!</a:t>
            </a:r>
            <a:endParaRPr lang="en-US" altLang="ja-JP" sz="20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endParaRPr lang="en-US" altLang="ja-JP" sz="2000" dirty="0">
              <a:solidFill>
                <a:srgbClr val="FF33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2000" dirty="0">
                <a:solidFill>
                  <a:srgbClr val="7030A0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Well-tempered WIMP</a:t>
            </a:r>
            <a:r>
              <a:rPr lang="en-US" altLang="ja-JP" sz="2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←</a:t>
            </a:r>
            <a:r>
              <a:rPr lang="ja-JP" altLang="en-US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FF3399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Yukawa interactions</a:t>
            </a:r>
            <a:r>
              <a:rPr lang="en-US" altLang="ja-JP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lang="ja-JP" altLang="en-US" sz="2000" dirty="0">
                <a:solidFill>
                  <a:srgbClr val="FF3399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2000" dirty="0">
                <a:solidFill>
                  <a:srgbClr val="7030A0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DM-DM-h(Z) couplings</a:t>
            </a:r>
          </a:p>
          <a:p>
            <a:endParaRPr lang="en-US" altLang="ja-JP" sz="2000" dirty="0">
              <a:solidFill>
                <a:srgbClr val="FF3399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en-US" altLang="ja-JP" sz="2000" dirty="0">
                <a:solidFill>
                  <a:schemeClr val="bg2">
                    <a:lumMod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The same conclusion is obtained for the most of well-tempered WIMPs, for the origin of the mixing and DM-DM-h(Z) couplings are the same. </a:t>
            </a:r>
          </a:p>
          <a:p>
            <a:r>
              <a:rPr lang="en-US" altLang="ja-JP" sz="800" dirty="0">
                <a:solidFill>
                  <a:srgbClr val="C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r>
              <a:rPr lang="en-US" altLang="ja-JP" sz="2000" dirty="0">
                <a:solidFill>
                  <a:srgbClr val="F79646">
                    <a:lumMod val="7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What we learn: Just waiting future big direct detection experiments! </a:t>
            </a:r>
            <a:endParaRPr lang="en-US" altLang="ja-JP" sz="2000" dirty="0">
              <a:solidFill>
                <a:srgbClr val="C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63924" y="1172056"/>
            <a:ext cx="1085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Present</a:t>
            </a:r>
            <a:endParaRPr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26624" y="1153394"/>
            <a:ext cx="145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Near future</a:t>
            </a:r>
            <a:endParaRPr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475160" y="3460308"/>
            <a:ext cx="1851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After LZ/PICO250</a:t>
            </a:r>
            <a:endParaRPr lang="ja-JP" altLang="en-US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2315907" y="126255"/>
            <a:ext cx="45141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EW charged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WIMP (EWIMP)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6/10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8630" y="1132597"/>
            <a:ext cx="84424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The simplest example = Fermionic triplet-like WIMP model.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Such a WIMP is predated by the split-type SUSY (AMSB).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0" lang="en-US" altLang="ja-JP" sz="20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Minimal content is</a:t>
            </a:r>
            <a:r>
              <a:rPr kumimoji="0" lang="en-US" altLang="ja-JP" sz="2000" b="1" i="1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kumimoji="0" lang="en-US" altLang="ja-JP" sz="2000" b="1" i="1" u="none" strike="noStrike" kern="0" cap="none" spc="0" normalizeH="0" baseline="-2500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kumimoji="0" lang="en-US" altLang="ja-JP" sz="8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, </a:t>
            </a:r>
            <a: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namely 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just one</a:t>
            </a:r>
            <a:r>
              <a:rPr kumimoji="0" lang="en-US" altLang="ja-JP" sz="2000" b="1" i="1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representation.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 </a:t>
            </a:r>
            <a:r>
              <a:rPr lang="ja-JP" altLang="en-US" sz="2000" b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C5903B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C5903B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neutral Majorana and 1 charged Dirac fermion introduced.</a:t>
            </a:r>
            <a:br>
              <a:rPr kumimoji="0" lang="en-US" altLang="ja-JP" sz="2000" b="1" i="1" kern="0" noProof="0" dirty="0">
                <a:solidFill>
                  <a:srgbClr val="C5903B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0" lang="en-US" altLang="ja-JP" sz="2000" b="1" i="1" kern="0" noProof="0" dirty="0">
              <a:solidFill>
                <a:srgbClr val="C5903B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Lagrangian assuming Z</a:t>
            </a:r>
            <a:r>
              <a:rPr kumimoji="0" lang="en-US" altLang="ja-JP" sz="2000" b="1" i="1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2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symmetry making the WIMP stable is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endParaRPr kumimoji="0" lang="en-US" altLang="ja-JP" sz="2000" b="1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Parameter space </a:t>
            </a:r>
            <a:r>
              <a:rPr kumimoji="0" lang="en-US" altLang="ja-JP" sz="2000" b="1" i="1" kern="0" dirty="0">
                <a:solidFill>
                  <a:schemeClr val="accent5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is simply 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defined by only one parameter 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M</a:t>
            </a:r>
            <a:r>
              <a:rPr kumimoji="0" lang="en-US" altLang="ja-JP" sz="2000" b="1" kern="0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T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br>
              <a:rPr kumimoji="0" lang="en-US" altLang="ja-JP" sz="2000" b="1" i="1" kern="0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 </a:t>
            </a:r>
            <a:r>
              <a:rPr lang="ja-JP" altLang="en-US" sz="2000" b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br>
              <a:rPr kumimoji="0" lang="en-US" altLang="ja-JP" sz="2000" b="1" i="1" kern="0" dirty="0">
                <a:solidFill>
                  <a:srgbClr val="993366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Scanning parameter space is</a:t>
            </a:r>
            <a:r>
              <a:rPr kumimoji="0" lang="en-US" altLang="ja-JP" sz="2000" b="1" i="1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simple because of one parameter.</a:t>
            </a:r>
            <a:b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[Small mixing effect can be introduced, but it’s less significant.]</a:t>
            </a:r>
            <a:endParaRPr kumimoji="0" lang="en-US" altLang="ja-JP" sz="2000" b="1" i="1" kern="0" dirty="0">
              <a:solidFill>
                <a:schemeClr val="tx1">
                  <a:lumMod val="65000"/>
                  <a:lumOff val="35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35712" y="3686986"/>
            <a:ext cx="6068106" cy="1198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/>
          <a:srcRect r="47642"/>
          <a:stretch/>
        </p:blipFill>
        <p:spPr>
          <a:xfrm>
            <a:off x="2803292" y="3865932"/>
            <a:ext cx="3548978" cy="8596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95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7/10</a:t>
            </a:r>
          </a:p>
        </p:txBody>
      </p:sp>
      <p:sp>
        <p:nvSpPr>
          <p:cNvPr id="3" name="矢印: 右 2"/>
          <p:cNvSpPr/>
          <p:nvPr/>
        </p:nvSpPr>
        <p:spPr>
          <a:xfrm>
            <a:off x="4329405" y="2033191"/>
            <a:ext cx="485192" cy="92317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4411" y="4441165"/>
            <a:ext cx="8621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noProof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The WIMP seems difficult to be detected at DD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searches in near future.</a:t>
            </a:r>
            <a:endParaRPr kumimoji="0" lang="en-US" altLang="ja-JP" sz="2000" kern="0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LHC will explore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the </a:t>
            </a:r>
            <a:r>
              <a:rPr kumimoji="0" lang="en-US" altLang="ja-JP" sz="2000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WIMP mass region below 500GeV.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IDD searches are promising, for the WIMP’s annihilation is enhanced!!!</a:t>
            </a:r>
            <a:br>
              <a:rPr kumimoji="0" lang="en-US" altLang="ja-JP" sz="2000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 [The enhancement is from Sommerfeld effect. (Hisano, S.M., Nojiri, 2014.)]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kern="0" dirty="0">
                <a:solidFill>
                  <a:srgbClr val="7030A0"/>
                </a:solidFill>
                <a:highlight>
                  <a:srgbClr val="00FF00"/>
                </a:highlight>
                <a:latin typeface="Symbol" panose="05050102010706020507" pitchFamily="18" charset="2"/>
                <a:ea typeface="HGP創英角ﾎﾟｯﾌﾟ体" pitchFamily="50" charset="-128"/>
              </a:rPr>
              <a:t> g</a:t>
            </a:r>
            <a:r>
              <a:rPr kumimoji="0" lang="en-US" altLang="ja-JP" sz="2000" kern="0" dirty="0">
                <a:solidFill>
                  <a:srgbClr val="7030A0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-ray obs. (Fermi. CTA)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kern="0" dirty="0">
                <a:solidFill>
                  <a:srgbClr val="FF3399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 IDD (</a:t>
            </a:r>
            <a:r>
              <a:rPr kumimoji="0" lang="en-US" altLang="ja-JP" sz="2000" b="1" kern="0" dirty="0">
                <a:solidFill>
                  <a:srgbClr val="FF3399"/>
                </a:solidFill>
                <a:highlight>
                  <a:srgbClr val="00FF00"/>
                </a:highlight>
                <a:latin typeface="Symbol" panose="05050102010706020507" pitchFamily="18" charset="2"/>
                <a:ea typeface="HGP創英角ﾎﾟｯﾌﾟ体" pitchFamily="50" charset="-128"/>
              </a:rPr>
              <a:t>g</a:t>
            </a:r>
            <a:r>
              <a:rPr kumimoji="0" lang="en-US" altLang="ja-JP" sz="2000" kern="0" dirty="0">
                <a:solidFill>
                  <a:srgbClr val="FF3399"/>
                </a:solidFill>
                <a:highlight>
                  <a:srgbClr val="00FF00"/>
                </a:highlight>
                <a:latin typeface="HGP創英角ﾎﾟｯﾌﾟ体" pitchFamily="50" charset="-128"/>
                <a:ea typeface="HGP創英角ﾎﾟｯﾌﾟ体" pitchFamily="50" charset="-128"/>
              </a:rPr>
              <a:t> from dSphs)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ja-JP" altLang="en-US" sz="2000" b="1" kern="0" noProof="0" dirty="0">
                <a:solidFill>
                  <a:schemeClr val="accent6">
                    <a:lumMod val="7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←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DM dist. (PSC,</a:t>
            </a:r>
            <a:r>
              <a:rPr kumimoji="0" lang="en-US" altLang="ja-JP" sz="2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00FF00"/>
                </a:highlight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PFS)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Text Box 273"/>
          <p:cNvSpPr txBox="1">
            <a:spLocks noChangeArrowheads="1"/>
          </p:cNvSpPr>
          <p:nvPr/>
        </p:nvSpPr>
        <p:spPr bwMode="auto">
          <a:xfrm>
            <a:off x="2315907" y="126255"/>
            <a:ext cx="45141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kern="0" dirty="0">
                <a:solidFill>
                  <a:prstClr val="white"/>
                </a:solidFill>
                <a:latin typeface="HGP創英角ﾎﾟｯﾌﾟ体" pitchFamily="50" charset="-128"/>
                <a:ea typeface="HGP創英角ﾎﾟｯﾌﾟ体" pitchFamily="50" charset="-128"/>
              </a:rPr>
              <a:t>EW charged</a:t>
            </a: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WIMP (EWIMP) 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7" y="835880"/>
            <a:ext cx="3893625" cy="330691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218194" y="984117"/>
            <a:ext cx="1085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Present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532328" y="964266"/>
            <a:ext cx="121782" cy="2620944"/>
          </a:xfrm>
          <a:prstGeom prst="rect">
            <a:avLst/>
          </a:prstGeom>
          <a:solidFill>
            <a:srgbClr val="000000">
              <a:alpha val="7843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3465580" y="2510925"/>
            <a:ext cx="641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000" b="1" kern="0" dirty="0">
                <a:solidFill>
                  <a:srgbClr val="DB691B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Favored</a:t>
            </a:r>
            <a:endParaRPr lang="ja-JP" altLang="en-US" sz="1000" b="1" baseline="30000" dirty="0">
              <a:solidFill>
                <a:srgbClr val="DB69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55" y="826149"/>
            <a:ext cx="3882410" cy="330691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803338" y="967426"/>
            <a:ext cx="1451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@ Near future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272185" y="954535"/>
            <a:ext cx="121782" cy="2620944"/>
          </a:xfrm>
          <a:prstGeom prst="rect">
            <a:avLst/>
          </a:prstGeom>
          <a:solidFill>
            <a:srgbClr val="000000">
              <a:alpha val="7843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 rot="16200000">
            <a:off x="8205437" y="2501194"/>
            <a:ext cx="641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1000" b="1" kern="0" dirty="0">
                <a:solidFill>
                  <a:srgbClr val="DB691B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Favored</a:t>
            </a:r>
            <a:endParaRPr lang="ja-JP" altLang="en-US" sz="1000" b="1" baseline="30000" dirty="0">
              <a:solidFill>
                <a:srgbClr val="DB69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601075" y="959769"/>
            <a:ext cx="198057" cy="2615709"/>
          </a:xfrm>
          <a:prstGeom prst="rect">
            <a:avLst/>
          </a:prstGeom>
          <a:solidFill>
            <a:srgbClr val="0070C0">
              <a:alpha val="902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 rot="16200000">
            <a:off x="6443170" y="1087336"/>
            <a:ext cx="5077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LHC</a:t>
            </a:r>
            <a:endParaRPr kumimoji="0" lang="ja-JP" altLang="en-US" sz="1100" b="1" i="0" u="none" strike="noStrike" kern="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フリーフォーム: 図形 33"/>
          <p:cNvSpPr/>
          <p:nvPr/>
        </p:nvSpPr>
        <p:spPr>
          <a:xfrm>
            <a:off x="5626166" y="1780368"/>
            <a:ext cx="3226892" cy="1010162"/>
          </a:xfrm>
          <a:custGeom>
            <a:avLst/>
            <a:gdLst>
              <a:gd name="connsiteX0" fmla="*/ 0 w 2999874"/>
              <a:gd name="connsiteY0" fmla="*/ 713874 h 713874"/>
              <a:gd name="connsiteX1" fmla="*/ 605590 w 2999874"/>
              <a:gd name="connsiteY1" fmla="*/ 593558 h 713874"/>
              <a:gd name="connsiteX2" fmla="*/ 1447800 w 2999874"/>
              <a:gd name="connsiteY2" fmla="*/ 393032 h 713874"/>
              <a:gd name="connsiteX3" fmla="*/ 2193758 w 2999874"/>
              <a:gd name="connsiteY3" fmla="*/ 204537 h 713874"/>
              <a:gd name="connsiteX4" fmla="*/ 2807369 w 2999874"/>
              <a:gd name="connsiteY4" fmla="*/ 52137 h 713874"/>
              <a:gd name="connsiteX5" fmla="*/ 2999874 w 2999874"/>
              <a:gd name="connsiteY5" fmla="*/ 0 h 7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9874" h="713874">
                <a:moveTo>
                  <a:pt x="0" y="713874"/>
                </a:moveTo>
                <a:cubicBezTo>
                  <a:pt x="182145" y="680453"/>
                  <a:pt x="364290" y="647032"/>
                  <a:pt x="605590" y="593558"/>
                </a:cubicBezTo>
                <a:cubicBezTo>
                  <a:pt x="846890" y="540084"/>
                  <a:pt x="1447800" y="393032"/>
                  <a:pt x="1447800" y="393032"/>
                </a:cubicBezTo>
                <a:lnTo>
                  <a:pt x="2193758" y="204537"/>
                </a:lnTo>
                <a:lnTo>
                  <a:pt x="2807369" y="52137"/>
                </a:lnTo>
                <a:cubicBezTo>
                  <a:pt x="2941722" y="18048"/>
                  <a:pt x="2970798" y="9024"/>
                  <a:pt x="2999874" y="0"/>
                </a:cubicBezTo>
              </a:path>
            </a:pathLst>
          </a:custGeom>
          <a:noFill/>
          <a:ln w="12700"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20524524">
            <a:off x="7126551" y="1938388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Future IDD??</a:t>
            </a:r>
            <a:endParaRPr kumimoji="0" lang="ja-JP" altLang="en-US" sz="1200" b="1" i="0" u="none" strike="noStrike" kern="0" cap="none" spc="0" normalizeH="0" baseline="3000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/>
          <p:cNvSpPr/>
          <p:nvPr/>
        </p:nvSpPr>
        <p:spPr>
          <a:xfrm rot="4269781">
            <a:off x="7431012" y="1812747"/>
            <a:ext cx="185865" cy="295550"/>
          </a:xfrm>
          <a:prstGeom prst="rightArrow">
            <a:avLst/>
          </a:prstGeom>
          <a:solidFill>
            <a:srgbClr val="FF7F2A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i="1" dirty="0">
              <a:solidFill>
                <a:prstClr val="black">
                  <a:lumMod val="65000"/>
                  <a:lumOff val="3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 rot="20398055">
            <a:off x="7387914" y="180639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1200" b="1" kern="0" dirty="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?</a:t>
            </a:r>
            <a:endParaRPr kumimoji="0" lang="ja-JP" altLang="en-US" sz="1200" b="1" kern="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3"/>
          <p:cNvSpPr txBox="1">
            <a:spLocks noChangeArrowheads="1"/>
          </p:cNvSpPr>
          <p:nvPr/>
        </p:nvSpPr>
        <p:spPr bwMode="auto">
          <a:xfrm>
            <a:off x="3015702" y="126255"/>
            <a:ext cx="3114509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Singlet-like WIMP 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8363017" y="-12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8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/10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06254" y="756657"/>
            <a:ext cx="83439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kern="0" dirty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Such a WIMP is predated in many BSM scenarios of EWSB, etc. </a:t>
            </a:r>
            <a:br>
              <a:rPr kumimoji="0" lang="en-US" altLang="ja-JP" sz="2000" b="1" i="1" kern="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However, it cannot interact with SM particles, if it is a fermion</a:t>
            </a:r>
            <a:br>
              <a:rPr kumimoji="0" lang="en-US" altLang="ja-JP" sz="2000" b="1" i="1" kern="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endParaRPr kumimoji="0" lang="en-US" altLang="ja-JP" sz="800" b="1" i="1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Some additional new particle</a:t>
            </a:r>
            <a:r>
              <a:rPr kumimoji="0" lang="ja-JP" altLang="en-US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s</a:t>
            </a:r>
            <a:r>
              <a:rPr kumimoji="0" lang="ja-JP" altLang="en-US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） </a:t>
            </a:r>
            <a: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must be introduced connecting WIMP and SM particle. It is called the mediator (portal scenario).</a:t>
            </a:r>
            <a:b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FF7F2A"/>
                </a:solidFill>
                <a:latin typeface="HGP創英角ﾎﾟｯﾌﾟ体" pitchFamily="50" charset="-128"/>
                <a:ea typeface="HGP創英角ﾎﾟｯﾌﾟ体" pitchFamily="50" charset="-128"/>
              </a:rPr>
              <a:t>Phenomenology of the WIMP depends strongly on the mediator.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C5903B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C5903B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When the mediator is heavier enough than the WIMP and the EW scale, the phenomenology is effectively described by the EFT,</a:t>
            </a:r>
            <a:b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b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where </a:t>
            </a:r>
            <a:r>
              <a:rPr kumimoji="0" lang="en-US" altLang="ja-JP" sz="2000" b="1" i="1" kern="0" dirty="0">
                <a:solidFill>
                  <a:srgbClr val="00B050"/>
                </a:solidFill>
                <a:latin typeface="Symbol" panose="05050102010706020507" pitchFamily="18" charset="2"/>
                <a:ea typeface="HGP創英角ﾎﾟｯﾌﾟ体" pitchFamily="50" charset="-128"/>
              </a:rPr>
              <a:t>L</a:t>
            </a:r>
            <a: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 represents the typical mass scale of the mediator.</a:t>
            </a:r>
            <a:br>
              <a:rPr kumimoji="0" lang="en-US" altLang="ja-JP" sz="2000" b="1" i="1" kern="0" dirty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C5903B"/>
                </a:solidFill>
                <a:latin typeface="HGP創英角ﾎﾟｯﾌﾟ体" pitchFamily="50" charset="-128"/>
                <a:ea typeface="HGP創英角ﾎﾟｯﾌﾟ体" pitchFamily="50" charset="-128"/>
              </a:rPr>
              <a:t>Some simplified models reproducing the EFT are also utilized. </a:t>
            </a:r>
            <a:b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Parameter space is very</a:t>
            </a:r>
            <a:r>
              <a:rPr kumimoji="0" lang="en-US" altLang="ja-JP" sz="2000" b="1" i="1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 complicated, </a:t>
            </a:r>
            <a:r>
              <a:rPr kumimoji="0" lang="ja-JP" altLang="en-US" sz="2000" b="1" i="1" u="none" strike="noStrike" kern="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∃</a:t>
            </a:r>
            <a:r>
              <a:rPr kumimoji="0" lang="en-US" altLang="ja-JP" sz="2000" b="1" i="1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around 10 p</a:t>
            </a:r>
            <a:r>
              <a:rPr kumimoji="0" lang="en-US" altLang="ja-JP" sz="20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</a:rPr>
              <a:t>arameters.</a:t>
            </a:r>
            <a:br>
              <a:rPr kumimoji="0" lang="en-US" altLang="ja-JP" sz="2000" b="1" i="1" kern="0" noProof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noProof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  <a:t>                                         </a:t>
            </a:r>
            <a:r>
              <a:rPr lang="ja-JP" altLang="en-US" sz="2000" b="1" dirty="0">
                <a:solidFill>
                  <a:srgbClr val="002060"/>
                </a:solidFill>
                <a:latin typeface="HGP創英角ﾎﾟｯﾌﾟ体" pitchFamily="50" charset="-128"/>
                <a:ea typeface="HGP創英角ﾎﾟｯﾌﾟ体" pitchFamily="50" charset="-128"/>
              </a:rPr>
              <a:t>↓</a:t>
            </a:r>
            <a:br>
              <a:rPr kumimoji="0" lang="en-US" altLang="ja-JP" sz="2000" b="1" i="1" kern="0" dirty="0">
                <a:solidFill>
                  <a:srgbClr val="EEECE1">
                    <a:lumMod val="25000"/>
                  </a:srgbClr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Scanning parameter space using MCMC, assuming CP invariance and the flavor blindness of the WIMP interaction with |c</a:t>
            </a:r>
            <a:r>
              <a:rPr kumimoji="0" lang="en-US" altLang="ja-JP" sz="2000" b="1" i="1" kern="0" baseline="-25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i </a:t>
            </a:r>
            <a:r>
              <a:rPr kumimoji="0" lang="en-US" altLang="ja-JP" sz="2000" b="1" i="1" kern="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| ≦ 1.</a:t>
            </a:r>
            <a:endParaRPr kumimoji="0" lang="en-US" altLang="ja-JP" sz="20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15176" y="3569725"/>
            <a:ext cx="7807194" cy="857267"/>
            <a:chOff x="981075" y="3105135"/>
            <a:chExt cx="7597644" cy="76201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075" y="3105135"/>
              <a:ext cx="7597644" cy="76201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" name="正方形/長方形 1"/>
            <p:cNvSpPr/>
            <p:nvPr/>
          </p:nvSpPr>
          <p:spPr>
            <a:xfrm>
              <a:off x="1935018" y="3579091"/>
              <a:ext cx="96982" cy="143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205020" y="3579093"/>
              <a:ext cx="96982" cy="143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010732" y="3625273"/>
              <a:ext cx="96982" cy="143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30306" y="3620656"/>
              <a:ext cx="96982" cy="143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4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wrap="square">
        <a:spAutoFit/>
      </a:bodyPr>
      <a:lstStyle>
        <a:defPPr>
          <a:defRPr sz="2000" i="1" dirty="0">
            <a:solidFill>
              <a:prstClr val="black">
                <a:lumMod val="65000"/>
                <a:lumOff val="35000"/>
              </a:prstClr>
            </a:solidFill>
            <a:latin typeface="HGP創英角ﾎﾟｯﾌﾟ体" pitchFamily="50" charset="-128"/>
            <a:ea typeface="HGP創英角ﾎﾟｯﾌﾟ体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50000"/>
          </a:schemeClr>
        </a:solidFill>
        <a:ln>
          <a:noFill/>
        </a:ln>
      </a:spPr>
      <a:bodyPr rtlCol="0" anchor="ctr"/>
      <a:lstStyle>
        <a:defPPr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80737</TotalTime>
  <Words>1145</Words>
  <Application>Microsoft Office PowerPoint</Application>
  <PresentationFormat>画面に合わせる (4:3)</PresentationFormat>
  <Paragraphs>372</Paragraphs>
  <Slides>30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Calibri</vt:lpstr>
      <vt:lpstr>Symbol</vt:lpstr>
      <vt:lpstr>Arial</vt:lpstr>
      <vt:lpstr>Times New Roman</vt:lpstr>
      <vt:lpstr>HGP創英角ﾎﾟｯﾌﾟ体</vt:lpstr>
      <vt:lpstr>Wingdings</vt:lpstr>
      <vt:lpstr>ＭＳ Ｐゴシック</vt:lpstr>
      <vt:lpstr>Helvetica</vt:lpstr>
      <vt:lpstr>Office テーマ</vt:lpstr>
      <vt:lpstr>1_Office テーマ</vt:lpstr>
      <vt:lpstr>Unexplored regions of WIMP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signals at the Nightmare scenario</dc:title>
  <dc:creator>smatsu</dc:creator>
  <cp:lastModifiedBy>松本重貴</cp:lastModifiedBy>
  <cp:revision>4634</cp:revision>
  <dcterms:modified xsi:type="dcterms:W3CDTF">2017-01-07T01:32:31Z</dcterms:modified>
</cp:coreProperties>
</file>