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79" r:id="rId3"/>
    <p:sldMasterId id="2147483681" r:id="rId4"/>
  </p:sldMasterIdLst>
  <p:notesMasterIdLst>
    <p:notesMasterId r:id="rId29"/>
  </p:notesMasterIdLst>
  <p:sldIdLst>
    <p:sldId id="430" r:id="rId5"/>
    <p:sldId id="359" r:id="rId6"/>
    <p:sldId id="283" r:id="rId7"/>
    <p:sldId id="418" r:id="rId8"/>
    <p:sldId id="419" r:id="rId9"/>
    <p:sldId id="258" r:id="rId10"/>
    <p:sldId id="416" r:id="rId11"/>
    <p:sldId id="420" r:id="rId12"/>
    <p:sldId id="421" r:id="rId13"/>
    <p:sldId id="422" r:id="rId14"/>
    <p:sldId id="423" r:id="rId15"/>
    <p:sldId id="424" r:id="rId16"/>
    <p:sldId id="425" r:id="rId17"/>
    <p:sldId id="314" r:id="rId18"/>
    <p:sldId id="313" r:id="rId19"/>
    <p:sldId id="426" r:id="rId20"/>
    <p:sldId id="285" r:id="rId21"/>
    <p:sldId id="322" r:id="rId22"/>
    <p:sldId id="328" r:id="rId23"/>
    <p:sldId id="429" r:id="rId24"/>
    <p:sldId id="427" r:id="rId25"/>
    <p:sldId id="293" r:id="rId26"/>
    <p:sldId id="428" r:id="rId27"/>
    <p:sldId id="294" r:id="rId28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2B0"/>
    <a:srgbClr val="4A3966"/>
    <a:srgbClr val="EE06E3"/>
    <a:srgbClr val="5CD45B"/>
    <a:srgbClr val="8EC1DA"/>
    <a:srgbClr val="9ED3D7"/>
    <a:srgbClr val="262860"/>
    <a:srgbClr val="FF0000"/>
    <a:srgbClr val="FDC6C6"/>
    <a:srgbClr val="FE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7" autoAdjust="0"/>
    <p:restoredTop sz="93825" autoAdjust="0"/>
  </p:normalViewPr>
  <p:slideViewPr>
    <p:cSldViewPr>
      <p:cViewPr varScale="1">
        <p:scale>
          <a:sx n="78" d="100"/>
          <a:sy n="78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19ACA2D-D240-498B-881C-D8444097A5FA}" type="datetimeFigureOut">
              <a:rPr lang="ja-JP" altLang="en-US"/>
              <a:pPr>
                <a:defRPr/>
              </a:pPr>
              <a:t>2018/11/15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C76DC94-6FC1-4CFD-B29C-6BD20CAA9E05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97494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218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6981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5431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90819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06657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23972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55C06-F116-41F3-9074-8DADE88C2A1B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8098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06789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55C06-F116-41F3-9074-8DADE88C2A1B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5706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baseline="0" dirty="0"/>
              <a:t>カプラ、セラミックに</a:t>
            </a:r>
            <a:r>
              <a:rPr kumimoji="1" lang="en-US" altLang="ja-JP" baseline="0" dirty="0" err="1"/>
              <a:t>TiN</a:t>
            </a:r>
            <a:r>
              <a:rPr kumimoji="1" lang="ja-JP" altLang="en-US" baseline="0" dirty="0"/>
              <a:t>コーティング、初めはでる</a:t>
            </a:r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4933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70387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0393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84256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595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46511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248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096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96837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542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9209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76DC94-6FC1-4CFD-B29C-6BD20CAA9E05}" type="slidenum">
              <a:rPr lang="ja-JP" altLang="en-US" smtClean="0"/>
              <a:pPr/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2245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>
            <a:off x="122348" y="1218583"/>
            <a:ext cx="8887707" cy="5367703"/>
          </a:xfrm>
          <a:prstGeom prst="rect">
            <a:avLst/>
          </a:prstGeom>
          <a:solidFill>
            <a:srgbClr val="C7E2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DED708A-36BE-4BFA-AB13-FD3DA211F1D9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FB906915-2CA6-4B55-87BE-9D4495CAF02C}"/>
              </a:ext>
            </a:extLst>
          </p:cNvPr>
          <p:cNvSpPr/>
          <p:nvPr userDrawn="1"/>
        </p:nvSpPr>
        <p:spPr>
          <a:xfrm>
            <a:off x="184548" y="443420"/>
            <a:ext cx="8784000" cy="6048673"/>
          </a:xfrm>
          <a:prstGeom prst="roundRect">
            <a:avLst>
              <a:gd name="adj" fmla="val 124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82E8F4-6C59-4858-9DE5-4D59CA2170CA}"/>
              </a:ext>
            </a:extLst>
          </p:cNvPr>
          <p:cNvSpPr txBox="1"/>
          <p:nvPr userDrawn="1"/>
        </p:nvSpPr>
        <p:spPr>
          <a:xfrm>
            <a:off x="4932040" y="43889"/>
            <a:ext cx="119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Introduction</a:t>
            </a:r>
            <a:endParaRPr kumimoji="1" lang="ja-JP" altLang="en-US" sz="1400" b="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2A7997-E714-427F-938B-81BBB633970E}"/>
              </a:ext>
            </a:extLst>
          </p:cNvPr>
          <p:cNvSpPr txBox="1"/>
          <p:nvPr userDrawn="1"/>
        </p:nvSpPr>
        <p:spPr>
          <a:xfrm>
            <a:off x="5995000" y="43889"/>
            <a:ext cx="121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Simulation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4E599DA-43E9-4413-87EC-3E12C1892398}"/>
              </a:ext>
            </a:extLst>
          </p:cNvPr>
          <p:cNvSpPr txBox="1"/>
          <p:nvPr userDrawn="1"/>
        </p:nvSpPr>
        <p:spPr>
          <a:xfrm>
            <a:off x="7025771" y="43889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Status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7D3B08-B8A7-4C98-BB6D-F69E8DC28C7A}"/>
              </a:ext>
            </a:extLst>
          </p:cNvPr>
          <p:cNvSpPr txBox="1"/>
          <p:nvPr userDrawn="1"/>
        </p:nvSpPr>
        <p:spPr>
          <a:xfrm>
            <a:off x="7670898" y="51658"/>
            <a:ext cx="121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Outlook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0C18252-DB86-491E-B3E3-87C949DCF3D5}"/>
              </a:ext>
            </a:extLst>
          </p:cNvPr>
          <p:cNvSpPr/>
          <p:nvPr userDrawn="1"/>
        </p:nvSpPr>
        <p:spPr>
          <a:xfrm>
            <a:off x="4499992" y="0"/>
            <a:ext cx="4608512" cy="371058"/>
          </a:xfrm>
          <a:prstGeom prst="rect">
            <a:avLst/>
          </a:prstGeom>
          <a:solidFill>
            <a:srgbClr val="8E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6511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3428989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192880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3050" y="6583242"/>
            <a:ext cx="2133600" cy="2968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1506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72C4DAC-D6EC-4628-8BD3-B3B01ECDED4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6409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81568"/>
            <a:ext cx="8229600" cy="71437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250825" y="1785926"/>
            <a:ext cx="4244975" cy="3214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85926"/>
            <a:ext cx="4244975" cy="3214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3050" y="6583242"/>
            <a:ext cx="2133600" cy="2968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1506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606953D-D1DD-4A70-9970-513439965973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6679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8257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82576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3050" y="6583242"/>
            <a:ext cx="2133600" cy="2968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1506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C242C51-B787-4052-8727-E1B2DA46D53D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2294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81568"/>
            <a:ext cx="8229600" cy="71437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3050" y="6583242"/>
            <a:ext cx="2133600" cy="2968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1506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DCF1FFC-1D41-4899-B127-A80CC14455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4333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3050" y="6583242"/>
            <a:ext cx="2133600" cy="2968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1506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EA62B91-E667-4099-A014-5A040BA4183F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219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09562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857232"/>
            <a:ext cx="5111750" cy="41434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571611"/>
            <a:ext cx="3008313" cy="34290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3050" y="6583242"/>
            <a:ext cx="2133600" cy="2968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1506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6FCFA49-0138-4247-A23C-F8C8BD8FE6C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00786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371880" y="4933964"/>
            <a:ext cx="5343524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285852" y="928669"/>
            <a:ext cx="6572296" cy="40005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/>
              <a:t>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3371880" y="5500702"/>
            <a:ext cx="5343524" cy="6714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3050" y="6583242"/>
            <a:ext cx="2133600" cy="2968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1506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4BCA1D5-52A5-43E2-83D5-B87F890DBD8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483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81568"/>
            <a:ext cx="8229600" cy="714375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3050" y="6583242"/>
            <a:ext cx="2133600" cy="2968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1506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532BE177-7E51-4639-8338-8DB11ED1CA9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728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32588" y="115888"/>
            <a:ext cx="2160587" cy="6265862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250825" y="115888"/>
            <a:ext cx="6329363" cy="62658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73050" y="6583242"/>
            <a:ext cx="2133600" cy="29686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15063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8D44F1C-5875-42A7-AB60-8A90266308C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5773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B1AA2-AAEC-427B-8F1C-3EF5CE19843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08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81568"/>
            <a:ext cx="8229600" cy="714375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B0F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0825" y="1471964"/>
            <a:ext cx="8535988" cy="469334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DED708A-36BE-4BFA-AB13-FD3DA211F1D9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70E651D-B77C-4271-B942-298BBFB38857}"/>
              </a:ext>
            </a:extLst>
          </p:cNvPr>
          <p:cNvSpPr/>
          <p:nvPr userDrawn="1"/>
        </p:nvSpPr>
        <p:spPr>
          <a:xfrm>
            <a:off x="4499992" y="0"/>
            <a:ext cx="4608512" cy="371058"/>
          </a:xfrm>
          <a:prstGeom prst="rect">
            <a:avLst/>
          </a:prstGeom>
          <a:solidFill>
            <a:srgbClr val="8E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5386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B1AA2-AAEC-427B-8F1C-3EF5CE19843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4179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07508-DD20-B341-A613-02A050ED375D}" type="datetime1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2018/11/15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81C42-945A-684C-A1CA-AF2EFA94030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97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FE0DB-CC95-4594-90E7-FCE389D42D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5853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CF58B-00CB-41D4-925F-4AB43389D1CA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8841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0825" y="1471964"/>
            <a:ext cx="8535988" cy="469334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DED708A-36BE-4BFA-AB13-FD3DA211F1D9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57200" y="481568"/>
            <a:ext cx="8229600" cy="714375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B0F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D0CAFC6-128D-4307-B5D9-CC1D41AEFA3C}"/>
              </a:ext>
            </a:extLst>
          </p:cNvPr>
          <p:cNvSpPr txBox="1"/>
          <p:nvPr userDrawn="1"/>
        </p:nvSpPr>
        <p:spPr>
          <a:xfrm>
            <a:off x="4932040" y="43889"/>
            <a:ext cx="119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Introduction</a:t>
            </a:r>
            <a:endParaRPr kumimoji="1" lang="ja-JP" altLang="en-US" sz="1400" b="1" dirty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A8FB1A7-5AD5-433B-96CC-6F9216810C48}"/>
              </a:ext>
            </a:extLst>
          </p:cNvPr>
          <p:cNvSpPr txBox="1"/>
          <p:nvPr userDrawn="1"/>
        </p:nvSpPr>
        <p:spPr>
          <a:xfrm>
            <a:off x="5854076" y="43889"/>
            <a:ext cx="121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Design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67514C-BB0E-45C8-B50B-90F9D18A7D81}"/>
              </a:ext>
            </a:extLst>
          </p:cNvPr>
          <p:cNvSpPr txBox="1"/>
          <p:nvPr userDrawn="1"/>
        </p:nvSpPr>
        <p:spPr>
          <a:xfrm>
            <a:off x="6876256" y="43889"/>
            <a:ext cx="101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Experiment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34F1467-FB60-43F1-AD5C-16E1A32E6835}"/>
              </a:ext>
            </a:extLst>
          </p:cNvPr>
          <p:cNvSpPr txBox="1"/>
          <p:nvPr userDrawn="1"/>
        </p:nvSpPr>
        <p:spPr>
          <a:xfrm>
            <a:off x="7739604" y="51658"/>
            <a:ext cx="121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Prospect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025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0825" y="1471964"/>
            <a:ext cx="8535988" cy="469334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DED708A-36BE-4BFA-AB13-FD3DA211F1D9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57200" y="481568"/>
            <a:ext cx="8229600" cy="714375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B0F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F706B1A-FA69-4500-AB5B-8A7A86B6DF6F}"/>
              </a:ext>
            </a:extLst>
          </p:cNvPr>
          <p:cNvSpPr txBox="1"/>
          <p:nvPr userDrawn="1"/>
        </p:nvSpPr>
        <p:spPr>
          <a:xfrm>
            <a:off x="4932040" y="43889"/>
            <a:ext cx="119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Introduction</a:t>
            </a:r>
            <a:endParaRPr kumimoji="1" lang="ja-JP" altLang="en-US" sz="1400" b="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3547FB-977E-4ED5-8039-BEAB19DADA0E}"/>
              </a:ext>
            </a:extLst>
          </p:cNvPr>
          <p:cNvSpPr txBox="1"/>
          <p:nvPr userDrawn="1"/>
        </p:nvSpPr>
        <p:spPr>
          <a:xfrm>
            <a:off x="5854076" y="43889"/>
            <a:ext cx="121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Design</a:t>
            </a:r>
            <a:endParaRPr kumimoji="1" lang="ja-JP" altLang="en-US" sz="1400" b="1" dirty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AE6E6B-29DE-4BE6-928F-4B91148BC2D9}"/>
              </a:ext>
            </a:extLst>
          </p:cNvPr>
          <p:cNvSpPr txBox="1"/>
          <p:nvPr userDrawn="1"/>
        </p:nvSpPr>
        <p:spPr>
          <a:xfrm>
            <a:off x="6876256" y="43889"/>
            <a:ext cx="101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Experiment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BD446B7-6817-4405-84B9-43DCC07CE1BB}"/>
              </a:ext>
            </a:extLst>
          </p:cNvPr>
          <p:cNvSpPr txBox="1"/>
          <p:nvPr userDrawn="1"/>
        </p:nvSpPr>
        <p:spPr>
          <a:xfrm>
            <a:off x="7739604" y="51658"/>
            <a:ext cx="121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Prospect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05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0825" y="1471964"/>
            <a:ext cx="8535988" cy="469334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DED708A-36BE-4BFA-AB13-FD3DA211F1D9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57200" y="481568"/>
            <a:ext cx="8229600" cy="714375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B0F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0DD2F8-E003-413C-AE33-378AB6006106}"/>
              </a:ext>
            </a:extLst>
          </p:cNvPr>
          <p:cNvSpPr txBox="1"/>
          <p:nvPr userDrawn="1"/>
        </p:nvSpPr>
        <p:spPr>
          <a:xfrm>
            <a:off x="4932040" y="43889"/>
            <a:ext cx="119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Introduction</a:t>
            </a:r>
            <a:endParaRPr kumimoji="1" lang="ja-JP" altLang="en-US" sz="1400" b="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7B3CDE5-E9F7-4197-BF96-AD8D2C5C9E33}"/>
              </a:ext>
            </a:extLst>
          </p:cNvPr>
          <p:cNvSpPr txBox="1"/>
          <p:nvPr userDrawn="1"/>
        </p:nvSpPr>
        <p:spPr>
          <a:xfrm>
            <a:off x="5854076" y="43889"/>
            <a:ext cx="121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Design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79C747-6B04-4C1E-BED1-BC3CF1A50147}"/>
              </a:ext>
            </a:extLst>
          </p:cNvPr>
          <p:cNvSpPr txBox="1"/>
          <p:nvPr userDrawn="1"/>
        </p:nvSpPr>
        <p:spPr>
          <a:xfrm>
            <a:off x="7739604" y="51658"/>
            <a:ext cx="121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Prospect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6102E65-30CF-4175-80A6-51FA0A671202}"/>
              </a:ext>
            </a:extLst>
          </p:cNvPr>
          <p:cNvSpPr txBox="1"/>
          <p:nvPr userDrawn="1"/>
        </p:nvSpPr>
        <p:spPr>
          <a:xfrm>
            <a:off x="6838156" y="56589"/>
            <a:ext cx="1110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Experiment</a:t>
            </a:r>
            <a:endParaRPr kumimoji="1" lang="ja-JP" altLang="en-US" sz="1400" b="1" dirty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7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0825" y="1471964"/>
            <a:ext cx="8535988" cy="469334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DED708A-36BE-4BFA-AB13-FD3DA211F1D9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57200" y="481568"/>
            <a:ext cx="8229600" cy="714375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B0F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EF2F36-932B-49CC-974F-42C02C0B9DFC}"/>
              </a:ext>
            </a:extLst>
          </p:cNvPr>
          <p:cNvSpPr txBox="1"/>
          <p:nvPr userDrawn="1"/>
        </p:nvSpPr>
        <p:spPr>
          <a:xfrm>
            <a:off x="4932040" y="43889"/>
            <a:ext cx="119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Introduction</a:t>
            </a:r>
            <a:endParaRPr kumimoji="1" lang="ja-JP" altLang="en-US" sz="1400" b="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86205C0-8E88-4385-92F7-B47EB0A10777}"/>
              </a:ext>
            </a:extLst>
          </p:cNvPr>
          <p:cNvSpPr txBox="1"/>
          <p:nvPr userDrawn="1"/>
        </p:nvSpPr>
        <p:spPr>
          <a:xfrm>
            <a:off x="5854076" y="43889"/>
            <a:ext cx="121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Design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8B6D18E-371C-40AF-B13E-B288FF5D6026}"/>
              </a:ext>
            </a:extLst>
          </p:cNvPr>
          <p:cNvSpPr txBox="1"/>
          <p:nvPr userDrawn="1"/>
        </p:nvSpPr>
        <p:spPr>
          <a:xfrm>
            <a:off x="6876256" y="43889"/>
            <a:ext cx="1013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Experiment</a:t>
            </a:r>
            <a:endParaRPr kumimoji="1" lang="ja-JP" altLang="en-US" sz="1400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B6B5643-B347-449C-936F-84F9597442E3}"/>
              </a:ext>
            </a:extLst>
          </p:cNvPr>
          <p:cNvSpPr txBox="1"/>
          <p:nvPr userDrawn="1"/>
        </p:nvSpPr>
        <p:spPr>
          <a:xfrm>
            <a:off x="7739604" y="51658"/>
            <a:ext cx="121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b="1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ea typeface="游ゴシック Medium" panose="020B0500000000000000" pitchFamily="50" charset="-128"/>
                <a:cs typeface="Times New Roman" panose="02020603050405020304" pitchFamily="18" charset="0"/>
              </a:rPr>
              <a:t>Prospect</a:t>
            </a:r>
            <a:endParaRPr kumimoji="1" lang="ja-JP" altLang="en-US" sz="1400" b="1" dirty="0">
              <a:ln w="3175"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ea typeface="游ゴシック Medium" panose="020B05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66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0825" y="1471964"/>
            <a:ext cx="8535988" cy="4693340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DED708A-36BE-4BFA-AB13-FD3DA211F1D9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11" name="タイトル 1"/>
          <p:cNvSpPr>
            <a:spLocks noGrp="1"/>
          </p:cNvSpPr>
          <p:nvPr>
            <p:ph type="title"/>
          </p:nvPr>
        </p:nvSpPr>
        <p:spPr>
          <a:xfrm>
            <a:off x="457200" y="481568"/>
            <a:ext cx="8229600" cy="714375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B0F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6B18360-733C-4EE5-937A-E71B38250900}"/>
              </a:ext>
            </a:extLst>
          </p:cNvPr>
          <p:cNvSpPr/>
          <p:nvPr userDrawn="1"/>
        </p:nvSpPr>
        <p:spPr>
          <a:xfrm>
            <a:off x="4788024" y="0"/>
            <a:ext cx="4207187" cy="404664"/>
          </a:xfrm>
          <a:prstGeom prst="rect">
            <a:avLst/>
          </a:prstGeom>
          <a:solidFill>
            <a:srgbClr val="8E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7448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50825" y="1471964"/>
            <a:ext cx="8535988" cy="4693340"/>
          </a:xfrm>
        </p:spPr>
        <p:txBody>
          <a:bodyPr/>
          <a:lstStyle>
            <a:lvl1pPr>
              <a:defRPr sz="2200">
                <a:latin typeface="+mn-lt"/>
              </a:defRPr>
            </a:lvl1pPr>
            <a:lvl2pPr>
              <a:defRPr sz="2200">
                <a:latin typeface="+mn-lt"/>
              </a:defRPr>
            </a:lvl2pPr>
            <a:lvl3pPr>
              <a:defRPr sz="2200">
                <a:latin typeface="+mn-lt"/>
              </a:defRPr>
            </a:lvl3pPr>
            <a:lvl4pPr>
              <a:defRPr sz="2200">
                <a:latin typeface="+mn-lt"/>
              </a:defRPr>
            </a:lvl4pPr>
            <a:lvl5pPr>
              <a:defRPr sz="2200">
                <a:latin typeface="+mn-lt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DED708A-36BE-4BFA-AB13-FD3DA211F1D9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457200" y="481568"/>
            <a:ext cx="8229600" cy="714375"/>
          </a:xfrm>
          <a:prstGeom prst="rect">
            <a:avLst/>
          </a:prstGeom>
        </p:spPr>
        <p:txBody>
          <a:bodyPr/>
          <a:lstStyle>
            <a:lvl1pPr>
              <a:defRPr u="sng">
                <a:solidFill>
                  <a:srgbClr val="00B0F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r>
              <a:rPr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852420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843083" y="6564455"/>
            <a:ext cx="1152128" cy="29354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DDACD34-28ED-4E71-AC59-05A2E629BC3C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5188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8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6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71964"/>
            <a:ext cx="8535988" cy="260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4" name="正方形/長方形 3"/>
          <p:cNvSpPr/>
          <p:nvPr userDrawn="1"/>
        </p:nvSpPr>
        <p:spPr>
          <a:xfrm>
            <a:off x="179512" y="44624"/>
            <a:ext cx="2592288" cy="314777"/>
          </a:xfrm>
          <a:prstGeom prst="rect">
            <a:avLst/>
          </a:prstGeom>
          <a:solidFill>
            <a:srgbClr val="8E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正方形/長方形 4"/>
          <p:cNvSpPr/>
          <p:nvPr userDrawn="1"/>
        </p:nvSpPr>
        <p:spPr>
          <a:xfrm>
            <a:off x="4056750" y="92128"/>
            <a:ext cx="4690864" cy="142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四角形: 角を丸くする 5"/>
          <p:cNvSpPr/>
          <p:nvPr userDrawn="1"/>
        </p:nvSpPr>
        <p:spPr>
          <a:xfrm>
            <a:off x="179512" y="1259323"/>
            <a:ext cx="8784976" cy="5266021"/>
          </a:xfrm>
          <a:prstGeom prst="roundRect">
            <a:avLst>
              <a:gd name="adj" fmla="val 13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四角形: 角を丸くする 24"/>
          <p:cNvSpPr/>
          <p:nvPr userDrawn="1"/>
        </p:nvSpPr>
        <p:spPr>
          <a:xfrm>
            <a:off x="1946508" y="32332"/>
            <a:ext cx="3888432" cy="317214"/>
          </a:xfrm>
          <a:prstGeom prst="roundRect">
            <a:avLst/>
          </a:prstGeom>
          <a:solidFill>
            <a:srgbClr val="8E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四角形: 角を丸くする 25"/>
          <p:cNvSpPr/>
          <p:nvPr userDrawn="1"/>
        </p:nvSpPr>
        <p:spPr>
          <a:xfrm>
            <a:off x="4932040" y="61546"/>
            <a:ext cx="3888432" cy="28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3083" y="6564455"/>
            <a:ext cx="1152128" cy="29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7CAB1AA2-AAEC-427B-8F1C-3EF5CE19843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26C1A1F-5234-406B-819B-10B64622D0A9}"/>
              </a:ext>
            </a:extLst>
          </p:cNvPr>
          <p:cNvGrpSpPr/>
          <p:nvPr userDrawn="1"/>
        </p:nvGrpSpPr>
        <p:grpSpPr>
          <a:xfrm>
            <a:off x="-98176" y="6558901"/>
            <a:ext cx="8490320" cy="288107"/>
            <a:chOff x="-98176" y="6558901"/>
            <a:chExt cx="8490320" cy="288107"/>
          </a:xfrm>
        </p:grpSpPr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AA16E5C3-60F1-4789-ABBB-7008605F0B09}"/>
                </a:ext>
              </a:extLst>
            </p:cNvPr>
            <p:cNvSpPr txBox="1"/>
            <p:nvPr userDrawn="1"/>
          </p:nvSpPr>
          <p:spPr>
            <a:xfrm>
              <a:off x="1475656" y="6564455"/>
              <a:ext cx="55446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65000"/>
                      </a:schemeClr>
                    </a:glow>
                  </a:effectLst>
                  <a:latin typeface="+mn-ea"/>
                  <a:ea typeface="+mn-ea"/>
                </a:rPr>
                <a:t>Hints for New Physics in Heavy Flavors</a:t>
              </a:r>
              <a:r>
                <a:rPr kumimoji="1" lang="ja-JP" altLang="en-US" sz="1200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65000"/>
                      </a:schemeClr>
                    </a:glow>
                  </a:effectLst>
                  <a:latin typeface="+mn-ea"/>
                  <a:ea typeface="+mn-ea"/>
                </a:rPr>
                <a:t>　</a:t>
              </a:r>
              <a:endParaRPr kumimoji="1" lang="en-US" altLang="ja-JP" sz="1200" dirty="0">
                <a:solidFill>
                  <a:schemeClr val="bg1"/>
                </a:solidFill>
                <a:effectLst>
                  <a:glow rad="101600">
                    <a:schemeClr val="bg1">
                      <a:lumMod val="65000"/>
                    </a:schemeClr>
                  </a:glow>
                </a:effectLst>
                <a:latin typeface="+mn-ea"/>
                <a:ea typeface="+mn-ea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84EE361E-6BC8-43BF-8B17-E88D737C22EB}"/>
                </a:ext>
              </a:extLst>
            </p:cNvPr>
            <p:cNvSpPr txBox="1"/>
            <p:nvPr userDrawn="1"/>
          </p:nvSpPr>
          <p:spPr>
            <a:xfrm>
              <a:off x="6818312" y="6558901"/>
              <a:ext cx="15738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65000"/>
                      </a:schemeClr>
                    </a:glow>
                  </a:effectLst>
                  <a:latin typeface="+mn-ea"/>
                  <a:ea typeface="+mn-ea"/>
                </a:rPr>
                <a:t>M. Otani (KEK)</a:t>
              </a:r>
              <a:endParaRPr kumimoji="1" lang="ja-JP" altLang="en-US" sz="1200" dirty="0">
                <a:solidFill>
                  <a:schemeClr val="bg1"/>
                </a:solidFill>
                <a:effectLst>
                  <a:glow rad="101600">
                    <a:schemeClr val="bg1">
                      <a:lumMod val="65000"/>
                    </a:schemeClr>
                  </a:glow>
                </a:effectLst>
                <a:latin typeface="+mn-ea"/>
                <a:ea typeface="+mn-ea"/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7713D05F-5BA8-4951-AA2B-0870373A5474}"/>
                </a:ext>
              </a:extLst>
            </p:cNvPr>
            <p:cNvSpPr txBox="1"/>
            <p:nvPr userDrawn="1"/>
          </p:nvSpPr>
          <p:spPr>
            <a:xfrm>
              <a:off x="-98176" y="6570009"/>
              <a:ext cx="15738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65000"/>
                      </a:schemeClr>
                    </a:glow>
                  </a:effectLst>
                  <a:latin typeface="+mn-ea"/>
                  <a:ea typeface="+mn-ea"/>
                </a:rPr>
                <a:t>Nov. 16</a:t>
              </a:r>
              <a:r>
                <a:rPr kumimoji="1" lang="en-US" altLang="ja-JP" sz="1200" baseline="30000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65000"/>
                      </a:schemeClr>
                    </a:glow>
                  </a:effectLst>
                  <a:latin typeface="+mn-ea"/>
                  <a:ea typeface="+mn-ea"/>
                </a:rPr>
                <a:t>th</a:t>
              </a:r>
              <a:r>
                <a:rPr kumimoji="1" lang="en-US" altLang="ja-JP" sz="1200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65000"/>
                      </a:schemeClr>
                    </a:glow>
                  </a:effectLst>
                  <a:latin typeface="+mn-ea"/>
                  <a:ea typeface="+mn-ea"/>
                </a:rPr>
                <a:t>, 2018</a:t>
              </a:r>
              <a:endParaRPr kumimoji="1" lang="ja-JP" altLang="en-US" sz="1200" dirty="0">
                <a:solidFill>
                  <a:schemeClr val="bg1"/>
                </a:solidFill>
                <a:effectLst>
                  <a:glow rad="101600">
                    <a:schemeClr val="bg1">
                      <a:lumMod val="65000"/>
                    </a:schemeClr>
                  </a:glow>
                </a:effectLst>
                <a:latin typeface="+mn-ea"/>
                <a:ea typeface="+mn-ea"/>
              </a:endParaRPr>
            </a:p>
          </p:txBody>
        </p:sp>
      </p:grp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49FA48A-1A47-424B-A4EE-88FF3F262EB2}"/>
              </a:ext>
            </a:extLst>
          </p:cNvPr>
          <p:cNvSpPr/>
          <p:nvPr userDrawn="1"/>
        </p:nvSpPr>
        <p:spPr>
          <a:xfrm>
            <a:off x="551520" y="195335"/>
            <a:ext cx="1440855" cy="246805"/>
          </a:xfrm>
          <a:prstGeom prst="rect">
            <a:avLst/>
          </a:prstGeom>
          <a:solidFill>
            <a:srgbClr val="8E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A3E23C39-7419-439F-8D22-880CFAE88C52}"/>
              </a:ext>
            </a:extLst>
          </p:cNvPr>
          <p:cNvSpPr/>
          <p:nvPr userDrawn="1"/>
        </p:nvSpPr>
        <p:spPr>
          <a:xfrm>
            <a:off x="179512" y="442140"/>
            <a:ext cx="8784976" cy="724589"/>
          </a:xfrm>
          <a:prstGeom prst="roundRect">
            <a:avLst>
              <a:gd name="adj" fmla="val 51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2" r:id="rId2"/>
    <p:sldLayoutId id="2147483672" r:id="rId3"/>
    <p:sldLayoutId id="2147483683" r:id="rId4"/>
    <p:sldLayoutId id="2147483684" r:id="rId5"/>
    <p:sldLayoutId id="2147483685" r:id="rId6"/>
    <p:sldLayoutId id="2147483673" r:id="rId7"/>
    <p:sldLayoutId id="2147483674" r:id="rId8"/>
    <p:sldLayoutId id="2147483661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86" r:id="rId19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メイリオ" panose="020B0604030504040204" pitchFamily="50" charset="-128"/>
          <a:ea typeface="メイリオ" panose="020B0604030504040204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メイリオ" panose="020B0604030504040204" pitchFamily="50" charset="-128"/>
          <a:ea typeface="メイリオ" panose="020B0604030504040204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メイリオ" panose="020B0604030504040204" pitchFamily="50" charset="-128"/>
          <a:ea typeface="メイリオ" panose="020B0604030504040204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メイリオ" panose="020B0604030504040204" pitchFamily="50" charset="-128"/>
          <a:ea typeface="メイリオ" panose="020B0604030504040204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3083" y="6564455"/>
            <a:ext cx="1152128" cy="293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fld id="{7CAB1AA2-AAEC-427B-8F1C-3EF5CE19843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4687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7" r:id="rId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メイリオ" panose="020B0604030504040204" pitchFamily="50" charset="-128"/>
          <a:ea typeface="メイリオ" panose="020B0604030504040204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メイリオ" panose="020B0604030504040204" pitchFamily="50" charset="-128"/>
          <a:ea typeface="メイリオ" panose="020B0604030504040204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メイリオ" panose="020B0604030504040204" pitchFamily="50" charset="-128"/>
          <a:ea typeface="メイリオ" panose="020B0604030504040204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メイリオ" panose="020B0604030504040204" pitchFamily="50" charset="-128"/>
          <a:ea typeface="メイリオ" panose="020B0604030504040204" pitchFamily="5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20272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FE0DB-CC95-4594-90E7-FCE389D42DB2}" type="slidenum">
              <a:rPr lang="ja-JP" altLang="en-US" smtClean="0"/>
              <a:pPr/>
              <a:t>‹#›</a:t>
            </a:fld>
            <a:r>
              <a:rPr lang="en-US" altLang="ja-JP" dirty="0"/>
              <a:t>/24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785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20272" y="64779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F58B-00CB-41D4-925F-4AB43389D1C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38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5"/>
          <p:cNvSpPr txBox="1">
            <a:spLocks/>
          </p:cNvSpPr>
          <p:nvPr/>
        </p:nvSpPr>
        <p:spPr>
          <a:xfrm>
            <a:off x="204235" y="231320"/>
            <a:ext cx="7795369" cy="1296144"/>
          </a:xfrm>
          <a:prstGeom prst="rect">
            <a:avLst/>
          </a:prstGeom>
          <a:noFill/>
          <a:effectLst>
            <a:glow>
              <a:schemeClr val="accent1">
                <a:satMod val="175000"/>
                <a:alpha val="40000"/>
              </a:schemeClr>
            </a:glow>
          </a:effectLst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altLang="ja-JP" sz="3800" kern="0" dirty="0">
                <a:ln w="0">
                  <a:solidFill>
                    <a:schemeClr val="tx1"/>
                  </a:solidFill>
                </a:ln>
                <a:solidFill>
                  <a:srgbClr val="93FBF6"/>
                </a:solidFill>
                <a:effectLst>
                  <a:glow rad="381000">
                    <a:schemeClr val="accent1">
                      <a:satMod val="175000"/>
                      <a:alpha val="54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Muon Acceleration </a:t>
            </a:r>
            <a:br>
              <a:rPr lang="en-US" altLang="ja-JP" kern="0" dirty="0">
                <a:ln w="0">
                  <a:solidFill>
                    <a:schemeClr val="tx1"/>
                  </a:solidFill>
                </a:ln>
                <a:solidFill>
                  <a:srgbClr val="93FBF6"/>
                </a:solidFill>
                <a:effectLst>
                  <a:glow rad="381000">
                    <a:schemeClr val="accent1">
                      <a:satMod val="175000"/>
                      <a:alpha val="54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altLang="ja-JP" sz="3200" kern="0" dirty="0">
                <a:ln w="0">
                  <a:solidFill>
                    <a:schemeClr val="tx1"/>
                  </a:solidFill>
                </a:ln>
                <a:solidFill>
                  <a:srgbClr val="93FBF6"/>
                </a:solidFill>
                <a:effectLst>
                  <a:glow rad="381000">
                    <a:schemeClr val="accent1">
                      <a:satMod val="175000"/>
                      <a:alpha val="54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for Muon g-2 Experiment at J-PARC</a:t>
            </a:r>
            <a:endParaRPr lang="ja-JP" altLang="en-US" sz="3200" kern="0" dirty="0">
              <a:ln w="0">
                <a:solidFill>
                  <a:schemeClr val="tx1"/>
                </a:solidFill>
              </a:ln>
              <a:solidFill>
                <a:srgbClr val="93FBF6"/>
              </a:solidFill>
              <a:effectLst>
                <a:glow rad="381000">
                  <a:schemeClr val="accent1">
                    <a:satMod val="175000"/>
                    <a:alpha val="54000"/>
                  </a:schemeClr>
                </a:glo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タイトル 5"/>
          <p:cNvSpPr txBox="1">
            <a:spLocks/>
          </p:cNvSpPr>
          <p:nvPr/>
        </p:nvSpPr>
        <p:spPr>
          <a:xfrm>
            <a:off x="166931" y="4706038"/>
            <a:ext cx="5813926" cy="192064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Y. Kondo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2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R. Kitamura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3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Y. Nakazawa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4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Y. Sue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5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S. Bae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6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H. Choi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6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S. Choi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6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K. Futatsukawa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1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</a:t>
            </a:r>
            <a:b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</a:b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K. Hasegawa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2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K. Inami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5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,T. Iijima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5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H. Iinuma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4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</a:t>
            </a:r>
            <a:b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</a:b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N. Kawamura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1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</a:t>
            </a:r>
            <a:r>
              <a:rPr lang="ja-JP" altLang="en-US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 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B. Kim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6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H.S. Ko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6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</a:t>
            </a:r>
            <a:r>
              <a:rPr lang="en-US" altLang="ja-JP" sz="1800" dirty="0" err="1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Sirui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 Li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3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</a:t>
            </a:r>
            <a:b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</a:b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T. Mibe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1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Y. Miyake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1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T. Morishita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2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G.P. Razuvaev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7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</a:t>
            </a:r>
            <a:b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</a:b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N. Saito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1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K. Shimomura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1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E. Won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6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</a:t>
            </a:r>
            <a:b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</a:b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T. Yamazaki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1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 H.</a:t>
            </a:r>
            <a:r>
              <a:rPr lang="ja-JP" altLang="en-US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 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Yasuda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3</a:t>
            </a:r>
            <a:r>
              <a:rPr lang="en-US" altLang="ja-JP" sz="18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,M. Yotsuzuka</a:t>
            </a:r>
            <a:r>
              <a:rPr lang="en-US" altLang="ja-JP" sz="1800" baseline="30000" dirty="0">
                <a:solidFill>
                  <a:schemeClr val="bg1"/>
                </a:solidFill>
                <a:effectLst>
                  <a:glow rad="139700">
                    <a:schemeClr val="tx1">
                      <a:alpha val="76000"/>
                    </a:schemeClr>
                  </a:glow>
                </a:effectLst>
              </a:rPr>
              <a:t>5</a:t>
            </a:r>
            <a:endParaRPr lang="ja-JP" altLang="en-US" sz="1800" kern="0" baseline="30000" dirty="0">
              <a:solidFill>
                <a:schemeClr val="bg1"/>
              </a:solidFill>
              <a:effectLst>
                <a:glow rad="139700">
                  <a:schemeClr val="tx1">
                    <a:alpha val="76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18" name="タイトル 5"/>
          <p:cNvSpPr txBox="1">
            <a:spLocks/>
          </p:cNvSpPr>
          <p:nvPr/>
        </p:nvSpPr>
        <p:spPr>
          <a:xfrm>
            <a:off x="204235" y="4183542"/>
            <a:ext cx="2861189" cy="522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altLang="ja-JP" sz="2800" b="1" kern="0" dirty="0">
                <a:solidFill>
                  <a:schemeClr val="bg1"/>
                </a:solidFill>
                <a:effectLst>
                  <a:glow rad="304800">
                    <a:schemeClr val="tx1">
                      <a:alpha val="52000"/>
                    </a:schemeClr>
                  </a:glow>
                </a:effectLst>
                <a:latin typeface="游明朝" panose="02020400000000000000" pitchFamily="18" charset="-128"/>
                <a:ea typeface="游明朝" panose="02020400000000000000" pitchFamily="18" charset="-128"/>
              </a:rPr>
              <a:t>M. Otani </a:t>
            </a:r>
            <a:r>
              <a:rPr lang="en-US" altLang="ja-JP" sz="2800" kern="0" baseline="30000" dirty="0">
                <a:solidFill>
                  <a:schemeClr val="bg1"/>
                </a:solidFill>
                <a:effectLst>
                  <a:glow rad="304800">
                    <a:schemeClr val="tx1">
                      <a:alpha val="52000"/>
                    </a:schemeClr>
                  </a:glow>
                </a:effectLst>
                <a:latin typeface="游明朝" panose="02020400000000000000" pitchFamily="18" charset="-128"/>
                <a:ea typeface="游明朝" panose="02020400000000000000" pitchFamily="18" charset="-128"/>
              </a:rPr>
              <a:t>1</a:t>
            </a:r>
            <a:endParaRPr lang="ja-JP" altLang="en-US" sz="2800" b="1" kern="0" dirty="0">
              <a:solidFill>
                <a:schemeClr val="bg1"/>
              </a:solidFill>
              <a:effectLst>
                <a:glow rad="304800">
                  <a:schemeClr val="tx1">
                    <a:alpha val="52000"/>
                  </a:schemeClr>
                </a:glow>
              </a:effectLst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0" name="タイトル 5"/>
          <p:cNvSpPr txBox="1">
            <a:spLocks/>
          </p:cNvSpPr>
          <p:nvPr/>
        </p:nvSpPr>
        <p:spPr>
          <a:xfrm>
            <a:off x="6195023" y="4706038"/>
            <a:ext cx="2667293" cy="259084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>
              <a:lnSpc>
                <a:spcPts val="2100"/>
              </a:lnSpc>
            </a:pPr>
            <a:r>
              <a:rPr lang="en-US" altLang="ja-JP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1</a:t>
            </a:r>
            <a:r>
              <a:rPr lang="ja-JP" altLang="en-US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 </a:t>
            </a:r>
            <a:r>
              <a:rPr lang="en-US" altLang="ja-JP" sz="1800" kern="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KEK</a:t>
            </a:r>
          </a:p>
          <a:p>
            <a:pPr algn="l">
              <a:lnSpc>
                <a:spcPts val="2100"/>
              </a:lnSpc>
            </a:pPr>
            <a:r>
              <a:rPr lang="en-US" altLang="ja-JP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2 </a:t>
            </a:r>
            <a:r>
              <a:rPr lang="en-US" altLang="ja-JP" sz="1800" kern="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JAEA</a:t>
            </a:r>
          </a:p>
          <a:p>
            <a:pPr algn="l">
              <a:lnSpc>
                <a:spcPts val="2100"/>
              </a:lnSpc>
            </a:pPr>
            <a:r>
              <a:rPr lang="en-US" altLang="ja-JP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3 </a:t>
            </a:r>
            <a:r>
              <a:rPr lang="en-US" altLang="ja-JP" sz="1800" kern="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Univ. of Tokyo</a:t>
            </a:r>
          </a:p>
          <a:p>
            <a:pPr algn="l">
              <a:lnSpc>
                <a:spcPts val="2100"/>
              </a:lnSpc>
            </a:pPr>
            <a:r>
              <a:rPr lang="en-US" altLang="ja-JP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4 </a:t>
            </a:r>
            <a:r>
              <a:rPr lang="en-US" altLang="ja-JP" sz="1800" kern="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Ibaraki Univ.</a:t>
            </a:r>
          </a:p>
          <a:p>
            <a:pPr algn="l">
              <a:lnSpc>
                <a:spcPts val="2100"/>
              </a:lnSpc>
            </a:pPr>
            <a:r>
              <a:rPr lang="en-US" altLang="ja-JP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5</a:t>
            </a:r>
            <a:r>
              <a:rPr lang="ja-JP" altLang="en-US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 </a:t>
            </a:r>
            <a:r>
              <a:rPr lang="en-US" altLang="ja-JP" sz="1800" kern="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Nagoya Univ.</a:t>
            </a:r>
          </a:p>
          <a:p>
            <a:pPr algn="l">
              <a:lnSpc>
                <a:spcPts val="2100"/>
              </a:lnSpc>
            </a:pPr>
            <a:r>
              <a:rPr lang="en-US" altLang="ja-JP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6</a:t>
            </a:r>
            <a:r>
              <a:rPr lang="ja-JP" altLang="en-US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 </a:t>
            </a:r>
            <a:r>
              <a:rPr lang="en-US" altLang="ja-JP" sz="1800" kern="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SNU</a:t>
            </a:r>
          </a:p>
          <a:p>
            <a:pPr algn="l">
              <a:lnSpc>
                <a:spcPts val="2100"/>
              </a:lnSpc>
            </a:pPr>
            <a:r>
              <a:rPr lang="en-US" altLang="ja-JP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7</a:t>
            </a:r>
            <a:r>
              <a:rPr lang="ja-JP" altLang="en-US" sz="1800" kern="0" baseline="3000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 </a:t>
            </a:r>
            <a:r>
              <a:rPr lang="en-US" altLang="ja-JP" sz="1800" kern="0" dirty="0">
                <a:effectLst>
                  <a:glow rad="139700">
                    <a:schemeClr val="bg1">
                      <a:alpha val="78000"/>
                    </a:schemeClr>
                  </a:glow>
                </a:effectLst>
                <a:latin typeface="Garamond" panose="02020404030301010803" pitchFamily="18" charset="0"/>
              </a:rPr>
              <a:t>BINP</a:t>
            </a:r>
          </a:p>
          <a:p>
            <a:pPr algn="l">
              <a:lnSpc>
                <a:spcPts val="2100"/>
              </a:lnSpc>
            </a:pPr>
            <a:endParaRPr lang="en-US" altLang="ja-JP" sz="1800" kern="0" dirty="0">
              <a:effectLst>
                <a:glow rad="139700">
                  <a:schemeClr val="bg1">
                    <a:alpha val="78000"/>
                  </a:schemeClr>
                </a:glow>
              </a:effectLst>
              <a:latin typeface="Garamond" panose="02020404030301010803" pitchFamily="18" charset="0"/>
            </a:endParaRPr>
          </a:p>
          <a:p>
            <a:pPr algn="l">
              <a:lnSpc>
                <a:spcPts val="2100"/>
              </a:lnSpc>
            </a:pPr>
            <a:endParaRPr lang="ja-JP" altLang="en-US" sz="1800" kern="0" dirty="0">
              <a:effectLst>
                <a:glow rad="139700">
                  <a:schemeClr val="bg1">
                    <a:alpha val="78000"/>
                  </a:schemeClr>
                </a:glow>
              </a:effectLst>
              <a:latin typeface="Garamond" panose="02020404030301010803" pitchFamily="18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1</a:t>
            </a:fld>
            <a:r>
              <a:rPr lang="en-US" altLang="ja-JP" dirty="0"/>
              <a:t>/24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86703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10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DAW-CCL</a:t>
            </a:r>
            <a:endParaRPr kumimoji="1" lang="ja-JP" altLang="en-US" dirty="0"/>
          </a:p>
        </p:txBody>
      </p:sp>
      <p:graphicFrame>
        <p:nvGraphicFramePr>
          <p:cNvPr id="7" name="コンテンツ プレースホルダー 2">
            <a:extLst>
              <a:ext uri="{FF2B5EF4-FFF2-40B4-BE49-F238E27FC236}">
                <a16:creationId xmlns:a16="http://schemas.microsoft.com/office/drawing/2014/main" id="{5256EB76-B3C1-4FCA-A250-7E371E9BC9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0759183"/>
              </p:ext>
            </p:extLst>
          </p:nvPr>
        </p:nvGraphicFramePr>
        <p:xfrm>
          <a:off x="299756" y="2960964"/>
          <a:ext cx="3034680" cy="2468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882552">
                  <a:extLst>
                    <a:ext uri="{9D8B030D-6E8A-4147-A177-3AD203B41FA5}">
                      <a16:colId xmlns:a16="http://schemas.microsoft.com/office/drawing/2014/main" val="174180486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1513833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r>
                        <a:rPr kumimoji="1" lang="en-US" altLang="ja-JP" sz="1800" b="0" i="1" baseline="0" dirty="0"/>
                        <a:t> f </a:t>
                      </a:r>
                      <a:r>
                        <a:rPr kumimoji="1" lang="en-US" altLang="ja-JP" sz="1800" b="0" i="0" baseline="0" dirty="0"/>
                        <a:t>[MHz]</a:t>
                      </a:r>
                      <a:endParaRPr kumimoji="1" lang="ja-JP" altLang="en-US" sz="1800" b="0" i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1296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13635"/>
                  </a:ext>
                </a:extLst>
              </a:tr>
              <a:tr h="179824">
                <a:tc>
                  <a:txBody>
                    <a:bodyPr/>
                    <a:lstStyle/>
                    <a:p>
                      <a:r>
                        <a:rPr kumimoji="1" lang="en-US" altLang="ja-JP" sz="1800" b="0" dirty="0"/>
                        <a:t>Length [m] 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16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345949"/>
                  </a:ext>
                </a:extLst>
              </a:tr>
              <a:tr h="143232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j-lt"/>
                        </a:rPr>
                        <a:t>Output Energy[MeV]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40 MeV</a:t>
                      </a:r>
                      <a:br>
                        <a:rPr kumimoji="1" lang="en-US" altLang="ja-JP" sz="1800" b="0" dirty="0">
                          <a:latin typeface="+mj-lt"/>
                        </a:rPr>
                      </a:br>
                      <a:r>
                        <a:rPr kumimoji="1" lang="en-US" altLang="ja-JP" sz="1800" b="0" dirty="0">
                          <a:latin typeface="+mj-lt"/>
                        </a:rPr>
                        <a:t>(β=0.7)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816595"/>
                  </a:ext>
                </a:extLst>
              </a:tr>
              <a:tr h="143232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n-lt"/>
                        </a:rPr>
                        <a:t>#</a:t>
                      </a:r>
                      <a:r>
                        <a:rPr kumimoji="1" lang="en-US" altLang="ja-JP" sz="1800" b="0" baseline="0" dirty="0">
                          <a:latin typeface="+mn-lt"/>
                        </a:rPr>
                        <a:t> of cells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16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86081"/>
                  </a:ext>
                </a:extLst>
              </a:tr>
              <a:tr h="143232">
                <a:tc>
                  <a:txBody>
                    <a:bodyPr/>
                    <a:lstStyle/>
                    <a:p>
                      <a:r>
                        <a:rPr kumimoji="1" lang="en-US" altLang="ja-JP" sz="1800" b="0" dirty="0" err="1"/>
                        <a:t>Φ</a:t>
                      </a:r>
                      <a:r>
                        <a:rPr kumimoji="1" lang="en-US" altLang="ja-JP" sz="1800" b="0" baseline="-25000" dirty="0" err="1"/>
                        <a:t>s</a:t>
                      </a:r>
                      <a:r>
                        <a:rPr kumimoji="1" lang="en-US" altLang="ja-JP" sz="1800" b="0" baseline="-25000" dirty="0"/>
                        <a:t> </a:t>
                      </a:r>
                      <a:r>
                        <a:rPr kumimoji="1" lang="en-US" altLang="ja-JP" sz="1800" b="0" dirty="0"/>
                        <a:t>[deg.]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-30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53235"/>
                  </a:ext>
                </a:extLst>
              </a:tr>
              <a:tr h="143232">
                <a:tc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j-lt"/>
                        </a:rPr>
                        <a:t>Power [MW]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4.5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224088"/>
                  </a:ext>
                </a:extLst>
              </a:tr>
            </a:tbl>
          </a:graphicData>
        </a:graphic>
      </p:graphicFrame>
      <p:pic>
        <p:nvPicPr>
          <p:cNvPr id="9" name="コンテンツ プレースホルダー 12" descr="スクリーンショット 2016-01-11 16.54.55.png">
            <a:extLst>
              <a:ext uri="{FF2B5EF4-FFF2-40B4-BE49-F238E27FC236}">
                <a16:creationId xmlns:a16="http://schemas.microsoft.com/office/drawing/2014/main" id="{8F65B8A9-A827-4082-B4CC-7482E878D7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202" y="2960964"/>
            <a:ext cx="2259358" cy="2468880"/>
          </a:xfrm>
          <a:prstGeom prst="rect">
            <a:avLst/>
          </a:prstGeom>
        </p:spPr>
      </p:pic>
      <p:pic>
        <p:nvPicPr>
          <p:cNvPr id="10" name="図 9" descr="室内, 座っている が含まれている画像&#10;&#10;自動的に生成された説明">
            <a:extLst>
              <a:ext uri="{FF2B5EF4-FFF2-40B4-BE49-F238E27FC236}">
                <a16:creationId xmlns:a16="http://schemas.microsoft.com/office/drawing/2014/main" id="{B4327EE0-4E8A-4AD7-A520-20317FFE97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90" t="7818"/>
          <a:stretch/>
        </p:blipFill>
        <p:spPr>
          <a:xfrm>
            <a:off x="5714941" y="2960964"/>
            <a:ext cx="3160725" cy="2468880"/>
          </a:xfrm>
          <a:prstGeom prst="rect">
            <a:avLst/>
          </a:prstGeom>
        </p:spPr>
      </p:pic>
      <p:sp>
        <p:nvSpPr>
          <p:cNvPr id="11" name="コンテンツ プレースホルダー 1">
            <a:extLst>
              <a:ext uri="{FF2B5EF4-FFF2-40B4-BE49-F238E27FC236}">
                <a16:creationId xmlns:a16="http://schemas.microsoft.com/office/drawing/2014/main" id="{8889440E-D0B7-4EBA-80B3-D1F82A8AA568}"/>
              </a:ext>
            </a:extLst>
          </p:cNvPr>
          <p:cNvSpPr txBox="1">
            <a:spLocks/>
          </p:cNvSpPr>
          <p:nvPr/>
        </p:nvSpPr>
        <p:spPr bwMode="auto">
          <a:xfrm>
            <a:off x="323529" y="1404727"/>
            <a:ext cx="8363272" cy="217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100" kern="0" dirty="0"/>
              <a:t>Disk and Washer Coupled Cell </a:t>
            </a:r>
            <a:r>
              <a:rPr lang="en-US" altLang="ja-JP" sz="2100" kern="0" dirty="0" err="1"/>
              <a:t>Linac</a:t>
            </a:r>
            <a:endParaRPr lang="en-US" altLang="ja-JP" sz="2100" kern="0" dirty="0"/>
          </a:p>
          <a:p>
            <a:pPr lvl="1"/>
            <a:r>
              <a:rPr lang="en-US" altLang="ja-JP" sz="2100" kern="0" dirty="0"/>
              <a:t>Simple structure and high coupling</a:t>
            </a:r>
            <a:endParaRPr lang="ja-JP" altLang="en-US" sz="2100" kern="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0FC4C78-7703-4766-BFF4-172489AC4A9D}"/>
              </a:ext>
            </a:extLst>
          </p:cNvPr>
          <p:cNvSpPr txBox="1"/>
          <p:nvPr/>
        </p:nvSpPr>
        <p:spPr>
          <a:xfrm>
            <a:off x="1102296" y="5627821"/>
            <a:ext cx="7502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Finish cavity and dynamics design</a:t>
            </a:r>
            <a:endParaRPr kumimoji="1" lang="ja-JP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27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11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DLS</a:t>
            </a:r>
            <a:endParaRPr kumimoji="1" lang="ja-JP" altLang="en-US" dirty="0"/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CE5F301-537F-4D61-A912-BCE3729A4891}"/>
              </a:ext>
            </a:extLst>
          </p:cNvPr>
          <p:cNvSpPr/>
          <p:nvPr/>
        </p:nvSpPr>
        <p:spPr>
          <a:xfrm>
            <a:off x="425042" y="1439729"/>
            <a:ext cx="3508425" cy="1989271"/>
          </a:xfrm>
          <a:prstGeom prst="roundRect">
            <a:avLst>
              <a:gd name="adj" fmla="val 673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aphicFrame>
        <p:nvGraphicFramePr>
          <p:cNvPr id="5" name="コンテンツ プレースホルダー 2">
            <a:extLst>
              <a:ext uri="{FF2B5EF4-FFF2-40B4-BE49-F238E27FC236}">
                <a16:creationId xmlns:a16="http://schemas.microsoft.com/office/drawing/2014/main" id="{601201D2-CD2E-4554-A7FA-9ACA03D238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349053"/>
              </p:ext>
            </p:extLst>
          </p:nvPr>
        </p:nvGraphicFramePr>
        <p:xfrm>
          <a:off x="401605" y="3577787"/>
          <a:ext cx="3508425" cy="2377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79593">
                  <a:extLst>
                    <a:ext uri="{9D8B030D-6E8A-4147-A177-3AD203B41FA5}">
                      <a16:colId xmlns:a16="http://schemas.microsoft.com/office/drawing/2014/main" val="1741804862"/>
                    </a:ext>
                  </a:extLst>
                </a:gridCol>
                <a:gridCol w="1300474">
                  <a:extLst>
                    <a:ext uri="{9D8B030D-6E8A-4147-A177-3AD203B41FA5}">
                      <a16:colId xmlns:a16="http://schemas.microsoft.com/office/drawing/2014/main" val="2232050870"/>
                    </a:ext>
                  </a:extLst>
                </a:gridCol>
                <a:gridCol w="1128358">
                  <a:extLst>
                    <a:ext uri="{9D8B030D-6E8A-4147-A177-3AD203B41FA5}">
                      <a16:colId xmlns:a16="http://schemas.microsoft.com/office/drawing/2014/main" val="215138334"/>
                    </a:ext>
                  </a:extLst>
                </a:gridCol>
              </a:tblGrid>
              <a:tr h="216024">
                <a:tc gridSpan="2">
                  <a:txBody>
                    <a:bodyPr/>
                    <a:lstStyle/>
                    <a:p>
                      <a:r>
                        <a:rPr kumimoji="1" lang="en-US" altLang="ja-JP" sz="2000" b="0" i="1" baseline="0" dirty="0"/>
                        <a:t> f </a:t>
                      </a:r>
                      <a:r>
                        <a:rPr kumimoji="1" lang="en-US" altLang="ja-JP" sz="2000" b="0" i="0" baseline="0" dirty="0"/>
                        <a:t>[MHz]</a:t>
                      </a:r>
                      <a:endParaRPr kumimoji="1" lang="ja-JP" altLang="en-US" sz="2000" b="0" i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1296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13635"/>
                  </a:ext>
                </a:extLst>
              </a:tr>
              <a:tr h="143624">
                <a:tc rowSpan="2">
                  <a:txBody>
                    <a:bodyPr/>
                    <a:lstStyle/>
                    <a:p>
                      <a:r>
                        <a:rPr kumimoji="1" lang="en-US" altLang="ja-JP" sz="2000" b="0" dirty="0"/>
                        <a:t>Energy</a:t>
                      </a:r>
                      <a:br>
                        <a:rPr kumimoji="1" lang="en-US" altLang="ja-JP" sz="2000" b="0" dirty="0"/>
                      </a:br>
                      <a:r>
                        <a:rPr kumimoji="1" lang="en-US" altLang="ja-JP" sz="2000" b="0" dirty="0"/>
                        <a:t>[MeV]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/>
                        <a:t>In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40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90561"/>
                  </a:ext>
                </a:extLst>
              </a:tr>
              <a:tr h="179432">
                <a:tc vMerge="1"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/>
                        <a:t>Out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212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55119"/>
                  </a:ext>
                </a:extLst>
              </a:tr>
              <a:tr h="143232">
                <a:tc gridSpan="2">
                  <a:txBody>
                    <a:bodyPr/>
                    <a:lstStyle/>
                    <a:p>
                      <a:r>
                        <a:rPr kumimoji="1" lang="en-US" altLang="ja-JP" sz="2000" b="0" dirty="0"/>
                        <a:t>E</a:t>
                      </a:r>
                      <a:r>
                        <a:rPr kumimoji="1" lang="en-US" altLang="ja-JP" sz="2000" b="0" baseline="-25000" dirty="0"/>
                        <a:t>0</a:t>
                      </a:r>
                      <a:r>
                        <a:rPr kumimoji="1" lang="en-US" altLang="ja-JP" sz="2000" b="0" baseline="0" dirty="0"/>
                        <a:t> [MV/m]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20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86081"/>
                  </a:ext>
                </a:extLst>
              </a:tr>
              <a:tr h="143232">
                <a:tc gridSpan="2">
                  <a:txBody>
                    <a:bodyPr/>
                    <a:lstStyle/>
                    <a:p>
                      <a:r>
                        <a:rPr kumimoji="1" lang="en-US" altLang="ja-JP" sz="2000" b="0" dirty="0" err="1"/>
                        <a:t>Φ</a:t>
                      </a:r>
                      <a:r>
                        <a:rPr kumimoji="1" lang="en-US" altLang="ja-JP" sz="2000" b="0" baseline="-25000" dirty="0" err="1"/>
                        <a:t>s</a:t>
                      </a:r>
                      <a:r>
                        <a:rPr kumimoji="1" lang="en-US" altLang="ja-JP" sz="2000" b="0" baseline="-25000" dirty="0"/>
                        <a:t> </a:t>
                      </a:r>
                      <a:r>
                        <a:rPr kumimoji="1" lang="en-US" altLang="ja-JP" sz="2000" b="0" dirty="0"/>
                        <a:t>[deg.]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-10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53235"/>
                  </a:ext>
                </a:extLst>
              </a:tr>
              <a:tr h="143232">
                <a:tc gridSpan="2"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+mj-lt"/>
                        </a:rPr>
                        <a:t>#</a:t>
                      </a:r>
                      <a:r>
                        <a:rPr kumimoji="1" lang="en-US" altLang="ja-JP" sz="2000" b="0" baseline="0" dirty="0">
                          <a:latin typeface="+mj-lt"/>
                        </a:rPr>
                        <a:t> modules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4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056186"/>
                  </a:ext>
                </a:extLst>
              </a:tr>
            </a:tbl>
          </a:graphicData>
        </a:graphic>
      </p:graphicFrame>
      <p:sp>
        <p:nvSpPr>
          <p:cNvPr id="7" name="コンテンツ プレースホルダー 1">
            <a:extLst>
              <a:ext uri="{FF2B5EF4-FFF2-40B4-BE49-F238E27FC236}">
                <a16:creationId xmlns:a16="http://schemas.microsoft.com/office/drawing/2014/main" id="{F9E29DE2-1F96-408E-ADE0-8F8118851C47}"/>
              </a:ext>
            </a:extLst>
          </p:cNvPr>
          <p:cNvSpPr txBox="1">
            <a:spLocks/>
          </p:cNvSpPr>
          <p:nvPr/>
        </p:nvSpPr>
        <p:spPr bwMode="auto">
          <a:xfrm>
            <a:off x="4033831" y="1404727"/>
            <a:ext cx="4652969" cy="217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100" kern="0" dirty="0"/>
              <a:t>Disk-loaded travelling wave structure. </a:t>
            </a:r>
          </a:p>
          <a:p>
            <a:pPr lvl="1"/>
            <a:r>
              <a:rPr lang="en-US" altLang="ja-JP" sz="2000" dirty="0"/>
              <a:t>High-gradient acceleration. </a:t>
            </a:r>
          </a:p>
          <a:p>
            <a:pPr lvl="1"/>
            <a:r>
              <a:rPr lang="en-US" altLang="ja-JP" sz="2000" dirty="0"/>
              <a:t>Due to β</a:t>
            </a:r>
            <a:r>
              <a:rPr lang="ja-JP" altLang="en-US" sz="2000" dirty="0"/>
              <a:t>≠</a:t>
            </a:r>
            <a:r>
              <a:rPr lang="en-US" altLang="ja-JP" sz="2000" dirty="0"/>
              <a:t>1, synchronized β cell design is conducted. </a:t>
            </a:r>
            <a:endParaRPr lang="ja-JP" altLang="en-US" sz="2000" dirty="0"/>
          </a:p>
          <a:p>
            <a:r>
              <a:rPr lang="en-US" altLang="ja-JP" sz="2100" kern="0" dirty="0"/>
              <a:t> </a:t>
            </a:r>
            <a:endParaRPr lang="ja-JP" altLang="en-US" sz="2100" kern="0" dirty="0"/>
          </a:p>
        </p:txBody>
      </p:sp>
      <p:pic>
        <p:nvPicPr>
          <p:cNvPr id="8" name="コンテンツ プレースホルダー 6">
            <a:extLst>
              <a:ext uri="{FF2B5EF4-FFF2-40B4-BE49-F238E27FC236}">
                <a16:creationId xmlns:a16="http://schemas.microsoft.com/office/drawing/2014/main" id="{AF7C6EE1-1D7F-4365-BD38-81BABD1885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143" y="3124727"/>
            <a:ext cx="4501815" cy="3057106"/>
          </a:xfr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5CBE289-6A96-4415-9E2E-4E8CEA7D9624}"/>
              </a:ext>
            </a:extLst>
          </p:cNvPr>
          <p:cNvSpPr txBox="1"/>
          <p:nvPr/>
        </p:nvSpPr>
        <p:spPr>
          <a:xfrm>
            <a:off x="916995" y="6021288"/>
            <a:ext cx="7502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Finish reference design</a:t>
            </a:r>
            <a:b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en-US" altLang="ja-JP" sz="1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[Y. Kondo et al., </a:t>
            </a:r>
            <a:r>
              <a:rPr lang="pt-BR" altLang="ja-JP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 Phys. :Conf. Ser. 875, 012054 (2017).</a:t>
            </a:r>
            <a:r>
              <a:rPr lang="en-US" altLang="ja-JP" sz="1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]</a:t>
            </a:r>
            <a:endParaRPr kumimoji="1" lang="ja-JP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52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12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Design Summary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065166-249B-42E0-81B5-6BB5FD20EB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72" y="1466768"/>
            <a:ext cx="4835899" cy="32592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63E991-84B4-46EA-9A50-90F517BF92D6}"/>
              </a:ext>
            </a:extLst>
          </p:cNvPr>
          <p:cNvSpPr txBox="1"/>
          <p:nvPr/>
        </p:nvSpPr>
        <p:spPr>
          <a:xfrm>
            <a:off x="5475993" y="1368959"/>
            <a:ext cx="30998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i="1" dirty="0">
                <a:latin typeface="+mn-ea"/>
                <a:ea typeface="+mn-ea"/>
              </a:rPr>
              <a:t>Momentum spread</a:t>
            </a:r>
            <a:endParaRPr kumimoji="1" lang="ja-JP" altLang="en-US" sz="2100" i="1" dirty="0">
              <a:latin typeface="+mn-ea"/>
              <a:ea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BE39426-8A1F-4B77-8FAF-F8A4DA094492}"/>
              </a:ext>
            </a:extLst>
          </p:cNvPr>
          <p:cNvSpPr/>
          <p:nvPr/>
        </p:nvSpPr>
        <p:spPr>
          <a:xfrm>
            <a:off x="7319308" y="3381387"/>
            <a:ext cx="648072" cy="156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53DACC2-D8DF-4212-AA61-BC01E3F66D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4871" y="1466768"/>
            <a:ext cx="3376308" cy="325922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BBF67E-DBA4-462E-9A9A-16D5465FE078}"/>
              </a:ext>
            </a:extLst>
          </p:cNvPr>
          <p:cNvSpPr txBox="1"/>
          <p:nvPr/>
        </p:nvSpPr>
        <p:spPr>
          <a:xfrm>
            <a:off x="7025898" y="3663527"/>
            <a:ext cx="1305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kumimoji="1" lang="en-US" altLang="ja-JP" dirty="0" err="1">
                <a:solidFill>
                  <a:srgbClr val="FF0000"/>
                </a:solidFill>
                <a:latin typeface="+mn-ea"/>
                <a:ea typeface="+mn-ea"/>
              </a:rPr>
              <a:t>Δp</a:t>
            </a:r>
            <a:r>
              <a:rPr kumimoji="1" lang="en-US" altLang="ja-JP" baseline="-25000" dirty="0" err="1">
                <a:solidFill>
                  <a:srgbClr val="FF0000"/>
                </a:solidFill>
                <a:latin typeface="+mn-ea"/>
                <a:ea typeface="+mn-ea"/>
              </a:rPr>
              <a:t>design</a:t>
            </a:r>
            <a:r>
              <a:rPr kumimoji="1" lang="en-US" altLang="ja-JP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br>
              <a:rPr kumimoji="1" lang="en-US" altLang="ja-JP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kumimoji="1" lang="en-US" altLang="ja-JP" dirty="0">
                <a:solidFill>
                  <a:srgbClr val="FF0000"/>
                </a:solidFill>
                <a:latin typeface="+mn-ea"/>
                <a:ea typeface="+mn-ea"/>
              </a:rPr>
              <a:t>= 0.1%</a:t>
            </a:r>
            <a:endParaRPr kumimoji="1" lang="ja-JP" altLang="en-US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A6353E4-FCCD-47C5-A68D-F1B85DECFE87}"/>
              </a:ext>
            </a:extLst>
          </p:cNvPr>
          <p:cNvSpPr txBox="1"/>
          <p:nvPr/>
        </p:nvSpPr>
        <p:spPr>
          <a:xfrm>
            <a:off x="1259632" y="1387455"/>
            <a:ext cx="30998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i="1" dirty="0">
                <a:latin typeface="+mn-ea"/>
                <a:ea typeface="+mn-ea"/>
              </a:rPr>
              <a:t>Emittance evolution</a:t>
            </a:r>
            <a:endParaRPr kumimoji="1" lang="ja-JP" altLang="en-US" sz="2100" i="1" dirty="0">
              <a:latin typeface="+mn-ea"/>
              <a:ea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6A8B1E-4F64-47D3-9B82-FA0386044097}"/>
              </a:ext>
            </a:extLst>
          </p:cNvPr>
          <p:cNvSpPr txBox="1"/>
          <p:nvPr/>
        </p:nvSpPr>
        <p:spPr>
          <a:xfrm>
            <a:off x="1353275" y="5938725"/>
            <a:ext cx="619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Satisfy the requirement. </a:t>
            </a:r>
          </a:p>
        </p:txBody>
      </p:sp>
      <p:graphicFrame>
        <p:nvGraphicFramePr>
          <p:cNvPr id="12" name="コンテンツ プレースホルダー 2">
            <a:extLst>
              <a:ext uri="{FF2B5EF4-FFF2-40B4-BE49-F238E27FC236}">
                <a16:creationId xmlns:a16="http://schemas.microsoft.com/office/drawing/2014/main" id="{27510F01-ED84-4B86-9031-E4D04CBBD2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0231213"/>
              </p:ext>
            </p:extLst>
          </p:nvPr>
        </p:nvGraphicFramePr>
        <p:xfrm>
          <a:off x="483223" y="4805301"/>
          <a:ext cx="8014690" cy="10972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974132">
                  <a:extLst>
                    <a:ext uri="{9D8B030D-6E8A-4147-A177-3AD203B41FA5}">
                      <a16:colId xmlns:a16="http://schemas.microsoft.com/office/drawing/2014/main" val="21513833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156121506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617062125"/>
                    </a:ext>
                  </a:extLst>
                </a:gridCol>
                <a:gridCol w="982192">
                  <a:extLst>
                    <a:ext uri="{9D8B030D-6E8A-4147-A177-3AD203B41FA5}">
                      <a16:colId xmlns:a16="http://schemas.microsoft.com/office/drawing/2014/main" val="1497062571"/>
                    </a:ext>
                  </a:extLst>
                </a:gridCol>
                <a:gridCol w="1028442">
                  <a:extLst>
                    <a:ext uri="{9D8B030D-6E8A-4147-A177-3AD203B41FA5}">
                      <a16:colId xmlns:a16="http://schemas.microsoft.com/office/drawing/2014/main" val="408185976"/>
                    </a:ext>
                  </a:extLst>
                </a:gridCol>
                <a:gridCol w="1085708">
                  <a:extLst>
                    <a:ext uri="{9D8B030D-6E8A-4147-A177-3AD203B41FA5}">
                      <a16:colId xmlns:a16="http://schemas.microsoft.com/office/drawing/2014/main" val="3588445696"/>
                    </a:ext>
                  </a:extLst>
                </a:gridCol>
              </a:tblGrid>
              <a:tr h="308221">
                <a:tc>
                  <a:txBody>
                    <a:bodyPr/>
                    <a:lstStyle/>
                    <a:p>
                      <a:pPr algn="l"/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 err="1">
                          <a:latin typeface="+mj-lt"/>
                        </a:rPr>
                        <a:t>Init.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RFQ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IH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DAW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 DLS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13635"/>
                  </a:ext>
                </a:extLst>
              </a:tr>
              <a:tr h="31494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0" dirty="0">
                          <a:latin typeface="+mj-lt"/>
                        </a:rPr>
                        <a:t>Decay</a:t>
                      </a:r>
                      <a:r>
                        <a:rPr kumimoji="1" lang="en-US" altLang="ja-JP" sz="1800" b="0" baseline="0" dirty="0">
                          <a:latin typeface="+mj-lt"/>
                        </a:rPr>
                        <a:t> survival</a:t>
                      </a:r>
                      <a:r>
                        <a:rPr kumimoji="1" lang="en-US" altLang="ja-JP" sz="1800" b="0" dirty="0">
                          <a:latin typeface="+mj-lt"/>
                        </a:rPr>
                        <a:t> [%]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83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81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98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96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99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86081"/>
                  </a:ext>
                </a:extLst>
              </a:tr>
              <a:tr h="309224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0" dirty="0">
                          <a:latin typeface="+mj-lt"/>
                        </a:rPr>
                        <a:t>Transmission</a:t>
                      </a:r>
                      <a:r>
                        <a:rPr kumimoji="1" lang="en-US" altLang="ja-JP" sz="1800" b="0" baseline="0" dirty="0">
                          <a:latin typeface="+mj-lt"/>
                        </a:rPr>
                        <a:t> [%]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87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95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99.9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99.5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99.9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532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02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13</a:t>
            </a:fld>
            <a:r>
              <a:rPr lang="en-US" altLang="ja-JP" dirty="0"/>
              <a:t>/19</a:t>
            </a:r>
            <a:endParaRPr lang="ja-JP" altLang="en-US" dirty="0"/>
          </a:p>
        </p:txBody>
      </p:sp>
      <p:sp>
        <p:nvSpPr>
          <p:cNvPr id="32" name="タイトル 1">
            <a:extLst>
              <a:ext uri="{FF2B5EF4-FFF2-40B4-BE49-F238E27FC236}">
                <a16:creationId xmlns:a16="http://schemas.microsoft.com/office/drawing/2014/main" id="{BF3AE6CE-8EA2-4D99-AD03-E4002726C293}"/>
              </a:ext>
            </a:extLst>
          </p:cNvPr>
          <p:cNvSpPr txBox="1">
            <a:spLocks/>
          </p:cNvSpPr>
          <p:nvPr/>
        </p:nvSpPr>
        <p:spPr>
          <a:xfrm>
            <a:off x="666287" y="15914"/>
            <a:ext cx="8010170" cy="119099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altLang="ja-JP" kern="0"/>
              <a:t>J-PARC MLF</a:t>
            </a:r>
            <a:br>
              <a:rPr lang="en-US" altLang="ja-JP" kern="0"/>
            </a:br>
            <a:r>
              <a:rPr lang="en-US" altLang="ja-JP" sz="2400" u="sng" kern="0"/>
              <a:t>M</a:t>
            </a:r>
            <a:r>
              <a:rPr lang="en-US" altLang="ja-JP" sz="2400" kern="0"/>
              <a:t>aterials and </a:t>
            </a:r>
            <a:r>
              <a:rPr lang="en-US" altLang="ja-JP" sz="2400" u="sng" kern="0"/>
              <a:t>L</a:t>
            </a:r>
            <a:r>
              <a:rPr lang="en-US" altLang="ja-JP" sz="2400" kern="0"/>
              <a:t>ife science </a:t>
            </a:r>
            <a:r>
              <a:rPr lang="en-US" altLang="ja-JP" sz="2400" u="sng" kern="0"/>
              <a:t>F</a:t>
            </a:r>
            <a:r>
              <a:rPr lang="en-US" altLang="ja-JP" sz="2400" kern="0"/>
              <a:t>acility</a:t>
            </a:r>
            <a:endParaRPr lang="ja-JP" altLang="en-US" kern="0" dirty="0"/>
          </a:p>
        </p:txBody>
      </p:sp>
      <p:pic>
        <p:nvPicPr>
          <p:cNvPr id="33" name="コンテンツ プレースホルダー 8">
            <a:extLst>
              <a:ext uri="{FF2B5EF4-FFF2-40B4-BE49-F238E27FC236}">
                <a16:creationId xmlns:a16="http://schemas.microsoft.com/office/drawing/2014/main" id="{34EBF1B5-9826-441A-A79B-D3F5CF5A4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5836" y="99633"/>
            <a:ext cx="2952328" cy="6619606"/>
          </a:xfrm>
          <a:prstGeom prst="rect">
            <a:avLst/>
          </a:prstGeom>
        </p:spPr>
      </p:pic>
      <p:pic>
        <p:nvPicPr>
          <p:cNvPr id="7" name="コンテンツ プレースホルダー 7">
            <a:extLst>
              <a:ext uri="{FF2B5EF4-FFF2-40B4-BE49-F238E27FC236}">
                <a16:creationId xmlns:a16="http://schemas.microsoft.com/office/drawing/2014/main" id="{725A372A-909C-4647-A8C5-D727777C3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912" y="3108991"/>
            <a:ext cx="2697574" cy="3595140"/>
          </a:xfrm>
          <a:prstGeom prst="rect">
            <a:avLst/>
          </a:prstGeom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3F972AA5-8F92-4E14-A7DE-6F2D9EC30A58}"/>
              </a:ext>
            </a:extLst>
          </p:cNvPr>
          <p:cNvSpPr txBox="1">
            <a:spLocks/>
          </p:cNvSpPr>
          <p:nvPr/>
        </p:nvSpPr>
        <p:spPr>
          <a:xfrm>
            <a:off x="170867" y="79622"/>
            <a:ext cx="8010170" cy="119099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altLang="ja-JP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  <a:t>Muon Acceleration Experiment </a:t>
            </a:r>
            <a:br>
              <a:rPr lang="en-US" altLang="ja-JP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</a:br>
            <a:r>
              <a:rPr lang="en-US" altLang="ja-JP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  <a:t>@ D-line</a:t>
            </a:r>
            <a:endParaRPr lang="ja-JP" altLang="en-US" kern="0" dirty="0">
              <a:effectLst>
                <a:glow rad="228600">
                  <a:schemeClr val="bg1">
                    <a:alpha val="95000"/>
                  </a:schemeClr>
                </a:glow>
              </a:effectLst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A003A0CE-A8BA-41FC-A1D1-52D3413A659F}"/>
              </a:ext>
            </a:extLst>
          </p:cNvPr>
          <p:cNvCxnSpPr>
            <a:cxnSpLocks/>
          </p:cNvCxnSpPr>
          <p:nvPr/>
        </p:nvCxnSpPr>
        <p:spPr>
          <a:xfrm flipH="1">
            <a:off x="5187793" y="5085184"/>
            <a:ext cx="1080119" cy="67018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190500">
              <a:schemeClr val="tx1">
                <a:alpha val="6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66C1C2A6-3938-4015-B14C-D96270ECC0E7}"/>
              </a:ext>
            </a:extLst>
          </p:cNvPr>
          <p:cNvCxnSpPr>
            <a:cxnSpLocks/>
          </p:cNvCxnSpPr>
          <p:nvPr/>
        </p:nvCxnSpPr>
        <p:spPr>
          <a:xfrm flipH="1">
            <a:off x="5292081" y="1709347"/>
            <a:ext cx="1080119" cy="67018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190500">
              <a:schemeClr val="tx1">
                <a:alpha val="6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ACBA581-F640-4F3F-8F9F-D70B72CD0E7B}"/>
              </a:ext>
            </a:extLst>
          </p:cNvPr>
          <p:cNvSpPr txBox="1"/>
          <p:nvPr/>
        </p:nvSpPr>
        <p:spPr>
          <a:xfrm>
            <a:off x="6455032" y="1434421"/>
            <a:ext cx="245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H-line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2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78417CAF-68C3-49EA-9821-D8F6C4CF7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221" y="1676863"/>
            <a:ext cx="3862520" cy="945452"/>
          </a:xfrm>
        </p:spPr>
        <p:txBody>
          <a:bodyPr/>
          <a:lstStyle/>
          <a:p>
            <a:r>
              <a:rPr lang="en-US" altLang="ja-JP" sz="2000" dirty="0"/>
              <a:t>First observation in late 1980’s [</a:t>
            </a:r>
            <a:r>
              <a:rPr lang="en-US" altLang="ja-JP" sz="2000" dirty="0" err="1"/>
              <a:t>Phys.Rev.A</a:t>
            </a:r>
            <a:r>
              <a:rPr lang="en-US" altLang="ja-JP" sz="2000" dirty="0"/>
              <a:t>, 39, 6109]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14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>
          <a:xfrm>
            <a:off x="250825" y="548680"/>
            <a:ext cx="8591584" cy="714375"/>
          </a:xfrm>
        </p:spPr>
        <p:txBody>
          <a:bodyPr/>
          <a:lstStyle/>
          <a:p>
            <a:r>
              <a:rPr lang="en-US" altLang="ja-JP" sz="3000" dirty="0"/>
              <a:t>Muon Cooling for Acceleration Experiment</a:t>
            </a:r>
            <a:endParaRPr kumimoji="1" lang="ja-JP" altLang="en-US" sz="3000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AEC91DD-A7BE-4830-ACE6-E948BD367F41}"/>
              </a:ext>
            </a:extLst>
          </p:cNvPr>
          <p:cNvSpPr/>
          <p:nvPr/>
        </p:nvSpPr>
        <p:spPr>
          <a:xfrm>
            <a:off x="1860048" y="1970838"/>
            <a:ext cx="240940" cy="2916324"/>
          </a:xfrm>
          <a:prstGeom prst="rect">
            <a:avLst/>
          </a:prstGeom>
          <a:noFill/>
          <a:ln>
            <a:solidFill>
              <a:srgbClr val="C7E2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AD1F590-7F60-4E6E-90A5-67212BD2E90C}"/>
              </a:ext>
            </a:extLst>
          </p:cNvPr>
          <p:cNvGrpSpPr/>
          <p:nvPr/>
        </p:nvGrpSpPr>
        <p:grpSpPr>
          <a:xfrm>
            <a:off x="107504" y="3163520"/>
            <a:ext cx="1752544" cy="747897"/>
            <a:chOff x="676723" y="3501008"/>
            <a:chExt cx="2095077" cy="830997"/>
          </a:xfrm>
        </p:grpSpPr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7703EC28-4999-4CBD-A75A-10D3B0439A21}"/>
                </a:ext>
              </a:extLst>
            </p:cNvPr>
            <p:cNvCxnSpPr>
              <a:cxnSpLocks/>
              <a:endCxn id="2" idx="1"/>
            </p:cNvCxnSpPr>
            <p:nvPr/>
          </p:nvCxnSpPr>
          <p:spPr>
            <a:xfrm>
              <a:off x="1835696" y="3795986"/>
              <a:ext cx="936104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3F27543-A951-4C58-9688-DBDC832D49C1}"/>
                </a:ext>
              </a:extLst>
            </p:cNvPr>
            <p:cNvSpPr txBox="1"/>
            <p:nvPr/>
          </p:nvSpPr>
          <p:spPr>
            <a:xfrm>
              <a:off x="676723" y="3501008"/>
              <a:ext cx="17418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μ</a:t>
              </a:r>
              <a:r>
                <a:rPr kumimoji="1" lang="en-US" altLang="ja-JP" sz="2400" baseline="30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br>
                <a:rPr kumimoji="1" lang="en-US" altLang="ja-JP" sz="2400" baseline="30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kumimoji="1" lang="en-US" altLang="ja-JP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(~3 MeV)</a:t>
              </a:r>
              <a:endParaRPr kumimoji="1" lang="ja-JP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B45DF65-0BB1-4E0F-A214-01791B42B0F9}"/>
              </a:ext>
            </a:extLst>
          </p:cNvPr>
          <p:cNvGrpSpPr/>
          <p:nvPr/>
        </p:nvGrpSpPr>
        <p:grpSpPr>
          <a:xfrm>
            <a:off x="1987532" y="3184515"/>
            <a:ext cx="2227413" cy="415499"/>
            <a:chOff x="2924200" y="3524336"/>
            <a:chExt cx="2662758" cy="461665"/>
          </a:xfrm>
        </p:grpSpPr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075C3E0D-348D-40B6-8391-5EFC1C1F2E18}"/>
                </a:ext>
              </a:extLst>
            </p:cNvPr>
            <p:cNvCxnSpPr>
              <a:cxnSpLocks/>
            </p:cNvCxnSpPr>
            <p:nvPr/>
          </p:nvCxnSpPr>
          <p:spPr>
            <a:xfrm>
              <a:off x="2924200" y="3821301"/>
              <a:ext cx="1503784" cy="0"/>
            </a:xfrm>
            <a:prstGeom prst="straightConnector1">
              <a:avLst/>
            </a:prstGeom>
            <a:ln w="76200">
              <a:solidFill>
                <a:srgbClr val="00B0F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B1FD533-CBC9-43E4-858E-816D8A16F551}"/>
                </a:ext>
              </a:extLst>
            </p:cNvPr>
            <p:cNvSpPr txBox="1"/>
            <p:nvPr/>
          </p:nvSpPr>
          <p:spPr>
            <a:xfrm>
              <a:off x="3845077" y="3524336"/>
              <a:ext cx="174188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μ</a:t>
              </a:r>
              <a:r>
                <a:rPr kumimoji="1" lang="en-US" altLang="ja-JP" sz="2400" baseline="30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kumimoji="1" lang="ja-JP" alt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4DC4C99-F015-4558-BD88-C7547BF127CB}"/>
              </a:ext>
            </a:extLst>
          </p:cNvPr>
          <p:cNvGrpSpPr/>
          <p:nvPr/>
        </p:nvGrpSpPr>
        <p:grpSpPr>
          <a:xfrm>
            <a:off x="1980519" y="2152757"/>
            <a:ext cx="2807503" cy="1276243"/>
            <a:chOff x="2915816" y="2377938"/>
            <a:chExt cx="3356226" cy="1418048"/>
          </a:xfrm>
        </p:grpSpPr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54EC0BAA-666D-459E-A1FD-6210FD00F2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5816" y="2708920"/>
              <a:ext cx="1512168" cy="1087066"/>
            </a:xfrm>
            <a:prstGeom prst="straightConnector1">
              <a:avLst/>
            </a:prstGeom>
            <a:ln w="762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D79B737-CA83-4573-99A1-3E06B18A7CBC}"/>
                </a:ext>
              </a:extLst>
            </p:cNvPr>
            <p:cNvSpPr txBox="1"/>
            <p:nvPr/>
          </p:nvSpPr>
          <p:spPr>
            <a:xfrm>
              <a:off x="4312220" y="2377938"/>
              <a:ext cx="1959822" cy="512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Mu (μ</a:t>
              </a:r>
              <a:r>
                <a:rPr kumimoji="1" lang="en-US" altLang="ja-JP" sz="24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ja-JP" sz="24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</a:t>
              </a:r>
              <a:r>
                <a:rPr lang="en-US" altLang="ja-JP" sz="2400" baseline="300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ja-JP" sz="24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ja-JP" alt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22C7839-0967-4266-884E-9232D386A9AD}"/>
              </a:ext>
            </a:extLst>
          </p:cNvPr>
          <p:cNvGrpSpPr/>
          <p:nvPr/>
        </p:nvGrpSpPr>
        <p:grpSpPr>
          <a:xfrm>
            <a:off x="1987532" y="3474568"/>
            <a:ext cx="3088523" cy="1309819"/>
            <a:chOff x="1987532" y="3474568"/>
            <a:chExt cx="3088523" cy="1309819"/>
          </a:xfrm>
        </p:grpSpPr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7B749504-D7F9-4E82-A7EE-A5D357C3AE3D}"/>
                </a:ext>
              </a:extLst>
            </p:cNvPr>
            <p:cNvCxnSpPr>
              <a:cxnSpLocks/>
            </p:cNvCxnSpPr>
            <p:nvPr/>
          </p:nvCxnSpPr>
          <p:spPr>
            <a:xfrm>
              <a:off x="1987532" y="3474568"/>
              <a:ext cx="1257924" cy="1114710"/>
            </a:xfrm>
            <a:prstGeom prst="straightConnector1">
              <a:avLst/>
            </a:prstGeom>
            <a:ln w="762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E5BEE98A-BF3A-4613-ACF4-4D6759D545FF}"/>
                </a:ext>
              </a:extLst>
            </p:cNvPr>
            <p:cNvSpPr txBox="1"/>
            <p:nvPr/>
          </p:nvSpPr>
          <p:spPr>
            <a:xfrm>
              <a:off x="3148619" y="4322722"/>
              <a:ext cx="1927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Mu</a:t>
              </a:r>
              <a:r>
                <a:rPr kumimoji="1" lang="en-US" altLang="ja-JP" sz="24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kumimoji="1" lang="en-US" altLang="ja-JP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(μ</a:t>
              </a:r>
              <a:r>
                <a:rPr kumimoji="1" lang="en-US" altLang="ja-JP" sz="24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ja-JP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</a:t>
              </a:r>
              <a:r>
                <a:rPr lang="en-US" altLang="ja-JP" sz="24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ja-JP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</a:t>
              </a:r>
              <a:r>
                <a:rPr lang="en-US" altLang="ja-JP" sz="2400" baseline="30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ja-JP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ja-JP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図 18">
            <a:extLst>
              <a:ext uri="{FF2B5EF4-FFF2-40B4-BE49-F238E27FC236}">
                <a16:creationId xmlns:a16="http://schemas.microsoft.com/office/drawing/2014/main" id="{00644BEC-6229-4BAC-A7A7-9A575370F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735" y="2716084"/>
            <a:ext cx="3215489" cy="2344347"/>
          </a:xfrm>
          <a:prstGeom prst="rect">
            <a:avLst/>
          </a:prstGeom>
        </p:spPr>
      </p:pic>
      <p:sp>
        <p:nvSpPr>
          <p:cNvPr id="21" name="コンテンツ プレースホルダー 30">
            <a:extLst>
              <a:ext uri="{FF2B5EF4-FFF2-40B4-BE49-F238E27FC236}">
                <a16:creationId xmlns:a16="http://schemas.microsoft.com/office/drawing/2014/main" id="{1066BC91-0AC1-462B-A6C6-28ED37FCD78C}"/>
              </a:ext>
            </a:extLst>
          </p:cNvPr>
          <p:cNvSpPr txBox="1">
            <a:spLocks/>
          </p:cNvSpPr>
          <p:nvPr/>
        </p:nvSpPr>
        <p:spPr bwMode="auto">
          <a:xfrm>
            <a:off x="1331640" y="5916836"/>
            <a:ext cx="6551766" cy="5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ja-JP" sz="2100" b="1" kern="0" dirty="0">
                <a:solidFill>
                  <a:srgbClr val="FF0000"/>
                </a:solidFill>
              </a:rPr>
              <a:t>Acceleration after cooling by Mu</a:t>
            </a:r>
            <a:r>
              <a:rPr lang="en-US" altLang="ja-JP" sz="2100" b="1" kern="0" baseline="30000" dirty="0">
                <a:solidFill>
                  <a:srgbClr val="FF0000"/>
                </a:solidFill>
              </a:rPr>
              <a:t>-</a:t>
            </a:r>
            <a:r>
              <a:rPr lang="ja-JP" altLang="en-US" sz="2100" b="1" kern="0" dirty="0">
                <a:solidFill>
                  <a:srgbClr val="FF0000"/>
                </a:solidFill>
              </a:rPr>
              <a:t> </a:t>
            </a:r>
            <a:r>
              <a:rPr lang="en-US" altLang="ja-JP" sz="2100" b="1" kern="0" dirty="0">
                <a:solidFill>
                  <a:srgbClr val="FF0000"/>
                </a:solidFill>
              </a:rPr>
              <a:t>generation</a:t>
            </a:r>
            <a:endParaRPr lang="en-US" altLang="ja-JP" sz="2100" kern="0" dirty="0">
              <a:solidFill>
                <a:srgbClr val="FF0000"/>
              </a:solidFill>
            </a:endParaRPr>
          </a:p>
        </p:txBody>
      </p:sp>
      <p:sp>
        <p:nvSpPr>
          <p:cNvPr id="22" name="コンテンツ プレースホルダー 2">
            <a:extLst>
              <a:ext uri="{FF2B5EF4-FFF2-40B4-BE49-F238E27FC236}">
                <a16:creationId xmlns:a16="http://schemas.microsoft.com/office/drawing/2014/main" id="{5B2A9DB4-23A8-4A7F-B52A-607DAA669D13}"/>
              </a:ext>
            </a:extLst>
          </p:cNvPr>
          <p:cNvSpPr txBox="1">
            <a:spLocks/>
          </p:cNvSpPr>
          <p:nvPr/>
        </p:nvSpPr>
        <p:spPr bwMode="auto">
          <a:xfrm>
            <a:off x="5281480" y="5115991"/>
            <a:ext cx="3560929" cy="66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000" kern="0" dirty="0"/>
              <a:t>Easy &amp; cheaper cooling method</a:t>
            </a:r>
          </a:p>
        </p:txBody>
      </p:sp>
    </p:spTree>
    <p:extLst>
      <p:ext uri="{BB962C8B-B14F-4D97-AF65-F5344CB8AC3E}">
        <p14:creationId xmlns:p14="http://schemas.microsoft.com/office/powerpoint/2010/main" val="403437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1" grpId="0"/>
      <p:bldP spid="2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15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History for the Experiment</a:t>
            </a:r>
            <a:endParaRPr kumimoji="1" lang="ja-JP" altLang="en-US" dirty="0"/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F88FC8D9-7C03-4DAE-86FC-9297778CDF02}"/>
              </a:ext>
            </a:extLst>
          </p:cNvPr>
          <p:cNvCxnSpPr>
            <a:cxnSpLocks/>
          </p:cNvCxnSpPr>
          <p:nvPr/>
        </p:nvCxnSpPr>
        <p:spPr>
          <a:xfrm>
            <a:off x="457200" y="1700808"/>
            <a:ext cx="8229600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EA2B794-4E1D-48A2-88C8-5A9FB8586281}"/>
              </a:ext>
            </a:extLst>
          </p:cNvPr>
          <p:cNvGrpSpPr/>
          <p:nvPr/>
        </p:nvGrpSpPr>
        <p:grpSpPr>
          <a:xfrm>
            <a:off x="239166" y="1311917"/>
            <a:ext cx="920338" cy="440941"/>
            <a:chOff x="239166" y="1311917"/>
            <a:chExt cx="920338" cy="44094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1217DFF-4FFF-44FB-AF81-957AA1C4F6CB}"/>
                </a:ext>
              </a:extLst>
            </p:cNvPr>
            <p:cNvSpPr txBox="1"/>
            <p:nvPr/>
          </p:nvSpPr>
          <p:spPr>
            <a:xfrm>
              <a:off x="239166" y="1311917"/>
              <a:ext cx="920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2014</a:t>
              </a:r>
              <a:endParaRPr kumimoji="1" lang="ja-JP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9FC6BBC8-F8E7-491E-AB78-42A2EF16DE77}"/>
                </a:ext>
              </a:extLst>
            </p:cNvPr>
            <p:cNvSpPr/>
            <p:nvPr/>
          </p:nvSpPr>
          <p:spPr>
            <a:xfrm>
              <a:off x="627326" y="1646942"/>
              <a:ext cx="108000" cy="1059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89EECDB-E9A0-4331-B55A-C5F3DE1390B5}"/>
              </a:ext>
            </a:extLst>
          </p:cNvPr>
          <p:cNvGrpSpPr/>
          <p:nvPr/>
        </p:nvGrpSpPr>
        <p:grpSpPr>
          <a:xfrm>
            <a:off x="2051720" y="1310997"/>
            <a:ext cx="920338" cy="440941"/>
            <a:chOff x="239166" y="1311917"/>
            <a:chExt cx="920338" cy="440941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DC5E507-5EE4-47D2-BCA0-2166AF13B933}"/>
                </a:ext>
              </a:extLst>
            </p:cNvPr>
            <p:cNvSpPr txBox="1"/>
            <p:nvPr/>
          </p:nvSpPr>
          <p:spPr>
            <a:xfrm>
              <a:off x="239166" y="1311917"/>
              <a:ext cx="920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2015</a:t>
              </a:r>
              <a:endParaRPr kumimoji="1" lang="ja-JP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177A57C4-6EC3-4B48-B3E3-F5B117C60596}"/>
                </a:ext>
              </a:extLst>
            </p:cNvPr>
            <p:cNvSpPr/>
            <p:nvPr/>
          </p:nvSpPr>
          <p:spPr>
            <a:xfrm>
              <a:off x="627326" y="1646942"/>
              <a:ext cx="108000" cy="1059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8D5C5B4-3A65-4D0C-8068-98137EC1AD68}"/>
              </a:ext>
            </a:extLst>
          </p:cNvPr>
          <p:cNvGrpSpPr/>
          <p:nvPr/>
        </p:nvGrpSpPr>
        <p:grpSpPr>
          <a:xfrm>
            <a:off x="4011702" y="1300343"/>
            <a:ext cx="920338" cy="440941"/>
            <a:chOff x="239166" y="1311917"/>
            <a:chExt cx="920338" cy="440941"/>
          </a:xfrm>
        </p:grpSpPr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E0CE6B9-B4DA-4B91-8AE5-9D98A924AEDA}"/>
                </a:ext>
              </a:extLst>
            </p:cNvPr>
            <p:cNvSpPr txBox="1"/>
            <p:nvPr/>
          </p:nvSpPr>
          <p:spPr>
            <a:xfrm>
              <a:off x="239166" y="1311917"/>
              <a:ext cx="920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2016</a:t>
              </a:r>
              <a:endParaRPr kumimoji="1" lang="ja-JP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楕円 14">
              <a:extLst>
                <a:ext uri="{FF2B5EF4-FFF2-40B4-BE49-F238E27FC236}">
                  <a16:creationId xmlns:a16="http://schemas.microsoft.com/office/drawing/2014/main" id="{27B1A70B-6F65-484B-BACB-74F0CCC4C584}"/>
                </a:ext>
              </a:extLst>
            </p:cNvPr>
            <p:cNvSpPr/>
            <p:nvPr/>
          </p:nvSpPr>
          <p:spPr>
            <a:xfrm>
              <a:off x="627326" y="1646942"/>
              <a:ext cx="108000" cy="1059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1A120A9-6619-47C0-837F-5F51CF6F46E6}"/>
              </a:ext>
            </a:extLst>
          </p:cNvPr>
          <p:cNvGrpSpPr/>
          <p:nvPr/>
        </p:nvGrpSpPr>
        <p:grpSpPr>
          <a:xfrm>
            <a:off x="6027926" y="1310997"/>
            <a:ext cx="920338" cy="440941"/>
            <a:chOff x="239166" y="1311917"/>
            <a:chExt cx="920338" cy="440941"/>
          </a:xfrm>
        </p:grpSpPr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ACD269F0-28B3-4CB6-9704-768BD63E563B}"/>
                </a:ext>
              </a:extLst>
            </p:cNvPr>
            <p:cNvSpPr txBox="1"/>
            <p:nvPr/>
          </p:nvSpPr>
          <p:spPr>
            <a:xfrm>
              <a:off x="239166" y="1311917"/>
              <a:ext cx="920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2017</a:t>
              </a:r>
              <a:endParaRPr kumimoji="1" lang="ja-JP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346C90D4-A8CA-42AD-A421-450677CEAF5C}"/>
                </a:ext>
              </a:extLst>
            </p:cNvPr>
            <p:cNvSpPr/>
            <p:nvPr/>
          </p:nvSpPr>
          <p:spPr>
            <a:xfrm>
              <a:off x="627326" y="1646942"/>
              <a:ext cx="108000" cy="10591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583C244-78F6-4799-BB77-9EE210F3D78D}"/>
              </a:ext>
            </a:extLst>
          </p:cNvPr>
          <p:cNvGrpSpPr/>
          <p:nvPr/>
        </p:nvGrpSpPr>
        <p:grpSpPr>
          <a:xfrm>
            <a:off x="147738" y="4186184"/>
            <a:ext cx="4196405" cy="2128997"/>
            <a:chOff x="147738" y="4186184"/>
            <a:chExt cx="4196405" cy="2128997"/>
          </a:xfrm>
        </p:grpSpPr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E0F01ED0-8EBE-45E8-B966-C7DF191ABCDB}"/>
                </a:ext>
              </a:extLst>
            </p:cNvPr>
            <p:cNvSpPr/>
            <p:nvPr/>
          </p:nvSpPr>
          <p:spPr>
            <a:xfrm>
              <a:off x="349367" y="4549233"/>
              <a:ext cx="3662335" cy="1765948"/>
            </a:xfrm>
            <a:prstGeom prst="roundRect">
              <a:avLst>
                <a:gd name="adj" fmla="val 6847"/>
              </a:avLst>
            </a:prstGeom>
            <a:blipFill>
              <a:blip r:embed="rId3"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吹き出し: 折線 (枠なし) 20">
              <a:extLst>
                <a:ext uri="{FF2B5EF4-FFF2-40B4-BE49-F238E27FC236}">
                  <a16:creationId xmlns:a16="http://schemas.microsoft.com/office/drawing/2014/main" id="{6C788C8B-44A5-404A-9840-79BF99501D1A}"/>
                </a:ext>
              </a:extLst>
            </p:cNvPr>
            <p:cNvSpPr/>
            <p:nvPr/>
          </p:nvSpPr>
          <p:spPr>
            <a:xfrm rot="5400000">
              <a:off x="-197536" y="4793040"/>
              <a:ext cx="1224136" cy="533588"/>
            </a:xfrm>
            <a:prstGeom prst="callout2">
              <a:avLst>
                <a:gd name="adj1" fmla="val 63306"/>
                <a:gd name="adj2" fmla="val 143819"/>
                <a:gd name="adj3" fmla="val 62064"/>
                <a:gd name="adj4" fmla="val -63881"/>
                <a:gd name="adj5" fmla="val -117960"/>
                <a:gd name="adj6" fmla="val -223108"/>
              </a:avLst>
            </a:prstGeom>
            <a:noFill/>
            <a:ln w="12700">
              <a:solidFill>
                <a:schemeClr val="tx1"/>
              </a:solidFill>
              <a:headEnd type="none"/>
              <a:tailEnd type="diamond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3EF41323-36D5-4870-9D96-2E3BA817A434}"/>
                </a:ext>
              </a:extLst>
            </p:cNvPr>
            <p:cNvSpPr txBox="1"/>
            <p:nvPr/>
          </p:nvSpPr>
          <p:spPr>
            <a:xfrm>
              <a:off x="643616" y="4186184"/>
              <a:ext cx="37005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/>
                <a:t>Transportation </a:t>
              </a:r>
              <a:r>
                <a:rPr kumimoji="1" lang="en-US" altLang="ja-JP" dirty="0"/>
                <a:t>(2014</a:t>
              </a:r>
              <a:r>
                <a:rPr lang="en-US" altLang="ja-JP" dirty="0"/>
                <a:t>/8)</a:t>
              </a:r>
              <a:endParaRPr kumimoji="1" lang="ja-JP" altLang="en-US" dirty="0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12958E4F-5152-4C55-83BB-A8AFEB51B024}"/>
              </a:ext>
            </a:extLst>
          </p:cNvPr>
          <p:cNvGrpSpPr/>
          <p:nvPr/>
        </p:nvGrpSpPr>
        <p:grpSpPr>
          <a:xfrm>
            <a:off x="1439677" y="1666901"/>
            <a:ext cx="2909050" cy="2382310"/>
            <a:chOff x="1439677" y="1666901"/>
            <a:chExt cx="2909050" cy="2382310"/>
          </a:xfrm>
        </p:grpSpPr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D11D43BD-4346-4290-8A01-BAF932B2E1FD}"/>
                </a:ext>
              </a:extLst>
            </p:cNvPr>
            <p:cNvSpPr/>
            <p:nvPr/>
          </p:nvSpPr>
          <p:spPr>
            <a:xfrm>
              <a:off x="1490812" y="2176747"/>
              <a:ext cx="2520890" cy="1872464"/>
            </a:xfrm>
            <a:prstGeom prst="roundRect">
              <a:avLst>
                <a:gd name="adj" fmla="val 6847"/>
              </a:avLst>
            </a:prstGeom>
            <a:blipFill>
              <a:blip r:embed="rId4"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A134BCA3-DE24-4F24-A35E-114F6A46505D}"/>
                </a:ext>
              </a:extLst>
            </p:cNvPr>
            <p:cNvSpPr txBox="1"/>
            <p:nvPr/>
          </p:nvSpPr>
          <p:spPr>
            <a:xfrm>
              <a:off x="1439677" y="1858536"/>
              <a:ext cx="2909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err="1"/>
                <a:t>assmbly@J-PARC</a:t>
              </a:r>
              <a:r>
                <a:rPr lang="en-US" altLang="ja-JP" sz="1600" dirty="0"/>
                <a:t> </a:t>
              </a:r>
              <a:r>
                <a:rPr kumimoji="1" lang="en-US" altLang="ja-JP" sz="1600" dirty="0"/>
                <a:t>(~2015</a:t>
              </a:r>
              <a:r>
                <a:rPr lang="en-US" altLang="ja-JP" sz="1600" dirty="0"/>
                <a:t>/5)</a:t>
              </a:r>
              <a:endParaRPr kumimoji="1" lang="ja-JP" altLang="en-US" sz="1600" dirty="0"/>
            </a:p>
          </p:txBody>
        </p:sp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968A6911-5AE8-4696-85EF-7983C8A755A9}"/>
                </a:ext>
              </a:extLst>
            </p:cNvPr>
            <p:cNvSpPr/>
            <p:nvPr/>
          </p:nvSpPr>
          <p:spPr>
            <a:xfrm>
              <a:off x="1535555" y="1666901"/>
              <a:ext cx="1547939" cy="72000"/>
            </a:xfrm>
            <a:prstGeom prst="roundRect">
              <a:avLst/>
            </a:prstGeom>
            <a:solidFill>
              <a:srgbClr val="BFBFBF">
                <a:alpha val="43922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A487646F-B7DF-4CA8-AF64-180A836BA65E}"/>
              </a:ext>
            </a:extLst>
          </p:cNvPr>
          <p:cNvGrpSpPr/>
          <p:nvPr/>
        </p:nvGrpSpPr>
        <p:grpSpPr>
          <a:xfrm>
            <a:off x="3318277" y="2372190"/>
            <a:ext cx="3718811" cy="3939305"/>
            <a:chOff x="3318277" y="2372190"/>
            <a:chExt cx="3718811" cy="3939305"/>
          </a:xfrm>
        </p:grpSpPr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3B9CBBDD-6A74-43DD-A65D-AFC6A432DA9E}"/>
                </a:ext>
              </a:extLst>
            </p:cNvPr>
            <p:cNvSpPr/>
            <p:nvPr/>
          </p:nvSpPr>
          <p:spPr>
            <a:xfrm>
              <a:off x="4214151" y="2726831"/>
              <a:ext cx="2201935" cy="1720935"/>
            </a:xfrm>
            <a:prstGeom prst="roundRect">
              <a:avLst>
                <a:gd name="adj" fmla="val 6847"/>
              </a:avLst>
            </a:prstGeom>
            <a:blipFill>
              <a:blip r:embed="rId5"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F13734B2-D62C-4FE1-90EC-B05ECF443F1D}"/>
                </a:ext>
              </a:extLst>
            </p:cNvPr>
            <p:cNvSpPr/>
            <p:nvPr/>
          </p:nvSpPr>
          <p:spPr>
            <a:xfrm>
              <a:off x="4225615" y="4639256"/>
              <a:ext cx="2190471" cy="1672239"/>
            </a:xfrm>
            <a:prstGeom prst="roundRect">
              <a:avLst>
                <a:gd name="adj" fmla="val 6847"/>
              </a:avLst>
            </a:prstGeom>
            <a:blipFill>
              <a:blip r:embed="rId6"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A4309CE6-1C9F-47DB-8D83-7E17738C064F}"/>
                </a:ext>
              </a:extLst>
            </p:cNvPr>
            <p:cNvSpPr txBox="1"/>
            <p:nvPr/>
          </p:nvSpPr>
          <p:spPr>
            <a:xfrm>
              <a:off x="4128038" y="2372190"/>
              <a:ext cx="290905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slow </a:t>
              </a:r>
              <a:r>
                <a:rPr kumimoji="1" lang="en-US" altLang="ja-JP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kumimoji="1" lang="en-US" altLang="ja-JP" sz="1500" baseline="30000" dirty="0"/>
                <a:t>+</a:t>
              </a:r>
              <a:r>
                <a:rPr kumimoji="1" lang="ja-JP" altLang="en-US" sz="1500" baseline="30000" dirty="0"/>
                <a:t> </a:t>
              </a:r>
              <a:r>
                <a:rPr kumimoji="1" lang="en-US" altLang="ja-JP" sz="1500" dirty="0"/>
                <a:t>&amp;BPM</a:t>
              </a:r>
              <a:r>
                <a:rPr lang="ja-JP" altLang="en-US" sz="1500" dirty="0"/>
                <a:t> </a:t>
              </a:r>
              <a:r>
                <a:rPr lang="en-US" altLang="ja-JP" sz="1500" dirty="0"/>
                <a:t>test</a:t>
              </a:r>
              <a:r>
                <a:rPr lang="ja-JP" altLang="en-US" sz="1500" dirty="0"/>
                <a:t> </a:t>
              </a:r>
              <a:r>
                <a:rPr kumimoji="1" lang="en-US" altLang="ja-JP" sz="1500" dirty="0"/>
                <a:t>(2016/2)</a:t>
              </a:r>
              <a:endParaRPr kumimoji="1" lang="ja-JP" altLang="en-US" sz="1500" dirty="0"/>
            </a:p>
          </p:txBody>
        </p:sp>
        <p:sp>
          <p:nvSpPr>
            <p:cNvPr id="31" name="吹き出し: 折線 (枠なし) 30">
              <a:extLst>
                <a:ext uri="{FF2B5EF4-FFF2-40B4-BE49-F238E27FC236}">
                  <a16:creationId xmlns:a16="http://schemas.microsoft.com/office/drawing/2014/main" id="{9B81BDB2-6B4A-49EB-9479-1AD42B96D1BC}"/>
                </a:ext>
              </a:extLst>
            </p:cNvPr>
            <p:cNvSpPr/>
            <p:nvPr/>
          </p:nvSpPr>
          <p:spPr>
            <a:xfrm rot="5400000">
              <a:off x="2973003" y="4866676"/>
              <a:ext cx="1224136" cy="533588"/>
            </a:xfrm>
            <a:prstGeom prst="callout2">
              <a:avLst>
                <a:gd name="adj1" fmla="val -68648"/>
                <a:gd name="adj2" fmla="val 136349"/>
                <a:gd name="adj3" fmla="val -68176"/>
                <a:gd name="adj4" fmla="val -196096"/>
                <a:gd name="adj5" fmla="val -174511"/>
                <a:gd name="adj6" fmla="val -228337"/>
              </a:avLst>
            </a:prstGeom>
            <a:noFill/>
            <a:ln w="12700">
              <a:solidFill>
                <a:schemeClr val="tx1"/>
              </a:solidFill>
              <a:headEnd type="none"/>
              <a:tailEnd type="diamond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8425DFDC-7BD6-42A0-B40C-CF114123A334}"/>
              </a:ext>
            </a:extLst>
          </p:cNvPr>
          <p:cNvGrpSpPr/>
          <p:nvPr/>
        </p:nvGrpSpPr>
        <p:grpSpPr>
          <a:xfrm>
            <a:off x="4665246" y="2108220"/>
            <a:ext cx="4478754" cy="3595158"/>
            <a:chOff x="4665246" y="2108220"/>
            <a:chExt cx="4478754" cy="3595158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A90DE513-1771-47ED-A4C7-0C09D7E5F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2012" y="2414294"/>
              <a:ext cx="2304061" cy="1653056"/>
            </a:xfrm>
            <a:prstGeom prst="rect">
              <a:avLst/>
            </a:prstGeom>
          </p:spPr>
        </p:pic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41A67D68-BD8A-4F7A-A4EE-8332469A545B}"/>
                </a:ext>
              </a:extLst>
            </p:cNvPr>
            <p:cNvSpPr txBox="1"/>
            <p:nvPr/>
          </p:nvSpPr>
          <p:spPr>
            <a:xfrm>
              <a:off x="6556684" y="2108220"/>
              <a:ext cx="2587316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Mu</a:t>
              </a:r>
              <a:r>
                <a:rPr kumimoji="1" lang="en-US" altLang="ja-JP" sz="1500" baseline="30000" dirty="0"/>
                <a:t>-</a:t>
              </a:r>
              <a:r>
                <a:rPr lang="ja-JP" altLang="en-US" sz="1500" dirty="0"/>
                <a:t> </a:t>
              </a:r>
              <a:r>
                <a:rPr lang="en-US" altLang="ja-JP" sz="1500" dirty="0"/>
                <a:t>observation</a:t>
              </a:r>
              <a:r>
                <a:rPr lang="ja-JP" altLang="en-US" sz="1500" dirty="0"/>
                <a:t> </a:t>
              </a:r>
              <a:r>
                <a:rPr kumimoji="1" lang="en-US" altLang="ja-JP" sz="1500" dirty="0"/>
                <a:t>(2016/12)</a:t>
              </a:r>
              <a:endParaRPr kumimoji="1" lang="ja-JP" altLang="en-US" sz="1500" dirty="0"/>
            </a:p>
          </p:txBody>
        </p:sp>
        <p:sp>
          <p:nvSpPr>
            <p:cNvPr id="35" name="吹き出し: 折線 (枠なし) 34">
              <a:extLst>
                <a:ext uri="{FF2B5EF4-FFF2-40B4-BE49-F238E27FC236}">
                  <a16:creationId xmlns:a16="http://schemas.microsoft.com/office/drawing/2014/main" id="{60EAE98B-D7DF-4084-9BDF-ED74AE369F30}"/>
                </a:ext>
              </a:extLst>
            </p:cNvPr>
            <p:cNvSpPr/>
            <p:nvPr/>
          </p:nvSpPr>
          <p:spPr>
            <a:xfrm rot="5400000">
              <a:off x="4319972" y="4824516"/>
              <a:ext cx="1224136" cy="533588"/>
            </a:xfrm>
            <a:prstGeom prst="callout2">
              <a:avLst>
                <a:gd name="adj1" fmla="val -291427"/>
                <a:gd name="adj2" fmla="val -192320"/>
                <a:gd name="adj3" fmla="val -270390"/>
                <a:gd name="adj4" fmla="val -199084"/>
                <a:gd name="adj5" fmla="val -174511"/>
                <a:gd name="adj6" fmla="val -228337"/>
              </a:avLst>
            </a:prstGeom>
            <a:noFill/>
            <a:ln w="12700">
              <a:solidFill>
                <a:schemeClr val="tx1"/>
              </a:solidFill>
              <a:headEnd type="none"/>
              <a:tailEnd type="diamond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9E4D2C59-2140-470B-9E09-5058B0D79FE7}"/>
              </a:ext>
            </a:extLst>
          </p:cNvPr>
          <p:cNvGrpSpPr/>
          <p:nvPr/>
        </p:nvGrpSpPr>
        <p:grpSpPr>
          <a:xfrm>
            <a:off x="5494338" y="4321142"/>
            <a:ext cx="3830190" cy="1990354"/>
            <a:chOff x="5494338" y="4321142"/>
            <a:chExt cx="3830190" cy="1990354"/>
          </a:xfrm>
        </p:grpSpPr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9474DB9B-F141-4EA7-8A9C-D78D28DE7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5468" y="4633738"/>
              <a:ext cx="2237011" cy="1677758"/>
            </a:xfrm>
            <a:prstGeom prst="rect">
              <a:avLst/>
            </a:prstGeom>
          </p:spPr>
        </p:pic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C8B16FCB-72AA-44C6-ACC5-3F731A009AB3}"/>
                </a:ext>
              </a:extLst>
            </p:cNvPr>
            <p:cNvSpPr txBox="1"/>
            <p:nvPr/>
          </p:nvSpPr>
          <p:spPr>
            <a:xfrm>
              <a:off x="6704614" y="4321142"/>
              <a:ext cx="261991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slow μ</a:t>
              </a:r>
              <a:r>
                <a:rPr kumimoji="1" lang="en-US" altLang="ja-JP" sz="1500" baseline="30000" dirty="0"/>
                <a:t>+</a:t>
              </a:r>
              <a:r>
                <a:rPr lang="ja-JP" altLang="en-US" sz="1500" dirty="0"/>
                <a:t> </a:t>
              </a:r>
              <a:r>
                <a:rPr lang="en-US" altLang="ja-JP" sz="1500" dirty="0"/>
                <a:t>profile</a:t>
              </a:r>
              <a:r>
                <a:rPr lang="ja-JP" altLang="en-US" sz="1500" dirty="0"/>
                <a:t>  </a:t>
              </a:r>
              <a:r>
                <a:rPr kumimoji="1" lang="en-US" altLang="ja-JP" sz="1500" dirty="0"/>
                <a:t>(2017/3)</a:t>
              </a:r>
              <a:endParaRPr kumimoji="1" lang="ja-JP" altLang="en-US" sz="1500" dirty="0"/>
            </a:p>
          </p:txBody>
        </p:sp>
        <p:sp>
          <p:nvSpPr>
            <p:cNvPr id="39" name="吹き出し: 折線 (枠なし) 38">
              <a:extLst>
                <a:ext uri="{FF2B5EF4-FFF2-40B4-BE49-F238E27FC236}">
                  <a16:creationId xmlns:a16="http://schemas.microsoft.com/office/drawing/2014/main" id="{67692E95-B20F-4548-BB95-1D739D4513D1}"/>
                </a:ext>
              </a:extLst>
            </p:cNvPr>
            <p:cNvSpPr/>
            <p:nvPr/>
          </p:nvSpPr>
          <p:spPr>
            <a:xfrm rot="5400000">
              <a:off x="5149064" y="4820472"/>
              <a:ext cx="1224136" cy="533588"/>
            </a:xfrm>
            <a:prstGeom prst="callout2">
              <a:avLst>
                <a:gd name="adj1" fmla="val -118345"/>
                <a:gd name="adj2" fmla="val 40737"/>
                <a:gd name="adj3" fmla="val -112731"/>
                <a:gd name="adj4" fmla="val -212529"/>
                <a:gd name="adj5" fmla="val -174511"/>
                <a:gd name="adj6" fmla="val -228337"/>
              </a:avLst>
            </a:prstGeom>
            <a:noFill/>
            <a:ln w="12700">
              <a:solidFill>
                <a:schemeClr val="tx1"/>
              </a:solidFill>
              <a:headEnd type="none"/>
              <a:tailEnd type="diamond" w="lg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EBE4833E-9E28-41AA-B2FE-E787941461C2}"/>
              </a:ext>
            </a:extLst>
          </p:cNvPr>
          <p:cNvGrpSpPr/>
          <p:nvPr/>
        </p:nvGrpSpPr>
        <p:grpSpPr>
          <a:xfrm>
            <a:off x="6682012" y="1219916"/>
            <a:ext cx="2287135" cy="554072"/>
            <a:chOff x="6682012" y="1219916"/>
            <a:chExt cx="2287135" cy="554072"/>
          </a:xfrm>
        </p:grpSpPr>
        <p:sp>
          <p:nvSpPr>
            <p:cNvPr id="41" name="星: 5 pt 40">
              <a:extLst>
                <a:ext uri="{FF2B5EF4-FFF2-40B4-BE49-F238E27FC236}">
                  <a16:creationId xmlns:a16="http://schemas.microsoft.com/office/drawing/2014/main" id="{8F43904B-8D5D-4A32-9306-B72C5F456047}"/>
                </a:ext>
              </a:extLst>
            </p:cNvPr>
            <p:cNvSpPr/>
            <p:nvPr/>
          </p:nvSpPr>
          <p:spPr>
            <a:xfrm>
              <a:off x="7715980" y="1550820"/>
              <a:ext cx="223200" cy="223168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テキスト ボックス 41">
              <a:extLst>
                <a:ext uri="{FF2B5EF4-FFF2-40B4-BE49-F238E27FC236}">
                  <a16:creationId xmlns:a16="http://schemas.microsoft.com/office/drawing/2014/main" id="{D279223D-1D19-4F69-B22F-9B9688EDA5A7}"/>
                </a:ext>
              </a:extLst>
            </p:cNvPr>
            <p:cNvSpPr txBox="1"/>
            <p:nvPr/>
          </p:nvSpPr>
          <p:spPr>
            <a:xfrm>
              <a:off x="6682012" y="1219916"/>
              <a:ext cx="228713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acceleration</a:t>
              </a:r>
              <a:r>
                <a:rPr lang="ja-JP" alt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test (2017/10)</a:t>
              </a:r>
              <a:endParaRPr kumimoji="1" lang="ja-JP" altLang="en-US" sz="1500" dirty="0"/>
            </a:p>
          </p:txBody>
        </p: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CF4174FC-F945-4F33-BFA2-1EE4813C9B4B}"/>
              </a:ext>
            </a:extLst>
          </p:cNvPr>
          <p:cNvSpPr txBox="1"/>
          <p:nvPr/>
        </p:nvSpPr>
        <p:spPr>
          <a:xfrm>
            <a:off x="868036" y="6308898"/>
            <a:ext cx="3476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i="1" dirty="0"/>
              <a:t>Lead by RIKEN-RAL group</a:t>
            </a:r>
            <a:endParaRPr kumimoji="1" lang="ja-JP" altLang="en-US" i="1" dirty="0"/>
          </a:p>
        </p:txBody>
      </p:sp>
    </p:spTree>
    <p:extLst>
      <p:ext uri="{BB962C8B-B14F-4D97-AF65-F5344CB8AC3E}">
        <p14:creationId xmlns:p14="http://schemas.microsoft.com/office/powerpoint/2010/main" val="106142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16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Observation of Mu</a:t>
            </a:r>
            <a:r>
              <a:rPr lang="en-US" altLang="ja-JP" baseline="30000" dirty="0"/>
              <a:t>-</a:t>
            </a:r>
            <a:endParaRPr kumimoji="1" lang="ja-JP" altLang="en-US" baseline="300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4DCEA99-E4C9-4B06-9886-15DD5359DD09}"/>
              </a:ext>
            </a:extLst>
          </p:cNvPr>
          <p:cNvGrpSpPr/>
          <p:nvPr/>
        </p:nvGrpSpPr>
        <p:grpSpPr>
          <a:xfrm>
            <a:off x="179512" y="2004743"/>
            <a:ext cx="4983228" cy="3663388"/>
            <a:chOff x="4159022" y="189522"/>
            <a:chExt cx="9042339" cy="6862172"/>
          </a:xfrm>
        </p:grpSpPr>
        <p:grpSp>
          <p:nvGrpSpPr>
            <p:cNvPr id="8" name="グループ化 7">
              <a:extLst>
                <a:ext uri="{FF2B5EF4-FFF2-40B4-BE49-F238E27FC236}">
                  <a16:creationId xmlns:a16="http://schemas.microsoft.com/office/drawing/2014/main" id="{FD0FD119-56CE-4AF4-A3A6-D2D80B65B814}"/>
                </a:ext>
              </a:extLst>
            </p:cNvPr>
            <p:cNvGrpSpPr/>
            <p:nvPr/>
          </p:nvGrpSpPr>
          <p:grpSpPr>
            <a:xfrm rot="16200000">
              <a:off x="5617726" y="-338190"/>
              <a:ext cx="5551064" cy="8164353"/>
              <a:chOff x="428625" y="2035359"/>
              <a:chExt cx="5034503" cy="6634297"/>
            </a:xfrm>
          </p:grpSpPr>
          <p:sp>
            <p:nvSpPr>
              <p:cNvPr id="19" name="四角形: 角を丸くする 18">
                <a:extLst>
                  <a:ext uri="{FF2B5EF4-FFF2-40B4-BE49-F238E27FC236}">
                    <a16:creationId xmlns:a16="http://schemas.microsoft.com/office/drawing/2014/main" id="{2BD68DB1-C179-4F87-BCF5-39D2FF79D808}"/>
                  </a:ext>
                </a:extLst>
              </p:cNvPr>
              <p:cNvSpPr/>
              <p:nvPr/>
            </p:nvSpPr>
            <p:spPr bwMode="auto">
              <a:xfrm>
                <a:off x="428625" y="2035359"/>
                <a:ext cx="5034503" cy="6634297"/>
              </a:xfrm>
              <a:prstGeom prst="roundRect">
                <a:avLst>
                  <a:gd name="adj" fmla="val 7182"/>
                </a:avLst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charset="0"/>
                  <a:buNone/>
                  <a:tabLst/>
                </a:pPr>
                <a:endParaRPr kumimoji="0" lang="ja-JP" altLang="en-US" sz="18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-128"/>
                </a:endParaRPr>
              </a:p>
            </p:txBody>
          </p:sp>
          <p:cxnSp>
            <p:nvCxnSpPr>
              <p:cNvPr id="20" name="直線コネクタ 19">
                <a:extLst>
                  <a:ext uri="{FF2B5EF4-FFF2-40B4-BE49-F238E27FC236}">
                    <a16:creationId xmlns:a16="http://schemas.microsoft.com/office/drawing/2014/main" id="{214CA1EE-4684-432C-82E5-C9CB9E73A90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676217" y="4857102"/>
                <a:ext cx="360302" cy="536299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/>
                <a:tailEnd type="oval"/>
              </a:ln>
              <a:effectLst>
                <a:glow rad="139700">
                  <a:schemeClr val="bg1">
                    <a:alpha val="76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BE6BF50B-3CBF-4963-9CED-4729B2F7D55E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1500326" y="4009783"/>
                <a:ext cx="1072174" cy="1613274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/>
                <a:tailEnd type="oval"/>
              </a:ln>
              <a:effectLst>
                <a:glow rad="139700">
                  <a:schemeClr val="bg1">
                    <a:alpha val="76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FC535EEE-F798-4986-990E-9F32EAC1491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>
                <a:off x="3558024" y="6310427"/>
                <a:ext cx="592567" cy="632853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/>
                <a:tailEnd type="oval"/>
              </a:ln>
              <a:effectLst>
                <a:glow rad="139700">
                  <a:schemeClr val="bg1">
                    <a:alpha val="76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>
                <a:extLst>
                  <a:ext uri="{FF2B5EF4-FFF2-40B4-BE49-F238E27FC236}">
                    <a16:creationId xmlns:a16="http://schemas.microsoft.com/office/drawing/2014/main" id="{9A2A843F-AFD6-4939-B3E3-97559256E13D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997692" y="4512417"/>
                <a:ext cx="1720417" cy="1256249"/>
              </a:xfrm>
              <a:prstGeom prst="line">
                <a:avLst/>
              </a:prstGeom>
              <a:ln w="28575">
                <a:solidFill>
                  <a:srgbClr val="FF0000"/>
                </a:solidFill>
                <a:headEnd type="none"/>
                <a:tailEnd type="oval"/>
              </a:ln>
              <a:effectLst>
                <a:glow rad="139700">
                  <a:schemeClr val="bg1">
                    <a:alpha val="76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229A8555-8563-4307-9219-1D9B013517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51507" y="5281020"/>
              <a:ext cx="254902" cy="232776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oval"/>
            </a:ln>
            <a:effectLst>
              <a:glow rad="139700">
                <a:schemeClr val="bg1">
                  <a:alpha val="76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5C41E33-8365-4853-9990-440F26E328CB}"/>
                </a:ext>
              </a:extLst>
            </p:cNvPr>
            <p:cNvSpPr txBox="1"/>
            <p:nvPr/>
          </p:nvSpPr>
          <p:spPr>
            <a:xfrm>
              <a:off x="4507877" y="1586172"/>
              <a:ext cx="5478479" cy="749477"/>
            </a:xfrm>
            <a:prstGeom prst="rect">
              <a:avLst/>
            </a:prstGeom>
            <a:noFill/>
            <a:effectLst>
              <a:glow rad="1397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Al</a:t>
              </a:r>
              <a:r>
                <a:rPr lang="ja-JP" altLang="en-US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foil</a:t>
              </a:r>
              <a:r>
                <a:rPr kumimoji="1"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(Mu</a:t>
              </a:r>
              <a:r>
                <a:rPr kumimoji="1" lang="en-US" altLang="ja-JP" sz="2000" baseline="30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-</a:t>
              </a:r>
              <a:r>
                <a:rPr kumimoji="1"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generation)</a:t>
              </a:r>
              <a:endParaRPr kumimoji="1" lang="ja-JP" altLang="en-US" sz="2000" dirty="0">
                <a:solidFill>
                  <a:srgbClr val="FF0000"/>
                </a:solidFill>
                <a:effectLst>
                  <a:glow rad="254000">
                    <a:schemeClr val="bg1">
                      <a:alpha val="71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7039B99-CD50-4FF6-AA36-32D925D8DDE4}"/>
                </a:ext>
              </a:extLst>
            </p:cNvPr>
            <p:cNvSpPr txBox="1"/>
            <p:nvPr/>
          </p:nvSpPr>
          <p:spPr>
            <a:xfrm>
              <a:off x="10376912" y="1594251"/>
              <a:ext cx="2735795" cy="1325995"/>
            </a:xfrm>
            <a:prstGeom prst="rect">
              <a:avLst/>
            </a:prstGeom>
            <a:noFill/>
            <a:effectLst>
              <a:glow rad="1397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Electric deflector</a:t>
              </a:r>
              <a:endParaRPr kumimoji="1" lang="ja-JP" altLang="en-US" sz="2000" dirty="0">
                <a:solidFill>
                  <a:srgbClr val="FF0000"/>
                </a:solidFill>
                <a:effectLst>
                  <a:glow rad="254000">
                    <a:schemeClr val="bg1">
                      <a:alpha val="71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5DE480B1-9009-4AF2-B82D-1D55C7B7A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64475" y="5159829"/>
              <a:ext cx="376511" cy="332196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oval"/>
            </a:ln>
            <a:effectLst>
              <a:glow rad="139700">
                <a:schemeClr val="bg1">
                  <a:alpha val="76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BC68E3C-D03C-4135-9CF5-C66BAD273075}"/>
                </a:ext>
              </a:extLst>
            </p:cNvPr>
            <p:cNvSpPr txBox="1"/>
            <p:nvPr/>
          </p:nvSpPr>
          <p:spPr>
            <a:xfrm>
              <a:off x="4507879" y="5621052"/>
              <a:ext cx="2999313" cy="1325995"/>
            </a:xfrm>
            <a:prstGeom prst="rect">
              <a:avLst/>
            </a:prstGeom>
            <a:noFill/>
            <a:effectLst>
              <a:glow rad="1397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Electric quadrupole</a:t>
              </a:r>
              <a:endParaRPr kumimoji="1" lang="ja-JP" altLang="en-US" sz="2000" dirty="0">
                <a:solidFill>
                  <a:srgbClr val="FF0000"/>
                </a:solidFill>
                <a:effectLst>
                  <a:glow rad="254000">
                    <a:schemeClr val="bg1">
                      <a:alpha val="71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B3B70C3B-3A6B-4F0A-8181-63599576DB10}"/>
                </a:ext>
              </a:extLst>
            </p:cNvPr>
            <p:cNvSpPr txBox="1"/>
            <p:nvPr/>
          </p:nvSpPr>
          <p:spPr>
            <a:xfrm>
              <a:off x="7659247" y="5725699"/>
              <a:ext cx="2735795" cy="1325995"/>
            </a:xfrm>
            <a:prstGeom prst="rect">
              <a:avLst/>
            </a:prstGeom>
            <a:noFill/>
            <a:effectLst>
              <a:glow rad="1397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Magnetic bend</a:t>
              </a:r>
              <a:endParaRPr kumimoji="1" lang="ja-JP" altLang="en-US" sz="2000" dirty="0">
                <a:solidFill>
                  <a:srgbClr val="FF0000"/>
                </a:solidFill>
                <a:effectLst>
                  <a:glow rad="254000">
                    <a:schemeClr val="bg1">
                      <a:alpha val="71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27177EC2-6DEF-4F8F-B2B1-FAA57575E01E}"/>
                </a:ext>
              </a:extLst>
            </p:cNvPr>
            <p:cNvSpPr txBox="1"/>
            <p:nvPr/>
          </p:nvSpPr>
          <p:spPr>
            <a:xfrm>
              <a:off x="10399092" y="5718197"/>
              <a:ext cx="2802269" cy="749477"/>
            </a:xfrm>
            <a:prstGeom prst="rect">
              <a:avLst/>
            </a:prstGeom>
            <a:noFill/>
            <a:effectLst>
              <a:glow rad="1397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detector</a:t>
              </a:r>
              <a:endParaRPr kumimoji="1" lang="ja-JP" altLang="en-US" sz="2000" dirty="0">
                <a:solidFill>
                  <a:srgbClr val="FF0000"/>
                </a:solidFill>
                <a:effectLst>
                  <a:glow rad="254000">
                    <a:schemeClr val="bg1">
                      <a:alpha val="71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174608F3-DC02-40EA-AA30-D1946EDB9AFD}"/>
                </a:ext>
              </a:extLst>
            </p:cNvPr>
            <p:cNvCxnSpPr>
              <a:cxnSpLocks/>
            </p:cNvCxnSpPr>
            <p:nvPr/>
          </p:nvCxnSpPr>
          <p:spPr>
            <a:xfrm>
              <a:off x="6192041" y="3479762"/>
              <a:ext cx="611722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/>
              <a:tailEnd type="triangle"/>
            </a:ln>
            <a:effectLst>
              <a:glow rad="139700">
                <a:schemeClr val="bg1">
                  <a:alpha val="76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9F813AF4-939E-4594-8C33-89B07533CAA3}"/>
                </a:ext>
              </a:extLst>
            </p:cNvPr>
            <p:cNvSpPr txBox="1"/>
            <p:nvPr/>
          </p:nvSpPr>
          <p:spPr>
            <a:xfrm>
              <a:off x="4159022" y="3135958"/>
              <a:ext cx="2708567" cy="1245060"/>
            </a:xfrm>
            <a:prstGeom prst="rect">
              <a:avLst/>
            </a:prstGeom>
            <a:noFill/>
            <a:effectLst>
              <a:glow rad="1397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 μ</a:t>
              </a:r>
              <a:r>
                <a:rPr lang="en-US" altLang="ja-JP" sz="2000" baseline="30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+</a:t>
              </a:r>
              <a:br>
                <a:rPr kumimoji="1"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</a:br>
              <a:r>
                <a:rPr kumimoji="1" lang="en-US" altLang="ja-JP" sz="20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(~3MeV)</a:t>
              </a:r>
              <a:endParaRPr kumimoji="1" lang="ja-JP" altLang="en-US" sz="2000" dirty="0">
                <a:solidFill>
                  <a:srgbClr val="FF0000"/>
                </a:solidFill>
                <a:effectLst>
                  <a:glow rad="254000">
                    <a:schemeClr val="bg1">
                      <a:alpha val="71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6070F64-F2DA-41B5-8971-A39C1D0E2F26}"/>
                </a:ext>
              </a:extLst>
            </p:cNvPr>
            <p:cNvSpPr txBox="1"/>
            <p:nvPr/>
          </p:nvSpPr>
          <p:spPr>
            <a:xfrm>
              <a:off x="4894309" y="189522"/>
              <a:ext cx="7235123" cy="807127"/>
            </a:xfrm>
            <a:prstGeom prst="rect">
              <a:avLst/>
            </a:prstGeom>
            <a:noFill/>
            <a:effectLst>
              <a:glow rad="139700">
                <a:schemeClr val="bg1"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200" dirty="0">
                  <a:solidFill>
                    <a:srgbClr val="FF0000"/>
                  </a:solidFill>
                  <a:effectLst>
                    <a:glow rad="254000">
                      <a:schemeClr val="bg1">
                        <a:alpha val="71000"/>
                      </a:schemeClr>
                    </a:glow>
                  </a:effectLst>
                  <a:latin typeface="メイリオ" panose="020B0604030504040204" pitchFamily="50" charset="-128"/>
                  <a:ea typeface="メイリオ" panose="020B0604030504040204" pitchFamily="50" charset="-128"/>
                </a:rPr>
                <a:t>Dec. 2016@MLF</a:t>
              </a:r>
              <a:endParaRPr kumimoji="1" lang="ja-JP" altLang="en-US" sz="2200" dirty="0">
                <a:solidFill>
                  <a:srgbClr val="FF0000"/>
                </a:solidFill>
                <a:effectLst>
                  <a:glow rad="254000">
                    <a:schemeClr val="bg1">
                      <a:alpha val="71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B6858845-CF18-4B78-81CE-4F148A93D7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417" y="2240615"/>
            <a:ext cx="4104440" cy="3371805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E1DEDA0-D957-486F-83FB-DC186249D390}"/>
              </a:ext>
            </a:extLst>
          </p:cNvPr>
          <p:cNvSpPr txBox="1"/>
          <p:nvPr/>
        </p:nvSpPr>
        <p:spPr>
          <a:xfrm>
            <a:off x="5162740" y="2004961"/>
            <a:ext cx="3987272" cy="430887"/>
          </a:xfrm>
          <a:prstGeom prst="rect">
            <a:avLst/>
          </a:prstGeom>
          <a:noFill/>
          <a:effectLst>
            <a:glow rad="1397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>
                <a:solidFill>
                  <a:srgbClr val="FF0000"/>
                </a:solidFill>
                <a:effectLst>
                  <a:glow rad="254000">
                    <a:schemeClr val="bg1">
                      <a:alpha val="71000"/>
                    </a:schemeClr>
                  </a:glo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Result</a:t>
            </a:r>
            <a:endParaRPr kumimoji="1" lang="ja-JP" altLang="en-US" sz="2200" dirty="0">
              <a:solidFill>
                <a:srgbClr val="FF0000"/>
              </a:solidFill>
              <a:effectLst>
                <a:glow rad="254000">
                  <a:schemeClr val="bg1">
                    <a:alpha val="71000"/>
                  </a:schemeClr>
                </a:glo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7B02ADEF-B655-4374-A945-B0EDD6CE53B2}"/>
              </a:ext>
            </a:extLst>
          </p:cNvPr>
          <p:cNvCxnSpPr>
            <a:cxnSpLocks/>
          </p:cNvCxnSpPr>
          <p:nvPr/>
        </p:nvCxnSpPr>
        <p:spPr>
          <a:xfrm>
            <a:off x="6319856" y="2492896"/>
            <a:ext cx="0" cy="26511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7AE85221-E127-4C81-A80C-3A5E7556BB3A}"/>
              </a:ext>
            </a:extLst>
          </p:cNvPr>
          <p:cNvCxnSpPr>
            <a:cxnSpLocks/>
          </p:cNvCxnSpPr>
          <p:nvPr/>
        </p:nvCxnSpPr>
        <p:spPr>
          <a:xfrm>
            <a:off x="6444208" y="2473232"/>
            <a:ext cx="0" cy="265118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D4CEF67A-C237-4B5A-BCBD-86DA91E48EF2}"/>
              </a:ext>
            </a:extLst>
          </p:cNvPr>
          <p:cNvCxnSpPr>
            <a:cxnSpLocks/>
          </p:cNvCxnSpPr>
          <p:nvPr/>
        </p:nvCxnSpPr>
        <p:spPr>
          <a:xfrm>
            <a:off x="6241200" y="2435848"/>
            <a:ext cx="268368" cy="0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07ACAF4-8176-4EDB-8674-AA6A3525615F}"/>
              </a:ext>
            </a:extLst>
          </p:cNvPr>
          <p:cNvSpPr txBox="1"/>
          <p:nvPr/>
        </p:nvSpPr>
        <p:spPr>
          <a:xfrm>
            <a:off x="6358411" y="2420578"/>
            <a:ext cx="3251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 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signal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region</a:t>
            </a:r>
            <a:endParaRPr kumimoji="1" lang="ja-JP" altLang="en-US" sz="2000" dirty="0">
              <a:latin typeface="Times New Roman" panose="02020603050405020304" pitchFamily="18" charset="0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1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9D52AD1-C3E4-48CE-92F2-549DCD64C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353" y="2123328"/>
            <a:ext cx="4314376" cy="4048117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17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RFQ</a:t>
            </a:r>
            <a:r>
              <a:rPr lang="ja-JP" altLang="en-US" dirty="0"/>
              <a:t> </a:t>
            </a:r>
            <a:r>
              <a:rPr lang="en-US" altLang="ja-JP" dirty="0"/>
              <a:t>Acceleration Setup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7FEA92-4E98-45BA-8A55-B2FA263D223D}"/>
              </a:ext>
            </a:extLst>
          </p:cNvPr>
          <p:cNvSpPr txBox="1"/>
          <p:nvPr/>
        </p:nvSpPr>
        <p:spPr>
          <a:xfrm>
            <a:off x="395536" y="1261491"/>
            <a:ext cx="457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+mn-lt"/>
              </a:rPr>
              <a:t>@J-PARC MLF test </a:t>
            </a:r>
            <a:r>
              <a:rPr lang="en-US" altLang="ja-JP" dirty="0">
                <a:latin typeface="+mn-lt"/>
              </a:rPr>
              <a:t>muon beamline</a:t>
            </a:r>
            <a:r>
              <a:rPr kumimoji="1" lang="en-US" altLang="ja-JP" dirty="0">
                <a:latin typeface="+mn-lt"/>
              </a:rPr>
              <a:t>(D2)</a:t>
            </a:r>
            <a:endParaRPr kumimoji="1" lang="ja-JP" altLang="en-US" dirty="0">
              <a:latin typeface="+mn-lt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FFBF11EE-8892-4D1E-B62D-ED69FCD74D4A}"/>
              </a:ext>
            </a:extLst>
          </p:cNvPr>
          <p:cNvGrpSpPr/>
          <p:nvPr/>
        </p:nvGrpSpPr>
        <p:grpSpPr>
          <a:xfrm>
            <a:off x="1887418" y="1563701"/>
            <a:ext cx="1543604" cy="738633"/>
            <a:chOff x="1887418" y="1563701"/>
            <a:chExt cx="1543604" cy="738633"/>
          </a:xfrm>
        </p:grpSpPr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683B6275-E88C-42CA-9209-5AA18F25C86B}"/>
                </a:ext>
              </a:extLst>
            </p:cNvPr>
            <p:cNvCxnSpPr>
              <a:cxnSpLocks/>
            </p:cNvCxnSpPr>
            <p:nvPr/>
          </p:nvCxnSpPr>
          <p:spPr>
            <a:xfrm>
              <a:off x="2659220" y="1944323"/>
              <a:ext cx="0" cy="35801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  <a:effectLst>
              <a:glow rad="63500">
                <a:srgbClr val="00B0F0">
                  <a:alpha val="4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3774D8D-F0FA-4A8E-AD19-0FC8E69A9F02}"/>
                </a:ext>
              </a:extLst>
            </p:cNvPr>
            <p:cNvSpPr txBox="1"/>
            <p:nvPr/>
          </p:nvSpPr>
          <p:spPr>
            <a:xfrm>
              <a:off x="1887418" y="1563701"/>
              <a:ext cx="1543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μ</a:t>
              </a:r>
              <a:r>
                <a:rPr kumimoji="1" lang="en-US" altLang="ja-JP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kumimoji="1" lang="en-US" altLang="ja-JP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(~3MeV)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41F9A566-1F11-4DE4-BF2D-4DE91143AA74}"/>
              </a:ext>
            </a:extLst>
          </p:cNvPr>
          <p:cNvGrpSpPr/>
          <p:nvPr/>
        </p:nvGrpSpPr>
        <p:grpSpPr>
          <a:xfrm>
            <a:off x="2771800" y="1534212"/>
            <a:ext cx="6161499" cy="993986"/>
            <a:chOff x="2771800" y="1534212"/>
            <a:chExt cx="6161499" cy="993986"/>
          </a:xfrm>
        </p:grpSpPr>
        <p:cxnSp>
          <p:nvCxnSpPr>
            <p:cNvPr id="7" name="直線コネクタ 6">
              <a:extLst>
                <a:ext uri="{FF2B5EF4-FFF2-40B4-BE49-F238E27FC236}">
                  <a16:creationId xmlns:a16="http://schemas.microsoft.com/office/drawing/2014/main" id="{3DAB8AB5-0013-45A0-A303-D8BEBF5F89E3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2771800" y="1888155"/>
              <a:ext cx="2186220" cy="640043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none"/>
            </a:ln>
            <a:effectLst>
              <a:glow rad="50800">
                <a:srgbClr val="0070C0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F662D627-7CE4-45F1-92BA-D56C398F5A40}"/>
                </a:ext>
              </a:extLst>
            </p:cNvPr>
            <p:cNvSpPr txBox="1"/>
            <p:nvPr/>
          </p:nvSpPr>
          <p:spPr>
            <a:xfrm>
              <a:off x="4958020" y="1534212"/>
              <a:ext cx="39752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+mn-ea"/>
                  <a:ea typeface="+mn-ea"/>
                </a:rPr>
                <a:t>Mu</a:t>
              </a:r>
              <a:r>
                <a:rPr kumimoji="1" lang="en-US" altLang="ja-JP" sz="2000" baseline="30000" dirty="0">
                  <a:latin typeface="+mn-ea"/>
                  <a:ea typeface="+mn-ea"/>
                </a:rPr>
                <a:t>-</a:t>
              </a:r>
              <a:r>
                <a:rPr kumimoji="1" lang="ja-JP" altLang="en-US" sz="2000" dirty="0">
                  <a:latin typeface="+mn-ea"/>
                  <a:ea typeface="+mn-ea"/>
                </a:rPr>
                <a:t> </a:t>
              </a:r>
              <a:r>
                <a:rPr kumimoji="1" lang="en-US" altLang="ja-JP" sz="2000" dirty="0">
                  <a:latin typeface="+mn-ea"/>
                  <a:ea typeface="+mn-ea"/>
                </a:rPr>
                <a:t>generation</a:t>
              </a:r>
              <a:br>
                <a:rPr kumimoji="1" lang="en-US" altLang="ja-JP" sz="2000" dirty="0">
                  <a:latin typeface="+mn-ea"/>
                  <a:ea typeface="+mn-ea"/>
                </a:rPr>
              </a:br>
              <a:r>
                <a:rPr kumimoji="1" lang="en-US" altLang="ja-JP" sz="2000" dirty="0">
                  <a:latin typeface="+mn-ea"/>
                  <a:ea typeface="+mn-ea"/>
                </a:rPr>
                <a:t>(3 MeV</a:t>
              </a:r>
              <a:r>
                <a:rPr kumimoji="1" lang="ja-JP" altLang="en-US" sz="2000" dirty="0">
                  <a:latin typeface="+mn-ea"/>
                  <a:ea typeface="+mn-ea"/>
                </a:rPr>
                <a:t>→</a:t>
              </a:r>
              <a:r>
                <a:rPr kumimoji="1" lang="en-US" altLang="ja-JP" sz="2000" dirty="0">
                  <a:latin typeface="+mn-ea"/>
                  <a:ea typeface="+mn-ea"/>
                </a:rPr>
                <a:t>&lt;</a:t>
              </a:r>
              <a:r>
                <a:rPr kumimoji="1" lang="en-US" altLang="ja-JP" sz="2000" dirty="0" err="1">
                  <a:latin typeface="+mn-ea"/>
                  <a:ea typeface="+mn-ea"/>
                </a:rPr>
                <a:t>keV</a:t>
              </a:r>
              <a:r>
                <a:rPr kumimoji="1" lang="en-US" altLang="ja-JP" sz="2000" dirty="0">
                  <a:latin typeface="+mn-ea"/>
                  <a:ea typeface="+mn-ea"/>
                </a:rPr>
                <a:t>)</a:t>
              </a:r>
              <a:endParaRPr kumimoji="1" lang="ja-JP" altLang="en-US" sz="2000" dirty="0">
                <a:latin typeface="+mn-ea"/>
                <a:ea typeface="+mn-ea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349E831-F404-46C4-B3DA-A9CFC9797B22}"/>
              </a:ext>
            </a:extLst>
          </p:cNvPr>
          <p:cNvGrpSpPr/>
          <p:nvPr/>
        </p:nvGrpSpPr>
        <p:grpSpPr>
          <a:xfrm>
            <a:off x="2769074" y="2266019"/>
            <a:ext cx="6166951" cy="429914"/>
            <a:chOff x="2740084" y="2509726"/>
            <a:chExt cx="6166951" cy="429914"/>
          </a:xfrm>
        </p:grpSpPr>
        <p:cxnSp>
          <p:nvCxnSpPr>
            <p:cNvPr id="18" name="直線コネクタ 17">
              <a:extLst>
                <a:ext uri="{FF2B5EF4-FFF2-40B4-BE49-F238E27FC236}">
                  <a16:creationId xmlns:a16="http://schemas.microsoft.com/office/drawing/2014/main" id="{65EF14B3-0B2B-4166-926D-8D8620BFC3AD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2740084" y="2709781"/>
              <a:ext cx="2191672" cy="229859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none"/>
            </a:ln>
            <a:effectLst>
              <a:glow rad="50800">
                <a:srgbClr val="0070C0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A93BB063-E69F-4F5B-BC2E-F4769A614FAD}"/>
                </a:ext>
              </a:extLst>
            </p:cNvPr>
            <p:cNvSpPr txBox="1"/>
            <p:nvPr/>
          </p:nvSpPr>
          <p:spPr>
            <a:xfrm>
              <a:off x="4931756" y="2509726"/>
              <a:ext cx="3975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000" dirty="0">
                  <a:latin typeface="+mn-ea"/>
                  <a:ea typeface="+mn-ea"/>
                </a:rPr>
                <a:t>Electro-static</a:t>
              </a:r>
              <a:r>
                <a:rPr kumimoji="1" lang="ja-JP" altLang="en-US" sz="2000" dirty="0">
                  <a:latin typeface="+mn-ea"/>
                  <a:ea typeface="+mn-ea"/>
                </a:rPr>
                <a:t> </a:t>
              </a:r>
              <a:r>
                <a:rPr kumimoji="1" lang="en-US" altLang="ja-JP" sz="2000" dirty="0">
                  <a:latin typeface="+mn-ea"/>
                  <a:ea typeface="+mn-ea"/>
                </a:rPr>
                <a:t>(5 </a:t>
              </a:r>
              <a:r>
                <a:rPr kumimoji="1" lang="en-US" altLang="ja-JP" sz="2000" dirty="0" err="1">
                  <a:latin typeface="+mn-ea"/>
                  <a:ea typeface="+mn-ea"/>
                </a:rPr>
                <a:t>keV</a:t>
              </a:r>
              <a:r>
                <a:rPr kumimoji="1" lang="en-US" altLang="ja-JP" sz="2000" dirty="0">
                  <a:latin typeface="+mn-ea"/>
                  <a:ea typeface="+mn-ea"/>
                </a:rPr>
                <a:t>)</a:t>
              </a:r>
              <a:endParaRPr kumimoji="1" lang="ja-JP" altLang="en-US" sz="2000" dirty="0">
                <a:latin typeface="+mn-ea"/>
                <a:ea typeface="+mn-ea"/>
              </a:endParaRP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380D4192-8984-46E4-BA9C-3B9A3950DB2B}"/>
              </a:ext>
            </a:extLst>
          </p:cNvPr>
          <p:cNvGrpSpPr/>
          <p:nvPr/>
        </p:nvGrpSpPr>
        <p:grpSpPr>
          <a:xfrm>
            <a:off x="2745260" y="2721114"/>
            <a:ext cx="6188039" cy="758317"/>
            <a:chOff x="2743682" y="2388343"/>
            <a:chExt cx="6188039" cy="758317"/>
          </a:xfrm>
        </p:grpSpPr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A1D2BB57-F0B0-46CE-A49E-C846C8B8AD74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 flipV="1">
              <a:off x="2743682" y="2588398"/>
              <a:ext cx="2212760" cy="558262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none"/>
            </a:ln>
            <a:effectLst>
              <a:glow rad="50800">
                <a:srgbClr val="0070C0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50AACB6-B302-42AB-A52F-4B91A91C5495}"/>
                </a:ext>
              </a:extLst>
            </p:cNvPr>
            <p:cNvSpPr txBox="1"/>
            <p:nvPr/>
          </p:nvSpPr>
          <p:spPr>
            <a:xfrm>
              <a:off x="4956442" y="2388343"/>
              <a:ext cx="3975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+mn-ea"/>
                  <a:ea typeface="+mn-ea"/>
                </a:rPr>
                <a:t>RFQ</a:t>
              </a:r>
              <a:r>
                <a:rPr kumimoji="1" lang="ja-JP" altLang="en-US" sz="2000" dirty="0">
                  <a:latin typeface="+mn-ea"/>
                  <a:ea typeface="+mn-ea"/>
                </a:rPr>
                <a:t> </a:t>
              </a:r>
              <a:r>
                <a:rPr kumimoji="1" lang="en-US" altLang="ja-JP" sz="2000" dirty="0">
                  <a:latin typeface="+mn-ea"/>
                  <a:ea typeface="+mn-ea"/>
                </a:rPr>
                <a:t>(9</a:t>
              </a:r>
              <a:r>
                <a:rPr lang="en-US" altLang="ja-JP" sz="2000" dirty="0">
                  <a:latin typeface="+mn-ea"/>
                  <a:ea typeface="+mn-ea"/>
                </a:rPr>
                <a:t>0</a:t>
              </a:r>
              <a:r>
                <a:rPr kumimoji="1" lang="en-US" altLang="ja-JP" sz="2000" dirty="0">
                  <a:latin typeface="+mn-ea"/>
                  <a:ea typeface="+mn-ea"/>
                </a:rPr>
                <a:t> </a:t>
              </a:r>
              <a:r>
                <a:rPr kumimoji="1" lang="en-US" altLang="ja-JP" sz="2000" dirty="0" err="1">
                  <a:latin typeface="+mn-ea"/>
                  <a:ea typeface="+mn-ea"/>
                </a:rPr>
                <a:t>keV</a:t>
              </a:r>
              <a:r>
                <a:rPr kumimoji="1" lang="en-US" altLang="ja-JP" sz="2000" dirty="0">
                  <a:latin typeface="+mn-ea"/>
                  <a:ea typeface="+mn-ea"/>
                </a:rPr>
                <a:t>)</a:t>
              </a:r>
              <a:endParaRPr kumimoji="1" lang="ja-JP" altLang="en-US" sz="2000" dirty="0">
                <a:latin typeface="+mn-ea"/>
                <a:ea typeface="+mn-ea"/>
              </a:endParaRP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7EE54930-9DA2-4591-86F1-47A972ECE56F}"/>
              </a:ext>
            </a:extLst>
          </p:cNvPr>
          <p:cNvGrpSpPr/>
          <p:nvPr/>
        </p:nvGrpSpPr>
        <p:grpSpPr>
          <a:xfrm>
            <a:off x="2769074" y="5047790"/>
            <a:ext cx="6299887" cy="889296"/>
            <a:chOff x="2764256" y="4465732"/>
            <a:chExt cx="6299887" cy="889296"/>
          </a:xfrm>
        </p:grpSpPr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CC7A5992-EF70-4C2E-90D5-992134C3CAAB}"/>
                </a:ext>
              </a:extLst>
            </p:cNvPr>
            <p:cNvSpPr txBox="1"/>
            <p:nvPr/>
          </p:nvSpPr>
          <p:spPr>
            <a:xfrm>
              <a:off x="4922277" y="4647142"/>
              <a:ext cx="41418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+mn-ea"/>
                  <a:ea typeface="+mn-ea"/>
                </a:rPr>
                <a:t>Diagnostic beamline</a:t>
              </a:r>
            </a:p>
            <a:p>
              <a:r>
                <a:rPr lang="en-US" altLang="ja-JP" sz="2000" dirty="0">
                  <a:latin typeface="+mn-ea"/>
                  <a:ea typeface="+mn-ea"/>
                </a:rPr>
                <a:t>(Q-pair and bending magnet)</a:t>
              </a:r>
              <a:endParaRPr kumimoji="1" lang="ja-JP" altLang="en-US" sz="2000" dirty="0">
                <a:latin typeface="+mn-ea"/>
                <a:ea typeface="+mn-ea"/>
              </a:endParaRPr>
            </a:p>
          </p:txBody>
        </p: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D267D02C-46EC-43FC-91D9-A532B049890B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2764256" y="4465732"/>
              <a:ext cx="2158021" cy="535353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none"/>
            </a:ln>
            <a:effectLst>
              <a:glow rad="50800">
                <a:srgbClr val="0070C0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6C041BC0-4018-4E88-9D57-CDFD6E971CA1}"/>
              </a:ext>
            </a:extLst>
          </p:cNvPr>
          <p:cNvGrpSpPr/>
          <p:nvPr/>
        </p:nvGrpSpPr>
        <p:grpSpPr>
          <a:xfrm>
            <a:off x="2346294" y="5459578"/>
            <a:ext cx="6587004" cy="857594"/>
            <a:chOff x="2360550" y="4903318"/>
            <a:chExt cx="6587004" cy="857594"/>
          </a:xfrm>
        </p:grpSpPr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B065B94-7F5F-4D97-A240-8183DCEF0A4B}"/>
                </a:ext>
              </a:extLst>
            </p:cNvPr>
            <p:cNvSpPr txBox="1"/>
            <p:nvPr/>
          </p:nvSpPr>
          <p:spPr>
            <a:xfrm>
              <a:off x="4972275" y="5360802"/>
              <a:ext cx="39752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+mn-ea"/>
                  <a:ea typeface="+mn-ea"/>
                </a:rPr>
                <a:t>MCP</a:t>
              </a:r>
              <a:r>
                <a:rPr lang="ja-JP" altLang="en-US" sz="2000" dirty="0">
                  <a:latin typeface="+mn-ea"/>
                  <a:ea typeface="+mn-ea"/>
                </a:rPr>
                <a:t> </a:t>
              </a:r>
              <a:r>
                <a:rPr lang="en-US" altLang="ja-JP" sz="2000" dirty="0">
                  <a:latin typeface="+mn-ea"/>
                  <a:ea typeface="+mn-ea"/>
                </a:rPr>
                <a:t>detector</a:t>
              </a:r>
              <a:endParaRPr kumimoji="1" lang="ja-JP" altLang="en-US" sz="2000" dirty="0">
                <a:latin typeface="+mn-ea"/>
                <a:ea typeface="+mn-ea"/>
              </a:endParaRPr>
            </a:p>
          </p:txBody>
        </p: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9970346F-84CA-47EE-BE49-796F1852FAAC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2360550" y="4903318"/>
              <a:ext cx="2611725" cy="657539"/>
            </a:xfrm>
            <a:prstGeom prst="line">
              <a:avLst/>
            </a:prstGeom>
            <a:ln w="12700">
              <a:solidFill>
                <a:schemeClr val="tx1"/>
              </a:solidFill>
              <a:headEnd type="oval"/>
              <a:tailEnd type="none"/>
            </a:ln>
            <a:effectLst>
              <a:glow rad="50800">
                <a:srgbClr val="0070C0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D4E889A1-1D7D-46FE-8E1B-DC24C63B7720}"/>
              </a:ext>
            </a:extLst>
          </p:cNvPr>
          <p:cNvCxnSpPr>
            <a:cxnSpLocks/>
          </p:cNvCxnSpPr>
          <p:nvPr/>
        </p:nvCxnSpPr>
        <p:spPr>
          <a:xfrm>
            <a:off x="1259632" y="2249017"/>
            <a:ext cx="0" cy="33216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E056C362-EF2F-4E4A-9971-55D79F63D265}"/>
              </a:ext>
            </a:extLst>
          </p:cNvPr>
          <p:cNvCxnSpPr>
            <a:cxnSpLocks/>
          </p:cNvCxnSpPr>
          <p:nvPr/>
        </p:nvCxnSpPr>
        <p:spPr>
          <a:xfrm>
            <a:off x="1606668" y="2941838"/>
            <a:ext cx="0" cy="167129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427C5F0-E89E-4D36-AF89-8CDC5B000920}"/>
              </a:ext>
            </a:extLst>
          </p:cNvPr>
          <p:cNvSpPr txBox="1"/>
          <p:nvPr/>
        </p:nvSpPr>
        <p:spPr>
          <a:xfrm rot="16200000">
            <a:off x="469229" y="3561968"/>
            <a:ext cx="1266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4.3 m</a:t>
            </a:r>
            <a:endParaRPr kumimoji="1" lang="ja-JP" altLang="en-US" sz="20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FD1AD1E-029D-463A-B44B-C2C5906B1DB1}"/>
              </a:ext>
            </a:extLst>
          </p:cNvPr>
          <p:cNvSpPr txBox="1"/>
          <p:nvPr/>
        </p:nvSpPr>
        <p:spPr>
          <a:xfrm rot="16200000">
            <a:off x="788879" y="3534424"/>
            <a:ext cx="1266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0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kumimoji="1" lang="ja-JP" altLang="en-US" sz="20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97EAFEA1-5CCE-452C-8DE1-6A116064786C}"/>
              </a:ext>
            </a:extLst>
          </p:cNvPr>
          <p:cNvCxnSpPr>
            <a:cxnSpLocks/>
          </p:cNvCxnSpPr>
          <p:nvPr/>
        </p:nvCxnSpPr>
        <p:spPr>
          <a:xfrm>
            <a:off x="1146936" y="2249017"/>
            <a:ext cx="1422605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F2B9B57C-9681-4E00-83F6-03E99DD6EB0B}"/>
              </a:ext>
            </a:extLst>
          </p:cNvPr>
          <p:cNvCxnSpPr>
            <a:cxnSpLocks/>
          </p:cNvCxnSpPr>
          <p:nvPr/>
        </p:nvCxnSpPr>
        <p:spPr>
          <a:xfrm>
            <a:off x="1136187" y="5570692"/>
            <a:ext cx="1422605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5887192C-0E6C-492B-A20D-AA0310897DB6}"/>
              </a:ext>
            </a:extLst>
          </p:cNvPr>
          <p:cNvCxnSpPr>
            <a:cxnSpLocks/>
          </p:cNvCxnSpPr>
          <p:nvPr/>
        </p:nvCxnSpPr>
        <p:spPr>
          <a:xfrm>
            <a:off x="1422277" y="2949882"/>
            <a:ext cx="1349523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289C2067-9E0D-4A53-8440-650E18A5B02E}"/>
              </a:ext>
            </a:extLst>
          </p:cNvPr>
          <p:cNvCxnSpPr>
            <a:cxnSpLocks/>
          </p:cNvCxnSpPr>
          <p:nvPr/>
        </p:nvCxnSpPr>
        <p:spPr>
          <a:xfrm>
            <a:off x="1460630" y="4634712"/>
            <a:ext cx="1013345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表 46">
            <a:extLst>
              <a:ext uri="{FF2B5EF4-FFF2-40B4-BE49-F238E27FC236}">
                <a16:creationId xmlns:a16="http://schemas.microsoft.com/office/drawing/2014/main" id="{9EC92177-472F-4D2C-AED9-38377A37D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345904"/>
              </p:ext>
            </p:extLst>
          </p:nvPr>
        </p:nvGraphicFramePr>
        <p:xfrm>
          <a:off x="4874401" y="3170101"/>
          <a:ext cx="2351241" cy="1877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486">
                  <a:extLst>
                    <a:ext uri="{9D8B030D-6E8A-4147-A177-3AD203B41FA5}">
                      <a16:colId xmlns:a16="http://schemas.microsoft.com/office/drawing/2014/main" val="553993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4091439388"/>
                    </a:ext>
                  </a:extLst>
                </a:gridCol>
                <a:gridCol w="505699">
                  <a:extLst>
                    <a:ext uri="{9D8B030D-6E8A-4147-A177-3AD203B41FA5}">
                      <a16:colId xmlns:a16="http://schemas.microsoft.com/office/drawing/2014/main" val="803122628"/>
                    </a:ext>
                  </a:extLst>
                </a:gridCol>
              </a:tblGrid>
              <a:tr h="375538">
                <a:tc>
                  <a:txBody>
                    <a:bodyPr/>
                    <a:lstStyle/>
                    <a:p>
                      <a:endParaRPr kumimoji="1" lang="ja-JP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024835"/>
                  </a:ext>
                </a:extLst>
              </a:tr>
              <a:tr h="375538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Injection (</a:t>
                      </a:r>
                      <a:r>
                        <a:rPr kumimoji="1" lang="en-US" altLang="ja-JP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5.6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296124"/>
                  </a:ext>
                </a:extLst>
              </a:tr>
              <a:tr h="375538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Extraction 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781370"/>
                  </a:ext>
                </a:extLst>
              </a:tr>
              <a:tr h="375538">
                <a:tc>
                  <a:txBody>
                    <a:bodyPr/>
                    <a:lstStyle/>
                    <a:p>
                      <a:r>
                        <a:rPr kumimoji="1" lang="en-US" altLang="ja-JP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IntervaneV</a:t>
                      </a:r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(kV)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9.1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783840"/>
                  </a:ext>
                </a:extLst>
              </a:tr>
              <a:tr h="375538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(kW)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2.3</a:t>
                      </a:r>
                      <a:endParaRPr kumimoji="1" lang="ja-JP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394471"/>
                  </a:ext>
                </a:extLst>
              </a:tr>
            </a:tbl>
          </a:graphicData>
        </a:graphic>
      </p:graphicFrame>
      <p:pic>
        <p:nvPicPr>
          <p:cNvPr id="50" name="図 49">
            <a:extLst>
              <a:ext uri="{FF2B5EF4-FFF2-40B4-BE49-F238E27FC236}">
                <a16:creationId xmlns:a16="http://schemas.microsoft.com/office/drawing/2014/main" id="{88FB780F-189A-42B1-86D9-451AC220F6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1787" y="3197302"/>
            <a:ext cx="1743424" cy="185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回路, 電子機器 が含まれている画像&#10;&#10;高い精度で生成された説明">
            <a:extLst>
              <a:ext uri="{FF2B5EF4-FFF2-40B4-BE49-F238E27FC236}">
                <a16:creationId xmlns:a16="http://schemas.microsoft.com/office/drawing/2014/main" id="{40358FDC-3445-435D-8775-A6A9C5D32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" name="Rectangle 6"/>
          <p:cNvSpPr txBox="1">
            <a:spLocks noChangeArrowheads="1"/>
          </p:cNvSpPr>
          <p:nvPr/>
        </p:nvSpPr>
        <p:spPr>
          <a:xfrm>
            <a:off x="8358214" y="6492899"/>
            <a:ext cx="785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AD9D3-E02D-4CBC-B79A-9E5537066F9B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4E7037-7639-4136-A782-9EC94A4F6E48}"/>
              </a:ext>
            </a:extLst>
          </p:cNvPr>
          <p:cNvSpPr txBox="1"/>
          <p:nvPr/>
        </p:nvSpPr>
        <p:spPr>
          <a:xfrm>
            <a:off x="3081281" y="922887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kumimoji="1" lang="en-US" altLang="ja-JP" sz="2200" baseline="30000" dirty="0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kumimoji="1" lang="en-US" altLang="ja-JP" sz="2200" dirty="0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(~3MeV)</a:t>
            </a:r>
            <a:endParaRPr kumimoji="1" lang="ja-JP" altLang="en-US" sz="2200" dirty="0">
              <a:solidFill>
                <a:srgbClr val="FF0000">
                  <a:alpha val="80000"/>
                </a:srgbClr>
              </a:solidFill>
              <a:effectLst>
                <a:glow rad="381000">
                  <a:schemeClr val="bg1">
                    <a:alpha val="77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AC5E7171-7948-42E7-9F73-452565039EBE}"/>
              </a:ext>
            </a:extLst>
          </p:cNvPr>
          <p:cNvCxnSpPr>
            <a:cxnSpLocks/>
          </p:cNvCxnSpPr>
          <p:nvPr/>
        </p:nvCxnSpPr>
        <p:spPr>
          <a:xfrm>
            <a:off x="4730338" y="1148676"/>
            <a:ext cx="154987" cy="317870"/>
          </a:xfrm>
          <a:prstGeom prst="straightConnector1">
            <a:avLst/>
          </a:prstGeom>
          <a:ln w="28575">
            <a:solidFill>
              <a:srgbClr val="FF0000">
                <a:alpha val="37000"/>
              </a:srgbClr>
            </a:solidFill>
            <a:prstDash val="sysDash"/>
            <a:tailEnd type="triangle"/>
          </a:ln>
          <a:effectLst>
            <a:glow rad="76200">
              <a:schemeClr val="bg1">
                <a:alpha val="61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93C90B4-6639-43A2-80BD-FF39D49B6F8F}"/>
              </a:ext>
            </a:extLst>
          </p:cNvPr>
          <p:cNvCxnSpPr>
            <a:cxnSpLocks/>
          </p:cNvCxnSpPr>
          <p:nvPr/>
        </p:nvCxnSpPr>
        <p:spPr>
          <a:xfrm>
            <a:off x="4885325" y="1496803"/>
            <a:ext cx="308137" cy="520964"/>
          </a:xfrm>
          <a:prstGeom prst="straightConnector1">
            <a:avLst/>
          </a:prstGeom>
          <a:ln w="28575">
            <a:solidFill>
              <a:srgbClr val="FF0000">
                <a:alpha val="37000"/>
              </a:srgbClr>
            </a:solidFill>
            <a:prstDash val="sysDash"/>
            <a:tailEnd type="triangle"/>
          </a:ln>
          <a:effectLst>
            <a:glow rad="76200">
              <a:schemeClr val="bg1">
                <a:alpha val="61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97E96DD-873F-4EE7-9051-A65D09F61E03}"/>
              </a:ext>
            </a:extLst>
          </p:cNvPr>
          <p:cNvCxnSpPr>
            <a:cxnSpLocks/>
          </p:cNvCxnSpPr>
          <p:nvPr/>
        </p:nvCxnSpPr>
        <p:spPr>
          <a:xfrm>
            <a:off x="5218298" y="2058405"/>
            <a:ext cx="1528142" cy="2212731"/>
          </a:xfrm>
          <a:prstGeom prst="straightConnector1">
            <a:avLst/>
          </a:prstGeom>
          <a:ln w="28575">
            <a:solidFill>
              <a:srgbClr val="FF0000">
                <a:alpha val="37000"/>
              </a:srgbClr>
            </a:solidFill>
            <a:prstDash val="sysDash"/>
            <a:tailEnd type="triangle"/>
          </a:ln>
          <a:effectLst>
            <a:glow rad="76200">
              <a:schemeClr val="bg1">
                <a:alpha val="61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4AF7B1F0-F837-48F6-872C-D47293F3C082}"/>
              </a:ext>
            </a:extLst>
          </p:cNvPr>
          <p:cNvSpPr/>
          <p:nvPr/>
        </p:nvSpPr>
        <p:spPr>
          <a:xfrm rot="2563930">
            <a:off x="6400837" y="4588812"/>
            <a:ext cx="1080120" cy="753036"/>
          </a:xfrm>
          <a:custGeom>
            <a:avLst/>
            <a:gdLst>
              <a:gd name="connsiteX0" fmla="*/ 0 w 837560"/>
              <a:gd name="connsiteY0" fmla="*/ 0 h 753036"/>
              <a:gd name="connsiteX1" fmla="*/ 368834 w 837560"/>
              <a:gd name="connsiteY1" fmla="*/ 153681 h 753036"/>
              <a:gd name="connsiteX2" fmla="*/ 737667 w 837560"/>
              <a:gd name="connsiteY2" fmla="*/ 576303 h 753036"/>
              <a:gd name="connsiteX3" fmla="*/ 837560 w 837560"/>
              <a:gd name="connsiteY3" fmla="*/ 753036 h 75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7560" h="753036">
                <a:moveTo>
                  <a:pt x="0" y="0"/>
                </a:moveTo>
                <a:cubicBezTo>
                  <a:pt x="122945" y="28815"/>
                  <a:pt x="245890" y="57631"/>
                  <a:pt x="368834" y="153681"/>
                </a:cubicBezTo>
                <a:cubicBezTo>
                  <a:pt x="491778" y="249731"/>
                  <a:pt x="659546" y="476411"/>
                  <a:pt x="737667" y="576303"/>
                </a:cubicBezTo>
                <a:cubicBezTo>
                  <a:pt x="815788" y="676195"/>
                  <a:pt x="826674" y="714615"/>
                  <a:pt x="837560" y="753036"/>
                </a:cubicBezTo>
              </a:path>
            </a:pathLst>
          </a:custGeom>
          <a:noFill/>
          <a:ln w="28575">
            <a:solidFill>
              <a:srgbClr val="FF0000">
                <a:alpha val="37000"/>
              </a:srgbClr>
            </a:solidFill>
            <a:prstDash val="sysDash"/>
            <a:headEnd type="none"/>
            <a:tailEnd type="triangle"/>
          </a:ln>
          <a:effectLst>
            <a:glow rad="76200">
              <a:schemeClr val="bg1">
                <a:alpha val="48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effectLst>
                <a:glow rad="381000">
                  <a:schemeClr val="bg1">
                    <a:alpha val="77000"/>
                  </a:schemeClr>
                </a:glow>
              </a:effectLst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8B4C0DE-6FA2-4CB2-9C00-53EF7E38654E}"/>
              </a:ext>
            </a:extLst>
          </p:cNvPr>
          <p:cNvSpPr txBox="1"/>
          <p:nvPr/>
        </p:nvSpPr>
        <p:spPr>
          <a:xfrm>
            <a:off x="5304846" y="1628719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5.6 </a:t>
            </a:r>
            <a:r>
              <a:rPr lang="en-US" altLang="ja-JP" sz="2200" dirty="0" err="1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kumimoji="1" lang="ja-JP" altLang="en-US" sz="2200" dirty="0">
              <a:solidFill>
                <a:srgbClr val="FF0000">
                  <a:alpha val="80000"/>
                </a:srgbClr>
              </a:solidFill>
              <a:effectLst>
                <a:glow rad="381000">
                  <a:schemeClr val="bg1">
                    <a:alpha val="77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BEB664E-B2B0-4E89-A035-4E577D729DC5}"/>
              </a:ext>
            </a:extLst>
          </p:cNvPr>
          <p:cNvSpPr txBox="1"/>
          <p:nvPr/>
        </p:nvSpPr>
        <p:spPr>
          <a:xfrm>
            <a:off x="6677924" y="3824655"/>
            <a:ext cx="13345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altLang="ja-JP" sz="2200" dirty="0" err="1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kumimoji="1" lang="ja-JP" altLang="en-US" sz="2200" dirty="0">
              <a:solidFill>
                <a:srgbClr val="FF0000">
                  <a:alpha val="80000"/>
                </a:srgbClr>
              </a:solidFill>
              <a:effectLst>
                <a:glow rad="381000">
                  <a:schemeClr val="bg1">
                    <a:alpha val="77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F8CD458E-C4D5-4EE8-AD1A-43DC4E8C1E97}"/>
              </a:ext>
            </a:extLst>
          </p:cNvPr>
          <p:cNvCxnSpPr>
            <a:cxnSpLocks/>
          </p:cNvCxnSpPr>
          <p:nvPr/>
        </p:nvCxnSpPr>
        <p:spPr>
          <a:xfrm flipH="1">
            <a:off x="5073312" y="1025451"/>
            <a:ext cx="893557" cy="444034"/>
          </a:xfrm>
          <a:prstGeom prst="straightConnector1">
            <a:avLst/>
          </a:prstGeom>
          <a:ln w="28575">
            <a:solidFill>
              <a:srgbClr val="FF0000">
                <a:alpha val="41000"/>
              </a:srgbClr>
            </a:solidFill>
            <a:tailEnd type="oval"/>
          </a:ln>
          <a:effectLst>
            <a:glow rad="76200">
              <a:schemeClr val="bg1">
                <a:alpha val="61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E1347E7-B3D1-4618-AE43-AB050154B2EC}"/>
              </a:ext>
            </a:extLst>
          </p:cNvPr>
          <p:cNvSpPr txBox="1"/>
          <p:nvPr/>
        </p:nvSpPr>
        <p:spPr>
          <a:xfrm>
            <a:off x="5966901" y="810773"/>
            <a:ext cx="20162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n-US" altLang="ja-JP" sz="2200" baseline="30000" dirty="0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200" dirty="0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production</a:t>
            </a:r>
            <a:endParaRPr kumimoji="1" lang="ja-JP" altLang="en-US" sz="2200" dirty="0">
              <a:solidFill>
                <a:srgbClr val="FF0000">
                  <a:alpha val="80000"/>
                </a:srgbClr>
              </a:solidFill>
              <a:effectLst>
                <a:glow rad="381000">
                  <a:schemeClr val="bg1">
                    <a:alpha val="77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9D65134-E758-4A0F-AA2A-02F49F66C1F8}"/>
              </a:ext>
            </a:extLst>
          </p:cNvPr>
          <p:cNvSpPr txBox="1"/>
          <p:nvPr/>
        </p:nvSpPr>
        <p:spPr>
          <a:xfrm>
            <a:off x="6940897" y="2182144"/>
            <a:ext cx="12241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dirty="0">
                <a:solidFill>
                  <a:srgbClr val="FF0000">
                    <a:alpha val="80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RFQ</a:t>
            </a:r>
            <a:endParaRPr kumimoji="1" lang="ja-JP" altLang="en-US" sz="2200" dirty="0">
              <a:solidFill>
                <a:srgbClr val="FF0000">
                  <a:alpha val="80000"/>
                </a:srgbClr>
              </a:solidFill>
              <a:effectLst>
                <a:glow rad="381000">
                  <a:schemeClr val="bg1">
                    <a:alpha val="77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8A670DD2-5148-4AAA-91FF-533FB250D282}"/>
              </a:ext>
            </a:extLst>
          </p:cNvPr>
          <p:cNvCxnSpPr>
            <a:cxnSpLocks/>
          </p:cNvCxnSpPr>
          <p:nvPr/>
        </p:nvCxnSpPr>
        <p:spPr>
          <a:xfrm flipH="1">
            <a:off x="6098745" y="2489292"/>
            <a:ext cx="732627" cy="481816"/>
          </a:xfrm>
          <a:prstGeom prst="straightConnector1">
            <a:avLst/>
          </a:prstGeom>
          <a:ln w="28575">
            <a:solidFill>
              <a:srgbClr val="FF0000">
                <a:alpha val="41000"/>
              </a:srgbClr>
            </a:solidFill>
            <a:tailEnd type="oval"/>
          </a:ln>
          <a:effectLst>
            <a:glow rad="76200">
              <a:schemeClr val="bg1">
                <a:alpha val="61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0C52EB49-AD41-4D09-97E2-BF5E1247FA81}"/>
              </a:ext>
            </a:extLst>
          </p:cNvPr>
          <p:cNvCxnSpPr>
            <a:cxnSpLocks/>
          </p:cNvCxnSpPr>
          <p:nvPr/>
        </p:nvCxnSpPr>
        <p:spPr>
          <a:xfrm flipV="1">
            <a:off x="5366119" y="5030157"/>
            <a:ext cx="1465253" cy="246557"/>
          </a:xfrm>
          <a:prstGeom prst="straightConnector1">
            <a:avLst/>
          </a:prstGeom>
          <a:ln w="28575">
            <a:solidFill>
              <a:srgbClr val="FF0000">
                <a:alpha val="41000"/>
              </a:srgbClr>
            </a:solidFill>
            <a:tailEnd type="oval"/>
          </a:ln>
          <a:effectLst>
            <a:glow rad="76200">
              <a:schemeClr val="bg1">
                <a:alpha val="61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E86FA62-FF52-4C9E-9432-F5EF3241016F}"/>
              </a:ext>
            </a:extLst>
          </p:cNvPr>
          <p:cNvSpPr txBox="1"/>
          <p:nvPr/>
        </p:nvSpPr>
        <p:spPr>
          <a:xfrm>
            <a:off x="3503893" y="5119212"/>
            <a:ext cx="2463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>
                    <a:alpha val="86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Diagnostic</a:t>
            </a:r>
            <a:r>
              <a:rPr lang="ja-JP" altLang="en-US" sz="2000" dirty="0">
                <a:solidFill>
                  <a:srgbClr val="FF0000">
                    <a:alpha val="86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rgbClr val="FF0000">
                    <a:alpha val="86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beamline</a:t>
            </a:r>
            <a:endParaRPr kumimoji="1" lang="ja-JP" altLang="en-US" sz="2000" dirty="0">
              <a:solidFill>
                <a:srgbClr val="FF0000">
                  <a:alpha val="86000"/>
                </a:srgbClr>
              </a:solidFill>
              <a:effectLst>
                <a:glow rad="381000">
                  <a:schemeClr val="bg1">
                    <a:alpha val="77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9802A46B-0609-4972-B875-B976920A52C8}"/>
              </a:ext>
            </a:extLst>
          </p:cNvPr>
          <p:cNvSpPr txBox="1"/>
          <p:nvPr/>
        </p:nvSpPr>
        <p:spPr>
          <a:xfrm>
            <a:off x="3986794" y="6179545"/>
            <a:ext cx="2463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>
                <a:solidFill>
                  <a:srgbClr val="FF0000">
                    <a:alpha val="86000"/>
                  </a:srgbClr>
                </a:solidFill>
                <a:effectLst>
                  <a:glow rad="381000">
                    <a:schemeClr val="bg1">
                      <a:alpha val="77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MCP</a:t>
            </a:r>
            <a:endParaRPr kumimoji="1" lang="ja-JP" altLang="en-US" sz="2200" dirty="0">
              <a:solidFill>
                <a:srgbClr val="FF0000">
                  <a:alpha val="86000"/>
                </a:srgbClr>
              </a:solidFill>
              <a:effectLst>
                <a:glow rad="381000">
                  <a:schemeClr val="bg1">
                    <a:alpha val="77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E1D12209-1F32-49C8-9C06-B75E20761326}"/>
              </a:ext>
            </a:extLst>
          </p:cNvPr>
          <p:cNvCxnSpPr>
            <a:cxnSpLocks/>
          </p:cNvCxnSpPr>
          <p:nvPr/>
        </p:nvCxnSpPr>
        <p:spPr>
          <a:xfrm flipV="1">
            <a:off x="5368279" y="5791756"/>
            <a:ext cx="1606734" cy="387790"/>
          </a:xfrm>
          <a:prstGeom prst="straightConnector1">
            <a:avLst/>
          </a:prstGeom>
          <a:ln w="28575">
            <a:solidFill>
              <a:srgbClr val="FF0000">
                <a:alpha val="41000"/>
              </a:srgbClr>
            </a:solidFill>
            <a:tailEnd type="oval"/>
          </a:ln>
          <a:effectLst>
            <a:glow rad="76200">
              <a:schemeClr val="bg1">
                <a:alpha val="61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9BBC555-D340-4BAF-861F-365F34473E74}"/>
              </a:ext>
            </a:extLst>
          </p:cNvPr>
          <p:cNvSpPr txBox="1"/>
          <p:nvPr/>
        </p:nvSpPr>
        <p:spPr>
          <a:xfrm>
            <a:off x="17804" y="99563"/>
            <a:ext cx="772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r>
              <a:rPr lang="ja-JP" altLang="en-US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kumimoji="1"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(Oct. 24</a:t>
            </a:r>
            <a:r>
              <a:rPr kumimoji="1" lang="en-US" altLang="ja-JP" sz="3600" baseline="300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kumimoji="1"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30</a:t>
            </a:r>
            <a:r>
              <a:rPr kumimoji="1" lang="en-US" altLang="ja-JP" sz="3600" baseline="300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,2017)</a:t>
            </a:r>
            <a:endParaRPr kumimoji="1" lang="ja-JP" altLang="en-US" sz="3600" dirty="0">
              <a:solidFill>
                <a:srgbClr val="FF0000">
                  <a:alpha val="80000"/>
                </a:srgbClr>
              </a:solidFill>
              <a:effectLst>
                <a:glow rad="177800">
                  <a:schemeClr val="bg1">
                    <a:alpha val="74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47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19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B00DBCB-4C13-4963-9954-159CE5492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517" y="1532920"/>
            <a:ext cx="6396380" cy="418781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3E622E-AB9D-4860-9EAC-2963E974BA3A}"/>
              </a:ext>
            </a:extLst>
          </p:cNvPr>
          <p:cNvSpPr txBox="1"/>
          <p:nvPr/>
        </p:nvSpPr>
        <p:spPr>
          <a:xfrm>
            <a:off x="611560" y="5720738"/>
            <a:ext cx="76942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>
                <a:solidFill>
                  <a:srgbClr val="FF0000"/>
                </a:solidFill>
                <a:latin typeface="+mn-ea"/>
                <a:ea typeface="+mn-ea"/>
              </a:rPr>
              <a:t>World first muon acceleration </a:t>
            </a:r>
            <a:br>
              <a:rPr lang="en-US" altLang="ja-JP" sz="22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en-US" altLang="ja-JP" sz="2000" dirty="0">
                <a:solidFill>
                  <a:srgbClr val="FF0000"/>
                </a:solidFill>
                <a:latin typeface="+mn-ea"/>
                <a:ea typeface="+mn-ea"/>
              </a:rPr>
              <a:t>[ S. Bae et al., Phys. Rev. AB 21, 050101, 2018. ]</a:t>
            </a:r>
            <a:endParaRPr kumimoji="1" lang="ja-JP" altLang="en-US" sz="20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8573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2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7" name="コンテンツ プレースホルダー 30">
            <a:extLst>
              <a:ext uri="{FF2B5EF4-FFF2-40B4-BE49-F238E27FC236}">
                <a16:creationId xmlns:a16="http://schemas.microsoft.com/office/drawing/2014/main" id="{10C8C5AE-6267-44D9-956E-B4ED867CB61D}"/>
              </a:ext>
            </a:extLst>
          </p:cNvPr>
          <p:cNvSpPr txBox="1">
            <a:spLocks/>
          </p:cNvSpPr>
          <p:nvPr/>
        </p:nvSpPr>
        <p:spPr bwMode="auto">
          <a:xfrm>
            <a:off x="1331639" y="1628799"/>
            <a:ext cx="6192689" cy="453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altLang="ja-JP" sz="2400" kern="0" dirty="0">
                <a:latin typeface="+mn-ea"/>
              </a:rPr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kern="0" dirty="0">
                <a:latin typeface="+mn-ea"/>
              </a:rPr>
              <a:t>Muon </a:t>
            </a:r>
            <a:r>
              <a:rPr lang="en-US" altLang="ja-JP" sz="2400" kern="0" dirty="0" err="1">
                <a:latin typeface="+mn-ea"/>
              </a:rPr>
              <a:t>linac</a:t>
            </a:r>
            <a:r>
              <a:rPr lang="en-US" altLang="ja-JP" sz="2400" kern="0" dirty="0">
                <a:latin typeface="+mn-ea"/>
              </a:rPr>
              <a:t> design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kern="0" dirty="0">
                <a:latin typeface="+mn-ea"/>
              </a:rPr>
              <a:t>Muon acceleration experiment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kern="0" dirty="0">
                <a:latin typeface="+mn-ea"/>
              </a:rPr>
              <a:t>Prospects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ja-JP" sz="2400" kern="0" dirty="0">
                <a:latin typeface="+mn-ea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5586093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6"/>
          <p:cNvSpPr txBox="1">
            <a:spLocks noChangeArrowheads="1"/>
          </p:cNvSpPr>
          <p:nvPr/>
        </p:nvSpPr>
        <p:spPr>
          <a:xfrm>
            <a:off x="8358214" y="6492899"/>
            <a:ext cx="7858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AD9D3-E02D-4CBC-B79A-9E5537066F9B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E9BBC555-D340-4BAF-861F-365F34473E74}"/>
              </a:ext>
            </a:extLst>
          </p:cNvPr>
          <p:cNvSpPr txBox="1"/>
          <p:nvPr/>
        </p:nvSpPr>
        <p:spPr>
          <a:xfrm>
            <a:off x="17804" y="99563"/>
            <a:ext cx="7650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r>
              <a:rPr lang="ja-JP" altLang="en-US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this year </a:t>
            </a:r>
            <a:r>
              <a:rPr kumimoji="1"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kumimoji="1"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kumimoji="1" lang="en-US" altLang="ja-JP" sz="3600" baseline="300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kumimoji="1"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1" lang="en-US" altLang="ja-JP" sz="3600" baseline="300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ja-JP" sz="36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3600" dirty="0">
              <a:solidFill>
                <a:srgbClr val="FF0000">
                  <a:alpha val="80000"/>
                </a:srgbClr>
              </a:solidFill>
              <a:effectLst>
                <a:glow rad="177800">
                  <a:schemeClr val="bg1">
                    <a:alpha val="74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0A5D137-D566-423F-AC01-F8470AA4C1DD}"/>
              </a:ext>
            </a:extLst>
          </p:cNvPr>
          <p:cNvGrpSpPr/>
          <p:nvPr/>
        </p:nvGrpSpPr>
        <p:grpSpPr>
          <a:xfrm>
            <a:off x="116470" y="4463774"/>
            <a:ext cx="5777863" cy="2294663"/>
            <a:chOff x="116470" y="4463774"/>
            <a:chExt cx="5777863" cy="2294663"/>
          </a:xfrm>
        </p:grpSpPr>
        <p:sp>
          <p:nvSpPr>
            <p:cNvPr id="5" name="吹き出し: 四角形 4">
              <a:extLst>
                <a:ext uri="{FF2B5EF4-FFF2-40B4-BE49-F238E27FC236}">
                  <a16:creationId xmlns:a16="http://schemas.microsoft.com/office/drawing/2014/main" id="{73E9BB2A-0206-4BA8-9EB7-893FC3AEB668}"/>
                </a:ext>
              </a:extLst>
            </p:cNvPr>
            <p:cNvSpPr/>
            <p:nvPr/>
          </p:nvSpPr>
          <p:spPr>
            <a:xfrm>
              <a:off x="116470" y="4463774"/>
              <a:ext cx="5777863" cy="2294663"/>
            </a:xfrm>
            <a:custGeom>
              <a:avLst/>
              <a:gdLst>
                <a:gd name="connsiteX0" fmla="*/ 0 w 4071623"/>
                <a:gd name="connsiteY0" fmla="*/ 0 h 2294663"/>
                <a:gd name="connsiteX1" fmla="*/ 2375113 w 4071623"/>
                <a:gd name="connsiteY1" fmla="*/ 0 h 2294663"/>
                <a:gd name="connsiteX2" fmla="*/ 2375113 w 4071623"/>
                <a:gd name="connsiteY2" fmla="*/ 0 h 2294663"/>
                <a:gd name="connsiteX3" fmla="*/ 3393019 w 4071623"/>
                <a:gd name="connsiteY3" fmla="*/ 0 h 2294663"/>
                <a:gd name="connsiteX4" fmla="*/ 4071623 w 4071623"/>
                <a:gd name="connsiteY4" fmla="*/ 0 h 2294663"/>
                <a:gd name="connsiteX5" fmla="*/ 4071623 w 4071623"/>
                <a:gd name="connsiteY5" fmla="*/ 382444 h 2294663"/>
                <a:gd name="connsiteX6" fmla="*/ 5643392 w 4071623"/>
                <a:gd name="connsiteY6" fmla="*/ 82493 h 2294663"/>
                <a:gd name="connsiteX7" fmla="*/ 4071623 w 4071623"/>
                <a:gd name="connsiteY7" fmla="*/ 956110 h 2294663"/>
                <a:gd name="connsiteX8" fmla="*/ 4071623 w 4071623"/>
                <a:gd name="connsiteY8" fmla="*/ 2294663 h 2294663"/>
                <a:gd name="connsiteX9" fmla="*/ 3393019 w 4071623"/>
                <a:gd name="connsiteY9" fmla="*/ 2294663 h 2294663"/>
                <a:gd name="connsiteX10" fmla="*/ 2375113 w 4071623"/>
                <a:gd name="connsiteY10" fmla="*/ 2294663 h 2294663"/>
                <a:gd name="connsiteX11" fmla="*/ 2375113 w 4071623"/>
                <a:gd name="connsiteY11" fmla="*/ 2294663 h 2294663"/>
                <a:gd name="connsiteX12" fmla="*/ 0 w 4071623"/>
                <a:gd name="connsiteY12" fmla="*/ 2294663 h 2294663"/>
                <a:gd name="connsiteX13" fmla="*/ 0 w 4071623"/>
                <a:gd name="connsiteY13" fmla="*/ 956110 h 2294663"/>
                <a:gd name="connsiteX14" fmla="*/ 0 w 4071623"/>
                <a:gd name="connsiteY14" fmla="*/ 382444 h 2294663"/>
                <a:gd name="connsiteX15" fmla="*/ 0 w 4071623"/>
                <a:gd name="connsiteY15" fmla="*/ 382444 h 2294663"/>
                <a:gd name="connsiteX16" fmla="*/ 0 w 4071623"/>
                <a:gd name="connsiteY16" fmla="*/ 0 h 2294663"/>
                <a:gd name="connsiteX0" fmla="*/ 0 w 5643392"/>
                <a:gd name="connsiteY0" fmla="*/ 0 h 2294663"/>
                <a:gd name="connsiteX1" fmla="*/ 2375113 w 5643392"/>
                <a:gd name="connsiteY1" fmla="*/ 0 h 2294663"/>
                <a:gd name="connsiteX2" fmla="*/ 2375113 w 5643392"/>
                <a:gd name="connsiteY2" fmla="*/ 0 h 2294663"/>
                <a:gd name="connsiteX3" fmla="*/ 3393019 w 5643392"/>
                <a:gd name="connsiteY3" fmla="*/ 0 h 2294663"/>
                <a:gd name="connsiteX4" fmla="*/ 4071623 w 5643392"/>
                <a:gd name="connsiteY4" fmla="*/ 0 h 2294663"/>
                <a:gd name="connsiteX5" fmla="*/ 4062658 w 5643392"/>
                <a:gd name="connsiteY5" fmla="*/ 741032 h 2294663"/>
                <a:gd name="connsiteX6" fmla="*/ 5643392 w 5643392"/>
                <a:gd name="connsiteY6" fmla="*/ 82493 h 2294663"/>
                <a:gd name="connsiteX7" fmla="*/ 4071623 w 5643392"/>
                <a:gd name="connsiteY7" fmla="*/ 956110 h 2294663"/>
                <a:gd name="connsiteX8" fmla="*/ 4071623 w 5643392"/>
                <a:gd name="connsiteY8" fmla="*/ 2294663 h 2294663"/>
                <a:gd name="connsiteX9" fmla="*/ 3393019 w 5643392"/>
                <a:gd name="connsiteY9" fmla="*/ 2294663 h 2294663"/>
                <a:gd name="connsiteX10" fmla="*/ 2375113 w 5643392"/>
                <a:gd name="connsiteY10" fmla="*/ 2294663 h 2294663"/>
                <a:gd name="connsiteX11" fmla="*/ 2375113 w 5643392"/>
                <a:gd name="connsiteY11" fmla="*/ 2294663 h 2294663"/>
                <a:gd name="connsiteX12" fmla="*/ 0 w 5643392"/>
                <a:gd name="connsiteY12" fmla="*/ 2294663 h 2294663"/>
                <a:gd name="connsiteX13" fmla="*/ 0 w 5643392"/>
                <a:gd name="connsiteY13" fmla="*/ 956110 h 2294663"/>
                <a:gd name="connsiteX14" fmla="*/ 0 w 5643392"/>
                <a:gd name="connsiteY14" fmla="*/ 382444 h 2294663"/>
                <a:gd name="connsiteX15" fmla="*/ 0 w 5643392"/>
                <a:gd name="connsiteY15" fmla="*/ 382444 h 2294663"/>
                <a:gd name="connsiteX16" fmla="*/ 0 w 5643392"/>
                <a:gd name="connsiteY16" fmla="*/ 0 h 2294663"/>
                <a:gd name="connsiteX0" fmla="*/ 0 w 5777863"/>
                <a:gd name="connsiteY0" fmla="*/ 0 h 2294663"/>
                <a:gd name="connsiteX1" fmla="*/ 2375113 w 5777863"/>
                <a:gd name="connsiteY1" fmla="*/ 0 h 2294663"/>
                <a:gd name="connsiteX2" fmla="*/ 2375113 w 5777863"/>
                <a:gd name="connsiteY2" fmla="*/ 0 h 2294663"/>
                <a:gd name="connsiteX3" fmla="*/ 3393019 w 5777863"/>
                <a:gd name="connsiteY3" fmla="*/ 0 h 2294663"/>
                <a:gd name="connsiteX4" fmla="*/ 4071623 w 5777863"/>
                <a:gd name="connsiteY4" fmla="*/ 0 h 2294663"/>
                <a:gd name="connsiteX5" fmla="*/ 4062658 w 5777863"/>
                <a:gd name="connsiteY5" fmla="*/ 741032 h 2294663"/>
                <a:gd name="connsiteX6" fmla="*/ 5777863 w 5777863"/>
                <a:gd name="connsiteY6" fmla="*/ 136281 h 2294663"/>
                <a:gd name="connsiteX7" fmla="*/ 4071623 w 5777863"/>
                <a:gd name="connsiteY7" fmla="*/ 956110 h 2294663"/>
                <a:gd name="connsiteX8" fmla="*/ 4071623 w 5777863"/>
                <a:gd name="connsiteY8" fmla="*/ 2294663 h 2294663"/>
                <a:gd name="connsiteX9" fmla="*/ 3393019 w 5777863"/>
                <a:gd name="connsiteY9" fmla="*/ 2294663 h 2294663"/>
                <a:gd name="connsiteX10" fmla="*/ 2375113 w 5777863"/>
                <a:gd name="connsiteY10" fmla="*/ 2294663 h 2294663"/>
                <a:gd name="connsiteX11" fmla="*/ 2375113 w 5777863"/>
                <a:gd name="connsiteY11" fmla="*/ 2294663 h 2294663"/>
                <a:gd name="connsiteX12" fmla="*/ 0 w 5777863"/>
                <a:gd name="connsiteY12" fmla="*/ 2294663 h 2294663"/>
                <a:gd name="connsiteX13" fmla="*/ 0 w 5777863"/>
                <a:gd name="connsiteY13" fmla="*/ 956110 h 2294663"/>
                <a:gd name="connsiteX14" fmla="*/ 0 w 5777863"/>
                <a:gd name="connsiteY14" fmla="*/ 382444 h 2294663"/>
                <a:gd name="connsiteX15" fmla="*/ 0 w 5777863"/>
                <a:gd name="connsiteY15" fmla="*/ 382444 h 2294663"/>
                <a:gd name="connsiteX16" fmla="*/ 0 w 5777863"/>
                <a:gd name="connsiteY16" fmla="*/ 0 h 2294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77863" h="2294663">
                  <a:moveTo>
                    <a:pt x="0" y="0"/>
                  </a:moveTo>
                  <a:lnTo>
                    <a:pt x="2375113" y="0"/>
                  </a:lnTo>
                  <a:lnTo>
                    <a:pt x="2375113" y="0"/>
                  </a:lnTo>
                  <a:lnTo>
                    <a:pt x="3393019" y="0"/>
                  </a:lnTo>
                  <a:lnTo>
                    <a:pt x="4071623" y="0"/>
                  </a:lnTo>
                  <a:lnTo>
                    <a:pt x="4062658" y="741032"/>
                  </a:lnTo>
                  <a:lnTo>
                    <a:pt x="5777863" y="136281"/>
                  </a:lnTo>
                  <a:lnTo>
                    <a:pt x="4071623" y="956110"/>
                  </a:lnTo>
                  <a:lnTo>
                    <a:pt x="4071623" y="2294663"/>
                  </a:lnTo>
                  <a:lnTo>
                    <a:pt x="3393019" y="2294663"/>
                  </a:lnTo>
                  <a:lnTo>
                    <a:pt x="2375113" y="2294663"/>
                  </a:lnTo>
                  <a:lnTo>
                    <a:pt x="2375113" y="2294663"/>
                  </a:lnTo>
                  <a:lnTo>
                    <a:pt x="0" y="2294663"/>
                  </a:lnTo>
                  <a:lnTo>
                    <a:pt x="0" y="956110"/>
                  </a:lnTo>
                  <a:lnTo>
                    <a:pt x="0" y="382444"/>
                  </a:lnTo>
                  <a:lnTo>
                    <a:pt x="0" y="382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241300">
                <a:schemeClr val="bg1">
                  <a:alpha val="74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27" name="図 26" descr="室内, 金属 が含まれている画像&#10;&#10;自動的に生成された説明">
              <a:extLst>
                <a:ext uri="{FF2B5EF4-FFF2-40B4-BE49-F238E27FC236}">
                  <a16:creationId xmlns:a16="http://schemas.microsoft.com/office/drawing/2014/main" id="{D2AB0AC2-2E5A-4DE1-A775-95DF79400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371" y="4463774"/>
              <a:ext cx="4056721" cy="2285930"/>
            </a:xfrm>
            <a:prstGeom prst="rect">
              <a:avLst/>
            </a:prstGeom>
          </p:spPr>
        </p:pic>
      </p:grp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E35468F-9F17-4CC3-868B-B617B895816A}"/>
              </a:ext>
            </a:extLst>
          </p:cNvPr>
          <p:cNvSpPr txBox="1"/>
          <p:nvPr/>
        </p:nvSpPr>
        <p:spPr>
          <a:xfrm>
            <a:off x="3563888" y="5755176"/>
            <a:ext cx="56891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Muon bunch measurement with </a:t>
            </a:r>
            <a:r>
              <a:rPr lang="en-US" altLang="ja-JP" sz="3200" dirty="0" err="1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buncher</a:t>
            </a:r>
            <a:r>
              <a:rPr lang="en-US" altLang="ja-JP" sz="3200" dirty="0">
                <a:solidFill>
                  <a:srgbClr val="FF0000">
                    <a:alpha val="80000"/>
                  </a:srgbClr>
                </a:solidFill>
                <a:effectLst>
                  <a:glow rad="177800">
                    <a:schemeClr val="bg1">
                      <a:alpha val="74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new detectors</a:t>
            </a:r>
            <a:endParaRPr kumimoji="1" lang="ja-JP" altLang="en-US" sz="3200" dirty="0">
              <a:solidFill>
                <a:srgbClr val="FF0000">
                  <a:alpha val="80000"/>
                </a:srgbClr>
              </a:solidFill>
              <a:effectLst>
                <a:glow rad="177800">
                  <a:schemeClr val="bg1">
                    <a:alpha val="74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EAD814E-5F94-4385-BD0E-29850F3A4947}"/>
              </a:ext>
            </a:extLst>
          </p:cNvPr>
          <p:cNvGrpSpPr/>
          <p:nvPr/>
        </p:nvGrpSpPr>
        <p:grpSpPr>
          <a:xfrm>
            <a:off x="3933873" y="980729"/>
            <a:ext cx="5093411" cy="3717521"/>
            <a:chOff x="3933873" y="980729"/>
            <a:chExt cx="5093411" cy="3717521"/>
          </a:xfrm>
        </p:grpSpPr>
        <p:sp>
          <p:nvSpPr>
            <p:cNvPr id="34" name="吹き出し: 四角形 33">
              <a:extLst>
                <a:ext uri="{FF2B5EF4-FFF2-40B4-BE49-F238E27FC236}">
                  <a16:creationId xmlns:a16="http://schemas.microsoft.com/office/drawing/2014/main" id="{3924E6E5-46EE-4AD5-92A5-2E0144C30DB7}"/>
                </a:ext>
              </a:extLst>
            </p:cNvPr>
            <p:cNvSpPr/>
            <p:nvPr/>
          </p:nvSpPr>
          <p:spPr>
            <a:xfrm>
              <a:off x="3933873" y="980729"/>
              <a:ext cx="5084447" cy="3717521"/>
            </a:xfrm>
            <a:custGeom>
              <a:avLst/>
              <a:gdLst>
                <a:gd name="connsiteX0" fmla="*/ 0 w 3212458"/>
                <a:gd name="connsiteY0" fmla="*/ 0 h 1745233"/>
                <a:gd name="connsiteX1" fmla="*/ 535410 w 3212458"/>
                <a:gd name="connsiteY1" fmla="*/ 0 h 1745233"/>
                <a:gd name="connsiteX2" fmla="*/ 535410 w 3212458"/>
                <a:gd name="connsiteY2" fmla="*/ 0 h 1745233"/>
                <a:gd name="connsiteX3" fmla="*/ 1338524 w 3212458"/>
                <a:gd name="connsiteY3" fmla="*/ 0 h 1745233"/>
                <a:gd name="connsiteX4" fmla="*/ 3212458 w 3212458"/>
                <a:gd name="connsiteY4" fmla="*/ 0 h 1745233"/>
                <a:gd name="connsiteX5" fmla="*/ 3212458 w 3212458"/>
                <a:gd name="connsiteY5" fmla="*/ 1018053 h 1745233"/>
                <a:gd name="connsiteX6" fmla="*/ 3212458 w 3212458"/>
                <a:gd name="connsiteY6" fmla="*/ 1018053 h 1745233"/>
                <a:gd name="connsiteX7" fmla="*/ 3212458 w 3212458"/>
                <a:gd name="connsiteY7" fmla="*/ 1454361 h 1745233"/>
                <a:gd name="connsiteX8" fmla="*/ 3212458 w 3212458"/>
                <a:gd name="connsiteY8" fmla="*/ 1745233 h 1745233"/>
                <a:gd name="connsiteX9" fmla="*/ 1338524 w 3212458"/>
                <a:gd name="connsiteY9" fmla="*/ 1745233 h 1745233"/>
                <a:gd name="connsiteX10" fmla="*/ 1421063 w 3212458"/>
                <a:gd name="connsiteY10" fmla="*/ 4419715 h 1745233"/>
                <a:gd name="connsiteX11" fmla="*/ 535410 w 3212458"/>
                <a:gd name="connsiteY11" fmla="*/ 1745233 h 1745233"/>
                <a:gd name="connsiteX12" fmla="*/ 0 w 3212458"/>
                <a:gd name="connsiteY12" fmla="*/ 1745233 h 1745233"/>
                <a:gd name="connsiteX13" fmla="*/ 0 w 3212458"/>
                <a:gd name="connsiteY13" fmla="*/ 1454361 h 1745233"/>
                <a:gd name="connsiteX14" fmla="*/ 0 w 3212458"/>
                <a:gd name="connsiteY14" fmla="*/ 1018053 h 1745233"/>
                <a:gd name="connsiteX15" fmla="*/ 0 w 3212458"/>
                <a:gd name="connsiteY15" fmla="*/ 1018053 h 1745233"/>
                <a:gd name="connsiteX16" fmla="*/ 0 w 3212458"/>
                <a:gd name="connsiteY16" fmla="*/ 0 h 1745233"/>
                <a:gd name="connsiteX0" fmla="*/ 0 w 3212458"/>
                <a:gd name="connsiteY0" fmla="*/ 0 h 4419715"/>
                <a:gd name="connsiteX1" fmla="*/ 535410 w 3212458"/>
                <a:gd name="connsiteY1" fmla="*/ 0 h 4419715"/>
                <a:gd name="connsiteX2" fmla="*/ 535410 w 3212458"/>
                <a:gd name="connsiteY2" fmla="*/ 0 h 4419715"/>
                <a:gd name="connsiteX3" fmla="*/ 1338524 w 3212458"/>
                <a:gd name="connsiteY3" fmla="*/ 0 h 4419715"/>
                <a:gd name="connsiteX4" fmla="*/ 3212458 w 3212458"/>
                <a:gd name="connsiteY4" fmla="*/ 0 h 4419715"/>
                <a:gd name="connsiteX5" fmla="*/ 3212458 w 3212458"/>
                <a:gd name="connsiteY5" fmla="*/ 1018053 h 4419715"/>
                <a:gd name="connsiteX6" fmla="*/ 3212458 w 3212458"/>
                <a:gd name="connsiteY6" fmla="*/ 1018053 h 4419715"/>
                <a:gd name="connsiteX7" fmla="*/ 3212458 w 3212458"/>
                <a:gd name="connsiteY7" fmla="*/ 1454361 h 4419715"/>
                <a:gd name="connsiteX8" fmla="*/ 3212458 w 3212458"/>
                <a:gd name="connsiteY8" fmla="*/ 1745233 h 4419715"/>
                <a:gd name="connsiteX9" fmla="*/ 1338524 w 3212458"/>
                <a:gd name="connsiteY9" fmla="*/ 1745233 h 4419715"/>
                <a:gd name="connsiteX10" fmla="*/ 1421063 w 3212458"/>
                <a:gd name="connsiteY10" fmla="*/ 4419715 h 4419715"/>
                <a:gd name="connsiteX11" fmla="*/ 1010539 w 3212458"/>
                <a:gd name="connsiteY11" fmla="*/ 1754198 h 4419715"/>
                <a:gd name="connsiteX12" fmla="*/ 0 w 3212458"/>
                <a:gd name="connsiteY12" fmla="*/ 1745233 h 4419715"/>
                <a:gd name="connsiteX13" fmla="*/ 0 w 3212458"/>
                <a:gd name="connsiteY13" fmla="*/ 1454361 h 4419715"/>
                <a:gd name="connsiteX14" fmla="*/ 0 w 3212458"/>
                <a:gd name="connsiteY14" fmla="*/ 1018053 h 4419715"/>
                <a:gd name="connsiteX15" fmla="*/ 0 w 3212458"/>
                <a:gd name="connsiteY15" fmla="*/ 1018053 h 4419715"/>
                <a:gd name="connsiteX16" fmla="*/ 0 w 3212458"/>
                <a:gd name="connsiteY16" fmla="*/ 0 h 4419715"/>
                <a:gd name="connsiteX0" fmla="*/ 0 w 3212458"/>
                <a:gd name="connsiteY0" fmla="*/ 0 h 4222491"/>
                <a:gd name="connsiteX1" fmla="*/ 535410 w 3212458"/>
                <a:gd name="connsiteY1" fmla="*/ 0 h 4222491"/>
                <a:gd name="connsiteX2" fmla="*/ 535410 w 3212458"/>
                <a:gd name="connsiteY2" fmla="*/ 0 h 4222491"/>
                <a:gd name="connsiteX3" fmla="*/ 1338524 w 3212458"/>
                <a:gd name="connsiteY3" fmla="*/ 0 h 4222491"/>
                <a:gd name="connsiteX4" fmla="*/ 3212458 w 3212458"/>
                <a:gd name="connsiteY4" fmla="*/ 0 h 4222491"/>
                <a:gd name="connsiteX5" fmla="*/ 3212458 w 3212458"/>
                <a:gd name="connsiteY5" fmla="*/ 1018053 h 4222491"/>
                <a:gd name="connsiteX6" fmla="*/ 3212458 w 3212458"/>
                <a:gd name="connsiteY6" fmla="*/ 1018053 h 4222491"/>
                <a:gd name="connsiteX7" fmla="*/ 3212458 w 3212458"/>
                <a:gd name="connsiteY7" fmla="*/ 1454361 h 4222491"/>
                <a:gd name="connsiteX8" fmla="*/ 3212458 w 3212458"/>
                <a:gd name="connsiteY8" fmla="*/ 1745233 h 4222491"/>
                <a:gd name="connsiteX9" fmla="*/ 1338524 w 3212458"/>
                <a:gd name="connsiteY9" fmla="*/ 1745233 h 4222491"/>
                <a:gd name="connsiteX10" fmla="*/ 999722 w 3212458"/>
                <a:gd name="connsiteY10" fmla="*/ 4222491 h 4222491"/>
                <a:gd name="connsiteX11" fmla="*/ 1010539 w 3212458"/>
                <a:gd name="connsiteY11" fmla="*/ 1754198 h 4222491"/>
                <a:gd name="connsiteX12" fmla="*/ 0 w 3212458"/>
                <a:gd name="connsiteY12" fmla="*/ 1745233 h 4222491"/>
                <a:gd name="connsiteX13" fmla="*/ 0 w 3212458"/>
                <a:gd name="connsiteY13" fmla="*/ 1454361 h 4222491"/>
                <a:gd name="connsiteX14" fmla="*/ 0 w 3212458"/>
                <a:gd name="connsiteY14" fmla="*/ 1018053 h 4222491"/>
                <a:gd name="connsiteX15" fmla="*/ 0 w 3212458"/>
                <a:gd name="connsiteY15" fmla="*/ 1018053 h 4222491"/>
                <a:gd name="connsiteX16" fmla="*/ 0 w 3212458"/>
                <a:gd name="connsiteY16" fmla="*/ 0 h 4222491"/>
                <a:gd name="connsiteX0" fmla="*/ 0 w 3212458"/>
                <a:gd name="connsiteY0" fmla="*/ 0 h 4222491"/>
                <a:gd name="connsiteX1" fmla="*/ 535410 w 3212458"/>
                <a:gd name="connsiteY1" fmla="*/ 0 h 4222491"/>
                <a:gd name="connsiteX2" fmla="*/ 535410 w 3212458"/>
                <a:gd name="connsiteY2" fmla="*/ 0 h 4222491"/>
                <a:gd name="connsiteX3" fmla="*/ 1338524 w 3212458"/>
                <a:gd name="connsiteY3" fmla="*/ 0 h 4222491"/>
                <a:gd name="connsiteX4" fmla="*/ 3212458 w 3212458"/>
                <a:gd name="connsiteY4" fmla="*/ 0 h 4222491"/>
                <a:gd name="connsiteX5" fmla="*/ 3212458 w 3212458"/>
                <a:gd name="connsiteY5" fmla="*/ 1018053 h 4222491"/>
                <a:gd name="connsiteX6" fmla="*/ 3212458 w 3212458"/>
                <a:gd name="connsiteY6" fmla="*/ 1018053 h 4222491"/>
                <a:gd name="connsiteX7" fmla="*/ 3212458 w 3212458"/>
                <a:gd name="connsiteY7" fmla="*/ 1454361 h 4222491"/>
                <a:gd name="connsiteX8" fmla="*/ 3212458 w 3212458"/>
                <a:gd name="connsiteY8" fmla="*/ 1745233 h 4222491"/>
                <a:gd name="connsiteX9" fmla="*/ 1338524 w 3212458"/>
                <a:gd name="connsiteY9" fmla="*/ 1745233 h 4222491"/>
                <a:gd name="connsiteX10" fmla="*/ 999722 w 3212458"/>
                <a:gd name="connsiteY10" fmla="*/ 4222491 h 4222491"/>
                <a:gd name="connsiteX11" fmla="*/ 1091221 w 3212458"/>
                <a:gd name="connsiteY11" fmla="*/ 1727303 h 4222491"/>
                <a:gd name="connsiteX12" fmla="*/ 0 w 3212458"/>
                <a:gd name="connsiteY12" fmla="*/ 1745233 h 4222491"/>
                <a:gd name="connsiteX13" fmla="*/ 0 w 3212458"/>
                <a:gd name="connsiteY13" fmla="*/ 1454361 h 4222491"/>
                <a:gd name="connsiteX14" fmla="*/ 0 w 3212458"/>
                <a:gd name="connsiteY14" fmla="*/ 1018053 h 4222491"/>
                <a:gd name="connsiteX15" fmla="*/ 0 w 3212458"/>
                <a:gd name="connsiteY15" fmla="*/ 1018053 h 4222491"/>
                <a:gd name="connsiteX16" fmla="*/ 0 w 3212458"/>
                <a:gd name="connsiteY16" fmla="*/ 0 h 4222491"/>
                <a:gd name="connsiteX0" fmla="*/ 0 w 3212458"/>
                <a:gd name="connsiteY0" fmla="*/ 0 h 4222491"/>
                <a:gd name="connsiteX1" fmla="*/ 535410 w 3212458"/>
                <a:gd name="connsiteY1" fmla="*/ 0 h 4222491"/>
                <a:gd name="connsiteX2" fmla="*/ 535410 w 3212458"/>
                <a:gd name="connsiteY2" fmla="*/ 0 h 4222491"/>
                <a:gd name="connsiteX3" fmla="*/ 1338524 w 3212458"/>
                <a:gd name="connsiteY3" fmla="*/ 0 h 4222491"/>
                <a:gd name="connsiteX4" fmla="*/ 3212458 w 3212458"/>
                <a:gd name="connsiteY4" fmla="*/ 0 h 4222491"/>
                <a:gd name="connsiteX5" fmla="*/ 3212458 w 3212458"/>
                <a:gd name="connsiteY5" fmla="*/ 1018053 h 4222491"/>
                <a:gd name="connsiteX6" fmla="*/ 3212458 w 3212458"/>
                <a:gd name="connsiteY6" fmla="*/ 1018053 h 4222491"/>
                <a:gd name="connsiteX7" fmla="*/ 3212458 w 3212458"/>
                <a:gd name="connsiteY7" fmla="*/ 1454361 h 4222491"/>
                <a:gd name="connsiteX8" fmla="*/ 3212458 w 3212458"/>
                <a:gd name="connsiteY8" fmla="*/ 1745233 h 4222491"/>
                <a:gd name="connsiteX9" fmla="*/ 1338524 w 3212458"/>
                <a:gd name="connsiteY9" fmla="*/ 1745233 h 4222491"/>
                <a:gd name="connsiteX10" fmla="*/ 999722 w 3212458"/>
                <a:gd name="connsiteY10" fmla="*/ 4222491 h 4222491"/>
                <a:gd name="connsiteX11" fmla="*/ 1118115 w 3212458"/>
                <a:gd name="connsiteY11" fmla="*/ 1781091 h 4222491"/>
                <a:gd name="connsiteX12" fmla="*/ 0 w 3212458"/>
                <a:gd name="connsiteY12" fmla="*/ 1745233 h 4222491"/>
                <a:gd name="connsiteX13" fmla="*/ 0 w 3212458"/>
                <a:gd name="connsiteY13" fmla="*/ 1454361 h 4222491"/>
                <a:gd name="connsiteX14" fmla="*/ 0 w 3212458"/>
                <a:gd name="connsiteY14" fmla="*/ 1018053 h 4222491"/>
                <a:gd name="connsiteX15" fmla="*/ 0 w 3212458"/>
                <a:gd name="connsiteY15" fmla="*/ 1018053 h 4222491"/>
                <a:gd name="connsiteX16" fmla="*/ 0 w 3212458"/>
                <a:gd name="connsiteY16" fmla="*/ 0 h 4222491"/>
                <a:gd name="connsiteX0" fmla="*/ 0 w 3212458"/>
                <a:gd name="connsiteY0" fmla="*/ 0 h 4222491"/>
                <a:gd name="connsiteX1" fmla="*/ 535410 w 3212458"/>
                <a:gd name="connsiteY1" fmla="*/ 0 h 4222491"/>
                <a:gd name="connsiteX2" fmla="*/ 535410 w 3212458"/>
                <a:gd name="connsiteY2" fmla="*/ 0 h 4222491"/>
                <a:gd name="connsiteX3" fmla="*/ 1338524 w 3212458"/>
                <a:gd name="connsiteY3" fmla="*/ 0 h 4222491"/>
                <a:gd name="connsiteX4" fmla="*/ 3212458 w 3212458"/>
                <a:gd name="connsiteY4" fmla="*/ 0 h 4222491"/>
                <a:gd name="connsiteX5" fmla="*/ 3212458 w 3212458"/>
                <a:gd name="connsiteY5" fmla="*/ 1018053 h 4222491"/>
                <a:gd name="connsiteX6" fmla="*/ 3212458 w 3212458"/>
                <a:gd name="connsiteY6" fmla="*/ 1018053 h 4222491"/>
                <a:gd name="connsiteX7" fmla="*/ 3212458 w 3212458"/>
                <a:gd name="connsiteY7" fmla="*/ 1454361 h 4222491"/>
                <a:gd name="connsiteX8" fmla="*/ 3212458 w 3212458"/>
                <a:gd name="connsiteY8" fmla="*/ 1745233 h 4222491"/>
                <a:gd name="connsiteX9" fmla="*/ 1338524 w 3212458"/>
                <a:gd name="connsiteY9" fmla="*/ 1745233 h 4222491"/>
                <a:gd name="connsiteX10" fmla="*/ 999722 w 3212458"/>
                <a:gd name="connsiteY10" fmla="*/ 4222491 h 4222491"/>
                <a:gd name="connsiteX11" fmla="*/ 1100185 w 3212458"/>
                <a:gd name="connsiteY11" fmla="*/ 1745232 h 4222491"/>
                <a:gd name="connsiteX12" fmla="*/ 0 w 3212458"/>
                <a:gd name="connsiteY12" fmla="*/ 1745233 h 4222491"/>
                <a:gd name="connsiteX13" fmla="*/ 0 w 3212458"/>
                <a:gd name="connsiteY13" fmla="*/ 1454361 h 4222491"/>
                <a:gd name="connsiteX14" fmla="*/ 0 w 3212458"/>
                <a:gd name="connsiteY14" fmla="*/ 1018053 h 4222491"/>
                <a:gd name="connsiteX15" fmla="*/ 0 w 3212458"/>
                <a:gd name="connsiteY15" fmla="*/ 1018053 h 4222491"/>
                <a:gd name="connsiteX16" fmla="*/ 0 w 3212458"/>
                <a:gd name="connsiteY16" fmla="*/ 0 h 4222491"/>
                <a:gd name="connsiteX0" fmla="*/ 0 w 3212458"/>
                <a:gd name="connsiteY0" fmla="*/ 0 h 4222491"/>
                <a:gd name="connsiteX1" fmla="*/ 535410 w 3212458"/>
                <a:gd name="connsiteY1" fmla="*/ 0 h 4222491"/>
                <a:gd name="connsiteX2" fmla="*/ 535410 w 3212458"/>
                <a:gd name="connsiteY2" fmla="*/ 0 h 4222491"/>
                <a:gd name="connsiteX3" fmla="*/ 1338524 w 3212458"/>
                <a:gd name="connsiteY3" fmla="*/ 0 h 4222491"/>
                <a:gd name="connsiteX4" fmla="*/ 3212458 w 3212458"/>
                <a:gd name="connsiteY4" fmla="*/ 0 h 4222491"/>
                <a:gd name="connsiteX5" fmla="*/ 3212458 w 3212458"/>
                <a:gd name="connsiteY5" fmla="*/ 1018053 h 4222491"/>
                <a:gd name="connsiteX6" fmla="*/ 3212458 w 3212458"/>
                <a:gd name="connsiteY6" fmla="*/ 1018053 h 4222491"/>
                <a:gd name="connsiteX7" fmla="*/ 3212458 w 3212458"/>
                <a:gd name="connsiteY7" fmla="*/ 1454361 h 4222491"/>
                <a:gd name="connsiteX8" fmla="*/ 3212458 w 3212458"/>
                <a:gd name="connsiteY8" fmla="*/ 1745233 h 4222491"/>
                <a:gd name="connsiteX9" fmla="*/ 2527982 w 3212458"/>
                <a:gd name="connsiteY9" fmla="*/ 1765452 h 4222491"/>
                <a:gd name="connsiteX10" fmla="*/ 999722 w 3212458"/>
                <a:gd name="connsiteY10" fmla="*/ 4222491 h 4222491"/>
                <a:gd name="connsiteX11" fmla="*/ 1100185 w 3212458"/>
                <a:gd name="connsiteY11" fmla="*/ 1745232 h 4222491"/>
                <a:gd name="connsiteX12" fmla="*/ 0 w 3212458"/>
                <a:gd name="connsiteY12" fmla="*/ 1745233 h 4222491"/>
                <a:gd name="connsiteX13" fmla="*/ 0 w 3212458"/>
                <a:gd name="connsiteY13" fmla="*/ 1454361 h 4222491"/>
                <a:gd name="connsiteX14" fmla="*/ 0 w 3212458"/>
                <a:gd name="connsiteY14" fmla="*/ 1018053 h 4222491"/>
                <a:gd name="connsiteX15" fmla="*/ 0 w 3212458"/>
                <a:gd name="connsiteY15" fmla="*/ 1018053 h 4222491"/>
                <a:gd name="connsiteX16" fmla="*/ 0 w 3212458"/>
                <a:gd name="connsiteY16" fmla="*/ 0 h 4222491"/>
                <a:gd name="connsiteX0" fmla="*/ 0 w 3212458"/>
                <a:gd name="connsiteY0" fmla="*/ 0 h 4222491"/>
                <a:gd name="connsiteX1" fmla="*/ 535410 w 3212458"/>
                <a:gd name="connsiteY1" fmla="*/ 0 h 4222491"/>
                <a:gd name="connsiteX2" fmla="*/ 535410 w 3212458"/>
                <a:gd name="connsiteY2" fmla="*/ 0 h 4222491"/>
                <a:gd name="connsiteX3" fmla="*/ 1338524 w 3212458"/>
                <a:gd name="connsiteY3" fmla="*/ 0 h 4222491"/>
                <a:gd name="connsiteX4" fmla="*/ 3212458 w 3212458"/>
                <a:gd name="connsiteY4" fmla="*/ 0 h 4222491"/>
                <a:gd name="connsiteX5" fmla="*/ 3212458 w 3212458"/>
                <a:gd name="connsiteY5" fmla="*/ 1018053 h 4222491"/>
                <a:gd name="connsiteX6" fmla="*/ 3212458 w 3212458"/>
                <a:gd name="connsiteY6" fmla="*/ 1018053 h 4222491"/>
                <a:gd name="connsiteX7" fmla="*/ 3212458 w 3212458"/>
                <a:gd name="connsiteY7" fmla="*/ 1454361 h 4222491"/>
                <a:gd name="connsiteX8" fmla="*/ 3212458 w 3212458"/>
                <a:gd name="connsiteY8" fmla="*/ 1745233 h 4222491"/>
                <a:gd name="connsiteX9" fmla="*/ 2527982 w 3212458"/>
                <a:gd name="connsiteY9" fmla="*/ 1765452 h 4222491"/>
                <a:gd name="connsiteX10" fmla="*/ 999722 w 3212458"/>
                <a:gd name="connsiteY10" fmla="*/ 4222491 h 4222491"/>
                <a:gd name="connsiteX11" fmla="*/ 2165033 w 3212458"/>
                <a:gd name="connsiteY11" fmla="*/ 1745233 h 4222491"/>
                <a:gd name="connsiteX12" fmla="*/ 0 w 3212458"/>
                <a:gd name="connsiteY12" fmla="*/ 1745233 h 4222491"/>
                <a:gd name="connsiteX13" fmla="*/ 0 w 3212458"/>
                <a:gd name="connsiteY13" fmla="*/ 1454361 h 4222491"/>
                <a:gd name="connsiteX14" fmla="*/ 0 w 3212458"/>
                <a:gd name="connsiteY14" fmla="*/ 1018053 h 4222491"/>
                <a:gd name="connsiteX15" fmla="*/ 0 w 3212458"/>
                <a:gd name="connsiteY15" fmla="*/ 1018053 h 4222491"/>
                <a:gd name="connsiteX16" fmla="*/ 0 w 3212458"/>
                <a:gd name="connsiteY16" fmla="*/ 0 h 4222491"/>
                <a:gd name="connsiteX0" fmla="*/ 0 w 3212458"/>
                <a:gd name="connsiteY0" fmla="*/ 0 h 4192163"/>
                <a:gd name="connsiteX1" fmla="*/ 535410 w 3212458"/>
                <a:gd name="connsiteY1" fmla="*/ 0 h 4192163"/>
                <a:gd name="connsiteX2" fmla="*/ 535410 w 3212458"/>
                <a:gd name="connsiteY2" fmla="*/ 0 h 4192163"/>
                <a:gd name="connsiteX3" fmla="*/ 1338524 w 3212458"/>
                <a:gd name="connsiteY3" fmla="*/ 0 h 4192163"/>
                <a:gd name="connsiteX4" fmla="*/ 3212458 w 3212458"/>
                <a:gd name="connsiteY4" fmla="*/ 0 h 4192163"/>
                <a:gd name="connsiteX5" fmla="*/ 3212458 w 3212458"/>
                <a:gd name="connsiteY5" fmla="*/ 1018053 h 4192163"/>
                <a:gd name="connsiteX6" fmla="*/ 3212458 w 3212458"/>
                <a:gd name="connsiteY6" fmla="*/ 1018053 h 4192163"/>
                <a:gd name="connsiteX7" fmla="*/ 3212458 w 3212458"/>
                <a:gd name="connsiteY7" fmla="*/ 1454361 h 4192163"/>
                <a:gd name="connsiteX8" fmla="*/ 3212458 w 3212458"/>
                <a:gd name="connsiteY8" fmla="*/ 1745233 h 4192163"/>
                <a:gd name="connsiteX9" fmla="*/ 2527982 w 3212458"/>
                <a:gd name="connsiteY9" fmla="*/ 1765452 h 4192163"/>
                <a:gd name="connsiteX10" fmla="*/ 1838006 w 3212458"/>
                <a:gd name="connsiteY10" fmla="*/ 4192163 h 4192163"/>
                <a:gd name="connsiteX11" fmla="*/ 2165033 w 3212458"/>
                <a:gd name="connsiteY11" fmla="*/ 1745233 h 4192163"/>
                <a:gd name="connsiteX12" fmla="*/ 0 w 3212458"/>
                <a:gd name="connsiteY12" fmla="*/ 1745233 h 4192163"/>
                <a:gd name="connsiteX13" fmla="*/ 0 w 3212458"/>
                <a:gd name="connsiteY13" fmla="*/ 1454361 h 4192163"/>
                <a:gd name="connsiteX14" fmla="*/ 0 w 3212458"/>
                <a:gd name="connsiteY14" fmla="*/ 1018053 h 4192163"/>
                <a:gd name="connsiteX15" fmla="*/ 0 w 3212458"/>
                <a:gd name="connsiteY15" fmla="*/ 1018053 h 4192163"/>
                <a:gd name="connsiteX16" fmla="*/ 0 w 3212458"/>
                <a:gd name="connsiteY16" fmla="*/ 0 h 4192163"/>
                <a:gd name="connsiteX0" fmla="*/ 0 w 3212458"/>
                <a:gd name="connsiteY0" fmla="*/ 0 h 4192163"/>
                <a:gd name="connsiteX1" fmla="*/ 535410 w 3212458"/>
                <a:gd name="connsiteY1" fmla="*/ 0 h 4192163"/>
                <a:gd name="connsiteX2" fmla="*/ 535410 w 3212458"/>
                <a:gd name="connsiteY2" fmla="*/ 0 h 4192163"/>
                <a:gd name="connsiteX3" fmla="*/ 1338524 w 3212458"/>
                <a:gd name="connsiteY3" fmla="*/ 0 h 4192163"/>
                <a:gd name="connsiteX4" fmla="*/ 3212458 w 3212458"/>
                <a:gd name="connsiteY4" fmla="*/ 0 h 4192163"/>
                <a:gd name="connsiteX5" fmla="*/ 3212458 w 3212458"/>
                <a:gd name="connsiteY5" fmla="*/ 1018053 h 4192163"/>
                <a:gd name="connsiteX6" fmla="*/ 3212458 w 3212458"/>
                <a:gd name="connsiteY6" fmla="*/ 1018053 h 4192163"/>
                <a:gd name="connsiteX7" fmla="*/ 3212458 w 3212458"/>
                <a:gd name="connsiteY7" fmla="*/ 1454361 h 4192163"/>
                <a:gd name="connsiteX8" fmla="*/ 3212458 w 3212458"/>
                <a:gd name="connsiteY8" fmla="*/ 1745233 h 4192163"/>
                <a:gd name="connsiteX9" fmla="*/ 2527982 w 3212458"/>
                <a:gd name="connsiteY9" fmla="*/ 1765452 h 4192163"/>
                <a:gd name="connsiteX10" fmla="*/ 1838006 w 3212458"/>
                <a:gd name="connsiteY10" fmla="*/ 4192163 h 4192163"/>
                <a:gd name="connsiteX11" fmla="*/ 2165033 w 3212458"/>
                <a:gd name="connsiteY11" fmla="*/ 1745233 h 4192163"/>
                <a:gd name="connsiteX12" fmla="*/ 0 w 3212458"/>
                <a:gd name="connsiteY12" fmla="*/ 1745233 h 4192163"/>
                <a:gd name="connsiteX13" fmla="*/ 0 w 3212458"/>
                <a:gd name="connsiteY13" fmla="*/ 1454361 h 4192163"/>
                <a:gd name="connsiteX14" fmla="*/ 0 w 3212458"/>
                <a:gd name="connsiteY14" fmla="*/ 1018053 h 4192163"/>
                <a:gd name="connsiteX15" fmla="*/ 0 w 3212458"/>
                <a:gd name="connsiteY15" fmla="*/ 1018053 h 4192163"/>
                <a:gd name="connsiteX16" fmla="*/ 0 w 3212458"/>
                <a:gd name="connsiteY16" fmla="*/ 0 h 4192163"/>
                <a:gd name="connsiteX0" fmla="*/ 0 w 3212458"/>
                <a:gd name="connsiteY0" fmla="*/ 0 h 4192163"/>
                <a:gd name="connsiteX1" fmla="*/ 535410 w 3212458"/>
                <a:gd name="connsiteY1" fmla="*/ 0 h 4192163"/>
                <a:gd name="connsiteX2" fmla="*/ 535410 w 3212458"/>
                <a:gd name="connsiteY2" fmla="*/ 0 h 4192163"/>
                <a:gd name="connsiteX3" fmla="*/ 1338524 w 3212458"/>
                <a:gd name="connsiteY3" fmla="*/ 0 h 4192163"/>
                <a:gd name="connsiteX4" fmla="*/ 3212458 w 3212458"/>
                <a:gd name="connsiteY4" fmla="*/ 0 h 4192163"/>
                <a:gd name="connsiteX5" fmla="*/ 3212458 w 3212458"/>
                <a:gd name="connsiteY5" fmla="*/ 1018053 h 4192163"/>
                <a:gd name="connsiteX6" fmla="*/ 3212458 w 3212458"/>
                <a:gd name="connsiteY6" fmla="*/ 1018053 h 4192163"/>
                <a:gd name="connsiteX7" fmla="*/ 3212458 w 3212458"/>
                <a:gd name="connsiteY7" fmla="*/ 1454361 h 4192163"/>
                <a:gd name="connsiteX8" fmla="*/ 3212458 w 3212458"/>
                <a:gd name="connsiteY8" fmla="*/ 1745233 h 4192163"/>
                <a:gd name="connsiteX9" fmla="*/ 2527982 w 3212458"/>
                <a:gd name="connsiteY9" fmla="*/ 1765452 h 4192163"/>
                <a:gd name="connsiteX10" fmla="*/ 1838006 w 3212458"/>
                <a:gd name="connsiteY10" fmla="*/ 4192163 h 4192163"/>
                <a:gd name="connsiteX11" fmla="*/ 2165033 w 3212458"/>
                <a:gd name="connsiteY11" fmla="*/ 1745233 h 4192163"/>
                <a:gd name="connsiteX12" fmla="*/ 0 w 3212458"/>
                <a:gd name="connsiteY12" fmla="*/ 1745233 h 4192163"/>
                <a:gd name="connsiteX13" fmla="*/ 0 w 3212458"/>
                <a:gd name="connsiteY13" fmla="*/ 1454361 h 4192163"/>
                <a:gd name="connsiteX14" fmla="*/ 0 w 3212458"/>
                <a:gd name="connsiteY14" fmla="*/ 1018053 h 4192163"/>
                <a:gd name="connsiteX15" fmla="*/ 0 w 3212458"/>
                <a:gd name="connsiteY15" fmla="*/ 1018053 h 4192163"/>
                <a:gd name="connsiteX16" fmla="*/ 0 w 3212458"/>
                <a:gd name="connsiteY16" fmla="*/ 0 h 4192163"/>
                <a:gd name="connsiteX0" fmla="*/ 0 w 3212458"/>
                <a:gd name="connsiteY0" fmla="*/ 0 h 4192163"/>
                <a:gd name="connsiteX1" fmla="*/ 535410 w 3212458"/>
                <a:gd name="connsiteY1" fmla="*/ 0 h 4192163"/>
                <a:gd name="connsiteX2" fmla="*/ 535410 w 3212458"/>
                <a:gd name="connsiteY2" fmla="*/ 0 h 4192163"/>
                <a:gd name="connsiteX3" fmla="*/ 1338524 w 3212458"/>
                <a:gd name="connsiteY3" fmla="*/ 0 h 4192163"/>
                <a:gd name="connsiteX4" fmla="*/ 3212458 w 3212458"/>
                <a:gd name="connsiteY4" fmla="*/ 0 h 4192163"/>
                <a:gd name="connsiteX5" fmla="*/ 3212458 w 3212458"/>
                <a:gd name="connsiteY5" fmla="*/ 1018053 h 4192163"/>
                <a:gd name="connsiteX6" fmla="*/ 3212458 w 3212458"/>
                <a:gd name="connsiteY6" fmla="*/ 1018053 h 4192163"/>
                <a:gd name="connsiteX7" fmla="*/ 3212458 w 3212458"/>
                <a:gd name="connsiteY7" fmla="*/ 1454361 h 4192163"/>
                <a:gd name="connsiteX8" fmla="*/ 3212458 w 3212458"/>
                <a:gd name="connsiteY8" fmla="*/ 1745233 h 4192163"/>
                <a:gd name="connsiteX9" fmla="*/ 2527982 w 3212458"/>
                <a:gd name="connsiteY9" fmla="*/ 1765452 h 4192163"/>
                <a:gd name="connsiteX10" fmla="*/ 1838006 w 3212458"/>
                <a:gd name="connsiteY10" fmla="*/ 4192163 h 4192163"/>
                <a:gd name="connsiteX11" fmla="*/ 2165033 w 3212458"/>
                <a:gd name="connsiteY11" fmla="*/ 1745233 h 4192163"/>
                <a:gd name="connsiteX12" fmla="*/ 0 w 3212458"/>
                <a:gd name="connsiteY12" fmla="*/ 1745233 h 4192163"/>
                <a:gd name="connsiteX13" fmla="*/ 0 w 3212458"/>
                <a:gd name="connsiteY13" fmla="*/ 1454361 h 4192163"/>
                <a:gd name="connsiteX14" fmla="*/ 0 w 3212458"/>
                <a:gd name="connsiteY14" fmla="*/ 1018053 h 4192163"/>
                <a:gd name="connsiteX15" fmla="*/ 0 w 3212458"/>
                <a:gd name="connsiteY15" fmla="*/ 1018053 h 4192163"/>
                <a:gd name="connsiteX16" fmla="*/ 0 w 3212458"/>
                <a:gd name="connsiteY16" fmla="*/ 0 h 4192163"/>
                <a:gd name="connsiteX0" fmla="*/ 0 w 3212458"/>
                <a:gd name="connsiteY0" fmla="*/ 0 h 4192163"/>
                <a:gd name="connsiteX1" fmla="*/ 535410 w 3212458"/>
                <a:gd name="connsiteY1" fmla="*/ 0 h 4192163"/>
                <a:gd name="connsiteX2" fmla="*/ 535410 w 3212458"/>
                <a:gd name="connsiteY2" fmla="*/ 0 h 4192163"/>
                <a:gd name="connsiteX3" fmla="*/ 1338524 w 3212458"/>
                <a:gd name="connsiteY3" fmla="*/ 0 h 4192163"/>
                <a:gd name="connsiteX4" fmla="*/ 3212458 w 3212458"/>
                <a:gd name="connsiteY4" fmla="*/ 0 h 4192163"/>
                <a:gd name="connsiteX5" fmla="*/ 3212458 w 3212458"/>
                <a:gd name="connsiteY5" fmla="*/ 1018053 h 4192163"/>
                <a:gd name="connsiteX6" fmla="*/ 3212458 w 3212458"/>
                <a:gd name="connsiteY6" fmla="*/ 1018053 h 4192163"/>
                <a:gd name="connsiteX7" fmla="*/ 3212458 w 3212458"/>
                <a:gd name="connsiteY7" fmla="*/ 1454361 h 4192163"/>
                <a:gd name="connsiteX8" fmla="*/ 3212458 w 3212458"/>
                <a:gd name="connsiteY8" fmla="*/ 1745233 h 4192163"/>
                <a:gd name="connsiteX9" fmla="*/ 2527982 w 3212458"/>
                <a:gd name="connsiteY9" fmla="*/ 1765452 h 4192163"/>
                <a:gd name="connsiteX10" fmla="*/ 1838006 w 3212458"/>
                <a:gd name="connsiteY10" fmla="*/ 4192163 h 4192163"/>
                <a:gd name="connsiteX11" fmla="*/ 2165033 w 3212458"/>
                <a:gd name="connsiteY11" fmla="*/ 1745233 h 4192163"/>
                <a:gd name="connsiteX12" fmla="*/ 0 w 3212458"/>
                <a:gd name="connsiteY12" fmla="*/ 1745233 h 4192163"/>
                <a:gd name="connsiteX13" fmla="*/ 0 w 3212458"/>
                <a:gd name="connsiteY13" fmla="*/ 1454361 h 4192163"/>
                <a:gd name="connsiteX14" fmla="*/ 0 w 3212458"/>
                <a:gd name="connsiteY14" fmla="*/ 1018053 h 4192163"/>
                <a:gd name="connsiteX15" fmla="*/ 0 w 3212458"/>
                <a:gd name="connsiteY15" fmla="*/ 1018053 h 4192163"/>
                <a:gd name="connsiteX16" fmla="*/ 0 w 3212458"/>
                <a:gd name="connsiteY16" fmla="*/ 0 h 419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12458" h="4192163">
                  <a:moveTo>
                    <a:pt x="0" y="0"/>
                  </a:moveTo>
                  <a:lnTo>
                    <a:pt x="535410" y="0"/>
                  </a:lnTo>
                  <a:lnTo>
                    <a:pt x="535410" y="0"/>
                  </a:lnTo>
                  <a:lnTo>
                    <a:pt x="1338524" y="0"/>
                  </a:lnTo>
                  <a:lnTo>
                    <a:pt x="3212458" y="0"/>
                  </a:lnTo>
                  <a:lnTo>
                    <a:pt x="3212458" y="1018053"/>
                  </a:lnTo>
                  <a:lnTo>
                    <a:pt x="3212458" y="1018053"/>
                  </a:lnTo>
                  <a:lnTo>
                    <a:pt x="3212458" y="1454361"/>
                  </a:lnTo>
                  <a:lnTo>
                    <a:pt x="3212458" y="1745233"/>
                  </a:lnTo>
                  <a:lnTo>
                    <a:pt x="2527982" y="1765452"/>
                  </a:lnTo>
                  <a:cubicBezTo>
                    <a:pt x="2415048" y="2591205"/>
                    <a:pt x="2137854" y="3325973"/>
                    <a:pt x="1838006" y="4192163"/>
                  </a:cubicBezTo>
                  <a:cubicBezTo>
                    <a:pt x="2096496" y="2965028"/>
                    <a:pt x="2161427" y="2567997"/>
                    <a:pt x="2165033" y="1745233"/>
                  </a:cubicBezTo>
                  <a:lnTo>
                    <a:pt x="0" y="1745233"/>
                  </a:lnTo>
                  <a:lnTo>
                    <a:pt x="0" y="1454361"/>
                  </a:lnTo>
                  <a:lnTo>
                    <a:pt x="0" y="1018053"/>
                  </a:lnTo>
                  <a:lnTo>
                    <a:pt x="0" y="10180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254000">
                <a:schemeClr val="bg1">
                  <a:alpha val="9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8FB4F808-07DE-4495-995C-78D99053C8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082"/>
            <a:stretch/>
          </p:blipFill>
          <p:spPr>
            <a:xfrm>
              <a:off x="6180043" y="1021048"/>
              <a:ext cx="2847241" cy="1491470"/>
            </a:xfrm>
            <a:prstGeom prst="rect">
              <a:avLst/>
            </a:prstGeom>
            <a:noFill/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図 2" descr="室内, カップ, コーヒー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860070B6-C8A0-4386-9751-0D7A15B87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3873" y="1021048"/>
              <a:ext cx="2237205" cy="14914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61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21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Some plots</a:t>
            </a:r>
            <a:endParaRPr kumimoji="1" lang="ja-JP" altLang="en-US" sz="3200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FDF5DC9-282B-4143-BF6B-E22CAD041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953" y="1195943"/>
            <a:ext cx="6654093" cy="258270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B43FBCC-93C1-412D-8F6C-4FD7A94DB5A2}"/>
              </a:ext>
            </a:extLst>
          </p:cNvPr>
          <p:cNvSpPr txBox="1"/>
          <p:nvPr/>
        </p:nvSpPr>
        <p:spPr>
          <a:xfrm>
            <a:off x="1043608" y="134076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>
                <a:latin typeface="+mn-ea"/>
                <a:ea typeface="+mn-ea"/>
              </a:rPr>
              <a:t>Expected</a:t>
            </a:r>
            <a:endParaRPr kumimoji="1" lang="ja-JP" altLang="en-US" sz="2400" u="sng" dirty="0">
              <a:latin typeface="+mn-ea"/>
              <a:ea typeface="+mn-ea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77BF337-10A6-46DB-93DB-8FBF6762A689}"/>
              </a:ext>
            </a:extLst>
          </p:cNvPr>
          <p:cNvGrpSpPr/>
          <p:nvPr/>
        </p:nvGrpSpPr>
        <p:grpSpPr>
          <a:xfrm>
            <a:off x="827584" y="3920567"/>
            <a:ext cx="3056405" cy="2639826"/>
            <a:chOff x="827584" y="3920567"/>
            <a:chExt cx="3056405" cy="2639826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F0398C4-DB71-4A59-98BF-DC8948BD1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584" y="4474070"/>
              <a:ext cx="3056405" cy="2086323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621241A-4E8F-4AC9-BFDA-293484EC45B0}"/>
                </a:ext>
              </a:extLst>
            </p:cNvPr>
            <p:cNvSpPr txBox="1"/>
            <p:nvPr/>
          </p:nvSpPr>
          <p:spPr>
            <a:xfrm>
              <a:off x="1075677" y="3920567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u="sng" dirty="0">
                  <a:latin typeface="+mn-ea"/>
                  <a:ea typeface="+mn-ea"/>
                </a:rPr>
                <a:t>Data in Nov. </a:t>
              </a:r>
              <a:endParaRPr kumimoji="1" lang="ja-JP" altLang="en-US" sz="2400" u="sng" dirty="0">
                <a:latin typeface="+mn-ea"/>
                <a:ea typeface="+mn-ea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0B97423E-506A-4A1E-A501-EE97817567DD}"/>
              </a:ext>
            </a:extLst>
          </p:cNvPr>
          <p:cNvGrpSpPr/>
          <p:nvPr/>
        </p:nvGrpSpPr>
        <p:grpSpPr>
          <a:xfrm>
            <a:off x="2195736" y="4358113"/>
            <a:ext cx="5786766" cy="1927068"/>
            <a:chOff x="2195736" y="4358113"/>
            <a:chExt cx="5786766" cy="1927068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AE879D5E-B477-49B9-AEEA-3BB18AF80272}"/>
                </a:ext>
              </a:extLst>
            </p:cNvPr>
            <p:cNvGrpSpPr/>
            <p:nvPr/>
          </p:nvGrpSpPr>
          <p:grpSpPr>
            <a:xfrm>
              <a:off x="2195736" y="4382232"/>
              <a:ext cx="2520280" cy="1902949"/>
              <a:chOff x="2195736" y="4382232"/>
              <a:chExt cx="2520280" cy="1902949"/>
            </a:xfrm>
          </p:grpSpPr>
          <p:cxnSp>
            <p:nvCxnSpPr>
              <p:cNvPr id="10" name="直線コネクタ 9">
                <a:extLst>
                  <a:ext uri="{FF2B5EF4-FFF2-40B4-BE49-F238E27FC236}">
                    <a16:creationId xmlns:a16="http://schemas.microsoft.com/office/drawing/2014/main" id="{787CBBF8-A653-4DFF-A048-4DA9F1088C82}"/>
                  </a:ext>
                </a:extLst>
              </p:cNvPr>
              <p:cNvCxnSpPr/>
              <p:nvPr/>
            </p:nvCxnSpPr>
            <p:spPr>
              <a:xfrm flipV="1">
                <a:off x="2195736" y="4382232"/>
                <a:ext cx="2448272" cy="630944"/>
              </a:xfrm>
              <a:prstGeom prst="line">
                <a:avLst/>
              </a:prstGeom>
              <a:ln w="38100">
                <a:solidFill>
                  <a:srgbClr val="FCD2B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コネクタ 10">
                <a:extLst>
                  <a:ext uri="{FF2B5EF4-FFF2-40B4-BE49-F238E27FC236}">
                    <a16:creationId xmlns:a16="http://schemas.microsoft.com/office/drawing/2014/main" id="{12669734-EFEB-44C3-84A3-F9F4F17F16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7744" y="6212255"/>
                <a:ext cx="2448272" cy="72926"/>
              </a:xfrm>
              <a:prstGeom prst="line">
                <a:avLst/>
              </a:prstGeom>
              <a:ln w="38100">
                <a:solidFill>
                  <a:srgbClr val="FCD2B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ACA1DAF0-8265-452E-838F-388AA887B1D8}"/>
                </a:ext>
              </a:extLst>
            </p:cNvPr>
            <p:cNvSpPr/>
            <p:nvPr/>
          </p:nvSpPr>
          <p:spPr>
            <a:xfrm>
              <a:off x="4774211" y="4358113"/>
              <a:ext cx="3208291" cy="1927068"/>
            </a:xfrm>
            <a:prstGeom prst="rect">
              <a:avLst/>
            </a:prstGeom>
            <a:noFill/>
            <a:ln>
              <a:solidFill>
                <a:srgbClr val="FCD2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8620AA5-4544-4AC4-92F8-5641520F3E45}"/>
              </a:ext>
            </a:extLst>
          </p:cNvPr>
          <p:cNvSpPr txBox="1"/>
          <p:nvPr/>
        </p:nvSpPr>
        <p:spPr>
          <a:xfrm>
            <a:off x="4876053" y="4598372"/>
            <a:ext cx="30229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>
                <a:solidFill>
                  <a:srgbClr val="FF0000"/>
                </a:solidFill>
                <a:latin typeface="+mn-ea"/>
                <a:ea typeface="+mn-ea"/>
              </a:rPr>
              <a:t>Will be released by </a:t>
            </a:r>
            <a:br>
              <a:rPr kumimoji="1" lang="en-US" altLang="ja-JP" sz="2200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kumimoji="1" lang="en-US" altLang="ja-JP" sz="2200" dirty="0">
                <a:solidFill>
                  <a:srgbClr val="FF0000"/>
                </a:solidFill>
                <a:latin typeface="+mn-ea"/>
                <a:ea typeface="+mn-ea"/>
              </a:rPr>
              <a:t>Y. Sue (Nagoya Univ.) soon. </a:t>
            </a:r>
          </a:p>
          <a:p>
            <a:pPr algn="ctr"/>
            <a:r>
              <a:rPr kumimoji="1" lang="en-US" altLang="ja-JP" sz="2200" dirty="0">
                <a:solidFill>
                  <a:srgbClr val="FF0000"/>
                </a:solidFill>
                <a:latin typeface="+mn-ea"/>
                <a:ea typeface="+mn-ea"/>
              </a:rPr>
              <a:t>Stay tuned!</a:t>
            </a:r>
            <a:endParaRPr kumimoji="1" lang="ja-JP" altLang="en-US" sz="2200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0B951E2-8208-444E-9A2B-2C7DDA35EB9C}"/>
              </a:ext>
            </a:extLst>
          </p:cNvPr>
          <p:cNvSpPr txBox="1"/>
          <p:nvPr/>
        </p:nvSpPr>
        <p:spPr>
          <a:xfrm>
            <a:off x="4774211" y="6285181"/>
            <a:ext cx="3830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By Y. Sue (Nagoya Univ.)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6497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22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Prospect</a:t>
            </a:r>
            <a:endParaRPr kumimoji="1" lang="ja-JP" altLang="en-US" dirty="0"/>
          </a:p>
        </p:txBody>
      </p:sp>
      <p:sp>
        <p:nvSpPr>
          <p:cNvPr id="22" name="コンテンツ プレースホルダー 1">
            <a:extLst>
              <a:ext uri="{FF2B5EF4-FFF2-40B4-BE49-F238E27FC236}">
                <a16:creationId xmlns:a16="http://schemas.microsoft.com/office/drawing/2014/main" id="{2DAE67EA-D1B9-4BA3-8E76-C18E85C89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006" y="1340768"/>
            <a:ext cx="8535988" cy="1728192"/>
          </a:xfrm>
        </p:spPr>
        <p:txBody>
          <a:bodyPr/>
          <a:lstStyle/>
          <a:p>
            <a:r>
              <a:rPr kumimoji="1" lang="en-US" altLang="ja-JP" dirty="0"/>
              <a:t>Acceleration with RFQ and IH @ H-line</a:t>
            </a:r>
            <a:endParaRPr kumimoji="1" lang="ja-JP" altLang="en-US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A15D598-C843-4107-9C2B-549C12ACE4F8}"/>
              </a:ext>
            </a:extLst>
          </p:cNvPr>
          <p:cNvGrpSpPr/>
          <p:nvPr/>
        </p:nvGrpSpPr>
        <p:grpSpPr>
          <a:xfrm>
            <a:off x="683568" y="2051491"/>
            <a:ext cx="3910290" cy="2451749"/>
            <a:chOff x="457200" y="2447751"/>
            <a:chExt cx="3910290" cy="2451749"/>
          </a:xfrm>
        </p:grpSpPr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4DA49FC0-2B45-410C-97D0-8D824C093FE3}"/>
                </a:ext>
              </a:extLst>
            </p:cNvPr>
            <p:cNvGrpSpPr/>
            <p:nvPr/>
          </p:nvGrpSpPr>
          <p:grpSpPr>
            <a:xfrm>
              <a:off x="457200" y="2447751"/>
              <a:ext cx="3910290" cy="2451749"/>
              <a:chOff x="77796" y="1372490"/>
              <a:chExt cx="3792259" cy="2287663"/>
            </a:xfrm>
          </p:grpSpPr>
          <p:sp>
            <p:nvSpPr>
              <p:cNvPr id="16" name="四角形: 角を丸くする 15">
                <a:extLst>
                  <a:ext uri="{FF2B5EF4-FFF2-40B4-BE49-F238E27FC236}">
                    <a16:creationId xmlns:a16="http://schemas.microsoft.com/office/drawing/2014/main" id="{F4B79588-FE45-43A4-B5CE-02C3680E88CD}"/>
                  </a:ext>
                </a:extLst>
              </p:cNvPr>
              <p:cNvSpPr/>
              <p:nvPr/>
            </p:nvSpPr>
            <p:spPr>
              <a:xfrm>
                <a:off x="251520" y="1372490"/>
                <a:ext cx="3618535" cy="2287663"/>
              </a:xfrm>
              <a:prstGeom prst="roundRect">
                <a:avLst>
                  <a:gd name="adj" fmla="val 6736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id="{F45162C2-9475-4214-8512-007D3B0204F1}"/>
                  </a:ext>
                </a:extLst>
              </p:cNvPr>
              <p:cNvCxnSpPr/>
              <p:nvPr/>
            </p:nvCxnSpPr>
            <p:spPr>
              <a:xfrm flipH="1">
                <a:off x="814334" y="2075383"/>
                <a:ext cx="1234973" cy="686690"/>
              </a:xfrm>
              <a:prstGeom prst="straightConnector1">
                <a:avLst/>
              </a:prstGeom>
              <a:ln w="57150">
                <a:solidFill>
                  <a:srgbClr val="FF0000">
                    <a:alpha val="58824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82452C96-0AC3-4FDF-AA31-F5B411413D68}"/>
                  </a:ext>
                </a:extLst>
              </p:cNvPr>
              <p:cNvCxnSpPr/>
              <p:nvPr/>
            </p:nvCxnSpPr>
            <p:spPr>
              <a:xfrm>
                <a:off x="1692701" y="2289536"/>
                <a:ext cx="356606" cy="576064"/>
              </a:xfrm>
              <a:prstGeom prst="straightConnector1">
                <a:avLst/>
              </a:prstGeom>
              <a:ln w="57150">
                <a:solidFill>
                  <a:srgbClr val="FF0000">
                    <a:alpha val="58824"/>
                  </a:srgb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コンテンツ プレースホルダー 1">
                <a:extLst>
                  <a:ext uri="{FF2B5EF4-FFF2-40B4-BE49-F238E27FC236}">
                    <a16:creationId xmlns:a16="http://schemas.microsoft.com/office/drawing/2014/main" id="{782B54E6-C442-4ED3-89F8-62CE36F0F18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499057" y="1805095"/>
                <a:ext cx="1330341" cy="52513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ja-JP" sz="21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μ</a:t>
                </a:r>
                <a:endParaRPr lang="ja-JP" altLang="en-US" sz="21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コンテンツ プレースホルダー 1">
                <a:extLst>
                  <a:ext uri="{FF2B5EF4-FFF2-40B4-BE49-F238E27FC236}">
                    <a16:creationId xmlns:a16="http://schemas.microsoft.com/office/drawing/2014/main" id="{3E17CF29-BE20-46D6-9B9A-CA443839121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7796" y="2777669"/>
                <a:ext cx="1504955" cy="221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ja-JP" sz="1800" kern="0" dirty="0">
                    <a:solidFill>
                      <a:srgbClr val="FF0000"/>
                    </a:solidFill>
                    <a:effectLst>
                      <a:glow rad="139700">
                        <a:schemeClr val="bg1">
                          <a:alpha val="40000"/>
                        </a:schemeClr>
                      </a:glow>
                    </a:effectLst>
                    <a:latin typeface="+mn-ea"/>
                    <a:cs typeface="Times New Roman" panose="02020603050405020304" pitchFamily="18" charset="0"/>
                  </a:rPr>
                  <a:t> g-2</a:t>
                </a:r>
                <a:endParaRPr lang="ja-JP" altLang="en-US" sz="1800" kern="0" dirty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コンテンツ プレースホルダー 1">
              <a:extLst>
                <a:ext uri="{FF2B5EF4-FFF2-40B4-BE49-F238E27FC236}">
                  <a16:creationId xmlns:a16="http://schemas.microsoft.com/office/drawing/2014/main" id="{4AF03BE0-5461-41D8-85BF-2BE01465C2D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08996" y="4118120"/>
              <a:ext cx="1551796" cy="23707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US" altLang="ja-JP" sz="1800" kern="0" dirty="0" err="1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+mn-ea"/>
                  <a:cs typeface="Times New Roman" panose="02020603050405020304" pitchFamily="18" charset="0"/>
                </a:rPr>
                <a:t>MuSEUM</a:t>
              </a:r>
              <a:br>
                <a:rPr lang="en-US" altLang="ja-JP" sz="1800" kern="0" dirty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+mn-ea"/>
                  <a:cs typeface="Times New Roman" panose="02020603050405020304" pitchFamily="18" charset="0"/>
                </a:rPr>
              </a:br>
              <a:r>
                <a:rPr lang="en-US" altLang="ja-JP" sz="1800" kern="0" dirty="0" err="1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+mn-ea"/>
                  <a:cs typeface="Times New Roman" panose="02020603050405020304" pitchFamily="18" charset="0"/>
                </a:rPr>
                <a:t>DeeMe</a:t>
              </a:r>
              <a:endParaRPr lang="ja-JP" altLang="en-US" sz="1800" kern="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2" name="グループ化 91">
            <a:extLst>
              <a:ext uri="{FF2B5EF4-FFF2-40B4-BE49-F238E27FC236}">
                <a16:creationId xmlns:a16="http://schemas.microsoft.com/office/drawing/2014/main" id="{E0446480-9FD9-4F8E-89F3-07C778779A5C}"/>
              </a:ext>
            </a:extLst>
          </p:cNvPr>
          <p:cNvGrpSpPr/>
          <p:nvPr/>
        </p:nvGrpSpPr>
        <p:grpSpPr>
          <a:xfrm>
            <a:off x="798169" y="1987900"/>
            <a:ext cx="3921098" cy="2448273"/>
            <a:chOff x="767729" y="2231705"/>
            <a:chExt cx="3921098" cy="2448273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A34C594F-26F5-4140-AAF0-EA9025B66F05}"/>
                </a:ext>
              </a:extLst>
            </p:cNvPr>
            <p:cNvGrpSpPr/>
            <p:nvPr/>
          </p:nvGrpSpPr>
          <p:grpSpPr>
            <a:xfrm>
              <a:off x="767729" y="2231705"/>
              <a:ext cx="3921098" cy="2448273"/>
              <a:chOff x="885409" y="1466870"/>
              <a:chExt cx="7142832" cy="4413837"/>
            </a:xfrm>
          </p:grpSpPr>
          <p:sp>
            <p:nvSpPr>
              <p:cNvPr id="25" name="四角形: 角を丸くする 24">
                <a:extLst>
                  <a:ext uri="{FF2B5EF4-FFF2-40B4-BE49-F238E27FC236}">
                    <a16:creationId xmlns:a16="http://schemas.microsoft.com/office/drawing/2014/main" id="{A3940D8E-6F53-4577-88A3-FAE91E7DD9F8}"/>
                  </a:ext>
                </a:extLst>
              </p:cNvPr>
              <p:cNvSpPr/>
              <p:nvPr/>
            </p:nvSpPr>
            <p:spPr>
              <a:xfrm>
                <a:off x="885409" y="1466870"/>
                <a:ext cx="7142832" cy="4413837"/>
              </a:xfrm>
              <a:prstGeom prst="roundRect">
                <a:avLst>
                  <a:gd name="adj" fmla="val 4688"/>
                </a:avLst>
              </a:prstGeom>
              <a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 dirty="0"/>
              </a:p>
            </p:txBody>
          </p: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3675613F-7854-4442-9BE4-9B34CB631A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973" y="3838208"/>
                <a:ext cx="3041938" cy="201811"/>
              </a:xfrm>
              <a:prstGeom prst="straightConnector1">
                <a:avLst/>
              </a:prstGeom>
              <a:ln w="76200" cmpd="sng">
                <a:solidFill>
                  <a:srgbClr val="FF0000">
                    <a:alpha val="44000"/>
                  </a:srgbClr>
                </a:solidFill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7" name="コンテンツ プレースホルダー 1">
                <a:extLst>
                  <a:ext uri="{FF2B5EF4-FFF2-40B4-BE49-F238E27FC236}">
                    <a16:creationId xmlns:a16="http://schemas.microsoft.com/office/drawing/2014/main" id="{63F6A997-55DC-4226-BA0A-7D9C2ECF772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813411" y="1570474"/>
                <a:ext cx="2630914" cy="4353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–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2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altLang="ja-JP" sz="1400" kern="0" dirty="0" err="1">
                    <a:solidFill>
                      <a:srgbClr val="FF0000"/>
                    </a:solidFill>
                  </a:rPr>
                  <a:t>MuSEUM</a:t>
                </a:r>
                <a:br>
                  <a:rPr lang="en-US" altLang="ja-JP" sz="1400" kern="0" dirty="0">
                    <a:solidFill>
                      <a:srgbClr val="FF0000"/>
                    </a:solidFill>
                  </a:rPr>
                </a:br>
                <a:r>
                  <a:rPr lang="en-US" altLang="ja-JP" sz="1400" kern="0" dirty="0" err="1">
                    <a:solidFill>
                      <a:srgbClr val="FF0000"/>
                    </a:solidFill>
                  </a:rPr>
                  <a:t>DeeMe</a:t>
                </a:r>
                <a:endParaRPr lang="ja-JP" altLang="en-US" sz="1400" kern="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8" name="コンテンツ プレースホルダー 1">
              <a:extLst>
                <a:ext uri="{FF2B5EF4-FFF2-40B4-BE49-F238E27FC236}">
                  <a16:creationId xmlns:a16="http://schemas.microsoft.com/office/drawing/2014/main" id="{0EC76E26-737B-4F01-B01B-B54273059040}"/>
                </a:ext>
              </a:extLst>
            </p:cNvPr>
            <p:cNvSpPr txBox="1">
              <a:spLocks/>
            </p:cNvSpPr>
            <p:nvPr/>
          </p:nvSpPr>
          <p:spPr bwMode="auto">
            <a:xfrm rot="215665">
              <a:off x="870506" y="3676085"/>
              <a:ext cx="1665670" cy="5628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US" altLang="ja-JP" sz="2100" kern="0" dirty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μ</a:t>
              </a:r>
              <a:r>
                <a:rPr lang="en-US" altLang="ja-JP" sz="2100" kern="0" baseline="30000" dirty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ja-JP" sz="2100" kern="0" dirty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(~4 MeV)</a:t>
              </a:r>
              <a:endParaRPr lang="ja-JP" altLang="en-US" sz="2100" kern="0" baseline="3000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4" name="グループ化 83">
            <a:extLst>
              <a:ext uri="{FF2B5EF4-FFF2-40B4-BE49-F238E27FC236}">
                <a16:creationId xmlns:a16="http://schemas.microsoft.com/office/drawing/2014/main" id="{6ED35E81-3E5A-4C87-8BA6-2139E31D8E81}"/>
              </a:ext>
            </a:extLst>
          </p:cNvPr>
          <p:cNvGrpSpPr/>
          <p:nvPr/>
        </p:nvGrpSpPr>
        <p:grpSpPr>
          <a:xfrm>
            <a:off x="2716444" y="2051492"/>
            <a:ext cx="4818228" cy="1137520"/>
            <a:chOff x="2716444" y="2239690"/>
            <a:chExt cx="4818228" cy="1137520"/>
          </a:xfrm>
        </p:grpSpPr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84451DE4-80F2-43DB-9E78-56C23B11A1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6444" y="2450682"/>
              <a:ext cx="2276611" cy="9265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oval"/>
            </a:ln>
            <a:effectLst>
              <a:glow rad="50800">
                <a:schemeClr val="bg1">
                  <a:alpha val="65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四角形: 角を丸くする 32">
              <a:extLst>
                <a:ext uri="{FF2B5EF4-FFF2-40B4-BE49-F238E27FC236}">
                  <a16:creationId xmlns:a16="http://schemas.microsoft.com/office/drawing/2014/main" id="{612D9AE3-61A9-4A01-8AAE-0E393010F221}"/>
                </a:ext>
              </a:extLst>
            </p:cNvPr>
            <p:cNvSpPr/>
            <p:nvPr/>
          </p:nvSpPr>
          <p:spPr>
            <a:xfrm>
              <a:off x="5103289" y="2239690"/>
              <a:ext cx="2431383" cy="341922"/>
            </a:xfrm>
            <a:prstGeom prst="roundRect">
              <a:avLst>
                <a:gd name="adj" fmla="val 5913"/>
              </a:avLst>
            </a:prstGeom>
            <a:solidFill>
              <a:srgbClr val="2AEDED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>
                  <a:ln w="31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Mu</a:t>
              </a:r>
              <a:r>
                <a:rPr kumimoji="1" lang="en-US" altLang="ja-JP" baseline="30000" dirty="0">
                  <a:ln w="31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-</a:t>
              </a:r>
              <a:r>
                <a:rPr kumimoji="1" lang="ja-JP" altLang="en-US" dirty="0">
                  <a:ln w="31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 </a:t>
              </a:r>
              <a:r>
                <a:rPr kumimoji="1" lang="en-US" altLang="ja-JP" dirty="0">
                  <a:ln w="31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rPr>
                <a:t>generation</a:t>
              </a:r>
              <a:endParaRPr kumimoji="1" lang="ja-JP" altLang="en-US" dirty="0">
                <a:ln w="3175">
                  <a:solidFill>
                    <a:schemeClr val="bg1">
                      <a:alpha val="98000"/>
                    </a:schemeClr>
                  </a:solidFill>
                </a:ln>
                <a:solidFill>
                  <a:schemeClr val="bg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89" name="グループ化 88">
            <a:extLst>
              <a:ext uri="{FF2B5EF4-FFF2-40B4-BE49-F238E27FC236}">
                <a16:creationId xmlns:a16="http://schemas.microsoft.com/office/drawing/2014/main" id="{91C62952-BFAE-4292-96F3-2349CC4C5B54}"/>
              </a:ext>
            </a:extLst>
          </p:cNvPr>
          <p:cNvGrpSpPr/>
          <p:nvPr/>
        </p:nvGrpSpPr>
        <p:grpSpPr>
          <a:xfrm>
            <a:off x="3249316" y="2485531"/>
            <a:ext cx="4285356" cy="722476"/>
            <a:chOff x="3249316" y="2673729"/>
            <a:chExt cx="4285356" cy="722476"/>
          </a:xfrm>
        </p:grpSpPr>
        <p:sp>
          <p:nvSpPr>
            <p:cNvPr id="42" name="二等辺三角形 41">
              <a:extLst>
                <a:ext uri="{FF2B5EF4-FFF2-40B4-BE49-F238E27FC236}">
                  <a16:creationId xmlns:a16="http://schemas.microsoft.com/office/drawing/2014/main" id="{046D8019-45E5-499F-B71F-F5B69F4C7360}"/>
                </a:ext>
              </a:extLst>
            </p:cNvPr>
            <p:cNvSpPr/>
            <p:nvPr/>
          </p:nvSpPr>
          <p:spPr>
            <a:xfrm rot="10800000">
              <a:off x="6097047" y="2673729"/>
              <a:ext cx="335291" cy="147187"/>
            </a:xfrm>
            <a:prstGeom prst="triangle">
              <a:avLst/>
            </a:prstGeom>
            <a:solidFill>
              <a:srgbClr val="8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88" name="グループ化 87">
              <a:extLst>
                <a:ext uri="{FF2B5EF4-FFF2-40B4-BE49-F238E27FC236}">
                  <a16:creationId xmlns:a16="http://schemas.microsoft.com/office/drawing/2014/main" id="{9F13FCF2-EF32-4850-A343-2651CCBB340F}"/>
                </a:ext>
              </a:extLst>
            </p:cNvPr>
            <p:cNvGrpSpPr/>
            <p:nvPr/>
          </p:nvGrpSpPr>
          <p:grpSpPr>
            <a:xfrm>
              <a:off x="3249316" y="2952554"/>
              <a:ext cx="4285356" cy="443651"/>
              <a:chOff x="3249316" y="2952554"/>
              <a:chExt cx="4285356" cy="443651"/>
            </a:xfrm>
          </p:grpSpPr>
          <p:cxnSp>
            <p:nvCxnSpPr>
              <p:cNvPr id="35" name="直線矢印コネクタ 34">
                <a:extLst>
                  <a:ext uri="{FF2B5EF4-FFF2-40B4-BE49-F238E27FC236}">
                    <a16:creationId xmlns:a16="http://schemas.microsoft.com/office/drawing/2014/main" id="{E28863B6-B4B2-438E-AAA5-1E5E4025E5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49316" y="3136575"/>
                <a:ext cx="1743739" cy="25963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oval"/>
              </a:ln>
              <a:effectLst>
                <a:glow rad="50800">
                  <a:schemeClr val="bg1">
                    <a:alpha val="65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四角形: 角を丸くする 54">
                <a:extLst>
                  <a:ext uri="{FF2B5EF4-FFF2-40B4-BE49-F238E27FC236}">
                    <a16:creationId xmlns:a16="http://schemas.microsoft.com/office/drawing/2014/main" id="{9DA6ABDB-C5AF-430C-8621-1940451D961D}"/>
                  </a:ext>
                </a:extLst>
              </p:cNvPr>
              <p:cNvSpPr/>
              <p:nvPr/>
            </p:nvSpPr>
            <p:spPr>
              <a:xfrm>
                <a:off x="5103289" y="2952554"/>
                <a:ext cx="2431383" cy="341922"/>
              </a:xfrm>
              <a:prstGeom prst="roundRect">
                <a:avLst>
                  <a:gd name="adj" fmla="val 5913"/>
                </a:avLst>
              </a:prstGeom>
              <a:solidFill>
                <a:srgbClr val="2AEDED">
                  <a:alpha val="5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ln w="3175">
                      <a:solidFill>
                        <a:schemeClr val="bg1">
                          <a:alpha val="98000"/>
                        </a:schemeClr>
                      </a:solidFill>
                    </a:ln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RFQ</a:t>
                </a:r>
                <a:endParaRPr kumimoji="1" lang="ja-JP" altLang="en-US" dirty="0">
                  <a:ln w="31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</p:grpSp>
      </p:grpSp>
      <p:grpSp>
        <p:nvGrpSpPr>
          <p:cNvPr id="90" name="グループ化 89">
            <a:extLst>
              <a:ext uri="{FF2B5EF4-FFF2-40B4-BE49-F238E27FC236}">
                <a16:creationId xmlns:a16="http://schemas.microsoft.com/office/drawing/2014/main" id="{FE32A338-29BF-4125-A9FF-6DD54CA394C2}"/>
              </a:ext>
            </a:extLst>
          </p:cNvPr>
          <p:cNvGrpSpPr/>
          <p:nvPr/>
        </p:nvGrpSpPr>
        <p:grpSpPr>
          <a:xfrm>
            <a:off x="3787160" y="3212037"/>
            <a:ext cx="3747512" cy="612791"/>
            <a:chOff x="3787160" y="3400235"/>
            <a:chExt cx="3747512" cy="612791"/>
          </a:xfrm>
        </p:grpSpPr>
        <p:sp>
          <p:nvSpPr>
            <p:cNvPr id="59" name="二等辺三角形 58">
              <a:extLst>
                <a:ext uri="{FF2B5EF4-FFF2-40B4-BE49-F238E27FC236}">
                  <a16:creationId xmlns:a16="http://schemas.microsoft.com/office/drawing/2014/main" id="{CE205631-A0E3-4F19-AAC2-19FF4D6D3C2E}"/>
                </a:ext>
              </a:extLst>
            </p:cNvPr>
            <p:cNvSpPr/>
            <p:nvPr/>
          </p:nvSpPr>
          <p:spPr>
            <a:xfrm rot="10800000">
              <a:off x="6097047" y="3400235"/>
              <a:ext cx="335291" cy="147187"/>
            </a:xfrm>
            <a:prstGeom prst="triangle">
              <a:avLst/>
            </a:prstGeom>
            <a:solidFill>
              <a:srgbClr val="8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86" name="グループ化 85">
              <a:extLst>
                <a:ext uri="{FF2B5EF4-FFF2-40B4-BE49-F238E27FC236}">
                  <a16:creationId xmlns:a16="http://schemas.microsoft.com/office/drawing/2014/main" id="{F69C5106-7DCE-48E6-BA58-88B7CA137D63}"/>
                </a:ext>
              </a:extLst>
            </p:cNvPr>
            <p:cNvGrpSpPr/>
            <p:nvPr/>
          </p:nvGrpSpPr>
          <p:grpSpPr>
            <a:xfrm>
              <a:off x="3787160" y="3671104"/>
              <a:ext cx="3747512" cy="341922"/>
              <a:chOff x="3787160" y="3671104"/>
              <a:chExt cx="3747512" cy="341922"/>
            </a:xfrm>
          </p:grpSpPr>
          <p:cxnSp>
            <p:nvCxnSpPr>
              <p:cNvPr id="44" name="直線矢印コネクタ 43">
                <a:extLst>
                  <a:ext uri="{FF2B5EF4-FFF2-40B4-BE49-F238E27FC236}">
                    <a16:creationId xmlns:a16="http://schemas.microsoft.com/office/drawing/2014/main" id="{D7644EB6-352B-44B6-B1DC-043FB23FB7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87160" y="3727725"/>
                <a:ext cx="1205895" cy="11216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oval"/>
              </a:ln>
              <a:effectLst>
                <a:glow rad="50800">
                  <a:schemeClr val="bg1">
                    <a:alpha val="65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四角形: 角を丸くする 59">
                <a:extLst>
                  <a:ext uri="{FF2B5EF4-FFF2-40B4-BE49-F238E27FC236}">
                    <a16:creationId xmlns:a16="http://schemas.microsoft.com/office/drawing/2014/main" id="{0DF4E502-1763-4617-9531-95DB229006FE}"/>
                  </a:ext>
                </a:extLst>
              </p:cNvPr>
              <p:cNvSpPr/>
              <p:nvPr/>
            </p:nvSpPr>
            <p:spPr>
              <a:xfrm>
                <a:off x="5103289" y="3671104"/>
                <a:ext cx="2431383" cy="341922"/>
              </a:xfrm>
              <a:prstGeom prst="roundRect">
                <a:avLst>
                  <a:gd name="adj" fmla="val 5913"/>
                </a:avLst>
              </a:prstGeom>
              <a:solidFill>
                <a:srgbClr val="2AEDED">
                  <a:alpha val="5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dirty="0">
                    <a:ln w="3175">
                      <a:solidFill>
                        <a:schemeClr val="bg1">
                          <a:alpha val="98000"/>
                        </a:schemeClr>
                      </a:solidFill>
                    </a:ln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IH-DTL</a:t>
                </a:r>
                <a:endParaRPr kumimoji="1" lang="ja-JP" altLang="en-US" dirty="0">
                  <a:ln w="31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</p:grpSp>
      </p:grp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B7C41236-AF7D-4F5C-B8B3-86C4CBE764AD}"/>
              </a:ext>
            </a:extLst>
          </p:cNvPr>
          <p:cNvGrpSpPr/>
          <p:nvPr/>
        </p:nvGrpSpPr>
        <p:grpSpPr>
          <a:xfrm>
            <a:off x="4134896" y="3528067"/>
            <a:ext cx="3413151" cy="961611"/>
            <a:chOff x="4134896" y="3716265"/>
            <a:chExt cx="3413151" cy="961611"/>
          </a:xfrm>
        </p:grpSpPr>
        <p:sp>
          <p:nvSpPr>
            <p:cNvPr id="61" name="二等辺三角形 60">
              <a:extLst>
                <a:ext uri="{FF2B5EF4-FFF2-40B4-BE49-F238E27FC236}">
                  <a16:creationId xmlns:a16="http://schemas.microsoft.com/office/drawing/2014/main" id="{F0EF74F3-D566-4E25-9BE7-389EBBAD7576}"/>
                </a:ext>
              </a:extLst>
            </p:cNvPr>
            <p:cNvSpPr/>
            <p:nvPr/>
          </p:nvSpPr>
          <p:spPr>
            <a:xfrm rot="10800000">
              <a:off x="6110422" y="4113889"/>
              <a:ext cx="335291" cy="147187"/>
            </a:xfrm>
            <a:prstGeom prst="triangle">
              <a:avLst/>
            </a:prstGeom>
            <a:solidFill>
              <a:srgbClr val="86F5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87" name="グループ化 86">
              <a:extLst>
                <a:ext uri="{FF2B5EF4-FFF2-40B4-BE49-F238E27FC236}">
                  <a16:creationId xmlns:a16="http://schemas.microsoft.com/office/drawing/2014/main" id="{6E99D4D0-5754-45A9-8215-CAF00B1F8F80}"/>
                </a:ext>
              </a:extLst>
            </p:cNvPr>
            <p:cNvGrpSpPr/>
            <p:nvPr/>
          </p:nvGrpSpPr>
          <p:grpSpPr>
            <a:xfrm>
              <a:off x="4134896" y="3716265"/>
              <a:ext cx="3413151" cy="961611"/>
              <a:chOff x="4134896" y="3716265"/>
              <a:chExt cx="3413151" cy="961611"/>
            </a:xfrm>
          </p:grpSpPr>
          <p:cxnSp>
            <p:nvCxnSpPr>
              <p:cNvPr id="52" name="直線矢印コネクタ 51">
                <a:extLst>
                  <a:ext uri="{FF2B5EF4-FFF2-40B4-BE49-F238E27FC236}">
                    <a16:creationId xmlns:a16="http://schemas.microsoft.com/office/drawing/2014/main" id="{4F14B2E3-35BB-4C34-9F33-C296468C16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134896" y="3716265"/>
                <a:ext cx="883398" cy="77546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oval"/>
              </a:ln>
              <a:effectLst>
                <a:glow rad="50800">
                  <a:schemeClr val="bg1">
                    <a:alpha val="65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四角形: 角を丸くする 61">
                <a:extLst>
                  <a:ext uri="{FF2B5EF4-FFF2-40B4-BE49-F238E27FC236}">
                    <a16:creationId xmlns:a16="http://schemas.microsoft.com/office/drawing/2014/main" id="{1F40641A-704A-45E3-9CC3-EE3DC7BA00D5}"/>
                  </a:ext>
                </a:extLst>
              </p:cNvPr>
              <p:cNvSpPr/>
              <p:nvPr/>
            </p:nvSpPr>
            <p:spPr>
              <a:xfrm>
                <a:off x="5116664" y="4335954"/>
                <a:ext cx="2431383" cy="341922"/>
              </a:xfrm>
              <a:prstGeom prst="roundRect">
                <a:avLst>
                  <a:gd name="adj" fmla="val 5913"/>
                </a:avLst>
              </a:prstGeom>
              <a:solidFill>
                <a:srgbClr val="2AEDED">
                  <a:alpha val="5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ln w="3175">
                      <a:solidFill>
                        <a:schemeClr val="bg1">
                          <a:alpha val="98000"/>
                        </a:schemeClr>
                      </a:solidFill>
                    </a:ln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Detector</a:t>
                </a:r>
                <a:r>
                  <a:rPr lang="ja-JP" altLang="en-US" dirty="0">
                    <a:ln w="3175">
                      <a:solidFill>
                        <a:schemeClr val="bg1">
                          <a:alpha val="98000"/>
                        </a:schemeClr>
                      </a:solidFill>
                    </a:ln>
                    <a:solidFill>
                      <a:schemeClr val="bg1"/>
                    </a:solidFill>
                    <a:latin typeface="游ゴシック" panose="020B0400000000000000" pitchFamily="50" charset="-128"/>
                    <a:ea typeface="游ゴシック" panose="020B0400000000000000" pitchFamily="50" charset="-128"/>
                  </a:rPr>
                  <a:t> </a:t>
                </a:r>
                <a:endParaRPr kumimoji="1" lang="ja-JP" altLang="en-US" dirty="0">
                  <a:ln w="3175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bg1"/>
                  </a:solidFill>
                  <a:latin typeface="游ゴシック" panose="020B0400000000000000" pitchFamily="50" charset="-128"/>
                  <a:ea typeface="游ゴシック" panose="020B0400000000000000" pitchFamily="50" charset="-128"/>
                </a:endParaRPr>
              </a:p>
            </p:txBody>
          </p:sp>
        </p:grpSp>
      </p:grpSp>
      <p:sp>
        <p:nvSpPr>
          <p:cNvPr id="63" name="四角形: 角を丸くする 62">
            <a:extLst>
              <a:ext uri="{FF2B5EF4-FFF2-40B4-BE49-F238E27FC236}">
                <a16:creationId xmlns:a16="http://schemas.microsoft.com/office/drawing/2014/main" id="{B7408A14-05DD-45B0-A197-5B95239041F6}"/>
              </a:ext>
            </a:extLst>
          </p:cNvPr>
          <p:cNvSpPr/>
          <p:nvPr/>
        </p:nvSpPr>
        <p:spPr>
          <a:xfrm rot="20623142">
            <a:off x="7262572" y="1956285"/>
            <a:ext cx="1373125" cy="449233"/>
          </a:xfrm>
          <a:prstGeom prst="roundRect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200" dirty="0">
                <a:solidFill>
                  <a:srgbClr val="FF0000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OK</a:t>
            </a:r>
            <a:endParaRPr lang="ja-JP" altLang="en-US" sz="2200" dirty="0">
              <a:solidFill>
                <a:srgbClr val="FF0000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sp>
        <p:nvSpPr>
          <p:cNvPr id="64" name="四角形: 角を丸くする 63">
            <a:extLst>
              <a:ext uri="{FF2B5EF4-FFF2-40B4-BE49-F238E27FC236}">
                <a16:creationId xmlns:a16="http://schemas.microsoft.com/office/drawing/2014/main" id="{D8D03489-E3AB-4746-ABFE-5C0E0C2FB92E}"/>
              </a:ext>
            </a:extLst>
          </p:cNvPr>
          <p:cNvSpPr/>
          <p:nvPr/>
        </p:nvSpPr>
        <p:spPr>
          <a:xfrm rot="20623142">
            <a:off x="7287408" y="2688741"/>
            <a:ext cx="1373125" cy="449233"/>
          </a:xfrm>
          <a:prstGeom prst="roundRect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200" dirty="0">
                <a:solidFill>
                  <a:srgbClr val="FF0000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OK</a:t>
            </a:r>
            <a:endParaRPr lang="ja-JP" altLang="en-US" sz="2200" dirty="0">
              <a:solidFill>
                <a:srgbClr val="FF0000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sp>
        <p:nvSpPr>
          <p:cNvPr id="65" name="四角形: 角を丸くする 64">
            <a:extLst>
              <a:ext uri="{FF2B5EF4-FFF2-40B4-BE49-F238E27FC236}">
                <a16:creationId xmlns:a16="http://schemas.microsoft.com/office/drawing/2014/main" id="{CA9FAC73-5716-4848-87FE-DBA0772538FD}"/>
              </a:ext>
            </a:extLst>
          </p:cNvPr>
          <p:cNvSpPr/>
          <p:nvPr/>
        </p:nvSpPr>
        <p:spPr>
          <a:xfrm rot="20623142">
            <a:off x="7289321" y="4127992"/>
            <a:ext cx="1373125" cy="449233"/>
          </a:xfrm>
          <a:prstGeom prst="roundRect">
            <a:avLst/>
          </a:prstGeom>
          <a:noFill/>
          <a:ln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200" dirty="0">
                <a:solidFill>
                  <a:srgbClr val="FF0000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OK</a:t>
            </a:r>
            <a:endParaRPr lang="ja-JP" altLang="en-US" sz="2200" dirty="0">
              <a:solidFill>
                <a:srgbClr val="FF0000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sp>
        <p:nvSpPr>
          <p:cNvPr id="66" name="四角形: 角を丸くする 65">
            <a:extLst>
              <a:ext uri="{FF2B5EF4-FFF2-40B4-BE49-F238E27FC236}">
                <a16:creationId xmlns:a16="http://schemas.microsoft.com/office/drawing/2014/main" id="{66D1CA2A-388C-4A88-9C28-47FAD8533879}"/>
              </a:ext>
            </a:extLst>
          </p:cNvPr>
          <p:cNvSpPr/>
          <p:nvPr/>
        </p:nvSpPr>
        <p:spPr>
          <a:xfrm rot="20623142">
            <a:off x="7312646" y="3386573"/>
            <a:ext cx="1373125" cy="449233"/>
          </a:xfrm>
          <a:prstGeom prst="roundRect">
            <a:avLst/>
          </a:prstGeom>
          <a:noFill/>
          <a:ln cmpd="sng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200" dirty="0">
                <a:solidFill>
                  <a:srgbClr val="0066FF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design</a:t>
            </a:r>
            <a:endParaRPr lang="ja-JP" altLang="en-US" sz="2200" dirty="0">
              <a:solidFill>
                <a:srgbClr val="0066FF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CC9878AA-FCCB-4F82-95E0-D50F908BD0F7}"/>
              </a:ext>
            </a:extLst>
          </p:cNvPr>
          <p:cNvGrpSpPr/>
          <p:nvPr/>
        </p:nvGrpSpPr>
        <p:grpSpPr>
          <a:xfrm>
            <a:off x="2778963" y="3490586"/>
            <a:ext cx="1987326" cy="663290"/>
            <a:chOff x="2778963" y="3678784"/>
            <a:chExt cx="2121648" cy="663290"/>
          </a:xfrm>
        </p:grpSpPr>
        <p:cxnSp>
          <p:nvCxnSpPr>
            <p:cNvPr id="79" name="直線矢印コネクタ 78">
              <a:extLst>
                <a:ext uri="{FF2B5EF4-FFF2-40B4-BE49-F238E27FC236}">
                  <a16:creationId xmlns:a16="http://schemas.microsoft.com/office/drawing/2014/main" id="{F757C5E2-1E9C-4D5D-BC1C-157129045B5E}"/>
                </a:ext>
              </a:extLst>
            </p:cNvPr>
            <p:cNvCxnSpPr>
              <a:cxnSpLocks/>
            </p:cNvCxnSpPr>
            <p:nvPr/>
          </p:nvCxnSpPr>
          <p:spPr>
            <a:xfrm>
              <a:off x="3402171" y="3727615"/>
              <a:ext cx="634355" cy="39810"/>
            </a:xfrm>
            <a:prstGeom prst="straightConnector1">
              <a:avLst/>
            </a:prstGeom>
            <a:ln w="76200" cmpd="sng">
              <a:solidFill>
                <a:srgbClr val="FF0000">
                  <a:alpha val="44000"/>
                </a:srgbClr>
              </a:solidFill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コンテンツ プレースホルダー 1">
              <a:extLst>
                <a:ext uri="{FF2B5EF4-FFF2-40B4-BE49-F238E27FC236}">
                  <a16:creationId xmlns:a16="http://schemas.microsoft.com/office/drawing/2014/main" id="{0F847928-887B-47D4-9727-7A9D45DC885D}"/>
                </a:ext>
              </a:extLst>
            </p:cNvPr>
            <p:cNvSpPr txBox="1">
              <a:spLocks/>
            </p:cNvSpPr>
            <p:nvPr/>
          </p:nvSpPr>
          <p:spPr bwMode="auto">
            <a:xfrm rot="215665">
              <a:off x="3234941" y="3779274"/>
              <a:ext cx="1665670" cy="5628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 algn="ctr">
                <a:buNone/>
              </a:pPr>
              <a:r>
                <a:rPr lang="en-US" altLang="ja-JP" sz="2100" kern="0" dirty="0">
                  <a:solidFill>
                    <a:srgbClr val="FF0000"/>
                  </a:solidFill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~4 MeV</a:t>
              </a:r>
              <a:endParaRPr lang="ja-JP" altLang="en-US" sz="2100" kern="0" baseline="30000" dirty="0">
                <a:solidFill>
                  <a:srgbClr val="FF00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B715A6B2-3A45-4F12-8E08-CC073B797C25}"/>
                </a:ext>
              </a:extLst>
            </p:cNvPr>
            <p:cNvCxnSpPr>
              <a:cxnSpLocks/>
            </p:cNvCxnSpPr>
            <p:nvPr/>
          </p:nvCxnSpPr>
          <p:spPr>
            <a:xfrm>
              <a:off x="2778963" y="3678784"/>
              <a:ext cx="634355" cy="39810"/>
            </a:xfrm>
            <a:prstGeom prst="straightConnector1">
              <a:avLst/>
            </a:prstGeom>
            <a:ln w="76200" cmpd="sng">
              <a:solidFill>
                <a:srgbClr val="FF0000">
                  <a:alpha val="44000"/>
                </a:srgbClr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6" name="図 55">
            <a:extLst>
              <a:ext uri="{FF2B5EF4-FFF2-40B4-BE49-F238E27FC236}">
                <a16:creationId xmlns:a16="http://schemas.microsoft.com/office/drawing/2014/main" id="{146B8A36-41FC-4CE6-952E-3A076A73F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709" y="4746370"/>
            <a:ext cx="3245091" cy="1442127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EE144C74-77D1-4843-8E8D-C2A3182132EA}"/>
              </a:ext>
            </a:extLst>
          </p:cNvPr>
          <p:cNvSpPr txBox="1"/>
          <p:nvPr/>
        </p:nvSpPr>
        <p:spPr>
          <a:xfrm>
            <a:off x="5365468" y="6176245"/>
            <a:ext cx="3723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Otani et al., Phys. Rev. AB, 19, 040101, 2016. </a:t>
            </a:r>
            <a:endParaRPr kumimoji="1" lang="ja-JP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77A925E-09E8-4B8B-A62A-08B599B94A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44" y="4312555"/>
            <a:ext cx="4980199" cy="2162379"/>
          </a:xfrm>
          <a:prstGeom prst="rect">
            <a:avLst/>
          </a:prstGeom>
        </p:spPr>
      </p:pic>
      <p:pic>
        <p:nvPicPr>
          <p:cNvPr id="49" name="コンテンツ プレースホルダー 10">
            <a:extLst>
              <a:ext uri="{FF2B5EF4-FFF2-40B4-BE49-F238E27FC236}">
                <a16:creationId xmlns:a16="http://schemas.microsoft.com/office/drawing/2014/main" id="{4D14E24B-66BC-4F79-8ADF-9F96A39637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0811" y="4569862"/>
            <a:ext cx="2967010" cy="222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5" grpId="0" animBg="1"/>
      <p:bldP spid="66" grpId="0" animBg="1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23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H-line Status</a:t>
            </a:r>
            <a:endParaRPr kumimoji="1" lang="ja-JP" altLang="en-US" dirty="0"/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78B7-2B3A-41FB-97B0-ACB569E98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Beamline components are almost ready. </a:t>
            </a:r>
          </a:p>
          <a:p>
            <a:r>
              <a:rPr lang="en-US" altLang="ja-JP" dirty="0"/>
              <a:t>Electric sub-station is being constructed. </a:t>
            </a:r>
          </a:p>
          <a:p>
            <a:r>
              <a:rPr kumimoji="1" lang="en-US" altLang="ja-JP" dirty="0"/>
              <a:t>Will be ready </a:t>
            </a:r>
            <a:r>
              <a:rPr lang="en-US" altLang="ja-JP" dirty="0"/>
              <a:t>in the end of next fiscal year. </a:t>
            </a: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614F274-D0F9-4B7B-A861-6B7B495071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97" y="3356992"/>
            <a:ext cx="7836605" cy="29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07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E53324-008C-4D1F-9DBB-26803A977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9" y="1484784"/>
            <a:ext cx="7920880" cy="2376264"/>
          </a:xfrm>
        </p:spPr>
        <p:txBody>
          <a:bodyPr/>
          <a:lstStyle/>
          <a:p>
            <a:r>
              <a:rPr lang="en-US" altLang="ja-JP" dirty="0"/>
              <a:t>Basic </a:t>
            </a:r>
            <a:r>
              <a:rPr kumimoji="1" lang="en-US" altLang="ja-JP" dirty="0"/>
              <a:t>design of the muon </a:t>
            </a:r>
            <a:r>
              <a:rPr kumimoji="1" lang="en-US" altLang="ja-JP" dirty="0" err="1"/>
              <a:t>linac</a:t>
            </a:r>
            <a:r>
              <a:rPr kumimoji="1" lang="en-US" altLang="ja-JP" dirty="0"/>
              <a:t> completed. </a:t>
            </a:r>
          </a:p>
          <a:p>
            <a:r>
              <a:rPr lang="en-US" altLang="ja-JP" dirty="0"/>
              <a:t>We succeeded in accelerating muon using rf accelerator for the first. </a:t>
            </a:r>
            <a:endParaRPr kumimoji="1" lang="en-US" altLang="ja-JP" dirty="0"/>
          </a:p>
          <a:p>
            <a:r>
              <a:rPr kumimoji="1" lang="en-US" altLang="ja-JP" dirty="0"/>
              <a:t>H-line is getting ready for accelerating more muons. </a:t>
            </a:r>
            <a:endParaRPr lang="en-US" altLang="ja-JP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24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A98D5993-EB6C-49C8-A64F-EB947C1905D5}"/>
              </a:ext>
            </a:extLst>
          </p:cNvPr>
          <p:cNvGrpSpPr/>
          <p:nvPr/>
        </p:nvGrpSpPr>
        <p:grpSpPr>
          <a:xfrm>
            <a:off x="1259632" y="5517233"/>
            <a:ext cx="6850592" cy="864095"/>
            <a:chOff x="1187624" y="5589241"/>
            <a:chExt cx="6850592" cy="864095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018BDFB-EE33-4C19-A78C-73C83B61BDF6}"/>
                </a:ext>
              </a:extLst>
            </p:cNvPr>
            <p:cNvGrpSpPr/>
            <p:nvPr/>
          </p:nvGrpSpPr>
          <p:grpSpPr>
            <a:xfrm>
              <a:off x="1187624" y="5589241"/>
              <a:ext cx="6850592" cy="558652"/>
              <a:chOff x="1187624" y="5721463"/>
              <a:chExt cx="6957937" cy="426429"/>
            </a:xfrm>
          </p:grpSpPr>
          <p:pic>
            <p:nvPicPr>
              <p:cNvPr id="11" name="Picture 2" descr="科研費ロゴタイプS">
                <a:extLst>
                  <a:ext uri="{FF2B5EF4-FFF2-40B4-BE49-F238E27FC236}">
                    <a16:creationId xmlns:a16="http://schemas.microsoft.com/office/drawing/2014/main" id="{9A5FBACD-907F-43C6-B683-6B3EE3CBD3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23858" y="5721463"/>
                <a:ext cx="1121703" cy="426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9A391F2D-D8D5-45EA-915A-3913F452D619}"/>
                  </a:ext>
                </a:extLst>
              </p:cNvPr>
              <p:cNvSpPr/>
              <p:nvPr/>
            </p:nvSpPr>
            <p:spPr>
              <a:xfrm>
                <a:off x="1187624" y="5721463"/>
                <a:ext cx="6947951" cy="426429"/>
              </a:xfrm>
              <a:prstGeom prst="rect">
                <a:avLst/>
              </a:prstGeom>
              <a:noFill/>
              <a:ln w="12700">
                <a:solidFill>
                  <a:srgbClr val="4A39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12" name="コンテンツ プレースホルダー 2">
              <a:extLst>
                <a:ext uri="{FF2B5EF4-FFF2-40B4-BE49-F238E27FC236}">
                  <a16:creationId xmlns:a16="http://schemas.microsoft.com/office/drawing/2014/main" id="{22B5F256-F5DF-47D6-B1DF-FC15B76FC6F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79370" y="5599072"/>
              <a:ext cx="5544616" cy="854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•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2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altLang="ja-JP" sz="1400" dirty="0">
                  <a:solidFill>
                    <a:srgbClr val="4A3966"/>
                  </a:solidFill>
                </a:rPr>
                <a:t>This work was supported by JSPS KAKENHI Grant Numbers JP15H03666, JP16H03987, JP18H03707.</a:t>
              </a:r>
              <a:endParaRPr lang="ja-JP" altLang="en-US" sz="1400" kern="0" dirty="0">
                <a:solidFill>
                  <a:srgbClr val="4A3966"/>
                </a:solidFill>
                <a:latin typeface="游明朝" panose="02020400000000000000" pitchFamily="18" charset="-128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665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3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Anomalous Magnetic Moment (g-2)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コンテンツ プレースホルダー 30">
            <a:extLst>
              <a:ext uri="{FF2B5EF4-FFF2-40B4-BE49-F238E27FC236}">
                <a16:creationId xmlns:a16="http://schemas.microsoft.com/office/drawing/2014/main" id="{10C8C5AE-6267-44D9-956E-B4ED867CB61D}"/>
              </a:ext>
            </a:extLst>
          </p:cNvPr>
          <p:cNvSpPr txBox="1">
            <a:spLocks/>
          </p:cNvSpPr>
          <p:nvPr/>
        </p:nvSpPr>
        <p:spPr bwMode="auto">
          <a:xfrm>
            <a:off x="250825" y="1357570"/>
            <a:ext cx="8535988" cy="164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100" kern="0" dirty="0">
                <a:latin typeface="+mn-ea"/>
              </a:rPr>
              <a:t>More than 10 years, muon g-2 anomaly has not been solved. </a:t>
            </a:r>
          </a:p>
          <a:p>
            <a:r>
              <a:rPr lang="en-US" altLang="ja-JP" sz="2100" kern="0" dirty="0">
                <a:latin typeface="+mn-ea"/>
              </a:rPr>
              <a:t>Needs</a:t>
            </a:r>
            <a:r>
              <a:rPr lang="ja-JP" altLang="en-US" sz="2100" kern="0" dirty="0">
                <a:latin typeface="+mn-ea"/>
              </a:rPr>
              <a:t> </a:t>
            </a:r>
            <a:r>
              <a:rPr lang="en-US" altLang="ja-JP" sz="2100" kern="0" dirty="0">
                <a:latin typeface="+mn-ea"/>
              </a:rPr>
              <a:t>more precise measurement with, if possible, completely different method.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D3F7C82-FA7E-42BD-90BA-04EF48D4E14F}"/>
              </a:ext>
            </a:extLst>
          </p:cNvPr>
          <p:cNvGrpSpPr/>
          <p:nvPr/>
        </p:nvGrpSpPr>
        <p:grpSpPr>
          <a:xfrm>
            <a:off x="359287" y="2603998"/>
            <a:ext cx="3958084" cy="3181711"/>
            <a:chOff x="-7062353" y="1813207"/>
            <a:chExt cx="6521613" cy="3608501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09320F8E-AE5E-4B3D-95C0-812491B5D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83"/>
            <a:stretch/>
          </p:blipFill>
          <p:spPr>
            <a:xfrm>
              <a:off x="-7062353" y="2204864"/>
              <a:ext cx="6521613" cy="3216844"/>
            </a:xfrm>
            <a:prstGeom prst="rect">
              <a:avLst/>
            </a:prstGeom>
          </p:spPr>
        </p:pic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34B10971-ABF2-48D5-B1F6-2FC4609609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6860740" y="1813207"/>
              <a:ext cx="6320000" cy="394813"/>
            </a:xfrm>
            <a:prstGeom prst="rect">
              <a:avLst/>
            </a:prstGeom>
          </p:spPr>
        </p:pic>
      </p:grpSp>
      <p:sp>
        <p:nvSpPr>
          <p:cNvPr id="11" name="矢印: 左右 10">
            <a:extLst>
              <a:ext uri="{FF2B5EF4-FFF2-40B4-BE49-F238E27FC236}">
                <a16:creationId xmlns:a16="http://schemas.microsoft.com/office/drawing/2014/main" id="{72E8B7E6-DCDE-4A08-8DEE-8D5897A43185}"/>
              </a:ext>
            </a:extLst>
          </p:cNvPr>
          <p:cNvSpPr/>
          <p:nvPr/>
        </p:nvSpPr>
        <p:spPr>
          <a:xfrm>
            <a:off x="2589178" y="4109805"/>
            <a:ext cx="1149871" cy="186315"/>
          </a:xfrm>
          <a:prstGeom prst="leftRight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BFFE62-AC89-4B94-8D69-1B4DEB11C165}"/>
              </a:ext>
            </a:extLst>
          </p:cNvPr>
          <p:cNvSpPr txBox="1"/>
          <p:nvPr/>
        </p:nvSpPr>
        <p:spPr>
          <a:xfrm>
            <a:off x="2463038" y="427956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~3σ</a:t>
            </a:r>
            <a:endParaRPr kumimoji="1" lang="ja-JP" altLang="en-US" sz="24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graphicFrame>
        <p:nvGraphicFramePr>
          <p:cNvPr id="13" name="表 12">
            <a:extLst>
              <a:ext uri="{FF2B5EF4-FFF2-40B4-BE49-F238E27FC236}">
                <a16:creationId xmlns:a16="http://schemas.microsoft.com/office/drawing/2014/main" id="{A31AFCD9-B149-4918-94DE-29CF1C37DC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703263"/>
              </p:ext>
            </p:extLst>
          </p:nvPr>
        </p:nvGraphicFramePr>
        <p:xfrm>
          <a:off x="4572000" y="2665087"/>
          <a:ext cx="3282865" cy="27736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3384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4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389">
                <a:tc>
                  <a:txBody>
                    <a:bodyPr/>
                    <a:lstStyle/>
                    <a:p>
                      <a:r>
                        <a:rPr kumimoji="1" lang="en-US" altLang="ja-JP" sz="2000" b="0" baseline="0" dirty="0">
                          <a:solidFill>
                            <a:schemeClr val="tx1"/>
                          </a:solidFill>
                        </a:rPr>
                        <a:t>Systematic [ppb]</a:t>
                      </a:r>
                      <a:endParaRPr kumimoji="1" lang="ja-JP" alt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968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kumimoji="1" lang="en-US" altLang="ja-JP" sz="2000" baseline="0" dirty="0">
                          <a:solidFill>
                            <a:schemeClr val="tx1"/>
                          </a:solidFill>
                        </a:rPr>
                        <a:t> field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170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23997"/>
                  </a:ext>
                </a:extLst>
              </a:tr>
              <a:tr h="372968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Lost muons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90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362208"/>
                  </a:ext>
                </a:extLst>
              </a:tr>
              <a:tr h="372968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CBO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70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968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E and pitch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50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968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Gain changes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120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8123187"/>
                  </a:ext>
                </a:extLst>
              </a:tr>
              <a:tr h="372968">
                <a:tc>
                  <a:txBody>
                    <a:bodyPr/>
                    <a:lstStyle/>
                    <a:p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Pileup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dirty="0">
                          <a:solidFill>
                            <a:schemeClr val="tx1"/>
                          </a:solidFill>
                        </a:rPr>
                        <a:t>80</a:t>
                      </a:r>
                      <a:endParaRPr kumimoji="1" lang="ja-JP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348175"/>
                  </a:ext>
                </a:extLst>
              </a:tr>
            </a:tbl>
          </a:graphicData>
        </a:graphic>
      </p:graphicFrame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97F33C6-7640-4C39-B16E-D3DD8E4C621E}"/>
              </a:ext>
            </a:extLst>
          </p:cNvPr>
          <p:cNvSpPr/>
          <p:nvPr/>
        </p:nvSpPr>
        <p:spPr>
          <a:xfrm>
            <a:off x="545283" y="4308334"/>
            <a:ext cx="1663126" cy="506423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C0938A-2B95-4BEE-AE51-848F5A588DFA}"/>
              </a:ext>
            </a:extLst>
          </p:cNvPr>
          <p:cNvSpPr txBox="1"/>
          <p:nvPr/>
        </p:nvSpPr>
        <p:spPr>
          <a:xfrm>
            <a:off x="597164" y="4307774"/>
            <a:ext cx="134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283CED"/>
                </a:solidFill>
                <a:latin typeface="+mn-lt"/>
              </a:rPr>
              <a:t>BNL</a:t>
            </a:r>
            <a:r>
              <a:rPr lang="ja-JP" altLang="en-US" dirty="0">
                <a:solidFill>
                  <a:srgbClr val="283CED"/>
                </a:solidFill>
                <a:latin typeface="+mn-lt"/>
              </a:rPr>
              <a:t> </a:t>
            </a:r>
            <a:r>
              <a:rPr lang="en-US" altLang="ja-JP" dirty="0">
                <a:solidFill>
                  <a:srgbClr val="283CED"/>
                </a:solidFill>
                <a:latin typeface="+mn-lt"/>
              </a:rPr>
              <a:t>E821</a:t>
            </a:r>
            <a:br>
              <a:rPr lang="en-US" altLang="ja-JP" dirty="0">
                <a:solidFill>
                  <a:srgbClr val="283CED"/>
                </a:solidFill>
                <a:latin typeface="+mn-lt"/>
              </a:rPr>
            </a:br>
            <a:r>
              <a:rPr lang="en-US" altLang="ja-JP" dirty="0">
                <a:solidFill>
                  <a:srgbClr val="283CED"/>
                </a:solidFill>
                <a:latin typeface="+mn-lt"/>
              </a:rPr>
              <a:t>(2006)</a:t>
            </a:r>
            <a:endParaRPr kumimoji="1" lang="ja-JP" altLang="en-US" dirty="0">
              <a:solidFill>
                <a:srgbClr val="283CED"/>
              </a:solidFill>
              <a:latin typeface="+mn-lt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CD1B9F09-B0D2-4DDB-9E9F-2710EFC3D125}"/>
              </a:ext>
            </a:extLst>
          </p:cNvPr>
          <p:cNvSpPr/>
          <p:nvPr/>
        </p:nvSpPr>
        <p:spPr>
          <a:xfrm>
            <a:off x="499437" y="3023874"/>
            <a:ext cx="1387013" cy="102805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36AD556-5D38-432C-902B-4CEEF6A098A7}"/>
              </a:ext>
            </a:extLst>
          </p:cNvPr>
          <p:cNvSpPr txBox="1"/>
          <p:nvPr/>
        </p:nvSpPr>
        <p:spPr>
          <a:xfrm>
            <a:off x="455841" y="3129939"/>
            <a:ext cx="1520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>
                <a:latin typeface="+mn-lt"/>
              </a:rPr>
              <a:t>Standard</a:t>
            </a:r>
            <a:br>
              <a:rPr lang="en-US" altLang="ja-JP" sz="2200" dirty="0">
                <a:latin typeface="+mn-lt"/>
              </a:rPr>
            </a:br>
            <a:r>
              <a:rPr lang="en-US" altLang="ja-JP" sz="2200" dirty="0">
                <a:latin typeface="+mn-lt"/>
              </a:rPr>
              <a:t>Model</a:t>
            </a:r>
            <a:endParaRPr kumimoji="1" lang="ja-JP" altLang="en-US" sz="2200" dirty="0">
              <a:latin typeface="+mn-lt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D3F593A-11F9-462B-B8B1-3D845FDFBD6E}"/>
              </a:ext>
            </a:extLst>
          </p:cNvPr>
          <p:cNvSpPr txBox="1"/>
          <p:nvPr/>
        </p:nvSpPr>
        <p:spPr>
          <a:xfrm rot="5400000">
            <a:off x="7464095" y="3837684"/>
            <a:ext cx="214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  <a:latin typeface="+mn-lt"/>
              </a:rPr>
              <a:t>Related</a:t>
            </a:r>
            <a:r>
              <a:rPr kumimoji="1" lang="ja-JP" alt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  <a:latin typeface="+mn-lt"/>
              </a:rPr>
              <a:t>to</a:t>
            </a:r>
            <a:r>
              <a:rPr kumimoji="1" lang="ja-JP" altLang="en-US" dirty="0">
                <a:solidFill>
                  <a:srgbClr val="FF0000"/>
                </a:solidFill>
                <a:latin typeface="+mn-lt"/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  <a:latin typeface="+mn-lt"/>
              </a:rPr>
              <a:t>beam</a:t>
            </a:r>
            <a:r>
              <a:rPr kumimoji="1" lang="ja-JP" altLang="en-US" dirty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19" name="右中かっこ 18">
            <a:extLst>
              <a:ext uri="{FF2B5EF4-FFF2-40B4-BE49-F238E27FC236}">
                <a16:creationId xmlns:a16="http://schemas.microsoft.com/office/drawing/2014/main" id="{1DF9CBAA-2B28-4E49-88AF-23E5B3872B33}"/>
              </a:ext>
            </a:extLst>
          </p:cNvPr>
          <p:cNvSpPr/>
          <p:nvPr/>
        </p:nvSpPr>
        <p:spPr>
          <a:xfrm>
            <a:off x="8006530" y="3101879"/>
            <a:ext cx="216024" cy="186542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コンテンツ プレースホルダー 30">
            <a:extLst>
              <a:ext uri="{FF2B5EF4-FFF2-40B4-BE49-F238E27FC236}">
                <a16:creationId xmlns:a16="http://schemas.microsoft.com/office/drawing/2014/main" id="{F78BC53C-E8CD-4BA9-871E-770BBB25F06F}"/>
              </a:ext>
            </a:extLst>
          </p:cNvPr>
          <p:cNvSpPr txBox="1">
            <a:spLocks/>
          </p:cNvSpPr>
          <p:nvPr/>
        </p:nvSpPr>
        <p:spPr bwMode="auto">
          <a:xfrm>
            <a:off x="250539" y="5916836"/>
            <a:ext cx="8744672" cy="53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100" kern="0" dirty="0"/>
              <a:t>Low emittance muon beam offers new method.</a:t>
            </a:r>
          </a:p>
        </p:txBody>
      </p:sp>
    </p:spTree>
    <p:extLst>
      <p:ext uri="{BB962C8B-B14F-4D97-AF65-F5344CB8AC3E}">
        <p14:creationId xmlns:p14="http://schemas.microsoft.com/office/powerpoint/2010/main" val="318439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4</a:t>
            </a:fld>
            <a:r>
              <a:rPr lang="en-US" altLang="ja-JP" dirty="0"/>
              <a:t>/19</a:t>
            </a:r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24E831E-7B40-48F8-A372-B31E273D19D6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42576"/>
            <a:chExt cx="10811530" cy="6866508"/>
          </a:xfrm>
        </p:grpSpPr>
        <p:pic>
          <p:nvPicPr>
            <p:cNvPr id="9" name="Picture 2" descr="Case3修正">
              <a:extLst>
                <a:ext uri="{FF2B5EF4-FFF2-40B4-BE49-F238E27FC236}">
                  <a16:creationId xmlns:a16="http://schemas.microsoft.com/office/drawing/2014/main" id="{BA8B134B-3145-42CB-8415-CBCA01A5DA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76"/>
              <a:ext cx="10811530" cy="6866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吹き出し: 四角形 9">
              <a:extLst>
                <a:ext uri="{FF2B5EF4-FFF2-40B4-BE49-F238E27FC236}">
                  <a16:creationId xmlns:a16="http://schemas.microsoft.com/office/drawing/2014/main" id="{C37C8ED3-DF20-4BDD-BB0B-50CAD114E8A2}"/>
                </a:ext>
              </a:extLst>
            </p:cNvPr>
            <p:cNvSpPr/>
            <p:nvPr/>
          </p:nvSpPr>
          <p:spPr>
            <a:xfrm>
              <a:off x="5793377" y="2749731"/>
              <a:ext cx="5018153" cy="4159353"/>
            </a:xfrm>
            <a:prstGeom prst="wedgeRectCallout">
              <a:avLst>
                <a:gd name="adj1" fmla="val -15236"/>
                <a:gd name="adj2" fmla="val -66422"/>
              </a:avLst>
            </a:prstGeom>
            <a:solidFill>
              <a:srgbClr val="4472C4">
                <a:alpha val="59000"/>
              </a:srgbClr>
            </a:solidFill>
            <a:ln w="38100" cap="flat" cmpd="sng" algn="ctr">
              <a:solidFill>
                <a:sysClr val="window" lastClr="FFFFFF">
                  <a:lumMod val="95000"/>
                </a:sys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pic>
          <p:nvPicPr>
            <p:cNvPr id="11" name="Picture 7" descr="Cover">
              <a:extLst>
                <a:ext uri="{FF2B5EF4-FFF2-40B4-BE49-F238E27FC236}">
                  <a16:creationId xmlns:a16="http://schemas.microsoft.com/office/drawing/2014/main" id="{1041934E-13D7-4790-9E11-951616206C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5795650" y="2769168"/>
              <a:ext cx="5015880" cy="4139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DE2F3520-74CF-4E92-A27F-F3A868CBFB53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 flipV="1">
              <a:off x="1045029" y="3733598"/>
              <a:ext cx="3557441" cy="1543796"/>
            </a:xfrm>
            <a:prstGeom prst="line">
              <a:avLst/>
            </a:prstGeom>
            <a:noFill/>
            <a:ln w="762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C81B868E-472A-42E8-BEEA-31C2E7B92736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>
              <a:off x="4333593" y="3126343"/>
              <a:ext cx="401527" cy="363808"/>
            </a:xfrm>
            <a:prstGeom prst="line">
              <a:avLst/>
            </a:prstGeom>
            <a:noFill/>
            <a:ln w="762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sp>
          <p:nvSpPr>
            <p:cNvPr id="14" name="円弧 13">
              <a:extLst>
                <a:ext uri="{FF2B5EF4-FFF2-40B4-BE49-F238E27FC236}">
                  <a16:creationId xmlns:a16="http://schemas.microsoft.com/office/drawing/2014/main" id="{0A7DE3DC-054A-406A-9CA7-225B630A92D4}"/>
                </a:ext>
              </a:extLst>
            </p:cNvPr>
            <p:cNvSpPr/>
            <p:nvPr/>
          </p:nvSpPr>
          <p:spPr>
            <a:xfrm rot="13754601" flipH="1" flipV="1">
              <a:off x="4389333" y="3366312"/>
              <a:ext cx="273667" cy="505625"/>
            </a:xfrm>
            <a:prstGeom prst="arc">
              <a:avLst>
                <a:gd name="adj1" fmla="val 16744334"/>
                <a:gd name="adj2" fmla="val 424255"/>
              </a:avLst>
            </a:prstGeom>
            <a:noFill/>
            <a:ln w="762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FF08DF19-2277-43D9-A137-90EFB8C8D011}"/>
                </a:ext>
              </a:extLst>
            </p:cNvPr>
            <p:cNvGrpSpPr/>
            <p:nvPr/>
          </p:nvGrpSpPr>
          <p:grpSpPr>
            <a:xfrm>
              <a:off x="3941896" y="2545938"/>
              <a:ext cx="1154724" cy="741345"/>
              <a:chOff x="4021469" y="2543482"/>
              <a:chExt cx="1154724" cy="741345"/>
            </a:xfrm>
          </p:grpSpPr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941294AC-1054-40E4-830A-1160F7934B89}"/>
                  </a:ext>
                </a:extLst>
              </p:cNvPr>
              <p:cNvCxnSpPr>
                <a:cxnSpLocks/>
                <a:stCxn id="30" idx="2"/>
                <a:endCxn id="29" idx="0"/>
              </p:cNvCxnSpPr>
              <p:nvPr/>
            </p:nvCxnSpPr>
            <p:spPr>
              <a:xfrm flipV="1">
                <a:off x="4042280" y="2563405"/>
                <a:ext cx="924057" cy="92025"/>
              </a:xfrm>
              <a:prstGeom prst="lin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F67A360C-9B11-414F-8F28-AB9C6E6551B8}"/>
                  </a:ext>
                </a:extLst>
              </p:cNvPr>
              <p:cNvCxnSpPr>
                <a:cxnSpLocks/>
                <a:stCxn id="30" idx="0"/>
                <a:endCxn id="31" idx="2"/>
              </p:cNvCxnSpPr>
              <p:nvPr/>
            </p:nvCxnSpPr>
            <p:spPr>
              <a:xfrm>
                <a:off x="4086348" y="2899803"/>
                <a:ext cx="493413" cy="368802"/>
              </a:xfrm>
              <a:prstGeom prst="lin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DC668937-5375-4813-BF95-9FA85A1DE7B2}"/>
                  </a:ext>
                </a:extLst>
              </p:cNvPr>
              <p:cNvCxnSpPr>
                <a:cxnSpLocks/>
                <a:stCxn id="31" idx="0"/>
                <a:endCxn id="28" idx="2"/>
              </p:cNvCxnSpPr>
              <p:nvPr/>
            </p:nvCxnSpPr>
            <p:spPr>
              <a:xfrm flipV="1">
                <a:off x="4805927" y="2801850"/>
                <a:ext cx="332591" cy="402190"/>
              </a:xfrm>
              <a:prstGeom prst="lin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28" name="円弧 27">
                <a:extLst>
                  <a:ext uri="{FF2B5EF4-FFF2-40B4-BE49-F238E27FC236}">
                    <a16:creationId xmlns:a16="http://schemas.microsoft.com/office/drawing/2014/main" id="{081218C8-1436-482D-8D2C-EE6E29A2F713}"/>
                  </a:ext>
                </a:extLst>
              </p:cNvPr>
              <p:cNvSpPr/>
              <p:nvPr/>
            </p:nvSpPr>
            <p:spPr>
              <a:xfrm rot="13754601" flipH="1" flipV="1">
                <a:off x="4924232" y="2594514"/>
                <a:ext cx="259293" cy="218260"/>
              </a:xfrm>
              <a:prstGeom prst="arc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9" name="円弧 28">
                <a:extLst>
                  <a:ext uri="{FF2B5EF4-FFF2-40B4-BE49-F238E27FC236}">
                    <a16:creationId xmlns:a16="http://schemas.microsoft.com/office/drawing/2014/main" id="{911C8BF8-BCF8-4349-99E1-7D9D7A3044B7}"/>
                  </a:ext>
                </a:extLst>
              </p:cNvPr>
              <p:cNvSpPr/>
              <p:nvPr/>
            </p:nvSpPr>
            <p:spPr>
              <a:xfrm rot="9874038" flipH="1" flipV="1">
                <a:off x="4857936" y="2556532"/>
                <a:ext cx="318257" cy="381251"/>
              </a:xfrm>
              <a:prstGeom prst="arc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0" name="円弧 29">
                <a:extLst>
                  <a:ext uri="{FF2B5EF4-FFF2-40B4-BE49-F238E27FC236}">
                    <a16:creationId xmlns:a16="http://schemas.microsoft.com/office/drawing/2014/main" id="{636D7873-1634-4A90-9001-F502A20EB045}"/>
                  </a:ext>
                </a:extLst>
              </p:cNvPr>
              <p:cNvSpPr/>
              <p:nvPr/>
            </p:nvSpPr>
            <p:spPr>
              <a:xfrm rot="1777904" flipH="1" flipV="1">
                <a:off x="4021469" y="2543482"/>
                <a:ext cx="318257" cy="381251"/>
              </a:xfrm>
              <a:prstGeom prst="arc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31" name="円弧 30">
                <a:extLst>
                  <a:ext uri="{FF2B5EF4-FFF2-40B4-BE49-F238E27FC236}">
                    <a16:creationId xmlns:a16="http://schemas.microsoft.com/office/drawing/2014/main" id="{501C7A61-8632-4401-BDD7-A2479241D8A1}"/>
                  </a:ext>
                </a:extLst>
              </p:cNvPr>
              <p:cNvSpPr/>
              <p:nvPr/>
            </p:nvSpPr>
            <p:spPr>
              <a:xfrm rot="17756780" flipH="1" flipV="1">
                <a:off x="4489237" y="2948715"/>
                <a:ext cx="321880" cy="350344"/>
              </a:xfrm>
              <a:prstGeom prst="arc">
                <a:avLst>
                  <a:gd name="adj1" fmla="val 16277121"/>
                  <a:gd name="adj2" fmla="val 0"/>
                </a:avLst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BBBACA35-5132-4B7A-BF95-B729A264A4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30836" y="2497659"/>
              <a:ext cx="1697453" cy="84819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17" name="直線コネクタ 16">
              <a:extLst>
                <a:ext uri="{FF2B5EF4-FFF2-40B4-BE49-F238E27FC236}">
                  <a16:creationId xmlns:a16="http://schemas.microsoft.com/office/drawing/2014/main" id="{95EBD7E4-56F9-4901-988C-6BDC4F40A7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28289" y="2165604"/>
              <a:ext cx="788940" cy="346841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6291E20-C152-4FE1-8A10-5C64C01C0F09}"/>
                </a:ext>
              </a:extLst>
            </p:cNvPr>
            <p:cNvSpPr txBox="1"/>
            <p:nvPr/>
          </p:nvSpPr>
          <p:spPr>
            <a:xfrm>
              <a:off x="5735407" y="5930538"/>
              <a:ext cx="1697453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</a:rPr>
                <a:t>3GeV proton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224494BB-B283-4EB5-9943-0268BFEAF775}"/>
                </a:ext>
              </a:extLst>
            </p:cNvPr>
            <p:cNvSpPr/>
            <p:nvPr/>
          </p:nvSpPr>
          <p:spPr>
            <a:xfrm>
              <a:off x="6301221" y="3641520"/>
              <a:ext cx="1890198" cy="55517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  <a:cs typeface="+mn-cs"/>
                </a:rPr>
                <a:t>Neutron target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3AB7C35A-FFB7-46C8-A567-C873F51C9C7C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6584133" y="4885480"/>
              <a:ext cx="293461" cy="391914"/>
            </a:xfrm>
            <a:prstGeom prst="straightConnector1">
              <a:avLst/>
            </a:prstGeom>
            <a:noFill/>
            <a:ln w="57150" cap="flat" cmpd="sng" algn="ctr">
              <a:solidFill>
                <a:srgbClr val="4472C4"/>
              </a:solidFill>
              <a:prstDash val="solid"/>
              <a:miter lim="800000"/>
              <a:headEnd type="none" w="med" len="med"/>
              <a:tailEnd type="arrow" w="med" len="med"/>
            </a:ln>
            <a:effectLst/>
          </p:spPr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A586FD3F-AC57-47A9-9EAB-81B8107B5CA3}"/>
                </a:ext>
              </a:extLst>
            </p:cNvPr>
            <p:cNvSpPr txBox="1"/>
            <p:nvPr/>
          </p:nvSpPr>
          <p:spPr>
            <a:xfrm>
              <a:off x="897883" y="4012025"/>
              <a:ext cx="1998805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</a:rPr>
                <a:t>400MeV linac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A557759B-3449-436C-9BA0-E16EA2857D82}"/>
                </a:ext>
              </a:extLst>
            </p:cNvPr>
            <p:cNvSpPr txBox="1"/>
            <p:nvPr/>
          </p:nvSpPr>
          <p:spPr>
            <a:xfrm>
              <a:off x="3955433" y="2029653"/>
              <a:ext cx="1609435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</a:rPr>
                <a:t>3GeV RCS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AB5237F6-BF03-4806-8468-558F0C67916C}"/>
                </a:ext>
              </a:extLst>
            </p:cNvPr>
            <p:cNvSpPr txBox="1"/>
            <p:nvPr/>
          </p:nvSpPr>
          <p:spPr>
            <a:xfrm>
              <a:off x="8080650" y="2147300"/>
              <a:ext cx="1192723" cy="58477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</a:rPr>
                <a:t>MLF</a:t>
              </a:r>
              <a:endPara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06784E88-9BF4-48A5-8A11-F8B4E2303B4F}"/>
                </a:ext>
              </a:extLst>
            </p:cNvPr>
            <p:cNvSpPr txBox="1"/>
            <p:nvPr/>
          </p:nvSpPr>
          <p:spPr>
            <a:xfrm>
              <a:off x="5735407" y="4516148"/>
              <a:ext cx="1697453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50" charset="-128"/>
                </a:rPr>
                <a:t>Muon target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32" name="タイトル 1">
            <a:extLst>
              <a:ext uri="{FF2B5EF4-FFF2-40B4-BE49-F238E27FC236}">
                <a16:creationId xmlns:a16="http://schemas.microsoft.com/office/drawing/2014/main" id="{BF3AE6CE-8EA2-4D99-AD03-E4002726C293}"/>
              </a:ext>
            </a:extLst>
          </p:cNvPr>
          <p:cNvSpPr txBox="1">
            <a:spLocks/>
          </p:cNvSpPr>
          <p:nvPr/>
        </p:nvSpPr>
        <p:spPr>
          <a:xfrm>
            <a:off x="170867" y="79622"/>
            <a:ext cx="8010170" cy="119099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altLang="ja-JP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  <a:t>Experimental site</a:t>
            </a:r>
            <a:br>
              <a:rPr lang="en-US" altLang="ja-JP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</a:br>
            <a:r>
              <a:rPr lang="en-US" altLang="ja-JP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  <a:t>J-PARC MLF</a:t>
            </a:r>
            <a:br>
              <a:rPr lang="en-US" altLang="ja-JP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</a:br>
            <a:r>
              <a:rPr lang="en-US" altLang="ja-JP" sz="2400" u="sng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  <a:t>M</a:t>
            </a:r>
            <a:r>
              <a:rPr lang="en-US" altLang="ja-JP" sz="2400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  <a:t>aterials and </a:t>
            </a:r>
            <a:r>
              <a:rPr lang="en-US" altLang="ja-JP" sz="2400" u="sng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  <a:t>L</a:t>
            </a:r>
            <a:r>
              <a:rPr lang="en-US" altLang="ja-JP" sz="2400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  <a:t>ife science </a:t>
            </a:r>
            <a:r>
              <a:rPr lang="en-US" altLang="ja-JP" sz="2400" u="sng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  <a:t>F</a:t>
            </a:r>
            <a:r>
              <a:rPr lang="en-US" altLang="ja-JP" sz="2400" kern="0" dirty="0">
                <a:effectLst>
                  <a:glow rad="228600">
                    <a:schemeClr val="bg1">
                      <a:alpha val="95000"/>
                    </a:schemeClr>
                  </a:glow>
                </a:effectLst>
              </a:rPr>
              <a:t>acility</a:t>
            </a:r>
            <a:endParaRPr lang="ja-JP" altLang="en-US" kern="0" dirty="0">
              <a:effectLst>
                <a:glow rad="228600">
                  <a:schemeClr val="bg1">
                    <a:alpha val="9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57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5</a:t>
            </a:fld>
            <a:r>
              <a:rPr lang="en-US" altLang="ja-JP" dirty="0"/>
              <a:t>/19</a:t>
            </a:r>
            <a:endParaRPr lang="ja-JP" altLang="en-US" dirty="0"/>
          </a:p>
        </p:txBody>
      </p:sp>
      <p:sp>
        <p:nvSpPr>
          <p:cNvPr id="32" name="タイトル 1">
            <a:extLst>
              <a:ext uri="{FF2B5EF4-FFF2-40B4-BE49-F238E27FC236}">
                <a16:creationId xmlns:a16="http://schemas.microsoft.com/office/drawing/2014/main" id="{BF3AE6CE-8EA2-4D99-AD03-E4002726C293}"/>
              </a:ext>
            </a:extLst>
          </p:cNvPr>
          <p:cNvSpPr txBox="1">
            <a:spLocks/>
          </p:cNvSpPr>
          <p:nvPr/>
        </p:nvSpPr>
        <p:spPr>
          <a:xfrm>
            <a:off x="666287" y="15914"/>
            <a:ext cx="8010170" cy="1190998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l"/>
            <a:r>
              <a:rPr lang="en-US" altLang="ja-JP" kern="0"/>
              <a:t>J-PARC MLF</a:t>
            </a:r>
            <a:br>
              <a:rPr lang="en-US" altLang="ja-JP" kern="0"/>
            </a:br>
            <a:r>
              <a:rPr lang="en-US" altLang="ja-JP" sz="2400" u="sng" kern="0"/>
              <a:t>M</a:t>
            </a:r>
            <a:r>
              <a:rPr lang="en-US" altLang="ja-JP" sz="2400" kern="0"/>
              <a:t>aterials and </a:t>
            </a:r>
            <a:r>
              <a:rPr lang="en-US" altLang="ja-JP" sz="2400" u="sng" kern="0"/>
              <a:t>L</a:t>
            </a:r>
            <a:r>
              <a:rPr lang="en-US" altLang="ja-JP" sz="2400" kern="0"/>
              <a:t>ife science </a:t>
            </a:r>
            <a:r>
              <a:rPr lang="en-US" altLang="ja-JP" sz="2400" u="sng" kern="0"/>
              <a:t>F</a:t>
            </a:r>
            <a:r>
              <a:rPr lang="en-US" altLang="ja-JP" sz="2400" kern="0"/>
              <a:t>acility</a:t>
            </a:r>
            <a:endParaRPr lang="ja-JP" altLang="en-US" kern="0" dirty="0"/>
          </a:p>
        </p:txBody>
      </p:sp>
      <p:pic>
        <p:nvPicPr>
          <p:cNvPr id="33" name="コンテンツ プレースホルダー 8">
            <a:extLst>
              <a:ext uri="{FF2B5EF4-FFF2-40B4-BE49-F238E27FC236}">
                <a16:creationId xmlns:a16="http://schemas.microsoft.com/office/drawing/2014/main" id="{34EBF1B5-9826-441A-A79B-D3F5CF5A4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119197"/>
            <a:ext cx="2952328" cy="6619606"/>
          </a:xfrm>
          <a:prstGeom prst="rect">
            <a:avLst/>
          </a:prstGeom>
        </p:spPr>
      </p:pic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105B7395-B459-4ABE-B4D8-6CCC7F0DABEC}"/>
              </a:ext>
            </a:extLst>
          </p:cNvPr>
          <p:cNvCxnSpPr>
            <a:cxnSpLocks/>
          </p:cNvCxnSpPr>
          <p:nvPr/>
        </p:nvCxnSpPr>
        <p:spPr>
          <a:xfrm flipH="1">
            <a:off x="5292081" y="1709347"/>
            <a:ext cx="1080119" cy="67018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glow rad="190500">
              <a:schemeClr val="tx1">
                <a:alpha val="6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3F2D97A-95F6-49E0-A544-D3697BF7773E}"/>
              </a:ext>
            </a:extLst>
          </p:cNvPr>
          <p:cNvSpPr txBox="1"/>
          <p:nvPr/>
        </p:nvSpPr>
        <p:spPr>
          <a:xfrm>
            <a:off x="6455032" y="1434421"/>
            <a:ext cx="245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FFFF00"/>
                </a:solidFill>
              </a:rPr>
              <a:t>H-line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01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ja-JP" altLang="en-US" dirty="0">
              <a:solidFill>
                <a:prstClr val="white"/>
              </a:solidFill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58"/>
          <a:stretch/>
        </p:blipFill>
        <p:spPr>
          <a:xfrm>
            <a:off x="0" y="925756"/>
            <a:ext cx="9144000" cy="5946129"/>
          </a:xfrm>
          <a:prstGeom prst="rect">
            <a:avLst/>
          </a:prstGeom>
        </p:spPr>
      </p:pic>
      <p:sp>
        <p:nvSpPr>
          <p:cNvPr id="21507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F5EDC16-E1AC-401E-A7F7-1429769FC7FF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altLang="ja-JP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直線矢印コネクタ 10"/>
          <p:cNvCxnSpPr>
            <a:cxnSpLocks noChangeShapeType="1"/>
          </p:cNvCxnSpPr>
          <p:nvPr/>
        </p:nvCxnSpPr>
        <p:spPr bwMode="auto">
          <a:xfrm flipH="1">
            <a:off x="61033" y="1680207"/>
            <a:ext cx="683707" cy="190576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1155925" y="1486873"/>
            <a:ext cx="1287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Production target</a:t>
            </a:r>
          </a:p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 (20 mm)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444500" y="989141"/>
            <a:ext cx="15135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prstClr val="white"/>
                </a:solidFill>
              </a:rPr>
              <a:t>3 GeV proton beam</a:t>
            </a:r>
          </a:p>
          <a:p>
            <a:pPr defTabSz="457200"/>
            <a:r>
              <a:rPr lang="en-US" altLang="ja-JP" sz="1200" dirty="0">
                <a:solidFill>
                  <a:prstClr val="white"/>
                </a:solidFill>
              </a:rPr>
              <a:t> ( 333 uA)</a:t>
            </a:r>
            <a:endParaRPr lang="ja-JP" altLang="en-US" sz="1200" dirty="0">
              <a:solidFill>
                <a:prstClr val="white"/>
              </a:solidFill>
            </a:endParaRPr>
          </a:p>
        </p:txBody>
      </p:sp>
      <p:sp>
        <p:nvSpPr>
          <p:cNvPr id="19" name="テキスト ボックス 18"/>
          <p:cNvSpPr txBox="1">
            <a:spLocks noChangeArrowheads="1"/>
          </p:cNvSpPr>
          <p:nvPr/>
        </p:nvSpPr>
        <p:spPr bwMode="auto">
          <a:xfrm>
            <a:off x="1719995" y="1927365"/>
            <a:ext cx="1486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Surface muon beam </a:t>
            </a:r>
          </a:p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(28 MeV/c)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0" name="テキスト ボックス 19"/>
          <p:cNvSpPr txBox="1">
            <a:spLocks noChangeArrowheads="1"/>
          </p:cNvSpPr>
          <p:nvPr/>
        </p:nvSpPr>
        <p:spPr bwMode="auto">
          <a:xfrm>
            <a:off x="2903907" y="2246750"/>
            <a:ext cx="21771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Muonium Production </a:t>
            </a:r>
          </a:p>
          <a:p>
            <a:pPr defTabSz="457200"/>
            <a:r>
              <a:rPr lang="en-US" altLang="ja-JP" sz="1200" dirty="0">
                <a:solidFill>
                  <a:srgbClr val="FFFFFF"/>
                </a:solidFill>
              </a:rPr>
              <a:t>(300 K ~ 25 meV⇒2.3 keV/c)</a:t>
            </a:r>
            <a:endParaRPr lang="ja-JP" altLang="en-US" sz="1200" dirty="0">
              <a:solidFill>
                <a:srgbClr val="FFFF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-3995" y="-5902"/>
            <a:ext cx="5681464" cy="83099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altLang="ja-JP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-109" charset="0"/>
                <a:cs typeface="ＭＳ Ｐゴシック" pitchFamily="-109" charset="-128"/>
              </a:rPr>
              <a:t>Muon g-2/EDM Experiment at</a:t>
            </a:r>
          </a:p>
          <a:p>
            <a:pPr defTabSz="457200">
              <a:defRPr/>
            </a:pPr>
            <a:r>
              <a:rPr lang="en-US" altLang="ja-JP" sz="2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itchFamily="-109" charset="0"/>
                <a:cs typeface="ＭＳ Ｐゴシック" pitchFamily="-109" charset="-128"/>
              </a:rPr>
              <a:t> J-PARC with Ultra-Cold Muon Beam </a:t>
            </a:r>
            <a:endParaRPr lang="ja-JP" altLang="en-US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 rot="551590">
            <a:off x="-114871" y="2533019"/>
            <a:ext cx="189487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306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Surface </a:t>
            </a: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cs typeface="Symbol" charset="2"/>
              </a:rPr>
              <a:t>muon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cs typeface="ＭＳ Ｐゴシック" pitchFamily="-10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 rot="159575">
            <a:off x="1272778" y="3556377"/>
            <a:ext cx="279994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Ultra Cold </a:t>
            </a: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+ Source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 rot="173129">
            <a:off x="3894767" y="4479850"/>
            <a:ext cx="3205700" cy="40011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Muon LINAC (300 MeV/c)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 rot="20496691">
            <a:off x="7619873" y="4086485"/>
            <a:ext cx="111120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Front">
                <a:rot lat="2220000" lon="150000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Muon </a:t>
            </a:r>
          </a:p>
          <a:p>
            <a:pPr algn="ctr" defTabSz="457200">
              <a:defRPr/>
            </a:pPr>
            <a:r>
              <a:rPr lang="en-US" altLang="ja-JP" sz="2000" b="1" dirty="0">
                <a:ln>
                  <a:solidFill>
                    <a:prstClr val="black"/>
                  </a:solidFill>
                  <a:prstDash val="solid"/>
                </a:ln>
                <a:gradFill rotWithShape="1">
                  <a:gsLst>
                    <a:gs pos="0">
                      <a:srgbClr val="8064A2">
                        <a:tint val="70000"/>
                        <a:satMod val="200000"/>
                      </a:srgbClr>
                    </a:gs>
                    <a:gs pos="40000">
                      <a:srgbClr val="8064A2">
                        <a:tint val="90000"/>
                        <a:satMod val="130000"/>
                      </a:srgbClr>
                    </a:gs>
                    <a:gs pos="50000">
                      <a:srgbClr val="8064A2">
                        <a:tint val="90000"/>
                        <a:satMod val="130000"/>
                      </a:srgbClr>
                    </a:gs>
                    <a:gs pos="68000">
                      <a:srgbClr val="8064A2">
                        <a:tint val="90000"/>
                        <a:satMod val="130000"/>
                      </a:srgbClr>
                    </a:gs>
                    <a:gs pos="100000">
                      <a:srgbClr val="8064A2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Arial" pitchFamily="-109" charset="0"/>
                <a:cs typeface="ＭＳ Ｐゴシック" pitchFamily="-109" charset="-128"/>
              </a:rPr>
              <a:t>storage</a:t>
            </a:r>
            <a:endParaRPr lang="ja-JP" altLang="en-US" sz="2000" b="1" dirty="0">
              <a:ln>
                <a:solidFill>
                  <a:prstClr val="black"/>
                </a:solidFill>
                <a:prstDash val="solid"/>
              </a:ln>
              <a:gradFill rotWithShape="1">
                <a:gsLst>
                  <a:gs pos="0">
                    <a:srgbClr val="8064A2">
                      <a:tint val="70000"/>
                      <a:satMod val="200000"/>
                    </a:srgbClr>
                  </a:gs>
                  <a:gs pos="40000">
                    <a:srgbClr val="8064A2">
                      <a:tint val="90000"/>
                      <a:satMod val="130000"/>
                    </a:srgbClr>
                  </a:gs>
                  <a:gs pos="50000">
                    <a:srgbClr val="8064A2">
                      <a:tint val="90000"/>
                      <a:satMod val="130000"/>
                    </a:srgbClr>
                  </a:gs>
                  <a:gs pos="68000">
                    <a:srgbClr val="8064A2">
                      <a:tint val="90000"/>
                      <a:satMod val="130000"/>
                    </a:srgbClr>
                  </a:gs>
                  <a:gs pos="100000">
                    <a:srgbClr val="8064A2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8064A2">
                    <a:tint val="80000"/>
                    <a:satMod val="250000"/>
                    <a:alpha val="45000"/>
                  </a:srgbClr>
                </a:outerShdw>
              </a:effectLst>
              <a:latin typeface="Arial" pitchFamily="-109" charset="0"/>
              <a:cs typeface="ＭＳ Ｐゴシック" pitchFamily="-109" charset="-128"/>
            </a:endParaRPr>
          </a:p>
        </p:txBody>
      </p:sp>
      <p:cxnSp>
        <p:nvCxnSpPr>
          <p:cNvPr id="38" name="直線コネクタ 37"/>
          <p:cNvCxnSpPr/>
          <p:nvPr/>
        </p:nvCxnSpPr>
        <p:spPr>
          <a:xfrm flipV="1">
            <a:off x="8949023" y="3024248"/>
            <a:ext cx="140385" cy="152045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0" r="-1607"/>
          <a:stretch/>
        </p:blipFill>
        <p:spPr bwMode="auto">
          <a:xfrm>
            <a:off x="5632967" y="204716"/>
            <a:ext cx="3524603" cy="286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>
            <a:spLocks noChangeArrowheads="1"/>
          </p:cNvSpPr>
          <p:nvPr/>
        </p:nvSpPr>
        <p:spPr bwMode="auto">
          <a:xfrm>
            <a:off x="8273401" y="669059"/>
            <a:ext cx="762110" cy="5232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400" b="1" dirty="0">
                <a:solidFill>
                  <a:srgbClr val="000000"/>
                </a:solidFill>
              </a:rPr>
              <a:t>Silicon</a:t>
            </a:r>
          </a:p>
          <a:p>
            <a:pPr defTabSz="457200"/>
            <a:r>
              <a:rPr lang="en-US" altLang="ja-JP" sz="1400" b="1" dirty="0">
                <a:solidFill>
                  <a:srgbClr val="000000"/>
                </a:solidFill>
              </a:rPr>
              <a:t>Tracker</a:t>
            </a:r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 rot="457627">
            <a:off x="6945505" y="2196000"/>
            <a:ext cx="7745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b="1" dirty="0">
                <a:solidFill>
                  <a:prstClr val="black"/>
                </a:solidFill>
              </a:rPr>
              <a:t>66 cm</a:t>
            </a:r>
          </a:p>
        </p:txBody>
      </p:sp>
      <p:grpSp>
        <p:nvGrpSpPr>
          <p:cNvPr id="2" name="図形グループ 32"/>
          <p:cNvGrpSpPr>
            <a:grpSpLocks/>
          </p:cNvGrpSpPr>
          <p:nvPr/>
        </p:nvGrpSpPr>
        <p:grpSpPr bwMode="auto">
          <a:xfrm>
            <a:off x="7061053" y="1785108"/>
            <a:ext cx="442487" cy="479425"/>
            <a:chOff x="7085012" y="1665526"/>
            <a:chExt cx="688976" cy="479742"/>
          </a:xfrm>
        </p:grpSpPr>
        <p:cxnSp>
          <p:nvCxnSpPr>
            <p:cNvPr id="29" name="直線コネクタ 28"/>
            <p:cNvCxnSpPr>
              <a:cxnSpLocks noChangeShapeType="1"/>
            </p:cNvCxnSpPr>
            <p:nvPr/>
          </p:nvCxnSpPr>
          <p:spPr bwMode="auto">
            <a:xfrm rot="5400000">
              <a:off x="6851372" y="1899166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0" name="直線コネクタ 29"/>
            <p:cNvCxnSpPr>
              <a:cxnSpLocks noChangeShapeType="1"/>
            </p:cNvCxnSpPr>
            <p:nvPr/>
          </p:nvCxnSpPr>
          <p:spPr bwMode="auto">
            <a:xfrm rot="5400000">
              <a:off x="7538760" y="1910040"/>
              <a:ext cx="468868" cy="15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32" name="直線矢印コネクタ 31"/>
            <p:cNvCxnSpPr>
              <a:cxnSpLocks noChangeShapeType="1"/>
            </p:cNvCxnSpPr>
            <p:nvPr/>
          </p:nvCxnSpPr>
          <p:spPr bwMode="auto">
            <a:xfrm>
              <a:off x="7085012" y="1979612"/>
              <a:ext cx="687388" cy="1588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sp>
        <p:nvSpPr>
          <p:cNvPr id="24" name="テキスト ボックス 23"/>
          <p:cNvSpPr txBox="1">
            <a:spLocks noChangeArrowheads="1"/>
          </p:cNvSpPr>
          <p:nvPr/>
        </p:nvSpPr>
        <p:spPr bwMode="auto">
          <a:xfrm>
            <a:off x="6356829" y="3067751"/>
            <a:ext cx="2621230" cy="523220"/>
          </a:xfrm>
          <a:prstGeom prst="rect">
            <a:avLst/>
          </a:prstGeom>
          <a:solidFill>
            <a:schemeClr val="tx1">
              <a:alpha val="7294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 altLang="ja-JP" sz="1400" dirty="0">
                <a:solidFill>
                  <a:srgbClr val="FFFFFF"/>
                </a:solidFill>
              </a:rPr>
              <a:t>Super Precision Storage Magnet</a:t>
            </a:r>
          </a:p>
          <a:p>
            <a:pPr defTabSz="457200"/>
            <a:r>
              <a:rPr lang="en-US" altLang="ja-JP" sz="1400" dirty="0">
                <a:solidFill>
                  <a:srgbClr val="FFFFFF"/>
                </a:solidFill>
              </a:rPr>
              <a:t>(3T, ~1ppm local precision)</a:t>
            </a:r>
            <a:endParaRPr lang="ja-JP" altLang="en-US" sz="1400" dirty="0">
              <a:solidFill>
                <a:srgbClr val="FFFFFF"/>
              </a:solidFill>
            </a:endParaRPr>
          </a:p>
        </p:txBody>
      </p:sp>
      <p:cxnSp>
        <p:nvCxnSpPr>
          <p:cNvPr id="10" name="直線矢印コネクタ 9"/>
          <p:cNvCxnSpPr>
            <a:stCxn id="27" idx="1"/>
          </p:cNvCxnSpPr>
          <p:nvPr/>
        </p:nvCxnSpPr>
        <p:spPr>
          <a:xfrm flipH="1">
            <a:off x="7331972" y="930669"/>
            <a:ext cx="941429" cy="520137"/>
          </a:xfrm>
          <a:prstGeom prst="straightConnector1">
            <a:avLst/>
          </a:prstGeom>
          <a:ln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-3995" y="4196247"/>
            <a:ext cx="72779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FFFF00"/>
                </a:solidFill>
              </a:rPr>
              <a:t>Features: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>
                <a:solidFill>
                  <a:srgbClr val="FFFF00"/>
                </a:solidFill>
              </a:rPr>
              <a:t>No strong focusing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>
                <a:solidFill>
                  <a:srgbClr val="FFFF00"/>
                </a:solidFill>
              </a:rPr>
              <a:t>Super-low emittance muon beam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>
                <a:solidFill>
                  <a:srgbClr val="FFFF00"/>
                </a:solidFill>
              </a:rPr>
              <a:t>Compact storage ring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>
                <a:solidFill>
                  <a:srgbClr val="FFFF00"/>
                </a:solidFill>
              </a:rPr>
              <a:t>Full tracking detector</a:t>
            </a:r>
          </a:p>
          <a:p>
            <a:pPr marL="409575" indent="-265113">
              <a:buFont typeface="Arial" charset="0"/>
              <a:buChar char="•"/>
            </a:pPr>
            <a:r>
              <a:rPr lang="en-US" altLang="ja-JP" sz="2800" b="1" dirty="0">
                <a:solidFill>
                  <a:srgbClr val="FF0000"/>
                </a:solidFill>
              </a:rPr>
              <a:t>Completely different from BNL/FNAL method</a:t>
            </a:r>
          </a:p>
        </p:txBody>
      </p:sp>
      <p:cxnSp>
        <p:nvCxnSpPr>
          <p:cNvPr id="36" name="直線コネクタ 35"/>
          <p:cNvCxnSpPr/>
          <p:nvPr/>
        </p:nvCxnSpPr>
        <p:spPr>
          <a:xfrm flipH="1" flipV="1">
            <a:off x="5624264" y="3081058"/>
            <a:ext cx="1966979" cy="122413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E78B5184-E61A-4D72-ADE9-A3A7BD738150}"/>
              </a:ext>
            </a:extLst>
          </p:cNvPr>
          <p:cNvSpPr/>
          <p:nvPr/>
        </p:nvSpPr>
        <p:spPr>
          <a:xfrm>
            <a:off x="2771800" y="2883429"/>
            <a:ext cx="4289253" cy="248763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ABF683-7FED-43B5-A646-DEE4F6955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67" y="3406528"/>
            <a:ext cx="4667040" cy="2806044"/>
          </a:xfrm>
        </p:spPr>
        <p:txBody>
          <a:bodyPr/>
          <a:lstStyle/>
          <a:p>
            <a:r>
              <a:rPr lang="en-US" altLang="ja-JP" sz="2000" dirty="0">
                <a:latin typeface="+mn-ea"/>
              </a:rPr>
              <a:t>Utilize resources and experiences at J-PARC H</a:t>
            </a:r>
            <a:r>
              <a:rPr lang="en-US" altLang="ja-JP" sz="2000" baseline="30000" dirty="0">
                <a:latin typeface="+mn-ea"/>
              </a:rPr>
              <a:t>-</a:t>
            </a:r>
            <a:r>
              <a:rPr lang="en-US" altLang="ja-JP" sz="2000" dirty="0">
                <a:latin typeface="+mn-ea"/>
              </a:rPr>
              <a:t> </a:t>
            </a:r>
            <a:r>
              <a:rPr lang="en-US" altLang="ja-JP" sz="2000" dirty="0" err="1">
                <a:latin typeface="+mn-ea"/>
              </a:rPr>
              <a:t>linac</a:t>
            </a:r>
            <a:r>
              <a:rPr lang="en-US" altLang="ja-JP" sz="2000" dirty="0">
                <a:latin typeface="+mn-ea"/>
              </a:rPr>
              <a:t> and KEK</a:t>
            </a:r>
          </a:p>
          <a:p>
            <a:pPr lvl="1"/>
            <a:r>
              <a:rPr lang="en-US" altLang="ja-JP" sz="2000" dirty="0">
                <a:latin typeface="+mn-ea"/>
              </a:rPr>
              <a:t>324 MHz RFQ </a:t>
            </a:r>
          </a:p>
          <a:p>
            <a:pPr lvl="1"/>
            <a:r>
              <a:rPr lang="en-US" altLang="ja-JP" sz="2000" dirty="0">
                <a:latin typeface="+mn-ea"/>
              </a:rPr>
              <a:t>1.3 GHz high power klystron</a:t>
            </a:r>
          </a:p>
          <a:p>
            <a:r>
              <a:rPr kumimoji="1" lang="en-US" altLang="ja-JP" sz="2000" dirty="0">
                <a:latin typeface="+mn-ea"/>
                <a:cs typeface="Times New Roman" panose="02020603050405020304" pitchFamily="18" charset="0"/>
              </a:rPr>
              <a:t>Low current and duty</a:t>
            </a:r>
          </a:p>
          <a:p>
            <a:pPr lvl="1"/>
            <a:r>
              <a:rPr kumimoji="1" lang="en-US" altLang="ja-JP" sz="2000" dirty="0">
                <a:latin typeface="+mn-ea"/>
                <a:cs typeface="Times New Roman" panose="02020603050405020304" pitchFamily="18" charset="0"/>
              </a:rPr>
              <a:t>IH-DTL with al</a:t>
            </a:r>
            <a:r>
              <a:rPr lang="en-US" altLang="ja-JP" sz="2000" dirty="0">
                <a:latin typeface="+mn-ea"/>
                <a:cs typeface="Times New Roman" panose="02020603050405020304" pitchFamily="18" charset="0"/>
              </a:rPr>
              <a:t>ternative phase focusing.</a:t>
            </a:r>
            <a:endParaRPr kumimoji="1" lang="ja-JP" altLang="en-US" sz="2000" dirty="0"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7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Muon </a:t>
            </a:r>
            <a:r>
              <a:rPr kumimoji="1" lang="en-US" altLang="ja-JP" dirty="0" err="1"/>
              <a:t>linac</a:t>
            </a:r>
            <a:endParaRPr kumimoji="1" lang="ja-JP" altLang="en-US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A161A60-D226-4930-A1E0-A747ABBE45DD}"/>
              </a:ext>
            </a:extLst>
          </p:cNvPr>
          <p:cNvGrpSpPr/>
          <p:nvPr/>
        </p:nvGrpSpPr>
        <p:grpSpPr>
          <a:xfrm>
            <a:off x="559590" y="1420633"/>
            <a:ext cx="8024820" cy="1805364"/>
            <a:chOff x="559590" y="1336304"/>
            <a:chExt cx="8024820" cy="180536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06E25B0-8918-4670-8D68-03645D8E1360}"/>
                </a:ext>
              </a:extLst>
            </p:cNvPr>
            <p:cNvSpPr txBox="1"/>
            <p:nvPr/>
          </p:nvSpPr>
          <p:spPr>
            <a:xfrm>
              <a:off x="3993319" y="2710781"/>
              <a:ext cx="17917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200" dirty="0">
                  <a:latin typeface="+mn-ea"/>
                  <a:ea typeface="+mn-ea"/>
                </a:rPr>
                <a:t>~40</a:t>
              </a:r>
              <a:r>
                <a:rPr kumimoji="1" lang="en-US" altLang="ja-JP" sz="2200" dirty="0">
                  <a:latin typeface="+mn-ea"/>
                  <a:ea typeface="+mn-ea"/>
                </a:rPr>
                <a:t>m</a:t>
              </a:r>
              <a:endParaRPr kumimoji="1" lang="ja-JP" altLang="en-US" sz="2200" dirty="0">
                <a:latin typeface="+mn-ea"/>
                <a:ea typeface="+mn-ea"/>
              </a:endParaRPr>
            </a:p>
          </p:txBody>
        </p:sp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DB818982-13D8-4002-B667-273C0843B453}"/>
                </a:ext>
              </a:extLst>
            </p:cNvPr>
            <p:cNvGrpSpPr/>
            <p:nvPr/>
          </p:nvGrpSpPr>
          <p:grpSpPr>
            <a:xfrm>
              <a:off x="559590" y="1336304"/>
              <a:ext cx="8024820" cy="1360211"/>
              <a:chOff x="457200" y="3158552"/>
              <a:chExt cx="8438515" cy="1360211"/>
            </a:xfrm>
          </p:grpSpPr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361DC53-35C6-4A5D-87B9-48C0469951F0}"/>
                  </a:ext>
                </a:extLst>
              </p:cNvPr>
              <p:cNvSpPr txBox="1"/>
              <p:nvPr/>
            </p:nvSpPr>
            <p:spPr>
              <a:xfrm>
                <a:off x="6209263" y="3179462"/>
                <a:ext cx="9941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40 </a:t>
                </a:r>
                <a:r>
                  <a:rPr kumimoji="1" lang="en-US" altLang="ja-JP" sz="1600" b="1" dirty="0">
                    <a:latin typeface="+mn-ea"/>
                    <a:ea typeface="+mn-ea"/>
                  </a:rPr>
                  <a:t>MeV</a:t>
                </a:r>
              </a:p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 β=0.7</a:t>
                </a:r>
                <a:endParaRPr kumimoji="1" lang="ja-JP" altLang="en-US" sz="1600" b="1" dirty="0">
                  <a:latin typeface="+mn-ea"/>
                  <a:ea typeface="+mn-ea"/>
                </a:endParaRPr>
              </a:p>
            </p:txBody>
          </p:sp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89F4DCA3-4CEE-4D41-80B2-F0A5AD4D9E6F}"/>
                  </a:ext>
                </a:extLst>
              </p:cNvPr>
              <p:cNvGrpSpPr/>
              <p:nvPr/>
            </p:nvGrpSpPr>
            <p:grpSpPr>
              <a:xfrm>
                <a:off x="457200" y="3727050"/>
                <a:ext cx="7931064" cy="450201"/>
                <a:chOff x="679773" y="3750848"/>
                <a:chExt cx="7931064" cy="450201"/>
              </a:xfrm>
            </p:grpSpPr>
            <p:sp>
              <p:nvSpPr>
                <p:cNvPr id="26" name="四角形: 角を丸くする 25">
                  <a:extLst>
                    <a:ext uri="{FF2B5EF4-FFF2-40B4-BE49-F238E27FC236}">
                      <a16:creationId xmlns:a16="http://schemas.microsoft.com/office/drawing/2014/main" id="{71261CCF-FEE1-4AEC-8874-D2EA0CF9C4E3}"/>
                    </a:ext>
                  </a:extLst>
                </p:cNvPr>
                <p:cNvSpPr/>
                <p:nvPr/>
              </p:nvSpPr>
              <p:spPr>
                <a:xfrm>
                  <a:off x="679773" y="3757427"/>
                  <a:ext cx="939899" cy="440475"/>
                </a:xfrm>
                <a:prstGeom prst="round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kumimoji="1" lang="en-US" altLang="ja-JP" sz="2200" dirty="0" err="1">
                      <a:solidFill>
                        <a:sysClr val="windowText" lastClr="000000"/>
                      </a:solidFill>
                    </a:rPr>
                    <a:t>USμ</a:t>
                  </a:r>
                  <a:endParaRPr kumimoji="1" lang="ja-JP" altLang="en-US" sz="22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7" name="四角形: 角を丸くする 26">
                  <a:extLst>
                    <a:ext uri="{FF2B5EF4-FFF2-40B4-BE49-F238E27FC236}">
                      <a16:creationId xmlns:a16="http://schemas.microsoft.com/office/drawing/2014/main" id="{222FE2AB-E89F-4D03-991D-BE3647283AB0}"/>
                    </a:ext>
                  </a:extLst>
                </p:cNvPr>
                <p:cNvSpPr/>
                <p:nvPr/>
              </p:nvSpPr>
              <p:spPr>
                <a:xfrm>
                  <a:off x="2034920" y="3760574"/>
                  <a:ext cx="939899" cy="440475"/>
                </a:xfrm>
                <a:prstGeom prst="roundRect">
                  <a:avLst/>
                </a:prstGeom>
                <a:solidFill>
                  <a:srgbClr val="93FBF6">
                    <a:alpha val="58824"/>
                  </a:srgb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200" dirty="0">
                      <a:solidFill>
                        <a:sysClr val="windowText" lastClr="000000"/>
                      </a:solidFill>
                    </a:rPr>
                    <a:t>RFQ</a:t>
                  </a:r>
                  <a:endParaRPr kumimoji="1" lang="ja-JP" altLang="en-US" sz="22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" name="四角形: 角を丸くする 27">
                  <a:extLst>
                    <a:ext uri="{FF2B5EF4-FFF2-40B4-BE49-F238E27FC236}">
                      <a16:creationId xmlns:a16="http://schemas.microsoft.com/office/drawing/2014/main" id="{BCF874AB-B415-4018-AC6B-F317235D10F7}"/>
                    </a:ext>
                  </a:extLst>
                </p:cNvPr>
                <p:cNvSpPr/>
                <p:nvPr/>
              </p:nvSpPr>
              <p:spPr>
                <a:xfrm>
                  <a:off x="3480602" y="3754673"/>
                  <a:ext cx="1091398" cy="440475"/>
                </a:xfrm>
                <a:prstGeom prst="roundRect">
                  <a:avLst/>
                </a:prstGeom>
                <a:solidFill>
                  <a:srgbClr val="93FBF6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700" dirty="0">
                      <a:solidFill>
                        <a:sysClr val="windowText" lastClr="000000"/>
                      </a:solidFill>
                    </a:rPr>
                    <a:t>IH-DTL</a:t>
                  </a:r>
                  <a:endParaRPr kumimoji="1" lang="ja-JP" altLang="en-US" sz="17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" name="四角形: 角を丸くする 28">
                  <a:extLst>
                    <a:ext uri="{FF2B5EF4-FFF2-40B4-BE49-F238E27FC236}">
                      <a16:creationId xmlns:a16="http://schemas.microsoft.com/office/drawing/2014/main" id="{0C603C79-0299-4546-87BD-9F1DB22F8F28}"/>
                    </a:ext>
                  </a:extLst>
                </p:cNvPr>
                <p:cNvSpPr/>
                <p:nvPr/>
              </p:nvSpPr>
              <p:spPr>
                <a:xfrm>
                  <a:off x="5131176" y="3754673"/>
                  <a:ext cx="1597269" cy="436028"/>
                </a:xfrm>
                <a:prstGeom prst="roundRect">
                  <a:avLst/>
                </a:prstGeom>
                <a:solidFill>
                  <a:srgbClr val="66FF99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2000" dirty="0">
                      <a:solidFill>
                        <a:sysClr val="windowText" lastClr="000000"/>
                      </a:solidFill>
                    </a:rPr>
                    <a:t>DAW CCL</a:t>
                  </a:r>
                  <a:endParaRPr kumimoji="1" lang="ja-JP" altLang="en-US" sz="2000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" name="四角形: 角を丸くする 29">
                  <a:extLst>
                    <a:ext uri="{FF2B5EF4-FFF2-40B4-BE49-F238E27FC236}">
                      <a16:creationId xmlns:a16="http://schemas.microsoft.com/office/drawing/2014/main" id="{0F5AC803-E99F-4045-A7EF-AB24634503A6}"/>
                    </a:ext>
                  </a:extLst>
                </p:cNvPr>
                <p:cNvSpPr/>
                <p:nvPr/>
              </p:nvSpPr>
              <p:spPr>
                <a:xfrm>
                  <a:off x="7170837" y="3750848"/>
                  <a:ext cx="1440000" cy="444300"/>
                </a:xfrm>
                <a:prstGeom prst="roundRect">
                  <a:avLst/>
                </a:prstGeom>
                <a:solidFill>
                  <a:srgbClr val="66FF99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ja-JP" sz="1400" dirty="0">
                      <a:solidFill>
                        <a:sysClr val="windowText" lastClr="000000"/>
                      </a:solidFill>
                    </a:rPr>
                    <a:t>Disk-loaded</a:t>
                  </a:r>
                  <a:br>
                    <a:rPr lang="en-US" altLang="ja-JP" sz="1400" dirty="0">
                      <a:solidFill>
                        <a:sysClr val="windowText" lastClr="000000"/>
                      </a:solidFill>
                    </a:rPr>
                  </a:br>
                  <a:r>
                    <a:rPr lang="en-US" altLang="ja-JP" sz="1400" dirty="0">
                      <a:solidFill>
                        <a:sysClr val="windowText" lastClr="000000"/>
                      </a:solidFill>
                    </a:rPr>
                    <a:t>(DL)</a:t>
                  </a:r>
                  <a:endParaRPr kumimoji="1" lang="ja-JP" altLang="en-US" sz="1400" dirty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cxnSp>
            <p:nvCxnSpPr>
              <p:cNvPr id="10" name="直線矢印コネクタ 9">
                <a:extLst>
                  <a:ext uri="{FF2B5EF4-FFF2-40B4-BE49-F238E27FC236}">
                    <a16:creationId xmlns:a16="http://schemas.microsoft.com/office/drawing/2014/main" id="{ECEC26F0-35FD-4A2B-87AA-92D08ED929CE}"/>
                  </a:ext>
                </a:extLst>
              </p:cNvPr>
              <p:cNvCxnSpPr/>
              <p:nvPr/>
            </p:nvCxnSpPr>
            <p:spPr>
              <a:xfrm flipV="1">
                <a:off x="501976" y="4465801"/>
                <a:ext cx="7814440" cy="123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AE17DE6D-C33F-4B12-9191-AC409B1D7E8D}"/>
                  </a:ext>
                </a:extLst>
              </p:cNvPr>
              <p:cNvSpPr txBox="1"/>
              <p:nvPr/>
            </p:nvSpPr>
            <p:spPr>
              <a:xfrm>
                <a:off x="7762071" y="3161803"/>
                <a:ext cx="113364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212 </a:t>
                </a:r>
                <a:r>
                  <a:rPr kumimoji="1" lang="en-US" altLang="ja-JP" sz="1600" b="1" dirty="0">
                    <a:latin typeface="+mn-ea"/>
                    <a:ea typeface="+mn-ea"/>
                  </a:rPr>
                  <a:t>MeV</a:t>
                </a:r>
              </a:p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 β=0.9</a:t>
                </a:r>
                <a:endParaRPr kumimoji="1" lang="ja-JP" altLang="en-US" sz="1600" b="1" dirty="0">
                  <a:latin typeface="+mn-ea"/>
                  <a:ea typeface="+mn-ea"/>
                </a:endParaRPr>
              </a:p>
            </p:txBody>
          </p:sp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379E585C-1EC1-4FDA-A8CF-167214991FB6}"/>
                  </a:ext>
                </a:extLst>
              </p:cNvPr>
              <p:cNvSpPr txBox="1"/>
              <p:nvPr/>
            </p:nvSpPr>
            <p:spPr>
              <a:xfrm>
                <a:off x="1734436" y="4180209"/>
                <a:ext cx="8130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3.2 m</a:t>
                </a:r>
                <a:endParaRPr kumimoji="1" lang="ja-JP" altLang="en-US" sz="1600" b="1" dirty="0">
                  <a:latin typeface="+mn-ea"/>
                  <a:ea typeface="+mn-ea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1393656C-486D-4BA0-AC87-D1F145176A61}"/>
                  </a:ext>
                </a:extLst>
              </p:cNvPr>
              <p:cNvSpPr txBox="1"/>
              <p:nvPr/>
            </p:nvSpPr>
            <p:spPr>
              <a:xfrm>
                <a:off x="2427165" y="3158552"/>
                <a:ext cx="10647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0.3 </a:t>
                </a:r>
                <a:r>
                  <a:rPr kumimoji="1" lang="en-US" altLang="ja-JP" sz="1600" b="1" dirty="0">
                    <a:latin typeface="+mn-ea"/>
                    <a:ea typeface="+mn-ea"/>
                  </a:rPr>
                  <a:t>MeV</a:t>
                </a:r>
              </a:p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 β=0.08</a:t>
                </a:r>
                <a:endParaRPr kumimoji="1" lang="ja-JP" altLang="en-US" sz="1600" b="1" dirty="0">
                  <a:latin typeface="+mn-ea"/>
                  <a:ea typeface="+mn-ea"/>
                </a:endParaRPr>
              </a:p>
            </p:txBody>
          </p:sp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4C5B04A0-0E13-4792-9974-EB0D6CD1BD43}"/>
                  </a:ext>
                </a:extLst>
              </p:cNvPr>
              <p:cNvSpPr txBox="1"/>
              <p:nvPr/>
            </p:nvSpPr>
            <p:spPr>
              <a:xfrm>
                <a:off x="964343" y="3175120"/>
                <a:ext cx="10647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5.6 </a:t>
                </a:r>
                <a:r>
                  <a:rPr lang="en-US" altLang="ja-JP" sz="1600" b="1" dirty="0" err="1">
                    <a:latin typeface="+mn-ea"/>
                    <a:ea typeface="+mn-ea"/>
                  </a:rPr>
                  <a:t>k</a:t>
                </a:r>
                <a:r>
                  <a:rPr kumimoji="1" lang="en-US" altLang="ja-JP" sz="1600" b="1" dirty="0" err="1">
                    <a:latin typeface="+mn-ea"/>
                    <a:ea typeface="+mn-ea"/>
                  </a:rPr>
                  <a:t>eV</a:t>
                </a:r>
                <a:endParaRPr kumimoji="1" lang="en-US" altLang="ja-JP" sz="1600" b="1" dirty="0">
                  <a:latin typeface="+mn-ea"/>
                  <a:ea typeface="+mn-ea"/>
                </a:endParaRPr>
              </a:p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 β=0.01</a:t>
                </a:r>
                <a:endParaRPr kumimoji="1" lang="ja-JP" altLang="en-US" sz="1600" b="1" dirty="0">
                  <a:latin typeface="+mn-ea"/>
                  <a:ea typeface="+mn-ea"/>
                </a:endParaRPr>
              </a:p>
            </p:txBody>
          </p:sp>
          <p:cxnSp>
            <p:nvCxnSpPr>
              <p:cNvPr id="15" name="直線矢印コネクタ 14">
                <a:extLst>
                  <a:ext uri="{FF2B5EF4-FFF2-40B4-BE49-F238E27FC236}">
                    <a16:creationId xmlns:a16="http://schemas.microsoft.com/office/drawing/2014/main" id="{6430C247-EEA7-4371-A52E-DF28AD9ECC59}"/>
                  </a:ext>
                </a:extLst>
              </p:cNvPr>
              <p:cNvCxnSpPr>
                <a:stCxn id="30" idx="3"/>
              </p:cNvCxnSpPr>
              <p:nvPr/>
            </p:nvCxnSpPr>
            <p:spPr>
              <a:xfrm flipV="1">
                <a:off x="8388264" y="3939430"/>
                <a:ext cx="298536" cy="977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A2A4BB25-AC0C-4DF0-9B29-C3910C031B19}"/>
                  </a:ext>
                </a:extLst>
              </p:cNvPr>
              <p:cNvCxnSpPr>
                <a:stCxn id="26" idx="3"/>
                <a:endCxn id="27" idx="1"/>
              </p:cNvCxnSpPr>
              <p:nvPr/>
            </p:nvCxnSpPr>
            <p:spPr>
              <a:xfrm>
                <a:off x="1397099" y="3953867"/>
                <a:ext cx="415248" cy="314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id="{C3F714C5-6B41-4E2A-9EF5-5B468173E455}"/>
                  </a:ext>
                </a:extLst>
              </p:cNvPr>
              <p:cNvCxnSpPr>
                <a:stCxn id="27" idx="3"/>
                <a:endCxn id="28" idx="1"/>
              </p:cNvCxnSpPr>
              <p:nvPr/>
            </p:nvCxnSpPr>
            <p:spPr>
              <a:xfrm flipV="1">
                <a:off x="2752246" y="3951113"/>
                <a:ext cx="505783" cy="590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2810E362-04A8-4EAF-BDEC-98C17353FE4D}"/>
                  </a:ext>
                </a:extLst>
              </p:cNvPr>
              <p:cNvCxnSpPr>
                <a:stCxn id="28" idx="3"/>
                <a:endCxn id="29" idx="1"/>
              </p:cNvCxnSpPr>
              <p:nvPr/>
            </p:nvCxnSpPr>
            <p:spPr>
              <a:xfrm flipV="1">
                <a:off x="4349427" y="3948889"/>
                <a:ext cx="559176" cy="22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矢印コネクタ 18">
                <a:extLst>
                  <a:ext uri="{FF2B5EF4-FFF2-40B4-BE49-F238E27FC236}">
                    <a16:creationId xmlns:a16="http://schemas.microsoft.com/office/drawing/2014/main" id="{364979EC-C2C0-445C-B880-8F5D793CAB89}"/>
                  </a:ext>
                </a:extLst>
              </p:cNvPr>
              <p:cNvCxnSpPr>
                <a:stCxn id="29" idx="3"/>
                <a:endCxn id="30" idx="1"/>
              </p:cNvCxnSpPr>
              <p:nvPr/>
            </p:nvCxnSpPr>
            <p:spPr>
              <a:xfrm>
                <a:off x="6505872" y="3948889"/>
                <a:ext cx="442392" cy="31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490900D1-5285-432D-99EF-2CCF5F99C7AA}"/>
                  </a:ext>
                </a:extLst>
              </p:cNvPr>
              <p:cNvSpPr txBox="1"/>
              <p:nvPr/>
            </p:nvSpPr>
            <p:spPr>
              <a:xfrm>
                <a:off x="2508080" y="4170512"/>
                <a:ext cx="11400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solidFill>
                      <a:srgbClr val="66FFFF"/>
                    </a:solidFill>
                    <a:latin typeface="+mn-ea"/>
                    <a:ea typeface="+mn-ea"/>
                  </a:rPr>
                  <a:t>324 MHz</a:t>
                </a:r>
                <a:endParaRPr kumimoji="1" lang="ja-JP" altLang="en-US" sz="1600" b="1" dirty="0">
                  <a:solidFill>
                    <a:srgbClr val="66FFFF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C5C69418-BA85-4CA2-8826-2A24A6EFFAD0}"/>
                  </a:ext>
                </a:extLst>
              </p:cNvPr>
              <p:cNvSpPr txBox="1"/>
              <p:nvPr/>
            </p:nvSpPr>
            <p:spPr>
              <a:xfrm>
                <a:off x="6099946" y="4173640"/>
                <a:ext cx="12795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solidFill>
                      <a:srgbClr val="66FF99"/>
                    </a:solidFill>
                    <a:latin typeface="+mn-ea"/>
                    <a:ea typeface="+mn-ea"/>
                  </a:rPr>
                  <a:t>1296 MHz</a:t>
                </a:r>
                <a:endParaRPr kumimoji="1" lang="ja-JP" altLang="en-US" sz="1600" b="1" dirty="0">
                  <a:solidFill>
                    <a:srgbClr val="66FF99"/>
                  </a:solidFill>
                  <a:latin typeface="+mn-ea"/>
                  <a:ea typeface="+mn-ea"/>
                </a:endParaRP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F897B5A2-08D0-473E-8656-DF23EAA1A2A1}"/>
                  </a:ext>
                </a:extLst>
              </p:cNvPr>
              <p:cNvSpPr txBox="1"/>
              <p:nvPr/>
            </p:nvSpPr>
            <p:spPr>
              <a:xfrm>
                <a:off x="4078113" y="3186664"/>
                <a:ext cx="10647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4.5 </a:t>
                </a:r>
                <a:r>
                  <a:rPr kumimoji="1" lang="en-US" altLang="ja-JP" sz="1600" b="1" dirty="0">
                    <a:latin typeface="+mn-ea"/>
                    <a:ea typeface="+mn-ea"/>
                  </a:rPr>
                  <a:t>MeV</a:t>
                </a:r>
              </a:p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 β=0.3</a:t>
                </a:r>
                <a:endParaRPr kumimoji="1" lang="ja-JP" altLang="en-US" sz="1600" b="1" dirty="0">
                  <a:latin typeface="+mn-ea"/>
                  <a:ea typeface="+mn-ea"/>
                </a:endParaRPr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15C4FC8A-23C2-4D46-9313-2F916480D546}"/>
                  </a:ext>
                </a:extLst>
              </p:cNvPr>
              <p:cNvSpPr txBox="1"/>
              <p:nvPr/>
            </p:nvSpPr>
            <p:spPr>
              <a:xfrm>
                <a:off x="3730262" y="4174023"/>
                <a:ext cx="81304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1.4 m</a:t>
                </a:r>
                <a:endParaRPr kumimoji="1" lang="ja-JP" altLang="en-US" sz="1600" b="1" dirty="0">
                  <a:latin typeface="+mn-ea"/>
                  <a:ea typeface="+mn-ea"/>
                </a:endParaRPr>
              </a:p>
            </p:txBody>
          </p: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94A5AAEE-F66F-4F5B-84AB-60119800D711}"/>
                  </a:ext>
                </a:extLst>
              </p:cNvPr>
              <p:cNvSpPr txBox="1"/>
              <p:nvPr/>
            </p:nvSpPr>
            <p:spPr>
              <a:xfrm>
                <a:off x="5009997" y="4166903"/>
                <a:ext cx="7425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16 m</a:t>
                </a:r>
                <a:endParaRPr kumimoji="1" lang="ja-JP" altLang="en-US" sz="1600" b="1" dirty="0">
                  <a:latin typeface="+mn-ea"/>
                  <a:ea typeface="+mn-ea"/>
                </a:endParaRPr>
              </a:p>
            </p:txBody>
          </p: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02E2696B-3CC1-4879-BEA0-E0ED51D1A5F9}"/>
                  </a:ext>
                </a:extLst>
              </p:cNvPr>
              <p:cNvSpPr txBox="1"/>
              <p:nvPr/>
            </p:nvSpPr>
            <p:spPr>
              <a:xfrm>
                <a:off x="7614967" y="4157439"/>
                <a:ext cx="7425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600" b="1" dirty="0">
                    <a:latin typeface="+mn-ea"/>
                    <a:ea typeface="+mn-ea"/>
                  </a:rPr>
                  <a:t>15 m</a:t>
                </a:r>
                <a:endParaRPr kumimoji="1" lang="ja-JP" altLang="en-US" sz="1600" b="1" dirty="0">
                  <a:latin typeface="+mn-ea"/>
                  <a:ea typeface="+mn-ea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3" name="コンテンツ プレースホルダー 2">
                <a:extLst>
                  <a:ext uri="{FF2B5EF4-FFF2-40B4-BE49-F238E27FC236}">
                    <a16:creationId xmlns:a16="http://schemas.microsoft.com/office/drawing/2014/main" id="{16B7AE63-14AD-4A22-8FAE-4748E35926C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47990771"/>
                  </p:ext>
                </p:extLst>
              </p:nvPr>
            </p:nvGraphicFramePr>
            <p:xfrm>
              <a:off x="5214563" y="3434004"/>
              <a:ext cx="3403335" cy="2682240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708777">
                      <a:extLst>
                        <a:ext uri="{9D8B030D-6E8A-4147-A177-3AD203B41FA5}">
                          <a16:colId xmlns:a16="http://schemas.microsoft.com/office/drawing/2014/main" val="1741804862"/>
                        </a:ext>
                      </a:extLst>
                    </a:gridCol>
                    <a:gridCol w="694558">
                      <a:extLst>
                        <a:ext uri="{9D8B030D-6E8A-4147-A177-3AD203B41FA5}">
                          <a16:colId xmlns:a16="http://schemas.microsoft.com/office/drawing/2014/main" val="215138334"/>
                        </a:ext>
                      </a:extLst>
                    </a:gridCol>
                  </a:tblGrid>
                  <a:tr h="389841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i="0" baseline="0" dirty="0">
                              <a:latin typeface="+mn-ea"/>
                              <a:ea typeface="+mn-ea"/>
                            </a:rPr>
                            <a:t>Energy [MeV]</a:t>
                          </a:r>
                          <a:endParaRPr kumimoji="1" lang="ja-JP" altLang="en-US" sz="2000" b="0" i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212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2513635"/>
                      </a:ext>
                    </a:extLst>
                  </a:tr>
                  <a:tr h="389841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Intensity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 [/s]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kumimoji="1" lang="en-US" altLang="ja-JP" sz="2000" b="0" i="1" smtClean="0">
                                        <a:latin typeface="Cambria Math" panose="02040503050406030204" pitchFamily="18" charset="0"/>
                                        <a:ea typeface="+mn-ea"/>
                                      </a:rPr>
                                      <m:t>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45949"/>
                      </a:ext>
                    </a:extLst>
                  </a:tr>
                  <a:tr h="389841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Repetition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 [Hz]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25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4186081"/>
                      </a:ext>
                    </a:extLst>
                  </a:tr>
                  <a:tr h="389841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Pulse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 length [</a:t>
                          </a:r>
                          <a:r>
                            <a:rPr kumimoji="1" lang="en-US" altLang="ja-JP" sz="2000" b="0" baseline="0" dirty="0" err="1">
                              <a:latin typeface="+mn-ea"/>
                              <a:ea typeface="+mn-ea"/>
                            </a:rPr>
                            <a:t>nsec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] 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10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0659151"/>
                      </a:ext>
                    </a:extLst>
                  </a:tr>
                  <a:tr h="689718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Normalized </a:t>
                          </a:r>
                          <a:r>
                            <a:rPr kumimoji="1" lang="en-US" altLang="ja-JP" sz="2000" b="0" dirty="0" err="1">
                              <a:latin typeface="+mn-ea"/>
                              <a:ea typeface="+mn-ea"/>
                            </a:rPr>
                            <a:t>ε</a:t>
                          </a:r>
                          <a:r>
                            <a:rPr kumimoji="1" lang="en-US" altLang="ja-JP" sz="2000" b="0" baseline="-25000" dirty="0" err="1">
                              <a:latin typeface="+mn-ea"/>
                              <a:ea typeface="+mn-ea"/>
                            </a:rPr>
                            <a:t>t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 </a:t>
                          </a:r>
                          <a:b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</a:b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[</a:t>
                          </a:r>
                          <a:r>
                            <a:rPr kumimoji="1" lang="en-US" altLang="ja-JP" sz="2000" b="0" baseline="0" dirty="0">
                              <a:latin typeface="游ゴシック" panose="020B0400000000000000" pitchFamily="50" charset="-128"/>
                              <a:ea typeface="游ゴシック" panose="020B0400000000000000" pitchFamily="50" charset="-128"/>
                            </a:rPr>
                            <a:t>π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 mm </a:t>
                          </a:r>
                          <a:r>
                            <a:rPr kumimoji="1" lang="en-US" altLang="ja-JP" sz="2000" b="0" baseline="0" dirty="0" err="1">
                              <a:latin typeface="+mn-ea"/>
                              <a:ea typeface="+mn-ea"/>
                            </a:rPr>
                            <a:t>mrad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]</a:t>
                          </a:r>
                          <a:endParaRPr kumimoji="1" lang="ja-JP" altLang="en-US" sz="2000" b="0" baseline="-2500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1.5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3451943"/>
                      </a:ext>
                    </a:extLst>
                  </a:tr>
                  <a:tr h="389841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 err="1">
                              <a:latin typeface="+mn-ea"/>
                              <a:ea typeface="+mn-ea"/>
                            </a:rPr>
                            <a:t>Δp</a:t>
                          </a:r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 [%]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0.1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23910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3" name="コンテンツ プレースホルダー 2">
                <a:extLst>
                  <a:ext uri="{FF2B5EF4-FFF2-40B4-BE49-F238E27FC236}">
                    <a16:creationId xmlns:a16="http://schemas.microsoft.com/office/drawing/2014/main" id="{16B7AE63-14AD-4A22-8FAE-4748E35926C9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47990771"/>
                  </p:ext>
                </p:extLst>
              </p:nvPr>
            </p:nvGraphicFramePr>
            <p:xfrm>
              <a:off x="5214563" y="3434004"/>
              <a:ext cx="3403335" cy="2682240"/>
            </p:xfrm>
            <a:graphic>
              <a:graphicData uri="http://schemas.openxmlformats.org/drawingml/2006/table">
                <a:tbl>
                  <a:tblPr firstRow="1" bandRow="1">
                    <a:tableStyleId>{BC89EF96-8CEA-46FF-86C4-4CE0E7609802}</a:tableStyleId>
                  </a:tblPr>
                  <a:tblGrid>
                    <a:gridCol w="2708777">
                      <a:extLst>
                        <a:ext uri="{9D8B030D-6E8A-4147-A177-3AD203B41FA5}">
                          <a16:colId xmlns:a16="http://schemas.microsoft.com/office/drawing/2014/main" val="1741804862"/>
                        </a:ext>
                      </a:extLst>
                    </a:gridCol>
                    <a:gridCol w="694558">
                      <a:extLst>
                        <a:ext uri="{9D8B030D-6E8A-4147-A177-3AD203B41FA5}">
                          <a16:colId xmlns:a16="http://schemas.microsoft.com/office/drawing/2014/main" val="215138334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i="0" baseline="0" dirty="0">
                              <a:latin typeface="+mn-ea"/>
                              <a:ea typeface="+mn-ea"/>
                            </a:rPr>
                            <a:t>Energy [MeV]</a:t>
                          </a:r>
                          <a:endParaRPr kumimoji="1" lang="ja-JP" altLang="en-US" sz="2000" b="0" i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212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251363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Intensity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 [/s]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3"/>
                          <a:stretch>
                            <a:fillRect l="-391228" t="-109231" r="-2632" b="-50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434594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Repetition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 [Hz]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25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418608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Pulse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 length [</a:t>
                          </a:r>
                          <a:r>
                            <a:rPr kumimoji="1" lang="en-US" altLang="ja-JP" sz="2000" b="0" baseline="0" dirty="0" err="1">
                              <a:latin typeface="+mn-ea"/>
                              <a:ea typeface="+mn-ea"/>
                            </a:rPr>
                            <a:t>nsec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] 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10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0659151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Normalized </a:t>
                          </a:r>
                          <a:r>
                            <a:rPr kumimoji="1" lang="en-US" altLang="ja-JP" sz="2000" b="0" dirty="0" err="1">
                              <a:latin typeface="+mn-ea"/>
                              <a:ea typeface="+mn-ea"/>
                            </a:rPr>
                            <a:t>ε</a:t>
                          </a:r>
                          <a:r>
                            <a:rPr kumimoji="1" lang="en-US" altLang="ja-JP" sz="2000" b="0" baseline="-25000" dirty="0" err="1">
                              <a:latin typeface="+mn-ea"/>
                              <a:ea typeface="+mn-ea"/>
                            </a:rPr>
                            <a:t>t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 </a:t>
                          </a:r>
                          <a:b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</a:b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[</a:t>
                          </a:r>
                          <a:r>
                            <a:rPr kumimoji="1" lang="en-US" altLang="ja-JP" sz="2000" b="0" baseline="0" dirty="0">
                              <a:latin typeface="游ゴシック" panose="020B0400000000000000" pitchFamily="50" charset="-128"/>
                              <a:ea typeface="游ゴシック" panose="020B0400000000000000" pitchFamily="50" charset="-128"/>
                            </a:rPr>
                            <a:t>π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 mm </a:t>
                          </a:r>
                          <a:r>
                            <a:rPr kumimoji="1" lang="en-US" altLang="ja-JP" sz="2000" b="0" baseline="0" dirty="0" err="1">
                              <a:latin typeface="+mn-ea"/>
                              <a:ea typeface="+mn-ea"/>
                            </a:rPr>
                            <a:t>mrad</a:t>
                          </a:r>
                          <a:r>
                            <a:rPr kumimoji="1" lang="en-US" altLang="ja-JP" sz="2000" b="0" baseline="0" dirty="0">
                              <a:latin typeface="+mn-ea"/>
                              <a:ea typeface="+mn-ea"/>
                            </a:rPr>
                            <a:t>]</a:t>
                          </a:r>
                          <a:endParaRPr kumimoji="1" lang="ja-JP" altLang="en-US" sz="2000" b="0" baseline="-2500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1.5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3451943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r>
                            <a:rPr kumimoji="1" lang="en-US" altLang="ja-JP" sz="2000" b="0" dirty="0" err="1">
                              <a:latin typeface="+mn-ea"/>
                              <a:ea typeface="+mn-ea"/>
                            </a:rPr>
                            <a:t>Δp</a:t>
                          </a:r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 [%]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kumimoji="1" lang="en-US" altLang="ja-JP" sz="2000" b="0" dirty="0">
                              <a:latin typeface="+mn-ea"/>
                              <a:ea typeface="+mn-ea"/>
                            </a:rPr>
                            <a:t>0.1</a:t>
                          </a:r>
                          <a:endParaRPr kumimoji="1" lang="ja-JP" altLang="en-US" sz="2000" b="0" dirty="0">
                            <a:latin typeface="+mn-ea"/>
                            <a:ea typeface="+mn-ea"/>
                          </a:endParaRPr>
                        </a:p>
                      </a:txBody>
                      <a:tcPr>
                        <a:solidFill>
                          <a:schemeClr val="accent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239105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28489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8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RFQ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2">
            <a:extLst>
              <a:ext uri="{FF2B5EF4-FFF2-40B4-BE49-F238E27FC236}">
                <a16:creationId xmlns:a16="http://schemas.microsoft.com/office/drawing/2014/main" id="{C05B202B-FB4C-47CE-A3CE-55ADFAFA2F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6425511"/>
              </p:ext>
            </p:extLst>
          </p:nvPr>
        </p:nvGraphicFramePr>
        <p:xfrm>
          <a:off x="347189" y="3648369"/>
          <a:ext cx="3600130" cy="23774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07812">
                  <a:extLst>
                    <a:ext uri="{9D8B030D-6E8A-4147-A177-3AD203B41FA5}">
                      <a16:colId xmlns:a16="http://schemas.microsoft.com/office/drawing/2014/main" val="1741804862"/>
                    </a:ext>
                  </a:extLst>
                </a:gridCol>
                <a:gridCol w="1315527">
                  <a:extLst>
                    <a:ext uri="{9D8B030D-6E8A-4147-A177-3AD203B41FA5}">
                      <a16:colId xmlns:a16="http://schemas.microsoft.com/office/drawing/2014/main" val="2232050870"/>
                    </a:ext>
                  </a:extLst>
                </a:gridCol>
                <a:gridCol w="1176791">
                  <a:extLst>
                    <a:ext uri="{9D8B030D-6E8A-4147-A177-3AD203B41FA5}">
                      <a16:colId xmlns:a16="http://schemas.microsoft.com/office/drawing/2014/main" val="215138334"/>
                    </a:ext>
                  </a:extLst>
                </a:gridCol>
              </a:tblGrid>
              <a:tr h="390724">
                <a:tc gridSpan="2">
                  <a:txBody>
                    <a:bodyPr/>
                    <a:lstStyle/>
                    <a:p>
                      <a:r>
                        <a:rPr kumimoji="1" lang="en-US" altLang="ja-JP" sz="2000" b="0" i="1" baseline="0" dirty="0"/>
                        <a:t> f </a:t>
                      </a:r>
                      <a:r>
                        <a:rPr kumimoji="1" lang="en-US" altLang="ja-JP" sz="2000" b="0" i="0" baseline="0" dirty="0"/>
                        <a:t>[MHz]</a:t>
                      </a:r>
                      <a:endParaRPr kumimoji="1" lang="ja-JP" altLang="en-US" sz="2000" b="0" i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324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13635"/>
                  </a:ext>
                </a:extLst>
              </a:tr>
              <a:tr h="390724">
                <a:tc gridSpan="2">
                  <a:txBody>
                    <a:bodyPr/>
                    <a:lstStyle/>
                    <a:p>
                      <a:r>
                        <a:rPr kumimoji="1" lang="en-US" altLang="ja-JP" sz="2000" b="0" dirty="0"/>
                        <a:t>Length [m] 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3.2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345949"/>
                  </a:ext>
                </a:extLst>
              </a:tr>
              <a:tr h="390724">
                <a:tc rowSpan="2">
                  <a:txBody>
                    <a:bodyPr/>
                    <a:lstStyle/>
                    <a:p>
                      <a:r>
                        <a:rPr kumimoji="1" lang="en-US" altLang="ja-JP" sz="2000" b="0" dirty="0"/>
                        <a:t>Energy</a:t>
                      </a:r>
                      <a:br>
                        <a:rPr kumimoji="1" lang="en-US" altLang="ja-JP" sz="2000" b="0" dirty="0"/>
                      </a:br>
                      <a:r>
                        <a:rPr kumimoji="1" lang="en-US" altLang="ja-JP" sz="2000" b="0" dirty="0"/>
                        <a:t>[</a:t>
                      </a:r>
                      <a:r>
                        <a:rPr kumimoji="1" lang="en-US" altLang="ja-JP" sz="2000" b="0" dirty="0" err="1"/>
                        <a:t>keV</a:t>
                      </a:r>
                      <a:r>
                        <a:rPr kumimoji="1" lang="en-US" altLang="ja-JP" sz="2000" b="0" dirty="0"/>
                        <a:t>]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/>
                        <a:t>In 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5.6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90561"/>
                  </a:ext>
                </a:extLst>
              </a:tr>
              <a:tr h="390724">
                <a:tc vMerge="1"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dirty="0"/>
                        <a:t>Out 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340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55119"/>
                  </a:ext>
                </a:extLst>
              </a:tr>
              <a:tr h="390724">
                <a:tc gridSpan="2">
                  <a:txBody>
                    <a:bodyPr/>
                    <a:lstStyle/>
                    <a:p>
                      <a:r>
                        <a:rPr kumimoji="1" lang="en-US" altLang="ja-JP" sz="2000" b="0" dirty="0">
                          <a:latin typeface="+mn-lt"/>
                        </a:rPr>
                        <a:t>Inter-vane</a:t>
                      </a:r>
                      <a:r>
                        <a:rPr kumimoji="1" lang="en-US" altLang="ja-JP" sz="2000" b="0" baseline="0" dirty="0">
                          <a:latin typeface="+mn-lt"/>
                        </a:rPr>
                        <a:t> V [kV]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9.3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86081"/>
                  </a:ext>
                </a:extLst>
              </a:tr>
              <a:tr h="390724">
                <a:tc gridSpan="2">
                  <a:txBody>
                    <a:bodyPr/>
                    <a:lstStyle/>
                    <a:p>
                      <a:r>
                        <a:rPr kumimoji="1" lang="en-US" altLang="ja-JP" sz="2000" b="0" dirty="0"/>
                        <a:t>Power [kW]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000" b="0" dirty="0">
                          <a:latin typeface="+mj-lt"/>
                        </a:rPr>
                        <a:t>4.2</a:t>
                      </a:r>
                      <a:endParaRPr kumimoji="1" lang="ja-JP" altLang="en-US" sz="20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659151"/>
                  </a:ext>
                </a:extLst>
              </a:tr>
            </a:tbl>
          </a:graphicData>
        </a:graphic>
      </p:graphicFrame>
      <p:sp>
        <p:nvSpPr>
          <p:cNvPr id="5" name="コンテンツ プレースホルダー 1">
            <a:extLst>
              <a:ext uri="{FF2B5EF4-FFF2-40B4-BE49-F238E27FC236}">
                <a16:creationId xmlns:a16="http://schemas.microsoft.com/office/drawing/2014/main" id="{808D1F4C-CAA9-4389-9539-0CFB2A87B14C}"/>
              </a:ext>
            </a:extLst>
          </p:cNvPr>
          <p:cNvSpPr txBox="1">
            <a:spLocks/>
          </p:cNvSpPr>
          <p:nvPr/>
        </p:nvSpPr>
        <p:spPr bwMode="auto">
          <a:xfrm>
            <a:off x="4033831" y="1404727"/>
            <a:ext cx="4652969" cy="217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100" kern="0" dirty="0"/>
              <a:t>J-PARC H</a:t>
            </a:r>
            <a:r>
              <a:rPr lang="en-US" altLang="ja-JP" sz="2100" kern="0" baseline="30000" dirty="0"/>
              <a:t>-</a:t>
            </a:r>
            <a:r>
              <a:rPr lang="en-US" altLang="ja-JP" sz="2100" kern="0" dirty="0"/>
              <a:t> spare is used. </a:t>
            </a:r>
          </a:p>
          <a:p>
            <a:pPr lvl="1"/>
            <a:r>
              <a:rPr lang="en-US" altLang="ja-JP" sz="2100" kern="0" dirty="0"/>
              <a:t>Inter-vane voltage is scaled by mass</a:t>
            </a:r>
          </a:p>
          <a:p>
            <a:r>
              <a:rPr lang="en-US" altLang="ja-JP" sz="2100" kern="0" dirty="0"/>
              <a:t>Simulation shows good transmission to muon. </a:t>
            </a:r>
            <a:endParaRPr lang="ja-JP" altLang="en-US" sz="2100" kern="0" dirty="0"/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D8198BE-4CF0-4CEA-98DA-506E19392F6D}"/>
              </a:ext>
            </a:extLst>
          </p:cNvPr>
          <p:cNvSpPr/>
          <p:nvPr/>
        </p:nvSpPr>
        <p:spPr>
          <a:xfrm>
            <a:off x="534978" y="1368501"/>
            <a:ext cx="3224551" cy="2069353"/>
          </a:xfrm>
          <a:prstGeom prst="roundRect">
            <a:avLst>
              <a:gd name="adj" fmla="val 673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C318B1F-7D00-4834-A587-F39E732A6C0D}"/>
              </a:ext>
            </a:extLst>
          </p:cNvPr>
          <p:cNvGrpSpPr/>
          <p:nvPr/>
        </p:nvGrpSpPr>
        <p:grpSpPr>
          <a:xfrm>
            <a:off x="3939180" y="3406635"/>
            <a:ext cx="4719328" cy="2617042"/>
            <a:chOff x="1132954" y="1736103"/>
            <a:chExt cx="6985949" cy="4525963"/>
          </a:xfrm>
        </p:grpSpPr>
        <p:pic>
          <p:nvPicPr>
            <p:cNvPr id="9" name="コンテンツ プレースホルダー 13">
              <a:extLst>
                <a:ext uri="{FF2B5EF4-FFF2-40B4-BE49-F238E27FC236}">
                  <a16:creationId xmlns:a16="http://schemas.microsoft.com/office/drawing/2014/main" id="{998AD274-8A1E-4CA7-9FA3-3DDC52521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403778" y="1736103"/>
              <a:ext cx="6715125" cy="4525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AF2B75C-77EA-4F15-84A8-B82B8DCA4830}"/>
                </a:ext>
              </a:extLst>
            </p:cNvPr>
            <p:cNvSpPr txBox="1"/>
            <p:nvPr/>
          </p:nvSpPr>
          <p:spPr>
            <a:xfrm rot="16200000">
              <a:off x="1062944" y="1855103"/>
              <a:ext cx="1194754" cy="95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/>
                <a:t>Δx</a:t>
              </a:r>
              <a:r>
                <a:rPr kumimoji="1" lang="en-US" altLang="ja-JP" dirty="0"/>
                <a:t> (cm)</a:t>
              </a:r>
              <a:endParaRPr kumimoji="1" lang="ja-JP" altLang="en-US" dirty="0"/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AEE1F0DE-F7CE-47F8-BAD4-2CE3F1D1B4E0}"/>
                </a:ext>
              </a:extLst>
            </p:cNvPr>
            <p:cNvSpPr txBox="1"/>
            <p:nvPr/>
          </p:nvSpPr>
          <p:spPr>
            <a:xfrm rot="16200000">
              <a:off x="1076184" y="2836621"/>
              <a:ext cx="1279961" cy="95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err="1"/>
                <a:t>Δy</a:t>
              </a:r>
              <a:r>
                <a:rPr kumimoji="1" lang="en-US" altLang="ja-JP" dirty="0"/>
                <a:t> (cm)</a:t>
              </a:r>
              <a:endParaRPr kumimoji="1" lang="ja-JP" altLang="en-US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0DFE72C-D7FA-4B85-9446-1BC233417777}"/>
                </a:ext>
              </a:extLst>
            </p:cNvPr>
            <p:cNvSpPr txBox="1"/>
            <p:nvPr/>
          </p:nvSpPr>
          <p:spPr>
            <a:xfrm rot="16200000">
              <a:off x="965999" y="3919637"/>
              <a:ext cx="1290664" cy="95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ΔΦ (</a:t>
              </a:r>
              <a:r>
                <a:rPr kumimoji="1" lang="en-US" altLang="ja-JP" dirty="0" err="1"/>
                <a:t>deg</a:t>
              </a:r>
              <a:r>
                <a:rPr kumimoji="1" lang="en-US" altLang="ja-JP" dirty="0"/>
                <a:t>)</a:t>
              </a:r>
              <a:endParaRPr kumimoji="1" lang="ja-JP" altLang="en-US" dirty="0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CC59237-D3F1-4809-8CEE-B710F73943BF}"/>
                </a:ext>
              </a:extLst>
            </p:cNvPr>
            <p:cNvSpPr txBox="1"/>
            <p:nvPr/>
          </p:nvSpPr>
          <p:spPr>
            <a:xfrm rot="16200000">
              <a:off x="932444" y="5055810"/>
              <a:ext cx="1455754" cy="956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ΔE (MeV)</a:t>
              </a:r>
              <a:endParaRPr kumimoji="1" lang="ja-JP" altLang="en-US" dirty="0"/>
            </a:p>
          </p:txBody>
        </p:sp>
      </p:grp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350D3B-D631-4CB0-A185-258E7E7E7F8F}"/>
              </a:ext>
            </a:extLst>
          </p:cNvPr>
          <p:cNvSpPr txBox="1"/>
          <p:nvPr/>
        </p:nvSpPr>
        <p:spPr>
          <a:xfrm rot="176039">
            <a:off x="6175823" y="5839011"/>
            <a:ext cx="71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Cell#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028A6B0-7013-41AE-9948-71811AE4CB0A}"/>
              </a:ext>
            </a:extLst>
          </p:cNvPr>
          <p:cNvSpPr txBox="1"/>
          <p:nvPr/>
        </p:nvSpPr>
        <p:spPr>
          <a:xfrm>
            <a:off x="2126359" y="6094472"/>
            <a:ext cx="4920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Good transmission (95%).</a:t>
            </a:r>
            <a:endParaRPr kumimoji="1" lang="ja-JP" altLang="en-US" sz="24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63686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708A-36BE-4BFA-AB13-FD3DA211F1D9}" type="slidenum">
              <a:rPr lang="ja-JP" altLang="en-US" smtClean="0"/>
              <a:pPr/>
              <a:t>9</a:t>
            </a:fld>
            <a:r>
              <a:rPr lang="en-US" altLang="ja-JP" dirty="0"/>
              <a:t>/24</a:t>
            </a:r>
            <a:endParaRPr lang="ja-JP" altLang="en-US" dirty="0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IH-DTL</a:t>
            </a:r>
            <a:endParaRPr kumimoji="1" lang="ja-JP" altLang="en-US" dirty="0"/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986329FD-61A6-4710-A4BB-0C3C849D01E9}"/>
              </a:ext>
            </a:extLst>
          </p:cNvPr>
          <p:cNvSpPr/>
          <p:nvPr/>
        </p:nvSpPr>
        <p:spPr>
          <a:xfrm>
            <a:off x="460358" y="1412776"/>
            <a:ext cx="3391562" cy="2520280"/>
          </a:xfrm>
          <a:prstGeom prst="roundRect">
            <a:avLst>
              <a:gd name="adj" fmla="val 673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コンテンツ プレースホルダー 1">
            <a:extLst>
              <a:ext uri="{FF2B5EF4-FFF2-40B4-BE49-F238E27FC236}">
                <a16:creationId xmlns:a16="http://schemas.microsoft.com/office/drawing/2014/main" id="{9FC531B1-C32A-4952-949D-3CC3155E7DF6}"/>
              </a:ext>
            </a:extLst>
          </p:cNvPr>
          <p:cNvSpPr txBox="1">
            <a:spLocks/>
          </p:cNvSpPr>
          <p:nvPr/>
        </p:nvSpPr>
        <p:spPr bwMode="auto">
          <a:xfrm>
            <a:off x="4033831" y="1404727"/>
            <a:ext cx="4652969" cy="217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sz="2100" kern="0" dirty="0"/>
              <a:t>Interdigital H-mode DTL</a:t>
            </a:r>
          </a:p>
          <a:p>
            <a:pPr lvl="1"/>
            <a:r>
              <a:rPr lang="en-US" altLang="ja-JP" sz="2100" kern="0" dirty="0"/>
              <a:t>TE11 mode and </a:t>
            </a:r>
            <a:r>
              <a:rPr lang="en-US" altLang="ja-JP" sz="21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ja-JP" sz="2100" kern="0" dirty="0"/>
              <a:t> mode acceleration</a:t>
            </a:r>
          </a:p>
          <a:p>
            <a:r>
              <a:rPr lang="en-US" altLang="ja-JP" sz="2100" kern="0" dirty="0"/>
              <a:t>Alternative phase focusing </a:t>
            </a:r>
            <a:endParaRPr lang="ja-JP" altLang="en-US" sz="2100" kern="0" dirty="0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A8AF44-1433-4ED5-BB93-5532CC2B8301}"/>
              </a:ext>
            </a:extLst>
          </p:cNvPr>
          <p:cNvGrpSpPr/>
          <p:nvPr/>
        </p:nvGrpSpPr>
        <p:grpSpPr>
          <a:xfrm>
            <a:off x="4189855" y="3172199"/>
            <a:ext cx="4493787" cy="1898922"/>
            <a:chOff x="5029690" y="3778925"/>
            <a:chExt cx="6934729" cy="2201409"/>
          </a:xfrm>
        </p:grpSpPr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C5738087-757C-4221-ADD1-6C7FCDA7028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29690" y="3778925"/>
              <a:ext cx="6934729" cy="2201409"/>
              <a:chOff x="5685941" y="3683581"/>
              <a:chExt cx="5778580" cy="1834393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B492CC9F-A445-48C6-B02A-BC6AC1F9D4C3}"/>
                  </a:ext>
                </a:extLst>
              </p:cNvPr>
              <p:cNvGrpSpPr/>
              <p:nvPr/>
            </p:nvGrpSpPr>
            <p:grpSpPr>
              <a:xfrm>
                <a:off x="5685941" y="3928611"/>
                <a:ext cx="1318912" cy="1071645"/>
                <a:chOff x="755576" y="3501008"/>
                <a:chExt cx="1383261" cy="1671577"/>
              </a:xfrm>
            </p:grpSpPr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0557EFD6-78DE-4165-906D-3B3A23802E52}"/>
                    </a:ext>
                  </a:extLst>
                </p:cNvPr>
                <p:cNvSpPr/>
                <p:nvPr/>
              </p:nvSpPr>
              <p:spPr>
                <a:xfrm>
                  <a:off x="755576" y="3501008"/>
                  <a:ext cx="1368152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3690ABCA-01A3-4834-9967-5DD8EEA58FB4}"/>
                    </a:ext>
                  </a:extLst>
                </p:cNvPr>
                <p:cNvSpPr/>
                <p:nvPr/>
              </p:nvSpPr>
              <p:spPr>
                <a:xfrm>
                  <a:off x="770685" y="4437112"/>
                  <a:ext cx="1368152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22CBBFC6-D63A-42B0-A1F6-B5FF0DCA8611}"/>
                    </a:ext>
                  </a:extLst>
                </p:cNvPr>
                <p:cNvSpPr/>
                <p:nvPr/>
              </p:nvSpPr>
              <p:spPr>
                <a:xfrm>
                  <a:off x="1300297" y="4523846"/>
                  <a:ext cx="308927" cy="64873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67285FC4-9688-4B68-A379-80B156C9AD9F}"/>
                  </a:ext>
                </a:extLst>
              </p:cNvPr>
              <p:cNvGrpSpPr/>
              <p:nvPr/>
            </p:nvGrpSpPr>
            <p:grpSpPr>
              <a:xfrm rot="10800000">
                <a:off x="7856919" y="3683581"/>
                <a:ext cx="1318912" cy="914403"/>
                <a:chOff x="755576" y="3501008"/>
                <a:chExt cx="1383261" cy="1426308"/>
              </a:xfrm>
            </p:grpSpPr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2CAC5B7D-16F3-4B3E-8396-CFB805061135}"/>
                    </a:ext>
                  </a:extLst>
                </p:cNvPr>
                <p:cNvSpPr/>
                <p:nvPr/>
              </p:nvSpPr>
              <p:spPr>
                <a:xfrm>
                  <a:off x="755576" y="3501008"/>
                  <a:ext cx="1368152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7DFDEB9E-0B31-40B4-BBAB-43EB869616EC}"/>
                    </a:ext>
                  </a:extLst>
                </p:cNvPr>
                <p:cNvSpPr/>
                <p:nvPr/>
              </p:nvSpPr>
              <p:spPr>
                <a:xfrm>
                  <a:off x="770685" y="4437112"/>
                  <a:ext cx="1368152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39FADBEF-9BDF-47F4-A742-434B55DC494C}"/>
                    </a:ext>
                  </a:extLst>
                </p:cNvPr>
                <p:cNvSpPr/>
                <p:nvPr/>
              </p:nvSpPr>
              <p:spPr>
                <a:xfrm>
                  <a:off x="1300298" y="4523846"/>
                  <a:ext cx="308927" cy="40347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  <p:grpSp>
            <p:nvGrpSpPr>
              <p:cNvPr id="26" name="グループ化 25">
                <a:extLst>
                  <a:ext uri="{FF2B5EF4-FFF2-40B4-BE49-F238E27FC236}">
                    <a16:creationId xmlns:a16="http://schemas.microsoft.com/office/drawing/2014/main" id="{081FA22F-4E17-4D46-8A05-4ABF2B34F0F3}"/>
                  </a:ext>
                </a:extLst>
              </p:cNvPr>
              <p:cNvGrpSpPr/>
              <p:nvPr/>
            </p:nvGrpSpPr>
            <p:grpSpPr>
              <a:xfrm>
                <a:off x="10145609" y="3928611"/>
                <a:ext cx="1318912" cy="1071645"/>
                <a:chOff x="755576" y="3501008"/>
                <a:chExt cx="1383261" cy="1671577"/>
              </a:xfrm>
            </p:grpSpPr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707A9984-2249-48B4-AD49-E24F1B8BA1A6}"/>
                    </a:ext>
                  </a:extLst>
                </p:cNvPr>
                <p:cNvSpPr/>
                <p:nvPr/>
              </p:nvSpPr>
              <p:spPr>
                <a:xfrm>
                  <a:off x="755576" y="3501008"/>
                  <a:ext cx="1368152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1EEE9430-0C42-4455-A2AB-C02B7537A4D5}"/>
                    </a:ext>
                  </a:extLst>
                </p:cNvPr>
                <p:cNvSpPr/>
                <p:nvPr/>
              </p:nvSpPr>
              <p:spPr>
                <a:xfrm>
                  <a:off x="770685" y="4437112"/>
                  <a:ext cx="1368152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706AB483-1E3E-466A-A303-391BD6B73A76}"/>
                    </a:ext>
                  </a:extLst>
                </p:cNvPr>
                <p:cNvSpPr/>
                <p:nvPr/>
              </p:nvSpPr>
              <p:spPr>
                <a:xfrm>
                  <a:off x="1300297" y="4523846"/>
                  <a:ext cx="308927" cy="64873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600">
                    <a:solidFill>
                      <a:schemeClr val="tx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27" name="円/楕円 45">
                <a:extLst>
                  <a:ext uri="{FF2B5EF4-FFF2-40B4-BE49-F238E27FC236}">
                    <a16:creationId xmlns:a16="http://schemas.microsoft.com/office/drawing/2014/main" id="{E0189C1D-B64D-4F5E-872F-D1F6AF0A408B}"/>
                  </a:ext>
                </a:extLst>
              </p:cNvPr>
              <p:cNvSpPr/>
              <p:nvPr/>
            </p:nvSpPr>
            <p:spPr>
              <a:xfrm>
                <a:off x="7251813" y="4113268"/>
                <a:ext cx="195373" cy="326878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28" name="円/楕円 46">
                <a:extLst>
                  <a:ext uri="{FF2B5EF4-FFF2-40B4-BE49-F238E27FC236}">
                    <a16:creationId xmlns:a16="http://schemas.microsoft.com/office/drawing/2014/main" id="{5663303A-27FB-4B9C-BE7D-E2E8C7BF760B}"/>
                  </a:ext>
                </a:extLst>
              </p:cNvPr>
              <p:cNvSpPr/>
              <p:nvPr/>
            </p:nvSpPr>
            <p:spPr>
              <a:xfrm>
                <a:off x="7909579" y="4054100"/>
                <a:ext cx="195373" cy="415432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29" name="円/楕円 49">
                <a:extLst>
                  <a:ext uri="{FF2B5EF4-FFF2-40B4-BE49-F238E27FC236}">
                    <a16:creationId xmlns:a16="http://schemas.microsoft.com/office/drawing/2014/main" id="{78916993-00BD-4DC1-A6EE-732D9B30E63F}"/>
                  </a:ext>
                </a:extLst>
              </p:cNvPr>
              <p:cNvSpPr/>
              <p:nvPr/>
            </p:nvSpPr>
            <p:spPr>
              <a:xfrm>
                <a:off x="9535366" y="4137898"/>
                <a:ext cx="322593" cy="230818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30" name="円/楕円 50">
                <a:extLst>
                  <a:ext uri="{FF2B5EF4-FFF2-40B4-BE49-F238E27FC236}">
                    <a16:creationId xmlns:a16="http://schemas.microsoft.com/office/drawing/2014/main" id="{E5166766-5002-457F-9EAA-389A24D53096}"/>
                  </a:ext>
                </a:extLst>
              </p:cNvPr>
              <p:cNvSpPr/>
              <p:nvPr/>
            </p:nvSpPr>
            <p:spPr>
              <a:xfrm>
                <a:off x="10148634" y="4167060"/>
                <a:ext cx="446580" cy="184636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chemeClr val="tx1"/>
                  </a:solidFill>
                  <a:latin typeface="+mn-ea"/>
                </a:endParaRP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DC5E4317-0A01-442D-9790-3BA18A449DA4}"/>
                  </a:ext>
                </a:extLst>
              </p:cNvPr>
              <p:cNvSpPr txBox="1"/>
              <p:nvPr/>
            </p:nvSpPr>
            <p:spPr>
              <a:xfrm>
                <a:off x="6084748" y="4953069"/>
                <a:ext cx="3100173" cy="564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latin typeface="+mn-ea"/>
                    <a:ea typeface="+mn-ea"/>
                  </a:rPr>
                  <a:t>Transverse:   defocus</a:t>
                </a:r>
                <a:br>
                  <a:rPr kumimoji="1" lang="en-US" altLang="ja-JP" sz="1600" dirty="0">
                    <a:latin typeface="+mn-ea"/>
                    <a:ea typeface="+mn-ea"/>
                  </a:rPr>
                </a:br>
                <a:r>
                  <a:rPr kumimoji="1" lang="en-US" altLang="ja-JP" sz="1600" dirty="0">
                    <a:latin typeface="+mn-ea"/>
                    <a:ea typeface="+mn-ea"/>
                  </a:rPr>
                  <a:t>longitudinal:  focus</a:t>
                </a:r>
                <a:endParaRPr kumimoji="1"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7F47B70B-4BCC-4630-8106-AD4985670CBE}"/>
                  </a:ext>
                </a:extLst>
              </p:cNvPr>
              <p:cNvSpPr txBox="1"/>
              <p:nvPr/>
            </p:nvSpPr>
            <p:spPr>
              <a:xfrm>
                <a:off x="9359710" y="4953071"/>
                <a:ext cx="1304506" cy="5649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latin typeface="+mn-ea"/>
                    <a:ea typeface="+mn-ea"/>
                  </a:rPr>
                  <a:t>focus</a:t>
                </a:r>
                <a:br>
                  <a:rPr kumimoji="1" lang="en-US" altLang="ja-JP" sz="1600" dirty="0">
                    <a:latin typeface="+mn-ea"/>
                    <a:ea typeface="+mn-ea"/>
                  </a:rPr>
                </a:br>
                <a:r>
                  <a:rPr kumimoji="1" lang="en-US" altLang="ja-JP" sz="1600" dirty="0">
                    <a:latin typeface="+mn-ea"/>
                    <a:ea typeface="+mn-ea"/>
                  </a:rPr>
                  <a:t>defocus</a:t>
                </a:r>
                <a:endParaRPr kumimoji="1" lang="ja-JP" altLang="en-US" sz="1600" dirty="0">
                  <a:latin typeface="+mn-ea"/>
                  <a:ea typeface="+mn-ea"/>
                </a:endParaRPr>
              </a:p>
            </p:txBody>
          </p:sp>
          <p:sp>
            <p:nvSpPr>
              <p:cNvPr id="33" name="円/楕円 55">
                <a:extLst>
                  <a:ext uri="{FF2B5EF4-FFF2-40B4-BE49-F238E27FC236}">
                    <a16:creationId xmlns:a16="http://schemas.microsoft.com/office/drawing/2014/main" id="{104BF119-5B3F-4A13-B9B4-3D5281A18199}"/>
                  </a:ext>
                </a:extLst>
              </p:cNvPr>
              <p:cNvSpPr/>
              <p:nvPr/>
            </p:nvSpPr>
            <p:spPr>
              <a:xfrm>
                <a:off x="8965950" y="4054316"/>
                <a:ext cx="195373" cy="415432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600">
                  <a:solidFill>
                    <a:schemeClr val="tx1"/>
                  </a:solidFill>
                  <a:latin typeface="+mn-ea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A868370F-FA3F-454C-A9B4-3DB68A02BACA}"/>
                    </a:ext>
                  </a:extLst>
                </p:cNvPr>
                <p:cNvSpPr txBox="1"/>
                <p:nvPr/>
              </p:nvSpPr>
              <p:spPr>
                <a:xfrm>
                  <a:off x="6746508" y="5030494"/>
                  <a:ext cx="793213" cy="285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600" i="1" smtClean="0"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1" lang="ja-JP" altLang="en-US" sz="1600" i="1" smtClean="0">
                                <a:latin typeface="Cambria Math" panose="02040503050406030204" pitchFamily="18" charset="0"/>
                                <a:ea typeface="+mn-ea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  <a:ea typeface="+mn-ea"/>
                              </a:rPr>
                              <m:t>𝑠</m:t>
                            </m:r>
                          </m:sub>
                        </m:s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+mn-ea"/>
                          </a:rPr>
                          <m:t>&lt;0</m:t>
                        </m:r>
                      </m:oMath>
                    </m:oMathPara>
                  </a14:m>
                  <a:endParaRPr kumimoji="1" lang="ja-JP" altLang="en-US" sz="1600" dirty="0">
                    <a:latin typeface="+mn-ea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A868370F-FA3F-454C-A9B4-3DB68A02BA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508" y="5030494"/>
                  <a:ext cx="793213" cy="285443"/>
                </a:xfrm>
                <a:prstGeom prst="rect">
                  <a:avLst/>
                </a:prstGeom>
                <a:blipFill>
                  <a:blip r:embed="rId4"/>
                  <a:stretch>
                    <a:fillRect l="-19048" t="-4878" r="-27381" b="-26829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3E28BE13-E694-4F1D-9092-C8675914FE82}"/>
                    </a:ext>
                  </a:extLst>
                </p:cNvPr>
                <p:cNvSpPr txBox="1"/>
                <p:nvPr/>
              </p:nvSpPr>
              <p:spPr>
                <a:xfrm>
                  <a:off x="9530083" y="4963632"/>
                  <a:ext cx="793213" cy="285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1600" i="1" smtClean="0"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1" lang="ja-JP" altLang="en-US" sz="1600" i="1" smtClean="0">
                                <a:latin typeface="Cambria Math" panose="02040503050406030204" pitchFamily="18" charset="0"/>
                                <a:ea typeface="+mn-ea"/>
                              </a:rPr>
                              <m:t>𝜙</m:t>
                            </m:r>
                          </m:e>
                          <m:sub>
                            <m:r>
                              <a:rPr kumimoji="1" lang="en-US" altLang="ja-JP" sz="1600" b="0" i="1" smtClean="0">
                                <a:latin typeface="Cambria Math" panose="02040503050406030204" pitchFamily="18" charset="0"/>
                                <a:ea typeface="+mn-ea"/>
                              </a:rPr>
                              <m:t>𝑠</m:t>
                            </m:r>
                          </m:sub>
                        </m:sSub>
                        <m:r>
                          <a:rPr kumimoji="1" lang="en-US" altLang="ja-JP" sz="1600" b="0" i="1" smtClean="0">
                            <a:latin typeface="Cambria Math" panose="02040503050406030204" pitchFamily="18" charset="0"/>
                            <a:ea typeface="+mn-ea"/>
                          </a:rPr>
                          <m:t>&gt;0</m:t>
                        </m:r>
                      </m:oMath>
                    </m:oMathPara>
                  </a14:m>
                  <a:endParaRPr kumimoji="1" lang="ja-JP" altLang="en-US" sz="1600" dirty="0">
                    <a:latin typeface="+mn-ea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3E28BE13-E694-4F1D-9092-C8675914FE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0083" y="4963632"/>
                  <a:ext cx="793213" cy="285443"/>
                </a:xfrm>
                <a:prstGeom prst="rect">
                  <a:avLst/>
                </a:prstGeom>
                <a:blipFill>
                  <a:blip r:embed="rId5"/>
                  <a:stretch>
                    <a:fillRect l="-19048" t="-5000" r="-27381" b="-3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5" name="矢印: 右 44">
              <a:extLst>
                <a:ext uri="{FF2B5EF4-FFF2-40B4-BE49-F238E27FC236}">
                  <a16:creationId xmlns:a16="http://schemas.microsoft.com/office/drawing/2014/main" id="{4F9AB9D1-128D-4231-BA00-C95AC61CB273}"/>
                </a:ext>
              </a:extLst>
            </p:cNvPr>
            <p:cNvSpPr/>
            <p:nvPr/>
          </p:nvSpPr>
          <p:spPr>
            <a:xfrm>
              <a:off x="6629277" y="4363778"/>
              <a:ext cx="234462" cy="2631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+mn-ea"/>
              </a:endParaRPr>
            </a:p>
          </p:txBody>
        </p:sp>
        <p:sp>
          <p:nvSpPr>
            <p:cNvPr id="46" name="矢印: 右 45">
              <a:extLst>
                <a:ext uri="{FF2B5EF4-FFF2-40B4-BE49-F238E27FC236}">
                  <a16:creationId xmlns:a16="http://schemas.microsoft.com/office/drawing/2014/main" id="{89E079A9-2494-4FFD-B221-E2C691F7AF3A}"/>
                </a:ext>
              </a:extLst>
            </p:cNvPr>
            <p:cNvSpPr/>
            <p:nvPr/>
          </p:nvSpPr>
          <p:spPr>
            <a:xfrm rot="16366811">
              <a:off x="6923208" y="3980595"/>
              <a:ext cx="234462" cy="26317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+mn-ea"/>
              </a:endParaRPr>
            </a:p>
          </p:txBody>
        </p:sp>
        <p:sp>
          <p:nvSpPr>
            <p:cNvPr id="47" name="矢印: 右 46">
              <a:extLst>
                <a:ext uri="{FF2B5EF4-FFF2-40B4-BE49-F238E27FC236}">
                  <a16:creationId xmlns:a16="http://schemas.microsoft.com/office/drawing/2014/main" id="{6E2A7773-45C7-4FC4-BD95-101B15F58346}"/>
                </a:ext>
              </a:extLst>
            </p:cNvPr>
            <p:cNvSpPr/>
            <p:nvPr/>
          </p:nvSpPr>
          <p:spPr>
            <a:xfrm rot="5400000">
              <a:off x="6919554" y="4744694"/>
              <a:ext cx="234462" cy="26317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+mn-ea"/>
              </a:endParaRPr>
            </a:p>
          </p:txBody>
        </p:sp>
        <p:sp>
          <p:nvSpPr>
            <p:cNvPr id="48" name="矢印: 右 47">
              <a:extLst>
                <a:ext uri="{FF2B5EF4-FFF2-40B4-BE49-F238E27FC236}">
                  <a16:creationId xmlns:a16="http://schemas.microsoft.com/office/drawing/2014/main" id="{40D0F1F9-2738-425C-BC17-0642EF30EC0A}"/>
                </a:ext>
              </a:extLst>
            </p:cNvPr>
            <p:cNvSpPr/>
            <p:nvPr/>
          </p:nvSpPr>
          <p:spPr>
            <a:xfrm rot="10800000">
              <a:off x="7214570" y="4359137"/>
              <a:ext cx="234462" cy="2631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+mn-ea"/>
              </a:endParaRPr>
            </a:p>
          </p:txBody>
        </p:sp>
        <p:sp>
          <p:nvSpPr>
            <p:cNvPr id="49" name="円/楕円 50">
              <a:extLst>
                <a:ext uri="{FF2B5EF4-FFF2-40B4-BE49-F238E27FC236}">
                  <a16:creationId xmlns:a16="http://schemas.microsoft.com/office/drawing/2014/main" id="{FE93C04F-1E6E-474C-808F-A18D675A4525}"/>
                </a:ext>
              </a:extLst>
            </p:cNvPr>
            <p:cNvSpPr/>
            <p:nvPr/>
          </p:nvSpPr>
          <p:spPr>
            <a:xfrm>
              <a:off x="11387918" y="4368545"/>
              <a:ext cx="535929" cy="22157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0" name="円/楕円 50">
              <a:extLst>
                <a:ext uri="{FF2B5EF4-FFF2-40B4-BE49-F238E27FC236}">
                  <a16:creationId xmlns:a16="http://schemas.microsoft.com/office/drawing/2014/main" id="{0FF251B4-B362-4ABF-99FA-0265797D44E7}"/>
                </a:ext>
              </a:extLst>
            </p:cNvPr>
            <p:cNvSpPr/>
            <p:nvPr/>
          </p:nvSpPr>
          <p:spPr>
            <a:xfrm>
              <a:off x="5955315" y="4379134"/>
              <a:ext cx="535929" cy="22157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51" name="矢印: 右 50">
              <a:extLst>
                <a:ext uri="{FF2B5EF4-FFF2-40B4-BE49-F238E27FC236}">
                  <a16:creationId xmlns:a16="http://schemas.microsoft.com/office/drawing/2014/main" id="{C1914445-9ECE-45D0-82AC-E1ED5B832441}"/>
                </a:ext>
              </a:extLst>
            </p:cNvPr>
            <p:cNvSpPr/>
            <p:nvPr/>
          </p:nvSpPr>
          <p:spPr>
            <a:xfrm rot="10800000">
              <a:off x="9363323" y="4334168"/>
              <a:ext cx="234462" cy="2631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+mn-ea"/>
              </a:endParaRPr>
            </a:p>
          </p:txBody>
        </p:sp>
        <p:sp>
          <p:nvSpPr>
            <p:cNvPr id="52" name="矢印: 右 51">
              <a:extLst>
                <a:ext uri="{FF2B5EF4-FFF2-40B4-BE49-F238E27FC236}">
                  <a16:creationId xmlns:a16="http://schemas.microsoft.com/office/drawing/2014/main" id="{E1BBA6E3-1CB2-466B-B3FD-5346E3508453}"/>
                </a:ext>
              </a:extLst>
            </p:cNvPr>
            <p:cNvSpPr/>
            <p:nvPr/>
          </p:nvSpPr>
          <p:spPr>
            <a:xfrm>
              <a:off x="10096508" y="4324141"/>
              <a:ext cx="234462" cy="2631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+mn-ea"/>
              </a:endParaRPr>
            </a:p>
          </p:txBody>
        </p:sp>
        <p:sp>
          <p:nvSpPr>
            <p:cNvPr id="53" name="矢印: 右 52">
              <a:extLst>
                <a:ext uri="{FF2B5EF4-FFF2-40B4-BE49-F238E27FC236}">
                  <a16:creationId xmlns:a16="http://schemas.microsoft.com/office/drawing/2014/main" id="{FCA03B37-7510-4B77-BA7D-CDC80C7D024C}"/>
                </a:ext>
              </a:extLst>
            </p:cNvPr>
            <p:cNvSpPr/>
            <p:nvPr/>
          </p:nvSpPr>
          <p:spPr>
            <a:xfrm rot="16366811">
              <a:off x="9758371" y="4655280"/>
              <a:ext cx="234462" cy="26317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+mn-ea"/>
              </a:endParaRPr>
            </a:p>
          </p:txBody>
        </p:sp>
        <p:sp>
          <p:nvSpPr>
            <p:cNvPr id="54" name="矢印: 右 53">
              <a:extLst>
                <a:ext uri="{FF2B5EF4-FFF2-40B4-BE49-F238E27FC236}">
                  <a16:creationId xmlns:a16="http://schemas.microsoft.com/office/drawing/2014/main" id="{BC4D53C4-BA0D-42D6-93E6-D186C33561EC}"/>
                </a:ext>
              </a:extLst>
            </p:cNvPr>
            <p:cNvSpPr/>
            <p:nvPr/>
          </p:nvSpPr>
          <p:spPr>
            <a:xfrm rot="5400000">
              <a:off x="9758371" y="4023998"/>
              <a:ext cx="234462" cy="26317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>
                <a:latin typeface="+mn-ea"/>
              </a:endParaRPr>
            </a:p>
          </p:txBody>
        </p:sp>
      </p:grpSp>
      <p:graphicFrame>
        <p:nvGraphicFramePr>
          <p:cNvPr id="55" name="コンテンツ プレースホルダー 2">
            <a:extLst>
              <a:ext uri="{FF2B5EF4-FFF2-40B4-BE49-F238E27FC236}">
                <a16:creationId xmlns:a16="http://schemas.microsoft.com/office/drawing/2014/main" id="{FC607CA8-A0B0-4319-84E1-E49DFB05AC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721912"/>
              </p:ext>
            </p:extLst>
          </p:nvPr>
        </p:nvGraphicFramePr>
        <p:xfrm>
          <a:off x="352791" y="4041585"/>
          <a:ext cx="3609110" cy="21945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88219">
                  <a:extLst>
                    <a:ext uri="{9D8B030D-6E8A-4147-A177-3AD203B41FA5}">
                      <a16:colId xmlns:a16="http://schemas.microsoft.com/office/drawing/2014/main" val="1741804862"/>
                    </a:ext>
                  </a:extLst>
                </a:gridCol>
                <a:gridCol w="624699">
                  <a:extLst>
                    <a:ext uri="{9D8B030D-6E8A-4147-A177-3AD203B41FA5}">
                      <a16:colId xmlns:a16="http://schemas.microsoft.com/office/drawing/2014/main" val="2232050870"/>
                    </a:ext>
                  </a:extLst>
                </a:gridCol>
                <a:gridCol w="1596192">
                  <a:extLst>
                    <a:ext uri="{9D8B030D-6E8A-4147-A177-3AD203B41FA5}">
                      <a16:colId xmlns:a16="http://schemas.microsoft.com/office/drawing/2014/main" val="215138334"/>
                    </a:ext>
                  </a:extLst>
                </a:gridCol>
              </a:tblGrid>
              <a:tr h="216024">
                <a:tc gridSpan="2">
                  <a:txBody>
                    <a:bodyPr/>
                    <a:lstStyle/>
                    <a:p>
                      <a:r>
                        <a:rPr kumimoji="1" lang="en-US" altLang="ja-JP" sz="1800" b="0" i="1" baseline="0" dirty="0"/>
                        <a:t> f </a:t>
                      </a:r>
                      <a:r>
                        <a:rPr kumimoji="1" lang="en-US" altLang="ja-JP" sz="1800" b="0" i="0" baseline="0" dirty="0"/>
                        <a:t>[MHz]</a:t>
                      </a:r>
                      <a:endParaRPr kumimoji="1" lang="ja-JP" altLang="en-US" sz="1800" b="0" i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324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513635"/>
                  </a:ext>
                </a:extLst>
              </a:tr>
              <a:tr h="179824">
                <a:tc gridSpan="2">
                  <a:txBody>
                    <a:bodyPr/>
                    <a:lstStyle/>
                    <a:p>
                      <a:r>
                        <a:rPr kumimoji="1" lang="en-US" altLang="ja-JP" sz="1800" b="0" dirty="0"/>
                        <a:t>Length [m] 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1.3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4345949"/>
                  </a:ext>
                </a:extLst>
              </a:tr>
              <a:tr h="143624">
                <a:tc rowSpan="2">
                  <a:txBody>
                    <a:bodyPr/>
                    <a:lstStyle/>
                    <a:p>
                      <a:r>
                        <a:rPr kumimoji="1" lang="en-US" altLang="ja-JP" sz="1800" b="0" dirty="0"/>
                        <a:t>Energy</a:t>
                      </a:r>
                      <a:br>
                        <a:rPr kumimoji="1" lang="en-US" altLang="ja-JP" sz="1800" b="0" dirty="0"/>
                      </a:br>
                      <a:r>
                        <a:rPr kumimoji="1" lang="en-US" altLang="ja-JP" sz="1800" b="0" dirty="0"/>
                        <a:t>[MeV]</a:t>
                      </a:r>
                      <a:r>
                        <a:rPr kumimoji="1" lang="en-US" altLang="ja-JP" sz="1800" b="0" baseline="0" dirty="0"/>
                        <a:t> &amp; </a:t>
                      </a:r>
                      <a:r>
                        <a:rPr kumimoji="1" lang="en-US" altLang="ja-JP" sz="1800" b="0" dirty="0"/>
                        <a:t>β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dirty="0"/>
                        <a:t>In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0.34 (0.08)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9790561"/>
                  </a:ext>
                </a:extLst>
              </a:tr>
              <a:tr h="179432">
                <a:tc vMerge="1"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dirty="0"/>
                        <a:t>Out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4.5 (0.28)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255119"/>
                  </a:ext>
                </a:extLst>
              </a:tr>
              <a:tr h="143232">
                <a:tc gridSpan="2">
                  <a:txBody>
                    <a:bodyPr/>
                    <a:lstStyle/>
                    <a:p>
                      <a:r>
                        <a:rPr kumimoji="1" lang="en-US" altLang="ja-JP" sz="1800" b="0" dirty="0">
                          <a:latin typeface="+mn-lt"/>
                        </a:rPr>
                        <a:t>#</a:t>
                      </a:r>
                      <a:r>
                        <a:rPr kumimoji="1" lang="en-US" altLang="ja-JP" sz="1800" b="0" baseline="0" dirty="0">
                          <a:latin typeface="+mn-lt"/>
                        </a:rPr>
                        <a:t> of cells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16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186081"/>
                  </a:ext>
                </a:extLst>
              </a:tr>
              <a:tr h="143232">
                <a:tc gridSpan="2">
                  <a:txBody>
                    <a:bodyPr/>
                    <a:lstStyle/>
                    <a:p>
                      <a:r>
                        <a:rPr kumimoji="1" lang="en-US" altLang="ja-JP" sz="1800" b="0" dirty="0" err="1"/>
                        <a:t>Φ</a:t>
                      </a:r>
                      <a:r>
                        <a:rPr kumimoji="1" lang="en-US" altLang="ja-JP" sz="1800" b="0" baseline="-25000" dirty="0" err="1"/>
                        <a:t>s</a:t>
                      </a:r>
                      <a:r>
                        <a:rPr kumimoji="1" lang="en-US" altLang="ja-JP" sz="1800" b="0" baseline="-25000" dirty="0"/>
                        <a:t> </a:t>
                      </a:r>
                      <a:r>
                        <a:rPr kumimoji="1" lang="en-US" altLang="ja-JP" sz="1800" b="0" dirty="0"/>
                        <a:t>[deg.]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1800" b="0" dirty="0">
                          <a:latin typeface="+mj-lt"/>
                        </a:rPr>
                        <a:t>-44 ~ 48</a:t>
                      </a:r>
                      <a:endParaRPr kumimoji="1" lang="ja-JP" altLang="en-US" sz="1800" b="0" dirty="0">
                        <a:latin typeface="+mj-lt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753235"/>
                  </a:ext>
                </a:extLst>
              </a:tr>
            </a:tbl>
          </a:graphicData>
        </a:graphic>
      </p:graphicFrame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99E0017-4604-4397-8F57-FAEFE5F54A58}"/>
              </a:ext>
            </a:extLst>
          </p:cNvPr>
          <p:cNvSpPr txBox="1"/>
          <p:nvPr/>
        </p:nvSpPr>
        <p:spPr>
          <a:xfrm>
            <a:off x="4033831" y="5228320"/>
            <a:ext cx="4649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  <a:t>Finish design and fabricate proto-type</a:t>
            </a:r>
            <a:br>
              <a:rPr lang="en-US" altLang="ja-JP" sz="2400" b="1" dirty="0">
                <a:solidFill>
                  <a:srgbClr val="FF0000"/>
                </a:solidFill>
                <a:latin typeface="+mn-ea"/>
                <a:ea typeface="+mn-ea"/>
              </a:rPr>
            </a:br>
            <a:r>
              <a:rPr lang="en-US" altLang="ja-JP" sz="1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[M. Otani et al., </a:t>
            </a:r>
            <a:r>
              <a:rPr lang="en-US" altLang="ja-JP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Phys.Rev.AB</a:t>
            </a:r>
            <a:r>
              <a:rPr lang="en-US" altLang="ja-JP" sz="1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19, 040101, 2016]</a:t>
            </a:r>
            <a:endParaRPr kumimoji="1" lang="ja-JP" altLang="en-US" sz="1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14024"/>
      </p:ext>
    </p:extLst>
  </p:cSld>
  <p:clrMapOvr>
    <a:masterClrMapping/>
  </p:clrMapOvr>
</p:sld>
</file>

<file path=ppt/theme/theme1.xml><?xml version="1.0" encoding="utf-8"?>
<a:theme xmlns:a="http://schemas.openxmlformats.org/drawingml/2006/main" name="twitter">
  <a:themeElements>
    <a:clrScheme name="Office テーマ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メイリオ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witter">
  <a:themeElements>
    <a:clrScheme name="Office テーマ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メイリオ">
      <a:majorFont>
        <a:latin typeface="メイリオ"/>
        <a:ea typeface="メイリオ"/>
        <a:cs typeface=""/>
      </a:majorFont>
      <a:minorFont>
        <a:latin typeface="メイリオ"/>
        <a:ea typeface="メイリオ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テーマ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テーマ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テーマ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twitter</Template>
  <TotalTime>5903</TotalTime>
  <Words>1112</Words>
  <Application>Microsoft Office PowerPoint</Application>
  <PresentationFormat>画面に合わせる (4:3)</PresentationFormat>
  <Paragraphs>366</Paragraphs>
  <Slides>24</Slides>
  <Notes>22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4</vt:i4>
      </vt:variant>
      <vt:variant>
        <vt:lpstr>スライド タイトル</vt:lpstr>
      </vt:variant>
      <vt:variant>
        <vt:i4>24</vt:i4>
      </vt:variant>
    </vt:vector>
  </HeadingPairs>
  <TitlesOfParts>
    <vt:vector size="42" baseType="lpstr">
      <vt:lpstr>ＭＳ Ｐゴシック</vt:lpstr>
      <vt:lpstr>メイリオ</vt:lpstr>
      <vt:lpstr>游ゴシック</vt:lpstr>
      <vt:lpstr>游ゴシック Light</vt:lpstr>
      <vt:lpstr>游ゴシック Medium</vt:lpstr>
      <vt:lpstr>游明朝</vt:lpstr>
      <vt:lpstr>游明朝 Demibold</vt:lpstr>
      <vt:lpstr>Aharoni</vt:lpstr>
      <vt:lpstr>Arial</vt:lpstr>
      <vt:lpstr>Calibri</vt:lpstr>
      <vt:lpstr>Cambria Math</vt:lpstr>
      <vt:lpstr>Garamond</vt:lpstr>
      <vt:lpstr>Symbol</vt:lpstr>
      <vt:lpstr>Times New Roman</vt:lpstr>
      <vt:lpstr>twitter</vt:lpstr>
      <vt:lpstr>1_twitter</vt:lpstr>
      <vt:lpstr>デザインの設定</vt:lpstr>
      <vt:lpstr>1_デザインの設定</vt:lpstr>
      <vt:lpstr>PowerPoint プレゼンテーション</vt:lpstr>
      <vt:lpstr>Contents</vt:lpstr>
      <vt:lpstr>Muon Anomalous Magnetic Moment (g-2)</vt:lpstr>
      <vt:lpstr>Contents</vt:lpstr>
      <vt:lpstr>Contents</vt:lpstr>
      <vt:lpstr>PowerPoint プレゼンテーション</vt:lpstr>
      <vt:lpstr>Muon linac</vt:lpstr>
      <vt:lpstr>RFQ</vt:lpstr>
      <vt:lpstr>IH-DTL</vt:lpstr>
      <vt:lpstr>DAW-CCL</vt:lpstr>
      <vt:lpstr>DLS</vt:lpstr>
      <vt:lpstr>Design Summary</vt:lpstr>
      <vt:lpstr>Contents</vt:lpstr>
      <vt:lpstr>Muon Cooling for Acceleration Experiment</vt:lpstr>
      <vt:lpstr>History for the Experiment</vt:lpstr>
      <vt:lpstr>Observation of Mu-</vt:lpstr>
      <vt:lpstr>RFQ Acceleration Setup</vt:lpstr>
      <vt:lpstr>PowerPoint プレゼンテーション</vt:lpstr>
      <vt:lpstr>Result</vt:lpstr>
      <vt:lpstr>PowerPoint プレゼンテーション</vt:lpstr>
      <vt:lpstr>Some plots</vt:lpstr>
      <vt:lpstr>Prospect</vt:lpstr>
      <vt:lpstr>H-line Status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Masashi Otani</dc:creator>
  <cp:lastModifiedBy>Otani Masashi</cp:lastModifiedBy>
  <cp:revision>409</cp:revision>
  <dcterms:created xsi:type="dcterms:W3CDTF">2016-09-05T05:01:36Z</dcterms:created>
  <dcterms:modified xsi:type="dcterms:W3CDTF">2018-11-15T10:55:19Z</dcterms:modified>
</cp:coreProperties>
</file>