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58" r:id="rId3"/>
    <p:sldId id="259" r:id="rId4"/>
    <p:sldId id="261" r:id="rId5"/>
    <p:sldId id="266" r:id="rId6"/>
    <p:sldId id="268" r:id="rId7"/>
    <p:sldId id="263" r:id="rId8"/>
    <p:sldId id="270" r:id="rId9"/>
    <p:sldId id="291" r:id="rId10"/>
    <p:sldId id="271" r:id="rId11"/>
    <p:sldId id="272" r:id="rId12"/>
    <p:sldId id="273" r:id="rId13"/>
    <p:sldId id="298" r:id="rId14"/>
    <p:sldId id="276" r:id="rId15"/>
    <p:sldId id="279" r:id="rId16"/>
    <p:sldId id="296" r:id="rId17"/>
    <p:sldId id="299" r:id="rId18"/>
    <p:sldId id="300" r:id="rId19"/>
    <p:sldId id="301" r:id="rId20"/>
    <p:sldId id="281" r:id="rId21"/>
    <p:sldId id="282" r:id="rId22"/>
    <p:sldId id="286" r:id="rId23"/>
    <p:sldId id="285" r:id="rId24"/>
    <p:sldId id="292" r:id="rId25"/>
    <p:sldId id="293" r:id="rId26"/>
    <p:sldId id="303" r:id="rId27"/>
    <p:sldId id="304" r:id="rId28"/>
    <p:sldId id="302" r:id="rId29"/>
    <p:sldId id="305" r:id="rId30"/>
    <p:sldId id="289" r:id="rId31"/>
    <p:sldId id="277" r:id="rId32"/>
    <p:sldId id="294" r:id="rId33"/>
    <p:sldId id="290" r:id="rId34"/>
    <p:sldId id="306" r:id="rId35"/>
    <p:sldId id="295" r:id="rId36"/>
    <p:sldId id="257" r:id="rId37"/>
    <p:sldId id="269" r:id="rId38"/>
    <p:sldId id="262" r:id="rId39"/>
    <p:sldId id="278" r:id="rId40"/>
    <p:sldId id="280" r:id="rId41"/>
    <p:sldId id="283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5" autoAdjust="0"/>
    <p:restoredTop sz="94595" autoAdjust="0"/>
  </p:normalViewPr>
  <p:slideViewPr>
    <p:cSldViewPr>
      <p:cViewPr varScale="1">
        <p:scale>
          <a:sx n="74" d="100"/>
          <a:sy n="7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C8F41-5B38-46E7-90E2-8FB9BE1621C5}" type="datetimeFigureOut">
              <a:rPr kumimoji="1" lang="ja-JP" altLang="en-US" smtClean="0"/>
              <a:t>2014/3/9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61F5E-2084-49F5-9AFB-D921D78D84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6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61F5E-2084-49F5-9AFB-D921D78D842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613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28" name="日付プレースホルダー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 algn="r">
              <a:defRPr sz="1400"/>
            </a:lvl1pPr>
          </a:lstStyle>
          <a:p>
            <a:r>
              <a:rPr lang="en-US" altLang="ja-JP" smtClean="0"/>
              <a:t>2014.3.12</a:t>
            </a:r>
            <a:endParaRPr lang="en-US" sz="1600" dirty="0"/>
          </a:p>
        </p:txBody>
      </p:sp>
      <p:sp>
        <p:nvSpPr>
          <p:cNvPr id="17" name="フッター プレースホルダー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第１１回ハドロン・スクエア</a:t>
            </a:r>
            <a:endParaRPr lang="en-US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>
          <a:xfrm>
            <a:off x="395536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正方形/長方形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正方形/長方形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正方形/長方形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二等辺三角形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直線コネクタ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二等辺三角形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プレースホルダー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第１１回ハドロン・スクエア</a:t>
            </a:r>
            <a:endParaRPr lang="en-US" dirty="0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hf hdr="0"/>
  <p:txStyles>
    <p:titleStyle>
      <a:lvl1pPr algn="l" rtl="0" eaLnBrk="1" latinLnBrk="0" hangingPunct="1">
        <a:spcBef>
          <a:spcPct val="0"/>
        </a:spcBef>
        <a:buNone/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219200" y="3789040"/>
            <a:ext cx="6858000" cy="990600"/>
          </a:xfrm>
        </p:spPr>
        <p:txBody>
          <a:bodyPr>
            <a:noAutofit/>
          </a:bodyPr>
          <a:lstStyle/>
          <a:p>
            <a:pPr algn="l"/>
            <a:r>
              <a:rPr kumimoji="1" lang="en-US" altLang="ja-JP" sz="2800" dirty="0" smtClean="0"/>
              <a:t>Search for </a:t>
            </a:r>
            <a:r>
              <a:rPr kumimoji="1" lang="en-US" altLang="ja-JP" sz="2800" baseline="30000" dirty="0" smtClean="0"/>
              <a:t>6</a:t>
            </a:r>
            <a:r>
              <a:rPr kumimoji="1" lang="en-US" altLang="ja-JP" sz="2800" baseline="-25000" dirty="0" smtClean="0"/>
              <a:t>Λ</a:t>
            </a:r>
            <a:r>
              <a:rPr kumimoji="1" lang="en-US" altLang="ja-JP" sz="2800" dirty="0" smtClean="0"/>
              <a:t>H </a:t>
            </a:r>
            <a:r>
              <a:rPr kumimoji="1" lang="en-US" altLang="ja-JP" sz="2800" dirty="0" err="1" smtClean="0"/>
              <a:t>hypernucleus</a:t>
            </a:r>
            <a:r>
              <a:rPr lang="en-US" altLang="ja-JP" sz="2800" dirty="0"/>
              <a:t> </a:t>
            </a:r>
            <a:r>
              <a:rPr kumimoji="1" lang="en-US" altLang="ja-JP" sz="2800" dirty="0" smtClean="0"/>
              <a:t>by </a:t>
            </a:r>
            <a:r>
              <a:rPr kumimoji="1" lang="en-US" altLang="ja-JP" sz="2800" dirty="0" smtClean="0"/>
              <a:t>the (π</a:t>
            </a:r>
            <a:r>
              <a:rPr kumimoji="1" lang="en-US" altLang="ja-JP" sz="2800" baseline="30000" dirty="0" smtClean="0"/>
              <a:t>-</a:t>
            </a:r>
            <a:r>
              <a:rPr kumimoji="1" lang="en-US" altLang="ja-JP" sz="2800" dirty="0" smtClean="0"/>
              <a:t>,K</a:t>
            </a:r>
            <a:r>
              <a:rPr kumimoji="1" lang="en-US" altLang="ja-JP" sz="2800" baseline="30000" dirty="0" smtClean="0"/>
              <a:t>+</a:t>
            </a:r>
            <a:r>
              <a:rPr kumimoji="1" lang="en-US" altLang="ja-JP" sz="2800" dirty="0" smtClean="0"/>
              <a:t>)</a:t>
            </a:r>
            <a:r>
              <a:rPr lang="ja-JP" altLang="en-US" sz="2800" dirty="0"/>
              <a:t> </a:t>
            </a:r>
            <a:r>
              <a:rPr kumimoji="1" lang="en-US" altLang="ja-JP" sz="2800" dirty="0" smtClean="0"/>
              <a:t>reaction at </a:t>
            </a:r>
            <a:r>
              <a:rPr kumimoji="1" lang="en-US" altLang="ja-JP" sz="2800" dirty="0" smtClean="0"/>
              <a:t>p</a:t>
            </a:r>
            <a:r>
              <a:rPr kumimoji="1" lang="en-US" altLang="ja-JP" sz="2800" baseline="-25000" dirty="0" smtClean="0"/>
              <a:t>π</a:t>
            </a:r>
            <a:r>
              <a:rPr kumimoji="1" lang="en-US" altLang="ja-JP" sz="2800" dirty="0" smtClean="0"/>
              <a:t>-=1.2GeV/c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Hitoshi </a:t>
            </a:r>
            <a:r>
              <a:rPr kumimoji="1" lang="en-US" altLang="ja-JP" sz="2800" dirty="0" smtClean="0"/>
              <a:t>Sugimura (Kyoto University)</a:t>
            </a:r>
            <a:endParaRPr kumimoji="1" lang="ja-JP" altLang="en-US" sz="28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sz="160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kumimoji="0" lang="ja-JP" altLang="en-US" smtClean="0"/>
              <a:t>第１１回ハドロン・スクエア</a:t>
            </a:r>
            <a:endParaRPr kumimoji="0"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</a:t>
            </a:fld>
            <a:endParaRPr kumimoji="0" 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85638" y="5877272"/>
            <a:ext cx="552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H. Sugimura et al, Phys. </a:t>
            </a:r>
            <a:r>
              <a:rPr kumimoji="1" lang="en-US" altLang="ja-JP" dirty="0" err="1" smtClean="0">
                <a:latin typeface="+mj-lt"/>
              </a:rPr>
              <a:t>Lett</a:t>
            </a:r>
            <a:r>
              <a:rPr kumimoji="1" lang="en-US" altLang="ja-JP" dirty="0" smtClean="0">
                <a:latin typeface="+mj-lt"/>
              </a:rPr>
              <a:t>. B </a:t>
            </a:r>
            <a:r>
              <a:rPr kumimoji="1" lang="en-US" altLang="ja-JP" b="1" dirty="0" smtClean="0">
                <a:latin typeface="+mj-lt"/>
              </a:rPr>
              <a:t>729</a:t>
            </a:r>
            <a:r>
              <a:rPr kumimoji="1" lang="en-US" altLang="ja-JP" dirty="0" smtClean="0">
                <a:latin typeface="+mj-lt"/>
              </a:rPr>
              <a:t> (2014) 39.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3038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Studies of neutron-rich </a:t>
            </a:r>
            <a:r>
              <a:rPr lang="en-US" altLang="ja-JP" dirty="0" err="1" smtClean="0"/>
              <a:t>Hypernuclei</a:t>
            </a:r>
            <a:endParaRPr kumimoji="1" lang="ja-JP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886003"/>
          </a:xfrm>
        </p:spPr>
        <p:txBody>
          <a:bodyPr>
            <a:normAutofit/>
          </a:bodyPr>
          <a:lstStyle/>
          <a:p>
            <a:r>
              <a:rPr lang="en-US" altLang="ja-JP" sz="2800" baseline="30000" dirty="0" smtClean="0">
                <a:latin typeface="+mj-lt"/>
                <a:cs typeface="Calibri" pitchFamily="34" charset="0"/>
              </a:rPr>
              <a:t>10</a:t>
            </a:r>
            <a:r>
              <a:rPr lang="en-US" altLang="ja-JP" sz="2800" dirty="0" smtClean="0">
                <a:latin typeface="+mj-lt"/>
                <a:cs typeface="Calibri" pitchFamily="34" charset="0"/>
              </a:rPr>
              <a:t>B(π</a:t>
            </a:r>
            <a:r>
              <a:rPr lang="en-US" altLang="ja-JP" sz="2800" baseline="30000" dirty="0" smtClean="0">
                <a:latin typeface="+mj-lt"/>
                <a:cs typeface="Calibri" pitchFamily="34" charset="0"/>
              </a:rPr>
              <a:t>-</a:t>
            </a:r>
            <a:r>
              <a:rPr lang="en-US" altLang="ja-JP" sz="2800" dirty="0" smtClean="0">
                <a:latin typeface="+mj-lt"/>
                <a:cs typeface="Calibri" pitchFamily="34" charset="0"/>
              </a:rPr>
              <a:t>,K</a:t>
            </a:r>
            <a:r>
              <a:rPr lang="en-US" altLang="ja-JP" sz="2800" baseline="30000" dirty="0" smtClean="0">
                <a:latin typeface="+mj-lt"/>
                <a:cs typeface="Calibri" pitchFamily="34" charset="0"/>
              </a:rPr>
              <a:t>+</a:t>
            </a:r>
            <a:r>
              <a:rPr lang="en-US" altLang="ja-JP" sz="2800" dirty="0" smtClean="0">
                <a:latin typeface="+mj-lt"/>
                <a:cs typeface="Calibri" pitchFamily="34" charset="0"/>
              </a:rPr>
              <a:t>)</a:t>
            </a:r>
            <a:r>
              <a:rPr lang="en-US" altLang="ja-JP" sz="2800" baseline="30000" dirty="0" smtClean="0">
                <a:latin typeface="+mj-lt"/>
                <a:cs typeface="Calibri" pitchFamily="34" charset="0"/>
              </a:rPr>
              <a:t>10</a:t>
            </a:r>
            <a:r>
              <a:rPr lang="en-US" altLang="ja-JP" sz="2800" baseline="-25000" dirty="0" smtClean="0">
                <a:latin typeface="+mj-lt"/>
                <a:cs typeface="Calibri" pitchFamily="34" charset="0"/>
              </a:rPr>
              <a:t>Λ</a:t>
            </a:r>
            <a:r>
              <a:rPr lang="en-US" altLang="ja-JP" sz="2800" dirty="0" smtClean="0">
                <a:latin typeface="+mj-lt"/>
                <a:cs typeface="Calibri" pitchFamily="34" charset="0"/>
              </a:rPr>
              <a:t>Li</a:t>
            </a:r>
            <a:r>
              <a:rPr lang="ja-JP" altLang="en-US" sz="2800" dirty="0" smtClean="0">
                <a:latin typeface="+mj-lt"/>
                <a:cs typeface="Calibri" pitchFamily="34" charset="0"/>
              </a:rPr>
              <a:t> </a:t>
            </a:r>
            <a:r>
              <a:rPr lang="en-US" altLang="ja-JP" sz="2800" dirty="0" smtClean="0">
                <a:latin typeface="+mj-lt"/>
                <a:cs typeface="Calibri" pitchFamily="34" charset="0"/>
              </a:rPr>
              <a:t>reaction at KEK</a:t>
            </a:r>
          </a:p>
          <a:p>
            <a:pPr lvl="1"/>
            <a:r>
              <a:rPr lang="en-US" altLang="ja-JP" dirty="0" err="1" smtClean="0">
                <a:latin typeface="+mj-lt"/>
                <a:cs typeface="Calibri" pitchFamily="34" charset="0"/>
              </a:rPr>
              <a:t>P.K.Saha</a:t>
            </a:r>
            <a:r>
              <a:rPr lang="en-US" altLang="ja-JP" dirty="0" smtClean="0">
                <a:latin typeface="+mj-lt"/>
                <a:cs typeface="Calibri" pitchFamily="34" charset="0"/>
              </a:rPr>
              <a:t> et al.  PRL </a:t>
            </a:r>
            <a:r>
              <a:rPr lang="en-US" altLang="ja-JP" b="1" dirty="0" smtClean="0">
                <a:latin typeface="+mj-lt"/>
                <a:cs typeface="Calibri" pitchFamily="34" charset="0"/>
              </a:rPr>
              <a:t>94</a:t>
            </a:r>
            <a:r>
              <a:rPr lang="en-US" altLang="ja-JP" dirty="0" smtClean="0">
                <a:latin typeface="+mj-lt"/>
                <a:cs typeface="Calibri" pitchFamily="34" charset="0"/>
              </a:rPr>
              <a:t> (2005) 052501.</a:t>
            </a:r>
            <a:endParaRPr kumimoji="1" lang="en-US" altLang="ja-JP" dirty="0" smtClean="0">
              <a:latin typeface="+mj-lt"/>
              <a:cs typeface="Calibri" pitchFamily="34" charset="0"/>
            </a:endParaRPr>
          </a:p>
          <a:p>
            <a:pPr lvl="1"/>
            <a:r>
              <a:rPr lang="en-US" altLang="ja-JP" dirty="0" smtClean="0">
                <a:latin typeface="+mj-lt"/>
                <a:cs typeface="Calibri" pitchFamily="34" charset="0"/>
              </a:rPr>
              <a:t>Pion beam momentum</a:t>
            </a:r>
          </a:p>
          <a:p>
            <a:pPr lvl="2"/>
            <a:r>
              <a:rPr kumimoji="1" lang="en-US" altLang="ja-JP" b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1.2</a:t>
            </a:r>
            <a:r>
              <a:rPr kumimoji="1" lang="en-US" altLang="ja-JP" dirty="0" smtClean="0">
                <a:latin typeface="+mj-lt"/>
                <a:cs typeface="Calibri" pitchFamily="34" charset="0"/>
              </a:rPr>
              <a:t> </a:t>
            </a:r>
            <a:r>
              <a:rPr kumimoji="1" lang="en-US" altLang="ja-JP" dirty="0" err="1" smtClean="0">
                <a:latin typeface="+mj-lt"/>
                <a:cs typeface="Calibri" pitchFamily="34" charset="0"/>
              </a:rPr>
              <a:t>GeV</a:t>
            </a:r>
            <a:r>
              <a:rPr lang="en-US" altLang="ja-JP" dirty="0" smtClean="0">
                <a:latin typeface="+mj-lt"/>
                <a:cs typeface="Calibri" pitchFamily="34" charset="0"/>
              </a:rPr>
              <a:t>/c → </a:t>
            </a:r>
            <a:r>
              <a:rPr lang="en-US" altLang="ja-JP" b="1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11.3</a:t>
            </a:r>
            <a:r>
              <a:rPr lang="en-US" altLang="ja-JP" dirty="0" smtClean="0">
                <a:latin typeface="+mj-lt"/>
                <a:cs typeface="Calibri" pitchFamily="34" charset="0"/>
              </a:rPr>
              <a:t> </a:t>
            </a:r>
            <a:r>
              <a:rPr lang="en-US" altLang="ja-JP" dirty="0" err="1" smtClean="0">
                <a:latin typeface="+mj-lt"/>
                <a:cs typeface="Calibri" pitchFamily="34" charset="0"/>
              </a:rPr>
              <a:t>nb</a:t>
            </a:r>
            <a:r>
              <a:rPr lang="en-US" altLang="ja-JP" dirty="0" smtClean="0">
                <a:latin typeface="+mj-lt"/>
                <a:cs typeface="Calibri" pitchFamily="34" charset="0"/>
              </a:rPr>
              <a:t>/</a:t>
            </a:r>
            <a:r>
              <a:rPr lang="en-US" altLang="ja-JP" dirty="0" err="1" smtClean="0">
                <a:latin typeface="+mj-lt"/>
                <a:cs typeface="Calibri" pitchFamily="34" charset="0"/>
              </a:rPr>
              <a:t>sr</a:t>
            </a:r>
            <a:endParaRPr lang="en-US" altLang="ja-JP" dirty="0" smtClean="0">
              <a:latin typeface="+mj-lt"/>
              <a:cs typeface="Calibri" pitchFamily="34" charset="0"/>
            </a:endParaRPr>
          </a:p>
          <a:p>
            <a:pPr lvl="2"/>
            <a:r>
              <a:rPr lang="en-US" altLang="ja-JP" dirty="0" smtClean="0">
                <a:latin typeface="+mj-lt"/>
                <a:cs typeface="Calibri" pitchFamily="34" charset="0"/>
              </a:rPr>
              <a:t>1.05 </a:t>
            </a:r>
            <a:r>
              <a:rPr lang="en-US" altLang="ja-JP" dirty="0" err="1" smtClean="0">
                <a:latin typeface="+mj-lt"/>
                <a:cs typeface="Calibri" pitchFamily="34" charset="0"/>
              </a:rPr>
              <a:t>GeV</a:t>
            </a:r>
            <a:r>
              <a:rPr lang="en-US" altLang="ja-JP" dirty="0" smtClean="0">
                <a:latin typeface="+mj-lt"/>
                <a:cs typeface="Calibri" pitchFamily="34" charset="0"/>
              </a:rPr>
              <a:t>/c → 5.8 </a:t>
            </a:r>
            <a:r>
              <a:rPr lang="en-US" altLang="ja-JP" dirty="0" err="1" smtClean="0">
                <a:latin typeface="+mj-lt"/>
                <a:cs typeface="Calibri" pitchFamily="34" charset="0"/>
              </a:rPr>
              <a:t>nb</a:t>
            </a:r>
            <a:r>
              <a:rPr lang="en-US" altLang="ja-JP" dirty="0" smtClean="0">
                <a:latin typeface="+mj-lt"/>
                <a:cs typeface="Calibri" pitchFamily="34" charset="0"/>
              </a:rPr>
              <a:t>/</a:t>
            </a:r>
            <a:r>
              <a:rPr lang="en-US" altLang="ja-JP" dirty="0" err="1" smtClean="0">
                <a:latin typeface="+mj-lt"/>
                <a:cs typeface="Calibri" pitchFamily="34" charset="0"/>
              </a:rPr>
              <a:t>sr</a:t>
            </a:r>
            <a:endParaRPr lang="en-US" altLang="ja-JP" dirty="0" smtClean="0">
              <a:latin typeface="+mj-lt"/>
              <a:cs typeface="Calibri" pitchFamily="34" charset="0"/>
            </a:endParaRPr>
          </a:p>
          <a:p>
            <a:pPr lvl="1"/>
            <a:r>
              <a:rPr kumimoji="1" lang="en-US" altLang="ja-JP" dirty="0" smtClean="0">
                <a:latin typeface="+mj-lt"/>
                <a:cs typeface="Calibri" pitchFamily="34" charset="0"/>
              </a:rPr>
              <a:t>47 events in </a:t>
            </a:r>
            <a:r>
              <a:rPr lang="en-US" altLang="ja-JP" dirty="0" smtClean="0">
                <a:latin typeface="+mj-lt"/>
                <a:cs typeface="Calibri" pitchFamily="34" charset="0"/>
              </a:rPr>
              <a:t>Λ</a:t>
            </a:r>
            <a:r>
              <a:rPr lang="ja-JP" altLang="en-US" dirty="0">
                <a:latin typeface="+mj-lt"/>
                <a:cs typeface="Calibri" pitchFamily="34" charset="0"/>
              </a:rPr>
              <a:t> </a:t>
            </a:r>
            <a:r>
              <a:rPr kumimoji="1" lang="en-US" altLang="ja-JP" dirty="0" smtClean="0">
                <a:latin typeface="+mj-lt"/>
                <a:cs typeface="Calibri" pitchFamily="34" charset="0"/>
              </a:rPr>
              <a:t>bound region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827584" y="3789040"/>
            <a:ext cx="3600400" cy="2515228"/>
            <a:chOff x="5508104" y="1844824"/>
            <a:chExt cx="3528392" cy="2371212"/>
          </a:xfrm>
        </p:grpSpPr>
        <p:pic>
          <p:nvPicPr>
            <p:cNvPr id="6" name="図 5" descr="e521-1050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8104" y="1844824"/>
              <a:ext cx="3528392" cy="2371212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7740352" y="1916832"/>
              <a:ext cx="11689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1.05GeV/c</a:t>
              </a:r>
              <a:endParaRPr kumimoji="1" lang="ja-JP" altLang="en-US" dirty="0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5004048" y="3861048"/>
            <a:ext cx="3600400" cy="2460194"/>
            <a:chOff x="5436096" y="4293096"/>
            <a:chExt cx="3600400" cy="2460194"/>
          </a:xfrm>
        </p:grpSpPr>
        <p:pic>
          <p:nvPicPr>
            <p:cNvPr id="2051" name="Picture 3" descr="I:\Jparc\Talk\pac-12jul13\jparc-seminar-2012mar15\Fig\Dcx-old\prl-pranab-dcx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4293096"/>
              <a:ext cx="3600400" cy="246019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7910994" y="4365104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1.2GeV/c</a:t>
              </a:r>
              <a:endParaRPr kumimoji="1" lang="ja-JP" altLang="en-US" dirty="0"/>
            </a:p>
          </p:txBody>
        </p:sp>
      </p:grpSp>
      <p:sp>
        <p:nvSpPr>
          <p:cNvPr id="12" name="日付プレースホル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(</a:t>
            </a:r>
            <a:r>
              <a:rPr lang="en-US" altLang="ja-JP" dirty="0" smtClean="0">
                <a:latin typeface="Symbol" pitchFamily="18" charset="2"/>
              </a:rPr>
              <a:t>p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,K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) Reaction Mechanism</a:t>
            </a:r>
            <a:endParaRPr lang="ja-JP" altLang="en-US" dirty="0" smtClean="0"/>
          </a:p>
        </p:txBody>
      </p:sp>
      <p:sp>
        <p:nvSpPr>
          <p:cNvPr id="307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rgbClr val="00B050"/>
                </a:solidFill>
                <a:latin typeface="+mj-lt"/>
              </a:rPr>
              <a:t>two-step reaction</a:t>
            </a:r>
          </a:p>
          <a:p>
            <a:endParaRPr lang="en-US" altLang="ja-JP" dirty="0" smtClean="0">
              <a:solidFill>
                <a:srgbClr val="00B050"/>
              </a:solidFill>
              <a:latin typeface="+mj-lt"/>
            </a:endParaRPr>
          </a:p>
          <a:p>
            <a:endParaRPr lang="en-US" altLang="ja-JP" dirty="0" smtClean="0">
              <a:solidFill>
                <a:srgbClr val="00B050"/>
              </a:solidFill>
              <a:latin typeface="+mj-lt"/>
            </a:endParaRPr>
          </a:p>
          <a:p>
            <a:endParaRPr lang="en-US" altLang="ja-JP" dirty="0" smtClean="0">
              <a:solidFill>
                <a:srgbClr val="00B050"/>
              </a:solidFill>
              <a:latin typeface="+mj-lt"/>
            </a:endParaRPr>
          </a:p>
          <a:p>
            <a:endParaRPr lang="en-US" altLang="ja-JP" dirty="0" smtClean="0">
              <a:solidFill>
                <a:srgbClr val="00B050"/>
              </a:solidFill>
              <a:latin typeface="+mj-lt"/>
            </a:endParaRPr>
          </a:p>
          <a:p>
            <a:endParaRPr lang="en-US" altLang="ja-JP" dirty="0" smtClean="0">
              <a:solidFill>
                <a:srgbClr val="00B050"/>
              </a:solidFill>
              <a:latin typeface="+mj-lt"/>
            </a:endParaRPr>
          </a:p>
          <a:p>
            <a:r>
              <a:rPr lang="en-US" altLang="ja-JP" dirty="0" smtClean="0">
                <a:solidFill>
                  <a:srgbClr val="00B050"/>
                </a:solidFill>
                <a:latin typeface="+mj-lt"/>
              </a:rPr>
              <a:t>One-step reaction</a:t>
            </a:r>
          </a:p>
        </p:txBody>
      </p:sp>
      <p:sp>
        <p:nvSpPr>
          <p:cNvPr id="3080" name="フッター プレースホルダ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lang="en-US" altLang="ja-JP" dirty="0" smtClean="0"/>
          </a:p>
        </p:txBody>
      </p:sp>
      <p:sp>
        <p:nvSpPr>
          <p:cNvPr id="3081" name="スライド番号プレースホル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53029B-5291-4345-AEFB-E7B2991C3F99}" type="slidenum">
              <a:rPr lang="en-US" altLang="ja-JP" smtClean="0">
                <a:ea typeface="ＭＳ Ｐゴシック" charset="-128"/>
              </a:rPr>
              <a:pPr/>
              <a:t>11</a:t>
            </a:fld>
            <a:endParaRPr lang="en-US" altLang="ja-JP" dirty="0" smtClean="0">
              <a:ea typeface="ＭＳ Ｐゴシック" charset="-128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99592" y="1751657"/>
          <a:ext cx="464343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数式" r:id="rId3" imgW="2336800" imgH="482600" progId="Equation.3">
                  <p:embed/>
                </p:oleObj>
              </mc:Choice>
              <mc:Fallback>
                <p:oleObj name="数式" r:id="rId3" imgW="2336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751657"/>
                        <a:ext cx="4643438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901055" y="4581128"/>
          <a:ext cx="43910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数式" r:id="rId5" imgW="2209680" imgH="228600" progId="Equation.3">
                  <p:embed/>
                </p:oleObj>
              </mc:Choice>
              <mc:Fallback>
                <p:oleObj name="数式" r:id="rId5" imgW="220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055" y="4581128"/>
                        <a:ext cx="4391025" cy="452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196752"/>
            <a:ext cx="34194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389222"/>
              </p:ext>
            </p:extLst>
          </p:nvPr>
        </p:nvGraphicFramePr>
        <p:xfrm>
          <a:off x="395536" y="2852936"/>
          <a:ext cx="5184576" cy="804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67"/>
                <a:gridCol w="1763653"/>
                <a:gridCol w="1237228"/>
                <a:gridCol w="1237228"/>
              </a:tblGrid>
              <a:tr h="245777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pion beam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momentum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1.05 GeV/c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GeV/c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8887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Theory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Harada 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et al.</a:t>
                      </a:r>
                      <a:endParaRPr kumimoji="1" lang="ja-JP" altLang="en-US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~1.6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nb/sr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~1.2 </a:t>
                      </a: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nb/sr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/>
        </p:nvGraphicFramePr>
        <p:xfrm>
          <a:off x="395536" y="5157192"/>
          <a:ext cx="51845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67"/>
                <a:gridCol w="1763653"/>
                <a:gridCol w="1237228"/>
                <a:gridCol w="12372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pion beam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momentum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1.05 GeV/c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r>
                        <a:rPr kumimoji="1" lang="en-US" altLang="ja-JP" sz="18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GeV/c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Theory</a:t>
                      </a:r>
                      <a:endParaRPr kumimoji="1" lang="ja-JP" altLang="en-US" sz="1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Harada et al.</a:t>
                      </a:r>
                      <a:endParaRPr kumimoji="1" lang="ja-JP" altLang="en-US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2.4 nb/sr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5.4 nb/sr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直線コネクタ 14"/>
          <p:cNvCxnSpPr/>
          <p:nvPr/>
        </p:nvCxnSpPr>
        <p:spPr>
          <a:xfrm>
            <a:off x="3563888" y="5013176"/>
            <a:ext cx="162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2483768" y="6011996"/>
            <a:ext cx="6421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+mj-lt"/>
              </a:rPr>
              <a:t>It is important to study ΛN-ΣN</a:t>
            </a:r>
            <a:r>
              <a:rPr lang="ja-JP" altLang="en-U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  <a:latin typeface="+mj-lt"/>
              </a:rPr>
              <a:t>mixing for DCX reaction</a:t>
            </a:r>
            <a:endParaRPr kumimoji="1" lang="ja-JP" altLang="en-US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7" name="グループ化 55"/>
          <p:cNvGrpSpPr>
            <a:grpSpLocks noChangeAspect="1"/>
          </p:cNvGrpSpPr>
          <p:nvPr/>
        </p:nvGrpSpPr>
        <p:grpSpPr>
          <a:xfrm>
            <a:off x="5968955" y="4912365"/>
            <a:ext cx="2851517" cy="1036915"/>
            <a:chOff x="5868144" y="3717032"/>
            <a:chExt cx="3168352" cy="1152128"/>
          </a:xfrm>
        </p:grpSpPr>
        <p:grpSp>
          <p:nvGrpSpPr>
            <p:cNvPr id="18" name="グループ化 53"/>
            <p:cNvGrpSpPr/>
            <p:nvPr/>
          </p:nvGrpSpPr>
          <p:grpSpPr>
            <a:xfrm>
              <a:off x="5868144" y="3717032"/>
              <a:ext cx="1152128" cy="1152128"/>
              <a:chOff x="5796136" y="3501008"/>
              <a:chExt cx="1152128" cy="1152128"/>
            </a:xfrm>
          </p:grpSpPr>
          <p:sp>
            <p:nvSpPr>
              <p:cNvPr id="23" name="円/楕円 22"/>
              <p:cNvSpPr/>
              <p:nvPr/>
            </p:nvSpPr>
            <p:spPr>
              <a:xfrm>
                <a:off x="5796136" y="3501008"/>
                <a:ext cx="1152128" cy="1152128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5940152" y="4077073"/>
                <a:ext cx="936104" cy="501562"/>
              </a:xfrm>
              <a:prstGeom prst="rect">
                <a:avLst/>
              </a:prstGeom>
              <a:noFill/>
              <a:ln w="9525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altLang="ja-JP" sz="2000" dirty="0" smtClean="0">
                    <a:latin typeface="Bookman Old Style" pitchFamily="18" charset="0"/>
                  </a:rPr>
                  <a:t>I</a:t>
                </a:r>
                <a:r>
                  <a:rPr lang="en-US" altLang="ja-JP" sz="2000" baseline="-25000" dirty="0" smtClean="0">
                    <a:latin typeface="Bookman Old Style" pitchFamily="18" charset="0"/>
                  </a:rPr>
                  <a:t>A</a:t>
                </a:r>
                <a:r>
                  <a:rPr lang="en-US" altLang="ja-JP" sz="2000" dirty="0" smtClean="0"/>
                  <a:t>≠0</a:t>
                </a:r>
              </a:p>
            </p:txBody>
          </p:sp>
        </p:grpSp>
        <p:grpSp>
          <p:nvGrpSpPr>
            <p:cNvPr id="19" name="グループ化 54"/>
            <p:cNvGrpSpPr/>
            <p:nvPr/>
          </p:nvGrpSpPr>
          <p:grpSpPr>
            <a:xfrm>
              <a:off x="7884368" y="3717032"/>
              <a:ext cx="1152128" cy="1152128"/>
              <a:chOff x="7956376" y="3501008"/>
              <a:chExt cx="1152128" cy="1152128"/>
            </a:xfrm>
          </p:grpSpPr>
          <p:sp>
            <p:nvSpPr>
              <p:cNvPr id="21" name="円/楕円 20"/>
              <p:cNvSpPr/>
              <p:nvPr/>
            </p:nvSpPr>
            <p:spPr>
              <a:xfrm>
                <a:off x="7956376" y="3501008"/>
                <a:ext cx="1152128" cy="1152128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8100392" y="4077073"/>
                <a:ext cx="936104" cy="501562"/>
              </a:xfrm>
              <a:prstGeom prst="rect">
                <a:avLst/>
              </a:prstGeom>
              <a:noFill/>
              <a:ln w="9525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altLang="ja-JP" sz="2000" dirty="0" smtClean="0">
                    <a:latin typeface="Bookman Old Style" pitchFamily="18" charset="0"/>
                  </a:rPr>
                  <a:t>I</a:t>
                </a:r>
                <a:r>
                  <a:rPr lang="en-US" altLang="ja-JP" sz="2000" baseline="-25000" dirty="0" smtClean="0">
                    <a:latin typeface="Bookman Old Style" pitchFamily="18" charset="0"/>
                  </a:rPr>
                  <a:t>A</a:t>
                </a:r>
                <a:r>
                  <a:rPr lang="en-US" altLang="ja-JP" sz="2000" dirty="0" smtClean="0"/>
                  <a:t>≠0</a:t>
                </a:r>
              </a:p>
            </p:txBody>
          </p:sp>
        </p:grpSp>
        <p:sp>
          <p:nvSpPr>
            <p:cNvPr id="20" name="左右矢印 19"/>
            <p:cNvSpPr/>
            <p:nvPr/>
          </p:nvSpPr>
          <p:spPr>
            <a:xfrm>
              <a:off x="7164288" y="4005064"/>
              <a:ext cx="504056" cy="360040"/>
            </a:xfrm>
            <a:prstGeom prst="leftRightArrow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51"/>
          <p:cNvGrpSpPr>
            <a:grpSpLocks noChangeAspect="1"/>
          </p:cNvGrpSpPr>
          <p:nvPr/>
        </p:nvGrpSpPr>
        <p:grpSpPr>
          <a:xfrm>
            <a:off x="5580112" y="4797152"/>
            <a:ext cx="979309" cy="576064"/>
            <a:chOff x="5220072" y="3429000"/>
            <a:chExt cx="1224136" cy="720080"/>
          </a:xfrm>
        </p:grpSpPr>
        <p:sp>
          <p:nvSpPr>
            <p:cNvPr id="26" name="円/楕円 25"/>
            <p:cNvSpPr/>
            <p:nvPr/>
          </p:nvSpPr>
          <p:spPr>
            <a:xfrm>
              <a:off x="5940152" y="3645024"/>
              <a:ext cx="504056" cy="504056"/>
            </a:xfrm>
            <a:prstGeom prst="ellipse">
              <a:avLst/>
            </a:prstGeom>
            <a:solidFill>
              <a:srgbClr val="0070C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>
                  <a:solidFill>
                    <a:schemeClr val="bg1"/>
                  </a:solidFill>
                  <a:latin typeface="Symbol" pitchFamily="18" charset="2"/>
                </a:rPr>
                <a:t>L</a:t>
              </a:r>
              <a:endParaRPr kumimoji="1" lang="ja-JP" altLang="en-US" sz="2800" dirty="0">
                <a:solidFill>
                  <a:schemeClr val="bg1"/>
                </a:solidFill>
                <a:latin typeface="Symbol" pitchFamily="18" charset="2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220072" y="3429000"/>
              <a:ext cx="936104" cy="45640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altLang="ja-JP" sz="2800" dirty="0" smtClean="0">
                  <a:latin typeface="Bookman Old Style" pitchFamily="18" charset="0"/>
                </a:rPr>
                <a:t>I</a:t>
              </a:r>
              <a:r>
                <a:rPr lang="en-US" altLang="ja-JP" sz="2800" dirty="0" smtClean="0"/>
                <a:t>=0</a:t>
              </a:r>
            </a:p>
          </p:txBody>
        </p:sp>
      </p:grpSp>
      <p:grpSp>
        <p:nvGrpSpPr>
          <p:cNvPr id="28" name="グループ化 52"/>
          <p:cNvGrpSpPr>
            <a:grpSpLocks noChangeAspect="1"/>
          </p:cNvGrpSpPr>
          <p:nvPr/>
        </p:nvGrpSpPr>
        <p:grpSpPr>
          <a:xfrm>
            <a:off x="7337107" y="4797152"/>
            <a:ext cx="979309" cy="576064"/>
            <a:chOff x="6876256" y="3429000"/>
            <a:chExt cx="1224136" cy="720080"/>
          </a:xfrm>
        </p:grpSpPr>
        <p:sp>
          <p:nvSpPr>
            <p:cNvPr id="29" name="円/楕円 28"/>
            <p:cNvSpPr/>
            <p:nvPr/>
          </p:nvSpPr>
          <p:spPr>
            <a:xfrm>
              <a:off x="7596336" y="3645024"/>
              <a:ext cx="504056" cy="504056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800" dirty="0" smtClean="0">
                  <a:latin typeface="Symbol" pitchFamily="18" charset="2"/>
                </a:rPr>
                <a:t>S</a:t>
              </a:r>
              <a:endParaRPr kumimoji="1" lang="ja-JP" altLang="en-US" sz="2800" dirty="0">
                <a:latin typeface="Symbol" pitchFamily="18" charset="2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6876256" y="3429000"/>
              <a:ext cx="936104" cy="456407"/>
            </a:xfrm>
            <a:prstGeom prst="rect">
              <a:avLst/>
            </a:prstGeom>
            <a:noFill/>
            <a:ln w="9525"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altLang="ja-JP" sz="2800" dirty="0" smtClean="0">
                  <a:latin typeface="Bookman Old Style" pitchFamily="18" charset="0"/>
                </a:rPr>
                <a:t>I</a:t>
              </a:r>
              <a:r>
                <a:rPr lang="en-US" altLang="ja-JP" sz="2800" dirty="0" smtClean="0"/>
                <a:t>=1</a:t>
              </a:r>
            </a:p>
          </p:txBody>
        </p:sp>
      </p:grpSp>
      <p:sp>
        <p:nvSpPr>
          <p:cNvPr id="31" name="日付プレースホルダ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One Step DCX Mechanism</a:t>
            </a:r>
            <a:endParaRPr lang="ja-JP" alt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ja-JP" dirty="0" smtClean="0">
                <a:ln w="1905"/>
                <a:solidFill>
                  <a:srgbClr val="00B050"/>
                </a:solidFill>
                <a:latin typeface="+mj-lt"/>
              </a:rPr>
              <a:t>ΛN-ΣN </a:t>
            </a:r>
            <a:r>
              <a:rPr lang="en-US" altLang="ja-JP" dirty="0">
                <a:ln w="1905"/>
                <a:solidFill>
                  <a:srgbClr val="00B050"/>
                </a:solidFill>
                <a:latin typeface="+mj-lt"/>
              </a:rPr>
              <a:t>coupled channel </a:t>
            </a:r>
            <a:r>
              <a:rPr lang="en-US" altLang="ja-JP" dirty="0" smtClean="0">
                <a:ln w="1905"/>
                <a:solidFill>
                  <a:srgbClr val="00B050"/>
                </a:solidFill>
                <a:latin typeface="+mj-lt"/>
              </a:rPr>
              <a:t>calculation</a:t>
            </a:r>
            <a:r>
              <a:rPr lang="en-US" altLang="ja-JP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by Harada et al.</a:t>
            </a:r>
            <a:endParaRPr lang="en-US" altLang="ja-JP" dirty="0">
              <a:latin typeface="+mj-lt"/>
            </a:endParaRPr>
          </a:p>
          <a:p>
            <a:pPr lvl="1"/>
            <a:r>
              <a:rPr lang="en-US" altLang="ja-JP" dirty="0" smtClean="0">
                <a:latin typeface="+mj-lt"/>
              </a:rPr>
              <a:t>Spectrum </a:t>
            </a:r>
            <a:r>
              <a:rPr lang="en-US" altLang="ja-JP" dirty="0">
                <a:latin typeface="+mj-lt"/>
              </a:rPr>
              <a:t>is </a:t>
            </a:r>
            <a:r>
              <a:rPr lang="en-US" altLang="ja-JP" dirty="0" smtClean="0">
                <a:latin typeface="+mj-lt"/>
              </a:rPr>
              <a:t>sensitive to </a:t>
            </a:r>
            <a:r>
              <a:rPr lang="en-US" altLang="ja-JP" dirty="0" smtClean="0">
                <a:ln w="1905"/>
                <a:solidFill>
                  <a:srgbClr val="C00000"/>
                </a:solidFill>
                <a:latin typeface="+mj-lt"/>
              </a:rPr>
              <a:t>mixing interaction V</a:t>
            </a:r>
            <a:r>
              <a:rPr lang="en-US" altLang="ja-JP" baseline="-25000" dirty="0" smtClean="0">
                <a:ln w="1905"/>
                <a:solidFill>
                  <a:srgbClr val="C00000"/>
                </a:solidFill>
                <a:latin typeface="+mj-lt"/>
              </a:rPr>
              <a:t>ΛΣ</a:t>
            </a:r>
            <a:r>
              <a:rPr lang="en-US" altLang="ja-JP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and  </a:t>
            </a:r>
            <a:r>
              <a:rPr lang="en-US" altLang="ja-JP" dirty="0">
                <a:ln w="1905"/>
                <a:solidFill>
                  <a:srgbClr val="C00000"/>
                </a:solidFill>
                <a:latin typeface="+mj-lt"/>
              </a:rPr>
              <a:t>Σ</a:t>
            </a:r>
            <a:r>
              <a:rPr lang="en-US" altLang="ja-JP" dirty="0" smtClean="0">
                <a:ln w="1905"/>
                <a:solidFill>
                  <a:srgbClr val="C00000"/>
                </a:solidFill>
                <a:latin typeface="+mj-lt"/>
              </a:rPr>
              <a:t>-N interaction W</a:t>
            </a:r>
            <a:r>
              <a:rPr lang="en-US" altLang="ja-JP" baseline="-25000" dirty="0">
                <a:ln w="1905"/>
                <a:solidFill>
                  <a:srgbClr val="C00000"/>
                </a:solidFill>
                <a:latin typeface="+mj-lt"/>
              </a:rPr>
              <a:t>Σ</a:t>
            </a:r>
            <a:endParaRPr lang="en-US" altLang="ja-JP" baseline="-25000" dirty="0">
              <a:solidFill>
                <a:srgbClr val="C00000"/>
              </a:solidFill>
              <a:latin typeface="+mj-lt"/>
            </a:endParaRPr>
          </a:p>
          <a:p>
            <a:pPr lvl="2"/>
            <a:endParaRPr lang="en-US" altLang="ja-JP" dirty="0">
              <a:latin typeface="+mj-lt"/>
            </a:endParaRPr>
          </a:p>
          <a:p>
            <a:pPr lvl="2"/>
            <a:endParaRPr lang="en-US" altLang="ja-JP" dirty="0">
              <a:latin typeface="+mj-lt"/>
            </a:endParaRPr>
          </a:p>
          <a:p>
            <a:pPr lvl="2"/>
            <a:endParaRPr lang="en-US" altLang="ja-JP" dirty="0">
              <a:latin typeface="+mj-lt"/>
            </a:endParaRPr>
          </a:p>
          <a:p>
            <a:pPr lvl="2"/>
            <a:endParaRPr lang="en-US" altLang="ja-JP" dirty="0">
              <a:latin typeface="+mj-lt"/>
            </a:endParaRPr>
          </a:p>
          <a:p>
            <a:pPr lvl="2"/>
            <a:endParaRPr lang="en-US" altLang="ja-JP" dirty="0">
              <a:latin typeface="+mj-lt"/>
            </a:endParaRPr>
          </a:p>
          <a:p>
            <a:pPr lvl="2"/>
            <a:endParaRPr lang="en-US" altLang="ja-JP" dirty="0">
              <a:latin typeface="+mj-lt"/>
            </a:endParaRPr>
          </a:p>
          <a:p>
            <a:pPr lvl="2"/>
            <a:endParaRPr lang="en-US" altLang="ja-JP" dirty="0">
              <a:latin typeface="+mj-lt"/>
            </a:endParaRPr>
          </a:p>
          <a:p>
            <a:pPr lvl="1"/>
            <a:r>
              <a:rPr lang="en-US" altLang="ja-JP" dirty="0" smtClean="0">
                <a:ln w="1905"/>
                <a:solidFill>
                  <a:srgbClr val="00B0F0"/>
                </a:solidFill>
                <a:latin typeface="+mj-lt"/>
              </a:rPr>
              <a:t>Bound region</a:t>
            </a:r>
            <a:r>
              <a:rPr lang="en-US" altLang="ja-JP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ja-JP" b="1" dirty="0" smtClean="0">
                <a:latin typeface="+mj-lt"/>
              </a:rPr>
              <a:t>→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b="1" dirty="0" smtClean="0">
                <a:ln w="1905"/>
                <a:solidFill>
                  <a:srgbClr val="C00000"/>
                </a:solidFill>
                <a:latin typeface="+mj-lt"/>
              </a:rPr>
              <a:t>V</a:t>
            </a:r>
            <a:r>
              <a:rPr lang="en-US" altLang="ja-JP" b="1" baseline="-25000" dirty="0" smtClean="0">
                <a:ln w="1905"/>
                <a:solidFill>
                  <a:srgbClr val="C00000"/>
                </a:solidFill>
                <a:latin typeface="+mj-lt"/>
              </a:rPr>
              <a:t>LS</a:t>
            </a:r>
            <a:r>
              <a:rPr lang="en-US" altLang="ja-JP" b="1" baseline="-25000" dirty="0" smtClean="0">
                <a:ln w="1905"/>
                <a:solidFill>
                  <a:srgbClr val="FFC000"/>
                </a:solidFill>
                <a:latin typeface="+mj-lt"/>
              </a:rPr>
              <a:t> </a:t>
            </a:r>
            <a:endParaRPr lang="en-US" altLang="ja-JP" baseline="-25000" dirty="0" smtClean="0">
              <a:solidFill>
                <a:srgbClr val="FFC000"/>
              </a:solidFill>
              <a:latin typeface="+mj-lt"/>
            </a:endParaRPr>
          </a:p>
          <a:p>
            <a:pPr lvl="1"/>
            <a:r>
              <a:rPr lang="en-US" altLang="ja-JP" dirty="0" smtClean="0">
                <a:ln w="1905"/>
                <a:solidFill>
                  <a:srgbClr val="00B0F0"/>
                </a:solidFill>
                <a:latin typeface="+mj-lt"/>
              </a:rPr>
              <a:t>Continuum region</a:t>
            </a:r>
            <a:r>
              <a:rPr lang="en-US" altLang="ja-JP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ja-JP" b="1" dirty="0" smtClean="0">
                <a:latin typeface="+mj-lt"/>
              </a:rPr>
              <a:t>→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b="1" dirty="0" smtClean="0">
                <a:ln w="1905"/>
                <a:solidFill>
                  <a:srgbClr val="C00000"/>
                </a:solidFill>
                <a:latin typeface="+mj-lt"/>
              </a:rPr>
              <a:t>W</a:t>
            </a:r>
            <a:r>
              <a:rPr lang="en-US" altLang="ja-JP" b="1" baseline="-25000" dirty="0">
                <a:ln w="1905"/>
                <a:solidFill>
                  <a:srgbClr val="C00000"/>
                </a:solidFill>
                <a:latin typeface="+mj-lt"/>
              </a:rPr>
              <a:t>Σ</a:t>
            </a:r>
            <a:endParaRPr lang="en-US" altLang="ja-JP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049BB-ADFF-4F07-AB33-F00B31B63C8A}" type="slidenum">
              <a:rPr lang="ja-JP" altLang="en-US">
                <a:solidFill>
                  <a:srgbClr val="000000"/>
                </a:solidFill>
              </a:rPr>
              <a:pPr/>
              <a:t>12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pic>
        <p:nvPicPr>
          <p:cNvPr id="52228" name="Picture 4" descr="harad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443262"/>
            <a:ext cx="4013200" cy="3001962"/>
          </a:xfrm>
          <a:prstGeom prst="rect">
            <a:avLst/>
          </a:prstGeom>
          <a:noFill/>
        </p:spPr>
      </p:pic>
      <p:pic>
        <p:nvPicPr>
          <p:cNvPr id="52229" name="Picture 5" descr="harada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20888"/>
            <a:ext cx="4162425" cy="3008312"/>
          </a:xfrm>
          <a:prstGeom prst="rect">
            <a:avLst/>
          </a:prstGeom>
          <a:noFill/>
        </p:spPr>
      </p:pic>
      <p:sp>
        <p:nvSpPr>
          <p:cNvPr id="52230" name="Line 6"/>
          <p:cNvSpPr>
            <a:spLocks noChangeShapeType="1"/>
          </p:cNvSpPr>
          <p:nvPr/>
        </p:nvSpPr>
        <p:spPr bwMode="auto">
          <a:xfrm>
            <a:off x="1676400" y="3625552"/>
            <a:ext cx="0" cy="1371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2231" name="テキスト ボックス 10"/>
          <p:cNvSpPr txBox="1">
            <a:spLocks noChangeArrowheads="1"/>
          </p:cNvSpPr>
          <p:nvPr/>
        </p:nvSpPr>
        <p:spPr bwMode="auto">
          <a:xfrm>
            <a:off x="1043608" y="404232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</a:t>
            </a:r>
            <a:r>
              <a:rPr lang="en-US" altLang="ja-JP" sz="2400" b="1" baseline="-25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pitchFamily="18" charset="2"/>
              </a:rPr>
              <a:t>LS</a:t>
            </a:r>
            <a:endParaRPr lang="ja-JP" altLang="en-US" sz="2400" b="1" baseline="-250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ymbol" pitchFamily="18" charset="2"/>
            </a:endParaRPr>
          </a:p>
        </p:txBody>
      </p:sp>
      <p:sp>
        <p:nvSpPr>
          <p:cNvPr id="52233" name="テキスト ボックス 10"/>
          <p:cNvSpPr txBox="1">
            <a:spLocks noChangeArrowheads="1"/>
          </p:cNvSpPr>
          <p:nvPr/>
        </p:nvSpPr>
        <p:spPr bwMode="auto">
          <a:xfrm>
            <a:off x="7064424" y="3851374"/>
            <a:ext cx="747936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r>
              <a:rPr lang="en-US" altLang="ja-JP" sz="2400" b="1" baseline="-2500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pitchFamily="18" charset="2"/>
              </a:rPr>
              <a:t>S</a:t>
            </a:r>
            <a:endParaRPr lang="ja-JP" altLang="en-US" sz="2400" b="1" baseline="-2500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ymbol" pitchFamily="18" charset="2"/>
            </a:endParaRP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7696200" y="3481462"/>
            <a:ext cx="0" cy="1371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716016" y="547832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More yield </a:t>
            </a:r>
            <a:r>
              <a:rPr lang="en-US" altLang="ja-JP" sz="2400" dirty="0" smtClean="0">
                <a:latin typeface="+mj-lt"/>
              </a:rPr>
              <a:t>is necessary to make </a:t>
            </a:r>
            <a:r>
              <a:rPr lang="en-US" altLang="ja-JP" sz="24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detailed discussions</a:t>
            </a:r>
            <a:endParaRPr lang="ja-JP" altLang="en-US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 smtClean="0"/>
              <a:t>J-PARC E10 experiment</a:t>
            </a:r>
            <a:endParaRPr kumimoji="1" lang="ja-JP" altLang="en-US" b="1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13</a:t>
            </a:fld>
            <a:endParaRPr kumimoji="0"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>
                <a:latin typeface="+mj-lt"/>
              </a:rPr>
              <a:t>Production of </a:t>
            </a:r>
            <a:r>
              <a:rPr lang="en-US" altLang="ja-JP" baseline="30000" dirty="0">
                <a:latin typeface="+mj-lt"/>
              </a:rPr>
              <a:t>6</a:t>
            </a:r>
            <a:r>
              <a:rPr lang="en-US" altLang="ja-JP" baseline="-25000" dirty="0">
                <a:latin typeface="+mj-lt"/>
              </a:rPr>
              <a:t>Λ</a:t>
            </a:r>
            <a:r>
              <a:rPr lang="en-US" altLang="ja-JP" dirty="0">
                <a:latin typeface="+mj-lt"/>
              </a:rPr>
              <a:t>H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 err="1" smtClean="0">
                <a:latin typeface="+mj-lt"/>
              </a:rPr>
              <a:t>hypernucleus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853" y="1700481"/>
            <a:ext cx="6644033" cy="469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5004048" y="5229200"/>
            <a:ext cx="2088232" cy="864096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854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cs typeface="Calibri" pitchFamily="34" charset="0"/>
              </a:rPr>
              <a:t>Aim of Experiment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5318051"/>
          </a:xfrm>
        </p:spPr>
        <p:txBody>
          <a:bodyPr/>
          <a:lstStyle/>
          <a:p>
            <a:r>
              <a:rPr lang="en-US" altLang="ja-JP" dirty="0" smtClean="0">
                <a:latin typeface="+mj-lt"/>
                <a:cs typeface="Calibri" pitchFamily="34" charset="0"/>
              </a:rPr>
              <a:t>P</a:t>
            </a:r>
            <a:r>
              <a:rPr kumimoji="1" lang="en-US" altLang="ja-JP" dirty="0" smtClean="0">
                <a:latin typeface="+mj-lt"/>
                <a:cs typeface="Calibri" pitchFamily="34" charset="0"/>
              </a:rPr>
              <a:t>roduction of </a:t>
            </a:r>
            <a:r>
              <a:rPr kumimoji="1" lang="en-US" altLang="ja-JP" dirty="0" smtClean="0">
                <a:solidFill>
                  <a:srgbClr val="FF3300"/>
                </a:solidFill>
                <a:latin typeface="+mj-lt"/>
                <a:cs typeface="Calibri" pitchFamily="34" charset="0"/>
              </a:rPr>
              <a:t>neutron-rich hypernuclei</a:t>
            </a:r>
          </a:p>
          <a:p>
            <a:pPr lvl="1"/>
            <a:r>
              <a:rPr lang="en-US" altLang="ja-JP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higher statistics </a:t>
            </a:r>
            <a:r>
              <a:rPr lang="en-US" altLang="ja-JP" dirty="0" smtClean="0">
                <a:latin typeface="+mj-lt"/>
                <a:cs typeface="Calibri" pitchFamily="34" charset="0"/>
              </a:rPr>
              <a:t>than previous experiments</a:t>
            </a:r>
          </a:p>
          <a:p>
            <a:r>
              <a:rPr lang="en-US" altLang="ja-JP" dirty="0" smtClean="0">
                <a:latin typeface="+mj-lt"/>
                <a:cs typeface="Calibri" pitchFamily="34" charset="0"/>
              </a:rPr>
              <a:t>Information of effect of </a:t>
            </a:r>
            <a:r>
              <a:rPr lang="en-US" altLang="ja-JP" dirty="0" smtClean="0">
                <a:solidFill>
                  <a:srgbClr val="FF3300"/>
                </a:solidFill>
                <a:latin typeface="+mj-lt"/>
                <a:cs typeface="Calibri" pitchFamily="34" charset="0"/>
              </a:rPr>
              <a:t>ΛN-ΣN mixing </a:t>
            </a:r>
            <a:r>
              <a:rPr lang="en-US" altLang="ja-JP" dirty="0" smtClean="0">
                <a:latin typeface="+mj-lt"/>
                <a:cs typeface="Calibri" pitchFamily="34" charset="0"/>
              </a:rPr>
              <a:t>in neutron-rich hypernuclei</a:t>
            </a:r>
          </a:p>
          <a:p>
            <a:pPr lvl="1"/>
            <a:r>
              <a:rPr lang="en-US" altLang="ja-JP" dirty="0" smtClean="0">
                <a:latin typeface="+mj-lt"/>
                <a:cs typeface="Calibri" pitchFamily="34" charset="0"/>
              </a:rPr>
              <a:t>precise measurement of </a:t>
            </a:r>
            <a:r>
              <a:rPr lang="en-US" altLang="ja-JP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binding energies</a:t>
            </a:r>
          </a:p>
          <a:p>
            <a:pPr lvl="1"/>
            <a:endParaRPr lang="en-US" altLang="ja-JP" dirty="0">
              <a:solidFill>
                <a:srgbClr val="0070C0"/>
              </a:solidFill>
              <a:latin typeface="+mj-lt"/>
              <a:cs typeface="Calibri" pitchFamily="34" charset="0"/>
            </a:endParaRPr>
          </a:p>
          <a:p>
            <a:pPr marL="457200" lvl="1" indent="0">
              <a:buNone/>
            </a:pPr>
            <a:endParaRPr lang="en-US" altLang="ja-JP" dirty="0" smtClean="0">
              <a:solidFill>
                <a:schemeClr val="bg1">
                  <a:lumMod val="65000"/>
                </a:schemeClr>
              </a:solidFill>
              <a:latin typeface="+mj-lt"/>
              <a:cs typeface="Calibri" pitchFamily="34" charset="0"/>
            </a:endParaRPr>
          </a:p>
          <a:p>
            <a:r>
              <a:rPr kumimoji="1" lang="en-US" altLang="ja-JP" dirty="0" smtClean="0">
                <a:latin typeface="+mj-lt"/>
                <a:cs typeface="Calibri" pitchFamily="34" charset="0"/>
              </a:rPr>
              <a:t>Method</a:t>
            </a:r>
          </a:p>
          <a:p>
            <a:pPr lvl="1"/>
            <a:r>
              <a:rPr lang="en-US" altLang="ja-JP" dirty="0" smtClean="0">
                <a:latin typeface="+mj-lt"/>
                <a:cs typeface="Calibri" pitchFamily="34" charset="0"/>
              </a:rPr>
              <a:t>Missing-mass spectroscopy by </a:t>
            </a:r>
            <a:r>
              <a:rPr lang="en-US" altLang="ja-JP" dirty="0" smtClean="0">
                <a:solidFill>
                  <a:srgbClr val="FF3300"/>
                </a:solidFill>
                <a:latin typeface="+mj-lt"/>
                <a:cs typeface="Calibri" pitchFamily="34" charset="0"/>
              </a:rPr>
              <a:t>(π</a:t>
            </a:r>
            <a:r>
              <a:rPr lang="en-US" altLang="ja-JP" baseline="30000" dirty="0" smtClean="0">
                <a:solidFill>
                  <a:srgbClr val="FF3300"/>
                </a:solidFill>
                <a:latin typeface="+mj-lt"/>
                <a:cs typeface="Calibri" pitchFamily="34" charset="0"/>
              </a:rPr>
              <a:t>-</a:t>
            </a:r>
            <a:r>
              <a:rPr lang="en-US" altLang="ja-JP" dirty="0" smtClean="0">
                <a:solidFill>
                  <a:srgbClr val="FF3300"/>
                </a:solidFill>
                <a:latin typeface="+mj-lt"/>
                <a:cs typeface="Calibri" pitchFamily="34" charset="0"/>
              </a:rPr>
              <a:t>,K</a:t>
            </a:r>
            <a:r>
              <a:rPr lang="en-US" altLang="ja-JP" baseline="30000" dirty="0" smtClean="0">
                <a:solidFill>
                  <a:srgbClr val="FF3300"/>
                </a:solidFill>
                <a:latin typeface="+mj-lt"/>
                <a:cs typeface="Calibri" pitchFamily="34" charset="0"/>
              </a:rPr>
              <a:t>+</a:t>
            </a:r>
            <a:r>
              <a:rPr lang="en-US" altLang="ja-JP" dirty="0" smtClean="0">
                <a:solidFill>
                  <a:srgbClr val="FF3300"/>
                </a:solidFill>
                <a:latin typeface="+mj-lt"/>
                <a:cs typeface="Calibri" pitchFamily="34" charset="0"/>
              </a:rPr>
              <a:t>) reaction</a:t>
            </a:r>
          </a:p>
          <a:p>
            <a:pPr lvl="2"/>
            <a:r>
              <a:rPr lang="en-US" altLang="ja-JP" dirty="0" smtClean="0">
                <a:latin typeface="+mj-lt"/>
                <a:cs typeface="Calibri" pitchFamily="34" charset="0"/>
              </a:rPr>
              <a:t>method has been established at </a:t>
            </a:r>
            <a:r>
              <a:rPr lang="en-US" altLang="ja-JP" dirty="0" smtClean="0">
                <a:solidFill>
                  <a:srgbClr val="0070C0"/>
                </a:solidFill>
                <a:latin typeface="+mj-lt"/>
                <a:cs typeface="Calibri" pitchFamily="34" charset="0"/>
              </a:rPr>
              <a:t>KEK-PS E521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下矢印 5"/>
          <p:cNvSpPr/>
          <p:nvPr/>
        </p:nvSpPr>
        <p:spPr bwMode="auto">
          <a:xfrm>
            <a:off x="4067944" y="3501008"/>
            <a:ext cx="484632" cy="7920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cs typeface="Calibri" pitchFamily="34" charset="0"/>
              </a:rPr>
              <a:t>Yield estimation</a:t>
            </a:r>
            <a:endParaRPr kumimoji="1" lang="ja-JP" altLang="en-US" dirty="0">
              <a:cs typeface="Calibri" pitchFamily="34" charset="0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539071"/>
              </p:ext>
            </p:extLst>
          </p:nvPr>
        </p:nvGraphicFramePr>
        <p:xfrm>
          <a:off x="611560" y="1628800"/>
          <a:ext cx="8208912" cy="40324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156684"/>
                <a:gridCol w="2052228"/>
              </a:tblGrid>
              <a:tr h="471497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Parameters</a:t>
                      </a:r>
                      <a:endParaRPr kumimoji="1" lang="ja-JP" altLang="en-US" sz="2400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Values</a:t>
                      </a:r>
                      <a:endParaRPr kumimoji="1" lang="ja-JP" altLang="en-US" sz="2400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  <a:tr h="3089452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Pion beam momentum</a:t>
                      </a:r>
                    </a:p>
                    <a:p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Pion beam intensity</a:t>
                      </a:r>
                    </a:p>
                    <a:p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Total</a:t>
                      </a:r>
                      <a:r>
                        <a:rPr kumimoji="1" lang="en-US" altLang="ja-JP" sz="2400" baseline="0" dirty="0" smtClean="0">
                          <a:latin typeface="+mj-lt"/>
                          <a:cs typeface="Calibri" pitchFamily="34" charset="0"/>
                        </a:rPr>
                        <a:t> number of pions (6 s acc. cycle)</a:t>
                      </a:r>
                    </a:p>
                    <a:p>
                      <a:r>
                        <a:rPr kumimoji="1" lang="en-US" altLang="ja-JP" sz="2400" baseline="0" dirty="0" smtClean="0">
                          <a:latin typeface="+mj-lt"/>
                          <a:cs typeface="Calibri" pitchFamily="34" charset="0"/>
                        </a:rPr>
                        <a:t>Target thickness (</a:t>
                      </a:r>
                      <a:r>
                        <a:rPr kumimoji="1" lang="en-US" altLang="ja-JP" sz="2400" baseline="30000" dirty="0" smtClean="0">
                          <a:latin typeface="+mj-lt"/>
                          <a:cs typeface="Calibri" pitchFamily="34" charset="0"/>
                        </a:rPr>
                        <a:t>6</a:t>
                      </a:r>
                      <a:r>
                        <a:rPr kumimoji="1" lang="en-US" altLang="ja-JP" sz="2400" baseline="0" dirty="0" smtClean="0">
                          <a:latin typeface="+mj-lt"/>
                          <a:cs typeface="Calibri" pitchFamily="34" charset="0"/>
                        </a:rPr>
                        <a:t>Li)</a:t>
                      </a:r>
                    </a:p>
                    <a:p>
                      <a:r>
                        <a:rPr kumimoji="1" lang="en-US" altLang="ja-JP" sz="2400" baseline="0" dirty="0" smtClean="0">
                          <a:latin typeface="+mj-lt"/>
                          <a:cs typeface="Calibri" pitchFamily="34" charset="0"/>
                        </a:rPr>
                        <a:t>DCX cross section (assumed)</a:t>
                      </a:r>
                    </a:p>
                    <a:p>
                      <a:r>
                        <a:rPr kumimoji="1" lang="en-US" altLang="ja-JP" sz="2400" baseline="0" dirty="0" smtClean="0">
                          <a:latin typeface="+mj-lt"/>
                          <a:cs typeface="Calibri" pitchFamily="34" charset="0"/>
                        </a:rPr>
                        <a:t>SKS acceptance</a:t>
                      </a:r>
                    </a:p>
                    <a:p>
                      <a:r>
                        <a:rPr kumimoji="1" lang="en-US" altLang="ja-JP" sz="2400" baseline="0" dirty="0" smtClean="0">
                          <a:latin typeface="+mj-lt"/>
                          <a:cs typeface="Calibri" pitchFamily="34" charset="0"/>
                        </a:rPr>
                        <a:t>Spectrometer efficiency (due to K decay)</a:t>
                      </a:r>
                    </a:p>
                    <a:p>
                      <a:r>
                        <a:rPr kumimoji="1" lang="en-US" altLang="ja-JP" sz="2400" baseline="0" dirty="0" smtClean="0">
                          <a:latin typeface="+mj-lt"/>
                          <a:cs typeface="Calibri" pitchFamily="34" charset="0"/>
                        </a:rPr>
                        <a:t>Analysis efficiency</a:t>
                      </a:r>
                      <a:endParaRPr kumimoji="1" lang="ja-JP" altLang="en-US" sz="2400" dirty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1.2 </a:t>
                      </a:r>
                      <a:r>
                        <a:rPr kumimoji="1" lang="en-US" altLang="ja-JP" sz="2400" dirty="0" err="1" smtClean="0">
                          <a:latin typeface="+mj-lt"/>
                          <a:cs typeface="Calibri" pitchFamily="34" charset="0"/>
                        </a:rPr>
                        <a:t>GeV</a:t>
                      </a:r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/c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10M/spill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3x10</a:t>
                      </a:r>
                      <a:r>
                        <a:rPr kumimoji="1" lang="en-US" altLang="ja-JP" sz="2400" baseline="30000" dirty="0" smtClean="0">
                          <a:latin typeface="+mj-lt"/>
                          <a:cs typeface="Calibri" pitchFamily="34" charset="0"/>
                        </a:rPr>
                        <a:t>12</a:t>
                      </a:r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pion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3.5 g/cm</a:t>
                      </a:r>
                      <a:r>
                        <a:rPr kumimoji="1" lang="en-US" altLang="ja-JP" sz="2400" baseline="30000" dirty="0" smtClean="0">
                          <a:latin typeface="+mj-lt"/>
                          <a:cs typeface="Calibri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10 </a:t>
                      </a:r>
                      <a:r>
                        <a:rPr kumimoji="1" lang="en-US" altLang="ja-JP" sz="2400" dirty="0" err="1" smtClean="0">
                          <a:latin typeface="+mj-lt"/>
                          <a:cs typeface="Calibri" pitchFamily="34" charset="0"/>
                        </a:rPr>
                        <a:t>nb</a:t>
                      </a:r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/</a:t>
                      </a:r>
                      <a:r>
                        <a:rPr kumimoji="1" lang="en-US" altLang="ja-JP" sz="2400" dirty="0" err="1" smtClean="0">
                          <a:latin typeface="+mj-lt"/>
                          <a:cs typeface="Calibri" pitchFamily="34" charset="0"/>
                        </a:rPr>
                        <a:t>sr</a:t>
                      </a:r>
                      <a:endParaRPr kumimoji="1" lang="en-US" altLang="ja-JP" sz="2400" dirty="0" smtClean="0">
                        <a:latin typeface="+mj-lt"/>
                        <a:cs typeface="Calibri" pitchFamily="34" charset="0"/>
                      </a:endParaRPr>
                    </a:p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100</a:t>
                      </a:r>
                      <a:r>
                        <a:rPr kumimoji="1" lang="en-US" altLang="ja-JP" sz="2400" baseline="0" dirty="0" smtClean="0">
                          <a:latin typeface="+mj-lt"/>
                          <a:cs typeface="Calibri" pitchFamily="34" charset="0"/>
                        </a:rPr>
                        <a:t> </a:t>
                      </a:r>
                      <a:r>
                        <a:rPr kumimoji="1" lang="en-US" altLang="ja-JP" sz="2400" baseline="0" dirty="0" err="1" smtClean="0">
                          <a:latin typeface="+mj-lt"/>
                          <a:cs typeface="Calibri" pitchFamily="34" charset="0"/>
                        </a:rPr>
                        <a:t>msr</a:t>
                      </a:r>
                      <a:endParaRPr kumimoji="1" lang="en-US" altLang="ja-JP" sz="2400" baseline="0" dirty="0" smtClean="0">
                        <a:latin typeface="+mj-lt"/>
                        <a:cs typeface="Calibri" pitchFamily="34" charset="0"/>
                      </a:endParaRPr>
                    </a:p>
                    <a:p>
                      <a:pPr algn="ctr"/>
                      <a:r>
                        <a:rPr kumimoji="1" lang="en-US" altLang="ja-JP" sz="2400" baseline="0" dirty="0" smtClean="0">
                          <a:latin typeface="+mj-lt"/>
                          <a:cs typeface="Calibri" pitchFamily="34" charset="0"/>
                        </a:rPr>
                        <a:t>0.5</a:t>
                      </a:r>
                    </a:p>
                    <a:p>
                      <a:pPr algn="ctr"/>
                      <a:r>
                        <a:rPr kumimoji="1" lang="en-US" altLang="ja-JP" sz="2400" baseline="0" dirty="0" smtClean="0">
                          <a:latin typeface="+mj-lt"/>
                          <a:cs typeface="Calibri" pitchFamily="34" charset="0"/>
                        </a:rPr>
                        <a:t>0.5</a:t>
                      </a:r>
                      <a:endParaRPr kumimoji="1" lang="en-US" altLang="ja-JP" sz="2400" dirty="0" smtClean="0"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  <a:tr h="471497">
                <a:tc>
                  <a:txBody>
                    <a:bodyPr/>
                    <a:lstStyle/>
                    <a:p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Estimated </a:t>
                      </a:r>
                      <a:r>
                        <a:rPr kumimoji="1" lang="en-US" altLang="ja-JP" sz="2400" baseline="30000" dirty="0" smtClean="0">
                          <a:latin typeface="+mj-lt"/>
                          <a:cs typeface="Calibri" pitchFamily="34" charset="0"/>
                        </a:rPr>
                        <a:t>6</a:t>
                      </a:r>
                      <a:r>
                        <a:rPr kumimoji="1" lang="en-US" altLang="ja-JP" sz="2400" baseline="-25000" dirty="0" smtClean="0">
                          <a:latin typeface="+mj-lt"/>
                          <a:cs typeface="Calibri" pitchFamily="34" charset="0"/>
                        </a:rPr>
                        <a:t>Λ</a:t>
                      </a:r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H yield in 3 weeks</a:t>
                      </a:r>
                      <a:endParaRPr kumimoji="1" lang="ja-JP" altLang="en-US" sz="2400" dirty="0">
                        <a:solidFill>
                          <a:schemeClr val="accent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  <a:cs typeface="Calibri" pitchFamily="34" charset="0"/>
                        </a:rPr>
                        <a:t>265</a:t>
                      </a:r>
                      <a:endParaRPr kumimoji="1" lang="en-US" altLang="ja-JP" sz="2400" dirty="0" smtClean="0">
                        <a:solidFill>
                          <a:schemeClr val="accent1"/>
                        </a:solidFill>
                        <a:latin typeface="+mj-lt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円/楕円 10"/>
          <p:cNvSpPr/>
          <p:nvPr/>
        </p:nvSpPr>
        <p:spPr bwMode="auto">
          <a:xfrm>
            <a:off x="6948264" y="2492896"/>
            <a:ext cx="1728192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4" name="円/楕円 13"/>
          <p:cNvSpPr/>
          <p:nvPr/>
        </p:nvSpPr>
        <p:spPr bwMode="auto">
          <a:xfrm>
            <a:off x="6948264" y="3645024"/>
            <a:ext cx="1728192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15" name="円/楕円 14"/>
          <p:cNvSpPr/>
          <p:nvPr/>
        </p:nvSpPr>
        <p:spPr bwMode="auto">
          <a:xfrm>
            <a:off x="7020272" y="5229200"/>
            <a:ext cx="1656184" cy="36004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 descr="setup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0"/>
            <a:ext cx="5749545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796950"/>
          </a:xfrm>
        </p:spPr>
        <p:txBody>
          <a:bodyPr/>
          <a:lstStyle/>
          <a:p>
            <a:pPr algn="l"/>
            <a:r>
              <a:rPr lang="en-US" altLang="ja-JP" dirty="0" smtClean="0"/>
              <a:t>Experimental </a:t>
            </a:r>
            <a:r>
              <a:rPr kumimoji="1" lang="en-US" altLang="ja-JP" dirty="0" smtClean="0"/>
              <a:t>Setup</a:t>
            </a:r>
            <a:endParaRPr kumimoji="1" lang="ja-JP" altLang="en-US" dirty="0"/>
          </a:p>
        </p:txBody>
      </p:sp>
      <p:sp>
        <p:nvSpPr>
          <p:cNvPr id="42" name="日付プレースホルダ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43" name="スライド番号プレースホル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88032" y="1340768"/>
            <a:ext cx="55081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>
                <a:latin typeface="+mj-lt"/>
              </a:rPr>
              <a:t>K1.8 Beam Analyzer</a:t>
            </a:r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400" dirty="0" smtClean="0">
                <a:latin typeface="+mj-lt"/>
              </a:rPr>
              <a:t>-1.2GeV/c  </a:t>
            </a:r>
            <a:r>
              <a:rPr lang="en-US" altLang="ja-JP" sz="2400" dirty="0" smtClean="0">
                <a:latin typeface="+mj-lt"/>
              </a:rPr>
              <a:t>π</a:t>
            </a:r>
            <a:r>
              <a:rPr lang="en-US" altLang="ja-JP" sz="2400" baseline="30000" dirty="0" smtClean="0">
                <a:latin typeface="+mj-lt"/>
              </a:rPr>
              <a:t>-</a:t>
            </a:r>
            <a:r>
              <a:rPr lang="en-US" altLang="ja-JP" sz="2400" dirty="0" smtClean="0">
                <a:latin typeface="+mj-lt"/>
              </a:rPr>
              <a:t> </a:t>
            </a:r>
            <a:r>
              <a:rPr kumimoji="1" lang="en-US" altLang="ja-JP" sz="2400" dirty="0" smtClean="0">
                <a:latin typeface="+mj-lt"/>
              </a:rPr>
              <a:t>Beam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err="1" smtClean="0">
                <a:latin typeface="+mj-lt"/>
              </a:rPr>
              <a:t>Δp</a:t>
            </a:r>
            <a:r>
              <a:rPr lang="en-US" altLang="ja-JP" sz="2400" dirty="0" smtClean="0">
                <a:latin typeface="+mj-lt"/>
              </a:rPr>
              <a:t>/p ~3.3×10</a:t>
            </a:r>
            <a:r>
              <a:rPr lang="en-US" altLang="ja-JP" sz="2400" baseline="30000" dirty="0" smtClean="0">
                <a:latin typeface="+mj-lt"/>
              </a:rPr>
              <a:t>-4</a:t>
            </a:r>
          </a:p>
          <a:p>
            <a:pPr lvl="1">
              <a:buFont typeface="Wingdings" pitchFamily="2" charset="2"/>
              <a:buChar char="ü"/>
            </a:pPr>
            <a:endParaRPr lang="en-US" altLang="ja-JP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altLang="ja-JP" sz="2800" dirty="0" smtClean="0">
                <a:latin typeface="+mj-lt"/>
              </a:rPr>
              <a:t>SKS Spectrometer</a:t>
            </a:r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400" dirty="0" smtClean="0">
                <a:latin typeface="+mj-lt"/>
              </a:rPr>
              <a:t>0.9GeV/c scattered K</a:t>
            </a:r>
            <a:r>
              <a:rPr kumimoji="1" lang="en-US" altLang="ja-JP" sz="2400" baseline="30000" dirty="0" smtClean="0">
                <a:latin typeface="+mj-lt"/>
              </a:rPr>
              <a:t>-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err="1" smtClean="0">
                <a:latin typeface="+mj-lt"/>
              </a:rPr>
              <a:t>Δp</a:t>
            </a:r>
            <a:r>
              <a:rPr lang="en-US" altLang="ja-JP" sz="2400" dirty="0" smtClean="0">
                <a:latin typeface="+mj-lt"/>
              </a:rPr>
              <a:t>/p~1.0×10</a:t>
            </a:r>
            <a:r>
              <a:rPr lang="en-US" altLang="ja-JP" sz="2400" baseline="30000" dirty="0" smtClean="0">
                <a:latin typeface="+mj-lt"/>
              </a:rPr>
              <a:t>-3</a:t>
            </a:r>
            <a:r>
              <a:rPr kumimoji="1" lang="en-US" altLang="ja-JP" sz="2400" dirty="0" smtClean="0">
                <a:latin typeface="+mj-lt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dirty="0" err="1" smtClean="0">
                <a:latin typeface="+mj-lt"/>
              </a:rPr>
              <a:t>dΩ</a:t>
            </a:r>
            <a:r>
              <a:rPr lang="en-US" altLang="ja-JP" sz="2400" dirty="0" smtClean="0">
                <a:latin typeface="+mj-lt"/>
              </a:rPr>
              <a:t> = 120 </a:t>
            </a:r>
            <a:r>
              <a:rPr lang="en-US" altLang="ja-JP" sz="2400" dirty="0" err="1" smtClean="0">
                <a:latin typeface="+mj-lt"/>
              </a:rPr>
              <a:t>msr</a:t>
            </a:r>
            <a:endParaRPr lang="en-US" altLang="ja-JP" sz="2400" dirty="0" smtClean="0">
              <a:latin typeface="+mj-lt"/>
            </a:endParaRPr>
          </a:p>
          <a:p>
            <a:pPr lvl="1">
              <a:buFont typeface="Wingdings" pitchFamily="2" charset="2"/>
              <a:buChar char="ü"/>
            </a:pPr>
            <a:endParaRPr lang="en-US" altLang="ja-JP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>
                <a:latin typeface="+mj-lt"/>
              </a:rPr>
              <a:t>Target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baseline="30000" dirty="0" smtClean="0">
                <a:latin typeface="+mj-lt"/>
              </a:rPr>
              <a:t>6</a:t>
            </a:r>
            <a:r>
              <a:rPr lang="en-US" altLang="ja-JP" sz="2400" dirty="0" smtClean="0">
                <a:latin typeface="+mj-lt"/>
              </a:rPr>
              <a:t>Li (95.54% enriched)</a:t>
            </a:r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400" dirty="0" smtClean="0">
                <a:latin typeface="+mj-lt"/>
              </a:rPr>
              <a:t>C and (CH2)</a:t>
            </a:r>
            <a:r>
              <a:rPr kumimoji="1" lang="en-US" altLang="ja-JP" sz="2400" baseline="-25000" dirty="0" smtClean="0">
                <a:latin typeface="+mj-lt"/>
              </a:rPr>
              <a:t>n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7740352" y="3284984"/>
            <a:ext cx="504056" cy="21602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812360" y="3068960"/>
            <a:ext cx="504056" cy="21602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892752" y="2924944"/>
            <a:ext cx="927720" cy="21602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Beam </a:t>
            </a:r>
            <a:r>
              <a:rPr kumimoji="1" lang="en-US" altLang="ja-JP" dirty="0" err="1" smtClean="0"/>
              <a:t>Hodoscope</a:t>
            </a:r>
            <a:r>
              <a:rPr kumimoji="1" lang="en-US" altLang="ja-JP" dirty="0" smtClean="0"/>
              <a:t> (BH2)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17</a:t>
            </a:fld>
            <a:endParaRPr kumimoji="0"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266928" cy="4937760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Identify the triggered beam particles.</a:t>
            </a:r>
          </a:p>
          <a:p>
            <a:r>
              <a:rPr lang="en-US" altLang="ja-JP" dirty="0" smtClean="0">
                <a:latin typeface="+mj-lt"/>
              </a:rPr>
              <a:t>Horizontal width was adjusted for single counting rate to be uniform </a:t>
            </a:r>
          </a:p>
          <a:p>
            <a:r>
              <a:rPr kumimoji="1" lang="en-US" altLang="ja-JP" dirty="0" smtClean="0">
                <a:latin typeface="+mj-lt"/>
              </a:rPr>
              <a:t>Time resolution : </a:t>
            </a:r>
            <a:r>
              <a:rPr kumimoji="1" lang="ja-JP" altLang="en-US" dirty="0" smtClean="0">
                <a:latin typeface="+mj-lt"/>
              </a:rPr>
              <a:t>～</a:t>
            </a:r>
            <a:r>
              <a:rPr kumimoji="1" lang="en-US" altLang="ja-JP" dirty="0" smtClean="0">
                <a:latin typeface="+mj-lt"/>
              </a:rPr>
              <a:t>90 </a:t>
            </a:r>
            <a:r>
              <a:rPr kumimoji="1" lang="en-US" altLang="ja-JP" dirty="0" err="1" smtClean="0">
                <a:latin typeface="+mj-lt"/>
              </a:rPr>
              <a:t>ps</a:t>
            </a:r>
            <a:r>
              <a:rPr kumimoji="1" lang="en-US" altLang="ja-JP" dirty="0" smtClean="0">
                <a:latin typeface="+mj-lt"/>
              </a:rPr>
              <a:t> (</a:t>
            </a:r>
            <a:r>
              <a:rPr kumimoji="1" lang="en-US" altLang="ja-JP" dirty="0" err="1" smtClean="0">
                <a:latin typeface="+mj-lt"/>
              </a:rPr>
              <a:t>rms</a:t>
            </a:r>
            <a:r>
              <a:rPr kumimoji="1" lang="en-US" altLang="ja-JP" dirty="0" smtClean="0">
                <a:latin typeface="+mj-lt"/>
              </a:rPr>
              <a:t>)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138" y="1628800"/>
            <a:ext cx="3078342" cy="4104456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899592" y="5013176"/>
            <a:ext cx="3578292" cy="547840"/>
            <a:chOff x="1230657" y="3891554"/>
            <a:chExt cx="4228886" cy="549332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230657" y="4260886"/>
              <a:ext cx="4228886" cy="180000"/>
              <a:chOff x="3384008" y="5589240"/>
              <a:chExt cx="4228886" cy="180000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3384008" y="5589240"/>
                <a:ext cx="1260000" cy="1800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9" name="正方形/長方形 18"/>
              <p:cNvSpPr/>
              <p:nvPr/>
            </p:nvSpPr>
            <p:spPr>
              <a:xfrm>
                <a:off x="6352894" y="5589240"/>
                <a:ext cx="1260000" cy="1800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4625776" y="5589240"/>
                <a:ext cx="360000" cy="1800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/>
              <p:cNvSpPr/>
              <p:nvPr/>
            </p:nvSpPr>
            <p:spPr>
              <a:xfrm>
                <a:off x="5992894" y="5589240"/>
                <a:ext cx="360000" cy="1800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/>
              <p:cNvSpPr/>
              <p:nvPr/>
            </p:nvSpPr>
            <p:spPr>
              <a:xfrm>
                <a:off x="4985776" y="5589240"/>
                <a:ext cx="252000" cy="1800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dirty="0"/>
              </a:p>
            </p:txBody>
          </p:sp>
          <p:sp>
            <p:nvSpPr>
              <p:cNvPr id="23" name="正方形/長方形 22"/>
              <p:cNvSpPr/>
              <p:nvPr/>
            </p:nvSpPr>
            <p:spPr>
              <a:xfrm>
                <a:off x="5237776" y="5589240"/>
                <a:ext cx="252000" cy="1800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5740894" y="5589240"/>
                <a:ext cx="252000" cy="1800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dirty="0"/>
              </a:p>
            </p:txBody>
          </p:sp>
          <p:sp>
            <p:nvSpPr>
              <p:cNvPr id="25" name="正方形/長方形 24"/>
              <p:cNvSpPr/>
              <p:nvPr/>
            </p:nvSpPr>
            <p:spPr>
              <a:xfrm>
                <a:off x="5488894" y="5589240"/>
                <a:ext cx="252000" cy="180000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10" name="テキスト ボックス 38"/>
            <p:cNvSpPr txBox="1"/>
            <p:nvPr/>
          </p:nvSpPr>
          <p:spPr>
            <a:xfrm>
              <a:off x="1594141" y="3891554"/>
              <a:ext cx="533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/>
                <a:t>35</a:t>
              </a:r>
              <a:endParaRPr kumimoji="1" lang="ja-JP" altLang="en-US" dirty="0"/>
            </a:p>
          </p:txBody>
        </p:sp>
        <p:sp>
          <p:nvSpPr>
            <p:cNvPr id="11" name="テキスト ボックス 39"/>
            <p:cNvSpPr txBox="1"/>
            <p:nvPr/>
          </p:nvSpPr>
          <p:spPr>
            <a:xfrm>
              <a:off x="4563027" y="3891554"/>
              <a:ext cx="533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/>
                <a:t>35</a:t>
              </a:r>
              <a:endParaRPr kumimoji="1" lang="ja-JP" altLang="en-US" dirty="0"/>
            </a:p>
          </p:txBody>
        </p:sp>
        <p:sp>
          <p:nvSpPr>
            <p:cNvPr id="12" name="テキスト ボックス 40"/>
            <p:cNvSpPr txBox="1"/>
            <p:nvPr/>
          </p:nvSpPr>
          <p:spPr>
            <a:xfrm>
              <a:off x="3753027" y="3892406"/>
              <a:ext cx="533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/>
                <a:t>10</a:t>
              </a:r>
              <a:endParaRPr kumimoji="1" lang="ja-JP" altLang="en-US" dirty="0"/>
            </a:p>
          </p:txBody>
        </p:sp>
        <p:sp>
          <p:nvSpPr>
            <p:cNvPr id="13" name="テキスト ボックス 41"/>
            <p:cNvSpPr txBox="1"/>
            <p:nvPr/>
          </p:nvSpPr>
          <p:spPr>
            <a:xfrm>
              <a:off x="2385909" y="3891554"/>
              <a:ext cx="533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 smtClean="0"/>
                <a:t>10</a:t>
              </a:r>
              <a:endParaRPr kumimoji="1" lang="ja-JP" altLang="en-US" dirty="0"/>
            </a:p>
          </p:txBody>
        </p:sp>
        <p:sp>
          <p:nvSpPr>
            <p:cNvPr id="14" name="テキスト ボックス 42"/>
            <p:cNvSpPr txBox="1"/>
            <p:nvPr/>
          </p:nvSpPr>
          <p:spPr>
            <a:xfrm>
              <a:off x="2756473" y="3891554"/>
              <a:ext cx="403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/>
                <a:t>7</a:t>
              </a:r>
              <a:endParaRPr lang="en-US" altLang="ja-JP" dirty="0" smtClean="0"/>
            </a:p>
          </p:txBody>
        </p:sp>
        <p:sp>
          <p:nvSpPr>
            <p:cNvPr id="15" name="テキスト ボックス 43"/>
            <p:cNvSpPr txBox="1"/>
            <p:nvPr/>
          </p:nvSpPr>
          <p:spPr>
            <a:xfrm>
              <a:off x="3023429" y="3891554"/>
              <a:ext cx="3739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/>
                <a:t>7</a:t>
              </a:r>
              <a:endParaRPr lang="en-US" altLang="ja-JP" dirty="0" smtClean="0"/>
            </a:p>
          </p:txBody>
        </p:sp>
        <p:sp>
          <p:nvSpPr>
            <p:cNvPr id="16" name="テキスト ボックス 44"/>
            <p:cNvSpPr txBox="1"/>
            <p:nvPr/>
          </p:nvSpPr>
          <p:spPr>
            <a:xfrm>
              <a:off x="3336425" y="3891554"/>
              <a:ext cx="26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/>
                <a:t>7</a:t>
              </a:r>
              <a:endParaRPr lang="en-US" altLang="ja-JP" dirty="0" smtClean="0"/>
            </a:p>
          </p:txBody>
        </p:sp>
        <p:sp>
          <p:nvSpPr>
            <p:cNvPr id="17" name="テキスト ボックス 45"/>
            <p:cNvSpPr txBox="1"/>
            <p:nvPr/>
          </p:nvSpPr>
          <p:spPr>
            <a:xfrm>
              <a:off x="3580285" y="3892406"/>
              <a:ext cx="266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dirty="0"/>
                <a:t>7</a:t>
              </a:r>
              <a:endParaRPr lang="en-US" altLang="ja-JP" dirty="0" smtClean="0"/>
            </a:p>
          </p:txBody>
        </p:sp>
      </p:grpSp>
      <p:cxnSp>
        <p:nvCxnSpPr>
          <p:cNvPr id="27" name="直線矢印コネクタ 26"/>
          <p:cNvCxnSpPr/>
          <p:nvPr/>
        </p:nvCxnSpPr>
        <p:spPr>
          <a:xfrm flipV="1">
            <a:off x="4788024" y="5077797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004048" y="5297803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beam</a:t>
            </a:r>
            <a:endParaRPr kumimoji="1" lang="ja-JP" altLang="en-US" dirty="0"/>
          </a:p>
        </p:txBody>
      </p:sp>
      <p:cxnSp>
        <p:nvCxnSpPr>
          <p:cNvPr id="30" name="直線矢印コネクタ 29"/>
          <p:cNvCxnSpPr/>
          <p:nvPr/>
        </p:nvCxnSpPr>
        <p:spPr>
          <a:xfrm flipH="1">
            <a:off x="755576" y="6021288"/>
            <a:ext cx="37248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2151830" y="5651956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horizontal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51520" y="4725144"/>
            <a:ext cx="1045479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Top view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86131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Silicon Strip Detectors (SSD)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18</a:t>
            </a:fld>
            <a:endParaRPr kumimoji="0"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591731" cy="4937760"/>
          </a:xfrm>
        </p:spPr>
        <p:txBody>
          <a:bodyPr/>
          <a:lstStyle/>
          <a:p>
            <a:r>
              <a:rPr lang="en-US" altLang="ja-JP" dirty="0" smtClean="0">
                <a:latin typeface="+mj-lt"/>
              </a:rPr>
              <a:t>80μm-pictch, 768-strips</a:t>
            </a:r>
          </a:p>
          <a:p>
            <a:r>
              <a:rPr kumimoji="1" lang="en-US" altLang="ja-JP" dirty="0" smtClean="0">
                <a:latin typeface="+mj-lt"/>
              </a:rPr>
              <a:t>Effective area :  61</a:t>
            </a:r>
            <a:r>
              <a:rPr kumimoji="1" lang="en-US" altLang="ja-JP" baseline="30000" dirty="0" smtClean="0">
                <a:latin typeface="+mj-lt"/>
              </a:rPr>
              <a:t>H</a:t>
            </a:r>
            <a:r>
              <a:rPr lang="en-US" altLang="ja-JP" dirty="0" smtClean="0">
                <a:latin typeface="+mj-lt"/>
              </a:rPr>
              <a:t>×61</a:t>
            </a:r>
            <a:r>
              <a:rPr lang="en-US" altLang="ja-JP" baseline="30000" dirty="0" smtClean="0">
                <a:latin typeface="+mj-lt"/>
              </a:rPr>
              <a:t>W</a:t>
            </a:r>
            <a:r>
              <a:rPr lang="en-US" altLang="ja-JP" dirty="0" smtClean="0">
                <a:latin typeface="+mj-lt"/>
              </a:rPr>
              <a:t>mm</a:t>
            </a:r>
          </a:p>
          <a:p>
            <a:r>
              <a:rPr kumimoji="1" lang="en-US" altLang="ja-JP" dirty="0" smtClean="0">
                <a:latin typeface="+mj-lt"/>
              </a:rPr>
              <a:t>Thickness : 300μm</a:t>
            </a:r>
          </a:p>
          <a:p>
            <a:r>
              <a:rPr lang="en-US" altLang="ja-JP" dirty="0" smtClean="0">
                <a:latin typeface="+mj-lt"/>
              </a:rPr>
              <a:t>Time resolution : ~4ns</a:t>
            </a:r>
          </a:p>
          <a:p>
            <a:r>
              <a:rPr kumimoji="1" lang="en-US" altLang="ja-JP" dirty="0" smtClean="0">
                <a:latin typeface="+mj-lt"/>
              </a:rPr>
              <a:t>Position resolution : 20</a:t>
            </a:r>
            <a:r>
              <a:rPr lang="en-US" altLang="ja-JP" dirty="0" smtClean="0">
                <a:latin typeface="+mj-lt"/>
              </a:rPr>
              <a:t>μm</a:t>
            </a:r>
          </a:p>
          <a:p>
            <a:r>
              <a:rPr kumimoji="1" lang="en-US" altLang="ja-JP" dirty="0" smtClean="0">
                <a:latin typeface="+mj-lt"/>
              </a:rPr>
              <a:t>APVDAQ readout system</a:t>
            </a:r>
          </a:p>
          <a:p>
            <a:pPr lvl="1"/>
            <a:r>
              <a:rPr lang="en-US" altLang="ja-JP" dirty="0" smtClean="0">
                <a:latin typeface="+mj-lt"/>
              </a:rPr>
              <a:t>Zero suppression</a:t>
            </a:r>
          </a:p>
          <a:p>
            <a:pPr lvl="1"/>
            <a:r>
              <a:rPr lang="en-US" altLang="ja-JP" dirty="0" smtClean="0">
                <a:latin typeface="+mj-lt"/>
              </a:rPr>
              <a:t>Double buffer</a:t>
            </a:r>
          </a:p>
          <a:p>
            <a:pPr lvl="1"/>
            <a:r>
              <a:rPr lang="en-US" altLang="ja-JP" dirty="0" smtClean="0">
                <a:latin typeface="+mj-lt"/>
              </a:rPr>
              <a:t>High speed readout 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2947" y="1556792"/>
            <a:ext cx="38435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768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Fiber Tracker (SFT)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19</a:t>
            </a:fld>
            <a:endParaRPr kumimoji="0"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199" y="1219200"/>
            <a:ext cx="4858295" cy="4937760"/>
          </a:xfrm>
        </p:spPr>
        <p:txBody>
          <a:bodyPr/>
          <a:lstStyle/>
          <a:p>
            <a:r>
              <a:rPr lang="en-US" altLang="ja-JP" dirty="0" err="1" smtClean="0">
                <a:latin typeface="+mj-lt"/>
              </a:rPr>
              <a:t>x</a:t>
            </a:r>
            <a:r>
              <a:rPr kumimoji="1" lang="en-US" altLang="ja-JP" dirty="0" err="1" smtClean="0">
                <a:latin typeface="+mj-lt"/>
              </a:rPr>
              <a:t>x’uv</a:t>
            </a:r>
            <a:r>
              <a:rPr kumimoji="1" lang="en-US" altLang="ja-JP" dirty="0" smtClean="0">
                <a:latin typeface="+mj-lt"/>
              </a:rPr>
              <a:t> structure</a:t>
            </a:r>
          </a:p>
          <a:p>
            <a:r>
              <a:rPr lang="en-US" altLang="ja-JP" dirty="0" smtClean="0">
                <a:latin typeface="+mj-lt"/>
              </a:rPr>
              <a:t>Diameter :</a:t>
            </a:r>
          </a:p>
          <a:p>
            <a:pPr marL="0" indent="0">
              <a:buNone/>
            </a:pPr>
            <a:r>
              <a:rPr lang="en-US" altLang="ja-JP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 smtClean="0"/>
              <a:t>φ</a:t>
            </a:r>
            <a:r>
              <a:rPr lang="en-US" altLang="ja-JP" dirty="0" smtClean="0">
                <a:latin typeface="+mj-lt"/>
              </a:rPr>
              <a:t>0.5mm(</a:t>
            </a:r>
            <a:r>
              <a:rPr lang="en-US" altLang="ja-JP" dirty="0" err="1" smtClean="0">
                <a:latin typeface="+mj-lt"/>
              </a:rPr>
              <a:t>u,v</a:t>
            </a:r>
            <a:r>
              <a:rPr lang="en-US" altLang="ja-JP" dirty="0" smtClean="0">
                <a:latin typeface="+mj-lt"/>
              </a:rPr>
              <a:t>),</a:t>
            </a:r>
            <a:r>
              <a:rPr lang="en-US" altLang="ja-JP" dirty="0" smtClean="0"/>
              <a:t>φ</a:t>
            </a:r>
            <a:r>
              <a:rPr lang="en-US" altLang="ja-JP" dirty="0" smtClean="0">
                <a:latin typeface="+mj-lt"/>
              </a:rPr>
              <a:t>1.0mm(xx’)</a:t>
            </a:r>
            <a:endParaRPr lang="en-US" altLang="ja-JP" dirty="0">
              <a:latin typeface="+mj-lt"/>
            </a:endParaRPr>
          </a:p>
          <a:p>
            <a:r>
              <a:rPr lang="en-US" altLang="ja-JP" dirty="0" smtClean="0">
                <a:latin typeface="+mj-lt"/>
              </a:rPr>
              <a:t>3 fibers are read by the same MPPC.</a:t>
            </a:r>
          </a:p>
          <a:p>
            <a:r>
              <a:rPr lang="en-US" altLang="ja-JP" dirty="0" smtClean="0">
                <a:latin typeface="+mj-lt"/>
              </a:rPr>
              <a:t>EASIROC readout system</a:t>
            </a:r>
          </a:p>
          <a:p>
            <a:pPr lvl="1"/>
            <a:r>
              <a:rPr lang="en-US" altLang="ja-JP" dirty="0" smtClean="0">
                <a:latin typeface="+mj-lt"/>
              </a:rPr>
              <a:t>Amp, </a:t>
            </a:r>
            <a:r>
              <a:rPr lang="en-US" altLang="ja-JP" dirty="0" err="1" smtClean="0">
                <a:latin typeface="+mj-lt"/>
              </a:rPr>
              <a:t>descri</a:t>
            </a:r>
            <a:r>
              <a:rPr lang="en-US" altLang="ja-JP" dirty="0" smtClean="0">
                <a:latin typeface="+mj-lt"/>
              </a:rPr>
              <a:t> – controlled by  </a:t>
            </a:r>
            <a:r>
              <a:rPr lang="en-US" altLang="ja-JP" dirty="0" err="1" smtClean="0">
                <a:latin typeface="+mj-lt"/>
              </a:rPr>
              <a:t>SiTCP</a:t>
            </a:r>
            <a:r>
              <a:rPr lang="en-US" altLang="ja-JP" dirty="0" smtClean="0">
                <a:latin typeface="+mj-lt"/>
              </a:rPr>
              <a:t> connection</a:t>
            </a:r>
          </a:p>
          <a:p>
            <a:pPr lvl="1"/>
            <a:r>
              <a:rPr lang="en-US" altLang="ja-JP" dirty="0" smtClean="0">
                <a:latin typeface="+mj-lt"/>
              </a:rPr>
              <a:t>Multi-hit TDC with an accuracy of 1 ns.</a:t>
            </a:r>
          </a:p>
        </p:txBody>
      </p:sp>
      <p:pic>
        <p:nvPicPr>
          <p:cNvPr id="7" name="図 6" descr="DSC_17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5495" y="1369437"/>
            <a:ext cx="3265537" cy="2448272"/>
          </a:xfrm>
          <a:prstGeom prst="rect">
            <a:avLst/>
          </a:prstGeom>
        </p:spPr>
      </p:pic>
      <p:pic>
        <p:nvPicPr>
          <p:cNvPr id="8" name="図 7" descr="DSC_06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108136"/>
            <a:ext cx="3888432" cy="162512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864635" y="5363924"/>
            <a:ext cx="102784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End face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96329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Nuclear chart with “strangeness”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3"/>
          <p:cNvSpPr txBox="1">
            <a:spLocks/>
          </p:cNvSpPr>
          <p:nvPr/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AA542BC-BEEC-421E-BBB2-C8AEFAF59DCF}" type="slidenum">
              <a:rPr lang="ja-JP" altLang="en-US" smtClean="0"/>
              <a:pPr/>
              <a:t>2</a:t>
            </a:fld>
            <a:endParaRPr lang="en-US" altLang="ja-JP"/>
          </a:p>
        </p:txBody>
      </p:sp>
      <p:pic>
        <p:nvPicPr>
          <p:cNvPr id="8" name="Picture 31" descr="NuclearChartwithSm-m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4359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4267206" y="3276600"/>
            <a:ext cx="4718057" cy="1295400"/>
            <a:chOff x="2688" y="2112"/>
            <a:chExt cx="2972" cy="816"/>
          </a:xfrm>
        </p:grpSpPr>
        <p:sp>
          <p:nvSpPr>
            <p:cNvPr id="11" name="AutoShape 33"/>
            <p:cNvSpPr>
              <a:spLocks noChangeArrowheads="1"/>
            </p:cNvSpPr>
            <p:nvPr/>
          </p:nvSpPr>
          <p:spPr bwMode="auto">
            <a:xfrm>
              <a:off x="2688" y="2112"/>
              <a:ext cx="336" cy="816"/>
            </a:xfrm>
            <a:prstGeom prst="upArrow">
              <a:avLst>
                <a:gd name="adj1" fmla="val 50000"/>
                <a:gd name="adj2" fmla="val 60714"/>
              </a:avLst>
            </a:prstGeom>
            <a:solidFill>
              <a:srgbClr val="FF6600">
                <a:alpha val="85097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ja-JP" altLang="en-US"/>
            </a:p>
          </p:txBody>
        </p:sp>
        <p:sp>
          <p:nvSpPr>
            <p:cNvPr id="12" name="Text Box 34"/>
            <p:cNvSpPr txBox="1">
              <a:spLocks noChangeArrowheads="1"/>
            </p:cNvSpPr>
            <p:nvPr/>
          </p:nvSpPr>
          <p:spPr bwMode="auto">
            <a:xfrm>
              <a:off x="2976" y="2397"/>
              <a:ext cx="2684" cy="291"/>
            </a:xfrm>
            <a:prstGeom prst="rect">
              <a:avLst/>
            </a:prstGeom>
            <a:solidFill>
              <a:srgbClr val="FF6600">
                <a:alpha val="7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50" charset="-128"/>
                </a:rPr>
                <a:t>Glue-like role of Λ </a:t>
              </a:r>
              <a:r>
                <a:rPr lang="en-US" altLang="ja-JP" sz="24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ＭＳ Ｐゴシック" pitchFamily="50" charset="-128"/>
                </a:rPr>
                <a:t>hypernuclei</a:t>
              </a:r>
              <a:endParaRPr lang="en-US" altLang="ja-JP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</p:grpSp>
      <p:grpSp>
        <p:nvGrpSpPr>
          <p:cNvPr id="13" name="Group 35"/>
          <p:cNvGrpSpPr>
            <a:grpSpLocks/>
          </p:cNvGrpSpPr>
          <p:nvPr/>
        </p:nvGrpSpPr>
        <p:grpSpPr bwMode="auto">
          <a:xfrm>
            <a:off x="1281113" y="685800"/>
            <a:ext cx="7769225" cy="3824288"/>
            <a:chOff x="807" y="480"/>
            <a:chExt cx="4894" cy="2409"/>
          </a:xfrm>
        </p:grpSpPr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807" y="480"/>
              <a:ext cx="4894" cy="2409"/>
            </a:xfrm>
            <a:custGeom>
              <a:avLst/>
              <a:gdLst>
                <a:gd name="T0" fmla="*/ 0 w 4894"/>
                <a:gd name="T1" fmla="*/ 2409 h 2409"/>
                <a:gd name="T2" fmla="*/ 416 w 4894"/>
                <a:gd name="T3" fmla="*/ 2304 h 2409"/>
                <a:gd name="T4" fmla="*/ 1415 w 4894"/>
                <a:gd name="T5" fmla="*/ 1977 h 2409"/>
                <a:gd name="T6" fmla="*/ 4306 w 4894"/>
                <a:gd name="T7" fmla="*/ 1006 h 2409"/>
                <a:gd name="T8" fmla="*/ 4894 w 4894"/>
                <a:gd name="T9" fmla="*/ 0 h 2409"/>
                <a:gd name="T10" fmla="*/ 2810 w 4894"/>
                <a:gd name="T11" fmla="*/ 791 h 2409"/>
                <a:gd name="T12" fmla="*/ 1438 w 4894"/>
                <a:gd name="T13" fmla="*/ 1446 h 2409"/>
                <a:gd name="T14" fmla="*/ 619 w 4894"/>
                <a:gd name="T15" fmla="*/ 1892 h 2409"/>
                <a:gd name="T16" fmla="*/ 0 w 4894"/>
                <a:gd name="T17" fmla="*/ 2394 h 24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94"/>
                <a:gd name="T28" fmla="*/ 0 h 2409"/>
                <a:gd name="T29" fmla="*/ 4894 w 4894"/>
                <a:gd name="T30" fmla="*/ 2409 h 24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94" h="2409">
                  <a:moveTo>
                    <a:pt x="0" y="2409"/>
                  </a:moveTo>
                  <a:cubicBezTo>
                    <a:pt x="70" y="2390"/>
                    <a:pt x="180" y="2376"/>
                    <a:pt x="416" y="2304"/>
                  </a:cubicBezTo>
                  <a:cubicBezTo>
                    <a:pt x="652" y="2232"/>
                    <a:pt x="767" y="2193"/>
                    <a:pt x="1415" y="1977"/>
                  </a:cubicBezTo>
                  <a:lnTo>
                    <a:pt x="4306" y="1006"/>
                  </a:lnTo>
                  <a:lnTo>
                    <a:pt x="4894" y="0"/>
                  </a:lnTo>
                  <a:lnTo>
                    <a:pt x="2810" y="791"/>
                  </a:lnTo>
                  <a:lnTo>
                    <a:pt x="1438" y="1446"/>
                  </a:lnTo>
                  <a:lnTo>
                    <a:pt x="619" y="1892"/>
                  </a:lnTo>
                  <a:lnTo>
                    <a:pt x="0" y="2394"/>
                  </a:lnTo>
                </a:path>
              </a:pathLst>
            </a:custGeom>
            <a:solidFill>
              <a:srgbClr val="008000">
                <a:alpha val="25098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Text Box 37"/>
            <p:cNvSpPr txBox="1">
              <a:spLocks noChangeArrowheads="1"/>
            </p:cNvSpPr>
            <p:nvPr/>
          </p:nvSpPr>
          <p:spPr bwMode="auto">
            <a:xfrm rot="20385534">
              <a:off x="2876" y="1460"/>
              <a:ext cx="238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ja-JP" sz="2400" dirty="0" smtClean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ＭＳ Ｐゴシック" pitchFamily="50" charset="-128"/>
                </a:rPr>
                <a:t>Large area un-explored!</a:t>
              </a:r>
              <a:endParaRPr lang="en-US" altLang="ja-JP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50" charset="-128"/>
              </a:endParaRPr>
            </a:p>
          </p:txBody>
        </p:sp>
      </p:grpSp>
      <p:sp>
        <p:nvSpPr>
          <p:cNvPr id="16" name="Oval 38"/>
          <p:cNvSpPr>
            <a:spLocks noChangeArrowheads="1"/>
          </p:cNvSpPr>
          <p:nvPr/>
        </p:nvSpPr>
        <p:spPr bwMode="auto">
          <a:xfrm rot="-1546160">
            <a:off x="990600" y="4038600"/>
            <a:ext cx="1295400" cy="60960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508104" y="5791200"/>
            <a:ext cx="3254896" cy="990600"/>
          </a:xfrm>
          <a:prstGeom prst="round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ＭＳ Ｐゴシック" charset="-128"/>
              </a:rPr>
              <a:t>Expand </a:t>
            </a:r>
            <a:r>
              <a:rPr lang="en-US" altLang="ja-JP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ＭＳ Ｐゴシック" charset="-128"/>
              </a:rPr>
              <a:t>hypernuclear</a:t>
            </a:r>
            <a:r>
              <a:rPr lang="en-US" altLang="ja-JP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ＭＳ Ｐゴシック" charset="-128"/>
              </a:rPr>
              <a:t> chart by using new spectroscopic tools</a:t>
            </a:r>
            <a:endParaRPr lang="ja-JP" alt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1197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aseline="30000" dirty="0" smtClean="0"/>
              <a:t>6</a:t>
            </a:r>
            <a:r>
              <a:rPr kumimoji="1" lang="en-US" altLang="ja-JP" dirty="0" smtClean="0"/>
              <a:t>Li target preparation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9200"/>
            <a:ext cx="5482952" cy="4937760"/>
          </a:xfrm>
        </p:spPr>
        <p:txBody>
          <a:bodyPr/>
          <a:lstStyle/>
          <a:p>
            <a:r>
              <a:rPr lang="en-US" altLang="ja-JP" baseline="30000" dirty="0" smtClean="0">
                <a:latin typeface="+mj-lt"/>
              </a:rPr>
              <a:t>6</a:t>
            </a:r>
            <a:r>
              <a:rPr lang="en-US" altLang="ja-JP" dirty="0" smtClean="0">
                <a:latin typeface="+mj-lt"/>
              </a:rPr>
              <a:t>Li target was newly made</a:t>
            </a:r>
          </a:p>
          <a:p>
            <a:pPr lvl="1"/>
            <a:r>
              <a:rPr lang="en-US" altLang="ja-JP" dirty="0" smtClean="0">
                <a:latin typeface="+mj-lt"/>
              </a:rPr>
              <a:t>3.5 g/cm</a:t>
            </a:r>
            <a:r>
              <a:rPr lang="en-US" altLang="ja-JP" baseline="30000" dirty="0" smtClean="0">
                <a:latin typeface="+mj-lt"/>
              </a:rPr>
              <a:t>2 </a:t>
            </a:r>
            <a:r>
              <a:rPr lang="en-US" altLang="ja-JP" dirty="0" smtClean="0">
                <a:latin typeface="+mj-lt"/>
              </a:rPr>
              <a:t>in thickness    (95.54% enriched)</a:t>
            </a:r>
          </a:p>
          <a:p>
            <a:pPr lvl="1"/>
            <a:r>
              <a:rPr lang="en-US" altLang="ja-JP" dirty="0" smtClean="0">
                <a:latin typeface="+mj-lt"/>
              </a:rPr>
              <a:t>melted to separate </a:t>
            </a:r>
            <a:r>
              <a:rPr lang="en-US" altLang="ja-JP" baseline="30000" dirty="0" smtClean="0">
                <a:latin typeface="+mj-lt"/>
              </a:rPr>
              <a:t>6</a:t>
            </a:r>
            <a:r>
              <a:rPr lang="en-US" altLang="ja-JP" dirty="0" smtClean="0">
                <a:latin typeface="+mj-lt"/>
              </a:rPr>
              <a:t>Li metal</a:t>
            </a:r>
          </a:p>
          <a:p>
            <a:pPr lvl="1"/>
            <a:r>
              <a:rPr lang="en-US" altLang="ja-JP" dirty="0" smtClean="0">
                <a:latin typeface="+mj-lt"/>
              </a:rPr>
              <a:t>shaped to fit beam profile</a:t>
            </a:r>
          </a:p>
          <a:p>
            <a:pPr lvl="1"/>
            <a:r>
              <a:rPr lang="en-US" altLang="ja-JP" dirty="0" smtClean="0">
                <a:latin typeface="+mj-lt"/>
              </a:rPr>
              <a:t>sealed with dry </a:t>
            </a:r>
            <a:r>
              <a:rPr lang="en-US" altLang="ja-JP" dirty="0" err="1" smtClean="0">
                <a:latin typeface="+mj-lt"/>
              </a:rPr>
              <a:t>Ar</a:t>
            </a:r>
            <a:r>
              <a:rPr lang="en-US" altLang="ja-JP" dirty="0" smtClean="0">
                <a:latin typeface="+mj-lt"/>
              </a:rPr>
              <a:t> gas</a:t>
            </a:r>
          </a:p>
          <a:p>
            <a:pPr lvl="1"/>
            <a:endParaRPr kumimoji="1" lang="ja-JP" altLang="en-US" dirty="0">
              <a:latin typeface="+mj-lt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pic>
        <p:nvPicPr>
          <p:cNvPr id="6" name="図 5" descr="target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4839" y="899914"/>
            <a:ext cx="2333625" cy="3105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 descr="target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53822"/>
            <a:ext cx="2653680" cy="1983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 descr="target-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253822"/>
            <a:ext cx="2653680" cy="19834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テキスト ボックス 9"/>
          <p:cNvSpPr txBox="1"/>
          <p:nvPr/>
        </p:nvSpPr>
        <p:spPr>
          <a:xfrm>
            <a:off x="6228184" y="940658"/>
            <a:ext cx="165618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</a:rPr>
              <a:t>melting </a:t>
            </a:r>
            <a:r>
              <a:rPr lang="en-US" altLang="ja-JP" sz="2000" baseline="30000" dirty="0" smtClean="0">
                <a:latin typeface="+mj-lt"/>
              </a:rPr>
              <a:t>6</a:t>
            </a:r>
            <a:r>
              <a:rPr lang="en-US" altLang="ja-JP" sz="2000" dirty="0" smtClean="0">
                <a:latin typeface="+mj-lt"/>
              </a:rPr>
              <a:t>Li</a:t>
            </a:r>
            <a:endParaRPr lang="en-US" altLang="ja-JP" sz="2000" baseline="30000" dirty="0" smtClean="0">
              <a:latin typeface="+mj-lt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512" y="4005064"/>
            <a:ext cx="216024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aseline="30000" dirty="0" smtClean="0">
                <a:latin typeface="+mj-lt"/>
              </a:rPr>
              <a:t>6</a:t>
            </a:r>
            <a:r>
              <a:rPr lang="en-US" altLang="ja-JP" sz="2000" dirty="0" smtClean="0">
                <a:latin typeface="+mj-lt"/>
              </a:rPr>
              <a:t>Li metal ingot</a:t>
            </a:r>
            <a:endParaRPr lang="en-US" altLang="ja-JP" sz="2000" baseline="30000" dirty="0" smtClean="0"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059832" y="4005064"/>
            <a:ext cx="1296144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</a:rPr>
              <a:t>shaping</a:t>
            </a:r>
            <a:endParaRPr lang="en-US" altLang="ja-JP" sz="2000" baseline="30000" dirty="0" smtClean="0">
              <a:latin typeface="+mj-lt"/>
            </a:endParaRPr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pic>
        <p:nvPicPr>
          <p:cNvPr id="15" name="コンテンツ プレースホルダ 3" descr="Litg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202011"/>
            <a:ext cx="2808312" cy="210730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940152" y="4005064"/>
            <a:ext cx="1080120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</a:rPr>
              <a:t>sealing</a:t>
            </a:r>
            <a:endParaRPr lang="en-US" altLang="ja-JP" sz="2000" baseline="30000" dirty="0" smtClean="0"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Beam time in Dec. and Jan.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Beam time allocated for E10</a:t>
            </a:r>
          </a:p>
          <a:p>
            <a:pPr lvl="1"/>
            <a:r>
              <a:rPr lang="en-US" altLang="ja-JP" dirty="0" smtClean="0">
                <a:latin typeface="+mj-lt"/>
              </a:rPr>
              <a:t>15-27 Dec 2012 and 8-16 Jan 2013 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pic>
        <p:nvPicPr>
          <p:cNvPr id="9" name="コンテンツ プレースホルダ 6" descr="E10_2013_1_conv.JPG"/>
          <p:cNvPicPr>
            <a:picLocks noChangeAspect="1"/>
          </p:cNvPicPr>
          <p:nvPr/>
        </p:nvPicPr>
        <p:blipFill>
          <a:blip r:embed="rId2" cstate="print">
            <a:lum bright="4000"/>
          </a:blip>
          <a:stretch>
            <a:fillRect/>
          </a:stretch>
        </p:blipFill>
        <p:spPr>
          <a:xfrm>
            <a:off x="1659458" y="2276872"/>
            <a:ext cx="5864870" cy="390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 conditions of E10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600200"/>
            <a:ext cx="8136904" cy="4565104"/>
          </a:xfrm>
        </p:spPr>
        <p:txBody>
          <a:bodyPr>
            <a:noAutofit/>
          </a:bodyPr>
          <a:lstStyle/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Production run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-1.2GeV/c 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Li(π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,K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</a:t>
            </a:r>
            <a:r>
              <a:rPr lang="en-US" altLang="ja-JP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Λ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</a:t>
            </a: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run     -11.5days(10,12Mpions/spill)</a:t>
            </a:r>
          </a:p>
          <a:p>
            <a:pPr lvl="2"/>
            <a:r>
              <a:rPr lang="en-US" altLang="ja-JP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Integrated  </a:t>
            </a:r>
            <a:r>
              <a:rPr lang="en-US" altLang="ja-JP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pion</a:t>
            </a:r>
            <a:r>
              <a:rPr lang="en-US" altLang="ja-JP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beam reached to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1.65x10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</a:t>
            </a:r>
            <a:r>
              <a:rPr lang="en-US" altLang="ja-JP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ja-JP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pions</a:t>
            </a:r>
            <a:endParaRPr lang="en-US" altLang="ja-JP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Calibration run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-1.37GeV/c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(π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,K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)Σ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-</a:t>
            </a:r>
            <a:r>
              <a:rPr kumimoji="1" lang="en-US" altLang="ja-JP" sz="2400" b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kumimoji="1"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run        - 4hours(10Mpions/spill)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+1.37GeV/c 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p(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</a:t>
            </a:r>
            <a:r>
              <a:rPr lang="en-US" altLang="ja-JP" sz="24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,K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)Σ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b="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run      - 1hour (3.5Mpions/spill)</a:t>
            </a:r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+1.2GeV/c 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C(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π</a:t>
            </a:r>
            <a:r>
              <a:rPr lang="en-US" altLang="ja-JP" sz="24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,K</a:t>
            </a:r>
            <a:r>
              <a:rPr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r>
              <a:rPr kumimoji="1" lang="en-US" altLang="ja-JP" sz="2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12</a:t>
            </a:r>
            <a:r>
              <a:rPr kumimoji="1" lang="en-US" altLang="ja-JP" sz="2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Λ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</a:t>
            </a:r>
            <a:r>
              <a:rPr lang="ja-JP" altLang="en-US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run  - 1day   (3.5Mpions/spill)</a:t>
            </a:r>
            <a:endParaRPr lang="en-US" altLang="ja-JP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r>
              <a:rPr lang="en-US" altLang="ja-JP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Beam through run</a:t>
            </a:r>
            <a:endParaRPr lang="en-US" altLang="ja-JP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ja-JP" sz="24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+1.2,+1.0,+0.9,+0.8GeV/c (w/ and w/o target)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309233"/>
              </p:ext>
            </p:extLst>
          </p:nvPr>
        </p:nvGraphicFramePr>
        <p:xfrm>
          <a:off x="179512" y="1274400"/>
          <a:ext cx="878497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00753"/>
                <a:gridCol w="2482710"/>
                <a:gridCol w="2005267"/>
              </a:tblGrid>
              <a:tr h="6755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reaction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Momentum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Intensity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(</a:t>
                      </a:r>
                      <a:r>
                        <a:rPr kumimoji="1" lang="en-US" altLang="ja-JP" sz="2000" dirty="0" err="1" smtClean="0">
                          <a:latin typeface="+mj-lt"/>
                        </a:rPr>
                        <a:t>pions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/spill)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time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</a:tr>
              <a:tr h="381816">
                <a:tc gridSpan="4"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 smtClean="0">
                          <a:latin typeface="+mj-lt"/>
                        </a:rPr>
                        <a:t>Production Run  -&gt; Total number</a:t>
                      </a:r>
                      <a:r>
                        <a:rPr kumimoji="1" lang="en-US" altLang="ja-JP" sz="2000" b="1" baseline="0" dirty="0" smtClean="0">
                          <a:latin typeface="+mj-lt"/>
                        </a:rPr>
                        <a:t> of </a:t>
                      </a:r>
                      <a:r>
                        <a:rPr kumimoji="1" lang="en-US" altLang="ja-JP" sz="2000" b="1" dirty="0" err="1" smtClean="0">
                          <a:latin typeface="+mj-lt"/>
                        </a:rPr>
                        <a:t>pions</a:t>
                      </a:r>
                      <a:r>
                        <a:rPr kumimoji="1" lang="en-US" altLang="ja-JP" sz="2000" b="1" dirty="0" smtClean="0">
                          <a:latin typeface="+mj-lt"/>
                        </a:rPr>
                        <a:t> reached to </a:t>
                      </a:r>
                      <a:r>
                        <a:rPr kumimoji="1" lang="en-US" altLang="ja-JP" sz="20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2.1x10</a:t>
                      </a:r>
                      <a:r>
                        <a:rPr kumimoji="1" lang="en-US" altLang="ja-JP" sz="2000" b="1" baseline="30000" dirty="0" smtClean="0">
                          <a:solidFill>
                            <a:srgbClr val="FF0000"/>
                          </a:solidFill>
                          <a:latin typeface="+mj-lt"/>
                        </a:rPr>
                        <a:t>12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8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 smtClean="0">
                          <a:latin typeface="+mj-lt"/>
                        </a:rPr>
                        <a:t>6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Li(π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-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,K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+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)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6</a:t>
                      </a:r>
                      <a:r>
                        <a:rPr kumimoji="1" lang="en-US" altLang="ja-JP" sz="2000" baseline="-25000" dirty="0" smtClean="0">
                          <a:latin typeface="+mj-lt"/>
                        </a:rPr>
                        <a:t>Λ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H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-1.2 </a:t>
                      </a:r>
                      <a:r>
                        <a:rPr kumimoji="1" lang="en-US" altLang="ja-JP" sz="2000" dirty="0" err="1" smtClean="0">
                          <a:latin typeface="+mj-lt"/>
                        </a:rPr>
                        <a:t>GeV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/c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1.2-1.4×10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7 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11.5</a:t>
                      </a:r>
                      <a:r>
                        <a:rPr kumimoji="1" lang="ja-JP" altLang="en-US" sz="2000" baseline="0" dirty="0" smtClean="0">
                          <a:latin typeface="+mj-lt"/>
                        </a:rPr>
                        <a:t> 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days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</a:tr>
              <a:tr h="969225">
                <a:tc gridSpan="4"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 smtClean="0">
                          <a:latin typeface="+mj-lt"/>
                        </a:rPr>
                        <a:t>Calibration Run </a:t>
                      </a:r>
                      <a:r>
                        <a:rPr kumimoji="1" lang="en-US" altLang="ja-JP" sz="2000" b="0" dirty="0" smtClean="0">
                          <a:latin typeface="+mj-lt"/>
                        </a:rPr>
                        <a:t>–</a:t>
                      </a:r>
                      <a:r>
                        <a:rPr kumimoji="1" lang="en-US" altLang="ja-JP" sz="2000" b="1" dirty="0" smtClean="0">
                          <a:latin typeface="+mj-lt"/>
                        </a:rPr>
                        <a:t> </a:t>
                      </a:r>
                      <a:r>
                        <a:rPr kumimoji="1" lang="en-US" altLang="ja-JP" sz="2000" b="0" dirty="0" smtClean="0">
                          <a:latin typeface="+mj-lt"/>
                        </a:rPr>
                        <a:t>To</a:t>
                      </a:r>
                      <a:r>
                        <a:rPr kumimoji="1" lang="en-US" altLang="ja-JP" sz="2000" b="0" baseline="0" dirty="0" smtClean="0">
                          <a:latin typeface="+mj-lt"/>
                        </a:rPr>
                        <a:t> confirm the performance of SKS system,         </a:t>
                      </a:r>
                    </a:p>
                    <a:p>
                      <a:pPr algn="l"/>
                      <a:r>
                        <a:rPr kumimoji="1" lang="en-US" altLang="ja-JP" sz="2000" b="0" baseline="0" dirty="0" smtClean="0">
                          <a:latin typeface="+mj-lt"/>
                        </a:rPr>
                        <a:t>                                calibrate the absolute mass value</a:t>
                      </a:r>
                    </a:p>
                    <a:p>
                      <a:pPr algn="l"/>
                      <a:r>
                        <a:rPr kumimoji="1" lang="en-US" altLang="ja-JP" sz="2000" b="0" baseline="0" dirty="0" smtClean="0">
                          <a:latin typeface="+mj-lt"/>
                        </a:rPr>
                        <a:t>                                and measure magnet polarity change effect</a:t>
                      </a:r>
                      <a:r>
                        <a:rPr kumimoji="1" lang="en-US" altLang="ja-JP" sz="2000" b="1" baseline="0" dirty="0" smtClean="0">
                          <a:latin typeface="+mj-lt"/>
                        </a:rPr>
                        <a:t>  </a:t>
                      </a:r>
                      <a:endParaRPr kumimoji="1" lang="ja-JP" altLang="en-US" sz="2000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38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p(π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-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,K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+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)Σ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-</a:t>
                      </a:r>
                      <a:endParaRPr kumimoji="1" lang="ja-JP" altLang="en-US" sz="2000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-1.37 </a:t>
                      </a:r>
                      <a:r>
                        <a:rPr kumimoji="1" lang="en-US" altLang="ja-JP" sz="2000" dirty="0" err="1" smtClean="0">
                          <a:latin typeface="+mj-lt"/>
                        </a:rPr>
                        <a:t>GeV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/c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1.3×10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7</a:t>
                      </a:r>
                      <a:endParaRPr kumimoji="1" lang="ja-JP" altLang="en-US" sz="2000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4 hours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</a:tr>
              <a:tr h="38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p(</a:t>
                      </a:r>
                      <a:r>
                        <a:rPr kumimoji="1" lang="en-US" altLang="ja-JP" sz="2000" dirty="0" err="1" smtClean="0">
                          <a:latin typeface="+mj-lt"/>
                        </a:rPr>
                        <a:t>π</a:t>
                      </a:r>
                      <a:r>
                        <a:rPr kumimoji="1" lang="en-US" altLang="ja-JP" sz="2000" baseline="30000" dirty="0" err="1" smtClean="0">
                          <a:latin typeface="+mj-lt"/>
                        </a:rPr>
                        <a:t>+</a:t>
                      </a:r>
                      <a:r>
                        <a:rPr kumimoji="1" lang="en-US" altLang="ja-JP" sz="2000" dirty="0" err="1" smtClean="0">
                          <a:latin typeface="+mj-lt"/>
                        </a:rPr>
                        <a:t>,K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+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)Σ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+</a:t>
                      </a:r>
                      <a:endParaRPr kumimoji="1" lang="ja-JP" altLang="en-US" sz="2000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+1.37 </a:t>
                      </a:r>
                      <a:r>
                        <a:rPr kumimoji="1" lang="en-US" altLang="ja-JP" sz="2000" dirty="0" err="1" smtClean="0">
                          <a:latin typeface="+mj-lt"/>
                        </a:rPr>
                        <a:t>GeV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/c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3.5×10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6</a:t>
                      </a:r>
                      <a:endParaRPr kumimoji="1" lang="ja-JP" altLang="en-US" sz="2000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1 hour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</a:tr>
              <a:tr h="38181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30000" dirty="0" smtClean="0">
                          <a:latin typeface="+mj-lt"/>
                        </a:rPr>
                        <a:t>12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C(</a:t>
                      </a:r>
                      <a:r>
                        <a:rPr kumimoji="1" lang="en-US" altLang="ja-JP" sz="2000" dirty="0" err="1" smtClean="0">
                          <a:latin typeface="+mj-lt"/>
                        </a:rPr>
                        <a:t>π</a:t>
                      </a:r>
                      <a:r>
                        <a:rPr kumimoji="1" lang="en-US" altLang="ja-JP" sz="2000" baseline="30000" dirty="0" err="1" smtClean="0">
                          <a:latin typeface="+mj-lt"/>
                        </a:rPr>
                        <a:t>+</a:t>
                      </a:r>
                      <a:r>
                        <a:rPr kumimoji="1" lang="en-US" altLang="ja-JP" sz="2000" dirty="0" err="1" smtClean="0">
                          <a:latin typeface="+mj-lt"/>
                        </a:rPr>
                        <a:t>,K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+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)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12</a:t>
                      </a:r>
                      <a:r>
                        <a:rPr kumimoji="1" lang="en-US" altLang="ja-JP" sz="2000" baseline="-25000" dirty="0" smtClean="0">
                          <a:latin typeface="+mj-lt"/>
                        </a:rPr>
                        <a:t>Λ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C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+1.2 </a:t>
                      </a:r>
                      <a:r>
                        <a:rPr kumimoji="1" lang="en-US" altLang="ja-JP" sz="2000" dirty="0" err="1" smtClean="0">
                          <a:latin typeface="+mj-lt"/>
                        </a:rPr>
                        <a:t>GeV</a:t>
                      </a:r>
                      <a:r>
                        <a:rPr kumimoji="1" lang="en-US" altLang="ja-JP" sz="2000" dirty="0" smtClean="0">
                          <a:latin typeface="+mj-lt"/>
                        </a:rPr>
                        <a:t>/c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4.1×10</a:t>
                      </a:r>
                      <a:r>
                        <a:rPr kumimoji="1" lang="en-US" altLang="ja-JP" sz="2000" baseline="30000" dirty="0" smtClean="0">
                          <a:latin typeface="+mj-lt"/>
                        </a:rPr>
                        <a:t>6</a:t>
                      </a:r>
                      <a:endParaRPr kumimoji="1" lang="ja-JP" altLang="en-US" sz="2000" baseline="30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1 day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</a:tr>
              <a:tr h="675520">
                <a:tc gridSpan="4">
                  <a:txBody>
                    <a:bodyPr/>
                    <a:lstStyle/>
                    <a:p>
                      <a:pPr algn="l"/>
                      <a:r>
                        <a:rPr kumimoji="1" lang="en-US" altLang="ja-JP" sz="2000" b="1" dirty="0" smtClean="0">
                          <a:latin typeface="+mj-lt"/>
                        </a:rPr>
                        <a:t>Beam Through Run </a:t>
                      </a:r>
                    </a:p>
                    <a:p>
                      <a:pPr algn="l"/>
                      <a:r>
                        <a:rPr kumimoji="1" lang="ja-JP" altLang="en-US" sz="2000" b="0" dirty="0" smtClean="0">
                          <a:latin typeface="+mj-lt"/>
                        </a:rPr>
                        <a:t>　　　　</a:t>
                      </a:r>
                      <a:r>
                        <a:rPr kumimoji="1" lang="en-US" altLang="ja-JP" sz="2000" b="0" dirty="0" smtClean="0">
                          <a:latin typeface="+mj-lt"/>
                        </a:rPr>
                        <a:t>– To</a:t>
                      </a:r>
                      <a:r>
                        <a:rPr kumimoji="1" lang="en-US" altLang="ja-JP" sz="2000" b="0" baseline="0" dirty="0" smtClean="0">
                          <a:latin typeface="+mj-lt"/>
                        </a:rPr>
                        <a:t> measure target energy loss and its straggling, </a:t>
                      </a:r>
                    </a:p>
                    <a:p>
                      <a:pPr algn="l"/>
                      <a:r>
                        <a:rPr kumimoji="1" lang="en-US" altLang="ja-JP" sz="2000" b="0" baseline="0" dirty="0" smtClean="0">
                          <a:latin typeface="+mj-lt"/>
                        </a:rPr>
                        <a:t>           and momentum offset between beam and SKS</a:t>
                      </a:r>
                      <a:endParaRPr kumimoji="1" lang="ja-JP" altLang="en-US" sz="2000" b="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  <a:tr h="67552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+1.2,+1.0,+0.9,</a:t>
                      </a:r>
                    </a:p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+0.8GeV/c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2 hours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analysis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F2002-46A6-4862-A595-0A46FEBE91A2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Missing-mass spectrum of </a:t>
            </a:r>
            <a:br>
              <a:rPr kumimoji="1" lang="en-US" altLang="ja-JP" dirty="0" smtClean="0"/>
            </a:br>
            <a:r>
              <a:rPr lang="en-US" altLang="ja-JP" dirty="0"/>
              <a:t> </a:t>
            </a:r>
            <a:r>
              <a:rPr lang="en-US" altLang="ja-JP" dirty="0" smtClean="0"/>
              <a:t>                       </a:t>
            </a:r>
            <a:r>
              <a:rPr kumimoji="1" lang="en-US" altLang="ja-JP" baseline="30000" dirty="0" smtClean="0"/>
              <a:t>12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C(π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,K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</a:t>
            </a:r>
            <a:r>
              <a:rPr kumimoji="1" lang="en-US" altLang="ja-JP" baseline="30000" dirty="0" smtClean="0"/>
              <a:t>12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C reaction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24</a:t>
            </a:fld>
            <a:endParaRPr kumimoji="0" 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392488" cy="3610052"/>
          </a:xfrm>
          <a:prstGeom prst="rect">
            <a:avLst/>
          </a:prstGeom>
        </p:spPr>
      </p:pic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355976" y="1268760"/>
            <a:ext cx="4608512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latin typeface="+mj-lt"/>
              </a:rPr>
              <a:t>The peak structures (</a:t>
            </a:r>
            <a:r>
              <a:rPr lang="en-US" altLang="ja-JP" dirty="0" err="1" smtClean="0">
                <a:latin typeface="+mj-lt"/>
              </a:rPr>
              <a:t>p</a:t>
            </a:r>
            <a:r>
              <a:rPr lang="en-US" altLang="ja-JP" baseline="-25000" dirty="0" err="1" smtClean="0">
                <a:latin typeface="+mj-lt"/>
              </a:rPr>
              <a:t>Λ</a:t>
            </a:r>
            <a:r>
              <a:rPr lang="en-US" altLang="ja-JP" baseline="-25000" dirty="0" smtClean="0">
                <a:latin typeface="+mj-lt"/>
              </a:rPr>
              <a:t>, </a:t>
            </a:r>
            <a:r>
              <a:rPr lang="en-US" altLang="ja-JP" dirty="0" err="1" smtClean="0">
                <a:latin typeface="+mj-lt"/>
              </a:rPr>
              <a:t>s</a:t>
            </a:r>
            <a:r>
              <a:rPr lang="en-US" altLang="ja-JP" baseline="-25000" dirty="0" err="1" smtClean="0">
                <a:latin typeface="+mj-lt"/>
              </a:rPr>
              <a:t>Λ</a:t>
            </a:r>
            <a:r>
              <a:rPr lang="en-US" altLang="ja-JP" dirty="0" smtClean="0">
                <a:latin typeface="+mj-lt"/>
              </a:rPr>
              <a:t>)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were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clearly  observed.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solidFill>
                  <a:srgbClr val="7030A0"/>
                </a:solidFill>
                <a:latin typeface="+mj-lt"/>
              </a:rPr>
              <a:t>Fitted with three Gaussian function</a:t>
            </a:r>
          </a:p>
          <a:p>
            <a:pPr lvl="1"/>
            <a:r>
              <a:rPr lang="en-US" altLang="ja-JP" dirty="0" smtClean="0">
                <a:solidFill>
                  <a:srgbClr val="7030A0"/>
                </a:solidFill>
                <a:latin typeface="+mj-lt"/>
              </a:rPr>
              <a:t>0, 2.833, 6.050 MeV</a:t>
            </a:r>
          </a:p>
          <a:p>
            <a:pPr>
              <a:lnSpc>
                <a:spcPct val="150000"/>
              </a:lnSpc>
            </a:pPr>
            <a:r>
              <a:rPr lang="en-US" altLang="ja-JP" dirty="0" smtClean="0">
                <a:latin typeface="+mj-lt"/>
              </a:rPr>
              <a:t>Missing-mass resolution</a:t>
            </a:r>
          </a:p>
          <a:p>
            <a:pPr lvl="1">
              <a:lnSpc>
                <a:spcPct val="150000"/>
              </a:lnSpc>
            </a:pPr>
            <a:r>
              <a:rPr lang="en-US" altLang="ja-JP" dirty="0" smtClean="0">
                <a:latin typeface="+mj-lt"/>
              </a:rPr>
              <a:t>3.2MeV (FWHM)</a:t>
            </a:r>
          </a:p>
        </p:txBody>
      </p:sp>
    </p:spTree>
    <p:extLst>
      <p:ext uri="{BB962C8B-B14F-4D97-AF65-F5344CB8AC3E}">
        <p14:creationId xmlns:p14="http://schemas.microsoft.com/office/powerpoint/2010/main" val="16491483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Missing-mass spectra of p(π</a:t>
            </a:r>
            <a:r>
              <a:rPr kumimoji="1" lang="en-US" altLang="ja-JP" baseline="30000" dirty="0" smtClean="0"/>
              <a:t>±</a:t>
            </a:r>
            <a:r>
              <a:rPr kumimoji="1" lang="en-US" altLang="ja-JP" dirty="0" smtClean="0"/>
              <a:t>,K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)Σ</a:t>
            </a:r>
            <a:r>
              <a:rPr kumimoji="1" lang="en-US" altLang="ja-JP" baseline="30000" dirty="0" smtClean="0"/>
              <a:t>± </a:t>
            </a:r>
            <a:r>
              <a:rPr kumimoji="1" lang="en-US" altLang="ja-JP" dirty="0" smtClean="0"/>
              <a:t>reactions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25</a:t>
            </a:fld>
            <a:endParaRPr kumimoji="0" 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33"/>
          <a:stretch/>
        </p:blipFill>
        <p:spPr>
          <a:xfrm>
            <a:off x="323528" y="1196752"/>
            <a:ext cx="3168352" cy="2549011"/>
          </a:xfrm>
        </p:spPr>
      </p:pic>
      <p:pic>
        <p:nvPicPr>
          <p:cNvPr id="8" name="コンテンツ プレースホルダー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23528" y="3771896"/>
            <a:ext cx="3240360" cy="253742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995936" y="2028904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+mj-lt"/>
              </a:rPr>
              <a:t>Check the SKS spectrometer performance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+mj-lt"/>
              </a:rPr>
              <a:t>Calibrate the mass value.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400" dirty="0" smtClean="0">
                <a:latin typeface="+mj-lt"/>
              </a:rPr>
              <a:t>Mass resolution is 2.5 MeV</a:t>
            </a:r>
            <a:endParaRPr kumimoji="1" lang="ja-JP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62222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Momentum Resolution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26</a:t>
            </a:fld>
            <a:endParaRPr kumimoji="0"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r>
              <a:rPr kumimoji="1" lang="en-US" altLang="ja-JP" dirty="0" smtClean="0">
                <a:latin typeface="+mj-lt"/>
              </a:rPr>
              <a:t>Measured momentum difference (pK1.8-pSKS)</a:t>
            </a:r>
            <a:r>
              <a:rPr lang="ja-JP" altLang="en-US" dirty="0" smtClean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from Beam through runs</a:t>
            </a:r>
          </a:p>
          <a:p>
            <a:r>
              <a:rPr kumimoji="1" lang="en-US" altLang="ja-JP" dirty="0" smtClean="0">
                <a:latin typeface="+mj-lt"/>
              </a:rPr>
              <a:t>Momentum width of </a:t>
            </a:r>
            <a:r>
              <a:rPr kumimoji="1" lang="en-US" altLang="ja-JP" dirty="0" err="1" smtClean="0">
                <a:latin typeface="+mj-lt"/>
              </a:rPr>
              <a:t>Δp</a:t>
            </a:r>
            <a:r>
              <a:rPr lang="en-US" altLang="ja-JP" dirty="0" smtClean="0">
                <a:latin typeface="+mj-lt"/>
              </a:rPr>
              <a:t>, </a:t>
            </a:r>
            <a:r>
              <a:rPr lang="en-US" altLang="ja-JP" dirty="0" err="1" smtClean="0">
                <a:latin typeface="+mj-lt"/>
              </a:rPr>
              <a:t>sqrt</a:t>
            </a:r>
            <a:r>
              <a:rPr lang="en-US" altLang="ja-JP" dirty="0" smtClean="0">
                <a:latin typeface="+mj-lt"/>
              </a:rPr>
              <a:t>(σ</a:t>
            </a:r>
            <a:r>
              <a:rPr lang="en-US" altLang="ja-JP" baseline="30000" dirty="0" smtClean="0">
                <a:latin typeface="+mj-lt"/>
              </a:rPr>
              <a:t>2</a:t>
            </a:r>
            <a:r>
              <a:rPr lang="en-US" altLang="ja-JP" baseline="-25000" dirty="0" smtClean="0">
                <a:latin typeface="+mj-lt"/>
              </a:rPr>
              <a:t>psks</a:t>
            </a:r>
            <a:r>
              <a:rPr lang="en-US" altLang="ja-JP" dirty="0" smtClean="0">
                <a:latin typeface="+mj-lt"/>
              </a:rPr>
              <a:t>+σ</a:t>
            </a:r>
            <a:r>
              <a:rPr lang="en-US" altLang="ja-JP" baseline="30000" dirty="0" smtClean="0">
                <a:latin typeface="+mj-lt"/>
              </a:rPr>
              <a:t>2</a:t>
            </a:r>
            <a:r>
              <a:rPr lang="en-US" altLang="ja-JP" baseline="-25000" dirty="0" smtClean="0">
                <a:latin typeface="+mj-lt"/>
              </a:rPr>
              <a:t>pK1.8</a:t>
            </a:r>
            <a:r>
              <a:rPr lang="en-US" altLang="ja-JP" dirty="0" smtClean="0">
                <a:latin typeface="+mj-lt"/>
              </a:rPr>
              <a:t>),  increases with momentum</a:t>
            </a:r>
          </a:p>
          <a:p>
            <a:pPr lvl="1"/>
            <a:r>
              <a:rPr kumimoji="1" lang="en-US" altLang="ja-JP" dirty="0" smtClean="0">
                <a:latin typeface="+mj-lt"/>
              </a:rPr>
              <a:t>Reasonable tendency</a:t>
            </a:r>
          </a:p>
          <a:p>
            <a:pPr lvl="1"/>
            <a:r>
              <a:rPr lang="en-US" altLang="ja-JP" dirty="0" smtClean="0">
                <a:latin typeface="+mj-lt"/>
              </a:rPr>
              <a:t>p/dp~3×10</a:t>
            </a:r>
            <a:r>
              <a:rPr lang="ja-JP" altLang="en-US" baseline="30000" dirty="0" smtClean="0">
                <a:latin typeface="+mj-lt"/>
              </a:rPr>
              <a:t>－</a:t>
            </a:r>
            <a:r>
              <a:rPr lang="en-US" altLang="ja-JP" baseline="30000" dirty="0" smtClean="0">
                <a:latin typeface="+mj-lt"/>
              </a:rPr>
              <a:t>3</a:t>
            </a:r>
            <a:endParaRPr kumimoji="1" lang="en-US" altLang="ja-JP" baseline="30000" dirty="0" smtClean="0">
              <a:latin typeface="+mj-lt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58" y="1916832"/>
            <a:ext cx="435929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8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Momentum calibration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27</a:t>
            </a:fld>
            <a:endParaRPr kumimoji="0" lang="en-US" dirty="0"/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15021392"/>
              </p:ext>
            </p:extLst>
          </p:nvPr>
        </p:nvGraphicFramePr>
        <p:xfrm>
          <a:off x="107504" y="1280120"/>
          <a:ext cx="5400600" cy="531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</a:tblGrid>
              <a:tr h="701040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Beam momentum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>
                          <a:latin typeface="+mj-lt"/>
                        </a:rPr>
                        <a:t>Scattered momentum</a:t>
                      </a:r>
                      <a:endParaRPr kumimoji="1" lang="ja-JP" altLang="en-US" sz="2000" dirty="0">
                        <a:latin typeface="+mj-lt"/>
                      </a:endParaRPr>
                    </a:p>
                  </a:txBody>
                  <a:tcPr/>
                </a:tc>
              </a:tr>
              <a:tr h="6557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Beam</a:t>
                      </a:r>
                    </a:p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Through </a:t>
                      </a:r>
                      <a:endParaRPr kumimoji="1" lang="ja-JP" alt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+0.8</a:t>
                      </a:r>
                      <a:endParaRPr kumimoji="1" lang="ja-JP" alt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+0.8</a:t>
                      </a:r>
                    </a:p>
                  </a:txBody>
                  <a:tcPr anchor="ctr"/>
                </a:tc>
              </a:tr>
              <a:tr h="631513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+0.9</a:t>
                      </a:r>
                      <a:endParaRPr kumimoji="1" lang="ja-JP" alt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+0.9</a:t>
                      </a:r>
                    </a:p>
                  </a:txBody>
                  <a:tcPr anchor="ctr"/>
                </a:tc>
              </a:tr>
              <a:tr h="631513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+1.0</a:t>
                      </a:r>
                      <a:endParaRPr kumimoji="1" lang="ja-JP" alt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+1.0</a:t>
                      </a:r>
                    </a:p>
                  </a:txBody>
                  <a:tcPr anchor="ctr"/>
                </a:tc>
              </a:tr>
              <a:tr h="631513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+1.2</a:t>
                      </a:r>
                      <a:endParaRPr kumimoji="1" lang="ja-JP" alt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+1.2</a:t>
                      </a:r>
                    </a:p>
                  </a:txBody>
                  <a:tcPr anchor="ctr"/>
                </a:tc>
              </a:tr>
              <a:tr h="6315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Σ</a:t>
                      </a:r>
                      <a:r>
                        <a:rPr kumimoji="1" lang="en-US" altLang="ja-JP" sz="2400" baseline="30000" dirty="0" smtClean="0">
                          <a:latin typeface="+mj-lt"/>
                        </a:rPr>
                        <a:t>+</a:t>
                      </a:r>
                      <a:endParaRPr kumimoji="1" lang="ja-JP" altLang="en-US" sz="2400" baseline="30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+1.37</a:t>
                      </a:r>
                      <a:endParaRPr kumimoji="1" lang="ja-JP" alt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+0.9</a:t>
                      </a:r>
                    </a:p>
                  </a:txBody>
                  <a:tcPr anchor="ctr"/>
                </a:tc>
              </a:tr>
              <a:tr h="6315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Σ</a:t>
                      </a:r>
                      <a:r>
                        <a:rPr kumimoji="1" lang="en-US" altLang="ja-JP" sz="2400" baseline="30000" dirty="0" smtClean="0">
                          <a:latin typeface="+mj-lt"/>
                        </a:rPr>
                        <a:t>-</a:t>
                      </a:r>
                      <a:endParaRPr kumimoji="1" lang="ja-JP" altLang="en-US" sz="2400" baseline="30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-1.37</a:t>
                      </a:r>
                      <a:endParaRPr kumimoji="1" lang="ja-JP" alt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+0.9</a:t>
                      </a:r>
                    </a:p>
                  </a:txBody>
                  <a:tcPr anchor="ctr"/>
                </a:tc>
              </a:tr>
              <a:tr h="63151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aseline="30000" dirty="0" smtClean="0">
                          <a:latin typeface="+mj-lt"/>
                        </a:rPr>
                        <a:t>6</a:t>
                      </a:r>
                      <a:r>
                        <a:rPr kumimoji="1" lang="en-US" altLang="ja-JP" sz="2400" baseline="-25000" dirty="0" smtClean="0">
                          <a:latin typeface="+mj-lt"/>
                        </a:rPr>
                        <a:t>Λ</a:t>
                      </a:r>
                      <a:r>
                        <a:rPr kumimoji="1" lang="en-US" altLang="ja-JP" sz="2400" baseline="0" dirty="0" smtClean="0">
                          <a:latin typeface="+mj-lt"/>
                        </a:rPr>
                        <a:t>H</a:t>
                      </a:r>
                      <a:endParaRPr kumimoji="1" lang="ja-JP" altLang="en-US" sz="2400" baseline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-1.2</a:t>
                      </a:r>
                      <a:endParaRPr kumimoji="1" lang="ja-JP" altLang="en-US" sz="2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>
                          <a:latin typeface="+mj-lt"/>
                        </a:rPr>
                        <a:t>+0.9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4" name="グループ化 13"/>
          <p:cNvGrpSpPr/>
          <p:nvPr/>
        </p:nvGrpSpPr>
        <p:grpSpPr>
          <a:xfrm>
            <a:off x="4211960" y="2924944"/>
            <a:ext cx="3762978" cy="2304256"/>
            <a:chOff x="4860032" y="2924944"/>
            <a:chExt cx="3762978" cy="2304256"/>
          </a:xfrm>
        </p:grpSpPr>
        <p:sp>
          <p:nvSpPr>
            <p:cNvPr id="10" name="円/楕円 9"/>
            <p:cNvSpPr/>
            <p:nvPr/>
          </p:nvSpPr>
          <p:spPr>
            <a:xfrm>
              <a:off x="4860032" y="2924944"/>
              <a:ext cx="864096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円/楕円 10"/>
            <p:cNvSpPr/>
            <p:nvPr/>
          </p:nvSpPr>
          <p:spPr>
            <a:xfrm>
              <a:off x="4860032" y="4797152"/>
              <a:ext cx="864096" cy="43204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444208" y="3717032"/>
              <a:ext cx="2178802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j-lt"/>
                </a:rPr>
                <a:t>Same momentum</a:t>
              </a:r>
            </a:p>
            <a:p>
              <a:r>
                <a:rPr kumimoji="1" lang="en-US" altLang="ja-JP" dirty="0" smtClean="0">
                  <a:latin typeface="+mj-lt"/>
                </a:rPr>
                <a:t>-&gt; Fix</a:t>
              </a:r>
              <a:endParaRPr kumimoji="1" lang="ja-JP" altLang="en-US" dirty="0">
                <a:latin typeface="+mj-lt"/>
              </a:endParaRPr>
            </a:p>
          </p:txBody>
        </p:sp>
        <p:sp>
          <p:nvSpPr>
            <p:cNvPr id="13" name="右中かっこ 12"/>
            <p:cNvSpPr/>
            <p:nvPr/>
          </p:nvSpPr>
          <p:spPr>
            <a:xfrm>
              <a:off x="5868144" y="2996952"/>
              <a:ext cx="504056" cy="2160240"/>
            </a:xfrm>
            <a:prstGeom prst="rightBrace">
              <a:avLst>
                <a:gd name="adj1" fmla="val 69733"/>
                <a:gd name="adj2" fmla="val 50000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2282005" y="4797152"/>
            <a:ext cx="5386339" cy="1080120"/>
            <a:chOff x="2987824" y="5013176"/>
            <a:chExt cx="5386339" cy="1080120"/>
          </a:xfrm>
        </p:grpSpPr>
        <p:sp>
          <p:nvSpPr>
            <p:cNvPr id="15" name="円/楕円 14"/>
            <p:cNvSpPr/>
            <p:nvPr/>
          </p:nvSpPr>
          <p:spPr>
            <a:xfrm>
              <a:off x="2987824" y="5013176"/>
              <a:ext cx="1008112" cy="5040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2987824" y="5589240"/>
              <a:ext cx="1008112" cy="504056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660232" y="5661248"/>
              <a:ext cx="1713931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j-lt"/>
                </a:rPr>
                <a:t>Polarity effect</a:t>
              </a: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1979712" y="2924944"/>
            <a:ext cx="7154578" cy="2374523"/>
            <a:chOff x="1979712" y="2924944"/>
            <a:chExt cx="7154578" cy="2374523"/>
          </a:xfrm>
        </p:grpSpPr>
        <p:sp>
          <p:nvSpPr>
            <p:cNvPr id="19" name="正方形/長方形 18"/>
            <p:cNvSpPr/>
            <p:nvPr/>
          </p:nvSpPr>
          <p:spPr>
            <a:xfrm>
              <a:off x="1979712" y="2924944"/>
              <a:ext cx="3384376" cy="432048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5554326" y="2987660"/>
              <a:ext cx="3554178" cy="369332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j-lt"/>
                </a:rPr>
                <a:t>Correct momentum difference</a:t>
              </a:r>
              <a:endParaRPr kumimoji="1" lang="ja-JP" altLang="en-US" dirty="0">
                <a:latin typeface="+mj-lt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979712" y="4797152"/>
              <a:ext cx="3384376" cy="432048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580112" y="4653136"/>
              <a:ext cx="3554178" cy="646331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j-lt"/>
                </a:rPr>
                <a:t>Correct momentum difference</a:t>
              </a:r>
            </a:p>
            <a:p>
              <a:r>
                <a:rPr kumimoji="1" lang="en-US" altLang="ja-JP" dirty="0" smtClean="0">
                  <a:latin typeface="+mj-lt"/>
                </a:rPr>
                <a:t> from obtained mass</a:t>
              </a:r>
              <a:endParaRPr kumimoji="1" lang="ja-JP" altLang="en-US" dirty="0">
                <a:latin typeface="+mj-lt"/>
              </a:endParaRPr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5580112" y="1268760"/>
            <a:ext cx="3509294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SKS magnetic field is same of</a:t>
            </a:r>
          </a:p>
          <a:p>
            <a:r>
              <a:rPr kumimoji="1" lang="en-US" altLang="ja-JP" dirty="0" smtClean="0">
                <a:latin typeface="+mj-lt"/>
              </a:rPr>
              <a:t>all calibration runs</a:t>
            </a:r>
            <a:endParaRPr kumimoji="1" lang="ja-JP" altLang="en-US" dirty="0">
              <a:latin typeface="+mj-lt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3671900" y="2896281"/>
            <a:ext cx="5400675" cy="3676650"/>
            <a:chOff x="3671900" y="2896281"/>
            <a:chExt cx="5400675" cy="3676650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1900" y="2896281"/>
              <a:ext cx="5400675" cy="3676650"/>
            </a:xfrm>
            <a:prstGeom prst="rect">
              <a:avLst/>
            </a:prstGeom>
          </p:spPr>
        </p:pic>
        <p:sp>
          <p:nvSpPr>
            <p:cNvPr id="27" name="テキスト ボックス 26"/>
            <p:cNvSpPr txBox="1"/>
            <p:nvPr/>
          </p:nvSpPr>
          <p:spPr>
            <a:xfrm>
              <a:off x="6228184" y="3068960"/>
              <a:ext cx="2755883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+mj-lt"/>
                </a:rPr>
                <a:t>Correct 1</a:t>
              </a:r>
              <a:r>
                <a:rPr kumimoji="1" lang="en-US" altLang="ja-JP" baseline="30000" dirty="0" smtClean="0">
                  <a:latin typeface="+mj-lt"/>
                </a:rPr>
                <a:t>st</a:t>
              </a:r>
              <a:r>
                <a:rPr kumimoji="1" lang="en-US" altLang="ja-JP" dirty="0" smtClean="0">
                  <a:latin typeface="+mj-lt"/>
                </a:rPr>
                <a:t> polynomial </a:t>
              </a:r>
            </a:p>
            <a:p>
              <a:r>
                <a:rPr kumimoji="1" lang="en-US" altLang="ja-JP" dirty="0">
                  <a:latin typeface="+mj-lt"/>
                </a:rPr>
                <a:t>f</a:t>
              </a:r>
              <a:r>
                <a:rPr kumimoji="1" lang="en-US" altLang="ja-JP" dirty="0" smtClean="0">
                  <a:latin typeface="+mj-lt"/>
                </a:rPr>
                <a:t>unction </a:t>
              </a:r>
              <a:endParaRPr kumimoji="1" lang="ja-JP" altLang="en-US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6636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Loss effect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28</a:t>
            </a:fld>
            <a:endParaRPr kumimoji="0"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760"/>
          </a:xfrm>
        </p:spPr>
        <p:txBody>
          <a:bodyPr/>
          <a:lstStyle/>
          <a:p>
            <a:r>
              <a:rPr kumimoji="1" lang="en-US" altLang="ja-JP" dirty="0" smtClean="0">
                <a:latin typeface="+mj-lt"/>
              </a:rPr>
              <a:t>Checked by using beam through run with and without </a:t>
            </a:r>
            <a:r>
              <a:rPr kumimoji="1" lang="en-US" altLang="ja-JP" baseline="30000" dirty="0" smtClean="0">
                <a:latin typeface="+mj-lt"/>
              </a:rPr>
              <a:t>6</a:t>
            </a:r>
            <a:r>
              <a:rPr kumimoji="1" lang="en-US" altLang="ja-JP" dirty="0" smtClean="0">
                <a:latin typeface="+mj-lt"/>
              </a:rPr>
              <a:t>Li target.</a:t>
            </a:r>
          </a:p>
          <a:p>
            <a:r>
              <a:rPr lang="en-US" altLang="ja-JP" dirty="0" smtClean="0">
                <a:latin typeface="+mj-lt"/>
              </a:rPr>
              <a:t>Energy loss is consistent with Bethe Bloch formula within 0.1MeV.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09190"/>
            <a:ext cx="4320480" cy="416808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660232" y="1339858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6.47±0.18MeV</a:t>
            </a:r>
            <a:endParaRPr kumimoji="1" lang="ja-JP" altLang="en-US" dirty="0">
              <a:latin typeface="+mj-lt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6372200" y="1916832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236296" y="1916832"/>
            <a:ext cx="0" cy="36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6372200" y="3068960"/>
            <a:ext cx="864096" cy="0"/>
          </a:xfrm>
          <a:prstGeom prst="straightConnector1">
            <a:avLst/>
          </a:prstGeom>
          <a:ln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259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Cross Section of Σ</a:t>
            </a:r>
            <a:r>
              <a:rPr kumimoji="1" lang="en-US" altLang="ja-JP" baseline="30000" dirty="0" smtClean="0"/>
              <a:t>±</a:t>
            </a:r>
            <a:endParaRPr kumimoji="1" lang="ja-JP" altLang="en-US" baseline="300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29</a:t>
            </a:fld>
            <a:endParaRPr kumimoji="0" 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97858"/>
            <a:ext cx="3240405" cy="2663190"/>
          </a:xfrm>
          <a:prstGeom prst="rect">
            <a:avLst/>
          </a:prstGeom>
        </p:spPr>
      </p:pic>
      <p:pic>
        <p:nvPicPr>
          <p:cNvPr id="9" name="コンテンツ プレースホルダー 8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4162"/>
            <a:ext cx="3240405" cy="2663190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960440" cy="268220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27304"/>
            <a:ext cx="3942493" cy="2670048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798892" y="260648"/>
            <a:ext cx="2315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+mj-lt"/>
              </a:rPr>
              <a:t>Good et al.,</a:t>
            </a:r>
          </a:p>
          <a:p>
            <a:r>
              <a:rPr kumimoji="1" lang="en-US" altLang="ja-JP" sz="1200" dirty="0" smtClean="0">
                <a:latin typeface="+mj-lt"/>
              </a:rPr>
              <a:t>Phys. Rev. 183 (1969) 1142.</a:t>
            </a:r>
          </a:p>
          <a:p>
            <a:r>
              <a:rPr kumimoji="1" lang="en-US" altLang="ja-JP" sz="1200" dirty="0" smtClean="0">
                <a:latin typeface="+mj-lt"/>
              </a:rPr>
              <a:t>Dahl </a:t>
            </a:r>
            <a:r>
              <a:rPr kumimoji="1" lang="en-US" altLang="ja-JP" sz="1200" dirty="0">
                <a:latin typeface="+mj-lt"/>
              </a:rPr>
              <a:t>e</a:t>
            </a:r>
            <a:r>
              <a:rPr kumimoji="1" lang="en-US" altLang="ja-JP" sz="1200" dirty="0" smtClean="0">
                <a:latin typeface="+mj-lt"/>
              </a:rPr>
              <a:t>t al.,</a:t>
            </a:r>
          </a:p>
          <a:p>
            <a:r>
              <a:rPr kumimoji="1" lang="en-US" altLang="ja-JP" sz="1200" dirty="0" smtClean="0">
                <a:latin typeface="+mj-lt"/>
              </a:rPr>
              <a:t>Phys. Rev. 163 (1967) 1430.</a:t>
            </a:r>
            <a:endParaRPr kumimoji="1" lang="ja-JP" altLang="en-US" sz="1200" dirty="0">
              <a:latin typeface="+mj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04248" y="5199583"/>
            <a:ext cx="226376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>
                <a:latin typeface="+mj-lt"/>
              </a:rPr>
              <a:t>Candlin</a:t>
            </a:r>
            <a:r>
              <a:rPr kumimoji="1" lang="en-US" altLang="ja-JP" sz="1200" dirty="0" smtClean="0">
                <a:latin typeface="+mj-lt"/>
              </a:rPr>
              <a:t> et al.,</a:t>
            </a:r>
          </a:p>
          <a:p>
            <a:r>
              <a:rPr kumimoji="1" lang="en-US" altLang="ja-JP" sz="1200" dirty="0" err="1" smtClean="0">
                <a:latin typeface="+mj-lt"/>
              </a:rPr>
              <a:t>Nucl</a:t>
            </a:r>
            <a:r>
              <a:rPr kumimoji="1" lang="en-US" altLang="ja-JP" sz="1200" dirty="0" smtClean="0">
                <a:latin typeface="+mj-lt"/>
              </a:rPr>
              <a:t>. Phys. B 226 (1983) 1.</a:t>
            </a:r>
          </a:p>
        </p:txBody>
      </p:sp>
    </p:spTree>
    <p:extLst>
      <p:ext uri="{BB962C8B-B14F-4D97-AF65-F5344CB8AC3E}">
        <p14:creationId xmlns:p14="http://schemas.microsoft.com/office/powerpoint/2010/main" val="346942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Production reactions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sp>
        <p:nvSpPr>
          <p:cNvPr id="7" name="コンテンツ プレースホルダ 1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800" dirty="0" smtClean="0">
                <a:latin typeface="+mj-lt"/>
              </a:rPr>
              <a:t>Missing-mass spectroscopy</a:t>
            </a:r>
          </a:p>
          <a:p>
            <a:pPr lvl="1"/>
            <a:r>
              <a:rPr lang="en-US" altLang="ja-JP" sz="2500" dirty="0" smtClean="0">
                <a:solidFill>
                  <a:srgbClr val="7030A0"/>
                </a:solidFill>
                <a:latin typeface="+mj-lt"/>
              </a:rPr>
              <a:t>Non-CX reactions (NCX)</a:t>
            </a:r>
          </a:p>
          <a:p>
            <a:pPr lvl="2"/>
            <a:r>
              <a:rPr lang="en-US" altLang="ja-JP" sz="2200" dirty="0" smtClean="0">
                <a:latin typeface="+mj-lt"/>
              </a:rPr>
              <a:t>(K</a:t>
            </a:r>
            <a:r>
              <a:rPr lang="en-US" altLang="ja-JP" sz="2200" baseline="30000" dirty="0" smtClean="0">
                <a:latin typeface="+mj-lt"/>
              </a:rPr>
              <a:t>-</a:t>
            </a:r>
            <a:r>
              <a:rPr lang="en-US" altLang="ja-JP" sz="2200" dirty="0" smtClean="0">
                <a:latin typeface="+mj-lt"/>
              </a:rPr>
              <a:t>,π</a:t>
            </a:r>
            <a:r>
              <a:rPr lang="en-US" altLang="ja-JP" sz="2200" baseline="30000" dirty="0" smtClean="0">
                <a:latin typeface="+mj-lt"/>
              </a:rPr>
              <a:t>-</a:t>
            </a:r>
            <a:r>
              <a:rPr lang="en-US" altLang="ja-JP" sz="2200" dirty="0" smtClean="0">
                <a:latin typeface="+mj-lt"/>
              </a:rPr>
              <a:t>), (π</a:t>
            </a:r>
            <a:r>
              <a:rPr lang="en-US" altLang="ja-JP" sz="2200" baseline="30000" dirty="0" smtClean="0">
                <a:latin typeface="+mj-lt"/>
              </a:rPr>
              <a:t>+</a:t>
            </a:r>
            <a:r>
              <a:rPr lang="en-US" altLang="ja-JP" sz="2200" dirty="0" smtClean="0">
                <a:latin typeface="+mj-lt"/>
              </a:rPr>
              <a:t>,K</a:t>
            </a:r>
            <a:r>
              <a:rPr lang="en-US" altLang="ja-JP" sz="2200" baseline="30000" dirty="0" smtClean="0">
                <a:latin typeface="+mj-lt"/>
              </a:rPr>
              <a:t>+</a:t>
            </a:r>
            <a:r>
              <a:rPr lang="en-US" altLang="ja-JP" sz="2200" dirty="0" smtClean="0">
                <a:latin typeface="+mj-lt"/>
              </a:rPr>
              <a:t>)</a:t>
            </a:r>
          </a:p>
          <a:p>
            <a:pPr lvl="1"/>
            <a:r>
              <a:rPr lang="en-US" altLang="ja-JP" sz="2500" dirty="0" smtClean="0">
                <a:solidFill>
                  <a:srgbClr val="0070C0"/>
                </a:solidFill>
                <a:latin typeface="+mj-lt"/>
              </a:rPr>
              <a:t>Single CX reactions </a:t>
            </a:r>
            <a:r>
              <a:rPr lang="en-US" altLang="ja-JP" sz="2500" dirty="0" smtClean="0">
                <a:latin typeface="+mj-lt"/>
              </a:rPr>
              <a:t>(</a:t>
            </a:r>
            <a:r>
              <a:rPr lang="en-US" altLang="ja-JP" sz="2500" dirty="0" smtClean="0">
                <a:solidFill>
                  <a:srgbClr val="0070C0"/>
                </a:solidFill>
                <a:latin typeface="+mj-lt"/>
              </a:rPr>
              <a:t>SCX</a:t>
            </a:r>
            <a:r>
              <a:rPr lang="en-US" altLang="ja-JP" sz="2500" dirty="0" smtClean="0">
                <a:latin typeface="+mj-lt"/>
              </a:rPr>
              <a:t>)</a:t>
            </a:r>
          </a:p>
          <a:p>
            <a:pPr lvl="2"/>
            <a:r>
              <a:rPr lang="en-US" altLang="ja-JP" dirty="0" smtClean="0">
                <a:latin typeface="+mj-lt"/>
              </a:rPr>
              <a:t>(e,e’K</a:t>
            </a:r>
            <a:r>
              <a:rPr lang="en-US" altLang="ja-JP" baseline="30000" dirty="0" smtClean="0">
                <a:latin typeface="+mj-lt"/>
              </a:rPr>
              <a:t>+</a:t>
            </a:r>
            <a:r>
              <a:rPr lang="en-US" altLang="ja-JP" dirty="0" smtClean="0">
                <a:latin typeface="+mj-lt"/>
              </a:rPr>
              <a:t>)</a:t>
            </a:r>
          </a:p>
          <a:p>
            <a:pPr lvl="3"/>
            <a:r>
              <a:rPr lang="en-US" altLang="ja-JP" dirty="0" smtClean="0">
                <a:latin typeface="+mj-lt"/>
              </a:rPr>
              <a:t>thin target available</a:t>
            </a:r>
          </a:p>
          <a:p>
            <a:pPr lvl="2"/>
            <a:r>
              <a:rPr lang="en-US" altLang="ja-JP" dirty="0" smtClean="0">
                <a:latin typeface="+mj-lt"/>
              </a:rPr>
              <a:t>(K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,π</a:t>
            </a:r>
            <a:r>
              <a:rPr lang="en-US" altLang="ja-JP" baseline="30000" dirty="0" smtClean="0">
                <a:latin typeface="+mj-lt"/>
              </a:rPr>
              <a:t>0</a:t>
            </a:r>
            <a:r>
              <a:rPr lang="en-US" altLang="ja-JP" dirty="0" smtClean="0">
                <a:latin typeface="+mj-lt"/>
              </a:rPr>
              <a:t>), (π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,K</a:t>
            </a:r>
            <a:r>
              <a:rPr lang="en-US" altLang="ja-JP" baseline="-25000" dirty="0" smtClean="0">
                <a:latin typeface="+mj-lt"/>
              </a:rPr>
              <a:t>S</a:t>
            </a:r>
            <a:r>
              <a:rPr lang="en-US" altLang="ja-JP" dirty="0" smtClean="0">
                <a:latin typeface="+mj-lt"/>
              </a:rPr>
              <a:t>)</a:t>
            </a:r>
          </a:p>
          <a:p>
            <a:pPr lvl="3"/>
            <a:r>
              <a:rPr lang="en-US" altLang="ja-JP" dirty="0" smtClean="0">
                <a:latin typeface="+mj-lt"/>
              </a:rPr>
              <a:t>new spectrometer</a:t>
            </a:r>
          </a:p>
          <a:p>
            <a:pPr lvl="1"/>
            <a:r>
              <a:rPr kumimoji="1" lang="en-US" altLang="ja-JP" sz="2500" dirty="0" smtClean="0">
                <a:solidFill>
                  <a:srgbClr val="FF3300"/>
                </a:solidFill>
                <a:latin typeface="+mj-lt"/>
              </a:rPr>
              <a:t>Double CX reactions </a:t>
            </a:r>
            <a:r>
              <a:rPr kumimoji="1" lang="en-US" altLang="ja-JP" sz="2500" dirty="0" smtClean="0">
                <a:latin typeface="+mj-lt"/>
              </a:rPr>
              <a:t>(</a:t>
            </a:r>
            <a:r>
              <a:rPr kumimoji="1" lang="en-US" altLang="ja-JP" sz="2500" dirty="0" smtClean="0">
                <a:solidFill>
                  <a:srgbClr val="FF3300"/>
                </a:solidFill>
                <a:latin typeface="+mj-lt"/>
              </a:rPr>
              <a:t>DCX</a:t>
            </a:r>
            <a:r>
              <a:rPr kumimoji="1" lang="en-US" altLang="ja-JP" sz="2500" dirty="0" smtClean="0">
                <a:latin typeface="+mj-lt"/>
              </a:rPr>
              <a:t>)</a:t>
            </a:r>
          </a:p>
          <a:p>
            <a:pPr lvl="2"/>
            <a:r>
              <a:rPr lang="en-US" altLang="ja-JP" dirty="0" smtClean="0">
                <a:latin typeface="+mj-lt"/>
              </a:rPr>
              <a:t>(π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,K</a:t>
            </a:r>
            <a:r>
              <a:rPr lang="en-US" altLang="ja-JP" baseline="30000" dirty="0" smtClean="0">
                <a:latin typeface="+mj-lt"/>
              </a:rPr>
              <a:t>+</a:t>
            </a:r>
            <a:r>
              <a:rPr lang="en-US" altLang="ja-JP" dirty="0" smtClean="0">
                <a:latin typeface="+mj-lt"/>
              </a:rPr>
              <a:t>), (K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,π</a:t>
            </a:r>
            <a:r>
              <a:rPr lang="en-US" altLang="ja-JP" baseline="30000" dirty="0" smtClean="0">
                <a:latin typeface="+mj-lt"/>
              </a:rPr>
              <a:t>+</a:t>
            </a:r>
            <a:r>
              <a:rPr lang="en-US" altLang="ja-JP" dirty="0" smtClean="0">
                <a:latin typeface="+mj-lt"/>
              </a:rPr>
              <a:t>)</a:t>
            </a:r>
          </a:p>
          <a:p>
            <a:pPr lvl="2"/>
            <a:r>
              <a:rPr lang="en-US" altLang="ja-JP" dirty="0" smtClean="0">
                <a:latin typeface="+mj-lt"/>
              </a:rPr>
              <a:t>access </a:t>
            </a:r>
            <a:r>
              <a:rPr lang="en-US" altLang="ja-JP" dirty="0" smtClean="0">
                <a:solidFill>
                  <a:srgbClr val="0070C0"/>
                </a:solidFill>
                <a:latin typeface="+mj-lt"/>
              </a:rPr>
              <a:t>neutron-rich hypernuclei</a:t>
            </a:r>
          </a:p>
          <a:p>
            <a:pPr lvl="3"/>
            <a:r>
              <a:rPr kumimoji="1" lang="en-US" altLang="ja-JP" dirty="0" smtClean="0">
                <a:latin typeface="+mj-lt"/>
              </a:rPr>
              <a:t>L. Majling NP A585 (1995) 211c</a:t>
            </a:r>
          </a:p>
          <a:p>
            <a:pPr lvl="2"/>
            <a:r>
              <a:rPr kumimoji="1" lang="en-US" altLang="ja-JP" dirty="0" smtClean="0">
                <a:latin typeface="+mj-lt"/>
              </a:rPr>
              <a:t>possible with existing setup</a:t>
            </a:r>
          </a:p>
          <a:p>
            <a:pPr lvl="2"/>
            <a:r>
              <a:rPr lang="en-US" altLang="ja-JP" dirty="0" smtClean="0">
                <a:latin typeface="+mj-lt"/>
              </a:rPr>
              <a:t>very </a:t>
            </a:r>
            <a:r>
              <a:rPr lang="en-US" altLang="ja-JP" dirty="0" smtClean="0">
                <a:solidFill>
                  <a:srgbClr val="0070C0"/>
                </a:solidFill>
                <a:latin typeface="+mj-lt"/>
              </a:rPr>
              <a:t>low cross section </a:t>
            </a:r>
            <a:r>
              <a:rPr lang="en-US" altLang="ja-JP" dirty="0" smtClean="0">
                <a:latin typeface="+mj-lt"/>
              </a:rPr>
              <a:t>!</a:t>
            </a:r>
          </a:p>
          <a:p>
            <a:pPr lvl="3"/>
            <a:r>
              <a:rPr kumimoji="1" lang="en-US" altLang="ja-JP" dirty="0" smtClean="0">
                <a:latin typeface="+mj-lt"/>
              </a:rPr>
              <a:t>roughly 1/1000 of NCX</a:t>
            </a:r>
            <a:endParaRPr kumimoji="1" lang="ja-JP" altLang="en-US" dirty="0">
              <a:latin typeface="+mj-lt"/>
            </a:endParaRPr>
          </a:p>
        </p:txBody>
      </p:sp>
      <p:pic>
        <p:nvPicPr>
          <p:cNvPr id="9" name="図 8" descr="chart-1-2-m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3297" y="1268760"/>
            <a:ext cx="3853119" cy="2307943"/>
          </a:xfrm>
          <a:prstGeom prst="rect">
            <a:avLst/>
          </a:prstGeom>
        </p:spPr>
      </p:pic>
      <p:pic>
        <p:nvPicPr>
          <p:cNvPr id="10" name="図 9" descr="chart-3-mo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3201" y="3861048"/>
            <a:ext cx="3461287" cy="2304256"/>
          </a:xfrm>
          <a:prstGeom prst="rect">
            <a:avLst/>
          </a:prstGeom>
        </p:spPr>
      </p:pic>
      <p:sp>
        <p:nvSpPr>
          <p:cNvPr id="11" name="AutoShape 60"/>
          <p:cNvSpPr>
            <a:spLocks noChangeArrowheads="1"/>
          </p:cNvSpPr>
          <p:nvPr/>
        </p:nvSpPr>
        <p:spPr bwMode="auto">
          <a:xfrm rot="2285301">
            <a:off x="6427693" y="2714307"/>
            <a:ext cx="1447800" cy="762000"/>
          </a:xfrm>
          <a:prstGeom prst="rightArrow">
            <a:avLst>
              <a:gd name="adj1" fmla="val 50000"/>
              <a:gd name="adj2" fmla="val 47500"/>
            </a:avLst>
          </a:prstGeom>
          <a:gradFill rotWithShape="1">
            <a:gsLst>
              <a:gs pos="0">
                <a:srgbClr val="66FFFF">
                  <a:gamma/>
                  <a:shade val="46275"/>
                  <a:invGamma/>
                </a:srgbClr>
              </a:gs>
              <a:gs pos="100000">
                <a:srgbClr val="66FFFF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SCX</a:t>
            </a:r>
          </a:p>
        </p:txBody>
      </p:sp>
      <p:sp>
        <p:nvSpPr>
          <p:cNvPr id="12" name="AutoShape 59"/>
          <p:cNvSpPr>
            <a:spLocks noChangeArrowheads="1"/>
          </p:cNvSpPr>
          <p:nvPr/>
        </p:nvSpPr>
        <p:spPr bwMode="auto">
          <a:xfrm rot="2285301">
            <a:off x="5660995" y="2930331"/>
            <a:ext cx="1447800" cy="762000"/>
          </a:xfrm>
          <a:prstGeom prst="rightArrow">
            <a:avLst>
              <a:gd name="adj1" fmla="val 50000"/>
              <a:gd name="adj2" fmla="val 47500"/>
            </a:avLst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/>
              </a:gs>
            </a:gsLst>
            <a:lin ang="0" scaled="1"/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DCX</a:t>
            </a: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6994376" y="5373216"/>
            <a:ext cx="457944" cy="44043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ext Box 24"/>
          <p:cNvSpPr txBox="1">
            <a:spLocks noChangeArrowheads="1"/>
          </p:cNvSpPr>
          <p:nvPr/>
        </p:nvSpPr>
        <p:spPr bwMode="auto">
          <a:xfrm>
            <a:off x="6804248" y="5881826"/>
            <a:ext cx="1621149" cy="400110"/>
          </a:xfrm>
          <a:prstGeom prst="rect">
            <a:avLst/>
          </a:prstGeom>
          <a:solidFill>
            <a:srgbClr val="FF0000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50" charset="-128"/>
              </a:rPr>
              <a:t>J-PARC </a:t>
            </a:r>
            <a:r>
              <a:rPr lang="en-US" altLang="ja-JP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50" charset="-128"/>
              </a:rPr>
              <a:t>E10</a:t>
            </a:r>
            <a:endParaRPr lang="en-US" altLang="ja-JP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26727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コンテンツ プレースホルダ 24" descr="MassSquare_Official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608512" cy="3125312"/>
          </a:xfr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Particle identification</a:t>
            </a:r>
            <a:br>
              <a:rPr kumimoji="1" lang="en-US" altLang="ja-JP" dirty="0" smtClean="0"/>
            </a:br>
            <a:r>
              <a:rPr kumimoji="1" lang="en-US" altLang="ja-JP" dirty="0" smtClean="0"/>
              <a:t> </a:t>
            </a:r>
            <a:r>
              <a:rPr lang="en-US" altLang="ja-JP" dirty="0" smtClean="0"/>
              <a:t>- </a:t>
            </a:r>
            <a:r>
              <a:rPr kumimoji="1" lang="en-US" altLang="ja-JP" dirty="0" smtClean="0"/>
              <a:t>Mass Squared</a:t>
            </a:r>
            <a:endParaRPr kumimoji="1" lang="ja-JP" altLang="en-US" dirty="0"/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21" name="スライド番号プレースホル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30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185064" y="3399383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π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63688" y="3399383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K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359732" y="3399383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P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195736" y="4211796"/>
            <a:ext cx="14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itchFamily="34" charset="0"/>
              </a:rPr>
              <a:t>Mass Squared</a:t>
            </a:r>
            <a:endParaRPr kumimoji="1" lang="ja-JP" altLang="en-US" dirty="0">
              <a:latin typeface="Calibri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51520" y="4725144"/>
            <a:ext cx="8784975" cy="963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>
                <a:latin typeface="+mj-lt"/>
              </a:rPr>
              <a:t>Scattered </a:t>
            </a:r>
            <a:r>
              <a:rPr lang="en-US" altLang="ja-JP" sz="2000" dirty="0" err="1" smtClean="0">
                <a:latin typeface="+mj-lt"/>
              </a:rPr>
              <a:t>kaon</a:t>
            </a:r>
            <a:r>
              <a:rPr lang="en-US" altLang="ja-JP" sz="2000" dirty="0" smtClean="0">
                <a:latin typeface="+mj-lt"/>
              </a:rPr>
              <a:t> is selected less than 2σ</a:t>
            </a:r>
            <a:r>
              <a:rPr lang="ja-JP" altLang="en-US" sz="2000" dirty="0">
                <a:latin typeface="+mj-lt"/>
              </a:rPr>
              <a:t> </a:t>
            </a:r>
            <a:r>
              <a:rPr lang="en-US" altLang="ja-JP" sz="2000" dirty="0" smtClean="0">
                <a:latin typeface="+mj-lt"/>
              </a:rPr>
              <a:t>of mass squared resolution.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ja-JP" sz="2000" dirty="0" smtClean="0">
                <a:latin typeface="+mj-lt"/>
              </a:rPr>
              <a:t>The contamination of proton and pion are less than 1% level.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4140498" cy="34029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04048" y="908720"/>
            <a:ext cx="409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+mj-lt"/>
              </a:rPr>
              <a:t>Applied momentum dependent cut</a:t>
            </a:r>
            <a:endParaRPr kumimoji="1" lang="ja-JP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798386" y="116632"/>
                <a:ext cx="2518030" cy="748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 smtClean="0">
                    <a:latin typeface="Cambria Math"/>
                    <a:ea typeface="Cambria Math"/>
                  </a:rPr>
                  <a:t>M</a:t>
                </a:r>
                <a:r>
                  <a:rPr kumimoji="1" lang="en-US" altLang="ja-JP" sz="2800" baseline="30000" dirty="0" smtClean="0">
                    <a:latin typeface="Cambria Math"/>
                    <a:ea typeface="Cambria Math"/>
                  </a:rPr>
                  <a:t>2</a:t>
                </a:r>
                <a:r>
                  <a:rPr kumimoji="1" lang="en-US" altLang="ja-JP" sz="2800" dirty="0" smtClean="0">
                    <a:latin typeface="Cambria Math"/>
                    <a:ea typeface="Cambria Math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ja-JP" sz="28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kumimoji="1" lang="en-US" altLang="ja-JP" sz="28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kumimoji="1" lang="ja-JP" altLang="en-US" sz="280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den>
                    </m:f>
                    <m:rad>
                      <m:radPr>
                        <m:degHide m:val="on"/>
                        <m:ctrlPr>
                          <a:rPr kumimoji="1" lang="en-US" altLang="ja-JP" sz="28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kumimoji="1" lang="en-US" altLang="ja-JP" sz="28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kumimoji="1" lang="ja-JP" altLang="en-US" sz="28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386" y="116632"/>
                <a:ext cx="2518030" cy="748988"/>
              </a:xfrm>
              <a:prstGeom prst="rect">
                <a:avLst/>
              </a:prstGeom>
              <a:blipFill rotWithShape="1">
                <a:blip r:embed="rId4"/>
                <a:stretch>
                  <a:fillRect l="-4843" b="-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Results : Missing-mass spectrum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31</a:t>
            </a:fld>
            <a:endParaRPr kumimoji="0" 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63" y="1196752"/>
            <a:ext cx="3216325" cy="5512633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3995936" y="1196752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+mj-lt"/>
              </a:rPr>
              <a:t>Select scattering angle from  2 </a:t>
            </a:r>
            <a:r>
              <a:rPr kumimoji="1" lang="en-US" altLang="ja-JP" sz="2400" dirty="0" err="1" smtClean="0">
                <a:latin typeface="+mj-lt"/>
              </a:rPr>
              <a:t>deg</a:t>
            </a:r>
            <a:r>
              <a:rPr kumimoji="1" lang="en-US" altLang="ja-JP" sz="2400" dirty="0" smtClean="0">
                <a:latin typeface="+mj-lt"/>
              </a:rPr>
              <a:t> to 14 </a:t>
            </a:r>
            <a:r>
              <a:rPr kumimoji="1" lang="en-US" altLang="ja-JP" sz="2400" dirty="0" err="1" smtClean="0">
                <a:latin typeface="+mj-lt"/>
              </a:rPr>
              <a:t>deg</a:t>
            </a:r>
            <a:r>
              <a:rPr kumimoji="1" lang="en-US" altLang="ja-JP" sz="2400" dirty="0">
                <a:latin typeface="+mj-lt"/>
              </a:rPr>
              <a:t> </a:t>
            </a:r>
            <a:r>
              <a:rPr kumimoji="1" lang="en-US" altLang="ja-JP" sz="2400" dirty="0" smtClean="0">
                <a:latin typeface="+mj-lt"/>
              </a:rPr>
              <a:t>&lt;- No acceptance ambiguity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+mj-lt"/>
              </a:rPr>
              <a:t>In the missing mass region around </a:t>
            </a:r>
            <a:r>
              <a:rPr kumimoji="1" lang="en-US" altLang="ja-JP" sz="2400" baseline="30000" dirty="0" smtClean="0">
                <a:latin typeface="+mj-lt"/>
              </a:rPr>
              <a:t>4</a:t>
            </a:r>
            <a:r>
              <a:rPr kumimoji="1" lang="en-US" altLang="ja-JP" sz="2400" baseline="-25000" dirty="0" smtClean="0">
                <a:latin typeface="+mj-lt"/>
              </a:rPr>
              <a:t>Λ</a:t>
            </a:r>
            <a:r>
              <a:rPr kumimoji="1" lang="en-US" altLang="ja-JP" sz="2400" dirty="0" smtClean="0">
                <a:latin typeface="+mj-lt"/>
              </a:rPr>
              <a:t>H+2n , no peak structure was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ja-JP" sz="24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+mj-lt"/>
              </a:rPr>
              <a:t>If the production </a:t>
            </a:r>
            <a:r>
              <a:rPr kumimoji="1" lang="en-US" altLang="ja-JP" sz="2400" dirty="0" err="1" smtClean="0">
                <a:latin typeface="+mj-lt"/>
              </a:rPr>
              <a:t>crosection</a:t>
            </a:r>
            <a:r>
              <a:rPr kumimoji="1" lang="en-US" altLang="ja-JP" sz="2400" dirty="0" smtClean="0">
                <a:latin typeface="+mj-lt"/>
              </a:rPr>
              <a:t> is </a:t>
            </a:r>
            <a:r>
              <a:rPr kumimoji="1" lang="en-US" altLang="ja-JP" sz="2400" u="sng" dirty="0" smtClean="0">
                <a:latin typeface="+mj-lt"/>
              </a:rPr>
              <a:t>~10nb/</a:t>
            </a:r>
            <a:r>
              <a:rPr kumimoji="1" lang="en-US" altLang="ja-JP" sz="2400" u="sng" dirty="0" err="1" smtClean="0">
                <a:latin typeface="+mj-lt"/>
              </a:rPr>
              <a:t>sr</a:t>
            </a:r>
            <a:r>
              <a:rPr kumimoji="1" lang="en-US" altLang="ja-JP" sz="2400" dirty="0" smtClean="0">
                <a:latin typeface="+mj-lt"/>
              </a:rPr>
              <a:t>, the events should be measured more than </a:t>
            </a:r>
            <a:r>
              <a:rPr kumimoji="1" lang="en-US" altLang="ja-JP" sz="2400" u="sng" dirty="0" smtClean="0">
                <a:latin typeface="+mj-lt"/>
              </a:rPr>
              <a:t>60 events</a:t>
            </a:r>
            <a:r>
              <a:rPr kumimoji="1" lang="en-US" altLang="ja-JP" sz="2400" dirty="0" smtClean="0">
                <a:latin typeface="+mj-lt"/>
              </a:rPr>
              <a:t>.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59814" y="5877272"/>
            <a:ext cx="5748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+mj-lt"/>
              </a:rPr>
              <a:t>Data is not favored FINUDA’s data.</a:t>
            </a:r>
            <a:endParaRPr kumimoji="1" lang="ja-JP" alt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3486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Upper Limit estimation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32</a:t>
            </a:fld>
            <a:endParaRPr kumimoji="0"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Step-1 – count base upper limit</a:t>
            </a:r>
          </a:p>
          <a:p>
            <a:pPr lvl="1"/>
            <a:r>
              <a:rPr lang="en-US" altLang="ja-JP" dirty="0" smtClean="0">
                <a:latin typeface="+mj-lt"/>
              </a:rPr>
              <a:t>There was 3 events around the 5801.74 MeV with the missing mass window of 2 sigma (</a:t>
            </a:r>
            <a:r>
              <a:rPr lang="en-US" altLang="ja-JP" dirty="0">
                <a:latin typeface="+mj-lt"/>
              </a:rPr>
              <a:t>5.2 MeV)</a:t>
            </a:r>
            <a:r>
              <a:rPr lang="en-US" altLang="ja-JP" dirty="0" smtClean="0">
                <a:latin typeface="+mj-lt"/>
              </a:rPr>
              <a:t> of mass resolution.</a:t>
            </a:r>
          </a:p>
          <a:p>
            <a:pPr lvl="1"/>
            <a:r>
              <a:rPr kumimoji="1" lang="en-US" altLang="ja-JP" b="1" dirty="0" smtClean="0">
                <a:solidFill>
                  <a:srgbClr val="FF0000"/>
                </a:solidFill>
                <a:latin typeface="+mj-lt"/>
              </a:rPr>
              <a:t>6.68</a:t>
            </a:r>
            <a:r>
              <a:rPr kumimoji="1" lang="en-US" altLang="ja-JP" dirty="0" smtClean="0">
                <a:latin typeface="+mj-lt"/>
              </a:rPr>
              <a:t> events 90% confidence level from Poisson statistics as a background less assumption.</a:t>
            </a:r>
          </a:p>
          <a:p>
            <a:r>
              <a:rPr kumimoji="1" lang="en-US" altLang="ja-JP" dirty="0" smtClean="0">
                <a:latin typeface="+mj-lt"/>
              </a:rPr>
              <a:t>Step-2 – cross sectio</a:t>
            </a:r>
            <a:r>
              <a:rPr lang="en-US" altLang="ja-JP" dirty="0" smtClean="0">
                <a:latin typeface="+mj-lt"/>
              </a:rPr>
              <a:t>n upper limit</a:t>
            </a:r>
          </a:p>
          <a:p>
            <a:pPr lvl="1"/>
            <a:r>
              <a:rPr lang="en-US" altLang="ja-JP" dirty="0" smtClean="0">
                <a:latin typeface="+mj-lt"/>
              </a:rPr>
              <a:t>0.18 </a:t>
            </a:r>
            <a:r>
              <a:rPr lang="en-US" altLang="ja-JP" dirty="0" err="1" smtClean="0">
                <a:latin typeface="+mj-lt"/>
              </a:rPr>
              <a:t>nb</a:t>
            </a:r>
            <a:r>
              <a:rPr lang="en-US" altLang="ja-JP" dirty="0" smtClean="0">
                <a:latin typeface="+mj-lt"/>
              </a:rPr>
              <a:t>/</a:t>
            </a:r>
            <a:r>
              <a:rPr lang="en-US" altLang="ja-JP" dirty="0" err="1" smtClean="0">
                <a:latin typeface="+mj-lt"/>
              </a:rPr>
              <a:t>sr</a:t>
            </a:r>
            <a:r>
              <a:rPr lang="en-US" altLang="ja-JP" dirty="0" smtClean="0">
                <a:latin typeface="+mj-lt"/>
              </a:rPr>
              <a:t> per 1 event in the case of flat the angular distribution.</a:t>
            </a:r>
          </a:p>
          <a:p>
            <a:pPr lvl="1"/>
            <a:r>
              <a:rPr lang="en-US" altLang="ja-JP" dirty="0" smtClean="0">
                <a:latin typeface="+mj-lt"/>
              </a:rPr>
              <a:t>Differential cross section was estimated to be </a:t>
            </a:r>
            <a:r>
              <a:rPr lang="en-US" altLang="ja-JP" b="1" dirty="0" smtClean="0">
                <a:solidFill>
                  <a:srgbClr val="FF0000"/>
                </a:solidFill>
                <a:latin typeface="+mj-lt"/>
              </a:rPr>
              <a:t>1.2</a:t>
            </a:r>
            <a:r>
              <a:rPr lang="en-US" altLang="ja-JP" dirty="0" smtClean="0">
                <a:latin typeface="+mj-lt"/>
              </a:rPr>
              <a:t> </a:t>
            </a:r>
            <a:r>
              <a:rPr lang="en-US" altLang="ja-JP" dirty="0" err="1" smtClean="0">
                <a:latin typeface="+mj-lt"/>
              </a:rPr>
              <a:t>nb</a:t>
            </a:r>
            <a:r>
              <a:rPr lang="en-US" altLang="ja-JP" dirty="0" smtClean="0">
                <a:latin typeface="+mj-lt"/>
              </a:rPr>
              <a:t>/sr.</a:t>
            </a:r>
          </a:p>
          <a:p>
            <a:pPr lvl="1"/>
            <a:endParaRPr kumimoji="1" lang="en-US" altLang="ja-JP" dirty="0" smtClean="0">
              <a:latin typeface="+mj-lt"/>
            </a:endParaRPr>
          </a:p>
          <a:p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2415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33</a:t>
            </a:fld>
            <a:endParaRPr kumimoji="0" 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34243"/>
            <a:ext cx="6336704" cy="2263109"/>
          </a:xfrm>
        </p:spPr>
      </p:pic>
      <p:sp>
        <p:nvSpPr>
          <p:cNvPr id="6" name="テキスト ボックス 5"/>
          <p:cNvSpPr txBox="1"/>
          <p:nvPr/>
        </p:nvSpPr>
        <p:spPr>
          <a:xfrm>
            <a:off x="251520" y="1268760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baseline="30000" dirty="0" smtClean="0">
                <a:latin typeface="+mj-lt"/>
              </a:rPr>
              <a:t>6</a:t>
            </a:r>
            <a:r>
              <a:rPr kumimoji="1" lang="en-US" altLang="ja-JP" sz="2400" dirty="0" smtClean="0">
                <a:latin typeface="+mj-lt"/>
              </a:rPr>
              <a:t>Li(π</a:t>
            </a:r>
            <a:r>
              <a:rPr kumimoji="1" lang="en-US" altLang="ja-JP" sz="2400" baseline="30000" dirty="0" smtClean="0">
                <a:latin typeface="+mj-lt"/>
              </a:rPr>
              <a:t>-</a:t>
            </a:r>
            <a:r>
              <a:rPr kumimoji="1" lang="en-US" altLang="ja-JP" sz="2400" dirty="0" smtClean="0">
                <a:latin typeface="+mj-lt"/>
              </a:rPr>
              <a:t>,K</a:t>
            </a:r>
            <a:r>
              <a:rPr kumimoji="1" lang="en-US" altLang="ja-JP" sz="2400" baseline="30000" dirty="0" smtClean="0">
                <a:latin typeface="+mj-lt"/>
              </a:rPr>
              <a:t>+</a:t>
            </a:r>
            <a:r>
              <a:rPr kumimoji="1" lang="en-US" altLang="ja-JP" sz="2400" dirty="0" smtClean="0">
                <a:latin typeface="+mj-lt"/>
              </a:rPr>
              <a:t>) reaction populates 1</a:t>
            </a:r>
            <a:r>
              <a:rPr kumimoji="1" lang="en-US" altLang="ja-JP" sz="2400" baseline="30000" dirty="0" smtClean="0">
                <a:latin typeface="+mj-lt"/>
              </a:rPr>
              <a:t>+</a:t>
            </a:r>
            <a:r>
              <a:rPr kumimoji="1" lang="en-US" altLang="ja-JP" sz="2400" dirty="0" smtClean="0">
                <a:latin typeface="+mj-lt"/>
              </a:rPr>
              <a:t> state of </a:t>
            </a:r>
            <a:r>
              <a:rPr kumimoji="1" lang="en-US" altLang="ja-JP" sz="2400" baseline="30000" dirty="0" smtClean="0">
                <a:latin typeface="+mj-lt"/>
              </a:rPr>
              <a:t>6</a:t>
            </a:r>
            <a:r>
              <a:rPr kumimoji="1" lang="en-US" altLang="ja-JP" sz="2400" baseline="-25000" dirty="0" smtClean="0">
                <a:latin typeface="+mj-lt"/>
              </a:rPr>
              <a:t>Λ</a:t>
            </a:r>
            <a:r>
              <a:rPr kumimoji="1" lang="en-US" altLang="ja-JP" sz="2400" dirty="0" smtClean="0">
                <a:latin typeface="+mj-lt"/>
              </a:rPr>
              <a:t>H &lt;- </a:t>
            </a:r>
            <a:r>
              <a:rPr kumimoji="1" lang="en-US" altLang="ja-JP" sz="2400" baseline="30000" dirty="0" smtClean="0">
                <a:latin typeface="+mj-lt"/>
              </a:rPr>
              <a:t>6</a:t>
            </a:r>
            <a:r>
              <a:rPr kumimoji="1" lang="en-US" altLang="ja-JP" sz="2400" dirty="0" smtClean="0">
                <a:latin typeface="+mj-lt"/>
              </a:rPr>
              <a:t>Li(1</a:t>
            </a:r>
            <a:r>
              <a:rPr kumimoji="1" lang="en-US" altLang="ja-JP" sz="2400" baseline="30000" dirty="0" smtClean="0">
                <a:latin typeface="+mj-lt"/>
              </a:rPr>
              <a:t>+</a:t>
            </a:r>
            <a:r>
              <a:rPr kumimoji="1" lang="en-US" altLang="ja-JP" sz="2400" dirty="0" smtClean="0">
                <a:latin typeface="+mj-lt"/>
              </a:rPr>
              <a:t>) at forward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+mj-lt"/>
              </a:rPr>
              <a:t>It needs spin-flip to generate 0</a:t>
            </a:r>
            <a:r>
              <a:rPr kumimoji="1" lang="en-US" altLang="ja-JP" sz="2400" baseline="30000" dirty="0" smtClean="0">
                <a:latin typeface="+mj-lt"/>
              </a:rPr>
              <a:t>+</a:t>
            </a:r>
            <a:r>
              <a:rPr kumimoji="1" lang="en-US" altLang="ja-JP" sz="2400" dirty="0" smtClean="0">
                <a:latin typeface="+mj-lt"/>
              </a:rPr>
              <a:t>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+mj-lt"/>
              </a:rPr>
              <a:t>In the case of Scenario-1,2, width of 1+ state is narrow (Gal and </a:t>
            </a:r>
            <a:r>
              <a:rPr kumimoji="1" lang="en-US" altLang="ja-JP" sz="2400" dirty="0" err="1" smtClean="0">
                <a:latin typeface="+mj-lt"/>
              </a:rPr>
              <a:t>Millener</a:t>
            </a:r>
            <a:r>
              <a:rPr kumimoji="1" lang="en-US" altLang="ja-JP" sz="2400" dirty="0" smtClean="0">
                <a:latin typeface="+mj-lt"/>
              </a:rPr>
              <a:t>).                                           -&gt; data is not seen any narrow peak structures.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 smtClean="0">
                <a:latin typeface="+mj-lt"/>
              </a:rPr>
              <a:t>In the case of scenario-3, wave function is broad.	</a:t>
            </a:r>
            <a:r>
              <a:rPr kumimoji="1" lang="en-US" altLang="ja-JP" sz="2400" dirty="0">
                <a:latin typeface="+mj-lt"/>
              </a:rPr>
              <a:t> </a:t>
            </a:r>
            <a:r>
              <a:rPr kumimoji="1" lang="en-US" altLang="ja-JP" sz="2400" dirty="0" smtClean="0">
                <a:latin typeface="+mj-lt"/>
              </a:rPr>
              <a:t>    If state is exist, it would not be measured(</a:t>
            </a:r>
            <a:r>
              <a:rPr kumimoji="1" lang="en-US" altLang="ja-JP" sz="2400" dirty="0" err="1" smtClean="0">
                <a:latin typeface="+mj-lt"/>
              </a:rPr>
              <a:t>Hiyama</a:t>
            </a:r>
            <a:r>
              <a:rPr kumimoji="1" lang="en-US" altLang="ja-JP" sz="2400" dirty="0" smtClean="0">
                <a:latin typeface="+mj-lt"/>
              </a:rPr>
              <a:t>). </a:t>
            </a:r>
            <a:endParaRPr kumimoji="1" lang="ja-JP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8036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34</a:t>
            </a:fld>
            <a:endParaRPr kumimoji="0"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smtClean="0">
                <a:latin typeface="+mj-lt"/>
              </a:rPr>
              <a:t>Performed the measurement of </a:t>
            </a:r>
            <a:r>
              <a:rPr lang="en-US" altLang="ja-JP" baseline="30000" dirty="0" smtClean="0">
                <a:latin typeface="+mj-lt"/>
              </a:rPr>
              <a:t>6</a:t>
            </a:r>
            <a:r>
              <a:rPr lang="en-US" altLang="ja-JP" dirty="0" smtClean="0">
                <a:latin typeface="+mj-lt"/>
              </a:rPr>
              <a:t>Li(π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,K</a:t>
            </a:r>
            <a:r>
              <a:rPr lang="en-US" altLang="ja-JP" baseline="30000" dirty="0" smtClean="0">
                <a:latin typeface="+mj-lt"/>
              </a:rPr>
              <a:t>+</a:t>
            </a:r>
            <a:r>
              <a:rPr lang="en-US" altLang="ja-JP" dirty="0" smtClean="0">
                <a:latin typeface="+mj-lt"/>
              </a:rPr>
              <a:t>) reaction at p</a:t>
            </a:r>
            <a:r>
              <a:rPr lang="en-US" altLang="ja-JP" baseline="-25000" dirty="0" smtClean="0">
                <a:latin typeface="+mj-lt"/>
              </a:rPr>
              <a:t>π-</a:t>
            </a:r>
            <a:r>
              <a:rPr lang="en-US" altLang="ja-JP" dirty="0" smtClean="0">
                <a:latin typeface="+mj-lt"/>
              </a:rPr>
              <a:t> = 1.2 </a:t>
            </a:r>
            <a:r>
              <a:rPr lang="en-US" altLang="ja-JP" dirty="0" err="1" smtClean="0">
                <a:latin typeface="+mj-lt"/>
              </a:rPr>
              <a:t>GeV</a:t>
            </a:r>
            <a:r>
              <a:rPr lang="en-US" altLang="ja-JP" dirty="0" smtClean="0">
                <a:latin typeface="+mj-lt"/>
              </a:rPr>
              <a:t>/c.</a:t>
            </a:r>
          </a:p>
          <a:p>
            <a:r>
              <a:rPr kumimoji="1" lang="en-US" altLang="ja-JP" dirty="0" smtClean="0">
                <a:latin typeface="+mj-lt"/>
              </a:rPr>
              <a:t>In the missing-mass spectrum of </a:t>
            </a:r>
            <a:r>
              <a:rPr lang="en-US" altLang="ja-JP" baseline="30000" dirty="0">
                <a:latin typeface="+mj-lt"/>
              </a:rPr>
              <a:t>6</a:t>
            </a:r>
            <a:r>
              <a:rPr lang="en-US" altLang="ja-JP" dirty="0">
                <a:latin typeface="+mj-lt"/>
              </a:rPr>
              <a:t>Li(π</a:t>
            </a:r>
            <a:r>
              <a:rPr lang="en-US" altLang="ja-JP" baseline="30000" dirty="0">
                <a:latin typeface="+mj-lt"/>
              </a:rPr>
              <a:t>-</a:t>
            </a:r>
            <a:r>
              <a:rPr lang="en-US" altLang="ja-JP" dirty="0">
                <a:latin typeface="+mj-lt"/>
              </a:rPr>
              <a:t>,K</a:t>
            </a:r>
            <a:r>
              <a:rPr lang="en-US" altLang="ja-JP" baseline="30000" dirty="0">
                <a:latin typeface="+mj-lt"/>
              </a:rPr>
              <a:t>+</a:t>
            </a:r>
            <a:r>
              <a:rPr lang="en-US" altLang="ja-JP" dirty="0">
                <a:latin typeface="+mj-lt"/>
              </a:rPr>
              <a:t>) reaction</a:t>
            </a:r>
            <a:r>
              <a:rPr kumimoji="1" lang="en-US" altLang="ja-JP" dirty="0" smtClean="0">
                <a:latin typeface="+mj-lt"/>
              </a:rPr>
              <a:t>, no significant peak was observed.</a:t>
            </a:r>
          </a:p>
          <a:p>
            <a:r>
              <a:rPr lang="en-US" altLang="ja-JP" dirty="0">
                <a:latin typeface="+mj-lt"/>
              </a:rPr>
              <a:t>A</a:t>
            </a:r>
            <a:r>
              <a:rPr lang="en-US" altLang="ja-JP" dirty="0" smtClean="0">
                <a:latin typeface="+mj-lt"/>
              </a:rPr>
              <a:t>n upper limit of production cross section was estimated to be 1.2 </a:t>
            </a:r>
            <a:r>
              <a:rPr lang="en-US" altLang="ja-JP" dirty="0" err="1" smtClean="0">
                <a:latin typeface="+mj-lt"/>
              </a:rPr>
              <a:t>nb</a:t>
            </a:r>
            <a:r>
              <a:rPr lang="en-US" altLang="ja-JP" dirty="0" smtClean="0">
                <a:latin typeface="+mj-lt"/>
              </a:rPr>
              <a:t>/sr.</a:t>
            </a:r>
          </a:p>
          <a:p>
            <a:r>
              <a:rPr lang="en-US" altLang="ja-JP" dirty="0" smtClean="0">
                <a:latin typeface="+mj-lt"/>
              </a:rPr>
              <a:t>It is indicated that 0+ and 1+ states are unbound if cross section is about 10 </a:t>
            </a:r>
            <a:r>
              <a:rPr lang="en-US" altLang="ja-JP" dirty="0" err="1" smtClean="0">
                <a:latin typeface="+mj-lt"/>
              </a:rPr>
              <a:t>nb</a:t>
            </a:r>
            <a:r>
              <a:rPr lang="en-US" altLang="ja-JP" dirty="0" smtClean="0">
                <a:latin typeface="+mj-lt"/>
              </a:rPr>
              <a:t>/sr.</a:t>
            </a:r>
          </a:p>
          <a:p>
            <a:pPr lvl="1"/>
            <a:r>
              <a:rPr kumimoji="1" lang="en-US" altLang="ja-JP" dirty="0" smtClean="0">
                <a:latin typeface="+mj-lt"/>
              </a:rPr>
              <a:t>Need reconsideration of </a:t>
            </a:r>
            <a:r>
              <a:rPr kumimoji="1" lang="en-US" altLang="ja-JP" baseline="30000" dirty="0" smtClean="0">
                <a:latin typeface="+mj-lt"/>
              </a:rPr>
              <a:t>6</a:t>
            </a:r>
            <a:r>
              <a:rPr kumimoji="1" lang="en-US" altLang="ja-JP" baseline="-25000" dirty="0" smtClean="0">
                <a:latin typeface="+mj-lt"/>
              </a:rPr>
              <a:t>Λ</a:t>
            </a:r>
            <a:r>
              <a:rPr kumimoji="1" lang="en-US" altLang="ja-JP" dirty="0" smtClean="0">
                <a:latin typeface="+mj-lt"/>
              </a:rPr>
              <a:t>H</a:t>
            </a:r>
            <a:r>
              <a:rPr lang="ja-JP" altLang="en-US" dirty="0"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structure</a:t>
            </a:r>
            <a:endParaRPr kumimoji="1" lang="ja-JP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7579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 up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35</a:t>
            </a:fld>
            <a:endParaRPr kumimoji="0" 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4517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Production reactions(1)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36</a:t>
            </a:fld>
            <a:endParaRPr kumimoji="0" lang="en-US" dirty="0"/>
          </a:p>
        </p:txBody>
      </p:sp>
      <p:sp>
        <p:nvSpPr>
          <p:cNvPr id="7" name="コンテンツ プレースホルダ 1"/>
          <p:cNvSpPr txBox="1">
            <a:spLocks/>
          </p:cNvSpPr>
          <p:nvPr/>
        </p:nvSpPr>
        <p:spPr>
          <a:xfrm>
            <a:off x="446856" y="1340768"/>
            <a:ext cx="8229600" cy="489654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>
                <a:latin typeface="+mj-lt"/>
              </a:rPr>
              <a:t>Emulsion experiment</a:t>
            </a:r>
          </a:p>
          <a:p>
            <a:pPr lvl="1"/>
            <a:r>
              <a:rPr lang="en-US" altLang="ja-JP" dirty="0" smtClean="0">
                <a:latin typeface="+mj-lt"/>
              </a:rPr>
              <a:t>K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 beams stopped in target</a:t>
            </a:r>
          </a:p>
          <a:p>
            <a:pPr lvl="1"/>
            <a:r>
              <a:rPr lang="en-US" altLang="ja-JP" dirty="0" smtClean="0">
                <a:latin typeface="+mj-lt"/>
              </a:rPr>
              <a:t>Produce “</a:t>
            </a:r>
            <a:r>
              <a:rPr lang="en-US" altLang="ja-JP" dirty="0" err="1" smtClean="0">
                <a:solidFill>
                  <a:srgbClr val="0070C0"/>
                </a:solidFill>
                <a:latin typeface="+mj-lt"/>
              </a:rPr>
              <a:t>hyperfragment</a:t>
            </a:r>
            <a:r>
              <a:rPr lang="en-US" altLang="ja-JP" dirty="0" smtClean="0">
                <a:latin typeface="+mj-lt"/>
              </a:rPr>
              <a:t>”</a:t>
            </a:r>
          </a:p>
          <a:p>
            <a:pPr lvl="1"/>
            <a:r>
              <a:rPr lang="en-US" altLang="ja-JP" dirty="0" smtClean="0">
                <a:latin typeface="+mj-lt"/>
              </a:rPr>
              <a:t>Information of BE of </a:t>
            </a:r>
            <a:r>
              <a:rPr lang="en-US" altLang="ja-JP" dirty="0" err="1" smtClean="0">
                <a:latin typeface="+mj-lt"/>
              </a:rPr>
              <a:t>g.s</a:t>
            </a:r>
            <a:r>
              <a:rPr lang="en-US" altLang="ja-JP" dirty="0" smtClean="0">
                <a:latin typeface="+mj-lt"/>
              </a:rPr>
              <a:t>.</a:t>
            </a:r>
          </a:p>
          <a:p>
            <a:pPr lvl="2"/>
            <a:r>
              <a:rPr lang="en-US" altLang="ja-JP" dirty="0" smtClean="0">
                <a:latin typeface="+mj-lt"/>
              </a:rPr>
              <a:t>precise energy determination</a:t>
            </a:r>
          </a:p>
          <a:p>
            <a:pPr lvl="2"/>
            <a:r>
              <a:rPr lang="en-US" altLang="ja-JP" dirty="0" smtClean="0">
                <a:latin typeface="+mj-lt"/>
              </a:rPr>
              <a:t>but </a:t>
            </a:r>
            <a:r>
              <a:rPr lang="en-US" altLang="ja-JP" dirty="0" smtClean="0">
                <a:solidFill>
                  <a:srgbClr val="0070C0"/>
                </a:solidFill>
                <a:latin typeface="+mj-lt"/>
              </a:rPr>
              <a:t>low statistics</a:t>
            </a:r>
          </a:p>
          <a:p>
            <a:r>
              <a:rPr lang="en-US" altLang="ja-JP" dirty="0" smtClean="0">
                <a:latin typeface="+mj-lt"/>
              </a:rPr>
              <a:t>Missing-mass spectroscopy</a:t>
            </a:r>
          </a:p>
          <a:p>
            <a:pPr lvl="1"/>
            <a:r>
              <a:rPr lang="en-US" altLang="ja-JP" dirty="0" smtClean="0">
                <a:latin typeface="+mj-lt"/>
              </a:rPr>
              <a:t>“</a:t>
            </a:r>
            <a:r>
              <a:rPr lang="en-US" altLang="ja-JP" dirty="0" smtClean="0">
                <a:solidFill>
                  <a:srgbClr val="0070C0"/>
                </a:solidFill>
                <a:latin typeface="+mj-lt"/>
              </a:rPr>
              <a:t>identified</a:t>
            </a:r>
            <a:r>
              <a:rPr lang="en-US" altLang="ja-JP" dirty="0" smtClean="0">
                <a:latin typeface="+mj-lt"/>
              </a:rPr>
              <a:t>” </a:t>
            </a:r>
            <a:r>
              <a:rPr lang="en-US" altLang="ja-JP" dirty="0" err="1" smtClean="0">
                <a:latin typeface="+mj-lt"/>
              </a:rPr>
              <a:t>hypernuclei</a:t>
            </a:r>
            <a:endParaRPr lang="en-US" altLang="ja-JP" dirty="0" smtClean="0">
              <a:latin typeface="+mj-lt"/>
            </a:endParaRPr>
          </a:p>
          <a:p>
            <a:pPr lvl="1"/>
            <a:r>
              <a:rPr lang="en-US" altLang="ja-JP" dirty="0" smtClean="0">
                <a:latin typeface="+mj-lt"/>
              </a:rPr>
              <a:t>K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 or π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 beams</a:t>
            </a:r>
          </a:p>
          <a:p>
            <a:pPr lvl="1"/>
            <a:r>
              <a:rPr lang="en-US" altLang="ja-JP" dirty="0" smtClean="0">
                <a:latin typeface="+mj-lt"/>
              </a:rPr>
              <a:t>Obtain level structure</a:t>
            </a:r>
          </a:p>
          <a:p>
            <a:pPr lvl="2"/>
            <a:r>
              <a:rPr lang="en-US" altLang="ja-JP" dirty="0" smtClean="0">
                <a:solidFill>
                  <a:srgbClr val="0070C0"/>
                </a:solidFill>
                <a:latin typeface="+mj-lt"/>
              </a:rPr>
              <a:t>high statistics</a:t>
            </a:r>
          </a:p>
          <a:p>
            <a:pPr lvl="1"/>
            <a:r>
              <a:rPr lang="en-US" altLang="ja-JP" dirty="0" smtClean="0">
                <a:latin typeface="+mj-lt"/>
              </a:rPr>
              <a:t>Mainly </a:t>
            </a:r>
            <a:r>
              <a:rPr lang="en-US" altLang="ja-JP" dirty="0" smtClean="0">
                <a:solidFill>
                  <a:srgbClr val="0070C0"/>
                </a:solidFill>
                <a:latin typeface="+mj-lt"/>
              </a:rPr>
              <a:t>Non Charge-</a:t>
            </a:r>
            <a:r>
              <a:rPr lang="en-US" altLang="ja-JP" dirty="0" err="1" smtClean="0">
                <a:solidFill>
                  <a:srgbClr val="0070C0"/>
                </a:solidFill>
                <a:latin typeface="+mj-lt"/>
              </a:rPr>
              <a:t>eXchange</a:t>
            </a:r>
            <a:r>
              <a:rPr lang="en-US" altLang="ja-JP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(</a:t>
            </a:r>
            <a:r>
              <a:rPr lang="en-US" altLang="ja-JP" dirty="0" smtClean="0">
                <a:solidFill>
                  <a:srgbClr val="0070C0"/>
                </a:solidFill>
                <a:latin typeface="+mj-lt"/>
              </a:rPr>
              <a:t>NCX</a:t>
            </a:r>
            <a:r>
              <a:rPr lang="en-US" altLang="ja-JP" dirty="0" smtClean="0">
                <a:latin typeface="+mj-lt"/>
              </a:rPr>
              <a:t>)</a:t>
            </a:r>
          </a:p>
          <a:p>
            <a:pPr lvl="2"/>
            <a:r>
              <a:rPr lang="en-US" altLang="ja-JP" dirty="0" smtClean="0">
                <a:latin typeface="+mj-lt"/>
              </a:rPr>
              <a:t>available targets restricted</a:t>
            </a:r>
            <a:endParaRPr lang="ja-JP" altLang="en-US" dirty="0">
              <a:latin typeface="+mj-lt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4788024" y="980728"/>
            <a:ext cx="4176464" cy="5542930"/>
            <a:chOff x="4932040" y="1270446"/>
            <a:chExt cx="4176464" cy="5542930"/>
          </a:xfrm>
        </p:grpSpPr>
        <p:pic>
          <p:nvPicPr>
            <p:cNvPr id="9" name="図 8" descr="chart-2-3-mo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5543" y="1270446"/>
              <a:ext cx="2348865" cy="2014538"/>
            </a:xfrm>
            <a:prstGeom prst="rect">
              <a:avLst/>
            </a:prstGeom>
          </p:spPr>
        </p:pic>
        <p:pic>
          <p:nvPicPr>
            <p:cNvPr id="10" name="図 9" descr="chart-2-4-mo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59639" y="4798838"/>
              <a:ext cx="2348865" cy="2014538"/>
            </a:xfrm>
            <a:prstGeom prst="rect">
              <a:avLst/>
            </a:prstGeom>
          </p:spPr>
        </p:pic>
        <p:pic>
          <p:nvPicPr>
            <p:cNvPr id="11" name="図 10" descr="chart-1-2-mod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2040" y="3497782"/>
              <a:ext cx="3371479" cy="2019450"/>
            </a:xfrm>
            <a:prstGeom prst="rect">
              <a:avLst/>
            </a:prstGeom>
          </p:spPr>
        </p:pic>
        <p:sp>
          <p:nvSpPr>
            <p:cNvPr id="12" name="AutoShape 61"/>
            <p:cNvSpPr>
              <a:spLocks noChangeArrowheads="1"/>
            </p:cNvSpPr>
            <p:nvPr/>
          </p:nvSpPr>
          <p:spPr bwMode="auto">
            <a:xfrm rot="2280000">
              <a:off x="6373309" y="4704641"/>
              <a:ext cx="1118554" cy="724531"/>
            </a:xfrm>
            <a:prstGeom prst="rightArrow">
              <a:avLst>
                <a:gd name="adj1" fmla="val 50000"/>
                <a:gd name="adj2" fmla="val 47500"/>
              </a:avLst>
            </a:prstGeom>
            <a:gradFill rotWithShape="1">
              <a:gsLst>
                <a:gs pos="0">
                  <a:srgbClr val="800080"/>
                </a:gs>
                <a:gs pos="100000">
                  <a:srgbClr val="FF00FF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0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NCX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3894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Studies of Neutron</a:t>
            </a:r>
            <a:r>
              <a:rPr kumimoji="1" lang="en-US" altLang="ja-JP" dirty="0" smtClean="0"/>
              <a:t>-rich </a:t>
            </a:r>
            <a:r>
              <a:rPr lang="en-US" altLang="ja-JP" dirty="0" smtClean="0"/>
              <a:t>H</a:t>
            </a:r>
            <a:r>
              <a:rPr kumimoji="1" lang="en-US" altLang="ja-JP" dirty="0" smtClean="0"/>
              <a:t>ypernuclei 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18112"/>
          </a:xfrm>
        </p:spPr>
        <p:txBody>
          <a:bodyPr/>
          <a:lstStyle/>
          <a:p>
            <a:r>
              <a:rPr kumimoji="1" lang="en-US" altLang="ja-JP" sz="2800" dirty="0" smtClean="0">
                <a:latin typeface="+mj-lt"/>
              </a:rPr>
              <a:t>KEK-PS (SKY)</a:t>
            </a:r>
          </a:p>
          <a:p>
            <a:pPr lvl="1"/>
            <a:r>
              <a:rPr lang="en-US" altLang="ja-JP" dirty="0" smtClean="0">
                <a:latin typeface="+mj-lt"/>
              </a:rPr>
              <a:t>K. Kubota et al.  NPA602 (1996) 327.</a:t>
            </a:r>
          </a:p>
          <a:p>
            <a:pPr lvl="1"/>
            <a:r>
              <a:rPr kumimoji="1" lang="en-US" altLang="ja-JP" dirty="0" smtClean="0">
                <a:latin typeface="+mj-lt"/>
              </a:rPr>
              <a:t>(stopped K</a:t>
            </a:r>
            <a:r>
              <a:rPr kumimoji="1" lang="en-US" altLang="ja-JP" baseline="30000" dirty="0" smtClean="0">
                <a:latin typeface="+mj-lt"/>
              </a:rPr>
              <a:t>-</a:t>
            </a:r>
            <a:r>
              <a:rPr kumimoji="1" lang="en-US" altLang="ja-JP" dirty="0" smtClean="0">
                <a:latin typeface="+mj-lt"/>
              </a:rPr>
              <a:t>,π</a:t>
            </a:r>
            <a:r>
              <a:rPr kumimoji="1" lang="en-US" altLang="ja-JP" baseline="30000" dirty="0" smtClean="0">
                <a:latin typeface="+mj-lt"/>
              </a:rPr>
              <a:t>+</a:t>
            </a:r>
            <a:r>
              <a:rPr kumimoji="1" lang="en-US" altLang="ja-JP" dirty="0" smtClean="0">
                <a:latin typeface="+mj-lt"/>
              </a:rPr>
              <a:t>) reaction</a:t>
            </a:r>
          </a:p>
          <a:p>
            <a:pPr lvl="1"/>
            <a:r>
              <a:rPr lang="en-US" altLang="ja-JP" dirty="0" smtClean="0">
                <a:latin typeface="+mj-lt"/>
              </a:rPr>
              <a:t>Production upper limit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37</a:t>
            </a:fld>
            <a:endParaRPr lang="ja-JP" altLang="en-US" dirty="0"/>
          </a:p>
        </p:txBody>
      </p:sp>
      <p:pic>
        <p:nvPicPr>
          <p:cNvPr id="6" name="図 5" descr="npa-602-327-fi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3041" y="1700808"/>
            <a:ext cx="3501447" cy="4251755"/>
          </a:xfrm>
          <a:prstGeom prst="rect">
            <a:avLst/>
          </a:prstGeom>
        </p:spPr>
      </p:pic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043608" y="3068960"/>
            <a:ext cx="4248472" cy="132343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9</a:t>
            </a:r>
            <a:r>
              <a:rPr lang="en-US" altLang="ja-JP" sz="2000" baseline="-25000" dirty="0" smtClean="0">
                <a:solidFill>
                  <a:srgbClr val="000000"/>
                </a:solidFill>
                <a:latin typeface="+mj-lt"/>
              </a:rPr>
              <a:t>Λ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He:  &lt; 2.4x10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-4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 /(stopped K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12</a:t>
            </a:r>
            <a:r>
              <a:rPr lang="en-US" altLang="ja-JP" sz="2000" baseline="-25000" dirty="0" smtClean="0">
                <a:solidFill>
                  <a:srgbClr val="000000"/>
                </a:solidFill>
                <a:latin typeface="+mj-lt"/>
              </a:rPr>
              <a:t>Λ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Be: &lt; 6.1x10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-5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 /(stopped K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16</a:t>
            </a:r>
            <a:r>
              <a:rPr lang="en-US" altLang="ja-JP" sz="2000" baseline="-25000" dirty="0" smtClean="0">
                <a:solidFill>
                  <a:srgbClr val="000000"/>
                </a:solidFill>
                <a:latin typeface="+mj-lt"/>
              </a:rPr>
              <a:t>Λ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C:   &lt; 6.2x10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-5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 /(stopped K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683568" y="5157192"/>
            <a:ext cx="504056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12</a:t>
            </a:r>
            <a:r>
              <a:rPr lang="en-US" altLang="ja-JP" sz="2000" baseline="-25000" dirty="0">
                <a:solidFill>
                  <a:srgbClr val="000000"/>
                </a:solidFill>
                <a:latin typeface="+mj-lt"/>
              </a:rPr>
              <a:t>Λ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C g.s.: 9.8±1.2 x10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-4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 /(stopped K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sp>
        <p:nvSpPr>
          <p:cNvPr id="9" name="上下矢印 8"/>
          <p:cNvSpPr/>
          <p:nvPr/>
        </p:nvSpPr>
        <p:spPr>
          <a:xfrm>
            <a:off x="2987824" y="4437112"/>
            <a:ext cx="360040" cy="64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87624" y="5661248"/>
            <a:ext cx="3960440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srgbClr val="000000"/>
                </a:solidFill>
                <a:latin typeface="+mj-lt"/>
              </a:rPr>
              <a:t>H. Tamura et al.  PTPS 117 (1994) 1</a:t>
            </a:r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ΛN-ΣN Mixing in Λ </a:t>
            </a:r>
            <a:r>
              <a:rPr lang="en-US" altLang="ja-JP" dirty="0" err="1" smtClean="0"/>
              <a:t>Hypernuclei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788024" y="1681038"/>
            <a:ext cx="3700463" cy="1531938"/>
            <a:chOff x="2928" y="859"/>
            <a:chExt cx="2331" cy="965"/>
          </a:xfrm>
        </p:grpSpPr>
        <p:sp>
          <p:nvSpPr>
            <p:cNvPr id="8" name="Text Box 23"/>
            <p:cNvSpPr txBox="1">
              <a:spLocks noChangeArrowheads="1"/>
            </p:cNvSpPr>
            <p:nvPr/>
          </p:nvSpPr>
          <p:spPr bwMode="auto">
            <a:xfrm>
              <a:off x="3293" y="859"/>
              <a:ext cx="160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if </a:t>
              </a:r>
              <a:r>
                <a:rPr lang="en-US" altLang="ja-JP" sz="2800" dirty="0" smtClean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core isospin=0</a:t>
              </a:r>
              <a:endParaRPr lang="en-US" altLang="ja-JP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2928" y="1104"/>
              <a:ext cx="720" cy="72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25"/>
            <p:cNvSpPr>
              <a:spLocks noChangeArrowheads="1"/>
            </p:cNvSpPr>
            <p:nvPr/>
          </p:nvSpPr>
          <p:spPr bwMode="auto">
            <a:xfrm>
              <a:off x="3168" y="1536"/>
              <a:ext cx="240" cy="24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3168" y="1488"/>
              <a:ext cx="2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12" name="Oval 27"/>
            <p:cNvSpPr>
              <a:spLocks noChangeArrowheads="1"/>
            </p:cNvSpPr>
            <p:nvPr/>
          </p:nvSpPr>
          <p:spPr bwMode="auto">
            <a:xfrm>
              <a:off x="4512" y="1104"/>
              <a:ext cx="720" cy="72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28"/>
            <p:cNvSpPr>
              <a:spLocks noChangeArrowheads="1"/>
            </p:cNvSpPr>
            <p:nvPr/>
          </p:nvSpPr>
          <p:spPr bwMode="auto">
            <a:xfrm>
              <a:off x="4752" y="1536"/>
              <a:ext cx="240" cy="24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4752" y="1488"/>
              <a:ext cx="2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928" y="1156"/>
              <a:ext cx="7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A(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Bookman Old Style" pitchFamily="18" charset="0"/>
                </a:rPr>
                <a:t>I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=0)</a:t>
              </a:r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>
              <a:off x="3696" y="1440"/>
              <a:ext cx="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4512" y="1156"/>
              <a:ext cx="74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A(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Bookman Old Style" pitchFamily="18" charset="0"/>
                </a:rPr>
                <a:t>I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=0)</a:t>
              </a:r>
            </a:p>
          </p:txBody>
        </p:sp>
      </p:grp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6338664" y="2276872"/>
            <a:ext cx="609600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080" y="14654"/>
                </a:moveTo>
                <a:cubicBezTo>
                  <a:pt x="17792" y="13494"/>
                  <a:pt x="18169" y="12160"/>
                  <a:pt x="18169" y="10800"/>
                </a:cubicBezTo>
                <a:cubicBezTo>
                  <a:pt x="18169" y="6730"/>
                  <a:pt x="14869" y="3431"/>
                  <a:pt x="10800" y="3431"/>
                </a:cubicBezTo>
                <a:cubicBezTo>
                  <a:pt x="9439" y="3430"/>
                  <a:pt x="8105" y="3807"/>
                  <a:pt x="6945" y="4519"/>
                </a:cubicBezTo>
                <a:close/>
                <a:moveTo>
                  <a:pt x="4519" y="6945"/>
                </a:moveTo>
                <a:cubicBezTo>
                  <a:pt x="3807" y="8105"/>
                  <a:pt x="3431" y="9439"/>
                  <a:pt x="3431" y="10799"/>
                </a:cubicBezTo>
                <a:cubicBezTo>
                  <a:pt x="3431" y="14869"/>
                  <a:pt x="6730" y="18169"/>
                  <a:pt x="10800" y="18169"/>
                </a:cubicBezTo>
                <a:cubicBezTo>
                  <a:pt x="12160" y="18169"/>
                  <a:pt x="13494" y="17792"/>
                  <a:pt x="14654" y="17080"/>
                </a:cubicBez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788024" y="4417344"/>
            <a:ext cx="3687763" cy="1531938"/>
            <a:chOff x="2928" y="2779"/>
            <a:chExt cx="2323" cy="965"/>
          </a:xfrm>
        </p:grpSpPr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3293" y="2779"/>
              <a:ext cx="161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if </a:t>
              </a:r>
              <a:r>
                <a:rPr lang="en-US" altLang="ja-JP" sz="2800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core isospin</a:t>
              </a:r>
              <a:r>
                <a:rPr lang="en-US" altLang="ja-JP" sz="28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sym typeface="Symbol" pitchFamily="18" charset="2"/>
                </a:rPr>
                <a:t></a:t>
              </a:r>
              <a:r>
                <a:rPr lang="en-US" altLang="ja-JP" sz="2800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0</a:t>
              </a:r>
            </a:p>
          </p:txBody>
        </p:sp>
        <p:sp>
          <p:nvSpPr>
            <p:cNvPr id="21" name="Oval 36"/>
            <p:cNvSpPr>
              <a:spLocks noChangeArrowheads="1"/>
            </p:cNvSpPr>
            <p:nvPr/>
          </p:nvSpPr>
          <p:spPr bwMode="auto">
            <a:xfrm>
              <a:off x="2928" y="3024"/>
              <a:ext cx="720" cy="72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37"/>
            <p:cNvSpPr>
              <a:spLocks noChangeArrowheads="1"/>
            </p:cNvSpPr>
            <p:nvPr/>
          </p:nvSpPr>
          <p:spPr bwMode="auto">
            <a:xfrm>
              <a:off x="3168" y="3456"/>
              <a:ext cx="240" cy="24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3168" y="3408"/>
              <a:ext cx="27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Symbol" pitchFamily="18" charset="2"/>
                </a:rPr>
                <a:t>L</a:t>
              </a:r>
            </a:p>
          </p:txBody>
        </p:sp>
        <p:sp>
          <p:nvSpPr>
            <p:cNvPr id="24" name="Oval 39"/>
            <p:cNvSpPr>
              <a:spLocks noChangeArrowheads="1"/>
            </p:cNvSpPr>
            <p:nvPr/>
          </p:nvSpPr>
          <p:spPr bwMode="auto">
            <a:xfrm>
              <a:off x="4512" y="3024"/>
              <a:ext cx="720" cy="720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40"/>
            <p:cNvSpPr>
              <a:spLocks noChangeArrowheads="1"/>
            </p:cNvSpPr>
            <p:nvPr/>
          </p:nvSpPr>
          <p:spPr bwMode="auto">
            <a:xfrm>
              <a:off x="4752" y="3456"/>
              <a:ext cx="240" cy="240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6" name="Text Box 41"/>
            <p:cNvSpPr txBox="1">
              <a:spLocks noChangeArrowheads="1"/>
            </p:cNvSpPr>
            <p:nvPr/>
          </p:nvSpPr>
          <p:spPr bwMode="auto">
            <a:xfrm>
              <a:off x="4752" y="3408"/>
              <a:ext cx="2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Symbol" pitchFamily="18" charset="2"/>
                </a:rPr>
                <a:t>S</a:t>
              </a:r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auto">
            <a:xfrm>
              <a:off x="2928" y="3071"/>
              <a:ext cx="7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A(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Bookman Old Style" pitchFamily="18" charset="0"/>
                </a:rPr>
                <a:t>I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  <a:sym typeface="Symbol" pitchFamily="18" charset="2"/>
                </a:rPr>
                <a:t>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0)</a:t>
              </a: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>
              <a:off x="3696" y="3360"/>
              <a:ext cx="7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9" name="Text Box 44"/>
            <p:cNvSpPr txBox="1">
              <a:spLocks noChangeArrowheads="1"/>
            </p:cNvSpPr>
            <p:nvPr/>
          </p:nvSpPr>
          <p:spPr bwMode="auto">
            <a:xfrm>
              <a:off x="4512" y="3071"/>
              <a:ext cx="7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A(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Bookman Old Style" pitchFamily="18" charset="0"/>
                </a:rPr>
                <a:t>I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ＭＳ Ｐゴシック" charset="-128"/>
                  <a:sym typeface="Symbol" pitchFamily="18" charset="2"/>
                </a:rPr>
                <a:t></a:t>
              </a:r>
              <a:r>
                <a:rPr lang="en-US" altLang="ja-JP" sz="2800" dirty="0" smtClean="0">
                  <a:solidFill>
                    <a:srgbClr val="000000"/>
                  </a:solidFill>
                  <a:latin typeface="Arial" charset="0"/>
                </a:rPr>
                <a:t>0)</a:t>
              </a:r>
            </a:p>
          </p:txBody>
        </p:sp>
        <p:sp>
          <p:nvSpPr>
            <p:cNvPr id="30" name="Text Box 45"/>
            <p:cNvSpPr txBox="1">
              <a:spLocks noChangeArrowheads="1"/>
            </p:cNvSpPr>
            <p:nvPr/>
          </p:nvSpPr>
          <p:spPr bwMode="auto">
            <a:xfrm>
              <a:off x="3840" y="3408"/>
              <a:ext cx="5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ja-JP" sz="2800" dirty="0" smtClean="0">
                  <a:solidFill>
                    <a:srgbClr val="FF0066"/>
                  </a:solidFill>
                  <a:latin typeface="Arial" charset="0"/>
                </a:rPr>
                <a:t>OK!</a:t>
              </a:r>
            </a:p>
          </p:txBody>
        </p:sp>
      </p:grpSp>
      <p:grpSp>
        <p:nvGrpSpPr>
          <p:cNvPr id="19" name="グループ化 66"/>
          <p:cNvGrpSpPr/>
          <p:nvPr/>
        </p:nvGrpSpPr>
        <p:grpSpPr>
          <a:xfrm>
            <a:off x="827584" y="1412776"/>
            <a:ext cx="3106242" cy="4016423"/>
            <a:chOff x="827583" y="2015937"/>
            <a:chExt cx="3106242" cy="4205351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827583" y="2015937"/>
              <a:ext cx="3024336" cy="418019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1114425" y="5390728"/>
              <a:ext cx="99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1043608" y="3180928"/>
              <a:ext cx="99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1266825" y="5348064"/>
              <a:ext cx="685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NN</a:t>
              </a:r>
            </a:p>
          </p:txBody>
        </p:sp>
        <p:sp>
          <p:nvSpPr>
            <p:cNvPr id="36" name="Text Box 8"/>
            <p:cNvSpPr txBox="1">
              <a:spLocks noChangeArrowheads="1"/>
            </p:cNvSpPr>
            <p:nvPr/>
          </p:nvSpPr>
          <p:spPr bwMode="auto">
            <a:xfrm>
              <a:off x="1266825" y="2723728"/>
              <a:ext cx="7620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D</a:t>
              </a:r>
              <a:r>
                <a:rPr lang="en-US" altLang="ja-JP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</a:t>
              </a: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2486025" y="4095328"/>
              <a:ext cx="99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2486025" y="3409528"/>
              <a:ext cx="990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638425" y="4019128"/>
              <a:ext cx="685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L</a:t>
              </a:r>
              <a:r>
                <a:rPr lang="en-US" altLang="ja-JP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638425" y="2952328"/>
              <a:ext cx="685800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ymbol" pitchFamily="18" charset="2"/>
                </a:rPr>
                <a:t>S</a:t>
              </a:r>
              <a:r>
                <a:rPr lang="en-US" altLang="ja-JP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</a:t>
              </a: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1343025" y="3180928"/>
              <a:ext cx="0" cy="2209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885825" y="4019128"/>
              <a:ext cx="1371600" cy="457200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ja-JP" sz="2400" dirty="0" smtClean="0">
                  <a:solidFill>
                    <a:srgbClr val="000000"/>
                  </a:solidFill>
                  <a:latin typeface="Arial" charset="0"/>
                </a:rPr>
                <a:t>290MeV</a:t>
              </a: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>
              <a:off x="2714625" y="3409528"/>
              <a:ext cx="0" cy="685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2714625" y="3561928"/>
              <a:ext cx="1219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</a:pPr>
              <a:r>
                <a:rPr lang="en-US" altLang="ja-JP" sz="2400" dirty="0" smtClean="0">
                  <a:solidFill>
                    <a:srgbClr val="000000"/>
                  </a:solidFill>
                  <a:latin typeface="Arial" charset="0"/>
                </a:rPr>
                <a:t>77MeV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1187624" y="5764088"/>
              <a:ext cx="762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S=0</a:t>
              </a: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2562225" y="5764088"/>
              <a:ext cx="990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10000"/>
                </a:spcBef>
                <a:spcAft>
                  <a:spcPct val="0"/>
                </a:spcAft>
                <a:defRPr/>
              </a:pPr>
              <a:r>
                <a:rPr lang="en-US" altLang="ja-JP" sz="24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S= -1</a:t>
              </a:r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1571625" y="4339810"/>
              <a:ext cx="939800" cy="593725"/>
            </a:xfrm>
            <a:custGeom>
              <a:avLst/>
              <a:gdLst>
                <a:gd name="T0" fmla="*/ 0 w 592"/>
                <a:gd name="T1" fmla="*/ 374 h 374"/>
                <a:gd name="T2" fmla="*/ 335 w 592"/>
                <a:gd name="T3" fmla="*/ 251 h 374"/>
                <a:gd name="T4" fmla="*/ 592 w 592"/>
                <a:gd name="T5" fmla="*/ 0 h 374"/>
                <a:gd name="T6" fmla="*/ 0 60000 65536"/>
                <a:gd name="T7" fmla="*/ 0 60000 65536"/>
                <a:gd name="T8" fmla="*/ 0 60000 65536"/>
                <a:gd name="T9" fmla="*/ 0 w 592"/>
                <a:gd name="T10" fmla="*/ 0 h 374"/>
                <a:gd name="T11" fmla="*/ 592 w 592"/>
                <a:gd name="T12" fmla="*/ 374 h 3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92" h="374">
                  <a:moveTo>
                    <a:pt x="0" y="374"/>
                  </a:moveTo>
                  <a:cubicBezTo>
                    <a:pt x="56" y="354"/>
                    <a:pt x="236" y="313"/>
                    <a:pt x="335" y="251"/>
                  </a:cubicBezTo>
                  <a:cubicBezTo>
                    <a:pt x="434" y="189"/>
                    <a:pt x="539" y="52"/>
                    <a:pt x="592" y="0"/>
                  </a:cubicBezTo>
                </a:path>
              </a:pathLst>
            </a:custGeom>
            <a:ln w="38100">
              <a:solidFill>
                <a:srgbClr val="0033CC"/>
              </a:solidFill>
              <a:headEnd/>
              <a:tailEnd type="arrow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8" name="Text Box 55"/>
            <p:cNvSpPr txBox="1">
              <a:spLocks noChangeArrowheads="1"/>
            </p:cNvSpPr>
            <p:nvPr/>
          </p:nvSpPr>
          <p:spPr bwMode="auto">
            <a:xfrm>
              <a:off x="885825" y="2068213"/>
              <a:ext cx="12954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ordinary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nuclei</a:t>
              </a:r>
            </a:p>
          </p:txBody>
        </p:sp>
        <p:sp>
          <p:nvSpPr>
            <p:cNvPr id="49" name="Text Box 56"/>
            <p:cNvSpPr txBox="1">
              <a:spLocks noChangeArrowheads="1"/>
            </p:cNvSpPr>
            <p:nvPr/>
          </p:nvSpPr>
          <p:spPr bwMode="auto">
            <a:xfrm>
              <a:off x="2074714" y="2222223"/>
              <a:ext cx="17526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sz="2000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hypernuclei</a:t>
              </a:r>
              <a:endPara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50" name="Text Box 54"/>
          <p:cNvSpPr txBox="1">
            <a:spLocks noChangeArrowheads="1"/>
          </p:cNvSpPr>
          <p:nvPr/>
        </p:nvSpPr>
        <p:spPr bwMode="auto">
          <a:xfrm>
            <a:off x="827584" y="5877272"/>
            <a:ext cx="7543800" cy="461665"/>
          </a:xfrm>
          <a:prstGeom prst="rect">
            <a:avLst/>
          </a:prstGeom>
          <a:solidFill>
            <a:srgbClr val="FF6600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ja-JP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Important in neutron-rich Λ-</a:t>
            </a:r>
            <a:r>
              <a:rPr lang="en-US" altLang="ja-JP" sz="24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hypernuclei</a:t>
            </a:r>
            <a:r>
              <a:rPr lang="en-US" altLang="ja-JP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(large isospin)</a:t>
            </a:r>
            <a:endParaRPr lang="en-US" altLang="ja-JP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sym typeface="Symbol" pitchFamily="18" charset="2"/>
            </a:endParaRPr>
          </a:p>
        </p:txBody>
      </p:sp>
      <p:sp>
        <p:nvSpPr>
          <p:cNvPr id="51" name="Oval 27"/>
          <p:cNvSpPr>
            <a:spLocks noChangeArrowheads="1"/>
          </p:cNvSpPr>
          <p:nvPr/>
        </p:nvSpPr>
        <p:spPr bwMode="auto">
          <a:xfrm>
            <a:off x="7308304" y="3366120"/>
            <a:ext cx="1143000" cy="1143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52" name="Line 31"/>
          <p:cNvSpPr>
            <a:spLocks noChangeShapeType="1"/>
          </p:cNvSpPr>
          <p:nvPr/>
        </p:nvSpPr>
        <p:spPr bwMode="auto">
          <a:xfrm>
            <a:off x="6161112" y="2996952"/>
            <a:ext cx="1003176" cy="72008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54" name="Oval 28"/>
          <p:cNvSpPr>
            <a:spLocks noChangeArrowheads="1"/>
          </p:cNvSpPr>
          <p:nvPr/>
        </p:nvSpPr>
        <p:spPr bwMode="auto">
          <a:xfrm>
            <a:off x="7740352" y="3984104"/>
            <a:ext cx="381000" cy="3810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dirty="0" smtClean="0">
              <a:solidFill>
                <a:srgbClr val="000000"/>
              </a:solidFill>
            </a:endParaRPr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7702526" y="3913892"/>
            <a:ext cx="3978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Symbol" pitchFamily="18" charset="2"/>
              </a:rPr>
              <a:t>S</a:t>
            </a:r>
            <a:endParaRPr lang="en-US" altLang="ja-JP" sz="2800" b="1" baseline="30000" dirty="0" smtClean="0">
              <a:solidFill>
                <a:srgbClr val="000000"/>
              </a:solidFill>
              <a:latin typeface="Symbol" pitchFamily="18" charset="2"/>
            </a:endParaRPr>
          </a:p>
        </p:txBody>
      </p:sp>
      <p:sp>
        <p:nvSpPr>
          <p:cNvPr id="55" name="Text Box 32"/>
          <p:cNvSpPr txBox="1">
            <a:spLocks noChangeArrowheads="1"/>
          </p:cNvSpPr>
          <p:nvPr/>
        </p:nvSpPr>
        <p:spPr bwMode="auto">
          <a:xfrm>
            <a:off x="7308304" y="3481844"/>
            <a:ext cx="1322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</a:rPr>
              <a:t>A</a:t>
            </a:r>
            <a:r>
              <a:rPr lang="en-US" altLang="ja-JP" sz="2800" baseline="30000" dirty="0" smtClean="0">
                <a:solidFill>
                  <a:srgbClr val="000000"/>
                </a:solidFill>
                <a:latin typeface="Arial" charset="0"/>
              </a:rPr>
              <a:t>*</a:t>
            </a: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altLang="ja-JP" sz="2800" dirty="0" smtClean="0">
                <a:solidFill>
                  <a:srgbClr val="000000"/>
                </a:solidFill>
                <a:latin typeface="Bookman Old Style" pitchFamily="18" charset="0"/>
              </a:rPr>
              <a:t>I</a:t>
            </a:r>
            <a:r>
              <a:rPr lang="en-US" altLang="ja-JP" sz="2800" dirty="0" smtClean="0">
                <a:solidFill>
                  <a:srgbClr val="000000"/>
                </a:solidFill>
                <a:latin typeface="ＭＳ Ｐゴシック" charset="-128"/>
                <a:sym typeface="Symbol" pitchFamily="18" charset="2"/>
              </a:rPr>
              <a:t></a:t>
            </a:r>
            <a:r>
              <a:rPr lang="en-US" altLang="ja-JP" sz="2800" dirty="0" smtClean="0">
                <a:solidFill>
                  <a:srgbClr val="000000"/>
                </a:solidFill>
                <a:latin typeface="Arial" charset="0"/>
              </a:rPr>
              <a:t>0)</a:t>
            </a: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930151" y="3358733"/>
            <a:ext cx="2018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>
                <a:latin typeface="+mj-lt"/>
              </a:rPr>
              <a:t>Small wave</a:t>
            </a:r>
          </a:p>
          <a:p>
            <a:pPr algn="ctr"/>
            <a:r>
              <a:rPr lang="en-US" altLang="ja-JP" dirty="0" smtClean="0">
                <a:latin typeface="+mj-lt"/>
              </a:rPr>
              <a:t>function overlap</a:t>
            </a:r>
            <a:endParaRPr kumimoji="1" lang="en-US" altLang="ja-JP" dirty="0" smtClean="0">
              <a:latin typeface="+mj-lt"/>
            </a:endParaRPr>
          </a:p>
        </p:txBody>
      </p:sp>
      <p:sp>
        <p:nvSpPr>
          <p:cNvPr id="57" name="正方形/長方形 56"/>
          <p:cNvSpPr/>
          <p:nvPr/>
        </p:nvSpPr>
        <p:spPr>
          <a:xfrm>
            <a:off x="4932040" y="1268760"/>
            <a:ext cx="3478837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ja-JP" sz="1400" dirty="0" smtClean="0">
                <a:latin typeface="+mj-lt"/>
              </a:rPr>
              <a:t>B.F. Gibson et al. PRC </a:t>
            </a:r>
            <a:r>
              <a:rPr lang="en-US" altLang="ja-JP" sz="1400" b="1" dirty="0" smtClean="0">
                <a:latin typeface="+mj-lt"/>
              </a:rPr>
              <a:t>6</a:t>
            </a:r>
            <a:r>
              <a:rPr lang="en-US" altLang="ja-JP" sz="1400" dirty="0" smtClean="0">
                <a:latin typeface="+mj-lt"/>
              </a:rPr>
              <a:t> (1998) 433c.</a:t>
            </a:r>
            <a:endParaRPr lang="ja-JP" altLang="ja-JP" sz="1400" dirty="0" smtClean="0"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Calibri" pitchFamily="34" charset="0"/>
                <a:cs typeface="Calibri" pitchFamily="34" charset="0"/>
              </a:rPr>
              <a:t>Experimental Setup</a:t>
            </a:r>
            <a:endParaRPr kumimoji="1" lang="ja-JP" alt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K1.8 beam line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1.2 </a:t>
            </a:r>
            <a:r>
              <a:rPr lang="en-US" altLang="ja-JP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GeV</a:t>
            </a:r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/c π</a:t>
            </a:r>
            <a:r>
              <a:rPr lang="en-US" altLang="ja-JP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beams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Good momentum resolution:</a:t>
            </a:r>
            <a:r>
              <a:rPr lang="en-US" altLang="ja-JP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Δp</a:t>
            </a:r>
            <a:r>
              <a:rPr lang="en-US" altLang="ja-JP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/p~3.3x10</a:t>
            </a:r>
            <a:r>
              <a:rPr lang="en-US" altLang="ja-JP" baseline="30000" dirty="0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-4</a:t>
            </a:r>
            <a:endParaRPr lang="en-US" altLang="ja-JP" dirty="0" smtClean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uperconducting </a:t>
            </a:r>
            <a:r>
              <a:rPr lang="en-US" altLang="ja-JP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ja-JP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aon</a:t>
            </a:r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pectrometer(</a:t>
            </a:r>
            <a:r>
              <a:rPr lang="en-US" altLang="ja-JP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SKS</a:t>
            </a:r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Good momentum resolution: </a:t>
            </a:r>
            <a:r>
              <a:rPr lang="en-US" altLang="ja-JP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Δp</a:t>
            </a:r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/p~1.0x10</a:t>
            </a:r>
            <a:r>
              <a:rPr lang="en-US" altLang="ja-JP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-3</a:t>
            </a:r>
          </a:p>
          <a:p>
            <a:pPr lvl="1"/>
            <a:r>
              <a:rPr lang="en-US" altLang="ja-JP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Large acceptance : ΔΩ~100msr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39</a:t>
            </a:fld>
            <a:endParaRPr lang="ja-JP" altLang="en-US" dirty="0"/>
          </a:p>
        </p:txBody>
      </p:sp>
      <p:pic>
        <p:nvPicPr>
          <p:cNvPr id="6" name="図 5" descr="K1.8-beam-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077072"/>
            <a:ext cx="4158748" cy="2627798"/>
          </a:xfrm>
          <a:prstGeom prst="rect">
            <a:avLst/>
          </a:prstGeom>
        </p:spPr>
      </p:pic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755576" y="5949280"/>
            <a:ext cx="8640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D1,D2</a:t>
            </a:r>
          </a:p>
        </p:txBody>
      </p:sp>
      <p:sp>
        <p:nvSpPr>
          <p:cNvPr id="12" name="テキスト ボックス 11"/>
          <p:cNvSpPr txBox="1">
            <a:spLocks noChangeArrowheads="1"/>
          </p:cNvSpPr>
          <p:nvPr/>
        </p:nvSpPr>
        <p:spPr bwMode="auto">
          <a:xfrm>
            <a:off x="2200113" y="5373910"/>
            <a:ext cx="5760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D3</a:t>
            </a:r>
          </a:p>
        </p:txBody>
      </p:sp>
      <p:sp>
        <p:nvSpPr>
          <p:cNvPr id="13" name="テキスト ボックス 12"/>
          <p:cNvSpPr txBox="1">
            <a:spLocks noChangeArrowheads="1"/>
          </p:cNvSpPr>
          <p:nvPr/>
        </p:nvSpPr>
        <p:spPr bwMode="auto">
          <a:xfrm>
            <a:off x="3491880" y="5239072"/>
            <a:ext cx="5760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D4</a:t>
            </a:r>
          </a:p>
        </p:txBody>
      </p:sp>
      <p:sp>
        <p:nvSpPr>
          <p:cNvPr id="14" name="テキスト ボックス 13"/>
          <p:cNvSpPr txBox="1">
            <a:spLocks noChangeArrowheads="1"/>
          </p:cNvSpPr>
          <p:nvPr/>
        </p:nvSpPr>
        <p:spPr bwMode="auto">
          <a:xfrm>
            <a:off x="1475656" y="5830073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ESS1</a:t>
            </a:r>
          </a:p>
        </p:txBody>
      </p:sp>
      <p:sp>
        <p:nvSpPr>
          <p:cNvPr id="15" name="テキスト ボックス 14"/>
          <p:cNvSpPr txBox="1">
            <a:spLocks noChangeArrowheads="1"/>
          </p:cNvSpPr>
          <p:nvPr/>
        </p:nvSpPr>
        <p:spPr bwMode="auto">
          <a:xfrm>
            <a:off x="2627784" y="5355484"/>
            <a:ext cx="7200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ESS2</a:t>
            </a:r>
          </a:p>
        </p:txBody>
      </p:sp>
      <p:pic>
        <p:nvPicPr>
          <p:cNvPr id="16" name="図 15" descr="k18-photo-10j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315534" y="4405545"/>
            <a:ext cx="2627798" cy="1970849"/>
          </a:xfrm>
          <a:prstGeom prst="rect">
            <a:avLst/>
          </a:prstGeom>
        </p:spPr>
      </p:pic>
      <p:sp>
        <p:nvSpPr>
          <p:cNvPr id="17" name="テキスト ボックス 16"/>
          <p:cNvSpPr txBox="1">
            <a:spLocks noChangeArrowheads="1"/>
          </p:cNvSpPr>
          <p:nvPr/>
        </p:nvSpPr>
        <p:spPr bwMode="auto">
          <a:xfrm>
            <a:off x="5508104" y="5362183"/>
            <a:ext cx="576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D4</a:t>
            </a:r>
          </a:p>
        </p:txBody>
      </p:sp>
      <p:sp>
        <p:nvSpPr>
          <p:cNvPr id="18" name="テキスト ボックス 17"/>
          <p:cNvSpPr txBox="1">
            <a:spLocks noChangeArrowheads="1"/>
          </p:cNvSpPr>
          <p:nvPr/>
        </p:nvSpPr>
        <p:spPr bwMode="auto">
          <a:xfrm>
            <a:off x="2627784" y="5887725"/>
            <a:ext cx="2016224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K1.8 beam line</a:t>
            </a:r>
          </a:p>
        </p:txBody>
      </p:sp>
      <p:sp>
        <p:nvSpPr>
          <p:cNvPr id="19" name="テキスト ボックス 18"/>
          <p:cNvSpPr txBox="1">
            <a:spLocks noChangeArrowheads="1"/>
          </p:cNvSpPr>
          <p:nvPr/>
        </p:nvSpPr>
        <p:spPr bwMode="auto">
          <a:xfrm>
            <a:off x="3419872" y="4509120"/>
            <a:ext cx="5760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SKS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858" y="4077070"/>
            <a:ext cx="2520280" cy="2072230"/>
          </a:xfrm>
          <a:prstGeom prst="rect">
            <a:avLst/>
          </a:prstGeom>
        </p:spPr>
      </p:pic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7452320" y="6093186"/>
            <a:ext cx="927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SKS</a:t>
            </a:r>
          </a:p>
        </p:txBody>
      </p:sp>
      <p:sp>
        <p:nvSpPr>
          <p:cNvPr id="20" name="日付プレースホルダ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Interests of </a:t>
            </a:r>
            <a:r>
              <a:rPr lang="en-US" altLang="ja-JP" baseline="30000" dirty="0" smtClean="0"/>
              <a:t>6</a:t>
            </a:r>
            <a:r>
              <a:rPr lang="en-US" altLang="ja-JP" baseline="-25000" dirty="0" smtClean="0"/>
              <a:t>Λ</a:t>
            </a:r>
            <a:r>
              <a:rPr lang="en-US" altLang="ja-JP" dirty="0" smtClean="0"/>
              <a:t>H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240360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latin typeface="+mj-lt"/>
              </a:rPr>
              <a:t>By the glue-like effect of Λ, would </a:t>
            </a:r>
            <a:r>
              <a:rPr lang="en-US" altLang="ja-JP" sz="2800" baseline="30000" dirty="0" smtClean="0">
                <a:latin typeface="+mj-lt"/>
              </a:rPr>
              <a:t>6</a:t>
            </a:r>
            <a:r>
              <a:rPr lang="en-US" altLang="ja-JP" sz="2800" baseline="-25000" dirty="0" smtClean="0">
                <a:latin typeface="+mj-lt"/>
              </a:rPr>
              <a:t>Λ</a:t>
            </a:r>
            <a:r>
              <a:rPr lang="en-US" altLang="ja-JP" sz="2800" dirty="0" smtClean="0">
                <a:latin typeface="+mj-lt"/>
              </a:rPr>
              <a:t>H be bound from resonance state of core nucleus (</a:t>
            </a:r>
            <a:r>
              <a:rPr lang="en-US" altLang="ja-JP" sz="2800" baseline="30000" dirty="0" smtClean="0">
                <a:latin typeface="+mj-lt"/>
              </a:rPr>
              <a:t>5</a:t>
            </a:r>
            <a:r>
              <a:rPr lang="en-US" altLang="ja-JP" sz="2800" dirty="0" smtClean="0">
                <a:latin typeface="+mj-lt"/>
              </a:rPr>
              <a:t>H)?</a:t>
            </a:r>
          </a:p>
          <a:p>
            <a:r>
              <a:rPr lang="en-US" altLang="ja-JP" sz="2800" dirty="0">
                <a:latin typeface="+mj-lt"/>
              </a:rPr>
              <a:t>Very large </a:t>
            </a:r>
            <a:r>
              <a:rPr lang="en-US" altLang="ja-JP" sz="2800" dirty="0" err="1">
                <a:latin typeface="+mj-lt"/>
              </a:rPr>
              <a:t>isospin</a:t>
            </a:r>
            <a:r>
              <a:rPr lang="en-US" altLang="ja-JP" sz="2800" dirty="0">
                <a:latin typeface="+mj-lt"/>
              </a:rPr>
              <a:t>(p=1,n=4,Λ=1)</a:t>
            </a:r>
          </a:p>
          <a:p>
            <a:pPr lvl="1"/>
            <a:r>
              <a:rPr lang="en-US" altLang="ja-JP" sz="2400" dirty="0">
                <a:latin typeface="+mj-lt"/>
              </a:rPr>
              <a:t>Possible to approach to the neutron star</a:t>
            </a:r>
          </a:p>
          <a:p>
            <a:pPr lvl="1"/>
            <a:r>
              <a:rPr lang="en-US" altLang="ja-JP" sz="2400" dirty="0">
                <a:latin typeface="+mj-lt"/>
              </a:rPr>
              <a:t>ΛN-ΣN coupling </a:t>
            </a:r>
            <a:r>
              <a:rPr lang="en-US" altLang="ja-JP" sz="2400" dirty="0" smtClean="0">
                <a:latin typeface="+mj-lt"/>
              </a:rPr>
              <a:t>effect</a:t>
            </a:r>
            <a:endParaRPr lang="en-US" altLang="ja-JP" sz="2800" dirty="0" smtClean="0">
              <a:latin typeface="+mj-lt"/>
            </a:endParaRPr>
          </a:p>
          <a:p>
            <a:r>
              <a:rPr lang="en-US" altLang="ja-JP" sz="2800" dirty="0">
                <a:latin typeface="+mj-lt"/>
              </a:rPr>
              <a:t>DCX </a:t>
            </a:r>
            <a:r>
              <a:rPr lang="en-US" altLang="ja-JP" sz="2800" dirty="0" smtClean="0">
                <a:latin typeface="+mj-lt"/>
              </a:rPr>
              <a:t>mechanism</a:t>
            </a:r>
            <a:endParaRPr lang="en-US" altLang="ja-JP" sz="2800" dirty="0">
              <a:latin typeface="+mj-lt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D466D-962D-4DAE-812C-14EB59C8E526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 altLang="ja-JP" smtClean="0"/>
              <a:t>2014.3.12</a:t>
            </a:r>
            <a:endParaRPr lang="en-US" dirty="0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 smtClean="0"/>
              <a:t>第１１回ハドロン・スクエア</a:t>
            </a:r>
            <a:endParaRPr kumimoji="0" lang="en-US"/>
          </a:p>
        </p:txBody>
      </p:sp>
      <p:sp>
        <p:nvSpPr>
          <p:cNvPr id="6" name="角丸四角形 5"/>
          <p:cNvSpPr/>
          <p:nvPr/>
        </p:nvSpPr>
        <p:spPr>
          <a:xfrm>
            <a:off x="2483768" y="4316814"/>
            <a:ext cx="4129088" cy="2424554"/>
          </a:xfrm>
          <a:prstGeom prst="roundRect">
            <a:avLst/>
          </a:prstGeom>
          <a:solidFill>
            <a:srgbClr val="FFFFCC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2917479" y="4460829"/>
            <a:ext cx="3238697" cy="2208531"/>
            <a:chOff x="5437759" y="4437112"/>
            <a:chExt cx="3238697" cy="2208531"/>
          </a:xfrm>
        </p:grpSpPr>
        <p:grpSp>
          <p:nvGrpSpPr>
            <p:cNvPr id="7" name="グループ化 6"/>
            <p:cNvGrpSpPr>
              <a:grpSpLocks/>
            </p:cNvGrpSpPr>
            <p:nvPr/>
          </p:nvGrpSpPr>
          <p:grpSpPr bwMode="auto">
            <a:xfrm>
              <a:off x="5437759" y="4437112"/>
              <a:ext cx="3238697" cy="2208531"/>
              <a:chOff x="5194153" y="4247713"/>
              <a:chExt cx="3238611" cy="2207952"/>
            </a:xfrm>
          </p:grpSpPr>
          <p:grpSp>
            <p:nvGrpSpPr>
              <p:cNvPr id="8" name="グループ化 10"/>
              <p:cNvGrpSpPr>
                <a:grpSpLocks/>
              </p:cNvGrpSpPr>
              <p:nvPr/>
            </p:nvGrpSpPr>
            <p:grpSpPr bwMode="auto">
              <a:xfrm>
                <a:off x="7289764" y="4247713"/>
                <a:ext cx="1143000" cy="1724933"/>
                <a:chOff x="7289764" y="4247713"/>
                <a:chExt cx="1143000" cy="1724933"/>
              </a:xfrm>
            </p:grpSpPr>
            <p:sp>
              <p:nvSpPr>
                <p:cNvPr id="14" name="Oval 20"/>
                <p:cNvSpPr>
                  <a:spLocks noChangeArrowheads="1"/>
                </p:cNvSpPr>
                <p:nvPr/>
              </p:nvSpPr>
              <p:spPr bwMode="auto">
                <a:xfrm>
                  <a:off x="7670764" y="4247713"/>
                  <a:ext cx="381000" cy="3810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99CC"/>
                    </a:gs>
                    <a:gs pos="100000">
                      <a:srgbClr val="76475E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/>
                  <a:r>
                    <a:rPr lang="en-US" altLang="ja-JP" sz="2400"/>
                    <a:t>p</a:t>
                  </a:r>
                </a:p>
              </p:txBody>
            </p:sp>
            <p:sp>
              <p:nvSpPr>
                <p:cNvPr id="15" name="Oval 39"/>
                <p:cNvSpPr>
                  <a:spLocks noChangeArrowheads="1"/>
                </p:cNvSpPr>
                <p:nvPr/>
              </p:nvSpPr>
              <p:spPr bwMode="auto">
                <a:xfrm>
                  <a:off x="7670764" y="4628713"/>
                  <a:ext cx="381000" cy="38100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FF"/>
                    </a:gs>
                    <a:gs pos="100000">
                      <a:srgbClr val="000076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9pPr>
                </a:lstStyle>
                <a:p>
                  <a:pPr algn="ctr" eaLnBrk="1" hangingPunct="1"/>
                  <a:r>
                    <a:rPr lang="en-US" altLang="ja-JP" sz="2400" dirty="0">
                      <a:solidFill>
                        <a:schemeClr val="bg1"/>
                      </a:solidFill>
                      <a:latin typeface="Symbol" pitchFamily="18" charset="2"/>
                    </a:rPr>
                    <a:t>L</a:t>
                  </a:r>
                </a:p>
              </p:txBody>
            </p:sp>
            <p:sp>
              <p:nvSpPr>
                <p:cNvPr id="1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496263" y="5453533"/>
                  <a:ext cx="838200" cy="519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1pPr>
                  <a:lvl2pPr marL="742950" indent="-28575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2pPr>
                  <a:lvl3pPr marL="1143000" indent="-22860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3pPr>
                  <a:lvl4pPr marL="1600200" indent="-22860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4pPr>
                  <a:lvl5pPr marL="2057400" indent="-228600" eaLnBrk="0" hangingPunct="0"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rgbClr val="0000FF"/>
                      </a:solidFill>
                      <a:latin typeface="Helvetica" charset="0"/>
                      <a:ea typeface="ＭＳ Ｐゴシック" pitchFamily="50" charset="-128"/>
                    </a:defRPr>
                  </a:lvl9pPr>
                </a:lstStyle>
                <a:p>
                  <a:pPr eaLnBrk="1" hangingPunct="1"/>
                  <a:r>
                    <a:rPr lang="en-US" altLang="ja-JP" sz="2800" b="1" baseline="30000">
                      <a:solidFill>
                        <a:srgbClr val="006600"/>
                      </a:solidFill>
                    </a:rPr>
                    <a:t>6</a:t>
                  </a:r>
                  <a:r>
                    <a:rPr lang="en-US" altLang="ja-JP" sz="2800" b="1" baseline="-25000">
                      <a:solidFill>
                        <a:srgbClr val="006600"/>
                      </a:solidFill>
                      <a:latin typeface="Symbol" pitchFamily="18" charset="2"/>
                    </a:rPr>
                    <a:t>L</a:t>
                  </a:r>
                  <a:r>
                    <a:rPr lang="en-US" altLang="ja-JP" sz="2800" b="1">
                      <a:solidFill>
                        <a:srgbClr val="006600"/>
                      </a:solidFill>
                    </a:rPr>
                    <a:t>H</a:t>
                  </a:r>
                </a:p>
              </p:txBody>
            </p:sp>
            <p:sp>
              <p:nvSpPr>
                <p:cNvPr id="17" name="Oval 127"/>
                <p:cNvSpPr>
                  <a:spLocks noChangeArrowheads="1"/>
                </p:cNvSpPr>
                <p:nvPr/>
              </p:nvSpPr>
              <p:spPr bwMode="auto">
                <a:xfrm>
                  <a:off x="7289124" y="4552691"/>
                  <a:ext cx="380990" cy="3809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ja-JP" sz="2400">
                      <a:latin typeface="Arial" pitchFamily="34" charset="0"/>
                    </a:rPr>
                    <a:t>n</a:t>
                  </a:r>
                </a:p>
              </p:txBody>
            </p:sp>
            <p:sp>
              <p:nvSpPr>
                <p:cNvPr id="18" name="Oval 128"/>
                <p:cNvSpPr>
                  <a:spLocks noChangeArrowheads="1"/>
                </p:cNvSpPr>
                <p:nvPr/>
              </p:nvSpPr>
              <p:spPr bwMode="auto">
                <a:xfrm>
                  <a:off x="7441520" y="4933591"/>
                  <a:ext cx="380990" cy="3809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ja-JP" sz="2400">
                      <a:latin typeface="Arial" pitchFamily="34" charset="0"/>
                    </a:rPr>
                    <a:t>n</a:t>
                  </a:r>
                </a:p>
              </p:txBody>
            </p:sp>
            <p:sp>
              <p:nvSpPr>
                <p:cNvPr id="19" name="Oval 129"/>
                <p:cNvSpPr>
                  <a:spLocks noChangeArrowheads="1"/>
                </p:cNvSpPr>
                <p:nvPr/>
              </p:nvSpPr>
              <p:spPr bwMode="auto">
                <a:xfrm>
                  <a:off x="7898708" y="4933591"/>
                  <a:ext cx="380990" cy="3809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ja-JP" sz="2400" dirty="0">
                      <a:latin typeface="Arial" pitchFamily="34" charset="0"/>
                    </a:rPr>
                    <a:t>n</a:t>
                  </a:r>
                </a:p>
              </p:txBody>
            </p:sp>
            <p:sp>
              <p:nvSpPr>
                <p:cNvPr id="20" name="Oval 130"/>
                <p:cNvSpPr>
                  <a:spLocks noChangeArrowheads="1"/>
                </p:cNvSpPr>
                <p:nvPr/>
              </p:nvSpPr>
              <p:spPr bwMode="auto">
                <a:xfrm>
                  <a:off x="8051104" y="4552691"/>
                  <a:ext cx="380990" cy="38090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ja-JP" sz="2400" dirty="0">
                      <a:latin typeface="Arial" pitchFamily="34" charset="0"/>
                    </a:rPr>
                    <a:t>n</a:t>
                  </a:r>
                </a:p>
              </p:txBody>
            </p:sp>
          </p:grpSp>
          <p:sp>
            <p:nvSpPr>
              <p:cNvPr id="9" name="テキスト ボックス 8"/>
              <p:cNvSpPr txBox="1"/>
              <p:nvPr/>
            </p:nvSpPr>
            <p:spPr>
              <a:xfrm>
                <a:off x="5194153" y="6055660"/>
                <a:ext cx="1303528" cy="4000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 dirty="0">
                    <a:latin typeface="+mj-lt"/>
                  </a:rPr>
                  <a:t>Unstable</a:t>
                </a:r>
                <a:endParaRPr lang="ja-JP" altLang="en-US" sz="2000" dirty="0">
                  <a:latin typeface="+mj-lt"/>
                </a:endParaRPr>
              </a:p>
            </p:txBody>
          </p:sp>
          <p:sp>
            <p:nvSpPr>
              <p:cNvPr id="10" name="テキスト ボックス 9"/>
              <p:cNvSpPr txBox="1"/>
              <p:nvPr/>
            </p:nvSpPr>
            <p:spPr>
              <a:xfrm>
                <a:off x="7289748" y="6055660"/>
                <a:ext cx="1107967" cy="4000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altLang="ja-JP" sz="2000" dirty="0">
                    <a:latin typeface="+mj-lt"/>
                  </a:rPr>
                  <a:t>Stable?</a:t>
                </a:r>
                <a:endParaRPr lang="ja-JP" altLang="en-US" sz="2000" dirty="0">
                  <a:latin typeface="+mj-lt"/>
                </a:endParaRPr>
              </a:p>
            </p:txBody>
          </p:sp>
        </p:grpSp>
        <p:grpSp>
          <p:nvGrpSpPr>
            <p:cNvPr id="23" name="グループ化 9"/>
            <p:cNvGrpSpPr>
              <a:grpSpLocks/>
            </p:cNvGrpSpPr>
            <p:nvPr/>
          </p:nvGrpSpPr>
          <p:grpSpPr bwMode="auto">
            <a:xfrm>
              <a:off x="5445178" y="4468837"/>
              <a:ext cx="1143046" cy="1768475"/>
              <a:chOff x="5138002" y="4150878"/>
              <a:chExt cx="1143000" cy="1769703"/>
            </a:xfrm>
          </p:grpSpPr>
          <p:sp>
            <p:nvSpPr>
              <p:cNvPr id="24" name="Oval 48"/>
              <p:cNvSpPr>
                <a:spLocks noChangeArrowheads="1"/>
              </p:cNvSpPr>
              <p:nvPr/>
            </p:nvSpPr>
            <p:spPr bwMode="auto">
              <a:xfrm>
                <a:off x="5595202" y="4455678"/>
                <a:ext cx="381000" cy="381000"/>
              </a:xfrm>
              <a:prstGeom prst="ellipse">
                <a:avLst/>
              </a:prstGeom>
              <a:gradFill rotWithShape="1">
                <a:gsLst>
                  <a:gs pos="0">
                    <a:srgbClr val="FF99CC"/>
                  </a:gs>
                  <a:gs pos="100000">
                    <a:srgbClr val="76475E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9pPr>
              </a:lstStyle>
              <a:p>
                <a:pPr algn="ctr" eaLnBrk="1" hangingPunct="1"/>
                <a:r>
                  <a:rPr lang="en-US" altLang="ja-JP" sz="2400" dirty="0"/>
                  <a:t>p</a:t>
                </a: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auto">
              <a:xfrm>
                <a:off x="5900017" y="4150878"/>
                <a:ext cx="380985" cy="38126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sz="2400">
                    <a:latin typeface="Arial" pitchFamily="34" charset="0"/>
                  </a:rPr>
                  <a:t>n</a:t>
                </a:r>
              </a:p>
            </p:txBody>
          </p:sp>
          <p:sp>
            <p:nvSpPr>
              <p:cNvPr id="26" name="Text Box 65"/>
              <p:cNvSpPr txBox="1">
                <a:spLocks noChangeArrowheads="1"/>
              </p:cNvSpPr>
              <p:nvPr/>
            </p:nvSpPr>
            <p:spPr bwMode="auto">
              <a:xfrm>
                <a:off x="5448304" y="5401468"/>
                <a:ext cx="7620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rgbClr val="0000FF"/>
                    </a:solidFill>
                    <a:latin typeface="Helvetica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800" b="1" baseline="30000">
                    <a:solidFill>
                      <a:srgbClr val="006600"/>
                    </a:solidFill>
                  </a:rPr>
                  <a:t>5</a:t>
                </a:r>
                <a:r>
                  <a:rPr lang="en-US" altLang="ja-JP" sz="2800" b="1">
                    <a:solidFill>
                      <a:srgbClr val="006600"/>
                    </a:solidFill>
                  </a:rPr>
                  <a:t>H</a:t>
                </a:r>
              </a:p>
            </p:txBody>
          </p:sp>
          <p:sp>
            <p:nvSpPr>
              <p:cNvPr id="27" name="Oval 124"/>
              <p:cNvSpPr>
                <a:spLocks noChangeArrowheads="1"/>
              </p:cNvSpPr>
              <p:nvPr/>
            </p:nvSpPr>
            <p:spPr bwMode="auto">
              <a:xfrm>
                <a:off x="5900017" y="4837154"/>
                <a:ext cx="380985" cy="38126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sz="2400" dirty="0">
                    <a:latin typeface="Arial" pitchFamily="34" charset="0"/>
                  </a:rPr>
                  <a:t>n</a:t>
                </a:r>
              </a:p>
            </p:txBody>
          </p:sp>
          <p:sp>
            <p:nvSpPr>
              <p:cNvPr id="28" name="Oval 125"/>
              <p:cNvSpPr>
                <a:spLocks noChangeArrowheads="1"/>
              </p:cNvSpPr>
              <p:nvPr/>
            </p:nvSpPr>
            <p:spPr bwMode="auto">
              <a:xfrm>
                <a:off x="5138048" y="4303384"/>
                <a:ext cx="380985" cy="38126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sz="2400" dirty="0">
                    <a:latin typeface="Arial" pitchFamily="34" charset="0"/>
                  </a:rPr>
                  <a:t>n</a:t>
                </a:r>
              </a:p>
            </p:txBody>
          </p:sp>
          <p:sp>
            <p:nvSpPr>
              <p:cNvPr id="29" name="Oval 126"/>
              <p:cNvSpPr>
                <a:spLocks noChangeArrowheads="1"/>
              </p:cNvSpPr>
              <p:nvPr/>
            </p:nvSpPr>
            <p:spPr bwMode="auto">
              <a:xfrm>
                <a:off x="5290442" y="4913407"/>
                <a:ext cx="380985" cy="381265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ja-JP" sz="2400">
                    <a:latin typeface="Arial" pitchFamily="34" charset="0"/>
                  </a:rPr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4289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36904" cy="796950"/>
          </a:xfrm>
        </p:spPr>
        <p:txBody>
          <a:bodyPr/>
          <a:lstStyle/>
          <a:p>
            <a:r>
              <a:rPr lang="en-US" altLang="ja-JP" dirty="0" smtClean="0">
                <a:latin typeface="Calibri" pitchFamily="34" charset="0"/>
              </a:rPr>
              <a:t>Experimental </a:t>
            </a:r>
            <a:r>
              <a:rPr kumimoji="1" lang="en-US" altLang="ja-JP" dirty="0" smtClean="0">
                <a:latin typeface="Calibri" pitchFamily="34" charset="0"/>
              </a:rPr>
              <a:t>Setup</a:t>
            </a:r>
            <a:endParaRPr kumimoji="1" lang="ja-JP" altLang="en-US" dirty="0">
              <a:latin typeface="Calibri" pitchFamily="34" charset="0"/>
            </a:endParaRPr>
          </a:p>
        </p:txBody>
      </p:sp>
      <p:grpSp>
        <p:nvGrpSpPr>
          <p:cNvPr id="3" name="グループ化 44"/>
          <p:cNvGrpSpPr/>
          <p:nvPr/>
        </p:nvGrpSpPr>
        <p:grpSpPr>
          <a:xfrm>
            <a:off x="5304672" y="1340768"/>
            <a:ext cx="3659815" cy="4896544"/>
            <a:chOff x="4321405" y="476672"/>
            <a:chExt cx="4744206" cy="635020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9091"/>
            <a:stretch>
              <a:fillRect/>
            </a:stretch>
          </p:blipFill>
          <p:spPr bwMode="auto">
            <a:xfrm rot="16200000">
              <a:off x="4091299" y="1508138"/>
              <a:ext cx="5281883" cy="4608512"/>
            </a:xfrm>
            <a:prstGeom prst="rect">
              <a:avLst/>
            </a:prstGeom>
            <a:noFill/>
            <a:ln w="9525" cap="flat">
              <a:solidFill>
                <a:schemeClr val="tx1"/>
              </a:solidFill>
              <a:round/>
              <a:headEnd/>
              <a:tailEnd/>
            </a:ln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7328899" y="836712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latin typeface="Calibri" pitchFamily="34" charset="0"/>
                </a:rPr>
                <a:t>SDC3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6652101" y="620688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latin typeface="Calibri" pitchFamily="34" charset="0"/>
                </a:rPr>
                <a:t>SDC4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8028384" y="3068960"/>
              <a:ext cx="6238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latin typeface="Calibri" pitchFamily="34" charset="0"/>
                </a:rPr>
                <a:t>SFT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364088" y="2348880"/>
              <a:ext cx="530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AC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258008" y="476672"/>
              <a:ext cx="474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LC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868144" y="2636912"/>
              <a:ext cx="6781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TOF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4960754" y="5013176"/>
              <a:ext cx="65114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B</a:t>
              </a:r>
              <a:r>
                <a:rPr kumimoji="1" lang="en-US" altLang="ja-JP" sz="2400" b="1" dirty="0" smtClean="0">
                  <a:latin typeface="Calibri" pitchFamily="34" charset="0"/>
                </a:rPr>
                <a:t>FT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6156176" y="3185081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BH2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8028384" y="3399383"/>
              <a:ext cx="670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latin typeface="Calibri" pitchFamily="34" charset="0"/>
                </a:rPr>
                <a:t>SSD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7524328" y="3933056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B</a:t>
              </a:r>
              <a:r>
                <a:rPr kumimoji="1" lang="en-US" altLang="ja-JP" sz="2400" b="1" dirty="0" smtClean="0">
                  <a:latin typeface="Calibri" pitchFamily="34" charset="0"/>
                </a:rPr>
                <a:t>C3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524328" y="3573016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BC4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cxnSp>
          <p:nvCxnSpPr>
            <p:cNvPr id="16" name="直線矢印コネクタ 15"/>
            <p:cNvCxnSpPr>
              <a:stCxn id="14" idx="1"/>
            </p:cNvCxnSpPr>
            <p:nvPr/>
          </p:nvCxnSpPr>
          <p:spPr bwMode="auto">
            <a:xfrm flipH="1" flipV="1">
              <a:off x="7236296" y="3789040"/>
              <a:ext cx="288032" cy="37484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直線矢印コネクタ 16"/>
            <p:cNvCxnSpPr>
              <a:stCxn id="15" idx="1"/>
            </p:cNvCxnSpPr>
            <p:nvPr/>
          </p:nvCxnSpPr>
          <p:spPr bwMode="auto">
            <a:xfrm flipH="1" flipV="1">
              <a:off x="7236296" y="3573016"/>
              <a:ext cx="288032" cy="2308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直線矢印コネクタ 17"/>
            <p:cNvCxnSpPr>
              <a:stCxn id="13" idx="1"/>
            </p:cNvCxnSpPr>
            <p:nvPr/>
          </p:nvCxnSpPr>
          <p:spPr bwMode="auto">
            <a:xfrm flipH="1" flipV="1">
              <a:off x="7308304" y="3356992"/>
              <a:ext cx="720080" cy="2732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直線矢印コネクタ 18"/>
            <p:cNvCxnSpPr>
              <a:stCxn id="7" idx="1"/>
            </p:cNvCxnSpPr>
            <p:nvPr/>
          </p:nvCxnSpPr>
          <p:spPr bwMode="auto">
            <a:xfrm flipH="1" flipV="1">
              <a:off x="7385424" y="3278233"/>
              <a:ext cx="642961" cy="215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直線矢印コネクタ 19"/>
            <p:cNvCxnSpPr/>
            <p:nvPr/>
          </p:nvCxnSpPr>
          <p:spPr bwMode="auto">
            <a:xfrm flipH="1">
              <a:off x="7385424" y="2795737"/>
              <a:ext cx="714970" cy="3891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直線矢印コネクタ 20"/>
            <p:cNvCxnSpPr>
              <a:stCxn id="12" idx="3"/>
            </p:cNvCxnSpPr>
            <p:nvPr/>
          </p:nvCxnSpPr>
          <p:spPr bwMode="auto">
            <a:xfrm>
              <a:off x="6863421" y="3415914"/>
              <a:ext cx="228859" cy="850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直線矢印コネクタ 21"/>
            <p:cNvCxnSpPr>
              <a:stCxn id="11" idx="2"/>
            </p:cNvCxnSpPr>
            <p:nvPr/>
          </p:nvCxnSpPr>
          <p:spPr bwMode="auto">
            <a:xfrm flipH="1">
              <a:off x="4958488" y="5474841"/>
              <a:ext cx="327836" cy="2314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直線矢印コネクタ 22"/>
            <p:cNvCxnSpPr/>
            <p:nvPr/>
          </p:nvCxnSpPr>
          <p:spPr bwMode="auto">
            <a:xfrm flipH="1">
              <a:off x="7092281" y="1196752"/>
              <a:ext cx="504055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直線矢印コネクタ 23"/>
            <p:cNvCxnSpPr>
              <a:stCxn id="6" idx="2"/>
            </p:cNvCxnSpPr>
            <p:nvPr/>
          </p:nvCxnSpPr>
          <p:spPr bwMode="auto">
            <a:xfrm flipH="1">
              <a:off x="6804248" y="1082353"/>
              <a:ext cx="269604" cy="2584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直線矢印コネクタ 24"/>
            <p:cNvCxnSpPr>
              <a:stCxn id="10" idx="0"/>
            </p:cNvCxnSpPr>
            <p:nvPr/>
          </p:nvCxnSpPr>
          <p:spPr bwMode="auto">
            <a:xfrm flipV="1">
              <a:off x="6207211" y="2348880"/>
              <a:ext cx="164989" cy="2880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直線矢印コネクタ 25"/>
            <p:cNvCxnSpPr>
              <a:stCxn id="8" idx="0"/>
            </p:cNvCxnSpPr>
            <p:nvPr/>
          </p:nvCxnSpPr>
          <p:spPr bwMode="auto">
            <a:xfrm flipV="1">
              <a:off x="5629353" y="2204864"/>
              <a:ext cx="454815" cy="1440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直線矢印コネクタ 26"/>
            <p:cNvCxnSpPr>
              <a:stCxn id="9" idx="2"/>
            </p:cNvCxnSpPr>
            <p:nvPr/>
          </p:nvCxnSpPr>
          <p:spPr bwMode="auto">
            <a:xfrm flipH="1">
              <a:off x="6372200" y="938337"/>
              <a:ext cx="122924" cy="2584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直線矢印コネクタ 27"/>
            <p:cNvCxnSpPr/>
            <p:nvPr/>
          </p:nvCxnSpPr>
          <p:spPr bwMode="auto">
            <a:xfrm>
              <a:off x="4499992" y="5402833"/>
              <a:ext cx="288032" cy="2584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テキスト ボックス 31"/>
            <p:cNvSpPr txBox="1"/>
            <p:nvPr/>
          </p:nvSpPr>
          <p:spPr>
            <a:xfrm>
              <a:off x="8100392" y="2492896"/>
              <a:ext cx="843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latin typeface="Calibri" pitchFamily="34" charset="0"/>
                </a:rPr>
                <a:t>SDC2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5148064" y="5877272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BH1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cxnSp>
          <p:nvCxnSpPr>
            <p:cNvPr id="38" name="直線矢印コネクタ 37"/>
            <p:cNvCxnSpPr>
              <a:stCxn id="37" idx="1"/>
            </p:cNvCxnSpPr>
            <p:nvPr/>
          </p:nvCxnSpPr>
          <p:spPr bwMode="auto">
            <a:xfrm flipH="1" flipV="1">
              <a:off x="4788024" y="5805264"/>
              <a:ext cx="360040" cy="3028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テキスト ボックス 40"/>
            <p:cNvSpPr txBox="1"/>
            <p:nvPr/>
          </p:nvSpPr>
          <p:spPr>
            <a:xfrm>
              <a:off x="4321405" y="4865784"/>
              <a:ext cx="5437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Calibri" pitchFamily="34" charset="0"/>
                </a:rPr>
                <a:t>GC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  <p:sp>
          <p:nvSpPr>
            <p:cNvPr id="74" name="フリーフォーム 73"/>
            <p:cNvSpPr/>
            <p:nvPr/>
          </p:nvSpPr>
          <p:spPr bwMode="auto">
            <a:xfrm>
              <a:off x="6215042" y="1679313"/>
              <a:ext cx="1264135" cy="1482437"/>
            </a:xfrm>
            <a:custGeom>
              <a:avLst/>
              <a:gdLst>
                <a:gd name="connsiteX0" fmla="*/ 1025237 w 1334655"/>
                <a:gd name="connsiteY0" fmla="*/ 1482437 h 1482437"/>
                <a:gd name="connsiteX1" fmla="*/ 1163782 w 1334655"/>
                <a:gd name="connsiteY1" fmla="*/ 872837 h 1482437"/>
                <a:gd name="connsiteX2" fmla="*/ 0 w 1334655"/>
                <a:gd name="connsiteY2" fmla="*/ 0 h 1482437"/>
                <a:gd name="connsiteX0" fmla="*/ 1025237 w 1336143"/>
                <a:gd name="connsiteY0" fmla="*/ 1482437 h 1482437"/>
                <a:gd name="connsiteX1" fmla="*/ 1165270 w 1336143"/>
                <a:gd name="connsiteY1" fmla="*/ 741575 h 1482437"/>
                <a:gd name="connsiteX2" fmla="*/ 0 w 1336143"/>
                <a:gd name="connsiteY2" fmla="*/ 0 h 1482437"/>
                <a:gd name="connsiteX0" fmla="*/ 1025237 w 1480159"/>
                <a:gd name="connsiteY0" fmla="*/ 1482437 h 1482437"/>
                <a:gd name="connsiteX1" fmla="*/ 1309286 w 1480159"/>
                <a:gd name="connsiteY1" fmla="*/ 741575 h 1482437"/>
                <a:gd name="connsiteX2" fmla="*/ 0 w 1480159"/>
                <a:gd name="connsiteY2" fmla="*/ 0 h 1482437"/>
                <a:gd name="connsiteX0" fmla="*/ 1025237 w 1264135"/>
                <a:gd name="connsiteY0" fmla="*/ 1482437 h 1482437"/>
                <a:gd name="connsiteX1" fmla="*/ 1093262 w 1264135"/>
                <a:gd name="connsiteY1" fmla="*/ 669567 h 1482437"/>
                <a:gd name="connsiteX2" fmla="*/ 0 w 1264135"/>
                <a:gd name="connsiteY2" fmla="*/ 0 h 148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4135" h="1482437">
                  <a:moveTo>
                    <a:pt x="1025237" y="1482437"/>
                  </a:moveTo>
                  <a:cubicBezTo>
                    <a:pt x="1179946" y="1301173"/>
                    <a:pt x="1264135" y="916640"/>
                    <a:pt x="1093262" y="669567"/>
                  </a:cubicBezTo>
                  <a:cubicBezTo>
                    <a:pt x="922389" y="422494"/>
                    <a:pt x="71582" y="57727"/>
                    <a:pt x="0" y="0"/>
                  </a:cubicBezTo>
                </a:path>
              </a:pathLst>
            </a:cu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76" name="フリーフォーム 75"/>
            <p:cNvSpPr/>
            <p:nvPr/>
          </p:nvSpPr>
          <p:spPr bwMode="auto">
            <a:xfrm>
              <a:off x="4712033" y="3247612"/>
              <a:ext cx="2596271" cy="2629660"/>
            </a:xfrm>
            <a:custGeom>
              <a:avLst/>
              <a:gdLst>
                <a:gd name="connsiteX0" fmla="*/ 0 w 2701637"/>
                <a:gd name="connsiteY0" fmla="*/ 2618509 h 2667000"/>
                <a:gd name="connsiteX1" fmla="*/ 2133600 w 2701637"/>
                <a:gd name="connsiteY1" fmla="*/ 2230582 h 2667000"/>
                <a:gd name="connsiteX2" fmla="*/ 2701637 w 2701637"/>
                <a:gd name="connsiteY2" fmla="*/ 0 h 2667000"/>
                <a:gd name="connsiteX0" fmla="*/ 0 w 2701637"/>
                <a:gd name="connsiteY0" fmla="*/ 2618509 h 2642754"/>
                <a:gd name="connsiteX1" fmla="*/ 1977574 w 2701637"/>
                <a:gd name="connsiteY1" fmla="*/ 2125604 h 2642754"/>
                <a:gd name="connsiteX2" fmla="*/ 2701637 w 2701637"/>
                <a:gd name="connsiteY2" fmla="*/ 0 h 2642754"/>
                <a:gd name="connsiteX0" fmla="*/ 0 w 2701637"/>
                <a:gd name="connsiteY0" fmla="*/ 2618509 h 2642754"/>
                <a:gd name="connsiteX1" fmla="*/ 1977574 w 2701637"/>
                <a:gd name="connsiteY1" fmla="*/ 2053596 h 2642754"/>
                <a:gd name="connsiteX2" fmla="*/ 2701637 w 2701637"/>
                <a:gd name="connsiteY2" fmla="*/ 0 h 2642754"/>
                <a:gd name="connsiteX0" fmla="*/ 0 w 2701637"/>
                <a:gd name="connsiteY0" fmla="*/ 2618509 h 2642754"/>
                <a:gd name="connsiteX1" fmla="*/ 1977574 w 2701637"/>
                <a:gd name="connsiteY1" fmla="*/ 2053596 h 2642754"/>
                <a:gd name="connsiteX2" fmla="*/ 2701637 w 2701637"/>
                <a:gd name="connsiteY2" fmla="*/ 0 h 2642754"/>
                <a:gd name="connsiteX0" fmla="*/ 0 w 2701637"/>
                <a:gd name="connsiteY0" fmla="*/ 2618509 h 2642754"/>
                <a:gd name="connsiteX1" fmla="*/ 1905566 w 2701637"/>
                <a:gd name="connsiteY1" fmla="*/ 2053596 h 2642754"/>
                <a:gd name="connsiteX2" fmla="*/ 2701637 w 2701637"/>
                <a:gd name="connsiteY2" fmla="*/ 0 h 2642754"/>
                <a:gd name="connsiteX0" fmla="*/ 0 w 2701637"/>
                <a:gd name="connsiteY0" fmla="*/ 2618509 h 2642754"/>
                <a:gd name="connsiteX1" fmla="*/ 1905566 w 2701637"/>
                <a:gd name="connsiteY1" fmla="*/ 2053596 h 2642754"/>
                <a:gd name="connsiteX2" fmla="*/ 2701637 w 2701637"/>
                <a:gd name="connsiteY2" fmla="*/ 0 h 2642754"/>
                <a:gd name="connsiteX0" fmla="*/ 284236 w 2985873"/>
                <a:gd name="connsiteY0" fmla="*/ 2618509 h 2795820"/>
                <a:gd name="connsiteX1" fmla="*/ 317594 w 2985873"/>
                <a:gd name="connsiteY1" fmla="*/ 2701668 h 2795820"/>
                <a:gd name="connsiteX2" fmla="*/ 2189802 w 2985873"/>
                <a:gd name="connsiteY2" fmla="*/ 2053596 h 2795820"/>
                <a:gd name="connsiteX3" fmla="*/ 2985873 w 2985873"/>
                <a:gd name="connsiteY3" fmla="*/ 0 h 2795820"/>
                <a:gd name="connsiteX0" fmla="*/ 284236 w 2985873"/>
                <a:gd name="connsiteY0" fmla="*/ 2618509 h 2795820"/>
                <a:gd name="connsiteX1" fmla="*/ 317594 w 2985873"/>
                <a:gd name="connsiteY1" fmla="*/ 2701668 h 2795820"/>
                <a:gd name="connsiteX2" fmla="*/ 2189802 w 2985873"/>
                <a:gd name="connsiteY2" fmla="*/ 2053596 h 2795820"/>
                <a:gd name="connsiteX3" fmla="*/ 2985873 w 2985873"/>
                <a:gd name="connsiteY3" fmla="*/ 0 h 2795820"/>
                <a:gd name="connsiteX0" fmla="*/ 356244 w 3057881"/>
                <a:gd name="connsiteY0" fmla="*/ 2618509 h 2795820"/>
                <a:gd name="connsiteX1" fmla="*/ 317594 w 3057881"/>
                <a:gd name="connsiteY1" fmla="*/ 2701668 h 2795820"/>
                <a:gd name="connsiteX2" fmla="*/ 2261810 w 3057881"/>
                <a:gd name="connsiteY2" fmla="*/ 2053596 h 2795820"/>
                <a:gd name="connsiteX3" fmla="*/ 3057881 w 3057881"/>
                <a:gd name="connsiteY3" fmla="*/ 0 h 2795820"/>
                <a:gd name="connsiteX0" fmla="*/ 0 w 2740287"/>
                <a:gd name="connsiteY0" fmla="*/ 2701668 h 2701668"/>
                <a:gd name="connsiteX1" fmla="*/ 1944216 w 2740287"/>
                <a:gd name="connsiteY1" fmla="*/ 2053596 h 2701668"/>
                <a:gd name="connsiteX2" fmla="*/ 2740287 w 2740287"/>
                <a:gd name="connsiteY2" fmla="*/ 0 h 2701668"/>
                <a:gd name="connsiteX0" fmla="*/ 180020 w 2920307"/>
                <a:gd name="connsiteY0" fmla="*/ 2701668 h 2737672"/>
                <a:gd name="connsiteX1" fmla="*/ 324036 w 2920307"/>
                <a:gd name="connsiteY1" fmla="*/ 2629660 h 2737672"/>
                <a:gd name="connsiteX2" fmla="*/ 2124236 w 2920307"/>
                <a:gd name="connsiteY2" fmla="*/ 2053596 h 2737672"/>
                <a:gd name="connsiteX3" fmla="*/ 2920307 w 2920307"/>
                <a:gd name="connsiteY3" fmla="*/ 0 h 2737672"/>
                <a:gd name="connsiteX0" fmla="*/ 870190 w 3610477"/>
                <a:gd name="connsiteY0" fmla="*/ 2701668 h 2701668"/>
                <a:gd name="connsiteX1" fmla="*/ 1014206 w 3610477"/>
                <a:gd name="connsiteY1" fmla="*/ 2629660 h 2701668"/>
                <a:gd name="connsiteX2" fmla="*/ 2814406 w 3610477"/>
                <a:gd name="connsiteY2" fmla="*/ 2053596 h 2701668"/>
                <a:gd name="connsiteX3" fmla="*/ 3610477 w 3610477"/>
                <a:gd name="connsiteY3" fmla="*/ 0 h 2701668"/>
                <a:gd name="connsiteX0" fmla="*/ 0 w 2596271"/>
                <a:gd name="connsiteY0" fmla="*/ 2629660 h 2629660"/>
                <a:gd name="connsiteX1" fmla="*/ 1800200 w 2596271"/>
                <a:gd name="connsiteY1" fmla="*/ 2053596 h 2629660"/>
                <a:gd name="connsiteX2" fmla="*/ 2596271 w 2596271"/>
                <a:gd name="connsiteY2" fmla="*/ 0 h 2629660"/>
                <a:gd name="connsiteX0" fmla="*/ 0 w 2596271"/>
                <a:gd name="connsiteY0" fmla="*/ 2629660 h 2629660"/>
                <a:gd name="connsiteX1" fmla="*/ 1800200 w 2596271"/>
                <a:gd name="connsiteY1" fmla="*/ 2053596 h 2629660"/>
                <a:gd name="connsiteX2" fmla="*/ 2596271 w 2596271"/>
                <a:gd name="connsiteY2" fmla="*/ 0 h 2629660"/>
                <a:gd name="connsiteX0" fmla="*/ 0 w 2596271"/>
                <a:gd name="connsiteY0" fmla="*/ 2629660 h 2629660"/>
                <a:gd name="connsiteX1" fmla="*/ 1800200 w 2596271"/>
                <a:gd name="connsiteY1" fmla="*/ 2053596 h 2629660"/>
                <a:gd name="connsiteX2" fmla="*/ 2596271 w 2596271"/>
                <a:gd name="connsiteY2" fmla="*/ 0 h 2629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96271" h="2629660">
                  <a:moveTo>
                    <a:pt x="0" y="2629660"/>
                  </a:moveTo>
                  <a:cubicBezTo>
                    <a:pt x="1174812" y="2418986"/>
                    <a:pt x="1243391" y="2401207"/>
                    <a:pt x="1800200" y="2053596"/>
                  </a:cubicBezTo>
                  <a:cubicBezTo>
                    <a:pt x="2250473" y="1617178"/>
                    <a:pt x="2485435" y="226291"/>
                    <a:pt x="2596271" y="0"/>
                  </a:cubicBezTo>
                </a:path>
              </a:pathLst>
            </a:custGeom>
            <a:noFill/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6084168" y="4869160"/>
              <a:ext cx="627095" cy="769441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56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kumimoji="1" lang="el-GR" altLang="ja-JP" sz="4400" b="1" dirty="0" smtClean="0">
                  <a:solidFill>
                    <a:srgbClr val="FF0000"/>
                  </a:solidFill>
                  <a:latin typeface="Calibri" pitchFamily="34" charset="0"/>
                </a:rPr>
                <a:t>π</a:t>
              </a:r>
              <a:r>
                <a:rPr kumimoji="1" lang="en-US" altLang="ja-JP" sz="4400" b="1" baseline="30000" dirty="0" smtClean="0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kumimoji="1" lang="ja-JP" altLang="en-US" sz="4400" b="1" baseline="30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7130763" y="2083495"/>
              <a:ext cx="681597" cy="769441"/>
            </a:xfrm>
            <a:prstGeom prst="rect">
              <a:avLst/>
            </a:prstGeom>
            <a:solidFill>
              <a:srgbClr val="66FFFF">
                <a:alpha val="31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4400" b="1" dirty="0">
                  <a:solidFill>
                    <a:srgbClr val="00B0F0"/>
                  </a:solidFill>
                  <a:latin typeface="Calibri" pitchFamily="34" charset="0"/>
                </a:rPr>
                <a:t>K</a:t>
              </a:r>
              <a:r>
                <a:rPr lang="en-US" altLang="ja-JP" sz="4400" b="1" baseline="30000" dirty="0" smtClean="0">
                  <a:solidFill>
                    <a:srgbClr val="00B0F0"/>
                  </a:solidFill>
                  <a:latin typeface="Calibri" pitchFamily="34" charset="0"/>
                </a:rPr>
                <a:t>+</a:t>
              </a:r>
              <a:endParaRPr kumimoji="1" lang="ja-JP" altLang="en-US" sz="4400" b="1" baseline="30000" dirty="0">
                <a:solidFill>
                  <a:srgbClr val="00B0F0"/>
                </a:solidFill>
                <a:latin typeface="Calibri" pitchFamily="34" charset="0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6171957" y="5749177"/>
              <a:ext cx="2893654" cy="107769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 smtClean="0">
                  <a:latin typeface="Calibri" pitchFamily="34" charset="0"/>
                </a:rPr>
                <a:t>J-PARC </a:t>
              </a:r>
            </a:p>
            <a:p>
              <a:pPr algn="ctr"/>
              <a:r>
                <a:rPr lang="en-US" altLang="ja-JP" sz="2400" b="1" dirty="0" smtClean="0">
                  <a:latin typeface="Calibri" pitchFamily="34" charset="0"/>
                </a:rPr>
                <a:t>K1.8 Beam Line</a:t>
              </a:r>
              <a:endParaRPr kumimoji="1" lang="ja-JP" altLang="en-US" sz="2400" b="1" dirty="0">
                <a:latin typeface="Calibri" pitchFamily="34" charset="0"/>
              </a:endParaRPr>
            </a:p>
          </p:txBody>
        </p:sp>
      </p:grpSp>
      <p:sp>
        <p:nvSpPr>
          <p:cNvPr id="42" name="日付プレースホルダ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43" name="スライド番号プレースホルダ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  <p:sp>
        <p:nvSpPr>
          <p:cNvPr id="44" name="フッター プレースホルダ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504056" y="1506264"/>
            <a:ext cx="55081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400" b="1" dirty="0" smtClean="0">
                <a:latin typeface="Calibri" pitchFamily="34" charset="0"/>
              </a:rPr>
              <a:t>K1.8 </a:t>
            </a:r>
            <a:r>
              <a:rPr kumimoji="1" lang="en-US" altLang="ja-JP" sz="2400" b="1" dirty="0" err="1" smtClean="0">
                <a:latin typeface="Calibri" pitchFamily="34" charset="0"/>
              </a:rPr>
              <a:t>Beamline</a:t>
            </a:r>
            <a:endParaRPr kumimoji="1" lang="en-US" altLang="ja-JP" sz="2400" b="1" dirty="0" smtClean="0">
              <a:latin typeface="Calibri" pitchFamily="34" charset="0"/>
            </a:endParaRPr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000" dirty="0" smtClean="0">
                <a:latin typeface="Calibri" pitchFamily="34" charset="0"/>
              </a:rPr>
              <a:t>-1.2GeV/c  </a:t>
            </a:r>
            <a:r>
              <a:rPr lang="en-US" altLang="ja-JP" sz="2000" dirty="0" smtClean="0">
                <a:latin typeface="Calibri" pitchFamily="34" charset="0"/>
              </a:rPr>
              <a:t>π</a:t>
            </a:r>
            <a:r>
              <a:rPr lang="en-US" altLang="ja-JP" sz="2000" baseline="30000" dirty="0" smtClean="0">
                <a:latin typeface="Calibri" pitchFamily="34" charset="0"/>
              </a:rPr>
              <a:t>-</a:t>
            </a:r>
            <a:r>
              <a:rPr lang="en-US" altLang="ja-JP" sz="2000" dirty="0" smtClean="0">
                <a:latin typeface="Calibri" pitchFamily="34" charset="0"/>
              </a:rPr>
              <a:t> </a:t>
            </a:r>
            <a:r>
              <a:rPr kumimoji="1" lang="en-US" altLang="ja-JP" sz="2000" dirty="0" smtClean="0">
                <a:latin typeface="Calibri" pitchFamily="34" charset="0"/>
              </a:rPr>
              <a:t>Beam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000" dirty="0" err="1" smtClean="0">
                <a:latin typeface="Calibri" pitchFamily="34" charset="0"/>
              </a:rPr>
              <a:t>Δp</a:t>
            </a:r>
            <a:r>
              <a:rPr lang="en-US" altLang="ja-JP" sz="2000" dirty="0" smtClean="0">
                <a:latin typeface="Calibri" pitchFamily="34" charset="0"/>
              </a:rPr>
              <a:t>/p ~3.3x10</a:t>
            </a:r>
            <a:r>
              <a:rPr lang="en-US" altLang="ja-JP" sz="2000" baseline="30000" dirty="0" smtClean="0">
                <a:latin typeface="Calibri" pitchFamily="34" charset="0"/>
              </a:rPr>
              <a:t>-4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000" dirty="0" smtClean="0">
                <a:latin typeface="Calibri" pitchFamily="34" charset="0"/>
              </a:rPr>
              <a:t>Momentum is measured by the            </a:t>
            </a:r>
          </a:p>
          <a:p>
            <a:pPr lvl="1"/>
            <a:r>
              <a:rPr lang="en-US" altLang="ja-JP" sz="2000" dirty="0" smtClean="0">
                <a:latin typeface="Calibri" pitchFamily="34" charset="0"/>
              </a:rPr>
              <a:t>    Transfer Matrix </a:t>
            </a:r>
          </a:p>
          <a:p>
            <a:pPr lvl="1"/>
            <a:r>
              <a:rPr lang="en-US" altLang="ja-JP" sz="2000" dirty="0" smtClean="0">
                <a:latin typeface="Calibri" pitchFamily="34" charset="0"/>
              </a:rPr>
              <a:t>    BFT(x)-BC3,4(</a:t>
            </a:r>
            <a:r>
              <a:rPr lang="en-US" altLang="ja-JP" sz="2000" dirty="0" err="1" smtClean="0">
                <a:latin typeface="Calibri" pitchFamily="34" charset="0"/>
              </a:rPr>
              <a:t>x,y,x’,y</a:t>
            </a:r>
            <a:r>
              <a:rPr lang="en-US" altLang="ja-JP" sz="2000" dirty="0" smtClean="0">
                <a:latin typeface="Calibri" pitchFamily="34" charset="0"/>
              </a:rPr>
              <a:t>’)</a:t>
            </a:r>
          </a:p>
          <a:p>
            <a:pPr>
              <a:buFont typeface="Arial" pitchFamily="34" charset="0"/>
              <a:buChar char="•"/>
            </a:pPr>
            <a:r>
              <a:rPr lang="en-US" altLang="ja-JP" sz="2400" b="1" dirty="0" smtClean="0">
                <a:latin typeface="Calibri" pitchFamily="34" charset="0"/>
              </a:rPr>
              <a:t>SKS Spectrometer</a:t>
            </a:r>
          </a:p>
          <a:p>
            <a:pPr lvl="1">
              <a:buFont typeface="Wingdings" pitchFamily="2" charset="2"/>
              <a:buChar char="ü"/>
            </a:pPr>
            <a:r>
              <a:rPr kumimoji="1" lang="en-US" altLang="ja-JP" sz="2000" dirty="0" smtClean="0">
                <a:latin typeface="Calibri" pitchFamily="34" charset="0"/>
              </a:rPr>
              <a:t>Central Momentum 0.9GeV/c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000" dirty="0" err="1" smtClean="0">
                <a:latin typeface="Calibri" pitchFamily="34" charset="0"/>
              </a:rPr>
              <a:t>Δp</a:t>
            </a:r>
            <a:r>
              <a:rPr lang="en-US" altLang="ja-JP" sz="2000" dirty="0" smtClean="0">
                <a:latin typeface="Calibri" pitchFamily="34" charset="0"/>
              </a:rPr>
              <a:t>/p~1.0x10</a:t>
            </a:r>
            <a:r>
              <a:rPr lang="en-US" altLang="ja-JP" sz="2000" baseline="30000" dirty="0" smtClean="0">
                <a:latin typeface="Calibri" pitchFamily="34" charset="0"/>
              </a:rPr>
              <a:t>-3</a:t>
            </a:r>
            <a:r>
              <a:rPr kumimoji="1" lang="en-US" altLang="ja-JP" sz="2000" dirty="0" smtClean="0">
                <a:latin typeface="Calibri" pitchFamily="34" charset="0"/>
              </a:rPr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000" dirty="0" smtClean="0">
                <a:latin typeface="Calibri" pitchFamily="34" charset="0"/>
              </a:rPr>
              <a:t>Momentum is calculated or estimated </a:t>
            </a:r>
          </a:p>
          <a:p>
            <a:pPr lvl="1"/>
            <a:r>
              <a:rPr lang="en-US" altLang="ja-JP" sz="2000" dirty="0" smtClean="0">
                <a:latin typeface="Calibri" pitchFamily="34" charset="0"/>
              </a:rPr>
              <a:t>    </a:t>
            </a:r>
            <a:r>
              <a:rPr lang="en-US" altLang="ja-JP" sz="2000" dirty="0" err="1" smtClean="0">
                <a:latin typeface="Calibri" pitchFamily="34" charset="0"/>
              </a:rPr>
              <a:t>Runge-Kutta</a:t>
            </a:r>
            <a:r>
              <a:rPr lang="en-US" altLang="ja-JP" sz="2000" dirty="0" smtClean="0">
                <a:latin typeface="Calibri" pitchFamily="34" charset="0"/>
              </a:rPr>
              <a:t> method</a:t>
            </a:r>
          </a:p>
          <a:p>
            <a:pPr lvl="1"/>
            <a:r>
              <a:rPr kumimoji="1" lang="en-US" altLang="ja-JP" sz="2000" dirty="0" smtClean="0">
                <a:latin typeface="Calibri" pitchFamily="34" charset="0"/>
              </a:rPr>
              <a:t>    SFT,SDC2(</a:t>
            </a:r>
            <a:r>
              <a:rPr kumimoji="1" lang="en-US" altLang="ja-JP" sz="2000" dirty="0" err="1" smtClean="0">
                <a:latin typeface="Calibri" pitchFamily="34" charset="0"/>
              </a:rPr>
              <a:t>x,y,x’,y</a:t>
            </a:r>
            <a:r>
              <a:rPr kumimoji="1" lang="en-US" altLang="ja-JP" sz="2000" dirty="0" smtClean="0">
                <a:latin typeface="Calibri" pitchFamily="34" charset="0"/>
              </a:rPr>
              <a:t>’)-SDC3,4(</a:t>
            </a:r>
            <a:r>
              <a:rPr kumimoji="1" lang="en-US" altLang="ja-JP" sz="2000" dirty="0" err="1" smtClean="0">
                <a:latin typeface="Calibri" pitchFamily="34" charset="0"/>
              </a:rPr>
              <a:t>x,y,x’,y</a:t>
            </a:r>
            <a:r>
              <a:rPr kumimoji="1" lang="en-US" altLang="ja-JP" sz="2000" dirty="0" smtClean="0">
                <a:latin typeface="Calibri" pitchFamily="34" charset="0"/>
              </a:rPr>
              <a:t>’)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z="2000" dirty="0" smtClean="0">
                <a:latin typeface="Calibri" pitchFamily="34" charset="0"/>
              </a:rPr>
              <a:t>Scattered </a:t>
            </a:r>
            <a:r>
              <a:rPr lang="en-US" altLang="ja-JP" sz="2000" dirty="0" err="1" smtClean="0">
                <a:latin typeface="Calibri" pitchFamily="34" charset="0"/>
              </a:rPr>
              <a:t>Kaon</a:t>
            </a:r>
            <a:r>
              <a:rPr lang="en-US" altLang="ja-JP" sz="2000" dirty="0" smtClean="0">
                <a:latin typeface="Calibri" pitchFamily="34" charset="0"/>
              </a:rPr>
              <a:t> identified </a:t>
            </a:r>
            <a:r>
              <a:rPr lang="en-US" altLang="ja-JP" sz="2000" dirty="0" err="1" smtClean="0">
                <a:latin typeface="Calibri" pitchFamily="34" charset="0"/>
              </a:rPr>
              <a:t>TOFxLCxAC</a:t>
            </a:r>
            <a:r>
              <a:rPr lang="en-US" altLang="ja-JP" sz="2000" dirty="0" smtClean="0">
                <a:latin typeface="Calibri" pitchFamily="34" charset="0"/>
              </a:rPr>
              <a:t> in         </a:t>
            </a:r>
          </a:p>
          <a:p>
            <a:pPr lvl="1"/>
            <a:r>
              <a:rPr kumimoji="1" lang="en-US" altLang="ja-JP" sz="2000" dirty="0" smtClean="0">
                <a:latin typeface="Calibri" pitchFamily="34" charset="0"/>
              </a:rPr>
              <a:t>   online trigger</a:t>
            </a:r>
            <a:endParaRPr kumimoji="1" lang="ja-JP" altLang="en-US" sz="2000" dirty="0">
              <a:latin typeface="Calibri" pitchFamily="34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956376" y="2492896"/>
            <a:ext cx="642484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SKS</a:t>
            </a:r>
            <a:endParaRPr kumimoji="1" lang="ja-JP" altLang="en-US" sz="2400" b="1" dirty="0"/>
          </a:p>
        </p:txBody>
      </p:sp>
      <p:cxnSp>
        <p:nvCxnSpPr>
          <p:cNvPr id="53" name="直線コネクタ 52"/>
          <p:cNvCxnSpPr/>
          <p:nvPr/>
        </p:nvCxnSpPr>
        <p:spPr>
          <a:xfrm>
            <a:off x="4283968" y="5373216"/>
            <a:ext cx="2880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SSD design and performance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vertex SSD </a:t>
            </a:r>
            <a:r>
              <a:rPr lang="en-US" altLang="ja-JP" dirty="0" smtClean="0"/>
              <a:t>design</a:t>
            </a:r>
          </a:p>
          <a:p>
            <a:pPr lvl="1"/>
            <a:r>
              <a:rPr lang="en-US" altLang="ja-JP" dirty="0" smtClean="0"/>
              <a:t>80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 pitch, 6cm</a:t>
            </a:r>
            <a:r>
              <a:rPr lang="en-US" altLang="ja-JP" b="1" dirty="0" smtClean="0">
                <a:sym typeface="Symbol"/>
              </a:rPr>
              <a:t></a:t>
            </a:r>
            <a:r>
              <a:rPr lang="en-US" altLang="ja-JP" dirty="0" smtClean="0"/>
              <a:t>6cm</a:t>
            </a:r>
            <a:r>
              <a:rPr lang="en-US" altLang="ja-JP" b="1" dirty="0" smtClean="0">
                <a:sym typeface="Symbol"/>
              </a:rPr>
              <a:t></a:t>
            </a:r>
            <a:r>
              <a:rPr lang="en-US" altLang="ja-JP" dirty="0" smtClean="0"/>
              <a:t>300</a:t>
            </a:r>
            <a:r>
              <a:rPr lang="en-US" altLang="ja-JP" dirty="0" smtClean="0">
                <a:latin typeface="Symbol" pitchFamily="18" charset="2"/>
              </a:rPr>
              <a:t>m</a:t>
            </a:r>
            <a:r>
              <a:rPr lang="en-US" altLang="ja-JP" dirty="0" smtClean="0"/>
              <a:t>m</a:t>
            </a:r>
          </a:p>
          <a:p>
            <a:pPr lvl="1"/>
            <a:r>
              <a:rPr lang="en-US" altLang="ja-JP" dirty="0" smtClean="0"/>
              <a:t>Read out: APV25 chip (128 strips/chip)</a:t>
            </a:r>
          </a:p>
          <a:p>
            <a:pPr lvl="1"/>
            <a:r>
              <a:rPr lang="en-US" altLang="ja-JP" dirty="0" smtClean="0"/>
              <a:t>Accept 10</a:t>
            </a:r>
            <a:r>
              <a:rPr lang="en-US" altLang="ja-JP" baseline="30000" dirty="0" smtClean="0"/>
              <a:t>5</a:t>
            </a:r>
            <a:r>
              <a:rPr lang="en-US" altLang="ja-JP" dirty="0" smtClean="0"/>
              <a:t> Hz/strip</a:t>
            </a:r>
          </a:p>
          <a:p>
            <a:pPr lvl="2"/>
            <a:r>
              <a:rPr lang="en-US" altLang="ja-JP" dirty="0" smtClean="0"/>
              <a:t>Typical K1.8 beam 5</a:t>
            </a:r>
            <a:r>
              <a:rPr lang="en-US" altLang="ja-JP" b="1" dirty="0" smtClean="0">
                <a:sym typeface="Symbol"/>
              </a:rPr>
              <a:t></a:t>
            </a:r>
            <a:r>
              <a:rPr lang="en-US" altLang="ja-JP" dirty="0" smtClean="0"/>
              <a:t>10</a:t>
            </a:r>
            <a:r>
              <a:rPr lang="en-US" altLang="ja-JP" baseline="30000" dirty="0" smtClean="0"/>
              <a:t>5</a:t>
            </a:r>
            <a:r>
              <a:rPr lang="en-US" altLang="ja-JP" dirty="0" smtClean="0"/>
              <a:t> hits/mm/(10M beam)</a:t>
            </a:r>
            <a:endParaRPr lang="en-US" altLang="ja-JP" dirty="0" smtClean="0">
              <a:latin typeface="Symbol" pitchFamily="18" charset="2"/>
            </a:endParaRPr>
          </a:p>
          <a:p>
            <a:pPr lvl="2"/>
            <a:r>
              <a:rPr lang="en-US" altLang="ja-JP" dirty="0" smtClean="0"/>
              <a:t>2 s beam spill, duty factor 25% → work at 10M/spill beam</a:t>
            </a:r>
          </a:p>
          <a:p>
            <a:r>
              <a:rPr lang="en-US" altLang="ja-JP" dirty="0" smtClean="0"/>
              <a:t>vertex SSD performance</a:t>
            </a:r>
          </a:p>
          <a:p>
            <a:pPr lvl="2"/>
            <a:r>
              <a:rPr lang="en-US" altLang="ja-JP" dirty="0" smtClean="0"/>
              <a:t>Timing resolution: about 4ns</a:t>
            </a:r>
          </a:p>
          <a:p>
            <a:pPr lvl="2"/>
            <a:r>
              <a:rPr lang="en-US" altLang="ja-JP" dirty="0" smtClean="0"/>
              <a:t>S/N ratio for MIP: about 20</a:t>
            </a:r>
          </a:p>
          <a:p>
            <a:pPr lvl="2"/>
            <a:r>
              <a:rPr lang="en-US" altLang="ja-JP" dirty="0" smtClean="0"/>
              <a:t>Zero-suppression: data size → 2%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41</a:t>
            </a:fld>
            <a:endParaRPr kumimoji="1"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048"/>
            <a:ext cx="2520280" cy="259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コンテンツ プレースホルダ 3" descr="timeres_100W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7594" y="4365104"/>
            <a:ext cx="2866894" cy="19442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テキスト ボックス 8"/>
          <p:cNvSpPr txBox="1"/>
          <p:nvPr/>
        </p:nvSpPr>
        <p:spPr>
          <a:xfrm>
            <a:off x="6804248" y="6237312"/>
            <a:ext cx="1152128" cy="369332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Time (ns)</a:t>
            </a:r>
            <a:endParaRPr lang="en-US" altLang="ja-JP" baseline="300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37754" y="4797152"/>
            <a:ext cx="1080120" cy="60888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ja-JP" sz="2000" dirty="0" smtClean="0">
                <a:latin typeface="Symbol" pitchFamily="18" charset="2"/>
              </a:rPr>
              <a:t>s</a:t>
            </a:r>
            <a:r>
              <a:rPr lang="en-US" altLang="ja-JP" sz="2000" dirty="0" smtClean="0"/>
              <a:t>≈3.6ns (</a:t>
            </a:r>
            <a:r>
              <a:rPr lang="en-US" altLang="ja-JP" sz="2000" dirty="0" err="1" smtClean="0"/>
              <a:t>rms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72200" y="2618328"/>
            <a:ext cx="2664296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 smtClean="0"/>
              <a:t>Developed by K. Tanida, R. </a:t>
            </a:r>
            <a:r>
              <a:rPr lang="en-US" altLang="ja-JP" sz="1400" dirty="0" err="1" smtClean="0"/>
              <a:t>Kiuchi</a:t>
            </a:r>
            <a:r>
              <a:rPr lang="en-US" altLang="ja-JP" sz="1400" dirty="0" smtClean="0"/>
              <a:t>, H. Asano , J. </a:t>
            </a:r>
            <a:r>
              <a:rPr lang="en-US" altLang="ja-JP" sz="1400" dirty="0" err="1" smtClean="0"/>
              <a:t>Cahng</a:t>
            </a:r>
            <a:r>
              <a:rPr lang="en-US" altLang="ja-JP" sz="1400" dirty="0" smtClean="0"/>
              <a:t> Woo 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and</a:t>
            </a:r>
          </a:p>
          <a:p>
            <a:pPr algn="ctr"/>
            <a:r>
              <a:rPr lang="en-US" altLang="ja-JP" sz="1400" dirty="0" smtClean="0"/>
              <a:t>H. Sugimura (SNU and Kyoto U.)</a:t>
            </a:r>
          </a:p>
        </p:txBody>
      </p:sp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 descr="vtz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429000"/>
            <a:ext cx="4366260" cy="301752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 smtClean="0">
                <a:latin typeface="Calibri" pitchFamily="34" charset="0"/>
              </a:rPr>
              <a:t>Vertex reconstruction</a:t>
            </a:r>
            <a:endParaRPr kumimoji="1" lang="ja-JP" altLang="en-US" b="1" dirty="0">
              <a:latin typeface="Calibri" pitchFamily="34" charset="0"/>
            </a:endParaRPr>
          </a:p>
        </p:txBody>
      </p:sp>
      <p:cxnSp>
        <p:nvCxnSpPr>
          <p:cNvPr id="34" name="直線矢印コネクタ 33"/>
          <p:cNvCxnSpPr/>
          <p:nvPr/>
        </p:nvCxnSpPr>
        <p:spPr bwMode="auto">
          <a:xfrm>
            <a:off x="2195736" y="4299912"/>
            <a:ext cx="0" cy="17281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6" name="テキスト ボックス 35"/>
          <p:cNvSpPr txBox="1"/>
          <p:nvPr/>
        </p:nvSpPr>
        <p:spPr>
          <a:xfrm>
            <a:off x="3131840" y="4414311"/>
            <a:ext cx="6238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Calibri" pitchFamily="34" charset="0"/>
              </a:rPr>
              <a:t>SFT</a:t>
            </a:r>
            <a:endParaRPr kumimoji="1" lang="ja-JP" altLang="en-US" sz="2400" b="1" dirty="0">
              <a:latin typeface="Calibri" pitchFamily="34" charset="0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339752" y="4558327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latin typeface="Calibri" pitchFamily="34" charset="0"/>
              </a:rPr>
              <a:t>Li</a:t>
            </a:r>
            <a:endParaRPr kumimoji="1" lang="ja-JP" altLang="en-US" sz="2400" b="1" dirty="0">
              <a:latin typeface="Calibri" pitchFamily="34" charset="0"/>
            </a:endParaRPr>
          </a:p>
        </p:txBody>
      </p:sp>
      <p:sp>
        <p:nvSpPr>
          <p:cNvPr id="32" name="日付プレースホルダ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41" name="スライド番号プレースホルダ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sp>
        <p:nvSpPr>
          <p:cNvPr id="44" name="フッター プレースホルダ 4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cxnSp>
        <p:nvCxnSpPr>
          <p:cNvPr id="46" name="直線矢印コネクタ 45"/>
          <p:cNvCxnSpPr/>
          <p:nvPr/>
        </p:nvCxnSpPr>
        <p:spPr bwMode="auto">
          <a:xfrm>
            <a:off x="2718000" y="4299912"/>
            <a:ext cx="0" cy="17281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7" name="テキスト ボックス 46"/>
          <p:cNvSpPr txBox="1"/>
          <p:nvPr/>
        </p:nvSpPr>
        <p:spPr>
          <a:xfrm>
            <a:off x="4283968" y="4149080"/>
            <a:ext cx="47411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used SFT instead of the Wire chamber </a:t>
            </a:r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order to handle with high beam intensity.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used SSD to measure vertex position </a:t>
            </a:r>
          </a:p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Precisely.</a:t>
            </a:r>
          </a:p>
        </p:txBody>
      </p:sp>
      <p:grpSp>
        <p:nvGrpSpPr>
          <p:cNvPr id="3" name="グループ化 63"/>
          <p:cNvGrpSpPr/>
          <p:nvPr/>
        </p:nvGrpSpPr>
        <p:grpSpPr>
          <a:xfrm>
            <a:off x="251520" y="2062589"/>
            <a:ext cx="4176464" cy="1551657"/>
            <a:chOff x="251520" y="1700808"/>
            <a:chExt cx="4176464" cy="1551657"/>
          </a:xfrm>
        </p:grpSpPr>
        <p:sp>
          <p:nvSpPr>
            <p:cNvPr id="50" name="正方形/長方形 49"/>
            <p:cNvSpPr/>
            <p:nvPr/>
          </p:nvSpPr>
          <p:spPr>
            <a:xfrm>
              <a:off x="2195736" y="2132856"/>
              <a:ext cx="504056" cy="43204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1638458" y="2636912"/>
              <a:ext cx="160210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/>
                <a:t>Li</a:t>
              </a:r>
            </a:p>
            <a:p>
              <a:pPr algn="ctr"/>
              <a:r>
                <a:rPr kumimoji="1" lang="en-US" altLang="ja-JP" sz="1600" dirty="0" smtClean="0"/>
                <a:t>77mm(3.5g/cm</a:t>
              </a:r>
              <a:r>
                <a:rPr kumimoji="1" lang="en-US" altLang="ja-JP" sz="1600" baseline="30000" dirty="0" smtClean="0"/>
                <a:t>2</a:t>
              </a:r>
              <a:r>
                <a:rPr kumimoji="1" lang="en-US" altLang="ja-JP" sz="1600" dirty="0" smtClean="0"/>
                <a:t>)</a:t>
              </a:r>
              <a:endParaRPr kumimoji="1" lang="ja-JP" altLang="en-US" sz="1600" dirty="0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3419872" y="1700808"/>
              <a:ext cx="72008" cy="13681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1475656" y="2088000"/>
              <a:ext cx="72008" cy="504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5" name="直線矢印コネクタ 54"/>
            <p:cNvCxnSpPr/>
            <p:nvPr/>
          </p:nvCxnSpPr>
          <p:spPr>
            <a:xfrm>
              <a:off x="251520" y="2276872"/>
              <a:ext cx="2160240" cy="7200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テキスト ボックス 55"/>
            <p:cNvSpPr txBox="1"/>
            <p:nvPr/>
          </p:nvSpPr>
          <p:spPr>
            <a:xfrm>
              <a:off x="611560" y="1844824"/>
              <a:ext cx="3866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/>
                <a:t>π</a:t>
              </a:r>
              <a:r>
                <a:rPr lang="en-US" altLang="ja-JP" sz="2000" b="1" baseline="30000" dirty="0" smtClean="0"/>
                <a:t>-</a:t>
              </a:r>
              <a:endParaRPr kumimoji="1" lang="ja-JP" altLang="en-US" sz="2000" b="1" baseline="30000" dirty="0"/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 flipV="1">
              <a:off x="2411760" y="1844824"/>
              <a:ext cx="2016224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テキスト ボックス 58"/>
            <p:cNvSpPr txBox="1"/>
            <p:nvPr/>
          </p:nvSpPr>
          <p:spPr>
            <a:xfrm>
              <a:off x="3635896" y="2060848"/>
              <a:ext cx="4106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K</a:t>
              </a:r>
              <a:r>
                <a:rPr kumimoji="1" lang="en-US" altLang="ja-JP" sz="2000" b="1" baseline="30000" dirty="0" smtClean="0"/>
                <a:t>+</a:t>
              </a:r>
              <a:endParaRPr kumimoji="1" lang="ja-JP" altLang="en-US" sz="2000" b="1" baseline="30000" dirty="0"/>
            </a:p>
          </p:txBody>
        </p:sp>
        <p:sp>
          <p:nvSpPr>
            <p:cNvPr id="60" name="星 5 59"/>
            <p:cNvSpPr/>
            <p:nvPr/>
          </p:nvSpPr>
          <p:spPr>
            <a:xfrm>
              <a:off x="2339752" y="2276872"/>
              <a:ext cx="144016" cy="144016"/>
            </a:xfrm>
            <a:prstGeom prst="star5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ボックス 60"/>
          <p:cNvSpPr txBox="1"/>
          <p:nvPr/>
        </p:nvSpPr>
        <p:spPr>
          <a:xfrm>
            <a:off x="1259632" y="5415607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latin typeface="Calibri" pitchFamily="34" charset="0"/>
              </a:rPr>
              <a:t>SSD</a:t>
            </a:r>
            <a:endParaRPr kumimoji="1" lang="ja-JP" altLang="en-US" sz="2400" b="1" dirty="0">
              <a:latin typeface="Calibri" pitchFamily="34" charset="0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657766" y="1484784"/>
            <a:ext cx="18210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/>
              <a:t>SSD(</a:t>
            </a:r>
            <a:r>
              <a:rPr kumimoji="1" lang="en-US" altLang="ja-JP" b="1" dirty="0" err="1" smtClean="0"/>
              <a:t>x,y</a:t>
            </a:r>
            <a:r>
              <a:rPr kumimoji="1" lang="en-US" altLang="ja-JP" b="1" dirty="0" smtClean="0"/>
              <a:t>)</a:t>
            </a:r>
          </a:p>
          <a:p>
            <a:pPr algn="ctr"/>
            <a:r>
              <a:rPr kumimoji="1" lang="en-US" altLang="ja-JP" sz="1600" dirty="0" smtClean="0"/>
              <a:t>Pitch:80μm</a:t>
            </a:r>
          </a:p>
          <a:p>
            <a:pPr algn="ctr"/>
            <a:r>
              <a:rPr lang="en-US" altLang="ja-JP" sz="1600" dirty="0" smtClean="0"/>
              <a:t>Thickness:3</a:t>
            </a:r>
            <a:r>
              <a:rPr kumimoji="1" lang="en-US" altLang="ja-JP" sz="1600" dirty="0" smtClean="0"/>
              <a:t>00μmx2</a:t>
            </a:r>
            <a:endParaRPr kumimoji="1" lang="ja-JP" altLang="en-US" sz="16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059832" y="1484784"/>
            <a:ext cx="198804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SFT(</a:t>
            </a:r>
            <a:r>
              <a:rPr kumimoji="1" lang="en-US" altLang="ja-JP" b="1" dirty="0" err="1" smtClean="0"/>
              <a:t>xuv</a:t>
            </a:r>
            <a:r>
              <a:rPr kumimoji="1" lang="en-US" altLang="ja-JP" b="1" dirty="0" smtClean="0"/>
              <a:t>)</a:t>
            </a:r>
          </a:p>
          <a:p>
            <a:r>
              <a:rPr kumimoji="1" lang="en-US" altLang="ja-JP" sz="1600" dirty="0" smtClean="0"/>
              <a:t>(x:1mmφ,uv0.5mmφ)</a:t>
            </a:r>
            <a:endParaRPr kumimoji="1" lang="ja-JP" altLang="en-US" sz="1600" dirty="0"/>
          </a:p>
        </p:txBody>
      </p:sp>
      <p:pic>
        <p:nvPicPr>
          <p:cNvPr id="66" name="図 65" descr="DSC_1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5510" y="1556792"/>
            <a:ext cx="2112994" cy="1584176"/>
          </a:xfrm>
          <a:prstGeom prst="rect">
            <a:avLst/>
          </a:prstGeom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56792"/>
            <a:ext cx="1872207" cy="192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テキスト ボックス 67"/>
          <p:cNvSpPr txBox="1"/>
          <p:nvPr/>
        </p:nvSpPr>
        <p:spPr>
          <a:xfrm>
            <a:off x="7092280" y="3203684"/>
            <a:ext cx="185255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Fiber Tracker(SFT)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4644008" y="3635732"/>
            <a:ext cx="2609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Silicon strip detector(SSD)</a:t>
            </a:r>
            <a:endParaRPr kumimoji="1" lang="ja-JP" altLang="en-US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995936" y="6165304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mm</a:t>
            </a:r>
            <a:endParaRPr kumimoji="1" lang="ja-JP" altLang="en-US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Super Heavy Hydrogen </a:t>
            </a:r>
            <a:r>
              <a:rPr lang="en-US" altLang="ja-JP" baseline="30000" dirty="0" smtClean="0"/>
              <a:t>5</a:t>
            </a:r>
            <a:r>
              <a:rPr lang="en-US" altLang="ja-JP" dirty="0" smtClean="0"/>
              <a:t>H (1)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+mj-lt"/>
              </a:rPr>
              <a:t>Resonance state in </a:t>
            </a:r>
            <a:r>
              <a:rPr kumimoji="1" lang="en-US" altLang="ja-JP" baseline="30000" dirty="0" smtClean="0">
                <a:latin typeface="+mj-lt"/>
              </a:rPr>
              <a:t>5</a:t>
            </a:r>
            <a:r>
              <a:rPr kumimoji="1" lang="en-US" altLang="ja-JP" dirty="0" smtClean="0">
                <a:latin typeface="+mj-lt"/>
              </a:rPr>
              <a:t>H system</a:t>
            </a:r>
          </a:p>
          <a:p>
            <a:pPr lvl="1"/>
            <a:r>
              <a:rPr lang="en-US" altLang="ja-JP" dirty="0" smtClean="0">
                <a:latin typeface="+mj-lt"/>
              </a:rPr>
              <a:t>Missing-mass spectroscopy at Dubna</a:t>
            </a:r>
          </a:p>
          <a:p>
            <a:pPr lvl="2"/>
            <a:r>
              <a:rPr kumimoji="1" lang="en-US" altLang="ja-JP" dirty="0" smtClean="0">
                <a:latin typeface="+mj-lt"/>
              </a:rPr>
              <a:t>p(</a:t>
            </a:r>
            <a:r>
              <a:rPr kumimoji="1" lang="en-US" altLang="ja-JP" baseline="30000" dirty="0" smtClean="0">
                <a:latin typeface="+mj-lt"/>
              </a:rPr>
              <a:t>6</a:t>
            </a:r>
            <a:r>
              <a:rPr kumimoji="1" lang="en-US" altLang="ja-JP" dirty="0" smtClean="0">
                <a:latin typeface="+mj-lt"/>
              </a:rPr>
              <a:t>He,pp)</a:t>
            </a:r>
            <a:r>
              <a:rPr kumimoji="1" lang="en-US" altLang="ja-JP" dirty="0" err="1" smtClean="0">
                <a:latin typeface="+mj-lt"/>
              </a:rPr>
              <a:t>t</a:t>
            </a:r>
            <a:r>
              <a:rPr lang="en-US" altLang="ja-JP" dirty="0" err="1" smtClean="0">
                <a:latin typeface="+mj-lt"/>
              </a:rPr>
              <a:t>nn</a:t>
            </a:r>
            <a:r>
              <a:rPr lang="en-US" altLang="ja-JP" dirty="0" smtClean="0">
                <a:latin typeface="+mj-lt"/>
              </a:rPr>
              <a:t>  (</a:t>
            </a:r>
            <a:r>
              <a:rPr lang="en-US" altLang="ja-JP" dirty="0" err="1" smtClean="0">
                <a:latin typeface="+mj-lt"/>
              </a:rPr>
              <a:t>tnn</a:t>
            </a:r>
            <a:r>
              <a:rPr lang="en-US" altLang="ja-JP" dirty="0" smtClean="0">
                <a:latin typeface="+mj-lt"/>
              </a:rPr>
              <a:t>=</a:t>
            </a:r>
            <a:r>
              <a:rPr lang="en-US" altLang="ja-JP" baseline="30000" dirty="0" smtClean="0">
                <a:latin typeface="+mj-lt"/>
              </a:rPr>
              <a:t>5</a:t>
            </a:r>
            <a:r>
              <a:rPr lang="en-US" altLang="ja-JP" dirty="0" smtClean="0">
                <a:latin typeface="+mj-lt"/>
              </a:rPr>
              <a:t>H)</a:t>
            </a:r>
          </a:p>
          <a:p>
            <a:pPr lvl="3"/>
            <a:r>
              <a:rPr lang="en-US" altLang="ja-JP" dirty="0" smtClean="0">
                <a:latin typeface="+mj-lt"/>
              </a:rPr>
              <a:t>   PRL </a:t>
            </a:r>
            <a:r>
              <a:rPr lang="en-US" altLang="ja-JP" b="1" dirty="0" smtClean="0">
                <a:latin typeface="+mj-lt"/>
              </a:rPr>
              <a:t>87</a:t>
            </a:r>
            <a:r>
              <a:rPr lang="en-US" altLang="ja-JP" dirty="0" smtClean="0">
                <a:latin typeface="+mj-lt"/>
              </a:rPr>
              <a:t> (2001) 092501.</a:t>
            </a:r>
          </a:p>
          <a:p>
            <a:pPr lvl="2"/>
            <a:r>
              <a:rPr kumimoji="1" lang="en-US" altLang="ja-JP" baseline="30000" dirty="0" smtClean="0">
                <a:latin typeface="+mj-lt"/>
              </a:rPr>
              <a:t>3</a:t>
            </a:r>
            <a:r>
              <a:rPr kumimoji="1" lang="en-US" altLang="ja-JP" dirty="0" smtClean="0">
                <a:latin typeface="+mj-lt"/>
              </a:rPr>
              <a:t>H(</a:t>
            </a:r>
            <a:r>
              <a:rPr kumimoji="1" lang="en-US" altLang="ja-JP" dirty="0" err="1" smtClean="0">
                <a:latin typeface="+mj-lt"/>
              </a:rPr>
              <a:t>t,p</a:t>
            </a:r>
            <a:r>
              <a:rPr kumimoji="1" lang="en-US" altLang="ja-JP" dirty="0" smtClean="0">
                <a:latin typeface="+mj-lt"/>
              </a:rPr>
              <a:t>)</a:t>
            </a:r>
            <a:r>
              <a:rPr kumimoji="1" lang="en-US" altLang="ja-JP" baseline="30000" dirty="0" smtClean="0">
                <a:latin typeface="+mj-lt"/>
              </a:rPr>
              <a:t>5</a:t>
            </a:r>
            <a:r>
              <a:rPr kumimoji="1" lang="en-US" altLang="ja-JP" dirty="0" smtClean="0">
                <a:latin typeface="+mj-lt"/>
              </a:rPr>
              <a:t>H </a:t>
            </a:r>
          </a:p>
          <a:p>
            <a:pPr lvl="3"/>
            <a:r>
              <a:rPr kumimoji="1" lang="en-US" altLang="ja-JP" dirty="0" smtClean="0">
                <a:latin typeface="+mj-lt"/>
              </a:rPr>
              <a:t>   PL</a:t>
            </a:r>
            <a:r>
              <a:rPr lang="en-US" altLang="ja-JP" dirty="0" smtClean="0">
                <a:latin typeface="+mj-lt"/>
              </a:rPr>
              <a:t>B</a:t>
            </a:r>
            <a:r>
              <a:rPr lang="ja-JP" altLang="en-US" dirty="0" smtClean="0">
                <a:latin typeface="+mj-lt"/>
              </a:rPr>
              <a:t>　</a:t>
            </a:r>
            <a:r>
              <a:rPr lang="en-US" altLang="ja-JP" b="1" dirty="0" smtClean="0">
                <a:latin typeface="+mj-lt"/>
              </a:rPr>
              <a:t>566</a:t>
            </a:r>
            <a:r>
              <a:rPr kumimoji="1" lang="en-US" altLang="ja-JP" dirty="0" smtClean="0">
                <a:latin typeface="+mj-lt"/>
              </a:rPr>
              <a:t> (2003) 70.</a:t>
            </a:r>
          </a:p>
          <a:p>
            <a:pPr lvl="2"/>
            <a:r>
              <a:rPr lang="en-US" altLang="ja-JP" baseline="30000" dirty="0" smtClean="0">
                <a:latin typeface="+mj-lt"/>
              </a:rPr>
              <a:t>2</a:t>
            </a:r>
            <a:r>
              <a:rPr lang="en-US" altLang="ja-JP" dirty="0" smtClean="0">
                <a:latin typeface="+mj-lt"/>
              </a:rPr>
              <a:t>H(</a:t>
            </a:r>
            <a:r>
              <a:rPr lang="en-US" altLang="ja-JP" baseline="30000" dirty="0" smtClean="0">
                <a:latin typeface="+mj-lt"/>
              </a:rPr>
              <a:t>6</a:t>
            </a:r>
            <a:r>
              <a:rPr lang="en-US" altLang="ja-JP" dirty="0" smtClean="0">
                <a:latin typeface="+mj-lt"/>
              </a:rPr>
              <a:t>He,</a:t>
            </a:r>
            <a:r>
              <a:rPr lang="en-US" altLang="ja-JP" baseline="30000" dirty="0" smtClean="0">
                <a:latin typeface="+mj-lt"/>
              </a:rPr>
              <a:t>3</a:t>
            </a:r>
            <a:r>
              <a:rPr lang="en-US" altLang="ja-JP" dirty="0" smtClean="0">
                <a:latin typeface="+mj-lt"/>
              </a:rPr>
              <a:t>He)</a:t>
            </a:r>
            <a:r>
              <a:rPr lang="en-US" altLang="ja-JP" baseline="30000" dirty="0" smtClean="0">
                <a:latin typeface="+mj-lt"/>
              </a:rPr>
              <a:t>5</a:t>
            </a:r>
            <a:r>
              <a:rPr lang="en-US" altLang="ja-JP" dirty="0" smtClean="0">
                <a:latin typeface="+mj-lt"/>
              </a:rPr>
              <a:t>H             </a:t>
            </a:r>
          </a:p>
          <a:p>
            <a:pPr lvl="3"/>
            <a:r>
              <a:rPr lang="en-US" altLang="ja-JP" dirty="0" smtClean="0">
                <a:latin typeface="+mj-lt"/>
              </a:rPr>
              <a:t>   NPA </a:t>
            </a:r>
            <a:r>
              <a:rPr lang="en-US" altLang="ja-JP" b="1" dirty="0" smtClean="0">
                <a:latin typeface="+mj-lt"/>
              </a:rPr>
              <a:t>719</a:t>
            </a:r>
            <a:r>
              <a:rPr lang="en-US" altLang="ja-JP" dirty="0" smtClean="0">
                <a:latin typeface="+mj-lt"/>
              </a:rPr>
              <a:t> (2003) 229c.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pic>
        <p:nvPicPr>
          <p:cNvPr id="11" name="図 10" descr="prl-87-fig3-m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1284" y="2132856"/>
            <a:ext cx="3419148" cy="31485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テキスト ボックス 17"/>
          <p:cNvSpPr txBox="1"/>
          <p:nvPr/>
        </p:nvSpPr>
        <p:spPr>
          <a:xfrm>
            <a:off x="845526" y="5018060"/>
            <a:ext cx="4302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</a:rPr>
              <a:t>R</a:t>
            </a:r>
            <a:r>
              <a:rPr kumimoji="1" lang="en-US" altLang="ja-JP" sz="2000" dirty="0" smtClean="0">
                <a:latin typeface="+mj-lt"/>
              </a:rPr>
              <a:t>esonant state </a:t>
            </a:r>
            <a:r>
              <a:rPr lang="en-US" altLang="ja-JP" sz="2000" dirty="0" smtClean="0">
                <a:latin typeface="+mj-lt"/>
              </a:rPr>
              <a:t>of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</a:rPr>
              <a:t>1.7±0.3</a:t>
            </a:r>
            <a:r>
              <a:rPr kumimoji="1" lang="en-US" altLang="ja-JP" sz="2000" dirty="0" smtClean="0">
                <a:latin typeface="+mj-lt"/>
              </a:rPr>
              <a:t> MeV</a:t>
            </a:r>
          </a:p>
          <a:p>
            <a:pPr algn="ctr"/>
            <a:r>
              <a:rPr kumimoji="1" lang="en-US" altLang="ja-JP" sz="2000" dirty="0" smtClean="0">
                <a:latin typeface="+mj-lt"/>
              </a:rPr>
              <a:t>Width of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</a:rPr>
              <a:t>1.9±0.4</a:t>
            </a:r>
            <a:r>
              <a:rPr kumimoji="1" lang="en-US" altLang="ja-JP" sz="2000" dirty="0" smtClean="0">
                <a:latin typeface="+mj-lt"/>
              </a:rPr>
              <a:t> MeV</a:t>
            </a:r>
            <a:endParaRPr kumimoji="1" lang="ja-JP" altLang="en-US" sz="2000" dirty="0"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922766" y="54190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+mj-lt"/>
              </a:rPr>
              <a:t>p(</a:t>
            </a:r>
            <a:r>
              <a:rPr kumimoji="1" lang="en-US" altLang="ja-JP" baseline="30000" dirty="0" smtClean="0">
                <a:latin typeface="+mj-lt"/>
              </a:rPr>
              <a:t>6</a:t>
            </a:r>
            <a:r>
              <a:rPr kumimoji="1" lang="en-US" altLang="ja-JP" dirty="0" smtClean="0">
                <a:latin typeface="+mj-lt"/>
              </a:rPr>
              <a:t>He,pp)X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Super Heavy Hydrogen</a:t>
            </a:r>
            <a:r>
              <a:rPr lang="en-US" altLang="ja-JP" dirty="0" smtClean="0"/>
              <a:t> </a:t>
            </a:r>
            <a:r>
              <a:rPr lang="en-US" altLang="ja-JP" baseline="30000" dirty="0" smtClean="0"/>
              <a:t>5</a:t>
            </a:r>
            <a:r>
              <a:rPr lang="en-US" altLang="ja-JP" dirty="0" smtClean="0"/>
              <a:t>H </a:t>
            </a:r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62128"/>
          </a:xfrm>
        </p:spPr>
        <p:txBody>
          <a:bodyPr>
            <a:normAutofit/>
          </a:bodyPr>
          <a:lstStyle/>
          <a:p>
            <a:r>
              <a:rPr kumimoji="1" lang="en-US" altLang="ja-JP" dirty="0" smtClean="0">
                <a:latin typeface="+mj-lt"/>
              </a:rPr>
              <a:t>Other studies at GSI and LAMPF</a:t>
            </a:r>
          </a:p>
          <a:p>
            <a:pPr lvl="1"/>
            <a:r>
              <a:rPr lang="en-US" altLang="ja-JP" dirty="0" smtClean="0">
                <a:latin typeface="+mj-lt"/>
              </a:rPr>
              <a:t>p(</a:t>
            </a:r>
            <a:r>
              <a:rPr lang="en-US" altLang="ja-JP" baseline="30000" dirty="0" smtClean="0">
                <a:latin typeface="+mj-lt"/>
              </a:rPr>
              <a:t>6</a:t>
            </a:r>
            <a:r>
              <a:rPr lang="en-US" altLang="ja-JP" dirty="0" smtClean="0">
                <a:latin typeface="+mj-lt"/>
              </a:rPr>
              <a:t>He,</a:t>
            </a:r>
            <a:r>
              <a:rPr lang="en-US" altLang="ja-JP" baseline="30000" dirty="0" smtClean="0">
                <a:latin typeface="+mj-lt"/>
              </a:rPr>
              <a:t>2</a:t>
            </a:r>
            <a:r>
              <a:rPr lang="en-US" altLang="ja-JP" dirty="0" smtClean="0">
                <a:latin typeface="+mj-lt"/>
              </a:rPr>
              <a:t>He)</a:t>
            </a:r>
            <a:r>
              <a:rPr lang="en-US" altLang="ja-JP" baseline="30000" dirty="0" smtClean="0">
                <a:latin typeface="+mj-lt"/>
              </a:rPr>
              <a:t>5</a:t>
            </a:r>
            <a:r>
              <a:rPr lang="en-US" altLang="ja-JP" dirty="0" smtClean="0">
                <a:latin typeface="+mj-lt"/>
              </a:rPr>
              <a:t>H                    </a:t>
            </a:r>
          </a:p>
          <a:p>
            <a:pPr lvl="2"/>
            <a:r>
              <a:rPr lang="en-US" altLang="ja-JP" dirty="0" smtClean="0">
                <a:latin typeface="+mj-lt"/>
              </a:rPr>
              <a:t>  NPA </a:t>
            </a:r>
            <a:r>
              <a:rPr lang="en-US" altLang="ja-JP" b="1" dirty="0" smtClean="0">
                <a:latin typeface="+mj-lt"/>
              </a:rPr>
              <a:t>723</a:t>
            </a:r>
            <a:r>
              <a:rPr lang="en-US" altLang="ja-JP" dirty="0" smtClean="0">
                <a:latin typeface="+mj-lt"/>
              </a:rPr>
              <a:t> (2003) 13.</a:t>
            </a:r>
            <a:endParaRPr kumimoji="1" lang="en-US" altLang="ja-JP" dirty="0" smtClean="0">
              <a:latin typeface="+mj-lt"/>
            </a:endParaRPr>
          </a:p>
          <a:p>
            <a:pPr lvl="1"/>
            <a:r>
              <a:rPr kumimoji="1" lang="en-US" altLang="ja-JP" baseline="30000" dirty="0" smtClean="0">
                <a:latin typeface="+mj-lt"/>
              </a:rPr>
              <a:t>9</a:t>
            </a:r>
            <a:r>
              <a:rPr kumimoji="1" lang="en-US" altLang="ja-JP" dirty="0" smtClean="0">
                <a:latin typeface="+mj-lt"/>
              </a:rPr>
              <a:t>Be(p</a:t>
            </a:r>
            <a:r>
              <a:rPr kumimoji="1" lang="en-US" altLang="ja-JP" baseline="30000" dirty="0" smtClean="0">
                <a:latin typeface="+mj-lt"/>
              </a:rPr>
              <a:t>-</a:t>
            </a:r>
            <a:r>
              <a:rPr kumimoji="1" lang="en-US" altLang="ja-JP" dirty="0" smtClean="0">
                <a:latin typeface="+mj-lt"/>
              </a:rPr>
              <a:t>,pt)</a:t>
            </a:r>
            <a:r>
              <a:rPr kumimoji="1" lang="en-US" altLang="ja-JP" baseline="30000" dirty="0" smtClean="0">
                <a:latin typeface="+mj-lt"/>
              </a:rPr>
              <a:t>5</a:t>
            </a:r>
            <a:r>
              <a:rPr kumimoji="1" lang="en-US" altLang="ja-JP" dirty="0" smtClean="0">
                <a:latin typeface="+mj-lt"/>
              </a:rPr>
              <a:t>H &amp; </a:t>
            </a:r>
            <a:r>
              <a:rPr lang="en-US" altLang="ja-JP" baseline="30000" dirty="0" smtClean="0">
                <a:latin typeface="+mj-lt"/>
              </a:rPr>
              <a:t>9</a:t>
            </a:r>
            <a:r>
              <a:rPr lang="en-US" altLang="ja-JP" dirty="0" smtClean="0">
                <a:latin typeface="+mj-lt"/>
              </a:rPr>
              <a:t>Be(p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,</a:t>
            </a:r>
            <a:r>
              <a:rPr lang="en-US" altLang="ja-JP" dirty="0" err="1" smtClean="0">
                <a:latin typeface="+mj-lt"/>
              </a:rPr>
              <a:t>dd</a:t>
            </a:r>
            <a:r>
              <a:rPr lang="en-US" altLang="ja-JP" dirty="0" smtClean="0">
                <a:latin typeface="+mj-lt"/>
              </a:rPr>
              <a:t>)</a:t>
            </a:r>
            <a:r>
              <a:rPr lang="en-US" altLang="ja-JP" baseline="30000" dirty="0" smtClean="0">
                <a:latin typeface="+mj-lt"/>
              </a:rPr>
              <a:t>5</a:t>
            </a:r>
            <a:r>
              <a:rPr lang="en-US" altLang="ja-JP" dirty="0" smtClean="0">
                <a:latin typeface="+mj-lt"/>
              </a:rPr>
              <a:t>H</a:t>
            </a:r>
          </a:p>
          <a:p>
            <a:pPr lvl="2"/>
            <a:r>
              <a:rPr lang="en-US" altLang="ja-JP" dirty="0" smtClean="0">
                <a:latin typeface="+mj-lt"/>
              </a:rPr>
              <a:t>  </a:t>
            </a:r>
            <a:r>
              <a:rPr kumimoji="1" lang="en-US" altLang="ja-JP" dirty="0" smtClean="0">
                <a:latin typeface="+mj-lt"/>
              </a:rPr>
              <a:t>EPJ </a:t>
            </a:r>
            <a:r>
              <a:rPr kumimoji="1" lang="en-US" altLang="ja-JP" b="1" dirty="0" smtClean="0">
                <a:latin typeface="+mj-lt"/>
              </a:rPr>
              <a:t>A24</a:t>
            </a:r>
            <a:r>
              <a:rPr kumimoji="1" lang="en-US" altLang="ja-JP" dirty="0" smtClean="0">
                <a:latin typeface="+mj-lt"/>
              </a:rPr>
              <a:t> (2005) 231.</a:t>
            </a:r>
          </a:p>
          <a:p>
            <a:pPr marL="0" indent="0">
              <a:buNone/>
            </a:pPr>
            <a:endParaRPr lang="en-US" altLang="ja-JP" dirty="0">
              <a:latin typeface="+mj-lt"/>
            </a:endParaRPr>
          </a:p>
          <a:p>
            <a:pPr marL="0" indent="0">
              <a:buNone/>
            </a:pPr>
            <a:endParaRPr lang="en-US" altLang="ja-JP" dirty="0">
              <a:latin typeface="+mj-lt"/>
            </a:endParaRPr>
          </a:p>
          <a:p>
            <a:pPr marL="0" indent="0">
              <a:buNone/>
            </a:pPr>
            <a:endParaRPr kumimoji="1" lang="en-US" altLang="ja-JP" dirty="0" smtClean="0">
              <a:latin typeface="+mj-lt"/>
            </a:endParaRPr>
          </a:p>
          <a:p>
            <a:pPr marL="0" indent="0">
              <a:buNone/>
            </a:pPr>
            <a:endParaRPr kumimoji="1" lang="en-US" altLang="ja-JP" dirty="0" smtClean="0">
              <a:latin typeface="+mj-lt"/>
            </a:endParaRPr>
          </a:p>
          <a:p>
            <a:r>
              <a:rPr kumimoji="1" lang="en-US" altLang="ja-JP" baseline="30000" dirty="0" smtClean="0">
                <a:latin typeface="+mj-lt"/>
              </a:rPr>
              <a:t>6</a:t>
            </a:r>
            <a:r>
              <a:rPr lang="en-US" altLang="ja-JP" baseline="-25000" dirty="0">
                <a:latin typeface="+mj-lt"/>
              </a:rPr>
              <a:t>Λ</a:t>
            </a:r>
            <a:r>
              <a:rPr kumimoji="1" lang="en-US" altLang="ja-JP" dirty="0" smtClean="0">
                <a:latin typeface="+mj-lt"/>
              </a:rPr>
              <a:t>H structure </a:t>
            </a:r>
            <a:r>
              <a:rPr kumimoji="1" lang="en-US" altLang="ja-JP" dirty="0" smtClean="0">
                <a:latin typeface="+mj-lt"/>
                <a:sym typeface="Symbol"/>
              </a:rPr>
              <a:t></a:t>
            </a:r>
            <a:r>
              <a:rPr kumimoji="1" lang="en-US" altLang="ja-JP" dirty="0" smtClean="0">
                <a:latin typeface="+mj-lt"/>
              </a:rPr>
              <a:t> </a:t>
            </a:r>
            <a:r>
              <a:rPr kumimoji="1" lang="en-US" altLang="ja-JP" baseline="30000" dirty="0" smtClean="0">
                <a:latin typeface="+mj-lt"/>
              </a:rPr>
              <a:t>5</a:t>
            </a:r>
            <a:r>
              <a:rPr kumimoji="1" lang="en-US" altLang="ja-JP" dirty="0" smtClean="0">
                <a:latin typeface="+mj-lt"/>
              </a:rPr>
              <a:t>H structure</a:t>
            </a:r>
          </a:p>
          <a:p>
            <a:pPr lvl="1"/>
            <a:r>
              <a:rPr lang="en-US" altLang="ja-JP" dirty="0" smtClean="0">
                <a:solidFill>
                  <a:srgbClr val="00B050"/>
                </a:solidFill>
                <a:latin typeface="+mj-lt"/>
              </a:rPr>
              <a:t>Feedback</a:t>
            </a:r>
            <a:r>
              <a:rPr lang="en-US" altLang="ja-JP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ja-JP" dirty="0" smtClean="0">
                <a:latin typeface="+mj-lt"/>
              </a:rPr>
              <a:t>to structure of</a:t>
            </a:r>
            <a:r>
              <a:rPr lang="en-US" altLang="ja-JP" dirty="0" smtClean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+mj-lt"/>
              </a:rPr>
              <a:t>normal neutron-rich nuclei </a:t>
            </a:r>
            <a:endParaRPr kumimoji="1" lang="en-US" altLang="ja-JP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pic>
        <p:nvPicPr>
          <p:cNvPr id="7" name="図 6" descr="epja-24-fig6-mo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8550" y="1844824"/>
            <a:ext cx="3587906" cy="32403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日付プレースホルダ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1510" y="3429000"/>
            <a:ext cx="4302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latin typeface="+mj-lt"/>
              </a:rPr>
              <a:t>Four broad r</a:t>
            </a:r>
            <a:r>
              <a:rPr kumimoji="1" lang="en-US" altLang="ja-JP" sz="2000" dirty="0" smtClean="0">
                <a:latin typeface="+mj-lt"/>
              </a:rPr>
              <a:t>esonance states were observed.</a:t>
            </a:r>
          </a:p>
          <a:p>
            <a:pPr algn="ctr"/>
            <a:r>
              <a:rPr kumimoji="1" lang="en-US" altLang="ja-JP" sz="2000" dirty="0" err="1" smtClean="0">
                <a:latin typeface="+mj-lt"/>
              </a:rPr>
              <a:t>Er</a:t>
            </a:r>
            <a:r>
              <a:rPr kumimoji="1" lang="en-US" altLang="ja-JP" sz="2000" dirty="0" smtClean="0">
                <a:latin typeface="+mj-lt"/>
              </a:rPr>
              <a:t> =</a:t>
            </a:r>
            <a:r>
              <a:rPr lang="en-US" altLang="ja-JP" sz="2000" dirty="0" smtClean="0">
                <a:latin typeface="+mj-lt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+mj-lt"/>
              </a:rPr>
              <a:t>5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</a:rPr>
              <a:t>.5±0.2</a:t>
            </a:r>
            <a:r>
              <a:rPr kumimoji="1" lang="en-US" altLang="ja-JP" sz="2000" dirty="0" smtClean="0">
                <a:latin typeface="+mj-lt"/>
              </a:rPr>
              <a:t> MeV</a:t>
            </a:r>
          </a:p>
          <a:p>
            <a:pPr algn="ctr"/>
            <a:r>
              <a:rPr kumimoji="1" lang="en-US" altLang="ja-JP" sz="2000" dirty="0">
                <a:latin typeface="+mj-lt"/>
              </a:rPr>
              <a:t>Γ</a:t>
            </a:r>
            <a:r>
              <a:rPr kumimoji="1" lang="en-US" altLang="ja-JP" sz="2000" dirty="0" smtClean="0">
                <a:latin typeface="+mj-lt"/>
              </a:rPr>
              <a:t> = 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+mj-lt"/>
              </a:rPr>
              <a:t>5.4±0.6</a:t>
            </a:r>
            <a:r>
              <a:rPr kumimoji="1" lang="en-US" altLang="ja-JP" sz="2000" dirty="0" smtClean="0">
                <a:latin typeface="+mj-lt"/>
              </a:rPr>
              <a:t> MeV</a:t>
            </a:r>
            <a:endParaRPr kumimoji="1" lang="ja-JP" altLang="en-US" sz="2000" dirty="0">
              <a:latin typeface="+mj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" y="1609700"/>
            <a:ext cx="5577652" cy="412355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Theoretical </a:t>
            </a:r>
            <a:r>
              <a:rPr lang="en-US" altLang="ja-JP" dirty="0" smtClean="0"/>
              <a:t>calculations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041E-0B60-444D-AA5B-DC4E51254B90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7308304" y="1916832"/>
            <a:ext cx="50405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723755" y="1384955"/>
            <a:ext cx="4176143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400" dirty="0" err="1" smtClean="0">
                <a:latin typeface="+mj-lt"/>
              </a:rPr>
              <a:t>E.Hiyama</a:t>
            </a:r>
            <a:r>
              <a:rPr lang="en-US" altLang="ja-JP" sz="1400" dirty="0" smtClean="0">
                <a:latin typeface="+mj-lt"/>
              </a:rPr>
              <a:t> et al., NPA </a:t>
            </a:r>
            <a:r>
              <a:rPr lang="en-US" altLang="ja-JP" sz="1400" b="1" dirty="0" smtClean="0">
                <a:latin typeface="+mj-lt"/>
              </a:rPr>
              <a:t>908</a:t>
            </a:r>
            <a:r>
              <a:rPr lang="en-US" altLang="ja-JP" sz="1400" dirty="0" smtClean="0">
                <a:latin typeface="+mj-lt"/>
              </a:rPr>
              <a:t>(2013)29.</a:t>
            </a:r>
          </a:p>
          <a:p>
            <a:r>
              <a:rPr kumimoji="1" lang="en-US" altLang="ja-JP" sz="1400" dirty="0" err="1" smtClean="0">
                <a:latin typeface="+mj-lt"/>
              </a:rPr>
              <a:t>R.H.Dalitz</a:t>
            </a:r>
            <a:r>
              <a:rPr kumimoji="1" lang="en-US" altLang="ja-JP" sz="1400" dirty="0" smtClean="0">
                <a:latin typeface="+mj-lt"/>
              </a:rPr>
              <a:t> et al., </a:t>
            </a:r>
            <a:r>
              <a:rPr kumimoji="1" lang="en-US" altLang="ja-JP" sz="1400" dirty="0" err="1" smtClean="0">
                <a:latin typeface="+mj-lt"/>
              </a:rPr>
              <a:t>Nuovo</a:t>
            </a:r>
            <a:r>
              <a:rPr kumimoji="1" lang="en-US" altLang="ja-JP" sz="1400" dirty="0" smtClean="0">
                <a:latin typeface="+mj-lt"/>
              </a:rPr>
              <a:t> </a:t>
            </a:r>
            <a:r>
              <a:rPr kumimoji="1" lang="en-US" altLang="ja-JP" sz="1400" dirty="0" err="1" smtClean="0">
                <a:latin typeface="+mj-lt"/>
              </a:rPr>
              <a:t>Ciment</a:t>
            </a:r>
            <a:r>
              <a:rPr kumimoji="1" lang="en-US" altLang="ja-JP" sz="1400" dirty="0" smtClean="0">
                <a:latin typeface="+mj-lt"/>
              </a:rPr>
              <a:t> </a:t>
            </a:r>
            <a:r>
              <a:rPr kumimoji="1" lang="en-US" altLang="ja-JP" sz="1400" b="1" dirty="0" smtClean="0">
                <a:latin typeface="+mj-lt"/>
              </a:rPr>
              <a:t>30</a:t>
            </a:r>
            <a:r>
              <a:rPr kumimoji="1" lang="en-US" altLang="ja-JP" sz="1400" dirty="0" smtClean="0">
                <a:latin typeface="+mj-lt"/>
              </a:rPr>
              <a:t>(1963)489.</a:t>
            </a:r>
          </a:p>
          <a:p>
            <a:r>
              <a:rPr kumimoji="1" lang="en-US" altLang="ja-JP" sz="1400" dirty="0" smtClean="0">
                <a:latin typeface="+mj-lt"/>
              </a:rPr>
              <a:t>Y. Akaishi et al., PRL </a:t>
            </a:r>
            <a:r>
              <a:rPr kumimoji="1" lang="en-US" altLang="ja-JP" sz="1400" b="1" dirty="0" smtClean="0">
                <a:latin typeface="+mj-lt"/>
              </a:rPr>
              <a:t>84</a:t>
            </a:r>
            <a:r>
              <a:rPr kumimoji="1" lang="en-US" altLang="ja-JP" sz="1400" dirty="0" smtClean="0">
                <a:latin typeface="+mj-lt"/>
              </a:rPr>
              <a:t>(2000)3539.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860032" y="2210088"/>
            <a:ext cx="41569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ja-JP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E. </a:t>
            </a:r>
            <a:r>
              <a:rPr lang="en-US" altLang="ja-JP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Hiyama</a:t>
            </a:r>
            <a:endParaRPr lang="en-US" altLang="ja-JP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Tx/>
              <a:buChar char="-"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4-body calculation of  </a:t>
            </a:r>
            <a:r>
              <a:rPr lang="en-US" altLang="ja-JP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tnnΛ</a:t>
            </a:r>
            <a:endParaRPr lang="en-US" altLang="ja-JP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Tx/>
              <a:buChar char="-"/>
            </a:pPr>
            <a:r>
              <a:rPr kumimoji="1" lang="en-US" altLang="ja-JP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R. H. </a:t>
            </a:r>
            <a:r>
              <a:rPr kumimoji="1" lang="en-US" altLang="ja-JP" sz="2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Dalitz</a:t>
            </a:r>
            <a:r>
              <a:rPr kumimoji="1" lang="en-US" altLang="ja-JP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Gal and </a:t>
            </a:r>
            <a:r>
              <a:rPr kumimoji="1" lang="en-US" altLang="ja-JP" sz="200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Millener</a:t>
            </a:r>
            <a:endParaRPr kumimoji="1" lang="en-US" altLang="ja-JP" sz="20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buFontTx/>
              <a:buChar char="-"/>
            </a:pPr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ΛN interaction</a:t>
            </a:r>
          </a:p>
          <a:p>
            <a:pPr>
              <a:buFontTx/>
              <a:buChar char="-"/>
            </a:pPr>
            <a:r>
              <a:rPr kumimoji="1" lang="en-US" altLang="ja-JP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Y. Akaishi</a:t>
            </a:r>
          </a:p>
          <a:p>
            <a:pPr lvl="1">
              <a:buFontTx/>
              <a:buChar char="-"/>
            </a:pPr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Coherent ΛNN interaction</a:t>
            </a:r>
            <a:endParaRPr kumimoji="1"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491880" y="5293657"/>
            <a:ext cx="555953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There are several different calculation methods.</a:t>
            </a:r>
          </a:p>
          <a:p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confirm experimental mass value precisely,</a:t>
            </a:r>
          </a:p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 need to measure more </a:t>
            </a:r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</a:t>
            </a:r>
            <a:r>
              <a:rPr kumimoji="1" lang="en-US" altLang="ja-JP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Λ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events.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635896" y="1844824"/>
            <a:ext cx="2880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Studies of Neutron</a:t>
            </a:r>
            <a:r>
              <a:rPr kumimoji="1" lang="en-US" altLang="ja-JP" dirty="0" smtClean="0"/>
              <a:t>-rich </a:t>
            </a:r>
            <a:r>
              <a:rPr lang="en-US" altLang="ja-JP" dirty="0" err="1" smtClean="0"/>
              <a:t>H</a:t>
            </a:r>
            <a:r>
              <a:rPr kumimoji="1" lang="en-US" altLang="ja-JP" dirty="0" err="1" smtClean="0"/>
              <a:t>ypernuclei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>
                <a:latin typeface="+mj-lt"/>
              </a:rPr>
              <a:t>DAΦNE (FINUDA)</a:t>
            </a:r>
          </a:p>
          <a:p>
            <a:pPr lvl="1"/>
            <a:r>
              <a:rPr kumimoji="1" lang="en-US" altLang="ja-JP" dirty="0" smtClean="0">
                <a:latin typeface="+mj-lt"/>
              </a:rPr>
              <a:t>M. Agnello et al. PLB640 (2006) 145</a:t>
            </a:r>
          </a:p>
          <a:p>
            <a:pPr lvl="1"/>
            <a:r>
              <a:rPr kumimoji="1" lang="en-US" altLang="ja-JP" dirty="0" smtClean="0">
                <a:latin typeface="+mj-lt"/>
              </a:rPr>
              <a:t>(stopped K</a:t>
            </a:r>
            <a:r>
              <a:rPr kumimoji="1" lang="en-US" altLang="ja-JP" baseline="30000" dirty="0" smtClean="0">
                <a:latin typeface="+mj-lt"/>
              </a:rPr>
              <a:t>-</a:t>
            </a:r>
            <a:r>
              <a:rPr kumimoji="1" lang="en-US" altLang="ja-JP" dirty="0" smtClean="0">
                <a:latin typeface="+mj-lt"/>
              </a:rPr>
              <a:t>,π</a:t>
            </a:r>
            <a:r>
              <a:rPr kumimoji="1" lang="en-US" altLang="ja-JP" baseline="30000" dirty="0" smtClean="0">
                <a:latin typeface="+mj-lt"/>
              </a:rPr>
              <a:t>+</a:t>
            </a:r>
            <a:r>
              <a:rPr kumimoji="1" lang="en-US" altLang="ja-JP" dirty="0" smtClean="0">
                <a:latin typeface="+mj-lt"/>
              </a:rPr>
              <a:t>) reaction</a:t>
            </a:r>
          </a:p>
          <a:p>
            <a:pPr lvl="2"/>
            <a:r>
              <a:rPr lang="en-US" altLang="ja-JP" dirty="0" smtClean="0">
                <a:latin typeface="+mj-lt"/>
              </a:rPr>
              <a:t>(K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 abs.)-π</a:t>
            </a:r>
            <a:r>
              <a:rPr lang="en-US" altLang="ja-JP" baseline="30000" dirty="0" smtClean="0">
                <a:latin typeface="+mj-lt"/>
              </a:rPr>
              <a:t>+</a:t>
            </a:r>
            <a:r>
              <a:rPr lang="en-US" altLang="ja-JP" dirty="0" smtClean="0">
                <a:latin typeface="+mj-lt"/>
              </a:rPr>
              <a:t> vertex cut</a:t>
            </a:r>
          </a:p>
          <a:p>
            <a:pPr lvl="2"/>
            <a:r>
              <a:rPr kumimoji="1" lang="en-US" altLang="ja-JP" dirty="0" smtClean="0">
                <a:latin typeface="+mj-lt"/>
              </a:rPr>
              <a:t>reject in-flight Σ</a:t>
            </a:r>
            <a:r>
              <a:rPr kumimoji="1" lang="en-US" altLang="ja-JP" baseline="30000" dirty="0" smtClean="0">
                <a:latin typeface="+mj-lt"/>
              </a:rPr>
              <a:t>+</a:t>
            </a:r>
            <a:r>
              <a:rPr kumimoji="1" lang="en-US" altLang="ja-JP" dirty="0" smtClean="0">
                <a:latin typeface="+mj-lt"/>
              </a:rPr>
              <a:t> decay</a:t>
            </a:r>
          </a:p>
          <a:p>
            <a:pPr lvl="2"/>
            <a:endParaRPr lang="en-US" altLang="ja-JP" dirty="0" smtClean="0">
              <a:latin typeface="+mj-lt"/>
            </a:endParaRPr>
          </a:p>
          <a:p>
            <a:pPr lvl="2"/>
            <a:endParaRPr kumimoji="1" lang="en-US" altLang="ja-JP" dirty="0" smtClean="0">
              <a:latin typeface="+mj-lt"/>
            </a:endParaRPr>
          </a:p>
          <a:p>
            <a:pPr lvl="2"/>
            <a:endParaRPr kumimoji="1" lang="en-US" altLang="ja-JP" dirty="0" smtClean="0">
              <a:latin typeface="+mj-lt"/>
            </a:endParaRPr>
          </a:p>
          <a:p>
            <a:pPr lvl="2"/>
            <a:endParaRPr kumimoji="1" lang="en-US" altLang="ja-JP" dirty="0" smtClean="0">
              <a:latin typeface="+mj-lt"/>
            </a:endParaRPr>
          </a:p>
          <a:p>
            <a:pPr lvl="2"/>
            <a:endParaRPr kumimoji="1" lang="en-US" altLang="ja-JP" dirty="0" smtClean="0">
              <a:latin typeface="+mj-lt"/>
            </a:endParaRPr>
          </a:p>
          <a:p>
            <a:pPr lvl="1"/>
            <a:r>
              <a:rPr lang="en-US" altLang="ja-JP" dirty="0" smtClean="0">
                <a:latin typeface="+mj-lt"/>
              </a:rPr>
              <a:t>Production upper limit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827584" y="5519554"/>
            <a:ext cx="4104456" cy="86177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6</a:t>
            </a:r>
            <a:r>
              <a:rPr lang="en-US" altLang="ja-JP" sz="2000" baseline="-25000" dirty="0">
                <a:solidFill>
                  <a:srgbClr val="000000"/>
                </a:solidFill>
                <a:latin typeface="+mj-lt"/>
              </a:rPr>
              <a:t>Λ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Li: &lt; 2.5x10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-5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 /(stopped K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7</a:t>
            </a:r>
            <a:r>
              <a:rPr lang="en-US" altLang="ja-JP" sz="2000" baseline="-25000" dirty="0">
                <a:solidFill>
                  <a:srgbClr val="000000"/>
                </a:solidFill>
                <a:latin typeface="+mj-lt"/>
              </a:rPr>
              <a:t>Λ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Li: &lt; 4.5x10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-5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 /(stopped K</a:t>
            </a:r>
            <a:r>
              <a:rPr lang="en-US" altLang="ja-JP" sz="2000" baseline="30000" dirty="0" smtClean="0">
                <a:solidFill>
                  <a:srgbClr val="000000"/>
                </a:solidFill>
                <a:latin typeface="+mj-lt"/>
              </a:rPr>
              <a:t>-</a:t>
            </a:r>
            <a:r>
              <a:rPr lang="en-US" altLang="ja-JP" sz="2000" dirty="0" smtClean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pic>
        <p:nvPicPr>
          <p:cNvPr id="12" name="図 11" descr="plb-640-125-fi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060848"/>
            <a:ext cx="3816424" cy="4576813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1187624" y="4129335"/>
            <a:ext cx="144016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1763688" y="4201343"/>
            <a:ext cx="144016" cy="144016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1259632" y="4273351"/>
            <a:ext cx="576064" cy="6480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475656" y="4489375"/>
            <a:ext cx="64807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70C0"/>
                </a:solidFill>
              </a:rPr>
              <a:t>K</a:t>
            </a:r>
            <a:r>
              <a:rPr lang="en-US" altLang="ja-JP" sz="2000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</a:p>
        </p:txBody>
      </p:sp>
      <p:cxnSp>
        <p:nvCxnSpPr>
          <p:cNvPr id="13" name="直線矢印コネクタ 12"/>
          <p:cNvCxnSpPr/>
          <p:nvPr/>
        </p:nvCxnSpPr>
        <p:spPr>
          <a:xfrm flipH="1" flipV="1">
            <a:off x="1403648" y="3625279"/>
            <a:ext cx="432048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547664" y="3394267"/>
            <a:ext cx="64807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347864" y="4129335"/>
            <a:ext cx="1440160" cy="2880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円/楕円 31"/>
          <p:cNvSpPr/>
          <p:nvPr/>
        </p:nvSpPr>
        <p:spPr>
          <a:xfrm>
            <a:off x="3563888" y="3985319"/>
            <a:ext cx="144016" cy="144016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3923928" y="4201343"/>
            <a:ext cx="144016" cy="144016"/>
          </a:xfrm>
          <a:prstGeom prst="ellipse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3419872" y="4273351"/>
            <a:ext cx="576064" cy="64807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3635896" y="4489375"/>
            <a:ext cx="64807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70C0"/>
                </a:solidFill>
              </a:rPr>
              <a:t>K</a:t>
            </a:r>
            <a:r>
              <a:rPr lang="en-US" altLang="ja-JP" sz="2000" baseline="30000" dirty="0" smtClean="0">
                <a:solidFill>
                  <a:srgbClr val="0070C0"/>
                </a:solidFill>
                <a:latin typeface="Symbol" pitchFamily="18" charset="2"/>
              </a:rPr>
              <a:t>-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3203848" y="3409255"/>
            <a:ext cx="432048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3995936" y="3985319"/>
            <a:ext cx="576064" cy="28803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4111817" y="3629055"/>
            <a:ext cx="64807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00B050"/>
                </a:solidFill>
                <a:latin typeface="Symbol" pitchFamily="18" charset="2"/>
              </a:rPr>
              <a:t>p</a:t>
            </a:r>
            <a:r>
              <a:rPr lang="en-US" altLang="ja-JP" sz="2000" baseline="30000" dirty="0" smtClean="0">
                <a:solidFill>
                  <a:srgbClr val="00B050"/>
                </a:solidFill>
                <a:latin typeface="Symbol" pitchFamily="18" charset="2"/>
              </a:rPr>
              <a:t>-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347864" y="3409255"/>
            <a:ext cx="64807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+</a:t>
            </a:r>
          </a:p>
        </p:txBody>
      </p:sp>
      <p:cxnSp>
        <p:nvCxnSpPr>
          <p:cNvPr id="28" name="直線コネクタ 27"/>
          <p:cNvCxnSpPr/>
          <p:nvPr/>
        </p:nvCxnSpPr>
        <p:spPr>
          <a:xfrm flipH="1" flipV="1">
            <a:off x="3635896" y="4057327"/>
            <a:ext cx="36004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707904" y="3801233"/>
            <a:ext cx="64807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dirty="0" smtClean="0">
                <a:latin typeface="Symbol" pitchFamily="18" charset="2"/>
              </a:rPr>
              <a:t>S</a:t>
            </a:r>
            <a:r>
              <a:rPr lang="en-US" altLang="ja-JP" sz="2000" baseline="30000" dirty="0" smtClean="0"/>
              <a:t>+</a:t>
            </a: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1475656" y="4921423"/>
            <a:ext cx="1008112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srgbClr val="000000"/>
                </a:solidFill>
              </a:rPr>
              <a:t>Signal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3383868" y="4900283"/>
            <a:ext cx="1296144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srgbClr val="000000"/>
                </a:solidFill>
              </a:rPr>
              <a:t>Background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467544" y="3769295"/>
            <a:ext cx="1224136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production</a:t>
            </a:r>
          </a:p>
        </p:txBody>
      </p:sp>
      <p:cxnSp>
        <p:nvCxnSpPr>
          <p:cNvPr id="38" name="直線コネクタ 37"/>
          <p:cNvCxnSpPr/>
          <p:nvPr/>
        </p:nvCxnSpPr>
        <p:spPr>
          <a:xfrm>
            <a:off x="6444208" y="2204864"/>
            <a:ext cx="0" cy="3312368"/>
          </a:xfrm>
          <a:prstGeom prst="line">
            <a:avLst/>
          </a:prstGeom>
          <a:ln w="28575">
            <a:solidFill>
              <a:schemeClr val="bg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6"/>
          <p:cNvSpPr txBox="1">
            <a:spLocks noChangeArrowheads="1"/>
          </p:cNvSpPr>
          <p:nvPr/>
        </p:nvSpPr>
        <p:spPr bwMode="auto">
          <a:xfrm rot="16200000">
            <a:off x="5409965" y="4247220"/>
            <a:ext cx="1800200" cy="3077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1400" dirty="0" smtClean="0">
                <a:solidFill>
                  <a:schemeClr val="bg2"/>
                </a:solidFill>
              </a:rPr>
              <a:t>Acceptance Cut?</a:t>
            </a:r>
          </a:p>
        </p:txBody>
      </p:sp>
      <p:sp>
        <p:nvSpPr>
          <p:cNvPr id="37" name="日付プレースホルダ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Studies of Neutron</a:t>
            </a:r>
            <a:r>
              <a:rPr kumimoji="1" lang="en-US" altLang="ja-JP" dirty="0" smtClean="0"/>
              <a:t>-rich </a:t>
            </a:r>
            <a:r>
              <a:rPr lang="en-US" altLang="ja-JP" dirty="0" smtClean="0"/>
              <a:t>H</a:t>
            </a:r>
            <a:r>
              <a:rPr kumimoji="1" lang="en-US" altLang="ja-JP" dirty="0" smtClean="0"/>
              <a:t>ypernuclei (3)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>
                <a:latin typeface="+mj-lt"/>
              </a:rPr>
              <a:t>DAΦNE (FINUDA)</a:t>
            </a:r>
          </a:p>
          <a:p>
            <a:pPr lvl="1"/>
            <a:r>
              <a:rPr kumimoji="1" lang="en-US" altLang="ja-JP" dirty="0" smtClean="0">
                <a:latin typeface="+mj-lt"/>
              </a:rPr>
              <a:t>M. Agnello et al. PRL 108 (2012) 042501.</a:t>
            </a:r>
          </a:p>
          <a:p>
            <a:pPr lvl="1"/>
            <a:r>
              <a:rPr kumimoji="1" lang="en-US" altLang="ja-JP" baseline="30000" dirty="0" smtClean="0">
                <a:latin typeface="+mj-lt"/>
              </a:rPr>
              <a:t>6</a:t>
            </a:r>
            <a:r>
              <a:rPr kumimoji="1" lang="en-US" altLang="ja-JP" dirty="0" smtClean="0">
                <a:latin typeface="+mj-lt"/>
              </a:rPr>
              <a:t>Li(stopped K</a:t>
            </a:r>
            <a:r>
              <a:rPr kumimoji="1" lang="en-US" altLang="ja-JP" baseline="30000" dirty="0" smtClean="0">
                <a:latin typeface="+mj-lt"/>
              </a:rPr>
              <a:t>-</a:t>
            </a:r>
            <a:r>
              <a:rPr kumimoji="1" lang="en-US" altLang="ja-JP" dirty="0" smtClean="0">
                <a:latin typeface="+mj-lt"/>
              </a:rPr>
              <a:t>,π</a:t>
            </a:r>
            <a:r>
              <a:rPr kumimoji="1" lang="en-US" altLang="ja-JP" baseline="30000" dirty="0" smtClean="0">
                <a:latin typeface="+mj-lt"/>
              </a:rPr>
              <a:t>+</a:t>
            </a:r>
            <a:r>
              <a:rPr kumimoji="1" lang="en-US" altLang="ja-JP" dirty="0" smtClean="0">
                <a:latin typeface="+mj-lt"/>
              </a:rPr>
              <a:t>) reaction</a:t>
            </a:r>
          </a:p>
          <a:p>
            <a:pPr lvl="2"/>
            <a:r>
              <a:rPr kumimoji="1" lang="en-US" altLang="ja-JP" dirty="0" smtClean="0">
                <a:latin typeface="+mj-lt"/>
              </a:rPr>
              <a:t>measure also weak decay</a:t>
            </a:r>
          </a:p>
          <a:p>
            <a:pPr lvl="2"/>
            <a:r>
              <a:rPr lang="en-US" altLang="ja-JP" dirty="0" smtClean="0">
                <a:latin typeface="+mj-lt"/>
              </a:rPr>
              <a:t>cut on T(π</a:t>
            </a:r>
            <a:r>
              <a:rPr lang="en-US" altLang="ja-JP" baseline="30000" dirty="0" smtClean="0">
                <a:latin typeface="+mj-lt"/>
              </a:rPr>
              <a:t>+</a:t>
            </a:r>
            <a:r>
              <a:rPr lang="en-US" altLang="ja-JP" dirty="0" smtClean="0">
                <a:latin typeface="+mj-lt"/>
              </a:rPr>
              <a:t>)+T(π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)</a:t>
            </a:r>
            <a:endParaRPr kumimoji="1" lang="en-US" altLang="ja-JP" dirty="0" smtClean="0">
              <a:latin typeface="+mj-lt"/>
            </a:endParaRPr>
          </a:p>
          <a:p>
            <a:pPr lvl="1"/>
            <a:r>
              <a:rPr lang="en-US" altLang="ja-JP" dirty="0" smtClean="0">
                <a:latin typeface="+mj-lt"/>
              </a:rPr>
              <a:t>3 events of candidates</a:t>
            </a:r>
          </a:p>
          <a:p>
            <a:pPr lvl="2"/>
            <a:r>
              <a:rPr lang="en-US" altLang="ja-JP" dirty="0" smtClean="0">
                <a:latin typeface="+mj-lt"/>
              </a:rPr>
              <a:t>2.9±2.0×10</a:t>
            </a:r>
            <a:r>
              <a:rPr lang="en-US" altLang="ja-JP" baseline="30000" dirty="0" smtClean="0">
                <a:latin typeface="+mj-lt"/>
              </a:rPr>
              <a:t>-6</a:t>
            </a:r>
            <a:r>
              <a:rPr lang="en-US" altLang="ja-JP" dirty="0" smtClean="0">
                <a:latin typeface="+mj-lt"/>
              </a:rPr>
              <a:t>/(stopped K</a:t>
            </a:r>
            <a:r>
              <a:rPr lang="en-US" altLang="ja-JP" baseline="30000" dirty="0" smtClean="0">
                <a:latin typeface="+mj-lt"/>
              </a:rPr>
              <a:t>-</a:t>
            </a:r>
            <a:r>
              <a:rPr lang="en-US" altLang="ja-JP" dirty="0" smtClean="0">
                <a:latin typeface="+mj-lt"/>
              </a:rPr>
              <a:t>)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 smtClean="0"/>
              <a:t>第１１回ハドロン・スクエア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881464"/>
              </p:ext>
            </p:extLst>
          </p:nvPr>
        </p:nvGraphicFramePr>
        <p:xfrm>
          <a:off x="5508104" y="2348880"/>
          <a:ext cx="2413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数式" r:id="rId3" imgW="2413000" imgH="965200" progId="Equation.3">
                  <p:embed/>
                </p:oleObj>
              </mc:Choice>
              <mc:Fallback>
                <p:oleObj name="数式" r:id="rId3" imgW="24130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348880"/>
                        <a:ext cx="24130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図 9" descr="prl-108-042501-fig2-m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4029348"/>
            <a:ext cx="5760640" cy="2640012"/>
          </a:xfrm>
          <a:prstGeom prst="rect">
            <a:avLst/>
          </a:prstGeom>
        </p:spPr>
      </p:pic>
      <p:cxnSp>
        <p:nvCxnSpPr>
          <p:cNvPr id="14" name="直線コネクタ 13"/>
          <p:cNvCxnSpPr/>
          <p:nvPr/>
        </p:nvCxnSpPr>
        <p:spPr>
          <a:xfrm>
            <a:off x="6876256" y="2708920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372200" y="3212976"/>
            <a:ext cx="288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日付プレースホル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2014.3.12</a:t>
            </a:r>
            <a:endParaRPr kumimoji="1" lang="ja-JP" alt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11694</TotalTime>
  <Words>2454</Words>
  <Application>Microsoft Office PowerPoint</Application>
  <PresentationFormat>画面に合わせる (4:3)</PresentationFormat>
  <Paragraphs>667</Paragraphs>
  <Slides>42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4" baseType="lpstr">
      <vt:lpstr>アース</vt:lpstr>
      <vt:lpstr>数式</vt:lpstr>
      <vt:lpstr>Search for 6ΛH hypernucleus by the (π-,K+) reaction at pπ-=1.2GeV/c</vt:lpstr>
      <vt:lpstr>Nuclear chart with “strangeness”</vt:lpstr>
      <vt:lpstr>Production reactions</vt:lpstr>
      <vt:lpstr>Interests of 6ΛH</vt:lpstr>
      <vt:lpstr>Super Heavy Hydrogen 5H (1)</vt:lpstr>
      <vt:lpstr>Super Heavy Hydrogen 5H (2)</vt:lpstr>
      <vt:lpstr>Theoretical calculations</vt:lpstr>
      <vt:lpstr>Studies of Neutron-rich Hypernuclei</vt:lpstr>
      <vt:lpstr>Studies of Neutron-rich Hypernuclei (3)</vt:lpstr>
      <vt:lpstr>Studies of neutron-rich Hypernuclei</vt:lpstr>
      <vt:lpstr>(p-,K+) Reaction Mechanism</vt:lpstr>
      <vt:lpstr>One Step DCX Mechanism</vt:lpstr>
      <vt:lpstr>J-PARC E10 experiment</vt:lpstr>
      <vt:lpstr>Aim of Experiment</vt:lpstr>
      <vt:lpstr>Yield estimation</vt:lpstr>
      <vt:lpstr>Experimental Setup</vt:lpstr>
      <vt:lpstr>Beam Hodoscope (BH2)</vt:lpstr>
      <vt:lpstr>Silicon Strip Detectors (SSD)</vt:lpstr>
      <vt:lpstr>Fiber Tracker (SFT)</vt:lpstr>
      <vt:lpstr>6Li target preparation</vt:lpstr>
      <vt:lpstr>Beam time in Dec. and Jan.</vt:lpstr>
      <vt:lpstr>Run conditions of E10</vt:lpstr>
      <vt:lpstr>analysis</vt:lpstr>
      <vt:lpstr>Missing-mass spectrum of                          12ΛC(π+,K+)12ΛC reaction</vt:lpstr>
      <vt:lpstr>Missing-mass spectra of p(π±,K+)Σ± reactions</vt:lpstr>
      <vt:lpstr>Momentum Resolution</vt:lpstr>
      <vt:lpstr>Momentum calibration</vt:lpstr>
      <vt:lpstr>Energy Loss effect</vt:lpstr>
      <vt:lpstr>Cross Section of Σ±</vt:lpstr>
      <vt:lpstr>Particle identification  - Mass Squared</vt:lpstr>
      <vt:lpstr>Results : Missing-mass spectrum</vt:lpstr>
      <vt:lpstr>Upper Limit estimation</vt:lpstr>
      <vt:lpstr>Discussion</vt:lpstr>
      <vt:lpstr>Summary</vt:lpstr>
      <vt:lpstr>Back up</vt:lpstr>
      <vt:lpstr>Production reactions(1)</vt:lpstr>
      <vt:lpstr>Studies of Neutron-rich Hypernuclei (1)</vt:lpstr>
      <vt:lpstr>ΛN-ΣN Mixing in Λ Hypernuclei</vt:lpstr>
      <vt:lpstr>Experimental Setup</vt:lpstr>
      <vt:lpstr>Experimental Setup</vt:lpstr>
      <vt:lpstr>SSD design and performance</vt:lpstr>
      <vt:lpstr>Vertex reconstruction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6ΛH hypernucleus by the (π-,K+) reaction at J-PARC</dc:title>
  <dc:creator>hitoshis</dc:creator>
  <cp:lastModifiedBy>hitoshis</cp:lastModifiedBy>
  <cp:revision>59</cp:revision>
  <dcterms:created xsi:type="dcterms:W3CDTF">2014-01-13T09:46:06Z</dcterms:created>
  <dcterms:modified xsi:type="dcterms:W3CDTF">2014-03-12T01:43:33Z</dcterms:modified>
</cp:coreProperties>
</file>