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2"/>
  </p:notesMasterIdLst>
  <p:handoutMasterIdLst>
    <p:handoutMasterId r:id="rId43"/>
  </p:handoutMasterIdLst>
  <p:sldIdLst>
    <p:sldId id="308" r:id="rId2"/>
    <p:sldId id="261" r:id="rId3"/>
    <p:sldId id="317" r:id="rId4"/>
    <p:sldId id="318" r:id="rId5"/>
    <p:sldId id="257" r:id="rId6"/>
    <p:sldId id="319" r:id="rId7"/>
    <p:sldId id="266" r:id="rId8"/>
    <p:sldId id="258" r:id="rId9"/>
    <p:sldId id="287" r:id="rId10"/>
    <p:sldId id="281" r:id="rId11"/>
    <p:sldId id="259" r:id="rId12"/>
    <p:sldId id="283" r:id="rId13"/>
    <p:sldId id="309" r:id="rId14"/>
    <p:sldId id="273" r:id="rId15"/>
    <p:sldId id="284" r:id="rId16"/>
    <p:sldId id="323" r:id="rId17"/>
    <p:sldId id="271" r:id="rId18"/>
    <p:sldId id="265" r:id="rId19"/>
    <p:sldId id="267" r:id="rId20"/>
    <p:sldId id="310" r:id="rId21"/>
    <p:sldId id="269" r:id="rId22"/>
    <p:sldId id="282" r:id="rId23"/>
    <p:sldId id="288" r:id="rId24"/>
    <p:sldId id="311" r:id="rId25"/>
    <p:sldId id="260" r:id="rId26"/>
    <p:sldId id="270" r:id="rId27"/>
    <p:sldId id="312" r:id="rId28"/>
    <p:sldId id="285" r:id="rId29"/>
    <p:sldId id="313" r:id="rId30"/>
    <p:sldId id="314" r:id="rId31"/>
    <p:sldId id="315" r:id="rId32"/>
    <p:sldId id="316" r:id="rId33"/>
    <p:sldId id="286" r:id="rId34"/>
    <p:sldId id="275" r:id="rId35"/>
    <p:sldId id="289" r:id="rId36"/>
    <p:sldId id="294" r:id="rId37"/>
    <p:sldId id="322" r:id="rId38"/>
    <p:sldId id="320" r:id="rId39"/>
    <p:sldId id="321" r:id="rId40"/>
    <p:sldId id="324" r:id="rId41"/>
  </p:sldIdLst>
  <p:sldSz cx="9144000" cy="6858000" type="screen4x3"/>
  <p:notesSz cx="6743700" cy="9880600"/>
  <p:defaultTextStyle>
    <a:defPPr>
      <a:defRPr lang="en-US"/>
    </a:defPPr>
    <a:lvl1pPr algn="l" rtl="0" fontAlgn="base">
      <a:spcBef>
        <a:spcPct val="20000"/>
      </a:spcBef>
      <a:spcAft>
        <a:spcPct val="0"/>
      </a:spcAft>
      <a:defRPr kumimoji="1" sz="1400" kern="1200">
        <a:solidFill>
          <a:schemeClr val="tx1"/>
        </a:solidFill>
        <a:latin typeface="Tahoma" pitchFamily="34" charset="0"/>
        <a:ea typeface="ＭＳ Ｐゴシック" charset="-128"/>
        <a:cs typeface="+mn-cs"/>
      </a:defRPr>
    </a:lvl1pPr>
    <a:lvl2pPr marL="457200" algn="l" rtl="0" fontAlgn="base">
      <a:spcBef>
        <a:spcPct val="20000"/>
      </a:spcBef>
      <a:spcAft>
        <a:spcPct val="0"/>
      </a:spcAft>
      <a:defRPr kumimoji="1" sz="1400" kern="1200">
        <a:solidFill>
          <a:schemeClr val="tx1"/>
        </a:solidFill>
        <a:latin typeface="Tahoma" pitchFamily="34" charset="0"/>
        <a:ea typeface="ＭＳ Ｐゴシック" charset="-128"/>
        <a:cs typeface="+mn-cs"/>
      </a:defRPr>
    </a:lvl2pPr>
    <a:lvl3pPr marL="914400" algn="l" rtl="0" fontAlgn="base">
      <a:spcBef>
        <a:spcPct val="20000"/>
      </a:spcBef>
      <a:spcAft>
        <a:spcPct val="0"/>
      </a:spcAft>
      <a:defRPr kumimoji="1" sz="1400" kern="1200">
        <a:solidFill>
          <a:schemeClr val="tx1"/>
        </a:solidFill>
        <a:latin typeface="Tahoma" pitchFamily="34" charset="0"/>
        <a:ea typeface="ＭＳ Ｐゴシック" charset="-128"/>
        <a:cs typeface="+mn-cs"/>
      </a:defRPr>
    </a:lvl3pPr>
    <a:lvl4pPr marL="1371600" algn="l" rtl="0" fontAlgn="base">
      <a:spcBef>
        <a:spcPct val="20000"/>
      </a:spcBef>
      <a:spcAft>
        <a:spcPct val="0"/>
      </a:spcAft>
      <a:defRPr kumimoji="1" sz="1400" kern="1200">
        <a:solidFill>
          <a:schemeClr val="tx1"/>
        </a:solidFill>
        <a:latin typeface="Tahoma" pitchFamily="34" charset="0"/>
        <a:ea typeface="ＭＳ Ｐゴシック" charset="-128"/>
        <a:cs typeface="+mn-cs"/>
      </a:defRPr>
    </a:lvl4pPr>
    <a:lvl5pPr marL="1828800" algn="l" rtl="0" fontAlgn="base">
      <a:spcBef>
        <a:spcPct val="20000"/>
      </a:spcBef>
      <a:spcAft>
        <a:spcPct val="0"/>
      </a:spcAft>
      <a:defRPr kumimoji="1" sz="1400" kern="1200">
        <a:solidFill>
          <a:schemeClr val="tx1"/>
        </a:solidFill>
        <a:latin typeface="Tahoma" pitchFamily="34" charset="0"/>
        <a:ea typeface="ＭＳ Ｐゴシック" charset="-128"/>
        <a:cs typeface="+mn-cs"/>
      </a:defRPr>
    </a:lvl5pPr>
    <a:lvl6pPr marL="2286000" algn="l" defTabSz="914400" rtl="0" eaLnBrk="1" latinLnBrk="0" hangingPunct="1">
      <a:defRPr kumimoji="1" sz="1400" kern="1200">
        <a:solidFill>
          <a:schemeClr val="tx1"/>
        </a:solidFill>
        <a:latin typeface="Tahoma" pitchFamily="34" charset="0"/>
        <a:ea typeface="ＭＳ Ｐゴシック" charset="-128"/>
        <a:cs typeface="+mn-cs"/>
      </a:defRPr>
    </a:lvl6pPr>
    <a:lvl7pPr marL="2743200" algn="l" defTabSz="914400" rtl="0" eaLnBrk="1" latinLnBrk="0" hangingPunct="1">
      <a:defRPr kumimoji="1" sz="1400" kern="1200">
        <a:solidFill>
          <a:schemeClr val="tx1"/>
        </a:solidFill>
        <a:latin typeface="Tahoma" pitchFamily="34" charset="0"/>
        <a:ea typeface="ＭＳ Ｐゴシック" charset="-128"/>
        <a:cs typeface="+mn-cs"/>
      </a:defRPr>
    </a:lvl7pPr>
    <a:lvl8pPr marL="3200400" algn="l" defTabSz="914400" rtl="0" eaLnBrk="1" latinLnBrk="0" hangingPunct="1">
      <a:defRPr kumimoji="1" sz="1400" kern="1200">
        <a:solidFill>
          <a:schemeClr val="tx1"/>
        </a:solidFill>
        <a:latin typeface="Tahoma" pitchFamily="34" charset="0"/>
        <a:ea typeface="ＭＳ Ｐゴシック" charset="-128"/>
        <a:cs typeface="+mn-cs"/>
      </a:defRPr>
    </a:lvl8pPr>
    <a:lvl9pPr marL="3657600" algn="l" defTabSz="914400" rtl="0" eaLnBrk="1" latinLnBrk="0" hangingPunct="1">
      <a:defRPr kumimoji="1" sz="1400" kern="1200">
        <a:solidFill>
          <a:schemeClr val="tx1"/>
        </a:solidFill>
        <a:latin typeface="Tahoma"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chemeClr val="tx1"/>
    </p:penClr>
  </p:showPr>
  <p:clrMru>
    <a:srgbClr val="008000"/>
    <a:srgbClr val="FF3300"/>
    <a:srgbClr val="FFFF00"/>
    <a:srgbClr val="CC99FF"/>
    <a:srgbClr val="0033CC"/>
    <a:srgbClr val="CCCCFF"/>
    <a:srgbClr val="CC0000"/>
    <a:srgbClr val="00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53" autoAdjust="0"/>
    <p:restoredTop sz="92914" autoAdjust="0"/>
  </p:normalViewPr>
  <p:slideViewPr>
    <p:cSldViewPr>
      <p:cViewPr>
        <p:scale>
          <a:sx n="80" d="100"/>
          <a:sy n="80" d="100"/>
        </p:scale>
        <p:origin x="-784" y="-19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Lst>
  </p:outlineViewPr>
  <p:notesTextViewPr>
    <p:cViewPr>
      <p:scale>
        <a:sx n="100" d="100"/>
        <a:sy n="100" d="100"/>
      </p:scale>
      <p:origin x="0" y="0"/>
    </p:cViewPr>
  </p:notesTextViewPr>
  <p:sorterViewPr>
    <p:cViewPr>
      <p:scale>
        <a:sx n="66" d="100"/>
        <a:sy n="66" d="100"/>
      </p:scale>
      <p:origin x="0" y="174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10.xml"/><Relationship Id="rId13" Type="http://schemas.openxmlformats.org/officeDocument/2006/relationships/slide" Target="slides/slide17.xml"/><Relationship Id="rId18" Type="http://schemas.openxmlformats.org/officeDocument/2006/relationships/slide" Target="slides/slide24.xml"/><Relationship Id="rId26" Type="http://schemas.openxmlformats.org/officeDocument/2006/relationships/slide" Target="slides/slide34.xml"/><Relationship Id="rId3" Type="http://schemas.openxmlformats.org/officeDocument/2006/relationships/slide" Target="slides/slide4.xml"/><Relationship Id="rId21" Type="http://schemas.openxmlformats.org/officeDocument/2006/relationships/slide" Target="slides/slide27.xml"/><Relationship Id="rId7" Type="http://schemas.openxmlformats.org/officeDocument/2006/relationships/slide" Target="slides/slide8.xml"/><Relationship Id="rId12" Type="http://schemas.openxmlformats.org/officeDocument/2006/relationships/slide" Target="slides/slide15.xml"/><Relationship Id="rId17" Type="http://schemas.openxmlformats.org/officeDocument/2006/relationships/slide" Target="slides/slide22.xml"/><Relationship Id="rId25" Type="http://schemas.openxmlformats.org/officeDocument/2006/relationships/slide" Target="slides/slide33.xml"/><Relationship Id="rId2" Type="http://schemas.openxmlformats.org/officeDocument/2006/relationships/slide" Target="slides/slide3.xml"/><Relationship Id="rId16" Type="http://schemas.openxmlformats.org/officeDocument/2006/relationships/slide" Target="slides/slide21.xml"/><Relationship Id="rId20" Type="http://schemas.openxmlformats.org/officeDocument/2006/relationships/slide" Target="slides/slide26.xml"/><Relationship Id="rId1" Type="http://schemas.openxmlformats.org/officeDocument/2006/relationships/slide" Target="slides/slide2.xml"/><Relationship Id="rId6" Type="http://schemas.openxmlformats.org/officeDocument/2006/relationships/slide" Target="slides/slide7.xml"/><Relationship Id="rId11" Type="http://schemas.openxmlformats.org/officeDocument/2006/relationships/slide" Target="slides/slide14.xml"/><Relationship Id="rId24" Type="http://schemas.openxmlformats.org/officeDocument/2006/relationships/slide" Target="slides/slide30.xml"/><Relationship Id="rId5" Type="http://schemas.openxmlformats.org/officeDocument/2006/relationships/slide" Target="slides/slide6.xml"/><Relationship Id="rId15" Type="http://schemas.openxmlformats.org/officeDocument/2006/relationships/slide" Target="slides/slide19.xml"/><Relationship Id="rId23" Type="http://schemas.openxmlformats.org/officeDocument/2006/relationships/slide" Target="slides/slide29.xml"/><Relationship Id="rId10" Type="http://schemas.openxmlformats.org/officeDocument/2006/relationships/slide" Target="slides/slide12.xml"/><Relationship Id="rId19" Type="http://schemas.openxmlformats.org/officeDocument/2006/relationships/slide" Target="slides/slide25.xml"/><Relationship Id="rId4" Type="http://schemas.openxmlformats.org/officeDocument/2006/relationships/slide" Target="slides/slide5.xml"/><Relationship Id="rId9" Type="http://schemas.openxmlformats.org/officeDocument/2006/relationships/slide" Target="slides/slide11.xml"/><Relationship Id="rId14" Type="http://schemas.openxmlformats.org/officeDocument/2006/relationships/slide" Target="slides/slide18.xml"/><Relationship Id="rId22" Type="http://schemas.openxmlformats.org/officeDocument/2006/relationships/slide" Target="slides/slide28.xml"/><Relationship Id="rId27"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smtClean="0">
                <a:latin typeface="Times New Roman" pitchFamily="18" charset="0"/>
                <a:ea typeface="ＭＳ Ｐゴシック" pitchFamily="50" charset="-128"/>
              </a:defRPr>
            </a:lvl1pPr>
          </a:lstStyle>
          <a:p>
            <a:pPr>
              <a:defRPr/>
            </a:pPr>
            <a:endParaRPr lang="ja-JP" altLang="en-US"/>
          </a:p>
        </p:txBody>
      </p:sp>
      <p:sp>
        <p:nvSpPr>
          <p:cNvPr id="29699" name="Rectangle 3"/>
          <p:cNvSpPr>
            <a:spLocks noGrp="1" noChangeArrowheads="1"/>
          </p:cNvSpPr>
          <p:nvPr>
            <p:ph type="dt" sz="quarter" idx="1"/>
          </p:nvPr>
        </p:nvSpPr>
        <p:spPr bwMode="auto">
          <a:xfrm>
            <a:off x="3821113" y="0"/>
            <a:ext cx="2922587"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smtClean="0">
                <a:latin typeface="Times New Roman" pitchFamily="18" charset="0"/>
                <a:ea typeface="ＭＳ Ｐゴシック" pitchFamily="50" charset="-128"/>
              </a:defRPr>
            </a:lvl1pPr>
          </a:lstStyle>
          <a:p>
            <a:pPr>
              <a:defRPr/>
            </a:pPr>
            <a:endParaRPr lang="ja-JP" altLang="en-US"/>
          </a:p>
        </p:txBody>
      </p:sp>
      <p:sp>
        <p:nvSpPr>
          <p:cNvPr id="29700" name="Rectangle 4"/>
          <p:cNvSpPr>
            <a:spLocks noGrp="1" noChangeArrowheads="1"/>
          </p:cNvSpPr>
          <p:nvPr>
            <p:ph type="ftr" sz="quarter" idx="2"/>
          </p:nvPr>
        </p:nvSpPr>
        <p:spPr bwMode="auto">
          <a:xfrm>
            <a:off x="0" y="9386888"/>
            <a:ext cx="292258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smtClean="0">
                <a:latin typeface="Times New Roman" pitchFamily="18" charset="0"/>
                <a:ea typeface="ＭＳ Ｐゴシック" pitchFamily="50" charset="-128"/>
              </a:defRPr>
            </a:lvl1pPr>
          </a:lstStyle>
          <a:p>
            <a:pPr>
              <a:defRPr/>
            </a:pPr>
            <a:endParaRPr lang="ja-JP" altLang="en-US"/>
          </a:p>
        </p:txBody>
      </p:sp>
      <p:sp>
        <p:nvSpPr>
          <p:cNvPr id="29701" name="Rectangle 5"/>
          <p:cNvSpPr>
            <a:spLocks noGrp="1" noChangeArrowheads="1"/>
          </p:cNvSpPr>
          <p:nvPr>
            <p:ph type="sldNum" sz="quarter" idx="3"/>
          </p:nvPr>
        </p:nvSpPr>
        <p:spPr bwMode="auto">
          <a:xfrm>
            <a:off x="3821113" y="9386888"/>
            <a:ext cx="2922587"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latin typeface="Times New Roman" pitchFamily="18" charset="0"/>
                <a:ea typeface="ＭＳ Ｐゴシック" pitchFamily="50" charset="-128"/>
              </a:defRPr>
            </a:lvl1pPr>
          </a:lstStyle>
          <a:p>
            <a:pPr>
              <a:defRPr/>
            </a:pPr>
            <a:fld id="{87C41124-E364-4E43-9B65-47904DFB983D}"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22588" cy="4937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19525" y="0"/>
            <a:ext cx="2922588" cy="493713"/>
          </a:xfrm>
          <a:prstGeom prst="rect">
            <a:avLst/>
          </a:prstGeom>
        </p:spPr>
        <p:txBody>
          <a:bodyPr vert="horz" lIns="91440" tIns="45720" rIns="91440" bIns="45720" rtlCol="0"/>
          <a:lstStyle>
            <a:lvl1pPr algn="r">
              <a:defRPr sz="1200"/>
            </a:lvl1pPr>
          </a:lstStyle>
          <a:p>
            <a:fld id="{637B9682-DE1E-448F-96BE-EB8038B8BDE9}" type="datetimeFigureOut">
              <a:rPr kumimoji="1" lang="ja-JP" altLang="en-US" smtClean="0"/>
              <a:pPr/>
              <a:t>2017/8/4</a:t>
            </a:fld>
            <a:endParaRPr kumimoji="1" lang="ja-JP" altLang="en-US"/>
          </a:p>
        </p:txBody>
      </p:sp>
      <p:sp>
        <p:nvSpPr>
          <p:cNvPr id="4" name="スライド イメージ プレースホルダ 3"/>
          <p:cNvSpPr>
            <a:spLocks noGrp="1" noRot="1" noChangeAspect="1"/>
          </p:cNvSpPr>
          <p:nvPr>
            <p:ph type="sldImg" idx="2"/>
          </p:nvPr>
        </p:nvSpPr>
        <p:spPr>
          <a:xfrm>
            <a:off x="901700" y="741363"/>
            <a:ext cx="4940300" cy="37052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4688" y="4692650"/>
            <a:ext cx="5394325" cy="4446588"/>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385300"/>
            <a:ext cx="2922588" cy="49371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9525" y="9385300"/>
            <a:ext cx="2922588" cy="493713"/>
          </a:xfrm>
          <a:prstGeom prst="rect">
            <a:avLst/>
          </a:prstGeom>
        </p:spPr>
        <p:txBody>
          <a:bodyPr vert="horz" lIns="91440" tIns="45720" rIns="91440" bIns="45720" rtlCol="0" anchor="b"/>
          <a:lstStyle>
            <a:lvl1pPr algn="r">
              <a:defRPr sz="1200"/>
            </a:lvl1pPr>
          </a:lstStyle>
          <a:p>
            <a:fld id="{44C2CB56-C92A-461A-8237-FE05CD9D4535}"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163AD444-B321-4E08-B299-65913405CD25}" type="slidenum">
              <a:rPr lang="en-US" altLang="ja-JP" smtClean="0"/>
              <a:pPr/>
              <a:t>16</a:t>
            </a:fld>
            <a:endParaRPr lang="en-US" altLang="ja-JP" smtClean="0"/>
          </a:p>
        </p:txBody>
      </p:sp>
      <p:sp>
        <p:nvSpPr>
          <p:cNvPr id="20483" name="スライド イメージ プレースホルダ 1"/>
          <p:cNvSpPr>
            <a:spLocks noGrp="1" noRot="1" noChangeAspect="1" noTextEdit="1"/>
          </p:cNvSpPr>
          <p:nvPr>
            <p:ph type="sldImg"/>
          </p:nvPr>
        </p:nvSpPr>
        <p:spPr>
          <a:xfrm>
            <a:off x="863600" y="706438"/>
            <a:ext cx="5016500" cy="3763962"/>
          </a:xfrm>
          <a:solidFill>
            <a:srgbClr val="FFFFFF"/>
          </a:solidFill>
          <a:ln/>
        </p:spPr>
      </p:sp>
      <p:sp>
        <p:nvSpPr>
          <p:cNvPr id="20484" name="ノート プレースホルダ 2"/>
          <p:cNvSpPr>
            <a:spLocks noGrp="1"/>
          </p:cNvSpPr>
          <p:nvPr>
            <p:ph type="body" idx="1"/>
          </p:nvPr>
        </p:nvSpPr>
        <p:spPr>
          <a:xfrm>
            <a:off x="913889" y="4705805"/>
            <a:ext cx="4915923" cy="4470514"/>
          </a:xfrm>
          <a:noFill/>
          <a:ln>
            <a:solidFill>
              <a:srgbClr val="000000"/>
            </a:solidFill>
          </a:ln>
        </p:spPr>
        <p:txBody>
          <a:bodyPr lIns="87686" tIns="43843" rIns="87686" bIns="43843"/>
          <a:lstStyle/>
          <a:p>
            <a:pPr eaLnBrk="1" hangingPunct="1">
              <a:spcBef>
                <a:spcPct val="0"/>
              </a:spcBef>
            </a:pPr>
            <a:endParaRPr lang="ja-JP" altLang="ja-JP" smtClean="0">
              <a:ea typeface="ＭＳ Ｐゴシック" pitchFamily="50" charset="-128"/>
            </a:endParaRPr>
          </a:p>
        </p:txBody>
      </p:sp>
      <p:sp>
        <p:nvSpPr>
          <p:cNvPr id="20485" name="スライド番号プレースホルダ 3"/>
          <p:cNvSpPr txBox="1">
            <a:spLocks noGrp="1"/>
          </p:cNvSpPr>
          <p:nvPr/>
        </p:nvSpPr>
        <p:spPr bwMode="auto">
          <a:xfrm>
            <a:off x="3792238" y="9410020"/>
            <a:ext cx="2951462" cy="470580"/>
          </a:xfrm>
          <a:prstGeom prst="rect">
            <a:avLst/>
          </a:prstGeom>
          <a:noFill/>
          <a:ln w="9525">
            <a:noFill/>
            <a:miter lim="800000"/>
            <a:headEnd/>
            <a:tailEnd/>
          </a:ln>
        </p:spPr>
        <p:txBody>
          <a:bodyPr lIns="87686" tIns="43843" rIns="87686" bIns="43843" anchor="b"/>
          <a:lstStyle/>
          <a:p>
            <a:pPr algn="r" defTabSz="877439"/>
            <a:fld id="{2B592DAC-3540-44B9-BEC3-74540F959EE3}" type="slidenum">
              <a:rPr kumimoji="0" lang="en-US" altLang="ja-JP" sz="1100">
                <a:solidFill>
                  <a:srgbClr val="000000"/>
                </a:solidFill>
                <a:latin typeface="Symbol" pitchFamily="18" charset="2"/>
              </a:rPr>
              <a:pPr algn="r" defTabSz="877439"/>
              <a:t>16</a:t>
            </a:fld>
            <a:endParaRPr kumimoji="0" lang="en-US" altLang="ja-JP" sz="1100" dirty="0">
              <a:solidFill>
                <a:srgbClr val="000000"/>
              </a:solidFill>
              <a:latin typeface="Symbol" pitchFamily="18" charset="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60419"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0420" name="スライド番号プレースホルダー 3"/>
          <p:cNvSpPr>
            <a:spLocks noGrp="1"/>
          </p:cNvSpPr>
          <p:nvPr>
            <p:ph type="sldNum" sz="quarter" idx="5"/>
          </p:nvPr>
        </p:nvSpPr>
        <p:spPr bwMode="auto">
          <a:noFill/>
          <a:ln>
            <a:miter lim="800000"/>
            <a:headEnd/>
            <a:tailEnd/>
          </a:ln>
        </p:spPr>
        <p:txBody>
          <a:bodyPr/>
          <a:lstStyle/>
          <a:p>
            <a:fld id="{BDCF3DC2-596B-4D80-9BA1-F68ED81C7377}" type="slidenum">
              <a:rPr lang="ja-JP" altLang="en-US" smtClean="0">
                <a:solidFill>
                  <a:srgbClr val="000000"/>
                </a:solidFill>
                <a:latin typeface="Calibri" pitchFamily="34" charset="0"/>
              </a:rPr>
              <a:pPr/>
              <a:t>32</a:t>
            </a:fld>
            <a:endParaRPr lang="ja-JP" altLang="en-US" smtClean="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30"/>
          <p:cNvSpPr>
            <a:spLocks noChangeArrowheads="1"/>
          </p:cNvSpPr>
          <p:nvPr userDrawn="1"/>
        </p:nvSpPr>
        <p:spPr bwMode="auto">
          <a:xfrm>
            <a:off x="533400" y="1905000"/>
            <a:ext cx="8458200" cy="76200"/>
          </a:xfrm>
          <a:prstGeom prst="rect">
            <a:avLst/>
          </a:prstGeom>
          <a:gradFill rotWithShape="0">
            <a:gsLst>
              <a:gs pos="0">
                <a:srgbClr val="0033CC"/>
              </a:gs>
              <a:gs pos="100000">
                <a:schemeClr val="hlink"/>
              </a:gs>
            </a:gsLst>
            <a:lin ang="0" scaled="1"/>
          </a:gra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5" name="Rectangle 31"/>
          <p:cNvSpPr>
            <a:spLocks noChangeArrowheads="1"/>
          </p:cNvSpPr>
          <p:nvPr userDrawn="1"/>
        </p:nvSpPr>
        <p:spPr bwMode="auto">
          <a:xfrm>
            <a:off x="457200" y="6096000"/>
            <a:ext cx="8458200" cy="76200"/>
          </a:xfrm>
          <a:prstGeom prst="rect">
            <a:avLst/>
          </a:prstGeom>
          <a:gradFill rotWithShape="0">
            <a:gsLst>
              <a:gs pos="0">
                <a:schemeClr val="hlink"/>
              </a:gs>
              <a:gs pos="100000">
                <a:srgbClr val="0033CC"/>
              </a:gs>
            </a:gsLst>
            <a:lin ang="0" scaled="1"/>
          </a:gra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6169" name="Rectangle 25"/>
          <p:cNvSpPr>
            <a:spLocks noGrp="1" noChangeArrowheads="1"/>
          </p:cNvSpPr>
          <p:nvPr>
            <p:ph type="ctrTitle"/>
          </p:nvPr>
        </p:nvSpPr>
        <p:spPr>
          <a:xfrm>
            <a:off x="1066800" y="1066800"/>
            <a:ext cx="6904038" cy="762000"/>
          </a:xfrm>
        </p:spPr>
        <p:txBody>
          <a:bodyPr anchor="b">
            <a:spAutoFit/>
          </a:bodyPr>
          <a:lstStyle>
            <a:lvl1pPr>
              <a:defRPr sz="4400"/>
            </a:lvl1pPr>
          </a:lstStyle>
          <a:p>
            <a:r>
              <a:rPr lang="ja-JP" altLang="en-US"/>
              <a:t>マスタ タイトルの書式設定</a:t>
            </a:r>
          </a:p>
        </p:txBody>
      </p:sp>
      <p:sp>
        <p:nvSpPr>
          <p:cNvPr id="6170"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3200"/>
            </a:lvl1pPr>
          </a:lstStyle>
          <a:p>
            <a:r>
              <a:rPr lang="ja-JP" altLang="en-US"/>
              <a:t>マスタ サブタイトルの書式設定</a:t>
            </a:r>
          </a:p>
        </p:txBody>
      </p:sp>
      <p:sp>
        <p:nvSpPr>
          <p:cNvPr id="6" name="Rectangle 27"/>
          <p:cNvSpPr>
            <a:spLocks noGrp="1" noChangeArrowheads="1"/>
          </p:cNvSpPr>
          <p:nvPr>
            <p:ph type="dt" sz="half" idx="10"/>
          </p:nvPr>
        </p:nvSpPr>
        <p:spPr bwMode="auto">
          <a:xfrm>
            <a:off x="1166813"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kumimoji="0" smtClean="0">
                <a:solidFill>
                  <a:srgbClr val="000000"/>
                </a:solidFill>
                <a:latin typeface="+mn-lt"/>
                <a:ea typeface="ＭＳ Ｐゴシック" pitchFamily="50" charset="-128"/>
              </a:defRPr>
            </a:lvl1pPr>
          </a:lstStyle>
          <a:p>
            <a:pPr>
              <a:defRPr/>
            </a:pPr>
            <a:endParaRPr lang="ja-JP" altLang="en-US"/>
          </a:p>
        </p:txBody>
      </p:sp>
      <p:sp>
        <p:nvSpPr>
          <p:cNvPr id="7" name="Rectangle 28"/>
          <p:cNvSpPr>
            <a:spLocks noGrp="1" noChangeArrowheads="1"/>
          </p:cNvSpPr>
          <p:nvPr>
            <p:ph type="ftr" sz="quarter" idx="11"/>
          </p:nvPr>
        </p:nvSpPr>
        <p:spPr>
          <a:xfrm>
            <a:off x="3581400" y="6248400"/>
            <a:ext cx="2895600" cy="457200"/>
          </a:xfrm>
        </p:spPr>
        <p:txBody>
          <a:bodyPr/>
          <a:lstStyle>
            <a:lvl1pPr>
              <a:defRPr smtClean="0">
                <a:solidFill>
                  <a:srgbClr val="000000"/>
                </a:solidFill>
              </a:defRPr>
            </a:lvl1pPr>
          </a:lstStyle>
          <a:p>
            <a:pPr>
              <a:defRPr/>
            </a:pPr>
            <a:endParaRPr lang="ja-JP" altLang="en-US"/>
          </a:p>
        </p:txBody>
      </p:sp>
      <p:sp>
        <p:nvSpPr>
          <p:cNvPr id="8" name="Rectangle 29"/>
          <p:cNvSpPr>
            <a:spLocks noGrp="1" noChangeArrowheads="1"/>
          </p:cNvSpPr>
          <p:nvPr>
            <p:ph type="sldNum" sz="quarter" idx="12"/>
          </p:nvPr>
        </p:nvSpPr>
        <p:spPr>
          <a:xfrm>
            <a:off x="7010400" y="6248400"/>
            <a:ext cx="1905000" cy="457200"/>
          </a:xfrm>
        </p:spPr>
        <p:txBody>
          <a:bodyPr/>
          <a:lstStyle>
            <a:lvl1pPr>
              <a:defRPr smtClean="0">
                <a:solidFill>
                  <a:srgbClr val="000000"/>
                </a:solidFill>
              </a:defRPr>
            </a:lvl1pPr>
          </a:lstStyle>
          <a:p>
            <a:pPr>
              <a:defRPr/>
            </a:pPr>
            <a:fld id="{2FC06691-774C-42A6-9C4E-E192314845BB}" type="slidenum">
              <a:rPr lang="ja-JP" altLang="en-US"/>
              <a:pPr>
                <a:defRPr/>
              </a:pPr>
              <a:t>&lt;#&gt;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29"/>
          <p:cNvSpPr>
            <a:spLocks noGrp="1" noChangeArrowheads="1"/>
          </p:cNvSpPr>
          <p:nvPr>
            <p:ph type="sldNum" sz="quarter" idx="11"/>
          </p:nvPr>
        </p:nvSpPr>
        <p:spPr>
          <a:ln/>
        </p:spPr>
        <p:txBody>
          <a:bodyPr/>
          <a:lstStyle>
            <a:lvl1pPr>
              <a:defRPr/>
            </a:lvl1pPr>
          </a:lstStyle>
          <a:p>
            <a:pPr>
              <a:defRPr/>
            </a:pPr>
            <a:fld id="{2D13FD9B-DD1A-4125-8514-EF56340E8768}" type="slidenum">
              <a:rPr lang="ja-JP" altLang="en-US"/>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43713" y="152400"/>
            <a:ext cx="2101850" cy="60198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533400" y="152400"/>
            <a:ext cx="6157913" cy="60198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29"/>
          <p:cNvSpPr>
            <a:spLocks noGrp="1" noChangeArrowheads="1"/>
          </p:cNvSpPr>
          <p:nvPr>
            <p:ph type="sldNum" sz="quarter" idx="11"/>
          </p:nvPr>
        </p:nvSpPr>
        <p:spPr>
          <a:ln/>
        </p:spPr>
        <p:txBody>
          <a:bodyPr/>
          <a:lstStyle>
            <a:lvl1pPr>
              <a:defRPr/>
            </a:lvl1pPr>
          </a:lstStyle>
          <a:p>
            <a:pPr>
              <a:defRPr/>
            </a:pPr>
            <a:fld id="{B3513A8C-DA30-41E0-993F-D615A075E217}" type="slidenum">
              <a:rPr lang="ja-JP" altLang="en-US"/>
              <a:pPr>
                <a:defRPr/>
              </a:pPr>
              <a:t>&lt;#&gt;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29"/>
          <p:cNvSpPr>
            <a:spLocks noGrp="1" noChangeArrowheads="1"/>
          </p:cNvSpPr>
          <p:nvPr>
            <p:ph type="sldNum" sz="quarter" idx="11"/>
          </p:nvPr>
        </p:nvSpPr>
        <p:spPr>
          <a:ln/>
        </p:spPr>
        <p:txBody>
          <a:bodyPr/>
          <a:lstStyle>
            <a:lvl1pPr>
              <a:defRPr/>
            </a:lvl1pPr>
          </a:lstStyle>
          <a:p>
            <a:pPr>
              <a:defRPr/>
            </a:pPr>
            <a:fld id="{4DD795AF-3115-43AE-9C34-1F505ACAED63}" type="slidenum">
              <a:rPr lang="ja-JP" altLang="en-US"/>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28"/>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29"/>
          <p:cNvSpPr>
            <a:spLocks noGrp="1" noChangeArrowheads="1"/>
          </p:cNvSpPr>
          <p:nvPr>
            <p:ph type="sldNum" sz="quarter" idx="11"/>
          </p:nvPr>
        </p:nvSpPr>
        <p:spPr>
          <a:ln/>
        </p:spPr>
        <p:txBody>
          <a:bodyPr/>
          <a:lstStyle>
            <a:lvl1pPr>
              <a:defRPr/>
            </a:lvl1pPr>
          </a:lstStyle>
          <a:p>
            <a:pPr>
              <a:defRPr/>
            </a:pPr>
            <a:fld id="{400E1CFE-07BD-4037-B71E-523615250B33}" type="slidenum">
              <a:rPr lang="ja-JP" altLang="en-US"/>
              <a:pPr>
                <a:defRPr/>
              </a:pPr>
              <a:t>&lt;#&gt;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533400" y="1066800"/>
            <a:ext cx="4129088"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814888" y="1066800"/>
            <a:ext cx="4130675"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8"/>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29"/>
          <p:cNvSpPr>
            <a:spLocks noGrp="1" noChangeArrowheads="1"/>
          </p:cNvSpPr>
          <p:nvPr>
            <p:ph type="sldNum" sz="quarter" idx="11"/>
          </p:nvPr>
        </p:nvSpPr>
        <p:spPr>
          <a:ln/>
        </p:spPr>
        <p:txBody>
          <a:bodyPr/>
          <a:lstStyle>
            <a:lvl1pPr>
              <a:defRPr/>
            </a:lvl1pPr>
          </a:lstStyle>
          <a:p>
            <a:pPr>
              <a:defRPr/>
            </a:pPr>
            <a:fld id="{AE7CE566-B2AB-4B56-AE10-FBC899DE4E69}" type="slidenum">
              <a:rPr lang="ja-JP" altLang="en-US"/>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8"/>
          <p:cNvSpPr>
            <a:spLocks noGrp="1" noChangeArrowheads="1"/>
          </p:cNvSpPr>
          <p:nvPr>
            <p:ph type="ftr" sz="quarter" idx="10"/>
          </p:nvPr>
        </p:nvSpPr>
        <p:spPr>
          <a:ln/>
        </p:spPr>
        <p:txBody>
          <a:bodyPr/>
          <a:lstStyle>
            <a:lvl1pPr>
              <a:defRPr/>
            </a:lvl1pPr>
          </a:lstStyle>
          <a:p>
            <a:pPr>
              <a:defRPr/>
            </a:pPr>
            <a:endParaRPr lang="ja-JP" altLang="en-US"/>
          </a:p>
        </p:txBody>
      </p:sp>
      <p:sp>
        <p:nvSpPr>
          <p:cNvPr id="8" name="Rectangle 29"/>
          <p:cNvSpPr>
            <a:spLocks noGrp="1" noChangeArrowheads="1"/>
          </p:cNvSpPr>
          <p:nvPr>
            <p:ph type="sldNum" sz="quarter" idx="11"/>
          </p:nvPr>
        </p:nvSpPr>
        <p:spPr>
          <a:ln/>
        </p:spPr>
        <p:txBody>
          <a:bodyPr/>
          <a:lstStyle>
            <a:lvl1pPr>
              <a:defRPr/>
            </a:lvl1pPr>
          </a:lstStyle>
          <a:p>
            <a:pPr>
              <a:defRPr/>
            </a:pPr>
            <a:fld id="{AA770D65-6B48-4A77-8421-E7F5FE43033D}" type="slidenum">
              <a:rPr lang="ja-JP" altLang="en-US"/>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28"/>
          <p:cNvSpPr>
            <a:spLocks noGrp="1" noChangeArrowheads="1"/>
          </p:cNvSpPr>
          <p:nvPr>
            <p:ph type="ftr" sz="quarter" idx="10"/>
          </p:nvPr>
        </p:nvSpPr>
        <p:spPr>
          <a:ln/>
        </p:spPr>
        <p:txBody>
          <a:bodyPr/>
          <a:lstStyle>
            <a:lvl1pPr>
              <a:defRPr/>
            </a:lvl1pPr>
          </a:lstStyle>
          <a:p>
            <a:pPr>
              <a:defRPr/>
            </a:pPr>
            <a:endParaRPr lang="ja-JP" altLang="en-US"/>
          </a:p>
        </p:txBody>
      </p:sp>
      <p:sp>
        <p:nvSpPr>
          <p:cNvPr id="4" name="Rectangle 29"/>
          <p:cNvSpPr>
            <a:spLocks noGrp="1" noChangeArrowheads="1"/>
          </p:cNvSpPr>
          <p:nvPr>
            <p:ph type="sldNum" sz="quarter" idx="11"/>
          </p:nvPr>
        </p:nvSpPr>
        <p:spPr>
          <a:ln/>
        </p:spPr>
        <p:txBody>
          <a:bodyPr/>
          <a:lstStyle>
            <a:lvl1pPr>
              <a:defRPr/>
            </a:lvl1pPr>
          </a:lstStyle>
          <a:p>
            <a:pPr>
              <a:defRPr/>
            </a:pPr>
            <a:fld id="{28CE953F-52EB-43E2-94A0-3E0230506A7E}" type="slidenum">
              <a:rPr lang="ja-JP" altLang="en-US"/>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8"/>
          <p:cNvSpPr>
            <a:spLocks noGrp="1" noChangeArrowheads="1"/>
          </p:cNvSpPr>
          <p:nvPr>
            <p:ph type="ftr" sz="quarter" idx="10"/>
          </p:nvPr>
        </p:nvSpPr>
        <p:spPr>
          <a:ln/>
        </p:spPr>
        <p:txBody>
          <a:bodyPr/>
          <a:lstStyle>
            <a:lvl1pPr>
              <a:defRPr/>
            </a:lvl1pPr>
          </a:lstStyle>
          <a:p>
            <a:pPr>
              <a:defRPr/>
            </a:pPr>
            <a:endParaRPr lang="ja-JP" altLang="en-US"/>
          </a:p>
        </p:txBody>
      </p:sp>
      <p:sp>
        <p:nvSpPr>
          <p:cNvPr id="3" name="Rectangle 29"/>
          <p:cNvSpPr>
            <a:spLocks noGrp="1" noChangeArrowheads="1"/>
          </p:cNvSpPr>
          <p:nvPr>
            <p:ph type="sldNum" sz="quarter" idx="11"/>
          </p:nvPr>
        </p:nvSpPr>
        <p:spPr>
          <a:ln/>
        </p:spPr>
        <p:txBody>
          <a:bodyPr/>
          <a:lstStyle>
            <a:lvl1pPr>
              <a:defRPr/>
            </a:lvl1pPr>
          </a:lstStyle>
          <a:p>
            <a:pPr>
              <a:defRPr/>
            </a:pPr>
            <a:fld id="{864AB639-27BA-4847-8DA8-B279D68F4CDD}" type="slidenum">
              <a:rPr lang="ja-JP" altLang="en-US"/>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8"/>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29"/>
          <p:cNvSpPr>
            <a:spLocks noGrp="1" noChangeArrowheads="1"/>
          </p:cNvSpPr>
          <p:nvPr>
            <p:ph type="sldNum" sz="quarter" idx="11"/>
          </p:nvPr>
        </p:nvSpPr>
        <p:spPr>
          <a:ln/>
        </p:spPr>
        <p:txBody>
          <a:bodyPr/>
          <a:lstStyle>
            <a:lvl1pPr>
              <a:defRPr/>
            </a:lvl1pPr>
          </a:lstStyle>
          <a:p>
            <a:pPr>
              <a:defRPr/>
            </a:pPr>
            <a:fld id="{A60C2B18-D545-49E1-B6AA-4CF13F03B150}" type="slidenum">
              <a:rPr lang="ja-JP" altLang="en-US"/>
              <a:pPr>
                <a:defRPr/>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28"/>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29"/>
          <p:cNvSpPr>
            <a:spLocks noGrp="1" noChangeArrowheads="1"/>
          </p:cNvSpPr>
          <p:nvPr>
            <p:ph type="sldNum" sz="quarter" idx="11"/>
          </p:nvPr>
        </p:nvSpPr>
        <p:spPr>
          <a:ln/>
        </p:spPr>
        <p:txBody>
          <a:bodyPr/>
          <a:lstStyle>
            <a:lvl1pPr>
              <a:defRPr/>
            </a:lvl1pPr>
          </a:lstStyle>
          <a:p>
            <a:pPr>
              <a:defRPr/>
            </a:pPr>
            <a:fld id="{64B525CE-2BF2-4EEE-A429-ECCB4F241CD7}" type="slidenum">
              <a:rPr lang="ja-JP" altLang="en-US"/>
              <a:pPr>
                <a:defRPr/>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5"/>
          <p:cNvSpPr>
            <a:spLocks noGrp="1" noChangeArrowheads="1"/>
          </p:cNvSpPr>
          <p:nvPr>
            <p:ph type="title"/>
          </p:nvPr>
        </p:nvSpPr>
        <p:spPr bwMode="auto">
          <a:xfrm>
            <a:off x="1600200" y="152400"/>
            <a:ext cx="6705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483" name="Rectangle 26"/>
          <p:cNvSpPr>
            <a:spLocks noGrp="1" noChangeArrowheads="1"/>
          </p:cNvSpPr>
          <p:nvPr>
            <p:ph type="body" idx="1"/>
          </p:nvPr>
        </p:nvSpPr>
        <p:spPr bwMode="auto">
          <a:xfrm>
            <a:off x="533400" y="1066800"/>
            <a:ext cx="8412163"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ー　第 2 レベル</a:t>
            </a:r>
          </a:p>
          <a:p>
            <a:pPr lvl="2"/>
            <a:r>
              <a:rPr lang="ja-JP" altLang="en-US" smtClean="0"/>
              <a:t>第 3 レベル</a:t>
            </a:r>
          </a:p>
          <a:p>
            <a:pPr lvl="3"/>
            <a:r>
              <a:rPr lang="ja-JP" altLang="en-US" smtClean="0"/>
              <a:t>第 4 レベル</a:t>
            </a:r>
          </a:p>
          <a:p>
            <a:pPr lvl="4"/>
            <a:r>
              <a:rPr lang="ja-JP" altLang="en-US" smtClean="0"/>
              <a:t>第 5 レベル</a:t>
            </a:r>
          </a:p>
        </p:txBody>
      </p:sp>
      <p:sp>
        <p:nvSpPr>
          <p:cNvPr id="5148" name="Rectangle 28"/>
          <p:cNvSpPr>
            <a:spLocks noGrp="1" noChangeArrowheads="1"/>
          </p:cNvSpPr>
          <p:nvPr>
            <p:ph type="ftr" sz="quarter" idx="3"/>
          </p:nvPr>
        </p:nvSpPr>
        <p:spPr bwMode="auto">
          <a:xfrm>
            <a:off x="3581400" y="6477000"/>
            <a:ext cx="28956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kumimoji="0" smtClean="0">
                <a:latin typeface="+mn-lt"/>
                <a:ea typeface="ＭＳ Ｐゴシック" pitchFamily="50" charset="-128"/>
              </a:defRPr>
            </a:lvl1pPr>
          </a:lstStyle>
          <a:p>
            <a:pPr>
              <a:defRPr/>
            </a:pPr>
            <a:endParaRPr lang="ja-JP" altLang="en-US"/>
          </a:p>
        </p:txBody>
      </p:sp>
      <p:sp>
        <p:nvSpPr>
          <p:cNvPr id="5149" name="Rectangle 29"/>
          <p:cNvSpPr>
            <a:spLocks noGrp="1" noChangeArrowheads="1"/>
          </p:cNvSpPr>
          <p:nvPr>
            <p:ph type="sldNum" sz="quarter" idx="4"/>
          </p:nvPr>
        </p:nvSpPr>
        <p:spPr bwMode="auto">
          <a:xfrm>
            <a:off x="7010400" y="6477000"/>
            <a:ext cx="1905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kumimoji="0" smtClean="0">
                <a:latin typeface="+mn-lt"/>
                <a:ea typeface="ＭＳ Ｐゴシック" pitchFamily="50" charset="-128"/>
              </a:defRPr>
            </a:lvl1pPr>
          </a:lstStyle>
          <a:p>
            <a:pPr>
              <a:defRPr/>
            </a:pPr>
            <a:fld id="{D319D670-EF2F-415F-BB84-43CD564CF3D4}" type="slidenum">
              <a:rPr lang="ja-JP" altLang="en-US"/>
              <a:pPr>
                <a:defRPr/>
              </a:pPr>
              <a:t>&lt;#&gt;</a:t>
            </a:fld>
            <a:endParaRPr lang="ja-JP" altLang="en-US"/>
          </a:p>
        </p:txBody>
      </p:sp>
      <p:sp>
        <p:nvSpPr>
          <p:cNvPr id="5150" name="Rectangle 30"/>
          <p:cNvSpPr>
            <a:spLocks noChangeArrowheads="1"/>
          </p:cNvSpPr>
          <p:nvPr userDrawn="1"/>
        </p:nvSpPr>
        <p:spPr bwMode="auto">
          <a:xfrm>
            <a:off x="533400" y="838200"/>
            <a:ext cx="8458200" cy="76200"/>
          </a:xfrm>
          <a:prstGeom prst="rect">
            <a:avLst/>
          </a:prstGeom>
          <a:gradFill rotWithShape="0">
            <a:gsLst>
              <a:gs pos="0">
                <a:srgbClr val="0033CC"/>
              </a:gs>
              <a:gs pos="100000">
                <a:schemeClr val="hlink"/>
              </a:gs>
            </a:gsLst>
            <a:lin ang="0" scaled="1"/>
          </a:gra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5151" name="Rectangle 31"/>
          <p:cNvSpPr>
            <a:spLocks noChangeArrowheads="1"/>
          </p:cNvSpPr>
          <p:nvPr userDrawn="1"/>
        </p:nvSpPr>
        <p:spPr bwMode="auto">
          <a:xfrm>
            <a:off x="533400" y="6324600"/>
            <a:ext cx="8458200" cy="76200"/>
          </a:xfrm>
          <a:prstGeom prst="rect">
            <a:avLst/>
          </a:prstGeom>
          <a:gradFill rotWithShape="0">
            <a:gsLst>
              <a:gs pos="0">
                <a:schemeClr val="hlink"/>
              </a:gs>
              <a:gs pos="100000">
                <a:srgbClr val="0033CC"/>
              </a:gs>
            </a:gsLst>
            <a:lin ang="0" scaled="1"/>
          </a:gradFill>
          <a:ln w="9525">
            <a:noFill/>
            <a:miter lim="800000"/>
            <a:headEnd/>
            <a:tailEnd/>
          </a:ln>
          <a:effectLst/>
        </p:spPr>
        <p:txBody>
          <a:bodyPr wrap="none" anchor="ctr"/>
          <a:lstStyle/>
          <a:p>
            <a:pPr>
              <a:defRPr/>
            </a:pPr>
            <a:endParaRPr lang="ja-JP" altLang="en-US">
              <a:ea typeface="ＭＳ Ｐゴシック" pitchFamily="50" charset="-128"/>
            </a:endParaRPr>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kumimoji="1" sz="3200" i="1">
          <a:solidFill>
            <a:schemeClr val="tx2"/>
          </a:solidFill>
          <a:latin typeface="+mj-lt"/>
          <a:ea typeface="+mj-ea"/>
          <a:cs typeface="+mj-cs"/>
        </a:defRPr>
      </a:lvl1pPr>
      <a:lvl2pPr algn="l" rtl="0" eaLnBrk="0" fontAlgn="base" hangingPunct="0">
        <a:spcBef>
          <a:spcPct val="0"/>
        </a:spcBef>
        <a:spcAft>
          <a:spcPct val="0"/>
        </a:spcAft>
        <a:defRPr kumimoji="1" sz="3200" i="1">
          <a:solidFill>
            <a:schemeClr val="tx2"/>
          </a:solidFill>
          <a:latin typeface="Times New Roman" pitchFamily="18" charset="0"/>
          <a:ea typeface="ＭＳ Ｐゴシック" pitchFamily="50" charset="-128"/>
        </a:defRPr>
      </a:lvl2pPr>
      <a:lvl3pPr algn="l" rtl="0" eaLnBrk="0" fontAlgn="base" hangingPunct="0">
        <a:spcBef>
          <a:spcPct val="0"/>
        </a:spcBef>
        <a:spcAft>
          <a:spcPct val="0"/>
        </a:spcAft>
        <a:defRPr kumimoji="1" sz="3200" i="1">
          <a:solidFill>
            <a:schemeClr val="tx2"/>
          </a:solidFill>
          <a:latin typeface="Times New Roman" pitchFamily="18" charset="0"/>
          <a:ea typeface="ＭＳ Ｐゴシック" pitchFamily="50" charset="-128"/>
        </a:defRPr>
      </a:lvl3pPr>
      <a:lvl4pPr algn="l" rtl="0" eaLnBrk="0" fontAlgn="base" hangingPunct="0">
        <a:spcBef>
          <a:spcPct val="0"/>
        </a:spcBef>
        <a:spcAft>
          <a:spcPct val="0"/>
        </a:spcAft>
        <a:defRPr kumimoji="1" sz="3200" i="1">
          <a:solidFill>
            <a:schemeClr val="tx2"/>
          </a:solidFill>
          <a:latin typeface="Times New Roman" pitchFamily="18" charset="0"/>
          <a:ea typeface="ＭＳ Ｐゴシック" pitchFamily="50" charset="-128"/>
        </a:defRPr>
      </a:lvl4pPr>
      <a:lvl5pPr algn="l" rtl="0" eaLnBrk="0" fontAlgn="base" hangingPunct="0">
        <a:spcBef>
          <a:spcPct val="0"/>
        </a:spcBef>
        <a:spcAft>
          <a:spcPct val="0"/>
        </a:spcAft>
        <a:defRPr kumimoji="1" sz="3200" i="1">
          <a:solidFill>
            <a:schemeClr val="tx2"/>
          </a:solidFill>
          <a:latin typeface="Times New Roman" pitchFamily="18" charset="0"/>
          <a:ea typeface="ＭＳ Ｐゴシック" pitchFamily="50" charset="-128"/>
        </a:defRPr>
      </a:lvl5pPr>
      <a:lvl6pPr marL="457200" algn="l" rtl="0" fontAlgn="base">
        <a:spcBef>
          <a:spcPct val="0"/>
        </a:spcBef>
        <a:spcAft>
          <a:spcPct val="0"/>
        </a:spcAft>
        <a:defRPr kumimoji="1" sz="3200" i="1">
          <a:solidFill>
            <a:schemeClr val="tx2"/>
          </a:solidFill>
          <a:latin typeface="Times New Roman" pitchFamily="18" charset="0"/>
          <a:ea typeface="ＭＳ Ｐゴシック" pitchFamily="50" charset="-128"/>
        </a:defRPr>
      </a:lvl6pPr>
      <a:lvl7pPr marL="914400" algn="l" rtl="0" fontAlgn="base">
        <a:spcBef>
          <a:spcPct val="0"/>
        </a:spcBef>
        <a:spcAft>
          <a:spcPct val="0"/>
        </a:spcAft>
        <a:defRPr kumimoji="1" sz="3200" i="1">
          <a:solidFill>
            <a:schemeClr val="tx2"/>
          </a:solidFill>
          <a:latin typeface="Times New Roman" pitchFamily="18" charset="0"/>
          <a:ea typeface="ＭＳ Ｐゴシック" pitchFamily="50" charset="-128"/>
        </a:defRPr>
      </a:lvl7pPr>
      <a:lvl8pPr marL="1371600" algn="l" rtl="0" fontAlgn="base">
        <a:spcBef>
          <a:spcPct val="0"/>
        </a:spcBef>
        <a:spcAft>
          <a:spcPct val="0"/>
        </a:spcAft>
        <a:defRPr kumimoji="1" sz="3200" i="1">
          <a:solidFill>
            <a:schemeClr val="tx2"/>
          </a:solidFill>
          <a:latin typeface="Times New Roman" pitchFamily="18" charset="0"/>
          <a:ea typeface="ＭＳ Ｐゴシック" pitchFamily="50" charset="-128"/>
        </a:defRPr>
      </a:lvl8pPr>
      <a:lvl9pPr marL="1828800" algn="l" rtl="0" fontAlgn="base">
        <a:spcBef>
          <a:spcPct val="0"/>
        </a:spcBef>
        <a:spcAft>
          <a:spcPct val="0"/>
        </a:spcAft>
        <a:defRPr kumimoji="1" sz="3200" i="1">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defRPr kumimoji="1" sz="20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1.bin"/><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23.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4.xml"/><Relationship Id="rId1" Type="http://schemas.openxmlformats.org/officeDocument/2006/relationships/vmlDrawing" Target="../drawings/vmlDrawing5.v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9.png"/><Relationship Id="rId4" Type="http://schemas.openxmlformats.org/officeDocument/2006/relationships/image" Target="../media/image38.wmf"/></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wmf"/><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gif"/></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wmf"/><Relationship Id="rId1" Type="http://schemas.openxmlformats.org/officeDocument/2006/relationships/slideLayout" Target="../slideLayouts/slideLayout2.xml"/><Relationship Id="rId4" Type="http://schemas.openxmlformats.org/officeDocument/2006/relationships/image" Target="../media/image49.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30.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3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11.bin"/><Relationship Id="rId18" Type="http://schemas.openxmlformats.org/officeDocument/2006/relationships/oleObject" Target="../embeddings/oleObject16.bin"/><Relationship Id="rId3" Type="http://schemas.openxmlformats.org/officeDocument/2006/relationships/oleObject" Target="../embeddings/oleObject1.bin"/><Relationship Id="rId21" Type="http://schemas.openxmlformats.org/officeDocument/2006/relationships/oleObject" Target="../embeddings/oleObject19.bin"/><Relationship Id="rId7" Type="http://schemas.openxmlformats.org/officeDocument/2006/relationships/oleObject" Target="../embeddings/oleObject5.bin"/><Relationship Id="rId12" Type="http://schemas.openxmlformats.org/officeDocument/2006/relationships/oleObject" Target="../embeddings/oleObject10.bin"/><Relationship Id="rId17" Type="http://schemas.openxmlformats.org/officeDocument/2006/relationships/oleObject" Target="../embeddings/oleObject15.bin"/><Relationship Id="rId2" Type="http://schemas.openxmlformats.org/officeDocument/2006/relationships/slideLayout" Target="../slideLayouts/slideLayout2.xml"/><Relationship Id="rId16" Type="http://schemas.openxmlformats.org/officeDocument/2006/relationships/oleObject" Target="../embeddings/oleObject14.bin"/><Relationship Id="rId20" Type="http://schemas.openxmlformats.org/officeDocument/2006/relationships/oleObject" Target="../embeddings/oleObject18.bin"/><Relationship Id="rId1" Type="http://schemas.openxmlformats.org/officeDocument/2006/relationships/vmlDrawing" Target="../drawings/vmlDrawing1.v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oleObject" Target="../embeddings/oleObject3.bin"/><Relationship Id="rId15" Type="http://schemas.openxmlformats.org/officeDocument/2006/relationships/oleObject" Target="../embeddings/oleObject13.bin"/><Relationship Id="rId10" Type="http://schemas.openxmlformats.org/officeDocument/2006/relationships/oleObject" Target="../embeddings/oleObject8.bin"/><Relationship Id="rId19" Type="http://schemas.openxmlformats.org/officeDocument/2006/relationships/oleObject" Target="../embeddings/oleObject17.bin"/><Relationship Id="rId4" Type="http://schemas.openxmlformats.org/officeDocument/2006/relationships/oleObject" Target="../embeddings/oleObject2.bin"/><Relationship Id="rId9" Type="http://schemas.openxmlformats.org/officeDocument/2006/relationships/oleObject" Target="../embeddings/oleObject7.bin"/><Relationship Id="rId14" Type="http://schemas.openxmlformats.org/officeDocument/2006/relationships/oleObject" Target="../embeddings/oleObject12.bin"/><Relationship Id="rId22" Type="http://schemas.openxmlformats.org/officeDocument/2006/relationships/oleObject" Target="../embeddings/oleObject20.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pPr eaLnBrk="1" hangingPunct="1"/>
            <a:r>
              <a:rPr lang="ja-JP" altLang="en-US" b="1" smtClean="0"/>
              <a:t>素粒子の検出</a:t>
            </a:r>
          </a:p>
        </p:txBody>
      </p:sp>
      <p:pic>
        <p:nvPicPr>
          <p:cNvPr id="68614" name="Picture 6" descr="C:\Documents and Settings\sumiyosh\My Documents\名古屋大学\飛行機雲.jpg"/>
          <p:cNvPicPr>
            <a:picLocks noChangeAspect="1" noChangeArrowheads="1"/>
          </p:cNvPicPr>
          <p:nvPr/>
        </p:nvPicPr>
        <p:blipFill>
          <a:blip r:embed="rId2" cstate="print"/>
          <a:srcRect/>
          <a:stretch>
            <a:fillRect/>
          </a:stretch>
        </p:blipFill>
        <p:spPr bwMode="auto">
          <a:xfrm>
            <a:off x="5105400" y="2362200"/>
            <a:ext cx="3741738" cy="3462338"/>
          </a:xfrm>
          <a:prstGeom prst="rect">
            <a:avLst/>
          </a:prstGeom>
          <a:noFill/>
          <a:ln w="9525">
            <a:noFill/>
            <a:miter lim="800000"/>
            <a:headEnd/>
            <a:tailEnd/>
          </a:ln>
        </p:spPr>
      </p:pic>
      <p:pic>
        <p:nvPicPr>
          <p:cNvPr id="68615" name="Picture 7" descr="C:\Documents and Settings\sumiyosh\My Documents\名古屋大学\大学と科学シンポジウム\イメージファイル\捉える-gif.gif"/>
          <p:cNvPicPr>
            <a:picLocks noChangeAspect="1" noChangeArrowheads="1" noCrop="1"/>
          </p:cNvPicPr>
          <p:nvPr/>
        </p:nvPicPr>
        <p:blipFill>
          <a:blip r:embed="rId3" cstate="print"/>
          <a:srcRect/>
          <a:stretch>
            <a:fillRect/>
          </a:stretch>
        </p:blipFill>
        <p:spPr bwMode="auto">
          <a:xfrm>
            <a:off x="838200" y="3200400"/>
            <a:ext cx="3486150" cy="1954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8615"/>
                                        </p:tgtEl>
                                        <p:attrNameLst>
                                          <p:attrName>style.visibility</p:attrName>
                                        </p:attrNameLst>
                                      </p:cBhvr>
                                      <p:to>
                                        <p:strVal val="visible"/>
                                      </p:to>
                                    </p:set>
                                    <p:anim calcmode="lin" valueType="num">
                                      <p:cBhvr>
                                        <p:cTn id="7" dur="1000" fill="hold"/>
                                        <p:tgtEl>
                                          <p:spTgt spid="68615"/>
                                        </p:tgtEl>
                                        <p:attrNameLst>
                                          <p:attrName>ppt_w</p:attrName>
                                        </p:attrNameLst>
                                      </p:cBhvr>
                                      <p:tavLst>
                                        <p:tav tm="0">
                                          <p:val>
                                            <p:fltVal val="0"/>
                                          </p:val>
                                        </p:tav>
                                        <p:tav tm="100000">
                                          <p:val>
                                            <p:strVal val="#ppt_w"/>
                                          </p:val>
                                        </p:tav>
                                      </p:tavLst>
                                    </p:anim>
                                    <p:anim calcmode="lin" valueType="num">
                                      <p:cBhvr>
                                        <p:cTn id="8" dur="1000" fill="hold"/>
                                        <p:tgtEl>
                                          <p:spTgt spid="68615"/>
                                        </p:tgtEl>
                                        <p:attrNameLst>
                                          <p:attrName>ppt_h</p:attrName>
                                        </p:attrNameLst>
                                      </p:cBhvr>
                                      <p:tavLst>
                                        <p:tav tm="0">
                                          <p:val>
                                            <p:fltVal val="0"/>
                                          </p:val>
                                        </p:tav>
                                        <p:tav tm="100000">
                                          <p:val>
                                            <p:strVal val="#ppt_h"/>
                                          </p:val>
                                        </p:tav>
                                      </p:tavLst>
                                    </p:anim>
                                    <p:anim calcmode="lin" valueType="num">
                                      <p:cBhvr>
                                        <p:cTn id="9" dur="1000" fill="hold"/>
                                        <p:tgtEl>
                                          <p:spTgt spid="686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86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8614"/>
                                        </p:tgtEl>
                                        <p:attrNameLst>
                                          <p:attrName>style.visibility</p:attrName>
                                        </p:attrNameLst>
                                      </p:cBhvr>
                                      <p:to>
                                        <p:strVal val="visible"/>
                                      </p:to>
                                    </p:set>
                                    <p:animEffect transition="in" filter="dissolve">
                                      <p:cBhvr>
                                        <p:cTn id="15" dur="500"/>
                                        <p:tgtEl>
                                          <p:spTgt spid="6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1371600" y="152400"/>
            <a:ext cx="7010400" cy="609600"/>
          </a:xfrm>
        </p:spPr>
        <p:txBody>
          <a:bodyPr/>
          <a:lstStyle/>
          <a:p>
            <a:pPr eaLnBrk="1" hangingPunct="1"/>
            <a:r>
              <a:rPr lang="ja-JP" altLang="en-US" smtClean="0">
                <a:solidFill>
                  <a:srgbClr val="CC0000"/>
                </a:solidFill>
              </a:rPr>
              <a:t>イオン化を利用した飛跡の検出：その１</a:t>
            </a:r>
          </a:p>
        </p:txBody>
      </p:sp>
      <p:grpSp>
        <p:nvGrpSpPr>
          <p:cNvPr id="29699" name="Group 1028"/>
          <p:cNvGrpSpPr>
            <a:grpSpLocks/>
          </p:cNvGrpSpPr>
          <p:nvPr/>
        </p:nvGrpSpPr>
        <p:grpSpPr bwMode="auto">
          <a:xfrm>
            <a:off x="457200" y="1600200"/>
            <a:ext cx="4892675" cy="1981200"/>
            <a:chOff x="518" y="2688"/>
            <a:chExt cx="3082" cy="1248"/>
          </a:xfrm>
        </p:grpSpPr>
        <p:sp>
          <p:nvSpPr>
            <p:cNvPr id="29705" name="AutoShape 1029"/>
            <p:cNvSpPr>
              <a:spLocks noChangeArrowheads="1"/>
            </p:cNvSpPr>
            <p:nvPr/>
          </p:nvSpPr>
          <p:spPr bwMode="auto">
            <a:xfrm>
              <a:off x="528" y="2688"/>
              <a:ext cx="3072" cy="1248"/>
            </a:xfrm>
            <a:prstGeom prst="roundRect">
              <a:avLst>
                <a:gd name="adj" fmla="val 16667"/>
              </a:avLst>
            </a:prstGeom>
            <a:solidFill>
              <a:srgbClr val="FFFF00">
                <a:alpha val="50195"/>
              </a:srgbClr>
            </a:solidFill>
            <a:ln w="9525">
              <a:solidFill>
                <a:schemeClr val="tx1"/>
              </a:solidFill>
              <a:round/>
              <a:headEnd/>
              <a:tailEnd/>
            </a:ln>
          </p:spPr>
          <p:txBody>
            <a:bodyPr wrap="none" anchor="ctr"/>
            <a:lstStyle/>
            <a:p>
              <a:endParaRPr lang="ja-JP" altLang="en-US"/>
            </a:p>
          </p:txBody>
        </p:sp>
        <p:sp>
          <p:nvSpPr>
            <p:cNvPr id="29706" name="Text Box 1030"/>
            <p:cNvSpPr txBox="1">
              <a:spLocks noChangeArrowheads="1"/>
            </p:cNvSpPr>
            <p:nvPr/>
          </p:nvSpPr>
          <p:spPr bwMode="auto">
            <a:xfrm>
              <a:off x="518" y="2782"/>
              <a:ext cx="3034" cy="1018"/>
            </a:xfrm>
            <a:prstGeom prst="rect">
              <a:avLst/>
            </a:prstGeom>
            <a:noFill/>
            <a:ln w="9525">
              <a:noFill/>
              <a:miter lim="800000"/>
              <a:headEnd/>
              <a:tailEnd/>
            </a:ln>
          </p:spPr>
          <p:txBody>
            <a:bodyPr>
              <a:spAutoFit/>
            </a:bodyPr>
            <a:lstStyle/>
            <a:p>
              <a:pPr>
                <a:spcBef>
                  <a:spcPct val="0"/>
                </a:spcBef>
              </a:pPr>
              <a:r>
                <a:rPr lang="ja-JP" altLang="en-US" sz="2000">
                  <a:solidFill>
                    <a:schemeClr val="tx2"/>
                  </a:solidFill>
                  <a:latin typeface="Times New Roman" pitchFamily="18" charset="0"/>
                </a:rPr>
                <a:t>液体水素中を陽子が通過する直前に圧力を下げて、</a:t>
              </a:r>
              <a:r>
                <a:rPr lang="ja-JP" altLang="en-US" sz="2000">
                  <a:solidFill>
                    <a:srgbClr val="CC0000"/>
                  </a:solidFill>
                  <a:latin typeface="Times New Roman" pitchFamily="18" charset="0"/>
                </a:rPr>
                <a:t>沸騰しやすい状態</a:t>
              </a:r>
              <a:r>
                <a:rPr lang="ja-JP" altLang="en-US" sz="2000">
                  <a:solidFill>
                    <a:schemeClr val="tx2"/>
                  </a:solidFill>
                  <a:latin typeface="Times New Roman" pitchFamily="18" charset="0"/>
                </a:rPr>
                <a:t>に保つ。</a:t>
              </a:r>
            </a:p>
            <a:p>
              <a:pPr>
                <a:spcBef>
                  <a:spcPct val="0"/>
                </a:spcBef>
              </a:pPr>
              <a:r>
                <a:rPr lang="ja-JP" altLang="en-US" sz="2000">
                  <a:solidFill>
                    <a:schemeClr val="tx2"/>
                  </a:solidFill>
                  <a:latin typeface="Times New Roman" pitchFamily="18" charset="0"/>
                </a:rPr>
                <a:t>陽子の通過に合わせてフラッシュをたいて写真をとってやると、小さな（直径数ミクロン）</a:t>
              </a:r>
              <a:r>
                <a:rPr lang="ja-JP" altLang="en-US" sz="2000">
                  <a:solidFill>
                    <a:srgbClr val="CC0000"/>
                  </a:solidFill>
                  <a:latin typeface="Times New Roman" pitchFamily="18" charset="0"/>
                </a:rPr>
                <a:t>泡の列</a:t>
              </a:r>
              <a:r>
                <a:rPr lang="ja-JP" altLang="en-US" sz="2000">
                  <a:solidFill>
                    <a:schemeClr val="tx2"/>
                  </a:solidFill>
                  <a:latin typeface="Times New Roman" pitchFamily="18" charset="0"/>
                </a:rPr>
                <a:t>が撮影できる。</a:t>
              </a:r>
            </a:p>
          </p:txBody>
        </p:sp>
      </p:grpSp>
      <p:grpSp>
        <p:nvGrpSpPr>
          <p:cNvPr id="3" name="Group 1031"/>
          <p:cNvGrpSpPr>
            <a:grpSpLocks/>
          </p:cNvGrpSpPr>
          <p:nvPr/>
        </p:nvGrpSpPr>
        <p:grpSpPr bwMode="auto">
          <a:xfrm>
            <a:off x="5486400" y="1600200"/>
            <a:ext cx="3181350" cy="4648200"/>
            <a:chOff x="3600" y="1104"/>
            <a:chExt cx="2004" cy="2928"/>
          </a:xfrm>
        </p:grpSpPr>
        <p:pic>
          <p:nvPicPr>
            <p:cNvPr id="29702" name="Picture 1032" descr="C:\Documents and Settings\sumiyosh\My Documents\名古屋大学\大学と科学シンポジウム\資料\bubble.gif"/>
            <p:cNvPicPr>
              <a:picLocks noChangeAspect="1" noChangeArrowheads="1"/>
            </p:cNvPicPr>
            <p:nvPr/>
          </p:nvPicPr>
          <p:blipFill>
            <a:blip r:embed="rId2" cstate="print"/>
            <a:srcRect/>
            <a:stretch>
              <a:fillRect/>
            </a:stretch>
          </p:blipFill>
          <p:spPr bwMode="auto">
            <a:xfrm>
              <a:off x="3600" y="1104"/>
              <a:ext cx="2004" cy="2586"/>
            </a:xfrm>
            <a:prstGeom prst="rect">
              <a:avLst/>
            </a:prstGeom>
            <a:noFill/>
            <a:ln w="9525">
              <a:noFill/>
              <a:miter lim="800000"/>
              <a:headEnd/>
              <a:tailEnd/>
            </a:ln>
          </p:spPr>
        </p:pic>
        <p:sp>
          <p:nvSpPr>
            <p:cNvPr id="29703" name="AutoShape 1033"/>
            <p:cNvSpPr>
              <a:spLocks noChangeArrowheads="1"/>
            </p:cNvSpPr>
            <p:nvPr/>
          </p:nvSpPr>
          <p:spPr bwMode="auto">
            <a:xfrm flipV="1">
              <a:off x="4512" y="3792"/>
              <a:ext cx="768" cy="240"/>
            </a:xfrm>
            <a:prstGeom prst="wedgeRoundRectCallout">
              <a:avLst>
                <a:gd name="adj1" fmla="val -37634"/>
                <a:gd name="adj2" fmla="val 98333"/>
                <a:gd name="adj3" fmla="val 16667"/>
              </a:avLst>
            </a:prstGeom>
            <a:solidFill>
              <a:srgbClr val="FFCC00"/>
            </a:solidFill>
            <a:ln w="9525">
              <a:solidFill>
                <a:schemeClr val="tx1"/>
              </a:solidFill>
              <a:miter lim="800000"/>
              <a:headEnd/>
              <a:tailEnd/>
            </a:ln>
          </p:spPr>
          <p:txBody>
            <a:bodyPr rot="10800000"/>
            <a:lstStyle/>
            <a:p>
              <a:pPr algn="ctr">
                <a:spcBef>
                  <a:spcPct val="0"/>
                </a:spcBef>
              </a:pPr>
              <a:endParaRPr lang="ja-JP" altLang="en-US" sz="2400">
                <a:latin typeface="Times New Roman" pitchFamily="18" charset="0"/>
              </a:endParaRPr>
            </a:p>
          </p:txBody>
        </p:sp>
        <p:sp>
          <p:nvSpPr>
            <p:cNvPr id="29704" name="Text Box 1034"/>
            <p:cNvSpPr txBox="1">
              <a:spLocks noChangeArrowheads="1"/>
            </p:cNvSpPr>
            <p:nvPr/>
          </p:nvSpPr>
          <p:spPr bwMode="auto">
            <a:xfrm>
              <a:off x="4512" y="3744"/>
              <a:ext cx="760" cy="250"/>
            </a:xfrm>
            <a:prstGeom prst="rect">
              <a:avLst/>
            </a:prstGeom>
            <a:noFill/>
            <a:ln w="9525">
              <a:noFill/>
              <a:miter lim="800000"/>
              <a:headEnd/>
              <a:tailEnd/>
            </a:ln>
          </p:spPr>
          <p:txBody>
            <a:bodyPr wrap="none">
              <a:spAutoFit/>
            </a:bodyPr>
            <a:lstStyle/>
            <a:p>
              <a:pPr>
                <a:spcBef>
                  <a:spcPct val="0"/>
                </a:spcBef>
              </a:pPr>
              <a:r>
                <a:rPr lang="ja-JP" altLang="en-US" sz="2000" b="1">
                  <a:solidFill>
                    <a:schemeClr val="tx2"/>
                  </a:solidFill>
                  <a:latin typeface="Times New Roman" pitchFamily="18" charset="0"/>
                </a:rPr>
                <a:t>泡箱写真</a:t>
              </a:r>
            </a:p>
          </p:txBody>
        </p:sp>
      </p:grpSp>
      <p:sp>
        <p:nvSpPr>
          <p:cNvPr id="29701" name="Text Box 1035"/>
          <p:cNvSpPr txBox="1">
            <a:spLocks noChangeArrowheads="1"/>
          </p:cNvSpPr>
          <p:nvPr/>
        </p:nvSpPr>
        <p:spPr bwMode="auto">
          <a:xfrm>
            <a:off x="746125" y="958850"/>
            <a:ext cx="1082675" cy="519113"/>
          </a:xfrm>
          <a:prstGeom prst="rect">
            <a:avLst/>
          </a:prstGeom>
          <a:noFill/>
          <a:ln w="9525">
            <a:noFill/>
            <a:miter lim="800000"/>
            <a:headEnd/>
            <a:tailEnd/>
          </a:ln>
        </p:spPr>
        <p:txBody>
          <a:bodyPr>
            <a:spAutoFit/>
          </a:bodyPr>
          <a:lstStyle/>
          <a:p>
            <a:pPr>
              <a:spcBef>
                <a:spcPct val="0"/>
              </a:spcBef>
            </a:pPr>
            <a:r>
              <a:rPr lang="ja-JP" altLang="en-US" sz="2800" b="1" i="1">
                <a:solidFill>
                  <a:srgbClr val="CC0000"/>
                </a:solidFill>
                <a:latin typeface="Times New Roman" pitchFamily="18" charset="0"/>
              </a:rPr>
              <a:t>泡箱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749300" y="998538"/>
            <a:ext cx="7802563" cy="557212"/>
          </a:xfrm>
        </p:spPr>
        <p:txBody>
          <a:bodyPr/>
          <a:lstStyle/>
          <a:p>
            <a:pPr eaLnBrk="1" hangingPunct="1"/>
            <a:r>
              <a:rPr lang="ja-JP" altLang="en-US" smtClean="0">
                <a:solidFill>
                  <a:schemeClr val="tx2"/>
                </a:solidFill>
              </a:rPr>
              <a:t>イオン化で出来た多数の電子を集めて電気信号を得る。</a:t>
            </a:r>
          </a:p>
        </p:txBody>
      </p:sp>
      <p:sp>
        <p:nvSpPr>
          <p:cNvPr id="30723" name="Rectangle 5"/>
          <p:cNvSpPr>
            <a:spLocks noGrp="1" noChangeArrowheads="1"/>
          </p:cNvSpPr>
          <p:nvPr>
            <p:ph type="title"/>
          </p:nvPr>
        </p:nvSpPr>
        <p:spPr>
          <a:xfrm>
            <a:off x="1600200" y="152400"/>
            <a:ext cx="7010400" cy="609600"/>
          </a:xfrm>
        </p:spPr>
        <p:txBody>
          <a:bodyPr/>
          <a:lstStyle/>
          <a:p>
            <a:pPr eaLnBrk="1" hangingPunct="1"/>
            <a:r>
              <a:rPr lang="ja-JP" altLang="en-US" smtClean="0">
                <a:solidFill>
                  <a:srgbClr val="CC0000"/>
                </a:solidFill>
              </a:rPr>
              <a:t>イオン化を利用した飛跡の検出：その２</a:t>
            </a:r>
          </a:p>
        </p:txBody>
      </p:sp>
      <p:sp>
        <p:nvSpPr>
          <p:cNvPr id="12323" name="Text Box 35"/>
          <p:cNvSpPr txBox="1">
            <a:spLocks noChangeArrowheads="1"/>
          </p:cNvSpPr>
          <p:nvPr/>
        </p:nvSpPr>
        <p:spPr bwMode="auto">
          <a:xfrm>
            <a:off x="584200" y="1600200"/>
            <a:ext cx="3005138" cy="1006475"/>
          </a:xfrm>
          <a:prstGeom prst="rect">
            <a:avLst/>
          </a:prstGeom>
          <a:noFill/>
          <a:ln w="9525">
            <a:noFill/>
            <a:miter lim="800000"/>
            <a:headEnd/>
            <a:tailEnd/>
          </a:ln>
        </p:spPr>
        <p:txBody>
          <a:bodyPr wrap="none">
            <a:spAutoFit/>
          </a:bodyPr>
          <a:lstStyle/>
          <a:p>
            <a:pPr>
              <a:spcBef>
                <a:spcPct val="0"/>
              </a:spcBef>
            </a:pPr>
            <a:r>
              <a:rPr lang="ja-JP" altLang="en-US" sz="2000" b="1">
                <a:solidFill>
                  <a:srgbClr val="CC0000"/>
                </a:solidFill>
                <a:latin typeface="Times New Roman" pitchFamily="18" charset="0"/>
              </a:rPr>
              <a:t>放電箱</a:t>
            </a:r>
          </a:p>
          <a:p>
            <a:pPr>
              <a:spcBef>
                <a:spcPct val="0"/>
              </a:spcBef>
            </a:pPr>
            <a:r>
              <a:rPr lang="ja-JP" altLang="en-US" sz="2000">
                <a:solidFill>
                  <a:schemeClr val="tx2"/>
                </a:solidFill>
                <a:latin typeface="Times New Roman" pitchFamily="18" charset="0"/>
              </a:rPr>
              <a:t>荷電粒子が通過したところ</a:t>
            </a:r>
          </a:p>
          <a:p>
            <a:pPr>
              <a:spcBef>
                <a:spcPct val="0"/>
              </a:spcBef>
            </a:pPr>
            <a:r>
              <a:rPr lang="ja-JP" altLang="en-US" sz="2000">
                <a:solidFill>
                  <a:schemeClr val="tx2"/>
                </a:solidFill>
                <a:latin typeface="Times New Roman" pitchFamily="18" charset="0"/>
              </a:rPr>
              <a:t>に沿って放電が起きる。</a:t>
            </a:r>
          </a:p>
        </p:txBody>
      </p:sp>
      <p:sp>
        <p:nvSpPr>
          <p:cNvPr id="12318" name="Line 30"/>
          <p:cNvSpPr>
            <a:spLocks noChangeShapeType="1"/>
          </p:cNvSpPr>
          <p:nvPr/>
        </p:nvSpPr>
        <p:spPr bwMode="auto">
          <a:xfrm flipH="1">
            <a:off x="1117600" y="3200400"/>
            <a:ext cx="1295400" cy="2590800"/>
          </a:xfrm>
          <a:prstGeom prst="line">
            <a:avLst/>
          </a:prstGeom>
          <a:noFill/>
          <a:ln w="50800">
            <a:solidFill>
              <a:srgbClr val="FF6600"/>
            </a:solidFill>
            <a:round/>
            <a:headEnd/>
            <a:tailEnd type="triangle" w="med" len="med"/>
          </a:ln>
        </p:spPr>
        <p:txBody>
          <a:bodyPr wrap="none"/>
          <a:lstStyle/>
          <a:p>
            <a:endParaRPr lang="ja-JP" altLang="en-US"/>
          </a:p>
        </p:txBody>
      </p:sp>
      <p:grpSp>
        <p:nvGrpSpPr>
          <p:cNvPr id="2" name="Group 128"/>
          <p:cNvGrpSpPr>
            <a:grpSpLocks/>
          </p:cNvGrpSpPr>
          <p:nvPr/>
        </p:nvGrpSpPr>
        <p:grpSpPr bwMode="auto">
          <a:xfrm>
            <a:off x="3111500" y="1524000"/>
            <a:ext cx="6032500" cy="4627563"/>
            <a:chOff x="2064" y="1185"/>
            <a:chExt cx="3800" cy="2915"/>
          </a:xfrm>
        </p:grpSpPr>
        <p:grpSp>
          <p:nvGrpSpPr>
            <p:cNvPr id="30787" name="Group 105"/>
            <p:cNvGrpSpPr>
              <a:grpSpLocks/>
            </p:cNvGrpSpPr>
            <p:nvPr/>
          </p:nvGrpSpPr>
          <p:grpSpPr bwMode="auto">
            <a:xfrm>
              <a:off x="2256" y="1185"/>
              <a:ext cx="3608" cy="2915"/>
              <a:chOff x="2256" y="1185"/>
              <a:chExt cx="3608" cy="2915"/>
            </a:xfrm>
          </p:grpSpPr>
          <p:pic>
            <p:nvPicPr>
              <p:cNvPr id="30789" name="Picture 4" descr="C:\Documents and Settings\sumiyosh\My Documents\名古屋大学\大学と科学シンポジウム\資料\cdc_exp.jpeg"/>
              <p:cNvPicPr>
                <a:picLocks noChangeAspect="1" noChangeArrowheads="1"/>
              </p:cNvPicPr>
              <p:nvPr/>
            </p:nvPicPr>
            <p:blipFill>
              <a:blip r:embed="rId2" cstate="print"/>
              <a:srcRect/>
              <a:stretch>
                <a:fillRect/>
              </a:stretch>
            </p:blipFill>
            <p:spPr bwMode="auto">
              <a:xfrm>
                <a:off x="2256" y="1872"/>
                <a:ext cx="3608" cy="2085"/>
              </a:xfrm>
              <a:prstGeom prst="rect">
                <a:avLst/>
              </a:prstGeom>
              <a:noFill/>
              <a:ln w="9525">
                <a:noFill/>
                <a:miter lim="800000"/>
                <a:headEnd/>
                <a:tailEnd/>
              </a:ln>
            </p:spPr>
          </p:pic>
          <p:sp>
            <p:nvSpPr>
              <p:cNvPr id="30790" name="Text Box 51"/>
              <p:cNvSpPr txBox="1">
                <a:spLocks noChangeArrowheads="1"/>
              </p:cNvSpPr>
              <p:nvPr/>
            </p:nvSpPr>
            <p:spPr bwMode="auto">
              <a:xfrm>
                <a:off x="3072" y="1185"/>
                <a:ext cx="2688" cy="1018"/>
              </a:xfrm>
              <a:prstGeom prst="rect">
                <a:avLst/>
              </a:prstGeom>
              <a:noFill/>
              <a:ln w="9525">
                <a:noFill/>
                <a:miter lim="800000"/>
                <a:headEnd/>
                <a:tailEnd/>
              </a:ln>
            </p:spPr>
            <p:txBody>
              <a:bodyPr>
                <a:spAutoFit/>
              </a:bodyPr>
              <a:lstStyle/>
              <a:p>
                <a:pPr>
                  <a:spcBef>
                    <a:spcPct val="0"/>
                  </a:spcBef>
                </a:pPr>
                <a:r>
                  <a:rPr lang="ja-JP" altLang="en-US" sz="2000" b="1">
                    <a:solidFill>
                      <a:srgbClr val="CC0000"/>
                    </a:solidFill>
                    <a:latin typeface="Times New Roman" pitchFamily="18" charset="0"/>
                  </a:rPr>
                  <a:t>多線式比例計数箱</a:t>
                </a:r>
              </a:p>
              <a:p>
                <a:pPr>
                  <a:spcBef>
                    <a:spcPct val="0"/>
                  </a:spcBef>
                </a:pPr>
                <a:r>
                  <a:rPr lang="ja-JP" altLang="en-US" sz="2000" b="1">
                    <a:solidFill>
                      <a:schemeClr val="tx2"/>
                    </a:solidFill>
                    <a:latin typeface="Times New Roman" pitchFamily="18" charset="0"/>
                  </a:rPr>
                  <a:t>陽極線に電子が引き寄せられる。</a:t>
                </a:r>
              </a:p>
              <a:p>
                <a:pPr>
                  <a:spcBef>
                    <a:spcPct val="0"/>
                  </a:spcBef>
                </a:pPr>
                <a:r>
                  <a:rPr lang="ja-JP" altLang="en-US" sz="2000" b="1">
                    <a:solidFill>
                      <a:schemeClr val="tx2"/>
                    </a:solidFill>
                    <a:latin typeface="Times New Roman" pitchFamily="18" charset="0"/>
                  </a:rPr>
                  <a:t>電子は陽極線の近くで加速され、次々にイオン化を起こし、電子を増殖する</a:t>
                </a:r>
              </a:p>
              <a:p>
                <a:pPr>
                  <a:spcBef>
                    <a:spcPct val="0"/>
                  </a:spcBef>
                </a:pPr>
                <a:r>
                  <a:rPr lang="ja-JP" altLang="en-US" sz="2000" b="1">
                    <a:solidFill>
                      <a:schemeClr val="tx2"/>
                    </a:solidFill>
                    <a:latin typeface="Times New Roman" pitchFamily="18" charset="0"/>
                  </a:rPr>
                  <a:t>（約１００００倍）。</a:t>
                </a:r>
              </a:p>
            </p:txBody>
          </p:sp>
          <p:sp>
            <p:nvSpPr>
              <p:cNvPr id="30791" name="Text Box 99"/>
              <p:cNvSpPr txBox="1">
                <a:spLocks noChangeArrowheads="1"/>
              </p:cNvSpPr>
              <p:nvPr/>
            </p:nvSpPr>
            <p:spPr bwMode="auto">
              <a:xfrm>
                <a:off x="2976" y="3696"/>
                <a:ext cx="2109" cy="404"/>
              </a:xfrm>
              <a:prstGeom prst="rect">
                <a:avLst/>
              </a:prstGeom>
              <a:noFill/>
              <a:ln w="9525">
                <a:noFill/>
                <a:miter lim="800000"/>
                <a:headEnd/>
                <a:tailEnd/>
              </a:ln>
            </p:spPr>
            <p:txBody>
              <a:bodyPr wrap="none">
                <a:spAutoFit/>
              </a:bodyPr>
              <a:lstStyle/>
              <a:p>
                <a:pPr>
                  <a:spcBef>
                    <a:spcPct val="0"/>
                  </a:spcBef>
                </a:pPr>
                <a:r>
                  <a:rPr lang="ja-JP" altLang="en-US" sz="1800">
                    <a:latin typeface="Times New Roman" pitchFamily="18" charset="0"/>
                  </a:rPr>
                  <a:t>100～150</a:t>
                </a:r>
                <a:r>
                  <a:rPr lang="en-US" altLang="ja-JP" sz="1800">
                    <a:latin typeface="Times New Roman" pitchFamily="18" charset="0"/>
                  </a:rPr>
                  <a:t>μ</a:t>
                </a:r>
                <a:r>
                  <a:rPr lang="ja-JP" altLang="en-US" sz="1800">
                    <a:latin typeface="Times New Roman" pitchFamily="18" charset="0"/>
                  </a:rPr>
                  <a:t>ｍの精度で通過位置</a:t>
                </a:r>
              </a:p>
              <a:p>
                <a:pPr>
                  <a:spcBef>
                    <a:spcPct val="0"/>
                  </a:spcBef>
                </a:pPr>
                <a:r>
                  <a:rPr lang="ja-JP" altLang="en-US" sz="1800">
                    <a:latin typeface="Times New Roman" pitchFamily="18" charset="0"/>
                  </a:rPr>
                  <a:t>が測定できる</a:t>
                </a:r>
              </a:p>
            </p:txBody>
          </p:sp>
        </p:grpSp>
        <p:sp>
          <p:nvSpPr>
            <p:cNvPr id="30788" name="Text Box 100"/>
            <p:cNvSpPr txBox="1">
              <a:spLocks noChangeArrowheads="1"/>
            </p:cNvSpPr>
            <p:nvPr/>
          </p:nvSpPr>
          <p:spPr bwMode="auto">
            <a:xfrm>
              <a:off x="2064" y="3024"/>
              <a:ext cx="610" cy="366"/>
            </a:xfrm>
            <a:prstGeom prst="rect">
              <a:avLst/>
            </a:prstGeom>
            <a:noFill/>
            <a:ln w="9525">
              <a:noFill/>
              <a:miter lim="800000"/>
              <a:headEnd/>
              <a:tailEnd/>
            </a:ln>
          </p:spPr>
          <p:txBody>
            <a:bodyPr>
              <a:spAutoFit/>
            </a:bodyPr>
            <a:lstStyle/>
            <a:p>
              <a:pPr>
                <a:spcBef>
                  <a:spcPct val="0"/>
                </a:spcBef>
              </a:pPr>
              <a:r>
                <a:rPr lang="ja-JP" altLang="en-US" sz="1600" b="1">
                  <a:solidFill>
                    <a:srgbClr val="FF3300"/>
                  </a:solidFill>
                  <a:latin typeface="Times New Roman" pitchFamily="18" charset="0"/>
                </a:rPr>
                <a:t>高電圧</a:t>
              </a:r>
            </a:p>
            <a:p>
              <a:pPr>
                <a:spcBef>
                  <a:spcPct val="0"/>
                </a:spcBef>
              </a:pPr>
              <a:r>
                <a:rPr lang="ja-JP" altLang="en-US" sz="1600" b="1">
                  <a:solidFill>
                    <a:srgbClr val="FF3300"/>
                  </a:solidFill>
                  <a:latin typeface="Times New Roman" pitchFamily="18" charset="0"/>
                </a:rPr>
                <a:t>（－２ｋ</a:t>
              </a:r>
              <a:r>
                <a:rPr lang="en-US" altLang="ja-JP" sz="1600" b="1">
                  <a:solidFill>
                    <a:srgbClr val="FF3300"/>
                  </a:solidFill>
                  <a:latin typeface="Times New Roman" pitchFamily="18" charset="0"/>
                </a:rPr>
                <a:t>V)</a:t>
              </a:r>
            </a:p>
          </p:txBody>
        </p:sp>
      </p:grpSp>
      <p:grpSp>
        <p:nvGrpSpPr>
          <p:cNvPr id="4" name="Group 108"/>
          <p:cNvGrpSpPr>
            <a:grpSpLocks/>
          </p:cNvGrpSpPr>
          <p:nvPr/>
        </p:nvGrpSpPr>
        <p:grpSpPr bwMode="auto">
          <a:xfrm>
            <a:off x="-25400" y="3276600"/>
            <a:ext cx="3286125" cy="2679700"/>
            <a:chOff x="144" y="2256"/>
            <a:chExt cx="2070" cy="1688"/>
          </a:xfrm>
        </p:grpSpPr>
        <p:grpSp>
          <p:nvGrpSpPr>
            <p:cNvPr id="30763" name="Group 29"/>
            <p:cNvGrpSpPr>
              <a:grpSpLocks/>
            </p:cNvGrpSpPr>
            <p:nvPr/>
          </p:nvGrpSpPr>
          <p:grpSpPr bwMode="auto">
            <a:xfrm>
              <a:off x="538" y="2496"/>
              <a:ext cx="1392" cy="1200"/>
              <a:chOff x="768" y="2640"/>
              <a:chExt cx="1392" cy="1200"/>
            </a:xfrm>
          </p:grpSpPr>
          <p:sp>
            <p:nvSpPr>
              <p:cNvPr id="30768" name="AutoShape 7"/>
              <p:cNvSpPr>
                <a:spLocks noChangeArrowheads="1"/>
              </p:cNvSpPr>
              <p:nvPr/>
            </p:nvSpPr>
            <p:spPr bwMode="auto">
              <a:xfrm>
                <a:off x="816" y="2640"/>
                <a:ext cx="1296" cy="1056"/>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a:p>
            </p:txBody>
          </p:sp>
          <p:sp>
            <p:nvSpPr>
              <p:cNvPr id="30769" name="Line 8"/>
              <p:cNvSpPr>
                <a:spLocks noChangeShapeType="1"/>
              </p:cNvSpPr>
              <p:nvPr/>
            </p:nvSpPr>
            <p:spPr bwMode="auto">
              <a:xfrm>
                <a:off x="1008" y="2832"/>
                <a:ext cx="912" cy="0"/>
              </a:xfrm>
              <a:prstGeom prst="line">
                <a:avLst/>
              </a:prstGeom>
              <a:noFill/>
              <a:ln w="38100">
                <a:solidFill>
                  <a:srgbClr val="FF0000"/>
                </a:solidFill>
                <a:round/>
                <a:headEnd/>
                <a:tailEnd/>
              </a:ln>
            </p:spPr>
            <p:txBody>
              <a:bodyPr wrap="none"/>
              <a:lstStyle/>
              <a:p>
                <a:endParaRPr lang="ja-JP" altLang="en-US"/>
              </a:p>
            </p:txBody>
          </p:sp>
          <p:sp>
            <p:nvSpPr>
              <p:cNvPr id="30770" name="Line 9"/>
              <p:cNvSpPr>
                <a:spLocks noChangeShapeType="1"/>
              </p:cNvSpPr>
              <p:nvPr/>
            </p:nvSpPr>
            <p:spPr bwMode="auto">
              <a:xfrm>
                <a:off x="1008" y="2928"/>
                <a:ext cx="912" cy="0"/>
              </a:xfrm>
              <a:prstGeom prst="line">
                <a:avLst/>
              </a:prstGeom>
              <a:noFill/>
              <a:ln w="38100">
                <a:solidFill>
                  <a:srgbClr val="0000FF"/>
                </a:solidFill>
                <a:round/>
                <a:headEnd/>
                <a:tailEnd/>
              </a:ln>
            </p:spPr>
            <p:txBody>
              <a:bodyPr wrap="none"/>
              <a:lstStyle/>
              <a:p>
                <a:endParaRPr lang="ja-JP" altLang="en-US"/>
              </a:p>
            </p:txBody>
          </p:sp>
          <p:sp>
            <p:nvSpPr>
              <p:cNvPr id="30771" name="Line 10"/>
              <p:cNvSpPr>
                <a:spLocks noChangeShapeType="1"/>
              </p:cNvSpPr>
              <p:nvPr/>
            </p:nvSpPr>
            <p:spPr bwMode="auto">
              <a:xfrm>
                <a:off x="1008" y="3024"/>
                <a:ext cx="912" cy="0"/>
              </a:xfrm>
              <a:prstGeom prst="line">
                <a:avLst/>
              </a:prstGeom>
              <a:noFill/>
              <a:ln w="38100">
                <a:solidFill>
                  <a:srgbClr val="FF0000"/>
                </a:solidFill>
                <a:round/>
                <a:headEnd/>
                <a:tailEnd/>
              </a:ln>
            </p:spPr>
            <p:txBody>
              <a:bodyPr wrap="none"/>
              <a:lstStyle/>
              <a:p>
                <a:endParaRPr lang="ja-JP" altLang="en-US"/>
              </a:p>
            </p:txBody>
          </p:sp>
          <p:sp>
            <p:nvSpPr>
              <p:cNvPr id="30772" name="Line 11"/>
              <p:cNvSpPr>
                <a:spLocks noChangeShapeType="1"/>
              </p:cNvSpPr>
              <p:nvPr/>
            </p:nvSpPr>
            <p:spPr bwMode="auto">
              <a:xfrm>
                <a:off x="1008" y="3120"/>
                <a:ext cx="912" cy="0"/>
              </a:xfrm>
              <a:prstGeom prst="line">
                <a:avLst/>
              </a:prstGeom>
              <a:noFill/>
              <a:ln w="38100">
                <a:solidFill>
                  <a:srgbClr val="0000FF"/>
                </a:solidFill>
                <a:round/>
                <a:headEnd/>
                <a:tailEnd/>
              </a:ln>
            </p:spPr>
            <p:txBody>
              <a:bodyPr wrap="none"/>
              <a:lstStyle/>
              <a:p>
                <a:endParaRPr lang="ja-JP" altLang="en-US"/>
              </a:p>
            </p:txBody>
          </p:sp>
          <p:sp>
            <p:nvSpPr>
              <p:cNvPr id="30773" name="Line 12"/>
              <p:cNvSpPr>
                <a:spLocks noChangeShapeType="1"/>
              </p:cNvSpPr>
              <p:nvPr/>
            </p:nvSpPr>
            <p:spPr bwMode="auto">
              <a:xfrm>
                <a:off x="1008" y="3216"/>
                <a:ext cx="912" cy="0"/>
              </a:xfrm>
              <a:prstGeom prst="line">
                <a:avLst/>
              </a:prstGeom>
              <a:noFill/>
              <a:ln w="38100">
                <a:solidFill>
                  <a:srgbClr val="FF0000"/>
                </a:solidFill>
                <a:round/>
                <a:headEnd/>
                <a:tailEnd/>
              </a:ln>
            </p:spPr>
            <p:txBody>
              <a:bodyPr wrap="none"/>
              <a:lstStyle/>
              <a:p>
                <a:endParaRPr lang="ja-JP" altLang="en-US"/>
              </a:p>
            </p:txBody>
          </p:sp>
          <p:sp>
            <p:nvSpPr>
              <p:cNvPr id="30774" name="Line 15"/>
              <p:cNvSpPr>
                <a:spLocks noChangeShapeType="1"/>
              </p:cNvSpPr>
              <p:nvPr/>
            </p:nvSpPr>
            <p:spPr bwMode="auto">
              <a:xfrm>
                <a:off x="1008" y="3504"/>
                <a:ext cx="912" cy="0"/>
              </a:xfrm>
              <a:prstGeom prst="line">
                <a:avLst/>
              </a:prstGeom>
              <a:noFill/>
              <a:ln w="38100">
                <a:solidFill>
                  <a:srgbClr val="0000FF"/>
                </a:solidFill>
                <a:round/>
                <a:headEnd/>
                <a:tailEnd/>
              </a:ln>
            </p:spPr>
            <p:txBody>
              <a:bodyPr wrap="none"/>
              <a:lstStyle/>
              <a:p>
                <a:endParaRPr lang="ja-JP" altLang="en-US"/>
              </a:p>
            </p:txBody>
          </p:sp>
          <p:sp>
            <p:nvSpPr>
              <p:cNvPr id="30775" name="Line 16"/>
              <p:cNvSpPr>
                <a:spLocks noChangeShapeType="1"/>
              </p:cNvSpPr>
              <p:nvPr/>
            </p:nvSpPr>
            <p:spPr bwMode="auto">
              <a:xfrm>
                <a:off x="1008" y="3408"/>
                <a:ext cx="912" cy="0"/>
              </a:xfrm>
              <a:prstGeom prst="line">
                <a:avLst/>
              </a:prstGeom>
              <a:noFill/>
              <a:ln w="38100">
                <a:solidFill>
                  <a:srgbClr val="FF0000"/>
                </a:solidFill>
                <a:round/>
                <a:headEnd/>
                <a:tailEnd/>
              </a:ln>
            </p:spPr>
            <p:txBody>
              <a:bodyPr wrap="none"/>
              <a:lstStyle/>
              <a:p>
                <a:endParaRPr lang="ja-JP" altLang="en-US"/>
              </a:p>
            </p:txBody>
          </p:sp>
          <p:sp>
            <p:nvSpPr>
              <p:cNvPr id="30776" name="Line 17"/>
              <p:cNvSpPr>
                <a:spLocks noChangeShapeType="1"/>
              </p:cNvSpPr>
              <p:nvPr/>
            </p:nvSpPr>
            <p:spPr bwMode="auto">
              <a:xfrm>
                <a:off x="1008" y="3312"/>
                <a:ext cx="912" cy="0"/>
              </a:xfrm>
              <a:prstGeom prst="line">
                <a:avLst/>
              </a:prstGeom>
              <a:noFill/>
              <a:ln w="38100">
                <a:solidFill>
                  <a:srgbClr val="0000FF"/>
                </a:solidFill>
                <a:round/>
                <a:headEnd/>
                <a:tailEnd/>
              </a:ln>
            </p:spPr>
            <p:txBody>
              <a:bodyPr wrap="none"/>
              <a:lstStyle/>
              <a:p>
                <a:endParaRPr lang="ja-JP" altLang="en-US"/>
              </a:p>
            </p:txBody>
          </p:sp>
          <p:sp>
            <p:nvSpPr>
              <p:cNvPr id="30777" name="Line 18"/>
              <p:cNvSpPr>
                <a:spLocks noChangeShapeType="1"/>
              </p:cNvSpPr>
              <p:nvPr/>
            </p:nvSpPr>
            <p:spPr bwMode="auto">
              <a:xfrm>
                <a:off x="1920" y="2832"/>
                <a:ext cx="240" cy="0"/>
              </a:xfrm>
              <a:prstGeom prst="line">
                <a:avLst/>
              </a:prstGeom>
              <a:noFill/>
              <a:ln w="9525">
                <a:solidFill>
                  <a:schemeClr val="tx1"/>
                </a:solidFill>
                <a:round/>
                <a:headEnd/>
                <a:tailEnd/>
              </a:ln>
            </p:spPr>
            <p:txBody>
              <a:bodyPr wrap="none"/>
              <a:lstStyle/>
              <a:p>
                <a:endParaRPr lang="ja-JP" altLang="en-US"/>
              </a:p>
            </p:txBody>
          </p:sp>
          <p:sp>
            <p:nvSpPr>
              <p:cNvPr id="30778" name="Line 19"/>
              <p:cNvSpPr>
                <a:spLocks noChangeShapeType="1"/>
              </p:cNvSpPr>
              <p:nvPr/>
            </p:nvSpPr>
            <p:spPr bwMode="auto">
              <a:xfrm>
                <a:off x="1920" y="3024"/>
                <a:ext cx="240" cy="0"/>
              </a:xfrm>
              <a:prstGeom prst="line">
                <a:avLst/>
              </a:prstGeom>
              <a:noFill/>
              <a:ln w="9525">
                <a:solidFill>
                  <a:schemeClr val="tx1"/>
                </a:solidFill>
                <a:round/>
                <a:headEnd/>
                <a:tailEnd/>
              </a:ln>
            </p:spPr>
            <p:txBody>
              <a:bodyPr wrap="none"/>
              <a:lstStyle/>
              <a:p>
                <a:endParaRPr lang="ja-JP" altLang="en-US"/>
              </a:p>
            </p:txBody>
          </p:sp>
          <p:sp>
            <p:nvSpPr>
              <p:cNvPr id="30779" name="Line 20"/>
              <p:cNvSpPr>
                <a:spLocks noChangeShapeType="1"/>
              </p:cNvSpPr>
              <p:nvPr/>
            </p:nvSpPr>
            <p:spPr bwMode="auto">
              <a:xfrm>
                <a:off x="1920" y="3216"/>
                <a:ext cx="240" cy="0"/>
              </a:xfrm>
              <a:prstGeom prst="line">
                <a:avLst/>
              </a:prstGeom>
              <a:noFill/>
              <a:ln w="9525">
                <a:solidFill>
                  <a:schemeClr val="tx1"/>
                </a:solidFill>
                <a:round/>
                <a:headEnd/>
                <a:tailEnd/>
              </a:ln>
            </p:spPr>
            <p:txBody>
              <a:bodyPr wrap="none"/>
              <a:lstStyle/>
              <a:p>
                <a:endParaRPr lang="ja-JP" altLang="en-US"/>
              </a:p>
            </p:txBody>
          </p:sp>
          <p:sp>
            <p:nvSpPr>
              <p:cNvPr id="30780" name="Line 21"/>
              <p:cNvSpPr>
                <a:spLocks noChangeShapeType="1"/>
              </p:cNvSpPr>
              <p:nvPr/>
            </p:nvSpPr>
            <p:spPr bwMode="auto">
              <a:xfrm>
                <a:off x="1920" y="3408"/>
                <a:ext cx="240" cy="0"/>
              </a:xfrm>
              <a:prstGeom prst="line">
                <a:avLst/>
              </a:prstGeom>
              <a:noFill/>
              <a:ln w="9525">
                <a:solidFill>
                  <a:schemeClr val="tx1"/>
                </a:solidFill>
                <a:round/>
                <a:headEnd/>
                <a:tailEnd/>
              </a:ln>
            </p:spPr>
            <p:txBody>
              <a:bodyPr wrap="none"/>
              <a:lstStyle/>
              <a:p>
                <a:endParaRPr lang="ja-JP" altLang="en-US"/>
              </a:p>
            </p:txBody>
          </p:sp>
          <p:sp>
            <p:nvSpPr>
              <p:cNvPr id="30781" name="Line 22"/>
              <p:cNvSpPr>
                <a:spLocks noChangeShapeType="1"/>
              </p:cNvSpPr>
              <p:nvPr/>
            </p:nvSpPr>
            <p:spPr bwMode="auto">
              <a:xfrm>
                <a:off x="2160" y="2832"/>
                <a:ext cx="0" cy="1008"/>
              </a:xfrm>
              <a:prstGeom prst="line">
                <a:avLst/>
              </a:prstGeom>
              <a:noFill/>
              <a:ln w="9525">
                <a:solidFill>
                  <a:schemeClr val="tx1"/>
                </a:solidFill>
                <a:round/>
                <a:headEnd/>
                <a:tailEnd/>
              </a:ln>
            </p:spPr>
            <p:txBody>
              <a:bodyPr wrap="none"/>
              <a:lstStyle/>
              <a:p>
                <a:endParaRPr lang="ja-JP" altLang="en-US"/>
              </a:p>
            </p:txBody>
          </p:sp>
          <p:sp>
            <p:nvSpPr>
              <p:cNvPr id="30782" name="Line 23"/>
              <p:cNvSpPr>
                <a:spLocks noChangeShapeType="1"/>
              </p:cNvSpPr>
              <p:nvPr/>
            </p:nvSpPr>
            <p:spPr bwMode="auto">
              <a:xfrm flipH="1">
                <a:off x="768" y="2928"/>
                <a:ext cx="240" cy="0"/>
              </a:xfrm>
              <a:prstGeom prst="line">
                <a:avLst/>
              </a:prstGeom>
              <a:noFill/>
              <a:ln w="9525">
                <a:solidFill>
                  <a:schemeClr val="tx1"/>
                </a:solidFill>
                <a:round/>
                <a:headEnd/>
                <a:tailEnd/>
              </a:ln>
            </p:spPr>
            <p:txBody>
              <a:bodyPr wrap="none"/>
              <a:lstStyle/>
              <a:p>
                <a:endParaRPr lang="ja-JP" altLang="en-US"/>
              </a:p>
            </p:txBody>
          </p:sp>
          <p:sp>
            <p:nvSpPr>
              <p:cNvPr id="30783" name="Line 24"/>
              <p:cNvSpPr>
                <a:spLocks noChangeShapeType="1"/>
              </p:cNvSpPr>
              <p:nvPr/>
            </p:nvSpPr>
            <p:spPr bwMode="auto">
              <a:xfrm flipH="1">
                <a:off x="768" y="3120"/>
                <a:ext cx="240" cy="0"/>
              </a:xfrm>
              <a:prstGeom prst="line">
                <a:avLst/>
              </a:prstGeom>
              <a:noFill/>
              <a:ln w="9525">
                <a:solidFill>
                  <a:schemeClr val="tx1"/>
                </a:solidFill>
                <a:round/>
                <a:headEnd/>
                <a:tailEnd/>
              </a:ln>
            </p:spPr>
            <p:txBody>
              <a:bodyPr wrap="none"/>
              <a:lstStyle/>
              <a:p>
                <a:endParaRPr lang="ja-JP" altLang="en-US"/>
              </a:p>
            </p:txBody>
          </p:sp>
          <p:sp>
            <p:nvSpPr>
              <p:cNvPr id="30784" name="Line 25"/>
              <p:cNvSpPr>
                <a:spLocks noChangeShapeType="1"/>
              </p:cNvSpPr>
              <p:nvPr/>
            </p:nvSpPr>
            <p:spPr bwMode="auto">
              <a:xfrm flipH="1">
                <a:off x="768" y="3312"/>
                <a:ext cx="240" cy="0"/>
              </a:xfrm>
              <a:prstGeom prst="line">
                <a:avLst/>
              </a:prstGeom>
              <a:noFill/>
              <a:ln w="9525">
                <a:solidFill>
                  <a:schemeClr val="tx1"/>
                </a:solidFill>
                <a:round/>
                <a:headEnd/>
                <a:tailEnd/>
              </a:ln>
            </p:spPr>
            <p:txBody>
              <a:bodyPr wrap="none"/>
              <a:lstStyle/>
              <a:p>
                <a:endParaRPr lang="ja-JP" altLang="en-US"/>
              </a:p>
            </p:txBody>
          </p:sp>
          <p:sp>
            <p:nvSpPr>
              <p:cNvPr id="30785" name="Line 26"/>
              <p:cNvSpPr>
                <a:spLocks noChangeShapeType="1"/>
              </p:cNvSpPr>
              <p:nvPr/>
            </p:nvSpPr>
            <p:spPr bwMode="auto">
              <a:xfrm flipH="1">
                <a:off x="768" y="3504"/>
                <a:ext cx="240" cy="0"/>
              </a:xfrm>
              <a:prstGeom prst="line">
                <a:avLst/>
              </a:prstGeom>
              <a:noFill/>
              <a:ln w="9525">
                <a:solidFill>
                  <a:schemeClr val="tx1"/>
                </a:solidFill>
                <a:round/>
                <a:headEnd/>
                <a:tailEnd/>
              </a:ln>
            </p:spPr>
            <p:txBody>
              <a:bodyPr wrap="none"/>
              <a:lstStyle/>
              <a:p>
                <a:endParaRPr lang="ja-JP" altLang="en-US"/>
              </a:p>
            </p:txBody>
          </p:sp>
          <p:sp>
            <p:nvSpPr>
              <p:cNvPr id="30786" name="Line 27"/>
              <p:cNvSpPr>
                <a:spLocks noChangeShapeType="1"/>
              </p:cNvSpPr>
              <p:nvPr/>
            </p:nvSpPr>
            <p:spPr bwMode="auto">
              <a:xfrm flipH="1">
                <a:off x="768" y="2928"/>
                <a:ext cx="0" cy="912"/>
              </a:xfrm>
              <a:prstGeom prst="line">
                <a:avLst/>
              </a:prstGeom>
              <a:noFill/>
              <a:ln w="9525">
                <a:solidFill>
                  <a:schemeClr val="tx1"/>
                </a:solidFill>
                <a:round/>
                <a:headEnd/>
                <a:tailEnd/>
              </a:ln>
            </p:spPr>
            <p:txBody>
              <a:bodyPr wrap="none"/>
              <a:lstStyle/>
              <a:p>
                <a:endParaRPr lang="ja-JP" altLang="en-US"/>
              </a:p>
            </p:txBody>
          </p:sp>
        </p:grpSp>
        <p:sp>
          <p:nvSpPr>
            <p:cNvPr id="30764" name="Text Box 44"/>
            <p:cNvSpPr txBox="1">
              <a:spLocks noChangeArrowheads="1"/>
            </p:cNvSpPr>
            <p:nvPr/>
          </p:nvSpPr>
          <p:spPr bwMode="auto">
            <a:xfrm>
              <a:off x="288" y="3694"/>
              <a:ext cx="438" cy="250"/>
            </a:xfrm>
            <a:prstGeom prst="rect">
              <a:avLst/>
            </a:prstGeom>
            <a:noFill/>
            <a:ln w="9525">
              <a:noFill/>
              <a:miter lim="800000"/>
              <a:headEnd/>
              <a:tailEnd/>
            </a:ln>
          </p:spPr>
          <p:txBody>
            <a:bodyPr wrap="none">
              <a:spAutoFit/>
            </a:bodyPr>
            <a:lstStyle/>
            <a:p>
              <a:pPr>
                <a:spcBef>
                  <a:spcPct val="0"/>
                </a:spcBef>
              </a:pPr>
              <a:r>
                <a:rPr lang="ja-JP" altLang="en-US" sz="2000" b="1">
                  <a:solidFill>
                    <a:srgbClr val="0033CC"/>
                  </a:solidFill>
                  <a:latin typeface="Times New Roman" pitchFamily="18" charset="0"/>
                </a:rPr>
                <a:t>陽極</a:t>
              </a:r>
            </a:p>
          </p:txBody>
        </p:sp>
        <p:sp>
          <p:nvSpPr>
            <p:cNvPr id="30765" name="Text Box 45"/>
            <p:cNvSpPr txBox="1">
              <a:spLocks noChangeArrowheads="1"/>
            </p:cNvSpPr>
            <p:nvPr/>
          </p:nvSpPr>
          <p:spPr bwMode="auto">
            <a:xfrm>
              <a:off x="1776" y="3646"/>
              <a:ext cx="438" cy="250"/>
            </a:xfrm>
            <a:prstGeom prst="rect">
              <a:avLst/>
            </a:prstGeom>
            <a:noFill/>
            <a:ln w="9525">
              <a:noFill/>
              <a:miter lim="800000"/>
              <a:headEnd/>
              <a:tailEnd/>
            </a:ln>
          </p:spPr>
          <p:txBody>
            <a:bodyPr wrap="none">
              <a:spAutoFit/>
            </a:bodyPr>
            <a:lstStyle/>
            <a:p>
              <a:pPr>
                <a:spcBef>
                  <a:spcPct val="0"/>
                </a:spcBef>
              </a:pPr>
              <a:r>
                <a:rPr lang="ja-JP" altLang="en-US" sz="2000" b="1">
                  <a:solidFill>
                    <a:srgbClr val="FF3300"/>
                  </a:solidFill>
                  <a:latin typeface="Times New Roman" pitchFamily="18" charset="0"/>
                </a:rPr>
                <a:t>陰極</a:t>
              </a:r>
            </a:p>
          </p:txBody>
        </p:sp>
        <p:sp>
          <p:nvSpPr>
            <p:cNvPr id="30766" name="Text Box 102"/>
            <p:cNvSpPr txBox="1">
              <a:spLocks noChangeArrowheads="1"/>
            </p:cNvSpPr>
            <p:nvPr/>
          </p:nvSpPr>
          <p:spPr bwMode="auto">
            <a:xfrm>
              <a:off x="144" y="2256"/>
              <a:ext cx="1296" cy="212"/>
            </a:xfrm>
            <a:prstGeom prst="rect">
              <a:avLst/>
            </a:prstGeom>
            <a:noFill/>
            <a:ln w="9525">
              <a:noFill/>
              <a:miter lim="800000"/>
              <a:headEnd/>
              <a:tailEnd/>
            </a:ln>
          </p:spPr>
          <p:txBody>
            <a:bodyPr wrap="none">
              <a:spAutoFit/>
            </a:bodyPr>
            <a:lstStyle/>
            <a:p>
              <a:pPr>
                <a:spcBef>
                  <a:spcPct val="0"/>
                </a:spcBef>
              </a:pPr>
              <a:r>
                <a:rPr lang="ja-JP" altLang="en-US" sz="1600" b="1">
                  <a:solidFill>
                    <a:schemeClr val="tx2"/>
                  </a:solidFill>
                  <a:latin typeface="Times New Roman" pitchFamily="18" charset="0"/>
                </a:rPr>
                <a:t>ネオン＋ヘリウムガス</a:t>
              </a:r>
            </a:p>
          </p:txBody>
        </p:sp>
        <p:sp>
          <p:nvSpPr>
            <p:cNvPr id="30767" name="Line 103"/>
            <p:cNvSpPr>
              <a:spLocks noChangeShapeType="1"/>
            </p:cNvSpPr>
            <p:nvPr/>
          </p:nvSpPr>
          <p:spPr bwMode="auto">
            <a:xfrm>
              <a:off x="576" y="2496"/>
              <a:ext cx="96" cy="144"/>
            </a:xfrm>
            <a:prstGeom prst="line">
              <a:avLst/>
            </a:prstGeom>
            <a:noFill/>
            <a:ln w="9525">
              <a:solidFill>
                <a:schemeClr val="tx1"/>
              </a:solidFill>
              <a:round/>
              <a:headEnd/>
              <a:tailEnd type="triangle" w="med" len="med"/>
            </a:ln>
          </p:spPr>
          <p:txBody>
            <a:bodyPr wrap="none"/>
            <a:lstStyle/>
            <a:p>
              <a:endParaRPr lang="ja-JP" altLang="en-US"/>
            </a:p>
          </p:txBody>
        </p:sp>
      </p:grpSp>
      <p:grpSp>
        <p:nvGrpSpPr>
          <p:cNvPr id="6" name="Group 106"/>
          <p:cNvGrpSpPr>
            <a:grpSpLocks/>
          </p:cNvGrpSpPr>
          <p:nvPr/>
        </p:nvGrpSpPr>
        <p:grpSpPr bwMode="auto">
          <a:xfrm>
            <a:off x="1574800" y="3962400"/>
            <a:ext cx="457200" cy="1066800"/>
            <a:chOff x="1114" y="2688"/>
            <a:chExt cx="288" cy="672"/>
          </a:xfrm>
        </p:grpSpPr>
        <p:sp>
          <p:nvSpPr>
            <p:cNvPr id="30756" name="Line 36"/>
            <p:cNvSpPr>
              <a:spLocks noChangeShapeType="1"/>
            </p:cNvSpPr>
            <p:nvPr/>
          </p:nvSpPr>
          <p:spPr bwMode="auto">
            <a:xfrm>
              <a:off x="1402" y="2688"/>
              <a:ext cx="0" cy="96"/>
            </a:xfrm>
            <a:prstGeom prst="line">
              <a:avLst/>
            </a:prstGeom>
            <a:noFill/>
            <a:ln w="25400">
              <a:solidFill>
                <a:srgbClr val="FFFF00"/>
              </a:solidFill>
              <a:round/>
              <a:headEnd/>
              <a:tailEnd type="triangle" w="med" len="med"/>
            </a:ln>
          </p:spPr>
          <p:txBody>
            <a:bodyPr wrap="none"/>
            <a:lstStyle/>
            <a:p>
              <a:endParaRPr lang="ja-JP" altLang="en-US"/>
            </a:p>
          </p:txBody>
        </p:sp>
        <p:sp>
          <p:nvSpPr>
            <p:cNvPr id="30757" name="Line 37"/>
            <p:cNvSpPr>
              <a:spLocks noChangeShapeType="1"/>
            </p:cNvSpPr>
            <p:nvPr/>
          </p:nvSpPr>
          <p:spPr bwMode="auto">
            <a:xfrm>
              <a:off x="1306" y="2880"/>
              <a:ext cx="0" cy="96"/>
            </a:xfrm>
            <a:prstGeom prst="line">
              <a:avLst/>
            </a:prstGeom>
            <a:noFill/>
            <a:ln w="25400">
              <a:solidFill>
                <a:srgbClr val="FFFF00"/>
              </a:solidFill>
              <a:round/>
              <a:headEnd/>
              <a:tailEnd type="triangle" w="med" len="med"/>
            </a:ln>
          </p:spPr>
          <p:txBody>
            <a:bodyPr wrap="none"/>
            <a:lstStyle/>
            <a:p>
              <a:endParaRPr lang="ja-JP" altLang="en-US"/>
            </a:p>
          </p:txBody>
        </p:sp>
        <p:sp>
          <p:nvSpPr>
            <p:cNvPr id="30758" name="Line 38"/>
            <p:cNvSpPr>
              <a:spLocks noChangeShapeType="1"/>
            </p:cNvSpPr>
            <p:nvPr/>
          </p:nvSpPr>
          <p:spPr bwMode="auto">
            <a:xfrm>
              <a:off x="1210" y="3072"/>
              <a:ext cx="0" cy="96"/>
            </a:xfrm>
            <a:prstGeom prst="line">
              <a:avLst/>
            </a:prstGeom>
            <a:noFill/>
            <a:ln w="25400">
              <a:solidFill>
                <a:srgbClr val="FFFF00"/>
              </a:solidFill>
              <a:round/>
              <a:headEnd/>
              <a:tailEnd type="triangle" w="med" len="med"/>
            </a:ln>
          </p:spPr>
          <p:txBody>
            <a:bodyPr wrap="none"/>
            <a:lstStyle/>
            <a:p>
              <a:endParaRPr lang="ja-JP" altLang="en-US"/>
            </a:p>
          </p:txBody>
        </p:sp>
        <p:sp>
          <p:nvSpPr>
            <p:cNvPr id="30759" name="Line 39"/>
            <p:cNvSpPr>
              <a:spLocks noChangeShapeType="1"/>
            </p:cNvSpPr>
            <p:nvPr/>
          </p:nvSpPr>
          <p:spPr bwMode="auto">
            <a:xfrm>
              <a:off x="1114" y="3264"/>
              <a:ext cx="0" cy="96"/>
            </a:xfrm>
            <a:prstGeom prst="line">
              <a:avLst/>
            </a:prstGeom>
            <a:noFill/>
            <a:ln w="25400">
              <a:solidFill>
                <a:srgbClr val="FFFF00"/>
              </a:solidFill>
              <a:round/>
              <a:headEnd/>
              <a:tailEnd type="triangle" w="med" len="med"/>
            </a:ln>
          </p:spPr>
          <p:txBody>
            <a:bodyPr wrap="none"/>
            <a:lstStyle/>
            <a:p>
              <a:endParaRPr lang="ja-JP" altLang="en-US"/>
            </a:p>
          </p:txBody>
        </p:sp>
        <p:sp>
          <p:nvSpPr>
            <p:cNvPr id="30760" name="Line 47"/>
            <p:cNvSpPr>
              <a:spLocks noChangeShapeType="1"/>
            </p:cNvSpPr>
            <p:nvPr/>
          </p:nvSpPr>
          <p:spPr bwMode="auto">
            <a:xfrm flipV="1">
              <a:off x="1114" y="3168"/>
              <a:ext cx="0" cy="96"/>
            </a:xfrm>
            <a:prstGeom prst="line">
              <a:avLst/>
            </a:prstGeom>
            <a:noFill/>
            <a:ln w="25400">
              <a:solidFill>
                <a:srgbClr val="FFFF00"/>
              </a:solidFill>
              <a:round/>
              <a:headEnd/>
              <a:tailEnd type="triangle" w="med" len="med"/>
            </a:ln>
          </p:spPr>
          <p:txBody>
            <a:bodyPr wrap="none"/>
            <a:lstStyle/>
            <a:p>
              <a:endParaRPr lang="ja-JP" altLang="en-US"/>
            </a:p>
          </p:txBody>
        </p:sp>
        <p:sp>
          <p:nvSpPr>
            <p:cNvPr id="30761" name="Line 48"/>
            <p:cNvSpPr>
              <a:spLocks noChangeShapeType="1"/>
            </p:cNvSpPr>
            <p:nvPr/>
          </p:nvSpPr>
          <p:spPr bwMode="auto">
            <a:xfrm flipV="1">
              <a:off x="1210" y="2976"/>
              <a:ext cx="0" cy="96"/>
            </a:xfrm>
            <a:prstGeom prst="line">
              <a:avLst/>
            </a:prstGeom>
            <a:noFill/>
            <a:ln w="25400">
              <a:solidFill>
                <a:srgbClr val="FFFF00"/>
              </a:solidFill>
              <a:round/>
              <a:headEnd/>
              <a:tailEnd type="triangle" w="med" len="med"/>
            </a:ln>
          </p:spPr>
          <p:txBody>
            <a:bodyPr wrap="none"/>
            <a:lstStyle/>
            <a:p>
              <a:endParaRPr lang="ja-JP" altLang="en-US"/>
            </a:p>
          </p:txBody>
        </p:sp>
        <p:sp>
          <p:nvSpPr>
            <p:cNvPr id="30762" name="Line 49"/>
            <p:cNvSpPr>
              <a:spLocks noChangeShapeType="1"/>
            </p:cNvSpPr>
            <p:nvPr/>
          </p:nvSpPr>
          <p:spPr bwMode="auto">
            <a:xfrm flipV="1">
              <a:off x="1306" y="2784"/>
              <a:ext cx="0" cy="96"/>
            </a:xfrm>
            <a:prstGeom prst="line">
              <a:avLst/>
            </a:prstGeom>
            <a:noFill/>
            <a:ln w="25400">
              <a:solidFill>
                <a:srgbClr val="FFFF00"/>
              </a:solidFill>
              <a:round/>
              <a:headEnd/>
              <a:tailEnd type="triangle" w="med" len="med"/>
            </a:ln>
          </p:spPr>
          <p:txBody>
            <a:bodyPr wrap="none"/>
            <a:lstStyle/>
            <a:p>
              <a:endParaRPr lang="ja-JP" altLang="en-US"/>
            </a:p>
          </p:txBody>
        </p:sp>
      </p:grpSp>
      <p:grpSp>
        <p:nvGrpSpPr>
          <p:cNvPr id="7" name="Group 104"/>
          <p:cNvGrpSpPr>
            <a:grpSpLocks/>
          </p:cNvGrpSpPr>
          <p:nvPr/>
        </p:nvGrpSpPr>
        <p:grpSpPr bwMode="auto">
          <a:xfrm>
            <a:off x="3327400" y="2411413"/>
            <a:ext cx="1219200" cy="1047750"/>
            <a:chOff x="2256" y="1711"/>
            <a:chExt cx="768" cy="660"/>
          </a:xfrm>
        </p:grpSpPr>
        <p:sp>
          <p:nvSpPr>
            <p:cNvPr id="30739" name="AutoShape 81"/>
            <p:cNvSpPr>
              <a:spLocks noChangeArrowheads="1"/>
            </p:cNvSpPr>
            <p:nvPr/>
          </p:nvSpPr>
          <p:spPr bwMode="auto">
            <a:xfrm>
              <a:off x="2256" y="1968"/>
              <a:ext cx="768" cy="384"/>
            </a:xfrm>
            <a:prstGeom prst="roundRect">
              <a:avLst>
                <a:gd name="adj" fmla="val 16667"/>
              </a:avLst>
            </a:prstGeom>
            <a:solidFill>
              <a:srgbClr val="FFFF99"/>
            </a:solidFill>
            <a:ln w="9525">
              <a:solidFill>
                <a:schemeClr val="tx1"/>
              </a:solidFill>
              <a:round/>
              <a:headEnd/>
              <a:tailEnd/>
            </a:ln>
          </p:spPr>
          <p:txBody>
            <a:bodyPr wrap="none" anchor="ctr"/>
            <a:lstStyle/>
            <a:p>
              <a:pPr algn="ctr">
                <a:spcBef>
                  <a:spcPct val="0"/>
                </a:spcBef>
              </a:pPr>
              <a:endParaRPr lang="ja-JP" altLang="en-US" sz="2400">
                <a:latin typeface="Times New Roman" pitchFamily="18" charset="0"/>
              </a:endParaRPr>
            </a:p>
          </p:txBody>
        </p:sp>
        <p:sp>
          <p:nvSpPr>
            <p:cNvPr id="30740" name="Oval 52"/>
            <p:cNvSpPr>
              <a:spLocks noChangeArrowheads="1"/>
            </p:cNvSpPr>
            <p:nvPr/>
          </p:nvSpPr>
          <p:spPr bwMode="auto">
            <a:xfrm>
              <a:off x="2448" y="2112"/>
              <a:ext cx="96" cy="94"/>
            </a:xfrm>
            <a:prstGeom prst="ellipse">
              <a:avLst/>
            </a:prstGeom>
            <a:solidFill>
              <a:srgbClr val="0000FF"/>
            </a:solidFill>
            <a:ln w="9525">
              <a:solidFill>
                <a:schemeClr val="tx1"/>
              </a:solidFill>
              <a:round/>
              <a:headEnd/>
              <a:tailEnd/>
            </a:ln>
          </p:spPr>
          <p:txBody>
            <a:bodyPr wrap="none" anchor="ctr"/>
            <a:lstStyle/>
            <a:p>
              <a:endParaRPr lang="ja-JP" altLang="en-US"/>
            </a:p>
          </p:txBody>
        </p:sp>
        <p:sp>
          <p:nvSpPr>
            <p:cNvPr id="30741" name="Text Box 76"/>
            <p:cNvSpPr txBox="1">
              <a:spLocks noChangeArrowheads="1"/>
            </p:cNvSpPr>
            <p:nvPr/>
          </p:nvSpPr>
          <p:spPr bwMode="auto">
            <a:xfrm rot="5400000">
              <a:off x="2366" y="2146"/>
              <a:ext cx="212" cy="58"/>
            </a:xfrm>
            <a:prstGeom prst="rect">
              <a:avLst/>
            </a:prstGeom>
            <a:noFill/>
            <a:ln w="9525">
              <a:noFill/>
              <a:miter lim="800000"/>
              <a:headEnd/>
              <a:tailEnd/>
            </a:ln>
          </p:spPr>
          <p:txBody>
            <a:bodyPr rot="10800000" vert="eaVert" wrap="none">
              <a:spAutoFit/>
            </a:bodyPr>
            <a:lstStyle/>
            <a:p>
              <a:pPr>
                <a:spcBef>
                  <a:spcPct val="0"/>
                </a:spcBef>
              </a:pPr>
              <a:endParaRPr lang="en-US" altLang="ja-JP" sz="1000">
                <a:latin typeface="Times New Roman" pitchFamily="18" charset="0"/>
              </a:endParaRPr>
            </a:p>
          </p:txBody>
        </p:sp>
        <p:sp>
          <p:nvSpPr>
            <p:cNvPr id="30742" name="Oval 83"/>
            <p:cNvSpPr>
              <a:spLocks noChangeArrowheads="1"/>
            </p:cNvSpPr>
            <p:nvPr/>
          </p:nvSpPr>
          <p:spPr bwMode="auto">
            <a:xfrm>
              <a:off x="2544" y="2112"/>
              <a:ext cx="48" cy="4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0743" name="Oval 84"/>
            <p:cNvSpPr>
              <a:spLocks noChangeArrowheads="1"/>
            </p:cNvSpPr>
            <p:nvPr/>
          </p:nvSpPr>
          <p:spPr bwMode="auto">
            <a:xfrm>
              <a:off x="2544" y="2160"/>
              <a:ext cx="48" cy="4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0744" name="Oval 85"/>
            <p:cNvSpPr>
              <a:spLocks noChangeArrowheads="1"/>
            </p:cNvSpPr>
            <p:nvPr/>
          </p:nvSpPr>
          <p:spPr bwMode="auto">
            <a:xfrm>
              <a:off x="2496" y="2064"/>
              <a:ext cx="48" cy="4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0745" name="Oval 86"/>
            <p:cNvSpPr>
              <a:spLocks noChangeArrowheads="1"/>
            </p:cNvSpPr>
            <p:nvPr/>
          </p:nvSpPr>
          <p:spPr bwMode="auto">
            <a:xfrm>
              <a:off x="2496" y="2208"/>
              <a:ext cx="48" cy="4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0746" name="Oval 87"/>
            <p:cNvSpPr>
              <a:spLocks noChangeArrowheads="1"/>
            </p:cNvSpPr>
            <p:nvPr/>
          </p:nvSpPr>
          <p:spPr bwMode="auto">
            <a:xfrm>
              <a:off x="2592" y="2160"/>
              <a:ext cx="48" cy="4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0747" name="Oval 88"/>
            <p:cNvSpPr>
              <a:spLocks noChangeArrowheads="1"/>
            </p:cNvSpPr>
            <p:nvPr/>
          </p:nvSpPr>
          <p:spPr bwMode="auto">
            <a:xfrm>
              <a:off x="2688" y="2160"/>
              <a:ext cx="48" cy="4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0748" name="Oval 89"/>
            <p:cNvSpPr>
              <a:spLocks noChangeArrowheads="1"/>
            </p:cNvSpPr>
            <p:nvPr/>
          </p:nvSpPr>
          <p:spPr bwMode="auto">
            <a:xfrm>
              <a:off x="2592" y="2112"/>
              <a:ext cx="48" cy="4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0749" name="Oval 90"/>
            <p:cNvSpPr>
              <a:spLocks noChangeArrowheads="1"/>
            </p:cNvSpPr>
            <p:nvPr/>
          </p:nvSpPr>
          <p:spPr bwMode="auto">
            <a:xfrm>
              <a:off x="2544" y="2208"/>
              <a:ext cx="48" cy="4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0750" name="Oval 91"/>
            <p:cNvSpPr>
              <a:spLocks noChangeArrowheads="1"/>
            </p:cNvSpPr>
            <p:nvPr/>
          </p:nvSpPr>
          <p:spPr bwMode="auto">
            <a:xfrm>
              <a:off x="2544" y="2064"/>
              <a:ext cx="48" cy="4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0751" name="Oval 92"/>
            <p:cNvSpPr>
              <a:spLocks noChangeArrowheads="1"/>
            </p:cNvSpPr>
            <p:nvPr/>
          </p:nvSpPr>
          <p:spPr bwMode="auto">
            <a:xfrm>
              <a:off x="2640" y="2112"/>
              <a:ext cx="48" cy="4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0752" name="Oval 93"/>
            <p:cNvSpPr>
              <a:spLocks noChangeArrowheads="1"/>
            </p:cNvSpPr>
            <p:nvPr/>
          </p:nvSpPr>
          <p:spPr bwMode="auto">
            <a:xfrm>
              <a:off x="2928" y="2160"/>
              <a:ext cx="48" cy="4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30753" name="Line 95"/>
            <p:cNvSpPr>
              <a:spLocks noChangeShapeType="1"/>
            </p:cNvSpPr>
            <p:nvPr/>
          </p:nvSpPr>
          <p:spPr bwMode="auto">
            <a:xfrm flipH="1">
              <a:off x="2736" y="2160"/>
              <a:ext cx="192" cy="0"/>
            </a:xfrm>
            <a:prstGeom prst="line">
              <a:avLst/>
            </a:prstGeom>
            <a:noFill/>
            <a:ln w="38100">
              <a:solidFill>
                <a:srgbClr val="FF0000"/>
              </a:solidFill>
              <a:round/>
              <a:headEnd/>
              <a:tailEnd type="triangle" w="med" len="med"/>
            </a:ln>
          </p:spPr>
          <p:txBody>
            <a:bodyPr wrap="none"/>
            <a:lstStyle/>
            <a:p>
              <a:endParaRPr lang="ja-JP" altLang="en-US"/>
            </a:p>
          </p:txBody>
        </p:sp>
        <p:sp>
          <p:nvSpPr>
            <p:cNvPr id="30754" name="Text Box 97"/>
            <p:cNvSpPr txBox="1">
              <a:spLocks noChangeArrowheads="1"/>
            </p:cNvSpPr>
            <p:nvPr/>
          </p:nvSpPr>
          <p:spPr bwMode="auto">
            <a:xfrm>
              <a:off x="2256" y="1968"/>
              <a:ext cx="212" cy="403"/>
            </a:xfrm>
            <a:prstGeom prst="rect">
              <a:avLst/>
            </a:prstGeom>
            <a:noFill/>
            <a:ln w="9525">
              <a:noFill/>
              <a:miter lim="800000"/>
              <a:headEnd/>
              <a:tailEnd/>
            </a:ln>
          </p:spPr>
          <p:txBody>
            <a:bodyPr wrap="none">
              <a:spAutoFit/>
            </a:bodyPr>
            <a:lstStyle/>
            <a:p>
              <a:pPr>
                <a:spcBef>
                  <a:spcPct val="0"/>
                </a:spcBef>
              </a:pPr>
              <a:r>
                <a:rPr lang="ja-JP" altLang="en-US" sz="1200">
                  <a:latin typeface="Times New Roman" pitchFamily="18" charset="0"/>
                </a:rPr>
                <a:t>陽</a:t>
              </a:r>
            </a:p>
            <a:p>
              <a:pPr>
                <a:spcBef>
                  <a:spcPct val="0"/>
                </a:spcBef>
              </a:pPr>
              <a:r>
                <a:rPr lang="ja-JP" altLang="en-US" sz="1200">
                  <a:latin typeface="Times New Roman" pitchFamily="18" charset="0"/>
                </a:rPr>
                <a:t>極</a:t>
              </a:r>
            </a:p>
            <a:p>
              <a:pPr>
                <a:spcBef>
                  <a:spcPct val="0"/>
                </a:spcBef>
              </a:pPr>
              <a:r>
                <a:rPr lang="ja-JP" altLang="en-US" sz="1200">
                  <a:latin typeface="Times New Roman" pitchFamily="18" charset="0"/>
                </a:rPr>
                <a:t>線</a:t>
              </a:r>
            </a:p>
          </p:txBody>
        </p:sp>
        <p:sp>
          <p:nvSpPr>
            <p:cNvPr id="30755" name="Text Box 98"/>
            <p:cNvSpPr txBox="1">
              <a:spLocks noChangeArrowheads="1"/>
            </p:cNvSpPr>
            <p:nvPr/>
          </p:nvSpPr>
          <p:spPr bwMode="auto">
            <a:xfrm>
              <a:off x="2304" y="1711"/>
              <a:ext cx="696" cy="231"/>
            </a:xfrm>
            <a:prstGeom prst="rect">
              <a:avLst/>
            </a:prstGeom>
            <a:noFill/>
            <a:ln w="9525">
              <a:noFill/>
              <a:miter lim="800000"/>
              <a:headEnd/>
              <a:tailEnd/>
            </a:ln>
          </p:spPr>
          <p:txBody>
            <a:bodyPr wrap="none">
              <a:spAutoFit/>
            </a:bodyPr>
            <a:lstStyle/>
            <a:p>
              <a:pPr>
                <a:spcBef>
                  <a:spcPct val="0"/>
                </a:spcBef>
              </a:pPr>
              <a:r>
                <a:rPr lang="ja-JP" altLang="en-US" sz="1800" b="1">
                  <a:solidFill>
                    <a:srgbClr val="FF3300"/>
                  </a:solidFill>
                  <a:latin typeface="Times New Roman" pitchFamily="18" charset="0"/>
                </a:rPr>
                <a:t>電子雪崩</a:t>
              </a:r>
            </a:p>
          </p:txBody>
        </p:sp>
      </p:grpSp>
      <p:grpSp>
        <p:nvGrpSpPr>
          <p:cNvPr id="8" name="Group 110"/>
          <p:cNvGrpSpPr>
            <a:grpSpLocks/>
          </p:cNvGrpSpPr>
          <p:nvPr/>
        </p:nvGrpSpPr>
        <p:grpSpPr bwMode="auto">
          <a:xfrm>
            <a:off x="1574800" y="3962400"/>
            <a:ext cx="457200" cy="1066800"/>
            <a:chOff x="1114" y="2688"/>
            <a:chExt cx="288" cy="672"/>
          </a:xfrm>
        </p:grpSpPr>
        <p:sp>
          <p:nvSpPr>
            <p:cNvPr id="30732" name="Line 111"/>
            <p:cNvSpPr>
              <a:spLocks noChangeShapeType="1"/>
            </p:cNvSpPr>
            <p:nvPr/>
          </p:nvSpPr>
          <p:spPr bwMode="auto">
            <a:xfrm>
              <a:off x="1402" y="2688"/>
              <a:ext cx="0" cy="96"/>
            </a:xfrm>
            <a:prstGeom prst="line">
              <a:avLst/>
            </a:prstGeom>
            <a:noFill/>
            <a:ln w="25400">
              <a:solidFill>
                <a:srgbClr val="FFFF00"/>
              </a:solidFill>
              <a:round/>
              <a:headEnd/>
              <a:tailEnd type="triangle" w="med" len="med"/>
            </a:ln>
          </p:spPr>
          <p:txBody>
            <a:bodyPr wrap="none"/>
            <a:lstStyle/>
            <a:p>
              <a:endParaRPr lang="ja-JP" altLang="en-US"/>
            </a:p>
          </p:txBody>
        </p:sp>
        <p:sp>
          <p:nvSpPr>
            <p:cNvPr id="30733" name="Line 112"/>
            <p:cNvSpPr>
              <a:spLocks noChangeShapeType="1"/>
            </p:cNvSpPr>
            <p:nvPr/>
          </p:nvSpPr>
          <p:spPr bwMode="auto">
            <a:xfrm>
              <a:off x="1306" y="2880"/>
              <a:ext cx="0" cy="96"/>
            </a:xfrm>
            <a:prstGeom prst="line">
              <a:avLst/>
            </a:prstGeom>
            <a:noFill/>
            <a:ln w="25400">
              <a:solidFill>
                <a:srgbClr val="FFFF00"/>
              </a:solidFill>
              <a:round/>
              <a:headEnd/>
              <a:tailEnd type="triangle" w="med" len="med"/>
            </a:ln>
          </p:spPr>
          <p:txBody>
            <a:bodyPr wrap="none"/>
            <a:lstStyle/>
            <a:p>
              <a:endParaRPr lang="ja-JP" altLang="en-US"/>
            </a:p>
          </p:txBody>
        </p:sp>
        <p:sp>
          <p:nvSpPr>
            <p:cNvPr id="30734" name="Line 113"/>
            <p:cNvSpPr>
              <a:spLocks noChangeShapeType="1"/>
            </p:cNvSpPr>
            <p:nvPr/>
          </p:nvSpPr>
          <p:spPr bwMode="auto">
            <a:xfrm>
              <a:off x="1210" y="3072"/>
              <a:ext cx="0" cy="96"/>
            </a:xfrm>
            <a:prstGeom prst="line">
              <a:avLst/>
            </a:prstGeom>
            <a:noFill/>
            <a:ln w="25400">
              <a:solidFill>
                <a:srgbClr val="FFFF00"/>
              </a:solidFill>
              <a:round/>
              <a:headEnd/>
              <a:tailEnd type="triangle" w="med" len="med"/>
            </a:ln>
          </p:spPr>
          <p:txBody>
            <a:bodyPr wrap="none"/>
            <a:lstStyle/>
            <a:p>
              <a:endParaRPr lang="ja-JP" altLang="en-US"/>
            </a:p>
          </p:txBody>
        </p:sp>
        <p:sp>
          <p:nvSpPr>
            <p:cNvPr id="30735" name="Line 114"/>
            <p:cNvSpPr>
              <a:spLocks noChangeShapeType="1"/>
            </p:cNvSpPr>
            <p:nvPr/>
          </p:nvSpPr>
          <p:spPr bwMode="auto">
            <a:xfrm>
              <a:off x="1114" y="3264"/>
              <a:ext cx="0" cy="96"/>
            </a:xfrm>
            <a:prstGeom prst="line">
              <a:avLst/>
            </a:prstGeom>
            <a:noFill/>
            <a:ln w="25400">
              <a:solidFill>
                <a:srgbClr val="FFFF00"/>
              </a:solidFill>
              <a:round/>
              <a:headEnd/>
              <a:tailEnd type="triangle" w="med" len="med"/>
            </a:ln>
          </p:spPr>
          <p:txBody>
            <a:bodyPr wrap="none"/>
            <a:lstStyle/>
            <a:p>
              <a:endParaRPr lang="ja-JP" altLang="en-US"/>
            </a:p>
          </p:txBody>
        </p:sp>
        <p:sp>
          <p:nvSpPr>
            <p:cNvPr id="30736" name="Line 115"/>
            <p:cNvSpPr>
              <a:spLocks noChangeShapeType="1"/>
            </p:cNvSpPr>
            <p:nvPr/>
          </p:nvSpPr>
          <p:spPr bwMode="auto">
            <a:xfrm flipV="1">
              <a:off x="1114" y="3168"/>
              <a:ext cx="0" cy="96"/>
            </a:xfrm>
            <a:prstGeom prst="line">
              <a:avLst/>
            </a:prstGeom>
            <a:noFill/>
            <a:ln w="25400">
              <a:solidFill>
                <a:srgbClr val="FFFF00"/>
              </a:solidFill>
              <a:round/>
              <a:headEnd/>
              <a:tailEnd type="triangle" w="med" len="med"/>
            </a:ln>
          </p:spPr>
          <p:txBody>
            <a:bodyPr wrap="none"/>
            <a:lstStyle/>
            <a:p>
              <a:endParaRPr lang="ja-JP" altLang="en-US"/>
            </a:p>
          </p:txBody>
        </p:sp>
        <p:sp>
          <p:nvSpPr>
            <p:cNvPr id="30737" name="Line 116"/>
            <p:cNvSpPr>
              <a:spLocks noChangeShapeType="1"/>
            </p:cNvSpPr>
            <p:nvPr/>
          </p:nvSpPr>
          <p:spPr bwMode="auto">
            <a:xfrm flipV="1">
              <a:off x="1210" y="2976"/>
              <a:ext cx="0" cy="96"/>
            </a:xfrm>
            <a:prstGeom prst="line">
              <a:avLst/>
            </a:prstGeom>
            <a:noFill/>
            <a:ln w="25400">
              <a:solidFill>
                <a:srgbClr val="FFFF00"/>
              </a:solidFill>
              <a:round/>
              <a:headEnd/>
              <a:tailEnd type="triangle" w="med" len="med"/>
            </a:ln>
          </p:spPr>
          <p:txBody>
            <a:bodyPr wrap="none"/>
            <a:lstStyle/>
            <a:p>
              <a:endParaRPr lang="ja-JP" altLang="en-US"/>
            </a:p>
          </p:txBody>
        </p:sp>
        <p:sp>
          <p:nvSpPr>
            <p:cNvPr id="30738" name="Line 117"/>
            <p:cNvSpPr>
              <a:spLocks noChangeShapeType="1"/>
            </p:cNvSpPr>
            <p:nvPr/>
          </p:nvSpPr>
          <p:spPr bwMode="auto">
            <a:xfrm flipV="1">
              <a:off x="1306" y="2784"/>
              <a:ext cx="0" cy="96"/>
            </a:xfrm>
            <a:prstGeom prst="line">
              <a:avLst/>
            </a:prstGeom>
            <a:noFill/>
            <a:ln w="25400">
              <a:solidFill>
                <a:srgbClr val="FFFF00"/>
              </a:solidFill>
              <a:round/>
              <a:headEnd/>
              <a:tailEnd type="triangle" w="med" len="med"/>
            </a:ln>
          </p:spPr>
          <p:txBody>
            <a:bodyPr wrap="none"/>
            <a:lstStyle/>
            <a:p>
              <a:endParaRPr lang="ja-JP" altLang="en-US"/>
            </a:p>
          </p:txBody>
        </p:sp>
      </p:grpSp>
      <p:sp>
        <p:nvSpPr>
          <p:cNvPr id="12414" name="Line 126"/>
          <p:cNvSpPr>
            <a:spLocks noChangeShapeType="1"/>
          </p:cNvSpPr>
          <p:nvPr/>
        </p:nvSpPr>
        <p:spPr bwMode="auto">
          <a:xfrm flipH="1">
            <a:off x="1117600" y="3200400"/>
            <a:ext cx="1295400" cy="2590800"/>
          </a:xfrm>
          <a:prstGeom prst="line">
            <a:avLst/>
          </a:prstGeom>
          <a:noFill/>
          <a:ln w="50800">
            <a:solidFill>
              <a:srgbClr val="FF6600"/>
            </a:solidFill>
            <a:round/>
            <a:headEnd/>
            <a:tailEnd type="triangle" w="med" len="med"/>
          </a:ln>
        </p:spPr>
        <p:txBody>
          <a:bodyPr wrap="none"/>
          <a:lstStyle/>
          <a:p>
            <a:endParaRPr lang="ja-JP" altLang="en-US"/>
          </a:p>
        </p:txBody>
      </p:sp>
    </p:spTree>
  </p:cSld>
  <p:clrMapOvr>
    <a:masterClrMapping/>
  </p:clrMapOvr>
  <p:transition advTm="174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323"/>
                                        </p:tgtEl>
                                        <p:attrNameLst>
                                          <p:attrName>style.visibility</p:attrName>
                                        </p:attrNameLst>
                                      </p:cBhvr>
                                      <p:to>
                                        <p:strVal val="visible"/>
                                      </p:to>
                                    </p:set>
                                    <p:animEffect transition="in" filter="wipe(up)">
                                      <p:cBhvr>
                                        <p:cTn id="7" dur="500"/>
                                        <p:tgtEl>
                                          <p:spTgt spid="123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1" presetClass="entr" presetSubtype="0" fill="hold" grpId="0" nodeType="clickEffect">
                                  <p:stCondLst>
                                    <p:cond delay="0"/>
                                  </p:stCondLst>
                                  <p:childTnLst>
                                    <p:set>
                                      <p:cBhvr>
                                        <p:cTn id="16" dur="500">
                                          <p:stCondLst>
                                            <p:cond delay="0"/>
                                          </p:stCondLst>
                                        </p:cTn>
                                        <p:tgtEl>
                                          <p:spTgt spid="124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nodeType="clickEffect">
                                  <p:stCondLst>
                                    <p:cond delay="0"/>
                                  </p:stCondLst>
                                  <p:childTnLst>
                                    <p:set>
                                      <p:cBhvr>
                                        <p:cTn id="20" dur="1000">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1" presetClass="entr" presetSubtype="0" fill="hold" grpId="0" nodeType="clickEffect">
                                  <p:stCondLst>
                                    <p:cond delay="0"/>
                                  </p:stCondLst>
                                  <p:childTnLst>
                                    <p:set>
                                      <p:cBhvr>
                                        <p:cTn id="24" dur="500">
                                          <p:stCondLst>
                                            <p:cond delay="0"/>
                                          </p:stCondLst>
                                        </p:cTn>
                                        <p:tgtEl>
                                          <p:spTgt spid="123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1" presetClass="entr" presetSubtype="0" fill="hold" nodeType="clickEffect">
                                  <p:stCondLst>
                                    <p:cond delay="0"/>
                                  </p:stCondLst>
                                  <p:childTnLst>
                                    <p:set>
                                      <p:cBhvr>
                                        <p:cTn id="28" dur="1000">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5"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3" grpId="0" autoUpdateAnimBg="0"/>
      <p:bldP spid="12318" grpId="0" animBg="1"/>
      <p:bldP spid="124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p:txBody>
          <a:bodyPr/>
          <a:lstStyle/>
          <a:p>
            <a:pPr eaLnBrk="1" hangingPunct="1"/>
            <a:r>
              <a:rPr lang="ja-JP" altLang="en-US" smtClean="0">
                <a:solidFill>
                  <a:srgbClr val="CC0000"/>
                </a:solidFill>
              </a:rPr>
              <a:t>大型の飛跡検出器</a:t>
            </a:r>
          </a:p>
        </p:txBody>
      </p:sp>
      <p:pic>
        <p:nvPicPr>
          <p:cNvPr id="43012" name="Picture 1028" descr="C:\Documents and Settings\sumiyosh\My Documents\名古屋大学(N)\大学と科学シンポジウム\資料\CDC Photos.files\cdc2.jpg"/>
          <p:cNvPicPr>
            <a:picLocks noChangeAspect="1" noChangeArrowheads="1"/>
          </p:cNvPicPr>
          <p:nvPr/>
        </p:nvPicPr>
        <p:blipFill>
          <a:blip r:embed="rId2" cstate="print"/>
          <a:srcRect/>
          <a:stretch>
            <a:fillRect/>
          </a:stretch>
        </p:blipFill>
        <p:spPr bwMode="auto">
          <a:xfrm>
            <a:off x="3429000" y="1676400"/>
            <a:ext cx="5105400" cy="3616325"/>
          </a:xfrm>
          <a:prstGeom prst="rect">
            <a:avLst/>
          </a:prstGeom>
          <a:noFill/>
          <a:ln w="9525">
            <a:noFill/>
            <a:miter lim="800000"/>
            <a:headEnd/>
            <a:tailEnd/>
          </a:ln>
        </p:spPr>
      </p:pic>
      <p:pic>
        <p:nvPicPr>
          <p:cNvPr id="43014" name="Picture 1030" descr="C:\Documents and Settings\sumiyosh\My Documents\名古屋大学(N)\大学と科学シンポジウム\資料\CDC Photos.files\cdc1.jpg"/>
          <p:cNvPicPr>
            <a:picLocks noChangeAspect="1" noChangeArrowheads="1"/>
          </p:cNvPicPr>
          <p:nvPr/>
        </p:nvPicPr>
        <p:blipFill>
          <a:blip r:embed="rId3" cstate="print"/>
          <a:srcRect/>
          <a:stretch>
            <a:fillRect/>
          </a:stretch>
        </p:blipFill>
        <p:spPr bwMode="auto">
          <a:xfrm>
            <a:off x="533400" y="1524000"/>
            <a:ext cx="2530475"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43012"/>
                                        </p:tgtEl>
                                        <p:attrNameLst>
                                          <p:attrName>style.visibility</p:attrName>
                                        </p:attrNameLst>
                                      </p:cBhvr>
                                      <p:to>
                                        <p:strVal val="visible"/>
                                      </p:to>
                                    </p:set>
                                    <p:anim calcmode="lin" valueType="num">
                                      <p:cBhvr>
                                        <p:cTn id="13" dur="500" fill="hold"/>
                                        <p:tgtEl>
                                          <p:spTgt spid="43012"/>
                                        </p:tgtEl>
                                        <p:attrNameLst>
                                          <p:attrName>ppt_w</p:attrName>
                                        </p:attrNameLst>
                                      </p:cBhvr>
                                      <p:tavLst>
                                        <p:tav tm="0">
                                          <p:val>
                                            <p:fltVal val="0"/>
                                          </p:val>
                                        </p:tav>
                                        <p:tav tm="100000">
                                          <p:val>
                                            <p:strVal val="#ppt_w"/>
                                          </p:val>
                                        </p:tav>
                                      </p:tavLst>
                                    </p:anim>
                                    <p:anim calcmode="lin" valueType="num">
                                      <p:cBhvr>
                                        <p:cTn id="14" dur="500" fill="hold"/>
                                        <p:tgtEl>
                                          <p:spTgt spid="430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ja-JP" altLang="en-US" smtClean="0"/>
              <a:t>検出された飛跡</a:t>
            </a:r>
          </a:p>
        </p:txBody>
      </p:sp>
      <p:pic>
        <p:nvPicPr>
          <p:cNvPr id="32771" name="Picture 4" descr="C:\kenji\doc\etc\detector.intro\003.gif"/>
          <p:cNvPicPr>
            <a:picLocks noChangeAspect="1" noChangeArrowheads="1"/>
          </p:cNvPicPr>
          <p:nvPr/>
        </p:nvPicPr>
        <p:blipFill>
          <a:blip r:embed="rId2" cstate="print"/>
          <a:srcRect/>
          <a:stretch>
            <a:fillRect/>
          </a:stretch>
        </p:blipFill>
        <p:spPr bwMode="auto">
          <a:xfrm>
            <a:off x="1981200" y="919163"/>
            <a:ext cx="5232400" cy="5329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pPr eaLnBrk="1" hangingPunct="1"/>
            <a:r>
              <a:rPr lang="ja-JP" altLang="en-US" smtClean="0">
                <a:solidFill>
                  <a:srgbClr val="CC0000"/>
                </a:solidFill>
              </a:rPr>
              <a:t>半導体検出器</a:t>
            </a:r>
          </a:p>
        </p:txBody>
      </p:sp>
      <p:sp>
        <p:nvSpPr>
          <p:cNvPr id="33795" name="Rectangle 1027"/>
          <p:cNvSpPr>
            <a:spLocks noGrp="1" noChangeArrowheads="1"/>
          </p:cNvSpPr>
          <p:nvPr>
            <p:ph type="body" idx="1"/>
          </p:nvPr>
        </p:nvSpPr>
        <p:spPr>
          <a:xfrm>
            <a:off x="762000" y="1146175"/>
            <a:ext cx="7878763" cy="4706938"/>
          </a:xfrm>
        </p:spPr>
        <p:txBody>
          <a:bodyPr/>
          <a:lstStyle/>
          <a:p>
            <a:pPr eaLnBrk="1" hangingPunct="1"/>
            <a:r>
              <a:rPr lang="ja-JP" altLang="en-US" b="1" smtClean="0">
                <a:solidFill>
                  <a:schemeClr val="tx2"/>
                </a:solidFill>
              </a:rPr>
              <a:t>ハイテクの半導体技術を</a:t>
            </a:r>
          </a:p>
          <a:p>
            <a:pPr eaLnBrk="1" hangingPunct="1">
              <a:buFont typeface="Wingdings" pitchFamily="2" charset="2"/>
              <a:buNone/>
            </a:pPr>
            <a:r>
              <a:rPr lang="ja-JP" altLang="en-US" b="1" smtClean="0">
                <a:solidFill>
                  <a:schemeClr val="tx2"/>
                </a:solidFill>
              </a:rPr>
              <a:t>　 使う。</a:t>
            </a:r>
          </a:p>
          <a:p>
            <a:pPr eaLnBrk="1" hangingPunct="1"/>
            <a:r>
              <a:rPr lang="ja-JP" altLang="en-US" b="1" smtClean="0">
                <a:solidFill>
                  <a:schemeClr val="tx2"/>
                </a:solidFill>
              </a:rPr>
              <a:t>荷電粒子の通過位置が</a:t>
            </a:r>
          </a:p>
          <a:p>
            <a:pPr eaLnBrk="1" hangingPunct="1">
              <a:buFont typeface="Wingdings" pitchFamily="2" charset="2"/>
              <a:buNone/>
            </a:pPr>
            <a:r>
              <a:rPr lang="ja-JP" altLang="en-US" b="1" smtClean="0">
                <a:solidFill>
                  <a:schemeClr val="tx2"/>
                </a:solidFill>
              </a:rPr>
              <a:t>　</a:t>
            </a:r>
            <a:r>
              <a:rPr lang="ja-JP" altLang="en-US" b="1" smtClean="0">
                <a:solidFill>
                  <a:srgbClr val="CC0000"/>
                </a:solidFill>
              </a:rPr>
              <a:t>１０ミクロン</a:t>
            </a:r>
            <a:r>
              <a:rPr lang="ja-JP" altLang="en-US" b="1" smtClean="0">
                <a:solidFill>
                  <a:schemeClr val="tx2"/>
                </a:solidFill>
              </a:rPr>
              <a:t>程度の精度で</a:t>
            </a:r>
          </a:p>
          <a:p>
            <a:pPr eaLnBrk="1" hangingPunct="1">
              <a:buFont typeface="Wingdings" pitchFamily="2" charset="2"/>
              <a:buNone/>
            </a:pPr>
            <a:r>
              <a:rPr lang="ja-JP" altLang="en-US" b="1" smtClean="0">
                <a:solidFill>
                  <a:schemeClr val="tx2"/>
                </a:solidFill>
              </a:rPr>
              <a:t>　 測定できる。</a:t>
            </a:r>
          </a:p>
          <a:p>
            <a:pPr eaLnBrk="1" hangingPunct="1">
              <a:buFont typeface="Wingdings" pitchFamily="2" charset="2"/>
              <a:buNone/>
            </a:pPr>
            <a:endParaRPr lang="ja-JP" altLang="en-US" b="1" smtClean="0">
              <a:solidFill>
                <a:schemeClr val="tx2"/>
              </a:solidFill>
            </a:endParaRPr>
          </a:p>
          <a:p>
            <a:pPr eaLnBrk="1" hangingPunct="1">
              <a:buFont typeface="Wingdings" pitchFamily="2" charset="2"/>
              <a:buNone/>
            </a:pPr>
            <a:endParaRPr lang="ja-JP" altLang="en-US" b="1" smtClean="0">
              <a:solidFill>
                <a:srgbClr val="0033CC"/>
              </a:solidFill>
            </a:endParaRPr>
          </a:p>
          <a:p>
            <a:pPr eaLnBrk="1" hangingPunct="1">
              <a:buFont typeface="Wingdings" pitchFamily="2" charset="2"/>
              <a:buNone/>
            </a:pPr>
            <a:r>
              <a:rPr lang="ja-JP" altLang="en-US" sz="1800" b="1" smtClean="0">
                <a:solidFill>
                  <a:srgbClr val="0033CC"/>
                </a:solidFill>
              </a:rPr>
              <a:t>　　</a:t>
            </a:r>
          </a:p>
          <a:p>
            <a:pPr eaLnBrk="1" hangingPunct="1">
              <a:buFont typeface="Wingdings" pitchFamily="2" charset="2"/>
              <a:buNone/>
            </a:pPr>
            <a:endParaRPr lang="ja-JP" altLang="en-US" sz="1800" b="1" smtClean="0">
              <a:solidFill>
                <a:srgbClr val="0033CC"/>
              </a:solidFill>
            </a:endParaRPr>
          </a:p>
          <a:p>
            <a:pPr eaLnBrk="1" hangingPunct="1">
              <a:buFont typeface="Wingdings" pitchFamily="2" charset="2"/>
              <a:buNone/>
            </a:pPr>
            <a:endParaRPr lang="ja-JP" altLang="en-US" sz="1800" b="1" smtClean="0">
              <a:solidFill>
                <a:srgbClr val="0033CC"/>
              </a:solidFill>
            </a:endParaRPr>
          </a:p>
          <a:p>
            <a:pPr eaLnBrk="1" hangingPunct="1">
              <a:buFont typeface="Wingdings" pitchFamily="2" charset="2"/>
              <a:buNone/>
            </a:pPr>
            <a:r>
              <a:rPr lang="ja-JP" altLang="en-US" sz="1800" b="1" smtClean="0">
                <a:solidFill>
                  <a:srgbClr val="0033CC"/>
                </a:solidFill>
              </a:rPr>
              <a:t>　　</a:t>
            </a:r>
          </a:p>
        </p:txBody>
      </p:sp>
      <p:grpSp>
        <p:nvGrpSpPr>
          <p:cNvPr id="33796" name="Group 1045"/>
          <p:cNvGrpSpPr>
            <a:grpSpLocks/>
          </p:cNvGrpSpPr>
          <p:nvPr/>
        </p:nvGrpSpPr>
        <p:grpSpPr bwMode="auto">
          <a:xfrm>
            <a:off x="3429000" y="1219200"/>
            <a:ext cx="7315200" cy="15335250"/>
            <a:chOff x="2400" y="480"/>
            <a:chExt cx="4153" cy="9372"/>
          </a:xfrm>
        </p:grpSpPr>
        <p:pic>
          <p:nvPicPr>
            <p:cNvPr id="33797" name="Picture 1029" descr="C:\Documents and Settings\sumiyosh\My Documents\名古屋大学\大学と科学シンポジウム\資料\svd_fig.gif"/>
            <p:cNvPicPr>
              <a:picLocks noChangeAspect="1" noChangeArrowheads="1"/>
            </p:cNvPicPr>
            <p:nvPr/>
          </p:nvPicPr>
          <p:blipFill>
            <a:blip r:embed="rId2" cstate="print"/>
            <a:srcRect/>
            <a:stretch>
              <a:fillRect/>
            </a:stretch>
          </p:blipFill>
          <p:spPr bwMode="auto">
            <a:xfrm>
              <a:off x="2400" y="480"/>
              <a:ext cx="4153" cy="9372"/>
            </a:xfrm>
            <a:prstGeom prst="rect">
              <a:avLst/>
            </a:prstGeom>
            <a:noFill/>
            <a:ln w="9525">
              <a:noFill/>
              <a:miter lim="800000"/>
              <a:headEnd/>
              <a:tailEnd/>
            </a:ln>
          </p:spPr>
        </p:pic>
        <p:sp>
          <p:nvSpPr>
            <p:cNvPr id="33798" name="Text Box 1030"/>
            <p:cNvSpPr txBox="1">
              <a:spLocks noChangeArrowheads="1"/>
            </p:cNvSpPr>
            <p:nvPr/>
          </p:nvSpPr>
          <p:spPr bwMode="auto">
            <a:xfrm rot="-990873">
              <a:off x="3072" y="2544"/>
              <a:ext cx="425" cy="205"/>
            </a:xfrm>
            <a:prstGeom prst="rect">
              <a:avLst/>
            </a:prstGeom>
            <a:solidFill>
              <a:schemeClr val="bg1"/>
            </a:solidFill>
            <a:ln w="9525">
              <a:noFill/>
              <a:miter lim="800000"/>
              <a:headEnd/>
              <a:tailEnd/>
            </a:ln>
          </p:spPr>
          <p:txBody>
            <a:bodyPr>
              <a:spAutoFit/>
            </a:bodyPr>
            <a:lstStyle/>
            <a:p>
              <a:pPr>
                <a:spcBef>
                  <a:spcPct val="0"/>
                </a:spcBef>
              </a:pPr>
              <a:r>
                <a:rPr lang="ja-JP" altLang="en-US" sz="1600" b="1">
                  <a:latin typeface="Times New Roman" pitchFamily="18" charset="0"/>
                </a:rPr>
                <a:t>50</a:t>
              </a:r>
              <a:r>
                <a:rPr lang="en-US" altLang="ja-JP" sz="1600" b="1">
                  <a:latin typeface="Symbol" pitchFamily="18" charset="2"/>
                </a:rPr>
                <a:t>m</a:t>
              </a:r>
              <a:r>
                <a:rPr lang="en-US" altLang="ja-JP" sz="1600" b="1">
                  <a:latin typeface="Times New Roman" pitchFamily="18" charset="0"/>
                </a:rPr>
                <a:t>m</a:t>
              </a:r>
            </a:p>
          </p:txBody>
        </p:sp>
        <p:sp>
          <p:nvSpPr>
            <p:cNvPr id="33799" name="Text Box 1032"/>
            <p:cNvSpPr txBox="1">
              <a:spLocks noChangeArrowheads="1"/>
            </p:cNvSpPr>
            <p:nvPr/>
          </p:nvSpPr>
          <p:spPr bwMode="auto">
            <a:xfrm rot="-5394263">
              <a:off x="2464" y="2332"/>
              <a:ext cx="732" cy="191"/>
            </a:xfrm>
            <a:prstGeom prst="rect">
              <a:avLst/>
            </a:prstGeom>
            <a:solidFill>
              <a:schemeClr val="bg1"/>
            </a:solidFill>
            <a:ln w="9525">
              <a:noFill/>
              <a:miter lim="800000"/>
              <a:headEnd/>
              <a:tailEnd/>
            </a:ln>
          </p:spPr>
          <p:txBody>
            <a:bodyPr>
              <a:spAutoFit/>
            </a:bodyPr>
            <a:lstStyle/>
            <a:p>
              <a:pPr>
                <a:spcBef>
                  <a:spcPct val="0"/>
                </a:spcBef>
              </a:pPr>
              <a:r>
                <a:rPr lang="ja-JP" altLang="en-US" sz="1600" b="1">
                  <a:latin typeface="Times New Roman" pitchFamily="18" charset="0"/>
                </a:rPr>
                <a:t>300</a:t>
              </a:r>
              <a:r>
                <a:rPr lang="en-US" altLang="ja-JP" sz="1600" b="1">
                  <a:latin typeface="Symbol" pitchFamily="18" charset="2"/>
                </a:rPr>
                <a:t>m</a:t>
              </a:r>
              <a:r>
                <a:rPr lang="en-US" altLang="ja-JP" sz="1600" b="1">
                  <a:latin typeface="Times New Roman" pitchFamily="18" charset="0"/>
                </a:rPr>
                <a:t>m</a:t>
              </a:r>
            </a:p>
          </p:txBody>
        </p:sp>
        <p:sp>
          <p:nvSpPr>
            <p:cNvPr id="33800" name="Text Box 1033"/>
            <p:cNvSpPr txBox="1">
              <a:spLocks noChangeArrowheads="1"/>
            </p:cNvSpPr>
            <p:nvPr/>
          </p:nvSpPr>
          <p:spPr bwMode="auto">
            <a:xfrm>
              <a:off x="3984" y="3120"/>
              <a:ext cx="747" cy="206"/>
            </a:xfrm>
            <a:prstGeom prst="rect">
              <a:avLst/>
            </a:prstGeom>
            <a:noFill/>
            <a:ln w="9525">
              <a:noFill/>
              <a:miter lim="800000"/>
              <a:headEnd/>
              <a:tailEnd/>
            </a:ln>
          </p:spPr>
          <p:txBody>
            <a:bodyPr wrap="none">
              <a:spAutoFit/>
            </a:bodyPr>
            <a:lstStyle/>
            <a:p>
              <a:pPr>
                <a:spcBef>
                  <a:spcPct val="0"/>
                </a:spcBef>
              </a:pPr>
              <a:r>
                <a:rPr lang="en-US" altLang="ja-JP" sz="1600" b="1">
                  <a:latin typeface="Times New Roman" pitchFamily="18" charset="0"/>
                </a:rPr>
                <a:t>P</a:t>
              </a:r>
              <a:r>
                <a:rPr lang="ja-JP" altLang="en-US" sz="1600" b="1">
                  <a:latin typeface="Times New Roman" pitchFamily="18" charset="0"/>
                </a:rPr>
                <a:t>型ストリップ</a:t>
              </a:r>
            </a:p>
          </p:txBody>
        </p:sp>
        <p:sp>
          <p:nvSpPr>
            <p:cNvPr id="33801" name="Text Box 1034"/>
            <p:cNvSpPr txBox="1">
              <a:spLocks noChangeArrowheads="1"/>
            </p:cNvSpPr>
            <p:nvPr/>
          </p:nvSpPr>
          <p:spPr bwMode="auto">
            <a:xfrm>
              <a:off x="2928" y="3024"/>
              <a:ext cx="680" cy="206"/>
            </a:xfrm>
            <a:prstGeom prst="rect">
              <a:avLst/>
            </a:prstGeom>
            <a:solidFill>
              <a:schemeClr val="bg1"/>
            </a:solidFill>
            <a:ln w="9525">
              <a:noFill/>
              <a:miter lim="800000"/>
              <a:headEnd/>
              <a:tailEnd/>
            </a:ln>
          </p:spPr>
          <p:txBody>
            <a:bodyPr wrap="none">
              <a:spAutoFit/>
            </a:bodyPr>
            <a:lstStyle/>
            <a:p>
              <a:pPr>
                <a:spcBef>
                  <a:spcPct val="0"/>
                </a:spcBef>
              </a:pPr>
              <a:r>
                <a:rPr lang="en-US" altLang="ja-JP" sz="1600" b="1">
                  <a:latin typeface="Times New Roman" pitchFamily="18" charset="0"/>
                </a:rPr>
                <a:t>SiO</a:t>
              </a:r>
              <a:r>
                <a:rPr lang="en-US" altLang="ja-JP" sz="1600" b="1" baseline="-25000">
                  <a:latin typeface="Times New Roman" pitchFamily="18" charset="0"/>
                </a:rPr>
                <a:t>2</a:t>
              </a:r>
              <a:r>
                <a:rPr lang="ja-JP" altLang="en-US" sz="1600" b="1">
                  <a:latin typeface="Times New Roman" pitchFamily="18" charset="0"/>
                </a:rPr>
                <a:t>絶縁層</a:t>
              </a:r>
            </a:p>
          </p:txBody>
        </p:sp>
        <p:sp>
          <p:nvSpPr>
            <p:cNvPr id="33802" name="Text Box 1035"/>
            <p:cNvSpPr txBox="1">
              <a:spLocks noChangeArrowheads="1"/>
            </p:cNvSpPr>
            <p:nvPr/>
          </p:nvSpPr>
          <p:spPr bwMode="auto">
            <a:xfrm>
              <a:off x="3744" y="1344"/>
              <a:ext cx="1128" cy="243"/>
            </a:xfrm>
            <a:prstGeom prst="rect">
              <a:avLst/>
            </a:prstGeom>
            <a:solidFill>
              <a:schemeClr val="bg1"/>
            </a:solidFill>
            <a:ln w="9525">
              <a:noFill/>
              <a:miter lim="800000"/>
              <a:headEnd/>
              <a:tailEnd/>
            </a:ln>
          </p:spPr>
          <p:txBody>
            <a:bodyPr wrap="none">
              <a:spAutoFit/>
            </a:bodyPr>
            <a:lstStyle/>
            <a:p>
              <a:pPr>
                <a:spcBef>
                  <a:spcPct val="0"/>
                </a:spcBef>
              </a:pPr>
              <a:r>
                <a:rPr lang="en-US" altLang="ja-JP" sz="2000" b="1">
                  <a:solidFill>
                    <a:srgbClr val="CC0000"/>
                  </a:solidFill>
                  <a:latin typeface="Times New Roman" pitchFamily="18" charset="0"/>
                </a:rPr>
                <a:t>PIN</a:t>
              </a:r>
              <a:r>
                <a:rPr lang="ja-JP" altLang="en-US" sz="2000" b="1">
                  <a:solidFill>
                    <a:srgbClr val="CC0000"/>
                  </a:solidFill>
                  <a:latin typeface="Times New Roman" pitchFamily="18" charset="0"/>
                </a:rPr>
                <a:t>型ダイオード</a:t>
              </a:r>
            </a:p>
          </p:txBody>
        </p:sp>
        <p:sp>
          <p:nvSpPr>
            <p:cNvPr id="33803" name="Text Box 1036"/>
            <p:cNvSpPr txBox="1">
              <a:spLocks noChangeArrowheads="1"/>
            </p:cNvSpPr>
            <p:nvPr/>
          </p:nvSpPr>
          <p:spPr bwMode="auto">
            <a:xfrm>
              <a:off x="4506" y="2976"/>
              <a:ext cx="1130" cy="206"/>
            </a:xfrm>
            <a:prstGeom prst="rect">
              <a:avLst/>
            </a:prstGeom>
            <a:noFill/>
            <a:ln w="9525">
              <a:noFill/>
              <a:miter lim="800000"/>
              <a:headEnd/>
              <a:tailEnd/>
            </a:ln>
          </p:spPr>
          <p:txBody>
            <a:bodyPr wrap="none">
              <a:spAutoFit/>
            </a:bodyPr>
            <a:lstStyle/>
            <a:p>
              <a:pPr>
                <a:spcBef>
                  <a:spcPct val="0"/>
                </a:spcBef>
              </a:pPr>
              <a:r>
                <a:rPr lang="ja-JP" altLang="en-US" sz="1600" b="1">
                  <a:latin typeface="Times New Roman" pitchFamily="18" charset="0"/>
                </a:rPr>
                <a:t>アルミ読み出しライン</a:t>
              </a:r>
            </a:p>
          </p:txBody>
        </p:sp>
        <p:sp>
          <p:nvSpPr>
            <p:cNvPr id="33804" name="Line 1037"/>
            <p:cNvSpPr>
              <a:spLocks noChangeShapeType="1"/>
            </p:cNvSpPr>
            <p:nvPr/>
          </p:nvSpPr>
          <p:spPr bwMode="auto">
            <a:xfrm>
              <a:off x="4848" y="1680"/>
              <a:ext cx="240" cy="0"/>
            </a:xfrm>
            <a:prstGeom prst="line">
              <a:avLst/>
            </a:prstGeom>
            <a:noFill/>
            <a:ln w="25400">
              <a:solidFill>
                <a:schemeClr val="tx1"/>
              </a:solidFill>
              <a:round/>
              <a:headEnd/>
              <a:tailEnd/>
            </a:ln>
          </p:spPr>
          <p:txBody>
            <a:bodyPr wrap="none"/>
            <a:lstStyle/>
            <a:p>
              <a:endParaRPr lang="ja-JP" altLang="en-US"/>
            </a:p>
          </p:txBody>
        </p:sp>
        <p:sp>
          <p:nvSpPr>
            <p:cNvPr id="33805" name="Line 1038"/>
            <p:cNvSpPr>
              <a:spLocks noChangeShapeType="1"/>
            </p:cNvSpPr>
            <p:nvPr/>
          </p:nvSpPr>
          <p:spPr bwMode="auto">
            <a:xfrm>
              <a:off x="4848" y="2736"/>
              <a:ext cx="240" cy="0"/>
            </a:xfrm>
            <a:prstGeom prst="line">
              <a:avLst/>
            </a:prstGeom>
            <a:noFill/>
            <a:ln w="25400">
              <a:solidFill>
                <a:schemeClr val="tx1"/>
              </a:solidFill>
              <a:round/>
              <a:headEnd/>
              <a:tailEnd/>
            </a:ln>
          </p:spPr>
          <p:txBody>
            <a:bodyPr wrap="none"/>
            <a:lstStyle/>
            <a:p>
              <a:endParaRPr lang="ja-JP" altLang="en-US"/>
            </a:p>
          </p:txBody>
        </p:sp>
        <p:sp>
          <p:nvSpPr>
            <p:cNvPr id="33806" name="Line 1039"/>
            <p:cNvSpPr>
              <a:spLocks noChangeShapeType="1"/>
            </p:cNvSpPr>
            <p:nvPr/>
          </p:nvSpPr>
          <p:spPr bwMode="auto">
            <a:xfrm>
              <a:off x="5088" y="1680"/>
              <a:ext cx="0" cy="480"/>
            </a:xfrm>
            <a:prstGeom prst="line">
              <a:avLst/>
            </a:prstGeom>
            <a:noFill/>
            <a:ln w="25400">
              <a:solidFill>
                <a:schemeClr val="tx1"/>
              </a:solidFill>
              <a:round/>
              <a:headEnd/>
              <a:tailEnd/>
            </a:ln>
          </p:spPr>
          <p:txBody>
            <a:bodyPr wrap="none"/>
            <a:lstStyle/>
            <a:p>
              <a:endParaRPr lang="ja-JP" altLang="en-US"/>
            </a:p>
          </p:txBody>
        </p:sp>
        <p:sp>
          <p:nvSpPr>
            <p:cNvPr id="33807" name="Line 1040"/>
            <p:cNvSpPr>
              <a:spLocks noChangeShapeType="1"/>
            </p:cNvSpPr>
            <p:nvPr/>
          </p:nvSpPr>
          <p:spPr bwMode="auto">
            <a:xfrm>
              <a:off x="5088" y="2208"/>
              <a:ext cx="0" cy="528"/>
            </a:xfrm>
            <a:prstGeom prst="line">
              <a:avLst/>
            </a:prstGeom>
            <a:noFill/>
            <a:ln w="25400">
              <a:solidFill>
                <a:schemeClr val="tx1"/>
              </a:solidFill>
              <a:round/>
              <a:headEnd/>
              <a:tailEnd/>
            </a:ln>
          </p:spPr>
          <p:txBody>
            <a:bodyPr wrap="none"/>
            <a:lstStyle/>
            <a:p>
              <a:endParaRPr lang="ja-JP" altLang="en-US"/>
            </a:p>
          </p:txBody>
        </p:sp>
        <p:sp>
          <p:nvSpPr>
            <p:cNvPr id="33808" name="Line 1042"/>
            <p:cNvSpPr>
              <a:spLocks noChangeShapeType="1"/>
            </p:cNvSpPr>
            <p:nvPr/>
          </p:nvSpPr>
          <p:spPr bwMode="auto">
            <a:xfrm>
              <a:off x="4992" y="2160"/>
              <a:ext cx="192" cy="0"/>
            </a:xfrm>
            <a:prstGeom prst="line">
              <a:avLst/>
            </a:prstGeom>
            <a:noFill/>
            <a:ln w="25400">
              <a:solidFill>
                <a:schemeClr val="tx1"/>
              </a:solidFill>
              <a:round/>
              <a:headEnd/>
              <a:tailEnd/>
            </a:ln>
          </p:spPr>
          <p:txBody>
            <a:bodyPr wrap="none"/>
            <a:lstStyle/>
            <a:p>
              <a:endParaRPr lang="ja-JP" altLang="en-US"/>
            </a:p>
          </p:txBody>
        </p:sp>
        <p:sp>
          <p:nvSpPr>
            <p:cNvPr id="33809" name="Line 1043"/>
            <p:cNvSpPr>
              <a:spLocks noChangeShapeType="1"/>
            </p:cNvSpPr>
            <p:nvPr/>
          </p:nvSpPr>
          <p:spPr bwMode="auto">
            <a:xfrm>
              <a:off x="5040" y="2208"/>
              <a:ext cx="96" cy="0"/>
            </a:xfrm>
            <a:prstGeom prst="line">
              <a:avLst/>
            </a:prstGeom>
            <a:noFill/>
            <a:ln w="25400">
              <a:solidFill>
                <a:schemeClr val="tx1"/>
              </a:solidFill>
              <a:round/>
              <a:headEnd/>
              <a:tailEnd/>
            </a:ln>
          </p:spPr>
          <p:txBody>
            <a:bodyPr wrap="none"/>
            <a:lstStyle/>
            <a:p>
              <a:endParaRPr lang="ja-JP" altLang="en-US"/>
            </a:p>
          </p:txBody>
        </p:sp>
        <p:sp>
          <p:nvSpPr>
            <p:cNvPr id="33810" name="Text Box 1044"/>
            <p:cNvSpPr txBox="1">
              <a:spLocks noChangeArrowheads="1"/>
            </p:cNvSpPr>
            <p:nvPr/>
          </p:nvSpPr>
          <p:spPr bwMode="auto">
            <a:xfrm>
              <a:off x="5232" y="2064"/>
              <a:ext cx="376" cy="224"/>
            </a:xfrm>
            <a:prstGeom prst="rect">
              <a:avLst/>
            </a:prstGeom>
            <a:noFill/>
            <a:ln w="9525">
              <a:noFill/>
              <a:miter lim="800000"/>
              <a:headEnd/>
              <a:tailEnd/>
            </a:ln>
          </p:spPr>
          <p:txBody>
            <a:bodyPr wrap="none">
              <a:spAutoFit/>
            </a:bodyPr>
            <a:lstStyle/>
            <a:p>
              <a:pPr>
                <a:spcBef>
                  <a:spcPct val="0"/>
                </a:spcBef>
              </a:pPr>
              <a:r>
                <a:rPr lang="ja-JP" altLang="en-US" sz="1800" b="1">
                  <a:latin typeface="Times New Roman" pitchFamily="18" charset="0"/>
                </a:rPr>
                <a:t>８０</a:t>
              </a:r>
              <a:r>
                <a:rPr lang="en-US" altLang="ja-JP" sz="1800" b="1">
                  <a:latin typeface="Times New Roman" pitchFamily="18" charset="0"/>
                </a:rPr>
                <a:t>V</a:t>
              </a:r>
            </a:p>
          </p:txBody>
        </p:sp>
      </p:grpSp>
    </p:spTree>
  </p:cSld>
  <p:clrMapOvr>
    <a:masterClrMapping/>
  </p:clrMapOvr>
  <p:transition advTm="736"/>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p:txBody>
          <a:bodyPr/>
          <a:lstStyle/>
          <a:p>
            <a:pPr eaLnBrk="1" hangingPunct="1"/>
            <a:r>
              <a:rPr lang="ja-JP" altLang="en-US" smtClean="0">
                <a:solidFill>
                  <a:srgbClr val="CC0000"/>
                </a:solidFill>
              </a:rPr>
              <a:t>半導体検出器の例</a:t>
            </a:r>
          </a:p>
        </p:txBody>
      </p:sp>
      <p:pic>
        <p:nvPicPr>
          <p:cNvPr id="34819" name="Picture 1028" descr="C:\Documents and Settings\sumiyosh\My Documents\名古屋大学(N)\大学と科学シンポジウム\資料\SVD Photos.files\svd1.jpg"/>
          <p:cNvPicPr>
            <a:picLocks noChangeAspect="1" noChangeArrowheads="1"/>
          </p:cNvPicPr>
          <p:nvPr/>
        </p:nvPicPr>
        <p:blipFill>
          <a:blip r:embed="rId2" cstate="print"/>
          <a:srcRect/>
          <a:stretch>
            <a:fillRect/>
          </a:stretch>
        </p:blipFill>
        <p:spPr bwMode="auto">
          <a:xfrm>
            <a:off x="1676400" y="1752600"/>
            <a:ext cx="5334000" cy="4267200"/>
          </a:xfrm>
          <a:prstGeom prst="rect">
            <a:avLst/>
          </a:prstGeom>
          <a:noFill/>
          <a:ln w="9525">
            <a:noFill/>
            <a:miter lim="800000"/>
            <a:headEnd/>
            <a:tailEnd/>
          </a:ln>
        </p:spPr>
      </p:pic>
      <p:sp>
        <p:nvSpPr>
          <p:cNvPr id="34820" name="Text Box 1029"/>
          <p:cNvSpPr txBox="1">
            <a:spLocks noChangeArrowheads="1"/>
          </p:cNvSpPr>
          <p:nvPr/>
        </p:nvSpPr>
        <p:spPr bwMode="auto">
          <a:xfrm>
            <a:off x="1828800" y="1066800"/>
            <a:ext cx="4352925" cy="457200"/>
          </a:xfrm>
          <a:prstGeom prst="rect">
            <a:avLst/>
          </a:prstGeom>
          <a:noFill/>
          <a:ln w="9525">
            <a:noFill/>
            <a:miter lim="800000"/>
            <a:headEnd/>
            <a:tailEnd/>
          </a:ln>
        </p:spPr>
        <p:txBody>
          <a:bodyPr wrap="none">
            <a:spAutoFit/>
          </a:bodyPr>
          <a:lstStyle/>
          <a:p>
            <a:pPr>
              <a:spcBef>
                <a:spcPct val="0"/>
              </a:spcBef>
            </a:pPr>
            <a:r>
              <a:rPr lang="ja-JP" altLang="en-US" sz="2400" b="1">
                <a:solidFill>
                  <a:srgbClr val="CC0000"/>
                </a:solidFill>
                <a:latin typeface="Times New Roman" pitchFamily="18" charset="0"/>
              </a:rPr>
              <a:t>反応点のすぐ近くに設置される。</a:t>
            </a:r>
            <a:endParaRPr lang="ja-JP" altLang="en-US" sz="2400" b="1">
              <a:solidFill>
                <a:srgbClr val="0033CC"/>
              </a:solidFill>
              <a:latin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4" cstate="print"/>
          <a:srcRect/>
          <a:stretch>
            <a:fillRect/>
          </a:stretch>
        </p:blipFill>
        <p:spPr bwMode="auto">
          <a:xfrm>
            <a:off x="372978" y="987978"/>
            <a:ext cx="3793600" cy="2543315"/>
          </a:xfrm>
          <a:prstGeom prst="rect">
            <a:avLst/>
          </a:prstGeom>
          <a:noFill/>
          <a:ln w="9525">
            <a:noFill/>
            <a:miter lim="800000"/>
            <a:headEnd/>
            <a:tailEnd/>
          </a:ln>
        </p:spPr>
      </p:pic>
      <p:sp>
        <p:nvSpPr>
          <p:cNvPr id="1029" name="タイトル 1"/>
          <p:cNvSpPr>
            <a:spLocks noGrp="1"/>
          </p:cNvSpPr>
          <p:nvPr>
            <p:ph type="title" idx="4294967295"/>
          </p:nvPr>
        </p:nvSpPr>
        <p:spPr>
          <a:xfrm>
            <a:off x="928688" y="0"/>
            <a:ext cx="5731544" cy="857250"/>
          </a:xfrm>
        </p:spPr>
        <p:txBody>
          <a:bodyPr/>
          <a:lstStyle/>
          <a:p>
            <a:pPr eaLnBrk="1" hangingPunct="1"/>
            <a:r>
              <a:rPr lang="en-US" altLang="ja-JP" dirty="0" smtClean="0"/>
              <a:t>Vertex Detector for Belle II</a:t>
            </a:r>
          </a:p>
        </p:txBody>
      </p:sp>
      <p:pic>
        <p:nvPicPr>
          <p:cNvPr id="1030" name="Picture 3"/>
          <p:cNvPicPr>
            <a:picLocks noChangeAspect="1" noChangeArrowheads="1"/>
          </p:cNvPicPr>
          <p:nvPr/>
        </p:nvPicPr>
        <p:blipFill>
          <a:blip r:embed="rId5" cstate="print"/>
          <a:srcRect/>
          <a:stretch>
            <a:fillRect/>
          </a:stretch>
        </p:blipFill>
        <p:spPr bwMode="auto">
          <a:xfrm>
            <a:off x="314325" y="3603625"/>
            <a:ext cx="8515350" cy="2825750"/>
          </a:xfrm>
          <a:prstGeom prst="rect">
            <a:avLst/>
          </a:prstGeom>
          <a:noFill/>
          <a:ln w="9525">
            <a:noFill/>
            <a:miter lim="800000"/>
            <a:headEnd/>
            <a:tailEnd/>
          </a:ln>
        </p:spPr>
      </p:pic>
      <p:sp>
        <p:nvSpPr>
          <p:cNvPr id="1031" name="テキスト ボックス 10"/>
          <p:cNvSpPr txBox="1">
            <a:spLocks noChangeArrowheads="1"/>
          </p:cNvSpPr>
          <p:nvPr/>
        </p:nvSpPr>
        <p:spPr bwMode="auto">
          <a:xfrm>
            <a:off x="2133600" y="6234113"/>
            <a:ext cx="608013" cy="396875"/>
          </a:xfrm>
          <a:prstGeom prst="rect">
            <a:avLst/>
          </a:prstGeom>
          <a:solidFill>
            <a:schemeClr val="bg1"/>
          </a:solidFill>
          <a:ln w="9525">
            <a:noFill/>
            <a:miter lim="800000"/>
            <a:headEnd/>
            <a:tailEnd/>
          </a:ln>
        </p:spPr>
        <p:txBody>
          <a:bodyPr wrap="none">
            <a:spAutoFit/>
          </a:bodyPr>
          <a:lstStyle/>
          <a:p>
            <a:r>
              <a:rPr kumimoji="0" lang="en-US" altLang="ja-JP">
                <a:solidFill>
                  <a:srgbClr val="000000"/>
                </a:solidFill>
                <a:latin typeface="Arial Black" pitchFamily="34" charset="0"/>
              </a:rPr>
              <a:t>1.0</a:t>
            </a:r>
          </a:p>
        </p:txBody>
      </p:sp>
      <p:sp>
        <p:nvSpPr>
          <p:cNvPr id="1032" name="テキスト ボックス 11"/>
          <p:cNvSpPr txBox="1">
            <a:spLocks noChangeArrowheads="1"/>
          </p:cNvSpPr>
          <p:nvPr/>
        </p:nvSpPr>
        <p:spPr bwMode="auto">
          <a:xfrm>
            <a:off x="3786188" y="6234113"/>
            <a:ext cx="608012" cy="396875"/>
          </a:xfrm>
          <a:prstGeom prst="rect">
            <a:avLst/>
          </a:prstGeom>
          <a:solidFill>
            <a:schemeClr val="bg1"/>
          </a:solidFill>
          <a:ln w="9525">
            <a:noFill/>
            <a:miter lim="800000"/>
            <a:headEnd/>
            <a:tailEnd/>
          </a:ln>
        </p:spPr>
        <p:txBody>
          <a:bodyPr wrap="none">
            <a:spAutoFit/>
          </a:bodyPr>
          <a:lstStyle/>
          <a:p>
            <a:r>
              <a:rPr kumimoji="0" lang="en-US" altLang="ja-JP">
                <a:solidFill>
                  <a:srgbClr val="000000"/>
                </a:solidFill>
                <a:latin typeface="Arial Black" pitchFamily="34" charset="0"/>
              </a:rPr>
              <a:t>2.0</a:t>
            </a:r>
          </a:p>
        </p:txBody>
      </p:sp>
      <p:sp>
        <p:nvSpPr>
          <p:cNvPr id="1033" name="テキスト ボックス 17"/>
          <p:cNvSpPr txBox="1">
            <a:spLocks noChangeArrowheads="1"/>
          </p:cNvSpPr>
          <p:nvPr/>
        </p:nvSpPr>
        <p:spPr bwMode="auto">
          <a:xfrm>
            <a:off x="571500" y="6234113"/>
            <a:ext cx="354013" cy="396875"/>
          </a:xfrm>
          <a:prstGeom prst="rect">
            <a:avLst/>
          </a:prstGeom>
          <a:solidFill>
            <a:schemeClr val="bg1"/>
          </a:solidFill>
          <a:ln w="9525">
            <a:noFill/>
            <a:miter lim="800000"/>
            <a:headEnd/>
            <a:tailEnd/>
          </a:ln>
        </p:spPr>
        <p:txBody>
          <a:bodyPr wrap="none">
            <a:spAutoFit/>
          </a:bodyPr>
          <a:lstStyle/>
          <a:p>
            <a:r>
              <a:rPr kumimoji="0" lang="en-US" altLang="ja-JP">
                <a:solidFill>
                  <a:srgbClr val="000000"/>
                </a:solidFill>
                <a:latin typeface="Arial Black" pitchFamily="34" charset="0"/>
              </a:rPr>
              <a:t>0</a:t>
            </a:r>
          </a:p>
        </p:txBody>
      </p:sp>
      <p:sp>
        <p:nvSpPr>
          <p:cNvPr id="1034" name="テキスト ボックス 18"/>
          <p:cNvSpPr txBox="1">
            <a:spLocks noChangeArrowheads="1"/>
          </p:cNvSpPr>
          <p:nvPr/>
        </p:nvSpPr>
        <p:spPr bwMode="auto">
          <a:xfrm>
            <a:off x="2665413" y="6519863"/>
            <a:ext cx="2263775" cy="338137"/>
          </a:xfrm>
          <a:prstGeom prst="rect">
            <a:avLst/>
          </a:prstGeom>
          <a:solidFill>
            <a:schemeClr val="bg1"/>
          </a:solidFill>
          <a:ln w="9525">
            <a:noFill/>
            <a:miter lim="800000"/>
            <a:headEnd/>
            <a:tailEnd/>
          </a:ln>
        </p:spPr>
        <p:txBody>
          <a:bodyPr>
            <a:spAutoFit/>
          </a:bodyPr>
          <a:lstStyle/>
          <a:p>
            <a:r>
              <a:rPr kumimoji="0" lang="en-US" altLang="ja-JP" sz="1600" b="1" i="1" dirty="0" err="1">
                <a:solidFill>
                  <a:srgbClr val="000000"/>
                </a:solidFill>
                <a:latin typeface="Tahoma" pitchFamily="34" charset="0"/>
              </a:rPr>
              <a:t>p</a:t>
            </a:r>
            <a:r>
              <a:rPr kumimoji="0" lang="en-US" altLang="ja-JP" sz="1600" b="1" i="1" dirty="0" err="1">
                <a:solidFill>
                  <a:srgbClr val="000000"/>
                </a:solidFill>
                <a:latin typeface="Symbol" pitchFamily="18" charset="2"/>
              </a:rPr>
              <a:t>b</a:t>
            </a:r>
            <a:r>
              <a:rPr kumimoji="0" lang="en-US" altLang="ja-JP" sz="1600" b="1" i="1" dirty="0" err="1">
                <a:solidFill>
                  <a:srgbClr val="000000"/>
                </a:solidFill>
                <a:latin typeface="Tahoma" pitchFamily="34" charset="0"/>
              </a:rPr>
              <a:t>sin</a:t>
            </a:r>
            <a:r>
              <a:rPr kumimoji="0" lang="en-US" altLang="ja-JP" sz="1600" b="1" i="1" dirty="0">
                <a:solidFill>
                  <a:srgbClr val="000000"/>
                </a:solidFill>
                <a:latin typeface="Symbol" pitchFamily="18" charset="2"/>
              </a:rPr>
              <a:t>(q)</a:t>
            </a:r>
            <a:r>
              <a:rPr kumimoji="0" lang="en-US" altLang="ja-JP" sz="1100" b="1" baseline="30000" dirty="0">
                <a:solidFill>
                  <a:srgbClr val="000000"/>
                </a:solidFill>
                <a:latin typeface="Tahoma" pitchFamily="34" charset="0"/>
              </a:rPr>
              <a:t>3/2</a:t>
            </a:r>
            <a:r>
              <a:rPr kumimoji="0" lang="en-US" altLang="ja-JP" sz="1100" b="1" dirty="0">
                <a:solidFill>
                  <a:srgbClr val="000000"/>
                </a:solidFill>
                <a:latin typeface="Tahoma" pitchFamily="34" charset="0"/>
              </a:rPr>
              <a:t> </a:t>
            </a:r>
            <a:r>
              <a:rPr kumimoji="0" lang="en-US" altLang="ja-JP" sz="1600" b="1" dirty="0">
                <a:solidFill>
                  <a:srgbClr val="000000"/>
                </a:solidFill>
                <a:latin typeface="Tahoma" pitchFamily="34" charset="0"/>
              </a:rPr>
              <a:t>[</a:t>
            </a:r>
            <a:r>
              <a:rPr kumimoji="0" lang="sl-SI" altLang="ja-JP" sz="1600" b="1" dirty="0">
                <a:solidFill>
                  <a:srgbClr val="000000"/>
                </a:solidFill>
                <a:latin typeface="Tahoma" pitchFamily="34" charset="0"/>
                <a:cs typeface="Tahoma" pitchFamily="34" charset="0"/>
              </a:rPr>
              <a:t>G</a:t>
            </a:r>
            <a:r>
              <a:rPr kumimoji="0" lang="en-US" altLang="ja-JP" sz="1600" b="1" dirty="0" err="1">
                <a:solidFill>
                  <a:srgbClr val="000000"/>
                </a:solidFill>
                <a:latin typeface="Tahoma" pitchFamily="34" charset="0"/>
              </a:rPr>
              <a:t>eV</a:t>
            </a:r>
            <a:r>
              <a:rPr kumimoji="0" lang="en-US" altLang="ja-JP" sz="1600" b="1" dirty="0">
                <a:solidFill>
                  <a:srgbClr val="000000"/>
                </a:solidFill>
                <a:latin typeface="Tahoma" pitchFamily="34" charset="0"/>
              </a:rPr>
              <a:t>/c]</a:t>
            </a:r>
          </a:p>
        </p:txBody>
      </p:sp>
      <p:sp>
        <p:nvSpPr>
          <p:cNvPr id="1035" name="テキスト ボックス 9"/>
          <p:cNvSpPr txBox="1">
            <a:spLocks noChangeArrowheads="1"/>
          </p:cNvSpPr>
          <p:nvPr/>
        </p:nvSpPr>
        <p:spPr bwMode="auto">
          <a:xfrm>
            <a:off x="7870157" y="5035315"/>
            <a:ext cx="800219" cy="461665"/>
          </a:xfrm>
          <a:prstGeom prst="rect">
            <a:avLst/>
          </a:prstGeom>
          <a:noFill/>
          <a:ln w="9525">
            <a:noFill/>
            <a:miter lim="800000"/>
            <a:headEnd/>
            <a:tailEnd/>
          </a:ln>
        </p:spPr>
        <p:txBody>
          <a:bodyPr wrap="none">
            <a:spAutoFit/>
          </a:bodyPr>
          <a:lstStyle/>
          <a:p>
            <a:r>
              <a:rPr kumimoji="0" lang="en-US" altLang="ja-JP" sz="2400">
                <a:solidFill>
                  <a:srgbClr val="FF33CC"/>
                </a:solidFill>
                <a:latin typeface="+mn-lt"/>
              </a:rPr>
              <a:t>Belle</a:t>
            </a:r>
          </a:p>
        </p:txBody>
      </p:sp>
      <p:sp>
        <p:nvSpPr>
          <p:cNvPr id="1036" name="テキスト ボックス 20"/>
          <p:cNvSpPr txBox="1">
            <a:spLocks noChangeArrowheads="1"/>
          </p:cNvSpPr>
          <p:nvPr/>
        </p:nvSpPr>
        <p:spPr bwMode="auto">
          <a:xfrm>
            <a:off x="7727282" y="5392502"/>
            <a:ext cx="1023037" cy="461665"/>
          </a:xfrm>
          <a:prstGeom prst="rect">
            <a:avLst/>
          </a:prstGeom>
          <a:noFill/>
          <a:ln w="9525">
            <a:noFill/>
            <a:miter lim="800000"/>
            <a:headEnd/>
            <a:tailEnd/>
          </a:ln>
        </p:spPr>
        <p:txBody>
          <a:bodyPr wrap="none">
            <a:spAutoFit/>
          </a:bodyPr>
          <a:lstStyle/>
          <a:p>
            <a:r>
              <a:rPr kumimoji="0" lang="en-US" altLang="ja-JP" sz="2400" dirty="0">
                <a:solidFill>
                  <a:srgbClr val="3366FF"/>
                </a:solidFill>
                <a:latin typeface="+mn-lt"/>
              </a:rPr>
              <a:t>Belle II</a:t>
            </a:r>
          </a:p>
        </p:txBody>
      </p:sp>
      <p:sp>
        <p:nvSpPr>
          <p:cNvPr id="1037" name="テキスト ボックス 47"/>
          <p:cNvSpPr txBox="1">
            <a:spLocks noChangeArrowheads="1"/>
          </p:cNvSpPr>
          <p:nvPr/>
        </p:nvSpPr>
        <p:spPr bwMode="auto">
          <a:xfrm rot="-5400000">
            <a:off x="-17462" y="4125912"/>
            <a:ext cx="895350" cy="396875"/>
          </a:xfrm>
          <a:prstGeom prst="rect">
            <a:avLst/>
          </a:prstGeom>
          <a:solidFill>
            <a:schemeClr val="bg1"/>
          </a:solidFill>
          <a:ln w="9525">
            <a:noFill/>
            <a:miter lim="800000"/>
            <a:headEnd/>
            <a:tailEnd/>
          </a:ln>
        </p:spPr>
        <p:txBody>
          <a:bodyPr wrap="none">
            <a:spAutoFit/>
          </a:bodyPr>
          <a:lstStyle/>
          <a:p>
            <a:r>
              <a:rPr kumimoji="0" lang="en-US" altLang="ja-JP" b="1" i="1">
                <a:solidFill>
                  <a:srgbClr val="000000"/>
                </a:solidFill>
                <a:latin typeface="Symbol" pitchFamily="18" charset="2"/>
              </a:rPr>
              <a:t>s[m</a:t>
            </a:r>
            <a:r>
              <a:rPr kumimoji="0" lang="en-US" altLang="ja-JP" b="1">
                <a:solidFill>
                  <a:srgbClr val="000000"/>
                </a:solidFill>
                <a:latin typeface="Tahoma" pitchFamily="34" charset="0"/>
              </a:rPr>
              <a:t>m</a:t>
            </a:r>
            <a:r>
              <a:rPr kumimoji="0" lang="en-US" altLang="ja-JP" b="1" i="1">
                <a:solidFill>
                  <a:srgbClr val="000000"/>
                </a:solidFill>
                <a:latin typeface="Symbol" pitchFamily="18" charset="2"/>
              </a:rPr>
              <a:t>]</a:t>
            </a:r>
            <a:endParaRPr kumimoji="0" lang="en-US" altLang="ja-JP" b="1">
              <a:solidFill>
                <a:srgbClr val="000000"/>
              </a:solidFill>
              <a:latin typeface="Symbol" pitchFamily="18" charset="2"/>
            </a:endParaRPr>
          </a:p>
        </p:txBody>
      </p:sp>
      <p:graphicFrame>
        <p:nvGraphicFramePr>
          <p:cNvPr id="1026" name="Object 2"/>
          <p:cNvGraphicFramePr>
            <a:graphicFrameLocks noChangeAspect="1"/>
          </p:cNvGraphicFramePr>
          <p:nvPr/>
        </p:nvGraphicFramePr>
        <p:xfrm>
          <a:off x="7808912" y="3212348"/>
          <a:ext cx="1335088" cy="500062"/>
        </p:xfrm>
        <a:graphic>
          <a:graphicData uri="http://schemas.openxmlformats.org/presentationml/2006/ole">
            <p:oleObj spid="_x0000_s67586" name="Equation" r:id="rId6" imgW="1117440" imgH="419040" progId="">
              <p:embed/>
            </p:oleObj>
          </a:graphicData>
        </a:graphic>
      </p:graphicFrame>
      <p:sp>
        <p:nvSpPr>
          <p:cNvPr id="1038" name="テキスト ボックス 40"/>
          <p:cNvSpPr txBox="1">
            <a:spLocks noChangeArrowheads="1"/>
          </p:cNvSpPr>
          <p:nvPr/>
        </p:nvSpPr>
        <p:spPr bwMode="auto">
          <a:xfrm>
            <a:off x="6932613" y="6519863"/>
            <a:ext cx="1897062" cy="336550"/>
          </a:xfrm>
          <a:prstGeom prst="rect">
            <a:avLst/>
          </a:prstGeom>
          <a:solidFill>
            <a:schemeClr val="bg1"/>
          </a:solidFill>
          <a:ln w="9525">
            <a:noFill/>
            <a:miter lim="800000"/>
            <a:headEnd/>
            <a:tailEnd/>
          </a:ln>
        </p:spPr>
        <p:txBody>
          <a:bodyPr wrap="none">
            <a:spAutoFit/>
          </a:bodyPr>
          <a:lstStyle/>
          <a:p>
            <a:r>
              <a:rPr kumimoji="0" lang="en-US" altLang="ja-JP" sz="1600" b="1" i="1" dirty="0" err="1">
                <a:solidFill>
                  <a:srgbClr val="000000"/>
                </a:solidFill>
                <a:latin typeface="Tahoma" pitchFamily="34" charset="0"/>
                <a:cs typeface="Tahoma" pitchFamily="34" charset="0"/>
              </a:rPr>
              <a:t>p</a:t>
            </a:r>
            <a:r>
              <a:rPr kumimoji="0" lang="en-US" altLang="ja-JP" sz="1600" b="1" i="1" dirty="0" err="1">
                <a:solidFill>
                  <a:srgbClr val="000000"/>
                </a:solidFill>
                <a:latin typeface="Symbol" pitchFamily="18" charset="2"/>
              </a:rPr>
              <a:t>b</a:t>
            </a:r>
            <a:r>
              <a:rPr kumimoji="0" lang="en-US" altLang="ja-JP" sz="1600" b="1" i="1" dirty="0" err="1">
                <a:solidFill>
                  <a:srgbClr val="000000"/>
                </a:solidFill>
                <a:latin typeface="Tahoma" pitchFamily="34" charset="0"/>
                <a:cs typeface="Tahoma" pitchFamily="34" charset="0"/>
              </a:rPr>
              <a:t>sin</a:t>
            </a:r>
            <a:r>
              <a:rPr kumimoji="0" lang="en-US" altLang="ja-JP" sz="1600" b="1" i="1" dirty="0">
                <a:solidFill>
                  <a:srgbClr val="000000"/>
                </a:solidFill>
                <a:latin typeface="Symbol" pitchFamily="18" charset="2"/>
                <a:cs typeface="Tahoma" pitchFamily="34" charset="0"/>
              </a:rPr>
              <a:t>(</a:t>
            </a:r>
            <a:r>
              <a:rPr kumimoji="0" lang="en-US" altLang="ja-JP" sz="1600" b="1" i="1" dirty="0">
                <a:solidFill>
                  <a:srgbClr val="000000"/>
                </a:solidFill>
                <a:latin typeface="Symbol" pitchFamily="18" charset="2"/>
              </a:rPr>
              <a:t>q</a:t>
            </a:r>
            <a:r>
              <a:rPr kumimoji="0" lang="en-US" altLang="ja-JP" sz="1600" b="1" i="1" dirty="0">
                <a:solidFill>
                  <a:srgbClr val="000000"/>
                </a:solidFill>
                <a:latin typeface="Symbol" pitchFamily="18" charset="2"/>
                <a:cs typeface="Arial" charset="0"/>
              </a:rPr>
              <a:t>)</a:t>
            </a:r>
            <a:r>
              <a:rPr kumimoji="0" lang="en-US" altLang="ja-JP" sz="900" b="1" baseline="30000" dirty="0">
                <a:solidFill>
                  <a:srgbClr val="000000"/>
                </a:solidFill>
                <a:latin typeface="Tahoma" pitchFamily="34" charset="0"/>
                <a:cs typeface="Tahoma" pitchFamily="34" charset="0"/>
              </a:rPr>
              <a:t> 3</a:t>
            </a:r>
            <a:r>
              <a:rPr kumimoji="0" lang="en-US" altLang="ja-JP" sz="1000" b="1" baseline="30000" dirty="0">
                <a:solidFill>
                  <a:srgbClr val="000000"/>
                </a:solidFill>
                <a:latin typeface="Tahoma" pitchFamily="34" charset="0"/>
                <a:cs typeface="Tahoma" pitchFamily="34" charset="0"/>
              </a:rPr>
              <a:t>/2</a:t>
            </a:r>
            <a:r>
              <a:rPr kumimoji="0" lang="en-US" altLang="ja-JP" sz="1000" b="1" dirty="0">
                <a:solidFill>
                  <a:srgbClr val="000000"/>
                </a:solidFill>
                <a:latin typeface="Tahoma" pitchFamily="34" charset="0"/>
                <a:cs typeface="Tahoma" pitchFamily="34" charset="0"/>
              </a:rPr>
              <a:t> </a:t>
            </a:r>
            <a:r>
              <a:rPr kumimoji="0" lang="en-US" altLang="ja-JP" sz="1400" b="1" dirty="0">
                <a:solidFill>
                  <a:srgbClr val="000000"/>
                </a:solidFill>
                <a:latin typeface="Tahoma" pitchFamily="34" charset="0"/>
                <a:cs typeface="Tahoma" pitchFamily="34" charset="0"/>
              </a:rPr>
              <a:t>[</a:t>
            </a:r>
            <a:r>
              <a:rPr kumimoji="0" lang="sl-SI" altLang="ja-JP" sz="1400" b="1" dirty="0">
                <a:solidFill>
                  <a:srgbClr val="000000"/>
                </a:solidFill>
                <a:latin typeface="Tahoma" pitchFamily="34" charset="0"/>
                <a:cs typeface="Tahoma" pitchFamily="34" charset="0"/>
              </a:rPr>
              <a:t>G</a:t>
            </a:r>
            <a:r>
              <a:rPr kumimoji="0" lang="en-US" altLang="ja-JP" sz="1400" b="1" dirty="0" err="1">
                <a:solidFill>
                  <a:srgbClr val="000000"/>
                </a:solidFill>
                <a:latin typeface="Tahoma" pitchFamily="34" charset="0"/>
                <a:cs typeface="Tahoma" pitchFamily="34" charset="0"/>
              </a:rPr>
              <a:t>eV</a:t>
            </a:r>
            <a:r>
              <a:rPr kumimoji="0" lang="en-US" altLang="ja-JP" sz="1400" b="1" dirty="0">
                <a:solidFill>
                  <a:srgbClr val="000000"/>
                </a:solidFill>
                <a:latin typeface="Tahoma" pitchFamily="34" charset="0"/>
                <a:cs typeface="Tahoma" pitchFamily="34" charset="0"/>
              </a:rPr>
              <a:t>/c]</a:t>
            </a:r>
            <a:endParaRPr kumimoji="0" lang="en-US" altLang="ja-JP" sz="1600" b="1" dirty="0">
              <a:solidFill>
                <a:srgbClr val="000000"/>
              </a:solidFill>
              <a:latin typeface="Symbol" pitchFamily="18" charset="2"/>
            </a:endParaRPr>
          </a:p>
        </p:txBody>
      </p:sp>
      <p:sp>
        <p:nvSpPr>
          <p:cNvPr id="1039" name="テキスト ボックス 42"/>
          <p:cNvSpPr txBox="1">
            <a:spLocks noChangeArrowheads="1"/>
          </p:cNvSpPr>
          <p:nvPr/>
        </p:nvSpPr>
        <p:spPr bwMode="auto">
          <a:xfrm rot="-5400000">
            <a:off x="4464051" y="4122737"/>
            <a:ext cx="895350" cy="396875"/>
          </a:xfrm>
          <a:prstGeom prst="rect">
            <a:avLst/>
          </a:prstGeom>
          <a:solidFill>
            <a:schemeClr val="bg1"/>
          </a:solidFill>
          <a:ln w="9525">
            <a:noFill/>
            <a:miter lim="800000"/>
            <a:headEnd/>
            <a:tailEnd/>
          </a:ln>
        </p:spPr>
        <p:txBody>
          <a:bodyPr wrap="none">
            <a:spAutoFit/>
          </a:bodyPr>
          <a:lstStyle/>
          <a:p>
            <a:r>
              <a:rPr kumimoji="0" lang="en-US" altLang="ja-JP" b="1" i="1">
                <a:solidFill>
                  <a:srgbClr val="000000"/>
                </a:solidFill>
                <a:latin typeface="Symbol" pitchFamily="18" charset="2"/>
              </a:rPr>
              <a:t>s[m</a:t>
            </a:r>
            <a:r>
              <a:rPr kumimoji="0" lang="en-US" altLang="ja-JP" b="1">
                <a:solidFill>
                  <a:srgbClr val="000000"/>
                </a:solidFill>
                <a:latin typeface="Tahoma" pitchFamily="34" charset="0"/>
              </a:rPr>
              <a:t>m</a:t>
            </a:r>
            <a:r>
              <a:rPr kumimoji="0" lang="en-US" altLang="ja-JP" b="1" i="1">
                <a:solidFill>
                  <a:srgbClr val="000000"/>
                </a:solidFill>
                <a:latin typeface="Symbol" pitchFamily="18" charset="2"/>
              </a:rPr>
              <a:t>]</a:t>
            </a:r>
            <a:endParaRPr kumimoji="0" lang="en-US" altLang="ja-JP" b="1">
              <a:solidFill>
                <a:srgbClr val="000000"/>
              </a:solidFill>
              <a:latin typeface="Symbol" pitchFamily="18" charset="2"/>
            </a:endParaRPr>
          </a:p>
        </p:txBody>
      </p:sp>
      <p:grpSp>
        <p:nvGrpSpPr>
          <p:cNvPr id="2" name="グループ化 27"/>
          <p:cNvGrpSpPr>
            <a:grpSpLocks/>
          </p:cNvGrpSpPr>
          <p:nvPr/>
        </p:nvGrpSpPr>
        <p:grpSpPr bwMode="auto">
          <a:xfrm>
            <a:off x="3935413" y="3268663"/>
            <a:ext cx="1547812" cy="1685925"/>
            <a:chOff x="1357303" y="5101720"/>
            <a:chExt cx="1547368" cy="1685282"/>
          </a:xfrm>
        </p:grpSpPr>
        <p:sp>
          <p:nvSpPr>
            <p:cNvPr id="1049" name="テキスト ボックス 15"/>
            <p:cNvSpPr txBox="1">
              <a:spLocks noChangeArrowheads="1"/>
            </p:cNvSpPr>
            <p:nvPr/>
          </p:nvSpPr>
          <p:spPr bwMode="auto">
            <a:xfrm>
              <a:off x="1357303" y="5101720"/>
              <a:ext cx="1547368" cy="517327"/>
            </a:xfrm>
            <a:prstGeom prst="rect">
              <a:avLst/>
            </a:prstGeom>
            <a:noFill/>
            <a:ln w="9525">
              <a:noFill/>
              <a:miter lim="800000"/>
              <a:headEnd/>
              <a:tailEnd/>
            </a:ln>
          </p:spPr>
          <p:txBody>
            <a:bodyPr wrap="none">
              <a:spAutoFit/>
            </a:bodyPr>
            <a:lstStyle/>
            <a:p>
              <a:r>
                <a:rPr kumimoji="0" lang="en-US" altLang="ja-JP" sz="1400">
                  <a:solidFill>
                    <a:srgbClr val="FF0000"/>
                  </a:solidFill>
                  <a:latin typeface="Arial Black" pitchFamily="34" charset="0"/>
                </a:rPr>
                <a:t>Less Coulomb</a:t>
              </a:r>
            </a:p>
            <a:p>
              <a:r>
                <a:rPr kumimoji="0" lang="en-US" altLang="ja-JP" sz="1400">
                  <a:solidFill>
                    <a:srgbClr val="FF0000"/>
                  </a:solidFill>
                  <a:latin typeface="Arial Black" pitchFamily="34" charset="0"/>
                </a:rPr>
                <a:t>scattering</a:t>
              </a:r>
            </a:p>
          </p:txBody>
        </p:sp>
        <p:cxnSp>
          <p:nvCxnSpPr>
            <p:cNvPr id="17" name="直線矢印コネクタ 16"/>
            <p:cNvCxnSpPr/>
            <p:nvPr/>
          </p:nvCxnSpPr>
          <p:spPr>
            <a:xfrm rot="16200000" flipH="1">
              <a:off x="1892980" y="5822923"/>
              <a:ext cx="1071154" cy="857004"/>
            </a:xfrm>
            <a:prstGeom prst="straightConnector1">
              <a:avLst/>
            </a:prstGeom>
            <a:ln w="3810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grpSp>
      <p:sp>
        <p:nvSpPr>
          <p:cNvPr id="1041" name="テキスト ボックス 43"/>
          <p:cNvSpPr txBox="1">
            <a:spLocks noChangeArrowheads="1"/>
          </p:cNvSpPr>
          <p:nvPr/>
        </p:nvSpPr>
        <p:spPr bwMode="auto">
          <a:xfrm>
            <a:off x="6604000" y="6234113"/>
            <a:ext cx="608013" cy="396875"/>
          </a:xfrm>
          <a:prstGeom prst="rect">
            <a:avLst/>
          </a:prstGeom>
          <a:solidFill>
            <a:schemeClr val="bg1"/>
          </a:solidFill>
          <a:ln w="9525">
            <a:noFill/>
            <a:miter lim="800000"/>
            <a:headEnd/>
            <a:tailEnd/>
          </a:ln>
        </p:spPr>
        <p:txBody>
          <a:bodyPr wrap="none">
            <a:spAutoFit/>
          </a:bodyPr>
          <a:lstStyle/>
          <a:p>
            <a:r>
              <a:rPr kumimoji="0" lang="en-US" altLang="ja-JP">
                <a:solidFill>
                  <a:srgbClr val="000000"/>
                </a:solidFill>
                <a:latin typeface="Arial Black" pitchFamily="34" charset="0"/>
              </a:rPr>
              <a:t>1.0</a:t>
            </a:r>
          </a:p>
        </p:txBody>
      </p:sp>
      <p:sp>
        <p:nvSpPr>
          <p:cNvPr id="1042" name="テキスト ボックス 44"/>
          <p:cNvSpPr txBox="1">
            <a:spLocks noChangeArrowheads="1"/>
          </p:cNvSpPr>
          <p:nvPr/>
        </p:nvSpPr>
        <p:spPr bwMode="auto">
          <a:xfrm>
            <a:off x="8288338" y="6223000"/>
            <a:ext cx="608012" cy="396875"/>
          </a:xfrm>
          <a:prstGeom prst="rect">
            <a:avLst/>
          </a:prstGeom>
          <a:solidFill>
            <a:schemeClr val="bg1"/>
          </a:solidFill>
          <a:ln w="9525">
            <a:noFill/>
            <a:miter lim="800000"/>
            <a:headEnd/>
            <a:tailEnd/>
          </a:ln>
        </p:spPr>
        <p:txBody>
          <a:bodyPr wrap="none">
            <a:spAutoFit/>
          </a:bodyPr>
          <a:lstStyle/>
          <a:p>
            <a:r>
              <a:rPr kumimoji="0" lang="en-US" altLang="ja-JP">
                <a:solidFill>
                  <a:srgbClr val="000000"/>
                </a:solidFill>
                <a:latin typeface="Arial Black" pitchFamily="34" charset="0"/>
              </a:rPr>
              <a:t>2.0</a:t>
            </a:r>
          </a:p>
        </p:txBody>
      </p:sp>
      <p:sp>
        <p:nvSpPr>
          <p:cNvPr id="1043" name="テキスト ボックス 45"/>
          <p:cNvSpPr txBox="1">
            <a:spLocks noChangeArrowheads="1"/>
          </p:cNvSpPr>
          <p:nvPr/>
        </p:nvSpPr>
        <p:spPr bwMode="auto">
          <a:xfrm>
            <a:off x="5018088" y="6234113"/>
            <a:ext cx="354012" cy="396875"/>
          </a:xfrm>
          <a:prstGeom prst="rect">
            <a:avLst/>
          </a:prstGeom>
          <a:solidFill>
            <a:schemeClr val="bg1"/>
          </a:solidFill>
          <a:ln w="9525">
            <a:noFill/>
            <a:miter lim="800000"/>
            <a:headEnd/>
            <a:tailEnd/>
          </a:ln>
        </p:spPr>
        <p:txBody>
          <a:bodyPr wrap="none">
            <a:spAutoFit/>
          </a:bodyPr>
          <a:lstStyle/>
          <a:p>
            <a:r>
              <a:rPr kumimoji="0" lang="en-US" altLang="ja-JP">
                <a:solidFill>
                  <a:srgbClr val="000000"/>
                </a:solidFill>
                <a:latin typeface="Arial Black" pitchFamily="34" charset="0"/>
              </a:rPr>
              <a:t>0</a:t>
            </a:r>
          </a:p>
        </p:txBody>
      </p:sp>
      <p:sp>
        <p:nvSpPr>
          <p:cNvPr id="1044" name="正方形/長方形 50"/>
          <p:cNvSpPr>
            <a:spLocks noChangeArrowheads="1"/>
          </p:cNvSpPr>
          <p:nvPr/>
        </p:nvSpPr>
        <p:spPr bwMode="auto">
          <a:xfrm>
            <a:off x="1846098" y="4636247"/>
            <a:ext cx="914400" cy="457200"/>
          </a:xfrm>
          <a:prstGeom prst="rect">
            <a:avLst/>
          </a:prstGeom>
          <a:solidFill>
            <a:schemeClr val="bg1"/>
          </a:solidFill>
          <a:ln w="9525" algn="ctr">
            <a:noFill/>
            <a:round/>
            <a:headEnd/>
            <a:tailEnd/>
          </a:ln>
        </p:spPr>
        <p:txBody>
          <a:bodyPr>
            <a:spAutoFit/>
          </a:bodyPr>
          <a:lstStyle/>
          <a:p>
            <a:endParaRPr kumimoji="0" lang="ja-JP" altLang="ja-JP" sz="2400">
              <a:solidFill>
                <a:srgbClr val="000000"/>
              </a:solidFill>
              <a:latin typeface="Symbol" pitchFamily="18" charset="2"/>
            </a:endParaRPr>
          </a:p>
        </p:txBody>
      </p:sp>
      <p:sp>
        <p:nvSpPr>
          <p:cNvPr id="1045" name="テキスト ボックス 14"/>
          <p:cNvSpPr txBox="1">
            <a:spLocks noChangeArrowheads="1"/>
          </p:cNvSpPr>
          <p:nvPr/>
        </p:nvSpPr>
        <p:spPr bwMode="auto">
          <a:xfrm>
            <a:off x="2120900" y="4575175"/>
            <a:ext cx="2643188" cy="581025"/>
          </a:xfrm>
          <a:prstGeom prst="rect">
            <a:avLst/>
          </a:prstGeom>
          <a:solidFill>
            <a:schemeClr val="bg1"/>
          </a:solidFill>
          <a:ln w="9525">
            <a:noFill/>
            <a:miter lim="800000"/>
            <a:headEnd/>
            <a:tailEnd/>
          </a:ln>
        </p:spPr>
        <p:txBody>
          <a:bodyPr>
            <a:spAutoFit/>
          </a:bodyPr>
          <a:lstStyle/>
          <a:p>
            <a:r>
              <a:rPr kumimoji="0" lang="en-US" altLang="ja-JP" sz="1600">
                <a:solidFill>
                  <a:srgbClr val="FF0000"/>
                </a:solidFill>
                <a:latin typeface="Arial Black" pitchFamily="34" charset="0"/>
              </a:rPr>
              <a:t>Pixel detector close</a:t>
            </a:r>
          </a:p>
          <a:p>
            <a:r>
              <a:rPr kumimoji="0" lang="en-US" altLang="ja-JP" sz="1600">
                <a:solidFill>
                  <a:srgbClr val="FF0000"/>
                </a:solidFill>
                <a:latin typeface="Arial Black" pitchFamily="34" charset="0"/>
              </a:rPr>
              <a:t>to the beam pipe</a:t>
            </a:r>
          </a:p>
        </p:txBody>
      </p:sp>
      <p:cxnSp>
        <p:nvCxnSpPr>
          <p:cNvPr id="38" name="直線矢印コネクタ 37"/>
          <p:cNvCxnSpPr/>
          <p:nvPr/>
        </p:nvCxnSpPr>
        <p:spPr>
          <a:xfrm>
            <a:off x="3801979" y="5185611"/>
            <a:ext cx="55646" cy="691314"/>
          </a:xfrm>
          <a:prstGeom prst="straightConnector1">
            <a:avLst/>
          </a:prstGeom>
          <a:ln w="3810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4392195" y="937795"/>
            <a:ext cx="4000500" cy="237603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kumimoji="0" lang="en-US" altLang="ja-JP" dirty="0">
                <a:solidFill>
                  <a:srgbClr val="000000"/>
                </a:solidFill>
                <a:latin typeface="Tahoma" pitchFamily="34" charset="0"/>
              </a:rPr>
              <a:t>Beam Pipe		r = 1cm</a:t>
            </a:r>
          </a:p>
          <a:p>
            <a:pPr>
              <a:defRPr/>
            </a:pPr>
            <a:r>
              <a:rPr kumimoji="0" lang="en-US" altLang="ja-JP" dirty="0">
                <a:solidFill>
                  <a:srgbClr val="000000"/>
                </a:solidFill>
                <a:latin typeface="Tahoma" pitchFamily="34" charset="0"/>
              </a:rPr>
              <a:t>DEPFET</a:t>
            </a:r>
          </a:p>
          <a:p>
            <a:pPr>
              <a:defRPr/>
            </a:pPr>
            <a:r>
              <a:rPr kumimoji="0" lang="en-US" altLang="ja-JP" dirty="0">
                <a:solidFill>
                  <a:srgbClr val="000000"/>
                </a:solidFill>
                <a:latin typeface="Tahoma" pitchFamily="34" charset="0"/>
              </a:rPr>
              <a:t>	Layer 1		r = </a:t>
            </a:r>
            <a:r>
              <a:rPr kumimoji="0" lang="en-US" altLang="ja-JP" dirty="0" smtClean="0">
                <a:solidFill>
                  <a:srgbClr val="000000"/>
                </a:solidFill>
                <a:latin typeface="Tahoma" pitchFamily="34" charset="0"/>
              </a:rPr>
              <a:t>1.4cm</a:t>
            </a:r>
            <a:endParaRPr kumimoji="0" lang="en-US" altLang="ja-JP" dirty="0">
              <a:solidFill>
                <a:srgbClr val="000000"/>
              </a:solidFill>
              <a:latin typeface="Tahoma" pitchFamily="34" charset="0"/>
            </a:endParaRPr>
          </a:p>
          <a:p>
            <a:pPr>
              <a:defRPr/>
            </a:pPr>
            <a:r>
              <a:rPr kumimoji="0" lang="en-US" altLang="ja-JP" dirty="0">
                <a:solidFill>
                  <a:srgbClr val="000000"/>
                </a:solidFill>
                <a:latin typeface="Tahoma" pitchFamily="34" charset="0"/>
              </a:rPr>
              <a:t>	Layer 2		r = 2.2cm</a:t>
            </a:r>
          </a:p>
          <a:p>
            <a:pPr>
              <a:defRPr/>
            </a:pPr>
            <a:r>
              <a:rPr kumimoji="0" lang="en-US" altLang="ja-JP" dirty="0">
                <a:solidFill>
                  <a:srgbClr val="000000"/>
                </a:solidFill>
                <a:latin typeface="Tahoma" pitchFamily="34" charset="0"/>
              </a:rPr>
              <a:t>DSSD</a:t>
            </a:r>
          </a:p>
          <a:p>
            <a:pPr>
              <a:defRPr/>
            </a:pPr>
            <a:r>
              <a:rPr kumimoji="0" lang="en-US" altLang="ja-JP" dirty="0">
                <a:solidFill>
                  <a:srgbClr val="000000"/>
                </a:solidFill>
                <a:latin typeface="Tahoma" pitchFamily="34" charset="0"/>
              </a:rPr>
              <a:t>	Layer 3		r =  3.8cm </a:t>
            </a:r>
          </a:p>
          <a:p>
            <a:pPr>
              <a:defRPr/>
            </a:pPr>
            <a:r>
              <a:rPr kumimoji="0" lang="en-US" altLang="ja-JP" dirty="0">
                <a:solidFill>
                  <a:srgbClr val="000000"/>
                </a:solidFill>
                <a:latin typeface="Tahoma" pitchFamily="34" charset="0"/>
              </a:rPr>
              <a:t>	Layer 4		r =  8.0cm</a:t>
            </a:r>
          </a:p>
          <a:p>
            <a:pPr>
              <a:defRPr/>
            </a:pPr>
            <a:r>
              <a:rPr kumimoji="0" lang="en-US" altLang="ja-JP" dirty="0">
                <a:solidFill>
                  <a:srgbClr val="000000"/>
                </a:solidFill>
                <a:latin typeface="Tahoma" pitchFamily="34" charset="0"/>
              </a:rPr>
              <a:t>	Layer 5		r = 11.5cm</a:t>
            </a:r>
          </a:p>
          <a:p>
            <a:pPr>
              <a:defRPr/>
            </a:pPr>
            <a:r>
              <a:rPr kumimoji="0" lang="en-US" altLang="ja-JP" dirty="0">
                <a:solidFill>
                  <a:srgbClr val="000000"/>
                </a:solidFill>
                <a:latin typeface="Tahoma" pitchFamily="34" charset="0"/>
              </a:rPr>
              <a:t>	Layer 6		r = 14.0cm</a:t>
            </a:r>
          </a:p>
        </p:txBody>
      </p:sp>
      <p:sp>
        <p:nvSpPr>
          <p:cNvPr id="1048" name="Text Box 29"/>
          <p:cNvSpPr txBox="1">
            <a:spLocks noChangeArrowheads="1"/>
          </p:cNvSpPr>
          <p:nvPr/>
        </p:nvSpPr>
        <p:spPr bwMode="auto">
          <a:xfrm>
            <a:off x="4379913" y="5572125"/>
            <a:ext cx="739305" cy="369332"/>
          </a:xfrm>
          <a:prstGeom prst="rect">
            <a:avLst/>
          </a:prstGeom>
          <a:noFill/>
          <a:ln w="9525">
            <a:noFill/>
            <a:miter lim="800000"/>
            <a:headEnd/>
            <a:tailEnd/>
          </a:ln>
        </p:spPr>
        <p:txBody>
          <a:bodyPr wrap="none">
            <a:spAutoFit/>
          </a:bodyPr>
          <a:lstStyle/>
          <a:p>
            <a:r>
              <a:rPr lang="en-US" altLang="ja-JP" sz="1800" b="1" dirty="0">
                <a:solidFill>
                  <a:srgbClr val="FF9900"/>
                </a:solidFill>
                <a:latin typeface="Calibri" pitchFamily="34" charset="0"/>
              </a:rPr>
              <a:t>20</a:t>
            </a:r>
            <a:r>
              <a:rPr lang="en-US" altLang="ja-JP" sz="1800" b="1" dirty="0">
                <a:solidFill>
                  <a:srgbClr val="FF9900"/>
                </a:solidFill>
                <a:latin typeface="Symbol" pitchFamily="18" charset="2"/>
              </a:rPr>
              <a:t>m</a:t>
            </a:r>
            <a:r>
              <a:rPr lang="en-US" altLang="ja-JP" sz="1800" b="1" dirty="0">
                <a:solidFill>
                  <a:srgbClr val="FF9900"/>
                </a:solidFill>
                <a:latin typeface="Calibri" pitchFamily="34" charset="0"/>
              </a:rPr>
              <a:t>m</a:t>
            </a:r>
          </a:p>
        </p:txBody>
      </p:sp>
      <p:cxnSp>
        <p:nvCxnSpPr>
          <p:cNvPr id="28" name="カギ線コネクタ 27"/>
          <p:cNvCxnSpPr/>
          <p:nvPr/>
        </p:nvCxnSpPr>
        <p:spPr bwMode="auto">
          <a:xfrm>
            <a:off x="6948264" y="332656"/>
            <a:ext cx="914400" cy="914400"/>
          </a:xfrm>
          <a:prstGeom prst="bentConnector3">
            <a:avLst/>
          </a:prstGeom>
          <a:noFill/>
          <a:ln w="9525" cap="flat" cmpd="sng" algn="ctr">
            <a:no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33"/>
          <p:cNvSpPr>
            <a:spLocks noChangeArrowheads="1"/>
          </p:cNvSpPr>
          <p:nvPr/>
        </p:nvSpPr>
        <p:spPr bwMode="auto">
          <a:xfrm flipV="1">
            <a:off x="990600" y="4572000"/>
            <a:ext cx="4724400" cy="762000"/>
          </a:xfrm>
          <a:prstGeom prst="roundRect">
            <a:avLst>
              <a:gd name="adj" fmla="val 16667"/>
            </a:avLst>
          </a:prstGeom>
          <a:solidFill>
            <a:srgbClr val="FFFF00"/>
          </a:solidFill>
          <a:ln w="9525">
            <a:solidFill>
              <a:schemeClr val="tx1"/>
            </a:solidFill>
            <a:round/>
            <a:headEnd/>
            <a:tailEnd/>
          </a:ln>
        </p:spPr>
        <p:txBody>
          <a:bodyPr wrap="none" anchor="ctr"/>
          <a:lstStyle/>
          <a:p>
            <a:endParaRPr lang="ja-JP" altLang="en-US"/>
          </a:p>
        </p:txBody>
      </p:sp>
      <p:sp>
        <p:nvSpPr>
          <p:cNvPr id="35843" name="Rectangle 3"/>
          <p:cNvSpPr>
            <a:spLocks noGrp="1" noChangeArrowheads="1"/>
          </p:cNvSpPr>
          <p:nvPr>
            <p:ph type="body" idx="1"/>
          </p:nvPr>
        </p:nvSpPr>
        <p:spPr>
          <a:xfrm>
            <a:off x="609600" y="990600"/>
            <a:ext cx="5943600" cy="4495800"/>
          </a:xfrm>
        </p:spPr>
        <p:txBody>
          <a:bodyPr/>
          <a:lstStyle/>
          <a:p>
            <a:pPr eaLnBrk="1" hangingPunct="1"/>
            <a:r>
              <a:rPr lang="ja-JP" altLang="en-US" sz="2000" b="1" smtClean="0">
                <a:solidFill>
                  <a:schemeClr val="tx2"/>
                </a:solidFill>
              </a:rPr>
              <a:t>荷電粒子は磁場中では、ローレンツ力によって運動の方向が曲げられる。</a:t>
            </a:r>
          </a:p>
          <a:p>
            <a:pPr eaLnBrk="1" hangingPunct="1">
              <a:buFont typeface="Wingdings" pitchFamily="2" charset="2"/>
              <a:buNone/>
            </a:pPr>
            <a:r>
              <a:rPr lang="ja-JP" altLang="en-US" sz="2000" b="1" smtClean="0">
                <a:solidFill>
                  <a:schemeClr val="tx2"/>
                </a:solidFill>
              </a:rPr>
              <a:t>　</a:t>
            </a:r>
            <a:endParaRPr lang="ja-JP" altLang="en-US" sz="2000" b="1" smtClean="0">
              <a:solidFill>
                <a:srgbClr val="CC0000"/>
              </a:solidFill>
            </a:endParaRPr>
          </a:p>
          <a:p>
            <a:pPr eaLnBrk="1" hangingPunct="1">
              <a:buFont typeface="Wingdings" pitchFamily="2" charset="2"/>
              <a:buNone/>
            </a:pPr>
            <a:r>
              <a:rPr lang="ja-JP" altLang="en-US" sz="2000" b="1" smtClean="0">
                <a:solidFill>
                  <a:schemeClr val="tx2"/>
                </a:solidFill>
              </a:rPr>
              <a:t>　　</a:t>
            </a:r>
            <a:r>
              <a:rPr lang="ja-JP" altLang="en-US" sz="2000" b="1" smtClean="0">
                <a:solidFill>
                  <a:schemeClr val="accent1"/>
                </a:solidFill>
              </a:rPr>
              <a:t>フレミングの左手の法則</a:t>
            </a:r>
          </a:p>
          <a:p>
            <a:pPr eaLnBrk="1" hangingPunct="1">
              <a:buFont typeface="Wingdings" pitchFamily="2" charset="2"/>
              <a:buNone/>
            </a:pPr>
            <a:r>
              <a:rPr lang="ja-JP" altLang="en-US" sz="2000" b="1" smtClean="0">
                <a:solidFill>
                  <a:schemeClr val="tx2"/>
                </a:solidFill>
              </a:rPr>
              <a:t>　　正の電荷を持った粒子の運動＝電流の方向　　</a:t>
            </a:r>
            <a:endParaRPr lang="en-US" altLang="ja-JP" sz="2000" b="1" smtClean="0">
              <a:solidFill>
                <a:schemeClr val="tx2"/>
              </a:solidFill>
            </a:endParaRPr>
          </a:p>
          <a:p>
            <a:pPr eaLnBrk="1" hangingPunct="1">
              <a:buFont typeface="Wingdings" pitchFamily="2" charset="2"/>
              <a:buNone/>
            </a:pPr>
            <a:r>
              <a:rPr lang="ja-JP" altLang="en-US" sz="2000" b="1" smtClean="0">
                <a:solidFill>
                  <a:schemeClr val="tx2"/>
                </a:solidFill>
              </a:rPr>
              <a:t>　</a:t>
            </a:r>
          </a:p>
          <a:p>
            <a:pPr eaLnBrk="1" hangingPunct="1"/>
            <a:r>
              <a:rPr lang="ja-JP" altLang="en-US" sz="2000" b="1" smtClean="0">
                <a:solidFill>
                  <a:schemeClr val="tx2"/>
                </a:solidFill>
              </a:rPr>
              <a:t>荷電粒子は一様な磁場中では、磁界に垂直な面内で円運動をする。</a:t>
            </a:r>
          </a:p>
          <a:p>
            <a:pPr eaLnBrk="1" hangingPunct="1">
              <a:buFont typeface="Wingdings" pitchFamily="2" charset="2"/>
              <a:buNone/>
            </a:pPr>
            <a:endParaRPr lang="ja-JP" altLang="en-US" sz="2000" b="1" smtClean="0">
              <a:solidFill>
                <a:schemeClr val="tx2"/>
              </a:solidFill>
            </a:endParaRPr>
          </a:p>
          <a:p>
            <a:pPr eaLnBrk="1" hangingPunct="1">
              <a:buFont typeface="Wingdings" pitchFamily="2" charset="2"/>
              <a:buNone/>
            </a:pPr>
            <a:r>
              <a:rPr lang="ja-JP" altLang="en-US" sz="2000" b="1" smtClean="0">
                <a:solidFill>
                  <a:schemeClr val="tx2"/>
                </a:solidFill>
              </a:rPr>
              <a:t>　　運動量は半径に比例する。</a:t>
            </a:r>
          </a:p>
          <a:p>
            <a:pPr eaLnBrk="1" hangingPunct="1">
              <a:buFont typeface="Wingdings" pitchFamily="2" charset="2"/>
              <a:buNone/>
            </a:pPr>
            <a:r>
              <a:rPr lang="ja-JP" altLang="en-US" sz="2000" b="1" smtClean="0">
                <a:solidFill>
                  <a:schemeClr val="tx2"/>
                </a:solidFill>
              </a:rPr>
              <a:t>　　飛跡の半径を測定すれば</a:t>
            </a:r>
            <a:r>
              <a:rPr lang="ja-JP" altLang="en-US" sz="2000" b="1" smtClean="0">
                <a:solidFill>
                  <a:srgbClr val="008000"/>
                </a:solidFill>
              </a:rPr>
              <a:t>運動量</a:t>
            </a:r>
            <a:r>
              <a:rPr lang="ja-JP" altLang="en-US" sz="2000" b="1" smtClean="0">
                <a:solidFill>
                  <a:schemeClr val="tx2"/>
                </a:solidFill>
              </a:rPr>
              <a:t>がわかる。</a:t>
            </a:r>
          </a:p>
          <a:p>
            <a:pPr eaLnBrk="1" hangingPunct="1">
              <a:buFont typeface="Wingdings" pitchFamily="2" charset="2"/>
              <a:buNone/>
            </a:pPr>
            <a:r>
              <a:rPr lang="ja-JP" altLang="en-US" sz="2000" b="1" smtClean="0">
                <a:solidFill>
                  <a:schemeClr val="tx2"/>
                </a:solidFill>
              </a:rPr>
              <a:t>　　</a:t>
            </a:r>
            <a:r>
              <a:rPr lang="ja-JP" altLang="en-US" sz="2000" b="1" smtClean="0">
                <a:solidFill>
                  <a:srgbClr val="008000"/>
                </a:solidFill>
              </a:rPr>
              <a:t>運動量＝粒子の重さｘ速度</a:t>
            </a:r>
          </a:p>
          <a:p>
            <a:pPr eaLnBrk="1" hangingPunct="1"/>
            <a:endParaRPr lang="ja-JP" altLang="en-US" sz="2000" b="1" smtClean="0">
              <a:solidFill>
                <a:schemeClr val="tx2"/>
              </a:solidFill>
            </a:endParaRPr>
          </a:p>
        </p:txBody>
      </p:sp>
      <p:sp>
        <p:nvSpPr>
          <p:cNvPr id="35844" name="Rectangle 2"/>
          <p:cNvSpPr>
            <a:spLocks noGrp="1" noChangeArrowheads="1"/>
          </p:cNvSpPr>
          <p:nvPr>
            <p:ph type="title"/>
          </p:nvPr>
        </p:nvSpPr>
        <p:spPr/>
        <p:txBody>
          <a:bodyPr/>
          <a:lstStyle/>
          <a:p>
            <a:pPr eaLnBrk="1" hangingPunct="1"/>
            <a:r>
              <a:rPr lang="ja-JP" altLang="en-US" smtClean="0">
                <a:solidFill>
                  <a:srgbClr val="CC0000"/>
                </a:solidFill>
              </a:rPr>
              <a:t>飛跡から運動量を測定する</a:t>
            </a:r>
          </a:p>
        </p:txBody>
      </p:sp>
      <p:pic>
        <p:nvPicPr>
          <p:cNvPr id="35845" name="Picture 7" descr="C:\Documents and Settings\sumiyosh\My Documents\名古屋大学\大学と科学シンポジウム\資料\k24f-hidari-mm.files\k24.gif"/>
          <p:cNvPicPr>
            <a:picLocks noChangeAspect="1" noChangeArrowheads="1"/>
          </p:cNvPicPr>
          <p:nvPr/>
        </p:nvPicPr>
        <p:blipFill>
          <a:blip r:embed="rId2" cstate="print"/>
          <a:srcRect/>
          <a:stretch>
            <a:fillRect/>
          </a:stretch>
        </p:blipFill>
        <p:spPr bwMode="auto">
          <a:xfrm>
            <a:off x="6781800" y="1143000"/>
            <a:ext cx="2025650" cy="2209800"/>
          </a:xfrm>
          <a:prstGeom prst="rect">
            <a:avLst/>
          </a:prstGeom>
          <a:noFill/>
          <a:ln w="9525">
            <a:noFill/>
            <a:miter lim="800000"/>
            <a:headEnd/>
            <a:tailEnd/>
          </a:ln>
        </p:spPr>
      </p:pic>
      <p:sp>
        <p:nvSpPr>
          <p:cNvPr id="35846" name="Line 14"/>
          <p:cNvSpPr>
            <a:spLocks noChangeShapeType="1"/>
          </p:cNvSpPr>
          <p:nvPr/>
        </p:nvSpPr>
        <p:spPr bwMode="auto">
          <a:xfrm flipV="1">
            <a:off x="7246938" y="3733800"/>
            <a:ext cx="0" cy="990600"/>
          </a:xfrm>
          <a:prstGeom prst="line">
            <a:avLst/>
          </a:prstGeom>
          <a:noFill/>
          <a:ln w="9525">
            <a:solidFill>
              <a:schemeClr val="tx1"/>
            </a:solidFill>
            <a:round/>
            <a:headEnd/>
            <a:tailEnd type="triangle" w="med" len="med"/>
          </a:ln>
        </p:spPr>
        <p:txBody>
          <a:bodyPr wrap="none"/>
          <a:lstStyle/>
          <a:p>
            <a:endParaRPr lang="ja-JP" altLang="en-US"/>
          </a:p>
        </p:txBody>
      </p:sp>
      <p:sp>
        <p:nvSpPr>
          <p:cNvPr id="35847" name="Line 15"/>
          <p:cNvSpPr>
            <a:spLocks noChangeShapeType="1"/>
          </p:cNvSpPr>
          <p:nvPr/>
        </p:nvSpPr>
        <p:spPr bwMode="auto">
          <a:xfrm flipH="1">
            <a:off x="6408738" y="4724400"/>
            <a:ext cx="838200" cy="533400"/>
          </a:xfrm>
          <a:prstGeom prst="line">
            <a:avLst/>
          </a:prstGeom>
          <a:noFill/>
          <a:ln w="9525">
            <a:solidFill>
              <a:schemeClr val="tx1"/>
            </a:solidFill>
            <a:round/>
            <a:headEnd/>
            <a:tailEnd type="triangle" w="med" len="med"/>
          </a:ln>
        </p:spPr>
        <p:txBody>
          <a:bodyPr wrap="none"/>
          <a:lstStyle/>
          <a:p>
            <a:endParaRPr lang="ja-JP" altLang="en-US"/>
          </a:p>
        </p:txBody>
      </p:sp>
      <p:sp>
        <p:nvSpPr>
          <p:cNvPr id="35848" name="Line 16"/>
          <p:cNvSpPr>
            <a:spLocks noChangeShapeType="1"/>
          </p:cNvSpPr>
          <p:nvPr/>
        </p:nvSpPr>
        <p:spPr bwMode="auto">
          <a:xfrm>
            <a:off x="7246938" y="4724400"/>
            <a:ext cx="1295400" cy="0"/>
          </a:xfrm>
          <a:prstGeom prst="line">
            <a:avLst/>
          </a:prstGeom>
          <a:noFill/>
          <a:ln w="9525">
            <a:solidFill>
              <a:schemeClr val="tx1"/>
            </a:solidFill>
            <a:round/>
            <a:headEnd/>
            <a:tailEnd type="triangle" w="med" len="med"/>
          </a:ln>
        </p:spPr>
        <p:txBody>
          <a:bodyPr wrap="none"/>
          <a:lstStyle/>
          <a:p>
            <a:endParaRPr lang="ja-JP" altLang="en-US"/>
          </a:p>
        </p:txBody>
      </p:sp>
      <p:sp>
        <p:nvSpPr>
          <p:cNvPr id="35849" name="Text Box 17"/>
          <p:cNvSpPr txBox="1">
            <a:spLocks noChangeArrowheads="1"/>
          </p:cNvSpPr>
          <p:nvPr/>
        </p:nvSpPr>
        <p:spPr bwMode="auto">
          <a:xfrm>
            <a:off x="7246938" y="3733800"/>
            <a:ext cx="1462087" cy="396875"/>
          </a:xfrm>
          <a:prstGeom prst="rect">
            <a:avLst/>
          </a:prstGeom>
          <a:noFill/>
          <a:ln w="9525">
            <a:noFill/>
            <a:miter lim="800000"/>
            <a:headEnd/>
            <a:tailEnd/>
          </a:ln>
        </p:spPr>
        <p:txBody>
          <a:bodyPr wrap="none">
            <a:spAutoFit/>
          </a:bodyPr>
          <a:lstStyle/>
          <a:p>
            <a:pPr>
              <a:spcBef>
                <a:spcPct val="0"/>
              </a:spcBef>
            </a:pPr>
            <a:r>
              <a:rPr lang="ja-JP" altLang="en-US" sz="2000" b="1">
                <a:solidFill>
                  <a:srgbClr val="FF3300"/>
                </a:solidFill>
                <a:latin typeface="Times New Roman" pitchFamily="18" charset="0"/>
              </a:rPr>
              <a:t>磁界の方向</a:t>
            </a:r>
          </a:p>
        </p:txBody>
      </p:sp>
      <p:sp>
        <p:nvSpPr>
          <p:cNvPr id="35850" name="Oval 19"/>
          <p:cNvSpPr>
            <a:spLocks noChangeArrowheads="1"/>
          </p:cNvSpPr>
          <p:nvPr/>
        </p:nvSpPr>
        <p:spPr bwMode="auto">
          <a:xfrm>
            <a:off x="6256338" y="4724400"/>
            <a:ext cx="1524000" cy="381000"/>
          </a:xfrm>
          <a:prstGeom prst="ellipse">
            <a:avLst/>
          </a:prstGeom>
          <a:noFill/>
          <a:ln w="31750">
            <a:solidFill>
              <a:srgbClr val="CC0000"/>
            </a:solidFill>
            <a:round/>
            <a:headEnd/>
            <a:tailEnd/>
          </a:ln>
        </p:spPr>
        <p:txBody>
          <a:bodyPr wrap="none" anchor="ctr"/>
          <a:lstStyle/>
          <a:p>
            <a:endParaRPr lang="ja-JP" altLang="en-US"/>
          </a:p>
        </p:txBody>
      </p:sp>
      <p:sp>
        <p:nvSpPr>
          <p:cNvPr id="35851" name="Line 20"/>
          <p:cNvSpPr>
            <a:spLocks noChangeShapeType="1"/>
          </p:cNvSpPr>
          <p:nvPr/>
        </p:nvSpPr>
        <p:spPr bwMode="auto">
          <a:xfrm>
            <a:off x="7246938" y="4724400"/>
            <a:ext cx="304800" cy="0"/>
          </a:xfrm>
          <a:prstGeom prst="line">
            <a:avLst/>
          </a:prstGeom>
          <a:noFill/>
          <a:ln w="38100">
            <a:solidFill>
              <a:srgbClr val="008000"/>
            </a:solidFill>
            <a:round/>
            <a:headEnd/>
            <a:tailEnd type="triangle" w="med" len="med"/>
          </a:ln>
        </p:spPr>
        <p:txBody>
          <a:bodyPr wrap="none"/>
          <a:lstStyle/>
          <a:p>
            <a:endParaRPr lang="ja-JP" altLang="en-US"/>
          </a:p>
        </p:txBody>
      </p:sp>
      <p:sp>
        <p:nvSpPr>
          <p:cNvPr id="35852" name="Line 21"/>
          <p:cNvSpPr>
            <a:spLocks noChangeShapeType="1"/>
          </p:cNvSpPr>
          <p:nvPr/>
        </p:nvSpPr>
        <p:spPr bwMode="auto">
          <a:xfrm flipH="1">
            <a:off x="7551738" y="4953000"/>
            <a:ext cx="228600" cy="152400"/>
          </a:xfrm>
          <a:prstGeom prst="line">
            <a:avLst/>
          </a:prstGeom>
          <a:noFill/>
          <a:ln w="38100">
            <a:solidFill>
              <a:srgbClr val="008000"/>
            </a:solidFill>
            <a:round/>
            <a:headEnd/>
            <a:tailEnd type="triangle" w="med" len="med"/>
          </a:ln>
        </p:spPr>
        <p:txBody>
          <a:bodyPr wrap="none"/>
          <a:lstStyle/>
          <a:p>
            <a:endParaRPr lang="ja-JP" altLang="en-US"/>
          </a:p>
        </p:txBody>
      </p:sp>
      <p:sp>
        <p:nvSpPr>
          <p:cNvPr id="35853" name="Line 22"/>
          <p:cNvSpPr>
            <a:spLocks noChangeShapeType="1"/>
          </p:cNvSpPr>
          <p:nvPr/>
        </p:nvSpPr>
        <p:spPr bwMode="auto">
          <a:xfrm flipH="1">
            <a:off x="6408738" y="5105400"/>
            <a:ext cx="304800" cy="0"/>
          </a:xfrm>
          <a:prstGeom prst="line">
            <a:avLst/>
          </a:prstGeom>
          <a:noFill/>
          <a:ln w="38100">
            <a:solidFill>
              <a:srgbClr val="008000"/>
            </a:solidFill>
            <a:round/>
            <a:headEnd/>
            <a:tailEnd type="triangle" w="med" len="med"/>
          </a:ln>
        </p:spPr>
        <p:txBody>
          <a:bodyPr wrap="none"/>
          <a:lstStyle/>
          <a:p>
            <a:endParaRPr lang="ja-JP" altLang="en-US"/>
          </a:p>
        </p:txBody>
      </p:sp>
      <p:sp>
        <p:nvSpPr>
          <p:cNvPr id="35854" name="Line 23"/>
          <p:cNvSpPr>
            <a:spLocks noChangeShapeType="1"/>
          </p:cNvSpPr>
          <p:nvPr/>
        </p:nvSpPr>
        <p:spPr bwMode="auto">
          <a:xfrm flipV="1">
            <a:off x="6256338" y="4724400"/>
            <a:ext cx="304800" cy="152400"/>
          </a:xfrm>
          <a:prstGeom prst="line">
            <a:avLst/>
          </a:prstGeom>
          <a:noFill/>
          <a:ln w="38100">
            <a:solidFill>
              <a:srgbClr val="008000"/>
            </a:solidFill>
            <a:round/>
            <a:headEnd/>
            <a:tailEnd type="triangle" w="med" len="med"/>
          </a:ln>
        </p:spPr>
        <p:txBody>
          <a:bodyPr wrap="none"/>
          <a:lstStyle/>
          <a:p>
            <a:endParaRPr lang="ja-JP" altLang="en-US"/>
          </a:p>
        </p:txBody>
      </p:sp>
      <p:sp>
        <p:nvSpPr>
          <p:cNvPr id="35855" name="Line 24"/>
          <p:cNvSpPr>
            <a:spLocks noChangeShapeType="1"/>
          </p:cNvSpPr>
          <p:nvPr/>
        </p:nvSpPr>
        <p:spPr bwMode="auto">
          <a:xfrm>
            <a:off x="6865938" y="5562600"/>
            <a:ext cx="304800" cy="0"/>
          </a:xfrm>
          <a:prstGeom prst="line">
            <a:avLst/>
          </a:prstGeom>
          <a:noFill/>
          <a:ln w="38100">
            <a:solidFill>
              <a:srgbClr val="008000"/>
            </a:solidFill>
            <a:round/>
            <a:headEnd/>
            <a:tailEnd type="triangle" w="med" len="med"/>
          </a:ln>
        </p:spPr>
        <p:txBody>
          <a:bodyPr wrap="none"/>
          <a:lstStyle/>
          <a:p>
            <a:endParaRPr lang="ja-JP" altLang="en-US"/>
          </a:p>
        </p:txBody>
      </p:sp>
      <p:sp>
        <p:nvSpPr>
          <p:cNvPr id="35856" name="Text Box 25"/>
          <p:cNvSpPr txBox="1">
            <a:spLocks noChangeArrowheads="1"/>
          </p:cNvSpPr>
          <p:nvPr/>
        </p:nvSpPr>
        <p:spPr bwMode="auto">
          <a:xfrm>
            <a:off x="7170738" y="5334000"/>
            <a:ext cx="1973262" cy="396875"/>
          </a:xfrm>
          <a:prstGeom prst="rect">
            <a:avLst/>
          </a:prstGeom>
          <a:noFill/>
          <a:ln w="9525">
            <a:noFill/>
            <a:miter lim="800000"/>
            <a:headEnd/>
            <a:tailEnd/>
          </a:ln>
        </p:spPr>
        <p:txBody>
          <a:bodyPr wrap="none">
            <a:spAutoFit/>
          </a:bodyPr>
          <a:lstStyle/>
          <a:p>
            <a:pPr>
              <a:spcBef>
                <a:spcPct val="0"/>
              </a:spcBef>
            </a:pPr>
            <a:r>
              <a:rPr lang="ja-JP" altLang="en-US" sz="2000" b="1">
                <a:solidFill>
                  <a:srgbClr val="008000"/>
                </a:solidFill>
                <a:latin typeface="Times New Roman" pitchFamily="18" charset="0"/>
              </a:rPr>
              <a:t>粒子の運動方向</a:t>
            </a:r>
          </a:p>
        </p:txBody>
      </p:sp>
      <p:sp>
        <p:nvSpPr>
          <p:cNvPr id="35857" name="Line 26"/>
          <p:cNvSpPr>
            <a:spLocks noChangeShapeType="1"/>
          </p:cNvSpPr>
          <p:nvPr/>
        </p:nvSpPr>
        <p:spPr bwMode="auto">
          <a:xfrm flipH="1">
            <a:off x="7018338" y="4724400"/>
            <a:ext cx="228600" cy="152400"/>
          </a:xfrm>
          <a:prstGeom prst="line">
            <a:avLst/>
          </a:prstGeom>
          <a:noFill/>
          <a:ln w="38100">
            <a:solidFill>
              <a:srgbClr val="3366FF"/>
            </a:solidFill>
            <a:round/>
            <a:headEnd/>
            <a:tailEnd type="triangle" w="med" len="med"/>
          </a:ln>
        </p:spPr>
        <p:txBody>
          <a:bodyPr wrap="none"/>
          <a:lstStyle/>
          <a:p>
            <a:endParaRPr lang="ja-JP" altLang="en-US"/>
          </a:p>
        </p:txBody>
      </p:sp>
      <p:sp>
        <p:nvSpPr>
          <p:cNvPr id="35858" name="Line 27"/>
          <p:cNvSpPr>
            <a:spLocks noChangeShapeType="1"/>
          </p:cNvSpPr>
          <p:nvPr/>
        </p:nvSpPr>
        <p:spPr bwMode="auto">
          <a:xfrm rot="10800000" flipH="1">
            <a:off x="6713538" y="4953000"/>
            <a:ext cx="228600" cy="152400"/>
          </a:xfrm>
          <a:prstGeom prst="line">
            <a:avLst/>
          </a:prstGeom>
          <a:noFill/>
          <a:ln w="38100">
            <a:solidFill>
              <a:srgbClr val="3366FF"/>
            </a:solidFill>
            <a:round/>
            <a:headEnd/>
            <a:tailEnd type="triangle" w="med" len="med"/>
          </a:ln>
        </p:spPr>
        <p:txBody>
          <a:bodyPr wrap="none"/>
          <a:lstStyle/>
          <a:p>
            <a:endParaRPr lang="ja-JP" altLang="en-US"/>
          </a:p>
        </p:txBody>
      </p:sp>
      <p:sp>
        <p:nvSpPr>
          <p:cNvPr id="35859" name="Line 28"/>
          <p:cNvSpPr>
            <a:spLocks noChangeShapeType="1"/>
          </p:cNvSpPr>
          <p:nvPr/>
        </p:nvSpPr>
        <p:spPr bwMode="auto">
          <a:xfrm flipH="1">
            <a:off x="7475538" y="4953000"/>
            <a:ext cx="304800" cy="0"/>
          </a:xfrm>
          <a:prstGeom prst="line">
            <a:avLst/>
          </a:prstGeom>
          <a:noFill/>
          <a:ln w="38100">
            <a:solidFill>
              <a:srgbClr val="3366FF"/>
            </a:solidFill>
            <a:round/>
            <a:headEnd/>
            <a:tailEnd type="triangle" w="med" len="med"/>
          </a:ln>
        </p:spPr>
        <p:txBody>
          <a:bodyPr wrap="none"/>
          <a:lstStyle/>
          <a:p>
            <a:endParaRPr lang="ja-JP" altLang="en-US"/>
          </a:p>
        </p:txBody>
      </p:sp>
      <p:sp>
        <p:nvSpPr>
          <p:cNvPr id="35860" name="Line 29"/>
          <p:cNvSpPr>
            <a:spLocks noChangeShapeType="1"/>
          </p:cNvSpPr>
          <p:nvPr/>
        </p:nvSpPr>
        <p:spPr bwMode="auto">
          <a:xfrm>
            <a:off x="6256338" y="4876800"/>
            <a:ext cx="304800" cy="0"/>
          </a:xfrm>
          <a:prstGeom prst="line">
            <a:avLst/>
          </a:prstGeom>
          <a:noFill/>
          <a:ln w="38100">
            <a:solidFill>
              <a:srgbClr val="3366FF"/>
            </a:solidFill>
            <a:round/>
            <a:headEnd/>
            <a:tailEnd type="triangle" w="med" len="med"/>
          </a:ln>
        </p:spPr>
        <p:txBody>
          <a:bodyPr wrap="none"/>
          <a:lstStyle/>
          <a:p>
            <a:endParaRPr lang="ja-JP" altLang="en-US"/>
          </a:p>
        </p:txBody>
      </p:sp>
      <p:sp>
        <p:nvSpPr>
          <p:cNvPr id="35861" name="Line 30"/>
          <p:cNvSpPr>
            <a:spLocks noChangeShapeType="1"/>
          </p:cNvSpPr>
          <p:nvPr/>
        </p:nvSpPr>
        <p:spPr bwMode="auto">
          <a:xfrm>
            <a:off x="6865938" y="5867400"/>
            <a:ext cx="304800" cy="0"/>
          </a:xfrm>
          <a:prstGeom prst="line">
            <a:avLst/>
          </a:prstGeom>
          <a:noFill/>
          <a:ln w="38100">
            <a:solidFill>
              <a:srgbClr val="3366FF"/>
            </a:solidFill>
            <a:round/>
            <a:headEnd/>
            <a:tailEnd type="triangle" w="med" len="med"/>
          </a:ln>
        </p:spPr>
        <p:txBody>
          <a:bodyPr wrap="none"/>
          <a:lstStyle/>
          <a:p>
            <a:endParaRPr lang="ja-JP" altLang="en-US"/>
          </a:p>
        </p:txBody>
      </p:sp>
      <p:sp>
        <p:nvSpPr>
          <p:cNvPr id="35862" name="Text Box 31"/>
          <p:cNvSpPr txBox="1">
            <a:spLocks noChangeArrowheads="1"/>
          </p:cNvSpPr>
          <p:nvPr/>
        </p:nvSpPr>
        <p:spPr bwMode="auto">
          <a:xfrm>
            <a:off x="7162800" y="5638800"/>
            <a:ext cx="1206500" cy="396875"/>
          </a:xfrm>
          <a:prstGeom prst="rect">
            <a:avLst/>
          </a:prstGeom>
          <a:noFill/>
          <a:ln w="9525">
            <a:noFill/>
            <a:miter lim="800000"/>
            <a:headEnd/>
            <a:tailEnd/>
          </a:ln>
        </p:spPr>
        <p:txBody>
          <a:bodyPr wrap="none">
            <a:spAutoFit/>
          </a:bodyPr>
          <a:lstStyle/>
          <a:p>
            <a:pPr>
              <a:spcBef>
                <a:spcPct val="0"/>
              </a:spcBef>
            </a:pPr>
            <a:r>
              <a:rPr lang="ja-JP" altLang="en-US" sz="2000" b="1">
                <a:solidFill>
                  <a:srgbClr val="0033CC"/>
                </a:solidFill>
                <a:latin typeface="Times New Roman" pitchFamily="18" charset="0"/>
              </a:rPr>
              <a:t>力の方向</a:t>
            </a:r>
          </a:p>
        </p:txBody>
      </p:sp>
      <p:pic>
        <p:nvPicPr>
          <p:cNvPr id="35863" name="Picture 36" descr="C:\Documents and Settings\sumiyosh\My Documents\名古屋大学\大学と科学シンポジウム\イメージファイル\運動_gif.gif"/>
          <p:cNvPicPr>
            <a:picLocks noChangeAspect="1" noChangeArrowheads="1" noCrop="1"/>
          </p:cNvPicPr>
          <p:nvPr/>
        </p:nvPicPr>
        <p:blipFill>
          <a:blip r:embed="rId3" cstate="print"/>
          <a:srcRect/>
          <a:stretch>
            <a:fillRect/>
          </a:stretch>
        </p:blipFill>
        <p:spPr bwMode="auto">
          <a:xfrm>
            <a:off x="5715000" y="4267200"/>
            <a:ext cx="2438400" cy="1250950"/>
          </a:xfrm>
          <a:prstGeom prst="rect">
            <a:avLst/>
          </a:prstGeom>
          <a:noFill/>
          <a:ln w="9525">
            <a:noFill/>
            <a:miter lim="800000"/>
            <a:headEnd/>
            <a:tailEnd/>
          </a:ln>
        </p:spPr>
      </p:pic>
    </p:spTree>
  </p:cSld>
  <p:clrMapOvr>
    <a:masterClrMapping/>
  </p:clrMapOvr>
  <p:transition advTm="96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27" name="AutoShape 95"/>
          <p:cNvSpPr>
            <a:spLocks noChangeArrowheads="1"/>
          </p:cNvSpPr>
          <p:nvPr/>
        </p:nvSpPr>
        <p:spPr bwMode="auto">
          <a:xfrm>
            <a:off x="4038600" y="3352800"/>
            <a:ext cx="2057400" cy="990600"/>
          </a:xfrm>
          <a:prstGeom prst="roundRect">
            <a:avLst>
              <a:gd name="adj" fmla="val 16667"/>
            </a:avLst>
          </a:prstGeom>
          <a:solidFill>
            <a:srgbClr val="CCFFFF">
              <a:alpha val="50195"/>
            </a:srgbClr>
          </a:solidFill>
          <a:ln w="9525">
            <a:solidFill>
              <a:schemeClr val="tx1"/>
            </a:solidFill>
            <a:round/>
            <a:headEnd/>
            <a:tailEnd/>
          </a:ln>
        </p:spPr>
        <p:txBody>
          <a:bodyPr wrap="none" anchor="ctr"/>
          <a:lstStyle/>
          <a:p>
            <a:endParaRPr lang="ja-JP" altLang="en-US"/>
          </a:p>
        </p:txBody>
      </p:sp>
      <p:sp>
        <p:nvSpPr>
          <p:cNvPr id="18526" name="AutoShape 94"/>
          <p:cNvSpPr>
            <a:spLocks noChangeArrowheads="1"/>
          </p:cNvSpPr>
          <p:nvPr/>
        </p:nvSpPr>
        <p:spPr bwMode="auto">
          <a:xfrm>
            <a:off x="990600" y="3352800"/>
            <a:ext cx="2286000" cy="990600"/>
          </a:xfrm>
          <a:prstGeom prst="roundRect">
            <a:avLst>
              <a:gd name="adj" fmla="val 16667"/>
            </a:avLst>
          </a:prstGeom>
          <a:solidFill>
            <a:srgbClr val="CCFFFF">
              <a:alpha val="50195"/>
            </a:srgbClr>
          </a:solidFill>
          <a:ln w="9525">
            <a:solidFill>
              <a:schemeClr val="tx1"/>
            </a:solidFill>
            <a:round/>
            <a:headEnd/>
            <a:tailEnd/>
          </a:ln>
        </p:spPr>
        <p:txBody>
          <a:bodyPr wrap="none" anchor="ctr"/>
          <a:lstStyle/>
          <a:p>
            <a:endParaRPr lang="ja-JP" altLang="en-US"/>
          </a:p>
        </p:txBody>
      </p:sp>
      <p:sp>
        <p:nvSpPr>
          <p:cNvPr id="36868" name="Rectangle 2"/>
          <p:cNvSpPr>
            <a:spLocks noGrp="1" noChangeArrowheads="1"/>
          </p:cNvSpPr>
          <p:nvPr>
            <p:ph type="title"/>
          </p:nvPr>
        </p:nvSpPr>
        <p:spPr/>
        <p:txBody>
          <a:bodyPr/>
          <a:lstStyle/>
          <a:p>
            <a:pPr eaLnBrk="1" hangingPunct="1"/>
            <a:r>
              <a:rPr lang="ja-JP" altLang="en-US" smtClean="0">
                <a:solidFill>
                  <a:srgbClr val="CC0000"/>
                </a:solidFill>
              </a:rPr>
              <a:t>蛍光</a:t>
            </a:r>
          </a:p>
        </p:txBody>
      </p:sp>
      <p:sp>
        <p:nvSpPr>
          <p:cNvPr id="36869" name="Rectangle 3"/>
          <p:cNvSpPr>
            <a:spLocks noGrp="1" noChangeArrowheads="1"/>
          </p:cNvSpPr>
          <p:nvPr>
            <p:ph type="body" idx="1"/>
          </p:nvPr>
        </p:nvSpPr>
        <p:spPr>
          <a:xfrm>
            <a:off x="762000" y="1146175"/>
            <a:ext cx="7878763" cy="4706938"/>
          </a:xfrm>
        </p:spPr>
        <p:txBody>
          <a:bodyPr/>
          <a:lstStyle/>
          <a:p>
            <a:pPr eaLnBrk="1" hangingPunct="1"/>
            <a:r>
              <a:rPr lang="ja-JP" altLang="en-US" b="1" smtClean="0">
                <a:solidFill>
                  <a:srgbClr val="CC0000"/>
                </a:solidFill>
                <a:latin typeface="Comic Sans MS" pitchFamily="66" charset="0"/>
              </a:rPr>
              <a:t>蛍光とは</a:t>
            </a:r>
          </a:p>
          <a:p>
            <a:pPr eaLnBrk="1" hangingPunct="1">
              <a:buFont typeface="Wingdings" pitchFamily="2" charset="2"/>
              <a:buNone/>
            </a:pPr>
            <a:r>
              <a:rPr lang="ja-JP" altLang="en-US" b="1" smtClean="0">
                <a:solidFill>
                  <a:srgbClr val="CC0000"/>
                </a:solidFill>
                <a:latin typeface="Comic Sans MS" pitchFamily="66" charset="0"/>
              </a:rPr>
              <a:t>　　</a:t>
            </a:r>
            <a:r>
              <a:rPr lang="ja-JP" altLang="en-US" b="1" smtClean="0">
                <a:solidFill>
                  <a:schemeClr val="tx2"/>
                </a:solidFill>
                <a:latin typeface="Comic Sans MS" pitchFamily="66" charset="0"/>
              </a:rPr>
              <a:t>入射してきた粒子（電荷を持つ）によって、原子や分子が励起される。励起された状態が元の状態に戻るときに発光する（全ての物質が蛍光を発する訳ではない）。</a:t>
            </a:r>
            <a:endParaRPr lang="ja-JP" altLang="en-US" smtClean="0">
              <a:solidFill>
                <a:schemeClr val="tx2"/>
              </a:solidFill>
            </a:endParaRPr>
          </a:p>
        </p:txBody>
      </p:sp>
      <p:sp>
        <p:nvSpPr>
          <p:cNvPr id="18487" name="AutoShape 55"/>
          <p:cNvSpPr>
            <a:spLocks noChangeArrowheads="1"/>
          </p:cNvSpPr>
          <p:nvPr/>
        </p:nvSpPr>
        <p:spPr bwMode="auto">
          <a:xfrm>
            <a:off x="3505200" y="3581400"/>
            <a:ext cx="457200" cy="457200"/>
          </a:xfrm>
          <a:prstGeom prst="notchedRightArrow">
            <a:avLst>
              <a:gd name="adj1" fmla="val 50000"/>
              <a:gd name="adj2" fmla="val 25000"/>
            </a:avLst>
          </a:prstGeom>
          <a:solidFill>
            <a:srgbClr val="FF0000"/>
          </a:solidFill>
          <a:ln w="9525">
            <a:solidFill>
              <a:schemeClr val="tx1"/>
            </a:solidFill>
            <a:miter lim="800000"/>
            <a:headEnd/>
            <a:tailEnd/>
          </a:ln>
        </p:spPr>
        <p:txBody>
          <a:bodyPr wrap="none" anchor="ctr"/>
          <a:lstStyle/>
          <a:p>
            <a:endParaRPr lang="ja-JP" altLang="en-US"/>
          </a:p>
        </p:txBody>
      </p:sp>
      <p:grpSp>
        <p:nvGrpSpPr>
          <p:cNvPr id="2" name="Group 109"/>
          <p:cNvGrpSpPr>
            <a:grpSpLocks/>
          </p:cNvGrpSpPr>
          <p:nvPr/>
        </p:nvGrpSpPr>
        <p:grpSpPr bwMode="auto">
          <a:xfrm>
            <a:off x="5257800" y="3810000"/>
            <a:ext cx="762000" cy="228600"/>
            <a:chOff x="3552" y="2400"/>
            <a:chExt cx="480" cy="144"/>
          </a:xfrm>
        </p:grpSpPr>
        <p:sp>
          <p:nvSpPr>
            <p:cNvPr id="36891" name="Oval 56"/>
            <p:cNvSpPr>
              <a:spLocks noChangeArrowheads="1"/>
            </p:cNvSpPr>
            <p:nvPr/>
          </p:nvSpPr>
          <p:spPr bwMode="auto">
            <a:xfrm>
              <a:off x="3552" y="2400"/>
              <a:ext cx="144" cy="144"/>
            </a:xfrm>
            <a:prstGeom prst="ellipse">
              <a:avLst/>
            </a:prstGeom>
            <a:gradFill rotWithShape="0">
              <a:gsLst>
                <a:gs pos="0">
                  <a:srgbClr val="00FF00"/>
                </a:gs>
                <a:gs pos="100000">
                  <a:srgbClr val="007600"/>
                </a:gs>
              </a:gsLst>
              <a:path path="shape">
                <a:fillToRect l="50000" t="50000" r="50000" b="50000"/>
              </a:path>
            </a:gradFill>
            <a:ln w="9525">
              <a:noFill/>
              <a:round/>
              <a:headEnd/>
              <a:tailEnd/>
            </a:ln>
          </p:spPr>
          <p:txBody>
            <a:bodyPr wrap="none" anchor="ctr"/>
            <a:lstStyle/>
            <a:p>
              <a:endParaRPr lang="ja-JP" altLang="en-US"/>
            </a:p>
          </p:txBody>
        </p:sp>
        <p:sp>
          <p:nvSpPr>
            <p:cNvPr id="36892" name="AutoShape 57"/>
            <p:cNvSpPr>
              <a:spLocks noChangeArrowheads="1"/>
            </p:cNvSpPr>
            <p:nvPr/>
          </p:nvSpPr>
          <p:spPr bwMode="auto">
            <a:xfrm>
              <a:off x="3744" y="2400"/>
              <a:ext cx="288" cy="96"/>
            </a:xfrm>
            <a:custGeom>
              <a:avLst/>
              <a:gdLst>
                <a:gd name="T0" fmla="*/ 216 w 21600"/>
                <a:gd name="T1" fmla="*/ 0 h 21600"/>
                <a:gd name="T2" fmla="*/ 0 w 21600"/>
                <a:gd name="T3" fmla="*/ 48 h 21600"/>
                <a:gd name="T4" fmla="*/ 216 w 21600"/>
                <a:gd name="T5" fmla="*/ 96 h 21600"/>
                <a:gd name="T6" fmla="*/ 288 w 21600"/>
                <a:gd name="T7" fmla="*/ 4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99"/>
            </a:solidFill>
            <a:ln w="9525">
              <a:solidFill>
                <a:schemeClr val="tx1"/>
              </a:solidFill>
              <a:miter lim="800000"/>
              <a:headEnd/>
              <a:tailEnd/>
            </a:ln>
          </p:spPr>
          <p:txBody>
            <a:bodyPr wrap="none" anchor="ctr"/>
            <a:lstStyle/>
            <a:p>
              <a:endParaRPr lang="ja-JP" altLang="en-US"/>
            </a:p>
          </p:txBody>
        </p:sp>
      </p:grpSp>
      <p:grpSp>
        <p:nvGrpSpPr>
          <p:cNvPr id="3" name="Group 108"/>
          <p:cNvGrpSpPr>
            <a:grpSpLocks/>
          </p:cNvGrpSpPr>
          <p:nvPr/>
        </p:nvGrpSpPr>
        <p:grpSpPr bwMode="auto">
          <a:xfrm>
            <a:off x="1219200" y="3352800"/>
            <a:ext cx="1200150" cy="709613"/>
            <a:chOff x="960" y="2097"/>
            <a:chExt cx="756" cy="447"/>
          </a:xfrm>
        </p:grpSpPr>
        <p:sp>
          <p:nvSpPr>
            <p:cNvPr id="36888" name="Oval 19"/>
            <p:cNvSpPr>
              <a:spLocks noChangeArrowheads="1"/>
            </p:cNvSpPr>
            <p:nvPr/>
          </p:nvSpPr>
          <p:spPr bwMode="auto">
            <a:xfrm>
              <a:off x="1104" y="2400"/>
              <a:ext cx="144" cy="144"/>
            </a:xfrm>
            <a:prstGeom prst="ellipse">
              <a:avLst/>
            </a:prstGeom>
            <a:gradFill rotWithShape="0">
              <a:gsLst>
                <a:gs pos="0">
                  <a:srgbClr val="00FF00"/>
                </a:gs>
                <a:gs pos="100000">
                  <a:srgbClr val="007600"/>
                </a:gs>
              </a:gsLst>
              <a:path path="shape">
                <a:fillToRect l="50000" t="50000" r="50000" b="50000"/>
              </a:path>
            </a:gradFill>
            <a:ln w="9525">
              <a:noFill/>
              <a:round/>
              <a:headEnd/>
              <a:tailEnd/>
            </a:ln>
          </p:spPr>
          <p:txBody>
            <a:bodyPr wrap="none" anchor="ctr"/>
            <a:lstStyle/>
            <a:p>
              <a:endParaRPr lang="ja-JP" altLang="en-US"/>
            </a:p>
          </p:txBody>
        </p:sp>
        <p:sp>
          <p:nvSpPr>
            <p:cNvPr id="36889" name="AutoShape 54"/>
            <p:cNvSpPr>
              <a:spLocks noChangeArrowheads="1"/>
            </p:cNvSpPr>
            <p:nvPr/>
          </p:nvSpPr>
          <p:spPr bwMode="auto">
            <a:xfrm>
              <a:off x="1344" y="2400"/>
              <a:ext cx="288" cy="96"/>
            </a:xfrm>
            <a:custGeom>
              <a:avLst/>
              <a:gdLst>
                <a:gd name="T0" fmla="*/ 216 w 21600"/>
                <a:gd name="T1" fmla="*/ 0 h 21600"/>
                <a:gd name="T2" fmla="*/ 0 w 21600"/>
                <a:gd name="T3" fmla="*/ 48 h 21600"/>
                <a:gd name="T4" fmla="*/ 216 w 21600"/>
                <a:gd name="T5" fmla="*/ 96 h 21600"/>
                <a:gd name="T6" fmla="*/ 288 w 21600"/>
                <a:gd name="T7" fmla="*/ 4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99"/>
            </a:solidFill>
            <a:ln w="9525">
              <a:solidFill>
                <a:schemeClr val="tx1"/>
              </a:solidFill>
              <a:miter lim="800000"/>
              <a:headEnd/>
              <a:tailEnd/>
            </a:ln>
          </p:spPr>
          <p:txBody>
            <a:bodyPr wrap="none" anchor="ctr"/>
            <a:lstStyle/>
            <a:p>
              <a:endParaRPr lang="ja-JP" altLang="en-US"/>
            </a:p>
          </p:txBody>
        </p:sp>
        <p:sp>
          <p:nvSpPr>
            <p:cNvPr id="36890" name="Text Box 58"/>
            <p:cNvSpPr txBox="1">
              <a:spLocks noChangeArrowheads="1"/>
            </p:cNvSpPr>
            <p:nvPr/>
          </p:nvSpPr>
          <p:spPr bwMode="auto">
            <a:xfrm>
              <a:off x="960" y="2097"/>
              <a:ext cx="756" cy="250"/>
            </a:xfrm>
            <a:prstGeom prst="rect">
              <a:avLst/>
            </a:prstGeom>
            <a:noFill/>
            <a:ln w="9525">
              <a:noFill/>
              <a:miter lim="800000"/>
              <a:headEnd/>
              <a:tailEnd/>
            </a:ln>
          </p:spPr>
          <p:txBody>
            <a:bodyPr wrap="none">
              <a:spAutoFit/>
            </a:bodyPr>
            <a:lstStyle/>
            <a:p>
              <a:pPr>
                <a:spcBef>
                  <a:spcPct val="0"/>
                </a:spcBef>
              </a:pPr>
              <a:r>
                <a:rPr lang="ja-JP" altLang="en-US" sz="2000">
                  <a:latin typeface="Times New Roman" pitchFamily="18" charset="0"/>
                </a:rPr>
                <a:t>入射粒子</a:t>
              </a:r>
            </a:p>
          </p:txBody>
        </p:sp>
      </p:grpSp>
      <p:grpSp>
        <p:nvGrpSpPr>
          <p:cNvPr id="4" name="Group 113"/>
          <p:cNvGrpSpPr>
            <a:grpSpLocks/>
          </p:cNvGrpSpPr>
          <p:nvPr/>
        </p:nvGrpSpPr>
        <p:grpSpPr bwMode="auto">
          <a:xfrm>
            <a:off x="4038600" y="3581400"/>
            <a:ext cx="1335088" cy="1481138"/>
            <a:chOff x="2784" y="2256"/>
            <a:chExt cx="841" cy="933"/>
          </a:xfrm>
        </p:grpSpPr>
        <p:sp>
          <p:nvSpPr>
            <p:cNvPr id="36886" name="Text Box 91"/>
            <p:cNvSpPr txBox="1">
              <a:spLocks noChangeArrowheads="1"/>
            </p:cNvSpPr>
            <p:nvPr/>
          </p:nvSpPr>
          <p:spPr bwMode="auto">
            <a:xfrm>
              <a:off x="2784" y="2785"/>
              <a:ext cx="841" cy="404"/>
            </a:xfrm>
            <a:prstGeom prst="rect">
              <a:avLst/>
            </a:prstGeom>
            <a:noFill/>
            <a:ln w="9525">
              <a:noFill/>
              <a:miter lim="800000"/>
              <a:headEnd/>
              <a:tailEnd/>
            </a:ln>
          </p:spPr>
          <p:txBody>
            <a:bodyPr wrap="none">
              <a:spAutoFit/>
            </a:bodyPr>
            <a:lstStyle/>
            <a:p>
              <a:pPr>
                <a:spcBef>
                  <a:spcPct val="0"/>
                </a:spcBef>
              </a:pPr>
              <a:r>
                <a:rPr lang="ja-JP" altLang="en-US" sz="1800" b="1">
                  <a:solidFill>
                    <a:schemeClr val="tx2"/>
                  </a:solidFill>
                  <a:latin typeface="Times New Roman" pitchFamily="18" charset="0"/>
                </a:rPr>
                <a:t>原子や分子</a:t>
              </a:r>
            </a:p>
            <a:p>
              <a:pPr>
                <a:spcBef>
                  <a:spcPct val="0"/>
                </a:spcBef>
              </a:pPr>
              <a:r>
                <a:rPr lang="ja-JP" altLang="en-US" sz="1800" b="1">
                  <a:solidFill>
                    <a:schemeClr val="tx2"/>
                  </a:solidFill>
                  <a:latin typeface="Times New Roman" pitchFamily="18" charset="0"/>
                </a:rPr>
                <a:t>の励起状態</a:t>
              </a:r>
            </a:p>
          </p:txBody>
        </p:sp>
        <p:sp>
          <p:nvSpPr>
            <p:cNvPr id="36887" name="AutoShape 92"/>
            <p:cNvSpPr>
              <a:spLocks noChangeArrowheads="1"/>
            </p:cNvSpPr>
            <p:nvPr/>
          </p:nvSpPr>
          <p:spPr bwMode="auto">
            <a:xfrm>
              <a:off x="2928" y="2256"/>
              <a:ext cx="528" cy="384"/>
            </a:xfrm>
            <a:prstGeom prst="sun">
              <a:avLst>
                <a:gd name="adj" fmla="val 25000"/>
              </a:avLst>
            </a:prstGeom>
            <a:solidFill>
              <a:srgbClr val="FF9900"/>
            </a:solidFill>
            <a:ln w="9525">
              <a:solidFill>
                <a:schemeClr val="tx1"/>
              </a:solidFill>
              <a:miter lim="800000"/>
              <a:headEnd/>
              <a:tailEnd/>
            </a:ln>
          </p:spPr>
          <p:txBody>
            <a:bodyPr wrap="none" anchor="ctr"/>
            <a:lstStyle/>
            <a:p>
              <a:endParaRPr lang="ja-JP" altLang="en-US"/>
            </a:p>
          </p:txBody>
        </p:sp>
      </p:grpSp>
      <p:grpSp>
        <p:nvGrpSpPr>
          <p:cNvPr id="5" name="Group 107"/>
          <p:cNvGrpSpPr>
            <a:grpSpLocks/>
          </p:cNvGrpSpPr>
          <p:nvPr/>
        </p:nvGrpSpPr>
        <p:grpSpPr bwMode="auto">
          <a:xfrm>
            <a:off x="2133600" y="3733800"/>
            <a:ext cx="1335088" cy="1128713"/>
            <a:chOff x="1584" y="2304"/>
            <a:chExt cx="841" cy="711"/>
          </a:xfrm>
        </p:grpSpPr>
        <p:sp>
          <p:nvSpPr>
            <p:cNvPr id="36884" name="Text Box 90"/>
            <p:cNvSpPr txBox="1">
              <a:spLocks noChangeArrowheads="1"/>
            </p:cNvSpPr>
            <p:nvPr/>
          </p:nvSpPr>
          <p:spPr bwMode="auto">
            <a:xfrm>
              <a:off x="1584" y="2784"/>
              <a:ext cx="841" cy="231"/>
            </a:xfrm>
            <a:prstGeom prst="rect">
              <a:avLst/>
            </a:prstGeom>
            <a:noFill/>
            <a:ln w="9525">
              <a:noFill/>
              <a:miter lim="800000"/>
              <a:headEnd/>
              <a:tailEnd/>
            </a:ln>
          </p:spPr>
          <p:txBody>
            <a:bodyPr wrap="none">
              <a:spAutoFit/>
            </a:bodyPr>
            <a:lstStyle/>
            <a:p>
              <a:pPr>
                <a:spcBef>
                  <a:spcPct val="0"/>
                </a:spcBef>
              </a:pPr>
              <a:r>
                <a:rPr lang="ja-JP" altLang="en-US" sz="1800" b="1">
                  <a:solidFill>
                    <a:schemeClr val="tx2"/>
                  </a:solidFill>
                  <a:latin typeface="Times New Roman" pitchFamily="18" charset="0"/>
                </a:rPr>
                <a:t>原子や分子</a:t>
              </a:r>
            </a:p>
          </p:txBody>
        </p:sp>
        <p:sp>
          <p:nvSpPr>
            <p:cNvPr id="36885" name="Oval 93"/>
            <p:cNvSpPr>
              <a:spLocks noChangeArrowheads="1"/>
            </p:cNvSpPr>
            <p:nvPr/>
          </p:nvSpPr>
          <p:spPr bwMode="auto">
            <a:xfrm>
              <a:off x="1824" y="2304"/>
              <a:ext cx="288" cy="288"/>
            </a:xfrm>
            <a:prstGeom prst="ellipse">
              <a:avLst/>
            </a:prstGeom>
            <a:solidFill>
              <a:srgbClr val="0000FF"/>
            </a:solidFill>
            <a:ln w="9525">
              <a:solidFill>
                <a:schemeClr val="tx1"/>
              </a:solidFill>
              <a:round/>
              <a:headEnd/>
              <a:tailEnd/>
            </a:ln>
          </p:spPr>
          <p:txBody>
            <a:bodyPr wrap="none" anchor="ctr"/>
            <a:lstStyle/>
            <a:p>
              <a:endParaRPr lang="ja-JP" altLang="en-US"/>
            </a:p>
          </p:txBody>
        </p:sp>
      </p:grpSp>
      <p:sp>
        <p:nvSpPr>
          <p:cNvPr id="18528" name="AutoShape 96"/>
          <p:cNvSpPr>
            <a:spLocks noChangeArrowheads="1"/>
          </p:cNvSpPr>
          <p:nvPr/>
        </p:nvSpPr>
        <p:spPr bwMode="auto">
          <a:xfrm>
            <a:off x="6172200" y="3581400"/>
            <a:ext cx="457200" cy="457200"/>
          </a:xfrm>
          <a:prstGeom prst="notchedRightArrow">
            <a:avLst>
              <a:gd name="adj1" fmla="val 50000"/>
              <a:gd name="adj2" fmla="val 25000"/>
            </a:avLst>
          </a:prstGeom>
          <a:solidFill>
            <a:srgbClr val="FF0000"/>
          </a:solidFill>
          <a:ln w="9525">
            <a:solidFill>
              <a:schemeClr val="tx1"/>
            </a:solidFill>
            <a:miter lim="800000"/>
            <a:headEnd/>
            <a:tailEnd/>
          </a:ln>
        </p:spPr>
        <p:txBody>
          <a:bodyPr wrap="none" anchor="ctr"/>
          <a:lstStyle/>
          <a:p>
            <a:endParaRPr lang="ja-JP" altLang="en-US"/>
          </a:p>
        </p:txBody>
      </p:sp>
      <p:sp>
        <p:nvSpPr>
          <p:cNvPr id="18529" name="AutoShape 97"/>
          <p:cNvSpPr>
            <a:spLocks noChangeArrowheads="1"/>
          </p:cNvSpPr>
          <p:nvPr/>
        </p:nvSpPr>
        <p:spPr bwMode="auto">
          <a:xfrm>
            <a:off x="6629400" y="3276600"/>
            <a:ext cx="1752600" cy="990600"/>
          </a:xfrm>
          <a:prstGeom prst="roundRect">
            <a:avLst>
              <a:gd name="adj" fmla="val 16667"/>
            </a:avLst>
          </a:prstGeom>
          <a:solidFill>
            <a:srgbClr val="CCFFFF">
              <a:alpha val="50195"/>
            </a:srgbClr>
          </a:solidFill>
          <a:ln w="9525">
            <a:solidFill>
              <a:schemeClr val="tx1"/>
            </a:solidFill>
            <a:round/>
            <a:headEnd/>
            <a:tailEnd/>
          </a:ln>
        </p:spPr>
        <p:txBody>
          <a:bodyPr wrap="none" anchor="ctr"/>
          <a:lstStyle/>
          <a:p>
            <a:endParaRPr lang="ja-JP" altLang="en-US"/>
          </a:p>
        </p:txBody>
      </p:sp>
      <p:grpSp>
        <p:nvGrpSpPr>
          <p:cNvPr id="6" name="Group 111"/>
          <p:cNvGrpSpPr>
            <a:grpSpLocks/>
          </p:cNvGrpSpPr>
          <p:nvPr/>
        </p:nvGrpSpPr>
        <p:grpSpPr bwMode="auto">
          <a:xfrm>
            <a:off x="7391400" y="3276600"/>
            <a:ext cx="762000" cy="533400"/>
            <a:chOff x="4896" y="2064"/>
            <a:chExt cx="480" cy="336"/>
          </a:xfrm>
        </p:grpSpPr>
        <p:sp>
          <p:nvSpPr>
            <p:cNvPr id="36881" name="Freeform 99"/>
            <p:cNvSpPr>
              <a:spLocks/>
            </p:cNvSpPr>
            <p:nvPr/>
          </p:nvSpPr>
          <p:spPr bwMode="auto">
            <a:xfrm>
              <a:off x="4944" y="2160"/>
              <a:ext cx="384" cy="240"/>
            </a:xfrm>
            <a:custGeom>
              <a:avLst/>
              <a:gdLst>
                <a:gd name="T0" fmla="*/ 16 w 304"/>
                <a:gd name="T1" fmla="*/ 336 h 336"/>
                <a:gd name="T2" fmla="*/ 16 w 304"/>
                <a:gd name="T3" fmla="*/ 288 h 336"/>
                <a:gd name="T4" fmla="*/ 112 w 304"/>
                <a:gd name="T5" fmla="*/ 240 h 336"/>
                <a:gd name="T6" fmla="*/ 112 w 304"/>
                <a:gd name="T7" fmla="*/ 144 h 336"/>
                <a:gd name="T8" fmla="*/ 208 w 304"/>
                <a:gd name="T9" fmla="*/ 144 h 336"/>
                <a:gd name="T10" fmla="*/ 208 w 304"/>
                <a:gd name="T11" fmla="*/ 48 h 336"/>
                <a:gd name="T12" fmla="*/ 304 w 304"/>
                <a:gd name="T13" fmla="*/ 0 h 336"/>
                <a:gd name="T14" fmla="*/ 0 60000 65536"/>
                <a:gd name="T15" fmla="*/ 0 60000 65536"/>
                <a:gd name="T16" fmla="*/ 0 60000 65536"/>
                <a:gd name="T17" fmla="*/ 0 60000 65536"/>
                <a:gd name="T18" fmla="*/ 0 60000 65536"/>
                <a:gd name="T19" fmla="*/ 0 60000 65536"/>
                <a:gd name="T20" fmla="*/ 0 60000 65536"/>
                <a:gd name="T21" fmla="*/ 0 w 304"/>
                <a:gd name="T22" fmla="*/ 0 h 336"/>
                <a:gd name="T23" fmla="*/ 304 w 304"/>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4" h="336">
                  <a:moveTo>
                    <a:pt x="16" y="336"/>
                  </a:moveTo>
                  <a:cubicBezTo>
                    <a:pt x="8" y="320"/>
                    <a:pt x="0" y="304"/>
                    <a:pt x="16" y="288"/>
                  </a:cubicBezTo>
                  <a:cubicBezTo>
                    <a:pt x="32" y="272"/>
                    <a:pt x="96" y="264"/>
                    <a:pt x="112" y="240"/>
                  </a:cubicBezTo>
                  <a:cubicBezTo>
                    <a:pt x="128" y="216"/>
                    <a:pt x="96" y="160"/>
                    <a:pt x="112" y="144"/>
                  </a:cubicBezTo>
                  <a:cubicBezTo>
                    <a:pt x="128" y="128"/>
                    <a:pt x="192" y="160"/>
                    <a:pt x="208" y="144"/>
                  </a:cubicBezTo>
                  <a:cubicBezTo>
                    <a:pt x="224" y="128"/>
                    <a:pt x="192" y="72"/>
                    <a:pt x="208" y="48"/>
                  </a:cubicBezTo>
                  <a:cubicBezTo>
                    <a:pt x="224" y="24"/>
                    <a:pt x="288" y="8"/>
                    <a:pt x="304" y="0"/>
                  </a:cubicBezTo>
                </a:path>
              </a:pathLst>
            </a:custGeom>
            <a:noFill/>
            <a:ln w="44450">
              <a:solidFill>
                <a:srgbClr val="FF6600"/>
              </a:solidFill>
              <a:round/>
              <a:headEnd/>
              <a:tailEnd/>
            </a:ln>
          </p:spPr>
          <p:txBody>
            <a:bodyPr wrap="none"/>
            <a:lstStyle/>
            <a:p>
              <a:endParaRPr lang="ja-JP" altLang="en-US"/>
            </a:p>
          </p:txBody>
        </p:sp>
        <p:sp>
          <p:nvSpPr>
            <p:cNvPr id="36882" name="Line 102"/>
            <p:cNvSpPr>
              <a:spLocks noChangeShapeType="1"/>
            </p:cNvSpPr>
            <p:nvPr/>
          </p:nvSpPr>
          <p:spPr bwMode="auto">
            <a:xfrm flipV="1">
              <a:off x="5184" y="2112"/>
              <a:ext cx="192" cy="96"/>
            </a:xfrm>
            <a:prstGeom prst="line">
              <a:avLst/>
            </a:prstGeom>
            <a:noFill/>
            <a:ln w="38100">
              <a:solidFill>
                <a:srgbClr val="FF6600"/>
              </a:solidFill>
              <a:round/>
              <a:headEnd/>
              <a:tailEnd type="triangle" w="med" len="med"/>
            </a:ln>
          </p:spPr>
          <p:txBody>
            <a:bodyPr wrap="none"/>
            <a:lstStyle/>
            <a:p>
              <a:endParaRPr lang="ja-JP" altLang="en-US"/>
            </a:p>
          </p:txBody>
        </p:sp>
        <p:sp>
          <p:nvSpPr>
            <p:cNvPr id="36883" name="Text Box 103"/>
            <p:cNvSpPr txBox="1">
              <a:spLocks noChangeArrowheads="1"/>
            </p:cNvSpPr>
            <p:nvPr/>
          </p:nvSpPr>
          <p:spPr bwMode="auto">
            <a:xfrm>
              <a:off x="4896" y="2064"/>
              <a:ext cx="261" cy="231"/>
            </a:xfrm>
            <a:prstGeom prst="rect">
              <a:avLst/>
            </a:prstGeom>
            <a:noFill/>
            <a:ln w="9525">
              <a:noFill/>
              <a:miter lim="800000"/>
              <a:headEnd/>
              <a:tailEnd/>
            </a:ln>
          </p:spPr>
          <p:txBody>
            <a:bodyPr wrap="none">
              <a:spAutoFit/>
            </a:bodyPr>
            <a:lstStyle/>
            <a:p>
              <a:pPr>
                <a:spcBef>
                  <a:spcPct val="0"/>
                </a:spcBef>
              </a:pPr>
              <a:r>
                <a:rPr lang="ja-JP" altLang="en-US" sz="1800" b="1">
                  <a:latin typeface="Times New Roman" pitchFamily="18" charset="0"/>
                </a:rPr>
                <a:t>光</a:t>
              </a:r>
            </a:p>
          </p:txBody>
        </p:sp>
      </p:grpSp>
      <p:grpSp>
        <p:nvGrpSpPr>
          <p:cNvPr id="7" name="Group 112"/>
          <p:cNvGrpSpPr>
            <a:grpSpLocks/>
          </p:cNvGrpSpPr>
          <p:nvPr/>
        </p:nvGrpSpPr>
        <p:grpSpPr bwMode="auto">
          <a:xfrm>
            <a:off x="6629400" y="3657600"/>
            <a:ext cx="1795463" cy="1403350"/>
            <a:chOff x="4416" y="2304"/>
            <a:chExt cx="1131" cy="884"/>
          </a:xfrm>
        </p:grpSpPr>
        <p:sp>
          <p:nvSpPr>
            <p:cNvPr id="36879" name="Oval 98"/>
            <p:cNvSpPr>
              <a:spLocks noChangeArrowheads="1"/>
            </p:cNvSpPr>
            <p:nvPr/>
          </p:nvSpPr>
          <p:spPr bwMode="auto">
            <a:xfrm>
              <a:off x="4656" y="2304"/>
              <a:ext cx="288" cy="288"/>
            </a:xfrm>
            <a:prstGeom prst="ellipse">
              <a:avLst/>
            </a:prstGeom>
            <a:solidFill>
              <a:srgbClr val="0000FF"/>
            </a:solidFill>
            <a:ln w="9525">
              <a:solidFill>
                <a:schemeClr val="tx1"/>
              </a:solidFill>
              <a:round/>
              <a:headEnd/>
              <a:tailEnd/>
            </a:ln>
          </p:spPr>
          <p:txBody>
            <a:bodyPr wrap="none" anchor="ctr"/>
            <a:lstStyle/>
            <a:p>
              <a:endParaRPr lang="ja-JP" altLang="en-US"/>
            </a:p>
          </p:txBody>
        </p:sp>
        <p:sp>
          <p:nvSpPr>
            <p:cNvPr id="36880" name="Text Box 106"/>
            <p:cNvSpPr txBox="1">
              <a:spLocks noChangeArrowheads="1"/>
            </p:cNvSpPr>
            <p:nvPr/>
          </p:nvSpPr>
          <p:spPr bwMode="auto">
            <a:xfrm>
              <a:off x="4416" y="2784"/>
              <a:ext cx="1131" cy="404"/>
            </a:xfrm>
            <a:prstGeom prst="rect">
              <a:avLst/>
            </a:prstGeom>
            <a:noFill/>
            <a:ln w="9525">
              <a:noFill/>
              <a:miter lim="800000"/>
              <a:headEnd/>
              <a:tailEnd/>
            </a:ln>
          </p:spPr>
          <p:txBody>
            <a:bodyPr wrap="none">
              <a:spAutoFit/>
            </a:bodyPr>
            <a:lstStyle/>
            <a:p>
              <a:pPr>
                <a:spcBef>
                  <a:spcPct val="0"/>
                </a:spcBef>
              </a:pPr>
              <a:r>
                <a:rPr lang="ja-JP" altLang="en-US" sz="1800" b="1">
                  <a:solidFill>
                    <a:schemeClr val="tx2"/>
                  </a:solidFill>
                  <a:latin typeface="Times New Roman" pitchFamily="18" charset="0"/>
                </a:rPr>
                <a:t>元の原子や分子</a:t>
              </a:r>
            </a:p>
            <a:p>
              <a:pPr>
                <a:spcBef>
                  <a:spcPct val="0"/>
                </a:spcBef>
              </a:pPr>
              <a:r>
                <a:rPr lang="ja-JP" altLang="en-US" sz="1800" b="1">
                  <a:solidFill>
                    <a:schemeClr val="tx2"/>
                  </a:solidFill>
                  <a:latin typeface="Times New Roman" pitchFamily="18" charset="0"/>
                </a:rPr>
                <a:t>の状態</a:t>
              </a:r>
              <a:endParaRPr lang="ja-JP" altLang="en-US" sz="2400">
                <a:latin typeface="Times New Roman" pitchFamily="18" charset="0"/>
              </a:endParaRPr>
            </a:p>
          </p:txBody>
        </p:sp>
      </p:grpSp>
    </p:spTree>
  </p:cSld>
  <p:clrMapOvr>
    <a:masterClrMapping/>
  </p:clrMapOvr>
  <p:transition advTm="57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8526"/>
                                        </p:tgtEl>
                                        <p:attrNameLst>
                                          <p:attrName>style.visibility</p:attrName>
                                        </p:attrNameLst>
                                      </p:cBhvr>
                                      <p:to>
                                        <p:strVal val="visible"/>
                                      </p:to>
                                    </p:set>
                                    <p:animEffect transition="in" filter="strips(downLeft)">
                                      <p:cBhvr>
                                        <p:cTn id="18" dur="500"/>
                                        <p:tgtEl>
                                          <p:spTgt spid="18526"/>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8487"/>
                                        </p:tgtEl>
                                        <p:attrNameLst>
                                          <p:attrName>style.visibility</p:attrName>
                                        </p:attrNameLst>
                                      </p:cBhvr>
                                      <p:to>
                                        <p:strVal val="visible"/>
                                      </p:to>
                                    </p:set>
                                    <p:animEffect transition="in" filter="strips(downLeft)">
                                      <p:cBhvr>
                                        <p:cTn id="23" dur="500"/>
                                        <p:tgtEl>
                                          <p:spTgt spid="18487"/>
                                        </p:tgtEl>
                                      </p:cBhvr>
                                    </p:animEffect>
                                  </p:childTnLst>
                                </p:cTn>
                              </p:par>
                            </p:childTnLst>
                          </p:cTn>
                        </p:par>
                      </p:childTnLst>
                    </p:cTn>
                  </p:par>
                  <p:par>
                    <p:cTn id="24" fill="hold">
                      <p:stCondLst>
                        <p:cond delay="indefinite"/>
                      </p:stCondLst>
                      <p:childTnLst>
                        <p:par>
                          <p:cTn id="25" fill="hold">
                            <p:stCondLst>
                              <p:cond delay="0"/>
                            </p:stCondLst>
                            <p:childTnLst>
                              <p:par>
                                <p:cTn id="26" presetID="11" presetClass="entr" presetSubtype="0" fill="hold" nodeType="clickEffect">
                                  <p:stCondLst>
                                    <p:cond delay="0"/>
                                  </p:stCondLst>
                                  <p:childTnLst>
                                    <p:set>
                                      <p:cBhvr>
                                        <p:cTn id="27" dur="1000">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8527"/>
                                        </p:tgtEl>
                                        <p:attrNameLst>
                                          <p:attrName>style.visibility</p:attrName>
                                        </p:attrNameLst>
                                      </p:cBhvr>
                                      <p:to>
                                        <p:strVal val="visible"/>
                                      </p:to>
                                    </p:set>
                                    <p:animEffect transition="in" filter="strips(downLeft)">
                                      <p:cBhvr>
                                        <p:cTn id="37" dur="500"/>
                                        <p:tgtEl>
                                          <p:spTgt spid="1852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8528"/>
                                        </p:tgtEl>
                                        <p:attrNameLst>
                                          <p:attrName>style.visibility</p:attrName>
                                        </p:attrNameLst>
                                      </p:cBhvr>
                                      <p:to>
                                        <p:strVal val="visible"/>
                                      </p:to>
                                    </p:set>
                                    <p:animEffect transition="in" filter="strips(downLeft)">
                                      <p:cBhvr>
                                        <p:cTn id="42" dur="500"/>
                                        <p:tgtEl>
                                          <p:spTgt spid="185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1" presetClass="entr" presetSubtype="0" fill="hold" nodeType="clickEffect">
                                  <p:stCondLst>
                                    <p:cond delay="0"/>
                                  </p:stCondLst>
                                  <p:childTnLst>
                                    <p:set>
                                      <p:cBhvr>
                                        <p:cTn id="51" dur="1000">
                                          <p:stCondLst>
                                            <p:cond delay="0"/>
                                          </p:stCondLst>
                                        </p:cTn>
                                        <p:tgtEl>
                                          <p:spTgt spid="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18529"/>
                                        </p:tgtEl>
                                        <p:attrNameLst>
                                          <p:attrName>style.visibility</p:attrName>
                                        </p:attrNameLst>
                                      </p:cBhvr>
                                      <p:to>
                                        <p:strVal val="visible"/>
                                      </p:to>
                                    </p:set>
                                    <p:animEffect transition="in" filter="strips(downLeft)">
                                      <p:cBhvr>
                                        <p:cTn id="56" dur="500"/>
                                        <p:tgtEl>
                                          <p:spTgt spid="18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27" grpId="0" animBg="1"/>
      <p:bldP spid="18526" grpId="0" animBg="1"/>
      <p:bldP spid="18487" grpId="0" animBg="1"/>
      <p:bldP spid="18528" grpId="0" animBg="1"/>
      <p:bldP spid="1852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13"/>
          <p:cNvSpPr>
            <a:spLocks noChangeArrowheads="1"/>
          </p:cNvSpPr>
          <p:nvPr/>
        </p:nvSpPr>
        <p:spPr bwMode="auto">
          <a:xfrm>
            <a:off x="2133600" y="4648200"/>
            <a:ext cx="2209800" cy="381000"/>
          </a:xfrm>
          <a:prstGeom prst="rect">
            <a:avLst/>
          </a:prstGeom>
          <a:solidFill>
            <a:srgbClr val="CC99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99FF"/>
            </a:extrusionClr>
          </a:sp3d>
        </p:spPr>
        <p:txBody>
          <a:bodyPr wrap="none" anchor="ctr">
            <a:flatTx/>
          </a:bodyPr>
          <a:lstStyle/>
          <a:p>
            <a:endParaRPr lang="ja-JP" altLang="en-US"/>
          </a:p>
        </p:txBody>
      </p:sp>
      <p:sp>
        <p:nvSpPr>
          <p:cNvPr id="37891" name="Oval 15"/>
          <p:cNvSpPr>
            <a:spLocks noChangeArrowheads="1"/>
          </p:cNvSpPr>
          <p:nvPr/>
        </p:nvSpPr>
        <p:spPr bwMode="auto">
          <a:xfrm>
            <a:off x="4343400" y="4672013"/>
            <a:ext cx="152400" cy="304800"/>
          </a:xfrm>
          <a:prstGeom prst="ellipse">
            <a:avLst/>
          </a:prstGeom>
          <a:solidFill>
            <a:srgbClr val="0000FF"/>
          </a:solidFill>
          <a:ln w="9525">
            <a:round/>
            <a:headEnd/>
            <a:tailEnd/>
          </a:ln>
          <a:scene3d>
            <a:camera prst="legacyObliqueTopRight">
              <a:rot lat="0" lon="5400000" rev="0"/>
            </a:camera>
            <a:lightRig rig="legacyFlat4" dir="t"/>
          </a:scene3d>
          <a:sp3d extrusionH="430200" prstMaterial="legacyMatte">
            <a:bevelT w="13500" h="13500" prst="angle"/>
            <a:bevelB w="13500" h="13500" prst="angle"/>
            <a:extrusionClr>
              <a:srgbClr val="0000FF"/>
            </a:extrusionClr>
          </a:sp3d>
        </p:spPr>
        <p:txBody>
          <a:bodyPr wrap="none" anchor="ctr">
            <a:flatTx/>
          </a:bodyPr>
          <a:lstStyle/>
          <a:p>
            <a:endParaRPr lang="ja-JP" altLang="en-US"/>
          </a:p>
        </p:txBody>
      </p:sp>
      <p:sp>
        <p:nvSpPr>
          <p:cNvPr id="37892" name="Text Box 19"/>
          <p:cNvSpPr txBox="1">
            <a:spLocks noChangeArrowheads="1"/>
          </p:cNvSpPr>
          <p:nvPr/>
        </p:nvSpPr>
        <p:spPr bwMode="auto">
          <a:xfrm>
            <a:off x="1447800" y="3810000"/>
            <a:ext cx="1766888" cy="1006475"/>
          </a:xfrm>
          <a:prstGeom prst="rect">
            <a:avLst/>
          </a:prstGeom>
          <a:noFill/>
          <a:ln w="9525">
            <a:noFill/>
            <a:miter lim="800000"/>
            <a:headEnd/>
            <a:tailEnd/>
          </a:ln>
        </p:spPr>
        <p:txBody>
          <a:bodyPr wrap="none">
            <a:spAutoFit/>
          </a:bodyPr>
          <a:lstStyle/>
          <a:p>
            <a:pPr>
              <a:spcBef>
                <a:spcPct val="0"/>
              </a:spcBef>
            </a:pPr>
            <a:r>
              <a:rPr lang="ja-JP" altLang="en-US" sz="2000" b="1">
                <a:solidFill>
                  <a:srgbClr val="CC99FF"/>
                </a:solidFill>
                <a:latin typeface="Times New Roman" pitchFamily="18" charset="0"/>
              </a:rPr>
              <a:t>シンチレーター</a:t>
            </a:r>
          </a:p>
          <a:p>
            <a:pPr>
              <a:spcBef>
                <a:spcPct val="0"/>
              </a:spcBef>
            </a:pPr>
            <a:r>
              <a:rPr lang="ja-JP" altLang="en-US" sz="2000" b="1">
                <a:solidFill>
                  <a:srgbClr val="CC99FF"/>
                </a:solidFill>
                <a:latin typeface="Times New Roman" pitchFamily="18" charset="0"/>
              </a:rPr>
              <a:t>（蛍光物質）</a:t>
            </a:r>
          </a:p>
          <a:p>
            <a:pPr>
              <a:spcBef>
                <a:spcPct val="0"/>
              </a:spcBef>
            </a:pPr>
            <a:endParaRPr lang="ja-JP" altLang="en-US" sz="2000" b="1">
              <a:solidFill>
                <a:srgbClr val="CC99FF"/>
              </a:solidFill>
              <a:latin typeface="Times New Roman" pitchFamily="18" charset="0"/>
            </a:endParaRPr>
          </a:p>
        </p:txBody>
      </p:sp>
      <p:sp>
        <p:nvSpPr>
          <p:cNvPr id="37893" name="AutoShape 20"/>
          <p:cNvSpPr>
            <a:spLocks noChangeArrowheads="1"/>
          </p:cNvSpPr>
          <p:nvPr/>
        </p:nvSpPr>
        <p:spPr bwMode="auto">
          <a:xfrm>
            <a:off x="6213475" y="4572000"/>
            <a:ext cx="914400" cy="685800"/>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a:p>
        </p:txBody>
      </p:sp>
      <p:sp>
        <p:nvSpPr>
          <p:cNvPr id="37894" name="Line 28"/>
          <p:cNvSpPr>
            <a:spLocks noChangeShapeType="1"/>
          </p:cNvSpPr>
          <p:nvPr/>
        </p:nvSpPr>
        <p:spPr bwMode="auto">
          <a:xfrm flipH="1">
            <a:off x="4724400" y="4419600"/>
            <a:ext cx="76200" cy="228600"/>
          </a:xfrm>
          <a:prstGeom prst="line">
            <a:avLst/>
          </a:prstGeom>
          <a:noFill/>
          <a:ln w="38100">
            <a:solidFill>
              <a:srgbClr val="0033CC"/>
            </a:solidFill>
            <a:round/>
            <a:headEnd/>
            <a:tailEnd type="triangle" w="med" len="med"/>
          </a:ln>
        </p:spPr>
        <p:txBody>
          <a:bodyPr wrap="none"/>
          <a:lstStyle/>
          <a:p>
            <a:endParaRPr lang="ja-JP" altLang="en-US"/>
          </a:p>
        </p:txBody>
      </p:sp>
      <p:sp>
        <p:nvSpPr>
          <p:cNvPr id="37895" name="Text Box 32"/>
          <p:cNvSpPr txBox="1">
            <a:spLocks noChangeArrowheads="1"/>
          </p:cNvSpPr>
          <p:nvPr/>
        </p:nvSpPr>
        <p:spPr bwMode="auto">
          <a:xfrm>
            <a:off x="3962400" y="4038600"/>
            <a:ext cx="1412875" cy="336550"/>
          </a:xfrm>
          <a:prstGeom prst="rect">
            <a:avLst/>
          </a:prstGeom>
          <a:noFill/>
          <a:ln w="9525">
            <a:noFill/>
            <a:miter lim="800000"/>
            <a:headEnd/>
            <a:tailEnd/>
          </a:ln>
        </p:spPr>
        <p:txBody>
          <a:bodyPr wrap="none">
            <a:spAutoFit/>
          </a:bodyPr>
          <a:lstStyle/>
          <a:p>
            <a:pPr>
              <a:spcBef>
                <a:spcPct val="0"/>
              </a:spcBef>
            </a:pPr>
            <a:r>
              <a:rPr lang="ja-JP" altLang="en-US" sz="1600" b="1">
                <a:solidFill>
                  <a:srgbClr val="0033CC"/>
                </a:solidFill>
                <a:latin typeface="Times New Roman" pitchFamily="18" charset="0"/>
              </a:rPr>
              <a:t>光電子増倍管</a:t>
            </a:r>
          </a:p>
        </p:txBody>
      </p:sp>
      <p:sp>
        <p:nvSpPr>
          <p:cNvPr id="37896" name="Rectangle 2"/>
          <p:cNvSpPr>
            <a:spLocks noGrp="1" noChangeArrowheads="1"/>
          </p:cNvSpPr>
          <p:nvPr>
            <p:ph type="title"/>
          </p:nvPr>
        </p:nvSpPr>
        <p:spPr/>
        <p:txBody>
          <a:bodyPr/>
          <a:lstStyle/>
          <a:p>
            <a:pPr eaLnBrk="1" hangingPunct="1"/>
            <a:r>
              <a:rPr lang="ja-JP" altLang="en-US" smtClean="0">
                <a:solidFill>
                  <a:srgbClr val="CC0000"/>
                </a:solidFill>
              </a:rPr>
              <a:t>蛍光を利用した検出器</a:t>
            </a:r>
          </a:p>
        </p:txBody>
      </p:sp>
      <p:sp>
        <p:nvSpPr>
          <p:cNvPr id="20483" name="Rectangle 3"/>
          <p:cNvSpPr>
            <a:spLocks noGrp="1" noChangeArrowheads="1"/>
          </p:cNvSpPr>
          <p:nvPr>
            <p:ph type="body" idx="1"/>
          </p:nvPr>
        </p:nvSpPr>
        <p:spPr>
          <a:xfrm>
            <a:off x="685800" y="990600"/>
            <a:ext cx="7878763" cy="2057400"/>
          </a:xfrm>
        </p:spPr>
        <p:txBody>
          <a:bodyPr/>
          <a:lstStyle/>
          <a:p>
            <a:pPr eaLnBrk="1" hangingPunct="1"/>
            <a:r>
              <a:rPr lang="ja-JP" altLang="en-US" b="1" smtClean="0">
                <a:solidFill>
                  <a:srgbClr val="CC0000"/>
                </a:solidFill>
              </a:rPr>
              <a:t>テレビ</a:t>
            </a:r>
          </a:p>
          <a:p>
            <a:pPr eaLnBrk="1" hangingPunct="1">
              <a:buFont typeface="Wingdings" pitchFamily="2" charset="2"/>
              <a:buNone/>
            </a:pPr>
            <a:r>
              <a:rPr lang="ja-JP" altLang="en-US" b="1" smtClean="0"/>
              <a:t>　　</a:t>
            </a:r>
            <a:endParaRPr lang="ja-JP" altLang="en-US" smtClean="0"/>
          </a:p>
        </p:txBody>
      </p:sp>
      <p:grpSp>
        <p:nvGrpSpPr>
          <p:cNvPr id="2" name="Group 41"/>
          <p:cNvGrpSpPr>
            <a:grpSpLocks/>
          </p:cNvGrpSpPr>
          <p:nvPr/>
        </p:nvGrpSpPr>
        <p:grpSpPr bwMode="auto">
          <a:xfrm>
            <a:off x="1981200" y="3657600"/>
            <a:ext cx="1997075" cy="2351088"/>
            <a:chOff x="758" y="2271"/>
            <a:chExt cx="1258" cy="1481"/>
          </a:xfrm>
        </p:grpSpPr>
        <p:sp>
          <p:nvSpPr>
            <p:cNvPr id="37925" name="Line 16"/>
            <p:cNvSpPr>
              <a:spLocks noChangeShapeType="1"/>
            </p:cNvSpPr>
            <p:nvPr/>
          </p:nvSpPr>
          <p:spPr bwMode="auto">
            <a:xfrm flipV="1">
              <a:off x="1632" y="2271"/>
              <a:ext cx="384" cy="576"/>
            </a:xfrm>
            <a:prstGeom prst="line">
              <a:avLst/>
            </a:prstGeom>
            <a:noFill/>
            <a:ln w="38100">
              <a:solidFill>
                <a:srgbClr val="FF0000"/>
              </a:solidFill>
              <a:round/>
              <a:headEnd/>
              <a:tailEnd type="triangle" w="med" len="med"/>
            </a:ln>
          </p:spPr>
          <p:txBody>
            <a:bodyPr wrap="none"/>
            <a:lstStyle/>
            <a:p>
              <a:endParaRPr lang="ja-JP" altLang="en-US"/>
            </a:p>
          </p:txBody>
        </p:sp>
        <p:sp>
          <p:nvSpPr>
            <p:cNvPr id="37926" name="Line 17"/>
            <p:cNvSpPr>
              <a:spLocks noChangeShapeType="1"/>
            </p:cNvSpPr>
            <p:nvPr/>
          </p:nvSpPr>
          <p:spPr bwMode="auto">
            <a:xfrm flipH="1">
              <a:off x="1152" y="3135"/>
              <a:ext cx="288" cy="384"/>
            </a:xfrm>
            <a:prstGeom prst="line">
              <a:avLst/>
            </a:prstGeom>
            <a:noFill/>
            <a:ln w="38100">
              <a:solidFill>
                <a:srgbClr val="FF0000"/>
              </a:solidFill>
              <a:round/>
              <a:headEnd/>
              <a:tailEnd/>
            </a:ln>
          </p:spPr>
          <p:txBody>
            <a:bodyPr wrap="none"/>
            <a:lstStyle/>
            <a:p>
              <a:endParaRPr lang="ja-JP" altLang="en-US"/>
            </a:p>
          </p:txBody>
        </p:sp>
        <p:sp>
          <p:nvSpPr>
            <p:cNvPr id="37927" name="Text Box 31"/>
            <p:cNvSpPr txBox="1">
              <a:spLocks noChangeArrowheads="1"/>
            </p:cNvSpPr>
            <p:nvPr/>
          </p:nvSpPr>
          <p:spPr bwMode="auto">
            <a:xfrm>
              <a:off x="758" y="3502"/>
              <a:ext cx="760" cy="250"/>
            </a:xfrm>
            <a:prstGeom prst="rect">
              <a:avLst/>
            </a:prstGeom>
            <a:noFill/>
            <a:ln w="9525">
              <a:noFill/>
              <a:miter lim="800000"/>
              <a:headEnd/>
              <a:tailEnd/>
            </a:ln>
          </p:spPr>
          <p:txBody>
            <a:bodyPr wrap="none">
              <a:spAutoFit/>
            </a:bodyPr>
            <a:lstStyle/>
            <a:p>
              <a:pPr>
                <a:spcBef>
                  <a:spcPct val="0"/>
                </a:spcBef>
              </a:pPr>
              <a:r>
                <a:rPr lang="ja-JP" altLang="en-US" sz="2000" b="1">
                  <a:solidFill>
                    <a:srgbClr val="FF3300"/>
                  </a:solidFill>
                  <a:latin typeface="Times New Roman" pitchFamily="18" charset="0"/>
                </a:rPr>
                <a:t>荷電粒子</a:t>
              </a:r>
            </a:p>
          </p:txBody>
        </p:sp>
      </p:grpSp>
      <p:grpSp>
        <p:nvGrpSpPr>
          <p:cNvPr id="3" name="Group 40"/>
          <p:cNvGrpSpPr>
            <a:grpSpLocks/>
          </p:cNvGrpSpPr>
          <p:nvPr/>
        </p:nvGrpSpPr>
        <p:grpSpPr bwMode="auto">
          <a:xfrm>
            <a:off x="2819400" y="4572000"/>
            <a:ext cx="1143000" cy="457200"/>
            <a:chOff x="1248" y="2880"/>
            <a:chExt cx="720" cy="288"/>
          </a:xfrm>
        </p:grpSpPr>
        <p:sp>
          <p:nvSpPr>
            <p:cNvPr id="37923" name="Line 18"/>
            <p:cNvSpPr>
              <a:spLocks noChangeShapeType="1"/>
            </p:cNvSpPr>
            <p:nvPr/>
          </p:nvSpPr>
          <p:spPr bwMode="auto">
            <a:xfrm>
              <a:off x="1584" y="2991"/>
              <a:ext cx="384" cy="0"/>
            </a:xfrm>
            <a:prstGeom prst="line">
              <a:avLst/>
            </a:prstGeom>
            <a:noFill/>
            <a:ln w="38100">
              <a:solidFill>
                <a:srgbClr val="FFFF00"/>
              </a:solidFill>
              <a:round/>
              <a:headEnd/>
              <a:tailEnd type="triangle" w="med" len="med"/>
            </a:ln>
          </p:spPr>
          <p:txBody>
            <a:bodyPr wrap="none"/>
            <a:lstStyle/>
            <a:p>
              <a:endParaRPr lang="ja-JP" altLang="en-US"/>
            </a:p>
          </p:txBody>
        </p:sp>
        <p:sp>
          <p:nvSpPr>
            <p:cNvPr id="37924" name="Text Box 34"/>
            <p:cNvSpPr txBox="1">
              <a:spLocks noChangeArrowheads="1"/>
            </p:cNvSpPr>
            <p:nvPr/>
          </p:nvSpPr>
          <p:spPr bwMode="auto">
            <a:xfrm>
              <a:off x="1248" y="2880"/>
              <a:ext cx="308" cy="288"/>
            </a:xfrm>
            <a:prstGeom prst="rect">
              <a:avLst/>
            </a:prstGeom>
            <a:noFill/>
            <a:ln w="9525">
              <a:noFill/>
              <a:miter lim="800000"/>
              <a:headEnd/>
              <a:tailEnd/>
            </a:ln>
          </p:spPr>
          <p:txBody>
            <a:bodyPr wrap="none">
              <a:spAutoFit/>
            </a:bodyPr>
            <a:lstStyle/>
            <a:p>
              <a:pPr>
                <a:spcBef>
                  <a:spcPct val="0"/>
                </a:spcBef>
              </a:pPr>
              <a:r>
                <a:rPr lang="ja-JP" altLang="en-US" sz="2400">
                  <a:solidFill>
                    <a:srgbClr val="FFFF00"/>
                  </a:solidFill>
                  <a:latin typeface="Times New Roman" pitchFamily="18" charset="0"/>
                </a:rPr>
                <a:t>光</a:t>
              </a:r>
            </a:p>
          </p:txBody>
        </p:sp>
      </p:grpSp>
      <p:grpSp>
        <p:nvGrpSpPr>
          <p:cNvPr id="4" name="Group 42"/>
          <p:cNvGrpSpPr>
            <a:grpSpLocks/>
          </p:cNvGrpSpPr>
          <p:nvPr/>
        </p:nvGrpSpPr>
        <p:grpSpPr bwMode="auto">
          <a:xfrm>
            <a:off x="3810000" y="838200"/>
            <a:ext cx="3521075" cy="2393950"/>
            <a:chOff x="2592" y="672"/>
            <a:chExt cx="2218" cy="1508"/>
          </a:xfrm>
        </p:grpSpPr>
        <p:sp>
          <p:nvSpPr>
            <p:cNvPr id="37913" name="Text Box 7"/>
            <p:cNvSpPr txBox="1">
              <a:spLocks noChangeArrowheads="1"/>
            </p:cNvSpPr>
            <p:nvPr/>
          </p:nvSpPr>
          <p:spPr bwMode="auto">
            <a:xfrm>
              <a:off x="2592" y="1776"/>
              <a:ext cx="692" cy="288"/>
            </a:xfrm>
            <a:prstGeom prst="rect">
              <a:avLst/>
            </a:prstGeom>
            <a:noFill/>
            <a:ln w="9525">
              <a:noFill/>
              <a:miter lim="800000"/>
              <a:headEnd/>
              <a:tailEnd/>
            </a:ln>
          </p:spPr>
          <p:txBody>
            <a:bodyPr wrap="none">
              <a:spAutoFit/>
            </a:bodyPr>
            <a:lstStyle/>
            <a:p>
              <a:pPr>
                <a:spcBef>
                  <a:spcPct val="0"/>
                </a:spcBef>
              </a:pPr>
              <a:r>
                <a:rPr lang="ja-JP" altLang="en-US" sz="2400">
                  <a:latin typeface="Times New Roman" pitchFamily="18" charset="0"/>
                </a:rPr>
                <a:t>電磁石</a:t>
              </a:r>
            </a:p>
          </p:txBody>
        </p:sp>
        <p:grpSp>
          <p:nvGrpSpPr>
            <p:cNvPr id="37914" name="Group 33"/>
            <p:cNvGrpSpPr>
              <a:grpSpLocks/>
            </p:cNvGrpSpPr>
            <p:nvPr/>
          </p:nvGrpSpPr>
          <p:grpSpPr bwMode="auto">
            <a:xfrm>
              <a:off x="2688" y="672"/>
              <a:ext cx="2122" cy="1508"/>
              <a:chOff x="3638" y="781"/>
              <a:chExt cx="2122" cy="1508"/>
            </a:xfrm>
          </p:grpSpPr>
          <p:pic>
            <p:nvPicPr>
              <p:cNvPr id="37917" name="Picture 4" descr="C:\Documents and Settings\sumiyosh\My Documents\名古屋大学\大学と科学シンポジウム\資料\photo02.gif"/>
              <p:cNvPicPr>
                <a:picLocks noChangeAspect="1" noChangeArrowheads="1"/>
              </p:cNvPicPr>
              <p:nvPr/>
            </p:nvPicPr>
            <p:blipFill>
              <a:blip r:embed="rId2" cstate="print"/>
              <a:srcRect/>
              <a:stretch>
                <a:fillRect/>
              </a:stretch>
            </p:blipFill>
            <p:spPr bwMode="auto">
              <a:xfrm>
                <a:off x="3638" y="1104"/>
                <a:ext cx="1440" cy="1185"/>
              </a:xfrm>
              <a:prstGeom prst="rect">
                <a:avLst/>
              </a:prstGeom>
              <a:noFill/>
              <a:ln w="9525">
                <a:noFill/>
                <a:miter lim="800000"/>
                <a:headEnd/>
                <a:tailEnd/>
              </a:ln>
            </p:spPr>
          </p:pic>
          <p:sp>
            <p:nvSpPr>
              <p:cNvPr id="37918" name="Line 5"/>
              <p:cNvSpPr>
                <a:spLocks noChangeShapeType="1"/>
              </p:cNvSpPr>
              <p:nvPr/>
            </p:nvSpPr>
            <p:spPr bwMode="auto">
              <a:xfrm>
                <a:off x="4070" y="1152"/>
                <a:ext cx="0" cy="240"/>
              </a:xfrm>
              <a:prstGeom prst="line">
                <a:avLst/>
              </a:prstGeom>
              <a:noFill/>
              <a:ln w="9525">
                <a:solidFill>
                  <a:schemeClr val="tx1"/>
                </a:solidFill>
                <a:round/>
                <a:headEnd/>
                <a:tailEnd type="triangle" w="med" len="med"/>
              </a:ln>
            </p:spPr>
            <p:txBody>
              <a:bodyPr wrap="none"/>
              <a:lstStyle/>
              <a:p>
                <a:endParaRPr lang="ja-JP" altLang="en-US"/>
              </a:p>
            </p:txBody>
          </p:sp>
          <p:sp>
            <p:nvSpPr>
              <p:cNvPr id="37919" name="Text Box 6"/>
              <p:cNvSpPr txBox="1">
                <a:spLocks noChangeArrowheads="1"/>
              </p:cNvSpPr>
              <p:nvPr/>
            </p:nvSpPr>
            <p:spPr bwMode="auto">
              <a:xfrm>
                <a:off x="3734" y="816"/>
                <a:ext cx="692" cy="288"/>
              </a:xfrm>
              <a:prstGeom prst="rect">
                <a:avLst/>
              </a:prstGeom>
              <a:noFill/>
              <a:ln w="9525">
                <a:noFill/>
                <a:miter lim="800000"/>
                <a:headEnd/>
                <a:tailEnd/>
              </a:ln>
            </p:spPr>
            <p:txBody>
              <a:bodyPr wrap="none">
                <a:spAutoFit/>
              </a:bodyPr>
              <a:lstStyle/>
              <a:p>
                <a:pPr>
                  <a:spcBef>
                    <a:spcPct val="0"/>
                  </a:spcBef>
                </a:pPr>
                <a:r>
                  <a:rPr lang="ja-JP" altLang="en-US" sz="2400">
                    <a:latin typeface="Times New Roman" pitchFamily="18" charset="0"/>
                  </a:rPr>
                  <a:t>電子銃</a:t>
                </a:r>
              </a:p>
            </p:txBody>
          </p:sp>
          <p:sp>
            <p:nvSpPr>
              <p:cNvPr id="37920" name="Line 8"/>
              <p:cNvSpPr>
                <a:spLocks noChangeShapeType="1"/>
              </p:cNvSpPr>
              <p:nvPr/>
            </p:nvSpPr>
            <p:spPr bwMode="auto">
              <a:xfrm flipV="1">
                <a:off x="3878" y="1584"/>
                <a:ext cx="240" cy="192"/>
              </a:xfrm>
              <a:prstGeom prst="line">
                <a:avLst/>
              </a:prstGeom>
              <a:noFill/>
              <a:ln w="9525">
                <a:solidFill>
                  <a:schemeClr val="tx1"/>
                </a:solidFill>
                <a:round/>
                <a:headEnd/>
                <a:tailEnd type="triangle" w="med" len="med"/>
              </a:ln>
            </p:spPr>
            <p:txBody>
              <a:bodyPr wrap="none"/>
              <a:lstStyle/>
              <a:p>
                <a:endParaRPr lang="ja-JP" altLang="en-US"/>
              </a:p>
            </p:txBody>
          </p:sp>
          <p:sp>
            <p:nvSpPr>
              <p:cNvPr id="37921" name="Text Box 9"/>
              <p:cNvSpPr txBox="1">
                <a:spLocks noChangeArrowheads="1"/>
              </p:cNvSpPr>
              <p:nvPr/>
            </p:nvSpPr>
            <p:spPr bwMode="auto">
              <a:xfrm>
                <a:off x="5068" y="781"/>
                <a:ext cx="692" cy="288"/>
              </a:xfrm>
              <a:prstGeom prst="rect">
                <a:avLst/>
              </a:prstGeom>
              <a:noFill/>
              <a:ln w="9525">
                <a:noFill/>
                <a:miter lim="800000"/>
                <a:headEnd/>
                <a:tailEnd/>
              </a:ln>
            </p:spPr>
            <p:txBody>
              <a:bodyPr wrap="none">
                <a:spAutoFit/>
              </a:bodyPr>
              <a:lstStyle/>
              <a:p>
                <a:pPr>
                  <a:spcBef>
                    <a:spcPct val="0"/>
                  </a:spcBef>
                </a:pPr>
                <a:r>
                  <a:rPr lang="ja-JP" altLang="en-US" sz="2400">
                    <a:solidFill>
                      <a:srgbClr val="CC0000"/>
                    </a:solidFill>
                    <a:latin typeface="Times New Roman" pitchFamily="18" charset="0"/>
                  </a:rPr>
                  <a:t>蛍光板</a:t>
                </a:r>
              </a:p>
            </p:txBody>
          </p:sp>
          <p:sp>
            <p:nvSpPr>
              <p:cNvPr id="37922" name="Line 10"/>
              <p:cNvSpPr>
                <a:spLocks noChangeShapeType="1"/>
              </p:cNvSpPr>
              <p:nvPr/>
            </p:nvSpPr>
            <p:spPr bwMode="auto">
              <a:xfrm flipH="1">
                <a:off x="5078" y="1200"/>
                <a:ext cx="240" cy="240"/>
              </a:xfrm>
              <a:prstGeom prst="line">
                <a:avLst/>
              </a:prstGeom>
              <a:noFill/>
              <a:ln w="38100">
                <a:solidFill>
                  <a:srgbClr val="CC0000"/>
                </a:solidFill>
                <a:round/>
                <a:headEnd/>
                <a:tailEnd type="triangle" w="med" len="med"/>
              </a:ln>
            </p:spPr>
            <p:txBody>
              <a:bodyPr wrap="none"/>
              <a:lstStyle/>
              <a:p>
                <a:endParaRPr lang="ja-JP" altLang="en-US"/>
              </a:p>
            </p:txBody>
          </p:sp>
        </p:grpSp>
        <p:sp>
          <p:nvSpPr>
            <p:cNvPr id="37915" name="Text Box 35"/>
            <p:cNvSpPr txBox="1">
              <a:spLocks noChangeArrowheads="1"/>
            </p:cNvSpPr>
            <p:nvPr/>
          </p:nvSpPr>
          <p:spPr bwMode="auto">
            <a:xfrm>
              <a:off x="4234" y="1632"/>
              <a:ext cx="308" cy="288"/>
            </a:xfrm>
            <a:prstGeom prst="rect">
              <a:avLst/>
            </a:prstGeom>
            <a:noFill/>
            <a:ln w="9525">
              <a:noFill/>
              <a:miter lim="800000"/>
              <a:headEnd/>
              <a:tailEnd/>
            </a:ln>
          </p:spPr>
          <p:txBody>
            <a:bodyPr wrap="none">
              <a:spAutoFit/>
            </a:bodyPr>
            <a:lstStyle/>
            <a:p>
              <a:pPr>
                <a:spcBef>
                  <a:spcPct val="0"/>
                </a:spcBef>
              </a:pPr>
              <a:r>
                <a:rPr lang="ja-JP" altLang="en-US" sz="2400">
                  <a:solidFill>
                    <a:srgbClr val="FF9900"/>
                  </a:solidFill>
                  <a:latin typeface="Times New Roman" pitchFamily="18" charset="0"/>
                </a:rPr>
                <a:t>光</a:t>
              </a:r>
            </a:p>
          </p:txBody>
        </p:sp>
        <p:sp>
          <p:nvSpPr>
            <p:cNvPr id="37916" name="Line 36"/>
            <p:cNvSpPr>
              <a:spLocks noChangeShapeType="1"/>
            </p:cNvSpPr>
            <p:nvPr/>
          </p:nvSpPr>
          <p:spPr bwMode="auto">
            <a:xfrm>
              <a:off x="3850" y="1584"/>
              <a:ext cx="432" cy="144"/>
            </a:xfrm>
            <a:prstGeom prst="line">
              <a:avLst/>
            </a:prstGeom>
            <a:noFill/>
            <a:ln w="31750">
              <a:solidFill>
                <a:srgbClr val="FF9900"/>
              </a:solidFill>
              <a:round/>
              <a:headEnd/>
              <a:tailEnd type="triangle" w="med" len="med"/>
            </a:ln>
          </p:spPr>
          <p:txBody>
            <a:bodyPr wrap="none"/>
            <a:lstStyle/>
            <a:p>
              <a:endParaRPr lang="ja-JP" altLang="en-US"/>
            </a:p>
          </p:txBody>
        </p:sp>
      </p:grpSp>
      <p:sp>
        <p:nvSpPr>
          <p:cNvPr id="20518" name="Rectangle 38"/>
          <p:cNvSpPr>
            <a:spLocks noChangeArrowheads="1"/>
          </p:cNvSpPr>
          <p:nvPr/>
        </p:nvSpPr>
        <p:spPr bwMode="auto">
          <a:xfrm>
            <a:off x="762000" y="3048000"/>
            <a:ext cx="7878763" cy="457200"/>
          </a:xfrm>
          <a:prstGeom prst="rect">
            <a:avLst/>
          </a:prstGeom>
          <a:noFill/>
          <a:ln w="9525">
            <a:noFill/>
            <a:miter lim="800000"/>
            <a:headEnd/>
            <a:tailEnd/>
          </a:ln>
        </p:spPr>
        <p:txBody>
          <a:bodyPr/>
          <a:lstStyle/>
          <a:p>
            <a:pPr marL="342900" indent="-342900">
              <a:buClr>
                <a:schemeClr val="accent1"/>
              </a:buClr>
              <a:buSzPct val="80000"/>
              <a:buFont typeface="Wingdings" pitchFamily="2" charset="2"/>
              <a:buChar char="n"/>
            </a:pPr>
            <a:r>
              <a:rPr lang="ja-JP" altLang="en-US" sz="2400" b="1">
                <a:solidFill>
                  <a:srgbClr val="CC0000"/>
                </a:solidFill>
                <a:latin typeface="Arial" charset="0"/>
              </a:rPr>
              <a:t>シンチレーター</a:t>
            </a:r>
            <a:endParaRPr lang="ja-JP" altLang="en-US" sz="2400">
              <a:latin typeface="Arial" charset="0"/>
            </a:endParaRPr>
          </a:p>
        </p:txBody>
      </p:sp>
      <p:grpSp>
        <p:nvGrpSpPr>
          <p:cNvPr id="6" name="Group 46"/>
          <p:cNvGrpSpPr>
            <a:grpSpLocks/>
          </p:cNvGrpSpPr>
          <p:nvPr/>
        </p:nvGrpSpPr>
        <p:grpSpPr bwMode="auto">
          <a:xfrm>
            <a:off x="1981200" y="3657600"/>
            <a:ext cx="1997075" cy="2351088"/>
            <a:chOff x="758" y="2271"/>
            <a:chExt cx="1258" cy="1481"/>
          </a:xfrm>
        </p:grpSpPr>
        <p:sp>
          <p:nvSpPr>
            <p:cNvPr id="37910" name="Line 47"/>
            <p:cNvSpPr>
              <a:spLocks noChangeShapeType="1"/>
            </p:cNvSpPr>
            <p:nvPr/>
          </p:nvSpPr>
          <p:spPr bwMode="auto">
            <a:xfrm flipV="1">
              <a:off x="1632" y="2271"/>
              <a:ext cx="384" cy="576"/>
            </a:xfrm>
            <a:prstGeom prst="line">
              <a:avLst/>
            </a:prstGeom>
            <a:noFill/>
            <a:ln w="38100">
              <a:solidFill>
                <a:srgbClr val="FF0000"/>
              </a:solidFill>
              <a:round/>
              <a:headEnd/>
              <a:tailEnd type="triangle" w="med" len="med"/>
            </a:ln>
          </p:spPr>
          <p:txBody>
            <a:bodyPr wrap="none"/>
            <a:lstStyle/>
            <a:p>
              <a:endParaRPr lang="ja-JP" altLang="en-US"/>
            </a:p>
          </p:txBody>
        </p:sp>
        <p:sp>
          <p:nvSpPr>
            <p:cNvPr id="37911" name="Line 48"/>
            <p:cNvSpPr>
              <a:spLocks noChangeShapeType="1"/>
            </p:cNvSpPr>
            <p:nvPr/>
          </p:nvSpPr>
          <p:spPr bwMode="auto">
            <a:xfrm flipH="1">
              <a:off x="1152" y="3135"/>
              <a:ext cx="288" cy="384"/>
            </a:xfrm>
            <a:prstGeom prst="line">
              <a:avLst/>
            </a:prstGeom>
            <a:noFill/>
            <a:ln w="38100">
              <a:solidFill>
                <a:srgbClr val="FF0000"/>
              </a:solidFill>
              <a:round/>
              <a:headEnd/>
              <a:tailEnd/>
            </a:ln>
          </p:spPr>
          <p:txBody>
            <a:bodyPr wrap="none"/>
            <a:lstStyle/>
            <a:p>
              <a:endParaRPr lang="ja-JP" altLang="en-US"/>
            </a:p>
          </p:txBody>
        </p:sp>
        <p:sp>
          <p:nvSpPr>
            <p:cNvPr id="37912" name="Text Box 49"/>
            <p:cNvSpPr txBox="1">
              <a:spLocks noChangeArrowheads="1"/>
            </p:cNvSpPr>
            <p:nvPr/>
          </p:nvSpPr>
          <p:spPr bwMode="auto">
            <a:xfrm>
              <a:off x="758" y="3502"/>
              <a:ext cx="760" cy="250"/>
            </a:xfrm>
            <a:prstGeom prst="rect">
              <a:avLst/>
            </a:prstGeom>
            <a:noFill/>
            <a:ln w="9525">
              <a:noFill/>
              <a:miter lim="800000"/>
              <a:headEnd/>
              <a:tailEnd/>
            </a:ln>
          </p:spPr>
          <p:txBody>
            <a:bodyPr wrap="none">
              <a:spAutoFit/>
            </a:bodyPr>
            <a:lstStyle/>
            <a:p>
              <a:pPr>
                <a:spcBef>
                  <a:spcPct val="0"/>
                </a:spcBef>
              </a:pPr>
              <a:r>
                <a:rPr lang="ja-JP" altLang="en-US" sz="2000" b="1">
                  <a:solidFill>
                    <a:srgbClr val="FF3300"/>
                  </a:solidFill>
                  <a:latin typeface="Times New Roman" pitchFamily="18" charset="0"/>
                </a:rPr>
                <a:t>荷電粒子</a:t>
              </a:r>
            </a:p>
          </p:txBody>
        </p:sp>
      </p:grpSp>
      <p:grpSp>
        <p:nvGrpSpPr>
          <p:cNvPr id="7" name="Group 58"/>
          <p:cNvGrpSpPr>
            <a:grpSpLocks/>
          </p:cNvGrpSpPr>
          <p:nvPr/>
        </p:nvGrpSpPr>
        <p:grpSpPr bwMode="auto">
          <a:xfrm>
            <a:off x="2819400" y="4572000"/>
            <a:ext cx="1143000" cy="457200"/>
            <a:chOff x="1248" y="2880"/>
            <a:chExt cx="720" cy="288"/>
          </a:xfrm>
        </p:grpSpPr>
        <p:sp>
          <p:nvSpPr>
            <p:cNvPr id="37908" name="Line 59"/>
            <p:cNvSpPr>
              <a:spLocks noChangeShapeType="1"/>
            </p:cNvSpPr>
            <p:nvPr/>
          </p:nvSpPr>
          <p:spPr bwMode="auto">
            <a:xfrm>
              <a:off x="1584" y="2991"/>
              <a:ext cx="384" cy="0"/>
            </a:xfrm>
            <a:prstGeom prst="line">
              <a:avLst/>
            </a:prstGeom>
            <a:noFill/>
            <a:ln w="38100">
              <a:solidFill>
                <a:srgbClr val="FFFF00"/>
              </a:solidFill>
              <a:round/>
              <a:headEnd/>
              <a:tailEnd type="triangle" w="med" len="med"/>
            </a:ln>
          </p:spPr>
          <p:txBody>
            <a:bodyPr wrap="none"/>
            <a:lstStyle/>
            <a:p>
              <a:endParaRPr lang="ja-JP" altLang="en-US"/>
            </a:p>
          </p:txBody>
        </p:sp>
        <p:sp>
          <p:nvSpPr>
            <p:cNvPr id="37909" name="Text Box 60"/>
            <p:cNvSpPr txBox="1">
              <a:spLocks noChangeArrowheads="1"/>
            </p:cNvSpPr>
            <p:nvPr/>
          </p:nvSpPr>
          <p:spPr bwMode="auto">
            <a:xfrm>
              <a:off x="1248" y="2880"/>
              <a:ext cx="308" cy="288"/>
            </a:xfrm>
            <a:prstGeom prst="rect">
              <a:avLst/>
            </a:prstGeom>
            <a:noFill/>
            <a:ln w="9525">
              <a:noFill/>
              <a:miter lim="800000"/>
              <a:headEnd/>
              <a:tailEnd/>
            </a:ln>
          </p:spPr>
          <p:txBody>
            <a:bodyPr wrap="none">
              <a:spAutoFit/>
            </a:bodyPr>
            <a:lstStyle/>
            <a:p>
              <a:pPr>
                <a:spcBef>
                  <a:spcPct val="0"/>
                </a:spcBef>
              </a:pPr>
              <a:r>
                <a:rPr lang="ja-JP" altLang="en-US" sz="2400">
                  <a:solidFill>
                    <a:srgbClr val="FFFF00"/>
                  </a:solidFill>
                  <a:latin typeface="Times New Roman" pitchFamily="18" charset="0"/>
                </a:rPr>
                <a:t>光</a:t>
              </a:r>
            </a:p>
          </p:txBody>
        </p:sp>
      </p:grpSp>
      <p:grpSp>
        <p:nvGrpSpPr>
          <p:cNvPr id="8" name="Group 61"/>
          <p:cNvGrpSpPr>
            <a:grpSpLocks/>
          </p:cNvGrpSpPr>
          <p:nvPr/>
        </p:nvGrpSpPr>
        <p:grpSpPr bwMode="auto">
          <a:xfrm>
            <a:off x="6061075" y="4724400"/>
            <a:ext cx="1403350" cy="990600"/>
            <a:chOff x="2064" y="3456"/>
            <a:chExt cx="884" cy="624"/>
          </a:xfrm>
        </p:grpSpPr>
        <p:sp>
          <p:nvSpPr>
            <p:cNvPr id="37906" name="Freeform 62"/>
            <p:cNvSpPr>
              <a:spLocks/>
            </p:cNvSpPr>
            <p:nvPr/>
          </p:nvSpPr>
          <p:spPr bwMode="auto">
            <a:xfrm>
              <a:off x="2208" y="3456"/>
              <a:ext cx="480" cy="224"/>
            </a:xfrm>
            <a:custGeom>
              <a:avLst/>
              <a:gdLst>
                <a:gd name="T0" fmla="*/ 0 w 480"/>
                <a:gd name="T1" fmla="*/ 32 h 224"/>
                <a:gd name="T2" fmla="*/ 144 w 480"/>
                <a:gd name="T3" fmla="*/ 32 h 224"/>
                <a:gd name="T4" fmla="*/ 240 w 480"/>
                <a:gd name="T5" fmla="*/ 224 h 224"/>
                <a:gd name="T6" fmla="*/ 288 w 480"/>
                <a:gd name="T7" fmla="*/ 32 h 224"/>
                <a:gd name="T8" fmla="*/ 480 w 480"/>
                <a:gd name="T9" fmla="*/ 32 h 224"/>
                <a:gd name="T10" fmla="*/ 0 60000 65536"/>
                <a:gd name="T11" fmla="*/ 0 60000 65536"/>
                <a:gd name="T12" fmla="*/ 0 60000 65536"/>
                <a:gd name="T13" fmla="*/ 0 60000 65536"/>
                <a:gd name="T14" fmla="*/ 0 60000 65536"/>
                <a:gd name="T15" fmla="*/ 0 w 480"/>
                <a:gd name="T16" fmla="*/ 0 h 224"/>
                <a:gd name="T17" fmla="*/ 480 w 480"/>
                <a:gd name="T18" fmla="*/ 224 h 224"/>
              </a:gdLst>
              <a:ahLst/>
              <a:cxnLst>
                <a:cxn ang="T10">
                  <a:pos x="T0" y="T1"/>
                </a:cxn>
                <a:cxn ang="T11">
                  <a:pos x="T2" y="T3"/>
                </a:cxn>
                <a:cxn ang="T12">
                  <a:pos x="T4" y="T5"/>
                </a:cxn>
                <a:cxn ang="T13">
                  <a:pos x="T6" y="T7"/>
                </a:cxn>
                <a:cxn ang="T14">
                  <a:pos x="T8" y="T9"/>
                </a:cxn>
              </a:cxnLst>
              <a:rect l="T15" t="T16" r="T17" b="T18"/>
              <a:pathLst>
                <a:path w="480" h="224">
                  <a:moveTo>
                    <a:pt x="0" y="32"/>
                  </a:moveTo>
                  <a:cubicBezTo>
                    <a:pt x="52" y="16"/>
                    <a:pt x="104" y="0"/>
                    <a:pt x="144" y="32"/>
                  </a:cubicBezTo>
                  <a:cubicBezTo>
                    <a:pt x="184" y="64"/>
                    <a:pt x="216" y="224"/>
                    <a:pt x="240" y="224"/>
                  </a:cubicBezTo>
                  <a:cubicBezTo>
                    <a:pt x="264" y="224"/>
                    <a:pt x="248" y="64"/>
                    <a:pt x="288" y="32"/>
                  </a:cubicBezTo>
                  <a:cubicBezTo>
                    <a:pt x="328" y="0"/>
                    <a:pt x="448" y="32"/>
                    <a:pt x="480" y="32"/>
                  </a:cubicBezTo>
                </a:path>
              </a:pathLst>
            </a:custGeom>
            <a:noFill/>
            <a:ln w="38100">
              <a:solidFill>
                <a:srgbClr val="000080"/>
              </a:solidFill>
              <a:round/>
              <a:headEnd/>
              <a:tailEnd/>
            </a:ln>
          </p:spPr>
          <p:txBody>
            <a:bodyPr wrap="none"/>
            <a:lstStyle/>
            <a:p>
              <a:endParaRPr lang="ja-JP" altLang="en-US"/>
            </a:p>
          </p:txBody>
        </p:sp>
        <p:sp>
          <p:nvSpPr>
            <p:cNvPr id="37907" name="Text Box 63"/>
            <p:cNvSpPr txBox="1">
              <a:spLocks noChangeArrowheads="1"/>
            </p:cNvSpPr>
            <p:nvPr/>
          </p:nvSpPr>
          <p:spPr bwMode="auto">
            <a:xfrm>
              <a:off x="2064" y="3792"/>
              <a:ext cx="884" cy="288"/>
            </a:xfrm>
            <a:prstGeom prst="rect">
              <a:avLst/>
            </a:prstGeom>
            <a:noFill/>
            <a:ln w="9525">
              <a:noFill/>
              <a:miter lim="800000"/>
              <a:headEnd/>
              <a:tailEnd/>
            </a:ln>
          </p:spPr>
          <p:txBody>
            <a:bodyPr wrap="none">
              <a:spAutoFit/>
            </a:bodyPr>
            <a:lstStyle/>
            <a:p>
              <a:pPr>
                <a:spcBef>
                  <a:spcPct val="0"/>
                </a:spcBef>
              </a:pPr>
              <a:r>
                <a:rPr lang="ja-JP" altLang="en-US" sz="2400">
                  <a:latin typeface="Times New Roman" pitchFamily="18" charset="0"/>
                </a:rPr>
                <a:t>電気信号</a:t>
              </a:r>
            </a:p>
          </p:txBody>
        </p:sp>
      </p:grpSp>
      <p:sp>
        <p:nvSpPr>
          <p:cNvPr id="37905" name="Line 64"/>
          <p:cNvSpPr>
            <a:spLocks noChangeShapeType="1"/>
          </p:cNvSpPr>
          <p:nvPr/>
        </p:nvSpPr>
        <p:spPr bwMode="auto">
          <a:xfrm>
            <a:off x="4918075" y="4876800"/>
            <a:ext cx="1295400" cy="0"/>
          </a:xfrm>
          <a:prstGeom prst="line">
            <a:avLst/>
          </a:prstGeom>
          <a:noFill/>
          <a:ln w="25400">
            <a:solidFill>
              <a:schemeClr val="tx1"/>
            </a:solidFill>
            <a:round/>
            <a:headEnd/>
            <a:tailEnd/>
          </a:ln>
        </p:spPr>
        <p:txBody>
          <a:bodyPr>
            <a:spAutoFit/>
          </a:bodyPr>
          <a:lstStyle/>
          <a:p>
            <a:endParaRPr lang="ja-JP" altLang="en-US"/>
          </a:p>
        </p:txBody>
      </p:sp>
    </p:spTree>
  </p:cSld>
  <p:clrMapOvr>
    <a:masterClrMapping/>
  </p:clrMapOvr>
  <p:transition advTm="6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strips(downLeft)">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strips(downLeft)">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0518"/>
                                        </p:tgtEl>
                                        <p:attrNameLst>
                                          <p:attrName>style.visibility</p:attrName>
                                        </p:attrNameLst>
                                      </p:cBhvr>
                                      <p:to>
                                        <p:strVal val="visible"/>
                                      </p:to>
                                    </p:set>
                                    <p:animEffect transition="in" filter="strips(downLeft)">
                                      <p:cBhvr>
                                        <p:cTn id="22" dur="500"/>
                                        <p:tgtEl>
                                          <p:spTgt spid="20518"/>
                                        </p:tgtEl>
                                      </p:cBhvr>
                                    </p:animEffect>
                                  </p:childTnLst>
                                </p:cTn>
                              </p:par>
                            </p:childTnLst>
                          </p:cTn>
                        </p:par>
                      </p:childTnLst>
                    </p:cTn>
                  </p:par>
                  <p:par>
                    <p:cTn id="23" fill="hold">
                      <p:stCondLst>
                        <p:cond delay="indefinite"/>
                      </p:stCondLst>
                      <p:childTnLst>
                        <p:par>
                          <p:cTn id="24" fill="hold">
                            <p:stCondLst>
                              <p:cond delay="0"/>
                            </p:stCondLst>
                            <p:childTnLst>
                              <p:par>
                                <p:cTn id="25" presetID="11" presetClass="entr" presetSubtype="0" fill="hold" nodeType="clickEffect">
                                  <p:stCondLst>
                                    <p:cond delay="0"/>
                                  </p:stCondLst>
                                  <p:childTnLst>
                                    <p:set>
                                      <p:cBhvr>
                                        <p:cTn id="26" dur="1000">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1" presetClass="entr" presetSubtype="0" fill="hold" nodeType="clickEffect">
                                  <p:stCondLst>
                                    <p:cond delay="0"/>
                                  </p:stCondLst>
                                  <p:childTnLst>
                                    <p:set>
                                      <p:cBhvr>
                                        <p:cTn id="30" dur="1000">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1" presetClass="entr" presetSubtype="0" fill="hold" nodeType="clickEffect">
                                  <p:stCondLst>
                                    <p:cond delay="0"/>
                                  </p:stCondLst>
                                  <p:childTnLst>
                                    <p:set>
                                      <p:cBhvr>
                                        <p:cTn id="34" dur="1000">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1" presetClass="entr" presetSubtype="0" fill="hold" nodeType="clickEffect">
                                  <p:stCondLst>
                                    <p:cond delay="0"/>
                                  </p:stCondLst>
                                  <p:childTnLst>
                                    <p:set>
                                      <p:cBhvr>
                                        <p:cTn id="38" dur="1000">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1" presetClass="entr" presetSubtype="0" fill="hold" nodeType="clickEffect">
                                  <p:stCondLst>
                                    <p:cond delay="0"/>
                                  </p:stCondLst>
                                  <p:childTnLst>
                                    <p:set>
                                      <p:cBhvr>
                                        <p:cTn id="42" dur="1000">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P spid="2051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8" name="AutoShape 132"/>
          <p:cNvSpPr>
            <a:spLocks noChangeArrowheads="1"/>
          </p:cNvSpPr>
          <p:nvPr/>
        </p:nvSpPr>
        <p:spPr bwMode="auto">
          <a:xfrm>
            <a:off x="2743200" y="2057400"/>
            <a:ext cx="5715000" cy="2743200"/>
          </a:xfrm>
          <a:prstGeom prst="roundRect">
            <a:avLst>
              <a:gd name="adj" fmla="val 16667"/>
            </a:avLst>
          </a:prstGeom>
          <a:solidFill>
            <a:schemeClr val="tx1"/>
          </a:solidFill>
          <a:ln w="9525">
            <a:solidFill>
              <a:schemeClr val="tx1"/>
            </a:solidFill>
            <a:round/>
            <a:headEnd/>
            <a:tailEnd/>
          </a:ln>
        </p:spPr>
        <p:txBody>
          <a:bodyPr wrap="none" anchor="ctr"/>
          <a:lstStyle/>
          <a:p>
            <a:pPr algn="ctr">
              <a:spcBef>
                <a:spcPct val="0"/>
              </a:spcBef>
            </a:pPr>
            <a:endParaRPr lang="ja-JP" altLang="en-US" sz="2400">
              <a:latin typeface="Times New Roman" pitchFamily="18" charset="0"/>
            </a:endParaRPr>
          </a:p>
        </p:txBody>
      </p:sp>
      <p:sp>
        <p:nvSpPr>
          <p:cNvPr id="23555" name="Rectangle 2"/>
          <p:cNvSpPr>
            <a:spLocks noGrp="1" noChangeArrowheads="1"/>
          </p:cNvSpPr>
          <p:nvPr>
            <p:ph type="title"/>
          </p:nvPr>
        </p:nvSpPr>
        <p:spPr>
          <a:xfrm>
            <a:off x="1371600" y="0"/>
            <a:ext cx="6858000" cy="838200"/>
          </a:xfrm>
        </p:spPr>
        <p:txBody>
          <a:bodyPr/>
          <a:lstStyle/>
          <a:p>
            <a:pPr eaLnBrk="1" hangingPunct="1"/>
            <a:r>
              <a:rPr lang="ja-JP" altLang="en-US" smtClean="0">
                <a:solidFill>
                  <a:srgbClr val="CC0000"/>
                </a:solidFill>
              </a:rPr>
              <a:t>素粒子の世界とその構造　</a:t>
            </a:r>
          </a:p>
        </p:txBody>
      </p:sp>
      <p:sp>
        <p:nvSpPr>
          <p:cNvPr id="23556" name="Rectangle 3"/>
          <p:cNvSpPr>
            <a:spLocks noGrp="1" noChangeArrowheads="1"/>
          </p:cNvSpPr>
          <p:nvPr>
            <p:ph type="body" idx="1"/>
          </p:nvPr>
        </p:nvSpPr>
        <p:spPr/>
        <p:txBody>
          <a:bodyPr/>
          <a:lstStyle/>
          <a:p>
            <a:pPr eaLnBrk="1" hangingPunct="1"/>
            <a:endParaRPr lang="ja-JP" altLang="en-US" smtClean="0"/>
          </a:p>
          <a:p>
            <a:pPr eaLnBrk="1" hangingPunct="1"/>
            <a:endParaRPr lang="ja-JP" altLang="en-US" smtClean="0"/>
          </a:p>
        </p:txBody>
      </p:sp>
      <p:pic>
        <p:nvPicPr>
          <p:cNvPr id="23557" name="Picture 5" descr="C:\Documents and Settings\sumiyosh\My Documents\名古屋大学\大学と科学シンポジウム\資料\kaiso.gif"/>
          <p:cNvPicPr>
            <a:picLocks noChangeAspect="1" noChangeArrowheads="1"/>
          </p:cNvPicPr>
          <p:nvPr/>
        </p:nvPicPr>
        <p:blipFill>
          <a:blip r:embed="rId2" cstate="print"/>
          <a:srcRect/>
          <a:stretch>
            <a:fillRect/>
          </a:stretch>
        </p:blipFill>
        <p:spPr bwMode="auto">
          <a:xfrm>
            <a:off x="457200" y="1371600"/>
            <a:ext cx="1984375" cy="4724400"/>
          </a:xfrm>
          <a:prstGeom prst="rect">
            <a:avLst/>
          </a:prstGeom>
          <a:noFill/>
          <a:ln w="9525">
            <a:noFill/>
            <a:miter lim="800000"/>
            <a:headEnd/>
            <a:tailEnd/>
          </a:ln>
        </p:spPr>
      </p:pic>
      <p:sp>
        <p:nvSpPr>
          <p:cNvPr id="23558" name="Text Box 60"/>
          <p:cNvSpPr txBox="1">
            <a:spLocks noChangeArrowheads="1"/>
          </p:cNvSpPr>
          <p:nvPr/>
        </p:nvSpPr>
        <p:spPr bwMode="auto">
          <a:xfrm>
            <a:off x="2438400" y="4953000"/>
            <a:ext cx="5994400" cy="1006475"/>
          </a:xfrm>
          <a:prstGeom prst="rect">
            <a:avLst/>
          </a:prstGeom>
          <a:noFill/>
          <a:ln w="9525">
            <a:noFill/>
            <a:miter lim="800000"/>
            <a:headEnd/>
            <a:tailEnd/>
          </a:ln>
        </p:spPr>
        <p:txBody>
          <a:bodyPr wrap="none">
            <a:spAutoFit/>
          </a:bodyPr>
          <a:lstStyle/>
          <a:p>
            <a:pPr eaLnBrk="0" hangingPunct="0">
              <a:spcBef>
                <a:spcPct val="0"/>
              </a:spcBef>
            </a:pPr>
            <a:r>
              <a:rPr kumimoji="0" lang="ja-JP" altLang="en-US" sz="2000" b="1">
                <a:solidFill>
                  <a:schemeClr val="accent2"/>
                </a:solidFill>
                <a:latin typeface="Times New Roman" pitchFamily="18" charset="0"/>
              </a:rPr>
              <a:t>入射粒子の波長～標的に対する分解能</a:t>
            </a:r>
          </a:p>
          <a:p>
            <a:pPr eaLnBrk="0" hangingPunct="0">
              <a:spcBef>
                <a:spcPct val="0"/>
              </a:spcBef>
            </a:pPr>
            <a:r>
              <a:rPr kumimoji="0" lang="ja-JP" altLang="en-US" sz="2000" b="1">
                <a:solidFill>
                  <a:schemeClr val="accent2"/>
                </a:solidFill>
                <a:latin typeface="Times New Roman" pitchFamily="18" charset="0"/>
              </a:rPr>
              <a:t>エネルギーと波長は反比例：</a:t>
            </a:r>
          </a:p>
          <a:p>
            <a:pPr eaLnBrk="0" hangingPunct="0">
              <a:spcBef>
                <a:spcPct val="0"/>
              </a:spcBef>
            </a:pPr>
            <a:r>
              <a:rPr kumimoji="0" lang="ja-JP" altLang="en-US" sz="2000" b="1">
                <a:solidFill>
                  <a:srgbClr val="CC0000"/>
                </a:solidFill>
                <a:latin typeface="Times New Roman" pitchFamily="18" charset="0"/>
              </a:rPr>
              <a:t>より微細な構造を見る。→より高いエネルギーが必要。</a:t>
            </a:r>
          </a:p>
        </p:txBody>
      </p:sp>
      <p:grpSp>
        <p:nvGrpSpPr>
          <p:cNvPr id="2" name="Group 135"/>
          <p:cNvGrpSpPr>
            <a:grpSpLocks/>
          </p:cNvGrpSpPr>
          <p:nvPr/>
        </p:nvGrpSpPr>
        <p:grpSpPr bwMode="auto">
          <a:xfrm>
            <a:off x="5105400" y="3397250"/>
            <a:ext cx="1387475" cy="554038"/>
            <a:chOff x="3216" y="2140"/>
            <a:chExt cx="874" cy="349"/>
          </a:xfrm>
        </p:grpSpPr>
        <p:sp>
          <p:nvSpPr>
            <p:cNvPr id="23570" name="Oval 120"/>
            <p:cNvSpPr>
              <a:spLocks noChangeArrowheads="1"/>
            </p:cNvSpPr>
            <p:nvPr/>
          </p:nvSpPr>
          <p:spPr bwMode="auto">
            <a:xfrm>
              <a:off x="3216" y="2140"/>
              <a:ext cx="288" cy="288"/>
            </a:xfrm>
            <a:prstGeom prst="ellipse">
              <a:avLst/>
            </a:prstGeom>
            <a:solidFill>
              <a:srgbClr val="FF6600"/>
            </a:solidFill>
            <a:ln w="9525">
              <a:solidFill>
                <a:schemeClr val="tx1"/>
              </a:solidFill>
              <a:round/>
              <a:headEnd/>
              <a:tailEnd/>
            </a:ln>
          </p:spPr>
          <p:txBody>
            <a:bodyPr wrap="none" anchor="ctr"/>
            <a:lstStyle/>
            <a:p>
              <a:endParaRPr lang="ja-JP" altLang="en-US"/>
            </a:p>
          </p:txBody>
        </p:sp>
        <p:sp>
          <p:nvSpPr>
            <p:cNvPr id="23571" name="Text Box 122"/>
            <p:cNvSpPr txBox="1">
              <a:spLocks noChangeArrowheads="1"/>
            </p:cNvSpPr>
            <p:nvPr/>
          </p:nvSpPr>
          <p:spPr bwMode="auto">
            <a:xfrm>
              <a:off x="3590" y="2201"/>
              <a:ext cx="500" cy="288"/>
            </a:xfrm>
            <a:prstGeom prst="rect">
              <a:avLst/>
            </a:prstGeom>
            <a:noFill/>
            <a:ln w="9525">
              <a:noFill/>
              <a:miter lim="800000"/>
              <a:headEnd/>
              <a:tailEnd/>
            </a:ln>
          </p:spPr>
          <p:txBody>
            <a:bodyPr wrap="none">
              <a:spAutoFit/>
            </a:bodyPr>
            <a:lstStyle/>
            <a:p>
              <a:pPr eaLnBrk="0" hangingPunct="0">
                <a:spcBef>
                  <a:spcPct val="0"/>
                </a:spcBef>
              </a:pPr>
              <a:r>
                <a:rPr kumimoji="0" lang="ja-JP" altLang="en-US" sz="2400">
                  <a:solidFill>
                    <a:srgbClr val="FF6600"/>
                  </a:solidFill>
                  <a:latin typeface="Times New Roman" pitchFamily="18" charset="0"/>
                </a:rPr>
                <a:t>物体</a:t>
              </a:r>
            </a:p>
          </p:txBody>
        </p:sp>
      </p:grpSp>
      <p:sp>
        <p:nvSpPr>
          <p:cNvPr id="23560" name="Rectangle 124"/>
          <p:cNvSpPr>
            <a:spLocks noChangeArrowheads="1"/>
          </p:cNvSpPr>
          <p:nvPr/>
        </p:nvSpPr>
        <p:spPr bwMode="auto">
          <a:xfrm>
            <a:off x="3352800" y="3657600"/>
            <a:ext cx="4572000" cy="457200"/>
          </a:xfrm>
          <a:prstGeom prst="rect">
            <a:avLst/>
          </a:prstGeom>
          <a:noFill/>
          <a:ln w="9525">
            <a:noFill/>
            <a:miter lim="800000"/>
            <a:headEnd/>
            <a:tailEnd/>
          </a:ln>
        </p:spPr>
        <p:txBody>
          <a:bodyPr>
            <a:spAutoFit/>
          </a:bodyPr>
          <a:lstStyle/>
          <a:p>
            <a:pPr eaLnBrk="0" hangingPunct="0">
              <a:spcBef>
                <a:spcPct val="0"/>
              </a:spcBef>
            </a:pPr>
            <a:r>
              <a:rPr kumimoji="0" lang="ja-JP" altLang="en-US" sz="2400">
                <a:latin typeface="Times New Roman" pitchFamily="18" charset="0"/>
              </a:rPr>
              <a:t> </a:t>
            </a:r>
          </a:p>
        </p:txBody>
      </p:sp>
      <p:sp>
        <p:nvSpPr>
          <p:cNvPr id="23561" name="Text Box 128"/>
          <p:cNvSpPr txBox="1">
            <a:spLocks noChangeArrowheads="1"/>
          </p:cNvSpPr>
          <p:nvPr/>
        </p:nvSpPr>
        <p:spPr bwMode="auto">
          <a:xfrm>
            <a:off x="2879725" y="1392238"/>
            <a:ext cx="5634038" cy="457200"/>
          </a:xfrm>
          <a:prstGeom prst="rect">
            <a:avLst/>
          </a:prstGeom>
          <a:noFill/>
          <a:ln w="9525">
            <a:noFill/>
            <a:miter lim="800000"/>
            <a:headEnd/>
            <a:tailEnd/>
          </a:ln>
        </p:spPr>
        <p:txBody>
          <a:bodyPr wrap="none">
            <a:spAutoFit/>
          </a:bodyPr>
          <a:lstStyle/>
          <a:p>
            <a:pPr>
              <a:spcBef>
                <a:spcPct val="0"/>
              </a:spcBef>
            </a:pPr>
            <a:r>
              <a:rPr lang="ja-JP" altLang="en-US" sz="2400" b="1">
                <a:solidFill>
                  <a:srgbClr val="0033CC"/>
                </a:solidFill>
                <a:latin typeface="Times New Roman" pitchFamily="18" charset="0"/>
              </a:rPr>
              <a:t>どのようにして物質の構造を調べるのか？</a:t>
            </a:r>
          </a:p>
        </p:txBody>
      </p:sp>
      <p:grpSp>
        <p:nvGrpSpPr>
          <p:cNvPr id="3" name="Group 134"/>
          <p:cNvGrpSpPr>
            <a:grpSpLocks/>
          </p:cNvGrpSpPr>
          <p:nvPr/>
        </p:nvGrpSpPr>
        <p:grpSpPr bwMode="auto">
          <a:xfrm>
            <a:off x="2895600" y="3048000"/>
            <a:ext cx="2209800" cy="717550"/>
            <a:chOff x="1824" y="1900"/>
            <a:chExt cx="1392" cy="452"/>
          </a:xfrm>
        </p:grpSpPr>
        <p:sp>
          <p:nvSpPr>
            <p:cNvPr id="23568" name="Text Box 121"/>
            <p:cNvSpPr txBox="1">
              <a:spLocks noChangeArrowheads="1"/>
            </p:cNvSpPr>
            <p:nvPr/>
          </p:nvSpPr>
          <p:spPr bwMode="auto">
            <a:xfrm>
              <a:off x="1968" y="1900"/>
              <a:ext cx="912" cy="288"/>
            </a:xfrm>
            <a:prstGeom prst="rect">
              <a:avLst/>
            </a:prstGeom>
            <a:noFill/>
            <a:ln w="9525">
              <a:noFill/>
              <a:miter lim="800000"/>
              <a:headEnd/>
              <a:tailEnd/>
            </a:ln>
          </p:spPr>
          <p:txBody>
            <a:bodyPr>
              <a:spAutoFit/>
            </a:bodyPr>
            <a:lstStyle/>
            <a:p>
              <a:pPr eaLnBrk="0" hangingPunct="0">
                <a:spcBef>
                  <a:spcPct val="0"/>
                </a:spcBef>
              </a:pPr>
              <a:r>
                <a:rPr kumimoji="0" lang="ja-JP" altLang="en-US" sz="2400" b="1">
                  <a:solidFill>
                    <a:srgbClr val="FFFF00"/>
                  </a:solidFill>
                  <a:latin typeface="Times New Roman" pitchFamily="18" charset="0"/>
                </a:rPr>
                <a:t>光</a:t>
              </a:r>
            </a:p>
          </p:txBody>
        </p:sp>
        <p:sp>
          <p:nvSpPr>
            <p:cNvPr id="23569" name="AutoShape 129"/>
            <p:cNvSpPr>
              <a:spLocks noChangeArrowheads="1"/>
            </p:cNvSpPr>
            <p:nvPr/>
          </p:nvSpPr>
          <p:spPr bwMode="auto">
            <a:xfrm>
              <a:off x="1824" y="2208"/>
              <a:ext cx="1392" cy="144"/>
            </a:xfrm>
            <a:prstGeom prst="rightArrow">
              <a:avLst>
                <a:gd name="adj1" fmla="val 50000"/>
                <a:gd name="adj2" fmla="val 241667"/>
              </a:avLst>
            </a:prstGeom>
            <a:solidFill>
              <a:srgbClr val="FFFF00"/>
            </a:solidFill>
            <a:ln w="9525">
              <a:noFill/>
              <a:miter lim="800000"/>
              <a:headEnd/>
              <a:tailEnd/>
            </a:ln>
          </p:spPr>
          <p:txBody>
            <a:bodyPr wrap="none" anchor="ctr"/>
            <a:lstStyle/>
            <a:p>
              <a:endParaRPr lang="ja-JP" altLang="en-US"/>
            </a:p>
          </p:txBody>
        </p:sp>
      </p:grpSp>
      <p:sp>
        <p:nvSpPr>
          <p:cNvPr id="14466" name="AutoShape 130"/>
          <p:cNvSpPr>
            <a:spLocks noChangeArrowheads="1"/>
          </p:cNvSpPr>
          <p:nvPr/>
        </p:nvSpPr>
        <p:spPr bwMode="auto">
          <a:xfrm rot="-1524827">
            <a:off x="5486400" y="2971800"/>
            <a:ext cx="1752600" cy="249238"/>
          </a:xfrm>
          <a:prstGeom prst="rightArrow">
            <a:avLst>
              <a:gd name="adj1" fmla="val 50000"/>
              <a:gd name="adj2" fmla="val 175796"/>
            </a:avLst>
          </a:prstGeom>
          <a:solidFill>
            <a:srgbClr val="FFFF00"/>
          </a:solidFill>
          <a:ln w="9525">
            <a:noFill/>
            <a:miter lim="800000"/>
            <a:headEnd/>
            <a:tailEnd/>
          </a:ln>
        </p:spPr>
        <p:txBody>
          <a:bodyPr wrap="none" anchor="ctr"/>
          <a:lstStyle/>
          <a:p>
            <a:endParaRPr lang="ja-JP" altLang="en-US"/>
          </a:p>
        </p:txBody>
      </p:sp>
      <p:grpSp>
        <p:nvGrpSpPr>
          <p:cNvPr id="4" name="Group 142"/>
          <p:cNvGrpSpPr>
            <a:grpSpLocks/>
          </p:cNvGrpSpPr>
          <p:nvPr/>
        </p:nvGrpSpPr>
        <p:grpSpPr bwMode="auto">
          <a:xfrm>
            <a:off x="6705600" y="2209800"/>
            <a:ext cx="922338" cy="609600"/>
            <a:chOff x="4224" y="1392"/>
            <a:chExt cx="581" cy="384"/>
          </a:xfrm>
        </p:grpSpPr>
        <p:sp>
          <p:nvSpPr>
            <p:cNvPr id="23565" name="AutoShape 139"/>
            <p:cNvSpPr>
              <a:spLocks noChangeArrowheads="1"/>
            </p:cNvSpPr>
            <p:nvPr/>
          </p:nvSpPr>
          <p:spPr bwMode="auto">
            <a:xfrm rot="3841876">
              <a:off x="4582" y="1514"/>
              <a:ext cx="249" cy="197"/>
            </a:xfrm>
            <a:prstGeom prst="triangle">
              <a:avLst>
                <a:gd name="adj" fmla="val 50000"/>
              </a:avLst>
            </a:prstGeom>
            <a:solidFill>
              <a:schemeClr val="bg1"/>
            </a:solidFill>
            <a:ln w="9525">
              <a:solidFill>
                <a:schemeClr val="tx1"/>
              </a:solidFill>
              <a:miter lim="800000"/>
              <a:headEnd/>
              <a:tailEnd/>
            </a:ln>
          </p:spPr>
          <p:txBody>
            <a:bodyPr wrap="none" anchor="ctr"/>
            <a:lstStyle/>
            <a:p>
              <a:endParaRPr lang="ja-JP" altLang="en-US"/>
            </a:p>
          </p:txBody>
        </p:sp>
        <p:sp>
          <p:nvSpPr>
            <p:cNvPr id="23566" name="Oval 138"/>
            <p:cNvSpPr>
              <a:spLocks noChangeArrowheads="1"/>
            </p:cNvSpPr>
            <p:nvPr/>
          </p:nvSpPr>
          <p:spPr bwMode="auto">
            <a:xfrm rot="-1770570">
              <a:off x="4560" y="1536"/>
              <a:ext cx="96" cy="240"/>
            </a:xfrm>
            <a:prstGeom prst="ellipse">
              <a:avLst/>
            </a:prstGeom>
            <a:solidFill>
              <a:srgbClr val="969696"/>
            </a:solidFill>
            <a:ln w="9525">
              <a:solidFill>
                <a:schemeClr val="tx1"/>
              </a:solidFill>
              <a:round/>
              <a:headEnd/>
              <a:tailEnd/>
            </a:ln>
          </p:spPr>
          <p:txBody>
            <a:bodyPr wrap="none" anchor="ctr"/>
            <a:lstStyle/>
            <a:p>
              <a:endParaRPr lang="ja-JP" altLang="en-US"/>
            </a:p>
          </p:txBody>
        </p:sp>
        <p:sp>
          <p:nvSpPr>
            <p:cNvPr id="23567" name="Text Box 141"/>
            <p:cNvSpPr txBox="1">
              <a:spLocks noChangeArrowheads="1"/>
            </p:cNvSpPr>
            <p:nvPr/>
          </p:nvSpPr>
          <p:spPr bwMode="auto">
            <a:xfrm>
              <a:off x="4224" y="1392"/>
              <a:ext cx="308" cy="288"/>
            </a:xfrm>
            <a:prstGeom prst="rect">
              <a:avLst/>
            </a:prstGeom>
            <a:noFill/>
            <a:ln w="9525">
              <a:noFill/>
              <a:miter lim="800000"/>
              <a:headEnd/>
              <a:tailEnd/>
            </a:ln>
          </p:spPr>
          <p:txBody>
            <a:bodyPr wrap="none">
              <a:spAutoFit/>
            </a:bodyPr>
            <a:lstStyle/>
            <a:p>
              <a:pPr>
                <a:spcBef>
                  <a:spcPct val="0"/>
                </a:spcBef>
              </a:pPr>
              <a:r>
                <a:rPr lang="ja-JP" altLang="en-US" sz="2400">
                  <a:solidFill>
                    <a:schemeClr val="bg1"/>
                  </a:solidFill>
                  <a:latin typeface="Times New Roman" pitchFamily="18" charset="0"/>
                </a:rPr>
                <a:t>目</a:t>
              </a:r>
            </a:p>
          </p:txBody>
        </p:sp>
      </p:grpSp>
    </p:spTree>
  </p:cSld>
  <p:clrMapOvr>
    <a:masterClrMapping/>
  </p:clrMapOvr>
  <p:transition advTm="13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468"/>
                                        </p:tgtEl>
                                        <p:attrNameLst>
                                          <p:attrName>style.visibility</p:attrName>
                                        </p:attrNameLst>
                                      </p:cBhvr>
                                      <p:to>
                                        <p:strVal val="visible"/>
                                      </p:to>
                                    </p:set>
                                    <p:animEffect transition="in" filter="dissolve">
                                      <p:cBhvr>
                                        <p:cTn id="7" dur="500"/>
                                        <p:tgtEl>
                                          <p:spTgt spid="144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466"/>
                                        </p:tgtEl>
                                        <p:attrNameLst>
                                          <p:attrName>style.visibility</p:attrName>
                                        </p:attrNameLst>
                                      </p:cBhvr>
                                      <p:to>
                                        <p:strVal val="visible"/>
                                      </p:to>
                                    </p:set>
                                    <p:animEffect transition="in" filter="wipe(up)">
                                      <p:cBhvr>
                                        <p:cTn id="22" dur="500"/>
                                        <p:tgtEl>
                                          <p:spTgt spid="144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8" grpId="0" animBg="1" autoUpdateAnimBg="0"/>
      <p:bldP spid="1446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r>
              <a:rPr lang="ja-JP" altLang="en-US" smtClean="0"/>
              <a:t>光電子増倍管</a:t>
            </a:r>
          </a:p>
        </p:txBody>
      </p:sp>
      <p:graphicFrame>
        <p:nvGraphicFramePr>
          <p:cNvPr id="2050" name="Object 12"/>
          <p:cNvGraphicFramePr>
            <a:graphicFrameLocks noChangeAspect="1"/>
          </p:cNvGraphicFramePr>
          <p:nvPr/>
        </p:nvGraphicFramePr>
        <p:xfrm>
          <a:off x="1371600" y="914400"/>
          <a:ext cx="6400800" cy="2365375"/>
        </p:xfrm>
        <a:graphic>
          <a:graphicData uri="http://schemas.openxmlformats.org/presentationml/2006/ole">
            <p:oleObj spid="_x0000_s2050" name="ビットマップ イメージ" r:id="rId3" imgW="9352381" imgH="3457143" progId="PBrush">
              <p:embed/>
            </p:oleObj>
          </a:graphicData>
        </a:graphic>
      </p:graphicFrame>
      <p:graphicFrame>
        <p:nvGraphicFramePr>
          <p:cNvPr id="2051" name="Object 13"/>
          <p:cNvGraphicFramePr>
            <a:graphicFrameLocks noChangeAspect="1"/>
          </p:cNvGraphicFramePr>
          <p:nvPr/>
        </p:nvGraphicFramePr>
        <p:xfrm>
          <a:off x="1676400" y="3733800"/>
          <a:ext cx="5943600" cy="2593975"/>
        </p:xfrm>
        <a:graphic>
          <a:graphicData uri="http://schemas.openxmlformats.org/presentationml/2006/ole">
            <p:oleObj spid="_x0000_s2051" name="ビットマップ イメージ" r:id="rId4" imgW="8028571" imgH="3505689" progId="PBrush">
              <p:embed/>
            </p:oleObj>
          </a:graphicData>
        </a:graphic>
      </p:graphicFrame>
      <p:sp>
        <p:nvSpPr>
          <p:cNvPr id="2053" name="Text Box 14"/>
          <p:cNvSpPr txBox="1">
            <a:spLocks noChangeArrowheads="1"/>
          </p:cNvSpPr>
          <p:nvPr/>
        </p:nvSpPr>
        <p:spPr bwMode="auto">
          <a:xfrm>
            <a:off x="533400" y="990600"/>
            <a:ext cx="838200" cy="457200"/>
          </a:xfrm>
          <a:prstGeom prst="rect">
            <a:avLst/>
          </a:prstGeom>
          <a:noFill/>
          <a:ln w="9525">
            <a:noFill/>
            <a:miter lim="800000"/>
            <a:headEnd/>
            <a:tailEnd/>
          </a:ln>
        </p:spPr>
        <p:txBody>
          <a:bodyPr>
            <a:spAutoFit/>
          </a:bodyPr>
          <a:lstStyle/>
          <a:p>
            <a:pPr>
              <a:spcBef>
                <a:spcPct val="50000"/>
              </a:spcBef>
            </a:pPr>
            <a:r>
              <a:rPr lang="ja-JP" altLang="en-US" sz="2400"/>
              <a:t>構造</a:t>
            </a:r>
          </a:p>
        </p:txBody>
      </p:sp>
      <p:sp>
        <p:nvSpPr>
          <p:cNvPr id="2054" name="Text Box 15"/>
          <p:cNvSpPr txBox="1">
            <a:spLocks noChangeArrowheads="1"/>
          </p:cNvSpPr>
          <p:nvPr/>
        </p:nvSpPr>
        <p:spPr bwMode="auto">
          <a:xfrm>
            <a:off x="5562600" y="3124200"/>
            <a:ext cx="3422650" cy="457200"/>
          </a:xfrm>
          <a:prstGeom prst="rect">
            <a:avLst/>
          </a:prstGeom>
          <a:noFill/>
          <a:ln w="9525">
            <a:noFill/>
            <a:miter lim="800000"/>
            <a:headEnd/>
            <a:tailEnd/>
          </a:ln>
        </p:spPr>
        <p:txBody>
          <a:bodyPr wrap="none">
            <a:spAutoFit/>
          </a:bodyPr>
          <a:lstStyle/>
          <a:p>
            <a:pPr>
              <a:spcBef>
                <a:spcPct val="0"/>
              </a:spcBef>
            </a:pPr>
            <a:r>
              <a:rPr lang="ja-JP" altLang="en-US" sz="2400">
                <a:solidFill>
                  <a:srgbClr val="CC0000"/>
                </a:solidFill>
                <a:latin typeface="Times New Roman" pitchFamily="18" charset="0"/>
              </a:rPr>
              <a:t>光を電気信号に変換する</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18"/>
          <p:cNvSpPr>
            <a:spLocks noChangeArrowheads="1"/>
          </p:cNvSpPr>
          <p:nvPr/>
        </p:nvSpPr>
        <p:spPr bwMode="auto">
          <a:xfrm>
            <a:off x="990600" y="3200400"/>
            <a:ext cx="4419600" cy="1219200"/>
          </a:xfrm>
          <a:prstGeom prst="roundRect">
            <a:avLst>
              <a:gd name="adj" fmla="val 16667"/>
            </a:avLst>
          </a:prstGeom>
          <a:solidFill>
            <a:srgbClr val="FFFF99"/>
          </a:solidFill>
          <a:ln w="9525">
            <a:solidFill>
              <a:schemeClr val="tx1"/>
            </a:solidFill>
            <a:round/>
            <a:headEnd/>
            <a:tailEnd/>
          </a:ln>
        </p:spPr>
        <p:txBody>
          <a:bodyPr wrap="none" anchor="ctr"/>
          <a:lstStyle/>
          <a:p>
            <a:endParaRPr lang="ja-JP" altLang="en-US"/>
          </a:p>
        </p:txBody>
      </p:sp>
      <p:sp>
        <p:nvSpPr>
          <p:cNvPr id="43011" name="Rectangle 2"/>
          <p:cNvSpPr>
            <a:spLocks noGrp="1" noChangeArrowheads="1"/>
          </p:cNvSpPr>
          <p:nvPr>
            <p:ph type="title"/>
          </p:nvPr>
        </p:nvSpPr>
        <p:spPr/>
        <p:txBody>
          <a:bodyPr/>
          <a:lstStyle/>
          <a:p>
            <a:pPr eaLnBrk="1" hangingPunct="1"/>
            <a:r>
              <a:rPr lang="ja-JP" altLang="en-US" smtClean="0">
                <a:solidFill>
                  <a:srgbClr val="CC0000"/>
                </a:solidFill>
              </a:rPr>
              <a:t>カロリメーター</a:t>
            </a:r>
          </a:p>
        </p:txBody>
      </p:sp>
      <p:sp>
        <p:nvSpPr>
          <p:cNvPr id="43012" name="Rectangle 3"/>
          <p:cNvSpPr>
            <a:spLocks noGrp="1" noChangeArrowheads="1"/>
          </p:cNvSpPr>
          <p:nvPr>
            <p:ph type="body" idx="1"/>
          </p:nvPr>
        </p:nvSpPr>
        <p:spPr>
          <a:xfrm>
            <a:off x="609600" y="1066800"/>
            <a:ext cx="7878763" cy="4706938"/>
          </a:xfrm>
        </p:spPr>
        <p:txBody>
          <a:bodyPr/>
          <a:lstStyle/>
          <a:p>
            <a:pPr eaLnBrk="1" hangingPunct="1"/>
            <a:r>
              <a:rPr lang="ja-JP" altLang="en-US" sz="2000" b="1" smtClean="0">
                <a:solidFill>
                  <a:schemeClr val="tx2"/>
                </a:solidFill>
              </a:rPr>
              <a:t>電荷を持っていない</a:t>
            </a:r>
            <a:r>
              <a:rPr lang="en-US" altLang="ja-JP" sz="2000" b="1" i="1" smtClean="0">
                <a:solidFill>
                  <a:srgbClr val="FF3300"/>
                </a:solidFill>
              </a:rPr>
              <a:t>γ</a:t>
            </a:r>
            <a:r>
              <a:rPr lang="ja-JP" altLang="en-US" sz="2000" b="1" i="1" smtClean="0">
                <a:solidFill>
                  <a:srgbClr val="FF3300"/>
                </a:solidFill>
              </a:rPr>
              <a:t>線や中性子などの粒子</a:t>
            </a:r>
            <a:r>
              <a:rPr lang="ja-JP" altLang="en-US" sz="2000" b="1" smtClean="0">
                <a:solidFill>
                  <a:schemeClr val="tx2"/>
                </a:solidFill>
              </a:rPr>
              <a:t>は、イオン化もしなければ蛍光もチェレンコフ光も発せず</a:t>
            </a:r>
            <a:r>
              <a:rPr lang="ja-JP" altLang="en-US" sz="2000" b="1" i="1" smtClean="0">
                <a:solidFill>
                  <a:srgbClr val="FF3300"/>
                </a:solidFill>
              </a:rPr>
              <a:t>痕跡を残さない</a:t>
            </a:r>
            <a:r>
              <a:rPr lang="ja-JP" altLang="en-US" sz="2000" b="1" smtClean="0">
                <a:solidFill>
                  <a:schemeClr val="tx2"/>
                </a:solidFill>
              </a:rPr>
              <a:t>。</a:t>
            </a:r>
          </a:p>
          <a:p>
            <a:pPr eaLnBrk="1" hangingPunct="1"/>
            <a:r>
              <a:rPr lang="ja-JP" altLang="en-US" sz="2000" b="1" smtClean="0">
                <a:solidFill>
                  <a:schemeClr val="tx2"/>
                </a:solidFill>
              </a:rPr>
              <a:t>では、どうやってこれらの粒子を捉えるのか？　</a:t>
            </a:r>
          </a:p>
          <a:p>
            <a:pPr eaLnBrk="1" hangingPunct="1"/>
            <a:r>
              <a:rPr lang="en-US" altLang="ja-JP" sz="2000" b="1" smtClean="0">
                <a:solidFill>
                  <a:schemeClr val="tx2"/>
                </a:solidFill>
              </a:rPr>
              <a:t>γ</a:t>
            </a:r>
            <a:r>
              <a:rPr lang="ja-JP" altLang="en-US" sz="2000" b="1" smtClean="0">
                <a:solidFill>
                  <a:schemeClr val="tx2"/>
                </a:solidFill>
              </a:rPr>
              <a:t>線は物質中で以下の反応を次々に起こして、電荷を持った電子や陽電子を多数生成する。これらの電子や陽電子が痕跡を残す。　</a:t>
            </a:r>
          </a:p>
        </p:txBody>
      </p:sp>
      <p:sp>
        <p:nvSpPr>
          <p:cNvPr id="43013" name="Text Box 17"/>
          <p:cNvSpPr txBox="1">
            <a:spLocks noChangeArrowheads="1"/>
          </p:cNvSpPr>
          <p:nvPr/>
        </p:nvSpPr>
        <p:spPr bwMode="auto">
          <a:xfrm>
            <a:off x="914400" y="3200400"/>
            <a:ext cx="4405313" cy="1187450"/>
          </a:xfrm>
          <a:prstGeom prst="rect">
            <a:avLst/>
          </a:prstGeom>
          <a:noFill/>
          <a:ln w="9525">
            <a:noFill/>
            <a:miter lim="800000"/>
            <a:headEnd/>
            <a:tailEnd/>
          </a:ln>
        </p:spPr>
        <p:txBody>
          <a:bodyPr wrap="none">
            <a:spAutoFit/>
          </a:bodyPr>
          <a:lstStyle/>
          <a:p>
            <a:pPr>
              <a:spcBef>
                <a:spcPct val="0"/>
              </a:spcBef>
            </a:pPr>
            <a:r>
              <a:rPr lang="en-US" altLang="ja-JP" sz="2400">
                <a:solidFill>
                  <a:srgbClr val="FF9900"/>
                </a:solidFill>
                <a:latin typeface="Times New Roman" pitchFamily="18" charset="0"/>
              </a:rPr>
              <a:t>γ</a:t>
            </a:r>
            <a:r>
              <a:rPr lang="ja-JP" altLang="en-US" sz="2400">
                <a:solidFill>
                  <a:srgbClr val="FF9900"/>
                </a:solidFill>
                <a:latin typeface="Times New Roman" pitchFamily="18" charset="0"/>
              </a:rPr>
              <a:t>線　 </a:t>
            </a:r>
            <a:r>
              <a:rPr lang="ja-JP" altLang="en-US" sz="2400">
                <a:latin typeface="Times New Roman" pitchFamily="18" charset="0"/>
              </a:rPr>
              <a:t>→</a:t>
            </a:r>
            <a:r>
              <a:rPr lang="ja-JP" altLang="en-US" sz="2400">
                <a:solidFill>
                  <a:srgbClr val="0033CC"/>
                </a:solidFill>
                <a:latin typeface="Times New Roman" pitchFamily="18" charset="0"/>
              </a:rPr>
              <a:t>電子　  </a:t>
            </a:r>
            <a:r>
              <a:rPr lang="ja-JP" altLang="en-US" sz="2400">
                <a:latin typeface="Times New Roman" pitchFamily="18" charset="0"/>
              </a:rPr>
              <a:t>と</a:t>
            </a:r>
            <a:r>
              <a:rPr lang="ja-JP" altLang="en-US" sz="2400">
                <a:solidFill>
                  <a:srgbClr val="FF3300"/>
                </a:solidFill>
                <a:latin typeface="Times New Roman" pitchFamily="18" charset="0"/>
              </a:rPr>
              <a:t>陽電子</a:t>
            </a:r>
          </a:p>
          <a:p>
            <a:pPr>
              <a:spcBef>
                <a:spcPct val="0"/>
              </a:spcBef>
            </a:pPr>
            <a:r>
              <a:rPr lang="ja-JP" altLang="en-US" sz="2400">
                <a:solidFill>
                  <a:srgbClr val="0033CC"/>
                </a:solidFill>
                <a:latin typeface="Times New Roman" pitchFamily="18" charset="0"/>
              </a:rPr>
              <a:t>                電子　 </a:t>
            </a:r>
            <a:r>
              <a:rPr lang="ja-JP" altLang="en-US" sz="2400">
                <a:latin typeface="Times New Roman" pitchFamily="18" charset="0"/>
              </a:rPr>
              <a:t>→</a:t>
            </a:r>
            <a:r>
              <a:rPr lang="ja-JP" altLang="en-US" sz="2400">
                <a:solidFill>
                  <a:srgbClr val="0033CC"/>
                </a:solidFill>
                <a:latin typeface="Times New Roman" pitchFamily="18" charset="0"/>
              </a:rPr>
              <a:t>電子　  </a:t>
            </a:r>
            <a:r>
              <a:rPr lang="ja-JP" altLang="en-US" sz="2400">
                <a:latin typeface="Times New Roman" pitchFamily="18" charset="0"/>
              </a:rPr>
              <a:t>と</a:t>
            </a:r>
            <a:r>
              <a:rPr lang="en-US" altLang="ja-JP" sz="2400">
                <a:solidFill>
                  <a:srgbClr val="FF9900"/>
                </a:solidFill>
                <a:latin typeface="Times New Roman" pitchFamily="18" charset="0"/>
              </a:rPr>
              <a:t>γ</a:t>
            </a:r>
            <a:r>
              <a:rPr lang="ja-JP" altLang="en-US" sz="2400">
                <a:solidFill>
                  <a:srgbClr val="FF9900"/>
                </a:solidFill>
                <a:latin typeface="Times New Roman" pitchFamily="18" charset="0"/>
              </a:rPr>
              <a:t>線</a:t>
            </a:r>
          </a:p>
          <a:p>
            <a:pPr>
              <a:spcBef>
                <a:spcPct val="0"/>
              </a:spcBef>
            </a:pPr>
            <a:r>
              <a:rPr lang="ja-JP" altLang="en-US" sz="2400">
                <a:solidFill>
                  <a:srgbClr val="FF3300"/>
                </a:solidFill>
                <a:latin typeface="Times New Roman" pitchFamily="18" charset="0"/>
              </a:rPr>
              <a:t>                陽電子</a:t>
            </a:r>
            <a:r>
              <a:rPr lang="ja-JP" altLang="en-US" sz="2400">
                <a:latin typeface="Times New Roman" pitchFamily="18" charset="0"/>
              </a:rPr>
              <a:t>→</a:t>
            </a:r>
            <a:r>
              <a:rPr lang="ja-JP" altLang="en-US" sz="2400">
                <a:solidFill>
                  <a:srgbClr val="FF3300"/>
                </a:solidFill>
                <a:latin typeface="Times New Roman" pitchFamily="18" charset="0"/>
              </a:rPr>
              <a:t>陽電子</a:t>
            </a:r>
            <a:r>
              <a:rPr lang="ja-JP" altLang="en-US" sz="2400">
                <a:latin typeface="Times New Roman" pitchFamily="18" charset="0"/>
              </a:rPr>
              <a:t>と</a:t>
            </a:r>
            <a:r>
              <a:rPr lang="en-US" altLang="ja-JP" sz="2400">
                <a:solidFill>
                  <a:srgbClr val="FF9900"/>
                </a:solidFill>
                <a:latin typeface="Times New Roman" pitchFamily="18" charset="0"/>
              </a:rPr>
              <a:t>γ</a:t>
            </a:r>
            <a:r>
              <a:rPr lang="ja-JP" altLang="en-US" sz="2400">
                <a:solidFill>
                  <a:srgbClr val="FF9900"/>
                </a:solidFill>
                <a:latin typeface="Times New Roman" pitchFamily="18" charset="0"/>
              </a:rPr>
              <a:t>線</a:t>
            </a:r>
          </a:p>
        </p:txBody>
      </p:sp>
      <p:sp>
        <p:nvSpPr>
          <p:cNvPr id="22532" name="Rectangle 4"/>
          <p:cNvSpPr>
            <a:spLocks noChangeArrowheads="1"/>
          </p:cNvSpPr>
          <p:nvPr/>
        </p:nvSpPr>
        <p:spPr bwMode="auto">
          <a:xfrm>
            <a:off x="3505200" y="4800600"/>
            <a:ext cx="1143000" cy="1066800"/>
          </a:xfrm>
          <a:prstGeom prst="rect">
            <a:avLst/>
          </a:prstGeom>
          <a:solidFill>
            <a:srgbClr val="CCFFFF"/>
          </a:solidFill>
          <a:ln w="9525">
            <a:miter lim="800000"/>
            <a:headEnd/>
            <a:tailEnd/>
          </a:ln>
          <a:scene3d>
            <a:camera prst="legacyPerspectiveTopRight">
              <a:rot lat="0" lon="3300000" rev="0"/>
            </a:camera>
            <a:lightRig rig="legacyFlat3" dir="b"/>
          </a:scene3d>
          <a:sp3d extrusionH="3630600" prstMaterial="legacyMatte">
            <a:bevelT w="13500" h="13500" prst="angle"/>
            <a:bevelB w="13500" h="13500" prst="angle"/>
            <a:extrusionClr>
              <a:srgbClr val="CCFFFF"/>
            </a:extrusionClr>
          </a:sp3d>
        </p:spPr>
        <p:txBody>
          <a:bodyPr wrap="none" anchor="ctr">
            <a:flatTx/>
          </a:bodyPr>
          <a:lstStyle/>
          <a:p>
            <a:endParaRPr lang="ja-JP" altLang="en-US"/>
          </a:p>
        </p:txBody>
      </p:sp>
      <p:grpSp>
        <p:nvGrpSpPr>
          <p:cNvPr id="2" name="Group 23"/>
          <p:cNvGrpSpPr>
            <a:grpSpLocks/>
          </p:cNvGrpSpPr>
          <p:nvPr/>
        </p:nvGrpSpPr>
        <p:grpSpPr bwMode="auto">
          <a:xfrm>
            <a:off x="3990975" y="5213350"/>
            <a:ext cx="574675" cy="223838"/>
            <a:chOff x="4608" y="2352"/>
            <a:chExt cx="192" cy="96"/>
          </a:xfrm>
        </p:grpSpPr>
        <p:sp>
          <p:nvSpPr>
            <p:cNvPr id="43032" name="Line 6"/>
            <p:cNvSpPr>
              <a:spLocks noChangeShapeType="1"/>
            </p:cNvSpPr>
            <p:nvPr/>
          </p:nvSpPr>
          <p:spPr bwMode="auto">
            <a:xfrm flipV="1">
              <a:off x="4608" y="2352"/>
              <a:ext cx="192" cy="48"/>
            </a:xfrm>
            <a:prstGeom prst="line">
              <a:avLst/>
            </a:prstGeom>
            <a:noFill/>
            <a:ln w="25400">
              <a:solidFill>
                <a:srgbClr val="0000FF"/>
              </a:solidFill>
              <a:round/>
              <a:headEnd/>
              <a:tailEnd type="triangle" w="med" len="med"/>
            </a:ln>
          </p:spPr>
          <p:txBody>
            <a:bodyPr wrap="none"/>
            <a:lstStyle/>
            <a:p>
              <a:endParaRPr lang="ja-JP" altLang="en-US"/>
            </a:p>
          </p:txBody>
        </p:sp>
        <p:sp>
          <p:nvSpPr>
            <p:cNvPr id="43033" name="Line 7"/>
            <p:cNvSpPr>
              <a:spLocks noChangeShapeType="1"/>
            </p:cNvSpPr>
            <p:nvPr/>
          </p:nvSpPr>
          <p:spPr bwMode="auto">
            <a:xfrm>
              <a:off x="4608" y="2400"/>
              <a:ext cx="192" cy="48"/>
            </a:xfrm>
            <a:prstGeom prst="line">
              <a:avLst/>
            </a:prstGeom>
            <a:noFill/>
            <a:ln w="25400">
              <a:solidFill>
                <a:srgbClr val="FF0000"/>
              </a:solidFill>
              <a:round/>
              <a:headEnd/>
              <a:tailEnd type="triangle" w="med" len="med"/>
            </a:ln>
          </p:spPr>
          <p:txBody>
            <a:bodyPr wrap="none"/>
            <a:lstStyle/>
            <a:p>
              <a:endParaRPr lang="ja-JP" altLang="en-US"/>
            </a:p>
          </p:txBody>
        </p:sp>
      </p:grpSp>
      <p:grpSp>
        <p:nvGrpSpPr>
          <p:cNvPr id="3" name="Group 27"/>
          <p:cNvGrpSpPr>
            <a:grpSpLocks/>
          </p:cNvGrpSpPr>
          <p:nvPr/>
        </p:nvGrpSpPr>
        <p:grpSpPr bwMode="auto">
          <a:xfrm>
            <a:off x="4995863" y="4876800"/>
            <a:ext cx="574675" cy="223838"/>
            <a:chOff x="4944" y="2208"/>
            <a:chExt cx="192" cy="96"/>
          </a:xfrm>
        </p:grpSpPr>
        <p:sp>
          <p:nvSpPr>
            <p:cNvPr id="43030" name="Line 9"/>
            <p:cNvSpPr>
              <a:spLocks noChangeShapeType="1"/>
            </p:cNvSpPr>
            <p:nvPr/>
          </p:nvSpPr>
          <p:spPr bwMode="auto">
            <a:xfrm flipV="1">
              <a:off x="4944" y="2208"/>
              <a:ext cx="192" cy="48"/>
            </a:xfrm>
            <a:prstGeom prst="line">
              <a:avLst/>
            </a:prstGeom>
            <a:noFill/>
            <a:ln w="25400">
              <a:solidFill>
                <a:srgbClr val="0000FF"/>
              </a:solidFill>
              <a:round/>
              <a:headEnd/>
              <a:tailEnd type="triangle" w="med" len="med"/>
            </a:ln>
          </p:spPr>
          <p:txBody>
            <a:bodyPr wrap="none"/>
            <a:lstStyle/>
            <a:p>
              <a:endParaRPr lang="ja-JP" altLang="en-US"/>
            </a:p>
          </p:txBody>
        </p:sp>
        <p:sp>
          <p:nvSpPr>
            <p:cNvPr id="43031" name="Line 10"/>
            <p:cNvSpPr>
              <a:spLocks noChangeShapeType="1"/>
            </p:cNvSpPr>
            <p:nvPr/>
          </p:nvSpPr>
          <p:spPr bwMode="auto">
            <a:xfrm>
              <a:off x="4944" y="2256"/>
              <a:ext cx="192" cy="48"/>
            </a:xfrm>
            <a:prstGeom prst="line">
              <a:avLst/>
            </a:prstGeom>
            <a:noFill/>
            <a:ln w="25400">
              <a:solidFill>
                <a:srgbClr val="FF0000"/>
              </a:solidFill>
              <a:round/>
              <a:headEnd/>
              <a:tailEnd type="triangle" w="med" len="med"/>
            </a:ln>
          </p:spPr>
          <p:txBody>
            <a:bodyPr wrap="none"/>
            <a:lstStyle/>
            <a:p>
              <a:endParaRPr lang="ja-JP" altLang="en-US"/>
            </a:p>
          </p:txBody>
        </p:sp>
      </p:grpSp>
      <p:grpSp>
        <p:nvGrpSpPr>
          <p:cNvPr id="4" name="Group 26"/>
          <p:cNvGrpSpPr>
            <a:grpSpLocks/>
          </p:cNvGrpSpPr>
          <p:nvPr/>
        </p:nvGrpSpPr>
        <p:grpSpPr bwMode="auto">
          <a:xfrm>
            <a:off x="4565650" y="4989513"/>
            <a:ext cx="574675" cy="336550"/>
            <a:chOff x="4800" y="2256"/>
            <a:chExt cx="192" cy="144"/>
          </a:xfrm>
        </p:grpSpPr>
        <p:sp>
          <p:nvSpPr>
            <p:cNvPr id="43028" name="Line 8"/>
            <p:cNvSpPr>
              <a:spLocks noChangeShapeType="1"/>
            </p:cNvSpPr>
            <p:nvPr/>
          </p:nvSpPr>
          <p:spPr bwMode="auto">
            <a:xfrm flipV="1">
              <a:off x="4800" y="2256"/>
              <a:ext cx="144" cy="96"/>
            </a:xfrm>
            <a:prstGeom prst="line">
              <a:avLst/>
            </a:prstGeom>
            <a:noFill/>
            <a:ln w="25400">
              <a:solidFill>
                <a:srgbClr val="FF6600"/>
              </a:solidFill>
              <a:prstDash val="sysDot"/>
              <a:round/>
              <a:headEnd/>
              <a:tailEnd type="triangle" w="med" len="med"/>
            </a:ln>
          </p:spPr>
          <p:txBody>
            <a:bodyPr wrap="none"/>
            <a:lstStyle/>
            <a:p>
              <a:endParaRPr lang="ja-JP" altLang="en-US"/>
            </a:p>
          </p:txBody>
        </p:sp>
        <p:sp>
          <p:nvSpPr>
            <p:cNvPr id="43029" name="Line 12"/>
            <p:cNvSpPr>
              <a:spLocks noChangeShapeType="1"/>
            </p:cNvSpPr>
            <p:nvPr/>
          </p:nvSpPr>
          <p:spPr bwMode="auto">
            <a:xfrm>
              <a:off x="4800" y="2352"/>
              <a:ext cx="192" cy="48"/>
            </a:xfrm>
            <a:prstGeom prst="line">
              <a:avLst/>
            </a:prstGeom>
            <a:noFill/>
            <a:ln w="25400">
              <a:solidFill>
                <a:srgbClr val="0000FF"/>
              </a:solidFill>
              <a:round/>
              <a:headEnd/>
              <a:tailEnd type="triangle" w="med" len="med"/>
            </a:ln>
          </p:spPr>
          <p:txBody>
            <a:bodyPr wrap="none"/>
            <a:lstStyle/>
            <a:p>
              <a:endParaRPr lang="ja-JP" altLang="en-US"/>
            </a:p>
          </p:txBody>
        </p:sp>
      </p:grpSp>
      <p:grpSp>
        <p:nvGrpSpPr>
          <p:cNvPr id="5" name="Group 24"/>
          <p:cNvGrpSpPr>
            <a:grpSpLocks/>
          </p:cNvGrpSpPr>
          <p:nvPr/>
        </p:nvGrpSpPr>
        <p:grpSpPr bwMode="auto">
          <a:xfrm>
            <a:off x="4565650" y="5437188"/>
            <a:ext cx="717550" cy="225425"/>
            <a:chOff x="4800" y="2448"/>
            <a:chExt cx="240" cy="96"/>
          </a:xfrm>
        </p:grpSpPr>
        <p:sp>
          <p:nvSpPr>
            <p:cNvPr id="43026" name="Line 13"/>
            <p:cNvSpPr>
              <a:spLocks noChangeShapeType="1"/>
            </p:cNvSpPr>
            <p:nvPr/>
          </p:nvSpPr>
          <p:spPr bwMode="auto">
            <a:xfrm>
              <a:off x="4800" y="2448"/>
              <a:ext cx="192" cy="96"/>
            </a:xfrm>
            <a:prstGeom prst="line">
              <a:avLst/>
            </a:prstGeom>
            <a:noFill/>
            <a:ln w="25400">
              <a:solidFill>
                <a:srgbClr val="FF0000"/>
              </a:solidFill>
              <a:round/>
              <a:headEnd/>
              <a:tailEnd type="triangle" w="med" len="med"/>
            </a:ln>
          </p:spPr>
          <p:txBody>
            <a:bodyPr wrap="none"/>
            <a:lstStyle/>
            <a:p>
              <a:endParaRPr lang="ja-JP" altLang="en-US"/>
            </a:p>
          </p:txBody>
        </p:sp>
        <p:sp>
          <p:nvSpPr>
            <p:cNvPr id="43027" name="Line 14"/>
            <p:cNvSpPr>
              <a:spLocks noChangeShapeType="1"/>
            </p:cNvSpPr>
            <p:nvPr/>
          </p:nvSpPr>
          <p:spPr bwMode="auto">
            <a:xfrm flipV="1">
              <a:off x="4800" y="2448"/>
              <a:ext cx="240" cy="0"/>
            </a:xfrm>
            <a:prstGeom prst="line">
              <a:avLst/>
            </a:prstGeom>
            <a:noFill/>
            <a:ln w="25400">
              <a:solidFill>
                <a:srgbClr val="FF6600"/>
              </a:solidFill>
              <a:prstDash val="sysDot"/>
              <a:round/>
              <a:headEnd/>
              <a:tailEnd type="triangle" w="med" len="med"/>
            </a:ln>
          </p:spPr>
          <p:txBody>
            <a:bodyPr wrap="none"/>
            <a:lstStyle/>
            <a:p>
              <a:endParaRPr lang="ja-JP" altLang="en-US"/>
            </a:p>
          </p:txBody>
        </p:sp>
      </p:grpSp>
      <p:grpSp>
        <p:nvGrpSpPr>
          <p:cNvPr id="6" name="Group 25"/>
          <p:cNvGrpSpPr>
            <a:grpSpLocks/>
          </p:cNvGrpSpPr>
          <p:nvPr/>
        </p:nvGrpSpPr>
        <p:grpSpPr bwMode="auto">
          <a:xfrm>
            <a:off x="5140325" y="5326063"/>
            <a:ext cx="574675" cy="223837"/>
            <a:chOff x="4992" y="2400"/>
            <a:chExt cx="192" cy="96"/>
          </a:xfrm>
        </p:grpSpPr>
        <p:sp>
          <p:nvSpPr>
            <p:cNvPr id="43024" name="Line 15"/>
            <p:cNvSpPr>
              <a:spLocks noChangeShapeType="1"/>
            </p:cNvSpPr>
            <p:nvPr/>
          </p:nvSpPr>
          <p:spPr bwMode="auto">
            <a:xfrm flipV="1">
              <a:off x="4992" y="2400"/>
              <a:ext cx="192" cy="48"/>
            </a:xfrm>
            <a:prstGeom prst="line">
              <a:avLst/>
            </a:prstGeom>
            <a:noFill/>
            <a:ln w="25400">
              <a:solidFill>
                <a:srgbClr val="0000FF"/>
              </a:solidFill>
              <a:round/>
              <a:headEnd/>
              <a:tailEnd type="triangle" w="med" len="med"/>
            </a:ln>
          </p:spPr>
          <p:txBody>
            <a:bodyPr wrap="none"/>
            <a:lstStyle/>
            <a:p>
              <a:endParaRPr lang="ja-JP" altLang="en-US"/>
            </a:p>
          </p:txBody>
        </p:sp>
        <p:sp>
          <p:nvSpPr>
            <p:cNvPr id="43025" name="Line 16"/>
            <p:cNvSpPr>
              <a:spLocks noChangeShapeType="1"/>
            </p:cNvSpPr>
            <p:nvPr/>
          </p:nvSpPr>
          <p:spPr bwMode="auto">
            <a:xfrm>
              <a:off x="4992" y="2448"/>
              <a:ext cx="192" cy="48"/>
            </a:xfrm>
            <a:prstGeom prst="line">
              <a:avLst/>
            </a:prstGeom>
            <a:noFill/>
            <a:ln w="25400">
              <a:solidFill>
                <a:srgbClr val="FF0000"/>
              </a:solidFill>
              <a:round/>
              <a:headEnd/>
              <a:tailEnd type="triangle" w="med" len="med"/>
            </a:ln>
          </p:spPr>
          <p:txBody>
            <a:bodyPr wrap="none"/>
            <a:lstStyle/>
            <a:p>
              <a:endParaRPr lang="ja-JP" altLang="en-US"/>
            </a:p>
          </p:txBody>
        </p:sp>
      </p:grpSp>
      <p:sp>
        <p:nvSpPr>
          <p:cNvPr id="22547" name="Text Box 19"/>
          <p:cNvSpPr txBox="1">
            <a:spLocks noChangeArrowheads="1"/>
          </p:cNvSpPr>
          <p:nvPr/>
        </p:nvSpPr>
        <p:spPr bwMode="auto">
          <a:xfrm>
            <a:off x="3559175" y="5999163"/>
            <a:ext cx="1614488" cy="396875"/>
          </a:xfrm>
          <a:prstGeom prst="rect">
            <a:avLst/>
          </a:prstGeom>
          <a:noFill/>
          <a:ln w="9525">
            <a:noFill/>
            <a:miter lim="800000"/>
            <a:headEnd/>
            <a:tailEnd/>
          </a:ln>
        </p:spPr>
        <p:txBody>
          <a:bodyPr wrap="none">
            <a:spAutoFit/>
          </a:bodyPr>
          <a:lstStyle/>
          <a:p>
            <a:pPr>
              <a:spcBef>
                <a:spcPct val="0"/>
              </a:spcBef>
            </a:pPr>
            <a:r>
              <a:rPr lang="ja-JP" altLang="en-US" sz="2000" b="1">
                <a:solidFill>
                  <a:srgbClr val="008000"/>
                </a:solidFill>
                <a:latin typeface="Times New Roman" pitchFamily="18" charset="0"/>
              </a:rPr>
              <a:t>電磁シャワー</a:t>
            </a:r>
          </a:p>
        </p:txBody>
      </p:sp>
      <p:grpSp>
        <p:nvGrpSpPr>
          <p:cNvPr id="7" name="Group 30"/>
          <p:cNvGrpSpPr>
            <a:grpSpLocks/>
          </p:cNvGrpSpPr>
          <p:nvPr/>
        </p:nvGrpSpPr>
        <p:grpSpPr bwMode="auto">
          <a:xfrm>
            <a:off x="2438400" y="4876800"/>
            <a:ext cx="1552575" cy="533400"/>
            <a:chOff x="1536" y="3072"/>
            <a:chExt cx="978" cy="336"/>
          </a:xfrm>
        </p:grpSpPr>
        <p:sp>
          <p:nvSpPr>
            <p:cNvPr id="43022" name="Line 5"/>
            <p:cNvSpPr>
              <a:spLocks noChangeShapeType="1"/>
            </p:cNvSpPr>
            <p:nvPr/>
          </p:nvSpPr>
          <p:spPr bwMode="auto">
            <a:xfrm flipV="1">
              <a:off x="1680" y="3355"/>
              <a:ext cx="834" cy="53"/>
            </a:xfrm>
            <a:prstGeom prst="line">
              <a:avLst/>
            </a:prstGeom>
            <a:noFill/>
            <a:ln w="38100">
              <a:solidFill>
                <a:srgbClr val="FF9900"/>
              </a:solidFill>
              <a:prstDash val="sysDot"/>
              <a:round/>
              <a:headEnd/>
              <a:tailEnd type="triangle" w="med" len="med"/>
            </a:ln>
          </p:spPr>
          <p:txBody>
            <a:bodyPr wrap="none"/>
            <a:lstStyle/>
            <a:p>
              <a:endParaRPr lang="ja-JP" altLang="en-US"/>
            </a:p>
          </p:txBody>
        </p:sp>
        <p:sp>
          <p:nvSpPr>
            <p:cNvPr id="43023" name="Text Box 29"/>
            <p:cNvSpPr txBox="1">
              <a:spLocks noChangeArrowheads="1"/>
            </p:cNvSpPr>
            <p:nvPr/>
          </p:nvSpPr>
          <p:spPr bwMode="auto">
            <a:xfrm>
              <a:off x="1536" y="3072"/>
              <a:ext cx="730" cy="288"/>
            </a:xfrm>
            <a:prstGeom prst="rect">
              <a:avLst/>
            </a:prstGeom>
            <a:noFill/>
            <a:ln w="9525">
              <a:noFill/>
              <a:miter lim="800000"/>
              <a:headEnd/>
              <a:tailEnd/>
            </a:ln>
          </p:spPr>
          <p:txBody>
            <a:bodyPr>
              <a:spAutoFit/>
            </a:bodyPr>
            <a:lstStyle/>
            <a:p>
              <a:pPr>
                <a:spcBef>
                  <a:spcPct val="0"/>
                </a:spcBef>
              </a:pPr>
              <a:r>
                <a:rPr lang="en-US" altLang="ja-JP" sz="2400" b="1" i="1">
                  <a:solidFill>
                    <a:srgbClr val="FF6600"/>
                  </a:solidFill>
                  <a:latin typeface="Times New Roman" pitchFamily="18" charset="0"/>
                </a:rPr>
                <a:t>γ</a:t>
              </a:r>
              <a:r>
                <a:rPr lang="ja-JP" altLang="en-US" sz="2400" b="1" i="1">
                  <a:solidFill>
                    <a:srgbClr val="FF6600"/>
                  </a:solidFill>
                  <a:latin typeface="Times New Roman" pitchFamily="18" charset="0"/>
                </a:rPr>
                <a:t>線</a:t>
              </a:r>
            </a:p>
          </p:txBody>
        </p:sp>
      </p:grpSp>
    </p:spTree>
  </p:cSld>
  <p:clrMapOvr>
    <a:masterClrMapping/>
  </p:clrMapOvr>
  <p:transition advTm="6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strips(downLeft)">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Horizont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Horizont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9" presetClass="entr" presetSubtype="10" fill="hold" grpId="0" nodeType="clickEffect">
                                  <p:stCondLst>
                                    <p:cond delay="0"/>
                                  </p:stCondLst>
                                  <p:childTnLst>
                                    <p:set>
                                      <p:cBhvr>
                                        <p:cTn id="42" dur="1" fill="hold">
                                          <p:stCondLst>
                                            <p:cond delay="0"/>
                                          </p:stCondLst>
                                        </p:cTn>
                                        <p:tgtEl>
                                          <p:spTgt spid="22547"/>
                                        </p:tgtEl>
                                        <p:attrNameLst>
                                          <p:attrName>style.visibility</p:attrName>
                                        </p:attrNameLst>
                                      </p:cBhvr>
                                      <p:to>
                                        <p:strVal val="visible"/>
                                      </p:to>
                                    </p:set>
                                    <p:anim calcmode="lin" valueType="num">
                                      <p:cBhvr>
                                        <p:cTn id="43" dur="5000" fill="hold"/>
                                        <p:tgtEl>
                                          <p:spTgt spid="22547"/>
                                        </p:tgtEl>
                                        <p:attrNameLst>
                                          <p:attrName>ppt_w</p:attrName>
                                        </p:attrNameLst>
                                      </p:cBhvr>
                                      <p:tavLst>
                                        <p:tav tm="0" fmla="#ppt_w*sin(2.5*pi*$)">
                                          <p:val>
                                            <p:fltVal val="0"/>
                                          </p:val>
                                        </p:tav>
                                        <p:tav tm="100000">
                                          <p:val>
                                            <p:fltVal val="1"/>
                                          </p:val>
                                        </p:tav>
                                      </p:tavLst>
                                    </p:anim>
                                    <p:anim calcmode="lin" valueType="num">
                                      <p:cBhvr>
                                        <p:cTn id="44" dur="5000" fill="hold"/>
                                        <p:tgtEl>
                                          <p:spTgt spid="225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P spid="2254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6"/>
          <p:cNvSpPr>
            <a:spLocks noChangeArrowheads="1"/>
          </p:cNvSpPr>
          <p:nvPr/>
        </p:nvSpPr>
        <p:spPr bwMode="auto">
          <a:xfrm>
            <a:off x="914400" y="2057400"/>
            <a:ext cx="7848600" cy="2667000"/>
          </a:xfrm>
          <a:prstGeom prst="roundRect">
            <a:avLst>
              <a:gd name="adj" fmla="val 16667"/>
            </a:avLst>
          </a:prstGeom>
          <a:solidFill>
            <a:srgbClr val="C0C0C0"/>
          </a:solidFill>
          <a:ln w="9525">
            <a:solidFill>
              <a:schemeClr val="tx1"/>
            </a:solidFill>
            <a:round/>
            <a:headEnd/>
            <a:tailEnd/>
          </a:ln>
        </p:spPr>
        <p:txBody>
          <a:bodyPr wrap="none" anchor="ctr"/>
          <a:lstStyle/>
          <a:p>
            <a:endParaRPr lang="ja-JP" altLang="en-US"/>
          </a:p>
        </p:txBody>
      </p:sp>
      <p:sp>
        <p:nvSpPr>
          <p:cNvPr id="44035" name="Rectangle 2"/>
          <p:cNvSpPr>
            <a:spLocks noGrp="1" noChangeArrowheads="1"/>
          </p:cNvSpPr>
          <p:nvPr>
            <p:ph type="title"/>
          </p:nvPr>
        </p:nvSpPr>
        <p:spPr/>
        <p:txBody>
          <a:bodyPr/>
          <a:lstStyle/>
          <a:p>
            <a:pPr eaLnBrk="1" hangingPunct="1"/>
            <a:r>
              <a:rPr lang="ja-JP" altLang="en-US" smtClean="0">
                <a:solidFill>
                  <a:srgbClr val="CC0000"/>
                </a:solidFill>
              </a:rPr>
              <a:t>カロリメーター</a:t>
            </a:r>
          </a:p>
        </p:txBody>
      </p:sp>
      <p:sp>
        <p:nvSpPr>
          <p:cNvPr id="44036" name="Rectangle 3"/>
          <p:cNvSpPr>
            <a:spLocks noGrp="1" noChangeArrowheads="1"/>
          </p:cNvSpPr>
          <p:nvPr>
            <p:ph type="body" idx="1"/>
          </p:nvPr>
        </p:nvSpPr>
        <p:spPr>
          <a:xfrm>
            <a:off x="609600" y="1306513"/>
            <a:ext cx="7878763" cy="638175"/>
          </a:xfrm>
        </p:spPr>
        <p:txBody>
          <a:bodyPr/>
          <a:lstStyle/>
          <a:p>
            <a:pPr eaLnBrk="1" hangingPunct="1">
              <a:lnSpc>
                <a:spcPct val="90000"/>
              </a:lnSpc>
            </a:pPr>
            <a:r>
              <a:rPr lang="en-US" altLang="ja-JP" sz="2000" b="1" smtClean="0">
                <a:solidFill>
                  <a:schemeClr val="tx2"/>
                </a:solidFill>
              </a:rPr>
              <a:t>γ</a:t>
            </a:r>
            <a:r>
              <a:rPr lang="ja-JP" altLang="en-US" sz="2000" b="1" smtClean="0">
                <a:solidFill>
                  <a:schemeClr val="tx2"/>
                </a:solidFill>
              </a:rPr>
              <a:t>線を蛍光物質に入射して、 </a:t>
            </a:r>
            <a:r>
              <a:rPr lang="en-US" altLang="ja-JP" sz="2000" b="1" smtClean="0">
                <a:solidFill>
                  <a:schemeClr val="tx2"/>
                </a:solidFill>
              </a:rPr>
              <a:t>γ</a:t>
            </a:r>
            <a:r>
              <a:rPr lang="ja-JP" altLang="en-US" sz="2000" b="1" smtClean="0">
                <a:solidFill>
                  <a:schemeClr val="tx2"/>
                </a:solidFill>
              </a:rPr>
              <a:t>線のエネルギーを測る。</a:t>
            </a:r>
          </a:p>
          <a:p>
            <a:pPr eaLnBrk="1" hangingPunct="1">
              <a:lnSpc>
                <a:spcPct val="90000"/>
              </a:lnSpc>
              <a:buFont typeface="Wingdings" pitchFamily="2" charset="2"/>
              <a:buNone/>
            </a:pPr>
            <a:endParaRPr lang="ja-JP" altLang="en-US" sz="2000" b="1" smtClean="0">
              <a:solidFill>
                <a:schemeClr val="tx2"/>
              </a:solidFill>
            </a:endParaRPr>
          </a:p>
          <a:p>
            <a:pPr eaLnBrk="1" hangingPunct="1">
              <a:lnSpc>
                <a:spcPct val="90000"/>
              </a:lnSpc>
              <a:buFont typeface="Wingdings" pitchFamily="2" charset="2"/>
              <a:buNone/>
            </a:pPr>
            <a:r>
              <a:rPr lang="ja-JP" altLang="en-US" sz="2000" b="1" smtClean="0">
                <a:solidFill>
                  <a:schemeClr val="tx2"/>
                </a:solidFill>
              </a:rPr>
              <a:t>　　　　　　　　　　　　　</a:t>
            </a:r>
          </a:p>
        </p:txBody>
      </p:sp>
      <p:sp>
        <p:nvSpPr>
          <p:cNvPr id="41988" name="Text Box 4"/>
          <p:cNvSpPr txBox="1">
            <a:spLocks noChangeArrowheads="1"/>
          </p:cNvSpPr>
          <p:nvPr/>
        </p:nvSpPr>
        <p:spPr bwMode="auto">
          <a:xfrm>
            <a:off x="1219200" y="3276600"/>
            <a:ext cx="6629400" cy="519113"/>
          </a:xfrm>
          <a:prstGeom prst="rect">
            <a:avLst/>
          </a:prstGeom>
          <a:noFill/>
          <a:ln w="9525">
            <a:noFill/>
            <a:miter lim="800000"/>
            <a:headEnd/>
            <a:tailEnd/>
          </a:ln>
        </p:spPr>
        <p:txBody>
          <a:bodyPr>
            <a:spAutoFit/>
          </a:bodyPr>
          <a:lstStyle/>
          <a:p>
            <a:pPr>
              <a:buClr>
                <a:schemeClr val="accent1"/>
              </a:buClr>
              <a:buSzPct val="80000"/>
              <a:buFont typeface="Wingdings" pitchFamily="2" charset="2"/>
              <a:buNone/>
            </a:pPr>
            <a:r>
              <a:rPr lang="ja-JP" altLang="en-US" sz="2800" b="1">
                <a:solidFill>
                  <a:srgbClr val="FFFF00"/>
                </a:solidFill>
                <a:latin typeface="Arial" charset="0"/>
              </a:rPr>
              <a:t>∝電子や陽電子からの蛍光による光の量</a:t>
            </a:r>
            <a:endParaRPr lang="ja-JP" altLang="en-US" sz="2400">
              <a:solidFill>
                <a:srgbClr val="FFFF00"/>
              </a:solidFill>
              <a:latin typeface="Times New Roman" pitchFamily="18" charset="0"/>
            </a:endParaRPr>
          </a:p>
        </p:txBody>
      </p:sp>
      <p:sp>
        <p:nvSpPr>
          <p:cNvPr id="41989" name="Text Box 5"/>
          <p:cNvSpPr txBox="1">
            <a:spLocks noChangeArrowheads="1"/>
          </p:cNvSpPr>
          <p:nvPr/>
        </p:nvSpPr>
        <p:spPr bwMode="auto">
          <a:xfrm>
            <a:off x="1143000" y="2209800"/>
            <a:ext cx="7396163" cy="946150"/>
          </a:xfrm>
          <a:prstGeom prst="rect">
            <a:avLst/>
          </a:prstGeom>
          <a:noFill/>
          <a:ln w="9525">
            <a:noFill/>
            <a:miter lim="800000"/>
            <a:headEnd/>
            <a:tailEnd/>
          </a:ln>
        </p:spPr>
        <p:txBody>
          <a:bodyPr wrap="none">
            <a:spAutoFit/>
          </a:bodyPr>
          <a:lstStyle/>
          <a:p>
            <a:pPr>
              <a:spcBef>
                <a:spcPct val="0"/>
              </a:spcBef>
            </a:pPr>
            <a:r>
              <a:rPr lang="en-US" altLang="ja-JP" sz="2800" b="1">
                <a:solidFill>
                  <a:srgbClr val="CC0000"/>
                </a:solidFill>
                <a:latin typeface="Arial" charset="0"/>
              </a:rPr>
              <a:t>γ</a:t>
            </a:r>
            <a:r>
              <a:rPr lang="ja-JP" altLang="en-US" sz="2800" b="1">
                <a:solidFill>
                  <a:srgbClr val="CC0000"/>
                </a:solidFill>
                <a:latin typeface="Arial" charset="0"/>
              </a:rPr>
              <a:t>線のエネルギー</a:t>
            </a:r>
          </a:p>
          <a:p>
            <a:pPr>
              <a:spcBef>
                <a:spcPct val="0"/>
              </a:spcBef>
            </a:pPr>
            <a:r>
              <a:rPr lang="ja-JP" altLang="en-US" sz="2800" b="1">
                <a:solidFill>
                  <a:srgbClr val="CC0000"/>
                </a:solidFill>
                <a:latin typeface="Arial" charset="0"/>
              </a:rPr>
              <a:t>∝電磁シャワーで生成された電子や陽電子の数</a:t>
            </a:r>
          </a:p>
        </p:txBody>
      </p:sp>
      <p:sp>
        <p:nvSpPr>
          <p:cNvPr id="41991" name="Text Box 7"/>
          <p:cNvSpPr txBox="1">
            <a:spLocks noChangeArrowheads="1"/>
          </p:cNvSpPr>
          <p:nvPr/>
        </p:nvSpPr>
        <p:spPr bwMode="auto">
          <a:xfrm>
            <a:off x="1219200" y="3886200"/>
            <a:ext cx="6629400" cy="519113"/>
          </a:xfrm>
          <a:prstGeom prst="rect">
            <a:avLst/>
          </a:prstGeom>
          <a:noFill/>
          <a:ln w="9525">
            <a:noFill/>
            <a:miter lim="800000"/>
            <a:headEnd/>
            <a:tailEnd/>
          </a:ln>
        </p:spPr>
        <p:txBody>
          <a:bodyPr>
            <a:spAutoFit/>
          </a:bodyPr>
          <a:lstStyle/>
          <a:p>
            <a:pPr>
              <a:buClr>
                <a:schemeClr val="accent1"/>
              </a:buClr>
              <a:buSzPct val="80000"/>
              <a:buFont typeface="Wingdings" pitchFamily="2" charset="2"/>
              <a:buNone/>
            </a:pPr>
            <a:r>
              <a:rPr lang="ja-JP" altLang="en-US" sz="2800" b="1">
                <a:solidFill>
                  <a:srgbClr val="0099FF"/>
                </a:solidFill>
                <a:latin typeface="Arial" charset="0"/>
              </a:rPr>
              <a:t>∝光電子増倍管からの電気信号の大きさ</a:t>
            </a:r>
            <a:endParaRPr lang="ja-JP" altLang="en-US" sz="2400">
              <a:solidFill>
                <a:srgbClr val="0099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strips(upRight)">
                                      <p:cBhvr>
                                        <p:cTn id="7" dur="500"/>
                                        <p:tgtEl>
                                          <p:spTgt spid="4198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strips(upRight)">
                                      <p:cBhvr>
                                        <p:cTn id="12" dur="500"/>
                                        <p:tgtEl>
                                          <p:spTgt spid="4198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41991"/>
                                        </p:tgtEl>
                                        <p:attrNameLst>
                                          <p:attrName>style.visibility</p:attrName>
                                        </p:attrNameLst>
                                      </p:cBhvr>
                                      <p:to>
                                        <p:strVal val="visible"/>
                                      </p:to>
                                    </p:set>
                                    <p:animEffect transition="in" filter="strips(upRight)">
                                      <p:cBhvr>
                                        <p:cTn id="17" dur="500"/>
                                        <p:tgtEl>
                                          <p:spTgt spid="41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utoUpdateAnimBg="0"/>
      <p:bldP spid="41989" grpId="0" autoUpdateAnimBg="0"/>
      <p:bldP spid="4199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ja-JP" altLang="en-US" smtClean="0"/>
              <a:t>カロリメータ</a:t>
            </a:r>
          </a:p>
        </p:txBody>
      </p:sp>
      <p:pic>
        <p:nvPicPr>
          <p:cNvPr id="48131" name="Picture 3" descr="C:\Documents and Settings\sumiyosh\My Documents\名古屋大学(N)\大学と科学シンポジウム\資料\CsI Photos.files\csi2.jpg"/>
          <p:cNvPicPr>
            <a:picLocks noChangeAspect="1" noChangeArrowheads="1"/>
          </p:cNvPicPr>
          <p:nvPr/>
        </p:nvPicPr>
        <p:blipFill>
          <a:blip r:embed="rId2" cstate="print"/>
          <a:srcRect/>
          <a:stretch>
            <a:fillRect/>
          </a:stretch>
        </p:blipFill>
        <p:spPr bwMode="auto">
          <a:xfrm>
            <a:off x="1600200" y="1219200"/>
            <a:ext cx="6324600" cy="4548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8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4"/>
          <p:cNvSpPr>
            <a:spLocks noChangeArrowheads="1"/>
          </p:cNvSpPr>
          <p:nvPr/>
        </p:nvSpPr>
        <p:spPr bwMode="auto">
          <a:xfrm>
            <a:off x="4572000" y="1124744"/>
            <a:ext cx="3505200" cy="2590800"/>
          </a:xfrm>
          <a:prstGeom prst="roundRect">
            <a:avLst>
              <a:gd name="adj" fmla="val 16667"/>
            </a:avLst>
          </a:prstGeom>
          <a:solidFill>
            <a:srgbClr val="FFFF00">
              <a:alpha val="50195"/>
            </a:srgbClr>
          </a:solidFill>
          <a:ln w="9525">
            <a:solidFill>
              <a:schemeClr val="tx1"/>
            </a:solidFill>
            <a:round/>
            <a:headEnd/>
            <a:tailEnd/>
          </a:ln>
        </p:spPr>
        <p:txBody>
          <a:bodyPr wrap="none" anchor="ctr"/>
          <a:lstStyle/>
          <a:p>
            <a:endParaRPr lang="ja-JP" altLang="en-US"/>
          </a:p>
        </p:txBody>
      </p:sp>
      <p:sp>
        <p:nvSpPr>
          <p:cNvPr id="3078" name="Rectangle 2"/>
          <p:cNvSpPr>
            <a:spLocks noGrp="1" noChangeArrowheads="1"/>
          </p:cNvSpPr>
          <p:nvPr>
            <p:ph type="title"/>
          </p:nvPr>
        </p:nvSpPr>
        <p:spPr/>
        <p:txBody>
          <a:bodyPr/>
          <a:lstStyle/>
          <a:p>
            <a:pPr eaLnBrk="1" hangingPunct="1"/>
            <a:r>
              <a:rPr lang="ja-JP" altLang="en-US" dirty="0" smtClean="0"/>
              <a:t>チェレンコフ光とは</a:t>
            </a:r>
          </a:p>
        </p:txBody>
      </p:sp>
      <p:sp>
        <p:nvSpPr>
          <p:cNvPr id="3079" name="Rectangle 3"/>
          <p:cNvSpPr>
            <a:spLocks noGrp="1" noChangeArrowheads="1"/>
          </p:cNvSpPr>
          <p:nvPr>
            <p:ph type="body" idx="1"/>
          </p:nvPr>
        </p:nvSpPr>
        <p:spPr>
          <a:xfrm>
            <a:off x="609600" y="1146175"/>
            <a:ext cx="4724400" cy="5026025"/>
          </a:xfrm>
        </p:spPr>
        <p:txBody>
          <a:bodyPr/>
          <a:lstStyle/>
          <a:p>
            <a:pPr eaLnBrk="1" hangingPunct="1"/>
            <a:r>
              <a:rPr lang="ja-JP" altLang="en-US" sz="2400" dirty="0" smtClean="0">
                <a:solidFill>
                  <a:srgbClr val="CC0000"/>
                </a:solidFill>
              </a:rPr>
              <a:t>チェレンコフ光の放射</a:t>
            </a:r>
            <a:endParaRPr lang="ja-JP" altLang="en-US" dirty="0" smtClean="0">
              <a:solidFill>
                <a:srgbClr val="CC0000"/>
              </a:solidFill>
            </a:endParaRPr>
          </a:p>
          <a:p>
            <a:pPr eaLnBrk="1" hangingPunct="1">
              <a:buFont typeface="Wingdings" pitchFamily="2" charset="2"/>
              <a:buNone/>
            </a:pPr>
            <a:r>
              <a:rPr lang="ja-JP" altLang="en-US" dirty="0" smtClean="0"/>
              <a:t>　　</a:t>
            </a:r>
            <a:r>
              <a:rPr lang="ja-JP" altLang="en-US" sz="2000" dirty="0" smtClean="0">
                <a:solidFill>
                  <a:schemeClr val="tx2"/>
                </a:solidFill>
              </a:rPr>
              <a:t>荷電粒子が透明な物質中を、</a:t>
            </a:r>
          </a:p>
          <a:p>
            <a:pPr eaLnBrk="1" hangingPunct="1">
              <a:buFont typeface="Wingdings" pitchFamily="2" charset="2"/>
              <a:buNone/>
            </a:pPr>
            <a:r>
              <a:rPr lang="ja-JP" altLang="en-US" sz="2000" dirty="0" smtClean="0">
                <a:solidFill>
                  <a:schemeClr val="tx2"/>
                </a:solidFill>
              </a:rPr>
              <a:t>　　その物質中での光の速さ：</a:t>
            </a:r>
          </a:p>
          <a:p>
            <a:pPr eaLnBrk="1" hangingPunct="1">
              <a:buFont typeface="Wingdings" pitchFamily="2" charset="2"/>
              <a:buNone/>
            </a:pPr>
            <a:r>
              <a:rPr lang="ja-JP" altLang="en-US" sz="2000" dirty="0" smtClean="0">
                <a:solidFill>
                  <a:schemeClr val="tx2"/>
                </a:solidFill>
              </a:rPr>
              <a:t>　　</a:t>
            </a:r>
            <a:r>
              <a:rPr lang="en-US" altLang="ja-JP" sz="2000" dirty="0" smtClean="0">
                <a:solidFill>
                  <a:schemeClr val="tx2"/>
                </a:solidFill>
              </a:rPr>
              <a:t>c</a:t>
            </a:r>
            <a:r>
              <a:rPr lang="ja-JP" altLang="en-US" sz="2000" dirty="0" smtClean="0">
                <a:solidFill>
                  <a:schemeClr val="tx2"/>
                </a:solidFill>
              </a:rPr>
              <a:t>／ｎ（屈折率）より早く進むとき、</a:t>
            </a:r>
          </a:p>
          <a:p>
            <a:pPr eaLnBrk="1" hangingPunct="1">
              <a:buFont typeface="Wingdings" pitchFamily="2" charset="2"/>
              <a:buNone/>
            </a:pPr>
            <a:r>
              <a:rPr lang="ja-JP" altLang="en-US" sz="2000" dirty="0" smtClean="0">
                <a:solidFill>
                  <a:schemeClr val="tx2"/>
                </a:solidFill>
              </a:rPr>
              <a:t>　　</a:t>
            </a:r>
            <a:r>
              <a:rPr lang="ja-JP" altLang="en-US" sz="2000" dirty="0" smtClean="0">
                <a:solidFill>
                  <a:srgbClr val="FF3300"/>
                </a:solidFill>
              </a:rPr>
              <a:t>衝撃波</a:t>
            </a:r>
            <a:r>
              <a:rPr lang="ja-JP" altLang="en-US" sz="2000" dirty="0" smtClean="0">
                <a:solidFill>
                  <a:schemeClr val="tx2"/>
                </a:solidFill>
              </a:rPr>
              <a:t>として</a:t>
            </a:r>
            <a:r>
              <a:rPr lang="ja-JP" altLang="en-US" sz="2000" dirty="0" smtClean="0">
                <a:solidFill>
                  <a:srgbClr val="CC0000"/>
                </a:solidFill>
              </a:rPr>
              <a:t>チェレンコフ光</a:t>
            </a:r>
          </a:p>
          <a:p>
            <a:pPr eaLnBrk="1" hangingPunct="1">
              <a:buFont typeface="Wingdings" pitchFamily="2" charset="2"/>
              <a:buNone/>
            </a:pPr>
            <a:r>
              <a:rPr lang="ja-JP" altLang="en-US" sz="2000" dirty="0" smtClean="0">
                <a:solidFill>
                  <a:schemeClr val="tx2"/>
                </a:solidFill>
              </a:rPr>
              <a:t>　　を放射する。</a:t>
            </a:r>
          </a:p>
          <a:p>
            <a:pPr eaLnBrk="1" hangingPunct="1">
              <a:buFont typeface="Wingdings" pitchFamily="2" charset="2"/>
              <a:buNone/>
            </a:pPr>
            <a:r>
              <a:rPr lang="ja-JP" altLang="en-US" sz="2000" dirty="0" smtClean="0">
                <a:solidFill>
                  <a:schemeClr val="tx2"/>
                </a:solidFill>
              </a:rPr>
              <a:t>　　　</a:t>
            </a:r>
          </a:p>
          <a:p>
            <a:pPr eaLnBrk="1" hangingPunct="1">
              <a:buFont typeface="Wingdings" pitchFamily="2" charset="2"/>
              <a:buNone/>
            </a:pPr>
            <a:endParaRPr lang="ja-JP" altLang="en-US" sz="2000" dirty="0" smtClean="0">
              <a:solidFill>
                <a:schemeClr val="tx2"/>
              </a:solidFill>
            </a:endParaRPr>
          </a:p>
          <a:p>
            <a:pPr eaLnBrk="1" hangingPunct="1">
              <a:buFont typeface="Wingdings" pitchFamily="2" charset="2"/>
              <a:buNone/>
            </a:pPr>
            <a:r>
              <a:rPr lang="ja-JP" altLang="en-US" sz="2000" dirty="0" smtClean="0">
                <a:solidFill>
                  <a:schemeClr val="tx2"/>
                </a:solidFill>
              </a:rPr>
              <a:t>　チェレンコフ光はリング状に放射される。</a:t>
            </a:r>
          </a:p>
          <a:p>
            <a:pPr eaLnBrk="1" hangingPunct="1">
              <a:buFont typeface="Wingdings" pitchFamily="2" charset="2"/>
              <a:buNone/>
            </a:pPr>
            <a:endParaRPr lang="ja-JP" altLang="en-US" sz="2000" dirty="0" smtClean="0">
              <a:solidFill>
                <a:schemeClr val="tx2"/>
              </a:solidFill>
            </a:endParaRPr>
          </a:p>
          <a:p>
            <a:pPr eaLnBrk="1" hangingPunct="1">
              <a:buFont typeface="Wingdings" pitchFamily="2" charset="2"/>
              <a:buNone/>
            </a:pPr>
            <a:r>
              <a:rPr lang="ja-JP" altLang="en-US" dirty="0" smtClean="0"/>
              <a:t>　　</a:t>
            </a:r>
          </a:p>
        </p:txBody>
      </p:sp>
      <p:pic>
        <p:nvPicPr>
          <p:cNvPr id="3080" name="Picture 4" descr="C:\Documents and Settings\sumiyosh\My Documents\名古屋大学\大学と科学シンポジウム\資料\cherenkov.gif"/>
          <p:cNvPicPr>
            <a:picLocks noChangeAspect="1" noChangeArrowheads="1"/>
          </p:cNvPicPr>
          <p:nvPr/>
        </p:nvPicPr>
        <p:blipFill>
          <a:blip r:embed="rId3" cstate="print"/>
          <a:srcRect/>
          <a:stretch>
            <a:fillRect/>
          </a:stretch>
        </p:blipFill>
        <p:spPr bwMode="auto">
          <a:xfrm>
            <a:off x="5029200" y="1505744"/>
            <a:ext cx="2514600" cy="2035175"/>
          </a:xfrm>
          <a:prstGeom prst="rect">
            <a:avLst/>
          </a:prstGeom>
          <a:noFill/>
          <a:ln w="9525">
            <a:noFill/>
            <a:miter lim="800000"/>
            <a:headEnd/>
            <a:tailEnd/>
          </a:ln>
        </p:spPr>
      </p:pic>
      <p:graphicFrame>
        <p:nvGraphicFramePr>
          <p:cNvPr id="3074" name="Object 7"/>
          <p:cNvGraphicFramePr>
            <a:graphicFrameLocks noChangeAspect="1"/>
          </p:cNvGraphicFramePr>
          <p:nvPr/>
        </p:nvGraphicFramePr>
        <p:xfrm>
          <a:off x="7099300" y="2572544"/>
          <a:ext cx="569913" cy="379413"/>
        </p:xfrm>
        <a:graphic>
          <a:graphicData uri="http://schemas.openxmlformats.org/presentationml/2006/ole">
            <p:oleObj spid="_x0000_s64514" name="数式" r:id="rId4" imgW="266400" imgH="177480" progId="Equation.3">
              <p:embed/>
            </p:oleObj>
          </a:graphicData>
        </a:graphic>
      </p:graphicFrame>
      <p:sp>
        <p:nvSpPr>
          <p:cNvPr id="3081" name="Line 8"/>
          <p:cNvSpPr>
            <a:spLocks noChangeShapeType="1"/>
          </p:cNvSpPr>
          <p:nvPr/>
        </p:nvSpPr>
        <p:spPr bwMode="auto">
          <a:xfrm>
            <a:off x="5410200" y="2496344"/>
            <a:ext cx="1752600" cy="0"/>
          </a:xfrm>
          <a:prstGeom prst="line">
            <a:avLst/>
          </a:prstGeom>
          <a:noFill/>
          <a:ln w="38100">
            <a:solidFill>
              <a:srgbClr val="CC0000"/>
            </a:solidFill>
            <a:round/>
            <a:headEnd/>
            <a:tailEnd type="triangle" w="med" len="med"/>
          </a:ln>
        </p:spPr>
        <p:txBody>
          <a:bodyPr wrap="none"/>
          <a:lstStyle/>
          <a:p>
            <a:endParaRPr lang="ja-JP" altLang="en-US"/>
          </a:p>
        </p:txBody>
      </p:sp>
      <p:graphicFrame>
        <p:nvGraphicFramePr>
          <p:cNvPr id="3075" name="Object 9"/>
          <p:cNvGraphicFramePr>
            <a:graphicFrameLocks noChangeAspect="1"/>
          </p:cNvGraphicFramePr>
          <p:nvPr/>
        </p:nvGraphicFramePr>
        <p:xfrm>
          <a:off x="4724400" y="1658144"/>
          <a:ext cx="762000" cy="719138"/>
        </p:xfrm>
        <a:graphic>
          <a:graphicData uri="http://schemas.openxmlformats.org/presentationml/2006/ole">
            <p:oleObj spid="_x0000_s64515" name="数式" r:id="rId5" imgW="457200" imgH="431640" progId="Equation.3">
              <p:embed/>
            </p:oleObj>
          </a:graphicData>
        </a:graphic>
      </p:graphicFrame>
      <p:sp>
        <p:nvSpPr>
          <p:cNvPr id="3082" name="Line 13"/>
          <p:cNvSpPr>
            <a:spLocks noChangeShapeType="1"/>
          </p:cNvSpPr>
          <p:nvPr/>
        </p:nvSpPr>
        <p:spPr bwMode="auto">
          <a:xfrm flipV="1">
            <a:off x="5486400" y="1810544"/>
            <a:ext cx="381000" cy="685800"/>
          </a:xfrm>
          <a:prstGeom prst="line">
            <a:avLst/>
          </a:prstGeom>
          <a:noFill/>
          <a:ln w="38100">
            <a:solidFill>
              <a:srgbClr val="0033CC"/>
            </a:solidFill>
            <a:round/>
            <a:headEnd/>
            <a:tailEnd type="triangle" w="med" len="med"/>
          </a:ln>
        </p:spPr>
        <p:txBody>
          <a:bodyPr wrap="none"/>
          <a:lstStyle/>
          <a:p>
            <a:endParaRPr lang="ja-JP" altLang="en-US"/>
          </a:p>
        </p:txBody>
      </p:sp>
      <p:grpSp>
        <p:nvGrpSpPr>
          <p:cNvPr id="2" name="Group 33"/>
          <p:cNvGrpSpPr>
            <a:grpSpLocks/>
          </p:cNvGrpSpPr>
          <p:nvPr/>
        </p:nvGrpSpPr>
        <p:grpSpPr bwMode="auto">
          <a:xfrm>
            <a:off x="971600" y="4569296"/>
            <a:ext cx="3505200" cy="1524000"/>
            <a:chOff x="3216" y="2979"/>
            <a:chExt cx="2208" cy="960"/>
          </a:xfrm>
        </p:grpSpPr>
        <p:sp>
          <p:nvSpPr>
            <p:cNvPr id="3091" name="AutoShape 25"/>
            <p:cNvSpPr>
              <a:spLocks noChangeArrowheads="1"/>
            </p:cNvSpPr>
            <p:nvPr/>
          </p:nvSpPr>
          <p:spPr bwMode="auto">
            <a:xfrm>
              <a:off x="3216" y="2979"/>
              <a:ext cx="2208" cy="960"/>
            </a:xfrm>
            <a:prstGeom prst="roundRect">
              <a:avLst>
                <a:gd name="adj" fmla="val 16667"/>
              </a:avLst>
            </a:prstGeom>
            <a:solidFill>
              <a:srgbClr val="92D050"/>
            </a:solidFill>
            <a:ln w="9525">
              <a:solidFill>
                <a:schemeClr val="tx1"/>
              </a:solidFill>
              <a:round/>
              <a:headEnd/>
              <a:tailEnd/>
            </a:ln>
          </p:spPr>
          <p:txBody>
            <a:bodyPr wrap="none" anchor="ctr"/>
            <a:lstStyle/>
            <a:p>
              <a:endParaRPr lang="ja-JP" altLang="en-US"/>
            </a:p>
          </p:txBody>
        </p:sp>
        <p:sp>
          <p:nvSpPr>
            <p:cNvPr id="3092" name="Rectangle 26"/>
            <p:cNvSpPr>
              <a:spLocks noChangeArrowheads="1"/>
            </p:cNvSpPr>
            <p:nvPr/>
          </p:nvSpPr>
          <p:spPr bwMode="auto">
            <a:xfrm>
              <a:off x="3648" y="3120"/>
              <a:ext cx="144" cy="624"/>
            </a:xfrm>
            <a:prstGeom prst="rect">
              <a:avLst/>
            </a:prstGeom>
            <a:solidFill>
              <a:srgbClr val="00FFFF"/>
            </a:solidFill>
            <a:ln w="9525">
              <a:solidFill>
                <a:schemeClr val="tx1"/>
              </a:solidFill>
              <a:miter lim="800000"/>
              <a:headEnd/>
              <a:tailEnd/>
            </a:ln>
          </p:spPr>
          <p:txBody>
            <a:bodyPr wrap="none" anchor="ctr"/>
            <a:lstStyle/>
            <a:p>
              <a:endParaRPr lang="ja-JP" altLang="en-US"/>
            </a:p>
          </p:txBody>
        </p:sp>
      </p:grpSp>
      <p:grpSp>
        <p:nvGrpSpPr>
          <p:cNvPr id="3" name="Group 24"/>
          <p:cNvGrpSpPr>
            <a:grpSpLocks/>
          </p:cNvGrpSpPr>
          <p:nvPr/>
        </p:nvGrpSpPr>
        <p:grpSpPr bwMode="auto">
          <a:xfrm>
            <a:off x="1733600" y="4716932"/>
            <a:ext cx="914400" cy="1219200"/>
            <a:chOff x="3600" y="3072"/>
            <a:chExt cx="576" cy="768"/>
          </a:xfrm>
        </p:grpSpPr>
        <p:sp>
          <p:nvSpPr>
            <p:cNvPr id="3088" name="Oval 17"/>
            <p:cNvSpPr>
              <a:spLocks noChangeArrowheads="1"/>
            </p:cNvSpPr>
            <p:nvPr/>
          </p:nvSpPr>
          <p:spPr bwMode="auto">
            <a:xfrm>
              <a:off x="3936" y="3072"/>
              <a:ext cx="240" cy="768"/>
            </a:xfrm>
            <a:prstGeom prst="ellipse">
              <a:avLst/>
            </a:prstGeom>
            <a:noFill/>
            <a:ln w="38100">
              <a:solidFill>
                <a:srgbClr val="FFFF00"/>
              </a:solidFill>
              <a:prstDash val="dash"/>
              <a:round/>
              <a:headEnd/>
              <a:tailEnd/>
            </a:ln>
          </p:spPr>
          <p:txBody>
            <a:bodyPr wrap="none" anchor="ctr"/>
            <a:lstStyle/>
            <a:p>
              <a:endParaRPr lang="ja-JP" altLang="en-US"/>
            </a:p>
          </p:txBody>
        </p:sp>
        <p:sp>
          <p:nvSpPr>
            <p:cNvPr id="3089" name="Line 18"/>
            <p:cNvSpPr>
              <a:spLocks noChangeShapeType="1"/>
            </p:cNvSpPr>
            <p:nvPr/>
          </p:nvSpPr>
          <p:spPr bwMode="auto">
            <a:xfrm flipV="1">
              <a:off x="3600" y="3072"/>
              <a:ext cx="432" cy="384"/>
            </a:xfrm>
            <a:prstGeom prst="line">
              <a:avLst/>
            </a:prstGeom>
            <a:noFill/>
            <a:ln w="38100">
              <a:solidFill>
                <a:srgbClr val="FFFF00"/>
              </a:solidFill>
              <a:round/>
              <a:headEnd/>
              <a:tailEnd type="triangle" w="med" len="med"/>
            </a:ln>
          </p:spPr>
          <p:txBody>
            <a:bodyPr wrap="none"/>
            <a:lstStyle/>
            <a:p>
              <a:endParaRPr lang="ja-JP" altLang="en-US"/>
            </a:p>
          </p:txBody>
        </p:sp>
        <p:sp>
          <p:nvSpPr>
            <p:cNvPr id="3090" name="Line 19"/>
            <p:cNvSpPr>
              <a:spLocks noChangeShapeType="1"/>
            </p:cNvSpPr>
            <p:nvPr/>
          </p:nvSpPr>
          <p:spPr bwMode="auto">
            <a:xfrm>
              <a:off x="3600" y="3456"/>
              <a:ext cx="432" cy="384"/>
            </a:xfrm>
            <a:prstGeom prst="line">
              <a:avLst/>
            </a:prstGeom>
            <a:noFill/>
            <a:ln w="38100">
              <a:solidFill>
                <a:srgbClr val="FFFF00"/>
              </a:solidFill>
              <a:round/>
              <a:headEnd/>
              <a:tailEnd type="triangle" w="med" len="med"/>
            </a:ln>
          </p:spPr>
          <p:txBody>
            <a:bodyPr wrap="none"/>
            <a:lstStyle/>
            <a:p>
              <a:endParaRPr lang="ja-JP" altLang="en-US"/>
            </a:p>
          </p:txBody>
        </p:sp>
        <p:graphicFrame>
          <p:nvGraphicFramePr>
            <p:cNvPr id="3076" name="Object 23"/>
            <p:cNvGraphicFramePr>
              <a:graphicFrameLocks noChangeAspect="1"/>
            </p:cNvGraphicFramePr>
            <p:nvPr/>
          </p:nvGraphicFramePr>
          <p:xfrm>
            <a:off x="3792" y="3456"/>
            <a:ext cx="139" cy="192"/>
          </p:xfrm>
          <a:graphic>
            <a:graphicData uri="http://schemas.openxmlformats.org/presentationml/2006/ole">
              <p:oleObj spid="_x0000_s64516" name="数式" r:id="rId6" imgW="164880" imgH="228600" progId="Equation.3">
                <p:embed/>
              </p:oleObj>
            </a:graphicData>
          </a:graphic>
        </p:graphicFrame>
      </p:grpSp>
      <p:grpSp>
        <p:nvGrpSpPr>
          <p:cNvPr id="4" name="Group 32"/>
          <p:cNvGrpSpPr>
            <a:grpSpLocks/>
          </p:cNvGrpSpPr>
          <p:nvPr/>
        </p:nvGrpSpPr>
        <p:grpSpPr bwMode="auto">
          <a:xfrm>
            <a:off x="1047800" y="5120157"/>
            <a:ext cx="3148013" cy="641350"/>
            <a:chOff x="3264" y="3326"/>
            <a:chExt cx="1983" cy="404"/>
          </a:xfrm>
        </p:grpSpPr>
        <p:sp>
          <p:nvSpPr>
            <p:cNvPr id="3086" name="Text Box 20"/>
            <p:cNvSpPr txBox="1">
              <a:spLocks noChangeArrowheads="1"/>
            </p:cNvSpPr>
            <p:nvPr/>
          </p:nvSpPr>
          <p:spPr bwMode="auto">
            <a:xfrm>
              <a:off x="4406" y="3326"/>
              <a:ext cx="841" cy="404"/>
            </a:xfrm>
            <a:prstGeom prst="rect">
              <a:avLst/>
            </a:prstGeom>
            <a:noFill/>
            <a:ln w="9525">
              <a:noFill/>
              <a:miter lim="800000"/>
              <a:headEnd/>
              <a:tailEnd/>
            </a:ln>
          </p:spPr>
          <p:txBody>
            <a:bodyPr wrap="none">
              <a:spAutoFit/>
            </a:bodyPr>
            <a:lstStyle/>
            <a:p>
              <a:pPr>
                <a:spcBef>
                  <a:spcPct val="0"/>
                </a:spcBef>
              </a:pPr>
              <a:r>
                <a:rPr lang="ja-JP" altLang="en-US" sz="1800" b="1" dirty="0">
                  <a:solidFill>
                    <a:srgbClr val="FF0000"/>
                  </a:solidFill>
                  <a:latin typeface="Times New Roman" pitchFamily="18" charset="0"/>
                </a:rPr>
                <a:t>荷電粒子の</a:t>
              </a:r>
            </a:p>
            <a:p>
              <a:pPr>
                <a:spcBef>
                  <a:spcPct val="0"/>
                </a:spcBef>
              </a:pPr>
              <a:r>
                <a:rPr lang="ja-JP" altLang="en-US" sz="1800" b="1" dirty="0">
                  <a:solidFill>
                    <a:srgbClr val="FF0000"/>
                  </a:solidFill>
                  <a:latin typeface="Times New Roman" pitchFamily="18" charset="0"/>
                </a:rPr>
                <a:t>進行方向</a:t>
              </a:r>
            </a:p>
          </p:txBody>
        </p:sp>
        <p:sp>
          <p:nvSpPr>
            <p:cNvPr id="3087" name="Line 16"/>
            <p:cNvSpPr>
              <a:spLocks noChangeShapeType="1"/>
            </p:cNvSpPr>
            <p:nvPr/>
          </p:nvSpPr>
          <p:spPr bwMode="auto">
            <a:xfrm>
              <a:off x="3264" y="3456"/>
              <a:ext cx="1104" cy="0"/>
            </a:xfrm>
            <a:prstGeom prst="line">
              <a:avLst/>
            </a:prstGeom>
            <a:noFill/>
            <a:ln w="38100">
              <a:solidFill>
                <a:srgbClr val="FF0000"/>
              </a:solidFill>
              <a:round/>
              <a:headEnd/>
              <a:tailEnd type="triangle" w="med" len="med"/>
            </a:ln>
          </p:spPr>
          <p:txBody>
            <a:bodyPr wrap="none"/>
            <a:lstStyle/>
            <a:p>
              <a:endParaRPr lang="ja-JP" altLang="en-US"/>
            </a:p>
          </p:txBody>
        </p:sp>
      </p:grpSp>
      <p:pic>
        <p:nvPicPr>
          <p:cNvPr id="32773" name="Picture 5" descr="C:\Users\kenji\Desktop\Advanced_Test_Reactor.jpg"/>
          <p:cNvPicPr>
            <a:picLocks noChangeAspect="1" noChangeArrowheads="1"/>
          </p:cNvPicPr>
          <p:nvPr/>
        </p:nvPicPr>
        <p:blipFill>
          <a:blip r:embed="rId7" cstate="print"/>
          <a:srcRect/>
          <a:stretch>
            <a:fillRect/>
          </a:stretch>
        </p:blipFill>
        <p:spPr bwMode="auto">
          <a:xfrm>
            <a:off x="6804248" y="4005064"/>
            <a:ext cx="1839804" cy="2417915"/>
          </a:xfrm>
          <a:prstGeom prst="rect">
            <a:avLst/>
          </a:prstGeom>
          <a:noFill/>
        </p:spPr>
      </p:pic>
      <p:sp>
        <p:nvSpPr>
          <p:cNvPr id="23" name="テキスト ボックス 22"/>
          <p:cNvSpPr txBox="1"/>
          <p:nvPr/>
        </p:nvSpPr>
        <p:spPr>
          <a:xfrm>
            <a:off x="5076056" y="4005064"/>
            <a:ext cx="1715534" cy="830997"/>
          </a:xfrm>
          <a:prstGeom prst="rect">
            <a:avLst/>
          </a:prstGeom>
          <a:noFill/>
        </p:spPr>
        <p:txBody>
          <a:bodyPr wrap="none" rtlCol="0">
            <a:spAutoFit/>
          </a:bodyPr>
          <a:lstStyle/>
          <a:p>
            <a:r>
              <a:rPr lang="ja-JP" altLang="en-US" sz="1600" dirty="0" smtClean="0">
                <a:latin typeface="+mn-lt"/>
              </a:rPr>
              <a:t>原子炉の水の中で</a:t>
            </a:r>
            <a:endParaRPr lang="en-US" altLang="ja-JP" sz="1600" dirty="0" smtClean="0">
              <a:latin typeface="+mn-lt"/>
            </a:endParaRPr>
          </a:p>
          <a:p>
            <a:r>
              <a:rPr lang="ja-JP" altLang="en-US" sz="1600" dirty="0" smtClean="0">
                <a:latin typeface="+mn-lt"/>
              </a:rPr>
              <a:t>チェレンコフ光が</a:t>
            </a:r>
            <a:endParaRPr lang="en-US" altLang="ja-JP" sz="1600" dirty="0" smtClean="0">
              <a:latin typeface="+mn-lt"/>
            </a:endParaRPr>
          </a:p>
          <a:p>
            <a:r>
              <a:rPr lang="ja-JP" altLang="en-US" sz="1600" dirty="0" smtClean="0">
                <a:latin typeface="+mn-lt"/>
              </a:rPr>
              <a:t>出ている様子</a:t>
            </a:r>
            <a:endParaRPr lang="en-US" altLang="ja-JP" sz="1600" dirty="0" smtClean="0">
              <a:latin typeface="+mn-l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ja-JP" altLang="en-US" smtClean="0"/>
              <a:t> </a:t>
            </a:r>
            <a:r>
              <a:rPr lang="ja-JP" altLang="en-US" smtClean="0">
                <a:solidFill>
                  <a:srgbClr val="CC0000"/>
                </a:solidFill>
              </a:rPr>
              <a:t>チェレンコフ光を利用した検出器</a:t>
            </a:r>
          </a:p>
        </p:txBody>
      </p:sp>
      <p:sp>
        <p:nvSpPr>
          <p:cNvPr id="38916" name="Rectangle 3"/>
          <p:cNvSpPr>
            <a:spLocks noGrp="1" noChangeArrowheads="1"/>
          </p:cNvSpPr>
          <p:nvPr>
            <p:ph type="body" idx="1"/>
          </p:nvPr>
        </p:nvSpPr>
        <p:spPr>
          <a:xfrm>
            <a:off x="457200" y="1066800"/>
            <a:ext cx="3610744" cy="3581400"/>
          </a:xfrm>
        </p:spPr>
        <p:txBody>
          <a:bodyPr/>
          <a:lstStyle/>
          <a:p>
            <a:pPr eaLnBrk="1" hangingPunct="1"/>
            <a:r>
              <a:rPr lang="ja-JP" altLang="en-US" sz="2800" b="1" u="sng" dirty="0" smtClean="0">
                <a:solidFill>
                  <a:srgbClr val="CC0000"/>
                </a:solidFill>
              </a:rPr>
              <a:t>ニュートリノ検出器（カミオカンデ）</a:t>
            </a:r>
          </a:p>
          <a:p>
            <a:pPr eaLnBrk="1" hangingPunct="1">
              <a:buFont typeface="Wingdings" pitchFamily="2" charset="2"/>
              <a:buNone/>
            </a:pPr>
            <a:r>
              <a:rPr lang="ja-JP" altLang="en-US" sz="2800" dirty="0" smtClean="0"/>
              <a:t>　　</a:t>
            </a:r>
            <a:r>
              <a:rPr lang="ja-JP" altLang="en-US" b="1" dirty="0" smtClean="0">
                <a:solidFill>
                  <a:schemeClr val="tx2"/>
                </a:solidFill>
              </a:rPr>
              <a:t>水の中でニュートリノが電子をたたき出す。その電子が</a:t>
            </a:r>
            <a:r>
              <a:rPr lang="ja-JP" altLang="en-US" b="1" dirty="0" smtClean="0">
                <a:solidFill>
                  <a:srgbClr val="FF3300"/>
                </a:solidFill>
              </a:rPr>
              <a:t>チェレンコフ光</a:t>
            </a:r>
            <a:r>
              <a:rPr lang="ja-JP" altLang="en-US" b="1" dirty="0" smtClean="0">
                <a:solidFill>
                  <a:schemeClr val="tx2"/>
                </a:solidFill>
              </a:rPr>
              <a:t>を放射する。その光を光電子増倍管で捉える。</a:t>
            </a:r>
          </a:p>
        </p:txBody>
      </p:sp>
      <p:sp>
        <p:nvSpPr>
          <p:cNvPr id="38917" name="Rectangle 9"/>
          <p:cNvSpPr>
            <a:spLocks noChangeArrowheads="1"/>
          </p:cNvSpPr>
          <p:nvPr/>
        </p:nvSpPr>
        <p:spPr bwMode="auto">
          <a:xfrm>
            <a:off x="1219200" y="304800"/>
            <a:ext cx="5899150" cy="457200"/>
          </a:xfrm>
          <a:prstGeom prst="rect">
            <a:avLst/>
          </a:prstGeom>
          <a:noFill/>
          <a:ln w="9525">
            <a:noFill/>
            <a:miter lim="800000"/>
            <a:headEnd/>
            <a:tailEnd/>
          </a:ln>
        </p:spPr>
        <p:txBody>
          <a:bodyPr>
            <a:spAutoFit/>
          </a:bodyPr>
          <a:lstStyle/>
          <a:p>
            <a:pPr>
              <a:spcBef>
                <a:spcPct val="0"/>
              </a:spcBef>
            </a:pPr>
            <a:r>
              <a:rPr lang="ja-JP" altLang="en-US" sz="2400">
                <a:latin typeface="Times New Roman" pitchFamily="18" charset="0"/>
              </a:rPr>
              <a:t> </a:t>
            </a:r>
          </a:p>
        </p:txBody>
      </p:sp>
      <p:pic>
        <p:nvPicPr>
          <p:cNvPr id="38918" name="Picture 11" descr="C:\Documents and Settings\sumiyosh\My Documents\名古屋大学\大学と科学シンポジウム\資料\SKnu-2nd.gif"/>
          <p:cNvPicPr>
            <a:picLocks noChangeAspect="1" noChangeArrowheads="1"/>
          </p:cNvPicPr>
          <p:nvPr/>
        </p:nvPicPr>
        <p:blipFill>
          <a:blip r:embed="rId2" cstate="print"/>
          <a:srcRect/>
          <a:stretch>
            <a:fillRect/>
          </a:stretch>
        </p:blipFill>
        <p:spPr bwMode="auto">
          <a:xfrm>
            <a:off x="4211960" y="1196752"/>
            <a:ext cx="4729381" cy="4455964"/>
          </a:xfrm>
          <a:prstGeom prst="rect">
            <a:avLst/>
          </a:prstGeom>
          <a:noFill/>
          <a:ln w="9525">
            <a:noFill/>
            <a:miter lim="800000"/>
            <a:headEnd/>
            <a:tailEnd/>
          </a:ln>
        </p:spPr>
      </p:pic>
    </p:spTree>
  </p:cSld>
  <p:clrMapOvr>
    <a:masterClrMapping/>
  </p:clrMapOvr>
  <p:transition advTm="128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ja-JP" altLang="en-US" smtClean="0">
                <a:solidFill>
                  <a:srgbClr val="CC0000"/>
                </a:solidFill>
              </a:rPr>
              <a:t>スーパーカミオカンデ</a:t>
            </a:r>
          </a:p>
        </p:txBody>
      </p:sp>
      <p:sp>
        <p:nvSpPr>
          <p:cNvPr id="39939" name="Rectangle 3"/>
          <p:cNvSpPr>
            <a:spLocks noGrp="1" noChangeArrowheads="1"/>
          </p:cNvSpPr>
          <p:nvPr>
            <p:ph type="body" idx="1"/>
          </p:nvPr>
        </p:nvSpPr>
        <p:spPr>
          <a:xfrm>
            <a:off x="609600" y="1146175"/>
            <a:ext cx="7878763" cy="4706938"/>
          </a:xfrm>
        </p:spPr>
        <p:txBody>
          <a:bodyPr/>
          <a:lstStyle/>
          <a:p>
            <a:pPr eaLnBrk="1" hangingPunct="1"/>
            <a:r>
              <a:rPr lang="ja-JP" altLang="en-US" smtClean="0"/>
              <a:t>約１００００トンの水と約１００００本の</a:t>
            </a:r>
          </a:p>
          <a:p>
            <a:pPr eaLnBrk="1" hangingPunct="1">
              <a:buFont typeface="Wingdings" pitchFamily="2" charset="2"/>
              <a:buNone/>
            </a:pPr>
            <a:r>
              <a:rPr lang="ja-JP" altLang="en-US" smtClean="0"/>
              <a:t>　　光電子増倍管</a:t>
            </a:r>
          </a:p>
        </p:txBody>
      </p:sp>
      <p:pic>
        <p:nvPicPr>
          <p:cNvPr id="39940" name="Picture 4" descr="C:\Documents and Settings\sumiyosh\My Documents\名古屋大学\大学と科学シンポジウム\資料\sk_04.jpg"/>
          <p:cNvPicPr>
            <a:picLocks noChangeAspect="1" noChangeArrowheads="1"/>
          </p:cNvPicPr>
          <p:nvPr/>
        </p:nvPicPr>
        <p:blipFill>
          <a:blip r:embed="rId2" cstate="print"/>
          <a:srcRect/>
          <a:stretch>
            <a:fillRect/>
          </a:stretch>
        </p:blipFill>
        <p:spPr bwMode="auto">
          <a:xfrm>
            <a:off x="5334000" y="1828800"/>
            <a:ext cx="3433763" cy="4191000"/>
          </a:xfrm>
          <a:prstGeom prst="rect">
            <a:avLst/>
          </a:prstGeom>
          <a:noFill/>
          <a:ln w="9525">
            <a:noFill/>
            <a:miter lim="800000"/>
            <a:headEnd/>
            <a:tailEnd/>
          </a:ln>
        </p:spPr>
      </p:pic>
      <p:pic>
        <p:nvPicPr>
          <p:cNvPr id="39941" name="Picture 5" descr="C:\Documents and Settings\sumiyosh\My Documents\名古屋大学\大学と科学シンポジウム\資料\sk_build01h.jpg"/>
          <p:cNvPicPr>
            <a:picLocks noChangeAspect="1" noChangeArrowheads="1"/>
          </p:cNvPicPr>
          <p:nvPr/>
        </p:nvPicPr>
        <p:blipFill>
          <a:blip r:embed="rId3" cstate="print"/>
          <a:srcRect/>
          <a:stretch>
            <a:fillRect/>
          </a:stretch>
        </p:blipFill>
        <p:spPr bwMode="auto">
          <a:xfrm>
            <a:off x="228600" y="2514600"/>
            <a:ext cx="4953000" cy="3609975"/>
          </a:xfrm>
          <a:prstGeom prst="rect">
            <a:avLst/>
          </a:prstGeom>
          <a:noFill/>
          <a:ln w="9525">
            <a:noFill/>
            <a:miter lim="800000"/>
            <a:headEnd/>
            <a:tailEnd/>
          </a:ln>
        </p:spPr>
      </p:pic>
    </p:spTree>
  </p:cSld>
  <p:clrMapOvr>
    <a:masterClrMapping/>
  </p:clrMapOvr>
  <p:transition advTm="688"/>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0" descr="C:\Documents and Settings\sumiyosh\My Documents\名古屋大学\大学と科学シンポジウム\資料\thres.gif"/>
          <p:cNvPicPr>
            <a:picLocks noChangeAspect="1" noChangeArrowheads="1"/>
          </p:cNvPicPr>
          <p:nvPr/>
        </p:nvPicPr>
        <p:blipFill>
          <a:blip r:embed="rId2" cstate="print"/>
          <a:srcRect/>
          <a:stretch>
            <a:fillRect/>
          </a:stretch>
        </p:blipFill>
        <p:spPr bwMode="auto">
          <a:xfrm>
            <a:off x="4788024" y="1196752"/>
            <a:ext cx="4240856" cy="5980325"/>
          </a:xfrm>
          <a:prstGeom prst="rect">
            <a:avLst/>
          </a:prstGeom>
          <a:noFill/>
          <a:ln w="9525">
            <a:noFill/>
            <a:miter lim="800000"/>
            <a:headEnd/>
            <a:tailEnd/>
          </a:ln>
        </p:spPr>
      </p:pic>
      <p:sp>
        <p:nvSpPr>
          <p:cNvPr id="38915" name="Rectangle 2"/>
          <p:cNvSpPr>
            <a:spLocks noGrp="1" noChangeArrowheads="1"/>
          </p:cNvSpPr>
          <p:nvPr>
            <p:ph type="title"/>
          </p:nvPr>
        </p:nvSpPr>
        <p:spPr/>
        <p:txBody>
          <a:bodyPr/>
          <a:lstStyle/>
          <a:p>
            <a:pPr eaLnBrk="1" hangingPunct="1"/>
            <a:r>
              <a:rPr lang="ja-JP" altLang="en-US" dirty="0" smtClean="0"/>
              <a:t> チェレンコフ光を利用した検出器</a:t>
            </a:r>
          </a:p>
        </p:txBody>
      </p:sp>
      <p:sp>
        <p:nvSpPr>
          <p:cNvPr id="38916" name="Rectangle 3"/>
          <p:cNvSpPr>
            <a:spLocks noGrp="1" noChangeArrowheads="1"/>
          </p:cNvSpPr>
          <p:nvPr>
            <p:ph type="body" idx="1"/>
          </p:nvPr>
        </p:nvSpPr>
        <p:spPr>
          <a:xfrm>
            <a:off x="457200" y="1066800"/>
            <a:ext cx="5334000" cy="3581400"/>
          </a:xfrm>
        </p:spPr>
        <p:txBody>
          <a:bodyPr/>
          <a:lstStyle/>
          <a:p>
            <a:pPr eaLnBrk="1" hangingPunct="1"/>
            <a:r>
              <a:rPr lang="ja-JP" altLang="en-US" sz="2400" u="sng" dirty="0" smtClean="0">
                <a:solidFill>
                  <a:srgbClr val="CC0000"/>
                </a:solidFill>
              </a:rPr>
              <a:t>粒子識別装置</a:t>
            </a:r>
          </a:p>
          <a:p>
            <a:pPr lvl="1" eaLnBrk="1" hangingPunct="1">
              <a:buNone/>
            </a:pPr>
            <a:r>
              <a:rPr lang="ja-JP" altLang="en-US" dirty="0" smtClean="0">
                <a:solidFill>
                  <a:srgbClr val="0033CC"/>
                </a:solidFill>
              </a:rPr>
              <a:t>閾値型チェレンコフカウンター</a:t>
            </a:r>
            <a:endParaRPr lang="en-US" altLang="ja-JP" dirty="0" smtClean="0">
              <a:solidFill>
                <a:srgbClr val="0033CC"/>
              </a:solidFill>
            </a:endParaRPr>
          </a:p>
          <a:p>
            <a:pPr lvl="2" eaLnBrk="1" hangingPunct="1"/>
            <a:r>
              <a:rPr lang="ja-JP" altLang="en-US" sz="1600" dirty="0" smtClean="0">
                <a:solidFill>
                  <a:schemeClr val="tx2"/>
                </a:solidFill>
              </a:rPr>
              <a:t>チェレンコフ光が発光するのは、物質中の光速</a:t>
            </a:r>
            <a:r>
              <a:rPr lang="en-US" altLang="ja-JP" sz="1600" dirty="0" err="1" smtClean="0">
                <a:solidFill>
                  <a:schemeClr val="tx2"/>
                </a:solidFill>
              </a:rPr>
              <a:t>c/n</a:t>
            </a:r>
            <a:r>
              <a:rPr lang="ja-JP" altLang="en-US" sz="1600" dirty="0" smtClean="0">
                <a:solidFill>
                  <a:schemeClr val="tx2"/>
                </a:solidFill>
              </a:rPr>
              <a:t>を超えたときであるこ</a:t>
            </a:r>
            <a:r>
              <a:rPr lang="ja-JP" altLang="en-US" dirty="0" smtClean="0">
                <a:solidFill>
                  <a:schemeClr val="tx2"/>
                </a:solidFill>
              </a:rPr>
              <a:t>とを利用</a:t>
            </a:r>
            <a:endParaRPr lang="en-US" altLang="ja-JP" dirty="0" smtClean="0">
              <a:solidFill>
                <a:schemeClr val="tx2"/>
              </a:solidFill>
            </a:endParaRPr>
          </a:p>
          <a:p>
            <a:pPr eaLnBrk="1" hangingPunct="1">
              <a:buFont typeface="Wingdings" pitchFamily="2" charset="2"/>
              <a:buNone/>
            </a:pPr>
            <a:r>
              <a:rPr lang="ja-JP" altLang="en-US" sz="1600" dirty="0" smtClean="0">
                <a:solidFill>
                  <a:srgbClr val="FF3300"/>
                </a:solidFill>
              </a:rPr>
              <a:t>　</a:t>
            </a:r>
            <a:r>
              <a:rPr lang="en-US" altLang="ja-JP" sz="1600" dirty="0" smtClean="0">
                <a:solidFill>
                  <a:srgbClr val="FF3300"/>
                </a:solidFill>
              </a:rPr>
              <a:t>	</a:t>
            </a:r>
            <a:r>
              <a:rPr lang="ja-JP" altLang="en-US" sz="1600" dirty="0" smtClean="0">
                <a:solidFill>
                  <a:srgbClr val="FF3300"/>
                </a:solidFill>
              </a:rPr>
              <a:t>　　Ｋ中間子の重さは、</a:t>
            </a:r>
            <a:r>
              <a:rPr lang="en-US" altLang="ja-JP" sz="1600" dirty="0" smtClean="0">
                <a:solidFill>
                  <a:srgbClr val="FF3300"/>
                </a:solidFill>
              </a:rPr>
              <a:t>π</a:t>
            </a:r>
            <a:r>
              <a:rPr lang="ja-JP" altLang="en-US" sz="1600" dirty="0" smtClean="0">
                <a:solidFill>
                  <a:srgbClr val="FF3300"/>
                </a:solidFill>
              </a:rPr>
              <a:t>中間子の重さの約3倍</a:t>
            </a:r>
            <a:r>
              <a:rPr lang="ja-JP" altLang="en-US" sz="1600" dirty="0" smtClean="0">
                <a:solidFill>
                  <a:schemeClr val="tx2"/>
                </a:solidFill>
              </a:rPr>
              <a:t>なので、</a:t>
            </a:r>
            <a:endParaRPr lang="ja-JP" altLang="en-US" sz="1600" baseline="-25000" dirty="0" smtClean="0">
              <a:solidFill>
                <a:schemeClr val="tx2"/>
              </a:solidFill>
            </a:endParaRPr>
          </a:p>
          <a:p>
            <a:pPr eaLnBrk="1" hangingPunct="1">
              <a:buFont typeface="Wingdings" pitchFamily="2" charset="2"/>
              <a:buNone/>
            </a:pPr>
            <a:r>
              <a:rPr lang="ja-JP" altLang="en-US" sz="1600" dirty="0" smtClean="0">
                <a:solidFill>
                  <a:schemeClr val="tx2"/>
                </a:solidFill>
              </a:rPr>
              <a:t>　　</a:t>
            </a:r>
            <a:r>
              <a:rPr lang="en-US" altLang="ja-JP" sz="1600" dirty="0" smtClean="0">
                <a:solidFill>
                  <a:schemeClr val="tx2"/>
                </a:solidFill>
              </a:rPr>
              <a:t>		</a:t>
            </a:r>
            <a:r>
              <a:rPr lang="ja-JP" altLang="en-US" sz="1600" dirty="0" smtClean="0">
                <a:solidFill>
                  <a:schemeClr val="tx2"/>
                </a:solidFill>
              </a:rPr>
              <a:t>発光し始める運動量</a:t>
            </a:r>
            <a:r>
              <a:rPr lang="en-US" altLang="ja-JP" sz="1600" dirty="0" smtClean="0">
                <a:solidFill>
                  <a:schemeClr val="tx2"/>
                </a:solidFill>
              </a:rPr>
              <a:t>:  K</a:t>
            </a:r>
            <a:r>
              <a:rPr lang="ja-JP" altLang="en-US" sz="1600" dirty="0" smtClean="0">
                <a:solidFill>
                  <a:schemeClr val="tx2"/>
                </a:solidFill>
              </a:rPr>
              <a:t>中間子は</a:t>
            </a:r>
            <a:r>
              <a:rPr lang="en-US" altLang="ja-JP" sz="1600" dirty="0" smtClean="0">
                <a:solidFill>
                  <a:schemeClr val="tx2"/>
                </a:solidFill>
              </a:rPr>
              <a:t>π</a:t>
            </a:r>
            <a:r>
              <a:rPr lang="ja-JP" altLang="en-US" sz="1600" dirty="0" smtClean="0">
                <a:solidFill>
                  <a:schemeClr val="tx2"/>
                </a:solidFill>
              </a:rPr>
              <a:t>中間子の3倍</a:t>
            </a:r>
          </a:p>
          <a:p>
            <a:pPr eaLnBrk="1" hangingPunct="1">
              <a:buFont typeface="Wingdings" pitchFamily="2" charset="2"/>
              <a:buNone/>
            </a:pPr>
            <a:endParaRPr lang="ja-JP" altLang="en-US" sz="1800" dirty="0" smtClean="0">
              <a:solidFill>
                <a:srgbClr val="CC0000"/>
              </a:solidFill>
            </a:endParaRPr>
          </a:p>
        </p:txBody>
      </p:sp>
      <p:sp>
        <p:nvSpPr>
          <p:cNvPr id="38917" name="Rectangle 9"/>
          <p:cNvSpPr>
            <a:spLocks noChangeArrowheads="1"/>
          </p:cNvSpPr>
          <p:nvPr/>
        </p:nvSpPr>
        <p:spPr bwMode="auto">
          <a:xfrm>
            <a:off x="1219200" y="304800"/>
            <a:ext cx="5899150" cy="457200"/>
          </a:xfrm>
          <a:prstGeom prst="rect">
            <a:avLst/>
          </a:prstGeom>
          <a:noFill/>
          <a:ln w="9525">
            <a:noFill/>
            <a:miter lim="800000"/>
            <a:headEnd/>
            <a:tailEnd/>
          </a:ln>
        </p:spPr>
        <p:txBody>
          <a:bodyPr>
            <a:spAutoFit/>
          </a:bodyPr>
          <a:lstStyle/>
          <a:p>
            <a:pPr>
              <a:spcBef>
                <a:spcPct val="0"/>
              </a:spcBef>
            </a:pPr>
            <a:r>
              <a:rPr lang="ja-JP" altLang="en-US" sz="2400">
                <a:latin typeface="Times New Roman" pitchFamily="18" charset="0"/>
              </a:rPr>
              <a:t> </a:t>
            </a:r>
          </a:p>
        </p:txBody>
      </p:sp>
      <p:pic>
        <p:nvPicPr>
          <p:cNvPr id="25" name="Picture 39" descr="C:\Documents and Settings\sumiyosh\My Documents\名古屋大学\大学と科学シンポジウム\資料\$B1JL(J.gif"/>
          <p:cNvPicPr>
            <a:picLocks noChangeAspect="1" noChangeArrowheads="1"/>
          </p:cNvPicPr>
          <p:nvPr/>
        </p:nvPicPr>
        <p:blipFill>
          <a:blip r:embed="rId3" cstate="print"/>
          <a:srcRect/>
          <a:stretch>
            <a:fillRect/>
          </a:stretch>
        </p:blipFill>
        <p:spPr bwMode="auto">
          <a:xfrm>
            <a:off x="1547664" y="3501008"/>
            <a:ext cx="2232248" cy="206723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074"/>
          <p:cNvSpPr>
            <a:spLocks noGrp="1" noChangeArrowheads="1"/>
          </p:cNvSpPr>
          <p:nvPr>
            <p:ph type="title"/>
          </p:nvPr>
        </p:nvSpPr>
        <p:spPr>
          <a:xfrm>
            <a:off x="1187450" y="152400"/>
            <a:ext cx="7118350" cy="609600"/>
          </a:xfrm>
        </p:spPr>
        <p:txBody>
          <a:bodyPr/>
          <a:lstStyle/>
          <a:p>
            <a:pPr eaLnBrk="1" hangingPunct="1"/>
            <a:r>
              <a:rPr lang="ja-JP" altLang="en-US" smtClean="0">
                <a:solidFill>
                  <a:srgbClr val="CC0000"/>
                </a:solidFill>
              </a:rPr>
              <a:t>シリカエアロゲルチェレンコフカウンター</a:t>
            </a:r>
          </a:p>
        </p:txBody>
      </p:sp>
      <p:pic>
        <p:nvPicPr>
          <p:cNvPr id="41987" name="Picture 3077" descr="C:\Documents and Settings\sumiyosh\My Documents\名古屋大学(N)\大学と科学シンポジウム\資料\ACC Photos.files\acc2.jpg"/>
          <p:cNvPicPr>
            <a:picLocks noChangeAspect="1" noChangeArrowheads="1"/>
          </p:cNvPicPr>
          <p:nvPr/>
        </p:nvPicPr>
        <p:blipFill>
          <a:blip r:embed="rId2" cstate="print"/>
          <a:srcRect/>
          <a:stretch>
            <a:fillRect/>
          </a:stretch>
        </p:blipFill>
        <p:spPr bwMode="auto">
          <a:xfrm>
            <a:off x="1981200" y="2057400"/>
            <a:ext cx="5943600" cy="3824288"/>
          </a:xfrm>
          <a:prstGeom prst="rect">
            <a:avLst/>
          </a:prstGeom>
          <a:noFill/>
          <a:ln w="9525">
            <a:noFill/>
            <a:miter lim="800000"/>
            <a:headEnd/>
            <a:tailEnd/>
          </a:ln>
        </p:spPr>
      </p:pic>
      <p:sp>
        <p:nvSpPr>
          <p:cNvPr id="41988" name="Text Box 3078"/>
          <p:cNvSpPr txBox="1">
            <a:spLocks noChangeArrowheads="1"/>
          </p:cNvSpPr>
          <p:nvPr/>
        </p:nvSpPr>
        <p:spPr bwMode="auto">
          <a:xfrm>
            <a:off x="1752600" y="1066800"/>
            <a:ext cx="6497638" cy="822325"/>
          </a:xfrm>
          <a:prstGeom prst="rect">
            <a:avLst/>
          </a:prstGeom>
          <a:noFill/>
          <a:ln w="9525">
            <a:noFill/>
            <a:miter lim="800000"/>
            <a:headEnd/>
            <a:tailEnd/>
          </a:ln>
        </p:spPr>
        <p:txBody>
          <a:bodyPr wrap="none">
            <a:spAutoFit/>
          </a:bodyPr>
          <a:lstStyle/>
          <a:p>
            <a:pPr>
              <a:spcBef>
                <a:spcPct val="0"/>
              </a:spcBef>
            </a:pPr>
            <a:r>
              <a:rPr lang="ja-JP" altLang="en-US" sz="2400">
                <a:latin typeface="Times New Roman" pitchFamily="18" charset="0"/>
              </a:rPr>
              <a:t>閾値型チェレンコフカウンター</a:t>
            </a:r>
          </a:p>
          <a:p>
            <a:pPr>
              <a:spcBef>
                <a:spcPct val="0"/>
              </a:spcBef>
            </a:pPr>
            <a:r>
              <a:rPr lang="ja-JP" altLang="en-US" sz="2400">
                <a:solidFill>
                  <a:srgbClr val="CC0000"/>
                </a:solidFill>
                <a:latin typeface="Times New Roman" pitchFamily="18" charset="0"/>
              </a:rPr>
              <a:t>シリカエアロゲル</a:t>
            </a:r>
            <a:r>
              <a:rPr lang="ja-JP" altLang="en-US" sz="2400">
                <a:latin typeface="Times New Roman" pitchFamily="18" charset="0"/>
              </a:rPr>
              <a:t>という特殊な物質が使用される。</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ChangeArrowheads="1"/>
          </p:cNvSpPr>
          <p:nvPr/>
        </p:nvSpPr>
        <p:spPr bwMode="auto">
          <a:xfrm>
            <a:off x="7074768" y="3831704"/>
            <a:ext cx="1219200" cy="1600200"/>
          </a:xfrm>
          <a:prstGeom prst="rect">
            <a:avLst/>
          </a:prstGeom>
          <a:solidFill>
            <a:srgbClr val="FFFF00"/>
          </a:solidFill>
          <a:ln w="9525">
            <a:miter lim="800000"/>
            <a:headEnd/>
            <a:tailEnd/>
          </a:ln>
          <a:scene3d>
            <a:camera prst="legacyPerspectiveTopRight">
              <a:rot lat="0" lon="3300000" rev="0"/>
            </a:camera>
            <a:lightRig rig="legacyFlat3" dir="b"/>
          </a:scene3d>
          <a:sp3d extrusionH="100000" prstMaterial="legacyMatte">
            <a:bevelT w="13500" h="13500" prst="angle"/>
            <a:bevelB w="13500" h="13500" prst="angle"/>
            <a:extrusionClr>
              <a:srgbClr val="FFFF00"/>
            </a:extrusionClr>
          </a:sp3d>
        </p:spPr>
        <p:txBody>
          <a:bodyPr wrap="none" anchor="ctr">
            <a:flatTx/>
          </a:bodyPr>
          <a:lstStyle/>
          <a:p>
            <a:endParaRPr lang="ja-JP" altLang="en-US"/>
          </a:p>
        </p:txBody>
      </p:sp>
      <p:sp>
        <p:nvSpPr>
          <p:cNvPr id="40966" name="Rectangle 2"/>
          <p:cNvSpPr>
            <a:spLocks noGrp="1" noChangeArrowheads="1"/>
          </p:cNvSpPr>
          <p:nvPr>
            <p:ph type="title"/>
          </p:nvPr>
        </p:nvSpPr>
        <p:spPr>
          <a:xfrm>
            <a:off x="395536" y="116632"/>
            <a:ext cx="8424936" cy="609600"/>
          </a:xfrm>
        </p:spPr>
        <p:txBody>
          <a:bodyPr/>
          <a:lstStyle/>
          <a:p>
            <a:pPr eaLnBrk="1" hangingPunct="1"/>
            <a:r>
              <a:rPr lang="ja-JP" altLang="en-US" dirty="0" smtClean="0"/>
              <a:t>チェレンコフ光を利用した粒子識別装置</a:t>
            </a:r>
          </a:p>
        </p:txBody>
      </p:sp>
      <p:sp>
        <p:nvSpPr>
          <p:cNvPr id="40967" name="Rectangle 3"/>
          <p:cNvSpPr>
            <a:spLocks noGrp="1" noChangeArrowheads="1"/>
          </p:cNvSpPr>
          <p:nvPr>
            <p:ph type="body" sz="half" idx="1"/>
          </p:nvPr>
        </p:nvSpPr>
        <p:spPr>
          <a:xfrm>
            <a:off x="323528" y="1196752"/>
            <a:ext cx="5472608" cy="4495800"/>
          </a:xfrm>
        </p:spPr>
        <p:txBody>
          <a:bodyPr/>
          <a:lstStyle/>
          <a:p>
            <a:pPr eaLnBrk="1" hangingPunct="1"/>
            <a:r>
              <a:rPr lang="ja-JP" altLang="en-US" sz="2000" dirty="0" smtClean="0">
                <a:solidFill>
                  <a:srgbClr val="0033CC"/>
                </a:solidFill>
              </a:rPr>
              <a:t>リングイメージ型チェレンコフカウンター </a:t>
            </a:r>
            <a:r>
              <a:rPr lang="ja-JP" altLang="en-US" sz="1600" dirty="0" smtClean="0">
                <a:solidFill>
                  <a:srgbClr val="0033CC"/>
                </a:solidFill>
              </a:rPr>
              <a:t>　</a:t>
            </a:r>
          </a:p>
          <a:p>
            <a:pPr lvl="1" eaLnBrk="1" hangingPunct="1"/>
            <a:r>
              <a:rPr lang="ja-JP" altLang="en-US" sz="1600" dirty="0" smtClean="0"/>
              <a:t>チェレンコフ光の放出角度が速度に依存することを利用</a:t>
            </a:r>
            <a:endParaRPr lang="en-US" altLang="ja-JP" sz="1600" dirty="0" smtClean="0"/>
          </a:p>
          <a:p>
            <a:pPr eaLnBrk="1" hangingPunct="1">
              <a:buFont typeface="Wingdings" pitchFamily="2" charset="2"/>
              <a:buNone/>
            </a:pPr>
            <a:endParaRPr lang="en-US" altLang="ja-JP" sz="2000" dirty="0" smtClean="0"/>
          </a:p>
          <a:p>
            <a:pPr eaLnBrk="1" hangingPunct="1">
              <a:buFont typeface="Wingdings" pitchFamily="2" charset="2"/>
              <a:buNone/>
            </a:pPr>
            <a:r>
              <a:rPr lang="en-US" altLang="ja-JP" sz="2000" dirty="0" smtClean="0"/>
              <a:t>1.</a:t>
            </a:r>
            <a:r>
              <a:rPr lang="ja-JP" altLang="en-US" sz="2000" dirty="0" smtClean="0"/>
              <a:t> </a:t>
            </a:r>
            <a:r>
              <a:rPr lang="ja-JP" altLang="en-US" sz="2000" dirty="0" smtClean="0">
                <a:solidFill>
                  <a:schemeClr val="tx2"/>
                </a:solidFill>
              </a:rPr>
              <a:t>輻射体内で放射されたチェレンコフ光のイメージを測定して放射角</a:t>
            </a:r>
            <a:r>
              <a:rPr lang="en-US" altLang="ja-JP" sz="2000" dirty="0" err="1" smtClean="0">
                <a:solidFill>
                  <a:schemeClr val="tx2"/>
                </a:solidFill>
              </a:rPr>
              <a:t>θc</a:t>
            </a:r>
            <a:r>
              <a:rPr lang="en-US" altLang="ja-JP" sz="2000" dirty="0" smtClean="0">
                <a:solidFill>
                  <a:schemeClr val="tx2"/>
                </a:solidFill>
              </a:rPr>
              <a:t> </a:t>
            </a:r>
            <a:r>
              <a:rPr lang="ja-JP" altLang="en-US" sz="2000" dirty="0" smtClean="0">
                <a:solidFill>
                  <a:schemeClr val="tx2"/>
                </a:solidFill>
              </a:rPr>
              <a:t>を測定する。</a:t>
            </a:r>
          </a:p>
          <a:p>
            <a:pPr eaLnBrk="1" hangingPunct="1">
              <a:buFont typeface="Wingdings" pitchFamily="2" charset="2"/>
              <a:buNone/>
            </a:pPr>
            <a:endParaRPr lang="ja-JP" altLang="en-US" sz="2000" dirty="0" smtClean="0">
              <a:solidFill>
                <a:schemeClr val="tx2"/>
              </a:solidFill>
            </a:endParaRPr>
          </a:p>
          <a:p>
            <a:pPr eaLnBrk="1" hangingPunct="1">
              <a:buFont typeface="Wingdings" pitchFamily="2" charset="2"/>
              <a:buNone/>
            </a:pPr>
            <a:r>
              <a:rPr lang="en-US" altLang="ja-JP" sz="2000" dirty="0" smtClean="0">
                <a:solidFill>
                  <a:schemeClr val="tx2"/>
                </a:solidFill>
              </a:rPr>
              <a:t>2.</a:t>
            </a:r>
            <a:endParaRPr lang="ja-JP" altLang="en-US" sz="2000" dirty="0" smtClean="0">
              <a:solidFill>
                <a:schemeClr val="tx2"/>
              </a:solidFill>
            </a:endParaRPr>
          </a:p>
          <a:p>
            <a:pPr eaLnBrk="1" hangingPunct="1">
              <a:buFont typeface="Wingdings" pitchFamily="2" charset="2"/>
              <a:buNone/>
            </a:pPr>
            <a:endParaRPr lang="ja-JP" altLang="en-US" sz="2000" dirty="0" smtClean="0">
              <a:solidFill>
                <a:schemeClr val="tx2"/>
              </a:solidFill>
            </a:endParaRPr>
          </a:p>
          <a:p>
            <a:pPr eaLnBrk="1" hangingPunct="1">
              <a:buFont typeface="Wingdings" pitchFamily="2" charset="2"/>
              <a:buNone/>
            </a:pPr>
            <a:r>
              <a:rPr lang="ja-JP" altLang="en-US" sz="2000" dirty="0" smtClean="0">
                <a:solidFill>
                  <a:schemeClr val="tx2"/>
                </a:solidFill>
              </a:rPr>
              <a:t>　　より速さ </a:t>
            </a:r>
            <a:r>
              <a:rPr lang="en-US" altLang="ja-JP" sz="2000" dirty="0" smtClean="0">
                <a:solidFill>
                  <a:schemeClr val="tx2"/>
                </a:solidFill>
              </a:rPr>
              <a:t>v </a:t>
            </a:r>
            <a:r>
              <a:rPr lang="ja-JP" altLang="en-US" sz="2000" dirty="0" smtClean="0">
                <a:solidFill>
                  <a:schemeClr val="tx2"/>
                </a:solidFill>
              </a:rPr>
              <a:t>を求める。</a:t>
            </a:r>
            <a:endParaRPr lang="en-US" altLang="ja-JP" sz="2000" dirty="0" smtClean="0">
              <a:solidFill>
                <a:schemeClr val="tx2"/>
              </a:solidFill>
            </a:endParaRPr>
          </a:p>
          <a:p>
            <a:pPr eaLnBrk="1" hangingPunct="1">
              <a:buFont typeface="Wingdings" pitchFamily="2" charset="2"/>
              <a:buNone/>
            </a:pPr>
            <a:endParaRPr lang="en-US" altLang="ja-JP" sz="2000" dirty="0" smtClean="0">
              <a:solidFill>
                <a:schemeClr val="tx2"/>
              </a:solidFill>
            </a:endParaRPr>
          </a:p>
          <a:p>
            <a:pPr eaLnBrk="1" hangingPunct="1">
              <a:buFont typeface="Wingdings" pitchFamily="2" charset="2"/>
              <a:buNone/>
            </a:pPr>
            <a:r>
              <a:rPr lang="en-US" altLang="ja-JP" sz="2000" dirty="0" smtClean="0">
                <a:solidFill>
                  <a:schemeClr val="tx2"/>
                </a:solidFill>
              </a:rPr>
              <a:t>3. </a:t>
            </a:r>
            <a:r>
              <a:rPr lang="ja-JP" altLang="en-US" sz="2000" dirty="0" smtClean="0">
                <a:solidFill>
                  <a:schemeClr val="tx2"/>
                </a:solidFill>
              </a:rPr>
              <a:t>飛跡検出器で得られた運動量</a:t>
            </a:r>
            <a:r>
              <a:rPr lang="en-US" altLang="ja-JP" sz="2000" dirty="0" smtClean="0">
                <a:solidFill>
                  <a:schemeClr val="tx2"/>
                </a:solidFill>
              </a:rPr>
              <a:t>p</a:t>
            </a:r>
            <a:r>
              <a:rPr lang="ja-JP" altLang="en-US" sz="2000" dirty="0" smtClean="0">
                <a:solidFill>
                  <a:schemeClr val="tx2"/>
                </a:solidFill>
              </a:rPr>
              <a:t>と速度</a:t>
            </a:r>
            <a:r>
              <a:rPr lang="en-US" altLang="ja-JP" sz="2000" dirty="0" smtClean="0">
                <a:solidFill>
                  <a:schemeClr val="tx2"/>
                </a:solidFill>
              </a:rPr>
              <a:t>v</a:t>
            </a:r>
            <a:r>
              <a:rPr lang="ja-JP" altLang="en-US" sz="2000" dirty="0" smtClean="0">
                <a:solidFill>
                  <a:schemeClr val="tx2"/>
                </a:solidFill>
              </a:rPr>
              <a:t>から</a:t>
            </a:r>
            <a:endParaRPr lang="en-US" altLang="ja-JP" sz="2000" dirty="0" smtClean="0">
              <a:solidFill>
                <a:schemeClr val="tx2"/>
              </a:solidFill>
            </a:endParaRPr>
          </a:p>
          <a:p>
            <a:pPr eaLnBrk="1" hangingPunct="1">
              <a:buFont typeface="Wingdings" pitchFamily="2" charset="2"/>
              <a:buNone/>
            </a:pPr>
            <a:r>
              <a:rPr lang="en-US" altLang="ja-JP" sz="2000" dirty="0" smtClean="0">
                <a:solidFill>
                  <a:schemeClr val="tx2"/>
                </a:solidFill>
              </a:rPr>
              <a:t>	</a:t>
            </a:r>
            <a:r>
              <a:rPr lang="ja-JP" altLang="en-US" sz="2000" dirty="0" smtClean="0">
                <a:solidFill>
                  <a:schemeClr val="tx2"/>
                </a:solidFill>
              </a:rPr>
              <a:t>質量</a:t>
            </a:r>
            <a:r>
              <a:rPr lang="en-US" altLang="ja-JP" sz="2000" dirty="0" smtClean="0">
                <a:solidFill>
                  <a:schemeClr val="tx2"/>
                </a:solidFill>
              </a:rPr>
              <a:t>m</a:t>
            </a:r>
            <a:r>
              <a:rPr lang="ja-JP" altLang="en-US" sz="2000" dirty="0" smtClean="0">
                <a:solidFill>
                  <a:schemeClr val="tx2"/>
                </a:solidFill>
              </a:rPr>
              <a:t>が得られる。</a:t>
            </a:r>
            <a:r>
              <a:rPr lang="en-US" altLang="ja-JP" sz="2000" dirty="0" smtClean="0">
                <a:solidFill>
                  <a:schemeClr val="tx2"/>
                </a:solidFill>
                <a:sym typeface="Wingdings" pitchFamily="2" charset="2"/>
              </a:rPr>
              <a:t></a:t>
            </a:r>
            <a:r>
              <a:rPr lang="ja-JP" altLang="en-US" sz="2000" dirty="0" smtClean="0">
                <a:solidFill>
                  <a:schemeClr val="tx2"/>
                </a:solidFill>
                <a:sym typeface="Wingdings" pitchFamily="2" charset="2"/>
              </a:rPr>
              <a:t>粒子の種類が分かる。</a:t>
            </a:r>
            <a:endParaRPr lang="en-US" altLang="ja-JP" sz="2000" dirty="0" smtClean="0">
              <a:solidFill>
                <a:schemeClr val="tx2"/>
              </a:solidFill>
            </a:endParaRPr>
          </a:p>
        </p:txBody>
      </p:sp>
      <p:sp>
        <p:nvSpPr>
          <p:cNvPr id="40969" name="Rectangle 5"/>
          <p:cNvSpPr>
            <a:spLocks noChangeArrowheads="1"/>
          </p:cNvSpPr>
          <p:nvPr/>
        </p:nvSpPr>
        <p:spPr bwMode="auto">
          <a:xfrm>
            <a:off x="6084168" y="4365104"/>
            <a:ext cx="609600" cy="914400"/>
          </a:xfrm>
          <a:prstGeom prst="rect">
            <a:avLst/>
          </a:prstGeom>
          <a:solidFill>
            <a:srgbClr val="00FFFF"/>
          </a:solidFill>
          <a:ln w="9525">
            <a:miter lim="800000"/>
            <a:headEnd/>
            <a:tailEnd/>
          </a:ln>
          <a:scene3d>
            <a:camera prst="legacyPerspectiveTopRight">
              <a:rot lat="0" lon="3300000" rev="0"/>
            </a:camera>
            <a:lightRig rig="legacyFlat3" dir="b"/>
          </a:scene3d>
          <a:sp3d extrusionH="100000" prstMaterial="legacyMatte">
            <a:bevelT w="13500" h="13500" prst="angle"/>
            <a:bevelB w="13500" h="13500" prst="angle"/>
            <a:extrusionClr>
              <a:srgbClr val="00FFFF"/>
            </a:extrusionClr>
          </a:sp3d>
        </p:spPr>
        <p:txBody>
          <a:bodyPr wrap="none" anchor="ctr">
            <a:flatTx/>
          </a:bodyPr>
          <a:lstStyle/>
          <a:p>
            <a:endParaRPr lang="ja-JP" altLang="en-US"/>
          </a:p>
        </p:txBody>
      </p:sp>
      <p:sp>
        <p:nvSpPr>
          <p:cNvPr id="40970" name="Line 6"/>
          <p:cNvSpPr>
            <a:spLocks noChangeShapeType="1"/>
          </p:cNvSpPr>
          <p:nvPr/>
        </p:nvSpPr>
        <p:spPr bwMode="auto">
          <a:xfrm flipV="1">
            <a:off x="5626968" y="4669904"/>
            <a:ext cx="2667000" cy="228600"/>
          </a:xfrm>
          <a:prstGeom prst="line">
            <a:avLst/>
          </a:prstGeom>
          <a:noFill/>
          <a:ln w="31750">
            <a:solidFill>
              <a:schemeClr val="tx1"/>
            </a:solidFill>
            <a:round/>
            <a:headEnd/>
            <a:tailEnd type="triangle" w="med" len="med"/>
          </a:ln>
        </p:spPr>
        <p:txBody>
          <a:bodyPr wrap="none"/>
          <a:lstStyle/>
          <a:p>
            <a:endParaRPr lang="ja-JP" altLang="en-US"/>
          </a:p>
        </p:txBody>
      </p:sp>
      <p:grpSp>
        <p:nvGrpSpPr>
          <p:cNvPr id="2" name="Group 50"/>
          <p:cNvGrpSpPr>
            <a:grpSpLocks/>
          </p:cNvGrpSpPr>
          <p:nvPr/>
        </p:nvGrpSpPr>
        <p:grpSpPr bwMode="auto">
          <a:xfrm>
            <a:off x="6557392" y="4212704"/>
            <a:ext cx="1219200" cy="990600"/>
            <a:chOff x="1056" y="2880"/>
            <a:chExt cx="768" cy="624"/>
          </a:xfrm>
        </p:grpSpPr>
        <p:sp>
          <p:nvSpPr>
            <p:cNvPr id="40986" name="Oval 16"/>
            <p:cNvSpPr>
              <a:spLocks noChangeArrowheads="1"/>
            </p:cNvSpPr>
            <p:nvPr/>
          </p:nvSpPr>
          <p:spPr bwMode="auto">
            <a:xfrm>
              <a:off x="1728" y="2880"/>
              <a:ext cx="96" cy="624"/>
            </a:xfrm>
            <a:prstGeom prst="ellipse">
              <a:avLst/>
            </a:prstGeom>
            <a:noFill/>
            <a:ln w="38100">
              <a:solidFill>
                <a:srgbClr val="CC0000"/>
              </a:solidFill>
              <a:prstDash val="sysDot"/>
              <a:round/>
              <a:headEnd/>
              <a:tailEnd/>
            </a:ln>
          </p:spPr>
          <p:txBody>
            <a:bodyPr wrap="none" anchor="ctr"/>
            <a:lstStyle/>
            <a:p>
              <a:endParaRPr lang="ja-JP" altLang="en-US"/>
            </a:p>
          </p:txBody>
        </p:sp>
        <p:sp>
          <p:nvSpPr>
            <p:cNvPr id="40987" name="Line 17"/>
            <p:cNvSpPr>
              <a:spLocks noChangeShapeType="1"/>
            </p:cNvSpPr>
            <p:nvPr/>
          </p:nvSpPr>
          <p:spPr bwMode="auto">
            <a:xfrm flipV="1">
              <a:off x="1056" y="2880"/>
              <a:ext cx="720" cy="384"/>
            </a:xfrm>
            <a:prstGeom prst="line">
              <a:avLst/>
            </a:prstGeom>
            <a:noFill/>
            <a:ln w="31750">
              <a:solidFill>
                <a:srgbClr val="CC0000"/>
              </a:solidFill>
              <a:round/>
              <a:headEnd/>
              <a:tailEnd type="triangle" w="med" len="med"/>
            </a:ln>
          </p:spPr>
          <p:txBody>
            <a:bodyPr wrap="none"/>
            <a:lstStyle/>
            <a:p>
              <a:endParaRPr lang="ja-JP" altLang="en-US"/>
            </a:p>
          </p:txBody>
        </p:sp>
        <p:sp>
          <p:nvSpPr>
            <p:cNvPr id="40988" name="Line 18"/>
            <p:cNvSpPr>
              <a:spLocks noChangeShapeType="1"/>
            </p:cNvSpPr>
            <p:nvPr/>
          </p:nvSpPr>
          <p:spPr bwMode="auto">
            <a:xfrm>
              <a:off x="1056" y="3264"/>
              <a:ext cx="720" cy="192"/>
            </a:xfrm>
            <a:prstGeom prst="line">
              <a:avLst/>
            </a:prstGeom>
            <a:noFill/>
            <a:ln w="31750">
              <a:solidFill>
                <a:srgbClr val="CC0000"/>
              </a:solidFill>
              <a:round/>
              <a:headEnd/>
              <a:tailEnd type="triangle" w="med" len="med"/>
            </a:ln>
          </p:spPr>
          <p:txBody>
            <a:bodyPr wrap="none"/>
            <a:lstStyle/>
            <a:p>
              <a:endParaRPr lang="ja-JP" altLang="en-US"/>
            </a:p>
          </p:txBody>
        </p:sp>
        <p:sp>
          <p:nvSpPr>
            <p:cNvPr id="40989" name="Line 19"/>
            <p:cNvSpPr>
              <a:spLocks noChangeShapeType="1"/>
            </p:cNvSpPr>
            <p:nvPr/>
          </p:nvSpPr>
          <p:spPr bwMode="auto">
            <a:xfrm flipV="1">
              <a:off x="1056" y="3264"/>
              <a:ext cx="768" cy="0"/>
            </a:xfrm>
            <a:prstGeom prst="line">
              <a:avLst/>
            </a:prstGeom>
            <a:noFill/>
            <a:ln w="31750">
              <a:solidFill>
                <a:srgbClr val="CC0000"/>
              </a:solidFill>
              <a:round/>
              <a:headEnd/>
              <a:tailEnd type="triangle" w="med" len="med"/>
            </a:ln>
          </p:spPr>
          <p:txBody>
            <a:bodyPr wrap="none"/>
            <a:lstStyle/>
            <a:p>
              <a:endParaRPr lang="ja-JP" altLang="en-US"/>
            </a:p>
          </p:txBody>
        </p:sp>
        <p:sp>
          <p:nvSpPr>
            <p:cNvPr id="40990" name="Line 20"/>
            <p:cNvSpPr>
              <a:spLocks noChangeShapeType="1"/>
            </p:cNvSpPr>
            <p:nvPr/>
          </p:nvSpPr>
          <p:spPr bwMode="auto">
            <a:xfrm flipV="1">
              <a:off x="1104" y="3072"/>
              <a:ext cx="624" cy="192"/>
            </a:xfrm>
            <a:prstGeom prst="line">
              <a:avLst/>
            </a:prstGeom>
            <a:noFill/>
            <a:ln w="31750">
              <a:solidFill>
                <a:srgbClr val="CC0000"/>
              </a:solidFill>
              <a:round/>
              <a:headEnd/>
              <a:tailEnd type="triangle" w="med" len="med"/>
            </a:ln>
          </p:spPr>
          <p:txBody>
            <a:bodyPr wrap="none"/>
            <a:lstStyle/>
            <a:p>
              <a:endParaRPr lang="ja-JP" altLang="en-US"/>
            </a:p>
          </p:txBody>
        </p:sp>
      </p:grpSp>
      <p:sp>
        <p:nvSpPr>
          <p:cNvPr id="40972" name="Text Box 21"/>
          <p:cNvSpPr txBox="1">
            <a:spLocks noChangeArrowheads="1"/>
          </p:cNvSpPr>
          <p:nvPr/>
        </p:nvSpPr>
        <p:spPr bwMode="auto">
          <a:xfrm>
            <a:off x="5855568" y="5431904"/>
            <a:ext cx="874713" cy="366713"/>
          </a:xfrm>
          <a:prstGeom prst="rect">
            <a:avLst/>
          </a:prstGeom>
          <a:noFill/>
          <a:ln w="9525">
            <a:noFill/>
            <a:miter lim="800000"/>
            <a:headEnd/>
            <a:tailEnd/>
          </a:ln>
        </p:spPr>
        <p:txBody>
          <a:bodyPr wrap="none">
            <a:spAutoFit/>
          </a:bodyPr>
          <a:lstStyle/>
          <a:p>
            <a:pPr>
              <a:spcBef>
                <a:spcPct val="0"/>
              </a:spcBef>
            </a:pPr>
            <a:r>
              <a:rPr lang="ja-JP" altLang="en-US" sz="1800">
                <a:solidFill>
                  <a:schemeClr val="accent2"/>
                </a:solidFill>
                <a:latin typeface="Times New Roman" pitchFamily="18" charset="0"/>
              </a:rPr>
              <a:t>輻射体</a:t>
            </a:r>
          </a:p>
        </p:txBody>
      </p:sp>
      <p:sp>
        <p:nvSpPr>
          <p:cNvPr id="40973" name="Text Box 22"/>
          <p:cNvSpPr txBox="1">
            <a:spLocks noChangeArrowheads="1"/>
          </p:cNvSpPr>
          <p:nvPr/>
        </p:nvSpPr>
        <p:spPr bwMode="auto">
          <a:xfrm>
            <a:off x="6998568" y="5660504"/>
            <a:ext cx="1795463" cy="366713"/>
          </a:xfrm>
          <a:prstGeom prst="rect">
            <a:avLst/>
          </a:prstGeom>
          <a:noFill/>
          <a:ln w="9525">
            <a:noFill/>
            <a:miter lim="800000"/>
            <a:headEnd/>
            <a:tailEnd/>
          </a:ln>
        </p:spPr>
        <p:txBody>
          <a:bodyPr wrap="none">
            <a:spAutoFit/>
          </a:bodyPr>
          <a:lstStyle/>
          <a:p>
            <a:pPr>
              <a:spcBef>
                <a:spcPct val="0"/>
              </a:spcBef>
            </a:pPr>
            <a:r>
              <a:rPr lang="ja-JP" altLang="en-US" sz="1800">
                <a:solidFill>
                  <a:schemeClr val="tx2"/>
                </a:solidFill>
                <a:latin typeface="Times New Roman" pitchFamily="18" charset="0"/>
              </a:rPr>
              <a:t>光の位置検出器</a:t>
            </a:r>
          </a:p>
        </p:txBody>
      </p:sp>
      <p:grpSp>
        <p:nvGrpSpPr>
          <p:cNvPr id="3" name="Group 52"/>
          <p:cNvGrpSpPr>
            <a:grpSpLocks/>
          </p:cNvGrpSpPr>
          <p:nvPr/>
        </p:nvGrpSpPr>
        <p:grpSpPr bwMode="auto">
          <a:xfrm>
            <a:off x="6541368" y="4060304"/>
            <a:ext cx="1371600" cy="1295400"/>
            <a:chOff x="1104" y="2784"/>
            <a:chExt cx="864" cy="816"/>
          </a:xfrm>
        </p:grpSpPr>
        <p:sp>
          <p:nvSpPr>
            <p:cNvPr id="40981" name="Line 45"/>
            <p:cNvSpPr>
              <a:spLocks noChangeShapeType="1"/>
            </p:cNvSpPr>
            <p:nvPr/>
          </p:nvSpPr>
          <p:spPr bwMode="auto">
            <a:xfrm flipV="1">
              <a:off x="1104" y="2784"/>
              <a:ext cx="672" cy="480"/>
            </a:xfrm>
            <a:prstGeom prst="line">
              <a:avLst/>
            </a:prstGeom>
            <a:noFill/>
            <a:ln w="25400">
              <a:solidFill>
                <a:srgbClr val="0000FF"/>
              </a:solidFill>
              <a:round/>
              <a:headEnd/>
              <a:tailEnd type="triangle" w="med" len="med"/>
            </a:ln>
          </p:spPr>
          <p:txBody>
            <a:bodyPr wrap="none"/>
            <a:lstStyle/>
            <a:p>
              <a:endParaRPr lang="ja-JP" altLang="en-US"/>
            </a:p>
          </p:txBody>
        </p:sp>
        <p:sp>
          <p:nvSpPr>
            <p:cNvPr id="40982" name="Oval 46"/>
            <p:cNvSpPr>
              <a:spLocks noChangeArrowheads="1"/>
            </p:cNvSpPr>
            <p:nvPr/>
          </p:nvSpPr>
          <p:spPr bwMode="auto">
            <a:xfrm>
              <a:off x="1680" y="2784"/>
              <a:ext cx="288" cy="816"/>
            </a:xfrm>
            <a:prstGeom prst="ellipse">
              <a:avLst/>
            </a:prstGeom>
            <a:noFill/>
            <a:ln w="38100">
              <a:solidFill>
                <a:srgbClr val="0000FF"/>
              </a:solidFill>
              <a:prstDash val="sysDot"/>
              <a:round/>
              <a:headEnd/>
              <a:tailEnd/>
            </a:ln>
          </p:spPr>
          <p:txBody>
            <a:bodyPr wrap="none" anchor="ctr"/>
            <a:lstStyle/>
            <a:p>
              <a:endParaRPr lang="ja-JP" altLang="en-US"/>
            </a:p>
          </p:txBody>
        </p:sp>
        <p:sp>
          <p:nvSpPr>
            <p:cNvPr id="40983" name="Line 47"/>
            <p:cNvSpPr>
              <a:spLocks noChangeShapeType="1"/>
            </p:cNvSpPr>
            <p:nvPr/>
          </p:nvSpPr>
          <p:spPr bwMode="auto">
            <a:xfrm flipV="1">
              <a:off x="1104" y="2928"/>
              <a:ext cx="816" cy="336"/>
            </a:xfrm>
            <a:prstGeom prst="line">
              <a:avLst/>
            </a:prstGeom>
            <a:noFill/>
            <a:ln w="25400">
              <a:solidFill>
                <a:srgbClr val="0000FF"/>
              </a:solidFill>
              <a:round/>
              <a:headEnd/>
              <a:tailEnd type="triangle" w="med" len="med"/>
            </a:ln>
          </p:spPr>
          <p:txBody>
            <a:bodyPr wrap="none"/>
            <a:lstStyle/>
            <a:p>
              <a:endParaRPr lang="ja-JP" altLang="en-US"/>
            </a:p>
          </p:txBody>
        </p:sp>
        <p:sp>
          <p:nvSpPr>
            <p:cNvPr id="40984" name="Line 48"/>
            <p:cNvSpPr>
              <a:spLocks noChangeShapeType="1"/>
            </p:cNvSpPr>
            <p:nvPr/>
          </p:nvSpPr>
          <p:spPr bwMode="auto">
            <a:xfrm>
              <a:off x="1104" y="3264"/>
              <a:ext cx="864" cy="96"/>
            </a:xfrm>
            <a:prstGeom prst="line">
              <a:avLst/>
            </a:prstGeom>
            <a:noFill/>
            <a:ln w="25400">
              <a:solidFill>
                <a:srgbClr val="0000FF"/>
              </a:solidFill>
              <a:round/>
              <a:headEnd/>
              <a:tailEnd type="triangle" w="med" len="med"/>
            </a:ln>
          </p:spPr>
          <p:txBody>
            <a:bodyPr wrap="none"/>
            <a:lstStyle/>
            <a:p>
              <a:endParaRPr lang="ja-JP" altLang="en-US"/>
            </a:p>
          </p:txBody>
        </p:sp>
        <p:sp>
          <p:nvSpPr>
            <p:cNvPr id="40985" name="Line 51"/>
            <p:cNvSpPr>
              <a:spLocks noChangeShapeType="1"/>
            </p:cNvSpPr>
            <p:nvPr/>
          </p:nvSpPr>
          <p:spPr bwMode="auto">
            <a:xfrm>
              <a:off x="1104" y="3264"/>
              <a:ext cx="720" cy="288"/>
            </a:xfrm>
            <a:prstGeom prst="line">
              <a:avLst/>
            </a:prstGeom>
            <a:noFill/>
            <a:ln w="25400">
              <a:solidFill>
                <a:srgbClr val="0000FF"/>
              </a:solidFill>
              <a:round/>
              <a:headEnd/>
              <a:tailEnd type="triangle" w="med" len="med"/>
            </a:ln>
          </p:spPr>
          <p:txBody>
            <a:bodyPr wrap="none"/>
            <a:lstStyle/>
            <a:p>
              <a:endParaRPr lang="ja-JP" altLang="en-US"/>
            </a:p>
          </p:txBody>
        </p:sp>
      </p:grpSp>
      <p:grpSp>
        <p:nvGrpSpPr>
          <p:cNvPr id="4" name="Group 58"/>
          <p:cNvGrpSpPr>
            <a:grpSpLocks/>
          </p:cNvGrpSpPr>
          <p:nvPr/>
        </p:nvGrpSpPr>
        <p:grpSpPr bwMode="auto">
          <a:xfrm>
            <a:off x="683568" y="3284984"/>
            <a:ext cx="3778957" cy="797781"/>
            <a:chOff x="720" y="3325"/>
            <a:chExt cx="2897" cy="602"/>
          </a:xfrm>
        </p:grpSpPr>
        <p:sp>
          <p:nvSpPr>
            <p:cNvPr id="40977" name="Text Box 59"/>
            <p:cNvSpPr txBox="1">
              <a:spLocks noChangeArrowheads="1"/>
            </p:cNvSpPr>
            <p:nvPr/>
          </p:nvSpPr>
          <p:spPr bwMode="auto">
            <a:xfrm>
              <a:off x="720" y="3504"/>
              <a:ext cx="686" cy="279"/>
            </a:xfrm>
            <a:prstGeom prst="rect">
              <a:avLst/>
            </a:prstGeom>
            <a:noFill/>
            <a:ln w="9525">
              <a:noFill/>
              <a:miter lim="800000"/>
              <a:headEnd/>
              <a:tailEnd/>
            </a:ln>
          </p:spPr>
          <p:txBody>
            <a:bodyPr wrap="none">
              <a:spAutoFit/>
            </a:bodyPr>
            <a:lstStyle/>
            <a:p>
              <a:pPr>
                <a:spcBef>
                  <a:spcPct val="0"/>
                </a:spcBef>
              </a:pPr>
              <a:r>
                <a:rPr lang="en-US" altLang="ja-JP" i="1" dirty="0" err="1">
                  <a:latin typeface="Times New Roman" pitchFamily="18" charset="0"/>
                </a:rPr>
                <a:t>cos</a:t>
              </a:r>
              <a:r>
                <a:rPr lang="en-US" altLang="ja-JP" i="1" dirty="0" err="1">
                  <a:latin typeface="Symbol" pitchFamily="18" charset="2"/>
                </a:rPr>
                <a:t>q</a:t>
              </a:r>
              <a:r>
                <a:rPr lang="en-US" altLang="ja-JP" i="1" baseline="-25000" dirty="0" err="1">
                  <a:latin typeface="Times New Roman" pitchFamily="18" charset="0"/>
                </a:rPr>
                <a:t>c</a:t>
              </a:r>
              <a:r>
                <a:rPr lang="en-US" altLang="ja-JP" i="1" dirty="0">
                  <a:latin typeface="Times New Roman" pitchFamily="18" charset="0"/>
                </a:rPr>
                <a:t> =</a:t>
              </a:r>
            </a:p>
          </p:txBody>
        </p:sp>
        <p:sp>
          <p:nvSpPr>
            <p:cNvPr id="40978" name="Text Box 60"/>
            <p:cNvSpPr txBox="1">
              <a:spLocks noChangeArrowheads="1"/>
            </p:cNvSpPr>
            <p:nvPr/>
          </p:nvSpPr>
          <p:spPr bwMode="auto">
            <a:xfrm>
              <a:off x="1526" y="3325"/>
              <a:ext cx="1480" cy="279"/>
            </a:xfrm>
            <a:prstGeom prst="rect">
              <a:avLst/>
            </a:prstGeom>
            <a:noFill/>
            <a:ln w="9525">
              <a:noFill/>
              <a:miter lim="800000"/>
              <a:headEnd/>
              <a:tailEnd/>
            </a:ln>
          </p:spPr>
          <p:txBody>
            <a:bodyPr wrap="none">
              <a:spAutoFit/>
            </a:bodyPr>
            <a:lstStyle/>
            <a:p>
              <a:pPr>
                <a:spcBef>
                  <a:spcPct val="0"/>
                </a:spcBef>
              </a:pPr>
              <a:r>
                <a:rPr lang="ja-JP" altLang="en-US">
                  <a:latin typeface="Times New Roman" pitchFamily="18" charset="0"/>
                </a:rPr>
                <a:t>光の速さ（真空中）</a:t>
              </a:r>
            </a:p>
          </p:txBody>
        </p:sp>
        <p:sp>
          <p:nvSpPr>
            <p:cNvPr id="40979" name="Text Box 61"/>
            <p:cNvSpPr txBox="1">
              <a:spLocks noChangeArrowheads="1"/>
            </p:cNvSpPr>
            <p:nvPr/>
          </p:nvSpPr>
          <p:spPr bwMode="auto">
            <a:xfrm>
              <a:off x="1488" y="3648"/>
              <a:ext cx="2129" cy="279"/>
            </a:xfrm>
            <a:prstGeom prst="rect">
              <a:avLst/>
            </a:prstGeom>
            <a:noFill/>
            <a:ln w="9525">
              <a:noFill/>
              <a:miter lim="800000"/>
              <a:headEnd/>
              <a:tailEnd/>
            </a:ln>
          </p:spPr>
          <p:txBody>
            <a:bodyPr wrap="none">
              <a:spAutoFit/>
            </a:bodyPr>
            <a:lstStyle/>
            <a:p>
              <a:pPr>
                <a:spcBef>
                  <a:spcPct val="0"/>
                </a:spcBef>
              </a:pPr>
              <a:r>
                <a:rPr lang="ja-JP" altLang="en-US" dirty="0">
                  <a:latin typeface="Times New Roman" pitchFamily="18" charset="0"/>
                </a:rPr>
                <a:t>屈折率（ｎ）・粒子の速さ（ｖ）</a:t>
              </a:r>
            </a:p>
          </p:txBody>
        </p:sp>
        <p:sp>
          <p:nvSpPr>
            <p:cNvPr id="40980" name="Line 62"/>
            <p:cNvSpPr>
              <a:spLocks noChangeShapeType="1"/>
            </p:cNvSpPr>
            <p:nvPr/>
          </p:nvSpPr>
          <p:spPr bwMode="auto">
            <a:xfrm>
              <a:off x="1433" y="3628"/>
              <a:ext cx="2160" cy="0"/>
            </a:xfrm>
            <a:prstGeom prst="line">
              <a:avLst/>
            </a:prstGeom>
            <a:noFill/>
            <a:ln w="25400">
              <a:solidFill>
                <a:schemeClr val="tx1"/>
              </a:solidFill>
              <a:round/>
              <a:headEnd/>
              <a:tailEnd/>
            </a:ln>
          </p:spPr>
          <p:txBody>
            <a:bodyPr wrap="none"/>
            <a:lstStyle/>
            <a:p>
              <a:endParaRPr lang="ja-JP" altLang="en-US" sz="1800"/>
            </a:p>
          </p:txBody>
        </p:sp>
      </p:grpSp>
      <p:grpSp>
        <p:nvGrpSpPr>
          <p:cNvPr id="5" name="Group 33"/>
          <p:cNvGrpSpPr>
            <a:grpSpLocks/>
          </p:cNvGrpSpPr>
          <p:nvPr/>
        </p:nvGrpSpPr>
        <p:grpSpPr bwMode="auto">
          <a:xfrm>
            <a:off x="6228184" y="1844824"/>
            <a:ext cx="1944688" cy="1524000"/>
            <a:chOff x="3216" y="2979"/>
            <a:chExt cx="1225" cy="960"/>
          </a:xfrm>
        </p:grpSpPr>
        <p:sp>
          <p:nvSpPr>
            <p:cNvPr id="36" name="AutoShape 25"/>
            <p:cNvSpPr>
              <a:spLocks noChangeArrowheads="1"/>
            </p:cNvSpPr>
            <p:nvPr/>
          </p:nvSpPr>
          <p:spPr bwMode="auto">
            <a:xfrm>
              <a:off x="3216" y="2979"/>
              <a:ext cx="1225" cy="960"/>
            </a:xfrm>
            <a:prstGeom prst="roundRect">
              <a:avLst>
                <a:gd name="adj" fmla="val 16667"/>
              </a:avLst>
            </a:prstGeom>
            <a:solidFill>
              <a:srgbClr val="92D050"/>
            </a:solidFill>
            <a:ln w="9525">
              <a:solidFill>
                <a:schemeClr val="tx1"/>
              </a:solidFill>
              <a:round/>
              <a:headEnd/>
              <a:tailEnd/>
            </a:ln>
          </p:spPr>
          <p:txBody>
            <a:bodyPr wrap="none" anchor="ctr"/>
            <a:lstStyle/>
            <a:p>
              <a:endParaRPr lang="ja-JP" altLang="en-US"/>
            </a:p>
          </p:txBody>
        </p:sp>
        <p:sp>
          <p:nvSpPr>
            <p:cNvPr id="37" name="Rectangle 26"/>
            <p:cNvSpPr>
              <a:spLocks noChangeArrowheads="1"/>
            </p:cNvSpPr>
            <p:nvPr/>
          </p:nvSpPr>
          <p:spPr bwMode="auto">
            <a:xfrm>
              <a:off x="3648" y="3120"/>
              <a:ext cx="144" cy="624"/>
            </a:xfrm>
            <a:prstGeom prst="rect">
              <a:avLst/>
            </a:prstGeom>
            <a:solidFill>
              <a:srgbClr val="00FFFF"/>
            </a:solidFill>
            <a:ln w="9525">
              <a:solidFill>
                <a:schemeClr val="tx1"/>
              </a:solidFill>
              <a:miter lim="800000"/>
              <a:headEnd/>
              <a:tailEnd/>
            </a:ln>
          </p:spPr>
          <p:txBody>
            <a:bodyPr wrap="none" anchor="ctr"/>
            <a:lstStyle/>
            <a:p>
              <a:endParaRPr lang="ja-JP" altLang="en-US"/>
            </a:p>
          </p:txBody>
        </p:sp>
      </p:grpSp>
      <p:grpSp>
        <p:nvGrpSpPr>
          <p:cNvPr id="6" name="Group 24"/>
          <p:cNvGrpSpPr>
            <a:grpSpLocks/>
          </p:cNvGrpSpPr>
          <p:nvPr/>
        </p:nvGrpSpPr>
        <p:grpSpPr bwMode="auto">
          <a:xfrm>
            <a:off x="6990183" y="1992460"/>
            <a:ext cx="914400" cy="1219200"/>
            <a:chOff x="3600" y="3072"/>
            <a:chExt cx="576" cy="768"/>
          </a:xfrm>
        </p:grpSpPr>
        <p:sp>
          <p:nvSpPr>
            <p:cNvPr id="39" name="Oval 17"/>
            <p:cNvSpPr>
              <a:spLocks noChangeArrowheads="1"/>
            </p:cNvSpPr>
            <p:nvPr/>
          </p:nvSpPr>
          <p:spPr bwMode="auto">
            <a:xfrm>
              <a:off x="3936" y="3072"/>
              <a:ext cx="240" cy="768"/>
            </a:xfrm>
            <a:prstGeom prst="ellipse">
              <a:avLst/>
            </a:prstGeom>
            <a:noFill/>
            <a:ln w="38100">
              <a:solidFill>
                <a:srgbClr val="FFFF00"/>
              </a:solidFill>
              <a:prstDash val="dash"/>
              <a:round/>
              <a:headEnd/>
              <a:tailEnd/>
            </a:ln>
          </p:spPr>
          <p:txBody>
            <a:bodyPr wrap="none" anchor="ctr"/>
            <a:lstStyle/>
            <a:p>
              <a:endParaRPr lang="ja-JP" altLang="en-US"/>
            </a:p>
          </p:txBody>
        </p:sp>
        <p:sp>
          <p:nvSpPr>
            <p:cNvPr id="40" name="Line 18"/>
            <p:cNvSpPr>
              <a:spLocks noChangeShapeType="1"/>
            </p:cNvSpPr>
            <p:nvPr/>
          </p:nvSpPr>
          <p:spPr bwMode="auto">
            <a:xfrm flipV="1">
              <a:off x="3600" y="3072"/>
              <a:ext cx="432" cy="384"/>
            </a:xfrm>
            <a:prstGeom prst="line">
              <a:avLst/>
            </a:prstGeom>
            <a:noFill/>
            <a:ln w="38100">
              <a:solidFill>
                <a:srgbClr val="FFFF00"/>
              </a:solidFill>
              <a:round/>
              <a:headEnd/>
              <a:tailEnd type="triangle" w="med" len="med"/>
            </a:ln>
          </p:spPr>
          <p:txBody>
            <a:bodyPr wrap="none"/>
            <a:lstStyle/>
            <a:p>
              <a:endParaRPr lang="ja-JP" altLang="en-US"/>
            </a:p>
          </p:txBody>
        </p:sp>
        <p:sp>
          <p:nvSpPr>
            <p:cNvPr id="41" name="Line 19"/>
            <p:cNvSpPr>
              <a:spLocks noChangeShapeType="1"/>
            </p:cNvSpPr>
            <p:nvPr/>
          </p:nvSpPr>
          <p:spPr bwMode="auto">
            <a:xfrm>
              <a:off x="3600" y="3456"/>
              <a:ext cx="432" cy="384"/>
            </a:xfrm>
            <a:prstGeom prst="line">
              <a:avLst/>
            </a:prstGeom>
            <a:noFill/>
            <a:ln w="38100">
              <a:solidFill>
                <a:srgbClr val="FFFF00"/>
              </a:solidFill>
              <a:round/>
              <a:headEnd/>
              <a:tailEnd type="triangle" w="med" len="med"/>
            </a:ln>
          </p:spPr>
          <p:txBody>
            <a:bodyPr wrap="none"/>
            <a:lstStyle/>
            <a:p>
              <a:endParaRPr lang="ja-JP" altLang="en-US"/>
            </a:p>
          </p:txBody>
        </p:sp>
        <p:graphicFrame>
          <p:nvGraphicFramePr>
            <p:cNvPr id="42" name="Object 23"/>
            <p:cNvGraphicFramePr>
              <a:graphicFrameLocks noChangeAspect="1"/>
            </p:cNvGraphicFramePr>
            <p:nvPr/>
          </p:nvGraphicFramePr>
          <p:xfrm>
            <a:off x="3792" y="3456"/>
            <a:ext cx="139" cy="192"/>
          </p:xfrm>
          <a:graphic>
            <a:graphicData uri="http://schemas.openxmlformats.org/presentationml/2006/ole">
              <p:oleObj spid="_x0000_s65538" name="数式" r:id="rId3" imgW="164880" imgH="228600" progId="Equation.3">
                <p:embed/>
              </p:oleObj>
            </a:graphicData>
          </a:graphic>
        </p:graphicFrame>
      </p:grpSp>
      <p:sp>
        <p:nvSpPr>
          <p:cNvPr id="45" name="Line 16"/>
          <p:cNvSpPr>
            <a:spLocks noChangeShapeType="1"/>
          </p:cNvSpPr>
          <p:nvPr/>
        </p:nvSpPr>
        <p:spPr bwMode="auto">
          <a:xfrm>
            <a:off x="6347792" y="2609148"/>
            <a:ext cx="1752600" cy="0"/>
          </a:xfrm>
          <a:prstGeom prst="line">
            <a:avLst/>
          </a:prstGeom>
          <a:noFill/>
          <a:ln w="38100">
            <a:solidFill>
              <a:srgbClr val="FF0000"/>
            </a:solidFill>
            <a:round/>
            <a:headEnd/>
            <a:tailEnd type="triangle" w="med" len="med"/>
          </a:ln>
        </p:spPr>
        <p:txBody>
          <a:bodyPr wrap="none"/>
          <a:lstStyle/>
          <a:p>
            <a:endParaRPr lang="ja-JP" alt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ja-JP" altLang="en-US" smtClean="0"/>
              <a:t>実験；素粒子をつくる！</a:t>
            </a:r>
          </a:p>
        </p:txBody>
      </p:sp>
      <p:pic>
        <p:nvPicPr>
          <p:cNvPr id="13315" name="Picture 4" descr="粒子ビームの生成"/>
          <p:cNvPicPr>
            <a:picLocks noChangeAspect="1" noChangeArrowheads="1"/>
          </p:cNvPicPr>
          <p:nvPr/>
        </p:nvPicPr>
        <p:blipFill>
          <a:blip r:embed="rId2" cstate="print"/>
          <a:srcRect/>
          <a:stretch>
            <a:fillRect/>
          </a:stretch>
        </p:blipFill>
        <p:spPr bwMode="auto">
          <a:xfrm>
            <a:off x="3810000" y="838200"/>
            <a:ext cx="5334000" cy="3800475"/>
          </a:xfrm>
          <a:prstGeom prst="rect">
            <a:avLst/>
          </a:prstGeom>
          <a:noFill/>
          <a:ln w="9525">
            <a:noFill/>
            <a:miter lim="800000"/>
            <a:headEnd/>
            <a:tailEnd/>
          </a:ln>
        </p:spPr>
      </p:pic>
      <p:pic>
        <p:nvPicPr>
          <p:cNvPr id="13316" name="Picture 5" descr="ps06M"/>
          <p:cNvPicPr>
            <a:picLocks noChangeAspect="1" noChangeArrowheads="1"/>
          </p:cNvPicPr>
          <p:nvPr/>
        </p:nvPicPr>
        <p:blipFill>
          <a:blip r:embed="rId3" cstate="print"/>
          <a:srcRect/>
          <a:stretch>
            <a:fillRect/>
          </a:stretch>
        </p:blipFill>
        <p:spPr bwMode="auto">
          <a:xfrm>
            <a:off x="457200" y="3886200"/>
            <a:ext cx="4267200" cy="2916238"/>
          </a:xfrm>
          <a:prstGeom prst="rect">
            <a:avLst/>
          </a:prstGeom>
          <a:noFill/>
          <a:ln w="9525">
            <a:noFill/>
            <a:miter lim="800000"/>
            <a:headEnd/>
            <a:tailEnd/>
          </a:ln>
        </p:spPr>
      </p:pic>
      <p:sp>
        <p:nvSpPr>
          <p:cNvPr id="13317" name="Text Box 6"/>
          <p:cNvSpPr txBox="1">
            <a:spLocks noChangeArrowheads="1"/>
          </p:cNvSpPr>
          <p:nvPr/>
        </p:nvSpPr>
        <p:spPr bwMode="auto">
          <a:xfrm>
            <a:off x="4724400" y="4869160"/>
            <a:ext cx="3368675" cy="1433512"/>
          </a:xfrm>
          <a:prstGeom prst="rect">
            <a:avLst/>
          </a:prstGeom>
          <a:noFill/>
          <a:ln w="9525">
            <a:noFill/>
            <a:miter lim="800000"/>
            <a:headEnd/>
            <a:tailEnd/>
          </a:ln>
        </p:spPr>
        <p:txBody>
          <a:bodyPr wrap="none">
            <a:spAutoFit/>
          </a:bodyPr>
          <a:lstStyle/>
          <a:p>
            <a:r>
              <a:rPr lang="ja-JP" altLang="en-US" b="1" dirty="0">
                <a:solidFill>
                  <a:schemeClr val="accent2"/>
                </a:solidFill>
                <a:latin typeface="Times New Roman" pitchFamily="18" charset="0"/>
              </a:rPr>
              <a:t>加速器の例</a:t>
            </a:r>
          </a:p>
          <a:p>
            <a:endParaRPr lang="ja-JP" altLang="en-US" sz="1200" b="1" dirty="0">
              <a:solidFill>
                <a:schemeClr val="bg2"/>
              </a:solidFill>
              <a:latin typeface="Times New Roman" pitchFamily="18" charset="0"/>
            </a:endParaRPr>
          </a:p>
          <a:p>
            <a:r>
              <a:rPr lang="en-US" altLang="ja-JP" b="1" dirty="0">
                <a:solidFill>
                  <a:schemeClr val="bg2"/>
                </a:solidFill>
                <a:latin typeface="Times New Roman" pitchFamily="18" charset="0"/>
              </a:rPr>
              <a:t>KEK 12GeV </a:t>
            </a:r>
          </a:p>
          <a:p>
            <a:r>
              <a:rPr lang="ja-JP" altLang="en-US" b="1" dirty="0">
                <a:solidFill>
                  <a:schemeClr val="bg2"/>
                </a:solidFill>
                <a:latin typeface="Times New Roman" pitchFamily="18" charset="0"/>
              </a:rPr>
              <a:t>陽子シンクロトロン</a:t>
            </a:r>
          </a:p>
          <a:p>
            <a:r>
              <a:rPr lang="ja-JP" altLang="en-US" sz="1600" b="1" dirty="0">
                <a:solidFill>
                  <a:schemeClr val="bg2"/>
                </a:solidFill>
                <a:latin typeface="ＭＳ Ｐゴシック" pitchFamily="50" charset="-128"/>
              </a:rPr>
              <a:t>（</a:t>
            </a:r>
            <a:r>
              <a:rPr lang="en-US" altLang="ja-JP" sz="1600" b="1" dirty="0">
                <a:solidFill>
                  <a:schemeClr val="bg2"/>
                </a:solidFill>
                <a:latin typeface="ＭＳ Ｐゴシック" pitchFamily="50" charset="-128"/>
              </a:rPr>
              <a:t>1975</a:t>
            </a:r>
            <a:r>
              <a:rPr lang="ja-JP" altLang="en-US" sz="1600" b="1" dirty="0">
                <a:solidFill>
                  <a:schemeClr val="bg2"/>
                </a:solidFill>
                <a:latin typeface="ＭＳ Ｐゴシック" pitchFamily="50" charset="-128"/>
              </a:rPr>
              <a:t>年</a:t>
            </a:r>
            <a:r>
              <a:rPr lang="en-US" altLang="ja-JP" sz="1600" b="1" dirty="0">
                <a:solidFill>
                  <a:schemeClr val="bg2"/>
                </a:solidFill>
                <a:latin typeface="ＭＳ Ｐゴシック" pitchFamily="50" charset="-128"/>
              </a:rPr>
              <a:t>11</a:t>
            </a:r>
            <a:r>
              <a:rPr lang="ja-JP" altLang="en-US" sz="1600" b="1" dirty="0">
                <a:solidFill>
                  <a:schemeClr val="bg2"/>
                </a:solidFill>
                <a:latin typeface="ＭＳ Ｐゴシック" pitchFamily="50" charset="-128"/>
              </a:rPr>
              <a:t>月完成～</a:t>
            </a:r>
            <a:r>
              <a:rPr lang="en-US" altLang="ja-JP" sz="1600" b="1" dirty="0">
                <a:solidFill>
                  <a:schemeClr val="bg2"/>
                </a:solidFill>
                <a:latin typeface="ＭＳ Ｐゴシック" pitchFamily="50" charset="-128"/>
              </a:rPr>
              <a:t>2006</a:t>
            </a:r>
            <a:r>
              <a:rPr lang="ja-JP" altLang="en-US" sz="1600" b="1" dirty="0">
                <a:solidFill>
                  <a:schemeClr val="bg2"/>
                </a:solidFill>
                <a:latin typeface="ＭＳ Ｐゴシック" pitchFamily="50" charset="-128"/>
              </a:rPr>
              <a:t>年</a:t>
            </a:r>
            <a:r>
              <a:rPr lang="en-US" altLang="ja-JP" sz="1600" b="1" dirty="0">
                <a:solidFill>
                  <a:schemeClr val="bg2"/>
                </a:solidFill>
                <a:latin typeface="ＭＳ Ｐゴシック" pitchFamily="50" charset="-128"/>
              </a:rPr>
              <a:t>3</a:t>
            </a:r>
            <a:r>
              <a:rPr lang="ja-JP" altLang="en-US" sz="1600" b="1" dirty="0">
                <a:solidFill>
                  <a:schemeClr val="bg2"/>
                </a:solidFill>
                <a:latin typeface="ＭＳ Ｐゴシック" pitchFamily="50" charset="-128"/>
              </a:rPr>
              <a:t>月停止）</a:t>
            </a:r>
          </a:p>
        </p:txBody>
      </p:sp>
      <p:sp>
        <p:nvSpPr>
          <p:cNvPr id="13318" name="Text Box 7"/>
          <p:cNvSpPr txBox="1">
            <a:spLocks noChangeArrowheads="1"/>
          </p:cNvSpPr>
          <p:nvPr/>
        </p:nvSpPr>
        <p:spPr bwMode="auto">
          <a:xfrm>
            <a:off x="381000" y="989013"/>
            <a:ext cx="3282950" cy="2657475"/>
          </a:xfrm>
          <a:prstGeom prst="rect">
            <a:avLst/>
          </a:prstGeom>
          <a:noFill/>
          <a:ln w="9525">
            <a:noFill/>
            <a:miter lim="800000"/>
            <a:headEnd/>
            <a:tailEnd/>
          </a:ln>
        </p:spPr>
        <p:txBody>
          <a:bodyPr>
            <a:spAutoFit/>
          </a:bodyPr>
          <a:lstStyle/>
          <a:p>
            <a:pPr algn="ctr"/>
            <a:r>
              <a:rPr lang="ja-JP" altLang="en-US" sz="2800" b="1">
                <a:solidFill>
                  <a:schemeClr val="accent2"/>
                </a:solidFill>
                <a:latin typeface="ＭＳ Ｐゴシック" pitchFamily="50" charset="-128"/>
              </a:rPr>
              <a:t>素粒子物理実験</a:t>
            </a:r>
          </a:p>
          <a:p>
            <a:pPr algn="ctr"/>
            <a:endParaRPr lang="ja-JP" altLang="en-US" sz="1600" b="1">
              <a:solidFill>
                <a:schemeClr val="bg2"/>
              </a:solidFill>
              <a:latin typeface="ＭＳ Ｐゴシック" pitchFamily="50" charset="-128"/>
            </a:endParaRPr>
          </a:p>
          <a:p>
            <a:r>
              <a:rPr lang="ja-JP" altLang="en-US" sz="1600" b="1">
                <a:solidFill>
                  <a:schemeClr val="bg2"/>
                </a:solidFill>
                <a:latin typeface="ＭＳ Ｐゴシック" pitchFamily="50" charset="-128"/>
              </a:rPr>
              <a:t>加速ビームを使って陽子の内部構造を研究したり新しい粒子を生成して研究する。</a:t>
            </a:r>
          </a:p>
          <a:p>
            <a:pPr algn="ctr"/>
            <a:r>
              <a:rPr lang="ja-JP" altLang="en-US" sz="1600" b="1">
                <a:solidFill>
                  <a:schemeClr val="bg2"/>
                </a:solidFill>
                <a:latin typeface="ＭＳ Ｐゴシック" pitchFamily="50" charset="-128"/>
              </a:rPr>
              <a:t>   </a:t>
            </a:r>
            <a:r>
              <a:rPr lang="en-US" altLang="ja-JP" sz="2800" b="1">
                <a:solidFill>
                  <a:srgbClr val="FF0000"/>
                </a:solidFill>
                <a:latin typeface="ＭＳ Ｐゴシック" pitchFamily="50" charset="-128"/>
              </a:rPr>
              <a:t>E = mc</a:t>
            </a:r>
            <a:r>
              <a:rPr lang="en-US" altLang="ja-JP" sz="2800" b="1" baseline="30000">
                <a:solidFill>
                  <a:srgbClr val="FF0000"/>
                </a:solidFill>
                <a:latin typeface="ＭＳ Ｐゴシック" pitchFamily="50" charset="-128"/>
              </a:rPr>
              <a:t>2</a:t>
            </a:r>
          </a:p>
          <a:p>
            <a:r>
              <a:rPr lang="ja-JP" altLang="en-US" sz="1600" b="1">
                <a:solidFill>
                  <a:schemeClr val="bg2"/>
                </a:solidFill>
                <a:latin typeface="ＭＳ Ｐゴシック" pitchFamily="50" charset="-128"/>
              </a:rPr>
              <a:t>　　　ビームエネルギーが高いほど</a:t>
            </a:r>
          </a:p>
          <a:p>
            <a:r>
              <a:rPr lang="ja-JP" altLang="en-US" sz="1600" b="1">
                <a:solidFill>
                  <a:schemeClr val="bg2"/>
                </a:solidFill>
                <a:latin typeface="ＭＳ Ｐゴシック" pitchFamily="50" charset="-128"/>
              </a:rPr>
              <a:t>　　　重い粒子を生成できる。</a:t>
            </a:r>
          </a:p>
          <a:p>
            <a:r>
              <a:rPr lang="ja-JP" altLang="en-US" sz="1600" b="1">
                <a:solidFill>
                  <a:schemeClr val="bg2"/>
                </a:solidFill>
                <a:latin typeface="Times New Roman" pitchFamily="18" charset="0"/>
              </a:rPr>
              <a:t>　　　　　</a:t>
            </a:r>
          </a:p>
        </p:txBody>
      </p:sp>
      <p:sp>
        <p:nvSpPr>
          <p:cNvPr id="13319" name="Rectangle 8"/>
          <p:cNvSpPr>
            <a:spLocks noChangeArrowheads="1"/>
          </p:cNvSpPr>
          <p:nvPr/>
        </p:nvSpPr>
        <p:spPr bwMode="auto">
          <a:xfrm>
            <a:off x="3810000" y="914400"/>
            <a:ext cx="1981200" cy="533400"/>
          </a:xfrm>
          <a:prstGeom prst="rect">
            <a:avLst/>
          </a:prstGeom>
          <a:solidFill>
            <a:schemeClr val="bg1"/>
          </a:solidFill>
          <a:ln w="9525">
            <a:noFill/>
            <a:miter lim="800000"/>
            <a:headEnd/>
            <a:tailEnd/>
          </a:ln>
        </p:spPr>
        <p:txBody>
          <a:bodyPr wrap="none" anchor="ctr"/>
          <a:lstStyle/>
          <a:p>
            <a:endParaRPr lang="ja-JP" alt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15"/>
          <p:cNvGraphicFramePr>
            <a:graphicFrameLocks noChangeAspect="1"/>
          </p:cNvGraphicFramePr>
          <p:nvPr/>
        </p:nvGraphicFramePr>
        <p:xfrm>
          <a:off x="6388100" y="1207170"/>
          <a:ext cx="2755900" cy="4310062"/>
        </p:xfrm>
        <a:graphic>
          <a:graphicData uri="http://schemas.openxmlformats.org/presentationml/2006/ole">
            <p:oleObj spid="_x0000_s66562" name="ビットマップ イメージ" r:id="rId3" imgW="3362794" imgH="5257143" progId="PBrush">
              <p:embed/>
            </p:oleObj>
          </a:graphicData>
        </a:graphic>
      </p:graphicFrame>
      <p:sp>
        <p:nvSpPr>
          <p:cNvPr id="1028" name="Rectangle 2"/>
          <p:cNvSpPr>
            <a:spLocks noGrp="1" noChangeArrowheads="1"/>
          </p:cNvSpPr>
          <p:nvPr>
            <p:ph type="title"/>
          </p:nvPr>
        </p:nvSpPr>
        <p:spPr/>
        <p:txBody>
          <a:bodyPr/>
          <a:lstStyle/>
          <a:p>
            <a:pPr eaLnBrk="1" hangingPunct="1"/>
            <a:r>
              <a:rPr lang="en-US" altLang="ja-JP" dirty="0" smtClean="0"/>
              <a:t>TOP</a:t>
            </a:r>
            <a:r>
              <a:rPr lang="ja-JP" altLang="en-US" dirty="0" smtClean="0"/>
              <a:t>カウンターコンセプト</a:t>
            </a:r>
            <a:endParaRPr lang="en-US" altLang="ja-JP" dirty="0" smtClean="0"/>
          </a:p>
        </p:txBody>
      </p:sp>
      <p:sp>
        <p:nvSpPr>
          <p:cNvPr id="1029" name="Rectangle 3"/>
          <p:cNvSpPr>
            <a:spLocks noGrp="1" noChangeArrowheads="1"/>
          </p:cNvSpPr>
          <p:nvPr>
            <p:ph type="body" idx="1"/>
          </p:nvPr>
        </p:nvSpPr>
        <p:spPr/>
        <p:txBody>
          <a:bodyPr/>
          <a:lstStyle/>
          <a:p>
            <a:pPr eaLnBrk="1" hangingPunct="1"/>
            <a:r>
              <a:rPr lang="ja-JP" altLang="en-US" dirty="0" smtClean="0">
                <a:sym typeface="Symbol" pitchFamily="18" charset="2"/>
              </a:rPr>
              <a:t>チェレンコフ光の</a:t>
            </a:r>
            <a:r>
              <a:rPr lang="ja-JP" altLang="en-US" u="sng" dirty="0" smtClean="0">
                <a:solidFill>
                  <a:srgbClr val="FF3300"/>
                </a:solidFill>
                <a:sym typeface="Symbol" pitchFamily="18" charset="2"/>
              </a:rPr>
              <a:t>到着位置＋時間</a:t>
            </a:r>
            <a:endParaRPr lang="ja-JP" altLang="en-US" dirty="0" smtClean="0">
              <a:sym typeface="Symbol" pitchFamily="18" charset="2"/>
            </a:endParaRPr>
          </a:p>
          <a:p>
            <a:pPr lvl="1" eaLnBrk="1" hangingPunct="1"/>
            <a:r>
              <a:rPr lang="ja-JP" altLang="en-US" dirty="0" smtClean="0">
                <a:solidFill>
                  <a:srgbClr val="FF9900"/>
                </a:solidFill>
                <a:sym typeface="Symbol" pitchFamily="18" charset="2"/>
              </a:rPr>
              <a:t>コンパクト</a:t>
            </a:r>
          </a:p>
          <a:p>
            <a:pPr eaLnBrk="1" hangingPunct="1"/>
            <a:endParaRPr lang="en-US" altLang="ja-JP" dirty="0" smtClean="0"/>
          </a:p>
        </p:txBody>
      </p:sp>
      <p:pic>
        <p:nvPicPr>
          <p:cNvPr id="1030" name="Picture 4" descr="C:\kenji\doc\pid\conf\hawaii04\fig\bar1.eps"/>
          <p:cNvPicPr>
            <a:picLocks noChangeAspect="1" noChangeArrowheads="1"/>
          </p:cNvPicPr>
          <p:nvPr/>
        </p:nvPicPr>
        <p:blipFill>
          <a:blip r:embed="rId4" cstate="print"/>
          <a:srcRect/>
          <a:stretch>
            <a:fillRect/>
          </a:stretch>
        </p:blipFill>
        <p:spPr bwMode="auto">
          <a:xfrm>
            <a:off x="0" y="1919288"/>
            <a:ext cx="6369050" cy="1670050"/>
          </a:xfrm>
          <a:prstGeom prst="rect">
            <a:avLst/>
          </a:prstGeom>
          <a:noFill/>
          <a:ln w="9525">
            <a:noFill/>
            <a:miter lim="800000"/>
            <a:headEnd/>
            <a:tailEnd/>
          </a:ln>
        </p:spPr>
      </p:pic>
      <p:pic>
        <p:nvPicPr>
          <p:cNvPr id="1031" name="Picture 5" descr="C:\Documents and Settings\kuriyama\My Documents\top_2002_beam_test\学会\side_view_of_crystal.bmp"/>
          <p:cNvPicPr>
            <a:picLocks noChangeAspect="1" noChangeArrowheads="1"/>
          </p:cNvPicPr>
          <p:nvPr/>
        </p:nvPicPr>
        <p:blipFill>
          <a:blip r:embed="rId5" cstate="print"/>
          <a:srcRect/>
          <a:stretch>
            <a:fillRect/>
          </a:stretch>
        </p:blipFill>
        <p:spPr bwMode="auto">
          <a:xfrm>
            <a:off x="611560" y="3573016"/>
            <a:ext cx="4579938" cy="1743075"/>
          </a:xfrm>
          <a:prstGeom prst="rect">
            <a:avLst/>
          </a:prstGeom>
          <a:noFill/>
          <a:ln w="9525">
            <a:noFill/>
            <a:miter lim="800000"/>
            <a:headEnd/>
            <a:tailEnd/>
          </a:ln>
        </p:spPr>
      </p:pic>
      <p:sp>
        <p:nvSpPr>
          <p:cNvPr id="1032" name="Text Box 7"/>
          <p:cNvSpPr txBox="1">
            <a:spLocks noChangeArrowheads="1"/>
          </p:cNvSpPr>
          <p:nvPr/>
        </p:nvSpPr>
        <p:spPr bwMode="auto">
          <a:xfrm>
            <a:off x="1" y="2340169"/>
            <a:ext cx="2555775" cy="584775"/>
          </a:xfrm>
          <a:prstGeom prst="rect">
            <a:avLst/>
          </a:prstGeom>
          <a:solidFill>
            <a:srgbClr val="FFFFCC"/>
          </a:solidFill>
          <a:ln w="9525">
            <a:solidFill>
              <a:schemeClr val="tx1"/>
            </a:solidFill>
            <a:miter lim="800000"/>
            <a:headEnd/>
            <a:tailEnd/>
          </a:ln>
        </p:spPr>
        <p:txBody>
          <a:bodyPr wrap="square">
            <a:spAutoFit/>
          </a:bodyPr>
          <a:lstStyle/>
          <a:p>
            <a:r>
              <a:rPr lang="ja-JP" altLang="en-US" sz="1600" dirty="0" smtClean="0">
                <a:latin typeface="Tahoma" pitchFamily="34" charset="0"/>
              </a:rPr>
              <a:t>光検出器</a:t>
            </a:r>
            <a:r>
              <a:rPr lang="en-US" altLang="ja-JP" sz="1600" dirty="0" smtClean="0">
                <a:latin typeface="Tahoma" pitchFamily="34" charset="0"/>
              </a:rPr>
              <a:t> </a:t>
            </a:r>
            <a:r>
              <a:rPr lang="en-US" altLang="ja-JP" sz="1600" dirty="0">
                <a:latin typeface="Tahoma" pitchFamily="34" charset="0"/>
              </a:rPr>
              <a:t>(~</a:t>
            </a:r>
            <a:r>
              <a:rPr lang="en-US" altLang="ja-JP" sz="1600" dirty="0" smtClean="0">
                <a:latin typeface="Tahoma" pitchFamily="34" charset="0"/>
              </a:rPr>
              <a:t>5mm</a:t>
            </a:r>
            <a:r>
              <a:rPr lang="ja-JP" altLang="en-US" sz="1600" dirty="0" smtClean="0">
                <a:latin typeface="Tahoma" pitchFamily="34" charset="0"/>
              </a:rPr>
              <a:t>ピッチ</a:t>
            </a:r>
            <a:r>
              <a:rPr lang="en-US" altLang="ja-JP" sz="1600" dirty="0" smtClean="0">
                <a:latin typeface="Tahoma" pitchFamily="34" charset="0"/>
              </a:rPr>
              <a:t>)</a:t>
            </a:r>
            <a:endParaRPr lang="en-US" altLang="ja-JP" sz="1600" dirty="0">
              <a:latin typeface="Tahoma" pitchFamily="34" charset="0"/>
            </a:endParaRPr>
          </a:p>
          <a:p>
            <a:r>
              <a:rPr lang="ja-JP" altLang="en-US" sz="1600" dirty="0" smtClean="0">
                <a:solidFill>
                  <a:srgbClr val="FF3300"/>
                </a:solidFill>
                <a:latin typeface="Tahoma" pitchFamily="34" charset="0"/>
              </a:rPr>
              <a:t>時間分解能</a:t>
            </a:r>
            <a:r>
              <a:rPr lang="en-US" altLang="ja-JP" sz="1600" dirty="0" smtClean="0">
                <a:solidFill>
                  <a:srgbClr val="FF3300"/>
                </a:solidFill>
                <a:latin typeface="Tahoma" pitchFamily="34" charset="0"/>
              </a:rPr>
              <a:t> </a:t>
            </a:r>
            <a:r>
              <a:rPr kumimoji="0" lang="en-US" altLang="ja-JP" sz="1600" dirty="0">
                <a:solidFill>
                  <a:srgbClr val="FF3300"/>
                </a:solidFill>
                <a:latin typeface="Symbol" pitchFamily="18" charset="2"/>
                <a:sym typeface="Symbol" pitchFamily="18" charset="2"/>
              </a:rPr>
              <a:t>s</a:t>
            </a:r>
            <a:r>
              <a:rPr kumimoji="0" lang="en-US" altLang="ja-JP" sz="1600" dirty="0">
                <a:solidFill>
                  <a:srgbClr val="FF3300"/>
                </a:solidFill>
                <a:latin typeface="Tahoma" pitchFamily="34" charset="0"/>
                <a:sym typeface="Symbol" pitchFamily="18" charset="2"/>
              </a:rPr>
              <a:t>~40ps</a:t>
            </a:r>
          </a:p>
        </p:txBody>
      </p:sp>
      <p:sp>
        <p:nvSpPr>
          <p:cNvPr id="1033" name="Text Box 8"/>
          <p:cNvSpPr txBox="1">
            <a:spLocks noChangeArrowheads="1"/>
          </p:cNvSpPr>
          <p:nvPr/>
        </p:nvSpPr>
        <p:spPr bwMode="auto">
          <a:xfrm>
            <a:off x="4160838" y="3155950"/>
            <a:ext cx="708025" cy="366713"/>
          </a:xfrm>
          <a:prstGeom prst="rect">
            <a:avLst/>
          </a:prstGeom>
          <a:noFill/>
          <a:ln w="9525">
            <a:noFill/>
            <a:miter lim="800000"/>
            <a:headEnd/>
            <a:tailEnd/>
          </a:ln>
        </p:spPr>
        <p:txBody>
          <a:bodyPr>
            <a:spAutoFit/>
          </a:bodyPr>
          <a:lstStyle/>
          <a:p>
            <a:pPr>
              <a:spcBef>
                <a:spcPct val="50000"/>
              </a:spcBef>
            </a:pPr>
            <a:r>
              <a:rPr lang="en-US" altLang="ja-JP">
                <a:latin typeface="Tahoma" pitchFamily="34" charset="0"/>
              </a:rPr>
              <a:t>~2m</a:t>
            </a:r>
          </a:p>
        </p:txBody>
      </p:sp>
      <p:sp>
        <p:nvSpPr>
          <p:cNvPr id="1034" name="Text Box 10"/>
          <p:cNvSpPr txBox="1">
            <a:spLocks noChangeArrowheads="1"/>
          </p:cNvSpPr>
          <p:nvPr/>
        </p:nvSpPr>
        <p:spPr bwMode="auto">
          <a:xfrm>
            <a:off x="6191250" y="3582070"/>
            <a:ext cx="533400" cy="822325"/>
          </a:xfrm>
          <a:prstGeom prst="rect">
            <a:avLst/>
          </a:prstGeom>
          <a:noFill/>
          <a:ln w="9525">
            <a:noFill/>
            <a:miter lim="800000"/>
            <a:headEnd/>
            <a:tailEnd/>
          </a:ln>
        </p:spPr>
        <p:txBody>
          <a:bodyPr>
            <a:spAutoFit/>
          </a:bodyPr>
          <a:lstStyle/>
          <a:p>
            <a:r>
              <a:rPr lang="en-US" altLang="ja-JP" sz="2400">
                <a:solidFill>
                  <a:srgbClr val="003399"/>
                </a:solidFill>
                <a:ea typeface="MS UI Gothic" pitchFamily="50" charset="-128"/>
              </a:rPr>
              <a:t>K</a:t>
            </a:r>
          </a:p>
          <a:p>
            <a:r>
              <a:rPr lang="en-US" altLang="ja-JP" sz="2400">
                <a:solidFill>
                  <a:srgbClr val="FF3300"/>
                </a:solidFill>
                <a:latin typeface="Symbol" pitchFamily="18" charset="2"/>
                <a:ea typeface="MS UI Gothic" pitchFamily="50" charset="-128"/>
              </a:rPr>
              <a:t>p</a:t>
            </a:r>
          </a:p>
        </p:txBody>
      </p:sp>
      <p:sp>
        <p:nvSpPr>
          <p:cNvPr id="1035" name="Text Box 11"/>
          <p:cNvSpPr txBox="1">
            <a:spLocks noChangeArrowheads="1"/>
          </p:cNvSpPr>
          <p:nvPr/>
        </p:nvSpPr>
        <p:spPr bwMode="auto">
          <a:xfrm>
            <a:off x="7010400" y="903957"/>
            <a:ext cx="1882080" cy="584775"/>
          </a:xfrm>
          <a:prstGeom prst="rect">
            <a:avLst/>
          </a:prstGeom>
          <a:solidFill>
            <a:schemeClr val="bg1"/>
          </a:solidFill>
          <a:ln w="9525">
            <a:solidFill>
              <a:schemeClr val="tx1"/>
            </a:solidFill>
            <a:miter lim="800000"/>
            <a:headEnd/>
            <a:tailEnd/>
          </a:ln>
        </p:spPr>
        <p:txBody>
          <a:bodyPr wrap="square">
            <a:spAutoFit/>
          </a:bodyPr>
          <a:lstStyle/>
          <a:p>
            <a:r>
              <a:rPr lang="ja-JP" altLang="en-US" sz="1600" dirty="0" smtClean="0"/>
              <a:t>シミュレーション</a:t>
            </a:r>
            <a:endParaRPr lang="en-US" altLang="ja-JP" sz="1600" dirty="0">
              <a:ea typeface="MS UI Gothic" pitchFamily="50" charset="-128"/>
            </a:endParaRPr>
          </a:p>
          <a:p>
            <a:r>
              <a:rPr lang="en-US" altLang="ja-JP" sz="1600" dirty="0">
                <a:ea typeface="MS UI Gothic" pitchFamily="50" charset="-128"/>
              </a:rPr>
              <a:t>2GeV/c, </a:t>
            </a:r>
            <a:r>
              <a:rPr lang="en-US" altLang="ja-JP" sz="1600" dirty="0">
                <a:latin typeface="Symbol" pitchFamily="18" charset="2"/>
                <a:ea typeface="MS UI Gothic" pitchFamily="50" charset="-128"/>
              </a:rPr>
              <a:t>q</a:t>
            </a:r>
            <a:r>
              <a:rPr lang="en-US" altLang="ja-JP" sz="1600" dirty="0">
                <a:ea typeface="MS UI Gothic" pitchFamily="50" charset="-128"/>
              </a:rPr>
              <a:t>=90 deg.</a:t>
            </a:r>
          </a:p>
        </p:txBody>
      </p:sp>
      <p:sp>
        <p:nvSpPr>
          <p:cNvPr id="1036" name="Line 13"/>
          <p:cNvSpPr>
            <a:spLocks noChangeShapeType="1"/>
          </p:cNvSpPr>
          <p:nvPr/>
        </p:nvSpPr>
        <p:spPr bwMode="auto">
          <a:xfrm flipH="1">
            <a:off x="6184900" y="3813845"/>
            <a:ext cx="0" cy="414337"/>
          </a:xfrm>
          <a:prstGeom prst="line">
            <a:avLst/>
          </a:prstGeom>
          <a:noFill/>
          <a:ln w="19050">
            <a:solidFill>
              <a:schemeClr val="tx1"/>
            </a:solidFill>
            <a:miter lim="800000"/>
            <a:headEnd type="triangle" w="med" len="med"/>
            <a:tailEnd type="triangle" w="med" len="med"/>
          </a:ln>
        </p:spPr>
        <p:txBody>
          <a:bodyPr wrap="none"/>
          <a:lstStyle/>
          <a:p>
            <a:endParaRPr lang="ja-JP" altLang="en-US"/>
          </a:p>
        </p:txBody>
      </p:sp>
      <p:sp>
        <p:nvSpPr>
          <p:cNvPr id="1037" name="Text Box 14"/>
          <p:cNvSpPr txBox="1">
            <a:spLocks noChangeArrowheads="1"/>
          </p:cNvSpPr>
          <p:nvPr/>
        </p:nvSpPr>
        <p:spPr bwMode="auto">
          <a:xfrm>
            <a:off x="5359945" y="3810526"/>
            <a:ext cx="1084263" cy="338554"/>
          </a:xfrm>
          <a:prstGeom prst="rect">
            <a:avLst/>
          </a:prstGeom>
          <a:noFill/>
          <a:ln w="9525">
            <a:noFill/>
            <a:miter lim="800000"/>
            <a:headEnd/>
            <a:tailEnd/>
          </a:ln>
        </p:spPr>
        <p:txBody>
          <a:bodyPr>
            <a:spAutoFit/>
          </a:bodyPr>
          <a:lstStyle/>
          <a:p>
            <a:pPr>
              <a:spcBef>
                <a:spcPct val="50000"/>
              </a:spcBef>
            </a:pPr>
            <a:r>
              <a:rPr lang="en-US" altLang="ja-JP" sz="1600" dirty="0">
                <a:latin typeface="Tahoma" pitchFamily="34" charset="0"/>
              </a:rPr>
              <a:t>~200ps</a:t>
            </a:r>
          </a:p>
        </p:txBody>
      </p:sp>
      <p:sp>
        <p:nvSpPr>
          <p:cNvPr id="1038" name="Text Box 6"/>
          <p:cNvSpPr txBox="1">
            <a:spLocks noChangeArrowheads="1"/>
          </p:cNvSpPr>
          <p:nvPr/>
        </p:nvSpPr>
        <p:spPr bwMode="auto">
          <a:xfrm>
            <a:off x="385763" y="5276850"/>
            <a:ext cx="6310312" cy="1158875"/>
          </a:xfrm>
          <a:prstGeom prst="rect">
            <a:avLst/>
          </a:prstGeom>
          <a:noFill/>
          <a:ln w="9525">
            <a:noFill/>
            <a:miter lim="800000"/>
            <a:headEnd/>
            <a:tailEnd/>
          </a:ln>
        </p:spPr>
        <p:txBody>
          <a:bodyPr>
            <a:spAutoFit/>
          </a:bodyPr>
          <a:lstStyle/>
          <a:p>
            <a:r>
              <a:rPr lang="ja-JP" altLang="en-US" sz="2000" dirty="0">
                <a:latin typeface="Calibri" pitchFamily="34" charset="0"/>
              </a:rPr>
              <a:t>同じ運動量の粒子に対して異なる開き角</a:t>
            </a:r>
          </a:p>
          <a:p>
            <a:pPr>
              <a:buFont typeface="Wingdings"/>
              <a:buChar char="à"/>
            </a:pPr>
            <a:r>
              <a:rPr lang="ja-JP" altLang="en-US" sz="2000" dirty="0" smtClean="0">
                <a:latin typeface="Calibri" pitchFamily="34" charset="0"/>
                <a:sym typeface="Wingdings" pitchFamily="2" charset="2"/>
              </a:rPr>
              <a:t>異なる</a:t>
            </a:r>
            <a:r>
              <a:rPr lang="ja-JP" altLang="en-US" sz="2000" dirty="0">
                <a:latin typeface="Calibri" pitchFamily="34" charset="0"/>
                <a:sym typeface="Wingdings" pitchFamily="2" charset="2"/>
              </a:rPr>
              <a:t>伝播距離 </a:t>
            </a:r>
            <a:r>
              <a:rPr lang="en-US" altLang="ja-JP" sz="2000" dirty="0">
                <a:latin typeface="Calibri" pitchFamily="34" charset="0"/>
                <a:sym typeface="Symbol" pitchFamily="18" charset="2"/>
              </a:rPr>
              <a:t>(= </a:t>
            </a:r>
            <a:r>
              <a:rPr lang="ja-JP" altLang="en-US" sz="2000" dirty="0">
                <a:solidFill>
                  <a:srgbClr val="FF3300"/>
                </a:solidFill>
                <a:latin typeface="Calibri" pitchFamily="34" charset="0"/>
                <a:sym typeface="Symbol" pitchFamily="18" charset="2"/>
              </a:rPr>
              <a:t>伝播</a:t>
            </a:r>
            <a:r>
              <a:rPr lang="ja-JP" altLang="en-US" sz="2000" dirty="0" smtClean="0">
                <a:solidFill>
                  <a:srgbClr val="FF3300"/>
                </a:solidFill>
                <a:latin typeface="Calibri" pitchFamily="34" charset="0"/>
                <a:sym typeface="Symbol" pitchFamily="18" charset="2"/>
              </a:rPr>
              <a:t>時間 </a:t>
            </a:r>
            <a:r>
              <a:rPr lang="en-US" altLang="ja-JP" sz="2000" dirty="0" smtClean="0">
                <a:solidFill>
                  <a:srgbClr val="FF3300"/>
                </a:solidFill>
                <a:latin typeface="Calibri" pitchFamily="34" charset="0"/>
                <a:sym typeface="Symbol" pitchFamily="18" charset="2"/>
              </a:rPr>
              <a:t>Time-Of-Propagation</a:t>
            </a:r>
            <a:r>
              <a:rPr lang="en-US" altLang="ja-JP" sz="2000" dirty="0" smtClean="0">
                <a:latin typeface="Calibri" pitchFamily="34" charset="0"/>
                <a:sym typeface="Symbol" pitchFamily="18" charset="2"/>
              </a:rPr>
              <a:t>)</a:t>
            </a:r>
            <a:endParaRPr lang="en-US" altLang="ja-JP" sz="2000" dirty="0">
              <a:latin typeface="Calibri" pitchFamily="34" charset="0"/>
              <a:sym typeface="Symbol" pitchFamily="18" charset="2"/>
            </a:endParaRPr>
          </a:p>
          <a:p>
            <a:pPr>
              <a:buFont typeface="Wingdings"/>
              <a:buChar char="à"/>
            </a:pPr>
            <a:r>
              <a:rPr lang="en-US" altLang="ja-JP" sz="2000" dirty="0" smtClean="0">
                <a:solidFill>
                  <a:srgbClr val="FF3300"/>
                </a:solidFill>
                <a:latin typeface="Calibri" pitchFamily="34" charset="0"/>
              </a:rPr>
              <a:t>+ </a:t>
            </a:r>
            <a:r>
              <a:rPr lang="ja-JP" altLang="en-US" sz="2000" dirty="0" smtClean="0">
                <a:solidFill>
                  <a:srgbClr val="FF3300"/>
                </a:solidFill>
                <a:latin typeface="Calibri" pitchFamily="34" charset="0"/>
              </a:rPr>
              <a:t>衝突点</a:t>
            </a:r>
            <a:r>
              <a:rPr lang="ja-JP" altLang="en-US" sz="2000" dirty="0">
                <a:solidFill>
                  <a:srgbClr val="FF3300"/>
                </a:solidFill>
                <a:latin typeface="Calibri" pitchFamily="34" charset="0"/>
              </a:rPr>
              <a:t>からの</a:t>
            </a:r>
            <a:r>
              <a:rPr lang="en-US" altLang="ja-JP" sz="2000" dirty="0" smtClean="0">
                <a:solidFill>
                  <a:srgbClr val="FF3300"/>
                </a:solidFill>
                <a:latin typeface="Calibri" pitchFamily="34" charset="0"/>
              </a:rPr>
              <a:t>TOF(</a:t>
            </a:r>
            <a:r>
              <a:rPr lang="ja-JP" altLang="en-US" sz="2000" dirty="0" smtClean="0">
                <a:solidFill>
                  <a:srgbClr val="FF3300"/>
                </a:solidFill>
                <a:latin typeface="Calibri" pitchFamily="34" charset="0"/>
              </a:rPr>
              <a:t>飛行時間</a:t>
            </a:r>
            <a:r>
              <a:rPr lang="en-US" altLang="ja-JP" sz="2000" dirty="0" smtClean="0">
                <a:solidFill>
                  <a:srgbClr val="FF3300"/>
                </a:solidFill>
                <a:latin typeface="Calibri" pitchFamily="34" charset="0"/>
              </a:rPr>
              <a:t>)</a:t>
            </a:r>
            <a:endParaRPr lang="ja-JP" altLang="en-US" sz="2000" dirty="0">
              <a:latin typeface="Calibri" pitchFamily="34" charset="0"/>
            </a:endParaRPr>
          </a:p>
        </p:txBody>
      </p:sp>
      <p:sp>
        <p:nvSpPr>
          <p:cNvPr id="17" name="テキスト ボックス 16"/>
          <p:cNvSpPr txBox="1"/>
          <p:nvPr/>
        </p:nvSpPr>
        <p:spPr>
          <a:xfrm>
            <a:off x="6516216" y="5661248"/>
            <a:ext cx="2300951" cy="1015663"/>
          </a:xfrm>
          <a:prstGeom prst="rect">
            <a:avLst/>
          </a:prstGeom>
          <a:solidFill>
            <a:schemeClr val="bg1"/>
          </a:solidFill>
          <a:ln>
            <a:solidFill>
              <a:srgbClr val="C00000"/>
            </a:solidFill>
          </a:ln>
        </p:spPr>
        <p:txBody>
          <a:bodyPr wrap="none" rtlCol="0">
            <a:spAutoFit/>
          </a:bodyPr>
          <a:lstStyle/>
          <a:p>
            <a:r>
              <a:rPr kumimoji="1" lang="ja-JP" altLang="en-US" sz="2000" dirty="0" smtClean="0">
                <a:latin typeface="+mn-lt"/>
              </a:rPr>
              <a:t>光子</a:t>
            </a:r>
            <a:r>
              <a:rPr kumimoji="1" lang="en-US" altLang="ja-JP" sz="2000" dirty="0" smtClean="0">
                <a:latin typeface="+mn-lt"/>
              </a:rPr>
              <a:t>20</a:t>
            </a:r>
            <a:r>
              <a:rPr kumimoji="1" lang="ja-JP" altLang="en-US" sz="2000" dirty="0" smtClean="0">
                <a:latin typeface="+mn-lt"/>
              </a:rPr>
              <a:t>個程度</a:t>
            </a:r>
            <a:endParaRPr kumimoji="1" lang="en-US" altLang="ja-JP" sz="2000" dirty="0" smtClean="0">
              <a:latin typeface="+mn-lt"/>
            </a:endParaRPr>
          </a:p>
          <a:p>
            <a:r>
              <a:rPr kumimoji="1" lang="en-US" altLang="ja-JP" sz="2000" dirty="0" smtClean="0">
                <a:latin typeface="+mn-lt"/>
              </a:rPr>
              <a:t>100ps</a:t>
            </a:r>
            <a:r>
              <a:rPr kumimoji="1" lang="ja-JP" altLang="en-US" sz="2000" dirty="0" smtClean="0">
                <a:latin typeface="+mn-lt"/>
              </a:rPr>
              <a:t>程度の時間差</a:t>
            </a:r>
            <a:endParaRPr kumimoji="1" lang="en-US" altLang="ja-JP" sz="2000" dirty="0" smtClean="0">
              <a:latin typeface="+mn-lt"/>
            </a:endParaRPr>
          </a:p>
          <a:p>
            <a:r>
              <a:rPr lang="ja-JP" altLang="en-US" sz="2000" dirty="0" smtClean="0">
                <a:latin typeface="+mn-lt"/>
              </a:rPr>
              <a:t>　を測定する！</a:t>
            </a:r>
            <a:endParaRPr kumimoji="1" lang="ja-JP" altLang="en-US" sz="2000" dirty="0" smtClean="0">
              <a:latin typeface="+mn-l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動作イメージ</a:t>
            </a:r>
            <a:endParaRPr kumimoji="1" lang="ja-JP" altLang="en-US" dirty="0"/>
          </a:p>
        </p:txBody>
      </p:sp>
      <p:pic>
        <p:nvPicPr>
          <p:cNvPr id="4" name="Picture 4" descr="C:\kenji\doc\pid\conf\hawaii04\fig\bar1.eps"/>
          <p:cNvPicPr>
            <a:picLocks noChangeAspect="1" noChangeArrowheads="1"/>
          </p:cNvPicPr>
          <p:nvPr/>
        </p:nvPicPr>
        <p:blipFill>
          <a:blip r:embed="rId2" cstate="print"/>
          <a:srcRect/>
          <a:stretch>
            <a:fillRect/>
          </a:stretch>
        </p:blipFill>
        <p:spPr bwMode="auto">
          <a:xfrm>
            <a:off x="0" y="1124744"/>
            <a:ext cx="5292080" cy="1387654"/>
          </a:xfrm>
          <a:prstGeom prst="rect">
            <a:avLst/>
          </a:prstGeom>
          <a:noFill/>
          <a:ln w="9525">
            <a:noFill/>
            <a:miter lim="800000"/>
            <a:headEnd/>
            <a:tailEnd/>
          </a:ln>
        </p:spPr>
      </p:pic>
      <p:pic>
        <p:nvPicPr>
          <p:cNvPr id="5" name="Picture 5" descr="C:\Documents and Settings\kuriyama\My Documents\top_2002_beam_test\学会\side_view_of_crystal.bmp"/>
          <p:cNvPicPr>
            <a:picLocks noChangeAspect="1" noChangeArrowheads="1"/>
          </p:cNvPicPr>
          <p:nvPr/>
        </p:nvPicPr>
        <p:blipFill>
          <a:blip r:embed="rId3" cstate="print"/>
          <a:srcRect/>
          <a:stretch>
            <a:fillRect/>
          </a:stretch>
        </p:blipFill>
        <p:spPr bwMode="auto">
          <a:xfrm>
            <a:off x="5359972" y="1052737"/>
            <a:ext cx="3784027" cy="1440160"/>
          </a:xfrm>
          <a:prstGeom prst="rect">
            <a:avLst/>
          </a:prstGeom>
          <a:noFill/>
          <a:ln w="9525">
            <a:noFill/>
            <a:miter lim="800000"/>
            <a:headEnd/>
            <a:tailEnd/>
          </a:ln>
        </p:spPr>
      </p:pic>
      <p:pic>
        <p:nvPicPr>
          <p:cNvPr id="6" name="図 5" descr="top2jigen.gif"/>
          <p:cNvPicPr>
            <a:picLocks noChangeAspect="1"/>
          </p:cNvPicPr>
          <p:nvPr/>
        </p:nvPicPr>
        <p:blipFill>
          <a:blip r:embed="rId4" cstate="print"/>
          <a:stretch>
            <a:fillRect/>
          </a:stretch>
        </p:blipFill>
        <p:spPr>
          <a:xfrm>
            <a:off x="251520" y="3933056"/>
            <a:ext cx="5760640" cy="1944216"/>
          </a:xfrm>
          <a:prstGeom prst="rect">
            <a:avLst/>
          </a:prstGeom>
        </p:spPr>
      </p:pic>
      <p:pic>
        <p:nvPicPr>
          <p:cNvPr id="7" name="図 6" descr="top13.gif"/>
          <p:cNvPicPr>
            <a:picLocks noChangeAspect="1"/>
          </p:cNvPicPr>
          <p:nvPr/>
        </p:nvPicPr>
        <p:blipFill>
          <a:blip r:embed="rId5" cstate="print"/>
          <a:stretch>
            <a:fillRect/>
          </a:stretch>
        </p:blipFill>
        <p:spPr>
          <a:xfrm>
            <a:off x="6240920" y="3429000"/>
            <a:ext cx="2540000" cy="2540000"/>
          </a:xfrm>
          <a:prstGeom prst="rect">
            <a:avLst/>
          </a:prstGeom>
        </p:spPr>
      </p:pic>
      <p:cxnSp>
        <p:nvCxnSpPr>
          <p:cNvPr id="11" name="直線矢印コネクタ 10"/>
          <p:cNvCxnSpPr/>
          <p:nvPr/>
        </p:nvCxnSpPr>
        <p:spPr>
          <a:xfrm>
            <a:off x="3059832" y="3789040"/>
            <a:ext cx="72008" cy="57606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339752" y="3501008"/>
            <a:ext cx="1789272" cy="338554"/>
          </a:xfrm>
          <a:prstGeom prst="rect">
            <a:avLst/>
          </a:prstGeom>
          <a:noFill/>
        </p:spPr>
        <p:txBody>
          <a:bodyPr wrap="none" rtlCol="0">
            <a:spAutoFit/>
          </a:bodyPr>
          <a:lstStyle/>
          <a:p>
            <a:r>
              <a:rPr kumimoji="1" lang="ja-JP" altLang="en-US" sz="1600" dirty="0" smtClean="0">
                <a:latin typeface="+mn-lt"/>
              </a:rPr>
              <a:t>荷電粒子の通過点</a:t>
            </a:r>
          </a:p>
        </p:txBody>
      </p:sp>
      <p:sp>
        <p:nvSpPr>
          <p:cNvPr id="14" name="テキスト ボックス 13"/>
          <p:cNvSpPr txBox="1"/>
          <p:nvPr/>
        </p:nvSpPr>
        <p:spPr>
          <a:xfrm>
            <a:off x="179512" y="2996952"/>
            <a:ext cx="4076757" cy="369332"/>
          </a:xfrm>
          <a:prstGeom prst="rect">
            <a:avLst/>
          </a:prstGeom>
          <a:noFill/>
        </p:spPr>
        <p:txBody>
          <a:bodyPr wrap="none" rtlCol="0">
            <a:spAutoFit/>
          </a:bodyPr>
          <a:lstStyle/>
          <a:p>
            <a:r>
              <a:rPr kumimoji="1" lang="ja-JP" altLang="en-US" dirty="0" smtClean="0">
                <a:latin typeface="+mn-lt"/>
              </a:rPr>
              <a:t>リング</a:t>
            </a:r>
            <a:r>
              <a:rPr lang="ja-JP" altLang="en-US" dirty="0" smtClean="0">
                <a:latin typeface="+mn-lt"/>
              </a:rPr>
              <a:t>イメージの伝播の様子を上から見た図</a:t>
            </a:r>
            <a:endParaRPr kumimoji="1" lang="ja-JP" altLang="en-US" dirty="0" smtClean="0">
              <a:latin typeface="+mn-lt"/>
            </a:endParaRPr>
          </a:p>
        </p:txBody>
      </p:sp>
      <p:sp>
        <p:nvSpPr>
          <p:cNvPr id="15" name="テキスト ボックス 14"/>
          <p:cNvSpPr txBox="1"/>
          <p:nvPr/>
        </p:nvSpPr>
        <p:spPr>
          <a:xfrm>
            <a:off x="395536" y="5826750"/>
            <a:ext cx="2518638" cy="338554"/>
          </a:xfrm>
          <a:prstGeom prst="rect">
            <a:avLst/>
          </a:prstGeom>
          <a:noFill/>
        </p:spPr>
        <p:txBody>
          <a:bodyPr wrap="none" rtlCol="0">
            <a:spAutoFit/>
          </a:bodyPr>
          <a:lstStyle/>
          <a:p>
            <a:r>
              <a:rPr lang="ja-JP" altLang="en-US" sz="1600" dirty="0" smtClean="0">
                <a:latin typeface="+mn-lt"/>
              </a:rPr>
              <a:t>光検出器で見える時間経過</a:t>
            </a:r>
            <a:endParaRPr kumimoji="1" lang="ja-JP" altLang="en-US" sz="1600" dirty="0" smtClean="0">
              <a:latin typeface="+mn-lt"/>
            </a:endParaRPr>
          </a:p>
        </p:txBody>
      </p:sp>
      <p:sp>
        <p:nvSpPr>
          <p:cNvPr id="16" name="テキスト ボックス 15"/>
          <p:cNvSpPr txBox="1"/>
          <p:nvPr/>
        </p:nvSpPr>
        <p:spPr>
          <a:xfrm>
            <a:off x="6240920" y="2780928"/>
            <a:ext cx="2579552" cy="646331"/>
          </a:xfrm>
          <a:prstGeom prst="rect">
            <a:avLst/>
          </a:prstGeom>
          <a:noFill/>
        </p:spPr>
        <p:txBody>
          <a:bodyPr wrap="none" rtlCol="0">
            <a:spAutoFit/>
          </a:bodyPr>
          <a:lstStyle/>
          <a:p>
            <a:r>
              <a:rPr kumimoji="1" lang="ja-JP" altLang="en-US" dirty="0" smtClean="0">
                <a:latin typeface="+mn-lt"/>
              </a:rPr>
              <a:t>チェレンコフ光が</a:t>
            </a:r>
            <a:r>
              <a:rPr kumimoji="1" lang="en-US" altLang="ja-JP" dirty="0" smtClean="0">
                <a:latin typeface="+mn-lt"/>
              </a:rPr>
              <a:t>3</a:t>
            </a:r>
            <a:r>
              <a:rPr kumimoji="1" lang="ja-JP" altLang="en-US" dirty="0" smtClean="0">
                <a:latin typeface="+mn-lt"/>
              </a:rPr>
              <a:t>次元的に</a:t>
            </a:r>
            <a:endParaRPr kumimoji="1" lang="en-US" altLang="ja-JP" dirty="0" smtClean="0">
              <a:latin typeface="+mn-lt"/>
            </a:endParaRPr>
          </a:p>
          <a:p>
            <a:r>
              <a:rPr kumimoji="1" lang="ja-JP" altLang="en-US" dirty="0" smtClean="0">
                <a:latin typeface="+mn-lt"/>
              </a:rPr>
              <a:t>伝わる様子</a:t>
            </a:r>
          </a:p>
        </p:txBody>
      </p:sp>
      <p:sp>
        <p:nvSpPr>
          <p:cNvPr id="17" name="テキスト ボックス 16"/>
          <p:cNvSpPr txBox="1"/>
          <p:nvPr/>
        </p:nvSpPr>
        <p:spPr>
          <a:xfrm>
            <a:off x="4499992" y="6021288"/>
            <a:ext cx="4495141"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smtClean="0">
                <a:latin typeface="+mn-lt"/>
              </a:rPr>
              <a:t>- </a:t>
            </a:r>
            <a:r>
              <a:rPr kumimoji="1" lang="ja-JP" altLang="en-US" dirty="0" smtClean="0">
                <a:latin typeface="+mn-lt"/>
              </a:rPr>
              <a:t>チェレンコフリング像を正しく伝える石英ガラス</a:t>
            </a:r>
            <a:endParaRPr kumimoji="1" lang="en-US" altLang="ja-JP" dirty="0" smtClean="0">
              <a:latin typeface="+mn-lt"/>
            </a:endParaRPr>
          </a:p>
          <a:p>
            <a:r>
              <a:rPr kumimoji="1" lang="en-US" altLang="ja-JP" dirty="0" smtClean="0">
                <a:latin typeface="+mn-lt"/>
              </a:rPr>
              <a:t>- 1</a:t>
            </a:r>
            <a:r>
              <a:rPr kumimoji="1" lang="ja-JP" altLang="en-US" dirty="0" smtClean="0">
                <a:latin typeface="+mn-lt"/>
              </a:rPr>
              <a:t>光子を高時間分解能で測定する光検出器</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a:xfrm>
            <a:off x="323850" y="39688"/>
            <a:ext cx="8362950" cy="725487"/>
          </a:xfrm>
        </p:spPr>
        <p:txBody>
          <a:bodyPr/>
          <a:lstStyle/>
          <a:p>
            <a:pPr eaLnBrk="1" hangingPunct="1"/>
            <a:r>
              <a:rPr lang="en-US" altLang="ja-JP" dirty="0" smtClean="0"/>
              <a:t>TOP</a:t>
            </a:r>
            <a:r>
              <a:rPr lang="ja-JP" altLang="en-US" dirty="0" smtClean="0"/>
              <a:t>カウンター試作機試験</a:t>
            </a:r>
          </a:p>
        </p:txBody>
      </p:sp>
      <p:pic>
        <p:nvPicPr>
          <p:cNvPr id="19459" name="Picture 2"/>
          <p:cNvPicPr>
            <a:picLocks noChangeAspect="1" noChangeArrowheads="1"/>
          </p:cNvPicPr>
          <p:nvPr/>
        </p:nvPicPr>
        <p:blipFill>
          <a:blip r:embed="rId3" cstate="print"/>
          <a:srcRect/>
          <a:stretch>
            <a:fillRect/>
          </a:stretch>
        </p:blipFill>
        <p:spPr bwMode="auto">
          <a:xfrm>
            <a:off x="4703763" y="3386138"/>
            <a:ext cx="4295775" cy="3219450"/>
          </a:xfrm>
          <a:prstGeom prst="rect">
            <a:avLst/>
          </a:prstGeom>
          <a:noFill/>
          <a:ln w="9525">
            <a:noFill/>
            <a:miter lim="800000"/>
            <a:headEnd/>
            <a:tailEnd/>
          </a:ln>
        </p:spPr>
      </p:pic>
      <p:pic>
        <p:nvPicPr>
          <p:cNvPr id="19460" name="図 6"/>
          <p:cNvPicPr>
            <a:picLocks noChangeAspect="1"/>
          </p:cNvPicPr>
          <p:nvPr/>
        </p:nvPicPr>
        <p:blipFill>
          <a:blip r:embed="rId4" cstate="print"/>
          <a:srcRect/>
          <a:stretch>
            <a:fillRect/>
          </a:stretch>
        </p:blipFill>
        <p:spPr bwMode="auto">
          <a:xfrm>
            <a:off x="190500" y="1354138"/>
            <a:ext cx="8770938" cy="1231900"/>
          </a:xfrm>
          <a:prstGeom prst="rect">
            <a:avLst/>
          </a:prstGeom>
          <a:noFill/>
          <a:ln w="9525">
            <a:noFill/>
            <a:miter lim="800000"/>
            <a:headEnd/>
            <a:tailEnd/>
          </a:ln>
        </p:spPr>
      </p:pic>
      <p:sp>
        <p:nvSpPr>
          <p:cNvPr id="57" name="テキスト ボックス 56"/>
          <p:cNvSpPr txBox="1"/>
          <p:nvPr/>
        </p:nvSpPr>
        <p:spPr>
          <a:xfrm>
            <a:off x="203200" y="938213"/>
            <a:ext cx="1679575" cy="368300"/>
          </a:xfrm>
          <a:prstGeom prst="rect">
            <a:avLst/>
          </a:prstGeom>
          <a:solidFill>
            <a:srgbClr val="FFFF00"/>
          </a:solidFill>
          <a:ln>
            <a:noFill/>
          </a:ln>
          <a:effectLst/>
        </p:spPr>
        <p:style>
          <a:lnRef idx="1">
            <a:schemeClr val="accent1"/>
          </a:lnRef>
          <a:fillRef idx="2">
            <a:schemeClr val="accent1"/>
          </a:fillRef>
          <a:effectRef idx="1">
            <a:schemeClr val="accent1"/>
          </a:effectRef>
          <a:fontRef idx="minor">
            <a:schemeClr val="dk1"/>
          </a:fontRef>
        </p:style>
        <p:txBody>
          <a:bodyPr>
            <a:spAutoFit/>
          </a:bodyPr>
          <a:lstStyle/>
          <a:p>
            <a:pPr algn="ctr" defTabSz="457200">
              <a:defRPr/>
            </a:pPr>
            <a:r>
              <a:rPr lang="en-US" altLang="ja-JP" dirty="0">
                <a:solidFill>
                  <a:srgbClr val="000000"/>
                </a:solidFill>
              </a:rPr>
              <a:t>Expansion block</a:t>
            </a:r>
            <a:endParaRPr lang="ja-JP" altLang="en-US" dirty="0">
              <a:solidFill>
                <a:srgbClr val="000000"/>
              </a:solidFill>
            </a:endParaRPr>
          </a:p>
        </p:txBody>
      </p:sp>
      <p:sp>
        <p:nvSpPr>
          <p:cNvPr id="58" name="テキスト ボックス 57"/>
          <p:cNvSpPr txBox="1"/>
          <p:nvPr/>
        </p:nvSpPr>
        <p:spPr>
          <a:xfrm>
            <a:off x="4448175" y="936625"/>
            <a:ext cx="1246188" cy="369888"/>
          </a:xfrm>
          <a:prstGeom prst="rect">
            <a:avLst/>
          </a:prstGeom>
          <a:solidFill>
            <a:srgbClr val="FFFF00"/>
          </a:solidFill>
          <a:ln>
            <a:noFill/>
          </a:ln>
          <a:effectLst/>
        </p:spPr>
        <p:style>
          <a:lnRef idx="1">
            <a:schemeClr val="accent1"/>
          </a:lnRef>
          <a:fillRef idx="2">
            <a:schemeClr val="accent1"/>
          </a:fillRef>
          <a:effectRef idx="1">
            <a:schemeClr val="accent1"/>
          </a:effectRef>
          <a:fontRef idx="minor">
            <a:schemeClr val="dk1"/>
          </a:fontRef>
        </p:style>
        <p:txBody>
          <a:bodyPr>
            <a:spAutoFit/>
          </a:bodyPr>
          <a:lstStyle/>
          <a:p>
            <a:pPr algn="ctr" defTabSz="457200">
              <a:defRPr/>
            </a:pPr>
            <a:r>
              <a:rPr lang="en-US" altLang="ja-JP" b="1" dirty="0">
                <a:solidFill>
                  <a:srgbClr val="000000"/>
                </a:solidFill>
              </a:rPr>
              <a:t>Quartz bar</a:t>
            </a:r>
            <a:endParaRPr lang="ja-JP" altLang="en-US" b="1" dirty="0">
              <a:solidFill>
                <a:srgbClr val="000000"/>
              </a:solidFill>
            </a:endParaRPr>
          </a:p>
        </p:txBody>
      </p:sp>
      <p:sp>
        <p:nvSpPr>
          <p:cNvPr id="59" name="テキスト ボックス 58"/>
          <p:cNvSpPr txBox="1"/>
          <p:nvPr/>
        </p:nvSpPr>
        <p:spPr>
          <a:xfrm>
            <a:off x="7264400" y="949325"/>
            <a:ext cx="1689100" cy="368300"/>
          </a:xfrm>
          <a:prstGeom prst="rect">
            <a:avLst/>
          </a:prstGeom>
          <a:solidFill>
            <a:srgbClr val="FFFF00"/>
          </a:solidFill>
          <a:ln>
            <a:noFill/>
          </a:ln>
          <a:effectLst/>
        </p:spPr>
        <p:style>
          <a:lnRef idx="1">
            <a:schemeClr val="accent1"/>
          </a:lnRef>
          <a:fillRef idx="2">
            <a:schemeClr val="accent1"/>
          </a:fillRef>
          <a:effectRef idx="1">
            <a:schemeClr val="accent1"/>
          </a:effectRef>
          <a:fontRef idx="minor">
            <a:schemeClr val="dk1"/>
          </a:fontRef>
        </p:style>
        <p:txBody>
          <a:bodyPr>
            <a:spAutoFit/>
          </a:bodyPr>
          <a:lstStyle/>
          <a:p>
            <a:pPr algn="ctr" defTabSz="457200">
              <a:defRPr/>
            </a:pPr>
            <a:r>
              <a:rPr lang="en-US" altLang="ja-JP" dirty="0">
                <a:solidFill>
                  <a:srgbClr val="000000"/>
                </a:solidFill>
              </a:rPr>
              <a:t>Focusing mirror</a:t>
            </a:r>
            <a:endParaRPr lang="ja-JP" altLang="en-US" dirty="0">
              <a:solidFill>
                <a:srgbClr val="000000"/>
              </a:solidFill>
            </a:endParaRPr>
          </a:p>
        </p:txBody>
      </p:sp>
      <p:sp>
        <p:nvSpPr>
          <p:cNvPr id="90" name="テキスト ボックス 89"/>
          <p:cNvSpPr txBox="1"/>
          <p:nvPr/>
        </p:nvSpPr>
        <p:spPr>
          <a:xfrm>
            <a:off x="5619750" y="2984500"/>
            <a:ext cx="3405188" cy="400050"/>
          </a:xfrm>
          <a:prstGeom prst="rect">
            <a:avLst/>
          </a:prstGeom>
          <a:noFill/>
        </p:spPr>
        <p:txBody>
          <a:bodyPr wrap="none">
            <a:spAutoFit/>
          </a:bodyPr>
          <a:lstStyle/>
          <a:p>
            <a:pPr>
              <a:defRPr/>
            </a:pPr>
            <a:r>
              <a:rPr lang="en-US" altLang="ja-JP" dirty="0">
                <a:latin typeface="+mn-lt"/>
                <a:cs typeface="Arial" pitchFamily="34" charset="0"/>
              </a:rPr>
              <a:t>Beam test at Spring-8 LEPS line</a:t>
            </a:r>
            <a:endParaRPr lang="ja-JP" altLang="en-US" dirty="0">
              <a:latin typeface="+mn-lt"/>
              <a:cs typeface="Arial" pitchFamily="34" charset="0"/>
            </a:endParaRPr>
          </a:p>
        </p:txBody>
      </p:sp>
      <p:pic>
        <p:nvPicPr>
          <p:cNvPr id="19465" name="Picture 2" descr="C:\kenji\doc\pid\top\20130620_beamtest\ORG\P1050862.jpg"/>
          <p:cNvPicPr>
            <a:picLocks noChangeAspect="1" noChangeArrowheads="1"/>
          </p:cNvPicPr>
          <p:nvPr/>
        </p:nvPicPr>
        <p:blipFill>
          <a:blip r:embed="rId5" cstate="print"/>
          <a:srcRect/>
          <a:stretch>
            <a:fillRect/>
          </a:stretch>
        </p:blipFill>
        <p:spPr bwMode="auto">
          <a:xfrm>
            <a:off x="887413" y="4111625"/>
            <a:ext cx="3240087" cy="2430463"/>
          </a:xfrm>
          <a:prstGeom prst="rect">
            <a:avLst/>
          </a:prstGeom>
          <a:noFill/>
          <a:ln w="9525">
            <a:noFill/>
            <a:miter lim="800000"/>
            <a:headEnd/>
            <a:tailEnd/>
          </a:ln>
        </p:spPr>
      </p:pic>
      <p:sp>
        <p:nvSpPr>
          <p:cNvPr id="92" name="テキスト ボックス 91"/>
          <p:cNvSpPr txBox="1"/>
          <p:nvPr/>
        </p:nvSpPr>
        <p:spPr>
          <a:xfrm>
            <a:off x="1885950" y="6488113"/>
            <a:ext cx="2386013" cy="369887"/>
          </a:xfrm>
          <a:prstGeom prst="rect">
            <a:avLst/>
          </a:prstGeom>
          <a:noFill/>
        </p:spPr>
        <p:txBody>
          <a:bodyPr wrap="none">
            <a:spAutoFit/>
          </a:bodyPr>
          <a:lstStyle/>
          <a:p>
            <a:pPr>
              <a:defRPr/>
            </a:pPr>
            <a:r>
              <a:rPr lang="en-US" altLang="ja-JP" dirty="0">
                <a:latin typeface="+mn-lt"/>
                <a:cs typeface="Arial" pitchFamily="34" charset="0"/>
              </a:rPr>
              <a:t>PMT modules mounted</a:t>
            </a:r>
            <a:endParaRPr lang="ja-JP" altLang="en-US" dirty="0">
              <a:latin typeface="+mn-lt"/>
              <a:cs typeface="Arial" pitchFamily="34" charset="0"/>
            </a:endParaRPr>
          </a:p>
        </p:txBody>
      </p:sp>
      <p:pic>
        <p:nvPicPr>
          <p:cNvPr id="19467" name="Picture 2"/>
          <p:cNvPicPr>
            <a:picLocks noChangeAspect="1" noChangeArrowheads="1"/>
          </p:cNvPicPr>
          <p:nvPr/>
        </p:nvPicPr>
        <p:blipFill>
          <a:blip r:embed="rId6" cstate="print"/>
          <a:srcRect/>
          <a:stretch>
            <a:fillRect/>
          </a:stretch>
        </p:blipFill>
        <p:spPr bwMode="auto">
          <a:xfrm>
            <a:off x="474663" y="2727325"/>
            <a:ext cx="3784600" cy="1744663"/>
          </a:xfrm>
          <a:prstGeom prst="rect">
            <a:avLst/>
          </a:prstGeom>
          <a:noFill/>
          <a:ln w="9525">
            <a:noFill/>
            <a:miter lim="800000"/>
            <a:headEnd/>
            <a:tailEnd/>
          </a:ln>
        </p:spPr>
      </p:pic>
      <p:sp>
        <p:nvSpPr>
          <p:cNvPr id="93" name="テキスト ボックス 92"/>
          <p:cNvSpPr txBox="1"/>
          <p:nvPr/>
        </p:nvSpPr>
        <p:spPr>
          <a:xfrm>
            <a:off x="1671638" y="2659063"/>
            <a:ext cx="1230312" cy="400050"/>
          </a:xfrm>
          <a:prstGeom prst="rect">
            <a:avLst/>
          </a:prstGeom>
          <a:noFill/>
        </p:spPr>
        <p:txBody>
          <a:bodyPr wrap="none">
            <a:spAutoFit/>
          </a:bodyPr>
          <a:lstStyle/>
          <a:p>
            <a:pPr>
              <a:defRPr/>
            </a:pPr>
            <a:r>
              <a:rPr lang="en-US" altLang="ja-JP" dirty="0">
                <a:latin typeface="+mn-lt"/>
                <a:cs typeface="Arial" pitchFamily="34" charset="0"/>
              </a:rPr>
              <a:t>MCP-PMT</a:t>
            </a:r>
            <a:endParaRPr lang="ja-JP" altLang="en-US" dirty="0">
              <a:latin typeface="+mn-lt"/>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ja-JP" altLang="en-US" smtClean="0">
                <a:solidFill>
                  <a:srgbClr val="CC0000"/>
                </a:solidFill>
              </a:rPr>
              <a:t>実際の測定器（Ｂｅｌｌｅ測定器）</a:t>
            </a:r>
          </a:p>
        </p:txBody>
      </p:sp>
      <p:pic>
        <p:nvPicPr>
          <p:cNvPr id="46083" name="Picture 4" descr="C:\Documents and Settings\sumiyosh\My Documents\名古屋大学(N)\大学と科学シンポジウム\資料\BELLE Detector.files\det9.jpg"/>
          <p:cNvPicPr>
            <a:picLocks noChangeAspect="1" noChangeArrowheads="1"/>
          </p:cNvPicPr>
          <p:nvPr/>
        </p:nvPicPr>
        <p:blipFill>
          <a:blip r:embed="rId2" cstate="print"/>
          <a:srcRect/>
          <a:stretch>
            <a:fillRect/>
          </a:stretch>
        </p:blipFill>
        <p:spPr bwMode="auto">
          <a:xfrm>
            <a:off x="1600200" y="1752600"/>
            <a:ext cx="6429375" cy="4532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ja-JP" altLang="en-US" smtClean="0">
                <a:solidFill>
                  <a:srgbClr val="CC0000"/>
                </a:solidFill>
              </a:rPr>
              <a:t>実際の測定器で得られた反応の例</a:t>
            </a:r>
          </a:p>
        </p:txBody>
      </p:sp>
      <p:pic>
        <p:nvPicPr>
          <p:cNvPr id="47107" name="Picture 4" descr="C:\Documents and Settings\sumiyosh\My Documents\講演\JPsiKs\acc_xy_line_prev.eps"/>
          <p:cNvPicPr>
            <a:picLocks noChangeAspect="1" noChangeArrowheads="1"/>
          </p:cNvPicPr>
          <p:nvPr/>
        </p:nvPicPr>
        <p:blipFill>
          <a:blip r:embed="rId2" cstate="print"/>
          <a:srcRect/>
          <a:stretch>
            <a:fillRect/>
          </a:stretch>
        </p:blipFill>
        <p:spPr bwMode="auto">
          <a:xfrm>
            <a:off x="304800" y="914400"/>
            <a:ext cx="3835400" cy="5429250"/>
          </a:xfrm>
          <a:prstGeom prst="rect">
            <a:avLst/>
          </a:prstGeom>
          <a:noFill/>
          <a:ln w="9525">
            <a:noFill/>
            <a:miter lim="800000"/>
            <a:headEnd/>
            <a:tailEnd/>
          </a:ln>
        </p:spPr>
      </p:pic>
      <p:sp>
        <p:nvSpPr>
          <p:cNvPr id="47108" name="Rectangle 7"/>
          <p:cNvSpPr>
            <a:spLocks noChangeArrowheads="1"/>
          </p:cNvSpPr>
          <p:nvPr/>
        </p:nvSpPr>
        <p:spPr bwMode="auto">
          <a:xfrm>
            <a:off x="5181600" y="914400"/>
            <a:ext cx="2638425" cy="3733800"/>
          </a:xfrm>
          <a:prstGeom prst="rect">
            <a:avLst/>
          </a:prstGeom>
          <a:noFill/>
          <a:ln w="9525">
            <a:noFill/>
            <a:miter lim="800000"/>
            <a:headEnd/>
            <a:tailEnd/>
          </a:ln>
        </p:spPr>
        <p:txBody>
          <a:bodyPr/>
          <a:lstStyle/>
          <a:p>
            <a:endParaRPr lang="ja-JP" altLang="en-US"/>
          </a:p>
        </p:txBody>
      </p:sp>
      <p:pic>
        <p:nvPicPr>
          <p:cNvPr id="47109" name="Picture 8"/>
          <p:cNvPicPr>
            <a:picLocks noChangeAspect="1" noChangeArrowheads="1"/>
          </p:cNvPicPr>
          <p:nvPr/>
        </p:nvPicPr>
        <p:blipFill>
          <a:blip r:embed="rId3" cstate="print"/>
          <a:srcRect/>
          <a:stretch>
            <a:fillRect/>
          </a:stretch>
        </p:blipFill>
        <p:spPr bwMode="auto">
          <a:xfrm>
            <a:off x="4724400" y="914400"/>
            <a:ext cx="2638425" cy="3733800"/>
          </a:xfrm>
          <a:prstGeom prst="rect">
            <a:avLst/>
          </a:prstGeom>
          <a:noFill/>
          <a:ln w="9525">
            <a:noFill/>
            <a:miter lim="800000"/>
            <a:headEnd/>
            <a:tailEnd/>
          </a:ln>
        </p:spPr>
      </p:pic>
      <p:pic>
        <p:nvPicPr>
          <p:cNvPr id="47110" name="Picture 6" descr="C:\Documents and Settings\sumiyosh\My Documents\講演\JPsiKs\svd_xy_line_prev.eps"/>
          <p:cNvPicPr>
            <a:picLocks noChangeAspect="1" noChangeArrowheads="1"/>
          </p:cNvPicPr>
          <p:nvPr/>
        </p:nvPicPr>
        <p:blipFill>
          <a:blip r:embed="rId4" cstate="print"/>
          <a:srcRect/>
          <a:stretch>
            <a:fillRect/>
          </a:stretch>
        </p:blipFill>
        <p:spPr bwMode="auto">
          <a:xfrm>
            <a:off x="6400800" y="3657600"/>
            <a:ext cx="1884363" cy="2667000"/>
          </a:xfrm>
          <a:prstGeom prst="rect">
            <a:avLst/>
          </a:prstGeom>
          <a:noFill/>
          <a:ln w="9525">
            <a:noFill/>
            <a:miter lim="800000"/>
            <a:headEnd/>
            <a:tailEnd/>
          </a:ln>
        </p:spPr>
      </p:pic>
      <p:sp>
        <p:nvSpPr>
          <p:cNvPr id="47111" name="Text Box 10"/>
          <p:cNvSpPr txBox="1">
            <a:spLocks noChangeArrowheads="1"/>
          </p:cNvSpPr>
          <p:nvPr/>
        </p:nvSpPr>
        <p:spPr bwMode="auto">
          <a:xfrm>
            <a:off x="609600" y="5638800"/>
            <a:ext cx="3127375" cy="396875"/>
          </a:xfrm>
          <a:prstGeom prst="rect">
            <a:avLst/>
          </a:prstGeom>
          <a:noFill/>
          <a:ln w="9525">
            <a:noFill/>
            <a:miter lim="800000"/>
            <a:headEnd/>
            <a:tailEnd/>
          </a:ln>
        </p:spPr>
        <p:txBody>
          <a:bodyPr wrap="none">
            <a:spAutoFit/>
          </a:bodyPr>
          <a:lstStyle/>
          <a:p>
            <a:pPr>
              <a:spcBef>
                <a:spcPct val="0"/>
              </a:spcBef>
            </a:pPr>
            <a:r>
              <a:rPr lang="ja-JP" altLang="en-US" sz="2000" b="1">
                <a:solidFill>
                  <a:srgbClr val="CC0000"/>
                </a:solidFill>
                <a:latin typeface="Times New Roman" pitchFamily="18" charset="0"/>
              </a:rPr>
              <a:t>ビームの軸方向から見た図</a:t>
            </a:r>
          </a:p>
        </p:txBody>
      </p:sp>
      <p:sp>
        <p:nvSpPr>
          <p:cNvPr id="47112" name="Text Box 11"/>
          <p:cNvSpPr txBox="1">
            <a:spLocks noChangeArrowheads="1"/>
          </p:cNvSpPr>
          <p:nvPr/>
        </p:nvSpPr>
        <p:spPr bwMode="auto">
          <a:xfrm>
            <a:off x="4860925" y="5965825"/>
            <a:ext cx="2255838" cy="366713"/>
          </a:xfrm>
          <a:prstGeom prst="rect">
            <a:avLst/>
          </a:prstGeom>
          <a:noFill/>
          <a:ln w="9525">
            <a:noFill/>
            <a:miter lim="800000"/>
            <a:headEnd/>
            <a:tailEnd/>
          </a:ln>
        </p:spPr>
        <p:txBody>
          <a:bodyPr wrap="none">
            <a:spAutoFit/>
          </a:bodyPr>
          <a:lstStyle/>
          <a:p>
            <a:pPr>
              <a:spcBef>
                <a:spcPct val="0"/>
              </a:spcBef>
            </a:pPr>
            <a:r>
              <a:rPr lang="ja-JP" altLang="en-US" sz="1800" b="1">
                <a:solidFill>
                  <a:srgbClr val="008000"/>
                </a:solidFill>
                <a:latin typeface="Times New Roman" pitchFamily="18" charset="0"/>
              </a:rPr>
              <a:t>衝突点付近の拡大図</a:t>
            </a:r>
          </a:p>
        </p:txBody>
      </p:sp>
      <p:sp>
        <p:nvSpPr>
          <p:cNvPr id="47113" name="Text Box 12"/>
          <p:cNvSpPr txBox="1">
            <a:spLocks noChangeArrowheads="1"/>
          </p:cNvSpPr>
          <p:nvPr/>
        </p:nvSpPr>
        <p:spPr bwMode="auto">
          <a:xfrm>
            <a:off x="7375525" y="1698625"/>
            <a:ext cx="1500188" cy="366713"/>
          </a:xfrm>
          <a:prstGeom prst="rect">
            <a:avLst/>
          </a:prstGeom>
          <a:noFill/>
          <a:ln w="9525">
            <a:noFill/>
            <a:miter lim="800000"/>
            <a:headEnd/>
            <a:tailEnd/>
          </a:ln>
        </p:spPr>
        <p:txBody>
          <a:bodyPr wrap="none">
            <a:spAutoFit/>
          </a:bodyPr>
          <a:lstStyle/>
          <a:p>
            <a:pPr>
              <a:spcBef>
                <a:spcPct val="0"/>
              </a:spcBef>
            </a:pPr>
            <a:r>
              <a:rPr lang="ja-JP" altLang="en-US" sz="1800" b="1">
                <a:solidFill>
                  <a:srgbClr val="0033CC"/>
                </a:solidFill>
                <a:latin typeface="Times New Roman" pitchFamily="18" charset="0"/>
              </a:rPr>
              <a:t>横から見た図</a:t>
            </a:r>
          </a:p>
        </p:txBody>
      </p:sp>
    </p:spTree>
  </p:cSld>
  <p:clrMapOvr>
    <a:masterClrMapping/>
  </p:clrMapOvr>
  <p:transition advTm="4864"/>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ja-JP" altLang="en-US" smtClean="0"/>
              <a:t>測定器からコンピュータへ</a:t>
            </a:r>
          </a:p>
        </p:txBody>
      </p:sp>
      <p:graphicFrame>
        <p:nvGraphicFramePr>
          <p:cNvPr id="4098" name="Object 3"/>
          <p:cNvGraphicFramePr>
            <a:graphicFrameLocks noChangeAspect="1"/>
          </p:cNvGraphicFramePr>
          <p:nvPr/>
        </p:nvGraphicFramePr>
        <p:xfrm>
          <a:off x="685800" y="2590800"/>
          <a:ext cx="3810000" cy="2535238"/>
        </p:xfrm>
        <a:graphic>
          <a:graphicData uri="http://schemas.openxmlformats.org/presentationml/2006/ole">
            <p:oleObj spid="_x0000_s4098" name="Artwork" r:id="rId3" imgW="11025000" imgH="7335000" progId="">
              <p:embed/>
            </p:oleObj>
          </a:graphicData>
        </a:graphic>
      </p:graphicFrame>
      <p:graphicFrame>
        <p:nvGraphicFramePr>
          <p:cNvPr id="4099" name="Object 4"/>
          <p:cNvGraphicFramePr>
            <a:graphicFrameLocks noChangeAspect="1"/>
          </p:cNvGraphicFramePr>
          <p:nvPr/>
        </p:nvGraphicFramePr>
        <p:xfrm>
          <a:off x="5105400" y="1219200"/>
          <a:ext cx="3556000" cy="5029200"/>
        </p:xfrm>
        <a:graphic>
          <a:graphicData uri="http://schemas.openxmlformats.org/presentationml/2006/ole">
            <p:oleObj spid="_x0000_s4099" name="Artwork" r:id="rId4" imgW="8932500" imgH="12633750" progId="">
              <p:embed/>
            </p:oleObj>
          </a:graphicData>
        </a:graphic>
      </p:graphicFrame>
      <p:sp>
        <p:nvSpPr>
          <p:cNvPr id="4101" name="Line 5"/>
          <p:cNvSpPr>
            <a:spLocks noChangeShapeType="1"/>
          </p:cNvSpPr>
          <p:nvPr/>
        </p:nvSpPr>
        <p:spPr bwMode="auto">
          <a:xfrm>
            <a:off x="4572000" y="3657600"/>
            <a:ext cx="533400" cy="0"/>
          </a:xfrm>
          <a:prstGeom prst="line">
            <a:avLst/>
          </a:prstGeom>
          <a:noFill/>
          <a:ln w="57150">
            <a:solidFill>
              <a:srgbClr val="FF0000"/>
            </a:solidFill>
            <a:round/>
            <a:headEnd/>
            <a:tailEnd type="triangle" w="med" len="med"/>
          </a:ln>
        </p:spPr>
        <p:txBody>
          <a:bodyPr/>
          <a:lstStyle/>
          <a:p>
            <a:endParaRPr lang="ja-JP" altLang="en-US"/>
          </a:p>
        </p:txBody>
      </p:sp>
      <p:sp>
        <p:nvSpPr>
          <p:cNvPr id="4102" name="Text Box 6"/>
          <p:cNvSpPr txBox="1">
            <a:spLocks noChangeArrowheads="1"/>
          </p:cNvSpPr>
          <p:nvPr/>
        </p:nvSpPr>
        <p:spPr bwMode="auto">
          <a:xfrm>
            <a:off x="1905000" y="1981200"/>
            <a:ext cx="1295400" cy="457200"/>
          </a:xfrm>
          <a:prstGeom prst="rect">
            <a:avLst/>
          </a:prstGeom>
          <a:noFill/>
          <a:ln w="9525">
            <a:noFill/>
            <a:miter lim="800000"/>
            <a:headEnd/>
            <a:tailEnd/>
          </a:ln>
        </p:spPr>
        <p:txBody>
          <a:bodyPr>
            <a:spAutoFit/>
          </a:bodyPr>
          <a:lstStyle/>
          <a:p>
            <a:pPr>
              <a:spcBef>
                <a:spcPct val="50000"/>
              </a:spcBef>
            </a:pPr>
            <a:r>
              <a:rPr lang="ja-JP" altLang="en-US" sz="2400">
                <a:latin typeface="Times New Roman" pitchFamily="18" charset="0"/>
              </a:rPr>
              <a:t>測定器</a:t>
            </a:r>
          </a:p>
        </p:txBody>
      </p:sp>
      <p:sp>
        <p:nvSpPr>
          <p:cNvPr id="4103" name="Text Box 7"/>
          <p:cNvSpPr txBox="1">
            <a:spLocks noChangeArrowheads="1"/>
          </p:cNvSpPr>
          <p:nvPr/>
        </p:nvSpPr>
        <p:spPr bwMode="auto">
          <a:xfrm>
            <a:off x="5105400" y="1143000"/>
            <a:ext cx="3429000" cy="822325"/>
          </a:xfrm>
          <a:prstGeom prst="rect">
            <a:avLst/>
          </a:prstGeom>
          <a:noFill/>
          <a:ln w="9525">
            <a:noFill/>
            <a:miter lim="800000"/>
            <a:headEnd/>
            <a:tailEnd/>
          </a:ln>
        </p:spPr>
        <p:txBody>
          <a:bodyPr>
            <a:spAutoFit/>
          </a:bodyPr>
          <a:lstStyle/>
          <a:p>
            <a:pPr>
              <a:spcBef>
                <a:spcPct val="50000"/>
              </a:spcBef>
            </a:pPr>
            <a:r>
              <a:rPr lang="ja-JP" altLang="en-US" sz="2400">
                <a:latin typeface="Times New Roman" pitchFamily="18" charset="0"/>
              </a:rPr>
              <a:t>コンピュータに取り込んで解析されたデータ</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ja-JP" altLang="en-US" smtClean="0"/>
              <a:t>引き金を引く　ー　トリガー</a:t>
            </a:r>
          </a:p>
        </p:txBody>
      </p:sp>
      <p:sp>
        <p:nvSpPr>
          <p:cNvPr id="8196" name="Text Box 3"/>
          <p:cNvSpPr txBox="1">
            <a:spLocks noChangeArrowheads="1"/>
          </p:cNvSpPr>
          <p:nvPr/>
        </p:nvSpPr>
        <p:spPr bwMode="auto">
          <a:xfrm>
            <a:off x="762000" y="1143000"/>
            <a:ext cx="1752600" cy="822325"/>
          </a:xfrm>
          <a:prstGeom prst="rect">
            <a:avLst/>
          </a:prstGeom>
          <a:noFill/>
          <a:ln w="9525">
            <a:noFill/>
            <a:miter lim="800000"/>
            <a:headEnd/>
            <a:tailEnd/>
          </a:ln>
        </p:spPr>
        <p:txBody>
          <a:bodyPr>
            <a:spAutoFit/>
          </a:bodyPr>
          <a:lstStyle/>
          <a:p>
            <a:pPr>
              <a:spcBef>
                <a:spcPct val="50000"/>
              </a:spcBef>
            </a:pPr>
            <a:r>
              <a:rPr lang="ja-JP" altLang="en-US" sz="2400">
                <a:latin typeface="Times New Roman" pitchFamily="18" charset="0"/>
                <a:ea typeface="ＭＳ ゴシック" pitchFamily="49" charset="-128"/>
              </a:rPr>
              <a:t>毎秒１億回の衝突</a:t>
            </a:r>
          </a:p>
        </p:txBody>
      </p:sp>
      <p:sp>
        <p:nvSpPr>
          <p:cNvPr id="8197" name="Text Box 4"/>
          <p:cNvSpPr txBox="1">
            <a:spLocks noChangeArrowheads="1"/>
          </p:cNvSpPr>
          <p:nvPr/>
        </p:nvSpPr>
        <p:spPr bwMode="auto">
          <a:xfrm>
            <a:off x="3505200" y="1143000"/>
            <a:ext cx="2057400" cy="822325"/>
          </a:xfrm>
          <a:prstGeom prst="rect">
            <a:avLst/>
          </a:prstGeom>
          <a:noFill/>
          <a:ln w="9525">
            <a:noFill/>
            <a:miter lim="800000"/>
            <a:headEnd/>
            <a:tailEnd/>
          </a:ln>
        </p:spPr>
        <p:txBody>
          <a:bodyPr>
            <a:spAutoFit/>
          </a:bodyPr>
          <a:lstStyle/>
          <a:p>
            <a:pPr>
              <a:spcBef>
                <a:spcPct val="50000"/>
              </a:spcBef>
            </a:pPr>
            <a:r>
              <a:rPr lang="ja-JP" altLang="en-US" sz="2400" b="1">
                <a:latin typeface="Times New Roman" pitchFamily="18" charset="0"/>
                <a:ea typeface="ＭＳ ゴシック" pitchFamily="49" charset="-128"/>
              </a:rPr>
              <a:t>ＢＢ</a:t>
            </a:r>
            <a:r>
              <a:rPr lang="ja-JP" altLang="en-US" sz="2400">
                <a:latin typeface="Times New Roman" pitchFamily="18" charset="0"/>
                <a:ea typeface="ＭＳ ゴシック" pitchFamily="49" charset="-128"/>
              </a:rPr>
              <a:t>ができたかどうか判別</a:t>
            </a:r>
          </a:p>
        </p:txBody>
      </p:sp>
      <p:sp>
        <p:nvSpPr>
          <p:cNvPr id="8198" name="Text Box 5"/>
          <p:cNvSpPr txBox="1">
            <a:spLocks noChangeArrowheads="1"/>
          </p:cNvSpPr>
          <p:nvPr/>
        </p:nvSpPr>
        <p:spPr bwMode="auto">
          <a:xfrm>
            <a:off x="6705600" y="1143000"/>
            <a:ext cx="1600200" cy="822325"/>
          </a:xfrm>
          <a:prstGeom prst="rect">
            <a:avLst/>
          </a:prstGeom>
          <a:noFill/>
          <a:ln w="9525">
            <a:noFill/>
            <a:miter lim="800000"/>
            <a:headEnd/>
            <a:tailEnd/>
          </a:ln>
        </p:spPr>
        <p:txBody>
          <a:bodyPr>
            <a:spAutoFit/>
          </a:bodyPr>
          <a:lstStyle/>
          <a:p>
            <a:pPr>
              <a:spcBef>
                <a:spcPct val="50000"/>
              </a:spcBef>
            </a:pPr>
            <a:r>
              <a:rPr lang="ja-JP" altLang="en-US" sz="2400">
                <a:latin typeface="Times New Roman" pitchFamily="18" charset="0"/>
                <a:ea typeface="ＭＳ ゴシック" pitchFamily="49" charset="-128"/>
              </a:rPr>
              <a:t>トリガーを宣言</a:t>
            </a:r>
          </a:p>
        </p:txBody>
      </p:sp>
      <p:sp>
        <p:nvSpPr>
          <p:cNvPr id="8199" name="Line 6"/>
          <p:cNvSpPr>
            <a:spLocks noChangeShapeType="1"/>
          </p:cNvSpPr>
          <p:nvPr/>
        </p:nvSpPr>
        <p:spPr bwMode="auto">
          <a:xfrm>
            <a:off x="1447800" y="2057400"/>
            <a:ext cx="5867400" cy="0"/>
          </a:xfrm>
          <a:prstGeom prst="line">
            <a:avLst/>
          </a:prstGeom>
          <a:noFill/>
          <a:ln w="38100">
            <a:solidFill>
              <a:srgbClr val="FF0000"/>
            </a:solidFill>
            <a:round/>
            <a:headEnd type="triangle" w="med" len="med"/>
            <a:tailEnd type="triangle" w="med" len="med"/>
          </a:ln>
        </p:spPr>
        <p:txBody>
          <a:bodyPr/>
          <a:lstStyle/>
          <a:p>
            <a:endParaRPr lang="ja-JP" altLang="en-US"/>
          </a:p>
        </p:txBody>
      </p:sp>
      <p:sp>
        <p:nvSpPr>
          <p:cNvPr id="8200" name="Text Box 7"/>
          <p:cNvSpPr txBox="1">
            <a:spLocks noChangeArrowheads="1"/>
          </p:cNvSpPr>
          <p:nvPr/>
        </p:nvSpPr>
        <p:spPr bwMode="auto">
          <a:xfrm>
            <a:off x="3276600" y="2057400"/>
            <a:ext cx="2209800" cy="457200"/>
          </a:xfrm>
          <a:prstGeom prst="rect">
            <a:avLst/>
          </a:prstGeom>
          <a:noFill/>
          <a:ln w="9525">
            <a:noFill/>
            <a:miter lim="800000"/>
            <a:headEnd/>
            <a:tailEnd/>
          </a:ln>
        </p:spPr>
        <p:txBody>
          <a:bodyPr>
            <a:spAutoFit/>
          </a:bodyPr>
          <a:lstStyle/>
          <a:p>
            <a:pPr>
              <a:spcBef>
                <a:spcPct val="50000"/>
              </a:spcBef>
            </a:pPr>
            <a:r>
              <a:rPr lang="ja-JP" altLang="en-US" sz="2400">
                <a:latin typeface="Times New Roman" pitchFamily="18" charset="0"/>
                <a:ea typeface="ＭＳ ゴシック" pitchFamily="49" charset="-128"/>
              </a:rPr>
              <a:t>２マイクロ秒</a:t>
            </a:r>
          </a:p>
        </p:txBody>
      </p:sp>
      <p:sp>
        <p:nvSpPr>
          <p:cNvPr id="8201" name="Line 8"/>
          <p:cNvSpPr>
            <a:spLocks noChangeShapeType="1"/>
          </p:cNvSpPr>
          <p:nvPr/>
        </p:nvSpPr>
        <p:spPr bwMode="auto">
          <a:xfrm>
            <a:off x="3962400" y="1219200"/>
            <a:ext cx="228600" cy="0"/>
          </a:xfrm>
          <a:prstGeom prst="line">
            <a:avLst/>
          </a:prstGeom>
          <a:noFill/>
          <a:ln w="19050">
            <a:solidFill>
              <a:schemeClr val="tx1"/>
            </a:solidFill>
            <a:round/>
            <a:headEnd/>
            <a:tailEnd/>
          </a:ln>
        </p:spPr>
        <p:txBody>
          <a:bodyPr/>
          <a:lstStyle/>
          <a:p>
            <a:endParaRPr lang="ja-JP" altLang="en-US"/>
          </a:p>
        </p:txBody>
      </p:sp>
      <p:graphicFrame>
        <p:nvGraphicFramePr>
          <p:cNvPr id="8194" name="Object 9"/>
          <p:cNvGraphicFramePr>
            <a:graphicFrameLocks noChangeAspect="1"/>
          </p:cNvGraphicFramePr>
          <p:nvPr/>
        </p:nvGraphicFramePr>
        <p:xfrm>
          <a:off x="609600" y="2819400"/>
          <a:ext cx="8001000" cy="2560638"/>
        </p:xfrm>
        <a:graphic>
          <a:graphicData uri="http://schemas.openxmlformats.org/presentationml/2006/ole">
            <p:oleObj spid="_x0000_s8194" name="Artwork" r:id="rId3" imgW="10406250" imgH="3330000" progId="">
              <p:embed/>
            </p:oleObj>
          </a:graphicData>
        </a:graphic>
      </p:graphicFrame>
      <p:sp>
        <p:nvSpPr>
          <p:cNvPr id="8202" name="Text Box 10"/>
          <p:cNvSpPr txBox="1">
            <a:spLocks noChangeArrowheads="1"/>
          </p:cNvSpPr>
          <p:nvPr/>
        </p:nvSpPr>
        <p:spPr bwMode="auto">
          <a:xfrm>
            <a:off x="1143000" y="5562600"/>
            <a:ext cx="1447800" cy="457200"/>
          </a:xfrm>
          <a:prstGeom prst="rect">
            <a:avLst/>
          </a:prstGeom>
          <a:noFill/>
          <a:ln w="9525">
            <a:noFill/>
            <a:miter lim="800000"/>
            <a:headEnd/>
            <a:tailEnd/>
          </a:ln>
        </p:spPr>
        <p:txBody>
          <a:bodyPr>
            <a:spAutoFit/>
          </a:bodyPr>
          <a:lstStyle/>
          <a:p>
            <a:pPr>
              <a:spcBef>
                <a:spcPct val="50000"/>
              </a:spcBef>
            </a:pPr>
            <a:r>
              <a:rPr lang="ja-JP" altLang="en-US" sz="2400">
                <a:latin typeface="Times New Roman" pitchFamily="18" charset="0"/>
                <a:ea typeface="ＭＳ ゴシック" pitchFamily="49" charset="-128"/>
              </a:rPr>
              <a:t>反応なし</a:t>
            </a:r>
          </a:p>
        </p:txBody>
      </p:sp>
      <p:sp>
        <p:nvSpPr>
          <p:cNvPr id="8203" name="Text Box 11"/>
          <p:cNvSpPr txBox="1">
            <a:spLocks noChangeArrowheads="1"/>
          </p:cNvSpPr>
          <p:nvPr/>
        </p:nvSpPr>
        <p:spPr bwMode="auto">
          <a:xfrm>
            <a:off x="3657600" y="5562600"/>
            <a:ext cx="2057400" cy="457200"/>
          </a:xfrm>
          <a:prstGeom prst="rect">
            <a:avLst/>
          </a:prstGeom>
          <a:noFill/>
          <a:ln w="9525">
            <a:noFill/>
            <a:miter lim="800000"/>
            <a:headEnd/>
            <a:tailEnd/>
          </a:ln>
        </p:spPr>
        <p:txBody>
          <a:bodyPr>
            <a:spAutoFit/>
          </a:bodyPr>
          <a:lstStyle/>
          <a:p>
            <a:pPr>
              <a:spcBef>
                <a:spcPct val="50000"/>
              </a:spcBef>
            </a:pPr>
            <a:r>
              <a:rPr lang="ja-JP" altLang="en-US" sz="2400">
                <a:latin typeface="Times New Roman" pitchFamily="18" charset="0"/>
                <a:ea typeface="ＭＳ ゴシック" pitchFamily="49" charset="-128"/>
              </a:rPr>
              <a:t>ＢＢができた</a:t>
            </a:r>
          </a:p>
        </p:txBody>
      </p:sp>
      <p:sp>
        <p:nvSpPr>
          <p:cNvPr id="8204" name="Text Box 12"/>
          <p:cNvSpPr txBox="1">
            <a:spLocks noChangeArrowheads="1"/>
          </p:cNvSpPr>
          <p:nvPr/>
        </p:nvSpPr>
        <p:spPr bwMode="auto">
          <a:xfrm>
            <a:off x="6324600" y="5562600"/>
            <a:ext cx="2209800" cy="457200"/>
          </a:xfrm>
          <a:prstGeom prst="rect">
            <a:avLst/>
          </a:prstGeom>
          <a:noFill/>
          <a:ln w="9525">
            <a:noFill/>
            <a:miter lim="800000"/>
            <a:headEnd/>
            <a:tailEnd/>
          </a:ln>
        </p:spPr>
        <p:txBody>
          <a:bodyPr>
            <a:spAutoFit/>
          </a:bodyPr>
          <a:lstStyle/>
          <a:p>
            <a:pPr>
              <a:spcBef>
                <a:spcPct val="50000"/>
              </a:spcBef>
            </a:pPr>
            <a:r>
              <a:rPr lang="ja-JP" altLang="en-US" sz="2400">
                <a:latin typeface="Times New Roman" pitchFamily="18" charset="0"/>
                <a:ea typeface="ＭＳ ゴシック" pitchFamily="49" charset="-128"/>
              </a:rPr>
              <a:t>「ゴミ」事象</a:t>
            </a:r>
          </a:p>
        </p:txBody>
      </p:sp>
      <p:sp>
        <p:nvSpPr>
          <p:cNvPr id="8205" name="Line 13"/>
          <p:cNvSpPr>
            <a:spLocks noChangeShapeType="1"/>
          </p:cNvSpPr>
          <p:nvPr/>
        </p:nvSpPr>
        <p:spPr bwMode="auto">
          <a:xfrm>
            <a:off x="4114800" y="5638800"/>
            <a:ext cx="228600" cy="0"/>
          </a:xfrm>
          <a:prstGeom prst="line">
            <a:avLst/>
          </a:prstGeom>
          <a:noFill/>
          <a:ln w="19050">
            <a:solidFill>
              <a:schemeClr val="tx1"/>
            </a:solidFill>
            <a:round/>
            <a:headEnd/>
            <a:tailEnd/>
          </a:ln>
        </p:spPr>
        <p:txBody>
          <a:bodyPr/>
          <a:lstStyle/>
          <a:p>
            <a:endParaRPr lang="ja-JP"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kenji\doc\etc\Nken\photo\DSC_0090.JPG"/>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a:ln w="9525">
            <a:noFill/>
            <a:miter lim="800000"/>
            <a:headEnd/>
            <a:tailEnd/>
          </a:ln>
        </p:spPr>
      </p:pic>
      <p:pic>
        <p:nvPicPr>
          <p:cNvPr id="23555" name="Picture 3" descr="C:\kenji\doc\etc\comp\20050618dousoukai\fig\belle.eps"/>
          <p:cNvPicPr>
            <a:picLocks noChangeAspect="1" noChangeArrowheads="1"/>
          </p:cNvPicPr>
          <p:nvPr/>
        </p:nvPicPr>
        <p:blipFill>
          <a:blip r:embed="rId3" cstate="print"/>
          <a:srcRect/>
          <a:stretch>
            <a:fillRect/>
          </a:stretch>
        </p:blipFill>
        <p:spPr bwMode="auto">
          <a:xfrm>
            <a:off x="5849938" y="0"/>
            <a:ext cx="3294062" cy="5181600"/>
          </a:xfrm>
          <a:prstGeom prst="rect">
            <a:avLst/>
          </a:prstGeom>
          <a:noFill/>
          <a:ln w="9525">
            <a:noFill/>
            <a:miter lim="800000"/>
            <a:headEnd/>
            <a:tailEnd/>
          </a:ln>
        </p:spPr>
      </p:pic>
      <p:sp>
        <p:nvSpPr>
          <p:cNvPr id="23556" name="Rectangle 4"/>
          <p:cNvSpPr>
            <a:spLocks noGrp="1" noChangeArrowheads="1"/>
          </p:cNvSpPr>
          <p:nvPr>
            <p:ph type="title"/>
          </p:nvPr>
        </p:nvSpPr>
        <p:spPr>
          <a:xfrm>
            <a:off x="827088" y="115888"/>
            <a:ext cx="5299075" cy="576262"/>
          </a:xfrm>
        </p:spPr>
        <p:txBody>
          <a:bodyPr/>
          <a:lstStyle/>
          <a:p>
            <a:pPr eaLnBrk="1" hangingPunct="1"/>
            <a:r>
              <a:rPr lang="ja-JP" altLang="en-US" smtClean="0"/>
              <a:t>データ解析システム</a:t>
            </a:r>
          </a:p>
        </p:txBody>
      </p:sp>
      <p:sp>
        <p:nvSpPr>
          <p:cNvPr id="23557" name="Rectangle 5"/>
          <p:cNvSpPr>
            <a:spLocks noGrp="1" noChangeArrowheads="1"/>
          </p:cNvSpPr>
          <p:nvPr>
            <p:ph type="body" idx="1"/>
          </p:nvPr>
        </p:nvSpPr>
        <p:spPr>
          <a:xfrm>
            <a:off x="152400" y="1524000"/>
            <a:ext cx="5486400" cy="4114800"/>
          </a:xfrm>
        </p:spPr>
        <p:txBody>
          <a:bodyPr/>
          <a:lstStyle/>
          <a:p>
            <a:pPr eaLnBrk="1" hangingPunct="1"/>
            <a:r>
              <a:rPr lang="ja-JP" altLang="en-US" sz="2400" smtClean="0">
                <a:solidFill>
                  <a:schemeClr val="accent1"/>
                </a:solidFill>
              </a:rPr>
              <a:t>大型実験装置で、膨大なデータを収集</a:t>
            </a:r>
          </a:p>
          <a:p>
            <a:pPr eaLnBrk="1" hangingPunct="1"/>
            <a:r>
              <a:rPr lang="ja-JP" altLang="en-US" sz="2400" smtClean="0">
                <a:solidFill>
                  <a:schemeClr val="accent1"/>
                </a:solidFill>
              </a:rPr>
              <a:t>解析には、大量のコンピュータが必要</a:t>
            </a:r>
          </a:p>
          <a:p>
            <a:pPr eaLnBrk="1" hangingPunct="1"/>
            <a:endParaRPr lang="ja-JP" altLang="en-US" sz="2400" smtClean="0">
              <a:solidFill>
                <a:schemeClr val="accent1"/>
              </a:solidFill>
            </a:endParaRPr>
          </a:p>
          <a:p>
            <a:pPr eaLnBrk="1" hangingPunct="1"/>
            <a:endParaRPr lang="ja-JP" altLang="en-US" sz="2400" smtClean="0">
              <a:solidFill>
                <a:schemeClr val="accent1"/>
              </a:solidFill>
            </a:endParaRPr>
          </a:p>
          <a:p>
            <a:pPr eaLnBrk="1" hangingPunct="1"/>
            <a:r>
              <a:rPr lang="ja-JP" altLang="en-US" sz="2400" smtClean="0">
                <a:solidFill>
                  <a:schemeClr val="accent1"/>
                </a:solidFill>
              </a:rPr>
              <a:t>実験データ</a:t>
            </a:r>
            <a:r>
              <a:rPr lang="en-US" altLang="ja-JP" sz="2400" smtClean="0">
                <a:solidFill>
                  <a:schemeClr val="accent1"/>
                </a:solidFill>
              </a:rPr>
              <a:t>(</a:t>
            </a:r>
            <a:r>
              <a:rPr lang="ja-JP" altLang="en-US" sz="2400" smtClean="0">
                <a:solidFill>
                  <a:schemeClr val="accent1"/>
                </a:solidFill>
              </a:rPr>
              <a:t>つくば、</a:t>
            </a:r>
            <a:r>
              <a:rPr lang="en-US" altLang="ja-JP" sz="2400" smtClean="0">
                <a:solidFill>
                  <a:schemeClr val="accent1"/>
                </a:solidFill>
              </a:rPr>
              <a:t>KEK)</a:t>
            </a:r>
          </a:p>
          <a:p>
            <a:pPr lvl="1" eaLnBrk="1" hangingPunct="1"/>
            <a:r>
              <a:rPr lang="ja-JP" altLang="en-US" sz="2000" smtClean="0">
                <a:solidFill>
                  <a:schemeClr val="accent1"/>
                </a:solidFill>
              </a:rPr>
              <a:t>各大学・研究機関へ転送</a:t>
            </a:r>
          </a:p>
          <a:p>
            <a:pPr eaLnBrk="1" hangingPunct="1"/>
            <a:r>
              <a:rPr lang="ja-JP" altLang="en-US" sz="2400" smtClean="0">
                <a:solidFill>
                  <a:schemeClr val="accent1"/>
                </a:solidFill>
              </a:rPr>
              <a:t>解析コンピュータ</a:t>
            </a:r>
          </a:p>
          <a:p>
            <a:pPr lvl="1" eaLnBrk="1" hangingPunct="1"/>
            <a:r>
              <a:rPr lang="ja-JP" altLang="en-US" sz="2000" smtClean="0">
                <a:solidFill>
                  <a:schemeClr val="accent1"/>
                </a:solidFill>
              </a:rPr>
              <a:t>物理解析</a:t>
            </a:r>
          </a:p>
          <a:p>
            <a:pPr lvl="1" eaLnBrk="1" hangingPunct="1"/>
            <a:r>
              <a:rPr lang="ja-JP" altLang="en-US" sz="2000" smtClean="0">
                <a:solidFill>
                  <a:schemeClr val="accent1"/>
                </a:solidFill>
              </a:rPr>
              <a:t>シミュレーション</a:t>
            </a:r>
          </a:p>
        </p:txBody>
      </p:sp>
      <p:pic>
        <p:nvPicPr>
          <p:cNvPr id="23558" name="Picture 6" descr="C:\kenji\doc\etc\comp\20060309Hepnet\fig\PICT0021.JPG"/>
          <p:cNvPicPr>
            <a:picLocks noChangeAspect="1" noChangeArrowheads="1"/>
          </p:cNvPicPr>
          <p:nvPr/>
        </p:nvPicPr>
        <p:blipFill>
          <a:blip r:embed="rId4" cstate="print"/>
          <a:srcRect/>
          <a:stretch>
            <a:fillRect/>
          </a:stretch>
        </p:blipFill>
        <p:spPr bwMode="auto">
          <a:xfrm>
            <a:off x="5257800" y="4972050"/>
            <a:ext cx="2514600" cy="1885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ja-JP" smtClean="0"/>
              <a:t>ATLAS</a:t>
            </a:r>
            <a:r>
              <a:rPr lang="ja-JP" altLang="en-US" smtClean="0"/>
              <a:t>検出器</a:t>
            </a:r>
          </a:p>
        </p:txBody>
      </p:sp>
      <p:sp>
        <p:nvSpPr>
          <p:cNvPr id="17411" name="Rectangle 18"/>
          <p:cNvSpPr>
            <a:spLocks noChangeArrowheads="1"/>
          </p:cNvSpPr>
          <p:nvPr/>
        </p:nvSpPr>
        <p:spPr bwMode="auto">
          <a:xfrm>
            <a:off x="5334000" y="6477000"/>
            <a:ext cx="3810000" cy="381000"/>
          </a:xfrm>
          <a:prstGeom prst="rect">
            <a:avLst/>
          </a:prstGeom>
          <a:solidFill>
            <a:schemeClr val="bg1"/>
          </a:solidFill>
          <a:ln w="9525">
            <a:noFill/>
            <a:miter lim="800000"/>
            <a:headEnd/>
            <a:tailEnd/>
          </a:ln>
        </p:spPr>
        <p:txBody>
          <a:bodyPr wrap="none" anchor="ctr"/>
          <a:lstStyle/>
          <a:p>
            <a:pPr defTabSz="457200"/>
            <a:endParaRPr lang="ja-JP" altLang="ja-JP" sz="1800"/>
          </a:p>
        </p:txBody>
      </p:sp>
      <p:pic>
        <p:nvPicPr>
          <p:cNvPr id="17412" name="Picture 10" descr="ATLAS_Silver_White_1024x768_2"/>
          <p:cNvPicPr>
            <a:picLocks noChangeAspect="1" noChangeArrowheads="1"/>
          </p:cNvPicPr>
          <p:nvPr/>
        </p:nvPicPr>
        <p:blipFill>
          <a:blip r:embed="rId2" cstate="print"/>
          <a:srcRect t="13953" b="3632"/>
          <a:stretch>
            <a:fillRect/>
          </a:stretch>
        </p:blipFill>
        <p:spPr bwMode="auto">
          <a:xfrm>
            <a:off x="381000" y="873125"/>
            <a:ext cx="8458200" cy="5222875"/>
          </a:xfrm>
          <a:prstGeom prst="rect">
            <a:avLst/>
          </a:prstGeom>
          <a:noFill/>
          <a:ln w="9525">
            <a:noFill/>
            <a:miter lim="800000"/>
            <a:headEnd/>
            <a:tailEnd/>
          </a:ln>
        </p:spPr>
      </p:pic>
      <p:sp>
        <p:nvSpPr>
          <p:cNvPr id="17413" name="Line 12"/>
          <p:cNvSpPr>
            <a:spLocks noChangeShapeType="1"/>
          </p:cNvSpPr>
          <p:nvPr/>
        </p:nvSpPr>
        <p:spPr bwMode="auto">
          <a:xfrm flipV="1">
            <a:off x="76200" y="3048000"/>
            <a:ext cx="4572000" cy="609600"/>
          </a:xfrm>
          <a:prstGeom prst="line">
            <a:avLst/>
          </a:prstGeom>
          <a:noFill/>
          <a:ln w="57150">
            <a:solidFill>
              <a:srgbClr val="FFFF66"/>
            </a:solidFill>
            <a:round/>
            <a:headEnd/>
            <a:tailEnd type="triangle" w="med" len="med"/>
          </a:ln>
        </p:spPr>
        <p:txBody>
          <a:bodyPr/>
          <a:lstStyle/>
          <a:p>
            <a:endParaRPr lang="ja-JP" altLang="en-US"/>
          </a:p>
        </p:txBody>
      </p:sp>
      <p:sp>
        <p:nvSpPr>
          <p:cNvPr id="17414" name="Line 13"/>
          <p:cNvSpPr>
            <a:spLocks noChangeShapeType="1"/>
          </p:cNvSpPr>
          <p:nvPr/>
        </p:nvSpPr>
        <p:spPr bwMode="auto">
          <a:xfrm flipH="1">
            <a:off x="4724400" y="2438400"/>
            <a:ext cx="4038600" cy="609600"/>
          </a:xfrm>
          <a:prstGeom prst="line">
            <a:avLst/>
          </a:prstGeom>
          <a:noFill/>
          <a:ln w="57150">
            <a:solidFill>
              <a:srgbClr val="FF0000"/>
            </a:solidFill>
            <a:round/>
            <a:headEnd/>
            <a:tailEnd type="triangle" w="med" len="med"/>
          </a:ln>
        </p:spPr>
        <p:txBody>
          <a:bodyPr/>
          <a:lstStyle/>
          <a:p>
            <a:endParaRPr lang="ja-JP" altLang="en-US"/>
          </a:p>
        </p:txBody>
      </p:sp>
      <p:sp>
        <p:nvSpPr>
          <p:cNvPr id="17415" name="Text Box 14"/>
          <p:cNvSpPr txBox="1">
            <a:spLocks noChangeArrowheads="1"/>
          </p:cNvSpPr>
          <p:nvPr/>
        </p:nvSpPr>
        <p:spPr bwMode="auto">
          <a:xfrm>
            <a:off x="7162800" y="2133600"/>
            <a:ext cx="1401763" cy="396875"/>
          </a:xfrm>
          <a:prstGeom prst="rect">
            <a:avLst/>
          </a:prstGeom>
          <a:noFill/>
          <a:ln w="9525">
            <a:noFill/>
            <a:miter lim="800000"/>
            <a:headEnd/>
            <a:tailEnd/>
          </a:ln>
        </p:spPr>
        <p:txBody>
          <a:bodyPr wrap="none">
            <a:spAutoFit/>
          </a:bodyPr>
          <a:lstStyle/>
          <a:p>
            <a:pPr defTabSz="457200"/>
            <a:r>
              <a:rPr lang="en-US" altLang="ja-JP" sz="1800"/>
              <a:t>7TeV </a:t>
            </a:r>
            <a:r>
              <a:rPr lang="ja-JP" altLang="en-US" sz="1800"/>
              <a:t>陽子</a:t>
            </a:r>
          </a:p>
        </p:txBody>
      </p:sp>
      <p:sp>
        <p:nvSpPr>
          <p:cNvPr id="17416" name="Text Box 15"/>
          <p:cNvSpPr txBox="1">
            <a:spLocks noChangeArrowheads="1"/>
          </p:cNvSpPr>
          <p:nvPr/>
        </p:nvSpPr>
        <p:spPr bwMode="auto">
          <a:xfrm>
            <a:off x="1646238" y="2971800"/>
            <a:ext cx="1401762" cy="396875"/>
          </a:xfrm>
          <a:prstGeom prst="rect">
            <a:avLst/>
          </a:prstGeom>
          <a:noFill/>
          <a:ln w="9525">
            <a:noFill/>
            <a:miter lim="800000"/>
            <a:headEnd/>
            <a:tailEnd/>
          </a:ln>
        </p:spPr>
        <p:txBody>
          <a:bodyPr wrap="none">
            <a:spAutoFit/>
          </a:bodyPr>
          <a:lstStyle/>
          <a:p>
            <a:pPr defTabSz="457200"/>
            <a:r>
              <a:rPr lang="en-US" altLang="ja-JP" sz="1800"/>
              <a:t>7TeV </a:t>
            </a:r>
            <a:r>
              <a:rPr lang="ja-JP" altLang="en-US" sz="1800"/>
              <a:t>陽子</a:t>
            </a:r>
          </a:p>
        </p:txBody>
      </p:sp>
      <p:sp>
        <p:nvSpPr>
          <p:cNvPr id="17417" name="Text Box 17"/>
          <p:cNvSpPr txBox="1">
            <a:spLocks noChangeArrowheads="1"/>
          </p:cNvSpPr>
          <p:nvPr/>
        </p:nvSpPr>
        <p:spPr bwMode="auto">
          <a:xfrm>
            <a:off x="5975350" y="5865813"/>
            <a:ext cx="3154363" cy="915987"/>
          </a:xfrm>
          <a:prstGeom prst="rect">
            <a:avLst/>
          </a:prstGeom>
          <a:solidFill>
            <a:schemeClr val="bg1"/>
          </a:solidFill>
          <a:ln w="9525">
            <a:noFill/>
            <a:miter lim="800000"/>
            <a:headEnd/>
            <a:tailEnd/>
          </a:ln>
        </p:spPr>
        <p:txBody>
          <a:bodyPr wrap="none">
            <a:spAutoFit/>
          </a:bodyPr>
          <a:lstStyle/>
          <a:p>
            <a:pPr defTabSz="457200"/>
            <a:r>
              <a:rPr lang="ja-JP" altLang="en-US" sz="1800"/>
              <a:t>磁場	</a:t>
            </a:r>
            <a:r>
              <a:rPr lang="en-US" altLang="ja-JP" sz="1800"/>
              <a:t>: 2 </a:t>
            </a:r>
            <a:r>
              <a:rPr lang="ja-JP" altLang="en-US" sz="1800"/>
              <a:t>テスラ</a:t>
            </a:r>
            <a:r>
              <a:rPr lang="en-US" altLang="ja-JP" sz="1800"/>
              <a:t>(solenoid)</a:t>
            </a:r>
          </a:p>
          <a:p>
            <a:pPr defTabSz="457200"/>
            <a:r>
              <a:rPr lang="en-US" altLang="ja-JP" sz="1800"/>
              <a:t>                0.5 </a:t>
            </a:r>
            <a:r>
              <a:rPr lang="ja-JP" altLang="en-US" sz="1800"/>
              <a:t>テスラ </a:t>
            </a:r>
            <a:r>
              <a:rPr lang="en-US" altLang="ja-JP" sz="1800"/>
              <a:t>(toroid)</a:t>
            </a:r>
          </a:p>
          <a:p>
            <a:pPr defTabSz="457200"/>
            <a:r>
              <a:rPr lang="ja-JP" altLang="en-US" sz="1800"/>
              <a:t>読み出し</a:t>
            </a:r>
            <a:r>
              <a:rPr lang="en-US" altLang="ja-JP" sz="1800"/>
              <a:t>:1</a:t>
            </a:r>
            <a:r>
              <a:rPr lang="ja-JP" altLang="en-US" sz="1800"/>
              <a:t>億</a:t>
            </a:r>
            <a:r>
              <a:rPr lang="en-US" altLang="ja-JP" sz="1800"/>
              <a:t>6</a:t>
            </a:r>
            <a:r>
              <a:rPr lang="ja-JP" altLang="en-US" sz="1800"/>
              <a:t>千万チャンネル</a:t>
            </a:r>
          </a:p>
        </p:txBody>
      </p:sp>
      <p:sp>
        <p:nvSpPr>
          <p:cNvPr id="17418" name="Rectangle 19"/>
          <p:cNvSpPr>
            <a:spLocks noChangeArrowheads="1"/>
          </p:cNvSpPr>
          <p:nvPr/>
        </p:nvSpPr>
        <p:spPr bwMode="auto">
          <a:xfrm>
            <a:off x="0" y="5877272"/>
            <a:ext cx="3886200" cy="914400"/>
          </a:xfrm>
          <a:prstGeom prst="rect">
            <a:avLst/>
          </a:prstGeom>
          <a:solidFill>
            <a:schemeClr val="bg1"/>
          </a:solidFill>
          <a:ln w="9525">
            <a:noFill/>
            <a:miter lim="800000"/>
            <a:headEnd/>
            <a:tailEnd/>
          </a:ln>
        </p:spPr>
        <p:txBody>
          <a:bodyPr>
            <a:spAutoFit/>
          </a:bodyPr>
          <a:lstStyle/>
          <a:p>
            <a:pPr defTabSz="457200"/>
            <a:r>
              <a:rPr lang="ja-JP" altLang="en-US" sz="1800"/>
              <a:t>総重量	</a:t>
            </a:r>
            <a:r>
              <a:rPr lang="en-US" altLang="ja-JP" sz="1800"/>
              <a:t>: 7000 </a:t>
            </a:r>
            <a:r>
              <a:rPr lang="ja-JP" altLang="en-US" sz="1800"/>
              <a:t>トン</a:t>
            </a:r>
          </a:p>
          <a:p>
            <a:pPr defTabSz="457200"/>
            <a:r>
              <a:rPr lang="ja-JP" altLang="en-US" sz="1800"/>
              <a:t>直径	</a:t>
            </a:r>
            <a:r>
              <a:rPr lang="en-US" altLang="ja-JP" sz="1800"/>
              <a:t>: 22.0 </a:t>
            </a:r>
            <a:r>
              <a:rPr lang="ja-JP" altLang="en-US" sz="1800"/>
              <a:t>メートル</a:t>
            </a:r>
          </a:p>
          <a:p>
            <a:pPr defTabSz="457200"/>
            <a:r>
              <a:rPr lang="ja-JP" altLang="en-US" sz="1800"/>
              <a:t>長さ	</a:t>
            </a:r>
            <a:r>
              <a:rPr lang="en-US" altLang="ja-JP" sz="1800"/>
              <a:t>: 43.0 </a:t>
            </a:r>
            <a:r>
              <a:rPr lang="ja-JP" altLang="en-US" sz="1800"/>
              <a:t>メートル</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pPr eaLnBrk="1" hangingPunct="1"/>
            <a:r>
              <a:rPr lang="ja-JP" altLang="en-US" dirty="0" smtClean="0"/>
              <a:t>ヒッグス粒子の発見</a:t>
            </a:r>
          </a:p>
        </p:txBody>
      </p:sp>
      <p:sp>
        <p:nvSpPr>
          <p:cNvPr id="20483" name="コンテンツ プレースホルダ 2"/>
          <p:cNvSpPr>
            <a:spLocks noGrp="1"/>
          </p:cNvSpPr>
          <p:nvPr>
            <p:ph idx="1"/>
          </p:nvPr>
        </p:nvSpPr>
        <p:spPr>
          <a:xfrm>
            <a:off x="457200" y="1165225"/>
            <a:ext cx="5122863" cy="2624138"/>
          </a:xfrm>
        </p:spPr>
        <p:txBody>
          <a:bodyPr/>
          <a:lstStyle/>
          <a:p>
            <a:pPr eaLnBrk="1" hangingPunct="1"/>
            <a:r>
              <a:rPr lang="en-US" altLang="ja-JP" sz="2000" dirty="0" smtClean="0">
                <a:solidFill>
                  <a:srgbClr val="FF0000"/>
                </a:solidFill>
              </a:rPr>
              <a:t>126GeV</a:t>
            </a:r>
            <a:r>
              <a:rPr lang="ja-JP" altLang="en-US" sz="2000" dirty="0" smtClean="0">
                <a:solidFill>
                  <a:srgbClr val="FF0000"/>
                </a:solidFill>
              </a:rPr>
              <a:t>付近にピーク</a:t>
            </a:r>
            <a:endParaRPr lang="en-US" altLang="ja-JP" sz="2000" dirty="0" smtClean="0">
              <a:solidFill>
                <a:srgbClr val="FF0000"/>
              </a:solidFill>
            </a:endParaRPr>
          </a:p>
          <a:p>
            <a:pPr lvl="1" eaLnBrk="1" hangingPunct="1"/>
            <a:r>
              <a:rPr lang="ja-JP" altLang="en-US" sz="1800" dirty="0" smtClean="0">
                <a:solidFill>
                  <a:srgbClr val="FF0000"/>
                </a:solidFill>
              </a:rPr>
              <a:t>ピークが偽物である確率</a:t>
            </a:r>
            <a:r>
              <a:rPr lang="en-US" altLang="ja-JP" sz="1800" dirty="0" smtClean="0">
                <a:solidFill>
                  <a:srgbClr val="FF0000"/>
                </a:solidFill>
              </a:rPr>
              <a:t>:0.00003%</a:t>
            </a:r>
          </a:p>
          <a:p>
            <a:pPr eaLnBrk="1" hangingPunct="1">
              <a:buFontTx/>
              <a:buNone/>
            </a:pPr>
            <a:r>
              <a:rPr lang="en-US" altLang="ja-JP" sz="2000" dirty="0" smtClean="0">
                <a:sym typeface="Wingdings" pitchFamily="2" charset="2"/>
              </a:rPr>
              <a:t>	</a:t>
            </a:r>
            <a:r>
              <a:rPr lang="en-US" altLang="ja-JP" sz="2000" dirty="0" smtClean="0">
                <a:solidFill>
                  <a:srgbClr val="FF0000"/>
                </a:solidFill>
                <a:sym typeface="Wingdings" pitchFamily="2" charset="2"/>
              </a:rPr>
              <a:t> </a:t>
            </a:r>
            <a:r>
              <a:rPr lang="ja-JP" altLang="en-US" sz="2000" dirty="0" smtClean="0">
                <a:solidFill>
                  <a:srgbClr val="FF0000"/>
                </a:solidFill>
                <a:sym typeface="Wingdings" pitchFamily="2" charset="2"/>
              </a:rPr>
              <a:t>新粒子の発見！</a:t>
            </a:r>
            <a:endParaRPr lang="en-US" altLang="ja-JP" sz="2000" dirty="0" smtClean="0">
              <a:solidFill>
                <a:srgbClr val="FF0000"/>
              </a:solidFill>
            </a:endParaRPr>
          </a:p>
          <a:p>
            <a:pPr eaLnBrk="1" hangingPunct="1"/>
            <a:r>
              <a:rPr lang="ja-JP" altLang="en-US" sz="2000" dirty="0" smtClean="0"/>
              <a:t>標準模型が予言するヒッグス粒子の特徴に近い</a:t>
            </a:r>
            <a:endParaRPr lang="en-US" altLang="ja-JP" sz="2000" dirty="0" smtClean="0"/>
          </a:p>
          <a:p>
            <a:pPr lvl="1" eaLnBrk="1" hangingPunct="1">
              <a:buFontTx/>
              <a:buNone/>
            </a:pPr>
            <a:r>
              <a:rPr lang="ja-JP" altLang="en-US" sz="1800" dirty="0" smtClean="0"/>
              <a:t>今後データを蓄積して詳しく解析を進める</a:t>
            </a:r>
          </a:p>
        </p:txBody>
      </p:sp>
      <p:pic>
        <p:nvPicPr>
          <p:cNvPr id="20484" name="Picture 2"/>
          <p:cNvPicPr>
            <a:picLocks noChangeAspect="1" noChangeArrowheads="1"/>
          </p:cNvPicPr>
          <p:nvPr/>
        </p:nvPicPr>
        <p:blipFill>
          <a:blip r:embed="rId2" cstate="print"/>
          <a:srcRect/>
          <a:stretch>
            <a:fillRect/>
          </a:stretch>
        </p:blipFill>
        <p:spPr bwMode="auto">
          <a:xfrm>
            <a:off x="0" y="3867150"/>
            <a:ext cx="2887663" cy="2874963"/>
          </a:xfrm>
          <a:prstGeom prst="rect">
            <a:avLst/>
          </a:prstGeom>
          <a:noFill/>
          <a:ln w="9525">
            <a:noFill/>
            <a:miter lim="800000"/>
            <a:headEnd/>
            <a:tailEnd/>
          </a:ln>
        </p:spPr>
      </p:pic>
      <p:pic>
        <p:nvPicPr>
          <p:cNvPr id="20485" name="Picture 3"/>
          <p:cNvPicPr>
            <a:picLocks noChangeAspect="1" noChangeArrowheads="1"/>
          </p:cNvPicPr>
          <p:nvPr/>
        </p:nvPicPr>
        <p:blipFill>
          <a:blip r:embed="rId3" cstate="print"/>
          <a:srcRect/>
          <a:stretch>
            <a:fillRect/>
          </a:stretch>
        </p:blipFill>
        <p:spPr bwMode="auto">
          <a:xfrm>
            <a:off x="2555875" y="3759200"/>
            <a:ext cx="3041650" cy="3098800"/>
          </a:xfrm>
          <a:prstGeom prst="rect">
            <a:avLst/>
          </a:prstGeom>
          <a:noFill/>
          <a:ln w="9525">
            <a:noFill/>
            <a:miter lim="800000"/>
            <a:headEnd/>
            <a:tailEnd/>
          </a:ln>
        </p:spPr>
      </p:pic>
      <p:pic>
        <p:nvPicPr>
          <p:cNvPr id="20486" name="Picture 4"/>
          <p:cNvPicPr>
            <a:picLocks noChangeAspect="1" noChangeArrowheads="1"/>
          </p:cNvPicPr>
          <p:nvPr/>
        </p:nvPicPr>
        <p:blipFill>
          <a:blip r:embed="rId4" cstate="print"/>
          <a:srcRect/>
          <a:stretch>
            <a:fillRect/>
          </a:stretch>
        </p:blipFill>
        <p:spPr bwMode="auto">
          <a:xfrm>
            <a:off x="5651500" y="3517900"/>
            <a:ext cx="3492500" cy="3340100"/>
          </a:xfrm>
          <a:prstGeom prst="rect">
            <a:avLst/>
          </a:prstGeom>
          <a:noFill/>
          <a:ln w="9525">
            <a:noFill/>
            <a:miter lim="800000"/>
            <a:headEnd/>
            <a:tailEnd/>
          </a:ln>
        </p:spPr>
      </p:pic>
      <p:pic>
        <p:nvPicPr>
          <p:cNvPr id="20487" name="Picture 5"/>
          <p:cNvPicPr>
            <a:picLocks noChangeAspect="1" noChangeArrowheads="1"/>
          </p:cNvPicPr>
          <p:nvPr/>
        </p:nvPicPr>
        <p:blipFill>
          <a:blip r:embed="rId5" cstate="print"/>
          <a:srcRect/>
          <a:stretch>
            <a:fillRect/>
          </a:stretch>
        </p:blipFill>
        <p:spPr bwMode="auto">
          <a:xfrm>
            <a:off x="5580063" y="260350"/>
            <a:ext cx="3563937" cy="3170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ja-JP" altLang="en-US" smtClean="0"/>
              <a:t>衝突型加速器実験</a:t>
            </a:r>
          </a:p>
        </p:txBody>
      </p:sp>
      <p:pic>
        <p:nvPicPr>
          <p:cNvPr id="14339" name="Picture 4" descr="C:\kenji\doc\pid\etc\event.eps"/>
          <p:cNvPicPr>
            <a:picLocks noChangeAspect="1" noChangeArrowheads="1"/>
          </p:cNvPicPr>
          <p:nvPr/>
        </p:nvPicPr>
        <p:blipFill>
          <a:blip r:embed="rId2" cstate="print"/>
          <a:srcRect/>
          <a:stretch>
            <a:fillRect/>
          </a:stretch>
        </p:blipFill>
        <p:spPr bwMode="auto">
          <a:xfrm>
            <a:off x="4616450" y="1952625"/>
            <a:ext cx="4154488" cy="4216400"/>
          </a:xfrm>
          <a:prstGeom prst="rect">
            <a:avLst/>
          </a:prstGeom>
          <a:noFill/>
          <a:ln w="9525">
            <a:noFill/>
            <a:miter lim="800000"/>
            <a:headEnd/>
            <a:tailEnd/>
          </a:ln>
        </p:spPr>
      </p:pic>
      <p:sp>
        <p:nvSpPr>
          <p:cNvPr id="14340" name="Rectangle 5"/>
          <p:cNvSpPr>
            <a:spLocks noGrp="1" noChangeArrowheads="1"/>
          </p:cNvSpPr>
          <p:nvPr>
            <p:ph type="body" idx="1"/>
          </p:nvPr>
        </p:nvSpPr>
        <p:spPr>
          <a:xfrm>
            <a:off x="533400" y="1295400"/>
            <a:ext cx="6781800" cy="4114800"/>
          </a:xfrm>
          <a:noFill/>
        </p:spPr>
        <p:txBody>
          <a:bodyPr/>
          <a:lstStyle/>
          <a:p>
            <a:pPr eaLnBrk="1" hangingPunct="1">
              <a:lnSpc>
                <a:spcPct val="90000"/>
              </a:lnSpc>
            </a:pPr>
            <a:r>
              <a:rPr lang="ja-JP" altLang="en-US" sz="2800" smtClean="0">
                <a:solidFill>
                  <a:srgbClr val="FF0000"/>
                </a:solidFill>
              </a:rPr>
              <a:t>電子・陽電子や陽子・反陽子を加速・衝突</a:t>
            </a:r>
          </a:p>
          <a:p>
            <a:pPr eaLnBrk="1" hangingPunct="1">
              <a:lnSpc>
                <a:spcPct val="90000"/>
              </a:lnSpc>
            </a:pPr>
            <a:r>
              <a:rPr lang="ja-JP" altLang="en-US" sz="2800" smtClean="0">
                <a:solidFill>
                  <a:srgbClr val="FF0000"/>
                </a:solidFill>
              </a:rPr>
              <a:t>高エネルギー状態を作り出す</a:t>
            </a:r>
          </a:p>
          <a:p>
            <a:pPr eaLnBrk="1" hangingPunct="1">
              <a:lnSpc>
                <a:spcPct val="90000"/>
              </a:lnSpc>
            </a:pPr>
            <a:r>
              <a:rPr lang="ja-JP" altLang="en-US" sz="2800" smtClean="0">
                <a:solidFill>
                  <a:srgbClr val="FF9900"/>
                </a:solidFill>
              </a:rPr>
              <a:t>反応の様子から性質を調べる</a:t>
            </a:r>
          </a:p>
          <a:p>
            <a:pPr eaLnBrk="1" hangingPunct="1">
              <a:lnSpc>
                <a:spcPct val="90000"/>
              </a:lnSpc>
            </a:pPr>
            <a:endParaRPr lang="ja-JP" altLang="en-US" sz="2800" smtClean="0"/>
          </a:p>
          <a:p>
            <a:pPr eaLnBrk="1" hangingPunct="1">
              <a:lnSpc>
                <a:spcPct val="90000"/>
              </a:lnSpc>
            </a:pPr>
            <a:r>
              <a:rPr lang="ja-JP" altLang="en-US" sz="2800" smtClean="0"/>
              <a:t>測定するもの</a:t>
            </a:r>
          </a:p>
          <a:p>
            <a:pPr lvl="1" eaLnBrk="1" hangingPunct="1">
              <a:lnSpc>
                <a:spcPct val="90000"/>
              </a:lnSpc>
            </a:pPr>
            <a:r>
              <a:rPr lang="ja-JP" altLang="en-US" sz="2400" smtClean="0"/>
              <a:t>終状態粒子の</a:t>
            </a:r>
          </a:p>
          <a:p>
            <a:pPr lvl="1" eaLnBrk="1" hangingPunct="1">
              <a:lnSpc>
                <a:spcPct val="90000"/>
              </a:lnSpc>
              <a:buFontTx/>
              <a:buNone/>
            </a:pPr>
            <a:r>
              <a:rPr lang="ja-JP" altLang="en-US" sz="2400" smtClean="0"/>
              <a:t>	</a:t>
            </a:r>
            <a:r>
              <a:rPr lang="en-US" altLang="ja-JP" sz="2400" smtClean="0"/>
              <a:t>- </a:t>
            </a:r>
            <a:r>
              <a:rPr lang="ja-JP" altLang="en-US" sz="2400" smtClean="0"/>
              <a:t>エネルギー</a:t>
            </a:r>
          </a:p>
          <a:p>
            <a:pPr lvl="1" eaLnBrk="1" hangingPunct="1">
              <a:lnSpc>
                <a:spcPct val="90000"/>
              </a:lnSpc>
              <a:buFontTx/>
              <a:buNone/>
            </a:pPr>
            <a:r>
              <a:rPr lang="ja-JP" altLang="en-US" sz="2400" smtClean="0"/>
              <a:t>	</a:t>
            </a:r>
            <a:r>
              <a:rPr lang="en-US" altLang="ja-JP" sz="2400" smtClean="0"/>
              <a:t>- </a:t>
            </a:r>
            <a:r>
              <a:rPr lang="ja-JP" altLang="en-US" sz="2400" smtClean="0"/>
              <a:t>方向</a:t>
            </a:r>
          </a:p>
          <a:p>
            <a:pPr lvl="1" eaLnBrk="1" hangingPunct="1">
              <a:lnSpc>
                <a:spcPct val="90000"/>
              </a:lnSpc>
              <a:buFontTx/>
              <a:buNone/>
            </a:pPr>
            <a:r>
              <a:rPr lang="ja-JP" altLang="en-US" sz="2400" smtClean="0"/>
              <a:t>	</a:t>
            </a:r>
            <a:r>
              <a:rPr lang="en-US" altLang="ja-JP" sz="2400" smtClean="0"/>
              <a:t>- </a:t>
            </a:r>
            <a:r>
              <a:rPr lang="ja-JP" altLang="en-US" sz="2400" smtClean="0"/>
              <a:t>種類</a:t>
            </a:r>
            <a:r>
              <a:rPr lang="en-US" altLang="ja-JP" sz="2400" smtClean="0"/>
              <a:t>(=</a:t>
            </a:r>
            <a:r>
              <a:rPr lang="ja-JP" altLang="en-US" sz="2400" smtClean="0"/>
              <a:t>質量</a:t>
            </a:r>
            <a:r>
              <a:rPr lang="en-US" altLang="ja-JP" sz="2400" smtClean="0"/>
              <a:t>)</a:t>
            </a:r>
          </a:p>
          <a:p>
            <a:pPr lvl="2" eaLnBrk="1" hangingPunct="1">
              <a:lnSpc>
                <a:spcPct val="90000"/>
              </a:lnSpc>
            </a:pPr>
            <a:r>
              <a:rPr lang="ja-JP" altLang="en-US" sz="2000" smtClean="0"/>
              <a:t>光子</a:t>
            </a:r>
            <a:r>
              <a:rPr lang="en-US" altLang="ja-JP" sz="2000" smtClean="0"/>
              <a:t>(</a:t>
            </a:r>
            <a:r>
              <a:rPr lang="en-US" altLang="ja-JP" sz="2000" smtClean="0">
                <a:latin typeface="Symbol" pitchFamily="18" charset="2"/>
              </a:rPr>
              <a:t>g</a:t>
            </a:r>
            <a:r>
              <a:rPr lang="en-US" altLang="ja-JP" sz="2000" smtClean="0"/>
              <a:t>)</a:t>
            </a:r>
            <a:r>
              <a:rPr lang="ja-JP" altLang="en-US" sz="2000" smtClean="0"/>
              <a:t>、</a:t>
            </a:r>
            <a:r>
              <a:rPr lang="en-US" altLang="ja-JP" sz="2000" smtClean="0"/>
              <a:t>e</a:t>
            </a:r>
            <a:r>
              <a:rPr lang="en-US" altLang="ja-JP" sz="2000" baseline="30000" smtClean="0">
                <a:cs typeface="Tahoma" pitchFamily="34" charset="0"/>
              </a:rPr>
              <a:t>±</a:t>
            </a:r>
            <a:r>
              <a:rPr lang="en-US" altLang="ja-JP" sz="2000" smtClean="0"/>
              <a:t>,</a:t>
            </a:r>
            <a:r>
              <a:rPr lang="en-US" altLang="ja-JP" sz="2000" smtClean="0">
                <a:latin typeface="Symbol" pitchFamily="18" charset="2"/>
              </a:rPr>
              <a:t>m</a:t>
            </a:r>
            <a:r>
              <a:rPr lang="en-US" altLang="ja-JP" sz="2000" baseline="30000" smtClean="0">
                <a:cs typeface="Tahoma" pitchFamily="34" charset="0"/>
              </a:rPr>
              <a:t>±</a:t>
            </a:r>
            <a:r>
              <a:rPr lang="en-US" altLang="ja-JP" sz="2000" smtClean="0"/>
              <a:t>,</a:t>
            </a:r>
            <a:r>
              <a:rPr lang="en-US" altLang="ja-JP" sz="2000" smtClean="0">
                <a:latin typeface="Symbol" pitchFamily="18" charset="2"/>
              </a:rPr>
              <a:t>p</a:t>
            </a:r>
            <a:r>
              <a:rPr lang="en-US" altLang="ja-JP" sz="2000" baseline="30000" smtClean="0">
                <a:cs typeface="Tahoma" pitchFamily="34" charset="0"/>
              </a:rPr>
              <a:t>±</a:t>
            </a:r>
            <a:r>
              <a:rPr lang="en-US" altLang="ja-JP" sz="2000" smtClean="0"/>
              <a:t>,K</a:t>
            </a:r>
            <a:r>
              <a:rPr lang="en-US" altLang="ja-JP" sz="2000" baseline="30000" smtClean="0">
                <a:cs typeface="Tahoma" pitchFamily="34" charset="0"/>
              </a:rPr>
              <a:t>±</a:t>
            </a:r>
            <a:r>
              <a:rPr lang="en-US" altLang="ja-JP" sz="2000" smtClean="0"/>
              <a:t>,p</a:t>
            </a:r>
            <a:r>
              <a:rPr lang="en-US" altLang="ja-JP" sz="2000" baseline="30000" smtClean="0">
                <a:cs typeface="Tahoma" pitchFamily="34" charset="0"/>
              </a:rPr>
              <a:t>±</a:t>
            </a:r>
            <a:endParaRPr lang="en-US" altLang="ja-JP" sz="2000" smtClean="0"/>
          </a:p>
          <a:p>
            <a:pPr lvl="2" eaLnBrk="1" hangingPunct="1">
              <a:lnSpc>
                <a:spcPct val="90000"/>
              </a:lnSpc>
              <a:buFontTx/>
              <a:buNone/>
            </a:pPr>
            <a:endParaRPr lang="en-US" altLang="ja-JP" sz="2000" smtClean="0"/>
          </a:p>
        </p:txBody>
      </p:sp>
      <p:sp>
        <p:nvSpPr>
          <p:cNvPr id="5" name="テキスト ボックス 4"/>
          <p:cNvSpPr txBox="1"/>
          <p:nvPr/>
        </p:nvSpPr>
        <p:spPr>
          <a:xfrm>
            <a:off x="6660232" y="6165304"/>
            <a:ext cx="2008883" cy="338554"/>
          </a:xfrm>
          <a:prstGeom prst="rect">
            <a:avLst/>
          </a:prstGeom>
          <a:noFill/>
        </p:spPr>
        <p:txBody>
          <a:bodyPr wrap="none" rtlCol="0">
            <a:spAutoFit/>
          </a:bodyPr>
          <a:lstStyle/>
          <a:p>
            <a:r>
              <a:rPr kumimoji="1" lang="ja-JP" altLang="en-US" sz="1600" dirty="0" smtClean="0"/>
              <a:t>例：</a:t>
            </a:r>
            <a:r>
              <a:rPr kumimoji="1" lang="en-US" altLang="ja-JP" sz="1600" dirty="0" smtClean="0"/>
              <a:t>B</a:t>
            </a:r>
            <a:r>
              <a:rPr kumimoji="1" lang="ja-JP" altLang="en-US" sz="1600" dirty="0" smtClean="0"/>
              <a:t>ファクトリー実験</a:t>
            </a:r>
            <a:endParaRPr kumimoji="1" lang="ja-JP" altLang="en-US" sz="1600"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Belle II </a:t>
            </a:r>
            <a:r>
              <a:rPr lang="ja-JP" altLang="en-US" dirty="0" smtClean="0"/>
              <a:t>測定器</a:t>
            </a:r>
            <a:endParaRPr kumimoji="1" lang="ja-JP" altLang="en-US" dirty="0"/>
          </a:p>
        </p:txBody>
      </p:sp>
      <p:grpSp>
        <p:nvGrpSpPr>
          <p:cNvPr id="3" name="グループ化 4"/>
          <p:cNvGrpSpPr/>
          <p:nvPr/>
        </p:nvGrpSpPr>
        <p:grpSpPr>
          <a:xfrm>
            <a:off x="72192" y="945002"/>
            <a:ext cx="9015823" cy="6084938"/>
            <a:chOff x="56168" y="211917"/>
            <a:chExt cx="9015823" cy="6084938"/>
          </a:xfrm>
        </p:grpSpPr>
        <p:pic>
          <p:nvPicPr>
            <p:cNvPr id="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751911"/>
              <a:ext cx="7848872" cy="55449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 name="直線矢印コネクタ 6"/>
            <p:cNvCxnSpPr/>
            <p:nvPr/>
          </p:nvCxnSpPr>
          <p:spPr>
            <a:xfrm>
              <a:off x="539552" y="2348880"/>
              <a:ext cx="2201437" cy="519233"/>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67544" y="2733666"/>
              <a:ext cx="2103224" cy="400110"/>
            </a:xfrm>
            <a:prstGeom prst="rect">
              <a:avLst/>
            </a:prstGeom>
            <a:noFill/>
          </p:spPr>
          <p:txBody>
            <a:bodyPr wrap="square" rtlCol="0">
              <a:spAutoFit/>
            </a:bodyPr>
            <a:lstStyle/>
            <a:p>
              <a:r>
                <a:rPr lang="ja-JP" altLang="en-US" dirty="0" smtClean="0">
                  <a:solidFill>
                    <a:srgbClr val="0000FF"/>
                  </a:solidFill>
                </a:rPr>
                <a:t>電子</a:t>
              </a:r>
              <a:r>
                <a:rPr kumimoji="1" lang="en-US" altLang="ja-JP" dirty="0" smtClean="0">
                  <a:solidFill>
                    <a:srgbClr val="0000FF"/>
                  </a:solidFill>
                </a:rPr>
                <a:t> (7GeV)</a:t>
              </a:r>
              <a:endParaRPr kumimoji="1" lang="ja-JP" altLang="en-US" dirty="0">
                <a:solidFill>
                  <a:srgbClr val="0000FF"/>
                </a:solidFill>
              </a:endParaRPr>
            </a:p>
          </p:txBody>
        </p:sp>
        <p:cxnSp>
          <p:nvCxnSpPr>
            <p:cNvPr id="9" name="直線矢印コネクタ 8"/>
            <p:cNvCxnSpPr/>
            <p:nvPr/>
          </p:nvCxnSpPr>
          <p:spPr>
            <a:xfrm>
              <a:off x="6893185" y="3882405"/>
              <a:ext cx="1604567" cy="410691"/>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6893184" y="4220725"/>
              <a:ext cx="1994163" cy="400110"/>
            </a:xfrm>
            <a:prstGeom prst="rect">
              <a:avLst/>
            </a:prstGeom>
            <a:noFill/>
          </p:spPr>
          <p:txBody>
            <a:bodyPr wrap="square" rtlCol="0">
              <a:spAutoFit/>
            </a:bodyPr>
            <a:lstStyle/>
            <a:p>
              <a:r>
                <a:rPr lang="ja-JP" altLang="en-US" dirty="0" smtClean="0">
                  <a:solidFill>
                    <a:srgbClr val="FF0000"/>
                  </a:solidFill>
                </a:rPr>
                <a:t>陽電子</a:t>
              </a:r>
              <a:r>
                <a:rPr kumimoji="1" lang="en-US" altLang="ja-JP" dirty="0" smtClean="0">
                  <a:solidFill>
                    <a:srgbClr val="FF0000"/>
                  </a:solidFill>
                </a:rPr>
                <a:t> (4GeV)</a:t>
              </a:r>
              <a:endParaRPr kumimoji="1" lang="ja-JP" altLang="en-US" dirty="0">
                <a:solidFill>
                  <a:srgbClr val="FF0000"/>
                </a:solidFill>
              </a:endParaRPr>
            </a:p>
          </p:txBody>
        </p:sp>
        <p:sp>
          <p:nvSpPr>
            <p:cNvPr id="11" name="角丸四角形吹き出し 10"/>
            <p:cNvSpPr/>
            <p:nvPr/>
          </p:nvSpPr>
          <p:spPr>
            <a:xfrm>
              <a:off x="3635895" y="211917"/>
              <a:ext cx="5256585" cy="1020577"/>
            </a:xfrm>
            <a:prstGeom prst="wedgeRoundRectCallout">
              <a:avLst>
                <a:gd name="adj1" fmla="val -19653"/>
                <a:gd name="adj2" fmla="val 67413"/>
                <a:gd name="adj3" fmla="val 16667"/>
              </a:avLst>
            </a:prstGeom>
            <a:solidFill>
              <a:schemeClr val="lt1">
                <a:tint val="100000"/>
                <a:shade val="100000"/>
                <a:satMod val="100000"/>
                <a:alpha val="30000"/>
              </a:schemeClr>
            </a:solidFill>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800" dirty="0" smtClean="0"/>
                <a:t>K</a:t>
              </a:r>
              <a:r>
                <a:rPr kumimoji="1" lang="en-US" altLang="ja-JP" sz="1800" baseline="-25000" dirty="0" smtClean="0"/>
                <a:t>L</a:t>
              </a:r>
              <a:r>
                <a:rPr kumimoji="1" lang="en-US" altLang="ja-JP" sz="1800" dirty="0" smtClean="0"/>
                <a:t>/</a:t>
              </a:r>
              <a:r>
                <a:rPr kumimoji="1" lang="en-US" altLang="ja-JP" sz="1800" dirty="0" smtClean="0">
                  <a:latin typeface="Symbol" pitchFamily="18" charset="2"/>
                </a:rPr>
                <a:t>m</a:t>
              </a:r>
              <a:r>
                <a:rPr kumimoji="1" lang="ja-JP" altLang="en-US" sz="1800" dirty="0" smtClean="0"/>
                <a:t>検出器</a:t>
              </a:r>
              <a:endParaRPr kumimoji="1" lang="en-US" altLang="ja-JP" sz="1800" dirty="0" smtClean="0"/>
            </a:p>
            <a:p>
              <a:r>
                <a:rPr lang="en-US" altLang="ja-JP" sz="1400" dirty="0"/>
                <a:t>Resistive Plate Counter (barrel outer layers)</a:t>
              </a:r>
            </a:p>
            <a:p>
              <a:r>
                <a:rPr lang="en-US" altLang="ja-JP" sz="1400" dirty="0"/>
                <a:t>Scintillator + WLSF + MPPC (end-caps, inner 2 barrel layers)</a:t>
              </a:r>
              <a:endParaRPr lang="ja-JP" altLang="en-US" sz="1400" dirty="0"/>
            </a:p>
          </p:txBody>
        </p:sp>
        <p:sp>
          <p:nvSpPr>
            <p:cNvPr id="12" name="角丸四角形吹き出し 11"/>
            <p:cNvSpPr/>
            <p:nvPr/>
          </p:nvSpPr>
          <p:spPr>
            <a:xfrm>
              <a:off x="5580112" y="2247679"/>
              <a:ext cx="3491879" cy="824541"/>
            </a:xfrm>
            <a:prstGeom prst="wedgeRoundRectCallout">
              <a:avLst>
                <a:gd name="adj1" fmla="val -79046"/>
                <a:gd name="adj2" fmla="val 26744"/>
                <a:gd name="adj3" fmla="val 16667"/>
              </a:avLst>
            </a:prstGeom>
            <a:solidFill>
              <a:srgbClr val="FFFF00">
                <a:alpha val="30000"/>
              </a:srgbClr>
            </a:solidFill>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r>
                <a:rPr lang="ja-JP" altLang="en-US" sz="1800" dirty="0" smtClean="0"/>
                <a:t>粒子識別装置</a:t>
              </a:r>
              <a:r>
                <a:rPr kumimoji="1" lang="en-US" altLang="ja-JP" sz="1800" dirty="0" smtClean="0"/>
                <a:t> </a:t>
              </a:r>
            </a:p>
            <a:p>
              <a:r>
                <a:rPr lang="en-US" altLang="ja-JP" sz="1400" dirty="0"/>
                <a:t>Time-of-Propagation counter (barrel)</a:t>
              </a:r>
            </a:p>
            <a:p>
              <a:r>
                <a:rPr lang="en-US" altLang="ja-JP" sz="1400" dirty="0"/>
                <a:t>Prox. focusing Aerogel RICH (</a:t>
              </a:r>
              <a:r>
                <a:rPr lang="en-US" altLang="ja-JP" sz="1400" dirty="0" err="1"/>
                <a:t>fwd</a:t>
              </a:r>
              <a:r>
                <a:rPr lang="en-US" altLang="ja-JP" sz="1400" dirty="0"/>
                <a:t>)</a:t>
              </a:r>
            </a:p>
          </p:txBody>
        </p:sp>
        <p:sp>
          <p:nvSpPr>
            <p:cNvPr id="13" name="角丸四角形吹き出し 12"/>
            <p:cNvSpPr/>
            <p:nvPr/>
          </p:nvSpPr>
          <p:spPr>
            <a:xfrm>
              <a:off x="827584" y="4734436"/>
              <a:ext cx="3407959" cy="854804"/>
            </a:xfrm>
            <a:prstGeom prst="wedgeRoundRectCallout">
              <a:avLst>
                <a:gd name="adj1" fmla="val 47309"/>
                <a:gd name="adj2" fmla="val -192294"/>
                <a:gd name="adj3" fmla="val 16667"/>
              </a:avLst>
            </a:prstGeom>
            <a:solidFill>
              <a:schemeClr val="lt1">
                <a:tint val="100000"/>
                <a:shade val="100000"/>
                <a:satMod val="100000"/>
                <a:alpha val="30000"/>
              </a:schemeClr>
            </a:solidFill>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r>
                <a:rPr lang="ja-JP" altLang="en-US" sz="1800" dirty="0" smtClean="0"/>
                <a:t>中央飛跡検出器</a:t>
              </a:r>
              <a:endParaRPr lang="en-US" altLang="ja-JP" sz="1800" dirty="0" smtClean="0"/>
            </a:p>
            <a:p>
              <a:pPr lvl="0"/>
              <a:r>
                <a:rPr kumimoji="0" lang="en-US" altLang="ja-JP" sz="1400" dirty="0">
                  <a:solidFill>
                    <a:schemeClr val="tx1"/>
                  </a:solidFill>
                  <a:ea typeface="ヒラギノ角ゴ ProN W3" pitchFamily="-109" charset="-128"/>
                  <a:sym typeface="Optima" pitchFamily="-109" charset="0"/>
                </a:rPr>
                <a:t>He(50%):C</a:t>
              </a:r>
              <a:r>
                <a:rPr kumimoji="0" lang="en-US" altLang="ja-JP" sz="1400" baseline="-6000" dirty="0">
                  <a:solidFill>
                    <a:schemeClr val="tx1"/>
                  </a:solidFill>
                  <a:ea typeface="ヒラギノ角ゴ ProN W3" pitchFamily="-109" charset="-128"/>
                  <a:sym typeface="Optima" pitchFamily="-109" charset="0"/>
                </a:rPr>
                <a:t>2</a:t>
              </a:r>
              <a:r>
                <a:rPr kumimoji="0" lang="en-US" altLang="ja-JP" sz="1400" dirty="0">
                  <a:solidFill>
                    <a:schemeClr val="tx1"/>
                  </a:solidFill>
                  <a:ea typeface="ヒラギノ角ゴ ProN W3" pitchFamily="-109" charset="-128"/>
                  <a:sym typeface="Optima" pitchFamily="-109" charset="0"/>
                </a:rPr>
                <a:t>H</a:t>
              </a:r>
              <a:r>
                <a:rPr kumimoji="0" lang="en-US" altLang="ja-JP" sz="1400" baseline="-6000" dirty="0">
                  <a:solidFill>
                    <a:schemeClr val="tx1"/>
                  </a:solidFill>
                  <a:ea typeface="ヒラギノ角ゴ ProN W3" pitchFamily="-109" charset="-128"/>
                  <a:sym typeface="Optima" pitchFamily="-109" charset="0"/>
                </a:rPr>
                <a:t>6</a:t>
              </a:r>
              <a:r>
                <a:rPr kumimoji="0" lang="en-US" altLang="ja-JP" sz="1400" dirty="0">
                  <a:solidFill>
                    <a:schemeClr val="tx1"/>
                  </a:solidFill>
                  <a:ea typeface="ヒラギノ角ゴ ProN W3" pitchFamily="-109" charset="-128"/>
                  <a:sym typeface="Optima" pitchFamily="-109" charset="0"/>
                </a:rPr>
                <a:t>(50%)</a:t>
              </a:r>
              <a:r>
                <a:rPr lang="en-US" altLang="ja-JP" sz="1400" dirty="0"/>
                <a:t>, Small cells, long lever arm,  fast electronics</a:t>
              </a:r>
            </a:p>
          </p:txBody>
        </p:sp>
        <p:sp>
          <p:nvSpPr>
            <p:cNvPr id="14" name="角丸四角形吹き出し 13"/>
            <p:cNvSpPr/>
            <p:nvPr/>
          </p:nvSpPr>
          <p:spPr>
            <a:xfrm>
              <a:off x="179512" y="1232494"/>
              <a:ext cx="3456383" cy="896548"/>
            </a:xfrm>
            <a:prstGeom prst="wedgeRoundRectCallout">
              <a:avLst>
                <a:gd name="adj1" fmla="val 39635"/>
                <a:gd name="adj2" fmla="val 78790"/>
                <a:gd name="adj3" fmla="val 16667"/>
              </a:avLst>
            </a:prstGeom>
            <a:solidFill>
              <a:schemeClr val="lt1">
                <a:tint val="100000"/>
                <a:shade val="100000"/>
                <a:satMod val="100000"/>
                <a:alpha val="30000"/>
              </a:schemeClr>
            </a:solidFill>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r>
                <a:rPr lang="ja-JP" altLang="en-US" sz="1800" dirty="0" smtClean="0"/>
                <a:t>電磁カロリメータ</a:t>
              </a:r>
              <a:endParaRPr lang="en-US" altLang="ja-JP" sz="1800" dirty="0" smtClean="0"/>
            </a:p>
            <a:p>
              <a:r>
                <a:rPr lang="en-US" altLang="ja-JP" sz="1400" dirty="0" err="1"/>
                <a:t>CsI</a:t>
              </a:r>
              <a:r>
                <a:rPr lang="en-US" altLang="ja-JP" sz="1400" dirty="0"/>
                <a:t>(</a:t>
              </a:r>
              <a:r>
                <a:rPr lang="en-US" altLang="ja-JP" sz="1400" dirty="0" err="1"/>
                <a:t>Tl</a:t>
              </a:r>
              <a:r>
                <a:rPr lang="en-US" altLang="ja-JP" sz="1400" dirty="0"/>
                <a:t>), waveform sampling </a:t>
              </a:r>
              <a:r>
                <a:rPr lang="en-US" altLang="ja-JP" sz="1400" dirty="0" smtClean="0"/>
                <a:t>(baseline)</a:t>
              </a:r>
              <a:endParaRPr lang="en-US" altLang="ja-JP" sz="1400" dirty="0"/>
            </a:p>
            <a:p>
              <a:r>
                <a:rPr lang="en-US" altLang="ja-JP" sz="1400" dirty="0" smtClean="0"/>
                <a:t>(opt.) Pure </a:t>
              </a:r>
              <a:r>
                <a:rPr lang="en-US" altLang="ja-JP" sz="1400" dirty="0" err="1"/>
                <a:t>CsI</a:t>
              </a:r>
              <a:r>
                <a:rPr lang="en-US" altLang="ja-JP" sz="1400" dirty="0"/>
                <a:t> </a:t>
              </a:r>
              <a:r>
                <a:rPr lang="en-US" altLang="ja-JP" sz="1400" dirty="0" smtClean="0"/>
                <a:t>for end-caps</a:t>
              </a:r>
              <a:endParaRPr lang="en-US" altLang="ja-JP" sz="1400" dirty="0"/>
            </a:p>
          </p:txBody>
        </p:sp>
        <p:sp>
          <p:nvSpPr>
            <p:cNvPr id="15" name="角丸四角形吹き出し 14"/>
            <p:cNvSpPr/>
            <p:nvPr/>
          </p:nvSpPr>
          <p:spPr>
            <a:xfrm>
              <a:off x="56168" y="3848419"/>
              <a:ext cx="3031300" cy="648072"/>
            </a:xfrm>
            <a:prstGeom prst="wedgeRoundRectCallout">
              <a:avLst>
                <a:gd name="adj1" fmla="val 78119"/>
                <a:gd name="adj2" fmla="val -154880"/>
                <a:gd name="adj3" fmla="val 16667"/>
              </a:avLst>
            </a:prstGeom>
            <a:solidFill>
              <a:srgbClr val="FFFF00">
                <a:alpha val="30000"/>
              </a:srgbClr>
            </a:solidFill>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r>
                <a:rPr lang="ja-JP" altLang="en-US" sz="1800" dirty="0" smtClean="0"/>
                <a:t>半導体崩壊点検出器</a:t>
              </a:r>
              <a:endParaRPr lang="en-US" altLang="ja-JP" sz="1800" dirty="0" smtClean="0"/>
            </a:p>
            <a:p>
              <a:r>
                <a:rPr lang="en-US" altLang="ja-JP" sz="1400" dirty="0"/>
                <a:t>2 layers DEPFET + 4 layers DSSD</a:t>
              </a:r>
            </a:p>
          </p:txBody>
        </p:sp>
        <p:sp>
          <p:nvSpPr>
            <p:cNvPr id="16" name="角丸四角形吹き出し 15"/>
            <p:cNvSpPr/>
            <p:nvPr/>
          </p:nvSpPr>
          <p:spPr>
            <a:xfrm>
              <a:off x="56168" y="3170079"/>
              <a:ext cx="2267560" cy="533948"/>
            </a:xfrm>
            <a:prstGeom prst="wedgeRoundRectCallout">
              <a:avLst>
                <a:gd name="adj1" fmla="val 121265"/>
                <a:gd name="adj2" fmla="val -55779"/>
                <a:gd name="adj3" fmla="val 16667"/>
              </a:avLst>
            </a:prstGeom>
            <a:solidFill>
              <a:schemeClr val="lt1">
                <a:tint val="100000"/>
                <a:shade val="100000"/>
                <a:satMod val="100000"/>
                <a:alpha val="30000"/>
              </a:schemeClr>
            </a:solidFill>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r>
                <a:rPr lang="en-US" altLang="ja-JP" sz="1600" dirty="0" smtClean="0"/>
                <a:t>Beryllium beam pipe</a:t>
              </a:r>
            </a:p>
            <a:p>
              <a:r>
                <a:rPr lang="en-US" altLang="ja-JP" sz="1200" dirty="0"/>
                <a:t>2cm diameter</a:t>
              </a:r>
            </a:p>
          </p:txBody>
        </p:sp>
      </p:grpSp>
      <p:sp>
        <p:nvSpPr>
          <p:cNvPr id="17" name="角丸四角形 16"/>
          <p:cNvSpPr/>
          <p:nvPr/>
        </p:nvSpPr>
        <p:spPr bwMode="auto">
          <a:xfrm>
            <a:off x="6352673" y="5537921"/>
            <a:ext cx="2767263" cy="1129308"/>
          </a:xfrm>
          <a:prstGeom prst="roundRect">
            <a:avLst>
              <a:gd name="adj" fmla="val 8513"/>
            </a:avLst>
          </a:prstGeom>
          <a:noFill/>
          <a:ln w="1905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1800" dirty="0" smtClean="0">
                <a:latin typeface="+mn-lt"/>
              </a:rPr>
              <a:t>トリガー・読み出し回路</a:t>
            </a:r>
            <a:endParaRPr lang="en-US" altLang="ja-JP" sz="1800" dirty="0" smtClean="0">
              <a:latin typeface="+mn-lt"/>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400" dirty="0" smtClean="0">
                <a:latin typeface="+mn-lt"/>
              </a:rPr>
              <a:t>Fast electronics for high rate</a:t>
            </a:r>
            <a:endParaRPr kumimoji="1" lang="en-US" altLang="ja-JP" sz="1400" b="0" i="0" u="none" strike="noStrike" cap="none" normalizeH="0" baseline="0" dirty="0" smtClean="0">
              <a:ln>
                <a:noFill/>
              </a:ln>
              <a:solidFill>
                <a:schemeClr val="tx1"/>
              </a:solidFill>
              <a:effectLst/>
              <a:latin typeface="+mn-lt"/>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800" dirty="0" smtClean="0">
                <a:latin typeface="+mn-lt"/>
              </a:rPr>
              <a:t>大規模計算機システム</a:t>
            </a:r>
            <a:endParaRPr lang="en-US" altLang="ja-JP" sz="1800" dirty="0" smtClean="0">
              <a:latin typeface="+mn-lt"/>
            </a:endParaRPr>
          </a:p>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mn-lt"/>
                <a:ea typeface="ＭＳ Ｐゴシック" pitchFamily="50" charset="-128"/>
              </a:rPr>
              <a:t>Grid system </a:t>
            </a:r>
            <a:endParaRPr kumimoji="1" lang="ja-JP" altLang="en-US" sz="1600" b="0" i="0" u="none" strike="noStrike" cap="none" normalizeH="0" baseline="0" dirty="0" smtClean="0">
              <a:ln>
                <a:noFill/>
              </a:ln>
              <a:solidFill>
                <a:schemeClr val="tx1"/>
              </a:solidFill>
              <a:effectLst/>
              <a:latin typeface="+mn-lt"/>
              <a:ea typeface="ＭＳ Ｐゴシック" pitchFamily="50" charset="-128"/>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ja-JP" altLang="en-US" smtClean="0">
                <a:solidFill>
                  <a:srgbClr val="CC0000"/>
                </a:solidFill>
              </a:rPr>
              <a:t>｢素粒子をとらえる｣とは？</a:t>
            </a:r>
          </a:p>
        </p:txBody>
      </p:sp>
      <p:sp>
        <p:nvSpPr>
          <p:cNvPr id="9222" name="Text Box 6"/>
          <p:cNvSpPr txBox="1">
            <a:spLocks noChangeArrowheads="1"/>
          </p:cNvSpPr>
          <p:nvPr/>
        </p:nvSpPr>
        <p:spPr bwMode="auto">
          <a:xfrm>
            <a:off x="762000" y="3200400"/>
            <a:ext cx="6772275" cy="701675"/>
          </a:xfrm>
          <a:prstGeom prst="rect">
            <a:avLst/>
          </a:prstGeom>
          <a:noFill/>
          <a:ln w="9525">
            <a:noFill/>
            <a:miter lim="800000"/>
            <a:headEnd/>
            <a:tailEnd/>
          </a:ln>
        </p:spPr>
        <p:txBody>
          <a:bodyPr wrap="none">
            <a:spAutoFit/>
          </a:bodyPr>
          <a:lstStyle/>
          <a:p>
            <a:pPr>
              <a:spcBef>
                <a:spcPct val="0"/>
              </a:spcBef>
            </a:pPr>
            <a:r>
              <a:rPr lang="ja-JP" altLang="en-US" sz="2000" b="1">
                <a:solidFill>
                  <a:schemeClr val="tx2"/>
                </a:solidFill>
                <a:latin typeface="Times New Roman" pitchFamily="18" charset="0"/>
              </a:rPr>
              <a:t>素粒子自身は目に見えなくても、それが物質との反応</a:t>
            </a:r>
          </a:p>
          <a:p>
            <a:pPr>
              <a:spcBef>
                <a:spcPct val="0"/>
              </a:spcBef>
            </a:pPr>
            <a:r>
              <a:rPr lang="ja-JP" altLang="en-US" sz="2000" b="1">
                <a:solidFill>
                  <a:schemeClr val="tx2"/>
                </a:solidFill>
                <a:latin typeface="Times New Roman" pitchFamily="18" charset="0"/>
              </a:rPr>
              <a:t>で残した</a:t>
            </a:r>
            <a:r>
              <a:rPr lang="ja-JP" altLang="en-US" sz="2000" b="1">
                <a:solidFill>
                  <a:srgbClr val="CC0000"/>
                </a:solidFill>
                <a:latin typeface="Times New Roman" pitchFamily="18" charset="0"/>
              </a:rPr>
              <a:t>痕跡</a:t>
            </a:r>
            <a:r>
              <a:rPr lang="ja-JP" altLang="en-US" sz="2000" b="1">
                <a:solidFill>
                  <a:schemeClr val="tx2"/>
                </a:solidFill>
                <a:latin typeface="Times New Roman" pitchFamily="18" charset="0"/>
              </a:rPr>
              <a:t>を捉えることで、その運動や位置が観測出来る。</a:t>
            </a:r>
            <a:endParaRPr lang="ja-JP" altLang="en-US" sz="2000" b="1">
              <a:solidFill>
                <a:srgbClr val="CC0000"/>
              </a:solidFill>
              <a:latin typeface="Arial" charset="0"/>
            </a:endParaRPr>
          </a:p>
        </p:txBody>
      </p:sp>
      <p:grpSp>
        <p:nvGrpSpPr>
          <p:cNvPr id="2" name="Group 20"/>
          <p:cNvGrpSpPr>
            <a:grpSpLocks/>
          </p:cNvGrpSpPr>
          <p:nvPr/>
        </p:nvGrpSpPr>
        <p:grpSpPr bwMode="auto">
          <a:xfrm>
            <a:off x="914400" y="4648200"/>
            <a:ext cx="4038600" cy="1616075"/>
            <a:chOff x="576" y="3024"/>
            <a:chExt cx="2544" cy="1018"/>
          </a:xfrm>
        </p:grpSpPr>
        <p:sp>
          <p:nvSpPr>
            <p:cNvPr id="25610" name="AutoShape 12"/>
            <p:cNvSpPr>
              <a:spLocks noChangeArrowheads="1"/>
            </p:cNvSpPr>
            <p:nvPr/>
          </p:nvSpPr>
          <p:spPr bwMode="auto">
            <a:xfrm>
              <a:off x="576" y="3024"/>
              <a:ext cx="2544" cy="1008"/>
            </a:xfrm>
            <a:prstGeom prst="roundRect">
              <a:avLst>
                <a:gd name="adj" fmla="val 16667"/>
              </a:avLst>
            </a:prstGeom>
            <a:solidFill>
              <a:srgbClr val="FFFF00"/>
            </a:solidFill>
            <a:ln w="9525">
              <a:solidFill>
                <a:schemeClr val="tx1"/>
              </a:solidFill>
              <a:round/>
              <a:headEnd/>
              <a:tailEnd/>
            </a:ln>
          </p:spPr>
          <p:txBody>
            <a:bodyPr wrap="none" anchor="ctr"/>
            <a:lstStyle/>
            <a:p>
              <a:endParaRPr lang="ja-JP" altLang="en-US"/>
            </a:p>
          </p:txBody>
        </p:sp>
        <p:sp>
          <p:nvSpPr>
            <p:cNvPr id="25611" name="Text Box 8"/>
            <p:cNvSpPr txBox="1">
              <a:spLocks noChangeArrowheads="1"/>
            </p:cNvSpPr>
            <p:nvPr/>
          </p:nvSpPr>
          <p:spPr bwMode="auto">
            <a:xfrm>
              <a:off x="624" y="3024"/>
              <a:ext cx="2439" cy="1018"/>
            </a:xfrm>
            <a:prstGeom prst="rect">
              <a:avLst/>
            </a:prstGeom>
            <a:noFill/>
            <a:ln w="9525">
              <a:noFill/>
              <a:miter lim="800000"/>
              <a:headEnd/>
              <a:tailEnd/>
            </a:ln>
          </p:spPr>
          <p:txBody>
            <a:bodyPr wrap="none">
              <a:spAutoFit/>
            </a:bodyPr>
            <a:lstStyle/>
            <a:p>
              <a:pPr>
                <a:spcBef>
                  <a:spcPct val="0"/>
                </a:spcBef>
              </a:pPr>
              <a:r>
                <a:rPr lang="ja-JP" altLang="en-US" sz="2000" b="1" u="sng">
                  <a:solidFill>
                    <a:srgbClr val="CC0000"/>
                  </a:solidFill>
                  <a:latin typeface="Times New Roman" pitchFamily="18" charset="0"/>
                </a:rPr>
                <a:t>素粒子をとらえる</a:t>
              </a:r>
            </a:p>
            <a:p>
              <a:pPr>
                <a:spcBef>
                  <a:spcPct val="0"/>
                </a:spcBef>
              </a:pPr>
              <a:r>
                <a:rPr lang="ja-JP" altLang="en-US" sz="2000" b="1">
                  <a:solidFill>
                    <a:srgbClr val="CC0000"/>
                  </a:solidFill>
                  <a:latin typeface="Times New Roman" pitchFamily="18" charset="0"/>
                </a:rPr>
                <a:t>　　　</a:t>
              </a:r>
              <a:r>
                <a:rPr lang="ja-JP" altLang="en-US" sz="2000" b="1">
                  <a:solidFill>
                    <a:schemeClr val="accent2"/>
                  </a:solidFill>
                  <a:latin typeface="Times New Roman" pitchFamily="18" charset="0"/>
                </a:rPr>
                <a:t>素粒子の　運動（速さや方向）</a:t>
              </a:r>
            </a:p>
            <a:p>
              <a:pPr>
                <a:spcBef>
                  <a:spcPct val="0"/>
                </a:spcBef>
              </a:pPr>
              <a:r>
                <a:rPr lang="ja-JP" altLang="en-US" sz="2000" b="1">
                  <a:solidFill>
                    <a:schemeClr val="accent2"/>
                  </a:solidFill>
                  <a:latin typeface="Times New Roman" pitchFamily="18" charset="0"/>
                </a:rPr>
                <a:t>　　　　　　　　　　エネルギー</a:t>
              </a:r>
            </a:p>
            <a:p>
              <a:pPr>
                <a:spcBef>
                  <a:spcPct val="0"/>
                </a:spcBef>
              </a:pPr>
              <a:r>
                <a:rPr lang="ja-JP" altLang="en-US" sz="2000" b="1">
                  <a:solidFill>
                    <a:schemeClr val="accent2"/>
                  </a:solidFill>
                  <a:latin typeface="Times New Roman" pitchFamily="18" charset="0"/>
                </a:rPr>
                <a:t>　　　　　　　　　　種類</a:t>
              </a:r>
            </a:p>
            <a:p>
              <a:pPr>
                <a:spcBef>
                  <a:spcPct val="0"/>
                </a:spcBef>
              </a:pPr>
              <a:r>
                <a:rPr lang="ja-JP" altLang="en-US" sz="2000" b="1">
                  <a:solidFill>
                    <a:schemeClr val="accent2"/>
                  </a:solidFill>
                  <a:latin typeface="Times New Roman" pitchFamily="18" charset="0"/>
                </a:rPr>
                <a:t>　　　などを観測する。</a:t>
              </a:r>
            </a:p>
          </p:txBody>
        </p:sp>
        <p:sp>
          <p:nvSpPr>
            <p:cNvPr id="25612" name="AutoShape 9"/>
            <p:cNvSpPr>
              <a:spLocks/>
            </p:cNvSpPr>
            <p:nvPr/>
          </p:nvSpPr>
          <p:spPr bwMode="auto">
            <a:xfrm>
              <a:off x="1684" y="3238"/>
              <a:ext cx="48" cy="443"/>
            </a:xfrm>
            <a:prstGeom prst="leftBrace">
              <a:avLst>
                <a:gd name="adj1" fmla="val 76910"/>
                <a:gd name="adj2" fmla="val 50000"/>
              </a:avLst>
            </a:prstGeom>
            <a:noFill/>
            <a:ln w="38100">
              <a:noFill/>
              <a:round/>
              <a:headEnd/>
              <a:tailEnd/>
            </a:ln>
          </p:spPr>
          <p:txBody>
            <a:bodyPr wrap="none" anchor="ctr"/>
            <a:lstStyle/>
            <a:p>
              <a:endParaRPr lang="ja-JP" altLang="en-US"/>
            </a:p>
          </p:txBody>
        </p:sp>
        <p:sp>
          <p:nvSpPr>
            <p:cNvPr id="25613" name="AutoShape 10"/>
            <p:cNvSpPr>
              <a:spLocks noChangeArrowheads="1"/>
            </p:cNvSpPr>
            <p:nvPr/>
          </p:nvSpPr>
          <p:spPr bwMode="auto">
            <a:xfrm flipV="1">
              <a:off x="816" y="3264"/>
              <a:ext cx="144" cy="120"/>
            </a:xfrm>
            <a:custGeom>
              <a:avLst/>
              <a:gdLst>
                <a:gd name="T0" fmla="*/ 101 w 21600"/>
                <a:gd name="T1" fmla="*/ 0 h 21600"/>
                <a:gd name="T2" fmla="*/ 101 w 21600"/>
                <a:gd name="T3" fmla="*/ 68 h 21600"/>
                <a:gd name="T4" fmla="*/ 22 w 21600"/>
                <a:gd name="T5" fmla="*/ 120 h 21600"/>
                <a:gd name="T6" fmla="*/ 144 w 21600"/>
                <a:gd name="T7" fmla="*/ 34 h 21600"/>
                <a:gd name="T8" fmla="*/ 17694720 60000 65536"/>
                <a:gd name="T9" fmla="*/ 5898240 60000 65536"/>
                <a:gd name="T10" fmla="*/ 5898240 60000 65536"/>
                <a:gd name="T11" fmla="*/ 0 60000 65536"/>
                <a:gd name="T12" fmla="*/ 12450 w 21600"/>
                <a:gd name="T13" fmla="*/ 2880 h 21600"/>
                <a:gd name="T14" fmla="*/ 18300 w 21600"/>
                <a:gd name="T15" fmla="*/ 918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3366FF"/>
            </a:solidFill>
            <a:ln w="9525">
              <a:noFill/>
              <a:miter lim="800000"/>
              <a:headEnd/>
              <a:tailEnd/>
            </a:ln>
          </p:spPr>
          <p:txBody>
            <a:bodyPr wrap="none" anchor="ctr"/>
            <a:lstStyle/>
            <a:p>
              <a:endParaRPr lang="ja-JP" altLang="en-US"/>
            </a:p>
          </p:txBody>
        </p:sp>
        <p:sp>
          <p:nvSpPr>
            <p:cNvPr id="25614" name="AutoShape 13"/>
            <p:cNvSpPr>
              <a:spLocks/>
            </p:cNvSpPr>
            <p:nvPr/>
          </p:nvSpPr>
          <p:spPr bwMode="auto">
            <a:xfrm>
              <a:off x="1680" y="3264"/>
              <a:ext cx="48" cy="528"/>
            </a:xfrm>
            <a:prstGeom prst="leftBrace">
              <a:avLst>
                <a:gd name="adj1" fmla="val 91667"/>
                <a:gd name="adj2" fmla="val 50000"/>
              </a:avLst>
            </a:prstGeom>
            <a:noFill/>
            <a:ln w="38100">
              <a:solidFill>
                <a:srgbClr val="3366FF"/>
              </a:solidFill>
              <a:round/>
              <a:headEnd/>
              <a:tailEnd/>
            </a:ln>
          </p:spPr>
          <p:txBody>
            <a:bodyPr wrap="none" anchor="ctr"/>
            <a:lstStyle/>
            <a:p>
              <a:endParaRPr lang="ja-JP" altLang="en-US"/>
            </a:p>
          </p:txBody>
        </p:sp>
      </p:grpSp>
      <p:grpSp>
        <p:nvGrpSpPr>
          <p:cNvPr id="3" name="Group 18"/>
          <p:cNvGrpSpPr>
            <a:grpSpLocks/>
          </p:cNvGrpSpPr>
          <p:nvPr/>
        </p:nvGrpSpPr>
        <p:grpSpPr bwMode="auto">
          <a:xfrm>
            <a:off x="609600" y="990600"/>
            <a:ext cx="7848600" cy="2081213"/>
            <a:chOff x="576" y="672"/>
            <a:chExt cx="4752" cy="1252"/>
          </a:xfrm>
        </p:grpSpPr>
        <p:sp>
          <p:nvSpPr>
            <p:cNvPr id="25608" name="Text Box 7"/>
            <p:cNvSpPr txBox="1">
              <a:spLocks noChangeArrowheads="1"/>
            </p:cNvSpPr>
            <p:nvPr/>
          </p:nvSpPr>
          <p:spPr bwMode="auto">
            <a:xfrm>
              <a:off x="576" y="672"/>
              <a:ext cx="2400" cy="714"/>
            </a:xfrm>
            <a:prstGeom prst="rect">
              <a:avLst/>
            </a:prstGeom>
            <a:noFill/>
            <a:ln w="9525">
              <a:noFill/>
              <a:miter lim="800000"/>
              <a:headEnd/>
              <a:tailEnd/>
            </a:ln>
          </p:spPr>
          <p:txBody>
            <a:bodyPr>
              <a:spAutoFit/>
            </a:bodyPr>
            <a:lstStyle/>
            <a:p>
              <a:pPr>
                <a:spcBef>
                  <a:spcPct val="0"/>
                </a:spcBef>
              </a:pPr>
              <a:r>
                <a:rPr lang="ja-JP" altLang="en-US" sz="2400">
                  <a:solidFill>
                    <a:schemeClr val="tx2"/>
                  </a:solidFill>
                  <a:latin typeface="Times New Roman" pitchFamily="18" charset="0"/>
                </a:rPr>
                <a:t>高空を飛ぶ飛行機の機体は見えなくても、</a:t>
              </a:r>
              <a:r>
                <a:rPr lang="ja-JP" altLang="en-US" sz="2400">
                  <a:solidFill>
                    <a:schemeClr val="accent2"/>
                  </a:solidFill>
                  <a:latin typeface="Times New Roman" pitchFamily="18" charset="0"/>
                </a:rPr>
                <a:t>飛行機雲</a:t>
              </a:r>
              <a:r>
                <a:rPr lang="ja-JP" altLang="en-US" sz="2400">
                  <a:solidFill>
                    <a:schemeClr val="tx2"/>
                  </a:solidFill>
                  <a:latin typeface="Times New Roman" pitchFamily="18" charset="0"/>
                </a:rPr>
                <a:t>で飛行機の飛跡は見える。</a:t>
              </a:r>
            </a:p>
          </p:txBody>
        </p:sp>
        <p:pic>
          <p:nvPicPr>
            <p:cNvPr id="25609" name="Picture 15" descr="C:\Documents and Settings\sumiyosh\My Documents\名古屋大学\飛行機雲.jpg"/>
            <p:cNvPicPr>
              <a:picLocks noChangeAspect="1" noChangeArrowheads="1"/>
            </p:cNvPicPr>
            <p:nvPr/>
          </p:nvPicPr>
          <p:blipFill>
            <a:blip r:embed="rId2" cstate="print"/>
            <a:srcRect/>
            <a:stretch>
              <a:fillRect/>
            </a:stretch>
          </p:blipFill>
          <p:spPr bwMode="auto">
            <a:xfrm>
              <a:off x="3456" y="672"/>
              <a:ext cx="1872" cy="1252"/>
            </a:xfrm>
            <a:prstGeom prst="rect">
              <a:avLst/>
            </a:prstGeom>
            <a:noFill/>
            <a:ln w="9525">
              <a:noFill/>
              <a:miter lim="800000"/>
              <a:headEnd/>
              <a:tailEnd/>
            </a:ln>
          </p:spPr>
        </p:pic>
      </p:grpSp>
      <p:pic>
        <p:nvPicPr>
          <p:cNvPr id="9233" name="Picture 17" descr="C:\Documents and Settings\sumiyosh\My Documents\名古屋大学\大学と科学シンポジウム\資料\bubble.gif"/>
          <p:cNvPicPr>
            <a:picLocks noChangeAspect="1" noChangeArrowheads="1"/>
          </p:cNvPicPr>
          <p:nvPr/>
        </p:nvPicPr>
        <p:blipFill>
          <a:blip r:embed="rId3" cstate="print"/>
          <a:srcRect/>
          <a:stretch>
            <a:fillRect/>
          </a:stretch>
        </p:blipFill>
        <p:spPr bwMode="auto">
          <a:xfrm>
            <a:off x="6477000" y="3962400"/>
            <a:ext cx="1765300" cy="2276475"/>
          </a:xfrm>
          <a:prstGeom prst="rect">
            <a:avLst/>
          </a:prstGeom>
          <a:noFill/>
          <a:ln w="9525">
            <a:noFill/>
            <a:miter lim="800000"/>
            <a:headEnd/>
            <a:tailEnd/>
          </a:ln>
        </p:spPr>
      </p:pic>
      <p:sp>
        <p:nvSpPr>
          <p:cNvPr id="9235" name="Text Box 19"/>
          <p:cNvSpPr txBox="1">
            <a:spLocks noChangeArrowheads="1"/>
          </p:cNvSpPr>
          <p:nvPr/>
        </p:nvSpPr>
        <p:spPr bwMode="auto">
          <a:xfrm>
            <a:off x="838200" y="3962400"/>
            <a:ext cx="4875213" cy="701675"/>
          </a:xfrm>
          <a:prstGeom prst="rect">
            <a:avLst/>
          </a:prstGeom>
          <a:noFill/>
          <a:ln w="9525">
            <a:noFill/>
            <a:miter lim="800000"/>
            <a:headEnd/>
            <a:tailEnd/>
          </a:ln>
        </p:spPr>
        <p:txBody>
          <a:bodyPr wrap="none">
            <a:spAutoFit/>
          </a:bodyPr>
          <a:lstStyle/>
          <a:p>
            <a:pPr>
              <a:spcBef>
                <a:spcPct val="0"/>
              </a:spcBef>
            </a:pPr>
            <a:r>
              <a:rPr lang="ja-JP" altLang="en-US" sz="2000" b="1">
                <a:solidFill>
                  <a:schemeClr val="tx2"/>
                </a:solidFill>
                <a:latin typeface="Arial" charset="0"/>
              </a:rPr>
              <a:t>素粒子は様々な形でその</a:t>
            </a:r>
            <a:r>
              <a:rPr lang="ja-JP" altLang="en-US" sz="2000" b="1">
                <a:solidFill>
                  <a:srgbClr val="CC0000"/>
                </a:solidFill>
                <a:latin typeface="Arial" charset="0"/>
              </a:rPr>
              <a:t>痕跡</a:t>
            </a:r>
            <a:r>
              <a:rPr lang="ja-JP" altLang="en-US" sz="2000" b="1">
                <a:solidFill>
                  <a:schemeClr val="tx2"/>
                </a:solidFill>
                <a:latin typeface="Arial" charset="0"/>
              </a:rPr>
              <a:t>を残す。</a:t>
            </a:r>
            <a:r>
              <a:rPr lang="ja-JP" altLang="en-US" sz="2000" b="1">
                <a:solidFill>
                  <a:srgbClr val="CC0000"/>
                </a:solidFill>
                <a:latin typeface="Arial" charset="0"/>
              </a:rPr>
              <a:t> </a:t>
            </a:r>
          </a:p>
          <a:p>
            <a:pPr>
              <a:spcBef>
                <a:spcPct val="0"/>
              </a:spcBef>
            </a:pPr>
            <a:r>
              <a:rPr lang="ja-JP" altLang="en-US" sz="2000" b="1">
                <a:solidFill>
                  <a:srgbClr val="CC0000"/>
                </a:solidFill>
                <a:latin typeface="Arial" charset="0"/>
              </a:rPr>
              <a:t>①イオン化　②蛍光　③チェレンコフ光　など</a:t>
            </a:r>
          </a:p>
        </p:txBody>
      </p:sp>
    </p:spTree>
  </p:cSld>
  <p:clrMapOvr>
    <a:masterClrMapping/>
  </p:clrMapOvr>
  <p:transition advTm="13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randombar(horizontal)">
                                      <p:cBhvr>
                                        <p:cTn id="12" dur="500"/>
                                        <p:tgtEl>
                                          <p:spTgt spid="9222"/>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nodeType="clickEffect">
                                  <p:stCondLst>
                                    <p:cond delay="0"/>
                                  </p:stCondLst>
                                  <p:childTnLst>
                                    <p:set>
                                      <p:cBhvr>
                                        <p:cTn id="16" dur="1" fill="hold">
                                          <p:stCondLst>
                                            <p:cond delay="0"/>
                                          </p:stCondLst>
                                        </p:cTn>
                                        <p:tgtEl>
                                          <p:spTgt spid="9233"/>
                                        </p:tgtEl>
                                        <p:attrNameLst>
                                          <p:attrName>style.visibility</p:attrName>
                                        </p:attrNameLst>
                                      </p:cBhvr>
                                      <p:to>
                                        <p:strVal val="visible"/>
                                      </p:to>
                                    </p:set>
                                    <p:anim calcmode="lin" valueType="num">
                                      <p:cBhvr>
                                        <p:cTn id="17" dur="1000" fill="hold"/>
                                        <p:tgtEl>
                                          <p:spTgt spid="9233"/>
                                        </p:tgtEl>
                                        <p:attrNameLst>
                                          <p:attrName>ppt_w</p:attrName>
                                        </p:attrNameLst>
                                      </p:cBhvr>
                                      <p:tavLst>
                                        <p:tav tm="0">
                                          <p:val>
                                            <p:fltVal val="0"/>
                                          </p:val>
                                        </p:tav>
                                        <p:tav tm="100000">
                                          <p:val>
                                            <p:strVal val="#ppt_w"/>
                                          </p:val>
                                        </p:tav>
                                      </p:tavLst>
                                    </p:anim>
                                    <p:anim calcmode="lin" valueType="num">
                                      <p:cBhvr>
                                        <p:cTn id="18" dur="1000" fill="hold"/>
                                        <p:tgtEl>
                                          <p:spTgt spid="9233"/>
                                        </p:tgtEl>
                                        <p:attrNameLst>
                                          <p:attrName>ppt_h</p:attrName>
                                        </p:attrNameLst>
                                      </p:cBhvr>
                                      <p:tavLst>
                                        <p:tav tm="0">
                                          <p:val>
                                            <p:fltVal val="0"/>
                                          </p:val>
                                        </p:tav>
                                        <p:tav tm="100000">
                                          <p:val>
                                            <p:strVal val="#ppt_h"/>
                                          </p:val>
                                        </p:tav>
                                      </p:tavLst>
                                    </p:anim>
                                    <p:anim calcmode="lin" valueType="num">
                                      <p:cBhvr>
                                        <p:cTn id="19" dur="1000" fill="hold"/>
                                        <p:tgtEl>
                                          <p:spTgt spid="923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2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235"/>
                                        </p:tgtEl>
                                        <p:attrNameLst>
                                          <p:attrName>style.visibility</p:attrName>
                                        </p:attrNameLst>
                                      </p:cBhvr>
                                      <p:to>
                                        <p:strVal val="visible"/>
                                      </p:to>
                                    </p:set>
                                    <p:animEffect transition="in" filter="checkerboard(across)">
                                      <p:cBhvr>
                                        <p:cTn id="25" dur="500"/>
                                        <p:tgtEl>
                                          <p:spTgt spid="923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heckerboard(across)">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P spid="923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1029"/>
          <p:cNvSpPr>
            <a:spLocks noChangeArrowheads="1"/>
          </p:cNvSpPr>
          <p:nvPr/>
        </p:nvSpPr>
        <p:spPr bwMode="auto">
          <a:xfrm>
            <a:off x="1981200" y="228600"/>
            <a:ext cx="4791075" cy="6781800"/>
          </a:xfrm>
          <a:prstGeom prst="rect">
            <a:avLst/>
          </a:prstGeom>
          <a:noFill/>
          <a:ln w="9525">
            <a:noFill/>
            <a:miter lim="800000"/>
            <a:headEnd/>
            <a:tailEnd/>
          </a:ln>
        </p:spPr>
        <p:txBody>
          <a:bodyPr/>
          <a:lstStyle/>
          <a:p>
            <a:endParaRPr lang="ja-JP" altLang="en-US"/>
          </a:p>
        </p:txBody>
      </p:sp>
      <p:pic>
        <p:nvPicPr>
          <p:cNvPr id="39942" name="Picture 1030"/>
          <p:cNvPicPr preferRelativeResize="0">
            <a:picLocks noChangeAspect="1" noChangeArrowheads="1"/>
          </p:cNvPicPr>
          <p:nvPr/>
        </p:nvPicPr>
        <p:blipFill>
          <a:blip r:embed="rId2" cstate="print"/>
          <a:srcRect/>
          <a:stretch>
            <a:fillRect/>
          </a:stretch>
        </p:blipFill>
        <p:spPr bwMode="auto">
          <a:xfrm>
            <a:off x="251520" y="332656"/>
            <a:ext cx="5026496" cy="7116866"/>
          </a:xfrm>
          <a:prstGeom prst="rect">
            <a:avLst/>
          </a:prstGeom>
          <a:noFill/>
          <a:ln w="9525">
            <a:noFill/>
            <a:miter lim="800000"/>
            <a:headEnd/>
            <a:tailEnd/>
          </a:ln>
        </p:spPr>
      </p:pic>
      <p:sp>
        <p:nvSpPr>
          <p:cNvPr id="39944" name="Text Box 1032"/>
          <p:cNvSpPr txBox="1">
            <a:spLocks noChangeArrowheads="1"/>
          </p:cNvSpPr>
          <p:nvPr/>
        </p:nvSpPr>
        <p:spPr bwMode="auto">
          <a:xfrm>
            <a:off x="323528" y="980728"/>
            <a:ext cx="4887877" cy="461665"/>
          </a:xfrm>
          <a:prstGeom prst="rect">
            <a:avLst/>
          </a:prstGeom>
          <a:noFill/>
          <a:ln w="9525">
            <a:noFill/>
            <a:miter lim="800000"/>
            <a:headEnd/>
            <a:tailEnd/>
          </a:ln>
        </p:spPr>
        <p:txBody>
          <a:bodyPr wrap="none">
            <a:spAutoFit/>
          </a:bodyPr>
          <a:lstStyle/>
          <a:p>
            <a:pPr>
              <a:spcBef>
                <a:spcPct val="0"/>
              </a:spcBef>
            </a:pPr>
            <a:r>
              <a:rPr lang="ja-JP" altLang="en-US" sz="2400" dirty="0">
                <a:solidFill>
                  <a:srgbClr val="0033CC"/>
                </a:solidFill>
                <a:latin typeface="Times New Roman" pitchFamily="18" charset="0"/>
              </a:rPr>
              <a:t>素粒子を捉えた</a:t>
            </a:r>
            <a:r>
              <a:rPr lang="ja-JP" altLang="en-US" sz="2400" dirty="0" smtClean="0">
                <a:solidFill>
                  <a:srgbClr val="0033CC"/>
                </a:solidFill>
                <a:latin typeface="Times New Roman" pitchFamily="18" charset="0"/>
              </a:rPr>
              <a:t>例：</a:t>
            </a:r>
            <a:r>
              <a:rPr lang="en-US" altLang="ja-JP" sz="2400" dirty="0" smtClean="0">
                <a:solidFill>
                  <a:srgbClr val="0033CC"/>
                </a:solidFill>
                <a:latin typeface="Times New Roman" pitchFamily="18" charset="0"/>
              </a:rPr>
              <a:t>KEKB/Belle</a:t>
            </a:r>
            <a:r>
              <a:rPr lang="ja-JP" altLang="en-US" sz="2400" dirty="0" smtClean="0">
                <a:solidFill>
                  <a:srgbClr val="0033CC"/>
                </a:solidFill>
                <a:latin typeface="Times New Roman" pitchFamily="18" charset="0"/>
              </a:rPr>
              <a:t>実験</a:t>
            </a:r>
            <a:endParaRPr lang="ja-JP" altLang="en-US" sz="2400" dirty="0">
              <a:solidFill>
                <a:srgbClr val="0033CC"/>
              </a:solidFill>
              <a:latin typeface="Times New Roman" pitchFamily="18" charset="0"/>
            </a:endParaRPr>
          </a:p>
        </p:txBody>
      </p:sp>
      <p:sp>
        <p:nvSpPr>
          <p:cNvPr id="6" name="テキスト ボックス 5"/>
          <p:cNvSpPr txBox="1"/>
          <p:nvPr/>
        </p:nvSpPr>
        <p:spPr>
          <a:xfrm>
            <a:off x="5508105" y="2204864"/>
            <a:ext cx="3456384" cy="4770537"/>
          </a:xfrm>
          <a:prstGeom prst="rect">
            <a:avLst/>
          </a:prstGeom>
          <a:noFill/>
        </p:spPr>
        <p:txBody>
          <a:bodyPr wrap="square" rtlCol="0">
            <a:spAutoFit/>
          </a:bodyPr>
          <a:lstStyle/>
          <a:p>
            <a:r>
              <a:rPr kumimoji="1" lang="ja-JP" altLang="en-US" sz="2000" dirty="0" smtClean="0"/>
              <a:t>加速器実験では：</a:t>
            </a:r>
            <a:endParaRPr kumimoji="1" lang="en-US" altLang="ja-JP" sz="2000" dirty="0" smtClean="0"/>
          </a:p>
          <a:p>
            <a:endParaRPr lang="en-US" altLang="ja-JP" sz="2000" dirty="0" smtClean="0"/>
          </a:p>
          <a:p>
            <a:r>
              <a:rPr kumimoji="1" lang="ja-JP" altLang="en-US" sz="2000" dirty="0" smtClean="0"/>
              <a:t>測定器</a:t>
            </a:r>
            <a:r>
              <a:rPr lang="ja-JP" altLang="en-US" sz="2000" dirty="0" smtClean="0"/>
              <a:t>中心で衝突</a:t>
            </a:r>
            <a:endParaRPr lang="en-US" altLang="ja-JP" sz="2000" dirty="0" smtClean="0"/>
          </a:p>
          <a:p>
            <a:endParaRPr lang="en-US" altLang="ja-JP" sz="2000" dirty="0" smtClean="0"/>
          </a:p>
          <a:p>
            <a:r>
              <a:rPr kumimoji="1" lang="ja-JP" altLang="en-US" sz="2000" dirty="0" smtClean="0"/>
              <a:t>反応で出てきた粒子をさまざまな検出器で測定</a:t>
            </a:r>
            <a:endParaRPr kumimoji="1" lang="en-US" altLang="ja-JP" sz="2000" dirty="0" smtClean="0"/>
          </a:p>
          <a:p>
            <a:r>
              <a:rPr lang="ja-JP" altLang="en-US" sz="2000" dirty="0" smtClean="0"/>
              <a:t>　粒子の飛跡</a:t>
            </a:r>
            <a:r>
              <a:rPr lang="en-US" altLang="ja-JP" sz="2000" dirty="0" smtClean="0">
                <a:sym typeface="Wingdings" pitchFamily="2" charset="2"/>
              </a:rPr>
              <a:t></a:t>
            </a:r>
            <a:r>
              <a:rPr lang="ja-JP" altLang="en-US" sz="2000" dirty="0" smtClean="0">
                <a:sym typeface="Wingdings" pitchFamily="2" charset="2"/>
              </a:rPr>
              <a:t>運動量</a:t>
            </a:r>
            <a:endParaRPr lang="en-US" altLang="ja-JP" sz="2000" dirty="0" smtClean="0">
              <a:sym typeface="Wingdings" pitchFamily="2" charset="2"/>
            </a:endParaRPr>
          </a:p>
          <a:p>
            <a:r>
              <a:rPr lang="ja-JP" altLang="en-US" sz="2000" dirty="0" smtClean="0"/>
              <a:t>　粒子の速さ</a:t>
            </a:r>
            <a:r>
              <a:rPr lang="en-US" altLang="ja-JP" sz="2000" dirty="0" smtClean="0">
                <a:sym typeface="Wingdings" pitchFamily="2" charset="2"/>
              </a:rPr>
              <a:t></a:t>
            </a:r>
            <a:r>
              <a:rPr lang="ja-JP" altLang="en-US" sz="2000" dirty="0" smtClean="0">
                <a:sym typeface="Wingdings" pitchFamily="2" charset="2"/>
              </a:rPr>
              <a:t>種類</a:t>
            </a:r>
            <a:endParaRPr lang="en-US" altLang="ja-JP" sz="2000" dirty="0" smtClean="0">
              <a:sym typeface="Wingdings" pitchFamily="2" charset="2"/>
            </a:endParaRPr>
          </a:p>
          <a:p>
            <a:r>
              <a:rPr lang="ja-JP" altLang="en-US" sz="2000" dirty="0" smtClean="0">
                <a:sym typeface="Wingdings" pitchFamily="2" charset="2"/>
              </a:rPr>
              <a:t>　粒子のエネルギー</a:t>
            </a:r>
            <a:endParaRPr lang="en-US" altLang="ja-JP" sz="2000" dirty="0" smtClean="0">
              <a:sym typeface="Wingdings" pitchFamily="2" charset="2"/>
            </a:endParaRPr>
          </a:p>
          <a:p>
            <a:endParaRPr lang="en-US" altLang="ja-JP" sz="2000" dirty="0" smtClean="0">
              <a:sym typeface="Wingdings" pitchFamily="2" charset="2"/>
            </a:endParaRPr>
          </a:p>
          <a:p>
            <a:endParaRPr lang="en-US" altLang="ja-JP" sz="2000" dirty="0" smtClean="0"/>
          </a:p>
          <a:p>
            <a:r>
              <a:rPr lang="ja-JP" altLang="en-US" sz="2000" dirty="0" smtClean="0"/>
              <a:t>　</a:t>
            </a:r>
            <a:endParaRPr lang="en-US" altLang="ja-JP" sz="2000" dirty="0" smtClean="0"/>
          </a:p>
          <a:p>
            <a:endParaRPr kumimoji="1" lang="ja-JP" altLang="en-US" sz="2000" dirty="0"/>
          </a:p>
        </p:txBody>
      </p:sp>
      <p:sp>
        <p:nvSpPr>
          <p:cNvPr id="26626" name="Rectangle 1026"/>
          <p:cNvSpPr>
            <a:spLocks noGrp="1" noChangeArrowheads="1"/>
          </p:cNvSpPr>
          <p:nvPr>
            <p:ph type="title"/>
          </p:nvPr>
        </p:nvSpPr>
        <p:spPr/>
        <p:txBody>
          <a:bodyPr/>
          <a:lstStyle/>
          <a:p>
            <a:pPr eaLnBrk="1" hangingPunct="1"/>
            <a:r>
              <a:rPr lang="ja-JP" altLang="en-US" dirty="0" smtClean="0"/>
              <a:t>｢素粒子をとらえる｣とは？</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Rectangle 2"/>
          <p:cNvSpPr>
            <a:spLocks noGrp="1" noChangeArrowheads="1"/>
          </p:cNvSpPr>
          <p:nvPr>
            <p:ph type="title"/>
          </p:nvPr>
        </p:nvSpPr>
        <p:spPr/>
        <p:txBody>
          <a:bodyPr/>
          <a:lstStyle/>
          <a:p>
            <a:pPr eaLnBrk="1" hangingPunct="1"/>
            <a:r>
              <a:rPr lang="ja-JP" altLang="en-US" smtClean="0">
                <a:solidFill>
                  <a:srgbClr val="CC0000"/>
                </a:solidFill>
              </a:rPr>
              <a:t>イオン化</a:t>
            </a:r>
          </a:p>
        </p:txBody>
      </p:sp>
      <p:sp>
        <p:nvSpPr>
          <p:cNvPr id="1047" name="Rectangle 3"/>
          <p:cNvSpPr>
            <a:spLocks noGrp="1" noChangeArrowheads="1"/>
          </p:cNvSpPr>
          <p:nvPr>
            <p:ph type="body" idx="1"/>
          </p:nvPr>
        </p:nvSpPr>
        <p:spPr>
          <a:xfrm>
            <a:off x="838200" y="1146175"/>
            <a:ext cx="7878763" cy="4706938"/>
          </a:xfrm>
        </p:spPr>
        <p:txBody>
          <a:bodyPr/>
          <a:lstStyle/>
          <a:p>
            <a:pPr eaLnBrk="1" hangingPunct="1"/>
            <a:r>
              <a:rPr lang="ja-JP" altLang="en-US" b="1" smtClean="0">
                <a:solidFill>
                  <a:srgbClr val="CC0000"/>
                </a:solidFill>
                <a:latin typeface="Comic Sans MS" pitchFamily="66" charset="0"/>
              </a:rPr>
              <a:t>原子のイオン化</a:t>
            </a:r>
          </a:p>
          <a:p>
            <a:pPr eaLnBrk="1" hangingPunct="1">
              <a:buFont typeface="Wingdings" pitchFamily="2" charset="2"/>
              <a:buNone/>
            </a:pPr>
            <a:r>
              <a:rPr lang="ja-JP" altLang="en-US" b="1" smtClean="0">
                <a:solidFill>
                  <a:srgbClr val="CC0000"/>
                </a:solidFill>
                <a:latin typeface="Comic Sans MS" pitchFamily="66" charset="0"/>
              </a:rPr>
              <a:t>　　</a:t>
            </a:r>
            <a:r>
              <a:rPr lang="ja-JP" altLang="en-US" b="1" smtClean="0">
                <a:solidFill>
                  <a:schemeClr val="accent2"/>
                </a:solidFill>
                <a:latin typeface="Comic Sans MS" pitchFamily="66" charset="0"/>
              </a:rPr>
              <a:t>入射してきた荷電粒子（電荷を持つ粒子）によって、原子核の周りを回る電子がはじき飛ばされ、</a:t>
            </a:r>
            <a:r>
              <a:rPr lang="ja-JP" altLang="en-US" b="1" smtClean="0">
                <a:solidFill>
                  <a:srgbClr val="CC0000"/>
                </a:solidFill>
                <a:latin typeface="Comic Sans MS" pitchFamily="66" charset="0"/>
              </a:rPr>
              <a:t>イオン</a:t>
            </a:r>
            <a:r>
              <a:rPr lang="ja-JP" altLang="en-US" b="1" smtClean="0">
                <a:solidFill>
                  <a:schemeClr val="accent2"/>
                </a:solidFill>
                <a:latin typeface="Comic Sans MS" pitchFamily="66" charset="0"/>
              </a:rPr>
              <a:t>と</a:t>
            </a:r>
            <a:r>
              <a:rPr lang="ja-JP" altLang="en-US" b="1" smtClean="0">
                <a:solidFill>
                  <a:srgbClr val="CC0000"/>
                </a:solidFill>
                <a:latin typeface="Comic Sans MS" pitchFamily="66" charset="0"/>
              </a:rPr>
              <a:t>電子</a:t>
            </a:r>
            <a:r>
              <a:rPr lang="ja-JP" altLang="en-US" b="1" smtClean="0">
                <a:solidFill>
                  <a:schemeClr val="accent2"/>
                </a:solidFill>
                <a:latin typeface="Comic Sans MS" pitchFamily="66" charset="0"/>
              </a:rPr>
              <a:t>に分かれる。</a:t>
            </a:r>
          </a:p>
          <a:p>
            <a:pPr eaLnBrk="1" hangingPunct="1"/>
            <a:endParaRPr lang="ja-JP" altLang="en-US" smtClean="0"/>
          </a:p>
        </p:txBody>
      </p:sp>
      <p:sp>
        <p:nvSpPr>
          <p:cNvPr id="1048" name="Rectangle 4"/>
          <p:cNvSpPr>
            <a:spLocks noChangeArrowheads="1"/>
          </p:cNvSpPr>
          <p:nvPr/>
        </p:nvSpPr>
        <p:spPr bwMode="auto">
          <a:xfrm>
            <a:off x="838200" y="1143000"/>
            <a:ext cx="7878763" cy="4495800"/>
          </a:xfrm>
          <a:prstGeom prst="rect">
            <a:avLst/>
          </a:prstGeom>
          <a:noFill/>
          <a:ln w="9525">
            <a:noFill/>
            <a:miter lim="800000"/>
            <a:headEnd/>
            <a:tailEnd/>
          </a:ln>
        </p:spPr>
        <p:txBody>
          <a:bodyPr/>
          <a:lstStyle/>
          <a:p>
            <a:pPr marL="342900" indent="-342900">
              <a:buClr>
                <a:schemeClr val="accent1"/>
              </a:buClr>
              <a:buSzPct val="80000"/>
              <a:buFont typeface="Wingdings" pitchFamily="2" charset="2"/>
              <a:buChar char="n"/>
            </a:pPr>
            <a:endParaRPr lang="ja-JP" altLang="en-US" sz="2400" b="1">
              <a:solidFill>
                <a:schemeClr val="accent2"/>
              </a:solidFill>
              <a:latin typeface="Comic Sans MS" pitchFamily="66" charset="0"/>
            </a:endParaRPr>
          </a:p>
        </p:txBody>
      </p:sp>
      <p:sp>
        <p:nvSpPr>
          <p:cNvPr id="19511" name="AutoShape 55"/>
          <p:cNvSpPr>
            <a:spLocks noChangeArrowheads="1"/>
          </p:cNvSpPr>
          <p:nvPr/>
        </p:nvSpPr>
        <p:spPr bwMode="auto">
          <a:xfrm>
            <a:off x="4800600" y="4419600"/>
            <a:ext cx="685800" cy="304800"/>
          </a:xfrm>
          <a:prstGeom prst="notchedRightArrow">
            <a:avLst>
              <a:gd name="adj1" fmla="val 50000"/>
              <a:gd name="adj2" fmla="val 56250"/>
            </a:avLst>
          </a:prstGeom>
          <a:solidFill>
            <a:srgbClr val="FF0000"/>
          </a:solidFill>
          <a:ln w="9525">
            <a:solidFill>
              <a:schemeClr val="tx1"/>
            </a:solidFill>
            <a:miter lim="800000"/>
            <a:headEnd/>
            <a:tailEnd/>
          </a:ln>
        </p:spPr>
        <p:txBody>
          <a:bodyPr wrap="none" anchor="ctr"/>
          <a:lstStyle/>
          <a:p>
            <a:endParaRPr lang="ja-JP" altLang="en-US"/>
          </a:p>
        </p:txBody>
      </p:sp>
      <p:grpSp>
        <p:nvGrpSpPr>
          <p:cNvPr id="2" name="Group 88"/>
          <p:cNvGrpSpPr>
            <a:grpSpLocks/>
          </p:cNvGrpSpPr>
          <p:nvPr/>
        </p:nvGrpSpPr>
        <p:grpSpPr bwMode="auto">
          <a:xfrm>
            <a:off x="7848600" y="3657600"/>
            <a:ext cx="1066800" cy="228600"/>
            <a:chOff x="4944" y="2352"/>
            <a:chExt cx="672" cy="144"/>
          </a:xfrm>
        </p:grpSpPr>
        <p:sp>
          <p:nvSpPr>
            <p:cNvPr id="1111" name="Oval 56"/>
            <p:cNvSpPr>
              <a:spLocks noChangeArrowheads="1"/>
            </p:cNvSpPr>
            <p:nvPr/>
          </p:nvSpPr>
          <p:spPr bwMode="auto">
            <a:xfrm>
              <a:off x="4944" y="2352"/>
              <a:ext cx="144" cy="144"/>
            </a:xfrm>
            <a:prstGeom prst="ellipse">
              <a:avLst/>
            </a:prstGeom>
            <a:gradFill rotWithShape="0">
              <a:gsLst>
                <a:gs pos="0">
                  <a:srgbClr val="00FF00"/>
                </a:gs>
                <a:gs pos="100000">
                  <a:srgbClr val="007600"/>
                </a:gs>
              </a:gsLst>
              <a:path path="shape">
                <a:fillToRect l="50000" t="50000" r="50000" b="50000"/>
              </a:path>
            </a:gradFill>
            <a:ln w="9525">
              <a:noFill/>
              <a:round/>
              <a:headEnd/>
              <a:tailEnd/>
            </a:ln>
          </p:spPr>
          <p:txBody>
            <a:bodyPr wrap="none" anchor="ctr"/>
            <a:lstStyle/>
            <a:p>
              <a:endParaRPr lang="ja-JP" altLang="en-US"/>
            </a:p>
          </p:txBody>
        </p:sp>
        <p:sp>
          <p:nvSpPr>
            <p:cNvPr id="1112" name="AutoShape 57"/>
            <p:cNvSpPr>
              <a:spLocks noChangeArrowheads="1"/>
            </p:cNvSpPr>
            <p:nvPr/>
          </p:nvSpPr>
          <p:spPr bwMode="auto">
            <a:xfrm>
              <a:off x="5136" y="2352"/>
              <a:ext cx="480" cy="144"/>
            </a:xfrm>
            <a:custGeom>
              <a:avLst/>
              <a:gdLst>
                <a:gd name="T0" fmla="*/ 360 w 21600"/>
                <a:gd name="T1" fmla="*/ 0 h 21600"/>
                <a:gd name="T2" fmla="*/ 0 w 21600"/>
                <a:gd name="T3" fmla="*/ 72 h 21600"/>
                <a:gd name="T4" fmla="*/ 360 w 21600"/>
                <a:gd name="T5" fmla="*/ 144 h 21600"/>
                <a:gd name="T6" fmla="*/ 480 w 21600"/>
                <a:gd name="T7" fmla="*/ 7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99"/>
            </a:solidFill>
            <a:ln w="9525">
              <a:solidFill>
                <a:schemeClr val="tx1"/>
              </a:solidFill>
              <a:miter lim="800000"/>
              <a:headEnd/>
              <a:tailEnd/>
            </a:ln>
          </p:spPr>
          <p:txBody>
            <a:bodyPr wrap="none" anchor="ctr"/>
            <a:lstStyle/>
            <a:p>
              <a:endParaRPr lang="ja-JP" altLang="en-US"/>
            </a:p>
          </p:txBody>
        </p:sp>
      </p:grpSp>
      <p:grpSp>
        <p:nvGrpSpPr>
          <p:cNvPr id="3" name="Group 89"/>
          <p:cNvGrpSpPr>
            <a:grpSpLocks/>
          </p:cNvGrpSpPr>
          <p:nvPr/>
        </p:nvGrpSpPr>
        <p:grpSpPr bwMode="auto">
          <a:xfrm>
            <a:off x="1524000" y="3405188"/>
            <a:ext cx="1371600" cy="633412"/>
            <a:chOff x="960" y="2145"/>
            <a:chExt cx="864" cy="399"/>
          </a:xfrm>
        </p:grpSpPr>
        <p:sp>
          <p:nvSpPr>
            <p:cNvPr id="1108" name="Oval 19"/>
            <p:cNvSpPr>
              <a:spLocks noChangeArrowheads="1"/>
            </p:cNvSpPr>
            <p:nvPr/>
          </p:nvSpPr>
          <p:spPr bwMode="auto">
            <a:xfrm>
              <a:off x="1104" y="2400"/>
              <a:ext cx="144" cy="144"/>
            </a:xfrm>
            <a:prstGeom prst="ellipse">
              <a:avLst/>
            </a:prstGeom>
            <a:gradFill rotWithShape="0">
              <a:gsLst>
                <a:gs pos="0">
                  <a:srgbClr val="00FF00"/>
                </a:gs>
                <a:gs pos="100000">
                  <a:srgbClr val="007600"/>
                </a:gs>
              </a:gsLst>
              <a:path path="shape">
                <a:fillToRect l="50000" t="50000" r="50000" b="50000"/>
              </a:path>
            </a:gradFill>
            <a:ln w="9525">
              <a:noFill/>
              <a:round/>
              <a:headEnd/>
              <a:tailEnd/>
            </a:ln>
          </p:spPr>
          <p:txBody>
            <a:bodyPr wrap="none" anchor="ctr"/>
            <a:lstStyle/>
            <a:p>
              <a:endParaRPr lang="ja-JP" altLang="en-US"/>
            </a:p>
          </p:txBody>
        </p:sp>
        <p:sp>
          <p:nvSpPr>
            <p:cNvPr id="1109" name="AutoShape 54"/>
            <p:cNvSpPr>
              <a:spLocks noChangeArrowheads="1"/>
            </p:cNvSpPr>
            <p:nvPr/>
          </p:nvSpPr>
          <p:spPr bwMode="auto">
            <a:xfrm>
              <a:off x="1344" y="2400"/>
              <a:ext cx="480" cy="144"/>
            </a:xfrm>
            <a:custGeom>
              <a:avLst/>
              <a:gdLst>
                <a:gd name="T0" fmla="*/ 360 w 21600"/>
                <a:gd name="T1" fmla="*/ 0 h 21600"/>
                <a:gd name="T2" fmla="*/ 0 w 21600"/>
                <a:gd name="T3" fmla="*/ 72 h 21600"/>
                <a:gd name="T4" fmla="*/ 360 w 21600"/>
                <a:gd name="T5" fmla="*/ 144 h 21600"/>
                <a:gd name="T6" fmla="*/ 480 w 21600"/>
                <a:gd name="T7" fmla="*/ 7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99"/>
            </a:solidFill>
            <a:ln w="9525">
              <a:solidFill>
                <a:schemeClr val="tx1"/>
              </a:solidFill>
              <a:miter lim="800000"/>
              <a:headEnd/>
              <a:tailEnd/>
            </a:ln>
          </p:spPr>
          <p:txBody>
            <a:bodyPr wrap="none" anchor="ctr"/>
            <a:lstStyle/>
            <a:p>
              <a:endParaRPr lang="ja-JP" altLang="en-US"/>
            </a:p>
          </p:txBody>
        </p:sp>
        <p:sp>
          <p:nvSpPr>
            <p:cNvPr id="1110" name="Text Box 58"/>
            <p:cNvSpPr txBox="1">
              <a:spLocks noChangeArrowheads="1"/>
            </p:cNvSpPr>
            <p:nvPr/>
          </p:nvSpPr>
          <p:spPr bwMode="auto">
            <a:xfrm>
              <a:off x="960" y="2145"/>
              <a:ext cx="756" cy="250"/>
            </a:xfrm>
            <a:prstGeom prst="rect">
              <a:avLst/>
            </a:prstGeom>
            <a:noFill/>
            <a:ln w="9525">
              <a:noFill/>
              <a:miter lim="800000"/>
              <a:headEnd/>
              <a:tailEnd/>
            </a:ln>
          </p:spPr>
          <p:txBody>
            <a:bodyPr wrap="none">
              <a:spAutoFit/>
            </a:bodyPr>
            <a:lstStyle/>
            <a:p>
              <a:pPr>
                <a:spcBef>
                  <a:spcPct val="0"/>
                </a:spcBef>
              </a:pPr>
              <a:r>
                <a:rPr lang="ja-JP" altLang="en-US" sz="2000">
                  <a:latin typeface="Times New Roman" pitchFamily="18" charset="0"/>
                </a:rPr>
                <a:t>入射粒子</a:t>
              </a:r>
            </a:p>
          </p:txBody>
        </p:sp>
      </p:grpSp>
      <p:grpSp>
        <p:nvGrpSpPr>
          <p:cNvPr id="4" name="Group 86"/>
          <p:cNvGrpSpPr>
            <a:grpSpLocks/>
          </p:cNvGrpSpPr>
          <p:nvPr/>
        </p:nvGrpSpPr>
        <p:grpSpPr bwMode="auto">
          <a:xfrm>
            <a:off x="5410200" y="3733800"/>
            <a:ext cx="2506663" cy="2362200"/>
            <a:chOff x="3408" y="2352"/>
            <a:chExt cx="1579" cy="1488"/>
          </a:xfrm>
        </p:grpSpPr>
        <p:sp>
          <p:nvSpPr>
            <p:cNvPr id="1084" name="AutoShape 84"/>
            <p:cNvSpPr>
              <a:spLocks noChangeArrowheads="1"/>
            </p:cNvSpPr>
            <p:nvPr/>
          </p:nvSpPr>
          <p:spPr bwMode="auto">
            <a:xfrm>
              <a:off x="3552" y="2352"/>
              <a:ext cx="1248" cy="1152"/>
            </a:xfrm>
            <a:prstGeom prst="roundRect">
              <a:avLst>
                <a:gd name="adj" fmla="val 16667"/>
              </a:avLst>
            </a:prstGeom>
            <a:solidFill>
              <a:srgbClr val="FFFF99"/>
            </a:solidFill>
            <a:ln w="9525">
              <a:solidFill>
                <a:schemeClr val="tx1"/>
              </a:solidFill>
              <a:round/>
              <a:headEnd/>
              <a:tailEnd/>
            </a:ln>
          </p:spPr>
          <p:txBody>
            <a:bodyPr wrap="none" anchor="ctr"/>
            <a:lstStyle/>
            <a:p>
              <a:endParaRPr lang="ja-JP" altLang="en-US"/>
            </a:p>
          </p:txBody>
        </p:sp>
        <p:sp>
          <p:nvSpPr>
            <p:cNvPr id="1085" name="Oval 20"/>
            <p:cNvSpPr>
              <a:spLocks noChangeArrowheads="1"/>
            </p:cNvSpPr>
            <p:nvPr/>
          </p:nvSpPr>
          <p:spPr bwMode="auto">
            <a:xfrm>
              <a:off x="4128" y="2880"/>
              <a:ext cx="144" cy="144"/>
            </a:xfrm>
            <a:prstGeom prst="ellipse">
              <a:avLst/>
            </a:prstGeom>
            <a:gradFill rotWithShape="0">
              <a:gsLst>
                <a:gs pos="0">
                  <a:srgbClr val="FF0000"/>
                </a:gs>
                <a:gs pos="100000">
                  <a:srgbClr val="760000"/>
                </a:gs>
              </a:gsLst>
              <a:path path="shape">
                <a:fillToRect l="50000" t="50000" r="50000" b="50000"/>
              </a:path>
            </a:gradFill>
            <a:ln w="9525">
              <a:noFill/>
              <a:round/>
              <a:headEnd/>
              <a:tailEnd/>
            </a:ln>
          </p:spPr>
          <p:txBody>
            <a:bodyPr wrap="none" anchor="ctr"/>
            <a:lstStyle/>
            <a:p>
              <a:endParaRPr lang="ja-JP" altLang="en-US"/>
            </a:p>
          </p:txBody>
        </p:sp>
        <p:sp>
          <p:nvSpPr>
            <p:cNvPr id="1086" name="Oval 21"/>
            <p:cNvSpPr>
              <a:spLocks noChangeArrowheads="1"/>
            </p:cNvSpPr>
            <p:nvPr/>
          </p:nvSpPr>
          <p:spPr bwMode="auto">
            <a:xfrm>
              <a:off x="3696" y="2448"/>
              <a:ext cx="1008" cy="1008"/>
            </a:xfrm>
            <a:prstGeom prst="ellipse">
              <a:avLst/>
            </a:prstGeom>
            <a:noFill/>
            <a:ln w="25400">
              <a:solidFill>
                <a:schemeClr val="tx1"/>
              </a:solidFill>
              <a:round/>
              <a:headEnd/>
              <a:tailEnd/>
            </a:ln>
          </p:spPr>
          <p:txBody>
            <a:bodyPr wrap="none" anchor="ctr"/>
            <a:lstStyle/>
            <a:p>
              <a:endParaRPr lang="ja-JP" altLang="en-US"/>
            </a:p>
          </p:txBody>
        </p:sp>
        <p:sp>
          <p:nvSpPr>
            <p:cNvPr id="1087" name="Oval 22"/>
            <p:cNvSpPr>
              <a:spLocks noChangeArrowheads="1"/>
            </p:cNvSpPr>
            <p:nvPr/>
          </p:nvSpPr>
          <p:spPr bwMode="auto">
            <a:xfrm>
              <a:off x="3936" y="2688"/>
              <a:ext cx="528" cy="528"/>
            </a:xfrm>
            <a:prstGeom prst="ellipse">
              <a:avLst/>
            </a:prstGeom>
            <a:noFill/>
            <a:ln w="25400">
              <a:solidFill>
                <a:schemeClr val="tx1"/>
              </a:solidFill>
              <a:round/>
              <a:headEnd/>
              <a:tailEnd/>
            </a:ln>
          </p:spPr>
          <p:txBody>
            <a:bodyPr wrap="none" anchor="ctr"/>
            <a:lstStyle/>
            <a:p>
              <a:endParaRPr lang="ja-JP" altLang="en-US"/>
            </a:p>
          </p:txBody>
        </p:sp>
        <p:sp>
          <p:nvSpPr>
            <p:cNvPr id="1088" name="Oval 23"/>
            <p:cNvSpPr>
              <a:spLocks noChangeArrowheads="1"/>
            </p:cNvSpPr>
            <p:nvPr/>
          </p:nvSpPr>
          <p:spPr bwMode="auto">
            <a:xfrm>
              <a:off x="4152" y="3168"/>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89" name="Oval 24"/>
            <p:cNvSpPr>
              <a:spLocks noChangeArrowheads="1"/>
            </p:cNvSpPr>
            <p:nvPr/>
          </p:nvSpPr>
          <p:spPr bwMode="auto">
            <a:xfrm>
              <a:off x="4152" y="2640"/>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90" name="Oval 25"/>
            <p:cNvSpPr>
              <a:spLocks noChangeArrowheads="1"/>
            </p:cNvSpPr>
            <p:nvPr/>
          </p:nvSpPr>
          <p:spPr bwMode="auto">
            <a:xfrm>
              <a:off x="4368" y="2448"/>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91" name="Oval 27"/>
            <p:cNvSpPr>
              <a:spLocks noChangeArrowheads="1"/>
            </p:cNvSpPr>
            <p:nvPr/>
          </p:nvSpPr>
          <p:spPr bwMode="auto">
            <a:xfrm>
              <a:off x="3696" y="2688"/>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92" name="Oval 28"/>
            <p:cNvSpPr>
              <a:spLocks noChangeArrowheads="1"/>
            </p:cNvSpPr>
            <p:nvPr/>
          </p:nvSpPr>
          <p:spPr bwMode="auto">
            <a:xfrm>
              <a:off x="3696" y="3120"/>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93" name="Oval 29"/>
            <p:cNvSpPr>
              <a:spLocks noChangeArrowheads="1"/>
            </p:cNvSpPr>
            <p:nvPr/>
          </p:nvSpPr>
          <p:spPr bwMode="auto">
            <a:xfrm>
              <a:off x="3936" y="3360"/>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94" name="Oval 30"/>
            <p:cNvSpPr>
              <a:spLocks noChangeArrowheads="1"/>
            </p:cNvSpPr>
            <p:nvPr/>
          </p:nvSpPr>
          <p:spPr bwMode="auto">
            <a:xfrm>
              <a:off x="4368" y="3360"/>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95" name="Oval 31"/>
            <p:cNvSpPr>
              <a:spLocks noChangeArrowheads="1"/>
            </p:cNvSpPr>
            <p:nvPr/>
          </p:nvSpPr>
          <p:spPr bwMode="auto">
            <a:xfrm>
              <a:off x="4608" y="2688"/>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96" name="Oval 32"/>
            <p:cNvSpPr>
              <a:spLocks noChangeArrowheads="1"/>
            </p:cNvSpPr>
            <p:nvPr/>
          </p:nvSpPr>
          <p:spPr bwMode="auto">
            <a:xfrm>
              <a:off x="4608" y="3120"/>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97" name="Line 43"/>
            <p:cNvSpPr>
              <a:spLocks noChangeShapeType="1"/>
            </p:cNvSpPr>
            <p:nvPr/>
          </p:nvSpPr>
          <p:spPr bwMode="auto">
            <a:xfrm>
              <a:off x="4464" y="2448"/>
              <a:ext cx="48" cy="0"/>
            </a:xfrm>
            <a:prstGeom prst="line">
              <a:avLst/>
            </a:prstGeom>
            <a:noFill/>
            <a:ln w="25400">
              <a:solidFill>
                <a:schemeClr val="tx1"/>
              </a:solidFill>
              <a:round/>
              <a:headEnd/>
              <a:tailEnd/>
            </a:ln>
          </p:spPr>
          <p:txBody>
            <a:bodyPr wrap="none"/>
            <a:lstStyle/>
            <a:p>
              <a:endParaRPr lang="ja-JP" altLang="en-US"/>
            </a:p>
          </p:txBody>
        </p:sp>
        <p:sp>
          <p:nvSpPr>
            <p:cNvPr id="1098" name="Line 44"/>
            <p:cNvSpPr>
              <a:spLocks noChangeShapeType="1"/>
            </p:cNvSpPr>
            <p:nvPr/>
          </p:nvSpPr>
          <p:spPr bwMode="auto">
            <a:xfrm>
              <a:off x="4704" y="2688"/>
              <a:ext cx="48" cy="0"/>
            </a:xfrm>
            <a:prstGeom prst="line">
              <a:avLst/>
            </a:prstGeom>
            <a:noFill/>
            <a:ln w="25400">
              <a:solidFill>
                <a:schemeClr val="tx1"/>
              </a:solidFill>
              <a:round/>
              <a:headEnd/>
              <a:tailEnd/>
            </a:ln>
          </p:spPr>
          <p:txBody>
            <a:bodyPr wrap="none"/>
            <a:lstStyle/>
            <a:p>
              <a:endParaRPr lang="ja-JP" altLang="en-US"/>
            </a:p>
          </p:txBody>
        </p:sp>
        <p:sp>
          <p:nvSpPr>
            <p:cNvPr id="1099" name="Line 45"/>
            <p:cNvSpPr>
              <a:spLocks noChangeShapeType="1"/>
            </p:cNvSpPr>
            <p:nvPr/>
          </p:nvSpPr>
          <p:spPr bwMode="auto">
            <a:xfrm>
              <a:off x="4704" y="3120"/>
              <a:ext cx="48" cy="0"/>
            </a:xfrm>
            <a:prstGeom prst="line">
              <a:avLst/>
            </a:prstGeom>
            <a:noFill/>
            <a:ln w="25400">
              <a:solidFill>
                <a:schemeClr val="tx1"/>
              </a:solidFill>
              <a:round/>
              <a:headEnd/>
              <a:tailEnd/>
            </a:ln>
          </p:spPr>
          <p:txBody>
            <a:bodyPr wrap="none"/>
            <a:lstStyle/>
            <a:p>
              <a:endParaRPr lang="ja-JP" altLang="en-US"/>
            </a:p>
          </p:txBody>
        </p:sp>
        <p:sp>
          <p:nvSpPr>
            <p:cNvPr id="1100" name="Line 46"/>
            <p:cNvSpPr>
              <a:spLocks noChangeShapeType="1"/>
            </p:cNvSpPr>
            <p:nvPr/>
          </p:nvSpPr>
          <p:spPr bwMode="auto">
            <a:xfrm>
              <a:off x="4224" y="3120"/>
              <a:ext cx="48" cy="0"/>
            </a:xfrm>
            <a:prstGeom prst="line">
              <a:avLst/>
            </a:prstGeom>
            <a:noFill/>
            <a:ln w="25400">
              <a:solidFill>
                <a:schemeClr val="tx1"/>
              </a:solidFill>
              <a:round/>
              <a:headEnd/>
              <a:tailEnd/>
            </a:ln>
          </p:spPr>
          <p:txBody>
            <a:bodyPr wrap="none"/>
            <a:lstStyle/>
            <a:p>
              <a:endParaRPr lang="ja-JP" altLang="en-US"/>
            </a:p>
          </p:txBody>
        </p:sp>
        <p:sp>
          <p:nvSpPr>
            <p:cNvPr id="1101" name="Line 47"/>
            <p:cNvSpPr>
              <a:spLocks noChangeShapeType="1"/>
            </p:cNvSpPr>
            <p:nvPr/>
          </p:nvSpPr>
          <p:spPr bwMode="auto">
            <a:xfrm>
              <a:off x="4416" y="3312"/>
              <a:ext cx="48" cy="0"/>
            </a:xfrm>
            <a:prstGeom prst="line">
              <a:avLst/>
            </a:prstGeom>
            <a:noFill/>
            <a:ln w="25400">
              <a:solidFill>
                <a:schemeClr val="tx1"/>
              </a:solidFill>
              <a:round/>
              <a:headEnd/>
              <a:tailEnd/>
            </a:ln>
          </p:spPr>
          <p:txBody>
            <a:bodyPr wrap="none"/>
            <a:lstStyle/>
            <a:p>
              <a:endParaRPr lang="ja-JP" altLang="en-US"/>
            </a:p>
          </p:txBody>
        </p:sp>
        <p:sp>
          <p:nvSpPr>
            <p:cNvPr id="1102" name="Line 48"/>
            <p:cNvSpPr>
              <a:spLocks noChangeShapeType="1"/>
            </p:cNvSpPr>
            <p:nvPr/>
          </p:nvSpPr>
          <p:spPr bwMode="auto">
            <a:xfrm>
              <a:off x="4032" y="3360"/>
              <a:ext cx="48" cy="0"/>
            </a:xfrm>
            <a:prstGeom prst="line">
              <a:avLst/>
            </a:prstGeom>
            <a:noFill/>
            <a:ln w="25400">
              <a:solidFill>
                <a:schemeClr val="tx1"/>
              </a:solidFill>
              <a:round/>
              <a:headEnd/>
              <a:tailEnd/>
            </a:ln>
          </p:spPr>
          <p:txBody>
            <a:bodyPr wrap="none"/>
            <a:lstStyle/>
            <a:p>
              <a:endParaRPr lang="ja-JP" altLang="en-US"/>
            </a:p>
          </p:txBody>
        </p:sp>
        <p:sp>
          <p:nvSpPr>
            <p:cNvPr id="1103" name="Line 49"/>
            <p:cNvSpPr>
              <a:spLocks noChangeShapeType="1"/>
            </p:cNvSpPr>
            <p:nvPr/>
          </p:nvSpPr>
          <p:spPr bwMode="auto">
            <a:xfrm>
              <a:off x="3792" y="3120"/>
              <a:ext cx="48" cy="0"/>
            </a:xfrm>
            <a:prstGeom prst="line">
              <a:avLst/>
            </a:prstGeom>
            <a:noFill/>
            <a:ln w="25400">
              <a:solidFill>
                <a:schemeClr val="tx1"/>
              </a:solidFill>
              <a:round/>
              <a:headEnd/>
              <a:tailEnd/>
            </a:ln>
          </p:spPr>
          <p:txBody>
            <a:bodyPr wrap="none"/>
            <a:lstStyle/>
            <a:p>
              <a:endParaRPr lang="ja-JP" altLang="en-US"/>
            </a:p>
          </p:txBody>
        </p:sp>
        <p:sp>
          <p:nvSpPr>
            <p:cNvPr id="1104" name="Line 50"/>
            <p:cNvSpPr>
              <a:spLocks noChangeShapeType="1"/>
            </p:cNvSpPr>
            <p:nvPr/>
          </p:nvSpPr>
          <p:spPr bwMode="auto">
            <a:xfrm>
              <a:off x="3792" y="2688"/>
              <a:ext cx="48" cy="0"/>
            </a:xfrm>
            <a:prstGeom prst="line">
              <a:avLst/>
            </a:prstGeom>
            <a:noFill/>
            <a:ln w="25400">
              <a:solidFill>
                <a:schemeClr val="tx1"/>
              </a:solidFill>
              <a:round/>
              <a:headEnd/>
              <a:tailEnd/>
            </a:ln>
          </p:spPr>
          <p:txBody>
            <a:bodyPr wrap="none"/>
            <a:lstStyle/>
            <a:p>
              <a:endParaRPr lang="ja-JP" altLang="en-US"/>
            </a:p>
          </p:txBody>
        </p:sp>
        <p:sp>
          <p:nvSpPr>
            <p:cNvPr id="1105" name="Line 51"/>
            <p:cNvSpPr>
              <a:spLocks noChangeShapeType="1"/>
            </p:cNvSpPr>
            <p:nvPr/>
          </p:nvSpPr>
          <p:spPr bwMode="auto">
            <a:xfrm>
              <a:off x="4224" y="2592"/>
              <a:ext cx="48" cy="0"/>
            </a:xfrm>
            <a:prstGeom prst="line">
              <a:avLst/>
            </a:prstGeom>
            <a:noFill/>
            <a:ln w="25400">
              <a:solidFill>
                <a:schemeClr val="tx1"/>
              </a:solidFill>
              <a:round/>
              <a:headEnd/>
              <a:tailEnd/>
            </a:ln>
          </p:spPr>
          <p:txBody>
            <a:bodyPr wrap="none"/>
            <a:lstStyle/>
            <a:p>
              <a:endParaRPr lang="ja-JP" altLang="en-US"/>
            </a:p>
          </p:txBody>
        </p:sp>
        <p:sp>
          <p:nvSpPr>
            <p:cNvPr id="1106" name="Text Box 59"/>
            <p:cNvSpPr txBox="1">
              <a:spLocks noChangeArrowheads="1"/>
            </p:cNvSpPr>
            <p:nvPr/>
          </p:nvSpPr>
          <p:spPr bwMode="auto">
            <a:xfrm>
              <a:off x="3408" y="3552"/>
              <a:ext cx="1579" cy="288"/>
            </a:xfrm>
            <a:prstGeom prst="rect">
              <a:avLst/>
            </a:prstGeom>
            <a:noFill/>
            <a:ln w="9525">
              <a:noFill/>
              <a:miter lim="800000"/>
              <a:headEnd/>
              <a:tailEnd/>
            </a:ln>
          </p:spPr>
          <p:txBody>
            <a:bodyPr wrap="none">
              <a:spAutoFit/>
            </a:bodyPr>
            <a:lstStyle/>
            <a:p>
              <a:pPr>
                <a:spcBef>
                  <a:spcPct val="0"/>
                </a:spcBef>
              </a:pPr>
              <a:r>
                <a:rPr lang="ja-JP" altLang="en-US" sz="2400">
                  <a:solidFill>
                    <a:srgbClr val="CC0000"/>
                  </a:solidFill>
                  <a:latin typeface="Times New Roman" pitchFamily="18" charset="0"/>
                </a:rPr>
                <a:t>イオン（正の電荷）</a:t>
              </a:r>
            </a:p>
          </p:txBody>
        </p:sp>
        <p:grpSp>
          <p:nvGrpSpPr>
            <p:cNvPr id="1107" name="Group 71"/>
            <p:cNvGrpSpPr>
              <a:grpSpLocks/>
            </p:cNvGrpSpPr>
            <p:nvPr/>
          </p:nvGrpSpPr>
          <p:grpSpPr bwMode="auto">
            <a:xfrm>
              <a:off x="4032" y="2784"/>
              <a:ext cx="328" cy="280"/>
              <a:chOff x="2208" y="2880"/>
              <a:chExt cx="328" cy="280"/>
            </a:xfrm>
          </p:grpSpPr>
          <p:graphicFrame>
            <p:nvGraphicFramePr>
              <p:cNvPr id="1038" name="Object 72"/>
              <p:cNvGraphicFramePr>
                <a:graphicFrameLocks noChangeAspect="1"/>
              </p:cNvGraphicFramePr>
              <p:nvPr/>
            </p:nvGraphicFramePr>
            <p:xfrm>
              <a:off x="2304" y="2880"/>
              <a:ext cx="88" cy="88"/>
            </p:xfrm>
            <a:graphic>
              <a:graphicData uri="http://schemas.openxmlformats.org/presentationml/2006/ole">
                <p:oleObj spid="_x0000_s1038" name="数式" r:id="rId3" imgW="139680" imgH="139680" progId="Equation.3">
                  <p:embed/>
                </p:oleObj>
              </a:graphicData>
            </a:graphic>
          </p:graphicFrame>
          <p:graphicFrame>
            <p:nvGraphicFramePr>
              <p:cNvPr id="1039" name="Object 73"/>
              <p:cNvGraphicFramePr>
                <a:graphicFrameLocks noChangeAspect="1"/>
              </p:cNvGraphicFramePr>
              <p:nvPr/>
            </p:nvGraphicFramePr>
            <p:xfrm>
              <a:off x="2352" y="2880"/>
              <a:ext cx="88" cy="88"/>
            </p:xfrm>
            <a:graphic>
              <a:graphicData uri="http://schemas.openxmlformats.org/presentationml/2006/ole">
                <p:oleObj spid="_x0000_s1039" name="数式" r:id="rId4" imgW="139680" imgH="139680" progId="Equation.3">
                  <p:embed/>
                </p:oleObj>
              </a:graphicData>
            </a:graphic>
          </p:graphicFrame>
          <p:graphicFrame>
            <p:nvGraphicFramePr>
              <p:cNvPr id="1040" name="Object 74"/>
              <p:cNvGraphicFramePr>
                <a:graphicFrameLocks noChangeAspect="1"/>
              </p:cNvGraphicFramePr>
              <p:nvPr/>
            </p:nvGraphicFramePr>
            <p:xfrm>
              <a:off x="2256" y="2928"/>
              <a:ext cx="88" cy="88"/>
            </p:xfrm>
            <a:graphic>
              <a:graphicData uri="http://schemas.openxmlformats.org/presentationml/2006/ole">
                <p:oleObj spid="_x0000_s1040" name="数式" r:id="rId5" imgW="139680" imgH="139680" progId="Equation.3">
                  <p:embed/>
                </p:oleObj>
              </a:graphicData>
            </a:graphic>
          </p:graphicFrame>
          <p:graphicFrame>
            <p:nvGraphicFramePr>
              <p:cNvPr id="1041" name="Object 75"/>
              <p:cNvGraphicFramePr>
                <a:graphicFrameLocks noChangeAspect="1"/>
              </p:cNvGraphicFramePr>
              <p:nvPr/>
            </p:nvGraphicFramePr>
            <p:xfrm>
              <a:off x="2400" y="2928"/>
              <a:ext cx="88" cy="88"/>
            </p:xfrm>
            <a:graphic>
              <a:graphicData uri="http://schemas.openxmlformats.org/presentationml/2006/ole">
                <p:oleObj spid="_x0000_s1041" name="数式" r:id="rId6" imgW="139680" imgH="139680" progId="Equation.3">
                  <p:embed/>
                </p:oleObj>
              </a:graphicData>
            </a:graphic>
          </p:graphicFrame>
          <p:graphicFrame>
            <p:nvGraphicFramePr>
              <p:cNvPr id="1042" name="Object 76"/>
              <p:cNvGraphicFramePr>
                <a:graphicFrameLocks noChangeAspect="1"/>
              </p:cNvGraphicFramePr>
              <p:nvPr/>
            </p:nvGraphicFramePr>
            <p:xfrm>
              <a:off x="2400" y="3072"/>
              <a:ext cx="88" cy="88"/>
            </p:xfrm>
            <a:graphic>
              <a:graphicData uri="http://schemas.openxmlformats.org/presentationml/2006/ole">
                <p:oleObj spid="_x0000_s1042" name="数式" r:id="rId7" imgW="139680" imgH="139680" progId="Equation.3">
                  <p:embed/>
                </p:oleObj>
              </a:graphicData>
            </a:graphic>
          </p:graphicFrame>
          <p:graphicFrame>
            <p:nvGraphicFramePr>
              <p:cNvPr id="1043" name="Object 77"/>
              <p:cNvGraphicFramePr>
                <a:graphicFrameLocks noChangeAspect="1"/>
              </p:cNvGraphicFramePr>
              <p:nvPr/>
            </p:nvGraphicFramePr>
            <p:xfrm>
              <a:off x="2208" y="2976"/>
              <a:ext cx="88" cy="88"/>
            </p:xfrm>
            <a:graphic>
              <a:graphicData uri="http://schemas.openxmlformats.org/presentationml/2006/ole">
                <p:oleObj spid="_x0000_s1043" name="数式" r:id="rId8" imgW="139680" imgH="139680" progId="Equation.3">
                  <p:embed/>
                </p:oleObj>
              </a:graphicData>
            </a:graphic>
          </p:graphicFrame>
          <p:graphicFrame>
            <p:nvGraphicFramePr>
              <p:cNvPr id="1044" name="Object 78"/>
              <p:cNvGraphicFramePr>
                <a:graphicFrameLocks noChangeAspect="1"/>
              </p:cNvGraphicFramePr>
              <p:nvPr/>
            </p:nvGraphicFramePr>
            <p:xfrm>
              <a:off x="2256" y="3072"/>
              <a:ext cx="88" cy="88"/>
            </p:xfrm>
            <a:graphic>
              <a:graphicData uri="http://schemas.openxmlformats.org/presentationml/2006/ole">
                <p:oleObj spid="_x0000_s1044" name="数式" r:id="rId9" imgW="139680" imgH="139680" progId="Equation.3">
                  <p:embed/>
                </p:oleObj>
              </a:graphicData>
            </a:graphic>
          </p:graphicFrame>
          <p:graphicFrame>
            <p:nvGraphicFramePr>
              <p:cNvPr id="1045" name="Object 79"/>
              <p:cNvGraphicFramePr>
                <a:graphicFrameLocks noChangeAspect="1"/>
              </p:cNvGraphicFramePr>
              <p:nvPr/>
            </p:nvGraphicFramePr>
            <p:xfrm>
              <a:off x="2448" y="3024"/>
              <a:ext cx="88" cy="88"/>
            </p:xfrm>
            <a:graphic>
              <a:graphicData uri="http://schemas.openxmlformats.org/presentationml/2006/ole">
                <p:oleObj spid="_x0000_s1045" name="数式" r:id="rId10" imgW="139680" imgH="139680" progId="Equation.3">
                  <p:embed/>
                </p:oleObj>
              </a:graphicData>
            </a:graphic>
          </p:graphicFrame>
        </p:grpSp>
        <p:graphicFrame>
          <p:nvGraphicFramePr>
            <p:cNvPr id="1036" name="Object 80"/>
            <p:cNvGraphicFramePr>
              <a:graphicFrameLocks noChangeAspect="1"/>
            </p:cNvGraphicFramePr>
            <p:nvPr/>
          </p:nvGraphicFramePr>
          <p:xfrm>
            <a:off x="4128" y="3024"/>
            <a:ext cx="88" cy="88"/>
          </p:xfrm>
          <a:graphic>
            <a:graphicData uri="http://schemas.openxmlformats.org/presentationml/2006/ole">
              <p:oleObj spid="_x0000_s1036" name="数式" r:id="rId11" imgW="139680" imgH="139680" progId="Equation.3">
                <p:embed/>
              </p:oleObj>
            </a:graphicData>
          </a:graphic>
        </p:graphicFrame>
        <p:graphicFrame>
          <p:nvGraphicFramePr>
            <p:cNvPr id="1037" name="Object 81"/>
            <p:cNvGraphicFramePr>
              <a:graphicFrameLocks noChangeAspect="1"/>
            </p:cNvGraphicFramePr>
            <p:nvPr/>
          </p:nvGraphicFramePr>
          <p:xfrm>
            <a:off x="4176" y="3024"/>
            <a:ext cx="88" cy="88"/>
          </p:xfrm>
          <a:graphic>
            <a:graphicData uri="http://schemas.openxmlformats.org/presentationml/2006/ole">
              <p:oleObj spid="_x0000_s1037" name="数式" r:id="rId12" imgW="139680" imgH="139680" progId="Equation.3">
                <p:embed/>
              </p:oleObj>
            </a:graphicData>
          </a:graphic>
        </p:graphicFrame>
      </p:grpSp>
      <p:grpSp>
        <p:nvGrpSpPr>
          <p:cNvPr id="6" name="Group 87"/>
          <p:cNvGrpSpPr>
            <a:grpSpLocks/>
          </p:cNvGrpSpPr>
          <p:nvPr/>
        </p:nvGrpSpPr>
        <p:grpSpPr bwMode="auto">
          <a:xfrm>
            <a:off x="6248400" y="2916238"/>
            <a:ext cx="1082675" cy="893762"/>
            <a:chOff x="3936" y="1837"/>
            <a:chExt cx="682" cy="563"/>
          </a:xfrm>
        </p:grpSpPr>
        <p:sp>
          <p:nvSpPr>
            <p:cNvPr id="1080" name="Oval 26"/>
            <p:cNvSpPr>
              <a:spLocks noChangeArrowheads="1"/>
            </p:cNvSpPr>
            <p:nvPr/>
          </p:nvSpPr>
          <p:spPr bwMode="auto">
            <a:xfrm>
              <a:off x="3936" y="1920"/>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81" name="Line 52"/>
            <p:cNvSpPr>
              <a:spLocks noChangeShapeType="1"/>
            </p:cNvSpPr>
            <p:nvPr/>
          </p:nvSpPr>
          <p:spPr bwMode="auto">
            <a:xfrm>
              <a:off x="4032" y="1920"/>
              <a:ext cx="48" cy="0"/>
            </a:xfrm>
            <a:prstGeom prst="line">
              <a:avLst/>
            </a:prstGeom>
            <a:noFill/>
            <a:ln w="25400">
              <a:solidFill>
                <a:schemeClr val="tx1"/>
              </a:solidFill>
              <a:round/>
              <a:headEnd/>
              <a:tailEnd/>
            </a:ln>
          </p:spPr>
          <p:txBody>
            <a:bodyPr wrap="none"/>
            <a:lstStyle/>
            <a:p>
              <a:endParaRPr lang="ja-JP" altLang="en-US"/>
            </a:p>
          </p:txBody>
        </p:sp>
        <p:sp>
          <p:nvSpPr>
            <p:cNvPr id="1082" name="AutoShape 53"/>
            <p:cNvSpPr>
              <a:spLocks noChangeArrowheads="1"/>
            </p:cNvSpPr>
            <p:nvPr/>
          </p:nvSpPr>
          <p:spPr bwMode="auto">
            <a:xfrm rot="-5357209">
              <a:off x="3840" y="2208"/>
              <a:ext cx="336" cy="48"/>
            </a:xfrm>
            <a:custGeom>
              <a:avLst/>
              <a:gdLst>
                <a:gd name="T0" fmla="*/ 252 w 21600"/>
                <a:gd name="T1" fmla="*/ 0 h 21600"/>
                <a:gd name="T2" fmla="*/ 0 w 21600"/>
                <a:gd name="T3" fmla="*/ 24 h 21600"/>
                <a:gd name="T4" fmla="*/ 252 w 21600"/>
                <a:gd name="T5" fmla="*/ 48 h 21600"/>
                <a:gd name="T6" fmla="*/ 336 w 21600"/>
                <a:gd name="T7" fmla="*/ 24 h 21600"/>
                <a:gd name="T8" fmla="*/ 17694720 60000 65536"/>
                <a:gd name="T9" fmla="*/ 11796480 60000 65536"/>
                <a:gd name="T10" fmla="*/ 5898240 60000 65536"/>
                <a:gd name="T11" fmla="*/ 0 60000 65536"/>
                <a:gd name="T12" fmla="*/ 3343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chemeClr val="tx1"/>
              </a:solidFill>
              <a:miter lim="800000"/>
              <a:headEnd/>
              <a:tailEnd/>
            </a:ln>
          </p:spPr>
          <p:txBody>
            <a:bodyPr wrap="none" anchor="ctr"/>
            <a:lstStyle/>
            <a:p>
              <a:endParaRPr lang="ja-JP" altLang="en-US"/>
            </a:p>
          </p:txBody>
        </p:sp>
        <p:sp>
          <p:nvSpPr>
            <p:cNvPr id="1083" name="Text Box 82"/>
            <p:cNvSpPr txBox="1">
              <a:spLocks noChangeArrowheads="1"/>
            </p:cNvSpPr>
            <p:nvPr/>
          </p:nvSpPr>
          <p:spPr bwMode="auto">
            <a:xfrm>
              <a:off x="4118" y="1837"/>
              <a:ext cx="500" cy="288"/>
            </a:xfrm>
            <a:prstGeom prst="rect">
              <a:avLst/>
            </a:prstGeom>
            <a:noFill/>
            <a:ln w="9525">
              <a:noFill/>
              <a:miter lim="800000"/>
              <a:headEnd/>
              <a:tailEnd/>
            </a:ln>
          </p:spPr>
          <p:txBody>
            <a:bodyPr wrap="none">
              <a:spAutoFit/>
            </a:bodyPr>
            <a:lstStyle/>
            <a:p>
              <a:pPr>
                <a:spcBef>
                  <a:spcPct val="0"/>
                </a:spcBef>
              </a:pPr>
              <a:r>
                <a:rPr lang="ja-JP" altLang="en-US" sz="2400">
                  <a:solidFill>
                    <a:srgbClr val="CC0000"/>
                  </a:solidFill>
                  <a:latin typeface="Times New Roman" pitchFamily="18" charset="0"/>
                </a:rPr>
                <a:t>電子</a:t>
              </a:r>
            </a:p>
          </p:txBody>
        </p:sp>
      </p:grpSp>
      <p:grpSp>
        <p:nvGrpSpPr>
          <p:cNvPr id="7" name="Group 85"/>
          <p:cNvGrpSpPr>
            <a:grpSpLocks/>
          </p:cNvGrpSpPr>
          <p:nvPr/>
        </p:nvGrpSpPr>
        <p:grpSpPr bwMode="auto">
          <a:xfrm>
            <a:off x="2895600" y="3733800"/>
            <a:ext cx="1676400" cy="2286000"/>
            <a:chOff x="1776" y="2400"/>
            <a:chExt cx="1056" cy="1440"/>
          </a:xfrm>
        </p:grpSpPr>
        <p:grpSp>
          <p:nvGrpSpPr>
            <p:cNvPr id="1055" name="Group 5"/>
            <p:cNvGrpSpPr>
              <a:grpSpLocks/>
            </p:cNvGrpSpPr>
            <p:nvPr/>
          </p:nvGrpSpPr>
          <p:grpSpPr bwMode="auto">
            <a:xfrm>
              <a:off x="1776" y="2448"/>
              <a:ext cx="1008" cy="1008"/>
              <a:chOff x="2160" y="1824"/>
              <a:chExt cx="1008" cy="1008"/>
            </a:xfrm>
          </p:grpSpPr>
          <p:sp>
            <p:nvSpPr>
              <p:cNvPr id="1067" name="Oval 6"/>
              <p:cNvSpPr>
                <a:spLocks noChangeArrowheads="1"/>
              </p:cNvSpPr>
              <p:nvPr/>
            </p:nvSpPr>
            <p:spPr bwMode="auto">
              <a:xfrm>
                <a:off x="2592" y="2256"/>
                <a:ext cx="144" cy="144"/>
              </a:xfrm>
              <a:prstGeom prst="ellipse">
                <a:avLst/>
              </a:prstGeom>
              <a:gradFill rotWithShape="0">
                <a:gsLst>
                  <a:gs pos="0">
                    <a:srgbClr val="FF0000"/>
                  </a:gs>
                  <a:gs pos="100000">
                    <a:srgbClr val="760000"/>
                  </a:gs>
                </a:gsLst>
                <a:path path="shape">
                  <a:fillToRect l="50000" t="50000" r="50000" b="50000"/>
                </a:path>
              </a:gradFill>
              <a:ln w="9525">
                <a:noFill/>
                <a:round/>
                <a:headEnd/>
                <a:tailEnd/>
              </a:ln>
            </p:spPr>
            <p:txBody>
              <a:bodyPr wrap="none" anchor="ctr"/>
              <a:lstStyle/>
              <a:p>
                <a:endParaRPr lang="ja-JP" altLang="en-US"/>
              </a:p>
            </p:txBody>
          </p:sp>
          <p:sp>
            <p:nvSpPr>
              <p:cNvPr id="1068" name="Oval 7"/>
              <p:cNvSpPr>
                <a:spLocks noChangeArrowheads="1"/>
              </p:cNvSpPr>
              <p:nvPr/>
            </p:nvSpPr>
            <p:spPr bwMode="auto">
              <a:xfrm>
                <a:off x="2160" y="1824"/>
                <a:ext cx="1008" cy="1008"/>
              </a:xfrm>
              <a:prstGeom prst="ellipse">
                <a:avLst/>
              </a:prstGeom>
              <a:noFill/>
              <a:ln w="25400">
                <a:solidFill>
                  <a:schemeClr val="tx1"/>
                </a:solidFill>
                <a:round/>
                <a:headEnd/>
                <a:tailEnd/>
              </a:ln>
            </p:spPr>
            <p:txBody>
              <a:bodyPr wrap="none" anchor="ctr"/>
              <a:lstStyle/>
              <a:p>
                <a:endParaRPr lang="ja-JP" altLang="en-US"/>
              </a:p>
            </p:txBody>
          </p:sp>
          <p:sp>
            <p:nvSpPr>
              <p:cNvPr id="1069" name="Oval 8"/>
              <p:cNvSpPr>
                <a:spLocks noChangeArrowheads="1"/>
              </p:cNvSpPr>
              <p:nvPr/>
            </p:nvSpPr>
            <p:spPr bwMode="auto">
              <a:xfrm>
                <a:off x="2400" y="2064"/>
                <a:ext cx="528" cy="528"/>
              </a:xfrm>
              <a:prstGeom prst="ellipse">
                <a:avLst/>
              </a:prstGeom>
              <a:noFill/>
              <a:ln w="25400">
                <a:solidFill>
                  <a:schemeClr val="tx1"/>
                </a:solidFill>
                <a:round/>
                <a:headEnd/>
                <a:tailEnd/>
              </a:ln>
            </p:spPr>
            <p:txBody>
              <a:bodyPr wrap="none" anchor="ctr"/>
              <a:lstStyle/>
              <a:p>
                <a:endParaRPr lang="ja-JP" altLang="en-US"/>
              </a:p>
            </p:txBody>
          </p:sp>
          <p:sp>
            <p:nvSpPr>
              <p:cNvPr id="1070" name="Oval 9"/>
              <p:cNvSpPr>
                <a:spLocks noChangeArrowheads="1"/>
              </p:cNvSpPr>
              <p:nvPr/>
            </p:nvSpPr>
            <p:spPr bwMode="auto">
              <a:xfrm>
                <a:off x="2616" y="2544"/>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71" name="Oval 10"/>
              <p:cNvSpPr>
                <a:spLocks noChangeArrowheads="1"/>
              </p:cNvSpPr>
              <p:nvPr/>
            </p:nvSpPr>
            <p:spPr bwMode="auto">
              <a:xfrm>
                <a:off x="2616" y="2016"/>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72" name="Oval 11"/>
              <p:cNvSpPr>
                <a:spLocks noChangeArrowheads="1"/>
              </p:cNvSpPr>
              <p:nvPr/>
            </p:nvSpPr>
            <p:spPr bwMode="auto">
              <a:xfrm>
                <a:off x="2832" y="1824"/>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73" name="Oval 12"/>
              <p:cNvSpPr>
                <a:spLocks noChangeArrowheads="1"/>
              </p:cNvSpPr>
              <p:nvPr/>
            </p:nvSpPr>
            <p:spPr bwMode="auto">
              <a:xfrm>
                <a:off x="2400" y="1824"/>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74" name="Oval 13"/>
              <p:cNvSpPr>
                <a:spLocks noChangeArrowheads="1"/>
              </p:cNvSpPr>
              <p:nvPr/>
            </p:nvSpPr>
            <p:spPr bwMode="auto">
              <a:xfrm>
                <a:off x="2160" y="2064"/>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75" name="Oval 14"/>
              <p:cNvSpPr>
                <a:spLocks noChangeArrowheads="1"/>
              </p:cNvSpPr>
              <p:nvPr/>
            </p:nvSpPr>
            <p:spPr bwMode="auto">
              <a:xfrm>
                <a:off x="2160" y="2496"/>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76" name="Oval 15"/>
              <p:cNvSpPr>
                <a:spLocks noChangeArrowheads="1"/>
              </p:cNvSpPr>
              <p:nvPr/>
            </p:nvSpPr>
            <p:spPr bwMode="auto">
              <a:xfrm>
                <a:off x="2400" y="2736"/>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77" name="Oval 16"/>
              <p:cNvSpPr>
                <a:spLocks noChangeArrowheads="1"/>
              </p:cNvSpPr>
              <p:nvPr/>
            </p:nvSpPr>
            <p:spPr bwMode="auto">
              <a:xfrm>
                <a:off x="2832" y="2736"/>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78" name="Oval 17"/>
              <p:cNvSpPr>
                <a:spLocks noChangeArrowheads="1"/>
              </p:cNvSpPr>
              <p:nvPr/>
            </p:nvSpPr>
            <p:spPr bwMode="auto">
              <a:xfrm>
                <a:off x="3072" y="2064"/>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sp>
            <p:nvSpPr>
              <p:cNvPr id="1079" name="Oval 18"/>
              <p:cNvSpPr>
                <a:spLocks noChangeArrowheads="1"/>
              </p:cNvSpPr>
              <p:nvPr/>
            </p:nvSpPr>
            <p:spPr bwMode="auto">
              <a:xfrm>
                <a:off x="3072" y="2496"/>
                <a:ext cx="96" cy="96"/>
              </a:xfrm>
              <a:prstGeom prst="ellipse">
                <a:avLst/>
              </a:prstGeom>
              <a:gradFill rotWithShape="0">
                <a:gsLst>
                  <a:gs pos="0">
                    <a:srgbClr val="33CCCC"/>
                  </a:gs>
                  <a:gs pos="100000">
                    <a:srgbClr val="185E5E"/>
                  </a:gs>
                </a:gsLst>
                <a:path path="shape">
                  <a:fillToRect l="50000" t="50000" r="50000" b="50000"/>
                </a:path>
              </a:gradFill>
              <a:ln w="9525">
                <a:noFill/>
                <a:round/>
                <a:headEnd/>
                <a:tailEnd/>
              </a:ln>
            </p:spPr>
            <p:txBody>
              <a:bodyPr wrap="none" anchor="ctr"/>
              <a:lstStyle/>
              <a:p>
                <a:endParaRPr lang="ja-JP" altLang="en-US"/>
              </a:p>
            </p:txBody>
          </p:sp>
        </p:grpSp>
        <p:sp>
          <p:nvSpPr>
            <p:cNvPr id="1056" name="Line 33"/>
            <p:cNvSpPr>
              <a:spLocks noChangeShapeType="1"/>
            </p:cNvSpPr>
            <p:nvPr/>
          </p:nvSpPr>
          <p:spPr bwMode="auto">
            <a:xfrm>
              <a:off x="2784" y="2688"/>
              <a:ext cx="48" cy="0"/>
            </a:xfrm>
            <a:prstGeom prst="line">
              <a:avLst/>
            </a:prstGeom>
            <a:noFill/>
            <a:ln w="25400">
              <a:solidFill>
                <a:schemeClr val="tx1"/>
              </a:solidFill>
              <a:round/>
              <a:headEnd/>
              <a:tailEnd/>
            </a:ln>
          </p:spPr>
          <p:txBody>
            <a:bodyPr wrap="none"/>
            <a:lstStyle/>
            <a:p>
              <a:endParaRPr lang="ja-JP" altLang="en-US"/>
            </a:p>
          </p:txBody>
        </p:sp>
        <p:sp>
          <p:nvSpPr>
            <p:cNvPr id="1057" name="Line 34"/>
            <p:cNvSpPr>
              <a:spLocks noChangeShapeType="1"/>
            </p:cNvSpPr>
            <p:nvPr/>
          </p:nvSpPr>
          <p:spPr bwMode="auto">
            <a:xfrm>
              <a:off x="2544" y="2448"/>
              <a:ext cx="48" cy="0"/>
            </a:xfrm>
            <a:prstGeom prst="line">
              <a:avLst/>
            </a:prstGeom>
            <a:noFill/>
            <a:ln w="25400">
              <a:solidFill>
                <a:schemeClr val="tx1"/>
              </a:solidFill>
              <a:round/>
              <a:headEnd/>
              <a:tailEnd/>
            </a:ln>
          </p:spPr>
          <p:txBody>
            <a:bodyPr wrap="none"/>
            <a:lstStyle/>
            <a:p>
              <a:endParaRPr lang="ja-JP" altLang="en-US"/>
            </a:p>
          </p:txBody>
        </p:sp>
        <p:sp>
          <p:nvSpPr>
            <p:cNvPr id="1058" name="Line 35"/>
            <p:cNvSpPr>
              <a:spLocks noChangeShapeType="1"/>
            </p:cNvSpPr>
            <p:nvPr/>
          </p:nvSpPr>
          <p:spPr bwMode="auto">
            <a:xfrm>
              <a:off x="2064" y="2400"/>
              <a:ext cx="48" cy="0"/>
            </a:xfrm>
            <a:prstGeom prst="line">
              <a:avLst/>
            </a:prstGeom>
            <a:noFill/>
            <a:ln w="25400">
              <a:solidFill>
                <a:schemeClr val="tx1"/>
              </a:solidFill>
              <a:round/>
              <a:headEnd/>
              <a:tailEnd/>
            </a:ln>
          </p:spPr>
          <p:txBody>
            <a:bodyPr wrap="none"/>
            <a:lstStyle/>
            <a:p>
              <a:endParaRPr lang="ja-JP" altLang="en-US"/>
            </a:p>
          </p:txBody>
        </p:sp>
        <p:sp>
          <p:nvSpPr>
            <p:cNvPr id="1059" name="Line 36"/>
            <p:cNvSpPr>
              <a:spLocks noChangeShapeType="1"/>
            </p:cNvSpPr>
            <p:nvPr/>
          </p:nvSpPr>
          <p:spPr bwMode="auto">
            <a:xfrm>
              <a:off x="1872" y="2688"/>
              <a:ext cx="48" cy="0"/>
            </a:xfrm>
            <a:prstGeom prst="line">
              <a:avLst/>
            </a:prstGeom>
            <a:noFill/>
            <a:ln w="25400">
              <a:solidFill>
                <a:schemeClr val="tx1"/>
              </a:solidFill>
              <a:round/>
              <a:headEnd/>
              <a:tailEnd/>
            </a:ln>
          </p:spPr>
          <p:txBody>
            <a:bodyPr wrap="none"/>
            <a:lstStyle/>
            <a:p>
              <a:endParaRPr lang="ja-JP" altLang="en-US"/>
            </a:p>
          </p:txBody>
        </p:sp>
        <p:sp>
          <p:nvSpPr>
            <p:cNvPr id="1060" name="Line 37"/>
            <p:cNvSpPr>
              <a:spLocks noChangeShapeType="1"/>
            </p:cNvSpPr>
            <p:nvPr/>
          </p:nvSpPr>
          <p:spPr bwMode="auto">
            <a:xfrm>
              <a:off x="1872" y="3120"/>
              <a:ext cx="48" cy="0"/>
            </a:xfrm>
            <a:prstGeom prst="line">
              <a:avLst/>
            </a:prstGeom>
            <a:noFill/>
            <a:ln w="25400">
              <a:solidFill>
                <a:schemeClr val="tx1"/>
              </a:solidFill>
              <a:round/>
              <a:headEnd/>
              <a:tailEnd/>
            </a:ln>
          </p:spPr>
          <p:txBody>
            <a:bodyPr wrap="none"/>
            <a:lstStyle/>
            <a:p>
              <a:endParaRPr lang="ja-JP" altLang="en-US"/>
            </a:p>
          </p:txBody>
        </p:sp>
        <p:sp>
          <p:nvSpPr>
            <p:cNvPr id="1061" name="Line 38"/>
            <p:cNvSpPr>
              <a:spLocks noChangeShapeType="1"/>
            </p:cNvSpPr>
            <p:nvPr/>
          </p:nvSpPr>
          <p:spPr bwMode="auto">
            <a:xfrm>
              <a:off x="2112" y="3360"/>
              <a:ext cx="48" cy="0"/>
            </a:xfrm>
            <a:prstGeom prst="line">
              <a:avLst/>
            </a:prstGeom>
            <a:noFill/>
            <a:ln w="25400">
              <a:solidFill>
                <a:schemeClr val="tx1"/>
              </a:solidFill>
              <a:round/>
              <a:headEnd/>
              <a:tailEnd/>
            </a:ln>
          </p:spPr>
          <p:txBody>
            <a:bodyPr wrap="none"/>
            <a:lstStyle/>
            <a:p>
              <a:endParaRPr lang="ja-JP" altLang="en-US"/>
            </a:p>
          </p:txBody>
        </p:sp>
        <p:sp>
          <p:nvSpPr>
            <p:cNvPr id="1062" name="Line 39"/>
            <p:cNvSpPr>
              <a:spLocks noChangeShapeType="1"/>
            </p:cNvSpPr>
            <p:nvPr/>
          </p:nvSpPr>
          <p:spPr bwMode="auto">
            <a:xfrm>
              <a:off x="2496" y="3312"/>
              <a:ext cx="48" cy="0"/>
            </a:xfrm>
            <a:prstGeom prst="line">
              <a:avLst/>
            </a:prstGeom>
            <a:noFill/>
            <a:ln w="25400">
              <a:solidFill>
                <a:schemeClr val="tx1"/>
              </a:solidFill>
              <a:round/>
              <a:headEnd/>
              <a:tailEnd/>
            </a:ln>
          </p:spPr>
          <p:txBody>
            <a:bodyPr wrap="none"/>
            <a:lstStyle/>
            <a:p>
              <a:endParaRPr lang="ja-JP" altLang="en-US"/>
            </a:p>
          </p:txBody>
        </p:sp>
        <p:sp>
          <p:nvSpPr>
            <p:cNvPr id="1063" name="Line 40"/>
            <p:cNvSpPr>
              <a:spLocks noChangeShapeType="1"/>
            </p:cNvSpPr>
            <p:nvPr/>
          </p:nvSpPr>
          <p:spPr bwMode="auto">
            <a:xfrm>
              <a:off x="2784" y="3120"/>
              <a:ext cx="48" cy="0"/>
            </a:xfrm>
            <a:prstGeom prst="line">
              <a:avLst/>
            </a:prstGeom>
            <a:noFill/>
            <a:ln w="25400">
              <a:solidFill>
                <a:schemeClr val="tx1"/>
              </a:solidFill>
              <a:round/>
              <a:headEnd/>
              <a:tailEnd/>
            </a:ln>
          </p:spPr>
          <p:txBody>
            <a:bodyPr wrap="none"/>
            <a:lstStyle/>
            <a:p>
              <a:endParaRPr lang="ja-JP" altLang="en-US"/>
            </a:p>
          </p:txBody>
        </p:sp>
        <p:sp>
          <p:nvSpPr>
            <p:cNvPr id="1064" name="Line 41"/>
            <p:cNvSpPr>
              <a:spLocks noChangeShapeType="1"/>
            </p:cNvSpPr>
            <p:nvPr/>
          </p:nvSpPr>
          <p:spPr bwMode="auto">
            <a:xfrm>
              <a:off x="2304" y="3168"/>
              <a:ext cx="48" cy="0"/>
            </a:xfrm>
            <a:prstGeom prst="line">
              <a:avLst/>
            </a:prstGeom>
            <a:noFill/>
            <a:ln w="25400">
              <a:solidFill>
                <a:schemeClr val="tx1"/>
              </a:solidFill>
              <a:round/>
              <a:headEnd/>
              <a:tailEnd/>
            </a:ln>
          </p:spPr>
          <p:txBody>
            <a:bodyPr wrap="none"/>
            <a:lstStyle/>
            <a:p>
              <a:endParaRPr lang="ja-JP" altLang="en-US"/>
            </a:p>
          </p:txBody>
        </p:sp>
        <p:sp>
          <p:nvSpPr>
            <p:cNvPr id="1065" name="Line 42"/>
            <p:cNvSpPr>
              <a:spLocks noChangeShapeType="1"/>
            </p:cNvSpPr>
            <p:nvPr/>
          </p:nvSpPr>
          <p:spPr bwMode="auto">
            <a:xfrm>
              <a:off x="2352" y="2640"/>
              <a:ext cx="48" cy="0"/>
            </a:xfrm>
            <a:prstGeom prst="line">
              <a:avLst/>
            </a:prstGeom>
            <a:noFill/>
            <a:ln w="25400">
              <a:solidFill>
                <a:schemeClr val="tx1"/>
              </a:solidFill>
              <a:round/>
              <a:headEnd/>
              <a:tailEnd/>
            </a:ln>
          </p:spPr>
          <p:txBody>
            <a:bodyPr wrap="none"/>
            <a:lstStyle/>
            <a:p>
              <a:endParaRPr lang="ja-JP" altLang="en-US"/>
            </a:p>
          </p:txBody>
        </p:sp>
        <p:graphicFrame>
          <p:nvGraphicFramePr>
            <p:cNvPr id="1026" name="Object 61"/>
            <p:cNvGraphicFramePr>
              <a:graphicFrameLocks noChangeAspect="1"/>
            </p:cNvGraphicFramePr>
            <p:nvPr/>
          </p:nvGraphicFramePr>
          <p:xfrm>
            <a:off x="2208" y="2784"/>
            <a:ext cx="88" cy="88"/>
          </p:xfrm>
          <a:graphic>
            <a:graphicData uri="http://schemas.openxmlformats.org/presentationml/2006/ole">
              <p:oleObj spid="_x0000_s1026" name="数式" r:id="rId13" imgW="139680" imgH="139680" progId="Equation.3">
                <p:embed/>
              </p:oleObj>
            </a:graphicData>
          </a:graphic>
        </p:graphicFrame>
        <p:graphicFrame>
          <p:nvGraphicFramePr>
            <p:cNvPr id="1027" name="Object 62"/>
            <p:cNvGraphicFramePr>
              <a:graphicFrameLocks noChangeAspect="1"/>
            </p:cNvGraphicFramePr>
            <p:nvPr/>
          </p:nvGraphicFramePr>
          <p:xfrm>
            <a:off x="2256" y="2784"/>
            <a:ext cx="88" cy="88"/>
          </p:xfrm>
          <a:graphic>
            <a:graphicData uri="http://schemas.openxmlformats.org/presentationml/2006/ole">
              <p:oleObj spid="_x0000_s1027" name="数式" r:id="rId14" imgW="139680" imgH="139680" progId="Equation.3">
                <p:embed/>
              </p:oleObj>
            </a:graphicData>
          </a:graphic>
        </p:graphicFrame>
        <p:graphicFrame>
          <p:nvGraphicFramePr>
            <p:cNvPr id="1028" name="Object 63"/>
            <p:cNvGraphicFramePr>
              <a:graphicFrameLocks noChangeAspect="1"/>
            </p:cNvGraphicFramePr>
            <p:nvPr/>
          </p:nvGraphicFramePr>
          <p:xfrm>
            <a:off x="2160" y="2832"/>
            <a:ext cx="88" cy="88"/>
          </p:xfrm>
          <a:graphic>
            <a:graphicData uri="http://schemas.openxmlformats.org/presentationml/2006/ole">
              <p:oleObj spid="_x0000_s1028" name="数式" r:id="rId15" imgW="139680" imgH="139680" progId="Equation.3">
                <p:embed/>
              </p:oleObj>
            </a:graphicData>
          </a:graphic>
        </p:graphicFrame>
        <p:graphicFrame>
          <p:nvGraphicFramePr>
            <p:cNvPr id="1029" name="Object 64"/>
            <p:cNvGraphicFramePr>
              <a:graphicFrameLocks noChangeAspect="1"/>
            </p:cNvGraphicFramePr>
            <p:nvPr/>
          </p:nvGraphicFramePr>
          <p:xfrm>
            <a:off x="2304" y="2832"/>
            <a:ext cx="88" cy="88"/>
          </p:xfrm>
          <a:graphic>
            <a:graphicData uri="http://schemas.openxmlformats.org/presentationml/2006/ole">
              <p:oleObj spid="_x0000_s1029" name="数式" r:id="rId16" imgW="139680" imgH="139680" progId="Equation.3">
                <p:embed/>
              </p:oleObj>
            </a:graphicData>
          </a:graphic>
        </p:graphicFrame>
        <p:graphicFrame>
          <p:nvGraphicFramePr>
            <p:cNvPr id="1030" name="Object 65"/>
            <p:cNvGraphicFramePr>
              <a:graphicFrameLocks noChangeAspect="1"/>
            </p:cNvGraphicFramePr>
            <p:nvPr/>
          </p:nvGraphicFramePr>
          <p:xfrm>
            <a:off x="2256" y="3024"/>
            <a:ext cx="88" cy="88"/>
          </p:xfrm>
          <a:graphic>
            <a:graphicData uri="http://schemas.openxmlformats.org/presentationml/2006/ole">
              <p:oleObj spid="_x0000_s1030" name="数式" r:id="rId17" imgW="139680" imgH="139680" progId="Equation.3">
                <p:embed/>
              </p:oleObj>
            </a:graphicData>
          </a:graphic>
        </p:graphicFrame>
        <p:graphicFrame>
          <p:nvGraphicFramePr>
            <p:cNvPr id="1031" name="Object 66"/>
            <p:cNvGraphicFramePr>
              <a:graphicFrameLocks noChangeAspect="1"/>
            </p:cNvGraphicFramePr>
            <p:nvPr/>
          </p:nvGraphicFramePr>
          <p:xfrm>
            <a:off x="2304" y="2976"/>
            <a:ext cx="88" cy="88"/>
          </p:xfrm>
          <a:graphic>
            <a:graphicData uri="http://schemas.openxmlformats.org/presentationml/2006/ole">
              <p:oleObj spid="_x0000_s1031" name="数式" r:id="rId18" imgW="139680" imgH="139680" progId="Equation.3">
                <p:embed/>
              </p:oleObj>
            </a:graphicData>
          </a:graphic>
        </p:graphicFrame>
        <p:graphicFrame>
          <p:nvGraphicFramePr>
            <p:cNvPr id="1032" name="Object 67"/>
            <p:cNvGraphicFramePr>
              <a:graphicFrameLocks noChangeAspect="1"/>
            </p:cNvGraphicFramePr>
            <p:nvPr/>
          </p:nvGraphicFramePr>
          <p:xfrm>
            <a:off x="2112" y="2880"/>
            <a:ext cx="88" cy="88"/>
          </p:xfrm>
          <a:graphic>
            <a:graphicData uri="http://schemas.openxmlformats.org/presentationml/2006/ole">
              <p:oleObj spid="_x0000_s1032" name="数式" r:id="rId19" imgW="139680" imgH="139680" progId="Equation.3">
                <p:embed/>
              </p:oleObj>
            </a:graphicData>
          </a:graphic>
        </p:graphicFrame>
        <p:graphicFrame>
          <p:nvGraphicFramePr>
            <p:cNvPr id="1033" name="Object 68"/>
            <p:cNvGraphicFramePr>
              <a:graphicFrameLocks noChangeAspect="1"/>
            </p:cNvGraphicFramePr>
            <p:nvPr/>
          </p:nvGraphicFramePr>
          <p:xfrm>
            <a:off x="2160" y="2976"/>
            <a:ext cx="88" cy="88"/>
          </p:xfrm>
          <a:graphic>
            <a:graphicData uri="http://schemas.openxmlformats.org/presentationml/2006/ole">
              <p:oleObj spid="_x0000_s1033" name="数式" r:id="rId20" imgW="139680" imgH="139680" progId="Equation.3">
                <p:embed/>
              </p:oleObj>
            </a:graphicData>
          </a:graphic>
        </p:graphicFrame>
        <p:graphicFrame>
          <p:nvGraphicFramePr>
            <p:cNvPr id="1034" name="Object 69"/>
            <p:cNvGraphicFramePr>
              <a:graphicFrameLocks noChangeAspect="1"/>
            </p:cNvGraphicFramePr>
            <p:nvPr/>
          </p:nvGraphicFramePr>
          <p:xfrm>
            <a:off x="2352" y="2928"/>
            <a:ext cx="88" cy="88"/>
          </p:xfrm>
          <a:graphic>
            <a:graphicData uri="http://schemas.openxmlformats.org/presentationml/2006/ole">
              <p:oleObj spid="_x0000_s1034" name="数式" r:id="rId21" imgW="139680" imgH="139680" progId="Equation.3">
                <p:embed/>
              </p:oleObj>
            </a:graphicData>
          </a:graphic>
        </p:graphicFrame>
        <p:graphicFrame>
          <p:nvGraphicFramePr>
            <p:cNvPr id="1035" name="Object 70"/>
            <p:cNvGraphicFramePr>
              <a:graphicFrameLocks noChangeAspect="1"/>
            </p:cNvGraphicFramePr>
            <p:nvPr/>
          </p:nvGraphicFramePr>
          <p:xfrm>
            <a:off x="2208" y="3024"/>
            <a:ext cx="88" cy="88"/>
          </p:xfrm>
          <a:graphic>
            <a:graphicData uri="http://schemas.openxmlformats.org/presentationml/2006/ole">
              <p:oleObj spid="_x0000_s1035" name="数式" r:id="rId22" imgW="139680" imgH="139680" progId="Equation.3">
                <p:embed/>
              </p:oleObj>
            </a:graphicData>
          </a:graphic>
        </p:graphicFrame>
        <p:sp>
          <p:nvSpPr>
            <p:cNvPr id="1066" name="Text Box 83"/>
            <p:cNvSpPr txBox="1">
              <a:spLocks noChangeArrowheads="1"/>
            </p:cNvSpPr>
            <p:nvPr/>
          </p:nvSpPr>
          <p:spPr bwMode="auto">
            <a:xfrm>
              <a:off x="2016" y="3552"/>
              <a:ext cx="500" cy="288"/>
            </a:xfrm>
            <a:prstGeom prst="rect">
              <a:avLst/>
            </a:prstGeom>
            <a:noFill/>
            <a:ln w="9525">
              <a:noFill/>
              <a:miter lim="800000"/>
              <a:headEnd/>
              <a:tailEnd/>
            </a:ln>
          </p:spPr>
          <p:txBody>
            <a:bodyPr wrap="none">
              <a:spAutoFit/>
            </a:bodyPr>
            <a:lstStyle/>
            <a:p>
              <a:pPr>
                <a:spcBef>
                  <a:spcPct val="0"/>
                </a:spcBef>
              </a:pPr>
              <a:r>
                <a:rPr lang="ja-JP" altLang="en-US" sz="2400">
                  <a:latin typeface="Times New Roman" pitchFamily="18" charset="0"/>
                </a:rPr>
                <a:t>原子</a:t>
              </a:r>
            </a:p>
          </p:txBody>
        </p:sp>
      </p:grpSp>
    </p:spTree>
  </p:cSld>
  <p:clrMapOvr>
    <a:masterClrMapping/>
  </p:clrMapOvr>
  <p:transition advTm="192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9511"/>
                                        </p:tgtEl>
                                        <p:attrNameLst>
                                          <p:attrName>style.visibility</p:attrName>
                                        </p:attrNameLst>
                                      </p:cBhvr>
                                      <p:to>
                                        <p:strVal val="visible"/>
                                      </p:to>
                                    </p:set>
                                    <p:animEffect transition="in" filter="wipe(up)">
                                      <p:cBhvr>
                                        <p:cTn id="18" dur="500"/>
                                        <p:tgtEl>
                                          <p:spTgt spid="19511"/>
                                        </p:tgtEl>
                                      </p:cBhvr>
                                    </p:animEffec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nodeType="clickEffect">
                                  <p:stCondLst>
                                    <p:cond delay="0"/>
                                  </p:stCondLst>
                                  <p:childTnLst>
                                    <p:set>
                                      <p:cBhvr>
                                        <p:cTn id="22" dur="1000">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447800" y="0"/>
            <a:ext cx="6858000" cy="838200"/>
          </a:xfrm>
        </p:spPr>
        <p:txBody>
          <a:bodyPr/>
          <a:lstStyle/>
          <a:p>
            <a:pPr eaLnBrk="1" hangingPunct="1"/>
            <a:r>
              <a:rPr lang="ja-JP" altLang="en-US" smtClean="0">
                <a:solidFill>
                  <a:srgbClr val="CC0000"/>
                </a:solidFill>
              </a:rPr>
              <a:t>イオン化を利用した飛跡の検出：その１</a:t>
            </a:r>
          </a:p>
        </p:txBody>
      </p:sp>
      <p:sp>
        <p:nvSpPr>
          <p:cNvPr id="27651" name="Rectangle 3"/>
          <p:cNvSpPr>
            <a:spLocks noGrp="1" noChangeArrowheads="1"/>
          </p:cNvSpPr>
          <p:nvPr>
            <p:ph type="body" idx="1"/>
          </p:nvPr>
        </p:nvSpPr>
        <p:spPr>
          <a:xfrm>
            <a:off x="762000" y="1066800"/>
            <a:ext cx="7543800" cy="5029200"/>
          </a:xfrm>
        </p:spPr>
        <p:txBody>
          <a:bodyPr/>
          <a:lstStyle/>
          <a:p>
            <a:pPr eaLnBrk="1" hangingPunct="1"/>
            <a:r>
              <a:rPr lang="ja-JP" altLang="en-US" smtClean="0">
                <a:solidFill>
                  <a:srgbClr val="CC0000"/>
                </a:solidFill>
              </a:rPr>
              <a:t>霧箱や泡箱</a:t>
            </a:r>
          </a:p>
          <a:p>
            <a:pPr eaLnBrk="1" hangingPunct="1">
              <a:buFont typeface="Wingdings" pitchFamily="2" charset="2"/>
              <a:buNone/>
            </a:pPr>
            <a:r>
              <a:rPr lang="ja-JP" altLang="en-US" smtClean="0"/>
              <a:t>　　</a:t>
            </a:r>
            <a:r>
              <a:rPr lang="ja-JP" altLang="en-US" sz="2000" smtClean="0">
                <a:solidFill>
                  <a:schemeClr val="tx2"/>
                </a:solidFill>
              </a:rPr>
              <a:t>荷電粒子の通過に伴い生成されたイオンを核として、気体が凝縮して霧が出来たり、液体中に泡が出来たりする。</a:t>
            </a:r>
          </a:p>
          <a:p>
            <a:pPr eaLnBrk="1" hangingPunct="1">
              <a:buFont typeface="Wingdings" pitchFamily="2" charset="2"/>
              <a:buNone/>
            </a:pPr>
            <a:r>
              <a:rPr lang="ja-JP" altLang="en-US" sz="2000" smtClean="0">
                <a:solidFill>
                  <a:schemeClr val="tx2"/>
                </a:solidFill>
              </a:rPr>
              <a:t>　　　そのとき、気体の場合は霧が出来やすい様に温度勾配をつけたり、液体の場合は沸騰直前の不安定な状態に置いておくことが必要である。</a:t>
            </a:r>
          </a:p>
          <a:p>
            <a:pPr eaLnBrk="1" hangingPunct="1">
              <a:buFont typeface="Wingdings" pitchFamily="2" charset="2"/>
              <a:buNone/>
            </a:pPr>
            <a:r>
              <a:rPr lang="ja-JP" altLang="en-US" sz="2000" smtClean="0">
                <a:solidFill>
                  <a:schemeClr val="tx2"/>
                </a:solidFill>
              </a:rPr>
              <a:t>　　</a:t>
            </a:r>
          </a:p>
        </p:txBody>
      </p:sp>
    </p:spTree>
  </p:cSld>
  <p:clrMapOvr>
    <a:masterClrMapping/>
  </p:clrMapOvr>
  <p:transition advTm="104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ja-JP" altLang="en-US" smtClean="0">
                <a:solidFill>
                  <a:srgbClr val="CC0000"/>
                </a:solidFill>
              </a:rPr>
              <a:t>霧箱のビデオ</a:t>
            </a:r>
          </a:p>
        </p:txBody>
      </p:sp>
      <p:pic>
        <p:nvPicPr>
          <p:cNvPr id="47108" name="Picture 4" descr="C:\Documents and Settings\sumiyosh\My Documents\名古屋大学(N)\霧箱（α）.gif"/>
          <p:cNvPicPr>
            <a:picLocks noChangeAspect="1" noChangeArrowheads="1" noCrop="1"/>
          </p:cNvPicPr>
          <p:nvPr/>
        </p:nvPicPr>
        <p:blipFill>
          <a:blip r:embed="rId2" cstate="print"/>
          <a:srcRect/>
          <a:stretch>
            <a:fillRect/>
          </a:stretch>
        </p:blipFill>
        <p:spPr bwMode="auto">
          <a:xfrm>
            <a:off x="1600200" y="1295400"/>
            <a:ext cx="5943600" cy="4457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500" fill="hold"/>
                                        <p:tgtEl>
                                          <p:spTgt spid="47108"/>
                                        </p:tgtEl>
                                        <p:attrNameLst>
                                          <p:attrName>ppt_w</p:attrName>
                                        </p:attrNameLst>
                                      </p:cBhvr>
                                      <p:tavLst>
                                        <p:tav tm="0">
                                          <p:val>
                                            <p:fltVal val="0"/>
                                          </p:val>
                                        </p:tav>
                                        <p:tav tm="100000">
                                          <p:val>
                                            <p:strVal val="#ppt_w"/>
                                          </p:val>
                                        </p:tav>
                                      </p:tavLst>
                                    </p:anim>
                                    <p:anim calcmode="lin" valueType="num">
                                      <p:cBhvr>
                                        <p:cTn id="8" dur="500" fill="hold"/>
                                        <p:tgtEl>
                                          <p:spTgt spid="47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d`s Tie">
  <a:themeElements>
    <a:clrScheme name="">
      <a:dk1>
        <a:srgbClr val="000000"/>
      </a:dk1>
      <a:lt1>
        <a:srgbClr val="FFFFFF"/>
      </a:lt1>
      <a:dk2>
        <a:srgbClr val="CC0000"/>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Tx/>
          <a:buNone/>
          <a:tabLst/>
          <a:defRPr kumimoji="1" lang="en-US" sz="1400" b="0" i="0" u="none" strike="noStrike" cap="none" normalizeH="0" baseline="0" smtClean="0">
            <a:ln>
              <a:noFill/>
            </a:ln>
            <a:solidFill>
              <a:schemeClr val="tx1"/>
            </a:solidFill>
            <a:effectLst/>
            <a:latin typeface="Tahoma" pitchFamily="34"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Tx/>
          <a:buNone/>
          <a:tabLst/>
          <a:defRPr kumimoji="1" lang="en-US" sz="1400" b="0" i="0" u="none" strike="noStrike" cap="none" normalizeH="0" baseline="0" smtClean="0">
            <a:ln>
              <a:noFill/>
            </a:ln>
            <a:solidFill>
              <a:schemeClr val="tx1"/>
            </a:solidFill>
            <a:effectLst/>
            <a:latin typeface="Tahoma" pitchFamily="34" charset="0"/>
            <a:ea typeface="ＭＳ Ｐゴシック" pitchFamily="50"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2558</TotalTime>
  <Words>1212</Words>
  <Application>Microsoft Office PowerPoint</Application>
  <PresentationFormat>画面に合わせる (4:3)</PresentationFormat>
  <Paragraphs>357</Paragraphs>
  <Slides>40</Slides>
  <Notes>2</Notes>
  <HiddenSlides>0</HiddenSlides>
  <MMClips>0</MMClips>
  <ScaleCrop>false</ScaleCrop>
  <HeadingPairs>
    <vt:vector size="6" baseType="variant">
      <vt:variant>
        <vt:lpstr>テーマ</vt:lpstr>
      </vt:variant>
      <vt:variant>
        <vt:i4>1</vt:i4>
      </vt:variant>
      <vt:variant>
        <vt:lpstr>埋め込まれた OLE サーバー</vt:lpstr>
      </vt:variant>
      <vt:variant>
        <vt:i4>4</vt:i4>
      </vt:variant>
      <vt:variant>
        <vt:lpstr>スライド タイトル</vt:lpstr>
      </vt:variant>
      <vt:variant>
        <vt:i4>40</vt:i4>
      </vt:variant>
    </vt:vector>
  </HeadingPairs>
  <TitlesOfParts>
    <vt:vector size="45" baseType="lpstr">
      <vt:lpstr>Dad`s Tie</vt:lpstr>
      <vt:lpstr>数式</vt:lpstr>
      <vt:lpstr>Equation</vt:lpstr>
      <vt:lpstr>ビットマップ イメージ</vt:lpstr>
      <vt:lpstr>Artwork</vt:lpstr>
      <vt:lpstr>素粒子の検出</vt:lpstr>
      <vt:lpstr>素粒子の世界とその構造　</vt:lpstr>
      <vt:lpstr>実験；素粒子をつくる！</vt:lpstr>
      <vt:lpstr>衝突型加速器実験</vt:lpstr>
      <vt:lpstr>｢素粒子をとらえる｣とは？</vt:lpstr>
      <vt:lpstr>｢素粒子をとらえる｣とは？</vt:lpstr>
      <vt:lpstr>イオン化</vt:lpstr>
      <vt:lpstr>イオン化を利用した飛跡の検出：その１</vt:lpstr>
      <vt:lpstr>霧箱のビデオ</vt:lpstr>
      <vt:lpstr>イオン化を利用した飛跡の検出：その１</vt:lpstr>
      <vt:lpstr>イオン化を利用した飛跡の検出：その２</vt:lpstr>
      <vt:lpstr>大型の飛跡検出器</vt:lpstr>
      <vt:lpstr>検出された飛跡</vt:lpstr>
      <vt:lpstr>半導体検出器</vt:lpstr>
      <vt:lpstr>半導体検出器の例</vt:lpstr>
      <vt:lpstr>Vertex Detector for Belle II</vt:lpstr>
      <vt:lpstr>飛跡から運動量を測定する</vt:lpstr>
      <vt:lpstr>蛍光</vt:lpstr>
      <vt:lpstr>蛍光を利用した検出器</vt:lpstr>
      <vt:lpstr>光電子増倍管</vt:lpstr>
      <vt:lpstr>カロリメーター</vt:lpstr>
      <vt:lpstr>カロリメーター</vt:lpstr>
      <vt:lpstr>カロリメータ</vt:lpstr>
      <vt:lpstr>チェレンコフ光とは</vt:lpstr>
      <vt:lpstr> チェレンコフ光を利用した検出器</vt:lpstr>
      <vt:lpstr>スーパーカミオカンデ</vt:lpstr>
      <vt:lpstr> チェレンコフ光を利用した検出器</vt:lpstr>
      <vt:lpstr>シリカエアロゲルチェレンコフカウンター</vt:lpstr>
      <vt:lpstr>チェレンコフ光を利用した粒子識別装置</vt:lpstr>
      <vt:lpstr>TOPカウンターコンセプト</vt:lpstr>
      <vt:lpstr>動作イメージ</vt:lpstr>
      <vt:lpstr>TOPカウンター試作機試験</vt:lpstr>
      <vt:lpstr>実際の測定器（Ｂｅｌｌｅ測定器）</vt:lpstr>
      <vt:lpstr>実際の測定器で得られた反応の例</vt:lpstr>
      <vt:lpstr>測定器からコンピュータへ</vt:lpstr>
      <vt:lpstr>引き金を引く　ー　トリガー</vt:lpstr>
      <vt:lpstr>データ解析システム</vt:lpstr>
      <vt:lpstr>ATLAS検出器</vt:lpstr>
      <vt:lpstr>ヒッグス粒子の発見</vt:lpstr>
      <vt:lpstr>Belle II 測定器</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kenji</dc:creator>
  <cp:lastModifiedBy>inami</cp:lastModifiedBy>
  <cp:revision>187</cp:revision>
  <dcterms:created xsi:type="dcterms:W3CDTF">1601-01-01T00:00:00Z</dcterms:created>
  <dcterms:modified xsi:type="dcterms:W3CDTF">2017-08-04T06:47:34Z</dcterms:modified>
</cp:coreProperties>
</file>