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6" r:id="rId3"/>
  </p:sldMasterIdLst>
  <p:notesMasterIdLst>
    <p:notesMasterId r:id="rId44"/>
  </p:notesMasterIdLst>
  <p:sldIdLst>
    <p:sldId id="256" r:id="rId4"/>
    <p:sldId id="349" r:id="rId5"/>
    <p:sldId id="345" r:id="rId6"/>
    <p:sldId id="361" r:id="rId7"/>
    <p:sldId id="359" r:id="rId8"/>
    <p:sldId id="261" r:id="rId9"/>
    <p:sldId id="334" r:id="rId10"/>
    <p:sldId id="263" r:id="rId11"/>
    <p:sldId id="295" r:id="rId12"/>
    <p:sldId id="281" r:id="rId13"/>
    <p:sldId id="296" r:id="rId14"/>
    <p:sldId id="297" r:id="rId15"/>
    <p:sldId id="282" r:id="rId16"/>
    <p:sldId id="283" r:id="rId17"/>
    <p:sldId id="299" r:id="rId18"/>
    <p:sldId id="308" r:id="rId19"/>
    <p:sldId id="309" r:id="rId20"/>
    <p:sldId id="307" r:id="rId21"/>
    <p:sldId id="310" r:id="rId22"/>
    <p:sldId id="311" r:id="rId23"/>
    <p:sldId id="316" r:id="rId24"/>
    <p:sldId id="318" r:id="rId25"/>
    <p:sldId id="319" r:id="rId26"/>
    <p:sldId id="320" r:id="rId27"/>
    <p:sldId id="321" r:id="rId28"/>
    <p:sldId id="322" r:id="rId29"/>
    <p:sldId id="323" r:id="rId30"/>
    <p:sldId id="337" r:id="rId31"/>
    <p:sldId id="284" r:id="rId32"/>
    <p:sldId id="344" r:id="rId33"/>
    <p:sldId id="267" r:id="rId34"/>
    <p:sldId id="353" r:id="rId35"/>
    <p:sldId id="327" r:id="rId36"/>
    <p:sldId id="328" r:id="rId37"/>
    <p:sldId id="343" r:id="rId38"/>
    <p:sldId id="365" r:id="rId39"/>
    <p:sldId id="366" r:id="rId40"/>
    <p:sldId id="367" r:id="rId41"/>
    <p:sldId id="369" r:id="rId42"/>
    <p:sldId id="358" r:id="rId4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A40C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7" autoAdjust="0"/>
    <p:restoredTop sz="94614" autoAdjust="0"/>
  </p:normalViewPr>
  <p:slideViewPr>
    <p:cSldViewPr>
      <p:cViewPr varScale="1">
        <p:scale>
          <a:sx n="68" d="100"/>
          <a:sy n="68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A584-498F-4520-BEA1-48D74D98E94D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FA46C-1797-4100-A4EB-060C0D6EF7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Mu=1.5-3.0</a:t>
            </a:r>
            <a:r>
              <a:rPr kumimoji="1" lang="ja-JP" altLang="en-US" dirty="0" err="1" smtClean="0"/>
              <a:t>、</a:t>
            </a:r>
            <a:r>
              <a:rPr kumimoji="1" lang="en-US" altLang="ja-JP" dirty="0" err="1" smtClean="0"/>
              <a:t>Md</a:t>
            </a:r>
            <a:r>
              <a:rPr kumimoji="1" lang="en-US" altLang="ja-JP" dirty="0" smtClean="0"/>
              <a:t>=3-7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Ms=95±25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B0C09-E4AD-401F-826B-9C116F00C0AE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τ</a:t>
            </a:r>
            <a:r>
              <a:rPr kumimoji="1" lang="ja-JP" altLang="en-US" dirty="0" smtClean="0"/>
              <a:t>プラスと</a:t>
            </a:r>
            <a:r>
              <a:rPr kumimoji="1" lang="en-US" altLang="ja-JP" dirty="0" smtClean="0"/>
              <a:t>τ</a:t>
            </a:r>
            <a:r>
              <a:rPr kumimoji="1" lang="ja-JP" altLang="en-US" dirty="0" smtClean="0"/>
              <a:t>マイナスの差を取ってること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重み関数をつけることで、観測したい項を抜き出すことができる。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τ</a:t>
            </a:r>
            <a:r>
              <a:rPr kumimoji="1" lang="ja-JP" altLang="en-US" dirty="0" smtClean="0"/>
              <a:t>→３</a:t>
            </a:r>
            <a:r>
              <a:rPr kumimoji="1" lang="en-US" altLang="ja-JP" dirty="0" smtClean="0"/>
              <a:t>π</a:t>
            </a:r>
            <a:r>
              <a:rPr kumimoji="1" lang="ja-JP" altLang="en-US" dirty="0" smtClean="0"/>
              <a:t>から来るバックグラウンド他のものも数パーセント入っている。</a:t>
            </a:r>
            <a:r>
              <a:rPr kumimoji="1" lang="en-US" altLang="ja-JP" dirty="0" smtClean="0"/>
              <a:t>MK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493.7MeV</a:t>
            </a:r>
            <a:r>
              <a:rPr kumimoji="1" lang="ja-JP" altLang="en-US" dirty="0" err="1" smtClean="0"/>
              <a:t>、</a:t>
            </a:r>
            <a:r>
              <a:rPr kumimoji="1" lang="en-US" altLang="ja-JP" dirty="0" err="1" smtClean="0"/>
              <a:t>Mπ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139.6MeV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（５．１）と（５．３）式</a:t>
            </a:r>
            <a:endParaRPr kumimoji="1" lang="en-US" altLang="ja-JP" dirty="0" smtClean="0"/>
          </a:p>
          <a:p>
            <a:r>
              <a:rPr kumimoji="1" lang="en-US" altLang="ja-JP" dirty="0" smtClean="0"/>
              <a:t>MK2π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Mkp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M2p</a:t>
            </a:r>
            <a:r>
              <a:rPr kumimoji="1" lang="ja-JP" altLang="en-US" dirty="0" smtClean="0"/>
              <a:t>についてそれぞれ測っていることをかく。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軸の定義を書き直す、崩壊モードも書く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スケールをひとつ書く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重なって見えるが、差を取って規格化すると差が表れている。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CCB86-0642-B547-B2C2-2CB9ABB892E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988" name="スライド番号プレースホルダ 3"/>
          <p:cNvSpPr txBox="1">
            <a:spLocks noGrp="1"/>
          </p:cNvSpPr>
          <p:nvPr/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C35A62AD-229C-49DD-AC27-881B0374F356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35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24CAD1-B441-4B78-B4BD-5F6CD62E5E6D}" type="slidenum">
              <a:rPr lang="ru-RU"/>
              <a:pPr/>
              <a:t>36</a:t>
            </a:fld>
            <a:endParaRPr lang="ru-RU"/>
          </a:p>
        </p:txBody>
      </p:sp>
      <p:sp>
        <p:nvSpPr>
          <p:cNvPr id="11898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11898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0BD11-2425-4D7A-9011-0EC2CD68A204}" type="slidenum">
              <a:rPr lang="ru-RU"/>
              <a:pPr/>
              <a:t>37</a:t>
            </a:fld>
            <a:endParaRPr lang="ru-RU"/>
          </a:p>
        </p:txBody>
      </p:sp>
      <p:sp>
        <p:nvSpPr>
          <p:cNvPr id="967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7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381B00-EFE0-4891-B6B1-11EC722B3807}" type="slidenum">
              <a:rPr lang="ru-RU"/>
              <a:pPr/>
              <a:t>38</a:t>
            </a:fld>
            <a:endParaRPr lang="ru-RU"/>
          </a:p>
        </p:txBody>
      </p:sp>
      <p:sp>
        <p:nvSpPr>
          <p:cNvPr id="9881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81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C0CD87-90DC-4DD1-935D-9E3FBCD7E37C}" type="slidenum">
              <a:rPr lang="ru-RU"/>
              <a:pPr/>
              <a:t>39</a:t>
            </a:fld>
            <a:endParaRPr lang="ru-RU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CCB86-0642-B547-B2C2-2CB9ABB892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CCB86-0642-B547-B2C2-2CB9ABB892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SM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τ</a:t>
            </a:r>
            <a:r>
              <a:rPr kumimoji="1" lang="ja-JP" altLang="en-US" dirty="0" smtClean="0"/>
              <a:t>のハドロン崩壊は、</a:t>
            </a:r>
            <a:r>
              <a:rPr kumimoji="1" lang="en-US" altLang="ja-JP" dirty="0" smtClean="0"/>
              <a:t>W</a:t>
            </a:r>
            <a:r>
              <a:rPr kumimoji="1" lang="ja-JP" altLang="en-US" dirty="0" smtClean="0"/>
              <a:t>ボソンの交換ダイヤグラムに依っている。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DA44-D853-4F2E-99AA-DF66E3895B6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A46C-1797-4100-A4EB-060C0D6EF7F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772400" cy="45720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228600" cy="2286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772400" cy="45720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/>
          <a:lstStyle>
            <a:lvl1pPr>
              <a:buFont typeface="Wingdings" pitchFamily="2" charset="2"/>
              <a:buChar char="n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372200" y="6453336"/>
            <a:ext cx="2476500" cy="214164"/>
          </a:xfrm>
        </p:spPr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99592" y="6525344"/>
            <a:ext cx="3962400" cy="176064"/>
          </a:xfrm>
        </p:spPr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280920" cy="5256584"/>
          </a:xfrm>
        </p:spPr>
        <p:txBody>
          <a:bodyPr vert="horz"/>
          <a:lstStyle>
            <a:lvl1pPr>
              <a:defRPr baseline="0">
                <a:latin typeface="Franklin Gothic Demi Cond" pitchFamily="34" charset="0"/>
              </a:defRPr>
            </a:lvl1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772400" cy="45720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228600" cy="2286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772400" cy="45720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/>
          <a:lstStyle>
            <a:lvl1pPr>
              <a:buFont typeface="Wingdings" pitchFamily="2" charset="2"/>
              <a:buChar char="n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角丸四角形 7"/>
          <p:cNvSpPr/>
          <p:nvPr/>
        </p:nvSpPr>
        <p:spPr>
          <a:xfrm>
            <a:off x="0" y="164592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 noChangeAspect="1"/>
          </p:cNvSpPr>
          <p:nvPr>
            <p:ph type="sldNum" sz="quarter" idx="4"/>
          </p:nvPr>
        </p:nvSpPr>
        <p:spPr>
          <a:xfrm>
            <a:off x="179512" y="6525344"/>
            <a:ext cx="228600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95536" y="260648"/>
            <a:ext cx="8208912" cy="576064"/>
          </a:xfrm>
          <a:prstGeom prst="rect">
            <a:avLst/>
          </a:prstGeom>
          <a:gradFill>
            <a:gsLst>
              <a:gs pos="0">
                <a:srgbClr val="00B0F0">
                  <a:shade val="30000"/>
                  <a:satMod val="115000"/>
                  <a:alpha val="84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aseline="0" dirty="0">
              <a:latin typeface="Tahoma" pitchFamily="34" charset="0"/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48872" cy="504056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000" kern="1200" baseline="0">
          <a:ln cmpd="sng">
            <a:noFill/>
          </a:ln>
          <a:solidFill>
            <a:schemeClr val="bg1">
              <a:lumMod val="95000"/>
            </a:schemeClr>
          </a:solidFill>
          <a:latin typeface="Franklin Gothic Demi Cond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" pitchFamily="2" charset="2"/>
        <a:buChar char="n"/>
        <a:defRPr kumimoji="1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itchFamily="2" charset="2"/>
        <a:buChar char="ü"/>
        <a:defRPr kumimoji="1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B802E-097E-4A17-94E9-32D49AA455C7}" type="datetimeFigureOut">
              <a:rPr kumimoji="1" lang="ja-JP" altLang="en-US" smtClean="0"/>
              <a:pPr/>
              <a:t>2011/3/9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AC77-3FB6-4DE6-BE8E-A9C9F12454E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角丸四角形 7"/>
          <p:cNvSpPr/>
          <p:nvPr/>
        </p:nvSpPr>
        <p:spPr>
          <a:xfrm>
            <a:off x="0" y="164592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 smtClean="0"/>
              <a:t>2010/9/17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 noChangeAspect="1"/>
          </p:cNvSpPr>
          <p:nvPr>
            <p:ph type="sldNum" sz="quarter" idx="4"/>
          </p:nvPr>
        </p:nvSpPr>
        <p:spPr>
          <a:xfrm>
            <a:off x="179512" y="6525344"/>
            <a:ext cx="228600" cy="228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95536" y="260648"/>
            <a:ext cx="8208912" cy="576064"/>
          </a:xfrm>
          <a:prstGeom prst="rect">
            <a:avLst/>
          </a:prstGeom>
          <a:gradFill>
            <a:gsLst>
              <a:gs pos="0">
                <a:srgbClr val="00B0F0">
                  <a:shade val="30000"/>
                  <a:satMod val="115000"/>
                  <a:alpha val="84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aseline="0" dirty="0">
              <a:latin typeface="Tahoma" pitchFamily="34" charset="0"/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48872" cy="504056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1" sz="4000" kern="1200" baseline="0">
          <a:ln cmpd="sng">
            <a:noFill/>
          </a:ln>
          <a:solidFill>
            <a:schemeClr val="bg1">
              <a:lumMod val="95000"/>
            </a:schemeClr>
          </a:solidFill>
          <a:latin typeface="Franklin Gothic Demi Cond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" pitchFamily="2" charset="2"/>
        <a:buChar char="n"/>
        <a:defRPr kumimoji="1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itchFamily="2" charset="2"/>
        <a:buChar char="ü"/>
        <a:defRPr kumimoji="1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5.emf"/><Relationship Id="rId4" Type="http://schemas.openxmlformats.org/officeDocument/2006/relationships/image" Target="../media/image44.jpeg"/><Relationship Id="rId9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.jpe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7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c.stanford.edu/xorg/hfag/tau/index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gif"/><Relationship Id="rId5" Type="http://schemas.openxmlformats.org/officeDocument/2006/relationships/image" Target="../media/image82.gif"/><Relationship Id="rId4" Type="http://schemas.openxmlformats.org/officeDocument/2006/relationships/image" Target="../media/image8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86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85.png"/><Relationship Id="rId9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7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9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jpe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3.jpe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林井　久樹</a:t>
            </a:r>
            <a:endParaRPr kumimoji="1" lang="en-US" altLang="ja-JP" dirty="0" smtClean="0"/>
          </a:p>
          <a:p>
            <a:r>
              <a:rPr lang="ja-JP" altLang="en-US" dirty="0" smtClean="0"/>
              <a:t>奈良女子大学</a:t>
            </a:r>
            <a:endParaRPr lang="en-US" altLang="ja-JP" dirty="0" smtClean="0"/>
          </a:p>
          <a:p>
            <a:r>
              <a:rPr lang="ja-JP" altLang="en-US" dirty="0" smtClean="0"/>
              <a:t>学術創成報告会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CP violation and Form Factors</a:t>
            </a:r>
            <a:br>
              <a:rPr lang="en-US" altLang="ja-JP" dirty="0" smtClean="0"/>
            </a:br>
            <a:r>
              <a:rPr lang="ja-JP" altLang="en-US" sz="2400" dirty="0" smtClean="0"/>
              <a:t>（奈良のアクティビティを中心に）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学術創成報告会　２０１１年３月１１日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pic>
        <p:nvPicPr>
          <p:cNvPr id="8" name="図 7" descr="PlotsKspi_W_all_log_0_ed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06683" cy="3027793"/>
          </a:xfrm>
          <a:prstGeom prst="rect">
            <a:avLst/>
          </a:prstGeom>
        </p:spPr>
      </p:pic>
      <p:sp>
        <p:nvSpPr>
          <p:cNvPr id="10" name="コンテンツ プレースホルダ 9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272808" cy="4104456"/>
          </a:xfrm>
        </p:spPr>
        <p:txBody>
          <a:bodyPr/>
          <a:lstStyle/>
          <a:p>
            <a:r>
              <a:rPr kumimoji="1" lang="en-US" altLang="ja-JP" dirty="0" smtClean="0">
                <a:latin typeface="+mn-lt"/>
              </a:rPr>
              <a:t>Data    699 fb</a:t>
            </a:r>
            <a:r>
              <a:rPr kumimoji="1" lang="en-US" altLang="ja-JP" baseline="30000" dirty="0" smtClean="0">
                <a:latin typeface="+mn-lt"/>
              </a:rPr>
              <a:t>-1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Selection criteria for 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lang="en-US" altLang="ja-JP" dirty="0" smtClean="0">
                <a:solidFill>
                  <a:srgbClr val="002060"/>
                </a:solidFill>
                <a:latin typeface="Calibri"/>
                <a:cs typeface="Calibri"/>
              </a:rPr>
              <a:t> →</a:t>
            </a:r>
            <a:r>
              <a:rPr lang="en-US" altLang="ja-JP" dirty="0" err="1" smtClean="0">
                <a:solidFill>
                  <a:srgbClr val="002060"/>
                </a:solidFill>
                <a:latin typeface="+mj-lt"/>
              </a:rPr>
              <a:t>K</a:t>
            </a:r>
            <a:r>
              <a:rPr lang="en-US" altLang="ja-JP" baseline="-25000" dirty="0" err="1" smtClean="0">
                <a:solidFill>
                  <a:srgbClr val="002060"/>
                </a:solidFill>
                <a:latin typeface="+mj-lt"/>
              </a:rPr>
              <a:t>s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aseline="30000" dirty="0" err="1" smtClean="0">
                <a:solidFill>
                  <a:srgbClr val="002060"/>
                </a:solidFill>
              </a:rPr>
              <a:t>-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baseline="-250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r>
              <a:rPr lang="en-US" altLang="ja-JP" dirty="0" smtClean="0"/>
              <a:t> </a:t>
            </a:r>
          </a:p>
          <a:p>
            <a:pPr lvl="1"/>
            <a:r>
              <a:rPr kumimoji="1" lang="en-US" altLang="ja-JP" dirty="0" smtClean="0"/>
              <a:t>D</a:t>
            </a:r>
            <a:r>
              <a:rPr lang="en-US" altLang="ja-JP" dirty="0" smtClean="0"/>
              <a:t>L</a:t>
            </a:r>
            <a:r>
              <a:rPr kumimoji="1" lang="en-US" altLang="ja-JP" dirty="0" smtClean="0"/>
              <a:t>(Ks) &gt; 2cm,  Thrust&gt;0.9,  tag-side:  e, 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 or </a:t>
            </a:r>
            <a:r>
              <a:rPr kumimoji="1" lang="en-US" altLang="ja-JP" dirty="0" smtClean="0">
                <a:latin typeface="Symbol" pitchFamily="18" charset="2"/>
              </a:rPr>
              <a:t>p(&lt;5g)</a:t>
            </a:r>
          </a:p>
          <a:p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Calibri"/>
                <a:cs typeface="Calibri"/>
              </a:rPr>
              <a:t>+</a:t>
            </a:r>
            <a:r>
              <a:rPr lang="en-US" altLang="ja-JP" dirty="0" smtClean="0">
                <a:solidFill>
                  <a:srgbClr val="002060"/>
                </a:solidFill>
                <a:latin typeface="Calibri"/>
                <a:cs typeface="Calibri"/>
              </a:rPr>
              <a:t> →</a:t>
            </a:r>
            <a:r>
              <a:rPr lang="en-US" altLang="ja-JP" dirty="0" err="1" smtClean="0">
                <a:solidFill>
                  <a:srgbClr val="002060"/>
                </a:solidFill>
                <a:latin typeface="+mj-lt"/>
              </a:rPr>
              <a:t>K</a:t>
            </a:r>
            <a:r>
              <a:rPr lang="en-US" altLang="ja-JP" baseline="-25000" dirty="0" err="1" smtClean="0">
                <a:solidFill>
                  <a:srgbClr val="002060"/>
                </a:solidFill>
                <a:latin typeface="+mj-lt"/>
              </a:rPr>
              <a:t>s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aseline="30000" dirty="0" err="1" smtClean="0">
                <a:solidFill>
                  <a:srgbClr val="002060"/>
                </a:solidFill>
              </a:rPr>
              <a:t>+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baseline="-250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  :(</a:t>
            </a:r>
            <a:r>
              <a:rPr lang="en-US" altLang="ja-JP" dirty="0" smtClean="0">
                <a:latin typeface="Symbol" pitchFamily="18" charset="2"/>
              </a:rPr>
              <a:t>162.2</a:t>
            </a:r>
            <a:r>
              <a:rPr lang="en-US" altLang="ja-JP" dirty="0" smtClean="0">
                <a:latin typeface="Arial"/>
                <a:cs typeface="Arial"/>
              </a:rPr>
              <a:t>±0.4) ·10</a:t>
            </a:r>
            <a:r>
              <a:rPr lang="en-US" altLang="ja-JP" baseline="30000" dirty="0" smtClean="0">
                <a:latin typeface="Arial"/>
                <a:cs typeface="Arial"/>
              </a:rPr>
              <a:t>3</a:t>
            </a:r>
            <a:r>
              <a:rPr lang="en-US" altLang="ja-JP" dirty="0" smtClean="0">
                <a:latin typeface="Arial"/>
                <a:cs typeface="Arial"/>
              </a:rPr>
              <a:t> events</a:t>
            </a:r>
            <a:endParaRPr lang="en-US" altLang="ja-JP" baseline="30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altLang="ja-JP" baseline="30000" dirty="0" smtClean="0">
                <a:latin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cs typeface="Arial"/>
              </a:rPr>
              <a:t>  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lang="en-US" altLang="ja-JP" dirty="0" smtClean="0">
                <a:solidFill>
                  <a:srgbClr val="002060"/>
                </a:solidFill>
                <a:latin typeface="Calibri"/>
                <a:cs typeface="Calibri"/>
              </a:rPr>
              <a:t> →</a:t>
            </a:r>
            <a:r>
              <a:rPr lang="en-US" altLang="ja-JP" dirty="0" err="1" smtClean="0">
                <a:solidFill>
                  <a:srgbClr val="002060"/>
                </a:solidFill>
                <a:latin typeface="+mj-lt"/>
              </a:rPr>
              <a:t>K</a:t>
            </a:r>
            <a:r>
              <a:rPr lang="en-US" altLang="ja-JP" baseline="-25000" dirty="0" err="1" smtClean="0">
                <a:solidFill>
                  <a:srgbClr val="002060"/>
                </a:solidFill>
                <a:latin typeface="+mj-lt"/>
              </a:rPr>
              <a:t>s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rgbClr val="002060"/>
                </a:solidFill>
              </a:rPr>
              <a:t>--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baseline="-250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   :(</a:t>
            </a:r>
            <a:r>
              <a:rPr lang="en-US" altLang="ja-JP" dirty="0" smtClean="0">
                <a:latin typeface="Symbol" pitchFamily="18" charset="2"/>
              </a:rPr>
              <a:t>162.0</a:t>
            </a:r>
            <a:r>
              <a:rPr lang="en-US" altLang="ja-JP" dirty="0" smtClean="0">
                <a:latin typeface="Arial"/>
                <a:cs typeface="Arial"/>
              </a:rPr>
              <a:t>±0.4) ·10</a:t>
            </a:r>
            <a:r>
              <a:rPr lang="en-US" altLang="ja-JP" baseline="30000" dirty="0" smtClean="0">
                <a:latin typeface="Arial"/>
                <a:cs typeface="Arial"/>
              </a:rPr>
              <a:t>3</a:t>
            </a:r>
            <a:r>
              <a:rPr lang="en-US" altLang="ja-JP" dirty="0" smtClean="0">
                <a:latin typeface="Arial"/>
                <a:cs typeface="Arial"/>
              </a:rPr>
              <a:t> events</a:t>
            </a:r>
            <a:endParaRPr lang="ja-JP" altLang="en-US" baseline="30000" dirty="0" smtClean="0">
              <a:latin typeface="Symbol" pitchFamily="18" charset="2"/>
            </a:endParaRPr>
          </a:p>
          <a:p>
            <a:r>
              <a:rPr kumimoji="1" lang="en-US" altLang="ja-JP" dirty="0" smtClean="0">
                <a:latin typeface="+mj-lt"/>
              </a:rPr>
              <a:t>Background: total 23%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t</a:t>
            </a:r>
            <a:r>
              <a:rPr lang="en-US" altLang="ja-JP" baseline="30000" dirty="0" smtClean="0"/>
              <a:t>-</a:t>
            </a:r>
            <a:r>
              <a:rPr lang="en-US" altLang="ja-JP" dirty="0" smtClean="0">
                <a:latin typeface="Calibri"/>
                <a:cs typeface="Calibri"/>
              </a:rPr>
              <a:t>→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</a:t>
            </a:r>
            <a:r>
              <a:rPr lang="en-US" altLang="ja-JP" baseline="-25000" dirty="0" err="1" smtClean="0"/>
              <a:t>s</a:t>
            </a:r>
            <a:r>
              <a:rPr lang="en-US" altLang="ja-JP" dirty="0" err="1" smtClean="0"/>
              <a:t>K</a:t>
            </a:r>
            <a:r>
              <a:rPr lang="en-US" altLang="ja-JP" baseline="-25000" dirty="0" err="1" smtClean="0"/>
              <a:t>L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itchFamily="18" charset="2"/>
              </a:rPr>
              <a:t>pn</a:t>
            </a:r>
            <a:r>
              <a:rPr lang="en-US" altLang="ja-JP" baseline="-25000" dirty="0" err="1" smtClean="0">
                <a:latin typeface="Symbol" pitchFamily="18" charset="2"/>
              </a:rPr>
              <a:t>t</a:t>
            </a:r>
            <a:r>
              <a:rPr lang="en-US" altLang="ja-JP" dirty="0" smtClean="0"/>
              <a:t>:  9.5%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t</a:t>
            </a:r>
            <a:r>
              <a:rPr lang="en-US" altLang="ja-JP" baseline="30000" dirty="0" smtClean="0"/>
              <a:t>-</a:t>
            </a:r>
            <a:r>
              <a:rPr lang="en-US" altLang="ja-JP" dirty="0" smtClean="0">
                <a:latin typeface="Calibri"/>
                <a:cs typeface="Calibri"/>
              </a:rPr>
              <a:t>→</a:t>
            </a:r>
            <a:r>
              <a:rPr lang="en-US" altLang="ja-JP" dirty="0" smtClean="0"/>
              <a:t>K</a:t>
            </a:r>
            <a:r>
              <a:rPr lang="en-US" altLang="ja-JP" baseline="-25000" dirty="0" smtClean="0"/>
              <a:t>s</a:t>
            </a:r>
            <a:r>
              <a:rPr lang="en-US" altLang="ja-JP" dirty="0" smtClean="0">
                <a:latin typeface="Symbol" pitchFamily="18" charset="2"/>
              </a:rPr>
              <a:t>pp</a:t>
            </a:r>
            <a:r>
              <a:rPr lang="en-US" altLang="ja-JP" baseline="30000" dirty="0" smtClean="0"/>
              <a:t>0</a:t>
            </a:r>
            <a:r>
              <a:rPr lang="en-US" altLang="ja-JP" dirty="0" smtClean="0">
                <a:latin typeface="Symbol" pitchFamily="18" charset="2"/>
              </a:rPr>
              <a:t>n</a:t>
            </a:r>
            <a:r>
              <a:rPr lang="en-US" altLang="ja-JP" baseline="-25000" dirty="0" smtClean="0">
                <a:latin typeface="Symbol" pitchFamily="18" charset="2"/>
              </a:rPr>
              <a:t>t</a:t>
            </a:r>
            <a:r>
              <a:rPr lang="en-US" altLang="ja-JP" dirty="0" smtClean="0"/>
              <a:t>: 3.7%</a:t>
            </a:r>
          </a:p>
          <a:p>
            <a:pPr lvl="1"/>
            <a:r>
              <a:rPr lang="en-US" altLang="ja-JP" dirty="0" err="1" smtClean="0"/>
              <a:t>e</a:t>
            </a:r>
            <a:r>
              <a:rPr lang="en-US" altLang="ja-JP" baseline="30000" dirty="0" err="1" smtClean="0"/>
              <a:t>+</a:t>
            </a:r>
            <a:r>
              <a:rPr kumimoji="1" lang="en-US" altLang="ja-JP" dirty="0" err="1" smtClean="0"/>
              <a:t>e</a:t>
            </a:r>
            <a:r>
              <a:rPr kumimoji="1" lang="en-US" altLang="ja-JP" baseline="30000" dirty="0" smtClean="0"/>
              <a:t>-</a:t>
            </a:r>
            <a:r>
              <a:rPr lang="en-US" altLang="ja-JP" dirty="0" smtClean="0">
                <a:latin typeface="Calibri"/>
                <a:cs typeface="Calibri"/>
              </a:rPr>
              <a:t>→</a:t>
            </a:r>
            <a:r>
              <a:rPr kumimoji="1" lang="en-US" altLang="ja-JP" dirty="0" err="1" smtClean="0"/>
              <a:t>qq</a:t>
            </a:r>
            <a:r>
              <a:rPr kumimoji="1" lang="en-US" altLang="ja-JP" dirty="0" smtClean="0"/>
              <a:t>: 3.5%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Blind Analysis-I:  Corrections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183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01841" y="980728"/>
            <a:ext cx="15421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251520" y="836712"/>
            <a:ext cx="8892480" cy="367240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Check on the potential source of artificial CPV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rgbClr val="0070C0"/>
                </a:solidFill>
              </a:rPr>
              <a:t>-Z interference effect. </a:t>
            </a:r>
          </a:p>
          <a:p>
            <a:pPr lvl="1">
              <a:buNone/>
            </a:pPr>
            <a:r>
              <a:rPr lang="en-US" altLang="ja-JP" dirty="0" smtClean="0"/>
              <a:t>      (measure as a function of  </a:t>
            </a:r>
            <a:r>
              <a:rPr lang="en-US" altLang="ja-JP" dirty="0" smtClean="0">
                <a:latin typeface="Symbol" pitchFamily="18" charset="2"/>
              </a:rPr>
              <a:t>q</a:t>
            </a:r>
            <a:r>
              <a:rPr lang="en-US" altLang="ja-JP" baseline="-25000" dirty="0" smtClean="0">
                <a:latin typeface="Symbol" pitchFamily="18" charset="2"/>
              </a:rPr>
              <a:t>3p</a:t>
            </a:r>
            <a:r>
              <a:rPr lang="en-US" altLang="ja-JP" dirty="0" smtClean="0"/>
              <a:t>  in lab.</a:t>
            </a: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smtClean="0"/>
              <a:t>system</a:t>
            </a:r>
            <a:r>
              <a:rPr lang="en-US" altLang="ja-JP" dirty="0" smtClean="0">
                <a:latin typeface="Symbol" pitchFamily="18" charset="2"/>
              </a:rPr>
              <a:t>)</a:t>
            </a:r>
            <a:endParaRPr kumimoji="1" lang="en-US" altLang="ja-JP" dirty="0" smtClean="0">
              <a:latin typeface="Symbol" pitchFamily="18" charset="2"/>
            </a:endParaRPr>
          </a:p>
          <a:p>
            <a:pPr lvl="1"/>
            <a:r>
              <a:rPr lang="en-US" altLang="ja-JP" dirty="0" smtClean="0">
                <a:solidFill>
                  <a:srgbClr val="00B050"/>
                </a:solidFill>
              </a:rPr>
              <a:t>Asymmetries induced by detector</a:t>
            </a:r>
          </a:p>
          <a:p>
            <a:pPr lvl="1">
              <a:buNone/>
            </a:pPr>
            <a:r>
              <a:rPr lang="en-US" altLang="ja-JP" dirty="0" smtClean="0"/>
              <a:t>      (measure as a function of p and </a:t>
            </a:r>
            <a:r>
              <a:rPr lang="en-US" altLang="ja-JP" dirty="0" smtClean="0">
                <a:latin typeface="Symbol" pitchFamily="18" charset="2"/>
              </a:rPr>
              <a:t>q</a:t>
            </a:r>
            <a:r>
              <a:rPr lang="en-US" altLang="ja-JP" dirty="0" smtClean="0"/>
              <a:t> of particle in lab. system.)</a:t>
            </a:r>
          </a:p>
          <a:p>
            <a:r>
              <a:rPr lang="en-US" altLang="ja-JP" dirty="0" smtClean="0"/>
              <a:t>Apply correction in event-by-event basis. </a:t>
            </a:r>
          </a:p>
          <a:p>
            <a:pPr lvl="1">
              <a:buNone/>
            </a:pPr>
            <a:endParaRPr kumimoji="1" lang="ja-JP" altLang="en-US" dirty="0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17032"/>
            <a:ext cx="32149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290778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9512" y="3861048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  <a:latin typeface="Franklin Gothic Demi Cond" pitchFamily="34" charset="0"/>
              </a:rPr>
              <a:t>The Net effect of corrections to Acp is</a:t>
            </a:r>
          </a:p>
          <a:p>
            <a:r>
              <a:rPr lang="en-US" altLang="ja-JP" dirty="0" smtClean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kumimoji="1" lang="en-US" altLang="ja-JP" dirty="0" smtClean="0">
                <a:solidFill>
                  <a:srgbClr val="002060"/>
                </a:solidFill>
                <a:latin typeface="Franklin Gothic Demi Cond" pitchFamily="34" charset="0"/>
              </a:rPr>
              <a:t>     </a:t>
            </a:r>
            <a:r>
              <a:rPr kumimoji="1" lang="en-US" altLang="ja-JP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kumimoji="1" lang="en-US" altLang="ja-JP" dirty="0" smtClean="0">
                <a:solidFill>
                  <a:srgbClr val="002060"/>
                </a:solidFill>
                <a:latin typeface="Franklin Gothic Demi Cond" pitchFamily="34" charset="0"/>
              </a:rPr>
              <a:t>-Z:     O(10</a:t>
            </a:r>
            <a:r>
              <a:rPr kumimoji="1" lang="en-US" altLang="ja-JP" baseline="30000" dirty="0" smtClean="0">
                <a:solidFill>
                  <a:srgbClr val="002060"/>
                </a:solidFill>
                <a:latin typeface="Franklin Gothic Demi Cond" pitchFamily="34" charset="0"/>
              </a:rPr>
              <a:t>-4</a:t>
            </a:r>
            <a:r>
              <a:rPr kumimoji="1" lang="en-US" altLang="ja-JP" dirty="0" smtClean="0">
                <a:solidFill>
                  <a:srgbClr val="002060"/>
                </a:solidFill>
                <a:latin typeface="Franklin Gothic Demi Cond" pitchFamily="34" charset="0"/>
              </a:rPr>
              <a:t>)</a:t>
            </a:r>
            <a:endParaRPr lang="en-US" altLang="ja-JP" dirty="0" smtClean="0">
              <a:solidFill>
                <a:srgbClr val="002060"/>
              </a:solidFill>
              <a:latin typeface="Franklin Gothic Demi Cond" pitchFamily="34" charset="0"/>
            </a:endParaRPr>
          </a:p>
          <a:p>
            <a:r>
              <a:rPr kumimoji="1" lang="en-US" altLang="ja-JP" dirty="0" smtClean="0">
                <a:solidFill>
                  <a:srgbClr val="002060"/>
                </a:solidFill>
                <a:latin typeface="Franklin Gothic Demi Cond" pitchFamily="34" charset="0"/>
              </a:rPr>
              <a:t>      Detector:  O(10</a:t>
            </a:r>
            <a:r>
              <a:rPr kumimoji="1" lang="en-US" altLang="ja-JP" baseline="30000" dirty="0" smtClean="0">
                <a:solidFill>
                  <a:srgbClr val="002060"/>
                </a:solidFill>
                <a:latin typeface="Franklin Gothic Demi Cond" pitchFamily="34" charset="0"/>
              </a:rPr>
              <a:t>-3</a:t>
            </a:r>
            <a:r>
              <a:rPr kumimoji="1" lang="en-US" altLang="ja-JP" dirty="0" smtClean="0">
                <a:solidFill>
                  <a:srgbClr val="002060"/>
                </a:solidFill>
                <a:latin typeface="Franklin Gothic Demi Cond" pitchFamily="34" charset="0"/>
              </a:rPr>
              <a:t>)</a:t>
            </a:r>
          </a:p>
          <a:p>
            <a:endParaRPr lang="en-US" altLang="ja-JP" dirty="0" smtClean="0">
              <a:latin typeface="Franklin Gothic Demi Cond" pitchFamily="34" charset="0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Franklin Gothic Demi Cond" pitchFamily="34" charset="0"/>
              </a:rPr>
              <a:t>Small since the Acp is measured as a function of angle relative to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dirty="0" smtClean="0">
                <a:solidFill>
                  <a:srgbClr val="FF0000"/>
                </a:solidFill>
                <a:latin typeface="Franklin Gothic Demi Cond" pitchFamily="34" charset="0"/>
              </a:rPr>
              <a:t> direction not in Lab. angles.</a:t>
            </a:r>
            <a:endParaRPr kumimoji="1" lang="ja-JP" altLang="en-US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28184" y="3645024"/>
            <a:ext cx="23042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Franklin Gothic Demi Cond" pitchFamily="34" charset="0"/>
              </a:rPr>
              <a:t>Detector induced</a:t>
            </a:r>
            <a:endParaRPr kumimoji="1" lang="ja-JP" altLang="en-US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Blind Analysis-II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5472608" cy="540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Franklin Gothic Demi Cond" pitchFamily="34" charset="0"/>
              </a:rPr>
              <a:t>Check of algorithm by MC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“Expected” CP asymmetry using typical parameterization of FF.</a:t>
            </a:r>
          </a:p>
          <a:p>
            <a:pPr>
              <a:buNone/>
            </a:pPr>
            <a:r>
              <a:rPr lang="en-US" altLang="ja-JP" dirty="0" smtClean="0"/>
              <a:t>           </a:t>
            </a:r>
            <a:r>
              <a:rPr lang="en-US" altLang="ja-JP" dirty="0" smtClean="0">
                <a:solidFill>
                  <a:srgbClr val="FF0000"/>
                </a:solidFill>
              </a:rPr>
              <a:t>red:  when  Im(</a:t>
            </a:r>
            <a:r>
              <a:rPr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)=0.1 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                (Note: current limit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                   |Im(</a:t>
            </a:r>
            <a:r>
              <a:rPr lang="en-US" altLang="ja-JP" sz="2000" dirty="0" err="1" smtClean="0">
                <a:solidFill>
                  <a:srgbClr val="002060"/>
                </a:solidFill>
                <a:latin typeface="Symbol" pitchFamily="18" charset="2"/>
              </a:rPr>
              <a:t>h</a:t>
            </a:r>
            <a:r>
              <a:rPr lang="en-US" altLang="ja-JP" sz="2000" baseline="-25000" dirty="0" err="1" smtClean="0">
                <a:solidFill>
                  <a:srgbClr val="002060"/>
                </a:solidFill>
              </a:rPr>
              <a:t>s</a:t>
            </a:r>
            <a:r>
              <a:rPr lang="en-US" altLang="ja-JP" sz="2000" dirty="0" smtClean="0">
                <a:solidFill>
                  <a:srgbClr val="002060"/>
                </a:solidFill>
              </a:rPr>
              <a:t>)|&lt;0.19   CLEO2002)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B050"/>
                </a:solidFill>
                <a:latin typeface="Franklin Gothic Demi Cond" pitchFamily="34" charset="0"/>
              </a:rPr>
              <a:t>Check for bias using data</a:t>
            </a:r>
            <a:r>
              <a:rPr lang="en-US" altLang="ja-JP" dirty="0" smtClean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Measure Acp using the events of K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s</a:t>
            </a:r>
            <a:r>
              <a:rPr lang="en-US" altLang="ja-JP" dirty="0" smtClean="0">
                <a:solidFill>
                  <a:srgbClr val="0070C0"/>
                </a:solidFill>
              </a:rPr>
              <a:t> side band  region in </a:t>
            </a:r>
            <a:r>
              <a:rPr lang="en-US" altLang="ja-JP" dirty="0" smtClean="0">
                <a:solidFill>
                  <a:srgbClr val="0070C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70C0"/>
                </a:solidFill>
                <a:latin typeface="Calibri"/>
                <a:cs typeface="Calibri"/>
              </a:rPr>
              <a:t>→</a:t>
            </a:r>
            <a:r>
              <a:rPr lang="en-US" altLang="ja-JP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r>
              <a:rPr lang="en-US" altLang="ja-JP" dirty="0" err="1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ja-JP" baseline="30000" dirty="0" err="1" smtClean="0">
                <a:solidFill>
                  <a:srgbClr val="0070C0"/>
                </a:solidFill>
                <a:latin typeface="Symbol" pitchFamily="18" charset="2"/>
              </a:rPr>
              <a:t>+</a:t>
            </a:r>
            <a:r>
              <a:rPr lang="en-US" altLang="ja-JP" dirty="0" err="1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r>
              <a:rPr lang="en-US" altLang="ja-JP" dirty="0" err="1" smtClean="0">
                <a:solidFill>
                  <a:srgbClr val="0070C0"/>
                </a:solidFill>
                <a:latin typeface="Symbol" pitchFamily="18" charset="2"/>
              </a:rPr>
              <a:t>n</a:t>
            </a:r>
            <a:r>
              <a:rPr lang="en-US" altLang="ja-JP" baseline="-25000" dirty="0" err="1" smtClean="0">
                <a:solidFill>
                  <a:srgbClr val="0070C0"/>
                </a:solidFill>
                <a:latin typeface="Symbol" pitchFamily="18" charset="2"/>
              </a:rPr>
              <a:t>t</a:t>
            </a:r>
            <a:r>
              <a:rPr lang="en-US" altLang="ja-JP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ja-JP" sz="1600" dirty="0" smtClean="0"/>
              <a:t>    456MeV&lt;</a:t>
            </a:r>
            <a:r>
              <a:rPr lang="en-US" altLang="ja-JP" sz="1600" dirty="0" err="1" smtClean="0"/>
              <a:t>M</a:t>
            </a:r>
            <a:r>
              <a:rPr lang="en-US" altLang="ja-JP" sz="1600" baseline="-25000" dirty="0" err="1" smtClean="0">
                <a:latin typeface="Symbol" pitchFamily="18" charset="2"/>
              </a:rPr>
              <a:t>pp</a:t>
            </a:r>
            <a:r>
              <a:rPr lang="en-US" altLang="ja-JP" sz="1600" dirty="0" smtClean="0"/>
              <a:t>&lt;482MeV, 514MeV &lt;</a:t>
            </a:r>
            <a:r>
              <a:rPr lang="en-US" altLang="ja-JP" sz="1600" dirty="0" err="1" smtClean="0"/>
              <a:t>M</a:t>
            </a:r>
            <a:r>
              <a:rPr lang="en-US" altLang="ja-JP" sz="1600" baseline="-25000" dirty="0" err="1" smtClean="0">
                <a:latin typeface="Symbol" pitchFamily="18" charset="2"/>
              </a:rPr>
              <a:t>pp</a:t>
            </a:r>
            <a:r>
              <a:rPr lang="en-US" altLang="ja-JP" sz="1600" dirty="0" smtClean="0"/>
              <a:t>&lt;540 </a:t>
            </a:r>
            <a:r>
              <a:rPr lang="en-US" altLang="ja-JP" sz="1600" dirty="0" err="1" smtClean="0"/>
              <a:t>MeV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800" dirty="0" smtClean="0"/>
              <a:t>     Black:   w/o any correction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rgbClr val="0070C0"/>
                </a:solidFill>
              </a:rPr>
              <a:t>     Blue  :   with corrections of </a:t>
            </a:r>
            <a:r>
              <a:rPr lang="en-US" altLang="ja-JP" sz="1800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sz="1800" dirty="0" smtClean="0">
                <a:solidFill>
                  <a:srgbClr val="0070C0"/>
                </a:solidFill>
              </a:rPr>
              <a:t>-Z and detector introduced charge asymmetry.</a:t>
            </a:r>
          </a:p>
          <a:p>
            <a:pPr lvl="1">
              <a:buNone/>
            </a:pPr>
            <a:endParaRPr lang="en-US" altLang="ja-JP" dirty="0" smtClean="0"/>
          </a:p>
        </p:txBody>
      </p:sp>
      <p:pic>
        <p:nvPicPr>
          <p:cNvPr id="18534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652120" y="908720"/>
            <a:ext cx="3096344" cy="226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311753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右矢印 12"/>
          <p:cNvSpPr/>
          <p:nvPr/>
        </p:nvSpPr>
        <p:spPr>
          <a:xfrm>
            <a:off x="5076056" y="191683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076056" y="364502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372200" y="6165304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Franklin Gothic Demi Cond" pitchFamily="34" charset="0"/>
              </a:rPr>
              <a:t>Ready  for opening the Blind</a:t>
            </a:r>
            <a:endParaRPr kumimoji="1" lang="ja-JP" altLang="en-US" dirty="0">
              <a:latin typeface="Franklin Gothic Demi Cond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771800" y="6237312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Franklin Gothic Demi Cond" pitchFamily="34" charset="0"/>
              </a:rPr>
              <a:t>No CPV is observed</a:t>
            </a:r>
            <a:endParaRPr kumimoji="1" lang="ja-JP" altLang="en-US" dirty="0">
              <a:latin typeface="Franklin Gothic Demi Cond" pitchFamily="34" charset="0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5580112" y="630932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pic>
        <p:nvPicPr>
          <p:cNvPr id="9" name="コンテンツ プレースホルダ 8" descr="SubAsymmetryPlot_ed.eps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052736"/>
            <a:ext cx="3096344" cy="2949641"/>
          </a:xfrm>
        </p:spPr>
      </p:pic>
      <p:sp>
        <p:nvSpPr>
          <p:cNvPr id="25" name="コンテンツ プレースホルダ 2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" name="図 10" descr="Zoom_SubAsymmetryPlot_ed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980728"/>
            <a:ext cx="3477111" cy="3312368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>
            <a:off x="3707904" y="2636912"/>
            <a:ext cx="19442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3707904" y="1124744"/>
            <a:ext cx="19442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32040" y="39330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Franklin Gothic Demi Cond" pitchFamily="34" charset="0"/>
              </a:rPr>
              <a:t>Expanded view</a:t>
            </a:r>
            <a:endParaRPr kumimoji="1" lang="ja-JP" altLang="en-US" sz="2400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11560" y="4437112"/>
          <a:ext cx="6879265" cy="432221"/>
        </p:xfrm>
        <a:graphic>
          <a:graphicData uri="http://schemas.openxmlformats.org/presentationml/2006/ole">
            <p:oleObj spid="_x0000_s145409" name="Equation" r:id="rId6" imgW="43304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Extraction of limit for Im </a:t>
            </a:r>
            <a:r>
              <a:rPr lang="en-US" altLang="ja-JP" dirty="0" err="1" smtClean="0">
                <a:latin typeface="Symbol" pitchFamily="18" charset="2"/>
              </a:rPr>
              <a:t>h</a:t>
            </a:r>
            <a:r>
              <a:rPr lang="en-US" altLang="ja-JP" baseline="-25000" dirty="0" err="1" smtClean="0"/>
              <a:t>s</a:t>
            </a:r>
            <a:endParaRPr kumimoji="1" lang="ja-JP" altLang="en-US" baseline="-250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11" name="コンテンツ プレースホルダ 8"/>
          <p:cNvSpPr txBox="1">
            <a:spLocks/>
          </p:cNvSpPr>
          <p:nvPr/>
        </p:nvSpPr>
        <p:spPr>
          <a:xfrm>
            <a:off x="395536" y="908720"/>
            <a:ext cx="8748464" cy="511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en-US" altLang="ja-JP" sz="2400" noProof="0" dirty="0" smtClean="0">
                <a:latin typeface="+mj-lt"/>
              </a:rPr>
              <a:t>Relation between A</a:t>
            </a:r>
            <a:r>
              <a:rPr lang="en-US" altLang="ja-JP" sz="2400" baseline="-25000" noProof="0" dirty="0" smtClean="0">
                <a:latin typeface="+mj-lt"/>
              </a:rPr>
              <a:t>cp </a:t>
            </a:r>
            <a:r>
              <a:rPr lang="en-US" altLang="ja-JP" sz="2400" noProof="0" dirty="0" smtClean="0">
                <a:latin typeface="+mj-lt"/>
              </a:rPr>
              <a:t>and Im(</a:t>
            </a:r>
            <a:r>
              <a:rPr lang="en-US" altLang="ja-JP" sz="2400" noProof="0" dirty="0" err="1" smtClean="0">
                <a:latin typeface="Symbol" pitchFamily="18" charset="2"/>
              </a:rPr>
              <a:t>h</a:t>
            </a:r>
            <a:r>
              <a:rPr lang="en-US" altLang="ja-JP" sz="2400" baseline="-25000" noProof="0" dirty="0" err="1" smtClean="0">
                <a:latin typeface="+mj-lt"/>
              </a:rPr>
              <a:t>s</a:t>
            </a:r>
            <a:r>
              <a:rPr lang="en-US" altLang="ja-JP" sz="2400" noProof="0" dirty="0" smtClean="0">
                <a:latin typeface="+mj-lt"/>
              </a:rPr>
              <a:t>)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altLang="ja-JP" sz="2600" dirty="0" smtClean="0">
              <a:latin typeface="+mj-lt"/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altLang="ja-JP" sz="2400" dirty="0" smtClean="0">
                <a:latin typeface="+mj-lt"/>
              </a:rPr>
              <a:t>Use our previous results of Form Factor F and F</a:t>
            </a:r>
            <a:r>
              <a:rPr lang="en-US" altLang="ja-JP" sz="2400" baseline="-25000" dirty="0" smtClean="0">
                <a:latin typeface="+mj-lt"/>
              </a:rPr>
              <a:t>s</a:t>
            </a:r>
            <a:r>
              <a:rPr lang="en-US" altLang="ja-JP" sz="2400" dirty="0" smtClean="0">
                <a:latin typeface="+mj-lt"/>
              </a:rPr>
              <a:t> obtained a fit to the </a:t>
            </a:r>
            <a:r>
              <a:rPr lang="en-US" altLang="ja-JP" sz="2400" dirty="0" err="1" smtClean="0">
                <a:latin typeface="+mj-lt"/>
              </a:rPr>
              <a:t>K</a:t>
            </a:r>
            <a:r>
              <a:rPr lang="en-US" altLang="ja-JP" sz="2400" baseline="-25000" dirty="0" err="1" smtClean="0">
                <a:latin typeface="+mj-lt"/>
              </a:rPr>
              <a:t>s</a:t>
            </a:r>
            <a:r>
              <a:rPr lang="en-US" altLang="ja-JP" sz="2400" dirty="0" err="1" smtClean="0">
                <a:latin typeface="Symbol" pitchFamily="18" charset="2"/>
              </a:rPr>
              <a:t>p</a:t>
            </a:r>
            <a:r>
              <a:rPr lang="en-US" altLang="ja-JP" sz="2400" dirty="0" smtClean="0">
                <a:latin typeface="+mj-lt"/>
              </a:rPr>
              <a:t> mass spectrum.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altLang="ja-JP" sz="2400" dirty="0" smtClean="0">
                <a:latin typeface="+mj-lt"/>
              </a:rPr>
              <a:t>Float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relative const. phase </a:t>
            </a:r>
            <a:r>
              <a:rPr lang="en-US" altLang="ja-JP" sz="2400" dirty="0" err="1" smtClean="0">
                <a:latin typeface="Symbol" pitchFamily="18" charset="2"/>
              </a:rPr>
              <a:t>f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btw F and Fs, which cannot be determined only from mass</a:t>
            </a:r>
            <a:r>
              <a:rPr lang="en-US" altLang="ja-JP" sz="2400" dirty="0" smtClean="0">
                <a:latin typeface="+mj-lt"/>
              </a:rPr>
              <a:t> spectrum.</a:t>
            </a:r>
            <a:endParaRPr kumimoji="1" lang="en-US" altLang="ja-JP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1" lang="en-US" altLang="ja-JP" sz="26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ja-JP" altLang="en-US" sz="26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755576" y="1340768"/>
          <a:ext cx="5832648" cy="754813"/>
        </p:xfrm>
        <a:graphic>
          <a:graphicData uri="http://schemas.openxmlformats.org/presentationml/2006/ole">
            <p:oleObj spid="_x0000_s143361" name="Equation" r:id="rId4" imgW="4317840" imgH="558720" progId="Equation.DSMT4">
              <p:embed/>
            </p:oleObj>
          </a:graphicData>
        </a:graphic>
      </p:graphicFrame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69679"/>
            <a:ext cx="7416824" cy="32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Results and Application 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5256584" cy="5472608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en-US" altLang="ja-JP" sz="2800" dirty="0" smtClean="0"/>
              <a:t>Results</a:t>
            </a:r>
            <a:r>
              <a:rPr lang="en-US" altLang="ja-JP" sz="2400" dirty="0" smtClean="0"/>
              <a:t> </a:t>
            </a:r>
          </a:p>
          <a:p>
            <a:pPr lvl="0">
              <a:buNone/>
              <a:defRPr/>
            </a:pPr>
            <a:r>
              <a:rPr lang="en-US" altLang="ja-JP" sz="2400" dirty="0" smtClean="0"/>
              <a:t>    </a:t>
            </a:r>
            <a:r>
              <a:rPr lang="en-US" altLang="ja-JP" sz="3200" dirty="0" smtClean="0">
                <a:solidFill>
                  <a:srgbClr val="FF0000"/>
                </a:solidFill>
              </a:rPr>
              <a:t>|Im(</a:t>
            </a:r>
            <a:r>
              <a:rPr lang="en-US" altLang="ja-JP" sz="3200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sz="3200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ja-JP" sz="3200" dirty="0" smtClean="0">
                <a:solidFill>
                  <a:srgbClr val="FF0000"/>
                </a:solidFill>
              </a:rPr>
              <a:t>)|&lt; (0.012-0.026) at 90 %C.L.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en-US" altLang="ja-JP" sz="2400" dirty="0" smtClean="0"/>
              <a:t>  -The limit depend on the parameterization of  the Form Factor.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en-US" altLang="ja-JP" sz="2400" dirty="0" smtClean="0"/>
              <a:t>  </a:t>
            </a:r>
            <a:r>
              <a:rPr lang="en-US" altLang="ja-JP" sz="2400" dirty="0" smtClean="0">
                <a:solidFill>
                  <a:srgbClr val="002060"/>
                </a:solidFill>
              </a:rPr>
              <a:t>-</a:t>
            </a:r>
            <a:r>
              <a:rPr lang="en-US" altLang="ja-JP" sz="2400" dirty="0" smtClean="0">
                <a:solidFill>
                  <a:srgbClr val="FF0000"/>
                </a:solidFill>
              </a:rPr>
              <a:t>One order of magnitude more restrictive than  the previous CLEO results |Im 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|&lt;0.19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Application: In the MHDM with three or more Higgs doublets.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endParaRPr kumimoji="1" lang="en-US" altLang="ja-JP" sz="2400" dirty="0" smtClean="0"/>
          </a:p>
          <a:p>
            <a:r>
              <a:rPr kumimoji="1" lang="en-US" altLang="ja-JP" sz="2400" dirty="0" smtClean="0"/>
              <a:t>The results (</a:t>
            </a:r>
            <a:r>
              <a:rPr lang="en-US" altLang="ja-JP" sz="2400" dirty="0" smtClean="0"/>
              <a:t>Im(</a:t>
            </a:r>
            <a:r>
              <a:rPr lang="en-US" altLang="ja-JP" sz="2400" dirty="0" err="1" smtClean="0">
                <a:latin typeface="Symbol" pitchFamily="18" charset="2"/>
              </a:rPr>
              <a:t>h</a:t>
            </a:r>
            <a:r>
              <a:rPr lang="en-US" altLang="ja-JP" sz="2400" baseline="-25000" dirty="0" err="1" smtClean="0"/>
              <a:t>s</a:t>
            </a:r>
            <a:r>
              <a:rPr lang="en-US" altLang="ja-JP" sz="2400" dirty="0" smtClean="0"/>
              <a:t>)&lt;0.026)</a:t>
            </a:r>
            <a:r>
              <a:rPr kumimoji="1" lang="en-US" altLang="ja-JP" sz="2400" dirty="0" smtClean="0"/>
              <a:t> imply</a:t>
            </a:r>
            <a:endParaRPr kumimoji="1" lang="ja-JP" altLang="en-US" sz="2400" dirty="0"/>
          </a:p>
        </p:txBody>
      </p:sp>
      <p:pic>
        <p:nvPicPr>
          <p:cNvPr id="9" name="図 8" descr="FeynmanFigs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2880320" cy="6097612"/>
          </a:xfrm>
          <a:prstGeom prst="rect">
            <a:avLst/>
          </a:prstGeom>
        </p:spPr>
      </p:pic>
      <p:pic>
        <p:nvPicPr>
          <p:cNvPr id="8" name="コンテンツ プレースホルダ 6" descr="SUSYParamLimit_3HDM_012+26.eps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5508104" y="3284984"/>
            <a:ext cx="3278576" cy="2880320"/>
          </a:xfrm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1979712" y="3573016"/>
          <a:ext cx="2370424" cy="1008112"/>
        </p:xfrm>
        <a:graphic>
          <a:graphicData uri="http://schemas.openxmlformats.org/presentationml/2006/ole">
            <p:oleObj spid="_x0000_s186370" name="Equation" r:id="rId6" imgW="1104840" imgH="469800" progId="Equation.DSMT4">
              <p:embed/>
            </p:oleObj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395536" y="4581128"/>
          <a:ext cx="5337435" cy="936104"/>
        </p:xfrm>
        <a:graphic>
          <a:graphicData uri="http://schemas.openxmlformats.org/presentationml/2006/ole">
            <p:oleObj spid="_x0000_s186371" name="Equation" r:id="rId7" imgW="4127400" imgH="723600" progId="Equation.DSMT4">
              <p:embed/>
            </p:oleObj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2843808" y="5877272"/>
          <a:ext cx="2763838" cy="720725"/>
        </p:xfrm>
        <a:graphic>
          <a:graphicData uri="http://schemas.openxmlformats.org/presentationml/2006/ole">
            <p:oleObj spid="_x0000_s186372" name="Equation" r:id="rId8" imgW="1803240" imgH="469800" progId="Equation.DSMT4">
              <p:embed/>
            </p:oleObj>
          </a:graphicData>
        </a:graphic>
      </p:graphicFrame>
      <p:pic>
        <p:nvPicPr>
          <p:cNvPr id="14" name="図 13" descr="higgs-kpi.ep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879528"/>
            <a:ext cx="2740876" cy="233344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In general, 3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system in tau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decays can be described by 4 Form </a:t>
            </a:r>
            <a:r>
              <a:rPr lang="en-US" altLang="ja-JP" sz="2400" dirty="0" smtClean="0"/>
              <a:t>F</a:t>
            </a:r>
            <a:r>
              <a:rPr kumimoji="1" lang="en-US" altLang="ja-JP" sz="2400" dirty="0" smtClean="0"/>
              <a:t>actors</a:t>
            </a:r>
            <a:r>
              <a:rPr lang="en-US" altLang="ja-JP" sz="2400" dirty="0" smtClean="0"/>
              <a:t> (Vector, Axial Vector and </a:t>
            </a:r>
            <a:r>
              <a:rPr lang="en-US" altLang="ja-JP" sz="2400" dirty="0" smtClean="0">
                <a:solidFill>
                  <a:srgbClr val="0070C0"/>
                </a:solidFill>
              </a:rPr>
              <a:t>Pseudo Scalar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1000" dirty="0" smtClean="0"/>
          </a:p>
          <a:p>
            <a:pPr>
              <a:buNone/>
            </a:pPr>
            <a:endParaRPr lang="en-US" altLang="ja-JP" sz="1000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09753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22"/>
          <p:cNvGrpSpPr/>
          <p:nvPr/>
        </p:nvGrpSpPr>
        <p:grpSpPr>
          <a:xfrm>
            <a:off x="1115616" y="2105025"/>
            <a:ext cx="6448425" cy="1323975"/>
            <a:chOff x="255712" y="1401837"/>
            <a:chExt cx="6448425" cy="1323975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712" y="1401837"/>
              <a:ext cx="6448425" cy="1323975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円/楕円 21"/>
            <p:cNvSpPr/>
            <p:nvPr/>
          </p:nvSpPr>
          <p:spPr>
            <a:xfrm>
              <a:off x="4432176" y="2293764"/>
              <a:ext cx="360040" cy="36004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CP violation in </a:t>
            </a:r>
            <a:r>
              <a:rPr lang="el-GR" altLang="ja-JP" dirty="0" smtClean="0"/>
              <a:t>τ</a:t>
            </a:r>
            <a:r>
              <a:rPr lang="ja-JP" altLang="en-US" baseline="30000" dirty="0" smtClean="0"/>
              <a:t>－</a:t>
            </a:r>
            <a:r>
              <a:rPr lang="ja-JP" altLang="en-US" dirty="0" smtClean="0"/>
              <a:t>→</a:t>
            </a:r>
            <a:r>
              <a:rPr lang="en-US" altLang="ja-JP" dirty="0" smtClean="0"/>
              <a:t>K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＋</a:t>
            </a:r>
            <a:r>
              <a:rPr lang="en-US" altLang="ja-JP" dirty="0" smtClean="0"/>
              <a:t>ν</a:t>
            </a:r>
            <a:r>
              <a:rPr lang="el-GR" altLang="ja-JP" dirty="0" smtClean="0"/>
              <a:t> </a:t>
            </a:r>
            <a:r>
              <a:rPr lang="el-GR" altLang="ja-JP" baseline="-25000" dirty="0" smtClean="0"/>
              <a:t>τ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716016" y="3501008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ja-JP" sz="2400" b="1" dirty="0" smtClean="0"/>
              <a:t>τ</a:t>
            </a:r>
            <a:r>
              <a:rPr lang="ja-JP" altLang="en-US" sz="2400" b="1" baseline="30000" dirty="0" smtClean="0"/>
              <a:t>－</a:t>
            </a:r>
            <a:r>
              <a:rPr lang="ja-JP" altLang="en-US" sz="2400" b="1" dirty="0" smtClean="0"/>
              <a:t>→</a:t>
            </a:r>
            <a:r>
              <a:rPr lang="en-US" altLang="ja-JP" sz="2400" b="1" dirty="0" smtClean="0"/>
              <a:t>K</a:t>
            </a:r>
            <a:r>
              <a:rPr lang="ja-JP" altLang="en-US" sz="2400" b="1" baseline="30000" dirty="0" smtClean="0"/>
              <a:t>－</a:t>
            </a:r>
            <a:r>
              <a:rPr lang="en-US" altLang="ja-JP" sz="2400" b="1" dirty="0" smtClean="0"/>
              <a:t>(p</a:t>
            </a:r>
            <a:r>
              <a:rPr lang="en-US" altLang="ja-JP" sz="2400" b="1" baseline="-25000" dirty="0" smtClean="0"/>
              <a:t>1</a:t>
            </a:r>
            <a:r>
              <a:rPr lang="en-US" altLang="ja-JP" sz="2400" b="1" dirty="0" smtClean="0"/>
              <a:t>)  π</a:t>
            </a:r>
            <a:r>
              <a:rPr lang="ja-JP" altLang="en-US" sz="2400" b="1" baseline="30000" dirty="0" smtClean="0"/>
              <a:t>－</a:t>
            </a:r>
            <a:r>
              <a:rPr lang="en-US" altLang="ja-JP" sz="2400" b="1" dirty="0" smtClean="0"/>
              <a:t>(p</a:t>
            </a:r>
            <a:r>
              <a:rPr lang="en-US" altLang="ja-JP" sz="2400" b="1" baseline="-25000" dirty="0" smtClean="0"/>
              <a:t>2</a:t>
            </a:r>
            <a:r>
              <a:rPr lang="en-US" altLang="ja-JP" sz="2400" b="1" dirty="0" smtClean="0"/>
              <a:t>)  π</a:t>
            </a:r>
            <a:r>
              <a:rPr lang="ja-JP" altLang="en-US" sz="2400" b="1" baseline="30000" dirty="0" smtClean="0"/>
              <a:t>＋</a:t>
            </a:r>
            <a:r>
              <a:rPr lang="en-US" altLang="ja-JP" sz="2400" b="1" dirty="0" smtClean="0"/>
              <a:t>(p</a:t>
            </a:r>
            <a:r>
              <a:rPr lang="en-US" altLang="ja-JP" sz="2400" b="1" baseline="-25000" dirty="0" smtClean="0"/>
              <a:t>3</a:t>
            </a:r>
            <a:r>
              <a:rPr lang="en-US" altLang="ja-JP" sz="2400" b="1" dirty="0" smtClean="0"/>
              <a:t>)  ν</a:t>
            </a:r>
            <a:r>
              <a:rPr lang="el-GR" altLang="ja-JP" sz="2400" b="1" dirty="0" smtClean="0"/>
              <a:t> </a:t>
            </a:r>
            <a:r>
              <a:rPr lang="el-GR" altLang="ja-JP" sz="2400" b="1" baseline="-25000" dirty="0" smtClean="0"/>
              <a:t>τ</a:t>
            </a:r>
            <a:endParaRPr kumimoji="1" lang="ja-JP" altLang="en-US" sz="24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1331640" y="5013176"/>
            <a:ext cx="2520280" cy="1296144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200" dirty="0" smtClean="0"/>
              <a:t>    Q</a:t>
            </a:r>
            <a:r>
              <a:rPr lang="en-US" altLang="ja-JP" sz="2200" baseline="30000" dirty="0" smtClean="0"/>
              <a:t>2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M(K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 s</a:t>
            </a:r>
            <a:r>
              <a:rPr lang="en-US" altLang="ja-JP" sz="2200" baseline="-25000" dirty="0" smtClean="0"/>
              <a:t>1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M(π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</a:t>
            </a:r>
            <a:r>
              <a:rPr lang="en-US" altLang="ja-JP" sz="2200" baseline="30000" dirty="0" smtClean="0"/>
              <a:t>2</a:t>
            </a:r>
          </a:p>
          <a:p>
            <a:pPr algn="ctr"/>
            <a:r>
              <a:rPr lang="en-US" altLang="ja-JP" sz="2200" dirty="0" smtClean="0"/>
              <a:t>s</a:t>
            </a:r>
            <a:r>
              <a:rPr lang="en-US" altLang="ja-JP" sz="2200" baseline="-25000" dirty="0" smtClean="0"/>
              <a:t>2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M(K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</a:t>
            </a:r>
            <a:r>
              <a:rPr lang="en-US" altLang="ja-JP" sz="2200" baseline="30000" dirty="0" smtClean="0"/>
              <a:t>2</a:t>
            </a:r>
            <a:endParaRPr kumimoji="1" lang="ja-JP" altLang="en-US" sz="2200" baseline="30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899592" y="3573016"/>
            <a:ext cx="3528392" cy="1368152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2200" dirty="0" smtClean="0"/>
              <a:t>F</a:t>
            </a:r>
            <a:r>
              <a:rPr lang="en-US" altLang="ja-JP" sz="2200" baseline="-25000" dirty="0" smtClean="0"/>
              <a:t>1</a:t>
            </a:r>
            <a:r>
              <a:rPr lang="ja-JP" altLang="en-US" sz="2200" dirty="0" err="1" smtClean="0"/>
              <a:t>、</a:t>
            </a:r>
            <a:r>
              <a:rPr lang="en-US" altLang="ja-JP" sz="2200" dirty="0" smtClean="0"/>
              <a:t>F</a:t>
            </a:r>
            <a:r>
              <a:rPr lang="en-US" altLang="ja-JP" sz="2200" baseline="-25000" dirty="0" smtClean="0"/>
              <a:t>2</a:t>
            </a:r>
            <a:r>
              <a:rPr lang="ja-JP" altLang="en-US" sz="2200" dirty="0" smtClean="0"/>
              <a:t> ： </a:t>
            </a:r>
            <a:r>
              <a:rPr lang="en-US" altLang="ja-JP" sz="2200" dirty="0" smtClean="0"/>
              <a:t>J</a:t>
            </a:r>
            <a:r>
              <a:rPr lang="en-US" altLang="ja-JP" sz="2200" baseline="30000" dirty="0" smtClean="0"/>
              <a:t>P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1</a:t>
            </a:r>
            <a:r>
              <a:rPr lang="ja-JP" altLang="en-US" sz="2200" i="1" baseline="30000" dirty="0" smtClean="0"/>
              <a:t>－</a:t>
            </a:r>
            <a:r>
              <a:rPr lang="ja-JP" altLang="en-US" sz="2200" dirty="0" smtClean="0"/>
              <a:t>  </a:t>
            </a:r>
            <a:r>
              <a:rPr lang="en-US" altLang="ja-JP" sz="2200" dirty="0" smtClean="0"/>
              <a:t>Vector</a:t>
            </a:r>
          </a:p>
          <a:p>
            <a:pPr>
              <a:buNone/>
            </a:pPr>
            <a:r>
              <a:rPr lang="ja-JP" altLang="en-US" sz="2200" dirty="0" smtClean="0"/>
              <a:t>　   </a:t>
            </a:r>
            <a:r>
              <a:rPr lang="en-US" altLang="ja-JP" sz="2200" dirty="0" smtClean="0"/>
              <a:t>F</a:t>
            </a:r>
            <a:r>
              <a:rPr lang="en-US" altLang="ja-JP" sz="2200" baseline="-25000" dirty="0" smtClean="0"/>
              <a:t>3</a:t>
            </a:r>
            <a:r>
              <a:rPr lang="ja-JP" altLang="en-US" sz="2200" dirty="0" smtClean="0"/>
              <a:t> ： </a:t>
            </a:r>
            <a:r>
              <a:rPr lang="en-US" altLang="ja-JP" sz="2200" dirty="0" smtClean="0"/>
              <a:t>J</a:t>
            </a:r>
            <a:r>
              <a:rPr lang="en-US" altLang="ja-JP" sz="2200" baseline="30000" dirty="0" smtClean="0"/>
              <a:t>P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1</a:t>
            </a:r>
            <a:r>
              <a:rPr lang="ja-JP" altLang="en-US" sz="2200" baseline="30000" dirty="0" smtClean="0"/>
              <a:t>＋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axial Vector</a:t>
            </a:r>
          </a:p>
          <a:p>
            <a:pPr>
              <a:buNone/>
            </a:pPr>
            <a:r>
              <a:rPr lang="en-US" altLang="ja-JP" sz="2200" dirty="0" smtClean="0"/>
              <a:t>      F</a:t>
            </a:r>
            <a:r>
              <a:rPr lang="en-US" altLang="ja-JP" sz="2200" baseline="-25000" dirty="0" smtClean="0"/>
              <a:t>4 </a:t>
            </a:r>
            <a:r>
              <a:rPr lang="ja-JP" altLang="en-US" sz="2200" dirty="0" smtClean="0"/>
              <a:t>： </a:t>
            </a:r>
            <a:r>
              <a:rPr lang="en-US" altLang="ja-JP" sz="2200" dirty="0" smtClean="0"/>
              <a:t>J</a:t>
            </a:r>
            <a:r>
              <a:rPr lang="en-US" altLang="ja-JP" sz="2200" baseline="30000" dirty="0" smtClean="0"/>
              <a:t>P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0</a:t>
            </a:r>
            <a:r>
              <a:rPr lang="ja-JP" altLang="en-US" sz="2200" baseline="30000" dirty="0" smtClean="0"/>
              <a:t>＋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Pseudo Scalar</a:t>
            </a:r>
          </a:p>
        </p:txBody>
      </p:sp>
    </p:spTree>
  </p:cSld>
  <p:clrMapOvr>
    <a:masterClrMapping/>
  </p:clrMapOvr>
  <p:transition advTm="3995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Effects of NP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772400" cy="507754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Effect of NP</a:t>
            </a:r>
            <a:r>
              <a:rPr lang="ja-JP" altLang="en-US" dirty="0" smtClean="0"/>
              <a:t> </a:t>
            </a:r>
            <a:r>
              <a:rPr lang="en-US" altLang="ja-JP" dirty="0" smtClean="0"/>
              <a:t>can be introduced generally by replacing the scalar form factor F</a:t>
            </a:r>
            <a:r>
              <a:rPr lang="en-US" altLang="ja-JP" baseline="-25000" dirty="0" smtClean="0"/>
              <a:t>4  </a:t>
            </a:r>
            <a:r>
              <a:rPr lang="ja-JP" altLang="en-US" dirty="0" smtClean="0"/>
              <a:t> </a:t>
            </a:r>
            <a:r>
              <a:rPr lang="en-US" altLang="ja-JP" dirty="0" smtClean="0"/>
              <a:t>as follows </a:t>
            </a:r>
          </a:p>
          <a:p>
            <a:pPr>
              <a:buNone/>
            </a:pPr>
            <a:r>
              <a:rPr lang="en-US" altLang="ja-JP" dirty="0" smtClean="0"/>
              <a:t>   </a:t>
            </a:r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Ref. K. Kiers et al. Phys. Rev.</a:t>
            </a:r>
          </a:p>
          <a:p>
            <a:pPr>
              <a:buNone/>
            </a:pPr>
            <a:r>
              <a:rPr lang="en-US" altLang="ja-JP" dirty="0" smtClean="0"/>
              <a:t> D78, 13008 (2008).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 where </a:t>
            </a:r>
            <a:r>
              <a:rPr lang="en-US" altLang="ja-JP" dirty="0" err="1" smtClean="0"/>
              <a:t>η</a:t>
            </a:r>
            <a:r>
              <a:rPr lang="en-US" altLang="ja-JP" baseline="-25000" dirty="0" err="1" smtClean="0"/>
              <a:t>P</a:t>
            </a:r>
            <a:r>
              <a:rPr lang="ja-JP" altLang="en-US" dirty="0" smtClean="0"/>
              <a:t> </a:t>
            </a:r>
            <a:r>
              <a:rPr lang="en-US" altLang="ja-JP" dirty="0" smtClean="0"/>
              <a:t>is the dimensionless complex coupling constant.</a:t>
            </a:r>
            <a:r>
              <a:rPr lang="ja-JP" altLang="en-US" dirty="0" smtClean="0"/>
              <a:t> </a:t>
            </a:r>
            <a:r>
              <a:rPr lang="en-US" altLang="ja-JP" dirty="0" smtClean="0"/>
              <a:t>It is changed as </a:t>
            </a:r>
            <a:r>
              <a:rPr lang="en-US" altLang="ja-JP" dirty="0" err="1" smtClean="0"/>
              <a:t>η</a:t>
            </a:r>
            <a:r>
              <a:rPr lang="en-US" altLang="ja-JP" baseline="-25000" dirty="0" err="1" smtClean="0"/>
              <a:t>P</a:t>
            </a:r>
            <a:r>
              <a:rPr lang="en-US" altLang="ja-JP" baseline="-25000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dirty="0" err="1" smtClean="0"/>
              <a:t>η</a:t>
            </a:r>
            <a:r>
              <a:rPr lang="en-US" altLang="ja-JP" baseline="-25000" dirty="0" err="1" smtClean="0"/>
              <a:t>P</a:t>
            </a:r>
            <a:r>
              <a:rPr lang="ja-JP" altLang="en-US" dirty="0" smtClean="0"/>
              <a:t>* </a:t>
            </a:r>
            <a:r>
              <a:rPr lang="en-US" altLang="ja-JP" dirty="0" smtClean="0"/>
              <a:t>for the CP</a:t>
            </a:r>
          </a:p>
          <a:p>
            <a:pPr>
              <a:buNone/>
            </a:pPr>
            <a:r>
              <a:rPr lang="en-US" altLang="ja-JP" dirty="0" smtClean="0"/>
              <a:t>   conjugate processes , τ</a:t>
            </a:r>
            <a:r>
              <a:rPr lang="ja-JP" altLang="en-US" b="1" baseline="30000" dirty="0" smtClean="0"/>
              <a:t>－</a:t>
            </a:r>
            <a:r>
              <a:rPr lang="ja-JP" altLang="en-US" dirty="0" smtClean="0"/>
              <a:t> </a:t>
            </a:r>
            <a:r>
              <a:rPr lang="ja-JP" altLang="en-US" dirty="0" smtClean="0">
                <a:latin typeface="Calibri"/>
                <a:cs typeface="Calibri"/>
              </a:rPr>
              <a:t>→ </a:t>
            </a:r>
            <a:r>
              <a:rPr lang="en-US" altLang="ja-JP" dirty="0" smtClean="0"/>
              <a:t>τ</a:t>
            </a:r>
            <a:r>
              <a:rPr lang="ja-JP" altLang="en-US" b="1" baseline="30000" dirty="0" smtClean="0"/>
              <a:t>＋</a:t>
            </a:r>
            <a:endParaRPr lang="en-US" altLang="ja-JP" b="1" baseline="30000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             </a:t>
            </a:r>
            <a:r>
              <a:rPr lang="en-US" altLang="ja-JP" dirty="0" smtClean="0"/>
              <a:t> </a:t>
            </a:r>
          </a:p>
          <a:p>
            <a:pPr>
              <a:buNone/>
            </a:pPr>
            <a:r>
              <a:rPr lang="en-US" altLang="ja-JP" dirty="0" smtClean="0"/>
              <a:t>                     </a:t>
            </a:r>
          </a:p>
          <a:p>
            <a:pPr>
              <a:buNone/>
            </a:pPr>
            <a:r>
              <a:rPr kumimoji="1" lang="ja-JP" altLang="en-US" dirty="0" smtClean="0"/>
              <a:t>　　　　　　</a:t>
            </a:r>
            <a:endParaRPr kumimoji="1" lang="ja-JP" altLang="en-US" dirty="0"/>
          </a:p>
        </p:txBody>
      </p:sp>
      <p:grpSp>
        <p:nvGrpSpPr>
          <p:cNvPr id="5" name="グループ化 5"/>
          <p:cNvGrpSpPr>
            <a:grpSpLocks noChangeAspect="1"/>
          </p:cNvGrpSpPr>
          <p:nvPr/>
        </p:nvGrpSpPr>
        <p:grpSpPr>
          <a:xfrm>
            <a:off x="5580112" y="2132856"/>
            <a:ext cx="3097530" cy="2457450"/>
            <a:chOff x="6036154" y="4382988"/>
            <a:chExt cx="2065020" cy="16383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6154" y="4382988"/>
              <a:ext cx="206502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円/楕円 7"/>
            <p:cNvSpPr/>
            <p:nvPr/>
          </p:nvSpPr>
          <p:spPr>
            <a:xfrm>
              <a:off x="7020272" y="5373216"/>
              <a:ext cx="360040" cy="36004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8"/>
          <p:cNvGrpSpPr/>
          <p:nvPr/>
        </p:nvGrpSpPr>
        <p:grpSpPr>
          <a:xfrm>
            <a:off x="1763688" y="1844824"/>
            <a:ext cx="2777014" cy="599123"/>
            <a:chOff x="1939002" y="4846101"/>
            <a:chExt cx="2777014" cy="59912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39002" y="4846101"/>
              <a:ext cx="2777014" cy="599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円/楕円 10"/>
            <p:cNvSpPr/>
            <p:nvPr/>
          </p:nvSpPr>
          <p:spPr>
            <a:xfrm>
              <a:off x="4199260" y="4990976"/>
              <a:ext cx="360040" cy="36004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12" name="直線矢印コネクタ 11"/>
          <p:cNvCxnSpPr>
            <a:stCxn id="11" idx="6"/>
            <a:endCxn id="8" idx="2"/>
          </p:cNvCxnSpPr>
          <p:nvPr/>
        </p:nvCxnSpPr>
        <p:spPr>
          <a:xfrm>
            <a:off x="4383986" y="2169719"/>
            <a:ext cx="2672303" cy="1718509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904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20888"/>
            <a:ext cx="2376264" cy="27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1549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In general CPV is expected to be observed as a difference of the </a:t>
            </a:r>
            <a:r>
              <a:rPr lang="en-US" altLang="ja-JP" dirty="0" smtClean="0">
                <a:solidFill>
                  <a:srgbClr val="0070C0"/>
                </a:solidFill>
              </a:rPr>
              <a:t>decay angular distribution </a:t>
            </a:r>
            <a:r>
              <a:rPr lang="en-US" altLang="ja-JP" dirty="0" smtClean="0"/>
              <a:t>between τ</a:t>
            </a:r>
            <a:r>
              <a:rPr lang="ja-JP" altLang="en-US" baseline="30000" dirty="0" smtClean="0"/>
              <a:t> －</a:t>
            </a:r>
            <a:r>
              <a:rPr lang="ja-JP" altLang="en-US" dirty="0" smtClean="0"/>
              <a:t>→</a:t>
            </a:r>
            <a:r>
              <a:rPr lang="en-US" altLang="ja-JP" dirty="0" smtClean="0"/>
              <a:t>K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＋</a:t>
            </a:r>
            <a:r>
              <a:rPr lang="en-US" altLang="ja-JP" dirty="0" smtClean="0"/>
              <a:t>ν</a:t>
            </a:r>
            <a:r>
              <a:rPr lang="el-GR" altLang="ja-JP" dirty="0" smtClean="0"/>
              <a:t> </a:t>
            </a:r>
            <a:r>
              <a:rPr lang="el-GR" altLang="ja-JP" baseline="-25000" dirty="0" smtClean="0"/>
              <a:t>τ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l-GR" altLang="ja-JP" dirty="0" smtClean="0"/>
              <a:t>τ</a:t>
            </a:r>
            <a:r>
              <a:rPr lang="ja-JP" altLang="en-US" baseline="30000" dirty="0" smtClean="0"/>
              <a:t>＋</a:t>
            </a:r>
            <a:r>
              <a:rPr lang="ja-JP" altLang="en-US" dirty="0" smtClean="0"/>
              <a:t>→</a:t>
            </a:r>
            <a:r>
              <a:rPr lang="en-US" altLang="ja-JP" dirty="0" smtClean="0"/>
              <a:t>K</a:t>
            </a:r>
            <a:r>
              <a:rPr lang="ja-JP" altLang="en-US" baseline="30000" dirty="0" smtClean="0"/>
              <a:t>＋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＋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ν</a:t>
            </a:r>
            <a:r>
              <a:rPr lang="el-GR" altLang="ja-JP" dirty="0" smtClean="0"/>
              <a:t> </a:t>
            </a:r>
            <a:r>
              <a:rPr lang="el-GR" altLang="ja-JP" baseline="-25000" dirty="0" smtClean="0"/>
              <a:t>τ</a:t>
            </a:r>
            <a:r>
              <a:rPr lang="en-US" altLang="ja-JP" baseline="-25000" dirty="0" smtClean="0"/>
              <a:t> 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2" name="コンテンツ プレースホルダ 3"/>
          <p:cNvSpPr txBox="1">
            <a:spLocks/>
          </p:cNvSpPr>
          <p:nvPr/>
        </p:nvSpPr>
        <p:spPr>
          <a:xfrm>
            <a:off x="251520" y="2852936"/>
            <a:ext cx="6048672" cy="343319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en-US" altLang="ja-JP" sz="2400" dirty="0" smtClean="0"/>
              <a:t>Define as K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(p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)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π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(p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)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π</a:t>
            </a:r>
            <a:r>
              <a:rPr lang="ja-JP" altLang="en-US" sz="2400" baseline="30000" dirty="0" smtClean="0"/>
              <a:t>＋</a:t>
            </a:r>
            <a:r>
              <a:rPr lang="en-US" altLang="ja-JP" sz="2400" dirty="0" smtClean="0"/>
              <a:t>(p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) in the rest frame of K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aseline="30000" dirty="0" smtClean="0"/>
              <a:t>＋</a:t>
            </a:r>
            <a:endParaRPr kumimoji="1" lang="en-US" altLang="ja-JP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l"/>
              <a:defRPr/>
            </a:pPr>
            <a:r>
              <a:rPr kumimoji="1" lang="en-US" altLang="ja-JP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sz="24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direction of K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aseline="30000" dirty="0" smtClean="0"/>
              <a:t>＋</a:t>
            </a:r>
            <a:r>
              <a:rPr lang="en-US" altLang="ja-JP" sz="2400" dirty="0" smtClean="0"/>
              <a:t>system in Lab. Frame.</a:t>
            </a:r>
            <a:endParaRPr kumimoji="1" lang="en-US" altLang="ja-JP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l"/>
              <a:defRPr/>
            </a:pPr>
            <a:r>
              <a:rPr lang="en-US" altLang="ja-JP" sz="2400" dirty="0" smtClean="0"/>
              <a:t>n</a:t>
            </a:r>
            <a:r>
              <a:rPr lang="en-US" altLang="ja-JP" sz="2400" baseline="-25000" dirty="0" smtClean="0"/>
              <a:t>⊥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direction perpendicular to the decay plane  of 3 particles.</a:t>
            </a:r>
            <a:endParaRPr kumimoji="1" lang="ja-JP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  <a:tabLst/>
              <a:defRPr/>
            </a:pPr>
            <a:r>
              <a:rPr lang="en-US" altLang="ja-JP" sz="2400" dirty="0" smtClean="0"/>
              <a:t>                                  = </a:t>
            </a:r>
            <a:r>
              <a:rPr lang="en-US" altLang="ja-JP" sz="2400" dirty="0" smtClean="0">
                <a:solidFill>
                  <a:srgbClr val="FF0000"/>
                </a:solidFill>
              </a:rPr>
              <a:t>triple product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altLang="ja-JP" sz="2400" dirty="0" smtClean="0">
                <a:solidFill>
                  <a:srgbClr val="FF0000"/>
                </a:solidFill>
              </a:rPr>
              <a:t>                                             T odd quantity.</a:t>
            </a:r>
            <a:endParaRPr kumimoji="1" lang="ja-JP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lang="en-US" altLang="ja-JP" sz="2400" dirty="0" smtClean="0"/>
              <a:t>azimuth angle.  (X axis = p</a:t>
            </a:r>
            <a:r>
              <a:rPr lang="en-US" altLang="ja-JP" sz="2400" baseline="-25000" dirty="0" smtClean="0"/>
              <a:t>1 </a:t>
            </a:r>
            <a:r>
              <a:rPr lang="en-US" altLang="ja-JP" sz="2400" dirty="0" smtClean="0"/>
              <a:t>direction.)</a:t>
            </a:r>
            <a:endParaRPr kumimoji="1" lang="en-US" altLang="ja-JP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Definition of decay angles in </a:t>
            </a:r>
            <a:r>
              <a:rPr lang="el-GR" altLang="ja-JP" dirty="0" smtClean="0"/>
              <a:t>τ</a:t>
            </a:r>
            <a:r>
              <a:rPr lang="ja-JP" altLang="en-US" baseline="30000" dirty="0" smtClean="0"/>
              <a:t>－</a:t>
            </a:r>
            <a:r>
              <a:rPr lang="ja-JP" altLang="en-US" dirty="0" smtClean="0"/>
              <a:t>→</a:t>
            </a:r>
            <a:r>
              <a:rPr lang="en-US" altLang="ja-JP" dirty="0" smtClean="0"/>
              <a:t>K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aseline="30000" dirty="0" smtClean="0"/>
              <a:t>＋</a:t>
            </a:r>
            <a:r>
              <a:rPr lang="en-US" altLang="ja-JP" dirty="0" smtClean="0"/>
              <a:t>ν</a:t>
            </a:r>
            <a:r>
              <a:rPr lang="el-GR" altLang="ja-JP" dirty="0" smtClean="0"/>
              <a:t> </a:t>
            </a:r>
            <a:r>
              <a:rPr lang="el-GR" altLang="ja-JP" baseline="-25000" dirty="0" smtClean="0"/>
              <a:t>τ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9512" y="2204864"/>
            <a:ext cx="460851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Definition of Decay Angles</a:t>
            </a:r>
            <a:endParaRPr kumimoji="1" lang="ja-JP" altLang="en-US" sz="2400" dirty="0">
              <a:latin typeface="+mn-ea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11560" y="3573016"/>
            <a:ext cx="228848" cy="4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11560" y="4005064"/>
            <a:ext cx="21602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30"/>
          <p:cNvGrpSpPr/>
          <p:nvPr/>
        </p:nvGrpSpPr>
        <p:grpSpPr>
          <a:xfrm>
            <a:off x="6300192" y="2564904"/>
            <a:ext cx="648072" cy="363860"/>
            <a:chOff x="6156176" y="2730128"/>
            <a:chExt cx="648072" cy="363860"/>
          </a:xfrm>
        </p:grpSpPr>
        <p:sp>
          <p:nvSpPr>
            <p:cNvPr id="22" name="正方形/長方形 21"/>
            <p:cNvSpPr/>
            <p:nvPr/>
          </p:nvSpPr>
          <p:spPr>
            <a:xfrm>
              <a:off x="6156176" y="2730128"/>
              <a:ext cx="648072" cy="36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tx1"/>
                  </a:solidFill>
                </a:rPr>
                <a:t>n</a:t>
              </a:r>
              <a:r>
                <a:rPr kumimoji="1" lang="ja-JP" altLang="en-US" sz="2800" baseline="-25000" dirty="0" smtClean="0">
                  <a:solidFill>
                    <a:schemeClr val="tx1"/>
                  </a:solidFill>
                </a:rPr>
                <a:t>⊥</a:t>
              </a:r>
              <a:endParaRPr kumimoji="1" lang="ja-JP" altLang="en-US" sz="2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6300192" y="2780928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47"/>
          <p:cNvGrpSpPr/>
          <p:nvPr/>
        </p:nvGrpSpPr>
        <p:grpSpPr>
          <a:xfrm>
            <a:off x="6876256" y="2492896"/>
            <a:ext cx="502816" cy="288032"/>
            <a:chOff x="6948264" y="2708920"/>
            <a:chExt cx="502816" cy="288032"/>
          </a:xfrm>
        </p:grpSpPr>
        <p:sp>
          <p:nvSpPr>
            <p:cNvPr id="21" name="正方形/長方形 20"/>
            <p:cNvSpPr/>
            <p:nvPr/>
          </p:nvSpPr>
          <p:spPr>
            <a:xfrm>
              <a:off x="6948264" y="2708920"/>
              <a:ext cx="50281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err="1" smtClean="0">
                  <a:solidFill>
                    <a:schemeClr val="tx1"/>
                  </a:solidFill>
                </a:rPr>
                <a:t>n</a:t>
              </a:r>
              <a:r>
                <a:rPr kumimoji="1" lang="en-US" altLang="ja-JP" sz="2800" baseline="-25000" dirty="0" err="1" smtClean="0">
                  <a:solidFill>
                    <a:schemeClr val="tx1"/>
                  </a:solidFill>
                </a:rPr>
                <a:t>L</a:t>
              </a:r>
              <a:endParaRPr kumimoji="1" lang="ja-JP" altLang="en-US" sz="2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7041480" y="2708920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線矢印コネクタ 41"/>
          <p:cNvCxnSpPr/>
          <p:nvPr/>
        </p:nvCxnSpPr>
        <p:spPr>
          <a:xfrm>
            <a:off x="7257504" y="5265712"/>
            <a:ext cx="21602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7545536" y="5464844"/>
            <a:ext cx="21602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7621736" y="4939580"/>
            <a:ext cx="21602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611560" y="4725144"/>
          <a:ext cx="1910982" cy="576064"/>
        </p:xfrm>
        <a:graphic>
          <a:graphicData uri="http://schemas.openxmlformats.org/presentationml/2006/ole">
            <p:oleObj spid="_x0000_s244737" name="Equation" r:id="rId5" imgW="1460160" imgH="330120" progId="Equation.DSMT4">
              <p:embed/>
            </p:oleObj>
          </a:graphicData>
        </a:graphic>
      </p:graphicFrame>
      <p:cxnSp>
        <p:nvCxnSpPr>
          <p:cNvPr id="31" name="直線矢印コネクタ 30"/>
          <p:cNvCxnSpPr/>
          <p:nvPr/>
        </p:nvCxnSpPr>
        <p:spPr>
          <a:xfrm rot="10800000">
            <a:off x="2627785" y="5085184"/>
            <a:ext cx="581329" cy="264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271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980728"/>
            <a:ext cx="7280910" cy="338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正方形/長方形 11"/>
          <p:cNvSpPr/>
          <p:nvPr/>
        </p:nvSpPr>
        <p:spPr>
          <a:xfrm>
            <a:off x="1619672" y="1412776"/>
            <a:ext cx="936104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err="1" smtClean="0"/>
              <a:t>dΓ</a:t>
            </a:r>
            <a:r>
              <a:rPr lang="en-US" altLang="ja-JP" sz="1600" dirty="0" smtClean="0"/>
              <a:t>( τ</a:t>
            </a:r>
            <a:r>
              <a:rPr lang="ja-JP" altLang="en-US" sz="1600" b="1" baseline="30000" dirty="0" smtClean="0"/>
              <a:t>－</a:t>
            </a:r>
            <a:r>
              <a:rPr kumimoji="1" lang="en-US" altLang="ja-JP" sz="1600" dirty="0" smtClean="0"/>
              <a:t>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648072"/>
          </a:xfrm>
        </p:spPr>
        <p:txBody>
          <a:bodyPr anchor="ctr" anchorCtr="1">
            <a:normAutofit fontScale="90000"/>
          </a:bodyPr>
          <a:lstStyle/>
          <a:p>
            <a:r>
              <a:rPr lang="en-US" altLang="ja-JP" dirty="0" smtClean="0"/>
              <a:t>The differential decay width for </a:t>
            </a:r>
            <a:r>
              <a:rPr lang="en-US" altLang="ja-JP" dirty="0" smtClean="0">
                <a:latin typeface="Symbol" pitchFamily="18" charset="2"/>
              </a:rPr>
              <a:t>t</a:t>
            </a:r>
            <a:r>
              <a:rPr lang="en-US" altLang="ja-JP" baseline="30000" dirty="0" smtClean="0"/>
              <a:t>-</a:t>
            </a:r>
            <a:endParaRPr kumimoji="1" lang="ja-JP" altLang="en-US" baseline="30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132440" cy="51495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l"/>
            </a:pP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 algn="ctr">
              <a:buNone/>
            </a:pPr>
            <a:endParaRPr lang="en-US" altLang="ja-JP" sz="12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Differential decay width consists of CP-Even and CP-odd</a:t>
            </a:r>
            <a:r>
              <a:rPr lang="ja-JP" altLang="en-US" dirty="0" smtClean="0"/>
              <a:t> </a:t>
            </a:r>
            <a:r>
              <a:rPr lang="en-US" altLang="ja-JP" dirty="0" smtClean="0"/>
              <a:t>terms.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dirty="0" smtClean="0"/>
              <a:t>B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,B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,B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,B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; a linear combination of F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,F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,F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,F</a:t>
            </a:r>
            <a:r>
              <a:rPr lang="en-US" altLang="ja-JP" baseline="-25000" dirty="0" smtClean="0"/>
              <a:t>4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There are three CP-odd</a:t>
            </a:r>
            <a:r>
              <a:rPr lang="ja-JP" altLang="en-US" dirty="0" smtClean="0"/>
              <a:t> </a:t>
            </a:r>
            <a:r>
              <a:rPr lang="en-US" altLang="ja-JP" dirty="0" smtClean="0"/>
              <a:t>terms and the sign of that terms are changed for</a:t>
            </a:r>
          </a:p>
          <a:p>
            <a:pPr>
              <a:buNone/>
            </a:pPr>
            <a:r>
              <a:rPr lang="en-US" altLang="ja-JP" dirty="0" smtClean="0"/>
              <a:t>     the CP conjugate processes,  τ</a:t>
            </a:r>
            <a:r>
              <a:rPr lang="ja-JP" altLang="en-US" b="1" baseline="30000" dirty="0" smtClean="0"/>
              <a:t>－               </a:t>
            </a:r>
            <a:r>
              <a:rPr lang="en-US" altLang="ja-JP" dirty="0" smtClean="0"/>
              <a:t>τ</a:t>
            </a:r>
            <a:r>
              <a:rPr lang="ja-JP" altLang="en-US" b="1" baseline="30000" dirty="0" smtClean="0"/>
              <a:t>＋</a:t>
            </a: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These odd</a:t>
            </a:r>
            <a:r>
              <a:rPr lang="ja-JP" altLang="en-US" dirty="0" smtClean="0"/>
              <a:t> </a:t>
            </a:r>
            <a:r>
              <a:rPr lang="en-US" altLang="ja-JP" dirty="0" smtClean="0"/>
              <a:t>terms  have the angular dependence of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sinβcosγ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sinβsinγ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cosβ</a:t>
            </a:r>
            <a:endParaRPr lang="en-US" altLang="ja-JP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5652120" y="4077072"/>
            <a:ext cx="1741512" cy="241300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652120" y="3429000"/>
            <a:ext cx="2044700" cy="253931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580112" y="3068960"/>
            <a:ext cx="2072332" cy="26238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619672" y="1412776"/>
            <a:ext cx="936104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err="1" smtClean="0"/>
              <a:t>dΓ</a:t>
            </a:r>
            <a:r>
              <a:rPr lang="en-US" altLang="ja-JP" sz="1600" dirty="0" smtClean="0"/>
              <a:t>( τ</a:t>
            </a:r>
            <a:r>
              <a:rPr lang="en-US" altLang="ja-JP" sz="1600" b="1" baseline="30000" dirty="0" smtClean="0"/>
              <a:t>--</a:t>
            </a:r>
            <a:r>
              <a:rPr kumimoji="1" lang="en-US" altLang="ja-JP" sz="1600" dirty="0" smtClean="0"/>
              <a:t>)</a:t>
            </a:r>
          </a:p>
        </p:txBody>
      </p:sp>
      <p:sp>
        <p:nvSpPr>
          <p:cNvPr id="16" name="円/楕円 15"/>
          <p:cNvSpPr/>
          <p:nvPr/>
        </p:nvSpPr>
        <p:spPr>
          <a:xfrm flipH="1">
            <a:off x="5292080" y="3068960"/>
            <a:ext cx="333750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－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436096" y="3429000"/>
            <a:ext cx="216024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＋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436097" y="4005064"/>
            <a:ext cx="216024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－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63688" y="6237312"/>
            <a:ext cx="6840760" cy="432048"/>
          </a:xfrm>
          <a:prstGeom prst="rect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It is important to extract these dependence for a measurement of </a:t>
            </a:r>
            <a:r>
              <a:rPr kumimoji="1" lang="en-US" altLang="ja-JP" b="1" dirty="0" smtClean="0"/>
              <a:t>CPV</a:t>
            </a:r>
            <a:endParaRPr kumimoji="1" lang="ja-JP" altLang="en-US" b="1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611560" y="6237312"/>
            <a:ext cx="936104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23528" y="1844824"/>
            <a:ext cx="2736304" cy="2376264"/>
          </a:xfrm>
          <a:prstGeom prst="rect">
            <a:avLst/>
          </a:prstGeom>
          <a:solidFill>
            <a:srgbClr val="CCFFCC"/>
          </a:solidFill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200" dirty="0" smtClean="0"/>
              <a:t>6 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observables</a:t>
            </a:r>
          </a:p>
          <a:p>
            <a:pPr algn="ctr"/>
            <a:r>
              <a:rPr lang="en-US" altLang="ja-JP" sz="2200" dirty="0" smtClean="0"/>
              <a:t>    Q</a:t>
            </a:r>
            <a:r>
              <a:rPr lang="en-US" altLang="ja-JP" sz="2200" baseline="30000" dirty="0" smtClean="0"/>
              <a:t>2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M(K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 </a:t>
            </a:r>
          </a:p>
          <a:p>
            <a:pPr algn="ctr"/>
            <a:r>
              <a:rPr lang="en-US" altLang="ja-JP" sz="2200" dirty="0" smtClean="0"/>
              <a:t>s</a:t>
            </a:r>
            <a:r>
              <a:rPr lang="en-US" altLang="ja-JP" sz="2200" baseline="-25000" dirty="0" smtClean="0"/>
              <a:t>1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M(π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</a:t>
            </a:r>
            <a:r>
              <a:rPr lang="en-US" altLang="ja-JP" sz="2200" baseline="30000" dirty="0" smtClean="0"/>
              <a:t>2</a:t>
            </a:r>
            <a:endParaRPr lang="en-US" altLang="ja-JP" sz="2200" dirty="0" smtClean="0"/>
          </a:p>
          <a:p>
            <a:pPr algn="ctr"/>
            <a:r>
              <a:rPr lang="en-US" altLang="ja-JP" sz="2200" dirty="0" smtClean="0"/>
              <a:t>s</a:t>
            </a:r>
            <a:r>
              <a:rPr lang="en-US" altLang="ja-JP" sz="2200" baseline="-25000" dirty="0" smtClean="0"/>
              <a:t>2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M(K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π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</a:t>
            </a:r>
            <a:r>
              <a:rPr lang="en-US" altLang="ja-JP" sz="2200" baseline="30000" dirty="0" smtClean="0"/>
              <a:t>2</a:t>
            </a:r>
          </a:p>
          <a:p>
            <a:pPr algn="ctr"/>
            <a:r>
              <a:rPr kumimoji="1" lang="en-US" altLang="ja-JP" sz="2200" dirty="0" err="1" smtClean="0"/>
              <a:t>cosβ</a:t>
            </a:r>
            <a:r>
              <a:rPr kumimoji="1" lang="ja-JP" altLang="en-US" sz="2200" dirty="0" err="1" smtClean="0"/>
              <a:t>、</a:t>
            </a:r>
            <a:r>
              <a:rPr lang="en-US" altLang="ja-JP" sz="2200" dirty="0" smtClean="0"/>
              <a:t>γ</a:t>
            </a:r>
            <a:r>
              <a:rPr lang="ja-JP" altLang="en-US" sz="2200" dirty="0" err="1" smtClean="0"/>
              <a:t>、</a:t>
            </a:r>
            <a:r>
              <a:rPr lang="en-US" altLang="ja-JP" sz="2200" dirty="0" err="1" smtClean="0"/>
              <a:t>cosΘ</a:t>
            </a:r>
            <a:endParaRPr lang="en-US" altLang="ja-JP" sz="2200" dirty="0" smtClean="0"/>
          </a:p>
          <a:p>
            <a:pPr algn="ctr"/>
            <a:endParaRPr kumimoji="1" lang="ja-JP" altLang="en-US" sz="22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3923928" y="5661248"/>
            <a:ext cx="4320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2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228600" y="685800"/>
            <a:ext cx="477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latin typeface="ＭＳ Ｐゴシック" charset="-128"/>
              </a:rPr>
              <a:t>研究手法は確立した。</a:t>
            </a:r>
          </a:p>
          <a:p>
            <a:r>
              <a:rPr lang="ja-JP" altLang="en-US" dirty="0">
                <a:latin typeface="ＭＳ Ｐゴシック" charset="-128"/>
              </a:rPr>
              <a:t>研究組織を質的にアップし、探索を強力化する。</a:t>
            </a:r>
            <a:endParaRPr lang="ja-JP" altLang="en-US" sz="800" dirty="0">
              <a:latin typeface="ＭＳ Ｐゴシック" charset="-128"/>
            </a:endParaRP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1752600" y="6400800"/>
            <a:ext cx="66294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ja-JP" altLang="en-US" sz="1600">
                <a:solidFill>
                  <a:srgbClr val="000000"/>
                </a:solidFill>
                <a:latin typeface="ＭＳ Ｐゴシック" charset="-128"/>
              </a:rPr>
              <a:t>評価委員制度：　</a:t>
            </a:r>
            <a:r>
              <a:rPr lang="ja-JP" altLang="en-US" sz="1200">
                <a:solidFill>
                  <a:srgbClr val="000000"/>
                </a:solidFill>
                <a:latin typeface="ＭＳ Ｐゴシック" charset="-128"/>
              </a:rPr>
              <a:t>研究の推進方策や発展に助言を得る。本研究の成果について評価を受ける。</a:t>
            </a:r>
            <a:endParaRPr lang="ja-JP" altLang="en-US" sz="1200">
              <a:latin typeface="ＭＳ Ｐゴシック" charset="-128"/>
            </a:endParaRPr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5295900" y="381000"/>
            <a:ext cx="3695700" cy="45021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1600" b="1" u="sng" dirty="0">
                <a:solidFill>
                  <a:srgbClr val="FF0000"/>
                </a:solidFill>
                <a:latin typeface="Arial" charset="0"/>
              </a:rPr>
              <a:t>LFV</a:t>
            </a:r>
            <a:r>
              <a:rPr lang="ja-JP" altLang="en-US" sz="1600" u="sng" dirty="0">
                <a:latin typeface="Arial" charset="0"/>
              </a:rPr>
              <a:t>の探索</a:t>
            </a:r>
          </a:p>
          <a:p>
            <a:pPr>
              <a:buFont typeface="Symbol" pitchFamily="18" charset="2"/>
              <a:buChar char="t"/>
            </a:pPr>
            <a:r>
              <a:rPr lang="ja-JP" altLang="en-US" sz="1600" dirty="0">
                <a:latin typeface="Arial" charset="0"/>
              </a:rPr>
              <a:t>→ </a:t>
            </a:r>
            <a:r>
              <a:rPr lang="en-US" altLang="ja-JP" sz="1600" dirty="0">
                <a:latin typeface="Symbol" pitchFamily="18" charset="2"/>
              </a:rPr>
              <a:t>mg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Arial" charset="0"/>
              </a:rPr>
              <a:t>e</a:t>
            </a:r>
            <a:r>
              <a:rPr lang="en-US" altLang="ja-JP" sz="1600" dirty="0" err="1">
                <a:latin typeface="Symbol" pitchFamily="18" charset="2"/>
              </a:rPr>
              <a:t>g</a:t>
            </a:r>
            <a:endParaRPr lang="en-US" altLang="ja-JP" sz="1600" dirty="0">
              <a:latin typeface="Symbol" pitchFamily="18" charset="2"/>
            </a:endParaRPr>
          </a:p>
          <a:p>
            <a:pPr>
              <a:buFont typeface="Symbol" pitchFamily="18" charset="2"/>
              <a:buChar char="t"/>
            </a:pPr>
            <a:r>
              <a:rPr lang="en-US" altLang="ja-JP" sz="1600" dirty="0">
                <a:latin typeface="Arial" charset="0"/>
              </a:rPr>
              <a:t>→ </a:t>
            </a:r>
            <a:r>
              <a:rPr lang="en-US" altLang="ja-JP" sz="1600" dirty="0" err="1">
                <a:latin typeface="Symbol" pitchFamily="18" charset="2"/>
              </a:rPr>
              <a:t>mh</a:t>
            </a:r>
            <a:r>
              <a:rPr lang="en-US" altLang="ja-JP" sz="1600" dirty="0">
                <a:latin typeface="Arial" charset="0"/>
              </a:rPr>
              <a:t>, e</a:t>
            </a:r>
            <a:r>
              <a:rPr lang="en-US" altLang="ja-JP" sz="1600" dirty="0">
                <a:latin typeface="Symbol" pitchFamily="18" charset="2"/>
              </a:rPr>
              <a:t>h, mp</a:t>
            </a:r>
            <a:r>
              <a:rPr lang="en-US" altLang="ja-JP" sz="1600" baseline="30000" dirty="0">
                <a:latin typeface="Symbol" pitchFamily="18" charset="2"/>
              </a:rPr>
              <a:t>0</a:t>
            </a:r>
            <a:r>
              <a:rPr lang="en-US" altLang="ja-JP" sz="1600" dirty="0">
                <a:latin typeface="Arial" charset="0"/>
              </a:rPr>
              <a:t>, e</a:t>
            </a:r>
            <a:r>
              <a:rPr lang="en-US" altLang="ja-JP" sz="1600" dirty="0">
                <a:latin typeface="Symbol" pitchFamily="18" charset="2"/>
              </a:rPr>
              <a:t>p</a:t>
            </a:r>
            <a:r>
              <a:rPr lang="en-US" altLang="ja-JP" sz="1600" baseline="30000" dirty="0">
                <a:latin typeface="Symbol" pitchFamily="18" charset="2"/>
              </a:rPr>
              <a:t>0</a:t>
            </a:r>
            <a:r>
              <a:rPr lang="en-US" altLang="ja-JP" sz="1600" dirty="0">
                <a:latin typeface="Symbol" pitchFamily="18" charset="2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mh</a:t>
            </a:r>
            <a:r>
              <a:rPr lang="en-US" altLang="ja-JP" sz="1600" dirty="0">
                <a:latin typeface="Arial" charset="0"/>
              </a:rPr>
              <a:t>, e</a:t>
            </a:r>
            <a:r>
              <a:rPr lang="en-US" altLang="ja-JP" sz="1600" dirty="0">
                <a:latin typeface="Symbol" pitchFamily="18" charset="2"/>
              </a:rPr>
              <a:t>h, </a:t>
            </a:r>
            <a:r>
              <a:rPr lang="en-US" altLang="ja-JP" sz="1600" dirty="0" err="1">
                <a:latin typeface="Symbol" pitchFamily="18" charset="2"/>
              </a:rPr>
              <a:t>mr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Arial" charset="0"/>
              </a:rPr>
              <a:t>e</a:t>
            </a:r>
            <a:r>
              <a:rPr lang="en-US" altLang="ja-JP" sz="1600" dirty="0" err="1">
                <a:latin typeface="Symbol" pitchFamily="18" charset="2"/>
              </a:rPr>
              <a:t>f</a:t>
            </a:r>
            <a:r>
              <a:rPr lang="en-US" altLang="ja-JP" sz="1600" dirty="0">
                <a:latin typeface="Symbol" pitchFamily="18" charset="2"/>
              </a:rPr>
              <a:t> mf</a:t>
            </a:r>
          </a:p>
          <a:p>
            <a:pPr>
              <a:buFont typeface="Symbol" pitchFamily="18" charset="2"/>
              <a:buChar char="t"/>
            </a:pPr>
            <a:r>
              <a:rPr lang="en-US" altLang="ja-JP" sz="1600" dirty="0">
                <a:latin typeface="Arial" charset="0"/>
              </a:rPr>
              <a:t>→ </a:t>
            </a:r>
            <a:r>
              <a:rPr lang="en-US" altLang="ja-JP" sz="1600" dirty="0" err="1">
                <a:latin typeface="Arial" charset="0"/>
              </a:rPr>
              <a:t>eee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mmm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Arial" charset="0"/>
              </a:rPr>
              <a:t>e</a:t>
            </a:r>
            <a:r>
              <a:rPr lang="en-US" altLang="ja-JP" sz="1600" dirty="0" err="1">
                <a:latin typeface="Symbol" pitchFamily="18" charset="2"/>
              </a:rPr>
              <a:t>mm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Arial" charset="0"/>
              </a:rPr>
              <a:t>ee</a:t>
            </a:r>
            <a:r>
              <a:rPr lang="en-US" altLang="ja-JP" sz="1600" dirty="0" err="1">
                <a:latin typeface="Symbol" pitchFamily="18" charset="2"/>
              </a:rPr>
              <a:t>m</a:t>
            </a:r>
            <a:endParaRPr lang="en-US" altLang="ja-JP" sz="1600" dirty="0">
              <a:latin typeface="Symbol" pitchFamily="18" charset="2"/>
            </a:endParaRPr>
          </a:p>
          <a:p>
            <a:pPr>
              <a:buFont typeface="Symbol" pitchFamily="18" charset="2"/>
              <a:buChar char="t"/>
            </a:pPr>
            <a:r>
              <a:rPr lang="en-US" altLang="ja-JP" sz="1600" dirty="0">
                <a:latin typeface="Arial" charset="0"/>
              </a:rPr>
              <a:t>→ </a:t>
            </a:r>
            <a:r>
              <a:rPr lang="en-US" altLang="ja-JP" sz="1600" dirty="0" err="1">
                <a:latin typeface="Symbol" pitchFamily="18" charset="2"/>
              </a:rPr>
              <a:t>m</a:t>
            </a:r>
            <a:r>
              <a:rPr lang="en-US" altLang="ja-JP" sz="1600" dirty="0" err="1">
                <a:latin typeface="Arial" charset="0"/>
              </a:rPr>
              <a:t>hh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Arial" charset="0"/>
              </a:rPr>
              <a:t>ehh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m</a:t>
            </a:r>
            <a:r>
              <a:rPr lang="en-US" altLang="ja-JP" sz="1600" dirty="0" err="1">
                <a:latin typeface="Arial" charset="0"/>
              </a:rPr>
              <a:t>Ks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Arial" charset="0"/>
              </a:rPr>
              <a:t>eKs</a:t>
            </a:r>
            <a:endParaRPr lang="en-US" altLang="ja-JP" sz="1600" dirty="0">
              <a:latin typeface="Arial" charset="0"/>
            </a:endParaRPr>
          </a:p>
          <a:p>
            <a:pPr>
              <a:buFont typeface="Symbol" pitchFamily="18" charset="2"/>
              <a:buNone/>
            </a:pPr>
            <a:r>
              <a:rPr lang="en-US" altLang="ja-JP" sz="1600" dirty="0" err="1">
                <a:latin typeface="Arial" charset="0"/>
              </a:rPr>
              <a:t>e</a:t>
            </a:r>
            <a:r>
              <a:rPr lang="en-US" altLang="ja-JP" sz="1600" baseline="30000" dirty="0" err="1">
                <a:latin typeface="Arial" charset="0"/>
              </a:rPr>
              <a:t>+</a:t>
            </a:r>
            <a:r>
              <a:rPr lang="en-US" altLang="ja-JP" sz="1600" dirty="0" err="1">
                <a:latin typeface="Arial" charset="0"/>
              </a:rPr>
              <a:t>e</a:t>
            </a:r>
            <a:r>
              <a:rPr lang="en-US" altLang="ja-JP" sz="1600" baseline="30000" dirty="0">
                <a:latin typeface="Symbol" pitchFamily="18" charset="2"/>
              </a:rPr>
              <a:t>-</a:t>
            </a:r>
            <a:r>
              <a:rPr lang="en-US" altLang="ja-JP" sz="1600" dirty="0">
                <a:latin typeface="Arial" charset="0"/>
              </a:rPr>
              <a:t> → </a:t>
            </a:r>
            <a:r>
              <a:rPr lang="en-US" altLang="ja-JP" sz="1600" dirty="0">
                <a:latin typeface="Symbol" pitchFamily="18" charset="2"/>
              </a:rPr>
              <a:t>tm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1600" b="1" u="sng" dirty="0">
                <a:solidFill>
                  <a:srgbClr val="FF0000"/>
                </a:solidFill>
                <a:latin typeface="Arial" charset="0"/>
              </a:rPr>
              <a:t>バリオン数非保存</a:t>
            </a:r>
            <a:r>
              <a:rPr lang="ja-JP" altLang="en-US" sz="1600" u="sng" dirty="0">
                <a:latin typeface="Arial" charset="0"/>
              </a:rPr>
              <a:t>の探索</a:t>
            </a:r>
          </a:p>
          <a:p>
            <a:pPr>
              <a:buFont typeface="Symbol" pitchFamily="18" charset="2"/>
              <a:buChar char="t"/>
            </a:pPr>
            <a:r>
              <a:rPr lang="ja-JP" altLang="en-US" sz="1600" dirty="0">
                <a:latin typeface="Arial" charset="0"/>
              </a:rPr>
              <a:t>→ </a:t>
            </a:r>
            <a:r>
              <a:rPr lang="en-US" altLang="ja-JP" sz="1600" dirty="0">
                <a:latin typeface="Arial" charset="0"/>
              </a:rPr>
              <a:t>p</a:t>
            </a:r>
            <a:r>
              <a:rPr lang="en-US" altLang="ja-JP" sz="1600" dirty="0">
                <a:latin typeface="Symbol" pitchFamily="18" charset="2"/>
              </a:rPr>
              <a:t>g, </a:t>
            </a:r>
            <a:r>
              <a:rPr lang="en-US" altLang="ja-JP" sz="1600" dirty="0">
                <a:latin typeface="Arial" charset="0"/>
              </a:rPr>
              <a:t>p</a:t>
            </a:r>
            <a:r>
              <a:rPr lang="en-US" altLang="ja-JP" sz="1600" dirty="0">
                <a:latin typeface="Symbol" pitchFamily="18" charset="2"/>
              </a:rPr>
              <a:t>p</a:t>
            </a:r>
            <a:r>
              <a:rPr lang="en-US" altLang="ja-JP" sz="1600" baseline="30000" dirty="0">
                <a:latin typeface="Symbol" pitchFamily="18" charset="2"/>
              </a:rPr>
              <a:t>0</a:t>
            </a:r>
            <a:r>
              <a:rPr lang="en-US" altLang="ja-JP" sz="1600" dirty="0">
                <a:latin typeface="Symbol" pitchFamily="18" charset="2"/>
              </a:rPr>
              <a:t>, </a:t>
            </a:r>
            <a:r>
              <a:rPr lang="en-US" altLang="ja-JP" sz="1600" dirty="0">
                <a:latin typeface="Arial" charset="0"/>
              </a:rPr>
              <a:t>p</a:t>
            </a:r>
            <a:r>
              <a:rPr lang="en-US" altLang="ja-JP" sz="1600" dirty="0">
                <a:latin typeface="Symbol" pitchFamily="18" charset="2"/>
              </a:rPr>
              <a:t>h, </a:t>
            </a:r>
            <a:r>
              <a:rPr lang="en-US" altLang="ja-JP" sz="1600" dirty="0" err="1">
                <a:latin typeface="Symbol" pitchFamily="18" charset="2"/>
              </a:rPr>
              <a:t>Lp</a:t>
            </a:r>
            <a:endParaRPr lang="en-US" altLang="ja-JP" sz="1600" dirty="0">
              <a:latin typeface="Symbol" pitchFamily="18" charset="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ja-JP" sz="1600" u="sng" dirty="0">
                <a:latin typeface="Arial" charset="0"/>
              </a:rPr>
              <a:t>CP/ T</a:t>
            </a:r>
            <a:r>
              <a:rPr lang="ja-JP" altLang="en-US" sz="1600" u="sng" dirty="0">
                <a:latin typeface="Arial" charset="0"/>
              </a:rPr>
              <a:t>対称性の検証</a:t>
            </a:r>
          </a:p>
          <a:p>
            <a:pPr>
              <a:buFont typeface="Symbol" pitchFamily="18" charset="2"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Arial" charset="0"/>
              </a:rPr>
              <a:t>EDM</a:t>
            </a:r>
            <a:r>
              <a:rPr lang="ja-JP" altLang="en-US" sz="1600" dirty="0">
                <a:latin typeface="Arial" charset="0"/>
              </a:rPr>
              <a:t>（</a:t>
            </a:r>
            <a:r>
              <a:rPr lang="en-US" altLang="ja-JP" sz="1600" dirty="0">
                <a:latin typeface="Symbol" pitchFamily="18" charset="2"/>
              </a:rPr>
              <a:t>t</a:t>
            </a:r>
            <a:r>
              <a:rPr lang="en-US" altLang="ja-JP" sz="1600" dirty="0">
                <a:latin typeface="Arial" charset="0"/>
              </a:rPr>
              <a:t>→ </a:t>
            </a:r>
            <a:r>
              <a:rPr lang="en-US" altLang="ja-JP" sz="1600" dirty="0" err="1">
                <a:latin typeface="Arial" charset="0"/>
              </a:rPr>
              <a:t>e</a:t>
            </a:r>
            <a:r>
              <a:rPr lang="en-US" altLang="ja-JP" sz="1600" dirty="0" err="1">
                <a:latin typeface="Symbol" pitchFamily="18" charset="2"/>
              </a:rPr>
              <a:t>nn</a:t>
            </a:r>
            <a:r>
              <a:rPr lang="en-US" altLang="ja-JP" sz="1600" dirty="0">
                <a:latin typeface="Symbol" pitchFamily="18" charset="2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mnn</a:t>
            </a:r>
            <a:r>
              <a:rPr lang="en-US" altLang="ja-JP" sz="1600" dirty="0">
                <a:latin typeface="Symbol" pitchFamily="18" charset="2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pn</a:t>
            </a:r>
            <a:r>
              <a:rPr lang="en-US" altLang="ja-JP" sz="1600" dirty="0">
                <a:latin typeface="Symbol" pitchFamily="18" charset="2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rn</a:t>
            </a:r>
            <a:r>
              <a:rPr lang="ja-JP" altLang="en-US" sz="1600" dirty="0">
                <a:latin typeface="Arial" charset="0"/>
              </a:rPr>
              <a:t>）</a:t>
            </a:r>
          </a:p>
          <a:p>
            <a:pPr>
              <a:buFont typeface="Symbol" pitchFamily="18" charset="2"/>
              <a:buNone/>
            </a:pPr>
            <a:r>
              <a:rPr lang="ja-JP" altLang="en-US" sz="1600" dirty="0">
                <a:latin typeface="Arial" charset="0"/>
              </a:rPr>
              <a:t>磁気双極子モーメント（</a:t>
            </a:r>
            <a:r>
              <a:rPr lang="en-US" altLang="ja-JP" sz="1600" dirty="0">
                <a:latin typeface="Symbol" pitchFamily="18" charset="2"/>
              </a:rPr>
              <a:t>t</a:t>
            </a:r>
            <a:r>
              <a:rPr lang="en-US" altLang="ja-JP" sz="1600" dirty="0">
                <a:latin typeface="Arial" charset="0"/>
              </a:rPr>
              <a:t>→ K*</a:t>
            </a:r>
            <a:r>
              <a:rPr lang="en-US" altLang="ja-JP" sz="1600" dirty="0">
                <a:latin typeface="Symbol" pitchFamily="18" charset="2"/>
              </a:rPr>
              <a:t>n, </a:t>
            </a:r>
            <a:r>
              <a:rPr lang="en-US" altLang="ja-JP" sz="1600" dirty="0" err="1">
                <a:latin typeface="Symbol" pitchFamily="18" charset="2"/>
              </a:rPr>
              <a:t>rn</a:t>
            </a:r>
            <a:r>
              <a:rPr lang="ja-JP" altLang="en-US" sz="1600" dirty="0">
                <a:latin typeface="Arial" charset="0"/>
              </a:rPr>
              <a:t>）</a:t>
            </a: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r>
              <a:rPr lang="ja-JP" altLang="en-US" sz="1600" u="sng" dirty="0">
                <a:latin typeface="Symbol" pitchFamily="18" charset="2"/>
              </a:rPr>
              <a:t>スペクトラル関数の測定</a:t>
            </a:r>
          </a:p>
          <a:p>
            <a:pPr>
              <a:buFont typeface="Symbol" pitchFamily="18" charset="2"/>
              <a:buNone/>
            </a:pPr>
            <a:r>
              <a:rPr lang="ja-JP" altLang="en-US" sz="1600" dirty="0">
                <a:latin typeface="Arial" charset="0"/>
              </a:rPr>
              <a:t> </a:t>
            </a:r>
            <a:r>
              <a:rPr lang="en-US" altLang="ja-JP" sz="1600" dirty="0">
                <a:latin typeface="Symbol" pitchFamily="18" charset="2"/>
              </a:rPr>
              <a:t>t </a:t>
            </a:r>
            <a:r>
              <a:rPr lang="en-US" altLang="ja-JP" sz="1600" dirty="0">
                <a:latin typeface="Arial" charset="0"/>
              </a:rPr>
              <a:t>→ </a:t>
            </a:r>
            <a:r>
              <a:rPr lang="en-US" altLang="ja-JP" sz="1600" dirty="0" smtClean="0">
                <a:latin typeface="Symbol" pitchFamily="18" charset="2"/>
              </a:rPr>
              <a:t>pp</a:t>
            </a:r>
            <a:r>
              <a:rPr lang="en-US" altLang="ja-JP" sz="1600" baseline="30000" dirty="0" smtClean="0">
                <a:latin typeface="Symbol" pitchFamily="18" charset="2"/>
              </a:rPr>
              <a:t>0</a:t>
            </a:r>
            <a:r>
              <a:rPr lang="en-US" altLang="ja-JP" sz="1600" dirty="0" smtClean="0">
                <a:latin typeface="Symbol" pitchFamily="18" charset="2"/>
              </a:rPr>
              <a:t>n                                        </a:t>
            </a:r>
            <a:endParaRPr lang="en-US" altLang="ja-JP" sz="1600" dirty="0">
              <a:latin typeface="Symbol" pitchFamily="18" charset="2"/>
            </a:endParaRP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r>
              <a:rPr lang="ja-JP" altLang="en-US" sz="1600" u="sng" dirty="0">
                <a:latin typeface="Arial" charset="0"/>
              </a:rPr>
              <a:t>崩壊分岐比の測定</a:t>
            </a:r>
          </a:p>
          <a:p>
            <a:pPr>
              <a:buFont typeface="Symbol" pitchFamily="18" charset="2"/>
              <a:buNone/>
            </a:pPr>
            <a:r>
              <a:rPr lang="en-US" altLang="ja-JP" sz="1600" dirty="0">
                <a:latin typeface="Arial" charset="0"/>
              </a:rPr>
              <a:t>2</a:t>
            </a:r>
            <a:r>
              <a:rPr lang="en-US" altLang="ja-JP" sz="1600" baseline="30000" dirty="0">
                <a:latin typeface="Arial" charset="0"/>
              </a:rPr>
              <a:t>nd</a:t>
            </a:r>
            <a:r>
              <a:rPr lang="en-US" altLang="ja-JP" sz="1600" dirty="0">
                <a:latin typeface="Arial" charset="0"/>
              </a:rPr>
              <a:t> class current</a:t>
            </a:r>
            <a:r>
              <a:rPr lang="ja-JP" altLang="en-US" sz="1600" dirty="0" err="1">
                <a:latin typeface="Arial" charset="0"/>
              </a:rPr>
              <a:t>の検</a:t>
            </a:r>
            <a:r>
              <a:rPr lang="ja-JP" altLang="en-US" sz="1600" dirty="0">
                <a:latin typeface="Arial" charset="0"/>
              </a:rPr>
              <a:t>出（</a:t>
            </a:r>
            <a:r>
              <a:rPr lang="en-US" altLang="ja-JP" sz="1600" dirty="0">
                <a:latin typeface="Symbol" pitchFamily="18" charset="2"/>
              </a:rPr>
              <a:t>t </a:t>
            </a:r>
            <a:r>
              <a:rPr lang="en-US" altLang="ja-JP" sz="1600" dirty="0">
                <a:latin typeface="Arial" charset="0"/>
              </a:rPr>
              <a:t>→ </a:t>
            </a:r>
            <a:r>
              <a:rPr lang="en-US" altLang="ja-JP" sz="1600" dirty="0" err="1">
                <a:latin typeface="Symbol" pitchFamily="18" charset="2"/>
              </a:rPr>
              <a:t>phn</a:t>
            </a:r>
            <a:r>
              <a:rPr lang="en-US" altLang="ja-JP" sz="1600" dirty="0">
                <a:latin typeface="Arial" charset="0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pwn</a:t>
            </a:r>
            <a:r>
              <a:rPr lang="ja-JP" altLang="en-US" sz="1600" dirty="0">
                <a:latin typeface="Arial" charset="0"/>
              </a:rPr>
              <a:t>）</a:t>
            </a:r>
            <a:endParaRPr lang="ja-JP" altLang="en-US" sz="1600" dirty="0">
              <a:latin typeface="Symbol" pitchFamily="18" charset="2"/>
            </a:endParaRPr>
          </a:p>
          <a:p>
            <a:pPr>
              <a:buFont typeface="Symbol" pitchFamily="18" charset="2"/>
              <a:buChar char="t"/>
            </a:pPr>
            <a:r>
              <a:rPr lang="ja-JP" altLang="en-US" sz="1600" dirty="0">
                <a:latin typeface="Arial" charset="0"/>
              </a:rPr>
              <a:t>→ </a:t>
            </a:r>
            <a:r>
              <a:rPr lang="en-US" altLang="ja-JP" sz="1600" dirty="0" err="1">
                <a:latin typeface="Symbol" pitchFamily="18" charset="2"/>
              </a:rPr>
              <a:t>fpn</a:t>
            </a:r>
            <a:r>
              <a:rPr lang="en-US" altLang="ja-JP" sz="1600" dirty="0">
                <a:latin typeface="Symbol" pitchFamily="18" charset="2"/>
              </a:rPr>
              <a:t>, </a:t>
            </a:r>
            <a:r>
              <a:rPr lang="en-US" altLang="ja-JP" sz="1600" dirty="0" err="1">
                <a:latin typeface="Symbol" pitchFamily="18" charset="2"/>
              </a:rPr>
              <a:t>fKn</a:t>
            </a:r>
            <a:endParaRPr lang="en-US" altLang="ja-JP" sz="1600" dirty="0">
              <a:latin typeface="Symbol" pitchFamily="18" charset="2"/>
            </a:endParaRPr>
          </a:p>
          <a:p>
            <a:pPr>
              <a:buClr>
                <a:srgbClr val="009900"/>
              </a:buClr>
              <a:buFont typeface="Wingdings" pitchFamily="2" charset="2"/>
              <a:buChar char="Ø"/>
            </a:pPr>
            <a:r>
              <a:rPr lang="en-US" altLang="ja-JP" sz="1600" u="sng" dirty="0">
                <a:latin typeface="Symbol" pitchFamily="18" charset="2"/>
              </a:rPr>
              <a:t>t</a:t>
            </a:r>
            <a:r>
              <a:rPr lang="ja-JP" altLang="en-US" sz="1600" u="sng" dirty="0">
                <a:latin typeface="Arial" charset="0"/>
              </a:rPr>
              <a:t>の質量測定</a:t>
            </a:r>
          </a:p>
          <a:p>
            <a:pPr>
              <a:buFont typeface="Symbol" pitchFamily="18" charset="2"/>
              <a:buChar char="t"/>
            </a:pPr>
            <a:r>
              <a:rPr lang="ja-JP" altLang="en-US" sz="1600" dirty="0">
                <a:latin typeface="Arial" charset="0"/>
              </a:rPr>
              <a:t>→ </a:t>
            </a:r>
            <a:r>
              <a:rPr lang="en-US" altLang="ja-JP" sz="1600" dirty="0">
                <a:latin typeface="Arial" charset="0"/>
              </a:rPr>
              <a:t>3</a:t>
            </a:r>
            <a:r>
              <a:rPr lang="en-US" altLang="ja-JP" sz="1600" dirty="0">
                <a:latin typeface="Symbol" pitchFamily="18" charset="2"/>
              </a:rPr>
              <a:t>pn, </a:t>
            </a:r>
            <a:r>
              <a:rPr lang="en-US" altLang="ja-JP" sz="1600" dirty="0">
                <a:latin typeface="Arial" charset="0"/>
              </a:rPr>
              <a:t>5</a:t>
            </a:r>
            <a:r>
              <a:rPr lang="en-US" altLang="ja-JP" sz="1600" dirty="0">
                <a:latin typeface="Symbol" pitchFamily="18" charset="2"/>
              </a:rPr>
              <a:t>pn</a:t>
            </a:r>
          </a:p>
        </p:txBody>
      </p:sp>
      <p:sp>
        <p:nvSpPr>
          <p:cNvPr id="46145" name="Text Box 65"/>
          <p:cNvSpPr txBox="1">
            <a:spLocks noChangeArrowheads="1"/>
          </p:cNvSpPr>
          <p:nvPr/>
        </p:nvSpPr>
        <p:spPr bwMode="auto">
          <a:xfrm>
            <a:off x="5078413" y="5638800"/>
            <a:ext cx="14747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ja-JP" altLang="en-US" sz="1600"/>
              <a:t>国際会議開催</a:t>
            </a: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070475" y="5029200"/>
            <a:ext cx="20843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ja-JP" altLang="en-US" sz="1600"/>
              <a:t>外国人研究者の招聘</a:t>
            </a:r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 flipV="1">
            <a:off x="2895600" y="3657600"/>
            <a:ext cx="30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 flipH="1" flipV="1">
            <a:off x="1828800" y="38862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 flipH="1" flipV="1">
            <a:off x="990600" y="4419600"/>
            <a:ext cx="1219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 flipV="1">
            <a:off x="1219200" y="51054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 flipV="1">
            <a:off x="3352800" y="41910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819400" y="5257800"/>
            <a:ext cx="13716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3352800" y="4800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33" name="Oval 53"/>
          <p:cNvSpPr>
            <a:spLocks noChangeArrowheads="1"/>
          </p:cNvSpPr>
          <p:nvPr/>
        </p:nvSpPr>
        <p:spPr bwMode="auto">
          <a:xfrm>
            <a:off x="2667000" y="3581400"/>
            <a:ext cx="8382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/>
              <a:t>奈良女</a:t>
            </a:r>
          </a:p>
        </p:txBody>
      </p:sp>
      <p:sp>
        <p:nvSpPr>
          <p:cNvPr id="46134" name="Oval 54"/>
          <p:cNvSpPr>
            <a:spLocks noChangeArrowheads="1"/>
          </p:cNvSpPr>
          <p:nvPr/>
        </p:nvSpPr>
        <p:spPr bwMode="auto">
          <a:xfrm>
            <a:off x="3810000" y="4572000"/>
            <a:ext cx="9144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/>
              <a:t>東北大</a:t>
            </a:r>
          </a:p>
        </p:txBody>
      </p:sp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3657600" y="3886200"/>
            <a:ext cx="8382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/>
              <a:t>東工大</a:t>
            </a:r>
          </a:p>
        </p:txBody>
      </p:sp>
      <p:sp>
        <p:nvSpPr>
          <p:cNvPr id="46136" name="Oval 56"/>
          <p:cNvSpPr>
            <a:spLocks noChangeArrowheads="1"/>
          </p:cNvSpPr>
          <p:nvPr/>
        </p:nvSpPr>
        <p:spPr bwMode="auto">
          <a:xfrm>
            <a:off x="457200" y="4953000"/>
            <a:ext cx="9144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/>
              <a:t>台湾</a:t>
            </a:r>
          </a:p>
        </p:txBody>
      </p:sp>
      <p:sp>
        <p:nvSpPr>
          <p:cNvPr id="46137" name="Oval 57"/>
          <p:cNvSpPr>
            <a:spLocks noChangeArrowheads="1"/>
          </p:cNvSpPr>
          <p:nvPr/>
        </p:nvSpPr>
        <p:spPr bwMode="auto">
          <a:xfrm>
            <a:off x="457200" y="4114800"/>
            <a:ext cx="9906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/>
              <a:t>ITEP</a:t>
            </a:r>
          </a:p>
        </p:txBody>
      </p:sp>
      <p:sp>
        <p:nvSpPr>
          <p:cNvPr id="46139" name="Oval 59"/>
          <p:cNvSpPr>
            <a:spLocks noChangeArrowheads="1"/>
          </p:cNvSpPr>
          <p:nvPr/>
        </p:nvSpPr>
        <p:spPr bwMode="auto">
          <a:xfrm>
            <a:off x="3733800" y="5867400"/>
            <a:ext cx="914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/>
              <a:t>KEK</a:t>
            </a:r>
          </a:p>
        </p:txBody>
      </p:sp>
      <p:pic>
        <p:nvPicPr>
          <p:cNvPr id="46140" name="Picture 60" descr="C:\Documents and Settings\enari\デスクトップ\名大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5614988"/>
            <a:ext cx="614363" cy="555625"/>
          </a:xfrm>
          <a:prstGeom prst="rect">
            <a:avLst/>
          </a:prstGeom>
          <a:solidFill>
            <a:srgbClr val="66FF33"/>
          </a:solidFill>
        </p:spPr>
      </p:pic>
      <p:pic>
        <p:nvPicPr>
          <p:cNvPr id="46141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075" y="5607050"/>
            <a:ext cx="568325" cy="56515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76200" y="2843213"/>
            <a:ext cx="1368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600" b="1" u="sng"/>
              <a:t>グループ会議</a:t>
            </a:r>
          </a:p>
          <a:p>
            <a:pPr algn="ctr"/>
            <a:r>
              <a:rPr lang="ja-JP" altLang="en-US" sz="1600"/>
              <a:t>手法の議論</a:t>
            </a:r>
          </a:p>
          <a:p>
            <a:pPr algn="ctr"/>
            <a:r>
              <a:rPr lang="ja-JP" altLang="en-US" sz="1600"/>
              <a:t>状況の報告</a:t>
            </a:r>
          </a:p>
          <a:p>
            <a:pPr algn="ctr"/>
            <a:r>
              <a:rPr lang="ja-JP" altLang="en-US" sz="1600"/>
              <a:t>成果の発表</a:t>
            </a:r>
          </a:p>
        </p:txBody>
      </p:sp>
      <p:sp>
        <p:nvSpPr>
          <p:cNvPr id="46148" name="Oval 68"/>
          <p:cNvSpPr>
            <a:spLocks noChangeArrowheads="1"/>
          </p:cNvSpPr>
          <p:nvPr/>
        </p:nvSpPr>
        <p:spPr bwMode="auto">
          <a:xfrm>
            <a:off x="1447800" y="3581400"/>
            <a:ext cx="9906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/>
              <a:t>BINP</a:t>
            </a:r>
          </a:p>
        </p:txBody>
      </p:sp>
      <p:sp>
        <p:nvSpPr>
          <p:cNvPr id="46150" name="Line 70"/>
          <p:cNvSpPr>
            <a:spLocks noChangeShapeType="1"/>
          </p:cNvSpPr>
          <p:nvPr/>
        </p:nvSpPr>
        <p:spPr bwMode="auto">
          <a:xfrm flipH="1">
            <a:off x="1295400" y="53340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43" name="AutoShape 63"/>
          <p:cNvSpPr>
            <a:spLocks noChangeArrowheads="1"/>
          </p:cNvSpPr>
          <p:nvPr/>
        </p:nvSpPr>
        <p:spPr bwMode="auto">
          <a:xfrm>
            <a:off x="1524000" y="4191000"/>
            <a:ext cx="2133600" cy="1447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600"/>
              <a:t>名古屋大学</a:t>
            </a:r>
          </a:p>
          <a:p>
            <a:pPr algn="ctr"/>
            <a:r>
              <a:rPr lang="ja-JP" altLang="en-US" sz="1600"/>
              <a:t>高エネルギー実験</a:t>
            </a:r>
          </a:p>
          <a:p>
            <a:pPr algn="ctr"/>
            <a:r>
              <a:rPr lang="ja-JP" altLang="en-US" sz="1600"/>
              <a:t>データ解析施設</a:t>
            </a:r>
          </a:p>
          <a:p>
            <a:pPr algn="ctr"/>
            <a:endParaRPr lang="ja-JP" altLang="en-US" sz="800"/>
          </a:p>
          <a:p>
            <a:pPr algn="ctr"/>
            <a:r>
              <a:rPr lang="ja-JP" altLang="en-US" b="1">
                <a:solidFill>
                  <a:srgbClr val="FF0000"/>
                </a:solidFill>
              </a:rPr>
              <a:t>タウ解析センター</a:t>
            </a:r>
          </a:p>
        </p:txBody>
      </p:sp>
      <p:sp>
        <p:nvSpPr>
          <p:cNvPr id="46149" name="Oval 69"/>
          <p:cNvSpPr>
            <a:spLocks noChangeArrowheads="1"/>
          </p:cNvSpPr>
          <p:nvPr/>
        </p:nvSpPr>
        <p:spPr bwMode="auto">
          <a:xfrm>
            <a:off x="685800" y="5715000"/>
            <a:ext cx="838200" cy="4572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/>
              <a:t>VIP</a:t>
            </a:r>
          </a:p>
        </p:txBody>
      </p:sp>
      <p:sp>
        <p:nvSpPr>
          <p:cNvPr id="46152" name="Rectangle 72"/>
          <p:cNvSpPr>
            <a:spLocks noChangeArrowheads="1"/>
          </p:cNvSpPr>
          <p:nvPr/>
        </p:nvSpPr>
        <p:spPr bwMode="auto">
          <a:xfrm>
            <a:off x="1524000" y="2767013"/>
            <a:ext cx="3397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latin typeface="ＭＳ Ｐゴシック" charset="-128"/>
              </a:rPr>
              <a:t>Belle</a:t>
            </a:r>
            <a:r>
              <a:rPr lang="ja-JP" altLang="en-US" sz="1000">
                <a:latin typeface="ＭＳ Ｐゴシック" charset="-128"/>
              </a:rPr>
              <a:t>の国内外の研究者でタウ物理研究体制をすでに構築。</a:t>
            </a:r>
          </a:p>
          <a:p>
            <a:r>
              <a:rPr lang="ja-JP" altLang="en-US" sz="1000">
                <a:latin typeface="ＭＳ Ｐゴシック" charset="-128"/>
              </a:rPr>
              <a:t>月一度の国内外を結ぶ</a:t>
            </a:r>
            <a:r>
              <a:rPr lang="en-US" altLang="ja-JP" sz="1000" u="sng">
                <a:latin typeface="ＭＳ Ｐゴシック" charset="-128"/>
              </a:rPr>
              <a:t>TV</a:t>
            </a:r>
            <a:r>
              <a:rPr lang="ja-JP" altLang="en-US" sz="1000" u="sng">
                <a:latin typeface="ＭＳ Ｐゴシック" charset="-128"/>
              </a:rPr>
              <a:t>研究会議</a:t>
            </a:r>
            <a:r>
              <a:rPr lang="ja-JP" altLang="en-US" sz="1000">
                <a:latin typeface="ＭＳ Ｐゴシック" charset="-128"/>
              </a:rPr>
              <a:t>で研究報告、意見交換、</a:t>
            </a:r>
          </a:p>
          <a:p>
            <a:r>
              <a:rPr lang="ja-JP" altLang="en-US" sz="1000">
                <a:latin typeface="ＭＳ Ｐゴシック" charset="-128"/>
              </a:rPr>
              <a:t>緊密な解析作業を実行中。</a:t>
            </a:r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5257800" y="5943600"/>
            <a:ext cx="235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>
                <a:latin typeface="ＭＳ Ｐゴシック" charset="-128"/>
              </a:rPr>
              <a:t>（国内研究会を年間１－２回開催）</a:t>
            </a:r>
          </a:p>
        </p:txBody>
      </p:sp>
      <p:sp>
        <p:nvSpPr>
          <p:cNvPr id="46154" name="Rectangle 74"/>
          <p:cNvSpPr>
            <a:spLocks noChangeArrowheads="1"/>
          </p:cNvSpPr>
          <p:nvPr/>
        </p:nvSpPr>
        <p:spPr bwMode="auto">
          <a:xfrm>
            <a:off x="5257800" y="5334000"/>
            <a:ext cx="3178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>
                <a:latin typeface="ＭＳ Ｐゴシック" charset="-128"/>
              </a:rPr>
              <a:t>（学振や</a:t>
            </a:r>
            <a:r>
              <a:rPr lang="en-US" altLang="ja-JP" sz="1200">
                <a:latin typeface="ＭＳ Ｐゴシック" charset="-128"/>
              </a:rPr>
              <a:t>COE</a:t>
            </a:r>
            <a:r>
              <a:rPr lang="ja-JP" altLang="en-US" sz="1200">
                <a:latin typeface="ＭＳ Ｐゴシック" charset="-128"/>
              </a:rPr>
              <a:t>の招聘制度ですでに</a:t>
            </a:r>
            <a:r>
              <a:rPr lang="en-US" altLang="ja-JP" sz="1200">
                <a:latin typeface="ＭＳ Ｐゴシック" charset="-128"/>
              </a:rPr>
              <a:t>5</a:t>
            </a:r>
            <a:r>
              <a:rPr lang="ja-JP" altLang="en-US" sz="1200">
                <a:latin typeface="ＭＳ Ｐゴシック" charset="-128"/>
              </a:rPr>
              <a:t>－</a:t>
            </a:r>
            <a:r>
              <a:rPr lang="en-US" altLang="ja-JP" sz="1200">
                <a:latin typeface="ＭＳ Ｐゴシック" charset="-128"/>
              </a:rPr>
              <a:t>6</a:t>
            </a:r>
            <a:r>
              <a:rPr lang="ja-JP" altLang="en-US" sz="1200">
                <a:latin typeface="ＭＳ Ｐゴシック" charset="-128"/>
              </a:rPr>
              <a:t>名来日）</a:t>
            </a: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7620000" y="4330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 sz="2400"/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3451225" y="5334000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1200" b="1">
                <a:solidFill>
                  <a:srgbClr val="FF0000"/>
                </a:solidFill>
                <a:latin typeface="Osaka" charset="-128"/>
                <a:ea typeface="Osaka" charset="-128"/>
              </a:rPr>
              <a:t>Super-SINET</a:t>
            </a:r>
          </a:p>
          <a:p>
            <a:pPr algn="ctr"/>
            <a:r>
              <a:rPr lang="ja-JP" altLang="en-US" sz="1200">
                <a:latin typeface="Osaka" charset="-128"/>
                <a:ea typeface="Osaka" charset="-128"/>
              </a:rPr>
              <a:t>実験・</a:t>
            </a:r>
            <a:r>
              <a:rPr lang="en-US" altLang="ja-JP" sz="1200">
                <a:latin typeface="Osaka" charset="-128"/>
                <a:ea typeface="Osaka" charset="-128"/>
              </a:rPr>
              <a:t>MC</a:t>
            </a:r>
            <a:r>
              <a:rPr lang="ja-JP" altLang="en-US" sz="1200">
                <a:latin typeface="Osaka" charset="-128"/>
                <a:ea typeface="Osaka" charset="-128"/>
              </a:rPr>
              <a:t>データの転送</a:t>
            </a:r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152400" y="1524000"/>
            <a:ext cx="5029200" cy="1243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>
                <a:latin typeface="ＭＳ Ｐゴシック" charset="-128"/>
              </a:rPr>
              <a:t>（１）　</a:t>
            </a:r>
            <a:r>
              <a:rPr lang="ja-JP" altLang="en-US">
                <a:solidFill>
                  <a:srgbClr val="FF0000"/>
                </a:solidFill>
                <a:latin typeface="ＭＳ Ｐゴシック" charset="-128"/>
              </a:rPr>
              <a:t>研究者組織の充実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>
                <a:latin typeface="ＭＳ Ｐゴシック" charset="-128"/>
              </a:rPr>
              <a:t>　　物理探索∝人的資源</a:t>
            </a:r>
            <a:r>
              <a:rPr lang="ja-JP" altLang="en-US" sz="1000">
                <a:latin typeface="ＭＳ Ｐゴシック" charset="-128"/>
              </a:rPr>
              <a:t>が最重要（研究員の雇用）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1000">
                <a:latin typeface="ＭＳ Ｐゴシック" charset="-128"/>
              </a:rPr>
              <a:t>B</a:t>
            </a:r>
            <a:r>
              <a:rPr lang="ja-JP" altLang="en-US" sz="1000">
                <a:latin typeface="ＭＳ Ｐゴシック" charset="-128"/>
              </a:rPr>
              <a:t>ファクトリー実験のみに絞るのではなく、多面的に攻めるため、</a:t>
            </a:r>
            <a:r>
              <a:rPr lang="en-US" altLang="ja-JP" sz="1000">
                <a:latin typeface="ＭＳ Ｐゴシック" charset="-128"/>
              </a:rPr>
              <a:t>LHC</a:t>
            </a:r>
            <a:r>
              <a:rPr lang="ja-JP" altLang="en-US" sz="1000">
                <a:latin typeface="ＭＳ Ｐゴシック" charset="-128"/>
              </a:rPr>
              <a:t>物理をも考慮、研究対象にする人材を得る。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1000">
                <a:solidFill>
                  <a:schemeClr val="tx2"/>
                </a:solidFill>
              </a:rPr>
              <a:t>名大のタウ解析センターを中心に、</a:t>
            </a:r>
            <a:r>
              <a:rPr lang="ja-JP" altLang="en-US">
                <a:latin typeface="ＭＳ Ｐゴシック" charset="-128"/>
              </a:rPr>
              <a:t>国際研究者ネットワークを強化</a:t>
            </a:r>
          </a:p>
        </p:txBody>
      </p:sp>
      <p:sp>
        <p:nvSpPr>
          <p:cNvPr id="46160" name="Text Box 80"/>
          <p:cNvSpPr txBox="1">
            <a:spLocks noChangeArrowheads="1"/>
          </p:cNvSpPr>
          <p:nvPr/>
        </p:nvSpPr>
        <p:spPr bwMode="auto">
          <a:xfrm>
            <a:off x="7616825" y="381000"/>
            <a:ext cx="1298575" cy="395288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i="1"/>
              <a:t>研究テーマ</a:t>
            </a:r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3810000" y="3200400"/>
            <a:ext cx="1200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>
                <a:latin typeface="ＭＳ Ｐゴシック" charset="-128"/>
              </a:rPr>
              <a:t>国内外の</a:t>
            </a:r>
          </a:p>
          <a:p>
            <a:r>
              <a:rPr lang="ja-JP" altLang="en-US" sz="1600">
                <a:latin typeface="ＭＳ Ｐゴシック" charset="-128"/>
              </a:rPr>
              <a:t>理論研究者</a:t>
            </a:r>
          </a:p>
        </p:txBody>
      </p:sp>
      <p:sp>
        <p:nvSpPr>
          <p:cNvPr id="46162" name="Oval 82"/>
          <p:cNvSpPr>
            <a:spLocks noChangeArrowheads="1"/>
          </p:cNvSpPr>
          <p:nvPr/>
        </p:nvSpPr>
        <p:spPr bwMode="auto">
          <a:xfrm>
            <a:off x="3733800" y="3124200"/>
            <a:ext cx="12954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163" name="Line 83"/>
          <p:cNvSpPr>
            <a:spLocks noChangeShapeType="1"/>
          </p:cNvSpPr>
          <p:nvPr/>
        </p:nvSpPr>
        <p:spPr bwMode="auto">
          <a:xfrm flipH="1">
            <a:off x="3429000" y="3657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64" name="Rectangle 84"/>
          <p:cNvSpPr>
            <a:spLocks noChangeArrowheads="1"/>
          </p:cNvSpPr>
          <p:nvPr/>
        </p:nvSpPr>
        <p:spPr bwMode="auto">
          <a:xfrm>
            <a:off x="1371600" y="157163"/>
            <a:ext cx="33940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>
                <a:latin typeface="HG創英角ﾎﾟｯﾌﾟ体" pitchFamily="49" charset="-128"/>
                <a:ea typeface="HG創英角ﾎﾟｯﾌﾟ体" pitchFamily="49" charset="-128"/>
              </a:rPr>
              <a:t>研究計画の錬度と達成の確実性</a:t>
            </a:r>
          </a:p>
        </p:txBody>
      </p:sp>
      <p:sp>
        <p:nvSpPr>
          <p:cNvPr id="46165" name="Rectangle 85"/>
          <p:cNvSpPr>
            <a:spLocks noChangeArrowheads="1"/>
          </p:cNvSpPr>
          <p:nvPr/>
        </p:nvSpPr>
        <p:spPr bwMode="auto">
          <a:xfrm>
            <a:off x="5562600" y="152400"/>
            <a:ext cx="1973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000">
                <a:solidFill>
                  <a:schemeClr val="tx2"/>
                </a:solidFill>
              </a:rPr>
              <a:t>では、本研究の具体的計画です。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大島</a:t>
            </a:r>
            <a:r>
              <a:rPr lang="en-US" altLang="ja-JP" dirty="0" smtClean="0"/>
              <a:t>2006</a:t>
            </a:r>
            <a:endParaRPr kumimoji="1" lang="ja-JP" altLang="en-US" dirty="0"/>
          </a:p>
        </p:txBody>
      </p:sp>
      <p:sp>
        <p:nvSpPr>
          <p:cNvPr id="42" name="左矢印 41"/>
          <p:cNvSpPr/>
          <p:nvPr/>
        </p:nvSpPr>
        <p:spPr>
          <a:xfrm>
            <a:off x="8100392" y="2420888"/>
            <a:ext cx="57606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左矢印 42"/>
          <p:cNvSpPr/>
          <p:nvPr/>
        </p:nvSpPr>
        <p:spPr>
          <a:xfrm>
            <a:off x="8100392" y="3356992"/>
            <a:ext cx="57606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左矢印 43"/>
          <p:cNvSpPr/>
          <p:nvPr/>
        </p:nvSpPr>
        <p:spPr>
          <a:xfrm>
            <a:off x="8567936" y="4077072"/>
            <a:ext cx="57606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Definition of 3 CP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Asymmetries A</a:t>
            </a:r>
            <a:r>
              <a:rPr kumimoji="1" lang="en-US" altLang="ja-JP" baseline="-25000" dirty="0" smtClean="0"/>
              <a:t>CP</a:t>
            </a:r>
            <a:r>
              <a:rPr kumimoji="1" lang="en-US" altLang="ja-JP" baseline="30000" dirty="0" smtClean="0"/>
              <a:t>(</a:t>
            </a:r>
            <a:r>
              <a:rPr kumimoji="1" lang="en-US" altLang="ja-JP" baseline="30000" dirty="0" err="1" smtClean="0"/>
              <a:t>i</a:t>
            </a:r>
            <a:r>
              <a:rPr kumimoji="1" lang="en-US" altLang="ja-JP" baseline="30000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 CP asymmetries in </a:t>
            </a:r>
            <a:r>
              <a:rPr lang="en-US" altLang="ja-JP" sz="2400" dirty="0" err="1" smtClean="0"/>
              <a:t>troduced</a:t>
            </a:r>
            <a:r>
              <a:rPr lang="en-US" altLang="ja-JP" sz="2400" dirty="0" smtClean="0"/>
              <a:t> by  K. Kiers  et al.  </a:t>
            </a:r>
            <a:r>
              <a:rPr lang="en-US" altLang="ja-JP" sz="1800" dirty="0" smtClean="0"/>
              <a:t>PRD D78,13008(2008)</a:t>
            </a:r>
          </a:p>
          <a:p>
            <a:pP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Angular weight function g</a:t>
            </a:r>
            <a:r>
              <a:rPr lang="en-US" altLang="ja-JP" sz="2400" baseline="30000" dirty="0" smtClean="0"/>
              <a:t>(</a:t>
            </a:r>
            <a:r>
              <a:rPr lang="en-US" altLang="ja-JP" sz="2400" baseline="30000" dirty="0" err="1" smtClean="0"/>
              <a:t>i</a:t>
            </a:r>
            <a:r>
              <a:rPr lang="en-US" altLang="ja-JP" sz="2400" baseline="30000" dirty="0" smtClean="0"/>
              <a:t>)</a:t>
            </a:r>
            <a:r>
              <a:rPr lang="en-US" altLang="ja-JP" sz="2400" dirty="0" smtClean="0"/>
              <a:t>(γ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β)</a:t>
            </a:r>
          </a:p>
          <a:p>
            <a:pP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We report  results for these three A</a:t>
            </a:r>
            <a:r>
              <a:rPr lang="en-US" altLang="ja-JP" sz="2400" baseline="-25000" dirty="0" smtClean="0"/>
              <a:t>CP</a:t>
            </a:r>
            <a:r>
              <a:rPr lang="en-US" altLang="ja-JP" sz="2400" baseline="30000" dirty="0" smtClean="0"/>
              <a:t>(1)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A</a:t>
            </a:r>
            <a:r>
              <a:rPr lang="en-US" altLang="ja-JP" sz="2400" baseline="-25000" dirty="0" smtClean="0"/>
              <a:t>CP</a:t>
            </a:r>
            <a:r>
              <a:rPr lang="en-US" altLang="ja-JP" sz="2400" baseline="30000" dirty="0" smtClean="0"/>
              <a:t>(2)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A</a:t>
            </a:r>
            <a:r>
              <a:rPr lang="en-US" altLang="ja-JP" sz="2400" baseline="-25000" dirty="0" smtClean="0"/>
              <a:t>CP</a:t>
            </a:r>
            <a:r>
              <a:rPr lang="en-US" altLang="ja-JP" sz="2400" baseline="30000" dirty="0" smtClean="0"/>
              <a:t>(3) </a:t>
            </a:r>
            <a:r>
              <a:rPr lang="en-US" altLang="ja-JP" sz="2400" dirty="0" smtClean="0"/>
              <a:t>, for a small part of Belle data set (1/10) .</a:t>
            </a:r>
          </a:p>
          <a:p>
            <a:pPr>
              <a:buFont typeface="Wingdings" pitchFamily="2" charset="2"/>
              <a:buChar char="l"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sz="2400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graphicFrame>
        <p:nvGraphicFramePr>
          <p:cNvPr id="8" name="コンテンツ プレースホルダ 4"/>
          <p:cNvGraphicFramePr>
            <a:graphicFrameLocks/>
          </p:cNvGraphicFramePr>
          <p:nvPr/>
        </p:nvGraphicFramePr>
        <p:xfrm>
          <a:off x="395536" y="3645024"/>
          <a:ext cx="5117954" cy="1945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8280"/>
                <a:gridCol w="640243"/>
                <a:gridCol w="863600"/>
                <a:gridCol w="3405831"/>
              </a:tblGrid>
              <a:tr h="3110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err="1" smtClean="0"/>
                        <a:t>i</a:t>
                      </a:r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50" dirty="0" smtClean="0"/>
                        <a:t>A</a:t>
                      </a:r>
                      <a:r>
                        <a:rPr kumimoji="1" lang="en-US" altLang="ja-JP" sz="1450" baseline="-25000" dirty="0" smtClean="0"/>
                        <a:t>CP</a:t>
                      </a:r>
                      <a:r>
                        <a:rPr kumimoji="1" lang="en-US" altLang="ja-JP" sz="1450" dirty="0" smtClean="0"/>
                        <a:t>(</a:t>
                      </a:r>
                      <a:r>
                        <a:rPr kumimoji="1" lang="en-US" altLang="ja-JP" sz="1450" dirty="0" err="1" smtClean="0"/>
                        <a:t>i</a:t>
                      </a:r>
                      <a:r>
                        <a:rPr kumimoji="1" lang="en-US" altLang="ja-JP" sz="1450" dirty="0" smtClean="0"/>
                        <a:t>)</a:t>
                      </a:r>
                      <a:endParaRPr kumimoji="1" lang="ja-JP" altLang="en-US" sz="14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err="1" smtClean="0"/>
                        <a:t>f</a:t>
                      </a:r>
                      <a:r>
                        <a:rPr kumimoji="1" lang="en-US" altLang="ja-JP" sz="1450" baseline="-25000" dirty="0" err="1" smtClean="0"/>
                        <a:t>i</a:t>
                      </a:r>
                      <a:r>
                        <a:rPr kumimoji="1" lang="en-US" altLang="ja-JP" sz="1450" dirty="0" smtClean="0"/>
                        <a:t>(γ</a:t>
                      </a:r>
                      <a:r>
                        <a:rPr kumimoji="1" lang="ja-JP" altLang="en-US" sz="1450" dirty="0" err="1" smtClean="0"/>
                        <a:t>，</a:t>
                      </a:r>
                      <a:r>
                        <a:rPr kumimoji="1" lang="en-US" altLang="ja-JP" sz="1450" dirty="0" smtClean="0"/>
                        <a:t>β)</a:t>
                      </a:r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smtClean="0"/>
                        <a:t>g</a:t>
                      </a:r>
                      <a:r>
                        <a:rPr kumimoji="1" lang="en-US" altLang="ja-JP" sz="1450" baseline="30000" dirty="0" smtClean="0"/>
                        <a:t>(</a:t>
                      </a:r>
                      <a:r>
                        <a:rPr kumimoji="1" lang="en-US" altLang="ja-JP" sz="1450" baseline="30000" dirty="0" err="1" smtClean="0"/>
                        <a:t>i</a:t>
                      </a:r>
                      <a:r>
                        <a:rPr kumimoji="1" lang="en-US" altLang="ja-JP" sz="1450" baseline="30000" dirty="0" smtClean="0"/>
                        <a:t>)</a:t>
                      </a:r>
                      <a:r>
                        <a:rPr kumimoji="1" lang="en-US" altLang="ja-JP" sz="1450" dirty="0" smtClean="0"/>
                        <a:t>(γ</a:t>
                      </a:r>
                      <a:r>
                        <a:rPr kumimoji="1" lang="ja-JP" altLang="en-US" sz="1450" dirty="0" err="1" smtClean="0"/>
                        <a:t>，</a:t>
                      </a:r>
                      <a:r>
                        <a:rPr kumimoji="1" lang="en-US" altLang="ja-JP" sz="1450" dirty="0" smtClean="0"/>
                        <a:t>β)</a:t>
                      </a:r>
                      <a:endParaRPr kumimoji="1" lang="ja-JP" altLang="en-US" sz="1450" dirty="0"/>
                    </a:p>
                  </a:txBody>
                  <a:tcPr/>
                </a:tc>
              </a:tr>
              <a:tr h="544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smtClean="0"/>
                        <a:t>1</a:t>
                      </a:r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50" dirty="0" smtClean="0"/>
                        <a:t>A</a:t>
                      </a:r>
                      <a:r>
                        <a:rPr kumimoji="1" lang="en-US" altLang="ja-JP" sz="1450" baseline="-25000" dirty="0" smtClean="0"/>
                        <a:t>CP</a:t>
                      </a:r>
                      <a:r>
                        <a:rPr kumimoji="1" lang="en-US" altLang="ja-JP" sz="1450" baseline="30000" dirty="0" smtClean="0"/>
                        <a:t>(1)</a:t>
                      </a:r>
                      <a:endParaRPr kumimoji="1" lang="ja-JP" altLang="en-US" sz="1450" baseline="30000" dirty="0" smtClean="0"/>
                    </a:p>
                    <a:p>
                      <a:pPr algn="ctr"/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err="1" smtClean="0"/>
                        <a:t>sinβsinγ</a:t>
                      </a:r>
                      <a:endParaRPr kumimoji="1" lang="en-US" altLang="ja-JP" sz="1450" dirty="0" smtClean="0"/>
                    </a:p>
                    <a:p>
                      <a:pPr algn="ctr"/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50" dirty="0" smtClean="0"/>
                        <a:t>　＋</a:t>
                      </a:r>
                      <a:r>
                        <a:rPr kumimoji="1" lang="en-US" altLang="ja-JP" sz="1450" dirty="0" smtClean="0"/>
                        <a:t>1 </a:t>
                      </a:r>
                      <a:r>
                        <a:rPr kumimoji="1" lang="ja-JP" altLang="en-US" sz="1450" dirty="0" smtClean="0"/>
                        <a:t>： </a:t>
                      </a:r>
                      <a:r>
                        <a:rPr kumimoji="1" lang="en-US" altLang="ja-JP" sz="1450" dirty="0" smtClean="0"/>
                        <a:t>0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γ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</a:t>
                      </a:r>
                      <a:r>
                        <a:rPr kumimoji="1" lang="ja-JP" altLang="en-US" sz="1450" dirty="0" err="1" smtClean="0"/>
                        <a:t>，</a:t>
                      </a:r>
                      <a:r>
                        <a:rPr kumimoji="1" lang="ja-JP" altLang="en-US" sz="1450" dirty="0" smtClean="0"/>
                        <a:t>  </a:t>
                      </a:r>
                      <a:r>
                        <a:rPr kumimoji="1" lang="en-US" altLang="ja-JP" sz="1450" dirty="0" smtClean="0"/>
                        <a:t>0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β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50" dirty="0" smtClean="0"/>
                        <a:t>　－</a:t>
                      </a:r>
                      <a:r>
                        <a:rPr kumimoji="1" lang="en-US" altLang="ja-JP" sz="1450" dirty="0" smtClean="0"/>
                        <a:t>1 </a:t>
                      </a:r>
                      <a:r>
                        <a:rPr kumimoji="1" lang="ja-JP" altLang="en-US" sz="1450" dirty="0" smtClean="0"/>
                        <a:t>： </a:t>
                      </a:r>
                      <a:r>
                        <a:rPr kumimoji="1" lang="en-US" altLang="ja-JP" sz="1450" dirty="0" smtClean="0"/>
                        <a:t>π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γ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2π</a:t>
                      </a:r>
                      <a:r>
                        <a:rPr kumimoji="1" lang="ja-JP" altLang="en-US" sz="1450" dirty="0" err="1" smtClean="0"/>
                        <a:t>，</a:t>
                      </a:r>
                      <a:r>
                        <a:rPr kumimoji="1" lang="en-US" altLang="ja-JP" sz="1450" dirty="0" smtClean="0"/>
                        <a:t>0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β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</a:t>
                      </a:r>
                    </a:p>
                  </a:txBody>
                  <a:tcPr/>
                </a:tc>
              </a:tr>
              <a:tr h="544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smtClean="0"/>
                        <a:t>2</a:t>
                      </a:r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50" dirty="0" smtClean="0"/>
                        <a:t>A</a:t>
                      </a:r>
                      <a:r>
                        <a:rPr kumimoji="1" lang="en-US" altLang="ja-JP" sz="1450" baseline="-25000" dirty="0" smtClean="0"/>
                        <a:t>CP</a:t>
                      </a:r>
                      <a:r>
                        <a:rPr kumimoji="1" lang="en-US" altLang="ja-JP" sz="1450" baseline="30000" dirty="0" smtClean="0"/>
                        <a:t>(2)</a:t>
                      </a:r>
                      <a:endParaRPr kumimoji="1" lang="ja-JP" altLang="en-US" sz="1450" baseline="30000" dirty="0" smtClean="0"/>
                    </a:p>
                    <a:p>
                      <a:pPr algn="ctr"/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err="1" smtClean="0"/>
                        <a:t>sinβcosγ</a:t>
                      </a:r>
                      <a:endParaRPr kumimoji="1" lang="en-US" altLang="ja-JP" sz="1450" dirty="0" smtClean="0"/>
                    </a:p>
                    <a:p>
                      <a:pPr algn="ctr"/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50" dirty="0" smtClean="0"/>
                        <a:t>　＋</a:t>
                      </a:r>
                      <a:r>
                        <a:rPr kumimoji="1" lang="en-US" altLang="ja-JP" sz="1450" dirty="0" smtClean="0"/>
                        <a:t>1 </a:t>
                      </a:r>
                      <a:r>
                        <a:rPr kumimoji="1" lang="ja-JP" altLang="en-US" sz="1450" dirty="0" smtClean="0"/>
                        <a:t>： </a:t>
                      </a:r>
                      <a:r>
                        <a:rPr kumimoji="1" lang="en-US" altLang="ja-JP" sz="1450" dirty="0" smtClean="0"/>
                        <a:t>0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γ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π/2</a:t>
                      </a:r>
                      <a:r>
                        <a:rPr kumimoji="1" lang="ja-JP" altLang="en-US" sz="1450" dirty="0" err="1" smtClean="0"/>
                        <a:t>，</a:t>
                      </a:r>
                      <a:r>
                        <a:rPr kumimoji="1" lang="en-US" altLang="ja-JP" sz="1450" dirty="0" smtClean="0"/>
                        <a:t>3π/2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γ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</a:t>
                      </a:r>
                      <a:r>
                        <a:rPr kumimoji="1" lang="ja-JP" altLang="en-US" sz="1450" dirty="0" err="1" smtClean="0"/>
                        <a:t>，</a:t>
                      </a:r>
                      <a:r>
                        <a:rPr kumimoji="1" lang="en-US" altLang="ja-JP" sz="1450" dirty="0" smtClean="0"/>
                        <a:t>0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β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50" dirty="0" smtClean="0"/>
                        <a:t>　－</a:t>
                      </a:r>
                      <a:r>
                        <a:rPr kumimoji="1" lang="en-US" altLang="ja-JP" sz="1450" dirty="0" smtClean="0"/>
                        <a:t>1 </a:t>
                      </a:r>
                      <a:r>
                        <a:rPr kumimoji="1" lang="ja-JP" altLang="en-US" sz="1450" dirty="0" smtClean="0"/>
                        <a:t>： </a:t>
                      </a:r>
                      <a:r>
                        <a:rPr kumimoji="1" lang="en-US" altLang="ja-JP" sz="1450" dirty="0" smtClean="0"/>
                        <a:t>π/2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γ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3π/2</a:t>
                      </a:r>
                      <a:r>
                        <a:rPr kumimoji="1" lang="ja-JP" altLang="en-US" sz="1450" dirty="0" err="1" smtClean="0"/>
                        <a:t>，</a:t>
                      </a:r>
                      <a:r>
                        <a:rPr kumimoji="1" lang="en-US" altLang="ja-JP" sz="1450" dirty="0" smtClean="0"/>
                        <a:t>0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β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</a:t>
                      </a:r>
                    </a:p>
                  </a:txBody>
                  <a:tcPr/>
                </a:tc>
              </a:tr>
              <a:tr h="544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50" dirty="0" smtClean="0"/>
                        <a:t>A</a:t>
                      </a:r>
                      <a:r>
                        <a:rPr kumimoji="1" lang="en-US" altLang="ja-JP" sz="1450" baseline="-25000" dirty="0" smtClean="0"/>
                        <a:t>CP</a:t>
                      </a:r>
                      <a:r>
                        <a:rPr kumimoji="1" lang="en-US" altLang="ja-JP" sz="1450" baseline="30000" dirty="0" smtClean="0"/>
                        <a:t>(3)</a:t>
                      </a:r>
                      <a:endParaRPr kumimoji="1" lang="ja-JP" altLang="en-US" sz="1450" baseline="30000" dirty="0" smtClean="0"/>
                    </a:p>
                    <a:p>
                      <a:pPr algn="ctr"/>
                      <a:endParaRPr kumimoji="1" lang="en-US" altLang="ja-JP" sz="14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50" dirty="0" err="1" smtClean="0"/>
                        <a:t>cosβ</a:t>
                      </a:r>
                      <a:endParaRPr kumimoji="1" lang="en-US" altLang="ja-JP" sz="1450" dirty="0" smtClean="0"/>
                    </a:p>
                    <a:p>
                      <a:pPr algn="ctr"/>
                      <a:endParaRPr kumimoji="1" lang="ja-JP" alt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50" dirty="0" smtClean="0"/>
                        <a:t>　＋</a:t>
                      </a:r>
                      <a:r>
                        <a:rPr kumimoji="1" lang="en-US" altLang="ja-JP" sz="1450" dirty="0" smtClean="0"/>
                        <a:t>1 </a:t>
                      </a:r>
                      <a:r>
                        <a:rPr kumimoji="1" lang="ja-JP" altLang="en-US" sz="1450" dirty="0" smtClean="0"/>
                        <a:t>： </a:t>
                      </a:r>
                      <a:r>
                        <a:rPr kumimoji="1" lang="en-US" altLang="ja-JP" sz="1450" dirty="0" smtClean="0"/>
                        <a:t>0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β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π/2</a:t>
                      </a:r>
                    </a:p>
                    <a:p>
                      <a:r>
                        <a:rPr kumimoji="1" lang="ja-JP" altLang="en-US" sz="1450" dirty="0" smtClean="0"/>
                        <a:t>　－</a:t>
                      </a:r>
                      <a:r>
                        <a:rPr kumimoji="1" lang="en-US" altLang="ja-JP" sz="1450" dirty="0" smtClean="0"/>
                        <a:t>1 </a:t>
                      </a:r>
                      <a:r>
                        <a:rPr kumimoji="1" lang="ja-JP" altLang="en-US" sz="1450" dirty="0" smtClean="0"/>
                        <a:t>： </a:t>
                      </a:r>
                      <a:r>
                        <a:rPr kumimoji="1" lang="en-US" altLang="ja-JP" sz="1450" dirty="0" smtClean="0"/>
                        <a:t>π/2</a:t>
                      </a:r>
                      <a:r>
                        <a:rPr kumimoji="1" lang="ja-JP" altLang="en-US" sz="1450" dirty="0" smtClean="0"/>
                        <a:t>≦</a:t>
                      </a:r>
                      <a:r>
                        <a:rPr kumimoji="1" lang="en-US" altLang="ja-JP" sz="1450" dirty="0" smtClean="0"/>
                        <a:t>β</a:t>
                      </a:r>
                      <a:r>
                        <a:rPr kumimoji="1" lang="ja-JP" altLang="en-US" sz="1450" dirty="0" smtClean="0"/>
                        <a:t>＜</a:t>
                      </a:r>
                      <a:r>
                        <a:rPr kumimoji="1" lang="en-US" altLang="ja-JP" sz="1450" dirty="0" smtClean="0"/>
                        <a:t>π</a:t>
                      </a:r>
                      <a:endParaRPr kumimoji="1" lang="ja-JP" altLang="en-US" sz="145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グループ化 17"/>
          <p:cNvGrpSpPr/>
          <p:nvPr/>
        </p:nvGrpSpPr>
        <p:grpSpPr>
          <a:xfrm>
            <a:off x="179512" y="1484784"/>
            <a:ext cx="8763000" cy="1224136"/>
            <a:chOff x="201488" y="1124744"/>
            <a:chExt cx="8763000" cy="1224136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1000"/>
            </a:blip>
            <a:srcRect/>
            <a:stretch>
              <a:fillRect/>
            </a:stretch>
          </p:blipFill>
          <p:spPr bwMode="auto">
            <a:xfrm>
              <a:off x="201488" y="1388760"/>
              <a:ext cx="8763000" cy="96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正方形/長方形 13"/>
            <p:cNvSpPr/>
            <p:nvPr/>
          </p:nvSpPr>
          <p:spPr>
            <a:xfrm>
              <a:off x="1835696" y="1523995"/>
              <a:ext cx="3358604" cy="536848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473700" y="1499818"/>
              <a:ext cx="3346772" cy="5610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948264" y="112474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τ</a:t>
              </a:r>
              <a:r>
                <a:rPr lang="ja-JP" altLang="en-US" sz="2400" b="1" baseline="30000" dirty="0" smtClean="0">
                  <a:solidFill>
                    <a:srgbClr val="FF0000"/>
                  </a:solidFill>
                </a:rPr>
                <a:t>＋</a:t>
              </a:r>
              <a:endParaRPr kumimoji="1" lang="ja-JP" altLang="en-US" sz="2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347864" y="1124744"/>
              <a:ext cx="576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τ</a:t>
              </a:r>
              <a:r>
                <a:rPr lang="ja-JP" altLang="en-US" sz="2400" b="1" baseline="30000" dirty="0" smtClean="0">
                  <a:solidFill>
                    <a:schemeClr val="accent2">
                      <a:lumMod val="50000"/>
                    </a:schemeClr>
                  </a:solidFill>
                </a:rPr>
                <a:t>－</a:t>
              </a:r>
              <a:endParaRPr lang="en-US" altLang="ja-JP" sz="2400" b="1" baseline="30000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endParaRPr kumimoji="1" lang="ja-JP" altLang="en-US" sz="2400" b="1" baseline="30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008636" y="1607592"/>
              <a:ext cx="864096" cy="36004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689552" y="1616100"/>
              <a:ext cx="864096" cy="36004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140968"/>
            <a:ext cx="2924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6406108" y="383984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＋１</a:t>
            </a:r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90420" y="4381500"/>
            <a:ext cx="57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－１</a:t>
            </a:r>
            <a:endParaRPr kumimoji="1" lang="ja-JP" altLang="en-US" sz="1600" b="1" dirty="0"/>
          </a:p>
        </p:txBody>
      </p:sp>
      <p:cxnSp>
        <p:nvCxnSpPr>
          <p:cNvPr id="27" name="直線矢印コネクタ 26"/>
          <p:cNvCxnSpPr>
            <a:endCxn id="22" idx="1"/>
          </p:cNvCxnSpPr>
          <p:nvPr/>
        </p:nvCxnSpPr>
        <p:spPr>
          <a:xfrm flipV="1">
            <a:off x="4394200" y="4009117"/>
            <a:ext cx="2011908" cy="92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endCxn id="25" idx="1"/>
          </p:cNvCxnSpPr>
          <p:nvPr/>
        </p:nvCxnSpPr>
        <p:spPr>
          <a:xfrm>
            <a:off x="4305052" y="4347592"/>
            <a:ext cx="3185368" cy="203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839744" y="9807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Arxiv: 0808.1707</a:t>
            </a:r>
            <a:endParaRPr kumimoji="1" lang="ja-JP" altLang="en-US" dirty="0"/>
          </a:p>
        </p:txBody>
      </p:sp>
    </p:spTree>
  </p:cSld>
  <p:clrMapOvr>
    <a:masterClrMapping/>
  </p:clrMapOvr>
  <p:transition advTm="6308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45" y="2048148"/>
            <a:ext cx="4380548" cy="42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τ</a:t>
            </a:r>
            <a:r>
              <a:rPr kumimoji="1" lang="ja-JP" altLang="en-US" b="1" baseline="30000" dirty="0" smtClean="0"/>
              <a:t>－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K</a:t>
            </a:r>
            <a:r>
              <a:rPr kumimoji="1" lang="ja-JP" altLang="en-US" b="1" baseline="30000" dirty="0" smtClean="0"/>
              <a:t>－</a:t>
            </a:r>
            <a:r>
              <a:rPr kumimoji="1" lang="en-US" altLang="ja-JP" dirty="0" smtClean="0"/>
              <a:t>π</a:t>
            </a:r>
            <a:r>
              <a:rPr lang="ja-JP" altLang="en-US" b="1" baseline="30000" dirty="0" smtClean="0"/>
              <a:t>－</a:t>
            </a:r>
            <a:r>
              <a:rPr kumimoji="1" lang="en-US" altLang="ja-JP" dirty="0" smtClean="0"/>
              <a:t>π</a:t>
            </a:r>
            <a:r>
              <a:rPr kumimoji="1" lang="ja-JP" altLang="en-US" b="1" baseline="30000" dirty="0" smtClean="0"/>
              <a:t>＋</a:t>
            </a:r>
            <a:r>
              <a:rPr lang="en-US" altLang="ja-JP" dirty="0" smtClean="0"/>
              <a:t> ν</a:t>
            </a:r>
            <a:r>
              <a:rPr lang="el-GR" altLang="ja-JP" dirty="0" smtClean="0"/>
              <a:t> </a:t>
            </a:r>
            <a:r>
              <a:rPr lang="el-GR" altLang="ja-JP" b="1" baseline="-25000" dirty="0" smtClean="0"/>
              <a:t>τ</a:t>
            </a:r>
            <a:r>
              <a:rPr lang="ja-JP" altLang="en-US" dirty="0" smtClean="0"/>
              <a:t> </a:t>
            </a:r>
            <a:r>
              <a:rPr lang="en-US" altLang="ja-JP" dirty="0" smtClean="0"/>
              <a:t>  (72/</a:t>
            </a:r>
            <a:r>
              <a:rPr lang="en-US" altLang="ja-JP" dirty="0" err="1" smtClean="0"/>
              <a:t>fb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50296" y="1628800"/>
            <a:ext cx="4593704" cy="4933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sz="1000" dirty="0" smtClean="0"/>
          </a:p>
          <a:p>
            <a:pP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Backgropund</a:t>
            </a: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716016" y="4297680"/>
          <a:ext cx="4032448" cy="2560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92526"/>
                <a:gridCol w="1439922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decay</a:t>
                      </a:r>
                      <a:r>
                        <a:rPr kumimoji="1" lang="en-US" altLang="ja-JP" sz="1600" baseline="0" dirty="0" smtClean="0"/>
                        <a:t> mode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ratio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τ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ja-JP" altLang="en-US" sz="1600" dirty="0" smtClean="0"/>
                        <a:t>→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ja-JP" altLang="en-US" sz="1600" baseline="30000" dirty="0" smtClean="0"/>
                        <a:t>＋</a:t>
                      </a:r>
                      <a:r>
                        <a:rPr kumimoji="1" lang="en-US" altLang="ja-JP" sz="1600" dirty="0" err="1" smtClean="0"/>
                        <a:t>ν</a:t>
                      </a:r>
                      <a:r>
                        <a:rPr kumimoji="1" lang="en-US" altLang="ja-JP" sz="1600" baseline="-25000" dirty="0" err="1" smtClean="0"/>
                        <a:t>τ</a:t>
                      </a:r>
                      <a:endParaRPr kumimoji="1" lang="ja-JP" altLang="en-US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43.0%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τ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ja-JP" altLang="en-US" sz="1600" dirty="0" smtClean="0"/>
                        <a:t>→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ja-JP" altLang="en-US" sz="1600" baseline="30000" dirty="0" smtClean="0"/>
                        <a:t>＋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en-US" altLang="ja-JP" sz="1600" baseline="30000" dirty="0" smtClean="0"/>
                        <a:t>0</a:t>
                      </a:r>
                      <a:r>
                        <a:rPr kumimoji="1" lang="en-US" altLang="ja-JP" sz="1600" dirty="0" smtClean="0"/>
                        <a:t>ν</a:t>
                      </a:r>
                      <a:r>
                        <a:rPr kumimoji="1" lang="en-US" altLang="ja-JP" sz="1600" baseline="-25000" dirty="0" smtClean="0"/>
                        <a:t>τ</a:t>
                      </a:r>
                      <a:endParaRPr kumimoji="1" lang="en-US" altLang="ja-JP" sz="16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3.80%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τ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ja-JP" altLang="en-US" sz="1600" dirty="0" smtClean="0"/>
                        <a:t>→</a:t>
                      </a:r>
                      <a:r>
                        <a:rPr kumimoji="1" lang="en-US" altLang="ja-JP" sz="1600" dirty="0" smtClean="0"/>
                        <a:t>K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en-US" altLang="ja-JP" sz="1600" dirty="0" err="1" smtClean="0"/>
                        <a:t>K</a:t>
                      </a:r>
                      <a:r>
                        <a:rPr kumimoji="1" lang="en-US" altLang="ja-JP" sz="1600" baseline="-25000" dirty="0" err="1" smtClean="0"/>
                        <a:t>S</a:t>
                      </a:r>
                      <a:r>
                        <a:rPr kumimoji="1" lang="en-US" altLang="ja-JP" sz="1600" dirty="0" err="1" smtClean="0"/>
                        <a:t>ν</a:t>
                      </a:r>
                      <a:r>
                        <a:rPr kumimoji="1" lang="en-US" altLang="ja-JP" sz="1600" baseline="-25000" dirty="0" err="1" smtClean="0"/>
                        <a:t>τ</a:t>
                      </a:r>
                      <a:endParaRPr kumimoji="1" lang="ja-JP" altLang="en-US" sz="16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0.83%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ja-JP" sz="1600" dirty="0" smtClean="0"/>
                        <a:t>τ</a:t>
                      </a:r>
                      <a:r>
                        <a:rPr lang="ja-JP" altLang="en-US" sz="1600" baseline="30000" dirty="0" smtClean="0"/>
                        <a:t>－</a:t>
                      </a:r>
                      <a:r>
                        <a:rPr lang="ja-JP" altLang="en-US" sz="1600" dirty="0" smtClean="0"/>
                        <a:t>→</a:t>
                      </a:r>
                      <a:r>
                        <a:rPr lang="en-US" altLang="ja-JP" sz="1600" dirty="0" smtClean="0"/>
                        <a:t>K</a:t>
                      </a:r>
                      <a:r>
                        <a:rPr lang="ja-JP" altLang="en-US" sz="1600" baseline="30000" dirty="0" smtClean="0"/>
                        <a:t>－</a:t>
                      </a:r>
                      <a:r>
                        <a:rPr lang="en-US" altLang="ja-JP" sz="1600" dirty="0" smtClean="0"/>
                        <a:t>π</a:t>
                      </a:r>
                      <a:r>
                        <a:rPr lang="ja-JP" altLang="en-US" sz="1600" baseline="30000" dirty="0" smtClean="0"/>
                        <a:t>－</a:t>
                      </a:r>
                      <a:r>
                        <a:rPr lang="en-US" altLang="ja-JP" sz="1600" dirty="0" smtClean="0"/>
                        <a:t>π</a:t>
                      </a:r>
                      <a:r>
                        <a:rPr lang="ja-JP" altLang="en-US" sz="1600" baseline="30000" dirty="0" smtClean="0"/>
                        <a:t>＋</a:t>
                      </a:r>
                      <a:r>
                        <a:rPr kumimoji="1" lang="en-US" altLang="ja-JP" sz="1600" dirty="0" smtClean="0"/>
                        <a:t>π</a:t>
                      </a:r>
                      <a:r>
                        <a:rPr kumimoji="1" lang="en-US" altLang="ja-JP" sz="1600" baseline="30000" dirty="0" smtClean="0"/>
                        <a:t>0</a:t>
                      </a:r>
                      <a:r>
                        <a:rPr lang="en-US" altLang="ja-JP" sz="1600" dirty="0" smtClean="0"/>
                        <a:t>ν</a:t>
                      </a:r>
                      <a:r>
                        <a:rPr lang="en-US" altLang="ja-JP" sz="1600" baseline="-25000" dirty="0" smtClean="0"/>
                        <a:t>τ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2.21%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ja-JP" sz="1600" dirty="0" smtClean="0"/>
                        <a:t>τ</a:t>
                      </a:r>
                      <a:r>
                        <a:rPr lang="ja-JP" altLang="en-US" sz="1600" baseline="30000" dirty="0" smtClean="0"/>
                        <a:t>－</a:t>
                      </a:r>
                      <a:r>
                        <a:rPr lang="ja-JP" altLang="en-US" sz="1600" dirty="0" smtClean="0"/>
                        <a:t>→</a:t>
                      </a:r>
                      <a:r>
                        <a:rPr lang="en-US" altLang="ja-JP" sz="1600" dirty="0" smtClean="0"/>
                        <a:t>K</a:t>
                      </a:r>
                      <a:r>
                        <a:rPr lang="ja-JP" altLang="en-US" sz="1600" baseline="30000" dirty="0" smtClean="0"/>
                        <a:t>－</a:t>
                      </a:r>
                      <a:r>
                        <a:rPr lang="en-US" altLang="ja-JP" sz="1600" dirty="0" smtClean="0"/>
                        <a:t>K</a:t>
                      </a:r>
                      <a:r>
                        <a:rPr lang="ja-JP" altLang="en-US" sz="1600" baseline="30000" dirty="0" smtClean="0"/>
                        <a:t>＋</a:t>
                      </a:r>
                      <a:r>
                        <a:rPr lang="en-US" altLang="ja-JP" sz="1600" dirty="0" smtClean="0"/>
                        <a:t>π</a:t>
                      </a:r>
                      <a:r>
                        <a:rPr lang="ja-JP" altLang="en-US" sz="1600" baseline="30000" dirty="0" smtClean="0"/>
                        <a:t>－</a:t>
                      </a:r>
                      <a:r>
                        <a:rPr lang="en-US" altLang="ja-JP" sz="1600" dirty="0" err="1" smtClean="0"/>
                        <a:t>ν</a:t>
                      </a:r>
                      <a:r>
                        <a:rPr lang="en-US" altLang="ja-JP" sz="1600" baseline="-25000" dirty="0" err="1" smtClean="0"/>
                        <a:t>τ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2.60%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</a:t>
                      </a:r>
                      <a:r>
                        <a:rPr kumimoji="1" lang="ja-JP" altLang="en-US" sz="1600" baseline="30000" dirty="0" smtClean="0"/>
                        <a:t>＋</a:t>
                      </a:r>
                      <a:r>
                        <a:rPr kumimoji="1" lang="en-US" altLang="ja-JP" sz="1600" dirty="0" smtClean="0"/>
                        <a:t>e</a:t>
                      </a:r>
                      <a:r>
                        <a:rPr kumimoji="1" lang="ja-JP" altLang="en-US" sz="1600" baseline="30000" dirty="0" smtClean="0"/>
                        <a:t>－</a:t>
                      </a:r>
                      <a:r>
                        <a:rPr kumimoji="1" lang="ja-JP" altLang="en-US" sz="1600" dirty="0" smtClean="0"/>
                        <a:t>→</a:t>
                      </a:r>
                      <a:r>
                        <a:rPr kumimoji="1" lang="en-US" altLang="ja-JP" sz="1600" dirty="0" err="1" smtClean="0"/>
                        <a:t>qqν</a:t>
                      </a:r>
                      <a:r>
                        <a:rPr kumimoji="1" lang="en-US" altLang="ja-JP" sz="1600" baseline="-25000" dirty="0" err="1" smtClean="0"/>
                        <a:t>e</a:t>
                      </a:r>
                      <a:r>
                        <a:rPr kumimoji="1" lang="ja-JP" altLang="en-US" sz="1600" baseline="-25000" dirty="0" smtClean="0"/>
                        <a:t>　</a:t>
                      </a:r>
                      <a:r>
                        <a:rPr kumimoji="1" lang="en-US" altLang="ja-JP" sz="1600" baseline="0" dirty="0" smtClean="0"/>
                        <a:t>(q</a:t>
                      </a:r>
                      <a:r>
                        <a:rPr kumimoji="1" lang="ja-JP" altLang="en-US" sz="1600" baseline="0" dirty="0" smtClean="0"/>
                        <a:t>＝</a:t>
                      </a:r>
                      <a:r>
                        <a:rPr kumimoji="1" lang="en-US" altLang="ja-JP" sz="1600" baseline="0" dirty="0" smtClean="0"/>
                        <a:t>u</a:t>
                      </a:r>
                      <a:r>
                        <a:rPr kumimoji="1" lang="ja-JP" altLang="en-US" sz="1600" baseline="0" dirty="0" err="1" smtClean="0"/>
                        <a:t>、</a:t>
                      </a:r>
                      <a:r>
                        <a:rPr kumimoji="1" lang="en-US" altLang="ja-JP" sz="1600" baseline="0" dirty="0" smtClean="0"/>
                        <a:t>d</a:t>
                      </a:r>
                      <a:r>
                        <a:rPr kumimoji="1" lang="ja-JP" altLang="en-US" sz="1600" baseline="0" dirty="0" err="1" smtClean="0"/>
                        <a:t>、</a:t>
                      </a:r>
                      <a:r>
                        <a:rPr kumimoji="1" lang="en-US" altLang="ja-JP" sz="1600" baseline="0" dirty="0" smtClean="0"/>
                        <a:t>s</a:t>
                      </a:r>
                      <a:r>
                        <a:rPr kumimoji="1" lang="ja-JP" altLang="en-US" sz="1600" baseline="0" dirty="0" err="1" smtClean="0"/>
                        <a:t>、</a:t>
                      </a:r>
                      <a:r>
                        <a:rPr kumimoji="1" lang="en-US" altLang="ja-JP" sz="1600" baseline="0" dirty="0" smtClean="0"/>
                        <a:t>c)</a:t>
                      </a:r>
                      <a:endParaRPr kumimoji="1" lang="ja-JP" altLang="en-US" sz="16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19.0%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716016" y="2132856"/>
          <a:ext cx="4104456" cy="1554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04456"/>
              </a:tblGrid>
              <a:tr h="338861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τ</a:t>
                      </a:r>
                      <a:r>
                        <a:rPr lang="ja-JP" altLang="en-US" baseline="30000" dirty="0" smtClean="0"/>
                        <a:t>－</a:t>
                      </a:r>
                      <a:r>
                        <a:rPr lang="ja-JP" altLang="en-US" dirty="0" smtClean="0"/>
                        <a:t>→</a:t>
                      </a:r>
                      <a:r>
                        <a:rPr lang="en-US" altLang="ja-JP" dirty="0" smtClean="0"/>
                        <a:t>K</a:t>
                      </a:r>
                      <a:r>
                        <a:rPr lang="ja-JP" altLang="en-US" baseline="30000" dirty="0" smtClean="0"/>
                        <a:t>－</a:t>
                      </a:r>
                      <a:r>
                        <a:rPr lang="en-US" altLang="ja-JP" dirty="0" smtClean="0"/>
                        <a:t>π</a:t>
                      </a:r>
                      <a:r>
                        <a:rPr lang="ja-JP" altLang="en-US" baseline="30000" dirty="0" smtClean="0"/>
                        <a:t>－</a:t>
                      </a:r>
                      <a:r>
                        <a:rPr lang="en-US" altLang="ja-JP" dirty="0" smtClean="0"/>
                        <a:t>π</a:t>
                      </a:r>
                      <a:r>
                        <a:rPr lang="ja-JP" altLang="en-US" baseline="30000" dirty="0" smtClean="0"/>
                        <a:t>＋</a:t>
                      </a:r>
                      <a:r>
                        <a:rPr lang="en-US" altLang="ja-JP" dirty="0" err="1" smtClean="0"/>
                        <a:t>ν</a:t>
                      </a:r>
                      <a:r>
                        <a:rPr lang="en-US" altLang="ja-JP" baseline="-25000" dirty="0" err="1" smtClean="0"/>
                        <a:t>τ</a:t>
                      </a:r>
                      <a:r>
                        <a:rPr lang="en-US" altLang="ja-JP" baseline="-25000" dirty="0" smtClean="0"/>
                        <a:t> </a:t>
                      </a:r>
                      <a:r>
                        <a:rPr lang="en-US" altLang="ja-JP" dirty="0" smtClean="0"/>
                        <a:t>candidates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101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235,504events</a:t>
                      </a:r>
                      <a:endParaRPr lang="en-US" altLang="ja-JP" sz="2000" dirty="0" smtClean="0"/>
                    </a:p>
                    <a:p>
                      <a:pPr algn="ctr">
                        <a:buClr>
                          <a:srgbClr val="FF0000"/>
                        </a:buClr>
                      </a:pPr>
                      <a:r>
                        <a:rPr lang="el-GR" altLang="ja-JP" sz="2000" dirty="0" smtClean="0"/>
                        <a:t>τ</a:t>
                      </a:r>
                      <a:r>
                        <a:rPr lang="ja-JP" altLang="en-US" sz="2000" b="1" baseline="30000" dirty="0" smtClean="0"/>
                        <a:t>－</a:t>
                      </a:r>
                      <a:r>
                        <a:rPr lang="ja-JP" altLang="en-US" sz="2000" dirty="0" smtClean="0"/>
                        <a:t>→</a:t>
                      </a:r>
                      <a:r>
                        <a:rPr lang="en-US" altLang="ja-JP" sz="2000" dirty="0" smtClean="0"/>
                        <a:t>K</a:t>
                      </a:r>
                      <a:r>
                        <a:rPr lang="ja-JP" altLang="en-US" sz="2000" b="1" baseline="30000" dirty="0" smtClean="0"/>
                        <a:t>－</a:t>
                      </a:r>
                      <a:r>
                        <a:rPr lang="en-US" altLang="ja-JP" sz="2000" dirty="0" smtClean="0"/>
                        <a:t>π</a:t>
                      </a:r>
                      <a:r>
                        <a:rPr lang="ja-JP" altLang="en-US" sz="2000" b="1" baseline="30000" dirty="0" smtClean="0"/>
                        <a:t>－</a:t>
                      </a:r>
                      <a:r>
                        <a:rPr lang="en-US" altLang="ja-JP" sz="2000" dirty="0" smtClean="0"/>
                        <a:t>π</a:t>
                      </a:r>
                      <a:r>
                        <a:rPr lang="ja-JP" altLang="en-US" sz="2000" b="1" baseline="30000" dirty="0" smtClean="0"/>
                        <a:t>＋</a:t>
                      </a:r>
                      <a:r>
                        <a:rPr lang="en-US" altLang="ja-JP" sz="2000" dirty="0" smtClean="0"/>
                        <a:t>ν</a:t>
                      </a:r>
                      <a:r>
                        <a:rPr lang="el-GR" altLang="ja-JP" sz="2000" dirty="0" smtClean="0"/>
                        <a:t> </a:t>
                      </a:r>
                      <a:r>
                        <a:rPr lang="el-GR" altLang="ja-JP" sz="2000" b="1" baseline="-25000" dirty="0" smtClean="0"/>
                        <a:t>τ</a:t>
                      </a:r>
                      <a:r>
                        <a:rPr kumimoji="1" lang="en-US" altLang="ja-JP" sz="2000" baseline="0" dirty="0" smtClean="0"/>
                        <a:t>:</a:t>
                      </a:r>
                      <a:r>
                        <a:rPr lang="en-US" altLang="ja-JP" sz="2000" dirty="0" smtClean="0"/>
                        <a:t>118,418events</a:t>
                      </a:r>
                    </a:p>
                    <a:p>
                      <a:pPr algn="ctr">
                        <a:buClr>
                          <a:srgbClr val="FF0000"/>
                        </a:buClr>
                      </a:pPr>
                      <a:r>
                        <a:rPr lang="el-GR" altLang="ja-JP" sz="2000" dirty="0" smtClean="0"/>
                        <a:t>τ</a:t>
                      </a:r>
                      <a:r>
                        <a:rPr lang="ja-JP" altLang="en-US" sz="2000" b="1" baseline="30000" dirty="0" smtClean="0"/>
                        <a:t>＋</a:t>
                      </a:r>
                      <a:r>
                        <a:rPr lang="ja-JP" altLang="en-US" sz="2000" dirty="0" smtClean="0"/>
                        <a:t>→</a:t>
                      </a:r>
                      <a:r>
                        <a:rPr lang="en-US" altLang="ja-JP" sz="2000" dirty="0" smtClean="0"/>
                        <a:t>K</a:t>
                      </a:r>
                      <a:r>
                        <a:rPr lang="ja-JP" altLang="en-US" sz="2000" b="1" baseline="30000" dirty="0" smtClean="0"/>
                        <a:t>＋</a:t>
                      </a:r>
                      <a:r>
                        <a:rPr lang="en-US" altLang="ja-JP" sz="2000" dirty="0" smtClean="0"/>
                        <a:t>π</a:t>
                      </a:r>
                      <a:r>
                        <a:rPr lang="ja-JP" altLang="en-US" sz="2000" b="1" baseline="30000" dirty="0" smtClean="0"/>
                        <a:t>＋</a:t>
                      </a:r>
                      <a:r>
                        <a:rPr lang="en-US" altLang="ja-JP" sz="2000" dirty="0" smtClean="0"/>
                        <a:t>π</a:t>
                      </a:r>
                      <a:r>
                        <a:rPr lang="ja-JP" altLang="en-US" sz="2000" b="1" baseline="30000" dirty="0" smtClean="0"/>
                        <a:t>－</a:t>
                      </a:r>
                      <a:r>
                        <a:rPr lang="en-US" altLang="ja-JP" sz="2000" dirty="0" smtClean="0"/>
                        <a:t>ν</a:t>
                      </a:r>
                      <a:r>
                        <a:rPr lang="el-GR" altLang="ja-JP" sz="2000" dirty="0" smtClean="0"/>
                        <a:t> </a:t>
                      </a:r>
                      <a:r>
                        <a:rPr lang="el-GR" altLang="ja-JP" sz="2000" b="1" baseline="-25000" dirty="0" smtClean="0"/>
                        <a:t>τ</a:t>
                      </a:r>
                      <a:r>
                        <a:rPr lang="en-US" altLang="ja-JP" sz="2000" baseline="0" dirty="0" smtClean="0"/>
                        <a:t>:</a:t>
                      </a:r>
                      <a:r>
                        <a:rPr lang="en-US" altLang="ja-JP" sz="2000" dirty="0" smtClean="0"/>
                        <a:t>117,086events</a:t>
                      </a:r>
                      <a:endParaRPr kumimoji="1" lang="en-US" altLang="ja-JP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1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rot="10800000" flipV="1">
            <a:off x="2619278" y="4293096"/>
            <a:ext cx="2024731" cy="4998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0800000">
            <a:off x="3563888" y="573325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左大かっこ 9"/>
          <p:cNvSpPr/>
          <p:nvPr/>
        </p:nvSpPr>
        <p:spPr>
          <a:xfrm>
            <a:off x="5148064" y="2204864"/>
            <a:ext cx="45719" cy="576064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大かっこ 11"/>
          <p:cNvSpPr/>
          <p:nvPr/>
        </p:nvSpPr>
        <p:spPr>
          <a:xfrm>
            <a:off x="8460432" y="2204864"/>
            <a:ext cx="72008" cy="57606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95736" y="6021288"/>
            <a:ext cx="1944464" cy="2906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5508104" y="6381328"/>
            <a:ext cx="72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1461735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正方形/長方形 16"/>
          <p:cNvSpPr/>
          <p:nvPr/>
        </p:nvSpPr>
        <p:spPr>
          <a:xfrm>
            <a:off x="1691680" y="98072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/>
              <a:t>Signal</a:t>
            </a:r>
            <a:r>
              <a:rPr lang="ja-JP" altLang="en-US" b="1" dirty="0" smtClean="0"/>
              <a:t>：</a:t>
            </a:r>
            <a:endParaRPr lang="en-US" altLang="ja-JP" b="1" dirty="0" smtClean="0"/>
          </a:p>
          <a:p>
            <a:pPr algn="ctr"/>
            <a:r>
              <a:rPr lang="el-GR" altLang="ja-JP" b="1" dirty="0" smtClean="0"/>
              <a:t>τ</a:t>
            </a:r>
            <a:r>
              <a:rPr lang="ja-JP" altLang="en-US" b="1" baseline="30000" dirty="0" smtClean="0"/>
              <a:t>－</a:t>
            </a:r>
            <a:r>
              <a:rPr lang="ja-JP" altLang="en-US" b="1" dirty="0" smtClean="0"/>
              <a:t>→</a:t>
            </a:r>
            <a:r>
              <a:rPr lang="en-US" altLang="ja-JP" b="1" dirty="0" smtClean="0"/>
              <a:t>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ν</a:t>
            </a:r>
            <a:r>
              <a:rPr lang="el-GR" altLang="ja-JP" b="1" dirty="0" smtClean="0"/>
              <a:t> </a:t>
            </a:r>
            <a:r>
              <a:rPr lang="el-GR" altLang="ja-JP" b="1" baseline="-25000" dirty="0" smtClean="0"/>
              <a:t>τ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1619672" y="908720"/>
            <a:ext cx="1656184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Signal side</a:t>
            </a:r>
            <a:endParaRPr kumimoji="1" lang="ja-JP" altLang="en-US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1043608" y="206084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Tag 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827584" y="2060848"/>
            <a:ext cx="144016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Tag side</a:t>
            </a:r>
            <a:endParaRPr kumimoji="1" lang="ja-JP" altLang="en-US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0" y="1556792"/>
            <a:ext cx="1259632" cy="504056"/>
          </a:xfrm>
          <a:prstGeom prst="rect">
            <a:avLst/>
          </a:prstGeom>
          <a:blipFill dpi="0" rotWithShape="1">
            <a:blip r:embed="rId5">
              <a:alphaModFix amt="14000"/>
              <a:duotone>
                <a:schemeClr val="accent5">
                  <a:tint val="30000"/>
                  <a:satMod val="300000"/>
                </a:schemeClr>
                <a:schemeClr val="accent5">
                  <a:tint val="40000"/>
                  <a:satMod val="200000"/>
                </a:schemeClr>
              </a:duotone>
            </a:blip>
            <a:srcRect/>
            <a:tile tx="0" ty="0" sx="70000" sy="70000" flip="none" algn="ctr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1 charged particle</a:t>
            </a:r>
            <a:endParaRPr kumimoji="1" lang="ja-JP" altLang="en-US" sz="16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60648"/>
            <a:ext cx="2088232" cy="18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77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CPV Asymmetry M</a:t>
            </a:r>
            <a:r>
              <a:rPr kumimoji="1" lang="en-US" altLang="ja-JP" dirty="0" smtClean="0"/>
              <a:t>easurements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280920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1800" dirty="0" smtClean="0"/>
              <a:t>Definition of  CP asymmetry</a:t>
            </a:r>
            <a:endParaRPr kumimoji="1" lang="en-US" altLang="ja-JP" sz="1800" dirty="0" smtClean="0"/>
          </a:p>
          <a:p>
            <a:pPr>
              <a:buFont typeface="Wingdings" pitchFamily="2" charset="2"/>
              <a:buChar char="l"/>
            </a:pPr>
            <a:endParaRPr kumimoji="1" lang="en-US" altLang="ja-JP" sz="1800" dirty="0" smtClean="0"/>
          </a:p>
          <a:p>
            <a:pPr>
              <a:buFont typeface="Wingdings" pitchFamily="2" charset="2"/>
              <a:buChar char="l"/>
            </a:pPr>
            <a:endParaRPr lang="en-US" altLang="ja-JP" sz="1800" dirty="0" smtClean="0"/>
          </a:p>
          <a:p>
            <a:pPr>
              <a:buFont typeface="Wingdings" pitchFamily="2" charset="2"/>
              <a:buChar char="l"/>
            </a:pPr>
            <a:endParaRPr lang="en-US" altLang="ja-JP" sz="18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1800" dirty="0" smtClean="0"/>
              <a:t>Mass dependence of A</a:t>
            </a:r>
            <a:r>
              <a:rPr lang="en-US" altLang="ja-JP" sz="1800" baseline="-25000" dirty="0" smtClean="0"/>
              <a:t>CP</a:t>
            </a:r>
            <a:r>
              <a:rPr lang="en-US" altLang="ja-JP" sz="1800" baseline="30000" dirty="0" smtClean="0"/>
              <a:t>(</a:t>
            </a:r>
            <a:r>
              <a:rPr lang="en-US" altLang="ja-JP" sz="1800" baseline="30000" dirty="0" err="1" smtClean="0"/>
              <a:t>i</a:t>
            </a:r>
            <a:r>
              <a:rPr lang="en-US" altLang="ja-JP" sz="1800" baseline="30000" dirty="0" smtClean="0"/>
              <a:t>)</a:t>
            </a:r>
            <a:r>
              <a:rPr lang="en-US" altLang="ja-JP" sz="1800" dirty="0" smtClean="0"/>
              <a:t>:  Observables</a:t>
            </a:r>
            <a:endParaRPr kumimoji="1" lang="en-US" altLang="ja-JP" sz="1800" dirty="0" smtClean="0"/>
          </a:p>
          <a:p>
            <a:pPr>
              <a:buFont typeface="Wingdings" pitchFamily="2" charset="2"/>
              <a:buChar char="l"/>
            </a:pPr>
            <a:endParaRPr lang="en-US" altLang="ja-JP" sz="1800" dirty="0" smtClean="0"/>
          </a:p>
          <a:p>
            <a:pPr>
              <a:buFont typeface="Wingdings" pitchFamily="2" charset="2"/>
              <a:buChar char="l"/>
            </a:pPr>
            <a:endParaRPr lang="en-US" altLang="ja-JP" sz="1800" dirty="0" smtClean="0"/>
          </a:p>
          <a:p>
            <a:pPr>
              <a:buFont typeface="Wingdings" pitchFamily="2" charset="2"/>
              <a:buChar char="l"/>
            </a:pPr>
            <a:endParaRPr lang="en-US" altLang="ja-JP" sz="18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1800" dirty="0" smtClean="0"/>
              <a:t>Sum up the </a:t>
            </a:r>
            <a:r>
              <a:rPr lang="en-US" altLang="ja-JP" sz="1800" dirty="0" err="1" smtClean="0"/>
              <a:t>wight</a:t>
            </a:r>
            <a:r>
              <a:rPr lang="en-US" altLang="ja-JP" sz="1800" dirty="0" smtClean="0"/>
              <a:t> factor g</a:t>
            </a:r>
            <a:r>
              <a:rPr lang="en-US" altLang="ja-JP" sz="1800" baseline="30000" dirty="0" smtClean="0"/>
              <a:t>(</a:t>
            </a:r>
            <a:r>
              <a:rPr lang="en-US" altLang="ja-JP" sz="1800" baseline="30000" dirty="0" err="1" smtClean="0"/>
              <a:t>i</a:t>
            </a:r>
            <a:r>
              <a:rPr lang="en-US" altLang="ja-JP" sz="1800" baseline="30000" dirty="0" smtClean="0"/>
              <a:t>)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in each “mass” bin and take a difference btw τ</a:t>
            </a:r>
            <a:r>
              <a:rPr lang="ja-JP" altLang="en-US" sz="1800" baseline="30000" dirty="0" smtClean="0"/>
              <a:t>＋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and τ</a:t>
            </a:r>
            <a:r>
              <a:rPr lang="ja-JP" altLang="en-US" sz="1800" baseline="30000" dirty="0" smtClean="0"/>
              <a:t>－</a:t>
            </a:r>
            <a:endParaRPr lang="en-US" altLang="ja-JP" sz="1800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ja-JP" sz="1600" dirty="0" err="1" smtClean="0"/>
              <a:t>N</a:t>
            </a:r>
            <a:r>
              <a:rPr lang="en-US" altLang="ja-JP" sz="1600" baseline="-25000" dirty="0" err="1" smtClean="0"/>
              <a:t>τ</a:t>
            </a:r>
            <a:r>
              <a:rPr lang="ja-JP" altLang="en-US" sz="1600" b="1" baseline="-25000" dirty="0" smtClean="0"/>
              <a:t>－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number of event in τ</a:t>
            </a:r>
            <a:r>
              <a:rPr lang="ja-JP" altLang="en-US" sz="1600" b="1" baseline="30000" dirty="0" smtClean="0"/>
              <a:t>－</a:t>
            </a:r>
            <a:r>
              <a:rPr lang="ja-JP" altLang="en-US" sz="1600" dirty="0" smtClean="0"/>
              <a:t>→</a:t>
            </a:r>
            <a:r>
              <a:rPr lang="en-US" altLang="ja-JP" sz="1600" dirty="0" smtClean="0"/>
              <a:t>K</a:t>
            </a:r>
            <a:r>
              <a:rPr lang="ja-JP" altLang="en-US" sz="1600" b="1" baseline="30000" dirty="0" smtClean="0"/>
              <a:t>－</a:t>
            </a:r>
            <a:r>
              <a:rPr lang="en-US" altLang="ja-JP" sz="1600" dirty="0" smtClean="0"/>
              <a:t>π</a:t>
            </a:r>
            <a:r>
              <a:rPr lang="ja-JP" altLang="en-US" sz="1600" b="1" baseline="30000" dirty="0" smtClean="0"/>
              <a:t>－</a:t>
            </a:r>
            <a:r>
              <a:rPr lang="en-US" altLang="ja-JP" sz="1600" dirty="0" smtClean="0"/>
              <a:t>π</a:t>
            </a:r>
            <a:r>
              <a:rPr lang="ja-JP" altLang="en-US" sz="1600" b="1" baseline="30000" dirty="0" smtClean="0"/>
              <a:t>＋</a:t>
            </a:r>
            <a:r>
              <a:rPr lang="en-US" altLang="ja-JP" sz="1600" dirty="0" smtClean="0"/>
              <a:t> ν</a:t>
            </a:r>
            <a:r>
              <a:rPr lang="el-GR" altLang="ja-JP" sz="1600" dirty="0" smtClean="0"/>
              <a:t> </a:t>
            </a:r>
            <a:r>
              <a:rPr lang="el-GR" altLang="ja-JP" sz="1600" b="1" baseline="-25000" dirty="0" smtClean="0"/>
              <a:t>τ</a:t>
            </a:r>
            <a:r>
              <a:rPr lang="ja-JP" altLang="en-US" sz="1600" dirty="0" smtClean="0"/>
              <a:t> </a:t>
            </a:r>
            <a:endParaRPr lang="en-US" altLang="ja-JP" sz="1600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ja-JP" sz="1600" dirty="0" err="1" smtClean="0"/>
              <a:t>N</a:t>
            </a:r>
            <a:r>
              <a:rPr lang="en-US" altLang="ja-JP" sz="1600" baseline="-25000" dirty="0" err="1" smtClean="0"/>
              <a:t>τ</a:t>
            </a:r>
            <a:r>
              <a:rPr lang="ja-JP" altLang="en-US" sz="1600" b="1" baseline="-25000" dirty="0" smtClean="0"/>
              <a:t>＋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number of event in τ</a:t>
            </a:r>
            <a:r>
              <a:rPr lang="ja-JP" altLang="en-US" sz="1600" b="1" baseline="30000" dirty="0" smtClean="0"/>
              <a:t>＋</a:t>
            </a:r>
            <a:r>
              <a:rPr lang="ja-JP" altLang="en-US" sz="1600" dirty="0" smtClean="0"/>
              <a:t>→</a:t>
            </a:r>
            <a:r>
              <a:rPr lang="en-US" altLang="ja-JP" sz="1600" dirty="0" smtClean="0"/>
              <a:t>K</a:t>
            </a:r>
            <a:r>
              <a:rPr lang="ja-JP" altLang="en-US" sz="1600" b="1" baseline="30000" dirty="0" smtClean="0"/>
              <a:t>＋</a:t>
            </a:r>
            <a:r>
              <a:rPr lang="en-US" altLang="ja-JP" sz="1600" dirty="0" smtClean="0"/>
              <a:t>π</a:t>
            </a:r>
            <a:r>
              <a:rPr lang="ja-JP" altLang="en-US" sz="1600" b="1" baseline="30000" dirty="0" smtClean="0"/>
              <a:t>＋</a:t>
            </a:r>
            <a:r>
              <a:rPr lang="en-US" altLang="ja-JP" sz="1600" dirty="0" smtClean="0"/>
              <a:t>π</a:t>
            </a:r>
            <a:r>
              <a:rPr lang="ja-JP" altLang="en-US" sz="1600" b="1" baseline="30000" dirty="0" smtClean="0"/>
              <a:t>－</a:t>
            </a:r>
            <a:r>
              <a:rPr lang="en-US" altLang="ja-JP" sz="1600" dirty="0" smtClean="0"/>
              <a:t>ν</a:t>
            </a:r>
            <a:r>
              <a:rPr lang="el-GR" altLang="ja-JP" sz="1600" dirty="0" smtClean="0"/>
              <a:t> </a:t>
            </a:r>
            <a:r>
              <a:rPr lang="el-GR" altLang="ja-JP" sz="1600" b="1" baseline="-25000" dirty="0" smtClean="0"/>
              <a:t>τ</a:t>
            </a:r>
            <a:endParaRPr lang="en-US" altLang="ja-JP" sz="1600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ja-JP" sz="1600" dirty="0" err="1" smtClean="0"/>
              <a:t>η</a:t>
            </a:r>
            <a:r>
              <a:rPr lang="en-US" altLang="ja-JP" sz="1600" b="1" baseline="-25000" dirty="0" err="1" smtClean="0"/>
              <a:t>bg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 : the fraction of </a:t>
            </a:r>
            <a:r>
              <a:rPr lang="en-US" altLang="ja-JP" sz="1600" dirty="0" err="1" smtClean="0"/>
              <a:t>background,η</a:t>
            </a:r>
            <a:r>
              <a:rPr lang="en-US" altLang="ja-JP" sz="1600" b="1" baseline="-25000" dirty="0" err="1" smtClean="0"/>
              <a:t>bg</a:t>
            </a:r>
            <a:r>
              <a:rPr lang="en-US" altLang="ja-JP" sz="1600" dirty="0" smtClean="0"/>
              <a:t>=0.67.  No CP is assumed in the background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1600" dirty="0" smtClean="0"/>
              <a:t>ΔM: bin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width of histogram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1800" dirty="0" smtClean="0"/>
              <a:t>The dependence of three kind of masses, M(K</a:t>
            </a:r>
            <a:r>
              <a:rPr lang="ja-JP" altLang="en-US" sz="1800" baseline="30000" dirty="0" smtClean="0"/>
              <a:t>－</a:t>
            </a:r>
            <a:r>
              <a:rPr lang="en-US" altLang="ja-JP" sz="1800" dirty="0" smtClean="0"/>
              <a:t>π</a:t>
            </a:r>
            <a:r>
              <a:rPr lang="ja-JP" altLang="en-US" sz="1800" baseline="30000" dirty="0" smtClean="0"/>
              <a:t>－</a:t>
            </a:r>
            <a:r>
              <a:rPr lang="en-US" altLang="ja-JP" sz="1800" dirty="0" smtClean="0"/>
              <a:t>π</a:t>
            </a:r>
            <a:r>
              <a:rPr lang="ja-JP" altLang="en-US" sz="1800" baseline="30000" dirty="0" smtClean="0"/>
              <a:t>＋</a:t>
            </a:r>
            <a:r>
              <a:rPr lang="en-US" altLang="ja-JP" sz="1800" dirty="0" smtClean="0"/>
              <a:t>)</a:t>
            </a:r>
            <a:r>
              <a:rPr lang="ja-JP" altLang="en-US" sz="1800" dirty="0" err="1" smtClean="0"/>
              <a:t>、</a:t>
            </a:r>
            <a:r>
              <a:rPr lang="en-US" altLang="ja-JP" sz="1800" dirty="0" smtClean="0"/>
              <a:t>M(K</a:t>
            </a:r>
            <a:r>
              <a:rPr lang="ja-JP" altLang="en-US" sz="1800" baseline="30000" dirty="0" smtClean="0"/>
              <a:t>－</a:t>
            </a:r>
            <a:r>
              <a:rPr lang="en-US" altLang="ja-JP" sz="1800" dirty="0" smtClean="0"/>
              <a:t>π</a:t>
            </a:r>
            <a:r>
              <a:rPr lang="ja-JP" altLang="en-US" sz="1800" baseline="30000" dirty="0" smtClean="0"/>
              <a:t>＋</a:t>
            </a:r>
            <a:r>
              <a:rPr lang="en-US" altLang="ja-JP" sz="1800" dirty="0" smtClean="0"/>
              <a:t>)</a:t>
            </a:r>
            <a:r>
              <a:rPr lang="ja-JP" altLang="en-US" sz="1800" dirty="0" err="1" smtClean="0"/>
              <a:t>、</a:t>
            </a:r>
            <a:r>
              <a:rPr lang="en-US" altLang="ja-JP" sz="1800" dirty="0" smtClean="0"/>
              <a:t>M(π</a:t>
            </a:r>
            <a:r>
              <a:rPr lang="ja-JP" altLang="en-US" sz="1800" baseline="30000" dirty="0" smtClean="0"/>
              <a:t>－</a:t>
            </a:r>
            <a:r>
              <a:rPr lang="en-US" altLang="ja-JP" sz="1800" dirty="0" smtClean="0"/>
              <a:t>π</a:t>
            </a:r>
            <a:r>
              <a:rPr lang="ja-JP" altLang="en-US" sz="1800" baseline="30000" dirty="0" smtClean="0"/>
              <a:t>＋</a:t>
            </a:r>
            <a:r>
              <a:rPr lang="en-US" altLang="ja-JP" sz="1800" dirty="0" smtClean="0"/>
              <a:t>)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are studied for three CP observables,  A</a:t>
            </a:r>
            <a:r>
              <a:rPr lang="en-US" altLang="ja-JP" sz="1800" baseline="-25000" dirty="0" smtClean="0"/>
              <a:t>CP</a:t>
            </a:r>
            <a:r>
              <a:rPr lang="en-US" altLang="ja-JP" sz="1800" baseline="30000" dirty="0" smtClean="0"/>
              <a:t>(1)</a:t>
            </a:r>
            <a:r>
              <a:rPr lang="en-US" altLang="ja-JP" sz="1800" dirty="0" smtClean="0"/>
              <a:t> , A</a:t>
            </a:r>
            <a:r>
              <a:rPr lang="en-US" altLang="ja-JP" sz="1800" baseline="-25000" dirty="0" smtClean="0"/>
              <a:t>CP</a:t>
            </a:r>
            <a:r>
              <a:rPr lang="en-US" altLang="ja-JP" sz="1800" baseline="30000" dirty="0" smtClean="0"/>
              <a:t>(2)</a:t>
            </a:r>
            <a:r>
              <a:rPr lang="en-US" altLang="ja-JP" sz="1800" dirty="0" smtClean="0"/>
              <a:t> , A</a:t>
            </a:r>
            <a:r>
              <a:rPr lang="en-US" altLang="ja-JP" sz="1800" baseline="-25000" dirty="0" smtClean="0"/>
              <a:t>CP</a:t>
            </a:r>
            <a:r>
              <a:rPr lang="en-US" altLang="ja-JP" sz="1800" baseline="30000" dirty="0" smtClean="0"/>
              <a:t>(3)</a:t>
            </a:r>
            <a:r>
              <a:rPr lang="en-US" altLang="ja-JP" sz="1800" dirty="0" smtClean="0"/>
              <a:t>  (3x3=9).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1800" dirty="0" smtClean="0"/>
              <a:t>Any corrections of detector asymmetry are not applied. Just a pilot study for a small fraction of sample available in Belle.</a:t>
            </a:r>
            <a:endParaRPr lang="ja-JP" altLang="en-US" sz="18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755576" y="3068960"/>
            <a:ext cx="5760640" cy="8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グループ化 7"/>
          <p:cNvGrpSpPr/>
          <p:nvPr/>
        </p:nvGrpSpPr>
        <p:grpSpPr>
          <a:xfrm>
            <a:off x="251520" y="1353075"/>
            <a:ext cx="8763000" cy="1139822"/>
            <a:chOff x="201488" y="1874499"/>
            <a:chExt cx="8763000" cy="126646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1000"/>
            </a:blip>
            <a:srcRect/>
            <a:stretch>
              <a:fillRect/>
            </a:stretch>
          </p:blipFill>
          <p:spPr bwMode="auto">
            <a:xfrm>
              <a:off x="201488" y="2180848"/>
              <a:ext cx="8763000" cy="96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1835696" y="2316083"/>
              <a:ext cx="3384376" cy="536848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436096" y="2291906"/>
              <a:ext cx="3384376" cy="5610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948264" y="1874499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τ</a:t>
              </a:r>
              <a:r>
                <a:rPr lang="ja-JP" altLang="en-US" sz="2400" b="1" baseline="30000" dirty="0" smtClean="0">
                  <a:solidFill>
                    <a:srgbClr val="FF0000"/>
                  </a:solidFill>
                </a:rPr>
                <a:t>＋</a:t>
              </a:r>
              <a:endParaRPr kumimoji="1" lang="ja-JP" altLang="en-US" sz="2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275856" y="1916832"/>
              <a:ext cx="576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τ</a:t>
              </a:r>
              <a:r>
                <a:rPr lang="ja-JP" altLang="en-US" sz="2400" b="1" baseline="30000" dirty="0" smtClean="0">
                  <a:solidFill>
                    <a:schemeClr val="accent2">
                      <a:lumMod val="50000"/>
                    </a:schemeClr>
                  </a:solidFill>
                </a:rPr>
                <a:t>－</a:t>
              </a:r>
              <a:endParaRPr lang="en-US" altLang="ja-JP" sz="2400" b="1" baseline="30000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endParaRPr kumimoji="1" lang="ja-JP" altLang="en-US" sz="2400" b="1" baseline="30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7179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44"/>
          <p:cNvGrpSpPr/>
          <p:nvPr/>
        </p:nvGrpSpPr>
        <p:grpSpPr>
          <a:xfrm>
            <a:off x="539552" y="1196752"/>
            <a:ext cx="4200525" cy="2620328"/>
            <a:chOff x="539552" y="1080776"/>
            <a:chExt cx="4200525" cy="2620328"/>
          </a:xfrm>
        </p:grpSpPr>
        <p:pic>
          <p:nvPicPr>
            <p:cNvPr id="419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080776"/>
              <a:ext cx="4200525" cy="262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正方形/長方形 33"/>
            <p:cNvSpPr/>
            <p:nvPr/>
          </p:nvSpPr>
          <p:spPr>
            <a:xfrm>
              <a:off x="899592" y="2204864"/>
              <a:ext cx="288032" cy="216024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691680" y="2880976"/>
              <a:ext cx="1043608" cy="432048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/>
                <a:t>-0.02/GeV</a:t>
              </a:r>
              <a:endParaRPr kumimoji="1" lang="ja-JP" altLang="en-US" sz="1600" dirty="0"/>
            </a:p>
          </p:txBody>
        </p:sp>
        <p:cxnSp>
          <p:nvCxnSpPr>
            <p:cNvPr id="37" name="直線矢印コネクタ 36"/>
            <p:cNvCxnSpPr>
              <a:stCxn id="35" idx="0"/>
            </p:cNvCxnSpPr>
            <p:nvPr/>
          </p:nvCxnSpPr>
          <p:spPr>
            <a:xfrm rot="16200000" flipV="1">
              <a:off x="1556538" y="2224030"/>
              <a:ext cx="216024" cy="109786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7844408" cy="98072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CP</a:t>
            </a:r>
            <a:r>
              <a:rPr lang="ja-JP" altLang="en-US" dirty="0" smtClean="0"/>
              <a:t> </a:t>
            </a:r>
            <a:r>
              <a:rPr lang="en-US" altLang="ja-JP" dirty="0" smtClean="0"/>
              <a:t>asymmetry A</a:t>
            </a:r>
            <a:r>
              <a:rPr lang="en-US" altLang="ja-JP" baseline="-25000" dirty="0" smtClean="0"/>
              <a:t>CP</a:t>
            </a:r>
            <a:r>
              <a:rPr lang="en-US" altLang="ja-JP" baseline="30000" dirty="0" smtClean="0"/>
              <a:t>(1) 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sinβsinγ</a:t>
            </a:r>
            <a:endParaRPr kumimoji="1" lang="ja-JP" altLang="en-US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955" y="1412776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77024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正方形/長方形 47"/>
          <p:cNvSpPr/>
          <p:nvPr/>
        </p:nvSpPr>
        <p:spPr>
          <a:xfrm>
            <a:off x="6999064" y="3873748"/>
            <a:ext cx="1656184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2678584" y="6440636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2598068" y="3835648"/>
            <a:ext cx="1944216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6444208" y="836712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ja-JP" sz="2400" dirty="0" smtClean="0"/>
              <a:t>τ</a:t>
            </a:r>
            <a:r>
              <a:rPr lang="ja-JP" altLang="en-US" sz="2400" b="1" baseline="30000" dirty="0" smtClean="0"/>
              <a:t>－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K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＋</a:t>
            </a:r>
            <a:r>
              <a:rPr lang="en-US" altLang="ja-JP" sz="2400" dirty="0" smtClean="0"/>
              <a:t>ν</a:t>
            </a:r>
            <a:r>
              <a:rPr lang="el-GR" altLang="ja-JP" sz="2400" dirty="0" smtClean="0"/>
              <a:t> </a:t>
            </a:r>
            <a:r>
              <a:rPr lang="el-GR" altLang="ja-JP" sz="2400" b="1" baseline="-25000" dirty="0" smtClean="0"/>
              <a:t>τ</a:t>
            </a:r>
            <a:endParaRPr kumimoji="1" lang="ja-JP" altLang="en-US" sz="2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18618" y="1684793"/>
            <a:ext cx="126492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10726" y="4605898"/>
            <a:ext cx="126492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4195946" y="1828810"/>
            <a:ext cx="126492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18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正方形/長方形 19"/>
          <p:cNvSpPr/>
          <p:nvPr/>
        </p:nvSpPr>
        <p:spPr>
          <a:xfrm>
            <a:off x="4572000" y="4221088"/>
            <a:ext cx="417646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200" dirty="0" smtClean="0"/>
              <a:t>Consistent with zero within 1 </a:t>
            </a:r>
            <a:r>
              <a:rPr lang="en-US" altLang="ja-JP" sz="2200" dirty="0" smtClean="0">
                <a:latin typeface="Symbol" pitchFamily="18" charset="2"/>
              </a:rPr>
              <a:t>s</a:t>
            </a:r>
            <a:endParaRPr lang="en-US" altLang="ja-JP" sz="2200" dirty="0" smtClean="0"/>
          </a:p>
          <a:p>
            <a:endParaRPr lang="en-US" altLang="ja-JP" sz="2200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947" y="1268760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34"/>
          <p:cNvGrpSpPr/>
          <p:nvPr/>
        </p:nvGrpSpPr>
        <p:grpSpPr>
          <a:xfrm>
            <a:off x="173484" y="1268760"/>
            <a:ext cx="4566593" cy="2620328"/>
            <a:chOff x="173484" y="1456744"/>
            <a:chExt cx="4566593" cy="2620328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456744"/>
              <a:ext cx="4200525" cy="262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グループ化 30"/>
            <p:cNvGrpSpPr/>
            <p:nvPr/>
          </p:nvGrpSpPr>
          <p:grpSpPr>
            <a:xfrm>
              <a:off x="173484" y="2392848"/>
              <a:ext cx="1020316" cy="1152128"/>
              <a:chOff x="179512" y="2417628"/>
              <a:chExt cx="1020316" cy="1152128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905620" y="2417628"/>
                <a:ext cx="294208" cy="208136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179512" y="3137708"/>
                <a:ext cx="684584" cy="432048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dirty="0" smtClean="0"/>
                  <a:t>0.02</a:t>
                </a:r>
                <a:endParaRPr kumimoji="1" lang="ja-JP" altLang="en-US" sz="2200" dirty="0"/>
              </a:p>
            </p:txBody>
          </p:sp>
          <p:cxnSp>
            <p:nvCxnSpPr>
              <p:cNvPr id="34" name="直線矢印コネクタ 33"/>
              <p:cNvCxnSpPr>
                <a:stCxn id="33" idx="0"/>
                <a:endCxn id="32" idx="2"/>
              </p:cNvCxnSpPr>
              <p:nvPr/>
            </p:nvCxnSpPr>
            <p:spPr>
              <a:xfrm rot="5400000" flipH="1" flipV="1">
                <a:off x="531292" y="2616276"/>
                <a:ext cx="511944" cy="53092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037164" y="3721100"/>
            <a:ext cx="1656184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2763664" y="6381924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2496468" y="3717032"/>
            <a:ext cx="1944216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6623720" y="764704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ja-JP" sz="2400" dirty="0" smtClean="0"/>
              <a:t>τ</a:t>
            </a:r>
            <a:r>
              <a:rPr lang="ja-JP" altLang="en-US" sz="2400" b="1" baseline="30000" dirty="0" smtClean="0"/>
              <a:t>－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K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＋</a:t>
            </a:r>
            <a:r>
              <a:rPr lang="en-US" altLang="ja-JP" sz="2400" dirty="0" smtClean="0"/>
              <a:t>ν</a:t>
            </a:r>
            <a:r>
              <a:rPr lang="el-GR" altLang="ja-JP" sz="2400" dirty="0" smtClean="0"/>
              <a:t> </a:t>
            </a:r>
            <a:r>
              <a:rPr lang="el-GR" altLang="ja-JP" sz="2400" b="1" baseline="-25000" dirty="0" smtClean="0"/>
              <a:t>τ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</a:t>
            </a:r>
            <a:r>
              <a:rPr lang="en-US" altLang="ja-JP" sz="4400" dirty="0" smtClean="0"/>
              <a:t>CP</a:t>
            </a:r>
            <a:r>
              <a:rPr lang="ja-JP" altLang="en-US" sz="4400" dirty="0" smtClean="0"/>
              <a:t> </a:t>
            </a:r>
            <a:r>
              <a:rPr lang="en-US" altLang="ja-JP" sz="4400" dirty="0" err="1" smtClean="0"/>
              <a:t>asymmetryA</a:t>
            </a:r>
            <a:r>
              <a:rPr lang="en-US" altLang="ja-JP" sz="4400" baseline="-25000" dirty="0" err="1" smtClean="0"/>
              <a:t>CP</a:t>
            </a:r>
            <a:r>
              <a:rPr lang="en-US" altLang="ja-JP" sz="4400" baseline="30000" dirty="0" smtClean="0"/>
              <a:t>(2)</a:t>
            </a:r>
            <a:r>
              <a:rPr lang="ja-JP" altLang="en-US" sz="4400" dirty="0" smtClean="0"/>
              <a:t>：</a:t>
            </a:r>
            <a:r>
              <a:rPr lang="en-US" altLang="ja-JP" sz="4400" dirty="0" err="1" smtClean="0"/>
              <a:t>sinβcosγ</a:t>
            </a:r>
            <a:endParaRPr kumimoji="1" lang="ja-JP" altLang="en-US" sz="4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22703" y="1740885"/>
            <a:ext cx="1235869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28054" y="4513412"/>
            <a:ext cx="1235869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4132510" y="1849116"/>
            <a:ext cx="1235869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40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83" y="4049032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US" altLang="ja-JP" sz="4400" dirty="0" smtClean="0"/>
              <a:t>CP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asymmetry A</a:t>
            </a:r>
            <a:r>
              <a:rPr lang="en-US" altLang="ja-JP" sz="4400" baseline="-25000" dirty="0" smtClean="0"/>
              <a:t>CP</a:t>
            </a:r>
            <a:r>
              <a:rPr lang="en-US" altLang="ja-JP" sz="4400" baseline="30000" dirty="0" smtClean="0"/>
              <a:t>(3)</a:t>
            </a:r>
            <a:r>
              <a:rPr lang="ja-JP" altLang="en-US" sz="4400" dirty="0" smtClean="0"/>
              <a:t>：</a:t>
            </a:r>
            <a:r>
              <a:rPr lang="en-US" altLang="ja-JP" sz="4400" dirty="0" err="1" smtClean="0"/>
              <a:t>cosβ</a:t>
            </a:r>
            <a:endParaRPr kumimoji="1" lang="ja-JP" altLang="en-US" sz="44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955" y="1312728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円/楕円 19"/>
          <p:cNvSpPr/>
          <p:nvPr/>
        </p:nvSpPr>
        <p:spPr>
          <a:xfrm>
            <a:off x="5724128" y="2204864"/>
            <a:ext cx="648072" cy="14401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499992" y="4293096"/>
            <a:ext cx="4464496" cy="22322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2000" dirty="0" smtClean="0"/>
              <a:t>We find out non-zero value around K</a:t>
            </a:r>
            <a:r>
              <a:rPr lang="ja-JP" altLang="en-US" sz="2000" dirty="0" smtClean="0"/>
              <a:t>*</a:t>
            </a:r>
            <a:r>
              <a:rPr lang="en-US" altLang="ja-JP" sz="2000" dirty="0" smtClean="0"/>
              <a:t>(892) resonance.</a:t>
            </a:r>
          </a:p>
          <a:p>
            <a:pPr>
              <a:buNone/>
            </a:pPr>
            <a:r>
              <a:rPr lang="en-US" altLang="ja-JP" sz="2000" dirty="0" smtClean="0"/>
              <a:t>The result after combining 3 bins around 0.75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0.90GeV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 is</a:t>
            </a:r>
          </a:p>
          <a:p>
            <a:pPr algn="ctr">
              <a:buNone/>
            </a:pPr>
            <a:r>
              <a:rPr lang="en-US" altLang="ja-JP" sz="2000" b="1" dirty="0" smtClean="0"/>
              <a:t>A</a:t>
            </a:r>
            <a:r>
              <a:rPr lang="en-US" altLang="ja-JP" sz="2000" b="1" baseline="-25000" dirty="0" smtClean="0"/>
              <a:t>CP</a:t>
            </a:r>
            <a:r>
              <a:rPr lang="en-US" altLang="ja-JP" sz="2000" b="1" baseline="30000" dirty="0" smtClean="0"/>
              <a:t>(3)</a:t>
            </a:r>
            <a:r>
              <a:rPr lang="en-US" altLang="ja-JP" sz="2000" b="1" dirty="0" smtClean="0"/>
              <a:t>=</a:t>
            </a:r>
            <a:r>
              <a:rPr lang="ja-JP" altLang="en-US" sz="2000" b="1" dirty="0" smtClean="0"/>
              <a:t>－</a:t>
            </a:r>
            <a:r>
              <a:rPr lang="en-US" altLang="ja-JP" sz="2000" b="1" dirty="0" smtClean="0"/>
              <a:t>0.064±0.020</a:t>
            </a:r>
            <a:r>
              <a:rPr lang="ja-JP" altLang="en-US" sz="2000" b="1" dirty="0" smtClean="0"/>
              <a:t>（</a:t>
            </a:r>
            <a:r>
              <a:rPr lang="en-US" altLang="ja-JP" sz="2000" b="1" dirty="0" smtClean="0"/>
              <a:t>Stat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3.1σdeviation from zero.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076056" y="5589240"/>
            <a:ext cx="3240360" cy="326132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 rot="16200000">
            <a:off x="5958154" y="3663026"/>
            <a:ext cx="720080" cy="8280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300192" y="2564904"/>
            <a:ext cx="1728192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0.75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0.90</a:t>
            </a:r>
            <a:r>
              <a:rPr kumimoji="1" lang="en-US" altLang="ja-JP" b="1" dirty="0" smtClean="0"/>
              <a:t>GeV</a:t>
            </a:r>
            <a:endParaRPr kumimoji="1" lang="ja-JP" altLang="en-US" b="1" dirty="0"/>
          </a:p>
        </p:txBody>
      </p:sp>
      <p:grpSp>
        <p:nvGrpSpPr>
          <p:cNvPr id="3" name="グループ化 36"/>
          <p:cNvGrpSpPr/>
          <p:nvPr/>
        </p:nvGrpSpPr>
        <p:grpSpPr>
          <a:xfrm>
            <a:off x="107504" y="1340768"/>
            <a:ext cx="4536504" cy="2620328"/>
            <a:chOff x="107504" y="1384736"/>
            <a:chExt cx="4536504" cy="2620328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483" y="1384736"/>
              <a:ext cx="4200525" cy="262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グループ化 35"/>
            <p:cNvGrpSpPr/>
            <p:nvPr/>
          </p:nvGrpSpPr>
          <p:grpSpPr>
            <a:xfrm>
              <a:off x="107504" y="2348880"/>
              <a:ext cx="1008112" cy="1196096"/>
              <a:chOff x="107504" y="2348880"/>
              <a:chExt cx="1008112" cy="1196096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827584" y="2348880"/>
                <a:ext cx="288032" cy="187984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07504" y="3112928"/>
                <a:ext cx="684584" cy="432048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dirty="0" smtClean="0"/>
                  <a:t>0.02</a:t>
                </a:r>
                <a:endParaRPr kumimoji="1" lang="ja-JP" altLang="en-US" sz="2200" dirty="0"/>
              </a:p>
            </p:txBody>
          </p:sp>
          <p:cxnSp>
            <p:nvCxnSpPr>
              <p:cNvPr id="35" name="直線矢印コネクタ 34"/>
              <p:cNvCxnSpPr>
                <a:stCxn id="34" idx="0"/>
                <a:endCxn id="33" idx="2"/>
              </p:cNvCxnSpPr>
              <p:nvPr/>
            </p:nvCxnSpPr>
            <p:spPr>
              <a:xfrm rot="5400000" flipH="1" flipV="1">
                <a:off x="422666" y="2563994"/>
                <a:ext cx="576064" cy="521804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正方形/長方形 31"/>
          <p:cNvSpPr/>
          <p:nvPr/>
        </p:nvSpPr>
        <p:spPr>
          <a:xfrm>
            <a:off x="6876256" y="3789040"/>
            <a:ext cx="1656184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2555776" y="6499944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2411760" y="3814440"/>
            <a:ext cx="1944216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6444208" y="116632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ja-JP" sz="2400" dirty="0" smtClean="0"/>
              <a:t>τ</a:t>
            </a:r>
            <a:r>
              <a:rPr lang="ja-JP" altLang="en-US" sz="2400" b="1" baseline="30000" dirty="0" smtClean="0"/>
              <a:t>－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K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＋</a:t>
            </a:r>
            <a:r>
              <a:rPr lang="en-US" altLang="ja-JP" sz="2400" dirty="0" smtClean="0"/>
              <a:t>ν</a:t>
            </a:r>
            <a:r>
              <a:rPr lang="el-GR" altLang="ja-JP" sz="2400" dirty="0" smtClean="0"/>
              <a:t> </a:t>
            </a:r>
            <a:r>
              <a:rPr lang="el-GR" altLang="ja-JP" sz="2400" b="1" baseline="-25000" dirty="0" smtClean="0"/>
              <a:t>τ</a:t>
            </a:r>
            <a:endParaRPr kumimoji="1" lang="ja-JP" alt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63796" y="1842942"/>
            <a:ext cx="1214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4164236" y="1830238"/>
            <a:ext cx="1214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84236" y="4566542"/>
            <a:ext cx="1214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94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34" y="4005064"/>
            <a:ext cx="3600450" cy="224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040" y="0"/>
            <a:ext cx="864096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Checks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CP</a:t>
            </a:r>
            <a:r>
              <a:rPr lang="en-US" altLang="ja-JP" dirty="0" smtClean="0"/>
              <a:t>-</a:t>
            </a:r>
            <a:r>
              <a:rPr kumimoji="1" lang="en-US" altLang="ja-JP" dirty="0" smtClean="0"/>
              <a:t>Even</a:t>
            </a:r>
            <a:r>
              <a:rPr lang="ja-JP" altLang="en-US" dirty="0" smtClean="0"/>
              <a:t> </a:t>
            </a:r>
            <a:r>
              <a:rPr lang="en-US" altLang="ja-JP" dirty="0" smtClean="0"/>
              <a:t>term</a:t>
            </a:r>
            <a:endParaRPr kumimoji="1"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66112" cy="151216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 smtClean="0"/>
              <a:t>There should be </a:t>
            </a:r>
            <a:r>
              <a:rPr lang="en-US" altLang="ja-JP" sz="2800" dirty="0" err="1" smtClean="0"/>
              <a:t>noCPV</a:t>
            </a:r>
            <a:r>
              <a:rPr lang="en-US" altLang="ja-JP" sz="2800" dirty="0" smtClean="0"/>
              <a:t> in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CP-even terms.</a:t>
            </a:r>
          </a:p>
          <a:p>
            <a:r>
              <a:rPr lang="en-US" altLang="ja-JP" sz="2800" dirty="0" smtClean="0"/>
              <a:t>For example, how the mass distribution and their differences btw t and t look like ?</a:t>
            </a:r>
          </a:p>
          <a:p>
            <a:r>
              <a:rPr lang="en-US" altLang="ja-JP" sz="2800" dirty="0" smtClean="0"/>
              <a:t>Definition of  </a:t>
            </a:r>
            <a:r>
              <a:rPr lang="en-US" altLang="ja-JP" sz="2800" dirty="0" err="1" smtClean="0"/>
              <a:t>A</a:t>
            </a:r>
            <a:r>
              <a:rPr lang="en-US" altLang="ja-JP" sz="2800" baseline="-25000" dirty="0" err="1" smtClean="0"/>
              <a:t>even</a:t>
            </a:r>
            <a:r>
              <a:rPr lang="en-US" altLang="ja-JP" sz="2800" baseline="30000" dirty="0" smtClean="0"/>
              <a:t>(4)</a:t>
            </a:r>
            <a:r>
              <a:rPr lang="en-US" altLang="ja-JP" sz="2800" dirty="0" smtClean="0"/>
              <a:t> :</a:t>
            </a:r>
          </a:p>
          <a:p>
            <a:endParaRPr lang="en-US" altLang="ja-JP" sz="2800" baseline="300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076056" y="2852936"/>
            <a:ext cx="3953644" cy="100811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τ</a:t>
            </a:r>
            <a:r>
              <a:rPr lang="ja-JP" altLang="en-US" b="1" baseline="-25000" dirty="0" smtClean="0"/>
              <a:t>－</a:t>
            </a:r>
            <a:r>
              <a:rPr lang="ja-JP" altLang="en-US" dirty="0" smtClean="0"/>
              <a:t>：</a:t>
            </a:r>
            <a:r>
              <a:rPr lang="en-US" altLang="ja-JP" dirty="0" smtClean="0"/>
              <a:t>event number of τ</a:t>
            </a:r>
            <a:r>
              <a:rPr lang="ja-JP" altLang="en-US" b="1" baseline="30000" dirty="0" smtClean="0"/>
              <a:t>－</a:t>
            </a:r>
            <a:r>
              <a:rPr lang="ja-JP" altLang="en-US" dirty="0" smtClean="0"/>
              <a:t>→</a:t>
            </a:r>
            <a:r>
              <a:rPr lang="en-US" altLang="ja-JP" dirty="0" smtClean="0"/>
              <a:t>K</a:t>
            </a:r>
            <a:r>
              <a:rPr lang="ja-JP" altLang="en-US" b="1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dirty="0" smtClean="0"/>
              <a:t> ν</a:t>
            </a:r>
            <a:r>
              <a:rPr lang="el-GR" altLang="ja-JP" dirty="0" smtClean="0"/>
              <a:t> </a:t>
            </a:r>
            <a:r>
              <a:rPr lang="el-GR" altLang="ja-JP" b="1" baseline="-25000" dirty="0" smtClean="0"/>
              <a:t>τ</a:t>
            </a:r>
            <a:endParaRPr lang="en-US" altLang="ja-JP" dirty="0" smtClean="0"/>
          </a:p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τ</a:t>
            </a:r>
            <a:r>
              <a:rPr lang="ja-JP" altLang="en-US" b="1" baseline="-25000" dirty="0" smtClean="0"/>
              <a:t>＋</a:t>
            </a:r>
            <a:r>
              <a:rPr lang="ja-JP" altLang="en-US" dirty="0" smtClean="0"/>
              <a:t>：</a:t>
            </a:r>
            <a:r>
              <a:rPr lang="en-US" altLang="ja-JP" dirty="0" smtClean="0"/>
              <a:t>event number of τ</a:t>
            </a:r>
            <a:r>
              <a:rPr lang="ja-JP" altLang="en-US" b="1" baseline="30000" dirty="0" smtClean="0"/>
              <a:t>＋</a:t>
            </a:r>
            <a:r>
              <a:rPr lang="ja-JP" altLang="en-US" dirty="0" smtClean="0"/>
              <a:t>→</a:t>
            </a:r>
            <a:r>
              <a:rPr lang="en-US" altLang="ja-JP" dirty="0" smtClean="0"/>
              <a:t>K</a:t>
            </a:r>
            <a:r>
              <a:rPr lang="ja-JP" altLang="en-US" b="1" baseline="30000" dirty="0" smtClean="0"/>
              <a:t>＋</a:t>
            </a:r>
            <a:r>
              <a:rPr lang="en-US" altLang="ja-JP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dirty="0" smtClean="0"/>
              <a:t>ν</a:t>
            </a:r>
            <a:r>
              <a:rPr lang="el-GR" altLang="ja-JP" dirty="0" smtClean="0"/>
              <a:t> </a:t>
            </a:r>
            <a:r>
              <a:rPr lang="el-GR" altLang="ja-JP" b="1" baseline="-25000" dirty="0" smtClean="0"/>
              <a:t>τ</a:t>
            </a:r>
            <a:endParaRPr kumimoji="1" lang="en-US" altLang="ja-JP" dirty="0" smtClean="0"/>
          </a:p>
          <a:p>
            <a:r>
              <a:rPr kumimoji="1" lang="en-US" altLang="ja-JP" dirty="0" smtClean="0"/>
              <a:t>ΔM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bin width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2280444" y="6105996"/>
            <a:ext cx="1944216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234846" y="4525794"/>
            <a:ext cx="1206818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正方形/長方形 16"/>
          <p:cNvSpPr/>
          <p:nvPr/>
        </p:nvSpPr>
        <p:spPr>
          <a:xfrm>
            <a:off x="5053260" y="4797152"/>
            <a:ext cx="273124" cy="21652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9408" y="3861048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円/楕円 12"/>
          <p:cNvSpPr/>
          <p:nvPr/>
        </p:nvSpPr>
        <p:spPr>
          <a:xfrm>
            <a:off x="5783832" y="4365104"/>
            <a:ext cx="2232248" cy="108012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804248" y="6322020"/>
            <a:ext cx="2160240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4142208" y="4451672"/>
            <a:ext cx="13144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4427984" y="5517232"/>
            <a:ext cx="684584" cy="43204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 smtClean="0"/>
              <a:t>0.02</a:t>
            </a:r>
            <a:endParaRPr kumimoji="1" lang="ja-JP" altLang="en-US" sz="2200" dirty="0"/>
          </a:p>
        </p:txBody>
      </p:sp>
      <p:cxnSp>
        <p:nvCxnSpPr>
          <p:cNvPr id="21" name="直線矢印コネクタ 20"/>
          <p:cNvCxnSpPr>
            <a:stCxn id="18" idx="0"/>
            <a:endCxn id="19" idx="2"/>
          </p:cNvCxnSpPr>
          <p:nvPr/>
        </p:nvCxnSpPr>
        <p:spPr>
          <a:xfrm rot="5400000" flipH="1" flipV="1">
            <a:off x="4726688" y="5056764"/>
            <a:ext cx="504056" cy="4168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2708920"/>
            <a:ext cx="4853940" cy="12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5076056" y="4805040"/>
            <a:ext cx="222200" cy="20813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7990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820472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Subsystem</a:t>
            </a:r>
            <a:r>
              <a:rPr kumimoji="1" lang="en-US" altLang="ja-JP" dirty="0" smtClean="0"/>
              <a:t> mass distribution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963" y="4049032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9032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963" y="1456744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12776"/>
            <a:ext cx="4357211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616024" y="1196752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M(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Kπ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　　　　　　　　　　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M(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ππ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7544" y="1268760"/>
            <a:ext cx="3960440" cy="547260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932040" y="1268760"/>
            <a:ext cx="4032448" cy="55003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818408" y="3966964"/>
            <a:ext cx="1656184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7198196" y="3920356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3059832" y="6499944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r>
              <a:rPr lang="ja-JP" altLang="en-US" b="1" dirty="0" smtClean="0"/>
              <a:t>　</a:t>
            </a:r>
            <a:endParaRPr kumimoji="1" lang="ja-JP" altLang="en-US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7066880" y="6499944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25" name="正方形/長方形 24"/>
          <p:cNvSpPr/>
          <p:nvPr/>
        </p:nvSpPr>
        <p:spPr>
          <a:xfrm>
            <a:off x="6372200" y="1886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ja-JP" sz="2400" dirty="0" smtClean="0"/>
              <a:t>τ</a:t>
            </a:r>
            <a:r>
              <a:rPr lang="ja-JP" altLang="en-US" sz="2400" b="1" baseline="30000" dirty="0" smtClean="0"/>
              <a:t>－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K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－</a:t>
            </a:r>
            <a:r>
              <a:rPr lang="en-US" altLang="ja-JP" sz="2400" dirty="0" smtClean="0"/>
              <a:t>π</a:t>
            </a:r>
            <a:r>
              <a:rPr lang="ja-JP" altLang="en-US" sz="2400" b="1" baseline="30000" dirty="0" smtClean="0"/>
              <a:t>＋</a:t>
            </a:r>
            <a:r>
              <a:rPr lang="en-US" altLang="ja-JP" sz="2400" dirty="0" smtClean="0"/>
              <a:t>ν</a:t>
            </a:r>
            <a:r>
              <a:rPr lang="el-GR" altLang="ja-JP" sz="2400" dirty="0" smtClean="0"/>
              <a:t> </a:t>
            </a:r>
            <a:r>
              <a:rPr lang="el-GR" altLang="ja-JP" sz="2400" b="1" baseline="-25000" dirty="0" smtClean="0"/>
              <a:t>τ</a:t>
            </a:r>
            <a:endParaRPr kumimoji="1" lang="ja-JP" altLang="en-US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39484" y="4659809"/>
            <a:ext cx="1226820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4287956" y="4659809"/>
            <a:ext cx="1226820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-125193" y="1933506"/>
            <a:ext cx="1206818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4245952" y="2005514"/>
            <a:ext cx="1206818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914500" y="5000476"/>
            <a:ext cx="272244" cy="216520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17216" y="5733256"/>
            <a:ext cx="697184" cy="37544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0.02</a:t>
            </a:r>
            <a:endParaRPr kumimoji="1" lang="ja-JP" altLang="en-US" sz="2000" dirty="0"/>
          </a:p>
        </p:txBody>
      </p:sp>
      <p:cxnSp>
        <p:nvCxnSpPr>
          <p:cNvPr id="27" name="直線矢印コネクタ 26"/>
          <p:cNvCxnSpPr>
            <a:stCxn id="26" idx="0"/>
            <a:endCxn id="22" idx="2"/>
          </p:cNvCxnSpPr>
          <p:nvPr/>
        </p:nvCxnSpPr>
        <p:spPr>
          <a:xfrm rot="5400000" flipH="1" flipV="1">
            <a:off x="550085" y="5232719"/>
            <a:ext cx="516260" cy="48481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63888" y="9087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Further study of detector bias is important.</a:t>
            </a:r>
            <a:endParaRPr kumimoji="1" lang="ja-JP" altLang="en-US" dirty="0"/>
          </a:p>
        </p:txBody>
      </p:sp>
    </p:spTree>
  </p:cSld>
  <p:clrMapOvr>
    <a:masterClrMapping/>
  </p:clrMapOvr>
  <p:transition advTm="4307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    </a:t>
            </a:r>
            <a:r>
              <a:rPr lang="en-US" altLang="ja-JP" dirty="0" smtClean="0"/>
              <a:t>Toward  Precise Studies of CPV in</a:t>
            </a:r>
            <a:r>
              <a:rPr lang="en-US" altLang="ja-JP" dirty="0" smtClean="0">
                <a:latin typeface="Symbol" pitchFamily="18" charset="2"/>
              </a:rPr>
              <a:t> t </a:t>
            </a:r>
            <a:r>
              <a:rPr lang="en-US" altLang="ja-JP" dirty="0" smtClean="0"/>
              <a:t>decay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There is a known asymmetry in the charged track efficiency cause by the difference of nuclear interaction </a:t>
            </a:r>
            <a:r>
              <a:rPr lang="en-US" altLang="ja-JP" dirty="0" err="1" smtClean="0">
                <a:solidFill>
                  <a:srgbClr val="00B050"/>
                </a:solidFill>
              </a:rPr>
              <a:t>bwt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rgbClr val="00B050"/>
                </a:solidFill>
                <a:latin typeface="Symbol" pitchFamily="18" charset="2"/>
              </a:rPr>
              <a:t>+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/p</a:t>
            </a:r>
            <a:r>
              <a:rPr lang="en-US" altLang="ja-JP" baseline="3000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B050"/>
                </a:solidFill>
              </a:rPr>
              <a:t> and K+/K-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These asymmetry  can be corrected as a function of track polar angle and momentum in Lab. system.  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Null Asymmetry for CP even observables is a clean method to check   consistency/no biasness.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Many modes to be studied: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latin typeface="Symbol" pitchFamily="18" charset="2"/>
              </a:rPr>
              <a:t>t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>
                <a:cs typeface="Calibri"/>
              </a:rPr>
              <a:t>→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err="1" smtClean="0">
                <a:latin typeface="Symbol" pitchFamily="18" charset="2"/>
              </a:rPr>
              <a:t>p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err="1" smtClean="0">
                <a:latin typeface="Symbol" pitchFamily="18" charset="2"/>
              </a:rPr>
              <a:t>n</a:t>
            </a:r>
            <a:r>
              <a:rPr lang="en-US" altLang="ja-JP" baseline="-25000" dirty="0" err="1" smtClean="0">
                <a:latin typeface="Symbol" pitchFamily="18" charset="2"/>
              </a:rPr>
              <a:t>t</a:t>
            </a:r>
            <a:r>
              <a:rPr lang="en-US" altLang="ja-JP" baseline="-25000" dirty="0" smtClean="0">
                <a:latin typeface="Symbol" pitchFamily="18" charset="2"/>
              </a:rPr>
              <a:t> 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itchFamily="18" charset="2"/>
              </a:rPr>
              <a:t> K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err="1" smtClean="0">
                <a:latin typeface="Symbol" pitchFamily="18" charset="2"/>
              </a:rPr>
              <a:t>K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err="1" smtClean="0">
                <a:latin typeface="Symbol" pitchFamily="18" charset="2"/>
              </a:rPr>
              <a:t>n</a:t>
            </a:r>
            <a:r>
              <a:rPr lang="en-US" altLang="ja-JP" baseline="-25000" dirty="0" err="1" smtClean="0">
                <a:latin typeface="Symbol" pitchFamily="18" charset="2"/>
              </a:rPr>
              <a:t>t</a:t>
            </a:r>
            <a:r>
              <a:rPr lang="en-US" altLang="ja-JP" baseline="-25000" dirty="0" smtClean="0">
                <a:latin typeface="Symbol" pitchFamily="18" charset="2"/>
              </a:rPr>
              <a:t> 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err="1" smtClean="0">
                <a:latin typeface="Symbol" pitchFamily="18" charset="2"/>
              </a:rPr>
              <a:t>wn</a:t>
            </a:r>
            <a:r>
              <a:rPr lang="en-US" altLang="ja-JP" baseline="-25000" dirty="0" err="1" smtClean="0">
                <a:latin typeface="Symbol" pitchFamily="18" charset="2"/>
              </a:rPr>
              <a:t>t</a:t>
            </a:r>
            <a:r>
              <a:rPr lang="en-US" altLang="ja-JP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If  signal of CPV is observed, need to determine Form Factor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to extract the CP parameters    </a:t>
            </a:r>
            <a:r>
              <a:rPr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p</a:t>
            </a:r>
          </a:p>
          <a:p>
            <a:pPr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 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まとめ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奈良の貢献</a:t>
            </a:r>
            <a:endParaRPr lang="en-US" altLang="ja-JP" sz="2400" dirty="0" smtClean="0">
              <a:latin typeface="+mn-lt"/>
            </a:endParaRPr>
          </a:p>
          <a:p>
            <a:pPr lvl="1"/>
            <a:r>
              <a:rPr lang="ja-JP" altLang="en-US" sz="2800" dirty="0" smtClean="0">
                <a:latin typeface="+mn-lt"/>
              </a:rPr>
              <a:t>２</a:t>
            </a:r>
            <a:r>
              <a:rPr lang="en-US" altLang="ja-JP" sz="2800" dirty="0" smtClean="0">
                <a:latin typeface="+mn-lt"/>
              </a:rPr>
              <a:t>π</a:t>
            </a:r>
            <a:r>
              <a:rPr lang="ja-JP" altLang="en-US" sz="2800" dirty="0" smtClean="0">
                <a:latin typeface="+mn-lt"/>
              </a:rPr>
              <a:t>系</a:t>
            </a:r>
            <a:endParaRPr kumimoji="1" lang="en-US" altLang="ja-JP" sz="2800" dirty="0" smtClean="0">
              <a:solidFill>
                <a:srgbClr val="0070C0"/>
              </a:solidFill>
              <a:latin typeface="+mn-lt"/>
            </a:endParaRPr>
          </a:p>
          <a:p>
            <a:pPr lvl="1"/>
            <a:r>
              <a:rPr lang="en-US" altLang="ja-JP" sz="2800" dirty="0" smtClean="0">
                <a:solidFill>
                  <a:srgbClr val="7030A0"/>
                </a:solidFill>
              </a:rPr>
              <a:t>CP violation </a:t>
            </a:r>
            <a:r>
              <a:rPr lang="en-US" altLang="ja-JP" sz="34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sz="3400" dirty="0" err="1" smtClean="0">
                <a:solidFill>
                  <a:srgbClr val="002060"/>
                </a:solidFill>
                <a:latin typeface="Calibri"/>
                <a:cs typeface="Calibri"/>
              </a:rPr>
              <a:t>→</a:t>
            </a:r>
            <a:r>
              <a:rPr lang="en-US" altLang="ja-JP" sz="3400" dirty="0" err="1" smtClean="0">
                <a:solidFill>
                  <a:srgbClr val="002060"/>
                </a:solidFill>
              </a:rPr>
              <a:t>K</a:t>
            </a:r>
            <a:r>
              <a:rPr lang="en-US" altLang="ja-JP" sz="3400" baseline="-25000" dirty="0" err="1" smtClean="0">
                <a:solidFill>
                  <a:srgbClr val="002060"/>
                </a:solidFill>
              </a:rPr>
              <a:t>s</a:t>
            </a:r>
            <a:r>
              <a:rPr lang="en-US" altLang="ja-JP" sz="3400" dirty="0" err="1" smtClean="0">
                <a:solidFill>
                  <a:srgbClr val="002060"/>
                </a:solidFill>
                <a:latin typeface="Symbol" pitchFamily="18" charset="2"/>
              </a:rPr>
              <a:t>pn</a:t>
            </a:r>
            <a:r>
              <a:rPr lang="en-US" altLang="ja-JP" sz="3400" dirty="0" smtClean="0">
                <a:solidFill>
                  <a:srgbClr val="002060"/>
                </a:solidFill>
              </a:rPr>
              <a:t>       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r>
              <a:rPr lang="en-US" altLang="ja-JP" sz="3100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31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3100" dirty="0" smtClean="0">
                <a:solidFill>
                  <a:srgbClr val="FF0000"/>
                </a:solidFill>
                <a:cs typeface="Calibri"/>
              </a:rPr>
              <a:t>→</a:t>
            </a:r>
            <a:r>
              <a:rPr lang="en-US" altLang="ja-JP" sz="3100" dirty="0" smtClean="0">
                <a:solidFill>
                  <a:srgbClr val="FF0000"/>
                </a:solidFill>
                <a:latin typeface="Symbol" pitchFamily="18" charset="2"/>
              </a:rPr>
              <a:t>K</a:t>
            </a:r>
            <a:r>
              <a:rPr lang="en-US" altLang="ja-JP" sz="31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31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31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altLang="ja-JP" sz="31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31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31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3100" baseline="-250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altLang="ja-JP" sz="3100" baseline="-25000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r>
              <a:rPr lang="ja-JP" altLang="en-US" dirty="0" smtClean="0">
                <a:solidFill>
                  <a:srgbClr val="FF0000"/>
                </a:solidFill>
                <a:latin typeface="Symbol" pitchFamily="18" charset="2"/>
              </a:rPr>
              <a:t>今後様々なモードに挑戦、</a:t>
            </a:r>
            <a:endParaRPr lang="en-US" altLang="ja-JP" dirty="0" smtClean="0">
              <a:solidFill>
                <a:srgbClr val="FF0000"/>
              </a:solidFill>
              <a:latin typeface="Symbol" pitchFamily="18" charset="2"/>
            </a:endParaRPr>
          </a:p>
          <a:p>
            <a:pPr lvl="1">
              <a:buNone/>
            </a:pPr>
            <a:r>
              <a:rPr lang="ja-JP" altLang="en-US" sz="2600" dirty="0" smtClean="0">
                <a:latin typeface="Symbol" pitchFamily="18" charset="2"/>
              </a:rPr>
              <a:t>　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CP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を破るパラメータ　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sz="2000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p</a:t>
            </a:r>
            <a:r>
              <a:rPr lang="ja-JP" altLang="en-US" sz="2000" dirty="0" smtClean="0">
                <a:latin typeface="Symbol" pitchFamily="18" charset="2"/>
              </a:rPr>
              <a:t>決定するには、</a:t>
            </a:r>
            <a:r>
              <a:rPr lang="en-US" altLang="ja-JP" sz="2000" dirty="0" smtClean="0">
                <a:latin typeface="+mn-lt"/>
              </a:rPr>
              <a:t>Form Factor</a:t>
            </a:r>
            <a:r>
              <a:rPr lang="ja-JP" altLang="en-US" sz="2000" dirty="0" smtClean="0">
                <a:latin typeface="+mn-lt"/>
              </a:rPr>
              <a:t>の決定が</a:t>
            </a:r>
            <a:r>
              <a:rPr lang="ja-JP" altLang="en-US" sz="2000" smtClean="0">
                <a:latin typeface="+mn-lt"/>
              </a:rPr>
              <a:t>重要。</a:t>
            </a:r>
            <a:endParaRPr lang="en-US" altLang="ja-JP" sz="2000" smtClean="0">
              <a:latin typeface="+mn-lt"/>
            </a:endParaRPr>
          </a:p>
          <a:p>
            <a:pPr lvl="1">
              <a:buNone/>
            </a:pPr>
            <a:endParaRPr lang="en-US" altLang="ja-JP" sz="2000" dirty="0" smtClean="0">
              <a:latin typeface="+mn-lt"/>
            </a:endParaRPr>
          </a:p>
          <a:p>
            <a:r>
              <a:rPr kumimoji="1" lang="en-US" altLang="ja-JP" dirty="0" smtClean="0"/>
              <a:t>Babar</a:t>
            </a:r>
            <a:r>
              <a:rPr kumimoji="1" lang="ja-JP" altLang="en-US" dirty="0" smtClean="0"/>
              <a:t>の</a:t>
            </a:r>
            <a:r>
              <a:rPr lang="en-US" altLang="ja-JP" dirty="0" smtClean="0">
                <a:latin typeface="Symbol" pitchFamily="18" charset="2"/>
              </a:rPr>
              <a:t>t</a:t>
            </a:r>
            <a:r>
              <a:rPr lang="ja-JP" altLang="en-US" dirty="0" smtClean="0"/>
              <a:t>グループとの</a:t>
            </a:r>
            <a:r>
              <a:rPr lang="ja-JP" altLang="en-US" dirty="0" smtClean="0">
                <a:latin typeface="+mn-ea"/>
              </a:rPr>
              <a:t>コラボレーション</a:t>
            </a:r>
            <a:endParaRPr lang="en-US" altLang="ja-JP" dirty="0" smtClean="0">
              <a:latin typeface="+mn-ea"/>
            </a:endParaRPr>
          </a:p>
          <a:p>
            <a:pPr>
              <a:buFont typeface="Wingdings" pitchFamily="2" charset="2"/>
              <a:buChar char="ü"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HFAG-TAU:   </a:t>
            </a:r>
            <a:r>
              <a:rPr kumimoji="1" lang="ja-JP" altLang="en-US" sz="2000" dirty="0" smtClean="0"/>
              <a:t>タウ</a:t>
            </a:r>
            <a:r>
              <a:rPr lang="ja-JP" altLang="en-US" sz="2000" dirty="0" smtClean="0"/>
              <a:t>の性質の世界平均を導出</a:t>
            </a:r>
            <a:endParaRPr kumimoji="1" lang="en-US" altLang="ja-JP" sz="2000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dirty="0" smtClean="0"/>
              <a:t>　</a:t>
            </a:r>
            <a:r>
              <a:rPr lang="en-US" altLang="ja-JP" dirty="0" smtClean="0"/>
              <a:t>B-Factory  Physics Book: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</a:t>
            </a:r>
            <a:endParaRPr kumimoji="1" lang="en-US" altLang="ja-JP" sz="2000" dirty="0" smtClean="0"/>
          </a:p>
          <a:p>
            <a:pPr>
              <a:buNone/>
            </a:pPr>
            <a:r>
              <a:rPr lang="ja-JP" altLang="en-US" sz="2200" dirty="0" smtClean="0"/>
              <a:t>　　　　　</a:t>
            </a:r>
            <a:endParaRPr lang="en-US" altLang="ja-JP" sz="2200" dirty="0" smtClean="0"/>
          </a:p>
          <a:p>
            <a:pPr lvl="1">
              <a:buNone/>
            </a:pPr>
            <a:endParaRPr kumimoji="1" lang="en-US" altLang="ja-JP" sz="3400" baseline="30000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年間の奈良のアクティビティ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28092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1) Branching fraction and mass spectral in 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cs typeface="Calibri"/>
              </a:rPr>
              <a:t>→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 p</a:t>
            </a:r>
            <a:r>
              <a:rPr lang="en-US" altLang="ja-JP" b="1" baseline="30000" dirty="0" smtClean="0">
                <a:solidFill>
                  <a:srgbClr val="002060"/>
                </a:solidFill>
                <a:latin typeface="Symbol" pitchFamily="18" charset="2"/>
              </a:rPr>
              <a:t>0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b="1" baseline="-25000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</a:p>
          <a:p>
            <a:pPr>
              <a:buNone/>
            </a:pPr>
            <a:r>
              <a:rPr lang="en-US" altLang="ja-JP" b="1" baseline="-25000" dirty="0" smtClean="0">
                <a:solidFill>
                  <a:srgbClr val="002060"/>
                </a:solidFill>
              </a:rPr>
              <a:t> </a:t>
            </a:r>
            <a:r>
              <a:rPr lang="en-US" altLang="ja-JP" b="1" dirty="0" smtClean="0">
                <a:solidFill>
                  <a:srgbClr val="002060"/>
                </a:solidFill>
              </a:rPr>
              <a:t> 						        </a:t>
            </a:r>
            <a:r>
              <a:rPr lang="en-US" altLang="ja-JP" sz="2000" dirty="0" smtClean="0"/>
              <a:t>(PRD78,072006 (2008))</a:t>
            </a:r>
          </a:p>
          <a:p>
            <a:r>
              <a:rPr lang="en-US" altLang="ja-JP" dirty="0" smtClean="0"/>
              <a:t> 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cs typeface="Calibri"/>
              </a:rPr>
              <a:t>→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 p</a:t>
            </a:r>
            <a:r>
              <a:rPr lang="en-US" altLang="ja-JP" b="1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002060"/>
                </a:solidFill>
                <a:latin typeface="Symbol" pitchFamily="18" charset="2"/>
              </a:rPr>
              <a:t>+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002060"/>
                </a:solidFill>
                <a:latin typeface="Symbol" pitchFamily="18" charset="2"/>
              </a:rPr>
              <a:t>0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b="1" baseline="-25000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="1" baseline="-25000" dirty="0" smtClean="0">
                <a:solidFill>
                  <a:srgbClr val="002060"/>
                </a:solidFill>
              </a:rPr>
              <a:t> </a:t>
            </a:r>
            <a:r>
              <a:rPr lang="en-US" altLang="ja-JP" b="1" baseline="-25000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en-US" altLang="ja-JP" dirty="0" smtClean="0"/>
              <a:t>and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class current in 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cs typeface="Calibri"/>
              </a:rPr>
              <a:t>→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latin typeface="Symbol" pitchFamily="18" charset="2"/>
              </a:rPr>
              <a:t>wn</a:t>
            </a:r>
            <a:r>
              <a:rPr lang="en-US" altLang="ja-JP" b="1" baseline="-250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="1" baseline="-25000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Mass spectrum and Form Factors in 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cs typeface="Calibri"/>
              </a:rPr>
              <a:t>→3</a:t>
            </a:r>
            <a:r>
              <a:rPr lang="en-US" altLang="ja-JP" b="1" dirty="0" smtClean="0">
                <a:solidFill>
                  <a:srgbClr val="002060"/>
                </a:solidFill>
                <a:latin typeface="Symbol" pitchFamily="18" charset="2"/>
              </a:rPr>
              <a:t>pn</a:t>
            </a:r>
            <a:r>
              <a:rPr lang="en-US" altLang="ja-JP" b="1" baseline="-25000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00B050"/>
                </a:solidFill>
              </a:rPr>
              <a:t>2) </a:t>
            </a:r>
            <a:r>
              <a:rPr lang="en-US" altLang="ja-JP" dirty="0" smtClean="0">
                <a:solidFill>
                  <a:srgbClr val="00B050"/>
                </a:solidFill>
              </a:rPr>
              <a:t>CP Violation in 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Calibri"/>
                <a:cs typeface="Calibri"/>
              </a:rPr>
              <a:t>→</a:t>
            </a:r>
            <a:r>
              <a:rPr lang="en-US" altLang="ja-JP" dirty="0" smtClean="0">
                <a:solidFill>
                  <a:srgbClr val="00B050"/>
                </a:solidFill>
              </a:rPr>
              <a:t>Ks 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 </a:t>
            </a:r>
            <a:r>
              <a:rPr lang="en-US" altLang="ja-JP" b="1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n-US" altLang="ja-JP" b="1" baseline="-25000" dirty="0" err="1" smtClean="0">
                <a:solidFill>
                  <a:srgbClr val="00B050"/>
                </a:solidFill>
                <a:latin typeface="Symbol" pitchFamily="18" charset="2"/>
              </a:rPr>
              <a:t>t</a:t>
            </a:r>
            <a:r>
              <a:rPr lang="en-US" altLang="ja-JP" b="1" baseline="-25000" dirty="0" smtClean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sz="2000" dirty="0" smtClean="0">
                <a:solidFill>
                  <a:srgbClr val="00B050"/>
                </a:solidFill>
              </a:rPr>
              <a:t>(M. </a:t>
            </a:r>
            <a:r>
              <a:rPr lang="en-US" altLang="ja-JP" sz="2000" dirty="0" err="1" smtClean="0">
                <a:solidFill>
                  <a:srgbClr val="00B050"/>
                </a:solidFill>
              </a:rPr>
              <a:t>Bischofberger</a:t>
            </a:r>
            <a:r>
              <a:rPr lang="en-US" altLang="ja-JP" sz="2000" dirty="0" smtClean="0">
                <a:solidFill>
                  <a:srgbClr val="00B050"/>
                </a:solidFill>
              </a:rPr>
              <a:t> ; Submitted PRL)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00B050"/>
                </a:solidFill>
              </a:rPr>
              <a:t>3) </a:t>
            </a:r>
            <a:r>
              <a:rPr lang="en-US" altLang="ja-JP" dirty="0" smtClean="0">
                <a:solidFill>
                  <a:srgbClr val="00B050"/>
                </a:solidFill>
              </a:rPr>
              <a:t>CP Violation in 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Calibri"/>
                <a:cs typeface="Calibri"/>
              </a:rPr>
              <a:t>→</a:t>
            </a:r>
            <a:r>
              <a:rPr lang="en-US" altLang="ja-JP" dirty="0" smtClean="0">
                <a:solidFill>
                  <a:srgbClr val="00B050"/>
                </a:solidFill>
              </a:rPr>
              <a:t>K 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 p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Symbol" pitchFamily="18" charset="2"/>
              </a:rPr>
              <a:t>- </a:t>
            </a:r>
            <a:r>
              <a:rPr lang="en-US" altLang="ja-JP" b="1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n-US" altLang="ja-JP" b="1" baseline="-25000" dirty="0" err="1" smtClean="0">
                <a:solidFill>
                  <a:srgbClr val="00B050"/>
                </a:solidFill>
                <a:latin typeface="Symbol" pitchFamily="18" charset="2"/>
              </a:rPr>
              <a:t>t</a:t>
            </a:r>
            <a:r>
              <a:rPr lang="en-US" altLang="ja-JP" b="1" baseline="-25000" dirty="0" smtClean="0">
                <a:solidFill>
                  <a:srgbClr val="00B050"/>
                </a:solidFill>
              </a:rPr>
              <a:t>    </a:t>
            </a:r>
            <a:r>
              <a:rPr lang="en-US" altLang="ja-JP" dirty="0" smtClean="0">
                <a:solidFill>
                  <a:srgbClr val="00B050"/>
                </a:solidFill>
              </a:rPr>
              <a:t>(on going)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Collaboration with Babar </a:t>
            </a:r>
            <a:r>
              <a:rPr kumimoji="1" lang="en-US" altLang="ja-JP" dirty="0" smtClean="0">
                <a:latin typeface="Symbol" pitchFamily="18" charset="2"/>
              </a:rPr>
              <a:t>t </a:t>
            </a:r>
            <a:r>
              <a:rPr kumimoji="1" lang="en-US" altLang="ja-JP" dirty="0" smtClean="0"/>
              <a:t>group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World average of tau properties (HFAG-tau)</a:t>
            </a:r>
          </a:p>
          <a:p>
            <a:pPr>
              <a:buNone/>
            </a:pPr>
            <a:r>
              <a:rPr lang="en-US" altLang="ja-JP" dirty="0" smtClean="0">
                <a:hlinkClick r:id="rId3"/>
              </a:rPr>
              <a:t>http://www.slac.stanford.edu/xorg/hfag/tau/index.html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B-Factory Physics Book</a:t>
            </a:r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sz="2000" dirty="0" smtClean="0"/>
              <a:t>目的：</a:t>
            </a:r>
            <a:r>
              <a:rPr lang="en-US" altLang="ja-JP" sz="2000" dirty="0" smtClean="0"/>
              <a:t>SuperB Factory</a:t>
            </a:r>
            <a:r>
              <a:rPr lang="ja-JP" altLang="en-US" sz="2000" dirty="0" smtClean="0"/>
              <a:t>にむけて、</a:t>
            </a:r>
            <a:r>
              <a:rPr lang="en-US" altLang="ja-JP" sz="2000" dirty="0" smtClean="0"/>
              <a:t>B-Factory</a:t>
            </a:r>
            <a:r>
              <a:rPr lang="ja-JP" altLang="en-US" sz="2000" dirty="0" smtClean="0"/>
              <a:t>で得たタウの研究の成果と解析手法を記録に残す。 （来年度中を目標）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  <p:pic>
        <p:nvPicPr>
          <p:cNvPr id="6" name="図 5" descr="TauMa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276872"/>
            <a:ext cx="2322290" cy="2228088"/>
          </a:xfrm>
          <a:prstGeom prst="rect">
            <a:avLst/>
          </a:prstGeom>
        </p:spPr>
      </p:pic>
      <p:pic>
        <p:nvPicPr>
          <p:cNvPr id="7" name="図 6" descr="medium_TauToPimPizNu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276872"/>
            <a:ext cx="2228850" cy="2139696"/>
          </a:xfrm>
          <a:prstGeom prst="rect">
            <a:avLst/>
          </a:prstGeom>
        </p:spPr>
      </p:pic>
      <p:pic>
        <p:nvPicPr>
          <p:cNvPr id="8" name="図 7" descr="medium_TauToPimKmPipN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276872"/>
            <a:ext cx="2228850" cy="21396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1066800"/>
            <a:ext cx="7772400" cy="5181600"/>
          </a:xfrm>
          <a:prstGeom prst="rect">
            <a:avLst/>
          </a:prstGeom>
          <a:solidFill>
            <a:schemeClr val="bg1"/>
          </a:solidFill>
          <a:ln w="254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8100" dir="270000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Situation of Two-</a:t>
            </a:r>
            <a:r>
              <a:rPr lang="en-US" sz="4000" b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Pion</a:t>
            </a:r>
            <a:r>
              <a:rPr lang="en-U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 Channel (</a:t>
            </a:r>
            <a:r>
              <a:rPr lang="en-US" sz="4000" b="1" i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e</a:t>
            </a:r>
            <a:r>
              <a:rPr lang="en-US" sz="4000" b="1" baseline="300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+</a:t>
            </a:r>
            <a:r>
              <a:rPr lang="en-US" sz="4000" b="1" i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e</a:t>
            </a:r>
            <a:r>
              <a:rPr lang="en-US" sz="4000" b="1" baseline="300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–</a:t>
            </a:r>
            <a:r>
              <a:rPr lang="en-U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) </a:t>
            </a:r>
          </a:p>
        </p:txBody>
      </p:sp>
      <p:pic>
        <p:nvPicPr>
          <p:cNvPr id="11" name="Picture 10" descr="combinedALL-NA7_2pi_ePeM_to_piPpiM_lin0,3-0,7GeV_new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497" y="1156214"/>
            <a:ext cx="3693452" cy="2501385"/>
          </a:xfrm>
          <a:prstGeom prst="rect">
            <a:avLst/>
          </a:prstGeom>
        </p:spPr>
      </p:pic>
      <p:pic>
        <p:nvPicPr>
          <p:cNvPr id="12" name="Picture 11" descr="combinedALL-NA7_2pi_ePeM_to_piPpiM_lin0,7-0,85GeV_new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2347" y="1156214"/>
            <a:ext cx="3693452" cy="2501385"/>
          </a:xfrm>
          <a:prstGeom prst="rect">
            <a:avLst/>
          </a:prstGeom>
        </p:spPr>
      </p:pic>
      <p:pic>
        <p:nvPicPr>
          <p:cNvPr id="13" name="Picture 12" descr="combinedALL-NA7_2pi_ePeM_to_piPpiM_lin0,85-1GeV_new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497" y="3670814"/>
            <a:ext cx="3693452" cy="2501385"/>
          </a:xfrm>
          <a:prstGeom prst="rect">
            <a:avLst/>
          </a:prstGeom>
        </p:spPr>
      </p:pic>
      <p:pic>
        <p:nvPicPr>
          <p:cNvPr id="16" name="Picture 15" descr="combinedALL-NA7_2pi_ePeM_to_piPpiM_lin1-1,8GeV_new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12347" y="3670814"/>
            <a:ext cx="3693452" cy="2501385"/>
          </a:xfrm>
          <a:prstGeom prst="rect">
            <a:avLst/>
          </a:prstGeom>
        </p:spPr>
      </p:pic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1470025" y="1263650"/>
          <a:ext cx="968375" cy="244475"/>
        </p:xfrm>
        <a:graphic>
          <a:graphicData uri="http://schemas.openxmlformats.org/presentationml/2006/ole">
            <p:oleObj spid="_x0000_s290818" name="Equation" r:id="rId8" imgW="850900" imgH="215900" progId="Equation.DSMT4">
              <p:embed/>
            </p:oleObj>
          </a:graphicData>
        </a:graphic>
      </p:graphicFrame>
      <p:graphicFrame>
        <p:nvGraphicFramePr>
          <p:cNvPr id="1218563" name="Object 3"/>
          <p:cNvGraphicFramePr>
            <a:graphicFrameLocks noChangeAspect="1"/>
          </p:cNvGraphicFramePr>
          <p:nvPr/>
        </p:nvGraphicFramePr>
        <p:xfrm>
          <a:off x="1470025" y="3783013"/>
          <a:ext cx="968375" cy="244475"/>
        </p:xfrm>
        <a:graphic>
          <a:graphicData uri="http://schemas.openxmlformats.org/presentationml/2006/ole">
            <p:oleObj spid="_x0000_s290819" name="Equation" r:id="rId9" imgW="850900" imgH="215900" progId="Equation.DSMT4">
              <p:embed/>
            </p:oleObj>
          </a:graphicData>
        </a:graphic>
      </p:graphicFrame>
      <p:graphicFrame>
        <p:nvGraphicFramePr>
          <p:cNvPr id="1218564" name="Object 4"/>
          <p:cNvGraphicFramePr>
            <a:graphicFrameLocks noChangeAspect="1"/>
          </p:cNvGraphicFramePr>
          <p:nvPr/>
        </p:nvGraphicFramePr>
        <p:xfrm>
          <a:off x="5257800" y="1262063"/>
          <a:ext cx="968375" cy="244475"/>
        </p:xfrm>
        <a:graphic>
          <a:graphicData uri="http://schemas.openxmlformats.org/presentationml/2006/ole">
            <p:oleObj spid="_x0000_s290820" name="Equation" r:id="rId10" imgW="850900" imgH="215900" progId="Equation.DSMT4">
              <p:embed/>
            </p:oleObj>
          </a:graphicData>
        </a:graphic>
      </p:graphicFrame>
      <p:graphicFrame>
        <p:nvGraphicFramePr>
          <p:cNvPr id="1218565" name="Object 5"/>
          <p:cNvGraphicFramePr>
            <a:graphicFrameLocks noChangeAspect="1"/>
          </p:cNvGraphicFramePr>
          <p:nvPr/>
        </p:nvGraphicFramePr>
        <p:xfrm>
          <a:off x="5257800" y="3781425"/>
          <a:ext cx="968375" cy="244475"/>
        </p:xfrm>
        <a:graphic>
          <a:graphicData uri="http://schemas.openxmlformats.org/presentationml/2006/ole">
            <p:oleObj spid="_x0000_s290821" name="Equation" r:id="rId11" imgW="850900" imgH="2159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83" y="4026272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947" y="1268760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26"/>
          <p:cNvGrpSpPr/>
          <p:nvPr/>
        </p:nvGrpSpPr>
        <p:grpSpPr>
          <a:xfrm>
            <a:off x="107504" y="1240720"/>
            <a:ext cx="4536504" cy="2620328"/>
            <a:chOff x="107504" y="1456744"/>
            <a:chExt cx="4536504" cy="2620328"/>
          </a:xfrm>
        </p:grpSpPr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483" y="1456744"/>
              <a:ext cx="4200525" cy="262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21"/>
            <p:cNvGrpSpPr/>
            <p:nvPr/>
          </p:nvGrpSpPr>
          <p:grpSpPr>
            <a:xfrm>
              <a:off x="107504" y="2420888"/>
              <a:ext cx="1008112" cy="1080120"/>
              <a:chOff x="339776" y="2450108"/>
              <a:chExt cx="1008112" cy="1080120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1059856" y="2450108"/>
                <a:ext cx="288032" cy="186804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339776" y="3098180"/>
                <a:ext cx="684584" cy="432048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dirty="0" smtClean="0"/>
                  <a:t>0.02</a:t>
                </a:r>
                <a:endParaRPr kumimoji="1" lang="ja-JP" altLang="en-US" sz="2200" dirty="0"/>
              </a:p>
            </p:txBody>
          </p:sp>
          <p:cxnSp>
            <p:nvCxnSpPr>
              <p:cNvPr id="25" name="直線矢印コネクタ 24"/>
              <p:cNvCxnSpPr>
                <a:stCxn id="24" idx="0"/>
                <a:endCxn id="23" idx="2"/>
              </p:cNvCxnSpPr>
              <p:nvPr/>
            </p:nvCxnSpPr>
            <p:spPr>
              <a:xfrm rot="5400000" flipH="1" flipV="1">
                <a:off x="712336" y="2606644"/>
                <a:ext cx="461268" cy="521804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タイトル 1"/>
          <p:cNvSpPr txBox="1">
            <a:spLocks/>
          </p:cNvSpPr>
          <p:nvPr/>
        </p:nvSpPr>
        <p:spPr>
          <a:xfrm>
            <a:off x="395536" y="197768"/>
            <a:ext cx="7704856" cy="638944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4000" dirty="0" smtClean="0">
                <a:solidFill>
                  <a:schemeClr val="tx2"/>
                </a:solidFill>
              </a:rPr>
              <a:t>A</a:t>
            </a:r>
            <a:r>
              <a:rPr lang="en-US" altLang="ja-JP" sz="4000" baseline="-25000" dirty="0" smtClean="0">
                <a:solidFill>
                  <a:schemeClr val="tx2"/>
                </a:solidFill>
              </a:rPr>
              <a:t>CP</a:t>
            </a:r>
            <a:r>
              <a:rPr lang="en-US" altLang="ja-JP" sz="4000" baseline="30000" dirty="0" smtClean="0">
                <a:solidFill>
                  <a:schemeClr val="tx2"/>
                </a:solidFill>
              </a:rPr>
              <a:t>(3)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lang="en-US" altLang="ja-JP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cos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lang="en-US" altLang="ja-JP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lang="en-US" altLang="ja-JP" sz="4000" dirty="0" smtClean="0">
                <a:solidFill>
                  <a:schemeClr val="tx2"/>
                </a:solidFill>
              </a:rPr>
              <a:t>τ</a:t>
            </a:r>
            <a:r>
              <a:rPr lang="ja-JP" altLang="en-US" sz="4000" b="1" baseline="30000" dirty="0" smtClean="0">
                <a:solidFill>
                  <a:schemeClr val="tx2"/>
                </a:solidFill>
              </a:rPr>
              <a:t>－</a:t>
            </a:r>
            <a:r>
              <a:rPr lang="ja-JP" altLang="en-US" sz="4000" dirty="0" smtClean="0">
                <a:solidFill>
                  <a:schemeClr val="tx2"/>
                </a:solidFill>
              </a:rPr>
              <a:t>→</a:t>
            </a:r>
            <a:r>
              <a:rPr lang="en-US" altLang="ja-JP" sz="4000" dirty="0" smtClean="0">
                <a:solidFill>
                  <a:schemeClr val="tx2"/>
                </a:solidFill>
              </a:rPr>
              <a:t>π</a:t>
            </a:r>
            <a:r>
              <a:rPr lang="ja-JP" altLang="en-US" sz="4000" b="1" baseline="30000" dirty="0" smtClean="0">
                <a:solidFill>
                  <a:schemeClr val="tx2"/>
                </a:solidFill>
              </a:rPr>
              <a:t>－</a:t>
            </a:r>
            <a:r>
              <a:rPr lang="en-US" altLang="ja-JP" sz="4000" dirty="0" smtClean="0">
                <a:solidFill>
                  <a:schemeClr val="tx2"/>
                </a:solidFill>
              </a:rPr>
              <a:t>π</a:t>
            </a:r>
            <a:r>
              <a:rPr lang="ja-JP" altLang="en-US" sz="4000" b="1" baseline="30000" dirty="0" smtClean="0">
                <a:solidFill>
                  <a:schemeClr val="tx2"/>
                </a:solidFill>
              </a:rPr>
              <a:t>－</a:t>
            </a:r>
            <a:r>
              <a:rPr lang="en-US" altLang="ja-JP" sz="4000" dirty="0" smtClean="0">
                <a:solidFill>
                  <a:schemeClr val="tx2"/>
                </a:solidFill>
              </a:rPr>
              <a:t>π</a:t>
            </a:r>
            <a:r>
              <a:rPr lang="ja-JP" altLang="en-US" sz="4000" b="1" baseline="30000" dirty="0" smtClean="0">
                <a:solidFill>
                  <a:schemeClr val="tx2"/>
                </a:solidFill>
              </a:rPr>
              <a:t>＋</a:t>
            </a:r>
            <a:r>
              <a:rPr lang="en-US" altLang="ja-JP" sz="4000" dirty="0" smtClean="0">
                <a:solidFill>
                  <a:schemeClr val="tx2"/>
                </a:solidFill>
              </a:rPr>
              <a:t> ν</a:t>
            </a:r>
            <a:r>
              <a:rPr lang="el-GR" altLang="ja-JP" sz="4000" dirty="0" smtClean="0">
                <a:solidFill>
                  <a:schemeClr val="tx2"/>
                </a:solidFill>
              </a:rPr>
              <a:t> </a:t>
            </a:r>
            <a:r>
              <a:rPr lang="el-GR" altLang="ja-JP" sz="4000" b="1" baseline="-25000" dirty="0" smtClean="0">
                <a:solidFill>
                  <a:schemeClr val="tx2"/>
                </a:solidFill>
              </a:rPr>
              <a:t>τ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364088" y="1988840"/>
            <a:ext cx="1368152" cy="57606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1307579" y="4941168"/>
            <a:ext cx="1800200" cy="9361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4716016" y="4437112"/>
            <a:ext cx="4176464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2400" dirty="0" smtClean="0"/>
              <a:t>The same for Acp</a:t>
            </a:r>
            <a:r>
              <a:rPr lang="en-US" altLang="ja-JP" sz="2400" baseline="30000" dirty="0" smtClean="0"/>
              <a:t>(3)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876256" y="3717032"/>
            <a:ext cx="1656184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2555776" y="6478736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2339752" y="3691632"/>
            <a:ext cx="1944216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84236" y="1604517"/>
            <a:ext cx="1214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4092228" y="1830238"/>
            <a:ext cx="1214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75159" y="4566542"/>
            <a:ext cx="1214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円/楕円 33"/>
          <p:cNvSpPr/>
          <p:nvPr/>
        </p:nvSpPr>
        <p:spPr>
          <a:xfrm>
            <a:off x="2771800" y="2420888"/>
            <a:ext cx="1296144" cy="50405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2029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91" y="4005064"/>
            <a:ext cx="4200525" cy="26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22"/>
          <p:cNvGrpSpPr/>
          <p:nvPr/>
        </p:nvGrpSpPr>
        <p:grpSpPr>
          <a:xfrm>
            <a:off x="251520" y="1268760"/>
            <a:ext cx="4464496" cy="2620328"/>
            <a:chOff x="251520" y="1456744"/>
            <a:chExt cx="4464496" cy="2620328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5491" y="1456744"/>
              <a:ext cx="4200525" cy="262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グループ化 17"/>
            <p:cNvGrpSpPr/>
            <p:nvPr/>
          </p:nvGrpSpPr>
          <p:grpSpPr>
            <a:xfrm>
              <a:off x="251520" y="2420888"/>
              <a:ext cx="936104" cy="1268104"/>
              <a:chOff x="251520" y="2420888"/>
              <a:chExt cx="936104" cy="1268104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899592" y="2420888"/>
                <a:ext cx="288032" cy="187984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251520" y="3256944"/>
                <a:ext cx="684584" cy="432048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200" dirty="0" smtClean="0"/>
                  <a:t>0.02</a:t>
                </a:r>
                <a:endParaRPr kumimoji="1" lang="ja-JP" altLang="en-US" sz="2200" dirty="0"/>
              </a:p>
            </p:txBody>
          </p:sp>
          <p:cxnSp>
            <p:nvCxnSpPr>
              <p:cNvPr id="21" name="直線矢印コネクタ 20"/>
              <p:cNvCxnSpPr>
                <a:stCxn id="20" idx="0"/>
                <a:endCxn id="19" idx="2"/>
              </p:cNvCxnSpPr>
              <p:nvPr/>
            </p:nvCxnSpPr>
            <p:spPr>
              <a:xfrm rot="5400000" flipH="1" flipV="1">
                <a:off x="494674" y="2708010"/>
                <a:ext cx="648072" cy="449796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6012160" y="2204864"/>
            <a:ext cx="1872208" cy="50405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907704" y="4941168"/>
            <a:ext cx="1656184" cy="57606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627784" y="2276872"/>
            <a:ext cx="1728192" cy="64807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932040" y="5301208"/>
            <a:ext cx="3960440" cy="1224136"/>
          </a:xfrm>
          <a:prstGeom prst="rect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2400" dirty="0" smtClean="0"/>
              <a:t>-Contribution from detector asymmetries…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716016" y="3861048"/>
            <a:ext cx="4176464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2400" dirty="0" smtClean="0"/>
              <a:t> Non-zero values are observed for CP-even term A</a:t>
            </a:r>
            <a:r>
              <a:rPr lang="en-US" altLang="ja-JP" sz="2400" baseline="-25000" dirty="0" smtClean="0"/>
              <a:t>CP</a:t>
            </a:r>
            <a:r>
              <a:rPr lang="en-US" altLang="ja-JP" sz="2400" baseline="30000" dirty="0" smtClean="0"/>
              <a:t>(4)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36" name="下矢印 35"/>
          <p:cNvSpPr/>
          <p:nvPr/>
        </p:nvSpPr>
        <p:spPr>
          <a:xfrm>
            <a:off x="6372200" y="4797152"/>
            <a:ext cx="576064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37"/>
          <p:cNvGrpSpPr/>
          <p:nvPr/>
        </p:nvGrpSpPr>
        <p:grpSpPr>
          <a:xfrm>
            <a:off x="4427984" y="4365104"/>
            <a:ext cx="681980" cy="1200329"/>
            <a:chOff x="4754116" y="4532927"/>
            <a:chExt cx="681980" cy="1200329"/>
          </a:xfrm>
        </p:grpSpPr>
        <p:sp>
          <p:nvSpPr>
            <p:cNvPr id="33" name="円/楕円 32"/>
            <p:cNvSpPr>
              <a:spLocks/>
            </p:cNvSpPr>
            <p:nvPr/>
          </p:nvSpPr>
          <p:spPr>
            <a:xfrm>
              <a:off x="5046648" y="5218367"/>
              <a:ext cx="389448" cy="39604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754116" y="4532927"/>
              <a:ext cx="542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200" dirty="0" smtClean="0">
                  <a:latin typeface="ＭＳ 明朝"/>
                  <a:ea typeface="ＭＳ 明朝"/>
                </a:rPr>
                <a:t>☹</a:t>
              </a:r>
              <a:endParaRPr kumimoji="1" lang="ja-JP" altLang="en-US" sz="7200" dirty="0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6732240" y="3725540"/>
            <a:ext cx="1656184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40" name="正方形/長方形 39"/>
          <p:cNvSpPr/>
          <p:nvPr/>
        </p:nvSpPr>
        <p:spPr>
          <a:xfrm>
            <a:off x="2555776" y="6474544"/>
            <a:ext cx="172819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41" name="正方形/長方形 40"/>
          <p:cNvSpPr/>
          <p:nvPr/>
        </p:nvSpPr>
        <p:spPr>
          <a:xfrm>
            <a:off x="2411760" y="3717032"/>
            <a:ext cx="1944216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M(K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b="1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b="1" dirty="0" smtClean="0"/>
              <a:t>)(</a:t>
            </a:r>
            <a:r>
              <a:rPr lang="en-US" altLang="ja-JP" b="1" dirty="0" err="1" smtClean="0"/>
              <a:t>GeV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9865096" cy="5040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A</a:t>
            </a:r>
            <a:r>
              <a:rPr kumimoji="1" lang="en-US" altLang="ja-JP" baseline="-25000" dirty="0" err="1" smtClean="0"/>
              <a:t>Even</a:t>
            </a:r>
            <a:r>
              <a:rPr kumimoji="1" lang="en-US" altLang="ja-JP" baseline="30000" dirty="0" smtClean="0"/>
              <a:t>(4)</a:t>
            </a:r>
            <a:r>
              <a:rPr lang="en-US" altLang="ja-JP" dirty="0" smtClean="0"/>
              <a:t> in τ</a:t>
            </a:r>
            <a:r>
              <a:rPr lang="ja-JP" altLang="en-US" b="1" baseline="30000" dirty="0" smtClean="0"/>
              <a:t>－</a:t>
            </a:r>
            <a:r>
              <a:rPr lang="ja-JP" altLang="en-US" dirty="0" smtClean="0"/>
              <a:t>→</a:t>
            </a:r>
            <a:r>
              <a:rPr lang="en-US" altLang="ja-JP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="1" baseline="30000" dirty="0" smtClean="0"/>
              <a:t>－</a:t>
            </a:r>
            <a:r>
              <a:rPr lang="en-US" altLang="ja-JP" dirty="0" smtClean="0"/>
              <a:t>π</a:t>
            </a:r>
            <a:r>
              <a:rPr lang="ja-JP" altLang="en-US" b="1" baseline="30000" dirty="0" smtClean="0"/>
              <a:t>＋</a:t>
            </a:r>
            <a:r>
              <a:rPr lang="en-US" altLang="ja-JP" dirty="0" smtClean="0"/>
              <a:t> ν</a:t>
            </a:r>
            <a:r>
              <a:rPr lang="el-GR" altLang="ja-JP" dirty="0" smtClean="0"/>
              <a:t> </a:t>
            </a:r>
            <a:r>
              <a:rPr lang="el-GR" altLang="ja-JP" b="1" baseline="-25000" dirty="0" smtClean="0"/>
              <a:t>τ </a:t>
            </a:r>
            <a:endParaRPr kumimoji="1" lang="ja-JP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-21952" y="4613994"/>
            <a:ext cx="13144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4010496" y="1859384"/>
            <a:ext cx="13144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rot="16200000">
            <a:off x="-72752" y="1761976"/>
            <a:ext cx="13144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37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6858000" y="4500563"/>
            <a:ext cx="714375" cy="214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143500" y="2643188"/>
            <a:ext cx="3357563" cy="5000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929188" y="1571625"/>
            <a:ext cx="3714750" cy="5715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042275" cy="45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4200" dirty="0" smtClean="0">
                <a:solidFill>
                  <a:schemeClr val="bg1"/>
                </a:solidFill>
              </a:rPr>
              <a:t>セカンドクラスカレントの寄与</a:t>
            </a:r>
          </a:p>
        </p:txBody>
      </p:sp>
      <p:sp>
        <p:nvSpPr>
          <p:cNvPr id="121862" name="テキスト ボックス 4"/>
          <p:cNvSpPr txBox="1">
            <a:spLocks noChangeArrowheads="1"/>
          </p:cNvSpPr>
          <p:nvPr/>
        </p:nvSpPr>
        <p:spPr bwMode="auto">
          <a:xfrm>
            <a:off x="5000625" y="11430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【</a:t>
            </a:r>
            <a:r>
              <a:rPr lang="ja-JP" altLang="en-US">
                <a:latin typeface="Calibri" pitchFamily="34" charset="0"/>
              </a:rPr>
              <a:t>フィットの関数</a:t>
            </a:r>
            <a:r>
              <a:rPr lang="en-US" altLang="ja-JP">
                <a:latin typeface="Calibri" pitchFamily="34" charset="0"/>
              </a:rPr>
              <a:t>】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3500" y="3214688"/>
            <a:ext cx="3286125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 err="1">
                <a:latin typeface="+mn-lt"/>
                <a:ea typeface="+mn-ea"/>
              </a:rPr>
              <a:t>Y</a:t>
            </a:r>
            <a:r>
              <a:rPr lang="en-US" altLang="ja-JP" sz="1600" b="1" baseline="-25000" dirty="0" err="1">
                <a:latin typeface="+mn-lt"/>
                <a:ea typeface="+mn-ea"/>
              </a:rPr>
              <a:t>max</a:t>
            </a:r>
            <a:r>
              <a:rPr lang="en-US" altLang="ja-JP" sz="1600" b="1" dirty="0">
                <a:latin typeface="+mn-lt"/>
                <a:ea typeface="+mn-ea"/>
              </a:rPr>
              <a:t> : </a:t>
            </a:r>
            <a:r>
              <a:rPr lang="ja-JP" altLang="en-US" sz="1600" b="1" dirty="0">
                <a:latin typeface="+mn-lt"/>
                <a:ea typeface="+mn-ea"/>
              </a:rPr>
              <a:t>正規化定数</a:t>
            </a:r>
            <a:endParaRPr lang="en-US" altLang="ja-JP" sz="1600" b="1" dirty="0">
              <a:latin typeface="+mn-lt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lt"/>
                <a:ea typeface="+mn-ea"/>
              </a:rPr>
              <a:t>ε</a:t>
            </a:r>
            <a:r>
              <a:rPr lang="ja-JP" altLang="en-US" sz="1600" b="1" dirty="0">
                <a:latin typeface="+mn-lt"/>
                <a:ea typeface="+mn-ea"/>
              </a:rPr>
              <a:t>　　：セカンドクラスカレントの寄与</a:t>
            </a:r>
          </a:p>
        </p:txBody>
      </p:sp>
      <p:sp>
        <p:nvSpPr>
          <p:cNvPr id="121864" name="テキスト ボックス 11"/>
          <p:cNvSpPr txBox="1">
            <a:spLocks noChangeArrowheads="1"/>
          </p:cNvSpPr>
          <p:nvPr/>
        </p:nvSpPr>
        <p:spPr bwMode="auto">
          <a:xfrm>
            <a:off x="4929188" y="407193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【</a:t>
            </a:r>
            <a:r>
              <a:rPr lang="ja-JP" altLang="en-US">
                <a:latin typeface="Calibri" pitchFamily="34" charset="0"/>
              </a:rPr>
              <a:t>フィットの結果</a:t>
            </a:r>
            <a:r>
              <a:rPr lang="en-US" altLang="ja-JP">
                <a:latin typeface="Calibri" pitchFamily="34" charset="0"/>
              </a:rPr>
              <a:t>】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21865" name="テキスト ボックス 12"/>
          <p:cNvSpPr txBox="1">
            <a:spLocks noChangeArrowheads="1"/>
          </p:cNvSpPr>
          <p:nvPr/>
        </p:nvSpPr>
        <p:spPr bwMode="auto">
          <a:xfrm>
            <a:off x="5286375" y="47863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>
                <a:latin typeface="Calibri" pitchFamily="34" charset="0"/>
              </a:rPr>
              <a:t>（　</a:t>
            </a:r>
            <a:r>
              <a:rPr lang="en-US" altLang="ja-JP">
                <a:latin typeface="Calibri" pitchFamily="34" charset="0"/>
              </a:rPr>
              <a:t>χ</a:t>
            </a:r>
            <a:r>
              <a:rPr lang="ja-JP" altLang="en-US" baseline="30000">
                <a:latin typeface="Calibri" pitchFamily="34" charset="0"/>
              </a:rPr>
              <a:t>２　</a:t>
            </a:r>
            <a:r>
              <a:rPr lang="en-US" altLang="ja-JP">
                <a:latin typeface="Calibri" pitchFamily="34" charset="0"/>
              </a:rPr>
              <a:t>=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67.48</a:t>
            </a:r>
            <a:r>
              <a:rPr lang="ja-JP" altLang="en-US">
                <a:latin typeface="Calibri" pitchFamily="34" charset="0"/>
              </a:rPr>
              <a:t>　、</a:t>
            </a:r>
            <a:r>
              <a:rPr lang="en-US" altLang="ja-JP">
                <a:latin typeface="Calibri" pitchFamily="34" charset="0"/>
              </a:rPr>
              <a:t>NDF  =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38</a:t>
            </a:r>
            <a:r>
              <a:rPr lang="ja-JP" altLang="en-US">
                <a:latin typeface="Calibri" pitchFamily="34" charset="0"/>
              </a:rPr>
              <a:t>　）</a:t>
            </a:r>
          </a:p>
        </p:txBody>
      </p:sp>
      <p:sp>
        <p:nvSpPr>
          <p:cNvPr id="121866" name="テキスト ボックス 13"/>
          <p:cNvSpPr txBox="1">
            <a:spLocks noChangeArrowheads="1"/>
          </p:cNvSpPr>
          <p:nvPr/>
        </p:nvSpPr>
        <p:spPr bwMode="auto">
          <a:xfrm>
            <a:off x="5072063" y="4429125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ε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=</a:t>
            </a:r>
            <a:r>
              <a:rPr lang="ja-JP" altLang="en-US">
                <a:latin typeface="Calibri" pitchFamily="34" charset="0"/>
              </a:rPr>
              <a:t>－</a:t>
            </a:r>
            <a:r>
              <a:rPr lang="en-US" altLang="ja-JP">
                <a:latin typeface="Calibri" pitchFamily="34" charset="0"/>
              </a:rPr>
              <a:t>0.0143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±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0.0039  </a:t>
            </a:r>
            <a:r>
              <a:rPr lang="ja-JP" altLang="en-US">
                <a:latin typeface="Calibri" pitchFamily="34" charset="0"/>
              </a:rPr>
              <a:t>　　　　　　</a:t>
            </a:r>
          </a:p>
        </p:txBody>
      </p:sp>
      <p:sp>
        <p:nvSpPr>
          <p:cNvPr id="121867" name="テキスト ボックス 14"/>
          <p:cNvSpPr txBox="1">
            <a:spLocks noChangeArrowheads="1"/>
          </p:cNvSpPr>
          <p:nvPr/>
        </p:nvSpPr>
        <p:spPr bwMode="auto">
          <a:xfrm>
            <a:off x="5143500" y="52863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>
                <a:latin typeface="Calibri" pitchFamily="34" charset="0"/>
              </a:rPr>
              <a:t>これより</a:t>
            </a:r>
            <a:r>
              <a:rPr lang="en-US" altLang="ja-JP">
                <a:latin typeface="Calibri" pitchFamily="34" charset="0"/>
              </a:rPr>
              <a:t>ε</a:t>
            </a:r>
            <a:r>
              <a:rPr lang="ja-JP" altLang="en-US">
                <a:latin typeface="Calibri" pitchFamily="34" charset="0"/>
              </a:rPr>
              <a:t>の上限値は、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57813" y="5715000"/>
            <a:ext cx="3000375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　</a:t>
            </a:r>
            <a:r>
              <a:rPr lang="en-US" altLang="ja-JP" dirty="0"/>
              <a:t>ε</a:t>
            </a:r>
            <a:r>
              <a:rPr lang="ja-JP" altLang="en-US" dirty="0"/>
              <a:t>　＜　</a:t>
            </a:r>
            <a:r>
              <a:rPr lang="en-US" altLang="ja-JP" dirty="0"/>
              <a:t>0.0050</a:t>
            </a:r>
            <a:r>
              <a:rPr lang="ja-JP" altLang="en-US" dirty="0"/>
              <a:t>　（</a:t>
            </a:r>
            <a:r>
              <a:rPr lang="en-US" altLang="ja-JP" dirty="0"/>
              <a:t>90%   C.L.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1218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ja-JP" altLang="en-US">
              <a:latin typeface="Calibri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929188" y="4000500"/>
            <a:ext cx="3429000" cy="121443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857750" y="1071563"/>
            <a:ext cx="3857625" cy="2786062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18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ja-JP" altLang="en-US">
              <a:latin typeface="Calibri" pitchFamily="34" charset="0"/>
            </a:endParaRPr>
          </a:p>
        </p:txBody>
      </p:sp>
      <p:pic>
        <p:nvPicPr>
          <p:cNvPr id="1218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1571625"/>
            <a:ext cx="6899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線コネクタ 26"/>
          <p:cNvCxnSpPr/>
          <p:nvPr/>
        </p:nvCxnSpPr>
        <p:spPr>
          <a:xfrm>
            <a:off x="5000625" y="2286000"/>
            <a:ext cx="357187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75" name="テキスト ボックス 27"/>
          <p:cNvSpPr txBox="1">
            <a:spLocks noChangeArrowheads="1"/>
          </p:cNvSpPr>
          <p:nvPr/>
        </p:nvSpPr>
        <p:spPr bwMode="auto">
          <a:xfrm>
            <a:off x="4857750" y="2286000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>
                <a:latin typeface="Calibri" pitchFamily="34" charset="0"/>
              </a:rPr>
              <a:t>・今回は、</a:t>
            </a:r>
            <a:r>
              <a:rPr lang="en-US" altLang="ja-JP">
                <a:latin typeface="Calibri" pitchFamily="34" charset="0"/>
              </a:rPr>
              <a:t>F</a:t>
            </a:r>
            <a:r>
              <a:rPr lang="ja-JP" altLang="en-US">
                <a:latin typeface="Calibri" pitchFamily="34" charset="0"/>
              </a:rPr>
              <a:t>（</a:t>
            </a:r>
            <a:r>
              <a:rPr lang="en-US" altLang="ja-JP">
                <a:latin typeface="Calibri" pitchFamily="34" charset="0"/>
              </a:rPr>
              <a:t>cosθ</a:t>
            </a:r>
            <a:r>
              <a:rPr lang="ja-JP" altLang="en-US">
                <a:latin typeface="Calibri" pitchFamily="34" charset="0"/>
              </a:rPr>
              <a:t>）＝１について</a:t>
            </a:r>
            <a:r>
              <a:rPr lang="en-US" altLang="ja-JP">
                <a:latin typeface="Calibri" pitchFamily="34" charset="0"/>
              </a:rPr>
              <a:t> </a:t>
            </a:r>
            <a:r>
              <a:rPr lang="ja-JP" altLang="en-US">
                <a:latin typeface="Calibri" pitchFamily="34" charset="0"/>
              </a:rPr>
              <a:t>調べる</a:t>
            </a:r>
          </a:p>
        </p:txBody>
      </p:sp>
      <p:sp>
        <p:nvSpPr>
          <p:cNvPr id="24" name="曲折矢印 23"/>
          <p:cNvSpPr/>
          <p:nvPr/>
        </p:nvSpPr>
        <p:spPr>
          <a:xfrm>
            <a:off x="7143750" y="4143375"/>
            <a:ext cx="285750" cy="35718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0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1877" name="テキスト ボックス 25"/>
          <p:cNvSpPr txBox="1">
            <a:spLocks noChangeArrowheads="1"/>
          </p:cNvSpPr>
          <p:nvPr/>
        </p:nvSpPr>
        <p:spPr bwMode="auto">
          <a:xfrm>
            <a:off x="7429500" y="4090988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 sz="1600">
                <a:latin typeface="Calibri" pitchFamily="34" charset="0"/>
              </a:rPr>
              <a:t>統計誤差</a:t>
            </a:r>
          </a:p>
        </p:txBody>
      </p:sp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5313363" y="2643188"/>
          <a:ext cx="3089275" cy="503237"/>
        </p:xfrm>
        <a:graphic>
          <a:graphicData uri="http://schemas.openxmlformats.org/presentationml/2006/ole">
            <p:oleObj spid="_x0000_s249858" name="数式" r:id="rId5" imgW="2197080" imgH="431640" progId="Equation.3">
              <p:embed/>
            </p:oleObj>
          </a:graphicData>
        </a:graphic>
      </p:graphicFrame>
      <p:sp>
        <p:nvSpPr>
          <p:cNvPr id="30" name="スライド番号プレースホルダ 2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3B650CEA-CA56-48F9-8084-F43589A9B099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 bwMode="auto">
          <a:xfrm>
            <a:off x="0" y="1412776"/>
            <a:ext cx="4572000" cy="5715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ja-JP" altLang="en-US" sz="2400" dirty="0"/>
              <a:t>崩壊角分布</a:t>
            </a:r>
            <a:r>
              <a:rPr lang="en-US" altLang="ja-JP" sz="2400" dirty="0"/>
              <a:t> (data</a:t>
            </a:r>
            <a:r>
              <a:rPr lang="ja-JP" altLang="en-US" sz="2400" dirty="0"/>
              <a:t>から</a:t>
            </a:r>
            <a:r>
              <a:rPr lang="en-US" altLang="ja-JP" sz="2400" dirty="0"/>
              <a:t>BG</a:t>
            </a:r>
            <a:r>
              <a:rPr lang="ja-JP" altLang="en-US" sz="2400" dirty="0"/>
              <a:t>を引いて、</a:t>
            </a:r>
            <a:endParaRPr lang="en-US" altLang="ja-JP" sz="2400" dirty="0"/>
          </a:p>
          <a:p>
            <a:pPr algn="ctr" defTabSz="914400" fontAlgn="auto">
              <a:spcAft>
                <a:spcPts val="0"/>
              </a:spcAft>
              <a:defRPr/>
            </a:pPr>
            <a:r>
              <a:rPr lang="ja-JP" altLang="en-US" sz="2400" dirty="0"/>
              <a:t>検出効率を考慮</a:t>
            </a:r>
            <a:r>
              <a:rPr lang="en-US" altLang="ja-JP" sz="2400" dirty="0"/>
              <a:t>)</a:t>
            </a:r>
            <a:r>
              <a:rPr lang="ja-JP" altLang="en-US" sz="2400" dirty="0"/>
              <a:t>の</a:t>
            </a:r>
            <a:r>
              <a:rPr lang="en-US" altLang="ja-JP" sz="2400" dirty="0"/>
              <a:t>fit</a:t>
            </a:r>
          </a:p>
        </p:txBody>
      </p:sp>
      <p:pic>
        <p:nvPicPr>
          <p:cNvPr id="121881" name="Picture 2"/>
          <p:cNvPicPr>
            <a:picLocks noChangeAspect="1" noChangeArrowheads="1"/>
          </p:cNvPicPr>
          <p:nvPr/>
        </p:nvPicPr>
        <p:blipFill>
          <a:blip r:embed="rId6" cstate="print"/>
          <a:srcRect t="53853"/>
          <a:stretch>
            <a:fillRect/>
          </a:stretch>
        </p:blipFill>
        <p:spPr bwMode="auto">
          <a:xfrm>
            <a:off x="214313" y="1928813"/>
            <a:ext cx="45005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142875" y="1928813"/>
            <a:ext cx="1500188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00375" y="6143625"/>
            <a:ext cx="1500188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ja-JP" altLang="en-US" dirty="0">
                <a:solidFill>
                  <a:schemeClr val="bg1"/>
                </a:solidFill>
              </a:rPr>
              <a:t>こ</a:t>
            </a:r>
            <a:r>
              <a:rPr lang="en-US" altLang="ja-JP" dirty="0" err="1">
                <a:solidFill>
                  <a:schemeClr val="tx1"/>
                </a:solidFill>
              </a:rPr>
              <a:t>cos</a:t>
            </a:r>
            <a:r>
              <a:rPr lang="en-US" altLang="ja-JP" dirty="0" err="1">
                <a:solidFill>
                  <a:schemeClr val="tx1"/>
                </a:solidFill>
                <a:latin typeface="Calibri" pitchFamily="34" charset="0"/>
              </a:rPr>
              <a:t>θ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43608" y="980728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t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smtClean="0">
                <a:latin typeface="Calibri"/>
                <a:cs typeface="Calibri"/>
              </a:rPr>
              <a:t>→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err="1" smtClean="0">
                <a:latin typeface="Symbol" pitchFamily="18" charset="2"/>
              </a:rPr>
              <a:t>wn</a:t>
            </a:r>
            <a:r>
              <a:rPr lang="en-US" altLang="ja-JP" baseline="-25000" dirty="0" err="1" smtClean="0">
                <a:latin typeface="Symbol" pitchFamily="18" charset="2"/>
              </a:rPr>
              <a:t>t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ransition advTm="87547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492A5F4-AD10-4FCA-BBBF-2B6C69F0C6BC}" type="slidenum">
              <a:rPr lang="ru-RU"/>
              <a:pPr/>
              <a:t>36</a:t>
            </a:fld>
            <a:endParaRPr lang="ru-RU"/>
          </a:p>
        </p:txBody>
      </p:sp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5076056" y="980728"/>
            <a:ext cx="719138" cy="431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ru-RU" sz="1800"/>
          </a:p>
        </p:txBody>
      </p:sp>
      <p:sp>
        <p:nvSpPr>
          <p:cNvPr id="1188867" name="Rectangle 3"/>
          <p:cNvSpPr>
            <a:spLocks noChangeArrowheads="1"/>
          </p:cNvSpPr>
          <p:nvPr/>
        </p:nvSpPr>
        <p:spPr bwMode="auto">
          <a:xfrm>
            <a:off x="3103563" y="993775"/>
            <a:ext cx="936625" cy="431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ru-RU" sz="1800"/>
          </a:p>
        </p:txBody>
      </p:sp>
      <p:sp>
        <p:nvSpPr>
          <p:cNvPr id="1188868" name="Text Box 4"/>
          <p:cNvSpPr txBox="1">
            <a:spLocks noChangeArrowheads="1"/>
          </p:cNvSpPr>
          <p:nvPr/>
        </p:nvSpPr>
        <p:spPr bwMode="auto">
          <a:xfrm>
            <a:off x="5387975" y="2133600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CC0000"/>
                </a:solidFill>
              </a:rPr>
              <a:t>reconstructed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611560" y="332656"/>
            <a:ext cx="5902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000099"/>
                </a:solidFill>
                <a:sym typeface="Symbol" pitchFamily="18" charset="2"/>
              </a:rPr>
              <a:t>Method : missing mass technique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1188870" name="Text Box 6"/>
          <p:cNvSpPr txBox="1">
            <a:spLocks noChangeArrowheads="1"/>
          </p:cNvSpPr>
          <p:nvPr/>
        </p:nvSpPr>
        <p:spPr bwMode="auto">
          <a:xfrm>
            <a:off x="1044575" y="1033463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/>
              <a:t>Search for signal</a:t>
            </a:r>
            <a:endParaRPr lang="ru-RU" sz="1800"/>
          </a:p>
        </p:txBody>
      </p:sp>
      <p:sp>
        <p:nvSpPr>
          <p:cNvPr id="1188871" name="Text Box 7"/>
          <p:cNvSpPr txBox="1">
            <a:spLocks noChangeArrowheads="1"/>
          </p:cNvSpPr>
          <p:nvPr/>
        </p:nvSpPr>
        <p:spPr bwMode="auto">
          <a:xfrm>
            <a:off x="3116263" y="981075"/>
            <a:ext cx="299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ru-RU" sz="2400" dirty="0">
                <a:sym typeface="Symbol" pitchFamily="18" charset="2"/>
              </a:rPr>
              <a:t></a:t>
            </a:r>
            <a:r>
              <a:rPr lang="en-US" sz="2400" dirty="0">
                <a:sym typeface="Symbol" pitchFamily="18" charset="2"/>
              </a:rPr>
              <a:t>(5S) </a:t>
            </a:r>
            <a:r>
              <a:rPr lang="ru-RU" sz="2400" dirty="0">
                <a:sym typeface="Symbol" pitchFamily="18" charset="2"/>
              </a:rPr>
              <a:t>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800" baseline="-25000" dirty="0" err="1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dirty="0" err="1">
                <a:sym typeface="Symbol" pitchFamily="18" charset="2"/>
              </a:rPr>
              <a:t>nP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ru-RU" sz="2400" dirty="0">
                <a:sym typeface="Symbol" pitchFamily="18" charset="2"/>
              </a:rPr>
              <a:t></a:t>
            </a:r>
            <a:r>
              <a:rPr lang="en-US" sz="2400" dirty="0">
                <a:sym typeface="Symbol" pitchFamily="18" charset="2"/>
              </a:rPr>
              <a:t>+</a:t>
            </a:r>
            <a:r>
              <a:rPr lang="ru-RU" sz="2400" dirty="0">
                <a:sym typeface="Symbol" pitchFamily="18" charset="2"/>
              </a:rPr>
              <a:t></a:t>
            </a:r>
            <a:r>
              <a:rPr lang="en-US" sz="2400" dirty="0">
                <a:sym typeface="Symbol" pitchFamily="18" charset="2"/>
              </a:rPr>
              <a:t>-</a:t>
            </a:r>
            <a:endParaRPr lang="ru-RU" sz="2400" dirty="0">
              <a:sym typeface="Symbol" pitchFamily="18" charset="2"/>
            </a:endParaRPr>
          </a:p>
        </p:txBody>
      </p:sp>
      <p:sp>
        <p:nvSpPr>
          <p:cNvPr id="1188872" name="Line 8"/>
          <p:cNvSpPr>
            <a:spLocks noChangeShapeType="1"/>
          </p:cNvSpPr>
          <p:nvPr/>
        </p:nvSpPr>
        <p:spPr bwMode="auto">
          <a:xfrm flipV="1">
            <a:off x="2960688" y="1414463"/>
            <a:ext cx="3587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88873" name="Text Box 9"/>
          <p:cNvSpPr txBox="1">
            <a:spLocks noChangeArrowheads="1"/>
          </p:cNvSpPr>
          <p:nvPr/>
        </p:nvSpPr>
        <p:spPr bwMode="auto">
          <a:xfrm>
            <a:off x="1514475" y="1822450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800" u="sng"/>
              <a:t>P</a:t>
            </a:r>
            <a:r>
              <a:rPr lang="en-US" sz="2400" baseline="-25000">
                <a:sym typeface="Symbol" pitchFamily="18" charset="2"/>
              </a:rPr>
              <a:t>(5S)</a:t>
            </a:r>
            <a:r>
              <a:rPr lang="en-US" sz="1800">
                <a:sym typeface="Symbol" pitchFamily="18" charset="2"/>
              </a:rPr>
              <a:t> </a:t>
            </a:r>
            <a:r>
              <a:rPr lang="en-US" sz="1800"/>
              <a:t>is given by </a:t>
            </a:r>
            <a:br>
              <a:rPr lang="en-US" sz="1800"/>
            </a:br>
            <a:r>
              <a:rPr lang="en-US" sz="1800"/>
              <a:t>c.m. energy and boost</a:t>
            </a:r>
            <a:endParaRPr lang="ru-RU" sz="1800"/>
          </a:p>
        </p:txBody>
      </p:sp>
      <p:sp>
        <p:nvSpPr>
          <p:cNvPr id="1188874" name="Text Box 10"/>
          <p:cNvSpPr txBox="1">
            <a:spLocks noChangeArrowheads="1"/>
          </p:cNvSpPr>
          <p:nvPr/>
        </p:nvSpPr>
        <p:spPr bwMode="auto">
          <a:xfrm>
            <a:off x="5153025" y="1893888"/>
            <a:ext cx="2054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 u="sng"/>
              <a:t>P</a:t>
            </a:r>
            <a:r>
              <a:rPr lang="en-US" sz="2400" baseline="-25000">
                <a:sym typeface="Symbol" pitchFamily="18" charset="2"/>
              </a:rPr>
              <a:t>+-</a:t>
            </a:r>
            <a:r>
              <a:rPr lang="en-US" sz="1800">
                <a:sym typeface="Symbol" pitchFamily="18" charset="2"/>
              </a:rPr>
              <a:t> </a:t>
            </a:r>
            <a:r>
              <a:rPr lang="en-US" sz="1800"/>
              <a:t>is measured</a:t>
            </a:r>
            <a:endParaRPr lang="ru-RU" sz="1800"/>
          </a:p>
        </p:txBody>
      </p:sp>
      <p:sp>
        <p:nvSpPr>
          <p:cNvPr id="1188875" name="Line 11"/>
          <p:cNvSpPr>
            <a:spLocks noChangeShapeType="1"/>
          </p:cNvSpPr>
          <p:nvPr/>
        </p:nvSpPr>
        <p:spPr bwMode="auto">
          <a:xfrm flipH="1" flipV="1">
            <a:off x="5695950" y="1414463"/>
            <a:ext cx="21748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88876" name="Text Box 12"/>
          <p:cNvSpPr txBox="1">
            <a:spLocks noChangeArrowheads="1"/>
          </p:cNvSpPr>
          <p:nvPr/>
        </p:nvSpPr>
        <p:spPr bwMode="auto">
          <a:xfrm>
            <a:off x="4184650" y="2813050"/>
            <a:ext cx="1725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/>
            <a:r>
              <a:rPr lang="en-US" sz="1800" u="sng"/>
              <a:t>P</a:t>
            </a:r>
            <a:r>
              <a:rPr lang="en-US" sz="2400" baseline="-25000">
                <a:sym typeface="Symbol" pitchFamily="18" charset="2"/>
              </a:rPr>
              <a:t>(5S)</a:t>
            </a:r>
            <a:r>
              <a:rPr lang="en-US" sz="1800"/>
              <a:t> –  </a:t>
            </a:r>
            <a:r>
              <a:rPr lang="en-US" sz="1800" u="sng"/>
              <a:t>P</a:t>
            </a:r>
            <a:r>
              <a:rPr lang="en-US" sz="2400" baseline="-25000">
                <a:sym typeface="Symbol" pitchFamily="18" charset="2"/>
              </a:rPr>
              <a:t>+-</a:t>
            </a:r>
            <a:endParaRPr lang="en-US" sz="1800" baseline="30000">
              <a:sym typeface="Symbol" pitchFamily="18" charset="2"/>
            </a:endParaRPr>
          </a:p>
        </p:txBody>
      </p:sp>
      <p:sp>
        <p:nvSpPr>
          <p:cNvPr id="1188877" name="Line 13"/>
          <p:cNvSpPr>
            <a:spLocks noChangeShapeType="1"/>
          </p:cNvSpPr>
          <p:nvPr/>
        </p:nvSpPr>
        <p:spPr bwMode="auto">
          <a:xfrm flipV="1">
            <a:off x="4543425" y="1436688"/>
            <a:ext cx="21590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88878" name="Text Box 14"/>
          <p:cNvSpPr txBox="1">
            <a:spLocks noChangeArrowheads="1"/>
          </p:cNvSpPr>
          <p:nvPr/>
        </p:nvSpPr>
        <p:spPr bwMode="auto">
          <a:xfrm>
            <a:off x="1374775" y="235585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0000CC"/>
                </a:solidFill>
              </a:rPr>
              <a:t>accelerator information</a:t>
            </a:r>
            <a:endParaRPr lang="ru-RU" sz="18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E86E188-EDC9-4378-A541-F4D556028F3C}" type="slidenum">
              <a:rPr lang="ru-RU"/>
              <a:pPr/>
              <a:t>37</a:t>
            </a:fld>
            <a:endParaRPr lang="ru-RU"/>
          </a:p>
        </p:txBody>
      </p:sp>
      <p:pic>
        <p:nvPicPr>
          <p:cNvPr id="966668" name="Picture 1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033463"/>
            <a:ext cx="2970212" cy="5132387"/>
          </a:xfrm>
          <a:prstGeom prst="rect">
            <a:avLst/>
          </a:prstGeom>
          <a:noFill/>
        </p:spPr>
      </p:pic>
      <p:sp>
        <p:nvSpPr>
          <p:cNvPr id="966673" name="Rectangle 17"/>
          <p:cNvSpPr>
            <a:spLocks noChangeArrowheads="1"/>
          </p:cNvSpPr>
          <p:nvPr/>
        </p:nvSpPr>
        <p:spPr bwMode="auto">
          <a:xfrm>
            <a:off x="1979613" y="362585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CC"/>
                </a:solidFill>
              </a:rPr>
              <a:t>Residuals</a:t>
            </a:r>
            <a:endParaRPr lang="ru-RU" sz="1600">
              <a:solidFill>
                <a:srgbClr val="0000CC"/>
              </a:solidFill>
            </a:endParaRPr>
          </a:p>
        </p:txBody>
      </p:sp>
      <p:sp>
        <p:nvSpPr>
          <p:cNvPr id="966682" name="Text Box 26"/>
          <p:cNvSpPr txBox="1">
            <a:spLocks noChangeArrowheads="1"/>
          </p:cNvSpPr>
          <p:nvPr/>
        </p:nvSpPr>
        <p:spPr bwMode="auto">
          <a:xfrm>
            <a:off x="819150" y="3611563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CC0000"/>
                </a:solidFill>
                <a:sym typeface="Symbol" pitchFamily="18" charset="2"/>
              </a:rPr>
              <a:t></a:t>
            </a:r>
            <a:r>
              <a:rPr lang="en-US" sz="1400">
                <a:solidFill>
                  <a:srgbClr val="CC0000"/>
                </a:solidFill>
                <a:sym typeface="Symbol" pitchFamily="18" charset="2"/>
              </a:rPr>
              <a:t>(1S)</a:t>
            </a:r>
            <a:endParaRPr lang="ru-RU" sz="140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966661" name="Text Box 5"/>
          <p:cNvSpPr txBox="1">
            <a:spLocks noChangeArrowheads="1"/>
          </p:cNvSpPr>
          <p:nvPr/>
        </p:nvSpPr>
        <p:spPr bwMode="auto">
          <a:xfrm>
            <a:off x="1485900" y="10683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Example of fit</a:t>
            </a:r>
            <a:endParaRPr lang="ru-RU" sz="1800">
              <a:solidFill>
                <a:srgbClr val="CC0000"/>
              </a:solidFill>
            </a:endParaRPr>
          </a:p>
        </p:txBody>
      </p:sp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3309938" y="3602038"/>
            <a:ext cx="5826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sym typeface="Symbol" pitchFamily="18" charset="2"/>
              </a:rPr>
              <a:t>BG: Chebyshev polynomial, order: max C.L. of fit</a:t>
            </a:r>
          </a:p>
          <a:p>
            <a:r>
              <a:rPr lang="en-US">
                <a:solidFill>
                  <a:srgbClr val="000099"/>
                </a:solidFill>
                <a:sym typeface="Symbol" pitchFamily="18" charset="2"/>
              </a:rPr>
              <a:t>  </a:t>
            </a:r>
          </a:p>
          <a:p>
            <a:r>
              <a:rPr lang="en-US">
                <a:solidFill>
                  <a:srgbClr val="000099"/>
                </a:solidFill>
              </a:rPr>
              <a:t>Signal: shape is fixed from 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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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 data</a:t>
            </a:r>
          </a:p>
          <a:p>
            <a:endParaRPr lang="en-US">
              <a:solidFill>
                <a:srgbClr val="000099"/>
              </a:solidFill>
              <a:sym typeface="Symbol" pitchFamily="18" charset="2"/>
            </a:endParaRPr>
          </a:p>
          <a:p>
            <a:r>
              <a:rPr lang="en-US">
                <a:solidFill>
                  <a:srgbClr val="000099"/>
                </a:solidFill>
                <a:sym typeface="Symbol" pitchFamily="18" charset="2"/>
              </a:rPr>
              <a:t>“Residuals” – subtract polynomial from data points</a:t>
            </a:r>
          </a:p>
          <a:p>
            <a:endParaRPr lang="en-US">
              <a:solidFill>
                <a:srgbClr val="000099"/>
              </a:solidFill>
              <a:sym typeface="Symbol" pitchFamily="18" charset="2"/>
            </a:endParaRPr>
          </a:p>
          <a:p>
            <a:r>
              <a:rPr lang="en-US">
                <a:solidFill>
                  <a:srgbClr val="000099"/>
                </a:solidFill>
                <a:sym typeface="Symbol" pitchFamily="18" charset="2"/>
              </a:rPr>
              <a:t>K</a:t>
            </a:r>
            <a:r>
              <a:rPr lang="en-US" baseline="-25000">
                <a:solidFill>
                  <a:srgbClr val="000099"/>
                </a:solidFill>
                <a:sym typeface="Symbol" pitchFamily="18" charset="2"/>
              </a:rPr>
              <a:t>S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 contribution: subtract bin-by-bin</a:t>
            </a:r>
          </a:p>
        </p:txBody>
      </p:sp>
      <p:sp>
        <p:nvSpPr>
          <p:cNvPr id="966664" name="Text Box 8"/>
          <p:cNvSpPr txBox="1">
            <a:spLocks noChangeArrowheads="1"/>
          </p:cNvSpPr>
          <p:nvPr/>
        </p:nvSpPr>
        <p:spPr bwMode="auto">
          <a:xfrm>
            <a:off x="7067550" y="393541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Symbol" pitchFamily="18" charset="2"/>
              </a:rPr>
              <a:t>6th or 7th order</a:t>
            </a:r>
            <a:endParaRPr lang="ru-RU" sz="1800">
              <a:sym typeface="Symbol" pitchFamily="18" charset="2"/>
            </a:endParaRPr>
          </a:p>
        </p:txBody>
      </p:sp>
      <p:sp>
        <p:nvSpPr>
          <p:cNvPr id="966665" name="Text Box 9"/>
          <p:cNvSpPr txBox="1">
            <a:spLocks noChangeArrowheads="1"/>
          </p:cNvSpPr>
          <p:nvPr/>
        </p:nvSpPr>
        <p:spPr bwMode="auto">
          <a:xfrm>
            <a:off x="611560" y="332656"/>
            <a:ext cx="499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Description of fit to MM(</a:t>
            </a:r>
            <a:r>
              <a:rPr lang="en-US" sz="2800" b="1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en-US" sz="2800" b="1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)</a:t>
            </a:r>
            <a:endParaRPr lang="ru-RU" sz="2800" b="1">
              <a:solidFill>
                <a:srgbClr val="660066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48038" y="823913"/>
            <a:ext cx="2921000" cy="2351087"/>
            <a:chOff x="2311" y="215"/>
            <a:chExt cx="1840" cy="1481"/>
          </a:xfrm>
        </p:grpSpPr>
        <p:pic>
          <p:nvPicPr>
            <p:cNvPr id="966666" name="Picture 10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1" y="215"/>
              <a:ext cx="1840" cy="1481"/>
            </a:xfrm>
            <a:prstGeom prst="rect">
              <a:avLst/>
            </a:prstGeom>
            <a:noFill/>
          </p:spPr>
        </p:pic>
        <p:sp>
          <p:nvSpPr>
            <p:cNvPr id="966667" name="Line 11"/>
            <p:cNvSpPr>
              <a:spLocks noChangeShapeType="1"/>
            </p:cNvSpPr>
            <p:nvPr/>
          </p:nvSpPr>
          <p:spPr bwMode="auto">
            <a:xfrm flipV="1">
              <a:off x="3189" y="373"/>
              <a:ext cx="0" cy="11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" name="Line 12"/>
            <p:cNvSpPr>
              <a:spLocks noChangeShapeType="1"/>
            </p:cNvSpPr>
            <p:nvPr/>
          </p:nvSpPr>
          <p:spPr bwMode="auto">
            <a:xfrm flipV="1">
              <a:off x="3533" y="381"/>
              <a:ext cx="0" cy="11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6669" name="Line 13"/>
            <p:cNvSpPr>
              <a:spLocks noChangeShapeType="1"/>
            </p:cNvSpPr>
            <p:nvPr/>
          </p:nvSpPr>
          <p:spPr bwMode="auto">
            <a:xfrm flipV="1">
              <a:off x="3909" y="381"/>
              <a:ext cx="0" cy="11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66671" name="Text Box 15"/>
          <p:cNvSpPr txBox="1">
            <a:spLocks noChangeArrowheads="1"/>
          </p:cNvSpPr>
          <p:nvPr/>
        </p:nvSpPr>
        <p:spPr bwMode="auto">
          <a:xfrm>
            <a:off x="3348038" y="569913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99"/>
                </a:solidFill>
              </a:rPr>
              <a:t>Three fit regions</a:t>
            </a:r>
            <a:endParaRPr lang="ru-RU"/>
          </a:p>
        </p:txBody>
      </p:sp>
      <p:sp>
        <p:nvSpPr>
          <p:cNvPr id="966672" name="Text Box 16"/>
          <p:cNvSpPr txBox="1">
            <a:spLocks noChangeArrowheads="1"/>
          </p:cNvSpPr>
          <p:nvPr/>
        </p:nvSpPr>
        <p:spPr bwMode="auto">
          <a:xfrm>
            <a:off x="4114800" y="9985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1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854575" y="9985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2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966674" name="Text Box 18"/>
          <p:cNvSpPr txBox="1">
            <a:spLocks noChangeArrowheads="1"/>
          </p:cNvSpPr>
          <p:nvPr/>
        </p:nvSpPr>
        <p:spPr bwMode="auto">
          <a:xfrm>
            <a:off x="5405438" y="9985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3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966675" name="Line 19"/>
          <p:cNvSpPr>
            <a:spLocks noChangeShapeType="1"/>
          </p:cNvSpPr>
          <p:nvPr/>
        </p:nvSpPr>
        <p:spPr bwMode="auto">
          <a:xfrm flipH="1">
            <a:off x="3025775" y="1320800"/>
            <a:ext cx="1116013" cy="3222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66676" name="Text Box 20"/>
          <p:cNvSpPr txBox="1">
            <a:spLocks noChangeArrowheads="1"/>
          </p:cNvSpPr>
          <p:nvPr/>
        </p:nvSpPr>
        <p:spPr bwMode="auto">
          <a:xfrm>
            <a:off x="7119938" y="579437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Symbol" pitchFamily="18" charset="2"/>
              </a:rPr>
              <a:t>in region #3 only</a:t>
            </a:r>
            <a:endParaRPr lang="ru-RU" sz="1800">
              <a:sym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2D2E0A6-EE15-45CA-BEE7-378C91E2D5E3}" type="slidenum">
              <a:rPr lang="ru-RU"/>
              <a:pPr/>
              <a:t>38</a:t>
            </a:fld>
            <a:endParaRPr lang="ru-RU"/>
          </a:p>
        </p:txBody>
      </p:sp>
      <p:pic>
        <p:nvPicPr>
          <p:cNvPr id="9871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8" y="3908425"/>
            <a:ext cx="5975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7139" name="Picture 3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4450"/>
            <a:ext cx="7848600" cy="3921125"/>
          </a:xfrm>
          <a:prstGeom prst="rect">
            <a:avLst/>
          </a:prstGeom>
          <a:noFill/>
        </p:spPr>
      </p:pic>
      <p:sp>
        <p:nvSpPr>
          <p:cNvPr id="987145" name="Text Box 9"/>
          <p:cNvSpPr txBox="1">
            <a:spLocks noChangeArrowheads="1"/>
          </p:cNvSpPr>
          <p:nvPr/>
        </p:nvSpPr>
        <p:spPr bwMode="auto">
          <a:xfrm>
            <a:off x="3844925" y="-42863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Results</a:t>
            </a:r>
            <a:endParaRPr lang="ru-RU" sz="2800" b="1">
              <a:solidFill>
                <a:srgbClr val="660066"/>
              </a:solidFill>
            </a:endParaRPr>
          </a:p>
        </p:txBody>
      </p:sp>
      <p:sp>
        <p:nvSpPr>
          <p:cNvPr id="987141" name="Line 5"/>
          <p:cNvSpPr>
            <a:spLocks noChangeShapeType="1"/>
          </p:cNvSpPr>
          <p:nvPr/>
        </p:nvSpPr>
        <p:spPr bwMode="auto">
          <a:xfrm>
            <a:off x="1054100" y="4897438"/>
            <a:ext cx="51117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87142" name="Line 6"/>
          <p:cNvSpPr>
            <a:spLocks noChangeShapeType="1"/>
          </p:cNvSpPr>
          <p:nvPr/>
        </p:nvSpPr>
        <p:spPr bwMode="auto">
          <a:xfrm>
            <a:off x="1054100" y="6137275"/>
            <a:ext cx="51117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87144" name="Text Box 8"/>
          <p:cNvSpPr txBox="1">
            <a:spLocks noChangeArrowheads="1"/>
          </p:cNvSpPr>
          <p:nvPr/>
        </p:nvSpPr>
        <p:spPr bwMode="auto">
          <a:xfrm rot="-5400000">
            <a:off x="7073900" y="1012825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>
                <a:sym typeface="Symbol" pitchFamily="18" charset="2"/>
              </a:rPr>
              <a:t>2S1S</a:t>
            </a:r>
            <a:endParaRPr lang="en-US" sz="1200" baseline="30000">
              <a:sym typeface="Symbol" pitchFamily="18" charset="2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 rot="-5400000">
            <a:off x="5089525" y="2220913"/>
            <a:ext cx="706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>
                <a:sym typeface="Symbol" pitchFamily="18" charset="2"/>
              </a:rPr>
              <a:t>3S1S</a:t>
            </a:r>
            <a:endParaRPr lang="en-US" sz="1200" baseline="30000">
              <a:sym typeface="Symbol" pitchFamily="18" charset="2"/>
            </a:endParaRPr>
          </a:p>
        </p:txBody>
      </p:sp>
      <p:sp>
        <p:nvSpPr>
          <p:cNvPr id="987147" name="Rectangle 11"/>
          <p:cNvSpPr>
            <a:spLocks noChangeArrowheads="1"/>
          </p:cNvSpPr>
          <p:nvPr/>
        </p:nvSpPr>
        <p:spPr bwMode="auto">
          <a:xfrm>
            <a:off x="6207125" y="4606925"/>
            <a:ext cx="719138" cy="2873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87148" name="Rectangle 12"/>
          <p:cNvSpPr>
            <a:spLocks noChangeArrowheads="1"/>
          </p:cNvSpPr>
          <p:nvPr/>
        </p:nvSpPr>
        <p:spPr bwMode="auto">
          <a:xfrm>
            <a:off x="6207125" y="5834063"/>
            <a:ext cx="719138" cy="28733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1403350" y="508000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Preliminary</a:t>
            </a:r>
            <a:endParaRPr lang="ru-RU">
              <a:solidFill>
                <a:srgbClr val="3366FF"/>
              </a:solidFill>
            </a:endParaRPr>
          </a:p>
        </p:txBody>
      </p:sp>
      <p:sp>
        <p:nvSpPr>
          <p:cNvPr id="987150" name="Text Box 14"/>
          <p:cNvSpPr txBox="1">
            <a:spLocks noChangeArrowheads="1"/>
          </p:cNvSpPr>
          <p:nvPr/>
        </p:nvSpPr>
        <p:spPr bwMode="auto">
          <a:xfrm>
            <a:off x="7964488" y="44450"/>
            <a:ext cx="114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1800"/>
              <a:t>121.4 fb</a:t>
            </a:r>
            <a:r>
              <a:rPr lang="en-US" sz="1800" baseline="30000"/>
              <a:t>-1</a:t>
            </a:r>
            <a:endParaRPr lang="ru-RU" sz="1800" baseline="30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160041A-31C2-44D5-9009-0C199D6210BE}" type="slidenum">
              <a:rPr lang="ru-RU"/>
              <a:pPr/>
              <a:t>39</a:t>
            </a:fld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140200" y="692150"/>
            <a:ext cx="5029200" cy="4956175"/>
            <a:chOff x="1066" y="436"/>
            <a:chExt cx="3168" cy="3122"/>
          </a:xfrm>
        </p:grpSpPr>
        <p:pic>
          <p:nvPicPr>
            <p:cNvPr id="1003531" name="Picture 12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" y="1007"/>
              <a:ext cx="3163" cy="255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1003532" name="Picture 1248"/>
            <p:cNvPicPr>
              <a:picLocks noChangeAspect="1" noChangeArrowheads="1"/>
            </p:cNvPicPr>
            <p:nvPr/>
          </p:nvPicPr>
          <p:blipFill>
            <a:blip r:embed="rId4" cstate="print"/>
            <a:srcRect l="3810" r="1318"/>
            <a:stretch>
              <a:fillRect/>
            </a:stretch>
          </p:blipFill>
          <p:spPr bwMode="auto">
            <a:xfrm>
              <a:off x="1084" y="436"/>
              <a:ext cx="3150" cy="68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</p:grpSp>
      <p:sp>
        <p:nvSpPr>
          <p:cNvPr id="1003523" name="Text Box 3"/>
          <p:cNvSpPr txBox="1">
            <a:spLocks noChangeArrowheads="1"/>
          </p:cNvSpPr>
          <p:nvPr/>
        </p:nvSpPr>
        <p:spPr bwMode="auto">
          <a:xfrm>
            <a:off x="683568" y="188640"/>
            <a:ext cx="3963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000099"/>
                </a:solidFill>
                <a:sym typeface="Symbol" pitchFamily="18" charset="2"/>
              </a:rPr>
              <a:t>Introduction to </a:t>
            </a:r>
            <a:r>
              <a:rPr lang="en-US" sz="2800" b="1" dirty="0" err="1">
                <a:solidFill>
                  <a:srgbClr val="000099"/>
                </a:solidFill>
                <a:sym typeface="Symbol" pitchFamily="18" charset="2"/>
              </a:rPr>
              <a:t>h</a:t>
            </a:r>
            <a:r>
              <a:rPr lang="en-US" sz="3200" b="1" baseline="-25000" dirty="0" err="1">
                <a:solidFill>
                  <a:srgbClr val="000099"/>
                </a:solidFill>
                <a:sym typeface="Symbol" pitchFamily="18" charset="2"/>
              </a:rPr>
              <a:t>b</a:t>
            </a:r>
            <a:r>
              <a:rPr lang="en-US" sz="3200" b="1" dirty="0">
                <a:solidFill>
                  <a:srgbClr val="000099"/>
                </a:solidFill>
                <a:sym typeface="Symbol" pitchFamily="18" charset="2"/>
              </a:rPr>
              <a:t>(</a:t>
            </a:r>
            <a:r>
              <a:rPr lang="en-US" sz="3200" b="1" dirty="0" err="1">
                <a:solidFill>
                  <a:srgbClr val="000099"/>
                </a:solidFill>
                <a:sym typeface="Symbol" pitchFamily="18" charset="2"/>
              </a:rPr>
              <a:t>nP</a:t>
            </a:r>
            <a:r>
              <a:rPr lang="en-US" sz="3200" b="1" dirty="0">
                <a:solidFill>
                  <a:srgbClr val="000099"/>
                </a:solidFill>
                <a:sym typeface="Symbol" pitchFamily="18" charset="2"/>
              </a:rPr>
              <a:t>)</a:t>
            </a:r>
            <a:endParaRPr lang="ru-RU" sz="2800" b="1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1003534" name="Rectangle 14"/>
          <p:cNvSpPr>
            <a:spLocks noChangeArrowheads="1"/>
          </p:cNvSpPr>
          <p:nvPr/>
        </p:nvSpPr>
        <p:spPr bwMode="auto">
          <a:xfrm>
            <a:off x="8923338" y="549275"/>
            <a:ext cx="323850" cy="5111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535" name="Text Box 15"/>
          <p:cNvSpPr txBox="1">
            <a:spLocks noChangeArrowheads="1"/>
          </p:cNvSpPr>
          <p:nvPr/>
        </p:nvSpPr>
        <p:spPr bwMode="auto">
          <a:xfrm>
            <a:off x="539552" y="908720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(bb) :  S=0 L=1  J</a:t>
            </a:r>
            <a:r>
              <a:rPr lang="en-US" baseline="30000" dirty="0">
                <a:solidFill>
                  <a:srgbClr val="0000CC"/>
                </a:solidFill>
              </a:rPr>
              <a:t>PC</a:t>
            </a:r>
            <a:r>
              <a:rPr lang="en-US" dirty="0">
                <a:solidFill>
                  <a:srgbClr val="0000CC"/>
                </a:solidFill>
              </a:rPr>
              <a:t>=1</a:t>
            </a:r>
            <a:r>
              <a:rPr lang="en-US" baseline="30000" dirty="0">
                <a:solidFill>
                  <a:srgbClr val="0000CC"/>
                </a:solidFill>
              </a:rPr>
              <a:t>+</a:t>
            </a:r>
            <a:r>
              <a:rPr lang="en-US" baseline="30000" dirty="0">
                <a:solidFill>
                  <a:srgbClr val="0000CC"/>
                </a:solidFill>
                <a:latin typeface="Symbol" pitchFamily="18" charset="2"/>
              </a:rPr>
              <a:t>-</a:t>
            </a:r>
            <a:endParaRPr lang="en-US" b="1" baseline="30000" dirty="0">
              <a:solidFill>
                <a:srgbClr val="0000CC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003541" name="Text Box 21"/>
          <p:cNvSpPr txBox="1">
            <a:spLocks noChangeArrowheads="1"/>
          </p:cNvSpPr>
          <p:nvPr/>
        </p:nvSpPr>
        <p:spPr bwMode="auto">
          <a:xfrm>
            <a:off x="0" y="1973263"/>
            <a:ext cx="3992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M</a:t>
            </a:r>
            <a:r>
              <a:rPr lang="en-US" sz="2400" baseline="-250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CoG </a:t>
            </a:r>
            <a:r>
              <a:rPr lang="en-US" sz="1800">
                <a:solidFill>
                  <a:srgbClr val="CC0000"/>
                </a:solidFill>
                <a:sym typeface="Symbol" pitchFamily="18" charset="2"/>
              </a:rPr>
              <a:t>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 test of hyperfine interaction</a:t>
            </a:r>
          </a:p>
        </p:txBody>
      </p:sp>
      <p:sp>
        <p:nvSpPr>
          <p:cNvPr id="1003543" name="Text Box 23"/>
          <p:cNvSpPr txBox="1">
            <a:spLocks noChangeArrowheads="1"/>
          </p:cNvSpPr>
          <p:nvPr/>
        </p:nvSpPr>
        <p:spPr bwMode="auto">
          <a:xfrm>
            <a:off x="0" y="2560638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</a:rPr>
              <a:t>For h</a:t>
            </a:r>
            <a:r>
              <a:rPr lang="en-US" sz="2400" baseline="-25000">
                <a:solidFill>
                  <a:srgbClr val="000066"/>
                </a:solidFill>
              </a:rPr>
              <a:t>c</a:t>
            </a:r>
            <a:r>
              <a:rPr lang="en-US" sz="1800">
                <a:solidFill>
                  <a:srgbClr val="000066"/>
                </a:solidFill>
              </a:rPr>
              <a:t>  </a:t>
            </a:r>
            <a:r>
              <a:rPr lang="en-US" sz="18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M</a:t>
            </a:r>
            <a:r>
              <a:rPr lang="en-US" sz="2400" baseline="-250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CoG </a:t>
            </a:r>
            <a:r>
              <a:rPr lang="en-US" sz="18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en-US" sz="1800">
                <a:solidFill>
                  <a:srgbClr val="000066"/>
                </a:solidFill>
                <a:latin typeface="Times New Roman" pitchFamily="18" charset="0"/>
              </a:rPr>
              <a:t>–0.12 </a:t>
            </a:r>
            <a:r>
              <a:rPr lang="en-US" sz="180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 0.30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, </a:t>
            </a:r>
          </a:p>
          <a:p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expect smaller deviation for h</a:t>
            </a:r>
            <a:r>
              <a:rPr lang="en-US" baseline="-25000">
                <a:solidFill>
                  <a:srgbClr val="000066"/>
                </a:solidFill>
                <a:sym typeface="Symbol" pitchFamily="18" charset="2"/>
              </a:rPr>
              <a:t>b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(nP).</a:t>
            </a:r>
            <a:endParaRPr lang="ru-RU" sz="180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003561" name="Rectangle 41"/>
          <p:cNvSpPr>
            <a:spLocks noChangeArrowheads="1"/>
          </p:cNvSpPr>
          <p:nvPr/>
        </p:nvSpPr>
        <p:spPr bwMode="auto">
          <a:xfrm>
            <a:off x="762000" y="4619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_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1003562" name="Text Box 42"/>
          <p:cNvSpPr txBox="1">
            <a:spLocks noChangeArrowheads="1"/>
          </p:cNvSpPr>
          <p:nvPr/>
        </p:nvSpPr>
        <p:spPr bwMode="auto">
          <a:xfrm>
            <a:off x="0" y="1289050"/>
            <a:ext cx="330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u="sng"/>
              <a:t>Expected mass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>
                <a:sym typeface="Symbol" pitchFamily="18" charset="2"/>
              </a:rPr>
              <a:t> (M</a:t>
            </a:r>
            <a:r>
              <a:rPr lang="en-US" baseline="-25000">
                <a:sym typeface="Symbol" pitchFamily="18" charset="2"/>
              </a:rPr>
              <a:t>b0</a:t>
            </a:r>
            <a:r>
              <a:rPr lang="en-US" sz="1800">
                <a:sym typeface="Symbol" pitchFamily="18" charset="2"/>
              </a:rPr>
              <a:t> + 3 M</a:t>
            </a:r>
            <a:r>
              <a:rPr lang="en-US" baseline="-25000">
                <a:sym typeface="Symbol" pitchFamily="18" charset="2"/>
              </a:rPr>
              <a:t>b1</a:t>
            </a:r>
            <a:r>
              <a:rPr lang="en-US" sz="1800">
                <a:sym typeface="Symbol" pitchFamily="18" charset="2"/>
              </a:rPr>
              <a:t> + 5 M</a:t>
            </a:r>
            <a:r>
              <a:rPr lang="en-US" baseline="-25000">
                <a:sym typeface="Symbol" pitchFamily="18" charset="2"/>
              </a:rPr>
              <a:t>b2</a:t>
            </a:r>
            <a:r>
              <a:rPr lang="en-US" sz="1800">
                <a:sym typeface="Symbol" pitchFamily="18" charset="2"/>
              </a:rPr>
              <a:t>) / 9 </a:t>
            </a:r>
          </a:p>
        </p:txBody>
      </p:sp>
      <p:sp>
        <p:nvSpPr>
          <p:cNvPr id="1003564" name="Text Box 44"/>
          <p:cNvSpPr txBox="1">
            <a:spLocks noChangeArrowheads="1"/>
          </p:cNvSpPr>
          <p:nvPr/>
        </p:nvSpPr>
        <p:spPr bwMode="auto">
          <a:xfrm>
            <a:off x="0" y="4195763"/>
            <a:ext cx="344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ym typeface="Symbol" pitchFamily="18" charset="2"/>
              </a:rPr>
              <a:t>(3S) → </a:t>
            </a:r>
            <a:r>
              <a:rPr lang="en-US" sz="1800" baseline="30000">
                <a:sym typeface="Symbol" pitchFamily="18" charset="2"/>
              </a:rPr>
              <a:t>0 </a:t>
            </a:r>
            <a:r>
              <a:rPr lang="en-US" sz="1800"/>
              <a:t>h</a:t>
            </a:r>
            <a:r>
              <a:rPr lang="en-US" baseline="-25000"/>
              <a:t>b</a:t>
            </a:r>
            <a:r>
              <a:rPr lang="en-US" sz="1800"/>
              <a:t>(1P) → </a:t>
            </a:r>
            <a:r>
              <a:rPr lang="en-US" sz="1800">
                <a:sym typeface="Symbol" pitchFamily="18" charset="2"/>
              </a:rPr>
              <a:t></a:t>
            </a:r>
            <a:r>
              <a:rPr lang="en-US" sz="1800" baseline="30000">
                <a:sym typeface="Symbol" pitchFamily="18" charset="2"/>
              </a:rPr>
              <a:t>0 </a:t>
            </a:r>
            <a:r>
              <a:rPr lang="en-US" sz="1800">
                <a:sym typeface="Symbol" pitchFamily="18" charset="2"/>
              </a:rPr>
              <a:t> </a:t>
            </a:r>
            <a:r>
              <a:rPr lang="en-US" baseline="-25000">
                <a:sym typeface="Symbol" pitchFamily="18" charset="2"/>
              </a:rPr>
              <a:t>b</a:t>
            </a:r>
            <a:r>
              <a:rPr lang="en-US" sz="1800">
                <a:sym typeface="Symbol" pitchFamily="18" charset="2"/>
              </a:rPr>
              <a:t>(1S)</a:t>
            </a:r>
          </a:p>
        </p:txBody>
      </p:sp>
      <p:sp>
        <p:nvSpPr>
          <p:cNvPr id="1003565" name="Text Box 45"/>
          <p:cNvSpPr txBox="1">
            <a:spLocks noChangeArrowheads="1"/>
          </p:cNvSpPr>
          <p:nvPr/>
        </p:nvSpPr>
        <p:spPr bwMode="auto">
          <a:xfrm>
            <a:off x="0" y="3843338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rgbClr val="CC0000"/>
                </a:solidFill>
              </a:rPr>
              <a:t>Evidence from BaBar</a:t>
            </a:r>
            <a:endParaRPr lang="ru-RU" sz="1800">
              <a:solidFill>
                <a:srgbClr val="CC0000"/>
              </a:solidFill>
            </a:endParaRPr>
          </a:p>
        </p:txBody>
      </p:sp>
      <p:pic>
        <p:nvPicPr>
          <p:cNvPr id="1003567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25" y="4641850"/>
            <a:ext cx="25860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66" name="Text Box 46"/>
          <p:cNvSpPr txBox="1">
            <a:spLocks noChangeArrowheads="1"/>
          </p:cNvSpPr>
          <p:nvPr/>
        </p:nvSpPr>
        <p:spPr bwMode="auto">
          <a:xfrm>
            <a:off x="2058988" y="3644900"/>
            <a:ext cx="1662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olidFill>
                  <a:srgbClr val="A50021"/>
                </a:solidFill>
              </a:rPr>
              <a:t>arXiv:1102.4565</a:t>
            </a:r>
            <a:endParaRPr lang="ru-RU" sz="1600">
              <a:solidFill>
                <a:srgbClr val="A50021"/>
              </a:solidFill>
            </a:endParaRPr>
          </a:p>
        </p:txBody>
      </p:sp>
      <p:sp>
        <p:nvSpPr>
          <p:cNvPr id="1003568" name="Rectangle 48"/>
          <p:cNvSpPr>
            <a:spLocks noChangeArrowheads="1"/>
          </p:cNvSpPr>
          <p:nvPr/>
        </p:nvSpPr>
        <p:spPr bwMode="auto">
          <a:xfrm>
            <a:off x="1912938" y="5519738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3.0</a:t>
            </a:r>
            <a:r>
              <a:rPr lang="en-US">
                <a:solidFill>
                  <a:srgbClr val="A50021"/>
                </a:solidFill>
                <a:sym typeface="Symbol" pitchFamily="18" charset="2"/>
              </a:rPr>
              <a:t></a:t>
            </a:r>
            <a:endParaRPr lang="ru-RU">
              <a:solidFill>
                <a:srgbClr val="A5002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1) Situation of Two-</a:t>
            </a:r>
            <a:r>
              <a:rPr lang="en-US" sz="4000" b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Pion</a:t>
            </a:r>
            <a:r>
              <a:rPr lang="en-U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charset="0"/>
                <a:cs typeface="Calibri"/>
              </a:rPr>
              <a:t> Channel (Tau) </a:t>
            </a:r>
          </a:p>
        </p:txBody>
      </p:sp>
      <p:pic>
        <p:nvPicPr>
          <p:cNvPr id="14" name="Picture 13" descr="taucomp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7803976" cy="4253932"/>
          </a:xfrm>
          <a:prstGeom prst="rect">
            <a:avLst/>
          </a:prstGeom>
        </p:spPr>
      </p:pic>
      <p:pic>
        <p:nvPicPr>
          <p:cNvPr id="5" name="コンテンツ プレースホルダ 6" descr="Fig-11a.eps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980728"/>
            <a:ext cx="1440160" cy="1442428"/>
          </a:xfrm>
        </p:spPr>
      </p:pic>
      <p:pic>
        <p:nvPicPr>
          <p:cNvPr id="6" name="図 5" descr="Fig-10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980728"/>
            <a:ext cx="1440160" cy="144242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411760" y="1124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</a:t>
            </a:r>
            <a:endParaRPr kumimoji="1" lang="ja-JP" altLang="en-US" dirty="0"/>
          </a:p>
        </p:txBody>
      </p:sp>
      <p:pic>
        <p:nvPicPr>
          <p:cNvPr id="8" name="図 7" descr="Fig-11b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980728"/>
            <a:ext cx="1440160" cy="144242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7544" y="1772816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Belle</a:t>
            </a:r>
            <a:r>
              <a:rPr lang="ja-JP" altLang="en-US" dirty="0" smtClean="0"/>
              <a:t>のデータが最も精密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516216" y="6488668"/>
            <a:ext cx="179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Tau2010,  </a:t>
            </a:r>
            <a:r>
              <a:rPr lang="en-US" altLang="ja-JP" dirty="0" err="1" smtClean="0"/>
              <a:t>Hocker</a:t>
            </a:r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40</a:t>
            </a:fld>
            <a:endParaRPr kumimoji="1" lang="ja-JP" altLang="en-US" dirty="0"/>
          </a:p>
        </p:txBody>
      </p:sp>
      <p:pic>
        <p:nvPicPr>
          <p:cNvPr id="7" name="コンテンツ プレースホルダ 6" descr="HEP-DECADE_ページ_0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5618" y="260648"/>
            <a:ext cx="8632846" cy="6192688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4499992" y="64886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Slide </a:t>
            </a:r>
            <a:r>
              <a:rPr lang="en-US" altLang="ja-JP" dirty="0" smtClean="0"/>
              <a:t>by  </a:t>
            </a:r>
            <a:r>
              <a:rPr kumimoji="1" lang="en-US" altLang="ja-JP" dirty="0" smtClean="0"/>
              <a:t>Suzuki  (KEK), 2011/2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58772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Charged Lepton CP Asymmetry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488922">
            <a:off x="7858130" y="273031"/>
            <a:ext cx="948590" cy="549861"/>
          </a:xfrm>
          <a:prstGeom prst="rect">
            <a:avLst/>
          </a:prstGeom>
        </p:spPr>
      </p:pic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5350204" y="2907996"/>
            <a:ext cx="3466771" cy="786695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0" name="Group 60"/>
          <p:cNvGraphicFramePr>
            <a:graphicFrameLocks noGrp="1"/>
          </p:cNvGraphicFramePr>
          <p:nvPr/>
        </p:nvGraphicFramePr>
        <p:xfrm>
          <a:off x="5350204" y="2925132"/>
          <a:ext cx="3466771" cy="697486"/>
        </p:xfrm>
        <a:graphic>
          <a:graphicData uri="http://schemas.openxmlformats.org/drawingml/2006/table">
            <a:tbl>
              <a:tblPr/>
              <a:tblGrid>
                <a:gridCol w="1399293"/>
                <a:gridCol w="208246"/>
                <a:gridCol w="1859232"/>
              </a:tblGrid>
              <a:tr h="3622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</a:t>
                      </a:r>
                      <a:r>
                        <a:rPr kumimoji="0" lang="en-US" sz="16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exp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</a:t>
                      </a:r>
                      <a:r>
                        <a:rPr kumimoji="0" lang="en-US" sz="16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SM</a:t>
                      </a:r>
                    </a:p>
                  </a:txBody>
                  <a:tcPr marL="3810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=</a:t>
                      </a:r>
                    </a:p>
                  </a:txBody>
                  <a:tcPr marL="3810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(29.6 ± 8.1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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10</a:t>
                      </a: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–10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066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Wingdings 3" charset="2"/>
                        </a:rPr>
                        <a:t>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Wingdings 3" charset="2"/>
                        </a:rPr>
                        <a:t>  3.6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”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Wingdings 3" charset="2"/>
                        </a:rPr>
                        <a:t>standard deviations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579B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Wingdings 3" charset="2"/>
                        </a:rPr>
                        <a:t>“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8579B"/>
                        </a:solidFill>
                        <a:effectLst/>
                        <a:latin typeface="Arial"/>
                        <a:ea typeface="Arial" charset="0"/>
                        <a:cs typeface="Arial"/>
                        <a:sym typeface="Wingdings 3" charset="2"/>
                      </a:endParaRPr>
                    </a:p>
                  </a:txBody>
                  <a:tcPr marL="38100" marR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350204" y="2522234"/>
            <a:ext cx="3466771" cy="314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18579B"/>
                </a:solidFill>
              </a:rPr>
              <a:t>Observed Difference with Experiment:</a:t>
            </a:r>
            <a:endParaRPr lang="en-US" sz="1400" kern="0" dirty="0">
              <a:solidFill>
                <a:srgbClr val="18579B"/>
              </a:solidFill>
              <a:sym typeface="Symbol" charset="2"/>
            </a:endParaRPr>
          </a:p>
        </p:txBody>
      </p:sp>
      <p:graphicFrame>
        <p:nvGraphicFramePr>
          <p:cNvPr id="78" name="Group 16"/>
          <p:cNvGraphicFramePr>
            <a:graphicFrameLocks noGrp="1"/>
          </p:cNvGraphicFramePr>
          <p:nvPr/>
        </p:nvGraphicFramePr>
        <p:xfrm>
          <a:off x="463550" y="1352490"/>
          <a:ext cx="6318250" cy="838200"/>
        </p:xfrm>
        <a:graphic>
          <a:graphicData uri="http://schemas.openxmlformats.org/drawingml/2006/table">
            <a:tbl>
              <a:tblPr/>
              <a:tblGrid>
                <a:gridCol w="6318250"/>
              </a:tblGrid>
              <a:tr h="838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50000">
                          <a:srgbClr val="FFFFFF"/>
                        </a:gs>
                        <a:gs pos="100000">
                          <a:srgbClr val="CC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457200" y="1352490"/>
            <a:ext cx="6324600" cy="838200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457200" y="2522234"/>
            <a:ext cx="4608513" cy="3878566"/>
            <a:chOff x="457200" y="2522234"/>
            <a:chExt cx="4608513" cy="3878566"/>
          </a:xfrm>
        </p:grpSpPr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457200" y="2522234"/>
              <a:ext cx="4608513" cy="387856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  <a:effectLst>
              <a:outerShdw blurRad="190500" dist="38100" dir="2700000">
                <a:srgbClr val="000000">
                  <a:alpha val="19000"/>
                </a:srgbClr>
              </a:outerShdw>
            </a:effectLst>
          </p:spPr>
          <p:txBody>
            <a:bodyPr wrap="squar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 dirty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1" name="Picture 5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03250" y="2753563"/>
              <a:ext cx="4319587" cy="351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" name="TextBox 107"/>
          <p:cNvSpPr txBox="1"/>
          <p:nvPr/>
        </p:nvSpPr>
        <p:spPr>
          <a:xfrm>
            <a:off x="625146" y="2565423"/>
            <a:ext cx="2174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E12548"/>
                </a:solidFill>
              </a:rPr>
              <a:t>Status: Tau2010, preliminary</a:t>
            </a:r>
            <a:endParaRPr lang="en-GB" sz="1200" dirty="0">
              <a:solidFill>
                <a:srgbClr val="E12548"/>
              </a:solidFill>
            </a:endParaRPr>
          </a:p>
        </p:txBody>
      </p:sp>
      <p:sp>
        <p:nvSpPr>
          <p:cNvPr id="109" name="Line 2"/>
          <p:cNvSpPr>
            <a:spLocks noChangeShapeType="1"/>
          </p:cNvSpPr>
          <p:nvPr/>
        </p:nvSpPr>
        <p:spPr bwMode="auto">
          <a:xfrm>
            <a:off x="457200" y="1066800"/>
            <a:ext cx="8305800" cy="0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0" y="188640"/>
            <a:ext cx="9144000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New Results for Muon </a:t>
            </a:r>
            <a:r>
              <a:rPr lang="en-US" sz="4000" b="1" i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 – 2 </a:t>
            </a: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6934201" y="1876795"/>
            <a:ext cx="122877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76200" dist="38100" dir="2700000">
              <a:srgbClr val="000000">
                <a:alpha val="1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Aft>
                <a:spcPts val="0"/>
              </a:spcAft>
            </a:pPr>
            <a:r>
              <a:rPr 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HLMNT Tau 2010 </a:t>
            </a:r>
            <a:endParaRPr lang="en-US" sz="10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934201" y="1447800"/>
            <a:ext cx="122877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76200" dist="38100" dir="2700000">
              <a:srgbClr val="000000">
                <a:alpha val="1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Aft>
                <a:spcPts val="0"/>
              </a:spcAft>
            </a:pPr>
            <a:r>
              <a:rPr 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DHMZ, Tau 2010</a:t>
            </a:r>
            <a:endParaRPr lang="en-US" sz="10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378903" name="Object 3"/>
          <p:cNvGraphicFramePr>
            <a:graphicFrameLocks noChangeAspect="1"/>
          </p:cNvGraphicFramePr>
          <p:nvPr/>
        </p:nvGraphicFramePr>
        <p:xfrm>
          <a:off x="609600" y="1374775"/>
          <a:ext cx="6024562" cy="809625"/>
        </p:xfrm>
        <a:graphic>
          <a:graphicData uri="http://schemas.openxmlformats.org/presentationml/2006/ole">
            <p:oleObj spid="_x0000_s360450" name="Equation" r:id="rId6" imgW="4165600" imgH="558800" progId="Equation.DSMT4">
              <p:embed/>
            </p:oleObj>
          </a:graphicData>
        </a:graphic>
      </p:graphicFrame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7588199" y="3770891"/>
            <a:ext cx="122877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76200" dist="38100" dir="2700000">
              <a:srgbClr val="000000">
                <a:alpha val="1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Aft>
                <a:spcPts val="0"/>
              </a:spcAft>
            </a:pPr>
            <a:r>
              <a:rPr 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DHMZ, Tau 2010</a:t>
            </a:r>
            <a:endParaRPr lang="en-US" sz="10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1792" y="4388584"/>
            <a:ext cx="33756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Note that the re-evaluated tau result would follow large part of shift 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(though not that due to KLOE …)</a:t>
            </a:r>
          </a:p>
          <a:p>
            <a:r>
              <a:rPr lang="en-GB" sz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GB" sz="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1400" dirty="0" smtClean="0">
                <a:solidFill>
                  <a:srgbClr val="E12548"/>
                </a:solidFill>
                <a:sym typeface="Wingdings"/>
              </a:rPr>
              <a:t>… </a:t>
            </a:r>
            <a:r>
              <a:rPr lang="en-US" sz="1400" dirty="0" err="1" smtClean="0">
                <a:solidFill>
                  <a:srgbClr val="E12548"/>
                </a:solidFill>
                <a:sym typeface="Wingdings"/>
              </a:rPr>
              <a:t></a:t>
            </a:r>
            <a:r>
              <a:rPr lang="en-US" sz="1400" dirty="0" smtClean="0">
                <a:solidFill>
                  <a:srgbClr val="E12548"/>
                </a:solidFill>
                <a:sym typeface="Wingdings"/>
              </a:rPr>
              <a:t>  </a:t>
            </a:r>
            <a:endParaRPr lang="en-GB" sz="1800" dirty="0">
              <a:solidFill>
                <a:srgbClr val="E12548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Tau2010,  </a:t>
            </a:r>
            <a:r>
              <a:rPr kumimoji="1" lang="en-US" altLang="ja-JP" dirty="0" err="1" smtClean="0"/>
              <a:t>Hocker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2) CP violation in </a:t>
            </a:r>
            <a:r>
              <a:rPr kumimoji="1" lang="en-US" altLang="ja-JP" dirty="0" smtClean="0">
                <a:latin typeface="Symbol" pitchFamily="18" charset="2"/>
              </a:rPr>
              <a:t>t</a:t>
            </a:r>
            <a:r>
              <a:rPr lang="en-US" altLang="ja-JP" baseline="30000" dirty="0" smtClean="0">
                <a:latin typeface="Calibri"/>
                <a:cs typeface="Calibri"/>
              </a:rPr>
              <a:t>-</a:t>
            </a:r>
            <a:r>
              <a:rPr lang="en-US" altLang="ja-JP" dirty="0" smtClean="0">
                <a:latin typeface="Calibri"/>
                <a:cs typeface="Calibri"/>
              </a:rPr>
              <a:t> →</a:t>
            </a:r>
            <a:r>
              <a:rPr kumimoji="1" lang="en-US" altLang="ja-JP" dirty="0" err="1" smtClean="0"/>
              <a:t>Ks</a:t>
            </a:r>
            <a:r>
              <a:rPr kumimoji="1" lang="en-US" altLang="ja-JP" dirty="0" err="1" smtClean="0">
                <a:latin typeface="Symbol" pitchFamily="18" charset="2"/>
              </a:rPr>
              <a:t>p</a:t>
            </a:r>
            <a:r>
              <a:rPr kumimoji="1" lang="en-US" altLang="ja-JP" baseline="30000" dirty="0" err="1" smtClean="0"/>
              <a:t>-</a:t>
            </a:r>
            <a:r>
              <a:rPr kumimoji="1" lang="en-US" altLang="ja-JP" dirty="0" err="1" smtClean="0">
                <a:latin typeface="Symbol" pitchFamily="18" charset="2"/>
              </a:rPr>
              <a:t>n</a:t>
            </a:r>
            <a:r>
              <a:rPr kumimoji="1" lang="en-US" altLang="ja-JP" baseline="-25000" dirty="0" err="1" smtClean="0">
                <a:latin typeface="Symbol" pitchFamily="18" charset="2"/>
              </a:rPr>
              <a:t>t</a:t>
            </a:r>
            <a:r>
              <a:rPr kumimoji="1" lang="en-US" altLang="ja-JP" dirty="0" smtClean="0"/>
              <a:t>  decays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Two source of CP asymmetries in 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baseline="30000" dirty="0" smtClean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lang="en-US" altLang="ja-JP" dirty="0" smtClean="0">
                <a:solidFill>
                  <a:srgbClr val="002060"/>
                </a:solidFill>
                <a:latin typeface="Calibri"/>
                <a:cs typeface="Calibri"/>
              </a:rPr>
              <a:t> →</a:t>
            </a:r>
            <a:r>
              <a:rPr lang="en-US" altLang="ja-JP" dirty="0" err="1" smtClean="0">
                <a:solidFill>
                  <a:srgbClr val="002060"/>
                </a:solidFill>
              </a:rPr>
              <a:t>Ks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baseline="30000" dirty="0" err="1" smtClean="0">
                <a:solidFill>
                  <a:srgbClr val="002060"/>
                </a:solidFill>
              </a:rPr>
              <a:t>-</a:t>
            </a:r>
            <a:r>
              <a:rPr lang="en-US" altLang="ja-JP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baseline="-250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CP Asymmetry from known physics  (</a:t>
            </a:r>
            <a:r>
              <a:rPr lang="en-US" altLang="ja-JP" dirty="0" err="1" smtClean="0">
                <a:solidFill>
                  <a:srgbClr val="0070C0"/>
                </a:solidFill>
              </a:rPr>
              <a:t>Bigi</a:t>
            </a:r>
            <a:r>
              <a:rPr lang="en-US" altLang="ja-JP" dirty="0" smtClean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Sanda</a:t>
            </a:r>
            <a:r>
              <a:rPr lang="en-US" altLang="ja-JP" dirty="0" smtClean="0">
                <a:solidFill>
                  <a:srgbClr val="0070C0"/>
                </a:solidFill>
              </a:rPr>
              <a:t> . 2005)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 CP Asymmetry in the final state distribution (Kuhn, </a:t>
            </a:r>
            <a:r>
              <a:rPr lang="en-US" altLang="ja-JP" dirty="0" err="1" smtClean="0">
                <a:solidFill>
                  <a:srgbClr val="FF0000"/>
                </a:solidFill>
              </a:rPr>
              <a:t>Mirkes</a:t>
            </a:r>
            <a:r>
              <a:rPr lang="en-US" altLang="ja-JP" dirty="0" smtClean="0">
                <a:solidFill>
                  <a:srgbClr val="FF0000"/>
                </a:solidFill>
              </a:rPr>
              <a:t> 1993).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CPV is </a:t>
            </a:r>
            <a:r>
              <a:rPr lang="en-US" altLang="ja-JP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generally possible if there are interference between the SM diagram and the CP violating scalar boson exchange diagrams.</a:t>
            </a:r>
          </a:p>
          <a:p>
            <a:pPr>
              <a:buNone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 -Possible Models: </a:t>
            </a:r>
          </a:p>
          <a:p>
            <a:pPr>
              <a:buNone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        -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general  two Higgs doublet model (2HDM) 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-Multi-Higgs-Doublet Model (MHDM).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           </a:t>
            </a:r>
            <a:endParaRPr kumimoji="1" lang="ja-JP" altLang="en-US" dirty="0"/>
          </a:p>
        </p:txBody>
      </p:sp>
      <p:pic>
        <p:nvPicPr>
          <p:cNvPr id="7" name="コンテンツ プレースホルダ 3" descr="Kspi-weekdec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941168"/>
            <a:ext cx="2207396" cy="1755061"/>
          </a:xfrm>
          <a:prstGeom prst="rect">
            <a:avLst/>
          </a:prstGeom>
        </p:spPr>
      </p:pic>
      <p:pic>
        <p:nvPicPr>
          <p:cNvPr id="8" name="図 7" descr="Kspi-Higgsdec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941168"/>
            <a:ext cx="2088232" cy="1660316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2123728" y="1844824"/>
          <a:ext cx="4178359" cy="648072"/>
        </p:xfrm>
        <a:graphic>
          <a:graphicData uri="http://schemas.openxmlformats.org/presentationml/2006/ole">
            <p:oleObj spid="_x0000_s151553" name="Equation" r:id="rId6" imgW="3111480" imgH="482400" progId="Equation.DSMT4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300192" y="530120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Current Analysis focus on the 2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latin typeface="+mj-lt"/>
              </a:rPr>
              <a:t>nd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case.</a:t>
            </a:r>
            <a:endParaRPr kumimoji="1" lang="ja-JP" alt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4448" cy="79208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General  Discussion        (two hadron system)</a:t>
            </a:r>
            <a:endParaRPr kumimoji="1" lang="ja-JP" altLang="en-US" dirty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179512" y="908720"/>
            <a:ext cx="6372200" cy="511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ja-JP" dirty="0" smtClean="0">
                <a:latin typeface="Arial"/>
                <a:cs typeface="Arial"/>
              </a:rPr>
              <a:t>                                                                      (Kuhn, </a:t>
            </a:r>
            <a:r>
              <a:rPr lang="en-US" altLang="ja-JP" dirty="0" err="1" smtClean="0">
                <a:latin typeface="Arial"/>
                <a:cs typeface="Arial"/>
              </a:rPr>
              <a:t>Mirkes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  <a:endParaRPr lang="en-US" altLang="ja-JP" dirty="0" smtClean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l"/>
              <a:defRPr/>
            </a:pPr>
            <a:r>
              <a:rPr lang="en-US" altLang="ja-JP" sz="2600" dirty="0" smtClean="0"/>
              <a:t> </a:t>
            </a:r>
            <a:r>
              <a:rPr lang="en-US" altLang="ja-JP" sz="2400" dirty="0" smtClean="0"/>
              <a:t>Hamiltonian in SM  (</a:t>
            </a:r>
            <a:r>
              <a:rPr lang="el-GR" altLang="ja-JP" sz="2400" dirty="0" smtClean="0">
                <a:latin typeface="Arial"/>
                <a:cs typeface="Arial"/>
              </a:rPr>
              <a:t>Δ</a:t>
            </a:r>
            <a:r>
              <a:rPr lang="en-US" altLang="ja-JP" sz="2400" dirty="0" smtClean="0">
                <a:latin typeface="Arial"/>
                <a:cs typeface="Arial"/>
              </a:rPr>
              <a:t>S=1 )</a:t>
            </a:r>
            <a:endParaRPr lang="en-US" altLang="ja-JP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altLang="ja-JP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  <a:tabLst/>
              <a:defRPr/>
            </a:pPr>
            <a:r>
              <a:rPr lang="en-US" altLang="ja-JP" sz="2400" dirty="0" smtClean="0"/>
              <a:t>Hamiltonian for NP.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altLang="ja-JP" sz="2400" dirty="0" smtClean="0"/>
              <a:t>   Contribution from new scalar bosons.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altLang="ja-JP" sz="2600" dirty="0" smtClean="0"/>
              <a:t>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  <a:defRPr/>
            </a:pPr>
            <a:r>
              <a:rPr lang="en-US" altLang="ja-JP" sz="2600" dirty="0" smtClean="0"/>
              <a:t>Hadronic current  for </a:t>
            </a:r>
            <a:r>
              <a:rPr lang="en-US" altLang="ja-JP" sz="2400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sz="2400" baseline="30000" dirty="0" smtClean="0">
                <a:solidFill>
                  <a:srgbClr val="002060"/>
                </a:solidFill>
                <a:cs typeface="Calibri"/>
              </a:rPr>
              <a:t>-</a:t>
            </a:r>
            <a:r>
              <a:rPr lang="en-US" altLang="ja-JP" sz="2400" dirty="0" smtClean="0">
                <a:solidFill>
                  <a:srgbClr val="002060"/>
                </a:solidFill>
                <a:cs typeface="Calibri"/>
              </a:rPr>
              <a:t> →</a:t>
            </a:r>
            <a:r>
              <a:rPr lang="en-US" altLang="ja-JP" sz="2400" dirty="0" smtClean="0">
                <a:solidFill>
                  <a:srgbClr val="002060"/>
                </a:solidFill>
              </a:rPr>
              <a:t>Ks </a:t>
            </a:r>
            <a:r>
              <a:rPr lang="en-US" altLang="ja-JP" sz="2400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sz="2400" baseline="30000" dirty="0" smtClean="0">
                <a:solidFill>
                  <a:srgbClr val="002060"/>
                </a:solidFill>
              </a:rPr>
              <a:t>-</a:t>
            </a:r>
            <a:r>
              <a:rPr lang="en-US" altLang="ja-JP" sz="2400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sz="2400" baseline="-250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sz="2400" dirty="0" smtClean="0">
                <a:solidFill>
                  <a:srgbClr val="002060"/>
                </a:solidFill>
              </a:rPr>
              <a:t>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altLang="ja-JP" sz="2400" dirty="0" smtClean="0">
                <a:solidFill>
                  <a:srgbClr val="002060"/>
                </a:solidFill>
              </a:rPr>
              <a:t>SM contribution           (Possible states are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ja-JP" sz="2400" dirty="0" smtClean="0">
                <a:solidFill>
                  <a:srgbClr val="002060"/>
                </a:solidFill>
              </a:rPr>
              <a:t>                                      F: Vector and Fs: Scalar)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altLang="ja-JP" sz="2400" dirty="0" smtClean="0">
                <a:solidFill>
                  <a:srgbClr val="002060"/>
                </a:solidFill>
              </a:rPr>
              <a:t>NP contribution can be incorporated by the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ja-JP" sz="2400" dirty="0" smtClean="0">
                <a:solidFill>
                  <a:srgbClr val="002060"/>
                </a:solidFill>
              </a:rPr>
              <a:t>substitution.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  <a:defRPr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  <a:defRPr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altLang="ja-JP" sz="2400" dirty="0" smtClean="0">
              <a:solidFill>
                <a:srgbClr val="002060"/>
              </a:solidFill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  <a:defRPr/>
            </a:pPr>
            <a:endParaRPr lang="en-US" altLang="ja-JP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  <a:tabLst/>
              <a:defRPr/>
            </a:pPr>
            <a:endParaRPr lang="en-US" altLang="ja-JP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  <a:tabLst/>
              <a:defRPr/>
            </a:pPr>
            <a:endParaRPr lang="en-US" altLang="ja-JP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72200" y="1268760"/>
            <a:ext cx="223224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/>
              <a:t>W</a:t>
            </a:r>
            <a:r>
              <a:rPr lang="ja-JP" altLang="en-US" sz="1600" b="1" baseline="30000" dirty="0" smtClean="0"/>
              <a:t>－</a:t>
            </a:r>
            <a:r>
              <a:rPr lang="ja-JP" altLang="en-US" sz="1600" b="1" dirty="0" smtClean="0"/>
              <a:t>ボソンを媒介する</a:t>
            </a:r>
            <a:endParaRPr lang="en-US" altLang="ja-JP" sz="1600" b="1" dirty="0" smtClean="0"/>
          </a:p>
          <a:p>
            <a:pPr algn="ctr"/>
            <a:r>
              <a:rPr lang="ja-JP" altLang="en-US" sz="1600" b="1" dirty="0" smtClean="0"/>
              <a:t>ハドロン崩壊</a:t>
            </a:r>
            <a:endParaRPr kumimoji="1" lang="ja-JP" altLang="en-US" sz="16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516216" y="4005064"/>
            <a:ext cx="237626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/>
              <a:t>ヒッグスボソンを媒介する</a:t>
            </a:r>
            <a:endParaRPr lang="en-US" altLang="ja-JP" sz="1600" b="1" dirty="0" smtClean="0"/>
          </a:p>
          <a:p>
            <a:pPr algn="ctr"/>
            <a:r>
              <a:rPr lang="ja-JP" altLang="en-US" sz="1600" b="1" dirty="0" smtClean="0"/>
              <a:t>ハドロン崩壊</a:t>
            </a:r>
            <a:endParaRPr kumimoji="1" lang="ja-JP" altLang="en-US" sz="1600" b="1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5E2-8C39-4AB2-87BE-E86FD4951AF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467544" y="1628800"/>
          <a:ext cx="4472968" cy="576064"/>
        </p:xfrm>
        <a:graphic>
          <a:graphicData uri="http://schemas.openxmlformats.org/presentationml/2006/ole">
            <p:oleObj spid="_x0000_s194562" name="Equation" r:id="rId4" imgW="3352680" imgH="431640" progId="Equation.DSMT4">
              <p:embed/>
            </p:oleObj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539552" y="2996952"/>
          <a:ext cx="4389437" cy="576262"/>
        </p:xfrm>
        <a:graphic>
          <a:graphicData uri="http://schemas.openxmlformats.org/presentationml/2006/ole">
            <p:oleObj spid="_x0000_s194563" name="Equation" r:id="rId5" imgW="3288960" imgH="431640" progId="Equation.DSMT4">
              <p:embed/>
            </p:oleObj>
          </a:graphicData>
        </a:graphic>
      </p:graphicFrame>
      <p:pic>
        <p:nvPicPr>
          <p:cNvPr id="14" name="コンテンツ プレースホルダ 3" descr="Kspi-weekdec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916832"/>
            <a:ext cx="1992469" cy="1584176"/>
          </a:xfrm>
          <a:prstGeom prst="rect">
            <a:avLst/>
          </a:prstGeom>
        </p:spPr>
      </p:pic>
      <p:pic>
        <p:nvPicPr>
          <p:cNvPr id="15" name="図 14" descr="Kspi-Higgsdeca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797152"/>
            <a:ext cx="1992468" cy="1584176"/>
          </a:xfrm>
          <a:prstGeom prst="rect">
            <a:avLst/>
          </a:prstGeom>
        </p:spPr>
      </p:pic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539552" y="4437112"/>
          <a:ext cx="2451100" cy="558800"/>
        </p:xfrm>
        <a:graphic>
          <a:graphicData uri="http://schemas.openxmlformats.org/presentationml/2006/ole">
            <p:oleObj spid="_x0000_s194564" name="Equation" r:id="rId8" imgW="2450880" imgH="558720" progId="Equation.DSMT4">
              <p:embed/>
            </p:oleObj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4932040" y="5445224"/>
          <a:ext cx="1296144" cy="512760"/>
        </p:xfrm>
        <a:graphic>
          <a:graphicData uri="http://schemas.openxmlformats.org/presentationml/2006/ole">
            <p:oleObj spid="_x0000_s194565" name="Equation" r:id="rId9" imgW="1155600" imgH="457200" progId="Equation.DSMT4">
              <p:embed/>
            </p:oleObj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611560" y="5805264"/>
          <a:ext cx="2808312" cy="741818"/>
        </p:xfrm>
        <a:graphic>
          <a:graphicData uri="http://schemas.openxmlformats.org/presentationml/2006/ole">
            <p:oleObj spid="_x0000_s194566" name="Equation" r:id="rId10" imgW="2692080" imgH="711000" progId="Equation.DSMT4">
              <p:embed/>
            </p:oleObj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194567" name="Equation" r:id="rId11" imgW="114120" imgH="177480" progId="Equation.DSMT4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4283968" y="6165304"/>
          <a:ext cx="3131257" cy="504056"/>
        </p:xfrm>
        <a:graphic>
          <a:graphicData uri="http://schemas.openxmlformats.org/presentationml/2006/ole">
            <p:oleObj spid="_x0000_s194568" name="Equation" r:id="rId12" imgW="2603160" imgH="419040" progId="Equation.DSMT4">
              <p:embed/>
            </p:oleObj>
          </a:graphicData>
        </a:graphic>
      </p:graphicFrame>
    </p:spTree>
  </p:cSld>
  <p:clrMapOvr>
    <a:masterClrMapping/>
  </p:clrMapOvr>
  <p:transition advTm="6213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3203848" y="5445224"/>
            <a:ext cx="3312368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General Formalism     (Kuhn, </a:t>
            </a:r>
            <a:r>
              <a:rPr lang="en-US" altLang="ja-JP" dirty="0" err="1" smtClean="0"/>
              <a:t>Mirkes</a:t>
            </a:r>
            <a:r>
              <a:rPr lang="en-US" altLang="ja-JP" dirty="0" smtClean="0"/>
              <a:t> 1993)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pic>
        <p:nvPicPr>
          <p:cNvPr id="4" name="コンテンツ プレースホルダ 3" descr="Kspi-weekdecay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2996952"/>
            <a:ext cx="2445303" cy="1944216"/>
          </a:xfrm>
        </p:spPr>
      </p:pic>
      <p:sp>
        <p:nvSpPr>
          <p:cNvPr id="9" name="コンテンツ プレースホルダ 8"/>
          <p:cNvSpPr>
            <a:spLocks noGrp="1"/>
          </p:cNvSpPr>
          <p:nvPr>
            <p:ph sz="quarter" idx="2"/>
          </p:nvPr>
        </p:nvSpPr>
        <p:spPr>
          <a:xfrm>
            <a:off x="251520" y="980728"/>
            <a:ext cx="8352928" cy="60121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Differential Decay Width for </a:t>
            </a:r>
            <a:r>
              <a:rPr lang="en-US" altLang="ja-JP" sz="2400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sz="2400" baseline="30000" dirty="0" smtClean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lang="en-US" altLang="ja-JP" sz="2400" dirty="0" smtClean="0">
                <a:solidFill>
                  <a:srgbClr val="002060"/>
                </a:solidFill>
                <a:latin typeface="Calibri"/>
                <a:cs typeface="Calibri"/>
              </a:rPr>
              <a:t> →</a:t>
            </a:r>
            <a:r>
              <a:rPr lang="en-US" altLang="ja-JP" sz="2400" dirty="0" err="1" smtClean="0">
                <a:solidFill>
                  <a:srgbClr val="002060"/>
                </a:solidFill>
              </a:rPr>
              <a:t>K</a:t>
            </a:r>
            <a:r>
              <a:rPr lang="en-US" altLang="ja-JP" sz="2400" baseline="-25000" dirty="0" err="1" smtClean="0">
                <a:solidFill>
                  <a:srgbClr val="002060"/>
                </a:solidFill>
              </a:rPr>
              <a:t>s</a:t>
            </a:r>
            <a:r>
              <a:rPr lang="en-US" altLang="ja-JP" sz="2400" dirty="0" err="1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altLang="ja-JP" sz="2400" baseline="30000" dirty="0" smtClean="0">
                <a:solidFill>
                  <a:srgbClr val="002060"/>
                </a:solidFill>
              </a:rPr>
              <a:t>- </a:t>
            </a:r>
            <a:r>
              <a:rPr lang="en-US" altLang="ja-JP" sz="2400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ja-JP" sz="2400" baseline="-25000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altLang="ja-JP" sz="2400" baseline="-25000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Three observables</a:t>
            </a:r>
            <a:r>
              <a:rPr lang="en-US" altLang="ja-JP" dirty="0" smtClean="0"/>
              <a:t>:</a:t>
            </a:r>
          </a:p>
          <a:p>
            <a:pPr>
              <a:buNone/>
            </a:pPr>
            <a:r>
              <a:rPr lang="en-US" altLang="ja-JP" sz="2400" dirty="0" smtClean="0"/>
              <a:t>    </a:t>
            </a:r>
            <a:r>
              <a:rPr lang="en-US" altLang="ja-JP" sz="2000" dirty="0" smtClean="0">
                <a:solidFill>
                  <a:srgbClr val="C00000"/>
                </a:solidFill>
              </a:rPr>
              <a:t>Q</a:t>
            </a:r>
            <a:r>
              <a:rPr lang="en-US" altLang="ja-JP" sz="20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sz="2000" dirty="0" smtClean="0">
                <a:solidFill>
                  <a:srgbClr val="C00000"/>
                </a:solidFill>
              </a:rPr>
              <a:t>=M</a:t>
            </a:r>
            <a:r>
              <a:rPr lang="en-US" altLang="ja-JP" sz="2000" baseline="-25000" dirty="0" smtClean="0">
                <a:solidFill>
                  <a:srgbClr val="C00000"/>
                </a:solidFill>
              </a:rPr>
              <a:t>K</a:t>
            </a:r>
            <a:r>
              <a:rPr lang="en-US" altLang="ja-JP" sz="2000" baseline="-25000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altLang="ja-JP" sz="2000" baseline="30000" dirty="0" smtClean="0">
                <a:solidFill>
                  <a:srgbClr val="C00000"/>
                </a:solidFill>
              </a:rPr>
              <a:t>2 </a:t>
            </a:r>
            <a:r>
              <a:rPr lang="en-US" altLang="ja-JP" sz="2000" baseline="-25000" dirty="0" smtClean="0">
                <a:solidFill>
                  <a:srgbClr val="C00000"/>
                </a:solidFill>
              </a:rPr>
              <a:t> ,</a:t>
            </a:r>
            <a:r>
              <a:rPr lang="en-US" altLang="ja-JP" sz="2000" dirty="0" smtClean="0">
                <a:solidFill>
                  <a:srgbClr val="C00000"/>
                </a:solidFill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Symbol" pitchFamily="18" charset="2"/>
              </a:rPr>
              <a:t>b:  </a:t>
            </a:r>
            <a:r>
              <a:rPr lang="en-US" altLang="ja-JP" sz="2000" dirty="0" smtClean="0"/>
              <a:t>direction of Ks in </a:t>
            </a:r>
            <a:r>
              <a:rPr lang="en-US" altLang="ja-JP" sz="2000" dirty="0" err="1" smtClean="0"/>
              <a:t>K</a:t>
            </a:r>
            <a:r>
              <a:rPr lang="en-US" altLang="ja-JP" sz="2000" baseline="-25000" dirty="0" err="1" smtClean="0"/>
              <a:t>s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smtClean="0"/>
              <a:t> rest frame</a:t>
            </a:r>
          </a:p>
          <a:p>
            <a:pPr>
              <a:buNone/>
            </a:pPr>
            <a:r>
              <a:rPr lang="en-US" altLang="ja-JP" dirty="0" smtClean="0">
                <a:latin typeface="Symbol" pitchFamily="18" charset="2"/>
              </a:rPr>
              <a:t>    </a:t>
            </a:r>
            <a:r>
              <a:rPr lang="en-US" altLang="ja-JP" sz="2000" dirty="0" smtClean="0">
                <a:solidFill>
                  <a:srgbClr val="C00000"/>
                </a:solidFill>
                <a:latin typeface="Symbol" pitchFamily="18" charset="2"/>
              </a:rPr>
              <a:t>Y:  </a:t>
            </a:r>
            <a:r>
              <a:rPr lang="en-US" altLang="ja-JP" sz="2000" dirty="0" smtClean="0">
                <a:latin typeface="Calibri"/>
                <a:cs typeface="Calibri"/>
              </a:rPr>
              <a:t>direction of </a:t>
            </a:r>
            <a:r>
              <a:rPr lang="en-US" altLang="ja-JP" sz="2000" dirty="0" smtClean="0">
                <a:latin typeface="Symbol" pitchFamily="18" charset="2"/>
                <a:cs typeface="Calibri"/>
              </a:rPr>
              <a:t>t</a:t>
            </a:r>
            <a:r>
              <a:rPr lang="en-US" altLang="ja-JP" sz="2000" dirty="0" smtClean="0">
                <a:latin typeface="Calibri"/>
                <a:cs typeface="Calibri"/>
              </a:rPr>
              <a:t> in the </a:t>
            </a:r>
            <a:r>
              <a:rPr lang="en-US" altLang="ja-JP" sz="2000" dirty="0" err="1" smtClean="0">
                <a:latin typeface="Calibri"/>
                <a:cs typeface="Calibri"/>
              </a:rPr>
              <a:t>K</a:t>
            </a:r>
            <a:r>
              <a:rPr lang="en-US" altLang="ja-JP" sz="2000" baseline="-25000" dirty="0" err="1" smtClean="0">
                <a:latin typeface="Calibri"/>
                <a:cs typeface="Calibri"/>
              </a:rPr>
              <a:t>s</a:t>
            </a:r>
            <a:r>
              <a:rPr lang="en-US" altLang="ja-JP" sz="2000" dirty="0" err="1" smtClean="0">
                <a:latin typeface="Symbol" pitchFamily="18" charset="2"/>
                <a:cs typeface="Calibri"/>
              </a:rPr>
              <a:t>p</a:t>
            </a:r>
            <a:r>
              <a:rPr lang="en-US" altLang="ja-JP" sz="2000" dirty="0" smtClean="0">
                <a:latin typeface="Calibri"/>
                <a:cs typeface="Calibri"/>
              </a:rPr>
              <a:t> rest frame.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(</a:t>
            </a:r>
            <a:r>
              <a:rPr lang="en-US" altLang="ja-JP" sz="2000" dirty="0" smtClean="0">
                <a:latin typeface="Symbol" pitchFamily="18" charset="2"/>
              </a:rPr>
              <a:t>q): </a:t>
            </a:r>
            <a:r>
              <a:rPr lang="en-US" altLang="ja-JP" sz="2000" dirty="0" smtClean="0">
                <a:latin typeface="Calibri"/>
                <a:cs typeface="Calibri"/>
              </a:rPr>
              <a:t>direction of </a:t>
            </a:r>
            <a:r>
              <a:rPr lang="en-US" altLang="ja-JP" sz="2000" dirty="0" err="1" smtClean="0">
                <a:latin typeface="Calibri"/>
                <a:cs typeface="Calibri"/>
              </a:rPr>
              <a:t>K</a:t>
            </a:r>
            <a:r>
              <a:rPr lang="en-US" altLang="ja-JP" sz="2000" baseline="-25000" dirty="0" err="1" smtClean="0">
                <a:latin typeface="Calibri"/>
                <a:cs typeface="Calibri"/>
              </a:rPr>
              <a:t>s</a:t>
            </a:r>
            <a:r>
              <a:rPr lang="en-US" altLang="ja-JP" sz="2000" dirty="0" err="1" smtClean="0">
                <a:latin typeface="Symbol" pitchFamily="18" charset="2"/>
                <a:cs typeface="Calibri"/>
              </a:rPr>
              <a:t>p</a:t>
            </a:r>
            <a:r>
              <a:rPr lang="en-US" altLang="ja-JP" sz="2000" dirty="0" smtClean="0">
                <a:cs typeface="Calibri"/>
              </a:rPr>
              <a:t> system </a:t>
            </a:r>
            <a:r>
              <a:rPr lang="en-US" altLang="ja-JP" sz="2000" dirty="0" smtClean="0">
                <a:latin typeface="Calibri"/>
                <a:cs typeface="Calibri"/>
              </a:rPr>
              <a:t>in the </a:t>
            </a:r>
            <a:r>
              <a:rPr lang="en-US" altLang="ja-JP" sz="2000" dirty="0" smtClean="0">
                <a:latin typeface="Symbol" pitchFamily="18" charset="2"/>
                <a:cs typeface="Calibri"/>
              </a:rPr>
              <a:t>t</a:t>
            </a:r>
            <a:r>
              <a:rPr lang="en-US" altLang="ja-JP" sz="2000" dirty="0" smtClean="0">
                <a:latin typeface="Calibri"/>
                <a:cs typeface="Calibri"/>
              </a:rPr>
              <a:t> rest frame.</a:t>
            </a:r>
            <a:r>
              <a:rPr lang="en-US" altLang="ja-JP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         : </a:t>
            </a:r>
            <a:r>
              <a:rPr lang="en-US" altLang="ja-JP" sz="2000" dirty="0" smtClean="0">
                <a:solidFill>
                  <a:srgbClr val="0070C0"/>
                </a:solidFill>
              </a:rPr>
              <a:t>Vector Form Factor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FF0000"/>
                </a:solidFill>
              </a:rPr>
              <a:t>          : Generic Scalar Form Factor</a:t>
            </a:r>
          </a:p>
          <a:p>
            <a:pPr>
              <a:buNone/>
            </a:pPr>
            <a:r>
              <a:rPr lang="en-US" altLang="ja-JP" sz="2000" dirty="0" smtClean="0"/>
              <a:t>      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kumimoji="1" lang="en-US" altLang="ja-JP" dirty="0" smtClean="0">
                <a:solidFill>
                  <a:srgbClr val="002060"/>
                </a:solidFill>
              </a:rPr>
              <a:t>  </a:t>
            </a:r>
            <a:endParaRPr kumimoji="1" lang="ja-JP" altLang="en-US" dirty="0"/>
          </a:p>
        </p:txBody>
      </p:sp>
      <p:pic>
        <p:nvPicPr>
          <p:cNvPr id="5" name="図 4" descr="Kspi-Higgsdec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356992"/>
            <a:ext cx="2445302" cy="19442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100" y="3284984"/>
            <a:ext cx="2628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5" name="Picture 1" descr="C:\Users\Hayashii\Documents\2010\Kenkyu2010\Tau2010\CP-Ks-Markus\CPVana-BN1148-modhayashii\Figures\AnglesT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514850" y="-6167437"/>
            <a:ext cx="3634740" cy="3838575"/>
          </a:xfrm>
          <a:prstGeom prst="rect">
            <a:avLst/>
          </a:prstGeom>
          <a:noFill/>
        </p:spPr>
      </p:pic>
      <p:pic>
        <p:nvPicPr>
          <p:cNvPr id="149506" name="Picture 2" descr="C:\Users\Hayashii\Documents\2010\Kenkyu2010\Tau2010\CP-Ks-Markus\CPVana-BN1148-modhayashii\Figures\AnglesT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514850" y="-6167437"/>
            <a:ext cx="3634740" cy="3838575"/>
          </a:xfrm>
          <a:prstGeom prst="rect">
            <a:avLst/>
          </a:prstGeom>
          <a:noFill/>
        </p:spPr>
      </p:pic>
      <p:pic>
        <p:nvPicPr>
          <p:cNvPr id="149507" name="Picture 3" descr="C:\Users\Hayashii\Documents\2010\Kenkyu2010\Tau2010\CP-Ks-Markus\CPVana-BN1148-modhayashii\Figures\Angles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124744"/>
            <a:ext cx="1944216" cy="2053247"/>
          </a:xfrm>
          <a:prstGeom prst="rect">
            <a:avLst/>
          </a:prstGeom>
          <a:noFill/>
        </p:spPr>
      </p:pic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4419600" y="2070100"/>
          <a:ext cx="914400" cy="207963"/>
        </p:xfrm>
        <a:graphic>
          <a:graphicData uri="http://schemas.openxmlformats.org/presentationml/2006/ole">
            <p:oleObj spid="_x0000_s149508" name="Equation" r:id="rId9" imgW="114120" imgH="177480" progId="Equation.DSMT4">
              <p:embed/>
            </p:oleObj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39552" y="1484784"/>
          <a:ext cx="5760640" cy="1223590"/>
        </p:xfrm>
        <a:graphic>
          <a:graphicData uri="http://schemas.openxmlformats.org/presentationml/2006/ole">
            <p:oleObj spid="_x0000_s149509" name="Equation" r:id="rId10" imgW="4686120" imgH="1028520" progId="Equation.DSMT4">
              <p:embed/>
            </p:oleObj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683568" y="4581128"/>
          <a:ext cx="281806" cy="281806"/>
        </p:xfrm>
        <a:graphic>
          <a:graphicData uri="http://schemas.openxmlformats.org/presentationml/2006/ole">
            <p:oleObj spid="_x0000_s149510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95536" y="5661248"/>
          <a:ext cx="2376264" cy="526387"/>
        </p:xfrm>
        <a:graphic>
          <a:graphicData uri="http://schemas.openxmlformats.org/presentationml/2006/ole">
            <p:oleObj spid="_x0000_s149511" name="Equation" r:id="rId12" imgW="2006280" imgH="444240" progId="Equation.DSMT4">
              <p:embed/>
            </p:oleObj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3275856" y="55172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:   </a:t>
            </a:r>
            <a:r>
              <a:rPr lang="en-US" altLang="ja-JP" sz="2000" dirty="0" smtClean="0">
                <a:solidFill>
                  <a:schemeClr val="bg1"/>
                </a:solidFill>
              </a:rPr>
              <a:t>dimensionless CPV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param</a:t>
            </a:r>
            <a:r>
              <a:rPr lang="en-US" altLang="ja-JP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ja-JP" sz="2000" dirty="0" err="1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 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Calibri"/>
                <a:cs typeface="Calibri"/>
              </a:rPr>
              <a:t>→</a:t>
            </a:r>
            <a:r>
              <a:rPr kumimoji="1" lang="en-US" altLang="ja-JP" sz="2000" dirty="0" err="1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* for 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kumimoji="1" lang="en-US" altLang="ja-JP" sz="2000" baseline="30000" dirty="0" smtClean="0">
                <a:solidFill>
                  <a:schemeClr val="bg1"/>
                </a:solidFill>
              </a:rPr>
              <a:t>-  </a:t>
            </a:r>
            <a:r>
              <a:rPr lang="en-US" altLang="ja-JP" sz="2000" dirty="0" smtClean="0">
                <a:solidFill>
                  <a:schemeClr val="bg1"/>
                </a:solidFill>
                <a:latin typeface="Calibri"/>
                <a:cs typeface="Calibri"/>
              </a:rPr>
              <a:t>→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kumimoji="1" lang="en-US" altLang="ja-JP" sz="2000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932040" y="263691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 CPV terms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rot="10800000">
            <a:off x="4499992" y="256490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539552" y="4941168"/>
          <a:ext cx="702078" cy="360040"/>
        </p:xfrm>
        <a:graphic>
          <a:graphicData uri="http://schemas.openxmlformats.org/presentationml/2006/ole">
            <p:oleObj spid="_x0000_s149514" name="Equation" r:id="rId13" imgW="4950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CP Asymmetry </a:t>
            </a:r>
            <a:r>
              <a:rPr lang="en-US" altLang="ja-JP" dirty="0" smtClean="0"/>
              <a:t>M</a:t>
            </a:r>
            <a:r>
              <a:rPr kumimoji="1" lang="en-US" altLang="ja-JP" dirty="0" smtClean="0"/>
              <a:t>easurement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2011/03/10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064896" cy="496855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 order extract CP violating term proportional to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cos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cos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 following </a:t>
            </a:r>
            <a:r>
              <a:rPr kumimoji="1" lang="en-US" altLang="ja-JP" sz="2400" dirty="0" smtClean="0"/>
              <a:t>observable A</a:t>
            </a:r>
            <a:r>
              <a:rPr kumimoji="1" lang="en-US" altLang="ja-JP" sz="2400" baseline="-25000" dirty="0" smtClean="0"/>
              <a:t>cp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i</a:t>
            </a:r>
            <a:r>
              <a:rPr kumimoji="1" lang="en-US" altLang="ja-JP" sz="2400" dirty="0" smtClean="0"/>
              <a:t>s defined.</a:t>
            </a:r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pPr lvl="1"/>
            <a:endParaRPr lang="en-US" altLang="ja-JP" sz="2200" dirty="0" smtClean="0"/>
          </a:p>
          <a:p>
            <a:pPr lvl="1"/>
            <a:r>
              <a:rPr lang="en-US" altLang="ja-JP" sz="2200" dirty="0" smtClean="0"/>
              <a:t>The Q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 integration is carried out in each Q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 bin. </a:t>
            </a:r>
          </a:p>
          <a:p>
            <a:pPr lvl="1"/>
            <a:r>
              <a:rPr lang="en-US" altLang="ja-JP" sz="2200" dirty="0" smtClean="0"/>
              <a:t>In other word, A</a:t>
            </a:r>
            <a:r>
              <a:rPr lang="en-US" altLang="ja-JP" sz="2200" baseline="-25000" dirty="0" smtClean="0"/>
              <a:t>cp</a:t>
            </a:r>
            <a:r>
              <a:rPr lang="en-US" altLang="ja-JP" sz="2200" dirty="0" smtClean="0"/>
              <a:t> is the difference between the mean values of </a:t>
            </a:r>
            <a:r>
              <a:rPr lang="en-US" altLang="ja-JP" sz="2200" dirty="0" err="1" smtClean="0"/>
              <a:t>cos</a:t>
            </a:r>
            <a:r>
              <a:rPr lang="en-US" altLang="ja-JP" sz="2200" dirty="0" err="1" smtClean="0">
                <a:latin typeface="Symbol" pitchFamily="18" charset="2"/>
              </a:rPr>
              <a:t>b</a:t>
            </a:r>
            <a:r>
              <a:rPr lang="en-US" altLang="ja-JP" sz="2200" dirty="0" err="1" smtClean="0"/>
              <a:t>cos</a:t>
            </a:r>
            <a:r>
              <a:rPr lang="en-US" altLang="ja-JP" sz="2200" dirty="0" err="1" smtClean="0">
                <a:latin typeface="Symbol" pitchFamily="18" charset="2"/>
              </a:rPr>
              <a:t>Y</a:t>
            </a:r>
            <a:r>
              <a:rPr lang="en-US" altLang="ja-JP" sz="2200" dirty="0" smtClean="0"/>
              <a:t> for </a:t>
            </a:r>
            <a:r>
              <a:rPr lang="en-US" altLang="ja-JP" sz="2200" dirty="0" smtClean="0">
                <a:latin typeface="Symbol" pitchFamily="18" charset="2"/>
              </a:rPr>
              <a:t>t</a:t>
            </a:r>
            <a:r>
              <a:rPr lang="en-US" altLang="ja-JP" sz="2200" baseline="30000" dirty="0" smtClean="0"/>
              <a:t>-</a:t>
            </a:r>
            <a:r>
              <a:rPr lang="en-US" altLang="ja-JP" sz="2200" dirty="0" smtClean="0"/>
              <a:t> and </a:t>
            </a:r>
            <a:r>
              <a:rPr lang="en-US" altLang="ja-JP" sz="2200" dirty="0" smtClean="0">
                <a:latin typeface="Symbol" pitchFamily="18" charset="2"/>
              </a:rPr>
              <a:t>t</a:t>
            </a:r>
            <a:r>
              <a:rPr lang="en-US" altLang="ja-JP" sz="2200" baseline="30000" dirty="0" smtClean="0"/>
              <a:t>+</a:t>
            </a:r>
            <a:r>
              <a:rPr lang="en-US" altLang="ja-JP" sz="2200" dirty="0" smtClean="0"/>
              <a:t> in bins of Q</a:t>
            </a:r>
            <a:r>
              <a:rPr lang="en-US" altLang="ja-JP" sz="2200" baseline="30000" dirty="0" smtClean="0"/>
              <a:t>2</a:t>
            </a:r>
            <a:endParaRPr kumimoji="1" lang="ja-JP" altLang="en-US" sz="2200" baseline="300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475656" y="1844824"/>
          <a:ext cx="5472608" cy="1759053"/>
        </p:xfrm>
        <a:graphic>
          <a:graphicData uri="http://schemas.openxmlformats.org/presentationml/2006/ole">
            <p:oleObj spid="_x0000_s182274" name="Equation" r:id="rId4" imgW="3555720" imgH="1143000" progId="Equation.DSMT4">
              <p:embed/>
            </p:oleObj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1907704" y="5229200"/>
          <a:ext cx="4365625" cy="777875"/>
        </p:xfrm>
        <a:graphic>
          <a:graphicData uri="http://schemas.openxmlformats.org/presentationml/2006/ole">
            <p:oleObj spid="_x0000_s182275" name="Equation" r:id="rId5" imgW="2565360" imgH="457200" progId="Equation.DSMT4">
              <p:embed/>
            </p:oleObj>
          </a:graphicData>
        </a:graphic>
      </p:graphicFrame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学術創成報告会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Optimum observable </a:t>
            </a:r>
            <a:r>
              <a:rPr kumimoji="1" lang="ja-JP" altLang="en-US" dirty="0" smtClean="0"/>
              <a:t>より簡単な量に変更。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3033</Words>
  <Application>Microsoft Office PowerPoint</Application>
  <PresentationFormat>画面に合わせる (4:3)</PresentationFormat>
  <Paragraphs>631</Paragraphs>
  <Slides>40</Slides>
  <Notes>40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40</vt:i4>
      </vt:variant>
    </vt:vector>
  </HeadingPairs>
  <TitlesOfParts>
    <vt:vector size="45" baseType="lpstr">
      <vt:lpstr>ジャパネスク</vt:lpstr>
      <vt:lpstr>Office テーマ</vt:lpstr>
      <vt:lpstr>1_ジャパネスク</vt:lpstr>
      <vt:lpstr>Equation</vt:lpstr>
      <vt:lpstr>数式</vt:lpstr>
      <vt:lpstr>CP violation and Form Factors （奈良のアクティビティを中心に）</vt:lpstr>
      <vt:lpstr>スライド 2</vt:lpstr>
      <vt:lpstr>5年間の奈良のアクティビティ</vt:lpstr>
      <vt:lpstr>スライド 4</vt:lpstr>
      <vt:lpstr>スライド 5</vt:lpstr>
      <vt:lpstr>2) CP violation in t- →Ksp-nt  decays</vt:lpstr>
      <vt:lpstr>General  Discussion        (two hadron system)</vt:lpstr>
      <vt:lpstr>General Formalism     (Kuhn, Mirkes 1993)  </vt:lpstr>
      <vt:lpstr>CP Asymmetry Measurement</vt:lpstr>
      <vt:lpstr>Data</vt:lpstr>
      <vt:lpstr>Blind Analysis-I:  Corrections</vt:lpstr>
      <vt:lpstr>Blind Analysis-II</vt:lpstr>
      <vt:lpstr>Results</vt:lpstr>
      <vt:lpstr>Extraction of limit for Im hs</vt:lpstr>
      <vt:lpstr>Results and Application </vt:lpstr>
      <vt:lpstr>CP violation in τ－→K－π－π＋ν τ</vt:lpstr>
      <vt:lpstr>Effects of NP</vt:lpstr>
      <vt:lpstr>Definition of decay angles in τ－→K－π－π＋ν τ</vt:lpstr>
      <vt:lpstr>The differential decay width for t-</vt:lpstr>
      <vt:lpstr>Definition of 3 CP Asymmetries ACP(i)</vt:lpstr>
      <vt:lpstr>τ－→K－π－π＋ ν τ   (72/fb)</vt:lpstr>
      <vt:lpstr>CPV Asymmetry Measurements</vt:lpstr>
      <vt:lpstr>CP asymmetry ACP(1) ：sinβsinγ</vt:lpstr>
      <vt:lpstr> CP asymmetryACP(2)：sinβcosγ</vt:lpstr>
      <vt:lpstr>CP asymmetry ACP(3)：cosβ</vt:lpstr>
      <vt:lpstr>Checks：CP-Even term</vt:lpstr>
      <vt:lpstr>Subsystem mass distribution</vt:lpstr>
      <vt:lpstr>    Toward  Precise Studies of CPV in t decay</vt:lpstr>
      <vt:lpstr>まとめ  </vt:lpstr>
      <vt:lpstr>Collaboration with Babar t group</vt:lpstr>
      <vt:lpstr>スライド 31</vt:lpstr>
      <vt:lpstr>スライド 32</vt:lpstr>
      <vt:lpstr>スライド 33</vt:lpstr>
      <vt:lpstr>AEven(4) in τ－→π－π－π＋ ν τ </vt:lpstr>
      <vt:lpstr>セカンドクラスカレントの寄与</vt:lpstr>
      <vt:lpstr>スライド 36</vt:lpstr>
      <vt:lpstr>スライド 37</vt:lpstr>
      <vt:lpstr>スライド 38</vt:lpstr>
      <vt:lpstr>スライド 39</vt:lpstr>
      <vt:lpstr>スライド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Hayashii</dc:creator>
  <cp:lastModifiedBy>Hayashii-New</cp:lastModifiedBy>
  <cp:revision>279</cp:revision>
  <dcterms:created xsi:type="dcterms:W3CDTF">2011-01-23T08:47:55Z</dcterms:created>
  <dcterms:modified xsi:type="dcterms:W3CDTF">2011-03-09T13:18:10Z</dcterms:modified>
</cp:coreProperties>
</file>