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96" r:id="rId4"/>
    <p:sldId id="269" r:id="rId5"/>
    <p:sldId id="270" r:id="rId6"/>
    <p:sldId id="275" r:id="rId7"/>
    <p:sldId id="278" r:id="rId8"/>
    <p:sldId id="305" r:id="rId9"/>
    <p:sldId id="264" r:id="rId10"/>
    <p:sldId id="280" r:id="rId11"/>
    <p:sldId id="281" r:id="rId12"/>
    <p:sldId id="282" r:id="rId13"/>
    <p:sldId id="283" r:id="rId14"/>
    <p:sldId id="284" r:id="rId15"/>
    <p:sldId id="287" r:id="rId16"/>
    <p:sldId id="285" r:id="rId17"/>
    <p:sldId id="288" r:id="rId18"/>
    <p:sldId id="295" r:id="rId19"/>
    <p:sldId id="289" r:id="rId20"/>
    <p:sldId id="292" r:id="rId21"/>
    <p:sldId id="293" r:id="rId22"/>
    <p:sldId id="294" r:id="rId23"/>
    <p:sldId id="297" r:id="rId24"/>
    <p:sldId id="298" r:id="rId25"/>
    <p:sldId id="299" r:id="rId26"/>
    <p:sldId id="301" r:id="rId27"/>
    <p:sldId id="302" r:id="rId28"/>
    <p:sldId id="300" r:id="rId29"/>
    <p:sldId id="304" r:id="rId30"/>
    <p:sldId id="306" r:id="rId3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E1B8-7588-5942-A216-35DCF8DFCE63}" type="datetimeFigureOut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5D2D-ED6B-744C-92AE-F4613901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617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EDBDA-9947-E342-850C-4BF51B7BEFC8}" type="datetimeFigureOut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E9FE2-EF4F-3047-BC5A-79EFB52E1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60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>
              <a:cs typeface="ＭＳ Ｐゴシック" pitchFamily="-109" charset="-128"/>
            </a:endParaRPr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2B840-DAB8-1346-A45C-6DB1C94CFDE3}" type="slidenum">
              <a:rPr lang="ja-JP" altLang="en-US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DC7F-04A5-6A48-9E17-6385A6657F92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66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199D-1531-E347-8FF7-68B9758144A0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F517-2F59-884E-8FAD-93A3F0987250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14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8BD-1EA8-5C41-BAAE-9C2866D35299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43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BD9-20BA-1E40-B1DB-54426F08E0F3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69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9F63-1D36-3547-94D9-65001E43850B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5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A2C4-55B4-864E-BF68-E28B136AD8CC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2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BE4F-9679-6D47-9DDE-8733FF542F49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9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A112-E562-0E4C-83CF-D2208709C1A0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E65-6871-5A48-9E33-F08C29DBD5BE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82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1FF1-5103-6D40-86D4-E7011AF9F3B6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4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5853-A126-B542-BDC0-88209018CB32}" type="datetime1">
              <a:rPr kumimoji="1" lang="ja-JP" altLang="en-US" smtClean="0"/>
              <a:t>13/05/24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09E5-5115-7D4B-AF02-77D280A5D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71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18895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久野純治（名大理）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9560" y="4574655"/>
            <a:ext cx="7349722" cy="17526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新学術領域研究</a:t>
            </a:r>
          </a:p>
          <a:p>
            <a:r>
              <a:rPr lang="ja-JP" altLang="en-US" dirty="0"/>
              <a:t>先端加速器</a:t>
            </a:r>
            <a:r>
              <a:rPr lang="en-US" altLang="ja-JP" dirty="0"/>
              <a:t>LHC</a:t>
            </a:r>
            <a:r>
              <a:rPr lang="ja-JP" altLang="en-US" dirty="0"/>
              <a:t>が切り拓くテラスケールの素粒子物理学</a:t>
            </a:r>
          </a:p>
          <a:p>
            <a:r>
              <a:rPr lang="ja-JP" altLang="en-US" dirty="0"/>
              <a:t>～真空と時空への新たな挑戦～</a:t>
            </a:r>
          </a:p>
          <a:p>
            <a:r>
              <a:rPr lang="ja-JP" altLang="en-US" dirty="0" smtClean="0"/>
              <a:t>研究会</a:t>
            </a:r>
            <a:endParaRPr lang="en-US" altLang="ja-JP" dirty="0" smtClean="0"/>
          </a:p>
          <a:p>
            <a:r>
              <a:rPr kumimoji="1" lang="ja-JP" altLang="en-US" dirty="0" smtClean="0"/>
              <a:t>２０１３年５月２３日</a:t>
            </a:r>
            <a:r>
              <a:rPr kumimoji="1" lang="en-US" altLang="ja-JP" dirty="0" smtClean="0"/>
              <a:t>〜</a:t>
            </a:r>
            <a:r>
              <a:rPr kumimoji="1" lang="ja-JP" altLang="en-US" dirty="0" smtClean="0"/>
              <a:t>２５日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38200" y="1151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フレ</a:t>
            </a:r>
            <a:r>
              <a:rPr lang="ja-JP" altLang="en-US" dirty="0" smtClean="0"/>
              <a:t>ー</a:t>
            </a:r>
            <a:r>
              <a:rPr lang="ja-JP" altLang="en-US" dirty="0" smtClean="0"/>
              <a:t>バー</a:t>
            </a:r>
            <a:r>
              <a:rPr lang="ja-JP" altLang="en-US" dirty="0" smtClean="0"/>
              <a:t>からテラスケール</a:t>
            </a:r>
            <a:r>
              <a:rPr lang="ja-JP" altLang="en-US" dirty="0" smtClean="0"/>
              <a:t>へ</a:t>
            </a:r>
            <a:endParaRPr lang="en-US" altLang="ja-JP" dirty="0" smtClean="0"/>
          </a:p>
          <a:p>
            <a:r>
              <a:rPr lang="ja-JP" altLang="en-US" sz="3200" dirty="0" smtClean="0"/>
              <a:t>（さらに、</a:t>
            </a:r>
            <a:r>
              <a:rPr lang="ja-JP" altLang="en-US" sz="3200" dirty="0" smtClean="0"/>
              <a:t>テラスケール</a:t>
            </a:r>
            <a:r>
              <a:rPr lang="ja-JP" altLang="en-US" sz="3200" dirty="0" smtClean="0"/>
              <a:t>からフレーバーへ）</a:t>
            </a:r>
            <a:endParaRPr lang="ja-JP" altLang="en-US" sz="3200" dirty="0"/>
          </a:p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66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Electroweak </a:t>
            </a:r>
            <a:r>
              <a:rPr kumimoji="1" lang="en-US" altLang="ja-JP" sz="3200" dirty="0" err="1" smtClean="0"/>
              <a:t>baryogenesis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142" y="1073879"/>
            <a:ext cx="8853715" cy="5687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top mass is smaller than 115GeV is ruled out at 97% CL and  98%CL for mA= 300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and 2TeV, respectively. (Curtin et al (12))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9" y="2040151"/>
            <a:ext cx="7246631" cy="4173453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9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Electroweak </a:t>
            </a:r>
            <a:r>
              <a:rPr kumimoji="1" lang="en-US" altLang="ja-JP" sz="3200" dirty="0" err="1" smtClean="0"/>
              <a:t>baryogenesis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142" y="874645"/>
            <a:ext cx="9104146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New possibility:  Higgs coupled with strongly-interacting sector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Introduction of new strongly-interacting boson coupled with Higgs boson leads Landau pole around O(10)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, above which the description should be changed. 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 err="1" smtClean="0"/>
              <a:t>Kanemura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Shindou</a:t>
            </a:r>
            <a:r>
              <a:rPr kumimoji="1" lang="en-US" altLang="ja-JP" sz="2400" dirty="0" smtClean="0"/>
              <a:t>-Yamada  model </a:t>
            </a:r>
          </a:p>
          <a:p>
            <a:pPr marL="0" indent="0">
              <a:buNone/>
            </a:pPr>
            <a:r>
              <a:rPr lang="en-US" altLang="ja-JP" sz="2400" dirty="0" smtClean="0"/>
              <a:t>  Symmetries: SUSY </a:t>
            </a:r>
            <a:r>
              <a:rPr lang="en-US" altLang="ja-JP" sz="2400" dirty="0"/>
              <a:t>SU(2)</a:t>
            </a:r>
            <a:r>
              <a:rPr lang="en-US" altLang="ja-JP" sz="2400" baseline="-6000" dirty="0"/>
              <a:t>H</a:t>
            </a:r>
            <a:r>
              <a:rPr lang="en-US" altLang="ja-JP" sz="2400" dirty="0">
                <a:ea typeface="ＭＳ Ｐゴシック" charset="0"/>
                <a:cs typeface="Apple Symbols" charset="0"/>
              </a:rPr>
              <a:t>⨉SU(2)</a:t>
            </a:r>
            <a:r>
              <a:rPr lang="en-US" altLang="ja-JP" sz="2400" baseline="-6000" dirty="0"/>
              <a:t>L</a:t>
            </a:r>
            <a:r>
              <a:rPr lang="en-US" altLang="ja-JP" sz="2400" dirty="0">
                <a:ea typeface="ＭＳ Ｐゴシック" charset="0"/>
                <a:cs typeface="Apple Symbols" charset="0"/>
              </a:rPr>
              <a:t>⨉U(1)</a:t>
            </a:r>
            <a:r>
              <a:rPr lang="en-US" altLang="ja-JP" sz="2400" baseline="-6000" dirty="0"/>
              <a:t>Y</a:t>
            </a:r>
            <a:r>
              <a:rPr lang="en-US" altLang="ja-JP" sz="2400" dirty="0">
                <a:ea typeface="ＭＳ Ｐゴシック" charset="0"/>
                <a:cs typeface="Apple Symbols" charset="0"/>
              </a:rPr>
              <a:t>⨉</a:t>
            </a:r>
            <a:r>
              <a:rPr lang="en-US" altLang="ja-JP" sz="2400" dirty="0" smtClean="0">
                <a:ea typeface="ＭＳ Ｐゴシック" charset="0"/>
                <a:cs typeface="Apple Symbols" charset="0"/>
              </a:rPr>
              <a:t>Z</a:t>
            </a:r>
            <a:r>
              <a:rPr lang="en-US" altLang="ja-JP" sz="2400" baseline="-6000" dirty="0" smtClean="0"/>
              <a:t>2  </a:t>
            </a:r>
          </a:p>
          <a:p>
            <a:pPr marL="0" indent="0">
              <a:buNone/>
            </a:pPr>
            <a:r>
              <a:rPr lang="en-US" altLang="ja-JP" sz="2400" baseline="-6000" dirty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Matter contents: </a:t>
            </a:r>
            <a:r>
              <a:rPr lang="en-US" altLang="ja-JP" sz="2400" dirty="0" err="1" smtClean="0"/>
              <a:t>Nf</a:t>
            </a:r>
            <a:r>
              <a:rPr lang="en-US" altLang="ja-JP" sz="2400" dirty="0" smtClean="0"/>
              <a:t>=Nc+1 (</a:t>
            </a:r>
            <a:r>
              <a:rPr lang="en-US" altLang="ja-JP" sz="2400" dirty="0" err="1" smtClean="0"/>
              <a:t>confiment</a:t>
            </a:r>
            <a:r>
              <a:rPr lang="en-US" altLang="ja-JP" sz="2400" dirty="0" smtClean="0"/>
              <a:t>)</a:t>
            </a:r>
          </a:p>
          <a:p>
            <a:pPr marL="0" indent="0">
              <a:buNone/>
            </a:pPr>
            <a:r>
              <a:rPr lang="en-US" altLang="ja-JP" sz="2400" dirty="0" smtClean="0"/>
              <a:t>Particle contents below the cutoff scale:</a:t>
            </a:r>
          </a:p>
          <a:p>
            <a:pPr marL="0" indent="0">
              <a:buNone/>
            </a:pPr>
            <a:r>
              <a:rPr lang="en-US" altLang="ja-JP" sz="2400" dirty="0" smtClean="0">
                <a:solidFill>
                  <a:srgbClr val="D90B00"/>
                </a:solidFill>
              </a:rPr>
              <a:t>   2doublets (MSSM-like Higgs)</a:t>
            </a:r>
            <a:r>
              <a:rPr lang="en-US" altLang="ja-JP" sz="2400" dirty="0" smtClean="0"/>
              <a:t>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003DCC"/>
                </a:solidFill>
              </a:rPr>
              <a:t> </a:t>
            </a:r>
            <a:r>
              <a:rPr lang="en-US" altLang="ja-JP" sz="2400" dirty="0" smtClean="0">
                <a:solidFill>
                  <a:srgbClr val="003DCC"/>
                </a:solidFill>
              </a:rPr>
              <a:t>  2doublets</a:t>
            </a:r>
            <a:r>
              <a:rPr lang="en-US" altLang="ja-JP" sz="2400" dirty="0"/>
              <a:t>+</a:t>
            </a:r>
            <a:r>
              <a:rPr lang="en-US" altLang="ja-JP" sz="2400" dirty="0">
                <a:solidFill>
                  <a:srgbClr val="003DCC"/>
                </a:solidFill>
              </a:rPr>
              <a:t>charged </a:t>
            </a:r>
            <a:r>
              <a:rPr lang="en-US" altLang="ja-JP" sz="2400" dirty="0" err="1">
                <a:solidFill>
                  <a:srgbClr val="003DCC"/>
                </a:solidFill>
              </a:rPr>
              <a:t>singlets</a:t>
            </a:r>
            <a:r>
              <a:rPr lang="en-US" altLang="ja-JP" sz="2400" dirty="0" err="1"/>
              <a:t>+</a:t>
            </a:r>
            <a:r>
              <a:rPr lang="en-US" altLang="ja-JP" sz="2400" dirty="0" err="1">
                <a:solidFill>
                  <a:srgbClr val="003DCC"/>
                </a:solidFill>
              </a:rPr>
              <a:t>neutral</a:t>
            </a:r>
            <a:r>
              <a:rPr lang="en-US" altLang="ja-JP" sz="2400" dirty="0">
                <a:solidFill>
                  <a:srgbClr val="003DCC"/>
                </a:solidFill>
              </a:rPr>
              <a:t> </a:t>
            </a:r>
            <a:r>
              <a:rPr lang="en-US" altLang="ja-JP" sz="2400" dirty="0" err="1">
                <a:solidFill>
                  <a:srgbClr val="003DCC"/>
                </a:solidFill>
              </a:rPr>
              <a:t>singlets</a:t>
            </a:r>
            <a:r>
              <a:rPr lang="en-US" altLang="ja-JP" sz="2400" dirty="0">
                <a:solidFill>
                  <a:srgbClr val="003DCC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ja-JP" sz="2400" dirty="0" smtClean="0"/>
              <a:t>New particles affects </a:t>
            </a:r>
            <a:r>
              <a:rPr lang="en-US" altLang="ja-JP" sz="2400" dirty="0" err="1" smtClean="0"/>
              <a:t>hhh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hγγ</a:t>
            </a:r>
            <a:r>
              <a:rPr lang="en-US" altLang="ja-JP" sz="2400" dirty="0" smtClean="0"/>
              <a:t> couplings.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16" y="1339881"/>
            <a:ext cx="6873174" cy="68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108660" y="1993331"/>
            <a:ext cx="123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Boson loop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64622" y="4731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221906" y="1946982"/>
            <a:ext cx="804574" cy="189114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1383568" y="4407337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ja-JP" baseline="-6000" dirty="0">
              <a:solidFill>
                <a:schemeClr val="tx1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30" y="3844016"/>
            <a:ext cx="3353592" cy="214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49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Electroweak </a:t>
            </a:r>
            <a:r>
              <a:rPr kumimoji="1" lang="en-US" altLang="ja-JP" sz="3200" dirty="0" err="1" smtClean="0"/>
              <a:t>baryogenesis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142" y="874645"/>
            <a:ext cx="9104146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err="1" smtClean="0"/>
              <a:t>Kanemura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Shindou</a:t>
            </a:r>
            <a:r>
              <a:rPr kumimoji="1" lang="en-US" altLang="ja-JP" sz="2400" dirty="0" smtClean="0"/>
              <a:t>-Yamada  model:</a:t>
            </a:r>
          </a:p>
          <a:p>
            <a:pPr marL="0" indent="0">
              <a:buNone/>
            </a:pPr>
            <a:r>
              <a:rPr lang="en-US" altLang="ja-JP" sz="2400" dirty="0" smtClean="0"/>
              <a:t>Couplings </a:t>
            </a:r>
            <a:r>
              <a:rPr lang="en-US" altLang="ja-JP" sz="2400" dirty="0" err="1" smtClean="0"/>
              <a:t>hhh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hγγ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may be deviated from the SM prediction. </a:t>
            </a:r>
            <a:r>
              <a:rPr kumimoji="1" lang="en-US" altLang="ja-JP" sz="2400" dirty="0" smtClean="0"/>
              <a:t>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64622" y="4731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1383568" y="4740865"/>
            <a:ext cx="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altLang="ja-JP" baseline="-6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32" name="図形グループ 31"/>
          <p:cNvGrpSpPr/>
          <p:nvPr/>
        </p:nvGrpSpPr>
        <p:grpSpPr>
          <a:xfrm>
            <a:off x="145142" y="2483980"/>
            <a:ext cx="4568481" cy="4231559"/>
            <a:chOff x="127000" y="1308100"/>
            <a:chExt cx="9245600" cy="6823075"/>
          </a:xfrm>
        </p:grpSpPr>
        <p:sp>
          <p:nvSpPr>
            <p:cNvPr id="33" name="Freeform 2"/>
            <p:cNvSpPr>
              <a:spLocks/>
            </p:cNvSpPr>
            <p:nvPr/>
          </p:nvSpPr>
          <p:spPr bwMode="auto">
            <a:xfrm>
              <a:off x="1765300" y="1758950"/>
              <a:ext cx="6956425" cy="4325938"/>
            </a:xfrm>
            <a:custGeom>
              <a:avLst/>
              <a:gdLst>
                <a:gd name="T0" fmla="*/ 33 w 21600"/>
                <a:gd name="T1" fmla="*/ 21600 h 21600"/>
                <a:gd name="T2" fmla="*/ 7773 w 21600"/>
                <a:gd name="T3" fmla="*/ 17384 h 21600"/>
                <a:gd name="T4" fmla="*/ 12273 w 21600"/>
                <a:gd name="T5" fmla="*/ 14586 h 21600"/>
                <a:gd name="T6" fmla="*/ 15070 w 21600"/>
                <a:gd name="T7" fmla="*/ 12784 h 21600"/>
                <a:gd name="T8" fmla="*/ 16423 w 21600"/>
                <a:gd name="T9" fmla="*/ 11757 h 21600"/>
                <a:gd name="T10" fmla="*/ 18440 w 21600"/>
                <a:gd name="T11" fmla="*/ 10256 h 21600"/>
                <a:gd name="T12" fmla="*/ 20107 w 21600"/>
                <a:gd name="T13" fmla="*/ 9127 h 21600"/>
                <a:gd name="T14" fmla="*/ 21490 w 21600"/>
                <a:gd name="T15" fmla="*/ 8156 h 21600"/>
                <a:gd name="T16" fmla="*/ 21600 w 21600"/>
                <a:gd name="T17" fmla="*/ 0 h 21600"/>
                <a:gd name="T18" fmla="*/ 0 w 21600"/>
                <a:gd name="T19" fmla="*/ 29 h 21600"/>
                <a:gd name="T20" fmla="*/ 33 w 21600"/>
                <a:gd name="T21" fmla="*/ 21600 h 21600"/>
                <a:gd name="T22" fmla="*/ 33 w 21600"/>
                <a:gd name="T2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33" y="21600"/>
                  </a:moveTo>
                  <a:lnTo>
                    <a:pt x="7773" y="17384"/>
                  </a:lnTo>
                  <a:lnTo>
                    <a:pt x="12273" y="14586"/>
                  </a:lnTo>
                  <a:lnTo>
                    <a:pt x="15070" y="12784"/>
                  </a:lnTo>
                  <a:lnTo>
                    <a:pt x="16423" y="11757"/>
                  </a:lnTo>
                  <a:lnTo>
                    <a:pt x="18440" y="10256"/>
                  </a:lnTo>
                  <a:lnTo>
                    <a:pt x="20107" y="9127"/>
                  </a:lnTo>
                  <a:lnTo>
                    <a:pt x="21490" y="8156"/>
                  </a:lnTo>
                  <a:lnTo>
                    <a:pt x="21600" y="0"/>
                  </a:lnTo>
                  <a:lnTo>
                    <a:pt x="0" y="29"/>
                  </a:lnTo>
                  <a:lnTo>
                    <a:pt x="33" y="21600"/>
                  </a:lnTo>
                  <a:close/>
                  <a:moveTo>
                    <a:pt x="33" y="21600"/>
                  </a:moveTo>
                </a:path>
              </a:pathLst>
            </a:custGeom>
            <a:solidFill>
              <a:srgbClr val="ECB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63A0C9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1308100"/>
              <a:ext cx="9245600" cy="68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6491566" y="49514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195819" y="49899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4496141" y="2471152"/>
            <a:ext cx="4568481" cy="4096167"/>
            <a:chOff x="0" y="1231900"/>
            <a:chExt cx="9258300" cy="6832600"/>
          </a:xfrm>
        </p:grpSpPr>
        <p:sp>
          <p:nvSpPr>
            <p:cNvPr id="37" name="Freeform 1"/>
            <p:cNvSpPr>
              <a:spLocks/>
            </p:cNvSpPr>
            <p:nvPr/>
          </p:nvSpPr>
          <p:spPr bwMode="auto">
            <a:xfrm>
              <a:off x="1663700" y="1695450"/>
              <a:ext cx="6956425" cy="4325938"/>
            </a:xfrm>
            <a:custGeom>
              <a:avLst/>
              <a:gdLst>
                <a:gd name="T0" fmla="*/ 33 w 21600"/>
                <a:gd name="T1" fmla="*/ 21600 h 21600"/>
                <a:gd name="T2" fmla="*/ 7773 w 21600"/>
                <a:gd name="T3" fmla="*/ 17384 h 21600"/>
                <a:gd name="T4" fmla="*/ 12273 w 21600"/>
                <a:gd name="T5" fmla="*/ 14586 h 21600"/>
                <a:gd name="T6" fmla="*/ 15070 w 21600"/>
                <a:gd name="T7" fmla="*/ 12784 h 21600"/>
                <a:gd name="T8" fmla="*/ 16423 w 21600"/>
                <a:gd name="T9" fmla="*/ 11757 h 21600"/>
                <a:gd name="T10" fmla="*/ 18440 w 21600"/>
                <a:gd name="T11" fmla="*/ 10256 h 21600"/>
                <a:gd name="T12" fmla="*/ 20107 w 21600"/>
                <a:gd name="T13" fmla="*/ 9127 h 21600"/>
                <a:gd name="T14" fmla="*/ 21490 w 21600"/>
                <a:gd name="T15" fmla="*/ 8156 h 21600"/>
                <a:gd name="T16" fmla="*/ 21600 w 21600"/>
                <a:gd name="T17" fmla="*/ 0 h 21600"/>
                <a:gd name="T18" fmla="*/ 0 w 21600"/>
                <a:gd name="T19" fmla="*/ 29 h 21600"/>
                <a:gd name="T20" fmla="*/ 33 w 21600"/>
                <a:gd name="T21" fmla="*/ 21600 h 21600"/>
                <a:gd name="T22" fmla="*/ 33 w 21600"/>
                <a:gd name="T2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33" y="21600"/>
                  </a:moveTo>
                  <a:lnTo>
                    <a:pt x="7773" y="17384"/>
                  </a:lnTo>
                  <a:lnTo>
                    <a:pt x="12273" y="14586"/>
                  </a:lnTo>
                  <a:lnTo>
                    <a:pt x="15070" y="12784"/>
                  </a:lnTo>
                  <a:lnTo>
                    <a:pt x="16423" y="11757"/>
                  </a:lnTo>
                  <a:lnTo>
                    <a:pt x="18440" y="10256"/>
                  </a:lnTo>
                  <a:lnTo>
                    <a:pt x="20107" y="9127"/>
                  </a:lnTo>
                  <a:lnTo>
                    <a:pt x="21490" y="8156"/>
                  </a:lnTo>
                  <a:lnTo>
                    <a:pt x="21600" y="0"/>
                  </a:lnTo>
                  <a:lnTo>
                    <a:pt x="0" y="29"/>
                  </a:lnTo>
                  <a:lnTo>
                    <a:pt x="33" y="21600"/>
                  </a:lnTo>
                  <a:close/>
                  <a:moveTo>
                    <a:pt x="33" y="21600"/>
                  </a:moveTo>
                </a:path>
              </a:pathLst>
            </a:custGeom>
            <a:solidFill>
              <a:srgbClr val="ECB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63A0C9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1900"/>
              <a:ext cx="9258300" cy="683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正方形/長方形 38"/>
          <p:cNvSpPr/>
          <p:nvPr/>
        </p:nvSpPr>
        <p:spPr>
          <a:xfrm>
            <a:off x="145142" y="1768292"/>
            <a:ext cx="542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Kanemura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Senaha,Shindou</a:t>
            </a:r>
            <a:r>
              <a:rPr lang="en-US" altLang="ja-JP" dirty="0" smtClean="0"/>
              <a:t> and Yamada (1211.5883) )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1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Electroweak </a:t>
            </a:r>
            <a:r>
              <a:rPr kumimoji="1" lang="en-US" altLang="ja-JP" sz="3200" dirty="0" err="1" smtClean="0"/>
              <a:t>baryogenesis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142" y="874645"/>
            <a:ext cx="8905106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Generated baryon number in SUSY SM is sensitive to SUSY particle masses.</a:t>
            </a: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4545" y="21633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59" y="1743273"/>
            <a:ext cx="7710564" cy="45271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858625" y="6270457"/>
            <a:ext cx="280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Seneha</a:t>
            </a:r>
            <a:r>
              <a:rPr kumimoji="1" lang="en-US" altLang="ja-JP" dirty="0" smtClean="0"/>
              <a:t>-san’s presentation)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82" y="2092604"/>
            <a:ext cx="4273940" cy="46247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Electroweak </a:t>
            </a:r>
            <a:r>
              <a:rPr kumimoji="1" lang="en-US" altLang="ja-JP" sz="3200" dirty="0" err="1" smtClean="0"/>
              <a:t>baryogenesis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142" y="874645"/>
            <a:ext cx="8905106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Generated baryon number in SUSY SM is sensitive to SUSY particle masses.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For example, existence of  lighter colored particles suppress the strong </a:t>
            </a:r>
            <a:r>
              <a:rPr lang="en-US" altLang="ja-JP" sz="2400" dirty="0" err="1" smtClean="0"/>
              <a:t>sphaleron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(comes from QCD anomaly) so that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generated baryon number is increased.</a:t>
            </a: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63553" y="17232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348219" y="5058563"/>
            <a:ext cx="2555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Electrobaryongesis</a:t>
            </a:r>
            <a:r>
              <a:rPr lang="en-US" altLang="ja-JP" dirty="0" smtClean="0"/>
              <a:t> in a scenario based in NMSSM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Senaha</a:t>
            </a:r>
            <a:r>
              <a:rPr lang="en-US" altLang="ja-JP" dirty="0" smtClean="0"/>
              <a:t> et al (12))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90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625" y="1417638"/>
            <a:ext cx="8620125" cy="53133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CP violating </a:t>
            </a:r>
            <a:r>
              <a:rPr lang="en-US" altLang="ja-JP" sz="2400" dirty="0"/>
              <a:t>H</a:t>
            </a:r>
            <a:r>
              <a:rPr lang="en-US" altLang="ja-JP" sz="2400" dirty="0" smtClean="0"/>
              <a:t>iggs </a:t>
            </a:r>
            <a:r>
              <a:rPr kumimoji="1" lang="en-US" altLang="ja-JP" sz="2400" dirty="0" smtClean="0"/>
              <a:t>coupling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400" dirty="0" smtClean="0"/>
              <a:t>Lepton-flavor </a:t>
            </a:r>
            <a:r>
              <a:rPr lang="en-US" altLang="ja-JP" sz="2400" dirty="0"/>
              <a:t>violating </a:t>
            </a:r>
            <a:r>
              <a:rPr lang="en-US" altLang="ja-JP" sz="2400" dirty="0" smtClean="0"/>
              <a:t>Higgs </a:t>
            </a:r>
            <a:r>
              <a:rPr lang="en-US" altLang="ja-JP" sz="2400" dirty="0"/>
              <a:t>coupling </a:t>
            </a:r>
            <a:endParaRPr kumimoji="1" lang="ja-JP" altLang="en-US" sz="2400" dirty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ヒッグス粒子の相互作用へのフレーバーからの制限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endParaRPr lang="en-US" altLang="ja-JP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5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200" dirty="0"/>
              <a:t>New physics contribution to odd  </a:t>
            </a:r>
            <a:r>
              <a:rPr lang="en-US" altLang="ja-JP" sz="3200" dirty="0" err="1" smtClean="0"/>
              <a:t>hγγ</a:t>
            </a:r>
            <a:r>
              <a:rPr lang="en-US" altLang="ja-JP" sz="3200" dirty="0" smtClean="0"/>
              <a:t> and </a:t>
            </a:r>
            <a:r>
              <a:rPr lang="en-US" altLang="ja-JP" sz="3200" dirty="0" err="1" smtClean="0"/>
              <a:t>hgg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6" y="924645"/>
            <a:ext cx="9189967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Low-energy theorem:  </a:t>
            </a:r>
          </a:p>
          <a:p>
            <a:pPr marL="0" indent="0">
              <a:buNone/>
            </a:pPr>
            <a:r>
              <a:rPr lang="en-US" altLang="ja-JP" sz="2400" dirty="0" smtClean="0"/>
              <a:t>New fermions with mass terms dependent on Higgs VEV are integrated out (                                                      ) so that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CP-odd </a:t>
            </a:r>
            <a:r>
              <a:rPr lang="en-US" altLang="ja-JP" sz="2400" dirty="0" err="1" smtClean="0"/>
              <a:t>hgg</a:t>
            </a:r>
            <a:r>
              <a:rPr lang="en-US" altLang="ja-JP" sz="2400" dirty="0" smtClean="0"/>
              <a:t> coupling is also generated when new fermions have color.  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0" name="図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4" y="1845347"/>
            <a:ext cx="3556000" cy="3048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3365770" y="2841629"/>
            <a:ext cx="233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CP-even  </a:t>
            </a:r>
            <a:r>
              <a:rPr lang="en-US" altLang="ja-JP" dirty="0" err="1" smtClean="0"/>
              <a:t>hγγ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coupling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078240" y="2841629"/>
            <a:ext cx="2592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CP-odd  </a:t>
            </a:r>
            <a:r>
              <a:rPr lang="en-US" altLang="ja-JP" dirty="0" err="1" smtClean="0"/>
              <a:t>hγγ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coupling</a:t>
            </a:r>
          </a:p>
          <a:p>
            <a:r>
              <a:rPr lang="en-US" altLang="ja-JP" dirty="0" smtClean="0"/>
              <a:t>(No </a:t>
            </a:r>
            <a:r>
              <a:rPr lang="en-US" altLang="ja-JP" dirty="0" err="1" smtClean="0"/>
              <a:t>bosonic</a:t>
            </a:r>
            <a:r>
              <a:rPr lang="en-US" altLang="ja-JP" dirty="0" smtClean="0"/>
              <a:t> contribution)</a:t>
            </a:r>
            <a:endParaRPr lang="ja-JP" altLang="en-US" dirty="0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" y="4332181"/>
            <a:ext cx="5029200" cy="609600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" y="5012231"/>
            <a:ext cx="4533900" cy="609600"/>
          </a:xfrm>
          <a:prstGeom prst="rect">
            <a:avLst/>
          </a:prstGeom>
        </p:spPr>
      </p:pic>
      <p:pic>
        <p:nvPicPr>
          <p:cNvPr id="31" name="図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80" y="4526332"/>
            <a:ext cx="889000" cy="241300"/>
          </a:xfrm>
          <a:prstGeom prst="rect">
            <a:avLst/>
          </a:prstGeom>
        </p:spPr>
      </p:pic>
      <p:pic>
        <p:nvPicPr>
          <p:cNvPr id="32" name="図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28" y="5088120"/>
            <a:ext cx="850900" cy="17780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5785814" y="4418501"/>
            <a:ext cx="2750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                    : Dirac masses) </a:t>
            </a:r>
            <a:endParaRPr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765814" y="4959824"/>
            <a:ext cx="295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                  : Yukawa coupling) </a:t>
            </a:r>
            <a:endParaRPr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115142" y="3850026"/>
            <a:ext cx="890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dirty="0"/>
              <a:t>One example is 4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generation with SU(2)*U(1) inv. Dirac mass terms.</a:t>
            </a:r>
          </a:p>
          <a:p>
            <a:pPr>
              <a:spcAft>
                <a:spcPts val="600"/>
              </a:spcAft>
            </a:pPr>
            <a:endParaRPr lang="en-US" altLang="ja-JP" sz="2400" dirty="0"/>
          </a:p>
          <a:p>
            <a:pPr>
              <a:spcAft>
                <a:spcPts val="600"/>
              </a:spcAft>
            </a:pPr>
            <a:endParaRPr lang="en-US" altLang="ja-JP" sz="2400" dirty="0"/>
          </a:p>
          <a:p>
            <a:pPr>
              <a:spcAft>
                <a:spcPts val="600"/>
              </a:spcAft>
            </a:pPr>
            <a:endParaRPr lang="en-US" altLang="ja-JP" sz="2400" dirty="0"/>
          </a:p>
          <a:p>
            <a:pPr>
              <a:spcAft>
                <a:spcPts val="600"/>
              </a:spcAft>
            </a:pPr>
            <a:r>
              <a:rPr lang="en-US" altLang="ja-JP" sz="2400" dirty="0"/>
              <a:t>If CP phase is O(1), CP-odd coupling is not negligible.  </a:t>
            </a:r>
          </a:p>
        </p:txBody>
      </p:sp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" y="2249037"/>
            <a:ext cx="8521700" cy="6223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05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図形グループ 10"/>
          <p:cNvGrpSpPr/>
          <p:nvPr/>
        </p:nvGrpSpPr>
        <p:grpSpPr>
          <a:xfrm>
            <a:off x="6860188" y="2270166"/>
            <a:ext cx="2208249" cy="2211896"/>
            <a:chOff x="6370174" y="1511289"/>
            <a:chExt cx="2698263" cy="273319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2139" y="1511289"/>
              <a:ext cx="2416298" cy="2733190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6370174" y="2093493"/>
              <a:ext cx="563930" cy="5943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952613" y="2062476"/>
              <a:ext cx="563930" cy="5943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652139" y="2626364"/>
              <a:ext cx="563930" cy="5943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020" y="1960143"/>
              <a:ext cx="406400" cy="266700"/>
            </a:xfrm>
            <a:prstGeom prst="rect">
              <a:avLst/>
            </a:prstGeom>
          </p:spPr>
        </p:pic>
        <p:pic>
          <p:nvPicPr>
            <p:cNvPr id="7" name="図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104" y="2976897"/>
              <a:ext cx="406400" cy="26670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200" dirty="0"/>
              <a:t>New physics contribution to odd  </a:t>
            </a:r>
            <a:r>
              <a:rPr lang="en-US" altLang="ja-JP" sz="3200" dirty="0" err="1" smtClean="0"/>
              <a:t>hγγ</a:t>
            </a:r>
            <a:r>
              <a:rPr lang="en-US" altLang="ja-JP" sz="3200" dirty="0" smtClean="0"/>
              <a:t> and </a:t>
            </a:r>
            <a:r>
              <a:rPr lang="en-US" altLang="ja-JP" sz="3200" dirty="0" err="1" smtClean="0"/>
              <a:t>hgg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7" y="844639"/>
            <a:ext cx="8905106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Higgs coupling to 2 </a:t>
            </a:r>
            <a:r>
              <a:rPr kumimoji="1" lang="en-US" altLang="ja-JP" sz="2400" dirty="0" err="1" smtClean="0"/>
              <a:t>γ</a:t>
            </a:r>
            <a:r>
              <a:rPr lang="en-US" altLang="ja-JP" sz="2400" dirty="0" err="1"/>
              <a:t>s</a:t>
            </a:r>
            <a:r>
              <a:rPr lang="en-US" altLang="ja-JP" sz="2400" dirty="0" smtClean="0"/>
              <a:t> and  2gs: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7" y="1288721"/>
            <a:ext cx="8991600" cy="533400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9" y="2941476"/>
            <a:ext cx="3048000" cy="3175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9" y="3388045"/>
            <a:ext cx="4749800" cy="317500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" y="3855193"/>
            <a:ext cx="4165600" cy="330200"/>
          </a:xfrm>
          <a:prstGeom prst="rect">
            <a:avLst/>
          </a:prstGeom>
        </p:spPr>
      </p:pic>
      <p:pic>
        <p:nvPicPr>
          <p:cNvPr id="18" name="図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" y="1939372"/>
            <a:ext cx="5054600" cy="355600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28225" y="2466526"/>
            <a:ext cx="8742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Barr-Zee diagrams generate EDMs and CEDMs (color EDMs)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where                            . </a:t>
            </a:r>
          </a:p>
          <a:p>
            <a:r>
              <a:rPr lang="en-US" altLang="ja-JP" sz="2400" dirty="0" smtClean="0"/>
              <a:t>From                                       ,                                         ,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Higgs decay to </a:t>
            </a:r>
            <a:r>
              <a:rPr lang="en-US" altLang="ja-JP" sz="2400" dirty="0"/>
              <a:t> 2 </a:t>
            </a:r>
            <a:r>
              <a:rPr lang="en-US" altLang="ja-JP" sz="2400" dirty="0" err="1"/>
              <a:t>γs</a:t>
            </a:r>
            <a:r>
              <a:rPr lang="en-US" altLang="ja-JP" sz="2400" dirty="0"/>
              <a:t> and  </a:t>
            </a:r>
            <a:r>
              <a:rPr lang="en-US" altLang="ja-JP" sz="2400" dirty="0" smtClean="0"/>
              <a:t>2gs is mildly constrained, if O(1) CP phase is in new contribution.    </a:t>
            </a:r>
          </a:p>
        </p:txBody>
      </p:sp>
      <p:pic>
        <p:nvPicPr>
          <p:cNvPr id="26" name="図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54" y="4401779"/>
            <a:ext cx="1778000" cy="304800"/>
          </a:xfrm>
          <a:prstGeom prst="rect">
            <a:avLst/>
          </a:prstGeom>
        </p:spPr>
      </p:pic>
      <p:pic>
        <p:nvPicPr>
          <p:cNvPr id="27" name="図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7" y="4785865"/>
            <a:ext cx="2527300" cy="304800"/>
          </a:xfrm>
          <a:prstGeom prst="rect">
            <a:avLst/>
          </a:prstGeom>
        </p:spPr>
      </p:pic>
      <p:pic>
        <p:nvPicPr>
          <p:cNvPr id="28" name="図 2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17" y="4706579"/>
            <a:ext cx="2552700" cy="304800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87" y="4732620"/>
            <a:ext cx="2336800" cy="317500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26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51" y="1053559"/>
            <a:ext cx="6150145" cy="56618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200" dirty="0"/>
              <a:t>New physics contribution to odd  </a:t>
            </a:r>
            <a:r>
              <a:rPr lang="en-US" altLang="ja-JP" sz="3200" dirty="0" err="1" smtClean="0"/>
              <a:t>hγγ</a:t>
            </a:r>
            <a:r>
              <a:rPr lang="en-US" altLang="ja-JP" sz="3200" dirty="0" smtClean="0"/>
              <a:t> and </a:t>
            </a:r>
            <a:r>
              <a:rPr lang="en-US" altLang="ja-JP" sz="3200" dirty="0" err="1" smtClean="0"/>
              <a:t>hgg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7" y="844639"/>
            <a:ext cx="8905106" cy="6239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400" dirty="0" smtClean="0"/>
              <a:t>Signal strength for </a:t>
            </a:r>
            <a:r>
              <a:rPr lang="en-US" altLang="ja-JP" sz="2400" dirty="0" err="1" smtClean="0"/>
              <a:t>γγ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mode constrained from electron EDM</a:t>
            </a:r>
            <a:endParaRPr lang="en-US" altLang="ja-JP" sz="2400" dirty="0"/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508">
            <a:off x="4050110" y="3271193"/>
            <a:ext cx="1130300" cy="177800"/>
          </a:xfrm>
          <a:prstGeom prst="rect">
            <a:avLst/>
          </a:prstGeom>
        </p:spPr>
      </p:pic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508">
            <a:off x="4050108" y="5493743"/>
            <a:ext cx="1130300" cy="177800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016">
            <a:off x="7075058" y="3281321"/>
            <a:ext cx="1130300" cy="177800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016">
            <a:off x="7075057" y="5848811"/>
            <a:ext cx="1130300" cy="1778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71141" y="2224259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SU(2) doublet and singlet </a:t>
            </a:r>
          </a:p>
          <a:p>
            <a:r>
              <a:rPr lang="en-US" altLang="ja-JP" dirty="0" smtClean="0"/>
              <a:t>with Dirac masses 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53539" y="4815915"/>
            <a:ext cx="2518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SU(2) doublet and triplet </a:t>
            </a:r>
          </a:p>
          <a:p>
            <a:r>
              <a:rPr lang="en-US" altLang="ja-JP" dirty="0" smtClean="0"/>
              <a:t>with Dirac and </a:t>
            </a:r>
            <a:r>
              <a:rPr lang="en-US" altLang="ja-JP" dirty="0" err="1" smtClean="0"/>
              <a:t>Majorana</a:t>
            </a:r>
            <a:endParaRPr lang="en-US" altLang="ja-JP" dirty="0" smtClean="0"/>
          </a:p>
          <a:p>
            <a:r>
              <a:rPr lang="en-US" altLang="ja-JP" dirty="0" smtClean="0"/>
              <a:t>Masses. 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7373264" y="64935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 smtClean="0"/>
              <a:t>(Fan and Reece (13))</a:t>
            </a:r>
            <a:endParaRPr lang="en-US" altLang="ja-JP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73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51" y="1053559"/>
            <a:ext cx="6150145" cy="56618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200" dirty="0"/>
              <a:t>New physics contribution to odd  </a:t>
            </a:r>
            <a:r>
              <a:rPr lang="en-US" altLang="ja-JP" sz="3200" dirty="0" err="1" smtClean="0"/>
              <a:t>hγγ</a:t>
            </a:r>
            <a:r>
              <a:rPr lang="en-US" altLang="ja-JP" sz="3200" dirty="0" smtClean="0"/>
              <a:t> and </a:t>
            </a:r>
            <a:r>
              <a:rPr lang="en-US" altLang="ja-JP" sz="3200" dirty="0" err="1" smtClean="0"/>
              <a:t>hgg</a:t>
            </a:r>
            <a:endParaRPr lang="en-US" altLang="ja-JP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7" y="844639"/>
            <a:ext cx="8905106" cy="6239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2400" dirty="0" smtClean="0"/>
              <a:t>Signal strength for </a:t>
            </a:r>
            <a:r>
              <a:rPr lang="en-US" altLang="ja-JP" sz="2400" dirty="0" err="1" smtClean="0"/>
              <a:t>γγ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mode constrained from electron EDM</a:t>
            </a:r>
            <a:endParaRPr lang="en-US" altLang="ja-JP" sz="2400" dirty="0"/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endParaRPr lang="en-US" altLang="ja-JP" sz="2400" dirty="0" smtClean="0"/>
          </a:p>
          <a:p>
            <a:pPr marL="0" indent="0" algn="ctr">
              <a:buNone/>
            </a:pPr>
            <a:endParaRPr kumimoji="1"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4379" y="7305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3" name="図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508">
            <a:off x="4050110" y="3271193"/>
            <a:ext cx="1130300" cy="177800"/>
          </a:xfrm>
          <a:prstGeom prst="rect">
            <a:avLst/>
          </a:prstGeom>
        </p:spPr>
      </p:pic>
      <p:pic>
        <p:nvPicPr>
          <p:cNvPr id="29" name="図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3508">
            <a:off x="4050108" y="5493743"/>
            <a:ext cx="1130300" cy="177800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016">
            <a:off x="7075058" y="3281321"/>
            <a:ext cx="1130300" cy="177800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016">
            <a:off x="7075057" y="5848811"/>
            <a:ext cx="1130300" cy="1778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71141" y="2224259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SU(2) doublet and singlet </a:t>
            </a:r>
          </a:p>
          <a:p>
            <a:r>
              <a:rPr lang="en-US" altLang="ja-JP" dirty="0" smtClean="0"/>
              <a:t>with Dirac masses 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53539" y="4815915"/>
            <a:ext cx="2518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SU(2) doublet and triplet </a:t>
            </a:r>
          </a:p>
          <a:p>
            <a:r>
              <a:rPr lang="en-US" altLang="ja-JP" dirty="0" smtClean="0"/>
              <a:t>with Dirac and </a:t>
            </a:r>
            <a:r>
              <a:rPr lang="en-US" altLang="ja-JP" dirty="0" err="1" smtClean="0"/>
              <a:t>Majorana</a:t>
            </a:r>
            <a:endParaRPr lang="en-US" altLang="ja-JP" dirty="0" smtClean="0"/>
          </a:p>
          <a:p>
            <a:r>
              <a:rPr lang="en-US" altLang="ja-JP" dirty="0" smtClean="0"/>
              <a:t>Masses. 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7373264" y="64935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 smtClean="0"/>
              <a:t>(Fan and Reece (13))</a:t>
            </a:r>
            <a:endParaRPr lang="en-US" altLang="ja-JP" sz="1600" dirty="0"/>
          </a:p>
        </p:txBody>
      </p:sp>
      <p:sp>
        <p:nvSpPr>
          <p:cNvPr id="32" name="角丸四角形 4"/>
          <p:cNvSpPr>
            <a:spLocks noChangeArrowheads="1"/>
          </p:cNvSpPr>
          <p:nvPr/>
        </p:nvSpPr>
        <p:spPr bwMode="auto">
          <a:xfrm>
            <a:off x="2428240" y="2900384"/>
            <a:ext cx="3975100" cy="1915531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400" dirty="0"/>
              <a:t>When </a:t>
            </a:r>
            <a:r>
              <a:rPr lang="en-US" altLang="ja-JP" sz="2400" dirty="0" err="1"/>
              <a:t>htt</a:t>
            </a:r>
            <a:r>
              <a:rPr lang="en-US" altLang="ja-JP" sz="2400" dirty="0"/>
              <a:t> coupling is CP, the Barr-Zee diagram generates EDM. Then, it </a:t>
            </a:r>
            <a:r>
              <a:rPr lang="en-US" altLang="ja-JP" sz="2400" dirty="0" smtClean="0"/>
              <a:t>should also  </a:t>
            </a:r>
            <a:r>
              <a:rPr lang="en-US" altLang="ja-JP" sz="2400" dirty="0"/>
              <a:t>be smaller than O(10)%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58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625" y="1417638"/>
            <a:ext cx="8620125" cy="53133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 smtClean="0"/>
              <a:t>テラスケール新物理への期待</a:t>
            </a:r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 smtClean="0"/>
              <a:t>ヒッグス粒子の相互作用へのフレーバーからの制限</a:t>
            </a: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 smtClean="0"/>
              <a:t>テラスケール新物理へのフレーバーの物理からのアプローチ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/>
            <a:r>
              <a:rPr lang="ja-JP" altLang="en-US" sz="3200" dirty="0"/>
              <a:t>今日の話題</a:t>
            </a:r>
            <a:endParaRPr lang="en-US" altLang="ja-JP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74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618" y="2845995"/>
            <a:ext cx="4140200" cy="38596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66800" y="747067"/>
            <a:ext cx="717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Discovere</a:t>
            </a:r>
            <a:r>
              <a:rPr lang="en-US" altLang="ja-JP" sz="2400" dirty="0" smtClean="0"/>
              <a:t>d Higgs(-like) boson  is in the standard model?</a:t>
            </a:r>
            <a:endParaRPr kumimoji="1" lang="ja-JP" altLang="en-US" sz="24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272232"/>
            <a:ext cx="5981700" cy="643194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061363"/>
            <a:ext cx="3632200" cy="3600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568645" y="2329246"/>
            <a:ext cx="3575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800000"/>
                </a:solidFill>
              </a:rPr>
              <a:t>Flavor-violating Higgs</a:t>
            </a:r>
            <a:r>
              <a:rPr lang="en-US" altLang="ja-JP" dirty="0">
                <a:solidFill>
                  <a:srgbClr val="800000"/>
                </a:solidFill>
              </a:rPr>
              <a:t>(-like) </a:t>
            </a:r>
            <a:r>
              <a:rPr lang="en-US" altLang="ja-JP" dirty="0" smtClean="0">
                <a:solidFill>
                  <a:srgbClr val="800000"/>
                </a:solidFill>
              </a:rPr>
              <a:t>coupling </a:t>
            </a:r>
            <a:endParaRPr lang="ja-JP" altLang="en-US" dirty="0">
              <a:solidFill>
                <a:srgbClr val="8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31" y="2817126"/>
            <a:ext cx="3729249" cy="10866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33" y="4222379"/>
            <a:ext cx="1747612" cy="9846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932" y="4080894"/>
            <a:ext cx="1624624" cy="111948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301" y="5165550"/>
            <a:ext cx="3832394" cy="1692450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altLang="ja-JP" sz="3200" dirty="0"/>
              <a:t>Lepton-flavor violating Higgs coupling </a:t>
            </a:r>
            <a:endParaRPr lang="en-US" altLang="ja-JP" sz="3200" b="1" dirty="0">
              <a:solidFill>
                <a:srgbClr val="8000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83100" y="1915426"/>
            <a:ext cx="1016000" cy="736600"/>
          </a:xfrm>
          <a:prstGeom prst="ellipse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19467" y="6575247"/>
            <a:ext cx="214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Harnik</a:t>
            </a:r>
            <a:r>
              <a:rPr lang="en-US" altLang="ja-JP" sz="1400" dirty="0" smtClean="0"/>
              <a:t>, Kopp, </a:t>
            </a:r>
            <a:r>
              <a:rPr lang="en-US" altLang="ja-JP" sz="1400" dirty="0" err="1" smtClean="0"/>
              <a:t>Zupan</a:t>
            </a:r>
            <a:r>
              <a:rPr lang="en-US" altLang="ja-JP" sz="1400" dirty="0" smtClean="0"/>
              <a:t>, (12))</a:t>
            </a:r>
            <a:endParaRPr kumimoji="1" lang="ja-JP" altLang="en-US" sz="1400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AE9A-3DAE-1A40-86E1-DABB2963D4A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6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77900"/>
            <a:ext cx="5610527" cy="48396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65323" y="824011"/>
            <a:ext cx="2103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Harnik</a:t>
            </a:r>
            <a:r>
              <a:rPr lang="en-US" altLang="ja-JP" sz="1400" dirty="0" smtClean="0"/>
              <a:t>, Kopp, </a:t>
            </a:r>
            <a:r>
              <a:rPr lang="en-US" altLang="ja-JP" sz="1400" dirty="0" err="1" smtClean="0"/>
              <a:t>Zupan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(13))</a:t>
            </a:r>
            <a:endParaRPr kumimoji="1" lang="ja-JP" altLang="en-US" sz="1400" dirty="0"/>
          </a:p>
        </p:txBody>
      </p:sp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6148885"/>
            <a:ext cx="3619500" cy="3540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66700" y="5659270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LFV Higgs decay is already constrained</a:t>
            </a:r>
          </a:p>
          <a:p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AE9A-3DAE-1A40-86E1-DABB2963D4AD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altLang="ja-JP" sz="3200" dirty="0"/>
              <a:t>Lepton-flavor violating Higgs coupling </a:t>
            </a:r>
            <a:endParaRPr lang="en-US" altLang="ja-JP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5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4386"/>
            <a:ext cx="5965042" cy="518699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346200" y="6052587"/>
            <a:ext cx="668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LFV Higgs decay search at LHC and LFV tau decay searches at B factories are competitive.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AE9A-3DAE-1A40-86E1-DABB2963D4AD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altLang="ja-JP" sz="3200" dirty="0"/>
              <a:t>Lepton-flavor violating Higgs coupling </a:t>
            </a:r>
            <a:endParaRPr lang="en-US" altLang="ja-JP" sz="3200" b="1" dirty="0">
              <a:solidFill>
                <a:srgbClr val="8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23278" y="682823"/>
            <a:ext cx="2103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</a:t>
            </a:r>
            <a:r>
              <a:rPr kumimoji="1" lang="en-US" altLang="ja-JP" sz="1400" dirty="0" err="1" smtClean="0"/>
              <a:t>Harnik</a:t>
            </a:r>
            <a:r>
              <a:rPr lang="en-US" altLang="ja-JP" sz="1400" dirty="0" smtClean="0"/>
              <a:t>, Kopp, </a:t>
            </a:r>
            <a:r>
              <a:rPr lang="en-US" altLang="ja-JP" sz="1400" dirty="0" err="1" smtClean="0"/>
              <a:t>Zupan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(13))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451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625" y="1417638"/>
            <a:ext cx="8620125" cy="531336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altLang="ja-JP" sz="2400" dirty="0" smtClean="0">
                <a:latin typeface="+mn-ea"/>
              </a:rPr>
              <a:t>Flavor constraints on MSSM with extra matter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altLang="ja-JP" sz="2400" dirty="0" smtClean="0">
                <a:latin typeface="+mn-ea"/>
              </a:rPr>
              <a:t>How to access high-scale SUSY </a:t>
            </a:r>
          </a:p>
          <a:p>
            <a:pPr marL="400050" lvl="1" indent="0">
              <a:buNone/>
            </a:pPr>
            <a:endParaRPr lang="en-US" altLang="ja-JP" sz="2400" dirty="0">
              <a:latin typeface="+mn-ea"/>
            </a:endParaRPr>
          </a:p>
          <a:p>
            <a:pPr marL="400050" lvl="1" indent="0">
              <a:buNone/>
            </a:pPr>
            <a:endParaRPr lang="en-US" altLang="ja-JP" sz="2400" dirty="0" smtClean="0">
              <a:latin typeface="+mn-ea"/>
            </a:endParaRPr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ja-JP" altLang="en-US" sz="3200" dirty="0"/>
              <a:t>テラスケール新物理へ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フレーバー</a:t>
            </a:r>
            <a:r>
              <a:rPr lang="ja-JP" altLang="en-US" sz="3200" dirty="0"/>
              <a:t>の物理からのアプローチ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endParaRPr lang="en-US" altLang="ja-JP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5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  <a:spcAft>
                <a:spcPts val="2400"/>
              </a:spcAft>
            </a:pPr>
            <a:r>
              <a:rPr lang="en-US" altLang="ja-JP" sz="3200" dirty="0">
                <a:latin typeface="+mn-ea"/>
              </a:rPr>
              <a:t>Flavor constraints on MSSM with extra matter 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6" y="714630"/>
            <a:ext cx="9053713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Introduction of extra matter to MSSM</a:t>
            </a:r>
          </a:p>
          <a:p>
            <a:pPr marL="630238" indent="0"/>
            <a:r>
              <a:rPr lang="en-US" altLang="ja-JP" sz="2400" dirty="0"/>
              <a:t> </a:t>
            </a:r>
            <a:r>
              <a:rPr lang="en-US" altLang="ja-JP" sz="2400" dirty="0" err="1" smtClean="0"/>
              <a:t>Radiative</a:t>
            </a:r>
            <a:r>
              <a:rPr lang="en-US" altLang="ja-JP" sz="2400" dirty="0" smtClean="0"/>
              <a:t> correction to Higgs boson mass</a:t>
            </a:r>
          </a:p>
          <a:p>
            <a:pPr marL="630238" indent="0"/>
            <a:r>
              <a:rPr lang="en-US" altLang="ja-JP" sz="2400" dirty="0"/>
              <a:t> </a:t>
            </a:r>
            <a:r>
              <a:rPr lang="en-US" altLang="ja-JP" sz="2400" dirty="0" smtClean="0"/>
              <a:t>New flavor violation</a:t>
            </a:r>
          </a:p>
          <a:p>
            <a:pPr marL="0" indent="0">
              <a:buNone/>
            </a:pPr>
            <a:r>
              <a:rPr lang="en-US" altLang="ja-JP" sz="2400" dirty="0" smtClean="0"/>
              <a:t>Problem: How to construct more realistic model(s)</a:t>
            </a:r>
          </a:p>
          <a:p>
            <a:pPr marL="630238" indent="0"/>
            <a:r>
              <a:rPr lang="en-US" altLang="ja-JP" sz="2400" dirty="0" smtClean="0"/>
              <a:t> How to control flavor violation</a:t>
            </a:r>
          </a:p>
          <a:p>
            <a:pPr marL="630238" indent="0"/>
            <a:r>
              <a:rPr lang="en-US" altLang="ja-JP" sz="2400" dirty="0"/>
              <a:t> O</a:t>
            </a:r>
            <a:r>
              <a:rPr lang="en-US" altLang="ja-JP" sz="2400" dirty="0" smtClean="0"/>
              <a:t>rigin of mass for extra matter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MSSM </a:t>
            </a:r>
            <a:r>
              <a:rPr lang="en-US" altLang="ja-JP" sz="2400" dirty="0"/>
              <a:t>with extra matter (SU(5) 10+10</a:t>
            </a:r>
            <a:r>
              <a:rPr lang="en-US" altLang="ja-JP" sz="2400" baseline="30000" dirty="0"/>
              <a:t>*</a:t>
            </a:r>
            <a:r>
              <a:rPr lang="en-US" altLang="ja-JP" sz="2400" dirty="0"/>
              <a:t> dim </a:t>
            </a:r>
            <a:r>
              <a:rPr lang="en-US" altLang="ja-JP" sz="2400" dirty="0" err="1"/>
              <a:t>multiplets</a:t>
            </a:r>
            <a:r>
              <a:rPr lang="en-US" altLang="ja-JP" sz="2400" dirty="0"/>
              <a:t>) </a:t>
            </a:r>
          </a:p>
          <a:p>
            <a:pPr marL="0" indent="0">
              <a:buNone/>
            </a:pPr>
            <a:r>
              <a:rPr lang="en-US" altLang="ja-JP" sz="2400" dirty="0"/>
              <a:t>under  U(1) flavor and U(1) </a:t>
            </a:r>
            <a:r>
              <a:rPr lang="en-US" altLang="ja-JP" sz="2400" dirty="0" err="1"/>
              <a:t>Peccei</a:t>
            </a:r>
            <a:r>
              <a:rPr lang="en-US" altLang="ja-JP" sz="2400" dirty="0"/>
              <a:t>-Quinn symmetries.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4" y="4755217"/>
            <a:ext cx="6134100" cy="19304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9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  <a:spcAft>
                <a:spcPts val="2400"/>
              </a:spcAft>
            </a:pPr>
            <a:r>
              <a:rPr lang="en-US" altLang="ja-JP" sz="3200" dirty="0">
                <a:latin typeface="+mn-ea"/>
              </a:rPr>
              <a:t>Flavor constraints on MSSM with extra matter 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6" y="711936"/>
            <a:ext cx="9053713" cy="6239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err="1" smtClean="0"/>
              <a:t>Superpotential</a:t>
            </a:r>
            <a:r>
              <a:rPr lang="en-US" altLang="ja-JP" sz="2400" dirty="0" smtClean="0"/>
              <a:t>                                    :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U(1) flavor and U(1) </a:t>
            </a:r>
            <a:r>
              <a:rPr lang="en-US" altLang="ja-JP" sz="2400" dirty="0" err="1"/>
              <a:t>Peccei</a:t>
            </a:r>
            <a:r>
              <a:rPr lang="en-US" altLang="ja-JP" sz="2400" dirty="0"/>
              <a:t>-Quinn </a:t>
            </a:r>
            <a:r>
              <a:rPr lang="en-US" altLang="ja-JP" sz="2400" dirty="0" smtClean="0"/>
              <a:t>symmetries are broken by     and     .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H1 is coupled with extra matter while H2 not. </a:t>
            </a:r>
          </a:p>
          <a:p>
            <a:pPr marL="0" indent="0">
              <a:buNone/>
            </a:pPr>
            <a:r>
              <a:rPr lang="en-US" altLang="ja-JP" sz="2400" dirty="0" smtClean="0"/>
              <a:t>(no excess </a:t>
            </a:r>
            <a:r>
              <a:rPr lang="en-US" altLang="ja-JP" sz="2400" dirty="0" err="1" smtClean="0"/>
              <a:t>hγγ</a:t>
            </a:r>
            <a:r>
              <a:rPr lang="en-US" altLang="ja-JP" sz="2400" dirty="0" smtClean="0"/>
              <a:t>, no Barr-Zee type EDM, and no reduction of Higgs mass)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Tree</a:t>
            </a:r>
            <a:r>
              <a:rPr lang="en-US" altLang="ja-JP" sz="2400" dirty="0"/>
              <a:t>-level FCNC appears due to introduction of 10* in Z coupling </a:t>
            </a:r>
          </a:p>
          <a:p>
            <a:pPr marL="0" indent="0"/>
            <a:r>
              <a:rPr lang="en-US" altLang="ja-JP" sz="2400" dirty="0"/>
              <a:t> </a:t>
            </a:r>
            <a:r>
              <a:rPr lang="en-US" altLang="ja-JP" sz="2400" dirty="0" err="1"/>
              <a:t>μ→eγ</a:t>
            </a:r>
            <a:r>
              <a:rPr lang="en-US" altLang="ja-JP" sz="2400" dirty="0"/>
              <a:t>/3e </a:t>
            </a:r>
            <a:r>
              <a:rPr lang="en-US" altLang="ja-JP" sz="2400" dirty="0" smtClean="0"/>
              <a:t>(left-</a:t>
            </a:r>
            <a:r>
              <a:rPr lang="en-US" altLang="ja-JP" sz="2400" dirty="0"/>
              <a:t>handed lepton mixing)</a:t>
            </a:r>
          </a:p>
          <a:p>
            <a:pPr marL="0" indent="0">
              <a:buNone/>
            </a:pPr>
            <a:r>
              <a:rPr lang="en-US" altLang="ja-JP" sz="2400" dirty="0"/>
              <a:t>   </a:t>
            </a:r>
          </a:p>
          <a:p>
            <a:pPr marL="0" indent="0"/>
            <a:r>
              <a:rPr lang="en-US" altLang="ja-JP" sz="2400" dirty="0"/>
              <a:t> up quark (C)EDM due to left- and right-handed up quark mixing)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/>
            <a:r>
              <a:rPr lang="en-US" altLang="ja-JP" sz="2400" dirty="0"/>
              <a:t> Neutral </a:t>
            </a:r>
            <a:r>
              <a:rPr lang="en-US" altLang="ja-JP" sz="2400" dirty="0" err="1"/>
              <a:t>Keon</a:t>
            </a:r>
            <a:r>
              <a:rPr lang="en-US" altLang="ja-JP" sz="2400" dirty="0"/>
              <a:t> mixing (left-handed down quark mixing)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</p:txBody>
      </p:sp>
      <p:pic>
        <p:nvPicPr>
          <p:cNvPr id="3" name="図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0" y="851038"/>
            <a:ext cx="2298700" cy="2667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6" y="2100664"/>
            <a:ext cx="1955800" cy="2667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0624"/>
            <a:ext cx="7112000" cy="342900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80" y="2062564"/>
            <a:ext cx="3695700" cy="30480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64" y="1750618"/>
            <a:ext cx="165100" cy="190500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50" y="1740617"/>
            <a:ext cx="190500" cy="19050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6" y="4652053"/>
            <a:ext cx="1879600" cy="304800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66" y="5588157"/>
            <a:ext cx="2400300" cy="3175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6" y="6389791"/>
            <a:ext cx="1879600" cy="3048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8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  <a:spcAft>
                <a:spcPts val="2400"/>
              </a:spcAft>
            </a:pPr>
            <a:r>
              <a:rPr lang="en-US" altLang="ja-JP" sz="3200" dirty="0" smtClean="0">
                <a:latin typeface="+mn-ea"/>
              </a:rPr>
              <a:t>Proton decay in SUSY GUTs with extra matter</a:t>
            </a:r>
            <a:endParaRPr lang="en-US" altLang="ja-JP" sz="3200" dirty="0">
              <a:latin typeface="+mn-ea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6" y="714630"/>
            <a:ext cx="9053713" cy="6239932"/>
          </a:xfrm>
        </p:spPr>
        <p:txBody>
          <a:bodyPr>
            <a:normAutofit/>
          </a:bodyPr>
          <a:lstStyle/>
          <a:p>
            <a:pPr marL="0" indent="0"/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0286" y="757833"/>
            <a:ext cx="9053713" cy="62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/>
              <a:t>Introduction of extra matter makes gauge coupling at GUT scale larger.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/>
              <a:t>X boson proton decay rate is enhanced. </a:t>
            </a:r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7" y="2561904"/>
            <a:ext cx="3393857" cy="315943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608362" y="2408015"/>
            <a:ext cx="917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(</a:t>
            </a:r>
            <a:r>
              <a:rPr kumimoji="1" lang="en-US" altLang="ja-JP" sz="1400" dirty="0" err="1" smtClean="0"/>
              <a:t>S.Martin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75" y="2385185"/>
            <a:ext cx="3947629" cy="359612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426058" y="16485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Suppression factors for proton lifetime, compared with the case without extra matters, as functions of mass for extra matters.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90286" y="17273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Gauge coupling unification </a:t>
            </a:r>
          </a:p>
          <a:p>
            <a:pPr algn="ctr"/>
            <a:r>
              <a:rPr lang="en-US" altLang="ja-JP" dirty="0" smtClean="0"/>
              <a:t>in MSSM with extra matter 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10164" y="6090444"/>
            <a:ext cx="280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(JH, Nagata, Kobayashi (12))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90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86" y="714630"/>
            <a:ext cx="9053713" cy="6239932"/>
          </a:xfrm>
        </p:spPr>
        <p:txBody>
          <a:bodyPr>
            <a:normAutofit/>
          </a:bodyPr>
          <a:lstStyle/>
          <a:p>
            <a:pPr marL="0" indent="0"/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0287" y="924048"/>
            <a:ext cx="9053713" cy="62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altLang="ja-JP" sz="2400" dirty="0" smtClean="0"/>
              <a:t>High-scale SUSY:  </a:t>
            </a:r>
          </a:p>
          <a:p>
            <a:pPr marL="0" indent="0" algn="ctr">
              <a:buFont typeface="Arial"/>
              <a:buNone/>
            </a:pPr>
            <a:r>
              <a:rPr lang="en-US" altLang="ja-JP" sz="2400" dirty="0" err="1" smtClean="0"/>
              <a:t>Gauginos</a:t>
            </a:r>
            <a:r>
              <a:rPr lang="en-US" altLang="ja-JP" sz="2400" dirty="0" smtClean="0"/>
              <a:t> : O(1)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 </a:t>
            </a:r>
          </a:p>
          <a:p>
            <a:pPr marL="0" indent="0" algn="ctr">
              <a:buFont typeface="Arial"/>
              <a:buNone/>
            </a:pPr>
            <a:r>
              <a:rPr lang="en-US" altLang="ja-JP" sz="2400" dirty="0" err="1"/>
              <a:t>S</a:t>
            </a:r>
            <a:r>
              <a:rPr lang="en-US" altLang="ja-JP" sz="2400" dirty="0" err="1" smtClean="0"/>
              <a:t>fermions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: O(10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)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. </a:t>
            </a:r>
            <a:endParaRPr lang="en-US" altLang="ja-JP" sz="2400" dirty="0"/>
          </a:p>
          <a:p>
            <a:pPr marL="0" indent="0" algn="ctr">
              <a:buFont typeface="Arial"/>
              <a:buNone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larger </a:t>
            </a:r>
            <a:r>
              <a:rPr lang="en-US" altLang="ja-JP" sz="2400" dirty="0" err="1" smtClean="0"/>
              <a:t>radiative</a:t>
            </a:r>
            <a:r>
              <a:rPr lang="en-US" altLang="ja-JP" sz="2400" dirty="0" smtClean="0"/>
              <a:t> correction to Higgs mass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dark </a:t>
            </a:r>
            <a:r>
              <a:rPr lang="en-US" altLang="ja-JP" sz="2400" dirty="0"/>
              <a:t>matter is wino (m&lt; 2.7 </a:t>
            </a:r>
            <a:r>
              <a:rPr lang="en-US" altLang="ja-JP" sz="2400" dirty="0" err="1"/>
              <a:t>TeV</a:t>
            </a:r>
            <a:r>
              <a:rPr lang="en-US" altLang="ja-JP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FCNC </a:t>
            </a:r>
            <a:r>
              <a:rPr lang="en-US" altLang="ja-JP" sz="2400" dirty="0"/>
              <a:t>and CP problems are solved</a:t>
            </a:r>
            <a:r>
              <a:rPr lang="en-US" altLang="ja-JP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Gauge coupling unification is improved.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ja-JP" sz="3200" dirty="0">
                <a:latin typeface="+mn-ea"/>
              </a:rPr>
              <a:t>How to access high-scale SUSY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2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-165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ja-JP" sz="3200" dirty="0" smtClean="0">
                <a:latin typeface="+mn-ea"/>
              </a:rPr>
              <a:t>Gauge coupling unification in high</a:t>
            </a:r>
            <a:r>
              <a:rPr lang="en-US" altLang="ja-JP" sz="3200" dirty="0">
                <a:latin typeface="+mn-ea"/>
              </a:rPr>
              <a:t>-scale SUSY 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-72273" y="618068"/>
            <a:ext cx="9409313" cy="62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0287" y="618068"/>
            <a:ext cx="9053713" cy="6239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From gauge coupling unification, we can constrain GUT-particle mass spectrum, especially colored Higgs mass (</a:t>
            </a:r>
            <a:r>
              <a:rPr lang="en-US" altLang="ja-JP" sz="2400" dirty="0" err="1" smtClean="0"/>
              <a:t>MHc</a:t>
            </a:r>
            <a:r>
              <a:rPr lang="en-US" altLang="ja-JP" sz="2400" dirty="0" smtClean="0"/>
              <a:t>) in the minimal SUSY SU(5) GUT.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err="1" smtClean="0"/>
              <a:t>Ms</a:t>
            </a:r>
            <a:r>
              <a:rPr lang="en-US" altLang="ja-JP" sz="2400" dirty="0" smtClean="0"/>
              <a:t> is </a:t>
            </a:r>
            <a:r>
              <a:rPr lang="en-US" altLang="ja-JP" sz="2400" dirty="0" err="1" smtClean="0"/>
              <a:t>sfermion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masses and M3 and M2 are </a:t>
            </a:r>
            <a:r>
              <a:rPr lang="en-US" altLang="ja-JP" sz="2400" dirty="0" err="1" smtClean="0"/>
              <a:t>gluino</a:t>
            </a:r>
            <a:r>
              <a:rPr lang="en-US" altLang="ja-JP" sz="2400" dirty="0" smtClean="0"/>
              <a:t> and wino masses, respectively.</a:t>
            </a:r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en-US" altLang="ja-JP" sz="2400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0" y="1924523"/>
            <a:ext cx="9144000" cy="634701"/>
          </a:xfrm>
          <a:prstGeom prst="rect">
            <a:avLst/>
          </a:prstGeom>
        </p:spPr>
      </p:pic>
      <p:pic>
        <p:nvPicPr>
          <p:cNvPr id="8" name="図 7" descr="tanb3mh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90" y="3175425"/>
            <a:ext cx="4037141" cy="377436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69611" y="4048026"/>
            <a:ext cx="4074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Low-energy SUSY predicts colored Higgs mass around 10</a:t>
            </a:r>
            <a:r>
              <a:rPr lang="en-US" altLang="ja-JP" sz="2400" baseline="30000" dirty="0"/>
              <a:t>15</a:t>
            </a:r>
            <a:r>
              <a:rPr lang="en-US" altLang="ja-JP" sz="2400" dirty="0"/>
              <a:t> </a:t>
            </a:r>
            <a:r>
              <a:rPr lang="en-US" altLang="ja-JP" sz="2400" dirty="0" err="1"/>
              <a:t>GeV</a:t>
            </a:r>
            <a:r>
              <a:rPr lang="en-US" altLang="ja-JP" sz="2400" dirty="0"/>
              <a:t> (blue bands in figs), while the gauge coupling unification can be improved  in high-scale SUSY.</a:t>
            </a:r>
          </a:p>
        </p:txBody>
      </p:sp>
      <p:sp>
        <p:nvSpPr>
          <p:cNvPr id="1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3D833B7-DC8C-AB40-B1B6-CE6CEEBC1A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4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ig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33" y="2420815"/>
            <a:ext cx="4774036" cy="4360103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-15674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Colored Higgs proton decay</a:t>
            </a:r>
            <a:endParaRPr kumimoji="1" lang="ja-JP" altLang="en-US" sz="3200" dirty="0"/>
          </a:p>
        </p:txBody>
      </p:sp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0" y="4756268"/>
            <a:ext cx="2349500" cy="3556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727112" y="6387028"/>
            <a:ext cx="1307552" cy="51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45053" y="6380337"/>
            <a:ext cx="3533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Squark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mass (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360199" y="3525091"/>
            <a:ext cx="319119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mass is equal </a:t>
            </a:r>
          </a:p>
          <a:p>
            <a:r>
              <a:rPr lang="en-US" altLang="ja-JP" sz="2400" dirty="0" smtClean="0"/>
              <a:t>to </a:t>
            </a:r>
            <a:r>
              <a:rPr lang="en-US" altLang="ja-JP" sz="2400" dirty="0" err="1"/>
              <a:t>s</a:t>
            </a:r>
            <a:r>
              <a:rPr lang="en-US" altLang="ja-JP" sz="2400" dirty="0" err="1" smtClean="0"/>
              <a:t>quark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mass.</a:t>
            </a:r>
          </a:p>
          <a:p>
            <a:r>
              <a:rPr lang="en-US" altLang="ja-JP" sz="2400" dirty="0" smtClean="0"/>
              <a:t>Wino mass is 3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10" y="5426147"/>
            <a:ext cx="2443280" cy="2704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テキスト ボックス 11"/>
          <p:cNvSpPr txBox="1"/>
          <p:nvPr/>
        </p:nvSpPr>
        <p:spPr>
          <a:xfrm>
            <a:off x="4927782" y="2204637"/>
            <a:ext cx="3448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(JH, Kobayashi, </a:t>
            </a:r>
            <a:r>
              <a:rPr kumimoji="1" lang="en-US" altLang="ja-JP" sz="1600" dirty="0" err="1" smtClean="0"/>
              <a:t>Kuwahara</a:t>
            </a:r>
            <a:r>
              <a:rPr kumimoji="1" lang="en-US" altLang="ja-JP" sz="1600" dirty="0" smtClean="0"/>
              <a:t>, Nagata (13)) </a:t>
            </a:r>
            <a:endParaRPr kumimoji="1" lang="ja-JP" altLang="en-US" sz="1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870156" y="6279268"/>
            <a:ext cx="2133600" cy="365125"/>
          </a:xfrm>
        </p:spPr>
        <p:txBody>
          <a:bodyPr/>
          <a:lstStyle/>
          <a:p>
            <a:fld id="{13D833B7-DC8C-AB40-B1B6-CE6CEEBC1A9C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47488" y="733615"/>
            <a:ext cx="8996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Proton decay induced </a:t>
            </a:r>
            <a:r>
              <a:rPr lang="en-US" altLang="ja-JP" sz="2400" dirty="0" smtClean="0"/>
              <a:t>by colored </a:t>
            </a:r>
            <a:r>
              <a:rPr lang="en-US" altLang="ja-JP" sz="2400" dirty="0"/>
              <a:t>Higgs exchange killed the minimal SUSY SU(5) GUT with low-scale </a:t>
            </a:r>
            <a:r>
              <a:rPr lang="en-US" altLang="ja-JP" sz="2400" dirty="0" smtClean="0"/>
              <a:t>SUSY. In high-scale SUSY, the proton decay is suppressed  so that the model is revived. </a:t>
            </a:r>
            <a:r>
              <a:rPr lang="en-US" altLang="ja-JP" sz="2400" dirty="0"/>
              <a:t>In addition, </a:t>
            </a:r>
            <a:r>
              <a:rPr lang="en-US" altLang="ja-JP" sz="2400" dirty="0" smtClean="0"/>
              <a:t>future </a:t>
            </a:r>
            <a:r>
              <a:rPr lang="en-US" altLang="ja-JP" sz="2400" dirty="0"/>
              <a:t>experiments may be accessible, depending on parameters. 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5691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625" y="1417638"/>
            <a:ext cx="8620125" cy="531336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kumimoji="1" lang="ja-JP" altLang="en-US" sz="2400" dirty="0" smtClean="0">
                <a:latin typeface="+mn-ea"/>
              </a:rPr>
              <a:t>テラスケール新物理の存在を示唆するもの</a:t>
            </a:r>
            <a:endParaRPr kumimoji="1" lang="en-US" altLang="ja-JP" sz="2400" dirty="0" smtClean="0"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 sz="2400" dirty="0" smtClean="0">
                <a:solidFill>
                  <a:srgbClr val="FF0000"/>
                </a:solidFill>
                <a:latin typeface="+mn-ea"/>
              </a:rPr>
              <a:t>ミューオン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+mn-ea"/>
              </a:rPr>
              <a:t> g-2</a:t>
            </a:r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2400" dirty="0" smtClean="0">
                <a:latin typeface="+mn-ea"/>
              </a:rPr>
              <a:t>暗黒物質</a:t>
            </a:r>
            <a:endParaRPr lang="en-US" altLang="ja-JP" sz="2400" dirty="0" smtClean="0"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電弱バリオン数生成</a:t>
            </a:r>
            <a:endParaRPr lang="en-US" altLang="ja-JP" sz="2400" dirty="0">
              <a:solidFill>
                <a:srgbClr val="FF0000"/>
              </a:solidFill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2400" dirty="0" smtClean="0">
                <a:latin typeface="+mn-ea"/>
              </a:rPr>
              <a:t>ニュートリノ質量</a:t>
            </a:r>
            <a:endParaRPr lang="en-US" altLang="ja-JP" sz="2400" dirty="0" smtClean="0"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ja-JP" altLang="en-US" sz="2400" dirty="0">
                <a:latin typeface="+mn-ea"/>
              </a:rPr>
              <a:t>ヒッグス質量自然さの</a:t>
            </a:r>
            <a:r>
              <a:rPr lang="ja-JP" altLang="en-US" sz="2400" dirty="0" smtClean="0">
                <a:latin typeface="+mn-ea"/>
              </a:rPr>
              <a:t>問題</a:t>
            </a:r>
            <a:endParaRPr lang="en-US" altLang="ja-JP" sz="2400" dirty="0" smtClean="0">
              <a:latin typeface="+mn-ea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ja-JP" altLang="ja-JP" sz="2400" dirty="0">
                <a:latin typeface="+mn-ea"/>
              </a:rPr>
              <a:t>　</a:t>
            </a:r>
            <a:endParaRPr lang="en-US" altLang="ja-JP" sz="2400" dirty="0">
              <a:latin typeface="+mn-ea"/>
            </a:endParaRPr>
          </a:p>
          <a:p>
            <a:pPr marL="400050" lvl="1" indent="0">
              <a:buNone/>
            </a:pPr>
            <a:endParaRPr lang="en-US" altLang="ja-JP" sz="2400" dirty="0" smtClean="0">
              <a:latin typeface="+mn-ea"/>
            </a:endParaRPr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テラスケール新物理への期待</a:t>
            </a:r>
            <a:endParaRPr lang="en-US" altLang="ja-JP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01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-15674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Summary of my talk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5727112" y="6387028"/>
            <a:ext cx="1307552" cy="51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870156" y="6279268"/>
            <a:ext cx="2133600" cy="365125"/>
          </a:xfrm>
        </p:spPr>
        <p:txBody>
          <a:bodyPr/>
          <a:lstStyle/>
          <a:p>
            <a:fld id="{13D833B7-DC8C-AB40-B1B6-CE6CEEBC1A9C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47488" y="733615"/>
            <a:ext cx="899651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g-2, EWBG, dark matter, and naturalness of Higgs mass motivates us to consider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-scale  new physics.  LHC may give us answers for them. 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Higgs boson properties are constrained from flavor physics. Constraints on EDMs gives bounds on (CP violating) </a:t>
            </a:r>
            <a:r>
              <a:rPr lang="en-US" altLang="ja-JP" sz="2400" dirty="0" err="1" smtClean="0"/>
              <a:t>hγγ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 err="1" smtClean="0"/>
              <a:t>hgg</a:t>
            </a:r>
            <a:r>
              <a:rPr lang="en-US" altLang="ja-JP" sz="2400" dirty="0" smtClean="0"/>
              <a:t>. Constraints on tau LFV coupling of Higgs at LHC would be competitive to low-energy experiments.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dirty="0" smtClean="0"/>
              <a:t>New ideas for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 scale should be tested from flavor physics. </a:t>
            </a:r>
            <a:r>
              <a:rPr lang="en-US" altLang="ja-JP" sz="2400" dirty="0"/>
              <a:t>A</a:t>
            </a:r>
            <a:r>
              <a:rPr lang="en-US" altLang="ja-JP" sz="2400" dirty="0" smtClean="0"/>
              <a:t> realistic extension of MSSM with extra matter has a tension with flavor physics.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It is difficult to access high-scale SUSY models, though flavor physics may have windows to them, such as proton decay. 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0470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152400" y="3352800"/>
            <a:ext cx="3834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/>
              <a:t>Experimental value</a:t>
            </a:r>
            <a:r>
              <a:rPr lang="ja-JP" altLang="en-US" sz="2000" dirty="0"/>
              <a:t>（</a:t>
            </a:r>
            <a:r>
              <a:rPr lang="en-US" altLang="ja-JP" sz="2000" dirty="0"/>
              <a:t>BNK-E821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20483" name="Picture 11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77" y="3756397"/>
            <a:ext cx="5603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6"/>
          <p:cNvSpPr txBox="1">
            <a:spLocks noChangeArrowheads="1"/>
          </p:cNvSpPr>
          <p:nvPr/>
        </p:nvSpPr>
        <p:spPr bwMode="auto">
          <a:xfrm>
            <a:off x="120650" y="676751"/>
            <a:ext cx="3897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/>
              <a:t>Various contribution to </a:t>
            </a:r>
            <a:r>
              <a:rPr lang="en-US" altLang="ja-JP" sz="2000" dirty="0" err="1" smtClean="0"/>
              <a:t>muon</a:t>
            </a:r>
            <a:r>
              <a:rPr lang="en-US" altLang="ja-JP" sz="2000" dirty="0" smtClean="0"/>
              <a:t> g-2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:</a:t>
            </a:r>
            <a:r>
              <a:rPr lang="en-US" altLang="ja-JP" dirty="0" smtClean="0"/>
              <a:t> </a:t>
            </a:r>
            <a:endParaRPr lang="en-US" altLang="ja-JP" dirty="0"/>
          </a:p>
        </p:txBody>
      </p:sp>
      <p:pic>
        <p:nvPicPr>
          <p:cNvPr id="20485" name="Picture 17" descr="g-2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03325"/>
            <a:ext cx="7543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8"/>
          <p:cNvSpPr txBox="1">
            <a:spLocks noChangeArrowheads="1"/>
          </p:cNvSpPr>
          <p:nvPr/>
        </p:nvSpPr>
        <p:spPr bwMode="auto">
          <a:xfrm>
            <a:off x="481013" y="2368550"/>
            <a:ext cx="18383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QED</a:t>
            </a:r>
            <a:endParaRPr lang="en-US" altLang="ja-JP"/>
          </a:p>
          <a:p>
            <a:pPr algn="ctr"/>
            <a:r>
              <a:rPr lang="en-US" altLang="ja-JP" sz="1400"/>
              <a:t>Up to 5-loop leading</a:t>
            </a:r>
            <a:r>
              <a:rPr lang="en-US" altLang="ja-JP"/>
              <a:t> </a:t>
            </a:r>
          </a:p>
          <a:p>
            <a:pPr algn="ctr"/>
            <a:r>
              <a:rPr lang="en-US" altLang="ja-JP" sz="1600"/>
              <a:t>Kinoshita et al</a:t>
            </a:r>
            <a:endParaRPr lang="en-US" altLang="ja-JP"/>
          </a:p>
        </p:txBody>
      </p:sp>
      <p:sp>
        <p:nvSpPr>
          <p:cNvPr id="20487" name="Text Box 19"/>
          <p:cNvSpPr txBox="1">
            <a:spLocks noChangeArrowheads="1"/>
          </p:cNvSpPr>
          <p:nvPr/>
        </p:nvSpPr>
        <p:spPr bwMode="auto">
          <a:xfrm>
            <a:off x="2222500" y="2422525"/>
            <a:ext cx="1833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Hadronic vacuum</a:t>
            </a:r>
          </a:p>
          <a:p>
            <a:pPr algn="ctr"/>
            <a:r>
              <a:rPr lang="en-US" altLang="ja-JP" sz="1600"/>
              <a:t>polarization (HVP)</a:t>
            </a:r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4114800" y="2422525"/>
            <a:ext cx="13589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/>
              <a:t>Light-by-light</a:t>
            </a:r>
          </a:p>
          <a:p>
            <a:pPr algn="ctr"/>
            <a:r>
              <a:rPr lang="en-US" altLang="ja-JP" sz="1600"/>
              <a:t>scattering</a:t>
            </a:r>
          </a:p>
          <a:p>
            <a:pPr algn="ctr"/>
            <a:r>
              <a:rPr lang="en-US" altLang="ja-JP" sz="1600"/>
              <a:t>(LBL)</a:t>
            </a:r>
          </a:p>
          <a:p>
            <a:pPr algn="ctr"/>
            <a:endParaRPr lang="ja-JP" altLang="en-US" sz="1600"/>
          </a:p>
        </p:txBody>
      </p:sp>
      <p:sp>
        <p:nvSpPr>
          <p:cNvPr id="20489" name="Text Box 22"/>
          <p:cNvSpPr txBox="1">
            <a:spLocks noChangeArrowheads="1"/>
          </p:cNvSpPr>
          <p:nvPr/>
        </p:nvSpPr>
        <p:spPr bwMode="auto">
          <a:xfrm>
            <a:off x="5562600" y="2422525"/>
            <a:ext cx="13128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/>
              <a:t>Electroweak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r>
              <a:rPr lang="en-US" altLang="ja-JP" sz="1600" dirty="0"/>
              <a:t>at </a:t>
            </a:r>
            <a:r>
              <a:rPr lang="en-US" altLang="ja-JP" sz="1600" dirty="0" smtClean="0"/>
              <a:t>two-</a:t>
            </a:r>
            <a:r>
              <a:rPr lang="en-US" altLang="ja-JP" sz="1600" dirty="0"/>
              <a:t>loop </a:t>
            </a:r>
          </a:p>
          <a:p>
            <a:r>
              <a:rPr lang="en-US" altLang="ja-JP" sz="1600" dirty="0"/>
              <a:t>level  </a:t>
            </a:r>
          </a:p>
        </p:txBody>
      </p:sp>
      <p:sp>
        <p:nvSpPr>
          <p:cNvPr id="20490" name="Text Box 23"/>
          <p:cNvSpPr txBox="1">
            <a:spLocks noChangeArrowheads="1"/>
          </p:cNvSpPr>
          <p:nvPr/>
        </p:nvSpPr>
        <p:spPr bwMode="auto">
          <a:xfrm>
            <a:off x="7086600" y="2422525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/>
              <a:t>Beyond SM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201364" y="3254376"/>
            <a:ext cx="8596064" cy="3467100"/>
          </a:xfrm>
          <a:prstGeom prst="wedgeRoundRectCallout">
            <a:avLst>
              <a:gd name="adj1" fmla="val -13723"/>
              <a:gd name="adj2" fmla="val 48864"/>
              <a:gd name="adj3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solidFill>
                <a:srgbClr val="AD180A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284984"/>
            <a:ext cx="3389635" cy="337920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36277" y="36450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3 sigma deviation from the SM prediction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which is twice larger than weak boson contribution.</a:t>
            </a:r>
          </a:p>
          <a:p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2 (or 3) possibilities:</a:t>
            </a:r>
            <a:endParaRPr lang="en-US" altLang="ja-JP" sz="2000" dirty="0"/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Uncertainties com from HVP and LBL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New contribution from BSM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   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460956" y="6419533"/>
            <a:ext cx="2336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(from Nomura-san’s paper)</a:t>
            </a:r>
            <a:endParaRPr lang="ja-JP" altLang="en-US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A883-1505-1B42-BBB1-16F1F171960A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8" name="円/楕円 33"/>
          <p:cNvSpPr>
            <a:spLocks noChangeArrowheads="1"/>
          </p:cNvSpPr>
          <p:nvPr/>
        </p:nvSpPr>
        <p:spPr bwMode="auto">
          <a:xfrm>
            <a:off x="8915400" y="6629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タイトル 1"/>
          <p:cNvSpPr>
            <a:spLocks noGrp="1"/>
          </p:cNvSpPr>
          <p:nvPr>
            <p:ph type="title"/>
          </p:nvPr>
        </p:nvSpPr>
        <p:spPr>
          <a:xfrm>
            <a:off x="457200" y="-15969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Muon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g-2</a:t>
            </a:r>
            <a:endParaRPr kumimoji="1" lang="ja-JP" altLang="en-US" sz="3200" dirty="0"/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278" y="3996900"/>
            <a:ext cx="1765300" cy="3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図形グループ 11"/>
          <p:cNvGrpSpPr/>
          <p:nvPr/>
        </p:nvGrpSpPr>
        <p:grpSpPr>
          <a:xfrm>
            <a:off x="4820420" y="2015356"/>
            <a:ext cx="4495800" cy="4038600"/>
            <a:chOff x="228600" y="2743200"/>
            <a:chExt cx="4495800" cy="4038600"/>
          </a:xfrm>
        </p:grpSpPr>
        <p:pic>
          <p:nvPicPr>
            <p:cNvPr id="6" name="Picture 5" descr="m0m1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743200"/>
              <a:ext cx="4114800" cy="3951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989263" y="6477000"/>
              <a:ext cx="1735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/>
                <a:t>(Hagiwara et al, 06)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073150" y="3078163"/>
              <a:ext cx="1060450" cy="3079750"/>
            </a:xfrm>
            <a:custGeom>
              <a:avLst/>
              <a:gdLst>
                <a:gd name="connsiteX0" fmla="*/ 0 w 1187452"/>
                <a:gd name="connsiteY0" fmla="*/ 7782 h 3080166"/>
                <a:gd name="connsiteX1" fmla="*/ 158742 w 1187452"/>
                <a:gd name="connsiteY1" fmla="*/ 7782 h 3080166"/>
                <a:gd name="connsiteX2" fmla="*/ 354835 w 1187452"/>
                <a:gd name="connsiteY2" fmla="*/ 54475 h 3080166"/>
                <a:gd name="connsiteX3" fmla="*/ 578941 w 1187452"/>
                <a:gd name="connsiteY3" fmla="*/ 185215 h 3080166"/>
                <a:gd name="connsiteX4" fmla="*/ 775034 w 1187452"/>
                <a:gd name="connsiteY4" fmla="*/ 362647 h 3080166"/>
                <a:gd name="connsiteX5" fmla="*/ 915101 w 1187452"/>
                <a:gd name="connsiteY5" fmla="*/ 577434 h 3080166"/>
                <a:gd name="connsiteX6" fmla="*/ 1073842 w 1187452"/>
                <a:gd name="connsiteY6" fmla="*/ 941638 h 3080166"/>
                <a:gd name="connsiteX7" fmla="*/ 1129869 w 1187452"/>
                <a:gd name="connsiteY7" fmla="*/ 1249810 h 3080166"/>
                <a:gd name="connsiteX8" fmla="*/ 1148545 w 1187452"/>
                <a:gd name="connsiteY8" fmla="*/ 1473935 h 3080166"/>
                <a:gd name="connsiteX9" fmla="*/ 1167220 w 1187452"/>
                <a:gd name="connsiteY9" fmla="*/ 1884831 h 3080166"/>
                <a:gd name="connsiteX10" fmla="*/ 1176558 w 1187452"/>
                <a:gd name="connsiteY10" fmla="*/ 2099618 h 3080166"/>
                <a:gd name="connsiteX11" fmla="*/ 1185896 w 1187452"/>
                <a:gd name="connsiteY11" fmla="*/ 2398452 h 3080166"/>
                <a:gd name="connsiteX12" fmla="*/ 1185896 w 1187452"/>
                <a:gd name="connsiteY12" fmla="*/ 2650593 h 3080166"/>
                <a:gd name="connsiteX13" fmla="*/ 1185896 w 1187452"/>
                <a:gd name="connsiteY13" fmla="*/ 2949427 h 3080166"/>
                <a:gd name="connsiteX14" fmla="*/ 1176558 w 1187452"/>
                <a:gd name="connsiteY14" fmla="*/ 3080166 h 308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7452" h="3080166">
                  <a:moveTo>
                    <a:pt x="0" y="7782"/>
                  </a:moveTo>
                  <a:cubicBezTo>
                    <a:pt x="49801" y="3891"/>
                    <a:pt x="99603" y="0"/>
                    <a:pt x="158742" y="7782"/>
                  </a:cubicBezTo>
                  <a:cubicBezTo>
                    <a:pt x="217881" y="15564"/>
                    <a:pt x="284802" y="24903"/>
                    <a:pt x="354835" y="54475"/>
                  </a:cubicBezTo>
                  <a:cubicBezTo>
                    <a:pt x="424868" y="84047"/>
                    <a:pt x="508908" y="133853"/>
                    <a:pt x="578941" y="185215"/>
                  </a:cubicBezTo>
                  <a:cubicBezTo>
                    <a:pt x="648974" y="236577"/>
                    <a:pt x="719007" y="297277"/>
                    <a:pt x="775034" y="362647"/>
                  </a:cubicBezTo>
                  <a:cubicBezTo>
                    <a:pt x="831061" y="428017"/>
                    <a:pt x="865300" y="480936"/>
                    <a:pt x="915101" y="577434"/>
                  </a:cubicBezTo>
                  <a:cubicBezTo>
                    <a:pt x="964902" y="673932"/>
                    <a:pt x="1038047" y="829575"/>
                    <a:pt x="1073842" y="941638"/>
                  </a:cubicBezTo>
                  <a:cubicBezTo>
                    <a:pt x="1109637" y="1053701"/>
                    <a:pt x="1117419" y="1161094"/>
                    <a:pt x="1129869" y="1249810"/>
                  </a:cubicBezTo>
                  <a:cubicBezTo>
                    <a:pt x="1142320" y="1338526"/>
                    <a:pt x="1142320" y="1368098"/>
                    <a:pt x="1148545" y="1473935"/>
                  </a:cubicBezTo>
                  <a:cubicBezTo>
                    <a:pt x="1154770" y="1579772"/>
                    <a:pt x="1162551" y="1780551"/>
                    <a:pt x="1167220" y="1884831"/>
                  </a:cubicBezTo>
                  <a:cubicBezTo>
                    <a:pt x="1171889" y="1989111"/>
                    <a:pt x="1173445" y="2014015"/>
                    <a:pt x="1176558" y="2099618"/>
                  </a:cubicBezTo>
                  <a:cubicBezTo>
                    <a:pt x="1179671" y="2185221"/>
                    <a:pt x="1184340" y="2306623"/>
                    <a:pt x="1185896" y="2398452"/>
                  </a:cubicBezTo>
                  <a:cubicBezTo>
                    <a:pt x="1187452" y="2490281"/>
                    <a:pt x="1185896" y="2650593"/>
                    <a:pt x="1185896" y="2650593"/>
                  </a:cubicBezTo>
                  <a:cubicBezTo>
                    <a:pt x="1185896" y="2742422"/>
                    <a:pt x="1187452" y="2877832"/>
                    <a:pt x="1185896" y="2949427"/>
                  </a:cubicBezTo>
                  <a:cubicBezTo>
                    <a:pt x="1184340" y="3021022"/>
                    <a:pt x="1176558" y="3080166"/>
                    <a:pt x="1176558" y="3080166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048000" y="3067050"/>
              <a:ext cx="430213" cy="3109913"/>
            </a:xfrm>
            <a:custGeom>
              <a:avLst/>
              <a:gdLst>
                <a:gd name="connsiteX0" fmla="*/ 0 w 429537"/>
                <a:gd name="connsiteY0" fmla="*/ 0 h 3109738"/>
                <a:gd name="connsiteX1" fmla="*/ 84039 w 429537"/>
                <a:gd name="connsiteY1" fmla="*/ 168094 h 3109738"/>
                <a:gd name="connsiteX2" fmla="*/ 186755 w 429537"/>
                <a:gd name="connsiteY2" fmla="*/ 429574 h 3109738"/>
                <a:gd name="connsiteX3" fmla="*/ 270795 w 429537"/>
                <a:gd name="connsiteY3" fmla="*/ 737746 h 3109738"/>
                <a:gd name="connsiteX4" fmla="*/ 364172 w 429537"/>
                <a:gd name="connsiteY4" fmla="*/ 1242028 h 3109738"/>
                <a:gd name="connsiteX5" fmla="*/ 420199 w 429537"/>
                <a:gd name="connsiteY5" fmla="*/ 1849034 h 3109738"/>
                <a:gd name="connsiteX6" fmla="*/ 420199 w 429537"/>
                <a:gd name="connsiteY6" fmla="*/ 3109738 h 31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37" h="3109738">
                  <a:moveTo>
                    <a:pt x="0" y="0"/>
                  </a:moveTo>
                  <a:cubicBezTo>
                    <a:pt x="26456" y="48249"/>
                    <a:pt x="52913" y="96498"/>
                    <a:pt x="84039" y="168094"/>
                  </a:cubicBezTo>
                  <a:cubicBezTo>
                    <a:pt x="115165" y="239690"/>
                    <a:pt x="155629" y="334632"/>
                    <a:pt x="186755" y="429574"/>
                  </a:cubicBezTo>
                  <a:cubicBezTo>
                    <a:pt x="217881" y="524516"/>
                    <a:pt x="241226" y="602337"/>
                    <a:pt x="270795" y="737746"/>
                  </a:cubicBezTo>
                  <a:cubicBezTo>
                    <a:pt x="300365" y="873155"/>
                    <a:pt x="339271" y="1056813"/>
                    <a:pt x="364172" y="1242028"/>
                  </a:cubicBezTo>
                  <a:cubicBezTo>
                    <a:pt x="389073" y="1427243"/>
                    <a:pt x="410861" y="1537749"/>
                    <a:pt x="420199" y="1849034"/>
                  </a:cubicBezTo>
                  <a:cubicBezTo>
                    <a:pt x="429537" y="2160319"/>
                    <a:pt x="420199" y="3109738"/>
                    <a:pt x="420199" y="3109738"/>
                  </a:cubicBezTo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テキスト ボックス 23"/>
            <p:cNvSpPr txBox="1">
              <a:spLocks noChangeArrowheads="1"/>
            </p:cNvSpPr>
            <p:nvPr/>
          </p:nvSpPr>
          <p:spPr bwMode="auto">
            <a:xfrm>
              <a:off x="1066800" y="4572000"/>
              <a:ext cx="979488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>
                  <a:solidFill>
                    <a:srgbClr val="F79646"/>
                  </a:solidFill>
                </a:rPr>
                <a:t>M</a:t>
              </a:r>
              <a:r>
                <a:rPr lang="en-US" altLang="ja-JP" sz="1400" baseline="-25000">
                  <a:solidFill>
                    <a:srgbClr val="F79646"/>
                  </a:solidFill>
                </a:rPr>
                <a:t>sq</a:t>
              </a:r>
              <a:r>
                <a:rPr lang="en-US" altLang="ja-JP" sz="1400">
                  <a:solidFill>
                    <a:srgbClr val="F79646"/>
                  </a:solidFill>
                </a:rPr>
                <a:t>&lt;1TeV</a:t>
              </a:r>
              <a:endParaRPr lang="ja-JP" altLang="en-US" sz="1400">
                <a:solidFill>
                  <a:srgbClr val="F79646"/>
                </a:solidFill>
              </a:endParaRPr>
            </a:p>
          </p:txBody>
        </p:sp>
        <p:sp>
          <p:nvSpPr>
            <p:cNvPr id="11" name="テキスト ボックス 24"/>
            <p:cNvSpPr txBox="1">
              <a:spLocks noChangeArrowheads="1"/>
            </p:cNvSpPr>
            <p:nvPr/>
          </p:nvSpPr>
          <p:spPr bwMode="auto">
            <a:xfrm>
              <a:off x="2398713" y="4108450"/>
              <a:ext cx="979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400">
                  <a:solidFill>
                    <a:srgbClr val="F79646"/>
                  </a:solidFill>
                </a:rPr>
                <a:t>M</a:t>
              </a:r>
              <a:r>
                <a:rPr lang="en-US" altLang="ja-JP" sz="1400" baseline="-25000">
                  <a:solidFill>
                    <a:srgbClr val="F79646"/>
                  </a:solidFill>
                </a:rPr>
                <a:t>sq</a:t>
              </a:r>
              <a:r>
                <a:rPr lang="en-US" altLang="ja-JP" sz="1400">
                  <a:solidFill>
                    <a:srgbClr val="F79646"/>
                  </a:solidFill>
                </a:rPr>
                <a:t>&lt;2TeV</a:t>
              </a:r>
              <a:endParaRPr lang="ja-JP" altLang="en-US" sz="1400">
                <a:solidFill>
                  <a:srgbClr val="F7964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7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Muon</a:t>
            </a:r>
            <a:r>
              <a:rPr lang="en-US" altLang="ja-JP" sz="3200" dirty="0"/>
              <a:t> </a:t>
            </a:r>
            <a:r>
              <a:rPr kumimoji="1" lang="en-US" altLang="ja-JP" sz="3200" dirty="0" smtClean="0"/>
              <a:t>g-2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628" y="815840"/>
            <a:ext cx="5025331" cy="604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Contribution from SUSY SM</a:t>
            </a:r>
            <a:r>
              <a:rPr kumimoji="1" lang="en-US" altLang="ja-JP" sz="2400" dirty="0" smtClean="0"/>
              <a:t>:</a:t>
            </a:r>
          </a:p>
          <a:p>
            <a:pPr marL="0" indent="0">
              <a:buNone/>
            </a:pPr>
            <a:r>
              <a:rPr lang="en-US" altLang="ja-JP" sz="2400" dirty="0" smtClean="0"/>
              <a:t>Since SUSY SM has two Higgs doublets, </a:t>
            </a: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g-2 has a contribution proportional to                                .    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CMSSM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(Constrained MSSM) has been constrained by null results in SUSY searches.  If we give up the GUT relation, we may get light EW SUSY particles, while </a:t>
            </a:r>
            <a:r>
              <a:rPr lang="en-US" altLang="ja-JP" sz="2400" dirty="0" err="1" smtClean="0"/>
              <a:t>squarks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gluino</a:t>
            </a:r>
            <a:r>
              <a:rPr lang="en-US" altLang="ja-JP" sz="2400" dirty="0" smtClean="0"/>
              <a:t> are heavy enough.  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16" name="円/楕円 15"/>
          <p:cNvSpPr/>
          <p:nvPr/>
        </p:nvSpPr>
        <p:spPr>
          <a:xfrm>
            <a:off x="3060818" y="2681311"/>
            <a:ext cx="762000" cy="490537"/>
          </a:xfrm>
          <a:prstGeom prst="ellipse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7" name="図 2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699" y="2103939"/>
            <a:ext cx="204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2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89" y="2596380"/>
            <a:ext cx="32893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2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59" y="3234555"/>
            <a:ext cx="38735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10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7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Muon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g-2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629" y="815840"/>
            <a:ext cx="4643120" cy="604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68028" y="968240"/>
            <a:ext cx="8723572" cy="604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/>
              <a:t>Direct searches for </a:t>
            </a:r>
            <a:r>
              <a:rPr lang="en-US" altLang="ja-JP" sz="2400" dirty="0" err="1" smtClean="0"/>
              <a:t>chargino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neutralino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by CMS.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/>
              <a:t>When </a:t>
            </a:r>
            <a:r>
              <a:rPr lang="en-US" altLang="ja-JP" sz="2400" dirty="0" err="1" smtClean="0"/>
              <a:t>chargino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neutralino</a:t>
            </a:r>
            <a:r>
              <a:rPr lang="en-US" altLang="ja-JP" sz="2400" dirty="0" smtClean="0"/>
              <a:t> can decay into </a:t>
            </a:r>
            <a:r>
              <a:rPr lang="en-US" altLang="ja-JP" sz="2400" dirty="0" err="1" smtClean="0"/>
              <a:t>sleptons</a:t>
            </a:r>
            <a:r>
              <a:rPr lang="en-US" altLang="ja-JP" sz="2400" dirty="0" smtClean="0"/>
              <a:t>, the constraints on the masses are stronger. 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707"/>
            <a:ext cx="4531360" cy="425673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099" y="2651759"/>
            <a:ext cx="4687901" cy="363728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71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78" y="3319180"/>
            <a:ext cx="4347270" cy="33041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1" y="3383280"/>
            <a:ext cx="4420475" cy="34848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7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Muon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g-2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628" y="815840"/>
            <a:ext cx="4754583" cy="605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15628" y="670560"/>
            <a:ext cx="9028372" cy="633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/>
              <a:t>Anatomy of SUSY contribution </a:t>
            </a:r>
            <a:r>
              <a:rPr lang="el-GR" altLang="ja-JP" sz="2400" dirty="0" smtClean="0"/>
              <a:t>Δ</a:t>
            </a:r>
            <a:r>
              <a:rPr lang="en-US" altLang="ja-JP" sz="2400" dirty="0" err="1" smtClean="0"/>
              <a:t>a</a:t>
            </a:r>
            <a:r>
              <a:rPr lang="en-US" altLang="ja-JP" sz="2400" baseline="-25000" dirty="0" err="1" smtClean="0"/>
              <a:t>μ</a:t>
            </a:r>
            <a:r>
              <a:rPr lang="en-US" altLang="ja-JP" sz="2400" dirty="0" smtClean="0"/>
              <a:t> :</a:t>
            </a:r>
          </a:p>
          <a:p>
            <a:pPr marL="0" indent="0">
              <a:buFont typeface="Arial"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Case1 (compact spectrum): </a:t>
            </a:r>
            <a:r>
              <a:rPr lang="en-US" altLang="ja-JP" sz="2400" dirty="0" err="1" smtClean="0"/>
              <a:t>chargino-sneutrino</a:t>
            </a:r>
            <a:r>
              <a:rPr lang="en-US" altLang="ja-JP" sz="2400" dirty="0" smtClean="0"/>
              <a:t> diagram.</a:t>
            </a:r>
          </a:p>
          <a:p>
            <a:pPr marL="0" indent="0">
              <a:buFont typeface="Arial"/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Case2 (large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mass): </a:t>
            </a:r>
            <a:r>
              <a:rPr lang="en-US" altLang="ja-JP" sz="2400" dirty="0" err="1" smtClean="0"/>
              <a:t>bino</a:t>
            </a:r>
            <a:r>
              <a:rPr lang="en-US" altLang="ja-JP" sz="2400" dirty="0" smtClean="0"/>
              <a:t>-like </a:t>
            </a:r>
            <a:r>
              <a:rPr lang="en-US" altLang="ja-JP" sz="2400" dirty="0" err="1" smtClean="0"/>
              <a:t>neutralino-slepton</a:t>
            </a:r>
            <a:r>
              <a:rPr lang="en-US" altLang="ja-JP" sz="2400" dirty="0" smtClean="0"/>
              <a:t> diagram (enhanced left-right mixing proportional to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mass)</a:t>
            </a:r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09251" y="6497373"/>
            <a:ext cx="20963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Higgsino</a:t>
            </a:r>
            <a:r>
              <a:rPr kumimoji="1" lang="en-US" altLang="ja-JP" dirty="0" smtClean="0"/>
              <a:t> mass 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3786877" y="4826000"/>
            <a:ext cx="179733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Wino mass 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53169" y="3065899"/>
            <a:ext cx="37406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Left and right-handed </a:t>
            </a:r>
            <a:r>
              <a:rPr lang="en-US" altLang="ja-JP" sz="1400" dirty="0" err="1" smtClean="0"/>
              <a:t>smuons</a:t>
            </a:r>
            <a:r>
              <a:rPr lang="en-US" altLang="ja-JP" sz="1400" dirty="0" smtClean="0"/>
              <a:t>, 500 and 100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GeV</a:t>
            </a:r>
            <a:r>
              <a:rPr lang="en-US" altLang="ja-JP" sz="1400" dirty="0" smtClean="0"/>
              <a:t> </a:t>
            </a:r>
          </a:p>
          <a:p>
            <a:r>
              <a:rPr lang="en-US" altLang="ja-JP" sz="1400" dirty="0" smtClean="0"/>
              <a:t>tanβ=30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4160" y="6522826"/>
            <a:ext cx="20963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Higgsino</a:t>
            </a:r>
            <a:r>
              <a:rPr kumimoji="1" lang="en-US" altLang="ja-JP" dirty="0" smtClean="0"/>
              <a:t> mass 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569679" y="4958080"/>
            <a:ext cx="179733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Wino mass 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5998" y="3065899"/>
            <a:ext cx="3801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Left and right-handed </a:t>
            </a:r>
            <a:r>
              <a:rPr lang="en-US" altLang="ja-JP" sz="1400" dirty="0" err="1" smtClean="0"/>
              <a:t>smuons</a:t>
            </a:r>
            <a:r>
              <a:rPr lang="en-US" altLang="ja-JP" sz="1400" dirty="0" smtClean="0"/>
              <a:t>, 500 and 1000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err="1" smtClean="0"/>
              <a:t>GeV</a:t>
            </a:r>
            <a:r>
              <a:rPr lang="en-US" altLang="ja-JP" sz="1400" dirty="0" smtClean="0"/>
              <a:t> </a:t>
            </a:r>
          </a:p>
          <a:p>
            <a:r>
              <a:rPr lang="en-US" altLang="ja-JP" sz="1400" dirty="0" smtClean="0"/>
              <a:t>tanβ=30</a:t>
            </a:r>
            <a:endParaRPr kumimoji="1"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3481989" y="3723640"/>
            <a:ext cx="65872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×10</a:t>
            </a:r>
            <a:r>
              <a:rPr lang="en-US" altLang="ja-JP" baseline="30000" dirty="0"/>
              <a:t>-9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940406" y="3733800"/>
            <a:ext cx="65872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×10</a:t>
            </a:r>
            <a:r>
              <a:rPr lang="en-US" altLang="ja-JP" baseline="30000" dirty="0"/>
              <a:t>-9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7793235" y="2751343"/>
            <a:ext cx="1198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Moroi</a:t>
            </a:r>
            <a:r>
              <a:rPr lang="en-US" altLang="ja-JP" sz="1600" dirty="0" smtClean="0"/>
              <a:t> (95))</a:t>
            </a: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00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17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err="1" smtClean="0"/>
              <a:t>Muon</a:t>
            </a:r>
            <a:r>
              <a:rPr lang="en-US" altLang="ja-JP" sz="3200" dirty="0" smtClean="0"/>
              <a:t> </a:t>
            </a:r>
            <a:r>
              <a:rPr kumimoji="1" lang="en-US" altLang="ja-JP" sz="3200" dirty="0" smtClean="0"/>
              <a:t>g-2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628" y="815840"/>
            <a:ext cx="4754583" cy="605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115628" y="670560"/>
            <a:ext cx="9028372" cy="633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ja-JP" sz="2400" dirty="0" smtClean="0"/>
              <a:t>    Case2 (one light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and large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mass):</a:t>
            </a:r>
          </a:p>
          <a:p>
            <a:pPr marL="0" indent="0">
              <a:buFont typeface="Arial"/>
              <a:buNone/>
            </a:pPr>
            <a:r>
              <a:rPr lang="en-US" altLang="ja-JP" sz="2400" dirty="0" smtClean="0"/>
              <a:t>Large </a:t>
            </a:r>
            <a:r>
              <a:rPr lang="en-US" altLang="ja-JP" sz="2400" dirty="0" err="1" smtClean="0"/>
              <a:t>higgsino</a:t>
            </a:r>
            <a:r>
              <a:rPr lang="en-US" altLang="ja-JP" sz="2400" dirty="0" smtClean="0"/>
              <a:t> mass is constrained from vacuum (meta)stability for </a:t>
            </a:r>
            <a:r>
              <a:rPr lang="en-US" altLang="ja-JP" sz="2400" dirty="0" err="1" smtClean="0"/>
              <a:t>stau</a:t>
            </a:r>
            <a:r>
              <a:rPr lang="en-US" altLang="ja-JP" sz="2400" dirty="0" smtClean="0"/>
              <a:t> direction. Assuming </a:t>
            </a:r>
            <a:r>
              <a:rPr lang="en-US" altLang="ja-JP" sz="2400" dirty="0" err="1" smtClean="0"/>
              <a:t>stau</a:t>
            </a:r>
            <a:r>
              <a:rPr lang="en-US" altLang="ja-JP" sz="2400" dirty="0" smtClean="0"/>
              <a:t> is lighter than </a:t>
            </a:r>
            <a:r>
              <a:rPr lang="en-US" altLang="ja-JP" sz="2400" dirty="0" err="1" smtClean="0"/>
              <a:t>smuon</a:t>
            </a:r>
            <a:r>
              <a:rPr lang="en-US" altLang="ja-JP" sz="2400" dirty="0" smtClean="0"/>
              <a:t>, we derive </a:t>
            </a:r>
            <a:r>
              <a:rPr lang="en-US" altLang="ja-JP" sz="2400" dirty="0" err="1" smtClean="0"/>
              <a:t>upperbound</a:t>
            </a:r>
            <a:r>
              <a:rPr lang="en-US" altLang="ja-JP" sz="2400" dirty="0" smtClean="0"/>
              <a:t> on  SUSY contribution to </a:t>
            </a:r>
            <a:r>
              <a:rPr lang="en-US" altLang="ja-JP" sz="2400" dirty="0" err="1" smtClean="0"/>
              <a:t>muon</a:t>
            </a:r>
            <a:r>
              <a:rPr lang="en-US" altLang="ja-JP" sz="2400" dirty="0" smtClean="0"/>
              <a:t> g-2.</a:t>
            </a:r>
          </a:p>
          <a:p>
            <a:pPr marL="0" indent="0">
              <a:buFont typeface="Arial"/>
              <a:buNone/>
            </a:pPr>
            <a:endParaRPr lang="en-US" altLang="ja-JP" sz="2400" dirty="0" smtClean="0"/>
          </a:p>
          <a:p>
            <a:pPr marL="0" indent="0">
              <a:buFont typeface="Arial"/>
              <a:buNone/>
            </a:pPr>
            <a:endParaRPr lang="ja-JP" altLang="en-US" sz="2400" dirty="0"/>
          </a:p>
        </p:txBody>
      </p:sp>
      <p:pic>
        <p:nvPicPr>
          <p:cNvPr id="4" name="図 3" descr="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5" y="2377047"/>
            <a:ext cx="6516085" cy="440094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45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6912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Electroweak </a:t>
            </a:r>
            <a:r>
              <a:rPr kumimoji="1" lang="en-US" altLang="ja-JP" sz="3200" dirty="0" err="1" smtClean="0"/>
              <a:t>baryogenesis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142" y="1073879"/>
            <a:ext cx="8853715" cy="5687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ja-JP" sz="2400" dirty="0" err="1" smtClean="0"/>
              <a:t>Sakharov</a:t>
            </a:r>
            <a:r>
              <a:rPr lang="en-US" altLang="ja-JP" sz="2400" dirty="0" smtClean="0"/>
              <a:t>’s three conditions for </a:t>
            </a:r>
            <a:r>
              <a:rPr lang="en-US" altLang="ja-JP" sz="2400" dirty="0" err="1" smtClean="0"/>
              <a:t>baryogenesis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Baryon number violation (</a:t>
            </a:r>
            <a:r>
              <a:rPr lang="en-US" altLang="ja-JP" sz="2400" dirty="0" err="1" smtClean="0"/>
              <a:t>Sphaleron</a:t>
            </a:r>
            <a:r>
              <a:rPr lang="en-US" altLang="ja-JP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C and CP violations (CKM or new phase)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Out of equilibrium (1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EW phase transition)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EWBG in SM </a:t>
            </a:r>
          </a:p>
          <a:p>
            <a:r>
              <a:rPr lang="en-US" altLang="ja-JP" sz="2400" dirty="0" smtClean="0"/>
              <a:t>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EWPT may be possible for </a:t>
            </a:r>
            <a:r>
              <a:rPr lang="en-US" altLang="ja-JP" sz="2400" dirty="0" err="1" smtClean="0"/>
              <a:t>mh</a:t>
            </a:r>
            <a:r>
              <a:rPr lang="en-US" altLang="ja-JP" sz="2400" dirty="0" smtClean="0"/>
              <a:t> smaller than  ~70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CP violation in CKM is too small.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EWBG in MSSM (stop lighter top)</a:t>
            </a:r>
          </a:p>
          <a:p>
            <a:r>
              <a:rPr lang="en-US" altLang="ja-JP" sz="2400" dirty="0" smtClean="0"/>
              <a:t>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order EWPT may be possible when stop mass is smaller than ~115GeV.</a:t>
            </a:r>
          </a:p>
          <a:p>
            <a:r>
              <a:rPr kumimoji="1" lang="en-US" altLang="ja-JP" sz="2400" dirty="0" smtClean="0"/>
              <a:t>CP violation comes from SUSY breaking. 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09E5-5115-7D4B-AF02-77D280A5D92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93767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1871</Words>
  <Application>Microsoft Macintosh PowerPoint</Application>
  <PresentationFormat>画面に合わせる (4:3)</PresentationFormat>
  <Paragraphs>337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ホワイト</vt:lpstr>
      <vt:lpstr>久野純治（名大理）</vt:lpstr>
      <vt:lpstr>今日の話題</vt:lpstr>
      <vt:lpstr>テラスケール新物理への期待</vt:lpstr>
      <vt:lpstr>Muon g-2</vt:lpstr>
      <vt:lpstr>Muon g-2</vt:lpstr>
      <vt:lpstr>Muon g-2</vt:lpstr>
      <vt:lpstr>Muon g-2</vt:lpstr>
      <vt:lpstr>Muon g-2</vt:lpstr>
      <vt:lpstr>Electroweak baryogenesis</vt:lpstr>
      <vt:lpstr>Electroweak baryogenesis</vt:lpstr>
      <vt:lpstr>Electroweak baryogenesis</vt:lpstr>
      <vt:lpstr>Electroweak baryogenesis</vt:lpstr>
      <vt:lpstr>Electroweak baryogenesis</vt:lpstr>
      <vt:lpstr>Electroweak baryogenesis</vt:lpstr>
      <vt:lpstr>ヒッグス粒子の相互作用へのフレーバーからの制限 </vt:lpstr>
      <vt:lpstr>New physics contribution to odd  hγγ and hgg</vt:lpstr>
      <vt:lpstr>New physics contribution to odd  hγγ and hgg</vt:lpstr>
      <vt:lpstr>New physics contribution to odd  hγγ and hgg</vt:lpstr>
      <vt:lpstr>New physics contribution to odd  hγγ and hgg</vt:lpstr>
      <vt:lpstr>PowerPoint プレゼンテーション</vt:lpstr>
      <vt:lpstr>PowerPoint プレゼンテーション</vt:lpstr>
      <vt:lpstr>PowerPoint プレゼンテーション</vt:lpstr>
      <vt:lpstr>テラスケール新物理への フレーバーの物理からのアプローチ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Colored Higgs proton decay</vt:lpstr>
      <vt:lpstr>Summary of my talk</vt:lpstr>
    </vt:vector>
  </TitlesOfParts>
  <Company>名古屋大学理学部物理教室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久野純治（名大理）</dc:title>
  <dc:creator>久野 純治</dc:creator>
  <cp:lastModifiedBy>久野 純治</cp:lastModifiedBy>
  <cp:revision>74</cp:revision>
  <dcterms:created xsi:type="dcterms:W3CDTF">2013-05-19T20:57:34Z</dcterms:created>
  <dcterms:modified xsi:type="dcterms:W3CDTF">2013-05-24T06:13:37Z</dcterms:modified>
</cp:coreProperties>
</file>