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9" r:id="rId1"/>
    <p:sldMasterId id="2147484681" r:id="rId2"/>
    <p:sldMasterId id="2147484806" r:id="rId3"/>
    <p:sldMasterId id="2147484886" r:id="rId4"/>
    <p:sldMasterId id="2147484934" r:id="rId5"/>
    <p:sldMasterId id="2147484971" r:id="rId6"/>
    <p:sldMasterId id="2147484983" r:id="rId7"/>
    <p:sldMasterId id="2147484995" r:id="rId8"/>
  </p:sldMasterIdLst>
  <p:notesMasterIdLst>
    <p:notesMasterId r:id="rId17"/>
  </p:notesMasterIdLst>
  <p:sldIdLst>
    <p:sldId id="1273" r:id="rId9"/>
    <p:sldId id="2088" r:id="rId10"/>
    <p:sldId id="2111" r:id="rId11"/>
    <p:sldId id="2081" r:id="rId12"/>
    <p:sldId id="289" r:id="rId13"/>
    <p:sldId id="2101" r:id="rId14"/>
    <p:sldId id="1248" r:id="rId15"/>
    <p:sldId id="740" r:id="rId1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CCFF"/>
    <a:srgbClr val="99FFCC"/>
    <a:srgbClr val="FFFF00"/>
    <a:srgbClr val="16E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26" autoAdjust="0"/>
    <p:restoredTop sz="94620" autoAdjust="0"/>
  </p:normalViewPr>
  <p:slideViewPr>
    <p:cSldViewPr>
      <p:cViewPr varScale="1">
        <p:scale>
          <a:sx n="115" d="100"/>
          <a:sy n="115" d="100"/>
        </p:scale>
        <p:origin x="192" y="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20D87-8129-4FC5-97C7-0B6162C331F0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01579-0177-4532-829D-9193C5C7B5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63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665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9637" indent="-288322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53287" indent="-230657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14602" indent="-230657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75917" indent="-230657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37231" indent="-230657" defTabSz="459714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98546" indent="-230657" defTabSz="459714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59861" indent="-230657" defTabSz="459714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21176" indent="-230657" defTabSz="459714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44CE-D530-FC44-90F4-7B8EB2F3F30F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33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7A8D4-DF56-6F48-BB6B-18CB6CB831B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457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53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835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7918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19/3/2021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5708C9-341F-0C4D-8A1D-0789D390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25417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F8AD7-8234-364C-9FA1-AF5C96616F21}"/>
              </a:ext>
            </a:extLst>
          </p:cNvPr>
          <p:cNvSpPr txBox="1">
            <a:spLocks/>
          </p:cNvSpPr>
          <p:nvPr userDrawn="1"/>
        </p:nvSpPr>
        <p:spPr>
          <a:xfrm>
            <a:off x="7886700" y="10283"/>
            <a:ext cx="1257300" cy="915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9210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5708C9-341F-0C4D-8A1D-0789D390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25417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F8AD7-8234-364C-9FA1-AF5C96616F21}"/>
              </a:ext>
            </a:extLst>
          </p:cNvPr>
          <p:cNvSpPr txBox="1">
            <a:spLocks/>
          </p:cNvSpPr>
          <p:nvPr userDrawn="1"/>
        </p:nvSpPr>
        <p:spPr>
          <a:xfrm>
            <a:off x="7886700" y="10283"/>
            <a:ext cx="1257300" cy="915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5320A5-4D80-0345-8E57-4B1E9830E18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227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121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5496" y="6389263"/>
            <a:ext cx="1044780" cy="365125"/>
          </a:xfrm>
        </p:spPr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24292" y="6381328"/>
            <a:ext cx="7098012" cy="365125"/>
          </a:xfrm>
        </p:spPr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501090" y="6421461"/>
            <a:ext cx="571504" cy="365125"/>
          </a:xfrm>
        </p:spPr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1549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142844" y="6429396"/>
            <a:ext cx="1044780" cy="365125"/>
          </a:xfrm>
        </p:spPr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331640" y="6421461"/>
            <a:ext cx="7098012" cy="365125"/>
          </a:xfrm>
        </p:spPr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501090" y="6421461"/>
            <a:ext cx="571504" cy="365125"/>
          </a:xfrm>
        </p:spPr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74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553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>
            <a:lvl1pPr algn="ctr">
              <a:defRPr sz="1662">
                <a:latin typeface="A-OTF Futo Go B101 Pr6N Bold" panose="020B0500000000000000" pitchFamily="34" charset="-128"/>
                <a:ea typeface="A-OTF Futo Go B101 Pr6N Bold" panose="020B0500000000000000" pitchFamily="34" charset="-128"/>
              </a:defRPr>
            </a:lvl1pPr>
          </a:lstStyle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602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43340E30-77B3-46BD-86CB-C9796AF0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865" y="129324"/>
            <a:ext cx="7886700" cy="470954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98DC3D56-9FC6-4E7E-9D4E-1D90A700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98AE01D4-E397-4221-AA6F-FEEF6CB9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4CD9D810-3C61-432D-B8F7-41A16A93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27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553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595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65" y="129324"/>
            <a:ext cx="7886700" cy="470954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2210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4056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65" y="129324"/>
            <a:ext cx="7886700" cy="470954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57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3644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44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7895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299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65" y="129324"/>
            <a:ext cx="7886700" cy="470954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353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45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5708C9-341F-0C4D-8A1D-0789D390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25417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F8AD7-8234-364C-9FA1-AF5C96616F21}"/>
              </a:ext>
            </a:extLst>
          </p:cNvPr>
          <p:cNvSpPr txBox="1">
            <a:spLocks/>
          </p:cNvSpPr>
          <p:nvPr userDrawn="1"/>
        </p:nvSpPr>
        <p:spPr>
          <a:xfrm>
            <a:off x="7886700" y="10283"/>
            <a:ext cx="1257300" cy="915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5320A5-4D80-0345-8E57-4B1E9830E18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9940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19/3/2021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HKPAC June 2021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5708C9-341F-0C4D-8A1D-0789D390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25417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F8AD7-8234-364C-9FA1-AF5C96616F21}"/>
              </a:ext>
            </a:extLst>
          </p:cNvPr>
          <p:cNvSpPr txBox="1">
            <a:spLocks/>
          </p:cNvSpPr>
          <p:nvPr userDrawn="1"/>
        </p:nvSpPr>
        <p:spPr>
          <a:xfrm>
            <a:off x="7886700" y="10283"/>
            <a:ext cx="1257300" cy="915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94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5708C9-341F-0C4D-8A1D-0789D390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25417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F8AD7-8234-364C-9FA1-AF5C96616F21}"/>
              </a:ext>
            </a:extLst>
          </p:cNvPr>
          <p:cNvSpPr txBox="1">
            <a:spLocks/>
          </p:cNvSpPr>
          <p:nvPr userDrawn="1"/>
        </p:nvSpPr>
        <p:spPr>
          <a:xfrm>
            <a:off x="7886700" y="10283"/>
            <a:ext cx="1257300" cy="915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5320A5-4D80-0345-8E57-4B1E9830E18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3259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662">
                <a:latin typeface="A-OTF Futo Go B101 Pr6N Bold" panose="020B0500000000000000" pitchFamily="34" charset="-128"/>
                <a:ea typeface="A-OTF Futo Go B101 Pr6N Bold" panose="020B0500000000000000" pitchFamily="34" charset="-128"/>
              </a:defRPr>
            </a:lvl1pPr>
          </a:lstStyle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880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932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4962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4511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794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2677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6218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8714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6013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448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0132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095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51153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700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19/3/2021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HKPAC June 2021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5708C9-341F-0C4D-8A1D-0789D390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2541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F8AD7-8234-364C-9FA1-AF5C96616F21}"/>
              </a:ext>
            </a:extLst>
          </p:cNvPr>
          <p:cNvSpPr txBox="1">
            <a:spLocks/>
          </p:cNvSpPr>
          <p:nvPr userDrawn="1"/>
        </p:nvSpPr>
        <p:spPr>
          <a:xfrm>
            <a:off x="7886700" y="10283"/>
            <a:ext cx="1257300" cy="915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76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5708C9-341F-0C4D-8A1D-0789D390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25417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F8AD7-8234-364C-9FA1-AF5C96616F21}"/>
              </a:ext>
            </a:extLst>
          </p:cNvPr>
          <p:cNvSpPr txBox="1">
            <a:spLocks/>
          </p:cNvSpPr>
          <p:nvPr userDrawn="1"/>
        </p:nvSpPr>
        <p:spPr>
          <a:xfrm>
            <a:off x="7886700" y="10283"/>
            <a:ext cx="1257300" cy="915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5320A5-4D80-0345-8E57-4B1E9830E18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4444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1212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58375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2128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72658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76085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0096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1087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958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5337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96327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3570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62018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40061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559839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136692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194617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02102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8856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246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187624" y="6421461"/>
            <a:ext cx="7242028" cy="365125"/>
          </a:xfrm>
        </p:spPr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2274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3935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7445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378687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774441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49036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17824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061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0093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23287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177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69105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1039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3930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50808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32106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42111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9BFABD-C126-DC40-B712-1C3656B14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9341518-29F4-D846-9BB5-09F8EE851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8BFFBF-37B4-0342-BF0F-5DAC8694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485AD8-0B68-9C49-BF10-97864DDE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416D89-4B8C-A942-B063-41AAB68E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38993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7929F6-BA83-1445-8E80-27243846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9BE9DF-44A7-174A-99D3-35D55F768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E5B657-0AE1-934E-A871-8828FB45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9A0EB6-C70A-9D44-8848-FD85FC57E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6633FF-1C2E-BD4B-8D38-006C832A6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803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98A031-9A8F-6A41-94EE-DD9BC0DD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54" y="1709739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639261-C92E-3C45-905D-1471B288E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254" y="4589464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230F7A-F394-4A42-8E75-1A7979675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905194C-07C2-0B49-95A5-B6160939F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8CC488-6F59-5047-B6D5-3ABAD002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12716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804780-6D79-4548-B720-5F81C58B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D1267A-3FFB-4940-9DC7-FA2933A04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73011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C33A3FC-097D-704B-BA23-44C567782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2339" y="1825625"/>
            <a:ext cx="3873012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D1F3550-7A27-5E4D-94E6-EC5AE0E86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CAABA0-3C91-6147-8EA3-967612F0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58ECC0C-ECE9-BB41-867D-F4C50F5B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151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EF30DB-E8BF-C943-B9AB-3FCB899E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16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0DFB5FB-F5CA-1B4C-A3EA-BECC9E261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116" y="1681163"/>
            <a:ext cx="386861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F9E8C1-3F2F-834F-A2BC-265FC4B14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116" y="2505075"/>
            <a:ext cx="3868615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7F7D78B-CDD9-6E47-A4C3-BB9C927E6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66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F99D9AC-C0C4-5248-8FFB-8322EBBFA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665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37D7FB6-280D-B64B-9860-9BB1CF853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3261BB9-0DBC-E741-B320-2CC20B11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B085255-FDA7-9441-A016-0982115A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734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6062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CD9849-1142-1447-86D3-04D836EF7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7D851AA-FED8-6445-8AE5-AD69DA70B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8C203B-5E47-F043-A1F6-3125D8AB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8A64DB5-6A97-8846-9E47-3DF611B02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968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F306DA3-7214-E242-98C2-36AC7E33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B21753D-E799-A946-B2E4-664C34615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B5B962-09B0-D943-B696-C948D385A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30095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FD20B-A574-7448-8092-6B0CF7983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41A471-04CF-6C4C-9CB3-7B5BC19A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666" y="987426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BE5B129-7124-B245-81D2-F8CE3CDB3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9BF4709-74DD-7F4A-92C2-41F93F789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EB6075E-611C-9C4B-88F6-70770CDD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34EBB4-C2A3-D046-94CC-F40D5A04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05910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542811-D6E0-0948-9A3E-ED60492D9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61B097F-883D-E14E-8129-1BDC695BC8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666" y="987426"/>
            <a:ext cx="4629150" cy="4873625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CCC2FCB-B04B-A045-82DF-2E3E34E16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16CD5E3-6BDD-544F-993C-BE3D8E9C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A631B2-0054-DB42-A421-BAFDE053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F9B746-6746-AD4A-8105-472E49116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8901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7814C-BBDC-C749-85ED-3A08A00C8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2065E9E-D99A-794E-930C-2FCAC73A1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BA8934-0D08-6541-A6C0-55F56E216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276B58-A276-6348-A6F5-C2CDA1DD7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D742DD-1F1B-F945-B3B9-8CBE82D0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88437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AD22637-8C15-E045-8F5F-043BC6FD8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4408" y="365125"/>
            <a:ext cx="1970943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B5E7FE3-8CB3-3946-A588-27599BE44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7508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2B362A-ADFB-3548-AB32-14F2383E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B43BFA-AE79-C14E-B723-242EF59C0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0B9B77-837B-2842-B409-15867AAA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7004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553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>
            <a:lvl1pPr algn="ctr">
              <a:defRPr sz="1662">
                <a:latin typeface="A-OTF Futo Go B101 Pr6N Bold" panose="020B0500000000000000" pitchFamily="34" charset="-128"/>
                <a:ea typeface="A-OTF Futo Go B101 Pr6N Bold" panose="020B0500000000000000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8926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43340E30-77B3-46BD-86CB-C9796AF0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865" y="129324"/>
            <a:ext cx="7886700" cy="470954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98DC3D56-9FC6-4E7E-9D4E-1D90A700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98AE01D4-E397-4221-AA6F-FEEF6CB9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4CD9D810-3C61-432D-B8F7-41A16A93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02715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553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449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65" y="129324"/>
            <a:ext cx="7886700" cy="470954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589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8588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80066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65" y="129324"/>
            <a:ext cx="7886700" cy="470954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0212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70184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6398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0925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865" y="129324"/>
            <a:ext cx="7886700" cy="470954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59699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2300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19/3/2021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5708C9-341F-0C4D-8A1D-0789D390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25417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F8AD7-8234-364C-9FA1-AF5C96616F21}"/>
              </a:ext>
            </a:extLst>
          </p:cNvPr>
          <p:cNvSpPr txBox="1">
            <a:spLocks/>
          </p:cNvSpPr>
          <p:nvPr userDrawn="1"/>
        </p:nvSpPr>
        <p:spPr>
          <a:xfrm>
            <a:off x="7886700" y="10283"/>
            <a:ext cx="1257300" cy="915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320A5-4D80-0345-8E57-4B1E9830E180}" type="slidenum">
              <a:rPr kumimoji="1" lang="ja-JP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5010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0A5-4D80-0345-8E57-4B1E9830E18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5708C9-341F-0C4D-8A1D-0789D390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25417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F8AD7-8234-364C-9FA1-AF5C96616F21}"/>
              </a:ext>
            </a:extLst>
          </p:cNvPr>
          <p:cNvSpPr txBox="1">
            <a:spLocks/>
          </p:cNvSpPr>
          <p:nvPr userDrawn="1"/>
        </p:nvSpPr>
        <p:spPr>
          <a:xfrm>
            <a:off x="7886700" y="10283"/>
            <a:ext cx="1257300" cy="915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5320A5-4D80-0345-8E57-4B1E9830E18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10893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KEK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59632" y="80628"/>
            <a:ext cx="6876764" cy="54006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155" indent="-342155">
              <a:buSzPct val="80000"/>
              <a:buFont typeface="Wingdings" panose="05000000000000000000" pitchFamily="2" charset="2"/>
              <a:buChar char="n"/>
              <a:defRPr/>
            </a:lvl1pPr>
            <a:lvl2pPr marL="741316" indent="-285134">
              <a:buSzPct val="80000"/>
              <a:buFontTx/>
              <a:buBlip>
                <a:blip r:embed="rId2"/>
              </a:buBlip>
              <a:defRPr/>
            </a:lvl2pPr>
            <a:lvl3pPr marL="1140486" indent="-228091">
              <a:buFont typeface="Wingdings" panose="05000000000000000000" pitchFamily="2" charset="2"/>
              <a:buChar char="ü"/>
              <a:defRPr/>
            </a:lvl3pPr>
            <a:lvl4pPr marL="1596676" indent="-228091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8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8.xml"/><Relationship Id="rId21" Type="http://schemas.openxmlformats.org/officeDocument/2006/relationships/image" Target="../media/image4.jpeg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00"/>
            </a:gs>
            <a:gs pos="39999">
              <a:schemeClr val="tx1"/>
            </a:gs>
            <a:gs pos="92000">
              <a:srgbClr val="0C0E60"/>
            </a:gs>
            <a:gs pos="93000">
              <a:schemeClr val="tx1"/>
            </a:gs>
            <a:gs pos="94000">
              <a:srgbClr val="0C0E60"/>
            </a:gs>
            <a:gs pos="100000">
              <a:srgbClr val="0C0E6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142844" y="6429396"/>
            <a:ext cx="10447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>
                <a:solidFill>
                  <a:prstClr val="white"/>
                </a:solidFill>
              </a:rPr>
              <a:t>19/3/2021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1331640" y="6421461"/>
            <a:ext cx="709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>
                <a:solidFill>
                  <a:prstClr val="white"/>
                </a:solidFill>
              </a:rPr>
              <a:t>HKPAC June 2021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501090" y="6421461"/>
            <a:ext cx="57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7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  <p:sldLayoutId id="2147484291" r:id="rId12"/>
    <p:sldLayoutId id="2147484292" r:id="rId13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 baseline="0">
          <a:solidFill>
            <a:schemeClr val="bg1"/>
          </a:solidFill>
          <a:latin typeface="Times New Roman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 baseline="0">
          <a:solidFill>
            <a:schemeClr val="bg1"/>
          </a:solidFill>
          <a:latin typeface="Times New Roman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 baseline="0">
          <a:solidFill>
            <a:schemeClr val="bg1"/>
          </a:solidFill>
          <a:latin typeface="Times New Roman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 baseline="0">
          <a:solidFill>
            <a:schemeClr val="bg1"/>
          </a:solidFill>
          <a:latin typeface="Times New Roman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 baseline="0">
          <a:solidFill>
            <a:schemeClr val="bg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0222FBC-1CB3-5940-88D5-5C38D9C7A10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5450775"/>
            <a:ext cx="9144000" cy="146729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0865" y="129324"/>
            <a:ext cx="7886700" cy="470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676" y="109943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44705" y="65351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8264" y="64617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0FAB666-A1FD-3143-BDD9-356CB7EDB3E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314701" y="6186473"/>
            <a:ext cx="504092" cy="4826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274F00F-CCB3-9A4B-8067-9A470FA72CF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980256" y="6311898"/>
            <a:ext cx="1929264" cy="299766"/>
          </a:xfrm>
          <a:prstGeom prst="rect">
            <a:avLst/>
          </a:prstGeom>
        </p:spPr>
      </p:pic>
      <p:pic>
        <p:nvPicPr>
          <p:cNvPr id="12" name="Picture 13" descr="keklogo-a">
            <a:extLst>
              <a:ext uri="{FF2B5EF4-FFF2-40B4-BE49-F238E27FC236}">
                <a16:creationId xmlns:a16="http://schemas.microsoft.com/office/drawing/2014/main" id="{4CD8366C-E21D-4DF7-9682-959E7809E6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9" y="86800"/>
            <a:ext cx="587310" cy="3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6597078-B4AA-471C-B65E-33F8E0193663}"/>
              </a:ext>
            </a:extLst>
          </p:cNvPr>
          <p:cNvSpPr txBox="1"/>
          <p:nvPr userDrawn="1"/>
        </p:nvSpPr>
        <p:spPr>
          <a:xfrm>
            <a:off x="560676" y="41617"/>
            <a:ext cx="671979" cy="461665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</a:rPr>
              <a:t>KEK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5DFB5EC-EC2B-4BAA-8C30-C1DB4C150E08}"/>
              </a:ext>
            </a:extLst>
          </p:cNvPr>
          <p:cNvSpPr txBox="1"/>
          <p:nvPr userDrawn="1"/>
        </p:nvSpPr>
        <p:spPr>
          <a:xfrm>
            <a:off x="44077" y="395442"/>
            <a:ext cx="1186131" cy="322961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</a:rPr>
              <a:t>High Energy Accelerator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</a:rPr>
              <a:t>Research Organization</a:t>
            </a:r>
            <a:endParaRPr lang="ja-JP" altLang="en-US" sz="800" dirty="0">
              <a:solidFill>
                <a:prstClr val="black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630951F-7971-4AD9-8060-9ABEC2074399}"/>
              </a:ext>
            </a:extLst>
          </p:cNvPr>
          <p:cNvSpPr/>
          <p:nvPr userDrawn="1"/>
        </p:nvSpPr>
        <p:spPr>
          <a:xfrm>
            <a:off x="1232611" y="0"/>
            <a:ext cx="7911389" cy="65669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6" tIns="45619" rIns="91236" bIns="45619" rtlCol="0" anchor="ctr"/>
          <a:lstStyle/>
          <a:p>
            <a:pPr algn="ctr"/>
            <a:endParaRPr lang="ja-JP" alt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6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  <p:sldLayoutId id="2147484695" r:id="rId12"/>
    <p:sldLayoutId id="2147484615" r:id="rId13"/>
    <p:sldLayoutId id="2147484628" r:id="rId14"/>
  </p:sldLayoutIdLst>
  <p:hf hdr="0" ft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kumimoji="1"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0222FBC-1CB3-5940-88D5-5C38D9C7A10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5390708"/>
            <a:ext cx="9157658" cy="146729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0FAB666-A1FD-3143-BDD9-356CB7EDB3E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314701" y="6186473"/>
            <a:ext cx="504092" cy="4826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274F00F-CCB3-9A4B-8067-9A470FA72CF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980256" y="6311898"/>
            <a:ext cx="1929264" cy="29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1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17" r:id="rId11"/>
    <p:sldLayoutId id="2147484818" r:id="rId12"/>
    <p:sldLayoutId id="2147484819" r:id="rId13"/>
    <p:sldLayoutId id="2147484820" r:id="rId14"/>
  </p:sldLayoutIdLst>
  <p:hf hdr="0" ft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kumimoji="1"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976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7" r:id="rId1"/>
    <p:sldLayoutId id="2147484888" r:id="rId2"/>
    <p:sldLayoutId id="2147484889" r:id="rId3"/>
    <p:sldLayoutId id="2147484890" r:id="rId4"/>
    <p:sldLayoutId id="2147484891" r:id="rId5"/>
    <p:sldLayoutId id="2147484892" r:id="rId6"/>
    <p:sldLayoutId id="2147484893" r:id="rId7"/>
    <p:sldLayoutId id="2147484894" r:id="rId8"/>
    <p:sldLayoutId id="2147484895" r:id="rId9"/>
    <p:sldLayoutId id="2147484896" r:id="rId10"/>
    <p:sldLayoutId id="214748489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19/3/2021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HKPAC June 2021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24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HKPAC June 2021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75B57-DFB3-481F-AB71-544D8A91A3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81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2" r:id="rId1"/>
    <p:sldLayoutId id="2147484973" r:id="rId2"/>
    <p:sldLayoutId id="2147484974" r:id="rId3"/>
    <p:sldLayoutId id="2147484975" r:id="rId4"/>
    <p:sldLayoutId id="2147484976" r:id="rId5"/>
    <p:sldLayoutId id="2147484977" r:id="rId6"/>
    <p:sldLayoutId id="2147484978" r:id="rId7"/>
    <p:sldLayoutId id="2147484979" r:id="rId8"/>
    <p:sldLayoutId id="2147484980" r:id="rId9"/>
    <p:sldLayoutId id="2147484981" r:id="rId10"/>
    <p:sldLayoutId id="214748498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9D758A6-AF01-3A45-A2CA-38A22FD37F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63117"/>
            <a:ext cx="9144000" cy="1594885"/>
          </a:xfrm>
          <a:prstGeom prst="rect">
            <a:avLst/>
          </a:prstGeom>
        </p:spPr>
      </p:pic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5FB455-9D7F-E943-AA4F-B9CC43EE7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462D9AA-0BD8-2143-8A81-9CC9A7B45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E32F6E-874D-2F46-B465-45584ED1E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35477-F28C-F745-9A41-6F322A871DBE}" type="datetimeFigureOut">
              <a:rPr kumimoji="1" lang="ja-JP" altLang="en-US" smtClean="0"/>
              <a:t>2021/6/25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A835B2-A1D4-764F-A01A-0A5DF53AE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CC0BB1C-EC78-BC42-AB26-7273A8C3A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89E0E-35CF-D248-8B59-B9FCCC4BD0A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778A199-D7D8-864A-9EF0-069D62880D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89" y="6463105"/>
            <a:ext cx="853365" cy="25837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C5553BA-0791-F546-B06E-A31358444ED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565876" y="6290662"/>
            <a:ext cx="471979" cy="45185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F7AE226-1A2E-044C-80AD-2F9B3C2A5EF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229043" y="6494824"/>
            <a:ext cx="1594134" cy="24769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4E04515-C7F7-E249-B695-95889A6A35CA}"/>
              </a:ext>
            </a:extLst>
          </p:cNvPr>
          <p:cNvSpPr txBox="1"/>
          <p:nvPr userDrawn="1"/>
        </p:nvSpPr>
        <p:spPr>
          <a:xfrm>
            <a:off x="4156695" y="6236920"/>
            <a:ext cx="1785321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8">
                <a:solidFill>
                  <a:schemeClr val="accent1">
                    <a:lumMod val="50000"/>
                  </a:schemeClr>
                </a:solidFill>
              </a:rPr>
              <a:t>加速器だから見える世界。</a:t>
            </a:r>
          </a:p>
        </p:txBody>
      </p:sp>
    </p:spTree>
    <p:extLst>
      <p:ext uri="{BB962C8B-B14F-4D97-AF65-F5344CB8AC3E}">
        <p14:creationId xmlns:p14="http://schemas.microsoft.com/office/powerpoint/2010/main" val="405083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4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  <p:sldLayoutId id="2147484994" r:id="rId1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kumimoji="1"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0222FBC-1CB3-5940-88D5-5C38D9C7A10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5450775"/>
            <a:ext cx="9144000" cy="146729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0865" y="129324"/>
            <a:ext cx="7886700" cy="470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676" y="109943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44705" y="65351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19/3/2021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8264" y="64617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4A0AC-17D2-7448-AD01-A209821475A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0FAB666-A1FD-3143-BDD9-356CB7EDB3E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314701" y="6186473"/>
            <a:ext cx="504092" cy="4826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274F00F-CCB3-9A4B-8067-9A470FA72CF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980256" y="6311898"/>
            <a:ext cx="1929264" cy="299766"/>
          </a:xfrm>
          <a:prstGeom prst="rect">
            <a:avLst/>
          </a:prstGeom>
        </p:spPr>
      </p:pic>
      <p:pic>
        <p:nvPicPr>
          <p:cNvPr id="12" name="Picture 13" descr="keklogo-a">
            <a:extLst>
              <a:ext uri="{FF2B5EF4-FFF2-40B4-BE49-F238E27FC236}">
                <a16:creationId xmlns:a16="http://schemas.microsoft.com/office/drawing/2014/main" id="{4CD8366C-E21D-4DF7-9682-959E7809E6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9" y="86800"/>
            <a:ext cx="587310" cy="3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6597078-B4AA-471C-B65E-33F8E0193663}"/>
              </a:ext>
            </a:extLst>
          </p:cNvPr>
          <p:cNvSpPr txBox="1"/>
          <p:nvPr userDrawn="1"/>
        </p:nvSpPr>
        <p:spPr>
          <a:xfrm>
            <a:off x="560676" y="41617"/>
            <a:ext cx="671979" cy="461665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</a:rPr>
              <a:t>KEK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5DFB5EC-EC2B-4BAA-8C30-C1DB4C150E08}"/>
              </a:ext>
            </a:extLst>
          </p:cNvPr>
          <p:cNvSpPr txBox="1"/>
          <p:nvPr userDrawn="1"/>
        </p:nvSpPr>
        <p:spPr>
          <a:xfrm>
            <a:off x="44077" y="395442"/>
            <a:ext cx="1186131" cy="322961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</a:rPr>
              <a:t>High Energy Accelerator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prstClr val="black"/>
                </a:solidFill>
              </a:rPr>
              <a:t>Research Organization</a:t>
            </a:r>
            <a:endParaRPr lang="ja-JP" altLang="en-US" sz="800" dirty="0">
              <a:solidFill>
                <a:prstClr val="black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630951F-7971-4AD9-8060-9ABEC2074399}"/>
              </a:ext>
            </a:extLst>
          </p:cNvPr>
          <p:cNvSpPr/>
          <p:nvPr userDrawn="1"/>
        </p:nvSpPr>
        <p:spPr>
          <a:xfrm>
            <a:off x="1232611" y="0"/>
            <a:ext cx="7911389" cy="65669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6" tIns="45619" rIns="91236" bIns="45619" rtlCol="0" anchor="ctr"/>
          <a:lstStyle/>
          <a:p>
            <a:pPr algn="ctr"/>
            <a:endParaRPr lang="ja-JP" alt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5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6" r:id="rId1"/>
    <p:sldLayoutId id="2147484997" r:id="rId2"/>
    <p:sldLayoutId id="2147484998" r:id="rId3"/>
    <p:sldLayoutId id="2147484999" r:id="rId4"/>
    <p:sldLayoutId id="2147485000" r:id="rId5"/>
    <p:sldLayoutId id="2147485001" r:id="rId6"/>
    <p:sldLayoutId id="2147485002" r:id="rId7"/>
    <p:sldLayoutId id="2147485003" r:id="rId8"/>
    <p:sldLayoutId id="2147485004" r:id="rId9"/>
    <p:sldLayoutId id="2147485005" r:id="rId10"/>
    <p:sldLayoutId id="2147485006" r:id="rId11"/>
    <p:sldLayoutId id="2147485007" r:id="rId12"/>
    <p:sldLayoutId id="2147485008" r:id="rId13"/>
    <p:sldLayoutId id="2147485009" r:id="rId14"/>
    <p:sldLayoutId id="2147485010" r:id="rId15"/>
    <p:sldLayoutId id="2147485011" r:id="rId16"/>
  </p:sldLayoutIdLst>
  <p:hf hdr="0" ft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kumimoji="1"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ticle Data Group - Authors">
            <a:extLst>
              <a:ext uri="{FF2B5EF4-FFF2-40B4-BE49-F238E27FC236}">
                <a16:creationId xmlns:a16="http://schemas.microsoft.com/office/drawing/2014/main" id="{7C22AA2C-BD51-9640-BF33-4485B61DC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" b="41646"/>
          <a:stretch/>
        </p:blipFill>
        <p:spPr bwMode="auto">
          <a:xfrm>
            <a:off x="-92794" y="0"/>
            <a:ext cx="934531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DE7800-406B-2849-8C5D-379F380B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1066662" y="3818079"/>
            <a:ext cx="6529674" cy="2062095"/>
          </a:xfrm>
          <a:prstGeom prst="rect">
            <a:avLst/>
          </a:prstGeom>
          <a:solidFill>
            <a:schemeClr val="tx2">
              <a:lumMod val="75000"/>
              <a:alpha val="0"/>
            </a:schemeClr>
          </a:solidFill>
          <a:ln>
            <a:noFill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91427" tIns="45716" rIns="91427" bIns="45716">
            <a:spAutoFit/>
          </a:bodyPr>
          <a:lstStyle/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b="1" dirty="0">
                <a:solidFill>
                  <a:prstClr val="white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/>
                <a:cs typeface="Arial" pitchFamily="34" charset="0"/>
              </a:rPr>
              <a:t>Welcome!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algn="ctr" defTabSz="457141">
              <a:defRPr/>
            </a:pPr>
            <a:r>
              <a:rPr lang="en-US" altLang="ja-JP" sz="2800" b="1" i="1" dirty="0">
                <a:solidFill>
                  <a:prstClr val="white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/>
                <a:cs typeface="Arial" pitchFamily="34" charset="0"/>
              </a:rPr>
              <a:t>Muon g-2 theory initiative workshop in memoriam of Simon Eidelman</a:t>
            </a:r>
            <a:endParaRPr lang="en-US" altLang="ja-JP" sz="3200" b="1" i="1" dirty="0">
              <a:solidFill>
                <a:prstClr val="white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0" marR="0" lvl="0" indent="0" algn="ctr" defTabSz="457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June </a:t>
            </a:r>
            <a:r>
              <a:rPr lang="en-US" altLang="ja-JP" sz="2800" b="1" i="1" dirty="0">
                <a:solidFill>
                  <a:prstClr val="white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/>
                <a:cs typeface="Arial" pitchFamily="34" charset="0"/>
              </a:rPr>
              <a:t>28 - July 2</a:t>
            </a:r>
            <a:r>
              <a:rPr kumimoji="1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, 2021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406F10-5691-6C40-ADAC-9605A15B9253}"/>
              </a:ext>
            </a:extLst>
          </p:cNvPr>
          <p:cNvSpPr txBox="1"/>
          <p:nvPr/>
        </p:nvSpPr>
        <p:spPr>
          <a:xfrm>
            <a:off x="2846880" y="5880174"/>
            <a:ext cx="30690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 err="1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Naohito</a:t>
            </a:r>
            <a:r>
              <a:rPr lang="en-US" altLang="ja-JP" sz="3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SAITO</a:t>
            </a:r>
            <a:endParaRPr lang="en-US" altLang="ja-JP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/>
            <a:r>
              <a:rPr kumimoji="1"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IPNS, KEK</a:t>
            </a:r>
            <a:endParaRPr kumimoji="1" lang="ja-JP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524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469E740-D998-0843-870C-AF9C481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 g-2 on Media! </a:t>
            </a:r>
            <a:endParaRPr kumimoji="1" lang="ja-JP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765DDD-8E39-0845-9DD4-DD204AA7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4A0AC-17D2-7448-AD01-A209821475A0}" type="slidenum">
              <a:rPr kumimoji="1" lang="ja-JP" alt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C00BAD2-A464-4746-A734-CCD3B511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932" y="600278"/>
            <a:ext cx="4239923" cy="5595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6E9F4FA-E895-044A-AA7B-1EFE88BACB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742319"/>
            <a:ext cx="4582521" cy="362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CD78FB1-1EB3-0D49-9ED0-4D6B784D50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3416158"/>
            <a:ext cx="4649688" cy="341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17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270B5D53-186B-9C49-9A47-B37D95601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728"/>
            <a:ext cx="4744991" cy="4351338"/>
          </a:xfrm>
        </p:spPr>
        <p:txBody>
          <a:bodyPr/>
          <a:lstStyle/>
          <a:p>
            <a:r>
              <a:rPr kumimoji="1" lang="en-US" altLang="ja-JP" dirty="0"/>
              <a:t>Congratulation for the very successful collaboration to build a solid basis of the best knowledge on particle physics! </a:t>
            </a:r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96A6DFA-35D5-EC4B-9822-406FECA7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904" y="88431"/>
            <a:ext cx="7886700" cy="562840"/>
          </a:xfrm>
        </p:spPr>
        <p:txBody>
          <a:bodyPr/>
          <a:lstStyle/>
          <a:p>
            <a: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Great Achievement!</a:t>
            </a:r>
            <a:endParaRPr kumimoji="1" lang="ja-JP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D07C2E-9E50-9A43-9A59-1D41933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4B359E7-9602-B048-AD03-FBC83FFC1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503" y="799509"/>
            <a:ext cx="4039985" cy="5514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muon g-2 theory initiative workshop at KEK g-2 theory initiative">
            <a:extLst>
              <a:ext uri="{FF2B5EF4-FFF2-40B4-BE49-F238E27FC236}">
                <a16:creationId xmlns:a16="http://schemas.microsoft.com/office/drawing/2014/main" id="{5639D2E9-DEA6-5C4B-BD86-0B6D5192D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1" r="1069" b="-763"/>
          <a:stretch/>
        </p:blipFill>
        <p:spPr bwMode="auto">
          <a:xfrm>
            <a:off x="86949" y="3819623"/>
            <a:ext cx="4837554" cy="2493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200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0005CB-284B-CA44-996F-BC69B37FB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" y="-14068"/>
            <a:ext cx="9172049" cy="68580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D1E76B-B6AB-254F-9FF3-C496F350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354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9098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6840" y="86843"/>
            <a:ext cx="4721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Hi-Energy Frontier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New phenomena may exist in the unprecedented energy region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68329" y="4567874"/>
            <a:ext cx="5138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Hi-Intensity Frontier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Ultra-precision measurements may provide a hint for New Physics!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9998" y="1543172"/>
            <a:ext cx="3958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  <a:sym typeface="Wingdings"/>
              </a:rPr>
              <a:t>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LHC</a:t>
            </a:r>
            <a:r>
              <a:rPr lang="en-US" altLang="ja-JP" sz="2800" dirty="0">
                <a:solidFill>
                  <a:srgbClr val="FFFFFF"/>
                </a:solidFill>
                <a:latin typeface="Calibri"/>
                <a:ea typeface="ＭＳ Ｐゴシック"/>
              </a:rPr>
              <a:t> and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ILC 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89635" y="6001597"/>
            <a:ext cx="4654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  <a:sym typeface="Wingdings"/>
              </a:rPr>
              <a:t></a:t>
            </a:r>
            <a:r>
              <a:rPr lang="en-US" altLang="ja-JP" sz="2800" dirty="0" err="1">
                <a:solidFill>
                  <a:srgbClr val="FFFFFF"/>
                </a:solidFill>
                <a:latin typeface="Calibri"/>
                <a:ea typeface="ＭＳ Ｐゴシック"/>
                <a:sym typeface="Wingdings"/>
              </a:rPr>
              <a:t>SuperKEKB</a:t>
            </a:r>
            <a:r>
              <a:rPr lang="en-US" altLang="ja-JP" sz="2800" dirty="0">
                <a:solidFill>
                  <a:srgbClr val="FFFFFF"/>
                </a:solidFill>
                <a:latin typeface="Calibri"/>
                <a:ea typeface="ＭＳ Ｐゴシック"/>
                <a:sym typeface="Wingdings"/>
              </a:rPr>
              <a:t>/Belle II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>
                <a:solidFill>
                  <a:srgbClr val="FFFFFF"/>
                </a:solidFill>
                <a:latin typeface="Calibri"/>
                <a:ea typeface="ＭＳ Ｐゴシック"/>
                <a:sym typeface="Wingdings"/>
              </a:rPr>
              <a:t>   J-PARC experiments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4975673" y="-29570"/>
            <a:ext cx="4249739" cy="3434042"/>
            <a:chOff x="4975673" y="-29570"/>
            <a:chExt cx="4249739" cy="3434042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7414" y="-29570"/>
              <a:ext cx="3534833" cy="26184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975673" y="1773256"/>
              <a:ext cx="424973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4000" b="1" dirty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Cosmic Frontier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Precision measurements of CMB revealing the dawn of our universe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  <a:sym typeface="Wingdings" pitchFamily="2" charset="2"/>
                </a:rPr>
                <a:t> CMB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9620DE-C18F-4B4A-95B7-C2E76BC1F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C010034-77A9-514D-B694-C0DD082EFA8C}"/>
              </a:ext>
            </a:extLst>
          </p:cNvPr>
          <p:cNvGrpSpPr/>
          <p:nvPr/>
        </p:nvGrpSpPr>
        <p:grpSpPr>
          <a:xfrm>
            <a:off x="-834594" y="3429000"/>
            <a:ext cx="5334586" cy="3673915"/>
            <a:chOff x="-828600" y="3366703"/>
            <a:chExt cx="5334586" cy="3673915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9DDD6C9-A679-C44B-9048-2FFBA80D0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28600" y="3366703"/>
              <a:ext cx="4505986" cy="367391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D2C47CB-2ECB-EF48-9A52-95B5B80EAB30}"/>
                </a:ext>
              </a:extLst>
            </p:cNvPr>
            <p:cNvSpPr txBox="1"/>
            <p:nvPr/>
          </p:nvSpPr>
          <p:spPr>
            <a:xfrm>
              <a:off x="-25293" y="5138362"/>
              <a:ext cx="4531279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Hi-</a:t>
              </a:r>
              <a:r>
                <a:rPr lang="en-US" altLang="ja-JP" sz="3600" b="1" dirty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Density </a:t>
              </a:r>
              <a:r>
                <a:rPr kumimoji="1" lang="en-US" altLang="ja-JP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Frontier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Ultra-high</a:t>
              </a:r>
              <a:r>
                <a:rPr kumimoji="1" lang="en-US" altLang="ja-JP" sz="20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 density matter may provide a hint for the origin of diverse nuclear elements.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dirty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  <a:sym typeface="Wingdings" pitchFamily="2" charset="2"/>
                </a:rPr>
                <a:t> J-PARC Hadron and WNSC</a:t>
              </a:r>
              <a:endPara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682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I iz in ur space-time continuum, upsetting all your gravity and quantums  and stuffs. | Funny cat photos, Cats, Funny cats">
            <a:extLst>
              <a:ext uri="{FF2B5EF4-FFF2-40B4-BE49-F238E27FC236}">
                <a16:creationId xmlns:a16="http://schemas.microsoft.com/office/drawing/2014/main" id="{74B3128F-6756-8F46-9088-40F0671BA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5"/>
          <a:stretch/>
        </p:blipFill>
        <p:spPr bwMode="auto">
          <a:xfrm>
            <a:off x="2829580" y="0"/>
            <a:ext cx="6280098" cy="356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図 5" descr="スクリーンショット 2014-03-15 13.55.36.png">
            <a:extLst>
              <a:ext uri="{FF2B5EF4-FFF2-40B4-BE49-F238E27FC236}">
                <a16:creationId xmlns:a16="http://schemas.microsoft.com/office/drawing/2014/main" id="{4DF5A834-3053-824C-953E-D49F756A7A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9580" y="3475838"/>
            <a:ext cx="6410167" cy="3569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">
            <a:extLst>
              <a:ext uri="{FF2B5EF4-FFF2-40B4-BE49-F238E27FC236}">
                <a16:creationId xmlns:a16="http://schemas.microsoft.com/office/drawing/2014/main" id="{6D0CBF9A-FFA0-C641-AAA4-A0F1D4EFB659}"/>
              </a:ext>
            </a:extLst>
          </p:cNvPr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750" y="3235568"/>
            <a:ext cx="5493879" cy="38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図 43" descr="スライド05.jpg">
            <a:extLst>
              <a:ext uri="{FF2B5EF4-FFF2-40B4-BE49-F238E27FC236}">
                <a16:creationId xmlns:a16="http://schemas.microsoft.com/office/drawing/2014/main" id="{2E197868-C9B7-F24C-98CD-86B72E2E18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869292" cy="2926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1A63282-D4A0-B143-83F1-645E260910E3}"/>
              </a:ext>
            </a:extLst>
          </p:cNvPr>
          <p:cNvSpPr txBox="1"/>
          <p:nvPr/>
        </p:nvSpPr>
        <p:spPr>
          <a:xfrm>
            <a:off x="-28135" y="3008219"/>
            <a:ext cx="9172135" cy="1200329"/>
          </a:xfrm>
          <a:prstGeom prst="rect">
            <a:avLst/>
          </a:prstGeom>
          <a:solidFill>
            <a:schemeClr val="tx2">
              <a:lumMod val="75000"/>
              <a:alpha val="64054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Mysteries of Flavor Structure 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               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 embedded in the Space-time?</a:t>
            </a:r>
          </a:p>
        </p:txBody>
      </p:sp>
      <p:grpSp>
        <p:nvGrpSpPr>
          <p:cNvPr id="46" name="Group 11">
            <a:extLst>
              <a:ext uri="{FF2B5EF4-FFF2-40B4-BE49-F238E27FC236}">
                <a16:creationId xmlns:a16="http://schemas.microsoft.com/office/drawing/2014/main" id="{D0021355-585A-0C4A-9025-2550672BA2A7}"/>
              </a:ext>
            </a:extLst>
          </p:cNvPr>
          <p:cNvGrpSpPr>
            <a:grpSpLocks/>
          </p:cNvGrpSpPr>
          <p:nvPr/>
        </p:nvGrpSpPr>
        <p:grpSpPr bwMode="auto">
          <a:xfrm>
            <a:off x="604490" y="2285240"/>
            <a:ext cx="672763" cy="348258"/>
            <a:chOff x="0" y="0"/>
            <a:chExt cx="712" cy="312"/>
          </a:xfrm>
        </p:grpSpPr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C01D0315-3676-6147-8570-CC8DB35A8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" y="32"/>
              <a:ext cx="632" cy="239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2 h 21600"/>
                <a:gd name="T4" fmla="*/ 4 w 21600"/>
                <a:gd name="T5" fmla="*/ 2 h 21600"/>
                <a:gd name="T6" fmla="*/ 8 w 21600"/>
                <a:gd name="T7" fmla="*/ 3 h 21600"/>
                <a:gd name="T8" fmla="*/ 12 w 21600"/>
                <a:gd name="T9" fmla="*/ 3 h 21600"/>
                <a:gd name="T10" fmla="*/ 15 w 21600"/>
                <a:gd name="T11" fmla="*/ 2 h 21600"/>
                <a:gd name="T12" fmla="*/ 18 w 21600"/>
                <a:gd name="T13" fmla="*/ 1 h 21600"/>
                <a:gd name="T14" fmla="*/ 18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3878"/>
                  </a:moveTo>
                  <a:lnTo>
                    <a:pt x="1129" y="14888"/>
                  </a:lnTo>
                  <a:lnTo>
                    <a:pt x="4917" y="18589"/>
                  </a:lnTo>
                  <a:lnTo>
                    <a:pt x="8934" y="21600"/>
                  </a:lnTo>
                  <a:lnTo>
                    <a:pt x="13759" y="20880"/>
                  </a:lnTo>
                  <a:lnTo>
                    <a:pt x="17609" y="15642"/>
                  </a:lnTo>
                  <a:lnTo>
                    <a:pt x="20483" y="7967"/>
                  </a:lnTo>
                  <a:lnTo>
                    <a:pt x="216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ctr" defTabSz="6429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180" b="0" i="0" u="none" strike="noStrike" kern="1200" cap="none" spc="0" normalizeH="0" baseline="0" noProof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+mn-cs"/>
                <a:sym typeface="Palatino" charset="0"/>
              </a:endParaRPr>
            </a:p>
          </p:txBody>
        </p:sp>
        <p:pic>
          <p:nvPicPr>
            <p:cNvPr id="48" name="Picture 10">
              <a:extLst>
                <a:ext uri="{FF2B5EF4-FFF2-40B4-BE49-F238E27FC236}">
                  <a16:creationId xmlns:a16="http://schemas.microsoft.com/office/drawing/2014/main" id="{34B760D1-0DB6-B347-BA72-9FB5EE9C780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5F947F09-DE41-E244-9159-5B0634CB8504}"/>
              </a:ext>
            </a:extLst>
          </p:cNvPr>
          <p:cNvSpPr>
            <a:spLocks/>
          </p:cNvSpPr>
          <p:nvPr/>
        </p:nvSpPr>
        <p:spPr bwMode="auto">
          <a:xfrm>
            <a:off x="399382" y="2520119"/>
            <a:ext cx="1582164" cy="33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180" b="0" i="0" u="none" strike="noStrike" kern="1200" cap="none" spc="0" normalizeH="0" baseline="0" noProof="0" dirty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Palatino" charset="0"/>
                <a:sym typeface="Palatino" charset="0"/>
              </a:rPr>
              <a:t>~100 heavier</a:t>
            </a:r>
          </a:p>
        </p:txBody>
      </p:sp>
      <p:grpSp>
        <p:nvGrpSpPr>
          <p:cNvPr id="50" name="Group 15">
            <a:extLst>
              <a:ext uri="{FF2B5EF4-FFF2-40B4-BE49-F238E27FC236}">
                <a16:creationId xmlns:a16="http://schemas.microsoft.com/office/drawing/2014/main" id="{AE12C41C-479C-9B43-913C-96060266DB4E}"/>
              </a:ext>
            </a:extLst>
          </p:cNvPr>
          <p:cNvGrpSpPr>
            <a:grpSpLocks/>
          </p:cNvGrpSpPr>
          <p:nvPr/>
        </p:nvGrpSpPr>
        <p:grpSpPr bwMode="auto">
          <a:xfrm>
            <a:off x="1308783" y="2269423"/>
            <a:ext cx="672763" cy="348258"/>
            <a:chOff x="0" y="0"/>
            <a:chExt cx="712" cy="312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D2109107-41FA-7544-A7E1-449A6FCB5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" y="32"/>
              <a:ext cx="632" cy="239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2 h 21600"/>
                <a:gd name="T4" fmla="*/ 4 w 21600"/>
                <a:gd name="T5" fmla="*/ 2 h 21600"/>
                <a:gd name="T6" fmla="*/ 8 w 21600"/>
                <a:gd name="T7" fmla="*/ 3 h 21600"/>
                <a:gd name="T8" fmla="*/ 12 w 21600"/>
                <a:gd name="T9" fmla="*/ 3 h 21600"/>
                <a:gd name="T10" fmla="*/ 15 w 21600"/>
                <a:gd name="T11" fmla="*/ 2 h 21600"/>
                <a:gd name="T12" fmla="*/ 18 w 21600"/>
                <a:gd name="T13" fmla="*/ 1 h 21600"/>
                <a:gd name="T14" fmla="*/ 18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3878"/>
                  </a:moveTo>
                  <a:lnTo>
                    <a:pt x="1129" y="14888"/>
                  </a:lnTo>
                  <a:lnTo>
                    <a:pt x="4917" y="18589"/>
                  </a:lnTo>
                  <a:lnTo>
                    <a:pt x="8934" y="21600"/>
                  </a:lnTo>
                  <a:lnTo>
                    <a:pt x="13759" y="20880"/>
                  </a:lnTo>
                  <a:lnTo>
                    <a:pt x="17609" y="15642"/>
                  </a:lnTo>
                  <a:lnTo>
                    <a:pt x="20483" y="7967"/>
                  </a:lnTo>
                  <a:lnTo>
                    <a:pt x="216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ctr" defTabSz="6429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180" b="0" i="0" u="none" strike="noStrike" kern="1200" cap="none" spc="0" normalizeH="0" baseline="0" noProof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+mn-cs"/>
                <a:sym typeface="Palatino" charset="0"/>
              </a:endParaRPr>
            </a:p>
          </p:txBody>
        </p:sp>
        <p:pic>
          <p:nvPicPr>
            <p:cNvPr id="52" name="Picture 14">
              <a:extLst>
                <a:ext uri="{FF2B5EF4-FFF2-40B4-BE49-F238E27FC236}">
                  <a16:creationId xmlns:a16="http://schemas.microsoft.com/office/drawing/2014/main" id="{EB18904A-B163-134A-8F50-749B1B1E185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7">
            <a:extLst>
              <a:ext uri="{FF2B5EF4-FFF2-40B4-BE49-F238E27FC236}">
                <a16:creationId xmlns:a16="http://schemas.microsoft.com/office/drawing/2014/main" id="{1D7F91D8-338C-F643-B44E-AEF65F1D3C86}"/>
              </a:ext>
            </a:extLst>
          </p:cNvPr>
          <p:cNvSpPr>
            <a:spLocks/>
          </p:cNvSpPr>
          <p:nvPr/>
        </p:nvSpPr>
        <p:spPr bwMode="auto">
          <a:xfrm>
            <a:off x="3544342" y="15460"/>
            <a:ext cx="5642855" cy="1741269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rgbClr val="FFFFFF">
                  <a:alpha val="13000"/>
                </a:srgbClr>
              </a:gs>
              <a:gs pos="33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3000000" scaled="0"/>
          </a:gra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Palatino" charset="0"/>
                <a:sym typeface="Palatino" charset="0"/>
              </a:rPr>
              <a:t>Why three</a:t>
            </a:r>
            <a:r>
              <a:rPr kumimoji="0" lang="en-US" altLang="ja-JP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Palatino" charset="0"/>
                <a:sym typeface="Palatino" charset="0"/>
              </a:rPr>
              <a:t> generations?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Palatino" charset="0"/>
              <a:sym typeface="Palatino" charset="0"/>
            </a:endParaRPr>
          </a:p>
          <a:p>
            <a:pPr marL="0" marR="0" lvl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Palatino" charset="0"/>
                <a:sym typeface="Palatino" charset="0"/>
              </a:rPr>
              <a:t>What is the origin(s) of CP violation? </a:t>
            </a:r>
          </a:p>
          <a:p>
            <a:pPr marL="0" marR="0" lvl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Palatino" charset="0"/>
                <a:sym typeface="Palatino" charset="0"/>
              </a:rPr>
              <a:t>Why</a:t>
            </a:r>
            <a:r>
              <a:rPr kumimoji="0" lang="en-US" altLang="ja-JP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Palatino" charset="0"/>
                <a:sym typeface="Palatino" charset="0"/>
              </a:rPr>
              <a:t> the mass of particles distributed this way? 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Palatino" charset="0"/>
              <a:sym typeface="Palatino" charset="0"/>
            </a:endParaRPr>
          </a:p>
          <a:p>
            <a:pPr marL="0" marR="0" lvl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Palatino" charset="0"/>
                <a:sym typeface="Palatino" charset="0"/>
              </a:rPr>
              <a:t>Baryon</a:t>
            </a:r>
            <a:r>
              <a:rPr kumimoji="0" lang="en-US" altLang="ja-JP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Palatino" charset="0"/>
                <a:sym typeface="Palatino" charset="0"/>
              </a:rPr>
              <a:t> number, lepton number, lepton flavors are conserved?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Palatino" charset="0"/>
              <a:sym typeface="Palatino" charset="0"/>
            </a:endParaRPr>
          </a:p>
          <a:p>
            <a:pPr marL="0" marR="0" lvl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Palatino" charset="0"/>
                <a:sym typeface="Palatino" charset="0"/>
              </a:rPr>
              <a:t>What is Dark-Matter, and Dark Energy?</a:t>
            </a:r>
          </a:p>
          <a:p>
            <a:pPr marL="0" marR="0" lvl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dirty="0">
                <a:solidFill>
                  <a:prstClr val="black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Palatino" charset="0"/>
                <a:sym typeface="Palatino" charset="0"/>
              </a:rPr>
              <a:t>How we should understand gravity? </a:t>
            </a:r>
          </a:p>
          <a:p>
            <a:pPr marL="0" marR="0" lvl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Palatino" charset="0"/>
                <a:sym typeface="Palatino" charset="0"/>
              </a:rPr>
              <a:t>Super-symmetry exists? 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2BB1A60-B8B4-4546-8149-8031834B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623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132C514-2346-4942-8730-45F36AF0E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466" y="1141773"/>
            <a:ext cx="4140945" cy="2760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Scientists in Geneva on Wednesday applauded the discovery of a subatomic particle that looks like the Higgs boson.">
            <a:extLst>
              <a:ext uri="{FF2B5EF4-FFF2-40B4-BE49-F238E27FC236}">
                <a16:creationId xmlns:a16="http://schemas.microsoft.com/office/drawing/2014/main" id="{811278A7-5BB3-3749-ABDC-071B0469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0496" y="1034909"/>
            <a:ext cx="5275087" cy="2760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507646A-DADB-A747-A278-62336895B7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239" y="3848217"/>
            <a:ext cx="6063872" cy="2981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50F7508-CF37-C544-BD60-640D2B5F76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5" y="4018380"/>
            <a:ext cx="2901245" cy="251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25D8392-2EBF-4B40-A816-A2327BD5A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94983"/>
          </a:xfr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kumimoji="1" lang="en-US" altLang="ja-JP" sz="5300" b="1" dirty="0">
                <a:latin typeface="Arial" panose="020B0604020202020204" pitchFamily="34" charset="0"/>
                <a:cs typeface="Arial" panose="020B0604020202020204" pitchFamily="34" charset="0"/>
              </a:rPr>
              <a:t>Let’s share more excitements! </a:t>
            </a:r>
            <a:br>
              <a:rPr kumimoji="1" lang="en-US" altLang="ja-JP" dirty="0"/>
            </a:br>
            <a:r>
              <a:rPr kumimoji="1" lang="en-US" altLang="ja-JP" dirty="0"/>
              <a:t>Power to the People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1E95FD-1204-A449-A607-875B3B32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A0AC-17D2-7448-AD01-A209821475A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075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F2525D0-9820-E94A-BCA3-3C000D09D3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273" y="2019300"/>
            <a:ext cx="6429454" cy="3214727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4" descr="KEK50周年">
            <a:extLst>
              <a:ext uri="{FF2B5EF4-FFF2-40B4-BE49-F238E27FC236}">
                <a16:creationId xmlns:a16="http://schemas.microsoft.com/office/drawing/2014/main" id="{3B1AF74F-0309-E34F-8370-7AB832B15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480366" cy="13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ED0436-886F-BC4D-9881-7B7EE994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75B57-DFB3-481F-AB71-544D8A91A31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10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0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9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12624</TotalTime>
  <Words>210</Words>
  <Application>Microsoft Macintosh PowerPoint</Application>
  <PresentationFormat>画面に合わせる (4:3)</PresentationFormat>
  <Paragraphs>41</Paragraphs>
  <Slides>8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8</vt:i4>
      </vt:variant>
      <vt:variant>
        <vt:lpstr>スライド タイトル</vt:lpstr>
      </vt:variant>
      <vt:variant>
        <vt:i4>8</vt:i4>
      </vt:variant>
    </vt:vector>
  </HeadingPairs>
  <TitlesOfParts>
    <vt:vector size="29" baseType="lpstr">
      <vt:lpstr>A-OTF Futo Go B101 Pr6N Bold</vt:lpstr>
      <vt:lpstr>Hiragino Maru Gothic Pro W4</vt:lpstr>
      <vt:lpstr>游ゴシック</vt:lpstr>
      <vt:lpstr>游ゴシック</vt:lpstr>
      <vt:lpstr>游ゴシック Light</vt:lpstr>
      <vt:lpstr>Arial</vt:lpstr>
      <vt:lpstr>Calibri</vt:lpstr>
      <vt:lpstr>Calibri Light</vt:lpstr>
      <vt:lpstr>Cambria</vt:lpstr>
      <vt:lpstr>Gill Sans MT</vt:lpstr>
      <vt:lpstr>Palatino</vt:lpstr>
      <vt:lpstr>Times New Roman</vt:lpstr>
      <vt:lpstr>Wingdings</vt:lpstr>
      <vt:lpstr>10_Office テーマ</vt:lpstr>
      <vt:lpstr>2_Office テーマ</vt:lpstr>
      <vt:lpstr>Office テーマ</vt:lpstr>
      <vt:lpstr>8_ホワイト</vt:lpstr>
      <vt:lpstr>9_ホワイト</vt:lpstr>
      <vt:lpstr>1_Office ​​テーマ</vt:lpstr>
      <vt:lpstr>デザインの設定</vt:lpstr>
      <vt:lpstr>3_Office テーマ</vt:lpstr>
      <vt:lpstr>PowerPoint プレゼンテーション</vt:lpstr>
      <vt:lpstr>Muon g-2 on Media! </vt:lpstr>
      <vt:lpstr>Another Great Achievement!</vt:lpstr>
      <vt:lpstr>PowerPoint プレゼンテーション</vt:lpstr>
      <vt:lpstr>PowerPoint プレゼンテーション</vt:lpstr>
      <vt:lpstr>PowerPoint プレゼンテーション</vt:lpstr>
      <vt:lpstr>Let’s share more excitements!  Power to the People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Collaboration in  High Energy Physics</dc:title>
  <dc:creator>toku</dc:creator>
  <cp:lastModifiedBy>齊藤 直人</cp:lastModifiedBy>
  <cp:revision>270</cp:revision>
  <dcterms:created xsi:type="dcterms:W3CDTF">2012-07-01T07:19:48Z</dcterms:created>
  <dcterms:modified xsi:type="dcterms:W3CDTF">2021-06-28T11:36:43Z</dcterms:modified>
</cp:coreProperties>
</file>