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2" r:id="rId2"/>
    <p:sldId id="263" r:id="rId3"/>
    <p:sldId id="264" r:id="rId4"/>
    <p:sldId id="296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99" r:id="rId13"/>
    <p:sldId id="295" r:id="rId14"/>
    <p:sldId id="278" r:id="rId15"/>
    <p:sldId id="277" r:id="rId16"/>
    <p:sldId id="279" r:id="rId17"/>
    <p:sldId id="300" r:id="rId18"/>
    <p:sldId id="280" r:id="rId19"/>
    <p:sldId id="284" r:id="rId20"/>
    <p:sldId id="285" r:id="rId21"/>
    <p:sldId id="286" r:id="rId22"/>
    <p:sldId id="290" r:id="rId23"/>
    <p:sldId id="292" r:id="rId24"/>
    <p:sldId id="291" r:id="rId25"/>
    <p:sldId id="293" r:id="rId26"/>
    <p:sldId id="294" r:id="rId2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79" autoAdjust="0"/>
    <p:restoredTop sz="32286" autoAdjust="0"/>
  </p:normalViewPr>
  <p:slideViewPr>
    <p:cSldViewPr showGuides="1">
      <p:cViewPr>
        <p:scale>
          <a:sx n="75" d="100"/>
          <a:sy n="75" d="100"/>
        </p:scale>
        <p:origin x="-1992" y="-372"/>
      </p:cViewPr>
      <p:guideLst>
        <p:guide orient="horz" pos="2614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A092C-36C3-457C-BD7C-72540147F47B}" type="datetimeFigureOut">
              <a:rPr kumimoji="1" lang="ja-JP" altLang="en-US" smtClean="0"/>
              <a:pPr/>
              <a:t>2017/1/6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681A8-029D-48F0-B87E-98E5BAC7E7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5053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681A8-029D-48F0-B87E-98E5BAC7E78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3753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2017/1/7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2017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22C3-9436-4D8B-A27B-0F1FF91D54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2017/1/7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2017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22C3-9436-4D8B-A27B-0F1FF91D54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2017/1/7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2017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22C3-9436-4D8B-A27B-0F1FF91D54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5832648" cy="11430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28613" y="101600"/>
            <a:ext cx="211137" cy="646113"/>
          </a:xfrm>
          <a:prstGeom prst="rect">
            <a:avLst/>
          </a:prstGeom>
          <a:pattFill prst="solidDmnd">
            <a:fgClr>
              <a:srgbClr val="D60000"/>
            </a:fgClr>
            <a:bgClr>
              <a:srgbClr val="C00000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10800000">
            <a:off x="323850" y="822325"/>
            <a:ext cx="8359775" cy="8572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4000"/>
                  <a:lumOff val="26000"/>
                  <a:alpha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 txBox="1">
            <a:spLocks/>
          </p:cNvSpPr>
          <p:nvPr userDrawn="1"/>
        </p:nvSpPr>
        <p:spPr>
          <a:xfrm>
            <a:off x="6804248" y="26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C84F4-A248-4C16-8E66-358F03A3D0DC}" type="slidenum">
              <a:rPr kumimoji="1" lang="ja-JP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03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2017/1/7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2017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22C3-9436-4D8B-A27B-0F1FF91D54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2017/1/7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2017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22C3-9436-4D8B-A27B-0F1FF91D54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2017/1/7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2017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22C3-9436-4D8B-A27B-0F1FF91D54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2017/1/7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2017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22C3-9436-4D8B-A27B-0F1FF91D54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2017/1/7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2017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22C3-9436-4D8B-A27B-0F1FF91D54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2017/1/7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2017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22C3-9436-4D8B-A27B-0F1FF91D54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2017/1/7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2017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22C3-9436-4D8B-A27B-0F1FF91D54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2017/1/7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2017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22C3-9436-4D8B-A27B-0F1FF91D54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2017/1/7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KMI 2017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22C3-9436-4D8B-A27B-0F1FF91D54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50480" y="6021288"/>
            <a:ext cx="3843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Y. Kato (KMI, Nagoya)</a:t>
            </a:r>
            <a:endParaRPr kumimoji="1" lang="ja-JP" altLang="en-US" sz="3200" b="1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1161986" y="116632"/>
            <a:ext cx="6825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 smtClean="0"/>
              <a:t>Overview of the Belle II computing</a:t>
            </a:r>
          </a:p>
        </p:txBody>
      </p:sp>
      <p:pic>
        <p:nvPicPr>
          <p:cNvPr id="9221" name="Picture 5" descr="C:\Users\nuhepl\Desktop\gridmap - コピ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4659" y="887636"/>
            <a:ext cx="4176464" cy="2348821"/>
          </a:xfrm>
          <a:prstGeom prst="rect">
            <a:avLst/>
          </a:prstGeom>
          <a:noFill/>
        </p:spPr>
      </p:pic>
      <p:pic>
        <p:nvPicPr>
          <p:cNvPr id="9219" name="Picture 3" descr="C:\Users\nuhepl\Desktop\BelleIIsmall_rdax_1200x8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1785" y="3573016"/>
            <a:ext cx="3680735" cy="2456309"/>
          </a:xfrm>
          <a:prstGeom prst="rect">
            <a:avLst/>
          </a:prstGeom>
          <a:noFill/>
        </p:spPr>
      </p:pic>
      <p:pic>
        <p:nvPicPr>
          <p:cNvPr id="9222" name="Picture 6" descr="C:\Users\nuhepl\Desktop\Fig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2664296" cy="2561348"/>
          </a:xfrm>
          <a:prstGeom prst="rect">
            <a:avLst/>
          </a:prstGeom>
          <a:noFill/>
        </p:spPr>
      </p:pic>
      <p:pic>
        <p:nvPicPr>
          <p:cNvPr id="7" name="Picture 2" descr="C:\Users\work\Desktop\belle2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4164" y="3681673"/>
            <a:ext cx="1152128" cy="936104"/>
          </a:xfrm>
          <a:prstGeom prst="rect">
            <a:avLst/>
          </a:prstGeom>
          <a:noFill/>
        </p:spPr>
      </p:pic>
      <p:pic>
        <p:nvPicPr>
          <p:cNvPr id="9" name="図 3" descr="KMI-Eng-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14885"/>
            <a:ext cx="1512168" cy="79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454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uhepl\Desktop\getPlotIm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3696411" cy="2772308"/>
          </a:xfrm>
          <a:prstGeom prst="rect">
            <a:avLst/>
          </a:prstGeom>
          <a:noFill/>
        </p:spPr>
      </p:pic>
      <p:sp>
        <p:nvSpPr>
          <p:cNvPr id="2" name="テキスト ボックス 1"/>
          <p:cNvSpPr txBox="1"/>
          <p:nvPr/>
        </p:nvSpPr>
        <p:spPr>
          <a:xfrm>
            <a:off x="1595063" y="116632"/>
            <a:ext cx="5953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Contribution of KMI resources</a:t>
            </a:r>
            <a:endParaRPr kumimoji="1" lang="ja-JP" altLang="en-US" sz="3600" b="1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6293048" y="4271664"/>
            <a:ext cx="36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7070848" y="3018384"/>
            <a:ext cx="360040" cy="64807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86060" y="5685055"/>
            <a:ext cx="76204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・ </a:t>
            </a:r>
            <a:r>
              <a:rPr lang="en-US" altLang="ja-JP" sz="2400" dirty="0" smtClean="0"/>
              <a:t>Serving as destination storage.</a:t>
            </a:r>
          </a:p>
          <a:p>
            <a:r>
              <a:rPr lang="ja-JP" altLang="en-US" sz="2400" dirty="0" smtClean="0"/>
              <a:t>・ </a:t>
            </a:r>
            <a:r>
              <a:rPr lang="en-US" altLang="ja-JP" sz="2400" dirty="0" smtClean="0"/>
              <a:t>Executed more than 1×10</a:t>
            </a:r>
            <a:r>
              <a:rPr lang="en-US" altLang="ja-JP" sz="2400" baseline="30000" dirty="0" smtClean="0"/>
              <a:t>5</a:t>
            </a:r>
            <a:r>
              <a:rPr lang="en-US" altLang="ja-JP" sz="2400" dirty="0" smtClean="0"/>
              <a:t> jobs in MC 7</a:t>
            </a:r>
          </a:p>
          <a:p>
            <a:r>
              <a:rPr lang="ja-JP" altLang="en-US" sz="2400" dirty="0" smtClean="0"/>
              <a:t>・ </a:t>
            </a:r>
            <a:r>
              <a:rPr lang="en-US" altLang="ja-JP" sz="2400" dirty="0" smtClean="0"/>
              <a:t>We will purchase ~200 cores CPU in this year (~1.5 times).</a:t>
            </a:r>
            <a:endParaRPr kumimoji="1" lang="ja-JP" altLang="en-US" sz="24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20072" y="1556792"/>
            <a:ext cx="30715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CPU usage during MC7</a:t>
            </a:r>
            <a:endParaRPr kumimoji="1" lang="ja-JP" altLang="en-US" sz="2400" b="1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3493"/>
            <a:ext cx="3024336" cy="247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正方形/長方形 9"/>
          <p:cNvSpPr/>
          <p:nvPr/>
        </p:nvSpPr>
        <p:spPr>
          <a:xfrm>
            <a:off x="1345928" y="2610892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7856" y="24668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~7%</a:t>
            </a:r>
            <a:endParaRPr kumimoji="1" lang="ja-JP" altLang="en-US" b="1" dirty="0" smtClean="0"/>
          </a:p>
        </p:txBody>
      </p:sp>
      <p:pic>
        <p:nvPicPr>
          <p:cNvPr id="13" name="Picture 8" descr="C:\Users\yuji\Desktop\0623c073347155fe8fffcd5a799055e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3465004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直線矢印コネクタ 17"/>
          <p:cNvCxnSpPr/>
          <p:nvPr/>
        </p:nvCxnSpPr>
        <p:spPr>
          <a:xfrm>
            <a:off x="3020567" y="3813596"/>
            <a:ext cx="576064" cy="72008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973951" y="5419777"/>
            <a:ext cx="64807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910350" y="3381548"/>
            <a:ext cx="322960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Data transferred during MC7</a:t>
            </a:r>
            <a:endParaRPr kumimoji="1" lang="ja-JP" alt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5951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78500" y="116632"/>
            <a:ext cx="3786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Monitoring system</a:t>
            </a:r>
            <a:endParaRPr kumimoji="1" lang="ja-JP" altLang="en-US" sz="3600" b="1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27137" y="846237"/>
            <a:ext cx="8509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Many interfaces </a:t>
            </a:r>
            <a:r>
              <a:rPr lang="ja-JP" altLang="en-US" sz="2400" dirty="0" smtClean="0"/>
              <a:t>→ </a:t>
            </a:r>
            <a:r>
              <a:rPr lang="en-US" altLang="ja-JP" sz="2400" dirty="0" smtClean="0"/>
              <a:t>Need to identify “where the trouble happens”</a:t>
            </a:r>
            <a:endParaRPr kumimoji="1" lang="ja-JP" altLang="en-US" sz="2400" dirty="0" smtClean="0"/>
          </a:p>
        </p:txBody>
      </p:sp>
      <p:pic>
        <p:nvPicPr>
          <p:cNvPr id="2050" name="Picture 2" descr="C:\Users\nuhepl\Desktop\AI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229200"/>
            <a:ext cx="6410326" cy="666750"/>
          </a:xfrm>
          <a:prstGeom prst="rect">
            <a:avLst/>
          </a:prstGeom>
          <a:noFill/>
        </p:spPr>
      </p:pic>
      <p:pic>
        <p:nvPicPr>
          <p:cNvPr id="2051" name="Picture 3" descr="C:\Users\nuhepl\Desktop\AI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" y="5949280"/>
            <a:ext cx="7419976" cy="466725"/>
          </a:xfrm>
          <a:prstGeom prst="rect">
            <a:avLst/>
          </a:prstGeom>
          <a:noFill/>
        </p:spPr>
      </p:pic>
      <p:pic>
        <p:nvPicPr>
          <p:cNvPr id="2052" name="Picture 4" descr="C:\Users\nuhepl\Desktop\AI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556" y="6492248"/>
            <a:ext cx="7419976" cy="323850"/>
          </a:xfrm>
          <a:prstGeom prst="rect">
            <a:avLst/>
          </a:prstGeom>
          <a:noFill/>
        </p:spPr>
      </p:pic>
      <p:pic>
        <p:nvPicPr>
          <p:cNvPr id="55" name="Picture 2" descr="C:\Users\nuhepl\Desktop\図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292" y="1285852"/>
            <a:ext cx="7869448" cy="2592288"/>
          </a:xfrm>
          <a:prstGeom prst="rect">
            <a:avLst/>
          </a:prstGeom>
          <a:noFill/>
        </p:spPr>
      </p:pic>
      <p:sp>
        <p:nvSpPr>
          <p:cNvPr id="56" name="テキスト ボックス 55"/>
          <p:cNvSpPr txBox="1"/>
          <p:nvPr/>
        </p:nvSpPr>
        <p:spPr>
          <a:xfrm>
            <a:off x="55692" y="4077072"/>
            <a:ext cx="62216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 </a:t>
            </a:r>
            <a:r>
              <a:rPr kumimoji="1" lang="en-US" altLang="ja-JP" sz="2000" dirty="0" smtClean="0"/>
              <a:t>Store and process </a:t>
            </a:r>
            <a:r>
              <a:rPr lang="en-US" altLang="ja-JP" sz="2000" dirty="0" smtClean="0"/>
              <a:t>information of each step</a:t>
            </a:r>
            <a:r>
              <a:rPr kumimoji="1" lang="en-US" altLang="ja-JP" sz="2000" dirty="0" smtClean="0"/>
              <a:t> in database. </a:t>
            </a:r>
          </a:p>
          <a:p>
            <a:r>
              <a:rPr lang="ja-JP" altLang="en-US" sz="2000" dirty="0" smtClean="0"/>
              <a:t>・ </a:t>
            </a:r>
            <a:r>
              <a:rPr lang="en-US" altLang="ja-JP" sz="2000" dirty="0" smtClean="0"/>
              <a:t>Analyze log file to identify the origin of problem further.</a:t>
            </a:r>
          </a:p>
          <a:p>
            <a:r>
              <a:rPr lang="ja-JP" altLang="en-US" sz="2000" dirty="0" smtClean="0"/>
              <a:t>・ </a:t>
            </a:r>
            <a:r>
              <a:rPr lang="en-US" altLang="ja-JP" sz="2000" dirty="0" smtClean="0"/>
              <a:t>Show the list of problems on the web, if detected.</a:t>
            </a:r>
          </a:p>
        </p:txBody>
      </p:sp>
      <p:sp>
        <p:nvSpPr>
          <p:cNvPr id="57" name="右中かっこ 56"/>
          <p:cNvSpPr/>
          <p:nvPr/>
        </p:nvSpPr>
        <p:spPr>
          <a:xfrm>
            <a:off x="6099036" y="4107738"/>
            <a:ext cx="288032" cy="1008112"/>
          </a:xfrm>
          <a:prstGeom prst="righ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345092" y="4397042"/>
            <a:ext cx="2846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Automatic issue detector</a:t>
            </a:r>
          </a:p>
        </p:txBody>
      </p:sp>
    </p:spTree>
    <p:extLst>
      <p:ext uri="{BB962C8B-B14F-4D97-AF65-F5344CB8AC3E}">
        <p14:creationId xmlns:p14="http://schemas.microsoft.com/office/powerpoint/2010/main" xmlns="" val="35951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39159" y="44624"/>
            <a:ext cx="6202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Monitoring system (active way)</a:t>
            </a:r>
            <a:endParaRPr kumimoji="1" lang="ja-JP" altLang="en-US" sz="3600" b="1" dirty="0"/>
          </a:p>
        </p:txBody>
      </p:sp>
      <p:pic>
        <p:nvPicPr>
          <p:cNvPr id="4100" name="Picture 4" descr="C:\Users\nuhepl\Desktop\site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12673"/>
            <a:ext cx="7654752" cy="1216327"/>
          </a:xfrm>
          <a:prstGeom prst="rect">
            <a:avLst/>
          </a:prstGeom>
          <a:noFill/>
        </p:spPr>
      </p:pic>
      <p:sp>
        <p:nvSpPr>
          <p:cNvPr id="16" name="テキスト ボックス 15"/>
          <p:cNvSpPr txBox="1"/>
          <p:nvPr/>
        </p:nvSpPr>
        <p:spPr>
          <a:xfrm>
            <a:off x="426016" y="889556"/>
            <a:ext cx="8269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Actively collect site status by submitting diagnosis job.</a:t>
            </a:r>
            <a:endParaRPr kumimoji="1" lang="ja-JP" altLang="en-US" sz="2800" b="1" dirty="0" smtClean="0"/>
          </a:p>
        </p:txBody>
      </p:sp>
      <p:pic>
        <p:nvPicPr>
          <p:cNvPr id="4104" name="Picture 8" descr="C:\Users\nuhepl\Desktop\cejstes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906" y="4983692"/>
            <a:ext cx="4719142" cy="965588"/>
          </a:xfrm>
          <a:prstGeom prst="rect">
            <a:avLst/>
          </a:prstGeom>
          <a:noFill/>
        </p:spPr>
      </p:pic>
      <p:pic>
        <p:nvPicPr>
          <p:cNvPr id="4103" name="Picture 7" descr="C:\Users\nuhepl\Desktop\cej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3136" y="4869160"/>
            <a:ext cx="5136984" cy="481129"/>
          </a:xfrm>
          <a:prstGeom prst="rect">
            <a:avLst/>
          </a:prstGeom>
          <a:noFill/>
        </p:spPr>
      </p:pic>
      <p:sp>
        <p:nvSpPr>
          <p:cNvPr id="19" name="テキスト ボックス 18"/>
          <p:cNvSpPr txBox="1"/>
          <p:nvPr/>
        </p:nvSpPr>
        <p:spPr>
          <a:xfrm>
            <a:off x="251520" y="1492593"/>
            <a:ext cx="5337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/>
              <a:t>SiteCrawler</a:t>
            </a:r>
            <a:r>
              <a:rPr kumimoji="1" lang="en-US" altLang="ja-JP" sz="2400" b="1" dirty="0" smtClean="0"/>
              <a:t>:</a:t>
            </a:r>
            <a:r>
              <a:rPr lang="ja-JP" altLang="en-US" sz="2400" b="1" dirty="0" smtClean="0"/>
              <a:t> </a:t>
            </a:r>
            <a:endParaRPr lang="en-US" altLang="ja-JP" sz="2400" b="1" dirty="0" smtClean="0"/>
          </a:p>
          <a:p>
            <a:r>
              <a:rPr lang="en-US" altLang="ja-JP" sz="2000" dirty="0" smtClean="0"/>
              <a:t>Check the site environment to execute Belle II job</a:t>
            </a:r>
            <a:endParaRPr kumimoji="1" lang="en-US" altLang="ja-JP" sz="20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4312" y="3645024"/>
            <a:ext cx="4977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Job Submission check:</a:t>
            </a:r>
            <a:r>
              <a:rPr lang="ja-JP" altLang="en-US" sz="2400" b="1" dirty="0" smtClean="0"/>
              <a:t> </a:t>
            </a:r>
            <a:endParaRPr lang="en-US" altLang="ja-JP" sz="2400" b="1" dirty="0" smtClean="0"/>
          </a:p>
          <a:p>
            <a:r>
              <a:rPr lang="en-US" altLang="ja-JP" sz="2000" dirty="0" smtClean="0"/>
              <a:t>As DIRAC does not record failure reason, </a:t>
            </a:r>
          </a:p>
          <a:p>
            <a:r>
              <a:rPr lang="en-US" altLang="ja-JP" sz="2000" dirty="0" smtClean="0"/>
              <a:t>job submission is tried and record the result.</a:t>
            </a:r>
            <a:endParaRPr kumimoji="1" lang="en-US" altLang="ja-JP" sz="2000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26486" y="6250759"/>
            <a:ext cx="7289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Our activities maximize the availability of the resource !</a:t>
            </a:r>
            <a:endParaRPr kumimoji="1" lang="ja-JP" altLang="en-US" sz="2400" b="1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35951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56996" y="145096"/>
            <a:ext cx="5616624" cy="56693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Production progress monitoring</a:t>
            </a:r>
            <a:endParaRPr kumimoji="1" lang="ja-JP" altLang="en-US" dirty="0"/>
          </a:p>
        </p:txBody>
      </p:sp>
      <p:pic>
        <p:nvPicPr>
          <p:cNvPr id="3" name="Picture 2" descr="C:\Users\nuhepl\Desktop\getPlotIm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874" y="1124744"/>
            <a:ext cx="6716252" cy="5037189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2968804" y="6024146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・</a:t>
            </a:r>
            <a:r>
              <a:rPr kumimoji="1" lang="en-US" altLang="ja-JP" dirty="0" smtClean="0"/>
              <a:t>Under job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76622" y="6021288"/>
            <a:ext cx="109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FF00"/>
                </a:solidFill>
              </a:rPr>
              <a:t>・</a:t>
            </a:r>
            <a:r>
              <a:rPr kumimoji="1" lang="en-US" altLang="ja-JP" dirty="0" smtClean="0"/>
              <a:t>Transfer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05382" y="610344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・</a:t>
            </a:r>
            <a:r>
              <a:rPr kumimoji="1" lang="en-US" altLang="ja-JP" dirty="0" smtClean="0"/>
              <a:t>Finished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47664" y="6092726"/>
            <a:ext cx="127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・</a:t>
            </a:r>
            <a:r>
              <a:rPr kumimoji="1" lang="en-US" altLang="ja-JP" dirty="0" smtClean="0"/>
              <a:t>Submitted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15263" y="94860"/>
            <a:ext cx="7106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/>
              <a:t>Future prospects and coming events</a:t>
            </a:r>
            <a:endParaRPr kumimoji="1" lang="ja-JP" altLang="en-US" sz="36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2167" y="1280071"/>
            <a:ext cx="742408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 </a:t>
            </a:r>
            <a:r>
              <a:rPr kumimoji="1" lang="en-US" altLang="ja-JP" sz="2400" dirty="0" smtClean="0"/>
              <a:t>Continue to improve the system</a:t>
            </a:r>
          </a:p>
          <a:p>
            <a:r>
              <a:rPr lang="en-US" altLang="ja-JP" sz="2400" dirty="0" smtClean="0"/>
              <a:t>   - Maximize the throughput.</a:t>
            </a:r>
          </a:p>
          <a:p>
            <a:r>
              <a:rPr lang="en-US" altLang="ja-JP" sz="2400" dirty="0" smtClean="0"/>
              <a:t>   - More automated monitoring/operation.</a:t>
            </a:r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・ </a:t>
            </a:r>
            <a:r>
              <a:rPr lang="en-US" altLang="ja-JP" sz="2400" dirty="0" smtClean="0"/>
              <a:t>Cosmic ray data processing (2017)</a:t>
            </a:r>
          </a:p>
          <a:p>
            <a:r>
              <a:rPr lang="en-US" altLang="ja-JP" sz="2400" dirty="0" smtClean="0"/>
              <a:t>   - First real use case to try raw data processing workflow. </a:t>
            </a:r>
          </a:p>
          <a:p>
            <a:endParaRPr kumimoji="1" lang="en-US" altLang="ja-JP" sz="2400" dirty="0" smtClean="0"/>
          </a:p>
          <a:p>
            <a:r>
              <a:rPr lang="ja-JP" altLang="en-US" sz="2400" dirty="0" smtClean="0"/>
              <a:t>・ </a:t>
            </a:r>
            <a:r>
              <a:rPr lang="en-US" altLang="ja-JP" sz="2400" dirty="0" smtClean="0"/>
              <a:t>System dress rehearsal (2017): before Phase-2 runs</a:t>
            </a:r>
          </a:p>
          <a:p>
            <a:r>
              <a:rPr kumimoji="1" lang="en-US" altLang="ja-JP" sz="2400" dirty="0" smtClean="0"/>
              <a:t>   - To try the full chain workflow from raw data to skim.</a:t>
            </a:r>
          </a:p>
          <a:p>
            <a:endParaRPr lang="en-US" altLang="ja-JP" sz="2400" dirty="0" smtClean="0"/>
          </a:p>
          <a:p>
            <a:r>
              <a:rPr kumimoji="1" lang="ja-JP" altLang="en-US" sz="2400" dirty="0" smtClean="0"/>
              <a:t>・ </a:t>
            </a:r>
            <a:r>
              <a:rPr kumimoji="1" lang="en-US" altLang="ja-JP" sz="2400" dirty="0" smtClean="0"/>
              <a:t>Start of the phase 2 run in 2018.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5951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65730" y="116632"/>
            <a:ext cx="2012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Summary</a:t>
            </a:r>
            <a:endParaRPr kumimoji="1" lang="ja-JP" altLang="en-US" sz="36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5732" y="1343665"/>
            <a:ext cx="897867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 </a:t>
            </a:r>
            <a:r>
              <a:rPr lang="en-US" altLang="ja-JP" sz="2400" dirty="0" smtClean="0"/>
              <a:t>Belle II adopted the distributed computing model to cope with </a:t>
            </a:r>
          </a:p>
          <a:p>
            <a:r>
              <a:rPr lang="en-US" altLang="ja-JP" sz="2400" dirty="0" smtClean="0"/>
              <a:t>   required computing resource (first experiment hosted at Japan).</a:t>
            </a:r>
          </a:p>
          <a:p>
            <a:endParaRPr kumimoji="1" lang="en-US" altLang="ja-JP" sz="2400" dirty="0" smtClean="0"/>
          </a:p>
          <a:p>
            <a:r>
              <a:rPr lang="ja-JP" altLang="en-US" sz="2400" dirty="0" smtClean="0"/>
              <a:t>・ </a:t>
            </a:r>
            <a:r>
              <a:rPr lang="en-US" altLang="ja-JP" sz="2400" dirty="0" smtClean="0"/>
              <a:t>"</a:t>
            </a:r>
            <a:r>
              <a:rPr lang="en-US" altLang="ja-JP" sz="2400" dirty="0" err="1" smtClean="0"/>
              <a:t>BelleDIRAC</a:t>
            </a:r>
            <a:r>
              <a:rPr lang="en-US" altLang="ja-JP" sz="2400" dirty="0" smtClean="0"/>
              <a:t>" is being developed to meet experimental requirements</a:t>
            </a:r>
            <a:br>
              <a:rPr lang="en-US" altLang="ja-JP" sz="2400" dirty="0" smtClean="0"/>
            </a:br>
            <a:r>
              <a:rPr lang="en-US" altLang="ja-JP" sz="2400" dirty="0" smtClean="0"/>
              <a:t>    and validated at the MC production campaigns.</a:t>
            </a:r>
          </a:p>
          <a:p>
            <a:endParaRPr lang="en-US" altLang="ja-JP" sz="2400" dirty="0" smtClean="0"/>
          </a:p>
          <a:p>
            <a:r>
              <a:rPr kumimoji="1" lang="ja-JP" altLang="en-US" sz="2400" dirty="0" smtClean="0"/>
              <a:t>・ </a:t>
            </a:r>
            <a:r>
              <a:rPr kumimoji="1" lang="en-US" altLang="ja-JP" sz="2400" dirty="0" smtClean="0"/>
              <a:t>KMI has a huge contribution on distributed computing: </a:t>
            </a:r>
          </a:p>
          <a:p>
            <a:r>
              <a:rPr lang="en-US" altLang="ja-JP" sz="2400" dirty="0" smtClean="0"/>
              <a:t>   - Resources</a:t>
            </a:r>
          </a:p>
          <a:p>
            <a:r>
              <a:rPr kumimoji="1" lang="en-US" altLang="ja-JP" sz="2400" dirty="0" smtClean="0"/>
              <a:t>   - Development of the monitor</a:t>
            </a:r>
          </a:p>
          <a:p>
            <a:r>
              <a:rPr lang="en-US" altLang="ja-JP" sz="2400" dirty="0" smtClean="0"/>
              <a:t>   and upgrade the resource in this year   </a:t>
            </a:r>
          </a:p>
          <a:p>
            <a:r>
              <a:rPr lang="en-US" altLang="ja-JP" sz="2400" dirty="0" smtClean="0"/>
              <a:t>.</a:t>
            </a:r>
          </a:p>
          <a:p>
            <a:r>
              <a:rPr kumimoji="1" lang="ja-JP" altLang="en-US" sz="2400" dirty="0" smtClean="0"/>
              <a:t>・ </a:t>
            </a:r>
            <a:r>
              <a:rPr kumimoji="1" lang="en-US" altLang="ja-JP" sz="2400" dirty="0" smtClean="0"/>
              <a:t>In 2017, the processing of comic ray data and </a:t>
            </a:r>
            <a:r>
              <a:rPr lang="en-US" altLang="ja-JP" sz="2400" dirty="0" smtClean="0"/>
              <a:t>System dress rehearsal</a:t>
            </a:r>
          </a:p>
          <a:p>
            <a:r>
              <a:rPr kumimoji="1" lang="en-US" altLang="ja-JP" sz="2400" dirty="0" smtClean="0"/>
              <a:t>   will be performed.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5951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43808" y="2748062"/>
            <a:ext cx="3456384" cy="1219001"/>
          </a:xfrm>
        </p:spPr>
        <p:txBody>
          <a:bodyPr>
            <a:noAutofit/>
          </a:bodyPr>
          <a:lstStyle/>
          <a:p>
            <a:r>
              <a:rPr kumimoji="1" lang="en-US" altLang="ja-JP" sz="8000" dirty="0" smtClean="0"/>
              <a:t>Backup</a:t>
            </a:r>
            <a:endParaRPr kumimoji="1" lang="ja-JP" alt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88592" y="52336"/>
            <a:ext cx="4752528" cy="792088"/>
          </a:xfrm>
        </p:spPr>
        <p:txBody>
          <a:bodyPr/>
          <a:lstStyle/>
          <a:p>
            <a:r>
              <a:rPr kumimoji="1" lang="en-US" altLang="ja-JP" dirty="0" smtClean="0"/>
              <a:t>Distributed computing</a:t>
            </a:r>
            <a:endParaRPr kumimoji="1" lang="ja-JP" altLang="en-US" dirty="0"/>
          </a:p>
        </p:txBody>
      </p:sp>
      <p:pic>
        <p:nvPicPr>
          <p:cNvPr id="2050" name="Picture 2" descr="C:\Users\nuhepl\Desktop\2609a6bda483cb3482ab294a8a044d92_free-computer-image-free-computer-clipart-images_425-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1080120" cy="795477"/>
          </a:xfrm>
          <a:prstGeom prst="rect">
            <a:avLst/>
          </a:prstGeom>
          <a:noFill/>
        </p:spPr>
      </p:pic>
      <p:pic>
        <p:nvPicPr>
          <p:cNvPr id="4" name="Picture 2" descr="C:\Users\nuhepl\Desktop\2609a6bda483cb3482ab294a8a044d92_free-computer-image-free-computer-clipart-images_425-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33" y="2132856"/>
            <a:ext cx="812563" cy="598429"/>
          </a:xfrm>
          <a:prstGeom prst="rect">
            <a:avLst/>
          </a:prstGeom>
          <a:noFill/>
        </p:spPr>
      </p:pic>
      <p:pic>
        <p:nvPicPr>
          <p:cNvPr id="5" name="Picture 2" descr="C:\Users\nuhepl\Desktop\図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996050"/>
            <a:ext cx="5184576" cy="2861949"/>
          </a:xfrm>
          <a:prstGeom prst="rect">
            <a:avLst/>
          </a:prstGeom>
          <a:noFill/>
        </p:spPr>
      </p:pic>
      <p:pic>
        <p:nvPicPr>
          <p:cNvPr id="6" name="Picture 2" descr="C:\Users\nuhepl\Desktop\2609a6bda483cb3482ab294a8a044d92_free-computer-image-free-computer-clipart-images_425-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589240"/>
            <a:ext cx="288032" cy="212127"/>
          </a:xfrm>
          <a:prstGeom prst="rect">
            <a:avLst/>
          </a:prstGeom>
          <a:noFill/>
        </p:spPr>
      </p:pic>
      <p:pic>
        <p:nvPicPr>
          <p:cNvPr id="2051" name="Picture 3" descr="C:\Users\nuhepl\Desktop\server-computer-clipart-cluster-clip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132856"/>
            <a:ext cx="711004" cy="1361156"/>
          </a:xfrm>
          <a:prstGeom prst="rect">
            <a:avLst/>
          </a:prstGeom>
          <a:noFill/>
        </p:spPr>
      </p:pic>
      <p:pic>
        <p:nvPicPr>
          <p:cNvPr id="8" name="Picture 3" descr="C:\Users\nuhepl\Desktop\server-computer-clipart-cluster-clip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132856"/>
            <a:ext cx="711004" cy="1361156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3203848" y="908720"/>
            <a:ext cx="15611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C00000"/>
                </a:solidFill>
              </a:rPr>
              <a:t>Local computer:</a:t>
            </a:r>
          </a:p>
          <a:p>
            <a:r>
              <a:rPr lang="en-US" altLang="ja-JP" sz="1400" dirty="0" smtClean="0"/>
              <a:t>-Interactive</a:t>
            </a:r>
          </a:p>
          <a:p>
            <a:r>
              <a:rPr kumimoji="1" lang="en-US" altLang="ja-JP" sz="1400" dirty="0" smtClean="0"/>
              <a:t>-Data on local </a:t>
            </a:r>
            <a:r>
              <a:rPr lang="en-US" altLang="ja-JP" sz="1400" dirty="0" smtClean="0"/>
              <a:t>disk.</a:t>
            </a:r>
            <a:endParaRPr kumimoji="1" lang="en-US" altLang="ja-JP" sz="1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00839" y="2204864"/>
            <a:ext cx="42207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C00000"/>
                </a:solidFill>
              </a:rPr>
              <a:t>Computer cluster (Belle case):</a:t>
            </a:r>
          </a:p>
          <a:p>
            <a:pPr>
              <a:buFontTx/>
              <a:buChar char="-"/>
            </a:pPr>
            <a:r>
              <a:rPr kumimoji="1" lang="en-US" altLang="ja-JP" dirty="0" smtClean="0"/>
              <a:t> Send “job”</a:t>
            </a:r>
            <a:endParaRPr lang="en-US" altLang="ja-JP" dirty="0" smtClean="0"/>
          </a:p>
          <a:p>
            <a:pPr>
              <a:buFontTx/>
              <a:buChar char="-"/>
            </a:pPr>
            <a:r>
              <a:rPr lang="en-US" altLang="ja-JP" dirty="0" smtClean="0"/>
              <a:t> “Homogeneous” resource in single place.</a:t>
            </a:r>
          </a:p>
          <a:p>
            <a:pPr>
              <a:buFontTx/>
              <a:buChar char="-"/>
            </a:pPr>
            <a:r>
              <a:rPr kumimoji="1" lang="en-US" altLang="ja-JP" dirty="0" smtClean="0"/>
              <a:t> Data on shared disk</a:t>
            </a:r>
          </a:p>
        </p:txBody>
      </p:sp>
      <p:pic>
        <p:nvPicPr>
          <p:cNvPr id="11" name="Picture 2" descr="C:\Users\nuhepl\Desktop\2609a6bda483cb3482ab294a8a044d92_free-computer-image-free-computer-clipart-images_425-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812563" cy="598429"/>
          </a:xfrm>
          <a:prstGeom prst="rect">
            <a:avLst/>
          </a:prstGeom>
          <a:noFill/>
        </p:spPr>
      </p:pic>
      <p:pic>
        <p:nvPicPr>
          <p:cNvPr id="12" name="Picture 2" descr="C:\Users\nuhepl\Desktop\2609a6bda483cb3482ab294a8a044d92_free-computer-image-free-computer-clipart-images_425-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84984"/>
            <a:ext cx="812563" cy="598429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5379276" y="4688557"/>
            <a:ext cx="365722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Distributed computing:</a:t>
            </a:r>
          </a:p>
          <a:p>
            <a:r>
              <a:rPr lang="en-US" altLang="ja-JP" sz="2000" dirty="0" smtClean="0"/>
              <a:t>- Send Job (to central service)</a:t>
            </a:r>
          </a:p>
          <a:p>
            <a:pPr>
              <a:buFontTx/>
              <a:buChar char="-"/>
            </a:pPr>
            <a:r>
              <a:rPr lang="en-US" altLang="ja-JP" sz="2000" dirty="0" smtClean="0"/>
              <a:t>“Heterogeneous” resource </a:t>
            </a:r>
          </a:p>
          <a:p>
            <a:r>
              <a:rPr lang="en-US" altLang="ja-JP" sz="2000" dirty="0" smtClean="0"/>
              <a:t>   distributed over the world.</a:t>
            </a:r>
          </a:p>
          <a:p>
            <a:r>
              <a:rPr lang="en-US" altLang="ja-JP" sz="2000" dirty="0" smtClean="0"/>
              <a:t>- Data distributed over the world.</a:t>
            </a:r>
            <a:endParaRPr lang="ja-JP" altLang="en-US" sz="2000" dirty="0" smtClean="0"/>
          </a:p>
        </p:txBody>
      </p:sp>
      <p:pic>
        <p:nvPicPr>
          <p:cNvPr id="14" name="Picture 3" descr="C:\Users\nuhepl\Desktop\server-computer-clipart-cluster-clip-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5877272"/>
            <a:ext cx="288032" cy="551413"/>
          </a:xfrm>
          <a:prstGeom prst="rect">
            <a:avLst/>
          </a:prstGeom>
          <a:noFill/>
        </p:spPr>
      </p:pic>
      <p:cxnSp>
        <p:nvCxnSpPr>
          <p:cNvPr id="16" name="直線矢印コネクタ 15"/>
          <p:cNvCxnSpPr/>
          <p:nvPr/>
        </p:nvCxnSpPr>
        <p:spPr>
          <a:xfrm>
            <a:off x="1403648" y="2420888"/>
            <a:ext cx="864096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1691680" y="2780928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1835696" y="2924944"/>
            <a:ext cx="43204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908720"/>
            <a:ext cx="434379" cy="63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132856"/>
            <a:ext cx="336557" cy="49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780928"/>
            <a:ext cx="336557" cy="49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356992"/>
            <a:ext cx="336557" cy="49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nuhepl\Desktop\server_multip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8931" y="5157192"/>
            <a:ext cx="446138" cy="446138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392809"/>
            <a:ext cx="792088" cy="53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 descr="C:\Users\yuji\Desktop\Cloud_computing_icon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37112"/>
            <a:ext cx="576965" cy="4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直線矢印コネクタ 29"/>
          <p:cNvCxnSpPr/>
          <p:nvPr/>
        </p:nvCxnSpPr>
        <p:spPr>
          <a:xfrm flipH="1" flipV="1">
            <a:off x="2555776" y="5373216"/>
            <a:ext cx="288032" cy="36004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6840760" cy="1143000"/>
          </a:xfrm>
        </p:spPr>
        <p:txBody>
          <a:bodyPr/>
          <a:lstStyle/>
          <a:p>
            <a:r>
              <a:rPr kumimoji="1" lang="en-US" altLang="ja-JP" dirty="0" smtClean="0"/>
              <a:t>Network data challenge result 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296" y="3717032"/>
            <a:ext cx="5652120" cy="33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0728"/>
            <a:ext cx="6624736" cy="275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5496" y="46531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Network challenge results</a:t>
            </a:r>
            <a:endParaRPr kumimoji="1" lang="ja-JP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3568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User analysis in Belle II</a:t>
            </a: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066800"/>
            <a:ext cx="8915400" cy="528955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Physics gurus perform bulk MDST Production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Skimming group makes skims from MDST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Almost all user analysis will originate from skims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(Data samples &gt; 1 ab</a:t>
            </a:r>
            <a:r>
              <a:rPr kumimoji="1" lang="en-US" sz="33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1" lang="en-US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require this)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should plan for at least 200 simultaneous analyses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sz="4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Skim production will require an automated Fabrication system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sz="33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Options for Physics skims from bulk MDST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 skimmed MDST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 Physics Objects + MDST (</a:t>
            </a:r>
            <a:r>
              <a:rPr kumimoji="1" lang="el-GR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</a:t>
            </a:r>
            <a:r>
              <a:rPr kumimoji="1" lang="en-US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DST) &lt;= Baseline solution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copy to WN using DIRAC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Stream data using XRootD/http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 Index files which point to skimmed events &lt;= Under investigation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 bulk MDST directly via root on large cluster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Stream from bulk MDST using XRootD/http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Cluster/Workstation root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Validated by Physics group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10678" y="24492"/>
            <a:ext cx="37000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/>
              <a:t>Belle </a:t>
            </a:r>
            <a:r>
              <a:rPr kumimoji="1" lang="ja-JP" altLang="en-US" sz="4400" b="1" dirty="0" smtClean="0"/>
              <a:t>→ </a:t>
            </a:r>
            <a:r>
              <a:rPr kumimoji="1" lang="en-US" altLang="ja-JP" sz="4400" b="1" dirty="0" smtClean="0"/>
              <a:t>Belle II</a:t>
            </a:r>
            <a:endParaRPr kumimoji="1" lang="ja-JP" altLang="en-US" sz="4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31537"/>
            <a:ext cx="4176464" cy="323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nuhepl\Desktop\図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070" y="1403251"/>
            <a:ext cx="4453959" cy="2880320"/>
          </a:xfrm>
          <a:prstGeom prst="rect">
            <a:avLst/>
          </a:prstGeom>
          <a:noFill/>
        </p:spPr>
      </p:pic>
      <p:sp>
        <p:nvSpPr>
          <p:cNvPr id="21" name="テキスト ボックス 20"/>
          <p:cNvSpPr txBox="1"/>
          <p:nvPr/>
        </p:nvSpPr>
        <p:spPr>
          <a:xfrm>
            <a:off x="1115616" y="915864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KEKB</a:t>
            </a:r>
            <a:r>
              <a:rPr kumimoji="1" lang="ja-JP" altLang="en-US" sz="2400" b="1" dirty="0" smtClean="0"/>
              <a:t>→</a:t>
            </a:r>
            <a:r>
              <a:rPr kumimoji="1" lang="en-US" altLang="ja-JP" sz="2400" b="1" dirty="0" err="1" smtClean="0"/>
              <a:t>SuperKEKB</a:t>
            </a:r>
            <a:endParaRPr kumimoji="1" lang="ja-JP" altLang="en-US" sz="2400" b="1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563" y="4581128"/>
            <a:ext cx="519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・</a:t>
            </a:r>
            <a:r>
              <a:rPr kumimoji="1" lang="en-US" altLang="ja-JP" sz="2400" b="1" dirty="0" smtClean="0"/>
              <a:t>~</a:t>
            </a:r>
            <a:r>
              <a:rPr kumimoji="1" lang="en-US" altLang="ja-JP" sz="2400" dirty="0" smtClean="0"/>
              <a:t>40 times luminosity </a:t>
            </a:r>
            <a:r>
              <a:rPr kumimoji="1" lang="en-US" altLang="ja-JP" sz="2000" dirty="0" smtClean="0"/>
              <a:t>(8×10</a:t>
            </a:r>
            <a:r>
              <a:rPr kumimoji="1" lang="en-US" altLang="ja-JP" sz="2000" baseline="30000" dirty="0" smtClean="0"/>
              <a:t>35</a:t>
            </a:r>
            <a:r>
              <a:rPr kumimoji="1" lang="en-US" altLang="ja-JP" sz="2000" dirty="0" smtClean="0"/>
              <a:t> cm</a:t>
            </a:r>
            <a:r>
              <a:rPr kumimoji="1" lang="en-US" altLang="ja-JP" sz="2000" baseline="30000" dirty="0" smtClean="0"/>
              <a:t>-2</a:t>
            </a:r>
            <a:r>
              <a:rPr kumimoji="1" lang="en-US" altLang="ja-JP" sz="2000" dirty="0" smtClean="0"/>
              <a:t>s</a:t>
            </a:r>
            <a:r>
              <a:rPr kumimoji="1" lang="en-US" altLang="ja-JP" sz="2000" baseline="30000" dirty="0" smtClean="0"/>
              <a:t>-1</a:t>
            </a:r>
            <a:r>
              <a:rPr kumimoji="1" lang="en-US" altLang="ja-JP" sz="2000" dirty="0" smtClean="0"/>
              <a:t>)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~50 times integrated luminosity </a:t>
            </a:r>
            <a:r>
              <a:rPr lang="en-US" altLang="ja-JP" sz="2000" dirty="0" smtClean="0"/>
              <a:t>(50 ab</a:t>
            </a:r>
            <a:r>
              <a:rPr lang="en-US" altLang="ja-JP" sz="2000" baseline="30000" dirty="0" smtClean="0"/>
              <a:t>-1</a:t>
            </a:r>
            <a:r>
              <a:rPr lang="en-US" altLang="ja-JP" sz="2000" dirty="0" smtClean="0"/>
              <a:t>) </a:t>
            </a:r>
            <a:endParaRPr kumimoji="1" lang="ja-JP" altLang="en-US" sz="2400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716043" y="936823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Belle </a:t>
            </a:r>
            <a:r>
              <a:rPr kumimoji="1" lang="ja-JP" altLang="en-US" sz="2400" b="1" dirty="0" smtClean="0"/>
              <a:t>→ </a:t>
            </a:r>
            <a:r>
              <a:rPr kumimoji="1" lang="en-US" altLang="ja-JP" sz="2400" b="1" dirty="0" smtClean="0"/>
              <a:t>Belle II</a:t>
            </a:r>
            <a:endParaRPr kumimoji="1" lang="ja-JP" altLang="en-US" sz="2400" b="1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66179" y="4509120"/>
            <a:ext cx="2966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 </a:t>
            </a:r>
            <a:r>
              <a:rPr kumimoji="1" lang="en-US" altLang="ja-JP" sz="2400" dirty="0" smtClean="0"/>
              <a:t>Fine </a:t>
            </a:r>
            <a:r>
              <a:rPr lang="en-US" altLang="ja-JP" sz="2400" dirty="0" smtClean="0"/>
              <a:t>segmentation.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 </a:t>
            </a:r>
            <a:r>
              <a:rPr lang="en-US" altLang="ja-JP" sz="2400" dirty="0" smtClean="0"/>
              <a:t>Waveform sampling.</a:t>
            </a:r>
            <a:endParaRPr kumimoji="1" lang="ja-JP" altLang="en-US" sz="2400" dirty="0" smtClean="0"/>
          </a:p>
        </p:txBody>
      </p:sp>
      <p:sp>
        <p:nvSpPr>
          <p:cNvPr id="26" name="左中かっこ 25"/>
          <p:cNvSpPr/>
          <p:nvPr/>
        </p:nvSpPr>
        <p:spPr>
          <a:xfrm rot="16200000">
            <a:off x="4240535" y="3563492"/>
            <a:ext cx="648072" cy="424847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331640" y="5949280"/>
            <a:ext cx="3010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Huge data sample</a:t>
            </a:r>
          </a:p>
          <a:p>
            <a:r>
              <a:rPr lang="en-US" altLang="ja-JP" sz="2400" b="1" dirty="0" smtClean="0"/>
              <a:t>for large collaboration</a:t>
            </a:r>
            <a:endParaRPr kumimoji="1" lang="ja-JP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283968" y="6093296"/>
            <a:ext cx="4401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 smtClean="0"/>
              <a:t>→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Huge computing resource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008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78091" y="19114"/>
            <a:ext cx="3066490" cy="732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μDST</a:t>
            </a: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val 6"/>
          <p:cNvSpPr/>
          <p:nvPr/>
        </p:nvSpPr>
        <p:spPr>
          <a:xfrm>
            <a:off x="3505200" y="25908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13"/>
          <p:cNvGrpSpPr/>
          <p:nvPr/>
        </p:nvGrpSpPr>
        <p:grpSpPr>
          <a:xfrm>
            <a:off x="4114800" y="2602230"/>
            <a:ext cx="457200" cy="457200"/>
            <a:chOff x="4114800" y="2602230"/>
            <a:chExt cx="457200" cy="457200"/>
          </a:xfrm>
        </p:grpSpPr>
        <p:sp>
          <p:nvSpPr>
            <p:cNvPr id="6" name="Oval 8"/>
            <p:cNvSpPr/>
            <p:nvPr/>
          </p:nvSpPr>
          <p:spPr>
            <a:xfrm>
              <a:off x="4114800" y="2602230"/>
              <a:ext cx="457200" cy="457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12"/>
            <p:cNvCxnSpPr/>
            <p:nvPr/>
          </p:nvCxnSpPr>
          <p:spPr>
            <a:xfrm>
              <a:off x="4286250" y="2743200"/>
              <a:ext cx="1143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Arrow Connector 15"/>
          <p:cNvCxnSpPr/>
          <p:nvPr/>
        </p:nvCxnSpPr>
        <p:spPr>
          <a:xfrm flipV="1">
            <a:off x="4572000" y="2340024"/>
            <a:ext cx="838200" cy="31554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10200" y="2049757"/>
            <a:ext cx="381000" cy="377336"/>
          </a:xfrm>
          <a:prstGeom prst="ellipse">
            <a:avLst/>
          </a:prstGeom>
          <a:blipFill rotWithShape="0">
            <a:blip r:embed="rId2" cstate="print"/>
            <a:stretch>
              <a:fillRect l="-1515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" name="Oval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10200" y="3005285"/>
            <a:ext cx="381000" cy="377336"/>
          </a:xfrm>
          <a:prstGeom prst="ellipse">
            <a:avLst/>
          </a:prstGeom>
          <a:blipFill rotWithShape="0">
            <a:blip r:embed="rId3" cstate="print"/>
            <a:stretch>
              <a:fillRect l="-303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11" name="Straight Arrow Connector 18"/>
          <p:cNvCxnSpPr/>
          <p:nvPr/>
        </p:nvCxnSpPr>
        <p:spPr>
          <a:xfrm>
            <a:off x="4657725" y="2945837"/>
            <a:ext cx="676275" cy="24811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24"/>
          <p:cNvCxnSpPr/>
          <p:nvPr/>
        </p:nvCxnSpPr>
        <p:spPr>
          <a:xfrm flipV="1">
            <a:off x="5852160" y="2049757"/>
            <a:ext cx="777240" cy="15777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6"/>
          <p:cNvSpPr/>
          <p:nvPr/>
        </p:nvSpPr>
        <p:spPr>
          <a:xfrm>
            <a:off x="6686550" y="1874105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27"/>
          <p:cNvSpPr/>
          <p:nvPr/>
        </p:nvSpPr>
        <p:spPr>
          <a:xfrm>
            <a:off x="6526530" y="2982790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5" name="Rectangle 28"/>
          <p:cNvSpPr/>
          <p:nvPr/>
        </p:nvSpPr>
        <p:spPr>
          <a:xfrm>
            <a:off x="6400800" y="3624677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6" name="Straight Arrow Connector 29"/>
          <p:cNvCxnSpPr>
            <a:endCxn id="14" idx="1"/>
          </p:cNvCxnSpPr>
          <p:nvPr/>
        </p:nvCxnSpPr>
        <p:spPr>
          <a:xfrm>
            <a:off x="5867400" y="3089055"/>
            <a:ext cx="659130" cy="6044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31"/>
          <p:cNvCxnSpPr/>
          <p:nvPr/>
        </p:nvCxnSpPr>
        <p:spPr>
          <a:xfrm>
            <a:off x="5791200" y="3376430"/>
            <a:ext cx="533400" cy="35590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33"/>
          <p:cNvCxnSpPr/>
          <p:nvPr/>
        </p:nvCxnSpPr>
        <p:spPr>
          <a:xfrm flipH="1" flipV="1">
            <a:off x="2764155" y="2357511"/>
            <a:ext cx="685800" cy="25204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43150" y="2018862"/>
            <a:ext cx="381000" cy="377336"/>
          </a:xfrm>
          <a:prstGeom prst="ellipse">
            <a:avLst/>
          </a:prstGeom>
          <a:blipFill rotWithShape="0">
            <a:blip r:embed="rId4" cstate="print"/>
            <a:stretch>
              <a:fillRect l="-8955"/>
            </a:stretch>
          </a:blipFill>
          <a:ln>
            <a:prstDash val="sysDash"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20" name="Straight Arrow Connector 36"/>
          <p:cNvCxnSpPr/>
          <p:nvPr/>
        </p:nvCxnSpPr>
        <p:spPr>
          <a:xfrm flipH="1">
            <a:off x="2724150" y="2937925"/>
            <a:ext cx="704850" cy="25602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8"/>
          <p:cNvCxnSpPr/>
          <p:nvPr/>
        </p:nvCxnSpPr>
        <p:spPr>
          <a:xfrm flipH="1">
            <a:off x="2950845" y="3107711"/>
            <a:ext cx="554355" cy="44022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0"/>
          <p:cNvCxnSpPr/>
          <p:nvPr/>
        </p:nvCxnSpPr>
        <p:spPr>
          <a:xfrm>
            <a:off x="2419350" y="2075280"/>
            <a:ext cx="1143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4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66950" y="2982790"/>
            <a:ext cx="381000" cy="377336"/>
          </a:xfrm>
          <a:prstGeom prst="ellipse">
            <a:avLst/>
          </a:prstGeom>
          <a:blipFill rotWithShape="0">
            <a:blip r:embed="rId5" cstate="print"/>
            <a:stretch>
              <a:fillRect l="-606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24" name="Straight Arrow Connector 42"/>
          <p:cNvCxnSpPr/>
          <p:nvPr/>
        </p:nvCxnSpPr>
        <p:spPr>
          <a:xfrm flipH="1">
            <a:off x="3380423" y="3098161"/>
            <a:ext cx="324803" cy="81549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4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05074" y="3475137"/>
            <a:ext cx="381000" cy="377336"/>
          </a:xfrm>
          <a:prstGeom prst="ellipse">
            <a:avLst/>
          </a:prstGeom>
          <a:blipFill rotWithShape="0">
            <a:blip r:embed="rId6" cstate="print"/>
            <a:stretch>
              <a:fillRect l="-606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6" name="Oval 4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0" y="3913046"/>
            <a:ext cx="381000" cy="377336"/>
          </a:xfrm>
          <a:prstGeom prst="ellipse">
            <a:avLst/>
          </a:prstGeom>
          <a:blipFill rotWithShape="0">
            <a:blip r:embed="rId7" cstate="print"/>
            <a:stretch>
              <a:fillRect l="-746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27" name="Straight Arrow Connector 46"/>
          <p:cNvCxnSpPr/>
          <p:nvPr/>
        </p:nvCxnSpPr>
        <p:spPr>
          <a:xfrm flipH="1">
            <a:off x="1675450" y="3255132"/>
            <a:ext cx="491013" cy="20309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4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29200" y="3624677"/>
            <a:ext cx="381000" cy="377336"/>
          </a:xfrm>
          <a:prstGeom prst="ellipse">
            <a:avLst/>
          </a:prstGeom>
          <a:blipFill rotWithShape="0">
            <a:blip r:embed="rId8" cstate="print"/>
            <a:stretch>
              <a:fillRect l="-597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29" name="Straight Arrow Connector 49"/>
          <p:cNvCxnSpPr/>
          <p:nvPr/>
        </p:nvCxnSpPr>
        <p:spPr>
          <a:xfrm>
            <a:off x="4486274" y="3119279"/>
            <a:ext cx="504826" cy="50539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52"/>
          <p:cNvCxnSpPr/>
          <p:nvPr/>
        </p:nvCxnSpPr>
        <p:spPr>
          <a:xfrm>
            <a:off x="5410200" y="3992845"/>
            <a:ext cx="609600" cy="43989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54"/>
          <p:cNvSpPr/>
          <p:nvPr/>
        </p:nvSpPr>
        <p:spPr>
          <a:xfrm>
            <a:off x="6103620" y="4290382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56"/>
          <p:cNvSpPr/>
          <p:nvPr/>
        </p:nvSpPr>
        <p:spPr>
          <a:xfrm>
            <a:off x="1332550" y="3330380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57"/>
          <p:cNvCxnSpPr/>
          <p:nvPr/>
        </p:nvCxnSpPr>
        <p:spPr>
          <a:xfrm flipH="1">
            <a:off x="1873330" y="3747479"/>
            <a:ext cx="565070" cy="24536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58"/>
          <p:cNvSpPr/>
          <p:nvPr/>
        </p:nvSpPr>
        <p:spPr>
          <a:xfrm>
            <a:off x="1530429" y="3864994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6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30456" y="1500934"/>
            <a:ext cx="381000" cy="377336"/>
          </a:xfrm>
          <a:prstGeom prst="ellipse">
            <a:avLst/>
          </a:prstGeom>
          <a:blipFill rotWithShape="0">
            <a:blip r:embed="rId9" cstate="print"/>
            <a:stretch>
              <a:fillRect l="-303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6" name="Rectangle 61"/>
          <p:cNvSpPr/>
          <p:nvPr/>
        </p:nvSpPr>
        <p:spPr>
          <a:xfrm>
            <a:off x="2611755" y="1051633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7" name="Rectangle 62"/>
          <p:cNvSpPr/>
          <p:nvPr/>
        </p:nvSpPr>
        <p:spPr>
          <a:xfrm>
            <a:off x="1920956" y="778219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38" name="Straight Arrow Connector 63"/>
          <p:cNvCxnSpPr/>
          <p:nvPr/>
        </p:nvCxnSpPr>
        <p:spPr>
          <a:xfrm flipV="1">
            <a:off x="2155865" y="1358286"/>
            <a:ext cx="377785" cy="15107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64"/>
          <p:cNvCxnSpPr/>
          <p:nvPr/>
        </p:nvCxnSpPr>
        <p:spPr>
          <a:xfrm flipH="1" flipV="1">
            <a:off x="2063356" y="1835128"/>
            <a:ext cx="251219" cy="19575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71"/>
          <p:cNvCxnSpPr/>
          <p:nvPr/>
        </p:nvCxnSpPr>
        <p:spPr>
          <a:xfrm flipV="1">
            <a:off x="1920956" y="1185716"/>
            <a:ext cx="152400" cy="23059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7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75031" y="1835128"/>
            <a:ext cx="381000" cy="377336"/>
          </a:xfrm>
          <a:prstGeom prst="ellipse">
            <a:avLst/>
          </a:prstGeom>
          <a:blipFill rotWithShape="0">
            <a:blip r:embed="rId10" cstate="print"/>
            <a:stretch>
              <a:fillRect l="-606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2" name="Oval 7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78091" y="2387807"/>
            <a:ext cx="381000" cy="377336"/>
          </a:xfrm>
          <a:prstGeom prst="ellipse">
            <a:avLst/>
          </a:prstGeom>
          <a:blipFill rotWithShape="0">
            <a:blip r:embed="rId11" cstate="print"/>
            <a:stretch>
              <a:fillRect l="-746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43" name="Straight Arrow Connector 77"/>
          <p:cNvCxnSpPr/>
          <p:nvPr/>
        </p:nvCxnSpPr>
        <p:spPr>
          <a:xfrm flipH="1" flipV="1">
            <a:off x="1622909" y="2046999"/>
            <a:ext cx="599041" cy="15699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82"/>
          <p:cNvCxnSpPr>
            <a:endCxn id="42" idx="6"/>
          </p:cNvCxnSpPr>
          <p:nvPr/>
        </p:nvCxnSpPr>
        <p:spPr>
          <a:xfrm flipH="1">
            <a:off x="1759091" y="2356389"/>
            <a:ext cx="615260" cy="22008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84"/>
          <p:cNvCxnSpPr/>
          <p:nvPr/>
        </p:nvCxnSpPr>
        <p:spPr>
          <a:xfrm flipH="1" flipV="1">
            <a:off x="621848" y="1592532"/>
            <a:ext cx="527752" cy="2540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86"/>
          <p:cNvSpPr/>
          <p:nvPr/>
        </p:nvSpPr>
        <p:spPr>
          <a:xfrm>
            <a:off x="304800" y="1212214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TextBox 78"/>
          <p:cNvSpPr txBox="1"/>
          <p:nvPr/>
        </p:nvSpPr>
        <p:spPr>
          <a:xfrm>
            <a:off x="-52888" y="5296951"/>
            <a:ext cx="134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MDST, Keep </a:t>
            </a:r>
            <a:endParaRPr lang="en-US" dirty="0"/>
          </a:p>
        </p:txBody>
      </p:sp>
      <p:sp>
        <p:nvSpPr>
          <p:cNvPr id="48" name="Rectangle 79"/>
          <p:cNvSpPr/>
          <p:nvPr/>
        </p:nvSpPr>
        <p:spPr>
          <a:xfrm>
            <a:off x="-68437" y="5797282"/>
            <a:ext cx="1278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μDST</a:t>
            </a:r>
            <a:r>
              <a:rPr lang="en-US" dirty="0" smtClean="0"/>
              <a:t>, Keep </a:t>
            </a:r>
            <a:endParaRPr lang="en-US" dirty="0"/>
          </a:p>
        </p:txBody>
      </p:sp>
      <p:sp>
        <p:nvSpPr>
          <p:cNvPr id="49" name="Rectangle 80"/>
          <p:cNvSpPr/>
          <p:nvPr/>
        </p:nvSpPr>
        <p:spPr>
          <a:xfrm>
            <a:off x="1217254" y="5808859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81"/>
          <p:cNvSpPr/>
          <p:nvPr/>
        </p:nvSpPr>
        <p:spPr>
          <a:xfrm>
            <a:off x="1682394" y="5808859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51" name="Rectangle 83"/>
          <p:cNvSpPr/>
          <p:nvPr/>
        </p:nvSpPr>
        <p:spPr>
          <a:xfrm>
            <a:off x="2099590" y="5808859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52" name="Rectangle 85"/>
          <p:cNvSpPr/>
          <p:nvPr/>
        </p:nvSpPr>
        <p:spPr>
          <a:xfrm>
            <a:off x="2539945" y="5808859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96"/>
          <p:cNvSpPr/>
          <p:nvPr/>
        </p:nvSpPr>
        <p:spPr>
          <a:xfrm>
            <a:off x="2958047" y="5808857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116"/>
          <p:cNvSpPr/>
          <p:nvPr/>
        </p:nvSpPr>
        <p:spPr>
          <a:xfrm>
            <a:off x="3338988" y="5808856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117"/>
          <p:cNvSpPr/>
          <p:nvPr/>
        </p:nvSpPr>
        <p:spPr>
          <a:xfrm>
            <a:off x="3755765" y="5808856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56" name="Rectangle 118"/>
          <p:cNvSpPr/>
          <p:nvPr/>
        </p:nvSpPr>
        <p:spPr>
          <a:xfrm>
            <a:off x="4139781" y="5807733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Oval 1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08254" y="5781920"/>
            <a:ext cx="381000" cy="377336"/>
          </a:xfrm>
          <a:prstGeom prst="ellipse">
            <a:avLst/>
          </a:prstGeom>
          <a:blipFill rotWithShape="0">
            <a:blip r:embed="rId12" cstate="print"/>
            <a:stretch>
              <a:fillRect l="-597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8" name="Oval 1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77183" y="5788830"/>
            <a:ext cx="381000" cy="377336"/>
          </a:xfrm>
          <a:prstGeom prst="ellipse">
            <a:avLst/>
          </a:prstGeom>
          <a:blipFill rotWithShape="0">
            <a:blip r:embed="rId13" cstate="print"/>
            <a:stretch>
              <a:fillRect l="-298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9" name="Oval 1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46112" y="5772211"/>
            <a:ext cx="381000" cy="377336"/>
          </a:xfrm>
          <a:prstGeom prst="ellipse">
            <a:avLst/>
          </a:prstGeom>
          <a:blipFill rotWithShape="0">
            <a:blip r:embed="rId14" cstate="print"/>
            <a:stretch>
              <a:fillRect l="-1343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60" name="Group 122"/>
          <p:cNvGrpSpPr/>
          <p:nvPr/>
        </p:nvGrpSpPr>
        <p:grpSpPr>
          <a:xfrm>
            <a:off x="6355755" y="5680856"/>
            <a:ext cx="457200" cy="457200"/>
            <a:chOff x="4114800" y="2602230"/>
            <a:chExt cx="457200" cy="457200"/>
          </a:xfrm>
        </p:grpSpPr>
        <p:sp>
          <p:nvSpPr>
            <p:cNvPr id="61" name="Oval 123"/>
            <p:cNvSpPr/>
            <p:nvPr/>
          </p:nvSpPr>
          <p:spPr>
            <a:xfrm>
              <a:off x="4114800" y="2602230"/>
              <a:ext cx="457200" cy="457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Straight Connector 124"/>
            <p:cNvCxnSpPr/>
            <p:nvPr/>
          </p:nvCxnSpPr>
          <p:spPr>
            <a:xfrm>
              <a:off x="4286250" y="2743200"/>
              <a:ext cx="1143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2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01757" y="5775986"/>
            <a:ext cx="381000" cy="377336"/>
          </a:xfrm>
          <a:prstGeom prst="ellipse">
            <a:avLst/>
          </a:prstGeom>
          <a:blipFill rotWithShape="0">
            <a:blip r:embed="rId15" cstate="print"/>
            <a:stretch>
              <a:fillRect l="-597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4" name="Oval 12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66876" y="5760720"/>
            <a:ext cx="381000" cy="377336"/>
          </a:xfrm>
          <a:prstGeom prst="ellipse">
            <a:avLst/>
          </a:prstGeom>
          <a:blipFill rotWithShape="0">
            <a:blip r:embed="rId16" cstate="print"/>
            <a:stretch>
              <a:fillRect l="-447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5" name="Oval 12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31995" y="5772211"/>
            <a:ext cx="381000" cy="377336"/>
          </a:xfrm>
          <a:prstGeom prst="ellipse">
            <a:avLst/>
          </a:prstGeom>
          <a:blipFill rotWithShape="0">
            <a:blip r:embed="rId17" cstate="print"/>
            <a:stretch>
              <a:fillRect l="-606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6" name="Rectangle 129"/>
          <p:cNvSpPr/>
          <p:nvPr/>
        </p:nvSpPr>
        <p:spPr>
          <a:xfrm>
            <a:off x="4553983" y="5800823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130"/>
          <p:cNvSpPr/>
          <p:nvPr/>
        </p:nvSpPr>
        <p:spPr>
          <a:xfrm>
            <a:off x="1217254" y="5296795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131"/>
          <p:cNvSpPr/>
          <p:nvPr/>
        </p:nvSpPr>
        <p:spPr>
          <a:xfrm>
            <a:off x="1682394" y="5296795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9" name="Rectangle 132"/>
          <p:cNvSpPr/>
          <p:nvPr/>
        </p:nvSpPr>
        <p:spPr>
          <a:xfrm>
            <a:off x="2099590" y="5296795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70" name="Rectangle 133"/>
          <p:cNvSpPr/>
          <p:nvPr/>
        </p:nvSpPr>
        <p:spPr>
          <a:xfrm>
            <a:off x="2539945" y="5296795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134"/>
          <p:cNvSpPr/>
          <p:nvPr/>
        </p:nvSpPr>
        <p:spPr>
          <a:xfrm>
            <a:off x="2958047" y="5296793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ectangle 135"/>
          <p:cNvSpPr/>
          <p:nvPr/>
        </p:nvSpPr>
        <p:spPr>
          <a:xfrm>
            <a:off x="3338988" y="5296792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Rectangle 136"/>
          <p:cNvSpPr/>
          <p:nvPr/>
        </p:nvSpPr>
        <p:spPr>
          <a:xfrm>
            <a:off x="3755765" y="5296792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74" name="Rectangle 137"/>
          <p:cNvSpPr/>
          <p:nvPr/>
        </p:nvSpPr>
        <p:spPr>
          <a:xfrm>
            <a:off x="4139781" y="5295669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138"/>
          <p:cNvSpPr/>
          <p:nvPr/>
        </p:nvSpPr>
        <p:spPr>
          <a:xfrm>
            <a:off x="4553983" y="5288759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34172" y="122071"/>
            <a:ext cx="2590800" cy="1518877"/>
          </a:xfrm>
          <a:prstGeom prst="rect">
            <a:avLst/>
          </a:prstGeom>
          <a:blipFill rotWithShape="0">
            <a:blip r:embed="rId18" cstate="print"/>
            <a:stretch>
              <a:fillRect l="-2118" t="-200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7" name="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84329" y="1149914"/>
            <a:ext cx="2493311" cy="555601"/>
          </a:xfrm>
          <a:prstGeom prst="rect">
            <a:avLst/>
          </a:prstGeom>
          <a:blipFill rotWithShape="0">
            <a:blip r:embed="rId19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8" name="Oval 8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8013" y="2219717"/>
            <a:ext cx="381000" cy="377336"/>
          </a:xfrm>
          <a:prstGeom prst="ellipse">
            <a:avLst/>
          </a:prstGeom>
          <a:blipFill rotWithShape="0">
            <a:blip r:embed="rId20" cstate="print"/>
            <a:stretch>
              <a:fillRect l="-447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79" name="Straight Arrow Connector 88"/>
          <p:cNvCxnSpPr/>
          <p:nvPr/>
        </p:nvCxnSpPr>
        <p:spPr>
          <a:xfrm flipH="1">
            <a:off x="486551" y="2609558"/>
            <a:ext cx="276280" cy="15558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89"/>
          <p:cNvSpPr/>
          <p:nvPr/>
        </p:nvSpPr>
        <p:spPr>
          <a:xfrm>
            <a:off x="149366" y="2645923"/>
            <a:ext cx="304800" cy="3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1" name="Straight Arrow Connector 90"/>
          <p:cNvCxnSpPr/>
          <p:nvPr/>
        </p:nvCxnSpPr>
        <p:spPr>
          <a:xfrm flipH="1">
            <a:off x="1175031" y="2282387"/>
            <a:ext cx="997820" cy="7029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179" y="967014"/>
            <a:ext cx="8345760" cy="588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74473"/>
            <a:ext cx="7776864" cy="564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173" y="1196752"/>
            <a:ext cx="796965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796" y="1196752"/>
            <a:ext cx="8244408" cy="53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80728"/>
            <a:ext cx="9144001" cy="501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482" y="1556792"/>
            <a:ext cx="895451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04122" y="116632"/>
            <a:ext cx="6111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Computing resource for Belle II</a:t>
            </a:r>
            <a:endParaRPr kumimoji="1" lang="ja-JP" altLang="en-US" sz="36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2628" y="802951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CPU (</a:t>
            </a:r>
            <a:r>
              <a:rPr lang="en-US" altLang="ja-JP" sz="2400" b="1" dirty="0" err="1" smtClean="0"/>
              <a:t>kHEPSpec</a:t>
            </a:r>
            <a:r>
              <a:rPr lang="en-US" altLang="ja-JP" sz="2400" b="1" dirty="0" smtClean="0"/>
              <a:t>)</a:t>
            </a:r>
            <a:endParaRPr kumimoji="1" lang="ja-JP" altLang="en-US" sz="2400" b="1" dirty="0"/>
          </a:p>
        </p:txBody>
      </p:sp>
      <p:pic>
        <p:nvPicPr>
          <p:cNvPr id="4" name="Picture 5" descr="C:\Users\yuji\Desktop\図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998" y="1141559"/>
            <a:ext cx="4594548" cy="237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yuji\Desktop\図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0493" y="1069285"/>
            <a:ext cx="4157663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012160" y="793280"/>
            <a:ext cx="1384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Tape (PB)</a:t>
            </a:r>
            <a:endParaRPr kumimoji="1" lang="ja-JP" altLang="en-US" sz="2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36512" y="4134559"/>
            <a:ext cx="52440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 </a:t>
            </a:r>
            <a:r>
              <a:rPr lang="en-US" altLang="ja-JP" sz="2000" dirty="0" smtClean="0"/>
              <a:t>Estimation until 2021 </a:t>
            </a:r>
            <a:r>
              <a:rPr lang="en-US" altLang="ja-JP" sz="2000" dirty="0" smtClean="0">
                <a:solidFill>
                  <a:srgbClr val="FF0000"/>
                </a:solidFill>
              </a:rPr>
              <a:t>(~20 ab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-1</a:t>
            </a:r>
            <a:r>
              <a:rPr lang="en-US" altLang="ja-JP" sz="2000" dirty="0" smtClean="0"/>
              <a:t>).</a:t>
            </a:r>
          </a:p>
          <a:p>
            <a:endParaRPr kumimoji="1" lang="en-US" altLang="ja-JP" sz="2000" dirty="0"/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At the end of data taking (50 ab</a:t>
            </a:r>
            <a:r>
              <a:rPr lang="en-US" altLang="ja-JP" sz="2000" baseline="30000" dirty="0" smtClean="0"/>
              <a:t>-1</a:t>
            </a:r>
            <a:r>
              <a:rPr lang="en-US" altLang="ja-JP" sz="2000" dirty="0" smtClean="0"/>
              <a:t>), more than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- </a:t>
            </a:r>
            <a:r>
              <a:rPr lang="en-US" altLang="ja-JP" sz="2000" dirty="0" smtClean="0">
                <a:solidFill>
                  <a:srgbClr val="FF0000"/>
                </a:solidFill>
              </a:rPr>
              <a:t>100000 core </a:t>
            </a:r>
            <a:r>
              <a:rPr lang="en-US" altLang="ja-JP" sz="2000" dirty="0" smtClean="0"/>
              <a:t>CPU </a:t>
            </a:r>
            <a:r>
              <a:rPr kumimoji="1" lang="en-US" altLang="ja-JP" sz="2000" dirty="0" smtClean="0"/>
              <a:t>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- </a:t>
            </a:r>
            <a:r>
              <a:rPr lang="en-US" altLang="ja-JP" sz="2000" dirty="0" smtClean="0">
                <a:solidFill>
                  <a:srgbClr val="FF0000"/>
                </a:solidFill>
              </a:rPr>
              <a:t>100 PB storage</a:t>
            </a:r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are expected to be needed to store and analyze</a:t>
            </a:r>
          </a:p>
          <a:p>
            <a:r>
              <a:rPr lang="en-US" altLang="ja-JP" sz="2000" dirty="0" smtClean="0"/>
              <a:t>  data in a timely manner.</a:t>
            </a:r>
            <a:endParaRPr kumimoji="1" lang="en-US" altLang="ja-JP" sz="20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87824" y="872188"/>
            <a:ext cx="182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**1core~=10 </a:t>
            </a:r>
            <a:r>
              <a:rPr kumimoji="1" lang="en-US" altLang="ja-JP" sz="1400" b="1" dirty="0" err="1" smtClean="0"/>
              <a:t>HepSpec</a:t>
            </a:r>
            <a:endParaRPr kumimoji="1" lang="ja-JP" altLang="en-US" sz="1400" b="1" dirty="0" smtClean="0"/>
          </a:p>
        </p:txBody>
      </p:sp>
      <p:cxnSp>
        <p:nvCxnSpPr>
          <p:cNvPr id="12" name="直線矢印コネクタ 11"/>
          <p:cNvCxnSpPr>
            <a:endCxn id="13" idx="1"/>
          </p:cNvCxnSpPr>
          <p:nvPr/>
        </p:nvCxnSpPr>
        <p:spPr>
          <a:xfrm>
            <a:off x="2987824" y="2938988"/>
            <a:ext cx="414176" cy="3912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402000" y="3145596"/>
            <a:ext cx="11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~10</a:t>
            </a:r>
            <a:r>
              <a:rPr kumimoji="1" lang="en-US" altLang="ja-JP" baseline="30000" dirty="0" smtClean="0"/>
              <a:t>4</a:t>
            </a:r>
            <a:r>
              <a:rPr kumimoji="1" lang="en-US" altLang="ja-JP" dirty="0" smtClean="0"/>
              <a:t> cores</a:t>
            </a:r>
            <a:endParaRPr kumimoji="1" lang="ja-JP" altLang="en-US" dirty="0" smtClean="0"/>
          </a:p>
        </p:txBody>
      </p:sp>
      <p:pic>
        <p:nvPicPr>
          <p:cNvPr id="1026" name="Picture 2" descr="C:\Users\work\Desktop\図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4232" y="3789040"/>
            <a:ext cx="4078288" cy="2846388"/>
          </a:xfrm>
          <a:prstGeom prst="rect">
            <a:avLst/>
          </a:prstGeom>
          <a:noFill/>
        </p:spPr>
      </p:pic>
      <p:cxnSp>
        <p:nvCxnSpPr>
          <p:cNvPr id="17" name="直線コネクタ 16"/>
          <p:cNvCxnSpPr/>
          <p:nvPr/>
        </p:nvCxnSpPr>
        <p:spPr>
          <a:xfrm>
            <a:off x="323528" y="2952502"/>
            <a:ext cx="273630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08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uhepl\Desktop\bigd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9939" y="980728"/>
            <a:ext cx="4549286" cy="5431780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2433312" y="38048"/>
            <a:ext cx="4248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/>
              <a:t>More than 100 PB?</a:t>
            </a:r>
            <a:endParaRPr kumimoji="1" lang="ja-JP" altLang="en-US" sz="40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38471" y="1628800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</a:rPr>
              <a:t>Business e-mail</a:t>
            </a:r>
          </a:p>
          <a:p>
            <a:r>
              <a:rPr lang="en-US" altLang="ja-JP" sz="1600" b="1" dirty="0" smtClean="0">
                <a:solidFill>
                  <a:schemeClr val="bg1"/>
                </a:solidFill>
              </a:rPr>
              <a:t>3000PB/year</a:t>
            </a:r>
            <a:endParaRPr kumimoji="1" lang="ja-JP" alt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648" y="4653136"/>
            <a:ext cx="2022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Contents of </a:t>
            </a:r>
            <a:r>
              <a:rPr kumimoji="1" lang="en-US" altLang="ja-JP" sz="1600" b="1" dirty="0" err="1" smtClean="0"/>
              <a:t>Facebook</a:t>
            </a:r>
            <a:endParaRPr kumimoji="1" lang="en-US" altLang="ja-JP" sz="1600" b="1" dirty="0" smtClean="0"/>
          </a:p>
          <a:p>
            <a:r>
              <a:rPr lang="en-US" altLang="ja-JP" sz="1600" b="1" dirty="0" smtClean="0"/>
              <a:t>180PB/year</a:t>
            </a:r>
            <a:endParaRPr kumimoji="1" lang="ja-JP" altLang="en-US" sz="16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5597" y="2564904"/>
            <a:ext cx="1898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Google search index</a:t>
            </a:r>
          </a:p>
          <a:p>
            <a:r>
              <a:rPr lang="en-US" altLang="ja-JP" sz="1600" b="1" dirty="0" smtClean="0"/>
              <a:t>100PB/year</a:t>
            </a:r>
            <a:endParaRPr kumimoji="1" lang="ja-JP" altLang="en-US" sz="1600" b="1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883669" y="3933056"/>
            <a:ext cx="559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b="1" dirty="0" smtClean="0">
                <a:solidFill>
                  <a:schemeClr val="bg1"/>
                </a:solidFill>
              </a:rPr>
              <a:t>NASDAQ</a:t>
            </a:r>
          </a:p>
          <a:p>
            <a:r>
              <a:rPr lang="en-US" altLang="ja-JP" sz="800" b="1" dirty="0" smtClean="0">
                <a:solidFill>
                  <a:schemeClr val="bg1"/>
                </a:solidFill>
              </a:rPr>
              <a:t>3PB</a:t>
            </a:r>
            <a:endParaRPr lang="ja-JP" altLang="en-US" sz="8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12625" y="3213556"/>
            <a:ext cx="715260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 smtClean="0"/>
              <a:t>Climate DB</a:t>
            </a:r>
          </a:p>
          <a:p>
            <a:r>
              <a:rPr lang="en-US" altLang="ja-JP" sz="1050" b="1" dirty="0" smtClean="0"/>
              <a:t>6PB</a:t>
            </a:r>
            <a:endParaRPr kumimoji="1" lang="en-US" altLang="ja-JP" sz="1050" b="1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1581" y="5157192"/>
            <a:ext cx="106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Digital Health </a:t>
            </a:r>
          </a:p>
          <a:p>
            <a:r>
              <a:rPr lang="en-US" altLang="ja-JP" sz="1200" dirty="0" smtClean="0"/>
              <a:t>30PB</a:t>
            </a:r>
            <a:endParaRPr kumimoji="1" lang="ja-JP" altLang="en-US" sz="12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2975" y="4336529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 smtClean="0"/>
              <a:t>YouTube video</a:t>
            </a:r>
          </a:p>
          <a:p>
            <a:r>
              <a:rPr lang="en-US" altLang="ja-JP" sz="900" b="1" dirty="0" smtClean="0"/>
              <a:t>15PB/year</a:t>
            </a:r>
            <a:endParaRPr kumimoji="1" lang="ja-JP" altLang="en-US" sz="900" b="1" dirty="0" smtClean="0"/>
          </a:p>
        </p:txBody>
      </p:sp>
      <p:sp>
        <p:nvSpPr>
          <p:cNvPr id="12" name="正方形/長方形 11"/>
          <p:cNvSpPr/>
          <p:nvPr/>
        </p:nvSpPr>
        <p:spPr>
          <a:xfrm>
            <a:off x="3403949" y="4509120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900" b="1" dirty="0" smtClean="0"/>
              <a:t>Library of Congress</a:t>
            </a:r>
          </a:p>
          <a:p>
            <a:r>
              <a:rPr lang="en-US" altLang="ja-JP" sz="900" b="1" dirty="0" smtClean="0"/>
              <a:t>               3PB</a:t>
            </a:r>
            <a:endParaRPr lang="en-US" altLang="ja-JP" sz="900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19573" y="1628800"/>
            <a:ext cx="100700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b="1" dirty="0" smtClean="0"/>
              <a:t>Census Bureau</a:t>
            </a:r>
          </a:p>
          <a:p>
            <a:r>
              <a:rPr lang="en-US" altLang="ja-JP" sz="1050" b="1" dirty="0" smtClean="0"/>
              <a:t>3.7PB</a:t>
            </a:r>
            <a:endParaRPr lang="en-US" altLang="ja-JP" sz="1050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4283968" y="1196752"/>
            <a:ext cx="50405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Similar to Google search index or  </a:t>
            </a:r>
          </a:p>
          <a:p>
            <a:r>
              <a:rPr lang="en-US" altLang="ja-JP" sz="2000" dirty="0" smtClean="0"/>
              <a:t>  Contents uploaded to </a:t>
            </a:r>
            <a:r>
              <a:rPr lang="en-US" altLang="ja-JP" sz="2000" dirty="0" err="1" smtClean="0"/>
              <a:t>Facebook</a:t>
            </a:r>
            <a:r>
              <a:rPr lang="en-US" altLang="ja-JP" sz="2000" dirty="0" smtClean="0"/>
              <a:t> (per year).</a:t>
            </a:r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Impossible to be hosted by a single institute.</a:t>
            </a:r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→ 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Distributed computing</a:t>
            </a:r>
          </a:p>
          <a:p>
            <a:r>
              <a:rPr lang="en-US" altLang="ja-JP" sz="2400" dirty="0" smtClean="0"/>
              <a:t>Each institute prepare the resources.</a:t>
            </a:r>
          </a:p>
          <a:p>
            <a:r>
              <a:rPr lang="en-US" altLang="ja-JP" sz="2400" dirty="0" smtClean="0"/>
              <a:t>Connect by network. </a:t>
            </a:r>
            <a:endParaRPr lang="en-US" altLang="ja-JP" dirty="0" smtClean="0"/>
          </a:p>
        </p:txBody>
      </p:sp>
      <p:sp>
        <p:nvSpPr>
          <p:cNvPr id="15" name="正方形/長方形 14"/>
          <p:cNvSpPr/>
          <p:nvPr/>
        </p:nvSpPr>
        <p:spPr>
          <a:xfrm>
            <a:off x="19573" y="6381328"/>
            <a:ext cx="4100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https://www.wired.com/2013/04/bigdata</a:t>
            </a:r>
            <a:endParaRPr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27685" y="692696"/>
            <a:ext cx="22193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C00000"/>
                </a:solidFill>
              </a:rPr>
              <a:t>Big data in 2012</a:t>
            </a:r>
            <a:endParaRPr kumimoji="1" lang="ja-JP" alt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55677" y="1268760"/>
            <a:ext cx="5277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/>
                </a:solidFill>
              </a:rPr>
              <a:t>LHC</a:t>
            </a:r>
          </a:p>
          <a:p>
            <a:r>
              <a:rPr lang="en-US" altLang="ja-JP" sz="1000" b="1" dirty="0" smtClean="0">
                <a:solidFill>
                  <a:schemeClr val="bg1"/>
                </a:solidFill>
              </a:rPr>
              <a:t>(2012)</a:t>
            </a:r>
          </a:p>
          <a:p>
            <a:r>
              <a:rPr kumimoji="1" lang="en-US" altLang="ja-JP" sz="1000" b="1" dirty="0" smtClean="0">
                <a:solidFill>
                  <a:schemeClr val="bg1"/>
                </a:solidFill>
              </a:rPr>
              <a:t>15PB</a:t>
            </a:r>
            <a:endParaRPr kumimoji="1" lang="ja-JP" altLang="en-US" sz="1000" b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Users\work\Desktop\図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05064"/>
            <a:ext cx="4783137" cy="2640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67401" y="116632"/>
            <a:ext cx="4967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Belle II computing model</a:t>
            </a:r>
            <a:endParaRPr kumimoji="1" lang="ja-JP" altLang="en-US" sz="36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42" y="1023145"/>
            <a:ext cx="9037058" cy="576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355976" y="1471002"/>
            <a:ext cx="1451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C00000"/>
                </a:solidFill>
              </a:rPr>
              <a:t>First 3 years</a:t>
            </a:r>
            <a:endParaRPr kumimoji="1" lang="ja-JP" altLang="en-US" sz="2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8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29666" y="118373"/>
            <a:ext cx="508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Belle II computing system</a:t>
            </a:r>
            <a:endParaRPr kumimoji="1" lang="ja-JP" altLang="en-US" sz="3600" b="1" dirty="0"/>
          </a:p>
        </p:txBody>
      </p:sp>
      <p:pic>
        <p:nvPicPr>
          <p:cNvPr id="2050" name="Picture 2" descr="C:\Users\yuji\Desktop\Cloud_computing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099" y="5287483"/>
            <a:ext cx="1902608" cy="133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uji\Desktop\hpc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80060"/>
            <a:ext cx="1999385" cy="143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yuji\Desktop\ARClogoColourTra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0154" y="5363564"/>
            <a:ext cx="804811" cy="10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yuji\Desktop\imgr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63563"/>
            <a:ext cx="1072550" cy="107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yuji\Desktop\imgre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6240" y="5393832"/>
            <a:ext cx="2010960" cy="114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1020" y="836712"/>
            <a:ext cx="24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What we need is..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72000" y="4581128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Cloud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96786" y="6025941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….</a:t>
            </a:r>
            <a:endParaRPr kumimoji="1" lang="ja-JP" altLang="en-US" sz="28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88428" y="1268760"/>
            <a:ext cx="4383572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Resource</a:t>
            </a:r>
          </a:p>
          <a:p>
            <a:r>
              <a:rPr lang="en-US" altLang="ja-JP" sz="2000" dirty="0" smtClean="0"/>
              <a:t>-Grid:</a:t>
            </a:r>
          </a:p>
          <a:p>
            <a:r>
              <a:rPr lang="en-US" altLang="ja-JP" sz="2000" dirty="0" smtClean="0"/>
              <a:t>  Relatively big sites.</a:t>
            </a:r>
          </a:p>
          <a:p>
            <a:r>
              <a:rPr lang="en-US" altLang="ja-JP" sz="2000" dirty="0" smtClean="0"/>
              <a:t>  Store data/MC sample (and produce). </a:t>
            </a:r>
          </a:p>
          <a:p>
            <a:pPr>
              <a:buFontTx/>
              <a:buChar char="-"/>
            </a:pPr>
            <a:r>
              <a:rPr lang="en-US" altLang="ja-JP" sz="2000" dirty="0" smtClean="0"/>
              <a:t>Cloud</a:t>
            </a:r>
          </a:p>
          <a:p>
            <a:r>
              <a:rPr lang="en-US" altLang="ja-JP" sz="2000" dirty="0" smtClean="0"/>
              <a:t> “Commercial resource”</a:t>
            </a:r>
          </a:p>
          <a:p>
            <a:r>
              <a:rPr lang="en-US" altLang="ja-JP" sz="2000" dirty="0" smtClean="0"/>
              <a:t> MC production</a:t>
            </a:r>
          </a:p>
          <a:p>
            <a:pPr>
              <a:buFontTx/>
              <a:buChar char="-"/>
            </a:pPr>
            <a:r>
              <a:rPr lang="en-US" altLang="ja-JP" sz="2000" dirty="0" smtClean="0"/>
              <a:t>Local computing cluster</a:t>
            </a:r>
          </a:p>
          <a:p>
            <a:r>
              <a:rPr lang="en-US" altLang="ja-JP" sz="2000" dirty="0" smtClean="0"/>
              <a:t> Relatively small resource in universities.</a:t>
            </a:r>
          </a:p>
          <a:p>
            <a:r>
              <a:rPr lang="en-US" altLang="ja-JP" sz="2000" dirty="0" smtClean="0"/>
              <a:t> MC production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29293" y="1268760"/>
            <a:ext cx="5710859" cy="19697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Interface</a:t>
            </a:r>
            <a:r>
              <a:rPr kumimoji="1" lang="en-US" altLang="ja-JP" sz="2400" b="1" dirty="0" smtClean="0"/>
              <a:t> for different resource type</a:t>
            </a:r>
            <a:r>
              <a:rPr lang="en-US" altLang="ja-JP" sz="2400" b="1" dirty="0" smtClean="0"/>
              <a:t>=DIRAC</a:t>
            </a:r>
          </a:p>
          <a:p>
            <a:r>
              <a:rPr lang="en-US" altLang="ja-JP" b="1" dirty="0" smtClean="0"/>
              <a:t>(Distributed Infrastructure with Remote Agent Control)</a:t>
            </a:r>
          </a:p>
          <a:p>
            <a:pPr>
              <a:buFontTx/>
              <a:buChar char="-"/>
            </a:pPr>
            <a:r>
              <a:rPr lang="en-US" altLang="ja-JP" sz="2000" dirty="0" smtClean="0"/>
              <a:t>O</a:t>
            </a:r>
            <a:r>
              <a:rPr kumimoji="1" lang="en-US" altLang="ja-JP" sz="2000" dirty="0" smtClean="0"/>
              <a:t>riginally developed by </a:t>
            </a:r>
            <a:r>
              <a:rPr kumimoji="1" lang="en-US" altLang="ja-JP" sz="2000" dirty="0" err="1" smtClean="0"/>
              <a:t>LHCb</a:t>
            </a:r>
            <a:endParaRPr kumimoji="1" lang="en-US" altLang="ja-JP" sz="2000" dirty="0" smtClean="0"/>
          </a:p>
          <a:p>
            <a:pPr>
              <a:buFontTx/>
              <a:buChar char="-"/>
            </a:pPr>
            <a:r>
              <a:rPr lang="en-US" altLang="ja-JP" sz="2000" dirty="0" smtClean="0"/>
              <a:t>The open source, good extensibility</a:t>
            </a:r>
          </a:p>
          <a:p>
            <a:pPr>
              <a:buFontTx/>
              <a:buChar char="-"/>
            </a:pPr>
            <a:r>
              <a:rPr kumimoji="1" lang="en-US" altLang="ja-JP" sz="2000" dirty="0" smtClean="0"/>
              <a:t>Used in many experiments:</a:t>
            </a:r>
          </a:p>
          <a:p>
            <a:r>
              <a:rPr lang="en-US" altLang="ja-JP" sz="2000" dirty="0" smtClean="0"/>
              <a:t>  </a:t>
            </a:r>
            <a:r>
              <a:rPr lang="en-US" altLang="ja-JP" sz="2000" dirty="0" err="1" smtClean="0"/>
              <a:t>LHCb</a:t>
            </a:r>
            <a:r>
              <a:rPr lang="en-US" altLang="ja-JP" sz="2000" dirty="0" smtClean="0"/>
              <a:t>, BES III, CTA, ILC, and so on</a:t>
            </a:r>
            <a:endParaRPr kumimoji="1" lang="en-US" altLang="ja-JP" sz="2000" dirty="0" smtClean="0"/>
          </a:p>
        </p:txBody>
      </p:sp>
      <p:sp>
        <p:nvSpPr>
          <p:cNvPr id="28" name="正方形/長方形 27"/>
          <p:cNvSpPr/>
          <p:nvPr/>
        </p:nvSpPr>
        <p:spPr>
          <a:xfrm>
            <a:off x="0" y="3284984"/>
            <a:ext cx="4427984" cy="1118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テキスト ボックス 2064"/>
          <p:cNvSpPr txBox="1"/>
          <p:nvPr/>
        </p:nvSpPr>
        <p:spPr>
          <a:xfrm>
            <a:off x="221040" y="1268760"/>
            <a:ext cx="7015256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Extension </a:t>
            </a:r>
            <a:r>
              <a:rPr kumimoji="1" lang="en-US" altLang="ja-JP" sz="2400" b="1" dirty="0" smtClean="0"/>
              <a:t>to meet experimental requirements</a:t>
            </a:r>
          </a:p>
          <a:p>
            <a:r>
              <a:rPr lang="en-US" altLang="ja-JP" sz="2400" dirty="0" smtClean="0"/>
              <a:t> - Automation of MC production, </a:t>
            </a:r>
          </a:p>
          <a:p>
            <a:r>
              <a:rPr lang="en-US" altLang="ja-JP" sz="2400" dirty="0" smtClean="0"/>
              <a:t>   raw data processing </a:t>
            </a: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→ </a:t>
            </a:r>
            <a:r>
              <a:rPr lang="en-US" altLang="ja-JP" sz="2400" dirty="0" smtClean="0">
                <a:solidFill>
                  <a:srgbClr val="FF0000"/>
                </a:solidFill>
              </a:rPr>
              <a:t>Production system</a:t>
            </a:r>
          </a:p>
          <a:p>
            <a:r>
              <a:rPr lang="en-US" altLang="ja-JP" sz="2400" dirty="0" smtClean="0"/>
              <a:t> - User interface.</a:t>
            </a:r>
          </a:p>
          <a:p>
            <a:r>
              <a:rPr lang="en-US" altLang="ja-JP" sz="2400" dirty="0" smtClean="0"/>
              <a:t> - Analysis framework</a:t>
            </a:r>
          </a:p>
          <a:p>
            <a:r>
              <a:rPr lang="en-US" altLang="ja-JP" sz="2400" dirty="0" smtClean="0"/>
              <a:t> - etc</a:t>
            </a:r>
          </a:p>
          <a:p>
            <a:endParaRPr lang="en-US" altLang="ja-JP" sz="2400" dirty="0" smtClean="0">
              <a:solidFill>
                <a:srgbClr val="FF0000"/>
              </a:solidFill>
            </a:endParaRPr>
          </a:p>
          <a:p>
            <a:endParaRPr kumimoji="1" lang="en-US" altLang="ja-JP" sz="2400" dirty="0" smtClean="0">
              <a:solidFill>
                <a:srgbClr val="FF0000"/>
              </a:solidFill>
            </a:endParaRPr>
          </a:p>
        </p:txBody>
      </p:sp>
      <p:pic>
        <p:nvPicPr>
          <p:cNvPr id="2057" name="Picture 9" descr="C:\Users\yuji\Desktop\overview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763419"/>
            <a:ext cx="2448272" cy="106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正方形/長方形 2066"/>
          <p:cNvSpPr/>
          <p:nvPr/>
        </p:nvSpPr>
        <p:spPr>
          <a:xfrm>
            <a:off x="4301142" y="2069450"/>
            <a:ext cx="2935154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-US" altLang="ja-JP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BelleDIRAC</a:t>
            </a:r>
            <a:endParaRPr lang="ja-JP" alt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21" name="直線矢印コネクタ 20"/>
          <p:cNvCxnSpPr>
            <a:stCxn id="2057" idx="2"/>
          </p:cNvCxnSpPr>
          <p:nvPr/>
        </p:nvCxnSpPr>
        <p:spPr>
          <a:xfrm flipH="1">
            <a:off x="3242745" y="3831458"/>
            <a:ext cx="2409376" cy="14479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2057" idx="2"/>
          </p:cNvCxnSpPr>
          <p:nvPr/>
        </p:nvCxnSpPr>
        <p:spPr>
          <a:xfrm>
            <a:off x="5652121" y="3831458"/>
            <a:ext cx="7728" cy="14254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2057" idx="2"/>
          </p:cNvCxnSpPr>
          <p:nvPr/>
        </p:nvCxnSpPr>
        <p:spPr>
          <a:xfrm>
            <a:off x="5652121" y="3831458"/>
            <a:ext cx="2592287" cy="14254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stCxn id="2057" idx="2"/>
          </p:cNvCxnSpPr>
          <p:nvPr/>
        </p:nvCxnSpPr>
        <p:spPr>
          <a:xfrm flipH="1">
            <a:off x="992039" y="3831458"/>
            <a:ext cx="4660082" cy="14479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2057" idx="2"/>
          </p:cNvCxnSpPr>
          <p:nvPr/>
        </p:nvCxnSpPr>
        <p:spPr>
          <a:xfrm flipH="1">
            <a:off x="2029667" y="3831458"/>
            <a:ext cx="3622454" cy="14254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043608" y="4581128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Grid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16216" y="4581128"/>
            <a:ext cx="1988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Local cluster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5194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45" grpId="0"/>
      <p:bldP spid="46" grpId="0" animBg="1"/>
      <p:bldP spid="28" grpId="0" animBg="1"/>
      <p:bldP spid="2065" grpId="0" animBg="1"/>
      <p:bldP spid="2067" grpId="0" animBg="1"/>
      <p:bldP spid="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72520" y="63467"/>
            <a:ext cx="7779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Production system and its development</a:t>
            </a:r>
            <a:endParaRPr kumimoji="1" lang="ja-JP" altLang="en-US" sz="3600" b="1" dirty="0"/>
          </a:p>
        </p:txBody>
      </p:sp>
      <p:pic>
        <p:nvPicPr>
          <p:cNvPr id="4098" name="Picture 2" descr="C:\Users\yuji\Desktop\img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00568"/>
            <a:ext cx="803099" cy="80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右矢印 2"/>
          <p:cNvSpPr/>
          <p:nvPr/>
        </p:nvSpPr>
        <p:spPr>
          <a:xfrm>
            <a:off x="2925872" y="1340768"/>
            <a:ext cx="432048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131" y="814389"/>
            <a:ext cx="2745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Definition</a:t>
            </a:r>
            <a:endParaRPr lang="en-US" altLang="ja-JP" b="1" dirty="0"/>
          </a:p>
          <a:p>
            <a:r>
              <a:rPr lang="ja-JP" altLang="en-US" b="1" dirty="0" smtClean="0"/>
              <a:t>・ </a:t>
            </a:r>
            <a:r>
              <a:rPr lang="en-US" altLang="ja-JP" b="1" dirty="0" smtClean="0"/>
              <a:t>MC prod / data process</a:t>
            </a:r>
          </a:p>
          <a:p>
            <a:r>
              <a:rPr lang="ja-JP" altLang="en-US" b="1" dirty="0" smtClean="0"/>
              <a:t>・ </a:t>
            </a:r>
            <a:r>
              <a:rPr lang="en-US" altLang="ja-JP" b="1" dirty="0"/>
              <a:t>Type (BB, </a:t>
            </a:r>
            <a:r>
              <a:rPr lang="en-US" altLang="ja-JP" b="1" dirty="0" err="1"/>
              <a:t>ττ</a:t>
            </a:r>
            <a:r>
              <a:rPr lang="en-US" altLang="ja-JP" b="1" dirty="0"/>
              <a:t>, </a:t>
            </a:r>
            <a:r>
              <a:rPr lang="en-US" altLang="ja-JP" b="1" dirty="0" err="1"/>
              <a:t>ccbar</a:t>
            </a:r>
            <a:r>
              <a:rPr lang="en-US" altLang="ja-JP" b="1" dirty="0" smtClean="0"/>
              <a:t>..)</a:t>
            </a:r>
          </a:p>
          <a:p>
            <a:r>
              <a:rPr lang="ja-JP" altLang="en-US" b="1" dirty="0" smtClean="0"/>
              <a:t>・ </a:t>
            </a:r>
            <a:r>
              <a:rPr lang="en-US" altLang="ja-JP" b="1" dirty="0" smtClean="0"/>
              <a:t># of events</a:t>
            </a:r>
          </a:p>
          <a:p>
            <a:r>
              <a:rPr lang="ja-JP" altLang="en-US" b="1" dirty="0" smtClean="0"/>
              <a:t>・ </a:t>
            </a:r>
            <a:r>
              <a:rPr lang="en-US" altLang="ja-JP" b="1" dirty="0" smtClean="0"/>
              <a:t>software version</a:t>
            </a:r>
          </a:p>
          <a:p>
            <a:r>
              <a:rPr lang="ja-JP" altLang="en-US" b="1" dirty="0" smtClean="0"/>
              <a:t>・ </a:t>
            </a:r>
            <a:r>
              <a:rPr lang="en-US" altLang="ja-JP" b="1" dirty="0" smtClean="0"/>
              <a:t>etc..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68714" y="1095781"/>
            <a:ext cx="69923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/>
              <a:t>PS</a:t>
            </a:r>
            <a:endParaRPr kumimoji="1" lang="ja-JP" altLang="en-US" sz="4000" b="1" dirty="0" smtClean="0"/>
          </a:p>
        </p:txBody>
      </p:sp>
      <p:pic>
        <p:nvPicPr>
          <p:cNvPr id="4099" name="Picture 3" descr="C:\Users\yuji\Desktop\grid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3115615" cy="137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右矢印 32"/>
          <p:cNvSpPr/>
          <p:nvPr/>
        </p:nvSpPr>
        <p:spPr>
          <a:xfrm>
            <a:off x="4139952" y="1340768"/>
            <a:ext cx="432048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16500" y="1070336"/>
            <a:ext cx="1365117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-Production</a:t>
            </a:r>
          </a:p>
          <a:p>
            <a:r>
              <a:rPr kumimoji="1" lang="en-US" altLang="ja-JP" dirty="0" smtClean="0"/>
              <a:t>-Distribution</a:t>
            </a:r>
          </a:p>
          <a:p>
            <a:r>
              <a:rPr lang="en-US" altLang="ja-JP" dirty="0" smtClean="0"/>
              <a:t>-Merge</a:t>
            </a:r>
            <a:endParaRPr kumimoji="1" lang="en-US" altLang="ja-JP" dirty="0" smtClean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059832" y="2387532"/>
            <a:ext cx="300063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Production manager (human)</a:t>
            </a:r>
          </a:p>
          <a:p>
            <a:pPr>
              <a:buFontTx/>
              <a:buChar char="-"/>
            </a:pPr>
            <a:r>
              <a:rPr lang="en-US" altLang="ja-JP" dirty="0" smtClean="0"/>
              <a:t> Define “Production”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382653" y="3507405"/>
            <a:ext cx="1966372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Fabrication system</a:t>
            </a:r>
            <a:endParaRPr kumimoji="1" lang="ja-JP" altLang="en-US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405324" y="4924122"/>
            <a:ext cx="2415148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DIRAC </a:t>
            </a:r>
            <a:r>
              <a:rPr lang="en-US" altLang="ja-JP" dirty="0"/>
              <a:t>J</a:t>
            </a:r>
            <a:r>
              <a:rPr lang="en-US" altLang="ja-JP" dirty="0" smtClean="0"/>
              <a:t>ob management</a:t>
            </a:r>
            <a:endParaRPr kumimoji="1" lang="ja-JP" altLang="en-US" dirty="0"/>
          </a:p>
        </p:txBody>
      </p:sp>
      <p:cxnSp>
        <p:nvCxnSpPr>
          <p:cNvPr id="40" name="直線矢印コネクタ 39"/>
          <p:cNvCxnSpPr/>
          <p:nvPr/>
        </p:nvCxnSpPr>
        <p:spPr>
          <a:xfrm rot="5400000" flipH="1" flipV="1">
            <a:off x="6193392" y="4389005"/>
            <a:ext cx="714380" cy="158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rot="5400000" flipH="1" flipV="1">
            <a:off x="6199361" y="5762008"/>
            <a:ext cx="714380" cy="158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1155372" y="4924122"/>
            <a:ext cx="2870722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DIRAC Transfer management</a:t>
            </a:r>
            <a:endParaRPr kumimoji="1" lang="ja-JP" altLang="en-US" dirty="0"/>
          </a:p>
        </p:txBody>
      </p:sp>
      <p:cxnSp>
        <p:nvCxnSpPr>
          <p:cNvPr id="44" name="直線矢印コネクタ 43"/>
          <p:cNvCxnSpPr/>
          <p:nvPr/>
        </p:nvCxnSpPr>
        <p:spPr>
          <a:xfrm flipH="1" flipV="1">
            <a:off x="1187624" y="4005064"/>
            <a:ext cx="0" cy="83639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6588224" y="6228020"/>
            <a:ext cx="1604029" cy="369332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Computing site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682062" y="5561768"/>
            <a:ext cx="1690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Submit job on site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125816" y="6228020"/>
            <a:ext cx="1936428" cy="369332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Temporary</a:t>
            </a:r>
            <a:r>
              <a:rPr kumimoji="1" lang="en-US" altLang="ja-JP" dirty="0" smtClean="0"/>
              <a:t> storage</a:t>
            </a:r>
          </a:p>
        </p:txBody>
      </p:sp>
      <p:cxnSp>
        <p:nvCxnSpPr>
          <p:cNvPr id="54" name="直線矢印コネクタ 53"/>
          <p:cNvCxnSpPr/>
          <p:nvPr/>
        </p:nvCxnSpPr>
        <p:spPr>
          <a:xfrm rot="10800000">
            <a:off x="6156177" y="6419663"/>
            <a:ext cx="500066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1267101" y="6215878"/>
            <a:ext cx="2008755" cy="369332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/>
              <a:t>D</a:t>
            </a:r>
            <a:r>
              <a:rPr kumimoji="1" lang="en-US" altLang="ja-JP" dirty="0" smtClean="0"/>
              <a:t>estination storage</a:t>
            </a:r>
          </a:p>
        </p:txBody>
      </p:sp>
      <p:cxnSp>
        <p:nvCxnSpPr>
          <p:cNvPr id="56" name="直線矢印コネクタ 55"/>
          <p:cNvCxnSpPr/>
          <p:nvPr/>
        </p:nvCxnSpPr>
        <p:spPr>
          <a:xfrm flipH="1" flipV="1">
            <a:off x="5085176" y="3658998"/>
            <a:ext cx="1143008" cy="158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rot="5400000">
            <a:off x="814177" y="5735882"/>
            <a:ext cx="857256" cy="158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4901778" y="4290464"/>
            <a:ext cx="972702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Monitor</a:t>
            </a:r>
            <a:endParaRPr kumimoji="1" lang="ja-JP" altLang="en-US" b="1" dirty="0"/>
          </a:p>
        </p:txBody>
      </p:sp>
      <p:cxnSp>
        <p:nvCxnSpPr>
          <p:cNvPr id="68" name="直線矢印コネクタ 67"/>
          <p:cNvCxnSpPr/>
          <p:nvPr/>
        </p:nvCxnSpPr>
        <p:spPr>
          <a:xfrm rot="10800000">
            <a:off x="3559052" y="6405371"/>
            <a:ext cx="500066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C:\Users\yuji\Desktop\jp10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5426" y="3140968"/>
            <a:ext cx="497014" cy="33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yuji\Desktop\Solutions-to-Data-Storage-300x300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545181"/>
            <a:ext cx="670697" cy="67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5" descr="C:\Users\yuji\Desktop\Solutions-to-Data-Storage-300x300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6923" y="5514485"/>
            <a:ext cx="670697" cy="67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5" descr="C:\Users\yuji\Desktop\Solutions-to-Data-Storage-300x300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3789" y="5513134"/>
            <a:ext cx="670697" cy="67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直線矢印コネクタ 71"/>
          <p:cNvCxnSpPr/>
          <p:nvPr/>
        </p:nvCxnSpPr>
        <p:spPr>
          <a:xfrm>
            <a:off x="6060462" y="3027173"/>
            <a:ext cx="345747" cy="473835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648383" y="3956810"/>
            <a:ext cx="1952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・ </a:t>
            </a:r>
            <a:r>
              <a:rPr lang="en-US" altLang="ja-JP" sz="1600" dirty="0" smtClean="0"/>
              <a:t>Define jobs</a:t>
            </a:r>
          </a:p>
          <a:p>
            <a:r>
              <a:rPr kumimoji="1" lang="ja-JP" altLang="en-US" sz="1600" dirty="0" smtClean="0"/>
              <a:t>・ </a:t>
            </a:r>
            <a:r>
              <a:rPr kumimoji="1" lang="en-US" altLang="ja-JP" sz="1600" dirty="0" smtClean="0"/>
              <a:t>Re-define failed job</a:t>
            </a:r>
            <a:endParaRPr lang="en-US" altLang="ja-JP" sz="1600" dirty="0"/>
          </a:p>
          <a:p>
            <a:r>
              <a:rPr kumimoji="1" lang="ja-JP" altLang="en-US" sz="1600" dirty="0" smtClean="0"/>
              <a:t>・ </a:t>
            </a:r>
            <a:r>
              <a:rPr kumimoji="1" lang="en-US" altLang="ja-JP" sz="1600" dirty="0" smtClean="0"/>
              <a:t>Verify output files</a:t>
            </a:r>
            <a:endParaRPr kumimoji="1" lang="ja-JP" altLang="en-US" sz="1600" dirty="0" smtClean="0"/>
          </a:p>
        </p:txBody>
      </p:sp>
      <p:cxnSp>
        <p:nvCxnSpPr>
          <p:cNvPr id="82" name="直線矢印コネクタ 81"/>
          <p:cNvCxnSpPr/>
          <p:nvPr/>
        </p:nvCxnSpPr>
        <p:spPr>
          <a:xfrm>
            <a:off x="3946232" y="5354307"/>
            <a:ext cx="179584" cy="810997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063682" y="3703046"/>
            <a:ext cx="123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output info</a:t>
            </a:r>
            <a:endParaRPr kumimoji="1" lang="ja-JP" altLang="en-US" dirty="0" smtClean="0"/>
          </a:p>
        </p:txBody>
      </p:sp>
      <p:pic>
        <p:nvPicPr>
          <p:cNvPr id="85" name="Picture 4" descr="C:\Users\yuji\Desktop\jp10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3759" y="4329759"/>
            <a:ext cx="524834" cy="34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yuji\Desktop\us100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231" y="3138439"/>
            <a:ext cx="494528" cy="32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yuji\Desktop\cp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41180"/>
            <a:ext cx="846411" cy="72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1223779" y="3885431"/>
            <a:ext cx="29837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・</a:t>
            </a:r>
            <a:r>
              <a:rPr lang="en-US" altLang="ja-JP" sz="1600" dirty="0" smtClean="0"/>
              <a:t>Gather outputs to major storage</a:t>
            </a:r>
          </a:p>
          <a:p>
            <a:r>
              <a:rPr lang="en-US" altLang="ja-JP" sz="1600" dirty="0" smtClean="0"/>
              <a:t>   (and distribute over the world)</a:t>
            </a:r>
          </a:p>
          <a:p>
            <a:r>
              <a:rPr lang="ja-JP" altLang="en-US" sz="1600" dirty="0" smtClean="0"/>
              <a:t>・</a:t>
            </a:r>
            <a:r>
              <a:rPr lang="en-US" altLang="ja-JP" sz="1600" dirty="0" smtClean="0"/>
              <a:t>Check status of storages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・</a:t>
            </a:r>
            <a:r>
              <a:rPr lang="en-US" altLang="ja-JP" sz="1600" dirty="0" smtClean="0"/>
              <a:t>Define “Transfers”</a:t>
            </a:r>
          </a:p>
        </p:txBody>
      </p:sp>
      <p:sp>
        <p:nvSpPr>
          <p:cNvPr id="2048" name="テキスト ボックス 2047"/>
          <p:cNvSpPr txBox="1"/>
          <p:nvPr/>
        </p:nvSpPr>
        <p:spPr>
          <a:xfrm>
            <a:off x="13264" y="3294923"/>
            <a:ext cx="979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Belle</a:t>
            </a:r>
          </a:p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DIRAC</a:t>
            </a:r>
            <a:endParaRPr kumimoji="1" lang="ja-JP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-7771" y="4859421"/>
            <a:ext cx="979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DIRAC</a:t>
            </a:r>
            <a:endParaRPr kumimoji="1" lang="ja-JP" altLang="en-US" sz="2400" b="1" dirty="0" smtClean="0">
              <a:solidFill>
                <a:srgbClr val="00B050"/>
              </a:solidFill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-19179" y="6135687"/>
            <a:ext cx="1350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F0"/>
                </a:solidFill>
              </a:rPr>
              <a:t>Resource</a:t>
            </a:r>
            <a:endParaRPr kumimoji="1" lang="ja-JP" altLang="en-US" sz="2400" b="1" dirty="0" smtClean="0">
              <a:solidFill>
                <a:srgbClr val="00B0F0"/>
              </a:solidFill>
            </a:endParaRPr>
          </a:p>
        </p:txBody>
      </p:sp>
      <p:pic>
        <p:nvPicPr>
          <p:cNvPr id="93" name="Picture 5" descr="C:\Users\yuji\Desktop\Solutions-to-Data-Storage-300x300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17232"/>
            <a:ext cx="670697" cy="67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直線矢印コネクタ 2058"/>
          <p:cNvCxnSpPr/>
          <p:nvPr/>
        </p:nvCxnSpPr>
        <p:spPr>
          <a:xfrm>
            <a:off x="5348881" y="4651651"/>
            <a:ext cx="87215" cy="7215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>
            <a:stCxn id="61" idx="2"/>
          </p:cNvCxnSpPr>
          <p:nvPr/>
        </p:nvCxnSpPr>
        <p:spPr>
          <a:xfrm flipH="1">
            <a:off x="4283968" y="4659796"/>
            <a:ext cx="1104161" cy="4973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/>
          <p:cNvCxnSpPr>
            <a:stCxn id="61" idx="2"/>
          </p:cNvCxnSpPr>
          <p:nvPr/>
        </p:nvCxnSpPr>
        <p:spPr>
          <a:xfrm>
            <a:off x="5388129" y="4659796"/>
            <a:ext cx="915188" cy="4716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08"/>
          <p:cNvCxnSpPr/>
          <p:nvPr/>
        </p:nvCxnSpPr>
        <p:spPr>
          <a:xfrm flipV="1">
            <a:off x="5348881" y="3976988"/>
            <a:ext cx="987316" cy="3152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>
            <a:stCxn id="61" idx="0"/>
          </p:cNvCxnSpPr>
          <p:nvPr/>
        </p:nvCxnSpPr>
        <p:spPr>
          <a:xfrm flipH="1" flipV="1">
            <a:off x="4519177" y="3934746"/>
            <a:ext cx="868952" cy="3557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nuhepl\Desktop\0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2636912"/>
            <a:ext cx="1228364" cy="859855"/>
          </a:xfrm>
          <a:prstGeom prst="rect">
            <a:avLst/>
          </a:prstGeom>
          <a:noFill/>
        </p:spPr>
      </p:pic>
      <p:grpSp>
        <p:nvGrpSpPr>
          <p:cNvPr id="50" name="グループ化 49"/>
          <p:cNvGrpSpPr/>
          <p:nvPr/>
        </p:nvGrpSpPr>
        <p:grpSpPr>
          <a:xfrm>
            <a:off x="1160495" y="2581087"/>
            <a:ext cx="3771545" cy="1289253"/>
            <a:chOff x="1160495" y="2581087"/>
            <a:chExt cx="3771545" cy="1289253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1160495" y="3501008"/>
              <a:ext cx="3771545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Distributed data management system</a:t>
              </a:r>
              <a:endParaRPr kumimoji="1" lang="ja-JP" altLang="en-US" b="1" dirty="0"/>
            </a:p>
          </p:txBody>
        </p:sp>
        <p:pic>
          <p:nvPicPr>
            <p:cNvPr id="1027" name="Picture 3" descr="C:\Users\nuhepl\Desktop\015-cheerfully-delivery_free_image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5656" y="2581087"/>
              <a:ext cx="1296144" cy="90739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65900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9" grpId="0" animBg="1"/>
      <p:bldP spid="43" grpId="0" animBg="1"/>
      <p:bldP spid="47" grpId="0" animBg="1"/>
      <p:bldP spid="51" grpId="0"/>
      <p:bldP spid="53" grpId="0" animBg="1"/>
      <p:bldP spid="55" grpId="0" animBg="1"/>
      <p:bldP spid="61" grpId="0" animBg="1"/>
      <p:bldP spid="19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44624"/>
            <a:ext cx="5040560" cy="72008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MC production campaigns</a:t>
            </a:r>
            <a:endParaRPr kumimoji="1" lang="ja-JP" altLang="en-US" dirty="0"/>
          </a:p>
        </p:txBody>
      </p:sp>
      <p:pic>
        <p:nvPicPr>
          <p:cNvPr id="6146" name="Picture 2" descr="C:\Users\yuji\Desktop\93bcde32fd5d5cb280358073db3e8ab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888" y="1700808"/>
            <a:ext cx="7027169" cy="527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テキスト ボックス 37"/>
          <p:cNvSpPr txBox="1"/>
          <p:nvPr/>
        </p:nvSpPr>
        <p:spPr>
          <a:xfrm>
            <a:off x="2735629" y="4695527"/>
            <a:ext cx="559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</a:t>
            </a:r>
            <a:r>
              <a:rPr kumimoji="1" lang="en-US" altLang="ja-JP" sz="2400" b="1" baseline="30000" dirty="0" smtClean="0"/>
              <a:t>st</a:t>
            </a:r>
            <a:r>
              <a:rPr kumimoji="1" lang="en-US" altLang="ja-JP" sz="2400" b="1" dirty="0" smtClean="0"/>
              <a:t> </a:t>
            </a:r>
            <a:endParaRPr kumimoji="1" lang="ja-JP" altLang="en-US" sz="2400" b="1" dirty="0" smtClean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221344" y="4463377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2</a:t>
            </a:r>
            <a:r>
              <a:rPr kumimoji="1" lang="en-US" altLang="ja-JP" sz="2400" b="1" baseline="30000" dirty="0" smtClean="0"/>
              <a:t>nd</a:t>
            </a:r>
            <a:r>
              <a:rPr kumimoji="1" lang="en-US" altLang="ja-JP" sz="2400" b="1" dirty="0" smtClean="0"/>
              <a:t> </a:t>
            </a:r>
            <a:endParaRPr kumimoji="1" lang="ja-JP" altLang="en-US" sz="2400" b="1" dirty="0" smtClean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125085" y="3903439"/>
            <a:ext cx="590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3</a:t>
            </a:r>
            <a:r>
              <a:rPr kumimoji="1" lang="en-US" altLang="ja-JP" sz="2400" b="1" baseline="30000" dirty="0" smtClean="0"/>
              <a:t>rd</a:t>
            </a:r>
            <a:r>
              <a:rPr kumimoji="1" lang="en-US" altLang="ja-JP" sz="2400" b="1" dirty="0" smtClean="0"/>
              <a:t> </a:t>
            </a:r>
            <a:endParaRPr kumimoji="1" lang="ja-JP" altLang="en-US" sz="2400" b="1" dirty="0" smtClean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767936" y="2535287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4</a:t>
            </a:r>
            <a:r>
              <a:rPr lang="en-US" altLang="ja-JP" sz="2400" b="1" baseline="30000" dirty="0" smtClean="0"/>
              <a:t>th</a:t>
            </a:r>
            <a:r>
              <a:rPr lang="en-US" altLang="ja-JP" sz="2400" b="1" dirty="0" smtClean="0"/>
              <a:t> </a:t>
            </a:r>
            <a:endParaRPr kumimoji="1" lang="ja-JP" altLang="en-US" sz="2400" b="1" dirty="0" smtClean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725206" y="2508136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5</a:t>
            </a:r>
            <a:r>
              <a:rPr lang="en-US" altLang="ja-JP" sz="2400" b="1" baseline="30000" dirty="0" smtClean="0"/>
              <a:t>th</a:t>
            </a:r>
            <a:r>
              <a:rPr lang="en-US" altLang="ja-JP" sz="2400" b="1" dirty="0" smtClean="0"/>
              <a:t> </a:t>
            </a:r>
            <a:endParaRPr kumimoji="1" lang="ja-JP" altLang="en-US" sz="2400" b="1" dirty="0" smtClean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990870" y="2405648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6</a:t>
            </a:r>
            <a:r>
              <a:rPr lang="en-US" altLang="ja-JP" sz="2400" b="1" baseline="30000" dirty="0" smtClean="0"/>
              <a:t>th</a:t>
            </a:r>
            <a:r>
              <a:rPr lang="en-US" altLang="ja-JP" sz="2400" b="1" dirty="0" smtClean="0"/>
              <a:t> </a:t>
            </a:r>
            <a:endParaRPr kumimoji="1" lang="ja-JP" altLang="en-US" sz="2400" b="1" dirty="0" smtClean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489652" y="2417559"/>
            <a:ext cx="1431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7</a:t>
            </a:r>
            <a:r>
              <a:rPr lang="en-US" altLang="ja-JP" sz="2400" b="1" baseline="30000" dirty="0" smtClean="0"/>
              <a:t>th</a:t>
            </a:r>
            <a:r>
              <a:rPr lang="en-US" altLang="ja-JP" b="1" dirty="0" smtClean="0"/>
              <a:t>(ongoing)</a:t>
            </a:r>
            <a:endParaRPr kumimoji="1" lang="ja-JP" altLang="en-US" sz="2400" b="1" dirty="0" smtClean="0"/>
          </a:p>
        </p:txBody>
      </p:sp>
      <p:sp>
        <p:nvSpPr>
          <p:cNvPr id="39" name="正方形/長方形 38"/>
          <p:cNvSpPr/>
          <p:nvPr/>
        </p:nvSpPr>
        <p:spPr>
          <a:xfrm>
            <a:off x="611560" y="5531024"/>
            <a:ext cx="828092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0" y="556194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・ </a:t>
            </a:r>
            <a:r>
              <a:rPr lang="en-US" altLang="ja-JP" sz="2000" dirty="0" smtClean="0"/>
              <a:t>~50 computing sites join in the latest campaign.</a:t>
            </a:r>
          </a:p>
          <a:p>
            <a:r>
              <a:rPr lang="ja-JP" altLang="en-US" sz="2000" dirty="0" smtClean="0"/>
              <a:t>・ </a:t>
            </a:r>
            <a:r>
              <a:rPr lang="en-US" altLang="ja-JP" sz="2000" dirty="0" smtClean="0"/>
              <a:t>More than 20k jobs can be handled now.</a:t>
            </a:r>
          </a:p>
          <a:p>
            <a:r>
              <a:rPr lang="ja-JP" altLang="en-US" sz="2000" dirty="0" smtClean="0"/>
              <a:t>・ </a:t>
            </a:r>
            <a:r>
              <a:rPr lang="en-US" altLang="ja-JP" sz="2000" dirty="0" smtClean="0"/>
              <a:t>Gradually automating the production procedure.</a:t>
            </a:r>
          </a:p>
          <a:p>
            <a:r>
              <a:rPr lang="ja-JP" altLang="en-US" sz="2000" dirty="0" smtClean="0"/>
              <a:t>・ </a:t>
            </a:r>
            <a:r>
              <a:rPr lang="en-US" altLang="ja-JP" sz="2000" dirty="0" smtClean="0"/>
              <a:t>Belle II colleagues take computing shifts from 4th campaign as an official service task.</a:t>
            </a:r>
          </a:p>
        </p:txBody>
      </p:sp>
      <p:cxnSp>
        <p:nvCxnSpPr>
          <p:cNvPr id="48" name="直線コネクタ 47"/>
          <p:cNvCxnSpPr/>
          <p:nvPr/>
        </p:nvCxnSpPr>
        <p:spPr>
          <a:xfrm>
            <a:off x="1706580" y="2920928"/>
            <a:ext cx="6192688" cy="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1772385" y="2477454"/>
            <a:ext cx="124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20 </a:t>
            </a:r>
            <a:r>
              <a:rPr lang="en-US" altLang="ja-JP" sz="2400" b="1" dirty="0" err="1" smtClean="0"/>
              <a:t>kjobs</a:t>
            </a:r>
            <a:endParaRPr kumimoji="1" lang="ja-JP" altLang="en-US" sz="2400" b="1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 rot="19673276">
            <a:off x="2127867" y="3654094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Manual job submission</a:t>
            </a:r>
            <a:endParaRPr kumimoji="1" lang="ja-JP" alt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左中かっこ 15"/>
          <p:cNvSpPr/>
          <p:nvPr/>
        </p:nvSpPr>
        <p:spPr>
          <a:xfrm rot="3425636">
            <a:off x="3318136" y="3137780"/>
            <a:ext cx="432048" cy="2036446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中かっこ 16"/>
          <p:cNvSpPr/>
          <p:nvPr/>
        </p:nvSpPr>
        <p:spPr>
          <a:xfrm rot="16200000">
            <a:off x="5475910" y="1392394"/>
            <a:ext cx="576064" cy="1936596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63888" y="1486525"/>
            <a:ext cx="319594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Auto job submission</a:t>
            </a:r>
          </a:p>
          <a:p>
            <a:r>
              <a:rPr lang="en-US" altLang="ja-JP" b="1" dirty="0" smtClean="0">
                <a:solidFill>
                  <a:srgbClr val="00B050"/>
                </a:solidFill>
              </a:rPr>
              <a:t>Automatic Issue detection (5</a:t>
            </a:r>
            <a:r>
              <a:rPr lang="en-US" altLang="ja-JP" b="1" baseline="30000" dirty="0" smtClean="0">
                <a:solidFill>
                  <a:srgbClr val="00B050"/>
                </a:solidFill>
              </a:rPr>
              <a:t>th</a:t>
            </a:r>
            <a:r>
              <a:rPr lang="en-US" altLang="ja-JP" b="1" dirty="0" smtClean="0">
                <a:solidFill>
                  <a:srgbClr val="00B050"/>
                </a:solidFill>
              </a:rPr>
              <a:t>)</a:t>
            </a:r>
            <a:endParaRPr kumimoji="1" lang="ja-JP" altLang="en-US" b="1" dirty="0" smtClean="0">
              <a:solidFill>
                <a:srgbClr val="00B050"/>
              </a:solidFill>
            </a:endParaRPr>
          </a:p>
        </p:txBody>
      </p:sp>
      <p:sp>
        <p:nvSpPr>
          <p:cNvPr id="19" name="右中かっこ 18"/>
          <p:cNvSpPr/>
          <p:nvPr/>
        </p:nvSpPr>
        <p:spPr>
          <a:xfrm rot="16200000">
            <a:off x="7700538" y="1372962"/>
            <a:ext cx="576064" cy="1951836"/>
          </a:xfrm>
          <a:prstGeom prst="rightBrac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73612" y="1486525"/>
            <a:ext cx="180318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Data distribution</a:t>
            </a:r>
          </a:p>
          <a:p>
            <a:r>
              <a:rPr lang="en-US" altLang="ja-JP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by DDM</a:t>
            </a:r>
            <a:endParaRPr kumimoji="1" lang="ja-JP" altLang="en-US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836712"/>
            <a:ext cx="529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 Test the validity of the computing model/system.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 Provide simulation samples for the sensitivity study.</a:t>
            </a:r>
          </a:p>
        </p:txBody>
      </p:sp>
    </p:spTree>
    <p:extLst>
      <p:ext uri="{BB962C8B-B14F-4D97-AF65-F5344CB8AC3E}">
        <p14:creationId xmlns:p14="http://schemas.microsoft.com/office/powerpoint/2010/main" xmlns="" val="5546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4240" y="116632"/>
            <a:ext cx="3960440" cy="720080"/>
          </a:xfrm>
        </p:spPr>
        <p:txBody>
          <a:bodyPr/>
          <a:lstStyle/>
          <a:p>
            <a:r>
              <a:rPr kumimoji="1" lang="en-US" altLang="ja-JP" dirty="0" smtClean="0"/>
              <a:t>KMI contributions</a:t>
            </a:r>
            <a:endParaRPr kumimoji="1" lang="ja-JP" altLang="en-US" dirty="0"/>
          </a:p>
        </p:txBody>
      </p:sp>
      <p:pic>
        <p:nvPicPr>
          <p:cNvPr id="3" name="Picture 3" descr="C:\Users\work\Desktop\nu_7655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52963"/>
            <a:ext cx="1680187" cy="252028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3916494" y="1313364"/>
            <a:ext cx="3666388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Belle II dedicated resource in KMI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16494" y="1713474"/>
            <a:ext cx="4661661" cy="267765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 </a:t>
            </a:r>
            <a:r>
              <a:rPr kumimoji="1" lang="en-US" altLang="ja-JP" sz="2400" dirty="0" smtClean="0"/>
              <a:t>360 (+α) CPU cores.</a:t>
            </a:r>
          </a:p>
          <a:p>
            <a:r>
              <a:rPr kumimoji="1" lang="ja-JP" altLang="en-US" sz="2400" dirty="0" smtClean="0"/>
              <a:t>・ </a:t>
            </a:r>
            <a:r>
              <a:rPr kumimoji="1" lang="en-US" altLang="ja-JP" sz="2400" dirty="0" smtClean="0"/>
              <a:t>250 TB storage.</a:t>
            </a:r>
          </a:p>
          <a:p>
            <a:r>
              <a:rPr kumimoji="1" lang="ja-JP" altLang="en-US" sz="2400" dirty="0" smtClean="0"/>
              <a:t>・ </a:t>
            </a:r>
            <a:r>
              <a:rPr kumimoji="1" lang="en-US" altLang="ja-JP" sz="2400" dirty="0" smtClean="0"/>
              <a:t>Grid middleware (EMI 3) installed.</a:t>
            </a:r>
            <a:endParaRPr lang="en-US" altLang="ja-JP" sz="2400" dirty="0"/>
          </a:p>
          <a:p>
            <a:r>
              <a:rPr kumimoji="1" lang="ja-JP" altLang="en-US" sz="2400" dirty="0" smtClean="0"/>
              <a:t>・ </a:t>
            </a:r>
            <a:r>
              <a:rPr kumimoji="1" lang="en-US" altLang="ja-JP" sz="2400" dirty="0" smtClean="0"/>
              <a:t>DIRAC server.</a:t>
            </a:r>
          </a:p>
          <a:p>
            <a:r>
              <a:rPr lang="ja-JP" altLang="en-US" sz="2400" dirty="0" smtClean="0"/>
              <a:t>・ </a:t>
            </a:r>
            <a:r>
              <a:rPr lang="en-US" altLang="ja-JP" sz="2400" dirty="0" smtClean="0"/>
              <a:t>Operation by physicists</a:t>
            </a:r>
          </a:p>
          <a:p>
            <a:r>
              <a:rPr lang="en-US" altLang="ja-JP" sz="2400" dirty="0" smtClean="0"/>
              <a:t>  </a:t>
            </a:r>
            <a:r>
              <a:rPr lang="ja-JP" altLang="en-US" sz="2400" dirty="0" smtClean="0"/>
              <a:t>→ </a:t>
            </a:r>
            <a:r>
              <a:rPr lang="en-US" altLang="ja-JP" sz="2400" dirty="0" smtClean="0"/>
              <a:t>Learned a lot on operation of </a:t>
            </a:r>
          </a:p>
          <a:p>
            <a:r>
              <a:rPr lang="en-US" altLang="ja-JP" sz="2400" dirty="0" smtClean="0"/>
              <a:t>       a computing site.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908720"/>
            <a:ext cx="4447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Significant contribution from KMI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1560" y="1370385"/>
            <a:ext cx="1575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・ </a:t>
            </a:r>
            <a:r>
              <a:rPr lang="en-US" altLang="ja-JP" sz="2400" b="1" dirty="0" smtClean="0"/>
              <a:t>Resource</a:t>
            </a:r>
            <a:endParaRPr kumimoji="1" lang="ja-JP" altLang="en-US" sz="2400" b="1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1560" y="5027692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・ </a:t>
            </a:r>
            <a:r>
              <a:rPr kumimoji="1" lang="en-US" altLang="ja-JP" sz="2400" b="1" dirty="0" smtClean="0"/>
              <a:t>Development of monitoring system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- To maximize the availability of resources</a:t>
            </a:r>
          </a:p>
          <a:p>
            <a:r>
              <a:rPr lang="en-US" altLang="ja-JP" sz="2400" dirty="0" smtClean="0"/>
              <a:t>   - Automatic detection of the problematic sites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- Operation and development of the shift manual</a:t>
            </a:r>
            <a:endParaRPr lang="en-US" altLang="ja-JP" sz="2400" dirty="0"/>
          </a:p>
        </p:txBody>
      </p:sp>
      <p:pic>
        <p:nvPicPr>
          <p:cNvPr id="7170" name="Picture 2" descr="C:\Users\nuhepl\Google ドライブ\document\grid\picture_kmi_install\kmi_install\DSC_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35235" y="2261311"/>
            <a:ext cx="2520282" cy="1687308"/>
          </a:xfrm>
          <a:prstGeom prst="rect">
            <a:avLst/>
          </a:prstGeom>
          <a:noFill/>
        </p:spPr>
      </p:pic>
      <p:cxnSp>
        <p:nvCxnSpPr>
          <p:cNvPr id="12" name="カギ線コネクタ 11"/>
          <p:cNvCxnSpPr/>
          <p:nvPr/>
        </p:nvCxnSpPr>
        <p:spPr>
          <a:xfrm rot="5400000">
            <a:off x="3779912" y="4293096"/>
            <a:ext cx="864096" cy="72008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64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sz="24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4895</TotalTime>
  <Words>1149</Words>
  <Application>Microsoft Office PowerPoint</Application>
  <PresentationFormat>画面に合わせる (4:3)</PresentationFormat>
  <Paragraphs>296</Paragraphs>
  <Slides>26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MC production campaigns</vt:lpstr>
      <vt:lpstr>KMI contributions</vt:lpstr>
      <vt:lpstr>スライド 10</vt:lpstr>
      <vt:lpstr>スライド 11</vt:lpstr>
      <vt:lpstr>スライド 12</vt:lpstr>
      <vt:lpstr>Production progress monitoring</vt:lpstr>
      <vt:lpstr>スライド 14</vt:lpstr>
      <vt:lpstr>スライド 15</vt:lpstr>
      <vt:lpstr>Backup</vt:lpstr>
      <vt:lpstr>Distributed computing</vt:lpstr>
      <vt:lpstr>Network data challenge result 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nuhepl</dc:creator>
  <cp:lastModifiedBy>Windows User</cp:lastModifiedBy>
  <cp:revision>234</cp:revision>
  <dcterms:created xsi:type="dcterms:W3CDTF">2016-12-22T00:51:33Z</dcterms:created>
  <dcterms:modified xsi:type="dcterms:W3CDTF">2017-01-06T02:01:04Z</dcterms:modified>
</cp:coreProperties>
</file>